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562" r:id="rId5"/>
    <p:sldId id="558" r:id="rId6"/>
    <p:sldId id="559" r:id="rId7"/>
    <p:sldId id="561" r:id="rId8"/>
    <p:sldId id="569" r:id="rId9"/>
    <p:sldId id="565" r:id="rId10"/>
    <p:sldId id="567" r:id="rId11"/>
    <p:sldId id="568" r:id="rId12"/>
    <p:sldId id="550" r:id="rId13"/>
    <p:sldId id="570" r:id="rId14"/>
    <p:sldId id="566" r:id="rId15"/>
    <p:sldId id="571" r:id="rId16"/>
    <p:sldId id="552" r:id="rId17"/>
    <p:sldId id="56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AC8800-5EA4-F5F8-940B-856EDC2BCE52}" name="Shara Pantry" initials="SP" userId="S::spantry@clinicaloptions.com::b31b0cc1-a6e1-4e53-95b1-b758f73efb3c" providerId="AD"/>
  <p188:author id="{F3A9440F-B7C5-42F6-6D06-73163063AE8E}" name="Timothy Quill" initials="TQ" userId="S::tquill@clinicaloptions.com::b1dc6efb-2995-45e7-a306-57a2c67aa886" providerId="AD"/>
  <p188:author id="{972A5634-05AC-0A25-402E-704F422DEE53}" name="Microsoft Office User" initials="MOU" userId="7f477e4fbbf2c6c6" providerId="Windows Live"/>
  <p188:author id="{66D8FF86-2809-2AE5-A86D-2CC29531F6DD}" name="Liz Donohue" initials="LD" userId="S::ldonohue@practicingclinicians.com::1dd2b9cf-45e8-40ae-9123-4564d15e2785" providerId="AD"/>
  <p188:author id="{67E39494-75B3-CF9E-6A44-82504F755C8B}" name="Dussadee Royal" initials="DR" userId="S::droyal@clinicaloptions.com::51beead8-6fa0-4b98-aeba-37044af35e17" providerId="AD"/>
  <p188:author id="{77E73CE9-1966-93F0-39A5-EB0307D6363D}" name="Marie Becker" initials="MB" userId="S::mbecker@clinicaloptions.com::a16991b8-7bb5-4da5-98af-c360d036dd2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2" name="Megan Capel" initials="MC" lastIdx="6" clrIdx="1"/>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4" name="Timothy Quill" initials="TQ" lastIdx="2"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54" autoAdjust="0"/>
    <p:restoredTop sz="87322" autoAdjust="0"/>
  </p:normalViewPr>
  <p:slideViewPr>
    <p:cSldViewPr snapToGrid="0">
      <p:cViewPr varScale="1">
        <p:scale>
          <a:sx n="86" d="100"/>
          <a:sy n="86" d="100"/>
        </p:scale>
        <p:origin x="336" y="6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RRMM, relapsed/refractory multiple myeloma.</a:t>
            </a:r>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a:p>
        </p:txBody>
      </p:sp>
    </p:spTree>
    <p:extLst>
      <p:ext uri="{BB962C8B-B14F-4D97-AF65-F5344CB8AC3E}">
        <p14:creationId xmlns:p14="http://schemas.microsoft.com/office/powerpoint/2010/main" val="3275970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a:t>
            </a:r>
            <a:r>
              <a:rPr lang="en-US" i="1" dirty="0" err="1"/>
              <a:t>BPd</a:t>
            </a:r>
            <a:r>
              <a:rPr lang="en-US" i="0" dirty="0"/>
              <a:t>, </a:t>
            </a:r>
            <a:r>
              <a:rPr lang="en-US" sz="1800" i="1" dirty="0"/>
              <a:t>belantamab mafodotin/</a:t>
            </a:r>
            <a:r>
              <a:rPr lang="en-US" i="1" dirty="0"/>
              <a:t>pomalidomide/dexamethasone; </a:t>
            </a:r>
            <a:r>
              <a:rPr lang="en-US" i="1" dirty="0" err="1"/>
              <a:t>BVd</a:t>
            </a:r>
            <a:r>
              <a:rPr lang="en-US" i="1" dirty="0"/>
              <a:t>, belantamab mafodotin/bortezomib/dexamethasone; </a:t>
            </a:r>
            <a:r>
              <a:rPr lang="en-US" i="1" dirty="0" err="1"/>
              <a:t>DVd</a:t>
            </a:r>
            <a:r>
              <a:rPr lang="en-US" i="1" dirty="0"/>
              <a:t>, daratumumab/bortezomib/dexamethasone; </a:t>
            </a:r>
            <a:r>
              <a:rPr lang="en-US" i="1" dirty="0" err="1"/>
              <a:t>IMiD</a:t>
            </a:r>
            <a:r>
              <a:rPr lang="en-US" i="1" dirty="0"/>
              <a:t>, immunomodulatory drug; </a:t>
            </a:r>
            <a:r>
              <a:rPr lang="en-US" i="1" dirty="0" err="1"/>
              <a:t>mAb</a:t>
            </a:r>
            <a:r>
              <a:rPr lang="en-US" i="1" dirty="0"/>
              <a:t>, monoclonal antibody; </a:t>
            </a:r>
            <a:r>
              <a:rPr lang="en-US" i="1" dirty="0" err="1"/>
              <a:t>MoA</a:t>
            </a:r>
            <a:r>
              <a:rPr lang="en-US" i="1" dirty="0"/>
              <a:t>, mechanism of action; NDMM, newly diagnosed multiple myeloma; PI, proteasome inhibitor; RRMM, relapsed/refractory multiple myeloma; </a:t>
            </a:r>
            <a:r>
              <a:rPr lang="en-US" i="1" dirty="0" err="1"/>
              <a:t>PVd</a:t>
            </a:r>
            <a:r>
              <a:rPr lang="en-US" i="1" dirty="0"/>
              <a:t>, pomalidomide/bortezomib/dexamethasone. </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a:p>
        </p:txBody>
      </p:sp>
    </p:spTree>
    <p:extLst>
      <p:ext uri="{BB962C8B-B14F-4D97-AF65-F5344CB8AC3E}">
        <p14:creationId xmlns:p14="http://schemas.microsoft.com/office/powerpoint/2010/main" val="2238488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err="1"/>
              <a:t>DoR</a:t>
            </a:r>
            <a:r>
              <a:rPr lang="en-US" i="1" dirty="0"/>
              <a:t>, duration of response; </a:t>
            </a:r>
            <a:r>
              <a:rPr lang="en-US" i="1" dirty="0" err="1"/>
              <a:t>mAb</a:t>
            </a:r>
            <a:r>
              <a:rPr lang="en-US" i="1" dirty="0"/>
              <a:t>, monoclonal antibody; ECOG Eastern Cooperative Oncology Group; MM, multiple myeloma; MRD, minimal residual disease; ORR, objective response rate; OS, overall survival; PD, progressive disease; PFS, progression-free survival; PFS2, time to second progression; PS, performance status; QoL, quality of life. </a:t>
            </a:r>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a:p>
        </p:txBody>
      </p:sp>
    </p:spTree>
    <p:extLst>
      <p:ext uri="{BB962C8B-B14F-4D97-AF65-F5344CB8AC3E}">
        <p14:creationId xmlns:p14="http://schemas.microsoft.com/office/powerpoint/2010/main" val="383728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1L, first-line; </a:t>
            </a:r>
            <a:r>
              <a:rPr lang="en-US" i="1" dirty="0" err="1"/>
              <a:t>BPd</a:t>
            </a:r>
            <a:r>
              <a:rPr lang="en-US" i="1" dirty="0"/>
              <a:t>, belantamab mafodotin/pomalidomide/dexamethasone; </a:t>
            </a:r>
            <a:r>
              <a:rPr lang="en-US" b="0" i="1" dirty="0"/>
              <a:t>ECOG, Eastern Cooperative Oncology Group; ISS, International Staging System; PS, performance status; </a:t>
            </a:r>
            <a:r>
              <a:rPr lang="en-US" i="1" dirty="0" err="1"/>
              <a:t>PVd</a:t>
            </a:r>
            <a:r>
              <a:rPr lang="en-US" i="1" dirty="0"/>
              <a:t>, pomalidomide/bortezomib/dexamethasone. </a:t>
            </a:r>
            <a:endParaRPr lang="en-US" b="0" i="1" dirty="0"/>
          </a:p>
          <a:p>
            <a:endParaRPr lang="en-US" dirty="0"/>
          </a:p>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a:p>
        </p:txBody>
      </p:sp>
    </p:spTree>
    <p:extLst>
      <p:ext uri="{BB962C8B-B14F-4D97-AF65-F5344CB8AC3E}">
        <p14:creationId xmlns:p14="http://schemas.microsoft.com/office/powerpoint/2010/main" val="371780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ASCT, autologous stem cell transplant; </a:t>
            </a:r>
            <a:r>
              <a:rPr lang="en-US" i="1" dirty="0" err="1"/>
              <a:t>BPd</a:t>
            </a:r>
            <a:r>
              <a:rPr lang="en-US" i="1" dirty="0"/>
              <a:t>, belantamab mafodotin/pomalidomide/dexamethasone; </a:t>
            </a:r>
            <a:r>
              <a:rPr lang="en-US" i="1" dirty="0" err="1"/>
              <a:t>IMiD</a:t>
            </a:r>
            <a:r>
              <a:rPr lang="en-US" i="1" dirty="0"/>
              <a:t>, immunomodulatory drug; </a:t>
            </a:r>
            <a:r>
              <a:rPr lang="en-US" i="1" dirty="0" err="1"/>
              <a:t>mAb</a:t>
            </a:r>
            <a:r>
              <a:rPr lang="en-US" i="1" dirty="0"/>
              <a:t>, monoclonal antibody; PI, proteasome inhibitor;</a:t>
            </a:r>
            <a:r>
              <a:rPr lang="en-US" b="0" i="1" dirty="0"/>
              <a:t> </a:t>
            </a:r>
            <a:r>
              <a:rPr lang="en-US" i="1" dirty="0" err="1"/>
              <a:t>PVd</a:t>
            </a:r>
            <a:r>
              <a:rPr lang="en-US" i="1" dirty="0"/>
              <a:t>, pomalidomide/bortezomib/dexamethasone. </a:t>
            </a:r>
            <a:endParaRPr lang="en-US" b="0" i="1" dirty="0"/>
          </a:p>
          <a:p>
            <a:endParaRPr lang="en-US" dirty="0"/>
          </a:p>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a:p>
        </p:txBody>
      </p:sp>
    </p:spTree>
    <p:extLst>
      <p:ext uri="{BB962C8B-B14F-4D97-AF65-F5344CB8AC3E}">
        <p14:creationId xmlns:p14="http://schemas.microsoft.com/office/powerpoint/2010/main" val="546719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BPd</a:t>
            </a:r>
            <a:r>
              <a:rPr lang="en-US" i="1" dirty="0"/>
              <a:t>, belantamab mafodotin/pomalidomide/dexamethasone; </a:t>
            </a:r>
            <a:r>
              <a:rPr lang="en-US" i="1" dirty="0" err="1"/>
              <a:t>mPFS</a:t>
            </a:r>
            <a:r>
              <a:rPr lang="en-US" i="1" dirty="0"/>
              <a:t>, median progression-free survival; PFS, progression-free survival; </a:t>
            </a:r>
            <a:r>
              <a:rPr lang="en-US" i="1" dirty="0" err="1"/>
              <a:t>PVd</a:t>
            </a:r>
            <a:r>
              <a:rPr lang="en-US" i="1" dirty="0"/>
              <a:t>, pomalidomide/bortezomib/dexamethasone. </a:t>
            </a:r>
          </a:p>
        </p:txBody>
      </p:sp>
      <p:sp>
        <p:nvSpPr>
          <p:cNvPr id="4" name="Slide Number Placeholder 3"/>
          <p:cNvSpPr>
            <a:spLocks noGrp="1"/>
          </p:cNvSpPr>
          <p:nvPr>
            <p:ph type="sldNum" sz="quarter" idx="5"/>
          </p:nvPr>
        </p:nvSpPr>
        <p:spPr/>
        <p:txBody>
          <a:bodyPr/>
          <a:lstStyle/>
          <a:p>
            <a:fld id="{1C788DBE-8FB8-49F7-A478-A52A085B60B0}" type="slidenum">
              <a:rPr lang="en-US" smtClean="0"/>
              <a:t>7</a:t>
            </a:fld>
            <a:endParaRPr lang="en-US"/>
          </a:p>
        </p:txBody>
      </p:sp>
    </p:spTree>
    <p:extLst>
      <p:ext uri="{BB962C8B-B14F-4D97-AF65-F5344CB8AC3E}">
        <p14:creationId xmlns:p14="http://schemas.microsoft.com/office/powerpoint/2010/main" val="116199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BPd</a:t>
            </a:r>
            <a:r>
              <a:rPr lang="en-US" i="1" dirty="0"/>
              <a:t>, belantamab mafodotin/pomalidomide/dexamethasone; CR, complete response; </a:t>
            </a:r>
            <a:r>
              <a:rPr lang="en-US" i="1" dirty="0" err="1"/>
              <a:t>DoR</a:t>
            </a:r>
            <a:r>
              <a:rPr lang="en-US" i="1" dirty="0"/>
              <a:t>, duration of response; MRD, minimal residual disease; NR, not reached; ORR, objective response rate; OS, overall survival; PFS2, time to second progression; VGPR, very good partial response; </a:t>
            </a:r>
            <a:r>
              <a:rPr lang="en-US" i="1" dirty="0" err="1"/>
              <a:t>PVd</a:t>
            </a:r>
            <a:r>
              <a:rPr lang="en-US" i="1" dirty="0"/>
              <a:t>, pomalidomide/bortezomib/dexamethasone. .</a:t>
            </a:r>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8</a:t>
            </a:fld>
            <a:endParaRPr lang="en-US"/>
          </a:p>
        </p:txBody>
      </p:sp>
    </p:spTree>
    <p:extLst>
      <p:ext uri="{BB962C8B-B14F-4D97-AF65-F5344CB8AC3E}">
        <p14:creationId xmlns:p14="http://schemas.microsoft.com/office/powerpoint/2010/main" val="841934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BPd</a:t>
            </a:r>
            <a:r>
              <a:rPr lang="en-US" i="1" dirty="0"/>
              <a:t>, belantamab mafodotin/pomalidomide/dexamethasone; </a:t>
            </a:r>
            <a:r>
              <a:rPr lang="en-US" i="1" dirty="0" err="1"/>
              <a:t>IMiD</a:t>
            </a:r>
            <a:r>
              <a:rPr lang="en-US" i="1" dirty="0"/>
              <a:t>, immunomodulatory drug; </a:t>
            </a:r>
            <a:r>
              <a:rPr lang="en-US" i="1" dirty="0" err="1"/>
              <a:t>mAb</a:t>
            </a:r>
            <a:r>
              <a:rPr lang="en-US" i="1" dirty="0"/>
              <a:t>, monoclonal antibody; PI, proteasome inhibitor;</a:t>
            </a:r>
            <a:r>
              <a:rPr lang="en-US" b="0" i="1" dirty="0"/>
              <a:t> </a:t>
            </a:r>
            <a:r>
              <a:rPr lang="en-US" i="1" dirty="0" err="1"/>
              <a:t>PVd</a:t>
            </a:r>
            <a:r>
              <a:rPr lang="en-US" i="1" dirty="0"/>
              <a:t>, pomalidomide/bortezomib/dexamethasone. </a:t>
            </a:r>
            <a:r>
              <a:rPr lang="en-US" b="0" i="1" dirty="0"/>
              <a:t>.</a:t>
            </a:r>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9</a:t>
            </a:fld>
            <a:endParaRPr lang="en-US"/>
          </a:p>
        </p:txBody>
      </p:sp>
    </p:spTree>
    <p:extLst>
      <p:ext uri="{BB962C8B-B14F-4D97-AF65-F5344CB8AC3E}">
        <p14:creationId xmlns:p14="http://schemas.microsoft.com/office/powerpoint/2010/main" val="2330843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t>
            </a:r>
            <a:r>
              <a:rPr lang="en-US" i="1" dirty="0" err="1"/>
              <a:t>BPd</a:t>
            </a:r>
            <a:r>
              <a:rPr lang="en-US" i="1" dirty="0"/>
              <a:t>, belantamab mafodotin/pomalidomide/dexamethasone; d/c discontinuation; PY, person-years; SAE, serious adverse event; </a:t>
            </a:r>
            <a:r>
              <a:rPr lang="en-US" i="1" dirty="0" err="1"/>
              <a:t>tx</a:t>
            </a:r>
            <a:r>
              <a:rPr lang="en-US" i="1" dirty="0"/>
              <a:t>, treatment; </a:t>
            </a:r>
            <a:r>
              <a:rPr lang="en-US" i="1" dirty="0" err="1"/>
              <a:t>PVd</a:t>
            </a:r>
            <a:r>
              <a:rPr lang="en-US" i="1" dirty="0"/>
              <a:t>, pomalidomide/bortezomib/dexamethasone. </a:t>
            </a:r>
            <a:r>
              <a:rPr lang="en-US" b="0" i="1" dirty="0"/>
              <a:t>.</a:t>
            </a:r>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10</a:t>
            </a:fld>
            <a:endParaRPr lang="en-US"/>
          </a:p>
        </p:txBody>
      </p:sp>
    </p:spTree>
    <p:extLst>
      <p:ext uri="{BB962C8B-B14F-4D97-AF65-F5344CB8AC3E}">
        <p14:creationId xmlns:p14="http://schemas.microsoft.com/office/powerpoint/2010/main" val="3894344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t>
            </a:r>
            <a:r>
              <a:rPr lang="en-US" i="1" dirty="0" err="1"/>
              <a:t>BPd</a:t>
            </a:r>
            <a:r>
              <a:rPr lang="en-US" i="1" dirty="0"/>
              <a:t>, belantamab mafodotin/pomalidomide/dexamethasone; PY, person-years; </a:t>
            </a:r>
            <a:r>
              <a:rPr lang="en-US" i="1" dirty="0" err="1"/>
              <a:t>PVd</a:t>
            </a:r>
            <a:r>
              <a:rPr lang="en-US" i="1" dirty="0"/>
              <a:t>, pomalidomide/bortezomib/dexamethasone. </a:t>
            </a:r>
          </a:p>
        </p:txBody>
      </p:sp>
      <p:sp>
        <p:nvSpPr>
          <p:cNvPr id="4" name="Slide Number Placeholder 3"/>
          <p:cNvSpPr>
            <a:spLocks noGrp="1"/>
          </p:cNvSpPr>
          <p:nvPr>
            <p:ph type="sldNum" sz="quarter" idx="5"/>
          </p:nvPr>
        </p:nvSpPr>
        <p:spPr/>
        <p:txBody>
          <a:bodyPr/>
          <a:lstStyle/>
          <a:p>
            <a:fld id="{1C788DBE-8FB8-49F7-A478-A52A085B60B0}" type="slidenum">
              <a:rPr lang="en-US" smtClean="0"/>
              <a:t>11</a:t>
            </a:fld>
            <a:endParaRPr lang="en-US"/>
          </a:p>
        </p:txBody>
      </p:sp>
    </p:spTree>
    <p:extLst>
      <p:ext uri="{BB962C8B-B14F-4D97-AF65-F5344CB8AC3E}">
        <p14:creationId xmlns:p14="http://schemas.microsoft.com/office/powerpoint/2010/main" val="869054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BCVA, best corrected visual acuity; </a:t>
            </a:r>
            <a:r>
              <a:rPr lang="en-US" i="1" dirty="0" err="1"/>
              <a:t>BPd</a:t>
            </a:r>
            <a:r>
              <a:rPr lang="en-US" i="1" dirty="0"/>
              <a:t>, belantamab mafodotin/pomalidomide/dexamethasone; NA, not available; </a:t>
            </a:r>
            <a:r>
              <a:rPr lang="en-US" i="1" dirty="0" err="1"/>
              <a:t>PVd</a:t>
            </a:r>
            <a:r>
              <a:rPr lang="en-US" i="1" dirty="0"/>
              <a:t>, pomalidomide/bortezomib/dexamethasone; QoL, quality of life</a:t>
            </a:r>
            <a:r>
              <a:rPr lang="en-US" b="0" i="1" dirty="0"/>
              <a:t>.</a:t>
            </a:r>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12</a:t>
            </a:fld>
            <a:endParaRPr lang="en-US"/>
          </a:p>
        </p:txBody>
      </p:sp>
    </p:spTree>
    <p:extLst>
      <p:ext uri="{BB962C8B-B14F-4D97-AF65-F5344CB8AC3E}">
        <p14:creationId xmlns:p14="http://schemas.microsoft.com/office/powerpoint/2010/main" val="1283330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BPd</a:t>
            </a:r>
            <a:r>
              <a:rPr lang="en-US" i="1" dirty="0"/>
              <a:t>, belantamab mafodotin/pomalidomide/dexamethasone; OS, overall survival; PFS, progression-free survival; PFS2, time to second progression; RRMM, relapsed/refractory multiple myeloma; </a:t>
            </a:r>
            <a:r>
              <a:rPr lang="en-US" i="1" dirty="0" err="1"/>
              <a:t>PVd</a:t>
            </a:r>
            <a:r>
              <a:rPr lang="en-US" i="1" dirty="0"/>
              <a:t>, pomalidomide/bortezomib/dexamethasone. </a:t>
            </a:r>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13</a:t>
            </a:fld>
            <a:endParaRPr lang="en-US"/>
          </a:p>
        </p:txBody>
      </p:sp>
    </p:spTree>
    <p:extLst>
      <p:ext uri="{BB962C8B-B14F-4D97-AF65-F5344CB8AC3E}">
        <p14:creationId xmlns:p14="http://schemas.microsoft.com/office/powerpoint/2010/main" val="4067427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DREAMM-8: Phase III Trial of Belantamab Mafodotin + Pomalidomide/Dexamethasone (</a:t>
            </a:r>
            <a:r>
              <a:rPr lang="en-US" altLang="en-US" sz="4000" dirty="0" err="1"/>
              <a:t>BPd</a:t>
            </a:r>
            <a:r>
              <a:rPr lang="en-US" altLang="en-US" sz="4000" dirty="0"/>
              <a:t>) vs Pomalidomide + Bortezomib/Dexamethasone (</a:t>
            </a:r>
            <a:r>
              <a:rPr lang="en-US" altLang="en-US" sz="4000" dirty="0" err="1"/>
              <a:t>PVd</a:t>
            </a:r>
            <a:r>
              <a:rPr lang="en-US" altLang="en-US" sz="4000" dirty="0"/>
              <a:t>) in RRMM</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GSK, Lilly, Novartis Pharmaceuticals Corporation, and Sanofi.</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2024</a:t>
            </a:r>
            <a:r>
              <a:rPr kumimoji="0" lang="en-US" sz="1600" b="0" i="0" u="none" strike="noStrike" kern="0" cap="none" spc="0" normalizeH="0" baseline="0" noProof="0" dirty="0">
                <a:ln>
                  <a:noFill/>
                </a:ln>
                <a:solidFill>
                  <a:srgbClr val="455560"/>
                </a:solidFill>
                <a:effectLst/>
                <a:uLnTx/>
                <a:uFillTx/>
                <a:latin typeface="Calibri"/>
                <a:ea typeface="+mn-ea"/>
                <a:cs typeface="Calibri"/>
              </a:rPr>
              <a:t> </a:t>
            </a:r>
            <a:r>
              <a:rPr kumimoji="0" lang="en-US" sz="1600" b="0" i="1" u="none" strike="noStrike" kern="0" cap="none" spc="0" normalizeH="0" baseline="0" noProof="0" dirty="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DREAMM-8: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Standard of care therapy for NDMM is triplet or quadruplet therapy with a combination of a PI, </a:t>
            </a:r>
            <a:r>
              <a:rPr lang="en-US" altLang="en-US" sz="2200" dirty="0" err="1"/>
              <a:t>IMiD</a:t>
            </a:r>
            <a:r>
              <a:rPr lang="en-US" altLang="en-US" sz="2200" dirty="0"/>
              <a:t>, and anti-CD38 mAb</a:t>
            </a:r>
            <a:r>
              <a:rPr lang="en-US" altLang="en-US" sz="2200" baseline="30000" dirty="0"/>
              <a:t>1</a:t>
            </a:r>
          </a:p>
          <a:p>
            <a:pPr lvl="1"/>
            <a:r>
              <a:rPr lang="en-US" altLang="en-US" sz="2000" dirty="0"/>
              <a:t>When relapse inevitably occurs, this limits effectiveness of subsequent treatment options due to prior drug class exposure and/or refractoriness</a:t>
            </a:r>
          </a:p>
          <a:p>
            <a:pPr lvl="1"/>
            <a:r>
              <a:rPr lang="en-US" altLang="en-US" sz="2000" dirty="0"/>
              <a:t>This calls for combinations featuring novel </a:t>
            </a:r>
            <a:r>
              <a:rPr lang="en-US" altLang="en-US" sz="2000" dirty="0" err="1"/>
              <a:t>MoAs</a:t>
            </a:r>
            <a:r>
              <a:rPr lang="en-US" altLang="en-US" sz="2000" dirty="0"/>
              <a:t> for patients with RRMM</a:t>
            </a:r>
          </a:p>
          <a:p>
            <a:r>
              <a:rPr lang="en-US" altLang="en-US" sz="2200" dirty="0" err="1"/>
              <a:t>Belantamab</a:t>
            </a:r>
            <a:r>
              <a:rPr lang="en-US" altLang="en-US" sz="2200" dirty="0"/>
              <a:t> </a:t>
            </a:r>
            <a:r>
              <a:rPr lang="en-US" altLang="en-US" sz="2200" dirty="0" err="1"/>
              <a:t>mafodotin</a:t>
            </a:r>
            <a:r>
              <a:rPr lang="en-US" altLang="en-US" sz="2200" dirty="0"/>
              <a:t> (</a:t>
            </a:r>
            <a:r>
              <a:rPr lang="en-US" altLang="en-US" sz="2200" dirty="0" err="1"/>
              <a:t>belamaf</a:t>
            </a:r>
            <a:r>
              <a:rPr lang="en-US" altLang="en-US" sz="2200" dirty="0"/>
              <a:t>): potent anti-BCMA ADC</a:t>
            </a:r>
            <a:r>
              <a:rPr lang="en-US" altLang="en-US" sz="2200" baseline="30000" dirty="0"/>
              <a:t>2</a:t>
            </a:r>
          </a:p>
          <a:p>
            <a:pPr lvl="1"/>
            <a:r>
              <a:rPr lang="en-US" altLang="en-US" sz="2000" dirty="0"/>
              <a:t>Phase III DREAMM-7 trial demonstrated significant improvement in PFS and trend toward improved OS with </a:t>
            </a:r>
            <a:r>
              <a:rPr lang="en-US" altLang="en-US" sz="2000" dirty="0" err="1"/>
              <a:t>BVd</a:t>
            </a:r>
            <a:r>
              <a:rPr lang="en-US" altLang="en-US" sz="2000" dirty="0"/>
              <a:t> vs </a:t>
            </a:r>
            <a:r>
              <a:rPr lang="en-US" altLang="en-US" sz="2000" dirty="0" err="1"/>
              <a:t>DVd</a:t>
            </a:r>
            <a:r>
              <a:rPr lang="en-US" altLang="en-US" sz="2000" dirty="0"/>
              <a:t> in patients with RRMM who received ≥1 prior regimen</a:t>
            </a:r>
            <a:r>
              <a:rPr lang="en-US" altLang="en-US" sz="2000" baseline="30000" dirty="0"/>
              <a:t>3</a:t>
            </a:r>
          </a:p>
          <a:p>
            <a:r>
              <a:rPr lang="en-US" altLang="en-US" sz="2200" dirty="0"/>
              <a:t>Current phase III trial compared </a:t>
            </a:r>
            <a:r>
              <a:rPr lang="en-US" altLang="en-US" sz="2200" dirty="0" err="1"/>
              <a:t>BPd</a:t>
            </a:r>
            <a:r>
              <a:rPr lang="en-US" altLang="en-US" sz="2200" dirty="0"/>
              <a:t> vs </a:t>
            </a:r>
            <a:r>
              <a:rPr lang="en-US" altLang="en-US" sz="2200" dirty="0" err="1"/>
              <a:t>PVd</a:t>
            </a:r>
            <a:r>
              <a:rPr lang="en-US" altLang="en-US" sz="2200" dirty="0"/>
              <a:t> in patients with RRMM who received ≥1 prior regimen, including lenalidomide</a:t>
            </a:r>
            <a:r>
              <a:rPr lang="en-US" altLang="en-US" sz="2200" baseline="30000" dirty="0"/>
              <a:t>4,5</a:t>
            </a:r>
          </a:p>
          <a:p>
            <a:endParaRPr lang="en-US" altLang="en-US" sz="2200" dirty="0"/>
          </a:p>
          <a:p>
            <a:endParaRPr lang="en-US" altLang="en-US" sz="2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NCCN. Clinical practice </a:t>
            </a:r>
            <a:r>
              <a:rPr lang="en-US" altLang="en-US" sz="1200" dirty="0">
                <a:solidFill>
                  <a:srgbClr val="455560"/>
                </a:solidFill>
                <a:latin typeface="Calibri" panose="020F0502020204030204" pitchFamily="34" charset="0"/>
                <a:cs typeface="Arial" panose="020B0604020202020204" pitchFamily="34" charset="0"/>
              </a:rPr>
              <a:t>g</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uidelines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in oncology: multiple myeloma. v 4.2024. 2. Lassiter. Curr Oncol. 2021;28:640.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Hungria</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Engl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J Med. 2024;[</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EPub</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Trudel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LBA105. </a:t>
            </a:r>
            <a:r>
              <a:rPr lang="en-US" altLang="en-US" sz="1200" dirty="0">
                <a:solidFill>
                  <a:srgbClr val="455560"/>
                </a:solidFill>
                <a:latin typeface="Calibri" panose="020F0502020204030204" pitchFamily="34" charset="0"/>
                <a:cs typeface="Arial" panose="020B0604020202020204" pitchFamily="34" charset="0"/>
              </a:rPr>
              <a:t>5.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Dimpoulos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NEJM. 2024;[</a:t>
            </a:r>
            <a:r>
              <a:rPr lang="en-US" altLang="en-US" sz="1200" dirty="0" err="1">
                <a:solidFill>
                  <a:srgbClr val="455560"/>
                </a:solidFill>
                <a:latin typeface="Calibri" panose="020F0502020204030204" pitchFamily="34" charset="0"/>
                <a:cs typeface="Arial" panose="020B0604020202020204" pitchFamily="34" charset="0"/>
              </a:rPr>
              <a:t>EPub</a:t>
            </a:r>
            <a:r>
              <a:rPr lang="en-US" altLang="en-US" sz="1200" dirty="0">
                <a:solidFill>
                  <a:srgbClr val="455560"/>
                </a:solidFill>
                <a:latin typeface="Calibri" panose="020F0502020204030204" pitchFamily="34" charset="0"/>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320678"/>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Tx/>
              <a:defRPr/>
            </a:pPr>
            <a:r>
              <a:rPr lang="en-US" sz="2200" dirty="0"/>
              <a:t>Multicenter, randomized, open-label phase III trial</a:t>
            </a:r>
          </a:p>
          <a:p>
            <a:pPr>
              <a:buClrTx/>
              <a:defRPr/>
            </a:pPr>
            <a:endParaRPr lang="en-US" sz="2200" baseline="30000" dirty="0"/>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altLang="en-US" sz="2200" kern="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a:buClrTx/>
              <a:defRPr/>
            </a:pPr>
            <a:r>
              <a:rPr lang="en-US" sz="2200" b="1" dirty="0"/>
              <a:t>Primary endpoint: </a:t>
            </a:r>
            <a:r>
              <a:rPr lang="en-US" sz="2200" dirty="0"/>
              <a:t>PFS</a:t>
            </a:r>
          </a:p>
          <a:p>
            <a:pPr>
              <a:buClrTx/>
              <a:defRPr/>
            </a:pPr>
            <a:r>
              <a:rPr lang="en-US" sz="2200" b="1" dirty="0"/>
              <a:t>Key secondary endpoints: </a:t>
            </a:r>
            <a:r>
              <a:rPr lang="en-US" sz="2200" dirty="0"/>
              <a:t>OS, </a:t>
            </a:r>
            <a:r>
              <a:rPr lang="en-US" sz="2200" dirty="0" err="1"/>
              <a:t>DoR</a:t>
            </a:r>
            <a:r>
              <a:rPr lang="en-US" sz="2200" dirty="0"/>
              <a:t>, MRD negativity, ORR, PFS2, safety, QoL</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DREAMM-8: 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Dimpoulos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NEJM. 2024;[</a:t>
            </a:r>
            <a:r>
              <a:rPr lang="en-US" altLang="en-US" sz="1200" dirty="0" err="1">
                <a:solidFill>
                  <a:srgbClr val="455560"/>
                </a:solidFill>
                <a:latin typeface="Calibri" panose="020F0502020204030204" pitchFamily="34" charset="0"/>
                <a:cs typeface="Arial" panose="020B0604020202020204" pitchFamily="34" charset="0"/>
              </a:rPr>
              <a:t>EPub</a:t>
            </a:r>
            <a:r>
              <a:rPr lang="en-US" altLang="en-US" sz="1200" dirty="0">
                <a:solidFill>
                  <a:srgbClr val="455560"/>
                </a:solidFill>
                <a:latin typeface="Calibri" panose="020F0502020204030204" pitchFamily="34" charset="0"/>
                <a:cs typeface="Arial" panose="020B0604020202020204" pitchFamily="34" charset="0"/>
              </a:rPr>
              <a:t>].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Trudel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LBA105. </a:t>
            </a:r>
          </a:p>
        </p:txBody>
      </p:sp>
      <p:sp>
        <p:nvSpPr>
          <p:cNvPr id="4" name="Text Box 45">
            <a:extLst>
              <a:ext uri="{FF2B5EF4-FFF2-40B4-BE49-F238E27FC236}">
                <a16:creationId xmlns:a16="http://schemas.microsoft.com/office/drawing/2014/main" id="{9BBDB52D-8C5A-0E8B-2F47-41059E33D6E3}"/>
              </a:ext>
            </a:extLst>
          </p:cNvPr>
          <p:cNvSpPr txBox="1">
            <a:spLocks noChangeArrowheads="1"/>
          </p:cNvSpPr>
          <p:nvPr/>
        </p:nvSpPr>
        <p:spPr bwMode="auto">
          <a:xfrm>
            <a:off x="236024" y="2694729"/>
            <a:ext cx="379480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Adults with MM previously treated with ≥1 line of therapy (including lenalidomide); with PD on/after most recent therapy; no prior treatment with pomalidomide or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anti-BCMA–targeted therapy; not intolerant or refractory to bortezomib; 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 = </a:t>
            </a:r>
            <a:r>
              <a:rPr lang="en-GB" altLang="en-US" sz="1600" dirty="0">
                <a:solidFill>
                  <a:srgbClr val="000000"/>
                </a:solidFill>
                <a:latin typeface="Calibri" panose="020F0502020204030204" pitchFamily="34" charset="0"/>
                <a:cs typeface="Arial" panose="020B0604020202020204" pitchFamily="34" charset="0"/>
              </a:rPr>
              <a:t>302</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5" name="Rectangle 49">
            <a:extLst>
              <a:ext uri="{FF2B5EF4-FFF2-40B4-BE49-F238E27FC236}">
                <a16:creationId xmlns:a16="http://schemas.microsoft.com/office/drawing/2014/main" id="{9EC9BFAE-2FA6-B9C1-B492-BE2836160691}"/>
              </a:ext>
            </a:extLst>
          </p:cNvPr>
          <p:cNvSpPr>
            <a:spLocks noChangeArrowheads="1"/>
          </p:cNvSpPr>
          <p:nvPr/>
        </p:nvSpPr>
        <p:spPr bwMode="auto">
          <a:xfrm>
            <a:off x="4634251" y="2600410"/>
            <a:ext cx="4339959" cy="8229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Belantamab mafodotin + Pomalidomide +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Dexamethasone (</a:t>
            </a:r>
            <a:r>
              <a:rPr kumimoji="0" lang="en-US" altLang="en-US" sz="1600" b="1" i="0" u="none" strike="noStrike" kern="1200" cap="none" spc="0" normalizeH="0" baseline="0" noProof="0" dirty="0" err="1">
                <a:ln>
                  <a:noFill/>
                </a:ln>
                <a:solidFill>
                  <a:srgbClr val="FFFFFF"/>
                </a:solidFill>
                <a:effectLst/>
                <a:uLnTx/>
                <a:uFillTx/>
                <a:latin typeface="Calibri" panose="020F0502020204030204" pitchFamily="34" charset="0"/>
                <a:cs typeface="Arial" panose="020B0604020202020204" pitchFamily="34" charset="0"/>
              </a:rPr>
              <a:t>BPd</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28-day cycles</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dirty="0">
                <a:solidFill>
                  <a:srgbClr val="FFFFFF"/>
                </a:solidFill>
                <a:latin typeface="Calibri" panose="020F0502020204030204" pitchFamily="34" charset="0"/>
                <a:cs typeface="Arial" panose="020B0604020202020204" pitchFamily="34" charset="0"/>
              </a:rPr>
              <a:t>(n = 155)</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6" name="Rectangle 50">
            <a:extLst>
              <a:ext uri="{FF2B5EF4-FFF2-40B4-BE49-F238E27FC236}">
                <a16:creationId xmlns:a16="http://schemas.microsoft.com/office/drawing/2014/main" id="{FE27D2A1-60E8-7069-F891-4A0B8824A0A3}"/>
              </a:ext>
            </a:extLst>
          </p:cNvPr>
          <p:cNvSpPr>
            <a:spLocks noChangeArrowheads="1"/>
          </p:cNvSpPr>
          <p:nvPr/>
        </p:nvSpPr>
        <p:spPr bwMode="auto">
          <a:xfrm>
            <a:off x="4634251" y="3731084"/>
            <a:ext cx="4339959" cy="82296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Bortezomib + Pomalidomide +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Dexamethasone (</a:t>
            </a:r>
            <a:r>
              <a:rPr kumimoji="0" lang="en-US" altLang="en-US" sz="1600" b="1" i="0" u="none" strike="noStrike" kern="1200" cap="none" spc="0" normalizeH="0" baseline="0" noProof="0" dirty="0" err="1">
                <a:ln>
                  <a:noFill/>
                </a:ln>
                <a:solidFill>
                  <a:srgbClr val="FFFFFF"/>
                </a:solidFill>
                <a:effectLst/>
                <a:uLnTx/>
                <a:uFillTx/>
                <a:latin typeface="Calibri" panose="020F0502020204030204" pitchFamily="34" charset="0"/>
                <a:cs typeface="Arial" panose="020B0604020202020204" pitchFamily="34" charset="0"/>
              </a:rPr>
              <a:t>PVd</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21-day cycles</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dirty="0">
                <a:solidFill>
                  <a:srgbClr val="FFFFFF"/>
                </a:solidFill>
                <a:latin typeface="Calibri" panose="020F0502020204030204" pitchFamily="34" charset="0"/>
                <a:cs typeface="Arial" panose="020B0604020202020204" pitchFamily="34" charset="0"/>
              </a:rPr>
              <a:t>(n = 147)</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p:txBody>
      </p:sp>
      <p:sp>
        <p:nvSpPr>
          <p:cNvPr id="7" name="Text Box 45">
            <a:extLst>
              <a:ext uri="{FF2B5EF4-FFF2-40B4-BE49-F238E27FC236}">
                <a16:creationId xmlns:a16="http://schemas.microsoft.com/office/drawing/2014/main" id="{0BFF0A82-F2F8-CF18-FA34-465C3C9CC9CF}"/>
              </a:ext>
            </a:extLst>
          </p:cNvPr>
          <p:cNvSpPr txBox="1">
            <a:spLocks noChangeArrowheads="1"/>
          </p:cNvSpPr>
          <p:nvPr/>
        </p:nvSpPr>
        <p:spPr bwMode="auto">
          <a:xfrm>
            <a:off x="9499600" y="3064061"/>
            <a:ext cx="243660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Tx continued until PD, unacceptable toxicity, end of study, or consent withdrawal</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TextBox 1">
            <a:extLst>
              <a:ext uri="{FF2B5EF4-FFF2-40B4-BE49-F238E27FC236}">
                <a16:creationId xmlns:a16="http://schemas.microsoft.com/office/drawing/2014/main" id="{C3150B57-0D4B-5F7C-0284-169056B95AB3}"/>
              </a:ext>
            </a:extLst>
          </p:cNvPr>
          <p:cNvSpPr txBox="1">
            <a:spLocks noChangeArrowheads="1"/>
          </p:cNvSpPr>
          <p:nvPr/>
        </p:nvSpPr>
        <p:spPr bwMode="auto">
          <a:xfrm>
            <a:off x="690913" y="1917211"/>
            <a:ext cx="69786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Stratified by </a:t>
            </a:r>
            <a:r>
              <a:rPr lang="en-US" altLang="en-US" sz="1400" b="0" i="1" dirty="0">
                <a:solidFill>
                  <a:schemeClr val="bg1"/>
                </a:solidFill>
                <a:latin typeface="Calibri" panose="020F0502020204030204" pitchFamily="34" charset="0"/>
                <a:cs typeface="Calibri" panose="020F0502020204030204" pitchFamily="34" charset="0"/>
              </a:rPr>
              <a:t>prior lines of </a:t>
            </a:r>
            <a:r>
              <a:rPr lang="en-US" altLang="en-US" sz="1400" b="0" i="1" dirty="0" err="1">
                <a:solidFill>
                  <a:schemeClr val="bg1"/>
                </a:solidFill>
                <a:latin typeface="Calibri" panose="020F0502020204030204" pitchFamily="34" charset="0"/>
                <a:cs typeface="Calibri" panose="020F0502020204030204" pitchFamily="34" charset="0"/>
              </a:rPr>
              <a:t>tx</a:t>
            </a:r>
            <a:r>
              <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(1 vs 2-3 vs ≥4), </a:t>
            </a:r>
            <a:br>
              <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prior bortezomib (yes vs no), prior anti-CD38 </a:t>
            </a:r>
            <a:r>
              <a:rPr kumimoji="0" lang="en-US" altLang="en-US" sz="1400" b="0" i="1"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mAb</a:t>
            </a:r>
            <a:r>
              <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(yes vs no)</a:t>
            </a:r>
          </a:p>
        </p:txBody>
      </p:sp>
      <p:cxnSp>
        <p:nvCxnSpPr>
          <p:cNvPr id="9" name="Straight Arrow Connector 10">
            <a:extLst>
              <a:ext uri="{FF2B5EF4-FFF2-40B4-BE49-F238E27FC236}">
                <a16:creationId xmlns:a16="http://schemas.microsoft.com/office/drawing/2014/main" id="{853243CA-E1EC-23D9-963A-CB400C6C0FFE}"/>
              </a:ext>
            </a:extLst>
          </p:cNvPr>
          <p:cNvCxnSpPr>
            <a:cxnSpLocks noChangeShapeType="1"/>
          </p:cNvCxnSpPr>
          <p:nvPr/>
        </p:nvCxnSpPr>
        <p:spPr bwMode="auto">
          <a:xfrm>
            <a:off x="4180246" y="2478439"/>
            <a:ext cx="0" cy="548640"/>
          </a:xfrm>
          <a:prstGeom prst="straightConnector1">
            <a:avLst/>
          </a:prstGeom>
          <a:noFill/>
          <a:ln w="28575" algn="ctr">
            <a:solidFill>
              <a:schemeClr val="bg1"/>
            </a:solidFill>
            <a:prstDash val="sysDash"/>
            <a:round/>
            <a:headEnd/>
            <a:tailEnd type="triangle" w="med" len="med"/>
          </a:ln>
          <a:extLst>
            <a:ext uri="{909E8E84-426E-40DD-AFC4-6F175D3DCCD1}">
              <a14:hiddenFill xmlns:a14="http://schemas.microsoft.com/office/drawing/2010/main">
                <a:noFill/>
              </a14:hiddenFill>
            </a:ext>
          </a:extLst>
        </p:spPr>
      </p:cxnSp>
      <p:cxnSp>
        <p:nvCxnSpPr>
          <p:cNvPr id="11" name="Straight Arrow Connector 10">
            <a:extLst>
              <a:ext uri="{FF2B5EF4-FFF2-40B4-BE49-F238E27FC236}">
                <a16:creationId xmlns:a16="http://schemas.microsoft.com/office/drawing/2014/main" id="{AE78F38E-5171-E69C-37A2-923C1387FF20}"/>
              </a:ext>
            </a:extLst>
          </p:cNvPr>
          <p:cNvCxnSpPr>
            <a:cxnSpLocks/>
          </p:cNvCxnSpPr>
          <p:nvPr/>
        </p:nvCxnSpPr>
        <p:spPr bwMode="auto">
          <a:xfrm flipV="1">
            <a:off x="3990849" y="3192312"/>
            <a:ext cx="494077" cy="276818"/>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08A0CE37-CE4C-16AC-1EB2-4ACC1B039708}"/>
              </a:ext>
            </a:extLst>
          </p:cNvPr>
          <p:cNvCxnSpPr>
            <a:cxnSpLocks/>
          </p:cNvCxnSpPr>
          <p:nvPr/>
        </p:nvCxnSpPr>
        <p:spPr bwMode="auto">
          <a:xfrm>
            <a:off x="3990237" y="3930159"/>
            <a:ext cx="494077" cy="276818"/>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D1145249-43FB-FAEF-FC8C-3444167680FA}"/>
              </a:ext>
            </a:extLst>
          </p:cNvPr>
          <p:cNvCxnSpPr/>
          <p:nvPr/>
        </p:nvCxnSpPr>
        <p:spPr bwMode="auto">
          <a:xfrm>
            <a:off x="8974210" y="3646021"/>
            <a:ext cx="574158" cy="0"/>
          </a:xfrm>
          <a:prstGeom prst="straightConnector1">
            <a:avLst/>
          </a:prstGeom>
          <a:noFill/>
          <a:ln w="28575" cap="flat" cmpd="sng" algn="ctr">
            <a:solidFill>
              <a:schemeClr val="bg1"/>
            </a:solidFill>
            <a:prstDash val="solid"/>
            <a:round/>
            <a:headEnd type="none" w="med" len="med"/>
            <a:tailEnd type="triangle"/>
          </a:ln>
          <a:effectLst/>
        </p:spPr>
      </p:cxnSp>
      <p:sp>
        <p:nvSpPr>
          <p:cNvPr id="14" name="TextBox 13">
            <a:extLst>
              <a:ext uri="{FF2B5EF4-FFF2-40B4-BE49-F238E27FC236}">
                <a16:creationId xmlns:a16="http://schemas.microsoft.com/office/drawing/2014/main" id="{99AC78AA-0E96-B55A-2558-E63E61A96A6F}"/>
              </a:ext>
            </a:extLst>
          </p:cNvPr>
          <p:cNvSpPr txBox="1"/>
          <p:nvPr/>
        </p:nvSpPr>
        <p:spPr bwMode="auto">
          <a:xfrm>
            <a:off x="9081442" y="1866396"/>
            <a:ext cx="2848694" cy="646331"/>
          </a:xfrm>
          <a:prstGeom prst="rect">
            <a:avLst/>
          </a:prstGeom>
          <a:solidFill>
            <a:schemeClr val="accent5">
              <a:lumMod val="20000"/>
              <a:lumOff val="80000"/>
            </a:schemeClr>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Median follow-up: 21.8 </a:t>
            </a:r>
            <a:r>
              <a:rPr lang="en-US" b="1" dirty="0" err="1">
                <a:solidFill>
                  <a:schemeClr val="bg1"/>
                </a:solidFill>
                <a:latin typeface="Calibri" panose="020F0502020204030204" pitchFamily="34" charset="0"/>
              </a:rPr>
              <a:t>mo</a:t>
            </a:r>
            <a:r>
              <a:rPr lang="en-US" b="1" dirty="0">
                <a:solidFill>
                  <a:schemeClr val="bg1"/>
                </a:solidFill>
                <a:latin typeface="Calibri" panose="020F0502020204030204" pitchFamily="34" charset="0"/>
              </a:rPr>
              <a:t> (range: 0.03-39.23 </a:t>
            </a:r>
            <a:r>
              <a:rPr lang="en-US" b="1" dirty="0" err="1">
                <a:solidFill>
                  <a:schemeClr val="bg1"/>
                </a:solidFill>
                <a:latin typeface="Calibri" panose="020F0502020204030204" pitchFamily="34" charset="0"/>
              </a:rPr>
              <a:t>mo</a:t>
            </a:r>
            <a:r>
              <a:rPr lang="en-US" b="1" dirty="0">
                <a:solidFill>
                  <a:schemeClr val="bg1"/>
                </a:solidFill>
                <a:latin typeface="Calibri" panose="020F0502020204030204" pitchFamily="34" charset="0"/>
              </a:rPr>
              <a:t>)</a:t>
            </a:r>
          </a:p>
        </p:txBody>
      </p:sp>
      <p:sp>
        <p:nvSpPr>
          <p:cNvPr id="10" name="Text Box 45">
            <a:extLst>
              <a:ext uri="{FF2B5EF4-FFF2-40B4-BE49-F238E27FC236}">
                <a16:creationId xmlns:a16="http://schemas.microsoft.com/office/drawing/2014/main" id="{C90DA9D4-94CD-79AB-18AB-2877C9725282}"/>
              </a:ext>
            </a:extLst>
          </p:cNvPr>
          <p:cNvSpPr txBox="1">
            <a:spLocks noChangeArrowheads="1"/>
          </p:cNvSpPr>
          <p:nvPr/>
        </p:nvSpPr>
        <p:spPr bwMode="auto">
          <a:xfrm>
            <a:off x="4484314" y="4578667"/>
            <a:ext cx="537088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Belantamab mafodotin: 2.5 mg/kg IV </a:t>
            </a:r>
            <a:r>
              <a:rPr lang="en-GB" altLang="en-US" sz="1200" dirty="0">
                <a:solidFill>
                  <a:srgbClr val="000000"/>
                </a:solidFill>
                <a:latin typeface="Calibri" panose="020F0502020204030204" pitchFamily="34" charset="0"/>
                <a:cs typeface="Arial" panose="020B0604020202020204" pitchFamily="34" charset="0"/>
              </a:rPr>
              <a:t>C</a:t>
            </a:r>
            <a:r>
              <a:rPr kumimoji="0" lang="en-GB" altLang="en-US" sz="1200" b="0" i="0" u="none" strike="noStrike" kern="1200" cap="none" spc="0" normalizeH="0" baseline="0" noProof="0" dirty="0" err="1">
                <a:ln>
                  <a:noFill/>
                </a:ln>
                <a:solidFill>
                  <a:srgbClr val="000000"/>
                </a:solidFill>
                <a:effectLst/>
                <a:uLnTx/>
                <a:uFillTx/>
                <a:latin typeface="Calibri" panose="020F0502020204030204" pitchFamily="34" charset="0"/>
                <a:cs typeface="Arial" panose="020B0604020202020204" pitchFamily="34" charset="0"/>
              </a:rPr>
              <a:t>ycle</a:t>
            </a:r>
            <a: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 1, 1.9 mg/kg IV </a:t>
            </a:r>
            <a:r>
              <a:rPr lang="en-GB" altLang="en-US" sz="1200" dirty="0">
                <a:solidFill>
                  <a:srgbClr val="000000"/>
                </a:solidFill>
                <a:latin typeface="Calibri" panose="020F0502020204030204" pitchFamily="34" charset="0"/>
                <a:cs typeface="Arial" panose="020B0604020202020204" pitchFamily="34" charset="0"/>
              </a:rPr>
              <a:t>C</a:t>
            </a:r>
            <a:r>
              <a:rPr kumimoji="0" lang="en-GB" altLang="en-US" sz="1200" b="0" i="0" u="none" strike="noStrike" kern="1200" cap="none" spc="0" normalizeH="0" baseline="0" noProof="0" dirty="0" err="1">
                <a:ln>
                  <a:noFill/>
                </a:ln>
                <a:solidFill>
                  <a:srgbClr val="000000"/>
                </a:solidFill>
                <a:effectLst/>
                <a:uLnTx/>
                <a:uFillTx/>
                <a:latin typeface="Calibri" panose="020F0502020204030204" pitchFamily="34" charset="0"/>
                <a:cs typeface="Arial" panose="020B0604020202020204" pitchFamily="34" charset="0"/>
              </a:rPr>
              <a:t>ycle</a:t>
            </a:r>
            <a: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 2 onward.</a:t>
            </a:r>
          </a:p>
          <a:p>
            <a:pPr marL="0" marR="0" lvl="0" indent="0" defTabSz="914400" rtl="0" eaLnBrk="0" fontAlgn="base" latinLnBrk="0" hangingPunct="0">
              <a:lnSpc>
                <a:spcPct val="100000"/>
              </a:lnSpc>
              <a:spcBef>
                <a:spcPct val="0"/>
              </a:spcBef>
              <a:spcAft>
                <a:spcPct val="0"/>
              </a:spcAft>
              <a:buClrTx/>
              <a:buSzTx/>
              <a:buFontTx/>
              <a:buNone/>
              <a:tabLst/>
              <a:defRPr/>
            </a:pPr>
            <a:r>
              <a:rPr lang="en-GB" altLang="en-US" sz="1200" dirty="0">
                <a:solidFill>
                  <a:srgbClr val="000000"/>
                </a:solidFill>
                <a:latin typeface="Calibri" panose="020F0502020204030204" pitchFamily="34" charset="0"/>
                <a:cs typeface="Arial" panose="020B0604020202020204" pitchFamily="34" charset="0"/>
              </a:rPr>
              <a:t>Bortezomib: 1.3 mg/m</a:t>
            </a:r>
            <a:r>
              <a:rPr lang="en-GB" altLang="en-US" sz="1200" baseline="30000" dirty="0">
                <a:solidFill>
                  <a:srgbClr val="000000"/>
                </a:solidFill>
                <a:latin typeface="Calibri" panose="020F0502020204030204" pitchFamily="34" charset="0"/>
                <a:cs typeface="Arial" panose="020B0604020202020204" pitchFamily="34" charset="0"/>
              </a:rPr>
              <a:t>2</a:t>
            </a:r>
            <a:r>
              <a:rPr lang="en-GB" altLang="en-US" sz="1200" dirty="0">
                <a:solidFill>
                  <a:srgbClr val="000000"/>
                </a:solidFill>
                <a:latin typeface="Calibri" panose="020F0502020204030204" pitchFamily="34" charset="0"/>
                <a:cs typeface="Arial" panose="020B0604020202020204" pitchFamily="34" charset="0"/>
              </a:rPr>
              <a:t> SC Days 1, 4, 8, 11 Cycles 1-8, then Days 1, 8 (21-day cycle).</a:t>
            </a:r>
          </a:p>
          <a:p>
            <a:pPr marL="0" marR="0" lvl="0" indent="0" defTabSz="914400" rtl="0" eaLnBrk="0"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Pomalidomide: 4 mg PO; in </a:t>
            </a:r>
            <a:r>
              <a:rPr kumimoji="0" lang="en-GB" altLang="en-US" sz="1200" b="0" i="0" u="none" strike="noStrike" kern="1200" cap="none" spc="0" normalizeH="0" baseline="0" noProof="0" dirty="0" err="1">
                <a:ln>
                  <a:noFill/>
                </a:ln>
                <a:solidFill>
                  <a:srgbClr val="000000"/>
                </a:solidFill>
                <a:effectLst/>
                <a:uLnTx/>
                <a:uFillTx/>
                <a:latin typeface="Calibri" panose="020F0502020204030204" pitchFamily="34" charset="0"/>
                <a:cs typeface="Arial" panose="020B0604020202020204" pitchFamily="34" charset="0"/>
              </a:rPr>
              <a:t>BPd</a:t>
            </a:r>
            <a: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 regimen: Days 1-</a:t>
            </a:r>
            <a:r>
              <a:rPr lang="en-GB" altLang="en-US" sz="1200" dirty="0">
                <a:solidFill>
                  <a:srgbClr val="000000"/>
                </a:solidFill>
                <a:latin typeface="Calibri" panose="020F0502020204030204" pitchFamily="34" charset="0"/>
                <a:cs typeface="Arial" panose="020B0604020202020204" pitchFamily="34" charset="0"/>
              </a:rPr>
              <a:t>21 28-day cycle</a:t>
            </a:r>
            <a: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 in </a:t>
            </a:r>
            <a:r>
              <a:rPr kumimoji="0" lang="en-GB" altLang="en-US" sz="1200" b="0" i="0" u="none" strike="noStrike" kern="1200" cap="none" spc="0" normalizeH="0" baseline="0" noProof="0" dirty="0" err="1">
                <a:ln>
                  <a:noFill/>
                </a:ln>
                <a:solidFill>
                  <a:srgbClr val="000000"/>
                </a:solidFill>
                <a:effectLst/>
                <a:uLnTx/>
                <a:uFillTx/>
                <a:latin typeface="Calibri" panose="020F0502020204030204" pitchFamily="34" charset="0"/>
                <a:cs typeface="Arial" panose="020B0604020202020204" pitchFamily="34" charset="0"/>
              </a:rPr>
              <a:t>PVd</a:t>
            </a:r>
            <a: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 regimen: </a:t>
            </a:r>
          </a:p>
          <a:p>
            <a:pPr marL="0" marR="0" lvl="0" indent="0" defTabSz="914400" rtl="0" eaLnBrk="0"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Days 1-14 (21-day cycle)</a:t>
            </a:r>
            <a:r>
              <a:rPr lang="en-GB" altLang="en-US" sz="1200" dirty="0">
                <a:solidFill>
                  <a:srgbClr val="000000"/>
                </a:solidFill>
                <a:latin typeface="Calibri" panose="020F0502020204030204" pitchFamily="34" charset="0"/>
                <a:cs typeface="Arial" panose="020B0604020202020204" pitchFamily="34" charset="0"/>
              </a:rPr>
              <a:t>.</a:t>
            </a:r>
          </a:p>
          <a:p>
            <a:pPr marL="0" marR="0" lvl="0" indent="0" defTabSz="914400" rtl="0" eaLnBrk="0"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De</a:t>
            </a:r>
            <a:r>
              <a:rPr lang="en-GB" altLang="en-US" sz="1200" dirty="0" err="1">
                <a:solidFill>
                  <a:srgbClr val="000000"/>
                </a:solidFill>
                <a:latin typeface="Calibri" panose="020F0502020204030204" pitchFamily="34" charset="0"/>
                <a:cs typeface="Arial" panose="020B0604020202020204" pitchFamily="34" charset="0"/>
              </a:rPr>
              <a:t>xamethasone</a:t>
            </a:r>
            <a:r>
              <a:rPr lang="en-GB" altLang="en-US" sz="1200" dirty="0">
                <a:solidFill>
                  <a:srgbClr val="000000"/>
                </a:solidFill>
                <a:latin typeface="Calibri" panose="020F0502020204030204" pitchFamily="34" charset="0"/>
                <a:cs typeface="Arial" panose="020B0604020202020204" pitchFamily="34" charset="0"/>
              </a:rPr>
              <a:t>: 40 mg on Days 1, 8, 15, 22 in </a:t>
            </a:r>
            <a:r>
              <a:rPr lang="en-GB" altLang="en-US" sz="1200" dirty="0" err="1">
                <a:solidFill>
                  <a:srgbClr val="000000"/>
                </a:solidFill>
                <a:latin typeface="Calibri" panose="020F0502020204030204" pitchFamily="34" charset="0"/>
                <a:cs typeface="Arial" panose="020B0604020202020204" pitchFamily="34" charset="0"/>
              </a:rPr>
              <a:t>BPd</a:t>
            </a:r>
            <a:r>
              <a:rPr lang="en-GB" altLang="en-US" sz="1200" dirty="0">
                <a:solidFill>
                  <a:srgbClr val="000000"/>
                </a:solidFill>
                <a:latin typeface="Calibri" panose="020F0502020204030204" pitchFamily="34" charset="0"/>
                <a:cs typeface="Arial" panose="020B0604020202020204" pitchFamily="34" charset="0"/>
              </a:rPr>
              <a:t> regimen; 20 mg on day of and day after bortezomib in </a:t>
            </a:r>
            <a:r>
              <a:rPr lang="en-GB" altLang="en-US" sz="1200" dirty="0" err="1">
                <a:solidFill>
                  <a:srgbClr val="000000"/>
                </a:solidFill>
                <a:latin typeface="Calibri" panose="020F0502020204030204" pitchFamily="34" charset="0"/>
                <a:cs typeface="Arial" panose="020B0604020202020204" pitchFamily="34" charset="0"/>
              </a:rPr>
              <a:t>PVd</a:t>
            </a:r>
            <a:r>
              <a:rPr lang="en-GB" altLang="en-US" sz="1200" dirty="0">
                <a:solidFill>
                  <a:srgbClr val="000000"/>
                </a:solidFill>
                <a:latin typeface="Calibri" panose="020F0502020204030204" pitchFamily="34" charset="0"/>
                <a:cs typeface="Arial" panose="020B0604020202020204" pitchFamily="34" charset="0"/>
              </a:rPr>
              <a:t> regimen.</a:t>
            </a:r>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DREAMM-8: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Dimpoulos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NEJM. 2024;[</a:t>
            </a:r>
            <a:r>
              <a:rPr lang="en-US" altLang="en-US" sz="1200" dirty="0" err="1">
                <a:solidFill>
                  <a:srgbClr val="455560"/>
                </a:solidFill>
                <a:latin typeface="Calibri" panose="020F0502020204030204" pitchFamily="34" charset="0"/>
                <a:cs typeface="Arial" panose="020B0604020202020204" pitchFamily="34" charset="0"/>
              </a:rPr>
              <a:t>EPub</a:t>
            </a:r>
            <a:r>
              <a:rPr lang="en-US" altLang="en-US" sz="1200" dirty="0">
                <a:solidFill>
                  <a:srgbClr val="455560"/>
                </a:solidFill>
                <a:latin typeface="Calibri" panose="020F0502020204030204" pitchFamily="34" charset="0"/>
                <a:cs typeface="Arial" panose="020B0604020202020204" pitchFamily="34" charset="0"/>
              </a:rPr>
              <a:t>].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Trudel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LBA105. </a:t>
            </a:r>
          </a:p>
        </p:txBody>
      </p:sp>
      <p:graphicFrame>
        <p:nvGraphicFramePr>
          <p:cNvPr id="2" name="Group 3">
            <a:extLst>
              <a:ext uri="{FF2B5EF4-FFF2-40B4-BE49-F238E27FC236}">
                <a16:creationId xmlns:a16="http://schemas.microsoft.com/office/drawing/2014/main" id="{CFF4D8D9-580B-A10B-1A4C-6A788321E803}"/>
              </a:ext>
            </a:extLst>
          </p:cNvPr>
          <p:cNvGraphicFramePr>
            <a:graphicFrameLocks/>
          </p:cNvGraphicFramePr>
          <p:nvPr>
            <p:extLst>
              <p:ext uri="{D42A27DB-BD31-4B8C-83A1-F6EECF244321}">
                <p14:modId xmlns:p14="http://schemas.microsoft.com/office/powerpoint/2010/main" val="18507543"/>
              </p:ext>
            </p:extLst>
          </p:nvPr>
        </p:nvGraphicFramePr>
        <p:xfrm>
          <a:off x="723900" y="1595634"/>
          <a:ext cx="5364064" cy="3871040"/>
        </p:xfrm>
        <a:graphic>
          <a:graphicData uri="http://schemas.openxmlformats.org/drawingml/2006/table">
            <a:tbl>
              <a:tblPr/>
              <a:tblGrid>
                <a:gridCol w="2693012">
                  <a:extLst>
                    <a:ext uri="{9D8B030D-6E8A-4147-A177-3AD203B41FA5}">
                      <a16:colId xmlns:a16="http://schemas.microsoft.com/office/drawing/2014/main" val="20000"/>
                    </a:ext>
                  </a:extLst>
                </a:gridCol>
                <a:gridCol w="1335526">
                  <a:extLst>
                    <a:ext uri="{9D8B030D-6E8A-4147-A177-3AD203B41FA5}">
                      <a16:colId xmlns:a16="http://schemas.microsoft.com/office/drawing/2014/main" val="20001"/>
                    </a:ext>
                  </a:extLst>
                </a:gridCol>
                <a:gridCol w="1335526">
                  <a:extLst>
                    <a:ext uri="{9D8B030D-6E8A-4147-A177-3AD203B41FA5}">
                      <a16:colId xmlns:a16="http://schemas.microsoft.com/office/drawing/2014/main" val="20002"/>
                    </a:ext>
                  </a:extLst>
                </a:gridCol>
              </a:tblGrid>
              <a:tr h="2676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BPd</a:t>
                      </a:r>
                      <a:r>
                        <a:rPr kumimoji="0" lang="en-US" sz="1600" b="1" i="0" u="none" strike="noStrike" cap="none" normalizeH="0" baseline="0" dirty="0">
                          <a:ln>
                            <a:noFill/>
                          </a:ln>
                          <a:solidFill>
                            <a:schemeClr val="tx1"/>
                          </a:solidFill>
                          <a:effectLst/>
                          <a:latin typeface="Calibri" panose="020F0502020204030204" pitchFamily="34" charset="0"/>
                        </a:rPr>
                        <a: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PVd</a:t>
                      </a:r>
                      <a:r>
                        <a:rPr kumimoji="0" lang="en-US" sz="1600" b="1" i="0" u="none" strike="noStrike" cap="none" normalizeH="0" baseline="0" dirty="0">
                          <a:ln>
                            <a:noFill/>
                          </a:ln>
                          <a:solidFill>
                            <a:schemeClr val="tx1"/>
                          </a:solidFill>
                          <a:effectLst/>
                          <a:latin typeface="Calibri" panose="020F0502020204030204" pitchFamily="34" charset="0"/>
                        </a:rPr>
                        <a: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588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&lt;65,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65-74,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(40-82)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(34-86)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2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2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Mixed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133 (86)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 (13)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(&lt;1)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 (87)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17 (12)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4660116"/>
                  </a:ext>
                </a:extLst>
              </a:tr>
              <a:tr h="212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 or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146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140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74B4A0B9-470F-8081-2B84-6F5928D69472}"/>
              </a:ext>
            </a:extLst>
          </p:cNvPr>
          <p:cNvSpPr txBox="1"/>
          <p:nvPr/>
        </p:nvSpPr>
        <p:spPr bwMode="auto">
          <a:xfrm>
            <a:off x="648647" y="5516989"/>
            <a:ext cx="543931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*Race missing for 1 patient in </a:t>
            </a:r>
            <a:r>
              <a:rPr lang="en-US" sz="1400" b="0" dirty="0" err="1">
                <a:solidFill>
                  <a:schemeClr val="bg1"/>
                </a:solidFill>
                <a:latin typeface="Calibri" panose="020F0502020204030204" pitchFamily="34" charset="0"/>
              </a:rPr>
              <a:t>PVd</a:t>
            </a:r>
            <a:r>
              <a:rPr lang="en-US" sz="1400" b="0" dirty="0">
                <a:solidFill>
                  <a:schemeClr val="bg1"/>
                </a:solidFill>
                <a:latin typeface="Calibri" panose="020F0502020204030204" pitchFamily="34" charset="0"/>
              </a:rPr>
              <a:t> arm, percentages are out of 146. </a:t>
            </a:r>
            <a:r>
              <a:rPr lang="en-US" sz="1400" b="0" baseline="30000" dirty="0">
                <a:solidFill>
                  <a:schemeClr val="bg1"/>
                </a:solidFill>
                <a:latin typeface="Calibri" panose="020F0502020204030204" pitchFamily="34" charset="0"/>
              </a:rPr>
              <a:t>†</a:t>
            </a:r>
            <a:r>
              <a:rPr lang="en-US" sz="1400" b="0" i="0" dirty="0">
                <a:solidFill>
                  <a:srgbClr val="242021"/>
                </a:solidFill>
                <a:effectLst/>
                <a:latin typeface="OTNEJMScalaSansLF"/>
              </a:rPr>
              <a:t>High cytogenetic risk was defined by the presence of at least 1 high-risk abnormality: t(4;14), t(14;16), or del(17p13).</a:t>
            </a:r>
            <a:endParaRPr lang="en-US" sz="1400" b="0" dirty="0">
              <a:solidFill>
                <a:schemeClr val="bg1"/>
              </a:solidFill>
              <a:latin typeface="Calibri" panose="020F0502020204030204" pitchFamily="34" charset="0"/>
            </a:endParaRPr>
          </a:p>
        </p:txBody>
      </p:sp>
      <p:graphicFrame>
        <p:nvGraphicFramePr>
          <p:cNvPr id="4" name="Group 3">
            <a:extLst>
              <a:ext uri="{FF2B5EF4-FFF2-40B4-BE49-F238E27FC236}">
                <a16:creationId xmlns:a16="http://schemas.microsoft.com/office/drawing/2014/main" id="{1E1C92BC-5ADF-1350-D0CD-4871516474E5}"/>
              </a:ext>
            </a:extLst>
          </p:cNvPr>
          <p:cNvGraphicFramePr>
            <a:graphicFrameLocks/>
          </p:cNvGraphicFramePr>
          <p:nvPr>
            <p:extLst>
              <p:ext uri="{D42A27DB-BD31-4B8C-83A1-F6EECF244321}">
                <p14:modId xmlns:p14="http://schemas.microsoft.com/office/powerpoint/2010/main" val="4231065255"/>
              </p:ext>
            </p:extLst>
          </p:nvPr>
        </p:nvGraphicFramePr>
        <p:xfrm>
          <a:off x="6238471" y="1595634"/>
          <a:ext cx="5364063" cy="4529932"/>
        </p:xfrm>
        <a:graphic>
          <a:graphicData uri="http://schemas.openxmlformats.org/drawingml/2006/table">
            <a:tbl>
              <a:tblPr/>
              <a:tblGrid>
                <a:gridCol w="2693011">
                  <a:extLst>
                    <a:ext uri="{9D8B030D-6E8A-4147-A177-3AD203B41FA5}">
                      <a16:colId xmlns:a16="http://schemas.microsoft.com/office/drawing/2014/main" val="20000"/>
                    </a:ext>
                  </a:extLst>
                </a:gridCol>
                <a:gridCol w="1335526">
                  <a:extLst>
                    <a:ext uri="{9D8B030D-6E8A-4147-A177-3AD203B41FA5}">
                      <a16:colId xmlns:a16="http://schemas.microsoft.com/office/drawing/2014/main" val="20001"/>
                    </a:ext>
                  </a:extLst>
                </a:gridCol>
                <a:gridCol w="1335526">
                  <a:extLst>
                    <a:ext uri="{9D8B030D-6E8A-4147-A177-3AD203B41FA5}">
                      <a16:colId xmlns:a16="http://schemas.microsoft.com/office/drawing/2014/main" val="20002"/>
                    </a:ext>
                  </a:extLst>
                </a:gridCol>
              </a:tblGrid>
              <a:tr h="2676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BPd</a:t>
                      </a:r>
                      <a:r>
                        <a:rPr kumimoji="0" lang="en-US" sz="1600" b="1" i="0" u="none" strike="noStrike" cap="none" normalizeH="0" baseline="0" dirty="0">
                          <a:ln>
                            <a:noFill/>
                          </a:ln>
                          <a:solidFill>
                            <a:schemeClr val="tx1"/>
                          </a:solidFill>
                          <a:effectLst/>
                          <a:latin typeface="Calibri" panose="020F0502020204030204" pitchFamily="34" charset="0"/>
                        </a:rPr>
                        <a: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PVd</a:t>
                      </a:r>
                      <a:r>
                        <a:rPr kumimoji="0" lang="en-US" sz="1600" b="1" i="0" u="none" strike="noStrike" cap="none" normalizeH="0" baseline="0" dirty="0">
                          <a:ln>
                            <a:noFill/>
                          </a:ln>
                          <a:solidFill>
                            <a:schemeClr val="tx1"/>
                          </a:solidFill>
                          <a:effectLst/>
                          <a:latin typeface="Calibri" panose="020F0502020204030204" pitchFamily="34" charset="0"/>
                        </a:rPr>
                        <a: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588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ISS stage at screening,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51203054"/>
                  </a:ext>
                </a:extLst>
              </a:tr>
              <a:tr h="6588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since diagnosis,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4.04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(0.4-16.7)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3.43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(0.4-17.7)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15310440"/>
                  </a:ext>
                </a:extLst>
              </a:tr>
              <a:tr h="6588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Cytogenetic risk,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Standard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risk</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Missing or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nonevaluable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27391721"/>
                  </a:ext>
                </a:extLst>
              </a:tr>
              <a:tr h="212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Relapse &gt;12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after initiation of 1L treatment,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133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61510761"/>
                  </a:ext>
                </a:extLst>
              </a:tr>
              <a:tr h="212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Extramedullary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0029883"/>
                  </a:ext>
                </a:extLst>
              </a:tr>
            </a:tbl>
          </a:graphicData>
        </a:graphic>
      </p:graphicFrame>
    </p:spTree>
    <p:extLst>
      <p:ext uri="{BB962C8B-B14F-4D97-AF65-F5344CB8AC3E}">
        <p14:creationId xmlns:p14="http://schemas.microsoft.com/office/powerpoint/2010/main" val="4058286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DREAMM-8: Treatment History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Dimpoulos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NEJM. 2024;[</a:t>
            </a:r>
            <a:r>
              <a:rPr lang="en-US" altLang="en-US" sz="1200" dirty="0" err="1">
                <a:solidFill>
                  <a:srgbClr val="455560"/>
                </a:solidFill>
                <a:latin typeface="Calibri" panose="020F0502020204030204" pitchFamily="34" charset="0"/>
                <a:cs typeface="Arial" panose="020B0604020202020204" pitchFamily="34" charset="0"/>
              </a:rPr>
              <a:t>EPub</a:t>
            </a:r>
            <a:r>
              <a:rPr lang="en-US" altLang="en-US" sz="1200" dirty="0">
                <a:solidFill>
                  <a:srgbClr val="455560"/>
                </a:solidFill>
                <a:latin typeface="Calibri" panose="020F0502020204030204" pitchFamily="34" charset="0"/>
                <a:cs typeface="Arial" panose="020B0604020202020204" pitchFamily="34" charset="0"/>
              </a:rPr>
              <a:t>].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Trudel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LBA105. </a:t>
            </a:r>
          </a:p>
        </p:txBody>
      </p:sp>
      <p:graphicFrame>
        <p:nvGraphicFramePr>
          <p:cNvPr id="2" name="Group 3">
            <a:extLst>
              <a:ext uri="{FF2B5EF4-FFF2-40B4-BE49-F238E27FC236}">
                <a16:creationId xmlns:a16="http://schemas.microsoft.com/office/drawing/2014/main" id="{CFF4D8D9-580B-A10B-1A4C-6A788321E803}"/>
              </a:ext>
            </a:extLst>
          </p:cNvPr>
          <p:cNvGraphicFramePr>
            <a:graphicFrameLocks/>
          </p:cNvGraphicFramePr>
          <p:nvPr>
            <p:extLst>
              <p:ext uri="{D42A27DB-BD31-4B8C-83A1-F6EECF244321}">
                <p14:modId xmlns:p14="http://schemas.microsoft.com/office/powerpoint/2010/main" val="4089747092"/>
              </p:ext>
            </p:extLst>
          </p:nvPr>
        </p:nvGraphicFramePr>
        <p:xfrm>
          <a:off x="723900" y="1603375"/>
          <a:ext cx="10753221" cy="4526392"/>
        </p:xfrm>
        <a:graphic>
          <a:graphicData uri="http://schemas.openxmlformats.org/drawingml/2006/table">
            <a:tbl>
              <a:tblPr/>
              <a:tblGrid>
                <a:gridCol w="3514293">
                  <a:extLst>
                    <a:ext uri="{9D8B030D-6E8A-4147-A177-3AD203B41FA5}">
                      <a16:colId xmlns:a16="http://schemas.microsoft.com/office/drawing/2014/main" val="20000"/>
                    </a:ext>
                  </a:extLst>
                </a:gridCol>
                <a:gridCol w="1809732">
                  <a:extLst>
                    <a:ext uri="{9D8B030D-6E8A-4147-A177-3AD203B41FA5}">
                      <a16:colId xmlns:a16="http://schemas.microsoft.com/office/drawing/2014/main" val="20001"/>
                    </a:ext>
                  </a:extLst>
                </a:gridCol>
                <a:gridCol w="1809732">
                  <a:extLst>
                    <a:ext uri="{9D8B030D-6E8A-4147-A177-3AD203B41FA5}">
                      <a16:colId xmlns:a16="http://schemas.microsoft.com/office/drawing/2014/main" val="3976778903"/>
                    </a:ext>
                  </a:extLst>
                </a:gridCol>
                <a:gridCol w="1809732">
                  <a:extLst>
                    <a:ext uri="{9D8B030D-6E8A-4147-A177-3AD203B41FA5}">
                      <a16:colId xmlns:a16="http://schemas.microsoft.com/office/drawing/2014/main" val="20002"/>
                    </a:ext>
                  </a:extLst>
                </a:gridCol>
                <a:gridCol w="1809732">
                  <a:extLst>
                    <a:ext uri="{9D8B030D-6E8A-4147-A177-3AD203B41FA5}">
                      <a16:colId xmlns:a16="http://schemas.microsoft.com/office/drawing/2014/main" val="2820024593"/>
                    </a:ext>
                  </a:extLst>
                </a:gridCol>
              </a:tblGrid>
              <a:tr h="2676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Treatment History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err="1">
                          <a:ln>
                            <a:noFill/>
                          </a:ln>
                          <a:solidFill>
                            <a:schemeClr val="tx1"/>
                          </a:solidFill>
                          <a:effectLst/>
                          <a:latin typeface="Calibri" panose="020F0502020204030204" pitchFamily="34" charset="0"/>
                        </a:rPr>
                        <a:t>BPd</a:t>
                      </a:r>
                      <a:r>
                        <a:rPr kumimoji="0" lang="en-US" sz="1500" b="1" i="0" u="none" strike="noStrike" cap="none" normalizeH="0" baseline="0" dirty="0">
                          <a:ln>
                            <a:noFill/>
                          </a:ln>
                          <a:solidFill>
                            <a:schemeClr val="tx1"/>
                          </a:solidFill>
                          <a:effectLst/>
                          <a:latin typeface="Calibri" panose="020F0502020204030204" pitchFamily="34" charset="0"/>
                        </a:rPr>
                        <a:t> (n =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err="1">
                          <a:ln>
                            <a:noFill/>
                          </a:ln>
                          <a:solidFill>
                            <a:schemeClr val="tx1"/>
                          </a:solidFill>
                          <a:effectLst/>
                          <a:latin typeface="Calibri" panose="020F0502020204030204" pitchFamily="34" charset="0"/>
                        </a:rPr>
                        <a:t>PVd</a:t>
                      </a:r>
                      <a:r>
                        <a:rPr kumimoji="0" lang="en-US" sz="1500" b="1" i="0" u="none" strike="noStrike" cap="none" normalizeH="0" baseline="0" dirty="0">
                          <a:ln>
                            <a:noFill/>
                          </a:ln>
                          <a:solidFill>
                            <a:schemeClr val="tx1"/>
                          </a:solidFill>
                          <a:effectLst/>
                          <a:latin typeface="Calibri" panose="020F0502020204030204" pitchFamily="34" charset="0"/>
                        </a:rPr>
                        <a:t> (n = 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6588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Prior lines of treatment,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or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82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54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19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77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48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2"/>
                  </a:ext>
                </a:extLst>
              </a:tr>
              <a:tr h="212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Prior ASCT,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99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82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10003"/>
                  </a:ext>
                </a:extLst>
              </a:tr>
              <a:tr h="212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1" u="none" strike="noStrike" cap="none" normalizeH="0" baseline="0" dirty="0">
                          <a:ln>
                            <a:noFill/>
                          </a:ln>
                          <a:solidFill>
                            <a:schemeClr val="bg2">
                              <a:lumMod val="10000"/>
                            </a:schemeClr>
                          </a:solidFill>
                          <a:effectLst/>
                          <a:latin typeface="Calibri" panose="020F0502020204030204" pitchFamily="34" charset="0"/>
                        </a:rPr>
                        <a:t>Prior Treatment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1" u="none" strike="noStrike" cap="none" normalizeH="0" baseline="0" dirty="0">
                          <a:ln>
                            <a:noFill/>
                          </a:ln>
                          <a:solidFill>
                            <a:schemeClr val="bg2">
                              <a:lumMod val="10000"/>
                            </a:schemeClr>
                          </a:solidFill>
                          <a:effectLst/>
                          <a:latin typeface="Calibri" panose="020F0502020204030204" pitchFamily="34" charset="0"/>
                        </a:rPr>
                        <a:t>Exposed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1" u="none" strike="noStrike" cap="none" normalizeH="0" baseline="0" dirty="0">
                          <a:ln>
                            <a:noFill/>
                          </a:ln>
                          <a:solidFill>
                            <a:schemeClr val="bg2">
                              <a:lumMod val="10000"/>
                            </a:schemeClr>
                          </a:solidFill>
                          <a:effectLst/>
                          <a:latin typeface="Calibri" panose="020F0502020204030204" pitchFamily="34" charset="0"/>
                        </a:rPr>
                        <a:t>Refractory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1" u="none" strike="noStrike" cap="none" normalizeH="0" baseline="0" dirty="0">
                          <a:ln>
                            <a:noFill/>
                          </a:ln>
                          <a:solidFill>
                            <a:schemeClr val="bg2">
                              <a:lumMod val="10000"/>
                            </a:schemeClr>
                          </a:solidFill>
                          <a:effectLst/>
                          <a:latin typeface="Calibri" panose="020F0502020204030204" pitchFamily="34" charset="0"/>
                        </a:rPr>
                        <a:t>Exposed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1" u="none" strike="noStrike" cap="none" normalizeH="0" baseline="0" dirty="0">
                          <a:ln>
                            <a:noFill/>
                          </a:ln>
                          <a:solidFill>
                            <a:schemeClr val="bg2">
                              <a:lumMod val="10000"/>
                            </a:schemeClr>
                          </a:solidFill>
                          <a:effectLst/>
                          <a:latin typeface="Calibri" panose="020F0502020204030204" pitchFamily="34" charset="0"/>
                        </a:rPr>
                        <a:t>Refractory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10004"/>
                  </a:ext>
                </a:extLst>
              </a:tr>
              <a:tr h="6588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Prior PI,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Bortezomib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Carfilzomib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err="1">
                          <a:ln>
                            <a:noFill/>
                          </a:ln>
                          <a:solidFill>
                            <a:schemeClr val="bg2">
                              <a:lumMod val="10000"/>
                            </a:schemeClr>
                          </a:solidFill>
                          <a:effectLst/>
                          <a:latin typeface="Calibri" panose="020F0502020204030204" pitchFamily="34" charset="0"/>
                        </a:rPr>
                        <a:t>Ixazomib</a:t>
                      </a: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140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134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34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40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16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18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136 (93)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130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37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15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35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85099280"/>
                  </a:ext>
                </a:extLst>
              </a:tr>
              <a:tr h="212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Prior </a:t>
                      </a:r>
                      <a:r>
                        <a:rPr kumimoji="0" lang="en-US" sz="1500" b="0" i="0" u="none" strike="noStrike" cap="none" normalizeH="0" baseline="0" dirty="0" err="1">
                          <a:ln>
                            <a:noFill/>
                          </a:ln>
                          <a:solidFill>
                            <a:schemeClr val="bg2">
                              <a:lumMod val="10000"/>
                            </a:schemeClr>
                          </a:solidFill>
                          <a:effectLst/>
                          <a:latin typeface="Calibri" panose="020F0502020204030204" pitchFamily="34" charset="0"/>
                        </a:rPr>
                        <a:t>IMiD</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Lenalidomide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Thalidomide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155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155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49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127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125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147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147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48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111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111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49102516"/>
                  </a:ext>
                </a:extLst>
              </a:tr>
              <a:tr h="6588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Prior anti-CD38 </a:t>
                      </a:r>
                      <a:r>
                        <a:rPr kumimoji="0" lang="en-US" sz="1500" b="0" i="0" u="none" strike="noStrike" cap="none" normalizeH="0" baseline="0" dirty="0" err="1">
                          <a:ln>
                            <a:noFill/>
                          </a:ln>
                          <a:solidFill>
                            <a:schemeClr val="bg2">
                              <a:lumMod val="10000"/>
                            </a:schemeClr>
                          </a:solidFill>
                          <a:effectLst/>
                          <a:latin typeface="Calibri" panose="020F0502020204030204" pitchFamily="34" charset="0"/>
                        </a:rPr>
                        <a:t>mAb</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Daratumumab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err="1">
                          <a:ln>
                            <a:noFill/>
                          </a:ln>
                          <a:solidFill>
                            <a:schemeClr val="bg2">
                              <a:lumMod val="10000"/>
                            </a:schemeClr>
                          </a:solidFill>
                          <a:effectLst/>
                          <a:latin typeface="Calibri" panose="020F0502020204030204" pitchFamily="34" charset="0"/>
                        </a:rPr>
                        <a:t>Isatuximab</a:t>
                      </a: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38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36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35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33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42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39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36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34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27391721"/>
                  </a:ext>
                </a:extLst>
              </a:tr>
            </a:tbl>
          </a:graphicData>
        </a:graphic>
      </p:graphicFrame>
    </p:spTree>
    <p:extLst>
      <p:ext uri="{BB962C8B-B14F-4D97-AF65-F5344CB8AC3E}">
        <p14:creationId xmlns:p14="http://schemas.microsoft.com/office/powerpoint/2010/main" val="808875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E9DA8-0846-51F5-A260-41828C05FF6F}"/>
              </a:ext>
            </a:extLst>
          </p:cNvPr>
          <p:cNvSpPr>
            <a:spLocks noGrp="1"/>
          </p:cNvSpPr>
          <p:nvPr>
            <p:ph type="title"/>
          </p:nvPr>
        </p:nvSpPr>
        <p:spPr/>
        <p:txBody>
          <a:bodyPr/>
          <a:lstStyle/>
          <a:p>
            <a:r>
              <a:rPr lang="en-US" dirty="0"/>
              <a:t>DREAMM-8: PFS (Primary Endpoint)</a:t>
            </a:r>
          </a:p>
        </p:txBody>
      </p:sp>
      <p:sp>
        <p:nvSpPr>
          <p:cNvPr id="9" name="Text Box 11">
            <a:extLst>
              <a:ext uri="{FF2B5EF4-FFF2-40B4-BE49-F238E27FC236}">
                <a16:creationId xmlns:a16="http://schemas.microsoft.com/office/drawing/2014/main" id="{1479F6DF-6091-D2DD-E508-6F74C050DF6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Dimpoulos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NEJM. 2024;[</a:t>
            </a:r>
            <a:r>
              <a:rPr lang="en-US" altLang="en-US" sz="1200" dirty="0" err="1">
                <a:solidFill>
                  <a:srgbClr val="455560"/>
                </a:solidFill>
                <a:latin typeface="Calibri" panose="020F0502020204030204" pitchFamily="34" charset="0"/>
                <a:cs typeface="Arial" panose="020B0604020202020204" pitchFamily="34" charset="0"/>
              </a:rPr>
              <a:t>EPub</a:t>
            </a:r>
            <a:r>
              <a:rPr lang="en-US" altLang="en-US" sz="1200" dirty="0">
                <a:solidFill>
                  <a:srgbClr val="455560"/>
                </a:solidFill>
                <a:latin typeface="Calibri" panose="020F0502020204030204" pitchFamily="34" charset="0"/>
                <a:cs typeface="Arial" panose="020B0604020202020204" pitchFamily="34" charset="0"/>
              </a:rPr>
              <a:t>].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Trudel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LBA105. </a:t>
            </a:r>
          </a:p>
        </p:txBody>
      </p:sp>
      <p:graphicFrame>
        <p:nvGraphicFramePr>
          <p:cNvPr id="4" name="Content Placeholder 3">
            <a:extLst>
              <a:ext uri="{FF2B5EF4-FFF2-40B4-BE49-F238E27FC236}">
                <a16:creationId xmlns:a16="http://schemas.microsoft.com/office/drawing/2014/main" id="{C996DA29-C00C-1DC1-8DD6-31267B9E2B6B}"/>
              </a:ext>
            </a:extLst>
          </p:cNvPr>
          <p:cNvGraphicFramePr>
            <a:graphicFrameLocks noGrp="1"/>
          </p:cNvGraphicFramePr>
          <p:nvPr>
            <p:ph idx="1"/>
            <p:extLst>
              <p:ext uri="{D42A27DB-BD31-4B8C-83A1-F6EECF244321}">
                <p14:modId xmlns:p14="http://schemas.microsoft.com/office/powerpoint/2010/main" val="797716770"/>
              </p:ext>
            </p:extLst>
          </p:nvPr>
        </p:nvGraphicFramePr>
        <p:xfrm>
          <a:off x="5997309" y="1231216"/>
          <a:ext cx="5481904" cy="1475492"/>
        </p:xfrm>
        <a:graphic>
          <a:graphicData uri="http://schemas.openxmlformats.org/drawingml/2006/table">
            <a:tbl>
              <a:tblPr firstRow="1" bandRow="1">
                <a:tableStyleId>{5C22544A-7EE6-4342-B048-85BDC9FD1C3A}</a:tableStyleId>
              </a:tblPr>
              <a:tblGrid>
                <a:gridCol w="2277432">
                  <a:extLst>
                    <a:ext uri="{9D8B030D-6E8A-4147-A177-3AD203B41FA5}">
                      <a16:colId xmlns:a16="http://schemas.microsoft.com/office/drawing/2014/main" val="1920227531"/>
                    </a:ext>
                  </a:extLst>
                </a:gridCol>
                <a:gridCol w="1548158">
                  <a:extLst>
                    <a:ext uri="{9D8B030D-6E8A-4147-A177-3AD203B41FA5}">
                      <a16:colId xmlns:a16="http://schemas.microsoft.com/office/drawing/2014/main" val="2056367044"/>
                    </a:ext>
                  </a:extLst>
                </a:gridCol>
                <a:gridCol w="1656314">
                  <a:extLst>
                    <a:ext uri="{9D8B030D-6E8A-4147-A177-3AD203B41FA5}">
                      <a16:colId xmlns:a16="http://schemas.microsoft.com/office/drawing/2014/main" val="4232483053"/>
                    </a:ext>
                  </a:extLst>
                </a:gridCol>
              </a:tblGrid>
              <a:tr h="368873">
                <a:tc>
                  <a:txBody>
                    <a:bodyPr/>
                    <a:lstStyle/>
                    <a:p>
                      <a:endParaRPr lang="en-US" sz="1600"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err="1">
                          <a:solidFill>
                            <a:schemeClr val="tx1"/>
                          </a:solidFill>
                        </a:rPr>
                        <a:t>BPd</a:t>
                      </a:r>
                      <a:r>
                        <a:rPr lang="en-US" sz="1600" dirty="0">
                          <a:solidFill>
                            <a:schemeClr val="tx1"/>
                          </a:solidFill>
                        </a:rPr>
                        <a:t> (n = 155)</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dirty="0" err="1">
                          <a:solidFill>
                            <a:schemeClr val="tx1"/>
                          </a:solidFill>
                        </a:rPr>
                        <a:t>PVd</a:t>
                      </a:r>
                      <a:r>
                        <a:rPr lang="en-US" sz="1600" dirty="0">
                          <a:solidFill>
                            <a:schemeClr val="tx1"/>
                          </a:solidFill>
                        </a:rPr>
                        <a:t> (n = 147)</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995672816"/>
                  </a:ext>
                </a:extLst>
              </a:tr>
              <a:tr h="368873">
                <a:tc>
                  <a:txBody>
                    <a:bodyPr/>
                    <a:lstStyle/>
                    <a:p>
                      <a:r>
                        <a:rPr lang="en-US" sz="1600" dirty="0">
                          <a:solidFill>
                            <a:schemeClr val="bg1"/>
                          </a:solidFill>
                        </a:rPr>
                        <a:t>Patients with an event</a:t>
                      </a: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62 (40)</a:t>
                      </a: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80 (54)</a:t>
                      </a: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35110483"/>
                  </a:ext>
                </a:extLst>
              </a:tr>
              <a:tr h="368873">
                <a:tc>
                  <a:txBody>
                    <a:bodyPr/>
                    <a:lstStyle/>
                    <a:p>
                      <a:r>
                        <a:rPr lang="en-US" sz="1600" dirty="0" err="1">
                          <a:solidFill>
                            <a:schemeClr val="bg1"/>
                          </a:solidFill>
                        </a:rPr>
                        <a:t>mPFS</a:t>
                      </a:r>
                      <a:r>
                        <a:rPr lang="en-US" sz="1600" dirty="0">
                          <a:solidFill>
                            <a:schemeClr val="bg1"/>
                          </a:solidFill>
                        </a:rPr>
                        <a:t>, </a:t>
                      </a:r>
                      <a:r>
                        <a:rPr lang="en-US" sz="1600" dirty="0" err="1">
                          <a:solidFill>
                            <a:schemeClr val="bg1"/>
                          </a:solidFill>
                        </a:rPr>
                        <a:t>mo</a:t>
                      </a:r>
                      <a:endParaRPr lang="en-US" sz="1600" dirty="0">
                        <a:solidFill>
                          <a:schemeClr val="bg1"/>
                        </a:solidFill>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NR</a:t>
                      </a: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12.7</a:t>
                      </a: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49242314"/>
                  </a:ext>
                </a:extLst>
              </a:tr>
              <a:tr h="368873">
                <a:tc>
                  <a:txBody>
                    <a:bodyPr/>
                    <a:lstStyle/>
                    <a:p>
                      <a:r>
                        <a:rPr lang="en-US" sz="1600" dirty="0">
                          <a:solidFill>
                            <a:schemeClr val="bg1"/>
                          </a:solidFill>
                        </a:rPr>
                        <a:t>HR (95% CI)</a:t>
                      </a: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r>
                        <a:rPr lang="en-US" sz="1600" dirty="0">
                          <a:solidFill>
                            <a:schemeClr val="bg1"/>
                          </a:solidFill>
                        </a:rPr>
                        <a:t>0.52 (0.37-0.73) </a:t>
                      </a:r>
                      <a:r>
                        <a:rPr lang="en-US" sz="1600" i="1" dirty="0">
                          <a:solidFill>
                            <a:schemeClr val="bg1"/>
                          </a:solidFill>
                        </a:rPr>
                        <a:t>P</a:t>
                      </a:r>
                      <a:r>
                        <a:rPr lang="en-US" sz="1600" dirty="0">
                          <a:solidFill>
                            <a:schemeClr val="bg1"/>
                          </a:solidFill>
                        </a:rPr>
                        <a:t> &lt;.001</a:t>
                      </a: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endParaRPr lang="en-US" sz="1400" dirty="0">
                        <a:solidFill>
                          <a:schemeClr val="bg1"/>
                        </a:solidFill>
                        <a:highlight>
                          <a:srgbClr val="FFFF00"/>
                        </a:highlight>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77396250"/>
                  </a:ext>
                </a:extLst>
              </a:tr>
            </a:tbl>
          </a:graphicData>
        </a:graphic>
      </p:graphicFrame>
      <p:sp>
        <p:nvSpPr>
          <p:cNvPr id="15" name="TextBox 14">
            <a:extLst>
              <a:ext uri="{FF2B5EF4-FFF2-40B4-BE49-F238E27FC236}">
                <a16:creationId xmlns:a16="http://schemas.microsoft.com/office/drawing/2014/main" id="{DF73B428-A441-104F-03E7-E61E3C641B47}"/>
              </a:ext>
            </a:extLst>
          </p:cNvPr>
          <p:cNvSpPr txBox="1"/>
          <p:nvPr/>
        </p:nvSpPr>
        <p:spPr bwMode="auto">
          <a:xfrm>
            <a:off x="5894362" y="2741173"/>
            <a:ext cx="55848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spcAft>
                <a:spcPct val="0"/>
              </a:spcAft>
              <a:buFont typeface="Wingdings" panose="05000000000000000000" pitchFamily="2" charset="2"/>
              <a:buChar char="§"/>
            </a:pPr>
            <a:r>
              <a:rPr lang="en-US" dirty="0">
                <a:solidFill>
                  <a:schemeClr val="bg1"/>
                </a:solidFill>
                <a:latin typeface="Calibri" panose="020F0502020204030204" pitchFamily="34" charset="0"/>
              </a:rPr>
              <a:t>Consistent PFS benefit across prespecified subgroups</a:t>
            </a:r>
          </a:p>
        </p:txBody>
      </p:sp>
      <p:sp>
        <p:nvSpPr>
          <p:cNvPr id="7" name="Rectangle 6">
            <a:extLst>
              <a:ext uri="{FF2B5EF4-FFF2-40B4-BE49-F238E27FC236}">
                <a16:creationId xmlns:a16="http://schemas.microsoft.com/office/drawing/2014/main" id="{FAA5AF76-5CD0-ED21-545A-52DD624BA3C2}"/>
              </a:ext>
            </a:extLst>
          </p:cNvPr>
          <p:cNvSpPr/>
          <p:nvPr/>
        </p:nvSpPr>
        <p:spPr bwMode="auto">
          <a:xfrm>
            <a:off x="1790355" y="6173821"/>
            <a:ext cx="7406720" cy="14591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83" name="Group 482">
            <a:extLst>
              <a:ext uri="{FF2B5EF4-FFF2-40B4-BE49-F238E27FC236}">
                <a16:creationId xmlns:a16="http://schemas.microsoft.com/office/drawing/2014/main" id="{C4D25C5F-DEF6-CE48-B818-498929A5F7D5}"/>
              </a:ext>
            </a:extLst>
          </p:cNvPr>
          <p:cNvGrpSpPr/>
          <p:nvPr/>
        </p:nvGrpSpPr>
        <p:grpSpPr>
          <a:xfrm>
            <a:off x="323184" y="2126734"/>
            <a:ext cx="8884364" cy="3978685"/>
            <a:chOff x="323184" y="2126734"/>
            <a:chExt cx="8884364" cy="3978685"/>
          </a:xfrm>
        </p:grpSpPr>
        <p:sp>
          <p:nvSpPr>
            <p:cNvPr id="5" name="TextBox 4">
              <a:extLst>
                <a:ext uri="{FF2B5EF4-FFF2-40B4-BE49-F238E27FC236}">
                  <a16:creationId xmlns:a16="http://schemas.microsoft.com/office/drawing/2014/main" id="{CD4678E4-3800-60CC-D3C8-96B4DCA8969C}"/>
                </a:ext>
              </a:extLst>
            </p:cNvPr>
            <p:cNvSpPr txBox="1"/>
            <p:nvPr/>
          </p:nvSpPr>
          <p:spPr bwMode="auto">
            <a:xfrm>
              <a:off x="323184" y="5366755"/>
              <a:ext cx="1506631" cy="738664"/>
            </a:xfrm>
            <a:prstGeom prst="rect">
              <a:avLst/>
            </a:prstGeom>
            <a:solidFill>
              <a:schemeClr val="tx1"/>
            </a:solidFill>
            <a:ln>
              <a:noFill/>
            </a:ln>
          </p:spPr>
          <p:txBody>
            <a:bodyPr wrap="none" rtlCol="0">
              <a:spAutoFit/>
            </a:bodyPr>
            <a:lstStyle/>
            <a:p>
              <a:pPr algn="r">
                <a:lnSpc>
                  <a:spcPct val="100000"/>
                </a:lnSpc>
                <a:spcAft>
                  <a:spcPct val="0"/>
                </a:spcAft>
                <a:buClrTx/>
                <a:buFontTx/>
                <a:buNone/>
              </a:pPr>
              <a:r>
                <a:rPr lang="en-US" sz="1400" b="1" dirty="0">
                  <a:solidFill>
                    <a:schemeClr val="bg1"/>
                  </a:solidFill>
                  <a:latin typeface="Calibri" panose="020F0502020204030204" pitchFamily="34" charset="0"/>
                </a:rPr>
                <a:t>Patients at Risk, n</a:t>
              </a:r>
            </a:p>
            <a:p>
              <a:pPr algn="r">
                <a:lnSpc>
                  <a:spcPct val="100000"/>
                </a:lnSpc>
                <a:spcAft>
                  <a:spcPct val="0"/>
                </a:spcAft>
                <a:buClrTx/>
                <a:buFontTx/>
                <a:buNone/>
              </a:pPr>
              <a:r>
                <a:rPr lang="en-US" sz="1400" b="1" dirty="0" err="1">
                  <a:solidFill>
                    <a:schemeClr val="accent1"/>
                  </a:solidFill>
                  <a:latin typeface="Calibri" panose="020F0502020204030204" pitchFamily="34" charset="0"/>
                </a:rPr>
                <a:t>BPd</a:t>
              </a:r>
              <a:endParaRPr lang="en-US" sz="1400" b="1" dirty="0">
                <a:solidFill>
                  <a:schemeClr val="bg1"/>
                </a:solidFill>
                <a:latin typeface="Calibri" panose="020F0502020204030204" pitchFamily="34" charset="0"/>
              </a:endParaRPr>
            </a:p>
            <a:p>
              <a:pPr algn="r">
                <a:lnSpc>
                  <a:spcPct val="100000"/>
                </a:lnSpc>
                <a:spcAft>
                  <a:spcPct val="0"/>
                </a:spcAft>
                <a:buClrTx/>
                <a:buFontTx/>
                <a:buNone/>
              </a:pPr>
              <a:r>
                <a:rPr lang="en-US" sz="1400" b="1" dirty="0" err="1">
                  <a:solidFill>
                    <a:schemeClr val="accent3"/>
                  </a:solidFill>
                  <a:latin typeface="Calibri" panose="020F0502020204030204" pitchFamily="34" charset="0"/>
                </a:rPr>
                <a:t>PVd</a:t>
              </a:r>
              <a:endParaRPr lang="en-US" sz="1400" b="1" dirty="0">
                <a:solidFill>
                  <a:schemeClr val="accent3"/>
                </a:solidFill>
                <a:latin typeface="Calibri" panose="020F0502020204030204" pitchFamily="34" charset="0"/>
              </a:endParaRPr>
            </a:p>
          </p:txBody>
        </p:sp>
        <p:sp>
          <p:nvSpPr>
            <p:cNvPr id="10" name="TextBox 9">
              <a:extLst>
                <a:ext uri="{FF2B5EF4-FFF2-40B4-BE49-F238E27FC236}">
                  <a16:creationId xmlns:a16="http://schemas.microsoft.com/office/drawing/2014/main" id="{CA9C2EC8-27B9-9FDF-1B65-696E6065CF46}"/>
                </a:ext>
              </a:extLst>
            </p:cNvPr>
            <p:cNvSpPr txBox="1"/>
            <p:nvPr/>
          </p:nvSpPr>
          <p:spPr bwMode="auto">
            <a:xfrm rot="16200000">
              <a:off x="1107554" y="3423807"/>
              <a:ext cx="800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11" name="TextBox 10">
              <a:extLst>
                <a:ext uri="{FF2B5EF4-FFF2-40B4-BE49-F238E27FC236}">
                  <a16:creationId xmlns:a16="http://schemas.microsoft.com/office/drawing/2014/main" id="{135A31ED-B6AF-D6E6-2DB1-3BA575B79577}"/>
                </a:ext>
              </a:extLst>
            </p:cNvPr>
            <p:cNvSpPr txBox="1"/>
            <p:nvPr/>
          </p:nvSpPr>
          <p:spPr bwMode="auto">
            <a:xfrm>
              <a:off x="5358886" y="5188172"/>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grpSp>
          <p:nvGrpSpPr>
            <p:cNvPr id="18" name="Group 17">
              <a:extLst>
                <a:ext uri="{FF2B5EF4-FFF2-40B4-BE49-F238E27FC236}">
                  <a16:creationId xmlns:a16="http://schemas.microsoft.com/office/drawing/2014/main" id="{F32BE7A2-898C-9237-81D5-F78B5EEB15C4}"/>
                </a:ext>
              </a:extLst>
            </p:cNvPr>
            <p:cNvGrpSpPr/>
            <p:nvPr/>
          </p:nvGrpSpPr>
          <p:grpSpPr>
            <a:xfrm>
              <a:off x="1503443" y="2217181"/>
              <a:ext cx="535724" cy="2901141"/>
              <a:chOff x="1503443" y="2217181"/>
              <a:chExt cx="535724" cy="2901141"/>
            </a:xfrm>
          </p:grpSpPr>
          <p:sp>
            <p:nvSpPr>
              <p:cNvPr id="8" name="TextBox 7">
                <a:extLst>
                  <a:ext uri="{FF2B5EF4-FFF2-40B4-BE49-F238E27FC236}">
                    <a16:creationId xmlns:a16="http://schemas.microsoft.com/office/drawing/2014/main" id="{95422FE9-BCB4-1E32-E129-7C105881C449}"/>
                  </a:ext>
                </a:extLst>
              </p:cNvPr>
              <p:cNvSpPr txBox="1"/>
              <p:nvPr/>
            </p:nvSpPr>
            <p:spPr bwMode="auto">
              <a:xfrm>
                <a:off x="1503443" y="221718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2" name="TextBox 11">
                <a:extLst>
                  <a:ext uri="{FF2B5EF4-FFF2-40B4-BE49-F238E27FC236}">
                    <a16:creationId xmlns:a16="http://schemas.microsoft.com/office/drawing/2014/main" id="{E61C4C22-E3F2-9856-A60D-99AE38F3ADAE}"/>
                  </a:ext>
                </a:extLst>
              </p:cNvPr>
              <p:cNvSpPr txBox="1"/>
              <p:nvPr/>
            </p:nvSpPr>
            <p:spPr bwMode="auto">
              <a:xfrm>
                <a:off x="1620463" y="27235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3" name="TextBox 12">
                <a:extLst>
                  <a:ext uri="{FF2B5EF4-FFF2-40B4-BE49-F238E27FC236}">
                    <a16:creationId xmlns:a16="http://schemas.microsoft.com/office/drawing/2014/main" id="{F04D86CB-326D-950A-41F2-9100E36F0537}"/>
                  </a:ext>
                </a:extLst>
              </p:cNvPr>
              <p:cNvSpPr txBox="1"/>
              <p:nvPr/>
            </p:nvSpPr>
            <p:spPr bwMode="auto">
              <a:xfrm>
                <a:off x="1620463" y="322990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4" name="TextBox 13">
                <a:extLst>
                  <a:ext uri="{FF2B5EF4-FFF2-40B4-BE49-F238E27FC236}">
                    <a16:creationId xmlns:a16="http://schemas.microsoft.com/office/drawing/2014/main" id="{C01597E3-F7F5-979F-629A-544581C53B4D}"/>
                  </a:ext>
                </a:extLst>
              </p:cNvPr>
              <p:cNvSpPr txBox="1"/>
              <p:nvPr/>
            </p:nvSpPr>
            <p:spPr bwMode="auto">
              <a:xfrm>
                <a:off x="1620463" y="37362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6" name="TextBox 15">
                <a:extLst>
                  <a:ext uri="{FF2B5EF4-FFF2-40B4-BE49-F238E27FC236}">
                    <a16:creationId xmlns:a16="http://schemas.microsoft.com/office/drawing/2014/main" id="{5A6BA512-3F78-0113-F268-8507FF996D3E}"/>
                  </a:ext>
                </a:extLst>
              </p:cNvPr>
              <p:cNvSpPr txBox="1"/>
              <p:nvPr/>
            </p:nvSpPr>
            <p:spPr bwMode="auto">
              <a:xfrm>
                <a:off x="1620463" y="42426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7" name="TextBox 16">
                <a:extLst>
                  <a:ext uri="{FF2B5EF4-FFF2-40B4-BE49-F238E27FC236}">
                    <a16:creationId xmlns:a16="http://schemas.microsoft.com/office/drawing/2014/main" id="{BFDE8E04-F61F-22F7-0621-43B4A6E425E9}"/>
                  </a:ext>
                </a:extLst>
              </p:cNvPr>
              <p:cNvSpPr txBox="1"/>
              <p:nvPr/>
            </p:nvSpPr>
            <p:spPr bwMode="auto">
              <a:xfrm>
                <a:off x="1737482" y="474899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42" name="Group 41">
              <a:extLst>
                <a:ext uri="{FF2B5EF4-FFF2-40B4-BE49-F238E27FC236}">
                  <a16:creationId xmlns:a16="http://schemas.microsoft.com/office/drawing/2014/main" id="{CCD530EB-129B-326E-8AE8-F3367F117184}"/>
                </a:ext>
              </a:extLst>
            </p:cNvPr>
            <p:cNvGrpSpPr/>
            <p:nvPr/>
          </p:nvGrpSpPr>
          <p:grpSpPr>
            <a:xfrm>
              <a:off x="1888324" y="4958540"/>
              <a:ext cx="7319224" cy="369332"/>
              <a:chOff x="1888324" y="4933140"/>
              <a:chExt cx="7319224" cy="369332"/>
            </a:xfrm>
          </p:grpSpPr>
          <p:sp>
            <p:nvSpPr>
              <p:cNvPr id="19" name="TextBox 18">
                <a:extLst>
                  <a:ext uri="{FF2B5EF4-FFF2-40B4-BE49-F238E27FC236}">
                    <a16:creationId xmlns:a16="http://schemas.microsoft.com/office/drawing/2014/main" id="{45B8B5C7-5B9C-0428-51CF-970D215754AC}"/>
                  </a:ext>
                </a:extLst>
              </p:cNvPr>
              <p:cNvSpPr txBox="1"/>
              <p:nvPr/>
            </p:nvSpPr>
            <p:spPr bwMode="auto">
              <a:xfrm>
                <a:off x="1888324" y="493314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D2D1D372-AC8B-55C9-67F7-64D093F548CC}"/>
                  </a:ext>
                </a:extLst>
              </p:cNvPr>
              <p:cNvSpPr txBox="1"/>
              <p:nvPr/>
            </p:nvSpPr>
            <p:spPr bwMode="auto">
              <a:xfrm>
                <a:off x="2068045" y="493314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21" name="TextBox 20">
                <a:extLst>
                  <a:ext uri="{FF2B5EF4-FFF2-40B4-BE49-F238E27FC236}">
                    <a16:creationId xmlns:a16="http://schemas.microsoft.com/office/drawing/2014/main" id="{4E3951C3-48B6-3BD8-DD99-EEE44B9CE340}"/>
                  </a:ext>
                </a:extLst>
              </p:cNvPr>
              <p:cNvSpPr txBox="1"/>
              <p:nvPr/>
            </p:nvSpPr>
            <p:spPr bwMode="auto">
              <a:xfrm>
                <a:off x="2421582" y="493314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2" name="TextBox 21">
                <a:extLst>
                  <a:ext uri="{FF2B5EF4-FFF2-40B4-BE49-F238E27FC236}">
                    <a16:creationId xmlns:a16="http://schemas.microsoft.com/office/drawing/2014/main" id="{9C7346C5-DF50-C895-4A6F-E0CCC330C44F}"/>
                  </a:ext>
                </a:extLst>
              </p:cNvPr>
              <p:cNvSpPr txBox="1"/>
              <p:nvPr/>
            </p:nvSpPr>
            <p:spPr bwMode="auto">
              <a:xfrm>
                <a:off x="2785390" y="493314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23" name="TextBox 22">
                <a:extLst>
                  <a:ext uri="{FF2B5EF4-FFF2-40B4-BE49-F238E27FC236}">
                    <a16:creationId xmlns:a16="http://schemas.microsoft.com/office/drawing/2014/main" id="{C442C036-B160-9911-CDC0-4FA0441A2245}"/>
                  </a:ext>
                </a:extLst>
              </p:cNvPr>
              <p:cNvSpPr txBox="1"/>
              <p:nvPr/>
            </p:nvSpPr>
            <p:spPr bwMode="auto">
              <a:xfrm>
                <a:off x="3135872" y="493314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24" name="TextBox 23">
                <a:extLst>
                  <a:ext uri="{FF2B5EF4-FFF2-40B4-BE49-F238E27FC236}">
                    <a16:creationId xmlns:a16="http://schemas.microsoft.com/office/drawing/2014/main" id="{9C3FAE0B-253E-DBC7-BEB0-83491EACBB29}"/>
                  </a:ext>
                </a:extLst>
              </p:cNvPr>
              <p:cNvSpPr txBox="1"/>
              <p:nvPr/>
            </p:nvSpPr>
            <p:spPr bwMode="auto">
              <a:xfrm>
                <a:off x="3489409" y="493314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5" name="TextBox 24">
                <a:extLst>
                  <a:ext uri="{FF2B5EF4-FFF2-40B4-BE49-F238E27FC236}">
                    <a16:creationId xmlns:a16="http://schemas.microsoft.com/office/drawing/2014/main" id="{8438297B-441B-5E91-776F-529C3C8ED2C6}"/>
                  </a:ext>
                </a:extLst>
              </p:cNvPr>
              <p:cNvSpPr txBox="1"/>
              <p:nvPr/>
            </p:nvSpPr>
            <p:spPr bwMode="auto">
              <a:xfrm>
                <a:off x="3794708" y="4933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
            <p:nvSpPr>
              <p:cNvPr id="26" name="TextBox 25">
                <a:extLst>
                  <a:ext uri="{FF2B5EF4-FFF2-40B4-BE49-F238E27FC236}">
                    <a16:creationId xmlns:a16="http://schemas.microsoft.com/office/drawing/2014/main" id="{1D3E1210-5527-B6C8-61CB-5E887737E944}"/>
                  </a:ext>
                </a:extLst>
              </p:cNvPr>
              <p:cNvSpPr txBox="1"/>
              <p:nvPr/>
            </p:nvSpPr>
            <p:spPr bwMode="auto">
              <a:xfrm>
                <a:off x="4151540" y="4933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13</a:t>
                </a:r>
              </a:p>
            </p:txBody>
          </p:sp>
          <p:sp>
            <p:nvSpPr>
              <p:cNvPr id="27" name="TextBox 26">
                <a:extLst>
                  <a:ext uri="{FF2B5EF4-FFF2-40B4-BE49-F238E27FC236}">
                    <a16:creationId xmlns:a16="http://schemas.microsoft.com/office/drawing/2014/main" id="{C40C5A53-6F9B-CDC5-0F4E-AA309C56E59C}"/>
                  </a:ext>
                </a:extLst>
              </p:cNvPr>
              <p:cNvSpPr txBox="1"/>
              <p:nvPr/>
            </p:nvSpPr>
            <p:spPr bwMode="auto">
              <a:xfrm>
                <a:off x="4505077" y="4933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8" name="TextBox 27">
                <a:extLst>
                  <a:ext uri="{FF2B5EF4-FFF2-40B4-BE49-F238E27FC236}">
                    <a16:creationId xmlns:a16="http://schemas.microsoft.com/office/drawing/2014/main" id="{9473B1C2-B5CB-F108-7DB8-5D30FE63FFA0}"/>
                  </a:ext>
                </a:extLst>
              </p:cNvPr>
              <p:cNvSpPr txBox="1"/>
              <p:nvPr/>
            </p:nvSpPr>
            <p:spPr bwMode="auto">
              <a:xfrm>
                <a:off x="4868885" y="4933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17</a:t>
                </a:r>
              </a:p>
            </p:txBody>
          </p:sp>
          <p:sp>
            <p:nvSpPr>
              <p:cNvPr id="29" name="TextBox 28">
                <a:extLst>
                  <a:ext uri="{FF2B5EF4-FFF2-40B4-BE49-F238E27FC236}">
                    <a16:creationId xmlns:a16="http://schemas.microsoft.com/office/drawing/2014/main" id="{98D4FD45-09D3-76C7-A13B-A4E8761C6CCC}"/>
                  </a:ext>
                </a:extLst>
              </p:cNvPr>
              <p:cNvSpPr txBox="1"/>
              <p:nvPr/>
            </p:nvSpPr>
            <p:spPr bwMode="auto">
              <a:xfrm>
                <a:off x="5219367" y="4933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19</a:t>
                </a:r>
              </a:p>
            </p:txBody>
          </p:sp>
          <p:sp>
            <p:nvSpPr>
              <p:cNvPr id="30" name="TextBox 29">
                <a:extLst>
                  <a:ext uri="{FF2B5EF4-FFF2-40B4-BE49-F238E27FC236}">
                    <a16:creationId xmlns:a16="http://schemas.microsoft.com/office/drawing/2014/main" id="{50A0A097-DDCB-B481-0CA7-EAE4F9E7578B}"/>
                  </a:ext>
                </a:extLst>
              </p:cNvPr>
              <p:cNvSpPr txBox="1"/>
              <p:nvPr/>
            </p:nvSpPr>
            <p:spPr bwMode="auto">
              <a:xfrm>
                <a:off x="5572904" y="4933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31" name="TextBox 30">
                <a:extLst>
                  <a:ext uri="{FF2B5EF4-FFF2-40B4-BE49-F238E27FC236}">
                    <a16:creationId xmlns:a16="http://schemas.microsoft.com/office/drawing/2014/main" id="{86125DA0-D4DB-4651-1873-03EF023FBAEE}"/>
                  </a:ext>
                </a:extLst>
              </p:cNvPr>
              <p:cNvSpPr txBox="1"/>
              <p:nvPr/>
            </p:nvSpPr>
            <p:spPr bwMode="auto">
              <a:xfrm>
                <a:off x="5936712" y="4933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23</a:t>
                </a:r>
              </a:p>
            </p:txBody>
          </p:sp>
          <p:sp>
            <p:nvSpPr>
              <p:cNvPr id="32" name="TextBox 31">
                <a:extLst>
                  <a:ext uri="{FF2B5EF4-FFF2-40B4-BE49-F238E27FC236}">
                    <a16:creationId xmlns:a16="http://schemas.microsoft.com/office/drawing/2014/main" id="{032C7CCF-9F2A-4B91-6244-0E4D5746CA6A}"/>
                  </a:ext>
                </a:extLst>
              </p:cNvPr>
              <p:cNvSpPr txBox="1"/>
              <p:nvPr/>
            </p:nvSpPr>
            <p:spPr bwMode="auto">
              <a:xfrm>
                <a:off x="6296358" y="4933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3" name="TextBox 32">
                <a:extLst>
                  <a:ext uri="{FF2B5EF4-FFF2-40B4-BE49-F238E27FC236}">
                    <a16:creationId xmlns:a16="http://schemas.microsoft.com/office/drawing/2014/main" id="{D297001B-645A-00C5-DB34-483C69C6C844}"/>
                  </a:ext>
                </a:extLst>
              </p:cNvPr>
              <p:cNvSpPr txBox="1"/>
              <p:nvPr/>
            </p:nvSpPr>
            <p:spPr bwMode="auto">
              <a:xfrm>
                <a:off x="6646840" y="4933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34" name="TextBox 33">
                <a:extLst>
                  <a:ext uri="{FF2B5EF4-FFF2-40B4-BE49-F238E27FC236}">
                    <a16:creationId xmlns:a16="http://schemas.microsoft.com/office/drawing/2014/main" id="{729D79C1-3411-E708-48F6-F1C827319D97}"/>
                  </a:ext>
                </a:extLst>
              </p:cNvPr>
              <p:cNvSpPr txBox="1"/>
              <p:nvPr/>
            </p:nvSpPr>
            <p:spPr bwMode="auto">
              <a:xfrm>
                <a:off x="7000377" y="4933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19</a:t>
                </a:r>
              </a:p>
            </p:txBody>
          </p:sp>
          <p:sp>
            <p:nvSpPr>
              <p:cNvPr id="35" name="TextBox 34">
                <a:extLst>
                  <a:ext uri="{FF2B5EF4-FFF2-40B4-BE49-F238E27FC236}">
                    <a16:creationId xmlns:a16="http://schemas.microsoft.com/office/drawing/2014/main" id="{F43CD109-2EB0-74BF-4834-C3918385470D}"/>
                  </a:ext>
                </a:extLst>
              </p:cNvPr>
              <p:cNvSpPr txBox="1"/>
              <p:nvPr/>
            </p:nvSpPr>
            <p:spPr bwMode="auto">
              <a:xfrm>
                <a:off x="7364185" y="4933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31</a:t>
                </a:r>
              </a:p>
            </p:txBody>
          </p:sp>
          <p:sp>
            <p:nvSpPr>
              <p:cNvPr id="36" name="TextBox 35">
                <a:extLst>
                  <a:ext uri="{FF2B5EF4-FFF2-40B4-BE49-F238E27FC236}">
                    <a16:creationId xmlns:a16="http://schemas.microsoft.com/office/drawing/2014/main" id="{93FC3142-6FFB-B9A0-C7BB-611B3FCCE0C4}"/>
                  </a:ext>
                </a:extLst>
              </p:cNvPr>
              <p:cNvSpPr txBox="1"/>
              <p:nvPr/>
            </p:nvSpPr>
            <p:spPr bwMode="auto">
              <a:xfrm>
                <a:off x="7721017" y="4933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37" name="TextBox 36">
                <a:extLst>
                  <a:ext uri="{FF2B5EF4-FFF2-40B4-BE49-F238E27FC236}">
                    <a16:creationId xmlns:a16="http://schemas.microsoft.com/office/drawing/2014/main" id="{BEA4020A-FEE6-53CF-EB94-B798B803E74A}"/>
                  </a:ext>
                </a:extLst>
              </p:cNvPr>
              <p:cNvSpPr txBox="1"/>
              <p:nvPr/>
            </p:nvSpPr>
            <p:spPr bwMode="auto">
              <a:xfrm>
                <a:off x="8074554" y="4933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sp>
            <p:nvSpPr>
              <p:cNvPr id="38" name="TextBox 37">
                <a:extLst>
                  <a:ext uri="{FF2B5EF4-FFF2-40B4-BE49-F238E27FC236}">
                    <a16:creationId xmlns:a16="http://schemas.microsoft.com/office/drawing/2014/main" id="{575BA959-F1E2-4235-FC34-31DF1D5627B2}"/>
                  </a:ext>
                </a:extLst>
              </p:cNvPr>
              <p:cNvSpPr txBox="1"/>
              <p:nvPr/>
            </p:nvSpPr>
            <p:spPr bwMode="auto">
              <a:xfrm>
                <a:off x="8438362" y="4933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37</a:t>
                </a:r>
              </a:p>
            </p:txBody>
          </p:sp>
          <p:sp>
            <p:nvSpPr>
              <p:cNvPr id="39" name="TextBox 38">
                <a:extLst>
                  <a:ext uri="{FF2B5EF4-FFF2-40B4-BE49-F238E27FC236}">
                    <a16:creationId xmlns:a16="http://schemas.microsoft.com/office/drawing/2014/main" id="{24893BBB-D969-33A9-F936-18004E40EFD9}"/>
                  </a:ext>
                </a:extLst>
              </p:cNvPr>
              <p:cNvSpPr txBox="1"/>
              <p:nvPr/>
            </p:nvSpPr>
            <p:spPr bwMode="auto">
              <a:xfrm>
                <a:off x="8788844" y="4933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a:t>
                </a:r>
                <a:r>
                  <a:rPr lang="en-US" b="0" dirty="0">
                    <a:solidFill>
                      <a:schemeClr val="bg1"/>
                    </a:solidFill>
                    <a:latin typeface="Calibri" panose="020F0502020204030204" pitchFamily="34" charset="0"/>
                  </a:rPr>
                  <a:t>9</a:t>
                </a:r>
              </a:p>
            </p:txBody>
          </p:sp>
        </p:grpSp>
        <p:sp>
          <p:nvSpPr>
            <p:cNvPr id="43" name="Freeform: Shape 42">
              <a:extLst>
                <a:ext uri="{FF2B5EF4-FFF2-40B4-BE49-F238E27FC236}">
                  <a16:creationId xmlns:a16="http://schemas.microsoft.com/office/drawing/2014/main" id="{D6B9A324-5793-0275-3A34-F14C5B609361}"/>
                </a:ext>
              </a:extLst>
            </p:cNvPr>
            <p:cNvSpPr/>
            <p:nvPr/>
          </p:nvSpPr>
          <p:spPr bwMode="auto">
            <a:xfrm>
              <a:off x="2044700" y="2387600"/>
              <a:ext cx="7092950" cy="2540000"/>
            </a:xfrm>
            <a:custGeom>
              <a:avLst/>
              <a:gdLst>
                <a:gd name="connsiteX0" fmla="*/ 0 w 7092950"/>
                <a:gd name="connsiteY0" fmla="*/ 0 h 2540000"/>
                <a:gd name="connsiteX1" fmla="*/ 0 w 7092950"/>
                <a:gd name="connsiteY1" fmla="*/ 2540000 h 2540000"/>
                <a:gd name="connsiteX2" fmla="*/ 7092950 w 7092950"/>
                <a:gd name="connsiteY2" fmla="*/ 2540000 h 2540000"/>
              </a:gdLst>
              <a:ahLst/>
              <a:cxnLst>
                <a:cxn ang="0">
                  <a:pos x="connsiteX0" y="connsiteY0"/>
                </a:cxn>
                <a:cxn ang="0">
                  <a:pos x="connsiteX1" y="connsiteY1"/>
                </a:cxn>
                <a:cxn ang="0">
                  <a:pos x="connsiteX2" y="connsiteY2"/>
                </a:cxn>
              </a:cxnLst>
              <a:rect l="l" t="t" r="r" b="b"/>
              <a:pathLst>
                <a:path w="7092950" h="2540000">
                  <a:moveTo>
                    <a:pt x="0" y="0"/>
                  </a:moveTo>
                  <a:lnTo>
                    <a:pt x="0" y="2540000"/>
                  </a:lnTo>
                  <a:lnTo>
                    <a:pt x="7092950" y="2540000"/>
                  </a:lnTo>
                </a:path>
              </a:pathLst>
            </a:custGeom>
            <a:noFill/>
            <a:ln w="28575">
              <a:solidFill>
                <a:schemeClr val="bg1"/>
              </a:solidFill>
              <a:miter lim="800000"/>
              <a:headEnd/>
              <a:tailEnd/>
            </a:ln>
          </p:spPr>
          <p:txBody>
            <a:bodyPr rtlCol="0" anchor="ctr"/>
            <a:lstStyle/>
            <a:p>
              <a:pPr algn="ctr"/>
              <a:endParaRPr lang="en-US"/>
            </a:p>
          </p:txBody>
        </p:sp>
        <p:grpSp>
          <p:nvGrpSpPr>
            <p:cNvPr id="51" name="Group 50">
              <a:extLst>
                <a:ext uri="{FF2B5EF4-FFF2-40B4-BE49-F238E27FC236}">
                  <a16:creationId xmlns:a16="http://schemas.microsoft.com/office/drawing/2014/main" id="{4A55BE4F-61C2-83A7-76D8-4FC0DC298A81}"/>
                </a:ext>
              </a:extLst>
            </p:cNvPr>
            <p:cNvGrpSpPr/>
            <p:nvPr/>
          </p:nvGrpSpPr>
          <p:grpSpPr>
            <a:xfrm>
              <a:off x="1981300" y="2387600"/>
              <a:ext cx="79155" cy="2540000"/>
              <a:chOff x="1987650" y="2387600"/>
              <a:chExt cx="554710" cy="2540000"/>
            </a:xfrm>
          </p:grpSpPr>
          <p:cxnSp>
            <p:nvCxnSpPr>
              <p:cNvPr id="45" name="Straight Connector 44">
                <a:extLst>
                  <a:ext uri="{FF2B5EF4-FFF2-40B4-BE49-F238E27FC236}">
                    <a16:creationId xmlns:a16="http://schemas.microsoft.com/office/drawing/2014/main" id="{DB76F75E-29F0-C481-3795-431C6B937E8B}"/>
                  </a:ext>
                </a:extLst>
              </p:cNvPr>
              <p:cNvCxnSpPr/>
              <p:nvPr/>
            </p:nvCxnSpPr>
            <p:spPr bwMode="auto">
              <a:xfrm>
                <a:off x="1987650" y="2387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F5A4A86-DC7A-44E6-BEFC-8200379B2F81}"/>
                  </a:ext>
                </a:extLst>
              </p:cNvPr>
              <p:cNvCxnSpPr/>
              <p:nvPr/>
            </p:nvCxnSpPr>
            <p:spPr bwMode="auto">
              <a:xfrm>
                <a:off x="1987650" y="2895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060FF67-404F-8AD7-9075-5FAA0FBE5FA3}"/>
                  </a:ext>
                </a:extLst>
              </p:cNvPr>
              <p:cNvCxnSpPr/>
              <p:nvPr/>
            </p:nvCxnSpPr>
            <p:spPr bwMode="auto">
              <a:xfrm>
                <a:off x="1987650" y="3403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58FD31E-DCD6-0D29-22A4-CA159295C007}"/>
                  </a:ext>
                </a:extLst>
              </p:cNvPr>
              <p:cNvCxnSpPr/>
              <p:nvPr/>
            </p:nvCxnSpPr>
            <p:spPr bwMode="auto">
              <a:xfrm>
                <a:off x="1987650" y="3911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79D5D6A0-9C78-F1AD-FFCA-991FB4B3F84B}"/>
                  </a:ext>
                </a:extLst>
              </p:cNvPr>
              <p:cNvCxnSpPr/>
              <p:nvPr/>
            </p:nvCxnSpPr>
            <p:spPr bwMode="auto">
              <a:xfrm>
                <a:off x="1987650" y="4419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A4369E3-533D-6E9C-228C-567E81B7FE79}"/>
                  </a:ext>
                </a:extLst>
              </p:cNvPr>
              <p:cNvCxnSpPr/>
              <p:nvPr/>
            </p:nvCxnSpPr>
            <p:spPr bwMode="auto">
              <a:xfrm>
                <a:off x="1987650" y="4927600"/>
                <a:ext cx="554710" cy="0"/>
              </a:xfrm>
              <a:prstGeom prst="line">
                <a:avLst/>
              </a:prstGeom>
              <a:noFill/>
              <a:ln w="28575"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86799551-3F75-B98D-14CF-0586E4B0DFE7}"/>
                </a:ext>
              </a:extLst>
            </p:cNvPr>
            <p:cNvGrpSpPr/>
            <p:nvPr/>
          </p:nvGrpSpPr>
          <p:grpSpPr>
            <a:xfrm>
              <a:off x="2040972" y="4935427"/>
              <a:ext cx="6951406" cy="74723"/>
              <a:chOff x="2040972" y="4935427"/>
              <a:chExt cx="6951406" cy="360476"/>
            </a:xfrm>
          </p:grpSpPr>
          <p:grpSp>
            <p:nvGrpSpPr>
              <p:cNvPr id="52" name="Group 51">
                <a:extLst>
                  <a:ext uri="{FF2B5EF4-FFF2-40B4-BE49-F238E27FC236}">
                    <a16:creationId xmlns:a16="http://schemas.microsoft.com/office/drawing/2014/main" id="{4F1F0AAE-5562-6E61-D4B0-CADA04E673A9}"/>
                  </a:ext>
                </a:extLst>
              </p:cNvPr>
              <p:cNvGrpSpPr/>
              <p:nvPr/>
            </p:nvGrpSpPr>
            <p:grpSpPr>
              <a:xfrm rot="5400000">
                <a:off x="2840498" y="4135901"/>
                <a:ext cx="360476" cy="1959528"/>
                <a:chOff x="1987650" y="2387600"/>
                <a:chExt cx="554712" cy="2794467"/>
              </a:xfrm>
            </p:grpSpPr>
            <p:cxnSp>
              <p:nvCxnSpPr>
                <p:cNvPr id="53" name="Straight Connector 52">
                  <a:extLst>
                    <a:ext uri="{FF2B5EF4-FFF2-40B4-BE49-F238E27FC236}">
                      <a16:creationId xmlns:a16="http://schemas.microsoft.com/office/drawing/2014/main" id="{303021AC-4FF0-6730-F19B-35F54ED34F35}"/>
                    </a:ext>
                  </a:extLst>
                </p:cNvPr>
                <p:cNvCxnSpPr/>
                <p:nvPr/>
              </p:nvCxnSpPr>
              <p:spPr bwMode="auto">
                <a:xfrm>
                  <a:off x="1987650" y="2387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F6FA987-B128-6529-8072-64806349D04E}"/>
                    </a:ext>
                  </a:extLst>
                </p:cNvPr>
                <p:cNvCxnSpPr/>
                <p:nvPr/>
              </p:nvCxnSpPr>
              <p:spPr bwMode="auto">
                <a:xfrm>
                  <a:off x="1987650" y="2895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2283EB9-CD45-E748-6755-CF082103E16D}"/>
                    </a:ext>
                  </a:extLst>
                </p:cNvPr>
                <p:cNvCxnSpPr/>
                <p:nvPr/>
              </p:nvCxnSpPr>
              <p:spPr bwMode="auto">
                <a:xfrm>
                  <a:off x="1987650" y="3403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16E8B9C-3AA4-9D18-5490-13D9C24DB940}"/>
                    </a:ext>
                  </a:extLst>
                </p:cNvPr>
                <p:cNvCxnSpPr/>
                <p:nvPr/>
              </p:nvCxnSpPr>
              <p:spPr bwMode="auto">
                <a:xfrm>
                  <a:off x="1987650" y="3911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3639119-B43B-6539-4BCC-41675270E30A}"/>
                    </a:ext>
                  </a:extLst>
                </p:cNvPr>
                <p:cNvCxnSpPr/>
                <p:nvPr/>
              </p:nvCxnSpPr>
              <p:spPr bwMode="auto">
                <a:xfrm>
                  <a:off x="1987650" y="4419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2199821-580D-8C40-D911-6E92F80254FE}"/>
                    </a:ext>
                  </a:extLst>
                </p:cNvPr>
                <p:cNvCxnSpPr/>
                <p:nvPr/>
              </p:nvCxnSpPr>
              <p:spPr bwMode="auto">
                <a:xfrm>
                  <a:off x="1987650" y="4927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A5F3F94-1422-0DB5-2EAD-91B76BA7CAFA}"/>
                    </a:ext>
                  </a:extLst>
                </p:cNvPr>
                <p:cNvCxnSpPr/>
                <p:nvPr/>
              </p:nvCxnSpPr>
              <p:spPr bwMode="auto">
                <a:xfrm>
                  <a:off x="1987652" y="5182067"/>
                  <a:ext cx="55471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D5F19BF3-32FD-D0E2-EF8F-64CE4759B5FB}"/>
                  </a:ext>
                </a:extLst>
              </p:cNvPr>
              <p:cNvGrpSpPr/>
              <p:nvPr/>
            </p:nvGrpSpPr>
            <p:grpSpPr>
              <a:xfrm rot="5400000">
                <a:off x="5058527" y="4225120"/>
                <a:ext cx="360475" cy="1781091"/>
                <a:chOff x="1987650" y="2387600"/>
                <a:chExt cx="554710" cy="2540000"/>
              </a:xfrm>
            </p:grpSpPr>
            <p:cxnSp>
              <p:nvCxnSpPr>
                <p:cNvPr id="60" name="Straight Connector 59">
                  <a:extLst>
                    <a:ext uri="{FF2B5EF4-FFF2-40B4-BE49-F238E27FC236}">
                      <a16:creationId xmlns:a16="http://schemas.microsoft.com/office/drawing/2014/main" id="{C1629F3F-F1C9-2861-E922-B7CE3DD1B722}"/>
                    </a:ext>
                  </a:extLst>
                </p:cNvPr>
                <p:cNvCxnSpPr/>
                <p:nvPr/>
              </p:nvCxnSpPr>
              <p:spPr bwMode="auto">
                <a:xfrm>
                  <a:off x="1987650" y="2387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7A74231-B46F-D6C7-8640-84C56DA39BB3}"/>
                    </a:ext>
                  </a:extLst>
                </p:cNvPr>
                <p:cNvCxnSpPr/>
                <p:nvPr/>
              </p:nvCxnSpPr>
              <p:spPr bwMode="auto">
                <a:xfrm>
                  <a:off x="1987650" y="2895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A5277E6-D3BC-3B50-68CF-63726A6E4DA2}"/>
                    </a:ext>
                  </a:extLst>
                </p:cNvPr>
                <p:cNvCxnSpPr/>
                <p:nvPr/>
              </p:nvCxnSpPr>
              <p:spPr bwMode="auto">
                <a:xfrm>
                  <a:off x="1987650" y="3403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ACED8435-4EF3-3C21-CFA6-EF1764B13606}"/>
                    </a:ext>
                  </a:extLst>
                </p:cNvPr>
                <p:cNvCxnSpPr/>
                <p:nvPr/>
              </p:nvCxnSpPr>
              <p:spPr bwMode="auto">
                <a:xfrm>
                  <a:off x="1987650" y="3911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78D635C-3712-45BD-A4CD-370D4E2A362F}"/>
                    </a:ext>
                  </a:extLst>
                </p:cNvPr>
                <p:cNvCxnSpPr/>
                <p:nvPr/>
              </p:nvCxnSpPr>
              <p:spPr bwMode="auto">
                <a:xfrm>
                  <a:off x="1987650" y="4419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9978FB75-9D4D-F7F5-1ABB-77D26CDD636D}"/>
                    </a:ext>
                  </a:extLst>
                </p:cNvPr>
                <p:cNvCxnSpPr/>
                <p:nvPr/>
              </p:nvCxnSpPr>
              <p:spPr bwMode="auto">
                <a:xfrm>
                  <a:off x="1987650" y="4927600"/>
                  <a:ext cx="55471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CD7D0C1D-225A-2572-0051-9D0EBD7DCEB4}"/>
                  </a:ext>
                </a:extLst>
              </p:cNvPr>
              <p:cNvGrpSpPr/>
              <p:nvPr/>
            </p:nvGrpSpPr>
            <p:grpSpPr>
              <a:xfrm rot="5400000">
                <a:off x="7564031" y="3867556"/>
                <a:ext cx="360476" cy="2496218"/>
                <a:chOff x="1987650" y="1367763"/>
                <a:chExt cx="554712" cy="3559837"/>
              </a:xfrm>
            </p:grpSpPr>
            <p:cxnSp>
              <p:nvCxnSpPr>
                <p:cNvPr id="67" name="Straight Connector 66">
                  <a:extLst>
                    <a:ext uri="{FF2B5EF4-FFF2-40B4-BE49-F238E27FC236}">
                      <a16:creationId xmlns:a16="http://schemas.microsoft.com/office/drawing/2014/main" id="{704EAA4F-3105-573A-DD5A-D272D7AD9B0E}"/>
                    </a:ext>
                  </a:extLst>
                </p:cNvPr>
                <p:cNvCxnSpPr/>
                <p:nvPr/>
              </p:nvCxnSpPr>
              <p:spPr bwMode="auto">
                <a:xfrm>
                  <a:off x="1987650" y="2387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1AF5B0D-FBAF-BE56-52F7-969DA7F46228}"/>
                    </a:ext>
                  </a:extLst>
                </p:cNvPr>
                <p:cNvCxnSpPr/>
                <p:nvPr/>
              </p:nvCxnSpPr>
              <p:spPr bwMode="auto">
                <a:xfrm>
                  <a:off x="1987650" y="2895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C140A7CD-F2A9-147B-636E-EE3C142E61DC}"/>
                    </a:ext>
                  </a:extLst>
                </p:cNvPr>
                <p:cNvCxnSpPr/>
                <p:nvPr/>
              </p:nvCxnSpPr>
              <p:spPr bwMode="auto">
                <a:xfrm>
                  <a:off x="1987650" y="3403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88AAB20B-1B9F-E18E-5948-987F4E8B55FF}"/>
                    </a:ext>
                  </a:extLst>
                </p:cNvPr>
                <p:cNvCxnSpPr/>
                <p:nvPr/>
              </p:nvCxnSpPr>
              <p:spPr bwMode="auto">
                <a:xfrm>
                  <a:off x="1987650" y="3911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0687550-0F05-8BD4-C94B-839F46CAE57F}"/>
                    </a:ext>
                  </a:extLst>
                </p:cNvPr>
                <p:cNvCxnSpPr/>
                <p:nvPr/>
              </p:nvCxnSpPr>
              <p:spPr bwMode="auto">
                <a:xfrm>
                  <a:off x="1987650" y="4419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9CB68E4-137B-C02E-384B-7FFEFB919FA6}"/>
                    </a:ext>
                  </a:extLst>
                </p:cNvPr>
                <p:cNvCxnSpPr/>
                <p:nvPr/>
              </p:nvCxnSpPr>
              <p:spPr bwMode="auto">
                <a:xfrm>
                  <a:off x="1987650" y="4927600"/>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E042F78-D5B3-52F0-BF84-3DA64BF08AFA}"/>
                    </a:ext>
                  </a:extLst>
                </p:cNvPr>
                <p:cNvCxnSpPr/>
                <p:nvPr/>
              </p:nvCxnSpPr>
              <p:spPr bwMode="auto">
                <a:xfrm>
                  <a:off x="1987652" y="1367763"/>
                  <a:ext cx="554710"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7FD49F8-AC91-D166-F532-1BE5BF2A0EFE}"/>
                    </a:ext>
                  </a:extLst>
                </p:cNvPr>
                <p:cNvCxnSpPr/>
                <p:nvPr/>
              </p:nvCxnSpPr>
              <p:spPr bwMode="auto">
                <a:xfrm>
                  <a:off x="1987651" y="1875762"/>
                  <a:ext cx="554710"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78" name="Straight Connector 77">
              <a:extLst>
                <a:ext uri="{FF2B5EF4-FFF2-40B4-BE49-F238E27FC236}">
                  <a16:creationId xmlns:a16="http://schemas.microsoft.com/office/drawing/2014/main" id="{C738DB94-EBA6-D605-2890-8EA08BE69100}"/>
                </a:ext>
              </a:extLst>
            </p:cNvPr>
            <p:cNvCxnSpPr/>
            <p:nvPr/>
          </p:nvCxnSpPr>
          <p:spPr bwMode="auto">
            <a:xfrm>
              <a:off x="4189640" y="2446544"/>
              <a:ext cx="0" cy="2479418"/>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79" name="TextBox 78">
              <a:extLst>
                <a:ext uri="{FF2B5EF4-FFF2-40B4-BE49-F238E27FC236}">
                  <a16:creationId xmlns:a16="http://schemas.microsoft.com/office/drawing/2014/main" id="{4F468031-FE8E-8BE9-C928-836142D28729}"/>
                </a:ext>
              </a:extLst>
            </p:cNvPr>
            <p:cNvSpPr txBox="1"/>
            <p:nvPr/>
          </p:nvSpPr>
          <p:spPr bwMode="auto">
            <a:xfrm>
              <a:off x="3846835" y="2126734"/>
              <a:ext cx="7777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12 </a:t>
              </a:r>
              <a:r>
                <a:rPr lang="en-US" b="1" dirty="0" err="1">
                  <a:solidFill>
                    <a:schemeClr val="bg1"/>
                  </a:solidFill>
                  <a:latin typeface="Calibri" panose="020F0502020204030204" pitchFamily="34" charset="0"/>
                </a:rPr>
                <a:t>mo</a:t>
              </a:r>
              <a:endParaRPr lang="en-US" b="1" dirty="0">
                <a:solidFill>
                  <a:schemeClr val="bg1"/>
                </a:solidFill>
                <a:latin typeface="Calibri" panose="020F0502020204030204" pitchFamily="34" charset="0"/>
              </a:endParaRPr>
            </a:p>
          </p:txBody>
        </p:sp>
        <p:grpSp>
          <p:nvGrpSpPr>
            <p:cNvPr id="80" name="Group 79">
              <a:extLst>
                <a:ext uri="{FF2B5EF4-FFF2-40B4-BE49-F238E27FC236}">
                  <a16:creationId xmlns:a16="http://schemas.microsoft.com/office/drawing/2014/main" id="{A1EF31C6-A484-1721-E165-ADB808A1AA9D}"/>
                </a:ext>
              </a:extLst>
            </p:cNvPr>
            <p:cNvGrpSpPr/>
            <p:nvPr/>
          </p:nvGrpSpPr>
          <p:grpSpPr>
            <a:xfrm>
              <a:off x="1682808" y="5582199"/>
              <a:ext cx="7453407" cy="523220"/>
              <a:chOff x="1682808" y="4933140"/>
              <a:chExt cx="7453407" cy="523220"/>
            </a:xfrm>
          </p:grpSpPr>
          <p:sp>
            <p:nvSpPr>
              <p:cNvPr id="81" name="TextBox 80">
                <a:extLst>
                  <a:ext uri="{FF2B5EF4-FFF2-40B4-BE49-F238E27FC236}">
                    <a16:creationId xmlns:a16="http://schemas.microsoft.com/office/drawing/2014/main" id="{CB1BAC4D-F2B7-F1BD-9A6C-2CA7300CA290}"/>
                  </a:ext>
                </a:extLst>
              </p:cNvPr>
              <p:cNvSpPr txBox="1"/>
              <p:nvPr/>
            </p:nvSpPr>
            <p:spPr bwMode="auto">
              <a:xfrm>
                <a:off x="1682808" y="493314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155</a:t>
                </a:r>
              </a:p>
              <a:p>
                <a:pPr algn="ctr">
                  <a:lnSpc>
                    <a:spcPct val="100000"/>
                  </a:lnSpc>
                  <a:spcAft>
                    <a:spcPct val="0"/>
                  </a:spcAft>
                  <a:buClrTx/>
                  <a:buFontTx/>
                  <a:buNone/>
                </a:pPr>
                <a:r>
                  <a:rPr lang="en-US" sz="1400" dirty="0">
                    <a:solidFill>
                      <a:schemeClr val="bg1"/>
                    </a:solidFill>
                    <a:latin typeface="Calibri" panose="020F0502020204030204" pitchFamily="34" charset="0"/>
                  </a:rPr>
                  <a:t>147</a:t>
                </a:r>
                <a:endParaRPr lang="en-US" sz="1400" b="0" dirty="0">
                  <a:solidFill>
                    <a:schemeClr val="bg1"/>
                  </a:solidFill>
                  <a:latin typeface="Calibri" panose="020F0502020204030204" pitchFamily="34" charset="0"/>
                </a:endParaRPr>
              </a:p>
            </p:txBody>
          </p:sp>
          <p:sp>
            <p:nvSpPr>
              <p:cNvPr id="82" name="TextBox 81">
                <a:extLst>
                  <a:ext uri="{FF2B5EF4-FFF2-40B4-BE49-F238E27FC236}">
                    <a16:creationId xmlns:a16="http://schemas.microsoft.com/office/drawing/2014/main" id="{091BB3D9-112D-2FB3-1AC8-28087FC47F74}"/>
                  </a:ext>
                </a:extLst>
              </p:cNvPr>
              <p:cNvSpPr txBox="1"/>
              <p:nvPr/>
            </p:nvSpPr>
            <p:spPr bwMode="auto">
              <a:xfrm>
                <a:off x="1989497" y="493314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143</a:t>
                </a:r>
              </a:p>
              <a:p>
                <a:pPr algn="ctr">
                  <a:lnSpc>
                    <a:spcPct val="100000"/>
                  </a:lnSpc>
                  <a:spcAft>
                    <a:spcPct val="0"/>
                  </a:spcAft>
                  <a:buClrTx/>
                  <a:buFontTx/>
                  <a:buNone/>
                </a:pPr>
                <a:r>
                  <a:rPr lang="en-US" sz="1400" dirty="0">
                    <a:solidFill>
                      <a:schemeClr val="bg1"/>
                    </a:solidFill>
                    <a:latin typeface="Calibri" panose="020F0502020204030204" pitchFamily="34" charset="0"/>
                  </a:rPr>
                  <a:t>138</a:t>
                </a:r>
                <a:endParaRPr lang="en-US" sz="1400" b="0" dirty="0">
                  <a:solidFill>
                    <a:schemeClr val="bg1"/>
                  </a:solidFill>
                  <a:latin typeface="Calibri" panose="020F0502020204030204" pitchFamily="34" charset="0"/>
                </a:endParaRPr>
              </a:p>
            </p:txBody>
          </p:sp>
          <p:sp>
            <p:nvSpPr>
              <p:cNvPr id="83" name="TextBox 82">
                <a:extLst>
                  <a:ext uri="{FF2B5EF4-FFF2-40B4-BE49-F238E27FC236}">
                    <a16:creationId xmlns:a16="http://schemas.microsoft.com/office/drawing/2014/main" id="{AA09177A-D4D0-CC48-8413-447FCACA2425}"/>
                  </a:ext>
                </a:extLst>
              </p:cNvPr>
              <p:cNvSpPr txBox="1"/>
              <p:nvPr/>
            </p:nvSpPr>
            <p:spPr bwMode="auto">
              <a:xfrm>
                <a:off x="2343034" y="493314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130</a:t>
                </a:r>
              </a:p>
              <a:p>
                <a:pPr algn="ctr">
                  <a:lnSpc>
                    <a:spcPct val="100000"/>
                  </a:lnSpc>
                  <a:spcAft>
                    <a:spcPct val="0"/>
                  </a:spcAft>
                  <a:buClrTx/>
                  <a:buFontTx/>
                  <a:buNone/>
                </a:pPr>
                <a:r>
                  <a:rPr lang="en-US" sz="1400" dirty="0">
                    <a:solidFill>
                      <a:schemeClr val="bg1"/>
                    </a:solidFill>
                    <a:latin typeface="Calibri" panose="020F0502020204030204" pitchFamily="34" charset="0"/>
                  </a:rPr>
                  <a:t>111</a:t>
                </a:r>
                <a:endParaRPr lang="en-US" sz="1400" b="0" dirty="0">
                  <a:solidFill>
                    <a:schemeClr val="bg1"/>
                  </a:solidFill>
                  <a:latin typeface="Calibri" panose="020F0502020204030204" pitchFamily="34" charset="0"/>
                </a:endParaRPr>
              </a:p>
            </p:txBody>
          </p:sp>
          <p:sp>
            <p:nvSpPr>
              <p:cNvPr id="84" name="TextBox 83">
                <a:extLst>
                  <a:ext uri="{FF2B5EF4-FFF2-40B4-BE49-F238E27FC236}">
                    <a16:creationId xmlns:a16="http://schemas.microsoft.com/office/drawing/2014/main" id="{07D7EE8A-EA1C-76BA-9C8A-CB3A3397A686}"/>
                  </a:ext>
                </a:extLst>
              </p:cNvPr>
              <p:cNvSpPr txBox="1"/>
              <p:nvPr/>
            </p:nvSpPr>
            <p:spPr bwMode="auto">
              <a:xfrm>
                <a:off x="2706842" y="493314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122</a:t>
                </a:r>
              </a:p>
              <a:p>
                <a:pPr algn="ctr">
                  <a:lnSpc>
                    <a:spcPct val="100000"/>
                  </a:lnSpc>
                  <a:spcAft>
                    <a:spcPct val="0"/>
                  </a:spcAft>
                  <a:buClrTx/>
                  <a:buFontTx/>
                  <a:buNone/>
                </a:pPr>
                <a:r>
                  <a:rPr lang="en-US" sz="1400" dirty="0">
                    <a:solidFill>
                      <a:schemeClr val="bg1"/>
                    </a:solidFill>
                    <a:latin typeface="Calibri" panose="020F0502020204030204" pitchFamily="34" charset="0"/>
                  </a:rPr>
                  <a:t>96</a:t>
                </a:r>
                <a:endParaRPr lang="en-US" sz="1400" b="0" dirty="0">
                  <a:solidFill>
                    <a:schemeClr val="bg1"/>
                  </a:solidFill>
                  <a:latin typeface="Calibri" panose="020F0502020204030204" pitchFamily="34" charset="0"/>
                </a:endParaRPr>
              </a:p>
            </p:txBody>
          </p:sp>
          <p:sp>
            <p:nvSpPr>
              <p:cNvPr id="85" name="TextBox 84">
                <a:extLst>
                  <a:ext uri="{FF2B5EF4-FFF2-40B4-BE49-F238E27FC236}">
                    <a16:creationId xmlns:a16="http://schemas.microsoft.com/office/drawing/2014/main" id="{36D14462-5F86-3A61-88F4-F43C851A5D7E}"/>
                  </a:ext>
                </a:extLst>
              </p:cNvPr>
              <p:cNvSpPr txBox="1"/>
              <p:nvPr/>
            </p:nvSpPr>
            <p:spPr bwMode="auto">
              <a:xfrm>
                <a:off x="3057324" y="493314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113</a:t>
                </a:r>
              </a:p>
              <a:p>
                <a:pPr algn="ctr">
                  <a:lnSpc>
                    <a:spcPct val="100000"/>
                  </a:lnSpc>
                  <a:spcAft>
                    <a:spcPct val="0"/>
                  </a:spcAft>
                  <a:buClrTx/>
                  <a:buFontTx/>
                  <a:buNone/>
                </a:pPr>
                <a:r>
                  <a:rPr lang="en-US" sz="1400" dirty="0">
                    <a:solidFill>
                      <a:schemeClr val="bg1"/>
                    </a:solidFill>
                    <a:latin typeface="Calibri" panose="020F0502020204030204" pitchFamily="34" charset="0"/>
                  </a:rPr>
                  <a:t>83</a:t>
                </a:r>
                <a:endParaRPr lang="en-US" sz="1400" b="0" dirty="0">
                  <a:solidFill>
                    <a:schemeClr val="bg1"/>
                  </a:solidFill>
                  <a:latin typeface="Calibri" panose="020F0502020204030204" pitchFamily="34" charset="0"/>
                </a:endParaRPr>
              </a:p>
            </p:txBody>
          </p:sp>
          <p:sp>
            <p:nvSpPr>
              <p:cNvPr id="86" name="TextBox 85">
                <a:extLst>
                  <a:ext uri="{FF2B5EF4-FFF2-40B4-BE49-F238E27FC236}">
                    <a16:creationId xmlns:a16="http://schemas.microsoft.com/office/drawing/2014/main" id="{6995C832-572B-929D-ED2A-5126B3CB6B6A}"/>
                  </a:ext>
                </a:extLst>
              </p:cNvPr>
              <p:cNvSpPr txBox="1"/>
              <p:nvPr/>
            </p:nvSpPr>
            <p:spPr bwMode="auto">
              <a:xfrm>
                <a:off x="3410861" y="493314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109</a:t>
                </a:r>
              </a:p>
              <a:p>
                <a:pPr algn="ctr">
                  <a:lnSpc>
                    <a:spcPct val="100000"/>
                  </a:lnSpc>
                  <a:spcAft>
                    <a:spcPct val="0"/>
                  </a:spcAft>
                  <a:buClrTx/>
                  <a:buFontTx/>
                  <a:buNone/>
                </a:pPr>
                <a:r>
                  <a:rPr lang="en-US" sz="1400" dirty="0">
                    <a:solidFill>
                      <a:schemeClr val="bg1"/>
                    </a:solidFill>
                    <a:latin typeface="Calibri" panose="020F0502020204030204" pitchFamily="34" charset="0"/>
                  </a:rPr>
                  <a:t>68</a:t>
                </a:r>
                <a:endParaRPr lang="en-US" sz="1400" b="0" dirty="0">
                  <a:solidFill>
                    <a:schemeClr val="bg1"/>
                  </a:solidFill>
                  <a:latin typeface="Calibri" panose="020F0502020204030204" pitchFamily="34" charset="0"/>
                </a:endParaRPr>
              </a:p>
            </p:txBody>
          </p:sp>
          <p:sp>
            <p:nvSpPr>
              <p:cNvPr id="87" name="TextBox 86">
                <a:extLst>
                  <a:ext uri="{FF2B5EF4-FFF2-40B4-BE49-F238E27FC236}">
                    <a16:creationId xmlns:a16="http://schemas.microsoft.com/office/drawing/2014/main" id="{838E9B73-64B4-5727-73FA-9DAF37DADFA5}"/>
                  </a:ext>
                </a:extLst>
              </p:cNvPr>
              <p:cNvSpPr txBox="1"/>
              <p:nvPr/>
            </p:nvSpPr>
            <p:spPr bwMode="auto">
              <a:xfrm>
                <a:off x="3774670" y="493314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102</a:t>
                </a:r>
              </a:p>
              <a:p>
                <a:pPr algn="ctr">
                  <a:lnSpc>
                    <a:spcPct val="100000"/>
                  </a:lnSpc>
                  <a:spcAft>
                    <a:spcPct val="0"/>
                  </a:spcAft>
                  <a:buClrTx/>
                  <a:buFontTx/>
                  <a:buNone/>
                </a:pPr>
                <a:r>
                  <a:rPr lang="en-US" sz="1400" dirty="0">
                    <a:solidFill>
                      <a:schemeClr val="bg1"/>
                    </a:solidFill>
                    <a:latin typeface="Calibri" panose="020F0502020204030204" pitchFamily="34" charset="0"/>
                  </a:rPr>
                  <a:t>56</a:t>
                </a:r>
                <a:endParaRPr lang="en-US" sz="1400" b="0" dirty="0">
                  <a:solidFill>
                    <a:schemeClr val="bg1"/>
                  </a:solidFill>
                  <a:latin typeface="Calibri" panose="020F0502020204030204" pitchFamily="34" charset="0"/>
                </a:endParaRPr>
              </a:p>
            </p:txBody>
          </p:sp>
          <p:sp>
            <p:nvSpPr>
              <p:cNvPr id="88" name="TextBox 87">
                <a:extLst>
                  <a:ext uri="{FF2B5EF4-FFF2-40B4-BE49-F238E27FC236}">
                    <a16:creationId xmlns:a16="http://schemas.microsoft.com/office/drawing/2014/main" id="{4E1DCDC2-F0F2-7687-922E-2600D0AB8CDA}"/>
                  </a:ext>
                </a:extLst>
              </p:cNvPr>
              <p:cNvSpPr txBox="1"/>
              <p:nvPr/>
            </p:nvSpPr>
            <p:spPr bwMode="auto">
              <a:xfrm>
                <a:off x="4177188" y="49331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93</a:t>
                </a:r>
              </a:p>
              <a:p>
                <a:pPr algn="ctr">
                  <a:lnSpc>
                    <a:spcPct val="100000"/>
                  </a:lnSpc>
                  <a:spcAft>
                    <a:spcPct val="0"/>
                  </a:spcAft>
                  <a:buClrTx/>
                  <a:buFontTx/>
                  <a:buNone/>
                </a:pPr>
                <a:r>
                  <a:rPr lang="en-US" sz="1400" dirty="0">
                    <a:solidFill>
                      <a:schemeClr val="bg1"/>
                    </a:solidFill>
                    <a:latin typeface="Calibri" panose="020F0502020204030204" pitchFamily="34" charset="0"/>
                  </a:rPr>
                  <a:t>51</a:t>
                </a:r>
                <a:endParaRPr lang="en-US" sz="1400" b="0" dirty="0">
                  <a:solidFill>
                    <a:schemeClr val="bg1"/>
                  </a:solidFill>
                  <a:latin typeface="Calibri" panose="020F0502020204030204" pitchFamily="34" charset="0"/>
                </a:endParaRPr>
              </a:p>
            </p:txBody>
          </p:sp>
          <p:sp>
            <p:nvSpPr>
              <p:cNvPr id="89" name="TextBox 88">
                <a:extLst>
                  <a:ext uri="{FF2B5EF4-FFF2-40B4-BE49-F238E27FC236}">
                    <a16:creationId xmlns:a16="http://schemas.microsoft.com/office/drawing/2014/main" id="{CBBC7B16-5875-A750-8630-0B242C99064B}"/>
                  </a:ext>
                </a:extLst>
              </p:cNvPr>
              <p:cNvSpPr txBox="1"/>
              <p:nvPr/>
            </p:nvSpPr>
            <p:spPr bwMode="auto">
              <a:xfrm>
                <a:off x="4530725" y="49331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80</a:t>
                </a:r>
              </a:p>
              <a:p>
                <a:pPr algn="ctr">
                  <a:lnSpc>
                    <a:spcPct val="100000"/>
                  </a:lnSpc>
                  <a:spcAft>
                    <a:spcPct val="0"/>
                  </a:spcAft>
                  <a:buClrTx/>
                  <a:buFontTx/>
                  <a:buNone/>
                </a:pPr>
                <a:r>
                  <a:rPr lang="en-US" sz="1400" dirty="0">
                    <a:solidFill>
                      <a:schemeClr val="bg1"/>
                    </a:solidFill>
                    <a:latin typeface="Calibri" panose="020F0502020204030204" pitchFamily="34" charset="0"/>
                  </a:rPr>
                  <a:t>43</a:t>
                </a:r>
                <a:endParaRPr lang="en-US" sz="1400" b="0" dirty="0">
                  <a:solidFill>
                    <a:schemeClr val="bg1"/>
                  </a:solidFill>
                  <a:latin typeface="Calibri" panose="020F0502020204030204" pitchFamily="34" charset="0"/>
                </a:endParaRPr>
              </a:p>
            </p:txBody>
          </p:sp>
          <p:sp>
            <p:nvSpPr>
              <p:cNvPr id="90" name="TextBox 89">
                <a:extLst>
                  <a:ext uri="{FF2B5EF4-FFF2-40B4-BE49-F238E27FC236}">
                    <a16:creationId xmlns:a16="http://schemas.microsoft.com/office/drawing/2014/main" id="{8C7D22D9-83AF-3008-B8AE-72ABE489EC7B}"/>
                  </a:ext>
                </a:extLst>
              </p:cNvPr>
              <p:cNvSpPr txBox="1"/>
              <p:nvPr/>
            </p:nvSpPr>
            <p:spPr bwMode="auto">
              <a:xfrm>
                <a:off x="4894533" y="49331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75</a:t>
                </a:r>
              </a:p>
              <a:p>
                <a:pPr algn="ctr">
                  <a:lnSpc>
                    <a:spcPct val="100000"/>
                  </a:lnSpc>
                  <a:spcAft>
                    <a:spcPct val="0"/>
                  </a:spcAft>
                  <a:buClrTx/>
                  <a:buFontTx/>
                  <a:buNone/>
                </a:pPr>
                <a:r>
                  <a:rPr lang="en-US" sz="1400" dirty="0">
                    <a:solidFill>
                      <a:schemeClr val="bg1"/>
                    </a:solidFill>
                    <a:latin typeface="Calibri" panose="020F0502020204030204" pitchFamily="34" charset="0"/>
                  </a:rPr>
                  <a:t>39</a:t>
                </a:r>
                <a:endParaRPr lang="en-US" sz="1400" b="0" dirty="0">
                  <a:solidFill>
                    <a:schemeClr val="bg1"/>
                  </a:solidFill>
                  <a:latin typeface="Calibri" panose="020F0502020204030204" pitchFamily="34" charset="0"/>
                </a:endParaRPr>
              </a:p>
            </p:txBody>
          </p:sp>
          <p:sp>
            <p:nvSpPr>
              <p:cNvPr id="91" name="TextBox 90">
                <a:extLst>
                  <a:ext uri="{FF2B5EF4-FFF2-40B4-BE49-F238E27FC236}">
                    <a16:creationId xmlns:a16="http://schemas.microsoft.com/office/drawing/2014/main" id="{3793B689-5A2F-2E73-18E0-D462F3BE6D10}"/>
                  </a:ext>
                </a:extLst>
              </p:cNvPr>
              <p:cNvSpPr txBox="1"/>
              <p:nvPr/>
            </p:nvSpPr>
            <p:spPr bwMode="auto">
              <a:xfrm>
                <a:off x="5245015" y="49331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67</a:t>
                </a:r>
              </a:p>
              <a:p>
                <a:pPr algn="ctr">
                  <a:lnSpc>
                    <a:spcPct val="100000"/>
                  </a:lnSpc>
                  <a:spcAft>
                    <a:spcPct val="0"/>
                  </a:spcAft>
                  <a:buClrTx/>
                  <a:buFontTx/>
                  <a:buNone/>
                </a:pPr>
                <a:r>
                  <a:rPr lang="en-US" sz="1400" dirty="0">
                    <a:solidFill>
                      <a:schemeClr val="bg1"/>
                    </a:solidFill>
                    <a:latin typeface="Calibri" panose="020F0502020204030204" pitchFamily="34" charset="0"/>
                  </a:rPr>
                  <a:t>30</a:t>
                </a:r>
                <a:endParaRPr lang="en-US" sz="1400" b="0" dirty="0">
                  <a:solidFill>
                    <a:schemeClr val="bg1"/>
                  </a:solidFill>
                  <a:latin typeface="Calibri" panose="020F0502020204030204" pitchFamily="34" charset="0"/>
                </a:endParaRPr>
              </a:p>
            </p:txBody>
          </p:sp>
          <p:sp>
            <p:nvSpPr>
              <p:cNvPr id="92" name="TextBox 91">
                <a:extLst>
                  <a:ext uri="{FF2B5EF4-FFF2-40B4-BE49-F238E27FC236}">
                    <a16:creationId xmlns:a16="http://schemas.microsoft.com/office/drawing/2014/main" id="{ABAFBAD4-52CA-F40A-1334-B36A7213AA4E}"/>
                  </a:ext>
                </a:extLst>
              </p:cNvPr>
              <p:cNvSpPr txBox="1"/>
              <p:nvPr/>
            </p:nvSpPr>
            <p:spPr bwMode="auto">
              <a:xfrm>
                <a:off x="5598552" y="49331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59</a:t>
                </a:r>
              </a:p>
              <a:p>
                <a:pPr algn="ctr">
                  <a:lnSpc>
                    <a:spcPct val="100000"/>
                  </a:lnSpc>
                  <a:spcAft>
                    <a:spcPct val="0"/>
                  </a:spcAft>
                  <a:buClrTx/>
                  <a:buFontTx/>
                  <a:buNone/>
                </a:pPr>
                <a:r>
                  <a:rPr lang="en-US" sz="1400" dirty="0">
                    <a:solidFill>
                      <a:schemeClr val="bg1"/>
                    </a:solidFill>
                    <a:latin typeface="Calibri" panose="020F0502020204030204" pitchFamily="34" charset="0"/>
                  </a:rPr>
                  <a:t>22</a:t>
                </a:r>
                <a:endParaRPr lang="en-US" sz="1400" b="0" dirty="0">
                  <a:solidFill>
                    <a:schemeClr val="bg1"/>
                  </a:solidFill>
                  <a:latin typeface="Calibri" panose="020F0502020204030204" pitchFamily="34" charset="0"/>
                </a:endParaRPr>
              </a:p>
            </p:txBody>
          </p:sp>
          <p:sp>
            <p:nvSpPr>
              <p:cNvPr id="93" name="TextBox 92">
                <a:extLst>
                  <a:ext uri="{FF2B5EF4-FFF2-40B4-BE49-F238E27FC236}">
                    <a16:creationId xmlns:a16="http://schemas.microsoft.com/office/drawing/2014/main" id="{5FD8B04C-D04C-CFF9-3FDD-0EC31019616D}"/>
                  </a:ext>
                </a:extLst>
              </p:cNvPr>
              <p:cNvSpPr txBox="1"/>
              <p:nvPr/>
            </p:nvSpPr>
            <p:spPr bwMode="auto">
              <a:xfrm>
                <a:off x="5962360" y="49331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45</a:t>
                </a:r>
              </a:p>
              <a:p>
                <a:pPr algn="ctr">
                  <a:lnSpc>
                    <a:spcPct val="100000"/>
                  </a:lnSpc>
                  <a:spcAft>
                    <a:spcPct val="0"/>
                  </a:spcAft>
                  <a:buClrTx/>
                  <a:buFontTx/>
                  <a:buNone/>
                </a:pPr>
                <a:r>
                  <a:rPr lang="en-US" sz="1400" dirty="0">
                    <a:solidFill>
                      <a:schemeClr val="bg1"/>
                    </a:solidFill>
                    <a:latin typeface="Calibri" panose="020F0502020204030204" pitchFamily="34" charset="0"/>
                  </a:rPr>
                  <a:t>19</a:t>
                </a:r>
                <a:endParaRPr lang="en-US" sz="1400" b="0" dirty="0">
                  <a:solidFill>
                    <a:schemeClr val="bg1"/>
                  </a:solidFill>
                  <a:latin typeface="Calibri" panose="020F0502020204030204" pitchFamily="34" charset="0"/>
                </a:endParaRPr>
              </a:p>
            </p:txBody>
          </p:sp>
          <p:sp>
            <p:nvSpPr>
              <p:cNvPr id="94" name="TextBox 93">
                <a:extLst>
                  <a:ext uri="{FF2B5EF4-FFF2-40B4-BE49-F238E27FC236}">
                    <a16:creationId xmlns:a16="http://schemas.microsoft.com/office/drawing/2014/main" id="{BAD3C1F3-FC11-0F62-E05E-C7458B100BC9}"/>
                  </a:ext>
                </a:extLst>
              </p:cNvPr>
              <p:cNvSpPr txBox="1"/>
              <p:nvPr/>
            </p:nvSpPr>
            <p:spPr bwMode="auto">
              <a:xfrm>
                <a:off x="6322006" y="49331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36</a:t>
                </a:r>
              </a:p>
              <a:p>
                <a:pPr algn="ctr">
                  <a:lnSpc>
                    <a:spcPct val="100000"/>
                  </a:lnSpc>
                  <a:spcAft>
                    <a:spcPct val="0"/>
                  </a:spcAft>
                  <a:buClrTx/>
                  <a:buFontTx/>
                  <a:buNone/>
                </a:pPr>
                <a:r>
                  <a:rPr lang="en-US" sz="1400" dirty="0">
                    <a:solidFill>
                      <a:schemeClr val="bg1"/>
                    </a:solidFill>
                    <a:latin typeface="Calibri" panose="020F0502020204030204" pitchFamily="34" charset="0"/>
                  </a:rPr>
                  <a:t>18</a:t>
                </a:r>
                <a:endParaRPr lang="en-US" sz="1400" b="0" dirty="0">
                  <a:solidFill>
                    <a:schemeClr val="bg1"/>
                  </a:solidFill>
                  <a:latin typeface="Calibri" panose="020F0502020204030204" pitchFamily="34" charset="0"/>
                </a:endParaRPr>
              </a:p>
            </p:txBody>
          </p:sp>
          <p:sp>
            <p:nvSpPr>
              <p:cNvPr id="95" name="TextBox 94">
                <a:extLst>
                  <a:ext uri="{FF2B5EF4-FFF2-40B4-BE49-F238E27FC236}">
                    <a16:creationId xmlns:a16="http://schemas.microsoft.com/office/drawing/2014/main" id="{09BFDBE1-7ABB-05C1-4534-4954B9BD29BB}"/>
                  </a:ext>
                </a:extLst>
              </p:cNvPr>
              <p:cNvSpPr txBox="1"/>
              <p:nvPr/>
            </p:nvSpPr>
            <p:spPr bwMode="auto">
              <a:xfrm>
                <a:off x="6672488" y="49331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23</a:t>
                </a:r>
              </a:p>
              <a:p>
                <a:pPr algn="ctr">
                  <a:lnSpc>
                    <a:spcPct val="100000"/>
                  </a:lnSpc>
                  <a:spcAft>
                    <a:spcPct val="0"/>
                  </a:spcAft>
                  <a:buClrTx/>
                  <a:buFontTx/>
                  <a:buNone/>
                </a:pPr>
                <a:r>
                  <a:rPr lang="en-US" sz="1400" dirty="0">
                    <a:solidFill>
                      <a:schemeClr val="bg1"/>
                    </a:solidFill>
                    <a:latin typeface="Calibri" panose="020F0502020204030204" pitchFamily="34" charset="0"/>
                  </a:rPr>
                  <a:t>13</a:t>
                </a:r>
                <a:endParaRPr lang="en-US" sz="1400" b="0" dirty="0">
                  <a:solidFill>
                    <a:schemeClr val="bg1"/>
                  </a:solidFill>
                  <a:latin typeface="Calibri" panose="020F0502020204030204" pitchFamily="34" charset="0"/>
                </a:endParaRPr>
              </a:p>
            </p:txBody>
          </p:sp>
          <p:sp>
            <p:nvSpPr>
              <p:cNvPr id="96" name="TextBox 95">
                <a:extLst>
                  <a:ext uri="{FF2B5EF4-FFF2-40B4-BE49-F238E27FC236}">
                    <a16:creationId xmlns:a16="http://schemas.microsoft.com/office/drawing/2014/main" id="{D3DDDC17-FBB1-AFE8-6F65-A3F5676A54B0}"/>
                  </a:ext>
                </a:extLst>
              </p:cNvPr>
              <p:cNvSpPr txBox="1"/>
              <p:nvPr/>
            </p:nvSpPr>
            <p:spPr bwMode="auto">
              <a:xfrm>
                <a:off x="7026025" y="49331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16</a:t>
                </a:r>
              </a:p>
              <a:p>
                <a:pPr algn="ctr">
                  <a:lnSpc>
                    <a:spcPct val="100000"/>
                  </a:lnSpc>
                  <a:spcAft>
                    <a:spcPct val="0"/>
                  </a:spcAft>
                  <a:buClrTx/>
                  <a:buFontTx/>
                  <a:buNone/>
                </a:pPr>
                <a:r>
                  <a:rPr lang="en-US" sz="1400" dirty="0">
                    <a:solidFill>
                      <a:schemeClr val="bg1"/>
                    </a:solidFill>
                    <a:latin typeface="Calibri" panose="020F0502020204030204" pitchFamily="34" charset="0"/>
                  </a:rPr>
                  <a:t>7</a:t>
                </a:r>
                <a:endParaRPr lang="en-US" sz="1400" b="0" dirty="0">
                  <a:solidFill>
                    <a:schemeClr val="bg1"/>
                  </a:solidFill>
                  <a:latin typeface="Calibri" panose="020F0502020204030204" pitchFamily="34" charset="0"/>
                </a:endParaRPr>
              </a:p>
            </p:txBody>
          </p:sp>
          <p:sp>
            <p:nvSpPr>
              <p:cNvPr id="97" name="TextBox 96">
                <a:extLst>
                  <a:ext uri="{FF2B5EF4-FFF2-40B4-BE49-F238E27FC236}">
                    <a16:creationId xmlns:a16="http://schemas.microsoft.com/office/drawing/2014/main" id="{DE03E98D-1C36-766F-4927-3EBEBD6BF7FF}"/>
                  </a:ext>
                </a:extLst>
              </p:cNvPr>
              <p:cNvSpPr txBox="1"/>
              <p:nvPr/>
            </p:nvSpPr>
            <p:spPr bwMode="auto">
              <a:xfrm>
                <a:off x="7435518" y="4933140"/>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8</a:t>
                </a:r>
              </a:p>
              <a:p>
                <a:pPr algn="ctr">
                  <a:lnSpc>
                    <a:spcPct val="100000"/>
                  </a:lnSpc>
                  <a:spcAft>
                    <a:spcPct val="0"/>
                  </a:spcAft>
                  <a:buClrTx/>
                  <a:buFontTx/>
                  <a:buNone/>
                </a:pPr>
                <a:r>
                  <a:rPr lang="en-US" sz="1400" dirty="0">
                    <a:solidFill>
                      <a:schemeClr val="bg1"/>
                    </a:solidFill>
                    <a:latin typeface="Calibri" panose="020F0502020204030204" pitchFamily="34" charset="0"/>
                  </a:rPr>
                  <a:t>4</a:t>
                </a:r>
                <a:endParaRPr lang="en-US" sz="1400" b="0" dirty="0">
                  <a:solidFill>
                    <a:schemeClr val="bg1"/>
                  </a:solidFill>
                  <a:latin typeface="Calibri" panose="020F0502020204030204" pitchFamily="34" charset="0"/>
                </a:endParaRPr>
              </a:p>
            </p:txBody>
          </p:sp>
          <p:sp>
            <p:nvSpPr>
              <p:cNvPr id="98" name="TextBox 97">
                <a:extLst>
                  <a:ext uri="{FF2B5EF4-FFF2-40B4-BE49-F238E27FC236}">
                    <a16:creationId xmlns:a16="http://schemas.microsoft.com/office/drawing/2014/main" id="{D292E304-6695-EE8B-7B3B-C545E3F29D77}"/>
                  </a:ext>
                </a:extLst>
              </p:cNvPr>
              <p:cNvSpPr txBox="1"/>
              <p:nvPr/>
            </p:nvSpPr>
            <p:spPr bwMode="auto">
              <a:xfrm>
                <a:off x="7792350" y="4933140"/>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a:t>
                </a:r>
              </a:p>
              <a:p>
                <a:pPr algn="ctr">
                  <a:lnSpc>
                    <a:spcPct val="100000"/>
                  </a:lnSpc>
                  <a:spcAft>
                    <a:spcPct val="0"/>
                  </a:spcAft>
                  <a:buClrTx/>
                  <a:buFontTx/>
                  <a:buNone/>
                </a:pPr>
                <a:r>
                  <a:rPr lang="en-US" sz="1400" dirty="0">
                    <a:solidFill>
                      <a:schemeClr val="bg1"/>
                    </a:solidFill>
                    <a:latin typeface="Calibri" panose="020F0502020204030204" pitchFamily="34" charset="0"/>
                  </a:rPr>
                  <a:t>2</a:t>
                </a:r>
                <a:endParaRPr lang="en-US" sz="1400" b="0" dirty="0">
                  <a:solidFill>
                    <a:schemeClr val="bg1"/>
                  </a:solidFill>
                  <a:latin typeface="Calibri" panose="020F0502020204030204" pitchFamily="34" charset="0"/>
                </a:endParaRPr>
              </a:p>
            </p:txBody>
          </p:sp>
          <p:sp>
            <p:nvSpPr>
              <p:cNvPr id="99" name="TextBox 98">
                <a:extLst>
                  <a:ext uri="{FF2B5EF4-FFF2-40B4-BE49-F238E27FC236}">
                    <a16:creationId xmlns:a16="http://schemas.microsoft.com/office/drawing/2014/main" id="{E9433CB3-C46A-7E47-84D0-88CDB39128A9}"/>
                  </a:ext>
                </a:extLst>
              </p:cNvPr>
              <p:cNvSpPr txBox="1"/>
              <p:nvPr/>
            </p:nvSpPr>
            <p:spPr bwMode="auto">
              <a:xfrm>
                <a:off x="8145887" y="4933140"/>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a:p>
                <a:pPr algn="ctr">
                  <a:lnSpc>
                    <a:spcPct val="100000"/>
                  </a:lnSpc>
                  <a:spcAft>
                    <a:spcPct val="0"/>
                  </a:spcAft>
                  <a:buClrTx/>
                  <a:buFontTx/>
                  <a:buNone/>
                </a:pPr>
                <a:r>
                  <a:rPr lang="en-US" sz="1400" dirty="0">
                    <a:solidFill>
                      <a:schemeClr val="bg1"/>
                    </a:solidFill>
                    <a:latin typeface="Calibri" panose="020F0502020204030204" pitchFamily="34" charset="0"/>
                  </a:rPr>
                  <a:t>1</a:t>
                </a:r>
                <a:endParaRPr lang="en-US" sz="1400" b="0" dirty="0">
                  <a:solidFill>
                    <a:schemeClr val="bg1"/>
                  </a:solidFill>
                  <a:latin typeface="Calibri" panose="020F0502020204030204" pitchFamily="34" charset="0"/>
                </a:endParaRPr>
              </a:p>
            </p:txBody>
          </p:sp>
          <p:sp>
            <p:nvSpPr>
              <p:cNvPr id="100" name="TextBox 99">
                <a:extLst>
                  <a:ext uri="{FF2B5EF4-FFF2-40B4-BE49-F238E27FC236}">
                    <a16:creationId xmlns:a16="http://schemas.microsoft.com/office/drawing/2014/main" id="{6961DF38-612D-252F-D2D7-11443FD0BB67}"/>
                  </a:ext>
                </a:extLst>
              </p:cNvPr>
              <p:cNvSpPr txBox="1"/>
              <p:nvPr/>
            </p:nvSpPr>
            <p:spPr bwMode="auto">
              <a:xfrm>
                <a:off x="8509695" y="4933140"/>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a:p>
                <a:pPr algn="ctr">
                  <a:lnSpc>
                    <a:spcPct val="100000"/>
                  </a:lnSpc>
                  <a:spcAft>
                    <a:spcPct val="0"/>
                  </a:spcAft>
                  <a:buClrTx/>
                  <a:buFontTx/>
                  <a:buNone/>
                </a:pPr>
                <a:r>
                  <a:rPr lang="en-US" sz="1400" b="0" dirty="0">
                    <a:solidFill>
                      <a:schemeClr val="bg1"/>
                    </a:solidFill>
                    <a:latin typeface="Calibri" panose="020F0502020204030204" pitchFamily="34" charset="0"/>
                  </a:rPr>
                  <a:t>1</a:t>
                </a:r>
              </a:p>
            </p:txBody>
          </p:sp>
          <p:sp>
            <p:nvSpPr>
              <p:cNvPr id="101" name="TextBox 100">
                <a:extLst>
                  <a:ext uri="{FF2B5EF4-FFF2-40B4-BE49-F238E27FC236}">
                    <a16:creationId xmlns:a16="http://schemas.microsoft.com/office/drawing/2014/main" id="{790639E4-5FB8-E351-ED01-AB461A5F4285}"/>
                  </a:ext>
                </a:extLst>
              </p:cNvPr>
              <p:cNvSpPr txBox="1"/>
              <p:nvPr/>
            </p:nvSpPr>
            <p:spPr bwMode="auto">
              <a:xfrm>
                <a:off x="8860177" y="4933140"/>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dirty="0">
                    <a:solidFill>
                      <a:schemeClr val="bg1"/>
                    </a:solidFill>
                    <a:latin typeface="Calibri" panose="020F0502020204030204" pitchFamily="34" charset="0"/>
                  </a:rPr>
                  <a:t>0</a:t>
                </a:r>
              </a:p>
              <a:p>
                <a:pPr algn="ctr">
                  <a:lnSpc>
                    <a:spcPct val="100000"/>
                  </a:lnSpc>
                  <a:spcAft>
                    <a:spcPct val="0"/>
                  </a:spcAft>
                  <a:buClrTx/>
                  <a:buFontTx/>
                  <a:buNone/>
                </a:pPr>
                <a:r>
                  <a:rPr lang="en-US" sz="1400" b="0" dirty="0">
                    <a:solidFill>
                      <a:schemeClr val="bg1"/>
                    </a:solidFill>
                    <a:latin typeface="Calibri" panose="020F0502020204030204" pitchFamily="34" charset="0"/>
                  </a:rPr>
                  <a:t>0</a:t>
                </a:r>
              </a:p>
            </p:txBody>
          </p:sp>
        </p:grpSp>
        <p:grpSp>
          <p:nvGrpSpPr>
            <p:cNvPr id="108" name="Group 107">
              <a:extLst>
                <a:ext uri="{FF2B5EF4-FFF2-40B4-BE49-F238E27FC236}">
                  <a16:creationId xmlns:a16="http://schemas.microsoft.com/office/drawing/2014/main" id="{0C877529-F8F1-920B-5B96-50FB64B90782}"/>
                </a:ext>
              </a:extLst>
            </p:cNvPr>
            <p:cNvGrpSpPr/>
            <p:nvPr/>
          </p:nvGrpSpPr>
          <p:grpSpPr>
            <a:xfrm>
              <a:off x="2212941" y="4172048"/>
              <a:ext cx="806892" cy="646331"/>
              <a:chOff x="2212941" y="4172048"/>
              <a:chExt cx="806892" cy="646331"/>
            </a:xfrm>
          </p:grpSpPr>
          <p:sp>
            <p:nvSpPr>
              <p:cNvPr id="103" name="TextBox 102">
                <a:extLst>
                  <a:ext uri="{FF2B5EF4-FFF2-40B4-BE49-F238E27FC236}">
                    <a16:creationId xmlns:a16="http://schemas.microsoft.com/office/drawing/2014/main" id="{527AC66B-71BF-9794-15FD-FEDABD3A937B}"/>
                  </a:ext>
                </a:extLst>
              </p:cNvPr>
              <p:cNvSpPr txBox="1"/>
              <p:nvPr/>
            </p:nvSpPr>
            <p:spPr bwMode="auto">
              <a:xfrm>
                <a:off x="2473530" y="4172048"/>
                <a:ext cx="5463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b="0" dirty="0" err="1">
                    <a:solidFill>
                      <a:schemeClr val="bg1"/>
                    </a:solidFill>
                    <a:latin typeface="Calibri" panose="020F0502020204030204" pitchFamily="34" charset="0"/>
                  </a:rPr>
                  <a:t>BPd</a:t>
                </a:r>
                <a:endParaRPr lang="en-US" b="0" dirty="0">
                  <a:solidFill>
                    <a:schemeClr val="bg1"/>
                  </a:solidFill>
                  <a:latin typeface="Calibri" panose="020F0502020204030204" pitchFamily="34" charset="0"/>
                </a:endParaRPr>
              </a:p>
              <a:p>
                <a:pPr algn="l">
                  <a:lnSpc>
                    <a:spcPct val="100000"/>
                  </a:lnSpc>
                  <a:spcAft>
                    <a:spcPct val="0"/>
                  </a:spcAft>
                  <a:buClrTx/>
                  <a:buFontTx/>
                  <a:buNone/>
                </a:pPr>
                <a:r>
                  <a:rPr lang="en-US" dirty="0" err="1">
                    <a:solidFill>
                      <a:schemeClr val="bg1"/>
                    </a:solidFill>
                    <a:latin typeface="Calibri" panose="020F0502020204030204" pitchFamily="34" charset="0"/>
                  </a:rPr>
                  <a:t>PVd</a:t>
                </a:r>
                <a:endParaRPr lang="en-US" b="0" dirty="0">
                  <a:solidFill>
                    <a:schemeClr val="bg1"/>
                  </a:solidFill>
                  <a:latin typeface="Calibri" panose="020F0502020204030204" pitchFamily="34" charset="0"/>
                </a:endParaRPr>
              </a:p>
            </p:txBody>
          </p:sp>
          <p:cxnSp>
            <p:nvCxnSpPr>
              <p:cNvPr id="105" name="Straight Connector 104">
                <a:extLst>
                  <a:ext uri="{FF2B5EF4-FFF2-40B4-BE49-F238E27FC236}">
                    <a16:creationId xmlns:a16="http://schemas.microsoft.com/office/drawing/2014/main" id="{66340B80-1126-0925-5CA4-3A4B7C18312B}"/>
                  </a:ext>
                </a:extLst>
              </p:cNvPr>
              <p:cNvCxnSpPr>
                <a:cxnSpLocks/>
              </p:cNvCxnSpPr>
              <p:nvPr/>
            </p:nvCxnSpPr>
            <p:spPr bwMode="auto">
              <a:xfrm>
                <a:off x="2212941" y="4365675"/>
                <a:ext cx="260589" cy="0"/>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A05BA97-97F1-4CE1-3698-04FBEF9ECF8F}"/>
                  </a:ext>
                </a:extLst>
              </p:cNvPr>
              <p:cNvCxnSpPr>
                <a:cxnSpLocks/>
              </p:cNvCxnSpPr>
              <p:nvPr/>
            </p:nvCxnSpPr>
            <p:spPr bwMode="auto">
              <a:xfrm>
                <a:off x="2212941" y="4641856"/>
                <a:ext cx="260589" cy="0"/>
              </a:xfrm>
              <a:prstGeom prst="line">
                <a:avLst/>
              </a:prstGeom>
              <a:noFill/>
              <a:ln w="28575" cap="flat" cmpd="sng" algn="ctr">
                <a:solidFill>
                  <a:schemeClr val="accent3"/>
                </a:solidFill>
                <a:prstDash val="solid"/>
                <a:round/>
                <a:headEnd type="none" w="med" len="med"/>
                <a:tailEnd type="none" w="med" len="med"/>
              </a:ln>
              <a:effectLst/>
            </p:spPr>
          </p:cxnSp>
        </p:grpSp>
        <p:sp>
          <p:nvSpPr>
            <p:cNvPr id="109" name="TextBox 108">
              <a:extLst>
                <a:ext uri="{FF2B5EF4-FFF2-40B4-BE49-F238E27FC236}">
                  <a16:creationId xmlns:a16="http://schemas.microsoft.com/office/drawing/2014/main" id="{F7FEE1AA-AC5B-60E8-5D9A-3B737051D03C}"/>
                </a:ext>
              </a:extLst>
            </p:cNvPr>
            <p:cNvSpPr txBox="1"/>
            <p:nvPr/>
          </p:nvSpPr>
          <p:spPr bwMode="auto">
            <a:xfrm>
              <a:off x="3314678" y="2604707"/>
              <a:ext cx="1904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71 (95% CI: 63-78)</a:t>
              </a:r>
            </a:p>
          </p:txBody>
        </p:sp>
        <p:sp>
          <p:nvSpPr>
            <p:cNvPr id="110" name="TextBox 109">
              <a:extLst>
                <a:ext uri="{FF2B5EF4-FFF2-40B4-BE49-F238E27FC236}">
                  <a16:creationId xmlns:a16="http://schemas.microsoft.com/office/drawing/2014/main" id="{175D93AA-A333-A0E6-51EE-497D450CA028}"/>
                </a:ext>
              </a:extLst>
            </p:cNvPr>
            <p:cNvSpPr txBox="1"/>
            <p:nvPr/>
          </p:nvSpPr>
          <p:spPr bwMode="auto">
            <a:xfrm>
              <a:off x="3314678" y="3764711"/>
              <a:ext cx="1904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51 (95% CI: 42-60)</a:t>
              </a:r>
            </a:p>
          </p:txBody>
        </p:sp>
        <p:grpSp>
          <p:nvGrpSpPr>
            <p:cNvPr id="274" name="Group 273">
              <a:extLst>
                <a:ext uri="{FF2B5EF4-FFF2-40B4-BE49-F238E27FC236}">
                  <a16:creationId xmlns:a16="http://schemas.microsoft.com/office/drawing/2014/main" id="{6C918155-A66E-A647-5565-DE1084909FAB}"/>
                </a:ext>
              </a:extLst>
            </p:cNvPr>
            <p:cNvGrpSpPr/>
            <p:nvPr/>
          </p:nvGrpSpPr>
          <p:grpSpPr>
            <a:xfrm>
              <a:off x="1992442" y="2319198"/>
              <a:ext cx="7037668" cy="2027427"/>
              <a:chOff x="1992442" y="2319198"/>
              <a:chExt cx="7037668" cy="2027427"/>
            </a:xfrm>
          </p:grpSpPr>
          <p:grpSp>
            <p:nvGrpSpPr>
              <p:cNvPr id="115" name="Group 114">
                <a:extLst>
                  <a:ext uri="{FF2B5EF4-FFF2-40B4-BE49-F238E27FC236}">
                    <a16:creationId xmlns:a16="http://schemas.microsoft.com/office/drawing/2014/main" id="{DF76D950-F7EC-BDAE-45B1-4144ED571591}"/>
                  </a:ext>
                </a:extLst>
              </p:cNvPr>
              <p:cNvGrpSpPr/>
              <p:nvPr/>
            </p:nvGrpSpPr>
            <p:grpSpPr>
              <a:xfrm>
                <a:off x="1992442" y="2319198"/>
                <a:ext cx="139017" cy="139017"/>
                <a:chOff x="3061382" y="1778268"/>
                <a:chExt cx="288565" cy="288565"/>
              </a:xfrm>
            </p:grpSpPr>
            <p:cxnSp>
              <p:nvCxnSpPr>
                <p:cNvPr id="116" name="Straight Connector 115">
                  <a:extLst>
                    <a:ext uri="{FF2B5EF4-FFF2-40B4-BE49-F238E27FC236}">
                      <a16:creationId xmlns:a16="http://schemas.microsoft.com/office/drawing/2014/main" id="{874FE566-04BE-FAEB-64DB-52619FCE87A1}"/>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57060442-3A45-52D2-5903-BB34053C851E}"/>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2B54BBA3-7EE7-25DB-A629-97E9E85FA83C}"/>
                  </a:ext>
                </a:extLst>
              </p:cNvPr>
              <p:cNvGrpSpPr/>
              <p:nvPr/>
            </p:nvGrpSpPr>
            <p:grpSpPr>
              <a:xfrm>
                <a:off x="2185089" y="2422816"/>
                <a:ext cx="139017" cy="139017"/>
                <a:chOff x="3061382" y="1778268"/>
                <a:chExt cx="288565" cy="288565"/>
              </a:xfrm>
            </p:grpSpPr>
            <p:cxnSp>
              <p:nvCxnSpPr>
                <p:cNvPr id="119" name="Straight Connector 118">
                  <a:extLst>
                    <a:ext uri="{FF2B5EF4-FFF2-40B4-BE49-F238E27FC236}">
                      <a16:creationId xmlns:a16="http://schemas.microsoft.com/office/drawing/2014/main" id="{BCB891C3-D11B-DAF1-A5D9-0F7FDC9A0A0B}"/>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1480E7E9-5BA6-FFAB-C873-724590D6BA3F}"/>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A2832CD2-847B-5C0E-DCD8-3363022F8AB1}"/>
                  </a:ext>
                </a:extLst>
              </p:cNvPr>
              <p:cNvGrpSpPr/>
              <p:nvPr/>
            </p:nvGrpSpPr>
            <p:grpSpPr>
              <a:xfrm>
                <a:off x="2230713" y="2492325"/>
                <a:ext cx="139017" cy="139017"/>
                <a:chOff x="3061382" y="1778268"/>
                <a:chExt cx="288565" cy="288565"/>
              </a:xfrm>
            </p:grpSpPr>
            <p:cxnSp>
              <p:nvCxnSpPr>
                <p:cNvPr id="122" name="Straight Connector 121">
                  <a:extLst>
                    <a:ext uri="{FF2B5EF4-FFF2-40B4-BE49-F238E27FC236}">
                      <a16:creationId xmlns:a16="http://schemas.microsoft.com/office/drawing/2014/main" id="{6D52DDE9-237F-BB9F-D721-BB96753E89D8}"/>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000E7E4-B4FD-E09F-7245-35DB86E3F992}"/>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757F8578-4B77-2F86-9816-A9627706EB9E}"/>
                  </a:ext>
                </a:extLst>
              </p:cNvPr>
              <p:cNvGrpSpPr/>
              <p:nvPr/>
            </p:nvGrpSpPr>
            <p:grpSpPr>
              <a:xfrm>
                <a:off x="2289120" y="2527540"/>
                <a:ext cx="139017" cy="139017"/>
                <a:chOff x="3061382" y="1778268"/>
                <a:chExt cx="288565" cy="288565"/>
              </a:xfrm>
            </p:grpSpPr>
            <p:cxnSp>
              <p:nvCxnSpPr>
                <p:cNvPr id="125" name="Straight Connector 124">
                  <a:extLst>
                    <a:ext uri="{FF2B5EF4-FFF2-40B4-BE49-F238E27FC236}">
                      <a16:creationId xmlns:a16="http://schemas.microsoft.com/office/drawing/2014/main" id="{1412F27C-E6AE-0274-BE53-4283175C8AD8}"/>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5A6AD789-5C2D-5C58-2665-61D368DF10B3}"/>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A0935852-0838-0383-5EA4-826630D79C6A}"/>
                  </a:ext>
                </a:extLst>
              </p:cNvPr>
              <p:cNvGrpSpPr/>
              <p:nvPr/>
            </p:nvGrpSpPr>
            <p:grpSpPr>
              <a:xfrm>
                <a:off x="2328520" y="2535198"/>
                <a:ext cx="139017" cy="139017"/>
                <a:chOff x="3061382" y="1778268"/>
                <a:chExt cx="288565" cy="288565"/>
              </a:xfrm>
            </p:grpSpPr>
            <p:cxnSp>
              <p:nvCxnSpPr>
                <p:cNvPr id="128" name="Straight Connector 127">
                  <a:extLst>
                    <a:ext uri="{FF2B5EF4-FFF2-40B4-BE49-F238E27FC236}">
                      <a16:creationId xmlns:a16="http://schemas.microsoft.com/office/drawing/2014/main" id="{9A6358A2-A007-865E-0DF5-7FADB1DC80BA}"/>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22DB498-83E5-B869-31C7-720B036F84AD}"/>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71CE7C25-53ED-0C70-37D9-761B12D57A9A}"/>
                  </a:ext>
                </a:extLst>
              </p:cNvPr>
              <p:cNvGrpSpPr/>
              <p:nvPr/>
            </p:nvGrpSpPr>
            <p:grpSpPr>
              <a:xfrm>
                <a:off x="2343034" y="2596764"/>
                <a:ext cx="139017" cy="139017"/>
                <a:chOff x="3061382" y="1778268"/>
                <a:chExt cx="288565" cy="288565"/>
              </a:xfrm>
            </p:grpSpPr>
            <p:cxnSp>
              <p:nvCxnSpPr>
                <p:cNvPr id="131" name="Straight Connector 130">
                  <a:extLst>
                    <a:ext uri="{FF2B5EF4-FFF2-40B4-BE49-F238E27FC236}">
                      <a16:creationId xmlns:a16="http://schemas.microsoft.com/office/drawing/2014/main" id="{9CC6A1B0-EBC6-A4AA-53D2-F196BCABCB52}"/>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21B0DE29-EC8E-7569-2D55-C2829A115E46}"/>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068F31CC-61AD-B4B4-8D68-90BD8572AB96}"/>
                  </a:ext>
                </a:extLst>
              </p:cNvPr>
              <p:cNvGrpSpPr/>
              <p:nvPr/>
            </p:nvGrpSpPr>
            <p:grpSpPr>
              <a:xfrm>
                <a:off x="2448200" y="2603782"/>
                <a:ext cx="139017" cy="139017"/>
                <a:chOff x="3061382" y="1778268"/>
                <a:chExt cx="288565" cy="288565"/>
              </a:xfrm>
            </p:grpSpPr>
            <p:cxnSp>
              <p:nvCxnSpPr>
                <p:cNvPr id="134" name="Straight Connector 133">
                  <a:extLst>
                    <a:ext uri="{FF2B5EF4-FFF2-40B4-BE49-F238E27FC236}">
                      <a16:creationId xmlns:a16="http://schemas.microsoft.com/office/drawing/2014/main" id="{D2181CDE-5BCE-83CC-BE98-9B0EC103802E}"/>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367E77F4-EABA-7707-49D4-999484F3B416}"/>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7A1FB396-F506-5EFE-DDBE-4F710CC5E2C4}"/>
                  </a:ext>
                </a:extLst>
              </p:cNvPr>
              <p:cNvGrpSpPr/>
              <p:nvPr/>
            </p:nvGrpSpPr>
            <p:grpSpPr>
              <a:xfrm>
                <a:off x="2513476" y="2747356"/>
                <a:ext cx="139017" cy="139017"/>
                <a:chOff x="3061382" y="1778268"/>
                <a:chExt cx="288565" cy="288565"/>
              </a:xfrm>
            </p:grpSpPr>
            <p:cxnSp>
              <p:nvCxnSpPr>
                <p:cNvPr id="137" name="Straight Connector 136">
                  <a:extLst>
                    <a:ext uri="{FF2B5EF4-FFF2-40B4-BE49-F238E27FC236}">
                      <a16:creationId xmlns:a16="http://schemas.microsoft.com/office/drawing/2014/main" id="{CDE38FE6-28D0-450F-8925-57A53DAAA04C}"/>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27E97991-5745-11F4-AD5D-7A79F3BA9DB6}"/>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31F16ED7-B292-3615-0B10-777F2CF090B1}"/>
                  </a:ext>
                </a:extLst>
              </p:cNvPr>
              <p:cNvGrpSpPr/>
              <p:nvPr/>
            </p:nvGrpSpPr>
            <p:grpSpPr>
              <a:xfrm>
                <a:off x="2588518" y="2756583"/>
                <a:ext cx="139017" cy="139017"/>
                <a:chOff x="3061382" y="1778268"/>
                <a:chExt cx="288565" cy="288565"/>
              </a:xfrm>
            </p:grpSpPr>
            <p:cxnSp>
              <p:nvCxnSpPr>
                <p:cNvPr id="140" name="Straight Connector 139">
                  <a:extLst>
                    <a:ext uri="{FF2B5EF4-FFF2-40B4-BE49-F238E27FC236}">
                      <a16:creationId xmlns:a16="http://schemas.microsoft.com/office/drawing/2014/main" id="{71EC4F0B-7D2A-09F7-0B87-D8C051A6301C}"/>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E53566E-33C1-998C-213B-2F9D2E583AC1}"/>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3EBEC482-E513-32A5-E8E6-BEDD46C199B5}"/>
                  </a:ext>
                </a:extLst>
              </p:cNvPr>
              <p:cNvGrpSpPr/>
              <p:nvPr/>
            </p:nvGrpSpPr>
            <p:grpSpPr>
              <a:xfrm>
                <a:off x="2632821" y="2769192"/>
                <a:ext cx="139017" cy="139017"/>
                <a:chOff x="3061382" y="1778268"/>
                <a:chExt cx="288565" cy="288565"/>
              </a:xfrm>
            </p:grpSpPr>
            <p:cxnSp>
              <p:nvCxnSpPr>
                <p:cNvPr id="143" name="Straight Connector 142">
                  <a:extLst>
                    <a:ext uri="{FF2B5EF4-FFF2-40B4-BE49-F238E27FC236}">
                      <a16:creationId xmlns:a16="http://schemas.microsoft.com/office/drawing/2014/main" id="{5B3751F1-ADF0-53A4-FAF5-04E4E6AE5415}"/>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8E57F1DA-A383-49F9-AC35-D54C1DEBB059}"/>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A816474C-4346-A02F-830B-378BDCABFE14}"/>
                  </a:ext>
                </a:extLst>
              </p:cNvPr>
              <p:cNvGrpSpPr/>
              <p:nvPr/>
            </p:nvGrpSpPr>
            <p:grpSpPr>
              <a:xfrm>
                <a:off x="2667713" y="2808475"/>
                <a:ext cx="139017" cy="139017"/>
                <a:chOff x="3061382" y="1778268"/>
                <a:chExt cx="288565" cy="288565"/>
              </a:xfrm>
            </p:grpSpPr>
            <p:cxnSp>
              <p:nvCxnSpPr>
                <p:cNvPr id="146" name="Straight Connector 145">
                  <a:extLst>
                    <a:ext uri="{FF2B5EF4-FFF2-40B4-BE49-F238E27FC236}">
                      <a16:creationId xmlns:a16="http://schemas.microsoft.com/office/drawing/2014/main" id="{FA155CEC-6B7B-1AB4-A356-DECFDE952463}"/>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26457A63-B210-CD19-4F84-AE53235E7DCB}"/>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4F5B5194-2715-2634-7FE0-928B4FCEFA1C}"/>
                  </a:ext>
                </a:extLst>
              </p:cNvPr>
              <p:cNvGrpSpPr/>
              <p:nvPr/>
            </p:nvGrpSpPr>
            <p:grpSpPr>
              <a:xfrm>
                <a:off x="2702613" y="2824350"/>
                <a:ext cx="139017" cy="139017"/>
                <a:chOff x="3061382" y="1778268"/>
                <a:chExt cx="288565" cy="288565"/>
              </a:xfrm>
            </p:grpSpPr>
            <p:cxnSp>
              <p:nvCxnSpPr>
                <p:cNvPr id="149" name="Straight Connector 148">
                  <a:extLst>
                    <a:ext uri="{FF2B5EF4-FFF2-40B4-BE49-F238E27FC236}">
                      <a16:creationId xmlns:a16="http://schemas.microsoft.com/office/drawing/2014/main" id="{FB01B5D2-9D1A-0BC5-CDDE-CCB59BA1E233}"/>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C8143CE5-1D38-F546-FA81-3AB8CAFCABF8}"/>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9B58803E-3D5E-361E-3FFC-DACC8D8F8A30}"/>
                  </a:ext>
                </a:extLst>
              </p:cNvPr>
              <p:cNvGrpSpPr/>
              <p:nvPr/>
            </p:nvGrpSpPr>
            <p:grpSpPr>
              <a:xfrm>
                <a:off x="3141192" y="3145572"/>
                <a:ext cx="139017" cy="139017"/>
                <a:chOff x="3061382" y="1778268"/>
                <a:chExt cx="288565" cy="288565"/>
              </a:xfrm>
            </p:grpSpPr>
            <p:cxnSp>
              <p:nvCxnSpPr>
                <p:cNvPr id="152" name="Straight Connector 151">
                  <a:extLst>
                    <a:ext uri="{FF2B5EF4-FFF2-40B4-BE49-F238E27FC236}">
                      <a16:creationId xmlns:a16="http://schemas.microsoft.com/office/drawing/2014/main" id="{D0476EC1-D365-F8F7-CA40-C11E301DFFA7}"/>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90111DB7-0E6A-9D6B-6892-C1C1623E43FC}"/>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13DCD263-32D7-4229-7994-405DC7F27AF6}"/>
                  </a:ext>
                </a:extLst>
              </p:cNvPr>
              <p:cNvGrpSpPr/>
              <p:nvPr/>
            </p:nvGrpSpPr>
            <p:grpSpPr>
              <a:xfrm>
                <a:off x="3294848" y="3197837"/>
                <a:ext cx="139017" cy="139017"/>
                <a:chOff x="3061382" y="1778268"/>
                <a:chExt cx="288565" cy="288565"/>
              </a:xfrm>
            </p:grpSpPr>
            <p:cxnSp>
              <p:nvCxnSpPr>
                <p:cNvPr id="155" name="Straight Connector 154">
                  <a:extLst>
                    <a:ext uri="{FF2B5EF4-FFF2-40B4-BE49-F238E27FC236}">
                      <a16:creationId xmlns:a16="http://schemas.microsoft.com/office/drawing/2014/main" id="{CCABDA3D-4D10-032B-8153-979C5A4BA7A7}"/>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C5F498BD-C2F5-7056-8C46-0031E1CFAEF5}"/>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C661C715-6740-ED7A-1D7B-15B72C8B6AA1}"/>
                  </a:ext>
                </a:extLst>
              </p:cNvPr>
              <p:cNvGrpSpPr/>
              <p:nvPr/>
            </p:nvGrpSpPr>
            <p:grpSpPr>
              <a:xfrm>
                <a:off x="3338198" y="3269189"/>
                <a:ext cx="139017" cy="139017"/>
                <a:chOff x="3061382" y="1778268"/>
                <a:chExt cx="288565" cy="288565"/>
              </a:xfrm>
            </p:grpSpPr>
            <p:cxnSp>
              <p:nvCxnSpPr>
                <p:cNvPr id="158" name="Straight Connector 157">
                  <a:extLst>
                    <a:ext uri="{FF2B5EF4-FFF2-40B4-BE49-F238E27FC236}">
                      <a16:creationId xmlns:a16="http://schemas.microsoft.com/office/drawing/2014/main" id="{2FC47DFE-5D85-BABA-6F64-B75F69A89205}"/>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A7F96EA0-6E09-A9F5-D9A9-D03338191F8D}"/>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44F3F89F-A265-D7BE-BE5E-DE41E151A063}"/>
                  </a:ext>
                </a:extLst>
              </p:cNvPr>
              <p:cNvGrpSpPr/>
              <p:nvPr/>
            </p:nvGrpSpPr>
            <p:grpSpPr>
              <a:xfrm>
                <a:off x="3367330" y="3269189"/>
                <a:ext cx="139017" cy="139017"/>
                <a:chOff x="3061382" y="1778268"/>
                <a:chExt cx="288565" cy="288565"/>
              </a:xfrm>
            </p:grpSpPr>
            <p:cxnSp>
              <p:nvCxnSpPr>
                <p:cNvPr id="161" name="Straight Connector 160">
                  <a:extLst>
                    <a:ext uri="{FF2B5EF4-FFF2-40B4-BE49-F238E27FC236}">
                      <a16:creationId xmlns:a16="http://schemas.microsoft.com/office/drawing/2014/main" id="{C2B36DB3-99EA-183A-FD9A-D4A643CF5FB3}"/>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50DDF890-C96F-F901-BE11-A684368054C2}"/>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05916769-7A8A-4221-74B7-638576190629}"/>
                  </a:ext>
                </a:extLst>
              </p:cNvPr>
              <p:cNvGrpSpPr/>
              <p:nvPr/>
            </p:nvGrpSpPr>
            <p:grpSpPr>
              <a:xfrm>
                <a:off x="3396211" y="3269189"/>
                <a:ext cx="139017" cy="139017"/>
                <a:chOff x="3061382" y="1778268"/>
                <a:chExt cx="288565" cy="288565"/>
              </a:xfrm>
            </p:grpSpPr>
            <p:cxnSp>
              <p:nvCxnSpPr>
                <p:cNvPr id="164" name="Straight Connector 163">
                  <a:extLst>
                    <a:ext uri="{FF2B5EF4-FFF2-40B4-BE49-F238E27FC236}">
                      <a16:creationId xmlns:a16="http://schemas.microsoft.com/office/drawing/2014/main" id="{EF75361A-0957-2420-5686-AF5C72121490}"/>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BC477232-B966-63B2-4449-D083AE66202D}"/>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346BDD16-7CF8-99C5-B274-2497DF63BA1E}"/>
                  </a:ext>
                </a:extLst>
              </p:cNvPr>
              <p:cNvGrpSpPr/>
              <p:nvPr/>
            </p:nvGrpSpPr>
            <p:grpSpPr>
              <a:xfrm>
                <a:off x="3429382" y="3269189"/>
                <a:ext cx="139017" cy="139017"/>
                <a:chOff x="3061382" y="1778268"/>
                <a:chExt cx="288565" cy="288565"/>
              </a:xfrm>
            </p:grpSpPr>
            <p:cxnSp>
              <p:nvCxnSpPr>
                <p:cNvPr id="167" name="Straight Connector 166">
                  <a:extLst>
                    <a:ext uri="{FF2B5EF4-FFF2-40B4-BE49-F238E27FC236}">
                      <a16:creationId xmlns:a16="http://schemas.microsoft.com/office/drawing/2014/main" id="{78CDCA4A-47CE-3808-38CD-40B2A1F6CBB4}"/>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C5D1A612-2277-3478-E49E-ED8DD6188033}"/>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BF768C07-B39E-578A-84A9-380576949DE6}"/>
                  </a:ext>
                </a:extLst>
              </p:cNvPr>
              <p:cNvGrpSpPr/>
              <p:nvPr/>
            </p:nvGrpSpPr>
            <p:grpSpPr>
              <a:xfrm>
                <a:off x="3451057" y="3269189"/>
                <a:ext cx="139017" cy="139017"/>
                <a:chOff x="3061382" y="1778268"/>
                <a:chExt cx="288565" cy="288565"/>
              </a:xfrm>
            </p:grpSpPr>
            <p:cxnSp>
              <p:nvCxnSpPr>
                <p:cNvPr id="170" name="Straight Connector 169">
                  <a:extLst>
                    <a:ext uri="{FF2B5EF4-FFF2-40B4-BE49-F238E27FC236}">
                      <a16:creationId xmlns:a16="http://schemas.microsoft.com/office/drawing/2014/main" id="{ACEF9C98-4029-B855-4B41-2B5C937C0720}"/>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EB72D0EA-1E56-9A15-C07C-BC625633B8B2}"/>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B6C6A77A-5C62-8B0E-9234-5532D42F999B}"/>
                  </a:ext>
                </a:extLst>
              </p:cNvPr>
              <p:cNvGrpSpPr/>
              <p:nvPr/>
            </p:nvGrpSpPr>
            <p:grpSpPr>
              <a:xfrm>
                <a:off x="3482903" y="3326844"/>
                <a:ext cx="139017" cy="139017"/>
                <a:chOff x="3061382" y="1778268"/>
                <a:chExt cx="288565" cy="288565"/>
              </a:xfrm>
            </p:grpSpPr>
            <p:cxnSp>
              <p:nvCxnSpPr>
                <p:cNvPr id="173" name="Straight Connector 172">
                  <a:extLst>
                    <a:ext uri="{FF2B5EF4-FFF2-40B4-BE49-F238E27FC236}">
                      <a16:creationId xmlns:a16="http://schemas.microsoft.com/office/drawing/2014/main" id="{214CAF6F-FCF3-7D10-6639-49446C4B59A9}"/>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E405B251-678B-B39A-9A63-11C041FA6286}"/>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AA9B42CA-1432-F0B7-97AE-2F3B44A81730}"/>
                  </a:ext>
                </a:extLst>
              </p:cNvPr>
              <p:cNvGrpSpPr/>
              <p:nvPr/>
            </p:nvGrpSpPr>
            <p:grpSpPr>
              <a:xfrm>
                <a:off x="3524606" y="3326844"/>
                <a:ext cx="139017" cy="139017"/>
                <a:chOff x="3061382" y="1778268"/>
                <a:chExt cx="288565" cy="288565"/>
              </a:xfrm>
            </p:grpSpPr>
            <p:cxnSp>
              <p:nvCxnSpPr>
                <p:cNvPr id="176" name="Straight Connector 175">
                  <a:extLst>
                    <a:ext uri="{FF2B5EF4-FFF2-40B4-BE49-F238E27FC236}">
                      <a16:creationId xmlns:a16="http://schemas.microsoft.com/office/drawing/2014/main" id="{B40F51DE-BB9F-54E8-2CB6-6FBA92372F6D}"/>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E5B0B37-6A39-D93A-B0E5-90C7B2994B4D}"/>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5DF698EC-3A20-157B-3C4C-0FF1F8101E60}"/>
                  </a:ext>
                </a:extLst>
              </p:cNvPr>
              <p:cNvGrpSpPr/>
              <p:nvPr/>
            </p:nvGrpSpPr>
            <p:grpSpPr>
              <a:xfrm>
                <a:off x="3629813" y="3418211"/>
                <a:ext cx="139017" cy="139017"/>
                <a:chOff x="3061382" y="1778268"/>
                <a:chExt cx="288565" cy="288565"/>
              </a:xfrm>
            </p:grpSpPr>
            <p:cxnSp>
              <p:nvCxnSpPr>
                <p:cNvPr id="179" name="Straight Connector 178">
                  <a:extLst>
                    <a:ext uri="{FF2B5EF4-FFF2-40B4-BE49-F238E27FC236}">
                      <a16:creationId xmlns:a16="http://schemas.microsoft.com/office/drawing/2014/main" id="{97DCFF8D-2F85-DB28-4F8A-91E82663CD68}"/>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2D104D20-A7F5-1051-32FA-2E1440F11E49}"/>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CFF7F05D-65A9-98EE-8481-8578821F5771}"/>
                  </a:ext>
                </a:extLst>
              </p:cNvPr>
              <p:cNvGrpSpPr/>
              <p:nvPr/>
            </p:nvGrpSpPr>
            <p:grpSpPr>
              <a:xfrm>
                <a:off x="3646578" y="3469456"/>
                <a:ext cx="139017" cy="139017"/>
                <a:chOff x="3061382" y="1778268"/>
                <a:chExt cx="288565" cy="288565"/>
              </a:xfrm>
            </p:grpSpPr>
            <p:cxnSp>
              <p:nvCxnSpPr>
                <p:cNvPr id="182" name="Straight Connector 181">
                  <a:extLst>
                    <a:ext uri="{FF2B5EF4-FFF2-40B4-BE49-F238E27FC236}">
                      <a16:creationId xmlns:a16="http://schemas.microsoft.com/office/drawing/2014/main" id="{2D400CB5-1F66-0493-49DA-E9797D3770B7}"/>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AE5D1576-3656-30FA-A503-7326080AD0F2}"/>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82075603-5D17-AD67-250F-3D90E19F988B}"/>
                  </a:ext>
                </a:extLst>
              </p:cNvPr>
              <p:cNvGrpSpPr/>
              <p:nvPr/>
            </p:nvGrpSpPr>
            <p:grpSpPr>
              <a:xfrm>
                <a:off x="3953821" y="3559301"/>
                <a:ext cx="139017" cy="139017"/>
                <a:chOff x="3061382" y="1778268"/>
                <a:chExt cx="288565" cy="288565"/>
              </a:xfrm>
            </p:grpSpPr>
            <p:cxnSp>
              <p:nvCxnSpPr>
                <p:cNvPr id="185" name="Straight Connector 184">
                  <a:extLst>
                    <a:ext uri="{FF2B5EF4-FFF2-40B4-BE49-F238E27FC236}">
                      <a16:creationId xmlns:a16="http://schemas.microsoft.com/office/drawing/2014/main" id="{10BB859A-529C-A5B6-2BDA-1BD55AEAB7A7}"/>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C586ABD9-DCD6-A273-7AD6-866D5EEB6C8A}"/>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A95B2D20-8999-E991-7C5F-501D95269BC0}"/>
                  </a:ext>
                </a:extLst>
              </p:cNvPr>
              <p:cNvGrpSpPr/>
              <p:nvPr/>
            </p:nvGrpSpPr>
            <p:grpSpPr>
              <a:xfrm>
                <a:off x="4067351" y="3559129"/>
                <a:ext cx="139017" cy="139017"/>
                <a:chOff x="3061382" y="1778268"/>
                <a:chExt cx="288565" cy="288565"/>
              </a:xfrm>
            </p:grpSpPr>
            <p:cxnSp>
              <p:nvCxnSpPr>
                <p:cNvPr id="188" name="Straight Connector 187">
                  <a:extLst>
                    <a:ext uri="{FF2B5EF4-FFF2-40B4-BE49-F238E27FC236}">
                      <a16:creationId xmlns:a16="http://schemas.microsoft.com/office/drawing/2014/main" id="{5B079B29-36CB-5A01-0C4E-E01D7EDE7964}"/>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817244FB-B1E2-0314-FA4A-DD40F96FE1FE}"/>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F9D80A52-102A-C9B4-A8FF-500DD30301EA}"/>
                  </a:ext>
                </a:extLst>
              </p:cNvPr>
              <p:cNvGrpSpPr/>
              <p:nvPr/>
            </p:nvGrpSpPr>
            <p:grpSpPr>
              <a:xfrm>
                <a:off x="4296627" y="3611472"/>
                <a:ext cx="139017" cy="139017"/>
                <a:chOff x="3061382" y="1778268"/>
                <a:chExt cx="288565" cy="288565"/>
              </a:xfrm>
            </p:grpSpPr>
            <p:cxnSp>
              <p:nvCxnSpPr>
                <p:cNvPr id="191" name="Straight Connector 190">
                  <a:extLst>
                    <a:ext uri="{FF2B5EF4-FFF2-40B4-BE49-F238E27FC236}">
                      <a16:creationId xmlns:a16="http://schemas.microsoft.com/office/drawing/2014/main" id="{EA7C0A99-7378-366D-3BF8-390F0815E866}"/>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CEA9FB5F-39D8-3AE6-D3D6-9281CBDBDA2D}"/>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739511D9-D87B-9434-A9E2-C30B1BA6C4A8}"/>
                  </a:ext>
                </a:extLst>
              </p:cNvPr>
              <p:cNvGrpSpPr/>
              <p:nvPr/>
            </p:nvGrpSpPr>
            <p:grpSpPr>
              <a:xfrm>
                <a:off x="4435891" y="3627166"/>
                <a:ext cx="139017" cy="139017"/>
                <a:chOff x="3061382" y="1778268"/>
                <a:chExt cx="288565" cy="288565"/>
              </a:xfrm>
            </p:grpSpPr>
            <p:cxnSp>
              <p:nvCxnSpPr>
                <p:cNvPr id="194" name="Straight Connector 193">
                  <a:extLst>
                    <a:ext uri="{FF2B5EF4-FFF2-40B4-BE49-F238E27FC236}">
                      <a16:creationId xmlns:a16="http://schemas.microsoft.com/office/drawing/2014/main" id="{536C08B0-895E-6D4F-68B2-72103C8BDE11}"/>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AEC36AE5-9279-7C5E-9E52-81C1799438A9}"/>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C089A21F-2D61-AE18-5A3D-94C9C1E374FF}"/>
                  </a:ext>
                </a:extLst>
              </p:cNvPr>
              <p:cNvGrpSpPr/>
              <p:nvPr/>
            </p:nvGrpSpPr>
            <p:grpSpPr>
              <a:xfrm>
                <a:off x="4621275" y="3699484"/>
                <a:ext cx="139017" cy="139017"/>
                <a:chOff x="3061382" y="1778268"/>
                <a:chExt cx="288565" cy="288565"/>
              </a:xfrm>
            </p:grpSpPr>
            <p:cxnSp>
              <p:nvCxnSpPr>
                <p:cNvPr id="197" name="Straight Connector 196">
                  <a:extLst>
                    <a:ext uri="{FF2B5EF4-FFF2-40B4-BE49-F238E27FC236}">
                      <a16:creationId xmlns:a16="http://schemas.microsoft.com/office/drawing/2014/main" id="{423D4699-66F3-AEB5-E8E2-FCBB9F5E2AC5}"/>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18FCE070-3C54-AF84-4C1A-9E8721F339EA}"/>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D54CA190-C977-FE3A-A371-66590D225F92}"/>
                  </a:ext>
                </a:extLst>
              </p:cNvPr>
              <p:cNvGrpSpPr/>
              <p:nvPr/>
            </p:nvGrpSpPr>
            <p:grpSpPr>
              <a:xfrm>
                <a:off x="4657391" y="3699484"/>
                <a:ext cx="139017" cy="139017"/>
                <a:chOff x="3061382" y="1778268"/>
                <a:chExt cx="288565" cy="288565"/>
              </a:xfrm>
            </p:grpSpPr>
            <p:cxnSp>
              <p:nvCxnSpPr>
                <p:cNvPr id="200" name="Straight Connector 199">
                  <a:extLst>
                    <a:ext uri="{FF2B5EF4-FFF2-40B4-BE49-F238E27FC236}">
                      <a16:creationId xmlns:a16="http://schemas.microsoft.com/office/drawing/2014/main" id="{0EB1FFE3-AF80-9C61-6126-935144E3DAF3}"/>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AE9284A2-E917-CFF6-A34F-EEA24203432A}"/>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8F41F7BD-6798-00D3-557E-3D7B644D0374}"/>
                  </a:ext>
                </a:extLst>
              </p:cNvPr>
              <p:cNvGrpSpPr/>
              <p:nvPr/>
            </p:nvGrpSpPr>
            <p:grpSpPr>
              <a:xfrm>
                <a:off x="4764117" y="3699484"/>
                <a:ext cx="139017" cy="139017"/>
                <a:chOff x="3061382" y="1778268"/>
                <a:chExt cx="288565" cy="288565"/>
              </a:xfrm>
            </p:grpSpPr>
            <p:cxnSp>
              <p:nvCxnSpPr>
                <p:cNvPr id="203" name="Straight Connector 202">
                  <a:extLst>
                    <a:ext uri="{FF2B5EF4-FFF2-40B4-BE49-F238E27FC236}">
                      <a16:creationId xmlns:a16="http://schemas.microsoft.com/office/drawing/2014/main" id="{F6888BE8-F6D2-EA3D-47B9-24F44B4AEFDD}"/>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AE3F0B0B-C46C-A0B6-CD2F-2C82D637DA43}"/>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74406857-2C18-4336-B86A-B6133B8E2059}"/>
                  </a:ext>
                </a:extLst>
              </p:cNvPr>
              <p:cNvGrpSpPr/>
              <p:nvPr/>
            </p:nvGrpSpPr>
            <p:grpSpPr>
              <a:xfrm>
                <a:off x="4810880" y="3699484"/>
                <a:ext cx="139017" cy="139017"/>
                <a:chOff x="3061382" y="1778268"/>
                <a:chExt cx="288565" cy="288565"/>
              </a:xfrm>
            </p:grpSpPr>
            <p:cxnSp>
              <p:nvCxnSpPr>
                <p:cNvPr id="206" name="Straight Connector 205">
                  <a:extLst>
                    <a:ext uri="{FF2B5EF4-FFF2-40B4-BE49-F238E27FC236}">
                      <a16:creationId xmlns:a16="http://schemas.microsoft.com/office/drawing/2014/main" id="{49575BD9-9E5C-85D7-C91F-38A67752A00A}"/>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47242652-046B-2E63-4572-31512FB4D915}"/>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F285C550-47C1-9042-1994-738BBC2CF8DA}"/>
                  </a:ext>
                </a:extLst>
              </p:cNvPr>
              <p:cNvGrpSpPr/>
              <p:nvPr/>
            </p:nvGrpSpPr>
            <p:grpSpPr>
              <a:xfrm>
                <a:off x="4937035" y="3699484"/>
                <a:ext cx="139017" cy="139017"/>
                <a:chOff x="3061382" y="1778268"/>
                <a:chExt cx="288565" cy="288565"/>
              </a:xfrm>
            </p:grpSpPr>
            <p:cxnSp>
              <p:nvCxnSpPr>
                <p:cNvPr id="209" name="Straight Connector 208">
                  <a:extLst>
                    <a:ext uri="{FF2B5EF4-FFF2-40B4-BE49-F238E27FC236}">
                      <a16:creationId xmlns:a16="http://schemas.microsoft.com/office/drawing/2014/main" id="{3A8AF014-EEF8-FE5C-1A17-A6CA6B85E36F}"/>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29CB7A3-6224-A3B4-BCFD-E2D4CF274187}"/>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68596567-2C70-500B-954F-5E5C5A6F58E0}"/>
                  </a:ext>
                </a:extLst>
              </p:cNvPr>
              <p:cNvGrpSpPr/>
              <p:nvPr/>
            </p:nvGrpSpPr>
            <p:grpSpPr>
              <a:xfrm>
                <a:off x="5242113" y="3764711"/>
                <a:ext cx="139017" cy="139017"/>
                <a:chOff x="3061382" y="1778268"/>
                <a:chExt cx="288565" cy="288565"/>
              </a:xfrm>
            </p:grpSpPr>
            <p:cxnSp>
              <p:nvCxnSpPr>
                <p:cNvPr id="212" name="Straight Connector 211">
                  <a:extLst>
                    <a:ext uri="{FF2B5EF4-FFF2-40B4-BE49-F238E27FC236}">
                      <a16:creationId xmlns:a16="http://schemas.microsoft.com/office/drawing/2014/main" id="{8FC7031F-5E81-3B56-500B-971379AE865D}"/>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638FE0E0-001E-CEAE-945D-690B33C55438}"/>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8A39F43B-E8FB-932A-C4EB-F346BBB89782}"/>
                  </a:ext>
                </a:extLst>
              </p:cNvPr>
              <p:cNvGrpSpPr/>
              <p:nvPr/>
            </p:nvGrpSpPr>
            <p:grpSpPr>
              <a:xfrm>
                <a:off x="5273818" y="3799602"/>
                <a:ext cx="139017" cy="139017"/>
                <a:chOff x="3061382" y="1778268"/>
                <a:chExt cx="288565" cy="288565"/>
              </a:xfrm>
            </p:grpSpPr>
            <p:cxnSp>
              <p:nvCxnSpPr>
                <p:cNvPr id="215" name="Straight Connector 214">
                  <a:extLst>
                    <a:ext uri="{FF2B5EF4-FFF2-40B4-BE49-F238E27FC236}">
                      <a16:creationId xmlns:a16="http://schemas.microsoft.com/office/drawing/2014/main" id="{CC5CD1D3-4C15-084E-F271-0FAD805DB4DD}"/>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569574E3-5998-08B8-816C-FBA57D4FC848}"/>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D63C1587-F8F7-907D-922F-99200B80C341}"/>
                  </a:ext>
                </a:extLst>
              </p:cNvPr>
              <p:cNvGrpSpPr/>
              <p:nvPr/>
            </p:nvGrpSpPr>
            <p:grpSpPr>
              <a:xfrm>
                <a:off x="5302397" y="3830715"/>
                <a:ext cx="139017" cy="139017"/>
                <a:chOff x="3061382" y="1778268"/>
                <a:chExt cx="288565" cy="288565"/>
              </a:xfrm>
            </p:grpSpPr>
            <p:cxnSp>
              <p:nvCxnSpPr>
                <p:cNvPr id="218" name="Straight Connector 217">
                  <a:extLst>
                    <a:ext uri="{FF2B5EF4-FFF2-40B4-BE49-F238E27FC236}">
                      <a16:creationId xmlns:a16="http://schemas.microsoft.com/office/drawing/2014/main" id="{CDCBF0D4-915B-C4D4-F534-5E249AFB49F2}"/>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2D9873D7-FF87-CE72-D739-6688DF4FA3DC}"/>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A2FAB0F1-506A-43CE-A6D6-AFCF3DC8C393}"/>
                  </a:ext>
                </a:extLst>
              </p:cNvPr>
              <p:cNvGrpSpPr/>
              <p:nvPr/>
            </p:nvGrpSpPr>
            <p:grpSpPr>
              <a:xfrm>
                <a:off x="5424206" y="3901704"/>
                <a:ext cx="139017" cy="139017"/>
                <a:chOff x="3061382" y="1778268"/>
                <a:chExt cx="288565" cy="288565"/>
              </a:xfrm>
            </p:grpSpPr>
            <p:cxnSp>
              <p:nvCxnSpPr>
                <p:cNvPr id="221" name="Straight Connector 220">
                  <a:extLst>
                    <a:ext uri="{FF2B5EF4-FFF2-40B4-BE49-F238E27FC236}">
                      <a16:creationId xmlns:a16="http://schemas.microsoft.com/office/drawing/2014/main" id="{6B7144B8-D8AD-D15E-7D1F-692E290A5EA8}"/>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B9DA6FCB-239E-AAB6-A999-68FB69BE5B15}"/>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7369F470-2154-01BC-241C-3141561725D4}"/>
                  </a:ext>
                </a:extLst>
              </p:cNvPr>
              <p:cNvGrpSpPr/>
              <p:nvPr/>
            </p:nvGrpSpPr>
            <p:grpSpPr>
              <a:xfrm>
                <a:off x="5602692" y="4008679"/>
                <a:ext cx="139017" cy="139017"/>
                <a:chOff x="3061382" y="1778268"/>
                <a:chExt cx="288565" cy="288565"/>
              </a:xfrm>
            </p:grpSpPr>
            <p:cxnSp>
              <p:nvCxnSpPr>
                <p:cNvPr id="224" name="Straight Connector 223">
                  <a:extLst>
                    <a:ext uri="{FF2B5EF4-FFF2-40B4-BE49-F238E27FC236}">
                      <a16:creationId xmlns:a16="http://schemas.microsoft.com/office/drawing/2014/main" id="{6B5D0934-F870-BF8D-D88D-CBCB4753D4D3}"/>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5C682048-0F8B-F446-06C2-C384DC5931EA}"/>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AFE64E6C-DD9B-B410-97E2-6E269DC5D43C}"/>
                  </a:ext>
                </a:extLst>
              </p:cNvPr>
              <p:cNvGrpSpPr/>
              <p:nvPr/>
            </p:nvGrpSpPr>
            <p:grpSpPr>
              <a:xfrm>
                <a:off x="5922099" y="4008679"/>
                <a:ext cx="139017" cy="139017"/>
                <a:chOff x="3061382" y="1778268"/>
                <a:chExt cx="288565" cy="288565"/>
              </a:xfrm>
            </p:grpSpPr>
            <p:cxnSp>
              <p:nvCxnSpPr>
                <p:cNvPr id="227" name="Straight Connector 226">
                  <a:extLst>
                    <a:ext uri="{FF2B5EF4-FFF2-40B4-BE49-F238E27FC236}">
                      <a16:creationId xmlns:a16="http://schemas.microsoft.com/office/drawing/2014/main" id="{B88A3644-FA2D-19A6-C2AE-67E08EE1595F}"/>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F83E136B-3358-59BB-2DBF-CC7A094E2FFD}"/>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334BE40C-F576-634B-CDBF-F9670620264A}"/>
                  </a:ext>
                </a:extLst>
              </p:cNvPr>
              <p:cNvGrpSpPr/>
              <p:nvPr/>
            </p:nvGrpSpPr>
            <p:grpSpPr>
              <a:xfrm>
                <a:off x="5982394" y="4008679"/>
                <a:ext cx="139017" cy="139017"/>
                <a:chOff x="3061382" y="1778268"/>
                <a:chExt cx="288565" cy="288565"/>
              </a:xfrm>
            </p:grpSpPr>
            <p:cxnSp>
              <p:nvCxnSpPr>
                <p:cNvPr id="230" name="Straight Connector 229">
                  <a:extLst>
                    <a:ext uri="{FF2B5EF4-FFF2-40B4-BE49-F238E27FC236}">
                      <a16:creationId xmlns:a16="http://schemas.microsoft.com/office/drawing/2014/main" id="{3C2494D5-65CB-F94C-9BE6-24CFEA93650D}"/>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CAD9B63F-35DB-5D5D-46FE-8BC12D7A7532}"/>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96EBEFFC-5B4E-6395-9277-9ADA5EC4016F}"/>
                  </a:ext>
                </a:extLst>
              </p:cNvPr>
              <p:cNvGrpSpPr/>
              <p:nvPr/>
            </p:nvGrpSpPr>
            <p:grpSpPr>
              <a:xfrm>
                <a:off x="6093983" y="4008679"/>
                <a:ext cx="139017" cy="139017"/>
                <a:chOff x="3061382" y="1778268"/>
                <a:chExt cx="288565" cy="288565"/>
              </a:xfrm>
            </p:grpSpPr>
            <p:cxnSp>
              <p:nvCxnSpPr>
                <p:cNvPr id="233" name="Straight Connector 232">
                  <a:extLst>
                    <a:ext uri="{FF2B5EF4-FFF2-40B4-BE49-F238E27FC236}">
                      <a16:creationId xmlns:a16="http://schemas.microsoft.com/office/drawing/2014/main" id="{70C8CBED-4A57-8C41-0492-A90750480BED}"/>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B663D38D-51D6-8D27-EAF3-7313F7AD8994}"/>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A0951F18-713F-B7B6-1273-BB254D3D033F}"/>
                  </a:ext>
                </a:extLst>
              </p:cNvPr>
              <p:cNvGrpSpPr/>
              <p:nvPr/>
            </p:nvGrpSpPr>
            <p:grpSpPr>
              <a:xfrm>
                <a:off x="6726940" y="4045383"/>
                <a:ext cx="139017" cy="139017"/>
                <a:chOff x="3061382" y="1778268"/>
                <a:chExt cx="288565" cy="288565"/>
              </a:xfrm>
            </p:grpSpPr>
            <p:cxnSp>
              <p:nvCxnSpPr>
                <p:cNvPr id="236" name="Straight Connector 235">
                  <a:extLst>
                    <a:ext uri="{FF2B5EF4-FFF2-40B4-BE49-F238E27FC236}">
                      <a16:creationId xmlns:a16="http://schemas.microsoft.com/office/drawing/2014/main" id="{FE09106B-F258-61BE-C955-BFFFB92B7D18}"/>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3BD52353-F6A2-6C00-4A16-8B72C7B00F1E}"/>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02690DBB-A137-B26B-E0E5-B96ECBAF8068}"/>
                  </a:ext>
                </a:extLst>
              </p:cNvPr>
              <p:cNvGrpSpPr/>
              <p:nvPr/>
            </p:nvGrpSpPr>
            <p:grpSpPr>
              <a:xfrm>
                <a:off x="6759483" y="4045383"/>
                <a:ext cx="139017" cy="139017"/>
                <a:chOff x="3061382" y="1778268"/>
                <a:chExt cx="288565" cy="288565"/>
              </a:xfrm>
            </p:grpSpPr>
            <p:cxnSp>
              <p:nvCxnSpPr>
                <p:cNvPr id="239" name="Straight Connector 238">
                  <a:extLst>
                    <a:ext uri="{FF2B5EF4-FFF2-40B4-BE49-F238E27FC236}">
                      <a16:creationId xmlns:a16="http://schemas.microsoft.com/office/drawing/2014/main" id="{34BC8873-2D7A-2E48-3BA9-298E7C6C1956}"/>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1C64A4FF-7B00-EF92-64A2-D41378307F30}"/>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2C624DBE-5EA0-EA58-27EE-3AECDB94F9A7}"/>
                  </a:ext>
                </a:extLst>
              </p:cNvPr>
              <p:cNvGrpSpPr/>
              <p:nvPr/>
            </p:nvGrpSpPr>
            <p:grpSpPr>
              <a:xfrm>
                <a:off x="6782869" y="4045383"/>
                <a:ext cx="139017" cy="139017"/>
                <a:chOff x="3061382" y="1778268"/>
                <a:chExt cx="288565" cy="288565"/>
              </a:xfrm>
            </p:grpSpPr>
            <p:cxnSp>
              <p:nvCxnSpPr>
                <p:cNvPr id="242" name="Straight Connector 241">
                  <a:extLst>
                    <a:ext uri="{FF2B5EF4-FFF2-40B4-BE49-F238E27FC236}">
                      <a16:creationId xmlns:a16="http://schemas.microsoft.com/office/drawing/2014/main" id="{04DD1923-8755-7385-D44B-BA39C1D7E009}"/>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70F6E62F-35FC-7A38-373C-15B59C82C6C9}"/>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FAA9718E-CA1E-E908-162D-B0F4FAE447F6}"/>
                  </a:ext>
                </a:extLst>
              </p:cNvPr>
              <p:cNvGrpSpPr/>
              <p:nvPr/>
            </p:nvGrpSpPr>
            <p:grpSpPr>
              <a:xfrm>
                <a:off x="6909572" y="4118390"/>
                <a:ext cx="139017" cy="139017"/>
                <a:chOff x="3061382" y="1778268"/>
                <a:chExt cx="288565" cy="288565"/>
              </a:xfrm>
            </p:grpSpPr>
            <p:cxnSp>
              <p:nvCxnSpPr>
                <p:cNvPr id="245" name="Straight Connector 244">
                  <a:extLst>
                    <a:ext uri="{FF2B5EF4-FFF2-40B4-BE49-F238E27FC236}">
                      <a16:creationId xmlns:a16="http://schemas.microsoft.com/office/drawing/2014/main" id="{FDD0B4DE-21F3-1145-723B-22F20FA51F4F}"/>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F3AE0BF0-5667-799A-2694-BBC27A9192C7}"/>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A76D48CC-1AAB-2977-5197-46ED8BF9E7B4}"/>
                  </a:ext>
                </a:extLst>
              </p:cNvPr>
              <p:cNvGrpSpPr/>
              <p:nvPr/>
            </p:nvGrpSpPr>
            <p:grpSpPr>
              <a:xfrm>
                <a:off x="7079214" y="4118390"/>
                <a:ext cx="139017" cy="139017"/>
                <a:chOff x="3061382" y="1778268"/>
                <a:chExt cx="288565" cy="288565"/>
              </a:xfrm>
            </p:grpSpPr>
            <p:cxnSp>
              <p:nvCxnSpPr>
                <p:cNvPr id="248" name="Straight Connector 247">
                  <a:extLst>
                    <a:ext uri="{FF2B5EF4-FFF2-40B4-BE49-F238E27FC236}">
                      <a16:creationId xmlns:a16="http://schemas.microsoft.com/office/drawing/2014/main" id="{219150CE-B6AD-8867-E894-F821F2BAE023}"/>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0A7069E2-275D-F555-BF69-8C67DFFE028E}"/>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C6ED30B6-8DC1-FDD9-D6F6-4D6CF68C3806}"/>
                  </a:ext>
                </a:extLst>
              </p:cNvPr>
              <p:cNvGrpSpPr/>
              <p:nvPr/>
            </p:nvGrpSpPr>
            <p:grpSpPr>
              <a:xfrm>
                <a:off x="7207005" y="4207608"/>
                <a:ext cx="139017" cy="139017"/>
                <a:chOff x="3061382" y="1778268"/>
                <a:chExt cx="288565" cy="288565"/>
              </a:xfrm>
            </p:grpSpPr>
            <p:cxnSp>
              <p:nvCxnSpPr>
                <p:cNvPr id="251" name="Straight Connector 250">
                  <a:extLst>
                    <a:ext uri="{FF2B5EF4-FFF2-40B4-BE49-F238E27FC236}">
                      <a16:creationId xmlns:a16="http://schemas.microsoft.com/office/drawing/2014/main" id="{E79C8C7F-8EC1-9433-338F-328A0330342D}"/>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B0882AD5-54BE-126C-04FF-804985FBEC63}"/>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EBCA1ED5-FFA8-D495-CD00-4A665998A6C0}"/>
                  </a:ext>
                </a:extLst>
              </p:cNvPr>
              <p:cNvGrpSpPr/>
              <p:nvPr/>
            </p:nvGrpSpPr>
            <p:grpSpPr>
              <a:xfrm>
                <a:off x="7318365" y="4207608"/>
                <a:ext cx="139017" cy="139017"/>
                <a:chOff x="3061382" y="1778268"/>
                <a:chExt cx="288565" cy="288565"/>
              </a:xfrm>
            </p:grpSpPr>
            <p:cxnSp>
              <p:nvCxnSpPr>
                <p:cNvPr id="254" name="Straight Connector 253">
                  <a:extLst>
                    <a:ext uri="{FF2B5EF4-FFF2-40B4-BE49-F238E27FC236}">
                      <a16:creationId xmlns:a16="http://schemas.microsoft.com/office/drawing/2014/main" id="{10EC7393-CC69-ED3E-DAD9-F223E60F91DA}"/>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A4520739-4B57-CDDD-A850-352CDDB76DBE}"/>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D6AE10D2-0B31-E7E2-FB55-2DBCE7C7A882}"/>
                  </a:ext>
                </a:extLst>
              </p:cNvPr>
              <p:cNvGrpSpPr/>
              <p:nvPr/>
            </p:nvGrpSpPr>
            <p:grpSpPr>
              <a:xfrm>
                <a:off x="7415532" y="4207608"/>
                <a:ext cx="139017" cy="139017"/>
                <a:chOff x="3061382" y="1778268"/>
                <a:chExt cx="288565" cy="288565"/>
              </a:xfrm>
            </p:grpSpPr>
            <p:cxnSp>
              <p:nvCxnSpPr>
                <p:cNvPr id="257" name="Straight Connector 256">
                  <a:extLst>
                    <a:ext uri="{FF2B5EF4-FFF2-40B4-BE49-F238E27FC236}">
                      <a16:creationId xmlns:a16="http://schemas.microsoft.com/office/drawing/2014/main" id="{B405D020-F4A3-299A-B77C-E98B53C2F78F}"/>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253893FE-A36B-A1FC-BF41-8C3740D30B8E}"/>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255A2FFE-271F-14B8-DB21-B29467A07535}"/>
                  </a:ext>
                </a:extLst>
              </p:cNvPr>
              <p:cNvGrpSpPr/>
              <p:nvPr/>
            </p:nvGrpSpPr>
            <p:grpSpPr>
              <a:xfrm>
                <a:off x="7573946" y="4207608"/>
                <a:ext cx="139017" cy="139017"/>
                <a:chOff x="3061382" y="1778268"/>
                <a:chExt cx="288565" cy="288565"/>
              </a:xfrm>
            </p:grpSpPr>
            <p:cxnSp>
              <p:nvCxnSpPr>
                <p:cNvPr id="260" name="Straight Connector 259">
                  <a:extLst>
                    <a:ext uri="{FF2B5EF4-FFF2-40B4-BE49-F238E27FC236}">
                      <a16:creationId xmlns:a16="http://schemas.microsoft.com/office/drawing/2014/main" id="{8E7CF47E-6723-5A49-0857-AAC50FC498B2}"/>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6AFEF6D2-4604-785C-0879-A4B5A2AA7E57}"/>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399DC71B-436C-255D-7B3C-5D369DC90600}"/>
                  </a:ext>
                </a:extLst>
              </p:cNvPr>
              <p:cNvGrpSpPr/>
              <p:nvPr/>
            </p:nvGrpSpPr>
            <p:grpSpPr>
              <a:xfrm>
                <a:off x="7594915" y="4207608"/>
                <a:ext cx="139017" cy="139017"/>
                <a:chOff x="3061382" y="1778268"/>
                <a:chExt cx="288565" cy="288565"/>
              </a:xfrm>
            </p:grpSpPr>
            <p:cxnSp>
              <p:nvCxnSpPr>
                <p:cNvPr id="263" name="Straight Connector 262">
                  <a:extLst>
                    <a:ext uri="{FF2B5EF4-FFF2-40B4-BE49-F238E27FC236}">
                      <a16:creationId xmlns:a16="http://schemas.microsoft.com/office/drawing/2014/main" id="{649C5159-04CE-9397-0615-B2952DC7A970}"/>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03E8F529-4656-D1CB-1246-68808002C9B1}"/>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03B6731F-DD9F-7789-0718-507D7C748602}"/>
                  </a:ext>
                </a:extLst>
              </p:cNvPr>
              <p:cNvGrpSpPr/>
              <p:nvPr/>
            </p:nvGrpSpPr>
            <p:grpSpPr>
              <a:xfrm>
                <a:off x="7740148" y="4207608"/>
                <a:ext cx="139017" cy="139017"/>
                <a:chOff x="3061382" y="1778268"/>
                <a:chExt cx="288565" cy="288565"/>
              </a:xfrm>
            </p:grpSpPr>
            <p:cxnSp>
              <p:nvCxnSpPr>
                <p:cNvPr id="266" name="Straight Connector 265">
                  <a:extLst>
                    <a:ext uri="{FF2B5EF4-FFF2-40B4-BE49-F238E27FC236}">
                      <a16:creationId xmlns:a16="http://schemas.microsoft.com/office/drawing/2014/main" id="{10AE7039-A60B-79FD-3029-21276FE2B2CA}"/>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C078452E-4D72-11D1-CFF8-AC3FAE0E378C}"/>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BF3597A8-A436-1D96-3212-AB24A477A267}"/>
                  </a:ext>
                </a:extLst>
              </p:cNvPr>
              <p:cNvGrpSpPr/>
              <p:nvPr/>
            </p:nvGrpSpPr>
            <p:grpSpPr>
              <a:xfrm>
                <a:off x="8204411" y="4207608"/>
                <a:ext cx="139017" cy="139017"/>
                <a:chOff x="3061382" y="1778268"/>
                <a:chExt cx="288565" cy="288565"/>
              </a:xfrm>
            </p:grpSpPr>
            <p:cxnSp>
              <p:nvCxnSpPr>
                <p:cNvPr id="269" name="Straight Connector 268">
                  <a:extLst>
                    <a:ext uri="{FF2B5EF4-FFF2-40B4-BE49-F238E27FC236}">
                      <a16:creationId xmlns:a16="http://schemas.microsoft.com/office/drawing/2014/main" id="{163FF3B0-9E17-A549-C380-8B940E954107}"/>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0F15311E-20D1-D9C5-E13F-CF02F7AA9285}"/>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A7698AAE-FA47-AD67-AC30-DA117152EA1E}"/>
                  </a:ext>
                </a:extLst>
              </p:cNvPr>
              <p:cNvGrpSpPr/>
              <p:nvPr/>
            </p:nvGrpSpPr>
            <p:grpSpPr>
              <a:xfrm>
                <a:off x="8891093" y="4207608"/>
                <a:ext cx="139017" cy="139017"/>
                <a:chOff x="3061382" y="1778268"/>
                <a:chExt cx="288565" cy="288565"/>
              </a:xfrm>
            </p:grpSpPr>
            <p:cxnSp>
              <p:nvCxnSpPr>
                <p:cNvPr id="272" name="Straight Connector 271">
                  <a:extLst>
                    <a:ext uri="{FF2B5EF4-FFF2-40B4-BE49-F238E27FC236}">
                      <a16:creationId xmlns:a16="http://schemas.microsoft.com/office/drawing/2014/main" id="{A983727D-B790-D7FD-86BE-ED2D77120CB4}"/>
                    </a:ext>
                  </a:extLst>
                </p:cNvPr>
                <p:cNvCxnSpPr>
                  <a:cxnSpLocks/>
                </p:cNvCxnSpPr>
                <p:nvPr/>
              </p:nvCxnSpPr>
              <p:spPr bwMode="auto">
                <a:xfrm>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2E5BA6F0-BC9D-D743-8269-FF590151E831}"/>
                    </a:ext>
                  </a:extLst>
                </p:cNvPr>
                <p:cNvCxnSpPr>
                  <a:cxnSpLocks/>
                </p:cNvCxnSpPr>
                <p:nvPr/>
              </p:nvCxnSpPr>
              <p:spPr bwMode="auto">
                <a:xfrm rot="16200000">
                  <a:off x="3205665" y="1778268"/>
                  <a:ext cx="0" cy="288565"/>
                </a:xfrm>
                <a:prstGeom prst="line">
                  <a:avLst/>
                </a:prstGeom>
                <a:noFill/>
                <a:ln w="28575" cap="flat" cmpd="sng" algn="ctr">
                  <a:solidFill>
                    <a:schemeClr val="accent3"/>
                  </a:solidFill>
                  <a:prstDash val="solid"/>
                  <a:round/>
                  <a:headEnd type="none" w="med" len="med"/>
                  <a:tailEnd type="none" w="med" len="med"/>
                </a:ln>
                <a:effectLst/>
              </p:spPr>
            </p:cxnSp>
          </p:grpSp>
        </p:grpSp>
        <p:sp>
          <p:nvSpPr>
            <p:cNvPr id="275" name="Freeform: Shape 274">
              <a:extLst>
                <a:ext uri="{FF2B5EF4-FFF2-40B4-BE49-F238E27FC236}">
                  <a16:creationId xmlns:a16="http://schemas.microsoft.com/office/drawing/2014/main" id="{83DB30EF-C80A-3390-0982-311B9D7FEF05}"/>
                </a:ext>
              </a:extLst>
            </p:cNvPr>
            <p:cNvSpPr/>
            <p:nvPr/>
          </p:nvSpPr>
          <p:spPr bwMode="auto">
            <a:xfrm>
              <a:off x="2057400" y="2386013"/>
              <a:ext cx="7000875" cy="1885950"/>
            </a:xfrm>
            <a:custGeom>
              <a:avLst/>
              <a:gdLst>
                <a:gd name="connsiteX0" fmla="*/ 7000875 w 7000875"/>
                <a:gd name="connsiteY0" fmla="*/ 1885950 h 1885950"/>
                <a:gd name="connsiteX1" fmla="*/ 5091113 w 7000875"/>
                <a:gd name="connsiteY1" fmla="*/ 1885950 h 1885950"/>
                <a:gd name="connsiteX2" fmla="*/ 5091113 w 7000875"/>
                <a:gd name="connsiteY2" fmla="*/ 1800225 h 1885950"/>
                <a:gd name="connsiteX3" fmla="*/ 4886325 w 7000875"/>
                <a:gd name="connsiteY3" fmla="*/ 1800225 h 1885950"/>
                <a:gd name="connsiteX4" fmla="*/ 4886325 w 7000875"/>
                <a:gd name="connsiteY4" fmla="*/ 1733550 h 1885950"/>
                <a:gd name="connsiteX5" fmla="*/ 4491038 w 7000875"/>
                <a:gd name="connsiteY5" fmla="*/ 1733550 h 1885950"/>
                <a:gd name="connsiteX6" fmla="*/ 4491038 w 7000875"/>
                <a:gd name="connsiteY6" fmla="*/ 1690687 h 1885950"/>
                <a:gd name="connsiteX7" fmla="*/ 3614738 w 7000875"/>
                <a:gd name="connsiteY7" fmla="*/ 1690687 h 1885950"/>
                <a:gd name="connsiteX8" fmla="*/ 3614738 w 7000875"/>
                <a:gd name="connsiteY8" fmla="*/ 1657350 h 1885950"/>
                <a:gd name="connsiteX9" fmla="*/ 3524250 w 7000875"/>
                <a:gd name="connsiteY9" fmla="*/ 1657350 h 1885950"/>
                <a:gd name="connsiteX10" fmla="*/ 3524250 w 7000875"/>
                <a:gd name="connsiteY10" fmla="*/ 1619250 h 1885950"/>
                <a:gd name="connsiteX11" fmla="*/ 3438525 w 7000875"/>
                <a:gd name="connsiteY11" fmla="*/ 1619250 h 1885950"/>
                <a:gd name="connsiteX12" fmla="*/ 3438525 w 7000875"/>
                <a:gd name="connsiteY12" fmla="*/ 1581150 h 1885950"/>
                <a:gd name="connsiteX13" fmla="*/ 3386138 w 7000875"/>
                <a:gd name="connsiteY13" fmla="*/ 1581150 h 1885950"/>
                <a:gd name="connsiteX14" fmla="*/ 3386138 w 7000875"/>
                <a:gd name="connsiteY14" fmla="*/ 1547812 h 1885950"/>
                <a:gd name="connsiteX15" fmla="*/ 3305175 w 7000875"/>
                <a:gd name="connsiteY15" fmla="*/ 1547812 h 1885950"/>
                <a:gd name="connsiteX16" fmla="*/ 3305175 w 7000875"/>
                <a:gd name="connsiteY16" fmla="*/ 1509712 h 1885950"/>
                <a:gd name="connsiteX17" fmla="*/ 3248025 w 7000875"/>
                <a:gd name="connsiteY17" fmla="*/ 1509712 h 1885950"/>
                <a:gd name="connsiteX18" fmla="*/ 3248025 w 7000875"/>
                <a:gd name="connsiteY18" fmla="*/ 1447800 h 1885950"/>
                <a:gd name="connsiteX19" fmla="*/ 3124200 w 7000875"/>
                <a:gd name="connsiteY19" fmla="*/ 1447800 h 1885950"/>
                <a:gd name="connsiteX20" fmla="*/ 3124200 w 7000875"/>
                <a:gd name="connsiteY20" fmla="*/ 1423987 h 1885950"/>
                <a:gd name="connsiteX21" fmla="*/ 3048000 w 7000875"/>
                <a:gd name="connsiteY21" fmla="*/ 1423987 h 1885950"/>
                <a:gd name="connsiteX22" fmla="*/ 3048000 w 7000875"/>
                <a:gd name="connsiteY22" fmla="*/ 1390650 h 1885950"/>
                <a:gd name="connsiteX23" fmla="*/ 2628900 w 7000875"/>
                <a:gd name="connsiteY23" fmla="*/ 1390650 h 1885950"/>
                <a:gd name="connsiteX24" fmla="*/ 2628900 w 7000875"/>
                <a:gd name="connsiteY24" fmla="*/ 1347787 h 1885950"/>
                <a:gd name="connsiteX25" fmla="*/ 2443163 w 7000875"/>
                <a:gd name="connsiteY25" fmla="*/ 1347787 h 1885950"/>
                <a:gd name="connsiteX26" fmla="*/ 2443163 w 7000875"/>
                <a:gd name="connsiteY26" fmla="*/ 1304925 h 1885950"/>
                <a:gd name="connsiteX27" fmla="*/ 2266950 w 7000875"/>
                <a:gd name="connsiteY27" fmla="*/ 1304925 h 1885950"/>
                <a:gd name="connsiteX28" fmla="*/ 2266950 w 7000875"/>
                <a:gd name="connsiteY28" fmla="*/ 1271587 h 1885950"/>
                <a:gd name="connsiteX29" fmla="*/ 2219325 w 7000875"/>
                <a:gd name="connsiteY29" fmla="*/ 1271587 h 1885950"/>
                <a:gd name="connsiteX30" fmla="*/ 2219325 w 7000875"/>
                <a:gd name="connsiteY30" fmla="*/ 1247775 h 1885950"/>
                <a:gd name="connsiteX31" fmla="*/ 1838325 w 7000875"/>
                <a:gd name="connsiteY31" fmla="*/ 1247775 h 1885950"/>
                <a:gd name="connsiteX32" fmla="*/ 1838325 w 7000875"/>
                <a:gd name="connsiteY32" fmla="*/ 1219200 h 1885950"/>
                <a:gd name="connsiteX33" fmla="*/ 1809750 w 7000875"/>
                <a:gd name="connsiteY33" fmla="*/ 1219200 h 1885950"/>
                <a:gd name="connsiteX34" fmla="*/ 1809750 w 7000875"/>
                <a:gd name="connsiteY34" fmla="*/ 1200150 h 1885950"/>
                <a:gd name="connsiteX35" fmla="*/ 1800225 w 7000875"/>
                <a:gd name="connsiteY35" fmla="*/ 1200150 h 1885950"/>
                <a:gd name="connsiteX36" fmla="*/ 1800225 w 7000875"/>
                <a:gd name="connsiteY36" fmla="*/ 1181100 h 1885950"/>
                <a:gd name="connsiteX37" fmla="*/ 1733550 w 7000875"/>
                <a:gd name="connsiteY37" fmla="*/ 1181100 h 1885950"/>
                <a:gd name="connsiteX38" fmla="*/ 1733550 w 7000875"/>
                <a:gd name="connsiteY38" fmla="*/ 1157287 h 1885950"/>
                <a:gd name="connsiteX39" fmla="*/ 1652588 w 7000875"/>
                <a:gd name="connsiteY39" fmla="*/ 1157287 h 1885950"/>
                <a:gd name="connsiteX40" fmla="*/ 1652588 w 7000875"/>
                <a:gd name="connsiteY40" fmla="*/ 1071562 h 1885950"/>
                <a:gd name="connsiteX41" fmla="*/ 1609725 w 7000875"/>
                <a:gd name="connsiteY41" fmla="*/ 1071562 h 1885950"/>
                <a:gd name="connsiteX42" fmla="*/ 1609725 w 7000875"/>
                <a:gd name="connsiteY42" fmla="*/ 1042987 h 1885950"/>
                <a:gd name="connsiteX43" fmla="*/ 1600200 w 7000875"/>
                <a:gd name="connsiteY43" fmla="*/ 1042987 h 1885950"/>
                <a:gd name="connsiteX44" fmla="*/ 1600200 w 7000875"/>
                <a:gd name="connsiteY44" fmla="*/ 1004887 h 1885950"/>
                <a:gd name="connsiteX45" fmla="*/ 1462088 w 7000875"/>
                <a:gd name="connsiteY45" fmla="*/ 1004887 h 1885950"/>
                <a:gd name="connsiteX46" fmla="*/ 1462088 w 7000875"/>
                <a:gd name="connsiteY46" fmla="*/ 952500 h 1885950"/>
                <a:gd name="connsiteX47" fmla="*/ 1295400 w 7000875"/>
                <a:gd name="connsiteY47" fmla="*/ 952500 h 1885950"/>
                <a:gd name="connsiteX48" fmla="*/ 1295400 w 7000875"/>
                <a:gd name="connsiteY48" fmla="*/ 871537 h 1885950"/>
                <a:gd name="connsiteX49" fmla="*/ 1185863 w 7000875"/>
                <a:gd name="connsiteY49" fmla="*/ 871537 h 1885950"/>
                <a:gd name="connsiteX50" fmla="*/ 1185863 w 7000875"/>
                <a:gd name="connsiteY50" fmla="*/ 833437 h 1885950"/>
                <a:gd name="connsiteX51" fmla="*/ 1138238 w 7000875"/>
                <a:gd name="connsiteY51" fmla="*/ 833437 h 1885950"/>
                <a:gd name="connsiteX52" fmla="*/ 1138238 w 7000875"/>
                <a:gd name="connsiteY52" fmla="*/ 757237 h 1885950"/>
                <a:gd name="connsiteX53" fmla="*/ 1133475 w 7000875"/>
                <a:gd name="connsiteY53" fmla="*/ 757237 h 1885950"/>
                <a:gd name="connsiteX54" fmla="*/ 1133475 w 7000875"/>
                <a:gd name="connsiteY54" fmla="*/ 742950 h 1885950"/>
                <a:gd name="connsiteX55" fmla="*/ 1100138 w 7000875"/>
                <a:gd name="connsiteY55" fmla="*/ 742950 h 1885950"/>
                <a:gd name="connsiteX56" fmla="*/ 1109663 w 7000875"/>
                <a:gd name="connsiteY56" fmla="*/ 733425 h 1885950"/>
                <a:gd name="connsiteX57" fmla="*/ 1095375 w 7000875"/>
                <a:gd name="connsiteY57" fmla="*/ 733425 h 1885950"/>
                <a:gd name="connsiteX58" fmla="*/ 1095375 w 7000875"/>
                <a:gd name="connsiteY58" fmla="*/ 709612 h 1885950"/>
                <a:gd name="connsiteX59" fmla="*/ 995363 w 7000875"/>
                <a:gd name="connsiteY59" fmla="*/ 709612 h 1885950"/>
                <a:gd name="connsiteX60" fmla="*/ 995363 w 7000875"/>
                <a:gd name="connsiteY60" fmla="*/ 661987 h 1885950"/>
                <a:gd name="connsiteX61" fmla="*/ 971550 w 7000875"/>
                <a:gd name="connsiteY61" fmla="*/ 661987 h 1885950"/>
                <a:gd name="connsiteX62" fmla="*/ 971550 w 7000875"/>
                <a:gd name="connsiteY62" fmla="*/ 628650 h 1885950"/>
                <a:gd name="connsiteX63" fmla="*/ 862013 w 7000875"/>
                <a:gd name="connsiteY63" fmla="*/ 628650 h 1885950"/>
                <a:gd name="connsiteX64" fmla="*/ 862013 w 7000875"/>
                <a:gd name="connsiteY64" fmla="*/ 604837 h 1885950"/>
                <a:gd name="connsiteX65" fmla="*/ 838200 w 7000875"/>
                <a:gd name="connsiteY65" fmla="*/ 604837 h 1885950"/>
                <a:gd name="connsiteX66" fmla="*/ 838200 w 7000875"/>
                <a:gd name="connsiteY66" fmla="*/ 576262 h 1885950"/>
                <a:gd name="connsiteX67" fmla="*/ 823913 w 7000875"/>
                <a:gd name="connsiteY67" fmla="*/ 576262 h 1885950"/>
                <a:gd name="connsiteX68" fmla="*/ 823913 w 7000875"/>
                <a:gd name="connsiteY68" fmla="*/ 547687 h 1885950"/>
                <a:gd name="connsiteX69" fmla="*/ 804863 w 7000875"/>
                <a:gd name="connsiteY69" fmla="*/ 547687 h 1885950"/>
                <a:gd name="connsiteX70" fmla="*/ 804863 w 7000875"/>
                <a:gd name="connsiteY70" fmla="*/ 523875 h 1885950"/>
                <a:gd name="connsiteX71" fmla="*/ 771525 w 7000875"/>
                <a:gd name="connsiteY71" fmla="*/ 523875 h 1885950"/>
                <a:gd name="connsiteX72" fmla="*/ 771525 w 7000875"/>
                <a:gd name="connsiteY72" fmla="*/ 495300 h 1885950"/>
                <a:gd name="connsiteX73" fmla="*/ 681038 w 7000875"/>
                <a:gd name="connsiteY73" fmla="*/ 495300 h 1885950"/>
                <a:gd name="connsiteX74" fmla="*/ 681038 w 7000875"/>
                <a:gd name="connsiteY74" fmla="*/ 452437 h 1885950"/>
                <a:gd name="connsiteX75" fmla="*/ 557213 w 7000875"/>
                <a:gd name="connsiteY75" fmla="*/ 452437 h 1885950"/>
                <a:gd name="connsiteX76" fmla="*/ 557213 w 7000875"/>
                <a:gd name="connsiteY76" fmla="*/ 433387 h 1885950"/>
                <a:gd name="connsiteX77" fmla="*/ 509588 w 7000875"/>
                <a:gd name="connsiteY77" fmla="*/ 433387 h 1885950"/>
                <a:gd name="connsiteX78" fmla="*/ 509588 w 7000875"/>
                <a:gd name="connsiteY78" fmla="*/ 381000 h 1885950"/>
                <a:gd name="connsiteX79" fmla="*/ 500063 w 7000875"/>
                <a:gd name="connsiteY79" fmla="*/ 381000 h 1885950"/>
                <a:gd name="connsiteX80" fmla="*/ 500063 w 7000875"/>
                <a:gd name="connsiteY80" fmla="*/ 352425 h 1885950"/>
                <a:gd name="connsiteX81" fmla="*/ 485775 w 7000875"/>
                <a:gd name="connsiteY81" fmla="*/ 352425 h 1885950"/>
                <a:gd name="connsiteX82" fmla="*/ 485775 w 7000875"/>
                <a:gd name="connsiteY82" fmla="*/ 280987 h 1885950"/>
                <a:gd name="connsiteX83" fmla="*/ 333375 w 7000875"/>
                <a:gd name="connsiteY83" fmla="*/ 280987 h 1885950"/>
                <a:gd name="connsiteX84" fmla="*/ 333375 w 7000875"/>
                <a:gd name="connsiteY84" fmla="*/ 209550 h 1885950"/>
                <a:gd name="connsiteX85" fmla="*/ 261938 w 7000875"/>
                <a:gd name="connsiteY85" fmla="*/ 209550 h 1885950"/>
                <a:gd name="connsiteX86" fmla="*/ 261938 w 7000875"/>
                <a:gd name="connsiteY86" fmla="*/ 171450 h 1885950"/>
                <a:gd name="connsiteX87" fmla="*/ 190500 w 7000875"/>
                <a:gd name="connsiteY87" fmla="*/ 171450 h 1885950"/>
                <a:gd name="connsiteX88" fmla="*/ 190500 w 7000875"/>
                <a:gd name="connsiteY88" fmla="*/ 95250 h 1885950"/>
                <a:gd name="connsiteX89" fmla="*/ 152400 w 7000875"/>
                <a:gd name="connsiteY89" fmla="*/ 95250 h 1885950"/>
                <a:gd name="connsiteX90" fmla="*/ 152400 w 7000875"/>
                <a:gd name="connsiteY90" fmla="*/ 71437 h 1885950"/>
                <a:gd name="connsiteX91" fmla="*/ 76200 w 7000875"/>
                <a:gd name="connsiteY91" fmla="*/ 71437 h 1885950"/>
                <a:gd name="connsiteX92" fmla="*/ 76200 w 7000875"/>
                <a:gd name="connsiteY92" fmla="*/ 42862 h 1885950"/>
                <a:gd name="connsiteX93" fmla="*/ 0 w 7000875"/>
                <a:gd name="connsiteY93" fmla="*/ 42862 h 1885950"/>
                <a:gd name="connsiteX94" fmla="*/ 0 w 7000875"/>
                <a:gd name="connsiteY94" fmla="*/ 0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000875" h="1885950">
                  <a:moveTo>
                    <a:pt x="7000875" y="1885950"/>
                  </a:moveTo>
                  <a:lnTo>
                    <a:pt x="5091113" y="1885950"/>
                  </a:lnTo>
                  <a:lnTo>
                    <a:pt x="5091113" y="1800225"/>
                  </a:lnTo>
                  <a:lnTo>
                    <a:pt x="4886325" y="1800225"/>
                  </a:lnTo>
                  <a:lnTo>
                    <a:pt x="4886325" y="1733550"/>
                  </a:lnTo>
                  <a:lnTo>
                    <a:pt x="4491038" y="1733550"/>
                  </a:lnTo>
                  <a:lnTo>
                    <a:pt x="4491038" y="1690687"/>
                  </a:lnTo>
                  <a:lnTo>
                    <a:pt x="3614738" y="1690687"/>
                  </a:lnTo>
                  <a:lnTo>
                    <a:pt x="3614738" y="1657350"/>
                  </a:lnTo>
                  <a:lnTo>
                    <a:pt x="3524250" y="1657350"/>
                  </a:lnTo>
                  <a:lnTo>
                    <a:pt x="3524250" y="1619250"/>
                  </a:lnTo>
                  <a:lnTo>
                    <a:pt x="3438525" y="1619250"/>
                  </a:lnTo>
                  <a:lnTo>
                    <a:pt x="3438525" y="1581150"/>
                  </a:lnTo>
                  <a:lnTo>
                    <a:pt x="3386138" y="1581150"/>
                  </a:lnTo>
                  <a:lnTo>
                    <a:pt x="3386138" y="1547812"/>
                  </a:lnTo>
                  <a:lnTo>
                    <a:pt x="3305175" y="1547812"/>
                  </a:lnTo>
                  <a:lnTo>
                    <a:pt x="3305175" y="1509712"/>
                  </a:lnTo>
                  <a:lnTo>
                    <a:pt x="3248025" y="1509712"/>
                  </a:lnTo>
                  <a:lnTo>
                    <a:pt x="3248025" y="1447800"/>
                  </a:lnTo>
                  <a:lnTo>
                    <a:pt x="3124200" y="1447800"/>
                  </a:lnTo>
                  <a:lnTo>
                    <a:pt x="3124200" y="1423987"/>
                  </a:lnTo>
                  <a:lnTo>
                    <a:pt x="3048000" y="1423987"/>
                  </a:lnTo>
                  <a:lnTo>
                    <a:pt x="3048000" y="1390650"/>
                  </a:lnTo>
                  <a:lnTo>
                    <a:pt x="2628900" y="1390650"/>
                  </a:lnTo>
                  <a:lnTo>
                    <a:pt x="2628900" y="1347787"/>
                  </a:lnTo>
                  <a:lnTo>
                    <a:pt x="2443163" y="1347787"/>
                  </a:lnTo>
                  <a:lnTo>
                    <a:pt x="2443163" y="1304925"/>
                  </a:lnTo>
                  <a:lnTo>
                    <a:pt x="2266950" y="1304925"/>
                  </a:lnTo>
                  <a:lnTo>
                    <a:pt x="2266950" y="1271587"/>
                  </a:lnTo>
                  <a:lnTo>
                    <a:pt x="2219325" y="1271587"/>
                  </a:lnTo>
                  <a:lnTo>
                    <a:pt x="2219325" y="1247775"/>
                  </a:lnTo>
                  <a:lnTo>
                    <a:pt x="1838325" y="1247775"/>
                  </a:lnTo>
                  <a:lnTo>
                    <a:pt x="1838325" y="1219200"/>
                  </a:lnTo>
                  <a:lnTo>
                    <a:pt x="1809750" y="1219200"/>
                  </a:lnTo>
                  <a:lnTo>
                    <a:pt x="1809750" y="1200150"/>
                  </a:lnTo>
                  <a:lnTo>
                    <a:pt x="1800225" y="1200150"/>
                  </a:lnTo>
                  <a:lnTo>
                    <a:pt x="1800225" y="1181100"/>
                  </a:lnTo>
                  <a:lnTo>
                    <a:pt x="1733550" y="1181100"/>
                  </a:lnTo>
                  <a:lnTo>
                    <a:pt x="1733550" y="1157287"/>
                  </a:lnTo>
                  <a:lnTo>
                    <a:pt x="1652588" y="1157287"/>
                  </a:lnTo>
                  <a:lnTo>
                    <a:pt x="1652588" y="1071562"/>
                  </a:lnTo>
                  <a:lnTo>
                    <a:pt x="1609725" y="1071562"/>
                  </a:lnTo>
                  <a:lnTo>
                    <a:pt x="1609725" y="1042987"/>
                  </a:lnTo>
                  <a:lnTo>
                    <a:pt x="1600200" y="1042987"/>
                  </a:lnTo>
                  <a:lnTo>
                    <a:pt x="1600200" y="1004887"/>
                  </a:lnTo>
                  <a:lnTo>
                    <a:pt x="1462088" y="1004887"/>
                  </a:lnTo>
                  <a:lnTo>
                    <a:pt x="1462088" y="952500"/>
                  </a:lnTo>
                  <a:lnTo>
                    <a:pt x="1295400" y="952500"/>
                  </a:lnTo>
                  <a:lnTo>
                    <a:pt x="1295400" y="871537"/>
                  </a:lnTo>
                  <a:lnTo>
                    <a:pt x="1185863" y="871537"/>
                  </a:lnTo>
                  <a:lnTo>
                    <a:pt x="1185863" y="833437"/>
                  </a:lnTo>
                  <a:lnTo>
                    <a:pt x="1138238" y="833437"/>
                  </a:lnTo>
                  <a:lnTo>
                    <a:pt x="1138238" y="757237"/>
                  </a:lnTo>
                  <a:lnTo>
                    <a:pt x="1133475" y="757237"/>
                  </a:lnTo>
                  <a:lnTo>
                    <a:pt x="1133475" y="742950"/>
                  </a:lnTo>
                  <a:lnTo>
                    <a:pt x="1100138" y="742950"/>
                  </a:lnTo>
                  <a:lnTo>
                    <a:pt x="1109663" y="733425"/>
                  </a:lnTo>
                  <a:lnTo>
                    <a:pt x="1095375" y="733425"/>
                  </a:lnTo>
                  <a:lnTo>
                    <a:pt x="1095375" y="709612"/>
                  </a:lnTo>
                  <a:lnTo>
                    <a:pt x="995363" y="709612"/>
                  </a:lnTo>
                  <a:lnTo>
                    <a:pt x="995363" y="661987"/>
                  </a:lnTo>
                  <a:lnTo>
                    <a:pt x="971550" y="661987"/>
                  </a:lnTo>
                  <a:lnTo>
                    <a:pt x="971550" y="628650"/>
                  </a:lnTo>
                  <a:lnTo>
                    <a:pt x="862013" y="628650"/>
                  </a:lnTo>
                  <a:lnTo>
                    <a:pt x="862013" y="604837"/>
                  </a:lnTo>
                  <a:lnTo>
                    <a:pt x="838200" y="604837"/>
                  </a:lnTo>
                  <a:lnTo>
                    <a:pt x="838200" y="576262"/>
                  </a:lnTo>
                  <a:lnTo>
                    <a:pt x="823913" y="576262"/>
                  </a:lnTo>
                  <a:lnTo>
                    <a:pt x="823913" y="547687"/>
                  </a:lnTo>
                  <a:lnTo>
                    <a:pt x="804863" y="547687"/>
                  </a:lnTo>
                  <a:lnTo>
                    <a:pt x="804863" y="523875"/>
                  </a:lnTo>
                  <a:lnTo>
                    <a:pt x="771525" y="523875"/>
                  </a:lnTo>
                  <a:lnTo>
                    <a:pt x="771525" y="495300"/>
                  </a:lnTo>
                  <a:lnTo>
                    <a:pt x="681038" y="495300"/>
                  </a:lnTo>
                  <a:lnTo>
                    <a:pt x="681038" y="452437"/>
                  </a:lnTo>
                  <a:lnTo>
                    <a:pt x="557213" y="452437"/>
                  </a:lnTo>
                  <a:lnTo>
                    <a:pt x="557213" y="433387"/>
                  </a:lnTo>
                  <a:lnTo>
                    <a:pt x="509588" y="433387"/>
                  </a:lnTo>
                  <a:lnTo>
                    <a:pt x="509588" y="381000"/>
                  </a:lnTo>
                  <a:lnTo>
                    <a:pt x="500063" y="381000"/>
                  </a:lnTo>
                  <a:lnTo>
                    <a:pt x="500063" y="352425"/>
                  </a:lnTo>
                  <a:lnTo>
                    <a:pt x="485775" y="352425"/>
                  </a:lnTo>
                  <a:lnTo>
                    <a:pt x="485775" y="280987"/>
                  </a:lnTo>
                  <a:lnTo>
                    <a:pt x="333375" y="280987"/>
                  </a:lnTo>
                  <a:lnTo>
                    <a:pt x="333375" y="209550"/>
                  </a:lnTo>
                  <a:lnTo>
                    <a:pt x="261938" y="209550"/>
                  </a:lnTo>
                  <a:lnTo>
                    <a:pt x="261938" y="171450"/>
                  </a:lnTo>
                  <a:lnTo>
                    <a:pt x="190500" y="171450"/>
                  </a:lnTo>
                  <a:lnTo>
                    <a:pt x="190500" y="95250"/>
                  </a:lnTo>
                  <a:lnTo>
                    <a:pt x="152400" y="95250"/>
                  </a:lnTo>
                  <a:lnTo>
                    <a:pt x="152400" y="71437"/>
                  </a:lnTo>
                  <a:lnTo>
                    <a:pt x="76200" y="71437"/>
                  </a:lnTo>
                  <a:lnTo>
                    <a:pt x="76200" y="42862"/>
                  </a:lnTo>
                  <a:lnTo>
                    <a:pt x="0" y="42862"/>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481" name="Group 480">
              <a:extLst>
                <a:ext uri="{FF2B5EF4-FFF2-40B4-BE49-F238E27FC236}">
                  <a16:creationId xmlns:a16="http://schemas.microsoft.com/office/drawing/2014/main" id="{F496DFAB-D62F-198C-B7DF-45593DDC3BDB}"/>
                </a:ext>
              </a:extLst>
            </p:cNvPr>
            <p:cNvGrpSpPr/>
            <p:nvPr/>
          </p:nvGrpSpPr>
          <p:grpSpPr>
            <a:xfrm>
              <a:off x="2249453" y="2422022"/>
              <a:ext cx="5954958" cy="1274652"/>
              <a:chOff x="2249453" y="2422022"/>
              <a:chExt cx="5954958" cy="1274652"/>
            </a:xfrm>
          </p:grpSpPr>
          <p:grpSp>
            <p:nvGrpSpPr>
              <p:cNvPr id="276" name="Group 275">
                <a:extLst>
                  <a:ext uri="{FF2B5EF4-FFF2-40B4-BE49-F238E27FC236}">
                    <a16:creationId xmlns:a16="http://schemas.microsoft.com/office/drawing/2014/main" id="{FCD29D2A-049C-AEFD-698B-8D2DA1BDCE0F}"/>
                  </a:ext>
                </a:extLst>
              </p:cNvPr>
              <p:cNvGrpSpPr/>
              <p:nvPr/>
            </p:nvGrpSpPr>
            <p:grpSpPr>
              <a:xfrm>
                <a:off x="8065394" y="3557657"/>
                <a:ext cx="139017" cy="139017"/>
                <a:chOff x="3061382" y="1778268"/>
                <a:chExt cx="288565" cy="288565"/>
              </a:xfrm>
            </p:grpSpPr>
            <p:cxnSp>
              <p:nvCxnSpPr>
                <p:cNvPr id="277" name="Straight Connector 276">
                  <a:extLst>
                    <a:ext uri="{FF2B5EF4-FFF2-40B4-BE49-F238E27FC236}">
                      <a16:creationId xmlns:a16="http://schemas.microsoft.com/office/drawing/2014/main" id="{C29FCFBF-F107-30ED-F01E-C3343CF36D96}"/>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16BC13D1-6CAD-B0D3-B71E-19F6FE17AFE6}"/>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A4C34CF5-6B73-36EE-74C9-616EF02D848F}"/>
                  </a:ext>
                </a:extLst>
              </p:cNvPr>
              <p:cNvGrpSpPr/>
              <p:nvPr/>
            </p:nvGrpSpPr>
            <p:grpSpPr>
              <a:xfrm>
                <a:off x="7955857" y="3557657"/>
                <a:ext cx="139017" cy="139017"/>
                <a:chOff x="3061382" y="1778268"/>
                <a:chExt cx="288565" cy="288565"/>
              </a:xfrm>
            </p:grpSpPr>
            <p:cxnSp>
              <p:nvCxnSpPr>
                <p:cNvPr id="280" name="Straight Connector 279">
                  <a:extLst>
                    <a:ext uri="{FF2B5EF4-FFF2-40B4-BE49-F238E27FC236}">
                      <a16:creationId xmlns:a16="http://schemas.microsoft.com/office/drawing/2014/main" id="{4CDD06E8-4A42-B30B-933E-24FBEAC67D2F}"/>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51532E4C-3D90-0F9D-5E1F-55CF6B3E9F29}"/>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5E089DA2-8E36-AEEE-EE31-BE0376F172A3}"/>
                  </a:ext>
                </a:extLst>
              </p:cNvPr>
              <p:cNvGrpSpPr/>
              <p:nvPr/>
            </p:nvGrpSpPr>
            <p:grpSpPr>
              <a:xfrm>
                <a:off x="7819390" y="3557657"/>
                <a:ext cx="139017" cy="139017"/>
                <a:chOff x="3061382" y="1778268"/>
                <a:chExt cx="288565" cy="288565"/>
              </a:xfrm>
            </p:grpSpPr>
            <p:cxnSp>
              <p:nvCxnSpPr>
                <p:cNvPr id="283" name="Straight Connector 282">
                  <a:extLst>
                    <a:ext uri="{FF2B5EF4-FFF2-40B4-BE49-F238E27FC236}">
                      <a16:creationId xmlns:a16="http://schemas.microsoft.com/office/drawing/2014/main" id="{123EC3E3-324F-3E3D-0630-197F23511A2E}"/>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692175A7-90AA-8E7D-F06E-368B8C747CCA}"/>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5D4A5475-416F-E74B-3F2F-9C27D05AE778}"/>
                  </a:ext>
                </a:extLst>
              </p:cNvPr>
              <p:cNvGrpSpPr/>
              <p:nvPr/>
            </p:nvGrpSpPr>
            <p:grpSpPr>
              <a:xfrm>
                <a:off x="7750240" y="3557657"/>
                <a:ext cx="139017" cy="139017"/>
                <a:chOff x="3061382" y="1778268"/>
                <a:chExt cx="288565" cy="288565"/>
              </a:xfrm>
            </p:grpSpPr>
            <p:cxnSp>
              <p:nvCxnSpPr>
                <p:cNvPr id="286" name="Straight Connector 285">
                  <a:extLst>
                    <a:ext uri="{FF2B5EF4-FFF2-40B4-BE49-F238E27FC236}">
                      <a16:creationId xmlns:a16="http://schemas.microsoft.com/office/drawing/2014/main" id="{0C7B45EE-130C-9877-0577-897FB0C92FBF}"/>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D78AFA8F-8718-6A7A-721F-D9E72A0CA480}"/>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97098234-9990-4774-8B25-79560ED8564F}"/>
                  </a:ext>
                </a:extLst>
              </p:cNvPr>
              <p:cNvGrpSpPr/>
              <p:nvPr/>
            </p:nvGrpSpPr>
            <p:grpSpPr>
              <a:xfrm>
                <a:off x="7590114" y="3557657"/>
                <a:ext cx="139017" cy="139017"/>
                <a:chOff x="3061382" y="1778268"/>
                <a:chExt cx="288565" cy="288565"/>
              </a:xfrm>
            </p:grpSpPr>
            <p:cxnSp>
              <p:nvCxnSpPr>
                <p:cNvPr id="289" name="Straight Connector 288">
                  <a:extLst>
                    <a:ext uri="{FF2B5EF4-FFF2-40B4-BE49-F238E27FC236}">
                      <a16:creationId xmlns:a16="http://schemas.microsoft.com/office/drawing/2014/main" id="{9B9E0988-31AC-0F27-A769-084E7B8DE880}"/>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3D2EBCD3-A892-E5F8-EDDA-CC611731572D}"/>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2A040ADA-A150-5D53-D81B-E0F6CAF3C9DC}"/>
                  </a:ext>
                </a:extLst>
              </p:cNvPr>
              <p:cNvGrpSpPr/>
              <p:nvPr/>
            </p:nvGrpSpPr>
            <p:grpSpPr>
              <a:xfrm>
                <a:off x="7577487" y="3557657"/>
                <a:ext cx="139017" cy="139017"/>
                <a:chOff x="3061382" y="1778268"/>
                <a:chExt cx="288565" cy="288565"/>
              </a:xfrm>
            </p:grpSpPr>
            <p:cxnSp>
              <p:nvCxnSpPr>
                <p:cNvPr id="292" name="Straight Connector 291">
                  <a:extLst>
                    <a:ext uri="{FF2B5EF4-FFF2-40B4-BE49-F238E27FC236}">
                      <a16:creationId xmlns:a16="http://schemas.microsoft.com/office/drawing/2014/main" id="{59D899B3-C5FE-26E8-34A3-CCB5BD3F6548}"/>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4D9CFF2A-F4B5-740D-DA43-461DA75C30AC}"/>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EBA16290-A396-1C89-C332-E17C0C629A60}"/>
                  </a:ext>
                </a:extLst>
              </p:cNvPr>
              <p:cNvGrpSpPr/>
              <p:nvPr/>
            </p:nvGrpSpPr>
            <p:grpSpPr>
              <a:xfrm>
                <a:off x="7451097" y="3557657"/>
                <a:ext cx="139017" cy="139017"/>
                <a:chOff x="3061382" y="1778268"/>
                <a:chExt cx="288565" cy="288565"/>
              </a:xfrm>
            </p:grpSpPr>
            <p:cxnSp>
              <p:nvCxnSpPr>
                <p:cNvPr id="295" name="Straight Connector 294">
                  <a:extLst>
                    <a:ext uri="{FF2B5EF4-FFF2-40B4-BE49-F238E27FC236}">
                      <a16:creationId xmlns:a16="http://schemas.microsoft.com/office/drawing/2014/main" id="{7A64060D-9C6C-A80D-E06B-AD32FF75CFFC}"/>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593BCD44-ACE7-7E31-BFA8-0E2CEEDED581}"/>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36BF29DD-09A1-DB5E-90E2-A0596EA9E6AD}"/>
                  </a:ext>
                </a:extLst>
              </p:cNvPr>
              <p:cNvGrpSpPr/>
              <p:nvPr/>
            </p:nvGrpSpPr>
            <p:grpSpPr>
              <a:xfrm>
                <a:off x="7429353" y="3557657"/>
                <a:ext cx="139017" cy="139017"/>
                <a:chOff x="3061382" y="1778268"/>
                <a:chExt cx="288565" cy="288565"/>
              </a:xfrm>
            </p:grpSpPr>
            <p:cxnSp>
              <p:nvCxnSpPr>
                <p:cNvPr id="298" name="Straight Connector 297">
                  <a:extLst>
                    <a:ext uri="{FF2B5EF4-FFF2-40B4-BE49-F238E27FC236}">
                      <a16:creationId xmlns:a16="http://schemas.microsoft.com/office/drawing/2014/main" id="{53FC8240-1400-A7BD-9D48-479747C143F7}"/>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996C5E21-1A71-D9BE-1C33-BA715A28BF4F}"/>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167B78DB-A97A-38CB-8547-0B933EAB6167}"/>
                  </a:ext>
                </a:extLst>
              </p:cNvPr>
              <p:cNvGrpSpPr/>
              <p:nvPr/>
            </p:nvGrpSpPr>
            <p:grpSpPr>
              <a:xfrm>
                <a:off x="7406101" y="3557657"/>
                <a:ext cx="139017" cy="139017"/>
                <a:chOff x="3061382" y="1778268"/>
                <a:chExt cx="288565" cy="288565"/>
              </a:xfrm>
            </p:grpSpPr>
            <p:cxnSp>
              <p:nvCxnSpPr>
                <p:cNvPr id="301" name="Straight Connector 300">
                  <a:extLst>
                    <a:ext uri="{FF2B5EF4-FFF2-40B4-BE49-F238E27FC236}">
                      <a16:creationId xmlns:a16="http://schemas.microsoft.com/office/drawing/2014/main" id="{A2C9D13B-2033-D3FD-5CD3-2DFB446A4F30}"/>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211AFE92-EDFF-83F3-E3B9-B9F0680784B9}"/>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60613E6F-E884-3DA8-F88E-90701BF76E0E}"/>
                  </a:ext>
                </a:extLst>
              </p:cNvPr>
              <p:cNvGrpSpPr/>
              <p:nvPr/>
            </p:nvGrpSpPr>
            <p:grpSpPr>
              <a:xfrm>
                <a:off x="7386826" y="3557657"/>
                <a:ext cx="139017" cy="139017"/>
                <a:chOff x="3061382" y="1778268"/>
                <a:chExt cx="288565" cy="288565"/>
              </a:xfrm>
            </p:grpSpPr>
            <p:cxnSp>
              <p:nvCxnSpPr>
                <p:cNvPr id="304" name="Straight Connector 303">
                  <a:extLst>
                    <a:ext uri="{FF2B5EF4-FFF2-40B4-BE49-F238E27FC236}">
                      <a16:creationId xmlns:a16="http://schemas.microsoft.com/office/drawing/2014/main" id="{06F90D0F-0C59-E8FA-72C1-6B2D1BB0E6DB}"/>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BB185F49-54FE-1884-0A03-273C0BE5D752}"/>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1EC2E7A1-EB99-B033-1431-B061650713DF}"/>
                  </a:ext>
                </a:extLst>
              </p:cNvPr>
              <p:cNvGrpSpPr/>
              <p:nvPr/>
            </p:nvGrpSpPr>
            <p:grpSpPr>
              <a:xfrm>
                <a:off x="7245340" y="3557657"/>
                <a:ext cx="139017" cy="139017"/>
                <a:chOff x="3061382" y="1778268"/>
                <a:chExt cx="288565" cy="288565"/>
              </a:xfrm>
            </p:grpSpPr>
            <p:cxnSp>
              <p:nvCxnSpPr>
                <p:cNvPr id="307" name="Straight Connector 306">
                  <a:extLst>
                    <a:ext uri="{FF2B5EF4-FFF2-40B4-BE49-F238E27FC236}">
                      <a16:creationId xmlns:a16="http://schemas.microsoft.com/office/drawing/2014/main" id="{A977E2F3-0A4B-4BFB-1D32-A4772D9F2CB2}"/>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A41F75BF-6563-DE63-E299-3EACF68E757C}"/>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9461B31E-4370-4E82-8515-DC57A76C90B0}"/>
                  </a:ext>
                </a:extLst>
              </p:cNvPr>
              <p:cNvGrpSpPr/>
              <p:nvPr/>
            </p:nvGrpSpPr>
            <p:grpSpPr>
              <a:xfrm>
                <a:off x="7226255" y="3557657"/>
                <a:ext cx="139017" cy="139017"/>
                <a:chOff x="3061382" y="1778268"/>
                <a:chExt cx="288565" cy="288565"/>
              </a:xfrm>
            </p:grpSpPr>
            <p:cxnSp>
              <p:nvCxnSpPr>
                <p:cNvPr id="310" name="Straight Connector 309">
                  <a:extLst>
                    <a:ext uri="{FF2B5EF4-FFF2-40B4-BE49-F238E27FC236}">
                      <a16:creationId xmlns:a16="http://schemas.microsoft.com/office/drawing/2014/main" id="{7875CDBB-E79E-4E29-6A07-1965BF2616A7}"/>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9E6578DD-5E63-D98D-BC2A-B759BA6AB104}"/>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5C3BE636-EFA9-B573-EDB2-870B58354DE9}"/>
                  </a:ext>
                </a:extLst>
              </p:cNvPr>
              <p:cNvGrpSpPr/>
              <p:nvPr/>
            </p:nvGrpSpPr>
            <p:grpSpPr>
              <a:xfrm>
                <a:off x="7193304" y="3557657"/>
                <a:ext cx="139017" cy="139017"/>
                <a:chOff x="3061382" y="1778268"/>
                <a:chExt cx="288565" cy="288565"/>
              </a:xfrm>
            </p:grpSpPr>
            <p:cxnSp>
              <p:nvCxnSpPr>
                <p:cNvPr id="313" name="Straight Connector 312">
                  <a:extLst>
                    <a:ext uri="{FF2B5EF4-FFF2-40B4-BE49-F238E27FC236}">
                      <a16:creationId xmlns:a16="http://schemas.microsoft.com/office/drawing/2014/main" id="{9BBB2508-8AA8-8A20-2F3C-E8F9AB4F603D}"/>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2CF85819-1B4E-731D-B880-D5015B765B63}"/>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2D72494A-1A93-7AB3-A9BE-A2E51600DB5F}"/>
                  </a:ext>
                </a:extLst>
              </p:cNvPr>
              <p:cNvGrpSpPr/>
              <p:nvPr/>
            </p:nvGrpSpPr>
            <p:grpSpPr>
              <a:xfrm>
                <a:off x="7129454" y="3557657"/>
                <a:ext cx="139017" cy="139017"/>
                <a:chOff x="3061382" y="1778268"/>
                <a:chExt cx="288565" cy="288565"/>
              </a:xfrm>
            </p:grpSpPr>
            <p:cxnSp>
              <p:nvCxnSpPr>
                <p:cNvPr id="316" name="Straight Connector 315">
                  <a:extLst>
                    <a:ext uri="{FF2B5EF4-FFF2-40B4-BE49-F238E27FC236}">
                      <a16:creationId xmlns:a16="http://schemas.microsoft.com/office/drawing/2014/main" id="{D4DCFA74-FA5D-649D-73ED-917D877D36C3}"/>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95C75438-E645-335D-9400-B6D6D447D091}"/>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F5CAB069-932E-73E8-9DA1-C25CA8525FC9}"/>
                  </a:ext>
                </a:extLst>
              </p:cNvPr>
              <p:cNvGrpSpPr/>
              <p:nvPr/>
            </p:nvGrpSpPr>
            <p:grpSpPr>
              <a:xfrm>
                <a:off x="7102105" y="3557657"/>
                <a:ext cx="139017" cy="139017"/>
                <a:chOff x="3061382" y="1778268"/>
                <a:chExt cx="288565" cy="288565"/>
              </a:xfrm>
            </p:grpSpPr>
            <p:cxnSp>
              <p:nvCxnSpPr>
                <p:cNvPr id="319" name="Straight Connector 318">
                  <a:extLst>
                    <a:ext uri="{FF2B5EF4-FFF2-40B4-BE49-F238E27FC236}">
                      <a16:creationId xmlns:a16="http://schemas.microsoft.com/office/drawing/2014/main" id="{0474E448-2F76-355C-59E1-3220AFAF821E}"/>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A40F5AEC-C299-6EB0-F2E3-8B3501C5721F}"/>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AAEB33A2-7908-2BC4-5F9F-FEBD77D70C48}"/>
                  </a:ext>
                </a:extLst>
              </p:cNvPr>
              <p:cNvGrpSpPr/>
              <p:nvPr/>
            </p:nvGrpSpPr>
            <p:grpSpPr>
              <a:xfrm>
                <a:off x="7079685" y="3557657"/>
                <a:ext cx="139017" cy="139017"/>
                <a:chOff x="3061382" y="1778268"/>
                <a:chExt cx="288565" cy="288565"/>
              </a:xfrm>
            </p:grpSpPr>
            <p:cxnSp>
              <p:nvCxnSpPr>
                <p:cNvPr id="322" name="Straight Connector 321">
                  <a:extLst>
                    <a:ext uri="{FF2B5EF4-FFF2-40B4-BE49-F238E27FC236}">
                      <a16:creationId xmlns:a16="http://schemas.microsoft.com/office/drawing/2014/main" id="{B8A9D143-933D-0227-2BD1-E3F360BEDA97}"/>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9B6F23BE-B221-B664-A1DE-3458EA9F2AE6}"/>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EB7CBC63-DC66-1A97-E8BE-6A20A8908556}"/>
                  </a:ext>
                </a:extLst>
              </p:cNvPr>
              <p:cNvGrpSpPr/>
              <p:nvPr/>
            </p:nvGrpSpPr>
            <p:grpSpPr>
              <a:xfrm>
                <a:off x="6881954" y="3557657"/>
                <a:ext cx="139017" cy="139017"/>
                <a:chOff x="3061382" y="1778268"/>
                <a:chExt cx="288565" cy="288565"/>
              </a:xfrm>
            </p:grpSpPr>
            <p:cxnSp>
              <p:nvCxnSpPr>
                <p:cNvPr id="325" name="Straight Connector 324">
                  <a:extLst>
                    <a:ext uri="{FF2B5EF4-FFF2-40B4-BE49-F238E27FC236}">
                      <a16:creationId xmlns:a16="http://schemas.microsoft.com/office/drawing/2014/main" id="{23BD6C4B-8DBF-7C93-CDAC-B938236B50FE}"/>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79F2F090-2A2D-28C0-2D8A-C4DBA648BAFD}"/>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56F949DE-A4E0-1741-F551-6747DED257B0}"/>
                  </a:ext>
                </a:extLst>
              </p:cNvPr>
              <p:cNvGrpSpPr/>
              <p:nvPr/>
            </p:nvGrpSpPr>
            <p:grpSpPr>
              <a:xfrm>
                <a:off x="6820221" y="3557657"/>
                <a:ext cx="139017" cy="139017"/>
                <a:chOff x="3061382" y="1778268"/>
                <a:chExt cx="288565" cy="288565"/>
              </a:xfrm>
            </p:grpSpPr>
            <p:cxnSp>
              <p:nvCxnSpPr>
                <p:cNvPr id="328" name="Straight Connector 327">
                  <a:extLst>
                    <a:ext uri="{FF2B5EF4-FFF2-40B4-BE49-F238E27FC236}">
                      <a16:creationId xmlns:a16="http://schemas.microsoft.com/office/drawing/2014/main" id="{299797AE-2032-03D8-D5A6-7E5338408B4D}"/>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FE37E4D4-75DD-DD7C-151F-D1375F1A9D82}"/>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33172CB5-B6C1-2E75-980F-132807DF44E6}"/>
                  </a:ext>
                </a:extLst>
              </p:cNvPr>
              <p:cNvGrpSpPr/>
              <p:nvPr/>
            </p:nvGrpSpPr>
            <p:grpSpPr>
              <a:xfrm>
                <a:off x="6778927" y="3557657"/>
                <a:ext cx="139017" cy="139017"/>
                <a:chOff x="3061382" y="1778268"/>
                <a:chExt cx="288565" cy="288565"/>
              </a:xfrm>
            </p:grpSpPr>
            <p:cxnSp>
              <p:nvCxnSpPr>
                <p:cNvPr id="331" name="Straight Connector 330">
                  <a:extLst>
                    <a:ext uri="{FF2B5EF4-FFF2-40B4-BE49-F238E27FC236}">
                      <a16:creationId xmlns:a16="http://schemas.microsoft.com/office/drawing/2014/main" id="{BEB9DECC-479D-7233-DD55-F5838DA457DC}"/>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3E0473AC-33E8-140D-2D0D-40CFDDA2A4B0}"/>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E5E879F9-5575-C5FC-440A-E44F3B6D7A99}"/>
                  </a:ext>
                </a:extLst>
              </p:cNvPr>
              <p:cNvGrpSpPr/>
              <p:nvPr/>
            </p:nvGrpSpPr>
            <p:grpSpPr>
              <a:xfrm>
                <a:off x="6754979" y="3557657"/>
                <a:ext cx="139017" cy="139017"/>
                <a:chOff x="3061382" y="1778268"/>
                <a:chExt cx="288565" cy="288565"/>
              </a:xfrm>
            </p:grpSpPr>
            <p:cxnSp>
              <p:nvCxnSpPr>
                <p:cNvPr id="334" name="Straight Connector 333">
                  <a:extLst>
                    <a:ext uri="{FF2B5EF4-FFF2-40B4-BE49-F238E27FC236}">
                      <a16:creationId xmlns:a16="http://schemas.microsoft.com/office/drawing/2014/main" id="{000742F2-52D2-CA75-10E2-D03CA7051C95}"/>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CF11FD68-A65E-9A09-FBFC-BD0F5B2C4213}"/>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6" name="Group 335">
                <a:extLst>
                  <a:ext uri="{FF2B5EF4-FFF2-40B4-BE49-F238E27FC236}">
                    <a16:creationId xmlns:a16="http://schemas.microsoft.com/office/drawing/2014/main" id="{258AB64B-A145-67DA-B19E-1D6C10D0DB36}"/>
                  </a:ext>
                </a:extLst>
              </p:cNvPr>
              <p:cNvGrpSpPr/>
              <p:nvPr/>
            </p:nvGrpSpPr>
            <p:grpSpPr>
              <a:xfrm>
                <a:off x="6737038" y="3557657"/>
                <a:ext cx="139017" cy="139017"/>
                <a:chOff x="3061382" y="1778268"/>
                <a:chExt cx="288565" cy="288565"/>
              </a:xfrm>
            </p:grpSpPr>
            <p:cxnSp>
              <p:nvCxnSpPr>
                <p:cNvPr id="337" name="Straight Connector 336">
                  <a:extLst>
                    <a:ext uri="{FF2B5EF4-FFF2-40B4-BE49-F238E27FC236}">
                      <a16:creationId xmlns:a16="http://schemas.microsoft.com/office/drawing/2014/main" id="{298C987D-A039-826C-F6AD-74160D46EDD4}"/>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0CA6A1E7-F0E6-926D-B7EC-FA2B0B4F272D}"/>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C976422C-96BF-20A6-E9B2-62B5F0A0101E}"/>
                  </a:ext>
                </a:extLst>
              </p:cNvPr>
              <p:cNvGrpSpPr/>
              <p:nvPr/>
            </p:nvGrpSpPr>
            <p:grpSpPr>
              <a:xfrm>
                <a:off x="6714723" y="3557657"/>
                <a:ext cx="139017" cy="139017"/>
                <a:chOff x="3061382" y="1778268"/>
                <a:chExt cx="288565" cy="288565"/>
              </a:xfrm>
            </p:grpSpPr>
            <p:cxnSp>
              <p:nvCxnSpPr>
                <p:cNvPr id="340" name="Straight Connector 339">
                  <a:extLst>
                    <a:ext uri="{FF2B5EF4-FFF2-40B4-BE49-F238E27FC236}">
                      <a16:creationId xmlns:a16="http://schemas.microsoft.com/office/drawing/2014/main" id="{11620DF4-5F98-791C-95E3-2474F79A93BA}"/>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A7E4F013-7516-E00E-2B0A-89F2F23C7854}"/>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CAAD1D87-60F2-B0C5-545A-11FA200BFD44}"/>
                  </a:ext>
                </a:extLst>
              </p:cNvPr>
              <p:cNvGrpSpPr/>
              <p:nvPr/>
            </p:nvGrpSpPr>
            <p:grpSpPr>
              <a:xfrm>
                <a:off x="6628217" y="3557657"/>
                <a:ext cx="139017" cy="139017"/>
                <a:chOff x="3061382" y="1778268"/>
                <a:chExt cx="288565" cy="288565"/>
              </a:xfrm>
            </p:grpSpPr>
            <p:cxnSp>
              <p:nvCxnSpPr>
                <p:cNvPr id="343" name="Straight Connector 342">
                  <a:extLst>
                    <a:ext uri="{FF2B5EF4-FFF2-40B4-BE49-F238E27FC236}">
                      <a16:creationId xmlns:a16="http://schemas.microsoft.com/office/drawing/2014/main" id="{17A94AFB-1B24-92AE-3DFC-C92F1BDBC03C}"/>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214A4DE8-C492-FC9C-14D4-2DDA882DA60D}"/>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5" name="Group 344">
                <a:extLst>
                  <a:ext uri="{FF2B5EF4-FFF2-40B4-BE49-F238E27FC236}">
                    <a16:creationId xmlns:a16="http://schemas.microsoft.com/office/drawing/2014/main" id="{2AD07E19-A1DC-A1CC-173F-57E871048E75}"/>
                  </a:ext>
                </a:extLst>
              </p:cNvPr>
              <p:cNvGrpSpPr/>
              <p:nvPr/>
            </p:nvGrpSpPr>
            <p:grpSpPr>
              <a:xfrm>
                <a:off x="6613494" y="3557657"/>
                <a:ext cx="139017" cy="139017"/>
                <a:chOff x="3061382" y="1778268"/>
                <a:chExt cx="288565" cy="288565"/>
              </a:xfrm>
            </p:grpSpPr>
            <p:cxnSp>
              <p:nvCxnSpPr>
                <p:cNvPr id="346" name="Straight Connector 345">
                  <a:extLst>
                    <a:ext uri="{FF2B5EF4-FFF2-40B4-BE49-F238E27FC236}">
                      <a16:creationId xmlns:a16="http://schemas.microsoft.com/office/drawing/2014/main" id="{3B07E4FC-00DD-28CD-DC09-3628BAB78C60}"/>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5DF39748-2B7F-F392-DA9C-BBFEA472A840}"/>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771BB74D-FEEE-9B76-475E-4F5796F289A7}"/>
                  </a:ext>
                </a:extLst>
              </p:cNvPr>
              <p:cNvGrpSpPr/>
              <p:nvPr/>
            </p:nvGrpSpPr>
            <p:grpSpPr>
              <a:xfrm>
                <a:off x="6592146" y="3557657"/>
                <a:ext cx="139017" cy="139017"/>
                <a:chOff x="3061382" y="1778268"/>
                <a:chExt cx="288565" cy="288565"/>
              </a:xfrm>
            </p:grpSpPr>
            <p:cxnSp>
              <p:nvCxnSpPr>
                <p:cNvPr id="349" name="Straight Connector 348">
                  <a:extLst>
                    <a:ext uri="{FF2B5EF4-FFF2-40B4-BE49-F238E27FC236}">
                      <a16:creationId xmlns:a16="http://schemas.microsoft.com/office/drawing/2014/main" id="{D25FE25E-2E34-C45D-62A7-54DA5DD9B92B}"/>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68025EAF-80C7-E5A2-DD8B-A5B56E8CD61A}"/>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1" name="Group 350">
                <a:extLst>
                  <a:ext uri="{FF2B5EF4-FFF2-40B4-BE49-F238E27FC236}">
                    <a16:creationId xmlns:a16="http://schemas.microsoft.com/office/drawing/2014/main" id="{48394E59-54D0-B222-C119-280367D4D010}"/>
                  </a:ext>
                </a:extLst>
              </p:cNvPr>
              <p:cNvGrpSpPr/>
              <p:nvPr/>
            </p:nvGrpSpPr>
            <p:grpSpPr>
              <a:xfrm>
                <a:off x="6494213" y="3527736"/>
                <a:ext cx="139017" cy="139017"/>
                <a:chOff x="3061382" y="1778268"/>
                <a:chExt cx="288565" cy="288565"/>
              </a:xfrm>
            </p:grpSpPr>
            <p:cxnSp>
              <p:nvCxnSpPr>
                <p:cNvPr id="352" name="Straight Connector 351">
                  <a:extLst>
                    <a:ext uri="{FF2B5EF4-FFF2-40B4-BE49-F238E27FC236}">
                      <a16:creationId xmlns:a16="http://schemas.microsoft.com/office/drawing/2014/main" id="{FEC4FDB7-FE9D-F7FF-235F-6D405145AB50}"/>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3F19B91F-AD62-D89F-40F5-C489BCF54368}"/>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4" name="Group 353">
                <a:extLst>
                  <a:ext uri="{FF2B5EF4-FFF2-40B4-BE49-F238E27FC236}">
                    <a16:creationId xmlns:a16="http://schemas.microsoft.com/office/drawing/2014/main" id="{839A9E1D-B260-409D-4153-D4D896FD5155}"/>
                  </a:ext>
                </a:extLst>
              </p:cNvPr>
              <p:cNvGrpSpPr/>
              <p:nvPr/>
            </p:nvGrpSpPr>
            <p:grpSpPr>
              <a:xfrm>
                <a:off x="6458789" y="3527736"/>
                <a:ext cx="139017" cy="139017"/>
                <a:chOff x="3061382" y="1778268"/>
                <a:chExt cx="288565" cy="288565"/>
              </a:xfrm>
            </p:grpSpPr>
            <p:cxnSp>
              <p:nvCxnSpPr>
                <p:cNvPr id="355" name="Straight Connector 354">
                  <a:extLst>
                    <a:ext uri="{FF2B5EF4-FFF2-40B4-BE49-F238E27FC236}">
                      <a16:creationId xmlns:a16="http://schemas.microsoft.com/office/drawing/2014/main" id="{FADD341D-6F8A-1880-5AD8-B5CE2E520D0F}"/>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C3581C56-B9A8-9EC6-D481-F9811927CC62}"/>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7" name="Group 356">
                <a:extLst>
                  <a:ext uri="{FF2B5EF4-FFF2-40B4-BE49-F238E27FC236}">
                    <a16:creationId xmlns:a16="http://schemas.microsoft.com/office/drawing/2014/main" id="{2A84D618-289C-1684-967A-7550DDAF19C6}"/>
                  </a:ext>
                </a:extLst>
              </p:cNvPr>
              <p:cNvGrpSpPr/>
              <p:nvPr/>
            </p:nvGrpSpPr>
            <p:grpSpPr>
              <a:xfrm>
                <a:off x="6420147" y="3527736"/>
                <a:ext cx="139017" cy="139017"/>
                <a:chOff x="3061382" y="1778268"/>
                <a:chExt cx="288565" cy="288565"/>
              </a:xfrm>
            </p:grpSpPr>
            <p:cxnSp>
              <p:nvCxnSpPr>
                <p:cNvPr id="358" name="Straight Connector 357">
                  <a:extLst>
                    <a:ext uri="{FF2B5EF4-FFF2-40B4-BE49-F238E27FC236}">
                      <a16:creationId xmlns:a16="http://schemas.microsoft.com/office/drawing/2014/main" id="{69DCFBE9-A15E-E3A5-BC8E-30C988A84A49}"/>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1A7931F5-B042-3657-FA92-B402FEFCBB79}"/>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0" name="Group 359">
                <a:extLst>
                  <a:ext uri="{FF2B5EF4-FFF2-40B4-BE49-F238E27FC236}">
                    <a16:creationId xmlns:a16="http://schemas.microsoft.com/office/drawing/2014/main" id="{BFA94A6C-F24A-D975-5757-0D14CCE6F82C}"/>
                  </a:ext>
                </a:extLst>
              </p:cNvPr>
              <p:cNvGrpSpPr/>
              <p:nvPr/>
            </p:nvGrpSpPr>
            <p:grpSpPr>
              <a:xfrm>
                <a:off x="6280459" y="3527736"/>
                <a:ext cx="139017" cy="139017"/>
                <a:chOff x="3061382" y="1778268"/>
                <a:chExt cx="288565" cy="288565"/>
              </a:xfrm>
            </p:grpSpPr>
            <p:cxnSp>
              <p:nvCxnSpPr>
                <p:cNvPr id="361" name="Straight Connector 360">
                  <a:extLst>
                    <a:ext uri="{FF2B5EF4-FFF2-40B4-BE49-F238E27FC236}">
                      <a16:creationId xmlns:a16="http://schemas.microsoft.com/office/drawing/2014/main" id="{AC4E9127-7D43-DF72-6C63-7904213E3B05}"/>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74B68680-D568-3941-C20C-53BFDBF800C3}"/>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3" name="Group 362">
                <a:extLst>
                  <a:ext uri="{FF2B5EF4-FFF2-40B4-BE49-F238E27FC236}">
                    <a16:creationId xmlns:a16="http://schemas.microsoft.com/office/drawing/2014/main" id="{384471F3-4DA3-4640-739C-8DD28FAD7C2C}"/>
                  </a:ext>
                </a:extLst>
              </p:cNvPr>
              <p:cNvGrpSpPr/>
              <p:nvPr/>
            </p:nvGrpSpPr>
            <p:grpSpPr>
              <a:xfrm>
                <a:off x="6221445" y="3487719"/>
                <a:ext cx="139017" cy="139017"/>
                <a:chOff x="3061382" y="1778268"/>
                <a:chExt cx="288565" cy="288565"/>
              </a:xfrm>
            </p:grpSpPr>
            <p:cxnSp>
              <p:nvCxnSpPr>
                <p:cNvPr id="364" name="Straight Connector 363">
                  <a:extLst>
                    <a:ext uri="{FF2B5EF4-FFF2-40B4-BE49-F238E27FC236}">
                      <a16:creationId xmlns:a16="http://schemas.microsoft.com/office/drawing/2014/main" id="{F0D2E6F2-A9D4-3D2C-C22D-3D054B42BDBC}"/>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7D8F78DC-1112-D7EC-2B0A-68C03C28C7B2}"/>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6A695F1E-8EC7-C233-A338-F24EBC1C3F24}"/>
                  </a:ext>
                </a:extLst>
              </p:cNvPr>
              <p:cNvGrpSpPr/>
              <p:nvPr/>
            </p:nvGrpSpPr>
            <p:grpSpPr>
              <a:xfrm>
                <a:off x="6132288" y="3487719"/>
                <a:ext cx="139017" cy="139017"/>
                <a:chOff x="3061382" y="1778268"/>
                <a:chExt cx="288565" cy="288565"/>
              </a:xfrm>
            </p:grpSpPr>
            <p:cxnSp>
              <p:nvCxnSpPr>
                <p:cNvPr id="367" name="Straight Connector 366">
                  <a:extLst>
                    <a:ext uri="{FF2B5EF4-FFF2-40B4-BE49-F238E27FC236}">
                      <a16:creationId xmlns:a16="http://schemas.microsoft.com/office/drawing/2014/main" id="{09441D5D-49B4-F2FD-D7A0-876C0C1050E8}"/>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6F1E48FC-5FA3-E49B-732B-58AC637D7FEE}"/>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9" name="Group 368">
                <a:extLst>
                  <a:ext uri="{FF2B5EF4-FFF2-40B4-BE49-F238E27FC236}">
                    <a16:creationId xmlns:a16="http://schemas.microsoft.com/office/drawing/2014/main" id="{14364A3C-7BDD-0D40-D8D9-4540DEF9E340}"/>
                  </a:ext>
                </a:extLst>
              </p:cNvPr>
              <p:cNvGrpSpPr/>
              <p:nvPr/>
            </p:nvGrpSpPr>
            <p:grpSpPr>
              <a:xfrm>
                <a:off x="6140772" y="3451838"/>
                <a:ext cx="139017" cy="139017"/>
                <a:chOff x="3061382" y="1778268"/>
                <a:chExt cx="288565" cy="288565"/>
              </a:xfrm>
            </p:grpSpPr>
            <p:cxnSp>
              <p:nvCxnSpPr>
                <p:cNvPr id="370" name="Straight Connector 369">
                  <a:extLst>
                    <a:ext uri="{FF2B5EF4-FFF2-40B4-BE49-F238E27FC236}">
                      <a16:creationId xmlns:a16="http://schemas.microsoft.com/office/drawing/2014/main" id="{6C7E7215-C3BC-7827-01B8-DE6559A7C4B6}"/>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EA0E3F9F-4559-8A88-5D23-6B28A0F2F3F8}"/>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2" name="Group 371">
                <a:extLst>
                  <a:ext uri="{FF2B5EF4-FFF2-40B4-BE49-F238E27FC236}">
                    <a16:creationId xmlns:a16="http://schemas.microsoft.com/office/drawing/2014/main" id="{3D061AAC-0EDF-C090-C259-F797F3FE0B69}"/>
                  </a:ext>
                </a:extLst>
              </p:cNvPr>
              <p:cNvGrpSpPr/>
              <p:nvPr/>
            </p:nvGrpSpPr>
            <p:grpSpPr>
              <a:xfrm>
                <a:off x="6102971" y="3451838"/>
                <a:ext cx="139017" cy="139017"/>
                <a:chOff x="3061382" y="1778268"/>
                <a:chExt cx="288565" cy="288565"/>
              </a:xfrm>
            </p:grpSpPr>
            <p:cxnSp>
              <p:nvCxnSpPr>
                <p:cNvPr id="373" name="Straight Connector 372">
                  <a:extLst>
                    <a:ext uri="{FF2B5EF4-FFF2-40B4-BE49-F238E27FC236}">
                      <a16:creationId xmlns:a16="http://schemas.microsoft.com/office/drawing/2014/main" id="{EB5014C8-5FC5-D5A2-E5DB-C0E23D96D803}"/>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5EF266AB-7884-3286-8F2F-5616610A88C4}"/>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5" name="Group 374">
                <a:extLst>
                  <a:ext uri="{FF2B5EF4-FFF2-40B4-BE49-F238E27FC236}">
                    <a16:creationId xmlns:a16="http://schemas.microsoft.com/office/drawing/2014/main" id="{A20A7BC9-FF5C-90BA-E2F7-213F94148667}"/>
                  </a:ext>
                </a:extLst>
              </p:cNvPr>
              <p:cNvGrpSpPr/>
              <p:nvPr/>
            </p:nvGrpSpPr>
            <p:grpSpPr>
              <a:xfrm>
                <a:off x="6008343" y="3451838"/>
                <a:ext cx="139017" cy="139017"/>
                <a:chOff x="3061382" y="1778268"/>
                <a:chExt cx="288565" cy="288565"/>
              </a:xfrm>
            </p:grpSpPr>
            <p:cxnSp>
              <p:nvCxnSpPr>
                <p:cNvPr id="376" name="Straight Connector 375">
                  <a:extLst>
                    <a:ext uri="{FF2B5EF4-FFF2-40B4-BE49-F238E27FC236}">
                      <a16:creationId xmlns:a16="http://schemas.microsoft.com/office/drawing/2014/main" id="{C49A49F1-2C75-A911-6CF4-D1960F0FD4F5}"/>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E1E3DFAE-DE39-368A-C37A-01FA67A1074B}"/>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8" name="Group 377">
                <a:extLst>
                  <a:ext uri="{FF2B5EF4-FFF2-40B4-BE49-F238E27FC236}">
                    <a16:creationId xmlns:a16="http://schemas.microsoft.com/office/drawing/2014/main" id="{7C03BA14-1CE1-CA5F-1150-BAF82577CC4B}"/>
                  </a:ext>
                </a:extLst>
              </p:cNvPr>
              <p:cNvGrpSpPr/>
              <p:nvPr/>
            </p:nvGrpSpPr>
            <p:grpSpPr>
              <a:xfrm>
                <a:off x="5953829" y="3451838"/>
                <a:ext cx="139017" cy="139017"/>
                <a:chOff x="3061382" y="1778268"/>
                <a:chExt cx="288565" cy="288565"/>
              </a:xfrm>
            </p:grpSpPr>
            <p:cxnSp>
              <p:nvCxnSpPr>
                <p:cNvPr id="379" name="Straight Connector 378">
                  <a:extLst>
                    <a:ext uri="{FF2B5EF4-FFF2-40B4-BE49-F238E27FC236}">
                      <a16:creationId xmlns:a16="http://schemas.microsoft.com/office/drawing/2014/main" id="{1F501D73-4163-48E3-9EF1-DD13BE5139BB}"/>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DFADAE48-59A3-C9AE-221D-E4E51C236F95}"/>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1" name="Group 380">
                <a:extLst>
                  <a:ext uri="{FF2B5EF4-FFF2-40B4-BE49-F238E27FC236}">
                    <a16:creationId xmlns:a16="http://schemas.microsoft.com/office/drawing/2014/main" id="{EE34C65D-2E76-DE2F-C0DE-718D33ABA83F}"/>
                  </a:ext>
                </a:extLst>
              </p:cNvPr>
              <p:cNvGrpSpPr/>
              <p:nvPr/>
            </p:nvGrpSpPr>
            <p:grpSpPr>
              <a:xfrm>
                <a:off x="5926921" y="3426876"/>
                <a:ext cx="139017" cy="139017"/>
                <a:chOff x="3061382" y="1778268"/>
                <a:chExt cx="288565" cy="288565"/>
              </a:xfrm>
            </p:grpSpPr>
            <p:cxnSp>
              <p:nvCxnSpPr>
                <p:cNvPr id="382" name="Straight Connector 381">
                  <a:extLst>
                    <a:ext uri="{FF2B5EF4-FFF2-40B4-BE49-F238E27FC236}">
                      <a16:creationId xmlns:a16="http://schemas.microsoft.com/office/drawing/2014/main" id="{2C178FF6-5412-DB58-C72E-2B428208DF6C}"/>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0CE99A47-FFE1-A8CA-D61E-5FDFD0175D4D}"/>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4" name="Group 383">
                <a:extLst>
                  <a:ext uri="{FF2B5EF4-FFF2-40B4-BE49-F238E27FC236}">
                    <a16:creationId xmlns:a16="http://schemas.microsoft.com/office/drawing/2014/main" id="{933741B6-6403-AA5C-6B24-59DE5544A2B7}"/>
                  </a:ext>
                </a:extLst>
              </p:cNvPr>
              <p:cNvGrpSpPr/>
              <p:nvPr/>
            </p:nvGrpSpPr>
            <p:grpSpPr>
              <a:xfrm>
                <a:off x="5829208" y="3426876"/>
                <a:ext cx="139017" cy="139017"/>
                <a:chOff x="3061382" y="1778268"/>
                <a:chExt cx="288565" cy="288565"/>
              </a:xfrm>
            </p:grpSpPr>
            <p:cxnSp>
              <p:nvCxnSpPr>
                <p:cNvPr id="385" name="Straight Connector 384">
                  <a:extLst>
                    <a:ext uri="{FF2B5EF4-FFF2-40B4-BE49-F238E27FC236}">
                      <a16:creationId xmlns:a16="http://schemas.microsoft.com/office/drawing/2014/main" id="{A70F3610-8C15-94C2-EA01-BE36A8910E2A}"/>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B1D91D99-71CC-4EE8-AAE9-C64441A1727E}"/>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7" name="Group 386">
                <a:extLst>
                  <a:ext uri="{FF2B5EF4-FFF2-40B4-BE49-F238E27FC236}">
                    <a16:creationId xmlns:a16="http://schemas.microsoft.com/office/drawing/2014/main" id="{01EF3CCF-57EB-3248-24E2-87D54FECE129}"/>
                  </a:ext>
                </a:extLst>
              </p:cNvPr>
              <p:cNvGrpSpPr/>
              <p:nvPr/>
            </p:nvGrpSpPr>
            <p:grpSpPr>
              <a:xfrm>
                <a:off x="5814209" y="3426876"/>
                <a:ext cx="139017" cy="139017"/>
                <a:chOff x="3061382" y="1778268"/>
                <a:chExt cx="288565" cy="288565"/>
              </a:xfrm>
            </p:grpSpPr>
            <p:cxnSp>
              <p:nvCxnSpPr>
                <p:cNvPr id="388" name="Straight Connector 387">
                  <a:extLst>
                    <a:ext uri="{FF2B5EF4-FFF2-40B4-BE49-F238E27FC236}">
                      <a16:creationId xmlns:a16="http://schemas.microsoft.com/office/drawing/2014/main" id="{E3478059-8D6A-9C89-44AE-1F434FC83DAB}"/>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7F61B331-74CF-D8E3-BE0C-5D88463D87A9}"/>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0" name="Group 389">
                <a:extLst>
                  <a:ext uri="{FF2B5EF4-FFF2-40B4-BE49-F238E27FC236}">
                    <a16:creationId xmlns:a16="http://schemas.microsoft.com/office/drawing/2014/main" id="{6A01A5D8-2312-A803-0675-92D4D5A67701}"/>
                  </a:ext>
                </a:extLst>
              </p:cNvPr>
              <p:cNvGrpSpPr/>
              <p:nvPr/>
            </p:nvGrpSpPr>
            <p:grpSpPr>
              <a:xfrm>
                <a:off x="5778397" y="3412632"/>
                <a:ext cx="139017" cy="139017"/>
                <a:chOff x="3061382" y="1778268"/>
                <a:chExt cx="288565" cy="288565"/>
              </a:xfrm>
            </p:grpSpPr>
            <p:cxnSp>
              <p:nvCxnSpPr>
                <p:cNvPr id="391" name="Straight Connector 390">
                  <a:extLst>
                    <a:ext uri="{FF2B5EF4-FFF2-40B4-BE49-F238E27FC236}">
                      <a16:creationId xmlns:a16="http://schemas.microsoft.com/office/drawing/2014/main" id="{A74345EE-6148-9E62-15EC-5940338F9EFD}"/>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ABAC9E1E-9D67-7A55-AABB-1197A97FEC47}"/>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3" name="Group 392">
                <a:extLst>
                  <a:ext uri="{FF2B5EF4-FFF2-40B4-BE49-F238E27FC236}">
                    <a16:creationId xmlns:a16="http://schemas.microsoft.com/office/drawing/2014/main" id="{ADC16FE6-1135-0022-9655-B06E86019733}"/>
                  </a:ext>
                </a:extLst>
              </p:cNvPr>
              <p:cNvGrpSpPr/>
              <p:nvPr/>
            </p:nvGrpSpPr>
            <p:grpSpPr>
              <a:xfrm>
                <a:off x="5753788" y="3411377"/>
                <a:ext cx="139017" cy="139017"/>
                <a:chOff x="3061382" y="1778268"/>
                <a:chExt cx="288565" cy="288565"/>
              </a:xfrm>
            </p:grpSpPr>
            <p:cxnSp>
              <p:nvCxnSpPr>
                <p:cNvPr id="394" name="Straight Connector 393">
                  <a:extLst>
                    <a:ext uri="{FF2B5EF4-FFF2-40B4-BE49-F238E27FC236}">
                      <a16:creationId xmlns:a16="http://schemas.microsoft.com/office/drawing/2014/main" id="{CE32F5B5-F291-16BC-682E-3ECE95FD7207}"/>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BDE2E6B7-45C6-88B7-F17A-88209B75888E}"/>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6" name="Group 395">
                <a:extLst>
                  <a:ext uri="{FF2B5EF4-FFF2-40B4-BE49-F238E27FC236}">
                    <a16:creationId xmlns:a16="http://schemas.microsoft.com/office/drawing/2014/main" id="{F6439318-B78E-106E-CF49-D4B725AC6A71}"/>
                  </a:ext>
                </a:extLst>
              </p:cNvPr>
              <p:cNvGrpSpPr/>
              <p:nvPr/>
            </p:nvGrpSpPr>
            <p:grpSpPr>
              <a:xfrm>
                <a:off x="5732744" y="3379270"/>
                <a:ext cx="139017" cy="139017"/>
                <a:chOff x="3061382" y="1778268"/>
                <a:chExt cx="288565" cy="288565"/>
              </a:xfrm>
            </p:grpSpPr>
            <p:cxnSp>
              <p:nvCxnSpPr>
                <p:cNvPr id="397" name="Straight Connector 396">
                  <a:extLst>
                    <a:ext uri="{FF2B5EF4-FFF2-40B4-BE49-F238E27FC236}">
                      <a16:creationId xmlns:a16="http://schemas.microsoft.com/office/drawing/2014/main" id="{F6724A45-D744-F44A-95DF-4B48273EDC33}"/>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623FC7EE-7D9F-EE71-F3A9-D98A9EBF66A0}"/>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9" name="Group 398">
                <a:extLst>
                  <a:ext uri="{FF2B5EF4-FFF2-40B4-BE49-F238E27FC236}">
                    <a16:creationId xmlns:a16="http://schemas.microsoft.com/office/drawing/2014/main" id="{E7A19628-BE52-83E1-83D4-E0BFE709CDD0}"/>
                  </a:ext>
                </a:extLst>
              </p:cNvPr>
              <p:cNvGrpSpPr/>
              <p:nvPr/>
            </p:nvGrpSpPr>
            <p:grpSpPr>
              <a:xfrm>
                <a:off x="5649463" y="3356053"/>
                <a:ext cx="139017" cy="139017"/>
                <a:chOff x="3061382" y="1778268"/>
                <a:chExt cx="288565" cy="288565"/>
              </a:xfrm>
            </p:grpSpPr>
            <p:cxnSp>
              <p:nvCxnSpPr>
                <p:cNvPr id="400" name="Straight Connector 399">
                  <a:extLst>
                    <a:ext uri="{FF2B5EF4-FFF2-40B4-BE49-F238E27FC236}">
                      <a16:creationId xmlns:a16="http://schemas.microsoft.com/office/drawing/2014/main" id="{20A4F2CE-1DA8-F51F-24AC-97C14305B457}"/>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E3070902-A13D-7E66-D295-97DC9AA0C291}"/>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2" name="Group 401">
                <a:extLst>
                  <a:ext uri="{FF2B5EF4-FFF2-40B4-BE49-F238E27FC236}">
                    <a16:creationId xmlns:a16="http://schemas.microsoft.com/office/drawing/2014/main" id="{20584B78-0094-AAA7-B146-800E41B1DDB5}"/>
                  </a:ext>
                </a:extLst>
              </p:cNvPr>
              <p:cNvGrpSpPr/>
              <p:nvPr/>
            </p:nvGrpSpPr>
            <p:grpSpPr>
              <a:xfrm>
                <a:off x="5615185" y="3348702"/>
                <a:ext cx="139017" cy="139017"/>
                <a:chOff x="3061382" y="1778268"/>
                <a:chExt cx="288565" cy="288565"/>
              </a:xfrm>
            </p:grpSpPr>
            <p:cxnSp>
              <p:nvCxnSpPr>
                <p:cNvPr id="403" name="Straight Connector 402">
                  <a:extLst>
                    <a:ext uri="{FF2B5EF4-FFF2-40B4-BE49-F238E27FC236}">
                      <a16:creationId xmlns:a16="http://schemas.microsoft.com/office/drawing/2014/main" id="{8886C616-6FF3-7668-A53B-CD2B00B26480}"/>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3AEA57DE-DD68-2811-6C34-9F8174045732}"/>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5" name="Group 404">
                <a:extLst>
                  <a:ext uri="{FF2B5EF4-FFF2-40B4-BE49-F238E27FC236}">
                    <a16:creationId xmlns:a16="http://schemas.microsoft.com/office/drawing/2014/main" id="{A2CCE8B9-C1A2-930C-682D-4EF766676CC8}"/>
                  </a:ext>
                </a:extLst>
              </p:cNvPr>
              <p:cNvGrpSpPr/>
              <p:nvPr/>
            </p:nvGrpSpPr>
            <p:grpSpPr>
              <a:xfrm>
                <a:off x="5589437" y="3348702"/>
                <a:ext cx="139017" cy="139017"/>
                <a:chOff x="3061382" y="1778268"/>
                <a:chExt cx="288565" cy="288565"/>
              </a:xfrm>
            </p:grpSpPr>
            <p:cxnSp>
              <p:nvCxnSpPr>
                <p:cNvPr id="406" name="Straight Connector 405">
                  <a:extLst>
                    <a:ext uri="{FF2B5EF4-FFF2-40B4-BE49-F238E27FC236}">
                      <a16:creationId xmlns:a16="http://schemas.microsoft.com/office/drawing/2014/main" id="{4C7321D2-FF8C-439D-1FFD-428AE9A31CDB}"/>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FFE8049D-F056-3E82-5947-A06A318D7B79}"/>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8" name="Group 407">
                <a:extLst>
                  <a:ext uri="{FF2B5EF4-FFF2-40B4-BE49-F238E27FC236}">
                    <a16:creationId xmlns:a16="http://schemas.microsoft.com/office/drawing/2014/main" id="{D81B93D5-ADD5-0E9C-0184-0AF6858DD28A}"/>
                  </a:ext>
                </a:extLst>
              </p:cNvPr>
              <p:cNvGrpSpPr/>
              <p:nvPr/>
            </p:nvGrpSpPr>
            <p:grpSpPr>
              <a:xfrm>
                <a:off x="5465646" y="3301213"/>
                <a:ext cx="139017" cy="139017"/>
                <a:chOff x="3061382" y="1778268"/>
                <a:chExt cx="288565" cy="288565"/>
              </a:xfrm>
            </p:grpSpPr>
            <p:cxnSp>
              <p:nvCxnSpPr>
                <p:cNvPr id="409" name="Straight Connector 408">
                  <a:extLst>
                    <a:ext uri="{FF2B5EF4-FFF2-40B4-BE49-F238E27FC236}">
                      <a16:creationId xmlns:a16="http://schemas.microsoft.com/office/drawing/2014/main" id="{25BB9403-20B1-9A40-6838-75C89EC0FCE4}"/>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9D0DD4D4-4F6F-EC00-FA3A-4B124E154D90}"/>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1" name="Group 410">
                <a:extLst>
                  <a:ext uri="{FF2B5EF4-FFF2-40B4-BE49-F238E27FC236}">
                    <a16:creationId xmlns:a16="http://schemas.microsoft.com/office/drawing/2014/main" id="{1BD8A148-D065-805F-0442-9ADE1A5ADAF5}"/>
                  </a:ext>
                </a:extLst>
              </p:cNvPr>
              <p:cNvGrpSpPr/>
              <p:nvPr/>
            </p:nvGrpSpPr>
            <p:grpSpPr>
              <a:xfrm>
                <a:off x="5389521" y="3301213"/>
                <a:ext cx="139017" cy="139017"/>
                <a:chOff x="3061382" y="1778268"/>
                <a:chExt cx="288565" cy="288565"/>
              </a:xfrm>
            </p:grpSpPr>
            <p:cxnSp>
              <p:nvCxnSpPr>
                <p:cNvPr id="412" name="Straight Connector 411">
                  <a:extLst>
                    <a:ext uri="{FF2B5EF4-FFF2-40B4-BE49-F238E27FC236}">
                      <a16:creationId xmlns:a16="http://schemas.microsoft.com/office/drawing/2014/main" id="{829AE2C9-226D-D7AF-FB12-18B81DECD6B5}"/>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A5B9BB89-A972-8721-2D1A-89647F343796}"/>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4" name="Group 413">
                <a:extLst>
                  <a:ext uri="{FF2B5EF4-FFF2-40B4-BE49-F238E27FC236}">
                    <a16:creationId xmlns:a16="http://schemas.microsoft.com/office/drawing/2014/main" id="{FC7C020B-41E1-3DD8-6C3B-3B28725485BA}"/>
                  </a:ext>
                </a:extLst>
              </p:cNvPr>
              <p:cNvGrpSpPr/>
              <p:nvPr/>
            </p:nvGrpSpPr>
            <p:grpSpPr>
              <a:xfrm>
                <a:off x="5322493" y="3301213"/>
                <a:ext cx="139017" cy="139017"/>
                <a:chOff x="3061382" y="1778268"/>
                <a:chExt cx="288565" cy="288565"/>
              </a:xfrm>
            </p:grpSpPr>
            <p:cxnSp>
              <p:nvCxnSpPr>
                <p:cNvPr id="415" name="Straight Connector 414">
                  <a:extLst>
                    <a:ext uri="{FF2B5EF4-FFF2-40B4-BE49-F238E27FC236}">
                      <a16:creationId xmlns:a16="http://schemas.microsoft.com/office/drawing/2014/main" id="{25F6D483-E418-7255-F8E8-D85C65344F54}"/>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634FF34F-8CDD-5BFA-2D0F-819B010EA595}"/>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7" name="Group 416">
                <a:extLst>
                  <a:ext uri="{FF2B5EF4-FFF2-40B4-BE49-F238E27FC236}">
                    <a16:creationId xmlns:a16="http://schemas.microsoft.com/office/drawing/2014/main" id="{3E42FD7B-3FFE-9259-22CE-B030A2D7B88F}"/>
                  </a:ext>
                </a:extLst>
              </p:cNvPr>
              <p:cNvGrpSpPr/>
              <p:nvPr/>
            </p:nvGrpSpPr>
            <p:grpSpPr>
              <a:xfrm>
                <a:off x="5267850" y="3301213"/>
                <a:ext cx="139017" cy="139017"/>
                <a:chOff x="3061382" y="1778268"/>
                <a:chExt cx="288565" cy="288565"/>
              </a:xfrm>
            </p:grpSpPr>
            <p:cxnSp>
              <p:nvCxnSpPr>
                <p:cNvPr id="418" name="Straight Connector 417">
                  <a:extLst>
                    <a:ext uri="{FF2B5EF4-FFF2-40B4-BE49-F238E27FC236}">
                      <a16:creationId xmlns:a16="http://schemas.microsoft.com/office/drawing/2014/main" id="{5784661F-9851-B7A0-E8E7-D872AFC77EC1}"/>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0DD2D5FE-46BA-1B1E-0839-61629D7C6EDC}"/>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0" name="Group 419">
                <a:extLst>
                  <a:ext uri="{FF2B5EF4-FFF2-40B4-BE49-F238E27FC236}">
                    <a16:creationId xmlns:a16="http://schemas.microsoft.com/office/drawing/2014/main" id="{D528E4BD-6920-BA7B-BF5E-BF8918E78851}"/>
                  </a:ext>
                </a:extLst>
              </p:cNvPr>
              <p:cNvGrpSpPr/>
              <p:nvPr/>
            </p:nvGrpSpPr>
            <p:grpSpPr>
              <a:xfrm>
                <a:off x="5208005" y="3286544"/>
                <a:ext cx="139017" cy="139017"/>
                <a:chOff x="3061382" y="1778268"/>
                <a:chExt cx="288565" cy="288565"/>
              </a:xfrm>
            </p:grpSpPr>
            <p:cxnSp>
              <p:nvCxnSpPr>
                <p:cNvPr id="421" name="Straight Connector 420">
                  <a:extLst>
                    <a:ext uri="{FF2B5EF4-FFF2-40B4-BE49-F238E27FC236}">
                      <a16:creationId xmlns:a16="http://schemas.microsoft.com/office/drawing/2014/main" id="{82018BF7-97F2-FECD-07ED-4E01EA2C37BB}"/>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81D855D9-BAD6-6E21-EE6A-54C78F5897C5}"/>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3" name="Group 422">
                <a:extLst>
                  <a:ext uri="{FF2B5EF4-FFF2-40B4-BE49-F238E27FC236}">
                    <a16:creationId xmlns:a16="http://schemas.microsoft.com/office/drawing/2014/main" id="{A1DDAF6F-4F7E-72E8-7534-5E40E4DC8CA9}"/>
                  </a:ext>
                </a:extLst>
              </p:cNvPr>
              <p:cNvGrpSpPr/>
              <p:nvPr/>
            </p:nvGrpSpPr>
            <p:grpSpPr>
              <a:xfrm>
                <a:off x="5115765" y="3267345"/>
                <a:ext cx="139017" cy="139017"/>
                <a:chOff x="3061382" y="1778268"/>
                <a:chExt cx="288565" cy="288565"/>
              </a:xfrm>
            </p:grpSpPr>
            <p:cxnSp>
              <p:nvCxnSpPr>
                <p:cNvPr id="424" name="Straight Connector 423">
                  <a:extLst>
                    <a:ext uri="{FF2B5EF4-FFF2-40B4-BE49-F238E27FC236}">
                      <a16:creationId xmlns:a16="http://schemas.microsoft.com/office/drawing/2014/main" id="{44198602-093F-3932-BFAB-C9D6E828568A}"/>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15D3330B-F2CB-E074-33EA-28DB5137B65A}"/>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75BA3FBD-6697-CC33-90B4-217E0B793DB2}"/>
                  </a:ext>
                </a:extLst>
              </p:cNvPr>
              <p:cNvGrpSpPr/>
              <p:nvPr/>
            </p:nvGrpSpPr>
            <p:grpSpPr>
              <a:xfrm>
                <a:off x="5006544" y="3231704"/>
                <a:ext cx="139017" cy="139017"/>
                <a:chOff x="3061382" y="1778268"/>
                <a:chExt cx="288565" cy="288565"/>
              </a:xfrm>
            </p:grpSpPr>
            <p:cxnSp>
              <p:nvCxnSpPr>
                <p:cNvPr id="427" name="Straight Connector 426">
                  <a:extLst>
                    <a:ext uri="{FF2B5EF4-FFF2-40B4-BE49-F238E27FC236}">
                      <a16:creationId xmlns:a16="http://schemas.microsoft.com/office/drawing/2014/main" id="{7D49A24C-B766-AC7D-5A94-48064A9AEB08}"/>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41F8C1CF-A659-5F53-61E5-CE1C037086EB}"/>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00209760-30E2-6CC4-CD84-F6E9E6CEB730}"/>
                  </a:ext>
                </a:extLst>
              </p:cNvPr>
              <p:cNvGrpSpPr/>
              <p:nvPr/>
            </p:nvGrpSpPr>
            <p:grpSpPr>
              <a:xfrm>
                <a:off x="4786806" y="3207723"/>
                <a:ext cx="139017" cy="139017"/>
                <a:chOff x="3061382" y="1778268"/>
                <a:chExt cx="288565" cy="288565"/>
              </a:xfrm>
            </p:grpSpPr>
            <p:cxnSp>
              <p:nvCxnSpPr>
                <p:cNvPr id="430" name="Straight Connector 429">
                  <a:extLst>
                    <a:ext uri="{FF2B5EF4-FFF2-40B4-BE49-F238E27FC236}">
                      <a16:creationId xmlns:a16="http://schemas.microsoft.com/office/drawing/2014/main" id="{2C26D4FD-AEB5-E960-158F-CD9721130415}"/>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60C6522E-255C-D3DC-6301-EA8360475756}"/>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61A15FD9-5AA6-737B-DB57-7DBE2AA853CC}"/>
                  </a:ext>
                </a:extLst>
              </p:cNvPr>
              <p:cNvGrpSpPr/>
              <p:nvPr/>
            </p:nvGrpSpPr>
            <p:grpSpPr>
              <a:xfrm>
                <a:off x="4654425" y="3172123"/>
                <a:ext cx="139017" cy="139017"/>
                <a:chOff x="3061382" y="1778268"/>
                <a:chExt cx="288565" cy="288565"/>
              </a:xfrm>
            </p:grpSpPr>
            <p:cxnSp>
              <p:nvCxnSpPr>
                <p:cNvPr id="433" name="Straight Connector 432">
                  <a:extLst>
                    <a:ext uri="{FF2B5EF4-FFF2-40B4-BE49-F238E27FC236}">
                      <a16:creationId xmlns:a16="http://schemas.microsoft.com/office/drawing/2014/main" id="{CCF58A66-F932-019E-086D-CD99179D7558}"/>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A5670A02-C3B9-1E1A-216B-5AD76BC5030D}"/>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361105F5-856F-D03D-6AAA-FAEC62A082A1}"/>
                  </a:ext>
                </a:extLst>
              </p:cNvPr>
              <p:cNvGrpSpPr/>
              <p:nvPr/>
            </p:nvGrpSpPr>
            <p:grpSpPr>
              <a:xfrm>
                <a:off x="4608077" y="3172123"/>
                <a:ext cx="139017" cy="139017"/>
                <a:chOff x="3061382" y="1778268"/>
                <a:chExt cx="288565" cy="288565"/>
              </a:xfrm>
            </p:grpSpPr>
            <p:cxnSp>
              <p:nvCxnSpPr>
                <p:cNvPr id="436" name="Straight Connector 435">
                  <a:extLst>
                    <a:ext uri="{FF2B5EF4-FFF2-40B4-BE49-F238E27FC236}">
                      <a16:creationId xmlns:a16="http://schemas.microsoft.com/office/drawing/2014/main" id="{A3E70C99-9B1D-ED21-70EA-2E55264C7766}"/>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5EE3794B-5373-440D-AC66-7FBC42B45E2D}"/>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AED7D5CE-28FD-A910-6C0A-011D2BE760E0}"/>
                  </a:ext>
                </a:extLst>
              </p:cNvPr>
              <p:cNvGrpSpPr/>
              <p:nvPr/>
            </p:nvGrpSpPr>
            <p:grpSpPr>
              <a:xfrm>
                <a:off x="4598253" y="3172123"/>
                <a:ext cx="139017" cy="139017"/>
                <a:chOff x="3061382" y="1778268"/>
                <a:chExt cx="288565" cy="288565"/>
              </a:xfrm>
            </p:grpSpPr>
            <p:cxnSp>
              <p:nvCxnSpPr>
                <p:cNvPr id="439" name="Straight Connector 438">
                  <a:extLst>
                    <a:ext uri="{FF2B5EF4-FFF2-40B4-BE49-F238E27FC236}">
                      <a16:creationId xmlns:a16="http://schemas.microsoft.com/office/drawing/2014/main" id="{618AB06C-EA48-8F3A-EC71-7D1D0B131D4A}"/>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02206336-307F-AF9F-80BF-CC0F61645F85}"/>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1" name="Group 440">
                <a:extLst>
                  <a:ext uri="{FF2B5EF4-FFF2-40B4-BE49-F238E27FC236}">
                    <a16:creationId xmlns:a16="http://schemas.microsoft.com/office/drawing/2014/main" id="{382649E4-B7D1-45B7-65C2-F667422C30BD}"/>
                  </a:ext>
                </a:extLst>
              </p:cNvPr>
              <p:cNvGrpSpPr/>
              <p:nvPr/>
            </p:nvGrpSpPr>
            <p:grpSpPr>
              <a:xfrm>
                <a:off x="4473773" y="3134125"/>
                <a:ext cx="139017" cy="139017"/>
                <a:chOff x="3061382" y="1778268"/>
                <a:chExt cx="288565" cy="288565"/>
              </a:xfrm>
            </p:grpSpPr>
            <p:cxnSp>
              <p:nvCxnSpPr>
                <p:cNvPr id="442" name="Straight Connector 441">
                  <a:extLst>
                    <a:ext uri="{FF2B5EF4-FFF2-40B4-BE49-F238E27FC236}">
                      <a16:creationId xmlns:a16="http://schemas.microsoft.com/office/drawing/2014/main" id="{D1F34103-A488-9EA8-FFA2-71C691E74AAD}"/>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E35D4F42-1E25-BC63-9CA7-FE77FC0C251F}"/>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4" name="Group 443">
                <a:extLst>
                  <a:ext uri="{FF2B5EF4-FFF2-40B4-BE49-F238E27FC236}">
                    <a16:creationId xmlns:a16="http://schemas.microsoft.com/office/drawing/2014/main" id="{E10B902E-3538-C069-E8EB-0D5B636BB22B}"/>
                  </a:ext>
                </a:extLst>
              </p:cNvPr>
              <p:cNvGrpSpPr/>
              <p:nvPr/>
            </p:nvGrpSpPr>
            <p:grpSpPr>
              <a:xfrm>
                <a:off x="4444293" y="3106285"/>
                <a:ext cx="139017" cy="139017"/>
                <a:chOff x="3061382" y="1778268"/>
                <a:chExt cx="288565" cy="288565"/>
              </a:xfrm>
            </p:grpSpPr>
            <p:cxnSp>
              <p:nvCxnSpPr>
                <p:cNvPr id="445" name="Straight Connector 444">
                  <a:extLst>
                    <a:ext uri="{FF2B5EF4-FFF2-40B4-BE49-F238E27FC236}">
                      <a16:creationId xmlns:a16="http://schemas.microsoft.com/office/drawing/2014/main" id="{0F734412-092E-7810-6B8B-BCFD40EAF839}"/>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567EFACA-CE03-96E8-0B64-4347CFCC4DCC}"/>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7" name="Group 446">
                <a:extLst>
                  <a:ext uri="{FF2B5EF4-FFF2-40B4-BE49-F238E27FC236}">
                    <a16:creationId xmlns:a16="http://schemas.microsoft.com/office/drawing/2014/main" id="{723E8752-FFC3-C0CB-8420-2B4274E06E53}"/>
                  </a:ext>
                </a:extLst>
              </p:cNvPr>
              <p:cNvGrpSpPr/>
              <p:nvPr/>
            </p:nvGrpSpPr>
            <p:grpSpPr>
              <a:xfrm>
                <a:off x="4367413" y="3082147"/>
                <a:ext cx="139017" cy="139017"/>
                <a:chOff x="3061382" y="1778268"/>
                <a:chExt cx="288565" cy="288565"/>
              </a:xfrm>
            </p:grpSpPr>
            <p:cxnSp>
              <p:nvCxnSpPr>
                <p:cNvPr id="448" name="Straight Connector 447">
                  <a:extLst>
                    <a:ext uri="{FF2B5EF4-FFF2-40B4-BE49-F238E27FC236}">
                      <a16:creationId xmlns:a16="http://schemas.microsoft.com/office/drawing/2014/main" id="{E993B7F2-0DD5-3AAA-70AA-C673BC167E7E}"/>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E606F579-6C32-38E8-C8BD-C6ADE4EB84E5}"/>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0" name="Group 449">
                <a:extLst>
                  <a:ext uri="{FF2B5EF4-FFF2-40B4-BE49-F238E27FC236}">
                    <a16:creationId xmlns:a16="http://schemas.microsoft.com/office/drawing/2014/main" id="{DD909408-E01B-122F-DCC4-BFF9841F26C6}"/>
                  </a:ext>
                </a:extLst>
              </p:cNvPr>
              <p:cNvGrpSpPr/>
              <p:nvPr/>
            </p:nvGrpSpPr>
            <p:grpSpPr>
              <a:xfrm>
                <a:off x="4285047" y="3080874"/>
                <a:ext cx="139017" cy="139017"/>
                <a:chOff x="3061382" y="1778268"/>
                <a:chExt cx="288565" cy="288565"/>
              </a:xfrm>
            </p:grpSpPr>
            <p:cxnSp>
              <p:nvCxnSpPr>
                <p:cNvPr id="451" name="Straight Connector 450">
                  <a:extLst>
                    <a:ext uri="{FF2B5EF4-FFF2-40B4-BE49-F238E27FC236}">
                      <a16:creationId xmlns:a16="http://schemas.microsoft.com/office/drawing/2014/main" id="{9A3875B9-9CB8-C37B-E11B-580A162EBF2C}"/>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B4AE18AB-84CB-1BCB-81AE-6961032A9B03}"/>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3" name="Group 452">
                <a:extLst>
                  <a:ext uri="{FF2B5EF4-FFF2-40B4-BE49-F238E27FC236}">
                    <a16:creationId xmlns:a16="http://schemas.microsoft.com/office/drawing/2014/main" id="{733D87D1-15C6-5EFA-AF54-9BB5033FB3ED}"/>
                  </a:ext>
                </a:extLst>
              </p:cNvPr>
              <p:cNvGrpSpPr/>
              <p:nvPr/>
            </p:nvGrpSpPr>
            <p:grpSpPr>
              <a:xfrm>
                <a:off x="4247768" y="3062282"/>
                <a:ext cx="139017" cy="139017"/>
                <a:chOff x="3061382" y="1778268"/>
                <a:chExt cx="288565" cy="288565"/>
              </a:xfrm>
            </p:grpSpPr>
            <p:cxnSp>
              <p:nvCxnSpPr>
                <p:cNvPr id="454" name="Straight Connector 453">
                  <a:extLst>
                    <a:ext uri="{FF2B5EF4-FFF2-40B4-BE49-F238E27FC236}">
                      <a16:creationId xmlns:a16="http://schemas.microsoft.com/office/drawing/2014/main" id="{A018C55F-E809-90E8-962F-C958852EC172}"/>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BC748FF9-2882-791B-3573-00F4E1DC6A62}"/>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6" name="Group 455">
                <a:extLst>
                  <a:ext uri="{FF2B5EF4-FFF2-40B4-BE49-F238E27FC236}">
                    <a16:creationId xmlns:a16="http://schemas.microsoft.com/office/drawing/2014/main" id="{438749F8-3A97-9390-30AC-C42FC9645886}"/>
                  </a:ext>
                </a:extLst>
              </p:cNvPr>
              <p:cNvGrpSpPr/>
              <p:nvPr/>
            </p:nvGrpSpPr>
            <p:grpSpPr>
              <a:xfrm>
                <a:off x="4171069" y="3057769"/>
                <a:ext cx="139017" cy="139017"/>
                <a:chOff x="3061382" y="1778268"/>
                <a:chExt cx="288565" cy="288565"/>
              </a:xfrm>
            </p:grpSpPr>
            <p:cxnSp>
              <p:nvCxnSpPr>
                <p:cNvPr id="457" name="Straight Connector 456">
                  <a:extLst>
                    <a:ext uri="{FF2B5EF4-FFF2-40B4-BE49-F238E27FC236}">
                      <a16:creationId xmlns:a16="http://schemas.microsoft.com/office/drawing/2014/main" id="{F2033D23-EC7D-91F0-37CE-88F984983293}"/>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B8ED3F31-A2AA-F195-C156-0C4ACD9C53D3}"/>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9" name="Group 458">
                <a:extLst>
                  <a:ext uri="{FF2B5EF4-FFF2-40B4-BE49-F238E27FC236}">
                    <a16:creationId xmlns:a16="http://schemas.microsoft.com/office/drawing/2014/main" id="{11C3538F-9BA4-E045-C20F-CE4B949AFDFF}"/>
                  </a:ext>
                </a:extLst>
              </p:cNvPr>
              <p:cNvGrpSpPr/>
              <p:nvPr/>
            </p:nvGrpSpPr>
            <p:grpSpPr>
              <a:xfrm>
                <a:off x="4076913" y="3031552"/>
                <a:ext cx="139017" cy="139017"/>
                <a:chOff x="3061382" y="1778268"/>
                <a:chExt cx="288565" cy="288565"/>
              </a:xfrm>
            </p:grpSpPr>
            <p:cxnSp>
              <p:nvCxnSpPr>
                <p:cNvPr id="460" name="Straight Connector 459">
                  <a:extLst>
                    <a:ext uri="{FF2B5EF4-FFF2-40B4-BE49-F238E27FC236}">
                      <a16:creationId xmlns:a16="http://schemas.microsoft.com/office/drawing/2014/main" id="{E1A60A6B-B337-E517-A875-F64F3F441D9D}"/>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2B8426D1-5104-0448-D5D9-4C7E498F4C80}"/>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2" name="Group 461">
                <a:extLst>
                  <a:ext uri="{FF2B5EF4-FFF2-40B4-BE49-F238E27FC236}">
                    <a16:creationId xmlns:a16="http://schemas.microsoft.com/office/drawing/2014/main" id="{F06C5736-E229-2535-6C75-7FC6FC1504F1}"/>
                  </a:ext>
                </a:extLst>
              </p:cNvPr>
              <p:cNvGrpSpPr/>
              <p:nvPr/>
            </p:nvGrpSpPr>
            <p:grpSpPr>
              <a:xfrm>
                <a:off x="3893382" y="2987422"/>
                <a:ext cx="139017" cy="139017"/>
                <a:chOff x="3061382" y="1778268"/>
                <a:chExt cx="288565" cy="288565"/>
              </a:xfrm>
            </p:grpSpPr>
            <p:cxnSp>
              <p:nvCxnSpPr>
                <p:cNvPr id="463" name="Straight Connector 462">
                  <a:extLst>
                    <a:ext uri="{FF2B5EF4-FFF2-40B4-BE49-F238E27FC236}">
                      <a16:creationId xmlns:a16="http://schemas.microsoft.com/office/drawing/2014/main" id="{9DCDF07A-89A8-EB00-0CCC-D19A8CB824BF}"/>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8E2E9AA9-AC22-E6D8-9FFD-274E9FA70768}"/>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5" name="Group 464">
                <a:extLst>
                  <a:ext uri="{FF2B5EF4-FFF2-40B4-BE49-F238E27FC236}">
                    <a16:creationId xmlns:a16="http://schemas.microsoft.com/office/drawing/2014/main" id="{A13CF687-9810-BBCA-5886-4BE428232E07}"/>
                  </a:ext>
                </a:extLst>
              </p:cNvPr>
              <p:cNvGrpSpPr/>
              <p:nvPr/>
            </p:nvGrpSpPr>
            <p:grpSpPr>
              <a:xfrm>
                <a:off x="3798806" y="2935286"/>
                <a:ext cx="139017" cy="139017"/>
                <a:chOff x="3061382" y="1778268"/>
                <a:chExt cx="288565" cy="288565"/>
              </a:xfrm>
            </p:grpSpPr>
            <p:cxnSp>
              <p:nvCxnSpPr>
                <p:cNvPr id="466" name="Straight Connector 465">
                  <a:extLst>
                    <a:ext uri="{FF2B5EF4-FFF2-40B4-BE49-F238E27FC236}">
                      <a16:creationId xmlns:a16="http://schemas.microsoft.com/office/drawing/2014/main" id="{DAD563AB-2BEA-D7F7-C204-4E81A43C786C}"/>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4289E873-86AD-BCCB-9C7C-C0A5544CD0D0}"/>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8" name="Group 467">
                <a:extLst>
                  <a:ext uri="{FF2B5EF4-FFF2-40B4-BE49-F238E27FC236}">
                    <a16:creationId xmlns:a16="http://schemas.microsoft.com/office/drawing/2014/main" id="{3C060571-AC88-5BB7-5ED1-F7503285BC40}"/>
                  </a:ext>
                </a:extLst>
              </p:cNvPr>
              <p:cNvGrpSpPr/>
              <p:nvPr/>
            </p:nvGrpSpPr>
            <p:grpSpPr>
              <a:xfrm>
                <a:off x="3070973" y="2775679"/>
                <a:ext cx="139017" cy="139017"/>
                <a:chOff x="3061382" y="1778268"/>
                <a:chExt cx="288565" cy="288565"/>
              </a:xfrm>
            </p:grpSpPr>
            <p:cxnSp>
              <p:nvCxnSpPr>
                <p:cNvPr id="469" name="Straight Connector 468">
                  <a:extLst>
                    <a:ext uri="{FF2B5EF4-FFF2-40B4-BE49-F238E27FC236}">
                      <a16:creationId xmlns:a16="http://schemas.microsoft.com/office/drawing/2014/main" id="{B78C7EAA-7017-16F7-5C30-FF4D75AD5762}"/>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653F22FD-50D4-0019-478F-69AA9BD05E7C}"/>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1" name="Group 470">
                <a:extLst>
                  <a:ext uri="{FF2B5EF4-FFF2-40B4-BE49-F238E27FC236}">
                    <a16:creationId xmlns:a16="http://schemas.microsoft.com/office/drawing/2014/main" id="{B90D541A-D286-46E1-21E8-B2BEA6AA278C}"/>
                  </a:ext>
                </a:extLst>
              </p:cNvPr>
              <p:cNvGrpSpPr/>
              <p:nvPr/>
            </p:nvGrpSpPr>
            <p:grpSpPr>
              <a:xfrm>
                <a:off x="2730966" y="2676563"/>
                <a:ext cx="139017" cy="139017"/>
                <a:chOff x="3061382" y="1778268"/>
                <a:chExt cx="288565" cy="288565"/>
              </a:xfrm>
            </p:grpSpPr>
            <p:cxnSp>
              <p:nvCxnSpPr>
                <p:cNvPr id="472" name="Straight Connector 471">
                  <a:extLst>
                    <a:ext uri="{FF2B5EF4-FFF2-40B4-BE49-F238E27FC236}">
                      <a16:creationId xmlns:a16="http://schemas.microsoft.com/office/drawing/2014/main" id="{0507772C-2D1E-D4A1-354C-2A74A3669F40}"/>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F350AA9D-2F18-D401-9BB2-7028ADFDF938}"/>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4" name="Group 473">
                <a:extLst>
                  <a:ext uri="{FF2B5EF4-FFF2-40B4-BE49-F238E27FC236}">
                    <a16:creationId xmlns:a16="http://schemas.microsoft.com/office/drawing/2014/main" id="{C3162019-C056-BA23-9DA3-C9EFD00A5AE9}"/>
                  </a:ext>
                </a:extLst>
              </p:cNvPr>
              <p:cNvGrpSpPr/>
              <p:nvPr/>
            </p:nvGrpSpPr>
            <p:grpSpPr>
              <a:xfrm>
                <a:off x="2526081" y="2595731"/>
                <a:ext cx="139017" cy="139017"/>
                <a:chOff x="3061382" y="1778268"/>
                <a:chExt cx="288565" cy="288565"/>
              </a:xfrm>
            </p:grpSpPr>
            <p:cxnSp>
              <p:nvCxnSpPr>
                <p:cNvPr id="475" name="Straight Connector 474">
                  <a:extLst>
                    <a:ext uri="{FF2B5EF4-FFF2-40B4-BE49-F238E27FC236}">
                      <a16:creationId xmlns:a16="http://schemas.microsoft.com/office/drawing/2014/main" id="{CF512601-1095-FD5E-5E5D-09B2373D45E5}"/>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00F00136-FFFC-8294-B9E9-AA7810647F67}"/>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7" name="Group 476">
                <a:extLst>
                  <a:ext uri="{FF2B5EF4-FFF2-40B4-BE49-F238E27FC236}">
                    <a16:creationId xmlns:a16="http://schemas.microsoft.com/office/drawing/2014/main" id="{F471808B-4C6A-122A-7AFE-C95C80004FD3}"/>
                  </a:ext>
                </a:extLst>
              </p:cNvPr>
              <p:cNvGrpSpPr/>
              <p:nvPr/>
            </p:nvGrpSpPr>
            <p:grpSpPr>
              <a:xfrm>
                <a:off x="2249453" y="2422022"/>
                <a:ext cx="139017" cy="139017"/>
                <a:chOff x="3061382" y="1778268"/>
                <a:chExt cx="288565" cy="288565"/>
              </a:xfrm>
            </p:grpSpPr>
            <p:cxnSp>
              <p:nvCxnSpPr>
                <p:cNvPr id="478" name="Straight Connector 477">
                  <a:extLst>
                    <a:ext uri="{FF2B5EF4-FFF2-40B4-BE49-F238E27FC236}">
                      <a16:creationId xmlns:a16="http://schemas.microsoft.com/office/drawing/2014/main" id="{9AEE672E-0829-B19E-E7AF-C3BED08B7F53}"/>
                    </a:ext>
                  </a:extLst>
                </p:cNvPr>
                <p:cNvCxnSpPr>
                  <a:cxnSpLocks/>
                </p:cNvCxnSpPr>
                <p:nvPr/>
              </p:nvCxnSpPr>
              <p:spPr bwMode="auto">
                <a:xfrm>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FAEF6A28-8420-297B-1C55-05AA45D538BB}"/>
                    </a:ext>
                  </a:extLst>
                </p:cNvPr>
                <p:cNvCxnSpPr>
                  <a:cxnSpLocks/>
                </p:cNvCxnSpPr>
                <p:nvPr/>
              </p:nvCxnSpPr>
              <p:spPr bwMode="auto">
                <a:xfrm rot="16200000">
                  <a:off x="3205665" y="1778268"/>
                  <a:ext cx="0" cy="288565"/>
                </a:xfrm>
                <a:prstGeom prst="line">
                  <a:avLst/>
                </a:prstGeom>
                <a:noFill/>
                <a:ln w="28575" cap="flat" cmpd="sng" algn="ctr">
                  <a:solidFill>
                    <a:schemeClr val="accent1"/>
                  </a:solidFill>
                  <a:prstDash val="solid"/>
                  <a:round/>
                  <a:headEnd type="none" w="med" len="med"/>
                  <a:tailEnd type="none" w="med" len="med"/>
                </a:ln>
                <a:effectLst/>
              </p:spPr>
            </p:cxnSp>
          </p:grpSp>
        </p:grpSp>
        <p:sp>
          <p:nvSpPr>
            <p:cNvPr id="482" name="Freeform: Shape 481">
              <a:extLst>
                <a:ext uri="{FF2B5EF4-FFF2-40B4-BE49-F238E27FC236}">
                  <a16:creationId xmlns:a16="http://schemas.microsoft.com/office/drawing/2014/main" id="{7F71B422-0F5A-76C6-D9E8-A9AB2A04B318}"/>
                </a:ext>
              </a:extLst>
            </p:cNvPr>
            <p:cNvSpPr/>
            <p:nvPr/>
          </p:nvSpPr>
          <p:spPr bwMode="auto">
            <a:xfrm>
              <a:off x="2033588" y="2402681"/>
              <a:ext cx="6210300" cy="1226344"/>
            </a:xfrm>
            <a:custGeom>
              <a:avLst/>
              <a:gdLst>
                <a:gd name="connsiteX0" fmla="*/ 6210300 w 6210300"/>
                <a:gd name="connsiteY0" fmla="*/ 1200150 h 1200150"/>
                <a:gd name="connsiteX1" fmla="*/ 4610100 w 6210300"/>
                <a:gd name="connsiteY1" fmla="*/ 1200150 h 1200150"/>
                <a:gd name="connsiteX2" fmla="*/ 4610100 w 6210300"/>
                <a:gd name="connsiteY2" fmla="*/ 1157288 h 1200150"/>
                <a:gd name="connsiteX3" fmla="*/ 4286250 w 6210300"/>
                <a:gd name="connsiteY3" fmla="*/ 1157288 h 1200150"/>
                <a:gd name="connsiteX4" fmla="*/ 4286250 w 6210300"/>
                <a:gd name="connsiteY4" fmla="*/ 1123950 h 1200150"/>
                <a:gd name="connsiteX5" fmla="*/ 4152900 w 6210300"/>
                <a:gd name="connsiteY5" fmla="*/ 1123950 h 1200150"/>
                <a:gd name="connsiteX6" fmla="*/ 4152900 w 6210300"/>
                <a:gd name="connsiteY6" fmla="*/ 1085850 h 1200150"/>
                <a:gd name="connsiteX7" fmla="*/ 3929062 w 6210300"/>
                <a:gd name="connsiteY7" fmla="*/ 1085850 h 1200150"/>
                <a:gd name="connsiteX8" fmla="*/ 3929062 w 6210300"/>
                <a:gd name="connsiteY8" fmla="*/ 1057275 h 1200150"/>
                <a:gd name="connsiteX9" fmla="*/ 3795712 w 6210300"/>
                <a:gd name="connsiteY9" fmla="*/ 1057275 h 1200150"/>
                <a:gd name="connsiteX10" fmla="*/ 3795712 w 6210300"/>
                <a:gd name="connsiteY10" fmla="*/ 1028700 h 1200150"/>
                <a:gd name="connsiteX11" fmla="*/ 3762375 w 6210300"/>
                <a:gd name="connsiteY11" fmla="*/ 1028700 h 1200150"/>
                <a:gd name="connsiteX12" fmla="*/ 3762375 w 6210300"/>
                <a:gd name="connsiteY12" fmla="*/ 1004888 h 1200150"/>
                <a:gd name="connsiteX13" fmla="*/ 3624262 w 6210300"/>
                <a:gd name="connsiteY13" fmla="*/ 1004888 h 1200150"/>
                <a:gd name="connsiteX14" fmla="*/ 3624262 w 6210300"/>
                <a:gd name="connsiteY14" fmla="*/ 971550 h 1200150"/>
                <a:gd name="connsiteX15" fmla="*/ 3505200 w 6210300"/>
                <a:gd name="connsiteY15" fmla="*/ 971550 h 1200150"/>
                <a:gd name="connsiteX16" fmla="*/ 3505200 w 6210300"/>
                <a:gd name="connsiteY16" fmla="*/ 942975 h 1200150"/>
                <a:gd name="connsiteX17" fmla="*/ 3224212 w 6210300"/>
                <a:gd name="connsiteY17" fmla="*/ 942975 h 1200150"/>
                <a:gd name="connsiteX18" fmla="*/ 3224212 w 6210300"/>
                <a:gd name="connsiteY18" fmla="*/ 923925 h 1200150"/>
                <a:gd name="connsiteX19" fmla="*/ 3162300 w 6210300"/>
                <a:gd name="connsiteY19" fmla="*/ 923925 h 1200150"/>
                <a:gd name="connsiteX20" fmla="*/ 3162300 w 6210300"/>
                <a:gd name="connsiteY20" fmla="*/ 909638 h 1200150"/>
                <a:gd name="connsiteX21" fmla="*/ 3067050 w 6210300"/>
                <a:gd name="connsiteY21" fmla="*/ 909638 h 1200150"/>
                <a:gd name="connsiteX22" fmla="*/ 3067050 w 6210300"/>
                <a:gd name="connsiteY22" fmla="*/ 876300 h 1200150"/>
                <a:gd name="connsiteX23" fmla="*/ 2976562 w 6210300"/>
                <a:gd name="connsiteY23" fmla="*/ 876300 h 1200150"/>
                <a:gd name="connsiteX24" fmla="*/ 2976562 w 6210300"/>
                <a:gd name="connsiteY24" fmla="*/ 857250 h 1200150"/>
                <a:gd name="connsiteX25" fmla="*/ 2733675 w 6210300"/>
                <a:gd name="connsiteY25" fmla="*/ 857250 h 1200150"/>
                <a:gd name="connsiteX26" fmla="*/ 2733675 w 6210300"/>
                <a:gd name="connsiteY26" fmla="*/ 823913 h 1200150"/>
                <a:gd name="connsiteX27" fmla="*/ 2509837 w 6210300"/>
                <a:gd name="connsiteY27" fmla="*/ 823913 h 1200150"/>
                <a:gd name="connsiteX28" fmla="*/ 2509837 w 6210300"/>
                <a:gd name="connsiteY28" fmla="*/ 762000 h 1200150"/>
                <a:gd name="connsiteX29" fmla="*/ 2466975 w 6210300"/>
                <a:gd name="connsiteY29" fmla="*/ 762000 h 1200150"/>
                <a:gd name="connsiteX30" fmla="*/ 2466975 w 6210300"/>
                <a:gd name="connsiteY30" fmla="*/ 733425 h 1200150"/>
                <a:gd name="connsiteX31" fmla="*/ 2381250 w 6210300"/>
                <a:gd name="connsiteY31" fmla="*/ 733425 h 1200150"/>
                <a:gd name="connsiteX32" fmla="*/ 2381250 w 6210300"/>
                <a:gd name="connsiteY32" fmla="*/ 723900 h 1200150"/>
                <a:gd name="connsiteX33" fmla="*/ 2266950 w 6210300"/>
                <a:gd name="connsiteY33" fmla="*/ 723900 h 1200150"/>
                <a:gd name="connsiteX34" fmla="*/ 2266950 w 6210300"/>
                <a:gd name="connsiteY34" fmla="*/ 709613 h 1200150"/>
                <a:gd name="connsiteX35" fmla="*/ 2152650 w 6210300"/>
                <a:gd name="connsiteY35" fmla="*/ 709613 h 1200150"/>
                <a:gd name="connsiteX36" fmla="*/ 2152650 w 6210300"/>
                <a:gd name="connsiteY36" fmla="*/ 681038 h 1200150"/>
                <a:gd name="connsiteX37" fmla="*/ 2071687 w 6210300"/>
                <a:gd name="connsiteY37" fmla="*/ 681038 h 1200150"/>
                <a:gd name="connsiteX38" fmla="*/ 2071687 w 6210300"/>
                <a:gd name="connsiteY38" fmla="*/ 657225 h 1200150"/>
                <a:gd name="connsiteX39" fmla="*/ 2028825 w 6210300"/>
                <a:gd name="connsiteY39" fmla="*/ 657225 h 1200150"/>
                <a:gd name="connsiteX40" fmla="*/ 2028825 w 6210300"/>
                <a:gd name="connsiteY40" fmla="*/ 638175 h 1200150"/>
                <a:gd name="connsiteX41" fmla="*/ 1985962 w 6210300"/>
                <a:gd name="connsiteY41" fmla="*/ 638175 h 1200150"/>
                <a:gd name="connsiteX42" fmla="*/ 1985962 w 6210300"/>
                <a:gd name="connsiteY42" fmla="*/ 623888 h 1200150"/>
                <a:gd name="connsiteX43" fmla="*/ 1905000 w 6210300"/>
                <a:gd name="connsiteY43" fmla="*/ 623888 h 1200150"/>
                <a:gd name="connsiteX44" fmla="*/ 1905000 w 6210300"/>
                <a:gd name="connsiteY44" fmla="*/ 590550 h 1200150"/>
                <a:gd name="connsiteX45" fmla="*/ 1752600 w 6210300"/>
                <a:gd name="connsiteY45" fmla="*/ 590550 h 1200150"/>
                <a:gd name="connsiteX46" fmla="*/ 1752600 w 6210300"/>
                <a:gd name="connsiteY46" fmla="*/ 571500 h 1200150"/>
                <a:gd name="connsiteX47" fmla="*/ 1681162 w 6210300"/>
                <a:gd name="connsiteY47" fmla="*/ 571500 h 1200150"/>
                <a:gd name="connsiteX48" fmla="*/ 1681162 w 6210300"/>
                <a:gd name="connsiteY48" fmla="*/ 552450 h 1200150"/>
                <a:gd name="connsiteX49" fmla="*/ 1652587 w 6210300"/>
                <a:gd name="connsiteY49" fmla="*/ 552450 h 1200150"/>
                <a:gd name="connsiteX50" fmla="*/ 1652587 w 6210300"/>
                <a:gd name="connsiteY50" fmla="*/ 528638 h 1200150"/>
                <a:gd name="connsiteX51" fmla="*/ 1504950 w 6210300"/>
                <a:gd name="connsiteY51" fmla="*/ 528638 h 1200150"/>
                <a:gd name="connsiteX52" fmla="*/ 1504950 w 6210300"/>
                <a:gd name="connsiteY52" fmla="*/ 504825 h 1200150"/>
                <a:gd name="connsiteX53" fmla="*/ 1476375 w 6210300"/>
                <a:gd name="connsiteY53" fmla="*/ 504825 h 1200150"/>
                <a:gd name="connsiteX54" fmla="*/ 1476375 w 6210300"/>
                <a:gd name="connsiteY54" fmla="*/ 495300 h 1200150"/>
                <a:gd name="connsiteX55" fmla="*/ 1304925 w 6210300"/>
                <a:gd name="connsiteY55" fmla="*/ 495300 h 1200150"/>
                <a:gd name="connsiteX56" fmla="*/ 1304925 w 6210300"/>
                <a:gd name="connsiteY56" fmla="*/ 471488 h 1200150"/>
                <a:gd name="connsiteX57" fmla="*/ 1276350 w 6210300"/>
                <a:gd name="connsiteY57" fmla="*/ 471488 h 1200150"/>
                <a:gd name="connsiteX58" fmla="*/ 1276350 w 6210300"/>
                <a:gd name="connsiteY58" fmla="*/ 447675 h 1200150"/>
                <a:gd name="connsiteX59" fmla="*/ 1181100 w 6210300"/>
                <a:gd name="connsiteY59" fmla="*/ 447675 h 1200150"/>
                <a:gd name="connsiteX60" fmla="*/ 1181100 w 6210300"/>
                <a:gd name="connsiteY60" fmla="*/ 433388 h 1200150"/>
                <a:gd name="connsiteX61" fmla="*/ 1128712 w 6210300"/>
                <a:gd name="connsiteY61" fmla="*/ 433388 h 1200150"/>
                <a:gd name="connsiteX62" fmla="*/ 1128712 w 6210300"/>
                <a:gd name="connsiteY62" fmla="*/ 409575 h 1200150"/>
                <a:gd name="connsiteX63" fmla="*/ 1023937 w 6210300"/>
                <a:gd name="connsiteY63" fmla="*/ 409575 h 1200150"/>
                <a:gd name="connsiteX64" fmla="*/ 1009650 w 6210300"/>
                <a:gd name="connsiteY64" fmla="*/ 409575 h 1200150"/>
                <a:gd name="connsiteX65" fmla="*/ 1009650 w 6210300"/>
                <a:gd name="connsiteY65" fmla="*/ 333375 h 1200150"/>
                <a:gd name="connsiteX66" fmla="*/ 742950 w 6210300"/>
                <a:gd name="connsiteY66" fmla="*/ 333375 h 1200150"/>
                <a:gd name="connsiteX67" fmla="*/ 742950 w 6210300"/>
                <a:gd name="connsiteY67" fmla="*/ 333375 h 1200150"/>
                <a:gd name="connsiteX68" fmla="*/ 671512 w 6210300"/>
                <a:gd name="connsiteY68" fmla="*/ 333375 h 1200150"/>
                <a:gd name="connsiteX69" fmla="*/ 671512 w 6210300"/>
                <a:gd name="connsiteY69" fmla="*/ 261938 h 1200150"/>
                <a:gd name="connsiteX70" fmla="*/ 642937 w 6210300"/>
                <a:gd name="connsiteY70" fmla="*/ 261938 h 1200150"/>
                <a:gd name="connsiteX71" fmla="*/ 642937 w 6210300"/>
                <a:gd name="connsiteY71" fmla="*/ 228600 h 1200150"/>
                <a:gd name="connsiteX72" fmla="*/ 533400 w 6210300"/>
                <a:gd name="connsiteY72" fmla="*/ 228600 h 1200150"/>
                <a:gd name="connsiteX73" fmla="*/ 533400 w 6210300"/>
                <a:gd name="connsiteY73" fmla="*/ 228600 h 1200150"/>
                <a:gd name="connsiteX74" fmla="*/ 509588 w 6210300"/>
                <a:gd name="connsiteY74" fmla="*/ 204788 h 1200150"/>
                <a:gd name="connsiteX75" fmla="*/ 509588 w 6210300"/>
                <a:gd name="connsiteY75" fmla="*/ 176213 h 1200150"/>
                <a:gd name="connsiteX76" fmla="*/ 500062 w 6210300"/>
                <a:gd name="connsiteY76" fmla="*/ 176213 h 1200150"/>
                <a:gd name="connsiteX77" fmla="*/ 481012 w 6210300"/>
                <a:gd name="connsiteY77" fmla="*/ 157163 h 1200150"/>
                <a:gd name="connsiteX78" fmla="*/ 361950 w 6210300"/>
                <a:gd name="connsiteY78" fmla="*/ 157163 h 1200150"/>
                <a:gd name="connsiteX79" fmla="*/ 361950 w 6210300"/>
                <a:gd name="connsiteY79" fmla="*/ 109538 h 1200150"/>
                <a:gd name="connsiteX80" fmla="*/ 342900 w 6210300"/>
                <a:gd name="connsiteY80" fmla="*/ 109538 h 1200150"/>
                <a:gd name="connsiteX81" fmla="*/ 342900 w 6210300"/>
                <a:gd name="connsiteY81" fmla="*/ 85725 h 1200150"/>
                <a:gd name="connsiteX82" fmla="*/ 209550 w 6210300"/>
                <a:gd name="connsiteY82" fmla="*/ 85725 h 1200150"/>
                <a:gd name="connsiteX83" fmla="*/ 209550 w 6210300"/>
                <a:gd name="connsiteY83" fmla="*/ 0 h 1200150"/>
                <a:gd name="connsiteX84" fmla="*/ 109537 w 6210300"/>
                <a:gd name="connsiteY84" fmla="*/ 0 h 1200150"/>
                <a:gd name="connsiteX85" fmla="*/ 109537 w 6210300"/>
                <a:gd name="connsiteY85" fmla="*/ 0 h 1200150"/>
                <a:gd name="connsiteX86" fmla="*/ 0 w 6210300"/>
                <a:gd name="connsiteY86" fmla="*/ 0 h 1200150"/>
                <a:gd name="connsiteX0" fmla="*/ 6210300 w 6210300"/>
                <a:gd name="connsiteY0" fmla="*/ 1200150 h 1200150"/>
                <a:gd name="connsiteX1" fmla="*/ 4610100 w 6210300"/>
                <a:gd name="connsiteY1" fmla="*/ 1200150 h 1200150"/>
                <a:gd name="connsiteX2" fmla="*/ 4610100 w 6210300"/>
                <a:gd name="connsiteY2" fmla="*/ 1157288 h 1200150"/>
                <a:gd name="connsiteX3" fmla="*/ 4286250 w 6210300"/>
                <a:gd name="connsiteY3" fmla="*/ 1157288 h 1200150"/>
                <a:gd name="connsiteX4" fmla="*/ 4286250 w 6210300"/>
                <a:gd name="connsiteY4" fmla="*/ 1123950 h 1200150"/>
                <a:gd name="connsiteX5" fmla="*/ 4152900 w 6210300"/>
                <a:gd name="connsiteY5" fmla="*/ 1123950 h 1200150"/>
                <a:gd name="connsiteX6" fmla="*/ 4152900 w 6210300"/>
                <a:gd name="connsiteY6" fmla="*/ 1085850 h 1200150"/>
                <a:gd name="connsiteX7" fmla="*/ 3929062 w 6210300"/>
                <a:gd name="connsiteY7" fmla="*/ 1085850 h 1200150"/>
                <a:gd name="connsiteX8" fmla="*/ 3929062 w 6210300"/>
                <a:gd name="connsiteY8" fmla="*/ 1057275 h 1200150"/>
                <a:gd name="connsiteX9" fmla="*/ 3795712 w 6210300"/>
                <a:gd name="connsiteY9" fmla="*/ 1057275 h 1200150"/>
                <a:gd name="connsiteX10" fmla="*/ 3795712 w 6210300"/>
                <a:gd name="connsiteY10" fmla="*/ 1028700 h 1200150"/>
                <a:gd name="connsiteX11" fmla="*/ 3762375 w 6210300"/>
                <a:gd name="connsiteY11" fmla="*/ 1028700 h 1200150"/>
                <a:gd name="connsiteX12" fmla="*/ 3762375 w 6210300"/>
                <a:gd name="connsiteY12" fmla="*/ 1004888 h 1200150"/>
                <a:gd name="connsiteX13" fmla="*/ 3624262 w 6210300"/>
                <a:gd name="connsiteY13" fmla="*/ 1004888 h 1200150"/>
                <a:gd name="connsiteX14" fmla="*/ 3624262 w 6210300"/>
                <a:gd name="connsiteY14" fmla="*/ 971550 h 1200150"/>
                <a:gd name="connsiteX15" fmla="*/ 3505200 w 6210300"/>
                <a:gd name="connsiteY15" fmla="*/ 971550 h 1200150"/>
                <a:gd name="connsiteX16" fmla="*/ 3505200 w 6210300"/>
                <a:gd name="connsiteY16" fmla="*/ 942975 h 1200150"/>
                <a:gd name="connsiteX17" fmla="*/ 3224212 w 6210300"/>
                <a:gd name="connsiteY17" fmla="*/ 942975 h 1200150"/>
                <a:gd name="connsiteX18" fmla="*/ 3224212 w 6210300"/>
                <a:gd name="connsiteY18" fmla="*/ 923925 h 1200150"/>
                <a:gd name="connsiteX19" fmla="*/ 3162300 w 6210300"/>
                <a:gd name="connsiteY19" fmla="*/ 923925 h 1200150"/>
                <a:gd name="connsiteX20" fmla="*/ 3162300 w 6210300"/>
                <a:gd name="connsiteY20" fmla="*/ 909638 h 1200150"/>
                <a:gd name="connsiteX21" fmla="*/ 3067050 w 6210300"/>
                <a:gd name="connsiteY21" fmla="*/ 909638 h 1200150"/>
                <a:gd name="connsiteX22" fmla="*/ 3067050 w 6210300"/>
                <a:gd name="connsiteY22" fmla="*/ 876300 h 1200150"/>
                <a:gd name="connsiteX23" fmla="*/ 2976562 w 6210300"/>
                <a:gd name="connsiteY23" fmla="*/ 876300 h 1200150"/>
                <a:gd name="connsiteX24" fmla="*/ 2976562 w 6210300"/>
                <a:gd name="connsiteY24" fmla="*/ 857250 h 1200150"/>
                <a:gd name="connsiteX25" fmla="*/ 2733675 w 6210300"/>
                <a:gd name="connsiteY25" fmla="*/ 857250 h 1200150"/>
                <a:gd name="connsiteX26" fmla="*/ 2733675 w 6210300"/>
                <a:gd name="connsiteY26" fmla="*/ 823913 h 1200150"/>
                <a:gd name="connsiteX27" fmla="*/ 2509837 w 6210300"/>
                <a:gd name="connsiteY27" fmla="*/ 823913 h 1200150"/>
                <a:gd name="connsiteX28" fmla="*/ 2509837 w 6210300"/>
                <a:gd name="connsiteY28" fmla="*/ 762000 h 1200150"/>
                <a:gd name="connsiteX29" fmla="*/ 2466975 w 6210300"/>
                <a:gd name="connsiteY29" fmla="*/ 762000 h 1200150"/>
                <a:gd name="connsiteX30" fmla="*/ 2466975 w 6210300"/>
                <a:gd name="connsiteY30" fmla="*/ 733425 h 1200150"/>
                <a:gd name="connsiteX31" fmla="*/ 2381250 w 6210300"/>
                <a:gd name="connsiteY31" fmla="*/ 733425 h 1200150"/>
                <a:gd name="connsiteX32" fmla="*/ 2381250 w 6210300"/>
                <a:gd name="connsiteY32" fmla="*/ 723900 h 1200150"/>
                <a:gd name="connsiteX33" fmla="*/ 2266950 w 6210300"/>
                <a:gd name="connsiteY33" fmla="*/ 723900 h 1200150"/>
                <a:gd name="connsiteX34" fmla="*/ 2266950 w 6210300"/>
                <a:gd name="connsiteY34" fmla="*/ 709613 h 1200150"/>
                <a:gd name="connsiteX35" fmla="*/ 2152650 w 6210300"/>
                <a:gd name="connsiteY35" fmla="*/ 709613 h 1200150"/>
                <a:gd name="connsiteX36" fmla="*/ 2152650 w 6210300"/>
                <a:gd name="connsiteY36" fmla="*/ 681038 h 1200150"/>
                <a:gd name="connsiteX37" fmla="*/ 2071687 w 6210300"/>
                <a:gd name="connsiteY37" fmla="*/ 681038 h 1200150"/>
                <a:gd name="connsiteX38" fmla="*/ 2071687 w 6210300"/>
                <a:gd name="connsiteY38" fmla="*/ 657225 h 1200150"/>
                <a:gd name="connsiteX39" fmla="*/ 2028825 w 6210300"/>
                <a:gd name="connsiteY39" fmla="*/ 657225 h 1200150"/>
                <a:gd name="connsiteX40" fmla="*/ 2028825 w 6210300"/>
                <a:gd name="connsiteY40" fmla="*/ 638175 h 1200150"/>
                <a:gd name="connsiteX41" fmla="*/ 1985962 w 6210300"/>
                <a:gd name="connsiteY41" fmla="*/ 638175 h 1200150"/>
                <a:gd name="connsiteX42" fmla="*/ 1985962 w 6210300"/>
                <a:gd name="connsiteY42" fmla="*/ 623888 h 1200150"/>
                <a:gd name="connsiteX43" fmla="*/ 1905000 w 6210300"/>
                <a:gd name="connsiteY43" fmla="*/ 623888 h 1200150"/>
                <a:gd name="connsiteX44" fmla="*/ 1905000 w 6210300"/>
                <a:gd name="connsiteY44" fmla="*/ 590550 h 1200150"/>
                <a:gd name="connsiteX45" fmla="*/ 1752600 w 6210300"/>
                <a:gd name="connsiteY45" fmla="*/ 590550 h 1200150"/>
                <a:gd name="connsiteX46" fmla="*/ 1752600 w 6210300"/>
                <a:gd name="connsiteY46" fmla="*/ 571500 h 1200150"/>
                <a:gd name="connsiteX47" fmla="*/ 1681162 w 6210300"/>
                <a:gd name="connsiteY47" fmla="*/ 571500 h 1200150"/>
                <a:gd name="connsiteX48" fmla="*/ 1681162 w 6210300"/>
                <a:gd name="connsiteY48" fmla="*/ 552450 h 1200150"/>
                <a:gd name="connsiteX49" fmla="*/ 1652587 w 6210300"/>
                <a:gd name="connsiteY49" fmla="*/ 552450 h 1200150"/>
                <a:gd name="connsiteX50" fmla="*/ 1652587 w 6210300"/>
                <a:gd name="connsiteY50" fmla="*/ 528638 h 1200150"/>
                <a:gd name="connsiteX51" fmla="*/ 1504950 w 6210300"/>
                <a:gd name="connsiteY51" fmla="*/ 528638 h 1200150"/>
                <a:gd name="connsiteX52" fmla="*/ 1504950 w 6210300"/>
                <a:gd name="connsiteY52" fmla="*/ 504825 h 1200150"/>
                <a:gd name="connsiteX53" fmla="*/ 1476375 w 6210300"/>
                <a:gd name="connsiteY53" fmla="*/ 504825 h 1200150"/>
                <a:gd name="connsiteX54" fmla="*/ 1476375 w 6210300"/>
                <a:gd name="connsiteY54" fmla="*/ 495300 h 1200150"/>
                <a:gd name="connsiteX55" fmla="*/ 1304925 w 6210300"/>
                <a:gd name="connsiteY55" fmla="*/ 495300 h 1200150"/>
                <a:gd name="connsiteX56" fmla="*/ 1304925 w 6210300"/>
                <a:gd name="connsiteY56" fmla="*/ 471488 h 1200150"/>
                <a:gd name="connsiteX57" fmla="*/ 1276350 w 6210300"/>
                <a:gd name="connsiteY57" fmla="*/ 471488 h 1200150"/>
                <a:gd name="connsiteX58" fmla="*/ 1276350 w 6210300"/>
                <a:gd name="connsiteY58" fmla="*/ 447675 h 1200150"/>
                <a:gd name="connsiteX59" fmla="*/ 1181100 w 6210300"/>
                <a:gd name="connsiteY59" fmla="*/ 447675 h 1200150"/>
                <a:gd name="connsiteX60" fmla="*/ 1181100 w 6210300"/>
                <a:gd name="connsiteY60" fmla="*/ 433388 h 1200150"/>
                <a:gd name="connsiteX61" fmla="*/ 1128712 w 6210300"/>
                <a:gd name="connsiteY61" fmla="*/ 433388 h 1200150"/>
                <a:gd name="connsiteX62" fmla="*/ 1128712 w 6210300"/>
                <a:gd name="connsiteY62" fmla="*/ 409575 h 1200150"/>
                <a:gd name="connsiteX63" fmla="*/ 1023937 w 6210300"/>
                <a:gd name="connsiteY63" fmla="*/ 409575 h 1200150"/>
                <a:gd name="connsiteX64" fmla="*/ 1009650 w 6210300"/>
                <a:gd name="connsiteY64" fmla="*/ 409575 h 1200150"/>
                <a:gd name="connsiteX65" fmla="*/ 1009650 w 6210300"/>
                <a:gd name="connsiteY65" fmla="*/ 333375 h 1200150"/>
                <a:gd name="connsiteX66" fmla="*/ 742950 w 6210300"/>
                <a:gd name="connsiteY66" fmla="*/ 333375 h 1200150"/>
                <a:gd name="connsiteX67" fmla="*/ 742950 w 6210300"/>
                <a:gd name="connsiteY67" fmla="*/ 333375 h 1200150"/>
                <a:gd name="connsiteX68" fmla="*/ 683418 w 6210300"/>
                <a:gd name="connsiteY68" fmla="*/ 300038 h 1200150"/>
                <a:gd name="connsiteX69" fmla="*/ 671512 w 6210300"/>
                <a:gd name="connsiteY69" fmla="*/ 261938 h 1200150"/>
                <a:gd name="connsiteX70" fmla="*/ 642937 w 6210300"/>
                <a:gd name="connsiteY70" fmla="*/ 261938 h 1200150"/>
                <a:gd name="connsiteX71" fmla="*/ 642937 w 6210300"/>
                <a:gd name="connsiteY71" fmla="*/ 228600 h 1200150"/>
                <a:gd name="connsiteX72" fmla="*/ 533400 w 6210300"/>
                <a:gd name="connsiteY72" fmla="*/ 228600 h 1200150"/>
                <a:gd name="connsiteX73" fmla="*/ 533400 w 6210300"/>
                <a:gd name="connsiteY73" fmla="*/ 228600 h 1200150"/>
                <a:gd name="connsiteX74" fmla="*/ 509588 w 6210300"/>
                <a:gd name="connsiteY74" fmla="*/ 204788 h 1200150"/>
                <a:gd name="connsiteX75" fmla="*/ 509588 w 6210300"/>
                <a:gd name="connsiteY75" fmla="*/ 176213 h 1200150"/>
                <a:gd name="connsiteX76" fmla="*/ 500062 w 6210300"/>
                <a:gd name="connsiteY76" fmla="*/ 176213 h 1200150"/>
                <a:gd name="connsiteX77" fmla="*/ 481012 w 6210300"/>
                <a:gd name="connsiteY77" fmla="*/ 157163 h 1200150"/>
                <a:gd name="connsiteX78" fmla="*/ 361950 w 6210300"/>
                <a:gd name="connsiteY78" fmla="*/ 157163 h 1200150"/>
                <a:gd name="connsiteX79" fmla="*/ 361950 w 6210300"/>
                <a:gd name="connsiteY79" fmla="*/ 109538 h 1200150"/>
                <a:gd name="connsiteX80" fmla="*/ 342900 w 6210300"/>
                <a:gd name="connsiteY80" fmla="*/ 109538 h 1200150"/>
                <a:gd name="connsiteX81" fmla="*/ 342900 w 6210300"/>
                <a:gd name="connsiteY81" fmla="*/ 85725 h 1200150"/>
                <a:gd name="connsiteX82" fmla="*/ 209550 w 6210300"/>
                <a:gd name="connsiteY82" fmla="*/ 85725 h 1200150"/>
                <a:gd name="connsiteX83" fmla="*/ 209550 w 6210300"/>
                <a:gd name="connsiteY83" fmla="*/ 0 h 1200150"/>
                <a:gd name="connsiteX84" fmla="*/ 109537 w 6210300"/>
                <a:gd name="connsiteY84" fmla="*/ 0 h 1200150"/>
                <a:gd name="connsiteX85" fmla="*/ 109537 w 6210300"/>
                <a:gd name="connsiteY85" fmla="*/ 0 h 1200150"/>
                <a:gd name="connsiteX86" fmla="*/ 0 w 6210300"/>
                <a:gd name="connsiteY86" fmla="*/ 0 h 1200150"/>
                <a:gd name="connsiteX0" fmla="*/ 6210300 w 6210300"/>
                <a:gd name="connsiteY0" fmla="*/ 1200150 h 1200150"/>
                <a:gd name="connsiteX1" fmla="*/ 4610100 w 6210300"/>
                <a:gd name="connsiteY1" fmla="*/ 1200150 h 1200150"/>
                <a:gd name="connsiteX2" fmla="*/ 4610100 w 6210300"/>
                <a:gd name="connsiteY2" fmla="*/ 1157288 h 1200150"/>
                <a:gd name="connsiteX3" fmla="*/ 4286250 w 6210300"/>
                <a:gd name="connsiteY3" fmla="*/ 1157288 h 1200150"/>
                <a:gd name="connsiteX4" fmla="*/ 4286250 w 6210300"/>
                <a:gd name="connsiteY4" fmla="*/ 1123950 h 1200150"/>
                <a:gd name="connsiteX5" fmla="*/ 4152900 w 6210300"/>
                <a:gd name="connsiteY5" fmla="*/ 1123950 h 1200150"/>
                <a:gd name="connsiteX6" fmla="*/ 4152900 w 6210300"/>
                <a:gd name="connsiteY6" fmla="*/ 1085850 h 1200150"/>
                <a:gd name="connsiteX7" fmla="*/ 3929062 w 6210300"/>
                <a:gd name="connsiteY7" fmla="*/ 1085850 h 1200150"/>
                <a:gd name="connsiteX8" fmla="*/ 3929062 w 6210300"/>
                <a:gd name="connsiteY8" fmla="*/ 1057275 h 1200150"/>
                <a:gd name="connsiteX9" fmla="*/ 3795712 w 6210300"/>
                <a:gd name="connsiteY9" fmla="*/ 1057275 h 1200150"/>
                <a:gd name="connsiteX10" fmla="*/ 3795712 w 6210300"/>
                <a:gd name="connsiteY10" fmla="*/ 1028700 h 1200150"/>
                <a:gd name="connsiteX11" fmla="*/ 3762375 w 6210300"/>
                <a:gd name="connsiteY11" fmla="*/ 1028700 h 1200150"/>
                <a:gd name="connsiteX12" fmla="*/ 3762375 w 6210300"/>
                <a:gd name="connsiteY12" fmla="*/ 1004888 h 1200150"/>
                <a:gd name="connsiteX13" fmla="*/ 3624262 w 6210300"/>
                <a:gd name="connsiteY13" fmla="*/ 1004888 h 1200150"/>
                <a:gd name="connsiteX14" fmla="*/ 3624262 w 6210300"/>
                <a:gd name="connsiteY14" fmla="*/ 971550 h 1200150"/>
                <a:gd name="connsiteX15" fmla="*/ 3505200 w 6210300"/>
                <a:gd name="connsiteY15" fmla="*/ 971550 h 1200150"/>
                <a:gd name="connsiteX16" fmla="*/ 3505200 w 6210300"/>
                <a:gd name="connsiteY16" fmla="*/ 942975 h 1200150"/>
                <a:gd name="connsiteX17" fmla="*/ 3224212 w 6210300"/>
                <a:gd name="connsiteY17" fmla="*/ 942975 h 1200150"/>
                <a:gd name="connsiteX18" fmla="*/ 3224212 w 6210300"/>
                <a:gd name="connsiteY18" fmla="*/ 923925 h 1200150"/>
                <a:gd name="connsiteX19" fmla="*/ 3162300 w 6210300"/>
                <a:gd name="connsiteY19" fmla="*/ 923925 h 1200150"/>
                <a:gd name="connsiteX20" fmla="*/ 3162300 w 6210300"/>
                <a:gd name="connsiteY20" fmla="*/ 909638 h 1200150"/>
                <a:gd name="connsiteX21" fmla="*/ 3067050 w 6210300"/>
                <a:gd name="connsiteY21" fmla="*/ 909638 h 1200150"/>
                <a:gd name="connsiteX22" fmla="*/ 3067050 w 6210300"/>
                <a:gd name="connsiteY22" fmla="*/ 876300 h 1200150"/>
                <a:gd name="connsiteX23" fmla="*/ 2976562 w 6210300"/>
                <a:gd name="connsiteY23" fmla="*/ 876300 h 1200150"/>
                <a:gd name="connsiteX24" fmla="*/ 2976562 w 6210300"/>
                <a:gd name="connsiteY24" fmla="*/ 857250 h 1200150"/>
                <a:gd name="connsiteX25" fmla="*/ 2733675 w 6210300"/>
                <a:gd name="connsiteY25" fmla="*/ 857250 h 1200150"/>
                <a:gd name="connsiteX26" fmla="*/ 2733675 w 6210300"/>
                <a:gd name="connsiteY26" fmla="*/ 823913 h 1200150"/>
                <a:gd name="connsiteX27" fmla="*/ 2509837 w 6210300"/>
                <a:gd name="connsiteY27" fmla="*/ 823913 h 1200150"/>
                <a:gd name="connsiteX28" fmla="*/ 2509837 w 6210300"/>
                <a:gd name="connsiteY28" fmla="*/ 762000 h 1200150"/>
                <a:gd name="connsiteX29" fmla="*/ 2466975 w 6210300"/>
                <a:gd name="connsiteY29" fmla="*/ 762000 h 1200150"/>
                <a:gd name="connsiteX30" fmla="*/ 2466975 w 6210300"/>
                <a:gd name="connsiteY30" fmla="*/ 733425 h 1200150"/>
                <a:gd name="connsiteX31" fmla="*/ 2381250 w 6210300"/>
                <a:gd name="connsiteY31" fmla="*/ 733425 h 1200150"/>
                <a:gd name="connsiteX32" fmla="*/ 2381250 w 6210300"/>
                <a:gd name="connsiteY32" fmla="*/ 723900 h 1200150"/>
                <a:gd name="connsiteX33" fmla="*/ 2266950 w 6210300"/>
                <a:gd name="connsiteY33" fmla="*/ 723900 h 1200150"/>
                <a:gd name="connsiteX34" fmla="*/ 2266950 w 6210300"/>
                <a:gd name="connsiteY34" fmla="*/ 709613 h 1200150"/>
                <a:gd name="connsiteX35" fmla="*/ 2152650 w 6210300"/>
                <a:gd name="connsiteY35" fmla="*/ 709613 h 1200150"/>
                <a:gd name="connsiteX36" fmla="*/ 2152650 w 6210300"/>
                <a:gd name="connsiteY36" fmla="*/ 681038 h 1200150"/>
                <a:gd name="connsiteX37" fmla="*/ 2071687 w 6210300"/>
                <a:gd name="connsiteY37" fmla="*/ 681038 h 1200150"/>
                <a:gd name="connsiteX38" fmla="*/ 2071687 w 6210300"/>
                <a:gd name="connsiteY38" fmla="*/ 657225 h 1200150"/>
                <a:gd name="connsiteX39" fmla="*/ 2028825 w 6210300"/>
                <a:gd name="connsiteY39" fmla="*/ 657225 h 1200150"/>
                <a:gd name="connsiteX40" fmla="*/ 2028825 w 6210300"/>
                <a:gd name="connsiteY40" fmla="*/ 638175 h 1200150"/>
                <a:gd name="connsiteX41" fmla="*/ 1985962 w 6210300"/>
                <a:gd name="connsiteY41" fmla="*/ 638175 h 1200150"/>
                <a:gd name="connsiteX42" fmla="*/ 1985962 w 6210300"/>
                <a:gd name="connsiteY42" fmla="*/ 623888 h 1200150"/>
                <a:gd name="connsiteX43" fmla="*/ 1905000 w 6210300"/>
                <a:gd name="connsiteY43" fmla="*/ 623888 h 1200150"/>
                <a:gd name="connsiteX44" fmla="*/ 1905000 w 6210300"/>
                <a:gd name="connsiteY44" fmla="*/ 590550 h 1200150"/>
                <a:gd name="connsiteX45" fmla="*/ 1752600 w 6210300"/>
                <a:gd name="connsiteY45" fmla="*/ 590550 h 1200150"/>
                <a:gd name="connsiteX46" fmla="*/ 1752600 w 6210300"/>
                <a:gd name="connsiteY46" fmla="*/ 571500 h 1200150"/>
                <a:gd name="connsiteX47" fmla="*/ 1681162 w 6210300"/>
                <a:gd name="connsiteY47" fmla="*/ 571500 h 1200150"/>
                <a:gd name="connsiteX48" fmla="*/ 1681162 w 6210300"/>
                <a:gd name="connsiteY48" fmla="*/ 552450 h 1200150"/>
                <a:gd name="connsiteX49" fmla="*/ 1652587 w 6210300"/>
                <a:gd name="connsiteY49" fmla="*/ 552450 h 1200150"/>
                <a:gd name="connsiteX50" fmla="*/ 1652587 w 6210300"/>
                <a:gd name="connsiteY50" fmla="*/ 528638 h 1200150"/>
                <a:gd name="connsiteX51" fmla="*/ 1504950 w 6210300"/>
                <a:gd name="connsiteY51" fmla="*/ 528638 h 1200150"/>
                <a:gd name="connsiteX52" fmla="*/ 1504950 w 6210300"/>
                <a:gd name="connsiteY52" fmla="*/ 504825 h 1200150"/>
                <a:gd name="connsiteX53" fmla="*/ 1476375 w 6210300"/>
                <a:gd name="connsiteY53" fmla="*/ 504825 h 1200150"/>
                <a:gd name="connsiteX54" fmla="*/ 1476375 w 6210300"/>
                <a:gd name="connsiteY54" fmla="*/ 495300 h 1200150"/>
                <a:gd name="connsiteX55" fmla="*/ 1304925 w 6210300"/>
                <a:gd name="connsiteY55" fmla="*/ 495300 h 1200150"/>
                <a:gd name="connsiteX56" fmla="*/ 1304925 w 6210300"/>
                <a:gd name="connsiteY56" fmla="*/ 471488 h 1200150"/>
                <a:gd name="connsiteX57" fmla="*/ 1276350 w 6210300"/>
                <a:gd name="connsiteY57" fmla="*/ 471488 h 1200150"/>
                <a:gd name="connsiteX58" fmla="*/ 1276350 w 6210300"/>
                <a:gd name="connsiteY58" fmla="*/ 447675 h 1200150"/>
                <a:gd name="connsiteX59" fmla="*/ 1181100 w 6210300"/>
                <a:gd name="connsiteY59" fmla="*/ 447675 h 1200150"/>
                <a:gd name="connsiteX60" fmla="*/ 1181100 w 6210300"/>
                <a:gd name="connsiteY60" fmla="*/ 433388 h 1200150"/>
                <a:gd name="connsiteX61" fmla="*/ 1128712 w 6210300"/>
                <a:gd name="connsiteY61" fmla="*/ 433388 h 1200150"/>
                <a:gd name="connsiteX62" fmla="*/ 1128712 w 6210300"/>
                <a:gd name="connsiteY62" fmla="*/ 409575 h 1200150"/>
                <a:gd name="connsiteX63" fmla="*/ 1023937 w 6210300"/>
                <a:gd name="connsiteY63" fmla="*/ 409575 h 1200150"/>
                <a:gd name="connsiteX64" fmla="*/ 1009650 w 6210300"/>
                <a:gd name="connsiteY64" fmla="*/ 409575 h 1200150"/>
                <a:gd name="connsiteX65" fmla="*/ 1009650 w 6210300"/>
                <a:gd name="connsiteY65" fmla="*/ 333375 h 1200150"/>
                <a:gd name="connsiteX66" fmla="*/ 742950 w 6210300"/>
                <a:gd name="connsiteY66" fmla="*/ 333375 h 1200150"/>
                <a:gd name="connsiteX67" fmla="*/ 747713 w 6210300"/>
                <a:gd name="connsiteY67" fmla="*/ 295275 h 1200150"/>
                <a:gd name="connsiteX68" fmla="*/ 683418 w 6210300"/>
                <a:gd name="connsiteY68" fmla="*/ 300038 h 1200150"/>
                <a:gd name="connsiteX69" fmla="*/ 671512 w 6210300"/>
                <a:gd name="connsiteY69" fmla="*/ 261938 h 1200150"/>
                <a:gd name="connsiteX70" fmla="*/ 642937 w 6210300"/>
                <a:gd name="connsiteY70" fmla="*/ 261938 h 1200150"/>
                <a:gd name="connsiteX71" fmla="*/ 642937 w 6210300"/>
                <a:gd name="connsiteY71" fmla="*/ 228600 h 1200150"/>
                <a:gd name="connsiteX72" fmla="*/ 533400 w 6210300"/>
                <a:gd name="connsiteY72" fmla="*/ 228600 h 1200150"/>
                <a:gd name="connsiteX73" fmla="*/ 533400 w 6210300"/>
                <a:gd name="connsiteY73" fmla="*/ 228600 h 1200150"/>
                <a:gd name="connsiteX74" fmla="*/ 509588 w 6210300"/>
                <a:gd name="connsiteY74" fmla="*/ 204788 h 1200150"/>
                <a:gd name="connsiteX75" fmla="*/ 509588 w 6210300"/>
                <a:gd name="connsiteY75" fmla="*/ 176213 h 1200150"/>
                <a:gd name="connsiteX76" fmla="*/ 500062 w 6210300"/>
                <a:gd name="connsiteY76" fmla="*/ 176213 h 1200150"/>
                <a:gd name="connsiteX77" fmla="*/ 481012 w 6210300"/>
                <a:gd name="connsiteY77" fmla="*/ 157163 h 1200150"/>
                <a:gd name="connsiteX78" fmla="*/ 361950 w 6210300"/>
                <a:gd name="connsiteY78" fmla="*/ 157163 h 1200150"/>
                <a:gd name="connsiteX79" fmla="*/ 361950 w 6210300"/>
                <a:gd name="connsiteY79" fmla="*/ 109538 h 1200150"/>
                <a:gd name="connsiteX80" fmla="*/ 342900 w 6210300"/>
                <a:gd name="connsiteY80" fmla="*/ 109538 h 1200150"/>
                <a:gd name="connsiteX81" fmla="*/ 342900 w 6210300"/>
                <a:gd name="connsiteY81" fmla="*/ 85725 h 1200150"/>
                <a:gd name="connsiteX82" fmla="*/ 209550 w 6210300"/>
                <a:gd name="connsiteY82" fmla="*/ 85725 h 1200150"/>
                <a:gd name="connsiteX83" fmla="*/ 209550 w 6210300"/>
                <a:gd name="connsiteY83" fmla="*/ 0 h 1200150"/>
                <a:gd name="connsiteX84" fmla="*/ 109537 w 6210300"/>
                <a:gd name="connsiteY84" fmla="*/ 0 h 1200150"/>
                <a:gd name="connsiteX85" fmla="*/ 109537 w 6210300"/>
                <a:gd name="connsiteY85" fmla="*/ 0 h 1200150"/>
                <a:gd name="connsiteX86" fmla="*/ 0 w 6210300"/>
                <a:gd name="connsiteY86" fmla="*/ 0 h 1200150"/>
                <a:gd name="connsiteX0" fmla="*/ 6210300 w 6210300"/>
                <a:gd name="connsiteY0" fmla="*/ 1200150 h 1200150"/>
                <a:gd name="connsiteX1" fmla="*/ 4610100 w 6210300"/>
                <a:gd name="connsiteY1" fmla="*/ 1200150 h 1200150"/>
                <a:gd name="connsiteX2" fmla="*/ 4610100 w 6210300"/>
                <a:gd name="connsiteY2" fmla="*/ 1157288 h 1200150"/>
                <a:gd name="connsiteX3" fmla="*/ 4286250 w 6210300"/>
                <a:gd name="connsiteY3" fmla="*/ 1157288 h 1200150"/>
                <a:gd name="connsiteX4" fmla="*/ 4286250 w 6210300"/>
                <a:gd name="connsiteY4" fmla="*/ 1123950 h 1200150"/>
                <a:gd name="connsiteX5" fmla="*/ 4152900 w 6210300"/>
                <a:gd name="connsiteY5" fmla="*/ 1123950 h 1200150"/>
                <a:gd name="connsiteX6" fmla="*/ 4152900 w 6210300"/>
                <a:gd name="connsiteY6" fmla="*/ 1085850 h 1200150"/>
                <a:gd name="connsiteX7" fmla="*/ 3929062 w 6210300"/>
                <a:gd name="connsiteY7" fmla="*/ 1085850 h 1200150"/>
                <a:gd name="connsiteX8" fmla="*/ 3929062 w 6210300"/>
                <a:gd name="connsiteY8" fmla="*/ 1057275 h 1200150"/>
                <a:gd name="connsiteX9" fmla="*/ 3795712 w 6210300"/>
                <a:gd name="connsiteY9" fmla="*/ 1057275 h 1200150"/>
                <a:gd name="connsiteX10" fmla="*/ 3795712 w 6210300"/>
                <a:gd name="connsiteY10" fmla="*/ 1028700 h 1200150"/>
                <a:gd name="connsiteX11" fmla="*/ 3762375 w 6210300"/>
                <a:gd name="connsiteY11" fmla="*/ 1028700 h 1200150"/>
                <a:gd name="connsiteX12" fmla="*/ 3762375 w 6210300"/>
                <a:gd name="connsiteY12" fmla="*/ 1004888 h 1200150"/>
                <a:gd name="connsiteX13" fmla="*/ 3624262 w 6210300"/>
                <a:gd name="connsiteY13" fmla="*/ 1004888 h 1200150"/>
                <a:gd name="connsiteX14" fmla="*/ 3624262 w 6210300"/>
                <a:gd name="connsiteY14" fmla="*/ 971550 h 1200150"/>
                <a:gd name="connsiteX15" fmla="*/ 3505200 w 6210300"/>
                <a:gd name="connsiteY15" fmla="*/ 971550 h 1200150"/>
                <a:gd name="connsiteX16" fmla="*/ 3505200 w 6210300"/>
                <a:gd name="connsiteY16" fmla="*/ 942975 h 1200150"/>
                <a:gd name="connsiteX17" fmla="*/ 3224212 w 6210300"/>
                <a:gd name="connsiteY17" fmla="*/ 942975 h 1200150"/>
                <a:gd name="connsiteX18" fmla="*/ 3224212 w 6210300"/>
                <a:gd name="connsiteY18" fmla="*/ 923925 h 1200150"/>
                <a:gd name="connsiteX19" fmla="*/ 3162300 w 6210300"/>
                <a:gd name="connsiteY19" fmla="*/ 923925 h 1200150"/>
                <a:gd name="connsiteX20" fmla="*/ 3162300 w 6210300"/>
                <a:gd name="connsiteY20" fmla="*/ 909638 h 1200150"/>
                <a:gd name="connsiteX21" fmla="*/ 3067050 w 6210300"/>
                <a:gd name="connsiteY21" fmla="*/ 909638 h 1200150"/>
                <a:gd name="connsiteX22" fmla="*/ 3067050 w 6210300"/>
                <a:gd name="connsiteY22" fmla="*/ 876300 h 1200150"/>
                <a:gd name="connsiteX23" fmla="*/ 2976562 w 6210300"/>
                <a:gd name="connsiteY23" fmla="*/ 876300 h 1200150"/>
                <a:gd name="connsiteX24" fmla="*/ 2976562 w 6210300"/>
                <a:gd name="connsiteY24" fmla="*/ 857250 h 1200150"/>
                <a:gd name="connsiteX25" fmla="*/ 2733675 w 6210300"/>
                <a:gd name="connsiteY25" fmla="*/ 857250 h 1200150"/>
                <a:gd name="connsiteX26" fmla="*/ 2733675 w 6210300"/>
                <a:gd name="connsiteY26" fmla="*/ 823913 h 1200150"/>
                <a:gd name="connsiteX27" fmla="*/ 2509837 w 6210300"/>
                <a:gd name="connsiteY27" fmla="*/ 823913 h 1200150"/>
                <a:gd name="connsiteX28" fmla="*/ 2509837 w 6210300"/>
                <a:gd name="connsiteY28" fmla="*/ 762000 h 1200150"/>
                <a:gd name="connsiteX29" fmla="*/ 2466975 w 6210300"/>
                <a:gd name="connsiteY29" fmla="*/ 762000 h 1200150"/>
                <a:gd name="connsiteX30" fmla="*/ 2466975 w 6210300"/>
                <a:gd name="connsiteY30" fmla="*/ 733425 h 1200150"/>
                <a:gd name="connsiteX31" fmla="*/ 2381250 w 6210300"/>
                <a:gd name="connsiteY31" fmla="*/ 733425 h 1200150"/>
                <a:gd name="connsiteX32" fmla="*/ 2381250 w 6210300"/>
                <a:gd name="connsiteY32" fmla="*/ 723900 h 1200150"/>
                <a:gd name="connsiteX33" fmla="*/ 2266950 w 6210300"/>
                <a:gd name="connsiteY33" fmla="*/ 723900 h 1200150"/>
                <a:gd name="connsiteX34" fmla="*/ 2266950 w 6210300"/>
                <a:gd name="connsiteY34" fmla="*/ 709613 h 1200150"/>
                <a:gd name="connsiteX35" fmla="*/ 2152650 w 6210300"/>
                <a:gd name="connsiteY35" fmla="*/ 709613 h 1200150"/>
                <a:gd name="connsiteX36" fmla="*/ 2152650 w 6210300"/>
                <a:gd name="connsiteY36" fmla="*/ 681038 h 1200150"/>
                <a:gd name="connsiteX37" fmla="*/ 2071687 w 6210300"/>
                <a:gd name="connsiteY37" fmla="*/ 681038 h 1200150"/>
                <a:gd name="connsiteX38" fmla="*/ 2071687 w 6210300"/>
                <a:gd name="connsiteY38" fmla="*/ 657225 h 1200150"/>
                <a:gd name="connsiteX39" fmla="*/ 2028825 w 6210300"/>
                <a:gd name="connsiteY39" fmla="*/ 657225 h 1200150"/>
                <a:gd name="connsiteX40" fmla="*/ 2028825 w 6210300"/>
                <a:gd name="connsiteY40" fmla="*/ 638175 h 1200150"/>
                <a:gd name="connsiteX41" fmla="*/ 1985962 w 6210300"/>
                <a:gd name="connsiteY41" fmla="*/ 638175 h 1200150"/>
                <a:gd name="connsiteX42" fmla="*/ 1985962 w 6210300"/>
                <a:gd name="connsiteY42" fmla="*/ 623888 h 1200150"/>
                <a:gd name="connsiteX43" fmla="*/ 1905000 w 6210300"/>
                <a:gd name="connsiteY43" fmla="*/ 623888 h 1200150"/>
                <a:gd name="connsiteX44" fmla="*/ 1905000 w 6210300"/>
                <a:gd name="connsiteY44" fmla="*/ 590550 h 1200150"/>
                <a:gd name="connsiteX45" fmla="*/ 1752600 w 6210300"/>
                <a:gd name="connsiteY45" fmla="*/ 590550 h 1200150"/>
                <a:gd name="connsiteX46" fmla="*/ 1752600 w 6210300"/>
                <a:gd name="connsiteY46" fmla="*/ 571500 h 1200150"/>
                <a:gd name="connsiteX47" fmla="*/ 1681162 w 6210300"/>
                <a:gd name="connsiteY47" fmla="*/ 571500 h 1200150"/>
                <a:gd name="connsiteX48" fmla="*/ 1681162 w 6210300"/>
                <a:gd name="connsiteY48" fmla="*/ 552450 h 1200150"/>
                <a:gd name="connsiteX49" fmla="*/ 1652587 w 6210300"/>
                <a:gd name="connsiteY49" fmla="*/ 552450 h 1200150"/>
                <a:gd name="connsiteX50" fmla="*/ 1652587 w 6210300"/>
                <a:gd name="connsiteY50" fmla="*/ 528638 h 1200150"/>
                <a:gd name="connsiteX51" fmla="*/ 1504950 w 6210300"/>
                <a:gd name="connsiteY51" fmla="*/ 528638 h 1200150"/>
                <a:gd name="connsiteX52" fmla="*/ 1504950 w 6210300"/>
                <a:gd name="connsiteY52" fmla="*/ 504825 h 1200150"/>
                <a:gd name="connsiteX53" fmla="*/ 1476375 w 6210300"/>
                <a:gd name="connsiteY53" fmla="*/ 504825 h 1200150"/>
                <a:gd name="connsiteX54" fmla="*/ 1476375 w 6210300"/>
                <a:gd name="connsiteY54" fmla="*/ 495300 h 1200150"/>
                <a:gd name="connsiteX55" fmla="*/ 1304925 w 6210300"/>
                <a:gd name="connsiteY55" fmla="*/ 495300 h 1200150"/>
                <a:gd name="connsiteX56" fmla="*/ 1304925 w 6210300"/>
                <a:gd name="connsiteY56" fmla="*/ 471488 h 1200150"/>
                <a:gd name="connsiteX57" fmla="*/ 1276350 w 6210300"/>
                <a:gd name="connsiteY57" fmla="*/ 471488 h 1200150"/>
                <a:gd name="connsiteX58" fmla="*/ 1276350 w 6210300"/>
                <a:gd name="connsiteY58" fmla="*/ 447675 h 1200150"/>
                <a:gd name="connsiteX59" fmla="*/ 1181100 w 6210300"/>
                <a:gd name="connsiteY59" fmla="*/ 447675 h 1200150"/>
                <a:gd name="connsiteX60" fmla="*/ 1181100 w 6210300"/>
                <a:gd name="connsiteY60" fmla="*/ 433388 h 1200150"/>
                <a:gd name="connsiteX61" fmla="*/ 1128712 w 6210300"/>
                <a:gd name="connsiteY61" fmla="*/ 433388 h 1200150"/>
                <a:gd name="connsiteX62" fmla="*/ 1128712 w 6210300"/>
                <a:gd name="connsiteY62" fmla="*/ 409575 h 1200150"/>
                <a:gd name="connsiteX63" fmla="*/ 1023937 w 6210300"/>
                <a:gd name="connsiteY63" fmla="*/ 409575 h 1200150"/>
                <a:gd name="connsiteX64" fmla="*/ 1009650 w 6210300"/>
                <a:gd name="connsiteY64" fmla="*/ 409575 h 1200150"/>
                <a:gd name="connsiteX65" fmla="*/ 1009650 w 6210300"/>
                <a:gd name="connsiteY65" fmla="*/ 333375 h 1200150"/>
                <a:gd name="connsiteX66" fmla="*/ 742950 w 6210300"/>
                <a:gd name="connsiteY66" fmla="*/ 333375 h 1200150"/>
                <a:gd name="connsiteX67" fmla="*/ 742951 w 6210300"/>
                <a:gd name="connsiteY67" fmla="*/ 297656 h 1200150"/>
                <a:gd name="connsiteX68" fmla="*/ 683418 w 6210300"/>
                <a:gd name="connsiteY68" fmla="*/ 300038 h 1200150"/>
                <a:gd name="connsiteX69" fmla="*/ 671512 w 6210300"/>
                <a:gd name="connsiteY69" fmla="*/ 261938 h 1200150"/>
                <a:gd name="connsiteX70" fmla="*/ 642937 w 6210300"/>
                <a:gd name="connsiteY70" fmla="*/ 261938 h 1200150"/>
                <a:gd name="connsiteX71" fmla="*/ 642937 w 6210300"/>
                <a:gd name="connsiteY71" fmla="*/ 228600 h 1200150"/>
                <a:gd name="connsiteX72" fmla="*/ 533400 w 6210300"/>
                <a:gd name="connsiteY72" fmla="*/ 228600 h 1200150"/>
                <a:gd name="connsiteX73" fmla="*/ 533400 w 6210300"/>
                <a:gd name="connsiteY73" fmla="*/ 228600 h 1200150"/>
                <a:gd name="connsiteX74" fmla="*/ 509588 w 6210300"/>
                <a:gd name="connsiteY74" fmla="*/ 204788 h 1200150"/>
                <a:gd name="connsiteX75" fmla="*/ 509588 w 6210300"/>
                <a:gd name="connsiteY75" fmla="*/ 176213 h 1200150"/>
                <a:gd name="connsiteX76" fmla="*/ 500062 w 6210300"/>
                <a:gd name="connsiteY76" fmla="*/ 176213 h 1200150"/>
                <a:gd name="connsiteX77" fmla="*/ 481012 w 6210300"/>
                <a:gd name="connsiteY77" fmla="*/ 157163 h 1200150"/>
                <a:gd name="connsiteX78" fmla="*/ 361950 w 6210300"/>
                <a:gd name="connsiteY78" fmla="*/ 157163 h 1200150"/>
                <a:gd name="connsiteX79" fmla="*/ 361950 w 6210300"/>
                <a:gd name="connsiteY79" fmla="*/ 109538 h 1200150"/>
                <a:gd name="connsiteX80" fmla="*/ 342900 w 6210300"/>
                <a:gd name="connsiteY80" fmla="*/ 109538 h 1200150"/>
                <a:gd name="connsiteX81" fmla="*/ 342900 w 6210300"/>
                <a:gd name="connsiteY81" fmla="*/ 85725 h 1200150"/>
                <a:gd name="connsiteX82" fmla="*/ 209550 w 6210300"/>
                <a:gd name="connsiteY82" fmla="*/ 85725 h 1200150"/>
                <a:gd name="connsiteX83" fmla="*/ 209550 w 6210300"/>
                <a:gd name="connsiteY83" fmla="*/ 0 h 1200150"/>
                <a:gd name="connsiteX84" fmla="*/ 109537 w 6210300"/>
                <a:gd name="connsiteY84" fmla="*/ 0 h 1200150"/>
                <a:gd name="connsiteX85" fmla="*/ 109537 w 6210300"/>
                <a:gd name="connsiteY85" fmla="*/ 0 h 1200150"/>
                <a:gd name="connsiteX86" fmla="*/ 0 w 6210300"/>
                <a:gd name="connsiteY86" fmla="*/ 0 h 1200150"/>
                <a:gd name="connsiteX0" fmla="*/ 6210300 w 6210300"/>
                <a:gd name="connsiteY0" fmla="*/ 1200150 h 1200150"/>
                <a:gd name="connsiteX1" fmla="*/ 4610100 w 6210300"/>
                <a:gd name="connsiteY1" fmla="*/ 1200150 h 1200150"/>
                <a:gd name="connsiteX2" fmla="*/ 4610100 w 6210300"/>
                <a:gd name="connsiteY2" fmla="*/ 1157288 h 1200150"/>
                <a:gd name="connsiteX3" fmla="*/ 4286250 w 6210300"/>
                <a:gd name="connsiteY3" fmla="*/ 1157288 h 1200150"/>
                <a:gd name="connsiteX4" fmla="*/ 4286250 w 6210300"/>
                <a:gd name="connsiteY4" fmla="*/ 1123950 h 1200150"/>
                <a:gd name="connsiteX5" fmla="*/ 4152900 w 6210300"/>
                <a:gd name="connsiteY5" fmla="*/ 1123950 h 1200150"/>
                <a:gd name="connsiteX6" fmla="*/ 4152900 w 6210300"/>
                <a:gd name="connsiteY6" fmla="*/ 1085850 h 1200150"/>
                <a:gd name="connsiteX7" fmla="*/ 3929062 w 6210300"/>
                <a:gd name="connsiteY7" fmla="*/ 1085850 h 1200150"/>
                <a:gd name="connsiteX8" fmla="*/ 3929062 w 6210300"/>
                <a:gd name="connsiteY8" fmla="*/ 1057275 h 1200150"/>
                <a:gd name="connsiteX9" fmla="*/ 3795712 w 6210300"/>
                <a:gd name="connsiteY9" fmla="*/ 1057275 h 1200150"/>
                <a:gd name="connsiteX10" fmla="*/ 3795712 w 6210300"/>
                <a:gd name="connsiteY10" fmla="*/ 1028700 h 1200150"/>
                <a:gd name="connsiteX11" fmla="*/ 3762375 w 6210300"/>
                <a:gd name="connsiteY11" fmla="*/ 1028700 h 1200150"/>
                <a:gd name="connsiteX12" fmla="*/ 3762375 w 6210300"/>
                <a:gd name="connsiteY12" fmla="*/ 1004888 h 1200150"/>
                <a:gd name="connsiteX13" fmla="*/ 3624262 w 6210300"/>
                <a:gd name="connsiteY13" fmla="*/ 1004888 h 1200150"/>
                <a:gd name="connsiteX14" fmla="*/ 3624262 w 6210300"/>
                <a:gd name="connsiteY14" fmla="*/ 971550 h 1200150"/>
                <a:gd name="connsiteX15" fmla="*/ 3505200 w 6210300"/>
                <a:gd name="connsiteY15" fmla="*/ 971550 h 1200150"/>
                <a:gd name="connsiteX16" fmla="*/ 3505200 w 6210300"/>
                <a:gd name="connsiteY16" fmla="*/ 942975 h 1200150"/>
                <a:gd name="connsiteX17" fmla="*/ 3224212 w 6210300"/>
                <a:gd name="connsiteY17" fmla="*/ 942975 h 1200150"/>
                <a:gd name="connsiteX18" fmla="*/ 3224212 w 6210300"/>
                <a:gd name="connsiteY18" fmla="*/ 923925 h 1200150"/>
                <a:gd name="connsiteX19" fmla="*/ 3162300 w 6210300"/>
                <a:gd name="connsiteY19" fmla="*/ 923925 h 1200150"/>
                <a:gd name="connsiteX20" fmla="*/ 3162300 w 6210300"/>
                <a:gd name="connsiteY20" fmla="*/ 909638 h 1200150"/>
                <a:gd name="connsiteX21" fmla="*/ 3067050 w 6210300"/>
                <a:gd name="connsiteY21" fmla="*/ 909638 h 1200150"/>
                <a:gd name="connsiteX22" fmla="*/ 3067050 w 6210300"/>
                <a:gd name="connsiteY22" fmla="*/ 876300 h 1200150"/>
                <a:gd name="connsiteX23" fmla="*/ 2976562 w 6210300"/>
                <a:gd name="connsiteY23" fmla="*/ 876300 h 1200150"/>
                <a:gd name="connsiteX24" fmla="*/ 2976562 w 6210300"/>
                <a:gd name="connsiteY24" fmla="*/ 857250 h 1200150"/>
                <a:gd name="connsiteX25" fmla="*/ 2733675 w 6210300"/>
                <a:gd name="connsiteY25" fmla="*/ 857250 h 1200150"/>
                <a:gd name="connsiteX26" fmla="*/ 2733675 w 6210300"/>
                <a:gd name="connsiteY26" fmla="*/ 823913 h 1200150"/>
                <a:gd name="connsiteX27" fmla="*/ 2509837 w 6210300"/>
                <a:gd name="connsiteY27" fmla="*/ 823913 h 1200150"/>
                <a:gd name="connsiteX28" fmla="*/ 2509837 w 6210300"/>
                <a:gd name="connsiteY28" fmla="*/ 762000 h 1200150"/>
                <a:gd name="connsiteX29" fmla="*/ 2466975 w 6210300"/>
                <a:gd name="connsiteY29" fmla="*/ 762000 h 1200150"/>
                <a:gd name="connsiteX30" fmla="*/ 2466975 w 6210300"/>
                <a:gd name="connsiteY30" fmla="*/ 733425 h 1200150"/>
                <a:gd name="connsiteX31" fmla="*/ 2381250 w 6210300"/>
                <a:gd name="connsiteY31" fmla="*/ 733425 h 1200150"/>
                <a:gd name="connsiteX32" fmla="*/ 2381250 w 6210300"/>
                <a:gd name="connsiteY32" fmla="*/ 723900 h 1200150"/>
                <a:gd name="connsiteX33" fmla="*/ 2266950 w 6210300"/>
                <a:gd name="connsiteY33" fmla="*/ 723900 h 1200150"/>
                <a:gd name="connsiteX34" fmla="*/ 2266950 w 6210300"/>
                <a:gd name="connsiteY34" fmla="*/ 709613 h 1200150"/>
                <a:gd name="connsiteX35" fmla="*/ 2152650 w 6210300"/>
                <a:gd name="connsiteY35" fmla="*/ 709613 h 1200150"/>
                <a:gd name="connsiteX36" fmla="*/ 2152650 w 6210300"/>
                <a:gd name="connsiteY36" fmla="*/ 681038 h 1200150"/>
                <a:gd name="connsiteX37" fmla="*/ 2071687 w 6210300"/>
                <a:gd name="connsiteY37" fmla="*/ 681038 h 1200150"/>
                <a:gd name="connsiteX38" fmla="*/ 2071687 w 6210300"/>
                <a:gd name="connsiteY38" fmla="*/ 657225 h 1200150"/>
                <a:gd name="connsiteX39" fmla="*/ 2028825 w 6210300"/>
                <a:gd name="connsiteY39" fmla="*/ 657225 h 1200150"/>
                <a:gd name="connsiteX40" fmla="*/ 2028825 w 6210300"/>
                <a:gd name="connsiteY40" fmla="*/ 638175 h 1200150"/>
                <a:gd name="connsiteX41" fmla="*/ 1985962 w 6210300"/>
                <a:gd name="connsiteY41" fmla="*/ 638175 h 1200150"/>
                <a:gd name="connsiteX42" fmla="*/ 1985962 w 6210300"/>
                <a:gd name="connsiteY42" fmla="*/ 623888 h 1200150"/>
                <a:gd name="connsiteX43" fmla="*/ 1905000 w 6210300"/>
                <a:gd name="connsiteY43" fmla="*/ 623888 h 1200150"/>
                <a:gd name="connsiteX44" fmla="*/ 1905000 w 6210300"/>
                <a:gd name="connsiteY44" fmla="*/ 590550 h 1200150"/>
                <a:gd name="connsiteX45" fmla="*/ 1752600 w 6210300"/>
                <a:gd name="connsiteY45" fmla="*/ 590550 h 1200150"/>
                <a:gd name="connsiteX46" fmla="*/ 1752600 w 6210300"/>
                <a:gd name="connsiteY46" fmla="*/ 571500 h 1200150"/>
                <a:gd name="connsiteX47" fmla="*/ 1681162 w 6210300"/>
                <a:gd name="connsiteY47" fmla="*/ 571500 h 1200150"/>
                <a:gd name="connsiteX48" fmla="*/ 1681162 w 6210300"/>
                <a:gd name="connsiteY48" fmla="*/ 552450 h 1200150"/>
                <a:gd name="connsiteX49" fmla="*/ 1652587 w 6210300"/>
                <a:gd name="connsiteY49" fmla="*/ 552450 h 1200150"/>
                <a:gd name="connsiteX50" fmla="*/ 1652587 w 6210300"/>
                <a:gd name="connsiteY50" fmla="*/ 528638 h 1200150"/>
                <a:gd name="connsiteX51" fmla="*/ 1504950 w 6210300"/>
                <a:gd name="connsiteY51" fmla="*/ 528638 h 1200150"/>
                <a:gd name="connsiteX52" fmla="*/ 1504950 w 6210300"/>
                <a:gd name="connsiteY52" fmla="*/ 504825 h 1200150"/>
                <a:gd name="connsiteX53" fmla="*/ 1476375 w 6210300"/>
                <a:gd name="connsiteY53" fmla="*/ 504825 h 1200150"/>
                <a:gd name="connsiteX54" fmla="*/ 1476375 w 6210300"/>
                <a:gd name="connsiteY54" fmla="*/ 495300 h 1200150"/>
                <a:gd name="connsiteX55" fmla="*/ 1304925 w 6210300"/>
                <a:gd name="connsiteY55" fmla="*/ 495300 h 1200150"/>
                <a:gd name="connsiteX56" fmla="*/ 1304925 w 6210300"/>
                <a:gd name="connsiteY56" fmla="*/ 471488 h 1200150"/>
                <a:gd name="connsiteX57" fmla="*/ 1276350 w 6210300"/>
                <a:gd name="connsiteY57" fmla="*/ 471488 h 1200150"/>
                <a:gd name="connsiteX58" fmla="*/ 1276350 w 6210300"/>
                <a:gd name="connsiteY58" fmla="*/ 447675 h 1200150"/>
                <a:gd name="connsiteX59" fmla="*/ 1181100 w 6210300"/>
                <a:gd name="connsiteY59" fmla="*/ 447675 h 1200150"/>
                <a:gd name="connsiteX60" fmla="*/ 1181100 w 6210300"/>
                <a:gd name="connsiteY60" fmla="*/ 433388 h 1200150"/>
                <a:gd name="connsiteX61" fmla="*/ 1128712 w 6210300"/>
                <a:gd name="connsiteY61" fmla="*/ 433388 h 1200150"/>
                <a:gd name="connsiteX62" fmla="*/ 1128712 w 6210300"/>
                <a:gd name="connsiteY62" fmla="*/ 409575 h 1200150"/>
                <a:gd name="connsiteX63" fmla="*/ 1023937 w 6210300"/>
                <a:gd name="connsiteY63" fmla="*/ 409575 h 1200150"/>
                <a:gd name="connsiteX64" fmla="*/ 1009650 w 6210300"/>
                <a:gd name="connsiteY64" fmla="*/ 409575 h 1200150"/>
                <a:gd name="connsiteX65" fmla="*/ 1009650 w 6210300"/>
                <a:gd name="connsiteY65" fmla="*/ 333375 h 1200150"/>
                <a:gd name="connsiteX66" fmla="*/ 742950 w 6210300"/>
                <a:gd name="connsiteY66" fmla="*/ 333375 h 1200150"/>
                <a:gd name="connsiteX67" fmla="*/ 742951 w 6210300"/>
                <a:gd name="connsiteY67" fmla="*/ 297656 h 1200150"/>
                <a:gd name="connsiteX68" fmla="*/ 683418 w 6210300"/>
                <a:gd name="connsiteY68" fmla="*/ 300038 h 1200150"/>
                <a:gd name="connsiteX69" fmla="*/ 681037 w 6210300"/>
                <a:gd name="connsiteY69" fmla="*/ 261938 h 1200150"/>
                <a:gd name="connsiteX70" fmla="*/ 642937 w 6210300"/>
                <a:gd name="connsiteY70" fmla="*/ 261938 h 1200150"/>
                <a:gd name="connsiteX71" fmla="*/ 642937 w 6210300"/>
                <a:gd name="connsiteY71" fmla="*/ 228600 h 1200150"/>
                <a:gd name="connsiteX72" fmla="*/ 533400 w 6210300"/>
                <a:gd name="connsiteY72" fmla="*/ 228600 h 1200150"/>
                <a:gd name="connsiteX73" fmla="*/ 533400 w 6210300"/>
                <a:gd name="connsiteY73" fmla="*/ 228600 h 1200150"/>
                <a:gd name="connsiteX74" fmla="*/ 509588 w 6210300"/>
                <a:gd name="connsiteY74" fmla="*/ 204788 h 1200150"/>
                <a:gd name="connsiteX75" fmla="*/ 509588 w 6210300"/>
                <a:gd name="connsiteY75" fmla="*/ 176213 h 1200150"/>
                <a:gd name="connsiteX76" fmla="*/ 500062 w 6210300"/>
                <a:gd name="connsiteY76" fmla="*/ 176213 h 1200150"/>
                <a:gd name="connsiteX77" fmla="*/ 481012 w 6210300"/>
                <a:gd name="connsiteY77" fmla="*/ 157163 h 1200150"/>
                <a:gd name="connsiteX78" fmla="*/ 361950 w 6210300"/>
                <a:gd name="connsiteY78" fmla="*/ 157163 h 1200150"/>
                <a:gd name="connsiteX79" fmla="*/ 361950 w 6210300"/>
                <a:gd name="connsiteY79" fmla="*/ 109538 h 1200150"/>
                <a:gd name="connsiteX80" fmla="*/ 342900 w 6210300"/>
                <a:gd name="connsiteY80" fmla="*/ 109538 h 1200150"/>
                <a:gd name="connsiteX81" fmla="*/ 342900 w 6210300"/>
                <a:gd name="connsiteY81" fmla="*/ 85725 h 1200150"/>
                <a:gd name="connsiteX82" fmla="*/ 209550 w 6210300"/>
                <a:gd name="connsiteY82" fmla="*/ 85725 h 1200150"/>
                <a:gd name="connsiteX83" fmla="*/ 209550 w 6210300"/>
                <a:gd name="connsiteY83" fmla="*/ 0 h 1200150"/>
                <a:gd name="connsiteX84" fmla="*/ 109537 w 6210300"/>
                <a:gd name="connsiteY84" fmla="*/ 0 h 1200150"/>
                <a:gd name="connsiteX85" fmla="*/ 109537 w 6210300"/>
                <a:gd name="connsiteY85" fmla="*/ 0 h 1200150"/>
                <a:gd name="connsiteX86" fmla="*/ 0 w 6210300"/>
                <a:gd name="connsiteY86" fmla="*/ 0 h 1200150"/>
                <a:gd name="connsiteX0" fmla="*/ 6210300 w 6210300"/>
                <a:gd name="connsiteY0" fmla="*/ 1226344 h 1226344"/>
                <a:gd name="connsiteX1" fmla="*/ 4610100 w 6210300"/>
                <a:gd name="connsiteY1" fmla="*/ 1226344 h 1226344"/>
                <a:gd name="connsiteX2" fmla="*/ 4610100 w 6210300"/>
                <a:gd name="connsiteY2" fmla="*/ 1183482 h 1226344"/>
                <a:gd name="connsiteX3" fmla="*/ 4286250 w 6210300"/>
                <a:gd name="connsiteY3" fmla="*/ 1183482 h 1226344"/>
                <a:gd name="connsiteX4" fmla="*/ 4286250 w 6210300"/>
                <a:gd name="connsiteY4" fmla="*/ 1150144 h 1226344"/>
                <a:gd name="connsiteX5" fmla="*/ 4152900 w 6210300"/>
                <a:gd name="connsiteY5" fmla="*/ 1150144 h 1226344"/>
                <a:gd name="connsiteX6" fmla="*/ 4152900 w 6210300"/>
                <a:gd name="connsiteY6" fmla="*/ 1112044 h 1226344"/>
                <a:gd name="connsiteX7" fmla="*/ 3929062 w 6210300"/>
                <a:gd name="connsiteY7" fmla="*/ 1112044 h 1226344"/>
                <a:gd name="connsiteX8" fmla="*/ 3929062 w 6210300"/>
                <a:gd name="connsiteY8" fmla="*/ 1083469 h 1226344"/>
                <a:gd name="connsiteX9" fmla="*/ 3795712 w 6210300"/>
                <a:gd name="connsiteY9" fmla="*/ 1083469 h 1226344"/>
                <a:gd name="connsiteX10" fmla="*/ 3795712 w 6210300"/>
                <a:gd name="connsiteY10" fmla="*/ 1054894 h 1226344"/>
                <a:gd name="connsiteX11" fmla="*/ 3762375 w 6210300"/>
                <a:gd name="connsiteY11" fmla="*/ 1054894 h 1226344"/>
                <a:gd name="connsiteX12" fmla="*/ 3762375 w 6210300"/>
                <a:gd name="connsiteY12" fmla="*/ 1031082 h 1226344"/>
                <a:gd name="connsiteX13" fmla="*/ 3624262 w 6210300"/>
                <a:gd name="connsiteY13" fmla="*/ 1031082 h 1226344"/>
                <a:gd name="connsiteX14" fmla="*/ 3624262 w 6210300"/>
                <a:gd name="connsiteY14" fmla="*/ 997744 h 1226344"/>
                <a:gd name="connsiteX15" fmla="*/ 3505200 w 6210300"/>
                <a:gd name="connsiteY15" fmla="*/ 997744 h 1226344"/>
                <a:gd name="connsiteX16" fmla="*/ 3505200 w 6210300"/>
                <a:gd name="connsiteY16" fmla="*/ 969169 h 1226344"/>
                <a:gd name="connsiteX17" fmla="*/ 3224212 w 6210300"/>
                <a:gd name="connsiteY17" fmla="*/ 969169 h 1226344"/>
                <a:gd name="connsiteX18" fmla="*/ 3224212 w 6210300"/>
                <a:gd name="connsiteY18" fmla="*/ 950119 h 1226344"/>
                <a:gd name="connsiteX19" fmla="*/ 3162300 w 6210300"/>
                <a:gd name="connsiteY19" fmla="*/ 950119 h 1226344"/>
                <a:gd name="connsiteX20" fmla="*/ 3162300 w 6210300"/>
                <a:gd name="connsiteY20" fmla="*/ 935832 h 1226344"/>
                <a:gd name="connsiteX21" fmla="*/ 3067050 w 6210300"/>
                <a:gd name="connsiteY21" fmla="*/ 935832 h 1226344"/>
                <a:gd name="connsiteX22" fmla="*/ 3067050 w 6210300"/>
                <a:gd name="connsiteY22" fmla="*/ 902494 h 1226344"/>
                <a:gd name="connsiteX23" fmla="*/ 2976562 w 6210300"/>
                <a:gd name="connsiteY23" fmla="*/ 902494 h 1226344"/>
                <a:gd name="connsiteX24" fmla="*/ 2976562 w 6210300"/>
                <a:gd name="connsiteY24" fmla="*/ 883444 h 1226344"/>
                <a:gd name="connsiteX25" fmla="*/ 2733675 w 6210300"/>
                <a:gd name="connsiteY25" fmla="*/ 883444 h 1226344"/>
                <a:gd name="connsiteX26" fmla="*/ 2733675 w 6210300"/>
                <a:gd name="connsiteY26" fmla="*/ 850107 h 1226344"/>
                <a:gd name="connsiteX27" fmla="*/ 2509837 w 6210300"/>
                <a:gd name="connsiteY27" fmla="*/ 850107 h 1226344"/>
                <a:gd name="connsiteX28" fmla="*/ 2509837 w 6210300"/>
                <a:gd name="connsiteY28" fmla="*/ 788194 h 1226344"/>
                <a:gd name="connsiteX29" fmla="*/ 2466975 w 6210300"/>
                <a:gd name="connsiteY29" fmla="*/ 788194 h 1226344"/>
                <a:gd name="connsiteX30" fmla="*/ 2466975 w 6210300"/>
                <a:gd name="connsiteY30" fmla="*/ 759619 h 1226344"/>
                <a:gd name="connsiteX31" fmla="*/ 2381250 w 6210300"/>
                <a:gd name="connsiteY31" fmla="*/ 759619 h 1226344"/>
                <a:gd name="connsiteX32" fmla="*/ 2381250 w 6210300"/>
                <a:gd name="connsiteY32" fmla="*/ 750094 h 1226344"/>
                <a:gd name="connsiteX33" fmla="*/ 2266950 w 6210300"/>
                <a:gd name="connsiteY33" fmla="*/ 750094 h 1226344"/>
                <a:gd name="connsiteX34" fmla="*/ 2266950 w 6210300"/>
                <a:gd name="connsiteY34" fmla="*/ 735807 h 1226344"/>
                <a:gd name="connsiteX35" fmla="*/ 2152650 w 6210300"/>
                <a:gd name="connsiteY35" fmla="*/ 735807 h 1226344"/>
                <a:gd name="connsiteX36" fmla="*/ 2152650 w 6210300"/>
                <a:gd name="connsiteY36" fmla="*/ 707232 h 1226344"/>
                <a:gd name="connsiteX37" fmla="*/ 2071687 w 6210300"/>
                <a:gd name="connsiteY37" fmla="*/ 707232 h 1226344"/>
                <a:gd name="connsiteX38" fmla="*/ 2071687 w 6210300"/>
                <a:gd name="connsiteY38" fmla="*/ 683419 h 1226344"/>
                <a:gd name="connsiteX39" fmla="*/ 2028825 w 6210300"/>
                <a:gd name="connsiteY39" fmla="*/ 683419 h 1226344"/>
                <a:gd name="connsiteX40" fmla="*/ 2028825 w 6210300"/>
                <a:gd name="connsiteY40" fmla="*/ 664369 h 1226344"/>
                <a:gd name="connsiteX41" fmla="*/ 1985962 w 6210300"/>
                <a:gd name="connsiteY41" fmla="*/ 664369 h 1226344"/>
                <a:gd name="connsiteX42" fmla="*/ 1985962 w 6210300"/>
                <a:gd name="connsiteY42" fmla="*/ 650082 h 1226344"/>
                <a:gd name="connsiteX43" fmla="*/ 1905000 w 6210300"/>
                <a:gd name="connsiteY43" fmla="*/ 650082 h 1226344"/>
                <a:gd name="connsiteX44" fmla="*/ 1905000 w 6210300"/>
                <a:gd name="connsiteY44" fmla="*/ 616744 h 1226344"/>
                <a:gd name="connsiteX45" fmla="*/ 1752600 w 6210300"/>
                <a:gd name="connsiteY45" fmla="*/ 616744 h 1226344"/>
                <a:gd name="connsiteX46" fmla="*/ 1752600 w 6210300"/>
                <a:gd name="connsiteY46" fmla="*/ 597694 h 1226344"/>
                <a:gd name="connsiteX47" fmla="*/ 1681162 w 6210300"/>
                <a:gd name="connsiteY47" fmla="*/ 597694 h 1226344"/>
                <a:gd name="connsiteX48" fmla="*/ 1681162 w 6210300"/>
                <a:gd name="connsiteY48" fmla="*/ 578644 h 1226344"/>
                <a:gd name="connsiteX49" fmla="*/ 1652587 w 6210300"/>
                <a:gd name="connsiteY49" fmla="*/ 578644 h 1226344"/>
                <a:gd name="connsiteX50" fmla="*/ 1652587 w 6210300"/>
                <a:gd name="connsiteY50" fmla="*/ 554832 h 1226344"/>
                <a:gd name="connsiteX51" fmla="*/ 1504950 w 6210300"/>
                <a:gd name="connsiteY51" fmla="*/ 554832 h 1226344"/>
                <a:gd name="connsiteX52" fmla="*/ 1504950 w 6210300"/>
                <a:gd name="connsiteY52" fmla="*/ 531019 h 1226344"/>
                <a:gd name="connsiteX53" fmla="*/ 1476375 w 6210300"/>
                <a:gd name="connsiteY53" fmla="*/ 531019 h 1226344"/>
                <a:gd name="connsiteX54" fmla="*/ 1476375 w 6210300"/>
                <a:gd name="connsiteY54" fmla="*/ 521494 h 1226344"/>
                <a:gd name="connsiteX55" fmla="*/ 1304925 w 6210300"/>
                <a:gd name="connsiteY55" fmla="*/ 521494 h 1226344"/>
                <a:gd name="connsiteX56" fmla="*/ 1304925 w 6210300"/>
                <a:gd name="connsiteY56" fmla="*/ 497682 h 1226344"/>
                <a:gd name="connsiteX57" fmla="*/ 1276350 w 6210300"/>
                <a:gd name="connsiteY57" fmla="*/ 497682 h 1226344"/>
                <a:gd name="connsiteX58" fmla="*/ 1276350 w 6210300"/>
                <a:gd name="connsiteY58" fmla="*/ 473869 h 1226344"/>
                <a:gd name="connsiteX59" fmla="*/ 1181100 w 6210300"/>
                <a:gd name="connsiteY59" fmla="*/ 473869 h 1226344"/>
                <a:gd name="connsiteX60" fmla="*/ 1181100 w 6210300"/>
                <a:gd name="connsiteY60" fmla="*/ 459582 h 1226344"/>
                <a:gd name="connsiteX61" fmla="*/ 1128712 w 6210300"/>
                <a:gd name="connsiteY61" fmla="*/ 459582 h 1226344"/>
                <a:gd name="connsiteX62" fmla="*/ 1128712 w 6210300"/>
                <a:gd name="connsiteY62" fmla="*/ 435769 h 1226344"/>
                <a:gd name="connsiteX63" fmla="*/ 1023937 w 6210300"/>
                <a:gd name="connsiteY63" fmla="*/ 435769 h 1226344"/>
                <a:gd name="connsiteX64" fmla="*/ 1009650 w 6210300"/>
                <a:gd name="connsiteY64" fmla="*/ 435769 h 1226344"/>
                <a:gd name="connsiteX65" fmla="*/ 1009650 w 6210300"/>
                <a:gd name="connsiteY65" fmla="*/ 359569 h 1226344"/>
                <a:gd name="connsiteX66" fmla="*/ 742950 w 6210300"/>
                <a:gd name="connsiteY66" fmla="*/ 359569 h 1226344"/>
                <a:gd name="connsiteX67" fmla="*/ 742951 w 6210300"/>
                <a:gd name="connsiteY67" fmla="*/ 323850 h 1226344"/>
                <a:gd name="connsiteX68" fmla="*/ 683418 w 6210300"/>
                <a:gd name="connsiteY68" fmla="*/ 326232 h 1226344"/>
                <a:gd name="connsiteX69" fmla="*/ 681037 w 6210300"/>
                <a:gd name="connsiteY69" fmla="*/ 288132 h 1226344"/>
                <a:gd name="connsiteX70" fmla="*/ 642937 w 6210300"/>
                <a:gd name="connsiteY70" fmla="*/ 288132 h 1226344"/>
                <a:gd name="connsiteX71" fmla="*/ 642937 w 6210300"/>
                <a:gd name="connsiteY71" fmla="*/ 254794 h 1226344"/>
                <a:gd name="connsiteX72" fmla="*/ 533400 w 6210300"/>
                <a:gd name="connsiteY72" fmla="*/ 254794 h 1226344"/>
                <a:gd name="connsiteX73" fmla="*/ 533400 w 6210300"/>
                <a:gd name="connsiteY73" fmla="*/ 254794 h 1226344"/>
                <a:gd name="connsiteX74" fmla="*/ 509588 w 6210300"/>
                <a:gd name="connsiteY74" fmla="*/ 230982 h 1226344"/>
                <a:gd name="connsiteX75" fmla="*/ 509588 w 6210300"/>
                <a:gd name="connsiteY75" fmla="*/ 202407 h 1226344"/>
                <a:gd name="connsiteX76" fmla="*/ 500062 w 6210300"/>
                <a:gd name="connsiteY76" fmla="*/ 202407 h 1226344"/>
                <a:gd name="connsiteX77" fmla="*/ 481012 w 6210300"/>
                <a:gd name="connsiteY77" fmla="*/ 183357 h 1226344"/>
                <a:gd name="connsiteX78" fmla="*/ 361950 w 6210300"/>
                <a:gd name="connsiteY78" fmla="*/ 183357 h 1226344"/>
                <a:gd name="connsiteX79" fmla="*/ 361950 w 6210300"/>
                <a:gd name="connsiteY79" fmla="*/ 135732 h 1226344"/>
                <a:gd name="connsiteX80" fmla="*/ 342900 w 6210300"/>
                <a:gd name="connsiteY80" fmla="*/ 135732 h 1226344"/>
                <a:gd name="connsiteX81" fmla="*/ 342900 w 6210300"/>
                <a:gd name="connsiteY81" fmla="*/ 111919 h 1226344"/>
                <a:gd name="connsiteX82" fmla="*/ 209550 w 6210300"/>
                <a:gd name="connsiteY82" fmla="*/ 111919 h 1226344"/>
                <a:gd name="connsiteX83" fmla="*/ 209550 w 6210300"/>
                <a:gd name="connsiteY83" fmla="*/ 26194 h 1226344"/>
                <a:gd name="connsiteX84" fmla="*/ 109537 w 6210300"/>
                <a:gd name="connsiteY84" fmla="*/ 26194 h 1226344"/>
                <a:gd name="connsiteX85" fmla="*/ 109537 w 6210300"/>
                <a:gd name="connsiteY85" fmla="*/ 26194 h 1226344"/>
                <a:gd name="connsiteX86" fmla="*/ 0 w 6210300"/>
                <a:gd name="connsiteY86" fmla="*/ 0 h 1226344"/>
                <a:gd name="connsiteX0" fmla="*/ 6210300 w 6210300"/>
                <a:gd name="connsiteY0" fmla="*/ 1226344 h 1226344"/>
                <a:gd name="connsiteX1" fmla="*/ 4610100 w 6210300"/>
                <a:gd name="connsiteY1" fmla="*/ 1226344 h 1226344"/>
                <a:gd name="connsiteX2" fmla="*/ 4610100 w 6210300"/>
                <a:gd name="connsiteY2" fmla="*/ 1183482 h 1226344"/>
                <a:gd name="connsiteX3" fmla="*/ 4286250 w 6210300"/>
                <a:gd name="connsiteY3" fmla="*/ 1183482 h 1226344"/>
                <a:gd name="connsiteX4" fmla="*/ 4286250 w 6210300"/>
                <a:gd name="connsiteY4" fmla="*/ 1150144 h 1226344"/>
                <a:gd name="connsiteX5" fmla="*/ 4152900 w 6210300"/>
                <a:gd name="connsiteY5" fmla="*/ 1150144 h 1226344"/>
                <a:gd name="connsiteX6" fmla="*/ 4152900 w 6210300"/>
                <a:gd name="connsiteY6" fmla="*/ 1112044 h 1226344"/>
                <a:gd name="connsiteX7" fmla="*/ 3929062 w 6210300"/>
                <a:gd name="connsiteY7" fmla="*/ 1112044 h 1226344"/>
                <a:gd name="connsiteX8" fmla="*/ 3929062 w 6210300"/>
                <a:gd name="connsiteY8" fmla="*/ 1083469 h 1226344"/>
                <a:gd name="connsiteX9" fmla="*/ 3795712 w 6210300"/>
                <a:gd name="connsiteY9" fmla="*/ 1083469 h 1226344"/>
                <a:gd name="connsiteX10" fmla="*/ 3795712 w 6210300"/>
                <a:gd name="connsiteY10" fmla="*/ 1054894 h 1226344"/>
                <a:gd name="connsiteX11" fmla="*/ 3762375 w 6210300"/>
                <a:gd name="connsiteY11" fmla="*/ 1054894 h 1226344"/>
                <a:gd name="connsiteX12" fmla="*/ 3762375 w 6210300"/>
                <a:gd name="connsiteY12" fmla="*/ 1031082 h 1226344"/>
                <a:gd name="connsiteX13" fmla="*/ 3624262 w 6210300"/>
                <a:gd name="connsiteY13" fmla="*/ 1031082 h 1226344"/>
                <a:gd name="connsiteX14" fmla="*/ 3624262 w 6210300"/>
                <a:gd name="connsiteY14" fmla="*/ 997744 h 1226344"/>
                <a:gd name="connsiteX15" fmla="*/ 3505200 w 6210300"/>
                <a:gd name="connsiteY15" fmla="*/ 997744 h 1226344"/>
                <a:gd name="connsiteX16" fmla="*/ 3505200 w 6210300"/>
                <a:gd name="connsiteY16" fmla="*/ 969169 h 1226344"/>
                <a:gd name="connsiteX17" fmla="*/ 3224212 w 6210300"/>
                <a:gd name="connsiteY17" fmla="*/ 969169 h 1226344"/>
                <a:gd name="connsiteX18" fmla="*/ 3224212 w 6210300"/>
                <a:gd name="connsiteY18" fmla="*/ 950119 h 1226344"/>
                <a:gd name="connsiteX19" fmla="*/ 3162300 w 6210300"/>
                <a:gd name="connsiteY19" fmla="*/ 950119 h 1226344"/>
                <a:gd name="connsiteX20" fmla="*/ 3162300 w 6210300"/>
                <a:gd name="connsiteY20" fmla="*/ 935832 h 1226344"/>
                <a:gd name="connsiteX21" fmla="*/ 3067050 w 6210300"/>
                <a:gd name="connsiteY21" fmla="*/ 935832 h 1226344"/>
                <a:gd name="connsiteX22" fmla="*/ 3067050 w 6210300"/>
                <a:gd name="connsiteY22" fmla="*/ 902494 h 1226344"/>
                <a:gd name="connsiteX23" fmla="*/ 2976562 w 6210300"/>
                <a:gd name="connsiteY23" fmla="*/ 902494 h 1226344"/>
                <a:gd name="connsiteX24" fmla="*/ 2976562 w 6210300"/>
                <a:gd name="connsiteY24" fmla="*/ 883444 h 1226344"/>
                <a:gd name="connsiteX25" fmla="*/ 2733675 w 6210300"/>
                <a:gd name="connsiteY25" fmla="*/ 883444 h 1226344"/>
                <a:gd name="connsiteX26" fmla="*/ 2733675 w 6210300"/>
                <a:gd name="connsiteY26" fmla="*/ 850107 h 1226344"/>
                <a:gd name="connsiteX27" fmla="*/ 2509837 w 6210300"/>
                <a:gd name="connsiteY27" fmla="*/ 850107 h 1226344"/>
                <a:gd name="connsiteX28" fmla="*/ 2509837 w 6210300"/>
                <a:gd name="connsiteY28" fmla="*/ 788194 h 1226344"/>
                <a:gd name="connsiteX29" fmla="*/ 2466975 w 6210300"/>
                <a:gd name="connsiteY29" fmla="*/ 788194 h 1226344"/>
                <a:gd name="connsiteX30" fmla="*/ 2466975 w 6210300"/>
                <a:gd name="connsiteY30" fmla="*/ 759619 h 1226344"/>
                <a:gd name="connsiteX31" fmla="*/ 2381250 w 6210300"/>
                <a:gd name="connsiteY31" fmla="*/ 759619 h 1226344"/>
                <a:gd name="connsiteX32" fmla="*/ 2381250 w 6210300"/>
                <a:gd name="connsiteY32" fmla="*/ 750094 h 1226344"/>
                <a:gd name="connsiteX33" fmla="*/ 2266950 w 6210300"/>
                <a:gd name="connsiteY33" fmla="*/ 750094 h 1226344"/>
                <a:gd name="connsiteX34" fmla="*/ 2266950 w 6210300"/>
                <a:gd name="connsiteY34" fmla="*/ 735807 h 1226344"/>
                <a:gd name="connsiteX35" fmla="*/ 2152650 w 6210300"/>
                <a:gd name="connsiteY35" fmla="*/ 735807 h 1226344"/>
                <a:gd name="connsiteX36" fmla="*/ 2152650 w 6210300"/>
                <a:gd name="connsiteY36" fmla="*/ 707232 h 1226344"/>
                <a:gd name="connsiteX37" fmla="*/ 2071687 w 6210300"/>
                <a:gd name="connsiteY37" fmla="*/ 707232 h 1226344"/>
                <a:gd name="connsiteX38" fmla="*/ 2071687 w 6210300"/>
                <a:gd name="connsiteY38" fmla="*/ 683419 h 1226344"/>
                <a:gd name="connsiteX39" fmla="*/ 2028825 w 6210300"/>
                <a:gd name="connsiteY39" fmla="*/ 683419 h 1226344"/>
                <a:gd name="connsiteX40" fmla="*/ 2028825 w 6210300"/>
                <a:gd name="connsiteY40" fmla="*/ 664369 h 1226344"/>
                <a:gd name="connsiteX41" fmla="*/ 1985962 w 6210300"/>
                <a:gd name="connsiteY41" fmla="*/ 664369 h 1226344"/>
                <a:gd name="connsiteX42" fmla="*/ 1985962 w 6210300"/>
                <a:gd name="connsiteY42" fmla="*/ 650082 h 1226344"/>
                <a:gd name="connsiteX43" fmla="*/ 1905000 w 6210300"/>
                <a:gd name="connsiteY43" fmla="*/ 650082 h 1226344"/>
                <a:gd name="connsiteX44" fmla="*/ 1905000 w 6210300"/>
                <a:gd name="connsiteY44" fmla="*/ 616744 h 1226344"/>
                <a:gd name="connsiteX45" fmla="*/ 1752600 w 6210300"/>
                <a:gd name="connsiteY45" fmla="*/ 616744 h 1226344"/>
                <a:gd name="connsiteX46" fmla="*/ 1752600 w 6210300"/>
                <a:gd name="connsiteY46" fmla="*/ 597694 h 1226344"/>
                <a:gd name="connsiteX47" fmla="*/ 1681162 w 6210300"/>
                <a:gd name="connsiteY47" fmla="*/ 597694 h 1226344"/>
                <a:gd name="connsiteX48" fmla="*/ 1681162 w 6210300"/>
                <a:gd name="connsiteY48" fmla="*/ 578644 h 1226344"/>
                <a:gd name="connsiteX49" fmla="*/ 1652587 w 6210300"/>
                <a:gd name="connsiteY49" fmla="*/ 578644 h 1226344"/>
                <a:gd name="connsiteX50" fmla="*/ 1652587 w 6210300"/>
                <a:gd name="connsiteY50" fmla="*/ 554832 h 1226344"/>
                <a:gd name="connsiteX51" fmla="*/ 1504950 w 6210300"/>
                <a:gd name="connsiteY51" fmla="*/ 554832 h 1226344"/>
                <a:gd name="connsiteX52" fmla="*/ 1504950 w 6210300"/>
                <a:gd name="connsiteY52" fmla="*/ 531019 h 1226344"/>
                <a:gd name="connsiteX53" fmla="*/ 1476375 w 6210300"/>
                <a:gd name="connsiteY53" fmla="*/ 531019 h 1226344"/>
                <a:gd name="connsiteX54" fmla="*/ 1476375 w 6210300"/>
                <a:gd name="connsiteY54" fmla="*/ 521494 h 1226344"/>
                <a:gd name="connsiteX55" fmla="*/ 1304925 w 6210300"/>
                <a:gd name="connsiteY55" fmla="*/ 521494 h 1226344"/>
                <a:gd name="connsiteX56" fmla="*/ 1304925 w 6210300"/>
                <a:gd name="connsiteY56" fmla="*/ 497682 h 1226344"/>
                <a:gd name="connsiteX57" fmla="*/ 1276350 w 6210300"/>
                <a:gd name="connsiteY57" fmla="*/ 497682 h 1226344"/>
                <a:gd name="connsiteX58" fmla="*/ 1276350 w 6210300"/>
                <a:gd name="connsiteY58" fmla="*/ 473869 h 1226344"/>
                <a:gd name="connsiteX59" fmla="*/ 1181100 w 6210300"/>
                <a:gd name="connsiteY59" fmla="*/ 473869 h 1226344"/>
                <a:gd name="connsiteX60" fmla="*/ 1181100 w 6210300"/>
                <a:gd name="connsiteY60" fmla="*/ 459582 h 1226344"/>
                <a:gd name="connsiteX61" fmla="*/ 1128712 w 6210300"/>
                <a:gd name="connsiteY61" fmla="*/ 459582 h 1226344"/>
                <a:gd name="connsiteX62" fmla="*/ 1128712 w 6210300"/>
                <a:gd name="connsiteY62" fmla="*/ 435769 h 1226344"/>
                <a:gd name="connsiteX63" fmla="*/ 1023937 w 6210300"/>
                <a:gd name="connsiteY63" fmla="*/ 435769 h 1226344"/>
                <a:gd name="connsiteX64" fmla="*/ 1009650 w 6210300"/>
                <a:gd name="connsiteY64" fmla="*/ 435769 h 1226344"/>
                <a:gd name="connsiteX65" fmla="*/ 1009650 w 6210300"/>
                <a:gd name="connsiteY65" fmla="*/ 359569 h 1226344"/>
                <a:gd name="connsiteX66" fmla="*/ 742950 w 6210300"/>
                <a:gd name="connsiteY66" fmla="*/ 359569 h 1226344"/>
                <a:gd name="connsiteX67" fmla="*/ 742951 w 6210300"/>
                <a:gd name="connsiteY67" fmla="*/ 323850 h 1226344"/>
                <a:gd name="connsiteX68" fmla="*/ 683418 w 6210300"/>
                <a:gd name="connsiteY68" fmla="*/ 326232 h 1226344"/>
                <a:gd name="connsiteX69" fmla="*/ 681037 w 6210300"/>
                <a:gd name="connsiteY69" fmla="*/ 288132 h 1226344"/>
                <a:gd name="connsiteX70" fmla="*/ 642937 w 6210300"/>
                <a:gd name="connsiteY70" fmla="*/ 288132 h 1226344"/>
                <a:gd name="connsiteX71" fmla="*/ 642937 w 6210300"/>
                <a:gd name="connsiteY71" fmla="*/ 254794 h 1226344"/>
                <a:gd name="connsiteX72" fmla="*/ 533400 w 6210300"/>
                <a:gd name="connsiteY72" fmla="*/ 254794 h 1226344"/>
                <a:gd name="connsiteX73" fmla="*/ 533400 w 6210300"/>
                <a:gd name="connsiteY73" fmla="*/ 254794 h 1226344"/>
                <a:gd name="connsiteX74" fmla="*/ 509588 w 6210300"/>
                <a:gd name="connsiteY74" fmla="*/ 230982 h 1226344"/>
                <a:gd name="connsiteX75" fmla="*/ 509588 w 6210300"/>
                <a:gd name="connsiteY75" fmla="*/ 202407 h 1226344"/>
                <a:gd name="connsiteX76" fmla="*/ 500062 w 6210300"/>
                <a:gd name="connsiteY76" fmla="*/ 202407 h 1226344"/>
                <a:gd name="connsiteX77" fmla="*/ 481012 w 6210300"/>
                <a:gd name="connsiteY77" fmla="*/ 183357 h 1226344"/>
                <a:gd name="connsiteX78" fmla="*/ 361950 w 6210300"/>
                <a:gd name="connsiteY78" fmla="*/ 183357 h 1226344"/>
                <a:gd name="connsiteX79" fmla="*/ 361950 w 6210300"/>
                <a:gd name="connsiteY79" fmla="*/ 135732 h 1226344"/>
                <a:gd name="connsiteX80" fmla="*/ 342900 w 6210300"/>
                <a:gd name="connsiteY80" fmla="*/ 135732 h 1226344"/>
                <a:gd name="connsiteX81" fmla="*/ 342900 w 6210300"/>
                <a:gd name="connsiteY81" fmla="*/ 111919 h 1226344"/>
                <a:gd name="connsiteX82" fmla="*/ 209550 w 6210300"/>
                <a:gd name="connsiteY82" fmla="*/ 111919 h 1226344"/>
                <a:gd name="connsiteX83" fmla="*/ 209550 w 6210300"/>
                <a:gd name="connsiteY83" fmla="*/ 26194 h 1226344"/>
                <a:gd name="connsiteX84" fmla="*/ 109537 w 6210300"/>
                <a:gd name="connsiteY84" fmla="*/ 26194 h 1226344"/>
                <a:gd name="connsiteX85" fmla="*/ 111919 w 6210300"/>
                <a:gd name="connsiteY85" fmla="*/ 2381 h 1226344"/>
                <a:gd name="connsiteX86" fmla="*/ 0 w 6210300"/>
                <a:gd name="connsiteY86" fmla="*/ 0 h 1226344"/>
                <a:gd name="connsiteX0" fmla="*/ 6210300 w 6210300"/>
                <a:gd name="connsiteY0" fmla="*/ 1226344 h 1226344"/>
                <a:gd name="connsiteX1" fmla="*/ 4610100 w 6210300"/>
                <a:gd name="connsiteY1" fmla="*/ 1226344 h 1226344"/>
                <a:gd name="connsiteX2" fmla="*/ 4610100 w 6210300"/>
                <a:gd name="connsiteY2" fmla="*/ 1183482 h 1226344"/>
                <a:gd name="connsiteX3" fmla="*/ 4286250 w 6210300"/>
                <a:gd name="connsiteY3" fmla="*/ 1183482 h 1226344"/>
                <a:gd name="connsiteX4" fmla="*/ 4286250 w 6210300"/>
                <a:gd name="connsiteY4" fmla="*/ 1150144 h 1226344"/>
                <a:gd name="connsiteX5" fmla="*/ 4152900 w 6210300"/>
                <a:gd name="connsiteY5" fmla="*/ 1150144 h 1226344"/>
                <a:gd name="connsiteX6" fmla="*/ 4152900 w 6210300"/>
                <a:gd name="connsiteY6" fmla="*/ 1112044 h 1226344"/>
                <a:gd name="connsiteX7" fmla="*/ 3929062 w 6210300"/>
                <a:gd name="connsiteY7" fmla="*/ 1112044 h 1226344"/>
                <a:gd name="connsiteX8" fmla="*/ 3929062 w 6210300"/>
                <a:gd name="connsiteY8" fmla="*/ 1083469 h 1226344"/>
                <a:gd name="connsiteX9" fmla="*/ 3795712 w 6210300"/>
                <a:gd name="connsiteY9" fmla="*/ 1083469 h 1226344"/>
                <a:gd name="connsiteX10" fmla="*/ 3795712 w 6210300"/>
                <a:gd name="connsiteY10" fmla="*/ 1054894 h 1226344"/>
                <a:gd name="connsiteX11" fmla="*/ 3762375 w 6210300"/>
                <a:gd name="connsiteY11" fmla="*/ 1054894 h 1226344"/>
                <a:gd name="connsiteX12" fmla="*/ 3762375 w 6210300"/>
                <a:gd name="connsiteY12" fmla="*/ 1031082 h 1226344"/>
                <a:gd name="connsiteX13" fmla="*/ 3624262 w 6210300"/>
                <a:gd name="connsiteY13" fmla="*/ 1031082 h 1226344"/>
                <a:gd name="connsiteX14" fmla="*/ 3624262 w 6210300"/>
                <a:gd name="connsiteY14" fmla="*/ 997744 h 1226344"/>
                <a:gd name="connsiteX15" fmla="*/ 3505200 w 6210300"/>
                <a:gd name="connsiteY15" fmla="*/ 997744 h 1226344"/>
                <a:gd name="connsiteX16" fmla="*/ 3505200 w 6210300"/>
                <a:gd name="connsiteY16" fmla="*/ 969169 h 1226344"/>
                <a:gd name="connsiteX17" fmla="*/ 3224212 w 6210300"/>
                <a:gd name="connsiteY17" fmla="*/ 969169 h 1226344"/>
                <a:gd name="connsiteX18" fmla="*/ 3224212 w 6210300"/>
                <a:gd name="connsiteY18" fmla="*/ 950119 h 1226344"/>
                <a:gd name="connsiteX19" fmla="*/ 3162300 w 6210300"/>
                <a:gd name="connsiteY19" fmla="*/ 950119 h 1226344"/>
                <a:gd name="connsiteX20" fmla="*/ 3162300 w 6210300"/>
                <a:gd name="connsiteY20" fmla="*/ 935832 h 1226344"/>
                <a:gd name="connsiteX21" fmla="*/ 3067050 w 6210300"/>
                <a:gd name="connsiteY21" fmla="*/ 935832 h 1226344"/>
                <a:gd name="connsiteX22" fmla="*/ 3067050 w 6210300"/>
                <a:gd name="connsiteY22" fmla="*/ 902494 h 1226344"/>
                <a:gd name="connsiteX23" fmla="*/ 2976562 w 6210300"/>
                <a:gd name="connsiteY23" fmla="*/ 902494 h 1226344"/>
                <a:gd name="connsiteX24" fmla="*/ 2976562 w 6210300"/>
                <a:gd name="connsiteY24" fmla="*/ 883444 h 1226344"/>
                <a:gd name="connsiteX25" fmla="*/ 2733675 w 6210300"/>
                <a:gd name="connsiteY25" fmla="*/ 883444 h 1226344"/>
                <a:gd name="connsiteX26" fmla="*/ 2733675 w 6210300"/>
                <a:gd name="connsiteY26" fmla="*/ 850107 h 1226344"/>
                <a:gd name="connsiteX27" fmla="*/ 2509837 w 6210300"/>
                <a:gd name="connsiteY27" fmla="*/ 850107 h 1226344"/>
                <a:gd name="connsiteX28" fmla="*/ 2509837 w 6210300"/>
                <a:gd name="connsiteY28" fmla="*/ 788194 h 1226344"/>
                <a:gd name="connsiteX29" fmla="*/ 2466975 w 6210300"/>
                <a:gd name="connsiteY29" fmla="*/ 788194 h 1226344"/>
                <a:gd name="connsiteX30" fmla="*/ 2466975 w 6210300"/>
                <a:gd name="connsiteY30" fmla="*/ 759619 h 1226344"/>
                <a:gd name="connsiteX31" fmla="*/ 2381250 w 6210300"/>
                <a:gd name="connsiteY31" fmla="*/ 759619 h 1226344"/>
                <a:gd name="connsiteX32" fmla="*/ 2381250 w 6210300"/>
                <a:gd name="connsiteY32" fmla="*/ 750094 h 1226344"/>
                <a:gd name="connsiteX33" fmla="*/ 2266950 w 6210300"/>
                <a:gd name="connsiteY33" fmla="*/ 750094 h 1226344"/>
                <a:gd name="connsiteX34" fmla="*/ 2266950 w 6210300"/>
                <a:gd name="connsiteY34" fmla="*/ 735807 h 1226344"/>
                <a:gd name="connsiteX35" fmla="*/ 2152650 w 6210300"/>
                <a:gd name="connsiteY35" fmla="*/ 735807 h 1226344"/>
                <a:gd name="connsiteX36" fmla="*/ 2152650 w 6210300"/>
                <a:gd name="connsiteY36" fmla="*/ 707232 h 1226344"/>
                <a:gd name="connsiteX37" fmla="*/ 2071687 w 6210300"/>
                <a:gd name="connsiteY37" fmla="*/ 707232 h 1226344"/>
                <a:gd name="connsiteX38" fmla="*/ 2071687 w 6210300"/>
                <a:gd name="connsiteY38" fmla="*/ 683419 h 1226344"/>
                <a:gd name="connsiteX39" fmla="*/ 2028825 w 6210300"/>
                <a:gd name="connsiteY39" fmla="*/ 683419 h 1226344"/>
                <a:gd name="connsiteX40" fmla="*/ 2028825 w 6210300"/>
                <a:gd name="connsiteY40" fmla="*/ 664369 h 1226344"/>
                <a:gd name="connsiteX41" fmla="*/ 1985962 w 6210300"/>
                <a:gd name="connsiteY41" fmla="*/ 664369 h 1226344"/>
                <a:gd name="connsiteX42" fmla="*/ 1985962 w 6210300"/>
                <a:gd name="connsiteY42" fmla="*/ 650082 h 1226344"/>
                <a:gd name="connsiteX43" fmla="*/ 1905000 w 6210300"/>
                <a:gd name="connsiteY43" fmla="*/ 650082 h 1226344"/>
                <a:gd name="connsiteX44" fmla="*/ 1905000 w 6210300"/>
                <a:gd name="connsiteY44" fmla="*/ 616744 h 1226344"/>
                <a:gd name="connsiteX45" fmla="*/ 1752600 w 6210300"/>
                <a:gd name="connsiteY45" fmla="*/ 616744 h 1226344"/>
                <a:gd name="connsiteX46" fmla="*/ 1752600 w 6210300"/>
                <a:gd name="connsiteY46" fmla="*/ 597694 h 1226344"/>
                <a:gd name="connsiteX47" fmla="*/ 1681162 w 6210300"/>
                <a:gd name="connsiteY47" fmla="*/ 597694 h 1226344"/>
                <a:gd name="connsiteX48" fmla="*/ 1681162 w 6210300"/>
                <a:gd name="connsiteY48" fmla="*/ 578644 h 1226344"/>
                <a:gd name="connsiteX49" fmla="*/ 1652587 w 6210300"/>
                <a:gd name="connsiteY49" fmla="*/ 578644 h 1226344"/>
                <a:gd name="connsiteX50" fmla="*/ 1652587 w 6210300"/>
                <a:gd name="connsiteY50" fmla="*/ 554832 h 1226344"/>
                <a:gd name="connsiteX51" fmla="*/ 1504950 w 6210300"/>
                <a:gd name="connsiteY51" fmla="*/ 554832 h 1226344"/>
                <a:gd name="connsiteX52" fmla="*/ 1504950 w 6210300"/>
                <a:gd name="connsiteY52" fmla="*/ 531019 h 1226344"/>
                <a:gd name="connsiteX53" fmla="*/ 1476375 w 6210300"/>
                <a:gd name="connsiteY53" fmla="*/ 531019 h 1226344"/>
                <a:gd name="connsiteX54" fmla="*/ 1476375 w 6210300"/>
                <a:gd name="connsiteY54" fmla="*/ 521494 h 1226344"/>
                <a:gd name="connsiteX55" fmla="*/ 1304925 w 6210300"/>
                <a:gd name="connsiteY55" fmla="*/ 521494 h 1226344"/>
                <a:gd name="connsiteX56" fmla="*/ 1304925 w 6210300"/>
                <a:gd name="connsiteY56" fmla="*/ 497682 h 1226344"/>
                <a:gd name="connsiteX57" fmla="*/ 1276350 w 6210300"/>
                <a:gd name="connsiteY57" fmla="*/ 497682 h 1226344"/>
                <a:gd name="connsiteX58" fmla="*/ 1276350 w 6210300"/>
                <a:gd name="connsiteY58" fmla="*/ 473869 h 1226344"/>
                <a:gd name="connsiteX59" fmla="*/ 1181100 w 6210300"/>
                <a:gd name="connsiteY59" fmla="*/ 473869 h 1226344"/>
                <a:gd name="connsiteX60" fmla="*/ 1181100 w 6210300"/>
                <a:gd name="connsiteY60" fmla="*/ 459582 h 1226344"/>
                <a:gd name="connsiteX61" fmla="*/ 1128712 w 6210300"/>
                <a:gd name="connsiteY61" fmla="*/ 459582 h 1226344"/>
                <a:gd name="connsiteX62" fmla="*/ 1128712 w 6210300"/>
                <a:gd name="connsiteY62" fmla="*/ 435769 h 1226344"/>
                <a:gd name="connsiteX63" fmla="*/ 1023937 w 6210300"/>
                <a:gd name="connsiteY63" fmla="*/ 435769 h 1226344"/>
                <a:gd name="connsiteX64" fmla="*/ 1009650 w 6210300"/>
                <a:gd name="connsiteY64" fmla="*/ 435769 h 1226344"/>
                <a:gd name="connsiteX65" fmla="*/ 1009650 w 6210300"/>
                <a:gd name="connsiteY65" fmla="*/ 359569 h 1226344"/>
                <a:gd name="connsiteX66" fmla="*/ 742950 w 6210300"/>
                <a:gd name="connsiteY66" fmla="*/ 359569 h 1226344"/>
                <a:gd name="connsiteX67" fmla="*/ 742951 w 6210300"/>
                <a:gd name="connsiteY67" fmla="*/ 323850 h 1226344"/>
                <a:gd name="connsiteX68" fmla="*/ 683418 w 6210300"/>
                <a:gd name="connsiteY68" fmla="*/ 326232 h 1226344"/>
                <a:gd name="connsiteX69" fmla="*/ 681037 w 6210300"/>
                <a:gd name="connsiteY69" fmla="*/ 288132 h 1226344"/>
                <a:gd name="connsiteX70" fmla="*/ 642937 w 6210300"/>
                <a:gd name="connsiteY70" fmla="*/ 288132 h 1226344"/>
                <a:gd name="connsiteX71" fmla="*/ 642937 w 6210300"/>
                <a:gd name="connsiteY71" fmla="*/ 254794 h 1226344"/>
                <a:gd name="connsiteX72" fmla="*/ 533400 w 6210300"/>
                <a:gd name="connsiteY72" fmla="*/ 254794 h 1226344"/>
                <a:gd name="connsiteX73" fmla="*/ 533400 w 6210300"/>
                <a:gd name="connsiteY73" fmla="*/ 254794 h 1226344"/>
                <a:gd name="connsiteX74" fmla="*/ 509588 w 6210300"/>
                <a:gd name="connsiteY74" fmla="*/ 230982 h 1226344"/>
                <a:gd name="connsiteX75" fmla="*/ 509588 w 6210300"/>
                <a:gd name="connsiteY75" fmla="*/ 202407 h 1226344"/>
                <a:gd name="connsiteX76" fmla="*/ 500062 w 6210300"/>
                <a:gd name="connsiteY76" fmla="*/ 202407 h 1226344"/>
                <a:gd name="connsiteX77" fmla="*/ 481012 w 6210300"/>
                <a:gd name="connsiteY77" fmla="*/ 183357 h 1226344"/>
                <a:gd name="connsiteX78" fmla="*/ 361950 w 6210300"/>
                <a:gd name="connsiteY78" fmla="*/ 183357 h 1226344"/>
                <a:gd name="connsiteX79" fmla="*/ 361950 w 6210300"/>
                <a:gd name="connsiteY79" fmla="*/ 135732 h 1226344"/>
                <a:gd name="connsiteX80" fmla="*/ 342900 w 6210300"/>
                <a:gd name="connsiteY80" fmla="*/ 135732 h 1226344"/>
                <a:gd name="connsiteX81" fmla="*/ 342900 w 6210300"/>
                <a:gd name="connsiteY81" fmla="*/ 111919 h 1226344"/>
                <a:gd name="connsiteX82" fmla="*/ 209550 w 6210300"/>
                <a:gd name="connsiteY82" fmla="*/ 111919 h 1226344"/>
                <a:gd name="connsiteX83" fmla="*/ 209550 w 6210300"/>
                <a:gd name="connsiteY83" fmla="*/ 26194 h 1226344"/>
                <a:gd name="connsiteX84" fmla="*/ 109537 w 6210300"/>
                <a:gd name="connsiteY84" fmla="*/ 26194 h 1226344"/>
                <a:gd name="connsiteX85" fmla="*/ 104775 w 6210300"/>
                <a:gd name="connsiteY85" fmla="*/ 0 h 1226344"/>
                <a:gd name="connsiteX86" fmla="*/ 0 w 6210300"/>
                <a:gd name="connsiteY86" fmla="*/ 0 h 1226344"/>
                <a:gd name="connsiteX0" fmla="*/ 6210300 w 6210300"/>
                <a:gd name="connsiteY0" fmla="*/ 1226344 h 1226344"/>
                <a:gd name="connsiteX1" fmla="*/ 4610100 w 6210300"/>
                <a:gd name="connsiteY1" fmla="*/ 1226344 h 1226344"/>
                <a:gd name="connsiteX2" fmla="*/ 4610100 w 6210300"/>
                <a:gd name="connsiteY2" fmla="*/ 1183482 h 1226344"/>
                <a:gd name="connsiteX3" fmla="*/ 4286250 w 6210300"/>
                <a:gd name="connsiteY3" fmla="*/ 1183482 h 1226344"/>
                <a:gd name="connsiteX4" fmla="*/ 4286250 w 6210300"/>
                <a:gd name="connsiteY4" fmla="*/ 1150144 h 1226344"/>
                <a:gd name="connsiteX5" fmla="*/ 4152900 w 6210300"/>
                <a:gd name="connsiteY5" fmla="*/ 1150144 h 1226344"/>
                <a:gd name="connsiteX6" fmla="*/ 4152900 w 6210300"/>
                <a:gd name="connsiteY6" fmla="*/ 1112044 h 1226344"/>
                <a:gd name="connsiteX7" fmla="*/ 3929062 w 6210300"/>
                <a:gd name="connsiteY7" fmla="*/ 1112044 h 1226344"/>
                <a:gd name="connsiteX8" fmla="*/ 3929062 w 6210300"/>
                <a:gd name="connsiteY8" fmla="*/ 1083469 h 1226344"/>
                <a:gd name="connsiteX9" fmla="*/ 3795712 w 6210300"/>
                <a:gd name="connsiteY9" fmla="*/ 1083469 h 1226344"/>
                <a:gd name="connsiteX10" fmla="*/ 3795712 w 6210300"/>
                <a:gd name="connsiteY10" fmla="*/ 1054894 h 1226344"/>
                <a:gd name="connsiteX11" fmla="*/ 3762375 w 6210300"/>
                <a:gd name="connsiteY11" fmla="*/ 1054894 h 1226344"/>
                <a:gd name="connsiteX12" fmla="*/ 3762375 w 6210300"/>
                <a:gd name="connsiteY12" fmla="*/ 1031082 h 1226344"/>
                <a:gd name="connsiteX13" fmla="*/ 3624262 w 6210300"/>
                <a:gd name="connsiteY13" fmla="*/ 1031082 h 1226344"/>
                <a:gd name="connsiteX14" fmla="*/ 3624262 w 6210300"/>
                <a:gd name="connsiteY14" fmla="*/ 997744 h 1226344"/>
                <a:gd name="connsiteX15" fmla="*/ 3505200 w 6210300"/>
                <a:gd name="connsiteY15" fmla="*/ 997744 h 1226344"/>
                <a:gd name="connsiteX16" fmla="*/ 3505200 w 6210300"/>
                <a:gd name="connsiteY16" fmla="*/ 969169 h 1226344"/>
                <a:gd name="connsiteX17" fmla="*/ 3224212 w 6210300"/>
                <a:gd name="connsiteY17" fmla="*/ 969169 h 1226344"/>
                <a:gd name="connsiteX18" fmla="*/ 3224212 w 6210300"/>
                <a:gd name="connsiteY18" fmla="*/ 950119 h 1226344"/>
                <a:gd name="connsiteX19" fmla="*/ 3162300 w 6210300"/>
                <a:gd name="connsiteY19" fmla="*/ 950119 h 1226344"/>
                <a:gd name="connsiteX20" fmla="*/ 3162300 w 6210300"/>
                <a:gd name="connsiteY20" fmla="*/ 935832 h 1226344"/>
                <a:gd name="connsiteX21" fmla="*/ 3067050 w 6210300"/>
                <a:gd name="connsiteY21" fmla="*/ 935832 h 1226344"/>
                <a:gd name="connsiteX22" fmla="*/ 3067050 w 6210300"/>
                <a:gd name="connsiteY22" fmla="*/ 902494 h 1226344"/>
                <a:gd name="connsiteX23" fmla="*/ 2976562 w 6210300"/>
                <a:gd name="connsiteY23" fmla="*/ 902494 h 1226344"/>
                <a:gd name="connsiteX24" fmla="*/ 2976562 w 6210300"/>
                <a:gd name="connsiteY24" fmla="*/ 883444 h 1226344"/>
                <a:gd name="connsiteX25" fmla="*/ 2733675 w 6210300"/>
                <a:gd name="connsiteY25" fmla="*/ 883444 h 1226344"/>
                <a:gd name="connsiteX26" fmla="*/ 2733675 w 6210300"/>
                <a:gd name="connsiteY26" fmla="*/ 850107 h 1226344"/>
                <a:gd name="connsiteX27" fmla="*/ 2509837 w 6210300"/>
                <a:gd name="connsiteY27" fmla="*/ 850107 h 1226344"/>
                <a:gd name="connsiteX28" fmla="*/ 2509837 w 6210300"/>
                <a:gd name="connsiteY28" fmla="*/ 788194 h 1226344"/>
                <a:gd name="connsiteX29" fmla="*/ 2466975 w 6210300"/>
                <a:gd name="connsiteY29" fmla="*/ 788194 h 1226344"/>
                <a:gd name="connsiteX30" fmla="*/ 2466975 w 6210300"/>
                <a:gd name="connsiteY30" fmla="*/ 759619 h 1226344"/>
                <a:gd name="connsiteX31" fmla="*/ 2381250 w 6210300"/>
                <a:gd name="connsiteY31" fmla="*/ 759619 h 1226344"/>
                <a:gd name="connsiteX32" fmla="*/ 2381250 w 6210300"/>
                <a:gd name="connsiteY32" fmla="*/ 750094 h 1226344"/>
                <a:gd name="connsiteX33" fmla="*/ 2266950 w 6210300"/>
                <a:gd name="connsiteY33" fmla="*/ 750094 h 1226344"/>
                <a:gd name="connsiteX34" fmla="*/ 2266950 w 6210300"/>
                <a:gd name="connsiteY34" fmla="*/ 735807 h 1226344"/>
                <a:gd name="connsiteX35" fmla="*/ 2152650 w 6210300"/>
                <a:gd name="connsiteY35" fmla="*/ 735807 h 1226344"/>
                <a:gd name="connsiteX36" fmla="*/ 2152650 w 6210300"/>
                <a:gd name="connsiteY36" fmla="*/ 707232 h 1226344"/>
                <a:gd name="connsiteX37" fmla="*/ 2071687 w 6210300"/>
                <a:gd name="connsiteY37" fmla="*/ 707232 h 1226344"/>
                <a:gd name="connsiteX38" fmla="*/ 2071687 w 6210300"/>
                <a:gd name="connsiteY38" fmla="*/ 683419 h 1226344"/>
                <a:gd name="connsiteX39" fmla="*/ 2028825 w 6210300"/>
                <a:gd name="connsiteY39" fmla="*/ 683419 h 1226344"/>
                <a:gd name="connsiteX40" fmla="*/ 2028825 w 6210300"/>
                <a:gd name="connsiteY40" fmla="*/ 664369 h 1226344"/>
                <a:gd name="connsiteX41" fmla="*/ 1985962 w 6210300"/>
                <a:gd name="connsiteY41" fmla="*/ 664369 h 1226344"/>
                <a:gd name="connsiteX42" fmla="*/ 1985962 w 6210300"/>
                <a:gd name="connsiteY42" fmla="*/ 650082 h 1226344"/>
                <a:gd name="connsiteX43" fmla="*/ 1905000 w 6210300"/>
                <a:gd name="connsiteY43" fmla="*/ 650082 h 1226344"/>
                <a:gd name="connsiteX44" fmla="*/ 1905000 w 6210300"/>
                <a:gd name="connsiteY44" fmla="*/ 616744 h 1226344"/>
                <a:gd name="connsiteX45" fmla="*/ 1752600 w 6210300"/>
                <a:gd name="connsiteY45" fmla="*/ 616744 h 1226344"/>
                <a:gd name="connsiteX46" fmla="*/ 1752600 w 6210300"/>
                <a:gd name="connsiteY46" fmla="*/ 597694 h 1226344"/>
                <a:gd name="connsiteX47" fmla="*/ 1681162 w 6210300"/>
                <a:gd name="connsiteY47" fmla="*/ 597694 h 1226344"/>
                <a:gd name="connsiteX48" fmla="*/ 1681162 w 6210300"/>
                <a:gd name="connsiteY48" fmla="*/ 578644 h 1226344"/>
                <a:gd name="connsiteX49" fmla="*/ 1652587 w 6210300"/>
                <a:gd name="connsiteY49" fmla="*/ 578644 h 1226344"/>
                <a:gd name="connsiteX50" fmla="*/ 1652587 w 6210300"/>
                <a:gd name="connsiteY50" fmla="*/ 554832 h 1226344"/>
                <a:gd name="connsiteX51" fmla="*/ 1504950 w 6210300"/>
                <a:gd name="connsiteY51" fmla="*/ 554832 h 1226344"/>
                <a:gd name="connsiteX52" fmla="*/ 1504950 w 6210300"/>
                <a:gd name="connsiteY52" fmla="*/ 531019 h 1226344"/>
                <a:gd name="connsiteX53" fmla="*/ 1476375 w 6210300"/>
                <a:gd name="connsiteY53" fmla="*/ 531019 h 1226344"/>
                <a:gd name="connsiteX54" fmla="*/ 1476375 w 6210300"/>
                <a:gd name="connsiteY54" fmla="*/ 521494 h 1226344"/>
                <a:gd name="connsiteX55" fmla="*/ 1304925 w 6210300"/>
                <a:gd name="connsiteY55" fmla="*/ 521494 h 1226344"/>
                <a:gd name="connsiteX56" fmla="*/ 1304925 w 6210300"/>
                <a:gd name="connsiteY56" fmla="*/ 497682 h 1226344"/>
                <a:gd name="connsiteX57" fmla="*/ 1276350 w 6210300"/>
                <a:gd name="connsiteY57" fmla="*/ 497682 h 1226344"/>
                <a:gd name="connsiteX58" fmla="*/ 1276350 w 6210300"/>
                <a:gd name="connsiteY58" fmla="*/ 473869 h 1226344"/>
                <a:gd name="connsiteX59" fmla="*/ 1181100 w 6210300"/>
                <a:gd name="connsiteY59" fmla="*/ 473869 h 1226344"/>
                <a:gd name="connsiteX60" fmla="*/ 1181100 w 6210300"/>
                <a:gd name="connsiteY60" fmla="*/ 459582 h 1226344"/>
                <a:gd name="connsiteX61" fmla="*/ 1128712 w 6210300"/>
                <a:gd name="connsiteY61" fmla="*/ 459582 h 1226344"/>
                <a:gd name="connsiteX62" fmla="*/ 1128712 w 6210300"/>
                <a:gd name="connsiteY62" fmla="*/ 435769 h 1226344"/>
                <a:gd name="connsiteX63" fmla="*/ 1023937 w 6210300"/>
                <a:gd name="connsiteY63" fmla="*/ 435769 h 1226344"/>
                <a:gd name="connsiteX64" fmla="*/ 1009650 w 6210300"/>
                <a:gd name="connsiteY64" fmla="*/ 435769 h 1226344"/>
                <a:gd name="connsiteX65" fmla="*/ 1009650 w 6210300"/>
                <a:gd name="connsiteY65" fmla="*/ 359569 h 1226344"/>
                <a:gd name="connsiteX66" fmla="*/ 742950 w 6210300"/>
                <a:gd name="connsiteY66" fmla="*/ 359569 h 1226344"/>
                <a:gd name="connsiteX67" fmla="*/ 742951 w 6210300"/>
                <a:gd name="connsiteY67" fmla="*/ 323850 h 1226344"/>
                <a:gd name="connsiteX68" fmla="*/ 683418 w 6210300"/>
                <a:gd name="connsiteY68" fmla="*/ 326232 h 1226344"/>
                <a:gd name="connsiteX69" fmla="*/ 681037 w 6210300"/>
                <a:gd name="connsiteY69" fmla="*/ 288132 h 1226344"/>
                <a:gd name="connsiteX70" fmla="*/ 642937 w 6210300"/>
                <a:gd name="connsiteY70" fmla="*/ 288132 h 1226344"/>
                <a:gd name="connsiteX71" fmla="*/ 642937 w 6210300"/>
                <a:gd name="connsiteY71" fmla="*/ 254794 h 1226344"/>
                <a:gd name="connsiteX72" fmla="*/ 533400 w 6210300"/>
                <a:gd name="connsiteY72" fmla="*/ 254794 h 1226344"/>
                <a:gd name="connsiteX73" fmla="*/ 533400 w 6210300"/>
                <a:gd name="connsiteY73" fmla="*/ 254794 h 1226344"/>
                <a:gd name="connsiteX74" fmla="*/ 509588 w 6210300"/>
                <a:gd name="connsiteY74" fmla="*/ 230982 h 1226344"/>
                <a:gd name="connsiteX75" fmla="*/ 509588 w 6210300"/>
                <a:gd name="connsiteY75" fmla="*/ 202407 h 1226344"/>
                <a:gd name="connsiteX76" fmla="*/ 500062 w 6210300"/>
                <a:gd name="connsiteY76" fmla="*/ 202407 h 1226344"/>
                <a:gd name="connsiteX77" fmla="*/ 481012 w 6210300"/>
                <a:gd name="connsiteY77" fmla="*/ 183357 h 1226344"/>
                <a:gd name="connsiteX78" fmla="*/ 361950 w 6210300"/>
                <a:gd name="connsiteY78" fmla="*/ 183357 h 1226344"/>
                <a:gd name="connsiteX79" fmla="*/ 361950 w 6210300"/>
                <a:gd name="connsiteY79" fmla="*/ 135732 h 1226344"/>
                <a:gd name="connsiteX80" fmla="*/ 342900 w 6210300"/>
                <a:gd name="connsiteY80" fmla="*/ 135732 h 1226344"/>
                <a:gd name="connsiteX81" fmla="*/ 342900 w 6210300"/>
                <a:gd name="connsiteY81" fmla="*/ 111919 h 1226344"/>
                <a:gd name="connsiteX82" fmla="*/ 209550 w 6210300"/>
                <a:gd name="connsiteY82" fmla="*/ 111919 h 1226344"/>
                <a:gd name="connsiteX83" fmla="*/ 209550 w 6210300"/>
                <a:gd name="connsiteY83" fmla="*/ 26194 h 1226344"/>
                <a:gd name="connsiteX84" fmla="*/ 109537 w 6210300"/>
                <a:gd name="connsiteY84" fmla="*/ 26194 h 1226344"/>
                <a:gd name="connsiteX85" fmla="*/ 109538 w 6210300"/>
                <a:gd name="connsiteY85" fmla="*/ 0 h 1226344"/>
                <a:gd name="connsiteX86" fmla="*/ 0 w 6210300"/>
                <a:gd name="connsiteY86" fmla="*/ 0 h 1226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6210300" h="1226344">
                  <a:moveTo>
                    <a:pt x="6210300" y="1226344"/>
                  </a:moveTo>
                  <a:lnTo>
                    <a:pt x="4610100" y="1226344"/>
                  </a:lnTo>
                  <a:lnTo>
                    <a:pt x="4610100" y="1183482"/>
                  </a:lnTo>
                  <a:lnTo>
                    <a:pt x="4286250" y="1183482"/>
                  </a:lnTo>
                  <a:lnTo>
                    <a:pt x="4286250" y="1150144"/>
                  </a:lnTo>
                  <a:lnTo>
                    <a:pt x="4152900" y="1150144"/>
                  </a:lnTo>
                  <a:lnTo>
                    <a:pt x="4152900" y="1112044"/>
                  </a:lnTo>
                  <a:lnTo>
                    <a:pt x="3929062" y="1112044"/>
                  </a:lnTo>
                  <a:lnTo>
                    <a:pt x="3929062" y="1083469"/>
                  </a:lnTo>
                  <a:lnTo>
                    <a:pt x="3795712" y="1083469"/>
                  </a:lnTo>
                  <a:lnTo>
                    <a:pt x="3795712" y="1054894"/>
                  </a:lnTo>
                  <a:lnTo>
                    <a:pt x="3762375" y="1054894"/>
                  </a:lnTo>
                  <a:lnTo>
                    <a:pt x="3762375" y="1031082"/>
                  </a:lnTo>
                  <a:lnTo>
                    <a:pt x="3624262" y="1031082"/>
                  </a:lnTo>
                  <a:lnTo>
                    <a:pt x="3624262" y="997744"/>
                  </a:lnTo>
                  <a:lnTo>
                    <a:pt x="3505200" y="997744"/>
                  </a:lnTo>
                  <a:lnTo>
                    <a:pt x="3505200" y="969169"/>
                  </a:lnTo>
                  <a:lnTo>
                    <a:pt x="3224212" y="969169"/>
                  </a:lnTo>
                  <a:lnTo>
                    <a:pt x="3224212" y="950119"/>
                  </a:lnTo>
                  <a:lnTo>
                    <a:pt x="3162300" y="950119"/>
                  </a:lnTo>
                  <a:lnTo>
                    <a:pt x="3162300" y="935832"/>
                  </a:lnTo>
                  <a:lnTo>
                    <a:pt x="3067050" y="935832"/>
                  </a:lnTo>
                  <a:lnTo>
                    <a:pt x="3067050" y="902494"/>
                  </a:lnTo>
                  <a:lnTo>
                    <a:pt x="2976562" y="902494"/>
                  </a:lnTo>
                  <a:lnTo>
                    <a:pt x="2976562" y="883444"/>
                  </a:lnTo>
                  <a:lnTo>
                    <a:pt x="2733675" y="883444"/>
                  </a:lnTo>
                  <a:lnTo>
                    <a:pt x="2733675" y="850107"/>
                  </a:lnTo>
                  <a:lnTo>
                    <a:pt x="2509837" y="850107"/>
                  </a:lnTo>
                  <a:lnTo>
                    <a:pt x="2509837" y="788194"/>
                  </a:lnTo>
                  <a:lnTo>
                    <a:pt x="2466975" y="788194"/>
                  </a:lnTo>
                  <a:lnTo>
                    <a:pt x="2466975" y="759619"/>
                  </a:lnTo>
                  <a:lnTo>
                    <a:pt x="2381250" y="759619"/>
                  </a:lnTo>
                  <a:lnTo>
                    <a:pt x="2381250" y="750094"/>
                  </a:lnTo>
                  <a:lnTo>
                    <a:pt x="2266950" y="750094"/>
                  </a:lnTo>
                  <a:lnTo>
                    <a:pt x="2266950" y="735807"/>
                  </a:lnTo>
                  <a:lnTo>
                    <a:pt x="2152650" y="735807"/>
                  </a:lnTo>
                  <a:lnTo>
                    <a:pt x="2152650" y="707232"/>
                  </a:lnTo>
                  <a:lnTo>
                    <a:pt x="2071687" y="707232"/>
                  </a:lnTo>
                  <a:lnTo>
                    <a:pt x="2071687" y="683419"/>
                  </a:lnTo>
                  <a:lnTo>
                    <a:pt x="2028825" y="683419"/>
                  </a:lnTo>
                  <a:lnTo>
                    <a:pt x="2028825" y="664369"/>
                  </a:lnTo>
                  <a:lnTo>
                    <a:pt x="1985962" y="664369"/>
                  </a:lnTo>
                  <a:lnTo>
                    <a:pt x="1985962" y="650082"/>
                  </a:lnTo>
                  <a:lnTo>
                    <a:pt x="1905000" y="650082"/>
                  </a:lnTo>
                  <a:lnTo>
                    <a:pt x="1905000" y="616744"/>
                  </a:lnTo>
                  <a:lnTo>
                    <a:pt x="1752600" y="616744"/>
                  </a:lnTo>
                  <a:lnTo>
                    <a:pt x="1752600" y="597694"/>
                  </a:lnTo>
                  <a:lnTo>
                    <a:pt x="1681162" y="597694"/>
                  </a:lnTo>
                  <a:lnTo>
                    <a:pt x="1681162" y="578644"/>
                  </a:lnTo>
                  <a:lnTo>
                    <a:pt x="1652587" y="578644"/>
                  </a:lnTo>
                  <a:lnTo>
                    <a:pt x="1652587" y="554832"/>
                  </a:lnTo>
                  <a:lnTo>
                    <a:pt x="1504950" y="554832"/>
                  </a:lnTo>
                  <a:lnTo>
                    <a:pt x="1504950" y="531019"/>
                  </a:lnTo>
                  <a:lnTo>
                    <a:pt x="1476375" y="531019"/>
                  </a:lnTo>
                  <a:lnTo>
                    <a:pt x="1476375" y="521494"/>
                  </a:lnTo>
                  <a:lnTo>
                    <a:pt x="1304925" y="521494"/>
                  </a:lnTo>
                  <a:lnTo>
                    <a:pt x="1304925" y="497682"/>
                  </a:lnTo>
                  <a:lnTo>
                    <a:pt x="1276350" y="497682"/>
                  </a:lnTo>
                  <a:lnTo>
                    <a:pt x="1276350" y="473869"/>
                  </a:lnTo>
                  <a:lnTo>
                    <a:pt x="1181100" y="473869"/>
                  </a:lnTo>
                  <a:lnTo>
                    <a:pt x="1181100" y="459582"/>
                  </a:lnTo>
                  <a:lnTo>
                    <a:pt x="1128712" y="459582"/>
                  </a:lnTo>
                  <a:lnTo>
                    <a:pt x="1128712" y="435769"/>
                  </a:lnTo>
                  <a:lnTo>
                    <a:pt x="1023937" y="435769"/>
                  </a:lnTo>
                  <a:lnTo>
                    <a:pt x="1009650" y="435769"/>
                  </a:lnTo>
                  <a:lnTo>
                    <a:pt x="1009650" y="359569"/>
                  </a:lnTo>
                  <a:lnTo>
                    <a:pt x="742950" y="359569"/>
                  </a:lnTo>
                  <a:cubicBezTo>
                    <a:pt x="742950" y="347663"/>
                    <a:pt x="742951" y="335756"/>
                    <a:pt x="742951" y="323850"/>
                  </a:cubicBezTo>
                  <a:lnTo>
                    <a:pt x="683418" y="326232"/>
                  </a:lnTo>
                  <a:lnTo>
                    <a:pt x="681037" y="288132"/>
                  </a:lnTo>
                  <a:lnTo>
                    <a:pt x="642937" y="288132"/>
                  </a:lnTo>
                  <a:lnTo>
                    <a:pt x="642937" y="254794"/>
                  </a:lnTo>
                  <a:lnTo>
                    <a:pt x="533400" y="254794"/>
                  </a:lnTo>
                  <a:lnTo>
                    <a:pt x="533400" y="254794"/>
                  </a:lnTo>
                  <a:lnTo>
                    <a:pt x="509588" y="230982"/>
                  </a:lnTo>
                  <a:lnTo>
                    <a:pt x="509588" y="202407"/>
                  </a:lnTo>
                  <a:lnTo>
                    <a:pt x="500062" y="202407"/>
                  </a:lnTo>
                  <a:lnTo>
                    <a:pt x="481012" y="183357"/>
                  </a:lnTo>
                  <a:lnTo>
                    <a:pt x="361950" y="183357"/>
                  </a:lnTo>
                  <a:lnTo>
                    <a:pt x="361950" y="135732"/>
                  </a:lnTo>
                  <a:lnTo>
                    <a:pt x="342900" y="135732"/>
                  </a:lnTo>
                  <a:lnTo>
                    <a:pt x="342900" y="111919"/>
                  </a:lnTo>
                  <a:lnTo>
                    <a:pt x="209550" y="111919"/>
                  </a:lnTo>
                  <a:lnTo>
                    <a:pt x="209550" y="26194"/>
                  </a:lnTo>
                  <a:lnTo>
                    <a:pt x="109537" y="26194"/>
                  </a:lnTo>
                  <a:cubicBezTo>
                    <a:pt x="109537" y="17463"/>
                    <a:pt x="109538" y="8731"/>
                    <a:pt x="109538" y="0"/>
                  </a:cubicBezTo>
                  <a:lnTo>
                    <a:pt x="0" y="0"/>
                  </a:lnTo>
                </a:path>
              </a:pathLst>
            </a:custGeom>
            <a:noFill/>
            <a:ln w="28575">
              <a:solidFill>
                <a:schemeClr val="accent1"/>
              </a:solidFill>
              <a:miter lim="800000"/>
              <a:headEnd/>
              <a:tailEnd/>
            </a:ln>
          </p:spPr>
          <p:txBody>
            <a:bodyPr rtlCol="0" anchor="ctr"/>
            <a:lstStyle/>
            <a:p>
              <a:pPr algn="ctr"/>
              <a:endParaRPr lang="en-US"/>
            </a:p>
          </p:txBody>
        </p:sp>
      </p:grpSp>
    </p:spTree>
    <p:extLst>
      <p:ext uri="{BB962C8B-B14F-4D97-AF65-F5344CB8AC3E}">
        <p14:creationId xmlns:p14="http://schemas.microsoft.com/office/powerpoint/2010/main" val="1848345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DREAMM-8: Other Efficacy Endpoints</a:t>
            </a:r>
            <a:endParaRPr lang="en-US" altLang="en-US" dirty="0"/>
          </a:p>
        </p:txBody>
      </p:sp>
      <p:graphicFrame>
        <p:nvGraphicFramePr>
          <p:cNvPr id="2" name="Group 3">
            <a:extLst>
              <a:ext uri="{FF2B5EF4-FFF2-40B4-BE49-F238E27FC236}">
                <a16:creationId xmlns:a16="http://schemas.microsoft.com/office/drawing/2014/main" id="{B2198995-01A7-53A7-13A4-2E5BAEAD2775}"/>
              </a:ext>
            </a:extLst>
          </p:cNvPr>
          <p:cNvGraphicFramePr>
            <a:graphicFrameLocks/>
          </p:cNvGraphicFramePr>
          <p:nvPr>
            <p:extLst>
              <p:ext uri="{D42A27DB-BD31-4B8C-83A1-F6EECF244321}">
                <p14:modId xmlns:p14="http://schemas.microsoft.com/office/powerpoint/2010/main" val="2941697727"/>
              </p:ext>
            </p:extLst>
          </p:nvPr>
        </p:nvGraphicFramePr>
        <p:xfrm>
          <a:off x="723900" y="1603375"/>
          <a:ext cx="10758303" cy="3901536"/>
        </p:xfrm>
        <a:graphic>
          <a:graphicData uri="http://schemas.openxmlformats.org/drawingml/2006/table">
            <a:tbl>
              <a:tblPr/>
              <a:tblGrid>
                <a:gridCol w="4879829">
                  <a:extLst>
                    <a:ext uri="{9D8B030D-6E8A-4147-A177-3AD203B41FA5}">
                      <a16:colId xmlns:a16="http://schemas.microsoft.com/office/drawing/2014/main" val="20000"/>
                    </a:ext>
                  </a:extLst>
                </a:gridCol>
                <a:gridCol w="1808431">
                  <a:extLst>
                    <a:ext uri="{9D8B030D-6E8A-4147-A177-3AD203B41FA5}">
                      <a16:colId xmlns:a16="http://schemas.microsoft.com/office/drawing/2014/main" val="20001"/>
                    </a:ext>
                  </a:extLst>
                </a:gridCol>
                <a:gridCol w="1810318">
                  <a:extLst>
                    <a:ext uri="{9D8B030D-6E8A-4147-A177-3AD203B41FA5}">
                      <a16:colId xmlns:a16="http://schemas.microsoft.com/office/drawing/2014/main" val="20002"/>
                    </a:ext>
                  </a:extLst>
                </a:gridCol>
                <a:gridCol w="2259725">
                  <a:extLst>
                    <a:ext uri="{9D8B030D-6E8A-4147-A177-3AD203B41FA5}">
                      <a16:colId xmlns:a16="http://schemas.microsoft.com/office/drawing/2014/main" val="1981223350"/>
                    </a:ext>
                  </a:extLst>
                </a:gridCol>
              </a:tblGrid>
              <a:tr h="3244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err="1">
                          <a:ln>
                            <a:noFill/>
                          </a:ln>
                          <a:solidFill>
                            <a:schemeClr val="tx1"/>
                          </a:solidFill>
                          <a:effectLst/>
                          <a:latin typeface="Calibri" panose="020F0502020204030204" pitchFamily="34" charset="0"/>
                        </a:rPr>
                        <a:t>BPd</a:t>
                      </a:r>
                      <a:r>
                        <a:rPr kumimoji="0" lang="en-US" sz="2000" b="1" i="0" u="none" strike="noStrike" cap="none" normalizeH="0" baseline="0" dirty="0">
                          <a:ln>
                            <a:noFill/>
                          </a:ln>
                          <a:solidFill>
                            <a:schemeClr val="tx1"/>
                          </a:solidFill>
                          <a:effectLst/>
                          <a:latin typeface="Calibri" panose="020F0502020204030204" pitchFamily="34" charset="0"/>
                        </a:rPr>
                        <a:t> (n =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err="1">
                          <a:ln>
                            <a:noFill/>
                          </a:ln>
                          <a:solidFill>
                            <a:schemeClr val="tx1"/>
                          </a:solidFill>
                          <a:effectLst/>
                          <a:latin typeface="Calibri" panose="020F0502020204030204" pitchFamily="34" charset="0"/>
                        </a:rPr>
                        <a:t>PVd</a:t>
                      </a:r>
                      <a:r>
                        <a:rPr kumimoji="0" lang="en-US" sz="2000" b="1" i="0" u="none" strike="noStrike" cap="none" normalizeH="0" baseline="0" dirty="0">
                          <a:ln>
                            <a:noFill/>
                          </a:ln>
                          <a:solidFill>
                            <a:schemeClr val="tx1"/>
                          </a:solidFill>
                          <a:effectLst/>
                          <a:latin typeface="Calibri" panose="020F0502020204030204" pitchFamily="34" charset="0"/>
                        </a:rPr>
                        <a:t> (n = 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 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 VGPR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308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MRD negativity among patients with ≥ 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22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DoR</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12-mo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DoR</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85099280"/>
                  </a:ext>
                </a:extLst>
              </a:tr>
              <a:tr h="222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PFS2,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12-mo PFS2,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0.61 (0.43-0.86)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54682654"/>
                  </a:ext>
                </a:extLst>
              </a:tr>
              <a:tr h="222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OS,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0.77 (0.53-1.14)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5620220"/>
                  </a:ext>
                </a:extLst>
              </a:tr>
            </a:tbl>
          </a:graphicData>
        </a:graphic>
      </p:graphicFrame>
      <p:sp>
        <p:nvSpPr>
          <p:cNvPr id="3" name="Text Box 11">
            <a:extLst>
              <a:ext uri="{FF2B5EF4-FFF2-40B4-BE49-F238E27FC236}">
                <a16:creationId xmlns:a16="http://schemas.microsoft.com/office/drawing/2014/main" id="{A2AB2297-3B46-5F20-C1B9-1A9872A619E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Dimpoulos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NEJM. 2024;[</a:t>
            </a:r>
            <a:r>
              <a:rPr lang="en-US" altLang="en-US" sz="1200" dirty="0" err="1">
                <a:solidFill>
                  <a:srgbClr val="455560"/>
                </a:solidFill>
                <a:latin typeface="Calibri" panose="020F0502020204030204" pitchFamily="34" charset="0"/>
                <a:cs typeface="Arial" panose="020B0604020202020204" pitchFamily="34" charset="0"/>
              </a:rPr>
              <a:t>EPub</a:t>
            </a:r>
            <a:r>
              <a:rPr lang="en-US" altLang="en-US" sz="1200" dirty="0">
                <a:solidFill>
                  <a:srgbClr val="455560"/>
                </a:solidFill>
                <a:latin typeface="Calibri" panose="020F0502020204030204" pitchFamily="34" charset="0"/>
                <a:cs typeface="Arial" panose="020B0604020202020204" pitchFamily="34" charset="0"/>
              </a:rPr>
              <a:t>].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Trudel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LBA105. </a:t>
            </a:r>
          </a:p>
        </p:txBody>
      </p:sp>
    </p:spTree>
    <p:extLst>
      <p:ext uri="{BB962C8B-B14F-4D97-AF65-F5344CB8AC3E}">
        <p14:creationId xmlns:p14="http://schemas.microsoft.com/office/powerpoint/2010/main" val="2445196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DREAMM-8: Subsequent Antimyeloma Therapy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Dimpoulos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NEJM. 2024;[</a:t>
            </a:r>
            <a:r>
              <a:rPr lang="en-US" altLang="en-US" sz="1200" dirty="0" err="1">
                <a:solidFill>
                  <a:srgbClr val="455560"/>
                </a:solidFill>
                <a:latin typeface="Calibri" panose="020F0502020204030204" pitchFamily="34" charset="0"/>
                <a:cs typeface="Arial" panose="020B0604020202020204" pitchFamily="34" charset="0"/>
              </a:rPr>
              <a:t>EPub</a:t>
            </a:r>
            <a:r>
              <a:rPr lang="en-US" altLang="en-US" sz="1200" dirty="0">
                <a:solidFill>
                  <a:srgbClr val="455560"/>
                </a:solidFill>
                <a:latin typeface="Calibri" panose="020F0502020204030204" pitchFamily="34" charset="0"/>
                <a:cs typeface="Arial" panose="020B0604020202020204" pitchFamily="34" charset="0"/>
              </a:rPr>
              <a:t>].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Trudel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LBA105. </a:t>
            </a:r>
          </a:p>
        </p:txBody>
      </p:sp>
      <p:graphicFrame>
        <p:nvGraphicFramePr>
          <p:cNvPr id="2" name="Group 3">
            <a:extLst>
              <a:ext uri="{FF2B5EF4-FFF2-40B4-BE49-F238E27FC236}">
                <a16:creationId xmlns:a16="http://schemas.microsoft.com/office/drawing/2014/main" id="{232D3855-AE9C-5CAF-70C6-9CA0CE67692E}"/>
              </a:ext>
            </a:extLst>
          </p:cNvPr>
          <p:cNvGraphicFramePr>
            <a:graphicFrameLocks/>
          </p:cNvGraphicFramePr>
          <p:nvPr>
            <p:extLst>
              <p:ext uri="{D42A27DB-BD31-4B8C-83A1-F6EECF244321}">
                <p14:modId xmlns:p14="http://schemas.microsoft.com/office/powerpoint/2010/main" val="2560488909"/>
              </p:ext>
            </p:extLst>
          </p:nvPr>
        </p:nvGraphicFramePr>
        <p:xfrm>
          <a:off x="723900" y="1603375"/>
          <a:ext cx="10758303" cy="3493426"/>
        </p:xfrm>
        <a:graphic>
          <a:graphicData uri="http://schemas.openxmlformats.org/drawingml/2006/table">
            <a:tbl>
              <a:tblPr/>
              <a:tblGrid>
                <a:gridCol w="5612071">
                  <a:extLst>
                    <a:ext uri="{9D8B030D-6E8A-4147-A177-3AD203B41FA5}">
                      <a16:colId xmlns:a16="http://schemas.microsoft.com/office/drawing/2014/main" val="20000"/>
                    </a:ext>
                  </a:extLst>
                </a:gridCol>
                <a:gridCol w="2573116">
                  <a:extLst>
                    <a:ext uri="{9D8B030D-6E8A-4147-A177-3AD203B41FA5}">
                      <a16:colId xmlns:a16="http://schemas.microsoft.com/office/drawing/2014/main" val="20001"/>
                    </a:ext>
                  </a:extLst>
                </a:gridCol>
                <a:gridCol w="2573116">
                  <a:extLst>
                    <a:ext uri="{9D8B030D-6E8A-4147-A177-3AD203B41FA5}">
                      <a16:colId xmlns:a16="http://schemas.microsoft.com/office/drawing/2014/main" val="20002"/>
                    </a:ext>
                  </a:extLst>
                </a:gridCol>
              </a:tblGrid>
              <a:tr h="4380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Subsequent Treatment,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err="1">
                          <a:ln>
                            <a:noFill/>
                          </a:ln>
                          <a:solidFill>
                            <a:schemeClr val="tx1"/>
                          </a:solidFill>
                          <a:effectLst/>
                          <a:latin typeface="Calibri" panose="020F0502020204030204" pitchFamily="34" charset="0"/>
                        </a:rPr>
                        <a:t>BPd</a:t>
                      </a:r>
                      <a:r>
                        <a:rPr kumimoji="0" lang="en-US" sz="2000" b="1" i="0" u="none" strike="noStrike" cap="none" normalizeH="0" baseline="0" dirty="0">
                          <a:ln>
                            <a:noFill/>
                          </a:ln>
                          <a:solidFill>
                            <a:schemeClr val="tx1"/>
                          </a:solidFill>
                          <a:effectLst/>
                          <a:latin typeface="Calibri" panose="020F0502020204030204" pitchFamily="34" charset="0"/>
                        </a:rPr>
                        <a:t>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err="1">
                          <a:ln>
                            <a:noFill/>
                          </a:ln>
                          <a:solidFill>
                            <a:schemeClr val="tx1"/>
                          </a:solidFill>
                          <a:effectLst/>
                          <a:latin typeface="Calibri" panose="020F0502020204030204" pitchFamily="34" charset="0"/>
                        </a:rPr>
                        <a:t>PVd</a:t>
                      </a:r>
                      <a:r>
                        <a:rPr kumimoji="0" lang="en-US" sz="2000" b="1" i="0" u="none" strike="noStrike" cap="none" normalizeH="0" baseline="0" dirty="0">
                          <a:ln>
                            <a:noFill/>
                          </a:ln>
                          <a:solidFill>
                            <a:schemeClr val="tx1"/>
                          </a:solidFill>
                          <a:effectLst/>
                          <a:latin typeface="Calibri" panose="020F0502020204030204" pitchFamily="34" charset="0"/>
                        </a:rPr>
                        <a:t>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989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Steroids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37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59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89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Anti-CD38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mAb</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49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89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89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IMiD</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5099280"/>
                  </a:ext>
                </a:extLst>
              </a:tr>
              <a:tr h="3989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BCMA-targeted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83199552"/>
                  </a:ext>
                </a:extLst>
              </a:tr>
              <a:tr h="3989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Chemotherapy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7541249"/>
                  </a:ext>
                </a:extLst>
              </a:tr>
              <a:tr h="3989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Transplant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94297191"/>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DREAMM-8: Safety Overview</a:t>
            </a:r>
            <a:endParaRPr lang="en-US" altLang="en-US" dirty="0"/>
          </a:p>
        </p:txBody>
      </p:sp>
      <p:sp>
        <p:nvSpPr>
          <p:cNvPr id="4" name="Content Placeholder 3">
            <a:extLst>
              <a:ext uri="{FF2B5EF4-FFF2-40B4-BE49-F238E27FC236}">
                <a16:creationId xmlns:a16="http://schemas.microsoft.com/office/drawing/2014/main" id="{54168CD5-3288-3941-A878-1E2B6982B49F}"/>
              </a:ext>
            </a:extLst>
          </p:cNvPr>
          <p:cNvSpPr>
            <a:spLocks noGrp="1"/>
          </p:cNvSpPr>
          <p:nvPr>
            <p:ph sz="half" idx="1"/>
          </p:nvPr>
        </p:nvSpPr>
        <p:spPr/>
        <p:txBody>
          <a:bodyPr/>
          <a:lstStyle/>
          <a:p>
            <a:endParaRPr lang="en-US"/>
          </a:p>
        </p:txBody>
      </p:sp>
      <p:sp>
        <p:nvSpPr>
          <p:cNvPr id="6" name="Content Placeholder 5">
            <a:extLst>
              <a:ext uri="{FF2B5EF4-FFF2-40B4-BE49-F238E27FC236}">
                <a16:creationId xmlns:a16="http://schemas.microsoft.com/office/drawing/2014/main" id="{E9A9E356-7764-C665-BB60-FB6E651CD4ED}"/>
              </a:ext>
            </a:extLst>
          </p:cNvPr>
          <p:cNvSpPr>
            <a:spLocks noGrp="1"/>
          </p:cNvSpPr>
          <p:nvPr>
            <p:ph sz="half" idx="2"/>
          </p:nvPr>
        </p:nvSpPr>
        <p:spPr/>
        <p:txBody>
          <a:bodyPr/>
          <a:lstStyle/>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sz="1800" dirty="0"/>
              <a:t>Ocular events managed via dose holds (83%) or modified dosing frequency (59%)</a:t>
            </a:r>
          </a:p>
          <a:p>
            <a:r>
              <a:rPr lang="en-US" sz="1800" dirty="0"/>
              <a:t>3 fatalities in </a:t>
            </a:r>
            <a:r>
              <a:rPr lang="en-US" sz="1800" dirty="0" err="1"/>
              <a:t>BPd</a:t>
            </a:r>
            <a:r>
              <a:rPr lang="en-US" sz="1800" dirty="0"/>
              <a:t> arm deemed related to treatment</a:t>
            </a:r>
          </a:p>
        </p:txBody>
      </p:sp>
      <p:graphicFrame>
        <p:nvGraphicFramePr>
          <p:cNvPr id="5" name="Group 3">
            <a:extLst>
              <a:ext uri="{FF2B5EF4-FFF2-40B4-BE49-F238E27FC236}">
                <a16:creationId xmlns:a16="http://schemas.microsoft.com/office/drawing/2014/main" id="{C0350075-3ADC-58E7-3377-6A0064ECD5B7}"/>
              </a:ext>
            </a:extLst>
          </p:cNvPr>
          <p:cNvGraphicFramePr>
            <a:graphicFrameLocks/>
          </p:cNvGraphicFramePr>
          <p:nvPr>
            <p:extLst>
              <p:ext uri="{D42A27DB-BD31-4B8C-83A1-F6EECF244321}">
                <p14:modId xmlns:p14="http://schemas.microsoft.com/office/powerpoint/2010/main" val="2004720792"/>
              </p:ext>
            </p:extLst>
          </p:nvPr>
        </p:nvGraphicFramePr>
        <p:xfrm>
          <a:off x="6360611" y="1510730"/>
          <a:ext cx="5229569" cy="3200480"/>
        </p:xfrm>
        <a:graphic>
          <a:graphicData uri="http://schemas.openxmlformats.org/drawingml/2006/table">
            <a:tbl>
              <a:tblPr/>
              <a:tblGrid>
                <a:gridCol w="2728005">
                  <a:extLst>
                    <a:ext uri="{9D8B030D-6E8A-4147-A177-3AD203B41FA5}">
                      <a16:colId xmlns:a16="http://schemas.microsoft.com/office/drawing/2014/main" val="20000"/>
                    </a:ext>
                  </a:extLst>
                </a:gridCol>
                <a:gridCol w="1250782">
                  <a:extLst>
                    <a:ext uri="{9D8B030D-6E8A-4147-A177-3AD203B41FA5}">
                      <a16:colId xmlns:a16="http://schemas.microsoft.com/office/drawing/2014/main" val="20001"/>
                    </a:ext>
                  </a:extLst>
                </a:gridCol>
                <a:gridCol w="1250782">
                  <a:extLst>
                    <a:ext uri="{9D8B030D-6E8A-4147-A177-3AD203B41FA5}">
                      <a16:colId xmlns:a16="http://schemas.microsoft.com/office/drawing/2014/main" val="20002"/>
                    </a:ext>
                  </a:extLst>
                </a:gridCol>
              </a:tblGrid>
              <a:tr h="211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1" i="0" u="none" strike="noStrike" cap="none" normalizeH="0" baseline="0" dirty="0" err="1">
                          <a:ln>
                            <a:noFill/>
                          </a:ln>
                          <a:solidFill>
                            <a:schemeClr val="tx1"/>
                          </a:solidFill>
                          <a:effectLst/>
                          <a:latin typeface="Calibri" panose="020F0502020204030204" pitchFamily="34" charset="0"/>
                        </a:rPr>
                        <a:t>BPd</a:t>
                      </a:r>
                      <a:r>
                        <a:rPr kumimoji="0" lang="en-US" sz="1500" b="1" i="0" u="none" strike="noStrike" cap="none" normalizeH="0" baseline="0" dirty="0">
                          <a:ln>
                            <a:noFill/>
                          </a:ln>
                          <a:solidFill>
                            <a:schemeClr val="tx1"/>
                          </a:solidFill>
                          <a:effectLst/>
                          <a:latin typeface="Calibri" panose="020F0502020204030204" pitchFamily="34" charset="0"/>
                        </a:rPr>
                        <a:t>  </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1" i="0" u="none" strike="noStrike" cap="none" normalizeH="0" baseline="0" dirty="0" err="1">
                          <a:ln>
                            <a:noFill/>
                          </a:ln>
                          <a:solidFill>
                            <a:schemeClr val="tx1"/>
                          </a:solidFill>
                          <a:effectLst/>
                          <a:latin typeface="Calibri" panose="020F0502020204030204" pitchFamily="34" charset="0"/>
                        </a:rPr>
                        <a:t>PVd</a:t>
                      </a:r>
                      <a:r>
                        <a:rPr kumimoji="0" lang="en-US" sz="1500" b="1" i="0" u="none" strike="noStrike" cap="none" normalizeH="0" baseline="0" dirty="0">
                          <a:ln>
                            <a:noFill/>
                          </a:ln>
                          <a:solidFill>
                            <a:schemeClr val="tx1"/>
                          </a:solidFill>
                          <a:effectLst/>
                          <a:latin typeface="Calibri" panose="020F0502020204030204" pitchFamily="34" charset="0"/>
                        </a:rPr>
                        <a:t>  </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58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AEs leading to permanent d/c of any </a:t>
                      </a:r>
                      <a:r>
                        <a:rPr kumimoji="0" lang="en-US" sz="1500" b="0" i="0" u="none" strike="noStrike" cap="none" normalizeH="0" baseline="0" dirty="0" err="1">
                          <a:ln>
                            <a:noFill/>
                          </a:ln>
                          <a:solidFill>
                            <a:schemeClr val="bg2">
                              <a:lumMod val="10000"/>
                            </a:schemeClr>
                          </a:solidFill>
                          <a:effectLst/>
                          <a:latin typeface="Calibri" panose="020F0502020204030204" pitchFamily="34" charset="0"/>
                        </a:rPr>
                        <a:t>tx</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Exposure-adjusted events/100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18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94297191"/>
                  </a:ext>
                </a:extLst>
              </a:tr>
              <a:tr h="211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Any ocular event leading to permanent d/c of any </a:t>
                      </a:r>
                      <a:r>
                        <a:rPr kumimoji="0" lang="en-US" sz="1500" b="0" i="0" u="none" strike="noStrike" cap="none" normalizeH="0" baseline="0" dirty="0" err="1">
                          <a:ln>
                            <a:noFill/>
                          </a:ln>
                          <a:solidFill>
                            <a:schemeClr val="bg2">
                              <a:lumMod val="10000"/>
                            </a:schemeClr>
                          </a:solidFill>
                          <a:effectLst/>
                          <a:latin typeface="Calibri" panose="020F0502020204030204" pitchFamily="34" charset="0"/>
                        </a:rPr>
                        <a:t>tx</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9538823"/>
                  </a:ext>
                </a:extLst>
              </a:tr>
              <a:tr h="3658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SAE,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Exposure-adjusted events/100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95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65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0044938"/>
                  </a:ext>
                </a:extLst>
              </a:tr>
              <a:tr h="211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Fatal SAE,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16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05296196"/>
                  </a:ext>
                </a:extLst>
              </a:tr>
            </a:tbl>
          </a:graphicData>
        </a:graphic>
      </p:graphicFrame>
      <p:sp>
        <p:nvSpPr>
          <p:cNvPr id="2" name="Text Box 11">
            <a:extLst>
              <a:ext uri="{FF2B5EF4-FFF2-40B4-BE49-F238E27FC236}">
                <a16:creationId xmlns:a16="http://schemas.microsoft.com/office/drawing/2014/main" id="{57E6D20C-A35C-1156-5F03-7A48055DC43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Dimpoulos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NEJM. 2024;[</a:t>
            </a:r>
            <a:r>
              <a:rPr lang="en-US" altLang="en-US" sz="1200" dirty="0" err="1">
                <a:solidFill>
                  <a:srgbClr val="455560"/>
                </a:solidFill>
                <a:latin typeface="Calibri" panose="020F0502020204030204" pitchFamily="34" charset="0"/>
                <a:cs typeface="Arial" panose="020B0604020202020204" pitchFamily="34" charset="0"/>
              </a:rPr>
              <a:t>EPub</a:t>
            </a:r>
            <a:r>
              <a:rPr lang="en-US" altLang="en-US" sz="1200" dirty="0">
                <a:solidFill>
                  <a:srgbClr val="455560"/>
                </a:solidFill>
                <a:latin typeface="Calibri" panose="020F0502020204030204" pitchFamily="34" charset="0"/>
                <a:cs typeface="Arial" panose="020B0604020202020204" pitchFamily="34" charset="0"/>
              </a:rPr>
              <a:t>].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Trudel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LBA105. </a:t>
            </a:r>
          </a:p>
        </p:txBody>
      </p:sp>
      <p:graphicFrame>
        <p:nvGraphicFramePr>
          <p:cNvPr id="3" name="Group 3">
            <a:extLst>
              <a:ext uri="{FF2B5EF4-FFF2-40B4-BE49-F238E27FC236}">
                <a16:creationId xmlns:a16="http://schemas.microsoft.com/office/drawing/2014/main" id="{9A964BDC-B6F5-E5CB-A014-12BA05D75579}"/>
              </a:ext>
            </a:extLst>
          </p:cNvPr>
          <p:cNvGraphicFramePr>
            <a:graphicFrameLocks/>
          </p:cNvGraphicFramePr>
          <p:nvPr>
            <p:extLst>
              <p:ext uri="{D42A27DB-BD31-4B8C-83A1-F6EECF244321}">
                <p14:modId xmlns:p14="http://schemas.microsoft.com/office/powerpoint/2010/main" val="1719707066"/>
              </p:ext>
            </p:extLst>
          </p:nvPr>
        </p:nvGraphicFramePr>
        <p:xfrm>
          <a:off x="723900" y="1510730"/>
          <a:ext cx="5495446" cy="4754992"/>
        </p:xfrm>
        <a:graphic>
          <a:graphicData uri="http://schemas.openxmlformats.org/drawingml/2006/table">
            <a:tbl>
              <a:tblPr/>
              <a:tblGrid>
                <a:gridCol w="2866700">
                  <a:extLst>
                    <a:ext uri="{9D8B030D-6E8A-4147-A177-3AD203B41FA5}">
                      <a16:colId xmlns:a16="http://schemas.microsoft.com/office/drawing/2014/main" val="20000"/>
                    </a:ext>
                  </a:extLst>
                </a:gridCol>
                <a:gridCol w="1314373">
                  <a:extLst>
                    <a:ext uri="{9D8B030D-6E8A-4147-A177-3AD203B41FA5}">
                      <a16:colId xmlns:a16="http://schemas.microsoft.com/office/drawing/2014/main" val="20001"/>
                    </a:ext>
                  </a:extLst>
                </a:gridCol>
                <a:gridCol w="1314373">
                  <a:extLst>
                    <a:ext uri="{9D8B030D-6E8A-4147-A177-3AD203B41FA5}">
                      <a16:colId xmlns:a16="http://schemas.microsoft.com/office/drawing/2014/main" val="20002"/>
                    </a:ext>
                  </a:extLst>
                </a:gridCol>
              </a:tblGrid>
              <a:tr h="3621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1" i="0" u="none" strike="noStrike" cap="none" normalizeH="0" baseline="0" dirty="0" err="1">
                          <a:ln>
                            <a:noFill/>
                          </a:ln>
                          <a:solidFill>
                            <a:schemeClr val="tx1"/>
                          </a:solidFill>
                          <a:effectLst/>
                          <a:latin typeface="Calibri" panose="020F0502020204030204" pitchFamily="34" charset="0"/>
                        </a:rPr>
                        <a:t>BPd</a:t>
                      </a:r>
                      <a:r>
                        <a:rPr kumimoji="0" lang="en-US" sz="1500" b="1" i="0" u="none" strike="noStrike" cap="none" normalizeH="0" baseline="0" dirty="0">
                          <a:ln>
                            <a:noFill/>
                          </a:ln>
                          <a:solidFill>
                            <a:schemeClr val="tx1"/>
                          </a:solidFill>
                          <a:effectLst/>
                          <a:latin typeface="Calibri" panose="020F0502020204030204" pitchFamily="34" charset="0"/>
                        </a:rPr>
                        <a:t>  </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1" i="0" u="none" strike="noStrike" cap="none" normalizeH="0" baseline="0" dirty="0" err="1">
                          <a:ln>
                            <a:noFill/>
                          </a:ln>
                          <a:solidFill>
                            <a:schemeClr val="tx1"/>
                          </a:solidFill>
                          <a:effectLst/>
                          <a:latin typeface="Calibri" panose="020F0502020204030204" pitchFamily="34" charset="0"/>
                        </a:rPr>
                        <a:t>PVd</a:t>
                      </a:r>
                      <a:r>
                        <a:rPr kumimoji="0" lang="en-US" sz="1500" b="1" i="0" u="none" strike="noStrike" cap="none" normalizeH="0" baseline="0" dirty="0">
                          <a:ln>
                            <a:noFill/>
                          </a:ln>
                          <a:solidFill>
                            <a:schemeClr val="tx1"/>
                          </a:solidFill>
                          <a:effectLst/>
                          <a:latin typeface="Calibri" panose="020F0502020204030204" pitchFamily="34" charset="0"/>
                        </a:rPr>
                        <a:t>  </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1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Any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149 (&gt;99)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139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658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Grade 3/4 AE,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Exposure-adjusted events/100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136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106 (73)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658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AEs leading to </a:t>
                      </a:r>
                      <a:r>
                        <a:rPr kumimoji="0" lang="en-US" sz="1500" b="0" i="0" u="none" strike="noStrike" cap="none" normalizeH="0" baseline="0" dirty="0" err="1">
                          <a:ln>
                            <a:noFill/>
                          </a:ln>
                          <a:solidFill>
                            <a:schemeClr val="bg2">
                              <a:lumMod val="10000"/>
                            </a:schemeClr>
                          </a:solidFill>
                          <a:effectLst/>
                          <a:latin typeface="Calibri" panose="020F0502020204030204" pitchFamily="34" charset="0"/>
                        </a:rPr>
                        <a:t>tx</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interruption/delay,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Exposure-adjusted events/100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136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109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11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Any ocular event leading to </a:t>
                      </a:r>
                      <a:r>
                        <a:rPr kumimoji="0" lang="en-US" sz="1500" b="0" i="0" u="none" strike="noStrike" cap="none" normalizeH="0" baseline="0" dirty="0" err="1">
                          <a:ln>
                            <a:noFill/>
                          </a:ln>
                          <a:solidFill>
                            <a:schemeClr val="bg2">
                              <a:lumMod val="10000"/>
                            </a:schemeClr>
                          </a:solidFill>
                          <a:effectLst/>
                          <a:latin typeface="Calibri" panose="020F0502020204030204" pitchFamily="34" charset="0"/>
                        </a:rPr>
                        <a:t>tx</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interruption/delay,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124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5099280"/>
                  </a:ext>
                </a:extLst>
              </a:tr>
              <a:tr h="3658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AEs leading to dose reduction,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Exposure-adjusted events/100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92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88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83199552"/>
                  </a:ext>
                </a:extLst>
              </a:tr>
              <a:tr h="211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Any ocular event leading to dose reduction,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88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7541249"/>
                  </a:ext>
                </a:extLst>
              </a:tr>
            </a:tbl>
          </a:graphicData>
        </a:graphic>
      </p:graphicFrame>
    </p:spTree>
    <p:extLst>
      <p:ext uri="{BB962C8B-B14F-4D97-AF65-F5344CB8AC3E}">
        <p14:creationId xmlns:p14="http://schemas.microsoft.com/office/powerpoint/2010/main" val="1100656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DREAMM-8: AEs of Special Interest</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Trudel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LBA105.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Dimpoulos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NEJM. 2024;[</a:t>
            </a:r>
            <a:r>
              <a:rPr lang="en-US" altLang="en-US" sz="1200" dirty="0" err="1">
                <a:solidFill>
                  <a:srgbClr val="455560"/>
                </a:solidFill>
                <a:latin typeface="Calibri" panose="020F0502020204030204" pitchFamily="34" charset="0"/>
                <a:cs typeface="Arial" panose="020B0604020202020204" pitchFamily="34" charset="0"/>
              </a:rPr>
              <a:t>EPub</a:t>
            </a:r>
            <a:r>
              <a:rPr lang="en-US" altLang="en-US" sz="1200" dirty="0">
                <a:solidFill>
                  <a:srgbClr val="455560"/>
                </a:solidFill>
                <a:latin typeface="Calibri" panose="020F0502020204030204" pitchFamily="34" charset="0"/>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C0350075-3ADC-58E7-3377-6A0064ECD5B7}"/>
              </a:ext>
            </a:extLst>
          </p:cNvPr>
          <p:cNvGraphicFramePr>
            <a:graphicFrameLocks/>
          </p:cNvGraphicFramePr>
          <p:nvPr>
            <p:extLst>
              <p:ext uri="{D42A27DB-BD31-4B8C-83A1-F6EECF244321}">
                <p14:modId xmlns:p14="http://schemas.microsoft.com/office/powerpoint/2010/main" val="615880257"/>
              </p:ext>
            </p:extLst>
          </p:nvPr>
        </p:nvGraphicFramePr>
        <p:xfrm>
          <a:off x="723900" y="1513546"/>
          <a:ext cx="10753221" cy="4663536"/>
        </p:xfrm>
        <a:graphic>
          <a:graphicData uri="http://schemas.openxmlformats.org/drawingml/2006/table">
            <a:tbl>
              <a:tblPr/>
              <a:tblGrid>
                <a:gridCol w="4333349">
                  <a:extLst>
                    <a:ext uri="{9D8B030D-6E8A-4147-A177-3AD203B41FA5}">
                      <a16:colId xmlns:a16="http://schemas.microsoft.com/office/drawing/2014/main" val="20000"/>
                    </a:ext>
                  </a:extLst>
                </a:gridCol>
                <a:gridCol w="1604968">
                  <a:extLst>
                    <a:ext uri="{9D8B030D-6E8A-4147-A177-3AD203B41FA5}">
                      <a16:colId xmlns:a16="http://schemas.microsoft.com/office/drawing/2014/main" val="20001"/>
                    </a:ext>
                  </a:extLst>
                </a:gridCol>
                <a:gridCol w="1604968">
                  <a:extLst>
                    <a:ext uri="{9D8B030D-6E8A-4147-A177-3AD203B41FA5}">
                      <a16:colId xmlns:a16="http://schemas.microsoft.com/office/drawing/2014/main" val="285580609"/>
                    </a:ext>
                  </a:extLst>
                </a:gridCol>
                <a:gridCol w="1604968">
                  <a:extLst>
                    <a:ext uri="{9D8B030D-6E8A-4147-A177-3AD203B41FA5}">
                      <a16:colId xmlns:a16="http://schemas.microsoft.com/office/drawing/2014/main" val="20002"/>
                    </a:ext>
                  </a:extLst>
                </a:gridCol>
                <a:gridCol w="1604968">
                  <a:extLst>
                    <a:ext uri="{9D8B030D-6E8A-4147-A177-3AD203B41FA5}">
                      <a16:colId xmlns:a16="http://schemas.microsoft.com/office/drawing/2014/main" val="502924439"/>
                    </a:ext>
                  </a:extLst>
                </a:gridCol>
              </a:tblGrid>
              <a:tr h="33208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err="1">
                          <a:ln>
                            <a:noFill/>
                          </a:ln>
                          <a:solidFill>
                            <a:schemeClr val="tx1"/>
                          </a:solidFill>
                          <a:effectLst/>
                          <a:latin typeface="Calibri" panose="020F0502020204030204" pitchFamily="34" charset="0"/>
                        </a:rPr>
                        <a:t>BPd</a:t>
                      </a:r>
                      <a:r>
                        <a:rPr kumimoji="0" lang="en-US" sz="1800" b="1" i="0" u="none" strike="noStrike" cap="none" normalizeH="0" baseline="0" dirty="0">
                          <a:ln>
                            <a:noFill/>
                          </a:ln>
                          <a:solidFill>
                            <a:schemeClr val="tx1"/>
                          </a:solidFill>
                          <a:effectLst/>
                          <a:latin typeface="Calibri" panose="020F0502020204030204" pitchFamily="34" charset="0"/>
                        </a:rPr>
                        <a:t>  (n =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err="1">
                          <a:ln>
                            <a:noFill/>
                          </a:ln>
                          <a:solidFill>
                            <a:schemeClr val="tx1"/>
                          </a:solidFill>
                          <a:effectLst/>
                          <a:latin typeface="Calibri" panose="020F0502020204030204" pitchFamily="34" charset="0"/>
                        </a:rPr>
                        <a:t>PVd</a:t>
                      </a:r>
                      <a:r>
                        <a:rPr kumimoji="0" lang="en-US" sz="1800" b="1" i="0" u="none" strike="noStrike" cap="none" normalizeH="0" baseline="0" dirty="0">
                          <a:ln>
                            <a:noFill/>
                          </a:ln>
                          <a:solidFill>
                            <a:schemeClr val="tx1"/>
                          </a:solidFill>
                          <a:effectLst/>
                          <a:latin typeface="Calibri" panose="020F0502020204030204" pitchFamily="34" charset="0"/>
                        </a:rPr>
                        <a:t>  (n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3208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8958998"/>
                  </a:ext>
                </a:extLst>
              </a:tr>
              <a:tr h="581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Thrombocytopenia,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Exposure-adjusted events/100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81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Neutropenia,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Exposure-adjusted events/100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81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Infections,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Exposure-adjusted events/100 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123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8264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ocular event,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Vision blurred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Dry eye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Foreign body sensation in eye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Eye irritation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Photophobia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Eye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133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119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5099280"/>
                  </a:ext>
                </a:extLst>
              </a:tr>
            </a:tbl>
          </a:graphicData>
        </a:graphic>
      </p:graphicFrame>
    </p:spTree>
    <p:extLst>
      <p:ext uri="{BB962C8B-B14F-4D97-AF65-F5344CB8AC3E}">
        <p14:creationId xmlns:p14="http://schemas.microsoft.com/office/powerpoint/2010/main" val="256140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DAC15-D427-BE6C-85EC-DDEDF76291D0}"/>
              </a:ext>
            </a:extLst>
          </p:cNvPr>
          <p:cNvSpPr>
            <a:spLocks noGrp="1"/>
          </p:cNvSpPr>
          <p:nvPr>
            <p:ph type="title"/>
          </p:nvPr>
        </p:nvSpPr>
        <p:spPr/>
        <p:txBody>
          <a:bodyPr/>
          <a:lstStyle/>
          <a:p>
            <a:r>
              <a:rPr lang="en-US" dirty="0"/>
              <a:t>DREAMM-8: Time to Onset and Resolution of Ocular Adverse Events; Quality of Life Analysis</a:t>
            </a:r>
          </a:p>
        </p:txBody>
      </p:sp>
      <p:sp>
        <p:nvSpPr>
          <p:cNvPr id="3" name="Content Placeholder 2">
            <a:extLst>
              <a:ext uri="{FF2B5EF4-FFF2-40B4-BE49-F238E27FC236}">
                <a16:creationId xmlns:a16="http://schemas.microsoft.com/office/drawing/2014/main" id="{A69AEBE7-5FEB-16FD-1F2F-6D2C376DB292}"/>
              </a:ext>
            </a:extLst>
          </p:cNvPr>
          <p:cNvSpPr>
            <a:spLocks noGrp="1"/>
          </p:cNvSpPr>
          <p:nvPr>
            <p:ph idx="1"/>
          </p:nvPr>
        </p:nvSpPr>
        <p:spPr/>
        <p:txBody>
          <a:bodyPr/>
          <a:lstStyle/>
          <a:p>
            <a:endParaRPr lang="en-US" sz="2000" dirty="0">
              <a:highlight>
                <a:srgbClr val="FFFF00"/>
              </a:highlight>
            </a:endParaRPr>
          </a:p>
          <a:p>
            <a:endParaRPr lang="en-US" sz="2000" dirty="0">
              <a:highlight>
                <a:srgbClr val="FFFF00"/>
              </a:highlight>
            </a:endParaRPr>
          </a:p>
          <a:p>
            <a:endParaRPr lang="en-US" sz="2000" dirty="0">
              <a:highlight>
                <a:srgbClr val="FFFF00"/>
              </a:highlight>
            </a:endParaRPr>
          </a:p>
          <a:p>
            <a:endParaRPr lang="en-US" sz="2000" dirty="0">
              <a:highlight>
                <a:srgbClr val="FFFF00"/>
              </a:highlight>
            </a:endParaRPr>
          </a:p>
          <a:p>
            <a:endParaRPr lang="en-US" sz="2000" dirty="0">
              <a:highlight>
                <a:srgbClr val="FFFF00"/>
              </a:highlight>
            </a:endParaRPr>
          </a:p>
          <a:p>
            <a:endParaRPr lang="en-US" sz="2000" dirty="0">
              <a:highlight>
                <a:srgbClr val="FFFF00"/>
              </a:highlight>
            </a:endParaRPr>
          </a:p>
          <a:p>
            <a:endParaRPr lang="en-US" sz="2000" dirty="0">
              <a:highlight>
                <a:srgbClr val="FFFF00"/>
              </a:highlight>
            </a:endParaRPr>
          </a:p>
          <a:p>
            <a:endParaRPr lang="en-US" sz="2000" dirty="0">
              <a:highlight>
                <a:srgbClr val="FFFF00"/>
              </a:highlight>
            </a:endParaRPr>
          </a:p>
          <a:p>
            <a:r>
              <a:rPr lang="en-US" sz="2400" dirty="0"/>
              <a:t>Global QoL was stable in both the </a:t>
            </a:r>
            <a:r>
              <a:rPr lang="en-US" sz="2400" dirty="0" err="1"/>
              <a:t>BPd</a:t>
            </a:r>
            <a:r>
              <a:rPr lang="en-US" sz="2400" dirty="0"/>
              <a:t> and </a:t>
            </a:r>
            <a:r>
              <a:rPr lang="en-US" sz="2400" dirty="0" err="1"/>
              <a:t>PVd</a:t>
            </a:r>
            <a:r>
              <a:rPr lang="en-US" sz="2400" dirty="0"/>
              <a:t> arms</a:t>
            </a:r>
          </a:p>
        </p:txBody>
      </p:sp>
      <p:graphicFrame>
        <p:nvGraphicFramePr>
          <p:cNvPr id="4" name="Group 3">
            <a:extLst>
              <a:ext uri="{FF2B5EF4-FFF2-40B4-BE49-F238E27FC236}">
                <a16:creationId xmlns:a16="http://schemas.microsoft.com/office/drawing/2014/main" id="{61AAEFF4-62BF-001D-A5EC-C442FC2B5297}"/>
              </a:ext>
            </a:extLst>
          </p:cNvPr>
          <p:cNvGraphicFramePr>
            <a:graphicFrameLocks/>
          </p:cNvGraphicFramePr>
          <p:nvPr>
            <p:extLst>
              <p:ext uri="{D42A27DB-BD31-4B8C-83A1-F6EECF244321}">
                <p14:modId xmlns:p14="http://schemas.microsoft.com/office/powerpoint/2010/main" val="1062893990"/>
              </p:ext>
            </p:extLst>
          </p:nvPr>
        </p:nvGraphicFramePr>
        <p:xfrm>
          <a:off x="709796" y="1603375"/>
          <a:ext cx="10872445" cy="3322588"/>
        </p:xfrm>
        <a:graphic>
          <a:graphicData uri="http://schemas.openxmlformats.org/drawingml/2006/table">
            <a:tbl>
              <a:tblPr/>
              <a:tblGrid>
                <a:gridCol w="5214349">
                  <a:extLst>
                    <a:ext uri="{9D8B030D-6E8A-4147-A177-3AD203B41FA5}">
                      <a16:colId xmlns:a16="http://schemas.microsoft.com/office/drawing/2014/main" val="20000"/>
                    </a:ext>
                  </a:extLst>
                </a:gridCol>
                <a:gridCol w="2829048">
                  <a:extLst>
                    <a:ext uri="{9D8B030D-6E8A-4147-A177-3AD203B41FA5}">
                      <a16:colId xmlns:a16="http://schemas.microsoft.com/office/drawing/2014/main" val="20001"/>
                    </a:ext>
                  </a:extLst>
                </a:gridCol>
                <a:gridCol w="2829048">
                  <a:extLst>
                    <a:ext uri="{9D8B030D-6E8A-4147-A177-3AD203B41FA5}">
                      <a16:colId xmlns:a16="http://schemas.microsoft.com/office/drawing/2014/main" val="285580609"/>
                    </a:ext>
                  </a:extLst>
                </a:gridCol>
              </a:tblGrid>
              <a:tr h="21180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BPd</a:t>
                      </a:r>
                      <a:r>
                        <a:rPr kumimoji="0" lang="en-US" sz="1600" b="1" i="0" u="none" strike="noStrike" cap="none" normalizeH="0" baseline="0" dirty="0">
                          <a:ln>
                            <a:noFill/>
                          </a:ln>
                          <a:solidFill>
                            <a:schemeClr val="tx1"/>
                          </a:solidFill>
                          <a:effectLst/>
                          <a:latin typeface="Calibri" panose="020F0502020204030204" pitchFamily="34" charset="0"/>
                        </a:rPr>
                        <a:t> </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Bilateral Worsening of BCVA in Patients With Normal Baseline (20/25 or better in ≥1 eye)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180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20/50 or Worse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20/200 or Worse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8958998"/>
                  </a:ext>
                </a:extLst>
              </a:tr>
              <a:tr h="211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51/150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2/150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658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onset of first event,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 (23-761)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351 (29-673)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658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resolution of first event,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(14-451)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11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improvement of first event,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(7-196)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25.5 (22-29)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5099280"/>
                  </a:ext>
                </a:extLst>
              </a:tr>
              <a:tr h="211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First event resolved to normal baseline,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43/51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40046629"/>
                  </a:ext>
                </a:extLst>
              </a:tr>
              <a:tr h="211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First event improved,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47/51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49505193"/>
                  </a:ext>
                </a:extLst>
              </a:tr>
              <a:tr h="211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F/u ended with event ongoing,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4/51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76398932"/>
                  </a:ext>
                </a:extLst>
              </a:tr>
            </a:tbl>
          </a:graphicData>
        </a:graphic>
      </p:graphicFrame>
      <p:sp>
        <p:nvSpPr>
          <p:cNvPr id="5" name="TextBox 4">
            <a:extLst>
              <a:ext uri="{FF2B5EF4-FFF2-40B4-BE49-F238E27FC236}">
                <a16:creationId xmlns:a16="http://schemas.microsoft.com/office/drawing/2014/main" id="{D52A5196-FE83-C139-0242-FC77CF1E6AB2}"/>
              </a:ext>
            </a:extLst>
          </p:cNvPr>
          <p:cNvSpPr txBox="1"/>
          <p:nvPr/>
        </p:nvSpPr>
        <p:spPr bwMode="auto">
          <a:xfrm>
            <a:off x="650397" y="4943681"/>
            <a:ext cx="59104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 event resolved at 57 days; f/u ended for a second patient before resolution.</a:t>
            </a:r>
          </a:p>
        </p:txBody>
      </p:sp>
      <p:sp>
        <p:nvSpPr>
          <p:cNvPr id="6" name="Text Box 11">
            <a:extLst>
              <a:ext uri="{FF2B5EF4-FFF2-40B4-BE49-F238E27FC236}">
                <a16:creationId xmlns:a16="http://schemas.microsoft.com/office/drawing/2014/main" id="{EC78087D-EF63-2809-BA41-14255FF4116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Trudel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LBA105.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Dimpoulos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NEJM. 2024;[</a:t>
            </a:r>
            <a:r>
              <a:rPr lang="en-US" altLang="en-US" sz="1200" dirty="0" err="1">
                <a:solidFill>
                  <a:srgbClr val="455560"/>
                </a:solidFill>
                <a:latin typeface="Calibri" panose="020F0502020204030204" pitchFamily="34" charset="0"/>
                <a:cs typeface="Arial" panose="020B0604020202020204" pitchFamily="34" charset="0"/>
              </a:rPr>
              <a:t>EPub</a:t>
            </a:r>
            <a:r>
              <a:rPr lang="en-US" altLang="en-US" sz="1200" dirty="0">
                <a:solidFill>
                  <a:srgbClr val="455560"/>
                </a:solidFill>
                <a:latin typeface="Calibri" panose="020F0502020204030204" pitchFamily="34" charset="0"/>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47345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DREAMM-8: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In this phase III trial, </a:t>
            </a:r>
            <a:r>
              <a:rPr lang="en-US" altLang="en-US" sz="2000" dirty="0" err="1"/>
              <a:t>BPd</a:t>
            </a:r>
            <a:r>
              <a:rPr lang="en-US" altLang="en-US" sz="2000" dirty="0"/>
              <a:t> significantly reduced the risk of progression or death when compared with </a:t>
            </a:r>
            <a:r>
              <a:rPr lang="en-US" altLang="en-US" sz="2000" dirty="0" err="1"/>
              <a:t>PVd</a:t>
            </a:r>
            <a:r>
              <a:rPr lang="en-US" altLang="en-US" sz="2000" dirty="0"/>
              <a:t> in patients with RRMM who had received ≥1 prior line of therapy, including lenalidomide</a:t>
            </a:r>
            <a:r>
              <a:rPr lang="en-US" altLang="en-US" sz="2000" baseline="30000" dirty="0"/>
              <a:t>1,2</a:t>
            </a:r>
            <a:endParaRPr lang="en-US" altLang="en-US" sz="2000" dirty="0"/>
          </a:p>
          <a:p>
            <a:pPr lvl="1"/>
            <a:r>
              <a:rPr lang="en-US" altLang="en-US" sz="1800" dirty="0"/>
              <a:t>Median PFS not reached vs 12.7 </a:t>
            </a:r>
            <a:r>
              <a:rPr lang="en-US" altLang="en-US" sz="1800" dirty="0" err="1"/>
              <a:t>mo</a:t>
            </a:r>
            <a:r>
              <a:rPr lang="en-US" altLang="en-US" sz="1800" dirty="0"/>
              <a:t> (HR: 0.52; 95% CI: 0.37-0.73; </a:t>
            </a:r>
            <a:r>
              <a:rPr lang="en-US" altLang="en-US" sz="1800" i="1" dirty="0"/>
              <a:t>P </a:t>
            </a:r>
            <a:r>
              <a:rPr lang="en-US" altLang="en-US" sz="1800" dirty="0"/>
              <a:t>&lt;.001)</a:t>
            </a:r>
          </a:p>
          <a:p>
            <a:pPr lvl="1"/>
            <a:r>
              <a:rPr lang="en-US" altLang="en-US" sz="1800" dirty="0"/>
              <a:t>PFS benefit with </a:t>
            </a:r>
            <a:r>
              <a:rPr lang="en-US" altLang="en-US" sz="1800" dirty="0" err="1"/>
              <a:t>BPd</a:t>
            </a:r>
            <a:r>
              <a:rPr lang="en-US" altLang="en-US" sz="1800" dirty="0"/>
              <a:t> consistent across all patient subgroups</a:t>
            </a:r>
          </a:p>
          <a:p>
            <a:pPr lvl="1"/>
            <a:r>
              <a:rPr lang="en-US" altLang="en-US" sz="1800" dirty="0"/>
              <a:t>Other efficacy benefits associated with </a:t>
            </a:r>
            <a:r>
              <a:rPr lang="en-US" altLang="en-US" sz="1800" dirty="0" err="1"/>
              <a:t>BPd</a:t>
            </a:r>
            <a:r>
              <a:rPr lang="en-US" altLang="en-US" sz="1800" dirty="0"/>
              <a:t> included greater depth and duration of response, PFS2 benefit, and trend toward OS benefit</a:t>
            </a:r>
          </a:p>
          <a:p>
            <a:r>
              <a:rPr lang="en-US" altLang="en-US" sz="2000" dirty="0" err="1"/>
              <a:t>BPd</a:t>
            </a:r>
            <a:r>
              <a:rPr lang="en-US" altLang="en-US" sz="2000" dirty="0"/>
              <a:t> safety and tolerability generally consistent with the safety profiles of each agent</a:t>
            </a:r>
            <a:r>
              <a:rPr lang="en-US" altLang="en-US" sz="2000" baseline="30000" dirty="0"/>
              <a:t>1,2</a:t>
            </a:r>
            <a:endParaRPr lang="en-US" altLang="en-US" sz="2000" dirty="0"/>
          </a:p>
          <a:p>
            <a:pPr lvl="1"/>
            <a:r>
              <a:rPr lang="en-US" altLang="en-US" sz="1800" dirty="0"/>
              <a:t>Ocular events were typically manageable with dose modification, reversible, and not a major cause of treatment discontinuation</a:t>
            </a:r>
          </a:p>
          <a:p>
            <a:r>
              <a:rPr lang="en-US" altLang="en-US" sz="2000" dirty="0"/>
              <a:t>Investigators conclude that combined results from DREAMM-7 and DREAMM-8 support belantamab mafodotin combinations as new standards of care at first relapse or later based on efficacy, manageable safety, and administration ease</a:t>
            </a:r>
            <a:r>
              <a:rPr lang="en-US" altLang="en-US" sz="2000" baseline="30000" dirty="0"/>
              <a:t>1-3</a:t>
            </a:r>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Trudel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LBA105. 2.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Dimpoulos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NEJM. 2024;[</a:t>
            </a:r>
            <a:r>
              <a:rPr lang="en-US" altLang="en-US" sz="1200" dirty="0" err="1">
                <a:solidFill>
                  <a:srgbClr val="455560"/>
                </a:solidFill>
                <a:latin typeface="Calibri" panose="020F0502020204030204" pitchFamily="34" charset="0"/>
                <a:cs typeface="Arial" panose="020B0604020202020204" pitchFamily="34" charset="0"/>
              </a:rPr>
              <a:t>EPub</a:t>
            </a:r>
            <a:r>
              <a:rPr lang="en-US" altLang="en-US" sz="1200" dirty="0">
                <a:solidFill>
                  <a:srgbClr val="455560"/>
                </a:solidFill>
                <a:latin typeface="Calibri" panose="020F0502020204030204" pitchFamily="34" charset="0"/>
                <a:cs typeface="Arial" panose="020B060402020202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Hungria</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 Engl J Med. 2024;[</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EPub</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2627868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3D457D96F10C143985F4A1F0A0C6CD2" ma:contentTypeVersion="11" ma:contentTypeDescription="Create a new document." ma:contentTypeScope="" ma:versionID="2aadbb517be6b606dc4e99350d4070b5">
  <xsd:schema xmlns:xsd="http://www.w3.org/2001/XMLSchema" xmlns:xs="http://www.w3.org/2001/XMLSchema" xmlns:p="http://schemas.microsoft.com/office/2006/metadata/properties" xmlns:ns2="8757ee5d-c98d-4fd6-83d5-ead8cf83d9f9" xmlns:ns3="22fd6914-46d4-4c7e-bbad-46e82841b69d" targetNamespace="http://schemas.microsoft.com/office/2006/metadata/properties" ma:root="true" ma:fieldsID="70fcc6fc5d16214b537f9cc9ee29c520" ns2:_="" ns3:_="">
    <xsd:import namespace="8757ee5d-c98d-4fd6-83d5-ead8cf83d9f9"/>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57ee5d-c98d-4fd6-83d5-ead8cf83d9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8757ee5d-c98d-4fd6-83d5-ead8cf83d9f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5A186C6-A9D0-4679-9982-434EB745333F}">
  <ds:schemaRefs>
    <ds:schemaRef ds:uri="http://schemas.microsoft.com/sharepoint/v3/contenttype/forms"/>
  </ds:schemaRefs>
</ds:datastoreItem>
</file>

<file path=customXml/itemProps2.xml><?xml version="1.0" encoding="utf-8"?>
<ds:datastoreItem xmlns:ds="http://schemas.openxmlformats.org/officeDocument/2006/customXml" ds:itemID="{5F5B4063-4F99-4E9A-AAB1-A4AC3F3D4B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57ee5d-c98d-4fd6-83d5-ead8cf83d9f9"/>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7B5279D-BA20-42ED-838B-314BBE88A57F}">
  <ds:schemaRefs>
    <ds:schemaRef ds:uri="http://schemas.openxmlformats.org/package/2006/metadata/core-properties"/>
    <ds:schemaRef ds:uri="http://schemas.microsoft.com/office/2006/metadata/properties"/>
    <ds:schemaRef ds:uri="http://www.w3.org/XML/1998/namespace"/>
    <ds:schemaRef ds:uri="http://purl.org/dc/terms/"/>
    <ds:schemaRef ds:uri="http://purl.org/dc/elements/1.1/"/>
    <ds:schemaRef ds:uri="http://schemas.microsoft.com/office/infopath/2007/PartnerControls"/>
    <ds:schemaRef ds:uri="http://schemas.microsoft.com/office/2006/documentManagement/types"/>
    <ds:schemaRef ds:uri="22fd6914-46d4-4c7e-bbad-46e82841b69d"/>
    <ds:schemaRef ds:uri="8757ee5d-c98d-4fd6-83d5-ead8cf83d9f9"/>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1639</TotalTime>
  <Words>3213</Words>
  <Application>Microsoft Office PowerPoint</Application>
  <PresentationFormat>Widescreen</PresentationFormat>
  <Paragraphs>564</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Calibri</vt:lpstr>
      <vt:lpstr>OTNEJMScalaSansLF</vt:lpstr>
      <vt:lpstr>Times</vt:lpstr>
      <vt:lpstr>Wingdings</vt:lpstr>
      <vt:lpstr>2022_CCO_Template</vt:lpstr>
      <vt:lpstr>DREAMM-8: Phase III Trial of Belantamab Mafodotin + Pomalidomide/Dexamethasone (BPd) vs Pomalidomide + Bortezomib/Dexamethasone (PVd) in RRMM</vt:lpstr>
      <vt:lpstr>About These Slides</vt:lpstr>
      <vt:lpstr>DREAMM-8: Background</vt:lpstr>
      <vt:lpstr>DREAMM-8: Study Design</vt:lpstr>
      <vt:lpstr>DREAMM-8: Baseline Characteristics</vt:lpstr>
      <vt:lpstr>DREAMM-8: Treatment History</vt:lpstr>
      <vt:lpstr>DREAMM-8: PFS (Primary Endpoint)</vt:lpstr>
      <vt:lpstr>DREAMM-8: Other Efficacy Endpoints</vt:lpstr>
      <vt:lpstr>DREAMM-8: Subsequent Antimyeloma Therapy</vt:lpstr>
      <vt:lpstr>DREAMM-8: Safety Overview</vt:lpstr>
      <vt:lpstr>DREAMM-8: AEs of Special Interest</vt:lpstr>
      <vt:lpstr>DREAMM-8: Time to Onset and Resolution of Ocular Adverse Events; Quality of Life Analysis</vt:lpstr>
      <vt:lpstr>DREAMM-8: Investigators’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DREAMM-8: Phase III Trial of Belantamab Mafodotin + Pomalidomide/Dexamethasone (BPd) vs Pomalidomide + Bortezomib/Dexamethasone (PVd) in RRMM</dc:title>
  <dc:creator>Timothy Quill</dc:creator>
  <cp:lastModifiedBy>Valerie Wenzel</cp:lastModifiedBy>
  <cp:revision>33</cp:revision>
  <dcterms:created xsi:type="dcterms:W3CDTF">2024-05-30T12:33:52Z</dcterms:created>
  <dcterms:modified xsi:type="dcterms:W3CDTF">2024-06-04T21:20:10Z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0x01010003D457D96F10C143985F4A1F0A0C6CD2</vt:lpwstr>
  </property>
  <property fmtid="{D5CDD505-2E9C-101B-9397-08002B2CF9AE}" pid="3" name="MediaServiceImageTags">
    <vt:lpwstr/>
  </property>
</Properties>
</file>