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62" r:id="rId14"/>
    <p:sldId id="563" r:id="rId15"/>
    <p:sldId id="551"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Vanessa Carter" initials="VC" lastIdx="12" clrIdx="16">
    <p:extLst>
      <p:ext uri="{19B8F6BF-5375-455C-9EA6-DF929625EA0E}">
        <p15:presenceInfo xmlns:p15="http://schemas.microsoft.com/office/powerpoint/2012/main" userId="S::vcarter@clinicaloptions.com::9ce73b1e-6b1e-4cab-b34f-91637f33dd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85417" autoAdjust="0"/>
  </p:normalViewPr>
  <p:slideViewPr>
    <p:cSldViewPr snapToGrid="0">
      <p:cViewPr varScale="1">
        <p:scale>
          <a:sx n="73" d="100"/>
          <a:sy n="73" d="100"/>
        </p:scale>
        <p:origin x="830" y="67"/>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913357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CT, chemotherapy; HSCT, hematopoietic stem cell transplant; OS, overall survival; R/R, relapsed/refractory; </a:t>
            </a:r>
            <a:r>
              <a:rPr lang="en-US" altLang="en-US" sz="1200" i="1" dirty="0"/>
              <a:t>KMT2Ar, KMT2A rearranged;</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45663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remission; CRc, CRi, complete response with incomplete hematologic recovery; CRh, complete remission with partial hematologic recovery; CRp, complete remission with incomplete platelet recovery; ECOG, Eastern Cooperative Oncology Group; ORR, overall response rate; PS, performance status; RP2D, recommended phase II dose; R/R, relapsed/refractory;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5220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AML, acute myeloid leukemia; HSCT, hematopoietic stem cell transplant; MPAL, mixed-phenotype acute leukemia;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45654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CRc, complete remission composite; CRi, complete response with incomplete hematologic recovery; CRh, complete remission with partial hematologic recovery; CRp, complete remission with incomplete platelet recovery; MLFS, morphologic leukemia-free state; MRD, measurable residual disease; ORR, overall response rate; OS, overall survival; PD, progressive disease; PR, partial remission.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66460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AML, acute myeloid leukemia; CR, complete remission; CRh, complete remission with partial hematologic recovery; HSCT, hematopoietic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18739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CRh, complete remission with partial hematologic recovery;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60141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CRh, complete remission with partial hematologic recovery; CRp, complete remission with incomplete platelet recovery; HSCT, hematopoietic stem cell transplant; MLFS, morphologic leukemia-free state;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9612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SAE, serious adverse event; TEAE, treatment-emergent adverse event; tx, treatment;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7753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MRD, measurable residual disease; HSCT, hematopoietic stem cell transplant; R/R, relapsed/refractory;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034690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AUGMENT-101: Phase II Study of Revumenib for R/R </a:t>
            </a:r>
            <a:r>
              <a:rPr lang="en-US" altLang="en-US" sz="4000" i="1" dirty="0"/>
              <a:t>KMT2Ar</a:t>
            </a:r>
            <a:r>
              <a:rPr lang="en-US" altLang="en-US" sz="4000" dirty="0"/>
              <a:t> Acute Leukemia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Revumenib for R/R </a:t>
            </a:r>
            <a:r>
              <a:rPr lang="en-US" i="1" dirty="0"/>
              <a:t>KMT2Ar</a:t>
            </a:r>
            <a:r>
              <a:rPr lang="en-US" dirty="0"/>
              <a:t> Acute Leukemia</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Relapse after CT and HSCT is common in patients with </a:t>
            </a:r>
            <a:r>
              <a:rPr lang="en-US" altLang="en-US" sz="2400" i="1" dirty="0"/>
              <a:t>KMT2Ar</a:t>
            </a:r>
            <a:r>
              <a:rPr lang="en-US" altLang="en-US" sz="2400" dirty="0"/>
              <a:t> acute leukemia</a:t>
            </a:r>
            <a:r>
              <a:rPr lang="en-US" altLang="en-US" sz="2400" baseline="30000" dirty="0"/>
              <a:t>1</a:t>
            </a:r>
          </a:p>
          <a:p>
            <a:pPr lvl="1"/>
            <a:r>
              <a:rPr lang="en-US" altLang="en-US" sz="2200" dirty="0"/>
              <a:t>Remission rates are low (CR ~5%) and OS short (median 2.4 mo) after ≥2 salvage therapies</a:t>
            </a:r>
            <a:r>
              <a:rPr lang="en-US" altLang="en-US" sz="2200" baseline="30000" dirty="0"/>
              <a:t>2</a:t>
            </a:r>
          </a:p>
          <a:p>
            <a:r>
              <a:rPr lang="en-US" altLang="en-US" sz="2400" dirty="0"/>
              <a:t>Revumenib: potent and selective oral inhibitor of the menin–KMT2A interaction</a:t>
            </a:r>
            <a:r>
              <a:rPr lang="en-US" altLang="en-US" sz="2400" baseline="30000" dirty="0"/>
              <a:t>3</a:t>
            </a:r>
          </a:p>
          <a:p>
            <a:pPr lvl="1"/>
            <a:r>
              <a:rPr lang="en-US" altLang="en-US" sz="2200" dirty="0"/>
              <a:t>Phase I data from the AUGMENT-101 trial demonstrated deep, durable responses and a manageable safety profile with revumenib for patients with R/R </a:t>
            </a:r>
            <a:r>
              <a:rPr lang="en-US" altLang="en-US" sz="2200" i="1" dirty="0"/>
              <a:t>KMT2Ar</a:t>
            </a:r>
            <a:r>
              <a:rPr lang="en-US" altLang="en-US" sz="2200" dirty="0"/>
              <a:t> and </a:t>
            </a:r>
            <a:r>
              <a:rPr lang="en-US" altLang="en-US" sz="2200" i="1" dirty="0"/>
              <a:t>NPM1</a:t>
            </a:r>
            <a:r>
              <a:rPr lang="en-US" altLang="en-US" sz="2200" dirty="0"/>
              <a:t>-mutated acute leukemias, even after multiple previous lines of therapy</a:t>
            </a:r>
            <a:r>
              <a:rPr lang="en-US" altLang="en-US" sz="2200" baseline="30000" dirty="0"/>
              <a:t>4</a:t>
            </a:r>
          </a:p>
          <a:p>
            <a:r>
              <a:rPr lang="en-US" altLang="en-US" sz="2400" dirty="0"/>
              <a:t>Current interim analysis from the phase II AUGMENT-101 trial reports efficacy and safety results with revumenib for patients with R/R </a:t>
            </a:r>
            <a:r>
              <a:rPr lang="en-US" altLang="en-US" sz="2400" i="1" dirty="0"/>
              <a:t>KMT2Ar</a:t>
            </a:r>
            <a:r>
              <a:rPr lang="en-US" altLang="en-US" sz="2400" dirty="0"/>
              <a:t> acute leukemia</a:t>
            </a:r>
            <a:r>
              <a:rPr lang="en-US" altLang="en-US" sz="2400" baseline="30000" dirty="0"/>
              <a:t>5</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6199458"/>
            <a:ext cx="73415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rPr>
              <a:t>Issa. Leukemia. 2021;35:2482. 2. Issa. 2021. Blood Cancer J. 2021;11:162.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Krivtsov. Cancer Cell. 2019;36:660. 4. Issa. Nature. 2023;615:920. 5. </a:t>
            </a:r>
            <a:r>
              <a:rPr lang="en-US" altLang="en-US" sz="1200" b="0" dirty="0">
                <a:solidFill>
                  <a:schemeClr val="bg2"/>
                </a:solidFill>
                <a:latin typeface="Calibri" panose="020F0502020204030204" pitchFamily="34" charset="0"/>
              </a:rPr>
              <a:t>Aldoss. ASH 2023. Abstr LBA-5.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AUGMENT-101:</a:t>
            </a:r>
            <a:r>
              <a:rPr lang="en-US" altLang="en-US" dirty="0"/>
              <a:t> Study Design</a:t>
            </a:r>
          </a:p>
        </p:txBody>
      </p:sp>
      <p:sp>
        <p:nvSpPr>
          <p:cNvPr id="4" name="Content Placeholder 2">
            <a:extLst>
              <a:ext uri="{FF2B5EF4-FFF2-40B4-BE49-F238E27FC236}">
                <a16:creationId xmlns:a16="http://schemas.microsoft.com/office/drawing/2014/main" id="{16163EC5-42E1-CDE1-F336-04C33B1991CF}"/>
              </a:ext>
            </a:extLst>
          </p:cNvPr>
          <p:cNvSpPr txBox="1">
            <a:spLocks/>
          </p:cNvSpPr>
          <p:nvPr/>
        </p:nvSpPr>
        <p:spPr>
          <a:xfrm>
            <a:off x="604675" y="1513047"/>
            <a:ext cx="10877529" cy="51554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Open-label phase I/II trial (data cutoff: July 24, 2023)</a:t>
            </a:r>
          </a:p>
        </p:txBody>
      </p:sp>
      <p:sp>
        <p:nvSpPr>
          <p:cNvPr id="5" name="Text Box 45">
            <a:extLst>
              <a:ext uri="{FF2B5EF4-FFF2-40B4-BE49-F238E27FC236}">
                <a16:creationId xmlns:a16="http://schemas.microsoft.com/office/drawing/2014/main" id="{1CEEEF90-1F5D-303E-6A4A-4A9C24FC1202}"/>
              </a:ext>
            </a:extLst>
          </p:cNvPr>
          <p:cNvSpPr txBox="1">
            <a:spLocks noChangeArrowheads="1"/>
          </p:cNvSpPr>
          <p:nvPr/>
        </p:nvSpPr>
        <p:spPr bwMode="auto">
          <a:xfrm>
            <a:off x="1472665" y="2311121"/>
            <a:ext cx="35316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≥30 days of age with R/R </a:t>
            </a:r>
            <a:r>
              <a:rPr lang="en-GB" altLang="en-US" sz="1800" b="0" i="1" dirty="0">
                <a:solidFill>
                  <a:schemeClr val="bg1"/>
                </a:solidFill>
                <a:latin typeface="Calibri" panose="020F0502020204030204" pitchFamily="34" charset="0"/>
              </a:rPr>
              <a:t>KMT2Ar</a:t>
            </a:r>
            <a:r>
              <a:rPr lang="en-GB" altLang="en-US" sz="1800" b="0" dirty="0">
                <a:solidFill>
                  <a:schemeClr val="bg1"/>
                </a:solidFill>
                <a:latin typeface="Calibri" panose="020F0502020204030204" pitchFamily="34" charset="0"/>
              </a:rPr>
              <a:t> acute leukemia;* ECOG PS ≤2 or Karnofsky/Lansky score ≥50</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94)</a:t>
            </a:r>
            <a:endParaRPr lang="en-US" altLang="en-US" sz="1800" b="0" dirty="0">
              <a:solidFill>
                <a:schemeClr val="bg1"/>
              </a:solidFill>
              <a:latin typeface="Calibri" panose="020F0502020204030204" pitchFamily="34" charset="0"/>
            </a:endParaRPr>
          </a:p>
        </p:txBody>
      </p:sp>
      <p:sp>
        <p:nvSpPr>
          <p:cNvPr id="6" name="Rectangle 49">
            <a:extLst>
              <a:ext uri="{FF2B5EF4-FFF2-40B4-BE49-F238E27FC236}">
                <a16:creationId xmlns:a16="http://schemas.microsoft.com/office/drawing/2014/main" id="{05D371A5-A8D8-BECB-B540-8B89EF58B609}"/>
              </a:ext>
            </a:extLst>
          </p:cNvPr>
          <p:cNvSpPr>
            <a:spLocks noChangeArrowheads="1"/>
          </p:cNvSpPr>
          <p:nvPr/>
        </p:nvSpPr>
        <p:spPr bwMode="auto">
          <a:xfrm>
            <a:off x="5582331" y="2290392"/>
            <a:ext cx="3531654" cy="122962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dirty="0">
                <a:solidFill>
                  <a:schemeClr val="tx1"/>
                </a:solidFill>
                <a:latin typeface="+mn-lt"/>
              </a:rPr>
              <a:t>Revumenib</a:t>
            </a:r>
          </a:p>
          <a:p>
            <a:pPr algn="ctr">
              <a:lnSpc>
                <a:spcPct val="100000"/>
              </a:lnSpc>
              <a:spcBef>
                <a:spcPct val="0"/>
              </a:spcBef>
              <a:spcAft>
                <a:spcPct val="0"/>
              </a:spcAft>
              <a:buClrTx/>
              <a:buFontTx/>
              <a:buNone/>
            </a:pPr>
            <a:r>
              <a:rPr lang="en-US" altLang="en-US" sz="2000" b="0" dirty="0">
                <a:solidFill>
                  <a:schemeClr val="tx1"/>
                </a:solidFill>
                <a:latin typeface="+mn-lt"/>
              </a:rPr>
              <a:t>163 mg Q12H PO RP2D</a:t>
            </a:r>
            <a:r>
              <a:rPr lang="en-US" sz="2000" b="0" baseline="30000" dirty="0">
                <a:solidFill>
                  <a:schemeClr val="tx1"/>
                </a:solidFill>
                <a:latin typeface="+mn-lt"/>
              </a:rPr>
              <a:t>†</a:t>
            </a:r>
            <a:r>
              <a:rPr kumimoji="0" lang="en-US" sz="2000" b="0" i="0" u="none" strike="noStrike" cap="none" normalizeH="0" baseline="30000" dirty="0">
                <a:ln>
                  <a:noFill/>
                </a:ln>
                <a:solidFill>
                  <a:schemeClr val="tx1"/>
                </a:solidFill>
                <a:effectLst/>
                <a:latin typeface="+mn-lt"/>
              </a:rPr>
              <a:t>‡</a:t>
            </a:r>
            <a:r>
              <a:rPr lang="en-US" sz="2000" b="0" baseline="30000" dirty="0">
                <a:solidFill>
                  <a:schemeClr val="tx1"/>
                </a:solidFill>
                <a:latin typeface="+mn-lt"/>
              </a:rPr>
              <a:t> </a:t>
            </a:r>
            <a:br>
              <a:rPr lang="en-US" sz="2000" b="0" baseline="30000" dirty="0">
                <a:solidFill>
                  <a:schemeClr val="tx1"/>
                </a:solidFill>
                <a:latin typeface="+mn-lt"/>
              </a:rPr>
            </a:br>
            <a:r>
              <a:rPr lang="en-US" altLang="en-US" sz="2000" b="0" dirty="0">
                <a:solidFill>
                  <a:schemeClr val="tx1"/>
                </a:solidFill>
                <a:latin typeface="+mn-lt"/>
              </a:rPr>
              <a:t>(28-day cycles)</a:t>
            </a:r>
          </a:p>
        </p:txBody>
      </p:sp>
      <p:sp>
        <p:nvSpPr>
          <p:cNvPr id="10" name="Text Box 30">
            <a:extLst>
              <a:ext uri="{FF2B5EF4-FFF2-40B4-BE49-F238E27FC236}">
                <a16:creationId xmlns:a16="http://schemas.microsoft.com/office/drawing/2014/main" id="{6F605C4F-8CFF-84C6-352B-E63030F1C416}"/>
              </a:ext>
            </a:extLst>
          </p:cNvPr>
          <p:cNvSpPr txBox="1">
            <a:spLocks noChangeArrowheads="1"/>
          </p:cNvSpPr>
          <p:nvPr/>
        </p:nvSpPr>
        <p:spPr bwMode="auto">
          <a:xfrm>
            <a:off x="7216263" y="3668685"/>
            <a:ext cx="4265940"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mn-lt"/>
              </a:rPr>
              <a:t>*A separate cohort of patients with </a:t>
            </a:r>
            <a:r>
              <a:rPr lang="en-US" altLang="en-US" sz="1400" b="0" i="1" dirty="0">
                <a:solidFill>
                  <a:schemeClr val="bg1"/>
                </a:solidFill>
                <a:latin typeface="+mn-lt"/>
              </a:rPr>
              <a:t>NPM1</a:t>
            </a:r>
            <a:r>
              <a:rPr lang="en-US" altLang="en-US" sz="1400" b="0" dirty="0">
                <a:solidFill>
                  <a:schemeClr val="bg1"/>
                </a:solidFill>
                <a:latin typeface="+mn-lt"/>
              </a:rPr>
              <a:t>-mutant AML is still enrolling and is not described in this report. </a:t>
            </a:r>
            <a:br>
              <a:rPr lang="en-US" altLang="en-US" sz="1400" b="0" dirty="0">
                <a:solidFill>
                  <a:schemeClr val="bg1"/>
                </a:solidFill>
                <a:latin typeface="+mn-lt"/>
              </a:rPr>
            </a:br>
            <a:r>
              <a:rPr lang="en-US" sz="1400" b="0" baseline="30000" dirty="0">
                <a:solidFill>
                  <a:schemeClr val="bg1"/>
                </a:solidFill>
                <a:latin typeface="+mn-lt"/>
              </a:rPr>
              <a:t>†</a:t>
            </a:r>
            <a:r>
              <a:rPr lang="en-US" sz="1400" b="0" dirty="0">
                <a:solidFill>
                  <a:schemeClr val="bg1"/>
                </a:solidFill>
                <a:latin typeface="+mn-lt"/>
              </a:rPr>
              <a:t>Dose is 95 mg/m</a:t>
            </a:r>
            <a:r>
              <a:rPr lang="en-US" sz="1400" b="0" baseline="30000" dirty="0">
                <a:solidFill>
                  <a:schemeClr val="bg1"/>
                </a:solidFill>
                <a:latin typeface="+mn-lt"/>
              </a:rPr>
              <a:t>2</a:t>
            </a:r>
            <a:r>
              <a:rPr lang="en-US" sz="1400" b="0" dirty="0">
                <a:solidFill>
                  <a:schemeClr val="bg1"/>
                </a:solidFill>
                <a:latin typeface="+mn-lt"/>
              </a:rPr>
              <a:t> if body weight &lt;40 kg. </a:t>
            </a:r>
            <a:r>
              <a:rPr kumimoji="0" lang="en-US" sz="1400" b="0" i="0" u="none" strike="noStrike" cap="none" normalizeH="0" baseline="30000" dirty="0">
                <a:ln>
                  <a:noFill/>
                </a:ln>
                <a:solidFill>
                  <a:schemeClr val="bg2">
                    <a:lumMod val="10000"/>
                  </a:schemeClr>
                </a:solidFill>
                <a:effectLst/>
                <a:latin typeface="+mn-lt"/>
              </a:rPr>
              <a:t>‡</a:t>
            </a:r>
            <a:r>
              <a:rPr lang="en-US" sz="1400" b="0" dirty="0">
                <a:solidFill>
                  <a:schemeClr val="bg2">
                    <a:lumMod val="10000"/>
                  </a:schemeClr>
                </a:solidFill>
                <a:latin typeface="+mn-lt"/>
              </a:rPr>
              <a:t>Plus a strong CYP3A4 inhibitor. </a:t>
            </a:r>
            <a:r>
              <a:rPr kumimoji="0" lang="en-US" sz="1400" b="0" i="0" u="none" strike="noStrike" cap="none" normalizeH="0" baseline="30000" dirty="0">
                <a:ln>
                  <a:noFill/>
                </a:ln>
                <a:solidFill>
                  <a:schemeClr val="bg2">
                    <a:lumMod val="10000"/>
                  </a:schemeClr>
                </a:solidFill>
                <a:effectLst/>
                <a:latin typeface="+mn-lt"/>
              </a:rPr>
              <a:t>§</a:t>
            </a:r>
            <a:r>
              <a:rPr lang="en-US" sz="1400" b="0" i="0" dirty="0">
                <a:solidFill>
                  <a:schemeClr val="bg1"/>
                </a:solidFill>
                <a:effectLst/>
                <a:latin typeface="+mn-lt"/>
              </a:rPr>
              <a:t>Lower efficacy bound of CR/C</a:t>
            </a:r>
            <a:r>
              <a:rPr lang="en-US" sz="1400" b="0" dirty="0">
                <a:solidFill>
                  <a:schemeClr val="bg1"/>
                </a:solidFill>
                <a:latin typeface="+mn-lt"/>
              </a:rPr>
              <a:t>Rh rate in adult evaluable population considered &gt;10%.</a:t>
            </a:r>
            <a:endParaRPr lang="en-US" sz="1400" dirty="0">
              <a:latin typeface="+mn-lt"/>
            </a:endParaRPr>
          </a:p>
        </p:txBody>
      </p:sp>
      <p:sp>
        <p:nvSpPr>
          <p:cNvPr id="11" name="Content Placeholder 2">
            <a:extLst>
              <a:ext uri="{FF2B5EF4-FFF2-40B4-BE49-F238E27FC236}">
                <a16:creationId xmlns:a16="http://schemas.microsoft.com/office/drawing/2014/main" id="{EA786944-19AA-3FA3-554E-A3CA71CAE420}"/>
              </a:ext>
            </a:extLst>
          </p:cNvPr>
          <p:cNvSpPr txBox="1">
            <a:spLocks/>
          </p:cNvSpPr>
          <p:nvPr/>
        </p:nvSpPr>
        <p:spPr bwMode="auto">
          <a:xfrm>
            <a:off x="604674" y="4722325"/>
            <a:ext cx="1087752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400" kern="0" dirty="0"/>
              <a:t>Primary endpoint: </a:t>
            </a:r>
            <a:r>
              <a:rPr lang="en-US" sz="2400" b="0" kern="0" dirty="0"/>
              <a:t>CR/CRh rate</a:t>
            </a:r>
            <a:r>
              <a:rPr kumimoji="0" lang="en-US" sz="2400" b="0" i="0" u="none" strike="noStrike" cap="none" normalizeH="0" baseline="30000" dirty="0">
                <a:ln>
                  <a:noFill/>
                </a:ln>
                <a:solidFill>
                  <a:schemeClr val="bg2">
                    <a:lumMod val="10000"/>
                  </a:schemeClr>
                </a:solidFill>
                <a:effectLst/>
                <a:latin typeface="+mn-lt"/>
              </a:rPr>
              <a:t>§</a:t>
            </a:r>
            <a:endParaRPr lang="en-US" sz="2400" b="0" kern="0" baseline="30000" dirty="0">
              <a:latin typeface="+mn-lt"/>
            </a:endParaRPr>
          </a:p>
          <a:p>
            <a:pPr>
              <a:spcBef>
                <a:spcPts val="500"/>
              </a:spcBef>
            </a:pPr>
            <a:r>
              <a:rPr lang="en-US" sz="2400" kern="0" dirty="0"/>
              <a:t>Secondary endpoints: </a:t>
            </a:r>
            <a:r>
              <a:rPr lang="en-US" sz="2400" b="0" kern="0" dirty="0"/>
              <a:t>CR/CRh/CRp/CRi rate, ORR </a:t>
            </a:r>
          </a:p>
        </p:txBody>
      </p:sp>
      <p:sp>
        <p:nvSpPr>
          <p:cNvPr id="16" name="Line 52">
            <a:extLst>
              <a:ext uri="{FF2B5EF4-FFF2-40B4-BE49-F238E27FC236}">
                <a16:creationId xmlns:a16="http://schemas.microsoft.com/office/drawing/2014/main" id="{E80248FE-6B28-AB10-C5AE-2914694DCA51}"/>
              </a:ext>
            </a:extLst>
          </p:cNvPr>
          <p:cNvSpPr>
            <a:spLocks noChangeShapeType="1"/>
          </p:cNvSpPr>
          <p:nvPr/>
        </p:nvSpPr>
        <p:spPr bwMode="auto">
          <a:xfrm>
            <a:off x="5004319" y="293479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 Box 11">
            <a:extLst>
              <a:ext uri="{FF2B5EF4-FFF2-40B4-BE49-F238E27FC236}">
                <a16:creationId xmlns:a16="http://schemas.microsoft.com/office/drawing/2014/main" id="{4FBC90EC-4D87-A033-7BBB-A52C526EA90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 NCT04065399.</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Baseline Characteristics</a:t>
            </a:r>
            <a:endParaRPr lang="en-US" altLang="en-US" dirty="0"/>
          </a:p>
        </p:txBody>
      </p:sp>
      <p:graphicFrame>
        <p:nvGraphicFramePr>
          <p:cNvPr id="2" name="Group 3">
            <a:extLst>
              <a:ext uri="{FF2B5EF4-FFF2-40B4-BE49-F238E27FC236}">
                <a16:creationId xmlns:a16="http://schemas.microsoft.com/office/drawing/2014/main" id="{B3011FD7-9D70-B883-B015-C155BF0C069F}"/>
              </a:ext>
            </a:extLst>
          </p:cNvPr>
          <p:cNvGraphicFramePr>
            <a:graphicFrameLocks/>
          </p:cNvGraphicFramePr>
          <p:nvPr>
            <p:extLst>
              <p:ext uri="{D42A27DB-BD31-4B8C-83A1-F6EECF244321}">
                <p14:modId xmlns:p14="http://schemas.microsoft.com/office/powerpoint/2010/main" val="851177748"/>
              </p:ext>
            </p:extLst>
          </p:nvPr>
        </p:nvGraphicFramePr>
        <p:xfrm>
          <a:off x="720787" y="1612056"/>
          <a:ext cx="5216525" cy="4114880"/>
        </p:xfrm>
        <a:graphic>
          <a:graphicData uri="http://schemas.openxmlformats.org/drawingml/2006/table">
            <a:tbl>
              <a:tblPr/>
              <a:tblGrid>
                <a:gridCol w="2551701">
                  <a:extLst>
                    <a:ext uri="{9D8B030D-6E8A-4147-A177-3AD203B41FA5}">
                      <a16:colId xmlns:a16="http://schemas.microsoft.com/office/drawing/2014/main" val="20000"/>
                    </a:ext>
                  </a:extLst>
                </a:gridCol>
                <a:gridCol w="1332412">
                  <a:extLst>
                    <a:ext uri="{9D8B030D-6E8A-4147-A177-3AD203B41FA5}">
                      <a16:colId xmlns:a16="http://schemas.microsoft.com/office/drawing/2014/main" val="20001"/>
                    </a:ext>
                  </a:extLst>
                </a:gridCol>
                <a:gridCol w="1332412">
                  <a:extLst>
                    <a:ext uri="{9D8B030D-6E8A-4147-A177-3AD203B41FA5}">
                      <a16:colId xmlns:a16="http://schemas.microsoft.com/office/drawing/2014/main" val="20002"/>
                    </a:ext>
                  </a:extLst>
                </a:gridCol>
              </a:tblGrid>
              <a:tr h="440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Population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&lt;18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 (1.3-75)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37.0 (1.3-75)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112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5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Leukemia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MPAL/Other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4846650"/>
                  </a:ext>
                </a:extLst>
              </a:tr>
            </a:tbl>
          </a:graphicData>
        </a:graphic>
      </p:graphicFrame>
      <p:graphicFrame>
        <p:nvGraphicFramePr>
          <p:cNvPr id="3" name="Group 3">
            <a:extLst>
              <a:ext uri="{FF2B5EF4-FFF2-40B4-BE49-F238E27FC236}">
                <a16:creationId xmlns:a16="http://schemas.microsoft.com/office/drawing/2014/main" id="{F183D8B4-CFC7-86E5-3FD0-B6804F6A6D76}"/>
              </a:ext>
            </a:extLst>
          </p:cNvPr>
          <p:cNvGraphicFramePr>
            <a:graphicFrameLocks/>
          </p:cNvGraphicFramePr>
          <p:nvPr>
            <p:extLst>
              <p:ext uri="{D42A27DB-BD31-4B8C-83A1-F6EECF244321}">
                <p14:modId xmlns:p14="http://schemas.microsoft.com/office/powerpoint/2010/main" val="1513651432"/>
              </p:ext>
            </p:extLst>
          </p:nvPr>
        </p:nvGraphicFramePr>
        <p:xfrm>
          <a:off x="6278193" y="1605933"/>
          <a:ext cx="5204010" cy="4206336"/>
        </p:xfrm>
        <a:graphic>
          <a:graphicData uri="http://schemas.openxmlformats.org/drawingml/2006/table">
            <a:tbl>
              <a:tblPr/>
              <a:tblGrid>
                <a:gridCol w="2577876">
                  <a:extLst>
                    <a:ext uri="{9D8B030D-6E8A-4147-A177-3AD203B41FA5}">
                      <a16:colId xmlns:a16="http://schemas.microsoft.com/office/drawing/2014/main" val="20000"/>
                    </a:ext>
                  </a:extLst>
                </a:gridCol>
                <a:gridCol w="1313067">
                  <a:extLst>
                    <a:ext uri="{9D8B030D-6E8A-4147-A177-3AD203B41FA5}">
                      <a16:colId xmlns:a16="http://schemas.microsoft.com/office/drawing/2014/main" val="20001"/>
                    </a:ext>
                  </a:extLst>
                </a:gridCol>
                <a:gridCol w="1313067">
                  <a:extLst>
                    <a:ext uri="{9D8B030D-6E8A-4147-A177-3AD203B41FA5}">
                      <a16:colId xmlns:a16="http://schemas.microsoft.com/office/drawing/2014/main" val="20002"/>
                    </a:ext>
                  </a:extLst>
                </a:gridCol>
              </a:tblGrid>
              <a:tr h="636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Population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24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Comutations, n (%)</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P53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8241706"/>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0134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tx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926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venetoclax,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7086164"/>
                  </a:ext>
                </a:extLst>
              </a:tr>
              <a:tr h="2592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HSCT,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 Box 11">
            <a:extLst>
              <a:ext uri="{FF2B5EF4-FFF2-40B4-BE49-F238E27FC236}">
                <a16:creationId xmlns:a16="http://schemas.microsoft.com/office/drawing/2014/main" id="{A27142B3-BCFB-2281-1BF1-8550FBBE667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sp>
        <p:nvSpPr>
          <p:cNvPr id="5" name="Text Box 30">
            <a:extLst>
              <a:ext uri="{FF2B5EF4-FFF2-40B4-BE49-F238E27FC236}">
                <a16:creationId xmlns:a16="http://schemas.microsoft.com/office/drawing/2014/main" id="{12AB3F52-9D14-20D1-FE7E-B970A49BC0DC}"/>
              </a:ext>
            </a:extLst>
          </p:cNvPr>
          <p:cNvSpPr txBox="1">
            <a:spLocks noChangeArrowheads="1"/>
          </p:cNvSpPr>
          <p:nvPr/>
        </p:nvSpPr>
        <p:spPr bwMode="auto">
          <a:xfrm>
            <a:off x="599911" y="5805866"/>
            <a:ext cx="1075989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*Safety population included patients who received ≥1 dose of revumenib.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In patients that had reported comutation status.</a:t>
            </a:r>
            <a:r>
              <a:rPr lang="en-US" altLang="en-US" sz="1400" b="0" dirty="0">
                <a:solidFill>
                  <a:schemeClr val="bg1"/>
                </a:solidFill>
                <a:latin typeface="Calibri" panose="020F0502020204030204" pitchFamily="34" charset="0"/>
              </a:rPr>
              <a:t> </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CR/CRh Rate (Primary Endpoint) and Additional Efficacy Findings</a:t>
            </a:r>
            <a:endParaRPr lang="en-US" altLang="en-US" dirty="0"/>
          </a:p>
        </p:txBody>
      </p:sp>
      <p:sp>
        <p:nvSpPr>
          <p:cNvPr id="2" name="Text Box 11">
            <a:extLst>
              <a:ext uri="{FF2B5EF4-FFF2-40B4-BE49-F238E27FC236}">
                <a16:creationId xmlns:a16="http://schemas.microsoft.com/office/drawing/2014/main" id="{A38BABBE-28FB-94CF-3E06-83E76881F52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graphicFrame>
        <p:nvGraphicFramePr>
          <p:cNvPr id="3" name="Group 32">
            <a:extLst>
              <a:ext uri="{FF2B5EF4-FFF2-40B4-BE49-F238E27FC236}">
                <a16:creationId xmlns:a16="http://schemas.microsoft.com/office/drawing/2014/main" id="{F35F56EF-1051-12EE-9DEE-DEDB215803F6}"/>
              </a:ext>
            </a:extLst>
          </p:cNvPr>
          <p:cNvGraphicFramePr>
            <a:graphicFrameLocks noGrp="1"/>
          </p:cNvGraphicFramePr>
          <p:nvPr>
            <p:extLst>
              <p:ext uri="{D42A27DB-BD31-4B8C-83A1-F6EECF244321}">
                <p14:modId xmlns:p14="http://schemas.microsoft.com/office/powerpoint/2010/main" val="1714280806"/>
              </p:ext>
            </p:extLst>
          </p:nvPr>
        </p:nvGraphicFramePr>
        <p:xfrm>
          <a:off x="720787" y="1605933"/>
          <a:ext cx="5295384" cy="3322400"/>
        </p:xfrm>
        <a:graphic>
          <a:graphicData uri="http://schemas.openxmlformats.org/drawingml/2006/table">
            <a:tbl>
              <a:tblPr/>
              <a:tblGrid>
                <a:gridCol w="2567986">
                  <a:extLst>
                    <a:ext uri="{9D8B030D-6E8A-4147-A177-3AD203B41FA5}">
                      <a16:colId xmlns:a16="http://schemas.microsoft.com/office/drawing/2014/main" val="20000"/>
                    </a:ext>
                  </a:extLst>
                </a:gridCol>
                <a:gridCol w="2727398">
                  <a:extLst>
                    <a:ext uri="{9D8B030D-6E8A-4147-A177-3AD203B41FA5}">
                      <a16:colId xmlns:a16="http://schemas.microsoft.com/office/drawing/2014/main" val="20002"/>
                    </a:ext>
                  </a:extLst>
                </a:gridCol>
              </a:tblGrid>
              <a:tr h="4880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566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7401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CR/CRh rate,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1-sided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12.7-35.8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441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CR/CRh/CRp/CRi rate, n (%)</a:t>
                      </a:r>
                    </a:p>
                    <a:p>
                      <a:pPr marL="283464" marR="0" lvl="0" indent="-173736"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30.7-57.6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4192093"/>
                  </a:ext>
                </a:extLst>
              </a:tr>
              <a:tr h="6740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neg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status,*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CR/CRh</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CR/CRh/CRp/CRi</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7/10 (70)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15/22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30">
            <a:extLst>
              <a:ext uri="{FF2B5EF4-FFF2-40B4-BE49-F238E27FC236}">
                <a16:creationId xmlns:a16="http://schemas.microsoft.com/office/drawing/2014/main" id="{7C2FD720-247E-967E-166A-D714EB6A53E1}"/>
              </a:ext>
            </a:extLst>
          </p:cNvPr>
          <p:cNvSpPr txBox="1">
            <a:spLocks noChangeArrowheads="1"/>
          </p:cNvSpPr>
          <p:nvPr/>
        </p:nvSpPr>
        <p:spPr bwMode="auto">
          <a:xfrm>
            <a:off x="604675" y="4906938"/>
            <a:ext cx="557784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*MRD tested locally and not reported for all patients.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altLang="en-US" sz="1400" b="0" dirty="0">
                <a:solidFill>
                  <a:schemeClr val="bg1"/>
                </a:solidFill>
                <a:latin typeface="Calibri" panose="020F0502020204030204" pitchFamily="34" charset="0"/>
              </a:rPr>
              <a:t>Includes patients without post-baseline disease assessment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r>
              <a:rPr lang="en-US" altLang="en-US" sz="1400" b="0" dirty="0">
                <a:solidFill>
                  <a:schemeClr val="bg1"/>
                </a:solidFill>
                <a:latin typeface="Calibri" panose="020F0502020204030204" pitchFamily="34" charset="0"/>
              </a:rPr>
              <a:t> </a:t>
            </a:r>
            <a:endParaRPr lang="en-US" altLang="en-US" sz="1400" dirty="0">
              <a:solidFill>
                <a:schemeClr val="bg1"/>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4B984665-3C26-F3BA-1253-162F9B1BAAAB}"/>
              </a:ext>
            </a:extLst>
          </p:cNvPr>
          <p:cNvGraphicFramePr>
            <a:graphicFrameLocks noGrp="1"/>
          </p:cNvGraphicFramePr>
          <p:nvPr>
            <p:extLst>
              <p:ext uri="{D42A27DB-BD31-4B8C-83A1-F6EECF244321}">
                <p14:modId xmlns:p14="http://schemas.microsoft.com/office/powerpoint/2010/main" val="2015847569"/>
              </p:ext>
            </p:extLst>
          </p:nvPr>
        </p:nvGraphicFramePr>
        <p:xfrm>
          <a:off x="6400799" y="1605933"/>
          <a:ext cx="5081403" cy="3657760"/>
        </p:xfrm>
        <a:graphic>
          <a:graphicData uri="http://schemas.openxmlformats.org/drawingml/2006/table">
            <a:tbl>
              <a:tblPr/>
              <a:tblGrid>
                <a:gridCol w="2278341">
                  <a:extLst>
                    <a:ext uri="{9D8B030D-6E8A-4147-A177-3AD203B41FA5}">
                      <a16:colId xmlns:a16="http://schemas.microsoft.com/office/drawing/2014/main" val="20000"/>
                    </a:ext>
                  </a:extLst>
                </a:gridCol>
                <a:gridCol w="2803062">
                  <a:extLst>
                    <a:ext uri="{9D8B030D-6E8A-4147-A177-3AD203B41FA5}">
                      <a16:colId xmlns:a16="http://schemas.microsoft.com/office/drawing/2014/main" val="20002"/>
                    </a:ext>
                  </a:extLst>
                </a:gridCol>
              </a:tblGrid>
              <a:tr h="4500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Best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840875"/>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2024441"/>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174098"/>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MLFS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607683"/>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9711398"/>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8233351"/>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7512422"/>
                  </a:ext>
                </a:extLst>
              </a:tr>
              <a:tr h="235757">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4272050"/>
                  </a:ext>
                </a:extLst>
              </a:tr>
            </a:tbl>
          </a:graphicData>
        </a:graphic>
      </p:graphicFrame>
      <p:sp>
        <p:nvSpPr>
          <p:cNvPr id="7" name="TextBox 6">
            <a:extLst>
              <a:ext uri="{FF2B5EF4-FFF2-40B4-BE49-F238E27FC236}">
                <a16:creationId xmlns:a16="http://schemas.microsoft.com/office/drawing/2014/main" id="{2ECB6742-F50E-6AB3-11DC-97CCF45D5457}"/>
              </a:ext>
            </a:extLst>
          </p:cNvPr>
          <p:cNvSpPr txBox="1"/>
          <p:nvPr/>
        </p:nvSpPr>
        <p:spPr bwMode="auto">
          <a:xfrm>
            <a:off x="604675" y="5495701"/>
            <a:ext cx="10405442" cy="6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cs typeface="+mn-cs"/>
              </a:rPr>
              <a:t>Median OS (95</a:t>
            </a:r>
            <a:r>
              <a:rPr lang="en-US" altLang="en-US" b="0" kern="0" dirty="0">
                <a:solidFill>
                  <a:srgbClr val="000000"/>
                </a:solidFill>
                <a:latin typeface="Calibri" panose="020F0502020204030204" pitchFamily="34" charset="0"/>
                <a:cs typeface="+mn-cs"/>
              </a:rPr>
              <a:t>% CI) for efficacy population: 8.0 mo (4.1-10.9)</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Median time to CR/CRh: 1.87 mo (range 0.9-4.6)</a:t>
            </a: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CR/CRh Rate by Subgroup</a:t>
            </a:r>
            <a:endParaRPr lang="en-US" altLang="en-US" dirty="0"/>
          </a:p>
        </p:txBody>
      </p:sp>
      <p:sp>
        <p:nvSpPr>
          <p:cNvPr id="2" name="Text Box 11">
            <a:extLst>
              <a:ext uri="{FF2B5EF4-FFF2-40B4-BE49-F238E27FC236}">
                <a16:creationId xmlns:a16="http://schemas.microsoft.com/office/drawing/2014/main" id="{AAA139E4-40AC-F267-8C84-0E8D2A947D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graphicFrame>
        <p:nvGraphicFramePr>
          <p:cNvPr id="3" name="Table 5">
            <a:extLst>
              <a:ext uri="{FF2B5EF4-FFF2-40B4-BE49-F238E27FC236}">
                <a16:creationId xmlns:a16="http://schemas.microsoft.com/office/drawing/2014/main" id="{5B202DBB-9244-5592-59FA-173E9A57020D}"/>
              </a:ext>
            </a:extLst>
          </p:cNvPr>
          <p:cNvGraphicFramePr>
            <a:graphicFrameLocks noGrp="1"/>
          </p:cNvGraphicFramePr>
          <p:nvPr>
            <p:extLst>
              <p:ext uri="{D42A27DB-BD31-4B8C-83A1-F6EECF244321}">
                <p14:modId xmlns:p14="http://schemas.microsoft.com/office/powerpoint/2010/main" val="629001974"/>
              </p:ext>
            </p:extLst>
          </p:nvPr>
        </p:nvGraphicFramePr>
        <p:xfrm>
          <a:off x="520699" y="1458398"/>
          <a:ext cx="6248175" cy="4937760"/>
        </p:xfrm>
        <a:graphic>
          <a:graphicData uri="http://schemas.openxmlformats.org/drawingml/2006/table">
            <a:tbl>
              <a:tblPr firstRow="1" bandRow="1">
                <a:tableStyleId>{EB344D84-9AFB-497E-A393-DC336BA19D2E}</a:tableStyleId>
              </a:tblPr>
              <a:tblGrid>
                <a:gridCol w="2573806">
                  <a:extLst>
                    <a:ext uri="{9D8B030D-6E8A-4147-A177-3AD203B41FA5}">
                      <a16:colId xmlns:a16="http://schemas.microsoft.com/office/drawing/2014/main" val="1830263911"/>
                    </a:ext>
                  </a:extLst>
                </a:gridCol>
                <a:gridCol w="1429088">
                  <a:extLst>
                    <a:ext uri="{9D8B030D-6E8A-4147-A177-3AD203B41FA5}">
                      <a16:colId xmlns:a16="http://schemas.microsoft.com/office/drawing/2014/main" val="974611379"/>
                    </a:ext>
                  </a:extLst>
                </a:gridCol>
                <a:gridCol w="2245281">
                  <a:extLst>
                    <a:ext uri="{9D8B030D-6E8A-4147-A177-3AD203B41FA5}">
                      <a16:colId xmlns:a16="http://schemas.microsoft.com/office/drawing/2014/main" val="967770905"/>
                    </a:ext>
                  </a:extLst>
                </a:gridCol>
              </a:tblGrid>
              <a:tr h="270275">
                <a:tc>
                  <a:txBody>
                    <a:bodyPr/>
                    <a:lstStyle>
                      <a:lvl1pPr marL="0" algn="l" defTabSz="914400" rtl="0" eaLnBrk="1" latinLnBrk="0" hangingPunct="1">
                        <a:defRPr sz="1800" b="1" kern="1200">
                          <a:solidFill>
                            <a:schemeClr val="lt1"/>
                          </a:solidFill>
                          <a:latin typeface="Calibri" panose="020F0502020204030204"/>
                        </a:defRPr>
                      </a:lvl1pPr>
                      <a:lvl2pPr marL="1089779" algn="l" defTabSz="914400" rtl="0" eaLnBrk="1" latinLnBrk="0" hangingPunct="1">
                        <a:defRPr sz="1800" b="1" kern="1200">
                          <a:solidFill>
                            <a:schemeClr val="lt1"/>
                          </a:solidFill>
                          <a:latin typeface="Calibri" panose="020F0502020204030204"/>
                        </a:defRPr>
                      </a:lvl2pPr>
                      <a:lvl3pPr marL="2179555" algn="l" defTabSz="914400" rtl="0" eaLnBrk="1" latinLnBrk="0" hangingPunct="1">
                        <a:defRPr sz="1800" b="1" kern="1200">
                          <a:solidFill>
                            <a:schemeClr val="lt1"/>
                          </a:solidFill>
                          <a:latin typeface="Calibri" panose="020F0502020204030204"/>
                        </a:defRPr>
                      </a:lvl3pPr>
                      <a:lvl4pPr marL="3269331" algn="l" defTabSz="914400" rtl="0" eaLnBrk="1" latinLnBrk="0" hangingPunct="1">
                        <a:defRPr sz="1800" b="1" kern="1200">
                          <a:solidFill>
                            <a:schemeClr val="lt1"/>
                          </a:solidFill>
                          <a:latin typeface="Calibri" panose="020F0502020204030204"/>
                        </a:defRPr>
                      </a:lvl4pPr>
                      <a:lvl5pPr marL="4359112" algn="l" defTabSz="914400" rtl="0" eaLnBrk="1" latinLnBrk="0" hangingPunct="1">
                        <a:defRPr sz="1800" b="1" kern="1200">
                          <a:solidFill>
                            <a:schemeClr val="lt1"/>
                          </a:solidFill>
                          <a:latin typeface="Calibri" panose="020F0502020204030204"/>
                        </a:defRPr>
                      </a:lvl5pPr>
                      <a:lvl6pPr marL="5448889" algn="l" defTabSz="914400" rtl="0" eaLnBrk="1" latinLnBrk="0" hangingPunct="1">
                        <a:defRPr sz="1800" b="1" kern="1200">
                          <a:solidFill>
                            <a:schemeClr val="lt1"/>
                          </a:solidFill>
                          <a:latin typeface="Calibri" panose="020F0502020204030204"/>
                        </a:defRPr>
                      </a:lvl6pPr>
                      <a:lvl7pPr marL="6538667" algn="l" defTabSz="914400" rtl="0" eaLnBrk="1" latinLnBrk="0" hangingPunct="1">
                        <a:defRPr sz="1800" b="1" kern="1200">
                          <a:solidFill>
                            <a:schemeClr val="lt1"/>
                          </a:solidFill>
                          <a:latin typeface="Calibri" panose="020F0502020204030204"/>
                        </a:defRPr>
                      </a:lvl7pPr>
                      <a:lvl8pPr marL="7628444" algn="l" defTabSz="914400" rtl="0" eaLnBrk="1" latinLnBrk="0" hangingPunct="1">
                        <a:defRPr sz="1800" b="1" kern="1200">
                          <a:solidFill>
                            <a:schemeClr val="lt1"/>
                          </a:solidFill>
                          <a:latin typeface="Calibri" panose="020F0502020204030204"/>
                        </a:defRPr>
                      </a:lvl8pPr>
                      <a:lvl9pPr marL="8718220" algn="l" defTabSz="914400" rtl="0" eaLnBrk="1" latinLnBrk="0" hangingPunct="1">
                        <a:defRPr sz="1800" b="1" kern="1200">
                          <a:solidFill>
                            <a:schemeClr val="lt1"/>
                          </a:solidFill>
                          <a:latin typeface="Calibri" panose="020F0502020204030204"/>
                        </a:defRPr>
                      </a:lvl9pPr>
                    </a:lstStyle>
                    <a:p>
                      <a:pPr marL="91440" algn="l" fontAlgn="b"/>
                      <a:r>
                        <a:rPr lang="en-GB" sz="1600" b="1" u="none" strike="noStrike" dirty="0">
                          <a:solidFill>
                            <a:schemeClr val="tx1"/>
                          </a:solidFill>
                          <a:effectLst/>
                          <a:latin typeface="+mn-lt"/>
                        </a:rPr>
                        <a:t>Subgroup</a:t>
                      </a:r>
                      <a:endParaRPr lang="en-GB" sz="1600" b="1" i="0" u="none" strike="noStrike" dirty="0">
                        <a:solidFill>
                          <a:schemeClr val="tx1"/>
                        </a:solidFill>
                        <a:effectLst/>
                        <a:latin typeface="+mn-lt"/>
                        <a:ea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algn="ctr" fontAlgn="b"/>
                      <a:r>
                        <a:rPr lang="en-GB" sz="1600" b="1" u="none" strike="noStrike" dirty="0">
                          <a:solidFill>
                            <a:schemeClr val="tx1"/>
                          </a:solidFill>
                          <a:effectLst/>
                          <a:latin typeface="+mn-lt"/>
                        </a:rPr>
                        <a:t>n (%)</a:t>
                      </a:r>
                      <a:endParaRPr lang="en-GB" sz="1600" b="1" i="0" u="none" strike="noStrike" dirty="0">
                        <a:solidFill>
                          <a:schemeClr val="tx1"/>
                        </a:solidFill>
                        <a:effectLst/>
                        <a:latin typeface="+mn-lt"/>
                        <a:ea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en-GB" sz="1600" b="1" i="0" u="none" strike="noStrike" dirty="0">
                          <a:solidFill>
                            <a:schemeClr val="tx1"/>
                          </a:solidFill>
                          <a:effectLst/>
                          <a:latin typeface="+mn-lt"/>
                          <a:ea typeface="Calibri" panose="020F0502020204030204" pitchFamily="34" charset="0"/>
                          <a:cs typeface="Calibri" panose="020F0502020204030204" pitchFamily="34" charset="0"/>
                        </a:rPr>
                        <a:t>CR/CRh Rate, </a:t>
                      </a:r>
                      <a:br>
                        <a:rPr lang="en-GB" sz="1600" b="1" i="0" u="none" strike="noStrike" dirty="0">
                          <a:solidFill>
                            <a:schemeClr val="tx1"/>
                          </a:solidFill>
                          <a:effectLst/>
                          <a:latin typeface="+mn-lt"/>
                          <a:ea typeface="Calibri" panose="020F0502020204030204" pitchFamily="34" charset="0"/>
                          <a:cs typeface="Calibri" panose="020F0502020204030204" pitchFamily="34" charset="0"/>
                        </a:rPr>
                      </a:br>
                      <a:r>
                        <a:rPr lang="en-GB" sz="1600" b="1" i="0" u="none" strike="noStrike" dirty="0">
                          <a:solidFill>
                            <a:schemeClr val="tx1"/>
                          </a:solidFill>
                          <a:effectLst/>
                          <a:latin typeface="+mn-lt"/>
                          <a:ea typeface="Calibri" panose="020F0502020204030204" pitchFamily="34" charset="0"/>
                          <a:cs typeface="Calibri" panose="020F0502020204030204" pitchFamily="34" charset="0"/>
                        </a:rPr>
                        <a:t>% (95% CI)</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356641361"/>
                  </a:ext>
                </a:extLst>
              </a:tr>
              <a:tr h="24611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GB" sz="1600" b="0" u="none" strike="noStrike" cap="none" dirty="0">
                          <a:solidFill>
                            <a:schemeClr val="bg1"/>
                          </a:solidFill>
                          <a:effectLst/>
                          <a:latin typeface="+mn-lt"/>
                          <a:sym typeface="Arial"/>
                        </a:rPr>
                        <a:t>Overall efficacy population</a:t>
                      </a:r>
                      <a:endParaRPr lang="en-GB"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algn="ctr" fontAlgn="b"/>
                      <a:r>
                        <a:rPr lang="en-GB" sz="1600" b="0" u="none" strike="noStrike" cap="none" dirty="0">
                          <a:solidFill>
                            <a:schemeClr val="bg1"/>
                          </a:solidFill>
                          <a:effectLst/>
                          <a:latin typeface="+mn-lt"/>
                          <a:sym typeface="Arial"/>
                        </a:rPr>
                        <a:t>57 (100)</a:t>
                      </a:r>
                      <a:endParaRPr lang="en-GB"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en-GB" sz="1600" b="0" u="none" strike="noStrike" cap="none" dirty="0">
                          <a:solidFill>
                            <a:schemeClr val="bg1"/>
                          </a:solidFill>
                          <a:effectLst/>
                          <a:latin typeface="+mn-lt"/>
                          <a:sym typeface="Arial"/>
                        </a:rPr>
                        <a:t>23 (13-36)</a:t>
                      </a:r>
                      <a:endParaRPr lang="en-GB"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586170"/>
                  </a:ext>
                </a:extLst>
              </a:tr>
              <a:tr h="604094">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dirty="0">
                          <a:solidFill>
                            <a:schemeClr val="bg1"/>
                          </a:solidFill>
                          <a:effectLst/>
                          <a:latin typeface="+mn-lt"/>
                        </a:rPr>
                        <a:t>Age, yr</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&lt;18</a:t>
                      </a:r>
                    </a:p>
                    <a:p>
                      <a:pPr marL="377190" marR="0" lvl="0" indent="-285750" algn="l" defTabSz="914400" rtl="0" eaLnBrk="1" fontAlgn="b" latinLnBrk="0" hangingPunct="1">
                        <a:lnSpc>
                          <a:spcPct val="100000"/>
                        </a:lnSpc>
                        <a:spcBef>
                          <a:spcPts val="0"/>
                        </a:spcBef>
                        <a:spcAft>
                          <a:spcPts val="0"/>
                        </a:spcAft>
                        <a:buClrTx/>
                        <a:buSzTx/>
                        <a:buFont typeface="Wingdings" panose="05000000000000000000" pitchFamily="2" charset="2"/>
                        <a:buChar char="§"/>
                        <a:tabLst/>
                        <a:defRPr/>
                      </a:pPr>
                      <a:r>
                        <a:rPr lang="en-US" sz="1600" b="0" u="none" strike="noStrike" kern="1200" cap="none" dirty="0">
                          <a:solidFill>
                            <a:schemeClr val="bg1"/>
                          </a:solidFill>
                          <a:effectLst/>
                          <a:latin typeface="+mn-lt"/>
                          <a:ea typeface="+mn-ea"/>
                          <a:cs typeface="+mn-cs"/>
                          <a:sym typeface="Arial"/>
                        </a:rPr>
                        <a:t>≥18</a:t>
                      </a:r>
                      <a:endParaRPr lang="en-US" sz="1600" b="0" i="0" u="none" strike="noStrike" kern="1200" cap="none" dirty="0">
                        <a:solidFill>
                          <a:schemeClr val="bg1"/>
                        </a:solidFill>
                        <a:effectLst/>
                        <a:latin typeface="+mn-lt"/>
                        <a:ea typeface="Calibri" panose="020F0502020204030204" pitchFamily="34" charset="0"/>
                        <a:cs typeface="Calibri" panose="020F0502020204030204" pitchFamily="34" charset="0"/>
                        <a:sym typeface="Aria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13 (23)</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44 (77)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23 (5-54)</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23 (12-38)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6602834"/>
                  </a:ext>
                </a:extLst>
              </a:tr>
              <a:tr h="604094">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dirty="0">
                          <a:solidFill>
                            <a:schemeClr val="bg1"/>
                          </a:solidFill>
                          <a:effectLst/>
                          <a:latin typeface="+mn-lt"/>
                        </a:rPr>
                        <a:t>Sex</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Female</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Male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33 (58)</a:t>
                      </a:r>
                      <a:endParaRPr lang="en-US" sz="1600" b="0" i="0" u="none" strike="noStrike" dirty="0">
                        <a:solidFill>
                          <a:schemeClr val="bg1"/>
                        </a:solidFill>
                        <a:effectLst/>
                        <a:latin typeface="+mn-lt"/>
                        <a:ea typeface="Calibri" panose="020F0502020204030204" pitchFamily="34" charset="0"/>
                        <a:cs typeface="Calibri" panose="020F0502020204030204" pitchFamily="34" charset="0"/>
                      </a:endParaRPr>
                    </a:p>
                    <a:p>
                      <a:pPr algn="ctr" rtl="0" fontAlgn="b"/>
                      <a:r>
                        <a:rPr lang="en-US" sz="1600" b="0" u="none" strike="noStrike" dirty="0">
                          <a:solidFill>
                            <a:schemeClr val="bg1"/>
                          </a:solidFill>
                          <a:effectLst/>
                          <a:latin typeface="+mn-lt"/>
                        </a:rPr>
                        <a:t>24 (42)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21 (9-39)</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25 (10-47)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37655297"/>
                  </a:ext>
                </a:extLst>
              </a:tr>
              <a:tr h="783085">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marR="0" algn="l" rtl="0" fontAlgn="b">
                        <a:lnSpc>
                          <a:spcPct val="100000"/>
                        </a:lnSpc>
                        <a:spcBef>
                          <a:spcPts val="0"/>
                        </a:spcBef>
                        <a:spcAft>
                          <a:spcPts val="0"/>
                        </a:spcAft>
                        <a:buClr>
                          <a:srgbClr val="000000"/>
                        </a:buClr>
                        <a:buFont typeface="Arial"/>
                      </a:pPr>
                      <a:r>
                        <a:rPr lang="en-US" sz="1600" b="0" u="none" strike="noStrike" cap="none" dirty="0">
                          <a:solidFill>
                            <a:schemeClr val="bg1"/>
                          </a:solidFill>
                          <a:effectLst/>
                          <a:latin typeface="+mn-lt"/>
                          <a:sym typeface="Arial"/>
                        </a:rPr>
                        <a:t>Race</a:t>
                      </a:r>
                    </a:p>
                    <a:p>
                      <a:pPr marL="377190" marR="0" indent="-285750" algn="l" rtl="0" fontAlgn="b">
                        <a:lnSpc>
                          <a:spcPct val="100000"/>
                        </a:lnSpc>
                        <a:spcBef>
                          <a:spcPts val="0"/>
                        </a:spcBef>
                        <a:spcAft>
                          <a:spcPts val="0"/>
                        </a:spcAft>
                        <a:buClr>
                          <a:srgbClr val="000000"/>
                        </a:buClr>
                        <a:buFont typeface="Wingdings" panose="05000000000000000000" pitchFamily="2" charset="2"/>
                        <a:buChar char="§"/>
                      </a:pPr>
                      <a:r>
                        <a:rPr lang="en-US"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rPr>
                        <a:t>White</a:t>
                      </a:r>
                    </a:p>
                    <a:p>
                      <a:pPr marL="377190" marR="0" indent="-285750" algn="l" rtl="0" fontAlgn="b">
                        <a:lnSpc>
                          <a:spcPct val="100000"/>
                        </a:lnSpc>
                        <a:spcBef>
                          <a:spcPts val="0"/>
                        </a:spcBef>
                        <a:spcAft>
                          <a:spcPts val="0"/>
                        </a:spcAft>
                        <a:buClr>
                          <a:srgbClr val="000000"/>
                        </a:buClr>
                        <a:buFont typeface="Wingdings" panose="05000000000000000000" pitchFamily="2" charset="2"/>
                        <a:buChar char="§"/>
                      </a:pPr>
                      <a:r>
                        <a:rPr lang="en-US"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rPr>
                        <a:t>Non-White</a:t>
                      </a:r>
                    </a:p>
                    <a:p>
                      <a:pPr marL="377190" marR="0" indent="-285750" algn="l" rtl="0" fontAlgn="b">
                        <a:lnSpc>
                          <a:spcPct val="100000"/>
                        </a:lnSpc>
                        <a:spcBef>
                          <a:spcPts val="0"/>
                        </a:spcBef>
                        <a:spcAft>
                          <a:spcPts val="0"/>
                        </a:spcAft>
                        <a:buClr>
                          <a:srgbClr val="000000"/>
                        </a:buClr>
                        <a:buFont typeface="Wingdings" panose="05000000000000000000" pitchFamily="2" charset="2"/>
                        <a:buChar char="§"/>
                      </a:pPr>
                      <a:r>
                        <a:rPr lang="en-US" sz="1600" b="0" i="0" u="none" strike="noStrike" cap="none" dirty="0">
                          <a:solidFill>
                            <a:schemeClr val="bg1"/>
                          </a:solidFill>
                          <a:effectLst/>
                          <a:latin typeface="+mn-lt"/>
                          <a:ea typeface="Calibri" panose="020F0502020204030204" pitchFamily="34" charset="0"/>
                          <a:cs typeface="Calibri" panose="020F0502020204030204" pitchFamily="34" charset="0"/>
                          <a:sym typeface="Arial"/>
                        </a:rPr>
                        <a:t>Unknown</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r>
                        <a:rPr lang="en-US" sz="1600" b="0" u="none" strike="noStrike" dirty="0">
                          <a:solidFill>
                            <a:schemeClr val="bg1"/>
                          </a:solidFill>
                          <a:effectLst/>
                          <a:latin typeface="+mn-lt"/>
                        </a:rPr>
                        <a:t>43 (75)</a:t>
                      </a:r>
                    </a:p>
                    <a:p>
                      <a:pPr algn="ctr" rtl="0" fontAlgn="b"/>
                      <a:r>
                        <a:rPr lang="en-US" sz="1600" b="0" u="none" strike="noStrike" dirty="0">
                          <a:solidFill>
                            <a:schemeClr val="bg1"/>
                          </a:solidFill>
                          <a:effectLst/>
                          <a:latin typeface="+mn-lt"/>
                        </a:rPr>
                        <a:t>10 (18)</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4 (7)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r>
                        <a:rPr lang="en-US" sz="1600" b="0" u="none" strike="noStrike" dirty="0">
                          <a:solidFill>
                            <a:schemeClr val="bg1"/>
                          </a:solidFill>
                          <a:effectLst/>
                          <a:latin typeface="+mn-lt"/>
                        </a:rPr>
                        <a:t>21 (10-36)</a:t>
                      </a:r>
                    </a:p>
                    <a:p>
                      <a:pPr algn="ctr" rtl="0" fontAlgn="b"/>
                      <a:r>
                        <a:rPr lang="en-US" sz="1600" b="0" u="none" strike="noStrike" dirty="0">
                          <a:solidFill>
                            <a:schemeClr val="bg1"/>
                          </a:solidFill>
                          <a:effectLst/>
                          <a:latin typeface="+mn-lt"/>
                        </a:rPr>
                        <a:t>30 (7-65)</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25 (1-81)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47026211"/>
                  </a:ext>
                </a:extLst>
              </a:tr>
              <a:tr h="96207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dirty="0">
                          <a:solidFill>
                            <a:schemeClr val="bg1"/>
                          </a:solidFill>
                          <a:effectLst/>
                          <a:latin typeface="+mn-lt"/>
                        </a:rPr>
                        <a:t>Histology</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AML</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ALL</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Acute leukemia of ambiguous lineage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600" b="0" u="none" strike="noStrike" dirty="0">
                          <a:solidFill>
                            <a:schemeClr val="bg1"/>
                          </a:solidFill>
                          <a:effectLst/>
                          <a:latin typeface="+mn-lt"/>
                        </a:rPr>
                        <a:t>49 (86)</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7 (12)</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1 (2)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600" b="0" u="none" strike="noStrike" dirty="0">
                          <a:solidFill>
                            <a:schemeClr val="bg1"/>
                          </a:solidFill>
                          <a:effectLst/>
                          <a:latin typeface="+mn-lt"/>
                        </a:rPr>
                        <a:t>24 (13-39)</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14 (0-58)</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0 (0-98)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1329341"/>
                  </a:ext>
                </a:extLst>
              </a:tr>
            </a:tbl>
          </a:graphicData>
        </a:graphic>
      </p:graphicFrame>
      <p:graphicFrame>
        <p:nvGraphicFramePr>
          <p:cNvPr id="4" name="Table 5">
            <a:extLst>
              <a:ext uri="{FF2B5EF4-FFF2-40B4-BE49-F238E27FC236}">
                <a16:creationId xmlns:a16="http://schemas.microsoft.com/office/drawing/2014/main" id="{765A71B9-ABEC-49EE-2E45-144C0E326FE6}"/>
              </a:ext>
            </a:extLst>
          </p:cNvPr>
          <p:cNvGraphicFramePr>
            <a:graphicFrameLocks noGrp="1"/>
          </p:cNvGraphicFramePr>
          <p:nvPr>
            <p:extLst>
              <p:ext uri="{D42A27DB-BD31-4B8C-83A1-F6EECF244321}">
                <p14:modId xmlns:p14="http://schemas.microsoft.com/office/powerpoint/2010/main" val="4088960483"/>
              </p:ext>
            </p:extLst>
          </p:nvPr>
        </p:nvGraphicFramePr>
        <p:xfrm>
          <a:off x="7067800" y="1460136"/>
          <a:ext cx="4709861" cy="3779520"/>
        </p:xfrm>
        <a:graphic>
          <a:graphicData uri="http://schemas.openxmlformats.org/drawingml/2006/table">
            <a:tbl>
              <a:tblPr firstRow="1" bandRow="1">
                <a:tableStyleId>{EB344D84-9AFB-497E-A393-DC336BA19D2E}</a:tableStyleId>
              </a:tblPr>
              <a:tblGrid>
                <a:gridCol w="1671939">
                  <a:extLst>
                    <a:ext uri="{9D8B030D-6E8A-4147-A177-3AD203B41FA5}">
                      <a16:colId xmlns:a16="http://schemas.microsoft.com/office/drawing/2014/main" val="1830263911"/>
                    </a:ext>
                  </a:extLst>
                </a:gridCol>
                <a:gridCol w="934802">
                  <a:extLst>
                    <a:ext uri="{9D8B030D-6E8A-4147-A177-3AD203B41FA5}">
                      <a16:colId xmlns:a16="http://schemas.microsoft.com/office/drawing/2014/main" val="974611379"/>
                    </a:ext>
                  </a:extLst>
                </a:gridCol>
                <a:gridCol w="2103120">
                  <a:extLst>
                    <a:ext uri="{9D8B030D-6E8A-4147-A177-3AD203B41FA5}">
                      <a16:colId xmlns:a16="http://schemas.microsoft.com/office/drawing/2014/main" val="967770905"/>
                    </a:ext>
                  </a:extLst>
                </a:gridCol>
              </a:tblGrid>
              <a:tr h="443877">
                <a:tc>
                  <a:txBody>
                    <a:bodyPr/>
                    <a:lstStyle>
                      <a:lvl1pPr marL="0" algn="l" defTabSz="914400" rtl="0" eaLnBrk="1" latinLnBrk="0" hangingPunct="1">
                        <a:defRPr sz="1800" b="1" kern="1200">
                          <a:solidFill>
                            <a:schemeClr val="lt1"/>
                          </a:solidFill>
                          <a:latin typeface="Calibri" panose="020F0502020204030204"/>
                        </a:defRPr>
                      </a:lvl1pPr>
                      <a:lvl2pPr marL="1089779" algn="l" defTabSz="914400" rtl="0" eaLnBrk="1" latinLnBrk="0" hangingPunct="1">
                        <a:defRPr sz="1800" b="1" kern="1200">
                          <a:solidFill>
                            <a:schemeClr val="lt1"/>
                          </a:solidFill>
                          <a:latin typeface="Calibri" panose="020F0502020204030204"/>
                        </a:defRPr>
                      </a:lvl2pPr>
                      <a:lvl3pPr marL="2179555" algn="l" defTabSz="914400" rtl="0" eaLnBrk="1" latinLnBrk="0" hangingPunct="1">
                        <a:defRPr sz="1800" b="1" kern="1200">
                          <a:solidFill>
                            <a:schemeClr val="lt1"/>
                          </a:solidFill>
                          <a:latin typeface="Calibri" panose="020F0502020204030204"/>
                        </a:defRPr>
                      </a:lvl3pPr>
                      <a:lvl4pPr marL="3269331" algn="l" defTabSz="914400" rtl="0" eaLnBrk="1" latinLnBrk="0" hangingPunct="1">
                        <a:defRPr sz="1800" b="1" kern="1200">
                          <a:solidFill>
                            <a:schemeClr val="lt1"/>
                          </a:solidFill>
                          <a:latin typeface="Calibri" panose="020F0502020204030204"/>
                        </a:defRPr>
                      </a:lvl4pPr>
                      <a:lvl5pPr marL="4359112" algn="l" defTabSz="914400" rtl="0" eaLnBrk="1" latinLnBrk="0" hangingPunct="1">
                        <a:defRPr sz="1800" b="1" kern="1200">
                          <a:solidFill>
                            <a:schemeClr val="lt1"/>
                          </a:solidFill>
                          <a:latin typeface="Calibri" panose="020F0502020204030204"/>
                        </a:defRPr>
                      </a:lvl5pPr>
                      <a:lvl6pPr marL="5448889" algn="l" defTabSz="914400" rtl="0" eaLnBrk="1" latinLnBrk="0" hangingPunct="1">
                        <a:defRPr sz="1800" b="1" kern="1200">
                          <a:solidFill>
                            <a:schemeClr val="lt1"/>
                          </a:solidFill>
                          <a:latin typeface="Calibri" panose="020F0502020204030204"/>
                        </a:defRPr>
                      </a:lvl6pPr>
                      <a:lvl7pPr marL="6538667" algn="l" defTabSz="914400" rtl="0" eaLnBrk="1" latinLnBrk="0" hangingPunct="1">
                        <a:defRPr sz="1800" b="1" kern="1200">
                          <a:solidFill>
                            <a:schemeClr val="lt1"/>
                          </a:solidFill>
                          <a:latin typeface="Calibri" panose="020F0502020204030204"/>
                        </a:defRPr>
                      </a:lvl7pPr>
                      <a:lvl8pPr marL="7628444" algn="l" defTabSz="914400" rtl="0" eaLnBrk="1" latinLnBrk="0" hangingPunct="1">
                        <a:defRPr sz="1800" b="1" kern="1200">
                          <a:solidFill>
                            <a:schemeClr val="lt1"/>
                          </a:solidFill>
                          <a:latin typeface="Calibri" panose="020F0502020204030204"/>
                        </a:defRPr>
                      </a:lvl8pPr>
                      <a:lvl9pPr marL="8718220" algn="l" defTabSz="914400" rtl="0" eaLnBrk="1" latinLnBrk="0" hangingPunct="1">
                        <a:defRPr sz="1800" b="1" kern="1200">
                          <a:solidFill>
                            <a:schemeClr val="lt1"/>
                          </a:solidFill>
                          <a:latin typeface="Calibri" panose="020F0502020204030204"/>
                        </a:defRPr>
                      </a:lvl9pPr>
                    </a:lstStyle>
                    <a:p>
                      <a:pPr marL="91440" algn="l" fontAlgn="b"/>
                      <a:r>
                        <a:rPr lang="en-GB" sz="1600" b="1" u="none" strike="noStrike" dirty="0">
                          <a:solidFill>
                            <a:schemeClr val="tx1"/>
                          </a:solidFill>
                          <a:effectLst/>
                          <a:latin typeface="+mn-lt"/>
                        </a:rPr>
                        <a:t>Subgroup</a:t>
                      </a:r>
                      <a:endParaRPr lang="en-GB" sz="1600" b="1" i="0" u="none" strike="noStrike" dirty="0">
                        <a:solidFill>
                          <a:schemeClr val="tx1"/>
                        </a:solidFill>
                        <a:effectLst/>
                        <a:latin typeface="+mn-lt"/>
                        <a:ea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algn="ctr" fontAlgn="b"/>
                      <a:r>
                        <a:rPr lang="en-GB" sz="1600" b="1" u="none" strike="noStrike" dirty="0">
                          <a:solidFill>
                            <a:schemeClr val="tx1"/>
                          </a:solidFill>
                          <a:effectLst/>
                          <a:latin typeface="+mn-lt"/>
                        </a:rPr>
                        <a:t>n (%)</a:t>
                      </a:r>
                      <a:endParaRPr lang="en-GB" sz="1600" b="1" i="0" u="none" strike="noStrike" dirty="0">
                        <a:solidFill>
                          <a:schemeClr val="tx1"/>
                        </a:solidFill>
                        <a:effectLst/>
                        <a:latin typeface="+mn-lt"/>
                        <a:ea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en-GB" sz="1600" b="1" i="0" u="none" strike="noStrike" dirty="0">
                          <a:solidFill>
                            <a:schemeClr val="tx1"/>
                          </a:solidFill>
                          <a:effectLst/>
                          <a:latin typeface="+mn-lt"/>
                          <a:ea typeface="Calibri" panose="020F0502020204030204" pitchFamily="34" charset="0"/>
                          <a:cs typeface="Calibri" panose="020F0502020204030204" pitchFamily="34" charset="0"/>
                        </a:rPr>
                        <a:t>CR/CRh Rate, </a:t>
                      </a:r>
                      <a:br>
                        <a:rPr lang="en-GB" sz="1600" b="1" i="0" u="none" strike="noStrike" dirty="0">
                          <a:solidFill>
                            <a:schemeClr val="tx1"/>
                          </a:solidFill>
                          <a:effectLst/>
                          <a:latin typeface="+mn-lt"/>
                          <a:ea typeface="Calibri" panose="020F0502020204030204" pitchFamily="34" charset="0"/>
                          <a:cs typeface="Calibri" panose="020F0502020204030204" pitchFamily="34" charset="0"/>
                        </a:rPr>
                      </a:br>
                      <a:r>
                        <a:rPr lang="en-GB" sz="1600" b="1" i="0" u="none" strike="noStrike" dirty="0">
                          <a:solidFill>
                            <a:schemeClr val="tx1"/>
                          </a:solidFill>
                          <a:effectLst/>
                          <a:latin typeface="+mn-lt"/>
                          <a:ea typeface="Calibri" panose="020F0502020204030204" pitchFamily="34" charset="0"/>
                          <a:cs typeface="Calibri" panose="020F0502020204030204" pitchFamily="34" charset="0"/>
                        </a:rPr>
                        <a:t>% (95% CI)</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356641361"/>
                  </a:ext>
                </a:extLst>
              </a:tr>
              <a:tr h="630773">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dirty="0">
                          <a:solidFill>
                            <a:schemeClr val="bg1"/>
                          </a:solidFill>
                          <a:effectLst/>
                          <a:latin typeface="+mn-lt"/>
                        </a:rPr>
                        <a:t>Prior HSCT</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Yes</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No</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26 (46)</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31 (54)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23 (9-44)</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23 (10-41)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33867021"/>
                  </a:ext>
                </a:extLst>
              </a:tr>
              <a:tr h="81766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dirty="0">
                          <a:solidFill>
                            <a:schemeClr val="bg1"/>
                          </a:solidFill>
                          <a:effectLst/>
                          <a:latin typeface="+mn-lt"/>
                        </a:rPr>
                        <a:t>Primary refractory</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Yes</a:t>
                      </a:r>
                    </a:p>
                    <a:p>
                      <a:pPr marL="377190" indent="-285750" algn="l" fontAlgn="b">
                        <a:buFont typeface="Wingdings" panose="05000000000000000000" pitchFamily="2" charset="2"/>
                        <a:buChar char="§"/>
                      </a:pPr>
                      <a:r>
                        <a:rPr lang="en-US" sz="1600" b="0" i="0" u="none" strike="noStrike" dirty="0">
                          <a:solidFill>
                            <a:schemeClr val="bg1"/>
                          </a:solidFill>
                          <a:effectLst/>
                          <a:latin typeface="+mn-lt"/>
                          <a:ea typeface="Calibri" panose="020F0502020204030204" pitchFamily="34" charset="0"/>
                          <a:cs typeface="Calibri" panose="020F0502020204030204" pitchFamily="34" charset="0"/>
                        </a:rPr>
                        <a:t>No</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14 (25)</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43 (75)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36 (13-65)</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19 (8-33)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63755509"/>
                  </a:ext>
                </a:extLst>
              </a:tr>
              <a:tr h="1004565">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600" b="0" u="none" strike="noStrike" baseline="0" dirty="0">
                          <a:solidFill>
                            <a:schemeClr val="bg1"/>
                          </a:solidFill>
                          <a:effectLst/>
                          <a:latin typeface="+mn-lt"/>
                        </a:rPr>
                        <a:t>Prior lines of therapy</a:t>
                      </a:r>
                    </a:p>
                    <a:p>
                      <a:pPr marL="377190" indent="-285750" algn="l" fontAlgn="b">
                        <a:buFont typeface="Wingdings" panose="05000000000000000000" pitchFamily="2" charset="2"/>
                        <a:buChar char="§"/>
                      </a:pPr>
                      <a:r>
                        <a:rPr lang="en-US" sz="1600" b="0" i="0" u="none" strike="noStrike" baseline="0" dirty="0">
                          <a:solidFill>
                            <a:schemeClr val="bg1"/>
                          </a:solidFill>
                          <a:effectLst/>
                          <a:latin typeface="+mn-lt"/>
                          <a:ea typeface="Calibri" panose="020F0502020204030204" pitchFamily="34" charset="0"/>
                          <a:cs typeface="Calibri" panose="020F0502020204030204" pitchFamily="34" charset="0"/>
                        </a:rPr>
                        <a:t>1</a:t>
                      </a:r>
                    </a:p>
                    <a:p>
                      <a:pPr marL="377190" indent="-285750" algn="l" fontAlgn="b">
                        <a:buFont typeface="Wingdings" panose="05000000000000000000" pitchFamily="2" charset="2"/>
                        <a:buChar char="§"/>
                      </a:pPr>
                      <a:r>
                        <a:rPr lang="en-US" sz="1600" b="0" i="0" u="none" strike="noStrike" baseline="0" dirty="0">
                          <a:solidFill>
                            <a:schemeClr val="bg1"/>
                          </a:solidFill>
                          <a:effectLst/>
                          <a:latin typeface="+mn-lt"/>
                          <a:ea typeface="Calibri" panose="020F0502020204030204" pitchFamily="34" charset="0"/>
                          <a:cs typeface="Calibri" panose="020F0502020204030204" pitchFamily="34" charset="0"/>
                        </a:rPr>
                        <a:t>2</a:t>
                      </a:r>
                    </a:p>
                    <a:p>
                      <a:pPr marL="377190" indent="-285750" algn="l" fontAlgn="b">
                        <a:buFont typeface="Wingdings" panose="05000000000000000000" pitchFamily="2" charset="2"/>
                        <a:buChar char="§"/>
                      </a:pPr>
                      <a:r>
                        <a:rPr lang="en-US" sz="1600" b="0" i="0" u="none" strike="noStrike" baseline="0" dirty="0">
                          <a:solidFill>
                            <a:schemeClr val="bg1"/>
                          </a:solidFill>
                          <a:effectLst/>
                          <a:latin typeface="+mn-lt"/>
                          <a:ea typeface="Calibri" panose="020F0502020204030204" pitchFamily="34" charset="0"/>
                          <a:cs typeface="Calibri" panose="020F0502020204030204" pitchFamily="34" charset="0"/>
                        </a:rPr>
                        <a:t>≥3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17 (30)</a:t>
                      </a:r>
                    </a:p>
                    <a:p>
                      <a:pPr algn="ctr" rtl="0" fontAlgn="b"/>
                      <a:r>
                        <a:rPr lang="en-US" sz="1600" b="0" u="none" strike="noStrike" dirty="0">
                          <a:solidFill>
                            <a:schemeClr val="bg1"/>
                          </a:solidFill>
                          <a:effectLst/>
                          <a:latin typeface="+mn-lt"/>
                        </a:rPr>
                        <a:t>14 (25)</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26 (45)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br>
                        <a:rPr lang="en-US" sz="1600" b="0" u="none" strike="noStrike" dirty="0">
                          <a:solidFill>
                            <a:schemeClr val="bg1"/>
                          </a:solidFill>
                          <a:effectLst/>
                          <a:latin typeface="+mn-lt"/>
                        </a:rPr>
                      </a:br>
                      <a:endParaRPr lang="en-US" sz="1600" b="0" u="none" strike="noStrike" dirty="0">
                        <a:solidFill>
                          <a:schemeClr val="bg1"/>
                        </a:solidFill>
                        <a:effectLst/>
                        <a:latin typeface="+mn-lt"/>
                      </a:endParaRPr>
                    </a:p>
                    <a:p>
                      <a:pPr algn="ctr" rtl="0" fontAlgn="b"/>
                      <a:r>
                        <a:rPr lang="en-US" sz="1600" b="0" u="none" strike="noStrike" dirty="0">
                          <a:solidFill>
                            <a:schemeClr val="bg1"/>
                          </a:solidFill>
                          <a:effectLst/>
                          <a:latin typeface="+mn-lt"/>
                        </a:rPr>
                        <a:t>47 (23-72)</a:t>
                      </a:r>
                    </a:p>
                    <a:p>
                      <a:pPr algn="ctr" rtl="0" fontAlgn="b"/>
                      <a:r>
                        <a:rPr lang="en-US" sz="1600" b="0" u="none" strike="noStrike" dirty="0">
                          <a:solidFill>
                            <a:schemeClr val="bg1"/>
                          </a:solidFill>
                          <a:effectLst/>
                          <a:latin typeface="+mn-lt"/>
                        </a:rPr>
                        <a:t>14 (2-43)</a:t>
                      </a:r>
                    </a:p>
                    <a:p>
                      <a:pPr algn="ctr" rtl="0" fontAlgn="b"/>
                      <a:r>
                        <a:rPr lang="en-US" sz="1600" b="0" i="0" u="none" strike="noStrike" dirty="0">
                          <a:solidFill>
                            <a:schemeClr val="bg1"/>
                          </a:solidFill>
                          <a:effectLst/>
                          <a:latin typeface="+mn-lt"/>
                          <a:ea typeface="Calibri" panose="020F0502020204030204" pitchFamily="34" charset="0"/>
                          <a:cs typeface="Calibri" panose="020F0502020204030204" pitchFamily="34" charset="0"/>
                        </a:rPr>
                        <a:t>12 (2-30)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7958345"/>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Response by </a:t>
            </a:r>
            <a:r>
              <a:rPr lang="en-US" i="1" dirty="0"/>
              <a:t>KMT2A </a:t>
            </a:r>
            <a:r>
              <a:rPr lang="en-US" dirty="0"/>
              <a:t>Rearrangement</a:t>
            </a:r>
            <a:endParaRPr lang="en-US" altLang="en-US" dirty="0"/>
          </a:p>
        </p:txBody>
      </p:sp>
      <p:sp>
        <p:nvSpPr>
          <p:cNvPr id="2" name="Text Box 11">
            <a:extLst>
              <a:ext uri="{FF2B5EF4-FFF2-40B4-BE49-F238E27FC236}">
                <a16:creationId xmlns:a16="http://schemas.microsoft.com/office/drawing/2014/main" id="{AAA139E4-40AC-F267-8C84-0E8D2A947D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graphicFrame>
        <p:nvGraphicFramePr>
          <p:cNvPr id="4" name="Group 32">
            <a:extLst>
              <a:ext uri="{FF2B5EF4-FFF2-40B4-BE49-F238E27FC236}">
                <a16:creationId xmlns:a16="http://schemas.microsoft.com/office/drawing/2014/main" id="{2995E29A-7BC3-6F45-A48B-CD7AFF26E4F8}"/>
              </a:ext>
            </a:extLst>
          </p:cNvPr>
          <p:cNvGraphicFramePr>
            <a:graphicFrameLocks noGrp="1"/>
          </p:cNvGraphicFramePr>
          <p:nvPr>
            <p:extLst>
              <p:ext uri="{D42A27DB-BD31-4B8C-83A1-F6EECF244321}">
                <p14:modId xmlns:p14="http://schemas.microsoft.com/office/powerpoint/2010/main" val="4070506159"/>
              </p:ext>
            </p:extLst>
          </p:nvPr>
        </p:nvGraphicFramePr>
        <p:xfrm>
          <a:off x="723900" y="1607388"/>
          <a:ext cx="10753220" cy="4023536"/>
        </p:xfrm>
        <a:graphic>
          <a:graphicData uri="http://schemas.openxmlformats.org/drawingml/2006/table">
            <a:tbl>
              <a:tblPr/>
              <a:tblGrid>
                <a:gridCol w="2862850">
                  <a:extLst>
                    <a:ext uri="{9D8B030D-6E8A-4147-A177-3AD203B41FA5}">
                      <a16:colId xmlns:a16="http://schemas.microsoft.com/office/drawing/2014/main" val="20000"/>
                    </a:ext>
                  </a:extLst>
                </a:gridCol>
                <a:gridCol w="855591">
                  <a:extLst>
                    <a:ext uri="{9D8B030D-6E8A-4147-A177-3AD203B41FA5}">
                      <a16:colId xmlns:a16="http://schemas.microsoft.com/office/drawing/2014/main" val="20001"/>
                    </a:ext>
                  </a:extLst>
                </a:gridCol>
                <a:gridCol w="3089594">
                  <a:extLst>
                    <a:ext uri="{9D8B030D-6E8A-4147-A177-3AD203B41FA5}">
                      <a16:colId xmlns:a16="http://schemas.microsoft.com/office/drawing/2014/main" val="4266468106"/>
                    </a:ext>
                  </a:extLst>
                </a:gridCol>
                <a:gridCol w="766592">
                  <a:extLst>
                    <a:ext uri="{9D8B030D-6E8A-4147-A177-3AD203B41FA5}">
                      <a16:colId xmlns:a16="http://schemas.microsoft.com/office/drawing/2014/main" val="20002"/>
                    </a:ext>
                  </a:extLst>
                </a:gridCol>
                <a:gridCol w="3178593">
                  <a:extLst>
                    <a:ext uri="{9D8B030D-6E8A-4147-A177-3AD203B41FA5}">
                      <a16:colId xmlns:a16="http://schemas.microsoft.com/office/drawing/2014/main" val="729241777"/>
                    </a:ext>
                  </a:extLst>
                </a:gridCol>
              </a:tblGrid>
              <a:tr h="24790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30000" dirty="0">
                        <a:ln>
                          <a:noFill/>
                        </a:ln>
                        <a:solidFill>
                          <a:schemeClr val="tx1"/>
                        </a:solidFill>
                        <a:effectLst/>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Summary ORR</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Summary CR/CRh Rate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3"/>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mn-lt"/>
                        </a:rPr>
                        <a:t>KMT2A</a:t>
                      </a:r>
                      <a:r>
                        <a:rPr kumimoji="0" lang="en-US" sz="1800" b="1" i="0" u="none" strike="noStrike" cap="none" normalizeH="0" baseline="0" dirty="0">
                          <a:ln>
                            <a:noFill/>
                          </a:ln>
                          <a:solidFill>
                            <a:schemeClr val="tx1"/>
                          </a:solidFill>
                          <a:effectLst/>
                          <a:latin typeface="+mn-lt"/>
                        </a:rPr>
                        <a:t> aberration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n/N</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CR/CRh Rate,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4"/>
                  </a:ext>
                </a:extLst>
              </a:tr>
              <a:tr h="1395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9;11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91 (58.7-99.8)</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2/11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18 (2.3-51.8)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3004632"/>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11;19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54 (25.1-80.8)</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2/13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15 (1.9-45.4)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2538602"/>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10;11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71 (29.0-96.3)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29 (3.7-71.0)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8261136"/>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6;11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71 (29.0-96.3)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29 (3.7-71.0)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3486007"/>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4;11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100 (15.8-100.0)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0 (0-84.2)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2604684"/>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1;11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 (0-84.2)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0 (0-84.2)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0246412"/>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11;16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5133136"/>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11;22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892937"/>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mn-lt"/>
                        </a:rPr>
                        <a:t>Unknown fusion partner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39 (13.9-68.4)</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4/13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31 (9.1-61.4)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829166"/>
                  </a:ext>
                </a:extLst>
              </a:tr>
            </a:tbl>
          </a:graphicData>
        </a:graphic>
      </p:graphicFrame>
    </p:spTree>
    <p:extLst>
      <p:ext uri="{BB962C8B-B14F-4D97-AF65-F5344CB8AC3E}">
        <p14:creationId xmlns:p14="http://schemas.microsoft.com/office/powerpoint/2010/main" val="3839240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Duration of Response</a:t>
            </a:r>
            <a:endParaRPr lang="en-US" altLang="en-US" dirty="0"/>
          </a:p>
        </p:txBody>
      </p:sp>
      <p:sp>
        <p:nvSpPr>
          <p:cNvPr id="2" name="Text Box 11">
            <a:extLst>
              <a:ext uri="{FF2B5EF4-FFF2-40B4-BE49-F238E27FC236}">
                <a16:creationId xmlns:a16="http://schemas.microsoft.com/office/drawing/2014/main" id="{AAA139E4-40AC-F267-8C84-0E8D2A947D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graphicFrame>
        <p:nvGraphicFramePr>
          <p:cNvPr id="5" name="Group 32">
            <a:extLst>
              <a:ext uri="{FF2B5EF4-FFF2-40B4-BE49-F238E27FC236}">
                <a16:creationId xmlns:a16="http://schemas.microsoft.com/office/drawing/2014/main" id="{B93D033C-DCD1-4237-7751-4A98FEF55842}"/>
              </a:ext>
            </a:extLst>
          </p:cNvPr>
          <p:cNvGraphicFramePr>
            <a:graphicFrameLocks noGrp="1"/>
          </p:cNvGraphicFramePr>
          <p:nvPr>
            <p:extLst>
              <p:ext uri="{D42A27DB-BD31-4B8C-83A1-F6EECF244321}">
                <p14:modId xmlns:p14="http://schemas.microsoft.com/office/powerpoint/2010/main" val="3511126737"/>
              </p:ext>
            </p:extLst>
          </p:nvPr>
        </p:nvGraphicFramePr>
        <p:xfrm>
          <a:off x="723899" y="1614645"/>
          <a:ext cx="10753219" cy="2499424"/>
        </p:xfrm>
        <a:graphic>
          <a:graphicData uri="http://schemas.openxmlformats.org/drawingml/2006/table">
            <a:tbl>
              <a:tblPr/>
              <a:tblGrid>
                <a:gridCol w="5228021">
                  <a:extLst>
                    <a:ext uri="{9D8B030D-6E8A-4147-A177-3AD203B41FA5}">
                      <a16:colId xmlns:a16="http://schemas.microsoft.com/office/drawing/2014/main" val="20000"/>
                    </a:ext>
                  </a:extLst>
                </a:gridCol>
                <a:gridCol w="5525198">
                  <a:extLst>
                    <a:ext uri="{9D8B030D-6E8A-4147-A177-3AD203B41FA5}">
                      <a16:colId xmlns:a16="http://schemas.microsoft.com/office/drawing/2014/main" val="20002"/>
                    </a:ext>
                  </a:extLst>
                </a:gridCol>
              </a:tblGrid>
              <a:tr h="53900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Pts Achieving CR/CRh</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duration of CR/CRh,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 (3.4-NR)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284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Proceeded to HSCT, n/n (%)</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HSCT while in CR or CRh</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HSCT while in MLFS or CRp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14/36 (39)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6/14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002218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Restarted revumenib post-HSCT,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7/14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6" name="Text Box 30">
            <a:extLst>
              <a:ext uri="{FF2B5EF4-FFF2-40B4-BE49-F238E27FC236}">
                <a16:creationId xmlns:a16="http://schemas.microsoft.com/office/drawing/2014/main" id="{1A73D19C-645D-CB81-3283-38A2496067AA}"/>
              </a:ext>
            </a:extLst>
          </p:cNvPr>
          <p:cNvSpPr txBox="1">
            <a:spLocks noChangeArrowheads="1"/>
          </p:cNvSpPr>
          <p:nvPr/>
        </p:nvSpPr>
        <p:spPr bwMode="auto">
          <a:xfrm>
            <a:off x="604675" y="4154595"/>
            <a:ext cx="611690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*At data cutoff, n = 3 patients remained eligible to start revumenib after HSCT.</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6624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Safety</a:t>
            </a:r>
            <a:endParaRPr lang="en-US" altLang="en-US" dirty="0"/>
          </a:p>
        </p:txBody>
      </p:sp>
      <p:sp>
        <p:nvSpPr>
          <p:cNvPr id="2" name="Text Box 11">
            <a:extLst>
              <a:ext uri="{FF2B5EF4-FFF2-40B4-BE49-F238E27FC236}">
                <a16:creationId xmlns:a16="http://schemas.microsoft.com/office/drawing/2014/main" id="{1DA41C74-F09B-6C0F-7A13-0B5170C70AF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graphicFrame>
        <p:nvGraphicFramePr>
          <p:cNvPr id="3" name="Group 3">
            <a:extLst>
              <a:ext uri="{FF2B5EF4-FFF2-40B4-BE49-F238E27FC236}">
                <a16:creationId xmlns:a16="http://schemas.microsoft.com/office/drawing/2014/main" id="{F852BDBD-8786-5DB5-579F-D03C01BB1E17}"/>
              </a:ext>
            </a:extLst>
          </p:cNvPr>
          <p:cNvGraphicFramePr>
            <a:graphicFrameLocks/>
          </p:cNvGraphicFramePr>
          <p:nvPr>
            <p:extLst>
              <p:ext uri="{D42A27DB-BD31-4B8C-83A1-F6EECF244321}">
                <p14:modId xmlns:p14="http://schemas.microsoft.com/office/powerpoint/2010/main" val="2680235007"/>
              </p:ext>
            </p:extLst>
          </p:nvPr>
        </p:nvGraphicFramePr>
        <p:xfrm>
          <a:off x="518160" y="1479324"/>
          <a:ext cx="5577841" cy="4907504"/>
        </p:xfrm>
        <a:graphic>
          <a:graphicData uri="http://schemas.openxmlformats.org/drawingml/2006/table">
            <a:tbl>
              <a:tblPr/>
              <a:tblGrid>
                <a:gridCol w="1663687">
                  <a:extLst>
                    <a:ext uri="{9D8B030D-6E8A-4147-A177-3AD203B41FA5}">
                      <a16:colId xmlns:a16="http://schemas.microsoft.com/office/drawing/2014/main" val="20000"/>
                    </a:ext>
                  </a:extLst>
                </a:gridCol>
                <a:gridCol w="1838062">
                  <a:extLst>
                    <a:ext uri="{9D8B030D-6E8A-4147-A177-3AD203B41FA5}">
                      <a16:colId xmlns:a16="http://schemas.microsoft.com/office/drawing/2014/main" val="4205116159"/>
                    </a:ext>
                  </a:extLst>
                </a:gridCol>
                <a:gridCol w="2076092">
                  <a:extLst>
                    <a:ext uri="{9D8B030D-6E8A-4147-A177-3AD203B41FA5}">
                      <a16:colId xmlns:a16="http://schemas.microsoft.com/office/drawing/2014/main" val="20001"/>
                    </a:ext>
                  </a:extLst>
                </a:gridCol>
              </a:tblGrid>
              <a:tr h="48015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Population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749497093"/>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(92)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(77)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677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leading to:</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Tx d/c</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Any-Grade TEAEs in ≥25% of Patients, n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99605138"/>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Nausea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 (45)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1172308"/>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Febrile neutropenia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55902773"/>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Diarrhea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8286155"/>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Vomiting</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 (31)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45830001"/>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Differentiation syndrome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 (28)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67280438"/>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Hypokalemia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 (28)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278713"/>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Epistaxis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 (27)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5098934"/>
                  </a:ext>
                </a:extLst>
              </a:tr>
              <a:tr h="282449">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QTc prolongation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 (26)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5933310"/>
                  </a:ext>
                </a:extLst>
              </a:tr>
            </a:tbl>
          </a:graphicData>
        </a:graphic>
      </p:graphicFrame>
      <p:sp>
        <p:nvSpPr>
          <p:cNvPr id="4" name="Text Box 30">
            <a:extLst>
              <a:ext uri="{FF2B5EF4-FFF2-40B4-BE49-F238E27FC236}">
                <a16:creationId xmlns:a16="http://schemas.microsoft.com/office/drawing/2014/main" id="{62C523EF-8358-7956-A878-D0916B1D8F3E}"/>
              </a:ext>
            </a:extLst>
          </p:cNvPr>
          <p:cNvSpPr txBox="1">
            <a:spLocks noChangeArrowheads="1"/>
          </p:cNvSpPr>
          <p:nvPr/>
        </p:nvSpPr>
        <p:spPr bwMode="auto">
          <a:xfrm>
            <a:off x="6187598" y="4745769"/>
            <a:ext cx="557784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200" b="0" dirty="0">
                <a:solidFill>
                  <a:schemeClr val="bg1"/>
                </a:solidFill>
                <a:latin typeface="Calibri" panose="020F0502020204030204" pitchFamily="34" charset="0"/>
              </a:rPr>
              <a:t>*Safety population included patients who received ≥1 dose of revumenib. </a:t>
            </a:r>
            <a:endParaRPr lang="en-US" altLang="en-US" sz="1200" dirty="0">
              <a:solidFill>
                <a:schemeClr val="bg1"/>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4814BB1-E5A9-F2E4-40CD-A1445C069830}"/>
              </a:ext>
            </a:extLst>
          </p:cNvPr>
          <p:cNvGraphicFramePr>
            <a:graphicFrameLocks/>
          </p:cNvGraphicFramePr>
          <p:nvPr>
            <p:extLst>
              <p:ext uri="{D42A27DB-BD31-4B8C-83A1-F6EECF244321}">
                <p14:modId xmlns:p14="http://schemas.microsoft.com/office/powerpoint/2010/main" val="3153181261"/>
              </p:ext>
            </p:extLst>
          </p:nvPr>
        </p:nvGraphicFramePr>
        <p:xfrm>
          <a:off x="6187599" y="1484249"/>
          <a:ext cx="5577840" cy="3261520"/>
        </p:xfrm>
        <a:graphic>
          <a:graphicData uri="http://schemas.openxmlformats.org/drawingml/2006/table">
            <a:tbl>
              <a:tblPr/>
              <a:tblGrid>
                <a:gridCol w="3447720">
                  <a:extLst>
                    <a:ext uri="{9D8B030D-6E8A-4147-A177-3AD203B41FA5}">
                      <a16:colId xmlns:a16="http://schemas.microsoft.com/office/drawing/2014/main" val="20000"/>
                    </a:ext>
                  </a:extLst>
                </a:gridCol>
                <a:gridCol w="2130120">
                  <a:extLst>
                    <a:ext uri="{9D8B030D-6E8A-4147-A177-3AD203B41FA5}">
                      <a16:colId xmlns:a16="http://schemas.microsoft.com/office/drawing/2014/main" val="20001"/>
                    </a:ext>
                  </a:extLst>
                </a:gridCol>
              </a:tblGrid>
              <a:tr h="38534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 TEAEs in ≥10%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Safety Population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neutrophil count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WBC count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86608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platelet count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18107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77013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Differentiation syndrome</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76332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QTc prolongation</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771474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11794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3226694"/>
                  </a:ext>
                </a:extLst>
              </a:tr>
            </a:tbl>
          </a:graphicData>
        </a:graphic>
      </p:graphicFrame>
      <p:sp>
        <p:nvSpPr>
          <p:cNvPr id="6" name="TextBox 5">
            <a:extLst>
              <a:ext uri="{FF2B5EF4-FFF2-40B4-BE49-F238E27FC236}">
                <a16:creationId xmlns:a16="http://schemas.microsoft.com/office/drawing/2014/main" id="{020BDA19-5893-D47F-7297-47F9F0F59C0D}"/>
              </a:ext>
            </a:extLst>
          </p:cNvPr>
          <p:cNvSpPr txBox="1"/>
          <p:nvPr/>
        </p:nvSpPr>
        <p:spPr bwMode="auto">
          <a:xfrm>
            <a:off x="6187599" y="5105578"/>
            <a:ext cx="5577840" cy="105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lang="en-US" altLang="en-US" b="0" kern="0" dirty="0">
                <a:solidFill>
                  <a:srgbClr val="000000"/>
                </a:solidFill>
                <a:latin typeface="Calibri" panose="020F0502020204030204" pitchFamily="34" charset="0"/>
                <a:cs typeface="+mn-cs"/>
              </a:rPr>
              <a:t>No tx d/c due to differentiation syndrome, QTc prolongation, or cytopenias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AUGMENT-101: Investigators’ 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Interim analysis from the pivotal phase II AUGMENT-101 trial suggest that revumenib monotherapy is effective and safe in pediatric and adult patients with R/R </a:t>
            </a:r>
            <a:r>
              <a:rPr lang="en-US" altLang="en-US" sz="2400" i="1" dirty="0"/>
              <a:t>KMT2Ar</a:t>
            </a:r>
            <a:r>
              <a:rPr lang="en-US" altLang="en-US" sz="2400" dirty="0"/>
              <a:t> acute leukemia</a:t>
            </a:r>
            <a:endParaRPr lang="en-US" altLang="en-US" sz="2400" baseline="30000" dirty="0"/>
          </a:p>
          <a:p>
            <a:pPr lvl="1"/>
            <a:r>
              <a:rPr lang="en-US" altLang="en-US" sz="2400" dirty="0"/>
              <a:t>Responders had durable, MRD-negative remissions and high rates of HSCT</a:t>
            </a:r>
          </a:p>
          <a:p>
            <a:pPr lvl="1"/>
            <a:r>
              <a:rPr lang="en-US" altLang="en-US" sz="2400" dirty="0"/>
              <a:t>Low rates of discontinuations and dose reduction due to TEAEs were observed</a:t>
            </a:r>
          </a:p>
          <a:p>
            <a:r>
              <a:rPr lang="en-US" altLang="en-US" sz="2400" dirty="0"/>
              <a:t>This study was stopped early after meeting its primary endpoint at the predefined interim analysis, and the investigators have initiated a New Drug Application with the FDA</a:t>
            </a:r>
          </a:p>
          <a:p>
            <a:r>
              <a:rPr lang="en-US" altLang="en-US" sz="2400" dirty="0"/>
              <a:t>An independent cohort for study of revumenib in </a:t>
            </a:r>
            <a:r>
              <a:rPr lang="en-US" altLang="en-US" sz="2400" i="1" dirty="0"/>
              <a:t>NPM1</a:t>
            </a:r>
            <a:r>
              <a:rPr lang="en-US" altLang="en-US" sz="2400" dirty="0"/>
              <a:t>-mutated acute leukemia continues enrollment</a:t>
            </a:r>
          </a:p>
        </p:txBody>
      </p:sp>
      <p:sp>
        <p:nvSpPr>
          <p:cNvPr id="2" name="Text Box 11">
            <a:extLst>
              <a:ext uri="{FF2B5EF4-FFF2-40B4-BE49-F238E27FC236}">
                <a16:creationId xmlns:a16="http://schemas.microsoft.com/office/drawing/2014/main" id="{854C54AC-E429-D186-98D6-305D4157F3F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Aldoss. ASH 2023. Abstr LBA-5.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38566b2b-a5f1-4333-99c6-c3a694051047">Conference Capsule Slides</Document_x0020_Category>
    <_dlc_DocId xmlns="d54cbe69-32bd-412a-b004-9152f949605e">56M7VY3CDVN5-383395578-2</_dlc_DocId>
    <_dlc_DocIdUrl xmlns="d54cbe69-32bd-412a-b004-9152f949605e">
      <Url>https://intranet.clinicaloptions.com/mews/oncology/ONC_2023_ASH_CF_(PRP6554)/LEUK_LBA-5_Aldoss/_layouts/15/DocIdRedir.aspx?ID=56M7VY3CDVN5-383395578-2</Url>
      <Description>56M7VY3CDVN5-383395578-2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27AAB6D61524A44BA516B206894D83E" ma:contentTypeVersion="1" ma:contentTypeDescription="Create a new document." ma:contentTypeScope="" ma:versionID="946e4ca3d5326f33d0bde0f4267501d3">
  <xsd:schema xmlns:xsd="http://www.w3.org/2001/XMLSchema" xmlns:xs="http://www.w3.org/2001/XMLSchema" xmlns:p="http://schemas.microsoft.com/office/2006/metadata/properties" xmlns:ns2="d54cbe69-32bd-412a-b004-9152f949605e" xmlns:ns3="38566b2b-a5f1-4333-99c6-c3a694051047" targetNamespace="http://schemas.microsoft.com/office/2006/metadata/properties" ma:root="true" ma:fieldsID="c12bd7e2eb97cc28ea123ba03cccab17" ns2:_="" ns3:_="">
    <xsd:import namespace="d54cbe69-32bd-412a-b004-9152f949605e"/>
    <xsd:import namespace="38566b2b-a5f1-4333-99c6-c3a69405104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8566b2b-a5f1-4333-99c6-c3a69405104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purl.org/dc/terms/"/>
    <ds:schemaRef ds:uri="http://schemas.microsoft.com/office/2006/documentManagement/types"/>
    <ds:schemaRef ds:uri="http://purl.org/dc/dcmitype/"/>
    <ds:schemaRef ds:uri="d54cbe69-32bd-412a-b004-9152f949605e"/>
    <ds:schemaRef ds:uri="http://schemas.microsoft.com/office/infopath/2007/PartnerControls"/>
    <ds:schemaRef ds:uri="http://www.w3.org/XML/1998/namespace"/>
    <ds:schemaRef ds:uri="http://purl.org/dc/elements/1.1/"/>
    <ds:schemaRef ds:uri="http://schemas.openxmlformats.org/package/2006/metadata/core-properties"/>
    <ds:schemaRef ds:uri="38566b2b-a5f1-4333-99c6-c3a694051047"/>
  </ds:schemaRefs>
</ds:datastoreItem>
</file>

<file path=customXml/itemProps3.xml><?xml version="1.0" encoding="utf-8"?>
<ds:datastoreItem xmlns:ds="http://schemas.openxmlformats.org/officeDocument/2006/customXml" ds:itemID="{BA65405C-6C64-47F3-9B05-A9D862F14E88}">
  <ds:schemaRefs>
    <ds:schemaRef ds:uri="http://schemas.microsoft.com/sharepoint/events"/>
  </ds:schemaRefs>
</ds:datastoreItem>
</file>

<file path=customXml/itemProps4.xml><?xml version="1.0" encoding="utf-8"?>
<ds:datastoreItem xmlns:ds="http://schemas.openxmlformats.org/officeDocument/2006/customXml" ds:itemID="{E18E38A8-A90F-4445-996B-8E61E76AA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8566b2b-a5f1-4333-99c6-c3a6940510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354</TotalTime>
  <Words>2334</Words>
  <Application>Microsoft Office PowerPoint</Application>
  <PresentationFormat>Widescreen</PresentationFormat>
  <Paragraphs>399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AUGMENT-101: Phase II Study of Revumenib for R/R KMT2Ar Acute Leukemia</vt:lpstr>
      <vt:lpstr>About These Slides</vt:lpstr>
      <vt:lpstr>AUGMENT-101: Revumenib for R/R KMT2Ar Acute Leukemia</vt:lpstr>
      <vt:lpstr>AUGMENT-101: Study Design</vt:lpstr>
      <vt:lpstr>AUGMENT-101: Baseline Characteristics</vt:lpstr>
      <vt:lpstr>AUGMENT-101: CR/CRh Rate (Primary Endpoint) and Additional Efficacy Findings</vt:lpstr>
      <vt:lpstr>AUGMENT-101: CR/CRh Rate by Subgroup</vt:lpstr>
      <vt:lpstr>AUGMENT-101: Response by KMT2A Rearrangement</vt:lpstr>
      <vt:lpstr>AUGMENT-101: Duration of Response</vt:lpstr>
      <vt:lpstr>AUGMENT-101: Safety</vt:lpstr>
      <vt:lpstr>AUGMENT-101: Investigators’ Conclusions </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AUGMENT-101: Phase II Study of Revumenib for R/R KMT2Ar Acute Leukemia</dc:title>
  <dc:creator>Preferred User</dc:creator>
  <cp:lastModifiedBy>vwenzel@clinicaloptions.com</cp:lastModifiedBy>
  <cp:revision>46</cp:revision>
  <cp:lastPrinted>2016-09-26T20:21:49Z</cp:lastPrinted>
  <dcterms:created xsi:type="dcterms:W3CDTF">2005-05-27T15:08:01Z</dcterms:created>
  <dcterms:modified xsi:type="dcterms:W3CDTF">2023-12-14T22:36:25Z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fc7c48eb-4b58-4ea3-9f28-7fc16201d115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0x010100B27AAB6D61524A44BA516B206894D83E</vt:lpwstr>
  </property>
  <property fmtid="{D5CDD505-2E9C-101B-9397-08002B2CF9AE}" pid="9" name="MediaServiceImageTags">
    <vt:lpwstr/>
  </property>
</Properties>
</file>