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Lst>
  <p:notesMasterIdLst>
    <p:notesMasterId r:id="rId18"/>
  </p:notesMasterIdLst>
  <p:handoutMasterIdLst>
    <p:handoutMasterId r:id="rId19"/>
  </p:handoutMasterIdLst>
  <p:sldIdLst>
    <p:sldId id="321" r:id="rId8"/>
    <p:sldId id="544" r:id="rId9"/>
    <p:sldId id="545" r:id="rId10"/>
    <p:sldId id="2141411904" r:id="rId11"/>
    <p:sldId id="546" r:id="rId12"/>
    <p:sldId id="534" r:id="rId13"/>
    <p:sldId id="547" r:id="rId14"/>
    <p:sldId id="548" r:id="rId15"/>
    <p:sldId id="536" r:id="rId16"/>
    <p:sldId id="54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3" clrIdx="11">
    <p:extLst>
      <p:ext uri="{19B8F6BF-5375-455C-9EA6-DF929625EA0E}">
        <p15:presenceInfo xmlns:p15="http://schemas.microsoft.com/office/powerpoint/2012/main" userId="S::skelley@clinicaloptions.com::16bcb5eb-2eda-4b05-8f8e-003f962fc12c" providerId="AD"/>
      </p:ext>
    </p:extLst>
  </p:cmAuthor>
  <p:cmAuthor id="13" name="Kiran D. Mir-Hudgeons" initials="KDM" lastIdx="7" clrIdx="12">
    <p:extLst>
      <p:ext uri="{19B8F6BF-5375-455C-9EA6-DF929625EA0E}">
        <p15:presenceInfo xmlns:p15="http://schemas.microsoft.com/office/powerpoint/2012/main" userId="S::kmirhudgeons@clinicaloptions.com::988cb7e1-0640-4c3c-b602-3f8e18ce9544" providerId="AD"/>
      </p:ext>
    </p:extLst>
  </p:cmAuthor>
  <p:cmAuthor id="14" name="Mindy Tanzola" initials="MT" lastIdx="2" clrIdx="13">
    <p:extLst>
      <p:ext uri="{19B8F6BF-5375-455C-9EA6-DF929625EA0E}">
        <p15:presenceInfo xmlns:p15="http://schemas.microsoft.com/office/powerpoint/2012/main" userId="S::mindy@scienceink.com::e94da788-77e6-4b26-ae6d-484e8c0095ed" providerId="AD"/>
      </p:ext>
    </p:extLst>
  </p:cmAuthor>
  <p:cmAuthor id="15" name="spantry@clinicaloptions.com" initials="s" lastIdx="1" clrIdx="14">
    <p:extLst>
      <p:ext uri="{19B8F6BF-5375-455C-9EA6-DF929625EA0E}">
        <p15:presenceInfo xmlns:p15="http://schemas.microsoft.com/office/powerpoint/2012/main" userId="spantry@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B029E0-7380-474C-BC42-75EC8B603D7C}" v="1" dt="2021-09-28T16:02:13.27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98" autoAdjust="0"/>
    <p:restoredTop sz="81256" autoAdjust="0"/>
  </p:normalViewPr>
  <p:slideViewPr>
    <p:cSldViewPr snapToGrid="0" showGuides="1">
      <p:cViewPr varScale="1">
        <p:scale>
          <a:sx n="106" d="100"/>
          <a:sy n="106" d="100"/>
        </p:scale>
        <p:origin x="120" y="96"/>
      </p:cViewPr>
      <p:guideLst>
        <p:guide orient="horz" pos="4128"/>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962381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37216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DoR, duration of response; mets, metastases; NSCLC, non-small-cell lung cancer; ORR, overall response rate; PFS, progression-free survival; PK, pharmacokinetics; RECIST, </a:t>
            </a:r>
            <a:r>
              <a:rPr lang="en-US" b="0" i="1" dirty="0">
                <a:solidFill>
                  <a:srgbClr val="4D5156"/>
                </a:solidFill>
                <a:effectLst/>
                <a:latin typeface="Roboto" panose="02000000000000000000" pitchFamily="2" charset="0"/>
              </a:rPr>
              <a:t>Response Evaluation Criteria in Solid Tumors; </a:t>
            </a:r>
            <a:r>
              <a:rPr lang="en-US" i="1" dirty="0"/>
              <a:t>TKI, tyrosine kinase inhibitor; tx, treatment</a:t>
            </a:r>
            <a:r>
              <a:rPr lang="en-US" b="0" i="1" dirty="0">
                <a:solidFill>
                  <a:srgbClr val="4D5156"/>
                </a:solidFill>
                <a:effectLst/>
                <a:latin typeface="Roboto" panose="02000000000000000000" pitchFamily="2" charset="0"/>
              </a:rPr>
              <a: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6262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ECOG, Eastern Cooperative Oncology Group; NSCLC, non-small-cell lung cancer; PS, performance status; 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391497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NSCLC, non-small-cell lung cancer; PK, pharmacokinetics; TEAE, treatment-emergent adverse event; TKI, tyrosine kinase inhibitor;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847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DCR, disease control rate; DoR, duration of response; NSCLC, non-small-cell lung cancer; ORR, objective response rate; PD, progressive disease; PFS, progression-free survival; PR, partial response; SD, stable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790499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DCR, disease control rate; Mets, metastases; NSCLC, non-small-cell lung cancer; ORR, objective response rate; PD, progressive disease; PFS, progression-free survival; PR, partial response; SD, stable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59069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NSCLC, non-small-cell lung cancer; ORR, objective response rate; PK, pharmacokinetics;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508864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642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677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9463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2476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3012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90947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8038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955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952099421"/>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 Studies of Selective EGFR/HER2 Inhibitor DZD9008 in Patients With Advanced NSCLC and </a:t>
            </a:r>
            <a:r>
              <a:rPr lang="en-US" altLang="en-US" sz="4000" i="1" dirty="0"/>
              <a:t>EGFR</a:t>
            </a:r>
            <a:r>
              <a:rPr lang="en-US" altLang="en-US" sz="4000" dirty="0"/>
              <a:t> Exon 20 Insertion Mutations</a:t>
            </a:r>
          </a:p>
        </p:txBody>
      </p:sp>
      <p:sp>
        <p:nvSpPr>
          <p:cNvPr id="7172" name="Text Box 19">
            <a:extLst>
              <a:ext uri="{FF2B5EF4-FFF2-40B4-BE49-F238E27FC236}">
                <a16:creationId xmlns:a16="http://schemas.microsoft.com/office/drawing/2014/main" id="{D8733289-74A4-40A5-A349-D4E64ED3B3E6}"/>
              </a:ext>
            </a:extLst>
          </p:cNvPr>
          <p:cNvSpPr txBox="1">
            <a:spLocks noChangeArrowheads="1"/>
          </p:cNvSpPr>
          <p:nvPr/>
        </p:nvSpPr>
        <p:spPr bwMode="auto">
          <a:xfrm>
            <a:off x="436200" y="5717831"/>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5275"/>
            <a:ext cx="76025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Bayer HealthCare Pharmaceuticals Inc.,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Janssen Biotech, Inc., administered by Janssen Scientific Affairs, LLC, Regeneron Pharmaceuticals, Inc. and Sanofi Genzyme and Millennium Pharmaceuticals, Inc., a wholly owned subsidiary of Takeda Pharmaceutical Company Limited.</a:t>
            </a:r>
          </a:p>
        </p:txBody>
      </p:sp>
      <p:pic>
        <p:nvPicPr>
          <p:cNvPr id="8" name="Picture 4">
            <a:extLst>
              <a:ext uri="{FF2B5EF4-FFF2-40B4-BE49-F238E27FC236}">
                <a16:creationId xmlns:a16="http://schemas.microsoft.com/office/drawing/2014/main" id="{325F0429-3178-4D81-9B7D-AF2132F6A46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288" y="4826022"/>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IASLC 2021 World Conference on Lung Cancer,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September 8-14, 2021, Virtual</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DZD9008 in </a:t>
            </a:r>
            <a:r>
              <a:rPr lang="en-US" i="1" dirty="0"/>
              <a:t>EGFR </a:t>
            </a:r>
            <a:r>
              <a:rPr lang="en-US" dirty="0"/>
              <a:t>Ex20ins+ NSCLC: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r>
              <a:rPr lang="en-US" i="1" dirty="0"/>
              <a:t>EGFR </a:t>
            </a:r>
            <a:r>
              <a:rPr lang="en-US" dirty="0"/>
              <a:t>exon 20 insertion mutations found in 2% of NSCLC cases</a:t>
            </a:r>
            <a:r>
              <a:rPr lang="en-US" baseline="30000" dirty="0"/>
              <a:t>1</a:t>
            </a:r>
          </a:p>
          <a:p>
            <a:r>
              <a:rPr lang="en-US" dirty="0"/>
              <a:t>DZD9008: selective, irreversible EGFR inhibitor being developed for treatment of NSCLC with </a:t>
            </a:r>
            <a:r>
              <a:rPr lang="en-US" i="1" dirty="0"/>
              <a:t>EGFR </a:t>
            </a:r>
            <a:r>
              <a:rPr lang="en-US" dirty="0"/>
              <a:t>or </a:t>
            </a:r>
            <a:r>
              <a:rPr lang="en-US" i="1" dirty="0"/>
              <a:t>HER2 </a:t>
            </a:r>
            <a:r>
              <a:rPr lang="en-US" dirty="0"/>
              <a:t>mutations</a:t>
            </a:r>
          </a:p>
          <a:p>
            <a:pPr lvl="1"/>
            <a:r>
              <a:rPr lang="en-US" dirty="0"/>
              <a:t>Preclinical activity demonstrated in </a:t>
            </a:r>
            <a:r>
              <a:rPr lang="en-US" i="1" dirty="0"/>
              <a:t>EGFR </a:t>
            </a:r>
            <a:r>
              <a:rPr lang="en-US" dirty="0"/>
              <a:t>ex20ins+ xenograft models</a:t>
            </a:r>
          </a:p>
          <a:p>
            <a:r>
              <a:rPr lang="en-US" dirty="0"/>
              <a:t>Phase I WU-KONG1 and WU-KONG2 studies undertaken to evaluate DZD9008 in patients with previously treated advanced NSCLC and </a:t>
            </a:r>
            <a:r>
              <a:rPr lang="en-US" i="1" dirty="0"/>
              <a:t>EGFR </a:t>
            </a:r>
            <a:r>
              <a:rPr lang="en-US" dirty="0"/>
              <a:t>or </a:t>
            </a:r>
            <a:r>
              <a:rPr lang="en-US" i="1" dirty="0"/>
              <a:t>HER2 </a:t>
            </a:r>
            <a:r>
              <a:rPr lang="en-US" dirty="0"/>
              <a:t>mutations, including exon 20 insertion mutations</a:t>
            </a:r>
          </a:p>
          <a:p>
            <a:pPr lvl="1"/>
            <a:r>
              <a:rPr lang="en-US" dirty="0"/>
              <a:t>Current report presents safety and preliminary efficacy of DZD9008 in patients with </a:t>
            </a:r>
            <a:r>
              <a:rPr lang="en-US" i="1" dirty="0"/>
              <a:t>EGFR </a:t>
            </a:r>
            <a:r>
              <a:rPr lang="en-US" dirty="0"/>
              <a:t>ex20ins mutation–positive advanced NSCLC</a:t>
            </a:r>
            <a:r>
              <a:rPr lang="en-US" baseline="30000" dirty="0"/>
              <a:t>2</a:t>
            </a:r>
          </a:p>
        </p:txBody>
      </p:sp>
      <p:sp>
        <p:nvSpPr>
          <p:cNvPr id="4" name="Text Box 15">
            <a:extLst>
              <a:ext uri="{FF2B5EF4-FFF2-40B4-BE49-F238E27FC236}">
                <a16:creationId xmlns:a16="http://schemas.microsoft.com/office/drawing/2014/main" id="{352FA189-2364-47FA-AD8B-C41F2C4A16EF}"/>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Fang. BMC Cancer. 2019;19:595. 2. Jänne. WCLC 2021. Abstr OA15.02. </a:t>
            </a:r>
            <a:endParaRPr kumimoji="0" lang="en-US" altLang="en-US" sz="1200" b="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7DED6FB4-BDC6-439E-87EB-8E053F3D812C}"/>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48289A7-44FB-4DD1-B8E4-4B5D8BFCD2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58BD1EF-4671-47C9-9646-4CB7397CDD5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a:xfrm>
            <a:off x="609758" y="238127"/>
            <a:ext cx="11026251" cy="1103313"/>
          </a:xfrm>
        </p:spPr>
        <p:txBody>
          <a:bodyPr/>
          <a:lstStyle/>
          <a:p>
            <a:r>
              <a:rPr lang="en-US" dirty="0"/>
              <a:t>DZD9008 in </a:t>
            </a:r>
            <a:r>
              <a:rPr lang="en-US" i="1" dirty="0"/>
              <a:t>EGFR </a:t>
            </a:r>
            <a:r>
              <a:rPr lang="en-US" dirty="0"/>
              <a:t>Ex20ins+ NSCLC: Study Design</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a:xfrm>
            <a:off x="604675" y="1513047"/>
            <a:ext cx="10877529" cy="486988"/>
          </a:xfrm>
        </p:spPr>
        <p:txBody>
          <a:bodyPr/>
          <a:lstStyle/>
          <a:p>
            <a:r>
              <a:rPr lang="en-US" sz="2000" dirty="0"/>
              <a:t>WU-KONG1 and WU-KONG2: 2 international phase I dose-escalation/expansion studies of DZD9008</a:t>
            </a:r>
          </a:p>
        </p:txBody>
      </p:sp>
      <p:grpSp>
        <p:nvGrpSpPr>
          <p:cNvPr id="5" name="Group 7">
            <a:extLst>
              <a:ext uri="{FF2B5EF4-FFF2-40B4-BE49-F238E27FC236}">
                <a16:creationId xmlns:a16="http://schemas.microsoft.com/office/drawing/2014/main" id="{48DD787A-C5D5-4A45-9DD2-B2A1B3AF6E5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5F5C513-BF08-4947-8904-072F1C68C8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97299EE-AC46-4773-B81D-0E3B6C59A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45">
            <a:extLst>
              <a:ext uri="{FF2B5EF4-FFF2-40B4-BE49-F238E27FC236}">
                <a16:creationId xmlns:a16="http://schemas.microsoft.com/office/drawing/2014/main" id="{A99F939D-CB8C-954A-A93C-BDC14DC1DCF6}"/>
              </a:ext>
            </a:extLst>
          </p:cNvPr>
          <p:cNvSpPr txBox="1">
            <a:spLocks noChangeArrowheads="1"/>
          </p:cNvSpPr>
          <p:nvPr/>
        </p:nvSpPr>
        <p:spPr bwMode="auto">
          <a:xfrm>
            <a:off x="546536" y="2126026"/>
            <a:ext cx="2951362"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treated advanced NSCLC with </a:t>
            </a: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a:t>
            </a: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a:t>
            </a: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 (escalation and </a:t>
            </a:r>
            <a:b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food effect cohorts*)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HER2 </a:t>
            </a: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ex20ins mutations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(expansion cohort)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stable brain mets allowed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102;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WU-KONG1</a:t>
            </a:r>
            <a:r>
              <a:rPr lang="en-US" altLang="en-US" sz="1600" b="0" dirty="0">
                <a:solidFill>
                  <a:srgbClr val="000000"/>
                </a:solidFill>
                <a:latin typeface="Calibri" panose="020F0502020204030204" pitchFamily="34" charset="0"/>
              </a:rPr>
              <a:t> n = 54,</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WU-KONG2 n = 48)</a:t>
            </a:r>
          </a:p>
        </p:txBody>
      </p:sp>
      <p:sp>
        <p:nvSpPr>
          <p:cNvPr id="17" name="Line 52">
            <a:extLst>
              <a:ext uri="{FF2B5EF4-FFF2-40B4-BE49-F238E27FC236}">
                <a16:creationId xmlns:a16="http://schemas.microsoft.com/office/drawing/2014/main" id="{24BE2CD5-60DB-864E-89EE-AAC07632FF82}"/>
              </a:ext>
            </a:extLst>
          </p:cNvPr>
          <p:cNvSpPr>
            <a:spLocks noChangeShapeType="1"/>
          </p:cNvSpPr>
          <p:nvPr/>
        </p:nvSpPr>
        <p:spPr bwMode="auto">
          <a:xfrm>
            <a:off x="3543092" y="3380518"/>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Rectangle 49">
            <a:extLst>
              <a:ext uri="{FF2B5EF4-FFF2-40B4-BE49-F238E27FC236}">
                <a16:creationId xmlns:a16="http://schemas.microsoft.com/office/drawing/2014/main" id="{5A8443E3-B054-2A4B-A53F-23754F02302B}"/>
              </a:ext>
            </a:extLst>
          </p:cNvPr>
          <p:cNvSpPr>
            <a:spLocks noChangeArrowheads="1"/>
          </p:cNvSpPr>
          <p:nvPr/>
        </p:nvSpPr>
        <p:spPr bwMode="auto">
          <a:xfrm>
            <a:off x="5262376" y="2538051"/>
            <a:ext cx="2761131" cy="41834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5: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mg QD</a:t>
            </a:r>
          </a:p>
        </p:txBody>
      </p:sp>
      <p:sp>
        <p:nvSpPr>
          <p:cNvPr id="28" name="Rectangle 49">
            <a:extLst>
              <a:ext uri="{FF2B5EF4-FFF2-40B4-BE49-F238E27FC236}">
                <a16:creationId xmlns:a16="http://schemas.microsoft.com/office/drawing/2014/main" id="{8AA97199-C414-3C4D-B62A-2358D057B6C2}"/>
              </a:ext>
            </a:extLst>
          </p:cNvPr>
          <p:cNvSpPr>
            <a:spLocks noChangeArrowheads="1"/>
          </p:cNvSpPr>
          <p:nvPr/>
        </p:nvSpPr>
        <p:spPr bwMode="auto">
          <a:xfrm>
            <a:off x="4877892" y="3024284"/>
            <a:ext cx="2761131" cy="41834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4: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QD</a:t>
            </a:r>
          </a:p>
        </p:txBody>
      </p:sp>
      <p:sp>
        <p:nvSpPr>
          <p:cNvPr id="29" name="Rectangle 49">
            <a:extLst>
              <a:ext uri="{FF2B5EF4-FFF2-40B4-BE49-F238E27FC236}">
                <a16:creationId xmlns:a16="http://schemas.microsoft.com/office/drawing/2014/main" id="{17A04447-6ECA-034D-A720-395430B140A5}"/>
              </a:ext>
            </a:extLst>
          </p:cNvPr>
          <p:cNvSpPr>
            <a:spLocks noChangeArrowheads="1"/>
          </p:cNvSpPr>
          <p:nvPr/>
        </p:nvSpPr>
        <p:spPr bwMode="auto">
          <a:xfrm>
            <a:off x="4479374" y="3502245"/>
            <a:ext cx="2761131" cy="41834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3: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QD</a:t>
            </a:r>
          </a:p>
        </p:txBody>
      </p:sp>
      <p:sp>
        <p:nvSpPr>
          <p:cNvPr id="30" name="Rectangle 49">
            <a:extLst>
              <a:ext uri="{FF2B5EF4-FFF2-40B4-BE49-F238E27FC236}">
                <a16:creationId xmlns:a16="http://schemas.microsoft.com/office/drawing/2014/main" id="{373B8486-8AD8-9B44-8B50-6E5328300818}"/>
              </a:ext>
            </a:extLst>
          </p:cNvPr>
          <p:cNvSpPr>
            <a:spLocks noChangeArrowheads="1"/>
          </p:cNvSpPr>
          <p:nvPr/>
        </p:nvSpPr>
        <p:spPr bwMode="auto">
          <a:xfrm>
            <a:off x="4035783" y="3986183"/>
            <a:ext cx="2761131" cy="41834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2: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mg QD</a:t>
            </a:r>
          </a:p>
        </p:txBody>
      </p:sp>
      <p:sp>
        <p:nvSpPr>
          <p:cNvPr id="35" name="Text Box 15">
            <a:extLst>
              <a:ext uri="{FF2B5EF4-FFF2-40B4-BE49-F238E27FC236}">
                <a16:creationId xmlns:a16="http://schemas.microsoft.com/office/drawing/2014/main" id="{07169946-895A-A246-9C94-85E2BC753974}"/>
              </a:ext>
            </a:extLst>
          </p:cNvPr>
          <p:cNvSpPr txBox="1">
            <a:spLocks noChangeArrowheads="1"/>
          </p:cNvSpPr>
          <p:nvPr/>
        </p:nvSpPr>
        <p:spPr bwMode="auto">
          <a:xfrm>
            <a:off x="412751" y="6368595"/>
            <a:ext cx="244103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87530" rtl="0" eaLnBrk="1" fontAlgn="auto" latinLnBrk="0" hangingPunct="1">
              <a:lnSpc>
                <a:spcPct val="100000"/>
              </a:lnSpc>
              <a:spcBef>
                <a:spcPct val="0"/>
              </a:spcBef>
              <a:spcAft>
                <a:spcPct val="0"/>
              </a:spcAft>
              <a:buClrTx/>
              <a:buSzTx/>
              <a:buFontTx/>
              <a:buNone/>
              <a:tabLst/>
              <a:defRPr/>
            </a:pPr>
            <a:r>
              <a:rPr kumimoji="0" lang="pl-PL"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Jänne. WCLC 2021. Abstr OA15.02. </a:t>
            </a:r>
          </a:p>
        </p:txBody>
      </p:sp>
      <p:sp>
        <p:nvSpPr>
          <p:cNvPr id="19" name="TextBox 18">
            <a:extLst>
              <a:ext uri="{FF2B5EF4-FFF2-40B4-BE49-F238E27FC236}">
                <a16:creationId xmlns:a16="http://schemas.microsoft.com/office/drawing/2014/main" id="{65D00903-887D-4E51-87DA-61AA4DCEA11D}"/>
              </a:ext>
            </a:extLst>
          </p:cNvPr>
          <p:cNvSpPr txBox="1"/>
          <p:nvPr/>
        </p:nvSpPr>
        <p:spPr bwMode="auto">
          <a:xfrm>
            <a:off x="5655016" y="2168719"/>
            <a:ext cx="18321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DZD9008</a:t>
            </a:r>
          </a:p>
        </p:txBody>
      </p:sp>
      <p:sp>
        <p:nvSpPr>
          <p:cNvPr id="21" name="Rectangle 49">
            <a:extLst>
              <a:ext uri="{FF2B5EF4-FFF2-40B4-BE49-F238E27FC236}">
                <a16:creationId xmlns:a16="http://schemas.microsoft.com/office/drawing/2014/main" id="{B1EDB88C-C479-4EE9-8377-FE3C7D550C66}"/>
              </a:ext>
            </a:extLst>
          </p:cNvPr>
          <p:cNvSpPr>
            <a:spLocks noChangeArrowheads="1"/>
          </p:cNvSpPr>
          <p:nvPr/>
        </p:nvSpPr>
        <p:spPr bwMode="auto">
          <a:xfrm>
            <a:off x="3536541" y="4483348"/>
            <a:ext cx="2761131" cy="41834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1: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 mg QD</a:t>
            </a:r>
          </a:p>
        </p:txBody>
      </p:sp>
      <p:sp>
        <p:nvSpPr>
          <p:cNvPr id="23" name="Line 52">
            <a:extLst>
              <a:ext uri="{FF2B5EF4-FFF2-40B4-BE49-F238E27FC236}">
                <a16:creationId xmlns:a16="http://schemas.microsoft.com/office/drawing/2014/main" id="{191E2987-E3BD-4224-8964-257998AEA51E}"/>
              </a:ext>
            </a:extLst>
          </p:cNvPr>
          <p:cNvSpPr>
            <a:spLocks noChangeShapeType="1"/>
          </p:cNvSpPr>
          <p:nvPr/>
        </p:nvSpPr>
        <p:spPr bwMode="auto">
          <a:xfrm>
            <a:off x="8023507" y="3380518"/>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EB5E21CF-67E5-41BE-ACCF-6642A1D97238}"/>
              </a:ext>
            </a:extLst>
          </p:cNvPr>
          <p:cNvSpPr txBox="1"/>
          <p:nvPr/>
        </p:nvSpPr>
        <p:spPr bwMode="auto">
          <a:xfrm>
            <a:off x="4896553" y="1877620"/>
            <a:ext cx="2549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Escalation Cohort</a:t>
            </a:r>
          </a:p>
        </p:txBody>
      </p:sp>
      <p:sp>
        <p:nvSpPr>
          <p:cNvPr id="25" name="TextBox 24">
            <a:extLst>
              <a:ext uri="{FF2B5EF4-FFF2-40B4-BE49-F238E27FC236}">
                <a16:creationId xmlns:a16="http://schemas.microsoft.com/office/drawing/2014/main" id="{E3C6F3D1-066B-4FF6-8A3E-401FF629A67F}"/>
              </a:ext>
            </a:extLst>
          </p:cNvPr>
          <p:cNvSpPr txBox="1"/>
          <p:nvPr/>
        </p:nvSpPr>
        <p:spPr bwMode="auto">
          <a:xfrm>
            <a:off x="8985419" y="1872327"/>
            <a:ext cx="2549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Expansion Cohort</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6" name="Content Placeholder 2">
            <a:extLst>
              <a:ext uri="{FF2B5EF4-FFF2-40B4-BE49-F238E27FC236}">
                <a16:creationId xmlns:a16="http://schemas.microsoft.com/office/drawing/2014/main" id="{23F4F189-F119-4B73-AD2B-6D95BF797185}"/>
              </a:ext>
            </a:extLst>
          </p:cNvPr>
          <p:cNvSpPr txBox="1">
            <a:spLocks/>
          </p:cNvSpPr>
          <p:nvPr/>
        </p:nvSpPr>
        <p:spPr bwMode="auto">
          <a:xfrm>
            <a:off x="613235" y="5163707"/>
            <a:ext cx="10877529" cy="95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objectives: safety, tolerability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objectives: PK, antitumor activity</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(ORR, DoR, DCR, PFS)</a:t>
            </a:r>
          </a:p>
        </p:txBody>
      </p:sp>
      <p:sp>
        <p:nvSpPr>
          <p:cNvPr id="27" name="Rectangle 49">
            <a:extLst>
              <a:ext uri="{FF2B5EF4-FFF2-40B4-BE49-F238E27FC236}">
                <a16:creationId xmlns:a16="http://schemas.microsoft.com/office/drawing/2014/main" id="{9DD9C16A-3428-46A6-BF3F-D2E58D31D5E2}"/>
              </a:ext>
            </a:extLst>
          </p:cNvPr>
          <p:cNvSpPr>
            <a:spLocks noChangeArrowheads="1"/>
          </p:cNvSpPr>
          <p:nvPr/>
        </p:nvSpPr>
        <p:spPr bwMode="auto">
          <a:xfrm>
            <a:off x="8874878" y="2505386"/>
            <a:ext cx="2761131" cy="6400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Expansion Cohort 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QD</a:t>
            </a:r>
          </a:p>
        </p:txBody>
      </p:sp>
      <p:sp>
        <p:nvSpPr>
          <p:cNvPr id="36" name="Rectangle 49">
            <a:extLst>
              <a:ext uri="{FF2B5EF4-FFF2-40B4-BE49-F238E27FC236}">
                <a16:creationId xmlns:a16="http://schemas.microsoft.com/office/drawing/2014/main" id="{71274366-FBBF-4B1B-9EDF-6F79E252E7AE}"/>
              </a:ext>
            </a:extLst>
          </p:cNvPr>
          <p:cNvSpPr>
            <a:spLocks noChangeArrowheads="1"/>
          </p:cNvSpPr>
          <p:nvPr/>
        </p:nvSpPr>
        <p:spPr bwMode="auto">
          <a:xfrm>
            <a:off x="8874878" y="3224617"/>
            <a:ext cx="2761131" cy="6400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Expansion Cohort 2:</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3</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00 mg QD</a:t>
            </a:r>
          </a:p>
        </p:txBody>
      </p:sp>
      <p:sp>
        <p:nvSpPr>
          <p:cNvPr id="37" name="Rectangle 36">
            <a:extLst>
              <a:ext uri="{FF2B5EF4-FFF2-40B4-BE49-F238E27FC236}">
                <a16:creationId xmlns:a16="http://schemas.microsoft.com/office/drawing/2014/main" id="{42F21C92-03E0-4A20-B37D-788199F22EAE}"/>
              </a:ext>
            </a:extLst>
          </p:cNvPr>
          <p:cNvSpPr/>
          <p:nvPr/>
        </p:nvSpPr>
        <p:spPr>
          <a:xfrm>
            <a:off x="631184" y="6021045"/>
            <a:ext cx="7202176" cy="400110"/>
          </a:xfrm>
          <a:prstGeom prst="rect">
            <a:avLst/>
          </a:prstGeom>
        </p:spPr>
        <p:txBody>
          <a:bodyPr wrap="square">
            <a:spAutoFit/>
          </a:bodyPr>
          <a:lstStyle/>
          <a:p>
            <a:pPr marL="0" marR="0" lvl="0" indent="0" algn="l" defTabSz="987530" rtl="0" eaLnBrk="0"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DengXian" panose="02010600030101010101" pitchFamily="2" charset="-122"/>
                <a:cs typeface="Calibri" panose="020F0502020204030204" pitchFamily="34" charset="0"/>
              </a:rPr>
              <a:t>*WU-KONG1 only. </a:t>
            </a:r>
            <a:r>
              <a:rPr kumimoji="0" lang="en-US" sz="1000" b="0" i="0" u="none" strike="noStrike" kern="0" cap="none" spc="0" normalizeH="0" baseline="30000" noProof="0" dirty="0">
                <a:ln>
                  <a:noFill/>
                </a:ln>
                <a:solidFill>
                  <a:srgbClr val="000000"/>
                </a:solidFill>
                <a:effectLst/>
                <a:uLnTx/>
                <a:uFillTx/>
                <a:latin typeface="Arial"/>
                <a:ea typeface="+mn-ea"/>
                <a:cs typeface="+mn-cs"/>
              </a:rPr>
              <a:t>†</a:t>
            </a: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DengXian" panose="02010600030101010101" pitchFamily="2" charset="-122"/>
                <a:cs typeface="Calibri" panose="020F0502020204030204" pitchFamily="34" charset="0"/>
              </a:rPr>
              <a:t>By investigator per RECIST v1.1. </a:t>
            </a:r>
            <a:r>
              <a:rPr kumimoji="0" lang="en-US" altLang="en-US" sz="1000" b="0" i="0" u="none" strike="noStrike" kern="1200" cap="none" spc="0" normalizeH="0" baseline="30000" noProof="0" dirty="0">
                <a:ln>
                  <a:noFill/>
                </a:ln>
                <a:solidFill>
                  <a:srgbClr val="000000"/>
                </a:solidFill>
                <a:effectLst/>
                <a:uLnTx/>
                <a:uFillTx/>
                <a:latin typeface="Calibri" panose="020F0502020204030204" pitchFamily="34" charset="0"/>
                <a:ea typeface="DengXian" panose="02010600030101010101" pitchFamily="2" charset="-122"/>
                <a:cs typeface="Calibri" panose="020F0502020204030204" pitchFamily="34" charset="0"/>
              </a:rPr>
              <a:t>‡</a:t>
            </a: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DengXian" panose="02010600030101010101" pitchFamily="2" charset="-122"/>
                <a:cs typeface="Calibri" panose="020F0502020204030204" pitchFamily="34" charset="0"/>
              </a:rPr>
              <a:t>Patients with ≥1 post-tx assessment; data cutoff: April 3, 2021. </a:t>
            </a:r>
            <a:r>
              <a:rPr kumimoji="0" lang="en-US" altLang="en-US" sz="1000" b="0" i="0" u="none" strike="noStrike" kern="1200" cap="none" spc="0" normalizeH="0" baseline="30000" noProof="0" dirty="0">
                <a:ln>
                  <a:noFill/>
                </a:ln>
                <a:solidFill>
                  <a:srgbClr val="000000"/>
                </a:solidFill>
                <a:effectLst/>
                <a:uLnTx/>
                <a:uFillTx/>
                <a:latin typeface="Calibri" panose="020F0502020204030204" pitchFamily="34" charset="0"/>
                <a:ea typeface="DengXian" panose="02010600030101010101" pitchFamily="2" charset="-122"/>
                <a:cs typeface="Calibri" panose="020F0502020204030204" pitchFamily="34" charset="0"/>
              </a:rPr>
              <a:t>§</a:t>
            </a: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DengXian" panose="02010600030101010101" pitchFamily="2" charset="-122"/>
                <a:cs typeface="Calibri" panose="020F0502020204030204" pitchFamily="34" charset="0"/>
              </a:rPr>
              <a:t>Patients who received ≥1 dose of DZD9008 in any cohort. </a:t>
            </a:r>
            <a:r>
              <a:rPr kumimoji="0" lang="en-US" altLang="en-US" sz="1000" b="0" i="0" u="none" strike="noStrike" kern="1200" cap="none" spc="0" normalizeH="0" baseline="30000" noProof="0" dirty="0">
                <a:ln>
                  <a:noFill/>
                </a:ln>
                <a:solidFill>
                  <a:srgbClr val="000000"/>
                </a:solidFill>
                <a:effectLst/>
                <a:uLnTx/>
                <a:uFillTx/>
                <a:latin typeface="Calibri" panose="020F0502020204030204" pitchFamily="34" charset="0"/>
                <a:ea typeface="DengXian" panose="02010600030101010101" pitchFamily="2" charset="-122"/>
                <a:cs typeface="Calibri" panose="020F0502020204030204" pitchFamily="34" charset="0"/>
              </a:rPr>
              <a:t>‖</a:t>
            </a: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DengXian" panose="02010600030101010101" pitchFamily="2" charset="-122"/>
                <a:cs typeface="Calibri" panose="020F0502020204030204" pitchFamily="34" charset="0"/>
              </a:rPr>
              <a:t>Patients who received prior EGFR ex20ins inhibitor therapy excluded.</a:t>
            </a:r>
          </a:p>
        </p:txBody>
      </p:sp>
      <p:sp>
        <p:nvSpPr>
          <p:cNvPr id="4" name="TextBox 3">
            <a:extLst>
              <a:ext uri="{FF2B5EF4-FFF2-40B4-BE49-F238E27FC236}">
                <a16:creationId xmlns:a16="http://schemas.microsoft.com/office/drawing/2014/main" id="{6101BADA-6834-42A1-910D-5549E9DDFAE9}"/>
              </a:ext>
            </a:extLst>
          </p:cNvPr>
          <p:cNvSpPr txBox="1"/>
          <p:nvPr/>
        </p:nvSpPr>
        <p:spPr bwMode="auto">
          <a:xfrm>
            <a:off x="8997483" y="5156062"/>
            <a:ext cx="2616870" cy="1007071"/>
          </a:xfrm>
          <a:prstGeom prst="rect">
            <a:avLst/>
          </a:prstGeom>
          <a:noFill/>
          <a:ln w="28575"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87530" rtl="0" eaLnBrk="1" fontAlgn="auto" latinLnBrk="0" hangingPunct="1">
              <a:lnSpc>
                <a:spcPct val="100000"/>
              </a:lnSpc>
              <a:spcBef>
                <a:spcPts val="0"/>
              </a:spcBef>
              <a:spcAft>
                <a:spcPct val="0"/>
              </a:spcAft>
              <a:buClrTx/>
              <a:buSzTx/>
              <a:buFontTx/>
              <a:buNone/>
              <a:tabLst/>
              <a:defRPr/>
            </a:pPr>
            <a:r>
              <a:rPr kumimoji="0" lang="en-US" sz="1944"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Current analysis:</a:t>
            </a:r>
          </a:p>
          <a:p>
            <a:pPr marL="342900" marR="0" lvl="0" indent="-342900" algn="l" defTabSz="98753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944"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Efficacy set</a:t>
            </a:r>
            <a:r>
              <a:rPr kumimoji="0" lang="en-US" altLang="en-US" sz="2000" b="1" i="0" u="none" strike="noStrike" kern="1200" cap="none" spc="0" normalizeH="0" baseline="30000" noProof="0" dirty="0">
                <a:ln>
                  <a:noFill/>
                </a:ln>
                <a:solidFill>
                  <a:srgbClr val="E1471D"/>
                </a:solidFill>
                <a:effectLst/>
                <a:uLnTx/>
                <a:uFillTx/>
                <a:latin typeface="Calibri" panose="020F0502020204030204" pitchFamily="34" charset="0"/>
                <a:ea typeface="DengXian" panose="02010600030101010101" pitchFamily="2" charset="-122"/>
                <a:cs typeface="Calibri" panose="020F0502020204030204" pitchFamily="34" charset="0"/>
              </a:rPr>
              <a:t>‡</a:t>
            </a:r>
            <a:r>
              <a:rPr kumimoji="0" lang="en-US" sz="1944"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n = 56</a:t>
            </a:r>
          </a:p>
          <a:p>
            <a:pPr marL="342900" marR="0" lvl="0" indent="-342900" algn="l" defTabSz="98753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944"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Safety set</a:t>
            </a:r>
            <a:r>
              <a:rPr kumimoji="0" lang="en-US" altLang="en-US" sz="2000" b="1" i="0" u="none" strike="noStrike" kern="1200" cap="none" spc="0" normalizeH="0" baseline="30000" noProof="0" dirty="0">
                <a:ln>
                  <a:noFill/>
                </a:ln>
                <a:solidFill>
                  <a:srgbClr val="E1471D"/>
                </a:solidFill>
                <a:effectLst/>
                <a:uLnTx/>
                <a:uFillTx/>
                <a:latin typeface="Calibri" panose="020F0502020204030204" pitchFamily="34" charset="0"/>
                <a:ea typeface="DengXian" panose="02010600030101010101" pitchFamily="2" charset="-122"/>
                <a:cs typeface="Calibri" panose="020F0502020204030204" pitchFamily="34" charset="0"/>
              </a:rPr>
              <a:t>§</a:t>
            </a:r>
            <a:r>
              <a:rPr kumimoji="0" lang="en-US" sz="1944"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N = 102</a:t>
            </a:r>
          </a:p>
        </p:txBody>
      </p:sp>
      <p:sp>
        <p:nvSpPr>
          <p:cNvPr id="31" name="Rectangle 49">
            <a:extLst>
              <a:ext uri="{FF2B5EF4-FFF2-40B4-BE49-F238E27FC236}">
                <a16:creationId xmlns:a16="http://schemas.microsoft.com/office/drawing/2014/main" id="{B6BFB087-FC2E-479A-AAA5-1CB8E49EF243}"/>
              </a:ext>
            </a:extLst>
          </p:cNvPr>
          <p:cNvSpPr>
            <a:spLocks noChangeArrowheads="1"/>
          </p:cNvSpPr>
          <p:nvPr/>
        </p:nvSpPr>
        <p:spPr bwMode="auto">
          <a:xfrm>
            <a:off x="8884333" y="3956460"/>
            <a:ext cx="2761131" cy="6400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Expansion Cohort 3:</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4</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00 mg QD</a:t>
            </a:r>
          </a:p>
        </p:txBody>
      </p:sp>
      <p:sp>
        <p:nvSpPr>
          <p:cNvPr id="32" name="TextBox 31">
            <a:extLst>
              <a:ext uri="{FF2B5EF4-FFF2-40B4-BE49-F238E27FC236}">
                <a16:creationId xmlns:a16="http://schemas.microsoft.com/office/drawing/2014/main" id="{4DAEFE3D-2E4D-42C8-8252-56763F92E7D7}"/>
              </a:ext>
            </a:extLst>
          </p:cNvPr>
          <p:cNvSpPr txBox="1"/>
          <p:nvPr/>
        </p:nvSpPr>
        <p:spPr bwMode="auto">
          <a:xfrm>
            <a:off x="9338217" y="2164225"/>
            <a:ext cx="18321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DZD9008</a:t>
            </a:r>
          </a:p>
        </p:txBody>
      </p:sp>
      <p:sp>
        <p:nvSpPr>
          <p:cNvPr id="38" name="Rectangle 49">
            <a:extLst>
              <a:ext uri="{FF2B5EF4-FFF2-40B4-BE49-F238E27FC236}">
                <a16:creationId xmlns:a16="http://schemas.microsoft.com/office/drawing/2014/main" id="{14BD08D9-0754-4DFC-86F8-B923046E9047}"/>
              </a:ext>
            </a:extLst>
          </p:cNvPr>
          <p:cNvSpPr>
            <a:spLocks noChangeArrowheads="1"/>
          </p:cNvSpPr>
          <p:nvPr/>
        </p:nvSpPr>
        <p:spPr bwMode="auto">
          <a:xfrm>
            <a:off x="7124748" y="4725477"/>
            <a:ext cx="2153834" cy="365760"/>
          </a:xfrm>
          <a:prstGeom prst="rect">
            <a:avLst/>
          </a:prstGeom>
          <a:solidFill>
            <a:schemeClr val="accent2">
              <a:lumMod val="40000"/>
              <a:lumOff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Food effect cohort*</a:t>
            </a:r>
          </a:p>
        </p:txBody>
      </p:sp>
    </p:spTree>
    <p:extLst>
      <p:ext uri="{BB962C8B-B14F-4D97-AF65-F5344CB8AC3E}">
        <p14:creationId xmlns:p14="http://schemas.microsoft.com/office/powerpoint/2010/main" val="934679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DZD9008 in </a:t>
            </a:r>
            <a:r>
              <a:rPr lang="en-US" i="1" dirty="0"/>
              <a:t>EGFR </a:t>
            </a:r>
            <a:r>
              <a:rPr lang="en-US" dirty="0"/>
              <a:t>Ex20ins+ NSCLC: </a:t>
            </a:r>
            <a:br>
              <a:rPr lang="en-US" dirty="0"/>
            </a:br>
            <a:r>
              <a:rPr lang="en-US" dirty="0"/>
              <a:t>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Jänne. WCLC 2021. Abstr OA15.02. </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Group 3">
            <a:extLst>
              <a:ext uri="{FF2B5EF4-FFF2-40B4-BE49-F238E27FC236}">
                <a16:creationId xmlns:a16="http://schemas.microsoft.com/office/drawing/2014/main" id="{69AD7DAA-7147-2649-8898-4BB33E0140F9}"/>
              </a:ext>
            </a:extLst>
          </p:cNvPr>
          <p:cNvGraphicFramePr>
            <a:graphicFrameLocks/>
          </p:cNvGraphicFramePr>
          <p:nvPr>
            <p:extLst>
              <p:ext uri="{D42A27DB-BD31-4B8C-83A1-F6EECF244321}">
                <p14:modId xmlns:p14="http://schemas.microsoft.com/office/powerpoint/2010/main" val="1448288474"/>
              </p:ext>
            </p:extLst>
          </p:nvPr>
        </p:nvGraphicFramePr>
        <p:xfrm>
          <a:off x="719138" y="1457479"/>
          <a:ext cx="10763065" cy="4724592"/>
        </p:xfrm>
        <a:graphic>
          <a:graphicData uri="http://schemas.openxmlformats.org/drawingml/2006/table">
            <a:tbl>
              <a:tblPr/>
              <a:tblGrid>
                <a:gridCol w="4229536">
                  <a:extLst>
                    <a:ext uri="{9D8B030D-6E8A-4147-A177-3AD203B41FA5}">
                      <a16:colId xmlns:a16="http://schemas.microsoft.com/office/drawing/2014/main" val="20000"/>
                    </a:ext>
                  </a:extLst>
                </a:gridCol>
                <a:gridCol w="1917796">
                  <a:extLst>
                    <a:ext uri="{9D8B030D-6E8A-4147-A177-3AD203B41FA5}">
                      <a16:colId xmlns:a16="http://schemas.microsoft.com/office/drawing/2014/main" val="20001"/>
                    </a:ext>
                  </a:extLst>
                </a:gridCol>
                <a:gridCol w="2303768">
                  <a:extLst>
                    <a:ext uri="{9D8B030D-6E8A-4147-A177-3AD203B41FA5}">
                      <a16:colId xmlns:a16="http://schemas.microsoft.com/office/drawing/2014/main" val="20002"/>
                    </a:ext>
                  </a:extLst>
                </a:gridCol>
                <a:gridCol w="2311965">
                  <a:extLst>
                    <a:ext uri="{9D8B030D-6E8A-4147-A177-3AD203B41FA5}">
                      <a16:colId xmlns:a16="http://schemas.microsoft.com/office/drawing/2014/main" val="20003"/>
                    </a:ext>
                  </a:extLst>
                </a:gridCol>
              </a:tblGrid>
              <a:tr h="18313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Safety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Efficacy Population (n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276446776"/>
                  </a:ext>
                </a:extLst>
              </a:tr>
              <a:tr h="183131">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Escalation (n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Expansion (n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83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(32-85)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(36-85)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(32-83)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3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3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Asian/white,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(83.3)/17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(83.3)/3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(86.8)/5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7845910"/>
                  </a:ext>
                </a:extLst>
              </a:tr>
              <a:tr h="183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(37.3)/64 (62.7)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(33.3); 17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(31.6)/26 (68.4)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830202"/>
                  </a:ext>
                </a:extLst>
              </a:tr>
              <a:tr h="183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systemic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4294268"/>
                  </a:ext>
                </a:extLst>
              </a:tr>
              <a:tr h="1894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chemotherapy,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(91.2)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(89.5)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29644104"/>
                  </a:ext>
                </a:extLst>
              </a:tr>
              <a:tr h="4494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EGFR TKI,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Poziotinib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Mobocertinib (TAK-788)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(46.1)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(61.1)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212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prior therapies,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PD-1/PD-L1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Amivantamab</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(34.3)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12286076"/>
                  </a:ext>
                </a:extLst>
              </a:tr>
              <a:tr h="2221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Baseline brain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3159957"/>
                  </a:ext>
                </a:extLst>
              </a:tr>
              <a:tr h="2221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brain radiotherapy,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(61.4)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62002003"/>
                  </a:ext>
                </a:extLst>
              </a:tr>
            </a:tbl>
          </a:graphicData>
        </a:graphic>
      </p:graphicFrame>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DZD9008 in </a:t>
            </a:r>
            <a:r>
              <a:rPr lang="en-US" i="1" dirty="0"/>
              <a:t>EGFR </a:t>
            </a:r>
            <a:r>
              <a:rPr lang="en-US" dirty="0"/>
              <a:t>Ex20ins+ NSCLC: PK and Safety</a:t>
            </a:r>
          </a:p>
        </p:txBody>
      </p:sp>
      <p:sp>
        <p:nvSpPr>
          <p:cNvPr id="3" name="Content Placeholder 2">
            <a:extLst>
              <a:ext uri="{FF2B5EF4-FFF2-40B4-BE49-F238E27FC236}">
                <a16:creationId xmlns:a16="http://schemas.microsoft.com/office/drawing/2014/main" id="{CC3DE43D-3684-4296-96D0-C9FB0E755280}"/>
              </a:ext>
            </a:extLst>
          </p:cNvPr>
          <p:cNvSpPr>
            <a:spLocks noGrp="1"/>
          </p:cNvSpPr>
          <p:nvPr>
            <p:ph idx="1"/>
          </p:nvPr>
        </p:nvSpPr>
        <p:spPr>
          <a:xfrm>
            <a:off x="604675" y="1513047"/>
            <a:ext cx="10877529" cy="1849053"/>
          </a:xfrm>
        </p:spPr>
        <p:txBody>
          <a:bodyPr/>
          <a:lstStyle/>
          <a:p>
            <a:r>
              <a:rPr lang="en-US" sz="2400" dirty="0"/>
              <a:t>PK appeared favorable, dose-proportional with no apparent food effect</a:t>
            </a:r>
          </a:p>
          <a:p>
            <a:pPr lvl="1"/>
            <a:r>
              <a:rPr lang="en-US" sz="2200" dirty="0"/>
              <a:t>At dose 100 mg QD and above, trough concentration continuously covers pEGFR</a:t>
            </a:r>
            <a:r>
              <a:rPr lang="en-US" sz="2200" baseline="-25000" dirty="0"/>
              <a:t>IC50</a:t>
            </a:r>
            <a:r>
              <a:rPr lang="en-US" sz="2200" dirty="0"/>
              <a:t> of cells with </a:t>
            </a:r>
            <a:r>
              <a:rPr lang="en-US" sz="2200" i="1" dirty="0"/>
              <a:t>EGFR</a:t>
            </a:r>
            <a:r>
              <a:rPr lang="en-US" sz="2200" dirty="0"/>
              <a:t> ex20ins mutations </a:t>
            </a:r>
          </a:p>
          <a:p>
            <a:r>
              <a:rPr lang="en-US" sz="2400" dirty="0"/>
              <a:t>AEs similar to other EGFR TKIs: primarily diarrhea and rash, mostly grade 1/2</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Jänne. WCLC 2021. Abstr OA15.02. </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Group 3">
            <a:extLst>
              <a:ext uri="{FF2B5EF4-FFF2-40B4-BE49-F238E27FC236}">
                <a16:creationId xmlns:a16="http://schemas.microsoft.com/office/drawing/2014/main" id="{29A276E4-60BE-AA45-87AA-991CA57477E3}"/>
              </a:ext>
            </a:extLst>
          </p:cNvPr>
          <p:cNvGraphicFramePr>
            <a:graphicFrameLocks/>
          </p:cNvGraphicFramePr>
          <p:nvPr>
            <p:extLst>
              <p:ext uri="{D42A27DB-BD31-4B8C-83A1-F6EECF244321}">
                <p14:modId xmlns:p14="http://schemas.microsoft.com/office/powerpoint/2010/main" val="1850301046"/>
              </p:ext>
            </p:extLst>
          </p:nvPr>
        </p:nvGraphicFramePr>
        <p:xfrm>
          <a:off x="719138" y="3519414"/>
          <a:ext cx="10763250" cy="2468928"/>
        </p:xfrm>
        <a:graphic>
          <a:graphicData uri="http://schemas.openxmlformats.org/drawingml/2006/table">
            <a:tbl>
              <a:tblPr/>
              <a:tblGrid>
                <a:gridCol w="3008592">
                  <a:extLst>
                    <a:ext uri="{9D8B030D-6E8A-4147-A177-3AD203B41FA5}">
                      <a16:colId xmlns:a16="http://schemas.microsoft.com/office/drawing/2014/main" val="20000"/>
                    </a:ext>
                  </a:extLst>
                </a:gridCol>
                <a:gridCol w="1196033">
                  <a:extLst>
                    <a:ext uri="{9D8B030D-6E8A-4147-A177-3AD203B41FA5}">
                      <a16:colId xmlns:a16="http://schemas.microsoft.com/office/drawing/2014/main" val="20001"/>
                    </a:ext>
                  </a:extLst>
                </a:gridCol>
                <a:gridCol w="1311725">
                  <a:extLst>
                    <a:ext uri="{9D8B030D-6E8A-4147-A177-3AD203B41FA5}">
                      <a16:colId xmlns:a16="http://schemas.microsoft.com/office/drawing/2014/main" val="4268586120"/>
                    </a:ext>
                  </a:extLst>
                </a:gridCol>
                <a:gridCol w="1311725">
                  <a:extLst>
                    <a:ext uri="{9D8B030D-6E8A-4147-A177-3AD203B41FA5}">
                      <a16:colId xmlns:a16="http://schemas.microsoft.com/office/drawing/2014/main" val="586539604"/>
                    </a:ext>
                  </a:extLst>
                </a:gridCol>
                <a:gridCol w="1311725">
                  <a:extLst>
                    <a:ext uri="{9D8B030D-6E8A-4147-A177-3AD203B41FA5}">
                      <a16:colId xmlns:a16="http://schemas.microsoft.com/office/drawing/2014/main" val="2653998957"/>
                    </a:ext>
                  </a:extLst>
                </a:gridCol>
                <a:gridCol w="1311725">
                  <a:extLst>
                    <a:ext uri="{9D8B030D-6E8A-4147-A177-3AD203B41FA5}">
                      <a16:colId xmlns:a16="http://schemas.microsoft.com/office/drawing/2014/main" val="2761783907"/>
                    </a:ext>
                  </a:extLst>
                </a:gridCol>
                <a:gridCol w="1311725">
                  <a:extLst>
                    <a:ext uri="{9D8B030D-6E8A-4147-A177-3AD203B41FA5}">
                      <a16:colId xmlns:a16="http://schemas.microsoft.com/office/drawing/2014/main" val="962436813"/>
                    </a:ext>
                  </a:extLst>
                </a:gridCol>
              </a:tblGrid>
              <a:tr h="5486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50 mg QD   (n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100 mg QD (n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200 mg QD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300 mg QD (n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400 mg QD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2764467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000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dose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(97.1)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(88.9)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(96.1)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(70.0)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24682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DZD9008 in </a:t>
            </a:r>
            <a:r>
              <a:rPr lang="en-US" i="1" dirty="0"/>
              <a:t>EGFR </a:t>
            </a:r>
            <a:r>
              <a:rPr lang="en-US" dirty="0"/>
              <a:t>Ex20ins+ NSCLC: Efficacy</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Jänne. WCLC 2021. Abstr OA15.02. </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5D14C3BE-7BF8-4C62-B5BD-5D018EC49A6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8628410-61F2-4C3B-BE58-44D5E66A008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C8EA8C2-4F08-4F9C-8D3D-E476F270AC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Content Placeholder 2">
            <a:extLst>
              <a:ext uri="{FF2B5EF4-FFF2-40B4-BE49-F238E27FC236}">
                <a16:creationId xmlns:a16="http://schemas.microsoft.com/office/drawing/2014/main" id="{0BF3E263-FF80-6B45-B459-811FD4808EA1}"/>
              </a:ext>
            </a:extLst>
          </p:cNvPr>
          <p:cNvSpPr>
            <a:spLocks noGrp="1"/>
          </p:cNvSpPr>
          <p:nvPr>
            <p:ph idx="1"/>
          </p:nvPr>
        </p:nvSpPr>
        <p:spPr>
          <a:xfrm>
            <a:off x="616595" y="4327919"/>
            <a:ext cx="10877529" cy="1936661"/>
          </a:xfrm>
        </p:spPr>
        <p:txBody>
          <a:bodyPr/>
          <a:lstStyle/>
          <a:p>
            <a:pPr>
              <a:spcBef>
                <a:spcPts val="500"/>
              </a:spcBef>
            </a:pPr>
            <a:r>
              <a:rPr lang="en-US" sz="2000" dirty="0"/>
              <a:t>In expansion cohorts: confirmed ORR, 44.7%; unconfirmed ORR, 47.4%</a:t>
            </a:r>
          </a:p>
          <a:p>
            <a:pPr>
              <a:spcBef>
                <a:spcPts val="500"/>
              </a:spcBef>
            </a:pPr>
            <a:r>
              <a:rPr lang="en-US" sz="2000" dirty="0"/>
              <a:t>Antitumor activity observed at doses ≥100 mg, across </a:t>
            </a:r>
            <a:r>
              <a:rPr lang="en-US" sz="2000" i="1" dirty="0"/>
              <a:t>EGFR </a:t>
            </a:r>
            <a:r>
              <a:rPr lang="en-US" sz="2000" dirty="0"/>
              <a:t>ex20ins mutation subtypes, regardless of presence of brain metastases at baseline, and in patients who received prior </a:t>
            </a:r>
            <a:r>
              <a:rPr lang="en-US" sz="2000" dirty="0" err="1"/>
              <a:t>amivantamab</a:t>
            </a:r>
            <a:endParaRPr lang="en-US" sz="2000" dirty="0"/>
          </a:p>
          <a:p>
            <a:pPr>
              <a:spcBef>
                <a:spcPts val="500"/>
              </a:spcBef>
            </a:pPr>
            <a:r>
              <a:rPr lang="en-US" sz="2000" dirty="0"/>
              <a:t>Longest treatment duration: &gt;17 mo; longest DoR: &gt;8 mo; median DoR: &gt;3.5 mo (not reached)</a:t>
            </a:r>
          </a:p>
          <a:p>
            <a:pPr>
              <a:spcBef>
                <a:spcPts val="500"/>
              </a:spcBef>
            </a:pPr>
            <a:r>
              <a:rPr lang="en-US" sz="2000" dirty="0"/>
              <a:t>Median PFS: &gt;4 mo (not reached)</a:t>
            </a:r>
          </a:p>
        </p:txBody>
      </p:sp>
      <p:graphicFrame>
        <p:nvGraphicFramePr>
          <p:cNvPr id="10" name="Group 3">
            <a:extLst>
              <a:ext uri="{FF2B5EF4-FFF2-40B4-BE49-F238E27FC236}">
                <a16:creationId xmlns:a16="http://schemas.microsoft.com/office/drawing/2014/main" id="{41B5781F-F9E6-4D8E-971B-6A02F826EE2B}"/>
              </a:ext>
            </a:extLst>
          </p:cNvPr>
          <p:cNvGraphicFramePr>
            <a:graphicFrameLocks/>
          </p:cNvGraphicFramePr>
          <p:nvPr>
            <p:extLst>
              <p:ext uri="{D42A27DB-BD31-4B8C-83A1-F6EECF244321}">
                <p14:modId xmlns:p14="http://schemas.microsoft.com/office/powerpoint/2010/main" val="2891104731"/>
              </p:ext>
            </p:extLst>
          </p:nvPr>
        </p:nvGraphicFramePr>
        <p:xfrm>
          <a:off x="709797" y="1596962"/>
          <a:ext cx="10784326" cy="2590912"/>
        </p:xfrm>
        <a:graphic>
          <a:graphicData uri="http://schemas.openxmlformats.org/drawingml/2006/table">
            <a:tbl>
              <a:tblPr/>
              <a:tblGrid>
                <a:gridCol w="2962574">
                  <a:extLst>
                    <a:ext uri="{9D8B030D-6E8A-4147-A177-3AD203B41FA5}">
                      <a16:colId xmlns:a16="http://schemas.microsoft.com/office/drawing/2014/main" val="20000"/>
                    </a:ext>
                  </a:extLst>
                </a:gridCol>
                <a:gridCol w="1363447">
                  <a:extLst>
                    <a:ext uri="{9D8B030D-6E8A-4147-A177-3AD203B41FA5}">
                      <a16:colId xmlns:a16="http://schemas.microsoft.com/office/drawing/2014/main" val="20001"/>
                    </a:ext>
                  </a:extLst>
                </a:gridCol>
                <a:gridCol w="1291661">
                  <a:extLst>
                    <a:ext uri="{9D8B030D-6E8A-4147-A177-3AD203B41FA5}">
                      <a16:colId xmlns:a16="http://schemas.microsoft.com/office/drawing/2014/main" val="4268586120"/>
                    </a:ext>
                  </a:extLst>
                </a:gridCol>
                <a:gridCol w="1291661">
                  <a:extLst>
                    <a:ext uri="{9D8B030D-6E8A-4147-A177-3AD203B41FA5}">
                      <a16:colId xmlns:a16="http://schemas.microsoft.com/office/drawing/2014/main" val="586539604"/>
                    </a:ext>
                  </a:extLst>
                </a:gridCol>
                <a:gridCol w="1291661">
                  <a:extLst>
                    <a:ext uri="{9D8B030D-6E8A-4147-A177-3AD203B41FA5}">
                      <a16:colId xmlns:a16="http://schemas.microsoft.com/office/drawing/2014/main" val="2653998957"/>
                    </a:ext>
                  </a:extLst>
                </a:gridCol>
                <a:gridCol w="1291661">
                  <a:extLst>
                    <a:ext uri="{9D8B030D-6E8A-4147-A177-3AD203B41FA5}">
                      <a16:colId xmlns:a16="http://schemas.microsoft.com/office/drawing/2014/main" val="2761783907"/>
                    </a:ext>
                  </a:extLst>
                </a:gridCol>
                <a:gridCol w="1291661">
                  <a:extLst>
                    <a:ext uri="{9D8B030D-6E8A-4147-A177-3AD203B41FA5}">
                      <a16:colId xmlns:a16="http://schemas.microsoft.com/office/drawing/2014/main" val="962436813"/>
                    </a:ext>
                  </a:extLst>
                </a:gridCol>
              </a:tblGrid>
              <a:tr h="195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Best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50 mg QD   (n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100 mg QD (n =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200 mg QD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300 mg QD (n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400 mg QD (n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2764467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(confirmed)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(41.9)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(confirmed)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(41.9)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(unconfirmed)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(48.4)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2858471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(48.2)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(48.4)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982171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14568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(85.7)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(81.9)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(90.3)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(77.8)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820638"/>
                  </a:ext>
                </a:extLst>
              </a:tr>
            </a:tbl>
          </a:graphicData>
        </a:graphic>
      </p:graphicFrame>
    </p:spTree>
    <p:extLst>
      <p:ext uri="{BB962C8B-B14F-4D97-AF65-F5344CB8AC3E}">
        <p14:creationId xmlns:p14="http://schemas.microsoft.com/office/powerpoint/2010/main" val="4036578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DZD9008 in </a:t>
            </a:r>
            <a:r>
              <a:rPr lang="en-US" i="1" dirty="0"/>
              <a:t>EGFR </a:t>
            </a:r>
            <a:r>
              <a:rPr lang="en-US" dirty="0"/>
              <a:t>Ex20ins+ NSCLC: Response by Presence of Brain Mets or by Type of Ex20ins Mutation</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Jänne. WCLC 2021. Abstr OA15.02. </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5D14C3BE-7BF8-4C62-B5BD-5D018EC49A6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8628410-61F2-4C3B-BE58-44D5E66A008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C8EA8C2-4F08-4F9C-8D3D-E476F270AC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Group 3">
            <a:extLst>
              <a:ext uri="{FF2B5EF4-FFF2-40B4-BE49-F238E27FC236}">
                <a16:creationId xmlns:a16="http://schemas.microsoft.com/office/drawing/2014/main" id="{5DDDB379-1939-2E4F-B817-F6CEF0A5C45E}"/>
              </a:ext>
            </a:extLst>
          </p:cNvPr>
          <p:cNvGraphicFramePr>
            <a:graphicFrameLocks/>
          </p:cNvGraphicFramePr>
          <p:nvPr>
            <p:extLst>
              <p:ext uri="{D42A27DB-BD31-4B8C-83A1-F6EECF244321}">
                <p14:modId xmlns:p14="http://schemas.microsoft.com/office/powerpoint/2010/main" val="1124947685"/>
              </p:ext>
            </p:extLst>
          </p:nvPr>
        </p:nvGraphicFramePr>
        <p:xfrm>
          <a:off x="609759" y="1542192"/>
          <a:ext cx="10872444" cy="2194656"/>
        </p:xfrm>
        <a:graphic>
          <a:graphicData uri="http://schemas.openxmlformats.org/drawingml/2006/table">
            <a:tbl>
              <a:tblPr/>
              <a:tblGrid>
                <a:gridCol w="4057934">
                  <a:extLst>
                    <a:ext uri="{9D8B030D-6E8A-4147-A177-3AD203B41FA5}">
                      <a16:colId xmlns:a16="http://schemas.microsoft.com/office/drawing/2014/main" val="20000"/>
                    </a:ext>
                  </a:extLst>
                </a:gridCol>
                <a:gridCol w="2115879">
                  <a:extLst>
                    <a:ext uri="{9D8B030D-6E8A-4147-A177-3AD203B41FA5}">
                      <a16:colId xmlns:a16="http://schemas.microsoft.com/office/drawing/2014/main" val="20001"/>
                    </a:ext>
                  </a:extLst>
                </a:gridCol>
                <a:gridCol w="2615609">
                  <a:extLst>
                    <a:ext uri="{9D8B030D-6E8A-4147-A177-3AD203B41FA5}">
                      <a16:colId xmlns:a16="http://schemas.microsoft.com/office/drawing/2014/main" val="4268586120"/>
                    </a:ext>
                  </a:extLst>
                </a:gridCol>
                <a:gridCol w="2083022">
                  <a:extLst>
                    <a:ext uri="{9D8B030D-6E8A-4147-A177-3AD203B41FA5}">
                      <a16:colId xmlns:a16="http://schemas.microsoft.com/office/drawing/2014/main" val="586539604"/>
                    </a:ext>
                  </a:extLst>
                </a:gridCol>
              </a:tblGrid>
              <a:tr h="1228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Response With </a:t>
                      </a:r>
                      <a:r>
                        <a:rPr kumimoji="0" lang="en-US" sz="1800" b="1" i="0" u="none" strike="noStrike" cap="none" normalizeH="0" baseline="0" dirty="0">
                          <a:ln>
                            <a:noFill/>
                          </a:ln>
                          <a:solidFill>
                            <a:schemeClr val="tx1"/>
                          </a:solidFill>
                          <a:effectLst/>
                          <a:latin typeface="Calibri" panose="020F0502020204030204" pitchFamily="34" charset="0"/>
                        </a:rPr>
                        <a:t>DZD9008 ≥100 mg,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No Brain Mets (n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Brain Mets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2764467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(51.6)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 (confirmed)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(51.6)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(59.1)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555534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4276665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 (86.8)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(90.3)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2865865"/>
                  </a:ext>
                </a:extLst>
              </a:tr>
            </a:tbl>
          </a:graphicData>
        </a:graphic>
      </p:graphicFrame>
      <p:graphicFrame>
        <p:nvGraphicFramePr>
          <p:cNvPr id="11" name="Group 3">
            <a:extLst>
              <a:ext uri="{FF2B5EF4-FFF2-40B4-BE49-F238E27FC236}">
                <a16:creationId xmlns:a16="http://schemas.microsoft.com/office/drawing/2014/main" id="{DBBFF8B0-0215-4DA7-8EFD-282D5ECA9FE7}"/>
              </a:ext>
            </a:extLst>
          </p:cNvPr>
          <p:cNvGraphicFramePr>
            <a:graphicFrameLocks/>
          </p:cNvGraphicFramePr>
          <p:nvPr>
            <p:extLst>
              <p:ext uri="{D42A27DB-BD31-4B8C-83A1-F6EECF244321}">
                <p14:modId xmlns:p14="http://schemas.microsoft.com/office/powerpoint/2010/main" val="2936537532"/>
              </p:ext>
            </p:extLst>
          </p:nvPr>
        </p:nvGraphicFramePr>
        <p:xfrm>
          <a:off x="609759" y="3925523"/>
          <a:ext cx="10880382" cy="2194656"/>
        </p:xfrm>
        <a:graphic>
          <a:graphicData uri="http://schemas.openxmlformats.org/drawingml/2006/table">
            <a:tbl>
              <a:tblPr/>
              <a:tblGrid>
                <a:gridCol w="4951583">
                  <a:extLst>
                    <a:ext uri="{9D8B030D-6E8A-4147-A177-3AD203B41FA5}">
                      <a16:colId xmlns:a16="http://schemas.microsoft.com/office/drawing/2014/main" val="20000"/>
                    </a:ext>
                  </a:extLst>
                </a:gridCol>
                <a:gridCol w="2406421">
                  <a:extLst>
                    <a:ext uri="{9D8B030D-6E8A-4147-A177-3AD203B41FA5}">
                      <a16:colId xmlns:a16="http://schemas.microsoft.com/office/drawing/2014/main" val="20001"/>
                    </a:ext>
                  </a:extLst>
                </a:gridCol>
                <a:gridCol w="3522378">
                  <a:extLst>
                    <a:ext uri="{9D8B030D-6E8A-4147-A177-3AD203B41FA5}">
                      <a16:colId xmlns:a16="http://schemas.microsoft.com/office/drawing/2014/main" val="426858612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1" u="none" strike="noStrike" cap="none" normalizeH="0" baseline="0" dirty="0">
                          <a:ln>
                            <a:noFill/>
                          </a:ln>
                          <a:solidFill>
                            <a:schemeClr val="tx1"/>
                          </a:solidFill>
                          <a:effectLst/>
                          <a:latin typeface="Calibri" panose="020F0502020204030204" pitchFamily="34" charset="0"/>
                        </a:rPr>
                        <a:t>EGFR</a:t>
                      </a:r>
                      <a:r>
                        <a:rPr kumimoji="0" lang="en-GB" sz="1800" b="1" i="0" u="none" strike="noStrike" cap="none" normalizeH="0" baseline="0" dirty="0">
                          <a:ln>
                            <a:noFill/>
                          </a:ln>
                          <a:solidFill>
                            <a:schemeClr val="tx1"/>
                          </a:solidFill>
                          <a:effectLst/>
                          <a:latin typeface="Calibri" panose="020F0502020204030204" pitchFamily="34" charset="0"/>
                        </a:rPr>
                        <a:t> Ex20ins Mutation Subtype,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276446776"/>
                  </a:ext>
                </a:extLst>
              </a:tr>
              <a:tr h="148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Near loop (n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V769_D770insASV (n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D770_N771insSVD (n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5555345"/>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Far loop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4276665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distinguishable (n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2865865"/>
                  </a:ext>
                </a:extLst>
              </a:tr>
            </a:tbl>
          </a:graphicData>
        </a:graphic>
      </p:graphicFrame>
    </p:spTree>
    <p:extLst>
      <p:ext uri="{BB962C8B-B14F-4D97-AF65-F5344CB8AC3E}">
        <p14:creationId xmlns:p14="http://schemas.microsoft.com/office/powerpoint/2010/main" val="3265303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DZD9008 in </a:t>
            </a:r>
            <a:r>
              <a:rPr lang="en-US" i="1" dirty="0"/>
              <a:t>EGFR </a:t>
            </a:r>
            <a:r>
              <a:rPr lang="en-US" dirty="0"/>
              <a:t>Ex20ins+ NSCLC: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sz="2400" dirty="0"/>
              <a:t>Investigators concluded that DZD9008, an EGFR/HER2 inhibitor including activity against </a:t>
            </a:r>
            <a:r>
              <a:rPr lang="en-US" sz="2400" i="1" dirty="0"/>
              <a:t>EGFR</a:t>
            </a:r>
            <a:r>
              <a:rPr lang="en-US" sz="2400" dirty="0"/>
              <a:t> ex20ins mutations, had a manageable safety profile with favorable PK parameters in patients with </a:t>
            </a:r>
            <a:r>
              <a:rPr lang="en-US" sz="2400" i="1" dirty="0"/>
              <a:t>EGFR</a:t>
            </a:r>
            <a:r>
              <a:rPr lang="en-US" sz="2400" dirty="0"/>
              <a:t> ex20ins mutation–positive advanced NSCLC</a:t>
            </a:r>
            <a:endParaRPr lang="en-US" sz="2400" baseline="30000" dirty="0"/>
          </a:p>
          <a:p>
            <a:pPr lvl="1"/>
            <a:r>
              <a:rPr lang="en-US" sz="2200" dirty="0"/>
              <a:t>Grade ≥3 TRAEs: 33%</a:t>
            </a:r>
          </a:p>
          <a:p>
            <a:r>
              <a:rPr lang="en-US" sz="2400" dirty="0"/>
              <a:t>Preliminary antitumor activity observed in this heavily-pretreated patient population with advanced NSCLC and various </a:t>
            </a:r>
            <a:r>
              <a:rPr lang="en-US" sz="2400" i="1" dirty="0"/>
              <a:t>EGFR</a:t>
            </a:r>
            <a:r>
              <a:rPr lang="en-US" sz="2400" dirty="0"/>
              <a:t> ex20ins mutations</a:t>
            </a:r>
            <a:endParaRPr lang="en-US" sz="2400" baseline="30000" dirty="0"/>
          </a:p>
          <a:p>
            <a:pPr lvl="1"/>
            <a:r>
              <a:rPr lang="en-US" sz="2200" dirty="0"/>
              <a:t>Confirmed ORR of 37.5% with DCR of 85.7% across all dose levels</a:t>
            </a:r>
            <a:endParaRPr lang="en-US" sz="2200" baseline="30000" dirty="0"/>
          </a:p>
          <a:p>
            <a:pPr lvl="1"/>
            <a:r>
              <a:rPr lang="en-US" sz="2200" dirty="0"/>
              <a:t>ORR of 22.7% vs 51.6% with DZD9008 ≥100 mg in patients with or without brain metastases, respectively</a:t>
            </a:r>
          </a:p>
          <a:p>
            <a:r>
              <a:rPr lang="en-US" sz="2400" dirty="0"/>
              <a:t>Phase II study evaluating DZD9008 in previously treated </a:t>
            </a:r>
            <a:r>
              <a:rPr lang="en-US" sz="2400" i="1" dirty="0"/>
              <a:t>EGFR </a:t>
            </a:r>
            <a:r>
              <a:rPr lang="en-US" sz="2400" dirty="0"/>
              <a:t>ex20ins mutation–positive advanced</a:t>
            </a:r>
            <a:r>
              <a:rPr lang="en-US" sz="2400" i="1" dirty="0"/>
              <a:t> </a:t>
            </a:r>
            <a:r>
              <a:rPr lang="en-US" sz="2400" dirty="0"/>
              <a:t>NSCLC is ongoing (NCT03974022)</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err="1">
                <a:solidFill>
                  <a:srgbClr val="455560"/>
                </a:solidFill>
                <a:latin typeface="Calibri" panose="020F0502020204030204" pitchFamily="34" charset="0"/>
              </a:rPr>
              <a:t>Jänne</a:t>
            </a:r>
            <a:r>
              <a:rPr lang="en-US" altLang="en-US" sz="1200" b="0" spc="-10" dirty="0">
                <a:solidFill>
                  <a:srgbClr val="455560"/>
                </a:solidFill>
                <a:latin typeface="Calibri" panose="020F0502020204030204" pitchFamily="34" charset="0"/>
              </a:rPr>
              <a:t>. WCLC 2021. Abstr </a:t>
            </a:r>
            <a:r>
              <a:rPr lang="en-US" altLang="en-US" sz="1200" b="0" spc="-10">
                <a:solidFill>
                  <a:srgbClr val="455560"/>
                </a:solidFill>
                <a:latin typeface="Calibri" panose="020F0502020204030204" pitchFamily="34" charset="0"/>
              </a:rPr>
              <a:t>OA15.02.</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6489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 lung cancer, including new data on:</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Immunotherapy across the NSCLC disease spectrum</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Targeted therapy for advanced NSCLC</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Small-cell lung cancer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56M7VY3CDVN5-1320597959-2</_dlc_DocId>
    <_dlc_DocIdUrl xmlns="d54cbe69-32bd-412a-b004-9152f949605e">
      <Url>https://intranet.clinicaloptions.com/mews/oncology/ONC_2021_WCLC_CF_US_(PRP4333)/OA15.02_Janne_VMBB/_layouts/15/DocIdRedir.aspx?ID=56M7VY3CDVN5-1320597959-2</Url>
      <Description>56M7VY3CDVN5-1320597959-2</Description>
    </_dlc_DocIdUrl>
    <Document_x0020_Category xmlns="82ba3b00-d18c-469e-9500-d839da7dcf5e">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6A845252FB165947ABAC302637585CA9" ma:contentTypeVersion="1" ma:contentTypeDescription="Create a new document." ma:contentTypeScope="" ma:versionID="b51251c8aa7d3338eea47b744f94fa56">
  <xsd:schema xmlns:xsd="http://www.w3.org/2001/XMLSchema" xmlns:xs="http://www.w3.org/2001/XMLSchema" xmlns:p="http://schemas.microsoft.com/office/2006/metadata/properties" xmlns:ns2="d54cbe69-32bd-412a-b004-9152f949605e" xmlns:ns3="82ba3b00-d18c-469e-9500-d839da7dcf5e" targetNamespace="http://schemas.microsoft.com/office/2006/metadata/properties" ma:root="true" ma:fieldsID="fc7eece6274295d3949f09a4d7429a50" ns2:_="" ns3:_="">
    <xsd:import namespace="d54cbe69-32bd-412a-b004-9152f949605e"/>
    <xsd:import namespace="82ba3b00-d18c-469e-9500-d839da7dcf5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2ba3b00-d18c-469e-9500-d839da7dcf5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schemas.microsoft.com/office/infopath/2007/PartnerControls"/>
    <ds:schemaRef ds:uri="82ba3b00-d18c-469e-9500-d839da7dcf5e"/>
    <ds:schemaRef ds:uri="http://purl.org/dc/elements/1.1/"/>
    <ds:schemaRef ds:uri="http://schemas.openxmlformats.org/package/2006/metadata/core-properties"/>
    <ds:schemaRef ds:uri="http://purl.org/dc/terms/"/>
    <ds:schemaRef ds:uri="http://www.w3.org/XML/1998/namespace"/>
    <ds:schemaRef ds:uri="http://purl.org/dc/dcmitype/"/>
    <ds:schemaRef ds:uri="http://schemas.microsoft.com/office/2006/metadata/properties"/>
    <ds:schemaRef ds:uri="http://schemas.microsoft.com/office/2006/documentManagement/types"/>
  </ds:schemaRefs>
</ds:datastoreItem>
</file>

<file path=customXml/itemProps4.xml><?xml version="1.0" encoding="utf-8"?>
<ds:datastoreItem xmlns:ds="http://schemas.openxmlformats.org/officeDocument/2006/customXml" ds:itemID="{CE4563A2-C0FB-46DA-A54F-33B88866BD95}">
  <ds:schemaRefs>
    <ds:schemaRef ds:uri="http://schemas.microsoft.com/sharepoint/events"/>
  </ds:schemaRefs>
</ds:datastoreItem>
</file>

<file path=customXml/itemProps5.xml><?xml version="1.0" encoding="utf-8"?>
<ds:datastoreItem xmlns:ds="http://schemas.openxmlformats.org/officeDocument/2006/customXml" ds:itemID="{3D56D28B-EB1E-4B5C-A17E-F33ECAA241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2ba3b00-d18c-469e-9500-d839da7dcf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4634</TotalTime>
  <Words>2180</Words>
  <Application>Microsoft Office PowerPoint</Application>
  <PresentationFormat>Widescreen</PresentationFormat>
  <Paragraphs>319</Paragraphs>
  <Slides>10</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Arial</vt:lpstr>
      <vt:lpstr>Calibri</vt:lpstr>
      <vt:lpstr>Roboto</vt:lpstr>
      <vt:lpstr>Times</vt:lpstr>
      <vt:lpstr>Wingdings</vt:lpstr>
      <vt:lpstr>2017_HTAA_Diabetes</vt:lpstr>
      <vt:lpstr>1_2017_HTAA_Diabetes</vt:lpstr>
      <vt:lpstr>Phase I Studies of Selective EGFR/HER2 Inhibitor DZD9008 in Patients With Advanced NSCLC and EGFR Exon 20 Insertion Mutations</vt:lpstr>
      <vt:lpstr>About These Slides</vt:lpstr>
      <vt:lpstr>DZD9008 in EGFR Ex20ins+ NSCLC: Background</vt:lpstr>
      <vt:lpstr>DZD9008 in EGFR Ex20ins+ NSCLC: Study Design</vt:lpstr>
      <vt:lpstr>DZD9008 in EGFR Ex20ins+ NSCLC:  Baseline Characteristics</vt:lpstr>
      <vt:lpstr>DZD9008 in EGFR Ex20ins+ NSCLC: PK and Safety</vt:lpstr>
      <vt:lpstr>DZD9008 in EGFR Ex20ins+ NSCLC: Efficacy</vt:lpstr>
      <vt:lpstr>DZD9008 in EGFR Ex20ins+ NSCLC: Response by Presence of Brain Mets or by Type of Ex20ins Mutation</vt:lpstr>
      <vt:lpstr>DZD9008 in EGFR Ex20ins+ NSCLC: Conclusions</vt:lpstr>
      <vt:lpstr>Go Online for More CCO  Coverage of WCLC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Studies of Selective EGFR/HER2 Inhibitor DZD9008 in Patients With Advanced NSCLC and EGFR Exon 20 Insertion Mutations</dc:title>
  <dc:creator>Preferred User</dc:creator>
  <cp:lastModifiedBy>nkolenko@clinicaloptions.com</cp:lastModifiedBy>
  <cp:revision>580</cp:revision>
  <cp:lastPrinted>2016-09-26T20:21:49Z</cp:lastPrinted>
  <dcterms:created xsi:type="dcterms:W3CDTF">2005-05-27T15:08:01Z</dcterms:created>
  <dcterms:modified xsi:type="dcterms:W3CDTF">2021-09-28T16:57:43Z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68c20e84-91f9-47e7-a437-e5dbea161bad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0x0101006A845252FB165947ABAC302637585CA9</vt:lpwstr>
  </property>
</Properties>
</file>