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dp" ContentType="image/vnd.ms-photo"/>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59"/>
  </p:notesMasterIdLst>
  <p:handoutMasterIdLst>
    <p:handoutMasterId r:id="rId60"/>
  </p:handoutMasterIdLst>
  <p:sldIdLst>
    <p:sldId id="321" r:id="rId6"/>
    <p:sldId id="308" r:id="rId7"/>
    <p:sldId id="1708" r:id="rId8"/>
    <p:sldId id="2147480130" r:id="rId9"/>
    <p:sldId id="2147474018" r:id="rId10"/>
    <p:sldId id="2147480120" r:id="rId11"/>
    <p:sldId id="2147480121" r:id="rId12"/>
    <p:sldId id="2147480126" r:id="rId13"/>
    <p:sldId id="2147480129" r:id="rId14"/>
    <p:sldId id="2147480128" r:id="rId15"/>
    <p:sldId id="668" r:id="rId16"/>
    <p:sldId id="2147480127" r:id="rId17"/>
    <p:sldId id="2147474113" r:id="rId18"/>
    <p:sldId id="2137" r:id="rId19"/>
    <p:sldId id="2147474274" r:id="rId20"/>
    <p:sldId id="310" r:id="rId21"/>
    <p:sldId id="2147474259" r:id="rId22"/>
    <p:sldId id="2145706208" r:id="rId23"/>
    <p:sldId id="2147474257" r:id="rId24"/>
    <p:sldId id="2147474171" r:id="rId25"/>
    <p:sldId id="461" r:id="rId26"/>
    <p:sldId id="2532" r:id="rId27"/>
    <p:sldId id="437" r:id="rId28"/>
    <p:sldId id="2147474269" r:id="rId29"/>
    <p:sldId id="2147474272" r:id="rId30"/>
    <p:sldId id="2147480122" r:id="rId31"/>
    <p:sldId id="2147480123" r:id="rId32"/>
    <p:sldId id="338" r:id="rId33"/>
    <p:sldId id="2147474264" r:id="rId34"/>
    <p:sldId id="2147474081" r:id="rId35"/>
    <p:sldId id="2147471297" r:id="rId36"/>
    <p:sldId id="2147474265" r:id="rId37"/>
    <p:sldId id="2571" r:id="rId38"/>
    <p:sldId id="2147480115" r:id="rId39"/>
    <p:sldId id="2147474249" r:id="rId40"/>
    <p:sldId id="2147474273" r:id="rId41"/>
    <p:sldId id="2147480124" r:id="rId42"/>
    <p:sldId id="2147480125" r:id="rId43"/>
    <p:sldId id="2141411326" r:id="rId44"/>
    <p:sldId id="2147474248" r:id="rId45"/>
    <p:sldId id="2147474266" r:id="rId46"/>
    <p:sldId id="2147474208" r:id="rId47"/>
    <p:sldId id="2147474251" r:id="rId48"/>
    <p:sldId id="2147474085" r:id="rId49"/>
    <p:sldId id="2147474152" r:id="rId50"/>
    <p:sldId id="2147474252" r:id="rId51"/>
    <p:sldId id="2147474129" r:id="rId52"/>
    <p:sldId id="2147474189" r:id="rId53"/>
    <p:sldId id="323" r:id="rId54"/>
    <p:sldId id="325" r:id="rId55"/>
    <p:sldId id="2147474154" r:id="rId56"/>
    <p:sldId id="2147480114" r:id="rId57"/>
    <p:sldId id="2147471241" r:id="rId58"/>
  </p:sldIdLst>
  <p:sldSz cx="12192000" cy="6858000"/>
  <p:notesSz cx="7315200" cy="9601200"/>
  <p:custDataLst>
    <p:tags r:id="rId6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8" pos="312" userDrawn="1">
          <p15:clr>
            <a:srgbClr val="A4A3A4"/>
          </p15:clr>
        </p15:guide>
        <p15:guide id="12" orient="horz" pos="216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5"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7"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6"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3" clrIdx="14">
    <p:extLst>
      <p:ext uri="{19B8F6BF-5375-455C-9EA6-DF929625EA0E}">
        <p15:presenceInfo xmlns:p15="http://schemas.microsoft.com/office/powerpoint/2012/main" userId="S::jeimers@clinicaloptions.com::e496f3f7-6a48-4339-9b0c-9f426a43f948" providerId="AD"/>
      </p:ext>
    </p:extLst>
  </p:cmAuthor>
  <p:cmAuthor id="16" name="Melanie Couton" initials="" lastIdx="3" clrIdx="15">
    <p:extLst>
      <p:ext uri="{19B8F6BF-5375-455C-9EA6-DF929625EA0E}">
        <p15:presenceInfo xmlns:p15="http://schemas.microsoft.com/office/powerpoint/2012/main" userId="S::mcouton@clinicaloptions.com::b5a8fb1e-a716-46a0-9a38-0d707f5e2bfc" providerId="AD"/>
      </p:ext>
    </p:extLst>
  </p:cmAuthor>
  <p:cmAuthor id="17" name="Rachael Andrie" initials="RA [3]" lastIdx="133" clrIdx="16">
    <p:extLst>
      <p:ext uri="{19B8F6BF-5375-455C-9EA6-DF929625EA0E}">
        <p15:presenceInfo xmlns:p15="http://schemas.microsoft.com/office/powerpoint/2012/main" userId="S::randrie@clinicaloptions.com::311027c1-cf79-416d-b346-5f38dcd95c11" providerId="AD"/>
      </p:ext>
    </p:extLst>
  </p:cmAuthor>
  <p:cmAuthor id="18" name="Megan Cartwright" initials="MC" lastIdx="40" clrIdx="17">
    <p:extLst>
      <p:ext uri="{19B8F6BF-5375-455C-9EA6-DF929625EA0E}">
        <p15:presenceInfo xmlns:p15="http://schemas.microsoft.com/office/powerpoint/2012/main" userId="S::mcartwright@clinicaloptions.com::aaeaf566-570c-41b1-9c90-11c8d9ac162b" providerId="AD"/>
      </p:ext>
    </p:extLst>
  </p:cmAuthor>
  <p:cmAuthor id="19" name="mcartwright@clinicaloptions.com" initials="m" lastIdx="4" clrIdx="18">
    <p:extLst>
      <p:ext uri="{19B8F6BF-5375-455C-9EA6-DF929625EA0E}">
        <p15:presenceInfo xmlns:p15="http://schemas.microsoft.com/office/powerpoint/2012/main" userId="mcartwright@clinicaloptions.com" providerId="None"/>
      </p:ext>
    </p:extLst>
  </p:cmAuthor>
  <p:cmAuthor id="20" name="Steven Smith" initials="SS" lastIdx="28" clrIdx="19">
    <p:extLst>
      <p:ext uri="{19B8F6BF-5375-455C-9EA6-DF929625EA0E}">
        <p15:presenceInfo xmlns:p15="http://schemas.microsoft.com/office/powerpoint/2012/main" userId="S::steven.c.smith@vcuhealth.org::572e1b48-78a1-4c5d-a65b-09a78992ce0c" providerId="AD"/>
      </p:ext>
    </p:extLst>
  </p:cmAuthor>
  <p:cmAuthor id="21" name="Misha Beltran" initials="MB" lastIdx="18" clrIdx="20">
    <p:extLst>
      <p:ext uri="{19B8F6BF-5375-455C-9EA6-DF929625EA0E}">
        <p15:presenceInfo xmlns:p15="http://schemas.microsoft.com/office/powerpoint/2012/main" userId="Misha Beltran" providerId="None"/>
      </p:ext>
    </p:extLst>
  </p:cmAuthor>
  <p:cmAuthor id="22" name="Rachael Andrie" initials="RA" lastIdx="2" clrIdx="21">
    <p:extLst>
      <p:ext uri="{19B8F6BF-5375-455C-9EA6-DF929625EA0E}">
        <p15:presenceInfo xmlns:p15="http://schemas.microsoft.com/office/powerpoint/2012/main" userId="Rachael Andrie" providerId="None"/>
      </p:ext>
    </p:extLst>
  </p:cmAuthor>
  <p:cmAuthor id="23" name="Marie Becker" initials="MB" lastIdx="5" clrIdx="22">
    <p:extLst>
      <p:ext uri="{19B8F6BF-5375-455C-9EA6-DF929625EA0E}">
        <p15:presenceInfo xmlns:p15="http://schemas.microsoft.com/office/powerpoint/2012/main" userId="S::mbecker@clinicaloptions.com::a16991b8-7bb5-4da5-98af-c360d036dd20" providerId="AD"/>
      </p:ext>
    </p:extLst>
  </p:cmAuthor>
  <p:cmAuthor id="24" name="Maddelynne Parker" initials="MP" lastIdx="19" clrIdx="23">
    <p:extLst>
      <p:ext uri="{19B8F6BF-5375-455C-9EA6-DF929625EA0E}">
        <p15:presenceInfo xmlns:p15="http://schemas.microsoft.com/office/powerpoint/2012/main" userId="Maddelynne Parker" providerId="None"/>
      </p:ext>
    </p:extLst>
  </p:cmAuthor>
  <p:cmAuthor id="25" name="Timothy Quill" initials="TQ" lastIdx="2" clrIdx="24">
    <p:extLst>
      <p:ext uri="{19B8F6BF-5375-455C-9EA6-DF929625EA0E}">
        <p15:presenceInfo xmlns:p15="http://schemas.microsoft.com/office/powerpoint/2012/main" userId="S::tquill@clinicaloptions.com::b1dc6efb-2995-45e7-a306-57a2c67aa886" providerId="AD"/>
      </p:ext>
    </p:extLst>
  </p:cmAuthor>
  <p:cmAuthor id="26" name="Christy Seals" initials="CS" lastIdx="16" clrIdx="25">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F0D9"/>
    <a:srgbClr val="595959"/>
    <a:srgbClr val="2AB8C9"/>
    <a:srgbClr val="C4D518"/>
    <a:srgbClr val="EBEBEB"/>
    <a:srgbClr val="CDCDCF"/>
    <a:srgbClr val="F2F2F2"/>
    <a:srgbClr val="07090A"/>
    <a:srgbClr val="E1471D"/>
    <a:srgbClr val="0082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ECB245-920E-487F-9E9B-FED8B878E98B}" v="2" dt="2024-03-25T20:44:43.190"/>
    <p1510:client id="{8CBE1ACE-0744-A5DA-B508-2BA8BA5F2E5B}" v="3" dt="2024-03-25T21:05:49.768"/>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467" autoAdjust="0"/>
    <p:restoredTop sz="82313" autoAdjust="0"/>
  </p:normalViewPr>
  <p:slideViewPr>
    <p:cSldViewPr snapToGrid="0">
      <p:cViewPr varScale="1">
        <p:scale>
          <a:sx n="100" d="100"/>
          <a:sy n="100" d="100"/>
        </p:scale>
        <p:origin x="1200" y="160"/>
      </p:cViewPr>
      <p:guideLst>
        <p:guide pos="312"/>
        <p:guide orient="horz" pos="216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ableStyles" Target="tableStyles.xml"/><Relationship Id="rId5" Type="http://schemas.openxmlformats.org/officeDocument/2006/relationships/slideMaster" Target="slideMasters/slideMaster1.xml"/><Relationship Id="rId61" Type="http://schemas.openxmlformats.org/officeDocument/2006/relationships/tags" Target="tags/tag1.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67" Type="http://schemas.microsoft.com/office/2015/10/relationships/revisionInfo" Target="revisionInfo.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handoutMaster" Target="handoutMasters/handoutMaster1.xml"/><Relationship Id="rId65"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086017865590496E-2"/>
          <c:y val="7.5936144502837507E-3"/>
          <c:w val="0.85536073961906933"/>
          <c:h val="0.94681537891425915"/>
        </c:manualLayout>
      </c:layout>
      <c:pieChart>
        <c:varyColors val="1"/>
        <c:ser>
          <c:idx val="0"/>
          <c:order val="0"/>
          <c:tx>
            <c:strRef>
              <c:f>Sheet1!$B$1</c:f>
              <c:strCache>
                <c:ptCount val="1"/>
                <c:pt idx="0">
                  <c:v>Column1</c:v>
                </c:pt>
              </c:strCache>
            </c:strRef>
          </c:tx>
          <c:spPr>
            <a:ln w="9525">
              <a:solidFill>
                <a:schemeClr val="bg1"/>
              </a:solidFill>
            </a:ln>
          </c:spPr>
          <c:dPt>
            <c:idx val="0"/>
            <c:bubble3D val="0"/>
            <c:spPr>
              <a:solidFill>
                <a:schemeClr val="accent1"/>
              </a:solidFill>
              <a:ln w="9525">
                <a:solidFill>
                  <a:schemeClr val="bg1"/>
                </a:solidFill>
              </a:ln>
              <a:effectLst/>
            </c:spPr>
            <c:extLst>
              <c:ext xmlns:c16="http://schemas.microsoft.com/office/drawing/2014/chart" uri="{C3380CC4-5D6E-409C-BE32-E72D297353CC}">
                <c16:uniqueId val="{00000001-B019-49B5-9617-449E55E19EA8}"/>
              </c:ext>
            </c:extLst>
          </c:dPt>
          <c:dPt>
            <c:idx val="1"/>
            <c:bubble3D val="0"/>
            <c:spPr>
              <a:solidFill>
                <a:schemeClr val="accent2"/>
              </a:solidFill>
              <a:ln w="9525">
                <a:solidFill>
                  <a:schemeClr val="bg1"/>
                </a:solidFill>
              </a:ln>
              <a:effectLst/>
            </c:spPr>
            <c:extLst>
              <c:ext xmlns:c16="http://schemas.microsoft.com/office/drawing/2014/chart" uri="{C3380CC4-5D6E-409C-BE32-E72D297353CC}">
                <c16:uniqueId val="{00000003-B019-49B5-9617-449E55E19EA8}"/>
              </c:ext>
            </c:extLst>
          </c:dPt>
          <c:dPt>
            <c:idx val="2"/>
            <c:bubble3D val="0"/>
            <c:spPr>
              <a:solidFill>
                <a:schemeClr val="accent2">
                  <a:lumMod val="75000"/>
                </a:schemeClr>
              </a:solidFill>
              <a:ln w="9525">
                <a:solidFill>
                  <a:schemeClr val="bg1"/>
                </a:solidFill>
              </a:ln>
              <a:effectLst/>
            </c:spPr>
            <c:extLst>
              <c:ext xmlns:c16="http://schemas.microsoft.com/office/drawing/2014/chart" uri="{C3380CC4-5D6E-409C-BE32-E72D297353CC}">
                <c16:uniqueId val="{00000005-B019-49B5-9617-449E55E19EA8}"/>
              </c:ext>
            </c:extLst>
          </c:dPt>
          <c:dPt>
            <c:idx val="3"/>
            <c:bubble3D val="0"/>
            <c:spPr>
              <a:solidFill>
                <a:schemeClr val="accent4"/>
              </a:solidFill>
              <a:ln w="9525">
                <a:solidFill>
                  <a:schemeClr val="bg1"/>
                </a:solidFill>
              </a:ln>
              <a:effectLst/>
            </c:spPr>
            <c:extLst>
              <c:ext xmlns:c16="http://schemas.microsoft.com/office/drawing/2014/chart" uri="{C3380CC4-5D6E-409C-BE32-E72D297353CC}">
                <c16:uniqueId val="{00000007-B019-49B5-9617-449E55E19EA8}"/>
              </c:ext>
            </c:extLst>
          </c:dPt>
          <c:dPt>
            <c:idx val="4"/>
            <c:bubble3D val="0"/>
            <c:spPr>
              <a:solidFill>
                <a:schemeClr val="accent5"/>
              </a:solidFill>
              <a:ln w="9525">
                <a:solidFill>
                  <a:schemeClr val="bg1"/>
                </a:solidFill>
              </a:ln>
              <a:effectLst/>
            </c:spPr>
            <c:extLst>
              <c:ext xmlns:c16="http://schemas.microsoft.com/office/drawing/2014/chart" uri="{C3380CC4-5D6E-409C-BE32-E72D297353CC}">
                <c16:uniqueId val="{00000009-B019-49B5-9617-449E55E19EA8}"/>
              </c:ext>
            </c:extLst>
          </c:dPt>
          <c:dPt>
            <c:idx val="5"/>
            <c:bubble3D val="0"/>
            <c:spPr>
              <a:solidFill>
                <a:schemeClr val="accent6"/>
              </a:solidFill>
              <a:ln w="9525">
                <a:solidFill>
                  <a:schemeClr val="bg1"/>
                </a:solidFill>
              </a:ln>
              <a:effectLst/>
            </c:spPr>
            <c:extLst>
              <c:ext xmlns:c16="http://schemas.microsoft.com/office/drawing/2014/chart" uri="{C3380CC4-5D6E-409C-BE32-E72D297353CC}">
                <c16:uniqueId val="{0000000B-B019-49B5-9617-449E55E19EA8}"/>
              </c:ext>
            </c:extLst>
          </c:dPt>
          <c:dPt>
            <c:idx val="6"/>
            <c:bubble3D val="0"/>
            <c:spPr>
              <a:solidFill>
                <a:schemeClr val="accent1">
                  <a:lumMod val="60000"/>
                  <a:lumOff val="40000"/>
                </a:schemeClr>
              </a:solidFill>
              <a:ln w="9525">
                <a:solidFill>
                  <a:schemeClr val="bg1"/>
                </a:solidFill>
              </a:ln>
              <a:effectLst/>
            </c:spPr>
            <c:extLst>
              <c:ext xmlns:c16="http://schemas.microsoft.com/office/drawing/2014/chart" uri="{C3380CC4-5D6E-409C-BE32-E72D297353CC}">
                <c16:uniqueId val="{0000000D-B019-49B5-9617-449E55E19EA8}"/>
              </c:ext>
            </c:extLst>
          </c:dPt>
          <c:dPt>
            <c:idx val="7"/>
            <c:bubble3D val="0"/>
            <c:spPr>
              <a:solidFill>
                <a:schemeClr val="accent3"/>
              </a:solidFill>
              <a:ln w="9525">
                <a:solidFill>
                  <a:schemeClr val="bg1"/>
                </a:solidFill>
              </a:ln>
              <a:effectLst/>
            </c:spPr>
            <c:extLst>
              <c:ext xmlns:c16="http://schemas.microsoft.com/office/drawing/2014/chart" uri="{C3380CC4-5D6E-409C-BE32-E72D297353CC}">
                <c16:uniqueId val="{0000000F-B019-49B5-9617-449E55E19EA8}"/>
              </c:ext>
            </c:extLst>
          </c:dPt>
          <c:dPt>
            <c:idx val="8"/>
            <c:bubble3D val="0"/>
            <c:spPr>
              <a:solidFill>
                <a:schemeClr val="tx2"/>
              </a:solidFill>
              <a:ln w="9525">
                <a:solidFill>
                  <a:schemeClr val="bg1"/>
                </a:solidFill>
              </a:ln>
              <a:effectLst/>
            </c:spPr>
            <c:extLst>
              <c:ext xmlns:c16="http://schemas.microsoft.com/office/drawing/2014/chart" uri="{C3380CC4-5D6E-409C-BE32-E72D297353CC}">
                <c16:uniqueId val="{00000011-B019-49B5-9617-449E55E19EA8}"/>
              </c:ext>
            </c:extLst>
          </c:dPt>
          <c:cat>
            <c:strRef>
              <c:f>Sheet1!$A$2:$A$10</c:f>
              <c:strCache>
                <c:ptCount val="9"/>
                <c:pt idx="0">
                  <c:v>BRCA2 </c:v>
                </c:pt>
                <c:pt idx="1">
                  <c:v>BRCA1 </c:v>
                </c:pt>
                <c:pt idx="2">
                  <c:v>ATM </c:v>
                </c:pt>
                <c:pt idx="3">
                  <c:v>CDK12</c:v>
                </c:pt>
                <c:pt idx="4">
                  <c:v>CHEK2</c:v>
                </c:pt>
                <c:pt idx="5">
                  <c:v>PPP2R2A</c:v>
                </c:pt>
                <c:pt idx="6">
                  <c:v>Low-prevalence genes</c:v>
                </c:pt>
                <c:pt idx="7">
                  <c:v>Co-occuring genes</c:v>
                </c:pt>
                <c:pt idx="8">
                  <c:v>None </c:v>
                </c:pt>
              </c:strCache>
            </c:strRef>
          </c:cat>
          <c:val>
            <c:numRef>
              <c:f>Sheet1!$B$2:$B$10</c:f>
              <c:numCache>
                <c:formatCode>0.0%</c:formatCode>
                <c:ptCount val="9"/>
                <c:pt idx="0">
                  <c:v>8.6999999999999994E-2</c:v>
                </c:pt>
                <c:pt idx="1">
                  <c:v>0.01</c:v>
                </c:pt>
                <c:pt idx="2">
                  <c:v>5.8999999999999997E-2</c:v>
                </c:pt>
                <c:pt idx="3">
                  <c:v>6.3E-2</c:v>
                </c:pt>
                <c:pt idx="4">
                  <c:v>1.2E-2</c:v>
                </c:pt>
                <c:pt idx="5">
                  <c:v>0.01</c:v>
                </c:pt>
                <c:pt idx="6">
                  <c:v>1.7000000000000001E-2</c:v>
                </c:pt>
                <c:pt idx="7">
                  <c:v>2.1000000000000001E-2</c:v>
                </c:pt>
                <c:pt idx="8">
                  <c:v>0.72099999999999997</c:v>
                </c:pt>
              </c:numCache>
            </c:numRef>
          </c:val>
          <c:extLst>
            <c:ext xmlns:c16="http://schemas.microsoft.com/office/drawing/2014/chart" uri="{C3380CC4-5D6E-409C-BE32-E72D297353CC}">
              <c16:uniqueId val="{00000012-B019-49B5-9617-449E55E19EA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28575">
      <a:noFill/>
    </a:ln>
    <a:effectLst/>
  </c:spPr>
  <c:txPr>
    <a:bodyPr/>
    <a:lstStyle/>
    <a:p>
      <a:pPr>
        <a:defRPr sz="1000">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62B3FBE-92AA-E043-CDE5-264F3BF0FDBE}"/>
              </a:ext>
            </a:extLst>
          </p:cNvPr>
          <p:cNvSpPr>
            <a:spLocks noGrp="1"/>
          </p:cNvSpPr>
          <p:nvPr>
            <p:ph type="sldNum" sz="quarter" idx="3"/>
          </p:nvPr>
        </p:nvSpPr>
        <p:spPr>
          <a:xfrm>
            <a:off x="4143375" y="9120188"/>
            <a:ext cx="3170238" cy="481012"/>
          </a:xfrm>
          <a:prstGeom prst="rect">
            <a:avLst/>
          </a:prstGeom>
        </p:spPr>
        <p:txBody>
          <a:bodyPr vert="horz" lIns="91440" tIns="45720" rIns="91440" bIns="45720" rtlCol="0" anchor="b"/>
          <a:lstStyle>
            <a:lvl1pPr algn="r">
              <a:defRPr sz="1200"/>
            </a:lvl1pPr>
          </a:lstStyle>
          <a:p>
            <a:fld id="{AE0E13BE-8FB4-4464-A011-749EAAD53AB8}" type="slidenum">
              <a:rPr lang="en-US" smtClean="0"/>
              <a:t>‹#›</a:t>
            </a:fld>
            <a:endParaRPr 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3024" userDrawn="1">
          <p15:clr>
            <a:srgbClr val="F26B43"/>
          </p15:clr>
        </p15:guide>
        <p15:guide id="2" pos="2304"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10151788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0804319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B468ADB-F298-E64B-879F-921238B261C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288957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mCRPC, metastatic castration-resistant prostate cancer; mHSPC, metastatic hormone-sensitive prostate cancer; nmCRPC, nonmetastatic castration-resistant prostate cancer; PSA, prostate-specific antigen.</a:t>
            </a:r>
          </a:p>
          <a:p>
            <a:endParaRPr lang="en-US" i="1" dirty="0"/>
          </a:p>
          <a:p>
            <a:r>
              <a:rPr lang="en-US" b="1" i="0" dirty="0"/>
              <a:t>Notes:</a:t>
            </a:r>
            <a:endParaRPr lang="en-US" b="0" i="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Androgen-deprivation therapy (ADT) – treatment that suppresses/blocks the action or production of male hormones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Biochemical recurrence (BCR) – </a:t>
            </a:r>
            <a:r>
              <a:rPr kumimoji="0" lang="en-US" sz="1200" b="0" i="0" u="none" strike="noStrike" kern="1200" cap="none" spc="0" normalizeH="0" baseline="0" noProof="0" dirty="0">
                <a:ln>
                  <a:noFill/>
                </a:ln>
                <a:solidFill>
                  <a:schemeClr val="bg2">
                    <a:lumMod val="10000"/>
                  </a:schemeClr>
                </a:solidFill>
                <a:effectLst/>
                <a:uLnTx/>
                <a:uFillTx/>
                <a:latin typeface="Calibri" panose="020F0502020204030204" pitchFamily="34" charset="0"/>
                <a:ea typeface="+mn-ea"/>
                <a:cs typeface="+mn-cs"/>
              </a:rPr>
              <a:t>s</a:t>
            </a: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ymptomatic or asymptomatic rise in PSA after surgery or radiation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Castration-resistant prostate cancer (CRPC) – disease progression on ADT while with castrate level of testosterone (&lt;50 ng/dL)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High-volume prostate cancer - visceral metastases and/or ≥4 bone metastases (≥1 outside spine or pelvis)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Hormone-sensitive prostate cancer (HSPC) – disease that has either not been treated with, or is still responsive to, ADT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Prostate specific antigen (PSA) – usually &gt;4 ng/mL in blood of men with prostate cancer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endParaRPr lang="en-US" b="1" i="0" dirty="0"/>
          </a:p>
          <a:p>
            <a:endParaRPr lang="en-US" i="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8193611-2AEF-4347-A4F7-620F166AEEB3}"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8498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857943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PARPi, PARP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0374304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HRR, homologous recombination repair.</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26F39-71F6-5741-ABC5-C5DF5F8FF1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89075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HR, homologous recombination; HRD, </a:t>
            </a:r>
            <a:r>
              <a:rPr lang="en-US" b="0" i="1" dirty="0">
                <a:solidFill>
                  <a:srgbClr val="202124"/>
                </a:solidFill>
                <a:effectLst/>
                <a:latin typeface="Roboto" panose="02000000000000000000" pitchFamily="2" charset="0"/>
              </a:rPr>
              <a:t>homologous recombination deficiency; HRR, homologous recombination repair; PARPi, PARP inhibitor.</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0815008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 homologous recombination; HRR, homologous recombination repair; </a:t>
            </a:r>
            <a:r>
              <a:rPr lang="en-US" b="0" i="1" dirty="0">
                <a:solidFill>
                  <a:srgbClr val="202124"/>
                </a:solidFill>
                <a:effectLst/>
                <a:latin typeface="Roboto" panose="02000000000000000000" pitchFamily="2" charset="0"/>
              </a:rPr>
              <a:t>PARPi, PARP inhibitor</a:t>
            </a:r>
            <a:r>
              <a:rPr lang="en-US" i="1"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DB26F39-71F6-5741-ABC5-C5DF5F8FF1F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41159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HRR, homologous </a:t>
            </a:r>
            <a:r>
              <a:rPr lang="en-US" i="1"/>
              <a:t>recombination repair.</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10820224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Calibri" panose="020F0502020204030204" pitchFamily="34" charset="0"/>
                <a:cs typeface="Calibri" panose="020F0502020204030204" pitchFamily="34" charset="0"/>
              </a:rPr>
              <a:t>HRR, homologous recombination repair; HRRm, homologous recombination repair mutation; mCRPC, metastatic castration-resistant prostate cancer.</a:t>
            </a:r>
          </a:p>
          <a:p>
            <a:endParaRPr lang="en-US" dirty="0"/>
          </a:p>
        </p:txBody>
      </p:sp>
      <p:sp>
        <p:nvSpPr>
          <p:cNvPr id="4" name="Slide Number Placeholder 3"/>
          <p:cNvSpPr>
            <a:spLocks noGrp="1"/>
          </p:cNvSpPr>
          <p:nvPr>
            <p:ph type="sldNum" sz="quarter" idx="5"/>
          </p:nvPr>
        </p:nvSpPr>
        <p:spPr/>
        <p:txBody>
          <a:bodyPr/>
          <a:lstStyle/>
          <a:p>
            <a:fld id="{85B44CEF-2FF8-4E90-A682-FEFAA9A6CB27}" type="slidenum">
              <a:rPr lang="en-US" smtClean="0"/>
              <a:t>13</a:t>
            </a:fld>
            <a:endParaRPr lang="en-US" dirty="0"/>
          </a:p>
        </p:txBody>
      </p:sp>
    </p:spTree>
    <p:extLst>
      <p:ext uri="{BB962C8B-B14F-4D97-AF65-F5344CB8AC3E}">
        <p14:creationId xmlns:p14="http://schemas.microsoft.com/office/powerpoint/2010/main" val="10401035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27FAA0FA-34E7-4BC9-B951-16FAE57EE792}"/>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a:extLst>
              <a:ext uri="{FF2B5EF4-FFF2-40B4-BE49-F238E27FC236}">
                <a16:creationId xmlns:a16="http://schemas.microsoft.com/office/drawing/2014/main" id="{7571903B-54E8-43E8-A40A-4F45E7E6792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i="1" dirty="0">
                <a:latin typeface="Arial" panose="020B0604020202020204" pitchFamily="34" charset="0"/>
                <a:ea typeface="ヒラギノ角ゴ Pro W3" pitchFamily="-65" charset="-128"/>
              </a:rPr>
              <a:t>DDR, DNA damage repair; HRR, homologous recombination repair; mCRPC, metastatic castration-resistant prostate cancer; PC, prostate cancer.</a:t>
            </a:r>
          </a:p>
        </p:txBody>
      </p:sp>
      <p:sp>
        <p:nvSpPr>
          <p:cNvPr id="38916" name="Slide Number Placeholder 3">
            <a:extLst>
              <a:ext uri="{FF2B5EF4-FFF2-40B4-BE49-F238E27FC236}">
                <a16:creationId xmlns:a16="http://schemas.microsoft.com/office/drawing/2014/main" id="{FAA4FC15-F950-4D5A-827C-64205D1D305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ヒラギノ角ゴ Pro W3" pitchFamily="-65" charset="-128"/>
              </a:defRPr>
            </a:lvl1pPr>
            <a:lvl2pPr marL="742950" indent="-285750">
              <a:defRPr sz="2400">
                <a:solidFill>
                  <a:schemeClr val="tx1"/>
                </a:solidFill>
                <a:latin typeface="Times New Roman" panose="02020603050405020304" pitchFamily="18" charset="0"/>
                <a:ea typeface="ヒラギノ角ゴ Pro W3" pitchFamily="-65" charset="-128"/>
              </a:defRPr>
            </a:lvl2pPr>
            <a:lvl3pPr marL="1143000" indent="-228600">
              <a:defRPr sz="2400">
                <a:solidFill>
                  <a:schemeClr val="tx1"/>
                </a:solidFill>
                <a:latin typeface="Times New Roman" panose="02020603050405020304" pitchFamily="18" charset="0"/>
                <a:ea typeface="ヒラギノ角ゴ Pro W3" pitchFamily="-65" charset="-128"/>
              </a:defRPr>
            </a:lvl3pPr>
            <a:lvl4pPr marL="1600200" indent="-228600">
              <a:defRPr sz="2400">
                <a:solidFill>
                  <a:schemeClr val="tx1"/>
                </a:solidFill>
                <a:latin typeface="Times New Roman" panose="02020603050405020304" pitchFamily="18" charset="0"/>
                <a:ea typeface="ヒラギノ角ゴ Pro W3" pitchFamily="-65" charset="-128"/>
              </a:defRPr>
            </a:lvl4pPr>
            <a:lvl5pPr marL="2057400" indent="-228600">
              <a:defRPr sz="2400">
                <a:solidFill>
                  <a:schemeClr val="tx1"/>
                </a:solidFill>
                <a:latin typeface="Times New Roman" panose="02020603050405020304" pitchFamily="18" charset="0"/>
                <a:ea typeface="ヒラギノ角ゴ Pro W3" pitchFamily="-65"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3CD88DE-B6B5-4298-96C5-3B2DF569897F}" type="slidenum">
              <a:rPr kumimoji="0" lang="en-US" altLang="en-US" sz="1200" b="0" i="0" u="none" strike="noStrike" kern="1200" cap="none" spc="0" normalizeH="0" baseline="0" noProof="0" smtClean="0">
                <a:ln>
                  <a:noFill/>
                </a:ln>
                <a:solidFill>
                  <a:srgbClr val="000000"/>
                </a:solidFill>
                <a:effectLst/>
                <a:uLnTx/>
                <a:uFillTx/>
                <a:latin typeface="Times New Roman" panose="02020603050405020304" pitchFamily="18" charset="0"/>
                <a:ea typeface="ヒラギノ角ゴ Pro W3" pitchFamily="-65"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ヒラギノ角ゴ Pro W3" pitchFamily="-65" charset="-128"/>
              <a:cs typeface="+mn-cs"/>
            </a:endParaRPr>
          </a:p>
        </p:txBody>
      </p:sp>
    </p:spTree>
    <p:extLst>
      <p:ext uri="{BB962C8B-B14F-4D97-AF65-F5344CB8AC3E}">
        <p14:creationId xmlns:p14="http://schemas.microsoft.com/office/powerpoint/2010/main" val="2452138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905941-21D3-FE14-4EE2-569A54419AEB}"/>
            </a:ext>
          </a:extLst>
        </p:cNvPr>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4CA4A5D1-F021-6FE0-090D-2EBE52E7F8FA}"/>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a:extLst>
              <a:ext uri="{FF2B5EF4-FFF2-40B4-BE49-F238E27FC236}">
                <a16:creationId xmlns:a16="http://schemas.microsoft.com/office/drawing/2014/main" id="{B8D59779-812D-F872-4DE3-48B4C75276F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a:ea typeface="ヒラギノ角ゴ Pro W3" pitchFamily="-65" charset="-128"/>
            </a:endParaRPr>
          </a:p>
        </p:txBody>
      </p:sp>
      <p:sp>
        <p:nvSpPr>
          <p:cNvPr id="45060" name="Slide Number Placeholder 3">
            <a:extLst>
              <a:ext uri="{FF2B5EF4-FFF2-40B4-BE49-F238E27FC236}">
                <a16:creationId xmlns:a16="http://schemas.microsoft.com/office/drawing/2014/main" id="{EB79DD83-348C-E4FF-961E-95003E0CA91E}"/>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ヒラギノ角ゴ Pro W3" pitchFamily="-65" charset="-128"/>
              </a:defRPr>
            </a:lvl1pPr>
            <a:lvl2pPr marL="742950" indent="-285750">
              <a:defRPr sz="2400">
                <a:solidFill>
                  <a:schemeClr val="tx1"/>
                </a:solidFill>
                <a:latin typeface="Times New Roman" panose="02020603050405020304" pitchFamily="18" charset="0"/>
                <a:ea typeface="ヒラギノ角ゴ Pro W3" pitchFamily="-65" charset="-128"/>
              </a:defRPr>
            </a:lvl2pPr>
            <a:lvl3pPr marL="1143000" indent="-228600">
              <a:defRPr sz="2400">
                <a:solidFill>
                  <a:schemeClr val="tx1"/>
                </a:solidFill>
                <a:latin typeface="Times New Roman" panose="02020603050405020304" pitchFamily="18" charset="0"/>
                <a:ea typeface="ヒラギノ角ゴ Pro W3" pitchFamily="-65" charset="-128"/>
              </a:defRPr>
            </a:lvl3pPr>
            <a:lvl4pPr marL="1600200" indent="-228600">
              <a:defRPr sz="2400">
                <a:solidFill>
                  <a:schemeClr val="tx1"/>
                </a:solidFill>
                <a:latin typeface="Times New Roman" panose="02020603050405020304" pitchFamily="18" charset="0"/>
                <a:ea typeface="ヒラギノ角ゴ Pro W3" pitchFamily="-65" charset="-128"/>
              </a:defRPr>
            </a:lvl4pPr>
            <a:lvl5pPr marL="2057400" indent="-228600">
              <a:defRPr sz="2400">
                <a:solidFill>
                  <a:schemeClr val="tx1"/>
                </a:solidFill>
                <a:latin typeface="Times New Roman" panose="02020603050405020304" pitchFamily="18" charset="0"/>
                <a:ea typeface="ヒラギノ角ゴ Pro W3" pitchFamily="-65"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63CE10D-231F-4444-82FC-0D2507010C7D}" type="slidenum">
              <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ヒラギノ角ゴ Pro W3" pitchFamily="-65"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200" b="0" i="0" u="none" strike="noStrike" kern="1200" cap="none" spc="0" normalizeH="0" baseline="0" noProof="0" dirty="0">
              <a:ln>
                <a:noFill/>
              </a:ln>
              <a:solidFill>
                <a:prstClr val="black"/>
              </a:solidFill>
              <a:effectLst/>
              <a:uLnTx/>
              <a:uFillTx/>
              <a:latin typeface="Times New Roman" panose="02020603050405020304" pitchFamily="18" charset="0"/>
              <a:ea typeface="ヒラギノ角ゴ Pro W3" pitchFamily="-65" charset="-128"/>
              <a:cs typeface="Arial" panose="020B0604020202020204" pitchFamily="34" charset="0"/>
            </a:endParaRPr>
          </a:p>
        </p:txBody>
      </p:sp>
    </p:spTree>
    <p:extLst>
      <p:ext uri="{BB962C8B-B14F-4D97-AF65-F5344CB8AC3E}">
        <p14:creationId xmlns:p14="http://schemas.microsoft.com/office/powerpoint/2010/main" val="10782400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cfDNA, cell-free DNA; </a:t>
            </a:r>
            <a:r>
              <a:rPr lang="en-US" sz="1200" i="1" dirty="0">
                <a:solidFill>
                  <a:schemeClr val="bg1"/>
                </a:solidFill>
                <a:latin typeface="Calibri" panose="020F0502020204030204" pitchFamily="34" charset="0"/>
                <a:cs typeface="Calibri" panose="020F0502020204030204" pitchFamily="34" charset="0"/>
              </a:rPr>
              <a:t>CHIP, clonal hematopoiesis of indeterminate potential; mCRPC, metastatic castration-resistant prostate cancer.</a:t>
            </a: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26B4EE0-D482-4481-A5E2-6E1B0D4C28E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3381028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2L, second line; PSA, prostate-specific antigen.</a:t>
            </a:r>
          </a:p>
        </p:txBody>
      </p:sp>
      <p:sp>
        <p:nvSpPr>
          <p:cNvPr id="4" name="Slide Number Placeholder 3"/>
          <p:cNvSpPr>
            <a:spLocks noGrp="1"/>
          </p:cNvSpPr>
          <p:nvPr>
            <p:ph type="sldNum" sz="quarter" idx="5"/>
          </p:nvPr>
        </p:nvSpPr>
        <p:spPr/>
        <p:txBody>
          <a:bodyPr/>
          <a:lstStyle/>
          <a:p>
            <a:pPr marL="0" marR="0" lvl="0" indent="0" algn="r" defTabSz="88139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88139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4451571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dMMR, mismatch repair deficient; mCRPC, metastatic castration-resistant prostate cancer; mHSPC, metastatic hormone-sensitive prostate cancer; MSI, microsatellite instability; TMB, tumor mutational burden</a:t>
            </a:r>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51F06B-271D-4601-88E9-835B0EB3EF06}"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34640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latin typeface="Arial" panose="020B0604020202020204" pitchFamily="34" charset="0"/>
                <a:ea typeface="ヒラギノ角ゴ Pro W3" pitchFamily="-65" charset="-128"/>
              </a:rPr>
              <a:t>DDR, DNA damage repair.</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CE51F06B-271D-4601-88E9-835B0EB3EF06}"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742299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AF875DDC-3A9B-48F8-A2E8-9C58545777F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a:extLst>
              <a:ext uri="{FF2B5EF4-FFF2-40B4-BE49-F238E27FC236}">
                <a16:creationId xmlns:a16="http://schemas.microsoft.com/office/drawing/2014/main" id="{6961927E-7D3E-4388-BD8E-7B5A01CB976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a:ea typeface="ヒラギノ角ゴ Pro W3" pitchFamily="-65" charset="-128"/>
              </a:rPr>
              <a:t>mCRPC, metastatic castration-resistant prostate cancer.</a:t>
            </a:r>
            <a:endParaRPr lang="en-US" altLang="en-US" dirty="0">
              <a:ea typeface="ヒラギノ角ゴ Pro W3" pitchFamily="-65" charset="-128"/>
            </a:endParaRPr>
          </a:p>
        </p:txBody>
      </p:sp>
      <p:sp>
        <p:nvSpPr>
          <p:cNvPr id="53252" name="Slide Number Placeholder 3">
            <a:extLst>
              <a:ext uri="{FF2B5EF4-FFF2-40B4-BE49-F238E27FC236}">
                <a16:creationId xmlns:a16="http://schemas.microsoft.com/office/drawing/2014/main" id="{C2E73707-484D-4132-AB4D-326686A24521}"/>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ヒラギノ角ゴ Pro W3" pitchFamily="-65" charset="-128"/>
              </a:defRPr>
            </a:lvl1pPr>
            <a:lvl2pPr marL="742950" indent="-285750">
              <a:defRPr sz="2400">
                <a:solidFill>
                  <a:schemeClr val="tx1"/>
                </a:solidFill>
                <a:latin typeface="Times New Roman" panose="02020603050405020304" pitchFamily="18" charset="0"/>
                <a:ea typeface="ヒラギノ角ゴ Pro W3" pitchFamily="-65" charset="-128"/>
              </a:defRPr>
            </a:lvl2pPr>
            <a:lvl3pPr marL="1143000" indent="-228600">
              <a:defRPr sz="2400">
                <a:solidFill>
                  <a:schemeClr val="tx1"/>
                </a:solidFill>
                <a:latin typeface="Times New Roman" panose="02020603050405020304" pitchFamily="18" charset="0"/>
                <a:ea typeface="ヒラギノ角ゴ Pro W3" pitchFamily="-65" charset="-128"/>
              </a:defRPr>
            </a:lvl3pPr>
            <a:lvl4pPr marL="1600200" indent="-228600">
              <a:defRPr sz="2400">
                <a:solidFill>
                  <a:schemeClr val="tx1"/>
                </a:solidFill>
                <a:latin typeface="Times New Roman" panose="02020603050405020304" pitchFamily="18" charset="0"/>
                <a:ea typeface="ヒラギノ角ゴ Pro W3" pitchFamily="-65" charset="-128"/>
              </a:defRPr>
            </a:lvl4pPr>
            <a:lvl5pPr marL="2057400" indent="-228600">
              <a:defRPr sz="2400">
                <a:solidFill>
                  <a:schemeClr val="tx1"/>
                </a:solidFill>
                <a:latin typeface="Times New Roman" panose="02020603050405020304" pitchFamily="18" charset="0"/>
                <a:ea typeface="ヒラギノ角ゴ Pro W3" pitchFamily="-65"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78A94F7-37C6-4240-9E27-CFDA0F1D75C9}" type="slidenum">
              <a:rPr kumimoji="0" lang="en-US" altLang="en-US" sz="1200" b="0" i="0" u="none" strike="noStrike" kern="1200" cap="none" spc="0" normalizeH="0" baseline="0" noProof="0" smtClean="0">
                <a:ln>
                  <a:noFill/>
                </a:ln>
                <a:solidFill>
                  <a:prstClr val="black"/>
                </a:solidFill>
                <a:effectLst/>
                <a:uLnTx/>
                <a:uFillTx/>
                <a:latin typeface="Times New Roman" panose="02020603050405020304" pitchFamily="18" charset="0"/>
                <a:ea typeface="ヒラギノ角ゴ Pro W3" pitchFamily="-65"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dirty="0">
              <a:ln>
                <a:noFill/>
              </a:ln>
              <a:solidFill>
                <a:prstClr val="black"/>
              </a:solidFill>
              <a:effectLst/>
              <a:uLnTx/>
              <a:uFillTx/>
              <a:latin typeface="Times New Roman" panose="02020603050405020304" pitchFamily="18" charset="0"/>
              <a:ea typeface="ヒラギノ角ゴ Pro W3" pitchFamily="-65" charset="-128"/>
              <a:cs typeface="Arial" panose="020B0604020202020204" pitchFamily="34" charset="0"/>
            </a:endParaRPr>
          </a:p>
        </p:txBody>
      </p:sp>
    </p:spTree>
    <p:extLst>
      <p:ext uri="{BB962C8B-B14F-4D97-AF65-F5344CB8AC3E}">
        <p14:creationId xmlns:p14="http://schemas.microsoft.com/office/powerpoint/2010/main" val="708593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99B2-79A1-1CD2-9FF2-F5EC014A0B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86EB65-29B0-9FAD-9045-365A66F26DDB}"/>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8BB03626-69AE-404A-F7AD-B1BF0876BE4D}"/>
              </a:ext>
            </a:extLst>
          </p:cNvPr>
          <p:cNvSpPr>
            <a:spLocks noGrp="1"/>
          </p:cNvSpPr>
          <p:nvPr>
            <p:ph type="body" idx="1"/>
          </p:nvPr>
        </p:nvSpPr>
        <p:spPr/>
        <p:txBody>
          <a:bodyPr/>
          <a:lstStyle/>
          <a:p>
            <a:r>
              <a:rPr lang="en-US" i="1" dirty="0"/>
              <a:t>GINA; Genetic Information Nondiscrimination Act; VUS, variant of uncertain significance.</a:t>
            </a:r>
          </a:p>
        </p:txBody>
      </p:sp>
      <p:sp>
        <p:nvSpPr>
          <p:cNvPr id="4" name="Slide Number Placeholder 3">
            <a:extLst>
              <a:ext uri="{FF2B5EF4-FFF2-40B4-BE49-F238E27FC236}">
                <a16:creationId xmlns:a16="http://schemas.microsoft.com/office/drawing/2014/main" id="{AE922A24-F6E0-7DAC-EC0B-09B1021B303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DDF9027-91FF-483E-BC0A-F139AEFDA3D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2404916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ICI, immune checkpoint inhibitor; MSI, microsatellite instability; TMB, tumor mutational burden.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16359677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b="0" i="1" dirty="0"/>
              <a:t>AAP, abiraterone acetate + prednisone; </a:t>
            </a:r>
            <a:r>
              <a:rPr lang="en-US" b="0" i="1" dirty="0"/>
              <a:t>ADT, androgen deprivation therapy; Bx, biopsy; c/b, complicated by; CRPC, castration-resistant prostate cancer; GG, Grade Group; mets, metastases; OSH, outside hospital; PSA, prostate-specific antigen; RP, radical prostatectomy; RT, radiation therapy.</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017619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156797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820A2B-4832-606A-E3A0-A581870640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CABF3A-DC4A-120B-A468-F586BCEE5E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A20014-3736-F5BA-B7A9-9734601215C1}"/>
              </a:ext>
            </a:extLst>
          </p:cNvPr>
          <p:cNvSpPr>
            <a:spLocks noGrp="1"/>
          </p:cNvSpPr>
          <p:nvPr>
            <p:ph type="body" idx="1"/>
          </p:nvPr>
        </p:nvSpPr>
        <p:spPr/>
        <p:txBody>
          <a:bodyPr/>
          <a:lstStyle/>
          <a:p>
            <a:r>
              <a:rPr lang="en-US" i="1" dirty="0"/>
              <a:t>AR, androgen receptor; GnRH, gonadotropin hormone-releasing hormone; HRR, </a:t>
            </a:r>
            <a:r>
              <a:rPr lang="en-US" b="0" i="1" dirty="0">
                <a:solidFill>
                  <a:srgbClr val="4D5156"/>
                </a:solidFill>
                <a:effectLst/>
                <a:latin typeface="Roboto" panose="02000000000000000000" pitchFamily="2" charset="0"/>
              </a:rPr>
              <a:t>homologous recombination repair; </a:t>
            </a:r>
            <a:r>
              <a:rPr lang="en-US" i="1" dirty="0"/>
              <a:t>mCRPC, metastatic castration-resistant prostate cancer; PD, progressive disease; tx, treatment.</a:t>
            </a:r>
            <a:endParaRPr lang="en-US" dirty="0"/>
          </a:p>
        </p:txBody>
      </p:sp>
      <p:sp>
        <p:nvSpPr>
          <p:cNvPr id="4" name="Slide Number Placeholder 3">
            <a:extLst>
              <a:ext uri="{FF2B5EF4-FFF2-40B4-BE49-F238E27FC236}">
                <a16:creationId xmlns:a16="http://schemas.microsoft.com/office/drawing/2014/main" id="{270EF381-2829-3BEC-62CA-C0C3D4F8B750}"/>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68193611-2AEF-4347-A4F7-620F166AEEB3}"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625567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Abi, abiraterone; ARPI, androgen receptor pathway inhibitor; BICR, blinded independent central review; CT, chemotherapy; enza, enzalutamide; HSPC, hormone-sensitive prostate; cancer; IRR, independent radiology review; mCRPC, metastatic castration-resistant prostate cancer; NGS, next-generation sequencing; NHA, novel hormonal agent; ORR, objective response rate; PARPi, PARP inhibitor; PD, progressive disease; PFS,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20443758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ARPI, androgen receptor pathway inhibitor; BICR, blinded independent central review; HRR, homologous recombination repair; OS, overall survival; </a:t>
            </a:r>
            <a:r>
              <a:rPr lang="en-US" i="1" dirty="0"/>
              <a:t>rPFS, radiographic progression-free survival.</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30</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674554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B78EA49-FCBA-4D47-A30B-3BBA0BDABDF4}"/>
              </a:ext>
            </a:extLst>
          </p:cNvPr>
          <p:cNvSpPr>
            <a:spLocks noGrp="1" noChangeArrowheads="1"/>
          </p:cNvSpPr>
          <p:nvPr>
            <p:ph type="sldNum"/>
          </p:nvPr>
        </p:nvSpPr>
        <p:spPr>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08C84A2F-DB0C-8048-9557-44B78563BB32}"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4097" name="Text Box 1">
            <a:extLst>
              <a:ext uri="{FF2B5EF4-FFF2-40B4-BE49-F238E27FC236}">
                <a16:creationId xmlns:a16="http://schemas.microsoft.com/office/drawing/2014/main" id="{37CE9449-B2C4-C04A-A063-696592F99997}"/>
              </a:ext>
            </a:extLst>
          </p:cNvPr>
          <p:cNvSpPr txBox="1">
            <a:spLocks noGrp="1" noRot="1" noChangeAspect="1" noChangeArrowheads="1"/>
          </p:cNvSpPr>
          <p:nvPr>
            <p:ph type="sldImg"/>
          </p:nvPr>
        </p:nvSpPr>
        <p:spPr bwMode="auto">
          <a:xfrm>
            <a:off x="423863" y="704850"/>
            <a:ext cx="6186487" cy="3481388"/>
          </a:xfrm>
          <a:prstGeom prst="rect">
            <a:avLst/>
          </a:prstGeo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4098" name="Text Box 2">
            <a:extLst>
              <a:ext uri="{FF2B5EF4-FFF2-40B4-BE49-F238E27FC236}">
                <a16:creationId xmlns:a16="http://schemas.microsoft.com/office/drawing/2014/main" id="{3F1D84ED-D429-FF49-AA8C-39D05C81D115}"/>
              </a:ext>
            </a:extLst>
          </p:cNvPr>
          <p:cNvSpPr txBox="1">
            <a:spLocks noGrp="1" noChangeArrowheads="1"/>
          </p:cNvSpPr>
          <p:nvPr>
            <p:ph type="body" idx="1"/>
          </p:nvPr>
        </p:nvSpPr>
        <p:spPr bwMode="auto">
          <a:xfrm>
            <a:off x="703263" y="4410075"/>
            <a:ext cx="5627687" cy="41783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8820" rIns="0" bIns="0"/>
          <a:lstStyle/>
          <a:p>
            <a:pPr eaLnBrk="1">
              <a:lnSpc>
                <a:spcPct val="93000"/>
              </a:lnSpc>
              <a:spcBef>
                <a:spcPct val="0"/>
              </a:spcBef>
              <a:tabLst>
                <a:tab pos="723900" algn="l"/>
                <a:tab pos="1447800" algn="l"/>
                <a:tab pos="2171700" algn="l"/>
                <a:tab pos="2895600" algn="l"/>
                <a:tab pos="3619500" algn="l"/>
                <a:tab pos="4343400" algn="l"/>
                <a:tab pos="5067300" algn="l"/>
              </a:tabLst>
            </a:pPr>
            <a:r>
              <a:rPr lang="en-US" sz="1000" i="1" dirty="0"/>
              <a:t>ARPI, androgen receptor pathway inhibitor; BICR, blinded independent central review; ECOG, Eastern Cooperative Oncology Group; NR, not reached; </a:t>
            </a:r>
            <a:r>
              <a:rPr lang="en-US" altLang="en-US" sz="1000" i="1" dirty="0">
                <a:latin typeface="Arial Unicode MS" panose="020B0604020202020204" pitchFamily="34" charset="-128"/>
                <a:ea typeface="Arial Unicode MS" panose="020B0604020202020204" pitchFamily="34" charset="-128"/>
                <a:cs typeface="Arial Unicode MS" panose="020B0604020202020204" pitchFamily="34" charset="-128"/>
              </a:rPr>
              <a:t>PFS, progression-free survival; PS, performance status; PSA, prostate-specific antigen; </a:t>
            </a:r>
            <a:r>
              <a:rPr lang="en-US" sz="1000" i="1" dirty="0"/>
              <a:t>rPFS, radiographic progression-free survival</a:t>
            </a:r>
            <a:r>
              <a:rPr lang="en-US" altLang="en-US" sz="1000" i="1" dirty="0">
                <a:latin typeface="Arial Unicode MS" panose="020B0604020202020204" pitchFamily="34" charset="-128"/>
                <a:ea typeface="Arial Unicode MS" panose="020B0604020202020204" pitchFamily="34" charset="-128"/>
                <a:cs typeface="Arial Unicode MS" panose="020B0604020202020204" pitchFamily="34" charset="-128"/>
              </a:rPr>
              <a:t>.</a:t>
            </a:r>
          </a:p>
        </p:txBody>
      </p:sp>
    </p:spTree>
    <p:extLst>
      <p:ext uri="{BB962C8B-B14F-4D97-AF65-F5344CB8AC3E}">
        <p14:creationId xmlns:p14="http://schemas.microsoft.com/office/powerpoint/2010/main" val="6639327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ARPI, androgen receptor pathway inhibitor; BICR, blinded independent central review; HRR, homologous recombination repair; mCRPC, metastatic castration-resistant prostate cancer; OS, overall survival; PD, progressive disease; rPFS, radiographic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20954522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ADT, androgen deprivation therapy; mCRPC, metastatic castration-resistant prostate cancer; ORR, overall response rate.</a:t>
            </a:r>
          </a:p>
        </p:txBody>
      </p:sp>
      <p:sp>
        <p:nvSpPr>
          <p:cNvPr id="4" name="Slide Number Placeholder 3"/>
          <p:cNvSpPr>
            <a:spLocks noGrp="1"/>
          </p:cNvSpPr>
          <p:nvPr>
            <p:ph type="sldNum" sz="quarter" idx="5"/>
          </p:nvPr>
        </p:nvSpPr>
        <p:spPr>
          <a:xfrm>
            <a:off x="3884613" y="8685213"/>
            <a:ext cx="2971800" cy="457200"/>
          </a:xfrm>
          <a:prstGeom prst="rect">
            <a:avLst/>
          </a:prstGeom>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3444B1-158A-4BF6-99BF-61DE2EB2E352}" type="slidenum">
              <a:rPr kumimoji="0" 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4234125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1F1F1F"/>
                </a:solidFill>
                <a:effectLst/>
                <a:latin typeface="Arial" panose="020B0604020202020204" pitchFamily="34" charset="0"/>
                <a:cs typeface="Arial" panose="020B0604020202020204" pitchFamily="34" charset="0"/>
              </a:rPr>
              <a:t>CR, complete response; HRR, homologous recombination repair; IRR, independent radiology review; mCRPC, metastatic castration-resistant prostate cancer; NE, not evaluable; ORR, objective response rate; PCWG3, Prostate Cancer Clinical Trials Working Group 3; PD, progressive disease; PR, partial response; PSA50, confirmed prostate-specific antigen response of ≥50% decrease from baseline; RECIST, Response Evaluation Criteria in Solid Tumors; SD, stable disease.</a:t>
            </a:r>
            <a:endParaRPr lang="en-US"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34</a:t>
            </a:fld>
            <a:endParaRPr lang="en-US" altLang="en-US" dirty="0"/>
          </a:p>
        </p:txBody>
      </p:sp>
    </p:spTree>
    <p:extLst>
      <p:ext uri="{BB962C8B-B14F-4D97-AF65-F5344CB8AC3E}">
        <p14:creationId xmlns:p14="http://schemas.microsoft.com/office/powerpoint/2010/main" val="40226564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mCRPC, metastatic castration-resistant prostate cancer; OS, overall survival; rPFS, radiographic progression-free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35</a:t>
            </a:fld>
            <a:endParaRPr lang="en-US" altLang="en-US" dirty="0"/>
          </a:p>
        </p:txBody>
      </p:sp>
    </p:spTree>
    <p:extLst>
      <p:ext uri="{BB962C8B-B14F-4D97-AF65-F5344CB8AC3E}">
        <p14:creationId xmlns:p14="http://schemas.microsoft.com/office/powerpoint/2010/main" val="8370884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1CEC1-F9A0-8E3F-1B6E-4E6D78795F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5EFA95-6737-BC74-F72E-52B286DF9F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F1156A-05E5-C9B7-A0AF-9FF1D59C44EF}"/>
              </a:ext>
            </a:extLst>
          </p:cNvPr>
          <p:cNvSpPr>
            <a:spLocks noGrp="1"/>
          </p:cNvSpPr>
          <p:nvPr>
            <p:ph type="body" idx="1"/>
          </p:nvPr>
        </p:nvSpPr>
        <p:spPr/>
        <p:txBody>
          <a:bodyPr/>
          <a:lstStyle/>
          <a:p>
            <a:r>
              <a:rPr lang="en-US" i="1" dirty="0"/>
              <a:t>ADT, androgen deprivation therapy; Bx, biopsy; CRPC, castration-resistant prostate cancer; GG, Grade Group; LAD, lymphadenopathy; LN, lymph node; mets, metastases; OSH, outside hospital; PSMA, prostate-specific membrane antigen; PSA, prostate-specific antigen; RP, radical prostatectomy; RT, radiation therapy.</a:t>
            </a:r>
          </a:p>
          <a:p>
            <a:endParaRPr lang="en-US" dirty="0"/>
          </a:p>
        </p:txBody>
      </p:sp>
      <p:sp>
        <p:nvSpPr>
          <p:cNvPr id="4" name="Slide Number Placeholder 3">
            <a:extLst>
              <a:ext uri="{FF2B5EF4-FFF2-40B4-BE49-F238E27FC236}">
                <a16:creationId xmlns:a16="http://schemas.microsoft.com/office/drawing/2014/main" id="{79A82385-8B9A-F0C2-7D25-80DEC99441C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7676833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1CEC1-F9A0-8E3F-1B6E-4E6D78795F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5EFA95-6737-BC74-F72E-52B286DF9F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F1156A-05E5-C9B7-A0AF-9FF1D59C44EF}"/>
              </a:ext>
            </a:extLst>
          </p:cNvPr>
          <p:cNvSpPr>
            <a:spLocks noGrp="1"/>
          </p:cNvSpPr>
          <p:nvPr>
            <p:ph type="body" idx="1"/>
          </p:nvPr>
        </p:nvSpPr>
        <p:spPr/>
        <p:txBody>
          <a:bodyPr/>
          <a:lstStyle/>
          <a:p>
            <a:r>
              <a:rPr lang="en-US" i="1" dirty="0"/>
              <a:t>IHC, immunohistochemistry; LN, lymph node; NGS, next-generation sequencing.</a:t>
            </a:r>
          </a:p>
        </p:txBody>
      </p:sp>
      <p:sp>
        <p:nvSpPr>
          <p:cNvPr id="4" name="Slide Number Placeholder 3">
            <a:extLst>
              <a:ext uri="{FF2B5EF4-FFF2-40B4-BE49-F238E27FC236}">
                <a16:creationId xmlns:a16="http://schemas.microsoft.com/office/drawing/2014/main" id="{79A82385-8B9A-F0C2-7D25-80DEC99441C8}"/>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38</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7527518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AR, androgen receptor; HRR, homologous recombination repair; HT, hormone therapy; NHT, novel hormone therapy.</a:t>
            </a:r>
          </a:p>
          <a:p>
            <a:endParaRPr lang="en-US" sz="1200" dirty="0"/>
          </a:p>
          <a:p>
            <a:endParaRPr lang="en-US" i="1" dirty="0"/>
          </a:p>
        </p:txBody>
      </p:sp>
      <p:sp>
        <p:nvSpPr>
          <p:cNvPr id="4" name="Slide Number Placeholder 3"/>
          <p:cNvSpPr>
            <a:spLocks noGrp="1"/>
          </p:cNvSpPr>
          <p:nvPr>
            <p:ph type="sldNum" sz="quarter" idx="5"/>
          </p:nvPr>
        </p:nvSpPr>
        <p:spPr/>
        <p:txBody>
          <a:bodyPr/>
          <a:lstStyle/>
          <a:p>
            <a:pPr marL="0" marR="0" lvl="0" indent="0" algn="r" defTabSz="88139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881390" rtl="0" eaLnBrk="1" fontAlgn="base" latinLnBrk="0" hangingPunct="1">
                <a:lnSpc>
                  <a:spcPct val="100000"/>
                </a:lnSpc>
                <a:spcBef>
                  <a:spcPct val="0"/>
                </a:spcBef>
                <a:spcAft>
                  <a:spcPct val="0"/>
                </a:spcAft>
                <a:buClrTx/>
                <a:buSzTx/>
                <a:buFontTx/>
                <a:buNone/>
                <a:tabLst/>
                <a:defRPr/>
              </a:pPr>
              <a:t>39</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1071248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04B14F-5AFF-ECFA-8B67-38A4BF7C381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3C0725-BCAC-68A4-629E-86B8806954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28BB29-68D0-0391-E9C9-DB129B4BD28E}"/>
              </a:ext>
            </a:extLst>
          </p:cNvPr>
          <p:cNvSpPr>
            <a:spLocks noGrp="1"/>
          </p:cNvSpPr>
          <p:nvPr>
            <p:ph type="body" idx="1"/>
          </p:nvPr>
        </p:nvSpPr>
        <p:spPr/>
        <p:txBody>
          <a:bodyPr/>
          <a:lstStyle/>
          <a:p>
            <a:r>
              <a:rPr lang="en-US" i="1" dirty="0"/>
              <a:t>AAP, abiraterone acetate + prednisone; GnRH, gonadotropin hormone-releasing hormone; HRR, homologous recombination repair; mCRPC, metastatic castration-resistant prostate cancer; PD, progressive disease.</a:t>
            </a:r>
          </a:p>
        </p:txBody>
      </p:sp>
      <p:sp>
        <p:nvSpPr>
          <p:cNvPr id="4" name="Slide Number Placeholder 3">
            <a:extLst>
              <a:ext uri="{FF2B5EF4-FFF2-40B4-BE49-F238E27FC236}">
                <a16:creationId xmlns:a16="http://schemas.microsoft.com/office/drawing/2014/main" id="{AF5182CD-ABBB-2300-8162-68FCB4D55965}"/>
              </a:ext>
            </a:extLst>
          </p:cNvPr>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3916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b="0" i="1" dirty="0"/>
              <a:t>1L, first-line; AAP, abiraterone acetate + prednisone; </a:t>
            </a:r>
            <a:r>
              <a:rPr lang="en-US" b="0" i="1" dirty="0"/>
              <a:t>ARPI, androgen receptor pathway inhibitor; </a:t>
            </a:r>
            <a:r>
              <a:rPr lang="en-US" b="0" i="1" dirty="0">
                <a:solidFill>
                  <a:srgbClr val="232323"/>
                </a:solidFill>
                <a:effectLst/>
                <a:latin typeface="Kanit-Regular"/>
              </a:rPr>
              <a:t>BICR, blinded independent central review; CRPC, castration-resistant prostate cancer; ctDNA, circulating tumor DNA; enza, </a:t>
            </a:r>
            <a:r>
              <a:rPr lang="en-US" b="0" i="1" dirty="0">
                <a:solidFill>
                  <a:srgbClr val="212121"/>
                </a:solidFill>
                <a:effectLst/>
                <a:latin typeface="BlinkMacSystemFont"/>
              </a:rPr>
              <a:t>enzalutamide;</a:t>
            </a:r>
            <a:r>
              <a:rPr lang="en-US" b="0" i="1" dirty="0">
                <a:solidFill>
                  <a:srgbClr val="232323"/>
                </a:solidFill>
                <a:effectLst/>
                <a:latin typeface="Kanit-Regular"/>
              </a:rPr>
              <a:t> HRR, homologous recombination repair; ITT, intention-to-treat; mCRPC, metastatic castration-resistant prostate cancer; mHSPC, metastatic hormone-sensitive prostate cancer; </a:t>
            </a:r>
            <a:r>
              <a:rPr lang="en-US" b="0" i="1" dirty="0"/>
              <a:t>NHA, novel hormonal agent; </a:t>
            </a:r>
            <a:r>
              <a:rPr lang="en-US" b="0" i="1" dirty="0">
                <a:solidFill>
                  <a:srgbClr val="232323"/>
                </a:solidFill>
                <a:effectLst/>
                <a:latin typeface="Kanit-Regular"/>
              </a:rPr>
              <a:t>nmCRPC, nonmetastatic castration-resistant prostate cancer; pbo, placebo; PFS, progression-free survival; rPFS, radiographic progression-free survival; tx, therapy.</a:t>
            </a:r>
            <a:endParaRPr lang="en-US" b="0"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41</a:t>
            </a:fld>
            <a:endParaRPr lang="en-US" altLang="en-US" dirty="0"/>
          </a:p>
        </p:txBody>
      </p:sp>
    </p:spTree>
    <p:extLst>
      <p:ext uri="{BB962C8B-B14F-4D97-AF65-F5344CB8AC3E}">
        <p14:creationId xmlns:p14="http://schemas.microsoft.com/office/powerpoint/2010/main" val="9280466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b="0" i="1" dirty="0"/>
              <a:t>AAP, abiraterone acetate + prednisone; </a:t>
            </a:r>
            <a:r>
              <a:rPr lang="en-US" b="0" i="1" dirty="0"/>
              <a:t>ITT, intention-to-treat; mCRPC, metastatic castration-resistant prostate cancer; NR, not reached; OS, overall survival; rPFS, radiographic progression-free survival.</a:t>
            </a:r>
          </a:p>
        </p:txBody>
      </p:sp>
      <p:sp>
        <p:nvSpPr>
          <p:cNvPr id="4" name="Slide Number Placeholder 3"/>
          <p:cNvSpPr>
            <a:spLocks noGrp="1"/>
          </p:cNvSpPr>
          <p:nvPr>
            <p:ph type="sldNum" sz="quarter" idx="5"/>
          </p:nvPr>
        </p:nvSpPr>
        <p:spPr/>
        <p:txBody>
          <a:bodyPr/>
          <a:lstStyle/>
          <a:p>
            <a:pPr marL="0" marR="0" lvl="0" indent="0" algn="r" defTabSz="88139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88139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40399950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IT" i="1" dirty="0"/>
              <a:t>AAP, abiraterone acetate + prednisone; </a:t>
            </a:r>
            <a:r>
              <a:rPr lang="en-US" i="1" dirty="0"/>
              <a:t>HRRm, homologous recombination repair mutation; ITT, intention-to-treat; NR, not reached;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43</a:t>
            </a:fld>
            <a:endParaRPr lang="en-US" altLang="en-US" dirty="0"/>
          </a:p>
        </p:txBody>
      </p:sp>
    </p:spTree>
    <p:extLst>
      <p:ext uri="{BB962C8B-B14F-4D97-AF65-F5344CB8AC3E}">
        <p14:creationId xmlns:p14="http://schemas.microsoft.com/office/powerpoint/2010/main" val="151391236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AAP, abiraterone acetate + prednisone; HRRm, homologous recombination repair mutation; mCRPC, metastatic castration-resistant prostate cancer; nira, niraparib; rPFS, radiographic progression-free survival.</a:t>
            </a:r>
          </a:p>
          <a:p>
            <a:endParaRPr lang="en-US" i="1"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DD61CA-2BF9-405B-9390-23F4AACF6F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endParaRPr>
          </a:p>
        </p:txBody>
      </p:sp>
    </p:spTree>
    <p:extLst>
      <p:ext uri="{BB962C8B-B14F-4D97-AF65-F5344CB8AC3E}">
        <p14:creationId xmlns:p14="http://schemas.microsoft.com/office/powerpoint/2010/main" val="24981558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AAP, abiraterone acetate + prednisone; HRRm, homologous recombination repair mutation; m, median; nira, niraparib; OS, overall survival.</a:t>
            </a:r>
          </a:p>
          <a:p>
            <a:endParaRPr lang="en-US" i="1"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0DD61CA-2BF9-405B-9390-23F4AACF6FB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endParaRPr>
          </a:p>
        </p:txBody>
      </p:sp>
    </p:spTree>
    <p:extLst>
      <p:ext uri="{BB962C8B-B14F-4D97-AF65-F5344CB8AC3E}">
        <p14:creationId xmlns:p14="http://schemas.microsoft.com/office/powerpoint/2010/main" val="235542272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t>BICR, blinded independent central review; enza, enzalutamide; f/u, follow-up; HRR, homologous recombination repair; mCRPC, metastatic castration-resistant prostate cancer; NR, not reached; pbo, placebo; PFS, progression-free survival; rPFS, radiographic progression-free survival; tala, talazoparib.</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46</a:t>
            </a:fld>
            <a:endParaRPr lang="en-US" altLang="en-US" dirty="0"/>
          </a:p>
        </p:txBody>
      </p:sp>
    </p:spTree>
    <p:extLst>
      <p:ext uri="{BB962C8B-B14F-4D97-AF65-F5344CB8AC3E}">
        <p14:creationId xmlns:p14="http://schemas.microsoft.com/office/powerpoint/2010/main" val="394558914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BICR, blinded independent central review; HRR, homologous recombination repair; enza, enzalutamide; NR, not reached; rPFS, radiographic progression-free survival; tala, talazoparib.</a:t>
            </a:r>
          </a:p>
          <a:p>
            <a:endParaRPr lang="en-US" dirty="0"/>
          </a:p>
        </p:txBody>
      </p:sp>
      <p:sp>
        <p:nvSpPr>
          <p:cNvPr id="4" name="Slide Number Placeholder 3"/>
          <p:cNvSpPr>
            <a:spLocks noGrp="1"/>
          </p:cNvSpPr>
          <p:nvPr>
            <p:ph type="sldNum" sz="quarter" idx="5"/>
          </p:nvPr>
        </p:nvSpPr>
        <p:spPr/>
        <p:txBody>
          <a:bodyPr/>
          <a:lstStyle/>
          <a:p>
            <a:fld id="{85B44CEF-2FF8-4E90-A682-FEFAA9A6CB27}" type="slidenum">
              <a:rPr lang="en-US" smtClean="0"/>
              <a:t>47</a:t>
            </a:fld>
            <a:endParaRPr lang="en-US" dirty="0"/>
          </a:p>
        </p:txBody>
      </p:sp>
    </p:spTree>
    <p:extLst>
      <p:ext uri="{BB962C8B-B14F-4D97-AF65-F5344CB8AC3E}">
        <p14:creationId xmlns:p14="http://schemas.microsoft.com/office/powerpoint/2010/main" val="15407138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Enza, enzalutamide; NR, not reached; OS, overall survival; pbo, placebo; tala, talazoparib.</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48</a:t>
            </a:fld>
            <a:endParaRPr lang="en-US" altLang="en-US" dirty="0"/>
          </a:p>
        </p:txBody>
      </p:sp>
    </p:spTree>
    <p:extLst>
      <p:ext uri="{BB962C8B-B14F-4D97-AF65-F5344CB8AC3E}">
        <p14:creationId xmlns:p14="http://schemas.microsoft.com/office/powerpoint/2010/main" val="26013338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AAP, abiraterone acetate + prednisone; ARPI, androgen receptor pathway inhibitor; CT, chemotherapy; ECOG, Eastern Cooperative Oncology Group; mCRPC, metastatic</a:t>
            </a:r>
            <a:r>
              <a:rPr lang="en-US" b="0" i="1" baseline="0" dirty="0"/>
              <a:t> castration-resistant prostate cancer; ORR, objective response rate; PARPi, PARP inhibitor; </a:t>
            </a:r>
            <a:r>
              <a:rPr lang="en-US" b="0" i="1" dirty="0"/>
              <a:t>PCWG3, Prostate Cancer Clinical Trials Working Group 3; PD, progressive disease; PFS, progression-free survival; PS, performance status; PSA, prostate-specific antigen; RECIST, Response Evaluation Criteria in Solid Tumors; RR, response rate; RT, radiation therapy; tx, therapy.</a:t>
            </a:r>
          </a:p>
        </p:txBody>
      </p:sp>
      <p:sp>
        <p:nvSpPr>
          <p:cNvPr id="4" name="Slide Number Placeholder 3"/>
          <p:cNvSpPr>
            <a:spLocks noGrp="1"/>
          </p:cNvSpPr>
          <p:nvPr>
            <p:ph type="sldNum" sz="quarter" idx="5"/>
          </p:nvPr>
        </p:nvSpPr>
        <p:spPr/>
        <p:txBody>
          <a:bodyPr/>
          <a:lstStyle/>
          <a:p>
            <a:fld id="{CE63BBC3-0113-41AD-B127-5D5EC43B9763}" type="slidenum">
              <a:rPr lang="en-US" smtClean="0"/>
              <a:t>49</a:t>
            </a:fld>
            <a:endParaRPr lang="en-US" dirty="0"/>
          </a:p>
        </p:txBody>
      </p:sp>
    </p:spTree>
    <p:extLst>
      <p:ext uri="{BB962C8B-B14F-4D97-AF65-F5344CB8AC3E}">
        <p14:creationId xmlns:p14="http://schemas.microsoft.com/office/powerpoint/2010/main" val="33802996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AAP, abiraterone acetate + prednisone; NR, not reached; ORR, objective response rate; PFS, progression-free survival; PSA, prostate-specific antigen; RR, response rate.</a:t>
            </a:r>
          </a:p>
        </p:txBody>
      </p:sp>
      <p:sp>
        <p:nvSpPr>
          <p:cNvPr id="4" name="Slide Number Placeholder 3"/>
          <p:cNvSpPr>
            <a:spLocks noGrp="1"/>
          </p:cNvSpPr>
          <p:nvPr>
            <p:ph type="sldNum" sz="quarter" idx="5"/>
          </p:nvPr>
        </p:nvSpPr>
        <p:spPr/>
        <p:txBody>
          <a:bodyPr/>
          <a:lstStyle/>
          <a:p>
            <a:fld id="{CE63BBC3-0113-41AD-B127-5D5EC43B9763}" type="slidenum">
              <a:rPr lang="en-US" smtClean="0"/>
              <a:t>50</a:t>
            </a:fld>
            <a:endParaRPr lang="en-US" dirty="0"/>
          </a:p>
        </p:txBody>
      </p:sp>
    </p:spTree>
    <p:extLst>
      <p:ext uri="{BB962C8B-B14F-4D97-AF65-F5344CB8AC3E}">
        <p14:creationId xmlns:p14="http://schemas.microsoft.com/office/powerpoint/2010/main" val="9961233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Arial"/>
                <a:cs typeface="Arial"/>
              </a:rPr>
              <a:t>AAP, abiraterone acetate + prednisone; ARPI, androgen receptor pathway inhibitor; HRRm, homologous recombination repair mutation; NHA, novel hormonal agent; PARPi, PARP inhibitor.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51</a:t>
            </a:fld>
            <a:endParaRPr lang="en-US" altLang="en-US" dirty="0"/>
          </a:p>
        </p:txBody>
      </p:sp>
    </p:spTree>
    <p:extLst>
      <p:ext uri="{BB962C8B-B14F-4D97-AF65-F5344CB8AC3E}">
        <p14:creationId xmlns:p14="http://schemas.microsoft.com/office/powerpoint/2010/main" val="293593257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latin typeface="Arial"/>
                <a:cs typeface="Arial"/>
              </a:rPr>
              <a:t>ADT, androgen deprivation therapy; ARPI, androgen receptor pathway inhibitor; ctDNA, circulating tumor DNA; HRR, homologous recombination repair; mHSPC, metastatic hormone-sensitive prostate cancer; PARPi, PARP inhibitor.</a:t>
            </a:r>
          </a:p>
          <a:p>
            <a:endParaRPr lang="en-US" b="1"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F2EF1ED-33D8-4194-BAF8-E6BC5B51ED0B}"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92052924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descr="A black background with white text&#10;&#10;Description automatically generated">
            <a:extLst>
              <a:ext uri="{FF2B5EF4-FFF2-40B4-BE49-F238E27FC236}">
                <a16:creationId xmlns:a16="http://schemas.microsoft.com/office/drawing/2014/main" id="{8380866B-1500-5B7C-B0FE-3F4E5933640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724258" y="228600"/>
            <a:ext cx="3433766" cy="719293"/>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pic>
        <p:nvPicPr>
          <p:cNvPr id="3" name="Picture 2" descr="A black background with white text&#10;&#10;Description automatically generated">
            <a:extLst>
              <a:ext uri="{FF2B5EF4-FFF2-40B4-BE49-F238E27FC236}">
                <a16:creationId xmlns:a16="http://schemas.microsoft.com/office/drawing/2014/main" id="{67202790-C872-6D69-C6C6-5247FD57958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72750" y="5381038"/>
            <a:ext cx="4171424" cy="873815"/>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CD860CEF-B07A-B0DB-2635-CBEC2B8870BD}"/>
              </a:ext>
            </a:extLst>
          </p:cNvPr>
          <p:cNvGrpSpPr/>
          <p:nvPr userDrawn="1"/>
        </p:nvGrpSpPr>
        <p:grpSpPr>
          <a:xfrm>
            <a:off x="8867163" y="6298816"/>
            <a:ext cx="2876364" cy="394353"/>
            <a:chOff x="8869472" y="6298815"/>
            <a:chExt cx="2877113" cy="394353"/>
          </a:xfrm>
        </p:grpSpPr>
        <p:pic>
          <p:nvPicPr>
            <p:cNvPr id="9" name="Picture 8">
              <a:extLst>
                <a:ext uri="{FF2B5EF4-FFF2-40B4-BE49-F238E27FC236}">
                  <a16:creationId xmlns:a16="http://schemas.microsoft.com/office/drawing/2014/main" id="{FE80DF93-0034-ED66-1BB0-EA9A8AB75F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603E6571-86A7-515D-CA11-D3C95AE389BA}"/>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48984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pic>
        <p:nvPicPr>
          <p:cNvPr id="4" name="Picture 3" descr="A black background with white text&#10;&#10;Description automatically generated">
            <a:extLst>
              <a:ext uri="{FF2B5EF4-FFF2-40B4-BE49-F238E27FC236}">
                <a16:creationId xmlns:a16="http://schemas.microsoft.com/office/drawing/2014/main" id="{4C6DD167-4C08-1311-7D58-09EF093DBDB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472750" y="5381038"/>
            <a:ext cx="4171424" cy="873815"/>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3666"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2" userDrawn="1">
          <p15:clr>
            <a:srgbClr val="F26B43"/>
          </p15:clr>
        </p15:guide>
        <p15:guide id="3" orient="horz" pos="1008" userDrawn="1">
          <p15:clr>
            <a:srgbClr val="F26B43"/>
          </p15:clr>
        </p15:guide>
        <p15:guide id="4" orient="horz" pos="4128" userDrawn="1">
          <p15:clr>
            <a:srgbClr val="F26B43"/>
          </p15:clr>
        </p15:guide>
        <p15:guide id="5" orient="horz" pos="3888" userDrawn="1">
          <p15:clr>
            <a:srgbClr val="F26B43"/>
          </p15:clr>
        </p15:guide>
        <p15:guide id="6" orient="horz" pos="4032" userDrawn="1">
          <p15:clr>
            <a:srgbClr val="F26B43"/>
          </p15:clr>
        </p15:guide>
        <p15:guide id="7" pos="312" userDrawn="1">
          <p15:clr>
            <a:srgbClr val="F26B43"/>
          </p15:clr>
        </p15:guide>
        <p15:guide id="8" pos="7248" userDrawn="1">
          <p15:clr>
            <a:srgbClr val="F26B43"/>
          </p15:clr>
        </p15:guide>
        <p15:guide id="9" pos="7416"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creativecommons.org/licenses/by/3.0/"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9.xml"/><Relationship Id="rId1" Type="http://schemas.openxmlformats.org/officeDocument/2006/relationships/slideLayout" Target="../slideLayouts/slideLayout3.xml"/><Relationship Id="rId5" Type="http://schemas.openxmlformats.org/officeDocument/2006/relationships/image" Target="../media/image12.wmf"/><Relationship Id="rId4" Type="http://schemas.openxmlformats.org/officeDocument/2006/relationships/image" Target="../media/image11.wmf"/></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wmf"/></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33.xml"/><Relationship Id="rId1" Type="http://schemas.openxmlformats.org/officeDocument/2006/relationships/slideLayout" Target="../slideLayouts/slideLayout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wm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hyperlink" Target="https://clinicaloptions.com/" TargetMode="External"/><Relationship Id="rId2" Type="http://schemas.openxmlformats.org/officeDocument/2006/relationships/notesSlide" Target="../notesSlides/notesSlide48.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Biomarker Testing in Prostate Cancer: </a:t>
            </a:r>
            <a:br>
              <a:rPr lang="en-US" altLang="en-US" sz="4000" dirty="0"/>
            </a:br>
            <a:r>
              <a:rPr lang="en-US" altLang="en-US" sz="4000" dirty="0"/>
              <a:t>An Essential Component in Transforming Care</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35015" y="6373238"/>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an educational grant from Pfizer, Inc.</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5311302" y="1043214"/>
            <a:ext cx="676648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 in partnership with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the American Society for Clinical Pathology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DD113-7D8B-C9A7-54D1-F3F6DFDF48E3}"/>
              </a:ext>
            </a:extLst>
          </p:cNvPr>
          <p:cNvSpPr>
            <a:spLocks noGrp="1"/>
          </p:cNvSpPr>
          <p:nvPr>
            <p:ph type="title"/>
          </p:nvPr>
        </p:nvSpPr>
        <p:spPr/>
        <p:txBody>
          <a:bodyPr/>
          <a:lstStyle/>
          <a:p>
            <a:r>
              <a:rPr lang="en-US" dirty="0"/>
              <a:t>Faculty</a:t>
            </a:r>
          </a:p>
        </p:txBody>
      </p:sp>
      <p:sp>
        <p:nvSpPr>
          <p:cNvPr id="3" name="Content Placeholder 2">
            <a:extLst>
              <a:ext uri="{FF2B5EF4-FFF2-40B4-BE49-F238E27FC236}">
                <a16:creationId xmlns:a16="http://schemas.microsoft.com/office/drawing/2014/main" id="{E4FBA998-B8B8-EA04-BA64-84BBC1F0BCCA}"/>
              </a:ext>
            </a:extLst>
          </p:cNvPr>
          <p:cNvSpPr>
            <a:spLocks noGrp="1"/>
          </p:cNvSpPr>
          <p:nvPr>
            <p:ph sz="half" idx="1"/>
          </p:nvPr>
        </p:nvSpPr>
        <p:spPr/>
        <p:txBody>
          <a:bodyPr/>
          <a:lstStyle/>
          <a:p>
            <a:pPr marL="0" indent="0">
              <a:spcBef>
                <a:spcPts val="0"/>
              </a:spcBef>
              <a:spcAft>
                <a:spcPts val="0"/>
              </a:spcAft>
              <a:buNone/>
            </a:pPr>
            <a:r>
              <a:rPr lang="en-US" b="1" i="0" dirty="0" err="1">
                <a:solidFill>
                  <a:schemeClr val="accent3"/>
                </a:solidFill>
                <a:effectLst/>
                <a:latin typeface="-apple-system"/>
              </a:rPr>
              <a:t>Himisha</a:t>
            </a:r>
            <a:r>
              <a:rPr lang="en-US" b="1" i="0" dirty="0">
                <a:solidFill>
                  <a:schemeClr val="accent3"/>
                </a:solidFill>
                <a:effectLst/>
                <a:latin typeface="-apple-system"/>
              </a:rPr>
              <a:t> Beltran, MD</a:t>
            </a:r>
          </a:p>
          <a:p>
            <a:pPr marL="0" indent="0">
              <a:spcBef>
                <a:spcPts val="0"/>
              </a:spcBef>
              <a:spcAft>
                <a:spcPts val="0"/>
              </a:spcAft>
              <a:buNone/>
            </a:pPr>
            <a:r>
              <a:rPr lang="en-US" b="0" i="0" dirty="0">
                <a:solidFill>
                  <a:srgbClr val="181818"/>
                </a:solidFill>
                <a:effectLst/>
                <a:latin typeface="-apple-system"/>
              </a:rPr>
              <a:t>Associate Professor of Medicine</a:t>
            </a:r>
          </a:p>
          <a:p>
            <a:pPr marL="0" indent="0">
              <a:spcBef>
                <a:spcPts val="0"/>
              </a:spcBef>
              <a:spcAft>
                <a:spcPts val="0"/>
              </a:spcAft>
              <a:buNone/>
            </a:pPr>
            <a:r>
              <a:rPr lang="en-US" b="0" i="0" dirty="0">
                <a:solidFill>
                  <a:srgbClr val="181818"/>
                </a:solidFill>
                <a:effectLst/>
                <a:latin typeface="-apple-system"/>
              </a:rPr>
              <a:t>Dana-Farber Cancer Institute</a:t>
            </a:r>
          </a:p>
          <a:p>
            <a:pPr marL="0" indent="0">
              <a:spcBef>
                <a:spcPts val="0"/>
              </a:spcBef>
              <a:spcAft>
                <a:spcPts val="0"/>
              </a:spcAft>
              <a:buNone/>
            </a:pPr>
            <a:r>
              <a:rPr lang="en-US" b="0" i="0" dirty="0">
                <a:solidFill>
                  <a:srgbClr val="181818"/>
                </a:solidFill>
                <a:effectLst/>
                <a:latin typeface="-apple-system"/>
              </a:rPr>
              <a:t>Boston, Massachusetts</a:t>
            </a:r>
            <a:endParaRPr lang="en-US" dirty="0"/>
          </a:p>
        </p:txBody>
      </p:sp>
      <p:sp>
        <p:nvSpPr>
          <p:cNvPr id="4" name="Content Placeholder 3">
            <a:extLst>
              <a:ext uri="{FF2B5EF4-FFF2-40B4-BE49-F238E27FC236}">
                <a16:creationId xmlns:a16="http://schemas.microsoft.com/office/drawing/2014/main" id="{0C106522-B6AC-3F2A-E369-6FEF9ED5CFE6}"/>
              </a:ext>
            </a:extLst>
          </p:cNvPr>
          <p:cNvSpPr>
            <a:spLocks noGrp="1"/>
          </p:cNvSpPr>
          <p:nvPr>
            <p:ph sz="half" idx="2"/>
          </p:nvPr>
        </p:nvSpPr>
        <p:spPr>
          <a:xfrm>
            <a:off x="6000206" y="1510730"/>
            <a:ext cx="5481998" cy="4679462"/>
          </a:xfrm>
        </p:spPr>
        <p:txBody>
          <a:bodyPr/>
          <a:lstStyle/>
          <a:p>
            <a:pPr marL="0" indent="0">
              <a:spcBef>
                <a:spcPts val="0"/>
              </a:spcBef>
              <a:spcAft>
                <a:spcPts val="0"/>
              </a:spcAft>
              <a:buNone/>
            </a:pPr>
            <a:r>
              <a:rPr lang="en-US" b="1" dirty="0">
                <a:solidFill>
                  <a:schemeClr val="accent3"/>
                </a:solidFill>
              </a:rPr>
              <a:t>Steven Christopher Smith, MD, PhD</a:t>
            </a:r>
          </a:p>
          <a:p>
            <a:pPr marL="0" indent="0">
              <a:spcBef>
                <a:spcPts val="0"/>
              </a:spcBef>
              <a:spcAft>
                <a:spcPts val="0"/>
              </a:spcAft>
              <a:buNone/>
            </a:pPr>
            <a:r>
              <a:rPr lang="en-US" dirty="0"/>
              <a:t>Associate Professor of Pathology and Surgery</a:t>
            </a:r>
          </a:p>
          <a:p>
            <a:pPr marL="0" indent="0">
              <a:spcBef>
                <a:spcPts val="0"/>
              </a:spcBef>
              <a:spcAft>
                <a:spcPts val="0"/>
              </a:spcAft>
              <a:buNone/>
            </a:pPr>
            <a:r>
              <a:rPr lang="en-US" dirty="0"/>
              <a:t>Director, Genitourinary and Soft Tissue Pathology</a:t>
            </a:r>
          </a:p>
          <a:p>
            <a:pPr marL="0" indent="0">
              <a:spcBef>
                <a:spcPts val="0"/>
              </a:spcBef>
              <a:spcAft>
                <a:spcPts val="0"/>
              </a:spcAft>
              <a:buNone/>
            </a:pPr>
            <a:r>
              <a:rPr lang="en-US" dirty="0"/>
              <a:t>VCU School of Medicine and Massey Comprehensive Cancer Center</a:t>
            </a:r>
          </a:p>
          <a:p>
            <a:pPr marL="0" indent="0">
              <a:spcBef>
                <a:spcPts val="0"/>
              </a:spcBef>
              <a:spcAft>
                <a:spcPts val="0"/>
              </a:spcAft>
              <a:buNone/>
            </a:pPr>
            <a:r>
              <a:rPr lang="en-US" dirty="0"/>
              <a:t>Richmond, Virginia</a:t>
            </a:r>
          </a:p>
        </p:txBody>
      </p:sp>
    </p:spTree>
    <p:extLst>
      <p:ext uri="{BB962C8B-B14F-4D97-AF65-F5344CB8AC3E}">
        <p14:creationId xmlns:p14="http://schemas.microsoft.com/office/powerpoint/2010/main" val="811107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FDD113-7D8B-C9A7-54D1-F3F6DFDF48E3}"/>
              </a:ext>
            </a:extLst>
          </p:cNvPr>
          <p:cNvSpPr>
            <a:spLocks noGrp="1"/>
          </p:cNvSpPr>
          <p:nvPr>
            <p:ph type="title"/>
          </p:nvPr>
        </p:nvSpPr>
        <p:spPr/>
        <p:txBody>
          <a:bodyPr/>
          <a:lstStyle/>
          <a:p>
            <a:r>
              <a:rPr lang="en-US" dirty="0"/>
              <a:t>Faculty Disclosures</a:t>
            </a:r>
          </a:p>
        </p:txBody>
      </p:sp>
      <p:sp>
        <p:nvSpPr>
          <p:cNvPr id="3" name="Content Placeholder 2">
            <a:extLst>
              <a:ext uri="{FF2B5EF4-FFF2-40B4-BE49-F238E27FC236}">
                <a16:creationId xmlns:a16="http://schemas.microsoft.com/office/drawing/2014/main" id="{E4FBA998-B8B8-EA04-BA64-84BBC1F0BCCA}"/>
              </a:ext>
            </a:extLst>
          </p:cNvPr>
          <p:cNvSpPr>
            <a:spLocks noGrp="1"/>
          </p:cNvSpPr>
          <p:nvPr>
            <p:ph idx="1"/>
          </p:nvPr>
        </p:nvSpPr>
        <p:spPr/>
        <p:txBody>
          <a:bodyPr/>
          <a:lstStyle/>
          <a:p>
            <a:pPr marL="0" indent="0">
              <a:buNone/>
            </a:pPr>
            <a:r>
              <a:rPr lang="en-US" b="1" dirty="0">
                <a:solidFill>
                  <a:schemeClr val="accent3"/>
                </a:solidFill>
                <a:latin typeface="-apple-system"/>
              </a:rPr>
              <a:t>Himisha Beltran, MD: </a:t>
            </a:r>
            <a:r>
              <a:rPr lang="en-US" b="0" i="1" dirty="0">
                <a:solidFill>
                  <a:srgbClr val="181818"/>
                </a:solidFill>
                <a:effectLst/>
                <a:latin typeface="-apple-system"/>
              </a:rPr>
              <a:t>consultant/advisor/speaker: </a:t>
            </a:r>
            <a:r>
              <a:rPr lang="en-US" b="0" i="0" dirty="0">
                <a:solidFill>
                  <a:srgbClr val="181818"/>
                </a:solidFill>
                <a:effectLst/>
                <a:latin typeface="-apple-system"/>
              </a:rPr>
              <a:t>Amgen, Bayer, Janssen, Merck, Pfizer, Roche; researcher: </a:t>
            </a:r>
            <a:r>
              <a:rPr lang="en-US" dirty="0">
                <a:solidFill>
                  <a:srgbClr val="181818"/>
                </a:solidFill>
                <a:latin typeface="-apple-system"/>
              </a:rPr>
              <a:t>Bristol Myers</a:t>
            </a:r>
            <a:r>
              <a:rPr lang="en-US" b="0" i="0" dirty="0">
                <a:solidFill>
                  <a:srgbClr val="181818"/>
                </a:solidFill>
                <a:effectLst/>
                <a:latin typeface="-apple-system"/>
              </a:rPr>
              <a:t> Squibb, Circle Pharma, Daiichi Sankyo, Novartis.</a:t>
            </a:r>
          </a:p>
          <a:p>
            <a:pPr marL="0" indent="0">
              <a:buNone/>
            </a:pPr>
            <a:r>
              <a:rPr lang="en-US" b="1" dirty="0">
                <a:solidFill>
                  <a:schemeClr val="accent3"/>
                </a:solidFill>
                <a:latin typeface="-apple-system"/>
              </a:rPr>
              <a:t>Steven Christopher Smith, MD, PhD, </a:t>
            </a:r>
            <a:r>
              <a:rPr lang="en-US" b="0" i="0" dirty="0">
                <a:solidFill>
                  <a:srgbClr val="181818"/>
                </a:solidFill>
                <a:effectLst/>
                <a:latin typeface="-apple-system"/>
              </a:rPr>
              <a:t>has no relevant financial relationships to disclose.</a:t>
            </a:r>
          </a:p>
          <a:p>
            <a:pPr marL="0" indent="0">
              <a:buNone/>
            </a:pPr>
            <a:endParaRPr lang="en-US" b="0" i="0" dirty="0">
              <a:solidFill>
                <a:srgbClr val="181818"/>
              </a:solidFill>
              <a:effectLst/>
              <a:latin typeface="-apple-system"/>
            </a:endParaRPr>
          </a:p>
          <a:p>
            <a:pPr marL="0" indent="0">
              <a:buNone/>
            </a:pPr>
            <a:endParaRPr lang="en-US" dirty="0"/>
          </a:p>
        </p:txBody>
      </p:sp>
    </p:spTree>
    <p:extLst>
      <p:ext uri="{BB962C8B-B14F-4D97-AF65-F5344CB8AC3E}">
        <p14:creationId xmlns:p14="http://schemas.microsoft.com/office/powerpoint/2010/main" val="1917970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Straight Arrow Connector 11">
            <a:extLst>
              <a:ext uri="{FF2B5EF4-FFF2-40B4-BE49-F238E27FC236}">
                <a16:creationId xmlns:a16="http://schemas.microsoft.com/office/drawing/2014/main" id="{E040E6B6-E98D-D06F-006E-329E495B4755}"/>
              </a:ext>
            </a:extLst>
          </p:cNvPr>
          <p:cNvCxnSpPr>
            <a:cxnSpLocks/>
          </p:cNvCxnSpPr>
          <p:nvPr/>
        </p:nvCxnSpPr>
        <p:spPr>
          <a:xfrm>
            <a:off x="2584930" y="2256608"/>
            <a:ext cx="4937760" cy="0"/>
          </a:xfrm>
          <a:prstGeom prst="straightConnector1">
            <a:avLst/>
          </a:prstGeom>
          <a:noFill/>
          <a:ln w="28575" cap="flat" cmpd="sng" algn="ctr">
            <a:solidFill>
              <a:schemeClr val="bg1"/>
            </a:solidFill>
            <a:prstDash val="solid"/>
            <a:tailEnd type="triangle"/>
          </a:ln>
          <a:effectLst/>
        </p:spPr>
      </p:cxnSp>
      <p:sp>
        <p:nvSpPr>
          <p:cNvPr id="2" name="Title 1">
            <a:extLst>
              <a:ext uri="{FF2B5EF4-FFF2-40B4-BE49-F238E27FC236}">
                <a16:creationId xmlns:a16="http://schemas.microsoft.com/office/drawing/2014/main" id="{1836E49C-11A0-4C95-8A6E-FC7E9C57C105}"/>
              </a:ext>
            </a:extLst>
          </p:cNvPr>
          <p:cNvSpPr>
            <a:spLocks noGrp="1"/>
          </p:cNvSpPr>
          <p:nvPr>
            <p:ph type="title"/>
          </p:nvPr>
        </p:nvSpPr>
        <p:spPr/>
        <p:txBody>
          <a:bodyPr/>
          <a:lstStyle/>
          <a:p>
            <a:r>
              <a:rPr lang="en-US" dirty="0"/>
              <a:t>Prostate Cancer May Be Diagnosed at Various </a:t>
            </a:r>
            <a:br>
              <a:rPr lang="en-US" dirty="0"/>
            </a:br>
            <a:r>
              <a:rPr lang="en-US" dirty="0"/>
              <a:t>Stages and Progress Through Different Pathways</a:t>
            </a:r>
          </a:p>
        </p:txBody>
      </p:sp>
      <p:cxnSp>
        <p:nvCxnSpPr>
          <p:cNvPr id="60" name="Straight Arrow Connector 59">
            <a:extLst>
              <a:ext uri="{FF2B5EF4-FFF2-40B4-BE49-F238E27FC236}">
                <a16:creationId xmlns:a16="http://schemas.microsoft.com/office/drawing/2014/main" id="{FDFD57E0-6B3E-A89D-AEF6-5DCC23071379}"/>
              </a:ext>
            </a:extLst>
          </p:cNvPr>
          <p:cNvCxnSpPr>
            <a:cxnSpLocks/>
          </p:cNvCxnSpPr>
          <p:nvPr/>
        </p:nvCxnSpPr>
        <p:spPr>
          <a:xfrm>
            <a:off x="9633754" y="2755934"/>
            <a:ext cx="716410" cy="584775"/>
          </a:xfrm>
          <a:prstGeom prst="straightConnector1">
            <a:avLst/>
          </a:prstGeom>
          <a:noFill/>
          <a:ln w="28575" cap="flat" cmpd="sng" algn="ctr">
            <a:solidFill>
              <a:srgbClr val="000000"/>
            </a:solidFill>
            <a:prstDash val="solid"/>
            <a:tailEnd type="triangle"/>
          </a:ln>
          <a:effectLst/>
        </p:spPr>
      </p:cxnSp>
      <p:cxnSp>
        <p:nvCxnSpPr>
          <p:cNvPr id="4" name="Straight Arrow Connector 3">
            <a:extLst>
              <a:ext uri="{FF2B5EF4-FFF2-40B4-BE49-F238E27FC236}">
                <a16:creationId xmlns:a16="http://schemas.microsoft.com/office/drawing/2014/main" id="{045CF836-221C-48F6-61BB-DBE1B8926081}"/>
              </a:ext>
            </a:extLst>
          </p:cNvPr>
          <p:cNvCxnSpPr>
            <a:cxnSpLocks/>
          </p:cNvCxnSpPr>
          <p:nvPr/>
        </p:nvCxnSpPr>
        <p:spPr>
          <a:xfrm>
            <a:off x="4352491" y="3721992"/>
            <a:ext cx="640080" cy="0"/>
          </a:xfrm>
          <a:prstGeom prst="straightConnector1">
            <a:avLst/>
          </a:prstGeom>
          <a:noFill/>
          <a:ln w="28575" cap="flat" cmpd="sng" algn="ctr">
            <a:solidFill>
              <a:srgbClr val="1C2E57"/>
            </a:solidFill>
            <a:prstDash val="solid"/>
            <a:tailEnd type="triangle"/>
          </a:ln>
          <a:effectLst/>
        </p:spPr>
      </p:cxnSp>
      <p:cxnSp>
        <p:nvCxnSpPr>
          <p:cNvPr id="5" name="Straight Arrow Connector 4">
            <a:extLst>
              <a:ext uri="{FF2B5EF4-FFF2-40B4-BE49-F238E27FC236}">
                <a16:creationId xmlns:a16="http://schemas.microsoft.com/office/drawing/2014/main" id="{62A090AB-3441-0DB7-08B2-2E5697BA47DE}"/>
              </a:ext>
            </a:extLst>
          </p:cNvPr>
          <p:cNvCxnSpPr>
            <a:cxnSpLocks/>
          </p:cNvCxnSpPr>
          <p:nvPr/>
        </p:nvCxnSpPr>
        <p:spPr>
          <a:xfrm flipV="1">
            <a:off x="2554995" y="3733721"/>
            <a:ext cx="531854" cy="3032"/>
          </a:xfrm>
          <a:prstGeom prst="straightConnector1">
            <a:avLst/>
          </a:prstGeom>
          <a:noFill/>
          <a:ln w="28575" cap="flat" cmpd="sng" algn="ctr">
            <a:solidFill>
              <a:srgbClr val="1C2E57"/>
            </a:solidFill>
            <a:prstDash val="solid"/>
            <a:tailEnd type="triangle"/>
          </a:ln>
          <a:effectLst/>
        </p:spPr>
      </p:cxnSp>
      <p:sp>
        <p:nvSpPr>
          <p:cNvPr id="10" name="Rounded Rectangle 32">
            <a:extLst>
              <a:ext uri="{FF2B5EF4-FFF2-40B4-BE49-F238E27FC236}">
                <a16:creationId xmlns:a16="http://schemas.microsoft.com/office/drawing/2014/main" id="{B21D2959-9831-801D-37C9-8566B45FE29B}"/>
              </a:ext>
            </a:extLst>
          </p:cNvPr>
          <p:cNvSpPr/>
          <p:nvPr/>
        </p:nvSpPr>
        <p:spPr>
          <a:xfrm>
            <a:off x="3090895" y="3294280"/>
            <a:ext cx="1317155" cy="841248"/>
          </a:xfrm>
          <a:prstGeom prst="roundRect">
            <a:avLst/>
          </a:prstGeom>
          <a:solidFill>
            <a:schemeClr val="accent4"/>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Definitive therapy</a:t>
            </a:r>
          </a:p>
        </p:txBody>
      </p:sp>
      <p:sp>
        <p:nvSpPr>
          <p:cNvPr id="43" name="Rounded Rectangle 31">
            <a:extLst>
              <a:ext uri="{FF2B5EF4-FFF2-40B4-BE49-F238E27FC236}">
                <a16:creationId xmlns:a16="http://schemas.microsoft.com/office/drawing/2014/main" id="{252D1C77-CBBC-181E-A50F-2F8B6A2A3CB5}"/>
              </a:ext>
            </a:extLst>
          </p:cNvPr>
          <p:cNvSpPr/>
          <p:nvPr/>
        </p:nvSpPr>
        <p:spPr>
          <a:xfrm>
            <a:off x="10342370" y="3288890"/>
            <a:ext cx="1553853" cy="804987"/>
          </a:xfrm>
          <a:prstGeom prst="roundRect">
            <a:avLst/>
          </a:prstGeom>
          <a:solidFill>
            <a:schemeClr val="accent3"/>
          </a:solidFill>
          <a:ln w="381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mCRPC</a:t>
            </a:r>
          </a:p>
        </p:txBody>
      </p:sp>
      <p:sp>
        <p:nvSpPr>
          <p:cNvPr id="44" name="Rounded Rectangle 29">
            <a:extLst>
              <a:ext uri="{FF2B5EF4-FFF2-40B4-BE49-F238E27FC236}">
                <a16:creationId xmlns:a16="http://schemas.microsoft.com/office/drawing/2014/main" id="{D8AA1C74-3347-77C8-2112-F2AB5B9E49BA}"/>
              </a:ext>
            </a:extLst>
          </p:cNvPr>
          <p:cNvSpPr/>
          <p:nvPr/>
        </p:nvSpPr>
        <p:spPr>
          <a:xfrm>
            <a:off x="7541343" y="1730785"/>
            <a:ext cx="2136237" cy="1127831"/>
          </a:xfrm>
          <a:prstGeom prst="roundRect">
            <a:avLst/>
          </a:prstGeom>
          <a:solidFill>
            <a:schemeClr val="accent6"/>
          </a:solidFill>
          <a:ln w="381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mHSPC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High volume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Low volume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800"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Oligometastatic</a:t>
            </a:r>
          </a:p>
        </p:txBody>
      </p:sp>
      <p:sp>
        <p:nvSpPr>
          <p:cNvPr id="46" name="Rounded Rectangle 3">
            <a:extLst>
              <a:ext uri="{FF2B5EF4-FFF2-40B4-BE49-F238E27FC236}">
                <a16:creationId xmlns:a16="http://schemas.microsoft.com/office/drawing/2014/main" id="{95B29EE1-A49D-E503-92FB-FCC1BA95FF4D}"/>
              </a:ext>
            </a:extLst>
          </p:cNvPr>
          <p:cNvSpPr/>
          <p:nvPr/>
        </p:nvSpPr>
        <p:spPr>
          <a:xfrm>
            <a:off x="327029" y="3081338"/>
            <a:ext cx="2283455" cy="1314763"/>
          </a:xfrm>
          <a:prstGeom prst="roundRect">
            <a:avLst/>
          </a:prstGeom>
          <a:solidFill>
            <a:schemeClr val="accent2"/>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Localized/locally advanced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prostate cancer</a:t>
            </a:r>
          </a:p>
        </p:txBody>
      </p:sp>
      <p:sp>
        <p:nvSpPr>
          <p:cNvPr id="47" name="TextBox 46">
            <a:extLst>
              <a:ext uri="{FF2B5EF4-FFF2-40B4-BE49-F238E27FC236}">
                <a16:creationId xmlns:a16="http://schemas.microsoft.com/office/drawing/2014/main" id="{F90E7492-5145-3907-E611-94EFCDAE004E}"/>
              </a:ext>
            </a:extLst>
          </p:cNvPr>
          <p:cNvSpPr txBox="1"/>
          <p:nvPr/>
        </p:nvSpPr>
        <p:spPr>
          <a:xfrm>
            <a:off x="4296261" y="2889963"/>
            <a:ext cx="82296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Rising PSA</a:t>
            </a:r>
          </a:p>
        </p:txBody>
      </p:sp>
      <p:sp>
        <p:nvSpPr>
          <p:cNvPr id="49" name="TextBox 48">
            <a:extLst>
              <a:ext uri="{FF2B5EF4-FFF2-40B4-BE49-F238E27FC236}">
                <a16:creationId xmlns:a16="http://schemas.microsoft.com/office/drawing/2014/main" id="{6BC2FD7D-170A-01C8-18DD-6BE0C4A1AE4D}"/>
              </a:ext>
            </a:extLst>
          </p:cNvPr>
          <p:cNvSpPr txBox="1"/>
          <p:nvPr/>
        </p:nvSpPr>
        <p:spPr>
          <a:xfrm>
            <a:off x="5496212" y="4314078"/>
            <a:ext cx="180594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Rising PSA despite castrate levels of testosterone </a:t>
            </a:r>
          </a:p>
        </p:txBody>
      </p:sp>
      <p:sp>
        <p:nvSpPr>
          <p:cNvPr id="52" name="TextBox 51">
            <a:extLst>
              <a:ext uri="{FF2B5EF4-FFF2-40B4-BE49-F238E27FC236}">
                <a16:creationId xmlns:a16="http://schemas.microsoft.com/office/drawing/2014/main" id="{6C938E58-BD87-39AE-3177-87BAAE21525C}"/>
              </a:ext>
            </a:extLst>
          </p:cNvPr>
          <p:cNvSpPr txBox="1"/>
          <p:nvPr/>
        </p:nvSpPr>
        <p:spPr>
          <a:xfrm>
            <a:off x="5605381" y="2540297"/>
            <a:ext cx="1771650"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Identification of metastases</a:t>
            </a:r>
          </a:p>
        </p:txBody>
      </p:sp>
      <p:cxnSp>
        <p:nvCxnSpPr>
          <p:cNvPr id="58" name="Straight Arrow Connector 57">
            <a:extLst>
              <a:ext uri="{FF2B5EF4-FFF2-40B4-BE49-F238E27FC236}">
                <a16:creationId xmlns:a16="http://schemas.microsoft.com/office/drawing/2014/main" id="{0749E7A3-2746-82F3-D476-86FF60AABCDC}"/>
              </a:ext>
            </a:extLst>
          </p:cNvPr>
          <p:cNvCxnSpPr>
            <a:cxnSpLocks/>
          </p:cNvCxnSpPr>
          <p:nvPr/>
        </p:nvCxnSpPr>
        <p:spPr>
          <a:xfrm>
            <a:off x="6835145" y="4036477"/>
            <a:ext cx="710243" cy="527501"/>
          </a:xfrm>
          <a:prstGeom prst="straightConnector1">
            <a:avLst/>
          </a:prstGeom>
          <a:noFill/>
          <a:ln w="28575" cap="flat" cmpd="sng" algn="ctr">
            <a:solidFill>
              <a:srgbClr val="000000"/>
            </a:solidFill>
            <a:prstDash val="solid"/>
            <a:tailEnd type="triangle"/>
          </a:ln>
          <a:effectLst/>
        </p:spPr>
      </p:cxnSp>
      <p:cxnSp>
        <p:nvCxnSpPr>
          <p:cNvPr id="61" name="Straight Arrow Connector 60">
            <a:extLst>
              <a:ext uri="{FF2B5EF4-FFF2-40B4-BE49-F238E27FC236}">
                <a16:creationId xmlns:a16="http://schemas.microsoft.com/office/drawing/2014/main" id="{4D0C1889-C447-049A-026F-A3E171F698BF}"/>
              </a:ext>
            </a:extLst>
          </p:cNvPr>
          <p:cNvCxnSpPr>
            <a:cxnSpLocks/>
          </p:cNvCxnSpPr>
          <p:nvPr/>
        </p:nvCxnSpPr>
        <p:spPr>
          <a:xfrm flipV="1">
            <a:off x="9553222" y="4072092"/>
            <a:ext cx="822841" cy="616395"/>
          </a:xfrm>
          <a:prstGeom prst="straightConnector1">
            <a:avLst/>
          </a:prstGeom>
          <a:noFill/>
          <a:ln w="28575" cap="flat" cmpd="sng" algn="ctr">
            <a:solidFill>
              <a:srgbClr val="000000"/>
            </a:solidFill>
            <a:prstDash val="solid"/>
            <a:tailEnd type="triangle"/>
          </a:ln>
          <a:effectLst/>
        </p:spPr>
      </p:cxnSp>
      <p:cxnSp>
        <p:nvCxnSpPr>
          <p:cNvPr id="62" name="Straight Arrow Connector 61">
            <a:extLst>
              <a:ext uri="{FF2B5EF4-FFF2-40B4-BE49-F238E27FC236}">
                <a16:creationId xmlns:a16="http://schemas.microsoft.com/office/drawing/2014/main" id="{15AB3E17-C2ED-C4C8-605A-99A7E05808C2}"/>
              </a:ext>
            </a:extLst>
          </p:cNvPr>
          <p:cNvCxnSpPr>
            <a:cxnSpLocks/>
            <a:stCxn id="9" idx="3"/>
            <a:endCxn id="43" idx="1"/>
          </p:cNvCxnSpPr>
          <p:nvPr/>
        </p:nvCxnSpPr>
        <p:spPr>
          <a:xfrm>
            <a:off x="6905708" y="3688497"/>
            <a:ext cx="3436662" cy="2887"/>
          </a:xfrm>
          <a:prstGeom prst="straightConnector1">
            <a:avLst/>
          </a:prstGeom>
          <a:noFill/>
          <a:ln w="28575" cap="flat" cmpd="sng" algn="ctr">
            <a:solidFill>
              <a:srgbClr val="000000"/>
            </a:solidFill>
            <a:prstDash val="dash"/>
            <a:tailEnd type="triangle"/>
          </a:ln>
          <a:effectLst/>
        </p:spPr>
      </p:cxnSp>
      <p:sp>
        <p:nvSpPr>
          <p:cNvPr id="63" name="TextBox 62">
            <a:extLst>
              <a:ext uri="{FF2B5EF4-FFF2-40B4-BE49-F238E27FC236}">
                <a16:creationId xmlns:a16="http://schemas.microsoft.com/office/drawing/2014/main" id="{BE3034AE-85B6-CCD7-1C94-1361D1589786}"/>
              </a:ext>
            </a:extLst>
          </p:cNvPr>
          <p:cNvSpPr txBox="1"/>
          <p:nvPr/>
        </p:nvSpPr>
        <p:spPr>
          <a:xfrm>
            <a:off x="7628817" y="3307789"/>
            <a:ext cx="2136237"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Both criteria met </a:t>
            </a:r>
          </a:p>
        </p:txBody>
      </p:sp>
      <p:sp>
        <p:nvSpPr>
          <p:cNvPr id="11" name="Text Box 15">
            <a:extLst>
              <a:ext uri="{FF2B5EF4-FFF2-40B4-BE49-F238E27FC236}">
                <a16:creationId xmlns:a16="http://schemas.microsoft.com/office/drawing/2014/main" id="{83F838B1-4CE0-F04E-F9EB-B9D4410B16B1}"/>
              </a:ext>
            </a:extLst>
          </p:cNvPr>
          <p:cNvSpPr txBox="1">
            <a:spLocks noChangeArrowheads="1"/>
          </p:cNvSpPr>
          <p:nvPr/>
        </p:nvSpPr>
        <p:spPr bwMode="auto">
          <a:xfrm>
            <a:off x="412751" y="6177937"/>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altLang="en-US" sz="1200" b="0" spc="-10" dirty="0">
                <a:solidFill>
                  <a:schemeClr val="bg2"/>
                </a:solidFill>
                <a:latin typeface="Calibri" panose="020F0502020204030204" pitchFamily="34" charset="0"/>
                <a:cs typeface="+mn-cs"/>
              </a:rPr>
              <a:t>Siegel. CA Cancer J Clin. 2024;[Epub].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Anantharaman. Expert Rev Anticancer Ther. 2017;17:625. </a:t>
            </a:r>
            <a:b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prostate cancer. v.4.2023. nccn.org.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5" name="Text Box 30">
            <a:extLst>
              <a:ext uri="{FF2B5EF4-FFF2-40B4-BE49-F238E27FC236}">
                <a16:creationId xmlns:a16="http://schemas.microsoft.com/office/drawing/2014/main" id="{6178698C-6EA3-DABC-E5E6-BD0B34F4587A}"/>
              </a:ext>
            </a:extLst>
          </p:cNvPr>
          <p:cNvSpPr txBox="1">
            <a:spLocks noChangeArrowheads="1"/>
          </p:cNvSpPr>
          <p:nvPr/>
        </p:nvSpPr>
        <p:spPr bwMode="auto">
          <a:xfrm>
            <a:off x="8696935" y="5548548"/>
            <a:ext cx="2970570"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*Slow PSA doubling time (eg, &gt;10 mo) suggests indolent disease.</a:t>
            </a:r>
          </a:p>
        </p:txBody>
      </p:sp>
      <p:sp>
        <p:nvSpPr>
          <p:cNvPr id="45" name="Rounded Rectangle 28">
            <a:extLst>
              <a:ext uri="{FF2B5EF4-FFF2-40B4-BE49-F238E27FC236}">
                <a16:creationId xmlns:a16="http://schemas.microsoft.com/office/drawing/2014/main" id="{6B1C222F-348B-DB98-5B99-0C718DDC1A62}"/>
              </a:ext>
            </a:extLst>
          </p:cNvPr>
          <p:cNvSpPr/>
          <p:nvPr/>
        </p:nvSpPr>
        <p:spPr>
          <a:xfrm>
            <a:off x="7540278" y="4502888"/>
            <a:ext cx="2093476" cy="839577"/>
          </a:xfrm>
          <a:prstGeom prst="roundRect">
            <a:avLst/>
          </a:prstGeom>
          <a:solidFill>
            <a:schemeClr val="accent6">
              <a:lumMod val="60000"/>
              <a:lumOff val="40000"/>
            </a:schemeClr>
          </a:solidFill>
          <a:ln w="381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nmCRPC</a:t>
            </a:r>
          </a:p>
        </p:txBody>
      </p:sp>
      <p:cxnSp>
        <p:nvCxnSpPr>
          <p:cNvPr id="18" name="Straight Arrow Connector 17">
            <a:extLst>
              <a:ext uri="{FF2B5EF4-FFF2-40B4-BE49-F238E27FC236}">
                <a16:creationId xmlns:a16="http://schemas.microsoft.com/office/drawing/2014/main" id="{AFD31630-98B6-6471-5146-B83F51638706}"/>
              </a:ext>
            </a:extLst>
          </p:cNvPr>
          <p:cNvCxnSpPr>
            <a:cxnSpLocks/>
          </p:cNvCxnSpPr>
          <p:nvPr/>
        </p:nvCxnSpPr>
        <p:spPr>
          <a:xfrm flipV="1">
            <a:off x="6782972" y="2774901"/>
            <a:ext cx="799232" cy="564427"/>
          </a:xfrm>
          <a:prstGeom prst="straightConnector1">
            <a:avLst/>
          </a:prstGeom>
          <a:noFill/>
          <a:ln w="28575" cap="flat" cmpd="sng" algn="ctr">
            <a:solidFill>
              <a:srgbClr val="000000"/>
            </a:solidFill>
            <a:prstDash val="solid"/>
            <a:tailEnd type="triangle"/>
          </a:ln>
          <a:effectLst/>
        </p:spPr>
      </p:cxnSp>
      <p:sp>
        <p:nvSpPr>
          <p:cNvPr id="9" name="Rounded Rectangle 33">
            <a:extLst>
              <a:ext uri="{FF2B5EF4-FFF2-40B4-BE49-F238E27FC236}">
                <a16:creationId xmlns:a16="http://schemas.microsoft.com/office/drawing/2014/main" id="{124FCEBD-4115-F0F7-84CA-A7933D87051C}"/>
              </a:ext>
            </a:extLst>
          </p:cNvPr>
          <p:cNvSpPr/>
          <p:nvPr/>
        </p:nvSpPr>
        <p:spPr>
          <a:xfrm>
            <a:off x="4990341" y="3268708"/>
            <a:ext cx="1915367" cy="839577"/>
          </a:xfrm>
          <a:prstGeom prst="roundRect">
            <a:avLst/>
          </a:prstGeom>
          <a:solidFill>
            <a:schemeClr val="accent1"/>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alibri"/>
                <a:ea typeface="+mn-ea"/>
                <a:cs typeface="Arial" panose="020B0604020202020204" pitchFamily="34" charset="0"/>
              </a:rPr>
              <a:t>Biochemical recurrence*</a:t>
            </a:r>
          </a:p>
        </p:txBody>
      </p:sp>
      <p:sp>
        <p:nvSpPr>
          <p:cNvPr id="6" name="Rounded Rectangle 3">
            <a:extLst>
              <a:ext uri="{FF2B5EF4-FFF2-40B4-BE49-F238E27FC236}">
                <a16:creationId xmlns:a16="http://schemas.microsoft.com/office/drawing/2014/main" id="{472EF842-0177-6D8C-E12C-4A32EF9A99C7}"/>
              </a:ext>
            </a:extLst>
          </p:cNvPr>
          <p:cNvSpPr/>
          <p:nvPr/>
        </p:nvSpPr>
        <p:spPr>
          <a:xfrm>
            <a:off x="316012" y="1607475"/>
            <a:ext cx="2283455" cy="1314763"/>
          </a:xfrm>
          <a:prstGeom prst="roundRect">
            <a:avLst/>
          </a:prstGeom>
          <a:solidFill>
            <a:schemeClr val="accent5"/>
          </a:solidFill>
          <a:ln w="1905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De novo metastatic prostate cancer</a:t>
            </a:r>
          </a:p>
        </p:txBody>
      </p:sp>
      <p:sp>
        <p:nvSpPr>
          <p:cNvPr id="3" name="Content Placeholder 2">
            <a:extLst>
              <a:ext uri="{FF2B5EF4-FFF2-40B4-BE49-F238E27FC236}">
                <a16:creationId xmlns:a16="http://schemas.microsoft.com/office/drawing/2014/main" id="{C191FE3F-8752-1ADF-A171-2CCF00CFE745}"/>
              </a:ext>
            </a:extLst>
          </p:cNvPr>
          <p:cNvSpPr>
            <a:spLocks noGrp="1"/>
          </p:cNvSpPr>
          <p:nvPr>
            <p:ph sz="half" idx="1"/>
          </p:nvPr>
        </p:nvSpPr>
        <p:spPr>
          <a:xfrm>
            <a:off x="601820" y="4601894"/>
            <a:ext cx="5309278" cy="1530867"/>
          </a:xfrm>
        </p:spPr>
        <p:txBody>
          <a:bodyPr/>
          <a:lstStyle/>
          <a:p>
            <a:r>
              <a:rPr lang="en-US" sz="2200" dirty="0"/>
              <a:t>In 2024, prostate cancer is the most common cancer diagnosis and second-leading cause of cancer death in US men</a:t>
            </a:r>
          </a:p>
          <a:p>
            <a:pPr lvl="1"/>
            <a:r>
              <a:rPr lang="en-US" sz="2000" b="1" dirty="0">
                <a:solidFill>
                  <a:schemeClr val="accent3"/>
                </a:solidFill>
              </a:rPr>
              <a:t>299,010 new cases </a:t>
            </a:r>
            <a:r>
              <a:rPr lang="en-US" sz="2000" dirty="0"/>
              <a:t>and </a:t>
            </a:r>
            <a:r>
              <a:rPr lang="en-US" sz="2000" b="1" dirty="0">
                <a:solidFill>
                  <a:schemeClr val="accent3"/>
                </a:solidFill>
              </a:rPr>
              <a:t>35,250 deaths</a:t>
            </a:r>
            <a:endParaRPr lang="en-US" sz="2000" dirty="0"/>
          </a:p>
        </p:txBody>
      </p:sp>
    </p:spTree>
    <p:extLst>
      <p:ext uri="{BB962C8B-B14F-4D97-AF65-F5344CB8AC3E}">
        <p14:creationId xmlns:p14="http://schemas.microsoft.com/office/powerpoint/2010/main" val="3763947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E482F-03C2-41C0-BC71-8A28F149B8C3}"/>
              </a:ext>
            </a:extLst>
          </p:cNvPr>
          <p:cNvSpPr>
            <a:spLocks noGrp="1"/>
          </p:cNvSpPr>
          <p:nvPr>
            <p:ph type="title"/>
          </p:nvPr>
        </p:nvSpPr>
        <p:spPr/>
        <p:txBody>
          <a:bodyPr/>
          <a:lstStyle/>
          <a:p>
            <a:r>
              <a:rPr lang="en-US" dirty="0"/>
              <a:t>Why Target DNA Repair in Prostate Cancer?</a:t>
            </a:r>
          </a:p>
        </p:txBody>
      </p:sp>
    </p:spTree>
    <p:extLst>
      <p:ext uri="{BB962C8B-B14F-4D97-AF65-F5344CB8AC3E}">
        <p14:creationId xmlns:p14="http://schemas.microsoft.com/office/powerpoint/2010/main" val="42232397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76">
            <a:extLst>
              <a:ext uri="{FF2B5EF4-FFF2-40B4-BE49-F238E27FC236}">
                <a16:creationId xmlns:a16="http://schemas.microsoft.com/office/drawing/2014/main" id="{86210CC5-CF71-4A4F-A8ED-BFECDDA5AF0F}"/>
              </a:ext>
            </a:extLst>
          </p:cNvPr>
          <p:cNvSpPr>
            <a:spLocks noGrp="1"/>
          </p:cNvSpPr>
          <p:nvPr>
            <p:ph type="title"/>
          </p:nvPr>
        </p:nvSpPr>
        <p:spPr/>
        <p:txBody>
          <a:bodyPr/>
          <a:lstStyle/>
          <a:p>
            <a:r>
              <a:rPr lang="en-US" dirty="0">
                <a:cs typeface="Calibri" panose="020F0502020204030204" pitchFamily="34" charset="0"/>
              </a:rPr>
              <a:t>A Note on Nomenclature</a:t>
            </a:r>
            <a:endParaRPr lang="en-US" dirty="0">
              <a:latin typeface="Calibri" panose="020F0502020204030204" pitchFamily="34" charset="0"/>
              <a:cs typeface="Calibri" panose="020F0502020204030204" pitchFamily="34" charset="0"/>
            </a:endParaRPr>
          </a:p>
        </p:txBody>
      </p:sp>
      <p:sp>
        <p:nvSpPr>
          <p:cNvPr id="3" name="Content Placeholder 2">
            <a:extLst>
              <a:ext uri="{FF2B5EF4-FFF2-40B4-BE49-F238E27FC236}">
                <a16:creationId xmlns:a16="http://schemas.microsoft.com/office/drawing/2014/main" id="{61EF4EE5-0389-4519-8AB5-371938AF8BB7}"/>
              </a:ext>
            </a:extLst>
          </p:cNvPr>
          <p:cNvSpPr>
            <a:spLocks noGrp="1"/>
          </p:cNvSpPr>
          <p:nvPr>
            <p:ph idx="1"/>
          </p:nvPr>
        </p:nvSpPr>
        <p:spPr/>
        <p:txBody>
          <a:bodyPr/>
          <a:lstStyle/>
          <a:p>
            <a:r>
              <a:rPr lang="en-US" b="1" dirty="0">
                <a:solidFill>
                  <a:schemeClr val="accent3"/>
                </a:solidFill>
              </a:rPr>
              <a:t>DDR: </a:t>
            </a:r>
            <a:r>
              <a:rPr lang="en-US" dirty="0"/>
              <a:t>DNA damage repair </a:t>
            </a:r>
          </a:p>
          <a:p>
            <a:r>
              <a:rPr lang="en-US" b="1" dirty="0">
                <a:solidFill>
                  <a:schemeClr val="accent3"/>
                </a:solidFill>
              </a:rPr>
              <a:t>DRD: </a:t>
            </a:r>
            <a:r>
              <a:rPr lang="en-US" dirty="0"/>
              <a:t>DNA repair deficiency</a:t>
            </a:r>
          </a:p>
          <a:p>
            <a:r>
              <a:rPr lang="en-US" b="1" dirty="0">
                <a:solidFill>
                  <a:schemeClr val="accent3"/>
                </a:solidFill>
              </a:rPr>
              <a:t>HR:</a:t>
            </a:r>
            <a:r>
              <a:rPr lang="en-US" dirty="0"/>
              <a:t> homologous recombination</a:t>
            </a:r>
          </a:p>
          <a:p>
            <a:r>
              <a:rPr lang="en-US" b="1" dirty="0">
                <a:solidFill>
                  <a:schemeClr val="accent3"/>
                </a:solidFill>
              </a:rPr>
              <a:t>HRR: </a:t>
            </a:r>
            <a:r>
              <a:rPr lang="en-US" dirty="0"/>
              <a:t>homologous recombination repair = </a:t>
            </a:r>
            <a:br>
              <a:rPr lang="en-US" dirty="0"/>
            </a:br>
            <a:r>
              <a:rPr lang="en-US" b="1" dirty="0">
                <a:solidFill>
                  <a:schemeClr val="accent3"/>
                </a:solidFill>
              </a:rPr>
              <a:t>HDR:</a:t>
            </a:r>
            <a:r>
              <a:rPr lang="en-US" dirty="0"/>
              <a:t> homology-directed repair</a:t>
            </a:r>
          </a:p>
          <a:p>
            <a:r>
              <a:rPr lang="en-US" b="1" dirty="0">
                <a:solidFill>
                  <a:schemeClr val="accent3"/>
                </a:solidFill>
              </a:rPr>
              <a:t>HRD:</a:t>
            </a:r>
            <a:r>
              <a:rPr lang="en-US" dirty="0"/>
              <a:t> homologous recombination deficiency</a:t>
            </a:r>
          </a:p>
          <a:p>
            <a:endParaRPr lang="en-US" dirty="0"/>
          </a:p>
        </p:txBody>
      </p:sp>
    </p:spTree>
    <p:extLst>
      <p:ext uri="{BB962C8B-B14F-4D97-AF65-F5344CB8AC3E}">
        <p14:creationId xmlns:p14="http://schemas.microsoft.com/office/powerpoint/2010/main" val="4259587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9C4E3-7DFE-7083-3A38-0D9C28139DEA}"/>
              </a:ext>
            </a:extLst>
          </p:cNvPr>
          <p:cNvSpPr>
            <a:spLocks noGrp="1"/>
          </p:cNvSpPr>
          <p:nvPr>
            <p:ph type="title"/>
          </p:nvPr>
        </p:nvSpPr>
        <p:spPr/>
        <p:txBody>
          <a:bodyPr/>
          <a:lstStyle/>
          <a:p>
            <a:r>
              <a:rPr lang="en-US" dirty="0"/>
              <a:t>DNA Repair Pathways</a:t>
            </a:r>
          </a:p>
        </p:txBody>
      </p:sp>
      <p:graphicFrame>
        <p:nvGraphicFramePr>
          <p:cNvPr id="3" name="Table 2">
            <a:extLst>
              <a:ext uri="{FF2B5EF4-FFF2-40B4-BE49-F238E27FC236}">
                <a16:creationId xmlns:a16="http://schemas.microsoft.com/office/drawing/2014/main" id="{9C581C0D-929A-E929-AB66-0B15AB07B7CB}"/>
              </a:ext>
            </a:extLst>
          </p:cNvPr>
          <p:cNvGraphicFramePr>
            <a:graphicFrameLocks noGrp="1"/>
          </p:cNvGraphicFramePr>
          <p:nvPr/>
        </p:nvGraphicFramePr>
        <p:xfrm>
          <a:off x="609758" y="1791720"/>
          <a:ext cx="11141056" cy="4419893"/>
        </p:xfrm>
        <a:graphic>
          <a:graphicData uri="http://schemas.openxmlformats.org/drawingml/2006/table">
            <a:tbl>
              <a:tblPr firstRow="1" bandRow="1">
                <a:tableStyleId>{5C22544A-7EE6-4342-B048-85BDC9FD1C3A}</a:tableStyleId>
              </a:tblPr>
              <a:tblGrid>
                <a:gridCol w="2785264">
                  <a:extLst>
                    <a:ext uri="{9D8B030D-6E8A-4147-A177-3AD203B41FA5}">
                      <a16:colId xmlns:a16="http://schemas.microsoft.com/office/drawing/2014/main" val="1824255341"/>
                    </a:ext>
                  </a:extLst>
                </a:gridCol>
                <a:gridCol w="2785264">
                  <a:extLst>
                    <a:ext uri="{9D8B030D-6E8A-4147-A177-3AD203B41FA5}">
                      <a16:colId xmlns:a16="http://schemas.microsoft.com/office/drawing/2014/main" val="1320423275"/>
                    </a:ext>
                  </a:extLst>
                </a:gridCol>
                <a:gridCol w="2785264">
                  <a:extLst>
                    <a:ext uri="{9D8B030D-6E8A-4147-A177-3AD203B41FA5}">
                      <a16:colId xmlns:a16="http://schemas.microsoft.com/office/drawing/2014/main" val="3608329641"/>
                    </a:ext>
                  </a:extLst>
                </a:gridCol>
                <a:gridCol w="2785264">
                  <a:extLst>
                    <a:ext uri="{9D8B030D-6E8A-4147-A177-3AD203B41FA5}">
                      <a16:colId xmlns:a16="http://schemas.microsoft.com/office/drawing/2014/main" val="2968044306"/>
                    </a:ext>
                  </a:extLst>
                </a:gridCol>
              </a:tblGrid>
              <a:tr h="4419893">
                <a:tc>
                  <a:txBody>
                    <a:bodyPr/>
                    <a:lstStyle/>
                    <a:p>
                      <a:endParaRPr lang="en-US" dirty="0"/>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en-US" dirty="0"/>
                    </a:p>
                  </a:txBody>
                  <a:tcPr>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86458916"/>
                  </a:ext>
                </a:extLst>
              </a:tr>
            </a:tbl>
          </a:graphicData>
        </a:graphic>
      </p:graphicFrame>
      <p:sp>
        <p:nvSpPr>
          <p:cNvPr id="4" name="TextBox 3">
            <a:extLst>
              <a:ext uri="{FF2B5EF4-FFF2-40B4-BE49-F238E27FC236}">
                <a16:creationId xmlns:a16="http://schemas.microsoft.com/office/drawing/2014/main" id="{49BBEE03-B1E8-B1C1-2B86-F7D5F7B7839E}"/>
              </a:ext>
            </a:extLst>
          </p:cNvPr>
          <p:cNvSpPr txBox="1"/>
          <p:nvPr/>
        </p:nvSpPr>
        <p:spPr bwMode="auto">
          <a:xfrm>
            <a:off x="1418320" y="1404784"/>
            <a:ext cx="11301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Mismatch</a:t>
            </a:r>
          </a:p>
        </p:txBody>
      </p:sp>
      <p:sp>
        <p:nvSpPr>
          <p:cNvPr id="5" name="TextBox 4">
            <a:extLst>
              <a:ext uri="{FF2B5EF4-FFF2-40B4-BE49-F238E27FC236}">
                <a16:creationId xmlns:a16="http://schemas.microsoft.com/office/drawing/2014/main" id="{50233FA6-88AE-8A3E-258A-4983616F661C}"/>
              </a:ext>
            </a:extLst>
          </p:cNvPr>
          <p:cNvSpPr txBox="1"/>
          <p:nvPr/>
        </p:nvSpPr>
        <p:spPr bwMode="auto">
          <a:xfrm>
            <a:off x="3732789" y="1422388"/>
            <a:ext cx="24337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Single-Stranded Breaks</a:t>
            </a:r>
          </a:p>
        </p:txBody>
      </p:sp>
      <p:sp>
        <p:nvSpPr>
          <p:cNvPr id="6" name="TextBox 5">
            <a:extLst>
              <a:ext uri="{FF2B5EF4-FFF2-40B4-BE49-F238E27FC236}">
                <a16:creationId xmlns:a16="http://schemas.microsoft.com/office/drawing/2014/main" id="{65A5FD1F-1E16-E7CA-4F61-0209F6E97E31}"/>
              </a:ext>
            </a:extLst>
          </p:cNvPr>
          <p:cNvSpPr txBox="1"/>
          <p:nvPr/>
        </p:nvSpPr>
        <p:spPr bwMode="auto">
          <a:xfrm>
            <a:off x="7519773" y="1422388"/>
            <a:ext cx="255236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rPr>
              <a:t>Double-Stranded Breaks</a:t>
            </a:r>
          </a:p>
        </p:txBody>
      </p:sp>
      <p:grpSp>
        <p:nvGrpSpPr>
          <p:cNvPr id="13" name="Group 12">
            <a:extLst>
              <a:ext uri="{FF2B5EF4-FFF2-40B4-BE49-F238E27FC236}">
                <a16:creationId xmlns:a16="http://schemas.microsoft.com/office/drawing/2014/main" id="{31FA9EC2-27CC-D062-5D62-FA6A13630F82}"/>
              </a:ext>
            </a:extLst>
          </p:cNvPr>
          <p:cNvGrpSpPr/>
          <p:nvPr/>
        </p:nvGrpSpPr>
        <p:grpSpPr>
          <a:xfrm>
            <a:off x="3854504" y="1775155"/>
            <a:ext cx="1831152" cy="588558"/>
            <a:chOff x="668756" y="2226752"/>
            <a:chExt cx="1831152" cy="588558"/>
          </a:xfrm>
        </p:grpSpPr>
        <p:cxnSp>
          <p:nvCxnSpPr>
            <p:cNvPr id="8" name="Straight Connector 7">
              <a:extLst>
                <a:ext uri="{FF2B5EF4-FFF2-40B4-BE49-F238E27FC236}">
                  <a16:creationId xmlns:a16="http://schemas.microsoft.com/office/drawing/2014/main" id="{43C921C3-17E1-51AB-9502-D371E1AC8B34}"/>
                </a:ext>
              </a:extLst>
            </p:cNvPr>
            <p:cNvCxnSpPr/>
            <p:nvPr/>
          </p:nvCxnSpPr>
          <p:spPr>
            <a:xfrm>
              <a:off x="668757" y="2662910"/>
              <a:ext cx="894639"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E23BE767-0C75-5F65-BBD8-5BF354F04624}"/>
                </a:ext>
              </a:extLst>
            </p:cNvPr>
            <p:cNvCxnSpPr/>
            <p:nvPr/>
          </p:nvCxnSpPr>
          <p:spPr>
            <a:xfrm>
              <a:off x="668756" y="2815310"/>
              <a:ext cx="1831152"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EB1AD9B8-6A87-84F8-3206-C5951542D31C}"/>
                </a:ext>
              </a:extLst>
            </p:cNvPr>
            <p:cNvCxnSpPr/>
            <p:nvPr/>
          </p:nvCxnSpPr>
          <p:spPr>
            <a:xfrm>
              <a:off x="1791995" y="2662910"/>
              <a:ext cx="694126"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2" name="Lightning Bolt 11">
              <a:extLst>
                <a:ext uri="{FF2B5EF4-FFF2-40B4-BE49-F238E27FC236}">
                  <a16:creationId xmlns:a16="http://schemas.microsoft.com/office/drawing/2014/main" id="{EAE0B6B9-671B-B006-AB4C-2355B350FAC7}"/>
                </a:ext>
              </a:extLst>
            </p:cNvPr>
            <p:cNvSpPr/>
            <p:nvPr/>
          </p:nvSpPr>
          <p:spPr>
            <a:xfrm rot="21119913" flipH="1">
              <a:off x="1619172" y="2226752"/>
              <a:ext cx="299835" cy="457200"/>
            </a:xfrm>
            <a:prstGeom prst="lightningBolt">
              <a:avLst/>
            </a:prstGeom>
            <a:solidFill>
              <a:schemeClr val="accent5"/>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23" name="Group 22">
            <a:extLst>
              <a:ext uri="{FF2B5EF4-FFF2-40B4-BE49-F238E27FC236}">
                <a16:creationId xmlns:a16="http://schemas.microsoft.com/office/drawing/2014/main" id="{E38B9D4A-3FB9-E43E-A808-EDEF48EA90CE}"/>
              </a:ext>
            </a:extLst>
          </p:cNvPr>
          <p:cNvGrpSpPr/>
          <p:nvPr/>
        </p:nvGrpSpPr>
        <p:grpSpPr>
          <a:xfrm>
            <a:off x="9438643" y="1844895"/>
            <a:ext cx="1817364" cy="457200"/>
            <a:chOff x="6442069" y="3089891"/>
            <a:chExt cx="1817364" cy="457200"/>
          </a:xfrm>
        </p:grpSpPr>
        <p:cxnSp>
          <p:nvCxnSpPr>
            <p:cNvPr id="15" name="Straight Connector 14">
              <a:extLst>
                <a:ext uri="{FF2B5EF4-FFF2-40B4-BE49-F238E27FC236}">
                  <a16:creationId xmlns:a16="http://schemas.microsoft.com/office/drawing/2014/main" id="{1FFB6850-689E-F898-B669-788537366209}"/>
                </a:ext>
              </a:extLst>
            </p:cNvPr>
            <p:cNvCxnSpPr/>
            <p:nvPr/>
          </p:nvCxnSpPr>
          <p:spPr>
            <a:xfrm>
              <a:off x="6442069" y="3415736"/>
              <a:ext cx="894639"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DE0CD815-334C-F26C-DE92-23F0C6791952}"/>
                </a:ext>
              </a:extLst>
            </p:cNvPr>
            <p:cNvCxnSpPr/>
            <p:nvPr/>
          </p:nvCxnSpPr>
          <p:spPr>
            <a:xfrm>
              <a:off x="7565307" y="3415736"/>
              <a:ext cx="694126"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17" name="Straight Connector 16">
              <a:extLst>
                <a:ext uri="{FF2B5EF4-FFF2-40B4-BE49-F238E27FC236}">
                  <a16:creationId xmlns:a16="http://schemas.microsoft.com/office/drawing/2014/main" id="{4215F4C2-7067-B795-804B-0B966C05B36A}"/>
                </a:ext>
              </a:extLst>
            </p:cNvPr>
            <p:cNvCxnSpPr/>
            <p:nvPr/>
          </p:nvCxnSpPr>
          <p:spPr>
            <a:xfrm>
              <a:off x="6442069" y="3542736"/>
              <a:ext cx="894639"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BCB4ABB5-402A-580F-9D5B-8B584C3B053B}"/>
                </a:ext>
              </a:extLst>
            </p:cNvPr>
            <p:cNvCxnSpPr/>
            <p:nvPr/>
          </p:nvCxnSpPr>
          <p:spPr>
            <a:xfrm>
              <a:off x="7565307" y="3542736"/>
              <a:ext cx="694126"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1" name="Lightning Bolt 20">
              <a:extLst>
                <a:ext uri="{FF2B5EF4-FFF2-40B4-BE49-F238E27FC236}">
                  <a16:creationId xmlns:a16="http://schemas.microsoft.com/office/drawing/2014/main" id="{55312504-5305-6878-6723-E0FF2B5C1AF9}"/>
                </a:ext>
              </a:extLst>
            </p:cNvPr>
            <p:cNvSpPr/>
            <p:nvPr/>
          </p:nvSpPr>
          <p:spPr>
            <a:xfrm rot="21119913" flipH="1">
              <a:off x="7348210" y="3089891"/>
              <a:ext cx="299835" cy="457200"/>
            </a:xfrm>
            <a:prstGeom prst="lightningBolt">
              <a:avLst/>
            </a:prstGeom>
            <a:solidFill>
              <a:schemeClr val="accent5"/>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grpSp>
        <p:nvGrpSpPr>
          <p:cNvPr id="27" name="Group 26">
            <a:extLst>
              <a:ext uri="{FF2B5EF4-FFF2-40B4-BE49-F238E27FC236}">
                <a16:creationId xmlns:a16="http://schemas.microsoft.com/office/drawing/2014/main" id="{4F36ADBB-FC6B-FDB9-0CF2-B05F2A5666DC}"/>
              </a:ext>
            </a:extLst>
          </p:cNvPr>
          <p:cNvGrpSpPr/>
          <p:nvPr/>
        </p:nvGrpSpPr>
        <p:grpSpPr>
          <a:xfrm>
            <a:off x="1076904" y="2211313"/>
            <a:ext cx="1831152" cy="276419"/>
            <a:chOff x="1498083" y="2197645"/>
            <a:chExt cx="1831152" cy="276419"/>
          </a:xfrm>
        </p:grpSpPr>
        <p:cxnSp>
          <p:nvCxnSpPr>
            <p:cNvPr id="24" name="Straight Connector 23">
              <a:extLst>
                <a:ext uri="{FF2B5EF4-FFF2-40B4-BE49-F238E27FC236}">
                  <a16:creationId xmlns:a16="http://schemas.microsoft.com/office/drawing/2014/main" id="{1CA50CCD-E130-BFD2-4463-CE3F7B55F130}"/>
                </a:ext>
              </a:extLst>
            </p:cNvPr>
            <p:cNvCxnSpPr/>
            <p:nvPr/>
          </p:nvCxnSpPr>
          <p:spPr>
            <a:xfrm>
              <a:off x="1498083" y="2197645"/>
              <a:ext cx="1831152"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0ED448F8-9C83-85F4-6991-645F90707B51}"/>
                </a:ext>
              </a:extLst>
            </p:cNvPr>
            <p:cNvCxnSpPr/>
            <p:nvPr/>
          </p:nvCxnSpPr>
          <p:spPr>
            <a:xfrm>
              <a:off x="1498083" y="2383607"/>
              <a:ext cx="1831152"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26" name="Star: 5 Points 25">
              <a:extLst>
                <a:ext uri="{FF2B5EF4-FFF2-40B4-BE49-F238E27FC236}">
                  <a16:creationId xmlns:a16="http://schemas.microsoft.com/office/drawing/2014/main" id="{A9B0A6D6-27B8-E55E-C1BD-7FBE0F906697}"/>
                </a:ext>
              </a:extLst>
            </p:cNvPr>
            <p:cNvSpPr/>
            <p:nvPr/>
          </p:nvSpPr>
          <p:spPr bwMode="auto">
            <a:xfrm>
              <a:off x="2160744" y="2291184"/>
              <a:ext cx="182880" cy="182880"/>
            </a:xfrm>
            <a:prstGeom prst="star5">
              <a:avLst/>
            </a:prstGeom>
            <a:solidFill>
              <a:schemeClr val="accent5"/>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28" name="Group 27">
            <a:extLst>
              <a:ext uri="{FF2B5EF4-FFF2-40B4-BE49-F238E27FC236}">
                <a16:creationId xmlns:a16="http://schemas.microsoft.com/office/drawing/2014/main" id="{6F98DA63-10C4-54C5-799E-E7F62FEDEB90}"/>
              </a:ext>
            </a:extLst>
          </p:cNvPr>
          <p:cNvGrpSpPr/>
          <p:nvPr/>
        </p:nvGrpSpPr>
        <p:grpSpPr>
          <a:xfrm>
            <a:off x="6628292" y="1902426"/>
            <a:ext cx="1817364" cy="457200"/>
            <a:chOff x="6442069" y="3089891"/>
            <a:chExt cx="1817364" cy="457200"/>
          </a:xfrm>
        </p:grpSpPr>
        <p:cxnSp>
          <p:nvCxnSpPr>
            <p:cNvPr id="29" name="Straight Connector 28">
              <a:extLst>
                <a:ext uri="{FF2B5EF4-FFF2-40B4-BE49-F238E27FC236}">
                  <a16:creationId xmlns:a16="http://schemas.microsoft.com/office/drawing/2014/main" id="{C2E4AAFB-D5E1-0A47-D118-A1EFD18288C4}"/>
                </a:ext>
              </a:extLst>
            </p:cNvPr>
            <p:cNvCxnSpPr/>
            <p:nvPr/>
          </p:nvCxnSpPr>
          <p:spPr>
            <a:xfrm>
              <a:off x="6442069" y="3415736"/>
              <a:ext cx="894639"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C3EC0C38-4FD3-B062-C9C0-2F0E173848A2}"/>
                </a:ext>
              </a:extLst>
            </p:cNvPr>
            <p:cNvCxnSpPr/>
            <p:nvPr/>
          </p:nvCxnSpPr>
          <p:spPr>
            <a:xfrm>
              <a:off x="7565307" y="3415736"/>
              <a:ext cx="694126"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7C7A5C37-54AB-AD96-C108-2FE60BA2CFB6}"/>
                </a:ext>
              </a:extLst>
            </p:cNvPr>
            <p:cNvCxnSpPr/>
            <p:nvPr/>
          </p:nvCxnSpPr>
          <p:spPr>
            <a:xfrm>
              <a:off x="6442069" y="3542736"/>
              <a:ext cx="894639"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81B094AC-4812-C750-2CF6-D77034CAD338}"/>
                </a:ext>
              </a:extLst>
            </p:cNvPr>
            <p:cNvCxnSpPr/>
            <p:nvPr/>
          </p:nvCxnSpPr>
          <p:spPr>
            <a:xfrm>
              <a:off x="7565307" y="3542736"/>
              <a:ext cx="694126"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33" name="Lightning Bolt 32">
              <a:extLst>
                <a:ext uri="{FF2B5EF4-FFF2-40B4-BE49-F238E27FC236}">
                  <a16:creationId xmlns:a16="http://schemas.microsoft.com/office/drawing/2014/main" id="{ADD6018B-F5D0-BA36-6DDF-B3B101E22B66}"/>
                </a:ext>
              </a:extLst>
            </p:cNvPr>
            <p:cNvSpPr/>
            <p:nvPr/>
          </p:nvSpPr>
          <p:spPr>
            <a:xfrm rot="21119913" flipH="1">
              <a:off x="7348210" y="3089891"/>
              <a:ext cx="299835" cy="457200"/>
            </a:xfrm>
            <a:prstGeom prst="lightningBolt">
              <a:avLst/>
            </a:prstGeom>
            <a:solidFill>
              <a:schemeClr val="accent5"/>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34" name="TextBox 33">
            <a:extLst>
              <a:ext uri="{FF2B5EF4-FFF2-40B4-BE49-F238E27FC236}">
                <a16:creationId xmlns:a16="http://schemas.microsoft.com/office/drawing/2014/main" id="{0442B304-9ED5-D36E-27E6-43F33A9190C6}"/>
              </a:ext>
            </a:extLst>
          </p:cNvPr>
          <p:cNvSpPr txBox="1"/>
          <p:nvPr/>
        </p:nvSpPr>
        <p:spPr bwMode="auto">
          <a:xfrm>
            <a:off x="1375863" y="2847556"/>
            <a:ext cx="126669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MSH2/MSH6</a:t>
            </a:r>
          </a:p>
        </p:txBody>
      </p:sp>
      <p:sp>
        <p:nvSpPr>
          <p:cNvPr id="35" name="TextBox 34">
            <a:extLst>
              <a:ext uri="{FF2B5EF4-FFF2-40B4-BE49-F238E27FC236}">
                <a16:creationId xmlns:a16="http://schemas.microsoft.com/office/drawing/2014/main" id="{2A3EAF8A-50AC-C026-7C41-4D93AE7FB4F2}"/>
              </a:ext>
            </a:extLst>
          </p:cNvPr>
          <p:cNvSpPr txBox="1"/>
          <p:nvPr/>
        </p:nvSpPr>
        <p:spPr bwMode="auto">
          <a:xfrm>
            <a:off x="1391091" y="3149406"/>
            <a:ext cx="12362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MLH1/PMS2</a:t>
            </a:r>
          </a:p>
        </p:txBody>
      </p:sp>
      <p:sp>
        <p:nvSpPr>
          <p:cNvPr id="36" name="TextBox 35">
            <a:extLst>
              <a:ext uri="{FF2B5EF4-FFF2-40B4-BE49-F238E27FC236}">
                <a16:creationId xmlns:a16="http://schemas.microsoft.com/office/drawing/2014/main" id="{B7912B8A-8090-59AD-7A6A-DB7352D475C5}"/>
              </a:ext>
            </a:extLst>
          </p:cNvPr>
          <p:cNvSpPr txBox="1"/>
          <p:nvPr/>
        </p:nvSpPr>
        <p:spPr bwMode="auto">
          <a:xfrm>
            <a:off x="1227329" y="3841074"/>
            <a:ext cx="15637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EXO1/PCNA/RCF</a:t>
            </a:r>
          </a:p>
        </p:txBody>
      </p:sp>
      <p:sp>
        <p:nvSpPr>
          <p:cNvPr id="38" name="TextBox 37">
            <a:extLst>
              <a:ext uri="{FF2B5EF4-FFF2-40B4-BE49-F238E27FC236}">
                <a16:creationId xmlns:a16="http://schemas.microsoft.com/office/drawing/2014/main" id="{C3F14863-9F8C-336D-609A-354561C266BE}"/>
              </a:ext>
            </a:extLst>
          </p:cNvPr>
          <p:cNvSpPr txBox="1"/>
          <p:nvPr/>
        </p:nvSpPr>
        <p:spPr bwMode="auto">
          <a:xfrm>
            <a:off x="1556489" y="5472011"/>
            <a:ext cx="9054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Ligase I</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Ligase IV</a:t>
            </a:r>
          </a:p>
        </p:txBody>
      </p:sp>
      <p:sp>
        <p:nvSpPr>
          <p:cNvPr id="39" name="TextBox 38">
            <a:extLst>
              <a:ext uri="{FF2B5EF4-FFF2-40B4-BE49-F238E27FC236}">
                <a16:creationId xmlns:a16="http://schemas.microsoft.com/office/drawing/2014/main" id="{F6534657-72B5-54B6-264B-5108785FF861}"/>
              </a:ext>
            </a:extLst>
          </p:cNvPr>
          <p:cNvSpPr txBox="1"/>
          <p:nvPr/>
        </p:nvSpPr>
        <p:spPr bwMode="auto">
          <a:xfrm>
            <a:off x="4348245" y="5790284"/>
            <a:ext cx="89101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Ligase III</a:t>
            </a:r>
          </a:p>
        </p:txBody>
      </p:sp>
      <p:sp>
        <p:nvSpPr>
          <p:cNvPr id="40" name="TextBox 39">
            <a:extLst>
              <a:ext uri="{FF2B5EF4-FFF2-40B4-BE49-F238E27FC236}">
                <a16:creationId xmlns:a16="http://schemas.microsoft.com/office/drawing/2014/main" id="{401DC4F2-A981-AFA4-2D35-7D6EEB78B445}"/>
              </a:ext>
            </a:extLst>
          </p:cNvPr>
          <p:cNvSpPr txBox="1"/>
          <p:nvPr/>
        </p:nvSpPr>
        <p:spPr bwMode="auto">
          <a:xfrm>
            <a:off x="7285989" y="5790284"/>
            <a:ext cx="78842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Ligase I</a:t>
            </a:r>
          </a:p>
        </p:txBody>
      </p:sp>
      <p:sp>
        <p:nvSpPr>
          <p:cNvPr id="41" name="TextBox 40">
            <a:extLst>
              <a:ext uri="{FF2B5EF4-FFF2-40B4-BE49-F238E27FC236}">
                <a16:creationId xmlns:a16="http://schemas.microsoft.com/office/drawing/2014/main" id="{4A50C76F-CD65-9420-DBE6-4B5D4CFF7ADC}"/>
              </a:ext>
            </a:extLst>
          </p:cNvPr>
          <p:cNvSpPr txBox="1"/>
          <p:nvPr/>
        </p:nvSpPr>
        <p:spPr bwMode="auto">
          <a:xfrm>
            <a:off x="9943525" y="5790284"/>
            <a:ext cx="9054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Ligase IV</a:t>
            </a:r>
          </a:p>
        </p:txBody>
      </p:sp>
      <p:sp>
        <p:nvSpPr>
          <p:cNvPr id="42" name="TextBox 41">
            <a:extLst>
              <a:ext uri="{FF2B5EF4-FFF2-40B4-BE49-F238E27FC236}">
                <a16:creationId xmlns:a16="http://schemas.microsoft.com/office/drawing/2014/main" id="{6A69730F-864B-2188-40D5-46BC82012045}"/>
              </a:ext>
            </a:extLst>
          </p:cNvPr>
          <p:cNvSpPr txBox="1"/>
          <p:nvPr/>
        </p:nvSpPr>
        <p:spPr bwMode="auto">
          <a:xfrm>
            <a:off x="4451350" y="2913893"/>
            <a:ext cx="6848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OGG1</a:t>
            </a:r>
          </a:p>
        </p:txBody>
      </p:sp>
      <p:sp>
        <p:nvSpPr>
          <p:cNvPr id="43" name="TextBox 42">
            <a:extLst>
              <a:ext uri="{FF2B5EF4-FFF2-40B4-BE49-F238E27FC236}">
                <a16:creationId xmlns:a16="http://schemas.microsoft.com/office/drawing/2014/main" id="{5E4F3638-5506-4AB7-7132-FFEF6D84160E}"/>
              </a:ext>
            </a:extLst>
          </p:cNvPr>
          <p:cNvSpPr txBox="1"/>
          <p:nvPr/>
        </p:nvSpPr>
        <p:spPr bwMode="auto">
          <a:xfrm>
            <a:off x="4330868" y="3238235"/>
            <a:ext cx="925766" cy="338554"/>
          </a:xfrm>
          <a:prstGeom prst="rect">
            <a:avLst/>
          </a:prstGeom>
          <a:solidFill>
            <a:schemeClr val="accent6"/>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PARP1/2</a:t>
            </a:r>
          </a:p>
        </p:txBody>
      </p:sp>
      <p:sp>
        <p:nvSpPr>
          <p:cNvPr id="44" name="TextBox 43">
            <a:extLst>
              <a:ext uri="{FF2B5EF4-FFF2-40B4-BE49-F238E27FC236}">
                <a16:creationId xmlns:a16="http://schemas.microsoft.com/office/drawing/2014/main" id="{8BD53F4F-0BF0-19D3-0EBE-ADC8075B60AF}"/>
              </a:ext>
            </a:extLst>
          </p:cNvPr>
          <p:cNvSpPr txBox="1"/>
          <p:nvPr/>
        </p:nvSpPr>
        <p:spPr bwMode="auto">
          <a:xfrm>
            <a:off x="4432210" y="3882850"/>
            <a:ext cx="7230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XRCC1</a:t>
            </a:r>
          </a:p>
        </p:txBody>
      </p:sp>
      <p:sp>
        <p:nvSpPr>
          <p:cNvPr id="45" name="TextBox 44">
            <a:extLst>
              <a:ext uri="{FF2B5EF4-FFF2-40B4-BE49-F238E27FC236}">
                <a16:creationId xmlns:a16="http://schemas.microsoft.com/office/drawing/2014/main" id="{0F675A4D-0B32-CE21-9B5B-52D15C3BF1E3}"/>
              </a:ext>
            </a:extLst>
          </p:cNvPr>
          <p:cNvSpPr txBox="1"/>
          <p:nvPr/>
        </p:nvSpPr>
        <p:spPr bwMode="auto">
          <a:xfrm>
            <a:off x="4468181" y="4543155"/>
            <a:ext cx="65114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Pol </a:t>
            </a:r>
            <a:r>
              <a:rPr kumimoji="0" lang="el-GR"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β</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PCNA</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FEN1</a:t>
            </a:r>
          </a:p>
        </p:txBody>
      </p:sp>
      <p:sp>
        <p:nvSpPr>
          <p:cNvPr id="46" name="TextBox 45">
            <a:extLst>
              <a:ext uri="{FF2B5EF4-FFF2-40B4-BE49-F238E27FC236}">
                <a16:creationId xmlns:a16="http://schemas.microsoft.com/office/drawing/2014/main" id="{0C52BDAA-BFD6-45C7-1E37-D76193C3F35E}"/>
              </a:ext>
            </a:extLst>
          </p:cNvPr>
          <p:cNvSpPr txBox="1"/>
          <p:nvPr/>
        </p:nvSpPr>
        <p:spPr bwMode="auto">
          <a:xfrm>
            <a:off x="1711339" y="4577588"/>
            <a:ext cx="59574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Pol </a:t>
            </a:r>
            <a:r>
              <a:rPr kumimoji="0" lang="el-GR"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δ</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47" name="TextBox 46">
            <a:extLst>
              <a:ext uri="{FF2B5EF4-FFF2-40B4-BE49-F238E27FC236}">
                <a16:creationId xmlns:a16="http://schemas.microsoft.com/office/drawing/2014/main" id="{57C7C2E2-7F9B-8359-D1C1-9B22C8705BAF}"/>
              </a:ext>
            </a:extLst>
          </p:cNvPr>
          <p:cNvSpPr txBox="1"/>
          <p:nvPr/>
        </p:nvSpPr>
        <p:spPr bwMode="auto">
          <a:xfrm>
            <a:off x="1109219" y="2504538"/>
            <a:ext cx="17999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Mismatch Repair</a:t>
            </a:r>
          </a:p>
        </p:txBody>
      </p:sp>
      <p:sp>
        <p:nvSpPr>
          <p:cNvPr id="48" name="TextBox 47">
            <a:extLst>
              <a:ext uri="{FF2B5EF4-FFF2-40B4-BE49-F238E27FC236}">
                <a16:creationId xmlns:a16="http://schemas.microsoft.com/office/drawing/2014/main" id="{98369D43-CA13-3D2A-DDED-C6ABC63DDD30}"/>
              </a:ext>
            </a:extLst>
          </p:cNvPr>
          <p:cNvSpPr txBox="1"/>
          <p:nvPr/>
        </p:nvSpPr>
        <p:spPr bwMode="auto">
          <a:xfrm>
            <a:off x="3735160" y="2483940"/>
            <a:ext cx="21171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Base Excision Repair</a:t>
            </a:r>
          </a:p>
        </p:txBody>
      </p:sp>
      <p:sp>
        <p:nvSpPr>
          <p:cNvPr id="49" name="TextBox 48">
            <a:extLst>
              <a:ext uri="{FF2B5EF4-FFF2-40B4-BE49-F238E27FC236}">
                <a16:creationId xmlns:a16="http://schemas.microsoft.com/office/drawing/2014/main" id="{59AE7AEC-7763-8573-1267-8FD6C6B40E34}"/>
              </a:ext>
            </a:extLst>
          </p:cNvPr>
          <p:cNvSpPr txBox="1"/>
          <p:nvPr/>
        </p:nvSpPr>
        <p:spPr bwMode="auto">
          <a:xfrm>
            <a:off x="6773687" y="2470332"/>
            <a:ext cx="16303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Homologous </a:t>
            </a:r>
            <a:b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Recombination</a:t>
            </a:r>
          </a:p>
        </p:txBody>
      </p:sp>
      <p:sp>
        <p:nvSpPr>
          <p:cNvPr id="50" name="TextBox 49">
            <a:extLst>
              <a:ext uri="{FF2B5EF4-FFF2-40B4-BE49-F238E27FC236}">
                <a16:creationId xmlns:a16="http://schemas.microsoft.com/office/drawing/2014/main" id="{64D3EA24-1351-644F-D9E5-4C917BA27EC5}"/>
              </a:ext>
            </a:extLst>
          </p:cNvPr>
          <p:cNvSpPr txBox="1"/>
          <p:nvPr/>
        </p:nvSpPr>
        <p:spPr bwMode="auto">
          <a:xfrm>
            <a:off x="9486701" y="2470331"/>
            <a:ext cx="181908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rPr>
              <a:t>Nonhomologous </a:t>
            </a:r>
            <a:br>
              <a:rPr kumimoji="0" lang="en-US" sz="1800" b="1"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chemeClr val="accent3"/>
                </a:solidFill>
                <a:effectLst/>
                <a:uLnTx/>
                <a:uFillTx/>
                <a:latin typeface="Calibri" panose="020F0502020204030204" pitchFamily="34" charset="0"/>
                <a:ea typeface="+mn-ea"/>
                <a:cs typeface="+mn-cs"/>
              </a:rPr>
              <a:t>Recombination</a:t>
            </a:r>
          </a:p>
        </p:txBody>
      </p:sp>
      <p:sp>
        <p:nvSpPr>
          <p:cNvPr id="51" name="TextBox 50">
            <a:extLst>
              <a:ext uri="{FF2B5EF4-FFF2-40B4-BE49-F238E27FC236}">
                <a16:creationId xmlns:a16="http://schemas.microsoft.com/office/drawing/2014/main" id="{1835EDD1-5040-2C4F-297E-41AB108784C2}"/>
              </a:ext>
            </a:extLst>
          </p:cNvPr>
          <p:cNvSpPr txBox="1"/>
          <p:nvPr/>
        </p:nvSpPr>
        <p:spPr bwMode="auto">
          <a:xfrm>
            <a:off x="7259914" y="3065423"/>
            <a:ext cx="5613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ATM</a:t>
            </a:r>
          </a:p>
        </p:txBody>
      </p:sp>
      <p:sp>
        <p:nvSpPr>
          <p:cNvPr id="52" name="TextBox 51">
            <a:extLst>
              <a:ext uri="{FF2B5EF4-FFF2-40B4-BE49-F238E27FC236}">
                <a16:creationId xmlns:a16="http://schemas.microsoft.com/office/drawing/2014/main" id="{C29E3CC0-327F-F521-4E83-412FD418F773}"/>
              </a:ext>
            </a:extLst>
          </p:cNvPr>
          <p:cNvSpPr txBox="1"/>
          <p:nvPr/>
        </p:nvSpPr>
        <p:spPr bwMode="auto">
          <a:xfrm>
            <a:off x="6941465" y="3252304"/>
            <a:ext cx="13500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MRN complex</a:t>
            </a:r>
          </a:p>
        </p:txBody>
      </p:sp>
      <p:sp>
        <p:nvSpPr>
          <p:cNvPr id="53" name="TextBox 52">
            <a:extLst>
              <a:ext uri="{FF2B5EF4-FFF2-40B4-BE49-F238E27FC236}">
                <a16:creationId xmlns:a16="http://schemas.microsoft.com/office/drawing/2014/main" id="{ACACCCC6-3423-3067-0377-4C8807A7E27A}"/>
              </a:ext>
            </a:extLst>
          </p:cNvPr>
          <p:cNvSpPr txBox="1"/>
          <p:nvPr/>
        </p:nvSpPr>
        <p:spPr bwMode="auto">
          <a:xfrm>
            <a:off x="7335764" y="3792671"/>
            <a:ext cx="5061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RPA</a:t>
            </a:r>
          </a:p>
        </p:txBody>
      </p:sp>
      <p:sp>
        <p:nvSpPr>
          <p:cNvPr id="54" name="TextBox 53">
            <a:extLst>
              <a:ext uri="{FF2B5EF4-FFF2-40B4-BE49-F238E27FC236}">
                <a16:creationId xmlns:a16="http://schemas.microsoft.com/office/drawing/2014/main" id="{A6D932EB-E8D8-F941-2891-F083B13802A2}"/>
              </a:ext>
            </a:extLst>
          </p:cNvPr>
          <p:cNvSpPr txBox="1"/>
          <p:nvPr/>
        </p:nvSpPr>
        <p:spPr bwMode="auto">
          <a:xfrm>
            <a:off x="6894842" y="4087997"/>
            <a:ext cx="1421928" cy="338554"/>
          </a:xfrm>
          <a:prstGeom prst="rect">
            <a:avLst/>
          </a:prstGeom>
          <a:solidFill>
            <a:schemeClr val="accent2"/>
          </a:solidFill>
          <a:ln>
            <a:noFill/>
          </a:ln>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BRCA2/FANCD</a:t>
            </a:r>
          </a:p>
        </p:txBody>
      </p:sp>
      <p:sp>
        <p:nvSpPr>
          <p:cNvPr id="55" name="TextBox 54">
            <a:extLst>
              <a:ext uri="{FF2B5EF4-FFF2-40B4-BE49-F238E27FC236}">
                <a16:creationId xmlns:a16="http://schemas.microsoft.com/office/drawing/2014/main" id="{1BD878AD-1E35-AABB-1ACA-8A368B8B4C27}"/>
              </a:ext>
            </a:extLst>
          </p:cNvPr>
          <p:cNvSpPr txBox="1"/>
          <p:nvPr/>
        </p:nvSpPr>
        <p:spPr bwMode="auto">
          <a:xfrm>
            <a:off x="6895547" y="4430682"/>
            <a:ext cx="13865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RAD51, FANCF</a:t>
            </a:r>
          </a:p>
        </p:txBody>
      </p:sp>
      <p:sp>
        <p:nvSpPr>
          <p:cNvPr id="56" name="TextBox 55">
            <a:extLst>
              <a:ext uri="{FF2B5EF4-FFF2-40B4-BE49-F238E27FC236}">
                <a16:creationId xmlns:a16="http://schemas.microsoft.com/office/drawing/2014/main" id="{B26C6C8A-7738-7BD3-2174-214FC87B942D}"/>
              </a:ext>
            </a:extLst>
          </p:cNvPr>
          <p:cNvSpPr txBox="1"/>
          <p:nvPr/>
        </p:nvSpPr>
        <p:spPr bwMode="auto">
          <a:xfrm>
            <a:off x="7290976" y="4949166"/>
            <a:ext cx="59574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Pol </a:t>
            </a:r>
            <a:r>
              <a:rPr kumimoji="0" lang="el-GR"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δ</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Pol </a:t>
            </a:r>
            <a:r>
              <a:rPr kumimoji="0" lang="el-GR"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ε</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9" name="TextBox 58">
            <a:extLst>
              <a:ext uri="{FF2B5EF4-FFF2-40B4-BE49-F238E27FC236}">
                <a16:creationId xmlns:a16="http://schemas.microsoft.com/office/drawing/2014/main" id="{95CE05F0-9E2E-B307-2A20-22F55E60D3FE}"/>
              </a:ext>
            </a:extLst>
          </p:cNvPr>
          <p:cNvSpPr txBox="1"/>
          <p:nvPr/>
        </p:nvSpPr>
        <p:spPr bwMode="auto">
          <a:xfrm>
            <a:off x="9810668" y="3240315"/>
            <a:ext cx="117115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KU70, KU80</a:t>
            </a:r>
          </a:p>
        </p:txBody>
      </p:sp>
      <p:sp>
        <p:nvSpPr>
          <p:cNvPr id="60" name="TextBox 59">
            <a:extLst>
              <a:ext uri="{FF2B5EF4-FFF2-40B4-BE49-F238E27FC236}">
                <a16:creationId xmlns:a16="http://schemas.microsoft.com/office/drawing/2014/main" id="{51D9ECD2-2CC1-6F25-E6F7-B2CA49D82AB7}"/>
              </a:ext>
            </a:extLst>
          </p:cNvPr>
          <p:cNvSpPr txBox="1"/>
          <p:nvPr/>
        </p:nvSpPr>
        <p:spPr bwMode="auto">
          <a:xfrm>
            <a:off x="9945737" y="3874232"/>
            <a:ext cx="90101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DNA PKs</a:t>
            </a:r>
          </a:p>
        </p:txBody>
      </p:sp>
      <p:sp>
        <p:nvSpPr>
          <p:cNvPr id="61" name="TextBox 60">
            <a:extLst>
              <a:ext uri="{FF2B5EF4-FFF2-40B4-BE49-F238E27FC236}">
                <a16:creationId xmlns:a16="http://schemas.microsoft.com/office/drawing/2014/main" id="{ED0070EA-36EB-C074-7DF5-5C21EB29F0E2}"/>
              </a:ext>
            </a:extLst>
          </p:cNvPr>
          <p:cNvSpPr txBox="1"/>
          <p:nvPr/>
        </p:nvSpPr>
        <p:spPr bwMode="auto">
          <a:xfrm>
            <a:off x="9859976" y="4100591"/>
            <a:ext cx="10725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Artemis</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XRCC4-XLF</a:t>
            </a:r>
          </a:p>
        </p:txBody>
      </p:sp>
      <p:sp>
        <p:nvSpPr>
          <p:cNvPr id="62" name="TextBox 61">
            <a:extLst>
              <a:ext uri="{FF2B5EF4-FFF2-40B4-BE49-F238E27FC236}">
                <a16:creationId xmlns:a16="http://schemas.microsoft.com/office/drawing/2014/main" id="{0F55134D-6B17-FBE0-3E8D-4A9119726A4A}"/>
              </a:ext>
            </a:extLst>
          </p:cNvPr>
          <p:cNvSpPr txBox="1"/>
          <p:nvPr/>
        </p:nvSpPr>
        <p:spPr bwMode="auto">
          <a:xfrm>
            <a:off x="10095971" y="5037811"/>
            <a:ext cx="600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Pol </a:t>
            </a:r>
            <a:r>
              <a:rPr kumimoji="0" lang="el-GR"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μ</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64" name="Straight Arrow Connector 63">
            <a:extLst>
              <a:ext uri="{FF2B5EF4-FFF2-40B4-BE49-F238E27FC236}">
                <a16:creationId xmlns:a16="http://schemas.microsoft.com/office/drawing/2014/main" id="{391386A7-CC59-766E-1B63-41B40E0BBF06}"/>
              </a:ext>
            </a:extLst>
          </p:cNvPr>
          <p:cNvCxnSpPr/>
          <p:nvPr/>
        </p:nvCxnSpPr>
        <p:spPr bwMode="auto">
          <a:xfrm>
            <a:off x="2009209" y="3487960"/>
            <a:ext cx="0" cy="342985"/>
          </a:xfrm>
          <a:prstGeom prst="straightConnector1">
            <a:avLst/>
          </a:prstGeom>
          <a:noFill/>
          <a:ln w="28575" cap="flat" cmpd="sng" algn="ctr">
            <a:solidFill>
              <a:schemeClr val="bg1"/>
            </a:solidFill>
            <a:prstDash val="solid"/>
            <a:round/>
            <a:headEnd type="none" w="med" len="med"/>
            <a:tailEnd type="triangle"/>
          </a:ln>
          <a:effectLst/>
        </p:spPr>
      </p:cxnSp>
      <p:cxnSp>
        <p:nvCxnSpPr>
          <p:cNvPr id="65" name="Straight Arrow Connector 64">
            <a:extLst>
              <a:ext uri="{FF2B5EF4-FFF2-40B4-BE49-F238E27FC236}">
                <a16:creationId xmlns:a16="http://schemas.microsoft.com/office/drawing/2014/main" id="{5462748C-0BE6-6282-85ED-F79508AA1E2B}"/>
              </a:ext>
            </a:extLst>
          </p:cNvPr>
          <p:cNvCxnSpPr/>
          <p:nvPr/>
        </p:nvCxnSpPr>
        <p:spPr bwMode="auto">
          <a:xfrm>
            <a:off x="2009209" y="4131225"/>
            <a:ext cx="0" cy="342985"/>
          </a:xfrm>
          <a:prstGeom prst="straightConnector1">
            <a:avLst/>
          </a:prstGeom>
          <a:noFill/>
          <a:ln w="28575" cap="flat" cmpd="sng" algn="ctr">
            <a:solidFill>
              <a:schemeClr val="bg1"/>
            </a:solidFill>
            <a:prstDash val="solid"/>
            <a:round/>
            <a:headEnd type="none" w="med" len="med"/>
            <a:tailEnd type="triangle"/>
          </a:ln>
          <a:effectLst/>
        </p:spPr>
      </p:cxnSp>
      <p:cxnSp>
        <p:nvCxnSpPr>
          <p:cNvPr id="66" name="Straight Arrow Connector 65">
            <a:extLst>
              <a:ext uri="{FF2B5EF4-FFF2-40B4-BE49-F238E27FC236}">
                <a16:creationId xmlns:a16="http://schemas.microsoft.com/office/drawing/2014/main" id="{4ADD9AE9-D0C3-AA38-CEE2-1DF56D69CEAA}"/>
              </a:ext>
            </a:extLst>
          </p:cNvPr>
          <p:cNvCxnSpPr/>
          <p:nvPr/>
        </p:nvCxnSpPr>
        <p:spPr bwMode="auto">
          <a:xfrm>
            <a:off x="2009209" y="4931587"/>
            <a:ext cx="0" cy="342985"/>
          </a:xfrm>
          <a:prstGeom prst="straightConnector1">
            <a:avLst/>
          </a:prstGeom>
          <a:noFill/>
          <a:ln w="28575" cap="flat" cmpd="sng" algn="ctr">
            <a:solidFill>
              <a:schemeClr val="bg1"/>
            </a:solidFill>
            <a:prstDash val="solid"/>
            <a:round/>
            <a:headEnd type="none" w="med" len="med"/>
            <a:tailEnd type="triangle"/>
          </a:ln>
          <a:effectLst/>
        </p:spPr>
      </p:cxnSp>
      <p:cxnSp>
        <p:nvCxnSpPr>
          <p:cNvPr id="67" name="Straight Arrow Connector 66">
            <a:extLst>
              <a:ext uri="{FF2B5EF4-FFF2-40B4-BE49-F238E27FC236}">
                <a16:creationId xmlns:a16="http://schemas.microsoft.com/office/drawing/2014/main" id="{5E567AB2-A14F-D41A-1EDB-FA29EA08C4D0}"/>
              </a:ext>
            </a:extLst>
          </p:cNvPr>
          <p:cNvCxnSpPr/>
          <p:nvPr/>
        </p:nvCxnSpPr>
        <p:spPr bwMode="auto">
          <a:xfrm>
            <a:off x="4793751" y="5421413"/>
            <a:ext cx="0" cy="342985"/>
          </a:xfrm>
          <a:prstGeom prst="straightConnector1">
            <a:avLst/>
          </a:prstGeom>
          <a:noFill/>
          <a:ln w="28575" cap="flat" cmpd="sng" algn="ctr">
            <a:solidFill>
              <a:schemeClr val="bg1"/>
            </a:solidFill>
            <a:prstDash val="solid"/>
            <a:round/>
            <a:headEnd type="none" w="med" len="med"/>
            <a:tailEnd type="triangle"/>
          </a:ln>
          <a:effectLst/>
        </p:spPr>
      </p:cxnSp>
      <p:cxnSp>
        <p:nvCxnSpPr>
          <p:cNvPr id="68" name="Straight Arrow Connector 67">
            <a:extLst>
              <a:ext uri="{FF2B5EF4-FFF2-40B4-BE49-F238E27FC236}">
                <a16:creationId xmlns:a16="http://schemas.microsoft.com/office/drawing/2014/main" id="{3FEC6148-8F33-5698-B2B8-F48A00306C0A}"/>
              </a:ext>
            </a:extLst>
          </p:cNvPr>
          <p:cNvCxnSpPr/>
          <p:nvPr/>
        </p:nvCxnSpPr>
        <p:spPr bwMode="auto">
          <a:xfrm>
            <a:off x="4793751" y="4179628"/>
            <a:ext cx="0" cy="342985"/>
          </a:xfrm>
          <a:prstGeom prst="straightConnector1">
            <a:avLst/>
          </a:prstGeom>
          <a:noFill/>
          <a:ln w="28575" cap="flat" cmpd="sng" algn="ctr">
            <a:solidFill>
              <a:schemeClr val="bg1"/>
            </a:solidFill>
            <a:prstDash val="solid"/>
            <a:round/>
            <a:headEnd type="none" w="med" len="med"/>
            <a:tailEnd type="triangle"/>
          </a:ln>
          <a:effectLst/>
        </p:spPr>
      </p:cxnSp>
      <p:cxnSp>
        <p:nvCxnSpPr>
          <p:cNvPr id="69" name="Straight Arrow Connector 68">
            <a:extLst>
              <a:ext uri="{FF2B5EF4-FFF2-40B4-BE49-F238E27FC236}">
                <a16:creationId xmlns:a16="http://schemas.microsoft.com/office/drawing/2014/main" id="{0CA5078D-EB5C-4B44-8307-633792E4E453}"/>
              </a:ext>
            </a:extLst>
          </p:cNvPr>
          <p:cNvCxnSpPr/>
          <p:nvPr/>
        </p:nvCxnSpPr>
        <p:spPr bwMode="auto">
          <a:xfrm>
            <a:off x="4793751" y="3614215"/>
            <a:ext cx="0" cy="342985"/>
          </a:xfrm>
          <a:prstGeom prst="straightConnector1">
            <a:avLst/>
          </a:prstGeom>
          <a:noFill/>
          <a:ln w="28575" cap="flat" cmpd="sng" algn="ctr">
            <a:solidFill>
              <a:schemeClr val="bg1"/>
            </a:solidFill>
            <a:prstDash val="solid"/>
            <a:round/>
            <a:headEnd type="none" w="med" len="med"/>
            <a:tailEnd type="triangle"/>
          </a:ln>
          <a:effectLst/>
        </p:spPr>
      </p:cxnSp>
      <p:cxnSp>
        <p:nvCxnSpPr>
          <p:cNvPr id="70" name="Straight Arrow Connector 69">
            <a:extLst>
              <a:ext uri="{FF2B5EF4-FFF2-40B4-BE49-F238E27FC236}">
                <a16:creationId xmlns:a16="http://schemas.microsoft.com/office/drawing/2014/main" id="{9987733C-46AE-DBEB-6B76-B022A34E64E0}"/>
              </a:ext>
            </a:extLst>
          </p:cNvPr>
          <p:cNvCxnSpPr/>
          <p:nvPr/>
        </p:nvCxnSpPr>
        <p:spPr bwMode="auto">
          <a:xfrm>
            <a:off x="7575481" y="3506662"/>
            <a:ext cx="0" cy="342985"/>
          </a:xfrm>
          <a:prstGeom prst="straightConnector1">
            <a:avLst/>
          </a:prstGeom>
          <a:noFill/>
          <a:ln w="28575" cap="flat" cmpd="sng" algn="ctr">
            <a:solidFill>
              <a:schemeClr val="bg1"/>
            </a:solidFill>
            <a:prstDash val="solid"/>
            <a:round/>
            <a:headEnd type="none" w="med" len="med"/>
            <a:tailEnd type="triangle"/>
          </a:ln>
          <a:effectLst/>
        </p:spPr>
      </p:cxnSp>
      <p:cxnSp>
        <p:nvCxnSpPr>
          <p:cNvPr id="71" name="Straight Arrow Connector 70">
            <a:extLst>
              <a:ext uri="{FF2B5EF4-FFF2-40B4-BE49-F238E27FC236}">
                <a16:creationId xmlns:a16="http://schemas.microsoft.com/office/drawing/2014/main" id="{45C9BDD9-8FA6-7A11-E8F9-0108CADB4DBE}"/>
              </a:ext>
            </a:extLst>
          </p:cNvPr>
          <p:cNvCxnSpPr/>
          <p:nvPr/>
        </p:nvCxnSpPr>
        <p:spPr bwMode="auto">
          <a:xfrm>
            <a:off x="7604485" y="4722026"/>
            <a:ext cx="0" cy="274320"/>
          </a:xfrm>
          <a:prstGeom prst="straightConnector1">
            <a:avLst/>
          </a:prstGeom>
          <a:noFill/>
          <a:ln w="28575" cap="flat" cmpd="sng" algn="ctr">
            <a:solidFill>
              <a:schemeClr val="bg1"/>
            </a:solidFill>
            <a:prstDash val="solid"/>
            <a:round/>
            <a:headEnd type="none" w="med" len="med"/>
            <a:tailEnd type="triangle"/>
          </a:ln>
          <a:effectLst/>
        </p:spPr>
      </p:cxnSp>
      <p:cxnSp>
        <p:nvCxnSpPr>
          <p:cNvPr id="72" name="Straight Arrow Connector 71">
            <a:extLst>
              <a:ext uri="{FF2B5EF4-FFF2-40B4-BE49-F238E27FC236}">
                <a16:creationId xmlns:a16="http://schemas.microsoft.com/office/drawing/2014/main" id="{FF357C16-77AB-F8FC-E6E6-4287E39CCF34}"/>
              </a:ext>
            </a:extLst>
          </p:cNvPr>
          <p:cNvCxnSpPr/>
          <p:nvPr/>
        </p:nvCxnSpPr>
        <p:spPr bwMode="auto">
          <a:xfrm>
            <a:off x="7621985" y="5514508"/>
            <a:ext cx="0" cy="274320"/>
          </a:xfrm>
          <a:prstGeom prst="straightConnector1">
            <a:avLst/>
          </a:prstGeom>
          <a:noFill/>
          <a:ln w="28575" cap="flat" cmpd="sng" algn="ctr">
            <a:solidFill>
              <a:schemeClr val="bg1"/>
            </a:solidFill>
            <a:prstDash val="solid"/>
            <a:round/>
            <a:headEnd type="none" w="med" len="med"/>
            <a:tailEnd type="triangle"/>
          </a:ln>
          <a:effectLst/>
        </p:spPr>
      </p:cxnSp>
      <p:cxnSp>
        <p:nvCxnSpPr>
          <p:cNvPr id="73" name="Straight Arrow Connector 72">
            <a:extLst>
              <a:ext uri="{FF2B5EF4-FFF2-40B4-BE49-F238E27FC236}">
                <a16:creationId xmlns:a16="http://schemas.microsoft.com/office/drawing/2014/main" id="{38D3761E-2EB3-8329-6A16-806FBC81BABD}"/>
              </a:ext>
            </a:extLst>
          </p:cNvPr>
          <p:cNvCxnSpPr/>
          <p:nvPr/>
        </p:nvCxnSpPr>
        <p:spPr bwMode="auto">
          <a:xfrm>
            <a:off x="10396245" y="3515504"/>
            <a:ext cx="0" cy="342985"/>
          </a:xfrm>
          <a:prstGeom prst="straightConnector1">
            <a:avLst/>
          </a:prstGeom>
          <a:noFill/>
          <a:ln w="28575" cap="flat" cmpd="sng" algn="ctr">
            <a:solidFill>
              <a:schemeClr val="bg1"/>
            </a:solidFill>
            <a:prstDash val="solid"/>
            <a:round/>
            <a:headEnd type="none" w="med" len="med"/>
            <a:tailEnd type="triangle"/>
          </a:ln>
          <a:effectLst/>
        </p:spPr>
      </p:cxnSp>
      <p:cxnSp>
        <p:nvCxnSpPr>
          <p:cNvPr id="74" name="Straight Arrow Connector 73">
            <a:extLst>
              <a:ext uri="{FF2B5EF4-FFF2-40B4-BE49-F238E27FC236}">
                <a16:creationId xmlns:a16="http://schemas.microsoft.com/office/drawing/2014/main" id="{93DD7F10-2D7A-38A4-859A-6ED428433074}"/>
              </a:ext>
            </a:extLst>
          </p:cNvPr>
          <p:cNvCxnSpPr/>
          <p:nvPr/>
        </p:nvCxnSpPr>
        <p:spPr bwMode="auto">
          <a:xfrm>
            <a:off x="10396245" y="4685366"/>
            <a:ext cx="0" cy="342985"/>
          </a:xfrm>
          <a:prstGeom prst="straightConnector1">
            <a:avLst/>
          </a:prstGeom>
          <a:noFill/>
          <a:ln w="28575" cap="flat" cmpd="sng" algn="ctr">
            <a:solidFill>
              <a:schemeClr val="bg1"/>
            </a:solidFill>
            <a:prstDash val="solid"/>
            <a:round/>
            <a:headEnd type="none" w="med" len="med"/>
            <a:tailEnd type="triangle"/>
          </a:ln>
          <a:effectLst/>
        </p:spPr>
      </p:cxnSp>
      <p:cxnSp>
        <p:nvCxnSpPr>
          <p:cNvPr id="75" name="Straight Arrow Connector 74">
            <a:extLst>
              <a:ext uri="{FF2B5EF4-FFF2-40B4-BE49-F238E27FC236}">
                <a16:creationId xmlns:a16="http://schemas.microsoft.com/office/drawing/2014/main" id="{955462B3-DC39-516B-7DE5-754E4246D1B7}"/>
              </a:ext>
            </a:extLst>
          </p:cNvPr>
          <p:cNvCxnSpPr/>
          <p:nvPr/>
        </p:nvCxnSpPr>
        <p:spPr bwMode="auto">
          <a:xfrm>
            <a:off x="10396245" y="5362448"/>
            <a:ext cx="0" cy="342985"/>
          </a:xfrm>
          <a:prstGeom prst="straightConnector1">
            <a:avLst/>
          </a:prstGeom>
          <a:noFill/>
          <a:ln w="28575" cap="flat" cmpd="sng" algn="ctr">
            <a:solidFill>
              <a:schemeClr val="bg1"/>
            </a:solidFill>
            <a:prstDash val="solid"/>
            <a:round/>
            <a:headEnd type="none" w="med" len="med"/>
            <a:tailEnd type="triangle"/>
          </a:ln>
          <a:effectLst/>
        </p:spPr>
      </p:cxnSp>
      <p:sp>
        <p:nvSpPr>
          <p:cNvPr id="76" name="Speech Bubble: Rectangle 75">
            <a:extLst>
              <a:ext uri="{FF2B5EF4-FFF2-40B4-BE49-F238E27FC236}">
                <a16:creationId xmlns:a16="http://schemas.microsoft.com/office/drawing/2014/main" id="{F98660CC-A7E2-957E-C6AF-5BCBE1562177}"/>
              </a:ext>
            </a:extLst>
          </p:cNvPr>
          <p:cNvSpPr/>
          <p:nvPr/>
        </p:nvSpPr>
        <p:spPr bwMode="auto">
          <a:xfrm>
            <a:off x="11105319" y="1123719"/>
            <a:ext cx="914400" cy="612648"/>
          </a:xfrm>
          <a:prstGeom prst="wedgeRectCallout">
            <a:avLst>
              <a:gd name="adj1" fmla="val -45833"/>
              <a:gd name="adj2" fmla="val 103740"/>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Error prone</a:t>
            </a:r>
          </a:p>
        </p:txBody>
      </p:sp>
      <p:sp>
        <p:nvSpPr>
          <p:cNvPr id="79" name="Text Box 11">
            <a:extLst>
              <a:ext uri="{FF2B5EF4-FFF2-40B4-BE49-F238E27FC236}">
                <a16:creationId xmlns:a16="http://schemas.microsoft.com/office/drawing/2014/main" id="{77546807-DEE4-A293-F444-49DE7183EB9F}"/>
              </a:ext>
            </a:extLst>
          </p:cNvPr>
          <p:cNvSpPr txBox="1">
            <a:spLocks noChangeArrowheads="1"/>
          </p:cNvSpPr>
          <p:nvPr/>
        </p:nvSpPr>
        <p:spPr bwMode="auto">
          <a:xfrm>
            <a:off x="414339" y="637650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defPPr>
              <a:defRPr lang="en-US"/>
            </a:defPPr>
            <a:lvl1pPr eaLnBrk="1" hangingPunct="1">
              <a:lnSpc>
                <a:spcPct val="100000"/>
              </a:lnSpc>
              <a:buClrTx/>
              <a:buFontTx/>
              <a:buNone/>
              <a:defRPr sz="1400" b="0">
                <a:solidFill>
                  <a:schemeClr val="bg2"/>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Arial" panose="020B0604020202020204" pitchFamily="34" charset="0"/>
              </a:rPr>
              <a:t>Maiorano. Crit Rev Oncol Hematol. 2023;192:104157.</a:t>
            </a:r>
          </a:p>
        </p:txBody>
      </p:sp>
      <p:sp>
        <p:nvSpPr>
          <p:cNvPr id="14" name="Speech Bubble: Rectangle 13">
            <a:extLst>
              <a:ext uri="{FF2B5EF4-FFF2-40B4-BE49-F238E27FC236}">
                <a16:creationId xmlns:a16="http://schemas.microsoft.com/office/drawing/2014/main" id="{500F09D5-EF90-4D7B-E198-CD23766801E6}"/>
              </a:ext>
            </a:extLst>
          </p:cNvPr>
          <p:cNvSpPr/>
          <p:nvPr/>
        </p:nvSpPr>
        <p:spPr bwMode="auto">
          <a:xfrm>
            <a:off x="5293222" y="3957200"/>
            <a:ext cx="778989" cy="397086"/>
          </a:xfrm>
          <a:prstGeom prst="wedgeRectCallout">
            <a:avLst>
              <a:gd name="adj1" fmla="val -48365"/>
              <a:gd name="adj2" fmla="val -128642"/>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PARPi</a:t>
            </a:r>
          </a:p>
        </p:txBody>
      </p:sp>
    </p:spTree>
    <p:extLst>
      <p:ext uri="{BB962C8B-B14F-4D97-AF65-F5344CB8AC3E}">
        <p14:creationId xmlns:p14="http://schemas.microsoft.com/office/powerpoint/2010/main" val="22898878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1A5897D-3EA3-49CB-82E2-A7F35E389086}"/>
              </a:ext>
            </a:extLst>
          </p:cNvPr>
          <p:cNvSpPr>
            <a:spLocks noGrp="1"/>
          </p:cNvSpPr>
          <p:nvPr>
            <p:ph type="title"/>
          </p:nvPr>
        </p:nvSpPr>
        <p:spPr/>
        <p:txBody>
          <a:bodyPr/>
          <a:lstStyle/>
          <a:p>
            <a:r>
              <a:rPr lang="en-US" dirty="0"/>
              <a:t>From BER to HRR: PARP Inhibition in </a:t>
            </a:r>
            <a:br>
              <a:rPr lang="en-US" dirty="0"/>
            </a:br>
            <a:r>
              <a:rPr lang="en-US" dirty="0"/>
              <a:t>Cell With HRR Function</a:t>
            </a:r>
          </a:p>
        </p:txBody>
      </p:sp>
      <p:sp>
        <p:nvSpPr>
          <p:cNvPr id="13" name="Content Placeholder 12">
            <a:extLst>
              <a:ext uri="{FF2B5EF4-FFF2-40B4-BE49-F238E27FC236}">
                <a16:creationId xmlns:a16="http://schemas.microsoft.com/office/drawing/2014/main" id="{6DF90FE5-DA58-49E7-80B9-4E5EFDB2782E}"/>
              </a:ext>
            </a:extLst>
          </p:cNvPr>
          <p:cNvSpPr>
            <a:spLocks noGrp="1"/>
          </p:cNvSpPr>
          <p:nvPr>
            <p:ph idx="1"/>
          </p:nvPr>
        </p:nvSpPr>
        <p:spPr>
          <a:xfrm>
            <a:off x="604675" y="5458671"/>
            <a:ext cx="10877529" cy="705061"/>
          </a:xfrm>
        </p:spPr>
        <p:txBody>
          <a:bodyPr/>
          <a:lstStyle/>
          <a:p>
            <a:r>
              <a:rPr lang="en-US" sz="2400" dirty="0"/>
              <a:t>Cells become reliant on HRR pathway to repair double-stranded breaks to avoid having to use error-prone non-HR pathway, which generates deletions</a:t>
            </a:r>
          </a:p>
        </p:txBody>
      </p:sp>
      <p:cxnSp>
        <p:nvCxnSpPr>
          <p:cNvPr id="95" name="Straight Connector 94">
            <a:extLst>
              <a:ext uri="{FF2B5EF4-FFF2-40B4-BE49-F238E27FC236}">
                <a16:creationId xmlns:a16="http://schemas.microsoft.com/office/drawing/2014/main" id="{8A8384E2-9FA3-4C4B-A180-9F9FB4E171E5}"/>
              </a:ext>
            </a:extLst>
          </p:cNvPr>
          <p:cNvCxnSpPr/>
          <p:nvPr/>
        </p:nvCxnSpPr>
        <p:spPr>
          <a:xfrm>
            <a:off x="6208092" y="2080529"/>
            <a:ext cx="393700"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97" name="Straight Connector 96">
            <a:extLst>
              <a:ext uri="{FF2B5EF4-FFF2-40B4-BE49-F238E27FC236}">
                <a16:creationId xmlns:a16="http://schemas.microsoft.com/office/drawing/2014/main" id="{6BE8715F-8AD9-454B-B3D1-7153E97A8909}"/>
              </a:ext>
            </a:extLst>
          </p:cNvPr>
          <p:cNvCxnSpPr/>
          <p:nvPr/>
        </p:nvCxnSpPr>
        <p:spPr>
          <a:xfrm>
            <a:off x="6144592" y="3083829"/>
            <a:ext cx="457200"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98" name="Straight Connector 97">
            <a:extLst>
              <a:ext uri="{FF2B5EF4-FFF2-40B4-BE49-F238E27FC236}">
                <a16:creationId xmlns:a16="http://schemas.microsoft.com/office/drawing/2014/main" id="{17536A84-1419-44CC-8491-9463DE5FDC50}"/>
              </a:ext>
            </a:extLst>
          </p:cNvPr>
          <p:cNvCxnSpPr/>
          <p:nvPr/>
        </p:nvCxnSpPr>
        <p:spPr>
          <a:xfrm flipV="1">
            <a:off x="6572160" y="2622398"/>
            <a:ext cx="977899" cy="465665"/>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100" name="Straight Connector 99">
            <a:extLst>
              <a:ext uri="{FF2B5EF4-FFF2-40B4-BE49-F238E27FC236}">
                <a16:creationId xmlns:a16="http://schemas.microsoft.com/office/drawing/2014/main" id="{B38D6C61-4DC3-475D-A62C-69A182E58BCE}"/>
              </a:ext>
            </a:extLst>
          </p:cNvPr>
          <p:cNvCxnSpPr/>
          <p:nvPr/>
        </p:nvCxnSpPr>
        <p:spPr>
          <a:xfrm>
            <a:off x="6576393" y="2076298"/>
            <a:ext cx="982133" cy="300565"/>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a:extLst>
              <a:ext uri="{FF2B5EF4-FFF2-40B4-BE49-F238E27FC236}">
                <a16:creationId xmlns:a16="http://schemas.microsoft.com/office/drawing/2014/main" id="{7297D742-A421-44C3-9304-657995AA54D4}"/>
              </a:ext>
            </a:extLst>
          </p:cNvPr>
          <p:cNvCxnSpPr/>
          <p:nvPr/>
        </p:nvCxnSpPr>
        <p:spPr>
          <a:xfrm>
            <a:off x="7528892" y="2372630"/>
            <a:ext cx="482600"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grpSp>
        <p:nvGrpSpPr>
          <p:cNvPr id="3" name="Group 2">
            <a:extLst>
              <a:ext uri="{FF2B5EF4-FFF2-40B4-BE49-F238E27FC236}">
                <a16:creationId xmlns:a16="http://schemas.microsoft.com/office/drawing/2014/main" id="{3C1DA536-BA7C-4CFF-B70B-742CC1D50697}"/>
              </a:ext>
            </a:extLst>
          </p:cNvPr>
          <p:cNvGrpSpPr/>
          <p:nvPr/>
        </p:nvGrpSpPr>
        <p:grpSpPr>
          <a:xfrm>
            <a:off x="6144592" y="2550429"/>
            <a:ext cx="1206501" cy="355600"/>
            <a:chOff x="6127757" y="5396347"/>
            <a:chExt cx="1206501" cy="355600"/>
          </a:xfrm>
        </p:grpSpPr>
        <p:cxnSp>
          <p:nvCxnSpPr>
            <p:cNvPr id="96" name="Straight Connector 95">
              <a:extLst>
                <a:ext uri="{FF2B5EF4-FFF2-40B4-BE49-F238E27FC236}">
                  <a16:creationId xmlns:a16="http://schemas.microsoft.com/office/drawing/2014/main" id="{9E25C47D-83EF-4C42-901F-924CC82AF818}"/>
                </a:ext>
              </a:extLst>
            </p:cNvPr>
            <p:cNvCxnSpPr/>
            <p:nvPr/>
          </p:nvCxnSpPr>
          <p:spPr>
            <a:xfrm>
              <a:off x="6127757" y="5751947"/>
              <a:ext cx="457200" cy="0"/>
            </a:xfrm>
            <a:prstGeom prst="line">
              <a:avLst/>
            </a:prstGeom>
            <a:ln w="76200" cmpd="sng">
              <a:solidFill>
                <a:schemeClr val="tx2"/>
              </a:solidFill>
            </a:ln>
            <a:effectLst/>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702B4242-F2D2-4862-8EAF-C55BBFC0F694}"/>
                </a:ext>
              </a:extLst>
            </p:cNvPr>
            <p:cNvCxnSpPr/>
            <p:nvPr/>
          </p:nvCxnSpPr>
          <p:spPr>
            <a:xfrm flipV="1">
              <a:off x="6563791" y="5396347"/>
              <a:ext cx="770467" cy="355600"/>
            </a:xfrm>
            <a:prstGeom prst="line">
              <a:avLst/>
            </a:prstGeom>
            <a:ln w="76200" cmpd="sng">
              <a:solidFill>
                <a:schemeClr val="tx2"/>
              </a:solidFill>
              <a:headEnd type="none"/>
              <a:tailEnd type="triangle"/>
            </a:ln>
            <a:effectLst/>
          </p:spPr>
          <p:style>
            <a:lnRef idx="2">
              <a:schemeClr val="accent1"/>
            </a:lnRef>
            <a:fillRef idx="0">
              <a:schemeClr val="accent1"/>
            </a:fillRef>
            <a:effectRef idx="1">
              <a:schemeClr val="accent1"/>
            </a:effectRef>
            <a:fontRef idx="minor">
              <a:schemeClr val="tx1"/>
            </a:fontRef>
          </p:style>
        </p:cxnSp>
      </p:grpSp>
      <p:grpSp>
        <p:nvGrpSpPr>
          <p:cNvPr id="2" name="Group 1">
            <a:extLst>
              <a:ext uri="{FF2B5EF4-FFF2-40B4-BE49-F238E27FC236}">
                <a16:creationId xmlns:a16="http://schemas.microsoft.com/office/drawing/2014/main" id="{9E3CF850-464C-4AFE-BAC2-8CCDC9CB1885}"/>
              </a:ext>
            </a:extLst>
          </p:cNvPr>
          <p:cNvGrpSpPr/>
          <p:nvPr/>
        </p:nvGrpSpPr>
        <p:grpSpPr>
          <a:xfrm>
            <a:off x="6144592" y="2245629"/>
            <a:ext cx="1117601" cy="211666"/>
            <a:chOff x="6127757" y="5091547"/>
            <a:chExt cx="1117601" cy="211666"/>
          </a:xfrm>
        </p:grpSpPr>
        <p:cxnSp>
          <p:nvCxnSpPr>
            <p:cNvPr id="94" name="Straight Connector 93">
              <a:extLst>
                <a:ext uri="{FF2B5EF4-FFF2-40B4-BE49-F238E27FC236}">
                  <a16:creationId xmlns:a16="http://schemas.microsoft.com/office/drawing/2014/main" id="{D6C07264-5D90-4D9E-8311-EDB7BD2E7030}"/>
                </a:ext>
              </a:extLst>
            </p:cNvPr>
            <p:cNvCxnSpPr/>
            <p:nvPr/>
          </p:nvCxnSpPr>
          <p:spPr>
            <a:xfrm>
              <a:off x="6127757" y="5095780"/>
              <a:ext cx="457200" cy="0"/>
            </a:xfrm>
            <a:prstGeom prst="line">
              <a:avLst/>
            </a:prstGeom>
            <a:ln w="76200" cmpd="sng">
              <a:solidFill>
                <a:schemeClr val="tx2"/>
              </a:solidFill>
              <a:headEnd type="triangle"/>
              <a:tailEnd type="none"/>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a:extLst>
                <a:ext uri="{FF2B5EF4-FFF2-40B4-BE49-F238E27FC236}">
                  <a16:creationId xmlns:a16="http://schemas.microsoft.com/office/drawing/2014/main" id="{0A855709-66B6-4323-B211-49DEAD141669}"/>
                </a:ext>
              </a:extLst>
            </p:cNvPr>
            <p:cNvCxnSpPr/>
            <p:nvPr/>
          </p:nvCxnSpPr>
          <p:spPr>
            <a:xfrm>
              <a:off x="6563791" y="5091547"/>
              <a:ext cx="681567" cy="211666"/>
            </a:xfrm>
            <a:prstGeom prst="line">
              <a:avLst/>
            </a:prstGeom>
            <a:ln w="76200" cmpd="sng">
              <a:solidFill>
                <a:schemeClr val="tx2"/>
              </a:solidFill>
            </a:ln>
            <a:effectLst/>
          </p:spPr>
          <p:style>
            <a:lnRef idx="2">
              <a:schemeClr val="accent1"/>
            </a:lnRef>
            <a:fillRef idx="0">
              <a:schemeClr val="accent1"/>
            </a:fillRef>
            <a:effectRef idx="1">
              <a:schemeClr val="accent1"/>
            </a:effectRef>
            <a:fontRef idx="minor">
              <a:schemeClr val="tx1"/>
            </a:fontRef>
          </p:style>
        </p:cxnSp>
      </p:grpSp>
      <p:cxnSp>
        <p:nvCxnSpPr>
          <p:cNvPr id="107" name="Straight Connector 106">
            <a:extLst>
              <a:ext uri="{FF2B5EF4-FFF2-40B4-BE49-F238E27FC236}">
                <a16:creationId xmlns:a16="http://schemas.microsoft.com/office/drawing/2014/main" id="{61F0C63B-209A-4A2E-99C6-831D849D13A5}"/>
              </a:ext>
            </a:extLst>
          </p:cNvPr>
          <p:cNvCxnSpPr/>
          <p:nvPr/>
        </p:nvCxnSpPr>
        <p:spPr>
          <a:xfrm>
            <a:off x="7528892" y="2626625"/>
            <a:ext cx="482600"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11" name="TextBox 110">
            <a:extLst>
              <a:ext uri="{FF2B5EF4-FFF2-40B4-BE49-F238E27FC236}">
                <a16:creationId xmlns:a16="http://schemas.microsoft.com/office/drawing/2014/main" id="{84422C3F-27A4-4CB0-9D28-DF037BE5A2EB}"/>
              </a:ext>
            </a:extLst>
          </p:cNvPr>
          <p:cNvSpPr txBox="1"/>
          <p:nvPr/>
        </p:nvSpPr>
        <p:spPr>
          <a:xfrm>
            <a:off x="913478" y="2830670"/>
            <a:ext cx="1556452" cy="584775"/>
          </a:xfrm>
          <a:prstGeom prst="rect">
            <a:avLst/>
          </a:prstGeom>
          <a:noFill/>
        </p:spPr>
        <p:txBody>
          <a:bodyPr wrap="none" rtlCol="0">
            <a:spAutoFit/>
          </a:bodyPr>
          <a:lstStyle>
            <a:defPPr>
              <a:defRPr lang="en-US"/>
            </a:defPPr>
            <a:lvl1pPr marR="0" lvl="0" indent="0" algn="ctr" fontAlgn="auto">
              <a:lnSpc>
                <a:spcPct val="100000"/>
              </a:lnSpc>
              <a:spcBef>
                <a:spcPts val="0"/>
              </a:spcBef>
              <a:spcAft>
                <a:spcPts val="0"/>
              </a:spcAft>
              <a:buClrTx/>
              <a:buSzTx/>
              <a:buFontTx/>
              <a:buNone/>
              <a:tabLst/>
              <a:defRPr kumimoji="0" b="1" i="0" u="none" strike="noStrike" cap="none" spc="0" normalizeH="0" baseline="0">
                <a:ln>
                  <a:noFill/>
                </a:ln>
                <a:solidFill>
                  <a:prstClr val="black"/>
                </a:solidFill>
                <a:effectLst/>
                <a:uLnTx/>
                <a:uFillTx/>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Single-stranded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DNA damage</a:t>
            </a:r>
          </a:p>
        </p:txBody>
      </p:sp>
      <p:cxnSp>
        <p:nvCxnSpPr>
          <p:cNvPr id="112" name="Straight Connector 111">
            <a:extLst>
              <a:ext uri="{FF2B5EF4-FFF2-40B4-BE49-F238E27FC236}">
                <a16:creationId xmlns:a16="http://schemas.microsoft.com/office/drawing/2014/main" id="{5B52E5E5-9882-4AC7-AD92-4AFB3E26262F}"/>
              </a:ext>
            </a:extLst>
          </p:cNvPr>
          <p:cNvCxnSpPr/>
          <p:nvPr/>
        </p:nvCxnSpPr>
        <p:spPr>
          <a:xfrm>
            <a:off x="745294" y="2537537"/>
            <a:ext cx="894639"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7A1AB6DD-9605-4693-89CA-485669CF7D53}"/>
              </a:ext>
            </a:extLst>
          </p:cNvPr>
          <p:cNvCxnSpPr/>
          <p:nvPr/>
        </p:nvCxnSpPr>
        <p:spPr>
          <a:xfrm>
            <a:off x="745293" y="2689937"/>
            <a:ext cx="1831152"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06BD7398-E6E7-40D7-9B78-ECFA8D77EDA5}"/>
              </a:ext>
            </a:extLst>
          </p:cNvPr>
          <p:cNvCxnSpPr/>
          <p:nvPr/>
        </p:nvCxnSpPr>
        <p:spPr>
          <a:xfrm>
            <a:off x="1868532" y="2537537"/>
            <a:ext cx="694126"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24" name="TextBox 123">
            <a:extLst>
              <a:ext uri="{FF2B5EF4-FFF2-40B4-BE49-F238E27FC236}">
                <a16:creationId xmlns:a16="http://schemas.microsoft.com/office/drawing/2014/main" id="{BC8D2C94-AC6D-4B6F-99E2-04062BE70081}"/>
              </a:ext>
            </a:extLst>
          </p:cNvPr>
          <p:cNvSpPr txBox="1"/>
          <p:nvPr/>
        </p:nvSpPr>
        <p:spPr>
          <a:xfrm>
            <a:off x="3429371" y="2830669"/>
            <a:ext cx="1856470"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Damage</a:t>
            </a:r>
            <a:r>
              <a:rPr kumimoji="0" lang="en-US"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detected</a:t>
            </a:r>
          </a:p>
        </p:txBody>
      </p:sp>
      <p:cxnSp>
        <p:nvCxnSpPr>
          <p:cNvPr id="125" name="Straight Connector 124">
            <a:extLst>
              <a:ext uri="{FF2B5EF4-FFF2-40B4-BE49-F238E27FC236}">
                <a16:creationId xmlns:a16="http://schemas.microsoft.com/office/drawing/2014/main" id="{DA057E43-D1E4-491D-BEBD-B536E9755EE3}"/>
              </a:ext>
            </a:extLst>
          </p:cNvPr>
          <p:cNvCxnSpPr/>
          <p:nvPr/>
        </p:nvCxnSpPr>
        <p:spPr>
          <a:xfrm>
            <a:off x="3436589" y="2537537"/>
            <a:ext cx="894639"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E2B2868A-5B7B-409E-B80A-1A641F4BD821}"/>
              </a:ext>
            </a:extLst>
          </p:cNvPr>
          <p:cNvCxnSpPr/>
          <p:nvPr/>
        </p:nvCxnSpPr>
        <p:spPr>
          <a:xfrm>
            <a:off x="3436588" y="2689937"/>
            <a:ext cx="1831152"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03810D53-F210-4DD1-8AAA-59899AFE40E7}"/>
              </a:ext>
            </a:extLst>
          </p:cNvPr>
          <p:cNvCxnSpPr/>
          <p:nvPr/>
        </p:nvCxnSpPr>
        <p:spPr>
          <a:xfrm>
            <a:off x="4559827" y="2537537"/>
            <a:ext cx="694126"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132" name="TextBox 131">
            <a:extLst>
              <a:ext uri="{FF2B5EF4-FFF2-40B4-BE49-F238E27FC236}">
                <a16:creationId xmlns:a16="http://schemas.microsoft.com/office/drawing/2014/main" id="{5FF85097-1035-4E54-B3D8-E9246BAC7923}"/>
              </a:ext>
            </a:extLst>
          </p:cNvPr>
          <p:cNvSpPr txBox="1"/>
          <p:nvPr/>
        </p:nvSpPr>
        <p:spPr>
          <a:xfrm>
            <a:off x="6639261" y="2955484"/>
            <a:ext cx="1794209" cy="646331"/>
          </a:xfrm>
          <a:prstGeom prst="rect">
            <a:avLst/>
          </a:prstGeom>
          <a:noFill/>
        </p:spPr>
        <p:txBody>
          <a:bodyPr wrap="none" rtlCol="0">
            <a:spAutoFit/>
          </a:bodyPr>
          <a:lstStyle>
            <a:defPPr>
              <a:defRPr lang="en-US"/>
            </a:defPPr>
            <a:lvl1pPr marR="0" lvl="0" indent="0" algn="ctr" fontAlgn="auto">
              <a:lnSpc>
                <a:spcPct val="100000"/>
              </a:lnSpc>
              <a:spcBef>
                <a:spcPts val="0"/>
              </a:spcBef>
              <a:spcAft>
                <a:spcPts val="0"/>
              </a:spcAft>
              <a:buClrTx/>
              <a:buSzTx/>
              <a:buFontTx/>
              <a:buNone/>
              <a:tabLst/>
              <a:defRPr b="1">
                <a:solidFill>
                  <a:prstClr val="black"/>
                </a:solidFill>
                <a:latin typeface="Calibri" panose="020F0502020204030204"/>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PARP trapped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replication fork</a:t>
            </a:r>
          </a:p>
        </p:txBody>
      </p:sp>
      <p:cxnSp>
        <p:nvCxnSpPr>
          <p:cNvPr id="141" name="Straight Arrow Connector 140">
            <a:extLst>
              <a:ext uri="{FF2B5EF4-FFF2-40B4-BE49-F238E27FC236}">
                <a16:creationId xmlns:a16="http://schemas.microsoft.com/office/drawing/2014/main" id="{ADB3AEC0-9097-4394-BEF5-DB747CB36805}"/>
              </a:ext>
            </a:extLst>
          </p:cNvPr>
          <p:cNvCxnSpPr>
            <a:cxnSpLocks/>
          </p:cNvCxnSpPr>
          <p:nvPr/>
        </p:nvCxnSpPr>
        <p:spPr>
          <a:xfrm>
            <a:off x="8359477" y="2742216"/>
            <a:ext cx="514933" cy="0"/>
          </a:xfrm>
          <a:prstGeom prst="straightConnector1">
            <a:avLst/>
          </a:prstGeom>
          <a:ln w="50800" cmpd="sng">
            <a:solidFill>
              <a:schemeClr val="bg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42" name="Straight Arrow Connector 141">
            <a:extLst>
              <a:ext uri="{FF2B5EF4-FFF2-40B4-BE49-F238E27FC236}">
                <a16:creationId xmlns:a16="http://schemas.microsoft.com/office/drawing/2014/main" id="{1ECD1E75-0481-4F3A-8F82-452706147260}"/>
              </a:ext>
            </a:extLst>
          </p:cNvPr>
          <p:cNvCxnSpPr>
            <a:cxnSpLocks/>
          </p:cNvCxnSpPr>
          <p:nvPr/>
        </p:nvCxnSpPr>
        <p:spPr>
          <a:xfrm>
            <a:off x="2731284" y="2601037"/>
            <a:ext cx="514933" cy="0"/>
          </a:xfrm>
          <a:prstGeom prst="straightConnector1">
            <a:avLst/>
          </a:prstGeom>
          <a:ln w="50800" cmpd="sng">
            <a:solidFill>
              <a:schemeClr val="bg1"/>
            </a:solidFill>
            <a:headEnd type="none"/>
            <a:tailEnd type="triangle"/>
          </a:ln>
          <a:effectLst/>
        </p:spPr>
        <p:style>
          <a:lnRef idx="2">
            <a:schemeClr val="accent1"/>
          </a:lnRef>
          <a:fillRef idx="0">
            <a:schemeClr val="accent1"/>
          </a:fillRef>
          <a:effectRef idx="1">
            <a:schemeClr val="accent1"/>
          </a:effectRef>
          <a:fontRef idx="minor">
            <a:schemeClr val="tx1"/>
          </a:fontRef>
        </p:style>
      </p:cxnSp>
      <p:cxnSp>
        <p:nvCxnSpPr>
          <p:cNvPr id="143" name="Straight Arrow Connector 142">
            <a:extLst>
              <a:ext uri="{FF2B5EF4-FFF2-40B4-BE49-F238E27FC236}">
                <a16:creationId xmlns:a16="http://schemas.microsoft.com/office/drawing/2014/main" id="{DFC02D0D-004F-43A1-A93A-EEEC718C1A14}"/>
              </a:ext>
            </a:extLst>
          </p:cNvPr>
          <p:cNvCxnSpPr>
            <a:cxnSpLocks/>
          </p:cNvCxnSpPr>
          <p:nvPr/>
        </p:nvCxnSpPr>
        <p:spPr>
          <a:xfrm>
            <a:off x="5434335" y="2622398"/>
            <a:ext cx="514933" cy="0"/>
          </a:xfrm>
          <a:prstGeom prst="straightConnector1">
            <a:avLst/>
          </a:prstGeom>
          <a:ln w="50800" cmpd="sng">
            <a:solidFill>
              <a:schemeClr val="bg1"/>
            </a:solidFill>
            <a:headEnd type="none"/>
            <a:tailEnd type="triangle"/>
          </a:ln>
          <a:effectLst/>
        </p:spPr>
        <p:style>
          <a:lnRef idx="2">
            <a:schemeClr val="accent1"/>
          </a:lnRef>
          <a:fillRef idx="0">
            <a:schemeClr val="accent1"/>
          </a:fillRef>
          <a:effectRef idx="1">
            <a:schemeClr val="accent1"/>
          </a:effectRef>
          <a:fontRef idx="minor">
            <a:schemeClr val="tx1"/>
          </a:fontRef>
        </p:style>
      </p:cxnSp>
      <p:sp>
        <p:nvSpPr>
          <p:cNvPr id="158" name="Lightning Bolt 157">
            <a:extLst>
              <a:ext uri="{FF2B5EF4-FFF2-40B4-BE49-F238E27FC236}">
                <a16:creationId xmlns:a16="http://schemas.microsoft.com/office/drawing/2014/main" id="{C22053DA-CC5D-4613-BE66-D79CBB41089C}"/>
              </a:ext>
            </a:extLst>
          </p:cNvPr>
          <p:cNvSpPr/>
          <p:nvPr/>
        </p:nvSpPr>
        <p:spPr>
          <a:xfrm rot="21119913" flipH="1">
            <a:off x="1659885" y="2110249"/>
            <a:ext cx="299835" cy="457200"/>
          </a:xfrm>
          <a:prstGeom prst="lightningBolt">
            <a:avLst/>
          </a:prstGeom>
          <a:solidFill>
            <a:schemeClr val="accent5"/>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114" name="Group 113">
            <a:extLst>
              <a:ext uri="{FF2B5EF4-FFF2-40B4-BE49-F238E27FC236}">
                <a16:creationId xmlns:a16="http://schemas.microsoft.com/office/drawing/2014/main" id="{FE817D93-F29A-4F1B-9CAE-48EB568AC751}"/>
              </a:ext>
            </a:extLst>
          </p:cNvPr>
          <p:cNvGrpSpPr/>
          <p:nvPr/>
        </p:nvGrpSpPr>
        <p:grpSpPr>
          <a:xfrm>
            <a:off x="4520132" y="2131852"/>
            <a:ext cx="822960" cy="365760"/>
            <a:chOff x="3361261" y="4971151"/>
            <a:chExt cx="685800" cy="502920"/>
          </a:xfrm>
          <a:solidFill>
            <a:schemeClr val="accent3"/>
          </a:solidFill>
        </p:grpSpPr>
        <p:sp>
          <p:nvSpPr>
            <p:cNvPr id="115" name="Oval 114">
              <a:extLst>
                <a:ext uri="{FF2B5EF4-FFF2-40B4-BE49-F238E27FC236}">
                  <a16:creationId xmlns:a16="http://schemas.microsoft.com/office/drawing/2014/main" id="{A3B828DE-CB6E-4824-865D-E737F179F441}"/>
                </a:ext>
              </a:extLst>
            </p:cNvPr>
            <p:cNvSpPr/>
            <p:nvPr/>
          </p:nvSpPr>
          <p:spPr bwMode="auto">
            <a:xfrm>
              <a:off x="3361261" y="4971151"/>
              <a:ext cx="685800" cy="502920"/>
            </a:xfrm>
            <a:prstGeom prst="ellipse">
              <a:avLst/>
            </a:prstGeom>
            <a:grpFill/>
            <a:ln>
              <a:solidFill>
                <a:srgbClr val="000000"/>
              </a:solidFill>
            </a:ln>
          </p:spPr>
          <p:txBody>
            <a:bodyPr wrap="non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Narrow" pitchFamily="34" charset="0"/>
                <a:ea typeface="+mn-ea"/>
                <a:cs typeface="+mn-cs"/>
              </a:endParaRPr>
            </a:p>
          </p:txBody>
        </p:sp>
        <p:sp>
          <p:nvSpPr>
            <p:cNvPr id="116" name="TextBox 115">
              <a:extLst>
                <a:ext uri="{FF2B5EF4-FFF2-40B4-BE49-F238E27FC236}">
                  <a16:creationId xmlns:a16="http://schemas.microsoft.com/office/drawing/2014/main" id="{6E3FF25A-75F8-4217-B890-6CB5222E14F9}"/>
                </a:ext>
              </a:extLst>
            </p:cNvPr>
            <p:cNvSpPr txBox="1"/>
            <p:nvPr/>
          </p:nvSpPr>
          <p:spPr>
            <a:xfrm>
              <a:off x="3456621" y="5008239"/>
              <a:ext cx="471604" cy="246221"/>
            </a:xfrm>
            <a:prstGeom prst="rect">
              <a:avLst/>
            </a:prstGeom>
            <a:noFill/>
          </p:spPr>
          <p:txBody>
            <a:bodyPr wrap="non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PARP</a:t>
              </a:r>
            </a:p>
          </p:txBody>
        </p:sp>
      </p:grpSp>
      <p:grpSp>
        <p:nvGrpSpPr>
          <p:cNvPr id="117" name="Group 116">
            <a:extLst>
              <a:ext uri="{FF2B5EF4-FFF2-40B4-BE49-F238E27FC236}">
                <a16:creationId xmlns:a16="http://schemas.microsoft.com/office/drawing/2014/main" id="{3FBB8D11-6F09-4F56-B80A-51769E480623}"/>
              </a:ext>
            </a:extLst>
          </p:cNvPr>
          <p:cNvGrpSpPr/>
          <p:nvPr/>
        </p:nvGrpSpPr>
        <p:grpSpPr>
          <a:xfrm>
            <a:off x="7502900" y="2162260"/>
            <a:ext cx="822960" cy="365760"/>
            <a:chOff x="3361261" y="4971151"/>
            <a:chExt cx="685800" cy="502920"/>
          </a:xfrm>
          <a:solidFill>
            <a:schemeClr val="accent3"/>
          </a:solidFill>
        </p:grpSpPr>
        <p:sp>
          <p:nvSpPr>
            <p:cNvPr id="118" name="Oval 117">
              <a:extLst>
                <a:ext uri="{FF2B5EF4-FFF2-40B4-BE49-F238E27FC236}">
                  <a16:creationId xmlns:a16="http://schemas.microsoft.com/office/drawing/2014/main" id="{AB4E0FBC-879F-49B0-8E38-2C2CD606BC23}"/>
                </a:ext>
              </a:extLst>
            </p:cNvPr>
            <p:cNvSpPr/>
            <p:nvPr/>
          </p:nvSpPr>
          <p:spPr bwMode="auto">
            <a:xfrm>
              <a:off x="3361261" y="4971151"/>
              <a:ext cx="685800" cy="502920"/>
            </a:xfrm>
            <a:prstGeom prst="ellipse">
              <a:avLst/>
            </a:prstGeom>
            <a:grpFill/>
            <a:ln>
              <a:solidFill>
                <a:srgbClr val="000000"/>
              </a:solidFill>
            </a:ln>
          </p:spPr>
          <p:txBody>
            <a:bodyPr wrap="none" rtlCol="0" anchor="ctr">
              <a:no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Narrow" pitchFamily="34" charset="0"/>
                <a:ea typeface="+mn-ea"/>
                <a:cs typeface="+mn-cs"/>
              </a:endParaRPr>
            </a:p>
          </p:txBody>
        </p:sp>
        <p:sp>
          <p:nvSpPr>
            <p:cNvPr id="119" name="TextBox 118">
              <a:extLst>
                <a:ext uri="{FF2B5EF4-FFF2-40B4-BE49-F238E27FC236}">
                  <a16:creationId xmlns:a16="http://schemas.microsoft.com/office/drawing/2014/main" id="{23EB1B5F-2F6C-45BE-9392-2A3EDFDFA16B}"/>
                </a:ext>
              </a:extLst>
            </p:cNvPr>
            <p:cNvSpPr txBox="1"/>
            <p:nvPr/>
          </p:nvSpPr>
          <p:spPr>
            <a:xfrm>
              <a:off x="3456621" y="5008239"/>
              <a:ext cx="471604" cy="246221"/>
            </a:xfrm>
            <a:prstGeom prst="rect">
              <a:avLst/>
            </a:prstGeom>
            <a:noFill/>
          </p:spPr>
          <p:txBody>
            <a:bodyPr wrap="none" rtlCol="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PARP</a:t>
              </a:r>
            </a:p>
          </p:txBody>
        </p:sp>
      </p:grpSp>
      <p:sp>
        <p:nvSpPr>
          <p:cNvPr id="17" name="Moon 16">
            <a:extLst>
              <a:ext uri="{FF2B5EF4-FFF2-40B4-BE49-F238E27FC236}">
                <a16:creationId xmlns:a16="http://schemas.microsoft.com/office/drawing/2014/main" id="{483B852B-D90A-4EC6-BA34-ECB76B94A533}"/>
              </a:ext>
            </a:extLst>
          </p:cNvPr>
          <p:cNvSpPr>
            <a:spLocks noChangeAspect="1"/>
          </p:cNvSpPr>
          <p:nvPr/>
        </p:nvSpPr>
        <p:spPr bwMode="auto">
          <a:xfrm rot="6142389">
            <a:off x="7776310" y="1516254"/>
            <a:ext cx="616464" cy="906821"/>
          </a:xfrm>
          <a:prstGeom prst="moon">
            <a:avLst/>
          </a:prstGeom>
          <a:solidFill>
            <a:schemeClr val="accent2"/>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 name="TextBox 17">
            <a:extLst>
              <a:ext uri="{FF2B5EF4-FFF2-40B4-BE49-F238E27FC236}">
                <a16:creationId xmlns:a16="http://schemas.microsoft.com/office/drawing/2014/main" id="{D9905B26-FF54-CF1B-5EC3-CAA4E2CBA764}"/>
              </a:ext>
            </a:extLst>
          </p:cNvPr>
          <p:cNvSpPr txBox="1"/>
          <p:nvPr/>
        </p:nvSpPr>
        <p:spPr bwMode="auto">
          <a:xfrm>
            <a:off x="7424876" y="1341440"/>
            <a:ext cx="15597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PARP inhibitor</a:t>
            </a:r>
          </a:p>
        </p:txBody>
      </p:sp>
      <p:sp>
        <p:nvSpPr>
          <p:cNvPr id="21" name="TextBox 20">
            <a:extLst>
              <a:ext uri="{FF2B5EF4-FFF2-40B4-BE49-F238E27FC236}">
                <a16:creationId xmlns:a16="http://schemas.microsoft.com/office/drawing/2014/main" id="{1EA5A756-8805-CBBD-52BF-B0E82BEEA9A7}"/>
              </a:ext>
            </a:extLst>
          </p:cNvPr>
          <p:cNvSpPr txBox="1"/>
          <p:nvPr/>
        </p:nvSpPr>
        <p:spPr>
          <a:xfrm>
            <a:off x="9235775" y="2993853"/>
            <a:ext cx="1840953"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Double-stranded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DNA break</a:t>
            </a:r>
          </a:p>
        </p:txBody>
      </p:sp>
      <p:cxnSp>
        <p:nvCxnSpPr>
          <p:cNvPr id="22" name="Straight Connector 21">
            <a:extLst>
              <a:ext uri="{FF2B5EF4-FFF2-40B4-BE49-F238E27FC236}">
                <a16:creationId xmlns:a16="http://schemas.microsoft.com/office/drawing/2014/main" id="{14C6011E-E617-6F76-4CD5-D4A52756FD99}"/>
              </a:ext>
            </a:extLst>
          </p:cNvPr>
          <p:cNvCxnSpPr/>
          <p:nvPr/>
        </p:nvCxnSpPr>
        <p:spPr>
          <a:xfrm>
            <a:off x="9209836" y="2688021"/>
            <a:ext cx="894639"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a:extLst>
              <a:ext uri="{FF2B5EF4-FFF2-40B4-BE49-F238E27FC236}">
                <a16:creationId xmlns:a16="http://schemas.microsoft.com/office/drawing/2014/main" id="{560737C8-3969-FB70-E4DA-5E148F9BDAE1}"/>
              </a:ext>
            </a:extLst>
          </p:cNvPr>
          <p:cNvCxnSpPr/>
          <p:nvPr/>
        </p:nvCxnSpPr>
        <p:spPr>
          <a:xfrm>
            <a:off x="10333074" y="2688021"/>
            <a:ext cx="694126"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3B9020A8-A83E-D353-F736-BF93CB444D40}"/>
              </a:ext>
            </a:extLst>
          </p:cNvPr>
          <p:cNvCxnSpPr/>
          <p:nvPr/>
        </p:nvCxnSpPr>
        <p:spPr>
          <a:xfrm>
            <a:off x="9209836" y="2815021"/>
            <a:ext cx="894639"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F03C11E-2B9D-494E-FD0A-62296794DB56}"/>
              </a:ext>
            </a:extLst>
          </p:cNvPr>
          <p:cNvCxnSpPr/>
          <p:nvPr/>
        </p:nvCxnSpPr>
        <p:spPr>
          <a:xfrm>
            <a:off x="10333074" y="2815021"/>
            <a:ext cx="694126" cy="0"/>
          </a:xfrm>
          <a:prstGeom prst="line">
            <a:avLst/>
          </a:prstGeom>
          <a:ln w="76200" cmpd="sng">
            <a:solidFill>
              <a:schemeClr val="accent4"/>
            </a:solidFill>
          </a:ln>
          <a:effectLst/>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03580AA3-2CFA-EE57-F7F8-14A90D66BD42}"/>
              </a:ext>
            </a:extLst>
          </p:cNvPr>
          <p:cNvSpPr txBox="1"/>
          <p:nvPr/>
        </p:nvSpPr>
        <p:spPr>
          <a:xfrm>
            <a:off x="9235775" y="2993853"/>
            <a:ext cx="1840953"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Double-stranded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DNA break</a:t>
            </a:r>
          </a:p>
        </p:txBody>
      </p:sp>
      <p:sp>
        <p:nvSpPr>
          <p:cNvPr id="37" name="Lightning Bolt 36">
            <a:extLst>
              <a:ext uri="{FF2B5EF4-FFF2-40B4-BE49-F238E27FC236}">
                <a16:creationId xmlns:a16="http://schemas.microsoft.com/office/drawing/2014/main" id="{2805CD4A-19C0-B6F0-1579-1FB248FFB4E7}"/>
              </a:ext>
            </a:extLst>
          </p:cNvPr>
          <p:cNvSpPr/>
          <p:nvPr/>
        </p:nvSpPr>
        <p:spPr>
          <a:xfrm rot="21119913" flipH="1">
            <a:off x="10115977" y="2362176"/>
            <a:ext cx="299835" cy="457200"/>
          </a:xfrm>
          <a:prstGeom prst="lightningBolt">
            <a:avLst/>
          </a:prstGeom>
          <a:solidFill>
            <a:schemeClr val="accent5"/>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ext Box 11">
            <a:extLst>
              <a:ext uri="{FF2B5EF4-FFF2-40B4-BE49-F238E27FC236}">
                <a16:creationId xmlns:a16="http://schemas.microsoft.com/office/drawing/2014/main" id="{809AD70A-49F5-6CA4-F062-4135B2A3F38A}"/>
              </a:ext>
            </a:extLst>
          </p:cNvPr>
          <p:cNvSpPr txBox="1">
            <a:spLocks noChangeArrowheads="1"/>
          </p:cNvSpPr>
          <p:nvPr/>
        </p:nvSpPr>
        <p:spPr bwMode="auto">
          <a:xfrm>
            <a:off x="414339" y="6376504"/>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defPPr>
              <a:defRPr lang="en-US"/>
            </a:defPPr>
            <a:lvl1pPr eaLnBrk="1" hangingPunct="1">
              <a:lnSpc>
                <a:spcPct val="100000"/>
              </a:lnSpc>
              <a:buClrTx/>
              <a:buFontTx/>
              <a:buNone/>
              <a:defRPr sz="1400" b="0">
                <a:solidFill>
                  <a:schemeClr val="bg2"/>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Arial" panose="020B0604020202020204" pitchFamily="34" charset="0"/>
              </a:rPr>
              <a:t>Maiorano. Crit Rev Oncol Hematol. 2023;192:104157.</a:t>
            </a:r>
          </a:p>
        </p:txBody>
      </p:sp>
      <p:sp>
        <p:nvSpPr>
          <p:cNvPr id="8" name="TextBox 7">
            <a:extLst>
              <a:ext uri="{FF2B5EF4-FFF2-40B4-BE49-F238E27FC236}">
                <a16:creationId xmlns:a16="http://schemas.microsoft.com/office/drawing/2014/main" id="{69E239A0-40C9-8222-9A51-43BD57906896}"/>
              </a:ext>
            </a:extLst>
          </p:cNvPr>
          <p:cNvSpPr txBox="1"/>
          <p:nvPr/>
        </p:nvSpPr>
        <p:spPr>
          <a:xfrm>
            <a:off x="1064024" y="4689230"/>
            <a:ext cx="3800079" cy="461665"/>
          </a:xfrm>
          <a:prstGeom prst="rect">
            <a:avLst/>
          </a:prstGeom>
          <a:noFill/>
          <a:ln>
            <a:solidFill>
              <a:schemeClr val="tx1"/>
            </a:solidFill>
          </a:ln>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15873"/>
                </a:solidFill>
                <a:effectLst/>
                <a:uLnTx/>
                <a:uFillTx/>
                <a:latin typeface="Calibri"/>
                <a:ea typeface="+mn-ea"/>
                <a:cs typeface="Arial" panose="020B0604020202020204" pitchFamily="34" charset="0"/>
              </a:rPr>
              <a:t>Homologous Recombination</a:t>
            </a:r>
          </a:p>
        </p:txBody>
      </p:sp>
      <p:sp>
        <p:nvSpPr>
          <p:cNvPr id="9" name="TextBox 8">
            <a:extLst>
              <a:ext uri="{FF2B5EF4-FFF2-40B4-BE49-F238E27FC236}">
                <a16:creationId xmlns:a16="http://schemas.microsoft.com/office/drawing/2014/main" id="{79DC65A9-8AC1-27DE-6AC2-9E201147F6B7}"/>
              </a:ext>
            </a:extLst>
          </p:cNvPr>
          <p:cNvSpPr txBox="1"/>
          <p:nvPr/>
        </p:nvSpPr>
        <p:spPr>
          <a:xfrm>
            <a:off x="7171959" y="4689230"/>
            <a:ext cx="3812454" cy="461665"/>
          </a:xfrm>
          <a:prstGeom prst="rect">
            <a:avLst/>
          </a:prstGeom>
          <a:noFill/>
          <a:ln>
            <a:solidFill>
              <a:schemeClr val="tx1"/>
            </a:solidFill>
          </a:ln>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15873"/>
                </a:solidFill>
                <a:effectLst/>
                <a:uLnTx/>
                <a:uFillTx/>
                <a:latin typeface="Calibri"/>
                <a:ea typeface="+mn-ea"/>
                <a:cs typeface="Arial" panose="020B0604020202020204" pitchFamily="34" charset="0"/>
              </a:rPr>
              <a:t>Nonhomologous End Joining</a:t>
            </a:r>
          </a:p>
        </p:txBody>
      </p:sp>
      <p:cxnSp>
        <p:nvCxnSpPr>
          <p:cNvPr id="11" name="Connector: Elbow 10">
            <a:extLst>
              <a:ext uri="{FF2B5EF4-FFF2-40B4-BE49-F238E27FC236}">
                <a16:creationId xmlns:a16="http://schemas.microsoft.com/office/drawing/2014/main" id="{FB231590-A557-FC5E-12DF-56072A99C967}"/>
              </a:ext>
            </a:extLst>
          </p:cNvPr>
          <p:cNvCxnSpPr>
            <a:cxnSpLocks/>
            <a:endCxn id="8" idx="0"/>
          </p:cNvCxnSpPr>
          <p:nvPr/>
        </p:nvCxnSpPr>
        <p:spPr bwMode="auto">
          <a:xfrm rot="5400000">
            <a:off x="6035635" y="568613"/>
            <a:ext cx="1049046" cy="7192188"/>
          </a:xfrm>
          <a:prstGeom prst="bentConnector3">
            <a:avLst/>
          </a:prstGeom>
          <a:noFill/>
          <a:ln w="76200" cap="flat" cmpd="sng" algn="ctr">
            <a:solidFill>
              <a:schemeClr val="bg1"/>
            </a:solidFill>
            <a:prstDash val="solid"/>
            <a:round/>
            <a:headEnd type="none" w="med" len="med"/>
            <a:tailEnd type="triangle"/>
          </a:ln>
          <a:effectLst/>
        </p:spPr>
      </p:cxnSp>
      <p:cxnSp>
        <p:nvCxnSpPr>
          <p:cNvPr id="12" name="Connector: Elbow 11">
            <a:extLst>
              <a:ext uri="{FF2B5EF4-FFF2-40B4-BE49-F238E27FC236}">
                <a16:creationId xmlns:a16="http://schemas.microsoft.com/office/drawing/2014/main" id="{934AEE54-A3CC-8CF0-2C87-93951B542A6D}"/>
              </a:ext>
            </a:extLst>
          </p:cNvPr>
          <p:cNvCxnSpPr>
            <a:endCxn id="9" idx="0"/>
          </p:cNvCxnSpPr>
          <p:nvPr/>
        </p:nvCxnSpPr>
        <p:spPr bwMode="auto">
          <a:xfrm rot="5400000">
            <a:off x="9092696" y="3625674"/>
            <a:ext cx="1049046" cy="1078066"/>
          </a:xfrm>
          <a:prstGeom prst="bentConnector3">
            <a:avLst/>
          </a:prstGeom>
          <a:noFill/>
          <a:ln w="31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856534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716C3-681F-4B5D-8A11-058AF677BD72}"/>
              </a:ext>
            </a:extLst>
          </p:cNvPr>
          <p:cNvSpPr>
            <a:spLocks noGrp="1"/>
          </p:cNvSpPr>
          <p:nvPr>
            <p:ph type="title"/>
          </p:nvPr>
        </p:nvSpPr>
        <p:spPr>
          <a:xfrm>
            <a:off x="414339" y="135048"/>
            <a:ext cx="4285102" cy="2230962"/>
          </a:xfrm>
        </p:spPr>
        <p:txBody>
          <a:bodyPr anchor="t"/>
          <a:lstStyle/>
          <a:p>
            <a:r>
              <a:rPr lang="en-US" dirty="0"/>
              <a:t>From BER to HRR: PARP Inhibition in Cell With HRR Deficiency</a:t>
            </a:r>
          </a:p>
        </p:txBody>
      </p:sp>
      <p:sp>
        <p:nvSpPr>
          <p:cNvPr id="4" name="Content Placeholder 3">
            <a:extLst>
              <a:ext uri="{FF2B5EF4-FFF2-40B4-BE49-F238E27FC236}">
                <a16:creationId xmlns:a16="http://schemas.microsoft.com/office/drawing/2014/main" id="{C0FF7989-3467-F8A9-00AB-30CE8DAE9EAF}"/>
              </a:ext>
            </a:extLst>
          </p:cNvPr>
          <p:cNvSpPr>
            <a:spLocks noGrp="1"/>
          </p:cNvSpPr>
          <p:nvPr>
            <p:ph idx="1"/>
          </p:nvPr>
        </p:nvSpPr>
        <p:spPr>
          <a:xfrm>
            <a:off x="414338" y="2520248"/>
            <a:ext cx="3934480" cy="3686242"/>
          </a:xfrm>
        </p:spPr>
        <p:txBody>
          <a:bodyPr/>
          <a:lstStyle/>
          <a:p>
            <a:r>
              <a:rPr lang="en-US" sz="2000" dirty="0"/>
              <a:t>Dual cytotoxic mechanisms of PARP enzyme inhibition by PARPi</a:t>
            </a:r>
          </a:p>
          <a:p>
            <a:pPr lvl="1"/>
            <a:r>
              <a:rPr lang="en-US" sz="1800" dirty="0"/>
              <a:t>Base excision repair blockade via catalytic inhibition</a:t>
            </a:r>
          </a:p>
          <a:p>
            <a:pPr lvl="1"/>
            <a:r>
              <a:rPr lang="en-US" sz="1800" dirty="0"/>
              <a:t>PARP trapping on DNA, which induces double-stranded breaks</a:t>
            </a:r>
          </a:p>
          <a:p>
            <a:r>
              <a:rPr lang="en-US" sz="2000" dirty="0"/>
              <a:t>Cells with HRD are unable to repair double-stranded DNA breaks using homology-directed repair</a:t>
            </a:r>
          </a:p>
        </p:txBody>
      </p:sp>
      <p:sp>
        <p:nvSpPr>
          <p:cNvPr id="5" name="Text Box 11">
            <a:extLst>
              <a:ext uri="{FF2B5EF4-FFF2-40B4-BE49-F238E27FC236}">
                <a16:creationId xmlns:a16="http://schemas.microsoft.com/office/drawing/2014/main" id="{D66C39B4-25E0-4E17-A8A0-BBDF88854070}"/>
              </a:ext>
            </a:extLst>
          </p:cNvPr>
          <p:cNvSpPr txBox="1">
            <a:spLocks noChangeArrowheads="1"/>
          </p:cNvSpPr>
          <p:nvPr/>
        </p:nvSpPr>
        <p:spPr bwMode="auto">
          <a:xfrm>
            <a:off x="414338" y="6374627"/>
            <a:ext cx="87820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Pommier. Sci Transl Med. 2016;8:362ps17. Ocana. Oncotarget. 2017;8:22218.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hlinkClick r:id="rId3"/>
              </a:rPr>
              <a:t>Creative Commons Attribution 3.0 License</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Arial" panose="020B0604020202020204" pitchFamily="34" charset="0"/>
              </a:rPr>
              <a:t>.</a:t>
            </a:r>
          </a:p>
        </p:txBody>
      </p:sp>
      <p:sp>
        <p:nvSpPr>
          <p:cNvPr id="3" name="TextBox 2">
            <a:extLst>
              <a:ext uri="{FF2B5EF4-FFF2-40B4-BE49-F238E27FC236}">
                <a16:creationId xmlns:a16="http://schemas.microsoft.com/office/drawing/2014/main" id="{EB02B858-6296-4AC3-ABA1-D6789D6E1741}"/>
              </a:ext>
            </a:extLst>
          </p:cNvPr>
          <p:cNvSpPr txBox="1"/>
          <p:nvPr/>
        </p:nvSpPr>
        <p:spPr bwMode="auto">
          <a:xfrm>
            <a:off x="4632426" y="5624980"/>
            <a:ext cx="19303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DNA Repaired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(PARP mediated)</a:t>
            </a:r>
          </a:p>
        </p:txBody>
      </p:sp>
      <p:pic>
        <p:nvPicPr>
          <p:cNvPr id="9" name="Picture 8">
            <a:extLst>
              <a:ext uri="{FF2B5EF4-FFF2-40B4-BE49-F238E27FC236}">
                <a16:creationId xmlns:a16="http://schemas.microsoft.com/office/drawing/2014/main" id="{FCFBE177-4D3F-4858-8651-4504E538F2F8}"/>
              </a:ext>
            </a:extLst>
          </p:cNvPr>
          <p:cNvPicPr>
            <a:picLocks noChangeAspect="1"/>
          </p:cNvPicPr>
          <p:nvPr/>
        </p:nvPicPr>
        <p:blipFill rotWithShape="1">
          <a:blip r:embed="rId4"/>
          <a:srcRect b="3450"/>
          <a:stretch/>
        </p:blipFill>
        <p:spPr>
          <a:xfrm>
            <a:off x="4519555" y="272620"/>
            <a:ext cx="7487300" cy="5310599"/>
          </a:xfrm>
          <a:prstGeom prst="rect">
            <a:avLst/>
          </a:prstGeom>
        </p:spPr>
      </p:pic>
      <p:sp>
        <p:nvSpPr>
          <p:cNvPr id="10" name="TextBox 9">
            <a:extLst>
              <a:ext uri="{FF2B5EF4-FFF2-40B4-BE49-F238E27FC236}">
                <a16:creationId xmlns:a16="http://schemas.microsoft.com/office/drawing/2014/main" id="{7610CB80-218E-4CF6-B303-273251F7C4CB}"/>
              </a:ext>
            </a:extLst>
          </p:cNvPr>
          <p:cNvSpPr txBox="1"/>
          <p:nvPr/>
        </p:nvSpPr>
        <p:spPr bwMode="auto">
          <a:xfrm>
            <a:off x="7129979" y="5642652"/>
            <a:ext cx="1715213"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DNA Repaired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(HR mediated)</a:t>
            </a:r>
          </a:p>
        </p:txBody>
      </p:sp>
      <p:sp>
        <p:nvSpPr>
          <p:cNvPr id="11" name="TextBox 10">
            <a:extLst>
              <a:ext uri="{FF2B5EF4-FFF2-40B4-BE49-F238E27FC236}">
                <a16:creationId xmlns:a16="http://schemas.microsoft.com/office/drawing/2014/main" id="{DB9763B2-3BF0-4768-9166-3C18867EDB5F}"/>
              </a:ext>
            </a:extLst>
          </p:cNvPr>
          <p:cNvSpPr txBox="1"/>
          <p:nvPr/>
        </p:nvSpPr>
        <p:spPr bwMode="auto">
          <a:xfrm>
            <a:off x="9656150" y="5666741"/>
            <a:ext cx="21336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DNA Not Repaired</a:t>
            </a:r>
          </a:p>
        </p:txBody>
      </p:sp>
      <p:sp>
        <p:nvSpPr>
          <p:cNvPr id="6" name="TextBox 5">
            <a:extLst>
              <a:ext uri="{FF2B5EF4-FFF2-40B4-BE49-F238E27FC236}">
                <a16:creationId xmlns:a16="http://schemas.microsoft.com/office/drawing/2014/main" id="{135ECE56-E18E-7510-9E0D-A39F93B1A837}"/>
              </a:ext>
            </a:extLst>
          </p:cNvPr>
          <p:cNvSpPr txBox="1"/>
          <p:nvPr/>
        </p:nvSpPr>
        <p:spPr bwMode="auto">
          <a:xfrm>
            <a:off x="6202033" y="272620"/>
            <a:ext cx="1243931" cy="307777"/>
          </a:xfrm>
          <a:prstGeom prst="rect">
            <a:avLst/>
          </a:prstGeom>
          <a:solidFill>
            <a:srgbClr val="E2F0D9"/>
          </a:solidFill>
          <a:ln>
            <a:noFill/>
          </a:ln>
        </p:spPr>
        <p:txBody>
          <a:bodyPr wrap="none" lIns="0" tIns="0" rIns="0" bIns="0"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Normal Cell</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D945E259-531B-24CA-D95A-03E2AB8A697A}"/>
              </a:ext>
            </a:extLst>
          </p:cNvPr>
          <p:cNvSpPr txBox="1"/>
          <p:nvPr/>
        </p:nvSpPr>
        <p:spPr bwMode="auto">
          <a:xfrm>
            <a:off x="9601180" y="272620"/>
            <a:ext cx="2027543" cy="307777"/>
          </a:xfrm>
          <a:prstGeom prst="rect">
            <a:avLst/>
          </a:prstGeom>
          <a:solidFill>
            <a:srgbClr val="FBE5D7"/>
          </a:solidFill>
          <a:ln>
            <a:noFill/>
          </a:ln>
        </p:spPr>
        <p:txBody>
          <a:bodyPr wrap="none" lIns="0" tIns="0" rIns="0" bIns="0"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-Mutated Cell</a:t>
            </a:r>
            <a:endPar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55B44263-EB43-EFA4-50A6-65DE041E2C16}"/>
              </a:ext>
            </a:extLst>
          </p:cNvPr>
          <p:cNvSpPr txBox="1"/>
          <p:nvPr/>
        </p:nvSpPr>
        <p:spPr bwMode="auto">
          <a:xfrm>
            <a:off x="6780529" y="3460150"/>
            <a:ext cx="2160143" cy="276999"/>
          </a:xfrm>
          <a:prstGeom prst="rect">
            <a:avLst/>
          </a:prstGeom>
          <a:solidFill>
            <a:srgbClr val="E2F0D9"/>
          </a:solidFill>
          <a:ln>
            <a:noFill/>
          </a:ln>
        </p:spPr>
        <p:txBody>
          <a:bodyPr wrap="none" lIns="0" tIns="0" rIns="0" bIns="0"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Double-stranded break</a:t>
            </a:r>
          </a:p>
        </p:txBody>
      </p:sp>
      <p:sp>
        <p:nvSpPr>
          <p:cNvPr id="12" name="TextBox 11">
            <a:extLst>
              <a:ext uri="{FF2B5EF4-FFF2-40B4-BE49-F238E27FC236}">
                <a16:creationId xmlns:a16="http://schemas.microsoft.com/office/drawing/2014/main" id="{FB07C213-268C-AC68-CABD-DCFB832EF7FC}"/>
              </a:ext>
            </a:extLst>
          </p:cNvPr>
          <p:cNvSpPr txBox="1"/>
          <p:nvPr/>
        </p:nvSpPr>
        <p:spPr bwMode="auto">
          <a:xfrm>
            <a:off x="9549521" y="3460150"/>
            <a:ext cx="2160143" cy="276999"/>
          </a:xfrm>
          <a:prstGeom prst="rect">
            <a:avLst/>
          </a:prstGeom>
          <a:solidFill>
            <a:srgbClr val="FBE5D7"/>
          </a:solidFill>
          <a:ln>
            <a:noFill/>
          </a:ln>
        </p:spPr>
        <p:txBody>
          <a:bodyPr wrap="none" lIns="0" tIns="0" rIns="0" bIns="0"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Double-stranded break</a:t>
            </a:r>
          </a:p>
        </p:txBody>
      </p:sp>
      <p:sp>
        <p:nvSpPr>
          <p:cNvPr id="18" name="Rectangle 17">
            <a:extLst>
              <a:ext uri="{FF2B5EF4-FFF2-40B4-BE49-F238E27FC236}">
                <a16:creationId xmlns:a16="http://schemas.microsoft.com/office/drawing/2014/main" id="{7512C186-6DDA-6CEB-DC64-13C4E88C9704}"/>
              </a:ext>
            </a:extLst>
          </p:cNvPr>
          <p:cNvSpPr/>
          <p:nvPr/>
        </p:nvSpPr>
        <p:spPr bwMode="auto">
          <a:xfrm>
            <a:off x="5775488" y="1390855"/>
            <a:ext cx="1806953" cy="731520"/>
          </a:xfrm>
          <a:prstGeom prst="rect">
            <a:avLst/>
          </a:prstGeom>
          <a:solidFill>
            <a:srgbClr val="E2F0D9"/>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Rectangle 18">
            <a:extLst>
              <a:ext uri="{FF2B5EF4-FFF2-40B4-BE49-F238E27FC236}">
                <a16:creationId xmlns:a16="http://schemas.microsoft.com/office/drawing/2014/main" id="{57FA6685-C769-DF67-8C85-29AB8AF651A1}"/>
              </a:ext>
            </a:extLst>
          </p:cNvPr>
          <p:cNvSpPr/>
          <p:nvPr/>
        </p:nvSpPr>
        <p:spPr bwMode="auto">
          <a:xfrm>
            <a:off x="9623622" y="1360375"/>
            <a:ext cx="1806953" cy="822960"/>
          </a:xfrm>
          <a:prstGeom prst="rect">
            <a:avLst/>
          </a:prstGeom>
          <a:solidFill>
            <a:srgbClr val="FBE5D7"/>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 name="TextBox 19">
            <a:extLst>
              <a:ext uri="{FF2B5EF4-FFF2-40B4-BE49-F238E27FC236}">
                <a16:creationId xmlns:a16="http://schemas.microsoft.com/office/drawing/2014/main" id="{A39E4E76-EB80-173D-4A80-0CAEB417EE96}"/>
              </a:ext>
            </a:extLst>
          </p:cNvPr>
          <p:cNvSpPr txBox="1"/>
          <p:nvPr/>
        </p:nvSpPr>
        <p:spPr bwMode="auto">
          <a:xfrm>
            <a:off x="9048624" y="1614514"/>
            <a:ext cx="1509367" cy="553998"/>
          </a:xfrm>
          <a:prstGeom prst="rect">
            <a:avLst/>
          </a:prstGeom>
          <a:noFill/>
          <a:ln>
            <a:noFill/>
          </a:ln>
        </p:spPr>
        <p:txBody>
          <a:bodyPr wrap="square" lIns="0" tIns="0" rIns="0" bIns="0"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Single-stranded break</a:t>
            </a:r>
          </a:p>
        </p:txBody>
      </p:sp>
      <p:sp>
        <p:nvSpPr>
          <p:cNvPr id="21" name="TextBox 20">
            <a:extLst>
              <a:ext uri="{FF2B5EF4-FFF2-40B4-BE49-F238E27FC236}">
                <a16:creationId xmlns:a16="http://schemas.microsoft.com/office/drawing/2014/main" id="{DD436B18-BE88-8394-26D7-4994378FF5D9}"/>
              </a:ext>
            </a:extLst>
          </p:cNvPr>
          <p:cNvSpPr txBox="1"/>
          <p:nvPr/>
        </p:nvSpPr>
        <p:spPr bwMode="auto">
          <a:xfrm>
            <a:off x="5265294" y="1580224"/>
            <a:ext cx="1568135" cy="553998"/>
          </a:xfrm>
          <a:prstGeom prst="rect">
            <a:avLst/>
          </a:prstGeom>
          <a:noFill/>
          <a:ln>
            <a:noFill/>
          </a:ln>
        </p:spPr>
        <p:txBody>
          <a:bodyPr wrap="square" lIns="0" tIns="0" rIns="0" bIns="0"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Single-stranded break</a:t>
            </a:r>
          </a:p>
        </p:txBody>
      </p:sp>
      <p:sp>
        <p:nvSpPr>
          <p:cNvPr id="23" name="TextBox 22">
            <a:extLst>
              <a:ext uri="{FF2B5EF4-FFF2-40B4-BE49-F238E27FC236}">
                <a16:creationId xmlns:a16="http://schemas.microsoft.com/office/drawing/2014/main" id="{CE16321C-D4C7-DF6C-2B8A-6F3F2E0B2C34}"/>
              </a:ext>
            </a:extLst>
          </p:cNvPr>
          <p:cNvSpPr txBox="1"/>
          <p:nvPr/>
        </p:nvSpPr>
        <p:spPr bwMode="auto">
          <a:xfrm>
            <a:off x="10613235" y="1360375"/>
            <a:ext cx="1225296" cy="830997"/>
          </a:xfrm>
          <a:prstGeom prst="rect">
            <a:avLst/>
          </a:prstGeom>
          <a:noFill/>
          <a:ln>
            <a:noFill/>
          </a:ln>
        </p:spPr>
        <p:txBody>
          <a:bodyPr wrap="square" lIns="0" tIns="0" rIns="0" bIns="0"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DNA-</a:t>
            </a:r>
            <a:br>
              <a:rPr kumimoji="0" lang="en-US" sz="18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damaging agents</a:t>
            </a:r>
          </a:p>
        </p:txBody>
      </p:sp>
      <p:cxnSp>
        <p:nvCxnSpPr>
          <p:cNvPr id="25" name="Straight Arrow Connector 24">
            <a:extLst>
              <a:ext uri="{FF2B5EF4-FFF2-40B4-BE49-F238E27FC236}">
                <a16:creationId xmlns:a16="http://schemas.microsoft.com/office/drawing/2014/main" id="{8E48192F-37B1-626B-2B5E-89EF76AADA03}"/>
              </a:ext>
            </a:extLst>
          </p:cNvPr>
          <p:cNvCxnSpPr>
            <a:cxnSpLocks/>
          </p:cNvCxnSpPr>
          <p:nvPr/>
        </p:nvCxnSpPr>
        <p:spPr bwMode="auto">
          <a:xfrm>
            <a:off x="6831810" y="1390855"/>
            <a:ext cx="0" cy="731520"/>
          </a:xfrm>
          <a:prstGeom prst="straightConnector1">
            <a:avLst/>
          </a:prstGeom>
          <a:noFill/>
          <a:ln w="28575" cap="flat" cmpd="sng" algn="ctr">
            <a:solidFill>
              <a:srgbClr val="092665"/>
            </a:solidFill>
            <a:prstDash val="solid"/>
            <a:round/>
            <a:headEnd type="none" w="med" len="med"/>
            <a:tailEnd type="arrow"/>
          </a:ln>
          <a:effectLst/>
        </p:spPr>
      </p:cxnSp>
      <p:cxnSp>
        <p:nvCxnSpPr>
          <p:cNvPr id="27" name="Straight Arrow Connector 26">
            <a:extLst>
              <a:ext uri="{FF2B5EF4-FFF2-40B4-BE49-F238E27FC236}">
                <a16:creationId xmlns:a16="http://schemas.microsoft.com/office/drawing/2014/main" id="{25CF466E-8D48-DDF3-99DB-243CFF5071EC}"/>
              </a:ext>
            </a:extLst>
          </p:cNvPr>
          <p:cNvCxnSpPr>
            <a:cxnSpLocks/>
          </p:cNvCxnSpPr>
          <p:nvPr/>
        </p:nvCxnSpPr>
        <p:spPr bwMode="auto">
          <a:xfrm>
            <a:off x="10603710" y="1390855"/>
            <a:ext cx="0" cy="731520"/>
          </a:xfrm>
          <a:prstGeom prst="straightConnector1">
            <a:avLst/>
          </a:prstGeom>
          <a:noFill/>
          <a:ln w="28575" cap="flat" cmpd="sng" algn="ctr">
            <a:solidFill>
              <a:srgbClr val="092665"/>
            </a:solidFill>
            <a:prstDash val="solid"/>
            <a:round/>
            <a:headEnd type="none" w="med" len="med"/>
            <a:tailEnd type="arrow"/>
          </a:ln>
          <a:effectLst/>
        </p:spPr>
      </p:cxnSp>
      <p:sp>
        <p:nvSpPr>
          <p:cNvPr id="28" name="TextBox 27">
            <a:extLst>
              <a:ext uri="{FF2B5EF4-FFF2-40B4-BE49-F238E27FC236}">
                <a16:creationId xmlns:a16="http://schemas.microsoft.com/office/drawing/2014/main" id="{F44EACAD-B17D-B9AC-D266-1B6B2A8A3121}"/>
              </a:ext>
            </a:extLst>
          </p:cNvPr>
          <p:cNvSpPr txBox="1"/>
          <p:nvPr/>
        </p:nvSpPr>
        <p:spPr bwMode="auto">
          <a:xfrm>
            <a:off x="6831810" y="1360375"/>
            <a:ext cx="1225296" cy="830997"/>
          </a:xfrm>
          <a:prstGeom prst="rect">
            <a:avLst/>
          </a:prstGeom>
          <a:noFill/>
          <a:ln>
            <a:noFill/>
          </a:ln>
        </p:spPr>
        <p:txBody>
          <a:bodyPr wrap="square" lIns="0" tIns="0" rIns="0" bIns="0"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DNA-</a:t>
            </a:r>
            <a:br>
              <a:rPr kumimoji="0" lang="en-US" sz="18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damaging agents</a:t>
            </a:r>
          </a:p>
        </p:txBody>
      </p:sp>
    </p:spTree>
    <p:extLst>
      <p:ext uri="{BB962C8B-B14F-4D97-AF65-F5344CB8AC3E}">
        <p14:creationId xmlns:p14="http://schemas.microsoft.com/office/powerpoint/2010/main" val="2197780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Box 35">
            <a:extLst>
              <a:ext uri="{FF2B5EF4-FFF2-40B4-BE49-F238E27FC236}">
                <a16:creationId xmlns:a16="http://schemas.microsoft.com/office/drawing/2014/main" id="{51AA2D8A-67A9-DF46-AD4B-DB873C263EAD}"/>
              </a:ext>
            </a:extLst>
          </p:cNvPr>
          <p:cNvSpPr txBox="1"/>
          <p:nvPr/>
        </p:nvSpPr>
        <p:spPr>
          <a:xfrm>
            <a:off x="2785916" y="2466021"/>
            <a:ext cx="1531189" cy="40011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Normal Cells</a:t>
            </a:r>
          </a:p>
        </p:txBody>
      </p:sp>
      <p:sp>
        <p:nvSpPr>
          <p:cNvPr id="37" name="TextBox 36">
            <a:extLst>
              <a:ext uri="{FF2B5EF4-FFF2-40B4-BE49-F238E27FC236}">
                <a16:creationId xmlns:a16="http://schemas.microsoft.com/office/drawing/2014/main" id="{79578970-8F19-B244-A8A9-8FD65DB104CC}"/>
              </a:ext>
            </a:extLst>
          </p:cNvPr>
          <p:cNvSpPr txBox="1"/>
          <p:nvPr/>
        </p:nvSpPr>
        <p:spPr>
          <a:xfrm>
            <a:off x="4491429" y="1829895"/>
            <a:ext cx="203007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Repair?</a:t>
            </a:r>
          </a:p>
        </p:txBody>
      </p:sp>
      <p:sp>
        <p:nvSpPr>
          <p:cNvPr id="38" name="TextBox 37">
            <a:extLst>
              <a:ext uri="{FF2B5EF4-FFF2-40B4-BE49-F238E27FC236}">
                <a16:creationId xmlns:a16="http://schemas.microsoft.com/office/drawing/2014/main" id="{5490375E-A96E-FB4D-8E10-E6A9EF87CF51}"/>
              </a:ext>
            </a:extLst>
          </p:cNvPr>
          <p:cNvSpPr txBox="1"/>
          <p:nvPr/>
        </p:nvSpPr>
        <p:spPr>
          <a:xfrm>
            <a:off x="6521509" y="1247799"/>
            <a:ext cx="2013705"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Singled-Stranded DNA Break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Repair?</a:t>
            </a:r>
          </a:p>
        </p:txBody>
      </p:sp>
      <p:sp>
        <p:nvSpPr>
          <p:cNvPr id="39" name="TextBox 38">
            <a:extLst>
              <a:ext uri="{FF2B5EF4-FFF2-40B4-BE49-F238E27FC236}">
                <a16:creationId xmlns:a16="http://schemas.microsoft.com/office/drawing/2014/main" id="{3C6B867F-1002-C040-9276-F2ACB51C5792}"/>
              </a:ext>
            </a:extLst>
          </p:cNvPr>
          <p:cNvSpPr txBox="1"/>
          <p:nvPr/>
        </p:nvSpPr>
        <p:spPr>
          <a:xfrm>
            <a:off x="1924847" y="3417758"/>
            <a:ext cx="2392258" cy="400110"/>
          </a:xfrm>
          <a:prstGeom prst="rect">
            <a:avLst/>
          </a:prstGeom>
          <a:noFill/>
        </p:spPr>
        <p:txBody>
          <a:bodyPr wrap="none" rtlCol="0">
            <a:spAutoFit/>
          </a:bodyPr>
          <a:lstStyle>
            <a:defPPr>
              <a:defRPr lang="en-US"/>
            </a:defPPr>
            <a:lvl1pPr marR="0" lvl="0" indent="0" fontAlgn="auto">
              <a:lnSpc>
                <a:spcPct val="100000"/>
              </a:lnSpc>
              <a:spcBef>
                <a:spcPts val="0"/>
              </a:spcBef>
              <a:spcAft>
                <a:spcPts val="0"/>
              </a:spcAft>
              <a:buClrTx/>
              <a:buSzTx/>
              <a:buFontTx/>
              <a:buNone/>
              <a:tabLst/>
              <a:defRPr kumimoji="0" sz="2400" b="1" u="none" strike="noStrike" cap="none" spc="0" normalizeH="0" baseline="0">
                <a:ln>
                  <a:noFill/>
                </a:ln>
                <a:solidFill>
                  <a:schemeClr val="bg2"/>
                </a:solidFill>
                <a:effectLst/>
                <a:uLnTx/>
                <a:uFillTx/>
                <a:latin typeface="Aria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Normal Cells + PARPi</a:t>
            </a:r>
          </a:p>
        </p:txBody>
      </p:sp>
      <p:sp>
        <p:nvSpPr>
          <p:cNvPr id="40" name="TextBox 39">
            <a:extLst>
              <a:ext uri="{FF2B5EF4-FFF2-40B4-BE49-F238E27FC236}">
                <a16:creationId xmlns:a16="http://schemas.microsoft.com/office/drawing/2014/main" id="{DB91450A-93B3-B840-90C9-B518AD967DBC}"/>
              </a:ext>
            </a:extLst>
          </p:cNvPr>
          <p:cNvSpPr txBox="1"/>
          <p:nvPr/>
        </p:nvSpPr>
        <p:spPr>
          <a:xfrm>
            <a:off x="1233376" y="5321231"/>
            <a:ext cx="3083729" cy="40011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HRR-Deficient Cells + PARPi</a:t>
            </a:r>
          </a:p>
        </p:txBody>
      </p:sp>
      <p:cxnSp>
        <p:nvCxnSpPr>
          <p:cNvPr id="50" name="Straight Connector 49">
            <a:extLst>
              <a:ext uri="{FF2B5EF4-FFF2-40B4-BE49-F238E27FC236}">
                <a16:creationId xmlns:a16="http://schemas.microsoft.com/office/drawing/2014/main" id="{47A0A265-941E-634D-8161-BA5A42BE82E0}"/>
              </a:ext>
            </a:extLst>
          </p:cNvPr>
          <p:cNvCxnSpPr>
            <a:cxnSpLocks/>
          </p:cNvCxnSpPr>
          <p:nvPr/>
        </p:nvCxnSpPr>
        <p:spPr>
          <a:xfrm>
            <a:off x="4472671" y="3191065"/>
            <a:ext cx="5733288" cy="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8C3C6C9D-653E-9445-80D1-EBEE7C7B6382}"/>
              </a:ext>
            </a:extLst>
          </p:cNvPr>
          <p:cNvCxnSpPr>
            <a:cxnSpLocks/>
          </p:cNvCxnSpPr>
          <p:nvPr/>
        </p:nvCxnSpPr>
        <p:spPr>
          <a:xfrm>
            <a:off x="4472671" y="4137720"/>
            <a:ext cx="5744271" cy="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5CDC317E-D6A5-CA4D-BDCC-1B87ED77362F}"/>
              </a:ext>
            </a:extLst>
          </p:cNvPr>
          <p:cNvCxnSpPr>
            <a:cxnSpLocks/>
          </p:cNvCxnSpPr>
          <p:nvPr/>
        </p:nvCxnSpPr>
        <p:spPr>
          <a:xfrm flipV="1">
            <a:off x="4472670" y="6079940"/>
            <a:ext cx="5751576" cy="1334"/>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3374497D-6842-F840-944C-51A73783178F}"/>
              </a:ext>
            </a:extLst>
          </p:cNvPr>
          <p:cNvCxnSpPr>
            <a:cxnSpLocks/>
          </p:cNvCxnSpPr>
          <p:nvPr/>
        </p:nvCxnSpPr>
        <p:spPr>
          <a:xfrm flipV="1">
            <a:off x="4491413" y="2254360"/>
            <a:ext cx="0" cy="3837328"/>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A9754CDE-D51F-2A49-802A-55F031DE13A8}"/>
              </a:ext>
            </a:extLst>
          </p:cNvPr>
          <p:cNvCxnSpPr>
            <a:cxnSpLocks/>
          </p:cNvCxnSpPr>
          <p:nvPr/>
        </p:nvCxnSpPr>
        <p:spPr>
          <a:xfrm flipV="1">
            <a:off x="6521509" y="2246901"/>
            <a:ext cx="0" cy="3844786"/>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BEDB8B1-EEBC-554A-B1D0-E3701C7E08DC}"/>
              </a:ext>
            </a:extLst>
          </p:cNvPr>
          <p:cNvCxnSpPr>
            <a:cxnSpLocks/>
          </p:cNvCxnSpPr>
          <p:nvPr/>
        </p:nvCxnSpPr>
        <p:spPr>
          <a:xfrm flipV="1">
            <a:off x="8535214" y="2258647"/>
            <a:ext cx="1" cy="383304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51829CF8-9E13-3A4D-BBDE-2164CA6EF390}"/>
              </a:ext>
            </a:extLst>
          </p:cNvPr>
          <p:cNvCxnSpPr>
            <a:cxnSpLocks/>
          </p:cNvCxnSpPr>
          <p:nvPr/>
        </p:nvCxnSpPr>
        <p:spPr>
          <a:xfrm>
            <a:off x="4473140" y="2254360"/>
            <a:ext cx="5751576" cy="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5CBAA6A6-3092-2141-847B-2CA5F5B29FC8}"/>
              </a:ext>
            </a:extLst>
          </p:cNvPr>
          <p:cNvCxnSpPr>
            <a:cxnSpLocks/>
          </p:cNvCxnSpPr>
          <p:nvPr/>
        </p:nvCxnSpPr>
        <p:spPr>
          <a:xfrm>
            <a:off x="4485363" y="5083781"/>
            <a:ext cx="5722435" cy="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988BE77-0F57-3745-AE54-55810DB3AE08}"/>
              </a:ext>
            </a:extLst>
          </p:cNvPr>
          <p:cNvCxnSpPr>
            <a:cxnSpLocks/>
          </p:cNvCxnSpPr>
          <p:nvPr/>
        </p:nvCxnSpPr>
        <p:spPr>
          <a:xfrm flipV="1">
            <a:off x="10207798" y="2246900"/>
            <a:ext cx="1" cy="3833040"/>
          </a:xfrm>
          <a:prstGeom prst="line">
            <a:avLst/>
          </a:prstGeom>
          <a:ln w="38100">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sp>
        <p:nvSpPr>
          <p:cNvPr id="97" name="Oval 96">
            <a:extLst>
              <a:ext uri="{FF2B5EF4-FFF2-40B4-BE49-F238E27FC236}">
                <a16:creationId xmlns:a16="http://schemas.microsoft.com/office/drawing/2014/main" id="{163AC896-981F-E046-8BC4-E4ABC124A78F}"/>
              </a:ext>
            </a:extLst>
          </p:cNvPr>
          <p:cNvSpPr/>
          <p:nvPr/>
        </p:nvSpPr>
        <p:spPr>
          <a:xfrm>
            <a:off x="5220664" y="2409652"/>
            <a:ext cx="571609" cy="571609"/>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98" name="Oval 97">
            <a:extLst>
              <a:ext uri="{FF2B5EF4-FFF2-40B4-BE49-F238E27FC236}">
                <a16:creationId xmlns:a16="http://schemas.microsoft.com/office/drawing/2014/main" id="{F2513BFB-DD18-474E-AD12-8C78706EBF4F}"/>
              </a:ext>
            </a:extLst>
          </p:cNvPr>
          <p:cNvSpPr/>
          <p:nvPr/>
        </p:nvSpPr>
        <p:spPr>
          <a:xfrm>
            <a:off x="7242557" y="2409652"/>
            <a:ext cx="571609" cy="571609"/>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99" name="Oval 98">
            <a:extLst>
              <a:ext uri="{FF2B5EF4-FFF2-40B4-BE49-F238E27FC236}">
                <a16:creationId xmlns:a16="http://schemas.microsoft.com/office/drawing/2014/main" id="{6A46EF78-D964-9843-A42E-31B0DDAF571C}"/>
              </a:ext>
            </a:extLst>
          </p:cNvPr>
          <p:cNvSpPr/>
          <p:nvPr/>
        </p:nvSpPr>
        <p:spPr>
          <a:xfrm>
            <a:off x="5220664" y="3415549"/>
            <a:ext cx="571609" cy="571609"/>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100" name="Oval 99">
            <a:extLst>
              <a:ext uri="{FF2B5EF4-FFF2-40B4-BE49-F238E27FC236}">
                <a16:creationId xmlns:a16="http://schemas.microsoft.com/office/drawing/2014/main" id="{B7E18F8D-0981-644B-86C6-4EB46ADBA4A2}"/>
              </a:ext>
            </a:extLst>
          </p:cNvPr>
          <p:cNvSpPr/>
          <p:nvPr/>
        </p:nvSpPr>
        <p:spPr>
          <a:xfrm>
            <a:off x="7242557" y="3415549"/>
            <a:ext cx="571609" cy="571609"/>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101" name="Oval 100">
            <a:extLst>
              <a:ext uri="{FF2B5EF4-FFF2-40B4-BE49-F238E27FC236}">
                <a16:creationId xmlns:a16="http://schemas.microsoft.com/office/drawing/2014/main" id="{8F362175-746C-C34F-B981-4F3EA40653D4}"/>
              </a:ext>
            </a:extLst>
          </p:cNvPr>
          <p:cNvSpPr/>
          <p:nvPr/>
        </p:nvSpPr>
        <p:spPr>
          <a:xfrm>
            <a:off x="5220664" y="4330892"/>
            <a:ext cx="571609" cy="571609"/>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102" name="Oval 101">
            <a:extLst>
              <a:ext uri="{FF2B5EF4-FFF2-40B4-BE49-F238E27FC236}">
                <a16:creationId xmlns:a16="http://schemas.microsoft.com/office/drawing/2014/main" id="{8DE7FA50-C50C-844A-97EA-6F9DC899F483}"/>
              </a:ext>
            </a:extLst>
          </p:cNvPr>
          <p:cNvSpPr/>
          <p:nvPr/>
        </p:nvSpPr>
        <p:spPr>
          <a:xfrm>
            <a:off x="7242557" y="4330892"/>
            <a:ext cx="571609" cy="571609"/>
          </a:xfrm>
          <a:prstGeom prst="ellipse">
            <a:avLst/>
          </a:pr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103" name="Oval 102">
            <a:extLst>
              <a:ext uri="{FF2B5EF4-FFF2-40B4-BE49-F238E27FC236}">
                <a16:creationId xmlns:a16="http://schemas.microsoft.com/office/drawing/2014/main" id="{9AA4EEFA-B4E1-FE40-B0A2-D6B14B51BEBF}"/>
              </a:ext>
            </a:extLst>
          </p:cNvPr>
          <p:cNvSpPr/>
          <p:nvPr/>
        </p:nvSpPr>
        <p:spPr>
          <a:xfrm>
            <a:off x="5220664" y="5269127"/>
            <a:ext cx="571609" cy="571609"/>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sp>
        <p:nvSpPr>
          <p:cNvPr id="104" name="Oval 103">
            <a:extLst>
              <a:ext uri="{FF2B5EF4-FFF2-40B4-BE49-F238E27FC236}">
                <a16:creationId xmlns:a16="http://schemas.microsoft.com/office/drawing/2014/main" id="{690597D3-9672-4E48-B1F3-C176FBD77593}"/>
              </a:ext>
            </a:extLst>
          </p:cNvPr>
          <p:cNvSpPr/>
          <p:nvPr/>
        </p:nvSpPr>
        <p:spPr>
          <a:xfrm>
            <a:off x="7242557" y="5269127"/>
            <a:ext cx="571609" cy="571609"/>
          </a:xfrm>
          <a:prstGeom prst="ellipse">
            <a:avLst/>
          </a:prstGeom>
          <a:solidFill>
            <a:srgbClr val="FF00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FFFF"/>
              </a:solidFill>
              <a:effectLst/>
              <a:uLnTx/>
              <a:uFillTx/>
              <a:latin typeface="Arial"/>
              <a:ea typeface="+mn-ea"/>
              <a:cs typeface="+mn-cs"/>
            </a:endParaRPr>
          </a:p>
        </p:txBody>
      </p:sp>
      <p:pic>
        <p:nvPicPr>
          <p:cNvPr id="105" name="Picture 104">
            <a:extLst>
              <a:ext uri="{FF2B5EF4-FFF2-40B4-BE49-F238E27FC236}">
                <a16:creationId xmlns:a16="http://schemas.microsoft.com/office/drawing/2014/main" id="{862E8FB1-BC65-8243-A79A-DE6A5DFAC766}"/>
              </a:ext>
            </a:extLst>
          </p:cNvPr>
          <p:cNvPicPr>
            <a:picLocks noChangeAspect="1"/>
          </p:cNvPicPr>
          <p:nvPr/>
        </p:nvPicPr>
        <p:blipFill>
          <a:blip r:embed="rId3"/>
          <a:stretch>
            <a:fillRect/>
          </a:stretch>
        </p:blipFill>
        <p:spPr>
          <a:xfrm>
            <a:off x="8958802" y="5153749"/>
            <a:ext cx="845354" cy="876094"/>
          </a:xfrm>
          <a:prstGeom prst="rect">
            <a:avLst/>
          </a:prstGeom>
        </p:spPr>
      </p:pic>
      <p:sp>
        <p:nvSpPr>
          <p:cNvPr id="107" name="TextBox 106">
            <a:extLst>
              <a:ext uri="{FF2B5EF4-FFF2-40B4-BE49-F238E27FC236}">
                <a16:creationId xmlns:a16="http://schemas.microsoft.com/office/drawing/2014/main" id="{47B1457C-DD5A-4F45-9FDB-A41A1F79E0F6}"/>
              </a:ext>
            </a:extLst>
          </p:cNvPr>
          <p:cNvSpPr txBox="1"/>
          <p:nvPr/>
        </p:nvSpPr>
        <p:spPr>
          <a:xfrm>
            <a:off x="2094445" y="4369495"/>
            <a:ext cx="2222660" cy="40011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HRR-Deficient Cells</a:t>
            </a:r>
          </a:p>
        </p:txBody>
      </p:sp>
      <p:sp>
        <p:nvSpPr>
          <p:cNvPr id="5" name="TextBox 4">
            <a:extLst>
              <a:ext uri="{FF2B5EF4-FFF2-40B4-BE49-F238E27FC236}">
                <a16:creationId xmlns:a16="http://schemas.microsoft.com/office/drawing/2014/main" id="{BC21DC7A-8991-BD44-967D-8AA382169C88}"/>
              </a:ext>
            </a:extLst>
          </p:cNvPr>
          <p:cNvSpPr txBox="1"/>
          <p:nvPr/>
        </p:nvSpPr>
        <p:spPr bwMode="auto">
          <a:xfrm>
            <a:off x="9116663" y="2492771"/>
            <a:ext cx="5296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p:txBody>
      </p:sp>
      <p:sp>
        <p:nvSpPr>
          <p:cNvPr id="33" name="TextBox 32">
            <a:extLst>
              <a:ext uri="{FF2B5EF4-FFF2-40B4-BE49-F238E27FC236}">
                <a16:creationId xmlns:a16="http://schemas.microsoft.com/office/drawing/2014/main" id="{A2D427F2-BB76-4C89-A5B6-F70F7C0DB976}"/>
              </a:ext>
            </a:extLst>
          </p:cNvPr>
          <p:cNvSpPr txBox="1"/>
          <p:nvPr/>
        </p:nvSpPr>
        <p:spPr>
          <a:xfrm>
            <a:off x="8555159" y="1829895"/>
            <a:ext cx="1652640"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Cell Viability?</a:t>
            </a:r>
          </a:p>
        </p:txBody>
      </p:sp>
      <p:sp>
        <p:nvSpPr>
          <p:cNvPr id="34" name="TextBox 33">
            <a:extLst>
              <a:ext uri="{FF2B5EF4-FFF2-40B4-BE49-F238E27FC236}">
                <a16:creationId xmlns:a16="http://schemas.microsoft.com/office/drawing/2014/main" id="{4549B55D-5004-4B94-87E0-5E8FB28420E2}"/>
              </a:ext>
            </a:extLst>
          </p:cNvPr>
          <p:cNvSpPr txBox="1"/>
          <p:nvPr/>
        </p:nvSpPr>
        <p:spPr bwMode="auto">
          <a:xfrm>
            <a:off x="9116663" y="3393682"/>
            <a:ext cx="5296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p:txBody>
      </p:sp>
      <p:sp>
        <p:nvSpPr>
          <p:cNvPr id="35" name="TextBox 34">
            <a:extLst>
              <a:ext uri="{FF2B5EF4-FFF2-40B4-BE49-F238E27FC236}">
                <a16:creationId xmlns:a16="http://schemas.microsoft.com/office/drawing/2014/main" id="{BC266292-91A8-4E34-9D57-8E942D5A1C56}"/>
              </a:ext>
            </a:extLst>
          </p:cNvPr>
          <p:cNvSpPr txBox="1"/>
          <p:nvPr/>
        </p:nvSpPr>
        <p:spPr bwMode="auto">
          <a:xfrm>
            <a:off x="9116663" y="4346457"/>
            <a:ext cx="5296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Yes</a:t>
            </a:r>
          </a:p>
        </p:txBody>
      </p:sp>
      <p:sp>
        <p:nvSpPr>
          <p:cNvPr id="41" name="Text Box 11">
            <a:extLst>
              <a:ext uri="{FF2B5EF4-FFF2-40B4-BE49-F238E27FC236}">
                <a16:creationId xmlns:a16="http://schemas.microsoft.com/office/drawing/2014/main" id="{37EF3BE3-1E1C-4DCC-B14C-44D99703DBF9}"/>
              </a:ext>
            </a:extLst>
          </p:cNvPr>
          <p:cNvSpPr txBox="1">
            <a:spLocks noChangeArrowheads="1"/>
          </p:cNvSpPr>
          <p:nvPr/>
        </p:nvSpPr>
        <p:spPr bwMode="auto">
          <a:xfrm>
            <a:off x="413472" y="6366314"/>
            <a:ext cx="8614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defPPr>
              <a:defRPr lang="en-US"/>
            </a:defPPr>
            <a:lvl1pPr eaLnBrk="1" hangingPunct="1">
              <a:lnSpc>
                <a:spcPct val="100000"/>
              </a:lnSpc>
              <a:buClrTx/>
              <a:buFontTx/>
              <a:buNone/>
              <a:defRPr sz="1400" b="0">
                <a:solidFill>
                  <a:schemeClr val="bg2"/>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rPr>
              <a:t>Ashworth. JCO. 2008;26:3785. Lord. Nat Rev Cancer. 2016;16:110. Lord. Science. 2017;355;1152.</a:t>
            </a:r>
          </a:p>
        </p:txBody>
      </p:sp>
      <p:sp>
        <p:nvSpPr>
          <p:cNvPr id="7" name="Title 6">
            <a:extLst>
              <a:ext uri="{FF2B5EF4-FFF2-40B4-BE49-F238E27FC236}">
                <a16:creationId xmlns:a16="http://schemas.microsoft.com/office/drawing/2014/main" id="{2AB773EA-27AC-4876-AFAE-26CCA0519019}"/>
              </a:ext>
            </a:extLst>
          </p:cNvPr>
          <p:cNvSpPr>
            <a:spLocks noGrp="1"/>
          </p:cNvSpPr>
          <p:nvPr>
            <p:ph type="title"/>
          </p:nvPr>
        </p:nvSpPr>
        <p:spPr/>
        <p:txBody>
          <a:bodyPr/>
          <a:lstStyle/>
          <a:p>
            <a:r>
              <a:rPr lang="en-US" dirty="0"/>
              <a:t>Synthetic Lethality With PARPi Is Produced by Conditional Drug Sensitivity in HRR-Deficient Cells </a:t>
            </a:r>
          </a:p>
        </p:txBody>
      </p:sp>
    </p:spTree>
    <p:extLst>
      <p:ext uri="{BB962C8B-B14F-4D97-AF65-F5344CB8AC3E}">
        <p14:creationId xmlns:p14="http://schemas.microsoft.com/office/powerpoint/2010/main" val="28421247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C2CB6A-ACA1-5ED6-531F-E49B32E1B779}"/>
              </a:ext>
            </a:extLst>
          </p:cNvPr>
          <p:cNvSpPr>
            <a:spLocks noGrp="1"/>
          </p:cNvSpPr>
          <p:nvPr>
            <p:ph type="title"/>
          </p:nvPr>
        </p:nvSpPr>
        <p:spPr>
          <a:xfrm>
            <a:off x="609759" y="238127"/>
            <a:ext cx="11141055" cy="849801"/>
          </a:xfrm>
        </p:spPr>
        <p:txBody>
          <a:bodyPr/>
          <a:lstStyle/>
          <a:p>
            <a:r>
              <a:rPr lang="en-US" dirty="0"/>
              <a:t>HRR Genes With Approved PARP Inhibitor Indications</a:t>
            </a:r>
          </a:p>
        </p:txBody>
      </p:sp>
      <p:cxnSp>
        <p:nvCxnSpPr>
          <p:cNvPr id="7" name="Straight Connector 6">
            <a:extLst>
              <a:ext uri="{FF2B5EF4-FFF2-40B4-BE49-F238E27FC236}">
                <a16:creationId xmlns:a16="http://schemas.microsoft.com/office/drawing/2014/main" id="{E7C313B9-4E46-8949-65B0-06B53F25D0AF}"/>
              </a:ext>
            </a:extLst>
          </p:cNvPr>
          <p:cNvCxnSpPr>
            <a:cxnSpLocks/>
            <a:endCxn id="21" idx="2"/>
          </p:cNvCxnSpPr>
          <p:nvPr/>
        </p:nvCxnSpPr>
        <p:spPr bwMode="auto">
          <a:xfrm flipV="1">
            <a:off x="6469857" y="2774053"/>
            <a:ext cx="3638422" cy="822876"/>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FC314276-AFBC-8EE1-ECB4-EC8FEC511DC3}"/>
              </a:ext>
            </a:extLst>
          </p:cNvPr>
          <p:cNvCxnSpPr>
            <a:cxnSpLocks/>
            <a:stCxn id="5" idx="6"/>
            <a:endCxn id="22" idx="2"/>
          </p:cNvCxnSpPr>
          <p:nvPr/>
        </p:nvCxnSpPr>
        <p:spPr bwMode="auto">
          <a:xfrm flipV="1">
            <a:off x="6718335" y="3651378"/>
            <a:ext cx="3811536" cy="42521"/>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815B4208-8042-F0FC-F7A0-E98E1F85104D}"/>
              </a:ext>
            </a:extLst>
          </p:cNvPr>
          <p:cNvCxnSpPr>
            <a:cxnSpLocks/>
            <a:endCxn id="23" idx="2"/>
          </p:cNvCxnSpPr>
          <p:nvPr/>
        </p:nvCxnSpPr>
        <p:spPr bwMode="auto">
          <a:xfrm>
            <a:off x="6527979" y="3782574"/>
            <a:ext cx="3766751" cy="676895"/>
          </a:xfrm>
          <a:prstGeom prst="line">
            <a:avLst/>
          </a:prstGeom>
          <a:noFill/>
          <a:ln w="28575" cap="flat" cmpd="sng" algn="ctr">
            <a:solidFill>
              <a:schemeClr val="bg1"/>
            </a:solidFill>
            <a:prstDash val="solid"/>
            <a:round/>
            <a:headEnd type="none" w="med" len="med"/>
            <a:tailEnd type="none" w="med" len="med"/>
          </a:ln>
          <a:effectLst/>
        </p:spPr>
      </p:cxnSp>
      <p:sp>
        <p:nvSpPr>
          <p:cNvPr id="12" name="Oval 11">
            <a:extLst>
              <a:ext uri="{FF2B5EF4-FFF2-40B4-BE49-F238E27FC236}">
                <a16:creationId xmlns:a16="http://schemas.microsoft.com/office/drawing/2014/main" id="{B5509FA9-79B1-8D3B-16C4-4A8852912E53}"/>
              </a:ext>
            </a:extLst>
          </p:cNvPr>
          <p:cNvSpPr/>
          <p:nvPr/>
        </p:nvSpPr>
        <p:spPr bwMode="auto">
          <a:xfrm>
            <a:off x="175898" y="3377058"/>
            <a:ext cx="1371600" cy="548640"/>
          </a:xfrm>
          <a:prstGeom prst="ellipse">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ATM</a:t>
            </a:r>
          </a:p>
        </p:txBody>
      </p:sp>
      <p:sp>
        <p:nvSpPr>
          <p:cNvPr id="14" name="Oval 13">
            <a:extLst>
              <a:ext uri="{FF2B5EF4-FFF2-40B4-BE49-F238E27FC236}">
                <a16:creationId xmlns:a16="http://schemas.microsoft.com/office/drawing/2014/main" id="{7F539079-3B8F-8ECF-B479-9EB841B8C8B4}"/>
              </a:ext>
            </a:extLst>
          </p:cNvPr>
          <p:cNvSpPr/>
          <p:nvPr/>
        </p:nvSpPr>
        <p:spPr bwMode="auto">
          <a:xfrm>
            <a:off x="641136" y="2499733"/>
            <a:ext cx="1371600" cy="548640"/>
          </a:xfrm>
          <a:prstGeom prst="ellipse">
            <a:avLst/>
          </a:prstGeom>
          <a:solidFill>
            <a:schemeClr val="accent2"/>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ATR</a:t>
            </a:r>
          </a:p>
        </p:txBody>
      </p:sp>
      <p:sp>
        <p:nvSpPr>
          <p:cNvPr id="15" name="Oval 14">
            <a:extLst>
              <a:ext uri="{FF2B5EF4-FFF2-40B4-BE49-F238E27FC236}">
                <a16:creationId xmlns:a16="http://schemas.microsoft.com/office/drawing/2014/main" id="{74D76E63-3C65-D120-57D5-C334165B5E97}"/>
              </a:ext>
            </a:extLst>
          </p:cNvPr>
          <p:cNvSpPr/>
          <p:nvPr/>
        </p:nvSpPr>
        <p:spPr bwMode="auto">
          <a:xfrm>
            <a:off x="1539446" y="1766541"/>
            <a:ext cx="1371600" cy="548640"/>
          </a:xfrm>
          <a:prstGeom prst="ellipse">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BARD1</a:t>
            </a:r>
          </a:p>
        </p:txBody>
      </p:sp>
      <p:sp>
        <p:nvSpPr>
          <p:cNvPr id="16" name="Oval 15">
            <a:extLst>
              <a:ext uri="{FF2B5EF4-FFF2-40B4-BE49-F238E27FC236}">
                <a16:creationId xmlns:a16="http://schemas.microsoft.com/office/drawing/2014/main" id="{19B270A6-C3C4-C3C0-82D0-13E751B3AC07}"/>
              </a:ext>
            </a:extLst>
          </p:cNvPr>
          <p:cNvSpPr/>
          <p:nvPr/>
        </p:nvSpPr>
        <p:spPr bwMode="auto">
          <a:xfrm>
            <a:off x="2767092" y="1291262"/>
            <a:ext cx="1371600" cy="548640"/>
          </a:xfrm>
          <a:prstGeom prst="ellipse">
            <a:avLst/>
          </a:prstGeom>
          <a:solidFill>
            <a:schemeClr val="accent4"/>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BRCA1</a:t>
            </a:r>
          </a:p>
        </p:txBody>
      </p:sp>
      <p:sp>
        <p:nvSpPr>
          <p:cNvPr id="17" name="Oval 16">
            <a:extLst>
              <a:ext uri="{FF2B5EF4-FFF2-40B4-BE49-F238E27FC236}">
                <a16:creationId xmlns:a16="http://schemas.microsoft.com/office/drawing/2014/main" id="{2F6ECC1C-35C1-71CE-5E89-1382229DF29D}"/>
              </a:ext>
            </a:extLst>
          </p:cNvPr>
          <p:cNvSpPr/>
          <p:nvPr/>
        </p:nvSpPr>
        <p:spPr bwMode="auto">
          <a:xfrm>
            <a:off x="4416791" y="1088624"/>
            <a:ext cx="1371600" cy="548640"/>
          </a:xfrm>
          <a:prstGeom prst="ellipse">
            <a:avLst/>
          </a:prstGeom>
          <a:solidFill>
            <a:schemeClr val="accent5"/>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BRCA2</a:t>
            </a:r>
          </a:p>
        </p:txBody>
      </p:sp>
      <p:sp>
        <p:nvSpPr>
          <p:cNvPr id="18" name="Oval 17">
            <a:extLst>
              <a:ext uri="{FF2B5EF4-FFF2-40B4-BE49-F238E27FC236}">
                <a16:creationId xmlns:a16="http://schemas.microsoft.com/office/drawing/2014/main" id="{E08A3F6D-C010-DEFD-64DD-10252053A389}"/>
              </a:ext>
            </a:extLst>
          </p:cNvPr>
          <p:cNvSpPr/>
          <p:nvPr/>
        </p:nvSpPr>
        <p:spPr bwMode="auto">
          <a:xfrm>
            <a:off x="6188740" y="1088624"/>
            <a:ext cx="1371600" cy="548640"/>
          </a:xfrm>
          <a:prstGeom prst="ellipse">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BRIP1</a:t>
            </a:r>
          </a:p>
        </p:txBody>
      </p:sp>
      <p:sp>
        <p:nvSpPr>
          <p:cNvPr id="19" name="Oval 18">
            <a:extLst>
              <a:ext uri="{FF2B5EF4-FFF2-40B4-BE49-F238E27FC236}">
                <a16:creationId xmlns:a16="http://schemas.microsoft.com/office/drawing/2014/main" id="{6BA6255D-243B-EEBB-F30F-A492DC5682F2}"/>
              </a:ext>
            </a:extLst>
          </p:cNvPr>
          <p:cNvSpPr/>
          <p:nvPr/>
        </p:nvSpPr>
        <p:spPr bwMode="auto">
          <a:xfrm>
            <a:off x="7837305" y="1291262"/>
            <a:ext cx="1371600" cy="548640"/>
          </a:xfrm>
          <a:prstGeom prst="ellipse">
            <a:avLst/>
          </a:prstGeom>
          <a:solidFill>
            <a:schemeClr val="bg2"/>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CDK12</a:t>
            </a:r>
          </a:p>
        </p:txBody>
      </p:sp>
      <p:sp>
        <p:nvSpPr>
          <p:cNvPr id="20" name="Oval 19">
            <a:extLst>
              <a:ext uri="{FF2B5EF4-FFF2-40B4-BE49-F238E27FC236}">
                <a16:creationId xmlns:a16="http://schemas.microsoft.com/office/drawing/2014/main" id="{CB26C268-C7F0-D360-842F-BC943AD69912}"/>
              </a:ext>
            </a:extLst>
          </p:cNvPr>
          <p:cNvSpPr/>
          <p:nvPr/>
        </p:nvSpPr>
        <p:spPr bwMode="auto">
          <a:xfrm>
            <a:off x="9280954" y="1766541"/>
            <a:ext cx="1371600" cy="548640"/>
          </a:xfrm>
          <a:prstGeom prst="ellipse">
            <a:avLst/>
          </a:prstGeom>
          <a:solidFill>
            <a:schemeClr val="accent2"/>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CHEK1</a:t>
            </a:r>
          </a:p>
        </p:txBody>
      </p:sp>
      <p:sp>
        <p:nvSpPr>
          <p:cNvPr id="21" name="Oval 20">
            <a:extLst>
              <a:ext uri="{FF2B5EF4-FFF2-40B4-BE49-F238E27FC236}">
                <a16:creationId xmlns:a16="http://schemas.microsoft.com/office/drawing/2014/main" id="{CB2D4D30-FC2F-6FFA-EF70-0919DE5A168D}"/>
              </a:ext>
            </a:extLst>
          </p:cNvPr>
          <p:cNvSpPr/>
          <p:nvPr/>
        </p:nvSpPr>
        <p:spPr bwMode="auto">
          <a:xfrm>
            <a:off x="10108279" y="2499733"/>
            <a:ext cx="1371600" cy="548640"/>
          </a:xfrm>
          <a:prstGeom prst="ellipse">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CHEK2</a:t>
            </a:r>
          </a:p>
        </p:txBody>
      </p:sp>
      <p:sp>
        <p:nvSpPr>
          <p:cNvPr id="22" name="Oval 21">
            <a:extLst>
              <a:ext uri="{FF2B5EF4-FFF2-40B4-BE49-F238E27FC236}">
                <a16:creationId xmlns:a16="http://schemas.microsoft.com/office/drawing/2014/main" id="{CBDC3268-5C2A-EBE4-0165-A97EE5D23BF1}"/>
              </a:ext>
            </a:extLst>
          </p:cNvPr>
          <p:cNvSpPr/>
          <p:nvPr/>
        </p:nvSpPr>
        <p:spPr bwMode="auto">
          <a:xfrm>
            <a:off x="10529871" y="3377058"/>
            <a:ext cx="1371600" cy="548640"/>
          </a:xfrm>
          <a:prstGeom prst="ellipse">
            <a:avLst/>
          </a:prstGeom>
          <a:solidFill>
            <a:schemeClr val="accent4"/>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FANCA</a:t>
            </a:r>
          </a:p>
        </p:txBody>
      </p:sp>
      <p:sp>
        <p:nvSpPr>
          <p:cNvPr id="23" name="Oval 22">
            <a:extLst>
              <a:ext uri="{FF2B5EF4-FFF2-40B4-BE49-F238E27FC236}">
                <a16:creationId xmlns:a16="http://schemas.microsoft.com/office/drawing/2014/main" id="{27106457-6EC0-3DE9-6836-EAAB4F015FE6}"/>
              </a:ext>
            </a:extLst>
          </p:cNvPr>
          <p:cNvSpPr/>
          <p:nvPr/>
        </p:nvSpPr>
        <p:spPr bwMode="auto">
          <a:xfrm>
            <a:off x="10294730" y="4185149"/>
            <a:ext cx="1371600" cy="548640"/>
          </a:xfrm>
          <a:prstGeom prst="ellipse">
            <a:avLst/>
          </a:prstGeom>
          <a:solidFill>
            <a:schemeClr val="accent5"/>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FANCL</a:t>
            </a:r>
          </a:p>
        </p:txBody>
      </p:sp>
      <p:sp>
        <p:nvSpPr>
          <p:cNvPr id="24" name="Oval 23">
            <a:extLst>
              <a:ext uri="{FF2B5EF4-FFF2-40B4-BE49-F238E27FC236}">
                <a16:creationId xmlns:a16="http://schemas.microsoft.com/office/drawing/2014/main" id="{12AFBB41-FB2A-9C11-7D4D-C7FECA5BA711}"/>
              </a:ext>
            </a:extLst>
          </p:cNvPr>
          <p:cNvSpPr/>
          <p:nvPr/>
        </p:nvSpPr>
        <p:spPr bwMode="auto">
          <a:xfrm>
            <a:off x="9625081" y="4933546"/>
            <a:ext cx="1371600" cy="548640"/>
          </a:xfrm>
          <a:prstGeom prst="ellipse">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MLHI</a:t>
            </a:r>
          </a:p>
        </p:txBody>
      </p:sp>
      <p:sp>
        <p:nvSpPr>
          <p:cNvPr id="25" name="Oval 24">
            <a:extLst>
              <a:ext uri="{FF2B5EF4-FFF2-40B4-BE49-F238E27FC236}">
                <a16:creationId xmlns:a16="http://schemas.microsoft.com/office/drawing/2014/main" id="{50470574-551E-C589-5FD4-D4B527D4BDEB}"/>
              </a:ext>
            </a:extLst>
          </p:cNvPr>
          <p:cNvSpPr/>
          <p:nvPr/>
        </p:nvSpPr>
        <p:spPr bwMode="auto">
          <a:xfrm>
            <a:off x="8250865" y="5416074"/>
            <a:ext cx="1463040" cy="548640"/>
          </a:xfrm>
          <a:prstGeom prst="ellipse">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MRE11A</a:t>
            </a:r>
          </a:p>
        </p:txBody>
      </p:sp>
      <p:sp>
        <p:nvSpPr>
          <p:cNvPr id="26" name="Oval 25">
            <a:extLst>
              <a:ext uri="{FF2B5EF4-FFF2-40B4-BE49-F238E27FC236}">
                <a16:creationId xmlns:a16="http://schemas.microsoft.com/office/drawing/2014/main" id="{F0AC4F43-6C26-A549-BD95-2D7AA95792E3}"/>
              </a:ext>
            </a:extLst>
          </p:cNvPr>
          <p:cNvSpPr/>
          <p:nvPr/>
        </p:nvSpPr>
        <p:spPr bwMode="auto">
          <a:xfrm>
            <a:off x="6690134" y="5699754"/>
            <a:ext cx="1371600" cy="548640"/>
          </a:xfrm>
          <a:prstGeom prst="ellipse">
            <a:avLst/>
          </a:prstGeom>
          <a:solidFill>
            <a:schemeClr val="accent2"/>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NBN</a:t>
            </a:r>
          </a:p>
        </p:txBody>
      </p:sp>
      <p:sp>
        <p:nvSpPr>
          <p:cNvPr id="27" name="Oval 26">
            <a:extLst>
              <a:ext uri="{FF2B5EF4-FFF2-40B4-BE49-F238E27FC236}">
                <a16:creationId xmlns:a16="http://schemas.microsoft.com/office/drawing/2014/main" id="{7191DB71-6E07-B221-329F-ABC2E761A1BF}"/>
              </a:ext>
            </a:extLst>
          </p:cNvPr>
          <p:cNvSpPr/>
          <p:nvPr/>
        </p:nvSpPr>
        <p:spPr bwMode="auto">
          <a:xfrm>
            <a:off x="5156379" y="5822216"/>
            <a:ext cx="1371600" cy="548640"/>
          </a:xfrm>
          <a:prstGeom prst="ellipse">
            <a:avLst/>
          </a:prstGeom>
          <a:solidFill>
            <a:schemeClr val="accent3"/>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PALB2</a:t>
            </a:r>
          </a:p>
        </p:txBody>
      </p:sp>
      <p:sp>
        <p:nvSpPr>
          <p:cNvPr id="28" name="Oval 27">
            <a:extLst>
              <a:ext uri="{FF2B5EF4-FFF2-40B4-BE49-F238E27FC236}">
                <a16:creationId xmlns:a16="http://schemas.microsoft.com/office/drawing/2014/main" id="{614624AD-6986-F7E9-8425-414CE0F0F11B}"/>
              </a:ext>
            </a:extLst>
          </p:cNvPr>
          <p:cNvSpPr/>
          <p:nvPr/>
        </p:nvSpPr>
        <p:spPr bwMode="auto">
          <a:xfrm>
            <a:off x="3541860" y="5699754"/>
            <a:ext cx="1371600" cy="548640"/>
          </a:xfrm>
          <a:prstGeom prst="ellipse">
            <a:avLst/>
          </a:prstGeom>
          <a:solidFill>
            <a:schemeClr val="accent4"/>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RAD51B</a:t>
            </a:r>
          </a:p>
        </p:txBody>
      </p:sp>
      <p:sp>
        <p:nvSpPr>
          <p:cNvPr id="29" name="Oval 28">
            <a:extLst>
              <a:ext uri="{FF2B5EF4-FFF2-40B4-BE49-F238E27FC236}">
                <a16:creationId xmlns:a16="http://schemas.microsoft.com/office/drawing/2014/main" id="{F3392A93-499F-A151-DE0B-C3F02848C5EA}"/>
              </a:ext>
            </a:extLst>
          </p:cNvPr>
          <p:cNvSpPr/>
          <p:nvPr/>
        </p:nvSpPr>
        <p:spPr bwMode="auto">
          <a:xfrm>
            <a:off x="2092414" y="5416074"/>
            <a:ext cx="1371600" cy="548640"/>
          </a:xfrm>
          <a:prstGeom prst="ellipse">
            <a:avLst/>
          </a:prstGeom>
          <a:solidFill>
            <a:schemeClr val="accent5"/>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RAD51C</a:t>
            </a:r>
          </a:p>
        </p:txBody>
      </p:sp>
      <p:sp>
        <p:nvSpPr>
          <p:cNvPr id="30" name="Oval 29">
            <a:extLst>
              <a:ext uri="{FF2B5EF4-FFF2-40B4-BE49-F238E27FC236}">
                <a16:creationId xmlns:a16="http://schemas.microsoft.com/office/drawing/2014/main" id="{062251D2-904D-1CEC-2403-82CD6A7B773B}"/>
              </a:ext>
            </a:extLst>
          </p:cNvPr>
          <p:cNvSpPr/>
          <p:nvPr/>
        </p:nvSpPr>
        <p:spPr bwMode="auto">
          <a:xfrm>
            <a:off x="861698" y="4933546"/>
            <a:ext cx="1463040" cy="548640"/>
          </a:xfrm>
          <a:prstGeom prst="ellipse">
            <a:avLst/>
          </a:prstGeom>
          <a:solidFill>
            <a:schemeClr val="accent6"/>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RAD51D</a:t>
            </a:r>
          </a:p>
        </p:txBody>
      </p:sp>
      <p:sp>
        <p:nvSpPr>
          <p:cNvPr id="31" name="Oval 30">
            <a:extLst>
              <a:ext uri="{FF2B5EF4-FFF2-40B4-BE49-F238E27FC236}">
                <a16:creationId xmlns:a16="http://schemas.microsoft.com/office/drawing/2014/main" id="{5764B9B0-277B-604B-EB49-5A15EF7D7A99}"/>
              </a:ext>
            </a:extLst>
          </p:cNvPr>
          <p:cNvSpPr/>
          <p:nvPr/>
        </p:nvSpPr>
        <p:spPr bwMode="auto">
          <a:xfrm>
            <a:off x="357442" y="4185149"/>
            <a:ext cx="1371600" cy="548640"/>
          </a:xfrm>
          <a:prstGeom prst="ellipse">
            <a:avLst/>
          </a:prstGeom>
          <a:solidFill>
            <a:schemeClr val="bg2"/>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i="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RAD54L</a:t>
            </a:r>
          </a:p>
        </p:txBody>
      </p:sp>
      <p:cxnSp>
        <p:nvCxnSpPr>
          <p:cNvPr id="36" name="Straight Connector 35">
            <a:extLst>
              <a:ext uri="{FF2B5EF4-FFF2-40B4-BE49-F238E27FC236}">
                <a16:creationId xmlns:a16="http://schemas.microsoft.com/office/drawing/2014/main" id="{1F4B1C90-2E5F-7B71-171B-DF630A5A7A51}"/>
              </a:ext>
            </a:extLst>
          </p:cNvPr>
          <p:cNvCxnSpPr>
            <a:cxnSpLocks/>
            <a:endCxn id="24" idx="1"/>
          </p:cNvCxnSpPr>
          <p:nvPr/>
        </p:nvCxnSpPr>
        <p:spPr bwMode="auto">
          <a:xfrm>
            <a:off x="6527979" y="3881322"/>
            <a:ext cx="3297968" cy="113257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29B76475-1718-DA53-62C8-B7767E505EF0}"/>
              </a:ext>
            </a:extLst>
          </p:cNvPr>
          <p:cNvCxnSpPr>
            <a:cxnSpLocks/>
            <a:stCxn id="5" idx="5"/>
            <a:endCxn id="25" idx="0"/>
          </p:cNvCxnSpPr>
          <p:nvPr/>
        </p:nvCxnSpPr>
        <p:spPr bwMode="auto">
          <a:xfrm>
            <a:off x="6536057" y="4017188"/>
            <a:ext cx="2446328" cy="1398886"/>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A584E5B-6EDF-ABA2-AD77-E22FFB53C728}"/>
              </a:ext>
            </a:extLst>
          </p:cNvPr>
          <p:cNvCxnSpPr>
            <a:cxnSpLocks/>
            <a:endCxn id="20" idx="3"/>
          </p:cNvCxnSpPr>
          <p:nvPr/>
        </p:nvCxnSpPr>
        <p:spPr bwMode="auto">
          <a:xfrm flipV="1">
            <a:off x="6406018" y="2234835"/>
            <a:ext cx="3075802" cy="1273419"/>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1B787F3B-992A-BA2C-5B35-0079A392A323}"/>
              </a:ext>
            </a:extLst>
          </p:cNvPr>
          <p:cNvCxnSpPr>
            <a:cxnSpLocks/>
            <a:stCxn id="5" idx="7"/>
            <a:endCxn id="19" idx="4"/>
          </p:cNvCxnSpPr>
          <p:nvPr/>
        </p:nvCxnSpPr>
        <p:spPr bwMode="auto">
          <a:xfrm flipV="1">
            <a:off x="6536057" y="1839902"/>
            <a:ext cx="1987048" cy="15307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3ECEB6E7-A8C8-1468-9A9E-6B25724F6143}"/>
              </a:ext>
            </a:extLst>
          </p:cNvPr>
          <p:cNvCxnSpPr>
            <a:cxnSpLocks/>
            <a:endCxn id="18" idx="4"/>
          </p:cNvCxnSpPr>
          <p:nvPr/>
        </p:nvCxnSpPr>
        <p:spPr bwMode="auto">
          <a:xfrm flipV="1">
            <a:off x="6221568" y="1637264"/>
            <a:ext cx="652972" cy="1768492"/>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BC2278F-912C-7A19-0B5A-139EE951DE02}"/>
              </a:ext>
            </a:extLst>
          </p:cNvPr>
          <p:cNvCxnSpPr>
            <a:cxnSpLocks/>
            <a:endCxn id="17" idx="4"/>
          </p:cNvCxnSpPr>
          <p:nvPr/>
        </p:nvCxnSpPr>
        <p:spPr bwMode="auto">
          <a:xfrm flipH="1" flipV="1">
            <a:off x="5102591" y="1637264"/>
            <a:ext cx="887690" cy="1797495"/>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8A9281B0-18EC-C44E-1BA5-71FD9EFDF9BF}"/>
              </a:ext>
            </a:extLst>
          </p:cNvPr>
          <p:cNvCxnSpPr>
            <a:cxnSpLocks/>
            <a:endCxn id="16" idx="4"/>
          </p:cNvCxnSpPr>
          <p:nvPr/>
        </p:nvCxnSpPr>
        <p:spPr bwMode="auto">
          <a:xfrm flipH="1" flipV="1">
            <a:off x="3452892" y="1839902"/>
            <a:ext cx="2466862" cy="1681024"/>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4FB47C3-4F18-E924-432F-540319718384}"/>
              </a:ext>
            </a:extLst>
          </p:cNvPr>
          <p:cNvCxnSpPr>
            <a:cxnSpLocks/>
            <a:endCxn id="15" idx="5"/>
          </p:cNvCxnSpPr>
          <p:nvPr/>
        </p:nvCxnSpPr>
        <p:spPr bwMode="auto">
          <a:xfrm flipH="1" flipV="1">
            <a:off x="2710180" y="2234835"/>
            <a:ext cx="2970094" cy="1305772"/>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D746BF01-1AB9-7E18-C823-A762F8B574E5}"/>
              </a:ext>
            </a:extLst>
          </p:cNvPr>
          <p:cNvCxnSpPr>
            <a:cxnSpLocks/>
            <a:stCxn id="5" idx="2"/>
            <a:endCxn id="14" idx="6"/>
          </p:cNvCxnSpPr>
          <p:nvPr/>
        </p:nvCxnSpPr>
        <p:spPr bwMode="auto">
          <a:xfrm flipH="1" flipV="1">
            <a:off x="2012736" y="2774053"/>
            <a:ext cx="3460929" cy="919846"/>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B3374E15-CFF5-FC60-86CE-19EC7FD38E6E}"/>
              </a:ext>
            </a:extLst>
          </p:cNvPr>
          <p:cNvCxnSpPr>
            <a:cxnSpLocks/>
            <a:endCxn id="12" idx="6"/>
          </p:cNvCxnSpPr>
          <p:nvPr/>
        </p:nvCxnSpPr>
        <p:spPr bwMode="auto">
          <a:xfrm flipH="1" flipV="1">
            <a:off x="1547498" y="3651378"/>
            <a:ext cx="4294681" cy="157207"/>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CA1335B8-4AE9-6C08-5ABD-B7C23AD518EA}"/>
              </a:ext>
            </a:extLst>
          </p:cNvPr>
          <p:cNvCxnSpPr>
            <a:cxnSpLocks/>
            <a:endCxn id="31" idx="6"/>
          </p:cNvCxnSpPr>
          <p:nvPr/>
        </p:nvCxnSpPr>
        <p:spPr bwMode="auto">
          <a:xfrm flipH="1">
            <a:off x="1729042" y="3878097"/>
            <a:ext cx="4174555" cy="581372"/>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9D5218DF-5C7E-2C6A-DED4-8843D891123F}"/>
              </a:ext>
            </a:extLst>
          </p:cNvPr>
          <p:cNvCxnSpPr>
            <a:cxnSpLocks/>
            <a:stCxn id="5" idx="3"/>
            <a:endCxn id="30" idx="6"/>
          </p:cNvCxnSpPr>
          <p:nvPr/>
        </p:nvCxnSpPr>
        <p:spPr bwMode="auto">
          <a:xfrm flipH="1">
            <a:off x="2324738" y="4017188"/>
            <a:ext cx="3331205" cy="1190678"/>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2DAC0FE6-4728-029D-D0D3-6FAA9C43B4B1}"/>
              </a:ext>
            </a:extLst>
          </p:cNvPr>
          <p:cNvCxnSpPr>
            <a:cxnSpLocks/>
            <a:endCxn id="29" idx="7"/>
          </p:cNvCxnSpPr>
          <p:nvPr/>
        </p:nvCxnSpPr>
        <p:spPr bwMode="auto">
          <a:xfrm flipH="1">
            <a:off x="3263148" y="4094052"/>
            <a:ext cx="2615308" cy="1402368"/>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CD3AE697-13CE-D79A-EAE9-F3F38E877430}"/>
              </a:ext>
            </a:extLst>
          </p:cNvPr>
          <p:cNvCxnSpPr>
            <a:cxnSpLocks/>
            <a:stCxn id="5" idx="4"/>
            <a:endCxn id="27" idx="0"/>
          </p:cNvCxnSpPr>
          <p:nvPr/>
        </p:nvCxnSpPr>
        <p:spPr bwMode="auto">
          <a:xfrm flipH="1">
            <a:off x="5842179" y="4151099"/>
            <a:ext cx="253821" cy="1671117"/>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F6E5B638-D9E3-79B3-46B9-AD5432CE27FD}"/>
              </a:ext>
            </a:extLst>
          </p:cNvPr>
          <p:cNvCxnSpPr>
            <a:cxnSpLocks/>
            <a:endCxn id="28" idx="7"/>
          </p:cNvCxnSpPr>
          <p:nvPr/>
        </p:nvCxnSpPr>
        <p:spPr bwMode="auto">
          <a:xfrm flipH="1">
            <a:off x="4712594" y="4060144"/>
            <a:ext cx="1315296" cy="1719956"/>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A29C5A4-ADEB-AF9F-483B-2CB83E8C51DA}"/>
              </a:ext>
            </a:extLst>
          </p:cNvPr>
          <p:cNvCxnSpPr>
            <a:cxnSpLocks/>
            <a:endCxn id="26" idx="0"/>
          </p:cNvCxnSpPr>
          <p:nvPr/>
        </p:nvCxnSpPr>
        <p:spPr bwMode="auto">
          <a:xfrm>
            <a:off x="6306342" y="4113224"/>
            <a:ext cx="1069592" cy="1586530"/>
          </a:xfrm>
          <a:prstGeom prst="line">
            <a:avLst/>
          </a:prstGeom>
          <a:noFill/>
          <a:ln w="28575" cap="flat" cmpd="sng" algn="ctr">
            <a:solidFill>
              <a:schemeClr val="bg1"/>
            </a:solidFill>
            <a:prstDash val="solid"/>
            <a:round/>
            <a:headEnd type="none" w="med" len="med"/>
            <a:tailEnd type="none" w="med" len="med"/>
          </a:ln>
          <a:effectLst/>
        </p:spPr>
      </p:cxnSp>
      <p:sp>
        <p:nvSpPr>
          <p:cNvPr id="5" name="Oval 4">
            <a:extLst>
              <a:ext uri="{FF2B5EF4-FFF2-40B4-BE49-F238E27FC236}">
                <a16:creationId xmlns:a16="http://schemas.microsoft.com/office/drawing/2014/main" id="{ACA37B1E-3228-478F-1CB7-EA1F5C0B2540}"/>
              </a:ext>
            </a:extLst>
          </p:cNvPr>
          <p:cNvSpPr/>
          <p:nvPr/>
        </p:nvSpPr>
        <p:spPr bwMode="auto">
          <a:xfrm>
            <a:off x="5473665" y="3236699"/>
            <a:ext cx="1244670" cy="914400"/>
          </a:xfrm>
          <a:prstGeom prst="ellipse">
            <a:avLst/>
          </a:prstGeom>
          <a:gradFill flip="none" rotWithShape="1">
            <a:gsLst>
              <a:gs pos="11000">
                <a:schemeClr val="accent4">
                  <a:lumMod val="75000"/>
                </a:schemeClr>
              </a:gs>
              <a:gs pos="37000">
                <a:schemeClr val="accent4"/>
              </a:gs>
              <a:gs pos="57000">
                <a:schemeClr val="accent4">
                  <a:lumMod val="60000"/>
                  <a:lumOff val="40000"/>
                </a:schemeClr>
              </a:gs>
              <a:gs pos="79000">
                <a:schemeClr val="accent4">
                  <a:lumMod val="40000"/>
                  <a:lumOff val="60000"/>
                </a:schemeClr>
              </a:gs>
              <a:gs pos="98000">
                <a:schemeClr val="accent4">
                  <a:lumMod val="20000"/>
                  <a:lumOff val="80000"/>
                </a:schemeClr>
              </a:gs>
            </a:gsLst>
            <a:path path="circle">
              <a:fillToRect l="50000" t="50000" r="50000" b="50000"/>
            </a:path>
            <a:tileRect/>
          </a:gra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800" b="1"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PARPi</a:t>
            </a:r>
          </a:p>
        </p:txBody>
      </p:sp>
      <p:sp>
        <p:nvSpPr>
          <p:cNvPr id="2" name="Text Box 11">
            <a:extLst>
              <a:ext uri="{FF2B5EF4-FFF2-40B4-BE49-F238E27FC236}">
                <a16:creationId xmlns:a16="http://schemas.microsoft.com/office/drawing/2014/main" id="{5A47506E-474E-D04A-4449-6495AF778980}"/>
              </a:ext>
            </a:extLst>
          </p:cNvPr>
          <p:cNvSpPr txBox="1">
            <a:spLocks noChangeArrowheads="1"/>
          </p:cNvSpPr>
          <p:nvPr/>
        </p:nvSpPr>
        <p:spPr bwMode="auto">
          <a:xfrm>
            <a:off x="442047" y="6376504"/>
            <a:ext cx="8614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defPPr>
              <a:defRPr lang="en-US"/>
            </a:defPPr>
            <a:lvl1pPr eaLnBrk="1" hangingPunct="1">
              <a:lnSpc>
                <a:spcPct val="100000"/>
              </a:lnSpc>
              <a:buClrTx/>
              <a:buFontTx/>
              <a:buNone/>
              <a:defRPr sz="1400" b="0">
                <a:solidFill>
                  <a:schemeClr val="bg2"/>
                </a:solidFill>
                <a:latin typeface="Calibri" panose="020F050202020403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cs typeface="+mn-cs"/>
              </a:rPr>
              <a:t>Olaparib</a:t>
            </a:r>
            <a:r>
              <a:rPr lang="en-US" sz="1200" dirty="0">
                <a:solidFill>
                  <a:srgbClr val="455560"/>
                </a:solidFill>
                <a:cs typeface="+mn-cs"/>
              </a:rPr>
              <a:t> PI. Rucaparib PI. Niraparib/abiraterone acetate PI. Talazoparib PI.</a:t>
            </a:r>
            <a:endParaRPr kumimoji="0" lang="en-US" sz="1200" b="0" i="0" u="none" strike="noStrike" kern="1200" cap="none" spc="0" normalizeH="0" baseline="0" noProof="0" dirty="0">
              <a:ln>
                <a:noFill/>
              </a:ln>
              <a:solidFill>
                <a:srgbClr val="455560"/>
              </a:solidFill>
              <a:effectLst/>
              <a:uLnTx/>
              <a:uFillTx/>
              <a:cs typeface="+mn-cs"/>
            </a:endParaRPr>
          </a:p>
        </p:txBody>
      </p:sp>
    </p:spTree>
    <p:extLst>
      <p:ext uri="{BB962C8B-B14F-4D97-AF65-F5344CB8AC3E}">
        <p14:creationId xmlns:p14="http://schemas.microsoft.com/office/powerpoint/2010/main" val="388216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13961-3023-45E1-654F-7D878CF5D296}"/>
              </a:ext>
            </a:extLst>
          </p:cNvPr>
          <p:cNvSpPr>
            <a:spLocks noGrp="1"/>
          </p:cNvSpPr>
          <p:nvPr>
            <p:ph type="title"/>
          </p:nvPr>
        </p:nvSpPr>
        <p:spPr/>
        <p:txBody>
          <a:bodyPr/>
          <a:lstStyle/>
          <a:p>
            <a:r>
              <a:rPr lang="en-US" dirty="0"/>
              <a:t>HRR Mutations Occur in 25% of Patients With mCRPC</a:t>
            </a:r>
          </a:p>
        </p:txBody>
      </p:sp>
      <p:sp>
        <p:nvSpPr>
          <p:cNvPr id="4" name="Content Placeholder 3">
            <a:extLst>
              <a:ext uri="{FF2B5EF4-FFF2-40B4-BE49-F238E27FC236}">
                <a16:creationId xmlns:a16="http://schemas.microsoft.com/office/drawing/2014/main" id="{5FBAE816-38FD-F5C9-C0B0-8FFD3904FF03}"/>
              </a:ext>
            </a:extLst>
          </p:cNvPr>
          <p:cNvSpPr>
            <a:spLocks noGrp="1"/>
          </p:cNvSpPr>
          <p:nvPr>
            <p:ph sz="half" idx="2"/>
          </p:nvPr>
        </p:nvSpPr>
        <p:spPr>
          <a:xfrm>
            <a:off x="6252634" y="1624143"/>
            <a:ext cx="5229570" cy="4679462"/>
          </a:xfrm>
        </p:spPr>
        <p:txBody>
          <a:bodyPr/>
          <a:lstStyle/>
          <a:p>
            <a:endParaRPr lang="en-US" dirty="0"/>
          </a:p>
          <a:p>
            <a:endParaRPr lang="en-US" dirty="0"/>
          </a:p>
          <a:p>
            <a:endParaRPr lang="en-US" dirty="0"/>
          </a:p>
          <a:p>
            <a:endParaRPr lang="en-US" dirty="0"/>
          </a:p>
          <a:p>
            <a:r>
              <a:rPr lang="en-US" sz="2000" i="1" dirty="0"/>
              <a:t>BRCA2</a:t>
            </a:r>
            <a:r>
              <a:rPr lang="en-US" sz="2000" dirty="0"/>
              <a:t>: most common HRR mutation in mCRPC</a:t>
            </a:r>
            <a:r>
              <a:rPr lang="en-US" sz="2000" baseline="30000" dirty="0"/>
              <a:t>1-4</a:t>
            </a:r>
            <a:r>
              <a:rPr lang="en-US" sz="2000" dirty="0"/>
              <a:t> </a:t>
            </a:r>
          </a:p>
          <a:p>
            <a:r>
              <a:rPr lang="en-US" sz="2000" dirty="0"/>
              <a:t>Tumor testing detects both somatic and germline variants</a:t>
            </a:r>
          </a:p>
          <a:p>
            <a:pPr lvl="1"/>
            <a:r>
              <a:rPr lang="en-US" sz="1800" dirty="0"/>
              <a:t>If only germline testing completed, </a:t>
            </a:r>
            <a:r>
              <a:rPr lang="en-US" sz="1800" b="1" dirty="0"/>
              <a:t>~50% of patients with HRR mutations could be missed</a:t>
            </a:r>
            <a:endParaRPr lang="en-US" sz="1800" b="1" baseline="30000" dirty="0"/>
          </a:p>
          <a:p>
            <a:endParaRPr lang="en-US" dirty="0"/>
          </a:p>
        </p:txBody>
      </p:sp>
      <p:sp>
        <p:nvSpPr>
          <p:cNvPr id="5" name="Text Box 15">
            <a:extLst>
              <a:ext uri="{FF2B5EF4-FFF2-40B4-BE49-F238E27FC236}">
                <a16:creationId xmlns:a16="http://schemas.microsoft.com/office/drawing/2014/main" id="{514CB40A-A9C8-2436-A608-D5F0B706962D}"/>
              </a:ext>
            </a:extLst>
          </p:cNvPr>
          <p:cNvSpPr txBox="1">
            <a:spLocks noChangeArrowheads="1"/>
          </p:cNvSpPr>
          <p:nvPr/>
        </p:nvSpPr>
        <p:spPr bwMode="auto">
          <a:xfrm>
            <a:off x="412751" y="6182477"/>
            <a:ext cx="8519376"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1. de Bono. Annals Oncol. 2019;30(suppl 5):v325. 2. Pritchard. NEJM. 2016;375:433. </a:t>
            </a:r>
            <a:br>
              <a:rPr lang="en-US" altLang="en-US" sz="1200" b="0" spc="-10" dirty="0">
                <a:solidFill>
                  <a:schemeClr val="bg2"/>
                </a:solidFill>
                <a:latin typeface="Calibri" panose="020F0502020204030204" pitchFamily="34" charset="0"/>
                <a:cs typeface="+mn-cs"/>
              </a:rPr>
            </a:br>
            <a:r>
              <a:rPr lang="en-US" altLang="en-US" sz="1200" b="0" spc="-10" dirty="0">
                <a:solidFill>
                  <a:schemeClr val="bg2"/>
                </a:solidFill>
                <a:latin typeface="Calibri" panose="020F0502020204030204" pitchFamily="34" charset="0"/>
                <a:cs typeface="+mn-cs"/>
              </a:rPr>
              <a:t>3. Nicolosi. JAMA Oncol 2019;5:523. 4. Lang. Int J Oncol. 2019;55:597. </a:t>
            </a:r>
            <a:endParaRPr lang="en-US" altLang="en-US" sz="1200" b="0" dirty="0">
              <a:solidFill>
                <a:schemeClr val="bg2"/>
              </a:solidFill>
              <a:latin typeface="Calibri" panose="020F0502020204030204" pitchFamily="34" charset="0"/>
              <a:cs typeface="+mn-cs"/>
            </a:endParaRPr>
          </a:p>
        </p:txBody>
      </p:sp>
      <p:sp>
        <p:nvSpPr>
          <p:cNvPr id="6" name="TextBox 5">
            <a:extLst>
              <a:ext uri="{FF2B5EF4-FFF2-40B4-BE49-F238E27FC236}">
                <a16:creationId xmlns:a16="http://schemas.microsoft.com/office/drawing/2014/main" id="{17C55E3D-6FB3-BB22-8CE8-019863B68BF0}"/>
              </a:ext>
            </a:extLst>
          </p:cNvPr>
          <p:cNvSpPr txBox="1"/>
          <p:nvPr/>
        </p:nvSpPr>
        <p:spPr>
          <a:xfrm>
            <a:off x="601819" y="1457030"/>
            <a:ext cx="5337547" cy="923330"/>
          </a:xfrm>
          <a:prstGeom prst="rect">
            <a:avLst/>
          </a:prstGeom>
          <a:noFill/>
        </p:spPr>
        <p:txBody>
          <a:bodyPr wrap="square" rtlCol="0">
            <a:spAutoFit/>
          </a:bodyPr>
          <a:lstStyle/>
          <a:p>
            <a:pPr algn="ctr" defTabSz="457189">
              <a:defRPr/>
            </a:pPr>
            <a:r>
              <a:rPr lang="en-GB" b="1" dirty="0">
                <a:solidFill>
                  <a:schemeClr val="bg1"/>
                </a:solidFill>
                <a:latin typeface="+mj-lt"/>
                <a:cs typeface="Calibri" panose="020F0502020204030204" pitchFamily="34" charset="0"/>
              </a:rPr>
              <a:t>PROfound: Prevalence of </a:t>
            </a:r>
            <a:r>
              <a:rPr lang="en-GB" b="1" u="sng" dirty="0">
                <a:solidFill>
                  <a:schemeClr val="bg1"/>
                </a:solidFill>
                <a:latin typeface="+mj-lt"/>
                <a:cs typeface="Calibri" panose="020F0502020204030204" pitchFamily="34" charset="0"/>
              </a:rPr>
              <a:t>Tumor</a:t>
            </a:r>
            <a:r>
              <a:rPr lang="en-GB" b="1" dirty="0">
                <a:solidFill>
                  <a:schemeClr val="bg1"/>
                </a:solidFill>
                <a:latin typeface="+mj-lt"/>
                <a:cs typeface="Calibri" panose="020F0502020204030204" pitchFamily="34" charset="0"/>
              </a:rPr>
              <a:t> HRRm Identified From Screened mCRPC Population  </a:t>
            </a:r>
          </a:p>
          <a:p>
            <a:pPr algn="ctr" defTabSz="457189">
              <a:defRPr/>
            </a:pPr>
            <a:r>
              <a:rPr lang="en-GB" b="0" dirty="0">
                <a:solidFill>
                  <a:schemeClr val="bg1"/>
                </a:solidFill>
                <a:latin typeface="+mj-lt"/>
                <a:cs typeface="Calibri" panose="020F0502020204030204" pitchFamily="34" charset="0"/>
              </a:rPr>
              <a:t>(N = 2792 patients successfully sequenced)</a:t>
            </a:r>
            <a:r>
              <a:rPr lang="en-GB" b="0" baseline="30000" dirty="0">
                <a:solidFill>
                  <a:schemeClr val="bg1"/>
                </a:solidFill>
                <a:latin typeface="+mj-lt"/>
                <a:cs typeface="Calibri" panose="020F0502020204030204" pitchFamily="34" charset="0"/>
              </a:rPr>
              <a:t>1</a:t>
            </a:r>
          </a:p>
        </p:txBody>
      </p:sp>
      <p:sp>
        <p:nvSpPr>
          <p:cNvPr id="7" name="TextBox 6">
            <a:extLst>
              <a:ext uri="{FF2B5EF4-FFF2-40B4-BE49-F238E27FC236}">
                <a16:creationId xmlns:a16="http://schemas.microsoft.com/office/drawing/2014/main" id="{83AA42AB-49FF-D974-94FA-8BB2628C1475}"/>
              </a:ext>
            </a:extLst>
          </p:cNvPr>
          <p:cNvSpPr txBox="1"/>
          <p:nvPr/>
        </p:nvSpPr>
        <p:spPr>
          <a:xfrm>
            <a:off x="6622627" y="1480167"/>
            <a:ext cx="4859577" cy="646331"/>
          </a:xfrm>
          <a:prstGeom prst="rect">
            <a:avLst/>
          </a:prstGeom>
          <a:noFill/>
        </p:spPr>
        <p:txBody>
          <a:bodyPr wrap="square" rtlCol="0">
            <a:spAutoFit/>
          </a:bodyPr>
          <a:lstStyle/>
          <a:p>
            <a:pPr algn="ctr" defTabSz="914377">
              <a:defRPr/>
            </a:pPr>
            <a:r>
              <a:rPr lang="en-US" b="1" dirty="0">
                <a:solidFill>
                  <a:schemeClr val="bg1"/>
                </a:solidFill>
                <a:latin typeface="+mj-lt"/>
                <a:cs typeface="Calibri" panose="020F0502020204030204" pitchFamily="34" charset="0"/>
              </a:rPr>
              <a:t>Prevalence of </a:t>
            </a:r>
            <a:r>
              <a:rPr lang="en-US" b="1" u="sng" dirty="0">
                <a:solidFill>
                  <a:schemeClr val="bg1"/>
                </a:solidFill>
                <a:latin typeface="+mj-lt"/>
                <a:cs typeface="Calibri" panose="020F0502020204030204" pitchFamily="34" charset="0"/>
              </a:rPr>
              <a:t>Germline</a:t>
            </a:r>
            <a:r>
              <a:rPr lang="en-US" b="1" dirty="0">
                <a:solidFill>
                  <a:schemeClr val="bg1"/>
                </a:solidFill>
                <a:latin typeface="+mj-lt"/>
                <a:cs typeface="Calibri" panose="020F0502020204030204" pitchFamily="34" charset="0"/>
              </a:rPr>
              <a:t> HRRm in Patients With Early or Advanced Prostate Cancer</a:t>
            </a:r>
            <a:r>
              <a:rPr lang="en-US" b="1" baseline="30000" dirty="0">
                <a:solidFill>
                  <a:schemeClr val="bg1"/>
                </a:solidFill>
                <a:latin typeface="+mj-lt"/>
                <a:cs typeface="Calibri" panose="020F0502020204030204" pitchFamily="34" charset="0"/>
              </a:rPr>
              <a:t>3,4</a:t>
            </a:r>
          </a:p>
        </p:txBody>
      </p:sp>
      <p:graphicFrame>
        <p:nvGraphicFramePr>
          <p:cNvPr id="8" name="Table 7">
            <a:extLst>
              <a:ext uri="{FF2B5EF4-FFF2-40B4-BE49-F238E27FC236}">
                <a16:creationId xmlns:a16="http://schemas.microsoft.com/office/drawing/2014/main" id="{20B23DF1-435D-DA57-DCC7-1BB2A38EB856}"/>
              </a:ext>
            </a:extLst>
          </p:cNvPr>
          <p:cNvGraphicFramePr>
            <a:graphicFrameLocks noGrp="1"/>
          </p:cNvGraphicFramePr>
          <p:nvPr>
            <p:extLst>
              <p:ext uri="{D42A27DB-BD31-4B8C-83A1-F6EECF244321}">
                <p14:modId xmlns:p14="http://schemas.microsoft.com/office/powerpoint/2010/main" val="108147135"/>
              </p:ext>
            </p:extLst>
          </p:nvPr>
        </p:nvGraphicFramePr>
        <p:xfrm>
          <a:off x="7102234" y="2152103"/>
          <a:ext cx="3900363" cy="1828800"/>
        </p:xfrm>
        <a:graphic>
          <a:graphicData uri="http://schemas.openxmlformats.org/drawingml/2006/table">
            <a:tbl>
              <a:tblPr firstRow="1" bandRow="1"/>
              <a:tblGrid>
                <a:gridCol w="1712236">
                  <a:extLst>
                    <a:ext uri="{9D8B030D-6E8A-4147-A177-3AD203B41FA5}">
                      <a16:colId xmlns:a16="http://schemas.microsoft.com/office/drawing/2014/main" val="1257942940"/>
                    </a:ext>
                  </a:extLst>
                </a:gridCol>
                <a:gridCol w="2188127">
                  <a:extLst>
                    <a:ext uri="{9D8B030D-6E8A-4147-A177-3AD203B41FA5}">
                      <a16:colId xmlns:a16="http://schemas.microsoft.com/office/drawing/2014/main" val="3421559075"/>
                    </a:ext>
                  </a:extLst>
                </a:gridCol>
              </a:tblGrid>
              <a:tr h="0">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algn="l" defTabSz="685800" rtl="0" eaLnBrk="1" latinLnBrk="0" hangingPunct="1"/>
                      <a:r>
                        <a:rPr lang="en-GB" sz="1600" b="1" kern="1200" dirty="0">
                          <a:solidFill>
                            <a:schemeClr val="lt1"/>
                          </a:solidFill>
                          <a:latin typeface="Calibri" panose="020F0502020204030204" pitchFamily="34" charset="0"/>
                          <a:ea typeface="+mn-ea"/>
                          <a:cs typeface="+mn-cs"/>
                        </a:rPr>
                        <a:t>Gene</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lt1"/>
                          </a:solidFill>
                          <a:latin typeface="Arial" panose="020B0604020202020204"/>
                        </a:defRPr>
                      </a:lvl1pPr>
                      <a:lvl2pPr marL="457200" algn="l" defTabSz="914400" rtl="0" eaLnBrk="1" latinLnBrk="0" hangingPunct="1">
                        <a:defRPr sz="1800" b="1" kern="1200">
                          <a:solidFill>
                            <a:schemeClr val="lt1"/>
                          </a:solidFill>
                          <a:latin typeface="Arial" panose="020B0604020202020204"/>
                        </a:defRPr>
                      </a:lvl2pPr>
                      <a:lvl3pPr marL="914400" algn="l" defTabSz="914400" rtl="0" eaLnBrk="1" latinLnBrk="0" hangingPunct="1">
                        <a:defRPr sz="1800" b="1" kern="1200">
                          <a:solidFill>
                            <a:schemeClr val="lt1"/>
                          </a:solidFill>
                          <a:latin typeface="Arial" panose="020B0604020202020204"/>
                        </a:defRPr>
                      </a:lvl3pPr>
                      <a:lvl4pPr marL="1371600" algn="l" defTabSz="914400" rtl="0" eaLnBrk="1" latinLnBrk="0" hangingPunct="1">
                        <a:defRPr sz="1800" b="1" kern="1200">
                          <a:solidFill>
                            <a:schemeClr val="lt1"/>
                          </a:solidFill>
                          <a:latin typeface="Arial" panose="020B0604020202020204"/>
                        </a:defRPr>
                      </a:lvl4pPr>
                      <a:lvl5pPr marL="1828800" algn="l" defTabSz="914400" rtl="0" eaLnBrk="1" latinLnBrk="0" hangingPunct="1">
                        <a:defRPr sz="1800" b="1" kern="1200">
                          <a:solidFill>
                            <a:schemeClr val="lt1"/>
                          </a:solidFill>
                          <a:latin typeface="Arial" panose="020B0604020202020204"/>
                        </a:defRPr>
                      </a:lvl5pPr>
                      <a:lvl6pPr marL="2286000" algn="l" defTabSz="914400" rtl="0" eaLnBrk="1" latinLnBrk="0" hangingPunct="1">
                        <a:defRPr sz="1800" b="1" kern="1200">
                          <a:solidFill>
                            <a:schemeClr val="lt1"/>
                          </a:solidFill>
                          <a:latin typeface="Arial" panose="020B0604020202020204"/>
                        </a:defRPr>
                      </a:lvl6pPr>
                      <a:lvl7pPr marL="2743200" algn="l" defTabSz="914400" rtl="0" eaLnBrk="1" latinLnBrk="0" hangingPunct="1">
                        <a:defRPr sz="1800" b="1" kern="1200">
                          <a:solidFill>
                            <a:schemeClr val="lt1"/>
                          </a:solidFill>
                          <a:latin typeface="Arial" panose="020B0604020202020204"/>
                        </a:defRPr>
                      </a:lvl7pPr>
                      <a:lvl8pPr marL="3200400" algn="l" defTabSz="914400" rtl="0" eaLnBrk="1" latinLnBrk="0" hangingPunct="1">
                        <a:defRPr sz="1800" b="1" kern="1200">
                          <a:solidFill>
                            <a:schemeClr val="lt1"/>
                          </a:solidFill>
                          <a:latin typeface="Arial" panose="020B0604020202020204"/>
                        </a:defRPr>
                      </a:lvl8pPr>
                      <a:lvl9pPr marL="3657600" algn="l" defTabSz="914400" rtl="0" eaLnBrk="1" latinLnBrk="0" hangingPunct="1">
                        <a:defRPr sz="1800" b="1" kern="1200">
                          <a:solidFill>
                            <a:schemeClr val="lt1"/>
                          </a:solidFill>
                          <a:latin typeface="Arial" panose="020B0604020202020204"/>
                        </a:defRPr>
                      </a:lvl9pPr>
                    </a:lstStyle>
                    <a:p>
                      <a:pPr marL="0" algn="ctr" defTabSz="685800" rtl="0" eaLnBrk="1" latinLnBrk="0" hangingPunct="1"/>
                      <a:r>
                        <a:rPr lang="en-GB" sz="1600" kern="1200" dirty="0">
                          <a:latin typeface="Calibri" panose="020F0502020204030204" pitchFamily="34" charset="0"/>
                        </a:rPr>
                        <a:t>Prevalence Range</a:t>
                      </a:r>
                      <a:endParaRPr lang="en-GB" sz="1600" b="1" kern="1200" dirty="0">
                        <a:solidFill>
                          <a:schemeClr val="lt1"/>
                        </a:solidFill>
                        <a:latin typeface="Calibri" panose="020F0502020204030204" pitchFamily="34" charset="0"/>
                        <a:ea typeface="+mn-ea"/>
                        <a:cs typeface="+mn-cs"/>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342237583"/>
                  </a:ext>
                </a:extLst>
              </a:tr>
              <a:tr h="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r>
                        <a:rPr lang="en-GB" sz="1600" b="1" i="1" kern="1200" dirty="0">
                          <a:solidFill>
                            <a:schemeClr val="tx1"/>
                          </a:solidFill>
                          <a:latin typeface="Calibri" panose="020F0502020204030204" pitchFamily="34" charset="0"/>
                        </a:rPr>
                        <a:t>BRCA2</a:t>
                      </a:r>
                      <a:endParaRPr lang="en-GB" sz="1600" b="1" i="1" kern="1200" dirty="0">
                        <a:solidFill>
                          <a:schemeClr val="tx1"/>
                        </a:solidFill>
                        <a:latin typeface="Calibri" panose="020F0502020204030204" pitchFamily="34" charset="0"/>
                        <a:ea typeface="+mn-ea"/>
                        <a:cs typeface="+mn-cs"/>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accent1"/>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GB" sz="1600" dirty="0">
                          <a:solidFill>
                            <a:schemeClr val="bg1"/>
                          </a:solidFill>
                          <a:latin typeface="Calibri" panose="020F0502020204030204" pitchFamily="34" charset="0"/>
                        </a:rPr>
                        <a:t>3.5%-5.3%</a:t>
                      </a:r>
                      <a:endParaRPr lang="en-GB" sz="1600" baseline="30000" dirty="0">
                        <a:solidFill>
                          <a:schemeClr val="bg1"/>
                        </a:solidFill>
                        <a:latin typeface="Calibri" panose="020F0502020204030204" pitchFamily="34" charset="0"/>
                      </a:endParaRP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012D5C">
                        <a:tint val="40000"/>
                      </a:srgbClr>
                    </a:solidFill>
                  </a:tcPr>
                </a:tc>
                <a:extLst>
                  <a:ext uri="{0D108BD9-81ED-4DB2-BD59-A6C34878D82A}">
                    <a16:rowId xmlns:a16="http://schemas.microsoft.com/office/drawing/2014/main" val="744404704"/>
                  </a:ext>
                </a:extLst>
              </a:tr>
              <a:tr h="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r>
                        <a:rPr lang="en-GB" sz="1600" b="1" i="1" kern="1200" dirty="0">
                          <a:solidFill>
                            <a:schemeClr val="tx1"/>
                          </a:solidFill>
                          <a:latin typeface="Calibri" panose="020F0502020204030204" pitchFamily="34" charset="0"/>
                        </a:rPr>
                        <a:t>BRCA1</a:t>
                      </a:r>
                      <a:endParaRPr lang="en-GB" sz="1600" b="1" i="1" kern="1200" dirty="0">
                        <a:solidFill>
                          <a:schemeClr val="tx1"/>
                        </a:solidFill>
                        <a:latin typeface="Calibri" panose="020F0502020204030204" pitchFamily="34" charset="0"/>
                        <a:ea typeface="+mn-ea"/>
                        <a:cs typeface="+mn-cs"/>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GB" sz="1600" kern="1200" dirty="0">
                          <a:solidFill>
                            <a:schemeClr val="bg1"/>
                          </a:solidFill>
                          <a:latin typeface="Calibri" panose="020F0502020204030204" pitchFamily="34" charset="0"/>
                          <a:ea typeface="+mn-ea"/>
                          <a:cs typeface="+mn-cs"/>
                        </a:rPr>
                        <a:t>0.9%-1.3%</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12D5C">
                        <a:tint val="20000"/>
                      </a:srgbClr>
                    </a:solidFill>
                  </a:tcPr>
                </a:tc>
                <a:extLst>
                  <a:ext uri="{0D108BD9-81ED-4DB2-BD59-A6C34878D82A}">
                    <a16:rowId xmlns:a16="http://schemas.microsoft.com/office/drawing/2014/main" val="4071850840"/>
                  </a:ext>
                </a:extLst>
              </a:tr>
              <a:tr h="278845">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r>
                        <a:rPr lang="en-GB" sz="1600" b="1" i="1" kern="1200" dirty="0">
                          <a:solidFill>
                            <a:schemeClr val="tx1"/>
                          </a:solidFill>
                          <a:latin typeface="Calibri" panose="020F0502020204030204" pitchFamily="34" charset="0"/>
                        </a:rPr>
                        <a:t>ATM</a:t>
                      </a:r>
                      <a:endParaRPr lang="en-GB" sz="1600" b="1" i="1" kern="1200" dirty="0">
                        <a:solidFill>
                          <a:schemeClr val="tx1"/>
                        </a:solidFill>
                        <a:latin typeface="Calibri" panose="020F0502020204030204" pitchFamily="34" charset="0"/>
                        <a:ea typeface="+mn-ea"/>
                        <a:cs typeface="+mn-cs"/>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2">
                        <a:lumMod val="7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GB" sz="1600" dirty="0">
                          <a:solidFill>
                            <a:schemeClr val="bg1"/>
                          </a:solidFill>
                          <a:latin typeface="Calibri" panose="020F0502020204030204" pitchFamily="34" charset="0"/>
                        </a:rPr>
                        <a:t>0.3%-2.0%</a:t>
                      </a:r>
                      <a:endParaRPr lang="en-GB" sz="1600" baseline="30000" dirty="0">
                        <a:solidFill>
                          <a:schemeClr val="bg1"/>
                        </a:solidFill>
                        <a:latin typeface="Calibri" panose="020F0502020204030204" pitchFamily="34"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12D5C">
                        <a:tint val="40000"/>
                      </a:srgbClr>
                    </a:solidFill>
                  </a:tcPr>
                </a:tc>
                <a:extLst>
                  <a:ext uri="{0D108BD9-81ED-4DB2-BD59-A6C34878D82A}">
                    <a16:rowId xmlns:a16="http://schemas.microsoft.com/office/drawing/2014/main" val="2080381006"/>
                  </a:ext>
                </a:extLst>
              </a:tr>
              <a:tr h="0">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marL="0" algn="l" defTabSz="685800" rtl="0" eaLnBrk="1" latinLnBrk="0" hangingPunct="1"/>
                      <a:r>
                        <a:rPr lang="en-GB" sz="1600" b="1" i="1" kern="1200" dirty="0">
                          <a:solidFill>
                            <a:schemeClr val="tx1"/>
                          </a:solidFill>
                          <a:latin typeface="Calibri" panose="020F0502020204030204" pitchFamily="34" charset="0"/>
                        </a:rPr>
                        <a:t>PALB2</a:t>
                      </a:r>
                      <a:endParaRPr lang="en-GB" sz="1600" b="1" i="1" kern="1200" dirty="0">
                        <a:solidFill>
                          <a:schemeClr val="tx1"/>
                        </a:solidFill>
                        <a:latin typeface="Calibri" panose="020F0502020204030204" pitchFamily="34" charset="0"/>
                        <a:ea typeface="+mn-ea"/>
                        <a:cs typeface="+mn-cs"/>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5">
                        <a:lumMod val="75000"/>
                      </a:schemeClr>
                    </a:solidFill>
                  </a:tcPr>
                </a:tc>
                <a:tc>
                  <a:txBody>
                    <a:bodyPr/>
                    <a:lstStyle>
                      <a:lvl1pPr marL="0" algn="l" defTabSz="914400" rtl="0" eaLnBrk="1" latinLnBrk="0" hangingPunct="1">
                        <a:defRPr sz="1800" kern="1200">
                          <a:solidFill>
                            <a:schemeClr val="dk1"/>
                          </a:solidFill>
                          <a:latin typeface="Arial" panose="020B0604020202020204"/>
                        </a:defRPr>
                      </a:lvl1pPr>
                      <a:lvl2pPr marL="457200" algn="l" defTabSz="914400" rtl="0" eaLnBrk="1" latinLnBrk="0" hangingPunct="1">
                        <a:defRPr sz="1800" kern="1200">
                          <a:solidFill>
                            <a:schemeClr val="dk1"/>
                          </a:solidFill>
                          <a:latin typeface="Arial" panose="020B0604020202020204"/>
                        </a:defRPr>
                      </a:lvl2pPr>
                      <a:lvl3pPr marL="914400" algn="l" defTabSz="914400" rtl="0" eaLnBrk="1" latinLnBrk="0" hangingPunct="1">
                        <a:defRPr sz="1800" kern="1200">
                          <a:solidFill>
                            <a:schemeClr val="dk1"/>
                          </a:solidFill>
                          <a:latin typeface="Arial" panose="020B0604020202020204"/>
                        </a:defRPr>
                      </a:lvl3pPr>
                      <a:lvl4pPr marL="1371600" algn="l" defTabSz="914400" rtl="0" eaLnBrk="1" latinLnBrk="0" hangingPunct="1">
                        <a:defRPr sz="1800" kern="1200">
                          <a:solidFill>
                            <a:schemeClr val="dk1"/>
                          </a:solidFill>
                          <a:latin typeface="Arial" panose="020B0604020202020204"/>
                        </a:defRPr>
                      </a:lvl4pPr>
                      <a:lvl5pPr marL="1828800" algn="l" defTabSz="914400" rtl="0" eaLnBrk="1" latinLnBrk="0" hangingPunct="1">
                        <a:defRPr sz="1800" kern="1200">
                          <a:solidFill>
                            <a:schemeClr val="dk1"/>
                          </a:solidFill>
                          <a:latin typeface="Arial" panose="020B0604020202020204"/>
                        </a:defRPr>
                      </a:lvl5pPr>
                      <a:lvl6pPr marL="2286000" algn="l" defTabSz="914400" rtl="0" eaLnBrk="1" latinLnBrk="0" hangingPunct="1">
                        <a:defRPr sz="1800" kern="1200">
                          <a:solidFill>
                            <a:schemeClr val="dk1"/>
                          </a:solidFill>
                          <a:latin typeface="Arial" panose="020B0604020202020204"/>
                        </a:defRPr>
                      </a:lvl6pPr>
                      <a:lvl7pPr marL="2743200" algn="l" defTabSz="914400" rtl="0" eaLnBrk="1" latinLnBrk="0" hangingPunct="1">
                        <a:defRPr sz="1800" kern="1200">
                          <a:solidFill>
                            <a:schemeClr val="dk1"/>
                          </a:solidFill>
                          <a:latin typeface="Arial" panose="020B0604020202020204"/>
                        </a:defRPr>
                      </a:lvl7pPr>
                      <a:lvl8pPr marL="3200400" algn="l" defTabSz="914400" rtl="0" eaLnBrk="1" latinLnBrk="0" hangingPunct="1">
                        <a:defRPr sz="1800" kern="1200">
                          <a:solidFill>
                            <a:schemeClr val="dk1"/>
                          </a:solidFill>
                          <a:latin typeface="Arial" panose="020B0604020202020204"/>
                        </a:defRPr>
                      </a:lvl8pPr>
                      <a:lvl9pPr marL="3657600" algn="l" defTabSz="914400" rtl="0" eaLnBrk="1" latinLnBrk="0" hangingPunct="1">
                        <a:defRPr sz="1800" kern="1200">
                          <a:solidFill>
                            <a:schemeClr val="dk1"/>
                          </a:solidFill>
                          <a:latin typeface="Arial" panose="020B0604020202020204"/>
                        </a:defRPr>
                      </a:lvl9pPr>
                    </a:lstStyle>
                    <a:p>
                      <a:pPr algn="ctr"/>
                      <a:r>
                        <a:rPr lang="en-GB" sz="1600" dirty="0">
                          <a:solidFill>
                            <a:schemeClr val="bg1"/>
                          </a:solidFill>
                          <a:latin typeface="Calibri" panose="020F0502020204030204" pitchFamily="34" charset="0"/>
                        </a:rPr>
                        <a:t>0.4%-0.6%</a:t>
                      </a:r>
                      <a:endParaRPr lang="en-GB" sz="1600" baseline="30000" dirty="0">
                        <a:solidFill>
                          <a:schemeClr val="bg1"/>
                        </a:solidFill>
                        <a:latin typeface="Calibri" panose="020F0502020204030204" pitchFamily="34"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012D5C">
                        <a:tint val="20000"/>
                      </a:srgbClr>
                    </a:solidFill>
                  </a:tcPr>
                </a:tc>
                <a:extLst>
                  <a:ext uri="{0D108BD9-81ED-4DB2-BD59-A6C34878D82A}">
                    <a16:rowId xmlns:a16="http://schemas.microsoft.com/office/drawing/2014/main" val="1830171965"/>
                  </a:ext>
                </a:extLst>
              </a:tr>
            </a:tbl>
          </a:graphicData>
        </a:graphic>
      </p:graphicFrame>
      <p:grpSp>
        <p:nvGrpSpPr>
          <p:cNvPr id="9" name="Group 8">
            <a:extLst>
              <a:ext uri="{FF2B5EF4-FFF2-40B4-BE49-F238E27FC236}">
                <a16:creationId xmlns:a16="http://schemas.microsoft.com/office/drawing/2014/main" id="{416BB544-641B-8FC8-7A10-88246E6049CE}"/>
              </a:ext>
            </a:extLst>
          </p:cNvPr>
          <p:cNvGrpSpPr/>
          <p:nvPr/>
        </p:nvGrpSpPr>
        <p:grpSpPr>
          <a:xfrm>
            <a:off x="166354" y="2471946"/>
            <a:ext cx="6077093" cy="3747760"/>
            <a:chOff x="77274" y="5426103"/>
            <a:chExt cx="4557820" cy="2810820"/>
          </a:xfrm>
        </p:grpSpPr>
        <p:grpSp>
          <p:nvGrpSpPr>
            <p:cNvPr id="10" name="Group 9">
              <a:extLst>
                <a:ext uri="{FF2B5EF4-FFF2-40B4-BE49-F238E27FC236}">
                  <a16:creationId xmlns:a16="http://schemas.microsoft.com/office/drawing/2014/main" id="{5A2976C9-A035-2713-9C02-EB087999362D}"/>
                </a:ext>
              </a:extLst>
            </p:cNvPr>
            <p:cNvGrpSpPr/>
            <p:nvPr/>
          </p:nvGrpSpPr>
          <p:grpSpPr>
            <a:xfrm>
              <a:off x="77274" y="5426103"/>
              <a:ext cx="4557820" cy="2810820"/>
              <a:chOff x="77274" y="5426103"/>
              <a:chExt cx="4557820" cy="2810820"/>
            </a:xfrm>
          </p:grpSpPr>
          <p:graphicFrame>
            <p:nvGraphicFramePr>
              <p:cNvPr id="12" name="Chart 11">
                <a:extLst>
                  <a:ext uri="{FF2B5EF4-FFF2-40B4-BE49-F238E27FC236}">
                    <a16:creationId xmlns:a16="http://schemas.microsoft.com/office/drawing/2014/main" id="{6F8ED3F9-0F52-33CB-DD10-C899CFF460DF}"/>
                  </a:ext>
                </a:extLst>
              </p:cNvPr>
              <p:cNvGraphicFramePr/>
              <p:nvPr/>
            </p:nvGraphicFramePr>
            <p:xfrm>
              <a:off x="77274" y="5587065"/>
              <a:ext cx="3604135" cy="2649858"/>
            </p:xfrm>
            <a:graphic>
              <a:graphicData uri="http://schemas.openxmlformats.org/drawingml/2006/chart">
                <c:chart xmlns:c="http://schemas.openxmlformats.org/drawingml/2006/chart" xmlns:r="http://schemas.openxmlformats.org/officeDocument/2006/relationships" r:id="rId3"/>
              </a:graphicData>
            </a:graphic>
          </p:graphicFrame>
          <p:sp>
            <p:nvSpPr>
              <p:cNvPr id="13" name="Rectangle 110">
                <a:extLst>
                  <a:ext uri="{FF2B5EF4-FFF2-40B4-BE49-F238E27FC236}">
                    <a16:creationId xmlns:a16="http://schemas.microsoft.com/office/drawing/2014/main" id="{95CD46D1-D6FC-022F-0BF5-2837526DCC8E}"/>
                  </a:ext>
                </a:extLst>
              </p:cNvPr>
              <p:cNvSpPr>
                <a:spLocks noChangeArrowheads="1"/>
              </p:cNvSpPr>
              <p:nvPr/>
            </p:nvSpPr>
            <p:spPr bwMode="auto">
              <a:xfrm>
                <a:off x="2168431" y="5426103"/>
                <a:ext cx="1379247" cy="20661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1219140" eaLnBrk="0" fontAlgn="base" latinLnBrk="0" hangingPunct="0">
                  <a:lnSpc>
                    <a:spcPct val="100000"/>
                  </a:lnSpc>
                  <a:spcBef>
                    <a:spcPct val="0"/>
                  </a:spcBef>
                  <a:spcAft>
                    <a:spcPct val="0"/>
                  </a:spcAft>
                  <a:buClrTx/>
                  <a:buSzTx/>
                  <a:buFontTx/>
                  <a:buNone/>
                  <a:tabLst/>
                  <a:defRPr/>
                </a:pPr>
                <a:r>
                  <a:rPr kumimoji="0" lang="en-US" altLang="en-US" sz="1400" b="1" i="1" u="none" strike="noStrike" kern="0" cap="none" spc="0" normalizeH="0" baseline="0" noProof="0" dirty="0">
                    <a:ln>
                      <a:noFill/>
                    </a:ln>
                    <a:solidFill>
                      <a:schemeClr val="accent1"/>
                    </a:solidFill>
                    <a:effectLst/>
                    <a:uLnTx/>
                    <a:uFillTx/>
                    <a:latin typeface="+mj-lt"/>
                    <a:cs typeface="Calibri" panose="020F0502020204030204" pitchFamily="34" charset="0"/>
                  </a:rPr>
                  <a:t>BRCA2</a:t>
                </a:r>
                <a:r>
                  <a:rPr kumimoji="0" lang="en-US" altLang="en-US" sz="1400" b="0" i="0" u="none" strike="noStrike" kern="0" cap="none" spc="0" normalizeH="0" baseline="0" noProof="0" dirty="0">
                    <a:ln>
                      <a:noFill/>
                    </a:ln>
                    <a:solidFill>
                      <a:schemeClr val="accent1"/>
                    </a:solidFill>
                    <a:effectLst/>
                    <a:uLnTx/>
                    <a:uFillTx/>
                    <a:latin typeface="+mj-lt"/>
                    <a:cs typeface="Calibri" panose="020F0502020204030204" pitchFamily="34" charset="0"/>
                  </a:rPr>
                  <a:t> only; </a:t>
                </a:r>
                <a:r>
                  <a:rPr kumimoji="0" lang="en-US" altLang="en-US" sz="1400" b="1" i="0" u="none" strike="noStrike" kern="0" cap="none" spc="0" normalizeH="0" baseline="0" noProof="0" dirty="0">
                    <a:ln>
                      <a:noFill/>
                    </a:ln>
                    <a:solidFill>
                      <a:schemeClr val="accent1"/>
                    </a:solidFill>
                    <a:effectLst/>
                    <a:uLnTx/>
                    <a:uFillTx/>
                    <a:latin typeface="+mj-lt"/>
                    <a:cs typeface="Calibri" panose="020F0502020204030204" pitchFamily="34" charset="0"/>
                  </a:rPr>
                  <a:t>8.7% </a:t>
                </a:r>
              </a:p>
            </p:txBody>
          </p:sp>
          <p:sp>
            <p:nvSpPr>
              <p:cNvPr id="14" name="Rectangle 107">
                <a:extLst>
                  <a:ext uri="{FF2B5EF4-FFF2-40B4-BE49-F238E27FC236}">
                    <a16:creationId xmlns:a16="http://schemas.microsoft.com/office/drawing/2014/main" id="{4B5A357B-4754-EACA-9F16-291174AC36AC}"/>
                  </a:ext>
                </a:extLst>
              </p:cNvPr>
              <p:cNvSpPr>
                <a:spLocks noChangeArrowheads="1"/>
              </p:cNvSpPr>
              <p:nvPr/>
            </p:nvSpPr>
            <p:spPr bwMode="auto">
              <a:xfrm>
                <a:off x="2679030" y="5634641"/>
                <a:ext cx="1186040" cy="206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1219140" eaLnBrk="0" fontAlgn="base" latinLnBrk="0" hangingPunct="0">
                  <a:lnSpc>
                    <a:spcPct val="100000"/>
                  </a:lnSpc>
                  <a:spcBef>
                    <a:spcPct val="0"/>
                  </a:spcBef>
                  <a:spcAft>
                    <a:spcPct val="0"/>
                  </a:spcAft>
                  <a:buClrTx/>
                  <a:buSzTx/>
                  <a:buFontTx/>
                  <a:buNone/>
                  <a:tabLst/>
                  <a:defRPr/>
                </a:pPr>
                <a:r>
                  <a:rPr kumimoji="0" lang="en-US" altLang="en-US" sz="1400" b="1" i="1" u="none" strike="noStrike" kern="0" cap="none" spc="0" normalizeH="0" baseline="0" noProof="0" dirty="0">
                    <a:ln>
                      <a:noFill/>
                    </a:ln>
                    <a:solidFill>
                      <a:schemeClr val="accent2"/>
                    </a:solidFill>
                    <a:effectLst/>
                    <a:uLnTx/>
                    <a:uFillTx/>
                    <a:latin typeface="+mj-lt"/>
                    <a:cs typeface="Calibri" panose="020F0502020204030204" pitchFamily="34" charset="0"/>
                  </a:rPr>
                  <a:t>BRCA1</a:t>
                </a:r>
                <a:r>
                  <a:rPr kumimoji="0" lang="en-US" altLang="en-US" sz="1400" b="0" i="1" u="none" strike="noStrike" kern="0" cap="none" spc="0" normalizeH="0" baseline="0" noProof="0" dirty="0">
                    <a:ln>
                      <a:noFill/>
                    </a:ln>
                    <a:solidFill>
                      <a:schemeClr val="accent2"/>
                    </a:solidFill>
                    <a:effectLst/>
                    <a:uLnTx/>
                    <a:uFillTx/>
                    <a:latin typeface="+mj-lt"/>
                    <a:cs typeface="Calibri" panose="020F0502020204030204" pitchFamily="34" charset="0"/>
                  </a:rPr>
                  <a:t> </a:t>
                </a:r>
                <a:r>
                  <a:rPr kumimoji="0" lang="en-US" altLang="en-US" sz="1400" b="0" i="0" u="none" strike="noStrike" kern="0" cap="none" spc="0" normalizeH="0" baseline="0" noProof="0" dirty="0">
                    <a:ln>
                      <a:noFill/>
                    </a:ln>
                    <a:solidFill>
                      <a:schemeClr val="accent2"/>
                    </a:solidFill>
                    <a:effectLst/>
                    <a:uLnTx/>
                    <a:uFillTx/>
                    <a:latin typeface="+mj-lt"/>
                    <a:cs typeface="Calibri" panose="020F0502020204030204" pitchFamily="34" charset="0"/>
                  </a:rPr>
                  <a:t>only; </a:t>
                </a:r>
                <a:r>
                  <a:rPr kumimoji="0" lang="en-US" altLang="en-US" sz="1400" b="1" i="0" u="none" strike="noStrike" kern="0" cap="none" spc="0" normalizeH="0" baseline="0" noProof="0" dirty="0">
                    <a:ln>
                      <a:noFill/>
                    </a:ln>
                    <a:solidFill>
                      <a:schemeClr val="accent2"/>
                    </a:solidFill>
                    <a:effectLst/>
                    <a:uLnTx/>
                    <a:uFillTx/>
                    <a:latin typeface="+mj-lt"/>
                    <a:cs typeface="Calibri" panose="020F0502020204030204" pitchFamily="34" charset="0"/>
                  </a:rPr>
                  <a:t>1.0% </a:t>
                </a:r>
              </a:p>
            </p:txBody>
          </p:sp>
          <p:sp>
            <p:nvSpPr>
              <p:cNvPr id="15" name="Rectangle 104">
                <a:extLst>
                  <a:ext uri="{FF2B5EF4-FFF2-40B4-BE49-F238E27FC236}">
                    <a16:creationId xmlns:a16="http://schemas.microsoft.com/office/drawing/2014/main" id="{7A4817C0-4499-7D67-4C32-BECE9155ECE1}"/>
                  </a:ext>
                </a:extLst>
              </p:cNvPr>
              <p:cNvSpPr>
                <a:spLocks noChangeArrowheads="1"/>
              </p:cNvSpPr>
              <p:nvPr/>
            </p:nvSpPr>
            <p:spPr bwMode="auto">
              <a:xfrm>
                <a:off x="2886689" y="5872777"/>
                <a:ext cx="1242451" cy="206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1219140" eaLnBrk="0" fontAlgn="base" latinLnBrk="0" hangingPunct="0">
                  <a:lnSpc>
                    <a:spcPct val="100000"/>
                  </a:lnSpc>
                  <a:spcBef>
                    <a:spcPct val="0"/>
                  </a:spcBef>
                  <a:spcAft>
                    <a:spcPct val="0"/>
                  </a:spcAft>
                  <a:buClrTx/>
                  <a:buSzTx/>
                  <a:buFontTx/>
                  <a:buNone/>
                  <a:tabLst/>
                  <a:defRPr/>
                </a:pPr>
                <a:r>
                  <a:rPr kumimoji="0" lang="en-US" altLang="en-US" sz="1400" b="1" i="1" u="none" strike="noStrike" kern="0" cap="none" spc="0" normalizeH="0" baseline="0" noProof="0" dirty="0">
                    <a:ln>
                      <a:noFill/>
                    </a:ln>
                    <a:solidFill>
                      <a:schemeClr val="accent2">
                        <a:lumMod val="75000"/>
                      </a:schemeClr>
                    </a:solidFill>
                    <a:effectLst/>
                    <a:uLnTx/>
                    <a:uFillTx/>
                    <a:latin typeface="+mj-lt"/>
                    <a:cs typeface="Calibri" panose="020F0502020204030204" pitchFamily="34" charset="0"/>
                  </a:rPr>
                  <a:t>ATM</a:t>
                </a:r>
                <a:r>
                  <a:rPr kumimoji="0" lang="en-US" altLang="en-US" sz="1400" b="0" i="0" u="none" strike="noStrike" kern="0" cap="none" spc="0" normalizeH="0" baseline="0" noProof="0" dirty="0">
                    <a:ln>
                      <a:noFill/>
                    </a:ln>
                    <a:solidFill>
                      <a:schemeClr val="accent2">
                        <a:lumMod val="75000"/>
                      </a:schemeClr>
                    </a:solidFill>
                    <a:effectLst/>
                    <a:uLnTx/>
                    <a:uFillTx/>
                    <a:latin typeface="+mj-lt"/>
                    <a:cs typeface="Calibri" panose="020F0502020204030204" pitchFamily="34" charset="0"/>
                  </a:rPr>
                  <a:t> only; </a:t>
                </a:r>
                <a:r>
                  <a:rPr kumimoji="0" lang="en-US" altLang="en-US" sz="1400" b="1" i="0" u="none" strike="noStrike" kern="0" cap="none" spc="0" normalizeH="0" baseline="0" noProof="0" dirty="0">
                    <a:ln>
                      <a:noFill/>
                    </a:ln>
                    <a:solidFill>
                      <a:schemeClr val="accent2">
                        <a:lumMod val="75000"/>
                      </a:schemeClr>
                    </a:solidFill>
                    <a:effectLst/>
                    <a:uLnTx/>
                    <a:uFillTx/>
                    <a:latin typeface="+mj-lt"/>
                    <a:cs typeface="Calibri" panose="020F0502020204030204" pitchFamily="34" charset="0"/>
                  </a:rPr>
                  <a:t>5.9% </a:t>
                </a:r>
              </a:p>
            </p:txBody>
          </p:sp>
          <p:sp>
            <p:nvSpPr>
              <p:cNvPr id="16" name="Rectangle 92">
                <a:extLst>
                  <a:ext uri="{FF2B5EF4-FFF2-40B4-BE49-F238E27FC236}">
                    <a16:creationId xmlns:a16="http://schemas.microsoft.com/office/drawing/2014/main" id="{88CEFC9A-D02C-4D07-FC40-8866D79DF622}"/>
                  </a:ext>
                </a:extLst>
              </p:cNvPr>
              <p:cNvSpPr>
                <a:spLocks noChangeArrowheads="1"/>
              </p:cNvSpPr>
              <p:nvPr/>
            </p:nvSpPr>
            <p:spPr bwMode="auto">
              <a:xfrm>
                <a:off x="3078843" y="6157852"/>
                <a:ext cx="1348221" cy="206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1219140" eaLnBrk="0" fontAlgn="base" latinLnBrk="0" hangingPunct="0">
                  <a:lnSpc>
                    <a:spcPct val="100000"/>
                  </a:lnSpc>
                  <a:spcBef>
                    <a:spcPct val="0"/>
                  </a:spcBef>
                  <a:spcAft>
                    <a:spcPct val="0"/>
                  </a:spcAft>
                  <a:buClrTx/>
                  <a:buSzTx/>
                  <a:buFontTx/>
                  <a:buNone/>
                  <a:tabLst/>
                  <a:defRPr/>
                </a:pPr>
                <a:r>
                  <a:rPr kumimoji="0" lang="en-US" altLang="en-US" sz="1400" b="1" i="1" u="none" strike="noStrike" kern="0" cap="none" spc="0" normalizeH="0" baseline="0" noProof="0" dirty="0">
                    <a:ln>
                      <a:noFill/>
                    </a:ln>
                    <a:solidFill>
                      <a:schemeClr val="accent4"/>
                    </a:solidFill>
                    <a:effectLst/>
                    <a:uLnTx/>
                    <a:uFillTx/>
                    <a:latin typeface="+mj-lt"/>
                    <a:cs typeface="Calibri" panose="020F0502020204030204" pitchFamily="34" charset="0"/>
                  </a:rPr>
                  <a:t>CDK12</a:t>
                </a:r>
                <a:r>
                  <a:rPr kumimoji="0" lang="en-US" altLang="en-US" sz="1400" b="0" i="1" u="none" strike="noStrike" kern="0" cap="none" spc="0" normalizeH="0" baseline="0" noProof="0" dirty="0">
                    <a:ln>
                      <a:noFill/>
                    </a:ln>
                    <a:solidFill>
                      <a:schemeClr val="accent4"/>
                    </a:solidFill>
                    <a:effectLst/>
                    <a:uLnTx/>
                    <a:uFillTx/>
                    <a:latin typeface="+mj-lt"/>
                    <a:cs typeface="Calibri" panose="020F0502020204030204" pitchFamily="34" charset="0"/>
                  </a:rPr>
                  <a:t> </a:t>
                </a:r>
                <a:r>
                  <a:rPr kumimoji="0" lang="en-US" altLang="en-US" sz="1400" b="0" u="none" strike="noStrike" kern="0" cap="none" spc="0" normalizeH="0" baseline="0" noProof="0" dirty="0">
                    <a:ln>
                      <a:noFill/>
                    </a:ln>
                    <a:solidFill>
                      <a:schemeClr val="accent4"/>
                    </a:solidFill>
                    <a:effectLst/>
                    <a:uLnTx/>
                    <a:uFillTx/>
                    <a:latin typeface="+mj-lt"/>
                    <a:cs typeface="Calibri" panose="020F0502020204030204" pitchFamily="34" charset="0"/>
                  </a:rPr>
                  <a:t>only</a:t>
                </a:r>
                <a:r>
                  <a:rPr kumimoji="0" lang="en-US" altLang="en-US" sz="1400" b="0" i="0" u="none" strike="noStrike" kern="0" cap="none" spc="0" normalizeH="0" baseline="0" noProof="0" dirty="0">
                    <a:ln>
                      <a:noFill/>
                    </a:ln>
                    <a:solidFill>
                      <a:schemeClr val="accent4"/>
                    </a:solidFill>
                    <a:effectLst/>
                    <a:uLnTx/>
                    <a:uFillTx/>
                    <a:latin typeface="+mj-lt"/>
                    <a:cs typeface="Calibri" panose="020F0502020204030204" pitchFamily="34" charset="0"/>
                  </a:rPr>
                  <a:t>; </a:t>
                </a:r>
                <a:r>
                  <a:rPr kumimoji="0" lang="en-US" altLang="en-US" sz="1400" b="1" i="0" u="none" strike="noStrike" kern="0" cap="none" spc="0" normalizeH="0" baseline="0" noProof="0" dirty="0">
                    <a:ln>
                      <a:noFill/>
                    </a:ln>
                    <a:solidFill>
                      <a:schemeClr val="accent4"/>
                    </a:solidFill>
                    <a:effectLst/>
                    <a:uLnTx/>
                    <a:uFillTx/>
                    <a:latin typeface="+mj-lt"/>
                    <a:cs typeface="Calibri" panose="020F0502020204030204" pitchFamily="34" charset="0"/>
                  </a:rPr>
                  <a:t>6.3%</a:t>
                </a:r>
              </a:p>
            </p:txBody>
          </p:sp>
          <p:sp>
            <p:nvSpPr>
              <p:cNvPr id="17" name="Rectangle 89">
                <a:extLst>
                  <a:ext uri="{FF2B5EF4-FFF2-40B4-BE49-F238E27FC236}">
                    <a16:creationId xmlns:a16="http://schemas.microsoft.com/office/drawing/2014/main" id="{74023EA6-679D-03F4-EA45-A3EFC8D3C4EF}"/>
                  </a:ext>
                </a:extLst>
              </p:cNvPr>
              <p:cNvSpPr>
                <a:spLocks noChangeArrowheads="1"/>
              </p:cNvSpPr>
              <p:nvPr/>
            </p:nvSpPr>
            <p:spPr bwMode="auto">
              <a:xfrm>
                <a:off x="3231652" y="6460242"/>
                <a:ext cx="1155014" cy="206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1219140" eaLnBrk="0" fontAlgn="base" latinLnBrk="0" hangingPunct="0">
                  <a:lnSpc>
                    <a:spcPct val="100000"/>
                  </a:lnSpc>
                  <a:spcBef>
                    <a:spcPct val="0"/>
                  </a:spcBef>
                  <a:spcAft>
                    <a:spcPct val="0"/>
                  </a:spcAft>
                  <a:buClrTx/>
                  <a:buSzTx/>
                  <a:buFontTx/>
                  <a:buNone/>
                  <a:tabLst/>
                  <a:defRPr/>
                </a:pPr>
                <a:r>
                  <a:rPr kumimoji="0" lang="en-US" altLang="en-US" sz="1400" b="1" i="1" u="none" strike="noStrike" kern="0" cap="none" spc="0" normalizeH="0" baseline="0" noProof="0" dirty="0">
                    <a:ln>
                      <a:noFill/>
                    </a:ln>
                    <a:solidFill>
                      <a:schemeClr val="accent5">
                        <a:lumMod val="75000"/>
                      </a:schemeClr>
                    </a:solidFill>
                    <a:effectLst/>
                    <a:uLnTx/>
                    <a:uFillTx/>
                    <a:latin typeface="+mj-lt"/>
                    <a:cs typeface="Calibri" panose="020F0502020204030204" pitchFamily="34" charset="0"/>
                  </a:rPr>
                  <a:t>CHEK2</a:t>
                </a:r>
                <a:r>
                  <a:rPr kumimoji="0" lang="en-US" altLang="en-US" sz="1400" b="0" i="1" u="none" strike="noStrike" kern="0" cap="none" spc="0" normalizeH="0" baseline="0" noProof="0" dirty="0">
                    <a:ln>
                      <a:noFill/>
                    </a:ln>
                    <a:solidFill>
                      <a:schemeClr val="accent5">
                        <a:lumMod val="75000"/>
                      </a:schemeClr>
                    </a:solidFill>
                    <a:effectLst/>
                    <a:uLnTx/>
                    <a:uFillTx/>
                    <a:latin typeface="+mj-lt"/>
                    <a:cs typeface="Calibri" panose="020F0502020204030204" pitchFamily="34" charset="0"/>
                  </a:rPr>
                  <a:t> </a:t>
                </a:r>
                <a:r>
                  <a:rPr kumimoji="0" lang="en-US" altLang="en-US" sz="1400" b="0" i="0" u="none" strike="noStrike" kern="0" cap="none" spc="0" normalizeH="0" baseline="0" noProof="0" dirty="0">
                    <a:ln>
                      <a:noFill/>
                    </a:ln>
                    <a:solidFill>
                      <a:schemeClr val="accent5">
                        <a:lumMod val="75000"/>
                      </a:schemeClr>
                    </a:solidFill>
                    <a:effectLst/>
                    <a:uLnTx/>
                    <a:uFillTx/>
                    <a:latin typeface="+mj-lt"/>
                    <a:cs typeface="Calibri" panose="020F0502020204030204" pitchFamily="34" charset="0"/>
                  </a:rPr>
                  <a:t>only; </a:t>
                </a:r>
                <a:r>
                  <a:rPr kumimoji="0" lang="en-US" altLang="en-US" sz="1400" b="1" i="0" u="none" strike="noStrike" kern="0" cap="none" spc="0" normalizeH="0" baseline="0" noProof="0" dirty="0">
                    <a:ln>
                      <a:noFill/>
                    </a:ln>
                    <a:solidFill>
                      <a:schemeClr val="accent5">
                        <a:lumMod val="75000"/>
                      </a:schemeClr>
                    </a:solidFill>
                    <a:effectLst/>
                    <a:uLnTx/>
                    <a:uFillTx/>
                    <a:latin typeface="+mj-lt"/>
                    <a:cs typeface="Calibri" panose="020F0502020204030204" pitchFamily="34" charset="0"/>
                  </a:rPr>
                  <a:t>1.2%</a:t>
                </a:r>
              </a:p>
            </p:txBody>
          </p:sp>
          <p:sp>
            <p:nvSpPr>
              <p:cNvPr id="18" name="Rectangle 95">
                <a:extLst>
                  <a:ext uri="{FF2B5EF4-FFF2-40B4-BE49-F238E27FC236}">
                    <a16:creationId xmlns:a16="http://schemas.microsoft.com/office/drawing/2014/main" id="{890550AA-DBC8-A5B2-5D10-A2AFD20B13F1}"/>
                  </a:ext>
                </a:extLst>
              </p:cNvPr>
              <p:cNvSpPr>
                <a:spLocks noChangeArrowheads="1"/>
              </p:cNvSpPr>
              <p:nvPr/>
            </p:nvSpPr>
            <p:spPr bwMode="auto">
              <a:xfrm>
                <a:off x="3272050" y="6659327"/>
                <a:ext cx="1155014" cy="206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1219140" eaLnBrk="0" fontAlgn="base" latinLnBrk="0" hangingPunct="0">
                  <a:lnSpc>
                    <a:spcPct val="100000"/>
                  </a:lnSpc>
                  <a:spcBef>
                    <a:spcPct val="0"/>
                  </a:spcBef>
                  <a:spcAft>
                    <a:spcPct val="0"/>
                  </a:spcAft>
                  <a:buClrTx/>
                  <a:buSzTx/>
                  <a:buFontTx/>
                  <a:buNone/>
                  <a:tabLst/>
                  <a:defRPr/>
                </a:pPr>
                <a:r>
                  <a:rPr kumimoji="0" lang="en-US" altLang="en-US" sz="1400" b="1" i="1" u="none" strike="noStrike" kern="0" cap="none" spc="0" normalizeH="0" baseline="0" noProof="0" dirty="0">
                    <a:ln>
                      <a:noFill/>
                    </a:ln>
                    <a:solidFill>
                      <a:schemeClr val="accent6"/>
                    </a:solidFill>
                    <a:effectLst/>
                    <a:uLnTx/>
                    <a:uFillTx/>
                    <a:latin typeface="+mj-lt"/>
                    <a:cs typeface="Calibri" panose="020F0502020204030204" pitchFamily="34" charset="0"/>
                  </a:rPr>
                  <a:t>PPP2R2A</a:t>
                </a:r>
                <a:r>
                  <a:rPr kumimoji="0" lang="en-US" altLang="en-US" sz="1400" b="0" i="0" u="none" strike="noStrike" kern="0" cap="none" spc="0" normalizeH="0" baseline="0" noProof="0" dirty="0">
                    <a:ln>
                      <a:noFill/>
                    </a:ln>
                    <a:solidFill>
                      <a:schemeClr val="accent6"/>
                    </a:solidFill>
                    <a:effectLst/>
                    <a:uLnTx/>
                    <a:uFillTx/>
                    <a:latin typeface="+mj-lt"/>
                    <a:cs typeface="Calibri" panose="020F0502020204030204" pitchFamily="34" charset="0"/>
                  </a:rPr>
                  <a:t> only; </a:t>
                </a:r>
                <a:r>
                  <a:rPr kumimoji="0" lang="en-US" altLang="en-US" sz="1400" b="1" i="0" u="none" strike="noStrike" kern="0" cap="none" spc="0" normalizeH="0" baseline="0" noProof="0" dirty="0">
                    <a:ln>
                      <a:noFill/>
                    </a:ln>
                    <a:solidFill>
                      <a:schemeClr val="accent6"/>
                    </a:solidFill>
                    <a:effectLst/>
                    <a:uLnTx/>
                    <a:uFillTx/>
                    <a:latin typeface="+mj-lt"/>
                    <a:cs typeface="Calibri" panose="020F0502020204030204" pitchFamily="34" charset="0"/>
                  </a:rPr>
                  <a:t>1.0%</a:t>
                </a:r>
              </a:p>
            </p:txBody>
          </p:sp>
          <p:sp>
            <p:nvSpPr>
              <p:cNvPr id="19" name="Rectangle 98">
                <a:extLst>
                  <a:ext uri="{FF2B5EF4-FFF2-40B4-BE49-F238E27FC236}">
                    <a16:creationId xmlns:a16="http://schemas.microsoft.com/office/drawing/2014/main" id="{315C3AB9-8A12-0A57-FE3E-08F49EB0E6EC}"/>
                  </a:ext>
                </a:extLst>
              </p:cNvPr>
              <p:cNvSpPr>
                <a:spLocks noChangeArrowheads="1"/>
              </p:cNvSpPr>
              <p:nvPr/>
            </p:nvSpPr>
            <p:spPr bwMode="auto">
              <a:xfrm>
                <a:off x="3286873" y="6843844"/>
                <a:ext cx="1348221" cy="206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1219140" eaLnBrk="0" fontAlgn="base" latinLnBrk="0" hangingPunct="0">
                  <a:lnSpc>
                    <a:spcPct val="100000"/>
                  </a:lnSpc>
                  <a:spcBef>
                    <a:spcPct val="0"/>
                  </a:spcBef>
                  <a:spcAft>
                    <a:spcPct val="0"/>
                  </a:spcAft>
                  <a:buClrTx/>
                  <a:buSzTx/>
                  <a:buFontTx/>
                  <a:buNone/>
                  <a:tabLst/>
                  <a:defRPr/>
                </a:pPr>
                <a:r>
                  <a:rPr kumimoji="0" lang="en-US" altLang="en-US" sz="1400" b="1" i="0" u="none" strike="noStrike" kern="0" cap="none" spc="0" normalizeH="0" baseline="0" noProof="0" dirty="0">
                    <a:ln>
                      <a:noFill/>
                    </a:ln>
                    <a:solidFill>
                      <a:schemeClr val="accent1">
                        <a:lumMod val="60000"/>
                        <a:lumOff val="40000"/>
                      </a:schemeClr>
                    </a:solidFill>
                    <a:effectLst/>
                    <a:uLnTx/>
                    <a:uFillTx/>
                    <a:latin typeface="+mj-lt"/>
                    <a:cs typeface="Calibri" panose="020F0502020204030204" pitchFamily="34" charset="0"/>
                  </a:rPr>
                  <a:t>Low-prevalence genes</a:t>
                </a:r>
                <a:r>
                  <a:rPr kumimoji="0" lang="en-US" altLang="en-US" sz="1400" b="0" i="0" u="none" strike="noStrike" kern="0" cap="none" spc="0" normalizeH="0" baseline="0" noProof="0" dirty="0">
                    <a:ln>
                      <a:noFill/>
                    </a:ln>
                    <a:solidFill>
                      <a:schemeClr val="accent1">
                        <a:lumMod val="60000"/>
                        <a:lumOff val="40000"/>
                      </a:schemeClr>
                    </a:solidFill>
                    <a:effectLst/>
                    <a:uLnTx/>
                    <a:uFillTx/>
                    <a:latin typeface="+mj-lt"/>
                    <a:cs typeface="Calibri" panose="020F0502020204030204" pitchFamily="34" charset="0"/>
                  </a:rPr>
                  <a:t>; </a:t>
                </a:r>
                <a:r>
                  <a:rPr kumimoji="0" lang="en-US" altLang="en-US" sz="1400" b="1" i="0" u="none" strike="noStrike" kern="0" cap="none" spc="0" normalizeH="0" baseline="0" noProof="0" dirty="0">
                    <a:ln>
                      <a:noFill/>
                    </a:ln>
                    <a:solidFill>
                      <a:schemeClr val="accent1">
                        <a:lumMod val="60000"/>
                        <a:lumOff val="40000"/>
                      </a:schemeClr>
                    </a:solidFill>
                    <a:effectLst/>
                    <a:uLnTx/>
                    <a:uFillTx/>
                    <a:latin typeface="+mj-lt"/>
                    <a:cs typeface="Calibri" panose="020F0502020204030204" pitchFamily="34" charset="0"/>
                  </a:rPr>
                  <a:t>1.7%</a:t>
                </a:r>
              </a:p>
            </p:txBody>
          </p:sp>
          <p:sp>
            <p:nvSpPr>
              <p:cNvPr id="20" name="Rectangle 101">
                <a:extLst>
                  <a:ext uri="{FF2B5EF4-FFF2-40B4-BE49-F238E27FC236}">
                    <a16:creationId xmlns:a16="http://schemas.microsoft.com/office/drawing/2014/main" id="{AF186168-39EA-F7D4-F22D-11E702B4AB90}"/>
                  </a:ext>
                </a:extLst>
              </p:cNvPr>
              <p:cNvSpPr>
                <a:spLocks noChangeArrowheads="1"/>
              </p:cNvSpPr>
              <p:nvPr/>
            </p:nvSpPr>
            <p:spPr bwMode="auto">
              <a:xfrm>
                <a:off x="3236513" y="7062995"/>
                <a:ext cx="1268678" cy="206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ctr" anchorCtr="0" compatLnSpc="1">
                <a:prstTxWarp prst="textNoShape">
                  <a:avLst/>
                </a:prstTxWarp>
                <a:no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defTabSz="1219140" eaLnBrk="0" fontAlgn="base" latinLnBrk="0" hangingPunct="0">
                  <a:lnSpc>
                    <a:spcPct val="100000"/>
                  </a:lnSpc>
                  <a:spcBef>
                    <a:spcPct val="0"/>
                  </a:spcBef>
                  <a:spcAft>
                    <a:spcPct val="0"/>
                  </a:spcAft>
                  <a:buClrTx/>
                  <a:buSzTx/>
                  <a:buFontTx/>
                  <a:buNone/>
                  <a:tabLst/>
                  <a:defRPr/>
                </a:pPr>
                <a:r>
                  <a:rPr kumimoji="0" lang="en-US" altLang="en-US" sz="1400" i="0" u="none" strike="noStrike" kern="0" cap="none" spc="0" normalizeH="0" baseline="0" noProof="0" dirty="0">
                    <a:ln>
                      <a:noFill/>
                    </a:ln>
                    <a:solidFill>
                      <a:schemeClr val="accent3"/>
                    </a:solidFill>
                    <a:effectLst/>
                    <a:uLnTx/>
                    <a:uFillTx/>
                    <a:latin typeface="+mj-lt"/>
                    <a:cs typeface="Calibri" panose="020F0502020204030204" pitchFamily="34" charset="0"/>
                  </a:rPr>
                  <a:t>Co-occurring genes; 2.1% </a:t>
                </a:r>
              </a:p>
            </p:txBody>
          </p:sp>
        </p:grpSp>
        <p:sp>
          <p:nvSpPr>
            <p:cNvPr id="11" name="TextBox 10">
              <a:extLst>
                <a:ext uri="{FF2B5EF4-FFF2-40B4-BE49-F238E27FC236}">
                  <a16:creationId xmlns:a16="http://schemas.microsoft.com/office/drawing/2014/main" id="{0DC0BB68-910E-7118-8145-B3C2ED2A3466}"/>
                </a:ext>
              </a:extLst>
            </p:cNvPr>
            <p:cNvSpPr txBox="1"/>
            <p:nvPr/>
          </p:nvSpPr>
          <p:spPr>
            <a:xfrm>
              <a:off x="970610" y="7103468"/>
              <a:ext cx="1785615" cy="438581"/>
            </a:xfrm>
            <a:prstGeom prst="rect">
              <a:avLst/>
            </a:prstGeom>
            <a:noFill/>
          </p:spPr>
          <p:txBody>
            <a:bodyPr wrap="square" rtlCol="0">
              <a:spAutoFit/>
            </a:bodyPr>
            <a:lstStyle/>
            <a:p>
              <a:pPr marL="0" marR="0" lvl="0" indent="0" algn="ctr" defTabSz="914377"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chemeClr val="bg1"/>
                  </a:solidFill>
                  <a:effectLst/>
                  <a:uLnTx/>
                  <a:uFillTx/>
                  <a:latin typeface="+mj-lt"/>
                  <a:cs typeface="Calibri" panose="020F0502020204030204" pitchFamily="34" charset="0"/>
                </a:rPr>
                <a:t>No HRR gene alterations detected; ~</a:t>
              </a:r>
              <a:r>
                <a:rPr kumimoji="0" lang="en-GB" sz="1600" b="1" i="0" u="none" strike="noStrike" kern="0" cap="none" spc="0" normalizeH="0" baseline="0" noProof="0" dirty="0">
                  <a:ln>
                    <a:noFill/>
                  </a:ln>
                  <a:solidFill>
                    <a:schemeClr val="bg1"/>
                  </a:solidFill>
                  <a:effectLst/>
                  <a:uLnTx/>
                  <a:uFillTx/>
                  <a:latin typeface="+mj-lt"/>
                  <a:cs typeface="Calibri" panose="020F0502020204030204" pitchFamily="34" charset="0"/>
                </a:rPr>
                <a:t>72.1%</a:t>
              </a:r>
              <a:r>
                <a:rPr kumimoji="0" lang="en-GB" sz="1600" b="0" i="0" u="none" strike="noStrike" kern="0" cap="none" spc="0" normalizeH="0" baseline="0" noProof="0" dirty="0">
                  <a:ln>
                    <a:noFill/>
                  </a:ln>
                  <a:solidFill>
                    <a:schemeClr val="bg1"/>
                  </a:solidFill>
                  <a:effectLst/>
                  <a:uLnTx/>
                  <a:uFillTx/>
                  <a:latin typeface="+mj-lt"/>
                  <a:cs typeface="Calibri" panose="020F0502020204030204" pitchFamily="34" charset="0"/>
                </a:rPr>
                <a:t> </a:t>
              </a:r>
            </a:p>
          </p:txBody>
        </p:sp>
      </p:grpSp>
    </p:spTree>
    <p:extLst>
      <p:ext uri="{BB962C8B-B14F-4D97-AF65-F5344CB8AC3E}">
        <p14:creationId xmlns:p14="http://schemas.microsoft.com/office/powerpoint/2010/main" val="4192543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9" name="Title 1">
            <a:extLst>
              <a:ext uri="{FF2B5EF4-FFF2-40B4-BE49-F238E27FC236}">
                <a16:creationId xmlns:a16="http://schemas.microsoft.com/office/drawing/2014/main" id="{83E12D28-20DB-46AC-8A80-934B7C33BF69}"/>
              </a:ext>
            </a:extLst>
          </p:cNvPr>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r>
              <a:rPr lang="en-US" altLang="en-US" dirty="0"/>
              <a:t>HRR Pathways Can Be Deficient in Germline DNA,</a:t>
            </a:r>
            <a:br>
              <a:rPr lang="en-US" altLang="en-US" dirty="0"/>
            </a:br>
            <a:r>
              <a:rPr lang="en-US" altLang="en-US" dirty="0"/>
              <a:t>Tumor DNA, or Both</a:t>
            </a:r>
          </a:p>
        </p:txBody>
      </p:sp>
      <p:sp>
        <p:nvSpPr>
          <p:cNvPr id="2" name="Content Placeholder 1">
            <a:extLst>
              <a:ext uri="{FF2B5EF4-FFF2-40B4-BE49-F238E27FC236}">
                <a16:creationId xmlns:a16="http://schemas.microsoft.com/office/drawing/2014/main" id="{66D9B09E-0C6A-4A96-8685-3DEA3653C064}"/>
              </a:ext>
            </a:extLst>
          </p:cNvPr>
          <p:cNvSpPr>
            <a:spLocks noGrp="1"/>
          </p:cNvSpPr>
          <p:nvPr>
            <p:ph idx="1"/>
          </p:nvPr>
        </p:nvSpPr>
        <p:spPr>
          <a:xfrm>
            <a:off x="604675" y="1513047"/>
            <a:ext cx="2955883" cy="4650686"/>
          </a:xfrm>
        </p:spPr>
        <p:txBody>
          <a:bodyPr/>
          <a:lstStyle/>
          <a:p>
            <a:r>
              <a:rPr lang="en-US" sz="2400" dirty="0"/>
              <a:t>Advanced PC </a:t>
            </a:r>
            <a:br>
              <a:rPr lang="en-US" sz="2400" dirty="0"/>
            </a:br>
            <a:r>
              <a:rPr lang="en-US" sz="2400" dirty="0"/>
              <a:t>and mCRPC </a:t>
            </a:r>
            <a:br>
              <a:rPr lang="en-US" sz="2400" dirty="0"/>
            </a:br>
            <a:r>
              <a:rPr lang="en-US" sz="2400" dirty="0"/>
              <a:t>are enriched </a:t>
            </a:r>
            <a:br>
              <a:rPr lang="en-US" sz="2400" dirty="0"/>
            </a:br>
            <a:r>
              <a:rPr lang="en-US" sz="2400" dirty="0"/>
              <a:t>with biallelic inactivation of DNA repair genes</a:t>
            </a:r>
          </a:p>
          <a:p>
            <a:r>
              <a:rPr lang="en-US" sz="2400" dirty="0"/>
              <a:t>In men with germline DDR mutations, </a:t>
            </a:r>
            <a:br>
              <a:rPr lang="en-US" sz="2400" dirty="0"/>
            </a:br>
            <a:r>
              <a:rPr lang="en-US" sz="2400" dirty="0"/>
              <a:t>~ 60% have somatic alterations in the second allele</a:t>
            </a:r>
            <a:r>
              <a:rPr lang="en-US" altLang="en-US" sz="2400" kern="1200" baseline="30000" dirty="0">
                <a:solidFill>
                  <a:srgbClr val="000000"/>
                </a:solidFill>
                <a:ea typeface="ヒラギノ角ゴ Pro W3" pitchFamily="2" charset="-128"/>
                <a:cs typeface="Arial" panose="020B0604020202020204" pitchFamily="34" charset="0"/>
              </a:rPr>
              <a:t>1 </a:t>
            </a:r>
            <a:endParaRPr lang="en-US" sz="2400" dirty="0"/>
          </a:p>
          <a:p>
            <a:endParaRPr lang="en-US" sz="2400" dirty="0"/>
          </a:p>
        </p:txBody>
      </p:sp>
      <p:grpSp>
        <p:nvGrpSpPr>
          <p:cNvPr id="339" name="Group 338">
            <a:extLst>
              <a:ext uri="{FF2B5EF4-FFF2-40B4-BE49-F238E27FC236}">
                <a16:creationId xmlns:a16="http://schemas.microsoft.com/office/drawing/2014/main" id="{C6144104-EC7A-4CCE-BD27-755A463C8B17}"/>
              </a:ext>
            </a:extLst>
          </p:cNvPr>
          <p:cNvGrpSpPr/>
          <p:nvPr/>
        </p:nvGrpSpPr>
        <p:grpSpPr>
          <a:xfrm>
            <a:off x="7829066" y="2057573"/>
            <a:ext cx="466141" cy="708550"/>
            <a:chOff x="9804462" y="3357239"/>
            <a:chExt cx="466262" cy="708735"/>
          </a:xfrm>
          <a:solidFill>
            <a:schemeClr val="tx2">
              <a:lumMod val="40000"/>
              <a:lumOff val="60000"/>
            </a:schemeClr>
          </a:solidFill>
        </p:grpSpPr>
        <p:pic>
          <p:nvPicPr>
            <p:cNvPr id="340" name="Graphic 339">
              <a:extLst>
                <a:ext uri="{FF2B5EF4-FFF2-40B4-BE49-F238E27FC236}">
                  <a16:creationId xmlns:a16="http://schemas.microsoft.com/office/drawing/2014/main" id="{D0ACB52C-90C2-48E7-AE74-B68AC26920DE}"/>
                </a:ext>
              </a:extLst>
            </p:cNvPr>
            <p:cNvPicPr>
              <a:picLocks noChangeAspect="1"/>
            </p:cNvPicPr>
            <p:nvPr/>
          </p:nvPicPr>
          <p:blipFill rotWithShape="1">
            <a:blip r:embed="rId3">
              <a:duotone>
                <a:prstClr val="black"/>
                <a:schemeClr val="accent1">
                  <a:tint val="45000"/>
                  <a:satMod val="400000"/>
                </a:schemeClr>
              </a:duotone>
            </a:blip>
            <a:srcRect r="735" b="81314"/>
            <a:stretch/>
          </p:blipFill>
          <p:spPr>
            <a:xfrm>
              <a:off x="9804462" y="3357239"/>
              <a:ext cx="431491" cy="229340"/>
            </a:xfrm>
            <a:prstGeom prst="rect">
              <a:avLst/>
            </a:prstGeom>
          </p:spPr>
        </p:pic>
        <p:pic>
          <p:nvPicPr>
            <p:cNvPr id="341" name="Graphic 340">
              <a:extLst>
                <a:ext uri="{FF2B5EF4-FFF2-40B4-BE49-F238E27FC236}">
                  <a16:creationId xmlns:a16="http://schemas.microsoft.com/office/drawing/2014/main" id="{A011DF71-ED51-4703-8439-A83EE71B612B}"/>
                </a:ext>
              </a:extLst>
            </p:cNvPr>
            <p:cNvPicPr>
              <a:picLocks noChangeAspect="1"/>
            </p:cNvPicPr>
            <p:nvPr/>
          </p:nvPicPr>
          <p:blipFill rotWithShape="1">
            <a:blip r:embed="rId3">
              <a:duotone>
                <a:prstClr val="black"/>
                <a:schemeClr val="accent1">
                  <a:tint val="45000"/>
                  <a:satMod val="400000"/>
                </a:schemeClr>
              </a:duotone>
            </a:blip>
            <a:srcRect l="-1" t="17119" r="-7095"/>
            <a:stretch/>
          </p:blipFill>
          <p:spPr>
            <a:xfrm>
              <a:off x="9805202" y="3577702"/>
              <a:ext cx="465522" cy="488272"/>
            </a:xfrm>
            <a:prstGeom prst="rect">
              <a:avLst/>
            </a:prstGeom>
          </p:spPr>
        </p:pic>
      </p:grpSp>
      <p:grpSp>
        <p:nvGrpSpPr>
          <p:cNvPr id="342" name="Group 341">
            <a:extLst>
              <a:ext uri="{FF2B5EF4-FFF2-40B4-BE49-F238E27FC236}">
                <a16:creationId xmlns:a16="http://schemas.microsoft.com/office/drawing/2014/main" id="{917528A1-F056-48E2-9213-75A478577F3B}"/>
              </a:ext>
            </a:extLst>
          </p:cNvPr>
          <p:cNvGrpSpPr/>
          <p:nvPr/>
        </p:nvGrpSpPr>
        <p:grpSpPr>
          <a:xfrm>
            <a:off x="9796099" y="2044641"/>
            <a:ext cx="466141" cy="708550"/>
            <a:chOff x="9804462" y="3357239"/>
            <a:chExt cx="466262" cy="708735"/>
          </a:xfrm>
          <a:solidFill>
            <a:schemeClr val="tx2">
              <a:lumMod val="40000"/>
              <a:lumOff val="60000"/>
            </a:schemeClr>
          </a:solidFill>
        </p:grpSpPr>
        <p:pic>
          <p:nvPicPr>
            <p:cNvPr id="343" name="Graphic 342">
              <a:extLst>
                <a:ext uri="{FF2B5EF4-FFF2-40B4-BE49-F238E27FC236}">
                  <a16:creationId xmlns:a16="http://schemas.microsoft.com/office/drawing/2014/main" id="{61D94345-634D-4D23-B190-ABA707C3E815}"/>
                </a:ext>
              </a:extLst>
            </p:cNvPr>
            <p:cNvPicPr>
              <a:picLocks noChangeAspect="1"/>
            </p:cNvPicPr>
            <p:nvPr/>
          </p:nvPicPr>
          <p:blipFill rotWithShape="1">
            <a:blip r:embed="rId3">
              <a:duotone>
                <a:prstClr val="black"/>
                <a:schemeClr val="accent1">
                  <a:tint val="45000"/>
                  <a:satMod val="400000"/>
                </a:schemeClr>
              </a:duotone>
            </a:blip>
            <a:srcRect r="735" b="81314"/>
            <a:stretch/>
          </p:blipFill>
          <p:spPr>
            <a:xfrm>
              <a:off x="9804462" y="3357239"/>
              <a:ext cx="431491" cy="229340"/>
            </a:xfrm>
            <a:prstGeom prst="rect">
              <a:avLst/>
            </a:prstGeom>
          </p:spPr>
        </p:pic>
        <p:pic>
          <p:nvPicPr>
            <p:cNvPr id="344" name="Graphic 343">
              <a:extLst>
                <a:ext uri="{FF2B5EF4-FFF2-40B4-BE49-F238E27FC236}">
                  <a16:creationId xmlns:a16="http://schemas.microsoft.com/office/drawing/2014/main" id="{0485EB3D-B795-4580-B8F3-73B9EEB24CEF}"/>
                </a:ext>
              </a:extLst>
            </p:cNvPr>
            <p:cNvPicPr>
              <a:picLocks noChangeAspect="1"/>
            </p:cNvPicPr>
            <p:nvPr/>
          </p:nvPicPr>
          <p:blipFill rotWithShape="1">
            <a:blip r:embed="rId3">
              <a:duotone>
                <a:prstClr val="black"/>
                <a:schemeClr val="accent1">
                  <a:tint val="45000"/>
                  <a:satMod val="400000"/>
                </a:schemeClr>
              </a:duotone>
            </a:blip>
            <a:srcRect l="-1" t="17119" r="-7095"/>
            <a:stretch/>
          </p:blipFill>
          <p:spPr>
            <a:xfrm>
              <a:off x="9805202" y="3577702"/>
              <a:ext cx="465522" cy="488272"/>
            </a:xfrm>
            <a:prstGeom prst="rect">
              <a:avLst/>
            </a:prstGeom>
          </p:spPr>
        </p:pic>
      </p:grpSp>
      <p:grpSp>
        <p:nvGrpSpPr>
          <p:cNvPr id="37892" name="Group 344">
            <a:extLst>
              <a:ext uri="{FF2B5EF4-FFF2-40B4-BE49-F238E27FC236}">
                <a16:creationId xmlns:a16="http://schemas.microsoft.com/office/drawing/2014/main" id="{EE329FEB-0846-4D85-8ED9-C236DD298906}"/>
              </a:ext>
            </a:extLst>
          </p:cNvPr>
          <p:cNvGrpSpPr>
            <a:grpSpLocks/>
          </p:cNvGrpSpPr>
          <p:nvPr/>
        </p:nvGrpSpPr>
        <p:grpSpPr bwMode="auto">
          <a:xfrm>
            <a:off x="7865892" y="4448592"/>
            <a:ext cx="466725" cy="708025"/>
            <a:chOff x="9804462" y="3357239"/>
            <a:chExt cx="466262" cy="708735"/>
          </a:xfrm>
        </p:grpSpPr>
        <p:pic>
          <p:nvPicPr>
            <p:cNvPr id="346" name="Graphic 345">
              <a:extLst>
                <a:ext uri="{FF2B5EF4-FFF2-40B4-BE49-F238E27FC236}">
                  <a16:creationId xmlns:a16="http://schemas.microsoft.com/office/drawing/2014/main" id="{CD9CF6D6-2AF9-458D-8570-24FAAD63E893}"/>
                </a:ext>
              </a:extLst>
            </p:cNvPr>
            <p:cNvPicPr>
              <a:picLocks noChangeAspect="1"/>
            </p:cNvPicPr>
            <p:nvPr/>
          </p:nvPicPr>
          <p:blipFill rotWithShape="1">
            <a:blip r:embed="rId4">
              <a:duotone>
                <a:prstClr val="black"/>
                <a:schemeClr val="accent5">
                  <a:tint val="45000"/>
                  <a:satMod val="400000"/>
                </a:schemeClr>
              </a:duotone>
            </a:blip>
            <a:srcRect r="735" b="81314"/>
            <a:stretch/>
          </p:blipFill>
          <p:spPr>
            <a:xfrm>
              <a:off x="9804462" y="3357239"/>
              <a:ext cx="431372" cy="229903"/>
            </a:xfrm>
            <a:prstGeom prst="rect">
              <a:avLst/>
            </a:prstGeom>
          </p:spPr>
        </p:pic>
        <p:pic>
          <p:nvPicPr>
            <p:cNvPr id="347" name="Graphic 346">
              <a:extLst>
                <a:ext uri="{FF2B5EF4-FFF2-40B4-BE49-F238E27FC236}">
                  <a16:creationId xmlns:a16="http://schemas.microsoft.com/office/drawing/2014/main" id="{B6BB9442-3D7A-4B6A-B41C-9CD546341DD4}"/>
                </a:ext>
              </a:extLst>
            </p:cNvPr>
            <p:cNvPicPr>
              <a:picLocks noChangeAspect="1"/>
            </p:cNvPicPr>
            <p:nvPr/>
          </p:nvPicPr>
          <p:blipFill rotWithShape="1">
            <a:blip r:embed="rId4">
              <a:duotone>
                <a:prstClr val="black"/>
                <a:schemeClr val="accent5">
                  <a:tint val="45000"/>
                  <a:satMod val="400000"/>
                </a:schemeClr>
              </a:duotone>
            </a:blip>
            <a:srcRect l="-1" t="17119" r="-7095"/>
            <a:stretch/>
          </p:blipFill>
          <p:spPr>
            <a:xfrm>
              <a:off x="9804462" y="3577629"/>
              <a:ext cx="466262" cy="488345"/>
            </a:xfrm>
            <a:prstGeom prst="rect">
              <a:avLst/>
            </a:prstGeom>
          </p:spPr>
        </p:pic>
      </p:grpSp>
      <p:grpSp>
        <p:nvGrpSpPr>
          <p:cNvPr id="37893" name="Group 326">
            <a:extLst>
              <a:ext uri="{FF2B5EF4-FFF2-40B4-BE49-F238E27FC236}">
                <a16:creationId xmlns:a16="http://schemas.microsoft.com/office/drawing/2014/main" id="{7CD7B7A6-7929-4171-AA28-E46A92EDB28D}"/>
              </a:ext>
            </a:extLst>
          </p:cNvPr>
          <p:cNvGrpSpPr>
            <a:grpSpLocks/>
          </p:cNvGrpSpPr>
          <p:nvPr/>
        </p:nvGrpSpPr>
        <p:grpSpPr bwMode="auto">
          <a:xfrm>
            <a:off x="6149804" y="5604292"/>
            <a:ext cx="466725" cy="708025"/>
            <a:chOff x="9804462" y="3357239"/>
            <a:chExt cx="466262" cy="708735"/>
          </a:xfrm>
        </p:grpSpPr>
        <p:pic>
          <p:nvPicPr>
            <p:cNvPr id="328" name="Graphic 327">
              <a:extLst>
                <a:ext uri="{FF2B5EF4-FFF2-40B4-BE49-F238E27FC236}">
                  <a16:creationId xmlns:a16="http://schemas.microsoft.com/office/drawing/2014/main" id="{AF53D307-989D-4F99-A6C8-121E797D325C}"/>
                </a:ext>
              </a:extLst>
            </p:cNvPr>
            <p:cNvPicPr>
              <a:picLocks noChangeAspect="1"/>
            </p:cNvPicPr>
            <p:nvPr/>
          </p:nvPicPr>
          <p:blipFill rotWithShape="1">
            <a:blip r:embed="rId4">
              <a:duotone>
                <a:prstClr val="black"/>
                <a:schemeClr val="accent5">
                  <a:tint val="45000"/>
                  <a:satMod val="400000"/>
                </a:schemeClr>
              </a:duotone>
            </a:blip>
            <a:srcRect r="735" b="81314"/>
            <a:stretch/>
          </p:blipFill>
          <p:spPr>
            <a:xfrm>
              <a:off x="9804462" y="3357239"/>
              <a:ext cx="431372" cy="228829"/>
            </a:xfrm>
            <a:prstGeom prst="rect">
              <a:avLst/>
            </a:prstGeom>
          </p:spPr>
        </p:pic>
        <p:pic>
          <p:nvPicPr>
            <p:cNvPr id="329" name="Graphic 328">
              <a:extLst>
                <a:ext uri="{FF2B5EF4-FFF2-40B4-BE49-F238E27FC236}">
                  <a16:creationId xmlns:a16="http://schemas.microsoft.com/office/drawing/2014/main" id="{34E48C77-ADEC-4151-8DA1-D97061D39D61}"/>
                </a:ext>
              </a:extLst>
            </p:cNvPr>
            <p:cNvPicPr>
              <a:picLocks noChangeAspect="1"/>
            </p:cNvPicPr>
            <p:nvPr/>
          </p:nvPicPr>
          <p:blipFill rotWithShape="1">
            <a:blip r:embed="rId4">
              <a:duotone>
                <a:prstClr val="black"/>
                <a:schemeClr val="accent5">
                  <a:tint val="45000"/>
                  <a:satMod val="400000"/>
                </a:schemeClr>
              </a:duotone>
            </a:blip>
            <a:srcRect l="-1" t="17119" r="-7095"/>
            <a:stretch/>
          </p:blipFill>
          <p:spPr>
            <a:xfrm>
              <a:off x="9804462" y="3578123"/>
              <a:ext cx="466262" cy="487851"/>
            </a:xfrm>
            <a:prstGeom prst="rect">
              <a:avLst/>
            </a:prstGeom>
          </p:spPr>
        </p:pic>
      </p:grpSp>
      <p:grpSp>
        <p:nvGrpSpPr>
          <p:cNvPr id="37894" name="Group 329">
            <a:extLst>
              <a:ext uri="{FF2B5EF4-FFF2-40B4-BE49-F238E27FC236}">
                <a16:creationId xmlns:a16="http://schemas.microsoft.com/office/drawing/2014/main" id="{8D21E12D-8320-4EC4-AE10-38286FEE0721}"/>
              </a:ext>
            </a:extLst>
          </p:cNvPr>
          <p:cNvGrpSpPr>
            <a:grpSpLocks/>
          </p:cNvGrpSpPr>
          <p:nvPr/>
        </p:nvGrpSpPr>
        <p:grpSpPr bwMode="auto">
          <a:xfrm>
            <a:off x="6149804" y="4424779"/>
            <a:ext cx="466725" cy="708025"/>
            <a:chOff x="9804462" y="3357239"/>
            <a:chExt cx="466262" cy="708735"/>
          </a:xfrm>
        </p:grpSpPr>
        <p:pic>
          <p:nvPicPr>
            <p:cNvPr id="331" name="Graphic 330">
              <a:extLst>
                <a:ext uri="{FF2B5EF4-FFF2-40B4-BE49-F238E27FC236}">
                  <a16:creationId xmlns:a16="http://schemas.microsoft.com/office/drawing/2014/main" id="{2C295FA0-44F1-4516-8CAD-8B59A2735E89}"/>
                </a:ext>
              </a:extLst>
            </p:cNvPr>
            <p:cNvPicPr>
              <a:picLocks noChangeAspect="1"/>
            </p:cNvPicPr>
            <p:nvPr/>
          </p:nvPicPr>
          <p:blipFill rotWithShape="1">
            <a:blip r:embed="rId4">
              <a:duotone>
                <a:prstClr val="black"/>
                <a:schemeClr val="accent5">
                  <a:tint val="45000"/>
                  <a:satMod val="400000"/>
                </a:schemeClr>
              </a:duotone>
            </a:blip>
            <a:srcRect r="735" b="81314"/>
            <a:stretch/>
          </p:blipFill>
          <p:spPr>
            <a:xfrm>
              <a:off x="9804462" y="3357239"/>
              <a:ext cx="431372" cy="228829"/>
            </a:xfrm>
            <a:prstGeom prst="rect">
              <a:avLst/>
            </a:prstGeom>
          </p:spPr>
        </p:pic>
        <p:pic>
          <p:nvPicPr>
            <p:cNvPr id="332" name="Graphic 331">
              <a:extLst>
                <a:ext uri="{FF2B5EF4-FFF2-40B4-BE49-F238E27FC236}">
                  <a16:creationId xmlns:a16="http://schemas.microsoft.com/office/drawing/2014/main" id="{4EFD0B4D-D552-4F7B-B029-43E7D9BD5AD1}"/>
                </a:ext>
              </a:extLst>
            </p:cNvPr>
            <p:cNvPicPr>
              <a:picLocks noChangeAspect="1"/>
            </p:cNvPicPr>
            <p:nvPr/>
          </p:nvPicPr>
          <p:blipFill rotWithShape="1">
            <a:blip r:embed="rId4">
              <a:duotone>
                <a:prstClr val="black"/>
                <a:schemeClr val="accent5">
                  <a:tint val="45000"/>
                  <a:satMod val="400000"/>
                </a:schemeClr>
              </a:duotone>
            </a:blip>
            <a:srcRect l="-1" t="17119" r="-7095"/>
            <a:stretch/>
          </p:blipFill>
          <p:spPr>
            <a:xfrm>
              <a:off x="9804462" y="3578123"/>
              <a:ext cx="466262" cy="487851"/>
            </a:xfrm>
            <a:prstGeom prst="rect">
              <a:avLst/>
            </a:prstGeom>
          </p:spPr>
        </p:pic>
      </p:grpSp>
      <p:grpSp>
        <p:nvGrpSpPr>
          <p:cNvPr id="333" name="Group 332">
            <a:extLst>
              <a:ext uri="{FF2B5EF4-FFF2-40B4-BE49-F238E27FC236}">
                <a16:creationId xmlns:a16="http://schemas.microsoft.com/office/drawing/2014/main" id="{4AF24022-82B8-4A77-A91F-185B742B1198}"/>
              </a:ext>
            </a:extLst>
          </p:cNvPr>
          <p:cNvGrpSpPr/>
          <p:nvPr/>
        </p:nvGrpSpPr>
        <p:grpSpPr>
          <a:xfrm>
            <a:off x="6150142" y="2052676"/>
            <a:ext cx="466141" cy="708550"/>
            <a:chOff x="9804462" y="3357239"/>
            <a:chExt cx="466262" cy="708735"/>
          </a:xfrm>
          <a:solidFill>
            <a:schemeClr val="tx2">
              <a:lumMod val="40000"/>
              <a:lumOff val="60000"/>
            </a:schemeClr>
          </a:solidFill>
        </p:grpSpPr>
        <p:pic>
          <p:nvPicPr>
            <p:cNvPr id="334" name="Graphic 333">
              <a:extLst>
                <a:ext uri="{FF2B5EF4-FFF2-40B4-BE49-F238E27FC236}">
                  <a16:creationId xmlns:a16="http://schemas.microsoft.com/office/drawing/2014/main" id="{FADB6A7B-5A3C-49EB-9EDE-CF8D3CFDE644}"/>
                </a:ext>
              </a:extLst>
            </p:cNvPr>
            <p:cNvPicPr>
              <a:picLocks noChangeAspect="1"/>
            </p:cNvPicPr>
            <p:nvPr/>
          </p:nvPicPr>
          <p:blipFill rotWithShape="1">
            <a:blip r:embed="rId3">
              <a:duotone>
                <a:prstClr val="black"/>
                <a:schemeClr val="accent1">
                  <a:tint val="45000"/>
                  <a:satMod val="400000"/>
                </a:schemeClr>
              </a:duotone>
            </a:blip>
            <a:srcRect r="735" b="81314"/>
            <a:stretch/>
          </p:blipFill>
          <p:spPr>
            <a:xfrm>
              <a:off x="9804462" y="3357239"/>
              <a:ext cx="431491" cy="229340"/>
            </a:xfrm>
            <a:prstGeom prst="rect">
              <a:avLst/>
            </a:prstGeom>
          </p:spPr>
        </p:pic>
        <p:pic>
          <p:nvPicPr>
            <p:cNvPr id="335" name="Graphic 334">
              <a:extLst>
                <a:ext uri="{FF2B5EF4-FFF2-40B4-BE49-F238E27FC236}">
                  <a16:creationId xmlns:a16="http://schemas.microsoft.com/office/drawing/2014/main" id="{ED40E2A2-2389-41C0-9F3E-13F12D2483AF}"/>
                </a:ext>
              </a:extLst>
            </p:cNvPr>
            <p:cNvPicPr>
              <a:picLocks noChangeAspect="1"/>
            </p:cNvPicPr>
            <p:nvPr/>
          </p:nvPicPr>
          <p:blipFill rotWithShape="1">
            <a:blip r:embed="rId3">
              <a:duotone>
                <a:prstClr val="black"/>
                <a:schemeClr val="accent1">
                  <a:tint val="45000"/>
                  <a:satMod val="400000"/>
                </a:schemeClr>
              </a:duotone>
            </a:blip>
            <a:srcRect l="-1" t="17119" r="-7095"/>
            <a:stretch/>
          </p:blipFill>
          <p:spPr>
            <a:xfrm>
              <a:off x="9805202" y="3577702"/>
              <a:ext cx="465522" cy="488272"/>
            </a:xfrm>
            <a:prstGeom prst="rect">
              <a:avLst/>
            </a:prstGeom>
          </p:spPr>
        </p:pic>
      </p:grpSp>
      <p:grpSp>
        <p:nvGrpSpPr>
          <p:cNvPr id="336" name="Group 335">
            <a:extLst>
              <a:ext uri="{FF2B5EF4-FFF2-40B4-BE49-F238E27FC236}">
                <a16:creationId xmlns:a16="http://schemas.microsoft.com/office/drawing/2014/main" id="{D617A1DD-086B-4421-B562-D4C85E22D9D7}"/>
              </a:ext>
            </a:extLst>
          </p:cNvPr>
          <p:cNvGrpSpPr/>
          <p:nvPr/>
        </p:nvGrpSpPr>
        <p:grpSpPr>
          <a:xfrm>
            <a:off x="6150142" y="3209036"/>
            <a:ext cx="466141" cy="708550"/>
            <a:chOff x="9804462" y="3357239"/>
            <a:chExt cx="466262" cy="708735"/>
          </a:xfrm>
          <a:solidFill>
            <a:schemeClr val="tx2">
              <a:lumMod val="40000"/>
              <a:lumOff val="60000"/>
            </a:schemeClr>
          </a:solidFill>
        </p:grpSpPr>
        <p:pic>
          <p:nvPicPr>
            <p:cNvPr id="337" name="Graphic 336">
              <a:extLst>
                <a:ext uri="{FF2B5EF4-FFF2-40B4-BE49-F238E27FC236}">
                  <a16:creationId xmlns:a16="http://schemas.microsoft.com/office/drawing/2014/main" id="{3645526C-7E0E-482A-B533-8B753A8EB43B}"/>
                </a:ext>
              </a:extLst>
            </p:cNvPr>
            <p:cNvPicPr>
              <a:picLocks noChangeAspect="1"/>
            </p:cNvPicPr>
            <p:nvPr/>
          </p:nvPicPr>
          <p:blipFill rotWithShape="1">
            <a:blip r:embed="rId3">
              <a:duotone>
                <a:prstClr val="black"/>
                <a:schemeClr val="accent1">
                  <a:tint val="45000"/>
                  <a:satMod val="400000"/>
                </a:schemeClr>
              </a:duotone>
            </a:blip>
            <a:srcRect r="735" b="81314"/>
            <a:stretch/>
          </p:blipFill>
          <p:spPr>
            <a:xfrm>
              <a:off x="9804462" y="3357239"/>
              <a:ext cx="431491" cy="229340"/>
            </a:xfrm>
            <a:prstGeom prst="rect">
              <a:avLst/>
            </a:prstGeom>
          </p:spPr>
        </p:pic>
        <p:pic>
          <p:nvPicPr>
            <p:cNvPr id="338" name="Graphic 337">
              <a:extLst>
                <a:ext uri="{FF2B5EF4-FFF2-40B4-BE49-F238E27FC236}">
                  <a16:creationId xmlns:a16="http://schemas.microsoft.com/office/drawing/2014/main" id="{24B87C3F-040F-4C5C-B539-EAC358503BF4}"/>
                </a:ext>
              </a:extLst>
            </p:cNvPr>
            <p:cNvPicPr>
              <a:picLocks noChangeAspect="1"/>
            </p:cNvPicPr>
            <p:nvPr/>
          </p:nvPicPr>
          <p:blipFill rotWithShape="1">
            <a:blip r:embed="rId3">
              <a:duotone>
                <a:prstClr val="black"/>
                <a:schemeClr val="accent1">
                  <a:tint val="45000"/>
                  <a:satMod val="400000"/>
                </a:schemeClr>
              </a:duotone>
            </a:blip>
            <a:srcRect l="-1" t="17119" r="-7095"/>
            <a:stretch/>
          </p:blipFill>
          <p:spPr>
            <a:xfrm>
              <a:off x="9805202" y="3577702"/>
              <a:ext cx="465522" cy="488272"/>
            </a:xfrm>
            <a:prstGeom prst="rect">
              <a:avLst/>
            </a:prstGeom>
          </p:spPr>
        </p:pic>
      </p:grpSp>
      <p:pic>
        <p:nvPicPr>
          <p:cNvPr id="18" name="Graphic 17">
            <a:extLst>
              <a:ext uri="{FF2B5EF4-FFF2-40B4-BE49-F238E27FC236}">
                <a16:creationId xmlns:a16="http://schemas.microsoft.com/office/drawing/2014/main" id="{25320E9E-07CA-4FC3-9119-F27ADAE65799}"/>
              </a:ext>
            </a:extLst>
          </p:cNvPr>
          <p:cNvPicPr>
            <a:picLocks noChangeAspect="1"/>
          </p:cNvPicPr>
          <p:nvPr/>
        </p:nvPicPr>
        <p:blipFill>
          <a:blip r:embed="rId5">
            <a:duotone>
              <a:prstClr val="black"/>
              <a:schemeClr val="accent5">
                <a:tint val="45000"/>
                <a:satMod val="400000"/>
              </a:schemeClr>
            </a:duotone>
            <a:extLst>
              <a:ext uri="{BEBA8EAE-BF5A-486C-A8C5-ECC9F3942E4B}">
                <a14:imgProps xmlns:a14="http://schemas.microsoft.com/office/drawing/2010/main">
                  <a14:imgLayer r:embed="rId6">
                    <a14:imgEffect>
                      <a14:brightnessContrast contrast="-20000"/>
                    </a14:imgEffect>
                  </a14:imgLayer>
                </a14:imgProps>
              </a:ext>
            </a:extLst>
          </a:blip>
          <a:stretch>
            <a:fillRect/>
          </a:stretch>
        </p:blipFill>
        <p:spPr>
          <a:xfrm>
            <a:off x="3912031" y="4447702"/>
            <a:ext cx="434862" cy="1226817"/>
          </a:xfrm>
          <a:prstGeom prst="rect">
            <a:avLst/>
          </a:prstGeom>
        </p:spPr>
      </p:pic>
      <p:pic>
        <p:nvPicPr>
          <p:cNvPr id="19" name="Graphic 18">
            <a:extLst>
              <a:ext uri="{FF2B5EF4-FFF2-40B4-BE49-F238E27FC236}">
                <a16:creationId xmlns:a16="http://schemas.microsoft.com/office/drawing/2014/main" id="{FA4C7D14-0A2E-42DF-88A3-ABF06F260368}"/>
              </a:ext>
            </a:extLst>
          </p:cNvPr>
          <p:cNvPicPr>
            <a:picLocks noChangeAspect="1"/>
          </p:cNvPicPr>
          <p:nvPr/>
        </p:nvPicPr>
        <p:blipFill>
          <a:blip r:embed="rId7">
            <a:duotone>
              <a:prstClr val="black"/>
              <a:schemeClr val="accent1">
                <a:tint val="45000"/>
                <a:satMod val="400000"/>
              </a:schemeClr>
            </a:duotone>
          </a:blip>
          <a:stretch>
            <a:fillRect/>
          </a:stretch>
        </p:blipFill>
        <p:spPr>
          <a:xfrm>
            <a:off x="3853281" y="1903211"/>
            <a:ext cx="538022" cy="1215708"/>
          </a:xfrm>
          <a:prstGeom prst="rect">
            <a:avLst/>
          </a:prstGeom>
        </p:spPr>
      </p:pic>
      <p:sp>
        <p:nvSpPr>
          <p:cNvPr id="37900" name="TextBox 6">
            <a:extLst>
              <a:ext uri="{FF2B5EF4-FFF2-40B4-BE49-F238E27FC236}">
                <a16:creationId xmlns:a16="http://schemas.microsoft.com/office/drawing/2014/main" id="{ACFABD31-CC97-436D-8A90-317474D01E7B}"/>
              </a:ext>
            </a:extLst>
          </p:cNvPr>
          <p:cNvSpPr txBox="1">
            <a:spLocks noChangeArrowheads="1"/>
          </p:cNvSpPr>
          <p:nvPr/>
        </p:nvSpPr>
        <p:spPr bwMode="auto">
          <a:xfrm>
            <a:off x="7226129" y="5323304"/>
            <a:ext cx="2014449" cy="821838"/>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ヒラギノ角ゴ Pro W3" pitchFamily="-65" charset="-128"/>
                <a:cs typeface="Arial" panose="020B0604020202020204" pitchFamily="34" charset="0"/>
              </a:rPr>
              <a:t>Germline Mutation + Second Somatic Mutation</a:t>
            </a:r>
          </a:p>
        </p:txBody>
      </p:sp>
      <p:sp>
        <p:nvSpPr>
          <p:cNvPr id="37901" name="TextBox 7">
            <a:extLst>
              <a:ext uri="{FF2B5EF4-FFF2-40B4-BE49-F238E27FC236}">
                <a16:creationId xmlns:a16="http://schemas.microsoft.com/office/drawing/2014/main" id="{4AA0E91F-CCB0-4720-B5A8-8EEA386FD774}"/>
              </a:ext>
            </a:extLst>
          </p:cNvPr>
          <p:cNvSpPr txBox="1">
            <a:spLocks noChangeArrowheads="1"/>
          </p:cNvSpPr>
          <p:nvPr/>
        </p:nvSpPr>
        <p:spPr bwMode="auto">
          <a:xfrm>
            <a:off x="9545467" y="2897604"/>
            <a:ext cx="1019422" cy="858839"/>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E1471D"/>
                </a:solidFill>
                <a:effectLst/>
                <a:uLnTx/>
                <a:uFillTx/>
                <a:latin typeface="Calibri" panose="020F0502020204030204" pitchFamily="34" charset="0"/>
                <a:ea typeface="ヒラギノ角ゴ Pro W3" pitchFamily="-65" charset="-128"/>
                <a:cs typeface="Arial" panose="020B0604020202020204" pitchFamily="34" charset="0"/>
              </a:rPr>
              <a:t>Double Somatic Mutation</a:t>
            </a:r>
          </a:p>
        </p:txBody>
      </p:sp>
      <p:sp>
        <p:nvSpPr>
          <p:cNvPr id="10259" name="AutoShape 65">
            <a:extLst>
              <a:ext uri="{FF2B5EF4-FFF2-40B4-BE49-F238E27FC236}">
                <a16:creationId xmlns:a16="http://schemas.microsoft.com/office/drawing/2014/main" id="{B095EB01-AFAF-4E20-ADD6-B827829748D1}"/>
              </a:ext>
            </a:extLst>
          </p:cNvPr>
          <p:cNvSpPr>
            <a:spLocks noChangeArrowheads="1"/>
          </p:cNvSpPr>
          <p:nvPr/>
        </p:nvSpPr>
        <p:spPr bwMode="auto">
          <a:xfrm rot="20072227">
            <a:off x="6916567" y="1897479"/>
            <a:ext cx="274637" cy="457200"/>
          </a:xfrm>
          <a:prstGeom prst="lightningBolt">
            <a:avLst/>
          </a:prstGeom>
          <a:solidFill>
            <a:srgbClr val="FFFF00"/>
          </a:solidFill>
          <a:ln w="9525">
            <a:solidFill>
              <a:schemeClr val="bg2">
                <a:lumMod val="10000"/>
              </a:schemeClr>
            </a:solidFill>
            <a:miter lim="800000"/>
            <a:headEnd/>
            <a:tailEnd/>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600" b="1" i="0" u="none" strike="noStrike" kern="1200" cap="none" spc="0" normalizeH="0" baseline="-25000" noProof="0" dirty="0">
              <a:ln>
                <a:noFill/>
              </a:ln>
              <a:solidFill>
                <a:srgbClr val="000000"/>
              </a:solidFill>
              <a:effectLst/>
              <a:uLnTx/>
              <a:uFillTx/>
              <a:latin typeface="Calibri" panose="020F0502020204030204" pitchFamily="34" charset="0"/>
              <a:ea typeface="ヒラギノ角ゴ Pro W3" charset="-128"/>
              <a:cs typeface="Arial" panose="020B0604020202020204" pitchFamily="34" charset="0"/>
            </a:endParaRPr>
          </a:p>
        </p:txBody>
      </p:sp>
      <p:sp>
        <p:nvSpPr>
          <p:cNvPr id="37903" name="Text Box 92">
            <a:extLst>
              <a:ext uri="{FF2B5EF4-FFF2-40B4-BE49-F238E27FC236}">
                <a16:creationId xmlns:a16="http://schemas.microsoft.com/office/drawing/2014/main" id="{22816D96-66EA-43D2-AD46-A22FE8956D7F}"/>
              </a:ext>
            </a:extLst>
          </p:cNvPr>
          <p:cNvSpPr txBox="1">
            <a:spLocks noChangeArrowheads="1"/>
          </p:cNvSpPr>
          <p:nvPr/>
        </p:nvSpPr>
        <p:spPr bwMode="auto">
          <a:xfrm>
            <a:off x="6138692" y="1567279"/>
            <a:ext cx="1725612"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Somatic mutation</a:t>
            </a:r>
          </a:p>
        </p:txBody>
      </p:sp>
      <p:sp>
        <p:nvSpPr>
          <p:cNvPr id="37904" name="TextBox 2">
            <a:extLst>
              <a:ext uri="{FF2B5EF4-FFF2-40B4-BE49-F238E27FC236}">
                <a16:creationId xmlns:a16="http://schemas.microsoft.com/office/drawing/2014/main" id="{B3AEB59D-5C23-4C45-8A56-A3F875F3ED7E}"/>
              </a:ext>
            </a:extLst>
          </p:cNvPr>
          <p:cNvSpPr txBox="1">
            <a:spLocks noChangeArrowheads="1"/>
          </p:cNvSpPr>
          <p:nvPr/>
        </p:nvSpPr>
        <p:spPr bwMode="auto">
          <a:xfrm>
            <a:off x="4391604" y="4814636"/>
            <a:ext cx="1011237"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Germline </a:t>
            </a:r>
          </a:p>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mutation</a:t>
            </a:r>
          </a:p>
        </p:txBody>
      </p:sp>
      <p:sp>
        <p:nvSpPr>
          <p:cNvPr id="6165" name="TextBox 1">
            <a:extLst>
              <a:ext uri="{FF2B5EF4-FFF2-40B4-BE49-F238E27FC236}">
                <a16:creationId xmlns:a16="http://schemas.microsoft.com/office/drawing/2014/main" id="{E2166737-72A6-4372-9246-BED8904E457B}"/>
              </a:ext>
            </a:extLst>
          </p:cNvPr>
          <p:cNvSpPr txBox="1">
            <a:spLocks noChangeArrowheads="1"/>
          </p:cNvSpPr>
          <p:nvPr/>
        </p:nvSpPr>
        <p:spPr bwMode="auto">
          <a:xfrm>
            <a:off x="5752929" y="1151023"/>
            <a:ext cx="3902075" cy="369887"/>
          </a:xfrm>
          <a:prstGeom prst="rect">
            <a:avLst/>
          </a:prstGeom>
          <a:noFill/>
          <a:ln>
            <a:noFill/>
          </a:ln>
          <a:extLst>
            <a:ext uri="{909E8E84-426E-40dd-AFC4-6F175D3DCCD1}"/>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22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rPr>
              <a:t>Autosomal Dominant Inheritance</a:t>
            </a:r>
            <a:r>
              <a:rPr kumimoji="0" lang="en-US" altLang="en-US" sz="2200" b="1" i="0" u="none" strike="noStrike" kern="1200" cap="none" spc="0" normalizeH="0" baseline="3000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rPr>
              <a:t>2</a:t>
            </a:r>
          </a:p>
        </p:txBody>
      </p:sp>
      <p:sp>
        <p:nvSpPr>
          <p:cNvPr id="37907" name="Text Box 11">
            <a:extLst>
              <a:ext uri="{FF2B5EF4-FFF2-40B4-BE49-F238E27FC236}">
                <a16:creationId xmlns:a16="http://schemas.microsoft.com/office/drawing/2014/main" id="{2E862FDC-8B63-4AD8-8149-EF482219CBB7}"/>
              </a:ext>
            </a:extLst>
          </p:cNvPr>
          <p:cNvSpPr txBox="1">
            <a:spLocks noChangeArrowheads="1"/>
          </p:cNvSpPr>
          <p:nvPr/>
        </p:nvSpPr>
        <p:spPr bwMode="auto">
          <a:xfrm>
            <a:off x="411480" y="6184913"/>
            <a:ext cx="5257311" cy="453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Arial" panose="020B0604020202020204" pitchFamily="34" charset="0"/>
              </a:rPr>
              <a:t>1. Pritchard. NEJM. 2016;375:443.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Arial" panose="020B0604020202020204" pitchFamily="34" charset="0"/>
              </a:rPr>
              <a:t>2. Griffiths. An Introduction to Genetic Analysis, 7th ed. W.H. Freeman; 2000. </a:t>
            </a:r>
          </a:p>
        </p:txBody>
      </p:sp>
      <p:grpSp>
        <p:nvGrpSpPr>
          <p:cNvPr id="37908" name="Group 15">
            <a:extLst>
              <a:ext uri="{FF2B5EF4-FFF2-40B4-BE49-F238E27FC236}">
                <a16:creationId xmlns:a16="http://schemas.microsoft.com/office/drawing/2014/main" id="{27CB7BE0-C74E-4164-A1B7-8FA2504DFFF1}"/>
              </a:ext>
            </a:extLst>
          </p:cNvPr>
          <p:cNvGrpSpPr>
            <a:grpSpLocks/>
          </p:cNvGrpSpPr>
          <p:nvPr/>
        </p:nvGrpSpPr>
        <p:grpSpPr bwMode="auto">
          <a:xfrm>
            <a:off x="4045529" y="2314992"/>
            <a:ext cx="165100" cy="295275"/>
            <a:chOff x="8105113" y="1948903"/>
            <a:chExt cx="166456" cy="295275"/>
          </a:xfrm>
        </p:grpSpPr>
        <p:grpSp>
          <p:nvGrpSpPr>
            <p:cNvPr id="38021" name="Group 226">
              <a:extLst>
                <a:ext uri="{FF2B5EF4-FFF2-40B4-BE49-F238E27FC236}">
                  <a16:creationId xmlns:a16="http://schemas.microsoft.com/office/drawing/2014/main" id="{E707B031-B095-4D89-A054-5FEC9D69E723}"/>
                </a:ext>
              </a:extLst>
            </p:cNvPr>
            <p:cNvGrpSpPr>
              <a:grpSpLocks/>
            </p:cNvGrpSpPr>
            <p:nvPr/>
          </p:nvGrpSpPr>
          <p:grpSpPr bwMode="auto">
            <a:xfrm>
              <a:off x="8105113" y="1948903"/>
              <a:ext cx="76200" cy="295275"/>
              <a:chOff x="4937127" y="1957388"/>
              <a:chExt cx="76200" cy="295275"/>
            </a:xfrm>
          </p:grpSpPr>
          <p:sp>
            <p:nvSpPr>
              <p:cNvPr id="38026" name="Rectangle: Rounded Corners 227">
                <a:extLst>
                  <a:ext uri="{FF2B5EF4-FFF2-40B4-BE49-F238E27FC236}">
                    <a16:creationId xmlns:a16="http://schemas.microsoft.com/office/drawing/2014/main" id="{6897B749-F979-4EA7-B7D8-D4AE45CC4AAB}"/>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6328" name="Flowchart: Stored Data 228">
                <a:extLst>
                  <a:ext uri="{FF2B5EF4-FFF2-40B4-BE49-F238E27FC236}">
                    <a16:creationId xmlns:a16="http://schemas.microsoft.com/office/drawing/2014/main" id="{73BA4F38-03C9-4E67-9B6C-2D1E84972A21}"/>
                  </a:ext>
                </a:extLst>
              </p:cNvPr>
              <p:cNvSpPr>
                <a:spLocks noChangeArrowheads="1"/>
              </p:cNvSpPr>
              <p:nvPr/>
            </p:nvSpPr>
            <p:spPr bwMode="auto">
              <a:xfrm rot="-5400000">
                <a:off x="4929502" y="2152364"/>
                <a:ext cx="92075" cy="70424"/>
              </a:xfrm>
              <a:prstGeom prst="flowChartOnlineStorage">
                <a:avLst/>
              </a:prstGeom>
              <a:solidFill>
                <a:srgbClr val="0000FF"/>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8028" name="Rectangle: Rounded Corners 229">
                <a:extLst>
                  <a:ext uri="{FF2B5EF4-FFF2-40B4-BE49-F238E27FC236}">
                    <a16:creationId xmlns:a16="http://schemas.microsoft.com/office/drawing/2014/main" id="{A6275949-54D2-4BE1-9851-82EEB7A56471}"/>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38022" name="Group 230">
              <a:extLst>
                <a:ext uri="{FF2B5EF4-FFF2-40B4-BE49-F238E27FC236}">
                  <a16:creationId xmlns:a16="http://schemas.microsoft.com/office/drawing/2014/main" id="{D9208605-7C3A-49D7-9220-23C0B46D9B74}"/>
                </a:ext>
              </a:extLst>
            </p:cNvPr>
            <p:cNvGrpSpPr>
              <a:grpSpLocks/>
            </p:cNvGrpSpPr>
            <p:nvPr/>
          </p:nvGrpSpPr>
          <p:grpSpPr bwMode="auto">
            <a:xfrm>
              <a:off x="8195369" y="1948903"/>
              <a:ext cx="76200" cy="295275"/>
              <a:chOff x="4937127" y="1957388"/>
              <a:chExt cx="76200" cy="295275"/>
            </a:xfrm>
          </p:grpSpPr>
          <p:sp>
            <p:nvSpPr>
              <p:cNvPr id="38023" name="Rectangle: Rounded Corners 231">
                <a:extLst>
                  <a:ext uri="{FF2B5EF4-FFF2-40B4-BE49-F238E27FC236}">
                    <a16:creationId xmlns:a16="http://schemas.microsoft.com/office/drawing/2014/main" id="{949656FA-53CB-4EB7-883B-6E456B597861}"/>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6325" name="Flowchart: Stored Data 232">
                <a:extLst>
                  <a:ext uri="{FF2B5EF4-FFF2-40B4-BE49-F238E27FC236}">
                    <a16:creationId xmlns:a16="http://schemas.microsoft.com/office/drawing/2014/main" id="{03FB0994-4123-4F0F-A1B0-09E85D467DB7}"/>
                  </a:ext>
                </a:extLst>
              </p:cNvPr>
              <p:cNvSpPr>
                <a:spLocks noChangeArrowheads="1"/>
              </p:cNvSpPr>
              <p:nvPr/>
            </p:nvSpPr>
            <p:spPr bwMode="auto">
              <a:xfrm rot="-5400000">
                <a:off x="4928876" y="2152364"/>
                <a:ext cx="92075" cy="70424"/>
              </a:xfrm>
              <a:prstGeom prst="flowChartOnlineStorage">
                <a:avLst/>
              </a:prstGeom>
              <a:solidFill>
                <a:srgbClr val="0000FF"/>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8025" name="Rectangle: Rounded Corners 233">
                <a:extLst>
                  <a:ext uri="{FF2B5EF4-FFF2-40B4-BE49-F238E27FC236}">
                    <a16:creationId xmlns:a16="http://schemas.microsoft.com/office/drawing/2014/main" id="{3BB8A759-BCC4-4F01-B8B0-B34502141F60}"/>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grpSp>
        <p:nvGrpSpPr>
          <p:cNvPr id="37909" name="Group 235">
            <a:extLst>
              <a:ext uri="{FF2B5EF4-FFF2-40B4-BE49-F238E27FC236}">
                <a16:creationId xmlns:a16="http://schemas.microsoft.com/office/drawing/2014/main" id="{420956F7-0162-4F94-AE28-8BC9FA183A1B}"/>
              </a:ext>
            </a:extLst>
          </p:cNvPr>
          <p:cNvGrpSpPr>
            <a:grpSpLocks/>
          </p:cNvGrpSpPr>
          <p:nvPr/>
        </p:nvGrpSpPr>
        <p:grpSpPr bwMode="auto">
          <a:xfrm>
            <a:off x="6300617" y="2322929"/>
            <a:ext cx="166687" cy="295275"/>
            <a:chOff x="8105113" y="1948903"/>
            <a:chExt cx="166456" cy="295275"/>
          </a:xfrm>
        </p:grpSpPr>
        <p:grpSp>
          <p:nvGrpSpPr>
            <p:cNvPr id="38013" name="Group 236">
              <a:extLst>
                <a:ext uri="{FF2B5EF4-FFF2-40B4-BE49-F238E27FC236}">
                  <a16:creationId xmlns:a16="http://schemas.microsoft.com/office/drawing/2014/main" id="{09ED94EB-5D0C-494F-A7C4-ECC9F1358000}"/>
                </a:ext>
              </a:extLst>
            </p:cNvPr>
            <p:cNvGrpSpPr>
              <a:grpSpLocks/>
            </p:cNvGrpSpPr>
            <p:nvPr/>
          </p:nvGrpSpPr>
          <p:grpSpPr bwMode="auto">
            <a:xfrm>
              <a:off x="8105113" y="1948903"/>
              <a:ext cx="76200" cy="295275"/>
              <a:chOff x="4937127" y="1957388"/>
              <a:chExt cx="76200" cy="295275"/>
            </a:xfrm>
          </p:grpSpPr>
          <p:sp>
            <p:nvSpPr>
              <p:cNvPr id="38018" name="Rectangle: Rounded Corners 241">
                <a:extLst>
                  <a:ext uri="{FF2B5EF4-FFF2-40B4-BE49-F238E27FC236}">
                    <a16:creationId xmlns:a16="http://schemas.microsoft.com/office/drawing/2014/main" id="{BD03A99D-5919-4E56-AFCA-D882CAB0DFB3}"/>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6320" name="Flowchart: Stored Data 242">
                <a:extLst>
                  <a:ext uri="{FF2B5EF4-FFF2-40B4-BE49-F238E27FC236}">
                    <a16:creationId xmlns:a16="http://schemas.microsoft.com/office/drawing/2014/main" id="{B46B485D-865D-475F-AEBB-5A8B05345F4B}"/>
                  </a:ext>
                </a:extLst>
              </p:cNvPr>
              <p:cNvSpPr>
                <a:spLocks noChangeArrowheads="1"/>
              </p:cNvSpPr>
              <p:nvPr/>
            </p:nvSpPr>
            <p:spPr bwMode="auto">
              <a:xfrm rot="-5400000">
                <a:off x="4929136" y="2152700"/>
                <a:ext cx="92075" cy="69753"/>
              </a:xfrm>
              <a:prstGeom prst="flowChartOnlineStorage">
                <a:avLst/>
              </a:prstGeom>
              <a:solidFill>
                <a:srgbClr val="0000FF"/>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8020" name="Rectangle: Rounded Corners 243">
                <a:extLst>
                  <a:ext uri="{FF2B5EF4-FFF2-40B4-BE49-F238E27FC236}">
                    <a16:creationId xmlns:a16="http://schemas.microsoft.com/office/drawing/2014/main" id="{762470CB-6C07-4F50-9CF7-F4FB3552E3A9}"/>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38014" name="Group 237">
              <a:extLst>
                <a:ext uri="{FF2B5EF4-FFF2-40B4-BE49-F238E27FC236}">
                  <a16:creationId xmlns:a16="http://schemas.microsoft.com/office/drawing/2014/main" id="{FE5CFA1B-7620-41DE-9168-506634D9ADFA}"/>
                </a:ext>
              </a:extLst>
            </p:cNvPr>
            <p:cNvGrpSpPr>
              <a:grpSpLocks/>
            </p:cNvGrpSpPr>
            <p:nvPr/>
          </p:nvGrpSpPr>
          <p:grpSpPr bwMode="auto">
            <a:xfrm>
              <a:off x="8195369" y="1948903"/>
              <a:ext cx="76200" cy="295275"/>
              <a:chOff x="4937127" y="1957388"/>
              <a:chExt cx="76200" cy="295275"/>
            </a:xfrm>
          </p:grpSpPr>
          <p:sp>
            <p:nvSpPr>
              <p:cNvPr id="38015" name="Rectangle: Rounded Corners 238">
                <a:extLst>
                  <a:ext uri="{FF2B5EF4-FFF2-40B4-BE49-F238E27FC236}">
                    <a16:creationId xmlns:a16="http://schemas.microsoft.com/office/drawing/2014/main" id="{39C61103-6814-43D3-A690-E561BD84B68E}"/>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6317" name="Flowchart: Stored Data 239">
                <a:extLst>
                  <a:ext uri="{FF2B5EF4-FFF2-40B4-BE49-F238E27FC236}">
                    <a16:creationId xmlns:a16="http://schemas.microsoft.com/office/drawing/2014/main" id="{19A8E85D-D326-4E01-AB76-AA980A0903BB}"/>
                  </a:ext>
                </a:extLst>
              </p:cNvPr>
              <p:cNvSpPr>
                <a:spLocks noChangeArrowheads="1"/>
              </p:cNvSpPr>
              <p:nvPr/>
            </p:nvSpPr>
            <p:spPr bwMode="auto">
              <a:xfrm rot="-5400000">
                <a:off x="4929242" y="2152700"/>
                <a:ext cx="92075" cy="69753"/>
              </a:xfrm>
              <a:prstGeom prst="flowChartOnlineStorage">
                <a:avLst/>
              </a:prstGeom>
              <a:solidFill>
                <a:srgbClr val="0000FF"/>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8017" name="Rectangle: Rounded Corners 240">
                <a:extLst>
                  <a:ext uri="{FF2B5EF4-FFF2-40B4-BE49-F238E27FC236}">
                    <a16:creationId xmlns:a16="http://schemas.microsoft.com/office/drawing/2014/main" id="{52413BAA-7195-4EAD-B821-C140042F0BDA}"/>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grpSp>
        <p:nvGrpSpPr>
          <p:cNvPr id="37910" name="Group 244">
            <a:extLst>
              <a:ext uri="{FF2B5EF4-FFF2-40B4-BE49-F238E27FC236}">
                <a16:creationId xmlns:a16="http://schemas.microsoft.com/office/drawing/2014/main" id="{480D3D1A-52FA-450E-BB80-F146424E3202}"/>
              </a:ext>
            </a:extLst>
          </p:cNvPr>
          <p:cNvGrpSpPr>
            <a:grpSpLocks/>
          </p:cNvGrpSpPr>
          <p:nvPr/>
        </p:nvGrpSpPr>
        <p:grpSpPr bwMode="auto">
          <a:xfrm>
            <a:off x="6300617" y="3480217"/>
            <a:ext cx="166687" cy="295275"/>
            <a:chOff x="8105113" y="1948903"/>
            <a:chExt cx="166456" cy="295275"/>
          </a:xfrm>
        </p:grpSpPr>
        <p:grpSp>
          <p:nvGrpSpPr>
            <p:cNvPr id="38005" name="Group 245">
              <a:extLst>
                <a:ext uri="{FF2B5EF4-FFF2-40B4-BE49-F238E27FC236}">
                  <a16:creationId xmlns:a16="http://schemas.microsoft.com/office/drawing/2014/main" id="{C85F8F74-E7DB-48F7-BB44-A0E6D5C08899}"/>
                </a:ext>
              </a:extLst>
            </p:cNvPr>
            <p:cNvGrpSpPr>
              <a:grpSpLocks/>
            </p:cNvGrpSpPr>
            <p:nvPr/>
          </p:nvGrpSpPr>
          <p:grpSpPr bwMode="auto">
            <a:xfrm>
              <a:off x="8105113" y="1948903"/>
              <a:ext cx="76200" cy="295275"/>
              <a:chOff x="4937127" y="1957388"/>
              <a:chExt cx="76200" cy="295275"/>
            </a:xfrm>
          </p:grpSpPr>
          <p:sp>
            <p:nvSpPr>
              <p:cNvPr id="38010" name="Rectangle: Rounded Corners 250">
                <a:extLst>
                  <a:ext uri="{FF2B5EF4-FFF2-40B4-BE49-F238E27FC236}">
                    <a16:creationId xmlns:a16="http://schemas.microsoft.com/office/drawing/2014/main" id="{06370436-07C3-429E-9F46-3FB005F939C8}"/>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6312" name="Flowchart: Stored Data 251">
                <a:extLst>
                  <a:ext uri="{FF2B5EF4-FFF2-40B4-BE49-F238E27FC236}">
                    <a16:creationId xmlns:a16="http://schemas.microsoft.com/office/drawing/2014/main" id="{4A51D95C-FA04-4403-9C27-19CD06590129}"/>
                  </a:ext>
                </a:extLst>
              </p:cNvPr>
              <p:cNvSpPr>
                <a:spLocks noChangeArrowheads="1"/>
              </p:cNvSpPr>
              <p:nvPr/>
            </p:nvSpPr>
            <p:spPr bwMode="auto">
              <a:xfrm rot="-5400000">
                <a:off x="4929136" y="2152700"/>
                <a:ext cx="92075" cy="69753"/>
              </a:xfrm>
              <a:prstGeom prst="flowChartOnlineStorage">
                <a:avLst/>
              </a:prstGeom>
              <a:solidFill>
                <a:srgbClr val="0000FF"/>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8012" name="Rectangle: Rounded Corners 252">
                <a:extLst>
                  <a:ext uri="{FF2B5EF4-FFF2-40B4-BE49-F238E27FC236}">
                    <a16:creationId xmlns:a16="http://schemas.microsoft.com/office/drawing/2014/main" id="{00A84107-2151-44CB-948E-A3D1A0EF79E7}"/>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38006" name="Group 246">
              <a:extLst>
                <a:ext uri="{FF2B5EF4-FFF2-40B4-BE49-F238E27FC236}">
                  <a16:creationId xmlns:a16="http://schemas.microsoft.com/office/drawing/2014/main" id="{22D5B70D-384F-434C-88FD-68266C296B39}"/>
                </a:ext>
              </a:extLst>
            </p:cNvPr>
            <p:cNvGrpSpPr>
              <a:grpSpLocks/>
            </p:cNvGrpSpPr>
            <p:nvPr/>
          </p:nvGrpSpPr>
          <p:grpSpPr bwMode="auto">
            <a:xfrm>
              <a:off x="8195369" y="1948903"/>
              <a:ext cx="76200" cy="295275"/>
              <a:chOff x="4937127" y="1957388"/>
              <a:chExt cx="76200" cy="295275"/>
            </a:xfrm>
          </p:grpSpPr>
          <p:sp>
            <p:nvSpPr>
              <p:cNvPr id="38007" name="Rectangle: Rounded Corners 247">
                <a:extLst>
                  <a:ext uri="{FF2B5EF4-FFF2-40B4-BE49-F238E27FC236}">
                    <a16:creationId xmlns:a16="http://schemas.microsoft.com/office/drawing/2014/main" id="{160ABD8E-82CB-434E-96CC-AA88A1608E01}"/>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6309" name="Flowchart: Stored Data 248">
                <a:extLst>
                  <a:ext uri="{FF2B5EF4-FFF2-40B4-BE49-F238E27FC236}">
                    <a16:creationId xmlns:a16="http://schemas.microsoft.com/office/drawing/2014/main" id="{D250EB6D-9E18-425C-9C2E-4D9421895DD7}"/>
                  </a:ext>
                </a:extLst>
              </p:cNvPr>
              <p:cNvSpPr>
                <a:spLocks noChangeArrowheads="1"/>
              </p:cNvSpPr>
              <p:nvPr/>
            </p:nvSpPr>
            <p:spPr bwMode="auto">
              <a:xfrm rot="-5400000">
                <a:off x="4929242" y="2152700"/>
                <a:ext cx="92075" cy="69753"/>
              </a:xfrm>
              <a:prstGeom prst="flowChartOnlineStorage">
                <a:avLst/>
              </a:prstGeom>
              <a:solidFill>
                <a:srgbClr val="0000FF"/>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8009" name="Rectangle: Rounded Corners 249">
                <a:extLst>
                  <a:ext uri="{FF2B5EF4-FFF2-40B4-BE49-F238E27FC236}">
                    <a16:creationId xmlns:a16="http://schemas.microsoft.com/office/drawing/2014/main" id="{CC51438C-0057-46D0-8769-00FDA39D6C49}"/>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grpSp>
        <p:nvGrpSpPr>
          <p:cNvPr id="37911" name="Group 253">
            <a:extLst>
              <a:ext uri="{FF2B5EF4-FFF2-40B4-BE49-F238E27FC236}">
                <a16:creationId xmlns:a16="http://schemas.microsoft.com/office/drawing/2014/main" id="{6A32C48D-28F1-4339-B41D-98DE176E760E}"/>
              </a:ext>
            </a:extLst>
          </p:cNvPr>
          <p:cNvGrpSpPr>
            <a:grpSpLocks/>
          </p:cNvGrpSpPr>
          <p:nvPr/>
        </p:nvGrpSpPr>
        <p:grpSpPr bwMode="auto">
          <a:xfrm>
            <a:off x="4055054" y="4859086"/>
            <a:ext cx="166687" cy="295275"/>
            <a:chOff x="8105113" y="1948903"/>
            <a:chExt cx="166456" cy="295275"/>
          </a:xfrm>
        </p:grpSpPr>
        <p:grpSp>
          <p:nvGrpSpPr>
            <p:cNvPr id="37997" name="Group 254">
              <a:extLst>
                <a:ext uri="{FF2B5EF4-FFF2-40B4-BE49-F238E27FC236}">
                  <a16:creationId xmlns:a16="http://schemas.microsoft.com/office/drawing/2014/main" id="{B3E7FDAC-4C65-4594-B754-689CD811898F}"/>
                </a:ext>
              </a:extLst>
            </p:cNvPr>
            <p:cNvGrpSpPr>
              <a:grpSpLocks/>
            </p:cNvGrpSpPr>
            <p:nvPr/>
          </p:nvGrpSpPr>
          <p:grpSpPr bwMode="auto">
            <a:xfrm>
              <a:off x="8105113" y="1948903"/>
              <a:ext cx="76200" cy="295275"/>
              <a:chOff x="4937127" y="1957388"/>
              <a:chExt cx="76200" cy="295275"/>
            </a:xfrm>
          </p:grpSpPr>
          <p:sp>
            <p:nvSpPr>
              <p:cNvPr id="38002" name="Rectangle: Rounded Corners 259">
                <a:extLst>
                  <a:ext uri="{FF2B5EF4-FFF2-40B4-BE49-F238E27FC236}">
                    <a16:creationId xmlns:a16="http://schemas.microsoft.com/office/drawing/2014/main" id="{4BE03CA8-2ED0-46F5-B019-9CD0EC2220CE}"/>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6304" name="Flowchart: Stored Data 260">
                <a:extLst>
                  <a:ext uri="{FF2B5EF4-FFF2-40B4-BE49-F238E27FC236}">
                    <a16:creationId xmlns:a16="http://schemas.microsoft.com/office/drawing/2014/main" id="{7A56CD2C-B171-433E-BC52-714612C99576}"/>
                  </a:ext>
                </a:extLst>
              </p:cNvPr>
              <p:cNvSpPr>
                <a:spLocks noChangeArrowheads="1"/>
              </p:cNvSpPr>
              <p:nvPr/>
            </p:nvSpPr>
            <p:spPr bwMode="auto">
              <a:xfrm rot="-5400000">
                <a:off x="4929136" y="2152700"/>
                <a:ext cx="92075" cy="69753"/>
              </a:xfrm>
              <a:prstGeom prst="flowChartOnlineStorage">
                <a:avLst/>
              </a:prstGeom>
              <a:solidFill>
                <a:srgbClr val="0000FF"/>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8004" name="Rectangle: Rounded Corners 261">
                <a:extLst>
                  <a:ext uri="{FF2B5EF4-FFF2-40B4-BE49-F238E27FC236}">
                    <a16:creationId xmlns:a16="http://schemas.microsoft.com/office/drawing/2014/main" id="{C21F5A88-8A9A-47F8-B44C-080ECC4CEAEB}"/>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37998" name="Group 255">
              <a:extLst>
                <a:ext uri="{FF2B5EF4-FFF2-40B4-BE49-F238E27FC236}">
                  <a16:creationId xmlns:a16="http://schemas.microsoft.com/office/drawing/2014/main" id="{F978F834-1722-4717-9D8C-BE453B274D15}"/>
                </a:ext>
              </a:extLst>
            </p:cNvPr>
            <p:cNvGrpSpPr>
              <a:grpSpLocks/>
            </p:cNvGrpSpPr>
            <p:nvPr/>
          </p:nvGrpSpPr>
          <p:grpSpPr bwMode="auto">
            <a:xfrm>
              <a:off x="8195369" y="1948903"/>
              <a:ext cx="76200" cy="295275"/>
              <a:chOff x="4937127" y="1957388"/>
              <a:chExt cx="76200" cy="295275"/>
            </a:xfrm>
          </p:grpSpPr>
          <p:sp>
            <p:nvSpPr>
              <p:cNvPr id="37999" name="Rectangle: Rounded Corners 256">
                <a:extLst>
                  <a:ext uri="{FF2B5EF4-FFF2-40B4-BE49-F238E27FC236}">
                    <a16:creationId xmlns:a16="http://schemas.microsoft.com/office/drawing/2014/main" id="{D350DB3E-B6CC-4090-A6DF-7CBE9639E1CA}"/>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6301" name="Flowchart: Stored Data 257">
                <a:extLst>
                  <a:ext uri="{FF2B5EF4-FFF2-40B4-BE49-F238E27FC236}">
                    <a16:creationId xmlns:a16="http://schemas.microsoft.com/office/drawing/2014/main" id="{BF72E929-EE15-475B-A0C7-E1CC91BB940D}"/>
                  </a:ext>
                </a:extLst>
              </p:cNvPr>
              <p:cNvSpPr>
                <a:spLocks noChangeArrowheads="1"/>
              </p:cNvSpPr>
              <p:nvPr/>
            </p:nvSpPr>
            <p:spPr bwMode="auto">
              <a:xfrm rot="-5400000">
                <a:off x="4929242" y="2152700"/>
                <a:ext cx="92075" cy="69753"/>
              </a:xfrm>
              <a:prstGeom prst="flowChartOnlineStorage">
                <a:avLst/>
              </a:prstGeom>
              <a:solidFill>
                <a:srgbClr val="FF0000"/>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8001" name="Rectangle: Rounded Corners 258">
                <a:extLst>
                  <a:ext uri="{FF2B5EF4-FFF2-40B4-BE49-F238E27FC236}">
                    <a16:creationId xmlns:a16="http://schemas.microsoft.com/office/drawing/2014/main" id="{3E527FE2-F377-400C-B994-1F9AB710721E}"/>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grpSp>
        <p:nvGrpSpPr>
          <p:cNvPr id="37912" name="Group 262">
            <a:extLst>
              <a:ext uri="{FF2B5EF4-FFF2-40B4-BE49-F238E27FC236}">
                <a16:creationId xmlns:a16="http://schemas.microsoft.com/office/drawing/2014/main" id="{0BA2F4B3-ED1F-442E-93C5-D8E92F9213F2}"/>
              </a:ext>
            </a:extLst>
          </p:cNvPr>
          <p:cNvGrpSpPr>
            <a:grpSpLocks/>
          </p:cNvGrpSpPr>
          <p:nvPr/>
        </p:nvGrpSpPr>
        <p:grpSpPr bwMode="auto">
          <a:xfrm>
            <a:off x="6300617" y="4694654"/>
            <a:ext cx="166687" cy="295275"/>
            <a:chOff x="8105113" y="1948903"/>
            <a:chExt cx="166456" cy="295275"/>
          </a:xfrm>
        </p:grpSpPr>
        <p:grpSp>
          <p:nvGrpSpPr>
            <p:cNvPr id="37989" name="Group 263">
              <a:extLst>
                <a:ext uri="{FF2B5EF4-FFF2-40B4-BE49-F238E27FC236}">
                  <a16:creationId xmlns:a16="http://schemas.microsoft.com/office/drawing/2014/main" id="{4EEF2264-77EE-4DF3-91C3-0929ECC17286}"/>
                </a:ext>
              </a:extLst>
            </p:cNvPr>
            <p:cNvGrpSpPr>
              <a:grpSpLocks/>
            </p:cNvGrpSpPr>
            <p:nvPr/>
          </p:nvGrpSpPr>
          <p:grpSpPr bwMode="auto">
            <a:xfrm>
              <a:off x="8105113" y="1948903"/>
              <a:ext cx="76200" cy="295275"/>
              <a:chOff x="4937127" y="1957388"/>
              <a:chExt cx="76200" cy="295275"/>
            </a:xfrm>
          </p:grpSpPr>
          <p:sp>
            <p:nvSpPr>
              <p:cNvPr id="37994" name="Rectangle: Rounded Corners 268">
                <a:extLst>
                  <a:ext uri="{FF2B5EF4-FFF2-40B4-BE49-F238E27FC236}">
                    <a16:creationId xmlns:a16="http://schemas.microsoft.com/office/drawing/2014/main" id="{72C36F29-15AB-462D-BE0B-80D36DC0470F}"/>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6296" name="Flowchart: Stored Data 269">
                <a:extLst>
                  <a:ext uri="{FF2B5EF4-FFF2-40B4-BE49-F238E27FC236}">
                    <a16:creationId xmlns:a16="http://schemas.microsoft.com/office/drawing/2014/main" id="{FB88E6C2-54C0-4EB6-B86D-D549C47F3B04}"/>
                  </a:ext>
                </a:extLst>
              </p:cNvPr>
              <p:cNvSpPr>
                <a:spLocks noChangeArrowheads="1"/>
              </p:cNvSpPr>
              <p:nvPr/>
            </p:nvSpPr>
            <p:spPr bwMode="auto">
              <a:xfrm rot="-5400000">
                <a:off x="4929136" y="2152700"/>
                <a:ext cx="92075" cy="69753"/>
              </a:xfrm>
              <a:prstGeom prst="flowChartOnlineStorage">
                <a:avLst/>
              </a:prstGeom>
              <a:solidFill>
                <a:srgbClr val="0000FF"/>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7996" name="Rectangle: Rounded Corners 270">
                <a:extLst>
                  <a:ext uri="{FF2B5EF4-FFF2-40B4-BE49-F238E27FC236}">
                    <a16:creationId xmlns:a16="http://schemas.microsoft.com/office/drawing/2014/main" id="{8F30CBCB-86BB-487D-B808-4F86A2BEA4A9}"/>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37990" name="Group 264">
              <a:extLst>
                <a:ext uri="{FF2B5EF4-FFF2-40B4-BE49-F238E27FC236}">
                  <a16:creationId xmlns:a16="http://schemas.microsoft.com/office/drawing/2014/main" id="{43A97163-A5B7-4F77-B75A-CA19354A8571}"/>
                </a:ext>
              </a:extLst>
            </p:cNvPr>
            <p:cNvGrpSpPr>
              <a:grpSpLocks/>
            </p:cNvGrpSpPr>
            <p:nvPr/>
          </p:nvGrpSpPr>
          <p:grpSpPr bwMode="auto">
            <a:xfrm>
              <a:off x="8195369" y="1948903"/>
              <a:ext cx="76200" cy="295275"/>
              <a:chOff x="4937127" y="1957388"/>
              <a:chExt cx="76200" cy="295275"/>
            </a:xfrm>
          </p:grpSpPr>
          <p:sp>
            <p:nvSpPr>
              <p:cNvPr id="37991" name="Rectangle: Rounded Corners 265">
                <a:extLst>
                  <a:ext uri="{FF2B5EF4-FFF2-40B4-BE49-F238E27FC236}">
                    <a16:creationId xmlns:a16="http://schemas.microsoft.com/office/drawing/2014/main" id="{2521A95B-91AC-40CE-BC9E-11D15A7510DD}"/>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6293" name="Flowchart: Stored Data 266">
                <a:extLst>
                  <a:ext uri="{FF2B5EF4-FFF2-40B4-BE49-F238E27FC236}">
                    <a16:creationId xmlns:a16="http://schemas.microsoft.com/office/drawing/2014/main" id="{CB148A3F-6D80-4979-93C7-AC6EF4C89E86}"/>
                  </a:ext>
                </a:extLst>
              </p:cNvPr>
              <p:cNvSpPr>
                <a:spLocks noChangeArrowheads="1"/>
              </p:cNvSpPr>
              <p:nvPr/>
            </p:nvSpPr>
            <p:spPr bwMode="auto">
              <a:xfrm rot="-5400000">
                <a:off x="4929242" y="2152700"/>
                <a:ext cx="92075" cy="69753"/>
              </a:xfrm>
              <a:prstGeom prst="flowChartOnlineStorage">
                <a:avLst/>
              </a:prstGeom>
              <a:solidFill>
                <a:srgbClr val="FF0000"/>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7993" name="Rectangle: Rounded Corners 267">
                <a:extLst>
                  <a:ext uri="{FF2B5EF4-FFF2-40B4-BE49-F238E27FC236}">
                    <a16:creationId xmlns:a16="http://schemas.microsoft.com/office/drawing/2014/main" id="{FB721E86-4244-41C7-B439-3CDB32B7F0E4}"/>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grpSp>
        <p:nvGrpSpPr>
          <p:cNvPr id="37913" name="Group 271">
            <a:extLst>
              <a:ext uri="{FF2B5EF4-FFF2-40B4-BE49-F238E27FC236}">
                <a16:creationId xmlns:a16="http://schemas.microsoft.com/office/drawing/2014/main" id="{381FBF1D-1082-4728-8AEA-D1AA2925B965}"/>
              </a:ext>
            </a:extLst>
          </p:cNvPr>
          <p:cNvGrpSpPr>
            <a:grpSpLocks/>
          </p:cNvGrpSpPr>
          <p:nvPr/>
        </p:nvGrpSpPr>
        <p:grpSpPr bwMode="auto">
          <a:xfrm>
            <a:off x="6300617" y="5870992"/>
            <a:ext cx="166687" cy="295275"/>
            <a:chOff x="8105113" y="1948903"/>
            <a:chExt cx="166456" cy="295275"/>
          </a:xfrm>
        </p:grpSpPr>
        <p:grpSp>
          <p:nvGrpSpPr>
            <p:cNvPr id="37981" name="Group 272">
              <a:extLst>
                <a:ext uri="{FF2B5EF4-FFF2-40B4-BE49-F238E27FC236}">
                  <a16:creationId xmlns:a16="http://schemas.microsoft.com/office/drawing/2014/main" id="{3CA0D0DB-23E9-484C-B2C1-661AF61C1B11}"/>
                </a:ext>
              </a:extLst>
            </p:cNvPr>
            <p:cNvGrpSpPr>
              <a:grpSpLocks/>
            </p:cNvGrpSpPr>
            <p:nvPr/>
          </p:nvGrpSpPr>
          <p:grpSpPr bwMode="auto">
            <a:xfrm>
              <a:off x="8105113" y="1948903"/>
              <a:ext cx="76200" cy="295275"/>
              <a:chOff x="4937127" y="1957388"/>
              <a:chExt cx="76200" cy="295275"/>
            </a:xfrm>
          </p:grpSpPr>
          <p:sp>
            <p:nvSpPr>
              <p:cNvPr id="37986" name="Rectangle: Rounded Corners 277">
                <a:extLst>
                  <a:ext uri="{FF2B5EF4-FFF2-40B4-BE49-F238E27FC236}">
                    <a16:creationId xmlns:a16="http://schemas.microsoft.com/office/drawing/2014/main" id="{675B2274-8841-4BFC-8BED-3E6566979D69}"/>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6288" name="Flowchart: Stored Data 278">
                <a:extLst>
                  <a:ext uri="{FF2B5EF4-FFF2-40B4-BE49-F238E27FC236}">
                    <a16:creationId xmlns:a16="http://schemas.microsoft.com/office/drawing/2014/main" id="{90CEB424-5323-4B57-912C-738782A02E4A}"/>
                  </a:ext>
                </a:extLst>
              </p:cNvPr>
              <p:cNvSpPr>
                <a:spLocks noChangeArrowheads="1"/>
              </p:cNvSpPr>
              <p:nvPr/>
            </p:nvSpPr>
            <p:spPr bwMode="auto">
              <a:xfrm rot="-5400000">
                <a:off x="4929136" y="2152700"/>
                <a:ext cx="92075" cy="69753"/>
              </a:xfrm>
              <a:prstGeom prst="flowChartOnlineStorage">
                <a:avLst/>
              </a:prstGeom>
              <a:solidFill>
                <a:srgbClr val="0000FF"/>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7988" name="Rectangle: Rounded Corners 279">
                <a:extLst>
                  <a:ext uri="{FF2B5EF4-FFF2-40B4-BE49-F238E27FC236}">
                    <a16:creationId xmlns:a16="http://schemas.microsoft.com/office/drawing/2014/main" id="{CBD34392-1FDD-410C-A841-41194731EDE6}"/>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37982" name="Group 273">
              <a:extLst>
                <a:ext uri="{FF2B5EF4-FFF2-40B4-BE49-F238E27FC236}">
                  <a16:creationId xmlns:a16="http://schemas.microsoft.com/office/drawing/2014/main" id="{64A20C1B-E58A-4C1E-B2F1-BE0709F8A731}"/>
                </a:ext>
              </a:extLst>
            </p:cNvPr>
            <p:cNvGrpSpPr>
              <a:grpSpLocks/>
            </p:cNvGrpSpPr>
            <p:nvPr/>
          </p:nvGrpSpPr>
          <p:grpSpPr bwMode="auto">
            <a:xfrm>
              <a:off x="8195369" y="1948903"/>
              <a:ext cx="76200" cy="295275"/>
              <a:chOff x="4937127" y="1957388"/>
              <a:chExt cx="76200" cy="295275"/>
            </a:xfrm>
          </p:grpSpPr>
          <p:sp>
            <p:nvSpPr>
              <p:cNvPr id="37983" name="Rectangle: Rounded Corners 274">
                <a:extLst>
                  <a:ext uri="{FF2B5EF4-FFF2-40B4-BE49-F238E27FC236}">
                    <a16:creationId xmlns:a16="http://schemas.microsoft.com/office/drawing/2014/main" id="{A94BE2C4-6D59-4842-A2D6-CC62A9799255}"/>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6285" name="Flowchart: Stored Data 275">
                <a:extLst>
                  <a:ext uri="{FF2B5EF4-FFF2-40B4-BE49-F238E27FC236}">
                    <a16:creationId xmlns:a16="http://schemas.microsoft.com/office/drawing/2014/main" id="{53DD0F78-B029-470C-94FC-3A6CDC998DC5}"/>
                  </a:ext>
                </a:extLst>
              </p:cNvPr>
              <p:cNvSpPr>
                <a:spLocks noChangeArrowheads="1"/>
              </p:cNvSpPr>
              <p:nvPr/>
            </p:nvSpPr>
            <p:spPr bwMode="auto">
              <a:xfrm rot="-5400000">
                <a:off x="4929242" y="2152700"/>
                <a:ext cx="92075" cy="69753"/>
              </a:xfrm>
              <a:prstGeom prst="flowChartOnlineStorage">
                <a:avLst/>
              </a:prstGeom>
              <a:solidFill>
                <a:srgbClr val="FF0000"/>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7985" name="Rectangle: Rounded Corners 276">
                <a:extLst>
                  <a:ext uri="{FF2B5EF4-FFF2-40B4-BE49-F238E27FC236}">
                    <a16:creationId xmlns:a16="http://schemas.microsoft.com/office/drawing/2014/main" id="{72C6E944-A746-4866-975C-4513D8A5903E}"/>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grpSp>
        <p:nvGrpSpPr>
          <p:cNvPr id="37914" name="Group 280">
            <a:extLst>
              <a:ext uri="{FF2B5EF4-FFF2-40B4-BE49-F238E27FC236}">
                <a16:creationId xmlns:a16="http://schemas.microsoft.com/office/drawing/2014/main" id="{C6BFEBB2-1C5C-4015-9700-AA68831186C4}"/>
              </a:ext>
            </a:extLst>
          </p:cNvPr>
          <p:cNvGrpSpPr>
            <a:grpSpLocks/>
          </p:cNvGrpSpPr>
          <p:nvPr/>
        </p:nvGrpSpPr>
        <p:grpSpPr bwMode="auto">
          <a:xfrm>
            <a:off x="7980192" y="2337217"/>
            <a:ext cx="165100" cy="295275"/>
            <a:chOff x="8105113" y="1948903"/>
            <a:chExt cx="166456" cy="295275"/>
          </a:xfrm>
        </p:grpSpPr>
        <p:grpSp>
          <p:nvGrpSpPr>
            <p:cNvPr id="37973" name="Group 281">
              <a:extLst>
                <a:ext uri="{FF2B5EF4-FFF2-40B4-BE49-F238E27FC236}">
                  <a16:creationId xmlns:a16="http://schemas.microsoft.com/office/drawing/2014/main" id="{3D531773-1823-4DB2-BC6B-749D1E37409C}"/>
                </a:ext>
              </a:extLst>
            </p:cNvPr>
            <p:cNvGrpSpPr>
              <a:grpSpLocks/>
            </p:cNvGrpSpPr>
            <p:nvPr/>
          </p:nvGrpSpPr>
          <p:grpSpPr bwMode="auto">
            <a:xfrm>
              <a:off x="8105113" y="1948903"/>
              <a:ext cx="76200" cy="295275"/>
              <a:chOff x="4937127" y="1957388"/>
              <a:chExt cx="76200" cy="295275"/>
            </a:xfrm>
          </p:grpSpPr>
          <p:sp>
            <p:nvSpPr>
              <p:cNvPr id="37978" name="Rectangle: Rounded Corners 286">
                <a:extLst>
                  <a:ext uri="{FF2B5EF4-FFF2-40B4-BE49-F238E27FC236}">
                    <a16:creationId xmlns:a16="http://schemas.microsoft.com/office/drawing/2014/main" id="{C2329890-51F9-49B0-85E9-41454214D35B}"/>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288" name="Flowchart: Stored Data 287">
                <a:extLst>
                  <a:ext uri="{FF2B5EF4-FFF2-40B4-BE49-F238E27FC236}">
                    <a16:creationId xmlns:a16="http://schemas.microsoft.com/office/drawing/2014/main" id="{A83C9B49-04C3-4346-941B-E7FE6D5C9FF2}"/>
                  </a:ext>
                </a:extLst>
              </p:cNvPr>
              <p:cNvSpPr/>
              <p:nvPr/>
            </p:nvSpPr>
            <p:spPr bwMode="auto">
              <a:xfrm rot="16200000">
                <a:off x="4929502" y="2152364"/>
                <a:ext cx="92075" cy="70424"/>
              </a:xfrm>
              <a:prstGeom prst="flowChartOnlineStorage">
                <a:avLst/>
              </a:prstGeom>
              <a:solidFill>
                <a:srgbClr val="92D050"/>
              </a:solidFill>
              <a:ln w="9525" cap="flat" cmpd="sng" algn="ctr">
                <a:noFill/>
                <a:prstDash val="solid"/>
                <a:round/>
                <a:headEnd type="none" w="med" len="med"/>
                <a:tailEnd type="none" w="med" len="med"/>
              </a:ln>
              <a:effec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Arial" panose="020B0604020202020204" pitchFamily="34" charset="0"/>
                </a:endParaRPr>
              </a:p>
            </p:txBody>
          </p:sp>
          <p:sp>
            <p:nvSpPr>
              <p:cNvPr id="37980" name="Rectangle: Rounded Corners 288">
                <a:extLst>
                  <a:ext uri="{FF2B5EF4-FFF2-40B4-BE49-F238E27FC236}">
                    <a16:creationId xmlns:a16="http://schemas.microsoft.com/office/drawing/2014/main" id="{954641E2-D099-48C4-913E-B49F253DBD14}"/>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37974" name="Group 282">
              <a:extLst>
                <a:ext uri="{FF2B5EF4-FFF2-40B4-BE49-F238E27FC236}">
                  <a16:creationId xmlns:a16="http://schemas.microsoft.com/office/drawing/2014/main" id="{769CAB7C-58E5-468F-881E-B49A4BCF420A}"/>
                </a:ext>
              </a:extLst>
            </p:cNvPr>
            <p:cNvGrpSpPr>
              <a:grpSpLocks/>
            </p:cNvGrpSpPr>
            <p:nvPr/>
          </p:nvGrpSpPr>
          <p:grpSpPr bwMode="auto">
            <a:xfrm>
              <a:off x="8195369" y="1948903"/>
              <a:ext cx="76200" cy="295275"/>
              <a:chOff x="4937127" y="1957388"/>
              <a:chExt cx="76200" cy="295275"/>
            </a:xfrm>
          </p:grpSpPr>
          <p:sp>
            <p:nvSpPr>
              <p:cNvPr id="37975" name="Rectangle: Rounded Corners 283">
                <a:extLst>
                  <a:ext uri="{FF2B5EF4-FFF2-40B4-BE49-F238E27FC236}">
                    <a16:creationId xmlns:a16="http://schemas.microsoft.com/office/drawing/2014/main" id="{D549C035-C60B-4BF8-BCB9-518417EF6011}"/>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6277" name="Flowchart: Stored Data 284">
                <a:extLst>
                  <a:ext uri="{FF2B5EF4-FFF2-40B4-BE49-F238E27FC236}">
                    <a16:creationId xmlns:a16="http://schemas.microsoft.com/office/drawing/2014/main" id="{83C21159-C318-4ADB-A789-CADAFCABB542}"/>
                  </a:ext>
                </a:extLst>
              </p:cNvPr>
              <p:cNvSpPr>
                <a:spLocks noChangeArrowheads="1"/>
              </p:cNvSpPr>
              <p:nvPr/>
            </p:nvSpPr>
            <p:spPr bwMode="auto">
              <a:xfrm rot="-5400000">
                <a:off x="4928876" y="2152364"/>
                <a:ext cx="92075" cy="70424"/>
              </a:xfrm>
              <a:prstGeom prst="flowChartOnlineStorage">
                <a:avLst/>
              </a:prstGeom>
              <a:solidFill>
                <a:srgbClr val="0000FF"/>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7977" name="Rectangle: Rounded Corners 285">
                <a:extLst>
                  <a:ext uri="{FF2B5EF4-FFF2-40B4-BE49-F238E27FC236}">
                    <a16:creationId xmlns:a16="http://schemas.microsoft.com/office/drawing/2014/main" id="{599057BA-A594-4C8D-AA90-22DED0DAA0AF}"/>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grpSp>
        <p:nvGrpSpPr>
          <p:cNvPr id="37915" name="Group 289">
            <a:extLst>
              <a:ext uri="{FF2B5EF4-FFF2-40B4-BE49-F238E27FC236}">
                <a16:creationId xmlns:a16="http://schemas.microsoft.com/office/drawing/2014/main" id="{3EFAAC3B-ADAA-4493-8BD9-D982C3B31DC9}"/>
              </a:ext>
            </a:extLst>
          </p:cNvPr>
          <p:cNvGrpSpPr>
            <a:grpSpLocks/>
          </p:cNvGrpSpPr>
          <p:nvPr/>
        </p:nvGrpSpPr>
        <p:grpSpPr bwMode="auto">
          <a:xfrm>
            <a:off x="8016704" y="4713704"/>
            <a:ext cx="165100" cy="295275"/>
            <a:chOff x="8105113" y="1948903"/>
            <a:chExt cx="166456" cy="295275"/>
          </a:xfrm>
        </p:grpSpPr>
        <p:grpSp>
          <p:nvGrpSpPr>
            <p:cNvPr id="37965" name="Group 290">
              <a:extLst>
                <a:ext uri="{FF2B5EF4-FFF2-40B4-BE49-F238E27FC236}">
                  <a16:creationId xmlns:a16="http://schemas.microsoft.com/office/drawing/2014/main" id="{160543CA-8117-4DAB-8A16-0846CAA2C2E3}"/>
                </a:ext>
              </a:extLst>
            </p:cNvPr>
            <p:cNvGrpSpPr>
              <a:grpSpLocks/>
            </p:cNvGrpSpPr>
            <p:nvPr/>
          </p:nvGrpSpPr>
          <p:grpSpPr bwMode="auto">
            <a:xfrm>
              <a:off x="8105113" y="1948903"/>
              <a:ext cx="76200" cy="295275"/>
              <a:chOff x="4937127" y="1957388"/>
              <a:chExt cx="76200" cy="295275"/>
            </a:xfrm>
          </p:grpSpPr>
          <p:sp>
            <p:nvSpPr>
              <p:cNvPr id="37970" name="Rectangle: Rounded Corners 295">
                <a:extLst>
                  <a:ext uri="{FF2B5EF4-FFF2-40B4-BE49-F238E27FC236}">
                    <a16:creationId xmlns:a16="http://schemas.microsoft.com/office/drawing/2014/main" id="{5CDCE969-0337-46BA-AE60-981451F22299}"/>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297" name="Flowchart: Stored Data 296">
                <a:extLst>
                  <a:ext uri="{FF2B5EF4-FFF2-40B4-BE49-F238E27FC236}">
                    <a16:creationId xmlns:a16="http://schemas.microsoft.com/office/drawing/2014/main" id="{0D55C5D3-0C73-455E-B01D-26719A9151E6}"/>
                  </a:ext>
                </a:extLst>
              </p:cNvPr>
              <p:cNvSpPr/>
              <p:nvPr/>
            </p:nvSpPr>
            <p:spPr bwMode="auto">
              <a:xfrm rot="16200000">
                <a:off x="4929502" y="2152364"/>
                <a:ext cx="92075" cy="70424"/>
              </a:xfrm>
              <a:prstGeom prst="flowChartOnlineStorage">
                <a:avLst/>
              </a:prstGeom>
              <a:solidFill>
                <a:srgbClr val="92D050"/>
              </a:solidFill>
              <a:ln w="9525" cap="flat" cmpd="sng" algn="ctr">
                <a:noFill/>
                <a:prstDash val="solid"/>
                <a:round/>
                <a:headEnd type="none" w="med" len="med"/>
                <a:tailEnd type="none" w="med" len="med"/>
              </a:ln>
              <a:effec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Arial" panose="020B0604020202020204" pitchFamily="34" charset="0"/>
                </a:endParaRPr>
              </a:p>
            </p:txBody>
          </p:sp>
          <p:sp>
            <p:nvSpPr>
              <p:cNvPr id="37972" name="Rectangle: Rounded Corners 297">
                <a:extLst>
                  <a:ext uri="{FF2B5EF4-FFF2-40B4-BE49-F238E27FC236}">
                    <a16:creationId xmlns:a16="http://schemas.microsoft.com/office/drawing/2014/main" id="{FDA3EF52-D90B-40C0-8A6F-A453C3EE4CCA}"/>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37966" name="Group 291">
              <a:extLst>
                <a:ext uri="{FF2B5EF4-FFF2-40B4-BE49-F238E27FC236}">
                  <a16:creationId xmlns:a16="http://schemas.microsoft.com/office/drawing/2014/main" id="{8B57C9B0-43CB-412C-ABDD-A6D1A80848C2}"/>
                </a:ext>
              </a:extLst>
            </p:cNvPr>
            <p:cNvGrpSpPr>
              <a:grpSpLocks/>
            </p:cNvGrpSpPr>
            <p:nvPr/>
          </p:nvGrpSpPr>
          <p:grpSpPr bwMode="auto">
            <a:xfrm>
              <a:off x="8195369" y="1948903"/>
              <a:ext cx="76200" cy="295275"/>
              <a:chOff x="4937127" y="1957388"/>
              <a:chExt cx="76200" cy="295275"/>
            </a:xfrm>
          </p:grpSpPr>
          <p:sp>
            <p:nvSpPr>
              <p:cNvPr id="37967" name="Rectangle: Rounded Corners 292">
                <a:extLst>
                  <a:ext uri="{FF2B5EF4-FFF2-40B4-BE49-F238E27FC236}">
                    <a16:creationId xmlns:a16="http://schemas.microsoft.com/office/drawing/2014/main" id="{43F89EEB-EF89-49E1-AEB6-9321C8F69C7F}"/>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6269" name="Flowchart: Stored Data 293">
                <a:extLst>
                  <a:ext uri="{FF2B5EF4-FFF2-40B4-BE49-F238E27FC236}">
                    <a16:creationId xmlns:a16="http://schemas.microsoft.com/office/drawing/2014/main" id="{EA8EC57B-AB14-411D-B8B1-AAC2CE68C45B}"/>
                  </a:ext>
                </a:extLst>
              </p:cNvPr>
              <p:cNvSpPr>
                <a:spLocks noChangeArrowheads="1"/>
              </p:cNvSpPr>
              <p:nvPr/>
            </p:nvSpPr>
            <p:spPr bwMode="auto">
              <a:xfrm rot="-5400000">
                <a:off x="4928876" y="2152364"/>
                <a:ext cx="92075" cy="70424"/>
              </a:xfrm>
              <a:prstGeom prst="flowChartOnlineStorage">
                <a:avLst/>
              </a:prstGeom>
              <a:solidFill>
                <a:srgbClr val="FF0000"/>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7969" name="Rectangle: Rounded Corners 294">
                <a:extLst>
                  <a:ext uri="{FF2B5EF4-FFF2-40B4-BE49-F238E27FC236}">
                    <a16:creationId xmlns:a16="http://schemas.microsoft.com/office/drawing/2014/main" id="{16E97C8A-206E-4709-B7A1-42A29446E002}"/>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grpSp>
        <p:nvGrpSpPr>
          <p:cNvPr id="37916" name="Group 298">
            <a:extLst>
              <a:ext uri="{FF2B5EF4-FFF2-40B4-BE49-F238E27FC236}">
                <a16:creationId xmlns:a16="http://schemas.microsoft.com/office/drawing/2014/main" id="{2C4EC664-A4A5-47DC-B41E-9CD883E11E46}"/>
              </a:ext>
            </a:extLst>
          </p:cNvPr>
          <p:cNvGrpSpPr>
            <a:grpSpLocks/>
          </p:cNvGrpSpPr>
          <p:nvPr/>
        </p:nvGrpSpPr>
        <p:grpSpPr bwMode="auto">
          <a:xfrm>
            <a:off x="9945517" y="2340392"/>
            <a:ext cx="166687" cy="295275"/>
            <a:chOff x="8105113" y="1948903"/>
            <a:chExt cx="166456" cy="295275"/>
          </a:xfrm>
        </p:grpSpPr>
        <p:grpSp>
          <p:nvGrpSpPr>
            <p:cNvPr id="37957" name="Group 299">
              <a:extLst>
                <a:ext uri="{FF2B5EF4-FFF2-40B4-BE49-F238E27FC236}">
                  <a16:creationId xmlns:a16="http://schemas.microsoft.com/office/drawing/2014/main" id="{55AA61EB-E09F-42E6-A570-CBD045B497FE}"/>
                </a:ext>
              </a:extLst>
            </p:cNvPr>
            <p:cNvGrpSpPr>
              <a:grpSpLocks/>
            </p:cNvGrpSpPr>
            <p:nvPr/>
          </p:nvGrpSpPr>
          <p:grpSpPr bwMode="auto">
            <a:xfrm>
              <a:off x="8105113" y="1948903"/>
              <a:ext cx="76200" cy="295275"/>
              <a:chOff x="4937127" y="1957388"/>
              <a:chExt cx="76200" cy="295275"/>
            </a:xfrm>
          </p:grpSpPr>
          <p:sp>
            <p:nvSpPr>
              <p:cNvPr id="37962" name="Rectangle: Rounded Corners 304">
                <a:extLst>
                  <a:ext uri="{FF2B5EF4-FFF2-40B4-BE49-F238E27FC236}">
                    <a16:creationId xmlns:a16="http://schemas.microsoft.com/office/drawing/2014/main" id="{BBF0F372-0986-4D4C-92B8-548248FA2549}"/>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306" name="Flowchart: Stored Data 305">
                <a:extLst>
                  <a:ext uri="{FF2B5EF4-FFF2-40B4-BE49-F238E27FC236}">
                    <a16:creationId xmlns:a16="http://schemas.microsoft.com/office/drawing/2014/main" id="{C75C5D4B-C2DF-4AD4-97BE-82B053B3D317}"/>
                  </a:ext>
                </a:extLst>
              </p:cNvPr>
              <p:cNvSpPr/>
              <p:nvPr/>
            </p:nvSpPr>
            <p:spPr bwMode="auto">
              <a:xfrm rot="16200000">
                <a:off x="4929136" y="2152700"/>
                <a:ext cx="92075" cy="69753"/>
              </a:xfrm>
              <a:prstGeom prst="flowChartOnlineStorage">
                <a:avLst/>
              </a:prstGeom>
              <a:solidFill>
                <a:srgbClr val="92D050"/>
              </a:solidFill>
              <a:ln w="9525" cap="flat" cmpd="sng" algn="ctr">
                <a:noFill/>
                <a:prstDash val="solid"/>
                <a:round/>
                <a:headEnd type="none" w="med" len="med"/>
                <a:tailEnd type="none" w="med" len="med"/>
              </a:ln>
              <a:effectLst/>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128"/>
                  <a:cs typeface="Arial" panose="020B0604020202020204" pitchFamily="34" charset="0"/>
                </a:endParaRPr>
              </a:p>
            </p:txBody>
          </p:sp>
          <p:sp>
            <p:nvSpPr>
              <p:cNvPr id="37964" name="Rectangle: Rounded Corners 306">
                <a:extLst>
                  <a:ext uri="{FF2B5EF4-FFF2-40B4-BE49-F238E27FC236}">
                    <a16:creationId xmlns:a16="http://schemas.microsoft.com/office/drawing/2014/main" id="{0354EF58-22D6-4451-AF65-CBAC42F2ABDB}"/>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37958" name="Group 300">
              <a:extLst>
                <a:ext uri="{FF2B5EF4-FFF2-40B4-BE49-F238E27FC236}">
                  <a16:creationId xmlns:a16="http://schemas.microsoft.com/office/drawing/2014/main" id="{6F431520-5D03-4E7A-A191-A06DCEFF26AA}"/>
                </a:ext>
              </a:extLst>
            </p:cNvPr>
            <p:cNvGrpSpPr>
              <a:grpSpLocks/>
            </p:cNvGrpSpPr>
            <p:nvPr/>
          </p:nvGrpSpPr>
          <p:grpSpPr bwMode="auto">
            <a:xfrm>
              <a:off x="8195369" y="1948903"/>
              <a:ext cx="76200" cy="295275"/>
              <a:chOff x="4937127" y="1957388"/>
              <a:chExt cx="76200" cy="295275"/>
            </a:xfrm>
          </p:grpSpPr>
          <p:sp>
            <p:nvSpPr>
              <p:cNvPr id="37959" name="Rectangle: Rounded Corners 301">
                <a:extLst>
                  <a:ext uri="{FF2B5EF4-FFF2-40B4-BE49-F238E27FC236}">
                    <a16:creationId xmlns:a16="http://schemas.microsoft.com/office/drawing/2014/main" id="{FDD1A10D-14E5-4B30-8F6A-A1B38CF52A52}"/>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6261" name="Flowchart: Stored Data 302">
                <a:extLst>
                  <a:ext uri="{FF2B5EF4-FFF2-40B4-BE49-F238E27FC236}">
                    <a16:creationId xmlns:a16="http://schemas.microsoft.com/office/drawing/2014/main" id="{3A7D01EA-B444-4DEE-98DD-C005ACAA759D}"/>
                  </a:ext>
                </a:extLst>
              </p:cNvPr>
              <p:cNvSpPr>
                <a:spLocks noChangeArrowheads="1"/>
              </p:cNvSpPr>
              <p:nvPr/>
            </p:nvSpPr>
            <p:spPr bwMode="auto">
              <a:xfrm rot="-5400000">
                <a:off x="4929242" y="2152700"/>
                <a:ext cx="92075" cy="69753"/>
              </a:xfrm>
              <a:prstGeom prst="flowChartOnlineStorage">
                <a:avLst/>
              </a:prstGeom>
              <a:solidFill>
                <a:srgbClr val="92D050"/>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7961" name="Rectangle: Rounded Corners 303">
                <a:extLst>
                  <a:ext uri="{FF2B5EF4-FFF2-40B4-BE49-F238E27FC236}">
                    <a16:creationId xmlns:a16="http://schemas.microsoft.com/office/drawing/2014/main" id="{40FF41FB-B5FD-4DC8-8B2D-26BBF9FEB7EB}"/>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sp>
        <p:nvSpPr>
          <p:cNvPr id="37917" name="Text Box 92">
            <a:extLst>
              <a:ext uri="{FF2B5EF4-FFF2-40B4-BE49-F238E27FC236}">
                <a16:creationId xmlns:a16="http://schemas.microsoft.com/office/drawing/2014/main" id="{D6768B2C-5F68-4B0C-913B-5528F9B1ED94}"/>
              </a:ext>
            </a:extLst>
          </p:cNvPr>
          <p:cNvSpPr txBox="1">
            <a:spLocks noChangeArrowheads="1"/>
          </p:cNvSpPr>
          <p:nvPr/>
        </p:nvSpPr>
        <p:spPr bwMode="auto">
          <a:xfrm>
            <a:off x="3738386" y="1592395"/>
            <a:ext cx="935037"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Mother</a:t>
            </a:r>
          </a:p>
        </p:txBody>
      </p:sp>
      <p:sp>
        <p:nvSpPr>
          <p:cNvPr id="37918" name="TextBox 2">
            <a:extLst>
              <a:ext uri="{FF2B5EF4-FFF2-40B4-BE49-F238E27FC236}">
                <a16:creationId xmlns:a16="http://schemas.microsoft.com/office/drawing/2014/main" id="{3626166E-9926-4132-87B6-FDE5B4F6EDF1}"/>
              </a:ext>
            </a:extLst>
          </p:cNvPr>
          <p:cNvSpPr txBox="1">
            <a:spLocks noChangeArrowheads="1"/>
          </p:cNvSpPr>
          <p:nvPr/>
        </p:nvSpPr>
        <p:spPr bwMode="auto">
          <a:xfrm>
            <a:off x="4619454" y="1978690"/>
            <a:ext cx="1165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Possible </a:t>
            </a:r>
          </a:p>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combinations:</a:t>
            </a:r>
          </a:p>
        </p:txBody>
      </p:sp>
      <p:sp>
        <p:nvSpPr>
          <p:cNvPr id="37919" name="TextBox 2">
            <a:extLst>
              <a:ext uri="{FF2B5EF4-FFF2-40B4-BE49-F238E27FC236}">
                <a16:creationId xmlns:a16="http://schemas.microsoft.com/office/drawing/2014/main" id="{38050A29-26AA-4EFE-8B13-8D90EA36D3A7}"/>
              </a:ext>
            </a:extLst>
          </p:cNvPr>
          <p:cNvSpPr txBox="1">
            <a:spLocks noChangeArrowheads="1"/>
          </p:cNvSpPr>
          <p:nvPr/>
        </p:nvSpPr>
        <p:spPr bwMode="auto">
          <a:xfrm>
            <a:off x="3726441" y="3100804"/>
            <a:ext cx="7620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Normal</a:t>
            </a:r>
          </a:p>
        </p:txBody>
      </p:sp>
      <p:sp>
        <p:nvSpPr>
          <p:cNvPr id="36896" name="TextBox 2">
            <a:extLst>
              <a:ext uri="{FF2B5EF4-FFF2-40B4-BE49-F238E27FC236}">
                <a16:creationId xmlns:a16="http://schemas.microsoft.com/office/drawing/2014/main" id="{4FCCD31B-AA41-4EDC-9E62-AA306D649411}"/>
              </a:ext>
            </a:extLst>
          </p:cNvPr>
          <p:cNvSpPr txBox="1">
            <a:spLocks noChangeArrowheads="1"/>
          </p:cNvSpPr>
          <p:nvPr/>
        </p:nvSpPr>
        <p:spPr bwMode="auto">
          <a:xfrm>
            <a:off x="3751841" y="5695699"/>
            <a:ext cx="1000125" cy="593725"/>
          </a:xfrm>
          <a:prstGeom prst="rect">
            <a:avLst/>
          </a:prstGeom>
          <a:noFill/>
          <a:ln>
            <a:noFill/>
          </a:ln>
          <a:extLst>
            <a:ext uri="{909E8E84-426E-40dd-AFC4-6F175D3DCCD1}"/>
            <a:ext uri="{91240B29-F687-4f45-9708-019B960494DF}"/>
          </a:extLst>
        </p:spPr>
        <p:txBody>
          <a:bodyPr wrap="none"/>
          <a:lstStyle>
            <a:lvl1pPr>
              <a:defRPr sz="2800">
                <a:solidFill>
                  <a:srgbClr val="FEFDDE"/>
                </a:solidFill>
                <a:latin typeface="Arial" charset="0"/>
                <a:ea typeface="ＭＳ Ｐゴシック" charset="0"/>
              </a:defRPr>
            </a:lvl1pPr>
            <a:lvl2pPr>
              <a:defRPr sz="2600">
                <a:solidFill>
                  <a:srgbClr val="FEFDDE"/>
                </a:solidFill>
                <a:latin typeface="Arial" charset="0"/>
                <a:ea typeface="ＭＳ Ｐゴシック" charset="0"/>
              </a:defRPr>
            </a:lvl2pPr>
            <a:lvl3pPr>
              <a:defRPr sz="2400">
                <a:solidFill>
                  <a:srgbClr val="FEFDDE"/>
                </a:solidFill>
                <a:latin typeface="Arial" charset="0"/>
                <a:ea typeface="ＭＳ Ｐゴシック" charset="0"/>
              </a:defRPr>
            </a:lvl3pPr>
            <a:lvl4pPr>
              <a:defRPr sz="2200">
                <a:solidFill>
                  <a:srgbClr val="FEFDDE"/>
                </a:solidFill>
                <a:latin typeface="Arial" charset="0"/>
                <a:ea typeface="ＭＳ Ｐゴシック" charset="0"/>
              </a:defRPr>
            </a:lvl4pPr>
            <a:lvl5pPr>
              <a:defRPr sz="2000">
                <a:solidFill>
                  <a:srgbClr val="FEFDDE"/>
                </a:solidFill>
                <a:latin typeface="Arial" charset="0"/>
                <a:ea typeface="ＭＳ Ｐゴシック" charset="0"/>
              </a:defRPr>
            </a:lvl5pPr>
            <a:lvl6pPr eaLnBrk="0" hangingPunct="0">
              <a:spcBef>
                <a:spcPts val="1000"/>
              </a:spcBef>
              <a:spcAft>
                <a:spcPts val="700"/>
              </a:spcAft>
              <a:buClr>
                <a:srgbClr val="FEFDDE"/>
              </a:buClr>
              <a:defRPr sz="2000">
                <a:solidFill>
                  <a:srgbClr val="FEFDDE"/>
                </a:solidFill>
                <a:latin typeface="Arial" charset="0"/>
                <a:ea typeface="ＭＳ Ｐゴシック" charset="0"/>
              </a:defRPr>
            </a:lvl6pPr>
            <a:lvl7pPr eaLnBrk="0" hangingPunct="0">
              <a:spcBef>
                <a:spcPts val="1000"/>
              </a:spcBef>
              <a:spcAft>
                <a:spcPts val="700"/>
              </a:spcAft>
              <a:buClr>
                <a:srgbClr val="FEFDDE"/>
              </a:buClr>
              <a:defRPr sz="2000">
                <a:solidFill>
                  <a:srgbClr val="FEFDDE"/>
                </a:solidFill>
                <a:latin typeface="Arial" charset="0"/>
                <a:ea typeface="ＭＳ Ｐゴシック" charset="0"/>
              </a:defRPr>
            </a:lvl7pPr>
            <a:lvl8pPr eaLnBrk="0" hangingPunct="0">
              <a:spcBef>
                <a:spcPts val="1000"/>
              </a:spcBef>
              <a:spcAft>
                <a:spcPts val="700"/>
              </a:spcAft>
              <a:buClr>
                <a:srgbClr val="FEFDDE"/>
              </a:buClr>
              <a:defRPr sz="2000">
                <a:solidFill>
                  <a:srgbClr val="FEFDDE"/>
                </a:solidFill>
                <a:latin typeface="Arial" charset="0"/>
                <a:ea typeface="ＭＳ Ｐゴシック" charset="0"/>
              </a:defRPr>
            </a:lvl8pPr>
            <a:lvl9pPr eaLnBrk="0" hangingPunct="0">
              <a:spcBef>
                <a:spcPts val="1000"/>
              </a:spcBef>
              <a:spcAft>
                <a:spcPts val="700"/>
              </a:spcAft>
              <a:buClr>
                <a:srgbClr val="FEFDDE"/>
              </a:buClr>
              <a:defRPr sz="2000">
                <a:solidFill>
                  <a:srgbClr val="FEFDDE"/>
                </a:solidFill>
                <a:latin typeface="Arial" charset="0"/>
                <a:ea typeface="ＭＳ Ｐゴシック" charset="0"/>
              </a:defRPr>
            </a:lvl9pPr>
          </a:lstStyle>
          <a:p>
            <a:pPr marL="285750" marR="0" lvl="0" indent="-285750" algn="l" defTabSz="914400" rtl="0" eaLnBrk="1" fontAlgn="auto" latinLnBrk="0" hangingPunct="1">
              <a:lnSpc>
                <a:spcPct val="100000"/>
              </a:lnSpc>
              <a:spcBef>
                <a:spcPts val="0"/>
              </a:spcBef>
              <a:spcAft>
                <a:spcPts val="0"/>
              </a:spcAft>
              <a:buClrTx/>
              <a:buSzTx/>
              <a:buFont typeface="Wingdings" charset="0"/>
              <a:buChar char="é"/>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Arial" charset="0"/>
                <a:sym typeface="Wingdings"/>
              </a:rPr>
              <a:t>Risk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Arial" charset="0"/>
                <a:sym typeface="Wingdings"/>
              </a:rPr>
              <a:t>of cancer</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Arial" charset="0"/>
            </a:endParaRPr>
          </a:p>
        </p:txBody>
      </p:sp>
      <p:sp>
        <p:nvSpPr>
          <p:cNvPr id="37921" name="TextBox 2">
            <a:extLst>
              <a:ext uri="{FF2B5EF4-FFF2-40B4-BE49-F238E27FC236}">
                <a16:creationId xmlns:a16="http://schemas.microsoft.com/office/drawing/2014/main" id="{56F9271E-0330-4DDF-A598-69E1A6181AEB}"/>
              </a:ext>
            </a:extLst>
          </p:cNvPr>
          <p:cNvSpPr txBox="1">
            <a:spLocks noChangeArrowheads="1"/>
          </p:cNvSpPr>
          <p:nvPr/>
        </p:nvSpPr>
        <p:spPr bwMode="auto">
          <a:xfrm>
            <a:off x="6003754" y="2737267"/>
            <a:ext cx="760413"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Normal</a:t>
            </a:r>
          </a:p>
        </p:txBody>
      </p:sp>
      <p:sp>
        <p:nvSpPr>
          <p:cNvPr id="37922" name="TextBox 2">
            <a:extLst>
              <a:ext uri="{FF2B5EF4-FFF2-40B4-BE49-F238E27FC236}">
                <a16:creationId xmlns:a16="http://schemas.microsoft.com/office/drawing/2014/main" id="{DD19ACF2-3A80-4244-A49B-4A2182E0638F}"/>
              </a:ext>
            </a:extLst>
          </p:cNvPr>
          <p:cNvSpPr txBox="1">
            <a:spLocks noChangeArrowheads="1"/>
          </p:cNvSpPr>
          <p:nvPr/>
        </p:nvSpPr>
        <p:spPr bwMode="auto">
          <a:xfrm>
            <a:off x="6003754" y="3894554"/>
            <a:ext cx="760413"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Normal</a:t>
            </a:r>
          </a:p>
        </p:txBody>
      </p:sp>
      <p:sp>
        <p:nvSpPr>
          <p:cNvPr id="37923" name="TextBox 2">
            <a:extLst>
              <a:ext uri="{FF2B5EF4-FFF2-40B4-BE49-F238E27FC236}">
                <a16:creationId xmlns:a16="http://schemas.microsoft.com/office/drawing/2014/main" id="{D0E0ED32-D814-4A3B-8FCF-13F57E091DDE}"/>
              </a:ext>
            </a:extLst>
          </p:cNvPr>
          <p:cNvSpPr txBox="1">
            <a:spLocks noChangeArrowheads="1"/>
          </p:cNvSpPr>
          <p:nvPr/>
        </p:nvSpPr>
        <p:spPr bwMode="auto">
          <a:xfrm>
            <a:off x="5964067" y="5139154"/>
            <a:ext cx="839787"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mn-cs"/>
                <a:sym typeface="Wingdings" panose="05000000000000000000" pitchFamily="2" charset="2"/>
              </a:rPr>
              <a:t></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sym typeface="Wingdings" panose="05000000000000000000" pitchFamily="2" charset="2"/>
              </a:rPr>
              <a:t> Risk</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37924" name="TextBox 2">
            <a:extLst>
              <a:ext uri="{FF2B5EF4-FFF2-40B4-BE49-F238E27FC236}">
                <a16:creationId xmlns:a16="http://schemas.microsoft.com/office/drawing/2014/main" id="{8139A0FF-A985-4420-BD5B-229D2F4C1701}"/>
              </a:ext>
            </a:extLst>
          </p:cNvPr>
          <p:cNvSpPr txBox="1">
            <a:spLocks noChangeArrowheads="1"/>
          </p:cNvSpPr>
          <p:nvPr/>
        </p:nvSpPr>
        <p:spPr bwMode="auto">
          <a:xfrm>
            <a:off x="5964067" y="6331367"/>
            <a:ext cx="838200" cy="30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mn-cs"/>
                <a:sym typeface="Wingdings" panose="05000000000000000000" pitchFamily="2" charset="2"/>
              </a:rPr>
              <a:t></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sym typeface="Wingdings" panose="05000000000000000000" pitchFamily="2" charset="2"/>
              </a:rPr>
              <a:t> Risk</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nvGrpSpPr>
          <p:cNvPr id="37925" name="Group 25">
            <a:extLst>
              <a:ext uri="{FF2B5EF4-FFF2-40B4-BE49-F238E27FC236}">
                <a16:creationId xmlns:a16="http://schemas.microsoft.com/office/drawing/2014/main" id="{0B38B8AF-A0C1-404D-A500-ADE16149DBDE}"/>
              </a:ext>
            </a:extLst>
          </p:cNvPr>
          <p:cNvGrpSpPr>
            <a:grpSpLocks/>
          </p:cNvGrpSpPr>
          <p:nvPr/>
        </p:nvGrpSpPr>
        <p:grpSpPr bwMode="auto">
          <a:xfrm rot="-5400000">
            <a:off x="4096329" y="3408779"/>
            <a:ext cx="808037" cy="785813"/>
            <a:chOff x="8549196" y="1845833"/>
            <a:chExt cx="807868" cy="786566"/>
          </a:xfrm>
        </p:grpSpPr>
        <p:cxnSp>
          <p:nvCxnSpPr>
            <p:cNvPr id="37955" name="Straight Connector 21">
              <a:extLst>
                <a:ext uri="{FF2B5EF4-FFF2-40B4-BE49-F238E27FC236}">
                  <a16:creationId xmlns:a16="http://schemas.microsoft.com/office/drawing/2014/main" id="{8ECE870E-578A-4E98-9C5A-11178E429607}"/>
                </a:ext>
              </a:extLst>
            </p:cNvPr>
            <p:cNvCxnSpPr>
              <a:cxnSpLocks noChangeShapeType="1"/>
            </p:cNvCxnSpPr>
            <p:nvPr/>
          </p:nvCxnSpPr>
          <p:spPr bwMode="auto">
            <a:xfrm>
              <a:off x="8549196" y="1855433"/>
              <a:ext cx="80786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7956" name="Straight Arrow Connector 23">
              <a:extLst>
                <a:ext uri="{FF2B5EF4-FFF2-40B4-BE49-F238E27FC236}">
                  <a16:creationId xmlns:a16="http://schemas.microsoft.com/office/drawing/2014/main" id="{548511B7-7BAC-4856-86CD-6DAEA9AD97D8}"/>
                </a:ext>
              </a:extLst>
            </p:cNvPr>
            <p:cNvCxnSpPr>
              <a:cxnSpLocks/>
            </p:cNvCxnSpPr>
            <p:nvPr/>
          </p:nvCxnSpPr>
          <p:spPr bwMode="auto">
            <a:xfrm>
              <a:off x="8953130" y="1845833"/>
              <a:ext cx="0" cy="786566"/>
            </a:xfrm>
            <a:prstGeom prst="straightConnector1">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cxnSp>
      </p:grpSp>
      <p:grpSp>
        <p:nvGrpSpPr>
          <p:cNvPr id="37926" name="Group 29">
            <a:extLst>
              <a:ext uri="{FF2B5EF4-FFF2-40B4-BE49-F238E27FC236}">
                <a16:creationId xmlns:a16="http://schemas.microsoft.com/office/drawing/2014/main" id="{BE06FE91-D33C-49F4-813B-EA1D88BC65CF}"/>
              </a:ext>
            </a:extLst>
          </p:cNvPr>
          <p:cNvGrpSpPr>
            <a:grpSpLocks/>
          </p:cNvGrpSpPr>
          <p:nvPr/>
        </p:nvGrpSpPr>
        <p:grpSpPr bwMode="auto">
          <a:xfrm rot="-5400000">
            <a:off x="4113836" y="4108073"/>
            <a:ext cx="3382962" cy="273050"/>
            <a:chOff x="7936637" y="2920753"/>
            <a:chExt cx="2059619" cy="387828"/>
          </a:xfrm>
        </p:grpSpPr>
        <p:cxnSp>
          <p:nvCxnSpPr>
            <p:cNvPr id="37950" name="Straight Connector 27">
              <a:extLst>
                <a:ext uri="{FF2B5EF4-FFF2-40B4-BE49-F238E27FC236}">
                  <a16:creationId xmlns:a16="http://schemas.microsoft.com/office/drawing/2014/main" id="{EF3C833C-6D54-4E4F-B8B2-13764427872F}"/>
                </a:ext>
              </a:extLst>
            </p:cNvPr>
            <p:cNvCxnSpPr>
              <a:cxnSpLocks noChangeShapeType="1"/>
            </p:cNvCxnSpPr>
            <p:nvPr/>
          </p:nvCxnSpPr>
          <p:spPr bwMode="auto">
            <a:xfrm>
              <a:off x="7936637" y="2920753"/>
              <a:ext cx="2059619"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cxnSp>
        <p:cxnSp>
          <p:nvCxnSpPr>
            <p:cNvPr id="37951" name="Straight Arrow Connector 355">
              <a:extLst>
                <a:ext uri="{FF2B5EF4-FFF2-40B4-BE49-F238E27FC236}">
                  <a16:creationId xmlns:a16="http://schemas.microsoft.com/office/drawing/2014/main" id="{B763FCB4-44FB-45B3-A1FE-9868952990B1}"/>
                </a:ext>
              </a:extLst>
            </p:cNvPr>
            <p:cNvCxnSpPr>
              <a:cxnSpLocks/>
            </p:cNvCxnSpPr>
            <p:nvPr/>
          </p:nvCxnSpPr>
          <p:spPr bwMode="auto">
            <a:xfrm>
              <a:off x="7949737" y="2920753"/>
              <a:ext cx="0" cy="387828"/>
            </a:xfrm>
            <a:prstGeom prst="straightConnector1">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37952" name="Straight Arrow Connector 357">
              <a:extLst>
                <a:ext uri="{FF2B5EF4-FFF2-40B4-BE49-F238E27FC236}">
                  <a16:creationId xmlns:a16="http://schemas.microsoft.com/office/drawing/2014/main" id="{B54D013F-90EB-4666-B32F-E335E22789C7}"/>
                </a:ext>
              </a:extLst>
            </p:cNvPr>
            <p:cNvCxnSpPr>
              <a:cxnSpLocks/>
            </p:cNvCxnSpPr>
            <p:nvPr/>
          </p:nvCxnSpPr>
          <p:spPr bwMode="auto">
            <a:xfrm>
              <a:off x="8612820" y="2920753"/>
              <a:ext cx="0" cy="387828"/>
            </a:xfrm>
            <a:prstGeom prst="straightConnector1">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37953" name="Straight Arrow Connector 358">
              <a:extLst>
                <a:ext uri="{FF2B5EF4-FFF2-40B4-BE49-F238E27FC236}">
                  <a16:creationId xmlns:a16="http://schemas.microsoft.com/office/drawing/2014/main" id="{F9C4677C-66FE-444F-B37C-EB6F1EC8D978}"/>
                </a:ext>
              </a:extLst>
            </p:cNvPr>
            <p:cNvCxnSpPr>
              <a:cxnSpLocks/>
            </p:cNvCxnSpPr>
            <p:nvPr/>
          </p:nvCxnSpPr>
          <p:spPr bwMode="auto">
            <a:xfrm>
              <a:off x="9300840" y="2920753"/>
              <a:ext cx="0" cy="387828"/>
            </a:xfrm>
            <a:prstGeom prst="straightConnector1">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cxnSp>
        <p:cxnSp>
          <p:nvCxnSpPr>
            <p:cNvPr id="37954" name="Straight Arrow Connector 359">
              <a:extLst>
                <a:ext uri="{FF2B5EF4-FFF2-40B4-BE49-F238E27FC236}">
                  <a16:creationId xmlns:a16="http://schemas.microsoft.com/office/drawing/2014/main" id="{FD2E8B1B-48C7-4F17-B0BE-3E7C0AB2E7B6}"/>
                </a:ext>
              </a:extLst>
            </p:cNvPr>
            <p:cNvCxnSpPr>
              <a:cxnSpLocks/>
            </p:cNvCxnSpPr>
            <p:nvPr/>
          </p:nvCxnSpPr>
          <p:spPr bwMode="auto">
            <a:xfrm>
              <a:off x="9988859" y="2920753"/>
              <a:ext cx="0" cy="387828"/>
            </a:xfrm>
            <a:prstGeom prst="straightConnector1">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cxnSp>
      </p:grpSp>
      <p:cxnSp>
        <p:nvCxnSpPr>
          <p:cNvPr id="37927" name="Straight Arrow Connector 360">
            <a:extLst>
              <a:ext uri="{FF2B5EF4-FFF2-40B4-BE49-F238E27FC236}">
                <a16:creationId xmlns:a16="http://schemas.microsoft.com/office/drawing/2014/main" id="{412FF0B0-64AF-4757-AC77-1CE452C8204D}"/>
              </a:ext>
            </a:extLst>
          </p:cNvPr>
          <p:cNvCxnSpPr>
            <a:cxnSpLocks/>
          </p:cNvCxnSpPr>
          <p:nvPr/>
        </p:nvCxnSpPr>
        <p:spPr bwMode="auto">
          <a:xfrm>
            <a:off x="6907042" y="2368967"/>
            <a:ext cx="565150" cy="7937"/>
          </a:xfrm>
          <a:prstGeom prst="straightConnector1">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cxnSp>
      <p:sp>
        <p:nvSpPr>
          <p:cNvPr id="37929" name="TextBox 7">
            <a:extLst>
              <a:ext uri="{FF2B5EF4-FFF2-40B4-BE49-F238E27FC236}">
                <a16:creationId xmlns:a16="http://schemas.microsoft.com/office/drawing/2014/main" id="{E4DB8C27-BB23-445D-9CC7-C7D6CFA65065}"/>
              </a:ext>
            </a:extLst>
          </p:cNvPr>
          <p:cNvSpPr txBox="1">
            <a:spLocks noChangeArrowheads="1"/>
          </p:cNvSpPr>
          <p:nvPr/>
        </p:nvSpPr>
        <p:spPr bwMode="auto">
          <a:xfrm>
            <a:off x="7578555" y="2897603"/>
            <a:ext cx="1019422" cy="872351"/>
          </a:xfrm>
          <a:prstGeom prst="rect">
            <a:avLst/>
          </a:pr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Single Somatic Mutation</a:t>
            </a:r>
          </a:p>
        </p:txBody>
      </p:sp>
      <p:sp>
        <p:nvSpPr>
          <p:cNvPr id="37930" name="Text Box 92">
            <a:extLst>
              <a:ext uri="{FF2B5EF4-FFF2-40B4-BE49-F238E27FC236}">
                <a16:creationId xmlns:a16="http://schemas.microsoft.com/office/drawing/2014/main" id="{6E6B0832-FA1A-4B7E-85BF-BA2E8114415E}"/>
              </a:ext>
            </a:extLst>
          </p:cNvPr>
          <p:cNvSpPr txBox="1">
            <a:spLocks noChangeArrowheads="1"/>
          </p:cNvSpPr>
          <p:nvPr/>
        </p:nvSpPr>
        <p:spPr bwMode="auto">
          <a:xfrm>
            <a:off x="3816668" y="4160542"/>
            <a:ext cx="106045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Father</a:t>
            </a:r>
          </a:p>
        </p:txBody>
      </p:sp>
      <p:sp>
        <p:nvSpPr>
          <p:cNvPr id="162" name="AutoShape 65">
            <a:extLst>
              <a:ext uri="{FF2B5EF4-FFF2-40B4-BE49-F238E27FC236}">
                <a16:creationId xmlns:a16="http://schemas.microsoft.com/office/drawing/2014/main" id="{F792AA8E-E956-4B07-AAA8-552727AFCA03}"/>
              </a:ext>
            </a:extLst>
          </p:cNvPr>
          <p:cNvSpPr>
            <a:spLocks noChangeArrowheads="1"/>
          </p:cNvSpPr>
          <p:nvPr/>
        </p:nvSpPr>
        <p:spPr bwMode="auto">
          <a:xfrm rot="20072227">
            <a:off x="8750129" y="1910179"/>
            <a:ext cx="274638" cy="457200"/>
          </a:xfrm>
          <a:prstGeom prst="lightningBolt">
            <a:avLst/>
          </a:prstGeom>
          <a:solidFill>
            <a:srgbClr val="FFFF00"/>
          </a:solidFill>
          <a:ln w="9525">
            <a:solidFill>
              <a:schemeClr val="bg2">
                <a:lumMod val="10000"/>
              </a:schemeClr>
            </a:solidFill>
            <a:miter lim="800000"/>
            <a:headEnd/>
            <a:tailEnd/>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600" b="1" i="0" u="none" strike="noStrike" kern="1200" cap="none" spc="0" normalizeH="0" baseline="-25000" noProof="0" dirty="0">
              <a:ln>
                <a:noFill/>
              </a:ln>
              <a:solidFill>
                <a:srgbClr val="000000"/>
              </a:solidFill>
              <a:effectLst/>
              <a:uLnTx/>
              <a:uFillTx/>
              <a:latin typeface="Calibri" panose="020F0502020204030204" pitchFamily="34" charset="0"/>
              <a:ea typeface="ヒラギノ角ゴ Pro W3" charset="-128"/>
              <a:cs typeface="Arial" panose="020B0604020202020204" pitchFamily="34" charset="0"/>
            </a:endParaRPr>
          </a:p>
        </p:txBody>
      </p:sp>
      <p:sp>
        <p:nvSpPr>
          <p:cNvPr id="37932" name="Text Box 92">
            <a:extLst>
              <a:ext uri="{FF2B5EF4-FFF2-40B4-BE49-F238E27FC236}">
                <a16:creationId xmlns:a16="http://schemas.microsoft.com/office/drawing/2014/main" id="{D4E0354C-B157-49FE-844C-497EBB36A941}"/>
              </a:ext>
            </a:extLst>
          </p:cNvPr>
          <p:cNvSpPr txBox="1">
            <a:spLocks noChangeArrowheads="1"/>
          </p:cNvSpPr>
          <p:nvPr/>
        </p:nvSpPr>
        <p:spPr bwMode="auto">
          <a:xfrm>
            <a:off x="7951617" y="1545054"/>
            <a:ext cx="1725612"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Somatic mutation</a:t>
            </a:r>
          </a:p>
        </p:txBody>
      </p:sp>
      <p:cxnSp>
        <p:nvCxnSpPr>
          <p:cNvPr id="37933" name="Straight Arrow Connector 360">
            <a:extLst>
              <a:ext uri="{FF2B5EF4-FFF2-40B4-BE49-F238E27FC236}">
                <a16:creationId xmlns:a16="http://schemas.microsoft.com/office/drawing/2014/main" id="{0FCC90BC-2987-41FD-A1B3-37022CFC47C0}"/>
              </a:ext>
            </a:extLst>
          </p:cNvPr>
          <p:cNvCxnSpPr>
            <a:cxnSpLocks/>
          </p:cNvCxnSpPr>
          <p:nvPr/>
        </p:nvCxnSpPr>
        <p:spPr bwMode="auto">
          <a:xfrm>
            <a:off x="8742192" y="2381667"/>
            <a:ext cx="563562" cy="7937"/>
          </a:xfrm>
          <a:prstGeom prst="straightConnector1">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cxnSp>
      <p:sp>
        <p:nvSpPr>
          <p:cNvPr id="165" name="AutoShape 65">
            <a:extLst>
              <a:ext uri="{FF2B5EF4-FFF2-40B4-BE49-F238E27FC236}">
                <a16:creationId xmlns:a16="http://schemas.microsoft.com/office/drawing/2014/main" id="{7351AEB0-5F89-4802-B5D9-D4B439D81FCC}"/>
              </a:ext>
            </a:extLst>
          </p:cNvPr>
          <p:cNvSpPr>
            <a:spLocks noChangeArrowheads="1"/>
          </p:cNvSpPr>
          <p:nvPr/>
        </p:nvSpPr>
        <p:spPr bwMode="auto">
          <a:xfrm rot="20072227">
            <a:off x="7148342" y="4393029"/>
            <a:ext cx="274637" cy="457200"/>
          </a:xfrm>
          <a:prstGeom prst="lightningBolt">
            <a:avLst/>
          </a:prstGeom>
          <a:solidFill>
            <a:srgbClr val="FFFF00"/>
          </a:solidFill>
          <a:ln w="9525">
            <a:solidFill>
              <a:schemeClr val="bg2">
                <a:lumMod val="10000"/>
              </a:schemeClr>
            </a:solidFill>
            <a:miter lim="800000"/>
            <a:headEnd/>
            <a:tailEnd/>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600" b="1" i="0" u="none" strike="noStrike" kern="1200" cap="none" spc="0" normalizeH="0" baseline="-25000" noProof="0" dirty="0">
              <a:ln>
                <a:noFill/>
              </a:ln>
              <a:solidFill>
                <a:srgbClr val="000000"/>
              </a:solidFill>
              <a:effectLst/>
              <a:uLnTx/>
              <a:uFillTx/>
              <a:latin typeface="Calibri" panose="020F0502020204030204" pitchFamily="34" charset="0"/>
              <a:ea typeface="ヒラギノ角ゴ Pro W3" charset="-128"/>
              <a:cs typeface="Arial" panose="020B0604020202020204" pitchFamily="34" charset="0"/>
            </a:endParaRPr>
          </a:p>
        </p:txBody>
      </p:sp>
      <p:sp>
        <p:nvSpPr>
          <p:cNvPr id="37935" name="Text Box 92">
            <a:extLst>
              <a:ext uri="{FF2B5EF4-FFF2-40B4-BE49-F238E27FC236}">
                <a16:creationId xmlns:a16="http://schemas.microsoft.com/office/drawing/2014/main" id="{D37791F4-8400-4B71-B584-195CBBFAECEC}"/>
              </a:ext>
            </a:extLst>
          </p:cNvPr>
          <p:cNvSpPr txBox="1">
            <a:spLocks noChangeArrowheads="1"/>
          </p:cNvSpPr>
          <p:nvPr/>
        </p:nvSpPr>
        <p:spPr bwMode="auto">
          <a:xfrm>
            <a:off x="6332367" y="4156492"/>
            <a:ext cx="1725612"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Somatic mutation</a:t>
            </a:r>
          </a:p>
        </p:txBody>
      </p:sp>
      <p:cxnSp>
        <p:nvCxnSpPr>
          <p:cNvPr id="37936" name="Straight Arrow Connector 360">
            <a:extLst>
              <a:ext uri="{FF2B5EF4-FFF2-40B4-BE49-F238E27FC236}">
                <a16:creationId xmlns:a16="http://schemas.microsoft.com/office/drawing/2014/main" id="{F3093242-849D-4EAB-A594-9341027EE881}"/>
              </a:ext>
            </a:extLst>
          </p:cNvPr>
          <p:cNvCxnSpPr>
            <a:cxnSpLocks/>
          </p:cNvCxnSpPr>
          <p:nvPr/>
        </p:nvCxnSpPr>
        <p:spPr bwMode="auto">
          <a:xfrm>
            <a:off x="7140404" y="4864517"/>
            <a:ext cx="563563" cy="9525"/>
          </a:xfrm>
          <a:prstGeom prst="straightConnector1">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cxnSp>
      <p:sp>
        <p:nvSpPr>
          <p:cNvPr id="37937" name="TextBox 2">
            <a:extLst>
              <a:ext uri="{FF2B5EF4-FFF2-40B4-BE49-F238E27FC236}">
                <a16:creationId xmlns:a16="http://schemas.microsoft.com/office/drawing/2014/main" id="{421F19A3-4050-4834-8634-A6F66EE34E7F}"/>
              </a:ext>
            </a:extLst>
          </p:cNvPr>
          <p:cNvSpPr txBox="1">
            <a:spLocks noChangeArrowheads="1"/>
          </p:cNvSpPr>
          <p:nvPr/>
        </p:nvSpPr>
        <p:spPr bwMode="auto">
          <a:xfrm>
            <a:off x="9589335" y="4009202"/>
            <a:ext cx="2488501"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ts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Chromosome with </a:t>
            </a:r>
          </a:p>
          <a:p>
            <a:pPr marL="0" marR="0" lvl="0" indent="0" algn="l" defTabSz="914400" rtl="0" eaLnBrk="1" fontAlgn="auto" latinLnBrk="0" hangingPunct="1">
              <a:lnSpc>
                <a:spcPct val="100000"/>
              </a:lnSpc>
              <a:spcBef>
                <a:spcPct val="0"/>
              </a:spcBef>
              <a:spcAft>
                <a:spcPts val="60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normal copy of gene</a:t>
            </a:r>
          </a:p>
          <a:p>
            <a:pPr marL="0" marR="0" lvl="0" indent="0" algn="l" defTabSz="914400" rtl="0" eaLnBrk="1" fontAlgn="auto" latinLnBrk="0" hangingPunct="1">
              <a:lnSpc>
                <a:spcPct val="100000"/>
              </a:lnSpc>
              <a:spcBef>
                <a:spcPct val="0"/>
              </a:spcBef>
              <a:spcAft>
                <a:spcPts val="50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Chromosome with defective copy of gene</a:t>
            </a:r>
          </a:p>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Chromosome with </a:t>
            </a:r>
          </a:p>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somatic gene inactivation</a:t>
            </a:r>
          </a:p>
        </p:txBody>
      </p:sp>
      <p:grpSp>
        <p:nvGrpSpPr>
          <p:cNvPr id="37938" name="Group 14">
            <a:extLst>
              <a:ext uri="{FF2B5EF4-FFF2-40B4-BE49-F238E27FC236}">
                <a16:creationId xmlns:a16="http://schemas.microsoft.com/office/drawing/2014/main" id="{BA836DC4-1867-4842-A0D2-9B2986015E52}"/>
              </a:ext>
            </a:extLst>
          </p:cNvPr>
          <p:cNvGrpSpPr>
            <a:grpSpLocks/>
          </p:cNvGrpSpPr>
          <p:nvPr/>
        </p:nvGrpSpPr>
        <p:grpSpPr bwMode="auto">
          <a:xfrm>
            <a:off x="9498848" y="4129852"/>
            <a:ext cx="76200" cy="295275"/>
            <a:chOff x="4937127" y="1957388"/>
            <a:chExt cx="76200" cy="295275"/>
          </a:xfrm>
        </p:grpSpPr>
        <p:sp>
          <p:nvSpPr>
            <p:cNvPr id="37947" name="Rectangle: Rounded Corners 13">
              <a:extLst>
                <a:ext uri="{FF2B5EF4-FFF2-40B4-BE49-F238E27FC236}">
                  <a16:creationId xmlns:a16="http://schemas.microsoft.com/office/drawing/2014/main" id="{F9CA4DE1-510B-4C8B-84CE-902311FE7885}"/>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156" name="Flowchart: Stored Data 12">
              <a:extLst>
                <a:ext uri="{FF2B5EF4-FFF2-40B4-BE49-F238E27FC236}">
                  <a16:creationId xmlns:a16="http://schemas.microsoft.com/office/drawing/2014/main" id="{33BA269B-D5CD-4D94-8E13-0A76E8E53DB4}"/>
                </a:ext>
              </a:extLst>
            </p:cNvPr>
            <p:cNvSpPr>
              <a:spLocks noChangeArrowheads="1"/>
            </p:cNvSpPr>
            <p:nvPr/>
          </p:nvSpPr>
          <p:spPr bwMode="auto">
            <a:xfrm rot="-5400000">
              <a:off x="4932364" y="2152651"/>
              <a:ext cx="92075" cy="69850"/>
            </a:xfrm>
            <a:prstGeom prst="flowChartOnlineStorage">
              <a:avLst/>
            </a:prstGeom>
            <a:solidFill>
              <a:srgbClr val="0000FF"/>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7949" name="Rectangle: Rounded Corners 221">
              <a:extLst>
                <a:ext uri="{FF2B5EF4-FFF2-40B4-BE49-F238E27FC236}">
                  <a16:creationId xmlns:a16="http://schemas.microsoft.com/office/drawing/2014/main" id="{CDDD49AE-6F29-4D89-97B4-F268A50F35B4}"/>
                </a:ext>
              </a:extLst>
            </p:cNvPr>
            <p:cNvSpPr>
              <a:spLocks noChangeArrowheads="1"/>
            </p:cNvSpPr>
            <p:nvPr/>
          </p:nvSpPr>
          <p:spPr bwMode="auto">
            <a:xfrm>
              <a:off x="4944707"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37939" name="Group 222">
            <a:extLst>
              <a:ext uri="{FF2B5EF4-FFF2-40B4-BE49-F238E27FC236}">
                <a16:creationId xmlns:a16="http://schemas.microsoft.com/office/drawing/2014/main" id="{10865A21-E0E2-4570-9392-3711269F7112}"/>
              </a:ext>
            </a:extLst>
          </p:cNvPr>
          <p:cNvGrpSpPr>
            <a:grpSpLocks/>
          </p:cNvGrpSpPr>
          <p:nvPr/>
        </p:nvGrpSpPr>
        <p:grpSpPr bwMode="auto">
          <a:xfrm>
            <a:off x="9498848" y="4674939"/>
            <a:ext cx="76200" cy="295275"/>
            <a:chOff x="4937127" y="1957388"/>
            <a:chExt cx="76200" cy="295275"/>
          </a:xfrm>
        </p:grpSpPr>
        <p:sp>
          <p:nvSpPr>
            <p:cNvPr id="37944" name="Rectangle: Rounded Corners 223">
              <a:extLst>
                <a:ext uri="{FF2B5EF4-FFF2-40B4-BE49-F238E27FC236}">
                  <a16:creationId xmlns:a16="http://schemas.microsoft.com/office/drawing/2014/main" id="{A1579F82-9036-4E78-8905-1FB23A91422C}"/>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161" name="Flowchart: Stored Data 224">
              <a:extLst>
                <a:ext uri="{FF2B5EF4-FFF2-40B4-BE49-F238E27FC236}">
                  <a16:creationId xmlns:a16="http://schemas.microsoft.com/office/drawing/2014/main" id="{97B07D24-43BE-41D8-9F9F-6017367F041D}"/>
                </a:ext>
              </a:extLst>
            </p:cNvPr>
            <p:cNvSpPr>
              <a:spLocks noChangeArrowheads="1"/>
            </p:cNvSpPr>
            <p:nvPr/>
          </p:nvSpPr>
          <p:spPr bwMode="auto">
            <a:xfrm rot="-5400000">
              <a:off x="4932364" y="2152651"/>
              <a:ext cx="92075" cy="69850"/>
            </a:xfrm>
            <a:prstGeom prst="flowChartOnlineStorage">
              <a:avLst/>
            </a:prstGeom>
            <a:solidFill>
              <a:srgbClr val="FF0000"/>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7946" name="Rectangle: Rounded Corners 225">
              <a:extLst>
                <a:ext uri="{FF2B5EF4-FFF2-40B4-BE49-F238E27FC236}">
                  <a16:creationId xmlns:a16="http://schemas.microsoft.com/office/drawing/2014/main" id="{BD99B354-0877-4141-9B59-FA36642EFB27}"/>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37940" name="Group 222">
            <a:extLst>
              <a:ext uri="{FF2B5EF4-FFF2-40B4-BE49-F238E27FC236}">
                <a16:creationId xmlns:a16="http://schemas.microsoft.com/office/drawing/2014/main" id="{DEE4E4C0-80D1-4DD6-B7D8-B6482782E740}"/>
              </a:ext>
            </a:extLst>
          </p:cNvPr>
          <p:cNvGrpSpPr>
            <a:grpSpLocks/>
          </p:cNvGrpSpPr>
          <p:nvPr/>
        </p:nvGrpSpPr>
        <p:grpSpPr bwMode="auto">
          <a:xfrm>
            <a:off x="9517898" y="5248664"/>
            <a:ext cx="76200" cy="295275"/>
            <a:chOff x="4937127" y="1957388"/>
            <a:chExt cx="76200" cy="295275"/>
          </a:xfrm>
        </p:grpSpPr>
        <p:sp>
          <p:nvSpPr>
            <p:cNvPr id="37941" name="Rectangle: Rounded Corners 223">
              <a:extLst>
                <a:ext uri="{FF2B5EF4-FFF2-40B4-BE49-F238E27FC236}">
                  <a16:creationId xmlns:a16="http://schemas.microsoft.com/office/drawing/2014/main" id="{3AF1C808-F9D5-4CAA-816A-1D7D2C812841}"/>
                </a:ext>
              </a:extLst>
            </p:cNvPr>
            <p:cNvSpPr>
              <a:spLocks noChangeArrowheads="1"/>
            </p:cNvSpPr>
            <p:nvPr/>
          </p:nvSpPr>
          <p:spPr bwMode="auto">
            <a:xfrm>
              <a:off x="4937127" y="2066925"/>
              <a:ext cx="76200" cy="185738"/>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155" name="Flowchart: Stored Data 224">
              <a:extLst>
                <a:ext uri="{FF2B5EF4-FFF2-40B4-BE49-F238E27FC236}">
                  <a16:creationId xmlns:a16="http://schemas.microsoft.com/office/drawing/2014/main" id="{481BAD0C-DE31-4D85-9123-562DC90E2049}"/>
                </a:ext>
              </a:extLst>
            </p:cNvPr>
            <p:cNvSpPr>
              <a:spLocks noChangeArrowheads="1"/>
            </p:cNvSpPr>
            <p:nvPr/>
          </p:nvSpPr>
          <p:spPr bwMode="auto">
            <a:xfrm rot="-5400000">
              <a:off x="4932364" y="2152651"/>
              <a:ext cx="92075" cy="69850"/>
            </a:xfrm>
            <a:prstGeom prst="flowChartOnlineStorage">
              <a:avLst/>
            </a:prstGeom>
            <a:solidFill>
              <a:srgbClr val="92D050"/>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37943" name="Rectangle: Rounded Corners 225">
              <a:extLst>
                <a:ext uri="{FF2B5EF4-FFF2-40B4-BE49-F238E27FC236}">
                  <a16:creationId xmlns:a16="http://schemas.microsoft.com/office/drawing/2014/main" id="{89BE7428-DD2F-4F9E-B7DB-6F9909212507}"/>
                </a:ext>
              </a:extLst>
            </p:cNvPr>
            <p:cNvSpPr>
              <a:spLocks noChangeArrowheads="1"/>
            </p:cNvSpPr>
            <p:nvPr/>
          </p:nvSpPr>
          <p:spPr bwMode="auto">
            <a:xfrm>
              <a:off x="4941890" y="1957388"/>
              <a:ext cx="66674" cy="114301"/>
            </a:xfrm>
            <a:prstGeom prst="roundRect">
              <a:avLst>
                <a:gd name="adj" fmla="val 16667"/>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sp>
        <p:nvSpPr>
          <p:cNvPr id="160" name="TextBox 159">
            <a:extLst>
              <a:ext uri="{FF2B5EF4-FFF2-40B4-BE49-F238E27FC236}">
                <a16:creationId xmlns:a16="http://schemas.microsoft.com/office/drawing/2014/main" id="{9D9B7BFC-284B-44AE-A1BF-D901F2B7C64A}"/>
              </a:ext>
            </a:extLst>
          </p:cNvPr>
          <p:cNvSpPr txBox="1"/>
          <p:nvPr/>
        </p:nvSpPr>
        <p:spPr>
          <a:xfrm>
            <a:off x="10532310" y="3415832"/>
            <a:ext cx="66556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163" name="Rectangle 162">
            <a:extLst>
              <a:ext uri="{FF2B5EF4-FFF2-40B4-BE49-F238E27FC236}">
                <a16:creationId xmlns:a16="http://schemas.microsoft.com/office/drawing/2014/main" id="{F6AF558C-0472-4E63-8853-3D34AE35CAFE}"/>
              </a:ext>
            </a:extLst>
          </p:cNvPr>
          <p:cNvSpPr/>
          <p:nvPr/>
        </p:nvSpPr>
        <p:spPr>
          <a:xfrm>
            <a:off x="9216446" y="5841688"/>
            <a:ext cx="665567"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Tree>
    <p:extLst>
      <p:ext uri="{BB962C8B-B14F-4D97-AF65-F5344CB8AC3E}">
        <p14:creationId xmlns:p14="http://schemas.microsoft.com/office/powerpoint/2010/main" val="2925956366"/>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1EB61-8116-FB3F-56A2-2EAB366F24D4}"/>
              </a:ext>
            </a:extLst>
          </p:cNvPr>
          <p:cNvSpPr>
            <a:spLocks noGrp="1"/>
          </p:cNvSpPr>
          <p:nvPr>
            <p:ph type="title"/>
          </p:nvPr>
        </p:nvSpPr>
        <p:spPr/>
        <p:txBody>
          <a:bodyPr/>
          <a:lstStyle/>
          <a:p>
            <a:r>
              <a:rPr lang="en-US" dirty="0"/>
              <a:t>HRR Mutation Testing</a:t>
            </a:r>
          </a:p>
        </p:txBody>
      </p:sp>
    </p:spTree>
    <p:extLst>
      <p:ext uri="{BB962C8B-B14F-4D97-AF65-F5344CB8AC3E}">
        <p14:creationId xmlns:p14="http://schemas.microsoft.com/office/powerpoint/2010/main" val="24157637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328CB-B29B-607E-C1CB-514896754098}"/>
            </a:ext>
          </a:extLst>
        </p:cNvPr>
        <p:cNvGrpSpPr/>
        <p:nvPr/>
      </p:nvGrpSpPr>
      <p:grpSpPr>
        <a:xfrm>
          <a:off x="0" y="0"/>
          <a:ext cx="0" cy="0"/>
          <a:chOff x="0" y="0"/>
          <a:chExt cx="0" cy="0"/>
        </a:xfrm>
      </p:grpSpPr>
      <p:sp>
        <p:nvSpPr>
          <p:cNvPr id="44034" name="Title 4">
            <a:extLst>
              <a:ext uri="{FF2B5EF4-FFF2-40B4-BE49-F238E27FC236}">
                <a16:creationId xmlns:a16="http://schemas.microsoft.com/office/drawing/2014/main" id="{8122DCE9-D9D2-2DB7-701D-1A83035D4F9A}"/>
              </a:ext>
            </a:extLst>
          </p:cNvPr>
          <p:cNvSpPr>
            <a:spLocks noGrp="1"/>
          </p:cNvSpPr>
          <p:nvPr>
            <p:ph type="title"/>
          </p:nvPr>
        </p:nvSpPr>
        <p:spPr/>
        <p:txBody>
          <a:bodyPr>
            <a:noAutofit/>
          </a:bodyPr>
          <a:lstStyle/>
          <a:p>
            <a:r>
              <a:rPr lang="en-US" altLang="en-US" dirty="0"/>
              <a:t>Multiple Paths for Molecular Profiling in </a:t>
            </a:r>
            <a:br>
              <a:rPr lang="en-US" altLang="en-US" dirty="0"/>
            </a:br>
            <a:r>
              <a:rPr lang="en-US" altLang="en-US" dirty="0"/>
              <a:t>Prostate Cancer</a:t>
            </a:r>
          </a:p>
        </p:txBody>
      </p:sp>
      <p:sp>
        <p:nvSpPr>
          <p:cNvPr id="4" name="Freeform 3">
            <a:extLst>
              <a:ext uri="{FF2B5EF4-FFF2-40B4-BE49-F238E27FC236}">
                <a16:creationId xmlns:a16="http://schemas.microsoft.com/office/drawing/2014/main" id="{E26C512C-54E8-A0FB-F8DD-F7D94E745CCD}"/>
              </a:ext>
            </a:extLst>
          </p:cNvPr>
          <p:cNvSpPr/>
          <p:nvPr/>
        </p:nvSpPr>
        <p:spPr>
          <a:xfrm>
            <a:off x="3217863" y="420688"/>
            <a:ext cx="1114425" cy="4633912"/>
          </a:xfrm>
          <a:custGeom>
            <a:avLst/>
            <a:gdLst>
              <a:gd name="connsiteX0" fmla="*/ 1080105 w 1113652"/>
              <a:gd name="connsiteY0" fmla="*/ 4629509 h 4634302"/>
              <a:gd name="connsiteX1" fmla="*/ 1065728 w 1113652"/>
              <a:gd name="connsiteY1" fmla="*/ 4634302 h 4634302"/>
              <a:gd name="connsiteX2" fmla="*/ 1080105 w 1113652"/>
              <a:gd name="connsiteY2" fmla="*/ 4591170 h 4634302"/>
              <a:gd name="connsiteX3" fmla="*/ 1084897 w 1113652"/>
              <a:gd name="connsiteY3" fmla="*/ 4567207 h 4634302"/>
              <a:gd name="connsiteX4" fmla="*/ 1089690 w 1113652"/>
              <a:gd name="connsiteY4" fmla="*/ 4552830 h 4634302"/>
              <a:gd name="connsiteX5" fmla="*/ 1094482 w 1113652"/>
              <a:gd name="connsiteY5" fmla="*/ 4509698 h 4634302"/>
              <a:gd name="connsiteX6" fmla="*/ 1099275 w 1113652"/>
              <a:gd name="connsiteY6" fmla="*/ 4461773 h 4634302"/>
              <a:gd name="connsiteX7" fmla="*/ 1108860 w 1113652"/>
              <a:gd name="connsiteY7" fmla="*/ 4404264 h 4634302"/>
              <a:gd name="connsiteX8" fmla="*/ 1113652 w 1113652"/>
              <a:gd name="connsiteY8" fmla="*/ 4375509 h 4634302"/>
              <a:gd name="connsiteX9" fmla="*/ 1108860 w 1113652"/>
              <a:gd name="connsiteY9" fmla="*/ 4073585 h 4634302"/>
              <a:gd name="connsiteX10" fmla="*/ 1104067 w 1113652"/>
              <a:gd name="connsiteY10" fmla="*/ 4035245 h 4634302"/>
              <a:gd name="connsiteX11" fmla="*/ 1099275 w 1113652"/>
              <a:gd name="connsiteY11" fmla="*/ 4020868 h 4634302"/>
              <a:gd name="connsiteX12" fmla="*/ 1070520 w 1113652"/>
              <a:gd name="connsiteY12" fmla="*/ 4016075 h 4634302"/>
              <a:gd name="connsiteX13" fmla="*/ 16180 w 1113652"/>
              <a:gd name="connsiteY13" fmla="*/ 488830 h 4634302"/>
              <a:gd name="connsiteX14" fmla="*/ 6595 w 1113652"/>
              <a:gd name="connsiteY14" fmla="*/ 354641 h 4634302"/>
              <a:gd name="connsiteX15" fmla="*/ 40143 w 1113652"/>
              <a:gd name="connsiteY15" fmla="*/ 301924 h 4634302"/>
              <a:gd name="connsiteX16" fmla="*/ 135992 w 1113652"/>
              <a:gd name="connsiteY16" fmla="*/ 210868 h 4634302"/>
              <a:gd name="connsiteX17" fmla="*/ 183916 w 1113652"/>
              <a:gd name="connsiteY17" fmla="*/ 177320 h 4634302"/>
              <a:gd name="connsiteX18" fmla="*/ 255803 w 1113652"/>
              <a:gd name="connsiteY18" fmla="*/ 115019 h 4634302"/>
              <a:gd name="connsiteX19" fmla="*/ 279765 w 1113652"/>
              <a:gd name="connsiteY19" fmla="*/ 91056 h 4634302"/>
              <a:gd name="connsiteX20" fmla="*/ 294143 w 1113652"/>
              <a:gd name="connsiteY20" fmla="*/ 67094 h 4634302"/>
              <a:gd name="connsiteX21" fmla="*/ 322897 w 1113652"/>
              <a:gd name="connsiteY21" fmla="*/ 19170 h 4634302"/>
              <a:gd name="connsiteX22" fmla="*/ 332482 w 1113652"/>
              <a:gd name="connsiteY22" fmla="*/ 0 h 46343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13652" h="4634302">
                <a:moveTo>
                  <a:pt x="1080105" y="4629509"/>
                </a:moveTo>
                <a:lnTo>
                  <a:pt x="1065728" y="4634302"/>
                </a:lnTo>
                <a:cubicBezTo>
                  <a:pt x="1070520" y="4619925"/>
                  <a:pt x="1075942" y="4605742"/>
                  <a:pt x="1080105" y="4591170"/>
                </a:cubicBezTo>
                <a:cubicBezTo>
                  <a:pt x="1082343" y="4583338"/>
                  <a:pt x="1082921" y="4575110"/>
                  <a:pt x="1084897" y="4567207"/>
                </a:cubicBezTo>
                <a:cubicBezTo>
                  <a:pt x="1086122" y="4562306"/>
                  <a:pt x="1088092" y="4557622"/>
                  <a:pt x="1089690" y="4552830"/>
                </a:cubicBezTo>
                <a:cubicBezTo>
                  <a:pt x="1091287" y="4538453"/>
                  <a:pt x="1092968" y="4524084"/>
                  <a:pt x="1094482" y="4509698"/>
                </a:cubicBezTo>
                <a:cubicBezTo>
                  <a:pt x="1096163" y="4493732"/>
                  <a:pt x="1097106" y="4477680"/>
                  <a:pt x="1099275" y="4461773"/>
                </a:cubicBezTo>
                <a:cubicBezTo>
                  <a:pt x="1101901" y="4442517"/>
                  <a:pt x="1105665" y="4423434"/>
                  <a:pt x="1108860" y="4404264"/>
                </a:cubicBezTo>
                <a:lnTo>
                  <a:pt x="1113652" y="4375509"/>
                </a:lnTo>
                <a:cubicBezTo>
                  <a:pt x="1112055" y="4274868"/>
                  <a:pt x="1111694" y="4174199"/>
                  <a:pt x="1108860" y="4073585"/>
                </a:cubicBezTo>
                <a:cubicBezTo>
                  <a:pt x="1108497" y="4060711"/>
                  <a:pt x="1106371" y="4047917"/>
                  <a:pt x="1104067" y="4035245"/>
                </a:cubicBezTo>
                <a:cubicBezTo>
                  <a:pt x="1103163" y="4030275"/>
                  <a:pt x="1102847" y="4024440"/>
                  <a:pt x="1099275" y="4020868"/>
                </a:cubicBezTo>
                <a:cubicBezTo>
                  <a:pt x="1092966" y="4014559"/>
                  <a:pt x="1077981" y="4016075"/>
                  <a:pt x="1070520" y="4016075"/>
                </a:cubicBezTo>
                <a:lnTo>
                  <a:pt x="16180" y="488830"/>
                </a:lnTo>
                <a:cubicBezTo>
                  <a:pt x="6249" y="442483"/>
                  <a:pt x="-8790" y="402719"/>
                  <a:pt x="6595" y="354641"/>
                </a:cubicBezTo>
                <a:cubicBezTo>
                  <a:pt x="12943" y="334803"/>
                  <a:pt x="27037" y="318113"/>
                  <a:pt x="40143" y="301924"/>
                </a:cubicBezTo>
                <a:cubicBezTo>
                  <a:pt x="53519" y="285401"/>
                  <a:pt x="118599" y="224783"/>
                  <a:pt x="135992" y="210868"/>
                </a:cubicBezTo>
                <a:cubicBezTo>
                  <a:pt x="151219" y="198686"/>
                  <a:pt x="168689" y="189501"/>
                  <a:pt x="183916" y="177320"/>
                </a:cubicBezTo>
                <a:cubicBezTo>
                  <a:pt x="208677" y="157512"/>
                  <a:pt x="233382" y="137441"/>
                  <a:pt x="255803" y="115019"/>
                </a:cubicBezTo>
                <a:cubicBezTo>
                  <a:pt x="263790" y="107031"/>
                  <a:pt x="272708" y="99877"/>
                  <a:pt x="279765" y="91056"/>
                </a:cubicBezTo>
                <a:cubicBezTo>
                  <a:pt x="285584" y="83782"/>
                  <a:pt x="288801" y="74725"/>
                  <a:pt x="294143" y="67094"/>
                </a:cubicBezTo>
                <a:cubicBezTo>
                  <a:pt x="328863" y="17494"/>
                  <a:pt x="300954" y="68541"/>
                  <a:pt x="322897" y="19170"/>
                </a:cubicBezTo>
                <a:cubicBezTo>
                  <a:pt x="325799" y="12642"/>
                  <a:pt x="332482" y="0"/>
                  <a:pt x="332482" y="0"/>
                </a:cubicBezTo>
              </a:path>
            </a:pathLst>
          </a:custGeom>
        </p:spPr>
        <p:txBody>
          <a:bodyPr/>
          <a:lstStyle/>
          <a:p>
            <a:pPr marL="0" marR="0" lvl="0" indent="0" algn="l" defTabSz="1311275"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srgbClr val="000000"/>
              </a:solidFill>
              <a:effectLst/>
              <a:uLnTx/>
              <a:uFillTx/>
              <a:latin typeface="Arial"/>
              <a:ea typeface="ヒラギノ角ゴ Pro W3" charset="0"/>
              <a:cs typeface="ヒラギノ角ゴ Pro W3" charset="0"/>
            </a:endParaRPr>
          </a:p>
        </p:txBody>
      </p:sp>
      <p:sp>
        <p:nvSpPr>
          <p:cNvPr id="12" name="TextBox 11">
            <a:extLst>
              <a:ext uri="{FF2B5EF4-FFF2-40B4-BE49-F238E27FC236}">
                <a16:creationId xmlns:a16="http://schemas.microsoft.com/office/drawing/2014/main" id="{EACD46EB-976B-CDD7-E91B-9798C00FC434}"/>
              </a:ext>
            </a:extLst>
          </p:cNvPr>
          <p:cNvSpPr txBox="1"/>
          <p:nvPr/>
        </p:nvSpPr>
        <p:spPr>
          <a:xfrm>
            <a:off x="885374" y="2207812"/>
            <a:ext cx="3171825" cy="2924175"/>
          </a:xfrm>
          <a:prstGeom prst="rect">
            <a:avLst/>
          </a:prstGeom>
          <a:noFill/>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t>TREATMENT DRIVEN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t>Are you a candidate for exciting new precision therapies for advanced prostate cancer?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1" u="none" strike="noStrike" kern="1200" cap="none" spc="0" normalizeH="0" baseline="0" noProof="0" dirty="0">
              <a:ln>
                <a:noFill/>
              </a:ln>
              <a:solidFill>
                <a:srgbClr val="FFFFFF"/>
              </a:solidFill>
              <a:effectLst/>
              <a:uLnTx/>
              <a:uFillTx/>
              <a:latin typeface="Calibri" panose="020F0502020204030204" pitchFamily="34" charset="0"/>
              <a:ea typeface="ヒラギノ角ゴ Pro W3" charset="0"/>
              <a:cs typeface="ヒラギノ角ゴ Pro W3"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15873"/>
                </a:solidFill>
                <a:effectLst/>
                <a:uLnTx/>
                <a:uFillTx/>
                <a:latin typeface="Calibri" panose="020F0502020204030204" pitchFamily="34" charset="0"/>
                <a:ea typeface="ヒラギノ角ゴ Pro W3" charset="0"/>
                <a:cs typeface="ヒラギノ角ゴ Pro W3" charset="0"/>
              </a:rPr>
              <a:t>Somatic</a:t>
            </a:r>
            <a:r>
              <a:rPr kumimoji="0" lang="en-US" sz="2800" b="1" i="0" u="none" strike="noStrike" kern="1200" cap="none" spc="0" normalizeH="0" baseline="0" noProof="0" dirty="0">
                <a:ln>
                  <a:noFill/>
                </a:ln>
                <a:solidFill>
                  <a:srgbClr val="000000">
                    <a:lumMod val="95000"/>
                    <a:lumOff val="5000"/>
                  </a:srgbClr>
                </a:solidFill>
                <a:effectLst/>
                <a:uLnTx/>
                <a:uFillTx/>
                <a:latin typeface="Calibri" panose="020F0502020204030204" pitchFamily="34" charset="0"/>
                <a:ea typeface="ヒラギノ角ゴ Pro W3" charset="0"/>
                <a:cs typeface="ヒラギノ角ゴ Pro W3" charset="0"/>
              </a:rPr>
              <a:t> </a:t>
            </a:r>
            <a:r>
              <a:rPr kumimoji="0" lang="en-US" sz="2800" b="1" i="0" u="none" strike="noStrike" kern="120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Arial" panose="020B0604020202020204" pitchFamily="34" charset="0"/>
              </a:rPr>
              <a:t>±</a:t>
            </a:r>
            <a:r>
              <a:rPr kumimoji="0" lang="en-US" sz="2800" b="0" i="0" u="none" strike="noStrike" kern="1200" cap="none" spc="0" normalizeH="0" baseline="0" noProof="0" dirty="0">
                <a:ln>
                  <a:noFill/>
                </a:ln>
                <a:solidFill>
                  <a:srgbClr val="000000">
                    <a:lumMod val="95000"/>
                    <a:lumOff val="5000"/>
                  </a:srgbClr>
                </a:solidFill>
                <a:effectLst/>
                <a:uLnTx/>
                <a:uFillTx/>
                <a:latin typeface="Calibri" panose="020F0502020204030204" pitchFamily="34" charset="0"/>
                <a:ea typeface="+mn-ea"/>
                <a:cs typeface="Arial" panose="020B0604020202020204" pitchFamily="34" charset="0"/>
              </a:rPr>
              <a:t> </a:t>
            </a:r>
            <a:r>
              <a:rPr kumimoji="0" lang="en-US" sz="2800" b="1" i="0" u="none" strike="noStrike" kern="1200" cap="none" spc="0" normalizeH="0" baseline="0" noProof="0" dirty="0">
                <a:ln>
                  <a:noFill/>
                </a:ln>
                <a:solidFill>
                  <a:srgbClr val="E1471D"/>
                </a:solidFill>
                <a:effectLst/>
                <a:uLnTx/>
                <a:uFillTx/>
                <a:latin typeface="Calibri" panose="020F0502020204030204" pitchFamily="34" charset="0"/>
                <a:ea typeface="ヒラギノ角ゴ Pro W3" charset="0"/>
                <a:cs typeface="ヒラギノ角ゴ Pro W3" charset="0"/>
              </a:rPr>
              <a:t>Germline</a:t>
            </a:r>
          </a:p>
        </p:txBody>
      </p:sp>
      <p:sp>
        <p:nvSpPr>
          <p:cNvPr id="45060" name="TextBox 22">
            <a:extLst>
              <a:ext uri="{FF2B5EF4-FFF2-40B4-BE49-F238E27FC236}">
                <a16:creationId xmlns:a16="http://schemas.microsoft.com/office/drawing/2014/main" id="{6CBDEB0D-B44C-BBCE-2DC9-766A500562C6}"/>
              </a:ext>
            </a:extLst>
          </p:cNvPr>
          <p:cNvSpPr txBox="1">
            <a:spLocks noChangeArrowheads="1"/>
          </p:cNvSpPr>
          <p:nvPr/>
        </p:nvSpPr>
        <p:spPr bwMode="auto">
          <a:xfrm rot="10800000" flipV="1">
            <a:off x="8139548" y="2608219"/>
            <a:ext cx="3094509"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ヒラギノ角ゴ Pro W3" pitchFamily="-65" charset="-128"/>
              </a:defRPr>
            </a:lvl1pPr>
            <a:lvl2pPr marL="742950" indent="-285750">
              <a:defRPr sz="2400">
                <a:solidFill>
                  <a:schemeClr val="tx1"/>
                </a:solidFill>
                <a:latin typeface="Times New Roman" panose="02020603050405020304" pitchFamily="18" charset="0"/>
                <a:ea typeface="ヒラギノ角ゴ Pro W3" pitchFamily="-65" charset="-128"/>
              </a:defRPr>
            </a:lvl2pPr>
            <a:lvl3pPr marL="1143000" indent="-228600">
              <a:defRPr sz="2400">
                <a:solidFill>
                  <a:schemeClr val="tx1"/>
                </a:solidFill>
                <a:latin typeface="Times New Roman" panose="02020603050405020304" pitchFamily="18" charset="0"/>
                <a:ea typeface="ヒラギノ角ゴ Pro W3" pitchFamily="-65" charset="-128"/>
              </a:defRPr>
            </a:lvl3pPr>
            <a:lvl4pPr marL="1600200" indent="-228600">
              <a:defRPr sz="2400">
                <a:solidFill>
                  <a:schemeClr val="tx1"/>
                </a:solidFill>
                <a:latin typeface="Times New Roman" panose="02020603050405020304" pitchFamily="18" charset="0"/>
                <a:ea typeface="ヒラギノ角ゴ Pro W3" pitchFamily="-65" charset="-128"/>
              </a:defRPr>
            </a:lvl4pPr>
            <a:lvl5pPr marL="2057400" indent="-228600">
              <a:defRPr sz="2400">
                <a:solidFill>
                  <a:schemeClr val="tx1"/>
                </a:solidFill>
                <a:latin typeface="Times New Roman" panose="02020603050405020304" pitchFamily="18" charset="0"/>
                <a:ea typeface="ヒラギノ角ゴ Pro W3" pitchFamily="-65"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ヒラギノ角ゴ Pro W3" pitchFamily="-65"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32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RISK DRIVEN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0" i="1"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rPr>
              <a:t>What is your risk and your family’s risk of developing cancer, and how do we manage that risk?</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1" u="none" strike="noStrike" kern="1200" cap="none" spc="0" normalizeH="0" baseline="0" noProof="0" dirty="0">
              <a:ln>
                <a:noFill/>
              </a:ln>
              <a:solidFill>
                <a:srgbClr val="FFFFFF"/>
              </a:solidFill>
              <a:effectLst/>
              <a:uLnTx/>
              <a:uFillTx/>
              <a:latin typeface="Calibri" panose="020F0502020204030204" pitchFamily="34" charset="0"/>
              <a:ea typeface="ヒラギノ角ゴ Pro W3" pitchFamily="-65" charset="-128"/>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800" b="1" i="0" u="none" strike="noStrike" kern="1200" cap="none" spc="0" normalizeH="0" baseline="0" noProof="0" dirty="0">
                <a:ln>
                  <a:noFill/>
                </a:ln>
                <a:solidFill>
                  <a:srgbClr val="E1471D"/>
                </a:solidFill>
                <a:effectLst/>
                <a:uLnTx/>
                <a:uFillTx/>
                <a:latin typeface="Calibri" panose="020F0502020204030204" pitchFamily="34" charset="0"/>
                <a:ea typeface="ヒラギノ角ゴ Pro W3" pitchFamily="-65" charset="-128"/>
                <a:cs typeface="Arial" panose="020B0604020202020204" pitchFamily="34" charset="0"/>
              </a:rPr>
              <a:t>Germline</a:t>
            </a:r>
            <a:r>
              <a:rPr kumimoji="0" lang="en-US" altLang="en-US" sz="2800" b="1" i="0" u="none" strike="noStrike" kern="1200" cap="none" spc="0" normalizeH="0" baseline="0" noProof="0" dirty="0">
                <a:ln>
                  <a:noFill/>
                </a:ln>
                <a:solidFill>
                  <a:srgbClr val="FFFFFF"/>
                </a:solidFill>
                <a:effectLst/>
                <a:uLnTx/>
                <a:uFillTx/>
                <a:latin typeface="Calibri" panose="020F0502020204030204" pitchFamily="34" charset="0"/>
                <a:ea typeface="ヒラギノ角ゴ Pro W3" pitchFamily="-65" charset="-128"/>
                <a:cs typeface="Arial" panose="020B0604020202020204" pitchFamily="34" charset="0"/>
              </a:rPr>
              <a:t> </a:t>
            </a:r>
          </a:p>
        </p:txBody>
      </p:sp>
      <p:sp>
        <p:nvSpPr>
          <p:cNvPr id="44038" name="Curved Up Arrow 1">
            <a:extLst>
              <a:ext uri="{FF2B5EF4-FFF2-40B4-BE49-F238E27FC236}">
                <a16:creationId xmlns:a16="http://schemas.microsoft.com/office/drawing/2014/main" id="{CA332588-DC65-5709-46EF-B501B92504ED}"/>
              </a:ext>
            </a:extLst>
          </p:cNvPr>
          <p:cNvSpPr>
            <a:spLocks noChangeArrowheads="1"/>
          </p:cNvSpPr>
          <p:nvPr/>
        </p:nvSpPr>
        <p:spPr bwMode="auto">
          <a:xfrm rot="10800000">
            <a:off x="4143374" y="1885716"/>
            <a:ext cx="3738563" cy="914400"/>
          </a:xfrm>
          <a:prstGeom prst="curvedUpArrow">
            <a:avLst>
              <a:gd name="adj1" fmla="val 31649"/>
              <a:gd name="adj2" fmla="val 50002"/>
              <a:gd name="adj3" fmla="val 25000"/>
            </a:avLst>
          </a:prstGeom>
          <a:gradFill flip="none" rotWithShape="1">
            <a:gsLst>
              <a:gs pos="0">
                <a:schemeClr val="tx2"/>
              </a:gs>
              <a:gs pos="100000">
                <a:schemeClr val="bg2"/>
              </a:gs>
            </a:gsLst>
            <a:lin ang="0" scaled="1"/>
            <a:tileRect/>
          </a:gradFill>
          <a:ln>
            <a:noFill/>
          </a:ln>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ヒラギノ角ゴ Pro W3" pitchFamily="-65" charset="-128"/>
              <a:cs typeface="Arial" panose="020B0604020202020204" pitchFamily="34" charset="0"/>
            </a:endParaRPr>
          </a:p>
        </p:txBody>
      </p:sp>
      <p:sp>
        <p:nvSpPr>
          <p:cNvPr id="44039" name="Curved Up Arrow 12">
            <a:extLst>
              <a:ext uri="{FF2B5EF4-FFF2-40B4-BE49-F238E27FC236}">
                <a16:creationId xmlns:a16="http://schemas.microsoft.com/office/drawing/2014/main" id="{DB7D0074-CB6D-168E-23E7-B287C2C40724}"/>
              </a:ext>
            </a:extLst>
          </p:cNvPr>
          <p:cNvSpPr>
            <a:spLocks noChangeArrowheads="1"/>
          </p:cNvSpPr>
          <p:nvPr/>
        </p:nvSpPr>
        <p:spPr bwMode="auto">
          <a:xfrm>
            <a:off x="4276725" y="4608513"/>
            <a:ext cx="3770313" cy="1303337"/>
          </a:xfrm>
          <a:prstGeom prst="curvedUpArrow">
            <a:avLst>
              <a:gd name="adj1" fmla="val 27709"/>
              <a:gd name="adj2" fmla="val 49861"/>
              <a:gd name="adj3" fmla="val 25000"/>
            </a:avLst>
          </a:prstGeom>
          <a:gradFill>
            <a:gsLst>
              <a:gs pos="0">
                <a:schemeClr val="tx2"/>
              </a:gs>
              <a:gs pos="100000">
                <a:schemeClr val="bg2"/>
              </a:gs>
            </a:gsLst>
            <a:lin ang="0" scaled="1"/>
          </a:gradFill>
          <a:ln>
            <a:noFill/>
          </a:ln>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US" altLang="en-US" sz="2400" b="0" i="0" u="none" strike="noStrike" kern="1200" cap="none" spc="0" normalizeH="0" baseline="0" noProof="0" dirty="0">
              <a:ln>
                <a:noFill/>
              </a:ln>
              <a:solidFill>
                <a:srgbClr val="FFFFFF"/>
              </a:solidFill>
              <a:effectLst/>
              <a:uLnTx/>
              <a:uFillTx/>
              <a:latin typeface="Times New Roman" panose="02020603050405020304" pitchFamily="18" charset="0"/>
              <a:ea typeface="ヒラギノ角ゴ Pro W3" pitchFamily="-65" charset="-128"/>
              <a:cs typeface="Arial" panose="020B0604020202020204" pitchFamily="34" charset="0"/>
            </a:endParaRPr>
          </a:p>
        </p:txBody>
      </p:sp>
      <p:sp>
        <p:nvSpPr>
          <p:cNvPr id="44040" name="Rectangle 2">
            <a:extLst>
              <a:ext uri="{FF2B5EF4-FFF2-40B4-BE49-F238E27FC236}">
                <a16:creationId xmlns:a16="http://schemas.microsoft.com/office/drawing/2014/main" id="{0038E4AF-76AD-B396-A7C3-9B7D3D9C3A51}"/>
              </a:ext>
            </a:extLst>
          </p:cNvPr>
          <p:cNvSpPr>
            <a:spLocks noChangeArrowheads="1"/>
          </p:cNvSpPr>
          <p:nvPr/>
        </p:nvSpPr>
        <p:spPr bwMode="auto">
          <a:xfrm>
            <a:off x="4653052" y="3034143"/>
            <a:ext cx="2867042" cy="1292662"/>
          </a:xfrm>
          <a:prstGeom prst="rect">
            <a:avLst/>
          </a:prstGeom>
          <a:noFill/>
          <a:ln w="9525">
            <a:solidFill>
              <a:schemeClr val="accent4"/>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2600" b="1" i="0" u="none" strike="noStrike" kern="1200" cap="none" spc="0" normalizeH="0" baseline="0" noProof="0" dirty="0">
                <a:ln>
                  <a:noFill/>
                </a:ln>
                <a:solidFill>
                  <a:srgbClr val="00823B"/>
                </a:solidFill>
                <a:effectLst/>
                <a:uLnTx/>
                <a:uFillTx/>
                <a:latin typeface="Calibri" panose="020F0502020204030204" pitchFamily="34" charset="0"/>
                <a:ea typeface="ヒラギノ角ゴ Pro W3" pitchFamily="-65" charset="-128"/>
                <a:cs typeface="Arial" panose="020B0604020202020204" pitchFamily="34" charset="0"/>
              </a:rPr>
              <a:t>Discuss and Define Patient Goals for Genetic Testing</a:t>
            </a:r>
          </a:p>
        </p:txBody>
      </p:sp>
    </p:spTree>
    <p:extLst>
      <p:ext uri="{BB962C8B-B14F-4D97-AF65-F5344CB8AC3E}">
        <p14:creationId xmlns:p14="http://schemas.microsoft.com/office/powerpoint/2010/main" val="2860709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45C68-9D02-4F45-B7B6-4E6A28261282}"/>
              </a:ext>
            </a:extLst>
          </p:cNvPr>
          <p:cNvSpPr>
            <a:spLocks noGrp="1"/>
          </p:cNvSpPr>
          <p:nvPr>
            <p:ph type="title"/>
          </p:nvPr>
        </p:nvSpPr>
        <p:spPr/>
        <p:txBody>
          <a:bodyPr/>
          <a:lstStyle/>
          <a:p>
            <a:r>
              <a:rPr lang="en-US" dirty="0"/>
              <a:t>Sample Sources for Biomarker Testing: </a:t>
            </a:r>
            <a:br>
              <a:rPr lang="en-US" dirty="0"/>
            </a:br>
            <a:r>
              <a:rPr lang="en-US" dirty="0"/>
              <a:t>Tumor vs Liquid Biopsy</a:t>
            </a:r>
          </a:p>
        </p:txBody>
      </p:sp>
      <p:sp>
        <p:nvSpPr>
          <p:cNvPr id="9" name="Text Box 11">
            <a:extLst>
              <a:ext uri="{FF2B5EF4-FFF2-40B4-BE49-F238E27FC236}">
                <a16:creationId xmlns:a16="http://schemas.microsoft.com/office/drawing/2014/main" id="{5E6F6DFE-2DE3-9E4A-B464-ED2657B24BE8}"/>
              </a:ext>
            </a:extLst>
          </p:cNvPr>
          <p:cNvSpPr txBox="1">
            <a:spLocks noChangeArrowheads="1"/>
          </p:cNvSpPr>
          <p:nvPr/>
        </p:nvSpPr>
        <p:spPr bwMode="auto">
          <a:xfrm>
            <a:off x="402464" y="6165449"/>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Armstrong. APCCC 2021. Cheng. J Natl Compr Canc Netw. 2019;17:515.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Chowdhury. ESMO 2018. Poster 795PD. Zhao. J Clin Invest. 2022;132:e161858.</a:t>
            </a:r>
          </a:p>
        </p:txBody>
      </p:sp>
      <p:graphicFrame>
        <p:nvGraphicFramePr>
          <p:cNvPr id="6" name="Content Placeholder 3">
            <a:extLst>
              <a:ext uri="{FF2B5EF4-FFF2-40B4-BE49-F238E27FC236}">
                <a16:creationId xmlns:a16="http://schemas.microsoft.com/office/drawing/2014/main" id="{A364B3D5-D4C0-253F-0C9A-999C7E293BE6}"/>
              </a:ext>
            </a:extLst>
          </p:cNvPr>
          <p:cNvGraphicFramePr>
            <a:graphicFrameLocks noGrp="1"/>
          </p:cNvGraphicFramePr>
          <p:nvPr>
            <p:ph sz="half" idx="1"/>
            <p:extLst>
              <p:ext uri="{D42A27DB-BD31-4B8C-83A1-F6EECF244321}">
                <p14:modId xmlns:p14="http://schemas.microsoft.com/office/powerpoint/2010/main" val="500934702"/>
              </p:ext>
            </p:extLst>
          </p:nvPr>
        </p:nvGraphicFramePr>
        <p:xfrm>
          <a:off x="719138" y="1600200"/>
          <a:ext cx="10763064" cy="3840480"/>
        </p:xfrm>
        <a:graphic>
          <a:graphicData uri="http://schemas.openxmlformats.org/drawingml/2006/table">
            <a:tbl>
              <a:tblPr firstRow="1" bandRow="1">
                <a:tableStyleId>{93296810-A885-4BE3-A3E7-6D5BEEA58F35}</a:tableStyleId>
              </a:tblPr>
              <a:tblGrid>
                <a:gridCol w="1577253">
                  <a:extLst>
                    <a:ext uri="{9D8B030D-6E8A-4147-A177-3AD203B41FA5}">
                      <a16:colId xmlns:a16="http://schemas.microsoft.com/office/drawing/2014/main" val="1274487730"/>
                    </a:ext>
                  </a:extLst>
                </a:gridCol>
                <a:gridCol w="4551218">
                  <a:extLst>
                    <a:ext uri="{9D8B030D-6E8A-4147-A177-3AD203B41FA5}">
                      <a16:colId xmlns:a16="http://schemas.microsoft.com/office/drawing/2014/main" val="2738450534"/>
                    </a:ext>
                  </a:extLst>
                </a:gridCol>
                <a:gridCol w="4634593">
                  <a:extLst>
                    <a:ext uri="{9D8B030D-6E8A-4147-A177-3AD203B41FA5}">
                      <a16:colId xmlns:a16="http://schemas.microsoft.com/office/drawing/2014/main" val="1879606161"/>
                    </a:ext>
                  </a:extLst>
                </a:gridCol>
              </a:tblGrid>
              <a:tr h="362981">
                <a:tc>
                  <a:txBody>
                    <a:bodyPr/>
                    <a:lstStyle/>
                    <a:p>
                      <a:endParaRPr lang="en-US" dirty="0">
                        <a:latin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rPr>
                        <a:t>Tumor Biopsy</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rPr>
                        <a:t>Liquid Biopsy (ie, ctDNA)</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38949234"/>
                  </a:ext>
                </a:extLst>
              </a:tr>
              <a:tr h="1301011">
                <a:tc>
                  <a:txBody>
                    <a:bodyPr/>
                    <a:lstStyle/>
                    <a:p>
                      <a:r>
                        <a:rPr lang="en-US" b="1" dirty="0">
                          <a:solidFill>
                            <a:schemeClr val="bg1"/>
                          </a:solidFill>
                          <a:latin typeface="Calibri" panose="020F0502020204030204" pitchFamily="34" charset="0"/>
                        </a:rPr>
                        <a:t>Advantages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itchFamily="2" charset="2"/>
                        <a:buChar char="§"/>
                      </a:pPr>
                      <a:r>
                        <a:rPr lang="en-US" sz="1800" b="0" i="0" dirty="0">
                          <a:solidFill>
                            <a:schemeClr val="bg1"/>
                          </a:solidFill>
                          <a:latin typeface="Calibri" panose="020F0502020204030204" pitchFamily="34" charset="0"/>
                          <a:cs typeface="Calibri" panose="020F0502020204030204" pitchFamily="34" charset="0"/>
                        </a:rPr>
                        <a:t>Tumor-enriched samples</a:t>
                      </a:r>
                    </a:p>
                    <a:p>
                      <a:pPr marL="285750" indent="-285750" algn="l">
                        <a:buFont typeface="Wingdings" pitchFamily="2" charset="2"/>
                        <a:buChar char="§"/>
                      </a:pPr>
                      <a:r>
                        <a:rPr lang="en-US" sz="1800" b="0" i="0" dirty="0">
                          <a:solidFill>
                            <a:schemeClr val="bg1"/>
                          </a:solidFill>
                          <a:latin typeface="Calibri" panose="020F0502020204030204" pitchFamily="34" charset="0"/>
                          <a:cs typeface="Calibri" panose="020F0502020204030204" pitchFamily="34" charset="0"/>
                        </a:rPr>
                        <a:t>Detect copy number changes, such as homozygous loss and zygosity of mutations</a:t>
                      </a:r>
                    </a:p>
                    <a:p>
                      <a:pPr marL="285750" indent="-285750" algn="l">
                        <a:buFont typeface="Wingdings" pitchFamily="2" charset="2"/>
                        <a:buChar char="§"/>
                      </a:pPr>
                      <a:r>
                        <a:rPr lang="en-US" sz="1800" b="0" i="0" baseline="0" dirty="0">
                          <a:solidFill>
                            <a:schemeClr val="bg1"/>
                          </a:solidFill>
                          <a:latin typeface="Calibri" panose="020F0502020204030204" pitchFamily="34" charset="0"/>
                          <a:cs typeface="Calibri" panose="020F0502020204030204" pitchFamily="34" charset="0"/>
                        </a:rPr>
                        <a:t>Can measure tumor mutational burden</a:t>
                      </a:r>
                    </a:p>
                    <a:p>
                      <a:pPr marL="285750" indent="-285750" algn="l">
                        <a:buFont typeface="Wingdings" pitchFamily="2" charset="2"/>
                        <a:buChar char="§"/>
                      </a:pPr>
                      <a:r>
                        <a:rPr lang="en-US" sz="1800" b="0" i="0" baseline="0" dirty="0">
                          <a:solidFill>
                            <a:schemeClr val="bg1"/>
                          </a:solidFill>
                          <a:latin typeface="Calibri" panose="020F0502020204030204" pitchFamily="34" charset="0"/>
                          <a:cs typeface="Calibri" panose="020F0502020204030204" pitchFamily="34" charset="0"/>
                        </a:rPr>
                        <a:t>Can identify neuroendocrine transformation</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itchFamily="2" charset="2"/>
                        <a:buChar char="§"/>
                      </a:pPr>
                      <a:r>
                        <a:rPr lang="en-US" sz="1800" b="0" i="0" dirty="0">
                          <a:solidFill>
                            <a:schemeClr val="bg1"/>
                          </a:solidFill>
                          <a:latin typeface="Calibri" panose="020F0502020204030204" pitchFamily="34" charset="0"/>
                          <a:cs typeface="Calibri" panose="020F0502020204030204" pitchFamily="34" charset="0"/>
                        </a:rPr>
                        <a:t>Can detect somatic mutations</a:t>
                      </a:r>
                    </a:p>
                    <a:p>
                      <a:pPr marL="285750" indent="-285750" algn="l">
                        <a:buFont typeface="Wingdings" pitchFamily="2" charset="2"/>
                        <a:buChar char="§"/>
                      </a:pPr>
                      <a:r>
                        <a:rPr lang="en-US" sz="1800" b="0" i="0" dirty="0">
                          <a:solidFill>
                            <a:schemeClr val="bg1"/>
                          </a:solidFill>
                          <a:latin typeface="Calibri" panose="020F0502020204030204" pitchFamily="34" charset="0"/>
                          <a:cs typeface="Calibri" panose="020F0502020204030204" pitchFamily="34" charset="0"/>
                        </a:rPr>
                        <a:t>More convenient, less invasive to patients</a:t>
                      </a:r>
                      <a:endParaRPr lang="en-US" sz="1800" b="0" i="0" baseline="30000" dirty="0">
                        <a:solidFill>
                          <a:schemeClr val="bg1"/>
                        </a:solidFill>
                        <a:latin typeface="Calibri" panose="020F0502020204030204" pitchFamily="34" charset="0"/>
                        <a:cs typeface="Calibri" panose="020F0502020204030204" pitchFamily="34" charset="0"/>
                      </a:endParaRPr>
                    </a:p>
                    <a:p>
                      <a:pPr marL="285750" indent="-285750" algn="l">
                        <a:buFont typeface="Wingdings" pitchFamily="2" charset="2"/>
                        <a:buChar char="§"/>
                      </a:pPr>
                      <a:r>
                        <a:rPr lang="en-US" sz="1800" b="0" i="0" dirty="0">
                          <a:solidFill>
                            <a:schemeClr val="bg1"/>
                          </a:solidFill>
                          <a:latin typeface="Calibri" panose="020F0502020204030204" pitchFamily="34" charset="0"/>
                          <a:cs typeface="Calibri" panose="020F0502020204030204" pitchFamily="34" charset="0"/>
                        </a:rPr>
                        <a:t>Can be more sensitive than tissue testing, while highly concordant</a:t>
                      </a:r>
                      <a:endParaRPr lang="en-US" sz="1800" b="0" i="0" baseline="30000" dirty="0">
                        <a:solidFill>
                          <a:schemeClr val="bg1"/>
                        </a:solidFill>
                        <a:latin typeface="Calibri" panose="020F0502020204030204" pitchFamily="34" charset="0"/>
                        <a:cs typeface="Calibri" panose="020F0502020204030204" pitchFamily="34" charset="0"/>
                      </a:endParaRPr>
                    </a:p>
                    <a:p>
                      <a:pPr marL="285750" indent="-285750" algn="l">
                        <a:buFont typeface="Wingdings" pitchFamily="2" charset="2"/>
                        <a:buChar char="§"/>
                      </a:pPr>
                      <a:r>
                        <a:rPr lang="en-US" sz="1800" b="0" i="0" dirty="0">
                          <a:solidFill>
                            <a:schemeClr val="bg1"/>
                          </a:solidFill>
                          <a:latin typeface="Calibri" panose="020F0502020204030204" pitchFamily="34" charset="0"/>
                          <a:cs typeface="Calibri" panose="020F0502020204030204" pitchFamily="34" charset="0"/>
                        </a:rPr>
                        <a:t>Low testing failure rate (~3%) in mCRPC</a:t>
                      </a:r>
                    </a:p>
                    <a:p>
                      <a:pPr marL="285750" indent="-285750" algn="l">
                        <a:buFont typeface="Wingdings" pitchFamily="2" charset="2"/>
                        <a:buChar char="§"/>
                      </a:pPr>
                      <a:r>
                        <a:rPr lang="en-US" sz="1800" b="0" i="0" baseline="0" dirty="0">
                          <a:solidFill>
                            <a:schemeClr val="bg1"/>
                          </a:solidFill>
                          <a:latin typeface="Calibri" panose="020F0502020204030204" pitchFamily="34" charset="0"/>
                          <a:cs typeface="Calibri" panose="020F0502020204030204" pitchFamily="34" charset="0"/>
                        </a:rPr>
                        <a:t>Serial sampling is easier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3817161"/>
                  </a:ext>
                </a:extLst>
              </a:tr>
              <a:tr h="1371600">
                <a:tc>
                  <a:txBody>
                    <a:bodyPr/>
                    <a:lstStyle/>
                    <a:p>
                      <a:r>
                        <a:rPr lang="en-US" b="1" dirty="0">
                          <a:solidFill>
                            <a:schemeClr val="bg1"/>
                          </a:solidFill>
                          <a:latin typeface="Calibri" panose="020F0502020204030204" pitchFamily="34" charset="0"/>
                        </a:rPr>
                        <a:t>Limitations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lgn="l">
                        <a:buFont typeface="Wingdings" pitchFamily="2" charset="2"/>
                        <a:buChar char="§"/>
                      </a:pPr>
                      <a:r>
                        <a:rPr lang="en-US" sz="1800" b="0" i="0" dirty="0">
                          <a:solidFill>
                            <a:schemeClr val="bg1"/>
                          </a:solidFill>
                          <a:latin typeface="Calibri" panose="020F0502020204030204" pitchFamily="34" charset="0"/>
                          <a:cs typeface="Calibri" panose="020F0502020204030204" pitchFamily="34" charset="0"/>
                        </a:rPr>
                        <a:t>More involved procedure than blood draw</a:t>
                      </a:r>
                    </a:p>
                    <a:p>
                      <a:pPr marL="285750" indent="-285750" algn="l">
                        <a:buFont typeface="Wingdings" pitchFamily="2" charset="2"/>
                        <a:buChar char="§"/>
                      </a:pPr>
                      <a:r>
                        <a:rPr lang="en-US" sz="1800" b="0" i="0" dirty="0">
                          <a:solidFill>
                            <a:schemeClr val="bg1"/>
                          </a:solidFill>
                          <a:latin typeface="Calibri" panose="020F0502020204030204" pitchFamily="34" charset="0"/>
                          <a:cs typeface="Calibri" panose="020F0502020204030204" pitchFamily="34" charset="0"/>
                        </a:rPr>
                        <a:t>Potential for inadequate tumor sampling</a:t>
                      </a:r>
                      <a:endParaRPr lang="en-US" sz="1800" b="0" i="0" baseline="0" dirty="0">
                        <a:solidFill>
                          <a:schemeClr val="bg1"/>
                        </a:solidFill>
                        <a:latin typeface="Calibri" panose="020F0502020204030204" pitchFamily="34" charset="0"/>
                        <a:cs typeface="Calibri" panose="020F0502020204030204" pitchFamily="34" charset="0"/>
                      </a:endParaRPr>
                    </a:p>
                    <a:p>
                      <a:pPr marL="285750" indent="-285750" algn="l">
                        <a:buFont typeface="Wingdings" pitchFamily="2" charset="2"/>
                        <a:buChar char="§"/>
                      </a:pPr>
                      <a:r>
                        <a:rPr lang="en-US" sz="1800" b="0" i="0" baseline="0" dirty="0">
                          <a:solidFill>
                            <a:schemeClr val="bg1"/>
                          </a:solidFill>
                          <a:latin typeface="Calibri" panose="020F0502020204030204" pitchFamily="34" charset="0"/>
                          <a:cs typeface="Calibri" panose="020F0502020204030204" pitchFamily="34" charset="0"/>
                        </a:rPr>
                        <a:t>Tumor heterogeneity within/between sites and over time</a:t>
                      </a:r>
                    </a:p>
                    <a:p>
                      <a:pPr marL="285750" indent="-285750" algn="l">
                        <a:buFont typeface="Wingdings" pitchFamily="2" charset="2"/>
                        <a:buChar char="§"/>
                      </a:pPr>
                      <a:r>
                        <a:rPr lang="en-US" sz="1800" b="0" i="0" baseline="0" dirty="0">
                          <a:solidFill>
                            <a:schemeClr val="bg1"/>
                          </a:solidFill>
                          <a:latin typeface="Calibri" panose="020F0502020204030204" pitchFamily="34" charset="0"/>
                          <a:cs typeface="Calibri" panose="020F0502020204030204" pitchFamily="34" charset="0"/>
                        </a:rPr>
                        <a:t>~30% testing failure rate</a:t>
                      </a:r>
                    </a:p>
                    <a:p>
                      <a:pPr marL="285750" indent="-285750" algn="l">
                        <a:buFont typeface="Wingdings" pitchFamily="2" charset="2"/>
                        <a:buChar char="§"/>
                      </a:pPr>
                      <a:r>
                        <a:rPr lang="en-US" sz="1800" b="0" i="0" baseline="0" dirty="0">
                          <a:solidFill>
                            <a:schemeClr val="bg1"/>
                          </a:solidFill>
                          <a:latin typeface="Calibri" panose="020F0502020204030204" pitchFamily="34" charset="0"/>
                          <a:cs typeface="Calibri" panose="020F0502020204030204" pitchFamily="34" charset="0"/>
                        </a:rPr>
                        <a:t>More difficult to do serial sampling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b="0" i="0" dirty="0">
                          <a:solidFill>
                            <a:schemeClr val="bg1"/>
                          </a:solidFill>
                          <a:latin typeface="Calibri" panose="020F0502020204030204" pitchFamily="34" charset="0"/>
                          <a:cs typeface="Calibri" panose="020F0502020204030204" pitchFamily="34" charset="0"/>
                        </a:rPr>
                        <a:t>More likely to have fragmented DNA, potentially missing genomic coverage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b="0" i="0" dirty="0">
                          <a:solidFill>
                            <a:schemeClr val="bg1"/>
                          </a:solidFill>
                          <a:latin typeface="Calibri" panose="020F0502020204030204" pitchFamily="34" charset="0"/>
                          <a:cs typeface="Calibri" panose="020F0502020204030204" pitchFamily="34" charset="0"/>
                        </a:rPr>
                        <a:t>cfDNA yield is dependent on tumor burden, stage of disease at time of draw</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b="0" i="0" dirty="0">
                          <a:solidFill>
                            <a:schemeClr val="bg1"/>
                          </a:solidFill>
                          <a:latin typeface="Calibri" panose="020F0502020204030204" pitchFamily="34" charset="0"/>
                          <a:cs typeface="Calibri" panose="020F0502020204030204" pitchFamily="34" charset="0"/>
                        </a:rPr>
                        <a:t>Potential for CHIP interference (~10%)</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b="0" i="0" dirty="0">
                          <a:solidFill>
                            <a:schemeClr val="bg1"/>
                          </a:solidFill>
                          <a:latin typeface="Calibri" panose="020F0502020204030204" pitchFamily="34" charset="0"/>
                          <a:cs typeface="Calibri" panose="020F0502020204030204" pitchFamily="34" charset="0"/>
                        </a:rPr>
                        <a:t>Challenging to detect homozygous loss</a:t>
                      </a:r>
                      <a:endParaRPr lang="en-US" sz="1800" b="0" i="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65416719"/>
                  </a:ext>
                </a:extLst>
              </a:tr>
            </a:tbl>
          </a:graphicData>
        </a:graphic>
      </p:graphicFrame>
    </p:spTree>
    <p:extLst>
      <p:ext uri="{BB962C8B-B14F-4D97-AF65-F5344CB8AC3E}">
        <p14:creationId xmlns:p14="http://schemas.microsoft.com/office/powerpoint/2010/main" val="178107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D490515A-5769-426B-A168-3B5C8BACB5A9}"/>
              </a:ext>
            </a:extLst>
          </p:cNvPr>
          <p:cNvSpPr txBox="1"/>
          <p:nvPr/>
        </p:nvSpPr>
        <p:spPr bwMode="auto">
          <a:xfrm>
            <a:off x="422494" y="6372773"/>
            <a:ext cx="474317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Based on Scher. Clin Cancer Res. 2005;11:5223.</a:t>
            </a:r>
            <a:endParaRPr kumimoji="0" lang="en-US" sz="1200" b="1"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24" name="Group 23">
            <a:extLst>
              <a:ext uri="{FF2B5EF4-FFF2-40B4-BE49-F238E27FC236}">
                <a16:creationId xmlns:a16="http://schemas.microsoft.com/office/drawing/2014/main" id="{4C004C67-0372-AD49-BC43-4EBDFFBFC425}"/>
              </a:ext>
            </a:extLst>
          </p:cNvPr>
          <p:cNvGrpSpPr/>
          <p:nvPr/>
        </p:nvGrpSpPr>
        <p:grpSpPr>
          <a:xfrm>
            <a:off x="278282" y="4766836"/>
            <a:ext cx="11509860" cy="822960"/>
            <a:chOff x="554588" y="4766836"/>
            <a:chExt cx="10941583" cy="822960"/>
          </a:xfrm>
        </p:grpSpPr>
        <p:sp>
          <p:nvSpPr>
            <p:cNvPr id="25" name="Rectangle 24">
              <a:extLst>
                <a:ext uri="{FF2B5EF4-FFF2-40B4-BE49-F238E27FC236}">
                  <a16:creationId xmlns:a16="http://schemas.microsoft.com/office/drawing/2014/main" id="{D88A115C-A472-1247-90C9-0476D50313DB}"/>
                </a:ext>
              </a:extLst>
            </p:cNvPr>
            <p:cNvSpPr/>
            <p:nvPr/>
          </p:nvSpPr>
          <p:spPr bwMode="auto">
            <a:xfrm>
              <a:off x="978208" y="4787449"/>
              <a:ext cx="10517963" cy="393199"/>
            </a:xfrm>
            <a:prstGeom prst="rect">
              <a:avLst/>
            </a:prstGeom>
            <a:gradFill flip="none" rotWithShape="1">
              <a:gsLst>
                <a:gs pos="16000">
                  <a:schemeClr val="accent1"/>
                </a:gs>
                <a:gs pos="85000">
                  <a:schemeClr val="accent2"/>
                </a:gs>
                <a:gs pos="100000">
                  <a:schemeClr val="tx1"/>
                </a:gs>
              </a:gsLst>
              <a:lin ang="10800000" scaled="1"/>
              <a:tileRect/>
            </a:gra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CURRENT TREATMENT INDICATIONS</a:t>
              </a:r>
            </a:p>
          </p:txBody>
        </p:sp>
        <p:sp>
          <p:nvSpPr>
            <p:cNvPr id="26" name="Triangle 25">
              <a:extLst>
                <a:ext uri="{FF2B5EF4-FFF2-40B4-BE49-F238E27FC236}">
                  <a16:creationId xmlns:a16="http://schemas.microsoft.com/office/drawing/2014/main" id="{3F29BE10-2064-9742-B851-14924C5D79FD}"/>
                </a:ext>
              </a:extLst>
            </p:cNvPr>
            <p:cNvSpPr/>
            <p:nvPr/>
          </p:nvSpPr>
          <p:spPr bwMode="auto">
            <a:xfrm rot="5400000">
              <a:off x="3359345" y="1962079"/>
              <a:ext cx="822960" cy="6432473"/>
            </a:xfrm>
            <a:prstGeom prst="triangle">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28" name="Straight Arrow Connector 27">
            <a:extLst>
              <a:ext uri="{FF2B5EF4-FFF2-40B4-BE49-F238E27FC236}">
                <a16:creationId xmlns:a16="http://schemas.microsoft.com/office/drawing/2014/main" id="{40D25145-6F99-454D-9843-0E660BBBE887}"/>
              </a:ext>
            </a:extLst>
          </p:cNvPr>
          <p:cNvCxnSpPr>
            <a:cxnSpLocks/>
          </p:cNvCxnSpPr>
          <p:nvPr/>
        </p:nvCxnSpPr>
        <p:spPr bwMode="auto">
          <a:xfrm flipV="1">
            <a:off x="6599317" y="2968829"/>
            <a:ext cx="262639" cy="626247"/>
          </a:xfrm>
          <a:prstGeom prst="straightConnector1">
            <a:avLst/>
          </a:prstGeom>
          <a:noFill/>
          <a:ln w="28575" cap="flat" cmpd="sng" algn="ctr">
            <a:solidFill>
              <a:schemeClr val="bg1"/>
            </a:solidFill>
            <a:prstDash val="solid"/>
            <a:round/>
            <a:headEnd type="none" w="med" len="med"/>
            <a:tailEnd type="triangle"/>
          </a:ln>
          <a:effectLst/>
        </p:spPr>
      </p:cxnSp>
      <p:cxnSp>
        <p:nvCxnSpPr>
          <p:cNvPr id="29" name="Straight Arrow Connector 28">
            <a:extLst>
              <a:ext uri="{FF2B5EF4-FFF2-40B4-BE49-F238E27FC236}">
                <a16:creationId xmlns:a16="http://schemas.microsoft.com/office/drawing/2014/main" id="{24EF5446-860A-D348-8679-965C30CB2100}"/>
              </a:ext>
            </a:extLst>
          </p:cNvPr>
          <p:cNvCxnSpPr>
            <a:cxnSpLocks/>
          </p:cNvCxnSpPr>
          <p:nvPr/>
        </p:nvCxnSpPr>
        <p:spPr bwMode="auto">
          <a:xfrm>
            <a:off x="6568356" y="2209044"/>
            <a:ext cx="294043" cy="630937"/>
          </a:xfrm>
          <a:prstGeom prst="straightConnector1">
            <a:avLst/>
          </a:prstGeom>
          <a:noFill/>
          <a:ln w="28575" cap="flat" cmpd="sng" algn="ctr">
            <a:solidFill>
              <a:schemeClr val="bg1"/>
            </a:solidFill>
            <a:prstDash val="solid"/>
            <a:round/>
            <a:headEnd type="none" w="med" len="med"/>
            <a:tailEnd type="triangle"/>
          </a:ln>
          <a:effectLst/>
        </p:spPr>
      </p:cxnSp>
      <p:sp>
        <p:nvSpPr>
          <p:cNvPr id="30" name="Rectangle 29">
            <a:extLst>
              <a:ext uri="{FF2B5EF4-FFF2-40B4-BE49-F238E27FC236}">
                <a16:creationId xmlns:a16="http://schemas.microsoft.com/office/drawing/2014/main" id="{E6A60980-EDB0-E44E-BCE3-8C61A5950138}"/>
              </a:ext>
            </a:extLst>
          </p:cNvPr>
          <p:cNvSpPr/>
          <p:nvPr/>
        </p:nvSpPr>
        <p:spPr bwMode="auto">
          <a:xfrm>
            <a:off x="9582600" y="2240844"/>
            <a:ext cx="2152200" cy="1448767"/>
          </a:xfrm>
          <a:prstGeom prst="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2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Clinical metastases, hormone resistant, </a:t>
            </a:r>
          </a:p>
          <a:p>
            <a:pPr marL="0" marR="0" lvl="0" indent="0" algn="ctr" defTabSz="914400" rtl="0" eaLnBrk="1" fontAlgn="auto" latinLnBrk="0" hangingPunct="1">
              <a:lnSpc>
                <a:spcPct val="100000"/>
              </a:lnSpc>
              <a:spcBef>
                <a:spcPts val="0"/>
              </a:spcBef>
              <a:spcAft>
                <a:spcPts val="2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2L (post chemo)</a:t>
            </a:r>
          </a:p>
        </p:txBody>
      </p:sp>
      <p:sp>
        <p:nvSpPr>
          <p:cNvPr id="32" name="Rectangle 31">
            <a:extLst>
              <a:ext uri="{FF2B5EF4-FFF2-40B4-BE49-F238E27FC236}">
                <a16:creationId xmlns:a16="http://schemas.microsoft.com/office/drawing/2014/main" id="{66578375-29F2-294D-8DE9-8D4DA1C1621D}"/>
              </a:ext>
            </a:extLst>
          </p:cNvPr>
          <p:cNvSpPr/>
          <p:nvPr/>
        </p:nvSpPr>
        <p:spPr bwMode="auto">
          <a:xfrm>
            <a:off x="6927174" y="2240844"/>
            <a:ext cx="2152200" cy="1448767"/>
          </a:xfrm>
          <a:prstGeom prst="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2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Clinical metastases, hormone resistant, </a:t>
            </a:r>
          </a:p>
          <a:p>
            <a:pPr marL="0" marR="0" lvl="0" indent="0" algn="ctr" defTabSz="914400" rtl="0" eaLnBrk="1" fontAlgn="auto" latinLnBrk="0" hangingPunct="1">
              <a:lnSpc>
                <a:spcPct val="100000"/>
              </a:lnSpc>
              <a:spcBef>
                <a:spcPts val="0"/>
              </a:spcBef>
              <a:spcAft>
                <a:spcPts val="2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1L (pre-chemo)</a:t>
            </a:r>
          </a:p>
        </p:txBody>
      </p:sp>
      <p:sp>
        <p:nvSpPr>
          <p:cNvPr id="34" name="Rectangle 33">
            <a:extLst>
              <a:ext uri="{FF2B5EF4-FFF2-40B4-BE49-F238E27FC236}">
                <a16:creationId xmlns:a16="http://schemas.microsoft.com/office/drawing/2014/main" id="{0805AF18-FBDD-DA43-8D31-E0B37FBFB305}"/>
              </a:ext>
            </a:extLst>
          </p:cNvPr>
          <p:cNvSpPr/>
          <p:nvPr/>
        </p:nvSpPr>
        <p:spPr bwMode="auto">
          <a:xfrm>
            <a:off x="4752227" y="2961241"/>
            <a:ext cx="1776649" cy="1267671"/>
          </a:xfrm>
          <a:prstGeom prst="rect">
            <a:avLst/>
          </a:prstGeom>
          <a:solidFill>
            <a:schemeClr val="accent4"/>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2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Nonmetastatic, rising PSA, hormone resistant</a:t>
            </a:r>
          </a:p>
        </p:txBody>
      </p:sp>
      <p:sp>
        <p:nvSpPr>
          <p:cNvPr id="37" name="Rectangle 36">
            <a:extLst>
              <a:ext uri="{FF2B5EF4-FFF2-40B4-BE49-F238E27FC236}">
                <a16:creationId xmlns:a16="http://schemas.microsoft.com/office/drawing/2014/main" id="{32170E7A-E26A-0F4D-A85C-0462D2A297EC}"/>
              </a:ext>
            </a:extLst>
          </p:cNvPr>
          <p:cNvSpPr/>
          <p:nvPr/>
        </p:nvSpPr>
        <p:spPr bwMode="auto">
          <a:xfrm>
            <a:off x="4760054" y="1600200"/>
            <a:ext cx="1762281" cy="1177123"/>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2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Clinical metastases, hormone sensitive</a:t>
            </a:r>
          </a:p>
        </p:txBody>
      </p:sp>
      <p:sp>
        <p:nvSpPr>
          <p:cNvPr id="39" name="Rectangle 38">
            <a:extLst>
              <a:ext uri="{FF2B5EF4-FFF2-40B4-BE49-F238E27FC236}">
                <a16:creationId xmlns:a16="http://schemas.microsoft.com/office/drawing/2014/main" id="{6944F1D4-7B63-D44D-BFB0-8C4FE7EFDA52}"/>
              </a:ext>
            </a:extLst>
          </p:cNvPr>
          <p:cNvSpPr/>
          <p:nvPr/>
        </p:nvSpPr>
        <p:spPr bwMode="auto">
          <a:xfrm>
            <a:off x="2699858" y="2451493"/>
            <a:ext cx="1657534" cy="1027468"/>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2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Biochemically Recurrent</a:t>
            </a:r>
          </a:p>
        </p:txBody>
      </p:sp>
      <p:sp>
        <p:nvSpPr>
          <p:cNvPr id="40" name="Rectangle 39">
            <a:extLst>
              <a:ext uri="{FF2B5EF4-FFF2-40B4-BE49-F238E27FC236}">
                <a16:creationId xmlns:a16="http://schemas.microsoft.com/office/drawing/2014/main" id="{24F4D235-D254-0F4B-B73E-9019DEB3DE7C}"/>
              </a:ext>
            </a:extLst>
          </p:cNvPr>
          <p:cNvSpPr/>
          <p:nvPr/>
        </p:nvSpPr>
        <p:spPr bwMode="auto">
          <a:xfrm>
            <a:off x="735871" y="2451493"/>
            <a:ext cx="1454401" cy="1027468"/>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200"/>
              </a:spcAft>
              <a:buClr>
                <a:srgbClr val="015873"/>
              </a:buClr>
              <a:buSzTx/>
              <a:buFontTx/>
              <a:buNone/>
              <a:tabLst/>
              <a:defRPr/>
            </a:pP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Clinically</a:t>
            </a:r>
            <a:b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localized</a:t>
            </a:r>
            <a:b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disease</a:t>
            </a:r>
          </a:p>
        </p:txBody>
      </p:sp>
      <p:cxnSp>
        <p:nvCxnSpPr>
          <p:cNvPr id="42" name="Straight Arrow Connector 41">
            <a:extLst>
              <a:ext uri="{FF2B5EF4-FFF2-40B4-BE49-F238E27FC236}">
                <a16:creationId xmlns:a16="http://schemas.microsoft.com/office/drawing/2014/main" id="{9859632D-ED2E-D641-A41E-BF79106526FA}"/>
              </a:ext>
            </a:extLst>
          </p:cNvPr>
          <p:cNvCxnSpPr>
            <a:cxnSpLocks/>
          </p:cNvCxnSpPr>
          <p:nvPr/>
        </p:nvCxnSpPr>
        <p:spPr bwMode="auto">
          <a:xfrm>
            <a:off x="9144513" y="2968115"/>
            <a:ext cx="362325" cy="0"/>
          </a:xfrm>
          <a:prstGeom prst="straightConnector1">
            <a:avLst/>
          </a:prstGeom>
          <a:noFill/>
          <a:ln w="28575" cap="flat" cmpd="sng" algn="ctr">
            <a:solidFill>
              <a:schemeClr val="bg1"/>
            </a:solidFill>
            <a:prstDash val="solid"/>
            <a:round/>
            <a:headEnd type="none" w="med" len="med"/>
            <a:tailEnd type="triangle"/>
          </a:ln>
          <a:effectLst/>
        </p:spPr>
      </p:cxnSp>
      <p:cxnSp>
        <p:nvCxnSpPr>
          <p:cNvPr id="43" name="Straight Arrow Connector 42">
            <a:extLst>
              <a:ext uri="{FF2B5EF4-FFF2-40B4-BE49-F238E27FC236}">
                <a16:creationId xmlns:a16="http://schemas.microsoft.com/office/drawing/2014/main" id="{A0CCC98F-3D2D-2049-9A98-9A319C31B9D0}"/>
              </a:ext>
            </a:extLst>
          </p:cNvPr>
          <p:cNvCxnSpPr>
            <a:cxnSpLocks/>
          </p:cNvCxnSpPr>
          <p:nvPr/>
        </p:nvCxnSpPr>
        <p:spPr bwMode="auto">
          <a:xfrm>
            <a:off x="2271935" y="2964591"/>
            <a:ext cx="376595" cy="1273"/>
          </a:xfrm>
          <a:prstGeom prst="straightConnector1">
            <a:avLst/>
          </a:prstGeom>
          <a:noFill/>
          <a:ln w="28575" cap="flat" cmpd="sng" algn="ctr">
            <a:solidFill>
              <a:schemeClr val="bg1"/>
            </a:solidFill>
            <a:prstDash val="solid"/>
            <a:round/>
            <a:headEnd type="none" w="med" len="med"/>
            <a:tailEnd type="triangle"/>
          </a:ln>
          <a:effectLst/>
        </p:spPr>
      </p:cxnSp>
      <p:sp>
        <p:nvSpPr>
          <p:cNvPr id="45" name="Rectangle 44">
            <a:extLst>
              <a:ext uri="{FF2B5EF4-FFF2-40B4-BE49-F238E27FC236}">
                <a16:creationId xmlns:a16="http://schemas.microsoft.com/office/drawing/2014/main" id="{8ED77ACE-A108-C04E-8F17-3645899B019D}"/>
              </a:ext>
            </a:extLst>
          </p:cNvPr>
          <p:cNvSpPr/>
          <p:nvPr/>
        </p:nvSpPr>
        <p:spPr bwMode="auto">
          <a:xfrm>
            <a:off x="747713" y="5343578"/>
            <a:ext cx="11010900" cy="423515"/>
          </a:xfrm>
          <a:prstGeom prst="rect">
            <a:avLst/>
          </a:prstGeom>
          <a:solidFill>
            <a:schemeClr val="accent3"/>
          </a:solidFill>
          <a:ln w="0">
            <a:no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FAMILY COUNSELING IMPLICATIONS</a:t>
            </a:r>
          </a:p>
        </p:txBody>
      </p:sp>
      <p:cxnSp>
        <p:nvCxnSpPr>
          <p:cNvPr id="46" name="Straight Arrow Connector 45">
            <a:extLst>
              <a:ext uri="{FF2B5EF4-FFF2-40B4-BE49-F238E27FC236}">
                <a16:creationId xmlns:a16="http://schemas.microsoft.com/office/drawing/2014/main" id="{5ACCC6F7-6693-4141-B67A-14E6E93758E1}"/>
              </a:ext>
            </a:extLst>
          </p:cNvPr>
          <p:cNvCxnSpPr>
            <a:cxnSpLocks/>
          </p:cNvCxnSpPr>
          <p:nvPr/>
        </p:nvCxnSpPr>
        <p:spPr bwMode="auto">
          <a:xfrm flipH="1" flipV="1">
            <a:off x="4428130" y="3245145"/>
            <a:ext cx="258958" cy="444466"/>
          </a:xfrm>
          <a:prstGeom prst="straightConnector1">
            <a:avLst/>
          </a:prstGeom>
          <a:noFill/>
          <a:ln w="28575" cap="flat" cmpd="sng" algn="ctr">
            <a:solidFill>
              <a:schemeClr val="bg1"/>
            </a:solidFill>
            <a:prstDash val="solid"/>
            <a:round/>
            <a:headEnd type="triangle" w="med" len="med"/>
            <a:tailEnd type="none" w="med" len="med"/>
          </a:ln>
          <a:effectLst/>
        </p:spPr>
      </p:cxnSp>
      <p:cxnSp>
        <p:nvCxnSpPr>
          <p:cNvPr id="47" name="Straight Arrow Connector 46">
            <a:extLst>
              <a:ext uri="{FF2B5EF4-FFF2-40B4-BE49-F238E27FC236}">
                <a16:creationId xmlns:a16="http://schemas.microsoft.com/office/drawing/2014/main" id="{C3512408-364F-9643-9E32-5CC7F2ADEC96}"/>
              </a:ext>
            </a:extLst>
          </p:cNvPr>
          <p:cNvCxnSpPr>
            <a:cxnSpLocks/>
          </p:cNvCxnSpPr>
          <p:nvPr/>
        </p:nvCxnSpPr>
        <p:spPr bwMode="auto">
          <a:xfrm flipH="1">
            <a:off x="4428130" y="2209044"/>
            <a:ext cx="259009" cy="500923"/>
          </a:xfrm>
          <a:prstGeom prst="straightConnector1">
            <a:avLst/>
          </a:prstGeom>
          <a:noFill/>
          <a:ln w="28575" cap="flat" cmpd="sng" algn="ctr">
            <a:solidFill>
              <a:schemeClr val="bg1"/>
            </a:solidFill>
            <a:prstDash val="solid"/>
            <a:round/>
            <a:headEnd type="triangle" w="med" len="med"/>
            <a:tailEnd type="none" w="med" len="med"/>
          </a:ln>
          <a:effectLst/>
        </p:spPr>
      </p:cxnSp>
      <p:sp>
        <p:nvSpPr>
          <p:cNvPr id="23" name="Up Arrow 1">
            <a:extLst>
              <a:ext uri="{FF2B5EF4-FFF2-40B4-BE49-F238E27FC236}">
                <a16:creationId xmlns:a16="http://schemas.microsoft.com/office/drawing/2014/main" id="{93F3FAEF-C9CC-4DEC-A17F-FE5A1DC141A6}"/>
              </a:ext>
            </a:extLst>
          </p:cNvPr>
          <p:cNvSpPr/>
          <p:nvPr/>
        </p:nvSpPr>
        <p:spPr bwMode="auto">
          <a:xfrm>
            <a:off x="395524" y="5829101"/>
            <a:ext cx="656752" cy="517911"/>
          </a:xfrm>
          <a:prstGeom prst="upArrow">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Up Arrow 23">
            <a:extLst>
              <a:ext uri="{FF2B5EF4-FFF2-40B4-BE49-F238E27FC236}">
                <a16:creationId xmlns:a16="http://schemas.microsoft.com/office/drawing/2014/main" id="{68C886A2-C966-49C3-89D8-6247921155DB}"/>
              </a:ext>
            </a:extLst>
          </p:cNvPr>
          <p:cNvSpPr/>
          <p:nvPr/>
        </p:nvSpPr>
        <p:spPr bwMode="auto">
          <a:xfrm rot="10800000">
            <a:off x="6612628" y="4253342"/>
            <a:ext cx="656752" cy="517911"/>
          </a:xfrm>
          <a:prstGeom prst="upArrow">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Up Arrow 24">
            <a:extLst>
              <a:ext uri="{FF2B5EF4-FFF2-40B4-BE49-F238E27FC236}">
                <a16:creationId xmlns:a16="http://schemas.microsoft.com/office/drawing/2014/main" id="{C3A56B2E-6B65-4653-AC95-DED7816840B9}"/>
              </a:ext>
            </a:extLst>
          </p:cNvPr>
          <p:cNvSpPr/>
          <p:nvPr/>
        </p:nvSpPr>
        <p:spPr bwMode="auto">
          <a:xfrm rot="10800000">
            <a:off x="8759976" y="4253343"/>
            <a:ext cx="656752" cy="517911"/>
          </a:xfrm>
          <a:prstGeom prst="upArrow">
            <a:avLst/>
          </a:prstGeom>
          <a:solidFill>
            <a:schemeClr val="accent5"/>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0C9B6088-160F-E76D-95CD-187E9ACF9465}"/>
              </a:ext>
            </a:extLst>
          </p:cNvPr>
          <p:cNvSpPr>
            <a:spLocks noGrp="1"/>
          </p:cNvSpPr>
          <p:nvPr>
            <p:ph type="title"/>
          </p:nvPr>
        </p:nvSpPr>
        <p:spPr/>
        <p:txBody>
          <a:bodyPr/>
          <a:lstStyle/>
          <a:p>
            <a:r>
              <a:rPr kumimoji="0" lang="en-US" sz="3600" b="1" i="0" u="none" strike="noStrike" kern="0" cap="none" spc="0" normalizeH="0" baseline="0" noProof="0" dirty="0">
                <a:ln>
                  <a:noFill/>
                </a:ln>
                <a:solidFill>
                  <a:srgbClr val="455560"/>
                </a:solidFill>
                <a:effectLst/>
                <a:uLnTx/>
                <a:uFillTx/>
                <a:latin typeface="Calibri" panose="020F0502020204030204" pitchFamily="34" charset="0"/>
                <a:ea typeface="+mj-ea"/>
                <a:cs typeface="+mj-cs"/>
              </a:rPr>
              <a:t>When to Test: Prostate Cancer Disease States</a:t>
            </a:r>
            <a:endParaRPr lang="en-US" dirty="0"/>
          </a:p>
        </p:txBody>
      </p:sp>
    </p:spTree>
    <p:extLst>
      <p:ext uri="{BB962C8B-B14F-4D97-AF65-F5344CB8AC3E}">
        <p14:creationId xmlns:p14="http://schemas.microsoft.com/office/powerpoint/2010/main" val="13434419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B5B71-F96B-4E04-1375-1F2F84021761}"/>
              </a:ext>
            </a:extLst>
          </p:cNvPr>
          <p:cNvSpPr>
            <a:spLocks noGrp="1"/>
          </p:cNvSpPr>
          <p:nvPr>
            <p:ph type="title"/>
          </p:nvPr>
        </p:nvSpPr>
        <p:spPr/>
        <p:txBody>
          <a:bodyPr/>
          <a:lstStyle/>
          <a:p>
            <a:r>
              <a:rPr lang="en-US" dirty="0"/>
              <a:t>Current Guideline Recommendations for </a:t>
            </a:r>
            <a:br>
              <a:rPr lang="en-US" dirty="0"/>
            </a:br>
            <a:r>
              <a:rPr lang="en-US" u="sng" dirty="0"/>
              <a:t>Somatic (Tumor)</a:t>
            </a:r>
            <a:r>
              <a:rPr lang="en-US" dirty="0"/>
              <a:t> Testing</a:t>
            </a:r>
            <a:endParaRPr lang="en-US" dirty="0">
              <a:highlight>
                <a:srgbClr val="FFFF00"/>
              </a:highlight>
            </a:endParaRPr>
          </a:p>
        </p:txBody>
      </p:sp>
      <p:sp>
        <p:nvSpPr>
          <p:cNvPr id="3" name="Content Placeholder 2">
            <a:extLst>
              <a:ext uri="{FF2B5EF4-FFF2-40B4-BE49-F238E27FC236}">
                <a16:creationId xmlns:a16="http://schemas.microsoft.com/office/drawing/2014/main" id="{76BBAF9E-550F-BBD4-C1F1-D806FC313D18}"/>
              </a:ext>
            </a:extLst>
          </p:cNvPr>
          <p:cNvSpPr>
            <a:spLocks noGrp="1"/>
          </p:cNvSpPr>
          <p:nvPr>
            <p:ph idx="1"/>
          </p:nvPr>
        </p:nvSpPr>
        <p:spPr>
          <a:xfrm>
            <a:off x="604675" y="1513047"/>
            <a:ext cx="10877529" cy="4650686"/>
          </a:xfrm>
        </p:spPr>
        <p:txBody>
          <a:bodyPr/>
          <a:lstStyle/>
          <a:p>
            <a:pPr>
              <a:spcAft>
                <a:spcPts val="300"/>
              </a:spcAft>
            </a:pPr>
            <a:r>
              <a:rPr lang="en-US" sz="2600" b="1" dirty="0"/>
              <a:t>Recommend somatic testing for metastatic disease; consider for </a:t>
            </a:r>
            <a:br>
              <a:rPr lang="en-US" sz="2600" b="1" dirty="0"/>
            </a:br>
            <a:r>
              <a:rPr lang="en-US" sz="2600" b="1" dirty="0"/>
              <a:t>regional disease</a:t>
            </a:r>
          </a:p>
          <a:p>
            <a:pPr>
              <a:spcAft>
                <a:spcPts val="300"/>
              </a:spcAft>
            </a:pPr>
            <a:r>
              <a:rPr lang="en-US" sz="2600" dirty="0"/>
              <a:t>Recommend tumor testing for HR DNA repair genes such as: </a:t>
            </a:r>
          </a:p>
          <a:p>
            <a:pPr lvl="1">
              <a:spcAft>
                <a:spcPts val="300"/>
              </a:spcAft>
            </a:pPr>
            <a:endParaRPr lang="en-US" i="1" dirty="0"/>
          </a:p>
          <a:p>
            <a:pPr lvl="1">
              <a:spcAft>
                <a:spcPts val="300"/>
              </a:spcAft>
            </a:pPr>
            <a:endParaRPr lang="en-US" i="1" dirty="0"/>
          </a:p>
          <a:p>
            <a:pPr lvl="1">
              <a:spcAft>
                <a:spcPts val="300"/>
              </a:spcAft>
            </a:pPr>
            <a:endParaRPr lang="en-US" i="1" dirty="0"/>
          </a:p>
          <a:p>
            <a:pPr>
              <a:spcAft>
                <a:spcPts val="300"/>
              </a:spcAft>
            </a:pPr>
            <a:r>
              <a:rPr lang="en-US" sz="2600" dirty="0"/>
              <a:t>Recommend tumor testing for MSI/dMMR in mCRPC; consider for </a:t>
            </a:r>
            <a:br>
              <a:rPr lang="en-US" sz="2600" dirty="0"/>
            </a:br>
            <a:r>
              <a:rPr lang="en-US" sz="2600" dirty="0"/>
              <a:t>regional or mHSPC</a:t>
            </a:r>
          </a:p>
          <a:p>
            <a:pPr>
              <a:spcAft>
                <a:spcPts val="300"/>
              </a:spcAft>
            </a:pPr>
            <a:r>
              <a:rPr lang="en-US" sz="2600" dirty="0"/>
              <a:t>Consider TMB testing in mCRPC</a:t>
            </a:r>
            <a:endParaRPr lang="en-US" sz="2600" i="1" dirty="0"/>
          </a:p>
          <a:p>
            <a:pPr>
              <a:spcAft>
                <a:spcPts val="300"/>
              </a:spcAft>
            </a:pPr>
            <a:endParaRPr lang="en-US" sz="2600" b="1" dirty="0"/>
          </a:p>
        </p:txBody>
      </p:sp>
      <p:sp>
        <p:nvSpPr>
          <p:cNvPr id="14" name="Text Box 11">
            <a:extLst>
              <a:ext uri="{FF2B5EF4-FFF2-40B4-BE49-F238E27FC236}">
                <a16:creationId xmlns:a16="http://schemas.microsoft.com/office/drawing/2014/main" id="{03265AF2-5D31-8C93-540E-BAE6A740D1FB}"/>
              </a:ext>
            </a:extLst>
          </p:cNvPr>
          <p:cNvSpPr txBox="1">
            <a:spLocks noChangeArrowheads="1"/>
          </p:cNvSpPr>
          <p:nvPr/>
        </p:nvSpPr>
        <p:spPr bwMode="auto">
          <a:xfrm>
            <a:off x="399594" y="6187917"/>
            <a:ext cx="75208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Arial" panose="020B0604020202020204" pitchFamily="34" charset="0"/>
              </a:rPr>
              <a:t>NCCN. Clinical practice guidelines in oncology: prostate cancer. v.1.2024. nccn.org.</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Arial" panose="020B0604020202020204" pitchFamily="34" charset="0"/>
              </a:rPr>
              <a:t>Lowrance. J Urol. 2023;209:1082. Ng. Oncol Ther. 2020;8:209.</a:t>
            </a:r>
          </a:p>
        </p:txBody>
      </p:sp>
      <p:sp>
        <p:nvSpPr>
          <p:cNvPr id="7" name="Content Placeholder 2">
            <a:extLst>
              <a:ext uri="{FF2B5EF4-FFF2-40B4-BE49-F238E27FC236}">
                <a16:creationId xmlns:a16="http://schemas.microsoft.com/office/drawing/2014/main" id="{2CDAA37F-24DD-6699-3861-A8FA498E5D81}"/>
              </a:ext>
            </a:extLst>
          </p:cNvPr>
          <p:cNvSpPr txBox="1">
            <a:spLocks/>
          </p:cNvSpPr>
          <p:nvPr/>
        </p:nvSpPr>
        <p:spPr bwMode="auto">
          <a:xfrm>
            <a:off x="604675" y="2946382"/>
            <a:ext cx="10877529" cy="1574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3"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ATM</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BRCA1 </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BRCA2</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CDK12 </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CHEK2 </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FANCA</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PALB2</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24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RAD51D </a:t>
            </a:r>
          </a:p>
        </p:txBody>
      </p:sp>
    </p:spTree>
    <p:extLst>
      <p:ext uri="{BB962C8B-B14F-4D97-AF65-F5344CB8AC3E}">
        <p14:creationId xmlns:p14="http://schemas.microsoft.com/office/powerpoint/2010/main" val="3017893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4BDB4354-7EBD-2223-361E-9DAD24A3F29D}"/>
              </a:ext>
            </a:extLst>
          </p:cNvPr>
          <p:cNvSpPr/>
          <p:nvPr/>
        </p:nvSpPr>
        <p:spPr bwMode="auto">
          <a:xfrm rot="10800000">
            <a:off x="6518773" y="1661650"/>
            <a:ext cx="2585885" cy="3283975"/>
          </a:xfrm>
          <a:prstGeom prst="roundRect">
            <a:avLst/>
          </a:prstGeom>
          <a:gradFill>
            <a:gsLst>
              <a:gs pos="13000">
                <a:schemeClr val="accent3"/>
              </a:gs>
              <a:gs pos="50000">
                <a:schemeClr val="accent3">
                  <a:lumMod val="20000"/>
                  <a:lumOff val="80000"/>
                </a:schemeClr>
              </a:gs>
              <a:gs pos="65000">
                <a:srgbClr val="BFE0CE"/>
              </a:gs>
              <a:gs pos="83000">
                <a:srgbClr val="7FC09D"/>
              </a:gs>
              <a:gs pos="100000">
                <a:srgbClr val="40A16C"/>
              </a:gs>
            </a:gsLst>
            <a:lin ang="5400000" scaled="1"/>
          </a:gra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aphicFrame>
        <p:nvGraphicFramePr>
          <p:cNvPr id="5" name="Table 5">
            <a:extLst>
              <a:ext uri="{FF2B5EF4-FFF2-40B4-BE49-F238E27FC236}">
                <a16:creationId xmlns:a16="http://schemas.microsoft.com/office/drawing/2014/main" id="{8AA60264-55B6-1E60-9985-3D4E2FB74215}"/>
              </a:ext>
            </a:extLst>
          </p:cNvPr>
          <p:cNvGraphicFramePr>
            <a:graphicFrameLocks noGrp="1"/>
          </p:cNvGraphicFramePr>
          <p:nvPr>
            <p:ph sz="half" idx="2"/>
            <p:extLst>
              <p:ext uri="{D42A27DB-BD31-4B8C-83A1-F6EECF244321}">
                <p14:modId xmlns:p14="http://schemas.microsoft.com/office/powerpoint/2010/main" val="2743732353"/>
              </p:ext>
            </p:extLst>
          </p:nvPr>
        </p:nvGraphicFramePr>
        <p:xfrm>
          <a:off x="6439975" y="1191509"/>
          <a:ext cx="5390197" cy="3566160"/>
        </p:xfrm>
        <a:graphic>
          <a:graphicData uri="http://schemas.openxmlformats.org/drawingml/2006/table">
            <a:tbl>
              <a:tblPr firstRow="1" bandRow="1">
                <a:tableStyleId>{5C22544A-7EE6-4342-B048-85BDC9FD1C3A}</a:tableStyleId>
              </a:tblPr>
              <a:tblGrid>
                <a:gridCol w="2775585">
                  <a:extLst>
                    <a:ext uri="{9D8B030D-6E8A-4147-A177-3AD203B41FA5}">
                      <a16:colId xmlns:a16="http://schemas.microsoft.com/office/drawing/2014/main" val="421653415"/>
                    </a:ext>
                  </a:extLst>
                </a:gridCol>
                <a:gridCol w="2614612">
                  <a:extLst>
                    <a:ext uri="{9D8B030D-6E8A-4147-A177-3AD203B41FA5}">
                      <a16:colId xmlns:a16="http://schemas.microsoft.com/office/drawing/2014/main" val="341907848"/>
                    </a:ext>
                  </a:extLst>
                </a:gridCol>
              </a:tblGrid>
              <a:tr h="640080">
                <a:tc>
                  <a:txBody>
                    <a:bodyPr/>
                    <a:lstStyle/>
                    <a:p>
                      <a:pPr algn="ctr"/>
                      <a:r>
                        <a:rPr lang="en-US" dirty="0">
                          <a:solidFill>
                            <a:schemeClr val="bg1"/>
                          </a:solidFill>
                        </a:rPr>
                        <a:t>Prostate Cancer Risk/Stage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dirty="0">
                          <a:solidFill>
                            <a:schemeClr val="bg1"/>
                          </a:solidFill>
                        </a:rPr>
                        <a:t>Germline Testing</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20303692"/>
                  </a:ext>
                </a:extLst>
              </a:tr>
              <a:tr h="0">
                <a:tc>
                  <a:txBody>
                    <a:bodyPr/>
                    <a:lstStyle/>
                    <a:p>
                      <a:pPr algn="ctr"/>
                      <a:r>
                        <a:rPr lang="en-US" dirty="0">
                          <a:solidFill>
                            <a:schemeClr val="bg1"/>
                          </a:solidFill>
                        </a:rPr>
                        <a:t>Very low</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endParaRPr lang="en-US" dirty="0">
                        <a:solidFill>
                          <a:schemeClr val="bg1"/>
                        </a:solidFill>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809358858"/>
                  </a:ext>
                </a:extLst>
              </a:tr>
              <a:tr h="0">
                <a:tc>
                  <a:txBody>
                    <a:bodyPr/>
                    <a:lstStyle/>
                    <a:p>
                      <a:pPr algn="ctr"/>
                      <a:r>
                        <a:rPr lang="en-US" dirty="0">
                          <a:solidFill>
                            <a:schemeClr val="bg1"/>
                          </a:solidFill>
                        </a:rPr>
                        <a:t>Low</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968953818"/>
                  </a:ext>
                </a:extLst>
              </a:tr>
              <a:tr h="0">
                <a:tc>
                  <a:txBody>
                    <a:bodyPr/>
                    <a:lstStyle/>
                    <a:p>
                      <a:pPr algn="ctr"/>
                      <a:r>
                        <a:rPr lang="en-US" dirty="0">
                          <a:solidFill>
                            <a:schemeClr val="bg1"/>
                          </a:solidFill>
                        </a:rPr>
                        <a:t>Favorable intermediate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00102034"/>
                  </a:ext>
                </a:extLst>
              </a:tr>
              <a:tr h="0">
                <a:tc>
                  <a:txBody>
                    <a:bodyPr/>
                    <a:lstStyle/>
                    <a:p>
                      <a:pPr algn="ctr"/>
                      <a:r>
                        <a:rPr lang="en-US" dirty="0">
                          <a:solidFill>
                            <a:schemeClr val="bg1"/>
                          </a:solidFill>
                        </a:rPr>
                        <a:t>Unfavorable intermediate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900046757"/>
                  </a:ext>
                </a:extLst>
              </a:tr>
              <a:tr h="0">
                <a:tc>
                  <a:txBody>
                    <a:bodyPr/>
                    <a:lstStyle/>
                    <a:p>
                      <a:pPr algn="ctr"/>
                      <a:r>
                        <a:rPr lang="en-US" dirty="0">
                          <a:solidFill>
                            <a:schemeClr val="bg1">
                              <a:lumMod val="95000"/>
                              <a:lumOff val="5000"/>
                            </a:schemeClr>
                          </a:solidFill>
                        </a:rPr>
                        <a:t>High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u="sng"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3681898682"/>
                  </a:ext>
                </a:extLst>
              </a:tr>
              <a:tr h="0">
                <a:tc>
                  <a:txBody>
                    <a:bodyPr/>
                    <a:lstStyle/>
                    <a:p>
                      <a:pPr algn="ctr"/>
                      <a:r>
                        <a:rPr lang="en-US" dirty="0">
                          <a:solidFill>
                            <a:schemeClr val="bg1">
                              <a:lumMod val="95000"/>
                              <a:lumOff val="5000"/>
                            </a:schemeClr>
                          </a:solidFill>
                        </a:rPr>
                        <a:t>Very high</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989194094"/>
                  </a:ext>
                </a:extLst>
              </a:tr>
              <a:tr h="0">
                <a:tc>
                  <a:txBody>
                    <a:bodyPr/>
                    <a:lstStyle/>
                    <a:p>
                      <a:pPr algn="ctr"/>
                      <a:r>
                        <a:rPr lang="en-US" dirty="0">
                          <a:solidFill>
                            <a:schemeClr val="bg1">
                              <a:lumMod val="95000"/>
                              <a:lumOff val="5000"/>
                            </a:schemeClr>
                          </a:solidFill>
                        </a:rPr>
                        <a:t>Regional</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4234648797"/>
                  </a:ext>
                </a:extLst>
              </a:tr>
              <a:tr h="0">
                <a:tc>
                  <a:txBody>
                    <a:bodyPr/>
                    <a:lstStyle/>
                    <a:p>
                      <a:pPr algn="ctr"/>
                      <a:r>
                        <a:rPr lang="en-US" dirty="0">
                          <a:solidFill>
                            <a:schemeClr val="bg1">
                              <a:lumMod val="95000"/>
                              <a:lumOff val="5000"/>
                            </a:schemeClr>
                          </a:solidFill>
                        </a:rPr>
                        <a:t>Metastatic</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dirty="0">
                        <a:solidFill>
                          <a:schemeClr val="bg1"/>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2962372486"/>
                  </a:ext>
                </a:extLst>
              </a:tr>
            </a:tbl>
          </a:graphicData>
        </a:graphic>
      </p:graphicFrame>
      <p:sp>
        <p:nvSpPr>
          <p:cNvPr id="2" name="Title 1">
            <a:extLst>
              <a:ext uri="{FF2B5EF4-FFF2-40B4-BE49-F238E27FC236}">
                <a16:creationId xmlns:a16="http://schemas.microsoft.com/office/drawing/2014/main" id="{E92B5B71-F96B-4E04-1375-1F2F84021761}"/>
              </a:ext>
            </a:extLst>
          </p:cNvPr>
          <p:cNvSpPr>
            <a:spLocks noGrp="1"/>
          </p:cNvSpPr>
          <p:nvPr>
            <p:ph type="title"/>
          </p:nvPr>
        </p:nvSpPr>
        <p:spPr/>
        <p:txBody>
          <a:bodyPr/>
          <a:lstStyle/>
          <a:p>
            <a:r>
              <a:rPr lang="en-US" dirty="0"/>
              <a:t>Current Guideline Recommendations for </a:t>
            </a:r>
            <a:br>
              <a:rPr lang="en-US" dirty="0"/>
            </a:br>
            <a:r>
              <a:rPr lang="en-US" u="sng" dirty="0"/>
              <a:t>Germline</a:t>
            </a:r>
            <a:r>
              <a:rPr lang="en-US" dirty="0"/>
              <a:t> Testing</a:t>
            </a:r>
            <a:endParaRPr lang="en-US" dirty="0">
              <a:highlight>
                <a:srgbClr val="FFFF00"/>
              </a:highlight>
            </a:endParaRPr>
          </a:p>
        </p:txBody>
      </p:sp>
      <p:sp>
        <p:nvSpPr>
          <p:cNvPr id="3" name="Content Placeholder 2">
            <a:extLst>
              <a:ext uri="{FF2B5EF4-FFF2-40B4-BE49-F238E27FC236}">
                <a16:creationId xmlns:a16="http://schemas.microsoft.com/office/drawing/2014/main" id="{76BBAF9E-550F-BBD4-C1F1-D806FC313D18}"/>
              </a:ext>
            </a:extLst>
          </p:cNvPr>
          <p:cNvSpPr>
            <a:spLocks noGrp="1"/>
          </p:cNvSpPr>
          <p:nvPr>
            <p:ph sz="half" idx="1"/>
          </p:nvPr>
        </p:nvSpPr>
        <p:spPr>
          <a:xfrm>
            <a:off x="601820" y="1510730"/>
            <a:ext cx="5309278" cy="4678738"/>
          </a:xfrm>
        </p:spPr>
        <p:txBody>
          <a:bodyPr/>
          <a:lstStyle/>
          <a:p>
            <a:pPr>
              <a:spcAft>
                <a:spcPts val="300"/>
              </a:spcAft>
            </a:pPr>
            <a:r>
              <a:rPr lang="en-US" sz="2000" b="1" dirty="0"/>
              <a:t>Recommend germline testing when biomarker analysis is likely to affect: </a:t>
            </a:r>
          </a:p>
          <a:p>
            <a:pPr lvl="1">
              <a:spcAft>
                <a:spcPts val="300"/>
              </a:spcAft>
            </a:pPr>
            <a:r>
              <a:rPr lang="en-US" sz="1800" dirty="0"/>
              <a:t>Treatment choice</a:t>
            </a:r>
          </a:p>
          <a:p>
            <a:pPr lvl="1">
              <a:spcAft>
                <a:spcPts val="300"/>
              </a:spcAft>
            </a:pPr>
            <a:r>
              <a:rPr lang="en-US" sz="1800" dirty="0"/>
              <a:t>Clinical trial options</a:t>
            </a:r>
          </a:p>
          <a:p>
            <a:pPr lvl="1">
              <a:spcAft>
                <a:spcPts val="300"/>
              </a:spcAft>
            </a:pPr>
            <a:r>
              <a:rPr lang="en-US" sz="1800" dirty="0"/>
              <a:t>Managing risk of other cancers</a:t>
            </a:r>
          </a:p>
          <a:p>
            <a:pPr lvl="1">
              <a:spcAft>
                <a:spcPts val="300"/>
              </a:spcAft>
            </a:pPr>
            <a:r>
              <a:rPr lang="en-US" sz="1800" dirty="0"/>
              <a:t>Potential risk of cancer in other family members</a:t>
            </a:r>
          </a:p>
          <a:p>
            <a:pPr>
              <a:spcAft>
                <a:spcPts val="300"/>
              </a:spcAft>
            </a:pPr>
            <a:r>
              <a:rPr lang="en-US" sz="2000" dirty="0"/>
              <a:t>Germline multigene testing should include:</a:t>
            </a:r>
            <a:endParaRPr lang="en-US" sz="1800" i="1" dirty="0"/>
          </a:p>
        </p:txBody>
      </p:sp>
      <p:sp>
        <p:nvSpPr>
          <p:cNvPr id="13" name="TextBox 12">
            <a:extLst>
              <a:ext uri="{FF2B5EF4-FFF2-40B4-BE49-F238E27FC236}">
                <a16:creationId xmlns:a16="http://schemas.microsoft.com/office/drawing/2014/main" id="{025ADA8D-A033-AED0-5F71-7607A1E08091}"/>
              </a:ext>
            </a:extLst>
          </p:cNvPr>
          <p:cNvSpPr txBox="1"/>
          <p:nvPr/>
        </p:nvSpPr>
        <p:spPr bwMode="auto">
          <a:xfrm>
            <a:off x="6518772" y="4992022"/>
            <a:ext cx="5480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*See slidenotes for definition of strong family history.</a:t>
            </a:r>
            <a:endPar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sp>
        <p:nvSpPr>
          <p:cNvPr id="14" name="Text Box 11">
            <a:extLst>
              <a:ext uri="{FF2B5EF4-FFF2-40B4-BE49-F238E27FC236}">
                <a16:creationId xmlns:a16="http://schemas.microsoft.com/office/drawing/2014/main" id="{03265AF2-5D31-8C93-540E-BAE6A740D1FB}"/>
              </a:ext>
            </a:extLst>
          </p:cNvPr>
          <p:cNvSpPr txBox="1">
            <a:spLocks noChangeArrowheads="1"/>
          </p:cNvSpPr>
          <p:nvPr/>
        </p:nvSpPr>
        <p:spPr bwMode="auto">
          <a:xfrm>
            <a:off x="399594" y="6187917"/>
            <a:ext cx="752082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Arial" panose="020B0604020202020204" pitchFamily="34" charset="0"/>
              </a:rPr>
              <a:t>NCCN. Clinical practice guidelines in oncology: prostate cancer. v.1.2024. nccn.org.</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Arial" panose="020B0604020202020204" pitchFamily="34" charset="0"/>
              </a:rPr>
              <a:t>Lowrance. J Urol. 2023;209:1082. Ng. Oncol Ther. 2020;8:209.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S PGothic" panose="020B0600070205080204" pitchFamily="34" charset="-128"/>
                <a:cs typeface="Calibri" panose="020F0502020204030204" pitchFamily="34" charset="0"/>
              </a:rPr>
              <a:t>Pritchard. NEJM. 2016;375:443.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4" name="TextBox 3">
            <a:extLst>
              <a:ext uri="{FF2B5EF4-FFF2-40B4-BE49-F238E27FC236}">
                <a16:creationId xmlns:a16="http://schemas.microsoft.com/office/drawing/2014/main" id="{B71BC0C6-1851-EA4E-A0DA-663D58301061}"/>
              </a:ext>
            </a:extLst>
          </p:cNvPr>
          <p:cNvSpPr txBox="1"/>
          <p:nvPr/>
        </p:nvSpPr>
        <p:spPr bwMode="auto">
          <a:xfrm>
            <a:off x="9494219" y="1661650"/>
            <a:ext cx="2117839"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Recommended if strong family history,* Ashkenazi Jewish ancestry, or personal history of breast cancer</a:t>
            </a:r>
          </a:p>
        </p:txBody>
      </p:sp>
      <p:sp>
        <p:nvSpPr>
          <p:cNvPr id="9" name="TextBox 8">
            <a:extLst>
              <a:ext uri="{FF2B5EF4-FFF2-40B4-BE49-F238E27FC236}">
                <a16:creationId xmlns:a16="http://schemas.microsoft.com/office/drawing/2014/main" id="{2ECC1CA1-5E88-FCD6-4A91-5218338C0850}"/>
              </a:ext>
            </a:extLst>
          </p:cNvPr>
          <p:cNvSpPr txBox="1"/>
          <p:nvPr/>
        </p:nvSpPr>
        <p:spPr bwMode="auto">
          <a:xfrm>
            <a:off x="9494219" y="3822360"/>
            <a:ext cx="21178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Recommended for everyone</a:t>
            </a:r>
          </a:p>
        </p:txBody>
      </p:sp>
      <p:sp>
        <p:nvSpPr>
          <p:cNvPr id="10" name="Right Brace 9">
            <a:extLst>
              <a:ext uri="{FF2B5EF4-FFF2-40B4-BE49-F238E27FC236}">
                <a16:creationId xmlns:a16="http://schemas.microsoft.com/office/drawing/2014/main" id="{641615F1-DC07-2B8F-EDB6-EDCC461FAE11}"/>
              </a:ext>
            </a:extLst>
          </p:cNvPr>
          <p:cNvSpPr/>
          <p:nvPr/>
        </p:nvSpPr>
        <p:spPr bwMode="auto">
          <a:xfrm>
            <a:off x="9183456" y="3345425"/>
            <a:ext cx="245770" cy="1600200"/>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 name="Right Brace 10">
            <a:extLst>
              <a:ext uri="{FF2B5EF4-FFF2-40B4-BE49-F238E27FC236}">
                <a16:creationId xmlns:a16="http://schemas.microsoft.com/office/drawing/2014/main" id="{7D6322B0-4D65-B7CD-4DD5-E7D07B832C86}"/>
              </a:ext>
            </a:extLst>
          </p:cNvPr>
          <p:cNvSpPr/>
          <p:nvPr/>
        </p:nvSpPr>
        <p:spPr bwMode="auto">
          <a:xfrm>
            <a:off x="9183456" y="1661650"/>
            <a:ext cx="245770" cy="1600200"/>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Content Placeholder 2">
            <a:extLst>
              <a:ext uri="{FF2B5EF4-FFF2-40B4-BE49-F238E27FC236}">
                <a16:creationId xmlns:a16="http://schemas.microsoft.com/office/drawing/2014/main" id="{2BFD66DF-940F-EC11-A49C-A2D8776B9D9E}"/>
              </a:ext>
            </a:extLst>
          </p:cNvPr>
          <p:cNvSpPr txBox="1">
            <a:spLocks/>
          </p:cNvSpPr>
          <p:nvPr/>
        </p:nvSpPr>
        <p:spPr bwMode="auto">
          <a:xfrm>
            <a:off x="544670" y="4552593"/>
            <a:ext cx="5309278" cy="17373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3"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ATM</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BRCA1</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BRCA2</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CHEK2</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HOXB13</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MLH1</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MSH2</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MSH6</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PALB2</a:t>
            </a:r>
          </a:p>
          <a:p>
            <a:pPr marL="742950" marR="0" lvl="1" indent="-285750" algn="l" defTabSz="914400" rtl="0" eaLnBrk="1" fontAlgn="base" latinLnBrk="0" hangingPunct="1">
              <a:lnSpc>
                <a:spcPct val="90000"/>
              </a:lnSpc>
              <a:spcBef>
                <a:spcPts val="1000"/>
              </a:spcBef>
              <a:spcAft>
                <a:spcPts val="300"/>
              </a:spcAft>
              <a:buClr>
                <a:srgbClr val="000000"/>
              </a:buClr>
              <a:buSzTx/>
              <a:buFont typeface="Arial" panose="020B0604020202020204" pitchFamily="34" charset="0"/>
              <a:buChar char="‒"/>
              <a:tabLst/>
              <a:defRPr/>
            </a:pPr>
            <a:r>
              <a:rPr kumimoji="0" lang="en-US" sz="1800" b="0" i="1"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PMS2</a:t>
            </a:r>
          </a:p>
        </p:txBody>
      </p:sp>
      <p:sp>
        <p:nvSpPr>
          <p:cNvPr id="16" name="TextBox 15">
            <a:extLst>
              <a:ext uri="{FF2B5EF4-FFF2-40B4-BE49-F238E27FC236}">
                <a16:creationId xmlns:a16="http://schemas.microsoft.com/office/drawing/2014/main" id="{BA7407CD-A098-B737-3C90-F5E9AB457ADE}"/>
              </a:ext>
            </a:extLst>
          </p:cNvPr>
          <p:cNvSpPr txBox="1"/>
          <p:nvPr/>
        </p:nvSpPr>
        <p:spPr bwMode="auto">
          <a:xfrm>
            <a:off x="6439975" y="5359121"/>
            <a:ext cx="504222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Approximately 1 in 10 men with metastatic prostate cancer have germline DDR mutations</a:t>
            </a:r>
          </a:p>
        </p:txBody>
      </p:sp>
    </p:spTree>
    <p:extLst>
      <p:ext uri="{BB962C8B-B14F-4D97-AF65-F5344CB8AC3E}">
        <p14:creationId xmlns:p14="http://schemas.microsoft.com/office/powerpoint/2010/main" val="27155453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 name="Straight Arrow Connector 46">
            <a:extLst>
              <a:ext uri="{FF2B5EF4-FFF2-40B4-BE49-F238E27FC236}">
                <a16:creationId xmlns:a16="http://schemas.microsoft.com/office/drawing/2014/main" id="{8CC3EDD2-876A-4EE3-BBF9-21752019470A}"/>
              </a:ext>
            </a:extLst>
          </p:cNvPr>
          <p:cNvCxnSpPr>
            <a:cxnSpLocks/>
          </p:cNvCxnSpPr>
          <p:nvPr/>
        </p:nvCxnSpPr>
        <p:spPr bwMode="auto">
          <a:xfrm flipV="1">
            <a:off x="2574925" y="1411288"/>
            <a:ext cx="5761038" cy="1781175"/>
          </a:xfrm>
          <a:prstGeom prst="straightConnector1">
            <a:avLst/>
          </a:prstGeom>
          <a:ln w="28575">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2227" name="Text Box 11">
            <a:extLst>
              <a:ext uri="{FF2B5EF4-FFF2-40B4-BE49-F238E27FC236}">
                <a16:creationId xmlns:a16="http://schemas.microsoft.com/office/drawing/2014/main" id="{ADF6BD78-43B2-4013-A4C7-332691259046}"/>
              </a:ext>
            </a:extLst>
          </p:cNvPr>
          <p:cNvSpPr txBox="1">
            <a:spLocks noChangeArrowheads="1"/>
          </p:cNvSpPr>
          <p:nvPr/>
        </p:nvSpPr>
        <p:spPr bwMode="auto">
          <a:xfrm>
            <a:off x="412750" y="6361989"/>
            <a:ext cx="87121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Arial" panose="020B0604020202020204" pitchFamily="34" charset="0"/>
              </a:rPr>
              <a:t>Pritchard. NEJM. 2016;375:443. Sokolova, Cheng. Curr Oncol Rep. 2020;22:5. </a:t>
            </a:r>
          </a:p>
        </p:txBody>
      </p:sp>
      <p:sp>
        <p:nvSpPr>
          <p:cNvPr id="52228" name="Title 2">
            <a:extLst>
              <a:ext uri="{FF2B5EF4-FFF2-40B4-BE49-F238E27FC236}">
                <a16:creationId xmlns:a16="http://schemas.microsoft.com/office/drawing/2014/main" id="{490E34CD-9BCB-443C-8A51-CA55141AA623}"/>
              </a:ext>
            </a:extLst>
          </p:cNvPr>
          <p:cNvSpPr>
            <a:spLocks noGrp="1"/>
          </p:cNvSpPr>
          <p:nvPr>
            <p:ph type="title"/>
          </p:nvPr>
        </p:nvSpPr>
        <p:spPr/>
        <p:txBody>
          <a:bodyPr/>
          <a:lstStyle/>
          <a:p>
            <a:r>
              <a:rPr lang="en-US" altLang="en-US" dirty="0"/>
              <a:t>Germline: Critical Importance of Cascade Testing</a:t>
            </a:r>
            <a:br>
              <a:rPr lang="en-US" altLang="en-US" dirty="0"/>
            </a:br>
            <a:endParaRPr lang="en-US" altLang="en-US" dirty="0"/>
          </a:p>
        </p:txBody>
      </p:sp>
      <p:sp>
        <p:nvSpPr>
          <p:cNvPr id="42" name="Rectangle 41">
            <a:extLst>
              <a:ext uri="{FF2B5EF4-FFF2-40B4-BE49-F238E27FC236}">
                <a16:creationId xmlns:a16="http://schemas.microsoft.com/office/drawing/2014/main" id="{0885A5EE-02E6-4012-B76B-048B5F590532}"/>
              </a:ext>
            </a:extLst>
          </p:cNvPr>
          <p:cNvSpPr/>
          <p:nvPr/>
        </p:nvSpPr>
        <p:spPr bwMode="auto">
          <a:xfrm>
            <a:off x="609600" y="4057650"/>
            <a:ext cx="2803525" cy="1446550"/>
          </a:xfrm>
          <a:prstGeom prst="rect">
            <a:avLst/>
          </a:prstGeom>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E1471D"/>
                </a:solidFill>
                <a:effectLst/>
                <a:uLnTx/>
                <a:uFillTx/>
                <a:latin typeface="Calibri" panose="020F0502020204030204" pitchFamily="34" charset="0"/>
                <a:ea typeface="ヒラギノ角ゴ Pro W3" charset="0"/>
                <a:cs typeface="ヒラギノ角ゴ Pro W3" charset="0"/>
              </a:rPr>
              <a:t>~ 1 in 10 men with mCRPC carry an inherited DNA repair mutation</a:t>
            </a:r>
            <a:endParaRPr kumimoji="0" lang="en-US" sz="2200" b="1" i="0" u="none" strike="noStrike" kern="1200" cap="none" spc="0" normalizeH="0" baseline="30000" noProof="0" dirty="0">
              <a:ln>
                <a:noFill/>
              </a:ln>
              <a:solidFill>
                <a:srgbClr val="E1471D"/>
              </a:solidFill>
              <a:effectLst/>
              <a:uLnTx/>
              <a:uFillTx/>
              <a:latin typeface="Calibri" panose="020F0502020204030204" pitchFamily="34" charset="0"/>
              <a:ea typeface="ヒラギノ角ゴ Pro W3" charset="0"/>
              <a:cs typeface="ヒラギノ角ゴ Pro W3" charset="0"/>
            </a:endParaRPr>
          </a:p>
        </p:txBody>
      </p:sp>
      <p:sp>
        <p:nvSpPr>
          <p:cNvPr id="61" name="TextBox 60">
            <a:extLst>
              <a:ext uri="{FF2B5EF4-FFF2-40B4-BE49-F238E27FC236}">
                <a16:creationId xmlns:a16="http://schemas.microsoft.com/office/drawing/2014/main" id="{11FDC120-74E3-4459-88BD-582A4356E2B2}"/>
              </a:ext>
            </a:extLst>
          </p:cNvPr>
          <p:cNvSpPr txBox="1"/>
          <p:nvPr/>
        </p:nvSpPr>
        <p:spPr>
          <a:xfrm>
            <a:off x="4035425" y="2737560"/>
            <a:ext cx="4197350" cy="1446550"/>
          </a:xfrm>
          <a:prstGeom prst="rect">
            <a:avLst/>
          </a:prstGeom>
          <a:noFill/>
          <a:ln>
            <a:noFill/>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t>Siblings and children have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t>50/50 chance of inheriting </a:t>
            </a:r>
            <a:br>
              <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b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t>same mutation; have options </a:t>
            </a:r>
            <a:br>
              <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br>
            <a:r>
              <a:rPr kumimoji="0" lang="en-US" sz="22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t>to manage risk</a:t>
            </a:r>
          </a:p>
        </p:txBody>
      </p:sp>
      <p:sp>
        <p:nvSpPr>
          <p:cNvPr id="62" name="Rectangle 61">
            <a:extLst>
              <a:ext uri="{FF2B5EF4-FFF2-40B4-BE49-F238E27FC236}">
                <a16:creationId xmlns:a16="http://schemas.microsoft.com/office/drawing/2014/main" id="{F379B9D9-6D9E-4154-AF1B-5BE1E8612A34}"/>
              </a:ext>
            </a:extLst>
          </p:cNvPr>
          <p:cNvSpPr/>
          <p:nvPr/>
        </p:nvSpPr>
        <p:spPr>
          <a:xfrm>
            <a:off x="9248775" y="1123950"/>
            <a:ext cx="2476500" cy="831850"/>
          </a:xfrm>
          <a:prstGeom prst="rect">
            <a:avLst/>
          </a:prstGeom>
          <a:noFill/>
          <a:ln>
            <a:noFill/>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t>SISTERS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t>Tailored screening and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t>risk reduction</a:t>
            </a:r>
            <a:endPar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ヒラギノ角ゴ Pro W3" charset="0"/>
              <a:cs typeface="ヒラギノ角ゴ Pro W3" charset="0"/>
            </a:endParaRPr>
          </a:p>
        </p:txBody>
      </p:sp>
      <p:sp>
        <p:nvSpPr>
          <p:cNvPr id="63" name="Rectangle 62">
            <a:extLst>
              <a:ext uri="{FF2B5EF4-FFF2-40B4-BE49-F238E27FC236}">
                <a16:creationId xmlns:a16="http://schemas.microsoft.com/office/drawing/2014/main" id="{B49063F3-529A-496F-9CF6-C44768BD58FE}"/>
              </a:ext>
            </a:extLst>
          </p:cNvPr>
          <p:cNvSpPr/>
          <p:nvPr/>
        </p:nvSpPr>
        <p:spPr>
          <a:xfrm>
            <a:off x="9248775" y="2425700"/>
            <a:ext cx="2619375" cy="830263"/>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Wingdings"/>
                <a:cs typeface="Wingdings"/>
                <a:sym typeface="Wingdings"/>
              </a:rPr>
              <a:t>BROTHERS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sym typeface="Wingdings"/>
              </a:rPr>
              <a:t>Increased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t>risk of prostate cancer, more aggressive</a:t>
            </a:r>
          </a:p>
        </p:txBody>
      </p:sp>
      <p:sp>
        <p:nvSpPr>
          <p:cNvPr id="64" name="Rectangle 63">
            <a:extLst>
              <a:ext uri="{FF2B5EF4-FFF2-40B4-BE49-F238E27FC236}">
                <a16:creationId xmlns:a16="http://schemas.microsoft.com/office/drawing/2014/main" id="{BAC2A4F1-7E61-4886-9A89-564D1985C5D4}"/>
              </a:ext>
            </a:extLst>
          </p:cNvPr>
          <p:cNvSpPr/>
          <p:nvPr/>
        </p:nvSpPr>
        <p:spPr>
          <a:xfrm>
            <a:off x="9197975" y="4141788"/>
            <a:ext cx="2476500" cy="830262"/>
          </a:xfrm>
          <a:prstGeom prst="rect">
            <a:avLst/>
          </a:prstGeom>
          <a:noFill/>
          <a:ln>
            <a:noFill/>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t>DAUGHTERS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t>Tailored screening and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t>risk reduction</a:t>
            </a:r>
            <a:endPar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ヒラギノ角ゴ Pro W3" charset="0"/>
              <a:cs typeface="ヒラギノ角ゴ Pro W3" charset="0"/>
            </a:endParaRPr>
          </a:p>
        </p:txBody>
      </p:sp>
      <p:sp>
        <p:nvSpPr>
          <p:cNvPr id="67" name="Rectangle 66">
            <a:extLst>
              <a:ext uri="{FF2B5EF4-FFF2-40B4-BE49-F238E27FC236}">
                <a16:creationId xmlns:a16="http://schemas.microsoft.com/office/drawing/2014/main" id="{6E8E2A55-FB4B-4BDB-BE0A-9BD6D58ABEF9}"/>
              </a:ext>
            </a:extLst>
          </p:cNvPr>
          <p:cNvSpPr/>
          <p:nvPr/>
        </p:nvSpPr>
        <p:spPr>
          <a:xfrm>
            <a:off x="9248775" y="5235575"/>
            <a:ext cx="2476500" cy="830263"/>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Wingdings"/>
                <a:cs typeface="Wingdings"/>
                <a:sym typeface="Wingdings"/>
              </a:rPr>
              <a:t>SONS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sym typeface="Wingdings"/>
              </a:rPr>
              <a:t>Increased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charset="0"/>
                <a:cs typeface="ヒラギノ角ゴ Pro W3" charset="0"/>
              </a:rPr>
              <a:t>risk of prostate cancer, more aggressive</a:t>
            </a:r>
          </a:p>
        </p:txBody>
      </p:sp>
      <p:cxnSp>
        <p:nvCxnSpPr>
          <p:cNvPr id="40" name="Straight Arrow Connector 39">
            <a:extLst>
              <a:ext uri="{FF2B5EF4-FFF2-40B4-BE49-F238E27FC236}">
                <a16:creationId xmlns:a16="http://schemas.microsoft.com/office/drawing/2014/main" id="{4113093B-A351-4D2A-A006-ACFA3B1CF68D}"/>
              </a:ext>
            </a:extLst>
          </p:cNvPr>
          <p:cNvCxnSpPr>
            <a:cxnSpLocks/>
          </p:cNvCxnSpPr>
          <p:nvPr/>
        </p:nvCxnSpPr>
        <p:spPr bwMode="auto">
          <a:xfrm flipV="1">
            <a:off x="6453188" y="4554538"/>
            <a:ext cx="1836737" cy="404812"/>
          </a:xfrm>
          <a:prstGeom prst="straightConnector1">
            <a:avLst/>
          </a:prstGeom>
          <a:ln w="28575">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C8BCDA0D-978C-483F-84AC-19806DCFFCE9}"/>
              </a:ext>
            </a:extLst>
          </p:cNvPr>
          <p:cNvCxnSpPr>
            <a:cxnSpLocks/>
          </p:cNvCxnSpPr>
          <p:nvPr/>
        </p:nvCxnSpPr>
        <p:spPr bwMode="auto">
          <a:xfrm>
            <a:off x="2608263" y="3656013"/>
            <a:ext cx="5670550" cy="1916112"/>
          </a:xfrm>
          <a:prstGeom prst="straightConnector1">
            <a:avLst/>
          </a:prstGeom>
          <a:ln w="28575">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04CF2F0E-A60D-489F-A009-9D95E7E9B286}"/>
              </a:ext>
            </a:extLst>
          </p:cNvPr>
          <p:cNvCxnSpPr>
            <a:cxnSpLocks/>
          </p:cNvCxnSpPr>
          <p:nvPr/>
        </p:nvCxnSpPr>
        <p:spPr bwMode="auto">
          <a:xfrm>
            <a:off x="6396038" y="2017713"/>
            <a:ext cx="1985962" cy="596900"/>
          </a:xfrm>
          <a:prstGeom prst="straightConnector1">
            <a:avLst/>
          </a:prstGeom>
          <a:ln w="28575">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72" name="Picture 71">
            <a:extLst>
              <a:ext uri="{FF2B5EF4-FFF2-40B4-BE49-F238E27FC236}">
                <a16:creationId xmlns:a16="http://schemas.microsoft.com/office/drawing/2014/main" id="{98A2BC7F-0D1D-47EC-AFE3-8B1A957B1C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5756" y="2740318"/>
            <a:ext cx="462713" cy="1229686"/>
          </a:xfrm>
          <a:prstGeom prst="rect">
            <a:avLst/>
          </a:prstGeom>
        </p:spPr>
      </p:pic>
      <p:grpSp>
        <p:nvGrpSpPr>
          <p:cNvPr id="75" name="Group 74">
            <a:extLst>
              <a:ext uri="{FF2B5EF4-FFF2-40B4-BE49-F238E27FC236}">
                <a16:creationId xmlns:a16="http://schemas.microsoft.com/office/drawing/2014/main" id="{FBAB037F-6F43-4836-B0B9-C47DA24F98CD}"/>
              </a:ext>
            </a:extLst>
          </p:cNvPr>
          <p:cNvGrpSpPr/>
          <p:nvPr/>
        </p:nvGrpSpPr>
        <p:grpSpPr>
          <a:xfrm>
            <a:off x="2101488" y="3119741"/>
            <a:ext cx="165898" cy="295275"/>
            <a:chOff x="2007389" y="2120193"/>
            <a:chExt cx="165898" cy="295275"/>
          </a:xfrm>
        </p:grpSpPr>
        <p:grpSp>
          <p:nvGrpSpPr>
            <p:cNvPr id="76" name="Group 75">
              <a:extLst>
                <a:ext uri="{FF2B5EF4-FFF2-40B4-BE49-F238E27FC236}">
                  <a16:creationId xmlns:a16="http://schemas.microsoft.com/office/drawing/2014/main" id="{64C35A95-6AD7-4608-A8BE-B821E84A814D}"/>
                </a:ext>
              </a:extLst>
            </p:cNvPr>
            <p:cNvGrpSpPr/>
            <p:nvPr/>
          </p:nvGrpSpPr>
          <p:grpSpPr>
            <a:xfrm>
              <a:off x="2007389" y="2120193"/>
              <a:ext cx="76200" cy="295275"/>
              <a:chOff x="9331911" y="4258188"/>
              <a:chExt cx="76200" cy="295275"/>
            </a:xfrm>
          </p:grpSpPr>
          <p:sp>
            <p:nvSpPr>
              <p:cNvPr id="82" name="Rectangle: Rounded Corners 13">
                <a:extLst>
                  <a:ext uri="{FF2B5EF4-FFF2-40B4-BE49-F238E27FC236}">
                    <a16:creationId xmlns:a16="http://schemas.microsoft.com/office/drawing/2014/main" id="{F7035030-F5FE-4445-85A8-A7C71FA73272}"/>
                  </a:ext>
                </a:extLst>
              </p:cNvPr>
              <p:cNvSpPr>
                <a:spLocks noChangeArrowheads="1"/>
              </p:cNvSpPr>
              <p:nvPr/>
            </p:nvSpPr>
            <p:spPr bwMode="auto">
              <a:xfrm>
                <a:off x="9331911" y="4367725"/>
                <a:ext cx="76200" cy="185738"/>
              </a:xfrm>
              <a:prstGeom prst="roundRect">
                <a:avLst>
                  <a:gd name="adj" fmla="val 16667"/>
                </a:avLst>
              </a:prstGeom>
              <a:solidFill>
                <a:schemeClr val="accent5"/>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84" name="Flowchart: Stored Data 12">
                <a:extLst>
                  <a:ext uri="{FF2B5EF4-FFF2-40B4-BE49-F238E27FC236}">
                    <a16:creationId xmlns:a16="http://schemas.microsoft.com/office/drawing/2014/main" id="{8A997075-EDE7-4229-A81E-59DFFED0214D}"/>
                  </a:ext>
                </a:extLst>
              </p:cNvPr>
              <p:cNvSpPr>
                <a:spLocks noChangeArrowheads="1"/>
              </p:cNvSpPr>
              <p:nvPr/>
            </p:nvSpPr>
            <p:spPr bwMode="auto">
              <a:xfrm rot="16200000">
                <a:off x="9323974" y="4453451"/>
                <a:ext cx="92075" cy="69850"/>
              </a:xfrm>
              <a:prstGeom prst="flowChartOnlineStorage">
                <a:avLst/>
              </a:prstGeom>
              <a:solidFill>
                <a:schemeClr val="accent2">
                  <a:lumMod val="60000"/>
                  <a:lumOff val="40000"/>
                </a:schemeClr>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85" name="Rectangle: Rounded Corners 221">
                <a:extLst>
                  <a:ext uri="{FF2B5EF4-FFF2-40B4-BE49-F238E27FC236}">
                    <a16:creationId xmlns:a16="http://schemas.microsoft.com/office/drawing/2014/main" id="{59D8312E-4886-4787-91C1-6E01344A9F9C}"/>
                  </a:ext>
                </a:extLst>
              </p:cNvPr>
              <p:cNvSpPr>
                <a:spLocks noChangeArrowheads="1"/>
              </p:cNvSpPr>
              <p:nvPr/>
            </p:nvSpPr>
            <p:spPr bwMode="auto">
              <a:xfrm>
                <a:off x="9336674" y="4258188"/>
                <a:ext cx="66674" cy="114301"/>
              </a:xfrm>
              <a:prstGeom prst="roundRect">
                <a:avLst>
                  <a:gd name="adj" fmla="val 16667"/>
                </a:avLst>
              </a:prstGeom>
              <a:solidFill>
                <a:schemeClr val="accent5"/>
              </a:solidFill>
              <a:ln>
                <a:noFill/>
              </a:ln>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78" name="Group 77">
              <a:extLst>
                <a:ext uri="{FF2B5EF4-FFF2-40B4-BE49-F238E27FC236}">
                  <a16:creationId xmlns:a16="http://schemas.microsoft.com/office/drawing/2014/main" id="{A00D0DDF-B715-431B-9BE9-58D99027E8E4}"/>
                </a:ext>
              </a:extLst>
            </p:cNvPr>
            <p:cNvGrpSpPr/>
            <p:nvPr/>
          </p:nvGrpSpPr>
          <p:grpSpPr>
            <a:xfrm>
              <a:off x="2097087" y="2120193"/>
              <a:ext cx="76200" cy="295275"/>
              <a:chOff x="9331911" y="4258188"/>
              <a:chExt cx="76200" cy="295275"/>
            </a:xfrm>
          </p:grpSpPr>
          <p:sp>
            <p:nvSpPr>
              <p:cNvPr id="79" name="Rectangle: Rounded Corners 13">
                <a:extLst>
                  <a:ext uri="{FF2B5EF4-FFF2-40B4-BE49-F238E27FC236}">
                    <a16:creationId xmlns:a16="http://schemas.microsoft.com/office/drawing/2014/main" id="{717B49D9-66C4-4E2B-B223-B92BBF4F2DDD}"/>
                  </a:ext>
                </a:extLst>
              </p:cNvPr>
              <p:cNvSpPr>
                <a:spLocks noChangeArrowheads="1"/>
              </p:cNvSpPr>
              <p:nvPr/>
            </p:nvSpPr>
            <p:spPr bwMode="auto">
              <a:xfrm>
                <a:off x="9331911" y="4367725"/>
                <a:ext cx="76200" cy="185738"/>
              </a:xfrm>
              <a:prstGeom prst="roundRect">
                <a:avLst>
                  <a:gd name="adj" fmla="val 16667"/>
                </a:avLst>
              </a:prstGeom>
              <a:solidFill>
                <a:schemeClr val="accent5"/>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80" name="Flowchart: Stored Data 12">
                <a:extLst>
                  <a:ext uri="{FF2B5EF4-FFF2-40B4-BE49-F238E27FC236}">
                    <a16:creationId xmlns:a16="http://schemas.microsoft.com/office/drawing/2014/main" id="{92A5C89B-0A7E-4524-9A45-B1003D7898B8}"/>
                  </a:ext>
                </a:extLst>
              </p:cNvPr>
              <p:cNvSpPr>
                <a:spLocks noChangeArrowheads="1"/>
              </p:cNvSpPr>
              <p:nvPr/>
            </p:nvSpPr>
            <p:spPr bwMode="auto">
              <a:xfrm rot="16200000">
                <a:off x="9323974" y="4453451"/>
                <a:ext cx="92075" cy="69850"/>
              </a:xfrm>
              <a:prstGeom prst="flowChartOnlineStorage">
                <a:avLst/>
              </a:prstGeom>
              <a:solidFill>
                <a:schemeClr val="accent4"/>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81" name="Rectangle: Rounded Corners 221">
                <a:extLst>
                  <a:ext uri="{FF2B5EF4-FFF2-40B4-BE49-F238E27FC236}">
                    <a16:creationId xmlns:a16="http://schemas.microsoft.com/office/drawing/2014/main" id="{FDC2B65E-FBBC-4803-A38B-4F75B87EF463}"/>
                  </a:ext>
                </a:extLst>
              </p:cNvPr>
              <p:cNvSpPr>
                <a:spLocks noChangeArrowheads="1"/>
              </p:cNvSpPr>
              <p:nvPr/>
            </p:nvSpPr>
            <p:spPr bwMode="auto">
              <a:xfrm>
                <a:off x="9336674" y="4258188"/>
                <a:ext cx="66674" cy="114301"/>
              </a:xfrm>
              <a:prstGeom prst="roundRect">
                <a:avLst>
                  <a:gd name="adj" fmla="val 16667"/>
                </a:avLst>
              </a:prstGeom>
              <a:solidFill>
                <a:schemeClr val="accent5"/>
              </a:solidFill>
              <a:ln>
                <a:noFill/>
              </a:ln>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grpSp>
        <p:nvGrpSpPr>
          <p:cNvPr id="87" name="Group 86">
            <a:extLst>
              <a:ext uri="{FF2B5EF4-FFF2-40B4-BE49-F238E27FC236}">
                <a16:creationId xmlns:a16="http://schemas.microsoft.com/office/drawing/2014/main" id="{BB8A5110-A844-4D0D-A3A6-46BEAB011FD3}"/>
              </a:ext>
            </a:extLst>
          </p:cNvPr>
          <p:cNvGrpSpPr/>
          <p:nvPr/>
        </p:nvGrpSpPr>
        <p:grpSpPr>
          <a:xfrm>
            <a:off x="8675896" y="5264114"/>
            <a:ext cx="448993" cy="717167"/>
            <a:chOff x="5551681" y="1860172"/>
            <a:chExt cx="448993" cy="717167"/>
          </a:xfrm>
        </p:grpSpPr>
        <p:pic>
          <p:nvPicPr>
            <p:cNvPr id="88" name="Picture 87">
              <a:extLst>
                <a:ext uri="{FF2B5EF4-FFF2-40B4-BE49-F238E27FC236}">
                  <a16:creationId xmlns:a16="http://schemas.microsoft.com/office/drawing/2014/main" id="{92D75D74-0896-4A2C-A473-418C887210DD}"/>
                </a:ext>
              </a:extLst>
            </p:cNvPr>
            <p:cNvPicPr>
              <a:picLocks noChangeAspect="1"/>
            </p:cNvPicPr>
            <p:nvPr/>
          </p:nvPicPr>
          <p:blipFill rotWithShape="1">
            <a:blip r:embed="rId4">
              <a:extLst>
                <a:ext uri="{28A0092B-C50C-407E-A947-70E740481C1C}">
                  <a14:useLocalDpi xmlns:a14="http://schemas.microsoft.com/office/drawing/2010/main" val="0"/>
                </a:ext>
              </a:extLst>
            </a:blip>
            <a:srcRect t="16671"/>
            <a:stretch/>
          </p:blipFill>
          <p:spPr>
            <a:xfrm>
              <a:off x="5551681" y="2080577"/>
              <a:ext cx="448993" cy="496762"/>
            </a:xfrm>
            <a:prstGeom prst="rect">
              <a:avLst/>
            </a:prstGeom>
          </p:spPr>
        </p:pic>
        <p:sp>
          <p:nvSpPr>
            <p:cNvPr id="89" name="Oval 88">
              <a:extLst>
                <a:ext uri="{FF2B5EF4-FFF2-40B4-BE49-F238E27FC236}">
                  <a16:creationId xmlns:a16="http://schemas.microsoft.com/office/drawing/2014/main" id="{E9CAAF2C-17F0-48EF-92D0-581A996D0A4B}"/>
                </a:ext>
              </a:extLst>
            </p:cNvPr>
            <p:cNvSpPr/>
            <p:nvPr/>
          </p:nvSpPr>
          <p:spPr bwMode="auto">
            <a:xfrm>
              <a:off x="5666180" y="1860172"/>
              <a:ext cx="217877" cy="217877"/>
            </a:xfrm>
            <a:prstGeom prst="ellipse">
              <a:avLst/>
            </a:prstGeom>
            <a:solidFill>
              <a:schemeClr val="accent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90" name="Group 89">
            <a:extLst>
              <a:ext uri="{FF2B5EF4-FFF2-40B4-BE49-F238E27FC236}">
                <a16:creationId xmlns:a16="http://schemas.microsoft.com/office/drawing/2014/main" id="{5CA37773-B804-4042-A9DC-03136E22E815}"/>
              </a:ext>
            </a:extLst>
          </p:cNvPr>
          <p:cNvGrpSpPr/>
          <p:nvPr/>
        </p:nvGrpSpPr>
        <p:grpSpPr>
          <a:xfrm>
            <a:off x="8819758" y="5532396"/>
            <a:ext cx="165898" cy="295275"/>
            <a:chOff x="2007389" y="2120193"/>
            <a:chExt cx="165898" cy="295275"/>
          </a:xfrm>
        </p:grpSpPr>
        <p:grpSp>
          <p:nvGrpSpPr>
            <p:cNvPr id="91" name="Group 90">
              <a:extLst>
                <a:ext uri="{FF2B5EF4-FFF2-40B4-BE49-F238E27FC236}">
                  <a16:creationId xmlns:a16="http://schemas.microsoft.com/office/drawing/2014/main" id="{62C0C3D3-20E8-48C0-83DE-FEA04412961A}"/>
                </a:ext>
              </a:extLst>
            </p:cNvPr>
            <p:cNvGrpSpPr/>
            <p:nvPr/>
          </p:nvGrpSpPr>
          <p:grpSpPr>
            <a:xfrm>
              <a:off x="2007389" y="2120193"/>
              <a:ext cx="76200" cy="295275"/>
              <a:chOff x="9331911" y="4258188"/>
              <a:chExt cx="76200" cy="295275"/>
            </a:xfrm>
          </p:grpSpPr>
          <p:sp>
            <p:nvSpPr>
              <p:cNvPr id="96" name="Rectangle: Rounded Corners 13">
                <a:extLst>
                  <a:ext uri="{FF2B5EF4-FFF2-40B4-BE49-F238E27FC236}">
                    <a16:creationId xmlns:a16="http://schemas.microsoft.com/office/drawing/2014/main" id="{A065C527-7F34-4EFC-B88E-5291C96936B1}"/>
                  </a:ext>
                </a:extLst>
              </p:cNvPr>
              <p:cNvSpPr>
                <a:spLocks noChangeArrowheads="1"/>
              </p:cNvSpPr>
              <p:nvPr/>
            </p:nvSpPr>
            <p:spPr bwMode="auto">
              <a:xfrm>
                <a:off x="9331911" y="4367725"/>
                <a:ext cx="76200" cy="185738"/>
              </a:xfrm>
              <a:prstGeom prst="roundRect">
                <a:avLst>
                  <a:gd name="adj" fmla="val 16667"/>
                </a:avLst>
              </a:prstGeom>
              <a:solidFill>
                <a:schemeClr val="accent5"/>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97" name="Flowchart: Stored Data 12">
                <a:extLst>
                  <a:ext uri="{FF2B5EF4-FFF2-40B4-BE49-F238E27FC236}">
                    <a16:creationId xmlns:a16="http://schemas.microsoft.com/office/drawing/2014/main" id="{725647DB-7840-40A1-8BEA-0F9B91481D1B}"/>
                  </a:ext>
                </a:extLst>
              </p:cNvPr>
              <p:cNvSpPr>
                <a:spLocks noChangeArrowheads="1"/>
              </p:cNvSpPr>
              <p:nvPr/>
            </p:nvSpPr>
            <p:spPr bwMode="auto">
              <a:xfrm rot="16200000">
                <a:off x="9323974" y="4453451"/>
                <a:ext cx="92075" cy="69850"/>
              </a:xfrm>
              <a:prstGeom prst="flowChartOnlineStorage">
                <a:avLst/>
              </a:prstGeom>
              <a:solidFill>
                <a:schemeClr val="accent2">
                  <a:lumMod val="60000"/>
                  <a:lumOff val="40000"/>
                </a:schemeClr>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98" name="Rectangle: Rounded Corners 221">
                <a:extLst>
                  <a:ext uri="{FF2B5EF4-FFF2-40B4-BE49-F238E27FC236}">
                    <a16:creationId xmlns:a16="http://schemas.microsoft.com/office/drawing/2014/main" id="{5D0E25FA-B024-48BD-9000-0D6EB0BF2B18}"/>
                  </a:ext>
                </a:extLst>
              </p:cNvPr>
              <p:cNvSpPr>
                <a:spLocks noChangeArrowheads="1"/>
              </p:cNvSpPr>
              <p:nvPr/>
            </p:nvSpPr>
            <p:spPr bwMode="auto">
              <a:xfrm>
                <a:off x="9336674" y="4258188"/>
                <a:ext cx="66674" cy="114301"/>
              </a:xfrm>
              <a:prstGeom prst="roundRect">
                <a:avLst>
                  <a:gd name="adj" fmla="val 16667"/>
                </a:avLst>
              </a:prstGeom>
              <a:solidFill>
                <a:schemeClr val="accent5"/>
              </a:solidFill>
              <a:ln>
                <a:noFill/>
              </a:ln>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92" name="Group 91">
              <a:extLst>
                <a:ext uri="{FF2B5EF4-FFF2-40B4-BE49-F238E27FC236}">
                  <a16:creationId xmlns:a16="http://schemas.microsoft.com/office/drawing/2014/main" id="{EB7779C9-AA92-4297-B4A1-78F34D80C368}"/>
                </a:ext>
              </a:extLst>
            </p:cNvPr>
            <p:cNvGrpSpPr/>
            <p:nvPr/>
          </p:nvGrpSpPr>
          <p:grpSpPr>
            <a:xfrm>
              <a:off x="2097087" y="2120193"/>
              <a:ext cx="76200" cy="295275"/>
              <a:chOff x="9331911" y="4258188"/>
              <a:chExt cx="76200" cy="295275"/>
            </a:xfrm>
          </p:grpSpPr>
          <p:sp>
            <p:nvSpPr>
              <p:cNvPr id="93" name="Rectangle: Rounded Corners 13">
                <a:extLst>
                  <a:ext uri="{FF2B5EF4-FFF2-40B4-BE49-F238E27FC236}">
                    <a16:creationId xmlns:a16="http://schemas.microsoft.com/office/drawing/2014/main" id="{CFA5D66E-63C0-49A2-AF13-365081DFFAD4}"/>
                  </a:ext>
                </a:extLst>
              </p:cNvPr>
              <p:cNvSpPr>
                <a:spLocks noChangeArrowheads="1"/>
              </p:cNvSpPr>
              <p:nvPr/>
            </p:nvSpPr>
            <p:spPr bwMode="auto">
              <a:xfrm>
                <a:off x="9331911" y="4367725"/>
                <a:ext cx="76200" cy="185738"/>
              </a:xfrm>
              <a:prstGeom prst="roundRect">
                <a:avLst>
                  <a:gd name="adj" fmla="val 16667"/>
                </a:avLst>
              </a:prstGeom>
              <a:solidFill>
                <a:schemeClr val="accent5"/>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94" name="Flowchart: Stored Data 12">
                <a:extLst>
                  <a:ext uri="{FF2B5EF4-FFF2-40B4-BE49-F238E27FC236}">
                    <a16:creationId xmlns:a16="http://schemas.microsoft.com/office/drawing/2014/main" id="{031C4CDE-B002-4C85-A895-30B6373D0893}"/>
                  </a:ext>
                </a:extLst>
              </p:cNvPr>
              <p:cNvSpPr>
                <a:spLocks noChangeArrowheads="1"/>
              </p:cNvSpPr>
              <p:nvPr/>
            </p:nvSpPr>
            <p:spPr bwMode="auto">
              <a:xfrm rot="16200000">
                <a:off x="9323974" y="4453451"/>
                <a:ext cx="92075" cy="69850"/>
              </a:xfrm>
              <a:prstGeom prst="flowChartOnlineStorage">
                <a:avLst/>
              </a:prstGeom>
              <a:solidFill>
                <a:schemeClr val="accent4"/>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95" name="Rectangle: Rounded Corners 221">
                <a:extLst>
                  <a:ext uri="{FF2B5EF4-FFF2-40B4-BE49-F238E27FC236}">
                    <a16:creationId xmlns:a16="http://schemas.microsoft.com/office/drawing/2014/main" id="{74A34156-5C93-4DBB-9DFC-161F666B3663}"/>
                  </a:ext>
                </a:extLst>
              </p:cNvPr>
              <p:cNvSpPr>
                <a:spLocks noChangeArrowheads="1"/>
              </p:cNvSpPr>
              <p:nvPr/>
            </p:nvSpPr>
            <p:spPr bwMode="auto">
              <a:xfrm>
                <a:off x="9336674" y="4258188"/>
                <a:ext cx="66674" cy="114301"/>
              </a:xfrm>
              <a:prstGeom prst="roundRect">
                <a:avLst>
                  <a:gd name="adj" fmla="val 16667"/>
                </a:avLst>
              </a:prstGeom>
              <a:solidFill>
                <a:schemeClr val="accent5"/>
              </a:solidFill>
              <a:ln>
                <a:noFill/>
              </a:ln>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pic>
        <p:nvPicPr>
          <p:cNvPr id="99" name="Picture 98">
            <a:extLst>
              <a:ext uri="{FF2B5EF4-FFF2-40B4-BE49-F238E27FC236}">
                <a16:creationId xmlns:a16="http://schemas.microsoft.com/office/drawing/2014/main" id="{840B33EA-31E9-4F3E-A2B9-9E45E8F29411}"/>
              </a:ext>
            </a:extLst>
          </p:cNvPr>
          <p:cNvPicPr>
            <a:picLocks noChangeAspect="1"/>
          </p:cNvPicPr>
          <p:nvPr/>
        </p:nvPicPr>
        <p:blipFill>
          <a:blip r:embed="rId5">
            <a:duotone>
              <a:schemeClr val="accent6">
                <a:shade val="45000"/>
                <a:satMod val="135000"/>
              </a:schemeClr>
              <a:prstClr val="white"/>
            </a:duotone>
            <a:lum bright="5000"/>
            <a:extLst>
              <a:ext uri="{28A0092B-C50C-407E-A947-70E740481C1C}">
                <a14:useLocalDpi xmlns:a14="http://schemas.microsoft.com/office/drawing/2010/main" val="0"/>
              </a:ext>
            </a:extLst>
          </a:blip>
          <a:stretch>
            <a:fillRect/>
          </a:stretch>
        </p:blipFill>
        <p:spPr>
          <a:xfrm>
            <a:off x="8558793" y="864715"/>
            <a:ext cx="554806" cy="1227017"/>
          </a:xfrm>
          <a:prstGeom prst="rect">
            <a:avLst/>
          </a:prstGeom>
        </p:spPr>
      </p:pic>
      <p:grpSp>
        <p:nvGrpSpPr>
          <p:cNvPr id="100" name="Group 99">
            <a:extLst>
              <a:ext uri="{FF2B5EF4-FFF2-40B4-BE49-F238E27FC236}">
                <a16:creationId xmlns:a16="http://schemas.microsoft.com/office/drawing/2014/main" id="{0A577E64-67CD-4E25-AF93-43832AF6D9A5}"/>
              </a:ext>
            </a:extLst>
          </p:cNvPr>
          <p:cNvGrpSpPr/>
          <p:nvPr/>
        </p:nvGrpSpPr>
        <p:grpSpPr>
          <a:xfrm>
            <a:off x="8754101" y="1252251"/>
            <a:ext cx="165898" cy="295275"/>
            <a:chOff x="2007389" y="2120193"/>
            <a:chExt cx="165898" cy="295275"/>
          </a:xfrm>
        </p:grpSpPr>
        <p:grpSp>
          <p:nvGrpSpPr>
            <p:cNvPr id="101" name="Group 100">
              <a:extLst>
                <a:ext uri="{FF2B5EF4-FFF2-40B4-BE49-F238E27FC236}">
                  <a16:creationId xmlns:a16="http://schemas.microsoft.com/office/drawing/2014/main" id="{A6718B19-4DB9-4C64-827C-7D0D977666BE}"/>
                </a:ext>
              </a:extLst>
            </p:cNvPr>
            <p:cNvGrpSpPr/>
            <p:nvPr/>
          </p:nvGrpSpPr>
          <p:grpSpPr>
            <a:xfrm>
              <a:off x="2007389" y="2120193"/>
              <a:ext cx="76200" cy="295275"/>
              <a:chOff x="9331911" y="4258188"/>
              <a:chExt cx="76200" cy="295275"/>
            </a:xfrm>
          </p:grpSpPr>
          <p:sp>
            <p:nvSpPr>
              <p:cNvPr id="106" name="Rectangle: Rounded Corners 13">
                <a:extLst>
                  <a:ext uri="{FF2B5EF4-FFF2-40B4-BE49-F238E27FC236}">
                    <a16:creationId xmlns:a16="http://schemas.microsoft.com/office/drawing/2014/main" id="{B3C36ECC-5C2B-45BE-BD35-A1E8FA33F0FB}"/>
                  </a:ext>
                </a:extLst>
              </p:cNvPr>
              <p:cNvSpPr>
                <a:spLocks noChangeArrowheads="1"/>
              </p:cNvSpPr>
              <p:nvPr/>
            </p:nvSpPr>
            <p:spPr bwMode="auto">
              <a:xfrm>
                <a:off x="9331911" y="4367725"/>
                <a:ext cx="76200" cy="185738"/>
              </a:xfrm>
              <a:prstGeom prst="roundRect">
                <a:avLst>
                  <a:gd name="adj" fmla="val 16667"/>
                </a:avLst>
              </a:prstGeom>
              <a:solidFill>
                <a:schemeClr val="accent5"/>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107" name="Flowchart: Stored Data 12">
                <a:extLst>
                  <a:ext uri="{FF2B5EF4-FFF2-40B4-BE49-F238E27FC236}">
                    <a16:creationId xmlns:a16="http://schemas.microsoft.com/office/drawing/2014/main" id="{8D266216-1598-4AE5-90EE-9A760758E82B}"/>
                  </a:ext>
                </a:extLst>
              </p:cNvPr>
              <p:cNvSpPr>
                <a:spLocks noChangeArrowheads="1"/>
              </p:cNvSpPr>
              <p:nvPr/>
            </p:nvSpPr>
            <p:spPr bwMode="auto">
              <a:xfrm rot="16200000">
                <a:off x="9323974" y="4453451"/>
                <a:ext cx="92075" cy="69850"/>
              </a:xfrm>
              <a:prstGeom prst="flowChartOnlineStorage">
                <a:avLst/>
              </a:prstGeom>
              <a:solidFill>
                <a:schemeClr val="accent2">
                  <a:lumMod val="60000"/>
                  <a:lumOff val="40000"/>
                </a:schemeClr>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108" name="Rectangle: Rounded Corners 221">
                <a:extLst>
                  <a:ext uri="{FF2B5EF4-FFF2-40B4-BE49-F238E27FC236}">
                    <a16:creationId xmlns:a16="http://schemas.microsoft.com/office/drawing/2014/main" id="{0B48CF9A-9863-48F9-A1AD-5D4F5FA24B1F}"/>
                  </a:ext>
                </a:extLst>
              </p:cNvPr>
              <p:cNvSpPr>
                <a:spLocks noChangeArrowheads="1"/>
              </p:cNvSpPr>
              <p:nvPr/>
            </p:nvSpPr>
            <p:spPr bwMode="auto">
              <a:xfrm>
                <a:off x="9336674" y="4258188"/>
                <a:ext cx="66674" cy="114301"/>
              </a:xfrm>
              <a:prstGeom prst="roundRect">
                <a:avLst>
                  <a:gd name="adj" fmla="val 16667"/>
                </a:avLst>
              </a:prstGeom>
              <a:solidFill>
                <a:schemeClr val="accent5"/>
              </a:solidFill>
              <a:ln>
                <a:noFill/>
              </a:ln>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102" name="Group 101">
              <a:extLst>
                <a:ext uri="{FF2B5EF4-FFF2-40B4-BE49-F238E27FC236}">
                  <a16:creationId xmlns:a16="http://schemas.microsoft.com/office/drawing/2014/main" id="{58ED5110-171A-4D88-B8AF-1452D1D533B8}"/>
                </a:ext>
              </a:extLst>
            </p:cNvPr>
            <p:cNvGrpSpPr/>
            <p:nvPr/>
          </p:nvGrpSpPr>
          <p:grpSpPr>
            <a:xfrm>
              <a:off x="2097087" y="2120193"/>
              <a:ext cx="76200" cy="295275"/>
              <a:chOff x="9331911" y="4258188"/>
              <a:chExt cx="76200" cy="295275"/>
            </a:xfrm>
          </p:grpSpPr>
          <p:sp>
            <p:nvSpPr>
              <p:cNvPr id="103" name="Rectangle: Rounded Corners 13">
                <a:extLst>
                  <a:ext uri="{FF2B5EF4-FFF2-40B4-BE49-F238E27FC236}">
                    <a16:creationId xmlns:a16="http://schemas.microsoft.com/office/drawing/2014/main" id="{A0A20356-5B48-4800-B218-ED7BD7603AEC}"/>
                  </a:ext>
                </a:extLst>
              </p:cNvPr>
              <p:cNvSpPr>
                <a:spLocks noChangeArrowheads="1"/>
              </p:cNvSpPr>
              <p:nvPr/>
            </p:nvSpPr>
            <p:spPr bwMode="auto">
              <a:xfrm>
                <a:off x="9331911" y="4367725"/>
                <a:ext cx="76200" cy="185738"/>
              </a:xfrm>
              <a:prstGeom prst="roundRect">
                <a:avLst>
                  <a:gd name="adj" fmla="val 16667"/>
                </a:avLst>
              </a:prstGeom>
              <a:solidFill>
                <a:schemeClr val="accent5"/>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104" name="Flowchart: Stored Data 12">
                <a:extLst>
                  <a:ext uri="{FF2B5EF4-FFF2-40B4-BE49-F238E27FC236}">
                    <a16:creationId xmlns:a16="http://schemas.microsoft.com/office/drawing/2014/main" id="{5AFDE743-CD2A-4FFD-883C-98AB018C33A9}"/>
                  </a:ext>
                </a:extLst>
              </p:cNvPr>
              <p:cNvSpPr>
                <a:spLocks noChangeArrowheads="1"/>
              </p:cNvSpPr>
              <p:nvPr/>
            </p:nvSpPr>
            <p:spPr bwMode="auto">
              <a:xfrm rot="16200000">
                <a:off x="9323974" y="4453451"/>
                <a:ext cx="92075" cy="69850"/>
              </a:xfrm>
              <a:prstGeom prst="flowChartOnlineStorage">
                <a:avLst/>
              </a:prstGeom>
              <a:solidFill>
                <a:schemeClr val="accent4"/>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105" name="Rectangle: Rounded Corners 221">
                <a:extLst>
                  <a:ext uri="{FF2B5EF4-FFF2-40B4-BE49-F238E27FC236}">
                    <a16:creationId xmlns:a16="http://schemas.microsoft.com/office/drawing/2014/main" id="{6A09D4A1-6C4B-46D5-B394-D7FAF14FADF2}"/>
                  </a:ext>
                </a:extLst>
              </p:cNvPr>
              <p:cNvSpPr>
                <a:spLocks noChangeArrowheads="1"/>
              </p:cNvSpPr>
              <p:nvPr/>
            </p:nvSpPr>
            <p:spPr bwMode="auto">
              <a:xfrm>
                <a:off x="9336674" y="4258188"/>
                <a:ext cx="66674" cy="114301"/>
              </a:xfrm>
              <a:prstGeom prst="roundRect">
                <a:avLst>
                  <a:gd name="adj" fmla="val 16667"/>
                </a:avLst>
              </a:prstGeom>
              <a:solidFill>
                <a:schemeClr val="accent5"/>
              </a:solidFill>
              <a:ln>
                <a:noFill/>
              </a:ln>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grpSp>
        <p:nvGrpSpPr>
          <p:cNvPr id="3" name="Group 2">
            <a:extLst>
              <a:ext uri="{FF2B5EF4-FFF2-40B4-BE49-F238E27FC236}">
                <a16:creationId xmlns:a16="http://schemas.microsoft.com/office/drawing/2014/main" id="{5FD89A67-9333-4AB7-B470-0784B3F416FA}"/>
              </a:ext>
            </a:extLst>
          </p:cNvPr>
          <p:cNvGrpSpPr/>
          <p:nvPr/>
        </p:nvGrpSpPr>
        <p:grpSpPr>
          <a:xfrm>
            <a:off x="8628974" y="2193644"/>
            <a:ext cx="448993" cy="1293135"/>
            <a:chOff x="8106460" y="2274030"/>
            <a:chExt cx="448993" cy="1293135"/>
          </a:xfrm>
        </p:grpSpPr>
        <p:pic>
          <p:nvPicPr>
            <p:cNvPr id="110" name="Picture 109">
              <a:extLst>
                <a:ext uri="{FF2B5EF4-FFF2-40B4-BE49-F238E27FC236}">
                  <a16:creationId xmlns:a16="http://schemas.microsoft.com/office/drawing/2014/main" id="{1A8F4C5A-5A68-42F0-889E-190D70A2AE23}"/>
                </a:ext>
              </a:extLst>
            </p:cNvPr>
            <p:cNvPicPr>
              <a:picLocks noChangeAspect="1"/>
            </p:cNvPicPr>
            <p:nvPr/>
          </p:nvPicPr>
          <p:blipFill rotWithShape="1">
            <a:blip r:embed="rId4">
              <a:extLst>
                <a:ext uri="{28A0092B-C50C-407E-A947-70E740481C1C}">
                  <a14:useLocalDpi xmlns:a14="http://schemas.microsoft.com/office/drawing/2010/main" val="0"/>
                </a:ext>
              </a:extLst>
            </a:blip>
            <a:srcRect t="16671"/>
            <a:stretch/>
          </p:blipFill>
          <p:spPr>
            <a:xfrm>
              <a:off x="8106460" y="2494434"/>
              <a:ext cx="448993" cy="1072731"/>
            </a:xfrm>
            <a:prstGeom prst="rect">
              <a:avLst/>
            </a:prstGeom>
          </p:spPr>
        </p:pic>
        <p:sp>
          <p:nvSpPr>
            <p:cNvPr id="111" name="Oval 110">
              <a:extLst>
                <a:ext uri="{FF2B5EF4-FFF2-40B4-BE49-F238E27FC236}">
                  <a16:creationId xmlns:a16="http://schemas.microsoft.com/office/drawing/2014/main" id="{C0B53F32-5765-490D-8E3C-7622955ABF5D}"/>
                </a:ext>
              </a:extLst>
            </p:cNvPr>
            <p:cNvSpPr/>
            <p:nvPr/>
          </p:nvSpPr>
          <p:spPr bwMode="auto">
            <a:xfrm>
              <a:off x="8220959" y="2274030"/>
              <a:ext cx="217877" cy="217877"/>
            </a:xfrm>
            <a:prstGeom prst="ellipse">
              <a:avLst/>
            </a:prstGeom>
            <a:solidFill>
              <a:schemeClr val="accent1"/>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12" name="Group 111">
              <a:extLst>
                <a:ext uri="{FF2B5EF4-FFF2-40B4-BE49-F238E27FC236}">
                  <a16:creationId xmlns:a16="http://schemas.microsoft.com/office/drawing/2014/main" id="{56E42567-18E2-4674-A715-252ACA544B54}"/>
                </a:ext>
              </a:extLst>
            </p:cNvPr>
            <p:cNvGrpSpPr/>
            <p:nvPr/>
          </p:nvGrpSpPr>
          <p:grpSpPr>
            <a:xfrm>
              <a:off x="8250322" y="2672939"/>
              <a:ext cx="165898" cy="295275"/>
              <a:chOff x="2007389" y="2120193"/>
              <a:chExt cx="165898" cy="295275"/>
            </a:xfrm>
          </p:grpSpPr>
          <p:grpSp>
            <p:nvGrpSpPr>
              <p:cNvPr id="113" name="Group 112">
                <a:extLst>
                  <a:ext uri="{FF2B5EF4-FFF2-40B4-BE49-F238E27FC236}">
                    <a16:creationId xmlns:a16="http://schemas.microsoft.com/office/drawing/2014/main" id="{89049ED7-0AA8-4CFA-934A-3D835FCEB2BB}"/>
                  </a:ext>
                </a:extLst>
              </p:cNvPr>
              <p:cNvGrpSpPr/>
              <p:nvPr/>
            </p:nvGrpSpPr>
            <p:grpSpPr>
              <a:xfrm>
                <a:off x="2007389" y="2120193"/>
                <a:ext cx="76200" cy="295275"/>
                <a:chOff x="9331911" y="4258188"/>
                <a:chExt cx="76200" cy="295275"/>
              </a:xfrm>
            </p:grpSpPr>
            <p:sp>
              <p:nvSpPr>
                <p:cNvPr id="118" name="Rectangle: Rounded Corners 13">
                  <a:extLst>
                    <a:ext uri="{FF2B5EF4-FFF2-40B4-BE49-F238E27FC236}">
                      <a16:creationId xmlns:a16="http://schemas.microsoft.com/office/drawing/2014/main" id="{4846C094-6FED-4278-8833-3BD48147ADA4}"/>
                    </a:ext>
                  </a:extLst>
                </p:cNvPr>
                <p:cNvSpPr>
                  <a:spLocks noChangeArrowheads="1"/>
                </p:cNvSpPr>
                <p:nvPr/>
              </p:nvSpPr>
              <p:spPr bwMode="auto">
                <a:xfrm>
                  <a:off x="9331911" y="4367725"/>
                  <a:ext cx="76200" cy="185738"/>
                </a:xfrm>
                <a:prstGeom prst="roundRect">
                  <a:avLst>
                    <a:gd name="adj" fmla="val 16667"/>
                  </a:avLst>
                </a:prstGeom>
                <a:solidFill>
                  <a:schemeClr val="accent5"/>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119" name="Flowchart: Stored Data 12">
                  <a:extLst>
                    <a:ext uri="{FF2B5EF4-FFF2-40B4-BE49-F238E27FC236}">
                      <a16:creationId xmlns:a16="http://schemas.microsoft.com/office/drawing/2014/main" id="{758E0CEA-4878-4458-8389-69142850C548}"/>
                    </a:ext>
                  </a:extLst>
                </p:cNvPr>
                <p:cNvSpPr>
                  <a:spLocks noChangeArrowheads="1"/>
                </p:cNvSpPr>
                <p:nvPr/>
              </p:nvSpPr>
              <p:spPr bwMode="auto">
                <a:xfrm rot="16200000">
                  <a:off x="9323974" y="4453451"/>
                  <a:ext cx="92075" cy="69850"/>
                </a:xfrm>
                <a:prstGeom prst="flowChartOnlineStorage">
                  <a:avLst/>
                </a:prstGeom>
                <a:solidFill>
                  <a:schemeClr val="accent2">
                    <a:lumMod val="60000"/>
                    <a:lumOff val="40000"/>
                  </a:schemeClr>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120" name="Rectangle: Rounded Corners 221">
                  <a:extLst>
                    <a:ext uri="{FF2B5EF4-FFF2-40B4-BE49-F238E27FC236}">
                      <a16:creationId xmlns:a16="http://schemas.microsoft.com/office/drawing/2014/main" id="{B629099F-A591-4356-8EB8-9F8860CFBB16}"/>
                    </a:ext>
                  </a:extLst>
                </p:cNvPr>
                <p:cNvSpPr>
                  <a:spLocks noChangeArrowheads="1"/>
                </p:cNvSpPr>
                <p:nvPr/>
              </p:nvSpPr>
              <p:spPr bwMode="auto">
                <a:xfrm>
                  <a:off x="9336674" y="4258188"/>
                  <a:ext cx="66674" cy="114301"/>
                </a:xfrm>
                <a:prstGeom prst="roundRect">
                  <a:avLst>
                    <a:gd name="adj" fmla="val 16667"/>
                  </a:avLst>
                </a:prstGeom>
                <a:solidFill>
                  <a:schemeClr val="accent5"/>
                </a:solidFill>
                <a:ln>
                  <a:noFill/>
                </a:ln>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114" name="Group 113">
                <a:extLst>
                  <a:ext uri="{FF2B5EF4-FFF2-40B4-BE49-F238E27FC236}">
                    <a16:creationId xmlns:a16="http://schemas.microsoft.com/office/drawing/2014/main" id="{CEEC8BBB-7001-4BDB-ADC0-D41B4EA63953}"/>
                  </a:ext>
                </a:extLst>
              </p:cNvPr>
              <p:cNvGrpSpPr/>
              <p:nvPr/>
            </p:nvGrpSpPr>
            <p:grpSpPr>
              <a:xfrm>
                <a:off x="2097087" y="2120193"/>
                <a:ext cx="76200" cy="295275"/>
                <a:chOff x="9331911" y="4258188"/>
                <a:chExt cx="76200" cy="295275"/>
              </a:xfrm>
            </p:grpSpPr>
            <p:sp>
              <p:nvSpPr>
                <p:cNvPr id="115" name="Rectangle: Rounded Corners 13">
                  <a:extLst>
                    <a:ext uri="{FF2B5EF4-FFF2-40B4-BE49-F238E27FC236}">
                      <a16:creationId xmlns:a16="http://schemas.microsoft.com/office/drawing/2014/main" id="{D3CD2D87-EAB1-4010-911F-CE21663E89E7}"/>
                    </a:ext>
                  </a:extLst>
                </p:cNvPr>
                <p:cNvSpPr>
                  <a:spLocks noChangeArrowheads="1"/>
                </p:cNvSpPr>
                <p:nvPr/>
              </p:nvSpPr>
              <p:spPr bwMode="auto">
                <a:xfrm>
                  <a:off x="9331911" y="4367725"/>
                  <a:ext cx="76200" cy="185738"/>
                </a:xfrm>
                <a:prstGeom prst="roundRect">
                  <a:avLst>
                    <a:gd name="adj" fmla="val 16667"/>
                  </a:avLst>
                </a:prstGeom>
                <a:solidFill>
                  <a:schemeClr val="accent5"/>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116" name="Flowchart: Stored Data 12">
                  <a:extLst>
                    <a:ext uri="{FF2B5EF4-FFF2-40B4-BE49-F238E27FC236}">
                      <a16:creationId xmlns:a16="http://schemas.microsoft.com/office/drawing/2014/main" id="{F38C6057-6AE5-421C-83F8-69999A0AAA5A}"/>
                    </a:ext>
                  </a:extLst>
                </p:cNvPr>
                <p:cNvSpPr>
                  <a:spLocks noChangeArrowheads="1"/>
                </p:cNvSpPr>
                <p:nvPr/>
              </p:nvSpPr>
              <p:spPr bwMode="auto">
                <a:xfrm rot="16200000">
                  <a:off x="9323974" y="4453451"/>
                  <a:ext cx="92075" cy="69850"/>
                </a:xfrm>
                <a:prstGeom prst="flowChartOnlineStorage">
                  <a:avLst/>
                </a:prstGeom>
                <a:solidFill>
                  <a:schemeClr val="accent4"/>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117" name="Rectangle: Rounded Corners 221">
                  <a:extLst>
                    <a:ext uri="{FF2B5EF4-FFF2-40B4-BE49-F238E27FC236}">
                      <a16:creationId xmlns:a16="http://schemas.microsoft.com/office/drawing/2014/main" id="{E31CD928-FD64-44E3-97C8-BF1C66811A14}"/>
                    </a:ext>
                  </a:extLst>
                </p:cNvPr>
                <p:cNvSpPr>
                  <a:spLocks noChangeArrowheads="1"/>
                </p:cNvSpPr>
                <p:nvPr/>
              </p:nvSpPr>
              <p:spPr bwMode="auto">
                <a:xfrm>
                  <a:off x="9336674" y="4258188"/>
                  <a:ext cx="66674" cy="114301"/>
                </a:xfrm>
                <a:prstGeom prst="roundRect">
                  <a:avLst>
                    <a:gd name="adj" fmla="val 16667"/>
                  </a:avLst>
                </a:prstGeom>
                <a:solidFill>
                  <a:schemeClr val="accent5"/>
                </a:solidFill>
                <a:ln>
                  <a:noFill/>
                </a:ln>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grpSp>
      <p:grpSp>
        <p:nvGrpSpPr>
          <p:cNvPr id="2" name="Group 1">
            <a:extLst>
              <a:ext uri="{FF2B5EF4-FFF2-40B4-BE49-F238E27FC236}">
                <a16:creationId xmlns:a16="http://schemas.microsoft.com/office/drawing/2014/main" id="{804518D5-54FD-444B-B304-B8F6C5CAC2F9}"/>
              </a:ext>
            </a:extLst>
          </p:cNvPr>
          <p:cNvGrpSpPr/>
          <p:nvPr/>
        </p:nvGrpSpPr>
        <p:grpSpPr>
          <a:xfrm>
            <a:off x="8664814" y="4181950"/>
            <a:ext cx="496277" cy="724158"/>
            <a:chOff x="7197754" y="5448042"/>
            <a:chExt cx="496277" cy="724158"/>
          </a:xfrm>
        </p:grpSpPr>
        <p:pic>
          <p:nvPicPr>
            <p:cNvPr id="149" name="Picture 148">
              <a:extLst>
                <a:ext uri="{FF2B5EF4-FFF2-40B4-BE49-F238E27FC236}">
                  <a16:creationId xmlns:a16="http://schemas.microsoft.com/office/drawing/2014/main" id="{92EC9959-B968-477C-B69D-DCC412A110BD}"/>
                </a:ext>
              </a:extLst>
            </p:cNvPr>
            <p:cNvPicPr>
              <a:picLocks noChangeAspect="1"/>
            </p:cNvPicPr>
            <p:nvPr/>
          </p:nvPicPr>
          <p:blipFill>
            <a:blip r:embed="rId5">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7197754" y="5558691"/>
              <a:ext cx="496277" cy="613509"/>
            </a:xfrm>
            <a:prstGeom prst="rect">
              <a:avLst/>
            </a:prstGeom>
          </p:spPr>
        </p:pic>
        <p:sp>
          <p:nvSpPr>
            <p:cNvPr id="150" name="Oval 149">
              <a:extLst>
                <a:ext uri="{FF2B5EF4-FFF2-40B4-BE49-F238E27FC236}">
                  <a16:creationId xmlns:a16="http://schemas.microsoft.com/office/drawing/2014/main" id="{8CF5507D-F654-484D-921E-C7A503DFE9CD}"/>
                </a:ext>
              </a:extLst>
            </p:cNvPr>
            <p:cNvSpPr/>
            <p:nvPr/>
          </p:nvSpPr>
          <p:spPr bwMode="auto">
            <a:xfrm>
              <a:off x="7333861" y="5448042"/>
              <a:ext cx="217877" cy="217877"/>
            </a:xfrm>
            <a:prstGeom prst="ellipse">
              <a:avLst/>
            </a:prstGeom>
            <a:solidFill>
              <a:srgbClr val="7E5586"/>
            </a:solidFill>
            <a:ln w="0">
              <a:solidFill>
                <a:schemeClr val="tx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grpSp>
        <p:nvGrpSpPr>
          <p:cNvPr id="161" name="Group 160">
            <a:extLst>
              <a:ext uri="{FF2B5EF4-FFF2-40B4-BE49-F238E27FC236}">
                <a16:creationId xmlns:a16="http://schemas.microsoft.com/office/drawing/2014/main" id="{41D08DC9-83F7-446F-A728-2A91256029CC}"/>
              </a:ext>
            </a:extLst>
          </p:cNvPr>
          <p:cNvGrpSpPr/>
          <p:nvPr/>
        </p:nvGrpSpPr>
        <p:grpSpPr>
          <a:xfrm>
            <a:off x="8831482" y="4418704"/>
            <a:ext cx="165898" cy="295275"/>
            <a:chOff x="2007389" y="2120193"/>
            <a:chExt cx="165898" cy="295275"/>
          </a:xfrm>
        </p:grpSpPr>
        <p:grpSp>
          <p:nvGrpSpPr>
            <p:cNvPr id="162" name="Group 161">
              <a:extLst>
                <a:ext uri="{FF2B5EF4-FFF2-40B4-BE49-F238E27FC236}">
                  <a16:creationId xmlns:a16="http://schemas.microsoft.com/office/drawing/2014/main" id="{876080A8-1B64-42FF-8A3E-229BD120FB38}"/>
                </a:ext>
              </a:extLst>
            </p:cNvPr>
            <p:cNvGrpSpPr/>
            <p:nvPr/>
          </p:nvGrpSpPr>
          <p:grpSpPr>
            <a:xfrm>
              <a:off x="2007389" y="2120193"/>
              <a:ext cx="76200" cy="295275"/>
              <a:chOff x="9331911" y="4258188"/>
              <a:chExt cx="76200" cy="295275"/>
            </a:xfrm>
          </p:grpSpPr>
          <p:sp>
            <p:nvSpPr>
              <p:cNvPr id="167" name="Rectangle: Rounded Corners 13">
                <a:extLst>
                  <a:ext uri="{FF2B5EF4-FFF2-40B4-BE49-F238E27FC236}">
                    <a16:creationId xmlns:a16="http://schemas.microsoft.com/office/drawing/2014/main" id="{1EFBF73A-6C43-4313-B3A9-66F8EF69BD20}"/>
                  </a:ext>
                </a:extLst>
              </p:cNvPr>
              <p:cNvSpPr>
                <a:spLocks noChangeArrowheads="1"/>
              </p:cNvSpPr>
              <p:nvPr/>
            </p:nvSpPr>
            <p:spPr bwMode="auto">
              <a:xfrm>
                <a:off x="9331911" y="4367725"/>
                <a:ext cx="76200" cy="185738"/>
              </a:xfrm>
              <a:prstGeom prst="roundRect">
                <a:avLst>
                  <a:gd name="adj" fmla="val 16667"/>
                </a:avLst>
              </a:prstGeom>
              <a:solidFill>
                <a:schemeClr val="accent5"/>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168" name="Flowchart: Stored Data 12">
                <a:extLst>
                  <a:ext uri="{FF2B5EF4-FFF2-40B4-BE49-F238E27FC236}">
                    <a16:creationId xmlns:a16="http://schemas.microsoft.com/office/drawing/2014/main" id="{B1DF1A31-29E9-4FA2-ABBA-D644CAA777BC}"/>
                  </a:ext>
                </a:extLst>
              </p:cNvPr>
              <p:cNvSpPr>
                <a:spLocks noChangeArrowheads="1"/>
              </p:cNvSpPr>
              <p:nvPr/>
            </p:nvSpPr>
            <p:spPr bwMode="auto">
              <a:xfrm rot="16200000">
                <a:off x="9323974" y="4453451"/>
                <a:ext cx="92075" cy="69850"/>
              </a:xfrm>
              <a:prstGeom prst="flowChartOnlineStorage">
                <a:avLst/>
              </a:prstGeom>
              <a:solidFill>
                <a:schemeClr val="accent2">
                  <a:lumMod val="60000"/>
                  <a:lumOff val="40000"/>
                </a:schemeClr>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169" name="Rectangle: Rounded Corners 221">
                <a:extLst>
                  <a:ext uri="{FF2B5EF4-FFF2-40B4-BE49-F238E27FC236}">
                    <a16:creationId xmlns:a16="http://schemas.microsoft.com/office/drawing/2014/main" id="{3D2AEA14-7211-43C4-A76A-420FE20DBDA6}"/>
                  </a:ext>
                </a:extLst>
              </p:cNvPr>
              <p:cNvSpPr>
                <a:spLocks noChangeArrowheads="1"/>
              </p:cNvSpPr>
              <p:nvPr/>
            </p:nvSpPr>
            <p:spPr bwMode="auto">
              <a:xfrm>
                <a:off x="9336674" y="4258188"/>
                <a:ext cx="66674" cy="114301"/>
              </a:xfrm>
              <a:prstGeom prst="roundRect">
                <a:avLst>
                  <a:gd name="adj" fmla="val 16667"/>
                </a:avLst>
              </a:prstGeom>
              <a:solidFill>
                <a:schemeClr val="accent5"/>
              </a:solidFill>
              <a:ln>
                <a:noFill/>
              </a:ln>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nvGrpSpPr>
            <p:cNvPr id="163" name="Group 162">
              <a:extLst>
                <a:ext uri="{FF2B5EF4-FFF2-40B4-BE49-F238E27FC236}">
                  <a16:creationId xmlns:a16="http://schemas.microsoft.com/office/drawing/2014/main" id="{779BE152-A5D6-45FB-8550-E6EF464D4E7A}"/>
                </a:ext>
              </a:extLst>
            </p:cNvPr>
            <p:cNvGrpSpPr/>
            <p:nvPr/>
          </p:nvGrpSpPr>
          <p:grpSpPr>
            <a:xfrm>
              <a:off x="2097087" y="2120193"/>
              <a:ext cx="76200" cy="295275"/>
              <a:chOff x="9331911" y="4258188"/>
              <a:chExt cx="76200" cy="295275"/>
            </a:xfrm>
          </p:grpSpPr>
          <p:sp>
            <p:nvSpPr>
              <p:cNvPr id="164" name="Rectangle: Rounded Corners 13">
                <a:extLst>
                  <a:ext uri="{FF2B5EF4-FFF2-40B4-BE49-F238E27FC236}">
                    <a16:creationId xmlns:a16="http://schemas.microsoft.com/office/drawing/2014/main" id="{FCAC1F91-B87E-40AA-B99F-F2F9AAFB32ED}"/>
                  </a:ext>
                </a:extLst>
              </p:cNvPr>
              <p:cNvSpPr>
                <a:spLocks noChangeArrowheads="1"/>
              </p:cNvSpPr>
              <p:nvPr/>
            </p:nvSpPr>
            <p:spPr bwMode="auto">
              <a:xfrm>
                <a:off x="9331911" y="4367725"/>
                <a:ext cx="76200" cy="185738"/>
              </a:xfrm>
              <a:prstGeom prst="roundRect">
                <a:avLst>
                  <a:gd name="adj" fmla="val 16667"/>
                </a:avLst>
              </a:prstGeom>
              <a:solidFill>
                <a:schemeClr val="accent5"/>
              </a:solidFill>
              <a:ln>
                <a:noFill/>
              </a:ln>
            </p:spPr>
            <p:txBody>
              <a:bodyPr wrap="none"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sp>
            <p:nvSpPr>
              <p:cNvPr id="165" name="Flowchart: Stored Data 12">
                <a:extLst>
                  <a:ext uri="{FF2B5EF4-FFF2-40B4-BE49-F238E27FC236}">
                    <a16:creationId xmlns:a16="http://schemas.microsoft.com/office/drawing/2014/main" id="{40C28042-9DB8-44BF-A2AC-8792CECD5697}"/>
                  </a:ext>
                </a:extLst>
              </p:cNvPr>
              <p:cNvSpPr>
                <a:spLocks noChangeArrowheads="1"/>
              </p:cNvSpPr>
              <p:nvPr/>
            </p:nvSpPr>
            <p:spPr bwMode="auto">
              <a:xfrm rot="16200000">
                <a:off x="9323974" y="4453451"/>
                <a:ext cx="92075" cy="69850"/>
              </a:xfrm>
              <a:prstGeom prst="flowChartOnlineStorage">
                <a:avLst/>
              </a:prstGeom>
              <a:solidFill>
                <a:schemeClr val="accent4"/>
              </a:solidFill>
              <a:ln>
                <a:noFill/>
              </a:ln>
              <a:extLst>
                <a:ext uri="{91240B29-F687-4f45-9708-019B960494DF}"/>
              </a:extLst>
            </p:spPr>
            <p:txBody>
              <a:bodyPr wrap="none"/>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2399"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2" charset="-128"/>
                  <a:cs typeface="Arial" panose="020B0604020202020204" pitchFamily="34" charset="0"/>
                </a:endParaRPr>
              </a:p>
            </p:txBody>
          </p:sp>
          <p:sp>
            <p:nvSpPr>
              <p:cNvPr id="166" name="Rectangle: Rounded Corners 221">
                <a:extLst>
                  <a:ext uri="{FF2B5EF4-FFF2-40B4-BE49-F238E27FC236}">
                    <a16:creationId xmlns:a16="http://schemas.microsoft.com/office/drawing/2014/main" id="{0C234878-FDDF-41BF-BEF5-21BE944593E3}"/>
                  </a:ext>
                </a:extLst>
              </p:cNvPr>
              <p:cNvSpPr>
                <a:spLocks noChangeArrowheads="1"/>
              </p:cNvSpPr>
              <p:nvPr/>
            </p:nvSpPr>
            <p:spPr bwMode="auto">
              <a:xfrm>
                <a:off x="9336674" y="4258188"/>
                <a:ext cx="66674" cy="114301"/>
              </a:xfrm>
              <a:prstGeom prst="roundRect">
                <a:avLst>
                  <a:gd name="adj" fmla="val 16667"/>
                </a:avLst>
              </a:prstGeom>
              <a:solidFill>
                <a:schemeClr val="accent5"/>
              </a:solidFill>
              <a:ln>
                <a:noFill/>
              </a:ln>
            </p:spPr>
            <p:txBody>
              <a:bodyPr anchor="ct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ヒラギノ角ゴ Pro W3" pitchFamily="-65" charset="-128"/>
                  <a:cs typeface="Arial" panose="020B0604020202020204" pitchFamily="34" charset="0"/>
                </a:endParaRPr>
              </a:p>
            </p:txBody>
          </p:sp>
        </p:grpSp>
      </p:grpSp>
    </p:spTree>
    <p:extLst>
      <p:ext uri="{BB962C8B-B14F-4D97-AF65-F5344CB8AC3E}">
        <p14:creationId xmlns:p14="http://schemas.microsoft.com/office/powerpoint/2010/main" val="432242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45C68-9D02-4F45-B7B6-4E6A28261282}"/>
              </a:ext>
            </a:extLst>
          </p:cNvPr>
          <p:cNvSpPr>
            <a:spLocks noGrp="1"/>
          </p:cNvSpPr>
          <p:nvPr>
            <p:ph type="title"/>
          </p:nvPr>
        </p:nvSpPr>
        <p:spPr/>
        <p:txBody>
          <a:bodyPr/>
          <a:lstStyle/>
          <a:p>
            <a:r>
              <a:rPr lang="en-US" dirty="0"/>
              <a:t>Germline vs Tumor (Somatic) Testing</a:t>
            </a:r>
          </a:p>
        </p:txBody>
      </p:sp>
      <p:graphicFrame>
        <p:nvGraphicFramePr>
          <p:cNvPr id="8" name="Content Placeholder 3">
            <a:extLst>
              <a:ext uri="{FF2B5EF4-FFF2-40B4-BE49-F238E27FC236}">
                <a16:creationId xmlns:a16="http://schemas.microsoft.com/office/drawing/2014/main" id="{AEF3EE49-3E97-9B48-9604-1513A6A80BD3}"/>
              </a:ext>
            </a:extLst>
          </p:cNvPr>
          <p:cNvGraphicFramePr>
            <a:graphicFrameLocks noGrp="1"/>
          </p:cNvGraphicFramePr>
          <p:nvPr>
            <p:ph idx="4294967295"/>
            <p:extLst>
              <p:ext uri="{D42A27DB-BD31-4B8C-83A1-F6EECF244321}">
                <p14:modId xmlns:p14="http://schemas.microsoft.com/office/powerpoint/2010/main" val="882226290"/>
              </p:ext>
            </p:extLst>
          </p:nvPr>
        </p:nvGraphicFramePr>
        <p:xfrm>
          <a:off x="728405" y="1234440"/>
          <a:ext cx="11022409" cy="4937760"/>
        </p:xfrm>
        <a:graphic>
          <a:graphicData uri="http://schemas.openxmlformats.org/drawingml/2006/table">
            <a:tbl>
              <a:tblPr firstRow="1" bandRow="1">
                <a:tableStyleId>{93296810-A885-4BE3-A3E7-6D5BEEA58F35}</a:tableStyleId>
              </a:tblPr>
              <a:tblGrid>
                <a:gridCol w="1475807">
                  <a:extLst>
                    <a:ext uri="{9D8B030D-6E8A-4147-A177-3AD203B41FA5}">
                      <a16:colId xmlns:a16="http://schemas.microsoft.com/office/drawing/2014/main" val="1274487730"/>
                    </a:ext>
                  </a:extLst>
                </a:gridCol>
                <a:gridCol w="4558998">
                  <a:extLst>
                    <a:ext uri="{9D8B030D-6E8A-4147-A177-3AD203B41FA5}">
                      <a16:colId xmlns:a16="http://schemas.microsoft.com/office/drawing/2014/main" val="2738450534"/>
                    </a:ext>
                  </a:extLst>
                </a:gridCol>
                <a:gridCol w="4987604">
                  <a:extLst>
                    <a:ext uri="{9D8B030D-6E8A-4147-A177-3AD203B41FA5}">
                      <a16:colId xmlns:a16="http://schemas.microsoft.com/office/drawing/2014/main" val="1879606161"/>
                    </a:ext>
                  </a:extLst>
                </a:gridCol>
              </a:tblGrid>
              <a:tr h="0">
                <a:tc>
                  <a:txBody>
                    <a:bodyPr/>
                    <a:lstStyle/>
                    <a:p>
                      <a:endParaRPr lang="en-US" dirty="0">
                        <a:latin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rPr>
                        <a:t>Germline Testing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dirty="0">
                          <a:latin typeface="Calibri" panose="020F0502020204030204" pitchFamily="34" charset="0"/>
                        </a:rPr>
                        <a:t>Tumor (Somatic) Testing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738949234"/>
                  </a:ext>
                </a:extLst>
              </a:tr>
              <a:tr h="771152">
                <a:tc>
                  <a:txBody>
                    <a:bodyPr/>
                    <a:lstStyle/>
                    <a:p>
                      <a:r>
                        <a:rPr lang="en-US" b="1" dirty="0">
                          <a:solidFill>
                            <a:schemeClr val="bg1"/>
                          </a:solidFill>
                          <a:latin typeface="Calibri" panose="020F0502020204030204" pitchFamily="34" charset="0"/>
                        </a:rPr>
                        <a:t>Advantages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indent="-285750" algn="l">
                        <a:buFont typeface="Wingdings" pitchFamily="2" charset="2"/>
                        <a:buChar char="§"/>
                      </a:pPr>
                      <a:r>
                        <a:rPr lang="en-US" sz="1800" b="0" i="0" dirty="0">
                          <a:solidFill>
                            <a:schemeClr val="bg1"/>
                          </a:solidFill>
                          <a:latin typeface="Calibri" panose="020F0502020204030204" pitchFamily="34" charset="0"/>
                          <a:cs typeface="Calibri" panose="020F0502020204030204" pitchFamily="34" charset="0"/>
                        </a:rPr>
                        <a:t>Performed on saliva, blood, buffy coat, or buccal smear</a:t>
                      </a:r>
                    </a:p>
                    <a:p>
                      <a:pPr marL="285750" indent="-285750" algn="l">
                        <a:buFont typeface="Wingdings" pitchFamily="2" charset="2"/>
                        <a:buChar char="§"/>
                      </a:pPr>
                      <a:r>
                        <a:rPr lang="en-US" sz="1800" b="0" i="0" dirty="0">
                          <a:solidFill>
                            <a:schemeClr val="bg1"/>
                          </a:solidFill>
                          <a:latin typeface="Calibri" panose="020F0502020204030204" pitchFamily="34" charset="0"/>
                          <a:cs typeface="Calibri" panose="020F0502020204030204" pitchFamily="34" charset="0"/>
                        </a:rPr>
                        <a:t>Can be done during any point in disease course</a:t>
                      </a:r>
                      <a:endParaRPr lang="en-US" sz="1800" b="0" i="0" baseline="30000" dirty="0">
                        <a:solidFill>
                          <a:schemeClr val="bg1"/>
                        </a:solidFill>
                        <a:latin typeface="Calibri" panose="020F0502020204030204" pitchFamily="34" charset="0"/>
                        <a:cs typeface="Calibri" panose="020F0502020204030204" pitchFamily="34" charset="0"/>
                      </a:endParaRPr>
                    </a:p>
                    <a:p>
                      <a:pPr marL="285750" indent="-285750" algn="l">
                        <a:buFont typeface="Wingdings" pitchFamily="2" charset="2"/>
                        <a:buChar char="§"/>
                      </a:pPr>
                      <a:r>
                        <a:rPr lang="en-US" sz="1800" b="0" i="0" baseline="0" dirty="0">
                          <a:solidFill>
                            <a:schemeClr val="bg1"/>
                          </a:solidFill>
                          <a:latin typeface="Calibri" panose="020F0502020204030204" pitchFamily="34" charset="0"/>
                          <a:cs typeface="Calibri" panose="020F0502020204030204" pitchFamily="34" charset="0"/>
                        </a:rPr>
                        <a:t>May provide information about prognosis, targeted therapy options, clinical trials</a:t>
                      </a:r>
                      <a:endParaRPr lang="en-US" sz="1800" b="0" i="0" baseline="30000" dirty="0">
                        <a:solidFill>
                          <a:schemeClr val="bg1"/>
                        </a:solidFill>
                        <a:latin typeface="Calibri" panose="020F0502020204030204" pitchFamily="34" charset="0"/>
                        <a:cs typeface="Calibri" panose="020F0502020204030204" pitchFamily="34" charset="0"/>
                      </a:endParaRPr>
                    </a:p>
                    <a:p>
                      <a:pPr marL="285750" indent="-285750" algn="l">
                        <a:buFont typeface="Wingdings" pitchFamily="2" charset="2"/>
                        <a:buChar char="§"/>
                      </a:pPr>
                      <a:r>
                        <a:rPr lang="en-US" sz="1800" b="0" i="0" baseline="0" dirty="0">
                          <a:solidFill>
                            <a:schemeClr val="bg1"/>
                          </a:solidFill>
                          <a:latin typeface="Calibri" panose="020F0502020204030204" pitchFamily="34" charset="0"/>
                          <a:cs typeface="Calibri" panose="020F0502020204030204" pitchFamily="34" charset="0"/>
                        </a:rPr>
                        <a:t>May provide potentially life-saving information for blood relatives</a:t>
                      </a:r>
                      <a:endParaRPr lang="en-US" sz="1800" b="0" i="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chemeClr val="bg1"/>
                          </a:solidFill>
                          <a:latin typeface="Calibri" panose="020F0502020204030204" pitchFamily="34" charset="0"/>
                        </a:rPr>
                        <a:t>Detects genetic mutations in tumor only that may be missed by germline-only testing</a:t>
                      </a:r>
                      <a:endParaRPr lang="en-US" baseline="30000" dirty="0">
                        <a:solidFill>
                          <a:schemeClr val="bg1"/>
                        </a:solidFill>
                        <a:latin typeface="Calibri" panose="020F0502020204030204" pitchFamily="34" charset="0"/>
                      </a:endParaRPr>
                    </a:p>
                    <a:p>
                      <a:pPr marL="285750" indent="-285750" algn="l">
                        <a:buFont typeface="Wingdings" panose="05000000000000000000" pitchFamily="2" charset="2"/>
                        <a:buChar char="§"/>
                      </a:pPr>
                      <a:r>
                        <a:rPr lang="en-US" dirty="0">
                          <a:solidFill>
                            <a:schemeClr val="bg1"/>
                          </a:solidFill>
                          <a:latin typeface="Calibri" panose="020F0502020204030204" pitchFamily="34" charset="0"/>
                        </a:rPr>
                        <a:t>Performed on tissue biopsy or cell-free DNA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in blood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b="0" i="0" baseline="0" dirty="0">
                          <a:solidFill>
                            <a:schemeClr val="bg1"/>
                          </a:solidFill>
                          <a:latin typeface="Calibri" panose="020F0502020204030204" pitchFamily="34" charset="0"/>
                          <a:cs typeface="Calibri" panose="020F0502020204030204" pitchFamily="34" charset="0"/>
                        </a:rPr>
                        <a:t>Timing and conditions of tumor sample tested may affect quality of data</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b="0" i="0" baseline="0" dirty="0">
                          <a:solidFill>
                            <a:schemeClr val="bg1"/>
                          </a:solidFill>
                          <a:latin typeface="Calibri" panose="020F0502020204030204" pitchFamily="34" charset="0"/>
                          <a:cs typeface="Calibri" panose="020F0502020204030204" pitchFamily="34" charset="0"/>
                        </a:rPr>
                        <a:t>May provide information about prognosis, targeted therapy options, clinical trials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lang="en-US" dirty="0">
                        <a:solidFill>
                          <a:schemeClr val="bg1"/>
                        </a:solidFill>
                        <a:latin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3817161"/>
                  </a:ext>
                </a:extLst>
              </a:tr>
              <a:tr h="605905">
                <a:tc>
                  <a:txBody>
                    <a:bodyPr/>
                    <a:lstStyle/>
                    <a:p>
                      <a:r>
                        <a:rPr lang="en-US" b="1" dirty="0">
                          <a:solidFill>
                            <a:schemeClr val="bg1"/>
                          </a:solidFill>
                          <a:latin typeface="Calibri" panose="020F0502020204030204" pitchFamily="34" charset="0"/>
                        </a:rPr>
                        <a:t>Limitations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b="0" i="0" dirty="0">
                          <a:solidFill>
                            <a:schemeClr val="bg1"/>
                          </a:solidFill>
                          <a:latin typeface="Calibri" panose="020F0502020204030204" pitchFamily="34" charset="0"/>
                          <a:cs typeface="Calibri" panose="020F0502020204030204" pitchFamily="34" charset="0"/>
                        </a:rPr>
                        <a:t>Will not identify tumor-only mutations </a:t>
                      </a:r>
                      <a:br>
                        <a:rPr lang="en-US" sz="1800" b="0" i="0" dirty="0">
                          <a:solidFill>
                            <a:schemeClr val="bg1"/>
                          </a:solidFill>
                          <a:latin typeface="Calibri" panose="020F0502020204030204" pitchFamily="34" charset="0"/>
                          <a:cs typeface="Calibri" panose="020F0502020204030204" pitchFamily="34" charset="0"/>
                        </a:rPr>
                      </a:br>
                      <a:r>
                        <a:rPr lang="en-US" sz="1800" b="0" i="0" dirty="0">
                          <a:solidFill>
                            <a:schemeClr val="bg1"/>
                          </a:solidFill>
                          <a:latin typeface="Calibri" panose="020F0502020204030204" pitchFamily="34" charset="0"/>
                          <a:cs typeface="Calibri" panose="020F0502020204030204" pitchFamily="34" charset="0"/>
                        </a:rPr>
                        <a:t>(up to 50%, for some genes)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b="0" i="0" baseline="0" dirty="0">
                          <a:solidFill>
                            <a:schemeClr val="bg1"/>
                          </a:solidFill>
                          <a:latin typeface="Calibri" panose="020F0502020204030204" pitchFamily="34" charset="0"/>
                          <a:cs typeface="Calibri" panose="020F0502020204030204" pitchFamily="34" charset="0"/>
                        </a:rPr>
                        <a:t>Requires more nuanced informed consent discussion and minimum posttest genetic counseling resources</a:t>
                      </a:r>
                      <a:endParaRPr lang="en-US" sz="1800" b="0" i="0" baseline="30000" dirty="0">
                        <a:solidFill>
                          <a:schemeClr val="bg1"/>
                        </a:solidFill>
                        <a:latin typeface="Calibri" panose="020F050202020403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chemeClr val="bg1"/>
                          </a:solidFill>
                          <a:latin typeface="Calibri" panose="020F0502020204030204" pitchFamily="34" charset="0"/>
                        </a:rPr>
                        <a:t>Sampling limitations around tumor content and purity affect sensitivity and specificity of detecting tumor-specific mutations</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chemeClr val="bg1"/>
                          </a:solidFill>
                          <a:latin typeface="Calibri" panose="020F0502020204030204" pitchFamily="34" charset="0"/>
                        </a:rPr>
                        <a:t>Repeat testing may be needed, but many actionable mutations are truncal</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dirty="0">
                          <a:solidFill>
                            <a:schemeClr val="bg1"/>
                          </a:solidFill>
                          <a:latin typeface="Calibri" panose="020F0502020204030204" pitchFamily="34" charset="0"/>
                        </a:rPr>
                        <a:t>Does not provide information about potential cancer risk to relatives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965416719"/>
                  </a:ext>
                </a:extLst>
              </a:tr>
            </a:tbl>
          </a:graphicData>
        </a:graphic>
      </p:graphicFrame>
      <p:sp>
        <p:nvSpPr>
          <p:cNvPr id="10" name="TextBox 9">
            <a:extLst>
              <a:ext uri="{FF2B5EF4-FFF2-40B4-BE49-F238E27FC236}">
                <a16:creationId xmlns:a16="http://schemas.microsoft.com/office/drawing/2014/main" id="{97016740-822F-D74E-BAB1-7D36287753AD}"/>
              </a:ext>
            </a:extLst>
          </p:cNvPr>
          <p:cNvSpPr txBox="1"/>
          <p:nvPr/>
        </p:nvSpPr>
        <p:spPr bwMode="auto">
          <a:xfrm>
            <a:off x="414987" y="6360715"/>
            <a:ext cx="85553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Cheng. J Natl Compr Canc Netw. 2019;17:515. Cheng. ASCO Educational Book. 2018;38:372.</a:t>
            </a:r>
            <a:endParaRPr kumimoji="0" lang="en-US" sz="12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Tree>
    <p:extLst>
      <p:ext uri="{BB962C8B-B14F-4D97-AF65-F5344CB8AC3E}">
        <p14:creationId xmlns:p14="http://schemas.microsoft.com/office/powerpoint/2010/main" val="36539399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864B5F-D9FD-5C5C-09A5-2B2A881245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12D191-3609-B60A-A0F6-85F04566BA2F}"/>
              </a:ext>
            </a:extLst>
          </p:cNvPr>
          <p:cNvSpPr>
            <a:spLocks noGrp="1"/>
          </p:cNvSpPr>
          <p:nvPr>
            <p:ph type="title"/>
          </p:nvPr>
        </p:nvSpPr>
        <p:spPr/>
        <p:txBody>
          <a:bodyPr/>
          <a:lstStyle/>
          <a:p>
            <a:r>
              <a:rPr lang="en-US" dirty="0">
                <a:ea typeface="Arial" charset="0"/>
                <a:cs typeface="Arial" charset="0"/>
              </a:rPr>
              <a:t>Counseling Patients About Genetic Testing: Considerations and Consent</a:t>
            </a:r>
          </a:p>
        </p:txBody>
      </p:sp>
      <p:sp>
        <p:nvSpPr>
          <p:cNvPr id="3" name="Content Placeholder 2">
            <a:extLst>
              <a:ext uri="{FF2B5EF4-FFF2-40B4-BE49-F238E27FC236}">
                <a16:creationId xmlns:a16="http://schemas.microsoft.com/office/drawing/2014/main" id="{1038FF28-3DF6-35B0-0E50-CAFB7E76FA51}"/>
              </a:ext>
            </a:extLst>
          </p:cNvPr>
          <p:cNvSpPr>
            <a:spLocks noGrp="1"/>
          </p:cNvSpPr>
          <p:nvPr>
            <p:ph idx="1"/>
          </p:nvPr>
        </p:nvSpPr>
        <p:spPr/>
        <p:txBody>
          <a:bodyPr>
            <a:normAutofit fontScale="77500" lnSpcReduction="20000"/>
          </a:bodyPr>
          <a:lstStyle/>
          <a:p>
            <a:pPr>
              <a:lnSpc>
                <a:spcPct val="110000"/>
              </a:lnSpc>
              <a:spcAft>
                <a:spcPts val="0"/>
              </a:spcAft>
            </a:pPr>
            <a:r>
              <a:rPr lang="en-US" dirty="0">
                <a:ea typeface="Arial" charset="0"/>
                <a:cs typeface="Arial" charset="0"/>
              </a:rPr>
              <a:t>Personal prostate cancer and/or family history of cancer suggests </a:t>
            </a:r>
            <a:r>
              <a:rPr lang="en-US" b="1" dirty="0">
                <a:solidFill>
                  <a:schemeClr val="accent3"/>
                </a:solidFill>
                <a:ea typeface="Arial" charset="0"/>
                <a:cs typeface="Arial" charset="0"/>
              </a:rPr>
              <a:t>possibility</a:t>
            </a:r>
            <a:r>
              <a:rPr lang="en-US" dirty="0">
                <a:solidFill>
                  <a:schemeClr val="bg2"/>
                </a:solidFill>
                <a:ea typeface="Arial" charset="0"/>
                <a:cs typeface="Arial" charset="0"/>
              </a:rPr>
              <a:t> </a:t>
            </a:r>
            <a:r>
              <a:rPr lang="en-US" dirty="0">
                <a:ea typeface="Arial" charset="0"/>
                <a:cs typeface="Arial" charset="0"/>
              </a:rPr>
              <a:t>of an inherited cancer syndrome </a:t>
            </a:r>
          </a:p>
          <a:p>
            <a:pPr>
              <a:lnSpc>
                <a:spcPct val="110000"/>
              </a:lnSpc>
              <a:spcAft>
                <a:spcPts val="0"/>
              </a:spcAft>
            </a:pPr>
            <a:r>
              <a:rPr lang="en-US" b="1" dirty="0">
                <a:solidFill>
                  <a:schemeClr val="accent3"/>
                </a:solidFill>
                <a:ea typeface="Arial" charset="0"/>
                <a:cs typeface="Arial" charset="0"/>
              </a:rPr>
              <a:t>Inform</a:t>
            </a:r>
            <a:r>
              <a:rPr lang="en-US" dirty="0">
                <a:solidFill>
                  <a:schemeClr val="bg2"/>
                </a:solidFill>
                <a:ea typeface="Arial" charset="0"/>
                <a:cs typeface="Arial" charset="0"/>
              </a:rPr>
              <a:t> the </a:t>
            </a:r>
            <a:r>
              <a:rPr lang="en-US" dirty="0">
                <a:ea typeface="Arial" charset="0"/>
                <a:cs typeface="Arial" charset="0"/>
              </a:rPr>
              <a:t>patient that testing is </a:t>
            </a:r>
            <a:r>
              <a:rPr lang="en-US" b="1" dirty="0">
                <a:solidFill>
                  <a:schemeClr val="accent3"/>
                </a:solidFill>
                <a:ea typeface="Arial" charset="0"/>
                <a:cs typeface="Arial" charset="0"/>
              </a:rPr>
              <a:t>not perfect </a:t>
            </a:r>
            <a:r>
              <a:rPr lang="en-US" dirty="0">
                <a:ea typeface="Arial" charset="0"/>
                <a:cs typeface="Arial" charset="0"/>
              </a:rPr>
              <a:t>but may find genetic mutations that may have contributed to the development of prostate cancer and may </a:t>
            </a:r>
            <a:r>
              <a:rPr lang="en-US" b="1" dirty="0">
                <a:solidFill>
                  <a:schemeClr val="accent3"/>
                </a:solidFill>
                <a:ea typeface="Arial" charset="0"/>
                <a:cs typeface="Arial" charset="0"/>
              </a:rPr>
              <a:t>affect treatment options </a:t>
            </a:r>
          </a:p>
          <a:p>
            <a:pPr>
              <a:lnSpc>
                <a:spcPct val="110000"/>
              </a:lnSpc>
              <a:spcAft>
                <a:spcPts val="0"/>
              </a:spcAft>
            </a:pPr>
            <a:r>
              <a:rPr lang="en-US" dirty="0">
                <a:ea typeface="Arial" charset="0"/>
                <a:cs typeface="Arial" charset="0"/>
              </a:rPr>
              <a:t>Options to </a:t>
            </a:r>
            <a:r>
              <a:rPr lang="en-US" b="1" dirty="0">
                <a:solidFill>
                  <a:schemeClr val="accent3"/>
                </a:solidFill>
                <a:ea typeface="Arial" charset="0"/>
                <a:cs typeface="Arial" charset="0"/>
              </a:rPr>
              <a:t>reduce the risk of cancer </a:t>
            </a:r>
            <a:r>
              <a:rPr lang="en-US" dirty="0">
                <a:ea typeface="Arial" charset="0"/>
                <a:cs typeface="Arial" charset="0"/>
              </a:rPr>
              <a:t>may be available to their </a:t>
            </a:r>
            <a:r>
              <a:rPr lang="en-US" b="1" dirty="0">
                <a:solidFill>
                  <a:schemeClr val="accent3"/>
                </a:solidFill>
                <a:ea typeface="Arial" charset="0"/>
                <a:cs typeface="Arial" charset="0"/>
              </a:rPr>
              <a:t>family</a:t>
            </a:r>
            <a:r>
              <a:rPr lang="en-US" dirty="0">
                <a:solidFill>
                  <a:schemeClr val="bg2"/>
                </a:solidFill>
                <a:ea typeface="Arial" charset="0"/>
                <a:cs typeface="Arial" charset="0"/>
              </a:rPr>
              <a:t> </a:t>
            </a:r>
            <a:r>
              <a:rPr lang="en-US" dirty="0">
                <a:ea typeface="Arial" charset="0"/>
                <a:cs typeface="Arial" charset="0"/>
              </a:rPr>
              <a:t>members, if they share the same mutation</a:t>
            </a:r>
          </a:p>
          <a:p>
            <a:pPr>
              <a:lnSpc>
                <a:spcPct val="110000"/>
              </a:lnSpc>
              <a:spcAft>
                <a:spcPts val="0"/>
              </a:spcAft>
            </a:pPr>
            <a:r>
              <a:rPr lang="en-US" dirty="0">
                <a:ea typeface="Arial" charset="0"/>
                <a:cs typeface="Arial" charset="0"/>
              </a:rPr>
              <a:t>Federal GINA laws protect health insurance and employment, but not life or long-term care insurance</a:t>
            </a:r>
          </a:p>
          <a:p>
            <a:pPr>
              <a:lnSpc>
                <a:spcPct val="110000"/>
              </a:lnSpc>
              <a:spcAft>
                <a:spcPts val="0"/>
              </a:spcAft>
            </a:pPr>
            <a:r>
              <a:rPr lang="en-US" dirty="0">
                <a:ea typeface="Arial" charset="0"/>
                <a:cs typeface="Arial" charset="0"/>
              </a:rPr>
              <a:t>Potential test results: cancer-associated mutation, VUS, or no cancer gene mutations detected</a:t>
            </a:r>
          </a:p>
          <a:p>
            <a:pPr>
              <a:lnSpc>
                <a:spcPct val="110000"/>
              </a:lnSpc>
              <a:spcAft>
                <a:spcPts val="0"/>
              </a:spcAft>
            </a:pPr>
            <a:r>
              <a:rPr lang="en-US" dirty="0">
                <a:ea typeface="Arial" charset="0"/>
                <a:cs typeface="Arial" charset="0"/>
              </a:rPr>
              <a:t>Consent for </a:t>
            </a:r>
            <a:r>
              <a:rPr lang="en-US" b="1" dirty="0">
                <a:solidFill>
                  <a:schemeClr val="accent3"/>
                </a:solidFill>
                <a:ea typeface="Arial" charset="0"/>
                <a:cs typeface="Arial" charset="0"/>
              </a:rPr>
              <a:t>testing and follow-up genetic counseling</a:t>
            </a:r>
            <a:r>
              <a:rPr lang="en-US" dirty="0">
                <a:ea typeface="Arial" charset="0"/>
                <a:cs typeface="Arial" charset="0"/>
              </a:rPr>
              <a:t> depending on results</a:t>
            </a:r>
            <a:endParaRPr lang="en-US" dirty="0">
              <a:solidFill>
                <a:schemeClr val="bg2"/>
              </a:solidFill>
              <a:latin typeface="Arial" charset="0"/>
              <a:ea typeface="Arial" charset="0"/>
              <a:cs typeface="Arial" charset="0"/>
            </a:endParaRPr>
          </a:p>
        </p:txBody>
      </p:sp>
    </p:spTree>
    <p:extLst>
      <p:ext uri="{BB962C8B-B14F-4D97-AF65-F5344CB8AC3E}">
        <p14:creationId xmlns:p14="http://schemas.microsoft.com/office/powerpoint/2010/main" val="14534311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E4DA82-BADA-AA1A-37C8-A4E5E8AAF9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798C03-5BBD-166E-0D9C-930E30A5F83F}"/>
              </a:ext>
            </a:extLst>
          </p:cNvPr>
          <p:cNvSpPr>
            <a:spLocks noGrp="1"/>
          </p:cNvSpPr>
          <p:nvPr>
            <p:ph type="title"/>
          </p:nvPr>
        </p:nvSpPr>
        <p:spPr/>
        <p:txBody>
          <a:bodyPr/>
          <a:lstStyle/>
          <a:p>
            <a:r>
              <a:rPr lang="en-US" dirty="0"/>
              <a:t>Tips for Reading a Tumor Testing Report</a:t>
            </a:r>
          </a:p>
        </p:txBody>
      </p:sp>
      <p:sp>
        <p:nvSpPr>
          <p:cNvPr id="3" name="Content Placeholder 2">
            <a:extLst>
              <a:ext uri="{FF2B5EF4-FFF2-40B4-BE49-F238E27FC236}">
                <a16:creationId xmlns:a16="http://schemas.microsoft.com/office/drawing/2014/main" id="{EEB26CE6-B05F-464C-6B28-028A41E7F919}"/>
              </a:ext>
            </a:extLst>
          </p:cNvPr>
          <p:cNvSpPr>
            <a:spLocks noGrp="1"/>
          </p:cNvSpPr>
          <p:nvPr>
            <p:ph idx="1"/>
          </p:nvPr>
        </p:nvSpPr>
        <p:spPr/>
        <p:txBody>
          <a:bodyPr/>
          <a:lstStyle/>
          <a:p>
            <a:pPr>
              <a:buFont typeface="Wingdings" panose="05000000000000000000" pitchFamily="2" charset="2"/>
              <a:buChar char="q"/>
            </a:pPr>
            <a:r>
              <a:rPr lang="en-US" sz="2200" dirty="0"/>
              <a:t>Make sure </a:t>
            </a:r>
            <a:r>
              <a:rPr lang="en-US" sz="2200" b="1" dirty="0"/>
              <a:t>prostate cancer genes </a:t>
            </a:r>
            <a:r>
              <a:rPr lang="en-US" sz="2200" dirty="0"/>
              <a:t>are covered by the test</a:t>
            </a:r>
          </a:p>
          <a:p>
            <a:pPr>
              <a:buFont typeface="Wingdings" panose="05000000000000000000" pitchFamily="2" charset="2"/>
              <a:buChar char="q"/>
            </a:pPr>
            <a:r>
              <a:rPr lang="en-US" sz="2200" b="1" dirty="0"/>
              <a:t>Types of alterations </a:t>
            </a:r>
            <a:r>
              <a:rPr lang="en-US" sz="2200" dirty="0"/>
              <a:t>detected by test</a:t>
            </a:r>
          </a:p>
          <a:p>
            <a:pPr lvl="1"/>
            <a:r>
              <a:rPr lang="en-US" sz="2000" dirty="0"/>
              <a:t>Mutations, deletions, rearrangements/fusions, copy number variants?</a:t>
            </a:r>
          </a:p>
          <a:p>
            <a:pPr>
              <a:buFont typeface="Wingdings" panose="05000000000000000000" pitchFamily="2" charset="2"/>
              <a:buChar char="q"/>
            </a:pPr>
            <a:r>
              <a:rPr lang="en-US" sz="2200" b="1" dirty="0"/>
              <a:t>Mutation status </a:t>
            </a:r>
            <a:r>
              <a:rPr lang="en-US" sz="2200" dirty="0"/>
              <a:t>of prostate cancer genes of interest </a:t>
            </a:r>
          </a:p>
          <a:p>
            <a:pPr lvl="1"/>
            <a:r>
              <a:rPr lang="en-US" sz="2000" dirty="0"/>
              <a:t>Want to know if normal (wild-type)</a:t>
            </a:r>
          </a:p>
          <a:p>
            <a:pPr>
              <a:buFont typeface="Wingdings" panose="05000000000000000000" pitchFamily="2" charset="2"/>
              <a:buChar char="q"/>
            </a:pPr>
            <a:r>
              <a:rPr lang="en-US" sz="2200" b="1" dirty="0"/>
              <a:t>MSI </a:t>
            </a:r>
            <a:r>
              <a:rPr lang="en-US" sz="2200" dirty="0"/>
              <a:t>and </a:t>
            </a:r>
            <a:r>
              <a:rPr lang="en-US" sz="2200" b="1" dirty="0"/>
              <a:t>TMB</a:t>
            </a:r>
            <a:r>
              <a:rPr lang="en-US" sz="2200" dirty="0"/>
              <a:t> status </a:t>
            </a:r>
          </a:p>
          <a:p>
            <a:pPr lvl="1"/>
            <a:r>
              <a:rPr lang="en-US" sz="2000" dirty="0"/>
              <a:t>Identifies eligibility for ICI-based therapy; not all reports provide this</a:t>
            </a:r>
          </a:p>
        </p:txBody>
      </p:sp>
      <p:sp>
        <p:nvSpPr>
          <p:cNvPr id="10" name="Text Box 11">
            <a:extLst>
              <a:ext uri="{FF2B5EF4-FFF2-40B4-BE49-F238E27FC236}">
                <a16:creationId xmlns:a16="http://schemas.microsoft.com/office/drawing/2014/main" id="{B764EF29-3451-1FE7-1695-11FF56C3AF97}"/>
              </a:ext>
            </a:extLst>
          </p:cNvPr>
          <p:cNvSpPr txBox="1">
            <a:spLocks noChangeArrowheads="1"/>
          </p:cNvSpPr>
          <p:nvPr/>
        </p:nvSpPr>
        <p:spPr bwMode="auto">
          <a:xfrm>
            <a:off x="399594" y="6372583"/>
            <a:ext cx="75208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cs typeface="Arial" panose="020B0604020202020204" pitchFamily="34" charset="0"/>
              </a:rPr>
              <a:t>Casolino. CA Cancer J Clin. 2024;[Epub]. Chi. APCCC 2022. How to read a genomics report.</a:t>
            </a:r>
          </a:p>
        </p:txBody>
      </p:sp>
    </p:spTree>
    <p:extLst>
      <p:ext uri="{BB962C8B-B14F-4D97-AF65-F5344CB8AC3E}">
        <p14:creationId xmlns:p14="http://schemas.microsoft.com/office/powerpoint/2010/main" val="2629155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F82F8-CCF0-11D3-4C1A-EBDF379E9A5C}"/>
              </a:ext>
            </a:extLst>
          </p:cNvPr>
          <p:cNvSpPr>
            <a:spLocks noGrp="1"/>
          </p:cNvSpPr>
          <p:nvPr>
            <p:ph type="title"/>
          </p:nvPr>
        </p:nvSpPr>
        <p:spPr/>
        <p:txBody>
          <a:bodyPr/>
          <a:lstStyle/>
          <a:p>
            <a:r>
              <a:rPr lang="en-US" dirty="0"/>
              <a:t>PARP Inhibitor Monotherapy</a:t>
            </a:r>
          </a:p>
        </p:txBody>
      </p:sp>
    </p:spTree>
    <p:extLst>
      <p:ext uri="{BB962C8B-B14F-4D97-AF65-F5344CB8AC3E}">
        <p14:creationId xmlns:p14="http://schemas.microsoft.com/office/powerpoint/2010/main" val="29763387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 name="Object 34">
            <a:extLst>
              <a:ext uri="{FF2B5EF4-FFF2-40B4-BE49-F238E27FC236}">
                <a16:creationId xmlns:a16="http://schemas.microsoft.com/office/drawing/2014/main" id="{0BA215CF-970B-874D-B8B0-79AC4914845A}"/>
              </a:ext>
            </a:extLst>
          </p:cNvPr>
          <p:cNvGraphicFramePr>
            <a:graphicFrameLocks noChangeAspect="1"/>
          </p:cNvGraphicFramePr>
          <p:nvPr>
            <p:extLst>
              <p:ext uri="{D42A27DB-BD31-4B8C-83A1-F6EECF244321}">
                <p14:modId xmlns:p14="http://schemas.microsoft.com/office/powerpoint/2010/main" val="77420795"/>
              </p:ext>
            </p:extLst>
          </p:nvPr>
        </p:nvGraphicFramePr>
        <p:xfrm>
          <a:off x="8692983" y="4349299"/>
          <a:ext cx="2815912" cy="1916963"/>
        </p:xfrm>
        <a:graphic>
          <a:graphicData uri="http://schemas.openxmlformats.org/presentationml/2006/ole">
            <mc:AlternateContent xmlns:mc="http://schemas.openxmlformats.org/markup-compatibility/2006">
              <mc:Choice xmlns:v="urn:schemas-microsoft-com:vml" Requires="v">
                <p:oleObj r:id="rId3" imgW="24342840" imgH="16584120" progId="">
                  <p:embed/>
                </p:oleObj>
              </mc:Choice>
              <mc:Fallback>
                <p:oleObj r:id="rId3" imgW="24342840" imgH="16584120" progId="">
                  <p:embed/>
                  <p:pic>
                    <p:nvPicPr>
                      <p:cNvPr id="35" name="Object 34">
                        <a:extLst>
                          <a:ext uri="{FF2B5EF4-FFF2-40B4-BE49-F238E27FC236}">
                            <a16:creationId xmlns:a16="http://schemas.microsoft.com/office/drawing/2014/main" id="{0BA215CF-970B-874D-B8B0-79AC4914845A}"/>
                          </a:ext>
                        </a:extLst>
                      </p:cNvPr>
                      <p:cNvPicPr/>
                      <p:nvPr/>
                    </p:nvPicPr>
                    <p:blipFill>
                      <a:blip r:embed="rId4"/>
                      <a:stretch>
                        <a:fillRect/>
                      </a:stretch>
                    </p:blipFill>
                    <p:spPr>
                      <a:xfrm>
                        <a:off x="8692983" y="4349299"/>
                        <a:ext cx="2815912" cy="1916963"/>
                      </a:xfrm>
                      <a:prstGeom prst="rect">
                        <a:avLst/>
                      </a:prstGeom>
                      <a:ln>
                        <a:solidFill>
                          <a:schemeClr val="bg1"/>
                        </a:solidFill>
                      </a:ln>
                    </p:spPr>
                  </p:pic>
                </p:oleObj>
              </mc:Fallback>
            </mc:AlternateContent>
          </a:graphicData>
        </a:graphic>
      </p:graphicFrame>
      <p:sp>
        <p:nvSpPr>
          <p:cNvPr id="2" name="Title 1">
            <a:extLst>
              <a:ext uri="{FF2B5EF4-FFF2-40B4-BE49-F238E27FC236}">
                <a16:creationId xmlns:a16="http://schemas.microsoft.com/office/drawing/2014/main" id="{FD48C57C-0F35-6A2E-3477-033A56BBC347}"/>
              </a:ext>
            </a:extLst>
          </p:cNvPr>
          <p:cNvSpPr>
            <a:spLocks noGrp="1"/>
          </p:cNvSpPr>
          <p:nvPr>
            <p:ph type="title"/>
          </p:nvPr>
        </p:nvSpPr>
        <p:spPr/>
        <p:txBody>
          <a:bodyPr/>
          <a:lstStyle/>
          <a:p>
            <a:r>
              <a:rPr lang="en-US" dirty="0"/>
              <a:t>Patient Case 1: Man With </a:t>
            </a:r>
            <a:r>
              <a:rPr lang="en-US" i="1" dirty="0"/>
              <a:t>PALB2</a:t>
            </a:r>
            <a:r>
              <a:rPr lang="en-US" dirty="0"/>
              <a:t>-Mutated </a:t>
            </a:r>
            <a:br>
              <a:rPr lang="en-US" dirty="0"/>
            </a:br>
            <a:r>
              <a:rPr lang="en-US" dirty="0"/>
              <a:t>Metastatic CRPC Progressing on AAP + ADT</a:t>
            </a:r>
          </a:p>
        </p:txBody>
      </p:sp>
      <p:sp>
        <p:nvSpPr>
          <p:cNvPr id="9" name="Content Placeholder 8">
            <a:extLst>
              <a:ext uri="{FF2B5EF4-FFF2-40B4-BE49-F238E27FC236}">
                <a16:creationId xmlns:a16="http://schemas.microsoft.com/office/drawing/2014/main" id="{40ACCA88-DFD1-3481-629E-254FFA47F2A4}"/>
              </a:ext>
            </a:extLst>
          </p:cNvPr>
          <p:cNvSpPr>
            <a:spLocks noGrp="1"/>
          </p:cNvSpPr>
          <p:nvPr>
            <p:ph idx="1"/>
          </p:nvPr>
        </p:nvSpPr>
        <p:spPr>
          <a:xfrm>
            <a:off x="604675" y="1513047"/>
            <a:ext cx="4549216" cy="473227"/>
          </a:xfrm>
        </p:spPr>
        <p:txBody>
          <a:bodyPr/>
          <a:lstStyle/>
          <a:p>
            <a:r>
              <a:rPr lang="en-US" sz="2400" dirty="0"/>
              <a:t>64 yr of age, Caucasian ancestry</a:t>
            </a:r>
          </a:p>
        </p:txBody>
      </p:sp>
      <p:cxnSp>
        <p:nvCxnSpPr>
          <p:cNvPr id="5" name="Straight Connector 4">
            <a:extLst>
              <a:ext uri="{FF2B5EF4-FFF2-40B4-BE49-F238E27FC236}">
                <a16:creationId xmlns:a16="http://schemas.microsoft.com/office/drawing/2014/main" id="{CB59082C-6EEF-9C6F-A7D1-DC118E27F534}"/>
              </a:ext>
            </a:extLst>
          </p:cNvPr>
          <p:cNvCxnSpPr>
            <a:cxnSpLocks/>
          </p:cNvCxnSpPr>
          <p:nvPr/>
        </p:nvCxnSpPr>
        <p:spPr bwMode="auto">
          <a:xfrm>
            <a:off x="542364" y="3936364"/>
            <a:ext cx="9811705" cy="0"/>
          </a:xfrm>
          <a:prstGeom prst="line">
            <a:avLst/>
          </a:prstGeom>
          <a:noFill/>
          <a:ln w="28575" cap="flat" cmpd="sng" algn="ctr">
            <a:solidFill>
              <a:schemeClr val="bg1"/>
            </a:solidFill>
            <a:prstDash val="solid"/>
            <a:round/>
            <a:headEnd type="none" w="med" len="med"/>
            <a:tailEnd type="none" w="med" len="med"/>
          </a:ln>
          <a:effectLst/>
        </p:spPr>
      </p:cxnSp>
      <p:grpSp>
        <p:nvGrpSpPr>
          <p:cNvPr id="38" name="Group 37">
            <a:extLst>
              <a:ext uri="{FF2B5EF4-FFF2-40B4-BE49-F238E27FC236}">
                <a16:creationId xmlns:a16="http://schemas.microsoft.com/office/drawing/2014/main" id="{114ABB52-3B17-61C2-75EA-4B2A1EE41E3F}"/>
              </a:ext>
            </a:extLst>
          </p:cNvPr>
          <p:cNvGrpSpPr/>
          <p:nvPr/>
        </p:nvGrpSpPr>
        <p:grpSpPr>
          <a:xfrm>
            <a:off x="550624" y="2203184"/>
            <a:ext cx="2475719" cy="1743109"/>
            <a:chOff x="85519" y="2105210"/>
            <a:chExt cx="2475719" cy="1743109"/>
          </a:xfrm>
        </p:grpSpPr>
        <p:cxnSp>
          <p:nvCxnSpPr>
            <p:cNvPr id="11" name="Straight Connector 10">
              <a:extLst>
                <a:ext uri="{FF2B5EF4-FFF2-40B4-BE49-F238E27FC236}">
                  <a16:creationId xmlns:a16="http://schemas.microsoft.com/office/drawing/2014/main" id="{B71D3B0D-E7B7-CA3D-DDDA-7EAE8A9CFA39}"/>
                </a:ext>
              </a:extLst>
            </p:cNvPr>
            <p:cNvCxnSpPr>
              <a:cxnSpLocks/>
            </p:cNvCxnSpPr>
            <p:nvPr/>
          </p:nvCxnSpPr>
          <p:spPr bwMode="auto">
            <a:xfrm flipV="1">
              <a:off x="449230" y="2646149"/>
              <a:ext cx="0" cy="1202170"/>
            </a:xfrm>
            <a:prstGeom prst="line">
              <a:avLst/>
            </a:prstGeom>
            <a:noFill/>
            <a:ln w="28575" cap="flat" cmpd="sng" algn="ctr">
              <a:solidFill>
                <a:schemeClr val="bg1"/>
              </a:solidFill>
              <a:prstDash val="solid"/>
              <a:round/>
              <a:headEnd type="none" w="med" len="med"/>
              <a:tailEnd type="triangle" w="med" len="med"/>
            </a:ln>
            <a:effectLst/>
          </p:spPr>
        </p:cxnSp>
        <p:sp>
          <p:nvSpPr>
            <p:cNvPr id="12" name="TextBox 11">
              <a:extLst>
                <a:ext uri="{FF2B5EF4-FFF2-40B4-BE49-F238E27FC236}">
                  <a16:creationId xmlns:a16="http://schemas.microsoft.com/office/drawing/2014/main" id="{72701610-B045-2570-ED19-FE8801A0C0F7}"/>
                </a:ext>
              </a:extLst>
            </p:cNvPr>
            <p:cNvSpPr txBox="1"/>
            <p:nvPr/>
          </p:nvSpPr>
          <p:spPr bwMode="auto">
            <a:xfrm>
              <a:off x="85519" y="2105210"/>
              <a:ext cx="24757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OSH Bx: GG3 7/12 cores</a:t>
              </a:r>
            </a:p>
          </p:txBody>
        </p:sp>
      </p:grpSp>
      <p:grpSp>
        <p:nvGrpSpPr>
          <p:cNvPr id="39" name="Group 38">
            <a:extLst>
              <a:ext uri="{FF2B5EF4-FFF2-40B4-BE49-F238E27FC236}">
                <a16:creationId xmlns:a16="http://schemas.microsoft.com/office/drawing/2014/main" id="{D967391A-626A-7972-A2D9-4F2A770F4196}"/>
              </a:ext>
            </a:extLst>
          </p:cNvPr>
          <p:cNvGrpSpPr/>
          <p:nvPr/>
        </p:nvGrpSpPr>
        <p:grpSpPr>
          <a:xfrm>
            <a:off x="650149" y="3936364"/>
            <a:ext cx="2546055" cy="2357836"/>
            <a:chOff x="185044" y="3838390"/>
            <a:chExt cx="2546055" cy="2357836"/>
          </a:xfrm>
        </p:grpSpPr>
        <p:sp>
          <p:nvSpPr>
            <p:cNvPr id="18" name="TextBox 17">
              <a:extLst>
                <a:ext uri="{FF2B5EF4-FFF2-40B4-BE49-F238E27FC236}">
                  <a16:creationId xmlns:a16="http://schemas.microsoft.com/office/drawing/2014/main" id="{45BB9E2B-3799-2623-4102-0F93F7A77FE7}"/>
                </a:ext>
              </a:extLst>
            </p:cNvPr>
            <p:cNvSpPr txBox="1"/>
            <p:nvPr/>
          </p:nvSpPr>
          <p:spPr bwMode="auto">
            <a:xfrm>
              <a:off x="185044" y="4995897"/>
              <a:ext cx="254605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OSH RP: GG4 (5 + 3 = 8)</a:t>
              </a:r>
            </a:p>
            <a:p>
              <a:pPr marL="285750" marR="0" lvl="0" indent="-28575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pT3a, N0</a:t>
              </a:r>
            </a:p>
            <a:p>
              <a:pPr marL="285750" marR="0" lvl="0" indent="-28575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posterolateral</a:t>
              </a:r>
            </a:p>
            <a:p>
              <a:pPr marL="285750" marR="0" lvl="0" indent="-285750" algn="l" defTabSz="914400" rtl="0" eaLnBrk="0" fontAlgn="base" latinLnBrk="0" hangingPunct="0">
                <a:lnSpc>
                  <a:spcPct val="100000"/>
                </a:lnSpc>
                <a:spcBef>
                  <a:spcPts val="0"/>
                </a:spcBef>
                <a:spcAft>
                  <a:spcPct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Intraductal/cribriform</a:t>
              </a:r>
            </a:p>
          </p:txBody>
        </p:sp>
        <p:cxnSp>
          <p:nvCxnSpPr>
            <p:cNvPr id="8" name="Straight Connector 7">
              <a:extLst>
                <a:ext uri="{FF2B5EF4-FFF2-40B4-BE49-F238E27FC236}">
                  <a16:creationId xmlns:a16="http://schemas.microsoft.com/office/drawing/2014/main" id="{8CF7B65A-DD0A-8282-78F5-956CDBEA7A72}"/>
                </a:ext>
              </a:extLst>
            </p:cNvPr>
            <p:cNvCxnSpPr>
              <a:cxnSpLocks/>
            </p:cNvCxnSpPr>
            <p:nvPr/>
          </p:nvCxnSpPr>
          <p:spPr bwMode="auto">
            <a:xfrm flipV="1">
              <a:off x="608169" y="3838390"/>
              <a:ext cx="0" cy="1202170"/>
            </a:xfrm>
            <a:prstGeom prst="line">
              <a:avLst/>
            </a:prstGeom>
            <a:noFill/>
            <a:ln w="28575" cap="flat" cmpd="sng" algn="ctr">
              <a:solidFill>
                <a:schemeClr val="bg1"/>
              </a:solidFill>
              <a:prstDash val="solid"/>
              <a:round/>
              <a:headEnd type="triangle" w="med" len="med"/>
              <a:tailEnd type="none" w="med" len="med"/>
            </a:ln>
            <a:effectLst/>
          </p:spPr>
        </p:cxnSp>
      </p:grpSp>
      <p:sp>
        <p:nvSpPr>
          <p:cNvPr id="15" name="Rectangle 14">
            <a:extLst>
              <a:ext uri="{FF2B5EF4-FFF2-40B4-BE49-F238E27FC236}">
                <a16:creationId xmlns:a16="http://schemas.microsoft.com/office/drawing/2014/main" id="{9FB16BDC-3563-5CA2-D28D-043186F5FE26}"/>
              </a:ext>
            </a:extLst>
          </p:cNvPr>
          <p:cNvSpPr/>
          <p:nvPr/>
        </p:nvSpPr>
        <p:spPr bwMode="auto">
          <a:xfrm>
            <a:off x="357473" y="3740056"/>
            <a:ext cx="1097280" cy="365760"/>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8 yr ago</a:t>
            </a:r>
          </a:p>
        </p:txBody>
      </p:sp>
      <p:sp>
        <p:nvSpPr>
          <p:cNvPr id="16" name="Rectangle 15">
            <a:extLst>
              <a:ext uri="{FF2B5EF4-FFF2-40B4-BE49-F238E27FC236}">
                <a16:creationId xmlns:a16="http://schemas.microsoft.com/office/drawing/2014/main" id="{78C404F4-3802-0082-3B6D-2C346031DDA0}"/>
              </a:ext>
            </a:extLst>
          </p:cNvPr>
          <p:cNvSpPr/>
          <p:nvPr/>
        </p:nvSpPr>
        <p:spPr bwMode="auto">
          <a:xfrm>
            <a:off x="9785442" y="3749929"/>
            <a:ext cx="1097280" cy="365760"/>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Present</a:t>
            </a:r>
          </a:p>
        </p:txBody>
      </p:sp>
      <p:grpSp>
        <p:nvGrpSpPr>
          <p:cNvPr id="40" name="Group 39">
            <a:extLst>
              <a:ext uri="{FF2B5EF4-FFF2-40B4-BE49-F238E27FC236}">
                <a16:creationId xmlns:a16="http://schemas.microsoft.com/office/drawing/2014/main" id="{ED5D6C14-A633-867D-4C3D-DB799B9B1B66}"/>
              </a:ext>
            </a:extLst>
          </p:cNvPr>
          <p:cNvGrpSpPr/>
          <p:nvPr/>
        </p:nvGrpSpPr>
        <p:grpSpPr>
          <a:xfrm>
            <a:off x="1412548" y="2801075"/>
            <a:ext cx="1922103" cy="1024558"/>
            <a:chOff x="947443" y="2637112"/>
            <a:chExt cx="1922103" cy="1024558"/>
          </a:xfrm>
        </p:grpSpPr>
        <p:sp>
          <p:nvSpPr>
            <p:cNvPr id="14" name="Right Brace 13">
              <a:extLst>
                <a:ext uri="{FF2B5EF4-FFF2-40B4-BE49-F238E27FC236}">
                  <a16:creationId xmlns:a16="http://schemas.microsoft.com/office/drawing/2014/main" id="{EF5603CC-236E-36C0-95EA-5F99125CE456}"/>
                </a:ext>
              </a:extLst>
            </p:cNvPr>
            <p:cNvSpPr/>
            <p:nvPr/>
          </p:nvSpPr>
          <p:spPr bwMode="auto">
            <a:xfrm rot="16200000">
              <a:off x="1709771" y="2924266"/>
              <a:ext cx="365760" cy="1109048"/>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8011161F-798E-7147-14D5-4519F5B4EB41}"/>
                </a:ext>
              </a:extLst>
            </p:cNvPr>
            <p:cNvSpPr txBox="1"/>
            <p:nvPr/>
          </p:nvSpPr>
          <p:spPr bwMode="auto">
            <a:xfrm>
              <a:off x="947443" y="2637112"/>
              <a:ext cx="19221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Early salvage RT</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ADT</a:t>
              </a:r>
            </a:p>
          </p:txBody>
        </p:sp>
      </p:grpSp>
      <p:grpSp>
        <p:nvGrpSpPr>
          <p:cNvPr id="43" name="Group 42">
            <a:extLst>
              <a:ext uri="{FF2B5EF4-FFF2-40B4-BE49-F238E27FC236}">
                <a16:creationId xmlns:a16="http://schemas.microsoft.com/office/drawing/2014/main" id="{4FCF4E8A-6441-A622-E164-A9C92CF5FEBA}"/>
              </a:ext>
            </a:extLst>
          </p:cNvPr>
          <p:cNvGrpSpPr/>
          <p:nvPr/>
        </p:nvGrpSpPr>
        <p:grpSpPr>
          <a:xfrm>
            <a:off x="6819356" y="3946293"/>
            <a:ext cx="1576354" cy="1892506"/>
            <a:chOff x="6710299" y="3848319"/>
            <a:chExt cx="1576354" cy="1892506"/>
          </a:xfrm>
        </p:grpSpPr>
        <p:cxnSp>
          <p:nvCxnSpPr>
            <p:cNvPr id="25" name="Straight Connector 24">
              <a:extLst>
                <a:ext uri="{FF2B5EF4-FFF2-40B4-BE49-F238E27FC236}">
                  <a16:creationId xmlns:a16="http://schemas.microsoft.com/office/drawing/2014/main" id="{9F61BD94-34AE-9CCC-BC6E-8D195A5A66C3}"/>
                </a:ext>
              </a:extLst>
            </p:cNvPr>
            <p:cNvCxnSpPr>
              <a:cxnSpLocks/>
            </p:cNvCxnSpPr>
            <p:nvPr/>
          </p:nvCxnSpPr>
          <p:spPr bwMode="auto">
            <a:xfrm flipV="1">
              <a:off x="7489219" y="3848319"/>
              <a:ext cx="0" cy="1202170"/>
            </a:xfrm>
            <a:prstGeom prst="line">
              <a:avLst/>
            </a:prstGeom>
            <a:noFill/>
            <a:ln w="28575" cap="flat" cmpd="sng" algn="ctr">
              <a:solidFill>
                <a:schemeClr val="bg1"/>
              </a:solidFill>
              <a:prstDash val="solid"/>
              <a:round/>
              <a:headEnd type="triangle" w="med" len="med"/>
              <a:tailEnd type="none" w="med" len="med"/>
            </a:ln>
            <a:effectLst/>
          </p:spPr>
        </p:cxnSp>
        <p:sp>
          <p:nvSpPr>
            <p:cNvPr id="26" name="TextBox 25">
              <a:extLst>
                <a:ext uri="{FF2B5EF4-FFF2-40B4-BE49-F238E27FC236}">
                  <a16:creationId xmlns:a16="http://schemas.microsoft.com/office/drawing/2014/main" id="{65098E03-EA40-72FD-CA27-C3CB873DDB20}"/>
                </a:ext>
              </a:extLst>
            </p:cNvPr>
            <p:cNvSpPr txBox="1"/>
            <p:nvPr/>
          </p:nvSpPr>
          <p:spPr bwMode="auto">
            <a:xfrm>
              <a:off x="6710299" y="5094494"/>
              <a:ext cx="15763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Abiraterone</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prednisone</a:t>
              </a:r>
            </a:p>
          </p:txBody>
        </p:sp>
      </p:grpSp>
      <p:grpSp>
        <p:nvGrpSpPr>
          <p:cNvPr id="42" name="Group 41">
            <a:extLst>
              <a:ext uri="{FF2B5EF4-FFF2-40B4-BE49-F238E27FC236}">
                <a16:creationId xmlns:a16="http://schemas.microsoft.com/office/drawing/2014/main" id="{E7180216-1C7C-6937-15C2-9B75897F4828}"/>
              </a:ext>
            </a:extLst>
          </p:cNvPr>
          <p:cNvGrpSpPr/>
          <p:nvPr/>
        </p:nvGrpSpPr>
        <p:grpSpPr>
          <a:xfrm>
            <a:off x="5708272" y="1532995"/>
            <a:ext cx="1977296" cy="2394582"/>
            <a:chOff x="5599215" y="1435021"/>
            <a:chExt cx="1977296" cy="2394582"/>
          </a:xfrm>
        </p:grpSpPr>
        <p:cxnSp>
          <p:nvCxnSpPr>
            <p:cNvPr id="22" name="Straight Connector 21">
              <a:extLst>
                <a:ext uri="{FF2B5EF4-FFF2-40B4-BE49-F238E27FC236}">
                  <a16:creationId xmlns:a16="http://schemas.microsoft.com/office/drawing/2014/main" id="{300CDA79-B11C-E69B-2035-D9686F57D2A9}"/>
                </a:ext>
              </a:extLst>
            </p:cNvPr>
            <p:cNvCxnSpPr>
              <a:cxnSpLocks/>
            </p:cNvCxnSpPr>
            <p:nvPr/>
          </p:nvCxnSpPr>
          <p:spPr bwMode="auto">
            <a:xfrm flipV="1">
              <a:off x="7430854" y="2627433"/>
              <a:ext cx="0" cy="1202170"/>
            </a:xfrm>
            <a:prstGeom prst="line">
              <a:avLst/>
            </a:prstGeom>
            <a:noFill/>
            <a:ln w="28575" cap="flat" cmpd="sng" algn="ctr">
              <a:solidFill>
                <a:schemeClr val="bg1"/>
              </a:solidFill>
              <a:prstDash val="solid"/>
              <a:round/>
              <a:headEnd type="none" w="med" len="med"/>
              <a:tailEnd type="triangle" w="med" len="med"/>
            </a:ln>
            <a:effectLst/>
          </p:spPr>
        </p:cxnSp>
        <p:pic>
          <p:nvPicPr>
            <p:cNvPr id="30" name="Picture 29" descr="A close-up of a person's body">
              <a:extLst>
                <a:ext uri="{FF2B5EF4-FFF2-40B4-BE49-F238E27FC236}">
                  <a16:creationId xmlns:a16="http://schemas.microsoft.com/office/drawing/2014/main" id="{F4F9F699-EEEC-F964-25EC-C8E96FD5467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599215" y="1435021"/>
              <a:ext cx="715141" cy="2208827"/>
            </a:xfrm>
            <a:prstGeom prst="rect">
              <a:avLst/>
            </a:prstGeom>
            <a:ln>
              <a:solidFill>
                <a:schemeClr val="bg1"/>
              </a:solidFill>
            </a:ln>
          </p:spPr>
        </p:pic>
        <p:sp>
          <p:nvSpPr>
            <p:cNvPr id="23" name="TextBox 22">
              <a:extLst>
                <a:ext uri="{FF2B5EF4-FFF2-40B4-BE49-F238E27FC236}">
                  <a16:creationId xmlns:a16="http://schemas.microsoft.com/office/drawing/2014/main" id="{A8975711-11DD-9AED-F066-24995D519BAC}"/>
                </a:ext>
              </a:extLst>
            </p:cNvPr>
            <p:cNvSpPr txBox="1"/>
            <p:nvPr/>
          </p:nvSpPr>
          <p:spPr bwMode="auto">
            <a:xfrm>
              <a:off x="6269163" y="2302249"/>
              <a:ext cx="1307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Bone mets</a:t>
              </a:r>
            </a:p>
          </p:txBody>
        </p:sp>
      </p:grpSp>
      <p:grpSp>
        <p:nvGrpSpPr>
          <p:cNvPr id="45" name="Group 44">
            <a:extLst>
              <a:ext uri="{FF2B5EF4-FFF2-40B4-BE49-F238E27FC236}">
                <a16:creationId xmlns:a16="http://schemas.microsoft.com/office/drawing/2014/main" id="{A4B43525-39F5-74A9-4032-4520F2DBEDE0}"/>
              </a:ext>
            </a:extLst>
          </p:cNvPr>
          <p:cNvGrpSpPr/>
          <p:nvPr/>
        </p:nvGrpSpPr>
        <p:grpSpPr>
          <a:xfrm>
            <a:off x="8087805" y="1530667"/>
            <a:ext cx="3694002" cy="2387184"/>
            <a:chOff x="8326704" y="1432693"/>
            <a:chExt cx="3694002" cy="2387184"/>
          </a:xfrm>
        </p:grpSpPr>
        <p:cxnSp>
          <p:nvCxnSpPr>
            <p:cNvPr id="33" name="Straight Connector 32">
              <a:extLst>
                <a:ext uri="{FF2B5EF4-FFF2-40B4-BE49-F238E27FC236}">
                  <a16:creationId xmlns:a16="http://schemas.microsoft.com/office/drawing/2014/main" id="{006D4146-4AB9-A9D1-4E4B-C9BBE34BDCFE}"/>
                </a:ext>
              </a:extLst>
            </p:cNvPr>
            <p:cNvCxnSpPr>
              <a:cxnSpLocks/>
            </p:cNvCxnSpPr>
            <p:nvPr/>
          </p:nvCxnSpPr>
          <p:spPr bwMode="auto">
            <a:xfrm flipV="1">
              <a:off x="9587151" y="2617707"/>
              <a:ext cx="0" cy="1202170"/>
            </a:xfrm>
            <a:prstGeom prst="line">
              <a:avLst/>
            </a:prstGeom>
            <a:noFill/>
            <a:ln w="28575" cap="flat" cmpd="sng" algn="ctr">
              <a:solidFill>
                <a:schemeClr val="bg1"/>
              </a:solidFill>
              <a:prstDash val="solid"/>
              <a:round/>
              <a:headEnd type="none" w="med" len="med"/>
              <a:tailEnd type="triangle" w="med" len="med"/>
            </a:ln>
            <a:effectLst/>
          </p:spPr>
        </p:cxnSp>
        <p:grpSp>
          <p:nvGrpSpPr>
            <p:cNvPr id="44" name="Group 43">
              <a:extLst>
                <a:ext uri="{FF2B5EF4-FFF2-40B4-BE49-F238E27FC236}">
                  <a16:creationId xmlns:a16="http://schemas.microsoft.com/office/drawing/2014/main" id="{EB7F8877-EB91-385F-E91B-A41EB9B4593A}"/>
                </a:ext>
              </a:extLst>
            </p:cNvPr>
            <p:cNvGrpSpPr/>
            <p:nvPr/>
          </p:nvGrpSpPr>
          <p:grpSpPr>
            <a:xfrm>
              <a:off x="8326704" y="1432693"/>
              <a:ext cx="3694002" cy="1927383"/>
              <a:chOff x="8326704" y="1432693"/>
              <a:chExt cx="3694002" cy="1927383"/>
            </a:xfrm>
          </p:grpSpPr>
          <p:pic>
            <p:nvPicPr>
              <p:cNvPr id="32" name="Picture 31" descr="A close-up of an x-ray of a spine">
                <a:extLst>
                  <a:ext uri="{FF2B5EF4-FFF2-40B4-BE49-F238E27FC236}">
                    <a16:creationId xmlns:a16="http://schemas.microsoft.com/office/drawing/2014/main" id="{46AF5562-3257-4E63-2048-CE56A984F1E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884214" y="1432693"/>
                <a:ext cx="1136492" cy="1927383"/>
              </a:xfrm>
              <a:prstGeom prst="rect">
                <a:avLst/>
              </a:prstGeom>
            </p:spPr>
          </p:pic>
          <p:sp>
            <p:nvSpPr>
              <p:cNvPr id="34" name="TextBox 33">
                <a:extLst>
                  <a:ext uri="{FF2B5EF4-FFF2-40B4-BE49-F238E27FC236}">
                    <a16:creationId xmlns:a16="http://schemas.microsoft.com/office/drawing/2014/main" id="{8FB1732F-FAA6-CC28-0B63-0ADEDD87B038}"/>
                  </a:ext>
                </a:extLst>
              </p:cNvPr>
              <p:cNvSpPr txBox="1"/>
              <p:nvPr/>
            </p:nvSpPr>
            <p:spPr bwMode="auto">
              <a:xfrm>
                <a:off x="8326704" y="1633892"/>
                <a:ext cx="251662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Progressive mets,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epidural mass w/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spinal cord compression</a:t>
                </a:r>
              </a:p>
            </p:txBody>
          </p:sp>
        </p:grpSp>
      </p:grpSp>
      <p:cxnSp>
        <p:nvCxnSpPr>
          <p:cNvPr id="46" name="Straight Connector 45">
            <a:extLst>
              <a:ext uri="{FF2B5EF4-FFF2-40B4-BE49-F238E27FC236}">
                <a16:creationId xmlns:a16="http://schemas.microsoft.com/office/drawing/2014/main" id="{E58CAF70-3209-AFF1-D73F-C12A0AFF67DE}"/>
              </a:ext>
            </a:extLst>
          </p:cNvPr>
          <p:cNvCxnSpPr>
            <a:cxnSpLocks/>
          </p:cNvCxnSpPr>
          <p:nvPr/>
        </p:nvCxnSpPr>
        <p:spPr bwMode="auto">
          <a:xfrm flipV="1">
            <a:off x="9348252" y="3946293"/>
            <a:ext cx="0" cy="1202170"/>
          </a:xfrm>
          <a:prstGeom prst="line">
            <a:avLst/>
          </a:prstGeom>
          <a:noFill/>
          <a:ln w="28575" cap="flat" cmpd="sng" algn="ctr">
            <a:solidFill>
              <a:schemeClr val="bg1"/>
            </a:solidFill>
            <a:prstDash val="solid"/>
            <a:round/>
            <a:headEnd type="triangle" w="med" len="med"/>
            <a:tailEnd type="none" w="med" len="med"/>
          </a:ln>
          <a:effectLst/>
        </p:spPr>
      </p:cxnSp>
      <p:sp>
        <p:nvSpPr>
          <p:cNvPr id="49" name="Rectangle 48">
            <a:extLst>
              <a:ext uri="{FF2B5EF4-FFF2-40B4-BE49-F238E27FC236}">
                <a16:creationId xmlns:a16="http://schemas.microsoft.com/office/drawing/2014/main" id="{4DD1E41F-03D8-9118-C0F5-627123E65539}"/>
              </a:ext>
            </a:extLst>
          </p:cNvPr>
          <p:cNvSpPr/>
          <p:nvPr/>
        </p:nvSpPr>
        <p:spPr bwMode="auto">
          <a:xfrm>
            <a:off x="9297948" y="5543377"/>
            <a:ext cx="617220" cy="518160"/>
          </a:xfrm>
          <a:prstGeom prst="rect">
            <a:avLst/>
          </a:prstGeom>
          <a:noFill/>
          <a:ln w="28575">
            <a:solidFill>
              <a:schemeClr val="bg1"/>
            </a:solidFill>
            <a:prstDash val="dash"/>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7" name="Group 6">
            <a:extLst>
              <a:ext uri="{FF2B5EF4-FFF2-40B4-BE49-F238E27FC236}">
                <a16:creationId xmlns:a16="http://schemas.microsoft.com/office/drawing/2014/main" id="{79169EFB-2D59-5AF7-F515-811D55A0FD44}"/>
              </a:ext>
            </a:extLst>
          </p:cNvPr>
          <p:cNvGrpSpPr/>
          <p:nvPr/>
        </p:nvGrpSpPr>
        <p:grpSpPr>
          <a:xfrm>
            <a:off x="3677740" y="4068859"/>
            <a:ext cx="3575477" cy="1047481"/>
            <a:chOff x="3395121" y="3970885"/>
            <a:chExt cx="3749040" cy="1047481"/>
          </a:xfrm>
        </p:grpSpPr>
        <p:sp>
          <p:nvSpPr>
            <p:cNvPr id="21" name="TextBox 20">
              <a:extLst>
                <a:ext uri="{FF2B5EF4-FFF2-40B4-BE49-F238E27FC236}">
                  <a16:creationId xmlns:a16="http://schemas.microsoft.com/office/drawing/2014/main" id="{5C7ED5E9-62E6-17E1-F365-12694E54AF3F}"/>
                </a:ext>
              </a:extLst>
            </p:cNvPr>
            <p:cNvSpPr txBox="1"/>
            <p:nvPr/>
          </p:nvSpPr>
          <p:spPr bwMode="auto">
            <a:xfrm>
              <a:off x="3793615" y="4372035"/>
              <a:ext cx="295205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Rising PSA, intermittent ADT</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c/b insurance, incarceration</a:t>
              </a:r>
            </a:p>
          </p:txBody>
        </p:sp>
        <p:sp>
          <p:nvSpPr>
            <p:cNvPr id="6" name="Right Brace 5">
              <a:extLst>
                <a:ext uri="{FF2B5EF4-FFF2-40B4-BE49-F238E27FC236}">
                  <a16:creationId xmlns:a16="http://schemas.microsoft.com/office/drawing/2014/main" id="{6D8E1502-C9B5-09A5-62E7-69E2459F7574}"/>
                </a:ext>
              </a:extLst>
            </p:cNvPr>
            <p:cNvSpPr/>
            <p:nvPr/>
          </p:nvSpPr>
          <p:spPr bwMode="auto">
            <a:xfrm rot="5400000" flipV="1">
              <a:off x="5086761" y="2279245"/>
              <a:ext cx="365760" cy="3749040"/>
            </a:xfrm>
            <a:prstGeom prst="rightBrace">
              <a:avLst/>
            </a:prstGeom>
            <a:noFill/>
            <a:ln w="28575" cap="flat" cmpd="sng" algn="ctr">
              <a:solidFill>
                <a:schemeClr val="bg1"/>
              </a:solidFill>
              <a:prstDash val="sysDash"/>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2991670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48C57C-0F35-6A2E-3477-033A56BBC347}"/>
              </a:ext>
            </a:extLst>
          </p:cNvPr>
          <p:cNvSpPr>
            <a:spLocks noGrp="1"/>
          </p:cNvSpPr>
          <p:nvPr>
            <p:ph type="title"/>
          </p:nvPr>
        </p:nvSpPr>
        <p:spPr/>
        <p:txBody>
          <a:bodyPr/>
          <a:lstStyle/>
          <a:p>
            <a:r>
              <a:rPr lang="en-US" dirty="0"/>
              <a:t>Patient Case 1: Pathology and Biomarker Testing</a:t>
            </a:r>
          </a:p>
        </p:txBody>
      </p:sp>
      <p:sp>
        <p:nvSpPr>
          <p:cNvPr id="6" name="Content Placeholder 5">
            <a:extLst>
              <a:ext uri="{FF2B5EF4-FFF2-40B4-BE49-F238E27FC236}">
                <a16:creationId xmlns:a16="http://schemas.microsoft.com/office/drawing/2014/main" id="{8C6999ED-1095-E5A1-2B6F-23DF9E281BE3}"/>
              </a:ext>
            </a:extLst>
          </p:cNvPr>
          <p:cNvSpPr>
            <a:spLocks noGrp="1"/>
          </p:cNvSpPr>
          <p:nvPr>
            <p:ph sz="half" idx="1"/>
          </p:nvPr>
        </p:nvSpPr>
        <p:spPr>
          <a:xfrm>
            <a:off x="601819" y="1510730"/>
            <a:ext cx="4625635" cy="4678738"/>
          </a:xfrm>
        </p:spPr>
        <p:txBody>
          <a:bodyPr/>
          <a:lstStyle/>
          <a:p>
            <a:r>
              <a:rPr lang="en-US" sz="2600" dirty="0"/>
              <a:t>No histologic evidence </a:t>
            </a:r>
            <a:br>
              <a:rPr lang="en-US" sz="2600" dirty="0"/>
            </a:br>
            <a:r>
              <a:rPr lang="en-US" sz="2600" dirty="0"/>
              <a:t>for neuroendocrine transformation</a:t>
            </a:r>
          </a:p>
          <a:p>
            <a:r>
              <a:rPr lang="en-US" sz="2600" i="1" dirty="0"/>
              <a:t>PALB2</a:t>
            </a:r>
            <a:r>
              <a:rPr lang="en-US" sz="2600" dirty="0"/>
              <a:t> deleterious variant detected from comprehensive genomic profiling of tumor</a:t>
            </a:r>
          </a:p>
          <a:p>
            <a:endParaRPr lang="en-US" sz="2600" dirty="0"/>
          </a:p>
        </p:txBody>
      </p:sp>
      <p:pic>
        <p:nvPicPr>
          <p:cNvPr id="37" name="Picture 36" descr="A microscope view of a cell&#10;&#10;Description automatically generated">
            <a:extLst>
              <a:ext uri="{FF2B5EF4-FFF2-40B4-BE49-F238E27FC236}">
                <a16:creationId xmlns:a16="http://schemas.microsoft.com/office/drawing/2014/main" id="{E3FD0F64-2666-29E0-7C4D-7F0B651C014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23367" y="1632419"/>
            <a:ext cx="5529145" cy="4146858"/>
          </a:xfrm>
          <a:prstGeom prst="rect">
            <a:avLst/>
          </a:prstGeom>
          <a:ln w="28575">
            <a:solidFill>
              <a:schemeClr val="bg1"/>
            </a:solidFill>
            <a:prstDash val="lgDash"/>
          </a:ln>
        </p:spPr>
      </p:pic>
    </p:spTree>
    <p:extLst>
      <p:ext uri="{BB962C8B-B14F-4D97-AF65-F5344CB8AC3E}">
        <p14:creationId xmlns:p14="http://schemas.microsoft.com/office/powerpoint/2010/main" val="22713296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AE2F4-A8F7-785D-9915-B40281519B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44C7E4-618F-C9B6-499C-253D5FCFED56}"/>
              </a:ext>
            </a:extLst>
          </p:cNvPr>
          <p:cNvSpPr>
            <a:spLocks noGrp="1"/>
          </p:cNvSpPr>
          <p:nvPr>
            <p:ph type="title"/>
          </p:nvPr>
        </p:nvSpPr>
        <p:spPr/>
        <p:txBody>
          <a:bodyPr/>
          <a:lstStyle/>
          <a:p>
            <a:r>
              <a:rPr lang="en-US" dirty="0"/>
              <a:t>FDA Indications for PARP Inhibitor Monotherapy in Prostate Cancer</a:t>
            </a:r>
          </a:p>
        </p:txBody>
      </p:sp>
      <p:sp>
        <p:nvSpPr>
          <p:cNvPr id="7" name="Text Box 11">
            <a:extLst>
              <a:ext uri="{FF2B5EF4-FFF2-40B4-BE49-F238E27FC236}">
                <a16:creationId xmlns:a16="http://schemas.microsoft.com/office/drawing/2014/main" id="{A7E0DBEC-07A8-3165-FB3F-E5C53C951CCF}"/>
              </a:ext>
            </a:extLst>
          </p:cNvPr>
          <p:cNvSpPr txBox="1">
            <a:spLocks noChangeArrowheads="1"/>
          </p:cNvSpPr>
          <p:nvPr/>
        </p:nvSpPr>
        <p:spPr bwMode="auto">
          <a:xfrm>
            <a:off x="387351" y="6408017"/>
            <a:ext cx="8564562" cy="2585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Olaparib PI. Rucaparib PI. NCCN. Clinical practice guidelines in oncology: prostate cancer. v.4.2023. nccn.org.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3" name="Content Placeholder 2">
            <a:extLst>
              <a:ext uri="{FF2B5EF4-FFF2-40B4-BE49-F238E27FC236}">
                <a16:creationId xmlns:a16="http://schemas.microsoft.com/office/drawing/2014/main" id="{25089D59-98B5-7379-9494-CFEFE86BD537}"/>
              </a:ext>
            </a:extLst>
          </p:cNvPr>
          <p:cNvSpPr txBox="1">
            <a:spLocks/>
          </p:cNvSpPr>
          <p:nvPr/>
        </p:nvSpPr>
        <p:spPr bwMode="auto">
          <a:xfrm>
            <a:off x="604675" y="5422899"/>
            <a:ext cx="10877529" cy="871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8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Patients also should receive GnRH analogue or have had bilateral orchiectomy</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Continue PARP inhibitor until PD or unacceptable toxicity</a:t>
            </a:r>
          </a:p>
        </p:txBody>
      </p:sp>
      <p:graphicFrame>
        <p:nvGraphicFramePr>
          <p:cNvPr id="4" name="Group 3">
            <a:extLst>
              <a:ext uri="{FF2B5EF4-FFF2-40B4-BE49-F238E27FC236}">
                <a16:creationId xmlns:a16="http://schemas.microsoft.com/office/drawing/2014/main" id="{25F9BE4D-FB44-3CD2-004C-765A790D48F7}"/>
              </a:ext>
            </a:extLst>
          </p:cNvPr>
          <p:cNvGraphicFramePr>
            <a:graphicFrameLocks/>
          </p:cNvGraphicFramePr>
          <p:nvPr>
            <p:extLst>
              <p:ext uri="{D42A27DB-BD31-4B8C-83A1-F6EECF244321}">
                <p14:modId xmlns:p14="http://schemas.microsoft.com/office/powerpoint/2010/main" val="1280463513"/>
              </p:ext>
            </p:extLst>
          </p:nvPr>
        </p:nvGraphicFramePr>
        <p:xfrm>
          <a:off x="727076" y="1604963"/>
          <a:ext cx="10735056" cy="3718624"/>
        </p:xfrm>
        <a:graphic>
          <a:graphicData uri="http://schemas.openxmlformats.org/drawingml/2006/table">
            <a:tbl>
              <a:tblPr/>
              <a:tblGrid>
                <a:gridCol w="1341882">
                  <a:extLst>
                    <a:ext uri="{9D8B030D-6E8A-4147-A177-3AD203B41FA5}">
                      <a16:colId xmlns:a16="http://schemas.microsoft.com/office/drawing/2014/main" val="20000"/>
                    </a:ext>
                  </a:extLst>
                </a:gridCol>
                <a:gridCol w="1341882">
                  <a:extLst>
                    <a:ext uri="{9D8B030D-6E8A-4147-A177-3AD203B41FA5}">
                      <a16:colId xmlns:a16="http://schemas.microsoft.com/office/drawing/2014/main" val="1442814410"/>
                    </a:ext>
                  </a:extLst>
                </a:gridCol>
                <a:gridCol w="1341882">
                  <a:extLst>
                    <a:ext uri="{9D8B030D-6E8A-4147-A177-3AD203B41FA5}">
                      <a16:colId xmlns:a16="http://schemas.microsoft.com/office/drawing/2014/main" val="2120515481"/>
                    </a:ext>
                  </a:extLst>
                </a:gridCol>
                <a:gridCol w="1341882">
                  <a:extLst>
                    <a:ext uri="{9D8B030D-6E8A-4147-A177-3AD203B41FA5}">
                      <a16:colId xmlns:a16="http://schemas.microsoft.com/office/drawing/2014/main" val="595476232"/>
                    </a:ext>
                  </a:extLst>
                </a:gridCol>
                <a:gridCol w="5367528">
                  <a:extLst>
                    <a:ext uri="{9D8B030D-6E8A-4147-A177-3AD203B41FA5}">
                      <a16:colId xmlns:a16="http://schemas.microsoft.com/office/drawing/2014/main" val="2473139788"/>
                    </a:ext>
                  </a:extLst>
                </a:gridCol>
              </a:tblGrid>
              <a:tr h="0">
                <a:tc gridSpan="4">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Olaparib</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Rucaparib </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1"/>
                  </a:ext>
                </a:extLst>
              </a:tr>
              <a:tr h="0">
                <a:tc gridSpan="4">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Deleterious/suspected deleterious germline or somatic </a:t>
                      </a:r>
                      <a:r>
                        <a:rPr kumimoji="0" lang="en-US" sz="2000" b="1" i="0" u="none" strike="noStrike" kern="1200" cap="none" normalizeH="0" baseline="0" dirty="0">
                          <a:ln>
                            <a:noFill/>
                          </a:ln>
                          <a:solidFill>
                            <a:schemeClr val="accent3"/>
                          </a:solidFill>
                          <a:effectLst/>
                          <a:latin typeface="Calibri" panose="020F0502020204030204" pitchFamily="34" charset="0"/>
                          <a:ea typeface="+mn-ea"/>
                          <a:cs typeface="+mn-cs"/>
                        </a:rPr>
                        <a:t>HRR gene–mutated </a:t>
                      </a: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mCRPC that progressed following prior enzalutamide or abiraterone tx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Select using approved companion diagnostic</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Deleterious </a:t>
                      </a:r>
                      <a:r>
                        <a:rPr kumimoji="0" lang="en-US" sz="2000" b="1" i="1" u="none" strike="noStrike" kern="1200" cap="none" normalizeH="0" baseline="0" dirty="0">
                          <a:ln>
                            <a:noFill/>
                          </a:ln>
                          <a:solidFill>
                            <a:schemeClr val="accent1"/>
                          </a:solidFill>
                          <a:effectLst/>
                          <a:latin typeface="Calibri" panose="020F0502020204030204" pitchFamily="34" charset="0"/>
                          <a:ea typeface="+mn-ea"/>
                          <a:cs typeface="+mn-cs"/>
                        </a:rPr>
                        <a:t>BRCA</a:t>
                      </a:r>
                      <a:r>
                        <a:rPr kumimoji="0" lang="en-US" sz="2000" b="1" i="0" u="none" strike="noStrike" kern="1200" cap="none" normalizeH="0" baseline="0" dirty="0">
                          <a:ln>
                            <a:noFill/>
                          </a:ln>
                          <a:solidFill>
                            <a:schemeClr val="accent1"/>
                          </a:solidFill>
                          <a:effectLst/>
                          <a:latin typeface="Calibri" panose="020F0502020204030204" pitchFamily="34" charset="0"/>
                          <a:ea typeface="+mn-ea"/>
                          <a:cs typeface="+mn-cs"/>
                        </a:rPr>
                        <a:t> mutation–associated mCRPC </a:t>
                      </a: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treated with AR-directed tx and taxane-based chemotherapy </a:t>
                      </a:r>
                      <a:r>
                        <a:rPr kumimoji="0" lang="en-US" sz="20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(accelerated approval)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Select using approved companion diagnostic</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0">
                <a:tc gridSpan="4">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2000" b="1" i="0" u="none" strike="noStrike" kern="1200" cap="none" normalizeH="0" baseline="0" dirty="0">
                          <a:ln>
                            <a:noFill/>
                          </a:ln>
                          <a:solidFill>
                            <a:schemeClr val="accent3"/>
                          </a:solidFill>
                          <a:effectLst/>
                          <a:latin typeface="Calibri" panose="020F0502020204030204" pitchFamily="34" charset="0"/>
                          <a:ea typeface="+mn-ea"/>
                          <a:cs typeface="+mn-cs"/>
                        </a:rPr>
                        <a:t>Approved HRR genes:</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1" i="0" u="none" strike="noStrike" kern="1200" cap="none" normalizeH="0" baseline="0" dirty="0">
                          <a:ln>
                            <a:noFill/>
                          </a:ln>
                          <a:solidFill>
                            <a:schemeClr val="accent1"/>
                          </a:solidFill>
                          <a:effectLst/>
                          <a:latin typeface="Calibri" panose="020F0502020204030204" pitchFamily="34" charset="0"/>
                          <a:ea typeface="+mn-ea"/>
                          <a:cs typeface="+mn-cs"/>
                        </a:rPr>
                        <a:t>Approved genes:</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78606990"/>
                  </a:ext>
                </a:extLst>
              </a:tr>
              <a:tr h="0">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rPr>
                        <a:t>ATM</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rPr>
                        <a:t>BARD1</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rPr>
                        <a:t>BRCA1</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rPr>
                        <a:t>BRCA2</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rPr>
                        <a:t>BRIP1</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rPr>
                        <a:t>CDK12</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rPr>
                        <a:t>CHEK1</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rPr>
                        <a:t>CHEK2</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rPr>
                        <a:t>FANCL</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rPr>
                        <a:t>PALB2</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rPr>
                        <a:t>RAD51B</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rPr>
                        <a:t>RAD51C</a:t>
                      </a:r>
                    </a:p>
                  </a:txBody>
                  <a:tcPr marL="121699" marR="121699" marT="45728" marB="45728" anchor="ctr" horzOverflow="overflow">
                    <a:lnL w="28575" cap="flat" cmpd="sng" algn="ctr">
                      <a:noFill/>
                      <a:prstDash val="solid"/>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rPr>
                        <a:t>RAD51D</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rPr>
                        <a:t>RAD54L</a:t>
                      </a: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endParaRPr>
                    </a:p>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2000" b="0" i="1" u="none" strike="noStrike" kern="1200" cap="none" normalizeH="0" baseline="0" dirty="0">
                        <a:ln>
                          <a:noFill/>
                        </a:ln>
                        <a:solidFill>
                          <a:schemeClr val="accent3"/>
                        </a:solidFill>
                        <a:effectLst/>
                        <a:latin typeface="Calibri" panose="020F0502020204030204" pitchFamily="34" charset="0"/>
                        <a:ea typeface="+mn-ea"/>
                        <a:cs typeface="+mn-cs"/>
                      </a:endParaRPr>
                    </a:p>
                  </a:txBody>
                  <a:tcPr marL="121699" marR="121699" marT="45728" marB="45728" anchor="ctr" horzOverflow="overflow">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1" u="none" strike="noStrike" kern="1200" cap="none" normalizeH="0" baseline="0" dirty="0">
                          <a:ln>
                            <a:noFill/>
                          </a:ln>
                          <a:solidFill>
                            <a:schemeClr val="accent1"/>
                          </a:solidFill>
                          <a:effectLst/>
                          <a:latin typeface="Calibri" panose="020F0502020204030204" pitchFamily="34" charset="0"/>
                          <a:ea typeface="+mn-ea"/>
                          <a:cs typeface="+mn-cs"/>
                        </a:rPr>
                        <a:t>BRCA1</a:t>
                      </a:r>
                    </a:p>
                    <a:p>
                      <a:pPr marL="112713"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1" u="none" strike="noStrike" kern="1200" cap="none" normalizeH="0" baseline="0" dirty="0">
                          <a:ln>
                            <a:noFill/>
                          </a:ln>
                          <a:solidFill>
                            <a:schemeClr val="accent1"/>
                          </a:solidFill>
                          <a:effectLst/>
                          <a:latin typeface="Calibri" panose="020F0502020204030204" pitchFamily="34" charset="0"/>
                          <a:ea typeface="+mn-ea"/>
                          <a:cs typeface="+mn-cs"/>
                        </a:rPr>
                        <a:t>BRCA2</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831278316"/>
                  </a:ext>
                </a:extLst>
              </a:tr>
            </a:tbl>
          </a:graphicData>
        </a:graphic>
      </p:graphicFrame>
    </p:spTree>
    <p:extLst>
      <p:ext uri="{BB962C8B-B14F-4D97-AF65-F5344CB8AC3E}">
        <p14:creationId xmlns:p14="http://schemas.microsoft.com/office/powerpoint/2010/main" val="18229132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ED729-3DBD-6D44-8BA9-2B6DE2245690}"/>
              </a:ext>
            </a:extLst>
          </p:cNvPr>
          <p:cNvSpPr>
            <a:spLocks noGrp="1"/>
          </p:cNvSpPr>
          <p:nvPr>
            <p:ph type="title"/>
          </p:nvPr>
        </p:nvSpPr>
        <p:spPr/>
        <p:txBody>
          <a:bodyPr/>
          <a:lstStyle/>
          <a:p>
            <a:r>
              <a:rPr lang="en-US" dirty="0"/>
              <a:t>Key Phase II/III Trials of PARPi Monotherapy in mCRPC</a:t>
            </a:r>
            <a:br>
              <a:rPr lang="en-US" dirty="0"/>
            </a:br>
            <a:endParaRPr lang="en-US" dirty="0"/>
          </a:p>
        </p:txBody>
      </p:sp>
      <p:sp>
        <p:nvSpPr>
          <p:cNvPr id="4" name="Text Box 11">
            <a:extLst>
              <a:ext uri="{FF2B5EF4-FFF2-40B4-BE49-F238E27FC236}">
                <a16:creationId xmlns:a16="http://schemas.microsoft.com/office/drawing/2014/main" id="{2D85E2E3-CAEE-68D2-9FCF-9508CBFFF53F}"/>
              </a:ext>
            </a:extLst>
          </p:cNvPr>
          <p:cNvSpPr txBox="1">
            <a:spLocks noChangeArrowheads="1"/>
          </p:cNvSpPr>
          <p:nvPr/>
        </p:nvSpPr>
        <p:spPr bwMode="auto">
          <a:xfrm>
            <a:off x="399594" y="6187917"/>
            <a:ext cx="77859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rPr>
              <a:t>1. NCT02987543. 2. de Bono. NEJM. 2020;382:2091. 3. NCT02952534. 4. Abida. JCO. 2020;38:3763. </a:t>
            </a:r>
            <a:b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rPr>
            </a:br>
            <a:r>
              <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rPr>
              <a:t>5. Abida. Clin Cancer Res. 2020;26:2487. 6. Abida. Eur Urol. 2023;84:321. 7. NCT02975934. 8. Fizazi. NEJM. 2023;388:719. </a:t>
            </a:r>
          </a:p>
        </p:txBody>
      </p:sp>
      <p:graphicFrame>
        <p:nvGraphicFramePr>
          <p:cNvPr id="5" name="Group 3">
            <a:extLst>
              <a:ext uri="{FF2B5EF4-FFF2-40B4-BE49-F238E27FC236}">
                <a16:creationId xmlns:a16="http://schemas.microsoft.com/office/drawing/2014/main" id="{40AF3E04-F627-77A9-5626-DDF0F1F173FB}"/>
              </a:ext>
            </a:extLst>
          </p:cNvPr>
          <p:cNvGraphicFramePr>
            <a:graphicFrameLocks/>
          </p:cNvGraphicFramePr>
          <p:nvPr>
            <p:extLst>
              <p:ext uri="{D42A27DB-BD31-4B8C-83A1-F6EECF244321}">
                <p14:modId xmlns:p14="http://schemas.microsoft.com/office/powerpoint/2010/main" val="3821822653"/>
              </p:ext>
            </p:extLst>
          </p:nvPr>
        </p:nvGraphicFramePr>
        <p:xfrm>
          <a:off x="727076" y="973142"/>
          <a:ext cx="10736264" cy="5151200"/>
        </p:xfrm>
        <a:graphic>
          <a:graphicData uri="http://schemas.openxmlformats.org/drawingml/2006/table">
            <a:tbl>
              <a:tblPr/>
              <a:tblGrid>
                <a:gridCol w="1592612">
                  <a:extLst>
                    <a:ext uri="{9D8B030D-6E8A-4147-A177-3AD203B41FA5}">
                      <a16:colId xmlns:a16="http://schemas.microsoft.com/office/drawing/2014/main" val="20000"/>
                    </a:ext>
                  </a:extLst>
                </a:gridCol>
                <a:gridCol w="3047884">
                  <a:extLst>
                    <a:ext uri="{9D8B030D-6E8A-4147-A177-3AD203B41FA5}">
                      <a16:colId xmlns:a16="http://schemas.microsoft.com/office/drawing/2014/main" val="20001"/>
                    </a:ext>
                  </a:extLst>
                </a:gridCol>
                <a:gridCol w="3047884">
                  <a:extLst>
                    <a:ext uri="{9D8B030D-6E8A-4147-A177-3AD203B41FA5}">
                      <a16:colId xmlns:a16="http://schemas.microsoft.com/office/drawing/2014/main" val="20002"/>
                    </a:ext>
                  </a:extLst>
                </a:gridCol>
                <a:gridCol w="3047884">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Phase III PROfound: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Olaparib vs ARPI Switch (N = 387)</a:t>
                      </a:r>
                      <a:r>
                        <a:rPr kumimoji="0" lang="en-US" sz="1400" b="1" i="0" u="none" strike="noStrike" cap="none" normalizeH="0" baseline="30000" dirty="0">
                          <a:ln>
                            <a:noFill/>
                          </a:ln>
                          <a:solidFill>
                            <a:schemeClr val="tx1"/>
                          </a:solidFill>
                          <a:effectLst/>
                          <a:latin typeface="Calibri" panose="020F0502020204030204" pitchFamily="34" charset="0"/>
                        </a:rPr>
                        <a:t>1,2</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Phase II TRITON2: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Rucaparib (N = 277)</a:t>
                      </a:r>
                      <a:r>
                        <a:rPr kumimoji="0" lang="en-US" sz="1400" b="1" i="0" u="none" strike="noStrike" cap="none" normalizeH="0" baseline="30000" dirty="0">
                          <a:ln>
                            <a:noFill/>
                          </a:ln>
                          <a:solidFill>
                            <a:schemeClr val="tx1"/>
                          </a:solidFill>
                          <a:effectLst/>
                          <a:latin typeface="Calibri" panose="020F0502020204030204" pitchFamily="34" charset="0"/>
                        </a:rPr>
                        <a:t>3-6</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Phase III TRITON3: Rucaparib vs Physician’s Choice (N = 405)</a:t>
                      </a:r>
                      <a:r>
                        <a:rPr kumimoji="0" lang="en-US" sz="1400" b="1" i="0" u="none" strike="noStrike" cap="none" normalizeH="0" baseline="30000" dirty="0">
                          <a:ln>
                            <a:noFill/>
                          </a:ln>
                          <a:solidFill>
                            <a:schemeClr val="tx1"/>
                          </a:solidFill>
                          <a:effectLst/>
                          <a:latin typeface="Calibri" panose="020F0502020204030204" pitchFamily="34" charset="0"/>
                        </a:rPr>
                        <a:t>7,8</a:t>
                      </a:r>
                      <a:endParaRPr kumimoji="0" lang="en-US" sz="1400" b="1" i="0" u="none" strike="noStrike" cap="none" normalizeH="0" baseline="0" dirty="0">
                        <a:ln>
                          <a:noFill/>
                        </a:ln>
                        <a:solidFill>
                          <a:schemeClr val="tx1"/>
                        </a:solidFill>
                        <a:effectLst/>
                        <a:highlight>
                          <a:srgbClr val="FFFF00"/>
                        </a:highligh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Prior therapy status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Required: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 on enza/abi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Prior docetaxel: 39%-46%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Required: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 after 1-2 prior NHA and 1 prior taxane CT; </a:t>
                      </a: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no</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prior PARPi</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Required: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PD after 1 ARPI;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no</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prior CT for mCRPC or PARPi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Prior docetaxel for HSPC: 21%-23%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HRR testing</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Required: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Prospective central testing of archival or recent tissue biopsy from primary or metastatic disease using FoundationOne CDx NGS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Required:</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Prospective central testing of plasma, archival tumor, or screening tumor tissue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Central testing by Foundation Medicine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Central germline testing by </a:t>
                      </a:r>
                      <a:b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b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Color Genomics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Required:</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Prospective local or central testing of plasma and/or tissue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Central testing by Foundation Medicine NGS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Central germline testing by </a:t>
                      </a:r>
                      <a:b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b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Color Health</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Eligible </a:t>
                      </a:r>
                      <a:b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HRR genes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Germline or somatic deleterious or suspected deleterious mutation(s) in ≥1 of 15-gene panel (any zygosity):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Cohort A: </a:t>
                      </a:r>
                      <a:r>
                        <a:rPr kumimoji="0" lang="en-US" sz="1400" b="0" i="1"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ATM, BRCA1, BRCA2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Cohort B: </a:t>
                      </a:r>
                      <a:r>
                        <a:rPr kumimoji="0" lang="en-US" sz="1400" b="0" i="1"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BARD1, BRIP1, CDK12, CHEK1, CHEK2, FANCL, PALB2, PPP2R2A, RAD51B, RAD51C, RAD51D, RAD54L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Germline or somatic deleterious mutation in 15-gene panel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(any zygosity):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ATM, BARD1, BRCA1, BRCA2, BRIP1, CDK12, CHEK2, FANCA, NBN, PALB2, RAD51, RAD51B, RAD51C, RAD51D, RAD54L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Germline or somatic deleterious mutation in 3-gene panel</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(any zygosity):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ATM, BRCA1, BRCA2</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Primary endpoint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Imaging-based PFS per BICR in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cohort A</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ORR per blinded IRR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Imaging-based PFS per IRR in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1" u="none" strike="noStrike" cap="none" normalizeH="0" baseline="0" dirty="0">
                          <a:ln>
                            <a:noFill/>
                          </a:ln>
                          <a:solidFill>
                            <a:schemeClr val="bg2">
                              <a:lumMod val="10000"/>
                            </a:schemeClr>
                          </a:solidFill>
                          <a:effectLst/>
                          <a:latin typeface="Calibri" panose="020F0502020204030204" pitchFamily="34" charset="0"/>
                        </a:rPr>
                        <a:t>BRCA</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-altered population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22882726"/>
                  </a:ext>
                </a:extLst>
              </a:tr>
            </a:tbl>
          </a:graphicData>
        </a:graphic>
      </p:graphicFrame>
    </p:spTree>
    <p:extLst>
      <p:ext uri="{BB962C8B-B14F-4D97-AF65-F5344CB8AC3E}">
        <p14:creationId xmlns:p14="http://schemas.microsoft.com/office/powerpoint/2010/main" val="8109868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1AB32-339C-F0C7-5911-FDB6AA5468CF}"/>
              </a:ext>
            </a:extLst>
          </p:cNvPr>
          <p:cNvSpPr>
            <a:spLocks noGrp="1"/>
          </p:cNvSpPr>
          <p:nvPr>
            <p:ph type="title"/>
          </p:nvPr>
        </p:nvSpPr>
        <p:spPr/>
        <p:txBody>
          <a:bodyPr/>
          <a:lstStyle/>
          <a:p>
            <a:r>
              <a:rPr lang="en-US" dirty="0"/>
              <a:t>PROfound: rPFS and OS With Olaparib in Cohort A</a:t>
            </a:r>
            <a:br>
              <a:rPr lang="en-US" dirty="0"/>
            </a:br>
            <a:r>
              <a:rPr lang="en-US" dirty="0"/>
              <a:t>With </a:t>
            </a:r>
            <a:r>
              <a:rPr lang="en-US" i="1" dirty="0"/>
              <a:t>BRCA1, BRCA2, </a:t>
            </a:r>
            <a:r>
              <a:rPr lang="en-US" dirty="0"/>
              <a:t>or </a:t>
            </a:r>
            <a:r>
              <a:rPr lang="en-US" i="1" dirty="0"/>
              <a:t>ATM </a:t>
            </a:r>
            <a:r>
              <a:rPr lang="en-US" dirty="0"/>
              <a:t>Mutations</a:t>
            </a:r>
          </a:p>
        </p:txBody>
      </p:sp>
      <p:sp>
        <p:nvSpPr>
          <p:cNvPr id="7" name="Content Placeholder 6">
            <a:extLst>
              <a:ext uri="{FF2B5EF4-FFF2-40B4-BE49-F238E27FC236}">
                <a16:creationId xmlns:a16="http://schemas.microsoft.com/office/drawing/2014/main" id="{A4279FC3-0579-71A3-F79E-F2D9152ED616}"/>
              </a:ext>
            </a:extLst>
          </p:cNvPr>
          <p:cNvSpPr>
            <a:spLocks noGrp="1"/>
          </p:cNvSpPr>
          <p:nvPr>
            <p:ph idx="1"/>
          </p:nvPr>
        </p:nvSpPr>
        <p:spPr>
          <a:xfrm>
            <a:off x="604675" y="5742257"/>
            <a:ext cx="10877529" cy="364913"/>
          </a:xfrm>
        </p:spPr>
        <p:txBody>
          <a:bodyPr/>
          <a:lstStyle/>
          <a:p>
            <a:r>
              <a:rPr lang="en-US" sz="2200" dirty="0"/>
              <a:t>HR for rPFS of 0.49 (95% CI: 0.38-0.63; </a:t>
            </a:r>
            <a:r>
              <a:rPr lang="en-US" sz="2200" i="1" dirty="0"/>
              <a:t>P</a:t>
            </a:r>
            <a:r>
              <a:rPr lang="en-US" sz="2200" dirty="0"/>
              <a:t> &lt;.001) in overall population (including those in cohort B with rarer HRR mutations)</a:t>
            </a:r>
          </a:p>
        </p:txBody>
      </p:sp>
      <p:sp>
        <p:nvSpPr>
          <p:cNvPr id="152" name="Text Box 11">
            <a:extLst>
              <a:ext uri="{FF2B5EF4-FFF2-40B4-BE49-F238E27FC236}">
                <a16:creationId xmlns:a16="http://schemas.microsoft.com/office/drawing/2014/main" id="{2CFB3656-F16E-214E-6C28-5BBB5BB2D387}"/>
              </a:ext>
            </a:extLst>
          </p:cNvPr>
          <p:cNvSpPr txBox="1">
            <a:spLocks noChangeArrowheads="1"/>
          </p:cNvSpPr>
          <p:nvPr/>
        </p:nvSpPr>
        <p:spPr bwMode="auto">
          <a:xfrm>
            <a:off x="414339" y="6400143"/>
            <a:ext cx="869337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1.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de Bono. NEJM. </a:t>
            </a:r>
            <a:r>
              <a:rPr kumimoji="0" lang="en-US" sz="1200" b="0" i="0" u="none" strike="noStrike" kern="1200" cap="none" spc="0" normalizeH="0" baseline="0" noProof="0" dirty="0">
                <a:ln>
                  <a:noFill/>
                </a:ln>
                <a:solidFill>
                  <a:srgbClr val="666666"/>
                </a:solidFill>
                <a:effectLst/>
                <a:uLnTx/>
                <a:uFillTx/>
                <a:latin typeface="ff-scala-sans-pro"/>
                <a:ea typeface="+mn-ea"/>
                <a:cs typeface="Calibri" panose="020F0502020204030204" pitchFamily="34" charset="0"/>
              </a:rPr>
              <a:t>2020;382:2091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2.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Hussain. NEJM. 2020;383:2345.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13" name="Group 12">
            <a:extLst>
              <a:ext uri="{FF2B5EF4-FFF2-40B4-BE49-F238E27FC236}">
                <a16:creationId xmlns:a16="http://schemas.microsoft.com/office/drawing/2014/main" id="{43FA78CF-6A6A-4FD6-C67A-1C65B3A5AEE9}"/>
              </a:ext>
            </a:extLst>
          </p:cNvPr>
          <p:cNvGrpSpPr/>
          <p:nvPr/>
        </p:nvGrpSpPr>
        <p:grpSpPr>
          <a:xfrm>
            <a:off x="7571" y="4908455"/>
            <a:ext cx="5946848" cy="830997"/>
            <a:chOff x="712856" y="5217177"/>
            <a:chExt cx="6752544" cy="1128762"/>
          </a:xfrm>
        </p:grpSpPr>
        <p:sp>
          <p:nvSpPr>
            <p:cNvPr id="128" name="TextBox 127">
              <a:extLst>
                <a:ext uri="{FF2B5EF4-FFF2-40B4-BE49-F238E27FC236}">
                  <a16:creationId xmlns:a16="http://schemas.microsoft.com/office/drawing/2014/main" id="{5F03B43C-E613-80DF-4108-0F692A77E0CC}"/>
                </a:ext>
              </a:extLst>
            </p:cNvPr>
            <p:cNvSpPr txBox="1"/>
            <p:nvPr/>
          </p:nvSpPr>
          <p:spPr bwMode="auto">
            <a:xfrm>
              <a:off x="712856" y="5217177"/>
              <a:ext cx="1090615" cy="1128762"/>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Olaparib</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ARPI switch</a:t>
              </a:r>
            </a:p>
          </p:txBody>
        </p:sp>
        <p:sp>
          <p:nvSpPr>
            <p:cNvPr id="129" name="TextBox 128">
              <a:extLst>
                <a:ext uri="{FF2B5EF4-FFF2-40B4-BE49-F238E27FC236}">
                  <a16:creationId xmlns:a16="http://schemas.microsoft.com/office/drawing/2014/main" id="{8963F640-8E47-1CC5-EF9F-58426906C2E3}"/>
                </a:ext>
              </a:extLst>
            </p:cNvPr>
            <p:cNvSpPr txBox="1"/>
            <p:nvPr/>
          </p:nvSpPr>
          <p:spPr bwMode="auto">
            <a:xfrm>
              <a:off x="1678658" y="5710535"/>
              <a:ext cx="420307"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83</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30" name="TextBox 129">
              <a:extLst>
                <a:ext uri="{FF2B5EF4-FFF2-40B4-BE49-F238E27FC236}">
                  <a16:creationId xmlns:a16="http://schemas.microsoft.com/office/drawing/2014/main" id="{75308A2A-CEDB-629A-20A2-78600792CB4E}"/>
                </a:ext>
              </a:extLst>
            </p:cNvPr>
            <p:cNvSpPr txBox="1"/>
            <p:nvPr/>
          </p:nvSpPr>
          <p:spPr bwMode="auto">
            <a:xfrm>
              <a:off x="1898748" y="5710535"/>
              <a:ext cx="473122" cy="627090"/>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149</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79</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31" name="TextBox 130">
              <a:extLst>
                <a:ext uri="{FF2B5EF4-FFF2-40B4-BE49-F238E27FC236}">
                  <a16:creationId xmlns:a16="http://schemas.microsoft.com/office/drawing/2014/main" id="{4DC7D412-C894-4669-2893-26E59260E6C7}"/>
                </a:ext>
              </a:extLst>
            </p:cNvPr>
            <p:cNvSpPr txBox="1"/>
            <p:nvPr/>
          </p:nvSpPr>
          <p:spPr bwMode="auto">
            <a:xfrm>
              <a:off x="2138890" y="5710535"/>
              <a:ext cx="531300" cy="627090"/>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47</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32" name="TextBox 131">
              <a:extLst>
                <a:ext uri="{FF2B5EF4-FFF2-40B4-BE49-F238E27FC236}">
                  <a16:creationId xmlns:a16="http://schemas.microsoft.com/office/drawing/2014/main" id="{7E2E4483-A4D2-A81C-CB68-FD48B5AAFD76}"/>
                </a:ext>
              </a:extLst>
            </p:cNvPr>
            <p:cNvSpPr txBox="1"/>
            <p:nvPr/>
          </p:nvSpPr>
          <p:spPr bwMode="auto">
            <a:xfrm>
              <a:off x="2440131" y="5710535"/>
              <a:ext cx="473122" cy="627090"/>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44</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33" name="TextBox 132">
              <a:extLst>
                <a:ext uri="{FF2B5EF4-FFF2-40B4-BE49-F238E27FC236}">
                  <a16:creationId xmlns:a16="http://schemas.microsoft.com/office/drawing/2014/main" id="{99EB3777-8187-EC97-6283-A4F7B1341D99}"/>
                </a:ext>
              </a:extLst>
            </p:cNvPr>
            <p:cNvSpPr txBox="1"/>
            <p:nvPr/>
          </p:nvSpPr>
          <p:spPr bwMode="auto">
            <a:xfrm>
              <a:off x="2736565" y="5710535"/>
              <a:ext cx="420308"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34" name="TextBox 133">
              <a:extLst>
                <a:ext uri="{FF2B5EF4-FFF2-40B4-BE49-F238E27FC236}">
                  <a16:creationId xmlns:a16="http://schemas.microsoft.com/office/drawing/2014/main" id="{1369D742-16F3-A3B0-87D2-EA0E213AB0EC}"/>
                </a:ext>
              </a:extLst>
            </p:cNvPr>
            <p:cNvSpPr txBox="1"/>
            <p:nvPr/>
          </p:nvSpPr>
          <p:spPr bwMode="auto">
            <a:xfrm>
              <a:off x="2997854" y="5710535"/>
              <a:ext cx="420308"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35" name="TextBox 134">
              <a:extLst>
                <a:ext uri="{FF2B5EF4-FFF2-40B4-BE49-F238E27FC236}">
                  <a16:creationId xmlns:a16="http://schemas.microsoft.com/office/drawing/2014/main" id="{6A3727E8-53DE-D9C4-F1A4-6B2AEBB90E96}"/>
                </a:ext>
              </a:extLst>
            </p:cNvPr>
            <p:cNvSpPr txBox="1"/>
            <p:nvPr/>
          </p:nvSpPr>
          <p:spPr bwMode="auto">
            <a:xfrm>
              <a:off x="3278674" y="5710535"/>
              <a:ext cx="341760"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36" name="TextBox 135">
              <a:extLst>
                <a:ext uri="{FF2B5EF4-FFF2-40B4-BE49-F238E27FC236}">
                  <a16:creationId xmlns:a16="http://schemas.microsoft.com/office/drawing/2014/main" id="{9D65425D-CE9E-93D4-C4AD-32DE6ABE4A7F}"/>
                </a:ext>
              </a:extLst>
            </p:cNvPr>
            <p:cNvSpPr txBox="1"/>
            <p:nvPr/>
          </p:nvSpPr>
          <p:spPr bwMode="auto">
            <a:xfrm>
              <a:off x="3524622" y="5710535"/>
              <a:ext cx="341760"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37" name="TextBox 136">
              <a:extLst>
                <a:ext uri="{FF2B5EF4-FFF2-40B4-BE49-F238E27FC236}">
                  <a16:creationId xmlns:a16="http://schemas.microsoft.com/office/drawing/2014/main" id="{D5F4EE56-63BE-6E2B-E2E6-306EF5597758}"/>
                </a:ext>
              </a:extLst>
            </p:cNvPr>
            <p:cNvSpPr txBox="1"/>
            <p:nvPr/>
          </p:nvSpPr>
          <p:spPr bwMode="auto">
            <a:xfrm>
              <a:off x="3796972" y="5710535"/>
              <a:ext cx="341760"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38" name="TextBox 137">
              <a:extLst>
                <a:ext uri="{FF2B5EF4-FFF2-40B4-BE49-F238E27FC236}">
                  <a16:creationId xmlns:a16="http://schemas.microsoft.com/office/drawing/2014/main" id="{B05EE871-C718-9863-DC47-96058F2E153B}"/>
                </a:ext>
              </a:extLst>
            </p:cNvPr>
            <p:cNvSpPr txBox="1"/>
            <p:nvPr/>
          </p:nvSpPr>
          <p:spPr bwMode="auto">
            <a:xfrm>
              <a:off x="4066049" y="5710535"/>
              <a:ext cx="341760"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39" name="TextBox 138">
              <a:extLst>
                <a:ext uri="{FF2B5EF4-FFF2-40B4-BE49-F238E27FC236}">
                  <a16:creationId xmlns:a16="http://schemas.microsoft.com/office/drawing/2014/main" id="{86C6E966-D0BA-B9E0-939A-9AC311F6910D}"/>
                </a:ext>
              </a:extLst>
            </p:cNvPr>
            <p:cNvSpPr txBox="1"/>
            <p:nvPr/>
          </p:nvSpPr>
          <p:spPr bwMode="auto">
            <a:xfrm>
              <a:off x="4311488" y="5710535"/>
              <a:ext cx="341760"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40" name="TextBox 139">
              <a:extLst>
                <a:ext uri="{FF2B5EF4-FFF2-40B4-BE49-F238E27FC236}">
                  <a16:creationId xmlns:a16="http://schemas.microsoft.com/office/drawing/2014/main" id="{7AFE5AAD-7EB4-2B0B-14E2-E6C444308094}"/>
                </a:ext>
              </a:extLst>
            </p:cNvPr>
            <p:cNvSpPr txBox="1"/>
            <p:nvPr/>
          </p:nvSpPr>
          <p:spPr bwMode="auto">
            <a:xfrm>
              <a:off x="4564084" y="5710535"/>
              <a:ext cx="398752" cy="627090"/>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41" name="TextBox 140">
              <a:extLst>
                <a:ext uri="{FF2B5EF4-FFF2-40B4-BE49-F238E27FC236}">
                  <a16:creationId xmlns:a16="http://schemas.microsoft.com/office/drawing/2014/main" id="{C728C518-E09A-1B2F-F5C1-E0694D28CCC1}"/>
                </a:ext>
              </a:extLst>
            </p:cNvPr>
            <p:cNvSpPr txBox="1"/>
            <p:nvPr/>
          </p:nvSpPr>
          <p:spPr bwMode="auto">
            <a:xfrm>
              <a:off x="4835439" y="5710535"/>
              <a:ext cx="341760"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42" name="TextBox 141">
              <a:extLst>
                <a:ext uri="{FF2B5EF4-FFF2-40B4-BE49-F238E27FC236}">
                  <a16:creationId xmlns:a16="http://schemas.microsoft.com/office/drawing/2014/main" id="{9E4DF864-8A37-E4AB-4E2E-15982ECDE84D}"/>
                </a:ext>
              </a:extLst>
            </p:cNvPr>
            <p:cNvSpPr txBox="1"/>
            <p:nvPr/>
          </p:nvSpPr>
          <p:spPr bwMode="auto">
            <a:xfrm>
              <a:off x="5088972" y="5710535"/>
              <a:ext cx="341760"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43" name="TextBox 142">
              <a:extLst>
                <a:ext uri="{FF2B5EF4-FFF2-40B4-BE49-F238E27FC236}">
                  <a16:creationId xmlns:a16="http://schemas.microsoft.com/office/drawing/2014/main" id="{244B09F5-7E14-CF7C-012C-8EB2FD1FB589}"/>
                </a:ext>
              </a:extLst>
            </p:cNvPr>
            <p:cNvSpPr txBox="1"/>
            <p:nvPr/>
          </p:nvSpPr>
          <p:spPr bwMode="auto">
            <a:xfrm>
              <a:off x="5351139" y="5710535"/>
              <a:ext cx="341760"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44" name="TextBox 143">
              <a:extLst>
                <a:ext uri="{FF2B5EF4-FFF2-40B4-BE49-F238E27FC236}">
                  <a16:creationId xmlns:a16="http://schemas.microsoft.com/office/drawing/2014/main" id="{A61005E2-9F4E-16B9-3FD3-E9FC16F26EC9}"/>
                </a:ext>
              </a:extLst>
            </p:cNvPr>
            <p:cNvSpPr txBox="1"/>
            <p:nvPr/>
          </p:nvSpPr>
          <p:spPr bwMode="auto">
            <a:xfrm>
              <a:off x="5604674" y="5710535"/>
              <a:ext cx="341760"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45" name="TextBox 144">
              <a:extLst>
                <a:ext uri="{FF2B5EF4-FFF2-40B4-BE49-F238E27FC236}">
                  <a16:creationId xmlns:a16="http://schemas.microsoft.com/office/drawing/2014/main" id="{97FA7C48-6D5F-F3AB-AC2B-430BF1AA40B7}"/>
                </a:ext>
              </a:extLst>
            </p:cNvPr>
            <p:cNvSpPr txBox="1"/>
            <p:nvPr/>
          </p:nvSpPr>
          <p:spPr bwMode="auto">
            <a:xfrm>
              <a:off x="5849021" y="5710535"/>
              <a:ext cx="398752" cy="627090"/>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46" name="TextBox 145">
              <a:extLst>
                <a:ext uri="{FF2B5EF4-FFF2-40B4-BE49-F238E27FC236}">
                  <a16:creationId xmlns:a16="http://schemas.microsoft.com/office/drawing/2014/main" id="{E97C7759-9221-6F11-1467-69B6F57852B2}"/>
                </a:ext>
              </a:extLst>
            </p:cNvPr>
            <p:cNvSpPr txBox="1"/>
            <p:nvPr/>
          </p:nvSpPr>
          <p:spPr bwMode="auto">
            <a:xfrm>
              <a:off x="6155098" y="5710535"/>
              <a:ext cx="263214"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47" name="TextBox 146">
              <a:extLst>
                <a:ext uri="{FF2B5EF4-FFF2-40B4-BE49-F238E27FC236}">
                  <a16:creationId xmlns:a16="http://schemas.microsoft.com/office/drawing/2014/main" id="{4117075F-FF05-DACC-98EB-53B731BAD201}"/>
                </a:ext>
              </a:extLst>
            </p:cNvPr>
            <p:cNvSpPr txBox="1"/>
            <p:nvPr/>
          </p:nvSpPr>
          <p:spPr bwMode="auto">
            <a:xfrm>
              <a:off x="6426110" y="5710535"/>
              <a:ext cx="263214"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48" name="TextBox 147">
              <a:extLst>
                <a:ext uri="{FF2B5EF4-FFF2-40B4-BE49-F238E27FC236}">
                  <a16:creationId xmlns:a16="http://schemas.microsoft.com/office/drawing/2014/main" id="{D75CBF76-380A-EAF8-267D-0AE1153A16D7}"/>
                </a:ext>
              </a:extLst>
            </p:cNvPr>
            <p:cNvSpPr txBox="1"/>
            <p:nvPr/>
          </p:nvSpPr>
          <p:spPr bwMode="auto">
            <a:xfrm>
              <a:off x="6685225" y="5710535"/>
              <a:ext cx="263214"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49" name="TextBox 148">
              <a:extLst>
                <a:ext uri="{FF2B5EF4-FFF2-40B4-BE49-F238E27FC236}">
                  <a16:creationId xmlns:a16="http://schemas.microsoft.com/office/drawing/2014/main" id="{64F0B417-2EB3-15F4-AC09-4952E8C7BEC2}"/>
                </a:ext>
              </a:extLst>
            </p:cNvPr>
            <p:cNvSpPr txBox="1"/>
            <p:nvPr/>
          </p:nvSpPr>
          <p:spPr bwMode="auto">
            <a:xfrm>
              <a:off x="6946216" y="5710535"/>
              <a:ext cx="263214"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50" name="TextBox 149">
              <a:extLst>
                <a:ext uri="{FF2B5EF4-FFF2-40B4-BE49-F238E27FC236}">
                  <a16:creationId xmlns:a16="http://schemas.microsoft.com/office/drawing/2014/main" id="{2CC58D42-6832-5D45-CB0D-30CA86FB2085}"/>
                </a:ext>
              </a:extLst>
            </p:cNvPr>
            <p:cNvSpPr txBox="1"/>
            <p:nvPr/>
          </p:nvSpPr>
          <p:spPr bwMode="auto">
            <a:xfrm>
              <a:off x="7202186" y="5710535"/>
              <a:ext cx="263214"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grpSp>
      <p:sp>
        <p:nvSpPr>
          <p:cNvPr id="14" name="TextBox 13">
            <a:extLst>
              <a:ext uri="{FF2B5EF4-FFF2-40B4-BE49-F238E27FC236}">
                <a16:creationId xmlns:a16="http://schemas.microsoft.com/office/drawing/2014/main" id="{DC3E1B25-9DFE-E5C7-4027-03C5BD89B59E}"/>
              </a:ext>
            </a:extLst>
          </p:cNvPr>
          <p:cNvSpPr txBox="1"/>
          <p:nvPr/>
        </p:nvSpPr>
        <p:spPr bwMode="auto">
          <a:xfrm>
            <a:off x="2818114" y="1541894"/>
            <a:ext cx="14596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rPFS by BICR</a:t>
            </a:r>
            <a:r>
              <a:rPr kumimoji="0" lang="en-US" sz="18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5" name="TextBox 14">
            <a:extLst>
              <a:ext uri="{FF2B5EF4-FFF2-40B4-BE49-F238E27FC236}">
                <a16:creationId xmlns:a16="http://schemas.microsoft.com/office/drawing/2014/main" id="{3D3F7141-F944-201F-F369-3D4918AB1960}"/>
              </a:ext>
            </a:extLst>
          </p:cNvPr>
          <p:cNvSpPr txBox="1"/>
          <p:nvPr/>
        </p:nvSpPr>
        <p:spPr bwMode="auto">
          <a:xfrm rot="16200000">
            <a:off x="-1054180" y="3456093"/>
            <a:ext cx="27758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Probability of rPFS</a:t>
            </a:r>
          </a:p>
        </p:txBody>
      </p:sp>
      <p:sp>
        <p:nvSpPr>
          <p:cNvPr id="16" name="TextBox 15">
            <a:extLst>
              <a:ext uri="{FF2B5EF4-FFF2-40B4-BE49-F238E27FC236}">
                <a16:creationId xmlns:a16="http://schemas.microsoft.com/office/drawing/2014/main" id="{73D8FB64-57F7-1B29-AA64-4D90055FB240}"/>
              </a:ext>
            </a:extLst>
          </p:cNvPr>
          <p:cNvSpPr txBox="1"/>
          <p:nvPr/>
        </p:nvSpPr>
        <p:spPr bwMode="auto">
          <a:xfrm>
            <a:off x="2196474" y="5005099"/>
            <a:ext cx="23178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 Since Randomization</a:t>
            </a:r>
          </a:p>
        </p:txBody>
      </p:sp>
      <p:sp>
        <p:nvSpPr>
          <p:cNvPr id="17" name="Freeform: Shape 16">
            <a:extLst>
              <a:ext uri="{FF2B5EF4-FFF2-40B4-BE49-F238E27FC236}">
                <a16:creationId xmlns:a16="http://schemas.microsoft.com/office/drawing/2014/main" id="{9841DFF1-E854-11C0-FEBE-1492913CAA8E}"/>
              </a:ext>
            </a:extLst>
          </p:cNvPr>
          <p:cNvSpPr/>
          <p:nvPr/>
        </p:nvSpPr>
        <p:spPr bwMode="auto">
          <a:xfrm>
            <a:off x="993046" y="2543564"/>
            <a:ext cx="4850038" cy="2224884"/>
          </a:xfrm>
          <a:custGeom>
            <a:avLst/>
            <a:gdLst>
              <a:gd name="connsiteX0" fmla="*/ 0 w 6587916"/>
              <a:gd name="connsiteY0" fmla="*/ 0 h 3022110"/>
              <a:gd name="connsiteX1" fmla="*/ 0 w 6587916"/>
              <a:gd name="connsiteY1" fmla="*/ 3022110 h 3022110"/>
              <a:gd name="connsiteX2" fmla="*/ 6587916 w 6587916"/>
              <a:gd name="connsiteY2" fmla="*/ 3022110 h 3022110"/>
            </a:gdLst>
            <a:ahLst/>
            <a:cxnLst>
              <a:cxn ang="0">
                <a:pos x="connsiteX0" y="connsiteY0"/>
              </a:cxn>
              <a:cxn ang="0">
                <a:pos x="connsiteX1" y="connsiteY1"/>
              </a:cxn>
              <a:cxn ang="0">
                <a:pos x="connsiteX2" y="connsiteY2"/>
              </a:cxn>
            </a:cxnLst>
            <a:rect l="l" t="t" r="r" b="b"/>
            <a:pathLst>
              <a:path w="6587916" h="3022110">
                <a:moveTo>
                  <a:pt x="0" y="0"/>
                </a:moveTo>
                <a:lnTo>
                  <a:pt x="0" y="3022110"/>
                </a:lnTo>
                <a:lnTo>
                  <a:pt x="6587916" y="302211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cxnSp>
        <p:nvCxnSpPr>
          <p:cNvPr id="18" name="Straight Connector 17">
            <a:extLst>
              <a:ext uri="{FF2B5EF4-FFF2-40B4-BE49-F238E27FC236}">
                <a16:creationId xmlns:a16="http://schemas.microsoft.com/office/drawing/2014/main" id="{A26D3267-905E-CA97-AADE-EB61652EB16D}"/>
              </a:ext>
            </a:extLst>
          </p:cNvPr>
          <p:cNvCxnSpPr>
            <a:cxnSpLocks/>
          </p:cNvCxnSpPr>
          <p:nvPr/>
        </p:nvCxnSpPr>
        <p:spPr bwMode="auto">
          <a:xfrm>
            <a:off x="926052" y="2544538"/>
            <a:ext cx="69723"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9B92412-090C-CF99-94B8-43B3BF5EB887}"/>
              </a:ext>
            </a:extLst>
          </p:cNvPr>
          <p:cNvCxnSpPr>
            <a:cxnSpLocks/>
          </p:cNvCxnSpPr>
          <p:nvPr/>
        </p:nvCxnSpPr>
        <p:spPr bwMode="auto">
          <a:xfrm>
            <a:off x="926052" y="2989481"/>
            <a:ext cx="69723"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700741F-EFAC-7936-548E-6661E9D378C7}"/>
              </a:ext>
            </a:extLst>
          </p:cNvPr>
          <p:cNvCxnSpPr>
            <a:cxnSpLocks/>
          </p:cNvCxnSpPr>
          <p:nvPr/>
        </p:nvCxnSpPr>
        <p:spPr bwMode="auto">
          <a:xfrm>
            <a:off x="926052" y="3434423"/>
            <a:ext cx="6972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12C7E2C-BF2A-F86A-686A-46093B575354}"/>
              </a:ext>
            </a:extLst>
          </p:cNvPr>
          <p:cNvCxnSpPr>
            <a:cxnSpLocks/>
          </p:cNvCxnSpPr>
          <p:nvPr/>
        </p:nvCxnSpPr>
        <p:spPr bwMode="auto">
          <a:xfrm>
            <a:off x="926052" y="3879365"/>
            <a:ext cx="6972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21BBF85-502E-90F0-285D-9E1D506E9800}"/>
              </a:ext>
            </a:extLst>
          </p:cNvPr>
          <p:cNvCxnSpPr>
            <a:cxnSpLocks/>
          </p:cNvCxnSpPr>
          <p:nvPr/>
        </p:nvCxnSpPr>
        <p:spPr bwMode="auto">
          <a:xfrm>
            <a:off x="926052" y="4324307"/>
            <a:ext cx="6972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6571060C-73B8-675F-09B9-E4F373522D5D}"/>
              </a:ext>
            </a:extLst>
          </p:cNvPr>
          <p:cNvCxnSpPr>
            <a:cxnSpLocks/>
          </p:cNvCxnSpPr>
          <p:nvPr/>
        </p:nvCxnSpPr>
        <p:spPr bwMode="auto">
          <a:xfrm>
            <a:off x="926052" y="4769249"/>
            <a:ext cx="69723" cy="0"/>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184B522D-1517-5E78-4A43-4100B950E00E}"/>
              </a:ext>
            </a:extLst>
          </p:cNvPr>
          <p:cNvSpPr txBox="1"/>
          <p:nvPr/>
        </p:nvSpPr>
        <p:spPr bwMode="auto">
          <a:xfrm>
            <a:off x="450987" y="2360627"/>
            <a:ext cx="5557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25" name="TextBox 24">
            <a:extLst>
              <a:ext uri="{FF2B5EF4-FFF2-40B4-BE49-F238E27FC236}">
                <a16:creationId xmlns:a16="http://schemas.microsoft.com/office/drawing/2014/main" id="{38B49F4C-7796-E29A-B517-47B876334239}"/>
              </a:ext>
            </a:extLst>
          </p:cNvPr>
          <p:cNvSpPr txBox="1"/>
          <p:nvPr/>
        </p:nvSpPr>
        <p:spPr bwMode="auto">
          <a:xfrm>
            <a:off x="446899" y="2806210"/>
            <a:ext cx="5871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0.80</a:t>
            </a:r>
          </a:p>
        </p:txBody>
      </p:sp>
      <p:sp>
        <p:nvSpPr>
          <p:cNvPr id="26" name="TextBox 25">
            <a:extLst>
              <a:ext uri="{FF2B5EF4-FFF2-40B4-BE49-F238E27FC236}">
                <a16:creationId xmlns:a16="http://schemas.microsoft.com/office/drawing/2014/main" id="{DEB2A5AC-96B6-847E-D377-96629BAAF9F0}"/>
              </a:ext>
            </a:extLst>
          </p:cNvPr>
          <p:cNvSpPr txBox="1"/>
          <p:nvPr/>
        </p:nvSpPr>
        <p:spPr bwMode="auto">
          <a:xfrm>
            <a:off x="446899" y="3250992"/>
            <a:ext cx="5871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0.60</a:t>
            </a:r>
          </a:p>
        </p:txBody>
      </p:sp>
      <p:sp>
        <p:nvSpPr>
          <p:cNvPr id="27" name="TextBox 26">
            <a:extLst>
              <a:ext uri="{FF2B5EF4-FFF2-40B4-BE49-F238E27FC236}">
                <a16:creationId xmlns:a16="http://schemas.microsoft.com/office/drawing/2014/main" id="{DDB1F5B0-92A0-ADFE-4C52-E3BFD2BA730A}"/>
              </a:ext>
            </a:extLst>
          </p:cNvPr>
          <p:cNvSpPr txBox="1"/>
          <p:nvPr/>
        </p:nvSpPr>
        <p:spPr bwMode="auto">
          <a:xfrm>
            <a:off x="446899" y="3686157"/>
            <a:ext cx="5871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0.40</a:t>
            </a:r>
          </a:p>
        </p:txBody>
      </p:sp>
      <p:sp>
        <p:nvSpPr>
          <p:cNvPr id="28" name="TextBox 27">
            <a:extLst>
              <a:ext uri="{FF2B5EF4-FFF2-40B4-BE49-F238E27FC236}">
                <a16:creationId xmlns:a16="http://schemas.microsoft.com/office/drawing/2014/main" id="{B50D848F-D18C-224B-CA29-422E8A01EDCC}"/>
              </a:ext>
            </a:extLst>
          </p:cNvPr>
          <p:cNvSpPr txBox="1"/>
          <p:nvPr/>
        </p:nvSpPr>
        <p:spPr bwMode="auto">
          <a:xfrm>
            <a:off x="446899" y="4138151"/>
            <a:ext cx="58711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0.20</a:t>
            </a:r>
          </a:p>
        </p:txBody>
      </p:sp>
      <p:sp>
        <p:nvSpPr>
          <p:cNvPr id="29" name="TextBox 28">
            <a:extLst>
              <a:ext uri="{FF2B5EF4-FFF2-40B4-BE49-F238E27FC236}">
                <a16:creationId xmlns:a16="http://schemas.microsoft.com/office/drawing/2014/main" id="{D3089F2C-2C5A-A8AE-5376-846F3BECC062}"/>
              </a:ext>
            </a:extLst>
          </p:cNvPr>
          <p:cNvSpPr txBox="1"/>
          <p:nvPr/>
        </p:nvSpPr>
        <p:spPr bwMode="auto">
          <a:xfrm>
            <a:off x="725700" y="4633010"/>
            <a:ext cx="2508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grpSp>
        <p:nvGrpSpPr>
          <p:cNvPr id="30" name="Group 29">
            <a:extLst>
              <a:ext uri="{FF2B5EF4-FFF2-40B4-BE49-F238E27FC236}">
                <a16:creationId xmlns:a16="http://schemas.microsoft.com/office/drawing/2014/main" id="{6C8BDD5B-06A3-6B11-7D10-9F46A17CA4CA}"/>
              </a:ext>
            </a:extLst>
          </p:cNvPr>
          <p:cNvGrpSpPr/>
          <p:nvPr/>
        </p:nvGrpSpPr>
        <p:grpSpPr>
          <a:xfrm>
            <a:off x="992256" y="4758285"/>
            <a:ext cx="4860915" cy="66414"/>
            <a:chOff x="2823328" y="4843678"/>
            <a:chExt cx="6602690" cy="65987"/>
          </a:xfrm>
        </p:grpSpPr>
        <p:cxnSp>
          <p:nvCxnSpPr>
            <p:cNvPr id="106" name="Straight Connector 105">
              <a:extLst>
                <a:ext uri="{FF2B5EF4-FFF2-40B4-BE49-F238E27FC236}">
                  <a16:creationId xmlns:a16="http://schemas.microsoft.com/office/drawing/2014/main" id="{A8C5568C-F0B7-2BBD-9E79-3B21630DAAE8}"/>
                </a:ext>
              </a:extLst>
            </p:cNvPr>
            <p:cNvCxnSpPr>
              <a:cxnSpLocks/>
            </p:cNvCxnSpPr>
            <p:nvPr/>
          </p:nvCxnSpPr>
          <p:spPr bwMode="auto">
            <a:xfrm>
              <a:off x="2823328"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3AA4B58-2524-0AC9-4AD0-ADEC686AD40D}"/>
                </a:ext>
              </a:extLst>
            </p:cNvPr>
            <p:cNvCxnSpPr>
              <a:cxnSpLocks/>
            </p:cNvCxnSpPr>
            <p:nvPr/>
          </p:nvCxnSpPr>
          <p:spPr bwMode="auto">
            <a:xfrm>
              <a:off x="3137742"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BA5F42D2-DCBD-7E50-D0BA-29B15C7DA9F5}"/>
                </a:ext>
              </a:extLst>
            </p:cNvPr>
            <p:cNvCxnSpPr>
              <a:cxnSpLocks/>
            </p:cNvCxnSpPr>
            <p:nvPr/>
          </p:nvCxnSpPr>
          <p:spPr bwMode="auto">
            <a:xfrm>
              <a:off x="3452156"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5F8A4B0C-50FA-DB31-05CB-5FEDFE28DC2F}"/>
                </a:ext>
              </a:extLst>
            </p:cNvPr>
            <p:cNvCxnSpPr>
              <a:cxnSpLocks/>
            </p:cNvCxnSpPr>
            <p:nvPr/>
          </p:nvCxnSpPr>
          <p:spPr bwMode="auto">
            <a:xfrm>
              <a:off x="3766570"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CF677C70-1C66-2EF8-E516-31536564CE32}"/>
                </a:ext>
              </a:extLst>
            </p:cNvPr>
            <p:cNvCxnSpPr>
              <a:cxnSpLocks/>
            </p:cNvCxnSpPr>
            <p:nvPr/>
          </p:nvCxnSpPr>
          <p:spPr bwMode="auto">
            <a:xfrm>
              <a:off x="4080984"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67D339FC-5366-6525-0DF0-FD9CED5C14CB}"/>
                </a:ext>
              </a:extLst>
            </p:cNvPr>
            <p:cNvCxnSpPr>
              <a:cxnSpLocks/>
            </p:cNvCxnSpPr>
            <p:nvPr/>
          </p:nvCxnSpPr>
          <p:spPr bwMode="auto">
            <a:xfrm>
              <a:off x="4395398"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8FC60535-9E7D-1148-127B-04242D8D2CA0}"/>
                </a:ext>
              </a:extLst>
            </p:cNvPr>
            <p:cNvCxnSpPr>
              <a:cxnSpLocks/>
            </p:cNvCxnSpPr>
            <p:nvPr/>
          </p:nvCxnSpPr>
          <p:spPr bwMode="auto">
            <a:xfrm>
              <a:off x="4709812"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92731149-B9AA-6691-D0E5-3D61D9A2A86A}"/>
                </a:ext>
              </a:extLst>
            </p:cNvPr>
            <p:cNvCxnSpPr>
              <a:cxnSpLocks/>
            </p:cNvCxnSpPr>
            <p:nvPr/>
          </p:nvCxnSpPr>
          <p:spPr bwMode="auto">
            <a:xfrm>
              <a:off x="5024226"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F3ABB713-8357-31E2-157C-3ED494620A6F}"/>
                </a:ext>
              </a:extLst>
            </p:cNvPr>
            <p:cNvCxnSpPr>
              <a:cxnSpLocks/>
            </p:cNvCxnSpPr>
            <p:nvPr/>
          </p:nvCxnSpPr>
          <p:spPr bwMode="auto">
            <a:xfrm>
              <a:off x="5338640"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37F432DE-598B-C6BB-E5E0-C9E83653F284}"/>
                </a:ext>
              </a:extLst>
            </p:cNvPr>
            <p:cNvCxnSpPr>
              <a:cxnSpLocks/>
            </p:cNvCxnSpPr>
            <p:nvPr/>
          </p:nvCxnSpPr>
          <p:spPr bwMode="auto">
            <a:xfrm>
              <a:off x="5653054"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9EE8A5F0-17DC-76B5-91B6-780F31C8B9DB}"/>
                </a:ext>
              </a:extLst>
            </p:cNvPr>
            <p:cNvCxnSpPr>
              <a:cxnSpLocks/>
            </p:cNvCxnSpPr>
            <p:nvPr/>
          </p:nvCxnSpPr>
          <p:spPr bwMode="auto">
            <a:xfrm>
              <a:off x="5967468"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B15B4865-FB3C-9B44-4E12-2DB2ADD9F7AE}"/>
                </a:ext>
              </a:extLst>
            </p:cNvPr>
            <p:cNvCxnSpPr>
              <a:cxnSpLocks/>
            </p:cNvCxnSpPr>
            <p:nvPr/>
          </p:nvCxnSpPr>
          <p:spPr bwMode="auto">
            <a:xfrm>
              <a:off x="6281882"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00F53884-6F0A-F4C4-B2EB-DCD775FEA9B7}"/>
                </a:ext>
              </a:extLst>
            </p:cNvPr>
            <p:cNvCxnSpPr>
              <a:cxnSpLocks/>
            </p:cNvCxnSpPr>
            <p:nvPr/>
          </p:nvCxnSpPr>
          <p:spPr bwMode="auto">
            <a:xfrm>
              <a:off x="6596296"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9FD047B4-B8C1-8B7E-876E-F8580BE242F6}"/>
                </a:ext>
              </a:extLst>
            </p:cNvPr>
            <p:cNvCxnSpPr>
              <a:cxnSpLocks/>
            </p:cNvCxnSpPr>
            <p:nvPr/>
          </p:nvCxnSpPr>
          <p:spPr bwMode="auto">
            <a:xfrm>
              <a:off x="6910710"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1AA2EA99-4629-EF00-4792-35FB0E83AF41}"/>
                </a:ext>
              </a:extLst>
            </p:cNvPr>
            <p:cNvCxnSpPr>
              <a:cxnSpLocks/>
            </p:cNvCxnSpPr>
            <p:nvPr/>
          </p:nvCxnSpPr>
          <p:spPr bwMode="auto">
            <a:xfrm>
              <a:off x="7225124"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DB509EB2-547F-FB7B-99E2-1B96D1C53D67}"/>
                </a:ext>
              </a:extLst>
            </p:cNvPr>
            <p:cNvCxnSpPr>
              <a:cxnSpLocks/>
            </p:cNvCxnSpPr>
            <p:nvPr/>
          </p:nvCxnSpPr>
          <p:spPr bwMode="auto">
            <a:xfrm>
              <a:off x="7539538"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59B374A2-07AC-1BB2-C437-9ED1DD7EB2AB}"/>
                </a:ext>
              </a:extLst>
            </p:cNvPr>
            <p:cNvCxnSpPr>
              <a:cxnSpLocks/>
            </p:cNvCxnSpPr>
            <p:nvPr/>
          </p:nvCxnSpPr>
          <p:spPr bwMode="auto">
            <a:xfrm>
              <a:off x="7853952"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56B1FDE-C5A3-6417-FFDE-5041931336A7}"/>
                </a:ext>
              </a:extLst>
            </p:cNvPr>
            <p:cNvCxnSpPr>
              <a:cxnSpLocks/>
            </p:cNvCxnSpPr>
            <p:nvPr/>
          </p:nvCxnSpPr>
          <p:spPr bwMode="auto">
            <a:xfrm>
              <a:off x="8168366"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C6961697-1795-BF93-834A-BD412784AD44}"/>
                </a:ext>
              </a:extLst>
            </p:cNvPr>
            <p:cNvCxnSpPr>
              <a:cxnSpLocks/>
            </p:cNvCxnSpPr>
            <p:nvPr/>
          </p:nvCxnSpPr>
          <p:spPr bwMode="auto">
            <a:xfrm>
              <a:off x="8482780"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998F88F-01A3-C0CB-BBBD-7F18A6741DFC}"/>
                </a:ext>
              </a:extLst>
            </p:cNvPr>
            <p:cNvCxnSpPr>
              <a:cxnSpLocks/>
            </p:cNvCxnSpPr>
            <p:nvPr/>
          </p:nvCxnSpPr>
          <p:spPr bwMode="auto">
            <a:xfrm>
              <a:off x="8797194"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8BC71A81-93FB-E742-F424-BF4133C87E2F}"/>
                </a:ext>
              </a:extLst>
            </p:cNvPr>
            <p:cNvCxnSpPr>
              <a:cxnSpLocks/>
            </p:cNvCxnSpPr>
            <p:nvPr/>
          </p:nvCxnSpPr>
          <p:spPr bwMode="auto">
            <a:xfrm>
              <a:off x="9111608" y="4843678"/>
              <a:ext cx="0" cy="65987"/>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A8275A65-3CCC-EC30-120A-B81C282B9A99}"/>
                </a:ext>
              </a:extLst>
            </p:cNvPr>
            <p:cNvCxnSpPr>
              <a:cxnSpLocks/>
            </p:cNvCxnSpPr>
            <p:nvPr/>
          </p:nvCxnSpPr>
          <p:spPr bwMode="auto">
            <a:xfrm>
              <a:off x="9426018" y="4843678"/>
              <a:ext cx="0" cy="65987"/>
            </a:xfrm>
            <a:prstGeom prst="line">
              <a:avLst/>
            </a:prstGeom>
            <a:noFill/>
            <a:ln w="28575" cap="flat" cmpd="sng" algn="ctr">
              <a:solidFill>
                <a:schemeClr val="bg1"/>
              </a:solidFill>
              <a:prstDash val="solid"/>
              <a:round/>
              <a:headEnd type="none" w="med" len="med"/>
              <a:tailEnd type="none" w="med" len="med"/>
            </a:ln>
            <a:effectLst/>
          </p:spPr>
        </p:cxnSp>
      </p:grpSp>
      <p:sp>
        <p:nvSpPr>
          <p:cNvPr id="31" name="TextBox 30">
            <a:extLst>
              <a:ext uri="{FF2B5EF4-FFF2-40B4-BE49-F238E27FC236}">
                <a16:creationId xmlns:a16="http://schemas.microsoft.com/office/drawing/2014/main" id="{287DF37A-E70D-3BD5-C862-01EFBC070408}"/>
              </a:ext>
            </a:extLst>
          </p:cNvPr>
          <p:cNvSpPr txBox="1"/>
          <p:nvPr/>
        </p:nvSpPr>
        <p:spPr bwMode="auto">
          <a:xfrm>
            <a:off x="851210" y="4752420"/>
            <a:ext cx="2508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32" name="TextBox 31">
            <a:extLst>
              <a:ext uri="{FF2B5EF4-FFF2-40B4-BE49-F238E27FC236}">
                <a16:creationId xmlns:a16="http://schemas.microsoft.com/office/drawing/2014/main" id="{7FD4DE54-97E0-C8A7-8E75-3B2D55C07958}"/>
              </a:ext>
            </a:extLst>
          </p:cNvPr>
          <p:cNvSpPr txBox="1"/>
          <p:nvPr/>
        </p:nvSpPr>
        <p:spPr bwMode="auto">
          <a:xfrm>
            <a:off x="1086023" y="4752420"/>
            <a:ext cx="2508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33" name="TextBox 32">
            <a:extLst>
              <a:ext uri="{FF2B5EF4-FFF2-40B4-BE49-F238E27FC236}">
                <a16:creationId xmlns:a16="http://schemas.microsoft.com/office/drawing/2014/main" id="{2377CA99-BE87-5DB9-2636-3226C02C3E4A}"/>
              </a:ext>
            </a:extLst>
          </p:cNvPr>
          <p:cNvSpPr txBox="1"/>
          <p:nvPr/>
        </p:nvSpPr>
        <p:spPr bwMode="auto">
          <a:xfrm>
            <a:off x="1318431" y="4752420"/>
            <a:ext cx="2508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34" name="TextBox 33">
            <a:extLst>
              <a:ext uri="{FF2B5EF4-FFF2-40B4-BE49-F238E27FC236}">
                <a16:creationId xmlns:a16="http://schemas.microsoft.com/office/drawing/2014/main" id="{564073A8-3637-35E3-FC37-0A9D9AE2ED27}"/>
              </a:ext>
            </a:extLst>
          </p:cNvPr>
          <p:cNvSpPr txBox="1"/>
          <p:nvPr/>
        </p:nvSpPr>
        <p:spPr bwMode="auto">
          <a:xfrm>
            <a:off x="1543627" y="4752420"/>
            <a:ext cx="2508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35" name="TextBox 34">
            <a:extLst>
              <a:ext uri="{FF2B5EF4-FFF2-40B4-BE49-F238E27FC236}">
                <a16:creationId xmlns:a16="http://schemas.microsoft.com/office/drawing/2014/main" id="{60139834-C68A-687F-8A1F-FF28099EDB0D}"/>
              </a:ext>
            </a:extLst>
          </p:cNvPr>
          <p:cNvSpPr txBox="1"/>
          <p:nvPr/>
        </p:nvSpPr>
        <p:spPr bwMode="auto">
          <a:xfrm>
            <a:off x="1776035" y="4752420"/>
            <a:ext cx="2508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36" name="TextBox 35">
            <a:extLst>
              <a:ext uri="{FF2B5EF4-FFF2-40B4-BE49-F238E27FC236}">
                <a16:creationId xmlns:a16="http://schemas.microsoft.com/office/drawing/2014/main" id="{A3B9E309-1D79-10B9-02A5-57FFEB03A314}"/>
              </a:ext>
            </a:extLst>
          </p:cNvPr>
          <p:cNvSpPr txBox="1"/>
          <p:nvPr/>
        </p:nvSpPr>
        <p:spPr bwMode="auto">
          <a:xfrm>
            <a:off x="2010849" y="4752420"/>
            <a:ext cx="2508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37" name="TextBox 36">
            <a:extLst>
              <a:ext uri="{FF2B5EF4-FFF2-40B4-BE49-F238E27FC236}">
                <a16:creationId xmlns:a16="http://schemas.microsoft.com/office/drawing/2014/main" id="{F7134507-FB0F-B462-1473-F6D1CEBF4F18}"/>
              </a:ext>
            </a:extLst>
          </p:cNvPr>
          <p:cNvSpPr txBox="1"/>
          <p:nvPr/>
        </p:nvSpPr>
        <p:spPr bwMode="auto">
          <a:xfrm>
            <a:off x="2240853" y="4752420"/>
            <a:ext cx="2508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38" name="TextBox 37">
            <a:extLst>
              <a:ext uri="{FF2B5EF4-FFF2-40B4-BE49-F238E27FC236}">
                <a16:creationId xmlns:a16="http://schemas.microsoft.com/office/drawing/2014/main" id="{49DE0146-DA71-6A43-9BE0-322B43EFF123}"/>
              </a:ext>
            </a:extLst>
          </p:cNvPr>
          <p:cNvSpPr txBox="1"/>
          <p:nvPr/>
        </p:nvSpPr>
        <p:spPr bwMode="auto">
          <a:xfrm>
            <a:off x="2468453" y="4752420"/>
            <a:ext cx="2508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a:t>
            </a:r>
          </a:p>
        </p:txBody>
      </p:sp>
      <p:sp>
        <p:nvSpPr>
          <p:cNvPr id="39" name="TextBox 38">
            <a:extLst>
              <a:ext uri="{FF2B5EF4-FFF2-40B4-BE49-F238E27FC236}">
                <a16:creationId xmlns:a16="http://schemas.microsoft.com/office/drawing/2014/main" id="{7ABA0125-BE42-C7D1-62C0-932587C503CD}"/>
              </a:ext>
            </a:extLst>
          </p:cNvPr>
          <p:cNvSpPr txBox="1"/>
          <p:nvPr/>
        </p:nvSpPr>
        <p:spPr bwMode="auto">
          <a:xfrm>
            <a:off x="2696053" y="4752420"/>
            <a:ext cx="2508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p>
        </p:txBody>
      </p:sp>
      <p:sp>
        <p:nvSpPr>
          <p:cNvPr id="40" name="TextBox 39">
            <a:extLst>
              <a:ext uri="{FF2B5EF4-FFF2-40B4-BE49-F238E27FC236}">
                <a16:creationId xmlns:a16="http://schemas.microsoft.com/office/drawing/2014/main" id="{B064022A-B7E1-3E6A-DA66-304AA4885C0D}"/>
              </a:ext>
            </a:extLst>
          </p:cNvPr>
          <p:cNvSpPr txBox="1"/>
          <p:nvPr/>
        </p:nvSpPr>
        <p:spPr bwMode="auto">
          <a:xfrm>
            <a:off x="2940483" y="4752420"/>
            <a:ext cx="25084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p>
        </p:txBody>
      </p:sp>
      <p:sp>
        <p:nvSpPr>
          <p:cNvPr id="41" name="TextBox 40">
            <a:extLst>
              <a:ext uri="{FF2B5EF4-FFF2-40B4-BE49-F238E27FC236}">
                <a16:creationId xmlns:a16="http://schemas.microsoft.com/office/drawing/2014/main" id="{EEA716AE-65F9-F6C3-DE7F-06417AC96ED3}"/>
              </a:ext>
            </a:extLst>
          </p:cNvPr>
          <p:cNvSpPr txBox="1"/>
          <p:nvPr/>
        </p:nvSpPr>
        <p:spPr bwMode="auto">
          <a:xfrm>
            <a:off x="3122401" y="4752420"/>
            <a:ext cx="4383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42" name="TextBox 41">
            <a:extLst>
              <a:ext uri="{FF2B5EF4-FFF2-40B4-BE49-F238E27FC236}">
                <a16:creationId xmlns:a16="http://schemas.microsoft.com/office/drawing/2014/main" id="{EFB2695B-E4DC-33FA-6362-DB713329458B}"/>
              </a:ext>
            </a:extLst>
          </p:cNvPr>
          <p:cNvSpPr txBox="1"/>
          <p:nvPr/>
        </p:nvSpPr>
        <p:spPr bwMode="auto">
          <a:xfrm>
            <a:off x="3357215" y="4752420"/>
            <a:ext cx="4383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a:t>
            </a:r>
          </a:p>
        </p:txBody>
      </p:sp>
      <p:sp>
        <p:nvSpPr>
          <p:cNvPr id="43" name="TextBox 42">
            <a:extLst>
              <a:ext uri="{FF2B5EF4-FFF2-40B4-BE49-F238E27FC236}">
                <a16:creationId xmlns:a16="http://schemas.microsoft.com/office/drawing/2014/main" id="{D418E2C9-7C20-823C-71ED-728F6D3A1A6D}"/>
              </a:ext>
            </a:extLst>
          </p:cNvPr>
          <p:cNvSpPr txBox="1"/>
          <p:nvPr/>
        </p:nvSpPr>
        <p:spPr bwMode="auto">
          <a:xfrm>
            <a:off x="3592828" y="4752420"/>
            <a:ext cx="4383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44" name="TextBox 43">
            <a:extLst>
              <a:ext uri="{FF2B5EF4-FFF2-40B4-BE49-F238E27FC236}">
                <a16:creationId xmlns:a16="http://schemas.microsoft.com/office/drawing/2014/main" id="{2D6B32CE-AC4B-B8E9-F214-A91CC3640304}"/>
              </a:ext>
            </a:extLst>
          </p:cNvPr>
          <p:cNvSpPr txBox="1"/>
          <p:nvPr/>
        </p:nvSpPr>
        <p:spPr bwMode="auto">
          <a:xfrm>
            <a:off x="3825236" y="4752420"/>
            <a:ext cx="4383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a:t>
            </a:r>
          </a:p>
        </p:txBody>
      </p:sp>
      <p:sp>
        <p:nvSpPr>
          <p:cNvPr id="45" name="TextBox 44">
            <a:extLst>
              <a:ext uri="{FF2B5EF4-FFF2-40B4-BE49-F238E27FC236}">
                <a16:creationId xmlns:a16="http://schemas.microsoft.com/office/drawing/2014/main" id="{3A53A75A-5114-B29D-2CA5-991136AB5255}"/>
              </a:ext>
            </a:extLst>
          </p:cNvPr>
          <p:cNvSpPr txBox="1"/>
          <p:nvPr/>
        </p:nvSpPr>
        <p:spPr bwMode="auto">
          <a:xfrm>
            <a:off x="4043220" y="4752420"/>
            <a:ext cx="4383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a:t>
            </a:r>
          </a:p>
        </p:txBody>
      </p:sp>
      <p:sp>
        <p:nvSpPr>
          <p:cNvPr id="46" name="TextBox 45">
            <a:extLst>
              <a:ext uri="{FF2B5EF4-FFF2-40B4-BE49-F238E27FC236}">
                <a16:creationId xmlns:a16="http://schemas.microsoft.com/office/drawing/2014/main" id="{7FAED6C9-AF83-47E1-AFFD-CD3A1F74A998}"/>
              </a:ext>
            </a:extLst>
          </p:cNvPr>
          <p:cNvSpPr txBox="1"/>
          <p:nvPr/>
        </p:nvSpPr>
        <p:spPr bwMode="auto">
          <a:xfrm>
            <a:off x="4287649" y="4752420"/>
            <a:ext cx="4383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p>
        </p:txBody>
      </p:sp>
      <p:sp>
        <p:nvSpPr>
          <p:cNvPr id="47" name="TextBox 46">
            <a:extLst>
              <a:ext uri="{FF2B5EF4-FFF2-40B4-BE49-F238E27FC236}">
                <a16:creationId xmlns:a16="http://schemas.microsoft.com/office/drawing/2014/main" id="{D79B601D-1940-6525-959F-C62CC43C80CC}"/>
              </a:ext>
            </a:extLst>
          </p:cNvPr>
          <p:cNvSpPr txBox="1"/>
          <p:nvPr/>
        </p:nvSpPr>
        <p:spPr bwMode="auto">
          <a:xfrm>
            <a:off x="4512845" y="4752420"/>
            <a:ext cx="4383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a:t>
            </a:r>
          </a:p>
        </p:txBody>
      </p:sp>
      <p:sp>
        <p:nvSpPr>
          <p:cNvPr id="48" name="TextBox 47">
            <a:extLst>
              <a:ext uri="{FF2B5EF4-FFF2-40B4-BE49-F238E27FC236}">
                <a16:creationId xmlns:a16="http://schemas.microsoft.com/office/drawing/2014/main" id="{B9B3B1C3-A7C9-A4DF-A750-1C510D3AA6DC}"/>
              </a:ext>
            </a:extLst>
          </p:cNvPr>
          <p:cNvSpPr txBox="1"/>
          <p:nvPr/>
        </p:nvSpPr>
        <p:spPr bwMode="auto">
          <a:xfrm>
            <a:off x="4745254" y="4752420"/>
            <a:ext cx="4383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17</a:t>
            </a:r>
          </a:p>
        </p:txBody>
      </p:sp>
      <p:sp>
        <p:nvSpPr>
          <p:cNvPr id="49" name="TextBox 48">
            <a:extLst>
              <a:ext uri="{FF2B5EF4-FFF2-40B4-BE49-F238E27FC236}">
                <a16:creationId xmlns:a16="http://schemas.microsoft.com/office/drawing/2014/main" id="{448C3369-0246-8E8A-C78E-74D795F9A876}"/>
              </a:ext>
            </a:extLst>
          </p:cNvPr>
          <p:cNvSpPr txBox="1"/>
          <p:nvPr/>
        </p:nvSpPr>
        <p:spPr bwMode="auto">
          <a:xfrm>
            <a:off x="4960599" y="4752420"/>
            <a:ext cx="4383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50" name="TextBox 49">
            <a:extLst>
              <a:ext uri="{FF2B5EF4-FFF2-40B4-BE49-F238E27FC236}">
                <a16:creationId xmlns:a16="http://schemas.microsoft.com/office/drawing/2014/main" id="{07D3676B-63C6-77A3-54C4-542104F0E3C9}"/>
              </a:ext>
            </a:extLst>
          </p:cNvPr>
          <p:cNvSpPr txBox="1"/>
          <p:nvPr/>
        </p:nvSpPr>
        <p:spPr bwMode="auto">
          <a:xfrm>
            <a:off x="5210071" y="4752420"/>
            <a:ext cx="4383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19</a:t>
            </a:r>
          </a:p>
        </p:txBody>
      </p:sp>
      <p:sp>
        <p:nvSpPr>
          <p:cNvPr id="51" name="TextBox 50">
            <a:extLst>
              <a:ext uri="{FF2B5EF4-FFF2-40B4-BE49-F238E27FC236}">
                <a16:creationId xmlns:a16="http://schemas.microsoft.com/office/drawing/2014/main" id="{073EF3E6-15C7-53EF-9589-7C57F0C47BF3}"/>
              </a:ext>
            </a:extLst>
          </p:cNvPr>
          <p:cNvSpPr txBox="1"/>
          <p:nvPr/>
        </p:nvSpPr>
        <p:spPr bwMode="auto">
          <a:xfrm>
            <a:off x="5442480" y="4752420"/>
            <a:ext cx="4383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52" name="TextBox 51">
            <a:extLst>
              <a:ext uri="{FF2B5EF4-FFF2-40B4-BE49-F238E27FC236}">
                <a16:creationId xmlns:a16="http://schemas.microsoft.com/office/drawing/2014/main" id="{02ACC154-63B7-3855-51A3-D6185F379F99}"/>
              </a:ext>
            </a:extLst>
          </p:cNvPr>
          <p:cNvSpPr txBox="1"/>
          <p:nvPr/>
        </p:nvSpPr>
        <p:spPr bwMode="auto">
          <a:xfrm>
            <a:off x="5677293" y="4752420"/>
            <a:ext cx="4383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a:t>
            </a:r>
          </a:p>
        </p:txBody>
      </p:sp>
      <p:sp>
        <p:nvSpPr>
          <p:cNvPr id="53" name="Freeform: Shape 52">
            <a:extLst>
              <a:ext uri="{FF2B5EF4-FFF2-40B4-BE49-F238E27FC236}">
                <a16:creationId xmlns:a16="http://schemas.microsoft.com/office/drawing/2014/main" id="{8D876A5D-CFFC-8177-4179-51F92E619AF0}"/>
              </a:ext>
            </a:extLst>
          </p:cNvPr>
          <p:cNvSpPr/>
          <p:nvPr/>
        </p:nvSpPr>
        <p:spPr bwMode="auto">
          <a:xfrm>
            <a:off x="987051" y="2547884"/>
            <a:ext cx="4243830" cy="2078541"/>
          </a:xfrm>
          <a:custGeom>
            <a:avLst/>
            <a:gdLst>
              <a:gd name="connsiteX0" fmla="*/ 5764490 w 5764490"/>
              <a:gd name="connsiteY0" fmla="*/ 2823328 h 2823328"/>
              <a:gd name="connsiteX1" fmla="*/ 4029958 w 5764490"/>
              <a:gd name="connsiteY1" fmla="*/ 2823328 h 2823328"/>
              <a:gd name="connsiteX2" fmla="*/ 4029958 w 5764490"/>
              <a:gd name="connsiteY2" fmla="*/ 2729060 h 2823328"/>
              <a:gd name="connsiteX3" fmla="*/ 2960016 w 5764490"/>
              <a:gd name="connsiteY3" fmla="*/ 2729060 h 2823328"/>
              <a:gd name="connsiteX4" fmla="*/ 2960016 w 5764490"/>
              <a:gd name="connsiteY4" fmla="*/ 2667786 h 2823328"/>
              <a:gd name="connsiteX5" fmla="*/ 2787977 w 5764490"/>
              <a:gd name="connsiteY5" fmla="*/ 2667786 h 2823328"/>
              <a:gd name="connsiteX6" fmla="*/ 2787977 w 5764490"/>
              <a:gd name="connsiteY6" fmla="*/ 2599442 h 2823328"/>
              <a:gd name="connsiteX7" fmla="*/ 2340204 w 5764490"/>
              <a:gd name="connsiteY7" fmla="*/ 2599442 h 2823328"/>
              <a:gd name="connsiteX8" fmla="*/ 2340204 w 5764490"/>
              <a:gd name="connsiteY8" fmla="*/ 2526384 h 2823328"/>
              <a:gd name="connsiteX9" fmla="*/ 2300140 w 5764490"/>
              <a:gd name="connsiteY9" fmla="*/ 2526384 h 2823328"/>
              <a:gd name="connsiteX10" fmla="*/ 2300140 w 5764490"/>
              <a:gd name="connsiteY10" fmla="*/ 2443899 h 2823328"/>
              <a:gd name="connsiteX11" fmla="*/ 2227082 w 5764490"/>
              <a:gd name="connsiteY11" fmla="*/ 2443899 h 2823328"/>
              <a:gd name="connsiteX12" fmla="*/ 2227082 w 5764490"/>
              <a:gd name="connsiteY12" fmla="*/ 2384982 h 2823328"/>
              <a:gd name="connsiteX13" fmla="*/ 2078610 w 5764490"/>
              <a:gd name="connsiteY13" fmla="*/ 2384982 h 2823328"/>
              <a:gd name="connsiteX14" fmla="*/ 2078610 w 5764490"/>
              <a:gd name="connsiteY14" fmla="*/ 2337848 h 2823328"/>
              <a:gd name="connsiteX15" fmla="*/ 1784022 w 5764490"/>
              <a:gd name="connsiteY15" fmla="*/ 2337848 h 2823328"/>
              <a:gd name="connsiteX16" fmla="*/ 1784022 w 5764490"/>
              <a:gd name="connsiteY16" fmla="*/ 2276574 h 2823328"/>
              <a:gd name="connsiteX17" fmla="*/ 1710965 w 5764490"/>
              <a:gd name="connsiteY17" fmla="*/ 2276574 h 2823328"/>
              <a:gd name="connsiteX18" fmla="*/ 1710965 w 5764490"/>
              <a:gd name="connsiteY18" fmla="*/ 2217656 h 2823328"/>
              <a:gd name="connsiteX19" fmla="*/ 1677971 w 5764490"/>
              <a:gd name="connsiteY19" fmla="*/ 2217656 h 2823328"/>
              <a:gd name="connsiteX20" fmla="*/ 1677971 w 5764490"/>
              <a:gd name="connsiteY20" fmla="*/ 2137528 h 2823328"/>
              <a:gd name="connsiteX21" fmla="*/ 1286758 w 5764490"/>
              <a:gd name="connsiteY21" fmla="*/ 2137528 h 2823328"/>
              <a:gd name="connsiteX22" fmla="*/ 1286758 w 5764490"/>
              <a:gd name="connsiteY22" fmla="*/ 2113961 h 2823328"/>
              <a:gd name="connsiteX23" fmla="*/ 1216057 w 5764490"/>
              <a:gd name="connsiteY23" fmla="*/ 2113961 h 2823328"/>
              <a:gd name="connsiteX24" fmla="*/ 1216057 w 5764490"/>
              <a:gd name="connsiteY24" fmla="*/ 2055044 h 2823328"/>
              <a:gd name="connsiteX25" fmla="*/ 1197204 w 5764490"/>
              <a:gd name="connsiteY25" fmla="*/ 2055044 h 2823328"/>
              <a:gd name="connsiteX26" fmla="*/ 1197204 w 5764490"/>
              <a:gd name="connsiteY26" fmla="*/ 2007910 h 2823328"/>
              <a:gd name="connsiteX27" fmla="*/ 1178350 w 5764490"/>
              <a:gd name="connsiteY27" fmla="*/ 2007910 h 2823328"/>
              <a:gd name="connsiteX28" fmla="*/ 1178350 w 5764490"/>
              <a:gd name="connsiteY28" fmla="*/ 1963132 h 2823328"/>
              <a:gd name="connsiteX29" fmla="*/ 1166567 w 5764490"/>
              <a:gd name="connsiteY29" fmla="*/ 1963132 h 2823328"/>
              <a:gd name="connsiteX30" fmla="*/ 1166567 w 5764490"/>
              <a:gd name="connsiteY30" fmla="*/ 1758099 h 2823328"/>
              <a:gd name="connsiteX31" fmla="*/ 1150070 w 5764490"/>
              <a:gd name="connsiteY31" fmla="*/ 1758099 h 2823328"/>
              <a:gd name="connsiteX32" fmla="*/ 1150070 w 5764490"/>
              <a:gd name="connsiteY32" fmla="*/ 1635551 h 2823328"/>
              <a:gd name="connsiteX33" fmla="*/ 1126503 w 5764490"/>
              <a:gd name="connsiteY33" fmla="*/ 1635551 h 2823328"/>
              <a:gd name="connsiteX34" fmla="*/ 1126503 w 5764490"/>
              <a:gd name="connsiteY34" fmla="*/ 1614341 h 2823328"/>
              <a:gd name="connsiteX35" fmla="*/ 1117076 w 5764490"/>
              <a:gd name="connsiteY35" fmla="*/ 1614341 h 2823328"/>
              <a:gd name="connsiteX36" fmla="*/ 1117076 w 5764490"/>
              <a:gd name="connsiteY36" fmla="*/ 1350390 h 2823328"/>
              <a:gd name="connsiteX37" fmla="*/ 1102936 w 5764490"/>
              <a:gd name="connsiteY37" fmla="*/ 1350390 h 2823328"/>
              <a:gd name="connsiteX38" fmla="*/ 1102936 w 5764490"/>
              <a:gd name="connsiteY38" fmla="*/ 1317396 h 2823328"/>
              <a:gd name="connsiteX39" fmla="*/ 945037 w 5764490"/>
              <a:gd name="connsiteY39" fmla="*/ 1317396 h 2823328"/>
              <a:gd name="connsiteX40" fmla="*/ 945037 w 5764490"/>
              <a:gd name="connsiteY40" fmla="*/ 1272619 h 2823328"/>
              <a:gd name="connsiteX41" fmla="*/ 820132 w 5764490"/>
              <a:gd name="connsiteY41" fmla="*/ 1272619 h 2823328"/>
              <a:gd name="connsiteX42" fmla="*/ 820132 w 5764490"/>
              <a:gd name="connsiteY42" fmla="*/ 1239625 h 2823328"/>
              <a:gd name="connsiteX43" fmla="*/ 633952 w 5764490"/>
              <a:gd name="connsiteY43" fmla="*/ 1239625 h 2823328"/>
              <a:gd name="connsiteX44" fmla="*/ 633952 w 5764490"/>
              <a:gd name="connsiteY44" fmla="*/ 1192491 h 2823328"/>
              <a:gd name="connsiteX45" fmla="*/ 612742 w 5764490"/>
              <a:gd name="connsiteY45" fmla="*/ 1192491 h 2823328"/>
              <a:gd name="connsiteX46" fmla="*/ 612742 w 5764490"/>
              <a:gd name="connsiteY46" fmla="*/ 1126504 h 2823328"/>
              <a:gd name="connsiteX47" fmla="*/ 598602 w 5764490"/>
              <a:gd name="connsiteY47" fmla="*/ 1126504 h 2823328"/>
              <a:gd name="connsiteX48" fmla="*/ 598602 w 5764490"/>
              <a:gd name="connsiteY48" fmla="*/ 1029879 h 2823328"/>
              <a:gd name="connsiteX49" fmla="*/ 582105 w 5764490"/>
              <a:gd name="connsiteY49" fmla="*/ 1029879 h 2823328"/>
              <a:gd name="connsiteX50" fmla="*/ 582105 w 5764490"/>
              <a:gd name="connsiteY50" fmla="*/ 956821 h 2823328"/>
              <a:gd name="connsiteX51" fmla="*/ 560895 w 5764490"/>
              <a:gd name="connsiteY51" fmla="*/ 956821 h 2823328"/>
              <a:gd name="connsiteX52" fmla="*/ 560895 w 5764490"/>
              <a:gd name="connsiteY52" fmla="*/ 881407 h 2823328"/>
              <a:gd name="connsiteX53" fmla="*/ 546754 w 5764490"/>
              <a:gd name="connsiteY53" fmla="*/ 881407 h 2823328"/>
              <a:gd name="connsiteX54" fmla="*/ 546754 w 5764490"/>
              <a:gd name="connsiteY54" fmla="*/ 494908 h 2823328"/>
              <a:gd name="connsiteX55" fmla="*/ 530257 w 5764490"/>
              <a:gd name="connsiteY55" fmla="*/ 494908 h 2823328"/>
              <a:gd name="connsiteX56" fmla="*/ 530257 w 5764490"/>
              <a:gd name="connsiteY56" fmla="*/ 370003 h 2823328"/>
              <a:gd name="connsiteX57" fmla="*/ 525544 w 5764490"/>
              <a:gd name="connsiteY57" fmla="*/ 370003 h 2823328"/>
              <a:gd name="connsiteX58" fmla="*/ 525544 w 5764490"/>
              <a:gd name="connsiteY58" fmla="*/ 261594 h 2823328"/>
              <a:gd name="connsiteX59" fmla="*/ 497264 w 5764490"/>
              <a:gd name="connsiteY59" fmla="*/ 261594 h 2823328"/>
              <a:gd name="connsiteX60" fmla="*/ 497264 w 5764490"/>
              <a:gd name="connsiteY60" fmla="*/ 169683 h 2823328"/>
              <a:gd name="connsiteX61" fmla="*/ 431276 w 5764490"/>
              <a:gd name="connsiteY61" fmla="*/ 169683 h 2823328"/>
              <a:gd name="connsiteX62" fmla="*/ 431276 w 5764490"/>
              <a:gd name="connsiteY62" fmla="*/ 160256 h 2823328"/>
              <a:gd name="connsiteX63" fmla="*/ 377072 w 5764490"/>
              <a:gd name="connsiteY63" fmla="*/ 160256 h 2823328"/>
              <a:gd name="connsiteX64" fmla="*/ 377072 w 5764490"/>
              <a:gd name="connsiteY64" fmla="*/ 68345 h 2823328"/>
              <a:gd name="connsiteX65" fmla="*/ 308728 w 5764490"/>
              <a:gd name="connsiteY65" fmla="*/ 68345 h 2823328"/>
              <a:gd name="connsiteX66" fmla="*/ 308728 w 5764490"/>
              <a:gd name="connsiteY66" fmla="*/ 40064 h 2823328"/>
              <a:gd name="connsiteX67" fmla="*/ 247453 w 5764490"/>
              <a:gd name="connsiteY67" fmla="*/ 40064 h 2823328"/>
              <a:gd name="connsiteX68" fmla="*/ 247453 w 5764490"/>
              <a:gd name="connsiteY68" fmla="*/ 0 h 2823328"/>
              <a:gd name="connsiteX69" fmla="*/ 0 w 5764490"/>
              <a:gd name="connsiteY69" fmla="*/ 0 h 2823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5764490" h="2823328">
                <a:moveTo>
                  <a:pt x="5764490" y="2823328"/>
                </a:moveTo>
                <a:lnTo>
                  <a:pt x="4029958" y="2823328"/>
                </a:lnTo>
                <a:lnTo>
                  <a:pt x="4029958" y="2729060"/>
                </a:lnTo>
                <a:lnTo>
                  <a:pt x="2960016" y="2729060"/>
                </a:lnTo>
                <a:lnTo>
                  <a:pt x="2960016" y="2667786"/>
                </a:lnTo>
                <a:lnTo>
                  <a:pt x="2787977" y="2667786"/>
                </a:lnTo>
                <a:lnTo>
                  <a:pt x="2787977" y="2599442"/>
                </a:lnTo>
                <a:lnTo>
                  <a:pt x="2340204" y="2599442"/>
                </a:lnTo>
                <a:lnTo>
                  <a:pt x="2340204" y="2526384"/>
                </a:lnTo>
                <a:lnTo>
                  <a:pt x="2300140" y="2526384"/>
                </a:lnTo>
                <a:lnTo>
                  <a:pt x="2300140" y="2443899"/>
                </a:lnTo>
                <a:lnTo>
                  <a:pt x="2227082" y="2443899"/>
                </a:lnTo>
                <a:lnTo>
                  <a:pt x="2227082" y="2384982"/>
                </a:lnTo>
                <a:lnTo>
                  <a:pt x="2078610" y="2384982"/>
                </a:lnTo>
                <a:lnTo>
                  <a:pt x="2078610" y="2337848"/>
                </a:lnTo>
                <a:lnTo>
                  <a:pt x="1784022" y="2337848"/>
                </a:lnTo>
                <a:lnTo>
                  <a:pt x="1784022" y="2276574"/>
                </a:lnTo>
                <a:lnTo>
                  <a:pt x="1710965" y="2276574"/>
                </a:lnTo>
                <a:lnTo>
                  <a:pt x="1710965" y="2217656"/>
                </a:lnTo>
                <a:lnTo>
                  <a:pt x="1677971" y="2217656"/>
                </a:lnTo>
                <a:lnTo>
                  <a:pt x="1677971" y="2137528"/>
                </a:lnTo>
                <a:lnTo>
                  <a:pt x="1286758" y="2137528"/>
                </a:lnTo>
                <a:lnTo>
                  <a:pt x="1286758" y="2113961"/>
                </a:lnTo>
                <a:lnTo>
                  <a:pt x="1216057" y="2113961"/>
                </a:lnTo>
                <a:lnTo>
                  <a:pt x="1216057" y="2055044"/>
                </a:lnTo>
                <a:lnTo>
                  <a:pt x="1197204" y="2055044"/>
                </a:lnTo>
                <a:lnTo>
                  <a:pt x="1197204" y="2007910"/>
                </a:lnTo>
                <a:lnTo>
                  <a:pt x="1178350" y="2007910"/>
                </a:lnTo>
                <a:lnTo>
                  <a:pt x="1178350" y="1963132"/>
                </a:lnTo>
                <a:lnTo>
                  <a:pt x="1166567" y="1963132"/>
                </a:lnTo>
                <a:lnTo>
                  <a:pt x="1166567" y="1758099"/>
                </a:lnTo>
                <a:lnTo>
                  <a:pt x="1150070" y="1758099"/>
                </a:lnTo>
                <a:lnTo>
                  <a:pt x="1150070" y="1635551"/>
                </a:lnTo>
                <a:lnTo>
                  <a:pt x="1126503" y="1635551"/>
                </a:lnTo>
                <a:lnTo>
                  <a:pt x="1126503" y="1614341"/>
                </a:lnTo>
                <a:lnTo>
                  <a:pt x="1117076" y="1614341"/>
                </a:lnTo>
                <a:lnTo>
                  <a:pt x="1117076" y="1350390"/>
                </a:lnTo>
                <a:lnTo>
                  <a:pt x="1102936" y="1350390"/>
                </a:lnTo>
                <a:lnTo>
                  <a:pt x="1102936" y="1317396"/>
                </a:lnTo>
                <a:lnTo>
                  <a:pt x="945037" y="1317396"/>
                </a:lnTo>
                <a:lnTo>
                  <a:pt x="945037" y="1272619"/>
                </a:lnTo>
                <a:lnTo>
                  <a:pt x="820132" y="1272619"/>
                </a:lnTo>
                <a:lnTo>
                  <a:pt x="820132" y="1239625"/>
                </a:lnTo>
                <a:lnTo>
                  <a:pt x="633952" y="1239625"/>
                </a:lnTo>
                <a:lnTo>
                  <a:pt x="633952" y="1192491"/>
                </a:lnTo>
                <a:lnTo>
                  <a:pt x="612742" y="1192491"/>
                </a:lnTo>
                <a:lnTo>
                  <a:pt x="612742" y="1126504"/>
                </a:lnTo>
                <a:lnTo>
                  <a:pt x="598602" y="1126504"/>
                </a:lnTo>
                <a:lnTo>
                  <a:pt x="598602" y="1029879"/>
                </a:lnTo>
                <a:lnTo>
                  <a:pt x="582105" y="1029879"/>
                </a:lnTo>
                <a:lnTo>
                  <a:pt x="582105" y="956821"/>
                </a:lnTo>
                <a:lnTo>
                  <a:pt x="560895" y="956821"/>
                </a:lnTo>
                <a:lnTo>
                  <a:pt x="560895" y="881407"/>
                </a:lnTo>
                <a:lnTo>
                  <a:pt x="546754" y="881407"/>
                </a:lnTo>
                <a:lnTo>
                  <a:pt x="546754" y="494908"/>
                </a:lnTo>
                <a:lnTo>
                  <a:pt x="530257" y="494908"/>
                </a:lnTo>
                <a:lnTo>
                  <a:pt x="530257" y="370003"/>
                </a:lnTo>
                <a:lnTo>
                  <a:pt x="525544" y="370003"/>
                </a:lnTo>
                <a:lnTo>
                  <a:pt x="525544" y="261594"/>
                </a:lnTo>
                <a:lnTo>
                  <a:pt x="497264" y="261594"/>
                </a:lnTo>
                <a:lnTo>
                  <a:pt x="497264" y="169683"/>
                </a:lnTo>
                <a:lnTo>
                  <a:pt x="431276" y="169683"/>
                </a:lnTo>
                <a:lnTo>
                  <a:pt x="431276" y="160256"/>
                </a:lnTo>
                <a:lnTo>
                  <a:pt x="377072" y="160256"/>
                </a:lnTo>
                <a:lnTo>
                  <a:pt x="377072" y="68345"/>
                </a:lnTo>
                <a:lnTo>
                  <a:pt x="308728" y="68345"/>
                </a:lnTo>
                <a:lnTo>
                  <a:pt x="308728" y="40064"/>
                </a:lnTo>
                <a:lnTo>
                  <a:pt x="247453" y="40064"/>
                </a:lnTo>
                <a:lnTo>
                  <a:pt x="247453"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4" name="Freeform: Shape 53">
            <a:extLst>
              <a:ext uri="{FF2B5EF4-FFF2-40B4-BE49-F238E27FC236}">
                <a16:creationId xmlns:a16="http://schemas.microsoft.com/office/drawing/2014/main" id="{C506B2E9-604A-D573-585C-FEA9A1C16E53}"/>
              </a:ext>
            </a:extLst>
          </p:cNvPr>
          <p:cNvSpPr/>
          <p:nvPr/>
        </p:nvSpPr>
        <p:spPr bwMode="auto">
          <a:xfrm>
            <a:off x="974905" y="2537474"/>
            <a:ext cx="4287206" cy="2016080"/>
          </a:xfrm>
          <a:custGeom>
            <a:avLst/>
            <a:gdLst>
              <a:gd name="connsiteX0" fmla="*/ 5823408 w 5823408"/>
              <a:gd name="connsiteY0" fmla="*/ 2738487 h 2738487"/>
              <a:gd name="connsiteX1" fmla="*/ 5439266 w 5823408"/>
              <a:gd name="connsiteY1" fmla="*/ 2738487 h 2738487"/>
              <a:gd name="connsiteX2" fmla="*/ 5439266 w 5823408"/>
              <a:gd name="connsiteY2" fmla="*/ 2590015 h 2738487"/>
              <a:gd name="connsiteX3" fmla="*/ 5229519 w 5823408"/>
              <a:gd name="connsiteY3" fmla="*/ 2590015 h 2738487"/>
              <a:gd name="connsiteX4" fmla="*/ 5229519 w 5823408"/>
              <a:gd name="connsiteY4" fmla="*/ 2535811 h 2738487"/>
              <a:gd name="connsiteX5" fmla="*/ 5172959 w 5823408"/>
              <a:gd name="connsiteY5" fmla="*/ 2535811 h 2738487"/>
              <a:gd name="connsiteX6" fmla="*/ 5172959 w 5823408"/>
              <a:gd name="connsiteY6" fmla="*/ 2483963 h 2738487"/>
              <a:gd name="connsiteX7" fmla="*/ 5090474 w 5823408"/>
              <a:gd name="connsiteY7" fmla="*/ 2483963 h 2738487"/>
              <a:gd name="connsiteX8" fmla="*/ 5090474 w 5823408"/>
              <a:gd name="connsiteY8" fmla="*/ 2427402 h 2738487"/>
              <a:gd name="connsiteX9" fmla="*/ 4597924 w 5823408"/>
              <a:gd name="connsiteY9" fmla="*/ 2427402 h 2738487"/>
              <a:gd name="connsiteX10" fmla="*/ 4597924 w 5823408"/>
              <a:gd name="connsiteY10" fmla="*/ 2328421 h 2738487"/>
              <a:gd name="connsiteX11" fmla="*/ 4536649 w 5823408"/>
              <a:gd name="connsiteY11" fmla="*/ 2328421 h 2738487"/>
              <a:gd name="connsiteX12" fmla="*/ 4536649 w 5823408"/>
              <a:gd name="connsiteY12" fmla="*/ 2283644 h 2738487"/>
              <a:gd name="connsiteX13" fmla="*/ 4296266 w 5823408"/>
              <a:gd name="connsiteY13" fmla="*/ 2283644 h 2738487"/>
              <a:gd name="connsiteX14" fmla="*/ 4296266 w 5823408"/>
              <a:gd name="connsiteY14" fmla="*/ 2255363 h 2738487"/>
              <a:gd name="connsiteX15" fmla="*/ 4121870 w 5823408"/>
              <a:gd name="connsiteY15" fmla="*/ 2255363 h 2738487"/>
              <a:gd name="connsiteX16" fmla="*/ 4121870 w 5823408"/>
              <a:gd name="connsiteY16" fmla="*/ 2184662 h 2738487"/>
              <a:gd name="connsiteX17" fmla="*/ 3603396 w 5823408"/>
              <a:gd name="connsiteY17" fmla="*/ 2184662 h 2738487"/>
              <a:gd name="connsiteX18" fmla="*/ 3603396 w 5823408"/>
              <a:gd name="connsiteY18" fmla="*/ 2104534 h 2738487"/>
              <a:gd name="connsiteX19" fmla="*/ 3553905 w 5823408"/>
              <a:gd name="connsiteY19" fmla="*/ 2104534 h 2738487"/>
              <a:gd name="connsiteX20" fmla="*/ 3553905 w 5823408"/>
              <a:gd name="connsiteY20" fmla="*/ 2071540 h 2738487"/>
              <a:gd name="connsiteX21" fmla="*/ 3525625 w 5823408"/>
              <a:gd name="connsiteY21" fmla="*/ 2071540 h 2738487"/>
              <a:gd name="connsiteX22" fmla="*/ 3525625 w 5823408"/>
              <a:gd name="connsiteY22" fmla="*/ 2031477 h 2738487"/>
              <a:gd name="connsiteX23" fmla="*/ 3504414 w 5823408"/>
              <a:gd name="connsiteY23" fmla="*/ 2031477 h 2738487"/>
              <a:gd name="connsiteX24" fmla="*/ 3504414 w 5823408"/>
              <a:gd name="connsiteY24" fmla="*/ 2005553 h 2738487"/>
              <a:gd name="connsiteX25" fmla="*/ 3473777 w 5823408"/>
              <a:gd name="connsiteY25" fmla="*/ 2005553 h 2738487"/>
              <a:gd name="connsiteX26" fmla="*/ 3473777 w 5823408"/>
              <a:gd name="connsiteY26" fmla="*/ 1970202 h 2738487"/>
              <a:gd name="connsiteX27" fmla="*/ 3443140 w 5823408"/>
              <a:gd name="connsiteY27" fmla="*/ 1970202 h 2738487"/>
              <a:gd name="connsiteX28" fmla="*/ 3443140 w 5823408"/>
              <a:gd name="connsiteY28" fmla="*/ 1934852 h 2738487"/>
              <a:gd name="connsiteX29" fmla="*/ 3285241 w 5823408"/>
              <a:gd name="connsiteY29" fmla="*/ 1934852 h 2738487"/>
              <a:gd name="connsiteX30" fmla="*/ 3285241 w 5823408"/>
              <a:gd name="connsiteY30" fmla="*/ 1887718 h 2738487"/>
              <a:gd name="connsiteX31" fmla="*/ 3209827 w 5823408"/>
              <a:gd name="connsiteY31" fmla="*/ 1887718 h 2738487"/>
              <a:gd name="connsiteX32" fmla="*/ 3209827 w 5823408"/>
              <a:gd name="connsiteY32" fmla="*/ 1859437 h 2738487"/>
              <a:gd name="connsiteX33" fmla="*/ 3099062 w 5823408"/>
              <a:gd name="connsiteY33" fmla="*/ 1859437 h 2738487"/>
              <a:gd name="connsiteX34" fmla="*/ 3099062 w 5823408"/>
              <a:gd name="connsiteY34" fmla="*/ 1828800 h 2738487"/>
              <a:gd name="connsiteX35" fmla="*/ 3009507 w 5823408"/>
              <a:gd name="connsiteY35" fmla="*/ 1828800 h 2738487"/>
              <a:gd name="connsiteX36" fmla="*/ 3009507 w 5823408"/>
              <a:gd name="connsiteY36" fmla="*/ 1781666 h 2738487"/>
              <a:gd name="connsiteX37" fmla="*/ 2967086 w 5823408"/>
              <a:gd name="connsiteY37" fmla="*/ 1781666 h 2738487"/>
              <a:gd name="connsiteX38" fmla="*/ 2967086 w 5823408"/>
              <a:gd name="connsiteY38" fmla="*/ 1739246 h 2738487"/>
              <a:gd name="connsiteX39" fmla="*/ 2905812 w 5823408"/>
              <a:gd name="connsiteY39" fmla="*/ 1739246 h 2738487"/>
              <a:gd name="connsiteX40" fmla="*/ 2905812 w 5823408"/>
              <a:gd name="connsiteY40" fmla="*/ 1703895 h 2738487"/>
              <a:gd name="connsiteX41" fmla="*/ 2877532 w 5823408"/>
              <a:gd name="connsiteY41" fmla="*/ 1703895 h 2738487"/>
              <a:gd name="connsiteX42" fmla="*/ 2877532 w 5823408"/>
              <a:gd name="connsiteY42" fmla="*/ 1673258 h 2738487"/>
              <a:gd name="connsiteX43" fmla="*/ 2828041 w 5823408"/>
              <a:gd name="connsiteY43" fmla="*/ 1673258 h 2738487"/>
              <a:gd name="connsiteX44" fmla="*/ 2828041 w 5823408"/>
              <a:gd name="connsiteY44" fmla="*/ 1633194 h 2738487"/>
              <a:gd name="connsiteX45" fmla="*/ 2828041 w 5823408"/>
              <a:gd name="connsiteY45" fmla="*/ 1614340 h 2738487"/>
              <a:gd name="connsiteX46" fmla="*/ 2415618 w 5823408"/>
              <a:gd name="connsiteY46" fmla="*/ 1614340 h 2738487"/>
              <a:gd name="connsiteX47" fmla="*/ 2415618 w 5823408"/>
              <a:gd name="connsiteY47" fmla="*/ 1541283 h 2738487"/>
              <a:gd name="connsiteX48" fmla="*/ 2354344 w 5823408"/>
              <a:gd name="connsiteY48" fmla="*/ 1541283 h 2738487"/>
              <a:gd name="connsiteX49" fmla="*/ 2354344 w 5823408"/>
              <a:gd name="connsiteY49" fmla="*/ 1458798 h 2738487"/>
              <a:gd name="connsiteX50" fmla="*/ 2335491 w 5823408"/>
              <a:gd name="connsiteY50" fmla="*/ 1458798 h 2738487"/>
              <a:gd name="connsiteX51" fmla="*/ 2335491 w 5823408"/>
              <a:gd name="connsiteY51" fmla="*/ 1348033 h 2738487"/>
              <a:gd name="connsiteX52" fmla="*/ 2283643 w 5823408"/>
              <a:gd name="connsiteY52" fmla="*/ 1348033 h 2738487"/>
              <a:gd name="connsiteX53" fmla="*/ 2283643 w 5823408"/>
              <a:gd name="connsiteY53" fmla="*/ 1312683 h 2738487"/>
              <a:gd name="connsiteX54" fmla="*/ 2191732 w 5823408"/>
              <a:gd name="connsiteY54" fmla="*/ 1312683 h 2738487"/>
              <a:gd name="connsiteX55" fmla="*/ 2191732 w 5823408"/>
              <a:gd name="connsiteY55" fmla="*/ 1265549 h 2738487"/>
              <a:gd name="connsiteX56" fmla="*/ 1986699 w 5823408"/>
              <a:gd name="connsiteY56" fmla="*/ 1265549 h 2738487"/>
              <a:gd name="connsiteX57" fmla="*/ 1986699 w 5823408"/>
              <a:gd name="connsiteY57" fmla="*/ 1225485 h 2738487"/>
              <a:gd name="connsiteX58" fmla="*/ 1845297 w 5823408"/>
              <a:gd name="connsiteY58" fmla="*/ 1225485 h 2738487"/>
              <a:gd name="connsiteX59" fmla="*/ 1845297 w 5823408"/>
              <a:gd name="connsiteY59" fmla="*/ 1194848 h 2738487"/>
              <a:gd name="connsiteX60" fmla="*/ 1814660 w 5823408"/>
              <a:gd name="connsiteY60" fmla="*/ 1194848 h 2738487"/>
              <a:gd name="connsiteX61" fmla="*/ 1814660 w 5823408"/>
              <a:gd name="connsiteY61" fmla="*/ 1152427 h 2738487"/>
              <a:gd name="connsiteX62" fmla="*/ 1807590 w 5823408"/>
              <a:gd name="connsiteY62" fmla="*/ 1159497 h 2738487"/>
              <a:gd name="connsiteX63" fmla="*/ 1807590 w 5823408"/>
              <a:gd name="connsiteY63" fmla="*/ 1114720 h 2738487"/>
              <a:gd name="connsiteX64" fmla="*/ 1781666 w 5823408"/>
              <a:gd name="connsiteY64" fmla="*/ 1114720 h 2738487"/>
              <a:gd name="connsiteX65" fmla="*/ 1781666 w 5823408"/>
              <a:gd name="connsiteY65" fmla="*/ 1081726 h 2738487"/>
              <a:gd name="connsiteX66" fmla="*/ 1765169 w 5823408"/>
              <a:gd name="connsiteY66" fmla="*/ 1081726 h 2738487"/>
              <a:gd name="connsiteX67" fmla="*/ 1765169 w 5823408"/>
              <a:gd name="connsiteY67" fmla="*/ 994528 h 2738487"/>
              <a:gd name="connsiteX68" fmla="*/ 1713321 w 5823408"/>
              <a:gd name="connsiteY68" fmla="*/ 994528 h 2738487"/>
              <a:gd name="connsiteX69" fmla="*/ 1713321 w 5823408"/>
              <a:gd name="connsiteY69" fmla="*/ 888477 h 2738487"/>
              <a:gd name="connsiteX70" fmla="*/ 1263192 w 5823408"/>
              <a:gd name="connsiteY70" fmla="*/ 888477 h 2738487"/>
              <a:gd name="connsiteX71" fmla="*/ 1263192 w 5823408"/>
              <a:gd name="connsiteY71" fmla="*/ 862553 h 2738487"/>
              <a:gd name="connsiteX72" fmla="*/ 1197204 w 5823408"/>
              <a:gd name="connsiteY72" fmla="*/ 862553 h 2738487"/>
              <a:gd name="connsiteX73" fmla="*/ 1197204 w 5823408"/>
              <a:gd name="connsiteY73" fmla="*/ 801279 h 2738487"/>
              <a:gd name="connsiteX74" fmla="*/ 1178350 w 5823408"/>
              <a:gd name="connsiteY74" fmla="*/ 801279 h 2738487"/>
              <a:gd name="connsiteX75" fmla="*/ 1178350 w 5823408"/>
              <a:gd name="connsiteY75" fmla="*/ 718794 h 2738487"/>
              <a:gd name="connsiteX76" fmla="*/ 1168924 w 5823408"/>
              <a:gd name="connsiteY76" fmla="*/ 718794 h 2738487"/>
              <a:gd name="connsiteX77" fmla="*/ 1168924 w 5823408"/>
              <a:gd name="connsiteY77" fmla="*/ 697584 h 2738487"/>
              <a:gd name="connsiteX78" fmla="*/ 1131216 w 5823408"/>
              <a:gd name="connsiteY78" fmla="*/ 697584 h 2738487"/>
              <a:gd name="connsiteX79" fmla="*/ 1131216 w 5823408"/>
              <a:gd name="connsiteY79" fmla="*/ 669303 h 2738487"/>
              <a:gd name="connsiteX80" fmla="*/ 1131216 w 5823408"/>
              <a:gd name="connsiteY80" fmla="*/ 657520 h 2738487"/>
              <a:gd name="connsiteX81" fmla="*/ 999241 w 5823408"/>
              <a:gd name="connsiteY81" fmla="*/ 657520 h 2738487"/>
              <a:gd name="connsiteX82" fmla="*/ 999241 w 5823408"/>
              <a:gd name="connsiteY82" fmla="*/ 657520 h 2738487"/>
              <a:gd name="connsiteX83" fmla="*/ 999241 w 5823408"/>
              <a:gd name="connsiteY83" fmla="*/ 629239 h 2738487"/>
              <a:gd name="connsiteX84" fmla="*/ 914400 w 5823408"/>
              <a:gd name="connsiteY84" fmla="*/ 629239 h 2738487"/>
              <a:gd name="connsiteX85" fmla="*/ 914400 w 5823408"/>
              <a:gd name="connsiteY85" fmla="*/ 605672 h 2738487"/>
              <a:gd name="connsiteX86" fmla="*/ 831915 w 5823408"/>
              <a:gd name="connsiteY86" fmla="*/ 605672 h 2738487"/>
              <a:gd name="connsiteX87" fmla="*/ 831915 w 5823408"/>
              <a:gd name="connsiteY87" fmla="*/ 567965 h 2738487"/>
              <a:gd name="connsiteX88" fmla="*/ 732934 w 5823408"/>
              <a:gd name="connsiteY88" fmla="*/ 567965 h 2738487"/>
              <a:gd name="connsiteX89" fmla="*/ 732934 w 5823408"/>
              <a:gd name="connsiteY89" fmla="*/ 532615 h 2738487"/>
              <a:gd name="connsiteX90" fmla="*/ 688157 w 5823408"/>
              <a:gd name="connsiteY90" fmla="*/ 532615 h 2738487"/>
              <a:gd name="connsiteX91" fmla="*/ 688157 w 5823408"/>
              <a:gd name="connsiteY91" fmla="*/ 492551 h 2738487"/>
              <a:gd name="connsiteX92" fmla="*/ 655163 w 5823408"/>
              <a:gd name="connsiteY92" fmla="*/ 492551 h 2738487"/>
              <a:gd name="connsiteX93" fmla="*/ 655163 w 5823408"/>
              <a:gd name="connsiteY93" fmla="*/ 391213 h 2738487"/>
              <a:gd name="connsiteX94" fmla="*/ 617455 w 5823408"/>
              <a:gd name="connsiteY94" fmla="*/ 391213 h 2738487"/>
              <a:gd name="connsiteX95" fmla="*/ 617455 w 5823408"/>
              <a:gd name="connsiteY95" fmla="*/ 301658 h 2738487"/>
              <a:gd name="connsiteX96" fmla="*/ 589175 w 5823408"/>
              <a:gd name="connsiteY96" fmla="*/ 301658 h 2738487"/>
              <a:gd name="connsiteX97" fmla="*/ 589175 w 5823408"/>
              <a:gd name="connsiteY97" fmla="*/ 235670 h 2738487"/>
              <a:gd name="connsiteX98" fmla="*/ 570321 w 5823408"/>
              <a:gd name="connsiteY98" fmla="*/ 235670 h 2738487"/>
              <a:gd name="connsiteX99" fmla="*/ 570321 w 5823408"/>
              <a:gd name="connsiteY99" fmla="*/ 148472 h 2738487"/>
              <a:gd name="connsiteX100" fmla="*/ 520831 w 5823408"/>
              <a:gd name="connsiteY100" fmla="*/ 148472 h 2738487"/>
              <a:gd name="connsiteX101" fmla="*/ 520831 w 5823408"/>
              <a:gd name="connsiteY101" fmla="*/ 131976 h 2738487"/>
              <a:gd name="connsiteX102" fmla="*/ 454843 w 5823408"/>
              <a:gd name="connsiteY102" fmla="*/ 131976 h 2738487"/>
              <a:gd name="connsiteX103" fmla="*/ 454843 w 5823408"/>
              <a:gd name="connsiteY103" fmla="*/ 101338 h 2738487"/>
              <a:gd name="connsiteX104" fmla="*/ 233313 w 5823408"/>
              <a:gd name="connsiteY104" fmla="*/ 101338 h 2738487"/>
              <a:gd name="connsiteX105" fmla="*/ 233313 w 5823408"/>
              <a:gd name="connsiteY105" fmla="*/ 87198 h 2738487"/>
              <a:gd name="connsiteX106" fmla="*/ 183823 w 5823408"/>
              <a:gd name="connsiteY106" fmla="*/ 87198 h 2738487"/>
              <a:gd name="connsiteX107" fmla="*/ 183823 w 5823408"/>
              <a:gd name="connsiteY107" fmla="*/ 63631 h 2738487"/>
              <a:gd name="connsiteX108" fmla="*/ 167326 w 5823408"/>
              <a:gd name="connsiteY108" fmla="*/ 63631 h 2738487"/>
              <a:gd name="connsiteX109" fmla="*/ 167326 w 5823408"/>
              <a:gd name="connsiteY109" fmla="*/ 25924 h 2738487"/>
              <a:gd name="connsiteX110" fmla="*/ 117835 w 5823408"/>
              <a:gd name="connsiteY110" fmla="*/ 25924 h 2738487"/>
              <a:gd name="connsiteX111" fmla="*/ 117835 w 5823408"/>
              <a:gd name="connsiteY111" fmla="*/ 0 h 2738487"/>
              <a:gd name="connsiteX112" fmla="*/ 0 w 5823408"/>
              <a:gd name="connsiteY112" fmla="*/ 0 h 2738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5823408" h="2738487">
                <a:moveTo>
                  <a:pt x="5823408" y="2738487"/>
                </a:moveTo>
                <a:lnTo>
                  <a:pt x="5439266" y="2738487"/>
                </a:lnTo>
                <a:lnTo>
                  <a:pt x="5439266" y="2590015"/>
                </a:lnTo>
                <a:lnTo>
                  <a:pt x="5229519" y="2590015"/>
                </a:lnTo>
                <a:lnTo>
                  <a:pt x="5229519" y="2535811"/>
                </a:lnTo>
                <a:lnTo>
                  <a:pt x="5172959" y="2535811"/>
                </a:lnTo>
                <a:lnTo>
                  <a:pt x="5172959" y="2483963"/>
                </a:lnTo>
                <a:lnTo>
                  <a:pt x="5090474" y="2483963"/>
                </a:lnTo>
                <a:lnTo>
                  <a:pt x="5090474" y="2427402"/>
                </a:lnTo>
                <a:lnTo>
                  <a:pt x="4597924" y="2427402"/>
                </a:lnTo>
                <a:lnTo>
                  <a:pt x="4597924" y="2328421"/>
                </a:lnTo>
                <a:lnTo>
                  <a:pt x="4536649" y="2328421"/>
                </a:lnTo>
                <a:lnTo>
                  <a:pt x="4536649" y="2283644"/>
                </a:lnTo>
                <a:lnTo>
                  <a:pt x="4296266" y="2283644"/>
                </a:lnTo>
                <a:lnTo>
                  <a:pt x="4296266" y="2255363"/>
                </a:lnTo>
                <a:lnTo>
                  <a:pt x="4121870" y="2255363"/>
                </a:lnTo>
                <a:lnTo>
                  <a:pt x="4121870" y="2184662"/>
                </a:lnTo>
                <a:lnTo>
                  <a:pt x="3603396" y="2184662"/>
                </a:lnTo>
                <a:lnTo>
                  <a:pt x="3603396" y="2104534"/>
                </a:lnTo>
                <a:lnTo>
                  <a:pt x="3553905" y="2104534"/>
                </a:lnTo>
                <a:lnTo>
                  <a:pt x="3553905" y="2071540"/>
                </a:lnTo>
                <a:lnTo>
                  <a:pt x="3525625" y="2071540"/>
                </a:lnTo>
                <a:lnTo>
                  <a:pt x="3525625" y="2031477"/>
                </a:lnTo>
                <a:lnTo>
                  <a:pt x="3504414" y="2031477"/>
                </a:lnTo>
                <a:lnTo>
                  <a:pt x="3504414" y="2005553"/>
                </a:lnTo>
                <a:lnTo>
                  <a:pt x="3473777" y="2005553"/>
                </a:lnTo>
                <a:lnTo>
                  <a:pt x="3473777" y="1970202"/>
                </a:lnTo>
                <a:lnTo>
                  <a:pt x="3443140" y="1970202"/>
                </a:lnTo>
                <a:lnTo>
                  <a:pt x="3443140" y="1934852"/>
                </a:lnTo>
                <a:lnTo>
                  <a:pt x="3285241" y="1934852"/>
                </a:lnTo>
                <a:lnTo>
                  <a:pt x="3285241" y="1887718"/>
                </a:lnTo>
                <a:lnTo>
                  <a:pt x="3209827" y="1887718"/>
                </a:lnTo>
                <a:lnTo>
                  <a:pt x="3209827" y="1859437"/>
                </a:lnTo>
                <a:lnTo>
                  <a:pt x="3099062" y="1859437"/>
                </a:lnTo>
                <a:lnTo>
                  <a:pt x="3099062" y="1828800"/>
                </a:lnTo>
                <a:lnTo>
                  <a:pt x="3009507" y="1828800"/>
                </a:lnTo>
                <a:lnTo>
                  <a:pt x="3009507" y="1781666"/>
                </a:lnTo>
                <a:lnTo>
                  <a:pt x="2967086" y="1781666"/>
                </a:lnTo>
                <a:lnTo>
                  <a:pt x="2967086" y="1739246"/>
                </a:lnTo>
                <a:lnTo>
                  <a:pt x="2905812" y="1739246"/>
                </a:lnTo>
                <a:lnTo>
                  <a:pt x="2905812" y="1703895"/>
                </a:lnTo>
                <a:lnTo>
                  <a:pt x="2877532" y="1703895"/>
                </a:lnTo>
                <a:lnTo>
                  <a:pt x="2877532" y="1673258"/>
                </a:lnTo>
                <a:lnTo>
                  <a:pt x="2828041" y="1673258"/>
                </a:lnTo>
                <a:lnTo>
                  <a:pt x="2828041" y="1633194"/>
                </a:lnTo>
                <a:lnTo>
                  <a:pt x="2828041" y="1614340"/>
                </a:lnTo>
                <a:lnTo>
                  <a:pt x="2415618" y="1614340"/>
                </a:lnTo>
                <a:lnTo>
                  <a:pt x="2415618" y="1541283"/>
                </a:lnTo>
                <a:lnTo>
                  <a:pt x="2354344" y="1541283"/>
                </a:lnTo>
                <a:lnTo>
                  <a:pt x="2354344" y="1458798"/>
                </a:lnTo>
                <a:lnTo>
                  <a:pt x="2335491" y="1458798"/>
                </a:lnTo>
                <a:lnTo>
                  <a:pt x="2335491" y="1348033"/>
                </a:lnTo>
                <a:lnTo>
                  <a:pt x="2283643" y="1348033"/>
                </a:lnTo>
                <a:lnTo>
                  <a:pt x="2283643" y="1312683"/>
                </a:lnTo>
                <a:lnTo>
                  <a:pt x="2191732" y="1312683"/>
                </a:lnTo>
                <a:lnTo>
                  <a:pt x="2191732" y="1265549"/>
                </a:lnTo>
                <a:lnTo>
                  <a:pt x="1986699" y="1265549"/>
                </a:lnTo>
                <a:lnTo>
                  <a:pt x="1986699" y="1225485"/>
                </a:lnTo>
                <a:lnTo>
                  <a:pt x="1845297" y="1225485"/>
                </a:lnTo>
                <a:lnTo>
                  <a:pt x="1845297" y="1194848"/>
                </a:lnTo>
                <a:lnTo>
                  <a:pt x="1814660" y="1194848"/>
                </a:lnTo>
                <a:lnTo>
                  <a:pt x="1814660" y="1152427"/>
                </a:lnTo>
                <a:lnTo>
                  <a:pt x="1807590" y="1159497"/>
                </a:lnTo>
                <a:lnTo>
                  <a:pt x="1807590" y="1114720"/>
                </a:lnTo>
                <a:lnTo>
                  <a:pt x="1781666" y="1114720"/>
                </a:lnTo>
                <a:lnTo>
                  <a:pt x="1781666" y="1081726"/>
                </a:lnTo>
                <a:lnTo>
                  <a:pt x="1765169" y="1081726"/>
                </a:lnTo>
                <a:lnTo>
                  <a:pt x="1765169" y="994528"/>
                </a:lnTo>
                <a:lnTo>
                  <a:pt x="1713321" y="994528"/>
                </a:lnTo>
                <a:lnTo>
                  <a:pt x="1713321" y="888477"/>
                </a:lnTo>
                <a:lnTo>
                  <a:pt x="1263192" y="888477"/>
                </a:lnTo>
                <a:lnTo>
                  <a:pt x="1263192" y="862553"/>
                </a:lnTo>
                <a:lnTo>
                  <a:pt x="1197204" y="862553"/>
                </a:lnTo>
                <a:lnTo>
                  <a:pt x="1197204" y="801279"/>
                </a:lnTo>
                <a:lnTo>
                  <a:pt x="1178350" y="801279"/>
                </a:lnTo>
                <a:lnTo>
                  <a:pt x="1178350" y="718794"/>
                </a:lnTo>
                <a:lnTo>
                  <a:pt x="1168924" y="718794"/>
                </a:lnTo>
                <a:lnTo>
                  <a:pt x="1168924" y="697584"/>
                </a:lnTo>
                <a:lnTo>
                  <a:pt x="1131216" y="697584"/>
                </a:lnTo>
                <a:lnTo>
                  <a:pt x="1131216" y="669303"/>
                </a:lnTo>
                <a:lnTo>
                  <a:pt x="1131216" y="657520"/>
                </a:lnTo>
                <a:lnTo>
                  <a:pt x="999241" y="657520"/>
                </a:lnTo>
                <a:lnTo>
                  <a:pt x="999241" y="657520"/>
                </a:lnTo>
                <a:lnTo>
                  <a:pt x="999241" y="629239"/>
                </a:lnTo>
                <a:lnTo>
                  <a:pt x="914400" y="629239"/>
                </a:lnTo>
                <a:lnTo>
                  <a:pt x="914400" y="605672"/>
                </a:lnTo>
                <a:lnTo>
                  <a:pt x="831915" y="605672"/>
                </a:lnTo>
                <a:lnTo>
                  <a:pt x="831915" y="567965"/>
                </a:lnTo>
                <a:lnTo>
                  <a:pt x="732934" y="567965"/>
                </a:lnTo>
                <a:lnTo>
                  <a:pt x="732934" y="532615"/>
                </a:lnTo>
                <a:lnTo>
                  <a:pt x="688157" y="532615"/>
                </a:lnTo>
                <a:lnTo>
                  <a:pt x="688157" y="492551"/>
                </a:lnTo>
                <a:lnTo>
                  <a:pt x="655163" y="492551"/>
                </a:lnTo>
                <a:lnTo>
                  <a:pt x="655163" y="391213"/>
                </a:lnTo>
                <a:lnTo>
                  <a:pt x="617455" y="391213"/>
                </a:lnTo>
                <a:lnTo>
                  <a:pt x="617455" y="301658"/>
                </a:lnTo>
                <a:lnTo>
                  <a:pt x="589175" y="301658"/>
                </a:lnTo>
                <a:lnTo>
                  <a:pt x="589175" y="235670"/>
                </a:lnTo>
                <a:lnTo>
                  <a:pt x="570321" y="235670"/>
                </a:lnTo>
                <a:lnTo>
                  <a:pt x="570321" y="148472"/>
                </a:lnTo>
                <a:lnTo>
                  <a:pt x="520831" y="148472"/>
                </a:lnTo>
                <a:lnTo>
                  <a:pt x="520831" y="131976"/>
                </a:lnTo>
                <a:lnTo>
                  <a:pt x="454843" y="131976"/>
                </a:lnTo>
                <a:lnTo>
                  <a:pt x="454843" y="101338"/>
                </a:lnTo>
                <a:lnTo>
                  <a:pt x="233313" y="101338"/>
                </a:lnTo>
                <a:lnTo>
                  <a:pt x="233313" y="87198"/>
                </a:lnTo>
                <a:lnTo>
                  <a:pt x="183823" y="87198"/>
                </a:lnTo>
                <a:lnTo>
                  <a:pt x="183823" y="63631"/>
                </a:lnTo>
                <a:lnTo>
                  <a:pt x="167326" y="63631"/>
                </a:lnTo>
                <a:lnTo>
                  <a:pt x="167326" y="25924"/>
                </a:lnTo>
                <a:lnTo>
                  <a:pt x="117835" y="25924"/>
                </a:lnTo>
                <a:lnTo>
                  <a:pt x="117835"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5" name="Oval 54">
            <a:extLst>
              <a:ext uri="{FF2B5EF4-FFF2-40B4-BE49-F238E27FC236}">
                <a16:creationId xmlns:a16="http://schemas.microsoft.com/office/drawing/2014/main" id="{D2346E8A-09C5-6894-FFAE-E4AF1999D852}"/>
              </a:ext>
            </a:extLst>
          </p:cNvPr>
          <p:cNvSpPr/>
          <p:nvPr/>
        </p:nvSpPr>
        <p:spPr bwMode="auto">
          <a:xfrm>
            <a:off x="5189241" y="4593460"/>
            <a:ext cx="67665" cy="67665"/>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6" name="Oval 55">
            <a:extLst>
              <a:ext uri="{FF2B5EF4-FFF2-40B4-BE49-F238E27FC236}">
                <a16:creationId xmlns:a16="http://schemas.microsoft.com/office/drawing/2014/main" id="{67F7AA5C-79FC-1F06-C726-2C559405084C}"/>
              </a:ext>
            </a:extLst>
          </p:cNvPr>
          <p:cNvSpPr/>
          <p:nvPr/>
        </p:nvSpPr>
        <p:spPr bwMode="auto">
          <a:xfrm>
            <a:off x="4326941" y="4593460"/>
            <a:ext cx="67665" cy="67665"/>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7" name="Oval 56">
            <a:extLst>
              <a:ext uri="{FF2B5EF4-FFF2-40B4-BE49-F238E27FC236}">
                <a16:creationId xmlns:a16="http://schemas.microsoft.com/office/drawing/2014/main" id="{9ABE71D5-EFEA-FDE9-5C58-874C02C01159}"/>
              </a:ext>
            </a:extLst>
          </p:cNvPr>
          <p:cNvSpPr/>
          <p:nvPr/>
        </p:nvSpPr>
        <p:spPr bwMode="auto">
          <a:xfrm>
            <a:off x="3184727" y="4523482"/>
            <a:ext cx="67665" cy="67665"/>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 name="Oval 57">
            <a:extLst>
              <a:ext uri="{FF2B5EF4-FFF2-40B4-BE49-F238E27FC236}">
                <a16:creationId xmlns:a16="http://schemas.microsoft.com/office/drawing/2014/main" id="{5539829B-FD3F-6EFB-A28F-6B6C957C6E9E}"/>
              </a:ext>
            </a:extLst>
          </p:cNvPr>
          <p:cNvSpPr/>
          <p:nvPr/>
        </p:nvSpPr>
        <p:spPr bwMode="auto">
          <a:xfrm>
            <a:off x="3085254" y="4472588"/>
            <a:ext cx="67665" cy="67665"/>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 name="Oval 58">
            <a:extLst>
              <a:ext uri="{FF2B5EF4-FFF2-40B4-BE49-F238E27FC236}">
                <a16:creationId xmlns:a16="http://schemas.microsoft.com/office/drawing/2014/main" id="{E8554D23-30D0-BE0A-6650-45A40F19AB9A}"/>
              </a:ext>
            </a:extLst>
          </p:cNvPr>
          <p:cNvSpPr/>
          <p:nvPr/>
        </p:nvSpPr>
        <p:spPr bwMode="auto">
          <a:xfrm>
            <a:off x="2654972" y="4391043"/>
            <a:ext cx="67665" cy="67665"/>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 name="Oval 59">
            <a:extLst>
              <a:ext uri="{FF2B5EF4-FFF2-40B4-BE49-F238E27FC236}">
                <a16:creationId xmlns:a16="http://schemas.microsoft.com/office/drawing/2014/main" id="{0B59322D-3FEF-C1F2-2A91-272416D986CD}"/>
              </a:ext>
            </a:extLst>
          </p:cNvPr>
          <p:cNvSpPr/>
          <p:nvPr/>
        </p:nvSpPr>
        <p:spPr bwMode="auto">
          <a:xfrm>
            <a:off x="2311440" y="4229687"/>
            <a:ext cx="67665" cy="67665"/>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 name="Oval 60">
            <a:extLst>
              <a:ext uri="{FF2B5EF4-FFF2-40B4-BE49-F238E27FC236}">
                <a16:creationId xmlns:a16="http://schemas.microsoft.com/office/drawing/2014/main" id="{F6F7C631-F00A-E784-C29C-4E9EB2F5D515}"/>
              </a:ext>
            </a:extLst>
          </p:cNvPr>
          <p:cNvSpPr/>
          <p:nvPr/>
        </p:nvSpPr>
        <p:spPr bwMode="auto">
          <a:xfrm>
            <a:off x="2247245" y="4200192"/>
            <a:ext cx="67665" cy="67665"/>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2" name="Oval 61">
            <a:extLst>
              <a:ext uri="{FF2B5EF4-FFF2-40B4-BE49-F238E27FC236}">
                <a16:creationId xmlns:a16="http://schemas.microsoft.com/office/drawing/2014/main" id="{C0D0DB52-E1E9-6A90-EDCD-D52B19C55D7F}"/>
              </a:ext>
            </a:extLst>
          </p:cNvPr>
          <p:cNvSpPr/>
          <p:nvPr/>
        </p:nvSpPr>
        <p:spPr bwMode="auto">
          <a:xfrm>
            <a:off x="2216014" y="4163756"/>
            <a:ext cx="67665" cy="67665"/>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 name="Oval 62">
            <a:extLst>
              <a:ext uri="{FF2B5EF4-FFF2-40B4-BE49-F238E27FC236}">
                <a16:creationId xmlns:a16="http://schemas.microsoft.com/office/drawing/2014/main" id="{78FE6A60-3F0C-A0B1-D9A0-5187925A5723}"/>
              </a:ext>
            </a:extLst>
          </p:cNvPr>
          <p:cNvSpPr/>
          <p:nvPr/>
        </p:nvSpPr>
        <p:spPr bwMode="auto">
          <a:xfrm>
            <a:off x="2092829" y="4097826"/>
            <a:ext cx="67665" cy="67665"/>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4" name="Oval 63">
            <a:extLst>
              <a:ext uri="{FF2B5EF4-FFF2-40B4-BE49-F238E27FC236}">
                <a16:creationId xmlns:a16="http://schemas.microsoft.com/office/drawing/2014/main" id="{48A9CFAA-A00A-FAF3-D037-82D244ACD0A8}"/>
              </a:ext>
            </a:extLst>
          </p:cNvPr>
          <p:cNvSpPr/>
          <p:nvPr/>
        </p:nvSpPr>
        <p:spPr bwMode="auto">
          <a:xfrm>
            <a:off x="1811757" y="3863600"/>
            <a:ext cx="67665" cy="67665"/>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5" name="Oval 64">
            <a:extLst>
              <a:ext uri="{FF2B5EF4-FFF2-40B4-BE49-F238E27FC236}">
                <a16:creationId xmlns:a16="http://schemas.microsoft.com/office/drawing/2014/main" id="{D60A0ABA-F46D-1D83-E0A0-F58D9BBDD77E}"/>
              </a:ext>
            </a:extLst>
          </p:cNvPr>
          <p:cNvSpPr/>
          <p:nvPr/>
        </p:nvSpPr>
        <p:spPr bwMode="auto">
          <a:xfrm>
            <a:off x="1778792" y="3622433"/>
            <a:ext cx="67665" cy="67665"/>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6" name="Oval 65">
            <a:extLst>
              <a:ext uri="{FF2B5EF4-FFF2-40B4-BE49-F238E27FC236}">
                <a16:creationId xmlns:a16="http://schemas.microsoft.com/office/drawing/2014/main" id="{15F7B2B1-9EC2-B389-3E1B-138B2874D6E8}"/>
              </a:ext>
            </a:extLst>
          </p:cNvPr>
          <p:cNvSpPr/>
          <p:nvPr/>
        </p:nvSpPr>
        <p:spPr bwMode="auto">
          <a:xfrm>
            <a:off x="1499455" y="3424643"/>
            <a:ext cx="67665" cy="67665"/>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7" name="Oval 66">
            <a:extLst>
              <a:ext uri="{FF2B5EF4-FFF2-40B4-BE49-F238E27FC236}">
                <a16:creationId xmlns:a16="http://schemas.microsoft.com/office/drawing/2014/main" id="{5A6A5904-9C73-6C5B-E4AE-7FAE35E05004}"/>
              </a:ext>
            </a:extLst>
          </p:cNvPr>
          <p:cNvSpPr/>
          <p:nvPr/>
        </p:nvSpPr>
        <p:spPr bwMode="auto">
          <a:xfrm>
            <a:off x="1357185" y="3169597"/>
            <a:ext cx="67665" cy="67665"/>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8" name="Oval 67">
            <a:extLst>
              <a:ext uri="{FF2B5EF4-FFF2-40B4-BE49-F238E27FC236}">
                <a16:creationId xmlns:a16="http://schemas.microsoft.com/office/drawing/2014/main" id="{824D7AB3-EB22-91C3-EF99-F1F8D30D6F26}"/>
              </a:ext>
            </a:extLst>
          </p:cNvPr>
          <p:cNvSpPr/>
          <p:nvPr/>
        </p:nvSpPr>
        <p:spPr bwMode="auto">
          <a:xfrm>
            <a:off x="958133" y="2515499"/>
            <a:ext cx="67665" cy="67665"/>
          </a:xfrm>
          <a:prstGeom prst="ellipse">
            <a:avLst/>
          </a:prstGeom>
          <a:noFill/>
          <a:ln w="28575">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9" name="Oval 68">
            <a:extLst>
              <a:ext uri="{FF2B5EF4-FFF2-40B4-BE49-F238E27FC236}">
                <a16:creationId xmlns:a16="http://schemas.microsoft.com/office/drawing/2014/main" id="{D6F4C58A-C738-38C6-EAB6-19137AFF7430}"/>
              </a:ext>
            </a:extLst>
          </p:cNvPr>
          <p:cNvSpPr/>
          <p:nvPr/>
        </p:nvSpPr>
        <p:spPr bwMode="auto">
          <a:xfrm>
            <a:off x="1363547" y="2653721"/>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0" name="Oval 69">
            <a:extLst>
              <a:ext uri="{FF2B5EF4-FFF2-40B4-BE49-F238E27FC236}">
                <a16:creationId xmlns:a16="http://schemas.microsoft.com/office/drawing/2014/main" id="{426D430E-2408-1FD9-4C6D-76589DF0FE66}"/>
              </a:ext>
            </a:extLst>
          </p:cNvPr>
          <p:cNvSpPr/>
          <p:nvPr/>
        </p:nvSpPr>
        <p:spPr bwMode="auto">
          <a:xfrm>
            <a:off x="1371643" y="2701723"/>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1" name="Oval 70">
            <a:extLst>
              <a:ext uri="{FF2B5EF4-FFF2-40B4-BE49-F238E27FC236}">
                <a16:creationId xmlns:a16="http://schemas.microsoft.com/office/drawing/2014/main" id="{9050F581-F87F-10EB-810B-F4100605A911}"/>
              </a:ext>
            </a:extLst>
          </p:cNvPr>
          <p:cNvSpPr/>
          <p:nvPr/>
        </p:nvSpPr>
        <p:spPr bwMode="auto">
          <a:xfrm>
            <a:off x="1401139" y="2795414"/>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2" name="Oval 71">
            <a:extLst>
              <a:ext uri="{FF2B5EF4-FFF2-40B4-BE49-F238E27FC236}">
                <a16:creationId xmlns:a16="http://schemas.microsoft.com/office/drawing/2014/main" id="{946FABDF-AEB1-7FBF-632F-2FFE6692B7B9}"/>
              </a:ext>
            </a:extLst>
          </p:cNvPr>
          <p:cNvSpPr/>
          <p:nvPr/>
        </p:nvSpPr>
        <p:spPr bwMode="auto">
          <a:xfrm>
            <a:off x="1546879" y="2927274"/>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3" name="Oval 72">
            <a:extLst>
              <a:ext uri="{FF2B5EF4-FFF2-40B4-BE49-F238E27FC236}">
                <a16:creationId xmlns:a16="http://schemas.microsoft.com/office/drawing/2014/main" id="{7F163E6B-5B8C-5497-C3FF-3BE53FD4B72E}"/>
              </a:ext>
            </a:extLst>
          </p:cNvPr>
          <p:cNvSpPr/>
          <p:nvPr/>
        </p:nvSpPr>
        <p:spPr bwMode="auto">
          <a:xfrm>
            <a:off x="1807130" y="3083426"/>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4" name="Oval 73">
            <a:extLst>
              <a:ext uri="{FF2B5EF4-FFF2-40B4-BE49-F238E27FC236}">
                <a16:creationId xmlns:a16="http://schemas.microsoft.com/office/drawing/2014/main" id="{B044425C-8100-DFD6-DE2A-4659B6F12E17}"/>
              </a:ext>
            </a:extLst>
          </p:cNvPr>
          <p:cNvSpPr/>
          <p:nvPr/>
        </p:nvSpPr>
        <p:spPr bwMode="auto">
          <a:xfrm>
            <a:off x="1886941" y="3158030"/>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5" name="Oval 74">
            <a:extLst>
              <a:ext uri="{FF2B5EF4-FFF2-40B4-BE49-F238E27FC236}">
                <a16:creationId xmlns:a16="http://schemas.microsoft.com/office/drawing/2014/main" id="{C27B6AA7-564D-97E3-3E18-043250512BC9}"/>
              </a:ext>
            </a:extLst>
          </p:cNvPr>
          <p:cNvSpPr/>
          <p:nvPr/>
        </p:nvSpPr>
        <p:spPr bwMode="auto">
          <a:xfrm>
            <a:off x="2053501" y="3154561"/>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6" name="Oval 75">
            <a:extLst>
              <a:ext uri="{FF2B5EF4-FFF2-40B4-BE49-F238E27FC236}">
                <a16:creationId xmlns:a16="http://schemas.microsoft.com/office/drawing/2014/main" id="{F46C0203-A813-F721-B2F0-C6DFD3EE2D1D}"/>
              </a:ext>
            </a:extLst>
          </p:cNvPr>
          <p:cNvSpPr/>
          <p:nvPr/>
        </p:nvSpPr>
        <p:spPr bwMode="auto">
          <a:xfrm>
            <a:off x="2212543" y="3232058"/>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 name="Oval 76">
            <a:extLst>
              <a:ext uri="{FF2B5EF4-FFF2-40B4-BE49-F238E27FC236}">
                <a16:creationId xmlns:a16="http://schemas.microsoft.com/office/drawing/2014/main" id="{5EAB42E0-BCCA-8B74-30E1-7225A7BE4C1E}"/>
              </a:ext>
            </a:extLst>
          </p:cNvPr>
          <p:cNvSpPr/>
          <p:nvPr/>
        </p:nvSpPr>
        <p:spPr bwMode="auto">
          <a:xfrm>
            <a:off x="2236834" y="3263288"/>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8" name="Oval 77">
            <a:extLst>
              <a:ext uri="{FF2B5EF4-FFF2-40B4-BE49-F238E27FC236}">
                <a16:creationId xmlns:a16="http://schemas.microsoft.com/office/drawing/2014/main" id="{96EC96B8-A276-5FCC-A36F-1F969667B9FE}"/>
              </a:ext>
            </a:extLst>
          </p:cNvPr>
          <p:cNvSpPr/>
          <p:nvPr/>
        </p:nvSpPr>
        <p:spPr bwMode="auto">
          <a:xfrm>
            <a:off x="2313175" y="3410763"/>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9" name="Oval 78">
            <a:extLst>
              <a:ext uri="{FF2B5EF4-FFF2-40B4-BE49-F238E27FC236}">
                <a16:creationId xmlns:a16="http://schemas.microsoft.com/office/drawing/2014/main" id="{D3320181-3E32-8BCB-B63E-3950FD3FC558}"/>
              </a:ext>
            </a:extLst>
          </p:cNvPr>
          <p:cNvSpPr/>
          <p:nvPr/>
        </p:nvSpPr>
        <p:spPr bwMode="auto">
          <a:xfrm>
            <a:off x="2545666" y="3438524"/>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0" name="Oval 79">
            <a:extLst>
              <a:ext uri="{FF2B5EF4-FFF2-40B4-BE49-F238E27FC236}">
                <a16:creationId xmlns:a16="http://schemas.microsoft.com/office/drawing/2014/main" id="{DB79DF23-0BE8-AD77-0B65-CF65BFA8A0BC}"/>
              </a:ext>
            </a:extLst>
          </p:cNvPr>
          <p:cNvSpPr/>
          <p:nvPr/>
        </p:nvSpPr>
        <p:spPr bwMode="auto">
          <a:xfrm>
            <a:off x="2632416" y="3504454"/>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1" name="Oval 80">
            <a:extLst>
              <a:ext uri="{FF2B5EF4-FFF2-40B4-BE49-F238E27FC236}">
                <a16:creationId xmlns:a16="http://schemas.microsoft.com/office/drawing/2014/main" id="{0395C3AC-B0A1-295F-951E-D0B06A74C6E8}"/>
              </a:ext>
            </a:extLst>
          </p:cNvPr>
          <p:cNvSpPr/>
          <p:nvPr/>
        </p:nvSpPr>
        <p:spPr bwMode="auto">
          <a:xfrm>
            <a:off x="2674056" y="3572119"/>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2" name="Oval 81">
            <a:extLst>
              <a:ext uri="{FF2B5EF4-FFF2-40B4-BE49-F238E27FC236}">
                <a16:creationId xmlns:a16="http://schemas.microsoft.com/office/drawing/2014/main" id="{E616005C-F771-63FC-4E58-36298742C114}"/>
              </a:ext>
            </a:extLst>
          </p:cNvPr>
          <p:cNvSpPr/>
          <p:nvPr/>
        </p:nvSpPr>
        <p:spPr bwMode="auto">
          <a:xfrm>
            <a:off x="2674056" y="3639785"/>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3" name="Oval 82">
            <a:extLst>
              <a:ext uri="{FF2B5EF4-FFF2-40B4-BE49-F238E27FC236}">
                <a16:creationId xmlns:a16="http://schemas.microsoft.com/office/drawing/2014/main" id="{05F82DA4-DC1F-89CD-F261-15E41796C97B}"/>
              </a:ext>
            </a:extLst>
          </p:cNvPr>
          <p:cNvSpPr/>
          <p:nvPr/>
        </p:nvSpPr>
        <p:spPr bwMode="auto">
          <a:xfrm>
            <a:off x="2693141" y="3646725"/>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4" name="Oval 83">
            <a:extLst>
              <a:ext uri="{FF2B5EF4-FFF2-40B4-BE49-F238E27FC236}">
                <a16:creationId xmlns:a16="http://schemas.microsoft.com/office/drawing/2014/main" id="{75EAF803-520A-56B7-8030-471A5892A2B3}"/>
              </a:ext>
            </a:extLst>
          </p:cNvPr>
          <p:cNvSpPr/>
          <p:nvPr/>
        </p:nvSpPr>
        <p:spPr bwMode="auto">
          <a:xfrm>
            <a:off x="2703551" y="3662340"/>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5" name="Oval 84">
            <a:extLst>
              <a:ext uri="{FF2B5EF4-FFF2-40B4-BE49-F238E27FC236}">
                <a16:creationId xmlns:a16="http://schemas.microsoft.com/office/drawing/2014/main" id="{0ED72629-CB5B-D66F-45D8-3C9A23B54324}"/>
              </a:ext>
            </a:extLst>
          </p:cNvPr>
          <p:cNvSpPr/>
          <p:nvPr/>
        </p:nvSpPr>
        <p:spPr bwMode="auto">
          <a:xfrm>
            <a:off x="2739986" y="3684895"/>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6" name="Oval 85">
            <a:extLst>
              <a:ext uri="{FF2B5EF4-FFF2-40B4-BE49-F238E27FC236}">
                <a16:creationId xmlns:a16="http://schemas.microsoft.com/office/drawing/2014/main" id="{BEF28B1C-A6EF-B5BB-139C-C718DAC0604C}"/>
              </a:ext>
            </a:extLst>
          </p:cNvPr>
          <p:cNvSpPr/>
          <p:nvPr/>
        </p:nvSpPr>
        <p:spPr bwMode="auto">
          <a:xfrm>
            <a:off x="2882257" y="3695305"/>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7" name="Oval 86">
            <a:extLst>
              <a:ext uri="{FF2B5EF4-FFF2-40B4-BE49-F238E27FC236}">
                <a16:creationId xmlns:a16="http://schemas.microsoft.com/office/drawing/2014/main" id="{14684931-92EA-63A6-AFAE-71DC3AA5A5E7}"/>
              </a:ext>
            </a:extLst>
          </p:cNvPr>
          <p:cNvSpPr/>
          <p:nvPr/>
        </p:nvSpPr>
        <p:spPr bwMode="auto">
          <a:xfrm>
            <a:off x="3050552" y="3731740"/>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8" name="Oval 87">
            <a:extLst>
              <a:ext uri="{FF2B5EF4-FFF2-40B4-BE49-F238E27FC236}">
                <a16:creationId xmlns:a16="http://schemas.microsoft.com/office/drawing/2014/main" id="{9EC0B419-6430-39F5-164D-6A322E22C829}"/>
              </a:ext>
            </a:extLst>
          </p:cNvPr>
          <p:cNvSpPr/>
          <p:nvPr/>
        </p:nvSpPr>
        <p:spPr bwMode="auto">
          <a:xfrm>
            <a:off x="3113013" y="3797671"/>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9" name="Oval 88">
            <a:extLst>
              <a:ext uri="{FF2B5EF4-FFF2-40B4-BE49-F238E27FC236}">
                <a16:creationId xmlns:a16="http://schemas.microsoft.com/office/drawing/2014/main" id="{E8A7C935-8B1B-9720-87AB-527DE9DE5F5E}"/>
              </a:ext>
            </a:extLst>
          </p:cNvPr>
          <p:cNvSpPr/>
          <p:nvPr/>
        </p:nvSpPr>
        <p:spPr bwMode="auto">
          <a:xfrm>
            <a:off x="3128628" y="3815020"/>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0" name="Oval 89">
            <a:extLst>
              <a:ext uri="{FF2B5EF4-FFF2-40B4-BE49-F238E27FC236}">
                <a16:creationId xmlns:a16="http://schemas.microsoft.com/office/drawing/2014/main" id="{CD7F7546-03C4-00C9-D6C8-7E8E8D6688C7}"/>
              </a:ext>
            </a:extLst>
          </p:cNvPr>
          <p:cNvSpPr/>
          <p:nvPr/>
        </p:nvSpPr>
        <p:spPr bwMode="auto">
          <a:xfrm>
            <a:off x="3147713" y="3841046"/>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1" name="Oval 90">
            <a:extLst>
              <a:ext uri="{FF2B5EF4-FFF2-40B4-BE49-F238E27FC236}">
                <a16:creationId xmlns:a16="http://schemas.microsoft.com/office/drawing/2014/main" id="{C9EA0EA4-979E-1A52-226E-5C0C01677679}"/>
              </a:ext>
            </a:extLst>
          </p:cNvPr>
          <p:cNvSpPr/>
          <p:nvPr/>
        </p:nvSpPr>
        <p:spPr bwMode="auto">
          <a:xfrm>
            <a:off x="3519005" y="3998932"/>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2" name="Oval 91">
            <a:extLst>
              <a:ext uri="{FF2B5EF4-FFF2-40B4-BE49-F238E27FC236}">
                <a16:creationId xmlns:a16="http://schemas.microsoft.com/office/drawing/2014/main" id="{34D4F964-7185-C9C9-B3FF-3A0DE925051D}"/>
              </a:ext>
            </a:extLst>
          </p:cNvPr>
          <p:cNvSpPr/>
          <p:nvPr/>
        </p:nvSpPr>
        <p:spPr bwMode="auto">
          <a:xfrm>
            <a:off x="3527680" y="4033632"/>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 name="Oval 92">
            <a:extLst>
              <a:ext uri="{FF2B5EF4-FFF2-40B4-BE49-F238E27FC236}">
                <a16:creationId xmlns:a16="http://schemas.microsoft.com/office/drawing/2014/main" id="{F91C5D6E-2EA9-BF7E-AA83-8CFE33298253}"/>
              </a:ext>
            </a:extLst>
          </p:cNvPr>
          <p:cNvSpPr/>
          <p:nvPr/>
        </p:nvSpPr>
        <p:spPr bwMode="auto">
          <a:xfrm>
            <a:off x="3576260" y="4064862"/>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 name="Oval 93">
            <a:extLst>
              <a:ext uri="{FF2B5EF4-FFF2-40B4-BE49-F238E27FC236}">
                <a16:creationId xmlns:a16="http://schemas.microsoft.com/office/drawing/2014/main" id="{3B73121C-74F3-A871-4DAB-068421960630}"/>
              </a:ext>
            </a:extLst>
          </p:cNvPr>
          <p:cNvSpPr/>
          <p:nvPr/>
        </p:nvSpPr>
        <p:spPr bwMode="auto">
          <a:xfrm>
            <a:off x="3898972" y="4109972"/>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5" name="Oval 94">
            <a:extLst>
              <a:ext uri="{FF2B5EF4-FFF2-40B4-BE49-F238E27FC236}">
                <a16:creationId xmlns:a16="http://schemas.microsoft.com/office/drawing/2014/main" id="{97661CF2-E442-1C99-78DF-248F853D36B9}"/>
              </a:ext>
            </a:extLst>
          </p:cNvPr>
          <p:cNvSpPr/>
          <p:nvPr/>
        </p:nvSpPr>
        <p:spPr bwMode="auto">
          <a:xfrm>
            <a:off x="3928468" y="4109972"/>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6" name="Oval 95">
            <a:extLst>
              <a:ext uri="{FF2B5EF4-FFF2-40B4-BE49-F238E27FC236}">
                <a16:creationId xmlns:a16="http://schemas.microsoft.com/office/drawing/2014/main" id="{88F8D32D-19BA-6EE5-3B74-D396BDF48B31}"/>
              </a:ext>
            </a:extLst>
          </p:cNvPr>
          <p:cNvSpPr/>
          <p:nvPr/>
        </p:nvSpPr>
        <p:spPr bwMode="auto">
          <a:xfrm>
            <a:off x="3945239" y="4112864"/>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7" name="Oval 96">
            <a:extLst>
              <a:ext uri="{FF2B5EF4-FFF2-40B4-BE49-F238E27FC236}">
                <a16:creationId xmlns:a16="http://schemas.microsoft.com/office/drawing/2014/main" id="{8583CB1C-42B8-3CFB-B4EC-1627D3D6A3AA}"/>
              </a:ext>
            </a:extLst>
          </p:cNvPr>
          <p:cNvSpPr/>
          <p:nvPr/>
        </p:nvSpPr>
        <p:spPr bwMode="auto">
          <a:xfrm>
            <a:off x="3978205" y="4098984"/>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8" name="Oval 97">
            <a:extLst>
              <a:ext uri="{FF2B5EF4-FFF2-40B4-BE49-F238E27FC236}">
                <a16:creationId xmlns:a16="http://schemas.microsoft.com/office/drawing/2014/main" id="{34C94823-8FA1-2032-79FE-E45C94D4F22F}"/>
              </a:ext>
            </a:extLst>
          </p:cNvPr>
          <p:cNvSpPr/>
          <p:nvPr/>
        </p:nvSpPr>
        <p:spPr bwMode="auto">
          <a:xfrm>
            <a:off x="4002495" y="4168384"/>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9" name="Oval 98">
            <a:extLst>
              <a:ext uri="{FF2B5EF4-FFF2-40B4-BE49-F238E27FC236}">
                <a16:creationId xmlns:a16="http://schemas.microsoft.com/office/drawing/2014/main" id="{CAB91C21-FE31-B98D-AA2A-7912CF63F3DB}"/>
              </a:ext>
            </a:extLst>
          </p:cNvPr>
          <p:cNvSpPr/>
          <p:nvPr/>
        </p:nvSpPr>
        <p:spPr bwMode="auto">
          <a:xfrm>
            <a:off x="4123945" y="4194410"/>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0" name="Oval 99">
            <a:extLst>
              <a:ext uri="{FF2B5EF4-FFF2-40B4-BE49-F238E27FC236}">
                <a16:creationId xmlns:a16="http://schemas.microsoft.com/office/drawing/2014/main" id="{4702FE67-7A75-407C-2939-AD9DC17F96F8}"/>
              </a:ext>
            </a:extLst>
          </p:cNvPr>
          <p:cNvSpPr/>
          <p:nvPr/>
        </p:nvSpPr>
        <p:spPr bwMode="auto">
          <a:xfrm>
            <a:off x="4363376" y="4279425"/>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1" name="Oval 100">
            <a:extLst>
              <a:ext uri="{FF2B5EF4-FFF2-40B4-BE49-F238E27FC236}">
                <a16:creationId xmlns:a16="http://schemas.microsoft.com/office/drawing/2014/main" id="{70AB284F-9B65-7F04-2506-25A2AB23B064}"/>
              </a:ext>
            </a:extLst>
          </p:cNvPr>
          <p:cNvSpPr/>
          <p:nvPr/>
        </p:nvSpPr>
        <p:spPr bwMode="auto">
          <a:xfrm>
            <a:off x="4758959" y="4367910"/>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 name="Oval 101">
            <a:extLst>
              <a:ext uri="{FF2B5EF4-FFF2-40B4-BE49-F238E27FC236}">
                <a16:creationId xmlns:a16="http://schemas.microsoft.com/office/drawing/2014/main" id="{4549E5D5-D774-F03C-F480-6CBC57784580}"/>
              </a:ext>
            </a:extLst>
          </p:cNvPr>
          <p:cNvSpPr/>
          <p:nvPr/>
        </p:nvSpPr>
        <p:spPr bwMode="auto">
          <a:xfrm>
            <a:off x="4807539" y="4414756"/>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3" name="Oval 102">
            <a:extLst>
              <a:ext uri="{FF2B5EF4-FFF2-40B4-BE49-F238E27FC236}">
                <a16:creationId xmlns:a16="http://schemas.microsoft.com/office/drawing/2014/main" id="{C7A93584-6DFD-9AA4-4A06-DCD72570FA06}"/>
              </a:ext>
            </a:extLst>
          </p:cNvPr>
          <p:cNvSpPr/>
          <p:nvPr/>
        </p:nvSpPr>
        <p:spPr bwMode="auto">
          <a:xfrm>
            <a:off x="4854384" y="4411286"/>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4" name="Oval 103">
            <a:extLst>
              <a:ext uri="{FF2B5EF4-FFF2-40B4-BE49-F238E27FC236}">
                <a16:creationId xmlns:a16="http://schemas.microsoft.com/office/drawing/2014/main" id="{8E9082DD-F4C4-5393-7790-4D7CA6AB3FCC}"/>
              </a:ext>
            </a:extLst>
          </p:cNvPr>
          <p:cNvSpPr/>
          <p:nvPr/>
        </p:nvSpPr>
        <p:spPr bwMode="auto">
          <a:xfrm>
            <a:off x="5182301" y="4518856"/>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Oval 104">
            <a:extLst>
              <a:ext uri="{FF2B5EF4-FFF2-40B4-BE49-F238E27FC236}">
                <a16:creationId xmlns:a16="http://schemas.microsoft.com/office/drawing/2014/main" id="{30C02E02-29FF-0CED-4FA3-91E31A397775}"/>
              </a:ext>
            </a:extLst>
          </p:cNvPr>
          <p:cNvSpPr/>
          <p:nvPr/>
        </p:nvSpPr>
        <p:spPr bwMode="auto">
          <a:xfrm>
            <a:off x="5246495" y="4517122"/>
            <a:ext cx="67665" cy="67665"/>
          </a:xfrm>
          <a:prstGeom prst="ellipse">
            <a:avLst/>
          </a:prstGeom>
          <a:noFill/>
          <a:ln w="28575">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5" name="Freeform: Shape 154">
            <a:extLst>
              <a:ext uri="{FF2B5EF4-FFF2-40B4-BE49-F238E27FC236}">
                <a16:creationId xmlns:a16="http://schemas.microsoft.com/office/drawing/2014/main" id="{65BCC2B0-863F-C767-245D-E2392E962819}"/>
              </a:ext>
            </a:extLst>
          </p:cNvPr>
          <p:cNvSpPr/>
          <p:nvPr/>
        </p:nvSpPr>
        <p:spPr bwMode="auto">
          <a:xfrm>
            <a:off x="7225442" y="2412517"/>
            <a:ext cx="4407247" cy="1805674"/>
          </a:xfrm>
          <a:custGeom>
            <a:avLst/>
            <a:gdLst>
              <a:gd name="connsiteX0" fmla="*/ 5986462 w 5986462"/>
              <a:gd name="connsiteY0" fmla="*/ 2452687 h 2452687"/>
              <a:gd name="connsiteX1" fmla="*/ 4719637 w 5986462"/>
              <a:gd name="connsiteY1" fmla="*/ 2452687 h 2452687"/>
              <a:gd name="connsiteX2" fmla="*/ 4719637 w 5986462"/>
              <a:gd name="connsiteY2" fmla="*/ 2366962 h 2452687"/>
              <a:gd name="connsiteX3" fmla="*/ 4205287 w 5986462"/>
              <a:gd name="connsiteY3" fmla="*/ 2366962 h 2452687"/>
              <a:gd name="connsiteX4" fmla="*/ 4205287 w 5986462"/>
              <a:gd name="connsiteY4" fmla="*/ 2295525 h 2452687"/>
              <a:gd name="connsiteX5" fmla="*/ 4019550 w 5986462"/>
              <a:gd name="connsiteY5" fmla="*/ 2295525 h 2452687"/>
              <a:gd name="connsiteX6" fmla="*/ 4019550 w 5986462"/>
              <a:gd name="connsiteY6" fmla="*/ 2243137 h 2452687"/>
              <a:gd name="connsiteX7" fmla="*/ 3838575 w 5986462"/>
              <a:gd name="connsiteY7" fmla="*/ 2243137 h 2452687"/>
              <a:gd name="connsiteX8" fmla="*/ 3838575 w 5986462"/>
              <a:gd name="connsiteY8" fmla="*/ 2176462 h 2452687"/>
              <a:gd name="connsiteX9" fmla="*/ 3633787 w 5986462"/>
              <a:gd name="connsiteY9" fmla="*/ 2176462 h 2452687"/>
              <a:gd name="connsiteX10" fmla="*/ 3633787 w 5986462"/>
              <a:gd name="connsiteY10" fmla="*/ 2119312 h 2452687"/>
              <a:gd name="connsiteX11" fmla="*/ 3633787 w 5986462"/>
              <a:gd name="connsiteY11" fmla="*/ 2119312 h 2452687"/>
              <a:gd name="connsiteX12" fmla="*/ 3633787 w 5986462"/>
              <a:gd name="connsiteY12" fmla="*/ 2057400 h 2452687"/>
              <a:gd name="connsiteX13" fmla="*/ 3495675 w 5986462"/>
              <a:gd name="connsiteY13" fmla="*/ 2057400 h 2452687"/>
              <a:gd name="connsiteX14" fmla="*/ 3495675 w 5986462"/>
              <a:gd name="connsiteY14" fmla="*/ 2009775 h 2452687"/>
              <a:gd name="connsiteX15" fmla="*/ 3452812 w 5986462"/>
              <a:gd name="connsiteY15" fmla="*/ 2009775 h 2452687"/>
              <a:gd name="connsiteX16" fmla="*/ 3452812 w 5986462"/>
              <a:gd name="connsiteY16" fmla="*/ 1900237 h 2452687"/>
              <a:gd name="connsiteX17" fmla="*/ 3305175 w 5986462"/>
              <a:gd name="connsiteY17" fmla="*/ 1900237 h 2452687"/>
              <a:gd name="connsiteX18" fmla="*/ 3305175 w 5986462"/>
              <a:gd name="connsiteY18" fmla="*/ 1843087 h 2452687"/>
              <a:gd name="connsiteX19" fmla="*/ 3281362 w 5986462"/>
              <a:gd name="connsiteY19" fmla="*/ 1843087 h 2452687"/>
              <a:gd name="connsiteX20" fmla="*/ 3281362 w 5986462"/>
              <a:gd name="connsiteY20" fmla="*/ 1809750 h 2452687"/>
              <a:gd name="connsiteX21" fmla="*/ 3038475 w 5986462"/>
              <a:gd name="connsiteY21" fmla="*/ 1809750 h 2452687"/>
              <a:gd name="connsiteX22" fmla="*/ 3038475 w 5986462"/>
              <a:gd name="connsiteY22" fmla="*/ 1757362 h 2452687"/>
              <a:gd name="connsiteX23" fmla="*/ 2843212 w 5986462"/>
              <a:gd name="connsiteY23" fmla="*/ 1757362 h 2452687"/>
              <a:gd name="connsiteX24" fmla="*/ 2843212 w 5986462"/>
              <a:gd name="connsiteY24" fmla="*/ 1724025 h 2452687"/>
              <a:gd name="connsiteX25" fmla="*/ 2767012 w 5986462"/>
              <a:gd name="connsiteY25" fmla="*/ 1724025 h 2452687"/>
              <a:gd name="connsiteX26" fmla="*/ 2767012 w 5986462"/>
              <a:gd name="connsiteY26" fmla="*/ 1638300 h 2452687"/>
              <a:gd name="connsiteX27" fmla="*/ 2705100 w 5986462"/>
              <a:gd name="connsiteY27" fmla="*/ 1638300 h 2452687"/>
              <a:gd name="connsiteX28" fmla="*/ 2705100 w 5986462"/>
              <a:gd name="connsiteY28" fmla="*/ 1600200 h 2452687"/>
              <a:gd name="connsiteX29" fmla="*/ 2671762 w 5986462"/>
              <a:gd name="connsiteY29" fmla="*/ 1600200 h 2452687"/>
              <a:gd name="connsiteX30" fmla="*/ 2671762 w 5986462"/>
              <a:gd name="connsiteY30" fmla="*/ 1576387 h 2452687"/>
              <a:gd name="connsiteX31" fmla="*/ 2619375 w 5986462"/>
              <a:gd name="connsiteY31" fmla="*/ 1576387 h 2452687"/>
              <a:gd name="connsiteX32" fmla="*/ 2619375 w 5986462"/>
              <a:gd name="connsiteY32" fmla="*/ 1524000 h 2452687"/>
              <a:gd name="connsiteX33" fmla="*/ 2543175 w 5986462"/>
              <a:gd name="connsiteY33" fmla="*/ 1524000 h 2452687"/>
              <a:gd name="connsiteX34" fmla="*/ 2543175 w 5986462"/>
              <a:gd name="connsiteY34" fmla="*/ 1476375 h 2452687"/>
              <a:gd name="connsiteX35" fmla="*/ 2543175 w 5986462"/>
              <a:gd name="connsiteY35" fmla="*/ 1476375 h 2452687"/>
              <a:gd name="connsiteX36" fmla="*/ 2500312 w 5986462"/>
              <a:gd name="connsiteY36" fmla="*/ 1433512 h 2452687"/>
              <a:gd name="connsiteX37" fmla="*/ 2500312 w 5986462"/>
              <a:gd name="connsiteY37" fmla="*/ 1390650 h 2452687"/>
              <a:gd name="connsiteX38" fmla="*/ 2400300 w 5986462"/>
              <a:gd name="connsiteY38" fmla="*/ 1390650 h 2452687"/>
              <a:gd name="connsiteX39" fmla="*/ 2400300 w 5986462"/>
              <a:gd name="connsiteY39" fmla="*/ 1371600 h 2452687"/>
              <a:gd name="connsiteX40" fmla="*/ 2300287 w 5986462"/>
              <a:gd name="connsiteY40" fmla="*/ 1371600 h 2452687"/>
              <a:gd name="connsiteX41" fmla="*/ 2300287 w 5986462"/>
              <a:gd name="connsiteY41" fmla="*/ 1323975 h 2452687"/>
              <a:gd name="connsiteX42" fmla="*/ 2233612 w 5986462"/>
              <a:gd name="connsiteY42" fmla="*/ 1323975 h 2452687"/>
              <a:gd name="connsiteX43" fmla="*/ 2233612 w 5986462"/>
              <a:gd name="connsiteY43" fmla="*/ 1257300 h 2452687"/>
              <a:gd name="connsiteX44" fmla="*/ 2181225 w 5986462"/>
              <a:gd name="connsiteY44" fmla="*/ 1257300 h 2452687"/>
              <a:gd name="connsiteX45" fmla="*/ 2181225 w 5986462"/>
              <a:gd name="connsiteY45" fmla="*/ 1257300 h 2452687"/>
              <a:gd name="connsiteX46" fmla="*/ 2147887 w 5986462"/>
              <a:gd name="connsiteY46" fmla="*/ 1223962 h 2452687"/>
              <a:gd name="connsiteX47" fmla="*/ 2147887 w 5986462"/>
              <a:gd name="connsiteY47" fmla="*/ 1171575 h 2452687"/>
              <a:gd name="connsiteX48" fmla="*/ 2085975 w 5986462"/>
              <a:gd name="connsiteY48" fmla="*/ 1171575 h 2452687"/>
              <a:gd name="connsiteX49" fmla="*/ 2085975 w 5986462"/>
              <a:gd name="connsiteY49" fmla="*/ 1085850 h 2452687"/>
              <a:gd name="connsiteX50" fmla="*/ 1966912 w 5986462"/>
              <a:gd name="connsiteY50" fmla="*/ 1085850 h 2452687"/>
              <a:gd name="connsiteX51" fmla="*/ 1966912 w 5986462"/>
              <a:gd name="connsiteY51" fmla="*/ 1009650 h 2452687"/>
              <a:gd name="connsiteX52" fmla="*/ 1900237 w 5986462"/>
              <a:gd name="connsiteY52" fmla="*/ 1009650 h 2452687"/>
              <a:gd name="connsiteX53" fmla="*/ 1900237 w 5986462"/>
              <a:gd name="connsiteY53" fmla="*/ 942975 h 2452687"/>
              <a:gd name="connsiteX54" fmla="*/ 1828800 w 5986462"/>
              <a:gd name="connsiteY54" fmla="*/ 942975 h 2452687"/>
              <a:gd name="connsiteX55" fmla="*/ 1828800 w 5986462"/>
              <a:gd name="connsiteY55" fmla="*/ 909637 h 2452687"/>
              <a:gd name="connsiteX56" fmla="*/ 1828800 w 5986462"/>
              <a:gd name="connsiteY56" fmla="*/ 909637 h 2452687"/>
              <a:gd name="connsiteX57" fmla="*/ 1795462 w 5986462"/>
              <a:gd name="connsiteY57" fmla="*/ 876299 h 2452687"/>
              <a:gd name="connsiteX58" fmla="*/ 1728787 w 5986462"/>
              <a:gd name="connsiteY58" fmla="*/ 876299 h 2452687"/>
              <a:gd name="connsiteX59" fmla="*/ 1728787 w 5986462"/>
              <a:gd name="connsiteY59" fmla="*/ 819150 h 2452687"/>
              <a:gd name="connsiteX60" fmla="*/ 1662112 w 5986462"/>
              <a:gd name="connsiteY60" fmla="*/ 819150 h 2452687"/>
              <a:gd name="connsiteX61" fmla="*/ 1662112 w 5986462"/>
              <a:gd name="connsiteY61" fmla="*/ 819150 h 2452687"/>
              <a:gd name="connsiteX62" fmla="*/ 1624012 w 5986462"/>
              <a:gd name="connsiteY62" fmla="*/ 781050 h 2452687"/>
              <a:gd name="connsiteX63" fmla="*/ 1624012 w 5986462"/>
              <a:gd name="connsiteY63" fmla="*/ 781050 h 2452687"/>
              <a:gd name="connsiteX64" fmla="*/ 1604962 w 5986462"/>
              <a:gd name="connsiteY64" fmla="*/ 781050 h 2452687"/>
              <a:gd name="connsiteX65" fmla="*/ 1604962 w 5986462"/>
              <a:gd name="connsiteY65" fmla="*/ 733425 h 2452687"/>
              <a:gd name="connsiteX66" fmla="*/ 1509712 w 5986462"/>
              <a:gd name="connsiteY66" fmla="*/ 733425 h 2452687"/>
              <a:gd name="connsiteX67" fmla="*/ 1509712 w 5986462"/>
              <a:gd name="connsiteY67" fmla="*/ 700087 h 2452687"/>
              <a:gd name="connsiteX68" fmla="*/ 1447800 w 5986462"/>
              <a:gd name="connsiteY68" fmla="*/ 700087 h 2452687"/>
              <a:gd name="connsiteX69" fmla="*/ 1447800 w 5986462"/>
              <a:gd name="connsiteY69" fmla="*/ 661987 h 2452687"/>
              <a:gd name="connsiteX70" fmla="*/ 1419225 w 5986462"/>
              <a:gd name="connsiteY70" fmla="*/ 661987 h 2452687"/>
              <a:gd name="connsiteX71" fmla="*/ 1419225 w 5986462"/>
              <a:gd name="connsiteY71" fmla="*/ 619125 h 2452687"/>
              <a:gd name="connsiteX72" fmla="*/ 1376362 w 5986462"/>
              <a:gd name="connsiteY72" fmla="*/ 619125 h 2452687"/>
              <a:gd name="connsiteX73" fmla="*/ 1376362 w 5986462"/>
              <a:gd name="connsiteY73" fmla="*/ 581025 h 2452687"/>
              <a:gd name="connsiteX74" fmla="*/ 1328737 w 5986462"/>
              <a:gd name="connsiteY74" fmla="*/ 581025 h 2452687"/>
              <a:gd name="connsiteX75" fmla="*/ 1328737 w 5986462"/>
              <a:gd name="connsiteY75" fmla="*/ 542925 h 2452687"/>
              <a:gd name="connsiteX76" fmla="*/ 1290637 w 5986462"/>
              <a:gd name="connsiteY76" fmla="*/ 542925 h 2452687"/>
              <a:gd name="connsiteX77" fmla="*/ 1290637 w 5986462"/>
              <a:gd name="connsiteY77" fmla="*/ 509587 h 2452687"/>
              <a:gd name="connsiteX78" fmla="*/ 1004887 w 5986462"/>
              <a:gd name="connsiteY78" fmla="*/ 509587 h 2452687"/>
              <a:gd name="connsiteX79" fmla="*/ 1004887 w 5986462"/>
              <a:gd name="connsiteY79" fmla="*/ 452437 h 2452687"/>
              <a:gd name="connsiteX80" fmla="*/ 1004887 w 5986462"/>
              <a:gd name="connsiteY80" fmla="*/ 452437 h 2452687"/>
              <a:gd name="connsiteX81" fmla="*/ 1004887 w 5986462"/>
              <a:gd name="connsiteY81" fmla="*/ 385762 h 2452687"/>
              <a:gd name="connsiteX82" fmla="*/ 890587 w 5986462"/>
              <a:gd name="connsiteY82" fmla="*/ 385762 h 2452687"/>
              <a:gd name="connsiteX83" fmla="*/ 890587 w 5986462"/>
              <a:gd name="connsiteY83" fmla="*/ 347662 h 2452687"/>
              <a:gd name="connsiteX84" fmla="*/ 828675 w 5986462"/>
              <a:gd name="connsiteY84" fmla="*/ 347662 h 2452687"/>
              <a:gd name="connsiteX85" fmla="*/ 828675 w 5986462"/>
              <a:gd name="connsiteY85" fmla="*/ 280987 h 2452687"/>
              <a:gd name="connsiteX86" fmla="*/ 690562 w 5986462"/>
              <a:gd name="connsiteY86" fmla="*/ 280987 h 2452687"/>
              <a:gd name="connsiteX87" fmla="*/ 690562 w 5986462"/>
              <a:gd name="connsiteY87" fmla="*/ 233362 h 2452687"/>
              <a:gd name="connsiteX88" fmla="*/ 533400 w 5986462"/>
              <a:gd name="connsiteY88" fmla="*/ 233362 h 2452687"/>
              <a:gd name="connsiteX89" fmla="*/ 533400 w 5986462"/>
              <a:gd name="connsiteY89" fmla="*/ 195262 h 2452687"/>
              <a:gd name="connsiteX90" fmla="*/ 490537 w 5986462"/>
              <a:gd name="connsiteY90" fmla="*/ 195262 h 2452687"/>
              <a:gd name="connsiteX91" fmla="*/ 490537 w 5986462"/>
              <a:gd name="connsiteY91" fmla="*/ 157162 h 2452687"/>
              <a:gd name="connsiteX92" fmla="*/ 404812 w 5986462"/>
              <a:gd name="connsiteY92" fmla="*/ 157162 h 2452687"/>
              <a:gd name="connsiteX93" fmla="*/ 404812 w 5986462"/>
              <a:gd name="connsiteY93" fmla="*/ 157162 h 2452687"/>
              <a:gd name="connsiteX94" fmla="*/ 366712 w 5986462"/>
              <a:gd name="connsiteY94" fmla="*/ 119062 h 2452687"/>
              <a:gd name="connsiteX95" fmla="*/ 366712 w 5986462"/>
              <a:gd name="connsiteY95" fmla="*/ 71437 h 2452687"/>
              <a:gd name="connsiteX96" fmla="*/ 219075 w 5986462"/>
              <a:gd name="connsiteY96" fmla="*/ 71437 h 2452687"/>
              <a:gd name="connsiteX97" fmla="*/ 219075 w 5986462"/>
              <a:gd name="connsiteY97" fmla="*/ 0 h 2452687"/>
              <a:gd name="connsiteX98" fmla="*/ 171450 w 5986462"/>
              <a:gd name="connsiteY98" fmla="*/ 0 h 2452687"/>
              <a:gd name="connsiteX99" fmla="*/ 0 w 5986462"/>
              <a:gd name="connsiteY99" fmla="*/ 0 h 2452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5986462" h="2452687">
                <a:moveTo>
                  <a:pt x="5986462" y="2452687"/>
                </a:moveTo>
                <a:lnTo>
                  <a:pt x="4719637" y="2452687"/>
                </a:lnTo>
                <a:lnTo>
                  <a:pt x="4719637" y="2366962"/>
                </a:lnTo>
                <a:lnTo>
                  <a:pt x="4205287" y="2366962"/>
                </a:lnTo>
                <a:lnTo>
                  <a:pt x="4205287" y="2295525"/>
                </a:lnTo>
                <a:lnTo>
                  <a:pt x="4019550" y="2295525"/>
                </a:lnTo>
                <a:lnTo>
                  <a:pt x="4019550" y="2243137"/>
                </a:lnTo>
                <a:lnTo>
                  <a:pt x="3838575" y="2243137"/>
                </a:lnTo>
                <a:lnTo>
                  <a:pt x="3838575" y="2176462"/>
                </a:lnTo>
                <a:lnTo>
                  <a:pt x="3633787" y="2176462"/>
                </a:lnTo>
                <a:lnTo>
                  <a:pt x="3633787" y="2119312"/>
                </a:lnTo>
                <a:lnTo>
                  <a:pt x="3633787" y="2119312"/>
                </a:lnTo>
                <a:lnTo>
                  <a:pt x="3633787" y="2057400"/>
                </a:lnTo>
                <a:lnTo>
                  <a:pt x="3495675" y="2057400"/>
                </a:lnTo>
                <a:lnTo>
                  <a:pt x="3495675" y="2009775"/>
                </a:lnTo>
                <a:lnTo>
                  <a:pt x="3452812" y="2009775"/>
                </a:lnTo>
                <a:lnTo>
                  <a:pt x="3452812" y="1900237"/>
                </a:lnTo>
                <a:lnTo>
                  <a:pt x="3305175" y="1900237"/>
                </a:lnTo>
                <a:lnTo>
                  <a:pt x="3305175" y="1843087"/>
                </a:lnTo>
                <a:lnTo>
                  <a:pt x="3281362" y="1843087"/>
                </a:lnTo>
                <a:lnTo>
                  <a:pt x="3281362" y="1809750"/>
                </a:lnTo>
                <a:lnTo>
                  <a:pt x="3038475" y="1809750"/>
                </a:lnTo>
                <a:lnTo>
                  <a:pt x="3038475" y="1757362"/>
                </a:lnTo>
                <a:lnTo>
                  <a:pt x="2843212" y="1757362"/>
                </a:lnTo>
                <a:lnTo>
                  <a:pt x="2843212" y="1724025"/>
                </a:lnTo>
                <a:lnTo>
                  <a:pt x="2767012" y="1724025"/>
                </a:lnTo>
                <a:lnTo>
                  <a:pt x="2767012" y="1638300"/>
                </a:lnTo>
                <a:lnTo>
                  <a:pt x="2705100" y="1638300"/>
                </a:lnTo>
                <a:lnTo>
                  <a:pt x="2705100" y="1600200"/>
                </a:lnTo>
                <a:lnTo>
                  <a:pt x="2671762" y="1600200"/>
                </a:lnTo>
                <a:lnTo>
                  <a:pt x="2671762" y="1576387"/>
                </a:lnTo>
                <a:lnTo>
                  <a:pt x="2619375" y="1576387"/>
                </a:lnTo>
                <a:lnTo>
                  <a:pt x="2619375" y="1524000"/>
                </a:lnTo>
                <a:lnTo>
                  <a:pt x="2543175" y="1524000"/>
                </a:lnTo>
                <a:lnTo>
                  <a:pt x="2543175" y="1476375"/>
                </a:lnTo>
                <a:lnTo>
                  <a:pt x="2543175" y="1476375"/>
                </a:lnTo>
                <a:lnTo>
                  <a:pt x="2500312" y="1433512"/>
                </a:lnTo>
                <a:lnTo>
                  <a:pt x="2500312" y="1390650"/>
                </a:lnTo>
                <a:lnTo>
                  <a:pt x="2400300" y="1390650"/>
                </a:lnTo>
                <a:lnTo>
                  <a:pt x="2400300" y="1371600"/>
                </a:lnTo>
                <a:lnTo>
                  <a:pt x="2300287" y="1371600"/>
                </a:lnTo>
                <a:lnTo>
                  <a:pt x="2300287" y="1323975"/>
                </a:lnTo>
                <a:lnTo>
                  <a:pt x="2233612" y="1323975"/>
                </a:lnTo>
                <a:lnTo>
                  <a:pt x="2233612" y="1257300"/>
                </a:lnTo>
                <a:lnTo>
                  <a:pt x="2181225" y="1257300"/>
                </a:lnTo>
                <a:lnTo>
                  <a:pt x="2181225" y="1257300"/>
                </a:lnTo>
                <a:lnTo>
                  <a:pt x="2147887" y="1223962"/>
                </a:lnTo>
                <a:lnTo>
                  <a:pt x="2147887" y="1171575"/>
                </a:lnTo>
                <a:lnTo>
                  <a:pt x="2085975" y="1171575"/>
                </a:lnTo>
                <a:lnTo>
                  <a:pt x="2085975" y="1085850"/>
                </a:lnTo>
                <a:lnTo>
                  <a:pt x="1966912" y="1085850"/>
                </a:lnTo>
                <a:lnTo>
                  <a:pt x="1966912" y="1009650"/>
                </a:lnTo>
                <a:lnTo>
                  <a:pt x="1900237" y="1009650"/>
                </a:lnTo>
                <a:lnTo>
                  <a:pt x="1900237" y="942975"/>
                </a:lnTo>
                <a:lnTo>
                  <a:pt x="1828800" y="942975"/>
                </a:lnTo>
                <a:lnTo>
                  <a:pt x="1828800" y="909637"/>
                </a:lnTo>
                <a:lnTo>
                  <a:pt x="1828800" y="909637"/>
                </a:lnTo>
                <a:lnTo>
                  <a:pt x="1795462" y="876299"/>
                </a:lnTo>
                <a:lnTo>
                  <a:pt x="1728787" y="876299"/>
                </a:lnTo>
                <a:lnTo>
                  <a:pt x="1728787" y="819150"/>
                </a:lnTo>
                <a:lnTo>
                  <a:pt x="1662112" y="819150"/>
                </a:lnTo>
                <a:lnTo>
                  <a:pt x="1662112" y="819150"/>
                </a:lnTo>
                <a:lnTo>
                  <a:pt x="1624012" y="781050"/>
                </a:lnTo>
                <a:lnTo>
                  <a:pt x="1624012" y="781050"/>
                </a:lnTo>
                <a:lnTo>
                  <a:pt x="1604962" y="781050"/>
                </a:lnTo>
                <a:lnTo>
                  <a:pt x="1604962" y="733425"/>
                </a:lnTo>
                <a:lnTo>
                  <a:pt x="1509712" y="733425"/>
                </a:lnTo>
                <a:lnTo>
                  <a:pt x="1509712" y="700087"/>
                </a:lnTo>
                <a:lnTo>
                  <a:pt x="1447800" y="700087"/>
                </a:lnTo>
                <a:lnTo>
                  <a:pt x="1447800" y="661987"/>
                </a:lnTo>
                <a:lnTo>
                  <a:pt x="1419225" y="661987"/>
                </a:lnTo>
                <a:lnTo>
                  <a:pt x="1419225" y="619125"/>
                </a:lnTo>
                <a:lnTo>
                  <a:pt x="1376362" y="619125"/>
                </a:lnTo>
                <a:lnTo>
                  <a:pt x="1376362" y="581025"/>
                </a:lnTo>
                <a:lnTo>
                  <a:pt x="1328737" y="581025"/>
                </a:lnTo>
                <a:lnTo>
                  <a:pt x="1328737" y="542925"/>
                </a:lnTo>
                <a:lnTo>
                  <a:pt x="1290637" y="542925"/>
                </a:lnTo>
                <a:lnTo>
                  <a:pt x="1290637" y="509587"/>
                </a:lnTo>
                <a:lnTo>
                  <a:pt x="1004887" y="509587"/>
                </a:lnTo>
                <a:lnTo>
                  <a:pt x="1004887" y="452437"/>
                </a:lnTo>
                <a:lnTo>
                  <a:pt x="1004887" y="452437"/>
                </a:lnTo>
                <a:lnTo>
                  <a:pt x="1004887" y="385762"/>
                </a:lnTo>
                <a:lnTo>
                  <a:pt x="890587" y="385762"/>
                </a:lnTo>
                <a:lnTo>
                  <a:pt x="890587" y="347662"/>
                </a:lnTo>
                <a:lnTo>
                  <a:pt x="828675" y="347662"/>
                </a:lnTo>
                <a:lnTo>
                  <a:pt x="828675" y="280987"/>
                </a:lnTo>
                <a:lnTo>
                  <a:pt x="690562" y="280987"/>
                </a:lnTo>
                <a:lnTo>
                  <a:pt x="690562" y="233362"/>
                </a:lnTo>
                <a:lnTo>
                  <a:pt x="533400" y="233362"/>
                </a:lnTo>
                <a:lnTo>
                  <a:pt x="533400" y="195262"/>
                </a:lnTo>
                <a:lnTo>
                  <a:pt x="490537" y="195262"/>
                </a:lnTo>
                <a:lnTo>
                  <a:pt x="490537" y="157162"/>
                </a:lnTo>
                <a:lnTo>
                  <a:pt x="404812" y="157162"/>
                </a:lnTo>
                <a:lnTo>
                  <a:pt x="404812" y="157162"/>
                </a:lnTo>
                <a:lnTo>
                  <a:pt x="366712" y="119062"/>
                </a:lnTo>
                <a:lnTo>
                  <a:pt x="366712" y="71437"/>
                </a:lnTo>
                <a:lnTo>
                  <a:pt x="219075" y="71437"/>
                </a:lnTo>
                <a:lnTo>
                  <a:pt x="219075" y="0"/>
                </a:lnTo>
                <a:lnTo>
                  <a:pt x="171450"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156" name="Group 155">
            <a:extLst>
              <a:ext uri="{FF2B5EF4-FFF2-40B4-BE49-F238E27FC236}">
                <a16:creationId xmlns:a16="http://schemas.microsoft.com/office/drawing/2014/main" id="{21F841C4-ACF6-B00D-5D36-A5F394935A05}"/>
              </a:ext>
            </a:extLst>
          </p:cNvPr>
          <p:cNvGrpSpPr/>
          <p:nvPr/>
        </p:nvGrpSpPr>
        <p:grpSpPr>
          <a:xfrm>
            <a:off x="7214923" y="2401997"/>
            <a:ext cx="4512432" cy="1763601"/>
            <a:chOff x="2819400" y="2019299"/>
            <a:chExt cx="6129338" cy="2395539"/>
          </a:xfrm>
        </p:grpSpPr>
        <p:sp>
          <p:nvSpPr>
            <p:cNvPr id="315" name="Freeform: Shape 314">
              <a:extLst>
                <a:ext uri="{FF2B5EF4-FFF2-40B4-BE49-F238E27FC236}">
                  <a16:creationId xmlns:a16="http://schemas.microsoft.com/office/drawing/2014/main" id="{ACAF99F8-3F2E-3719-36DF-BE64D692BF6E}"/>
                </a:ext>
              </a:extLst>
            </p:cNvPr>
            <p:cNvSpPr/>
            <p:nvPr/>
          </p:nvSpPr>
          <p:spPr bwMode="auto">
            <a:xfrm>
              <a:off x="4619625" y="2614613"/>
              <a:ext cx="4329113" cy="1800225"/>
            </a:xfrm>
            <a:custGeom>
              <a:avLst/>
              <a:gdLst>
                <a:gd name="connsiteX0" fmla="*/ 4395788 w 4395788"/>
                <a:gd name="connsiteY0" fmla="*/ 1900238 h 1900238"/>
                <a:gd name="connsiteX1" fmla="*/ 3390900 w 4395788"/>
                <a:gd name="connsiteY1" fmla="*/ 1900238 h 1900238"/>
                <a:gd name="connsiteX2" fmla="*/ 3390900 w 4395788"/>
                <a:gd name="connsiteY2" fmla="*/ 1771650 h 1900238"/>
                <a:gd name="connsiteX3" fmla="*/ 3186113 w 4395788"/>
                <a:gd name="connsiteY3" fmla="*/ 1771650 h 1900238"/>
                <a:gd name="connsiteX4" fmla="*/ 3186113 w 4395788"/>
                <a:gd name="connsiteY4" fmla="*/ 1681163 h 1900238"/>
                <a:gd name="connsiteX5" fmla="*/ 2957513 w 4395788"/>
                <a:gd name="connsiteY5" fmla="*/ 1681163 h 1900238"/>
                <a:gd name="connsiteX6" fmla="*/ 2957513 w 4395788"/>
                <a:gd name="connsiteY6" fmla="*/ 1681163 h 1900238"/>
                <a:gd name="connsiteX7" fmla="*/ 2924175 w 4395788"/>
                <a:gd name="connsiteY7" fmla="*/ 1647825 h 1900238"/>
                <a:gd name="connsiteX8" fmla="*/ 2924175 w 4395788"/>
                <a:gd name="connsiteY8" fmla="*/ 1585913 h 1900238"/>
                <a:gd name="connsiteX9" fmla="*/ 2809875 w 4395788"/>
                <a:gd name="connsiteY9" fmla="*/ 1585913 h 1900238"/>
                <a:gd name="connsiteX10" fmla="*/ 2809875 w 4395788"/>
                <a:gd name="connsiteY10" fmla="*/ 1543050 h 1900238"/>
                <a:gd name="connsiteX11" fmla="*/ 2719388 w 4395788"/>
                <a:gd name="connsiteY11" fmla="*/ 1543050 h 1900238"/>
                <a:gd name="connsiteX12" fmla="*/ 2719388 w 4395788"/>
                <a:gd name="connsiteY12" fmla="*/ 1471613 h 1900238"/>
                <a:gd name="connsiteX13" fmla="*/ 2633663 w 4395788"/>
                <a:gd name="connsiteY13" fmla="*/ 1471613 h 1900238"/>
                <a:gd name="connsiteX14" fmla="*/ 2633663 w 4395788"/>
                <a:gd name="connsiteY14" fmla="*/ 1428750 h 1900238"/>
                <a:gd name="connsiteX15" fmla="*/ 2571750 w 4395788"/>
                <a:gd name="connsiteY15" fmla="*/ 1428750 h 1900238"/>
                <a:gd name="connsiteX16" fmla="*/ 2571750 w 4395788"/>
                <a:gd name="connsiteY16" fmla="*/ 1376363 h 1900238"/>
                <a:gd name="connsiteX17" fmla="*/ 2395538 w 4395788"/>
                <a:gd name="connsiteY17" fmla="*/ 1376363 h 1900238"/>
                <a:gd name="connsiteX18" fmla="*/ 2409825 w 4395788"/>
                <a:gd name="connsiteY18" fmla="*/ 1362076 h 1900238"/>
                <a:gd name="connsiteX19" fmla="*/ 2257425 w 4395788"/>
                <a:gd name="connsiteY19" fmla="*/ 1362076 h 1900238"/>
                <a:gd name="connsiteX20" fmla="*/ 2257425 w 4395788"/>
                <a:gd name="connsiteY20" fmla="*/ 1285875 h 1900238"/>
                <a:gd name="connsiteX21" fmla="*/ 2095500 w 4395788"/>
                <a:gd name="connsiteY21" fmla="*/ 1285875 h 1900238"/>
                <a:gd name="connsiteX22" fmla="*/ 2095500 w 4395788"/>
                <a:gd name="connsiteY22" fmla="*/ 1243013 h 1900238"/>
                <a:gd name="connsiteX23" fmla="*/ 2062163 w 4395788"/>
                <a:gd name="connsiteY23" fmla="*/ 1243013 h 1900238"/>
                <a:gd name="connsiteX24" fmla="*/ 2062163 w 4395788"/>
                <a:gd name="connsiteY24" fmla="*/ 1195388 h 1900238"/>
                <a:gd name="connsiteX25" fmla="*/ 1995488 w 4395788"/>
                <a:gd name="connsiteY25" fmla="*/ 1195388 h 1900238"/>
                <a:gd name="connsiteX26" fmla="*/ 1995488 w 4395788"/>
                <a:gd name="connsiteY26" fmla="*/ 1143000 h 1900238"/>
                <a:gd name="connsiteX27" fmla="*/ 1952625 w 4395788"/>
                <a:gd name="connsiteY27" fmla="*/ 1143000 h 1900238"/>
                <a:gd name="connsiteX28" fmla="*/ 1952625 w 4395788"/>
                <a:gd name="connsiteY28" fmla="*/ 1119188 h 1900238"/>
                <a:gd name="connsiteX29" fmla="*/ 1662113 w 4395788"/>
                <a:gd name="connsiteY29" fmla="*/ 1119188 h 1900238"/>
                <a:gd name="connsiteX30" fmla="*/ 1662113 w 4395788"/>
                <a:gd name="connsiteY30" fmla="*/ 1062038 h 1900238"/>
                <a:gd name="connsiteX31" fmla="*/ 1566863 w 4395788"/>
                <a:gd name="connsiteY31" fmla="*/ 1062038 h 1900238"/>
                <a:gd name="connsiteX32" fmla="*/ 1566863 w 4395788"/>
                <a:gd name="connsiteY32" fmla="*/ 966788 h 1900238"/>
                <a:gd name="connsiteX33" fmla="*/ 1495425 w 4395788"/>
                <a:gd name="connsiteY33" fmla="*/ 966788 h 1900238"/>
                <a:gd name="connsiteX34" fmla="*/ 1495425 w 4395788"/>
                <a:gd name="connsiteY34" fmla="*/ 895350 h 1900238"/>
                <a:gd name="connsiteX35" fmla="*/ 1495425 w 4395788"/>
                <a:gd name="connsiteY35" fmla="*/ 895350 h 1900238"/>
                <a:gd name="connsiteX36" fmla="*/ 1447800 w 4395788"/>
                <a:gd name="connsiteY36" fmla="*/ 847725 h 1900238"/>
                <a:gd name="connsiteX37" fmla="*/ 1352550 w 4395788"/>
                <a:gd name="connsiteY37" fmla="*/ 847725 h 1900238"/>
                <a:gd name="connsiteX38" fmla="*/ 1347788 w 4395788"/>
                <a:gd name="connsiteY38" fmla="*/ 800100 h 1900238"/>
                <a:gd name="connsiteX39" fmla="*/ 1347788 w 4395788"/>
                <a:gd name="connsiteY39" fmla="*/ 747713 h 1900238"/>
                <a:gd name="connsiteX40" fmla="*/ 1238250 w 4395788"/>
                <a:gd name="connsiteY40" fmla="*/ 747713 h 1900238"/>
                <a:gd name="connsiteX41" fmla="*/ 1238250 w 4395788"/>
                <a:gd name="connsiteY41" fmla="*/ 681038 h 1900238"/>
                <a:gd name="connsiteX42" fmla="*/ 1119188 w 4395788"/>
                <a:gd name="connsiteY42" fmla="*/ 681038 h 1900238"/>
                <a:gd name="connsiteX43" fmla="*/ 1119188 w 4395788"/>
                <a:gd name="connsiteY43" fmla="*/ 642938 h 1900238"/>
                <a:gd name="connsiteX44" fmla="*/ 1038225 w 4395788"/>
                <a:gd name="connsiteY44" fmla="*/ 642938 h 1900238"/>
                <a:gd name="connsiteX45" fmla="*/ 1038225 w 4395788"/>
                <a:gd name="connsiteY45" fmla="*/ 614363 h 1900238"/>
                <a:gd name="connsiteX46" fmla="*/ 1019175 w 4395788"/>
                <a:gd name="connsiteY46" fmla="*/ 614363 h 1900238"/>
                <a:gd name="connsiteX47" fmla="*/ 1019175 w 4395788"/>
                <a:gd name="connsiteY47" fmla="*/ 595313 h 1900238"/>
                <a:gd name="connsiteX48" fmla="*/ 971550 w 4395788"/>
                <a:gd name="connsiteY48" fmla="*/ 595313 h 1900238"/>
                <a:gd name="connsiteX49" fmla="*/ 971550 w 4395788"/>
                <a:gd name="connsiteY49" fmla="*/ 557213 h 1900238"/>
                <a:gd name="connsiteX50" fmla="*/ 919163 w 4395788"/>
                <a:gd name="connsiteY50" fmla="*/ 557213 h 1900238"/>
                <a:gd name="connsiteX51" fmla="*/ 919163 w 4395788"/>
                <a:gd name="connsiteY51" fmla="*/ 495300 h 1900238"/>
                <a:gd name="connsiteX52" fmla="*/ 742950 w 4395788"/>
                <a:gd name="connsiteY52" fmla="*/ 495300 h 1900238"/>
                <a:gd name="connsiteX53" fmla="*/ 742950 w 4395788"/>
                <a:gd name="connsiteY53" fmla="*/ 495300 h 1900238"/>
                <a:gd name="connsiteX54" fmla="*/ 652463 w 4395788"/>
                <a:gd name="connsiteY54" fmla="*/ 495300 h 1900238"/>
                <a:gd name="connsiteX55" fmla="*/ 652463 w 4395788"/>
                <a:gd name="connsiteY55" fmla="*/ 452438 h 1900238"/>
                <a:gd name="connsiteX56" fmla="*/ 590550 w 4395788"/>
                <a:gd name="connsiteY56" fmla="*/ 452438 h 1900238"/>
                <a:gd name="connsiteX57" fmla="*/ 590550 w 4395788"/>
                <a:gd name="connsiteY57" fmla="*/ 452438 h 1900238"/>
                <a:gd name="connsiteX58" fmla="*/ 519113 w 4395788"/>
                <a:gd name="connsiteY58" fmla="*/ 452438 h 1900238"/>
                <a:gd name="connsiteX59" fmla="*/ 519113 w 4395788"/>
                <a:gd name="connsiteY59" fmla="*/ 385763 h 1900238"/>
                <a:gd name="connsiteX60" fmla="*/ 414338 w 4395788"/>
                <a:gd name="connsiteY60" fmla="*/ 385763 h 1900238"/>
                <a:gd name="connsiteX61" fmla="*/ 414338 w 4395788"/>
                <a:gd name="connsiteY61" fmla="*/ 323850 h 1900238"/>
                <a:gd name="connsiteX62" fmla="*/ 361950 w 4395788"/>
                <a:gd name="connsiteY62" fmla="*/ 323850 h 1900238"/>
                <a:gd name="connsiteX63" fmla="*/ 361950 w 4395788"/>
                <a:gd name="connsiteY63" fmla="*/ 290513 h 1900238"/>
                <a:gd name="connsiteX64" fmla="*/ 285750 w 4395788"/>
                <a:gd name="connsiteY64" fmla="*/ 290513 h 1900238"/>
                <a:gd name="connsiteX65" fmla="*/ 285750 w 4395788"/>
                <a:gd name="connsiteY65" fmla="*/ 176213 h 1900238"/>
                <a:gd name="connsiteX66" fmla="*/ 133350 w 4395788"/>
                <a:gd name="connsiteY66" fmla="*/ 176213 h 1900238"/>
                <a:gd name="connsiteX67" fmla="*/ 133350 w 4395788"/>
                <a:gd name="connsiteY67" fmla="*/ 138113 h 1900238"/>
                <a:gd name="connsiteX68" fmla="*/ 66675 w 4395788"/>
                <a:gd name="connsiteY68" fmla="*/ 138113 h 1900238"/>
                <a:gd name="connsiteX69" fmla="*/ 66675 w 4395788"/>
                <a:gd name="connsiteY69" fmla="*/ 100013 h 1900238"/>
                <a:gd name="connsiteX70" fmla="*/ 66675 w 4395788"/>
                <a:gd name="connsiteY70" fmla="*/ 100013 h 1900238"/>
                <a:gd name="connsiteX71" fmla="*/ 66675 w 4395788"/>
                <a:gd name="connsiteY71" fmla="*/ 100013 h 1900238"/>
                <a:gd name="connsiteX72" fmla="*/ 66675 w 4395788"/>
                <a:gd name="connsiteY72" fmla="*/ 38100 h 1900238"/>
                <a:gd name="connsiteX73" fmla="*/ 0 w 4395788"/>
                <a:gd name="connsiteY73" fmla="*/ 38100 h 1900238"/>
                <a:gd name="connsiteX74" fmla="*/ 0 w 4395788"/>
                <a:gd name="connsiteY74" fmla="*/ 38100 h 1900238"/>
                <a:gd name="connsiteX75" fmla="*/ 0 w 4395788"/>
                <a:gd name="connsiteY75" fmla="*/ 0 h 1900238"/>
                <a:gd name="connsiteX0" fmla="*/ 4395788 w 4395788"/>
                <a:gd name="connsiteY0" fmla="*/ 1862138 h 1862138"/>
                <a:gd name="connsiteX1" fmla="*/ 3390900 w 4395788"/>
                <a:gd name="connsiteY1" fmla="*/ 1862138 h 1862138"/>
                <a:gd name="connsiteX2" fmla="*/ 3390900 w 4395788"/>
                <a:gd name="connsiteY2" fmla="*/ 1733550 h 1862138"/>
                <a:gd name="connsiteX3" fmla="*/ 3186113 w 4395788"/>
                <a:gd name="connsiteY3" fmla="*/ 1733550 h 1862138"/>
                <a:gd name="connsiteX4" fmla="*/ 3186113 w 4395788"/>
                <a:gd name="connsiteY4" fmla="*/ 1643063 h 1862138"/>
                <a:gd name="connsiteX5" fmla="*/ 2957513 w 4395788"/>
                <a:gd name="connsiteY5" fmla="*/ 1643063 h 1862138"/>
                <a:gd name="connsiteX6" fmla="*/ 2957513 w 4395788"/>
                <a:gd name="connsiteY6" fmla="*/ 1643063 h 1862138"/>
                <a:gd name="connsiteX7" fmla="*/ 2924175 w 4395788"/>
                <a:gd name="connsiteY7" fmla="*/ 1609725 h 1862138"/>
                <a:gd name="connsiteX8" fmla="*/ 2924175 w 4395788"/>
                <a:gd name="connsiteY8" fmla="*/ 1547813 h 1862138"/>
                <a:gd name="connsiteX9" fmla="*/ 2809875 w 4395788"/>
                <a:gd name="connsiteY9" fmla="*/ 1547813 h 1862138"/>
                <a:gd name="connsiteX10" fmla="*/ 2809875 w 4395788"/>
                <a:gd name="connsiteY10" fmla="*/ 1504950 h 1862138"/>
                <a:gd name="connsiteX11" fmla="*/ 2719388 w 4395788"/>
                <a:gd name="connsiteY11" fmla="*/ 1504950 h 1862138"/>
                <a:gd name="connsiteX12" fmla="*/ 2719388 w 4395788"/>
                <a:gd name="connsiteY12" fmla="*/ 1433513 h 1862138"/>
                <a:gd name="connsiteX13" fmla="*/ 2633663 w 4395788"/>
                <a:gd name="connsiteY13" fmla="*/ 1433513 h 1862138"/>
                <a:gd name="connsiteX14" fmla="*/ 2633663 w 4395788"/>
                <a:gd name="connsiteY14" fmla="*/ 1390650 h 1862138"/>
                <a:gd name="connsiteX15" fmla="*/ 2571750 w 4395788"/>
                <a:gd name="connsiteY15" fmla="*/ 1390650 h 1862138"/>
                <a:gd name="connsiteX16" fmla="*/ 2571750 w 4395788"/>
                <a:gd name="connsiteY16" fmla="*/ 1338263 h 1862138"/>
                <a:gd name="connsiteX17" fmla="*/ 2395538 w 4395788"/>
                <a:gd name="connsiteY17" fmla="*/ 1338263 h 1862138"/>
                <a:gd name="connsiteX18" fmla="*/ 2409825 w 4395788"/>
                <a:gd name="connsiteY18" fmla="*/ 1323976 h 1862138"/>
                <a:gd name="connsiteX19" fmla="*/ 2257425 w 4395788"/>
                <a:gd name="connsiteY19" fmla="*/ 1323976 h 1862138"/>
                <a:gd name="connsiteX20" fmla="*/ 2257425 w 4395788"/>
                <a:gd name="connsiteY20" fmla="*/ 1247775 h 1862138"/>
                <a:gd name="connsiteX21" fmla="*/ 2095500 w 4395788"/>
                <a:gd name="connsiteY21" fmla="*/ 1247775 h 1862138"/>
                <a:gd name="connsiteX22" fmla="*/ 2095500 w 4395788"/>
                <a:gd name="connsiteY22" fmla="*/ 1204913 h 1862138"/>
                <a:gd name="connsiteX23" fmla="*/ 2062163 w 4395788"/>
                <a:gd name="connsiteY23" fmla="*/ 1204913 h 1862138"/>
                <a:gd name="connsiteX24" fmla="*/ 2062163 w 4395788"/>
                <a:gd name="connsiteY24" fmla="*/ 1157288 h 1862138"/>
                <a:gd name="connsiteX25" fmla="*/ 1995488 w 4395788"/>
                <a:gd name="connsiteY25" fmla="*/ 1157288 h 1862138"/>
                <a:gd name="connsiteX26" fmla="*/ 1995488 w 4395788"/>
                <a:gd name="connsiteY26" fmla="*/ 1104900 h 1862138"/>
                <a:gd name="connsiteX27" fmla="*/ 1952625 w 4395788"/>
                <a:gd name="connsiteY27" fmla="*/ 1104900 h 1862138"/>
                <a:gd name="connsiteX28" fmla="*/ 1952625 w 4395788"/>
                <a:gd name="connsiteY28" fmla="*/ 1081088 h 1862138"/>
                <a:gd name="connsiteX29" fmla="*/ 1662113 w 4395788"/>
                <a:gd name="connsiteY29" fmla="*/ 1081088 h 1862138"/>
                <a:gd name="connsiteX30" fmla="*/ 1662113 w 4395788"/>
                <a:gd name="connsiteY30" fmla="*/ 1023938 h 1862138"/>
                <a:gd name="connsiteX31" fmla="*/ 1566863 w 4395788"/>
                <a:gd name="connsiteY31" fmla="*/ 1023938 h 1862138"/>
                <a:gd name="connsiteX32" fmla="*/ 1566863 w 4395788"/>
                <a:gd name="connsiteY32" fmla="*/ 928688 h 1862138"/>
                <a:gd name="connsiteX33" fmla="*/ 1495425 w 4395788"/>
                <a:gd name="connsiteY33" fmla="*/ 928688 h 1862138"/>
                <a:gd name="connsiteX34" fmla="*/ 1495425 w 4395788"/>
                <a:gd name="connsiteY34" fmla="*/ 857250 h 1862138"/>
                <a:gd name="connsiteX35" fmla="*/ 1495425 w 4395788"/>
                <a:gd name="connsiteY35" fmla="*/ 857250 h 1862138"/>
                <a:gd name="connsiteX36" fmla="*/ 1447800 w 4395788"/>
                <a:gd name="connsiteY36" fmla="*/ 809625 h 1862138"/>
                <a:gd name="connsiteX37" fmla="*/ 1352550 w 4395788"/>
                <a:gd name="connsiteY37" fmla="*/ 809625 h 1862138"/>
                <a:gd name="connsiteX38" fmla="*/ 1347788 w 4395788"/>
                <a:gd name="connsiteY38" fmla="*/ 762000 h 1862138"/>
                <a:gd name="connsiteX39" fmla="*/ 1347788 w 4395788"/>
                <a:gd name="connsiteY39" fmla="*/ 709613 h 1862138"/>
                <a:gd name="connsiteX40" fmla="*/ 1238250 w 4395788"/>
                <a:gd name="connsiteY40" fmla="*/ 709613 h 1862138"/>
                <a:gd name="connsiteX41" fmla="*/ 1238250 w 4395788"/>
                <a:gd name="connsiteY41" fmla="*/ 642938 h 1862138"/>
                <a:gd name="connsiteX42" fmla="*/ 1119188 w 4395788"/>
                <a:gd name="connsiteY42" fmla="*/ 642938 h 1862138"/>
                <a:gd name="connsiteX43" fmla="*/ 1119188 w 4395788"/>
                <a:gd name="connsiteY43" fmla="*/ 604838 h 1862138"/>
                <a:gd name="connsiteX44" fmla="*/ 1038225 w 4395788"/>
                <a:gd name="connsiteY44" fmla="*/ 604838 h 1862138"/>
                <a:gd name="connsiteX45" fmla="*/ 1038225 w 4395788"/>
                <a:gd name="connsiteY45" fmla="*/ 576263 h 1862138"/>
                <a:gd name="connsiteX46" fmla="*/ 1019175 w 4395788"/>
                <a:gd name="connsiteY46" fmla="*/ 576263 h 1862138"/>
                <a:gd name="connsiteX47" fmla="*/ 1019175 w 4395788"/>
                <a:gd name="connsiteY47" fmla="*/ 557213 h 1862138"/>
                <a:gd name="connsiteX48" fmla="*/ 971550 w 4395788"/>
                <a:gd name="connsiteY48" fmla="*/ 557213 h 1862138"/>
                <a:gd name="connsiteX49" fmla="*/ 971550 w 4395788"/>
                <a:gd name="connsiteY49" fmla="*/ 519113 h 1862138"/>
                <a:gd name="connsiteX50" fmla="*/ 919163 w 4395788"/>
                <a:gd name="connsiteY50" fmla="*/ 519113 h 1862138"/>
                <a:gd name="connsiteX51" fmla="*/ 919163 w 4395788"/>
                <a:gd name="connsiteY51" fmla="*/ 457200 h 1862138"/>
                <a:gd name="connsiteX52" fmla="*/ 742950 w 4395788"/>
                <a:gd name="connsiteY52" fmla="*/ 457200 h 1862138"/>
                <a:gd name="connsiteX53" fmla="*/ 742950 w 4395788"/>
                <a:gd name="connsiteY53" fmla="*/ 457200 h 1862138"/>
                <a:gd name="connsiteX54" fmla="*/ 652463 w 4395788"/>
                <a:gd name="connsiteY54" fmla="*/ 457200 h 1862138"/>
                <a:gd name="connsiteX55" fmla="*/ 652463 w 4395788"/>
                <a:gd name="connsiteY55" fmla="*/ 414338 h 1862138"/>
                <a:gd name="connsiteX56" fmla="*/ 590550 w 4395788"/>
                <a:gd name="connsiteY56" fmla="*/ 414338 h 1862138"/>
                <a:gd name="connsiteX57" fmla="*/ 590550 w 4395788"/>
                <a:gd name="connsiteY57" fmla="*/ 414338 h 1862138"/>
                <a:gd name="connsiteX58" fmla="*/ 519113 w 4395788"/>
                <a:gd name="connsiteY58" fmla="*/ 414338 h 1862138"/>
                <a:gd name="connsiteX59" fmla="*/ 519113 w 4395788"/>
                <a:gd name="connsiteY59" fmla="*/ 347663 h 1862138"/>
                <a:gd name="connsiteX60" fmla="*/ 414338 w 4395788"/>
                <a:gd name="connsiteY60" fmla="*/ 347663 h 1862138"/>
                <a:gd name="connsiteX61" fmla="*/ 414338 w 4395788"/>
                <a:gd name="connsiteY61" fmla="*/ 285750 h 1862138"/>
                <a:gd name="connsiteX62" fmla="*/ 361950 w 4395788"/>
                <a:gd name="connsiteY62" fmla="*/ 285750 h 1862138"/>
                <a:gd name="connsiteX63" fmla="*/ 361950 w 4395788"/>
                <a:gd name="connsiteY63" fmla="*/ 252413 h 1862138"/>
                <a:gd name="connsiteX64" fmla="*/ 285750 w 4395788"/>
                <a:gd name="connsiteY64" fmla="*/ 252413 h 1862138"/>
                <a:gd name="connsiteX65" fmla="*/ 285750 w 4395788"/>
                <a:gd name="connsiteY65" fmla="*/ 138113 h 1862138"/>
                <a:gd name="connsiteX66" fmla="*/ 133350 w 4395788"/>
                <a:gd name="connsiteY66" fmla="*/ 138113 h 1862138"/>
                <a:gd name="connsiteX67" fmla="*/ 133350 w 4395788"/>
                <a:gd name="connsiteY67" fmla="*/ 100013 h 1862138"/>
                <a:gd name="connsiteX68" fmla="*/ 66675 w 4395788"/>
                <a:gd name="connsiteY68" fmla="*/ 100013 h 1862138"/>
                <a:gd name="connsiteX69" fmla="*/ 66675 w 4395788"/>
                <a:gd name="connsiteY69" fmla="*/ 61913 h 1862138"/>
                <a:gd name="connsiteX70" fmla="*/ 66675 w 4395788"/>
                <a:gd name="connsiteY70" fmla="*/ 61913 h 1862138"/>
                <a:gd name="connsiteX71" fmla="*/ 66675 w 4395788"/>
                <a:gd name="connsiteY71" fmla="*/ 61913 h 1862138"/>
                <a:gd name="connsiteX72" fmla="*/ 66675 w 4395788"/>
                <a:gd name="connsiteY72" fmla="*/ 0 h 1862138"/>
                <a:gd name="connsiteX73" fmla="*/ 0 w 4395788"/>
                <a:gd name="connsiteY73" fmla="*/ 0 h 1862138"/>
                <a:gd name="connsiteX74" fmla="*/ 0 w 4395788"/>
                <a:gd name="connsiteY74" fmla="*/ 0 h 1862138"/>
                <a:gd name="connsiteX0" fmla="*/ 4395788 w 4395788"/>
                <a:gd name="connsiteY0" fmla="*/ 1862138 h 1862138"/>
                <a:gd name="connsiteX1" fmla="*/ 3390900 w 4395788"/>
                <a:gd name="connsiteY1" fmla="*/ 1862138 h 1862138"/>
                <a:gd name="connsiteX2" fmla="*/ 3390900 w 4395788"/>
                <a:gd name="connsiteY2" fmla="*/ 1733550 h 1862138"/>
                <a:gd name="connsiteX3" fmla="*/ 3186113 w 4395788"/>
                <a:gd name="connsiteY3" fmla="*/ 1733550 h 1862138"/>
                <a:gd name="connsiteX4" fmla="*/ 3186113 w 4395788"/>
                <a:gd name="connsiteY4" fmla="*/ 1643063 h 1862138"/>
                <a:gd name="connsiteX5" fmla="*/ 2957513 w 4395788"/>
                <a:gd name="connsiteY5" fmla="*/ 1643063 h 1862138"/>
                <a:gd name="connsiteX6" fmla="*/ 2957513 w 4395788"/>
                <a:gd name="connsiteY6" fmla="*/ 1643063 h 1862138"/>
                <a:gd name="connsiteX7" fmla="*/ 2924175 w 4395788"/>
                <a:gd name="connsiteY7" fmla="*/ 1609725 h 1862138"/>
                <a:gd name="connsiteX8" fmla="*/ 2924175 w 4395788"/>
                <a:gd name="connsiteY8" fmla="*/ 1547813 h 1862138"/>
                <a:gd name="connsiteX9" fmla="*/ 2809875 w 4395788"/>
                <a:gd name="connsiteY9" fmla="*/ 1547813 h 1862138"/>
                <a:gd name="connsiteX10" fmla="*/ 2809875 w 4395788"/>
                <a:gd name="connsiteY10" fmla="*/ 1504950 h 1862138"/>
                <a:gd name="connsiteX11" fmla="*/ 2719388 w 4395788"/>
                <a:gd name="connsiteY11" fmla="*/ 1504950 h 1862138"/>
                <a:gd name="connsiteX12" fmla="*/ 2719388 w 4395788"/>
                <a:gd name="connsiteY12" fmla="*/ 1433513 h 1862138"/>
                <a:gd name="connsiteX13" fmla="*/ 2633663 w 4395788"/>
                <a:gd name="connsiteY13" fmla="*/ 1433513 h 1862138"/>
                <a:gd name="connsiteX14" fmla="*/ 2633663 w 4395788"/>
                <a:gd name="connsiteY14" fmla="*/ 1390650 h 1862138"/>
                <a:gd name="connsiteX15" fmla="*/ 2571750 w 4395788"/>
                <a:gd name="connsiteY15" fmla="*/ 1390650 h 1862138"/>
                <a:gd name="connsiteX16" fmla="*/ 2571750 w 4395788"/>
                <a:gd name="connsiteY16" fmla="*/ 1338263 h 1862138"/>
                <a:gd name="connsiteX17" fmla="*/ 2395538 w 4395788"/>
                <a:gd name="connsiteY17" fmla="*/ 1338263 h 1862138"/>
                <a:gd name="connsiteX18" fmla="*/ 2409825 w 4395788"/>
                <a:gd name="connsiteY18" fmla="*/ 1323976 h 1862138"/>
                <a:gd name="connsiteX19" fmla="*/ 2257425 w 4395788"/>
                <a:gd name="connsiteY19" fmla="*/ 1323976 h 1862138"/>
                <a:gd name="connsiteX20" fmla="*/ 2257425 w 4395788"/>
                <a:gd name="connsiteY20" fmla="*/ 1247775 h 1862138"/>
                <a:gd name="connsiteX21" fmla="*/ 2095500 w 4395788"/>
                <a:gd name="connsiteY21" fmla="*/ 1247775 h 1862138"/>
                <a:gd name="connsiteX22" fmla="*/ 2095500 w 4395788"/>
                <a:gd name="connsiteY22" fmla="*/ 1204913 h 1862138"/>
                <a:gd name="connsiteX23" fmla="*/ 2062163 w 4395788"/>
                <a:gd name="connsiteY23" fmla="*/ 1204913 h 1862138"/>
                <a:gd name="connsiteX24" fmla="*/ 2062163 w 4395788"/>
                <a:gd name="connsiteY24" fmla="*/ 1157288 h 1862138"/>
                <a:gd name="connsiteX25" fmla="*/ 1995488 w 4395788"/>
                <a:gd name="connsiteY25" fmla="*/ 1157288 h 1862138"/>
                <a:gd name="connsiteX26" fmla="*/ 1995488 w 4395788"/>
                <a:gd name="connsiteY26" fmla="*/ 1104900 h 1862138"/>
                <a:gd name="connsiteX27" fmla="*/ 1952625 w 4395788"/>
                <a:gd name="connsiteY27" fmla="*/ 1104900 h 1862138"/>
                <a:gd name="connsiteX28" fmla="*/ 1952625 w 4395788"/>
                <a:gd name="connsiteY28" fmla="*/ 1081088 h 1862138"/>
                <a:gd name="connsiteX29" fmla="*/ 1662113 w 4395788"/>
                <a:gd name="connsiteY29" fmla="*/ 1081088 h 1862138"/>
                <a:gd name="connsiteX30" fmla="*/ 1662113 w 4395788"/>
                <a:gd name="connsiteY30" fmla="*/ 1023938 h 1862138"/>
                <a:gd name="connsiteX31" fmla="*/ 1566863 w 4395788"/>
                <a:gd name="connsiteY31" fmla="*/ 1023938 h 1862138"/>
                <a:gd name="connsiteX32" fmla="*/ 1566863 w 4395788"/>
                <a:gd name="connsiteY32" fmla="*/ 928688 h 1862138"/>
                <a:gd name="connsiteX33" fmla="*/ 1495425 w 4395788"/>
                <a:gd name="connsiteY33" fmla="*/ 928688 h 1862138"/>
                <a:gd name="connsiteX34" fmla="*/ 1495425 w 4395788"/>
                <a:gd name="connsiteY34" fmla="*/ 857250 h 1862138"/>
                <a:gd name="connsiteX35" fmla="*/ 1495425 w 4395788"/>
                <a:gd name="connsiteY35" fmla="*/ 857250 h 1862138"/>
                <a:gd name="connsiteX36" fmla="*/ 1447800 w 4395788"/>
                <a:gd name="connsiteY36" fmla="*/ 809625 h 1862138"/>
                <a:gd name="connsiteX37" fmla="*/ 1352550 w 4395788"/>
                <a:gd name="connsiteY37" fmla="*/ 809625 h 1862138"/>
                <a:gd name="connsiteX38" fmla="*/ 1347788 w 4395788"/>
                <a:gd name="connsiteY38" fmla="*/ 762000 h 1862138"/>
                <a:gd name="connsiteX39" fmla="*/ 1347788 w 4395788"/>
                <a:gd name="connsiteY39" fmla="*/ 709613 h 1862138"/>
                <a:gd name="connsiteX40" fmla="*/ 1238250 w 4395788"/>
                <a:gd name="connsiteY40" fmla="*/ 709613 h 1862138"/>
                <a:gd name="connsiteX41" fmla="*/ 1238250 w 4395788"/>
                <a:gd name="connsiteY41" fmla="*/ 642938 h 1862138"/>
                <a:gd name="connsiteX42" fmla="*/ 1119188 w 4395788"/>
                <a:gd name="connsiteY42" fmla="*/ 642938 h 1862138"/>
                <a:gd name="connsiteX43" fmla="*/ 1119188 w 4395788"/>
                <a:gd name="connsiteY43" fmla="*/ 604838 h 1862138"/>
                <a:gd name="connsiteX44" fmla="*/ 1038225 w 4395788"/>
                <a:gd name="connsiteY44" fmla="*/ 604838 h 1862138"/>
                <a:gd name="connsiteX45" fmla="*/ 1038225 w 4395788"/>
                <a:gd name="connsiteY45" fmla="*/ 576263 h 1862138"/>
                <a:gd name="connsiteX46" fmla="*/ 1019175 w 4395788"/>
                <a:gd name="connsiteY46" fmla="*/ 576263 h 1862138"/>
                <a:gd name="connsiteX47" fmla="*/ 1019175 w 4395788"/>
                <a:gd name="connsiteY47" fmla="*/ 557213 h 1862138"/>
                <a:gd name="connsiteX48" fmla="*/ 971550 w 4395788"/>
                <a:gd name="connsiteY48" fmla="*/ 557213 h 1862138"/>
                <a:gd name="connsiteX49" fmla="*/ 971550 w 4395788"/>
                <a:gd name="connsiteY49" fmla="*/ 519113 h 1862138"/>
                <a:gd name="connsiteX50" fmla="*/ 919163 w 4395788"/>
                <a:gd name="connsiteY50" fmla="*/ 519113 h 1862138"/>
                <a:gd name="connsiteX51" fmla="*/ 919163 w 4395788"/>
                <a:gd name="connsiteY51" fmla="*/ 457200 h 1862138"/>
                <a:gd name="connsiteX52" fmla="*/ 742950 w 4395788"/>
                <a:gd name="connsiteY52" fmla="*/ 457200 h 1862138"/>
                <a:gd name="connsiteX53" fmla="*/ 742950 w 4395788"/>
                <a:gd name="connsiteY53" fmla="*/ 457200 h 1862138"/>
                <a:gd name="connsiteX54" fmla="*/ 652463 w 4395788"/>
                <a:gd name="connsiteY54" fmla="*/ 457200 h 1862138"/>
                <a:gd name="connsiteX55" fmla="*/ 652463 w 4395788"/>
                <a:gd name="connsiteY55" fmla="*/ 414338 h 1862138"/>
                <a:gd name="connsiteX56" fmla="*/ 590550 w 4395788"/>
                <a:gd name="connsiteY56" fmla="*/ 414338 h 1862138"/>
                <a:gd name="connsiteX57" fmla="*/ 590550 w 4395788"/>
                <a:gd name="connsiteY57" fmla="*/ 414338 h 1862138"/>
                <a:gd name="connsiteX58" fmla="*/ 519113 w 4395788"/>
                <a:gd name="connsiteY58" fmla="*/ 414338 h 1862138"/>
                <a:gd name="connsiteX59" fmla="*/ 519113 w 4395788"/>
                <a:gd name="connsiteY59" fmla="*/ 347663 h 1862138"/>
                <a:gd name="connsiteX60" fmla="*/ 414338 w 4395788"/>
                <a:gd name="connsiteY60" fmla="*/ 347663 h 1862138"/>
                <a:gd name="connsiteX61" fmla="*/ 414338 w 4395788"/>
                <a:gd name="connsiteY61" fmla="*/ 285750 h 1862138"/>
                <a:gd name="connsiteX62" fmla="*/ 361950 w 4395788"/>
                <a:gd name="connsiteY62" fmla="*/ 285750 h 1862138"/>
                <a:gd name="connsiteX63" fmla="*/ 361950 w 4395788"/>
                <a:gd name="connsiteY63" fmla="*/ 252413 h 1862138"/>
                <a:gd name="connsiteX64" fmla="*/ 285750 w 4395788"/>
                <a:gd name="connsiteY64" fmla="*/ 252413 h 1862138"/>
                <a:gd name="connsiteX65" fmla="*/ 285750 w 4395788"/>
                <a:gd name="connsiteY65" fmla="*/ 138113 h 1862138"/>
                <a:gd name="connsiteX66" fmla="*/ 133350 w 4395788"/>
                <a:gd name="connsiteY66" fmla="*/ 138113 h 1862138"/>
                <a:gd name="connsiteX67" fmla="*/ 133350 w 4395788"/>
                <a:gd name="connsiteY67" fmla="*/ 100013 h 1862138"/>
                <a:gd name="connsiteX68" fmla="*/ 66675 w 4395788"/>
                <a:gd name="connsiteY68" fmla="*/ 100013 h 1862138"/>
                <a:gd name="connsiteX69" fmla="*/ 66675 w 4395788"/>
                <a:gd name="connsiteY69" fmla="*/ 61913 h 1862138"/>
                <a:gd name="connsiteX70" fmla="*/ 66675 w 4395788"/>
                <a:gd name="connsiteY70" fmla="*/ 61913 h 1862138"/>
                <a:gd name="connsiteX71" fmla="*/ 66675 w 4395788"/>
                <a:gd name="connsiteY71" fmla="*/ 61913 h 1862138"/>
                <a:gd name="connsiteX72" fmla="*/ 66675 w 4395788"/>
                <a:gd name="connsiteY72" fmla="*/ 0 h 1862138"/>
                <a:gd name="connsiteX73" fmla="*/ 0 w 4395788"/>
                <a:gd name="connsiteY73" fmla="*/ 0 h 1862138"/>
                <a:gd name="connsiteX0" fmla="*/ 4329113 w 4329113"/>
                <a:gd name="connsiteY0" fmla="*/ 1862138 h 1862138"/>
                <a:gd name="connsiteX1" fmla="*/ 3324225 w 4329113"/>
                <a:gd name="connsiteY1" fmla="*/ 1862138 h 1862138"/>
                <a:gd name="connsiteX2" fmla="*/ 3324225 w 4329113"/>
                <a:gd name="connsiteY2" fmla="*/ 1733550 h 1862138"/>
                <a:gd name="connsiteX3" fmla="*/ 3119438 w 4329113"/>
                <a:gd name="connsiteY3" fmla="*/ 1733550 h 1862138"/>
                <a:gd name="connsiteX4" fmla="*/ 3119438 w 4329113"/>
                <a:gd name="connsiteY4" fmla="*/ 1643063 h 1862138"/>
                <a:gd name="connsiteX5" fmla="*/ 2890838 w 4329113"/>
                <a:gd name="connsiteY5" fmla="*/ 1643063 h 1862138"/>
                <a:gd name="connsiteX6" fmla="*/ 2890838 w 4329113"/>
                <a:gd name="connsiteY6" fmla="*/ 1643063 h 1862138"/>
                <a:gd name="connsiteX7" fmla="*/ 2857500 w 4329113"/>
                <a:gd name="connsiteY7" fmla="*/ 1609725 h 1862138"/>
                <a:gd name="connsiteX8" fmla="*/ 2857500 w 4329113"/>
                <a:gd name="connsiteY8" fmla="*/ 1547813 h 1862138"/>
                <a:gd name="connsiteX9" fmla="*/ 2743200 w 4329113"/>
                <a:gd name="connsiteY9" fmla="*/ 1547813 h 1862138"/>
                <a:gd name="connsiteX10" fmla="*/ 2743200 w 4329113"/>
                <a:gd name="connsiteY10" fmla="*/ 1504950 h 1862138"/>
                <a:gd name="connsiteX11" fmla="*/ 2652713 w 4329113"/>
                <a:gd name="connsiteY11" fmla="*/ 1504950 h 1862138"/>
                <a:gd name="connsiteX12" fmla="*/ 2652713 w 4329113"/>
                <a:gd name="connsiteY12" fmla="*/ 1433513 h 1862138"/>
                <a:gd name="connsiteX13" fmla="*/ 2566988 w 4329113"/>
                <a:gd name="connsiteY13" fmla="*/ 1433513 h 1862138"/>
                <a:gd name="connsiteX14" fmla="*/ 2566988 w 4329113"/>
                <a:gd name="connsiteY14" fmla="*/ 1390650 h 1862138"/>
                <a:gd name="connsiteX15" fmla="*/ 2505075 w 4329113"/>
                <a:gd name="connsiteY15" fmla="*/ 1390650 h 1862138"/>
                <a:gd name="connsiteX16" fmla="*/ 2505075 w 4329113"/>
                <a:gd name="connsiteY16" fmla="*/ 1338263 h 1862138"/>
                <a:gd name="connsiteX17" fmla="*/ 2328863 w 4329113"/>
                <a:gd name="connsiteY17" fmla="*/ 1338263 h 1862138"/>
                <a:gd name="connsiteX18" fmla="*/ 2343150 w 4329113"/>
                <a:gd name="connsiteY18" fmla="*/ 1323976 h 1862138"/>
                <a:gd name="connsiteX19" fmla="*/ 2190750 w 4329113"/>
                <a:gd name="connsiteY19" fmla="*/ 1323976 h 1862138"/>
                <a:gd name="connsiteX20" fmla="*/ 2190750 w 4329113"/>
                <a:gd name="connsiteY20" fmla="*/ 1247775 h 1862138"/>
                <a:gd name="connsiteX21" fmla="*/ 2028825 w 4329113"/>
                <a:gd name="connsiteY21" fmla="*/ 1247775 h 1862138"/>
                <a:gd name="connsiteX22" fmla="*/ 2028825 w 4329113"/>
                <a:gd name="connsiteY22" fmla="*/ 1204913 h 1862138"/>
                <a:gd name="connsiteX23" fmla="*/ 1995488 w 4329113"/>
                <a:gd name="connsiteY23" fmla="*/ 1204913 h 1862138"/>
                <a:gd name="connsiteX24" fmla="*/ 1995488 w 4329113"/>
                <a:gd name="connsiteY24" fmla="*/ 1157288 h 1862138"/>
                <a:gd name="connsiteX25" fmla="*/ 1928813 w 4329113"/>
                <a:gd name="connsiteY25" fmla="*/ 1157288 h 1862138"/>
                <a:gd name="connsiteX26" fmla="*/ 1928813 w 4329113"/>
                <a:gd name="connsiteY26" fmla="*/ 1104900 h 1862138"/>
                <a:gd name="connsiteX27" fmla="*/ 1885950 w 4329113"/>
                <a:gd name="connsiteY27" fmla="*/ 1104900 h 1862138"/>
                <a:gd name="connsiteX28" fmla="*/ 1885950 w 4329113"/>
                <a:gd name="connsiteY28" fmla="*/ 1081088 h 1862138"/>
                <a:gd name="connsiteX29" fmla="*/ 1595438 w 4329113"/>
                <a:gd name="connsiteY29" fmla="*/ 1081088 h 1862138"/>
                <a:gd name="connsiteX30" fmla="*/ 1595438 w 4329113"/>
                <a:gd name="connsiteY30" fmla="*/ 1023938 h 1862138"/>
                <a:gd name="connsiteX31" fmla="*/ 1500188 w 4329113"/>
                <a:gd name="connsiteY31" fmla="*/ 1023938 h 1862138"/>
                <a:gd name="connsiteX32" fmla="*/ 1500188 w 4329113"/>
                <a:gd name="connsiteY32" fmla="*/ 928688 h 1862138"/>
                <a:gd name="connsiteX33" fmla="*/ 1428750 w 4329113"/>
                <a:gd name="connsiteY33" fmla="*/ 928688 h 1862138"/>
                <a:gd name="connsiteX34" fmla="*/ 1428750 w 4329113"/>
                <a:gd name="connsiteY34" fmla="*/ 857250 h 1862138"/>
                <a:gd name="connsiteX35" fmla="*/ 1428750 w 4329113"/>
                <a:gd name="connsiteY35" fmla="*/ 857250 h 1862138"/>
                <a:gd name="connsiteX36" fmla="*/ 1381125 w 4329113"/>
                <a:gd name="connsiteY36" fmla="*/ 809625 h 1862138"/>
                <a:gd name="connsiteX37" fmla="*/ 1285875 w 4329113"/>
                <a:gd name="connsiteY37" fmla="*/ 809625 h 1862138"/>
                <a:gd name="connsiteX38" fmla="*/ 1281113 w 4329113"/>
                <a:gd name="connsiteY38" fmla="*/ 762000 h 1862138"/>
                <a:gd name="connsiteX39" fmla="*/ 1281113 w 4329113"/>
                <a:gd name="connsiteY39" fmla="*/ 709613 h 1862138"/>
                <a:gd name="connsiteX40" fmla="*/ 1171575 w 4329113"/>
                <a:gd name="connsiteY40" fmla="*/ 709613 h 1862138"/>
                <a:gd name="connsiteX41" fmla="*/ 1171575 w 4329113"/>
                <a:gd name="connsiteY41" fmla="*/ 642938 h 1862138"/>
                <a:gd name="connsiteX42" fmla="*/ 1052513 w 4329113"/>
                <a:gd name="connsiteY42" fmla="*/ 642938 h 1862138"/>
                <a:gd name="connsiteX43" fmla="*/ 1052513 w 4329113"/>
                <a:gd name="connsiteY43" fmla="*/ 604838 h 1862138"/>
                <a:gd name="connsiteX44" fmla="*/ 971550 w 4329113"/>
                <a:gd name="connsiteY44" fmla="*/ 604838 h 1862138"/>
                <a:gd name="connsiteX45" fmla="*/ 971550 w 4329113"/>
                <a:gd name="connsiteY45" fmla="*/ 576263 h 1862138"/>
                <a:gd name="connsiteX46" fmla="*/ 952500 w 4329113"/>
                <a:gd name="connsiteY46" fmla="*/ 576263 h 1862138"/>
                <a:gd name="connsiteX47" fmla="*/ 952500 w 4329113"/>
                <a:gd name="connsiteY47" fmla="*/ 557213 h 1862138"/>
                <a:gd name="connsiteX48" fmla="*/ 904875 w 4329113"/>
                <a:gd name="connsiteY48" fmla="*/ 557213 h 1862138"/>
                <a:gd name="connsiteX49" fmla="*/ 904875 w 4329113"/>
                <a:gd name="connsiteY49" fmla="*/ 519113 h 1862138"/>
                <a:gd name="connsiteX50" fmla="*/ 852488 w 4329113"/>
                <a:gd name="connsiteY50" fmla="*/ 519113 h 1862138"/>
                <a:gd name="connsiteX51" fmla="*/ 852488 w 4329113"/>
                <a:gd name="connsiteY51" fmla="*/ 457200 h 1862138"/>
                <a:gd name="connsiteX52" fmla="*/ 676275 w 4329113"/>
                <a:gd name="connsiteY52" fmla="*/ 457200 h 1862138"/>
                <a:gd name="connsiteX53" fmla="*/ 676275 w 4329113"/>
                <a:gd name="connsiteY53" fmla="*/ 457200 h 1862138"/>
                <a:gd name="connsiteX54" fmla="*/ 585788 w 4329113"/>
                <a:gd name="connsiteY54" fmla="*/ 457200 h 1862138"/>
                <a:gd name="connsiteX55" fmla="*/ 585788 w 4329113"/>
                <a:gd name="connsiteY55" fmla="*/ 414338 h 1862138"/>
                <a:gd name="connsiteX56" fmla="*/ 523875 w 4329113"/>
                <a:gd name="connsiteY56" fmla="*/ 414338 h 1862138"/>
                <a:gd name="connsiteX57" fmla="*/ 523875 w 4329113"/>
                <a:gd name="connsiteY57" fmla="*/ 414338 h 1862138"/>
                <a:gd name="connsiteX58" fmla="*/ 452438 w 4329113"/>
                <a:gd name="connsiteY58" fmla="*/ 414338 h 1862138"/>
                <a:gd name="connsiteX59" fmla="*/ 452438 w 4329113"/>
                <a:gd name="connsiteY59" fmla="*/ 347663 h 1862138"/>
                <a:gd name="connsiteX60" fmla="*/ 347663 w 4329113"/>
                <a:gd name="connsiteY60" fmla="*/ 347663 h 1862138"/>
                <a:gd name="connsiteX61" fmla="*/ 347663 w 4329113"/>
                <a:gd name="connsiteY61" fmla="*/ 285750 h 1862138"/>
                <a:gd name="connsiteX62" fmla="*/ 295275 w 4329113"/>
                <a:gd name="connsiteY62" fmla="*/ 285750 h 1862138"/>
                <a:gd name="connsiteX63" fmla="*/ 295275 w 4329113"/>
                <a:gd name="connsiteY63" fmla="*/ 252413 h 1862138"/>
                <a:gd name="connsiteX64" fmla="*/ 219075 w 4329113"/>
                <a:gd name="connsiteY64" fmla="*/ 252413 h 1862138"/>
                <a:gd name="connsiteX65" fmla="*/ 219075 w 4329113"/>
                <a:gd name="connsiteY65" fmla="*/ 138113 h 1862138"/>
                <a:gd name="connsiteX66" fmla="*/ 66675 w 4329113"/>
                <a:gd name="connsiteY66" fmla="*/ 138113 h 1862138"/>
                <a:gd name="connsiteX67" fmla="*/ 66675 w 4329113"/>
                <a:gd name="connsiteY67" fmla="*/ 100013 h 1862138"/>
                <a:gd name="connsiteX68" fmla="*/ 0 w 4329113"/>
                <a:gd name="connsiteY68" fmla="*/ 100013 h 1862138"/>
                <a:gd name="connsiteX69" fmla="*/ 0 w 4329113"/>
                <a:gd name="connsiteY69" fmla="*/ 61913 h 1862138"/>
                <a:gd name="connsiteX70" fmla="*/ 0 w 4329113"/>
                <a:gd name="connsiteY70" fmla="*/ 61913 h 1862138"/>
                <a:gd name="connsiteX71" fmla="*/ 0 w 4329113"/>
                <a:gd name="connsiteY71" fmla="*/ 61913 h 1862138"/>
                <a:gd name="connsiteX72" fmla="*/ 0 w 4329113"/>
                <a:gd name="connsiteY72" fmla="*/ 0 h 1862138"/>
                <a:gd name="connsiteX0" fmla="*/ 4329113 w 4329113"/>
                <a:gd name="connsiteY0" fmla="*/ 1800225 h 1800225"/>
                <a:gd name="connsiteX1" fmla="*/ 3324225 w 4329113"/>
                <a:gd name="connsiteY1" fmla="*/ 1800225 h 1800225"/>
                <a:gd name="connsiteX2" fmla="*/ 3324225 w 4329113"/>
                <a:gd name="connsiteY2" fmla="*/ 1671637 h 1800225"/>
                <a:gd name="connsiteX3" fmla="*/ 3119438 w 4329113"/>
                <a:gd name="connsiteY3" fmla="*/ 1671637 h 1800225"/>
                <a:gd name="connsiteX4" fmla="*/ 3119438 w 4329113"/>
                <a:gd name="connsiteY4" fmla="*/ 1581150 h 1800225"/>
                <a:gd name="connsiteX5" fmla="*/ 2890838 w 4329113"/>
                <a:gd name="connsiteY5" fmla="*/ 1581150 h 1800225"/>
                <a:gd name="connsiteX6" fmla="*/ 2890838 w 4329113"/>
                <a:gd name="connsiteY6" fmla="*/ 1581150 h 1800225"/>
                <a:gd name="connsiteX7" fmla="*/ 2857500 w 4329113"/>
                <a:gd name="connsiteY7" fmla="*/ 1547812 h 1800225"/>
                <a:gd name="connsiteX8" fmla="*/ 2857500 w 4329113"/>
                <a:gd name="connsiteY8" fmla="*/ 1485900 h 1800225"/>
                <a:gd name="connsiteX9" fmla="*/ 2743200 w 4329113"/>
                <a:gd name="connsiteY9" fmla="*/ 1485900 h 1800225"/>
                <a:gd name="connsiteX10" fmla="*/ 2743200 w 4329113"/>
                <a:gd name="connsiteY10" fmla="*/ 1443037 h 1800225"/>
                <a:gd name="connsiteX11" fmla="*/ 2652713 w 4329113"/>
                <a:gd name="connsiteY11" fmla="*/ 1443037 h 1800225"/>
                <a:gd name="connsiteX12" fmla="*/ 2652713 w 4329113"/>
                <a:gd name="connsiteY12" fmla="*/ 1371600 h 1800225"/>
                <a:gd name="connsiteX13" fmla="*/ 2566988 w 4329113"/>
                <a:gd name="connsiteY13" fmla="*/ 1371600 h 1800225"/>
                <a:gd name="connsiteX14" fmla="*/ 2566988 w 4329113"/>
                <a:gd name="connsiteY14" fmla="*/ 1328737 h 1800225"/>
                <a:gd name="connsiteX15" fmla="*/ 2505075 w 4329113"/>
                <a:gd name="connsiteY15" fmla="*/ 1328737 h 1800225"/>
                <a:gd name="connsiteX16" fmla="*/ 2505075 w 4329113"/>
                <a:gd name="connsiteY16" fmla="*/ 1276350 h 1800225"/>
                <a:gd name="connsiteX17" fmla="*/ 2328863 w 4329113"/>
                <a:gd name="connsiteY17" fmla="*/ 1276350 h 1800225"/>
                <a:gd name="connsiteX18" fmla="*/ 2343150 w 4329113"/>
                <a:gd name="connsiteY18" fmla="*/ 1262063 h 1800225"/>
                <a:gd name="connsiteX19" fmla="*/ 2190750 w 4329113"/>
                <a:gd name="connsiteY19" fmla="*/ 1262063 h 1800225"/>
                <a:gd name="connsiteX20" fmla="*/ 2190750 w 4329113"/>
                <a:gd name="connsiteY20" fmla="*/ 1185862 h 1800225"/>
                <a:gd name="connsiteX21" fmla="*/ 2028825 w 4329113"/>
                <a:gd name="connsiteY21" fmla="*/ 1185862 h 1800225"/>
                <a:gd name="connsiteX22" fmla="*/ 2028825 w 4329113"/>
                <a:gd name="connsiteY22" fmla="*/ 1143000 h 1800225"/>
                <a:gd name="connsiteX23" fmla="*/ 1995488 w 4329113"/>
                <a:gd name="connsiteY23" fmla="*/ 1143000 h 1800225"/>
                <a:gd name="connsiteX24" fmla="*/ 1995488 w 4329113"/>
                <a:gd name="connsiteY24" fmla="*/ 1095375 h 1800225"/>
                <a:gd name="connsiteX25" fmla="*/ 1928813 w 4329113"/>
                <a:gd name="connsiteY25" fmla="*/ 1095375 h 1800225"/>
                <a:gd name="connsiteX26" fmla="*/ 1928813 w 4329113"/>
                <a:gd name="connsiteY26" fmla="*/ 1042987 h 1800225"/>
                <a:gd name="connsiteX27" fmla="*/ 1885950 w 4329113"/>
                <a:gd name="connsiteY27" fmla="*/ 1042987 h 1800225"/>
                <a:gd name="connsiteX28" fmla="*/ 1885950 w 4329113"/>
                <a:gd name="connsiteY28" fmla="*/ 1019175 h 1800225"/>
                <a:gd name="connsiteX29" fmla="*/ 1595438 w 4329113"/>
                <a:gd name="connsiteY29" fmla="*/ 1019175 h 1800225"/>
                <a:gd name="connsiteX30" fmla="*/ 1595438 w 4329113"/>
                <a:gd name="connsiteY30" fmla="*/ 962025 h 1800225"/>
                <a:gd name="connsiteX31" fmla="*/ 1500188 w 4329113"/>
                <a:gd name="connsiteY31" fmla="*/ 962025 h 1800225"/>
                <a:gd name="connsiteX32" fmla="*/ 1500188 w 4329113"/>
                <a:gd name="connsiteY32" fmla="*/ 866775 h 1800225"/>
                <a:gd name="connsiteX33" fmla="*/ 1428750 w 4329113"/>
                <a:gd name="connsiteY33" fmla="*/ 866775 h 1800225"/>
                <a:gd name="connsiteX34" fmla="*/ 1428750 w 4329113"/>
                <a:gd name="connsiteY34" fmla="*/ 795337 h 1800225"/>
                <a:gd name="connsiteX35" fmla="*/ 1428750 w 4329113"/>
                <a:gd name="connsiteY35" fmla="*/ 795337 h 1800225"/>
                <a:gd name="connsiteX36" fmla="*/ 1381125 w 4329113"/>
                <a:gd name="connsiteY36" fmla="*/ 747712 h 1800225"/>
                <a:gd name="connsiteX37" fmla="*/ 1285875 w 4329113"/>
                <a:gd name="connsiteY37" fmla="*/ 747712 h 1800225"/>
                <a:gd name="connsiteX38" fmla="*/ 1281113 w 4329113"/>
                <a:gd name="connsiteY38" fmla="*/ 700087 h 1800225"/>
                <a:gd name="connsiteX39" fmla="*/ 1281113 w 4329113"/>
                <a:gd name="connsiteY39" fmla="*/ 647700 h 1800225"/>
                <a:gd name="connsiteX40" fmla="*/ 1171575 w 4329113"/>
                <a:gd name="connsiteY40" fmla="*/ 647700 h 1800225"/>
                <a:gd name="connsiteX41" fmla="*/ 1171575 w 4329113"/>
                <a:gd name="connsiteY41" fmla="*/ 581025 h 1800225"/>
                <a:gd name="connsiteX42" fmla="*/ 1052513 w 4329113"/>
                <a:gd name="connsiteY42" fmla="*/ 581025 h 1800225"/>
                <a:gd name="connsiteX43" fmla="*/ 1052513 w 4329113"/>
                <a:gd name="connsiteY43" fmla="*/ 542925 h 1800225"/>
                <a:gd name="connsiteX44" fmla="*/ 971550 w 4329113"/>
                <a:gd name="connsiteY44" fmla="*/ 542925 h 1800225"/>
                <a:gd name="connsiteX45" fmla="*/ 971550 w 4329113"/>
                <a:gd name="connsiteY45" fmla="*/ 514350 h 1800225"/>
                <a:gd name="connsiteX46" fmla="*/ 952500 w 4329113"/>
                <a:gd name="connsiteY46" fmla="*/ 514350 h 1800225"/>
                <a:gd name="connsiteX47" fmla="*/ 952500 w 4329113"/>
                <a:gd name="connsiteY47" fmla="*/ 495300 h 1800225"/>
                <a:gd name="connsiteX48" fmla="*/ 904875 w 4329113"/>
                <a:gd name="connsiteY48" fmla="*/ 495300 h 1800225"/>
                <a:gd name="connsiteX49" fmla="*/ 904875 w 4329113"/>
                <a:gd name="connsiteY49" fmla="*/ 457200 h 1800225"/>
                <a:gd name="connsiteX50" fmla="*/ 852488 w 4329113"/>
                <a:gd name="connsiteY50" fmla="*/ 457200 h 1800225"/>
                <a:gd name="connsiteX51" fmla="*/ 852488 w 4329113"/>
                <a:gd name="connsiteY51" fmla="*/ 395287 h 1800225"/>
                <a:gd name="connsiteX52" fmla="*/ 676275 w 4329113"/>
                <a:gd name="connsiteY52" fmla="*/ 395287 h 1800225"/>
                <a:gd name="connsiteX53" fmla="*/ 676275 w 4329113"/>
                <a:gd name="connsiteY53" fmla="*/ 395287 h 1800225"/>
                <a:gd name="connsiteX54" fmla="*/ 585788 w 4329113"/>
                <a:gd name="connsiteY54" fmla="*/ 395287 h 1800225"/>
                <a:gd name="connsiteX55" fmla="*/ 585788 w 4329113"/>
                <a:gd name="connsiteY55" fmla="*/ 352425 h 1800225"/>
                <a:gd name="connsiteX56" fmla="*/ 523875 w 4329113"/>
                <a:gd name="connsiteY56" fmla="*/ 352425 h 1800225"/>
                <a:gd name="connsiteX57" fmla="*/ 523875 w 4329113"/>
                <a:gd name="connsiteY57" fmla="*/ 352425 h 1800225"/>
                <a:gd name="connsiteX58" fmla="*/ 452438 w 4329113"/>
                <a:gd name="connsiteY58" fmla="*/ 352425 h 1800225"/>
                <a:gd name="connsiteX59" fmla="*/ 452438 w 4329113"/>
                <a:gd name="connsiteY59" fmla="*/ 285750 h 1800225"/>
                <a:gd name="connsiteX60" fmla="*/ 347663 w 4329113"/>
                <a:gd name="connsiteY60" fmla="*/ 285750 h 1800225"/>
                <a:gd name="connsiteX61" fmla="*/ 347663 w 4329113"/>
                <a:gd name="connsiteY61" fmla="*/ 223837 h 1800225"/>
                <a:gd name="connsiteX62" fmla="*/ 295275 w 4329113"/>
                <a:gd name="connsiteY62" fmla="*/ 223837 h 1800225"/>
                <a:gd name="connsiteX63" fmla="*/ 295275 w 4329113"/>
                <a:gd name="connsiteY63" fmla="*/ 190500 h 1800225"/>
                <a:gd name="connsiteX64" fmla="*/ 219075 w 4329113"/>
                <a:gd name="connsiteY64" fmla="*/ 190500 h 1800225"/>
                <a:gd name="connsiteX65" fmla="*/ 219075 w 4329113"/>
                <a:gd name="connsiteY65" fmla="*/ 76200 h 1800225"/>
                <a:gd name="connsiteX66" fmla="*/ 66675 w 4329113"/>
                <a:gd name="connsiteY66" fmla="*/ 76200 h 1800225"/>
                <a:gd name="connsiteX67" fmla="*/ 66675 w 4329113"/>
                <a:gd name="connsiteY67" fmla="*/ 38100 h 1800225"/>
                <a:gd name="connsiteX68" fmla="*/ 0 w 4329113"/>
                <a:gd name="connsiteY68" fmla="*/ 38100 h 1800225"/>
                <a:gd name="connsiteX69" fmla="*/ 0 w 4329113"/>
                <a:gd name="connsiteY69" fmla="*/ 0 h 1800225"/>
                <a:gd name="connsiteX70" fmla="*/ 0 w 4329113"/>
                <a:gd name="connsiteY70" fmla="*/ 0 h 1800225"/>
                <a:gd name="connsiteX71" fmla="*/ 0 w 4329113"/>
                <a:gd name="connsiteY71" fmla="*/ 0 h 1800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329113" h="1800225">
                  <a:moveTo>
                    <a:pt x="4329113" y="1800225"/>
                  </a:moveTo>
                  <a:lnTo>
                    <a:pt x="3324225" y="1800225"/>
                  </a:lnTo>
                  <a:lnTo>
                    <a:pt x="3324225" y="1671637"/>
                  </a:lnTo>
                  <a:lnTo>
                    <a:pt x="3119438" y="1671637"/>
                  </a:lnTo>
                  <a:lnTo>
                    <a:pt x="3119438" y="1581150"/>
                  </a:lnTo>
                  <a:lnTo>
                    <a:pt x="2890838" y="1581150"/>
                  </a:lnTo>
                  <a:lnTo>
                    <a:pt x="2890838" y="1581150"/>
                  </a:lnTo>
                  <a:lnTo>
                    <a:pt x="2857500" y="1547812"/>
                  </a:lnTo>
                  <a:lnTo>
                    <a:pt x="2857500" y="1485900"/>
                  </a:lnTo>
                  <a:lnTo>
                    <a:pt x="2743200" y="1485900"/>
                  </a:lnTo>
                  <a:lnTo>
                    <a:pt x="2743200" y="1443037"/>
                  </a:lnTo>
                  <a:lnTo>
                    <a:pt x="2652713" y="1443037"/>
                  </a:lnTo>
                  <a:lnTo>
                    <a:pt x="2652713" y="1371600"/>
                  </a:lnTo>
                  <a:lnTo>
                    <a:pt x="2566988" y="1371600"/>
                  </a:lnTo>
                  <a:lnTo>
                    <a:pt x="2566988" y="1328737"/>
                  </a:lnTo>
                  <a:lnTo>
                    <a:pt x="2505075" y="1328737"/>
                  </a:lnTo>
                  <a:lnTo>
                    <a:pt x="2505075" y="1276350"/>
                  </a:lnTo>
                  <a:lnTo>
                    <a:pt x="2328863" y="1276350"/>
                  </a:lnTo>
                  <a:lnTo>
                    <a:pt x="2343150" y="1262063"/>
                  </a:lnTo>
                  <a:lnTo>
                    <a:pt x="2190750" y="1262063"/>
                  </a:lnTo>
                  <a:lnTo>
                    <a:pt x="2190750" y="1185862"/>
                  </a:lnTo>
                  <a:lnTo>
                    <a:pt x="2028825" y="1185862"/>
                  </a:lnTo>
                  <a:lnTo>
                    <a:pt x="2028825" y="1143000"/>
                  </a:lnTo>
                  <a:lnTo>
                    <a:pt x="1995488" y="1143000"/>
                  </a:lnTo>
                  <a:lnTo>
                    <a:pt x="1995488" y="1095375"/>
                  </a:lnTo>
                  <a:lnTo>
                    <a:pt x="1928813" y="1095375"/>
                  </a:lnTo>
                  <a:lnTo>
                    <a:pt x="1928813" y="1042987"/>
                  </a:lnTo>
                  <a:lnTo>
                    <a:pt x="1885950" y="1042987"/>
                  </a:lnTo>
                  <a:lnTo>
                    <a:pt x="1885950" y="1019175"/>
                  </a:lnTo>
                  <a:lnTo>
                    <a:pt x="1595438" y="1019175"/>
                  </a:lnTo>
                  <a:lnTo>
                    <a:pt x="1595438" y="962025"/>
                  </a:lnTo>
                  <a:lnTo>
                    <a:pt x="1500188" y="962025"/>
                  </a:lnTo>
                  <a:lnTo>
                    <a:pt x="1500188" y="866775"/>
                  </a:lnTo>
                  <a:lnTo>
                    <a:pt x="1428750" y="866775"/>
                  </a:lnTo>
                  <a:lnTo>
                    <a:pt x="1428750" y="795337"/>
                  </a:lnTo>
                  <a:lnTo>
                    <a:pt x="1428750" y="795337"/>
                  </a:lnTo>
                  <a:lnTo>
                    <a:pt x="1381125" y="747712"/>
                  </a:lnTo>
                  <a:lnTo>
                    <a:pt x="1285875" y="747712"/>
                  </a:lnTo>
                  <a:lnTo>
                    <a:pt x="1281113" y="700087"/>
                  </a:lnTo>
                  <a:lnTo>
                    <a:pt x="1281113" y="647700"/>
                  </a:lnTo>
                  <a:lnTo>
                    <a:pt x="1171575" y="647700"/>
                  </a:lnTo>
                  <a:lnTo>
                    <a:pt x="1171575" y="581025"/>
                  </a:lnTo>
                  <a:lnTo>
                    <a:pt x="1052513" y="581025"/>
                  </a:lnTo>
                  <a:lnTo>
                    <a:pt x="1052513" y="542925"/>
                  </a:lnTo>
                  <a:lnTo>
                    <a:pt x="971550" y="542925"/>
                  </a:lnTo>
                  <a:lnTo>
                    <a:pt x="971550" y="514350"/>
                  </a:lnTo>
                  <a:lnTo>
                    <a:pt x="952500" y="514350"/>
                  </a:lnTo>
                  <a:lnTo>
                    <a:pt x="952500" y="495300"/>
                  </a:lnTo>
                  <a:lnTo>
                    <a:pt x="904875" y="495300"/>
                  </a:lnTo>
                  <a:lnTo>
                    <a:pt x="904875" y="457200"/>
                  </a:lnTo>
                  <a:lnTo>
                    <a:pt x="852488" y="457200"/>
                  </a:lnTo>
                  <a:lnTo>
                    <a:pt x="852488" y="395287"/>
                  </a:lnTo>
                  <a:lnTo>
                    <a:pt x="676275" y="395287"/>
                  </a:lnTo>
                  <a:lnTo>
                    <a:pt x="676275" y="395287"/>
                  </a:lnTo>
                  <a:lnTo>
                    <a:pt x="585788" y="395287"/>
                  </a:lnTo>
                  <a:lnTo>
                    <a:pt x="585788" y="352425"/>
                  </a:lnTo>
                  <a:lnTo>
                    <a:pt x="523875" y="352425"/>
                  </a:lnTo>
                  <a:lnTo>
                    <a:pt x="523875" y="352425"/>
                  </a:lnTo>
                  <a:lnTo>
                    <a:pt x="452438" y="352425"/>
                  </a:lnTo>
                  <a:lnTo>
                    <a:pt x="452438" y="285750"/>
                  </a:lnTo>
                  <a:lnTo>
                    <a:pt x="347663" y="285750"/>
                  </a:lnTo>
                  <a:lnTo>
                    <a:pt x="347663" y="223837"/>
                  </a:lnTo>
                  <a:lnTo>
                    <a:pt x="295275" y="223837"/>
                  </a:lnTo>
                  <a:lnTo>
                    <a:pt x="295275" y="190500"/>
                  </a:lnTo>
                  <a:lnTo>
                    <a:pt x="219075" y="190500"/>
                  </a:lnTo>
                  <a:lnTo>
                    <a:pt x="219075" y="76200"/>
                  </a:lnTo>
                  <a:lnTo>
                    <a:pt x="66675" y="76200"/>
                  </a:lnTo>
                  <a:lnTo>
                    <a:pt x="66675" y="38100"/>
                  </a:lnTo>
                  <a:lnTo>
                    <a:pt x="0" y="38100"/>
                  </a:lnTo>
                  <a:lnTo>
                    <a:pt x="0" y="0"/>
                  </a:lnTo>
                  <a:lnTo>
                    <a:pt x="0" y="0"/>
                  </a:lnTo>
                  <a:lnTo>
                    <a:pt x="0"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6" name="Freeform: Shape 315">
              <a:extLst>
                <a:ext uri="{FF2B5EF4-FFF2-40B4-BE49-F238E27FC236}">
                  <a16:creationId xmlns:a16="http://schemas.microsoft.com/office/drawing/2014/main" id="{435BB1C6-005A-038D-691A-5E200984883E}"/>
                </a:ext>
              </a:extLst>
            </p:cNvPr>
            <p:cNvSpPr/>
            <p:nvPr/>
          </p:nvSpPr>
          <p:spPr bwMode="auto">
            <a:xfrm>
              <a:off x="2819400" y="2019299"/>
              <a:ext cx="995363" cy="209550"/>
            </a:xfrm>
            <a:custGeom>
              <a:avLst/>
              <a:gdLst>
                <a:gd name="connsiteX0" fmla="*/ 0 w 995363"/>
                <a:gd name="connsiteY0" fmla="*/ 0 h 209550"/>
                <a:gd name="connsiteX1" fmla="*/ 100013 w 995363"/>
                <a:gd name="connsiteY1" fmla="*/ 0 h 209550"/>
                <a:gd name="connsiteX2" fmla="*/ 100013 w 995363"/>
                <a:gd name="connsiteY2" fmla="*/ 57150 h 209550"/>
                <a:gd name="connsiteX3" fmla="*/ 138113 w 995363"/>
                <a:gd name="connsiteY3" fmla="*/ 57150 h 209550"/>
                <a:gd name="connsiteX4" fmla="*/ 138113 w 995363"/>
                <a:gd name="connsiteY4" fmla="*/ 76200 h 209550"/>
                <a:gd name="connsiteX5" fmla="*/ 290513 w 995363"/>
                <a:gd name="connsiteY5" fmla="*/ 76200 h 209550"/>
                <a:gd name="connsiteX6" fmla="*/ 290513 w 995363"/>
                <a:gd name="connsiteY6" fmla="*/ 133350 h 209550"/>
                <a:gd name="connsiteX7" fmla="*/ 514350 w 995363"/>
                <a:gd name="connsiteY7" fmla="*/ 133350 h 209550"/>
                <a:gd name="connsiteX8" fmla="*/ 514350 w 995363"/>
                <a:gd name="connsiteY8" fmla="*/ 166688 h 209550"/>
                <a:gd name="connsiteX9" fmla="*/ 781050 w 995363"/>
                <a:gd name="connsiteY9" fmla="*/ 166688 h 209550"/>
                <a:gd name="connsiteX10" fmla="*/ 781050 w 995363"/>
                <a:gd name="connsiteY10" fmla="*/ 209550 h 209550"/>
                <a:gd name="connsiteX11" fmla="*/ 995363 w 995363"/>
                <a:gd name="connsiteY11" fmla="*/ 209550 h 209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95363" h="209550">
                  <a:moveTo>
                    <a:pt x="0" y="0"/>
                  </a:moveTo>
                  <a:lnTo>
                    <a:pt x="100013" y="0"/>
                  </a:lnTo>
                  <a:lnTo>
                    <a:pt x="100013" y="57150"/>
                  </a:lnTo>
                  <a:lnTo>
                    <a:pt x="138113" y="57150"/>
                  </a:lnTo>
                  <a:lnTo>
                    <a:pt x="138113" y="76200"/>
                  </a:lnTo>
                  <a:lnTo>
                    <a:pt x="290513" y="76200"/>
                  </a:lnTo>
                  <a:lnTo>
                    <a:pt x="290513" y="133350"/>
                  </a:lnTo>
                  <a:lnTo>
                    <a:pt x="514350" y="133350"/>
                  </a:lnTo>
                  <a:lnTo>
                    <a:pt x="514350" y="166688"/>
                  </a:lnTo>
                  <a:lnTo>
                    <a:pt x="781050" y="166688"/>
                  </a:lnTo>
                  <a:lnTo>
                    <a:pt x="781050" y="209550"/>
                  </a:lnTo>
                  <a:lnTo>
                    <a:pt x="995363" y="20955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7" name="Freeform: Shape 316">
              <a:extLst>
                <a:ext uri="{FF2B5EF4-FFF2-40B4-BE49-F238E27FC236}">
                  <a16:creationId xmlns:a16="http://schemas.microsoft.com/office/drawing/2014/main" id="{F276CB3F-C109-E2DC-47DE-464F941D1B43}"/>
                </a:ext>
              </a:extLst>
            </p:cNvPr>
            <p:cNvSpPr/>
            <p:nvPr/>
          </p:nvSpPr>
          <p:spPr bwMode="auto">
            <a:xfrm>
              <a:off x="3805238" y="2214563"/>
              <a:ext cx="800100" cy="419100"/>
            </a:xfrm>
            <a:custGeom>
              <a:avLst/>
              <a:gdLst>
                <a:gd name="connsiteX0" fmla="*/ 0 w 800100"/>
                <a:gd name="connsiteY0" fmla="*/ 0 h 419100"/>
                <a:gd name="connsiteX1" fmla="*/ 0 w 800100"/>
                <a:gd name="connsiteY1" fmla="*/ 47625 h 419100"/>
                <a:gd name="connsiteX2" fmla="*/ 104775 w 800100"/>
                <a:gd name="connsiteY2" fmla="*/ 47625 h 419100"/>
                <a:gd name="connsiteX3" fmla="*/ 104775 w 800100"/>
                <a:gd name="connsiteY3" fmla="*/ 104775 h 419100"/>
                <a:gd name="connsiteX4" fmla="*/ 166687 w 800100"/>
                <a:gd name="connsiteY4" fmla="*/ 104775 h 419100"/>
                <a:gd name="connsiteX5" fmla="*/ 166687 w 800100"/>
                <a:gd name="connsiteY5" fmla="*/ 142875 h 419100"/>
                <a:gd name="connsiteX6" fmla="*/ 242887 w 800100"/>
                <a:gd name="connsiteY6" fmla="*/ 142875 h 419100"/>
                <a:gd name="connsiteX7" fmla="*/ 242887 w 800100"/>
                <a:gd name="connsiteY7" fmla="*/ 157162 h 419100"/>
                <a:gd name="connsiteX8" fmla="*/ 390525 w 800100"/>
                <a:gd name="connsiteY8" fmla="*/ 157162 h 419100"/>
                <a:gd name="connsiteX9" fmla="*/ 390525 w 800100"/>
                <a:gd name="connsiteY9" fmla="*/ 185737 h 419100"/>
                <a:gd name="connsiteX10" fmla="*/ 538162 w 800100"/>
                <a:gd name="connsiteY10" fmla="*/ 185737 h 419100"/>
                <a:gd name="connsiteX11" fmla="*/ 538162 w 800100"/>
                <a:gd name="connsiteY11" fmla="*/ 204787 h 419100"/>
                <a:gd name="connsiteX12" fmla="*/ 647700 w 800100"/>
                <a:gd name="connsiteY12" fmla="*/ 204787 h 419100"/>
                <a:gd name="connsiteX13" fmla="*/ 647700 w 800100"/>
                <a:gd name="connsiteY13" fmla="*/ 242887 h 419100"/>
                <a:gd name="connsiteX14" fmla="*/ 700087 w 800100"/>
                <a:gd name="connsiteY14" fmla="*/ 242887 h 419100"/>
                <a:gd name="connsiteX15" fmla="*/ 700087 w 800100"/>
                <a:gd name="connsiteY15" fmla="*/ 304800 h 419100"/>
                <a:gd name="connsiteX16" fmla="*/ 742950 w 800100"/>
                <a:gd name="connsiteY16" fmla="*/ 304800 h 419100"/>
                <a:gd name="connsiteX17" fmla="*/ 742950 w 800100"/>
                <a:gd name="connsiteY17" fmla="*/ 342900 h 419100"/>
                <a:gd name="connsiteX18" fmla="*/ 785812 w 800100"/>
                <a:gd name="connsiteY18" fmla="*/ 342900 h 419100"/>
                <a:gd name="connsiteX19" fmla="*/ 785812 w 800100"/>
                <a:gd name="connsiteY19" fmla="*/ 400050 h 419100"/>
                <a:gd name="connsiteX20" fmla="*/ 800100 w 800100"/>
                <a:gd name="connsiteY20" fmla="*/ 400050 h 419100"/>
                <a:gd name="connsiteX21" fmla="*/ 800100 w 800100"/>
                <a:gd name="connsiteY21" fmla="*/ 419100 h 419100"/>
                <a:gd name="connsiteX22" fmla="*/ 800100 w 800100"/>
                <a:gd name="connsiteY22" fmla="*/ 419100 h 419100"/>
                <a:gd name="connsiteX23" fmla="*/ 800100 w 800100"/>
                <a:gd name="connsiteY23" fmla="*/ 419100 h 419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00100" h="419100">
                  <a:moveTo>
                    <a:pt x="0" y="0"/>
                  </a:moveTo>
                  <a:lnTo>
                    <a:pt x="0" y="47625"/>
                  </a:lnTo>
                  <a:lnTo>
                    <a:pt x="104775" y="47625"/>
                  </a:lnTo>
                  <a:lnTo>
                    <a:pt x="104775" y="104775"/>
                  </a:lnTo>
                  <a:lnTo>
                    <a:pt x="166687" y="104775"/>
                  </a:lnTo>
                  <a:lnTo>
                    <a:pt x="166687" y="142875"/>
                  </a:lnTo>
                  <a:lnTo>
                    <a:pt x="242887" y="142875"/>
                  </a:lnTo>
                  <a:lnTo>
                    <a:pt x="242887" y="157162"/>
                  </a:lnTo>
                  <a:lnTo>
                    <a:pt x="390525" y="157162"/>
                  </a:lnTo>
                  <a:lnTo>
                    <a:pt x="390525" y="185737"/>
                  </a:lnTo>
                  <a:lnTo>
                    <a:pt x="538162" y="185737"/>
                  </a:lnTo>
                  <a:lnTo>
                    <a:pt x="538162" y="204787"/>
                  </a:lnTo>
                  <a:lnTo>
                    <a:pt x="647700" y="204787"/>
                  </a:lnTo>
                  <a:lnTo>
                    <a:pt x="647700" y="242887"/>
                  </a:lnTo>
                  <a:lnTo>
                    <a:pt x="700087" y="242887"/>
                  </a:lnTo>
                  <a:lnTo>
                    <a:pt x="700087" y="304800"/>
                  </a:lnTo>
                  <a:lnTo>
                    <a:pt x="742950" y="304800"/>
                  </a:lnTo>
                  <a:lnTo>
                    <a:pt x="742950" y="342900"/>
                  </a:lnTo>
                  <a:lnTo>
                    <a:pt x="785812" y="342900"/>
                  </a:lnTo>
                  <a:lnTo>
                    <a:pt x="785812" y="400050"/>
                  </a:lnTo>
                  <a:lnTo>
                    <a:pt x="800100" y="400050"/>
                  </a:lnTo>
                  <a:lnTo>
                    <a:pt x="800100" y="419100"/>
                  </a:lnTo>
                  <a:lnTo>
                    <a:pt x="800100" y="419100"/>
                  </a:lnTo>
                  <a:lnTo>
                    <a:pt x="800100" y="4191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157" name="TextBox 156">
            <a:extLst>
              <a:ext uri="{FF2B5EF4-FFF2-40B4-BE49-F238E27FC236}">
                <a16:creationId xmlns:a16="http://schemas.microsoft.com/office/drawing/2014/main" id="{6BE65358-3C58-19EF-7279-5C06E35420DE}"/>
              </a:ext>
            </a:extLst>
          </p:cNvPr>
          <p:cNvSpPr txBox="1"/>
          <p:nvPr/>
        </p:nvSpPr>
        <p:spPr bwMode="auto">
          <a:xfrm>
            <a:off x="6065796" y="4879604"/>
            <a:ext cx="1008400" cy="830997"/>
          </a:xfrm>
          <a:prstGeom prst="rect">
            <a:avLst/>
          </a:prstGeom>
          <a:solidFill>
            <a:schemeClr val="tx1"/>
          </a:solid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Olaparib</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ARPI switch</a:t>
            </a:r>
          </a:p>
        </p:txBody>
      </p:sp>
      <p:sp>
        <p:nvSpPr>
          <p:cNvPr id="158" name="TextBox 157">
            <a:extLst>
              <a:ext uri="{FF2B5EF4-FFF2-40B4-BE49-F238E27FC236}">
                <a16:creationId xmlns:a16="http://schemas.microsoft.com/office/drawing/2014/main" id="{C6A7AC71-F6F1-D9CF-0B09-358E2CCCF930}"/>
              </a:ext>
            </a:extLst>
          </p:cNvPr>
          <p:cNvSpPr txBox="1"/>
          <p:nvPr/>
        </p:nvSpPr>
        <p:spPr bwMode="auto">
          <a:xfrm>
            <a:off x="8833751" y="5003855"/>
            <a:ext cx="137527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a:t>
            </a:r>
          </a:p>
        </p:txBody>
      </p:sp>
      <p:sp>
        <p:nvSpPr>
          <p:cNvPr id="159" name="TextBox 158">
            <a:extLst>
              <a:ext uri="{FF2B5EF4-FFF2-40B4-BE49-F238E27FC236}">
                <a16:creationId xmlns:a16="http://schemas.microsoft.com/office/drawing/2014/main" id="{23FAC71C-197E-88EB-B63E-24E8DED5ACA3}"/>
              </a:ext>
            </a:extLst>
          </p:cNvPr>
          <p:cNvSpPr txBox="1"/>
          <p:nvPr/>
        </p:nvSpPr>
        <p:spPr bwMode="auto">
          <a:xfrm rot="16200000">
            <a:off x="5450820" y="3416887"/>
            <a:ext cx="2381544" cy="338554"/>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a:t>
            </a:r>
          </a:p>
        </p:txBody>
      </p:sp>
      <p:sp>
        <p:nvSpPr>
          <p:cNvPr id="161" name="TextBox 160">
            <a:extLst>
              <a:ext uri="{FF2B5EF4-FFF2-40B4-BE49-F238E27FC236}">
                <a16:creationId xmlns:a16="http://schemas.microsoft.com/office/drawing/2014/main" id="{772D1244-E303-337D-2D04-29E2A23CB294}"/>
              </a:ext>
            </a:extLst>
          </p:cNvPr>
          <p:cNvSpPr txBox="1"/>
          <p:nvPr/>
        </p:nvSpPr>
        <p:spPr>
          <a:xfrm>
            <a:off x="7179809" y="1518313"/>
            <a:ext cx="4576985" cy="294562"/>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a:t>
            </a:r>
            <a:r>
              <a:rPr kumimoji="0" lang="en-US" sz="20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2</a:t>
            </a: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2" name="TextBox 161">
            <a:extLst>
              <a:ext uri="{FF2B5EF4-FFF2-40B4-BE49-F238E27FC236}">
                <a16:creationId xmlns:a16="http://schemas.microsoft.com/office/drawing/2014/main" id="{490CD255-FF59-8DD1-BDF2-1154ADE0015F}"/>
              </a:ext>
            </a:extLst>
          </p:cNvPr>
          <p:cNvSpPr txBox="1"/>
          <p:nvPr/>
        </p:nvSpPr>
        <p:spPr bwMode="auto">
          <a:xfrm>
            <a:off x="7012131" y="5247318"/>
            <a:ext cx="420308"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83</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63" name="TextBox 162">
            <a:extLst>
              <a:ext uri="{FF2B5EF4-FFF2-40B4-BE49-F238E27FC236}">
                <a16:creationId xmlns:a16="http://schemas.microsoft.com/office/drawing/2014/main" id="{A48BD057-9CC5-A123-668C-EA6CF1DD323B}"/>
              </a:ext>
            </a:extLst>
          </p:cNvPr>
          <p:cNvSpPr txBox="1"/>
          <p:nvPr/>
        </p:nvSpPr>
        <p:spPr bwMode="auto">
          <a:xfrm>
            <a:off x="7333449" y="5247318"/>
            <a:ext cx="420308"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79</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64" name="TextBox 163">
            <a:extLst>
              <a:ext uri="{FF2B5EF4-FFF2-40B4-BE49-F238E27FC236}">
                <a16:creationId xmlns:a16="http://schemas.microsoft.com/office/drawing/2014/main" id="{1CAABFA5-37B2-7ADA-AB28-4EF08469E006}"/>
              </a:ext>
            </a:extLst>
          </p:cNvPr>
          <p:cNvSpPr txBox="1"/>
          <p:nvPr/>
        </p:nvSpPr>
        <p:spPr bwMode="auto">
          <a:xfrm>
            <a:off x="7654767" y="5247318"/>
            <a:ext cx="420308"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74</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65" name="TextBox 164">
            <a:extLst>
              <a:ext uri="{FF2B5EF4-FFF2-40B4-BE49-F238E27FC236}">
                <a16:creationId xmlns:a16="http://schemas.microsoft.com/office/drawing/2014/main" id="{D7151AD5-D569-D101-75AF-2259345924A8}"/>
              </a:ext>
            </a:extLst>
          </p:cNvPr>
          <p:cNvSpPr txBox="1"/>
          <p:nvPr/>
        </p:nvSpPr>
        <p:spPr bwMode="auto">
          <a:xfrm>
            <a:off x="7976085" y="5247318"/>
            <a:ext cx="420308"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69</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66" name="TextBox 165">
            <a:extLst>
              <a:ext uri="{FF2B5EF4-FFF2-40B4-BE49-F238E27FC236}">
                <a16:creationId xmlns:a16="http://schemas.microsoft.com/office/drawing/2014/main" id="{5B635C5D-F020-48C9-37DE-CC39C0BB8646}"/>
              </a:ext>
            </a:extLst>
          </p:cNvPr>
          <p:cNvSpPr txBox="1"/>
          <p:nvPr/>
        </p:nvSpPr>
        <p:spPr bwMode="auto">
          <a:xfrm>
            <a:off x="8297402" y="5247318"/>
            <a:ext cx="420308"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136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64</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67" name="TextBox 166">
            <a:extLst>
              <a:ext uri="{FF2B5EF4-FFF2-40B4-BE49-F238E27FC236}">
                <a16:creationId xmlns:a16="http://schemas.microsoft.com/office/drawing/2014/main" id="{4DD5065B-D195-C452-D65F-1A275D9018E4}"/>
              </a:ext>
            </a:extLst>
          </p:cNvPr>
          <p:cNvSpPr txBox="1"/>
          <p:nvPr/>
        </p:nvSpPr>
        <p:spPr bwMode="auto">
          <a:xfrm>
            <a:off x="8618720" y="5247318"/>
            <a:ext cx="420308"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58</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68" name="TextBox 167">
            <a:extLst>
              <a:ext uri="{FF2B5EF4-FFF2-40B4-BE49-F238E27FC236}">
                <a16:creationId xmlns:a16="http://schemas.microsoft.com/office/drawing/2014/main" id="{21870422-B5FC-C420-B741-595A00C9A429}"/>
              </a:ext>
            </a:extLst>
          </p:cNvPr>
          <p:cNvSpPr txBox="1"/>
          <p:nvPr/>
        </p:nvSpPr>
        <p:spPr bwMode="auto">
          <a:xfrm>
            <a:off x="8940038" y="5247318"/>
            <a:ext cx="420308"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69" name="TextBox 168">
            <a:extLst>
              <a:ext uri="{FF2B5EF4-FFF2-40B4-BE49-F238E27FC236}">
                <a16:creationId xmlns:a16="http://schemas.microsoft.com/office/drawing/2014/main" id="{23846C91-1652-CE96-ECAD-1C5DC01142E9}"/>
              </a:ext>
            </a:extLst>
          </p:cNvPr>
          <p:cNvSpPr txBox="1"/>
          <p:nvPr/>
        </p:nvSpPr>
        <p:spPr bwMode="auto">
          <a:xfrm>
            <a:off x="9261355" y="5247318"/>
            <a:ext cx="420308"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43</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70" name="TextBox 169">
            <a:extLst>
              <a:ext uri="{FF2B5EF4-FFF2-40B4-BE49-F238E27FC236}">
                <a16:creationId xmlns:a16="http://schemas.microsoft.com/office/drawing/2014/main" id="{FFCC771F-16C7-05DE-8C8E-F779EF4DF936}"/>
              </a:ext>
            </a:extLst>
          </p:cNvPr>
          <p:cNvSpPr txBox="1"/>
          <p:nvPr/>
        </p:nvSpPr>
        <p:spPr bwMode="auto">
          <a:xfrm>
            <a:off x="9588313" y="5247318"/>
            <a:ext cx="341761"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37</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71" name="TextBox 170">
            <a:extLst>
              <a:ext uri="{FF2B5EF4-FFF2-40B4-BE49-F238E27FC236}">
                <a16:creationId xmlns:a16="http://schemas.microsoft.com/office/drawing/2014/main" id="{80F85AA9-4508-684E-EF23-278B57E971B6}"/>
              </a:ext>
            </a:extLst>
          </p:cNvPr>
          <p:cNvSpPr txBox="1"/>
          <p:nvPr/>
        </p:nvSpPr>
        <p:spPr bwMode="auto">
          <a:xfrm>
            <a:off x="9842363" y="5247318"/>
            <a:ext cx="341761"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27</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72" name="TextBox 171">
            <a:extLst>
              <a:ext uri="{FF2B5EF4-FFF2-40B4-BE49-F238E27FC236}">
                <a16:creationId xmlns:a16="http://schemas.microsoft.com/office/drawing/2014/main" id="{1F100BE1-8C05-ED64-C964-182CD60A3222}"/>
              </a:ext>
            </a:extLst>
          </p:cNvPr>
          <p:cNvSpPr txBox="1"/>
          <p:nvPr/>
        </p:nvSpPr>
        <p:spPr bwMode="auto">
          <a:xfrm>
            <a:off x="10096413" y="5247318"/>
            <a:ext cx="341761"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73" name="TextBox 172">
            <a:extLst>
              <a:ext uri="{FF2B5EF4-FFF2-40B4-BE49-F238E27FC236}">
                <a16:creationId xmlns:a16="http://schemas.microsoft.com/office/drawing/2014/main" id="{FC72553E-0981-A261-6152-E37213479424}"/>
              </a:ext>
            </a:extLst>
          </p:cNvPr>
          <p:cNvSpPr txBox="1"/>
          <p:nvPr/>
        </p:nvSpPr>
        <p:spPr bwMode="auto">
          <a:xfrm>
            <a:off x="10350463" y="5247318"/>
            <a:ext cx="341761"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44</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74" name="TextBox 173">
            <a:extLst>
              <a:ext uri="{FF2B5EF4-FFF2-40B4-BE49-F238E27FC236}">
                <a16:creationId xmlns:a16="http://schemas.microsoft.com/office/drawing/2014/main" id="{44A72155-0B7F-BD84-1C8F-EA9ABDB251F9}"/>
              </a:ext>
            </a:extLst>
          </p:cNvPr>
          <p:cNvSpPr txBox="1"/>
          <p:nvPr/>
        </p:nvSpPr>
        <p:spPr bwMode="auto">
          <a:xfrm>
            <a:off x="10604514" y="5247318"/>
            <a:ext cx="341761"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75" name="TextBox 174">
            <a:extLst>
              <a:ext uri="{FF2B5EF4-FFF2-40B4-BE49-F238E27FC236}">
                <a16:creationId xmlns:a16="http://schemas.microsoft.com/office/drawing/2014/main" id="{8DD69210-95C4-A089-3297-14CB066BEECB}"/>
              </a:ext>
            </a:extLst>
          </p:cNvPr>
          <p:cNvSpPr txBox="1"/>
          <p:nvPr/>
        </p:nvSpPr>
        <p:spPr bwMode="auto">
          <a:xfrm>
            <a:off x="10858564" y="5247318"/>
            <a:ext cx="341761"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76" name="TextBox 175">
            <a:extLst>
              <a:ext uri="{FF2B5EF4-FFF2-40B4-BE49-F238E27FC236}">
                <a16:creationId xmlns:a16="http://schemas.microsoft.com/office/drawing/2014/main" id="{3FA567A5-CDC2-7561-6F3F-1A1B7F88A600}"/>
              </a:ext>
            </a:extLst>
          </p:cNvPr>
          <p:cNvSpPr txBox="1"/>
          <p:nvPr/>
        </p:nvSpPr>
        <p:spPr bwMode="auto">
          <a:xfrm>
            <a:off x="11118254" y="5247318"/>
            <a:ext cx="263214"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77" name="TextBox 176">
            <a:extLst>
              <a:ext uri="{FF2B5EF4-FFF2-40B4-BE49-F238E27FC236}">
                <a16:creationId xmlns:a16="http://schemas.microsoft.com/office/drawing/2014/main" id="{2555E5D0-46A1-7750-D576-D475B35E254E}"/>
              </a:ext>
            </a:extLst>
          </p:cNvPr>
          <p:cNvSpPr txBox="1"/>
          <p:nvPr/>
        </p:nvSpPr>
        <p:spPr bwMode="auto">
          <a:xfrm>
            <a:off x="11305037" y="5247318"/>
            <a:ext cx="263214"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78" name="TextBox 177">
            <a:extLst>
              <a:ext uri="{FF2B5EF4-FFF2-40B4-BE49-F238E27FC236}">
                <a16:creationId xmlns:a16="http://schemas.microsoft.com/office/drawing/2014/main" id="{7CF3F6FF-A286-78DD-8602-3ED45B3818D6}"/>
              </a:ext>
            </a:extLst>
          </p:cNvPr>
          <p:cNvSpPr txBox="1"/>
          <p:nvPr/>
        </p:nvSpPr>
        <p:spPr bwMode="auto">
          <a:xfrm>
            <a:off x="11491821" y="5247318"/>
            <a:ext cx="263214"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sp>
        <p:nvSpPr>
          <p:cNvPr id="179" name="TextBox 178">
            <a:extLst>
              <a:ext uri="{FF2B5EF4-FFF2-40B4-BE49-F238E27FC236}">
                <a16:creationId xmlns:a16="http://schemas.microsoft.com/office/drawing/2014/main" id="{2ACCB438-6C7A-91E2-8E48-12AA4A46AB7B}"/>
              </a:ext>
            </a:extLst>
          </p:cNvPr>
          <p:cNvSpPr txBox="1"/>
          <p:nvPr/>
        </p:nvSpPr>
        <p:spPr bwMode="auto">
          <a:xfrm>
            <a:off x="11678598" y="5247318"/>
            <a:ext cx="263214" cy="461665"/>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endParaRPr kumimoji="0" lang="en-US" sz="1200" b="0"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endParaRPr>
          </a:p>
        </p:txBody>
      </p:sp>
      <p:cxnSp>
        <p:nvCxnSpPr>
          <p:cNvPr id="180" name="Straight Connector 179">
            <a:extLst>
              <a:ext uri="{FF2B5EF4-FFF2-40B4-BE49-F238E27FC236}">
                <a16:creationId xmlns:a16="http://schemas.microsoft.com/office/drawing/2014/main" id="{F78E30A5-2E10-A640-95EC-38DCF092BAED}"/>
              </a:ext>
            </a:extLst>
          </p:cNvPr>
          <p:cNvCxnSpPr>
            <a:cxnSpLocks/>
          </p:cNvCxnSpPr>
          <p:nvPr/>
        </p:nvCxnSpPr>
        <p:spPr bwMode="auto">
          <a:xfrm>
            <a:off x="7205213" y="4776663"/>
            <a:ext cx="4615089"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3AB116E9-93CD-A0DD-6DD3-24CB1EEDFE33}"/>
              </a:ext>
            </a:extLst>
          </p:cNvPr>
          <p:cNvCxnSpPr/>
          <p:nvPr/>
        </p:nvCxnSpPr>
        <p:spPr bwMode="auto">
          <a:xfrm flipV="1">
            <a:off x="7217914" y="2407819"/>
            <a:ext cx="0" cy="2368844"/>
          </a:xfrm>
          <a:prstGeom prst="line">
            <a:avLst/>
          </a:prstGeom>
          <a:noFill/>
          <a:ln w="28575" cap="flat" cmpd="sng" algn="ctr">
            <a:solidFill>
              <a:schemeClr val="bg1"/>
            </a:solidFill>
            <a:prstDash val="solid"/>
            <a:round/>
            <a:headEnd type="none" w="med" len="med"/>
            <a:tailEnd type="none" w="med" len="med"/>
          </a:ln>
          <a:effectLst/>
        </p:spPr>
      </p:cxnSp>
      <p:grpSp>
        <p:nvGrpSpPr>
          <p:cNvPr id="329" name="Group 328">
            <a:extLst>
              <a:ext uri="{FF2B5EF4-FFF2-40B4-BE49-F238E27FC236}">
                <a16:creationId xmlns:a16="http://schemas.microsoft.com/office/drawing/2014/main" id="{2DC645F1-B84C-CB86-A9E3-9B6882432FCF}"/>
              </a:ext>
            </a:extLst>
          </p:cNvPr>
          <p:cNvGrpSpPr/>
          <p:nvPr/>
        </p:nvGrpSpPr>
        <p:grpSpPr>
          <a:xfrm>
            <a:off x="7152388" y="2414170"/>
            <a:ext cx="68194" cy="2362493"/>
            <a:chOff x="7323009" y="2414170"/>
            <a:chExt cx="47123" cy="2362493"/>
          </a:xfrm>
        </p:grpSpPr>
        <p:cxnSp>
          <p:nvCxnSpPr>
            <p:cNvPr id="182" name="Straight Connector 181">
              <a:extLst>
                <a:ext uri="{FF2B5EF4-FFF2-40B4-BE49-F238E27FC236}">
                  <a16:creationId xmlns:a16="http://schemas.microsoft.com/office/drawing/2014/main" id="{44D5FC53-F81A-8E88-CBDA-5CEB420252F4}"/>
                </a:ext>
              </a:extLst>
            </p:cNvPr>
            <p:cNvCxnSpPr>
              <a:cxnSpLocks/>
            </p:cNvCxnSpPr>
            <p:nvPr/>
          </p:nvCxnSpPr>
          <p:spPr bwMode="auto">
            <a:xfrm flipH="1">
              <a:off x="7323009" y="2414170"/>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841BBDE2-A671-DDA8-1AB9-D3BDE86D218D}"/>
                </a:ext>
              </a:extLst>
            </p:cNvPr>
            <p:cNvCxnSpPr>
              <a:cxnSpLocks/>
            </p:cNvCxnSpPr>
            <p:nvPr/>
          </p:nvCxnSpPr>
          <p:spPr bwMode="auto">
            <a:xfrm flipH="1">
              <a:off x="7323009" y="2886669"/>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0665DB34-538B-9C9B-2DF2-F3103C6AED50}"/>
                </a:ext>
              </a:extLst>
            </p:cNvPr>
            <p:cNvCxnSpPr>
              <a:cxnSpLocks/>
            </p:cNvCxnSpPr>
            <p:nvPr/>
          </p:nvCxnSpPr>
          <p:spPr bwMode="auto">
            <a:xfrm flipH="1">
              <a:off x="7323009" y="3359168"/>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6112FEB2-968F-A6DA-D256-C890E3F8204A}"/>
                </a:ext>
              </a:extLst>
            </p:cNvPr>
            <p:cNvCxnSpPr>
              <a:cxnSpLocks/>
            </p:cNvCxnSpPr>
            <p:nvPr/>
          </p:nvCxnSpPr>
          <p:spPr bwMode="auto">
            <a:xfrm flipH="1">
              <a:off x="7323009" y="3831667"/>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96388F6-11C6-8137-BB30-2835E26EAE4A}"/>
                </a:ext>
              </a:extLst>
            </p:cNvPr>
            <p:cNvCxnSpPr>
              <a:cxnSpLocks/>
            </p:cNvCxnSpPr>
            <p:nvPr/>
          </p:nvCxnSpPr>
          <p:spPr bwMode="auto">
            <a:xfrm flipH="1">
              <a:off x="7323009" y="4304166"/>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C74CCBE4-8939-3552-077F-339A58AE650C}"/>
                </a:ext>
              </a:extLst>
            </p:cNvPr>
            <p:cNvCxnSpPr>
              <a:cxnSpLocks/>
            </p:cNvCxnSpPr>
            <p:nvPr/>
          </p:nvCxnSpPr>
          <p:spPr bwMode="auto">
            <a:xfrm flipH="1">
              <a:off x="7323009" y="4776663"/>
              <a:ext cx="47123" cy="0"/>
            </a:xfrm>
            <a:prstGeom prst="line">
              <a:avLst/>
            </a:prstGeom>
            <a:noFill/>
            <a:ln w="28575" cap="flat" cmpd="sng" algn="ctr">
              <a:solidFill>
                <a:schemeClr val="bg1"/>
              </a:solidFill>
              <a:prstDash val="solid"/>
              <a:round/>
              <a:headEnd type="none" w="med" len="med"/>
              <a:tailEnd type="none" w="med" len="med"/>
            </a:ln>
            <a:effectLst/>
          </p:spPr>
        </p:cxnSp>
      </p:grpSp>
      <p:cxnSp>
        <p:nvCxnSpPr>
          <p:cNvPr id="193" name="Straight Connector 192">
            <a:extLst>
              <a:ext uri="{FF2B5EF4-FFF2-40B4-BE49-F238E27FC236}">
                <a16:creationId xmlns:a16="http://schemas.microsoft.com/office/drawing/2014/main" id="{A97CBAC5-2943-7A2F-58E5-47D0BEBE95AB}"/>
              </a:ext>
            </a:extLst>
          </p:cNvPr>
          <p:cNvCxnSpPr>
            <a:cxnSpLocks/>
          </p:cNvCxnSpPr>
          <p:nvPr/>
        </p:nvCxnSpPr>
        <p:spPr bwMode="auto">
          <a:xfrm>
            <a:off x="7217914"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FAD50024-4AA2-B3B1-8F94-1E4BC5A3EBD2}"/>
              </a:ext>
            </a:extLst>
          </p:cNvPr>
          <p:cNvCxnSpPr>
            <a:cxnSpLocks/>
          </p:cNvCxnSpPr>
          <p:nvPr/>
        </p:nvCxnSpPr>
        <p:spPr bwMode="auto">
          <a:xfrm>
            <a:off x="7487895"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2EC57995-90D5-B463-C281-DA3D2FEF9B25}"/>
              </a:ext>
            </a:extLst>
          </p:cNvPr>
          <p:cNvCxnSpPr>
            <a:cxnSpLocks/>
          </p:cNvCxnSpPr>
          <p:nvPr/>
        </p:nvCxnSpPr>
        <p:spPr bwMode="auto">
          <a:xfrm>
            <a:off x="7757877"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A1F35601-436B-5CF6-A813-6C0CBA0CBF56}"/>
              </a:ext>
            </a:extLst>
          </p:cNvPr>
          <p:cNvCxnSpPr>
            <a:cxnSpLocks/>
          </p:cNvCxnSpPr>
          <p:nvPr/>
        </p:nvCxnSpPr>
        <p:spPr bwMode="auto">
          <a:xfrm>
            <a:off x="8027858"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BEE7DC82-EDC9-4C75-5A0B-C643054B8785}"/>
              </a:ext>
            </a:extLst>
          </p:cNvPr>
          <p:cNvCxnSpPr>
            <a:cxnSpLocks/>
          </p:cNvCxnSpPr>
          <p:nvPr/>
        </p:nvCxnSpPr>
        <p:spPr bwMode="auto">
          <a:xfrm>
            <a:off x="8297840"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E17B4C94-DAEA-C5E9-9653-CFA1D226CFA7}"/>
              </a:ext>
            </a:extLst>
          </p:cNvPr>
          <p:cNvCxnSpPr>
            <a:cxnSpLocks/>
          </p:cNvCxnSpPr>
          <p:nvPr/>
        </p:nvCxnSpPr>
        <p:spPr bwMode="auto">
          <a:xfrm>
            <a:off x="8567821"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024BDCB9-4D30-1496-CE10-35179DA761C8}"/>
              </a:ext>
            </a:extLst>
          </p:cNvPr>
          <p:cNvCxnSpPr>
            <a:cxnSpLocks/>
          </p:cNvCxnSpPr>
          <p:nvPr/>
        </p:nvCxnSpPr>
        <p:spPr bwMode="auto">
          <a:xfrm>
            <a:off x="8837803"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92A52B71-46CB-0A94-703C-8C4A34DEACED}"/>
              </a:ext>
            </a:extLst>
          </p:cNvPr>
          <p:cNvCxnSpPr>
            <a:cxnSpLocks/>
          </p:cNvCxnSpPr>
          <p:nvPr/>
        </p:nvCxnSpPr>
        <p:spPr bwMode="auto">
          <a:xfrm>
            <a:off x="9107785"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7507CBB8-3E07-7000-CF66-E1A5FE30CEB7}"/>
              </a:ext>
            </a:extLst>
          </p:cNvPr>
          <p:cNvCxnSpPr>
            <a:cxnSpLocks/>
          </p:cNvCxnSpPr>
          <p:nvPr/>
        </p:nvCxnSpPr>
        <p:spPr bwMode="auto">
          <a:xfrm>
            <a:off x="9377766"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D5DD28B1-D167-4909-4B9B-7CF6D22C49A9}"/>
              </a:ext>
            </a:extLst>
          </p:cNvPr>
          <p:cNvCxnSpPr>
            <a:cxnSpLocks/>
          </p:cNvCxnSpPr>
          <p:nvPr/>
        </p:nvCxnSpPr>
        <p:spPr bwMode="auto">
          <a:xfrm>
            <a:off x="9647748"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17692AFD-8606-E722-0ED2-688D922086DB}"/>
              </a:ext>
            </a:extLst>
          </p:cNvPr>
          <p:cNvCxnSpPr>
            <a:cxnSpLocks/>
          </p:cNvCxnSpPr>
          <p:nvPr/>
        </p:nvCxnSpPr>
        <p:spPr bwMode="auto">
          <a:xfrm>
            <a:off x="9917729"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E5A36FD7-D250-2932-AEF0-AA948670277B}"/>
              </a:ext>
            </a:extLst>
          </p:cNvPr>
          <p:cNvCxnSpPr>
            <a:cxnSpLocks/>
          </p:cNvCxnSpPr>
          <p:nvPr/>
        </p:nvCxnSpPr>
        <p:spPr bwMode="auto">
          <a:xfrm>
            <a:off x="10187711"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142A71F4-F364-07CF-E393-7597A8350EB2}"/>
              </a:ext>
            </a:extLst>
          </p:cNvPr>
          <p:cNvCxnSpPr>
            <a:cxnSpLocks/>
          </p:cNvCxnSpPr>
          <p:nvPr/>
        </p:nvCxnSpPr>
        <p:spPr bwMode="auto">
          <a:xfrm>
            <a:off x="10457692"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9B8C2CEA-7D09-9478-17E1-9653015F41B1}"/>
              </a:ext>
            </a:extLst>
          </p:cNvPr>
          <p:cNvCxnSpPr>
            <a:cxnSpLocks/>
          </p:cNvCxnSpPr>
          <p:nvPr/>
        </p:nvCxnSpPr>
        <p:spPr bwMode="auto">
          <a:xfrm>
            <a:off x="10727674"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D75F1856-4B04-4FF8-C9FA-83852814942D}"/>
              </a:ext>
            </a:extLst>
          </p:cNvPr>
          <p:cNvCxnSpPr>
            <a:cxnSpLocks/>
          </p:cNvCxnSpPr>
          <p:nvPr/>
        </p:nvCxnSpPr>
        <p:spPr bwMode="auto">
          <a:xfrm>
            <a:off x="10997656"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020FE8DD-9080-8375-031A-084254F3E6FC}"/>
              </a:ext>
            </a:extLst>
          </p:cNvPr>
          <p:cNvCxnSpPr>
            <a:cxnSpLocks/>
          </p:cNvCxnSpPr>
          <p:nvPr/>
        </p:nvCxnSpPr>
        <p:spPr bwMode="auto">
          <a:xfrm>
            <a:off x="11267637"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3BEFD476-71AC-50BF-6975-E31448E75670}"/>
              </a:ext>
            </a:extLst>
          </p:cNvPr>
          <p:cNvCxnSpPr>
            <a:cxnSpLocks/>
          </p:cNvCxnSpPr>
          <p:nvPr/>
        </p:nvCxnSpPr>
        <p:spPr bwMode="auto">
          <a:xfrm>
            <a:off x="11537619" y="4776663"/>
            <a:ext cx="0" cy="47123"/>
          </a:xfrm>
          <a:prstGeom prst="line">
            <a:avLst/>
          </a:prstGeom>
          <a:noFill/>
          <a:ln w="28575" cap="flat" cmpd="sng" algn="ctr">
            <a:solidFill>
              <a:schemeClr val="bg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F9490ADE-A5F7-D3D2-9D32-EBB00AE67A9B}"/>
              </a:ext>
            </a:extLst>
          </p:cNvPr>
          <p:cNvCxnSpPr>
            <a:cxnSpLocks/>
          </p:cNvCxnSpPr>
          <p:nvPr/>
        </p:nvCxnSpPr>
        <p:spPr bwMode="auto">
          <a:xfrm>
            <a:off x="11807600" y="4776663"/>
            <a:ext cx="0" cy="47123"/>
          </a:xfrm>
          <a:prstGeom prst="line">
            <a:avLst/>
          </a:prstGeom>
          <a:noFill/>
          <a:ln w="28575" cap="flat" cmpd="sng" algn="ctr">
            <a:solidFill>
              <a:schemeClr val="bg1"/>
            </a:solidFill>
            <a:prstDash val="solid"/>
            <a:round/>
            <a:headEnd type="none" w="med" len="med"/>
            <a:tailEnd type="none" w="med" len="med"/>
          </a:ln>
          <a:effectLst/>
        </p:spPr>
      </p:cxnSp>
      <p:sp>
        <p:nvSpPr>
          <p:cNvPr id="211" name="TextBox 210">
            <a:extLst>
              <a:ext uri="{FF2B5EF4-FFF2-40B4-BE49-F238E27FC236}">
                <a16:creationId xmlns:a16="http://schemas.microsoft.com/office/drawing/2014/main" id="{73B3076D-58AC-65B8-AC2B-FD300FF7507A}"/>
              </a:ext>
            </a:extLst>
          </p:cNvPr>
          <p:cNvSpPr txBox="1"/>
          <p:nvPr/>
        </p:nvSpPr>
        <p:spPr bwMode="auto">
          <a:xfrm>
            <a:off x="11600755" y="4774547"/>
            <a:ext cx="432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34</a:t>
            </a:r>
          </a:p>
        </p:txBody>
      </p:sp>
      <p:sp>
        <p:nvSpPr>
          <p:cNvPr id="212" name="TextBox 211">
            <a:extLst>
              <a:ext uri="{FF2B5EF4-FFF2-40B4-BE49-F238E27FC236}">
                <a16:creationId xmlns:a16="http://schemas.microsoft.com/office/drawing/2014/main" id="{242E69E5-74B0-6547-7183-95306ECFC508}"/>
              </a:ext>
            </a:extLst>
          </p:cNvPr>
          <p:cNvSpPr txBox="1"/>
          <p:nvPr/>
        </p:nvSpPr>
        <p:spPr bwMode="auto">
          <a:xfrm>
            <a:off x="7041294" y="4774547"/>
            <a:ext cx="34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213" name="TextBox 212">
            <a:extLst>
              <a:ext uri="{FF2B5EF4-FFF2-40B4-BE49-F238E27FC236}">
                <a16:creationId xmlns:a16="http://schemas.microsoft.com/office/drawing/2014/main" id="{8D1682D2-5F30-980E-C80C-C27B715CDB2A}"/>
              </a:ext>
            </a:extLst>
          </p:cNvPr>
          <p:cNvSpPr txBox="1"/>
          <p:nvPr/>
        </p:nvSpPr>
        <p:spPr bwMode="auto">
          <a:xfrm>
            <a:off x="7311877" y="4774547"/>
            <a:ext cx="34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214" name="TextBox 213">
            <a:extLst>
              <a:ext uri="{FF2B5EF4-FFF2-40B4-BE49-F238E27FC236}">
                <a16:creationId xmlns:a16="http://schemas.microsoft.com/office/drawing/2014/main" id="{81B41C54-3AF3-7795-8F78-D7BB6B2076E0}"/>
              </a:ext>
            </a:extLst>
          </p:cNvPr>
          <p:cNvSpPr txBox="1"/>
          <p:nvPr/>
        </p:nvSpPr>
        <p:spPr bwMode="auto">
          <a:xfrm>
            <a:off x="7582461" y="4774547"/>
            <a:ext cx="34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215" name="TextBox 214">
            <a:extLst>
              <a:ext uri="{FF2B5EF4-FFF2-40B4-BE49-F238E27FC236}">
                <a16:creationId xmlns:a16="http://schemas.microsoft.com/office/drawing/2014/main" id="{1B0AB77E-A7B3-AA6B-50A3-AC92C4C6CBC1}"/>
              </a:ext>
            </a:extLst>
          </p:cNvPr>
          <p:cNvSpPr txBox="1"/>
          <p:nvPr/>
        </p:nvSpPr>
        <p:spPr bwMode="auto">
          <a:xfrm>
            <a:off x="7853045" y="4774547"/>
            <a:ext cx="34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216" name="TextBox 215">
            <a:extLst>
              <a:ext uri="{FF2B5EF4-FFF2-40B4-BE49-F238E27FC236}">
                <a16:creationId xmlns:a16="http://schemas.microsoft.com/office/drawing/2014/main" id="{10B0C9DC-5B37-78BE-5A47-4E2F0137068C}"/>
              </a:ext>
            </a:extLst>
          </p:cNvPr>
          <p:cNvSpPr txBox="1"/>
          <p:nvPr/>
        </p:nvSpPr>
        <p:spPr bwMode="auto">
          <a:xfrm>
            <a:off x="8123629" y="4774547"/>
            <a:ext cx="3446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p>
        </p:txBody>
      </p:sp>
      <p:sp>
        <p:nvSpPr>
          <p:cNvPr id="217" name="TextBox 216">
            <a:extLst>
              <a:ext uri="{FF2B5EF4-FFF2-40B4-BE49-F238E27FC236}">
                <a16:creationId xmlns:a16="http://schemas.microsoft.com/office/drawing/2014/main" id="{FCCB9C32-552E-15A4-E659-1560D13B273E}"/>
              </a:ext>
            </a:extLst>
          </p:cNvPr>
          <p:cNvSpPr txBox="1"/>
          <p:nvPr/>
        </p:nvSpPr>
        <p:spPr bwMode="auto">
          <a:xfrm>
            <a:off x="8353752" y="4774547"/>
            <a:ext cx="432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218" name="TextBox 217">
            <a:extLst>
              <a:ext uri="{FF2B5EF4-FFF2-40B4-BE49-F238E27FC236}">
                <a16:creationId xmlns:a16="http://schemas.microsoft.com/office/drawing/2014/main" id="{350F5C1B-1AAC-B15F-2766-F13519642A08}"/>
              </a:ext>
            </a:extLst>
          </p:cNvPr>
          <p:cNvSpPr txBox="1"/>
          <p:nvPr/>
        </p:nvSpPr>
        <p:spPr bwMode="auto">
          <a:xfrm>
            <a:off x="8624336" y="4774547"/>
            <a:ext cx="432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219" name="TextBox 218">
            <a:extLst>
              <a:ext uri="{FF2B5EF4-FFF2-40B4-BE49-F238E27FC236}">
                <a16:creationId xmlns:a16="http://schemas.microsoft.com/office/drawing/2014/main" id="{0C4FB3CD-41F5-59C8-32E2-FA0D045B2501}"/>
              </a:ext>
            </a:extLst>
          </p:cNvPr>
          <p:cNvSpPr txBox="1"/>
          <p:nvPr/>
        </p:nvSpPr>
        <p:spPr bwMode="auto">
          <a:xfrm>
            <a:off x="8894920" y="4774547"/>
            <a:ext cx="432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a:t>
            </a:r>
          </a:p>
        </p:txBody>
      </p:sp>
      <p:sp>
        <p:nvSpPr>
          <p:cNvPr id="220" name="TextBox 219">
            <a:extLst>
              <a:ext uri="{FF2B5EF4-FFF2-40B4-BE49-F238E27FC236}">
                <a16:creationId xmlns:a16="http://schemas.microsoft.com/office/drawing/2014/main" id="{384C6A90-16DA-71F7-97E7-561E8681FBF4}"/>
              </a:ext>
            </a:extLst>
          </p:cNvPr>
          <p:cNvSpPr txBox="1"/>
          <p:nvPr/>
        </p:nvSpPr>
        <p:spPr bwMode="auto">
          <a:xfrm>
            <a:off x="9165504" y="4774547"/>
            <a:ext cx="432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a:t>
            </a:r>
          </a:p>
        </p:txBody>
      </p:sp>
      <p:sp>
        <p:nvSpPr>
          <p:cNvPr id="221" name="TextBox 220">
            <a:extLst>
              <a:ext uri="{FF2B5EF4-FFF2-40B4-BE49-F238E27FC236}">
                <a16:creationId xmlns:a16="http://schemas.microsoft.com/office/drawing/2014/main" id="{963F2F4A-79B1-2090-6C60-6A6E8CBD452A}"/>
              </a:ext>
            </a:extLst>
          </p:cNvPr>
          <p:cNvSpPr txBox="1"/>
          <p:nvPr/>
        </p:nvSpPr>
        <p:spPr bwMode="auto">
          <a:xfrm>
            <a:off x="9436088" y="4774547"/>
            <a:ext cx="432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222" name="TextBox 221">
            <a:extLst>
              <a:ext uri="{FF2B5EF4-FFF2-40B4-BE49-F238E27FC236}">
                <a16:creationId xmlns:a16="http://schemas.microsoft.com/office/drawing/2014/main" id="{3145E8FC-B64C-3EA6-721D-FFBDF2CB90A2}"/>
              </a:ext>
            </a:extLst>
          </p:cNvPr>
          <p:cNvSpPr txBox="1"/>
          <p:nvPr/>
        </p:nvSpPr>
        <p:spPr bwMode="auto">
          <a:xfrm>
            <a:off x="9706671" y="4774547"/>
            <a:ext cx="432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223" name="TextBox 222">
            <a:extLst>
              <a:ext uri="{FF2B5EF4-FFF2-40B4-BE49-F238E27FC236}">
                <a16:creationId xmlns:a16="http://schemas.microsoft.com/office/drawing/2014/main" id="{437A6F72-2847-55C9-9911-9FEA2AF9EF12}"/>
              </a:ext>
            </a:extLst>
          </p:cNvPr>
          <p:cNvSpPr txBox="1"/>
          <p:nvPr/>
        </p:nvSpPr>
        <p:spPr bwMode="auto">
          <a:xfrm>
            <a:off x="9977255" y="4774547"/>
            <a:ext cx="432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a:t>
            </a:r>
          </a:p>
        </p:txBody>
      </p:sp>
      <p:sp>
        <p:nvSpPr>
          <p:cNvPr id="224" name="TextBox 223">
            <a:extLst>
              <a:ext uri="{FF2B5EF4-FFF2-40B4-BE49-F238E27FC236}">
                <a16:creationId xmlns:a16="http://schemas.microsoft.com/office/drawing/2014/main" id="{39247ABD-0F74-63F3-E12A-60AD1EB9C4DD}"/>
              </a:ext>
            </a:extLst>
          </p:cNvPr>
          <p:cNvSpPr txBox="1"/>
          <p:nvPr/>
        </p:nvSpPr>
        <p:spPr bwMode="auto">
          <a:xfrm>
            <a:off x="10247839" y="4774547"/>
            <a:ext cx="432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225" name="TextBox 224">
            <a:extLst>
              <a:ext uri="{FF2B5EF4-FFF2-40B4-BE49-F238E27FC236}">
                <a16:creationId xmlns:a16="http://schemas.microsoft.com/office/drawing/2014/main" id="{6564F567-8976-7254-7481-9E23BA23E7D7}"/>
              </a:ext>
            </a:extLst>
          </p:cNvPr>
          <p:cNvSpPr txBox="1"/>
          <p:nvPr/>
        </p:nvSpPr>
        <p:spPr bwMode="auto">
          <a:xfrm>
            <a:off x="10518423" y="4774547"/>
            <a:ext cx="432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26</a:t>
            </a:r>
          </a:p>
        </p:txBody>
      </p:sp>
      <p:sp>
        <p:nvSpPr>
          <p:cNvPr id="226" name="TextBox 225">
            <a:extLst>
              <a:ext uri="{FF2B5EF4-FFF2-40B4-BE49-F238E27FC236}">
                <a16:creationId xmlns:a16="http://schemas.microsoft.com/office/drawing/2014/main" id="{6BF595EE-EB56-CA29-1AA8-F480DA30F40B}"/>
              </a:ext>
            </a:extLst>
          </p:cNvPr>
          <p:cNvSpPr txBox="1"/>
          <p:nvPr/>
        </p:nvSpPr>
        <p:spPr bwMode="auto">
          <a:xfrm>
            <a:off x="10789006" y="4774547"/>
            <a:ext cx="432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28</a:t>
            </a:r>
          </a:p>
        </p:txBody>
      </p:sp>
      <p:sp>
        <p:nvSpPr>
          <p:cNvPr id="227" name="TextBox 226">
            <a:extLst>
              <a:ext uri="{FF2B5EF4-FFF2-40B4-BE49-F238E27FC236}">
                <a16:creationId xmlns:a16="http://schemas.microsoft.com/office/drawing/2014/main" id="{1780285D-4B56-884B-BF31-A1857CF69F0C}"/>
              </a:ext>
            </a:extLst>
          </p:cNvPr>
          <p:cNvSpPr txBox="1"/>
          <p:nvPr/>
        </p:nvSpPr>
        <p:spPr bwMode="auto">
          <a:xfrm>
            <a:off x="11059590" y="4774547"/>
            <a:ext cx="432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sp>
        <p:nvSpPr>
          <p:cNvPr id="228" name="TextBox 227">
            <a:extLst>
              <a:ext uri="{FF2B5EF4-FFF2-40B4-BE49-F238E27FC236}">
                <a16:creationId xmlns:a16="http://schemas.microsoft.com/office/drawing/2014/main" id="{8A25F53D-83EA-07D4-B56A-F38B3AE6D0BA}"/>
              </a:ext>
            </a:extLst>
          </p:cNvPr>
          <p:cNvSpPr txBox="1"/>
          <p:nvPr/>
        </p:nvSpPr>
        <p:spPr bwMode="auto">
          <a:xfrm>
            <a:off x="11330174" y="4774547"/>
            <a:ext cx="43295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32</a:t>
            </a:r>
          </a:p>
        </p:txBody>
      </p:sp>
      <p:sp>
        <p:nvSpPr>
          <p:cNvPr id="229" name="TextBox 228">
            <a:extLst>
              <a:ext uri="{FF2B5EF4-FFF2-40B4-BE49-F238E27FC236}">
                <a16:creationId xmlns:a16="http://schemas.microsoft.com/office/drawing/2014/main" id="{66A0BBA0-F47E-7163-F1F1-7CD155DFC378}"/>
              </a:ext>
            </a:extLst>
          </p:cNvPr>
          <p:cNvSpPr txBox="1"/>
          <p:nvPr/>
        </p:nvSpPr>
        <p:spPr bwMode="auto">
          <a:xfrm>
            <a:off x="6619443" y="2238393"/>
            <a:ext cx="5853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231" name="TextBox 230">
            <a:extLst>
              <a:ext uri="{FF2B5EF4-FFF2-40B4-BE49-F238E27FC236}">
                <a16:creationId xmlns:a16="http://schemas.microsoft.com/office/drawing/2014/main" id="{3E45467B-C3A3-075F-792A-2BDBB39CE480}"/>
              </a:ext>
            </a:extLst>
          </p:cNvPr>
          <p:cNvSpPr txBox="1"/>
          <p:nvPr/>
        </p:nvSpPr>
        <p:spPr bwMode="auto">
          <a:xfrm>
            <a:off x="6742951" y="2711739"/>
            <a:ext cx="4618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233" name="TextBox 232">
            <a:extLst>
              <a:ext uri="{FF2B5EF4-FFF2-40B4-BE49-F238E27FC236}">
                <a16:creationId xmlns:a16="http://schemas.microsoft.com/office/drawing/2014/main" id="{53840EA3-B22C-10E6-F36E-9A52E4239917}"/>
              </a:ext>
            </a:extLst>
          </p:cNvPr>
          <p:cNvSpPr txBox="1"/>
          <p:nvPr/>
        </p:nvSpPr>
        <p:spPr bwMode="auto">
          <a:xfrm>
            <a:off x="6742951" y="3185085"/>
            <a:ext cx="4618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235" name="TextBox 234">
            <a:extLst>
              <a:ext uri="{FF2B5EF4-FFF2-40B4-BE49-F238E27FC236}">
                <a16:creationId xmlns:a16="http://schemas.microsoft.com/office/drawing/2014/main" id="{5C978C47-7F17-916A-C1C1-D5DC804F6F62}"/>
              </a:ext>
            </a:extLst>
          </p:cNvPr>
          <p:cNvSpPr txBox="1"/>
          <p:nvPr/>
        </p:nvSpPr>
        <p:spPr bwMode="auto">
          <a:xfrm>
            <a:off x="6742951" y="3658430"/>
            <a:ext cx="4618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237" name="TextBox 236">
            <a:extLst>
              <a:ext uri="{FF2B5EF4-FFF2-40B4-BE49-F238E27FC236}">
                <a16:creationId xmlns:a16="http://schemas.microsoft.com/office/drawing/2014/main" id="{71D148F6-416D-43DD-E660-48B364DDEA38}"/>
              </a:ext>
            </a:extLst>
          </p:cNvPr>
          <p:cNvSpPr txBox="1"/>
          <p:nvPr/>
        </p:nvSpPr>
        <p:spPr bwMode="auto">
          <a:xfrm>
            <a:off x="6742951" y="4131776"/>
            <a:ext cx="4618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239" name="TextBox 238">
            <a:extLst>
              <a:ext uri="{FF2B5EF4-FFF2-40B4-BE49-F238E27FC236}">
                <a16:creationId xmlns:a16="http://schemas.microsoft.com/office/drawing/2014/main" id="{76F0D0C7-BB54-4451-BAF0-5F99E18D281C}"/>
              </a:ext>
            </a:extLst>
          </p:cNvPr>
          <p:cNvSpPr txBox="1"/>
          <p:nvPr/>
        </p:nvSpPr>
        <p:spPr bwMode="auto">
          <a:xfrm>
            <a:off x="6742951" y="4605120"/>
            <a:ext cx="4618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240" name="Oval 239">
            <a:extLst>
              <a:ext uri="{FF2B5EF4-FFF2-40B4-BE49-F238E27FC236}">
                <a16:creationId xmlns:a16="http://schemas.microsoft.com/office/drawing/2014/main" id="{98F65A49-11BD-0BE3-63FA-E72DA84173BD}"/>
              </a:ext>
            </a:extLst>
          </p:cNvPr>
          <p:cNvSpPr/>
          <p:nvPr/>
        </p:nvSpPr>
        <p:spPr bwMode="auto">
          <a:xfrm>
            <a:off x="7436093" y="2456911"/>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1" name="Oval 240">
            <a:extLst>
              <a:ext uri="{FF2B5EF4-FFF2-40B4-BE49-F238E27FC236}">
                <a16:creationId xmlns:a16="http://schemas.microsoft.com/office/drawing/2014/main" id="{75F51457-7B0D-1DCB-4EE5-42A3A8EF9B03}"/>
              </a:ext>
            </a:extLst>
          </p:cNvPr>
          <p:cNvSpPr/>
          <p:nvPr/>
        </p:nvSpPr>
        <p:spPr bwMode="auto">
          <a:xfrm>
            <a:off x="7474213" y="2463262"/>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2" name="Oval 241">
            <a:extLst>
              <a:ext uri="{FF2B5EF4-FFF2-40B4-BE49-F238E27FC236}">
                <a16:creationId xmlns:a16="http://schemas.microsoft.com/office/drawing/2014/main" id="{29CE0AD0-BEE9-17A7-0DC0-770A646DC6BD}"/>
              </a:ext>
            </a:extLst>
          </p:cNvPr>
          <p:cNvSpPr/>
          <p:nvPr/>
        </p:nvSpPr>
        <p:spPr bwMode="auto">
          <a:xfrm>
            <a:off x="7772685" y="2516340"/>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3" name="Oval 242">
            <a:extLst>
              <a:ext uri="{FF2B5EF4-FFF2-40B4-BE49-F238E27FC236}">
                <a16:creationId xmlns:a16="http://schemas.microsoft.com/office/drawing/2014/main" id="{2DF1C0DD-2FD8-4C5A-2AB0-C80C175FCC87}"/>
              </a:ext>
            </a:extLst>
          </p:cNvPr>
          <p:cNvSpPr/>
          <p:nvPr/>
        </p:nvSpPr>
        <p:spPr bwMode="auto">
          <a:xfrm>
            <a:off x="7937475" y="2545504"/>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4" name="Oval 243">
            <a:extLst>
              <a:ext uri="{FF2B5EF4-FFF2-40B4-BE49-F238E27FC236}">
                <a16:creationId xmlns:a16="http://schemas.microsoft.com/office/drawing/2014/main" id="{0BD58975-9810-EDCC-C27E-3075D345946C}"/>
              </a:ext>
            </a:extLst>
          </p:cNvPr>
          <p:cNvSpPr/>
          <p:nvPr/>
        </p:nvSpPr>
        <p:spPr bwMode="auto">
          <a:xfrm>
            <a:off x="7614823" y="2490644"/>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5" name="Oval 244">
            <a:extLst>
              <a:ext uri="{FF2B5EF4-FFF2-40B4-BE49-F238E27FC236}">
                <a16:creationId xmlns:a16="http://schemas.microsoft.com/office/drawing/2014/main" id="{8E286550-4593-9D4D-FE79-A4568DD7765E}"/>
              </a:ext>
            </a:extLst>
          </p:cNvPr>
          <p:cNvSpPr/>
          <p:nvPr/>
        </p:nvSpPr>
        <p:spPr bwMode="auto">
          <a:xfrm>
            <a:off x="7639044" y="2488927"/>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6" name="Oval 245">
            <a:extLst>
              <a:ext uri="{FF2B5EF4-FFF2-40B4-BE49-F238E27FC236}">
                <a16:creationId xmlns:a16="http://schemas.microsoft.com/office/drawing/2014/main" id="{C861A265-6F74-A398-A551-A932228E6827}"/>
              </a:ext>
            </a:extLst>
          </p:cNvPr>
          <p:cNvSpPr/>
          <p:nvPr/>
        </p:nvSpPr>
        <p:spPr bwMode="auto">
          <a:xfrm>
            <a:off x="8133453" y="2628761"/>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7" name="Oval 246">
            <a:extLst>
              <a:ext uri="{FF2B5EF4-FFF2-40B4-BE49-F238E27FC236}">
                <a16:creationId xmlns:a16="http://schemas.microsoft.com/office/drawing/2014/main" id="{6F1A7B2B-B6AA-6017-5AC3-7898F4EDE98F}"/>
              </a:ext>
            </a:extLst>
          </p:cNvPr>
          <p:cNvSpPr/>
          <p:nvPr/>
        </p:nvSpPr>
        <p:spPr bwMode="auto">
          <a:xfrm>
            <a:off x="8235217" y="2649093"/>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8" name="Oval 247">
            <a:extLst>
              <a:ext uri="{FF2B5EF4-FFF2-40B4-BE49-F238E27FC236}">
                <a16:creationId xmlns:a16="http://schemas.microsoft.com/office/drawing/2014/main" id="{02E91929-1B13-ACC6-5214-65CA1753622F}"/>
              </a:ext>
            </a:extLst>
          </p:cNvPr>
          <p:cNvSpPr/>
          <p:nvPr/>
        </p:nvSpPr>
        <p:spPr bwMode="auto">
          <a:xfrm>
            <a:off x="8587581" y="2865194"/>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9" name="Oval 248">
            <a:extLst>
              <a:ext uri="{FF2B5EF4-FFF2-40B4-BE49-F238E27FC236}">
                <a16:creationId xmlns:a16="http://schemas.microsoft.com/office/drawing/2014/main" id="{1C3A69E0-AD24-44E8-F349-019DAEDEA6D2}"/>
              </a:ext>
            </a:extLst>
          </p:cNvPr>
          <p:cNvSpPr/>
          <p:nvPr/>
        </p:nvSpPr>
        <p:spPr bwMode="auto">
          <a:xfrm>
            <a:off x="8623568" y="2865194"/>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0" name="Oval 249">
            <a:extLst>
              <a:ext uri="{FF2B5EF4-FFF2-40B4-BE49-F238E27FC236}">
                <a16:creationId xmlns:a16="http://schemas.microsoft.com/office/drawing/2014/main" id="{F4680D9C-EFC0-5839-208F-72D9C6E9EC14}"/>
              </a:ext>
            </a:extLst>
          </p:cNvPr>
          <p:cNvSpPr/>
          <p:nvPr/>
        </p:nvSpPr>
        <p:spPr bwMode="auto">
          <a:xfrm>
            <a:off x="8710848" y="2955771"/>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1" name="Oval 250">
            <a:extLst>
              <a:ext uri="{FF2B5EF4-FFF2-40B4-BE49-F238E27FC236}">
                <a16:creationId xmlns:a16="http://schemas.microsoft.com/office/drawing/2014/main" id="{12E15886-0E4F-3AF5-C44F-C556E2E95B7F}"/>
              </a:ext>
            </a:extLst>
          </p:cNvPr>
          <p:cNvSpPr/>
          <p:nvPr/>
        </p:nvSpPr>
        <p:spPr bwMode="auto">
          <a:xfrm>
            <a:off x="8956964" y="3088942"/>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2" name="Oval 251">
            <a:extLst>
              <a:ext uri="{FF2B5EF4-FFF2-40B4-BE49-F238E27FC236}">
                <a16:creationId xmlns:a16="http://schemas.microsoft.com/office/drawing/2014/main" id="{2EF827E1-3ADD-40B5-E0F1-F298885E9737}"/>
              </a:ext>
            </a:extLst>
          </p:cNvPr>
          <p:cNvSpPr/>
          <p:nvPr/>
        </p:nvSpPr>
        <p:spPr bwMode="auto">
          <a:xfrm>
            <a:off x="8807348" y="3021267"/>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3" name="Oval 252">
            <a:extLst>
              <a:ext uri="{FF2B5EF4-FFF2-40B4-BE49-F238E27FC236}">
                <a16:creationId xmlns:a16="http://schemas.microsoft.com/office/drawing/2014/main" id="{CF1664FF-0B22-DDF7-4701-CAF725C66239}"/>
              </a:ext>
            </a:extLst>
          </p:cNvPr>
          <p:cNvSpPr/>
          <p:nvPr/>
        </p:nvSpPr>
        <p:spPr bwMode="auto">
          <a:xfrm>
            <a:off x="9176479" y="3166037"/>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4" name="Oval 253">
            <a:extLst>
              <a:ext uri="{FF2B5EF4-FFF2-40B4-BE49-F238E27FC236}">
                <a16:creationId xmlns:a16="http://schemas.microsoft.com/office/drawing/2014/main" id="{705DB9D8-E973-B36E-FB27-D8499DCA1C84}"/>
              </a:ext>
            </a:extLst>
          </p:cNvPr>
          <p:cNvSpPr/>
          <p:nvPr/>
        </p:nvSpPr>
        <p:spPr bwMode="auto">
          <a:xfrm>
            <a:off x="9339064" y="3231682"/>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5" name="Oval 254">
            <a:extLst>
              <a:ext uri="{FF2B5EF4-FFF2-40B4-BE49-F238E27FC236}">
                <a16:creationId xmlns:a16="http://schemas.microsoft.com/office/drawing/2014/main" id="{F558B308-174A-81CE-81DE-993B9CB8BDE2}"/>
              </a:ext>
            </a:extLst>
          </p:cNvPr>
          <p:cNvSpPr/>
          <p:nvPr/>
        </p:nvSpPr>
        <p:spPr bwMode="auto">
          <a:xfrm>
            <a:off x="9409666" y="3280412"/>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6" name="Oval 255">
            <a:extLst>
              <a:ext uri="{FF2B5EF4-FFF2-40B4-BE49-F238E27FC236}">
                <a16:creationId xmlns:a16="http://schemas.microsoft.com/office/drawing/2014/main" id="{91441A76-A33C-BB3F-2589-470B829A5802}"/>
              </a:ext>
            </a:extLst>
          </p:cNvPr>
          <p:cNvSpPr/>
          <p:nvPr/>
        </p:nvSpPr>
        <p:spPr bwMode="auto">
          <a:xfrm>
            <a:off x="9436371" y="3285473"/>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7" name="Oval 256">
            <a:extLst>
              <a:ext uri="{FF2B5EF4-FFF2-40B4-BE49-F238E27FC236}">
                <a16:creationId xmlns:a16="http://schemas.microsoft.com/office/drawing/2014/main" id="{FB6F3C69-2758-1E65-ECDB-E0EE78DEAD60}"/>
              </a:ext>
            </a:extLst>
          </p:cNvPr>
          <p:cNvSpPr/>
          <p:nvPr/>
        </p:nvSpPr>
        <p:spPr bwMode="auto">
          <a:xfrm>
            <a:off x="9490172" y="3319608"/>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8" name="Oval 257">
            <a:extLst>
              <a:ext uri="{FF2B5EF4-FFF2-40B4-BE49-F238E27FC236}">
                <a16:creationId xmlns:a16="http://schemas.microsoft.com/office/drawing/2014/main" id="{B45350A4-62E0-A069-A0C7-15C2BDC1C28C}"/>
              </a:ext>
            </a:extLst>
          </p:cNvPr>
          <p:cNvSpPr/>
          <p:nvPr/>
        </p:nvSpPr>
        <p:spPr bwMode="auto">
          <a:xfrm>
            <a:off x="9536050" y="3358144"/>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9" name="Oval 258">
            <a:extLst>
              <a:ext uri="{FF2B5EF4-FFF2-40B4-BE49-F238E27FC236}">
                <a16:creationId xmlns:a16="http://schemas.microsoft.com/office/drawing/2014/main" id="{E076C10D-BCB6-226A-3770-66150790D968}"/>
              </a:ext>
            </a:extLst>
          </p:cNvPr>
          <p:cNvSpPr/>
          <p:nvPr/>
        </p:nvSpPr>
        <p:spPr bwMode="auto">
          <a:xfrm>
            <a:off x="9476094" y="3337080"/>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0" name="Oval 259">
            <a:extLst>
              <a:ext uri="{FF2B5EF4-FFF2-40B4-BE49-F238E27FC236}">
                <a16:creationId xmlns:a16="http://schemas.microsoft.com/office/drawing/2014/main" id="{C262650F-FA54-23F8-A52A-230BD15D4F28}"/>
              </a:ext>
            </a:extLst>
          </p:cNvPr>
          <p:cNvSpPr/>
          <p:nvPr/>
        </p:nvSpPr>
        <p:spPr bwMode="auto">
          <a:xfrm>
            <a:off x="9599899" y="3449503"/>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1" name="Oval 260">
            <a:extLst>
              <a:ext uri="{FF2B5EF4-FFF2-40B4-BE49-F238E27FC236}">
                <a16:creationId xmlns:a16="http://schemas.microsoft.com/office/drawing/2014/main" id="{5AAFC51C-259B-B5AD-9A0F-116B952C5ADF}"/>
              </a:ext>
            </a:extLst>
          </p:cNvPr>
          <p:cNvSpPr/>
          <p:nvPr/>
        </p:nvSpPr>
        <p:spPr bwMode="auto">
          <a:xfrm>
            <a:off x="9612976" y="3479936"/>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2" name="Oval 261">
            <a:extLst>
              <a:ext uri="{FF2B5EF4-FFF2-40B4-BE49-F238E27FC236}">
                <a16:creationId xmlns:a16="http://schemas.microsoft.com/office/drawing/2014/main" id="{5599D9B2-3007-9908-4C32-C106C20FDA8A}"/>
              </a:ext>
            </a:extLst>
          </p:cNvPr>
          <p:cNvSpPr/>
          <p:nvPr/>
        </p:nvSpPr>
        <p:spPr bwMode="auto">
          <a:xfrm>
            <a:off x="9682520" y="3553395"/>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3" name="Oval 262">
            <a:extLst>
              <a:ext uri="{FF2B5EF4-FFF2-40B4-BE49-F238E27FC236}">
                <a16:creationId xmlns:a16="http://schemas.microsoft.com/office/drawing/2014/main" id="{54AA8AF8-9ADE-5D9A-E5B1-722D81CA673F}"/>
              </a:ext>
            </a:extLst>
          </p:cNvPr>
          <p:cNvSpPr/>
          <p:nvPr/>
        </p:nvSpPr>
        <p:spPr bwMode="auto">
          <a:xfrm>
            <a:off x="9718507" y="3553395"/>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4" name="Oval 263">
            <a:extLst>
              <a:ext uri="{FF2B5EF4-FFF2-40B4-BE49-F238E27FC236}">
                <a16:creationId xmlns:a16="http://schemas.microsoft.com/office/drawing/2014/main" id="{171AD708-D05D-D6F2-EA85-3073F653563E}"/>
              </a:ext>
            </a:extLst>
          </p:cNvPr>
          <p:cNvSpPr/>
          <p:nvPr/>
        </p:nvSpPr>
        <p:spPr bwMode="auto">
          <a:xfrm>
            <a:off x="9754494" y="3547914"/>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5" name="Oval 264">
            <a:extLst>
              <a:ext uri="{FF2B5EF4-FFF2-40B4-BE49-F238E27FC236}">
                <a16:creationId xmlns:a16="http://schemas.microsoft.com/office/drawing/2014/main" id="{26BF3FE2-AD99-DB77-387E-C53105AE9E85}"/>
              </a:ext>
            </a:extLst>
          </p:cNvPr>
          <p:cNvSpPr/>
          <p:nvPr/>
        </p:nvSpPr>
        <p:spPr bwMode="auto">
          <a:xfrm>
            <a:off x="9776885" y="3564470"/>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6" name="Oval 265">
            <a:extLst>
              <a:ext uri="{FF2B5EF4-FFF2-40B4-BE49-F238E27FC236}">
                <a16:creationId xmlns:a16="http://schemas.microsoft.com/office/drawing/2014/main" id="{836AC968-6F12-E5B8-A0F6-6D0294E3EA2A}"/>
              </a:ext>
            </a:extLst>
          </p:cNvPr>
          <p:cNvSpPr/>
          <p:nvPr/>
        </p:nvSpPr>
        <p:spPr bwMode="auto">
          <a:xfrm>
            <a:off x="9809856" y="3568203"/>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7" name="Oval 266">
            <a:extLst>
              <a:ext uri="{FF2B5EF4-FFF2-40B4-BE49-F238E27FC236}">
                <a16:creationId xmlns:a16="http://schemas.microsoft.com/office/drawing/2014/main" id="{C9253909-6381-10FC-FE6B-2332F1CB2A19}"/>
              </a:ext>
            </a:extLst>
          </p:cNvPr>
          <p:cNvSpPr/>
          <p:nvPr/>
        </p:nvSpPr>
        <p:spPr bwMode="auto">
          <a:xfrm>
            <a:off x="9926293" y="3617859"/>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8" name="Oval 267">
            <a:extLst>
              <a:ext uri="{FF2B5EF4-FFF2-40B4-BE49-F238E27FC236}">
                <a16:creationId xmlns:a16="http://schemas.microsoft.com/office/drawing/2014/main" id="{72E6DB07-ED53-A1C3-CA84-47AF277019D1}"/>
              </a:ext>
            </a:extLst>
          </p:cNvPr>
          <p:cNvSpPr/>
          <p:nvPr/>
        </p:nvSpPr>
        <p:spPr bwMode="auto">
          <a:xfrm>
            <a:off x="10019804" y="3694245"/>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9" name="Oval 268">
            <a:extLst>
              <a:ext uri="{FF2B5EF4-FFF2-40B4-BE49-F238E27FC236}">
                <a16:creationId xmlns:a16="http://schemas.microsoft.com/office/drawing/2014/main" id="{DBF95B64-3146-3BCF-2349-913D0B12CA8B}"/>
              </a:ext>
            </a:extLst>
          </p:cNvPr>
          <p:cNvSpPr/>
          <p:nvPr/>
        </p:nvSpPr>
        <p:spPr bwMode="auto">
          <a:xfrm>
            <a:off x="10079063" y="3694245"/>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0" name="Oval 269">
            <a:extLst>
              <a:ext uri="{FF2B5EF4-FFF2-40B4-BE49-F238E27FC236}">
                <a16:creationId xmlns:a16="http://schemas.microsoft.com/office/drawing/2014/main" id="{C2C7836B-7FBD-C350-23E0-933148641C8D}"/>
              </a:ext>
            </a:extLst>
          </p:cNvPr>
          <p:cNvSpPr/>
          <p:nvPr/>
        </p:nvSpPr>
        <p:spPr bwMode="auto">
          <a:xfrm>
            <a:off x="10146986" y="3730232"/>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1" name="Oval 270">
            <a:extLst>
              <a:ext uri="{FF2B5EF4-FFF2-40B4-BE49-F238E27FC236}">
                <a16:creationId xmlns:a16="http://schemas.microsoft.com/office/drawing/2014/main" id="{8B8BB72D-AED2-6B3E-4F4D-4D0824458477}"/>
              </a:ext>
            </a:extLst>
          </p:cNvPr>
          <p:cNvSpPr/>
          <p:nvPr/>
        </p:nvSpPr>
        <p:spPr bwMode="auto">
          <a:xfrm>
            <a:off x="10192812" y="3726639"/>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2" name="Oval 271">
            <a:extLst>
              <a:ext uri="{FF2B5EF4-FFF2-40B4-BE49-F238E27FC236}">
                <a16:creationId xmlns:a16="http://schemas.microsoft.com/office/drawing/2014/main" id="{D2AE044D-3E74-34CA-FECE-3360A15D1482}"/>
              </a:ext>
            </a:extLst>
          </p:cNvPr>
          <p:cNvSpPr/>
          <p:nvPr/>
        </p:nvSpPr>
        <p:spPr bwMode="auto">
          <a:xfrm>
            <a:off x="10245012" y="3722054"/>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3" name="Oval 272">
            <a:extLst>
              <a:ext uri="{FF2B5EF4-FFF2-40B4-BE49-F238E27FC236}">
                <a16:creationId xmlns:a16="http://schemas.microsoft.com/office/drawing/2014/main" id="{920AB108-3013-F67C-631F-47C3A7144AAC}"/>
              </a:ext>
            </a:extLst>
          </p:cNvPr>
          <p:cNvSpPr/>
          <p:nvPr/>
        </p:nvSpPr>
        <p:spPr bwMode="auto">
          <a:xfrm>
            <a:off x="10263496" y="3751107"/>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4" name="Oval 273">
            <a:extLst>
              <a:ext uri="{FF2B5EF4-FFF2-40B4-BE49-F238E27FC236}">
                <a16:creationId xmlns:a16="http://schemas.microsoft.com/office/drawing/2014/main" id="{9CF8D071-4A52-865B-F9C0-13CAC3E88BAA}"/>
              </a:ext>
            </a:extLst>
          </p:cNvPr>
          <p:cNvSpPr/>
          <p:nvPr/>
        </p:nvSpPr>
        <p:spPr bwMode="auto">
          <a:xfrm>
            <a:off x="10300849" y="3751107"/>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5" name="Oval 274">
            <a:extLst>
              <a:ext uri="{FF2B5EF4-FFF2-40B4-BE49-F238E27FC236}">
                <a16:creationId xmlns:a16="http://schemas.microsoft.com/office/drawing/2014/main" id="{37C321B5-BE0B-826A-A2D3-EDAFF5C5E862}"/>
              </a:ext>
            </a:extLst>
          </p:cNvPr>
          <p:cNvSpPr/>
          <p:nvPr/>
        </p:nvSpPr>
        <p:spPr bwMode="auto">
          <a:xfrm>
            <a:off x="10358229" y="3773002"/>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6" name="Oval 275">
            <a:extLst>
              <a:ext uri="{FF2B5EF4-FFF2-40B4-BE49-F238E27FC236}">
                <a16:creationId xmlns:a16="http://schemas.microsoft.com/office/drawing/2014/main" id="{52B26733-B8D2-23E8-54C5-F3280C126990}"/>
              </a:ext>
            </a:extLst>
          </p:cNvPr>
          <p:cNvSpPr/>
          <p:nvPr/>
        </p:nvSpPr>
        <p:spPr bwMode="auto">
          <a:xfrm>
            <a:off x="10414598" y="3808989"/>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7" name="Oval 276">
            <a:extLst>
              <a:ext uri="{FF2B5EF4-FFF2-40B4-BE49-F238E27FC236}">
                <a16:creationId xmlns:a16="http://schemas.microsoft.com/office/drawing/2014/main" id="{19F4B50B-BDDB-6E77-1860-72E495CC831C}"/>
              </a:ext>
            </a:extLst>
          </p:cNvPr>
          <p:cNvSpPr/>
          <p:nvPr/>
        </p:nvSpPr>
        <p:spPr bwMode="auto">
          <a:xfrm>
            <a:off x="10442601" y="3839967"/>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8" name="Oval 277">
            <a:extLst>
              <a:ext uri="{FF2B5EF4-FFF2-40B4-BE49-F238E27FC236}">
                <a16:creationId xmlns:a16="http://schemas.microsoft.com/office/drawing/2014/main" id="{AA2B11CA-3C54-AFCF-A0DF-47FA54226F4A}"/>
              </a:ext>
            </a:extLst>
          </p:cNvPr>
          <p:cNvSpPr/>
          <p:nvPr/>
        </p:nvSpPr>
        <p:spPr bwMode="auto">
          <a:xfrm>
            <a:off x="10478588" y="3868048"/>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9" name="Oval 278">
            <a:extLst>
              <a:ext uri="{FF2B5EF4-FFF2-40B4-BE49-F238E27FC236}">
                <a16:creationId xmlns:a16="http://schemas.microsoft.com/office/drawing/2014/main" id="{F2961410-B0D9-9919-91B4-8137056FB9D0}"/>
              </a:ext>
            </a:extLst>
          </p:cNvPr>
          <p:cNvSpPr/>
          <p:nvPr/>
        </p:nvSpPr>
        <p:spPr bwMode="auto">
          <a:xfrm>
            <a:off x="10542265" y="3896130"/>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0" name="Oval 279">
            <a:extLst>
              <a:ext uri="{FF2B5EF4-FFF2-40B4-BE49-F238E27FC236}">
                <a16:creationId xmlns:a16="http://schemas.microsoft.com/office/drawing/2014/main" id="{4CC6BC46-1D1B-ED91-F898-050A234EB0AA}"/>
              </a:ext>
            </a:extLst>
          </p:cNvPr>
          <p:cNvSpPr/>
          <p:nvPr/>
        </p:nvSpPr>
        <p:spPr bwMode="auto">
          <a:xfrm>
            <a:off x="10583113" y="3895654"/>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1" name="Oval 280">
            <a:extLst>
              <a:ext uri="{FF2B5EF4-FFF2-40B4-BE49-F238E27FC236}">
                <a16:creationId xmlns:a16="http://schemas.microsoft.com/office/drawing/2014/main" id="{99DEA135-6CA2-0D30-1B74-FA85912E2DFF}"/>
              </a:ext>
            </a:extLst>
          </p:cNvPr>
          <p:cNvSpPr/>
          <p:nvPr/>
        </p:nvSpPr>
        <p:spPr bwMode="auto">
          <a:xfrm>
            <a:off x="11686153" y="4137551"/>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2" name="Oval 281">
            <a:extLst>
              <a:ext uri="{FF2B5EF4-FFF2-40B4-BE49-F238E27FC236}">
                <a16:creationId xmlns:a16="http://schemas.microsoft.com/office/drawing/2014/main" id="{53BA987A-E0F5-1725-8C3B-A83DBDBC5C2E}"/>
              </a:ext>
            </a:extLst>
          </p:cNvPr>
          <p:cNvSpPr/>
          <p:nvPr/>
        </p:nvSpPr>
        <p:spPr bwMode="auto">
          <a:xfrm>
            <a:off x="11246680" y="4136900"/>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3" name="Oval 282">
            <a:extLst>
              <a:ext uri="{FF2B5EF4-FFF2-40B4-BE49-F238E27FC236}">
                <a16:creationId xmlns:a16="http://schemas.microsoft.com/office/drawing/2014/main" id="{70CC7CAC-E17A-C345-ED78-FEE69BBC3DBB}"/>
              </a:ext>
            </a:extLst>
          </p:cNvPr>
          <p:cNvSpPr/>
          <p:nvPr/>
        </p:nvSpPr>
        <p:spPr bwMode="auto">
          <a:xfrm>
            <a:off x="11077578" y="4126785"/>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4" name="Oval 283">
            <a:extLst>
              <a:ext uri="{FF2B5EF4-FFF2-40B4-BE49-F238E27FC236}">
                <a16:creationId xmlns:a16="http://schemas.microsoft.com/office/drawing/2014/main" id="{CB908576-2C3C-DC9C-C83E-931C3B250B39}"/>
              </a:ext>
            </a:extLst>
          </p:cNvPr>
          <p:cNvSpPr/>
          <p:nvPr/>
        </p:nvSpPr>
        <p:spPr bwMode="auto">
          <a:xfrm>
            <a:off x="11213229" y="4137551"/>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5" name="Oval 284">
            <a:extLst>
              <a:ext uri="{FF2B5EF4-FFF2-40B4-BE49-F238E27FC236}">
                <a16:creationId xmlns:a16="http://schemas.microsoft.com/office/drawing/2014/main" id="{75F1537D-A039-4986-4EBC-46347B5849A4}"/>
              </a:ext>
            </a:extLst>
          </p:cNvPr>
          <p:cNvSpPr/>
          <p:nvPr/>
        </p:nvSpPr>
        <p:spPr bwMode="auto">
          <a:xfrm>
            <a:off x="11043198" y="4130024"/>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6" name="Oval 285">
            <a:extLst>
              <a:ext uri="{FF2B5EF4-FFF2-40B4-BE49-F238E27FC236}">
                <a16:creationId xmlns:a16="http://schemas.microsoft.com/office/drawing/2014/main" id="{5359748E-9172-D4CE-DE4F-1F5F27D94A7A}"/>
              </a:ext>
            </a:extLst>
          </p:cNvPr>
          <p:cNvSpPr/>
          <p:nvPr/>
        </p:nvSpPr>
        <p:spPr bwMode="auto">
          <a:xfrm>
            <a:off x="10615664" y="3939454"/>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7" name="Oval 286">
            <a:extLst>
              <a:ext uri="{FF2B5EF4-FFF2-40B4-BE49-F238E27FC236}">
                <a16:creationId xmlns:a16="http://schemas.microsoft.com/office/drawing/2014/main" id="{0D54C66F-9D5E-4911-0363-705735787E13}"/>
              </a:ext>
            </a:extLst>
          </p:cNvPr>
          <p:cNvSpPr/>
          <p:nvPr/>
        </p:nvSpPr>
        <p:spPr bwMode="auto">
          <a:xfrm>
            <a:off x="10703419" y="3970793"/>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8" name="Oval 287">
            <a:extLst>
              <a:ext uri="{FF2B5EF4-FFF2-40B4-BE49-F238E27FC236}">
                <a16:creationId xmlns:a16="http://schemas.microsoft.com/office/drawing/2014/main" id="{738AFFBA-0378-BEA3-1F43-289A968C07D3}"/>
              </a:ext>
            </a:extLst>
          </p:cNvPr>
          <p:cNvSpPr/>
          <p:nvPr/>
        </p:nvSpPr>
        <p:spPr bwMode="auto">
          <a:xfrm>
            <a:off x="10755837" y="3972249"/>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9" name="Oval 288">
            <a:extLst>
              <a:ext uri="{FF2B5EF4-FFF2-40B4-BE49-F238E27FC236}">
                <a16:creationId xmlns:a16="http://schemas.microsoft.com/office/drawing/2014/main" id="{8E79EC5A-75B6-7BCC-6F3E-B5E6933BC139}"/>
              </a:ext>
            </a:extLst>
          </p:cNvPr>
          <p:cNvSpPr/>
          <p:nvPr/>
        </p:nvSpPr>
        <p:spPr bwMode="auto">
          <a:xfrm>
            <a:off x="10673344" y="3975441"/>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0" name="Oval 289">
            <a:extLst>
              <a:ext uri="{FF2B5EF4-FFF2-40B4-BE49-F238E27FC236}">
                <a16:creationId xmlns:a16="http://schemas.microsoft.com/office/drawing/2014/main" id="{47B8BBB4-DAE0-0994-F33B-8902FD54A54C}"/>
              </a:ext>
            </a:extLst>
          </p:cNvPr>
          <p:cNvSpPr/>
          <p:nvPr/>
        </p:nvSpPr>
        <p:spPr bwMode="auto">
          <a:xfrm>
            <a:off x="10802998" y="4035527"/>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1" name="Oval 290">
            <a:extLst>
              <a:ext uri="{FF2B5EF4-FFF2-40B4-BE49-F238E27FC236}">
                <a16:creationId xmlns:a16="http://schemas.microsoft.com/office/drawing/2014/main" id="{B12F9F3C-CFE3-C7CF-1422-E070076B2E18}"/>
              </a:ext>
            </a:extLst>
          </p:cNvPr>
          <p:cNvSpPr/>
          <p:nvPr/>
        </p:nvSpPr>
        <p:spPr bwMode="auto">
          <a:xfrm>
            <a:off x="10836439" y="4031928"/>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2" name="Oval 291">
            <a:extLst>
              <a:ext uri="{FF2B5EF4-FFF2-40B4-BE49-F238E27FC236}">
                <a16:creationId xmlns:a16="http://schemas.microsoft.com/office/drawing/2014/main" id="{8833F66B-BA74-B32A-D666-699975C7CB71}"/>
              </a:ext>
            </a:extLst>
          </p:cNvPr>
          <p:cNvSpPr/>
          <p:nvPr/>
        </p:nvSpPr>
        <p:spPr bwMode="auto">
          <a:xfrm>
            <a:off x="10916240" y="4031928"/>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3" name="Oval 292">
            <a:extLst>
              <a:ext uri="{FF2B5EF4-FFF2-40B4-BE49-F238E27FC236}">
                <a16:creationId xmlns:a16="http://schemas.microsoft.com/office/drawing/2014/main" id="{339B860D-1C40-3105-2F1C-0E300472C750}"/>
              </a:ext>
            </a:extLst>
          </p:cNvPr>
          <p:cNvSpPr/>
          <p:nvPr/>
        </p:nvSpPr>
        <p:spPr bwMode="auto">
          <a:xfrm>
            <a:off x="10950503" y="4031927"/>
            <a:ext cx="71975" cy="71975"/>
          </a:xfrm>
          <a:prstGeom prst="ellips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4" name="Oval 293">
            <a:extLst>
              <a:ext uri="{FF2B5EF4-FFF2-40B4-BE49-F238E27FC236}">
                <a16:creationId xmlns:a16="http://schemas.microsoft.com/office/drawing/2014/main" id="{4AD944A2-F4AB-7141-19DA-101A056588DE}"/>
              </a:ext>
            </a:extLst>
          </p:cNvPr>
          <p:cNvSpPr/>
          <p:nvPr/>
        </p:nvSpPr>
        <p:spPr bwMode="auto">
          <a:xfrm>
            <a:off x="7323132" y="2369951"/>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5" name="Oval 294">
            <a:extLst>
              <a:ext uri="{FF2B5EF4-FFF2-40B4-BE49-F238E27FC236}">
                <a16:creationId xmlns:a16="http://schemas.microsoft.com/office/drawing/2014/main" id="{33B85175-E5AE-5FF6-B869-21B87721339B}"/>
              </a:ext>
            </a:extLst>
          </p:cNvPr>
          <p:cNvSpPr/>
          <p:nvPr/>
        </p:nvSpPr>
        <p:spPr bwMode="auto">
          <a:xfrm>
            <a:off x="9433308" y="3683661"/>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6" name="Oval 295">
            <a:extLst>
              <a:ext uri="{FF2B5EF4-FFF2-40B4-BE49-F238E27FC236}">
                <a16:creationId xmlns:a16="http://schemas.microsoft.com/office/drawing/2014/main" id="{35EBB67D-A36A-0383-F198-36BD9CC4A9C3}"/>
              </a:ext>
            </a:extLst>
          </p:cNvPr>
          <p:cNvSpPr/>
          <p:nvPr/>
        </p:nvSpPr>
        <p:spPr bwMode="auto">
          <a:xfrm>
            <a:off x="10424232" y="4119558"/>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7" name="Oval 296">
            <a:extLst>
              <a:ext uri="{FF2B5EF4-FFF2-40B4-BE49-F238E27FC236}">
                <a16:creationId xmlns:a16="http://schemas.microsoft.com/office/drawing/2014/main" id="{92A7C540-6C9A-9A48-CDA6-7EAE8EA50599}"/>
              </a:ext>
            </a:extLst>
          </p:cNvPr>
          <p:cNvSpPr/>
          <p:nvPr/>
        </p:nvSpPr>
        <p:spPr bwMode="auto">
          <a:xfrm>
            <a:off x="10531031" y="4123604"/>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8" name="Oval 297">
            <a:extLst>
              <a:ext uri="{FF2B5EF4-FFF2-40B4-BE49-F238E27FC236}">
                <a16:creationId xmlns:a16="http://schemas.microsoft.com/office/drawing/2014/main" id="{F20D2158-0767-F6D2-580B-FCDE19B54003}"/>
              </a:ext>
            </a:extLst>
          </p:cNvPr>
          <p:cNvSpPr/>
          <p:nvPr/>
        </p:nvSpPr>
        <p:spPr bwMode="auto">
          <a:xfrm>
            <a:off x="9704117" y="3781984"/>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9" name="Oval 298">
            <a:extLst>
              <a:ext uri="{FF2B5EF4-FFF2-40B4-BE49-F238E27FC236}">
                <a16:creationId xmlns:a16="http://schemas.microsoft.com/office/drawing/2014/main" id="{230A8A99-151B-798D-B4E3-5073F7DD8D45}"/>
              </a:ext>
            </a:extLst>
          </p:cNvPr>
          <p:cNvSpPr/>
          <p:nvPr/>
        </p:nvSpPr>
        <p:spPr bwMode="auto">
          <a:xfrm>
            <a:off x="9746020" y="3859666"/>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0" name="Oval 299">
            <a:extLst>
              <a:ext uri="{FF2B5EF4-FFF2-40B4-BE49-F238E27FC236}">
                <a16:creationId xmlns:a16="http://schemas.microsoft.com/office/drawing/2014/main" id="{1F305708-1990-354C-585A-3FCF017DE657}"/>
              </a:ext>
            </a:extLst>
          </p:cNvPr>
          <p:cNvSpPr/>
          <p:nvPr/>
        </p:nvSpPr>
        <p:spPr bwMode="auto">
          <a:xfrm>
            <a:off x="11604229" y="4189571"/>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1" name="Oval 300">
            <a:extLst>
              <a:ext uri="{FF2B5EF4-FFF2-40B4-BE49-F238E27FC236}">
                <a16:creationId xmlns:a16="http://schemas.microsoft.com/office/drawing/2014/main" id="{2097313E-DB2D-6A12-C026-4ED3BB5A84B2}"/>
              </a:ext>
            </a:extLst>
          </p:cNvPr>
          <p:cNvSpPr/>
          <p:nvPr/>
        </p:nvSpPr>
        <p:spPr bwMode="auto">
          <a:xfrm>
            <a:off x="9805588" y="3900348"/>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2" name="Oval 301">
            <a:extLst>
              <a:ext uri="{FF2B5EF4-FFF2-40B4-BE49-F238E27FC236}">
                <a16:creationId xmlns:a16="http://schemas.microsoft.com/office/drawing/2014/main" id="{4419AFCB-4F53-9ABE-EEE9-D39BCB8F3940}"/>
              </a:ext>
            </a:extLst>
          </p:cNvPr>
          <p:cNvSpPr/>
          <p:nvPr/>
        </p:nvSpPr>
        <p:spPr bwMode="auto">
          <a:xfrm>
            <a:off x="9964015" y="3978299"/>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3" name="Oval 302">
            <a:extLst>
              <a:ext uri="{FF2B5EF4-FFF2-40B4-BE49-F238E27FC236}">
                <a16:creationId xmlns:a16="http://schemas.microsoft.com/office/drawing/2014/main" id="{B987E9F0-8448-7987-11BB-F6AF51E196BB}"/>
              </a:ext>
            </a:extLst>
          </p:cNvPr>
          <p:cNvSpPr/>
          <p:nvPr/>
        </p:nvSpPr>
        <p:spPr bwMode="auto">
          <a:xfrm>
            <a:off x="10103609" y="4024139"/>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4" name="Oval 303">
            <a:extLst>
              <a:ext uri="{FF2B5EF4-FFF2-40B4-BE49-F238E27FC236}">
                <a16:creationId xmlns:a16="http://schemas.microsoft.com/office/drawing/2014/main" id="{5C8954F8-F945-CB06-E119-6C122D387AF6}"/>
              </a:ext>
            </a:extLst>
          </p:cNvPr>
          <p:cNvSpPr/>
          <p:nvPr/>
        </p:nvSpPr>
        <p:spPr bwMode="auto">
          <a:xfrm>
            <a:off x="10209024" y="4064203"/>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5" name="Oval 304">
            <a:extLst>
              <a:ext uri="{FF2B5EF4-FFF2-40B4-BE49-F238E27FC236}">
                <a16:creationId xmlns:a16="http://schemas.microsoft.com/office/drawing/2014/main" id="{EA1598BC-E778-AF34-92DF-6366EBC6E755}"/>
              </a:ext>
            </a:extLst>
          </p:cNvPr>
          <p:cNvSpPr/>
          <p:nvPr/>
        </p:nvSpPr>
        <p:spPr bwMode="auto">
          <a:xfrm>
            <a:off x="9479358" y="3711141"/>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6" name="Oval 305">
            <a:extLst>
              <a:ext uri="{FF2B5EF4-FFF2-40B4-BE49-F238E27FC236}">
                <a16:creationId xmlns:a16="http://schemas.microsoft.com/office/drawing/2014/main" id="{004C1FE0-C58B-03B6-6753-CA8D8EEF4015}"/>
              </a:ext>
            </a:extLst>
          </p:cNvPr>
          <p:cNvSpPr/>
          <p:nvPr/>
        </p:nvSpPr>
        <p:spPr bwMode="auto">
          <a:xfrm>
            <a:off x="9542644" y="3720290"/>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7" name="Oval 306">
            <a:extLst>
              <a:ext uri="{FF2B5EF4-FFF2-40B4-BE49-F238E27FC236}">
                <a16:creationId xmlns:a16="http://schemas.microsoft.com/office/drawing/2014/main" id="{EB58E06B-9BFF-880F-8064-A141D7923A9D}"/>
              </a:ext>
            </a:extLst>
          </p:cNvPr>
          <p:cNvSpPr/>
          <p:nvPr/>
        </p:nvSpPr>
        <p:spPr bwMode="auto">
          <a:xfrm>
            <a:off x="9556191" y="3710009"/>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8" name="Oval 307">
            <a:extLst>
              <a:ext uri="{FF2B5EF4-FFF2-40B4-BE49-F238E27FC236}">
                <a16:creationId xmlns:a16="http://schemas.microsoft.com/office/drawing/2014/main" id="{750CC014-2B22-128D-2E50-E58E0475C588}"/>
              </a:ext>
            </a:extLst>
          </p:cNvPr>
          <p:cNvSpPr/>
          <p:nvPr/>
        </p:nvSpPr>
        <p:spPr bwMode="auto">
          <a:xfrm>
            <a:off x="10817451" y="4183152"/>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9" name="Oval 308">
            <a:extLst>
              <a:ext uri="{FF2B5EF4-FFF2-40B4-BE49-F238E27FC236}">
                <a16:creationId xmlns:a16="http://schemas.microsoft.com/office/drawing/2014/main" id="{ABC9712A-1FDE-BF01-4C39-2232F0DBF617}"/>
              </a:ext>
            </a:extLst>
          </p:cNvPr>
          <p:cNvSpPr/>
          <p:nvPr/>
        </p:nvSpPr>
        <p:spPr bwMode="auto">
          <a:xfrm>
            <a:off x="10881770" y="4186593"/>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0" name="Oval 309">
            <a:extLst>
              <a:ext uri="{FF2B5EF4-FFF2-40B4-BE49-F238E27FC236}">
                <a16:creationId xmlns:a16="http://schemas.microsoft.com/office/drawing/2014/main" id="{3AA7B200-DD93-BC4A-BE32-E90948BD11EE}"/>
              </a:ext>
            </a:extLst>
          </p:cNvPr>
          <p:cNvSpPr/>
          <p:nvPr/>
        </p:nvSpPr>
        <p:spPr bwMode="auto">
          <a:xfrm>
            <a:off x="11095369" y="4187706"/>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1" name="Oval 310">
            <a:extLst>
              <a:ext uri="{FF2B5EF4-FFF2-40B4-BE49-F238E27FC236}">
                <a16:creationId xmlns:a16="http://schemas.microsoft.com/office/drawing/2014/main" id="{0578186D-88C1-ECD1-7457-26C1A7CBF1F3}"/>
              </a:ext>
            </a:extLst>
          </p:cNvPr>
          <p:cNvSpPr/>
          <p:nvPr/>
        </p:nvSpPr>
        <p:spPr bwMode="auto">
          <a:xfrm>
            <a:off x="10927655" y="4189571"/>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2" name="Oval 311">
            <a:extLst>
              <a:ext uri="{FF2B5EF4-FFF2-40B4-BE49-F238E27FC236}">
                <a16:creationId xmlns:a16="http://schemas.microsoft.com/office/drawing/2014/main" id="{8AD3AAE3-88CA-CEBC-6DEF-8F66E3D41F85}"/>
              </a:ext>
            </a:extLst>
          </p:cNvPr>
          <p:cNvSpPr/>
          <p:nvPr/>
        </p:nvSpPr>
        <p:spPr bwMode="auto">
          <a:xfrm>
            <a:off x="11167695" y="4187706"/>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3" name="Oval 312">
            <a:extLst>
              <a:ext uri="{FF2B5EF4-FFF2-40B4-BE49-F238E27FC236}">
                <a16:creationId xmlns:a16="http://schemas.microsoft.com/office/drawing/2014/main" id="{2100A0CA-D11F-8268-87FB-FF15324B9470}"/>
              </a:ext>
            </a:extLst>
          </p:cNvPr>
          <p:cNvSpPr/>
          <p:nvPr/>
        </p:nvSpPr>
        <p:spPr bwMode="auto">
          <a:xfrm>
            <a:off x="11332386" y="4188471"/>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4" name="Oval 313">
            <a:extLst>
              <a:ext uri="{FF2B5EF4-FFF2-40B4-BE49-F238E27FC236}">
                <a16:creationId xmlns:a16="http://schemas.microsoft.com/office/drawing/2014/main" id="{DDE5879B-2DDE-C87F-BF8E-B1D854073B77}"/>
              </a:ext>
            </a:extLst>
          </p:cNvPr>
          <p:cNvSpPr/>
          <p:nvPr/>
        </p:nvSpPr>
        <p:spPr bwMode="auto">
          <a:xfrm>
            <a:off x="11359118" y="4186593"/>
            <a:ext cx="71975" cy="71975"/>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aphicFrame>
        <p:nvGraphicFramePr>
          <p:cNvPr id="3" name="object 42">
            <a:extLst>
              <a:ext uri="{FF2B5EF4-FFF2-40B4-BE49-F238E27FC236}">
                <a16:creationId xmlns:a16="http://schemas.microsoft.com/office/drawing/2014/main" id="{1FAB00EA-979C-EA44-0C03-59C0A81982D9}"/>
              </a:ext>
            </a:extLst>
          </p:cNvPr>
          <p:cNvGraphicFramePr>
            <a:graphicFrameLocks noGrp="1"/>
          </p:cNvGraphicFramePr>
          <p:nvPr>
            <p:extLst>
              <p:ext uri="{D42A27DB-BD31-4B8C-83A1-F6EECF244321}">
                <p14:modId xmlns:p14="http://schemas.microsoft.com/office/powerpoint/2010/main" val="2834436572"/>
              </p:ext>
            </p:extLst>
          </p:nvPr>
        </p:nvGraphicFramePr>
        <p:xfrm>
          <a:off x="2847508" y="1753493"/>
          <a:ext cx="3201572" cy="1517227"/>
        </p:xfrm>
        <a:graphic>
          <a:graphicData uri="http://schemas.openxmlformats.org/drawingml/2006/table">
            <a:tbl>
              <a:tblPr firstRow="1" bandRow="1">
                <a:tableStyleId>{2D5ABB26-0587-4C30-8999-92F81FD0307C}</a:tableStyleId>
              </a:tblPr>
              <a:tblGrid>
                <a:gridCol w="1932178">
                  <a:extLst>
                    <a:ext uri="{9D8B030D-6E8A-4147-A177-3AD203B41FA5}">
                      <a16:colId xmlns:a16="http://schemas.microsoft.com/office/drawing/2014/main" val="20000"/>
                    </a:ext>
                  </a:extLst>
                </a:gridCol>
                <a:gridCol w="1269394">
                  <a:extLst>
                    <a:ext uri="{9D8B030D-6E8A-4147-A177-3AD203B41FA5}">
                      <a16:colId xmlns:a16="http://schemas.microsoft.com/office/drawing/2014/main" val="20001"/>
                    </a:ext>
                  </a:extLst>
                </a:gridCol>
              </a:tblGrid>
              <a:tr h="618771">
                <a:tc>
                  <a:txBody>
                    <a:bodyPr/>
                    <a:lstStyle/>
                    <a:p>
                      <a:pPr>
                        <a:lnSpc>
                          <a:spcPct val="100000"/>
                        </a:lnSpc>
                      </a:pPr>
                      <a:endParaRPr sz="16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20345" marR="182245" lvl="0" indent="-30480" algn="ctr" defTabSz="914400" rtl="0" eaLnBrk="1" fontAlgn="auto" latinLnBrk="0" hangingPunct="1">
                        <a:lnSpc>
                          <a:spcPct val="100000"/>
                        </a:lnSpc>
                        <a:spcBef>
                          <a:spcPts val="1140"/>
                        </a:spcBef>
                        <a:spcAft>
                          <a:spcPts val="0"/>
                        </a:spcAft>
                        <a:buClrTx/>
                        <a:buSzTx/>
                        <a:buFontTx/>
                        <a:buNone/>
                        <a:tabLst/>
                        <a:defRPr/>
                      </a:pPr>
                      <a:r>
                        <a:rPr lang="en-US" sz="1600" b="1" spc="-10" dirty="0">
                          <a:solidFill>
                            <a:schemeClr val="bg1"/>
                          </a:solidFill>
                          <a:latin typeface="Calibri" panose="020F0502020204030204" pitchFamily="34" charset="0"/>
                          <a:cs typeface="Calibri" panose="020F0502020204030204" pitchFamily="34" charset="0"/>
                        </a:rPr>
                        <a:t>Median </a:t>
                      </a:r>
                      <a:r>
                        <a:rPr lang="en-US" sz="1600" b="1" spc="-5" dirty="0">
                          <a:solidFill>
                            <a:schemeClr val="bg1"/>
                          </a:solidFill>
                          <a:latin typeface="Calibri" panose="020F0502020204030204" pitchFamily="34" charset="0"/>
                          <a:cs typeface="Calibri" panose="020F0502020204030204" pitchFamily="34" charset="0"/>
                        </a:rPr>
                        <a:t>rPFS, Mo</a:t>
                      </a:r>
                      <a:endParaRPr lang="en-US" sz="1600" b="1" dirty="0">
                        <a:solidFill>
                          <a:schemeClr val="bg1"/>
                        </a:solidFill>
                        <a:latin typeface="Calibri" panose="020F0502020204030204" pitchFamily="34" charset="0"/>
                        <a:cs typeface="Calibri" panose="020F0502020204030204" pitchFamily="34" charset="0"/>
                      </a:endParaRPr>
                    </a:p>
                  </a:txBody>
                  <a:tcPr marL="0" marR="0" marT="193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28260">
                <a:tc>
                  <a:txBody>
                    <a:bodyPr/>
                    <a:lstStyle/>
                    <a:p>
                      <a:pPr marL="220345" marR="182245" indent="-30480" algn="ctr">
                        <a:lnSpc>
                          <a:spcPct val="100000"/>
                        </a:lnSpc>
                        <a:spcBef>
                          <a:spcPts val="1140"/>
                        </a:spcBef>
                      </a:pPr>
                      <a:r>
                        <a:rPr lang="en-US" sz="1600" b="1" spc="-5" dirty="0">
                          <a:solidFill>
                            <a:schemeClr val="accent1"/>
                          </a:solidFill>
                          <a:latin typeface="Calibri" panose="020F0502020204030204" pitchFamily="34" charset="0"/>
                          <a:cs typeface="Calibri" panose="020F0502020204030204" pitchFamily="34" charset="0"/>
                        </a:rPr>
                        <a:t>Olaparib </a:t>
                      </a:r>
                      <a:r>
                        <a:rPr lang="en-US" sz="1600" b="0" spc="-5" dirty="0">
                          <a:solidFill>
                            <a:schemeClr val="bg1"/>
                          </a:solidFill>
                          <a:latin typeface="Calibri" panose="020F0502020204030204" pitchFamily="34" charset="0"/>
                          <a:cs typeface="Calibri" panose="020F0502020204030204" pitchFamily="34" charset="0"/>
                        </a:rPr>
                        <a:t>(n = 162)</a:t>
                      </a:r>
                      <a:endParaRPr lang="en-US" sz="1600" b="0" dirty="0">
                        <a:solidFill>
                          <a:schemeClr val="bg1"/>
                        </a:solidFill>
                        <a:latin typeface="Calibri" panose="020F0502020204030204" pitchFamily="34" charset="0"/>
                        <a:cs typeface="Calibri" panose="020F0502020204030204" pitchFamily="34" charset="0"/>
                      </a:endParaRPr>
                    </a:p>
                  </a:txBody>
                  <a:tcPr marL="0" marR="0" marT="508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905" algn="ctr">
                        <a:lnSpc>
                          <a:spcPct val="100000"/>
                        </a:lnSpc>
                        <a:spcBef>
                          <a:spcPts val="170"/>
                        </a:spcBef>
                      </a:pPr>
                      <a:r>
                        <a:rPr sz="1600" b="0" dirty="0">
                          <a:solidFill>
                            <a:schemeClr val="bg1"/>
                          </a:solidFill>
                          <a:latin typeface="Calibri" panose="020F0502020204030204" pitchFamily="34" charset="0"/>
                          <a:cs typeface="Calibri" panose="020F0502020204030204" pitchFamily="34" charset="0"/>
                        </a:rPr>
                        <a:t>7.</a:t>
                      </a:r>
                      <a:r>
                        <a:rPr lang="en-US" sz="1600" b="0" dirty="0">
                          <a:solidFill>
                            <a:schemeClr val="bg1"/>
                          </a:solidFill>
                          <a:latin typeface="Calibri" panose="020F0502020204030204" pitchFamily="34" charset="0"/>
                          <a:cs typeface="Calibri" panose="020F0502020204030204" pitchFamily="34" charset="0"/>
                        </a:rPr>
                        <a:t>4</a:t>
                      </a:r>
                      <a:endParaRPr sz="1600" b="0" dirty="0">
                        <a:solidFill>
                          <a:schemeClr val="bg1"/>
                        </a:solidFill>
                        <a:latin typeface="Calibri" panose="020F0502020204030204" pitchFamily="34" charset="0"/>
                        <a:cs typeface="Calibri" panose="020F0502020204030204" pitchFamily="34" charset="0"/>
                      </a:endParaRPr>
                    </a:p>
                  </a:txBody>
                  <a:tcPr marL="0" marR="0" marT="28787"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28260">
                <a:tc>
                  <a:txBody>
                    <a:bodyPr/>
                    <a:lstStyle/>
                    <a:p>
                      <a:pPr marL="300990" marR="125730" indent="-167005" algn="l">
                        <a:lnSpc>
                          <a:spcPct val="100000"/>
                        </a:lnSpc>
                        <a:spcBef>
                          <a:spcPts val="300"/>
                        </a:spcBef>
                      </a:pPr>
                      <a:r>
                        <a:rPr lang="en-US" sz="1600" b="1" spc="-10" dirty="0">
                          <a:solidFill>
                            <a:schemeClr val="accent3"/>
                          </a:solidFill>
                          <a:latin typeface="Calibri" panose="020F0502020204030204" pitchFamily="34" charset="0"/>
                          <a:cs typeface="Calibri" panose="020F0502020204030204" pitchFamily="34" charset="0"/>
                        </a:rPr>
                        <a:t>ARPI switch </a:t>
                      </a:r>
                      <a:r>
                        <a:rPr lang="en-US" sz="1600" b="0" spc="-5" dirty="0">
                          <a:solidFill>
                            <a:schemeClr val="bg1"/>
                          </a:solidFill>
                          <a:latin typeface="Calibri" panose="020F0502020204030204" pitchFamily="34" charset="0"/>
                          <a:cs typeface="Calibri" panose="020F0502020204030204" pitchFamily="34" charset="0"/>
                        </a:rPr>
                        <a:t>(n = 83)</a:t>
                      </a:r>
                      <a:endParaRPr lang="en-US" sz="1600" b="0" dirty="0">
                        <a:solidFill>
                          <a:schemeClr val="bg1"/>
                        </a:solidFill>
                        <a:latin typeface="Calibri" panose="020F0502020204030204" pitchFamily="34" charset="0"/>
                        <a:cs typeface="Calibri" panose="020F0502020204030204" pitchFamily="34" charset="0"/>
                      </a:endParaRPr>
                    </a:p>
                  </a:txBody>
                  <a:tcPr marL="0" marR="0" marT="508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905" marR="0" lvl="0" indent="0" algn="ctr" defTabSz="914400" rtl="0" eaLnBrk="1" fontAlgn="auto" latinLnBrk="0" hangingPunct="1">
                        <a:lnSpc>
                          <a:spcPct val="100000"/>
                        </a:lnSpc>
                        <a:spcBef>
                          <a:spcPts val="17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3.6</a:t>
                      </a:r>
                    </a:p>
                    <a:p>
                      <a:pPr marL="1905" algn="ctr">
                        <a:lnSpc>
                          <a:spcPct val="100000"/>
                        </a:lnSpc>
                        <a:spcBef>
                          <a:spcPts val="170"/>
                        </a:spcBef>
                      </a:pPr>
                      <a:endParaRPr sz="1600" b="0" dirty="0">
                        <a:solidFill>
                          <a:schemeClr val="bg1"/>
                        </a:solidFill>
                        <a:latin typeface="Calibri" panose="020F0502020204030204" pitchFamily="34" charset="0"/>
                        <a:cs typeface="Calibri" panose="020F0502020204030204" pitchFamily="34" charset="0"/>
                      </a:endParaRPr>
                    </a:p>
                  </a:txBody>
                  <a:tcPr marL="0" marR="0" marT="28787"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2896577"/>
                  </a:ext>
                </a:extLst>
              </a:tr>
            </a:tbl>
          </a:graphicData>
        </a:graphic>
      </p:graphicFrame>
      <p:sp>
        <p:nvSpPr>
          <p:cNvPr id="5" name="TextBox 4">
            <a:extLst>
              <a:ext uri="{FF2B5EF4-FFF2-40B4-BE49-F238E27FC236}">
                <a16:creationId xmlns:a16="http://schemas.microsoft.com/office/drawing/2014/main" id="{F4239C05-C445-1B78-121A-B62B491A37CD}"/>
              </a:ext>
            </a:extLst>
          </p:cNvPr>
          <p:cNvSpPr txBox="1"/>
          <p:nvPr/>
        </p:nvSpPr>
        <p:spPr bwMode="auto">
          <a:xfrm>
            <a:off x="2562691" y="3108321"/>
            <a:ext cx="3674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1905" marR="0" lvl="0" indent="0" algn="ctr" defTabSz="914400" rtl="0" eaLnBrk="1" fontAlgn="auto" latinLnBrk="0" hangingPunct="1">
              <a:lnSpc>
                <a:spcPct val="100000"/>
              </a:lnSpc>
              <a:spcBef>
                <a:spcPts val="17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0.34 (95% CI: 0.25-0.47;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&lt;.001)</a:t>
            </a:r>
          </a:p>
        </p:txBody>
      </p:sp>
      <p:graphicFrame>
        <p:nvGraphicFramePr>
          <p:cNvPr id="6" name="object 42">
            <a:extLst>
              <a:ext uri="{FF2B5EF4-FFF2-40B4-BE49-F238E27FC236}">
                <a16:creationId xmlns:a16="http://schemas.microsoft.com/office/drawing/2014/main" id="{E924EB0C-A726-E346-54B2-26E44D179FDF}"/>
              </a:ext>
            </a:extLst>
          </p:cNvPr>
          <p:cNvGraphicFramePr>
            <a:graphicFrameLocks noGrp="1"/>
          </p:cNvGraphicFramePr>
          <p:nvPr>
            <p:extLst>
              <p:ext uri="{D42A27DB-BD31-4B8C-83A1-F6EECF244321}">
                <p14:modId xmlns:p14="http://schemas.microsoft.com/office/powerpoint/2010/main" val="222694876"/>
              </p:ext>
            </p:extLst>
          </p:nvPr>
        </p:nvGraphicFramePr>
        <p:xfrm>
          <a:off x="8765873" y="1753493"/>
          <a:ext cx="3201572" cy="1517227"/>
        </p:xfrm>
        <a:graphic>
          <a:graphicData uri="http://schemas.openxmlformats.org/drawingml/2006/table">
            <a:tbl>
              <a:tblPr firstRow="1" bandRow="1">
                <a:tableStyleId>{2D5ABB26-0587-4C30-8999-92F81FD0307C}</a:tableStyleId>
              </a:tblPr>
              <a:tblGrid>
                <a:gridCol w="1932178">
                  <a:extLst>
                    <a:ext uri="{9D8B030D-6E8A-4147-A177-3AD203B41FA5}">
                      <a16:colId xmlns:a16="http://schemas.microsoft.com/office/drawing/2014/main" val="20000"/>
                    </a:ext>
                  </a:extLst>
                </a:gridCol>
                <a:gridCol w="1269394">
                  <a:extLst>
                    <a:ext uri="{9D8B030D-6E8A-4147-A177-3AD203B41FA5}">
                      <a16:colId xmlns:a16="http://schemas.microsoft.com/office/drawing/2014/main" val="20001"/>
                    </a:ext>
                  </a:extLst>
                </a:gridCol>
              </a:tblGrid>
              <a:tr h="618771">
                <a:tc>
                  <a:txBody>
                    <a:bodyPr/>
                    <a:lstStyle/>
                    <a:p>
                      <a:pPr>
                        <a:lnSpc>
                          <a:spcPct val="100000"/>
                        </a:lnSpc>
                      </a:pPr>
                      <a:endParaRPr sz="1600" b="0" dirty="0">
                        <a:solidFill>
                          <a:schemeClr val="bg1"/>
                        </a:solidFill>
                        <a:latin typeface="Calibri" panose="020F0502020204030204" pitchFamily="34" charset="0"/>
                        <a:cs typeface="Calibri" panose="020F0502020204030204" pitchFamily="34" charset="0"/>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20345" marR="182245" lvl="0" indent="-30480" algn="ctr" defTabSz="914400" rtl="0" eaLnBrk="1" fontAlgn="auto" latinLnBrk="0" hangingPunct="1">
                        <a:lnSpc>
                          <a:spcPct val="100000"/>
                        </a:lnSpc>
                        <a:spcBef>
                          <a:spcPts val="1140"/>
                        </a:spcBef>
                        <a:spcAft>
                          <a:spcPts val="0"/>
                        </a:spcAft>
                        <a:buClrTx/>
                        <a:buSzTx/>
                        <a:buFontTx/>
                        <a:buNone/>
                        <a:tabLst/>
                        <a:defRPr/>
                      </a:pPr>
                      <a:r>
                        <a:rPr lang="en-US" sz="1600" b="1" spc="-10" dirty="0">
                          <a:solidFill>
                            <a:schemeClr val="bg1"/>
                          </a:solidFill>
                          <a:latin typeface="Calibri" panose="020F0502020204030204" pitchFamily="34" charset="0"/>
                          <a:cs typeface="Calibri" panose="020F0502020204030204" pitchFamily="34" charset="0"/>
                        </a:rPr>
                        <a:t>Median </a:t>
                      </a:r>
                      <a:r>
                        <a:rPr lang="en-US" sz="1600" b="1" spc="-5" dirty="0">
                          <a:solidFill>
                            <a:schemeClr val="bg1"/>
                          </a:solidFill>
                          <a:latin typeface="Calibri" panose="020F0502020204030204" pitchFamily="34" charset="0"/>
                          <a:cs typeface="Calibri" panose="020F0502020204030204" pitchFamily="34" charset="0"/>
                        </a:rPr>
                        <a:t>OS, Mo</a:t>
                      </a:r>
                      <a:endParaRPr lang="en-US" sz="1600" b="1" dirty="0">
                        <a:solidFill>
                          <a:schemeClr val="bg1"/>
                        </a:solidFill>
                        <a:latin typeface="Calibri" panose="020F0502020204030204" pitchFamily="34" charset="0"/>
                        <a:cs typeface="Calibri" panose="020F0502020204030204" pitchFamily="34" charset="0"/>
                      </a:endParaRPr>
                    </a:p>
                  </a:txBody>
                  <a:tcPr marL="0" marR="0" marT="19304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228260">
                <a:tc>
                  <a:txBody>
                    <a:bodyPr/>
                    <a:lstStyle/>
                    <a:p>
                      <a:pPr marL="220345" marR="182245" indent="-30480" algn="ctr">
                        <a:lnSpc>
                          <a:spcPct val="100000"/>
                        </a:lnSpc>
                        <a:spcBef>
                          <a:spcPts val="1140"/>
                        </a:spcBef>
                      </a:pPr>
                      <a:r>
                        <a:rPr lang="en-US" sz="1600" b="1" spc="-5" dirty="0">
                          <a:solidFill>
                            <a:schemeClr val="accent1"/>
                          </a:solidFill>
                          <a:latin typeface="Calibri" panose="020F0502020204030204" pitchFamily="34" charset="0"/>
                          <a:cs typeface="Calibri" panose="020F0502020204030204" pitchFamily="34" charset="0"/>
                        </a:rPr>
                        <a:t>Olaparib </a:t>
                      </a:r>
                      <a:r>
                        <a:rPr lang="en-US" sz="1600" b="0" spc="-5" dirty="0">
                          <a:solidFill>
                            <a:schemeClr val="bg1"/>
                          </a:solidFill>
                          <a:latin typeface="Calibri" panose="020F0502020204030204" pitchFamily="34" charset="0"/>
                          <a:cs typeface="Calibri" panose="020F0502020204030204" pitchFamily="34" charset="0"/>
                        </a:rPr>
                        <a:t>(n = 162)</a:t>
                      </a:r>
                      <a:endParaRPr lang="en-US" sz="1600" b="0" dirty="0">
                        <a:solidFill>
                          <a:schemeClr val="bg1"/>
                        </a:solidFill>
                        <a:latin typeface="Calibri" panose="020F0502020204030204" pitchFamily="34" charset="0"/>
                        <a:cs typeface="Calibri" panose="020F0502020204030204" pitchFamily="34" charset="0"/>
                      </a:endParaRPr>
                    </a:p>
                  </a:txBody>
                  <a:tcPr marL="0" marR="0" marT="508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905" algn="ctr">
                        <a:lnSpc>
                          <a:spcPct val="100000"/>
                        </a:lnSpc>
                        <a:spcBef>
                          <a:spcPts val="170"/>
                        </a:spcBef>
                      </a:pPr>
                      <a:r>
                        <a:rPr lang="en-US" sz="1600" b="0" dirty="0">
                          <a:solidFill>
                            <a:schemeClr val="bg1"/>
                          </a:solidFill>
                          <a:latin typeface="Calibri" panose="020F0502020204030204" pitchFamily="34" charset="0"/>
                          <a:cs typeface="Calibri" panose="020F0502020204030204" pitchFamily="34" charset="0"/>
                        </a:rPr>
                        <a:t>19.1</a:t>
                      </a:r>
                      <a:endParaRPr sz="1600" b="0" dirty="0">
                        <a:solidFill>
                          <a:schemeClr val="bg1"/>
                        </a:solidFill>
                        <a:latin typeface="Calibri" panose="020F0502020204030204" pitchFamily="34" charset="0"/>
                        <a:cs typeface="Calibri" panose="020F0502020204030204" pitchFamily="34" charset="0"/>
                      </a:endParaRPr>
                    </a:p>
                  </a:txBody>
                  <a:tcPr marL="0" marR="0" marT="28787"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28260">
                <a:tc>
                  <a:txBody>
                    <a:bodyPr/>
                    <a:lstStyle/>
                    <a:p>
                      <a:pPr marL="300990" marR="125730" indent="-167005" algn="l">
                        <a:lnSpc>
                          <a:spcPct val="100000"/>
                        </a:lnSpc>
                        <a:spcBef>
                          <a:spcPts val="300"/>
                        </a:spcBef>
                      </a:pPr>
                      <a:r>
                        <a:rPr lang="en-US" sz="1600" b="1" spc="-10" dirty="0">
                          <a:solidFill>
                            <a:schemeClr val="accent3"/>
                          </a:solidFill>
                          <a:latin typeface="Calibri" panose="020F0502020204030204" pitchFamily="34" charset="0"/>
                          <a:cs typeface="Calibri" panose="020F0502020204030204" pitchFamily="34" charset="0"/>
                        </a:rPr>
                        <a:t>ARPI switch </a:t>
                      </a:r>
                      <a:r>
                        <a:rPr lang="en-US" sz="1600" b="0" spc="-5" dirty="0">
                          <a:solidFill>
                            <a:schemeClr val="bg1"/>
                          </a:solidFill>
                          <a:latin typeface="Calibri" panose="020F0502020204030204" pitchFamily="34" charset="0"/>
                          <a:cs typeface="Calibri" panose="020F0502020204030204" pitchFamily="34" charset="0"/>
                        </a:rPr>
                        <a:t>(n = 83)</a:t>
                      </a:r>
                      <a:endParaRPr lang="en-US" sz="1600" b="0" dirty="0">
                        <a:solidFill>
                          <a:schemeClr val="bg1"/>
                        </a:solidFill>
                        <a:latin typeface="Calibri" panose="020F0502020204030204" pitchFamily="34" charset="0"/>
                        <a:cs typeface="Calibri" panose="020F0502020204030204" pitchFamily="34" charset="0"/>
                      </a:endParaRPr>
                    </a:p>
                  </a:txBody>
                  <a:tcPr marL="0" marR="0" marT="5080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1905" marR="0" lvl="0" indent="0" algn="ctr" defTabSz="914400" rtl="0" eaLnBrk="1" fontAlgn="auto" latinLnBrk="0" hangingPunct="1">
                        <a:lnSpc>
                          <a:spcPct val="100000"/>
                        </a:lnSpc>
                        <a:spcBef>
                          <a:spcPts val="170"/>
                        </a:spcBef>
                        <a:spcAft>
                          <a:spcPts val="0"/>
                        </a:spcAft>
                        <a:buClrTx/>
                        <a:buSzTx/>
                        <a:buFontTx/>
                        <a:buNone/>
                        <a:tabLst/>
                        <a:defRPr/>
                      </a:pPr>
                      <a:r>
                        <a:rPr lang="en-US" sz="1600" b="0" dirty="0">
                          <a:solidFill>
                            <a:schemeClr val="bg1"/>
                          </a:solidFill>
                          <a:latin typeface="Calibri" panose="020F0502020204030204" pitchFamily="34" charset="0"/>
                          <a:cs typeface="Calibri" panose="020F0502020204030204" pitchFamily="34" charset="0"/>
                        </a:rPr>
                        <a:t>14.7</a:t>
                      </a:r>
                    </a:p>
                    <a:p>
                      <a:pPr marL="1905" algn="ctr">
                        <a:lnSpc>
                          <a:spcPct val="100000"/>
                        </a:lnSpc>
                        <a:spcBef>
                          <a:spcPts val="170"/>
                        </a:spcBef>
                      </a:pPr>
                      <a:endParaRPr sz="1600" b="0" dirty="0">
                        <a:solidFill>
                          <a:schemeClr val="bg1"/>
                        </a:solidFill>
                        <a:latin typeface="Calibri" panose="020F0502020204030204" pitchFamily="34" charset="0"/>
                        <a:cs typeface="Calibri" panose="020F0502020204030204" pitchFamily="34" charset="0"/>
                      </a:endParaRPr>
                    </a:p>
                  </a:txBody>
                  <a:tcPr marL="0" marR="0" marT="28787"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82896577"/>
                  </a:ext>
                </a:extLst>
              </a:tr>
            </a:tbl>
          </a:graphicData>
        </a:graphic>
      </p:graphicFrame>
      <p:sp>
        <p:nvSpPr>
          <p:cNvPr id="8" name="TextBox 7">
            <a:extLst>
              <a:ext uri="{FF2B5EF4-FFF2-40B4-BE49-F238E27FC236}">
                <a16:creationId xmlns:a16="http://schemas.microsoft.com/office/drawing/2014/main" id="{B97C426F-D7F4-E991-450F-EC175CDD694E}"/>
              </a:ext>
            </a:extLst>
          </p:cNvPr>
          <p:cNvSpPr txBox="1"/>
          <p:nvPr/>
        </p:nvSpPr>
        <p:spPr bwMode="auto">
          <a:xfrm>
            <a:off x="7289264" y="4319962"/>
            <a:ext cx="36328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0.69 (95% CI: 0.50-0.97; </a:t>
            </a: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.02)</a:t>
            </a:r>
          </a:p>
        </p:txBody>
      </p:sp>
    </p:spTree>
    <p:extLst>
      <p:ext uri="{BB962C8B-B14F-4D97-AF65-F5344CB8AC3E}">
        <p14:creationId xmlns:p14="http://schemas.microsoft.com/office/powerpoint/2010/main" val="25777062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Rectangle 174">
            <a:extLst>
              <a:ext uri="{FF2B5EF4-FFF2-40B4-BE49-F238E27FC236}">
                <a16:creationId xmlns:a16="http://schemas.microsoft.com/office/drawing/2014/main" id="{1D2599D7-1512-4420-981C-8582A96D1439}"/>
              </a:ext>
            </a:extLst>
          </p:cNvPr>
          <p:cNvSpPr/>
          <p:nvPr/>
        </p:nvSpPr>
        <p:spPr bwMode="auto">
          <a:xfrm>
            <a:off x="8943623" y="1073020"/>
            <a:ext cx="208844" cy="4912568"/>
          </a:xfrm>
          <a:prstGeom prst="rect">
            <a:avLst/>
          </a:prstGeom>
          <a:solidFill>
            <a:schemeClr val="accent2">
              <a:lumMod val="60000"/>
              <a:lumOff val="40000"/>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0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 name="Text Box 15">
            <a:extLst>
              <a:ext uri="{FF2B5EF4-FFF2-40B4-BE49-F238E27FC236}">
                <a16:creationId xmlns:a16="http://schemas.microsoft.com/office/drawing/2014/main" id="{0F1D2A49-9932-4933-A4C8-821AE7EEF776}"/>
              </a:ext>
            </a:extLst>
          </p:cNvPr>
          <p:cNvSpPr txBox="1">
            <a:spLocks noChangeArrowheads="1"/>
          </p:cNvSpPr>
          <p:nvPr/>
        </p:nvSpPr>
        <p:spPr bwMode="auto">
          <a:xfrm>
            <a:off x="422583" y="63692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de Bono. NEJM. </a:t>
            </a:r>
            <a:r>
              <a:rPr kumimoji="0" lang="en-US" sz="1200" b="0" i="0" u="none" strike="noStrike" kern="1200" cap="none" spc="0" normalizeH="0" baseline="0" noProof="0" dirty="0">
                <a:ln>
                  <a:noFill/>
                </a:ln>
                <a:solidFill>
                  <a:srgbClr val="666666"/>
                </a:solidFill>
                <a:effectLst/>
                <a:uLnTx/>
                <a:uFillTx/>
                <a:latin typeface="ff-scala-sans-pro"/>
                <a:ea typeface="+mn-ea"/>
                <a:cs typeface="Calibri" panose="020F0502020204030204" pitchFamily="34" charset="0"/>
              </a:rPr>
              <a:t>2020;382:2091</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5" name="Title 4">
            <a:extLst>
              <a:ext uri="{FF2B5EF4-FFF2-40B4-BE49-F238E27FC236}">
                <a16:creationId xmlns:a16="http://schemas.microsoft.com/office/drawing/2014/main" id="{87128066-940F-43B3-B148-E63E20C28986}"/>
              </a:ext>
            </a:extLst>
          </p:cNvPr>
          <p:cNvSpPr>
            <a:spLocks noGrp="1"/>
          </p:cNvSpPr>
          <p:nvPr>
            <p:ph type="title"/>
          </p:nvPr>
        </p:nvSpPr>
        <p:spPr/>
        <p:txBody>
          <a:bodyPr/>
          <a:lstStyle/>
          <a:p>
            <a:r>
              <a:rPr lang="en-US" dirty="0"/>
              <a:t>PROfound: rPFS With Olaparib by Subgroup</a:t>
            </a:r>
            <a:br>
              <a:rPr lang="en-US" dirty="0"/>
            </a:br>
            <a:endParaRPr lang="en-US" dirty="0"/>
          </a:p>
        </p:txBody>
      </p:sp>
      <p:cxnSp>
        <p:nvCxnSpPr>
          <p:cNvPr id="6" name="Straight Arrow Connector 5">
            <a:extLst>
              <a:ext uri="{FF2B5EF4-FFF2-40B4-BE49-F238E27FC236}">
                <a16:creationId xmlns:a16="http://schemas.microsoft.com/office/drawing/2014/main" id="{C898F947-1730-4928-852F-FF49E2D139CD}"/>
              </a:ext>
            </a:extLst>
          </p:cNvPr>
          <p:cNvCxnSpPr>
            <a:cxnSpLocks/>
          </p:cNvCxnSpPr>
          <p:nvPr/>
        </p:nvCxnSpPr>
        <p:spPr bwMode="auto">
          <a:xfrm flipV="1">
            <a:off x="738403" y="1600201"/>
            <a:ext cx="0" cy="3912201"/>
          </a:xfrm>
          <a:prstGeom prst="straightConnector1">
            <a:avLst/>
          </a:prstGeom>
          <a:noFill/>
          <a:ln w="28575" cap="flat" cmpd="sng" algn="ctr">
            <a:solidFill>
              <a:schemeClr val="bg1"/>
            </a:solidFill>
            <a:prstDash val="solid"/>
            <a:round/>
            <a:headEnd type="none" w="med" len="med"/>
            <a:tailEnd type="triangle"/>
          </a:ln>
          <a:effectLst/>
        </p:spPr>
      </p:cxnSp>
      <p:sp>
        <p:nvSpPr>
          <p:cNvPr id="10" name="TextBox 9">
            <a:extLst>
              <a:ext uri="{FF2B5EF4-FFF2-40B4-BE49-F238E27FC236}">
                <a16:creationId xmlns:a16="http://schemas.microsoft.com/office/drawing/2014/main" id="{1E9EC072-7225-42D6-BA3F-B23620014F60}"/>
              </a:ext>
            </a:extLst>
          </p:cNvPr>
          <p:cNvSpPr txBox="1"/>
          <p:nvPr/>
        </p:nvSpPr>
        <p:spPr bwMode="auto">
          <a:xfrm rot="16200000">
            <a:off x="-116877" y="4736434"/>
            <a:ext cx="13309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Frequency</a:t>
            </a:r>
          </a:p>
        </p:txBody>
      </p:sp>
      <p:sp>
        <p:nvSpPr>
          <p:cNvPr id="16" name="TextBox 15">
            <a:extLst>
              <a:ext uri="{FF2B5EF4-FFF2-40B4-BE49-F238E27FC236}">
                <a16:creationId xmlns:a16="http://schemas.microsoft.com/office/drawing/2014/main" id="{81B352C4-BB39-44B9-89AE-76E275B8A94F}"/>
              </a:ext>
            </a:extLst>
          </p:cNvPr>
          <p:cNvSpPr txBox="1"/>
          <p:nvPr/>
        </p:nvSpPr>
        <p:spPr bwMode="auto">
          <a:xfrm>
            <a:off x="1481502" y="5816025"/>
            <a:ext cx="31728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Imaging-Based PFS (Mo)</a:t>
            </a:r>
          </a:p>
        </p:txBody>
      </p:sp>
      <p:sp>
        <p:nvSpPr>
          <p:cNvPr id="17" name="TextBox 16">
            <a:extLst>
              <a:ext uri="{FF2B5EF4-FFF2-40B4-BE49-F238E27FC236}">
                <a16:creationId xmlns:a16="http://schemas.microsoft.com/office/drawing/2014/main" id="{8F118327-EBC1-49A4-AC77-C8476B3B7FED}"/>
              </a:ext>
            </a:extLst>
          </p:cNvPr>
          <p:cNvSpPr txBox="1"/>
          <p:nvPr/>
        </p:nvSpPr>
        <p:spPr bwMode="auto">
          <a:xfrm>
            <a:off x="779452" y="1638597"/>
            <a:ext cx="932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BRCA2</a:t>
            </a:r>
          </a:p>
        </p:txBody>
      </p:sp>
      <p:sp>
        <p:nvSpPr>
          <p:cNvPr id="18" name="TextBox 17">
            <a:extLst>
              <a:ext uri="{FF2B5EF4-FFF2-40B4-BE49-F238E27FC236}">
                <a16:creationId xmlns:a16="http://schemas.microsoft.com/office/drawing/2014/main" id="{80F89E40-D321-4F2F-B3D3-D591B237A5FA}"/>
              </a:ext>
            </a:extLst>
          </p:cNvPr>
          <p:cNvSpPr txBox="1"/>
          <p:nvPr/>
        </p:nvSpPr>
        <p:spPr bwMode="auto">
          <a:xfrm>
            <a:off x="767173" y="2146357"/>
            <a:ext cx="93233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CDK12</a:t>
            </a:r>
          </a:p>
        </p:txBody>
      </p:sp>
      <p:sp>
        <p:nvSpPr>
          <p:cNvPr id="19" name="TextBox 18">
            <a:extLst>
              <a:ext uri="{FF2B5EF4-FFF2-40B4-BE49-F238E27FC236}">
                <a16:creationId xmlns:a16="http://schemas.microsoft.com/office/drawing/2014/main" id="{5FF178E6-C5AB-4B68-ABC8-E80BD0FDDF08}"/>
              </a:ext>
            </a:extLst>
          </p:cNvPr>
          <p:cNvSpPr txBox="1"/>
          <p:nvPr/>
        </p:nvSpPr>
        <p:spPr bwMode="auto">
          <a:xfrm>
            <a:off x="932574" y="2623781"/>
            <a:ext cx="6708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ATM</a:t>
            </a:r>
          </a:p>
        </p:txBody>
      </p:sp>
      <p:sp>
        <p:nvSpPr>
          <p:cNvPr id="20" name="TextBox 19">
            <a:extLst>
              <a:ext uri="{FF2B5EF4-FFF2-40B4-BE49-F238E27FC236}">
                <a16:creationId xmlns:a16="http://schemas.microsoft.com/office/drawing/2014/main" id="{FDF08CCE-8721-424C-A0CE-0ADED685A8C4}"/>
              </a:ext>
            </a:extLst>
          </p:cNvPr>
          <p:cNvSpPr txBox="1"/>
          <p:nvPr/>
        </p:nvSpPr>
        <p:spPr bwMode="auto">
          <a:xfrm>
            <a:off x="794618" y="3131540"/>
            <a:ext cx="8348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BRCA1</a:t>
            </a:r>
          </a:p>
        </p:txBody>
      </p:sp>
      <p:sp>
        <p:nvSpPr>
          <p:cNvPr id="21" name="TextBox 20">
            <a:extLst>
              <a:ext uri="{FF2B5EF4-FFF2-40B4-BE49-F238E27FC236}">
                <a16:creationId xmlns:a16="http://schemas.microsoft.com/office/drawing/2014/main" id="{C67A3C64-5E82-4CA3-87DB-C7E204242BBE}"/>
              </a:ext>
            </a:extLst>
          </p:cNvPr>
          <p:cNvSpPr txBox="1"/>
          <p:nvPr/>
        </p:nvSpPr>
        <p:spPr bwMode="auto">
          <a:xfrm>
            <a:off x="795340" y="3634965"/>
            <a:ext cx="8348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CHEK2</a:t>
            </a:r>
          </a:p>
        </p:txBody>
      </p:sp>
      <p:sp>
        <p:nvSpPr>
          <p:cNvPr id="22" name="TextBox 21">
            <a:extLst>
              <a:ext uri="{FF2B5EF4-FFF2-40B4-BE49-F238E27FC236}">
                <a16:creationId xmlns:a16="http://schemas.microsoft.com/office/drawing/2014/main" id="{2655EF20-DFD0-4473-9BEE-B6BC28001C01}"/>
              </a:ext>
            </a:extLst>
          </p:cNvPr>
          <p:cNvSpPr txBox="1"/>
          <p:nvPr/>
        </p:nvSpPr>
        <p:spPr bwMode="auto">
          <a:xfrm>
            <a:off x="685800" y="4147057"/>
            <a:ext cx="1080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PPP2R2A</a:t>
            </a:r>
          </a:p>
        </p:txBody>
      </p:sp>
      <p:sp>
        <p:nvSpPr>
          <p:cNvPr id="23" name="TextBox 22">
            <a:extLst>
              <a:ext uri="{FF2B5EF4-FFF2-40B4-BE49-F238E27FC236}">
                <a16:creationId xmlns:a16="http://schemas.microsoft.com/office/drawing/2014/main" id="{95E5B7DF-72E6-4E24-98C2-D80E3EC137B5}"/>
              </a:ext>
            </a:extLst>
          </p:cNvPr>
          <p:cNvSpPr txBox="1"/>
          <p:nvPr/>
        </p:nvSpPr>
        <p:spPr bwMode="auto">
          <a:xfrm>
            <a:off x="685800" y="4633148"/>
            <a:ext cx="8916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RAD51B</a:t>
            </a:r>
          </a:p>
        </p:txBody>
      </p:sp>
      <p:sp>
        <p:nvSpPr>
          <p:cNvPr id="24" name="TextBox 23">
            <a:extLst>
              <a:ext uri="{FF2B5EF4-FFF2-40B4-BE49-F238E27FC236}">
                <a16:creationId xmlns:a16="http://schemas.microsoft.com/office/drawing/2014/main" id="{4F2356A6-B4EE-4711-82BD-FE19961F2706}"/>
              </a:ext>
            </a:extLst>
          </p:cNvPr>
          <p:cNvSpPr txBox="1"/>
          <p:nvPr/>
        </p:nvSpPr>
        <p:spPr bwMode="auto">
          <a:xfrm>
            <a:off x="734192" y="5145240"/>
            <a:ext cx="8916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RAD54L</a:t>
            </a:r>
          </a:p>
        </p:txBody>
      </p:sp>
      <p:sp>
        <p:nvSpPr>
          <p:cNvPr id="25" name="TextBox 24">
            <a:extLst>
              <a:ext uri="{FF2B5EF4-FFF2-40B4-BE49-F238E27FC236}">
                <a16:creationId xmlns:a16="http://schemas.microsoft.com/office/drawing/2014/main" id="{9F291AED-AF9C-4FD0-917E-D50968703A3E}"/>
              </a:ext>
            </a:extLst>
          </p:cNvPr>
          <p:cNvSpPr txBox="1"/>
          <p:nvPr/>
        </p:nvSpPr>
        <p:spPr bwMode="auto">
          <a:xfrm>
            <a:off x="1386886" y="1548312"/>
            <a:ext cx="498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47</a:t>
            </a:r>
          </a:p>
        </p:txBody>
      </p:sp>
      <p:sp>
        <p:nvSpPr>
          <p:cNvPr id="26" name="TextBox 25">
            <a:extLst>
              <a:ext uri="{FF2B5EF4-FFF2-40B4-BE49-F238E27FC236}">
                <a16:creationId xmlns:a16="http://schemas.microsoft.com/office/drawing/2014/main" id="{E8BFAAF1-7BC4-45C2-ADF0-4E042A12F4CA}"/>
              </a:ext>
            </a:extLst>
          </p:cNvPr>
          <p:cNvSpPr txBox="1"/>
          <p:nvPr/>
        </p:nvSpPr>
        <p:spPr bwMode="auto">
          <a:xfrm>
            <a:off x="1387608" y="2077740"/>
            <a:ext cx="498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28</a:t>
            </a:r>
          </a:p>
        </p:txBody>
      </p:sp>
      <p:sp>
        <p:nvSpPr>
          <p:cNvPr id="27" name="TextBox 26">
            <a:extLst>
              <a:ext uri="{FF2B5EF4-FFF2-40B4-BE49-F238E27FC236}">
                <a16:creationId xmlns:a16="http://schemas.microsoft.com/office/drawing/2014/main" id="{2BE97B3C-773A-4ADC-9F2F-879BB9FA9528}"/>
              </a:ext>
            </a:extLst>
          </p:cNvPr>
          <p:cNvSpPr txBox="1"/>
          <p:nvPr/>
        </p:nvSpPr>
        <p:spPr bwMode="auto">
          <a:xfrm>
            <a:off x="1388331" y="2572498"/>
            <a:ext cx="39276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62</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28" name="TextBox 27">
            <a:extLst>
              <a:ext uri="{FF2B5EF4-FFF2-40B4-BE49-F238E27FC236}">
                <a16:creationId xmlns:a16="http://schemas.microsoft.com/office/drawing/2014/main" id="{779F45D5-9E05-4CF2-A7A6-112467F4F712}"/>
              </a:ext>
            </a:extLst>
          </p:cNvPr>
          <p:cNvSpPr txBox="1"/>
          <p:nvPr/>
        </p:nvSpPr>
        <p:spPr bwMode="auto">
          <a:xfrm>
            <a:off x="1462725" y="3075923"/>
            <a:ext cx="498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29" name="TextBox 28">
            <a:extLst>
              <a:ext uri="{FF2B5EF4-FFF2-40B4-BE49-F238E27FC236}">
                <a16:creationId xmlns:a16="http://schemas.microsoft.com/office/drawing/2014/main" id="{EBDD499D-770C-4502-ABDE-92C65A1011C8}"/>
              </a:ext>
            </a:extLst>
          </p:cNvPr>
          <p:cNvSpPr txBox="1"/>
          <p:nvPr/>
        </p:nvSpPr>
        <p:spPr bwMode="auto">
          <a:xfrm>
            <a:off x="1472115" y="3553347"/>
            <a:ext cx="498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30" name="TextBox 29">
            <a:extLst>
              <a:ext uri="{FF2B5EF4-FFF2-40B4-BE49-F238E27FC236}">
                <a16:creationId xmlns:a16="http://schemas.microsoft.com/office/drawing/2014/main" id="{19B306D3-9B7E-4CDD-9C51-C45EBF354BB9}"/>
              </a:ext>
            </a:extLst>
          </p:cNvPr>
          <p:cNvSpPr txBox="1"/>
          <p:nvPr/>
        </p:nvSpPr>
        <p:spPr bwMode="auto">
          <a:xfrm>
            <a:off x="1472837" y="4091442"/>
            <a:ext cx="498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31" name="TextBox 30">
            <a:extLst>
              <a:ext uri="{FF2B5EF4-FFF2-40B4-BE49-F238E27FC236}">
                <a16:creationId xmlns:a16="http://schemas.microsoft.com/office/drawing/2014/main" id="{33CD905E-3D67-4125-AE0A-244A34ABB7B2}"/>
              </a:ext>
            </a:extLst>
          </p:cNvPr>
          <p:cNvSpPr txBox="1"/>
          <p:nvPr/>
        </p:nvSpPr>
        <p:spPr bwMode="auto">
          <a:xfrm>
            <a:off x="1473560" y="4555865"/>
            <a:ext cx="498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p:txBody>
      </p:sp>
      <p:sp>
        <p:nvSpPr>
          <p:cNvPr id="32" name="TextBox 31">
            <a:extLst>
              <a:ext uri="{FF2B5EF4-FFF2-40B4-BE49-F238E27FC236}">
                <a16:creationId xmlns:a16="http://schemas.microsoft.com/office/drawing/2014/main" id="{CCB9543B-7749-4DC7-9010-32ECE70D5D0B}"/>
              </a:ext>
            </a:extLst>
          </p:cNvPr>
          <p:cNvSpPr txBox="1"/>
          <p:nvPr/>
        </p:nvSpPr>
        <p:spPr bwMode="auto">
          <a:xfrm>
            <a:off x="1464891" y="5075903"/>
            <a:ext cx="4982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grpSp>
        <p:nvGrpSpPr>
          <p:cNvPr id="33" name="Group 32">
            <a:extLst>
              <a:ext uri="{FF2B5EF4-FFF2-40B4-BE49-F238E27FC236}">
                <a16:creationId xmlns:a16="http://schemas.microsoft.com/office/drawing/2014/main" id="{EEC860CD-87B1-4FE7-9F9C-CE0DFD576A7F}"/>
              </a:ext>
            </a:extLst>
          </p:cNvPr>
          <p:cNvGrpSpPr/>
          <p:nvPr/>
        </p:nvGrpSpPr>
        <p:grpSpPr>
          <a:xfrm>
            <a:off x="1681748" y="1645305"/>
            <a:ext cx="2800137" cy="347824"/>
            <a:chOff x="1681748" y="1645305"/>
            <a:chExt cx="2800137" cy="347824"/>
          </a:xfrm>
        </p:grpSpPr>
        <p:sp>
          <p:nvSpPr>
            <p:cNvPr id="12" name="Rectangle 11">
              <a:extLst>
                <a:ext uri="{FF2B5EF4-FFF2-40B4-BE49-F238E27FC236}">
                  <a16:creationId xmlns:a16="http://schemas.microsoft.com/office/drawing/2014/main" id="{575ADF55-E8C3-43F3-8150-57F1981925CE}"/>
                </a:ext>
              </a:extLst>
            </p:cNvPr>
            <p:cNvSpPr/>
            <p:nvPr/>
          </p:nvSpPr>
          <p:spPr bwMode="auto">
            <a:xfrm>
              <a:off x="1688374" y="1645305"/>
              <a:ext cx="2793511" cy="1715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 name="Rectangle 33">
              <a:extLst>
                <a:ext uri="{FF2B5EF4-FFF2-40B4-BE49-F238E27FC236}">
                  <a16:creationId xmlns:a16="http://schemas.microsoft.com/office/drawing/2014/main" id="{58F51BC5-B314-4240-BE9D-5345F279F0AF}"/>
                </a:ext>
              </a:extLst>
            </p:cNvPr>
            <p:cNvSpPr/>
            <p:nvPr/>
          </p:nvSpPr>
          <p:spPr bwMode="auto">
            <a:xfrm>
              <a:off x="1681748" y="1821559"/>
              <a:ext cx="913028" cy="1715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9" name="Group 38">
            <a:extLst>
              <a:ext uri="{FF2B5EF4-FFF2-40B4-BE49-F238E27FC236}">
                <a16:creationId xmlns:a16="http://schemas.microsoft.com/office/drawing/2014/main" id="{265F40EA-7EB3-4B1F-B197-FA88E7B8F2C2}"/>
              </a:ext>
            </a:extLst>
          </p:cNvPr>
          <p:cNvGrpSpPr/>
          <p:nvPr/>
        </p:nvGrpSpPr>
        <p:grpSpPr>
          <a:xfrm>
            <a:off x="1688373" y="2134310"/>
            <a:ext cx="1311919" cy="345174"/>
            <a:chOff x="1681748" y="1645305"/>
            <a:chExt cx="1311919" cy="345174"/>
          </a:xfrm>
        </p:grpSpPr>
        <p:sp>
          <p:nvSpPr>
            <p:cNvPr id="40" name="Rectangle 39">
              <a:extLst>
                <a:ext uri="{FF2B5EF4-FFF2-40B4-BE49-F238E27FC236}">
                  <a16:creationId xmlns:a16="http://schemas.microsoft.com/office/drawing/2014/main" id="{AEBF6EE4-7613-4112-9249-0F15B70268D7}"/>
                </a:ext>
              </a:extLst>
            </p:cNvPr>
            <p:cNvSpPr/>
            <p:nvPr/>
          </p:nvSpPr>
          <p:spPr bwMode="auto">
            <a:xfrm>
              <a:off x="1688374" y="1645305"/>
              <a:ext cx="1305293" cy="1715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 name="Rectangle 40">
              <a:extLst>
                <a:ext uri="{FF2B5EF4-FFF2-40B4-BE49-F238E27FC236}">
                  <a16:creationId xmlns:a16="http://schemas.microsoft.com/office/drawing/2014/main" id="{CAC71A73-D482-4EE2-9ECB-6EBD06C3AAAD}"/>
                </a:ext>
              </a:extLst>
            </p:cNvPr>
            <p:cNvSpPr/>
            <p:nvPr/>
          </p:nvSpPr>
          <p:spPr bwMode="auto">
            <a:xfrm>
              <a:off x="1681748" y="1818909"/>
              <a:ext cx="569797" cy="1715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2" name="Group 41">
            <a:extLst>
              <a:ext uri="{FF2B5EF4-FFF2-40B4-BE49-F238E27FC236}">
                <a16:creationId xmlns:a16="http://schemas.microsoft.com/office/drawing/2014/main" id="{EDCDFA62-CB99-48E6-8C22-8D6B5C8C567C}"/>
              </a:ext>
            </a:extLst>
          </p:cNvPr>
          <p:cNvGrpSpPr/>
          <p:nvPr/>
        </p:nvGrpSpPr>
        <p:grpSpPr>
          <a:xfrm>
            <a:off x="1687048" y="2641868"/>
            <a:ext cx="1382155" cy="345174"/>
            <a:chOff x="1681748" y="1645305"/>
            <a:chExt cx="1382155" cy="345174"/>
          </a:xfrm>
        </p:grpSpPr>
        <p:sp>
          <p:nvSpPr>
            <p:cNvPr id="43" name="Rectangle 42">
              <a:extLst>
                <a:ext uri="{FF2B5EF4-FFF2-40B4-BE49-F238E27FC236}">
                  <a16:creationId xmlns:a16="http://schemas.microsoft.com/office/drawing/2014/main" id="{E1A14D87-2421-479C-B756-B7FE0EB067AD}"/>
                </a:ext>
              </a:extLst>
            </p:cNvPr>
            <p:cNvSpPr/>
            <p:nvPr/>
          </p:nvSpPr>
          <p:spPr bwMode="auto">
            <a:xfrm>
              <a:off x="1688374" y="1645305"/>
              <a:ext cx="1375529" cy="1715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 name="Rectangle 43">
              <a:extLst>
                <a:ext uri="{FF2B5EF4-FFF2-40B4-BE49-F238E27FC236}">
                  <a16:creationId xmlns:a16="http://schemas.microsoft.com/office/drawing/2014/main" id="{631C0EDA-5E1D-4C56-BB6B-99115B6AFE58}"/>
                </a:ext>
              </a:extLst>
            </p:cNvPr>
            <p:cNvSpPr/>
            <p:nvPr/>
          </p:nvSpPr>
          <p:spPr bwMode="auto">
            <a:xfrm>
              <a:off x="1681748" y="1818909"/>
              <a:ext cx="1212528" cy="1715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5" name="Group 44">
            <a:extLst>
              <a:ext uri="{FF2B5EF4-FFF2-40B4-BE49-F238E27FC236}">
                <a16:creationId xmlns:a16="http://schemas.microsoft.com/office/drawing/2014/main" id="{2D3FFDE7-61F3-4B1A-B37F-5A8BEBF79B93}"/>
              </a:ext>
            </a:extLst>
          </p:cNvPr>
          <p:cNvGrpSpPr/>
          <p:nvPr/>
        </p:nvGrpSpPr>
        <p:grpSpPr>
          <a:xfrm>
            <a:off x="1688373" y="3141475"/>
            <a:ext cx="545945" cy="345174"/>
            <a:chOff x="1681748" y="1645305"/>
            <a:chExt cx="545945" cy="345174"/>
          </a:xfrm>
        </p:grpSpPr>
        <p:sp>
          <p:nvSpPr>
            <p:cNvPr id="46" name="Rectangle 45">
              <a:extLst>
                <a:ext uri="{FF2B5EF4-FFF2-40B4-BE49-F238E27FC236}">
                  <a16:creationId xmlns:a16="http://schemas.microsoft.com/office/drawing/2014/main" id="{C8FF7FA4-535B-4ADB-842D-C19AD47DC6F1}"/>
                </a:ext>
              </a:extLst>
            </p:cNvPr>
            <p:cNvSpPr/>
            <p:nvPr/>
          </p:nvSpPr>
          <p:spPr bwMode="auto">
            <a:xfrm>
              <a:off x="1688375" y="1645305"/>
              <a:ext cx="539318" cy="1715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7" name="Rectangle 46">
              <a:extLst>
                <a:ext uri="{FF2B5EF4-FFF2-40B4-BE49-F238E27FC236}">
                  <a16:creationId xmlns:a16="http://schemas.microsoft.com/office/drawing/2014/main" id="{F3F0B5E1-5395-446C-AC52-11848C8C5A75}"/>
                </a:ext>
              </a:extLst>
            </p:cNvPr>
            <p:cNvSpPr/>
            <p:nvPr/>
          </p:nvSpPr>
          <p:spPr bwMode="auto">
            <a:xfrm>
              <a:off x="1681748" y="1818909"/>
              <a:ext cx="477032" cy="1715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48" name="Group 47">
            <a:extLst>
              <a:ext uri="{FF2B5EF4-FFF2-40B4-BE49-F238E27FC236}">
                <a16:creationId xmlns:a16="http://schemas.microsoft.com/office/drawing/2014/main" id="{4CF1D1F5-4C27-4FD1-A2D9-CDB2B1AEEAD9}"/>
              </a:ext>
            </a:extLst>
          </p:cNvPr>
          <p:cNvGrpSpPr/>
          <p:nvPr/>
        </p:nvGrpSpPr>
        <p:grpSpPr>
          <a:xfrm>
            <a:off x="1680270" y="3635781"/>
            <a:ext cx="1447072" cy="345174"/>
            <a:chOff x="1681747" y="1645305"/>
            <a:chExt cx="1447072" cy="345174"/>
          </a:xfrm>
        </p:grpSpPr>
        <p:sp>
          <p:nvSpPr>
            <p:cNvPr id="49" name="Rectangle 48">
              <a:extLst>
                <a:ext uri="{FF2B5EF4-FFF2-40B4-BE49-F238E27FC236}">
                  <a16:creationId xmlns:a16="http://schemas.microsoft.com/office/drawing/2014/main" id="{B546FF06-CFD5-4C7B-8A27-E055AA3EF0B5}"/>
                </a:ext>
              </a:extLst>
            </p:cNvPr>
            <p:cNvSpPr/>
            <p:nvPr/>
          </p:nvSpPr>
          <p:spPr bwMode="auto">
            <a:xfrm>
              <a:off x="1688375" y="1645305"/>
              <a:ext cx="1440444" cy="1715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0" name="Rectangle 49">
              <a:extLst>
                <a:ext uri="{FF2B5EF4-FFF2-40B4-BE49-F238E27FC236}">
                  <a16:creationId xmlns:a16="http://schemas.microsoft.com/office/drawing/2014/main" id="{2FDD74C2-7079-4A62-A2B2-C4B6C92350DF}"/>
                </a:ext>
              </a:extLst>
            </p:cNvPr>
            <p:cNvSpPr/>
            <p:nvPr/>
          </p:nvSpPr>
          <p:spPr bwMode="auto">
            <a:xfrm>
              <a:off x="1681747" y="1818909"/>
              <a:ext cx="874393" cy="1715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52" name="Rectangle 51">
            <a:extLst>
              <a:ext uri="{FF2B5EF4-FFF2-40B4-BE49-F238E27FC236}">
                <a16:creationId xmlns:a16="http://schemas.microsoft.com/office/drawing/2014/main" id="{97178CDD-43FC-4673-A5C1-732802E3BC99}"/>
              </a:ext>
            </a:extLst>
          </p:cNvPr>
          <p:cNvSpPr/>
          <p:nvPr/>
        </p:nvSpPr>
        <p:spPr bwMode="auto">
          <a:xfrm>
            <a:off x="1692351" y="4143339"/>
            <a:ext cx="698341" cy="1715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54" name="Group 53">
            <a:extLst>
              <a:ext uri="{FF2B5EF4-FFF2-40B4-BE49-F238E27FC236}">
                <a16:creationId xmlns:a16="http://schemas.microsoft.com/office/drawing/2014/main" id="{C3A356A3-8D02-443A-9DD3-792FBFBD4EF8}"/>
              </a:ext>
            </a:extLst>
          </p:cNvPr>
          <p:cNvGrpSpPr/>
          <p:nvPr/>
        </p:nvGrpSpPr>
        <p:grpSpPr>
          <a:xfrm>
            <a:off x="1685723" y="4641621"/>
            <a:ext cx="2809413" cy="345174"/>
            <a:chOff x="1681748" y="1645305"/>
            <a:chExt cx="2809413" cy="345174"/>
          </a:xfrm>
        </p:grpSpPr>
        <p:sp>
          <p:nvSpPr>
            <p:cNvPr id="55" name="Rectangle 54">
              <a:extLst>
                <a:ext uri="{FF2B5EF4-FFF2-40B4-BE49-F238E27FC236}">
                  <a16:creationId xmlns:a16="http://schemas.microsoft.com/office/drawing/2014/main" id="{A9D65BFF-EEE2-4205-BF49-5F8D9604FDE3}"/>
                </a:ext>
              </a:extLst>
            </p:cNvPr>
            <p:cNvSpPr/>
            <p:nvPr/>
          </p:nvSpPr>
          <p:spPr bwMode="auto">
            <a:xfrm>
              <a:off x="1688374" y="1645305"/>
              <a:ext cx="2802787" cy="1715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6" name="Rectangle 55">
              <a:extLst>
                <a:ext uri="{FF2B5EF4-FFF2-40B4-BE49-F238E27FC236}">
                  <a16:creationId xmlns:a16="http://schemas.microsoft.com/office/drawing/2014/main" id="{AFC89CF4-7627-40D1-BB35-B74C46E7F1F8}"/>
                </a:ext>
              </a:extLst>
            </p:cNvPr>
            <p:cNvSpPr/>
            <p:nvPr/>
          </p:nvSpPr>
          <p:spPr bwMode="auto">
            <a:xfrm>
              <a:off x="1681748" y="1818909"/>
              <a:ext cx="469080" cy="1715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57" name="Group 56">
            <a:extLst>
              <a:ext uri="{FF2B5EF4-FFF2-40B4-BE49-F238E27FC236}">
                <a16:creationId xmlns:a16="http://schemas.microsoft.com/office/drawing/2014/main" id="{7DA8F1B1-3F9B-43F6-988E-2BF2559FE6B4}"/>
              </a:ext>
            </a:extLst>
          </p:cNvPr>
          <p:cNvGrpSpPr/>
          <p:nvPr/>
        </p:nvGrpSpPr>
        <p:grpSpPr>
          <a:xfrm>
            <a:off x="1684398" y="5146531"/>
            <a:ext cx="1859234" cy="345174"/>
            <a:chOff x="1681747" y="1645305"/>
            <a:chExt cx="1859234" cy="345174"/>
          </a:xfrm>
        </p:grpSpPr>
        <p:sp>
          <p:nvSpPr>
            <p:cNvPr id="58" name="Rectangle 57">
              <a:extLst>
                <a:ext uri="{FF2B5EF4-FFF2-40B4-BE49-F238E27FC236}">
                  <a16:creationId xmlns:a16="http://schemas.microsoft.com/office/drawing/2014/main" id="{92D77E01-3F60-4D95-BDF0-B38836EC6312}"/>
                </a:ext>
              </a:extLst>
            </p:cNvPr>
            <p:cNvSpPr/>
            <p:nvPr/>
          </p:nvSpPr>
          <p:spPr bwMode="auto">
            <a:xfrm>
              <a:off x="1688375" y="1645305"/>
              <a:ext cx="1852606" cy="1715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 name="Rectangle 58">
              <a:extLst>
                <a:ext uri="{FF2B5EF4-FFF2-40B4-BE49-F238E27FC236}">
                  <a16:creationId xmlns:a16="http://schemas.microsoft.com/office/drawing/2014/main" id="{73A95872-3971-4D0D-9EA0-FB213737A355}"/>
                </a:ext>
              </a:extLst>
            </p:cNvPr>
            <p:cNvSpPr/>
            <p:nvPr/>
          </p:nvSpPr>
          <p:spPr bwMode="auto">
            <a:xfrm>
              <a:off x="1681747" y="1818909"/>
              <a:ext cx="629431" cy="17157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35" name="TextBox 34">
            <a:extLst>
              <a:ext uri="{FF2B5EF4-FFF2-40B4-BE49-F238E27FC236}">
                <a16:creationId xmlns:a16="http://schemas.microsoft.com/office/drawing/2014/main" id="{7DF2EEB6-A14C-4941-BAA7-AE667E93892F}"/>
              </a:ext>
            </a:extLst>
          </p:cNvPr>
          <p:cNvSpPr txBox="1"/>
          <p:nvPr/>
        </p:nvSpPr>
        <p:spPr bwMode="auto">
          <a:xfrm>
            <a:off x="4431528" y="1558456"/>
            <a:ext cx="1553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10.84 (9.17-13.08)</a:t>
            </a:r>
          </a:p>
        </p:txBody>
      </p:sp>
      <p:sp>
        <p:nvSpPr>
          <p:cNvPr id="61" name="TextBox 60">
            <a:extLst>
              <a:ext uri="{FF2B5EF4-FFF2-40B4-BE49-F238E27FC236}">
                <a16:creationId xmlns:a16="http://schemas.microsoft.com/office/drawing/2014/main" id="{53A4D50C-24C5-4A7D-A2AC-E38CDBA464C0}"/>
              </a:ext>
            </a:extLst>
          </p:cNvPr>
          <p:cNvSpPr txBox="1"/>
          <p:nvPr/>
        </p:nvSpPr>
        <p:spPr bwMode="auto">
          <a:xfrm>
            <a:off x="2543093" y="1750612"/>
            <a:ext cx="1553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3.48 (1.74-3.65)</a:t>
            </a:r>
          </a:p>
        </p:txBody>
      </p:sp>
      <p:sp>
        <p:nvSpPr>
          <p:cNvPr id="62" name="TextBox 61">
            <a:extLst>
              <a:ext uri="{FF2B5EF4-FFF2-40B4-BE49-F238E27FC236}">
                <a16:creationId xmlns:a16="http://schemas.microsoft.com/office/drawing/2014/main" id="{1BEC0103-96C3-46AF-A7F9-C516579BEC16}"/>
              </a:ext>
            </a:extLst>
          </p:cNvPr>
          <p:cNvSpPr txBox="1"/>
          <p:nvPr/>
        </p:nvSpPr>
        <p:spPr bwMode="auto">
          <a:xfrm>
            <a:off x="2947853" y="2051436"/>
            <a:ext cx="155315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5.09 (3.61-5.52)</a:t>
            </a:r>
          </a:p>
        </p:txBody>
      </p:sp>
      <p:sp>
        <p:nvSpPr>
          <p:cNvPr id="63" name="TextBox 62">
            <a:extLst>
              <a:ext uri="{FF2B5EF4-FFF2-40B4-BE49-F238E27FC236}">
                <a16:creationId xmlns:a16="http://schemas.microsoft.com/office/drawing/2014/main" id="{6B2BF0D9-9C7E-45AD-96BF-8BB3F50618D2}"/>
              </a:ext>
            </a:extLst>
          </p:cNvPr>
          <p:cNvSpPr txBox="1"/>
          <p:nvPr/>
        </p:nvSpPr>
        <p:spPr bwMode="auto">
          <a:xfrm>
            <a:off x="2209706" y="2243593"/>
            <a:ext cx="1382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2.20 (1.71-4.83)</a:t>
            </a:r>
          </a:p>
        </p:txBody>
      </p:sp>
      <p:sp>
        <p:nvSpPr>
          <p:cNvPr id="64" name="TextBox 63">
            <a:extLst>
              <a:ext uri="{FF2B5EF4-FFF2-40B4-BE49-F238E27FC236}">
                <a16:creationId xmlns:a16="http://schemas.microsoft.com/office/drawing/2014/main" id="{0A3EEEF7-07B0-455A-8882-0312C163810C}"/>
              </a:ext>
            </a:extLst>
          </p:cNvPr>
          <p:cNvSpPr txBox="1"/>
          <p:nvPr/>
        </p:nvSpPr>
        <p:spPr bwMode="auto">
          <a:xfrm>
            <a:off x="3016258" y="2555018"/>
            <a:ext cx="1382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5.36 (3.61-6.21)</a:t>
            </a:r>
          </a:p>
        </p:txBody>
      </p:sp>
      <p:sp>
        <p:nvSpPr>
          <p:cNvPr id="65" name="TextBox 64">
            <a:extLst>
              <a:ext uri="{FF2B5EF4-FFF2-40B4-BE49-F238E27FC236}">
                <a16:creationId xmlns:a16="http://schemas.microsoft.com/office/drawing/2014/main" id="{E6A7BBB8-65E0-4AAA-826E-29D0DAE0F0A1}"/>
              </a:ext>
            </a:extLst>
          </p:cNvPr>
          <p:cNvSpPr txBox="1"/>
          <p:nvPr/>
        </p:nvSpPr>
        <p:spPr bwMode="auto">
          <a:xfrm>
            <a:off x="2839943" y="2755126"/>
            <a:ext cx="1382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4.70 (1.84-7.26)</a:t>
            </a:r>
          </a:p>
        </p:txBody>
      </p:sp>
      <p:sp>
        <p:nvSpPr>
          <p:cNvPr id="66" name="TextBox 65">
            <a:extLst>
              <a:ext uri="{FF2B5EF4-FFF2-40B4-BE49-F238E27FC236}">
                <a16:creationId xmlns:a16="http://schemas.microsoft.com/office/drawing/2014/main" id="{FB1BE72D-843B-4FAC-B12C-7F7F9B796DFF}"/>
              </a:ext>
            </a:extLst>
          </p:cNvPr>
          <p:cNvSpPr txBox="1"/>
          <p:nvPr/>
        </p:nvSpPr>
        <p:spPr bwMode="auto">
          <a:xfrm>
            <a:off x="2181372" y="3066553"/>
            <a:ext cx="1382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2.07 (1.38-5.52)</a:t>
            </a:r>
          </a:p>
        </p:txBody>
      </p:sp>
      <p:sp>
        <p:nvSpPr>
          <p:cNvPr id="67" name="TextBox 66">
            <a:extLst>
              <a:ext uri="{FF2B5EF4-FFF2-40B4-BE49-F238E27FC236}">
                <a16:creationId xmlns:a16="http://schemas.microsoft.com/office/drawing/2014/main" id="{53BB8685-8688-4EAD-9CFA-8154BFCC9625}"/>
              </a:ext>
            </a:extLst>
          </p:cNvPr>
          <p:cNvSpPr txBox="1"/>
          <p:nvPr/>
        </p:nvSpPr>
        <p:spPr bwMode="auto">
          <a:xfrm>
            <a:off x="2103184" y="3250757"/>
            <a:ext cx="13822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1.84 (1.71-3.71)</a:t>
            </a:r>
          </a:p>
        </p:txBody>
      </p:sp>
      <p:sp>
        <p:nvSpPr>
          <p:cNvPr id="68" name="TextBox 67">
            <a:extLst>
              <a:ext uri="{FF2B5EF4-FFF2-40B4-BE49-F238E27FC236}">
                <a16:creationId xmlns:a16="http://schemas.microsoft.com/office/drawing/2014/main" id="{EB10A70D-F29C-44DA-8580-DD25AF45F442}"/>
              </a:ext>
            </a:extLst>
          </p:cNvPr>
          <p:cNvSpPr txBox="1"/>
          <p:nvPr/>
        </p:nvSpPr>
        <p:spPr bwMode="auto">
          <a:xfrm>
            <a:off x="3079869" y="3562184"/>
            <a:ext cx="16194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5.59 (1.64-11.99)</a:t>
            </a:r>
          </a:p>
        </p:txBody>
      </p:sp>
      <p:sp>
        <p:nvSpPr>
          <p:cNvPr id="69" name="TextBox 68">
            <a:extLst>
              <a:ext uri="{FF2B5EF4-FFF2-40B4-BE49-F238E27FC236}">
                <a16:creationId xmlns:a16="http://schemas.microsoft.com/office/drawing/2014/main" id="{4060DC43-5D3D-444E-803F-6F5BEF2CCDC7}"/>
              </a:ext>
            </a:extLst>
          </p:cNvPr>
          <p:cNvSpPr txBox="1"/>
          <p:nvPr/>
        </p:nvSpPr>
        <p:spPr bwMode="auto">
          <a:xfrm>
            <a:off x="2508700" y="3759641"/>
            <a:ext cx="16194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3.35 (1.38-NR)</a:t>
            </a:r>
          </a:p>
        </p:txBody>
      </p:sp>
      <p:sp>
        <p:nvSpPr>
          <p:cNvPr id="70" name="TextBox 69">
            <a:extLst>
              <a:ext uri="{FF2B5EF4-FFF2-40B4-BE49-F238E27FC236}">
                <a16:creationId xmlns:a16="http://schemas.microsoft.com/office/drawing/2014/main" id="{086A05D8-5C9F-4B22-9DD1-572DBD4B40D1}"/>
              </a:ext>
            </a:extLst>
          </p:cNvPr>
          <p:cNvSpPr txBox="1"/>
          <p:nvPr/>
        </p:nvSpPr>
        <p:spPr bwMode="auto">
          <a:xfrm>
            <a:off x="2343079" y="4081669"/>
            <a:ext cx="161941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2.69 (1.77-3.91)</a:t>
            </a:r>
          </a:p>
        </p:txBody>
      </p:sp>
      <p:sp>
        <p:nvSpPr>
          <p:cNvPr id="71" name="TextBox 70">
            <a:extLst>
              <a:ext uri="{FF2B5EF4-FFF2-40B4-BE49-F238E27FC236}">
                <a16:creationId xmlns:a16="http://schemas.microsoft.com/office/drawing/2014/main" id="{36DF72D3-799F-4C9E-8799-61F948D4A4AB}"/>
              </a:ext>
            </a:extLst>
          </p:cNvPr>
          <p:cNvSpPr txBox="1"/>
          <p:nvPr/>
        </p:nvSpPr>
        <p:spPr bwMode="auto">
          <a:xfrm>
            <a:off x="1633994" y="4287078"/>
            <a:ext cx="4731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NR</a:t>
            </a:r>
          </a:p>
        </p:txBody>
      </p:sp>
      <p:sp>
        <p:nvSpPr>
          <p:cNvPr id="72" name="TextBox 71">
            <a:extLst>
              <a:ext uri="{FF2B5EF4-FFF2-40B4-BE49-F238E27FC236}">
                <a16:creationId xmlns:a16="http://schemas.microsoft.com/office/drawing/2014/main" id="{B6869AE1-7671-4A04-9489-DC4885E88F21}"/>
              </a:ext>
            </a:extLst>
          </p:cNvPr>
          <p:cNvSpPr txBox="1"/>
          <p:nvPr/>
        </p:nvSpPr>
        <p:spPr bwMode="auto">
          <a:xfrm>
            <a:off x="4442129" y="4556097"/>
            <a:ext cx="15717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10.89 (1.61-14.75)</a:t>
            </a:r>
          </a:p>
        </p:txBody>
      </p:sp>
      <p:sp>
        <p:nvSpPr>
          <p:cNvPr id="73" name="TextBox 72">
            <a:extLst>
              <a:ext uri="{FF2B5EF4-FFF2-40B4-BE49-F238E27FC236}">
                <a16:creationId xmlns:a16="http://schemas.microsoft.com/office/drawing/2014/main" id="{5FC3966B-B27E-46CF-8254-A47B4B69BB95}"/>
              </a:ext>
            </a:extLst>
          </p:cNvPr>
          <p:cNvSpPr txBox="1"/>
          <p:nvPr/>
        </p:nvSpPr>
        <p:spPr bwMode="auto">
          <a:xfrm>
            <a:off x="2092612" y="4758855"/>
            <a:ext cx="5393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1.77</a:t>
            </a:r>
          </a:p>
        </p:txBody>
      </p:sp>
      <p:sp>
        <p:nvSpPr>
          <p:cNvPr id="74" name="TextBox 73">
            <a:extLst>
              <a:ext uri="{FF2B5EF4-FFF2-40B4-BE49-F238E27FC236}">
                <a16:creationId xmlns:a16="http://schemas.microsoft.com/office/drawing/2014/main" id="{2E8B86E0-5A40-4657-9184-E72A84C6640D}"/>
              </a:ext>
            </a:extLst>
          </p:cNvPr>
          <p:cNvSpPr txBox="1"/>
          <p:nvPr/>
        </p:nvSpPr>
        <p:spPr bwMode="auto">
          <a:xfrm>
            <a:off x="3488066" y="5070281"/>
            <a:ext cx="14126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7.20 (3.71-7.39)</a:t>
            </a:r>
          </a:p>
        </p:txBody>
      </p:sp>
      <p:sp>
        <p:nvSpPr>
          <p:cNvPr id="75" name="TextBox 74">
            <a:extLst>
              <a:ext uri="{FF2B5EF4-FFF2-40B4-BE49-F238E27FC236}">
                <a16:creationId xmlns:a16="http://schemas.microsoft.com/office/drawing/2014/main" id="{4DF62A47-B88E-495B-898B-C81D21A4C5F0}"/>
              </a:ext>
            </a:extLst>
          </p:cNvPr>
          <p:cNvSpPr txBox="1"/>
          <p:nvPr/>
        </p:nvSpPr>
        <p:spPr bwMode="auto">
          <a:xfrm>
            <a:off x="2264890" y="5265088"/>
            <a:ext cx="14126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2.41 (1.81-3.02)</a:t>
            </a:r>
          </a:p>
        </p:txBody>
      </p:sp>
      <p:cxnSp>
        <p:nvCxnSpPr>
          <p:cNvPr id="76" name="Straight Connector 75">
            <a:extLst>
              <a:ext uri="{FF2B5EF4-FFF2-40B4-BE49-F238E27FC236}">
                <a16:creationId xmlns:a16="http://schemas.microsoft.com/office/drawing/2014/main" id="{80FB6CA0-C16B-422D-B298-6CDF5FEE43DB}"/>
              </a:ext>
            </a:extLst>
          </p:cNvPr>
          <p:cNvCxnSpPr>
            <a:cxnSpLocks/>
          </p:cNvCxnSpPr>
          <p:nvPr/>
        </p:nvCxnSpPr>
        <p:spPr bwMode="auto">
          <a:xfrm>
            <a:off x="1680376" y="5565914"/>
            <a:ext cx="0" cy="92765"/>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101C7F4F-EFEB-441A-BB3C-19357645C455}"/>
              </a:ext>
            </a:extLst>
          </p:cNvPr>
          <p:cNvCxnSpPr>
            <a:cxnSpLocks/>
          </p:cNvCxnSpPr>
          <p:nvPr/>
        </p:nvCxnSpPr>
        <p:spPr bwMode="auto">
          <a:xfrm>
            <a:off x="2200920" y="5565914"/>
            <a:ext cx="0" cy="92765"/>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751E35A-5752-4BEA-BAAB-89E7283E3FC0}"/>
              </a:ext>
            </a:extLst>
          </p:cNvPr>
          <p:cNvCxnSpPr>
            <a:cxnSpLocks/>
          </p:cNvCxnSpPr>
          <p:nvPr/>
        </p:nvCxnSpPr>
        <p:spPr bwMode="auto">
          <a:xfrm>
            <a:off x="2705564" y="5565914"/>
            <a:ext cx="0" cy="92765"/>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93FA825E-8596-4394-A8FA-BB47C1EF8B85}"/>
              </a:ext>
            </a:extLst>
          </p:cNvPr>
          <p:cNvCxnSpPr>
            <a:cxnSpLocks/>
          </p:cNvCxnSpPr>
          <p:nvPr/>
        </p:nvCxnSpPr>
        <p:spPr bwMode="auto">
          <a:xfrm>
            <a:off x="3202257" y="5565914"/>
            <a:ext cx="0" cy="92765"/>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86B71929-85AD-4037-ACE4-5EB2262D2605}"/>
              </a:ext>
            </a:extLst>
          </p:cNvPr>
          <p:cNvCxnSpPr>
            <a:cxnSpLocks/>
          </p:cNvCxnSpPr>
          <p:nvPr/>
        </p:nvCxnSpPr>
        <p:spPr bwMode="auto">
          <a:xfrm>
            <a:off x="3701597" y="5565914"/>
            <a:ext cx="0" cy="92765"/>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458577BC-E016-48B7-8E3A-048F667F2C32}"/>
              </a:ext>
            </a:extLst>
          </p:cNvPr>
          <p:cNvCxnSpPr>
            <a:cxnSpLocks/>
          </p:cNvCxnSpPr>
          <p:nvPr/>
        </p:nvCxnSpPr>
        <p:spPr bwMode="auto">
          <a:xfrm>
            <a:off x="4243347" y="5565914"/>
            <a:ext cx="0" cy="92765"/>
          </a:xfrm>
          <a:prstGeom prst="line">
            <a:avLst/>
          </a:prstGeom>
          <a:noFill/>
          <a:ln w="28575" cap="flat" cmpd="sng" algn="ctr">
            <a:solidFill>
              <a:schemeClr val="bg1"/>
            </a:solidFill>
            <a:prstDash val="solid"/>
            <a:round/>
            <a:headEnd type="none" w="med" len="med"/>
            <a:tailEnd type="none" w="med" len="med"/>
          </a:ln>
          <a:effectLst/>
        </p:spPr>
      </p:cxnSp>
      <p:sp>
        <p:nvSpPr>
          <p:cNvPr id="86" name="TextBox 85">
            <a:extLst>
              <a:ext uri="{FF2B5EF4-FFF2-40B4-BE49-F238E27FC236}">
                <a16:creationId xmlns:a16="http://schemas.microsoft.com/office/drawing/2014/main" id="{2ACBCBDC-3931-43E2-ACC1-0D297EC93274}"/>
              </a:ext>
            </a:extLst>
          </p:cNvPr>
          <p:cNvSpPr txBox="1"/>
          <p:nvPr/>
        </p:nvSpPr>
        <p:spPr bwMode="auto">
          <a:xfrm>
            <a:off x="1545729" y="5599364"/>
            <a:ext cx="2724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87" name="TextBox 86">
            <a:extLst>
              <a:ext uri="{FF2B5EF4-FFF2-40B4-BE49-F238E27FC236}">
                <a16:creationId xmlns:a16="http://schemas.microsoft.com/office/drawing/2014/main" id="{1725EB1C-8BDF-420E-B8BD-26AF260B69E1}"/>
              </a:ext>
            </a:extLst>
          </p:cNvPr>
          <p:cNvSpPr txBox="1"/>
          <p:nvPr/>
        </p:nvSpPr>
        <p:spPr bwMode="auto">
          <a:xfrm>
            <a:off x="2071840" y="5616592"/>
            <a:ext cx="2724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88" name="TextBox 87">
            <a:extLst>
              <a:ext uri="{FF2B5EF4-FFF2-40B4-BE49-F238E27FC236}">
                <a16:creationId xmlns:a16="http://schemas.microsoft.com/office/drawing/2014/main" id="{8D1D4D2E-9242-4238-A069-E6548FFB92D0}"/>
              </a:ext>
            </a:extLst>
          </p:cNvPr>
          <p:cNvSpPr txBox="1"/>
          <p:nvPr/>
        </p:nvSpPr>
        <p:spPr bwMode="auto">
          <a:xfrm>
            <a:off x="2563495" y="5612617"/>
            <a:ext cx="2724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89" name="TextBox 88">
            <a:extLst>
              <a:ext uri="{FF2B5EF4-FFF2-40B4-BE49-F238E27FC236}">
                <a16:creationId xmlns:a16="http://schemas.microsoft.com/office/drawing/2014/main" id="{E65C4DC2-3898-4F12-80F8-BFDFDAC1DC3D}"/>
              </a:ext>
            </a:extLst>
          </p:cNvPr>
          <p:cNvSpPr txBox="1"/>
          <p:nvPr/>
        </p:nvSpPr>
        <p:spPr bwMode="auto">
          <a:xfrm>
            <a:off x="3061776" y="5620568"/>
            <a:ext cx="2724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90" name="TextBox 89">
            <a:extLst>
              <a:ext uri="{FF2B5EF4-FFF2-40B4-BE49-F238E27FC236}">
                <a16:creationId xmlns:a16="http://schemas.microsoft.com/office/drawing/2014/main" id="{4F8D6EBD-AA10-4744-A63F-21D3A6A333A7}"/>
              </a:ext>
            </a:extLst>
          </p:cNvPr>
          <p:cNvSpPr txBox="1"/>
          <p:nvPr/>
        </p:nvSpPr>
        <p:spPr bwMode="auto">
          <a:xfrm>
            <a:off x="3560057" y="5620568"/>
            <a:ext cx="2724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p>
        </p:txBody>
      </p:sp>
      <p:sp>
        <p:nvSpPr>
          <p:cNvPr id="91" name="TextBox 90">
            <a:extLst>
              <a:ext uri="{FF2B5EF4-FFF2-40B4-BE49-F238E27FC236}">
                <a16:creationId xmlns:a16="http://schemas.microsoft.com/office/drawing/2014/main" id="{B25C9BEA-2798-44CA-9963-B7F799BBE4E2}"/>
              </a:ext>
            </a:extLst>
          </p:cNvPr>
          <p:cNvSpPr txBox="1"/>
          <p:nvPr/>
        </p:nvSpPr>
        <p:spPr bwMode="auto">
          <a:xfrm>
            <a:off x="4055688" y="5620568"/>
            <a:ext cx="37848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78" name="Rectangle 77">
            <a:extLst>
              <a:ext uri="{FF2B5EF4-FFF2-40B4-BE49-F238E27FC236}">
                <a16:creationId xmlns:a16="http://schemas.microsoft.com/office/drawing/2014/main" id="{DB560CB2-E194-4009-96BA-A0B5EF22686C}"/>
              </a:ext>
            </a:extLst>
          </p:cNvPr>
          <p:cNvSpPr/>
          <p:nvPr/>
        </p:nvSpPr>
        <p:spPr bwMode="auto">
          <a:xfrm>
            <a:off x="4733824" y="5585374"/>
            <a:ext cx="151075" cy="15107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3" name="Rectangle 92">
            <a:extLst>
              <a:ext uri="{FF2B5EF4-FFF2-40B4-BE49-F238E27FC236}">
                <a16:creationId xmlns:a16="http://schemas.microsoft.com/office/drawing/2014/main" id="{B901AD98-0012-4AAE-89E4-9459E49B6E21}"/>
              </a:ext>
            </a:extLst>
          </p:cNvPr>
          <p:cNvSpPr/>
          <p:nvPr/>
        </p:nvSpPr>
        <p:spPr bwMode="auto">
          <a:xfrm>
            <a:off x="4732499" y="5862345"/>
            <a:ext cx="151075" cy="1510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4" name="TextBox 93">
            <a:extLst>
              <a:ext uri="{FF2B5EF4-FFF2-40B4-BE49-F238E27FC236}">
                <a16:creationId xmlns:a16="http://schemas.microsoft.com/office/drawing/2014/main" id="{6C5386A4-01F4-429D-8841-38D0F0156645}"/>
              </a:ext>
            </a:extLst>
          </p:cNvPr>
          <p:cNvSpPr txBox="1"/>
          <p:nvPr/>
        </p:nvSpPr>
        <p:spPr bwMode="auto">
          <a:xfrm>
            <a:off x="4869823" y="5492859"/>
            <a:ext cx="132819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Olaparib</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ARPI switch</a:t>
            </a:r>
          </a:p>
        </p:txBody>
      </p:sp>
      <p:sp>
        <p:nvSpPr>
          <p:cNvPr id="92" name="TextBox 91">
            <a:extLst>
              <a:ext uri="{FF2B5EF4-FFF2-40B4-BE49-F238E27FC236}">
                <a16:creationId xmlns:a16="http://schemas.microsoft.com/office/drawing/2014/main" id="{0951088B-B446-4014-9EA1-F7F2F67C85A9}"/>
              </a:ext>
            </a:extLst>
          </p:cNvPr>
          <p:cNvSpPr txBox="1"/>
          <p:nvPr/>
        </p:nvSpPr>
        <p:spPr bwMode="auto">
          <a:xfrm>
            <a:off x="6370646" y="841212"/>
            <a:ext cx="11171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Subgroup</a:t>
            </a:r>
          </a:p>
        </p:txBody>
      </p:sp>
      <p:sp>
        <p:nvSpPr>
          <p:cNvPr id="96" name="TextBox 95">
            <a:extLst>
              <a:ext uri="{FF2B5EF4-FFF2-40B4-BE49-F238E27FC236}">
                <a16:creationId xmlns:a16="http://schemas.microsoft.com/office/drawing/2014/main" id="{95D5DAE4-CD5E-4EAF-A67E-01BC3C986A9E}"/>
              </a:ext>
            </a:extLst>
          </p:cNvPr>
          <p:cNvSpPr txBox="1"/>
          <p:nvPr/>
        </p:nvSpPr>
        <p:spPr bwMode="auto">
          <a:xfrm>
            <a:off x="8503674" y="834513"/>
            <a:ext cx="3188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for Progression or Death (95% CI)</a:t>
            </a:r>
          </a:p>
        </p:txBody>
      </p:sp>
      <p:sp>
        <p:nvSpPr>
          <p:cNvPr id="95" name="TextBox 94">
            <a:extLst>
              <a:ext uri="{FF2B5EF4-FFF2-40B4-BE49-F238E27FC236}">
                <a16:creationId xmlns:a16="http://schemas.microsoft.com/office/drawing/2014/main" id="{25E99C39-F578-4CC9-BAA9-995CD2C9FA30}"/>
              </a:ext>
            </a:extLst>
          </p:cNvPr>
          <p:cNvSpPr txBox="1"/>
          <p:nvPr/>
        </p:nvSpPr>
        <p:spPr bwMode="auto">
          <a:xfrm>
            <a:off x="6349182" y="987966"/>
            <a:ext cx="15006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All patients</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Previous taxane use</a:t>
            </a:r>
          </a:p>
        </p:txBody>
      </p:sp>
      <p:sp>
        <p:nvSpPr>
          <p:cNvPr id="98" name="TextBox 97">
            <a:extLst>
              <a:ext uri="{FF2B5EF4-FFF2-40B4-BE49-F238E27FC236}">
                <a16:creationId xmlns:a16="http://schemas.microsoft.com/office/drawing/2014/main" id="{3B1DB5B8-7743-43FE-836F-D57BCE441DE6}"/>
              </a:ext>
            </a:extLst>
          </p:cNvPr>
          <p:cNvSpPr txBox="1"/>
          <p:nvPr/>
        </p:nvSpPr>
        <p:spPr bwMode="auto">
          <a:xfrm>
            <a:off x="6501582" y="1295224"/>
            <a:ext cx="6476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Yes</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a:t>
            </a:r>
          </a:p>
        </p:txBody>
      </p:sp>
      <p:sp>
        <p:nvSpPr>
          <p:cNvPr id="99" name="TextBox 98">
            <a:extLst>
              <a:ext uri="{FF2B5EF4-FFF2-40B4-BE49-F238E27FC236}">
                <a16:creationId xmlns:a16="http://schemas.microsoft.com/office/drawing/2014/main" id="{120C026C-25C6-4EEE-8BD8-2ADB9F1D10C7}"/>
              </a:ext>
            </a:extLst>
          </p:cNvPr>
          <p:cNvSpPr txBox="1"/>
          <p:nvPr/>
        </p:nvSpPr>
        <p:spPr bwMode="auto">
          <a:xfrm>
            <a:off x="6361472" y="1600200"/>
            <a:ext cx="21630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Measurable disease at baseline</a:t>
            </a:r>
          </a:p>
        </p:txBody>
      </p:sp>
      <p:sp>
        <p:nvSpPr>
          <p:cNvPr id="100" name="TextBox 99">
            <a:extLst>
              <a:ext uri="{FF2B5EF4-FFF2-40B4-BE49-F238E27FC236}">
                <a16:creationId xmlns:a16="http://schemas.microsoft.com/office/drawing/2014/main" id="{A4E6408E-BCC2-444B-89EC-5A121727747D}"/>
              </a:ext>
            </a:extLst>
          </p:cNvPr>
          <p:cNvSpPr txBox="1"/>
          <p:nvPr/>
        </p:nvSpPr>
        <p:spPr bwMode="auto">
          <a:xfrm>
            <a:off x="6491750" y="1728019"/>
            <a:ext cx="64769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Yes</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a:t>
            </a:r>
          </a:p>
        </p:txBody>
      </p:sp>
      <p:sp>
        <p:nvSpPr>
          <p:cNvPr id="101" name="TextBox 100">
            <a:extLst>
              <a:ext uri="{FF2B5EF4-FFF2-40B4-BE49-F238E27FC236}">
                <a16:creationId xmlns:a16="http://schemas.microsoft.com/office/drawing/2014/main" id="{96C0A70C-C95B-4C99-BD41-FA14DDD06936}"/>
              </a:ext>
            </a:extLst>
          </p:cNvPr>
          <p:cNvSpPr txBox="1"/>
          <p:nvPr/>
        </p:nvSpPr>
        <p:spPr bwMode="auto">
          <a:xfrm>
            <a:off x="6377449" y="2040193"/>
            <a:ext cx="21630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Metastases at baseline</a:t>
            </a:r>
          </a:p>
        </p:txBody>
      </p:sp>
      <p:sp>
        <p:nvSpPr>
          <p:cNvPr id="102" name="TextBox 101">
            <a:extLst>
              <a:ext uri="{FF2B5EF4-FFF2-40B4-BE49-F238E27FC236}">
                <a16:creationId xmlns:a16="http://schemas.microsoft.com/office/drawing/2014/main" id="{819EDD9E-055F-480A-ACD8-68D9D0FAF240}"/>
              </a:ext>
            </a:extLst>
          </p:cNvPr>
          <p:cNvSpPr txBox="1"/>
          <p:nvPr/>
        </p:nvSpPr>
        <p:spPr bwMode="auto">
          <a:xfrm>
            <a:off x="6478230" y="2164501"/>
            <a:ext cx="11946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Bone only</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Visceral</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Other</a:t>
            </a:r>
          </a:p>
        </p:txBody>
      </p:sp>
      <p:sp>
        <p:nvSpPr>
          <p:cNvPr id="103" name="TextBox 102">
            <a:extLst>
              <a:ext uri="{FF2B5EF4-FFF2-40B4-BE49-F238E27FC236}">
                <a16:creationId xmlns:a16="http://schemas.microsoft.com/office/drawing/2014/main" id="{E0276144-275B-4752-82FA-9C95144D8977}"/>
              </a:ext>
            </a:extLst>
          </p:cNvPr>
          <p:cNvSpPr txBox="1"/>
          <p:nvPr/>
        </p:nvSpPr>
        <p:spPr bwMode="auto">
          <a:xfrm>
            <a:off x="6363929" y="2660016"/>
            <a:ext cx="21630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ECOG PS at baseline</a:t>
            </a:r>
          </a:p>
        </p:txBody>
      </p:sp>
      <p:sp>
        <p:nvSpPr>
          <p:cNvPr id="104" name="TextBox 103">
            <a:extLst>
              <a:ext uri="{FF2B5EF4-FFF2-40B4-BE49-F238E27FC236}">
                <a16:creationId xmlns:a16="http://schemas.microsoft.com/office/drawing/2014/main" id="{46CBACBD-3576-4C01-BC54-005F88369909}"/>
              </a:ext>
            </a:extLst>
          </p:cNvPr>
          <p:cNvSpPr txBox="1"/>
          <p:nvPr/>
        </p:nvSpPr>
        <p:spPr bwMode="auto">
          <a:xfrm>
            <a:off x="6501581" y="2777437"/>
            <a:ext cx="37116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105" name="TextBox 104">
            <a:extLst>
              <a:ext uri="{FF2B5EF4-FFF2-40B4-BE49-F238E27FC236}">
                <a16:creationId xmlns:a16="http://schemas.microsoft.com/office/drawing/2014/main" id="{85824842-6D1B-478A-80B4-81A9D7B13873}"/>
              </a:ext>
            </a:extLst>
          </p:cNvPr>
          <p:cNvSpPr txBox="1"/>
          <p:nvPr/>
        </p:nvSpPr>
        <p:spPr bwMode="auto">
          <a:xfrm>
            <a:off x="6357784" y="3239944"/>
            <a:ext cx="21630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Age at randomization</a:t>
            </a:r>
          </a:p>
        </p:txBody>
      </p:sp>
      <p:sp>
        <p:nvSpPr>
          <p:cNvPr id="106" name="TextBox 105">
            <a:extLst>
              <a:ext uri="{FF2B5EF4-FFF2-40B4-BE49-F238E27FC236}">
                <a16:creationId xmlns:a16="http://schemas.microsoft.com/office/drawing/2014/main" id="{93F71461-F913-473C-BB20-61B0883D413A}"/>
              </a:ext>
            </a:extLst>
          </p:cNvPr>
          <p:cNvSpPr txBox="1"/>
          <p:nvPr/>
        </p:nvSpPr>
        <p:spPr bwMode="auto">
          <a:xfrm>
            <a:off x="6524931" y="3354028"/>
            <a:ext cx="71283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&lt;65 yr</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≥65 yr</a:t>
            </a:r>
          </a:p>
        </p:txBody>
      </p:sp>
      <p:sp>
        <p:nvSpPr>
          <p:cNvPr id="107" name="TextBox 106">
            <a:extLst>
              <a:ext uri="{FF2B5EF4-FFF2-40B4-BE49-F238E27FC236}">
                <a16:creationId xmlns:a16="http://schemas.microsoft.com/office/drawing/2014/main" id="{44276B8E-C932-46A3-A3E0-07A6011BE119}"/>
              </a:ext>
            </a:extLst>
          </p:cNvPr>
          <p:cNvSpPr txBox="1"/>
          <p:nvPr/>
        </p:nvSpPr>
        <p:spPr bwMode="auto">
          <a:xfrm>
            <a:off x="6366389" y="3667215"/>
            <a:ext cx="80870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Region</a:t>
            </a:r>
          </a:p>
        </p:txBody>
      </p:sp>
      <p:sp>
        <p:nvSpPr>
          <p:cNvPr id="108" name="TextBox 107">
            <a:extLst>
              <a:ext uri="{FF2B5EF4-FFF2-40B4-BE49-F238E27FC236}">
                <a16:creationId xmlns:a16="http://schemas.microsoft.com/office/drawing/2014/main" id="{DA392802-0874-4B12-85B7-515D4360CDE2}"/>
              </a:ext>
            </a:extLst>
          </p:cNvPr>
          <p:cNvSpPr txBox="1"/>
          <p:nvPr/>
        </p:nvSpPr>
        <p:spPr bwMode="auto">
          <a:xfrm>
            <a:off x="6474541" y="3797709"/>
            <a:ext cx="18103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Asia</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Europe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North and South America</a:t>
            </a:r>
          </a:p>
        </p:txBody>
      </p:sp>
      <p:sp>
        <p:nvSpPr>
          <p:cNvPr id="109" name="TextBox 108">
            <a:extLst>
              <a:ext uri="{FF2B5EF4-FFF2-40B4-BE49-F238E27FC236}">
                <a16:creationId xmlns:a16="http://schemas.microsoft.com/office/drawing/2014/main" id="{72D91DE4-7BF3-4FC3-B0DD-38E0EB1E464A}"/>
              </a:ext>
            </a:extLst>
          </p:cNvPr>
          <p:cNvSpPr txBox="1"/>
          <p:nvPr/>
        </p:nvSpPr>
        <p:spPr bwMode="auto">
          <a:xfrm>
            <a:off x="6366387" y="4293009"/>
            <a:ext cx="216309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PSA at baseline</a:t>
            </a:r>
          </a:p>
        </p:txBody>
      </p:sp>
      <p:sp>
        <p:nvSpPr>
          <p:cNvPr id="111" name="TextBox 110">
            <a:extLst>
              <a:ext uri="{FF2B5EF4-FFF2-40B4-BE49-F238E27FC236}">
                <a16:creationId xmlns:a16="http://schemas.microsoft.com/office/drawing/2014/main" id="{8AA15A44-40A1-4B46-86E6-A2BC4E917937}"/>
              </a:ext>
            </a:extLst>
          </p:cNvPr>
          <p:cNvSpPr txBox="1"/>
          <p:nvPr/>
        </p:nvSpPr>
        <p:spPr bwMode="auto">
          <a:xfrm>
            <a:off x="6516329" y="4428202"/>
            <a:ext cx="119707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Median</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&lt; Median</a:t>
            </a:r>
          </a:p>
        </p:txBody>
      </p:sp>
      <p:sp>
        <p:nvSpPr>
          <p:cNvPr id="112" name="TextBox 111">
            <a:extLst>
              <a:ext uri="{FF2B5EF4-FFF2-40B4-BE49-F238E27FC236}">
                <a16:creationId xmlns:a16="http://schemas.microsoft.com/office/drawing/2014/main" id="{B25585CD-5EFF-482F-BA4D-2C99F2985DDB}"/>
              </a:ext>
            </a:extLst>
          </p:cNvPr>
          <p:cNvSpPr txBox="1"/>
          <p:nvPr/>
        </p:nvSpPr>
        <p:spPr bwMode="auto">
          <a:xfrm>
            <a:off x="6356556" y="4733003"/>
            <a:ext cx="12499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Gene alteration</a:t>
            </a:r>
          </a:p>
        </p:txBody>
      </p:sp>
      <p:sp>
        <p:nvSpPr>
          <p:cNvPr id="113" name="TextBox 112">
            <a:extLst>
              <a:ext uri="{FF2B5EF4-FFF2-40B4-BE49-F238E27FC236}">
                <a16:creationId xmlns:a16="http://schemas.microsoft.com/office/drawing/2014/main" id="{6A98750F-BE7C-4A7A-9AAD-BCE3E290E5F2}"/>
              </a:ext>
            </a:extLst>
          </p:cNvPr>
          <p:cNvSpPr txBox="1"/>
          <p:nvPr/>
        </p:nvSpPr>
        <p:spPr bwMode="auto">
          <a:xfrm>
            <a:off x="6490520" y="4878030"/>
            <a:ext cx="12499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BRCA1</a:t>
            </a:r>
          </a:p>
        </p:txBody>
      </p:sp>
      <p:sp>
        <p:nvSpPr>
          <p:cNvPr id="116" name="TextBox 115">
            <a:extLst>
              <a:ext uri="{FF2B5EF4-FFF2-40B4-BE49-F238E27FC236}">
                <a16:creationId xmlns:a16="http://schemas.microsoft.com/office/drawing/2014/main" id="{E5C32D03-45F0-4BE8-AF32-52A1579FA7E0}"/>
              </a:ext>
            </a:extLst>
          </p:cNvPr>
          <p:cNvSpPr txBox="1"/>
          <p:nvPr/>
        </p:nvSpPr>
        <p:spPr bwMode="auto">
          <a:xfrm>
            <a:off x="6484374" y="5181600"/>
            <a:ext cx="50267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ATM</a:t>
            </a:r>
          </a:p>
        </p:txBody>
      </p:sp>
      <p:sp>
        <p:nvSpPr>
          <p:cNvPr id="117" name="TextBox 116">
            <a:extLst>
              <a:ext uri="{FF2B5EF4-FFF2-40B4-BE49-F238E27FC236}">
                <a16:creationId xmlns:a16="http://schemas.microsoft.com/office/drawing/2014/main" id="{3435D2CC-E4F9-4CE6-93D7-F9FF2BEE06F0}"/>
              </a:ext>
            </a:extLst>
          </p:cNvPr>
          <p:cNvSpPr txBox="1"/>
          <p:nvPr/>
        </p:nvSpPr>
        <p:spPr bwMode="auto">
          <a:xfrm>
            <a:off x="6486833" y="5036575"/>
            <a:ext cx="124992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BRCA2</a:t>
            </a:r>
          </a:p>
        </p:txBody>
      </p:sp>
      <p:sp>
        <p:nvSpPr>
          <p:cNvPr id="118" name="TextBox 117">
            <a:extLst>
              <a:ext uri="{FF2B5EF4-FFF2-40B4-BE49-F238E27FC236}">
                <a16:creationId xmlns:a16="http://schemas.microsoft.com/office/drawing/2014/main" id="{1ED169D1-7ACA-439D-8C39-BC5D74E04AA8}"/>
              </a:ext>
            </a:extLst>
          </p:cNvPr>
          <p:cNvSpPr txBox="1"/>
          <p:nvPr/>
        </p:nvSpPr>
        <p:spPr bwMode="auto">
          <a:xfrm>
            <a:off x="6492977" y="5334000"/>
            <a:ext cx="744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CDK12</a:t>
            </a:r>
          </a:p>
        </p:txBody>
      </p:sp>
      <p:sp>
        <p:nvSpPr>
          <p:cNvPr id="119" name="TextBox 118">
            <a:extLst>
              <a:ext uri="{FF2B5EF4-FFF2-40B4-BE49-F238E27FC236}">
                <a16:creationId xmlns:a16="http://schemas.microsoft.com/office/drawing/2014/main" id="{F6DD2F97-1284-47D9-AB30-3FDBC664FECF}"/>
              </a:ext>
            </a:extLst>
          </p:cNvPr>
          <p:cNvSpPr txBox="1"/>
          <p:nvPr/>
        </p:nvSpPr>
        <p:spPr bwMode="auto">
          <a:xfrm>
            <a:off x="6490518" y="5475339"/>
            <a:ext cx="7447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CHEK2</a:t>
            </a:r>
          </a:p>
        </p:txBody>
      </p:sp>
      <p:sp>
        <p:nvSpPr>
          <p:cNvPr id="120" name="TextBox 119">
            <a:extLst>
              <a:ext uri="{FF2B5EF4-FFF2-40B4-BE49-F238E27FC236}">
                <a16:creationId xmlns:a16="http://schemas.microsoft.com/office/drawing/2014/main" id="{CF26D0D1-8A3D-4758-B4AE-9EFA79123CA6}"/>
              </a:ext>
            </a:extLst>
          </p:cNvPr>
          <p:cNvSpPr txBox="1"/>
          <p:nvPr/>
        </p:nvSpPr>
        <p:spPr bwMode="auto">
          <a:xfrm>
            <a:off x="6491746" y="5620365"/>
            <a:ext cx="911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PPP2R2A</a:t>
            </a:r>
          </a:p>
        </p:txBody>
      </p:sp>
      <p:sp>
        <p:nvSpPr>
          <p:cNvPr id="121" name="TextBox 120">
            <a:extLst>
              <a:ext uri="{FF2B5EF4-FFF2-40B4-BE49-F238E27FC236}">
                <a16:creationId xmlns:a16="http://schemas.microsoft.com/office/drawing/2014/main" id="{0A05E88F-D68C-4D65-8A87-9A3AEFB7C26B}"/>
              </a:ext>
            </a:extLst>
          </p:cNvPr>
          <p:cNvSpPr txBox="1"/>
          <p:nvPr/>
        </p:nvSpPr>
        <p:spPr bwMode="auto">
          <a:xfrm>
            <a:off x="6485600" y="5772766"/>
            <a:ext cx="9119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RAD54L</a:t>
            </a:r>
          </a:p>
        </p:txBody>
      </p:sp>
      <p:cxnSp>
        <p:nvCxnSpPr>
          <p:cNvPr id="122" name="Straight Arrow Connector 121">
            <a:extLst>
              <a:ext uri="{FF2B5EF4-FFF2-40B4-BE49-F238E27FC236}">
                <a16:creationId xmlns:a16="http://schemas.microsoft.com/office/drawing/2014/main" id="{ECE9B54B-42AA-40FF-8D22-9EB8E1607AD6}"/>
              </a:ext>
            </a:extLst>
          </p:cNvPr>
          <p:cNvCxnSpPr>
            <a:cxnSpLocks/>
          </p:cNvCxnSpPr>
          <p:nvPr/>
        </p:nvCxnSpPr>
        <p:spPr bwMode="auto">
          <a:xfrm flipH="1">
            <a:off x="8195733" y="6220178"/>
            <a:ext cx="1080913" cy="0"/>
          </a:xfrm>
          <a:prstGeom prst="straightConnector1">
            <a:avLst/>
          </a:prstGeom>
          <a:noFill/>
          <a:ln w="28575" cap="flat" cmpd="sng" algn="ctr">
            <a:solidFill>
              <a:schemeClr val="bg1"/>
            </a:solidFill>
            <a:prstDash val="solid"/>
            <a:round/>
            <a:headEnd type="none" w="med" len="med"/>
            <a:tailEnd type="triangle"/>
          </a:ln>
          <a:effectLst/>
        </p:spPr>
      </p:cxnSp>
      <p:cxnSp>
        <p:nvCxnSpPr>
          <p:cNvPr id="127" name="Straight Arrow Connector 126">
            <a:extLst>
              <a:ext uri="{FF2B5EF4-FFF2-40B4-BE49-F238E27FC236}">
                <a16:creationId xmlns:a16="http://schemas.microsoft.com/office/drawing/2014/main" id="{16CF9A39-7AE7-497A-8BCB-E5E849889CFB}"/>
              </a:ext>
            </a:extLst>
          </p:cNvPr>
          <p:cNvCxnSpPr>
            <a:cxnSpLocks/>
          </p:cNvCxnSpPr>
          <p:nvPr/>
        </p:nvCxnSpPr>
        <p:spPr bwMode="auto">
          <a:xfrm>
            <a:off x="9378245" y="6223000"/>
            <a:ext cx="1063977" cy="0"/>
          </a:xfrm>
          <a:prstGeom prst="straightConnector1">
            <a:avLst/>
          </a:prstGeom>
          <a:noFill/>
          <a:ln w="28575" cap="flat" cmpd="sng" algn="ctr">
            <a:solidFill>
              <a:schemeClr val="bg1"/>
            </a:solidFill>
            <a:prstDash val="solid"/>
            <a:round/>
            <a:headEnd type="none" w="med" len="med"/>
            <a:tailEnd type="triangle"/>
          </a:ln>
          <a:effectLst/>
        </p:spPr>
      </p:cxnSp>
      <p:cxnSp>
        <p:nvCxnSpPr>
          <p:cNvPr id="3074" name="Straight Connector 3073">
            <a:extLst>
              <a:ext uri="{FF2B5EF4-FFF2-40B4-BE49-F238E27FC236}">
                <a16:creationId xmlns:a16="http://schemas.microsoft.com/office/drawing/2014/main" id="{5C602499-95F3-4A38-90A4-3F382A4FEB2D}"/>
              </a:ext>
            </a:extLst>
          </p:cNvPr>
          <p:cNvCxnSpPr/>
          <p:nvPr/>
        </p:nvCxnSpPr>
        <p:spPr bwMode="auto">
          <a:xfrm>
            <a:off x="8283222" y="5988756"/>
            <a:ext cx="2127956" cy="0"/>
          </a:xfrm>
          <a:prstGeom prst="line">
            <a:avLst/>
          </a:prstGeom>
          <a:noFill/>
          <a:ln w="28575" cap="flat" cmpd="sng" algn="ctr">
            <a:solidFill>
              <a:schemeClr val="bg1"/>
            </a:solidFill>
            <a:prstDash val="solid"/>
            <a:round/>
            <a:headEnd type="none" w="med" len="med"/>
            <a:tailEnd type="none" w="med" len="med"/>
          </a:ln>
          <a:effectLst/>
        </p:spPr>
      </p:cxnSp>
      <p:cxnSp>
        <p:nvCxnSpPr>
          <p:cNvPr id="3077" name="Straight Connector 3076">
            <a:extLst>
              <a:ext uri="{FF2B5EF4-FFF2-40B4-BE49-F238E27FC236}">
                <a16:creationId xmlns:a16="http://schemas.microsoft.com/office/drawing/2014/main" id="{46659AD9-0A19-4AF7-A099-D96B4A870736}"/>
              </a:ext>
            </a:extLst>
          </p:cNvPr>
          <p:cNvCxnSpPr>
            <a:cxnSpLocks/>
          </p:cNvCxnSpPr>
          <p:nvPr/>
        </p:nvCxnSpPr>
        <p:spPr bwMode="auto">
          <a:xfrm>
            <a:off x="8286752"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490A8B7D-DF8F-4997-820F-A60907DDD57F}"/>
              </a:ext>
            </a:extLst>
          </p:cNvPr>
          <p:cNvCxnSpPr>
            <a:cxnSpLocks/>
          </p:cNvCxnSpPr>
          <p:nvPr/>
        </p:nvCxnSpPr>
        <p:spPr bwMode="auto">
          <a:xfrm>
            <a:off x="8551336"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36F20FB-A09F-4B08-B2E4-A4694C3DA703}"/>
              </a:ext>
            </a:extLst>
          </p:cNvPr>
          <p:cNvCxnSpPr>
            <a:cxnSpLocks/>
          </p:cNvCxnSpPr>
          <p:nvPr/>
        </p:nvCxnSpPr>
        <p:spPr bwMode="auto">
          <a:xfrm>
            <a:off x="8813802"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DDE6D4E5-D7DC-49E8-8CD5-81082E06A4CB}"/>
              </a:ext>
            </a:extLst>
          </p:cNvPr>
          <p:cNvCxnSpPr>
            <a:cxnSpLocks/>
          </p:cNvCxnSpPr>
          <p:nvPr/>
        </p:nvCxnSpPr>
        <p:spPr bwMode="auto">
          <a:xfrm>
            <a:off x="9076268"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C0C6DDE-55C3-4FBA-80E2-47480BFC33EE}"/>
              </a:ext>
            </a:extLst>
          </p:cNvPr>
          <p:cNvCxnSpPr>
            <a:cxnSpLocks/>
          </p:cNvCxnSpPr>
          <p:nvPr/>
        </p:nvCxnSpPr>
        <p:spPr bwMode="auto">
          <a:xfrm>
            <a:off x="9334501"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5EE985F1-0473-4E24-B2F2-6F96DCAF9891}"/>
              </a:ext>
            </a:extLst>
          </p:cNvPr>
          <p:cNvCxnSpPr>
            <a:cxnSpLocks/>
          </p:cNvCxnSpPr>
          <p:nvPr/>
        </p:nvCxnSpPr>
        <p:spPr bwMode="auto">
          <a:xfrm>
            <a:off x="9601201"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0E907053-62C1-4F2F-8035-D273B503CBEF}"/>
              </a:ext>
            </a:extLst>
          </p:cNvPr>
          <p:cNvCxnSpPr>
            <a:cxnSpLocks/>
          </p:cNvCxnSpPr>
          <p:nvPr/>
        </p:nvCxnSpPr>
        <p:spPr bwMode="auto">
          <a:xfrm>
            <a:off x="9874251"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D9832DB-74B9-4A85-945C-FA48D6AE07C5}"/>
              </a:ext>
            </a:extLst>
          </p:cNvPr>
          <p:cNvCxnSpPr>
            <a:cxnSpLocks/>
          </p:cNvCxnSpPr>
          <p:nvPr/>
        </p:nvCxnSpPr>
        <p:spPr bwMode="auto">
          <a:xfrm>
            <a:off x="10149417" y="5975350"/>
            <a:ext cx="0" cy="7620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CEC35D6-9445-439B-AFE8-5F1AF186946A}"/>
              </a:ext>
            </a:extLst>
          </p:cNvPr>
          <p:cNvCxnSpPr>
            <a:cxnSpLocks/>
          </p:cNvCxnSpPr>
          <p:nvPr/>
        </p:nvCxnSpPr>
        <p:spPr bwMode="auto">
          <a:xfrm>
            <a:off x="10407651" y="5975350"/>
            <a:ext cx="0" cy="76200"/>
          </a:xfrm>
          <a:prstGeom prst="line">
            <a:avLst/>
          </a:prstGeom>
          <a:noFill/>
          <a:ln w="28575" cap="flat" cmpd="sng" algn="ctr">
            <a:solidFill>
              <a:schemeClr val="bg1"/>
            </a:solidFill>
            <a:prstDash val="solid"/>
            <a:round/>
            <a:headEnd type="none" w="med" len="med"/>
            <a:tailEnd type="none" w="med" len="med"/>
          </a:ln>
          <a:effectLst/>
        </p:spPr>
      </p:cxnSp>
      <p:sp>
        <p:nvSpPr>
          <p:cNvPr id="3081" name="TextBox 3080">
            <a:extLst>
              <a:ext uri="{FF2B5EF4-FFF2-40B4-BE49-F238E27FC236}">
                <a16:creationId xmlns:a16="http://schemas.microsoft.com/office/drawing/2014/main" id="{1E2BCF99-602C-4CAE-969E-D0CE269BF4AA}"/>
              </a:ext>
            </a:extLst>
          </p:cNvPr>
          <p:cNvSpPr txBox="1"/>
          <p:nvPr/>
        </p:nvSpPr>
        <p:spPr bwMode="auto">
          <a:xfrm>
            <a:off x="8056034" y="5973233"/>
            <a:ext cx="8043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0.06</a:t>
            </a:r>
          </a:p>
        </p:txBody>
      </p:sp>
      <p:sp>
        <p:nvSpPr>
          <p:cNvPr id="147" name="TextBox 146">
            <a:extLst>
              <a:ext uri="{FF2B5EF4-FFF2-40B4-BE49-F238E27FC236}">
                <a16:creationId xmlns:a16="http://schemas.microsoft.com/office/drawing/2014/main" id="{A4FDE77B-181D-41D9-AD3D-F8D27481E9DA}"/>
              </a:ext>
            </a:extLst>
          </p:cNvPr>
          <p:cNvSpPr txBox="1"/>
          <p:nvPr/>
        </p:nvSpPr>
        <p:spPr bwMode="auto">
          <a:xfrm>
            <a:off x="8589434" y="5973233"/>
            <a:ext cx="4974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0.25</a:t>
            </a:r>
          </a:p>
        </p:txBody>
      </p:sp>
      <p:sp>
        <p:nvSpPr>
          <p:cNvPr id="148" name="TextBox 147">
            <a:extLst>
              <a:ext uri="{FF2B5EF4-FFF2-40B4-BE49-F238E27FC236}">
                <a16:creationId xmlns:a16="http://schemas.microsoft.com/office/drawing/2014/main" id="{8CEF4C60-EF36-4951-9A29-BAED62FBED14}"/>
              </a:ext>
            </a:extLst>
          </p:cNvPr>
          <p:cNvSpPr txBox="1"/>
          <p:nvPr/>
        </p:nvSpPr>
        <p:spPr bwMode="auto">
          <a:xfrm>
            <a:off x="9103681" y="5971116"/>
            <a:ext cx="47132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149" name="TextBox 148">
            <a:extLst>
              <a:ext uri="{FF2B5EF4-FFF2-40B4-BE49-F238E27FC236}">
                <a16:creationId xmlns:a16="http://schemas.microsoft.com/office/drawing/2014/main" id="{C4F6E9BF-0408-4DC1-B993-2240C562EF06}"/>
              </a:ext>
            </a:extLst>
          </p:cNvPr>
          <p:cNvSpPr txBox="1"/>
          <p:nvPr/>
        </p:nvSpPr>
        <p:spPr bwMode="auto">
          <a:xfrm>
            <a:off x="9653214" y="5974549"/>
            <a:ext cx="4594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4.00</a:t>
            </a:r>
          </a:p>
        </p:txBody>
      </p:sp>
      <p:sp>
        <p:nvSpPr>
          <p:cNvPr id="150" name="TextBox 149">
            <a:extLst>
              <a:ext uri="{FF2B5EF4-FFF2-40B4-BE49-F238E27FC236}">
                <a16:creationId xmlns:a16="http://schemas.microsoft.com/office/drawing/2014/main" id="{AEBDA8F4-AE25-4D36-8FD9-F82481190616}"/>
              </a:ext>
            </a:extLst>
          </p:cNvPr>
          <p:cNvSpPr txBox="1"/>
          <p:nvPr/>
        </p:nvSpPr>
        <p:spPr bwMode="auto">
          <a:xfrm>
            <a:off x="10146341" y="5978829"/>
            <a:ext cx="6846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16.00</a:t>
            </a:r>
          </a:p>
        </p:txBody>
      </p:sp>
      <p:sp>
        <p:nvSpPr>
          <p:cNvPr id="3082" name="TextBox 3081">
            <a:extLst>
              <a:ext uri="{FF2B5EF4-FFF2-40B4-BE49-F238E27FC236}">
                <a16:creationId xmlns:a16="http://schemas.microsoft.com/office/drawing/2014/main" id="{EBFB7002-0D51-4610-B6F4-85706C735F84}"/>
              </a:ext>
            </a:extLst>
          </p:cNvPr>
          <p:cNvSpPr txBox="1"/>
          <p:nvPr/>
        </p:nvSpPr>
        <p:spPr bwMode="auto">
          <a:xfrm>
            <a:off x="10496550" y="1005416"/>
            <a:ext cx="15065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0.49 (0.38-0.63)</a:t>
            </a:r>
          </a:p>
        </p:txBody>
      </p:sp>
      <p:sp>
        <p:nvSpPr>
          <p:cNvPr id="152" name="TextBox 151">
            <a:extLst>
              <a:ext uri="{FF2B5EF4-FFF2-40B4-BE49-F238E27FC236}">
                <a16:creationId xmlns:a16="http://schemas.microsoft.com/office/drawing/2014/main" id="{BBD84FE0-C61F-4FFA-8B78-69C99788FA7E}"/>
              </a:ext>
            </a:extLst>
          </p:cNvPr>
          <p:cNvSpPr txBox="1"/>
          <p:nvPr/>
        </p:nvSpPr>
        <p:spPr bwMode="auto">
          <a:xfrm>
            <a:off x="10511366" y="1295701"/>
            <a:ext cx="12001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0.39 (0.29-0.53)</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0.77 (0.50-1.22)</a:t>
            </a:r>
          </a:p>
        </p:txBody>
      </p:sp>
      <p:sp>
        <p:nvSpPr>
          <p:cNvPr id="153" name="TextBox 152">
            <a:extLst>
              <a:ext uri="{FF2B5EF4-FFF2-40B4-BE49-F238E27FC236}">
                <a16:creationId xmlns:a16="http://schemas.microsoft.com/office/drawing/2014/main" id="{EB595834-8B92-4237-AC5E-C0C1EC31CFA3}"/>
              </a:ext>
            </a:extLst>
          </p:cNvPr>
          <p:cNvSpPr txBox="1"/>
          <p:nvPr/>
        </p:nvSpPr>
        <p:spPr bwMode="auto">
          <a:xfrm>
            <a:off x="10502899" y="1731431"/>
            <a:ext cx="12001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0.41 (0.30-0.56)</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0.64 (0.43-0.98)</a:t>
            </a:r>
          </a:p>
        </p:txBody>
      </p:sp>
      <p:sp>
        <p:nvSpPr>
          <p:cNvPr id="154" name="TextBox 153">
            <a:extLst>
              <a:ext uri="{FF2B5EF4-FFF2-40B4-BE49-F238E27FC236}">
                <a16:creationId xmlns:a16="http://schemas.microsoft.com/office/drawing/2014/main" id="{CE0A280F-A318-4C6B-B29E-E366A190FF30}"/>
              </a:ext>
            </a:extLst>
          </p:cNvPr>
          <p:cNvSpPr txBox="1"/>
          <p:nvPr/>
        </p:nvSpPr>
        <p:spPr bwMode="auto">
          <a:xfrm>
            <a:off x="10507132" y="2167464"/>
            <a:ext cx="12001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0.57 (0.35-0.94)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0.42 (0.28-0.64)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0.57 (0.37-0.90)</a:t>
            </a:r>
          </a:p>
        </p:txBody>
      </p:sp>
      <p:sp>
        <p:nvSpPr>
          <p:cNvPr id="155" name="TextBox 154">
            <a:extLst>
              <a:ext uri="{FF2B5EF4-FFF2-40B4-BE49-F238E27FC236}">
                <a16:creationId xmlns:a16="http://schemas.microsoft.com/office/drawing/2014/main" id="{F67CC340-66F4-439F-BDB4-8FBC933DA654}"/>
              </a:ext>
            </a:extLst>
          </p:cNvPr>
          <p:cNvSpPr txBox="1"/>
          <p:nvPr/>
        </p:nvSpPr>
        <p:spPr bwMode="auto">
          <a:xfrm>
            <a:off x="10502898" y="2770713"/>
            <a:ext cx="12001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0.67 (0.46-1.00)</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0.45 (0.32-0.64)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0.31 (0.10-1.13)</a:t>
            </a:r>
          </a:p>
        </p:txBody>
      </p:sp>
      <p:sp>
        <p:nvSpPr>
          <p:cNvPr id="156" name="TextBox 155">
            <a:extLst>
              <a:ext uri="{FF2B5EF4-FFF2-40B4-BE49-F238E27FC236}">
                <a16:creationId xmlns:a16="http://schemas.microsoft.com/office/drawing/2014/main" id="{78E27932-A106-45BC-881C-A8E970263D04}"/>
              </a:ext>
            </a:extLst>
          </p:cNvPr>
          <p:cNvSpPr txBox="1"/>
          <p:nvPr/>
        </p:nvSpPr>
        <p:spPr bwMode="auto">
          <a:xfrm>
            <a:off x="10498666" y="3373963"/>
            <a:ext cx="12001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0.53 (0.34-0.85)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0.52 (0.39-0.70)</a:t>
            </a:r>
          </a:p>
        </p:txBody>
      </p:sp>
      <p:sp>
        <p:nvSpPr>
          <p:cNvPr id="157" name="TextBox 156">
            <a:extLst>
              <a:ext uri="{FF2B5EF4-FFF2-40B4-BE49-F238E27FC236}">
                <a16:creationId xmlns:a16="http://schemas.microsoft.com/office/drawing/2014/main" id="{DA789636-B55F-4B08-B057-7EC1CD10C24F}"/>
              </a:ext>
            </a:extLst>
          </p:cNvPr>
          <p:cNvSpPr txBox="1"/>
          <p:nvPr/>
        </p:nvSpPr>
        <p:spPr bwMode="auto">
          <a:xfrm>
            <a:off x="10507133" y="3807879"/>
            <a:ext cx="12001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0.67 (0.44-1.04)</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0.48 (0.33-0.71)</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0.43 (0.26-0.73)</a:t>
            </a:r>
          </a:p>
        </p:txBody>
      </p:sp>
      <p:sp>
        <p:nvSpPr>
          <p:cNvPr id="158" name="TextBox 157">
            <a:extLst>
              <a:ext uri="{FF2B5EF4-FFF2-40B4-BE49-F238E27FC236}">
                <a16:creationId xmlns:a16="http://schemas.microsoft.com/office/drawing/2014/main" id="{B51ACE2D-53D2-4808-AD08-B0DAD6ED1DB8}"/>
              </a:ext>
            </a:extLst>
          </p:cNvPr>
          <p:cNvSpPr txBox="1"/>
          <p:nvPr/>
        </p:nvSpPr>
        <p:spPr bwMode="auto">
          <a:xfrm>
            <a:off x="10500782" y="4430481"/>
            <a:ext cx="120015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0.46 (0.33-0.65)</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0.65 (0.44-0.96)</a:t>
            </a:r>
          </a:p>
        </p:txBody>
      </p:sp>
      <p:sp>
        <p:nvSpPr>
          <p:cNvPr id="159" name="TextBox 158">
            <a:extLst>
              <a:ext uri="{FF2B5EF4-FFF2-40B4-BE49-F238E27FC236}">
                <a16:creationId xmlns:a16="http://schemas.microsoft.com/office/drawing/2014/main" id="{FA3C5DC7-E85E-4D3C-B8E4-D8748E4ED02B}"/>
              </a:ext>
            </a:extLst>
          </p:cNvPr>
          <p:cNvSpPr txBox="1"/>
          <p:nvPr/>
        </p:nvSpPr>
        <p:spPr bwMode="auto">
          <a:xfrm>
            <a:off x="10500783" y="4876795"/>
            <a:ext cx="12001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0.41 (0.13-1.39)</a:t>
            </a:r>
          </a:p>
        </p:txBody>
      </p:sp>
      <p:sp>
        <p:nvSpPr>
          <p:cNvPr id="160" name="TextBox 159">
            <a:extLst>
              <a:ext uri="{FF2B5EF4-FFF2-40B4-BE49-F238E27FC236}">
                <a16:creationId xmlns:a16="http://schemas.microsoft.com/office/drawing/2014/main" id="{7AFDBA8B-FC4A-49E8-BFC5-4F1C1713D524}"/>
              </a:ext>
            </a:extLst>
          </p:cNvPr>
          <p:cNvSpPr txBox="1"/>
          <p:nvPr/>
        </p:nvSpPr>
        <p:spPr bwMode="auto">
          <a:xfrm>
            <a:off x="10507133" y="5031311"/>
            <a:ext cx="12001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0.21 (0.13-0.32)</a:t>
            </a:r>
          </a:p>
        </p:txBody>
      </p:sp>
      <p:sp>
        <p:nvSpPr>
          <p:cNvPr id="161" name="TextBox 160">
            <a:extLst>
              <a:ext uri="{FF2B5EF4-FFF2-40B4-BE49-F238E27FC236}">
                <a16:creationId xmlns:a16="http://schemas.microsoft.com/office/drawing/2014/main" id="{898C2B57-6AE9-4383-9878-FD1A9557DF4F}"/>
              </a:ext>
            </a:extLst>
          </p:cNvPr>
          <p:cNvSpPr txBox="1"/>
          <p:nvPr/>
        </p:nvSpPr>
        <p:spPr bwMode="auto">
          <a:xfrm>
            <a:off x="10507134" y="5173128"/>
            <a:ext cx="12001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1.04 (0.61-1.87)</a:t>
            </a:r>
          </a:p>
        </p:txBody>
      </p:sp>
      <p:sp>
        <p:nvSpPr>
          <p:cNvPr id="162" name="TextBox 161">
            <a:extLst>
              <a:ext uri="{FF2B5EF4-FFF2-40B4-BE49-F238E27FC236}">
                <a16:creationId xmlns:a16="http://schemas.microsoft.com/office/drawing/2014/main" id="{EE863AFC-1282-4821-A99B-EC7FA56A94B6}"/>
              </a:ext>
            </a:extLst>
          </p:cNvPr>
          <p:cNvSpPr txBox="1"/>
          <p:nvPr/>
        </p:nvSpPr>
        <p:spPr bwMode="auto">
          <a:xfrm>
            <a:off x="10498668" y="5327644"/>
            <a:ext cx="12001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0.74 (0.44-1.31)</a:t>
            </a:r>
          </a:p>
        </p:txBody>
      </p:sp>
      <p:sp>
        <p:nvSpPr>
          <p:cNvPr id="163" name="TextBox 162">
            <a:extLst>
              <a:ext uri="{FF2B5EF4-FFF2-40B4-BE49-F238E27FC236}">
                <a16:creationId xmlns:a16="http://schemas.microsoft.com/office/drawing/2014/main" id="{68B71996-0779-4F94-814E-571017A15087}"/>
              </a:ext>
            </a:extLst>
          </p:cNvPr>
          <p:cNvSpPr txBox="1"/>
          <p:nvPr/>
        </p:nvSpPr>
        <p:spPr bwMode="auto">
          <a:xfrm>
            <a:off x="10500784" y="5477930"/>
            <a:ext cx="120015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0.87 (0.23-4.13)</a:t>
            </a:r>
          </a:p>
        </p:txBody>
      </p:sp>
      <p:sp>
        <p:nvSpPr>
          <p:cNvPr id="164" name="TextBox 163">
            <a:extLst>
              <a:ext uri="{FF2B5EF4-FFF2-40B4-BE49-F238E27FC236}">
                <a16:creationId xmlns:a16="http://schemas.microsoft.com/office/drawing/2014/main" id="{624AFC35-41AE-446B-B159-592D9F271EBA}"/>
              </a:ext>
            </a:extLst>
          </p:cNvPr>
          <p:cNvSpPr txBox="1"/>
          <p:nvPr/>
        </p:nvSpPr>
        <p:spPr bwMode="auto">
          <a:xfrm>
            <a:off x="10488084" y="5623981"/>
            <a:ext cx="14795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6.61 (1.41-46.41)</a:t>
            </a:r>
          </a:p>
        </p:txBody>
      </p:sp>
      <p:sp>
        <p:nvSpPr>
          <p:cNvPr id="165" name="TextBox 164">
            <a:extLst>
              <a:ext uri="{FF2B5EF4-FFF2-40B4-BE49-F238E27FC236}">
                <a16:creationId xmlns:a16="http://schemas.microsoft.com/office/drawing/2014/main" id="{3360FFF0-8102-404B-8B52-80532B9B0927}"/>
              </a:ext>
            </a:extLst>
          </p:cNvPr>
          <p:cNvSpPr txBox="1"/>
          <p:nvPr/>
        </p:nvSpPr>
        <p:spPr bwMode="auto">
          <a:xfrm>
            <a:off x="10505016" y="5778498"/>
            <a:ext cx="128270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0.33 (0.05-2.54)</a:t>
            </a:r>
          </a:p>
        </p:txBody>
      </p:sp>
      <p:sp>
        <p:nvSpPr>
          <p:cNvPr id="9" name="Freeform: Shape 8">
            <a:extLst>
              <a:ext uri="{FF2B5EF4-FFF2-40B4-BE49-F238E27FC236}">
                <a16:creationId xmlns:a16="http://schemas.microsoft.com/office/drawing/2014/main" id="{E789B1AB-25E1-43E2-A221-BC949F4186FA}"/>
              </a:ext>
            </a:extLst>
          </p:cNvPr>
          <p:cNvSpPr/>
          <p:nvPr/>
        </p:nvSpPr>
        <p:spPr bwMode="auto">
          <a:xfrm>
            <a:off x="1681456" y="1590449"/>
            <a:ext cx="2864542" cy="3982624"/>
          </a:xfrm>
          <a:custGeom>
            <a:avLst/>
            <a:gdLst>
              <a:gd name="connsiteX0" fmla="*/ 0 w 2864542"/>
              <a:gd name="connsiteY0" fmla="*/ 0 h 3982624"/>
              <a:gd name="connsiteX1" fmla="*/ 0 w 2864542"/>
              <a:gd name="connsiteY1" fmla="*/ 3982624 h 3982624"/>
              <a:gd name="connsiteX2" fmla="*/ 2864542 w 2864542"/>
              <a:gd name="connsiteY2" fmla="*/ 3982624 h 3982624"/>
            </a:gdLst>
            <a:ahLst/>
            <a:cxnLst>
              <a:cxn ang="0">
                <a:pos x="connsiteX0" y="connsiteY0"/>
              </a:cxn>
              <a:cxn ang="0">
                <a:pos x="connsiteX1" y="connsiteY1"/>
              </a:cxn>
              <a:cxn ang="0">
                <a:pos x="connsiteX2" y="connsiteY2"/>
              </a:cxn>
            </a:cxnLst>
            <a:rect l="l" t="t" r="r" b="b"/>
            <a:pathLst>
              <a:path w="2864542" h="3982624">
                <a:moveTo>
                  <a:pt x="0" y="0"/>
                </a:moveTo>
                <a:lnTo>
                  <a:pt x="0" y="3982624"/>
                </a:lnTo>
                <a:lnTo>
                  <a:pt x="2864542" y="398262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7" name="TextBox 166">
            <a:extLst>
              <a:ext uri="{FF2B5EF4-FFF2-40B4-BE49-F238E27FC236}">
                <a16:creationId xmlns:a16="http://schemas.microsoft.com/office/drawing/2014/main" id="{5C4DE0A6-4059-498D-82DE-529E84544BB1}"/>
              </a:ext>
            </a:extLst>
          </p:cNvPr>
          <p:cNvSpPr txBox="1"/>
          <p:nvPr/>
        </p:nvSpPr>
        <p:spPr bwMode="auto">
          <a:xfrm>
            <a:off x="8191485" y="6187618"/>
            <a:ext cx="150064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Olaparib Better</a:t>
            </a:r>
          </a:p>
        </p:txBody>
      </p:sp>
      <p:sp>
        <p:nvSpPr>
          <p:cNvPr id="168" name="TextBox 167">
            <a:extLst>
              <a:ext uri="{FF2B5EF4-FFF2-40B4-BE49-F238E27FC236}">
                <a16:creationId xmlns:a16="http://schemas.microsoft.com/office/drawing/2014/main" id="{32ABEA01-A0F8-4508-BA0A-004A8125E99A}"/>
              </a:ext>
            </a:extLst>
          </p:cNvPr>
          <p:cNvSpPr txBox="1"/>
          <p:nvPr/>
        </p:nvSpPr>
        <p:spPr bwMode="auto">
          <a:xfrm>
            <a:off x="9362457" y="6187632"/>
            <a:ext cx="11319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2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Control Better</a:t>
            </a:r>
          </a:p>
        </p:txBody>
      </p:sp>
      <p:cxnSp>
        <p:nvCxnSpPr>
          <p:cNvPr id="3085" name="Straight Connector 3084">
            <a:extLst>
              <a:ext uri="{FF2B5EF4-FFF2-40B4-BE49-F238E27FC236}">
                <a16:creationId xmlns:a16="http://schemas.microsoft.com/office/drawing/2014/main" id="{2E794E63-7423-4906-B6BF-4CC59CEB4955}"/>
              </a:ext>
            </a:extLst>
          </p:cNvPr>
          <p:cNvCxnSpPr>
            <a:cxnSpLocks/>
          </p:cNvCxnSpPr>
          <p:nvPr/>
        </p:nvCxnSpPr>
        <p:spPr bwMode="auto">
          <a:xfrm>
            <a:off x="9336947" y="1063893"/>
            <a:ext cx="0" cy="4942624"/>
          </a:xfrm>
          <a:prstGeom prst="line">
            <a:avLst/>
          </a:prstGeom>
          <a:noFill/>
          <a:ln w="28575" cap="flat" cmpd="sng" algn="ctr">
            <a:solidFill>
              <a:schemeClr val="bg1"/>
            </a:solidFill>
            <a:prstDash val="dash"/>
            <a:round/>
            <a:headEnd type="none" w="med" len="med"/>
            <a:tailEnd type="none" w="med" len="med"/>
          </a:ln>
          <a:effectLst/>
        </p:spPr>
      </p:cxnSp>
      <p:cxnSp>
        <p:nvCxnSpPr>
          <p:cNvPr id="3088" name="Straight Connector 3087">
            <a:extLst>
              <a:ext uri="{FF2B5EF4-FFF2-40B4-BE49-F238E27FC236}">
                <a16:creationId xmlns:a16="http://schemas.microsoft.com/office/drawing/2014/main" id="{40DE9E16-6E8E-4BF1-90A2-B5BD84DF59D5}"/>
              </a:ext>
            </a:extLst>
          </p:cNvPr>
          <p:cNvCxnSpPr/>
          <p:nvPr/>
        </p:nvCxnSpPr>
        <p:spPr bwMode="auto">
          <a:xfrm flipH="1">
            <a:off x="8951588" y="1145648"/>
            <a:ext cx="222421" cy="0"/>
          </a:xfrm>
          <a:prstGeom prst="line">
            <a:avLst/>
          </a:prstGeom>
          <a:noFill/>
          <a:ln w="28575" cap="flat" cmpd="sng" algn="ctr">
            <a:solidFill>
              <a:schemeClr val="bg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4A63BA65-0160-496C-B0AA-3E3CF3BD505C}"/>
              </a:ext>
            </a:extLst>
          </p:cNvPr>
          <p:cNvCxnSpPr>
            <a:cxnSpLocks/>
          </p:cNvCxnSpPr>
          <p:nvPr/>
        </p:nvCxnSpPr>
        <p:spPr bwMode="auto">
          <a:xfrm flipH="1">
            <a:off x="8832140" y="1446329"/>
            <a:ext cx="262433"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6F86C13B-66C0-4720-A6C1-7FB0BC3A62BC}"/>
              </a:ext>
            </a:extLst>
          </p:cNvPr>
          <p:cNvCxnSpPr>
            <a:cxnSpLocks/>
          </p:cNvCxnSpPr>
          <p:nvPr/>
        </p:nvCxnSpPr>
        <p:spPr bwMode="auto">
          <a:xfrm flipH="1">
            <a:off x="9062798" y="1587845"/>
            <a:ext cx="367763"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3EF78570-4C8B-4FCF-BC0A-4973ECDCD6F0}"/>
              </a:ext>
            </a:extLst>
          </p:cNvPr>
          <p:cNvCxnSpPr>
            <a:cxnSpLocks/>
          </p:cNvCxnSpPr>
          <p:nvPr/>
        </p:nvCxnSpPr>
        <p:spPr bwMode="auto">
          <a:xfrm flipH="1">
            <a:off x="8839200" y="1888526"/>
            <a:ext cx="283617"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FBD0FF43-621F-4FCE-B0DA-526D486AD3B7}"/>
              </a:ext>
            </a:extLst>
          </p:cNvPr>
          <p:cNvCxnSpPr>
            <a:cxnSpLocks/>
          </p:cNvCxnSpPr>
          <p:nvPr/>
        </p:nvCxnSpPr>
        <p:spPr bwMode="auto">
          <a:xfrm flipH="1">
            <a:off x="8999249" y="2040926"/>
            <a:ext cx="332457" cy="0"/>
          </a:xfrm>
          <a:prstGeom prst="line">
            <a:avLst/>
          </a:prstGeom>
          <a:noFill/>
          <a:ln w="28575" cap="flat" cmpd="sng" algn="ctr">
            <a:solidFill>
              <a:schemeClr val="bg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3B47F619-A64D-43E9-98FE-45FC08AB7450}"/>
              </a:ext>
            </a:extLst>
          </p:cNvPr>
          <p:cNvCxnSpPr>
            <a:cxnSpLocks/>
          </p:cNvCxnSpPr>
          <p:nvPr/>
        </p:nvCxnSpPr>
        <p:spPr bwMode="auto">
          <a:xfrm flipH="1">
            <a:off x="8911576" y="2338077"/>
            <a:ext cx="407184"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3D716AEE-B963-4727-BD9F-56DBCF839A55}"/>
              </a:ext>
            </a:extLst>
          </p:cNvPr>
          <p:cNvCxnSpPr>
            <a:cxnSpLocks/>
          </p:cNvCxnSpPr>
          <p:nvPr/>
        </p:nvCxnSpPr>
        <p:spPr bwMode="auto">
          <a:xfrm flipH="1">
            <a:off x="8808015" y="2486947"/>
            <a:ext cx="353638"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2A69920-62B0-44D8-875F-8F72EF7E2190}"/>
              </a:ext>
            </a:extLst>
          </p:cNvPr>
          <p:cNvCxnSpPr>
            <a:cxnSpLocks/>
          </p:cNvCxnSpPr>
          <p:nvPr/>
        </p:nvCxnSpPr>
        <p:spPr bwMode="auto">
          <a:xfrm flipH="1">
            <a:off x="8937467" y="2635816"/>
            <a:ext cx="360110"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A3F80A94-F926-411F-ACF2-0851574EFE0E}"/>
              </a:ext>
            </a:extLst>
          </p:cNvPr>
          <p:cNvCxnSpPr>
            <a:cxnSpLocks/>
          </p:cNvCxnSpPr>
          <p:nvPr/>
        </p:nvCxnSpPr>
        <p:spPr bwMode="auto">
          <a:xfrm flipH="1">
            <a:off x="9024552" y="2932966"/>
            <a:ext cx="327748" cy="0"/>
          </a:xfrm>
          <a:prstGeom prst="line">
            <a:avLst/>
          </a:prstGeom>
          <a:noFill/>
          <a:ln w="28575" cap="flat" cmpd="sng" algn="ctr">
            <a:solidFill>
              <a:schemeClr val="bg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E2695945-D005-49F9-B9A3-DD78C2172AD1}"/>
              </a:ext>
            </a:extLst>
          </p:cNvPr>
          <p:cNvCxnSpPr>
            <a:cxnSpLocks/>
          </p:cNvCxnSpPr>
          <p:nvPr/>
        </p:nvCxnSpPr>
        <p:spPr bwMode="auto">
          <a:xfrm flipH="1">
            <a:off x="8873329" y="3080070"/>
            <a:ext cx="293619" cy="0"/>
          </a:xfrm>
          <a:prstGeom prst="line">
            <a:avLst/>
          </a:prstGeom>
          <a:noFill/>
          <a:ln w="28575" cap="flat" cmpd="sng" algn="ctr">
            <a:solidFill>
              <a:schemeClr val="bg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0AC34BA3-8AC2-4E91-8303-1B7EBDFC28E8}"/>
              </a:ext>
            </a:extLst>
          </p:cNvPr>
          <p:cNvCxnSpPr>
            <a:cxnSpLocks/>
          </p:cNvCxnSpPr>
          <p:nvPr/>
        </p:nvCxnSpPr>
        <p:spPr bwMode="auto">
          <a:xfrm flipH="1">
            <a:off x="8409657" y="3232470"/>
            <a:ext cx="993835" cy="0"/>
          </a:xfrm>
          <a:prstGeom prst="line">
            <a:avLst/>
          </a:prstGeom>
          <a:noFill/>
          <a:ln w="28575" cap="flat" cmpd="sng" algn="ctr">
            <a:solidFill>
              <a:schemeClr val="bg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C5975CA9-F844-4792-8EB8-1F4D226F7A40}"/>
              </a:ext>
            </a:extLst>
          </p:cNvPr>
          <p:cNvCxnSpPr>
            <a:cxnSpLocks/>
          </p:cNvCxnSpPr>
          <p:nvPr/>
        </p:nvCxnSpPr>
        <p:spPr bwMode="auto">
          <a:xfrm flipH="1">
            <a:off x="8892160" y="3527855"/>
            <a:ext cx="384234" cy="0"/>
          </a:xfrm>
          <a:prstGeom prst="line">
            <a:avLst/>
          </a:prstGeom>
          <a:noFill/>
          <a:ln w="28575" cap="flat" cmpd="sng" algn="ctr">
            <a:solidFill>
              <a:schemeClr val="bg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E1A5BE17-23CE-4891-A66C-23E88BED644B}"/>
              </a:ext>
            </a:extLst>
          </p:cNvPr>
          <p:cNvCxnSpPr>
            <a:cxnSpLocks/>
          </p:cNvCxnSpPr>
          <p:nvPr/>
        </p:nvCxnSpPr>
        <p:spPr bwMode="auto">
          <a:xfrm flipH="1">
            <a:off x="8952767" y="3680255"/>
            <a:ext cx="253017" cy="0"/>
          </a:xfrm>
          <a:prstGeom prst="line">
            <a:avLst/>
          </a:prstGeom>
          <a:noFill/>
          <a:ln w="28575" cap="flat" cmpd="sng" algn="ctr">
            <a:solidFill>
              <a:schemeClr val="bg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5FED9E1A-FB88-493D-A27F-D018A45C593F}"/>
              </a:ext>
            </a:extLst>
          </p:cNvPr>
          <p:cNvCxnSpPr>
            <a:cxnSpLocks/>
          </p:cNvCxnSpPr>
          <p:nvPr/>
        </p:nvCxnSpPr>
        <p:spPr bwMode="auto">
          <a:xfrm flipH="1">
            <a:off x="9009844" y="3975640"/>
            <a:ext cx="349517" cy="0"/>
          </a:xfrm>
          <a:prstGeom prst="line">
            <a:avLst/>
          </a:prstGeom>
          <a:noFill/>
          <a:ln w="28575" cap="flat" cmpd="sng" algn="ctr">
            <a:solidFill>
              <a:schemeClr val="bg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7ADC316-AE27-42CB-8AAC-0DA1802C6C9F}"/>
              </a:ext>
            </a:extLst>
          </p:cNvPr>
          <p:cNvCxnSpPr>
            <a:cxnSpLocks/>
          </p:cNvCxnSpPr>
          <p:nvPr/>
        </p:nvCxnSpPr>
        <p:spPr bwMode="auto">
          <a:xfrm flipH="1">
            <a:off x="8886866" y="4126275"/>
            <a:ext cx="313622" cy="0"/>
          </a:xfrm>
          <a:prstGeom prst="line">
            <a:avLst/>
          </a:prstGeom>
          <a:noFill/>
          <a:ln w="28575" cap="flat" cmpd="sng" algn="ctr">
            <a:solidFill>
              <a:schemeClr val="bg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C34A3A2A-C4DB-48C7-9D25-D7D5F8EE9DC1}"/>
              </a:ext>
            </a:extLst>
          </p:cNvPr>
          <p:cNvCxnSpPr>
            <a:cxnSpLocks/>
          </p:cNvCxnSpPr>
          <p:nvPr/>
        </p:nvCxnSpPr>
        <p:spPr bwMode="auto">
          <a:xfrm flipH="1">
            <a:off x="8779774" y="4276910"/>
            <a:ext cx="440132" cy="0"/>
          </a:xfrm>
          <a:prstGeom prst="line">
            <a:avLst/>
          </a:prstGeom>
          <a:noFill/>
          <a:ln w="28575" cap="flat" cmpd="sng" algn="ctr">
            <a:solidFill>
              <a:schemeClr val="bg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0734F3F6-790A-4C4E-9BD7-F590AC04BBC1}"/>
              </a:ext>
            </a:extLst>
          </p:cNvPr>
          <p:cNvCxnSpPr>
            <a:cxnSpLocks/>
          </p:cNvCxnSpPr>
          <p:nvPr/>
        </p:nvCxnSpPr>
        <p:spPr bwMode="auto">
          <a:xfrm flipH="1">
            <a:off x="8880982" y="4574061"/>
            <a:ext cx="293027" cy="0"/>
          </a:xfrm>
          <a:prstGeom prst="line">
            <a:avLst/>
          </a:prstGeom>
          <a:noFill/>
          <a:ln w="28575" cap="flat" cmpd="sng" algn="ctr">
            <a:solidFill>
              <a:schemeClr val="bg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E8431374-771A-4000-8DC3-292016D31B7D}"/>
              </a:ext>
            </a:extLst>
          </p:cNvPr>
          <p:cNvCxnSpPr>
            <a:cxnSpLocks/>
          </p:cNvCxnSpPr>
          <p:nvPr/>
        </p:nvCxnSpPr>
        <p:spPr bwMode="auto">
          <a:xfrm flipH="1">
            <a:off x="9001608" y="4717635"/>
            <a:ext cx="336570" cy="0"/>
          </a:xfrm>
          <a:prstGeom prst="line">
            <a:avLst/>
          </a:prstGeom>
          <a:noFill/>
          <a:ln w="28575" cap="flat" cmpd="sng" algn="ctr">
            <a:solidFill>
              <a:schemeClr val="bg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96508B9E-DABD-4799-95CA-F3B433258A81}"/>
              </a:ext>
            </a:extLst>
          </p:cNvPr>
          <p:cNvCxnSpPr>
            <a:cxnSpLocks/>
          </p:cNvCxnSpPr>
          <p:nvPr/>
        </p:nvCxnSpPr>
        <p:spPr bwMode="auto">
          <a:xfrm flipH="1">
            <a:off x="8555588" y="5018316"/>
            <a:ext cx="916749" cy="0"/>
          </a:xfrm>
          <a:prstGeom prst="line">
            <a:avLst/>
          </a:prstGeom>
          <a:noFill/>
          <a:ln w="28575" cap="flat" cmpd="sng" algn="ctr">
            <a:solidFill>
              <a:schemeClr val="bg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65680D8E-846F-446B-96F2-74A89755CB81}"/>
              </a:ext>
            </a:extLst>
          </p:cNvPr>
          <p:cNvCxnSpPr>
            <a:cxnSpLocks/>
          </p:cNvCxnSpPr>
          <p:nvPr/>
        </p:nvCxnSpPr>
        <p:spPr bwMode="auto">
          <a:xfrm flipH="1">
            <a:off x="8556172" y="5168951"/>
            <a:ext cx="360111" cy="0"/>
          </a:xfrm>
          <a:prstGeom prst="line">
            <a:avLst/>
          </a:prstGeom>
          <a:noFill/>
          <a:ln w="28575" cap="flat" cmpd="sng" algn="ctr">
            <a:solidFill>
              <a:schemeClr val="bg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10FC9056-97D2-4C97-8A17-5A89A759B45B}"/>
              </a:ext>
            </a:extLst>
          </p:cNvPr>
          <p:cNvCxnSpPr>
            <a:cxnSpLocks/>
          </p:cNvCxnSpPr>
          <p:nvPr/>
        </p:nvCxnSpPr>
        <p:spPr bwMode="auto">
          <a:xfrm flipH="1">
            <a:off x="9149296" y="5317821"/>
            <a:ext cx="440137" cy="0"/>
          </a:xfrm>
          <a:prstGeom prst="line">
            <a:avLst/>
          </a:prstGeom>
          <a:noFill/>
          <a:ln w="28575" cap="flat" cmpd="sng" algn="ctr">
            <a:solidFill>
              <a:schemeClr val="bg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CD33815F-B4DC-42F0-889A-D6DE02AABC3E}"/>
              </a:ext>
            </a:extLst>
          </p:cNvPr>
          <p:cNvCxnSpPr>
            <a:cxnSpLocks/>
          </p:cNvCxnSpPr>
          <p:nvPr/>
        </p:nvCxnSpPr>
        <p:spPr bwMode="auto">
          <a:xfrm flipH="1">
            <a:off x="9019257" y="5466691"/>
            <a:ext cx="431897" cy="0"/>
          </a:xfrm>
          <a:prstGeom prst="line">
            <a:avLst/>
          </a:prstGeom>
          <a:noFill/>
          <a:ln w="28575" cap="flat" cmpd="sng" algn="ctr">
            <a:solidFill>
              <a:schemeClr val="bg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A8DFCDAE-4130-4502-AE21-864C6F397154}"/>
              </a:ext>
            </a:extLst>
          </p:cNvPr>
          <p:cNvCxnSpPr>
            <a:cxnSpLocks/>
          </p:cNvCxnSpPr>
          <p:nvPr/>
        </p:nvCxnSpPr>
        <p:spPr bwMode="auto">
          <a:xfrm flipH="1">
            <a:off x="8775063" y="5615561"/>
            <a:ext cx="1115639" cy="0"/>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Arrow Connector 165">
            <a:extLst>
              <a:ext uri="{FF2B5EF4-FFF2-40B4-BE49-F238E27FC236}">
                <a16:creationId xmlns:a16="http://schemas.microsoft.com/office/drawing/2014/main" id="{92B60EEF-0848-4F83-9DD5-3C1EE1ACCFAB}"/>
              </a:ext>
            </a:extLst>
          </p:cNvPr>
          <p:cNvCxnSpPr>
            <a:cxnSpLocks/>
          </p:cNvCxnSpPr>
          <p:nvPr/>
        </p:nvCxnSpPr>
        <p:spPr bwMode="auto">
          <a:xfrm>
            <a:off x="9463510" y="5765310"/>
            <a:ext cx="932053" cy="0"/>
          </a:xfrm>
          <a:prstGeom prst="straightConnector1">
            <a:avLst/>
          </a:prstGeom>
          <a:noFill/>
          <a:ln w="28575" cap="flat" cmpd="sng" algn="ctr">
            <a:solidFill>
              <a:schemeClr val="bg1"/>
            </a:solidFill>
            <a:prstDash val="solid"/>
            <a:round/>
            <a:headEnd type="none" w="med" len="med"/>
            <a:tailEnd type="triangle"/>
          </a:ln>
          <a:effectLst/>
        </p:spPr>
      </p:cxnSp>
      <p:cxnSp>
        <p:nvCxnSpPr>
          <p:cNvPr id="224" name="Straight Arrow Connector 223">
            <a:extLst>
              <a:ext uri="{FF2B5EF4-FFF2-40B4-BE49-F238E27FC236}">
                <a16:creationId xmlns:a16="http://schemas.microsoft.com/office/drawing/2014/main" id="{CAAE3B77-7BB8-4044-9D98-D153D2408D46}"/>
              </a:ext>
            </a:extLst>
          </p:cNvPr>
          <p:cNvCxnSpPr>
            <a:cxnSpLocks/>
          </p:cNvCxnSpPr>
          <p:nvPr/>
        </p:nvCxnSpPr>
        <p:spPr bwMode="auto">
          <a:xfrm flipH="1">
            <a:off x="8296680" y="5917710"/>
            <a:ext cx="1412200" cy="0"/>
          </a:xfrm>
          <a:prstGeom prst="straightConnector1">
            <a:avLst/>
          </a:prstGeom>
          <a:noFill/>
          <a:ln w="28575" cap="flat" cmpd="sng" algn="ctr">
            <a:solidFill>
              <a:schemeClr val="bg1"/>
            </a:solidFill>
            <a:prstDash val="solid"/>
            <a:round/>
            <a:headEnd type="none" w="med" len="med"/>
            <a:tailEnd type="triangle"/>
          </a:ln>
          <a:effectLst/>
        </p:spPr>
      </p:cxnSp>
      <p:sp>
        <p:nvSpPr>
          <p:cNvPr id="173" name="Oval 172">
            <a:extLst>
              <a:ext uri="{FF2B5EF4-FFF2-40B4-BE49-F238E27FC236}">
                <a16:creationId xmlns:a16="http://schemas.microsoft.com/office/drawing/2014/main" id="{E9562421-0DA6-4400-9FB3-60702708DBF4}"/>
              </a:ext>
            </a:extLst>
          </p:cNvPr>
          <p:cNvSpPr/>
          <p:nvPr/>
        </p:nvSpPr>
        <p:spPr bwMode="auto">
          <a:xfrm>
            <a:off x="8993954" y="1076804"/>
            <a:ext cx="130629" cy="13062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0" name="Oval 229">
            <a:extLst>
              <a:ext uri="{FF2B5EF4-FFF2-40B4-BE49-F238E27FC236}">
                <a16:creationId xmlns:a16="http://schemas.microsoft.com/office/drawing/2014/main" id="{F0860792-A8F3-44C9-8859-804D7A92D99F}"/>
              </a:ext>
            </a:extLst>
          </p:cNvPr>
          <p:cNvSpPr/>
          <p:nvPr/>
        </p:nvSpPr>
        <p:spPr bwMode="auto">
          <a:xfrm>
            <a:off x="8913342" y="1399257"/>
            <a:ext cx="101796" cy="101796"/>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1" name="Oval 230">
            <a:extLst>
              <a:ext uri="{FF2B5EF4-FFF2-40B4-BE49-F238E27FC236}">
                <a16:creationId xmlns:a16="http://schemas.microsoft.com/office/drawing/2014/main" id="{28339A1A-91FF-476A-996B-10E87133AC4E}"/>
              </a:ext>
            </a:extLst>
          </p:cNvPr>
          <p:cNvSpPr/>
          <p:nvPr/>
        </p:nvSpPr>
        <p:spPr bwMode="auto">
          <a:xfrm>
            <a:off x="9210493" y="1553865"/>
            <a:ext cx="72962" cy="7296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2" name="Oval 231">
            <a:extLst>
              <a:ext uri="{FF2B5EF4-FFF2-40B4-BE49-F238E27FC236}">
                <a16:creationId xmlns:a16="http://schemas.microsoft.com/office/drawing/2014/main" id="{AE80CE70-E16D-4A12-84F4-7A64DFE07D10}"/>
              </a:ext>
            </a:extLst>
          </p:cNvPr>
          <p:cNvSpPr/>
          <p:nvPr/>
        </p:nvSpPr>
        <p:spPr bwMode="auto">
          <a:xfrm>
            <a:off x="8931583" y="1835863"/>
            <a:ext cx="101796" cy="101796"/>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3" name="Oval 232">
            <a:extLst>
              <a:ext uri="{FF2B5EF4-FFF2-40B4-BE49-F238E27FC236}">
                <a16:creationId xmlns:a16="http://schemas.microsoft.com/office/drawing/2014/main" id="{3A987C01-1608-42F0-88CD-62A0C3D8D7E7}"/>
              </a:ext>
            </a:extLst>
          </p:cNvPr>
          <p:cNvSpPr/>
          <p:nvPr/>
        </p:nvSpPr>
        <p:spPr bwMode="auto">
          <a:xfrm>
            <a:off x="9138118" y="2005918"/>
            <a:ext cx="71196" cy="71196"/>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4" name="Oval 233">
            <a:extLst>
              <a:ext uri="{FF2B5EF4-FFF2-40B4-BE49-F238E27FC236}">
                <a16:creationId xmlns:a16="http://schemas.microsoft.com/office/drawing/2014/main" id="{8DCBCFA3-D78C-47C0-95A3-497FE5D31883}"/>
              </a:ext>
            </a:extLst>
          </p:cNvPr>
          <p:cNvSpPr/>
          <p:nvPr/>
        </p:nvSpPr>
        <p:spPr bwMode="auto">
          <a:xfrm>
            <a:off x="9076922" y="2306599"/>
            <a:ext cx="71196" cy="71196"/>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5" name="Oval 234">
            <a:extLst>
              <a:ext uri="{FF2B5EF4-FFF2-40B4-BE49-F238E27FC236}">
                <a16:creationId xmlns:a16="http://schemas.microsoft.com/office/drawing/2014/main" id="{954C1FFD-22A4-4BB8-A6E4-A152FB250851}"/>
              </a:ext>
            </a:extLst>
          </p:cNvPr>
          <p:cNvSpPr/>
          <p:nvPr/>
        </p:nvSpPr>
        <p:spPr bwMode="auto">
          <a:xfrm>
            <a:off x="8939821" y="2443112"/>
            <a:ext cx="82962" cy="8296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6" name="Oval 235">
            <a:extLst>
              <a:ext uri="{FF2B5EF4-FFF2-40B4-BE49-F238E27FC236}">
                <a16:creationId xmlns:a16="http://schemas.microsoft.com/office/drawing/2014/main" id="{D2F95EC8-D5FE-447C-95C3-963E4BFEB728}"/>
              </a:ext>
            </a:extLst>
          </p:cNvPr>
          <p:cNvSpPr/>
          <p:nvPr/>
        </p:nvSpPr>
        <p:spPr bwMode="auto">
          <a:xfrm>
            <a:off x="9069273" y="2591982"/>
            <a:ext cx="82962" cy="82962"/>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7" name="Oval 236">
            <a:extLst>
              <a:ext uri="{FF2B5EF4-FFF2-40B4-BE49-F238E27FC236}">
                <a16:creationId xmlns:a16="http://schemas.microsoft.com/office/drawing/2014/main" id="{1A447AA0-DADD-4FD6-A1A5-8B57CF741EFB}"/>
              </a:ext>
            </a:extLst>
          </p:cNvPr>
          <p:cNvSpPr/>
          <p:nvPr/>
        </p:nvSpPr>
        <p:spPr bwMode="auto">
          <a:xfrm>
            <a:off x="9128113" y="2890895"/>
            <a:ext cx="97087" cy="97087"/>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8" name="Oval 237">
            <a:extLst>
              <a:ext uri="{FF2B5EF4-FFF2-40B4-BE49-F238E27FC236}">
                <a16:creationId xmlns:a16="http://schemas.microsoft.com/office/drawing/2014/main" id="{86A3D0CA-057F-4435-A442-2043D701106E}"/>
              </a:ext>
            </a:extLst>
          </p:cNvPr>
          <p:cNvSpPr/>
          <p:nvPr/>
        </p:nvSpPr>
        <p:spPr bwMode="auto">
          <a:xfrm>
            <a:off x="8966298" y="3032703"/>
            <a:ext cx="97087" cy="97087"/>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9" name="Oval 238">
            <a:extLst>
              <a:ext uri="{FF2B5EF4-FFF2-40B4-BE49-F238E27FC236}">
                <a16:creationId xmlns:a16="http://schemas.microsoft.com/office/drawing/2014/main" id="{DBD03351-02D7-4E09-960A-778BADAE9A5F}"/>
              </a:ext>
            </a:extLst>
          </p:cNvPr>
          <p:cNvSpPr/>
          <p:nvPr/>
        </p:nvSpPr>
        <p:spPr bwMode="auto">
          <a:xfrm>
            <a:off x="8825668" y="3202165"/>
            <a:ext cx="57076" cy="57076"/>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0" name="Oval 239">
            <a:extLst>
              <a:ext uri="{FF2B5EF4-FFF2-40B4-BE49-F238E27FC236}">
                <a16:creationId xmlns:a16="http://schemas.microsoft.com/office/drawing/2014/main" id="{DE7BCDF4-59C7-48F8-923B-E104B9FDB104}"/>
              </a:ext>
            </a:extLst>
          </p:cNvPr>
          <p:cNvSpPr/>
          <p:nvPr/>
        </p:nvSpPr>
        <p:spPr bwMode="auto">
          <a:xfrm>
            <a:off x="9046913" y="3489315"/>
            <a:ext cx="70608" cy="70608"/>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1" name="Oval 240">
            <a:extLst>
              <a:ext uri="{FF2B5EF4-FFF2-40B4-BE49-F238E27FC236}">
                <a16:creationId xmlns:a16="http://schemas.microsoft.com/office/drawing/2014/main" id="{AB6766EE-759E-4C51-94BC-8F7B566D71F1}"/>
              </a:ext>
            </a:extLst>
          </p:cNvPr>
          <p:cNvSpPr/>
          <p:nvPr/>
        </p:nvSpPr>
        <p:spPr bwMode="auto">
          <a:xfrm>
            <a:off x="9003370" y="3599349"/>
            <a:ext cx="148280" cy="14828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2" name="Oval 241">
            <a:extLst>
              <a:ext uri="{FF2B5EF4-FFF2-40B4-BE49-F238E27FC236}">
                <a16:creationId xmlns:a16="http://schemas.microsoft.com/office/drawing/2014/main" id="{CA767A59-6720-42CA-A24E-76130993307C}"/>
              </a:ext>
            </a:extLst>
          </p:cNvPr>
          <p:cNvSpPr/>
          <p:nvPr/>
        </p:nvSpPr>
        <p:spPr bwMode="auto">
          <a:xfrm>
            <a:off x="9138706" y="3934746"/>
            <a:ext cx="81199" cy="8119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3" name="Oval 242">
            <a:extLst>
              <a:ext uri="{FF2B5EF4-FFF2-40B4-BE49-F238E27FC236}">
                <a16:creationId xmlns:a16="http://schemas.microsoft.com/office/drawing/2014/main" id="{C489DBB0-2995-4719-A550-2AFE84128847}"/>
              </a:ext>
            </a:extLst>
          </p:cNvPr>
          <p:cNvSpPr/>
          <p:nvPr/>
        </p:nvSpPr>
        <p:spPr bwMode="auto">
          <a:xfrm>
            <a:off x="9001605" y="4080085"/>
            <a:ext cx="81199" cy="8119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4" name="Oval 243">
            <a:extLst>
              <a:ext uri="{FF2B5EF4-FFF2-40B4-BE49-F238E27FC236}">
                <a16:creationId xmlns:a16="http://schemas.microsoft.com/office/drawing/2014/main" id="{AD276FE9-BAFA-43E4-A3CA-41FC7DF2E367}"/>
              </a:ext>
            </a:extLst>
          </p:cNvPr>
          <p:cNvSpPr/>
          <p:nvPr/>
        </p:nvSpPr>
        <p:spPr bwMode="auto">
          <a:xfrm>
            <a:off x="8958062" y="4230719"/>
            <a:ext cx="76493" cy="76493"/>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5" name="Oval 244">
            <a:extLst>
              <a:ext uri="{FF2B5EF4-FFF2-40B4-BE49-F238E27FC236}">
                <a16:creationId xmlns:a16="http://schemas.microsoft.com/office/drawing/2014/main" id="{383579F0-CF15-4613-8511-4C2DBF4633C6}"/>
              </a:ext>
            </a:extLst>
          </p:cNvPr>
          <p:cNvSpPr/>
          <p:nvPr/>
        </p:nvSpPr>
        <p:spPr bwMode="auto">
          <a:xfrm>
            <a:off x="8967477" y="4517276"/>
            <a:ext cx="109444" cy="109444"/>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6" name="Oval 245">
            <a:extLst>
              <a:ext uri="{FF2B5EF4-FFF2-40B4-BE49-F238E27FC236}">
                <a16:creationId xmlns:a16="http://schemas.microsoft.com/office/drawing/2014/main" id="{159802AD-9039-42AF-AFAB-706EC9D08374}"/>
              </a:ext>
            </a:extLst>
          </p:cNvPr>
          <p:cNvSpPr/>
          <p:nvPr/>
        </p:nvSpPr>
        <p:spPr bwMode="auto">
          <a:xfrm>
            <a:off x="9114581" y="4665556"/>
            <a:ext cx="97090" cy="97090"/>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7" name="Oval 246">
            <a:extLst>
              <a:ext uri="{FF2B5EF4-FFF2-40B4-BE49-F238E27FC236}">
                <a16:creationId xmlns:a16="http://schemas.microsoft.com/office/drawing/2014/main" id="{F0DE12FE-02FE-459F-A34F-606542D11395}"/>
              </a:ext>
            </a:extLst>
          </p:cNvPr>
          <p:cNvSpPr/>
          <p:nvPr/>
        </p:nvSpPr>
        <p:spPr bwMode="auto">
          <a:xfrm>
            <a:off x="8970419" y="4993896"/>
            <a:ext cx="48248" cy="48248"/>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8" name="Oval 247">
            <a:extLst>
              <a:ext uri="{FF2B5EF4-FFF2-40B4-BE49-F238E27FC236}">
                <a16:creationId xmlns:a16="http://schemas.microsoft.com/office/drawing/2014/main" id="{CA46930D-714A-43C8-BED4-E559B4BEF2E0}"/>
              </a:ext>
            </a:extLst>
          </p:cNvPr>
          <p:cNvSpPr/>
          <p:nvPr/>
        </p:nvSpPr>
        <p:spPr bwMode="auto">
          <a:xfrm>
            <a:off x="8704453" y="5128643"/>
            <a:ext cx="65313" cy="65313"/>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9" name="Oval 248">
            <a:extLst>
              <a:ext uri="{FF2B5EF4-FFF2-40B4-BE49-F238E27FC236}">
                <a16:creationId xmlns:a16="http://schemas.microsoft.com/office/drawing/2014/main" id="{D784974D-DE1F-467B-A290-8CA232FD098A}"/>
              </a:ext>
            </a:extLst>
          </p:cNvPr>
          <p:cNvSpPr/>
          <p:nvPr/>
        </p:nvSpPr>
        <p:spPr bwMode="auto">
          <a:xfrm>
            <a:off x="9331706" y="5291811"/>
            <a:ext cx="45719" cy="4571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0" name="Oval 249">
            <a:extLst>
              <a:ext uri="{FF2B5EF4-FFF2-40B4-BE49-F238E27FC236}">
                <a16:creationId xmlns:a16="http://schemas.microsoft.com/office/drawing/2014/main" id="{21FA6E1D-387C-4375-B15A-A474B56F5F40}"/>
              </a:ext>
            </a:extLst>
          </p:cNvPr>
          <p:cNvSpPr/>
          <p:nvPr/>
        </p:nvSpPr>
        <p:spPr bwMode="auto">
          <a:xfrm>
            <a:off x="9196370" y="5431089"/>
            <a:ext cx="62371" cy="62371"/>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1" name="Oval 250">
            <a:extLst>
              <a:ext uri="{FF2B5EF4-FFF2-40B4-BE49-F238E27FC236}">
                <a16:creationId xmlns:a16="http://schemas.microsoft.com/office/drawing/2014/main" id="{D95F43C3-A137-46CA-A66E-82D7AEEE5024}"/>
              </a:ext>
            </a:extLst>
          </p:cNvPr>
          <p:cNvSpPr/>
          <p:nvPr/>
        </p:nvSpPr>
        <p:spPr bwMode="auto">
          <a:xfrm>
            <a:off x="9256977" y="5585254"/>
            <a:ext cx="62371" cy="62371"/>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2" name="Oval 251">
            <a:extLst>
              <a:ext uri="{FF2B5EF4-FFF2-40B4-BE49-F238E27FC236}">
                <a16:creationId xmlns:a16="http://schemas.microsoft.com/office/drawing/2014/main" id="{1DE044D0-E19C-4D3B-8EDD-F9BC6957EF9D}"/>
              </a:ext>
            </a:extLst>
          </p:cNvPr>
          <p:cNvSpPr/>
          <p:nvPr/>
        </p:nvSpPr>
        <p:spPr bwMode="auto">
          <a:xfrm>
            <a:off x="10037808" y="5733535"/>
            <a:ext cx="52368" cy="52368"/>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3" name="Oval 252">
            <a:extLst>
              <a:ext uri="{FF2B5EF4-FFF2-40B4-BE49-F238E27FC236}">
                <a16:creationId xmlns:a16="http://schemas.microsoft.com/office/drawing/2014/main" id="{DF33BF2B-FB8F-4085-8B23-0347E81C9763}"/>
              </a:ext>
            </a:extLst>
          </p:cNvPr>
          <p:cNvSpPr/>
          <p:nvPr/>
        </p:nvSpPr>
        <p:spPr bwMode="auto">
          <a:xfrm>
            <a:off x="8892158" y="5887111"/>
            <a:ext cx="52369" cy="52369"/>
          </a:xfrm>
          <a:prstGeom prst="ellipse">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6" name="TextBox 195">
            <a:extLst>
              <a:ext uri="{FF2B5EF4-FFF2-40B4-BE49-F238E27FC236}">
                <a16:creationId xmlns:a16="http://schemas.microsoft.com/office/drawing/2014/main" id="{E1231365-6C3D-4E95-B56E-BE8ADEC98D93}"/>
              </a:ext>
            </a:extLst>
          </p:cNvPr>
          <p:cNvSpPr txBox="1"/>
          <p:nvPr/>
        </p:nvSpPr>
        <p:spPr bwMode="auto">
          <a:xfrm>
            <a:off x="1229095" y="1135938"/>
            <a:ext cx="37571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Imaging-Based PFS by BICR</a:t>
            </a:r>
          </a:p>
        </p:txBody>
      </p:sp>
    </p:spTree>
    <p:extLst>
      <p:ext uri="{BB962C8B-B14F-4D97-AF65-F5344CB8AC3E}">
        <p14:creationId xmlns:p14="http://schemas.microsoft.com/office/powerpoint/2010/main" val="4083668332"/>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87E15-A7E3-20A8-1DBA-DE87C88CA79C}"/>
              </a:ext>
            </a:extLst>
          </p:cNvPr>
          <p:cNvSpPr>
            <a:spLocks noGrp="1"/>
          </p:cNvSpPr>
          <p:nvPr>
            <p:ph type="title"/>
          </p:nvPr>
        </p:nvSpPr>
        <p:spPr/>
        <p:txBody>
          <a:bodyPr/>
          <a:lstStyle/>
          <a:p>
            <a:r>
              <a:rPr lang="en-US" dirty="0"/>
              <a:t>PROfound: Antitumor Activity of Olaparib in mCRPC With Rare HRR Gene Alterations</a:t>
            </a:r>
          </a:p>
        </p:txBody>
      </p:sp>
      <p:sp>
        <p:nvSpPr>
          <p:cNvPr id="6" name="Text Box 15">
            <a:extLst>
              <a:ext uri="{FF2B5EF4-FFF2-40B4-BE49-F238E27FC236}">
                <a16:creationId xmlns:a16="http://schemas.microsoft.com/office/drawing/2014/main" id="{836FD50B-FC7A-5AE7-A5F4-C7FC4292D47D}"/>
              </a:ext>
            </a:extLst>
          </p:cNvPr>
          <p:cNvSpPr txBox="1">
            <a:spLocks noChangeArrowheads="1"/>
          </p:cNvSpPr>
          <p:nvPr/>
        </p:nvSpPr>
        <p:spPr bwMode="auto">
          <a:xfrm>
            <a:off x="422583" y="636925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de Bono. ASCO GU 2021. Abstr 126.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11" name="Group 10">
            <a:extLst>
              <a:ext uri="{FF2B5EF4-FFF2-40B4-BE49-F238E27FC236}">
                <a16:creationId xmlns:a16="http://schemas.microsoft.com/office/drawing/2014/main" id="{424C0CE0-B7EE-58D1-03C8-EC376918B061}"/>
              </a:ext>
            </a:extLst>
          </p:cNvPr>
          <p:cNvGrpSpPr/>
          <p:nvPr/>
        </p:nvGrpSpPr>
        <p:grpSpPr>
          <a:xfrm>
            <a:off x="845089" y="1513047"/>
            <a:ext cx="10396700" cy="4506763"/>
            <a:chOff x="845089" y="1513047"/>
            <a:chExt cx="10396700" cy="4506763"/>
          </a:xfrm>
        </p:grpSpPr>
        <p:pic>
          <p:nvPicPr>
            <p:cNvPr id="5" name="Picture 2">
              <a:extLst>
                <a:ext uri="{FF2B5EF4-FFF2-40B4-BE49-F238E27FC236}">
                  <a16:creationId xmlns:a16="http://schemas.microsoft.com/office/drawing/2014/main" id="{AE7DFDE5-DAE9-807C-D134-9DA15F171DC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406" t="18974" r="1095" b="8971"/>
            <a:stretch/>
          </p:blipFill>
          <p:spPr bwMode="auto">
            <a:xfrm>
              <a:off x="845089" y="1513047"/>
              <a:ext cx="10396700" cy="4506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9">
              <a:extLst>
                <a:ext uri="{FF2B5EF4-FFF2-40B4-BE49-F238E27FC236}">
                  <a16:creationId xmlns:a16="http://schemas.microsoft.com/office/drawing/2014/main" id="{079AABE0-FB80-9889-03F3-1BFE03AF930E}"/>
                </a:ext>
              </a:extLst>
            </p:cNvPr>
            <p:cNvGrpSpPr/>
            <p:nvPr/>
          </p:nvGrpSpPr>
          <p:grpSpPr>
            <a:xfrm>
              <a:off x="9408668" y="4030316"/>
              <a:ext cx="1527919" cy="1200329"/>
              <a:chOff x="10582951" y="4030316"/>
              <a:chExt cx="1527919" cy="1200329"/>
            </a:xfrm>
          </p:grpSpPr>
          <p:sp>
            <p:nvSpPr>
              <p:cNvPr id="3" name="TextBox 2">
                <a:extLst>
                  <a:ext uri="{FF2B5EF4-FFF2-40B4-BE49-F238E27FC236}">
                    <a16:creationId xmlns:a16="http://schemas.microsoft.com/office/drawing/2014/main" id="{448C0EB4-9F14-0872-1CCD-20A0B28B513A}"/>
                  </a:ext>
                </a:extLst>
              </p:cNvPr>
              <p:cNvSpPr txBox="1"/>
              <p:nvPr/>
            </p:nvSpPr>
            <p:spPr bwMode="auto">
              <a:xfrm>
                <a:off x="10582951" y="4030316"/>
                <a:ext cx="1527919" cy="1200329"/>
              </a:xfrm>
              <a:prstGeom prst="rect">
                <a:avLst/>
              </a:prstGeom>
              <a:solidFill>
                <a:schemeClr val="tx1"/>
              </a:solidFill>
              <a:ln>
                <a:noFill/>
              </a:ln>
            </p:spPr>
            <p:txBody>
              <a:bodyPr wrap="none" rtlCol="0">
                <a:spAutoFit/>
              </a:bodyPr>
              <a:lstStyle/>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   Olaparib</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   ARPI switch</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   OS</a:t>
                </a:r>
              </a:p>
              <a:p>
                <a:pPr algn="l">
                  <a:lnSpc>
                    <a:spcPct val="100000"/>
                  </a:lnSpc>
                  <a:spcBef>
                    <a:spcPts val="0"/>
                  </a:spcBef>
                  <a:spcAft>
                    <a:spcPct val="0"/>
                  </a:spcAft>
                  <a:buClrTx/>
                  <a:buFontTx/>
                  <a:buNone/>
                </a:pPr>
                <a:r>
                  <a:rPr lang="en-US" b="0" dirty="0">
                    <a:solidFill>
                      <a:schemeClr val="bg1"/>
                    </a:solidFill>
                    <a:latin typeface="Calibri" panose="020F0502020204030204" pitchFamily="34" charset="0"/>
                  </a:rPr>
                  <a:t>Solid bar: rPFS</a:t>
                </a:r>
              </a:p>
            </p:txBody>
          </p:sp>
          <p:sp>
            <p:nvSpPr>
              <p:cNvPr id="4" name="Rectangle 3">
                <a:extLst>
                  <a:ext uri="{FF2B5EF4-FFF2-40B4-BE49-F238E27FC236}">
                    <a16:creationId xmlns:a16="http://schemas.microsoft.com/office/drawing/2014/main" id="{CEB1E7C6-E420-E1EB-A4B5-882F98B793D9}"/>
                  </a:ext>
                </a:extLst>
              </p:cNvPr>
              <p:cNvSpPr/>
              <p:nvPr/>
            </p:nvSpPr>
            <p:spPr bwMode="auto">
              <a:xfrm>
                <a:off x="10634685" y="4188771"/>
                <a:ext cx="120407" cy="120407"/>
              </a:xfrm>
              <a:prstGeom prst="rect">
                <a:avLst/>
              </a:prstGeom>
              <a:solidFill>
                <a:srgbClr val="C4D518"/>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 name="Rectangle 6">
                <a:extLst>
                  <a:ext uri="{FF2B5EF4-FFF2-40B4-BE49-F238E27FC236}">
                    <a16:creationId xmlns:a16="http://schemas.microsoft.com/office/drawing/2014/main" id="{B3EA43C9-4529-8505-DFEE-C11659F3AB77}"/>
                  </a:ext>
                </a:extLst>
              </p:cNvPr>
              <p:cNvSpPr/>
              <p:nvPr/>
            </p:nvSpPr>
            <p:spPr bwMode="auto">
              <a:xfrm>
                <a:off x="10640702" y="4428156"/>
                <a:ext cx="120407" cy="120407"/>
              </a:xfrm>
              <a:prstGeom prst="rect">
                <a:avLst/>
              </a:prstGeom>
              <a:solidFill>
                <a:srgbClr val="2AB8C9"/>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9" name="Rectangle 8">
                <a:extLst>
                  <a:ext uri="{FF2B5EF4-FFF2-40B4-BE49-F238E27FC236}">
                    <a16:creationId xmlns:a16="http://schemas.microsoft.com/office/drawing/2014/main" id="{8E02220D-7224-46AD-DE52-BEBE673A36B5}"/>
                  </a:ext>
                </a:extLst>
              </p:cNvPr>
              <p:cNvSpPr/>
              <p:nvPr/>
            </p:nvSpPr>
            <p:spPr bwMode="auto">
              <a:xfrm rot="2700000">
                <a:off x="10644112" y="4700770"/>
                <a:ext cx="120407" cy="120407"/>
              </a:xfrm>
              <a:prstGeom prst="rect">
                <a:avLst/>
              </a:prstGeom>
              <a:solidFill>
                <a:srgbClr val="595959"/>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sp>
        <p:nvSpPr>
          <p:cNvPr id="8" name="Text Box 30">
            <a:extLst>
              <a:ext uri="{FF2B5EF4-FFF2-40B4-BE49-F238E27FC236}">
                <a16:creationId xmlns:a16="http://schemas.microsoft.com/office/drawing/2014/main" id="{4C287B5D-22E8-6547-1F7D-0A3D4E07FF71}"/>
              </a:ext>
            </a:extLst>
          </p:cNvPr>
          <p:cNvSpPr txBox="1">
            <a:spLocks noChangeArrowheads="1"/>
          </p:cNvSpPr>
          <p:nvPr/>
        </p:nvSpPr>
        <p:spPr bwMode="auto">
          <a:xfrm>
            <a:off x="727077" y="5916613"/>
            <a:ext cx="11069637"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OS unadjusted for crossover (66% of overall population in control arm crossed over to olaparib after PD). </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*Patient censored on Day 1 due to no evaluable bone scans by BICR; treated for 459 days.</a:t>
            </a:r>
          </a:p>
        </p:txBody>
      </p:sp>
    </p:spTree>
    <p:extLst>
      <p:ext uri="{BB962C8B-B14F-4D97-AF65-F5344CB8AC3E}">
        <p14:creationId xmlns:p14="http://schemas.microsoft.com/office/powerpoint/2010/main" val="2308416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Title 76">
            <a:extLst>
              <a:ext uri="{FF2B5EF4-FFF2-40B4-BE49-F238E27FC236}">
                <a16:creationId xmlns:a16="http://schemas.microsoft.com/office/drawing/2014/main" id="{EF73DAB7-B20A-1D4F-BCD7-6FCBA24EC0DB}"/>
              </a:ext>
            </a:extLst>
          </p:cNvPr>
          <p:cNvSpPr>
            <a:spLocks noGrp="1"/>
          </p:cNvSpPr>
          <p:nvPr>
            <p:ph type="title"/>
          </p:nvPr>
        </p:nvSpPr>
        <p:spPr>
          <a:xfrm>
            <a:off x="609759" y="238127"/>
            <a:ext cx="10872444" cy="1103313"/>
          </a:xfrm>
        </p:spPr>
        <p:txBody>
          <a:bodyPr/>
          <a:lstStyle/>
          <a:p>
            <a:r>
              <a:rPr lang="en-US" dirty="0"/>
              <a:t>TRITON2: Antitumor Activity With Rucaparib in mCRPC With </a:t>
            </a:r>
            <a:r>
              <a:rPr lang="en-US" i="1" dirty="0"/>
              <a:t>BRCA1/BRCA2 </a:t>
            </a:r>
            <a:r>
              <a:rPr lang="en-US" dirty="0"/>
              <a:t>Mutations</a:t>
            </a:r>
          </a:p>
        </p:txBody>
      </p:sp>
      <p:sp>
        <p:nvSpPr>
          <p:cNvPr id="2" name="Content Placeholder 1">
            <a:extLst>
              <a:ext uri="{FF2B5EF4-FFF2-40B4-BE49-F238E27FC236}">
                <a16:creationId xmlns:a16="http://schemas.microsoft.com/office/drawing/2014/main" id="{A3DA9C66-F4CD-09F8-0503-603E46838A0E}"/>
              </a:ext>
            </a:extLst>
          </p:cNvPr>
          <p:cNvSpPr>
            <a:spLocks noGrp="1"/>
          </p:cNvSpPr>
          <p:nvPr>
            <p:ph idx="1"/>
          </p:nvPr>
        </p:nvSpPr>
        <p:spPr>
          <a:xfrm>
            <a:off x="604838" y="1512889"/>
            <a:ext cx="11104232" cy="397892"/>
          </a:xfrm>
        </p:spPr>
        <p:txBody>
          <a:bodyPr/>
          <a:lstStyle/>
          <a:p>
            <a:r>
              <a:rPr lang="en-US" sz="2000" dirty="0"/>
              <a:t>Patient population: mCRPC after 1-2 lines of next-generation ADT and 1 taxane-based chemotherapy</a:t>
            </a:r>
          </a:p>
        </p:txBody>
      </p:sp>
      <p:grpSp>
        <p:nvGrpSpPr>
          <p:cNvPr id="3" name="Group 2">
            <a:extLst>
              <a:ext uri="{FF2B5EF4-FFF2-40B4-BE49-F238E27FC236}">
                <a16:creationId xmlns:a16="http://schemas.microsoft.com/office/drawing/2014/main" id="{59909CF0-287C-0EF1-3795-A63B1DF01C0F}"/>
              </a:ext>
            </a:extLst>
          </p:cNvPr>
          <p:cNvGrpSpPr/>
          <p:nvPr/>
        </p:nvGrpSpPr>
        <p:grpSpPr>
          <a:xfrm>
            <a:off x="1350065" y="4394952"/>
            <a:ext cx="2813786" cy="962527"/>
            <a:chOff x="2297655" y="4441850"/>
            <a:chExt cx="3149067" cy="1077218"/>
          </a:xfrm>
        </p:grpSpPr>
        <p:sp>
          <p:nvSpPr>
            <p:cNvPr id="5" name="TextBox 4">
              <a:extLst>
                <a:ext uri="{FF2B5EF4-FFF2-40B4-BE49-F238E27FC236}">
                  <a16:creationId xmlns:a16="http://schemas.microsoft.com/office/drawing/2014/main" id="{74F3AE07-8ACF-4493-8096-7DFB860B2F40}"/>
                </a:ext>
              </a:extLst>
            </p:cNvPr>
            <p:cNvSpPr txBox="1"/>
            <p:nvPr/>
          </p:nvSpPr>
          <p:spPr bwMode="auto">
            <a:xfrm>
              <a:off x="2297655" y="4441850"/>
              <a:ext cx="3149067" cy="1077218"/>
            </a:xfrm>
            <a:prstGeom prst="rect">
              <a:avLst/>
            </a:prstGeom>
            <a:noFill/>
            <a:ln>
              <a:noFill/>
            </a:ln>
          </p:spPr>
          <p:txBody>
            <a:bodyPr wrap="non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Confirmed radiographic response</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  Ongoing</a:t>
              </a:r>
            </a:p>
            <a:p>
              <a:pPr marL="0" marR="0" lvl="0" indent="0" algn="l" defTabSz="914400" rtl="0" eaLnBrk="0" fontAlgn="base" latinLnBrk="0" hangingPunct="0">
                <a:lnSpc>
                  <a:spcPct val="100000"/>
                </a:lnSpc>
                <a:spcBef>
                  <a:spcPts val="0"/>
                </a:spcBef>
                <a:spcAft>
                  <a:spcPct val="0"/>
                </a:spcAft>
                <a:buClrTx/>
                <a:buSzTx/>
                <a:buFontTx/>
                <a:buNone/>
                <a:tabLst/>
                <a:defRPr/>
              </a:pPr>
              <a:r>
                <a:rPr lang="en-US" sz="1600" b="0" dirty="0">
                  <a:solidFill>
                    <a:srgbClr val="000000"/>
                  </a:solidFill>
                  <a:latin typeface="Calibri" panose="020F0502020204030204" pitchFamily="34" charset="0"/>
                  <a:cs typeface="Calibri" panose="020F0502020204030204" pitchFamily="34" charset="0"/>
                </a:rPr>
                <a:t>    Germline</a:t>
              </a:r>
            </a:p>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Somatic</a:t>
              </a:r>
            </a:p>
          </p:txBody>
        </p:sp>
        <p:sp>
          <p:nvSpPr>
            <p:cNvPr id="6" name="Rectangle 5">
              <a:extLst>
                <a:ext uri="{FF2B5EF4-FFF2-40B4-BE49-F238E27FC236}">
                  <a16:creationId xmlns:a16="http://schemas.microsoft.com/office/drawing/2014/main" id="{6BE1B61A-5DDD-46BF-867E-3E7CAE616717}"/>
                </a:ext>
              </a:extLst>
            </p:cNvPr>
            <p:cNvSpPr/>
            <p:nvPr/>
          </p:nvSpPr>
          <p:spPr bwMode="auto">
            <a:xfrm>
              <a:off x="2372622" y="5112186"/>
              <a:ext cx="134754" cy="13475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 name="Rectangle 3">
              <a:extLst>
                <a:ext uri="{FF2B5EF4-FFF2-40B4-BE49-F238E27FC236}">
                  <a16:creationId xmlns:a16="http://schemas.microsoft.com/office/drawing/2014/main" id="{4C6D7D45-AE14-4529-ABF9-400DD1627936}"/>
                </a:ext>
              </a:extLst>
            </p:cNvPr>
            <p:cNvSpPr/>
            <p:nvPr/>
          </p:nvSpPr>
          <p:spPr bwMode="auto">
            <a:xfrm>
              <a:off x="2379356" y="5358552"/>
              <a:ext cx="134754" cy="13475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7" name="TextBox 6">
            <a:extLst>
              <a:ext uri="{FF2B5EF4-FFF2-40B4-BE49-F238E27FC236}">
                <a16:creationId xmlns:a16="http://schemas.microsoft.com/office/drawing/2014/main" id="{9A10698F-F830-4D46-B924-0A3F10AB7B5C}"/>
              </a:ext>
            </a:extLst>
          </p:cNvPr>
          <p:cNvSpPr txBox="1"/>
          <p:nvPr/>
        </p:nvSpPr>
        <p:spPr bwMode="auto">
          <a:xfrm>
            <a:off x="511780" y="5546277"/>
            <a:ext cx="757408" cy="47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9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BRCA1</a:t>
            </a:r>
            <a:b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BRCA2</a:t>
            </a:r>
          </a:p>
        </p:txBody>
      </p:sp>
      <p:sp>
        <p:nvSpPr>
          <p:cNvPr id="13" name="TextBox 12">
            <a:extLst>
              <a:ext uri="{FF2B5EF4-FFF2-40B4-BE49-F238E27FC236}">
                <a16:creationId xmlns:a16="http://schemas.microsoft.com/office/drawing/2014/main" id="{D1FBFCAC-CBDC-4363-A281-A47E04C0712B}"/>
              </a:ext>
            </a:extLst>
          </p:cNvPr>
          <p:cNvSpPr txBox="1"/>
          <p:nvPr/>
        </p:nvSpPr>
        <p:spPr bwMode="auto">
          <a:xfrm rot="16200000">
            <a:off x="-871688" y="3610577"/>
            <a:ext cx="269708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Change From Baseline in Sum of Target Lesions (%)</a:t>
            </a:r>
          </a:p>
        </p:txBody>
      </p:sp>
      <p:cxnSp>
        <p:nvCxnSpPr>
          <p:cNvPr id="17" name="Straight Connector 16">
            <a:extLst>
              <a:ext uri="{FF2B5EF4-FFF2-40B4-BE49-F238E27FC236}">
                <a16:creationId xmlns:a16="http://schemas.microsoft.com/office/drawing/2014/main" id="{97E3A961-4B02-46A0-974A-9956465A8A4E}"/>
              </a:ext>
            </a:extLst>
          </p:cNvPr>
          <p:cNvCxnSpPr/>
          <p:nvPr/>
        </p:nvCxnSpPr>
        <p:spPr bwMode="auto">
          <a:xfrm flipV="1">
            <a:off x="1210043" y="2573095"/>
            <a:ext cx="0" cy="2696246"/>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ED52E92-5AFE-474A-9033-B1C54547AED0}"/>
              </a:ext>
            </a:extLst>
          </p:cNvPr>
          <p:cNvCxnSpPr>
            <a:cxnSpLocks/>
          </p:cNvCxnSpPr>
          <p:nvPr/>
        </p:nvCxnSpPr>
        <p:spPr bwMode="auto">
          <a:xfrm flipH="1">
            <a:off x="1147296" y="2585199"/>
            <a:ext cx="5719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B37BCC1D-D07B-457B-9915-E3FFFB4A5F6D}"/>
              </a:ext>
            </a:extLst>
          </p:cNvPr>
          <p:cNvCxnSpPr>
            <a:cxnSpLocks/>
          </p:cNvCxnSpPr>
          <p:nvPr/>
        </p:nvCxnSpPr>
        <p:spPr bwMode="auto">
          <a:xfrm flipH="1">
            <a:off x="1147296" y="2919798"/>
            <a:ext cx="5719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5DFB323-E223-430B-9BAD-EE64EF4F4281}"/>
              </a:ext>
            </a:extLst>
          </p:cNvPr>
          <p:cNvCxnSpPr>
            <a:cxnSpLocks/>
          </p:cNvCxnSpPr>
          <p:nvPr/>
        </p:nvCxnSpPr>
        <p:spPr bwMode="auto">
          <a:xfrm flipH="1">
            <a:off x="1147296" y="3254398"/>
            <a:ext cx="5719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F5B92CC-0659-4165-B9B3-645663304FFD}"/>
              </a:ext>
            </a:extLst>
          </p:cNvPr>
          <p:cNvCxnSpPr>
            <a:cxnSpLocks/>
          </p:cNvCxnSpPr>
          <p:nvPr/>
        </p:nvCxnSpPr>
        <p:spPr bwMode="auto">
          <a:xfrm flipH="1">
            <a:off x="1147296" y="3588997"/>
            <a:ext cx="5719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1215B17-D619-43E0-B9D4-AA96A0245B09}"/>
              </a:ext>
            </a:extLst>
          </p:cNvPr>
          <p:cNvCxnSpPr>
            <a:cxnSpLocks/>
          </p:cNvCxnSpPr>
          <p:nvPr/>
        </p:nvCxnSpPr>
        <p:spPr bwMode="auto">
          <a:xfrm flipH="1">
            <a:off x="1147296" y="3923596"/>
            <a:ext cx="5719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7FDB33A9-209B-4B47-912C-55605629B245}"/>
              </a:ext>
            </a:extLst>
          </p:cNvPr>
          <p:cNvCxnSpPr>
            <a:cxnSpLocks/>
          </p:cNvCxnSpPr>
          <p:nvPr/>
        </p:nvCxnSpPr>
        <p:spPr bwMode="auto">
          <a:xfrm flipH="1">
            <a:off x="1147296" y="4258196"/>
            <a:ext cx="5719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0E77B902-5C22-4440-AEF0-10151AEF273F}"/>
              </a:ext>
            </a:extLst>
          </p:cNvPr>
          <p:cNvCxnSpPr>
            <a:cxnSpLocks/>
          </p:cNvCxnSpPr>
          <p:nvPr/>
        </p:nvCxnSpPr>
        <p:spPr bwMode="auto">
          <a:xfrm flipH="1">
            <a:off x="1147296" y="4592795"/>
            <a:ext cx="5719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228233D5-06D1-44DC-A876-F67732C04053}"/>
              </a:ext>
            </a:extLst>
          </p:cNvPr>
          <p:cNvCxnSpPr>
            <a:cxnSpLocks/>
          </p:cNvCxnSpPr>
          <p:nvPr/>
        </p:nvCxnSpPr>
        <p:spPr bwMode="auto">
          <a:xfrm flipH="1">
            <a:off x="1147296" y="4927395"/>
            <a:ext cx="57193"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6707B8A-2E17-443A-8569-A9F460E43581}"/>
              </a:ext>
            </a:extLst>
          </p:cNvPr>
          <p:cNvCxnSpPr>
            <a:cxnSpLocks/>
          </p:cNvCxnSpPr>
          <p:nvPr/>
        </p:nvCxnSpPr>
        <p:spPr bwMode="auto">
          <a:xfrm flipH="1">
            <a:off x="1147296" y="5261990"/>
            <a:ext cx="57193" cy="0"/>
          </a:xfrm>
          <a:prstGeom prst="line">
            <a:avLst/>
          </a:prstGeom>
          <a:noFill/>
          <a:ln w="28575" cap="flat" cmpd="sng" algn="ctr">
            <a:solidFill>
              <a:schemeClr val="bg1"/>
            </a:solidFill>
            <a:prstDash val="solid"/>
            <a:round/>
            <a:headEnd type="none" w="med" len="med"/>
            <a:tailEnd type="none" w="med" len="med"/>
          </a:ln>
          <a:effectLst/>
        </p:spPr>
      </p:cxnSp>
      <p:sp>
        <p:nvSpPr>
          <p:cNvPr id="33" name="TextBox 32">
            <a:extLst>
              <a:ext uri="{FF2B5EF4-FFF2-40B4-BE49-F238E27FC236}">
                <a16:creationId xmlns:a16="http://schemas.microsoft.com/office/drawing/2014/main" id="{E215FBED-4304-4BDF-BFEE-590D8E851C5F}"/>
              </a:ext>
            </a:extLst>
          </p:cNvPr>
          <p:cNvSpPr txBox="1"/>
          <p:nvPr/>
        </p:nvSpPr>
        <p:spPr bwMode="auto">
          <a:xfrm>
            <a:off x="682906" y="2437265"/>
            <a:ext cx="508590" cy="33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35" name="TextBox 34">
            <a:extLst>
              <a:ext uri="{FF2B5EF4-FFF2-40B4-BE49-F238E27FC236}">
                <a16:creationId xmlns:a16="http://schemas.microsoft.com/office/drawing/2014/main" id="{C43706BB-CC36-4D05-B155-1353CCACE266}"/>
              </a:ext>
            </a:extLst>
          </p:cNvPr>
          <p:cNvSpPr txBox="1"/>
          <p:nvPr/>
        </p:nvSpPr>
        <p:spPr bwMode="auto">
          <a:xfrm>
            <a:off x="682906" y="2771082"/>
            <a:ext cx="508590" cy="33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37" name="TextBox 36">
            <a:extLst>
              <a:ext uri="{FF2B5EF4-FFF2-40B4-BE49-F238E27FC236}">
                <a16:creationId xmlns:a16="http://schemas.microsoft.com/office/drawing/2014/main" id="{512FF8C6-72A6-403C-AFBA-BEC629AB8851}"/>
              </a:ext>
            </a:extLst>
          </p:cNvPr>
          <p:cNvSpPr txBox="1"/>
          <p:nvPr/>
        </p:nvSpPr>
        <p:spPr bwMode="auto">
          <a:xfrm>
            <a:off x="682906" y="3104898"/>
            <a:ext cx="508590" cy="33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39" name="TextBox 38">
            <a:extLst>
              <a:ext uri="{FF2B5EF4-FFF2-40B4-BE49-F238E27FC236}">
                <a16:creationId xmlns:a16="http://schemas.microsoft.com/office/drawing/2014/main" id="{847992BD-EE8A-4144-AFCC-21931956A8A0}"/>
              </a:ext>
            </a:extLst>
          </p:cNvPr>
          <p:cNvSpPr txBox="1"/>
          <p:nvPr/>
        </p:nvSpPr>
        <p:spPr bwMode="auto">
          <a:xfrm>
            <a:off x="682906" y="3438715"/>
            <a:ext cx="508590" cy="33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41" name="TextBox 40">
            <a:extLst>
              <a:ext uri="{FF2B5EF4-FFF2-40B4-BE49-F238E27FC236}">
                <a16:creationId xmlns:a16="http://schemas.microsoft.com/office/drawing/2014/main" id="{CAC08633-7453-4DB6-81A9-87ED794AEFB9}"/>
              </a:ext>
            </a:extLst>
          </p:cNvPr>
          <p:cNvSpPr txBox="1"/>
          <p:nvPr/>
        </p:nvSpPr>
        <p:spPr bwMode="auto">
          <a:xfrm>
            <a:off x="682906" y="3772532"/>
            <a:ext cx="508590" cy="33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43" name="TextBox 42">
            <a:extLst>
              <a:ext uri="{FF2B5EF4-FFF2-40B4-BE49-F238E27FC236}">
                <a16:creationId xmlns:a16="http://schemas.microsoft.com/office/drawing/2014/main" id="{C8C43FFD-D02F-4DD6-AEDD-5287772F61F1}"/>
              </a:ext>
            </a:extLst>
          </p:cNvPr>
          <p:cNvSpPr txBox="1"/>
          <p:nvPr/>
        </p:nvSpPr>
        <p:spPr bwMode="auto">
          <a:xfrm>
            <a:off x="682906" y="4106348"/>
            <a:ext cx="508590" cy="33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45" name="TextBox 44">
            <a:extLst>
              <a:ext uri="{FF2B5EF4-FFF2-40B4-BE49-F238E27FC236}">
                <a16:creationId xmlns:a16="http://schemas.microsoft.com/office/drawing/2014/main" id="{2B071AC4-569E-4AB9-940C-CBC191BBE6F3}"/>
              </a:ext>
            </a:extLst>
          </p:cNvPr>
          <p:cNvSpPr txBox="1"/>
          <p:nvPr/>
        </p:nvSpPr>
        <p:spPr bwMode="auto">
          <a:xfrm>
            <a:off x="682906" y="4440165"/>
            <a:ext cx="508590" cy="33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47" name="TextBox 46">
            <a:extLst>
              <a:ext uri="{FF2B5EF4-FFF2-40B4-BE49-F238E27FC236}">
                <a16:creationId xmlns:a16="http://schemas.microsoft.com/office/drawing/2014/main" id="{069C52E0-148C-429D-9C17-D2F20321685C}"/>
              </a:ext>
            </a:extLst>
          </p:cNvPr>
          <p:cNvSpPr txBox="1"/>
          <p:nvPr/>
        </p:nvSpPr>
        <p:spPr bwMode="auto">
          <a:xfrm>
            <a:off x="682906" y="4773982"/>
            <a:ext cx="508590" cy="33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49" name="TextBox 48">
            <a:extLst>
              <a:ext uri="{FF2B5EF4-FFF2-40B4-BE49-F238E27FC236}">
                <a16:creationId xmlns:a16="http://schemas.microsoft.com/office/drawing/2014/main" id="{0E19A920-477B-4214-ADAB-AC08C0B1214D}"/>
              </a:ext>
            </a:extLst>
          </p:cNvPr>
          <p:cNvSpPr txBox="1"/>
          <p:nvPr/>
        </p:nvSpPr>
        <p:spPr bwMode="auto">
          <a:xfrm>
            <a:off x="510626" y="5107802"/>
            <a:ext cx="680870" cy="33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83" name="TextBox 82">
            <a:extLst>
              <a:ext uri="{FF2B5EF4-FFF2-40B4-BE49-F238E27FC236}">
                <a16:creationId xmlns:a16="http://schemas.microsoft.com/office/drawing/2014/main" id="{96F22D01-EBC1-46C7-9B39-3083E92B75CB}"/>
              </a:ext>
            </a:extLst>
          </p:cNvPr>
          <p:cNvSpPr txBox="1"/>
          <p:nvPr/>
        </p:nvSpPr>
        <p:spPr bwMode="auto">
          <a:xfrm>
            <a:off x="8107002" y="5264469"/>
            <a:ext cx="356862" cy="33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93" name="TextBox 92">
            <a:extLst>
              <a:ext uri="{FF2B5EF4-FFF2-40B4-BE49-F238E27FC236}">
                <a16:creationId xmlns:a16="http://schemas.microsoft.com/office/drawing/2014/main" id="{1AB574C5-C129-4467-ACC1-0FCD599F1E3F}"/>
              </a:ext>
            </a:extLst>
          </p:cNvPr>
          <p:cNvSpPr txBox="1"/>
          <p:nvPr/>
        </p:nvSpPr>
        <p:spPr bwMode="auto">
          <a:xfrm>
            <a:off x="8103456" y="5164514"/>
            <a:ext cx="356862" cy="33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05" name="TextBox 104">
            <a:extLst>
              <a:ext uri="{FF2B5EF4-FFF2-40B4-BE49-F238E27FC236}">
                <a16:creationId xmlns:a16="http://schemas.microsoft.com/office/drawing/2014/main" id="{F3A17AD8-32B9-4898-A224-84B816AE7C15}"/>
              </a:ext>
            </a:extLst>
          </p:cNvPr>
          <p:cNvSpPr txBox="1"/>
          <p:nvPr/>
        </p:nvSpPr>
        <p:spPr bwMode="auto">
          <a:xfrm>
            <a:off x="7995075" y="4899555"/>
            <a:ext cx="356862" cy="330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176" name="Group 175">
            <a:extLst>
              <a:ext uri="{FF2B5EF4-FFF2-40B4-BE49-F238E27FC236}">
                <a16:creationId xmlns:a16="http://schemas.microsoft.com/office/drawing/2014/main" id="{E9C0078C-7A8C-4483-B3B6-D02768094160}"/>
              </a:ext>
            </a:extLst>
          </p:cNvPr>
          <p:cNvGrpSpPr/>
          <p:nvPr/>
        </p:nvGrpSpPr>
        <p:grpSpPr>
          <a:xfrm>
            <a:off x="2224425" y="3572105"/>
            <a:ext cx="6476515" cy="2023515"/>
            <a:chOff x="3360848" y="3591102"/>
            <a:chExt cx="7248233" cy="2264629"/>
          </a:xfrm>
        </p:grpSpPr>
        <p:sp>
          <p:nvSpPr>
            <p:cNvPr id="51" name="TextBox 50">
              <a:extLst>
                <a:ext uri="{FF2B5EF4-FFF2-40B4-BE49-F238E27FC236}">
                  <a16:creationId xmlns:a16="http://schemas.microsoft.com/office/drawing/2014/main" id="{D8FC394B-BC86-409E-B26F-851FA2530752}"/>
                </a:ext>
              </a:extLst>
            </p:cNvPr>
            <p:cNvSpPr txBox="1"/>
            <p:nvPr/>
          </p:nvSpPr>
          <p:spPr bwMode="auto">
            <a:xfrm>
              <a:off x="3360848" y="359110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53" name="TextBox 52">
              <a:extLst>
                <a:ext uri="{FF2B5EF4-FFF2-40B4-BE49-F238E27FC236}">
                  <a16:creationId xmlns:a16="http://schemas.microsoft.com/office/drawing/2014/main" id="{C8B5819E-F8A5-48ED-A2CC-4519AD1BAF6C}"/>
                </a:ext>
              </a:extLst>
            </p:cNvPr>
            <p:cNvSpPr txBox="1"/>
            <p:nvPr/>
          </p:nvSpPr>
          <p:spPr bwMode="auto">
            <a:xfrm>
              <a:off x="6733629" y="451823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55" name="TextBox 54">
              <a:extLst>
                <a:ext uri="{FF2B5EF4-FFF2-40B4-BE49-F238E27FC236}">
                  <a16:creationId xmlns:a16="http://schemas.microsoft.com/office/drawing/2014/main" id="{56950CD6-2BD8-47F2-9128-3E836688E748}"/>
                </a:ext>
              </a:extLst>
            </p:cNvPr>
            <p:cNvSpPr txBox="1"/>
            <p:nvPr/>
          </p:nvSpPr>
          <p:spPr bwMode="auto">
            <a:xfrm>
              <a:off x="6324600" y="442904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57" name="TextBox 56">
              <a:extLst>
                <a:ext uri="{FF2B5EF4-FFF2-40B4-BE49-F238E27FC236}">
                  <a16:creationId xmlns:a16="http://schemas.microsoft.com/office/drawing/2014/main" id="{09974A36-E771-4001-BD4C-04132D79C5C6}"/>
                </a:ext>
              </a:extLst>
            </p:cNvPr>
            <p:cNvSpPr txBox="1"/>
            <p:nvPr/>
          </p:nvSpPr>
          <p:spPr bwMode="auto">
            <a:xfrm>
              <a:off x="6178641" y="4365446"/>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59" name="TextBox 58">
              <a:extLst>
                <a:ext uri="{FF2B5EF4-FFF2-40B4-BE49-F238E27FC236}">
                  <a16:creationId xmlns:a16="http://schemas.microsoft.com/office/drawing/2014/main" id="{DD7DD628-0024-4C8C-85A5-4C15C907E974}"/>
                </a:ext>
              </a:extLst>
            </p:cNvPr>
            <p:cNvSpPr txBox="1"/>
            <p:nvPr/>
          </p:nvSpPr>
          <p:spPr bwMode="auto">
            <a:xfrm>
              <a:off x="4178960" y="3829528"/>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61" name="TextBox 60">
              <a:extLst>
                <a:ext uri="{FF2B5EF4-FFF2-40B4-BE49-F238E27FC236}">
                  <a16:creationId xmlns:a16="http://schemas.microsoft.com/office/drawing/2014/main" id="{022F499E-D31F-4BAB-9C9E-5FD4B4E3839F}"/>
                </a:ext>
              </a:extLst>
            </p:cNvPr>
            <p:cNvSpPr txBox="1"/>
            <p:nvPr/>
          </p:nvSpPr>
          <p:spPr bwMode="auto">
            <a:xfrm>
              <a:off x="4322353" y="389445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63" name="TextBox 62">
              <a:extLst>
                <a:ext uri="{FF2B5EF4-FFF2-40B4-BE49-F238E27FC236}">
                  <a16:creationId xmlns:a16="http://schemas.microsoft.com/office/drawing/2014/main" id="{16238DC0-8419-4105-AD5A-75DB7AAC1AC3}"/>
                </a:ext>
              </a:extLst>
            </p:cNvPr>
            <p:cNvSpPr txBox="1"/>
            <p:nvPr/>
          </p:nvSpPr>
          <p:spPr bwMode="auto">
            <a:xfrm>
              <a:off x="5378230" y="415191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65" name="TextBox 64">
              <a:extLst>
                <a:ext uri="{FF2B5EF4-FFF2-40B4-BE49-F238E27FC236}">
                  <a16:creationId xmlns:a16="http://schemas.microsoft.com/office/drawing/2014/main" id="{1B9FE429-B180-4BB2-AD92-140F97ADFE51}"/>
                </a:ext>
              </a:extLst>
            </p:cNvPr>
            <p:cNvSpPr txBox="1"/>
            <p:nvPr/>
          </p:nvSpPr>
          <p:spPr bwMode="auto">
            <a:xfrm>
              <a:off x="8602558" y="490649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67" name="TextBox 66">
              <a:extLst>
                <a:ext uri="{FF2B5EF4-FFF2-40B4-BE49-F238E27FC236}">
                  <a16:creationId xmlns:a16="http://schemas.microsoft.com/office/drawing/2014/main" id="{4B01AF05-82CA-4ED3-BB99-4B22A57551DD}"/>
                </a:ext>
              </a:extLst>
            </p:cNvPr>
            <p:cNvSpPr txBox="1"/>
            <p:nvPr/>
          </p:nvSpPr>
          <p:spPr bwMode="auto">
            <a:xfrm>
              <a:off x="8196707" y="486060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69" name="TextBox 68">
              <a:extLst>
                <a:ext uri="{FF2B5EF4-FFF2-40B4-BE49-F238E27FC236}">
                  <a16:creationId xmlns:a16="http://schemas.microsoft.com/office/drawing/2014/main" id="{5B765DC5-7F05-4013-A056-432FC802E5F4}"/>
                </a:ext>
              </a:extLst>
            </p:cNvPr>
            <p:cNvSpPr txBox="1"/>
            <p:nvPr/>
          </p:nvSpPr>
          <p:spPr bwMode="auto">
            <a:xfrm>
              <a:off x="8066910" y="486060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71" name="TextBox 70">
              <a:extLst>
                <a:ext uri="{FF2B5EF4-FFF2-40B4-BE49-F238E27FC236}">
                  <a16:creationId xmlns:a16="http://schemas.microsoft.com/office/drawing/2014/main" id="{D76BE74A-FA33-47E2-88B0-EE85C5619062}"/>
                </a:ext>
              </a:extLst>
            </p:cNvPr>
            <p:cNvSpPr txBox="1"/>
            <p:nvPr/>
          </p:nvSpPr>
          <p:spPr bwMode="auto">
            <a:xfrm>
              <a:off x="7256462" y="460142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73" name="TextBox 72">
              <a:extLst>
                <a:ext uri="{FF2B5EF4-FFF2-40B4-BE49-F238E27FC236}">
                  <a16:creationId xmlns:a16="http://schemas.microsoft.com/office/drawing/2014/main" id="{3AC02784-6B01-4068-8628-CE1FB7DDCEE8}"/>
                </a:ext>
              </a:extLst>
            </p:cNvPr>
            <p:cNvSpPr txBox="1"/>
            <p:nvPr/>
          </p:nvSpPr>
          <p:spPr bwMode="auto">
            <a:xfrm>
              <a:off x="8875755" y="4936190"/>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75" name="TextBox 74">
              <a:extLst>
                <a:ext uri="{FF2B5EF4-FFF2-40B4-BE49-F238E27FC236}">
                  <a16:creationId xmlns:a16="http://schemas.microsoft.com/office/drawing/2014/main" id="{5D41AD99-B105-4DC5-843F-3BC3D21F69ED}"/>
                </a:ext>
              </a:extLst>
            </p:cNvPr>
            <p:cNvSpPr txBox="1"/>
            <p:nvPr/>
          </p:nvSpPr>
          <p:spPr bwMode="auto">
            <a:xfrm>
              <a:off x="9001942" y="494276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79" name="TextBox 78">
              <a:extLst>
                <a:ext uri="{FF2B5EF4-FFF2-40B4-BE49-F238E27FC236}">
                  <a16:creationId xmlns:a16="http://schemas.microsoft.com/office/drawing/2014/main" id="{9D759C1E-6E0E-436C-BDD9-8B82B5E04A80}"/>
                </a:ext>
              </a:extLst>
            </p:cNvPr>
            <p:cNvSpPr txBox="1"/>
            <p:nvPr/>
          </p:nvSpPr>
          <p:spPr bwMode="auto">
            <a:xfrm>
              <a:off x="9259487" y="5007967"/>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81" name="TextBox 80">
              <a:extLst>
                <a:ext uri="{FF2B5EF4-FFF2-40B4-BE49-F238E27FC236}">
                  <a16:creationId xmlns:a16="http://schemas.microsoft.com/office/drawing/2014/main" id="{1F186BE9-A778-4DB8-A484-F424D0BD90EC}"/>
                </a:ext>
              </a:extLst>
            </p:cNvPr>
            <p:cNvSpPr txBox="1"/>
            <p:nvPr/>
          </p:nvSpPr>
          <p:spPr bwMode="auto">
            <a:xfrm>
              <a:off x="10085676" y="5486399"/>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a:t>
              </a:r>
            </a:p>
          </p:txBody>
        </p:sp>
        <p:sp>
          <p:nvSpPr>
            <p:cNvPr id="85" name="TextBox 84">
              <a:extLst>
                <a:ext uri="{FF2B5EF4-FFF2-40B4-BE49-F238E27FC236}">
                  <a16:creationId xmlns:a16="http://schemas.microsoft.com/office/drawing/2014/main" id="{B3A3BC67-78C3-4CA0-91CD-23004B34F336}"/>
                </a:ext>
              </a:extLst>
            </p:cNvPr>
            <p:cNvSpPr txBox="1"/>
            <p:nvPr/>
          </p:nvSpPr>
          <p:spPr bwMode="auto">
            <a:xfrm>
              <a:off x="5786750" y="4235701"/>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87" name="TextBox 86">
              <a:extLst>
                <a:ext uri="{FF2B5EF4-FFF2-40B4-BE49-F238E27FC236}">
                  <a16:creationId xmlns:a16="http://schemas.microsoft.com/office/drawing/2014/main" id="{C1EE293B-B086-4A7D-8DD4-182BFE0B7D92}"/>
                </a:ext>
              </a:extLst>
            </p:cNvPr>
            <p:cNvSpPr txBox="1"/>
            <p:nvPr/>
          </p:nvSpPr>
          <p:spPr bwMode="auto">
            <a:xfrm>
              <a:off x="6192768" y="425806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89" name="TextBox 88">
              <a:extLst>
                <a:ext uri="{FF2B5EF4-FFF2-40B4-BE49-F238E27FC236}">
                  <a16:creationId xmlns:a16="http://schemas.microsoft.com/office/drawing/2014/main" id="{A60A3634-6D70-4D20-89FE-109D7E7E0433}"/>
                </a:ext>
              </a:extLst>
            </p:cNvPr>
            <p:cNvSpPr txBox="1"/>
            <p:nvPr/>
          </p:nvSpPr>
          <p:spPr bwMode="auto">
            <a:xfrm>
              <a:off x="6054331" y="425113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91" name="TextBox 90">
              <a:extLst>
                <a:ext uri="{FF2B5EF4-FFF2-40B4-BE49-F238E27FC236}">
                  <a16:creationId xmlns:a16="http://schemas.microsoft.com/office/drawing/2014/main" id="{B2660727-2B49-45C1-9C6D-CD160C508481}"/>
                </a:ext>
              </a:extLst>
            </p:cNvPr>
            <p:cNvSpPr txBox="1"/>
            <p:nvPr/>
          </p:nvSpPr>
          <p:spPr bwMode="auto">
            <a:xfrm>
              <a:off x="10080810" y="5382588"/>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95" name="TextBox 94">
              <a:extLst>
                <a:ext uri="{FF2B5EF4-FFF2-40B4-BE49-F238E27FC236}">
                  <a16:creationId xmlns:a16="http://schemas.microsoft.com/office/drawing/2014/main" id="{6BB38FB3-F76B-4914-8B14-76BB70FB903B}"/>
                </a:ext>
              </a:extLst>
            </p:cNvPr>
            <p:cNvSpPr txBox="1"/>
            <p:nvPr/>
          </p:nvSpPr>
          <p:spPr bwMode="auto">
            <a:xfrm>
              <a:off x="10209697" y="5382150"/>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97" name="TextBox 96">
              <a:extLst>
                <a:ext uri="{FF2B5EF4-FFF2-40B4-BE49-F238E27FC236}">
                  <a16:creationId xmlns:a16="http://schemas.microsoft.com/office/drawing/2014/main" id="{0D2D0A62-840C-40A8-B39D-4EEF1824AF3C}"/>
                </a:ext>
              </a:extLst>
            </p:cNvPr>
            <p:cNvSpPr txBox="1"/>
            <p:nvPr/>
          </p:nvSpPr>
          <p:spPr bwMode="auto">
            <a:xfrm>
              <a:off x="6326273" y="4297321"/>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99" name="TextBox 98">
              <a:extLst>
                <a:ext uri="{FF2B5EF4-FFF2-40B4-BE49-F238E27FC236}">
                  <a16:creationId xmlns:a16="http://schemas.microsoft.com/office/drawing/2014/main" id="{D5BDFA11-94FA-4AD0-89DA-9A2F49372230}"/>
                </a:ext>
              </a:extLst>
            </p:cNvPr>
            <p:cNvSpPr txBox="1"/>
            <p:nvPr/>
          </p:nvSpPr>
          <p:spPr bwMode="auto">
            <a:xfrm>
              <a:off x="6459777" y="4336579"/>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01" name="TextBox 100">
              <a:extLst>
                <a:ext uri="{FF2B5EF4-FFF2-40B4-BE49-F238E27FC236}">
                  <a16:creationId xmlns:a16="http://schemas.microsoft.com/office/drawing/2014/main" id="{70544144-8EC9-4A1B-897F-F3C150F5ADE4}"/>
                </a:ext>
              </a:extLst>
            </p:cNvPr>
            <p:cNvSpPr txBox="1"/>
            <p:nvPr/>
          </p:nvSpPr>
          <p:spPr bwMode="auto">
            <a:xfrm>
              <a:off x="9546600" y="495110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03" name="TextBox 102">
              <a:extLst>
                <a:ext uri="{FF2B5EF4-FFF2-40B4-BE49-F238E27FC236}">
                  <a16:creationId xmlns:a16="http://schemas.microsoft.com/office/drawing/2014/main" id="{3C7A6158-641F-40DD-B02D-E75D2215F48B}"/>
                </a:ext>
              </a:extLst>
            </p:cNvPr>
            <p:cNvSpPr txBox="1"/>
            <p:nvPr/>
          </p:nvSpPr>
          <p:spPr bwMode="auto">
            <a:xfrm>
              <a:off x="9678701" y="5051671"/>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07" name="TextBox 106">
              <a:extLst>
                <a:ext uri="{FF2B5EF4-FFF2-40B4-BE49-F238E27FC236}">
                  <a16:creationId xmlns:a16="http://schemas.microsoft.com/office/drawing/2014/main" id="{6F8FDE41-C1E7-4040-8534-E197CAF47C2C}"/>
                </a:ext>
              </a:extLst>
            </p:cNvPr>
            <p:cNvSpPr txBox="1"/>
            <p:nvPr/>
          </p:nvSpPr>
          <p:spPr bwMode="auto">
            <a:xfrm>
              <a:off x="6589336" y="4380884"/>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09" name="TextBox 108">
              <a:extLst>
                <a:ext uri="{FF2B5EF4-FFF2-40B4-BE49-F238E27FC236}">
                  <a16:creationId xmlns:a16="http://schemas.microsoft.com/office/drawing/2014/main" id="{04EE9E26-9088-4435-BC66-B0806D1AEC8E}"/>
                </a:ext>
              </a:extLst>
            </p:cNvPr>
            <p:cNvSpPr txBox="1"/>
            <p:nvPr/>
          </p:nvSpPr>
          <p:spPr bwMode="auto">
            <a:xfrm>
              <a:off x="6732614" y="4397830"/>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11" name="TextBox 110">
              <a:extLst>
                <a:ext uri="{FF2B5EF4-FFF2-40B4-BE49-F238E27FC236}">
                  <a16:creationId xmlns:a16="http://schemas.microsoft.com/office/drawing/2014/main" id="{EC6C1E98-DEE4-4FDF-ABEC-0EA75D1A08A7}"/>
                </a:ext>
              </a:extLst>
            </p:cNvPr>
            <p:cNvSpPr txBox="1"/>
            <p:nvPr/>
          </p:nvSpPr>
          <p:spPr bwMode="auto">
            <a:xfrm>
              <a:off x="6865001" y="4435801"/>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13" name="TextBox 112">
              <a:extLst>
                <a:ext uri="{FF2B5EF4-FFF2-40B4-BE49-F238E27FC236}">
                  <a16:creationId xmlns:a16="http://schemas.microsoft.com/office/drawing/2014/main" id="{5CF05262-DE5B-405B-B8E5-86D853BC90C2}"/>
                </a:ext>
              </a:extLst>
            </p:cNvPr>
            <p:cNvSpPr txBox="1"/>
            <p:nvPr/>
          </p:nvSpPr>
          <p:spPr bwMode="auto">
            <a:xfrm>
              <a:off x="7120092" y="447819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15" name="TextBox 114">
              <a:extLst>
                <a:ext uri="{FF2B5EF4-FFF2-40B4-BE49-F238E27FC236}">
                  <a16:creationId xmlns:a16="http://schemas.microsoft.com/office/drawing/2014/main" id="{22BAD5D6-C926-4838-BD58-88D0584E9895}"/>
                </a:ext>
              </a:extLst>
            </p:cNvPr>
            <p:cNvSpPr txBox="1"/>
            <p:nvPr/>
          </p:nvSpPr>
          <p:spPr bwMode="auto">
            <a:xfrm>
              <a:off x="7263215" y="449741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17" name="TextBox 116">
              <a:extLst>
                <a:ext uri="{FF2B5EF4-FFF2-40B4-BE49-F238E27FC236}">
                  <a16:creationId xmlns:a16="http://schemas.microsoft.com/office/drawing/2014/main" id="{BA2D6279-FDDF-4DA3-A01C-280F7EABDD71}"/>
                </a:ext>
              </a:extLst>
            </p:cNvPr>
            <p:cNvSpPr txBox="1"/>
            <p:nvPr/>
          </p:nvSpPr>
          <p:spPr bwMode="auto">
            <a:xfrm>
              <a:off x="7667526" y="4642056"/>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19" name="TextBox 118">
              <a:extLst>
                <a:ext uri="{FF2B5EF4-FFF2-40B4-BE49-F238E27FC236}">
                  <a16:creationId xmlns:a16="http://schemas.microsoft.com/office/drawing/2014/main" id="{16C964F3-4E14-4B45-8290-7579082565FB}"/>
                </a:ext>
              </a:extLst>
            </p:cNvPr>
            <p:cNvSpPr txBox="1"/>
            <p:nvPr/>
          </p:nvSpPr>
          <p:spPr bwMode="auto">
            <a:xfrm>
              <a:off x="7399814" y="462064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21" name="TextBox 120">
              <a:extLst>
                <a:ext uri="{FF2B5EF4-FFF2-40B4-BE49-F238E27FC236}">
                  <a16:creationId xmlns:a16="http://schemas.microsoft.com/office/drawing/2014/main" id="{1D3A8F7F-1B4A-4941-9BA5-799D7B9AE162}"/>
                </a:ext>
              </a:extLst>
            </p:cNvPr>
            <p:cNvSpPr txBox="1"/>
            <p:nvPr/>
          </p:nvSpPr>
          <p:spPr bwMode="auto">
            <a:xfrm>
              <a:off x="7532397" y="464290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23" name="TextBox 122">
              <a:extLst>
                <a:ext uri="{FF2B5EF4-FFF2-40B4-BE49-F238E27FC236}">
                  <a16:creationId xmlns:a16="http://schemas.microsoft.com/office/drawing/2014/main" id="{63ABFB71-355E-4107-AB79-E89829DC4544}"/>
                </a:ext>
              </a:extLst>
            </p:cNvPr>
            <p:cNvSpPr txBox="1"/>
            <p:nvPr/>
          </p:nvSpPr>
          <p:spPr bwMode="auto">
            <a:xfrm>
              <a:off x="8065701" y="4749063"/>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25" name="TextBox 124">
              <a:extLst>
                <a:ext uri="{FF2B5EF4-FFF2-40B4-BE49-F238E27FC236}">
                  <a16:creationId xmlns:a16="http://schemas.microsoft.com/office/drawing/2014/main" id="{93BC0FD9-9572-4C4D-B074-D3A0519EE128}"/>
                </a:ext>
              </a:extLst>
            </p:cNvPr>
            <p:cNvSpPr txBox="1"/>
            <p:nvPr/>
          </p:nvSpPr>
          <p:spPr bwMode="auto">
            <a:xfrm>
              <a:off x="8199941" y="4743739"/>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27" name="TextBox 126">
              <a:extLst>
                <a:ext uri="{FF2B5EF4-FFF2-40B4-BE49-F238E27FC236}">
                  <a16:creationId xmlns:a16="http://schemas.microsoft.com/office/drawing/2014/main" id="{FD5221CD-1E90-4A18-84F4-FB7188957509}"/>
                </a:ext>
              </a:extLst>
            </p:cNvPr>
            <p:cNvSpPr txBox="1"/>
            <p:nvPr/>
          </p:nvSpPr>
          <p:spPr bwMode="auto">
            <a:xfrm>
              <a:off x="8338898" y="478256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29" name="TextBox 128">
              <a:extLst>
                <a:ext uri="{FF2B5EF4-FFF2-40B4-BE49-F238E27FC236}">
                  <a16:creationId xmlns:a16="http://schemas.microsoft.com/office/drawing/2014/main" id="{90CE7F08-4CAF-43FC-869F-913D2F1E4B8C}"/>
                </a:ext>
              </a:extLst>
            </p:cNvPr>
            <p:cNvSpPr txBox="1"/>
            <p:nvPr/>
          </p:nvSpPr>
          <p:spPr bwMode="auto">
            <a:xfrm>
              <a:off x="8605791" y="4804420"/>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31" name="TextBox 130">
              <a:extLst>
                <a:ext uri="{FF2B5EF4-FFF2-40B4-BE49-F238E27FC236}">
                  <a16:creationId xmlns:a16="http://schemas.microsoft.com/office/drawing/2014/main" id="{4A725580-22DA-4F86-B0C9-117F7DE475F5}"/>
                </a:ext>
              </a:extLst>
            </p:cNvPr>
            <p:cNvSpPr txBox="1"/>
            <p:nvPr/>
          </p:nvSpPr>
          <p:spPr bwMode="auto">
            <a:xfrm>
              <a:off x="8877239" y="4831222"/>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33" name="TextBox 132">
              <a:extLst>
                <a:ext uri="{FF2B5EF4-FFF2-40B4-BE49-F238E27FC236}">
                  <a16:creationId xmlns:a16="http://schemas.microsoft.com/office/drawing/2014/main" id="{2ECB6A94-688D-442A-8291-D63E3642337F}"/>
                </a:ext>
              </a:extLst>
            </p:cNvPr>
            <p:cNvSpPr txBox="1"/>
            <p:nvPr/>
          </p:nvSpPr>
          <p:spPr bwMode="auto">
            <a:xfrm>
              <a:off x="9006659" y="4834508"/>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35" name="TextBox 134">
              <a:extLst>
                <a:ext uri="{FF2B5EF4-FFF2-40B4-BE49-F238E27FC236}">
                  <a16:creationId xmlns:a16="http://schemas.microsoft.com/office/drawing/2014/main" id="{FA17C3D9-575E-48CA-BC56-F6178B5C127B}"/>
                </a:ext>
              </a:extLst>
            </p:cNvPr>
            <p:cNvSpPr txBox="1"/>
            <p:nvPr/>
          </p:nvSpPr>
          <p:spPr bwMode="auto">
            <a:xfrm>
              <a:off x="9144717" y="4858589"/>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37" name="TextBox 136">
              <a:extLst>
                <a:ext uri="{FF2B5EF4-FFF2-40B4-BE49-F238E27FC236}">
                  <a16:creationId xmlns:a16="http://schemas.microsoft.com/office/drawing/2014/main" id="{51904B0C-F181-4850-A6D8-8AE6F6B42F6B}"/>
                </a:ext>
              </a:extLst>
            </p:cNvPr>
            <p:cNvSpPr txBox="1"/>
            <p:nvPr/>
          </p:nvSpPr>
          <p:spPr bwMode="auto">
            <a:xfrm>
              <a:off x="9283442" y="4906495"/>
              <a:ext cx="3993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sp>
        <p:nvSpPr>
          <p:cNvPr id="141" name="Rectangle 140">
            <a:extLst>
              <a:ext uri="{FF2B5EF4-FFF2-40B4-BE49-F238E27FC236}">
                <a16:creationId xmlns:a16="http://schemas.microsoft.com/office/drawing/2014/main" id="{7F8776C2-CE1E-4119-AAAE-E29468CCBBD6}"/>
              </a:ext>
            </a:extLst>
          </p:cNvPr>
          <p:cNvSpPr/>
          <p:nvPr/>
        </p:nvSpPr>
        <p:spPr bwMode="auto">
          <a:xfrm>
            <a:off x="1271253" y="2941301"/>
            <a:ext cx="106216" cy="65421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3" name="Rectangle 142">
            <a:extLst>
              <a:ext uri="{FF2B5EF4-FFF2-40B4-BE49-F238E27FC236}">
                <a16:creationId xmlns:a16="http://schemas.microsoft.com/office/drawing/2014/main" id="{9C736DE5-BA30-48AC-9061-8198A35DD61D}"/>
              </a:ext>
            </a:extLst>
          </p:cNvPr>
          <p:cNvSpPr/>
          <p:nvPr/>
        </p:nvSpPr>
        <p:spPr bwMode="auto">
          <a:xfrm>
            <a:off x="1391104" y="3167680"/>
            <a:ext cx="106216" cy="42783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5" name="Rectangle 144">
            <a:extLst>
              <a:ext uri="{FF2B5EF4-FFF2-40B4-BE49-F238E27FC236}">
                <a16:creationId xmlns:a16="http://schemas.microsoft.com/office/drawing/2014/main" id="{2C2D0C05-DF59-45C6-A388-F7BD5591E896}"/>
              </a:ext>
            </a:extLst>
          </p:cNvPr>
          <p:cNvSpPr/>
          <p:nvPr/>
        </p:nvSpPr>
        <p:spPr bwMode="auto">
          <a:xfrm>
            <a:off x="1510956" y="3284385"/>
            <a:ext cx="106216" cy="2999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7" name="Rectangle 146">
            <a:extLst>
              <a:ext uri="{FF2B5EF4-FFF2-40B4-BE49-F238E27FC236}">
                <a16:creationId xmlns:a16="http://schemas.microsoft.com/office/drawing/2014/main" id="{F3322094-7DCC-4D5E-93E7-D4FE90B085C2}"/>
              </a:ext>
            </a:extLst>
          </p:cNvPr>
          <p:cNvSpPr/>
          <p:nvPr/>
        </p:nvSpPr>
        <p:spPr bwMode="auto">
          <a:xfrm>
            <a:off x="1630808" y="3337907"/>
            <a:ext cx="106216" cy="2491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9" name="Rectangle 148">
            <a:extLst>
              <a:ext uri="{FF2B5EF4-FFF2-40B4-BE49-F238E27FC236}">
                <a16:creationId xmlns:a16="http://schemas.microsoft.com/office/drawing/2014/main" id="{9E2700AC-4EFE-4541-8FF4-1DF2AE88BE20}"/>
              </a:ext>
            </a:extLst>
          </p:cNvPr>
          <p:cNvSpPr/>
          <p:nvPr/>
        </p:nvSpPr>
        <p:spPr bwMode="auto">
          <a:xfrm>
            <a:off x="1750660" y="3427262"/>
            <a:ext cx="106216" cy="16825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 name="Rectangle 150">
            <a:extLst>
              <a:ext uri="{FF2B5EF4-FFF2-40B4-BE49-F238E27FC236}">
                <a16:creationId xmlns:a16="http://schemas.microsoft.com/office/drawing/2014/main" id="{9EDA4BC0-EF43-4CED-BA22-C1CBD2EFC403}"/>
              </a:ext>
            </a:extLst>
          </p:cNvPr>
          <p:cNvSpPr/>
          <p:nvPr/>
        </p:nvSpPr>
        <p:spPr bwMode="auto">
          <a:xfrm>
            <a:off x="1870512" y="3434907"/>
            <a:ext cx="106216" cy="16061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3" name="Rectangle 152">
            <a:extLst>
              <a:ext uri="{FF2B5EF4-FFF2-40B4-BE49-F238E27FC236}">
                <a16:creationId xmlns:a16="http://schemas.microsoft.com/office/drawing/2014/main" id="{D4D2F889-1FA1-46B9-BE90-59C516DB1775}"/>
              </a:ext>
            </a:extLst>
          </p:cNvPr>
          <p:cNvSpPr/>
          <p:nvPr/>
        </p:nvSpPr>
        <p:spPr bwMode="auto">
          <a:xfrm>
            <a:off x="1990364" y="3540460"/>
            <a:ext cx="106216" cy="550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5" name="Rectangle 154">
            <a:extLst>
              <a:ext uri="{FF2B5EF4-FFF2-40B4-BE49-F238E27FC236}">
                <a16:creationId xmlns:a16="http://schemas.microsoft.com/office/drawing/2014/main" id="{6E9FC1F0-0368-4AAD-A74C-40035FBF6B62}"/>
              </a:ext>
            </a:extLst>
          </p:cNvPr>
          <p:cNvSpPr/>
          <p:nvPr/>
        </p:nvSpPr>
        <p:spPr bwMode="auto">
          <a:xfrm>
            <a:off x="2110217" y="3571690"/>
            <a:ext cx="106216" cy="1634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7" name="Rectangle 156">
            <a:extLst>
              <a:ext uri="{FF2B5EF4-FFF2-40B4-BE49-F238E27FC236}">
                <a16:creationId xmlns:a16="http://schemas.microsoft.com/office/drawing/2014/main" id="{386E1544-571B-4210-9396-6524BB6AB846}"/>
              </a:ext>
            </a:extLst>
          </p:cNvPr>
          <p:cNvSpPr/>
          <p:nvPr/>
        </p:nvSpPr>
        <p:spPr bwMode="auto">
          <a:xfrm>
            <a:off x="2230545" y="3594305"/>
            <a:ext cx="106216" cy="408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9" name="Rectangle 158">
            <a:extLst>
              <a:ext uri="{FF2B5EF4-FFF2-40B4-BE49-F238E27FC236}">
                <a16:creationId xmlns:a16="http://schemas.microsoft.com/office/drawing/2014/main" id="{7892711A-018C-45E1-9C18-32E5A0C4E840}"/>
              </a:ext>
            </a:extLst>
          </p:cNvPr>
          <p:cNvSpPr/>
          <p:nvPr/>
        </p:nvSpPr>
        <p:spPr bwMode="auto">
          <a:xfrm>
            <a:off x="2350597" y="3594306"/>
            <a:ext cx="106216" cy="641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1" name="Rectangle 160">
            <a:extLst>
              <a:ext uri="{FF2B5EF4-FFF2-40B4-BE49-F238E27FC236}">
                <a16:creationId xmlns:a16="http://schemas.microsoft.com/office/drawing/2014/main" id="{23041655-29BB-4644-955C-0FB557F0CB28}"/>
              </a:ext>
            </a:extLst>
          </p:cNvPr>
          <p:cNvSpPr/>
          <p:nvPr/>
        </p:nvSpPr>
        <p:spPr bwMode="auto">
          <a:xfrm>
            <a:off x="2470649" y="3594305"/>
            <a:ext cx="106216" cy="16061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3" name="Rectangle 162">
            <a:extLst>
              <a:ext uri="{FF2B5EF4-FFF2-40B4-BE49-F238E27FC236}">
                <a16:creationId xmlns:a16="http://schemas.microsoft.com/office/drawing/2014/main" id="{5F19AFD6-7D4B-4EB6-87E9-AA6279A53E05}"/>
              </a:ext>
            </a:extLst>
          </p:cNvPr>
          <p:cNvSpPr/>
          <p:nvPr/>
        </p:nvSpPr>
        <p:spPr bwMode="auto">
          <a:xfrm>
            <a:off x="2590701" y="3594306"/>
            <a:ext cx="106216" cy="1606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5" name="Rectangle 164">
            <a:extLst>
              <a:ext uri="{FF2B5EF4-FFF2-40B4-BE49-F238E27FC236}">
                <a16:creationId xmlns:a16="http://schemas.microsoft.com/office/drawing/2014/main" id="{6D560FA4-B14F-4F6D-B3F1-2593B4FC7120}"/>
              </a:ext>
            </a:extLst>
          </p:cNvPr>
          <p:cNvSpPr/>
          <p:nvPr/>
        </p:nvSpPr>
        <p:spPr bwMode="auto">
          <a:xfrm>
            <a:off x="2710753" y="3594305"/>
            <a:ext cx="106216" cy="2473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7" name="Rectangle 166">
            <a:extLst>
              <a:ext uri="{FF2B5EF4-FFF2-40B4-BE49-F238E27FC236}">
                <a16:creationId xmlns:a16="http://schemas.microsoft.com/office/drawing/2014/main" id="{773CCE04-3B9B-4BB8-B9F5-A4F795819602}"/>
              </a:ext>
            </a:extLst>
          </p:cNvPr>
          <p:cNvSpPr/>
          <p:nvPr/>
        </p:nvSpPr>
        <p:spPr bwMode="auto">
          <a:xfrm>
            <a:off x="2830805" y="3594305"/>
            <a:ext cx="106216" cy="26453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78" name="Rectangle 177">
            <a:extLst>
              <a:ext uri="{FF2B5EF4-FFF2-40B4-BE49-F238E27FC236}">
                <a16:creationId xmlns:a16="http://schemas.microsoft.com/office/drawing/2014/main" id="{AE540C2D-25CC-4A12-B454-7E223995FA25}"/>
              </a:ext>
            </a:extLst>
          </p:cNvPr>
          <p:cNvSpPr/>
          <p:nvPr/>
        </p:nvSpPr>
        <p:spPr bwMode="auto">
          <a:xfrm>
            <a:off x="2950857" y="3594305"/>
            <a:ext cx="106216" cy="3024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0" name="Rectangle 179">
            <a:extLst>
              <a:ext uri="{FF2B5EF4-FFF2-40B4-BE49-F238E27FC236}">
                <a16:creationId xmlns:a16="http://schemas.microsoft.com/office/drawing/2014/main" id="{8A5D6AC1-E92A-43F7-884D-22D331E84BE5}"/>
              </a:ext>
            </a:extLst>
          </p:cNvPr>
          <p:cNvSpPr/>
          <p:nvPr/>
        </p:nvSpPr>
        <p:spPr bwMode="auto">
          <a:xfrm>
            <a:off x="3070909" y="3594305"/>
            <a:ext cx="106216" cy="30240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2" name="Rectangle 181">
            <a:extLst>
              <a:ext uri="{FF2B5EF4-FFF2-40B4-BE49-F238E27FC236}">
                <a16:creationId xmlns:a16="http://schemas.microsoft.com/office/drawing/2014/main" id="{DCC279D7-811B-40A7-A498-9F3DB8E0B018}"/>
              </a:ext>
            </a:extLst>
          </p:cNvPr>
          <p:cNvSpPr/>
          <p:nvPr/>
        </p:nvSpPr>
        <p:spPr bwMode="auto">
          <a:xfrm>
            <a:off x="3190961" y="3594305"/>
            <a:ext cx="106216" cy="32928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4" name="Rectangle 183">
            <a:extLst>
              <a:ext uri="{FF2B5EF4-FFF2-40B4-BE49-F238E27FC236}">
                <a16:creationId xmlns:a16="http://schemas.microsoft.com/office/drawing/2014/main" id="{E83A8BC1-9A5D-4FC0-83C9-203377932143}"/>
              </a:ext>
            </a:extLst>
          </p:cNvPr>
          <p:cNvSpPr/>
          <p:nvPr/>
        </p:nvSpPr>
        <p:spPr bwMode="auto">
          <a:xfrm>
            <a:off x="3311013" y="3594305"/>
            <a:ext cx="106216" cy="38680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6" name="Rectangle 185">
            <a:extLst>
              <a:ext uri="{FF2B5EF4-FFF2-40B4-BE49-F238E27FC236}">
                <a16:creationId xmlns:a16="http://schemas.microsoft.com/office/drawing/2014/main" id="{B21A316D-83D6-429B-B645-9F5682A32074}"/>
              </a:ext>
            </a:extLst>
          </p:cNvPr>
          <p:cNvSpPr/>
          <p:nvPr/>
        </p:nvSpPr>
        <p:spPr bwMode="auto">
          <a:xfrm>
            <a:off x="3431065" y="3594305"/>
            <a:ext cx="106216" cy="4340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8" name="Rectangle 187">
            <a:extLst>
              <a:ext uri="{FF2B5EF4-FFF2-40B4-BE49-F238E27FC236}">
                <a16:creationId xmlns:a16="http://schemas.microsoft.com/office/drawing/2014/main" id="{886DBD63-7872-4C88-A689-1935111B4D65}"/>
              </a:ext>
            </a:extLst>
          </p:cNvPr>
          <p:cNvSpPr/>
          <p:nvPr/>
        </p:nvSpPr>
        <p:spPr bwMode="auto">
          <a:xfrm>
            <a:off x="3551117" y="3594305"/>
            <a:ext cx="106216" cy="44512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0" name="Rectangle 189">
            <a:extLst>
              <a:ext uri="{FF2B5EF4-FFF2-40B4-BE49-F238E27FC236}">
                <a16:creationId xmlns:a16="http://schemas.microsoft.com/office/drawing/2014/main" id="{CDE84FD7-58D7-4470-B549-A0BC8BFC377D}"/>
              </a:ext>
            </a:extLst>
          </p:cNvPr>
          <p:cNvSpPr/>
          <p:nvPr/>
        </p:nvSpPr>
        <p:spPr bwMode="auto">
          <a:xfrm>
            <a:off x="3671169" y="3594305"/>
            <a:ext cx="106216" cy="48120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2" name="Rectangle 191">
            <a:extLst>
              <a:ext uri="{FF2B5EF4-FFF2-40B4-BE49-F238E27FC236}">
                <a16:creationId xmlns:a16="http://schemas.microsoft.com/office/drawing/2014/main" id="{BE9EBE01-7625-4020-8378-C507DB485F9B}"/>
              </a:ext>
            </a:extLst>
          </p:cNvPr>
          <p:cNvSpPr/>
          <p:nvPr/>
        </p:nvSpPr>
        <p:spPr bwMode="auto">
          <a:xfrm>
            <a:off x="3791221" y="3594305"/>
            <a:ext cx="106216" cy="5208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4" name="Rectangle 193">
            <a:extLst>
              <a:ext uri="{FF2B5EF4-FFF2-40B4-BE49-F238E27FC236}">
                <a16:creationId xmlns:a16="http://schemas.microsoft.com/office/drawing/2014/main" id="{54E2489B-26FE-4693-AE6C-B6BEF1D8B468}"/>
              </a:ext>
            </a:extLst>
          </p:cNvPr>
          <p:cNvSpPr/>
          <p:nvPr/>
        </p:nvSpPr>
        <p:spPr bwMode="auto">
          <a:xfrm>
            <a:off x="3911273" y="3602817"/>
            <a:ext cx="106216" cy="55376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6" name="Rectangle 195">
            <a:extLst>
              <a:ext uri="{FF2B5EF4-FFF2-40B4-BE49-F238E27FC236}">
                <a16:creationId xmlns:a16="http://schemas.microsoft.com/office/drawing/2014/main" id="{8A6B8290-070D-4961-BDD5-AA3073914F6A}"/>
              </a:ext>
            </a:extLst>
          </p:cNvPr>
          <p:cNvSpPr/>
          <p:nvPr/>
        </p:nvSpPr>
        <p:spPr bwMode="auto">
          <a:xfrm>
            <a:off x="4031325" y="3594305"/>
            <a:ext cx="106216" cy="57374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8" name="Rectangle 197">
            <a:extLst>
              <a:ext uri="{FF2B5EF4-FFF2-40B4-BE49-F238E27FC236}">
                <a16:creationId xmlns:a16="http://schemas.microsoft.com/office/drawing/2014/main" id="{B0E7A486-FE73-4342-BB8B-0CA1EA5C7079}"/>
              </a:ext>
            </a:extLst>
          </p:cNvPr>
          <p:cNvSpPr/>
          <p:nvPr/>
        </p:nvSpPr>
        <p:spPr bwMode="auto">
          <a:xfrm>
            <a:off x="4151377" y="3594305"/>
            <a:ext cx="106216" cy="57374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0" name="Rectangle 199">
            <a:extLst>
              <a:ext uri="{FF2B5EF4-FFF2-40B4-BE49-F238E27FC236}">
                <a16:creationId xmlns:a16="http://schemas.microsoft.com/office/drawing/2014/main" id="{15609786-E294-4106-B283-B7934CD289DD}"/>
              </a:ext>
            </a:extLst>
          </p:cNvPr>
          <p:cNvSpPr/>
          <p:nvPr/>
        </p:nvSpPr>
        <p:spPr bwMode="auto">
          <a:xfrm>
            <a:off x="4271429" y="3607073"/>
            <a:ext cx="106216" cy="60882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2" name="Rectangle 201">
            <a:extLst>
              <a:ext uri="{FF2B5EF4-FFF2-40B4-BE49-F238E27FC236}">
                <a16:creationId xmlns:a16="http://schemas.microsoft.com/office/drawing/2014/main" id="{3E67FFCC-D8FE-4058-B0BB-FDA7B2F17128}"/>
              </a:ext>
            </a:extLst>
          </p:cNvPr>
          <p:cNvSpPr/>
          <p:nvPr/>
        </p:nvSpPr>
        <p:spPr bwMode="auto">
          <a:xfrm>
            <a:off x="4391481" y="3594305"/>
            <a:ext cx="106216" cy="62159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4" name="Rectangle 203">
            <a:extLst>
              <a:ext uri="{FF2B5EF4-FFF2-40B4-BE49-F238E27FC236}">
                <a16:creationId xmlns:a16="http://schemas.microsoft.com/office/drawing/2014/main" id="{50EFBFB2-51DF-469C-B16D-330073D50DF2}"/>
              </a:ext>
            </a:extLst>
          </p:cNvPr>
          <p:cNvSpPr/>
          <p:nvPr/>
        </p:nvSpPr>
        <p:spPr bwMode="auto">
          <a:xfrm>
            <a:off x="4511533" y="3594305"/>
            <a:ext cx="106216" cy="66388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6" name="Rectangle 205">
            <a:extLst>
              <a:ext uri="{FF2B5EF4-FFF2-40B4-BE49-F238E27FC236}">
                <a16:creationId xmlns:a16="http://schemas.microsoft.com/office/drawing/2014/main" id="{72C3C430-6B9D-4C18-8131-FF38CF04F493}"/>
              </a:ext>
            </a:extLst>
          </p:cNvPr>
          <p:cNvSpPr/>
          <p:nvPr/>
        </p:nvSpPr>
        <p:spPr bwMode="auto">
          <a:xfrm>
            <a:off x="4631585" y="3594305"/>
            <a:ext cx="106216" cy="67983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08" name="Rectangle 207">
            <a:extLst>
              <a:ext uri="{FF2B5EF4-FFF2-40B4-BE49-F238E27FC236}">
                <a16:creationId xmlns:a16="http://schemas.microsoft.com/office/drawing/2014/main" id="{F3F5B737-F981-4DA0-8DCF-2253E0004C83}"/>
              </a:ext>
            </a:extLst>
          </p:cNvPr>
          <p:cNvSpPr/>
          <p:nvPr/>
        </p:nvSpPr>
        <p:spPr bwMode="auto">
          <a:xfrm>
            <a:off x="4751638" y="3594305"/>
            <a:ext cx="106216" cy="6798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0" name="Rectangle 209">
            <a:extLst>
              <a:ext uri="{FF2B5EF4-FFF2-40B4-BE49-F238E27FC236}">
                <a16:creationId xmlns:a16="http://schemas.microsoft.com/office/drawing/2014/main" id="{1CF34B84-244E-4701-A9B0-1DB7DC2E4282}"/>
              </a:ext>
            </a:extLst>
          </p:cNvPr>
          <p:cNvSpPr/>
          <p:nvPr/>
        </p:nvSpPr>
        <p:spPr bwMode="auto">
          <a:xfrm>
            <a:off x="4871690" y="3594305"/>
            <a:ext cx="106216" cy="6986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2" name="Rectangle 211">
            <a:extLst>
              <a:ext uri="{FF2B5EF4-FFF2-40B4-BE49-F238E27FC236}">
                <a16:creationId xmlns:a16="http://schemas.microsoft.com/office/drawing/2014/main" id="{F9C0435E-8D43-493E-B5E4-A70DB7EA2614}"/>
              </a:ext>
            </a:extLst>
          </p:cNvPr>
          <p:cNvSpPr/>
          <p:nvPr/>
        </p:nvSpPr>
        <p:spPr bwMode="auto">
          <a:xfrm>
            <a:off x="4991742" y="3594305"/>
            <a:ext cx="106216" cy="72032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4" name="Rectangle 213">
            <a:extLst>
              <a:ext uri="{FF2B5EF4-FFF2-40B4-BE49-F238E27FC236}">
                <a16:creationId xmlns:a16="http://schemas.microsoft.com/office/drawing/2014/main" id="{BAAFE84F-10FA-4258-8E89-AA9B966406BC}"/>
              </a:ext>
            </a:extLst>
          </p:cNvPr>
          <p:cNvSpPr/>
          <p:nvPr/>
        </p:nvSpPr>
        <p:spPr bwMode="auto">
          <a:xfrm>
            <a:off x="5111794" y="3611329"/>
            <a:ext cx="106216" cy="7325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6" name="Rectangle 215">
            <a:extLst>
              <a:ext uri="{FF2B5EF4-FFF2-40B4-BE49-F238E27FC236}">
                <a16:creationId xmlns:a16="http://schemas.microsoft.com/office/drawing/2014/main" id="{52704427-825B-4D3F-8DC2-D2F8F75CE2ED}"/>
              </a:ext>
            </a:extLst>
          </p:cNvPr>
          <p:cNvSpPr/>
          <p:nvPr/>
        </p:nvSpPr>
        <p:spPr bwMode="auto">
          <a:xfrm>
            <a:off x="5231846" y="3594305"/>
            <a:ext cx="106216" cy="80621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8" name="Rectangle 217">
            <a:extLst>
              <a:ext uri="{FF2B5EF4-FFF2-40B4-BE49-F238E27FC236}">
                <a16:creationId xmlns:a16="http://schemas.microsoft.com/office/drawing/2014/main" id="{11B0DE7D-44B6-43C6-8F70-3FC64B0C1F28}"/>
              </a:ext>
            </a:extLst>
          </p:cNvPr>
          <p:cNvSpPr/>
          <p:nvPr/>
        </p:nvSpPr>
        <p:spPr bwMode="auto">
          <a:xfrm>
            <a:off x="5351898" y="3602817"/>
            <a:ext cx="106216" cy="80621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0" name="Rectangle 219">
            <a:extLst>
              <a:ext uri="{FF2B5EF4-FFF2-40B4-BE49-F238E27FC236}">
                <a16:creationId xmlns:a16="http://schemas.microsoft.com/office/drawing/2014/main" id="{F8998A23-1604-448A-8B0C-6EB9071A086D}"/>
              </a:ext>
            </a:extLst>
          </p:cNvPr>
          <p:cNvSpPr/>
          <p:nvPr/>
        </p:nvSpPr>
        <p:spPr bwMode="auto">
          <a:xfrm>
            <a:off x="5471950" y="3594305"/>
            <a:ext cx="106216" cy="8420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2" name="Rectangle 221">
            <a:extLst>
              <a:ext uri="{FF2B5EF4-FFF2-40B4-BE49-F238E27FC236}">
                <a16:creationId xmlns:a16="http://schemas.microsoft.com/office/drawing/2014/main" id="{20A97F33-3B74-45B8-AE39-586CA4322CED}"/>
              </a:ext>
            </a:extLst>
          </p:cNvPr>
          <p:cNvSpPr/>
          <p:nvPr/>
        </p:nvSpPr>
        <p:spPr bwMode="auto">
          <a:xfrm>
            <a:off x="5592002" y="3594305"/>
            <a:ext cx="106216" cy="88055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4" name="Rectangle 223">
            <a:extLst>
              <a:ext uri="{FF2B5EF4-FFF2-40B4-BE49-F238E27FC236}">
                <a16:creationId xmlns:a16="http://schemas.microsoft.com/office/drawing/2014/main" id="{71FC7BD8-5AF8-44A5-8649-60E07B37AEE0}"/>
              </a:ext>
            </a:extLst>
          </p:cNvPr>
          <p:cNvSpPr/>
          <p:nvPr/>
        </p:nvSpPr>
        <p:spPr bwMode="auto">
          <a:xfrm>
            <a:off x="5712054" y="3594305"/>
            <a:ext cx="106216" cy="89424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6" name="Rectangle 225">
            <a:extLst>
              <a:ext uri="{FF2B5EF4-FFF2-40B4-BE49-F238E27FC236}">
                <a16:creationId xmlns:a16="http://schemas.microsoft.com/office/drawing/2014/main" id="{7ABBDAEB-8B1D-4578-9C8D-691CD50878FE}"/>
              </a:ext>
            </a:extLst>
          </p:cNvPr>
          <p:cNvSpPr/>
          <p:nvPr/>
        </p:nvSpPr>
        <p:spPr bwMode="auto">
          <a:xfrm>
            <a:off x="5832106" y="3594305"/>
            <a:ext cx="106216" cy="9114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28" name="Rectangle 227">
            <a:extLst>
              <a:ext uri="{FF2B5EF4-FFF2-40B4-BE49-F238E27FC236}">
                <a16:creationId xmlns:a16="http://schemas.microsoft.com/office/drawing/2014/main" id="{71D0EB7D-F6A0-49A9-9195-0B69402C4AD9}"/>
              </a:ext>
            </a:extLst>
          </p:cNvPr>
          <p:cNvSpPr/>
          <p:nvPr/>
        </p:nvSpPr>
        <p:spPr bwMode="auto">
          <a:xfrm>
            <a:off x="5952158" y="3594305"/>
            <a:ext cx="106216" cy="102152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0" name="Rectangle 229">
            <a:extLst>
              <a:ext uri="{FF2B5EF4-FFF2-40B4-BE49-F238E27FC236}">
                <a16:creationId xmlns:a16="http://schemas.microsoft.com/office/drawing/2014/main" id="{60A7EDFD-A35E-408B-BEA7-C260D2DC047B}"/>
              </a:ext>
            </a:extLst>
          </p:cNvPr>
          <p:cNvSpPr/>
          <p:nvPr/>
        </p:nvSpPr>
        <p:spPr bwMode="auto">
          <a:xfrm>
            <a:off x="6072210" y="3594305"/>
            <a:ext cx="106216" cy="102864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2" name="Rectangle 231">
            <a:extLst>
              <a:ext uri="{FF2B5EF4-FFF2-40B4-BE49-F238E27FC236}">
                <a16:creationId xmlns:a16="http://schemas.microsoft.com/office/drawing/2014/main" id="{9D39938D-DB14-497E-B5FD-E81B3BA3543A}"/>
              </a:ext>
            </a:extLst>
          </p:cNvPr>
          <p:cNvSpPr/>
          <p:nvPr/>
        </p:nvSpPr>
        <p:spPr bwMode="auto">
          <a:xfrm>
            <a:off x="6192262" y="3594305"/>
            <a:ext cx="106216" cy="104240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4" name="Rectangle 233">
            <a:extLst>
              <a:ext uri="{FF2B5EF4-FFF2-40B4-BE49-F238E27FC236}">
                <a16:creationId xmlns:a16="http://schemas.microsoft.com/office/drawing/2014/main" id="{3821A918-5B03-4203-BD0B-D2565A071948}"/>
              </a:ext>
            </a:extLst>
          </p:cNvPr>
          <p:cNvSpPr/>
          <p:nvPr/>
        </p:nvSpPr>
        <p:spPr bwMode="auto">
          <a:xfrm>
            <a:off x="6312314" y="3594305"/>
            <a:ext cx="106216" cy="106257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6" name="Rectangle 235">
            <a:extLst>
              <a:ext uri="{FF2B5EF4-FFF2-40B4-BE49-F238E27FC236}">
                <a16:creationId xmlns:a16="http://schemas.microsoft.com/office/drawing/2014/main" id="{2208265F-6ADF-4628-A672-5E1CA387A8D4}"/>
              </a:ext>
            </a:extLst>
          </p:cNvPr>
          <p:cNvSpPr/>
          <p:nvPr/>
        </p:nvSpPr>
        <p:spPr bwMode="auto">
          <a:xfrm>
            <a:off x="6432366" y="3594305"/>
            <a:ext cx="106216" cy="111033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8" name="Rectangle 237">
            <a:extLst>
              <a:ext uri="{FF2B5EF4-FFF2-40B4-BE49-F238E27FC236}">
                <a16:creationId xmlns:a16="http://schemas.microsoft.com/office/drawing/2014/main" id="{EFA223E8-92A7-4375-AA44-29F69B35012C}"/>
              </a:ext>
            </a:extLst>
          </p:cNvPr>
          <p:cNvSpPr/>
          <p:nvPr/>
        </p:nvSpPr>
        <p:spPr bwMode="auto">
          <a:xfrm>
            <a:off x="8473235" y="3594305"/>
            <a:ext cx="106216" cy="168796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39" name="Rectangle 238">
            <a:extLst>
              <a:ext uri="{FF2B5EF4-FFF2-40B4-BE49-F238E27FC236}">
                <a16:creationId xmlns:a16="http://schemas.microsoft.com/office/drawing/2014/main" id="{9BA23BF0-E494-430F-ABC3-7C4EF2F05A6C}"/>
              </a:ext>
            </a:extLst>
          </p:cNvPr>
          <p:cNvSpPr/>
          <p:nvPr/>
        </p:nvSpPr>
        <p:spPr bwMode="auto">
          <a:xfrm>
            <a:off x="6552418" y="3594305"/>
            <a:ext cx="106216" cy="113622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1" name="Rectangle 240">
            <a:extLst>
              <a:ext uri="{FF2B5EF4-FFF2-40B4-BE49-F238E27FC236}">
                <a16:creationId xmlns:a16="http://schemas.microsoft.com/office/drawing/2014/main" id="{F98D87B3-3D1A-49DD-84E6-DB3AD9F07E5F}"/>
              </a:ext>
            </a:extLst>
          </p:cNvPr>
          <p:cNvSpPr/>
          <p:nvPr/>
        </p:nvSpPr>
        <p:spPr bwMode="auto">
          <a:xfrm>
            <a:off x="6672470" y="3594305"/>
            <a:ext cx="106216" cy="113622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3" name="Rectangle 242">
            <a:extLst>
              <a:ext uri="{FF2B5EF4-FFF2-40B4-BE49-F238E27FC236}">
                <a16:creationId xmlns:a16="http://schemas.microsoft.com/office/drawing/2014/main" id="{C39AE9DF-2448-4B5F-BB08-4CBA72161E51}"/>
              </a:ext>
            </a:extLst>
          </p:cNvPr>
          <p:cNvSpPr/>
          <p:nvPr/>
        </p:nvSpPr>
        <p:spPr bwMode="auto">
          <a:xfrm>
            <a:off x="6912574" y="3594305"/>
            <a:ext cx="106216" cy="117016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5" name="Rectangle 244">
            <a:extLst>
              <a:ext uri="{FF2B5EF4-FFF2-40B4-BE49-F238E27FC236}">
                <a16:creationId xmlns:a16="http://schemas.microsoft.com/office/drawing/2014/main" id="{296227AA-1EFE-4A41-B7A6-FA670B1E24F2}"/>
              </a:ext>
            </a:extLst>
          </p:cNvPr>
          <p:cNvSpPr/>
          <p:nvPr/>
        </p:nvSpPr>
        <p:spPr bwMode="auto">
          <a:xfrm>
            <a:off x="7032626" y="3594305"/>
            <a:ext cx="106216" cy="118554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7" name="Rectangle 246">
            <a:extLst>
              <a:ext uri="{FF2B5EF4-FFF2-40B4-BE49-F238E27FC236}">
                <a16:creationId xmlns:a16="http://schemas.microsoft.com/office/drawing/2014/main" id="{1E918A37-FE9F-4CA7-9D4B-0DE276FAFC3D}"/>
              </a:ext>
            </a:extLst>
          </p:cNvPr>
          <p:cNvSpPr/>
          <p:nvPr/>
        </p:nvSpPr>
        <p:spPr bwMode="auto">
          <a:xfrm>
            <a:off x="7152678" y="3594305"/>
            <a:ext cx="106216" cy="119300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49" name="Rectangle 248">
            <a:extLst>
              <a:ext uri="{FF2B5EF4-FFF2-40B4-BE49-F238E27FC236}">
                <a16:creationId xmlns:a16="http://schemas.microsoft.com/office/drawing/2014/main" id="{E3C39FF8-F260-47CF-9FA2-6129423BBFE7}"/>
              </a:ext>
            </a:extLst>
          </p:cNvPr>
          <p:cNvSpPr/>
          <p:nvPr/>
        </p:nvSpPr>
        <p:spPr bwMode="auto">
          <a:xfrm>
            <a:off x="7272730" y="3594305"/>
            <a:ext cx="106216" cy="121055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1" name="Rectangle 250">
            <a:extLst>
              <a:ext uri="{FF2B5EF4-FFF2-40B4-BE49-F238E27FC236}">
                <a16:creationId xmlns:a16="http://schemas.microsoft.com/office/drawing/2014/main" id="{DE2998AB-B484-4635-A2DC-C78EC599B3F1}"/>
              </a:ext>
            </a:extLst>
          </p:cNvPr>
          <p:cNvSpPr/>
          <p:nvPr/>
        </p:nvSpPr>
        <p:spPr bwMode="auto">
          <a:xfrm>
            <a:off x="7392782" y="3594305"/>
            <a:ext cx="106216" cy="12105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3" name="Rectangle 252">
            <a:extLst>
              <a:ext uri="{FF2B5EF4-FFF2-40B4-BE49-F238E27FC236}">
                <a16:creationId xmlns:a16="http://schemas.microsoft.com/office/drawing/2014/main" id="{DBA79E7D-1DDE-4D23-9B9E-1155465BFE9F}"/>
              </a:ext>
            </a:extLst>
          </p:cNvPr>
          <p:cNvSpPr/>
          <p:nvPr/>
        </p:nvSpPr>
        <p:spPr bwMode="auto">
          <a:xfrm>
            <a:off x="6792522" y="3611329"/>
            <a:ext cx="106216" cy="115314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5" name="Rectangle 254">
            <a:extLst>
              <a:ext uri="{FF2B5EF4-FFF2-40B4-BE49-F238E27FC236}">
                <a16:creationId xmlns:a16="http://schemas.microsoft.com/office/drawing/2014/main" id="{2C79207E-F597-444E-B971-1C1980E13D61}"/>
              </a:ext>
            </a:extLst>
          </p:cNvPr>
          <p:cNvSpPr/>
          <p:nvPr/>
        </p:nvSpPr>
        <p:spPr bwMode="auto">
          <a:xfrm>
            <a:off x="7512834" y="3594305"/>
            <a:ext cx="106216" cy="123793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7" name="Rectangle 256">
            <a:extLst>
              <a:ext uri="{FF2B5EF4-FFF2-40B4-BE49-F238E27FC236}">
                <a16:creationId xmlns:a16="http://schemas.microsoft.com/office/drawing/2014/main" id="{8FDC8933-463B-4477-9C49-3426AA0B229C}"/>
              </a:ext>
            </a:extLst>
          </p:cNvPr>
          <p:cNvSpPr/>
          <p:nvPr/>
        </p:nvSpPr>
        <p:spPr bwMode="auto">
          <a:xfrm>
            <a:off x="7632886" y="3590048"/>
            <a:ext cx="106216" cy="12828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59" name="Rectangle 258">
            <a:extLst>
              <a:ext uri="{FF2B5EF4-FFF2-40B4-BE49-F238E27FC236}">
                <a16:creationId xmlns:a16="http://schemas.microsoft.com/office/drawing/2014/main" id="{5C764CF9-2E62-41D1-8DFA-9205C284ABC9}"/>
              </a:ext>
            </a:extLst>
          </p:cNvPr>
          <p:cNvSpPr/>
          <p:nvPr/>
        </p:nvSpPr>
        <p:spPr bwMode="auto">
          <a:xfrm>
            <a:off x="7752938" y="3594305"/>
            <a:ext cx="106216" cy="130524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1" name="Rectangle 260">
            <a:extLst>
              <a:ext uri="{FF2B5EF4-FFF2-40B4-BE49-F238E27FC236}">
                <a16:creationId xmlns:a16="http://schemas.microsoft.com/office/drawing/2014/main" id="{58038BB1-B11C-4F2A-A6D2-6FB087FA4406}"/>
              </a:ext>
            </a:extLst>
          </p:cNvPr>
          <p:cNvSpPr/>
          <p:nvPr/>
        </p:nvSpPr>
        <p:spPr bwMode="auto">
          <a:xfrm>
            <a:off x="7872990" y="3594305"/>
            <a:ext cx="106216" cy="130524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3" name="Rectangle 262">
            <a:extLst>
              <a:ext uri="{FF2B5EF4-FFF2-40B4-BE49-F238E27FC236}">
                <a16:creationId xmlns:a16="http://schemas.microsoft.com/office/drawing/2014/main" id="{CE3CB59F-9D2E-4A8B-A296-0BF370663B4E}"/>
              </a:ext>
            </a:extLst>
          </p:cNvPr>
          <p:cNvSpPr/>
          <p:nvPr/>
        </p:nvSpPr>
        <p:spPr bwMode="auto">
          <a:xfrm>
            <a:off x="7993042" y="3607073"/>
            <a:ext cx="106216" cy="139194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5" name="Rectangle 264">
            <a:extLst>
              <a:ext uri="{FF2B5EF4-FFF2-40B4-BE49-F238E27FC236}">
                <a16:creationId xmlns:a16="http://schemas.microsoft.com/office/drawing/2014/main" id="{5B1279DF-D3BE-41B2-AD0D-3B9A7C8465C0}"/>
              </a:ext>
            </a:extLst>
          </p:cNvPr>
          <p:cNvSpPr/>
          <p:nvPr/>
        </p:nvSpPr>
        <p:spPr bwMode="auto">
          <a:xfrm>
            <a:off x="8113095" y="3594305"/>
            <a:ext cx="106216" cy="143952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7" name="Rectangle 266">
            <a:extLst>
              <a:ext uri="{FF2B5EF4-FFF2-40B4-BE49-F238E27FC236}">
                <a16:creationId xmlns:a16="http://schemas.microsoft.com/office/drawing/2014/main" id="{795F9186-23B1-4F95-972A-AD18C33161F8}"/>
              </a:ext>
            </a:extLst>
          </p:cNvPr>
          <p:cNvSpPr/>
          <p:nvPr/>
        </p:nvSpPr>
        <p:spPr bwMode="auto">
          <a:xfrm>
            <a:off x="8233147" y="3594305"/>
            <a:ext cx="106216" cy="16879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9" name="Rectangle 268">
            <a:extLst>
              <a:ext uri="{FF2B5EF4-FFF2-40B4-BE49-F238E27FC236}">
                <a16:creationId xmlns:a16="http://schemas.microsoft.com/office/drawing/2014/main" id="{94C3C947-B673-4E34-9D3C-A015C873B799}"/>
              </a:ext>
            </a:extLst>
          </p:cNvPr>
          <p:cNvSpPr/>
          <p:nvPr/>
        </p:nvSpPr>
        <p:spPr bwMode="auto">
          <a:xfrm>
            <a:off x="8353199" y="3594305"/>
            <a:ext cx="106216" cy="168797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460" name="Group 459">
            <a:extLst>
              <a:ext uri="{FF2B5EF4-FFF2-40B4-BE49-F238E27FC236}">
                <a16:creationId xmlns:a16="http://schemas.microsoft.com/office/drawing/2014/main" id="{19085402-A002-429C-A808-2CC6A0F0989B}"/>
              </a:ext>
            </a:extLst>
          </p:cNvPr>
          <p:cNvGrpSpPr/>
          <p:nvPr/>
        </p:nvGrpSpPr>
        <p:grpSpPr>
          <a:xfrm>
            <a:off x="1218381" y="3255114"/>
            <a:ext cx="7415706" cy="856678"/>
            <a:chOff x="2234927" y="3236340"/>
            <a:chExt cx="8299334" cy="958757"/>
          </a:xfrm>
        </p:grpSpPr>
        <p:cxnSp>
          <p:nvCxnSpPr>
            <p:cNvPr id="139" name="Straight Connector 138">
              <a:extLst>
                <a:ext uri="{FF2B5EF4-FFF2-40B4-BE49-F238E27FC236}">
                  <a16:creationId xmlns:a16="http://schemas.microsoft.com/office/drawing/2014/main" id="{2C3D860D-A71B-4D86-B381-27730F9B6ED0}"/>
                </a:ext>
              </a:extLst>
            </p:cNvPr>
            <p:cNvCxnSpPr>
              <a:cxnSpLocks/>
            </p:cNvCxnSpPr>
            <p:nvPr/>
          </p:nvCxnSpPr>
          <p:spPr bwMode="auto">
            <a:xfrm>
              <a:off x="2239433" y="3236340"/>
              <a:ext cx="8294828" cy="0"/>
            </a:xfrm>
            <a:prstGeom prst="line">
              <a:avLst/>
            </a:prstGeom>
            <a:noFill/>
            <a:ln w="28575" cap="flat" cmpd="sng" algn="ctr">
              <a:solidFill>
                <a:schemeClr val="bg1"/>
              </a:solidFill>
              <a:prstDash val="sysDot"/>
              <a:round/>
              <a:headEnd type="none" w="med" len="med"/>
              <a:tailEnd type="none" w="med" len="med"/>
            </a:ln>
            <a:effectLst/>
          </p:spPr>
        </p:cxnSp>
        <p:cxnSp>
          <p:nvCxnSpPr>
            <p:cNvPr id="270" name="Straight Connector 269">
              <a:extLst>
                <a:ext uri="{FF2B5EF4-FFF2-40B4-BE49-F238E27FC236}">
                  <a16:creationId xmlns:a16="http://schemas.microsoft.com/office/drawing/2014/main" id="{0F30910A-0795-487A-8F05-2082385C52EF}"/>
                </a:ext>
              </a:extLst>
            </p:cNvPr>
            <p:cNvCxnSpPr>
              <a:cxnSpLocks/>
            </p:cNvCxnSpPr>
            <p:nvPr/>
          </p:nvCxnSpPr>
          <p:spPr bwMode="auto">
            <a:xfrm>
              <a:off x="2234927" y="3616696"/>
              <a:ext cx="8299334"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8586146A-3D95-4811-9892-51068AB687EB}"/>
                </a:ext>
              </a:extLst>
            </p:cNvPr>
            <p:cNvCxnSpPr>
              <a:cxnSpLocks/>
            </p:cNvCxnSpPr>
            <p:nvPr/>
          </p:nvCxnSpPr>
          <p:spPr bwMode="auto">
            <a:xfrm>
              <a:off x="2239433" y="4195097"/>
              <a:ext cx="8294828" cy="0"/>
            </a:xfrm>
            <a:prstGeom prst="line">
              <a:avLst/>
            </a:prstGeom>
            <a:noFill/>
            <a:ln w="28575" cap="flat" cmpd="sng" algn="ctr">
              <a:solidFill>
                <a:schemeClr val="bg1"/>
              </a:solidFill>
              <a:prstDash val="sysDot"/>
              <a:round/>
              <a:headEnd type="none" w="med" len="med"/>
              <a:tailEnd type="none" w="med" len="med"/>
            </a:ln>
            <a:effectLst/>
          </p:spPr>
        </p:cxnSp>
      </p:grpSp>
      <p:sp>
        <p:nvSpPr>
          <p:cNvPr id="272" name="Rectangle 271">
            <a:extLst>
              <a:ext uri="{FF2B5EF4-FFF2-40B4-BE49-F238E27FC236}">
                <a16:creationId xmlns:a16="http://schemas.microsoft.com/office/drawing/2014/main" id="{5FFE7DA3-1504-4377-977F-74DDD28087A9}"/>
              </a:ext>
            </a:extLst>
          </p:cNvPr>
          <p:cNvSpPr/>
          <p:nvPr/>
        </p:nvSpPr>
        <p:spPr bwMode="auto">
          <a:xfrm>
            <a:off x="1272822"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74" name="Rectangle 273">
            <a:extLst>
              <a:ext uri="{FF2B5EF4-FFF2-40B4-BE49-F238E27FC236}">
                <a16:creationId xmlns:a16="http://schemas.microsoft.com/office/drawing/2014/main" id="{268BE9F9-D13B-4542-B43F-2AF93F61E0F2}"/>
              </a:ext>
            </a:extLst>
          </p:cNvPr>
          <p:cNvSpPr/>
          <p:nvPr/>
        </p:nvSpPr>
        <p:spPr bwMode="auto">
          <a:xfrm>
            <a:off x="1272822"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1" name="Rectangle 280">
            <a:extLst>
              <a:ext uri="{FF2B5EF4-FFF2-40B4-BE49-F238E27FC236}">
                <a16:creationId xmlns:a16="http://schemas.microsoft.com/office/drawing/2014/main" id="{6A9BAFCC-98AC-4E0B-9D2A-3A174D727BBF}"/>
              </a:ext>
            </a:extLst>
          </p:cNvPr>
          <p:cNvSpPr/>
          <p:nvPr/>
        </p:nvSpPr>
        <p:spPr bwMode="auto">
          <a:xfrm>
            <a:off x="1392835" y="5643803"/>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2" name="Rectangle 281">
            <a:extLst>
              <a:ext uri="{FF2B5EF4-FFF2-40B4-BE49-F238E27FC236}">
                <a16:creationId xmlns:a16="http://schemas.microsoft.com/office/drawing/2014/main" id="{64E258A4-BD0C-4592-BCB9-0B31A6DBA889}"/>
              </a:ext>
            </a:extLst>
          </p:cNvPr>
          <p:cNvSpPr/>
          <p:nvPr/>
        </p:nvSpPr>
        <p:spPr bwMode="auto">
          <a:xfrm>
            <a:off x="1392835" y="5773839"/>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4" name="Rectangle 283">
            <a:extLst>
              <a:ext uri="{FF2B5EF4-FFF2-40B4-BE49-F238E27FC236}">
                <a16:creationId xmlns:a16="http://schemas.microsoft.com/office/drawing/2014/main" id="{E3C7645F-3F43-4194-AAAB-8DFF97B2C0A8}"/>
              </a:ext>
            </a:extLst>
          </p:cNvPr>
          <p:cNvSpPr/>
          <p:nvPr/>
        </p:nvSpPr>
        <p:spPr bwMode="auto">
          <a:xfrm>
            <a:off x="1512849"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5" name="Rectangle 284">
            <a:extLst>
              <a:ext uri="{FF2B5EF4-FFF2-40B4-BE49-F238E27FC236}">
                <a16:creationId xmlns:a16="http://schemas.microsoft.com/office/drawing/2014/main" id="{53AE85C6-2855-4AF4-8170-A5F8F7D33595}"/>
              </a:ext>
            </a:extLst>
          </p:cNvPr>
          <p:cNvSpPr/>
          <p:nvPr/>
        </p:nvSpPr>
        <p:spPr bwMode="auto">
          <a:xfrm>
            <a:off x="1512849"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7" name="Rectangle 286">
            <a:extLst>
              <a:ext uri="{FF2B5EF4-FFF2-40B4-BE49-F238E27FC236}">
                <a16:creationId xmlns:a16="http://schemas.microsoft.com/office/drawing/2014/main" id="{D7C13F0D-B388-4160-89C3-A074BFB582E6}"/>
              </a:ext>
            </a:extLst>
          </p:cNvPr>
          <p:cNvSpPr/>
          <p:nvPr/>
        </p:nvSpPr>
        <p:spPr bwMode="auto">
          <a:xfrm>
            <a:off x="1632862" y="5643803"/>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88" name="Rectangle 287">
            <a:extLst>
              <a:ext uri="{FF2B5EF4-FFF2-40B4-BE49-F238E27FC236}">
                <a16:creationId xmlns:a16="http://schemas.microsoft.com/office/drawing/2014/main" id="{988FD7E2-B00B-4E5B-B259-67D58A35F224}"/>
              </a:ext>
            </a:extLst>
          </p:cNvPr>
          <p:cNvSpPr/>
          <p:nvPr/>
        </p:nvSpPr>
        <p:spPr bwMode="auto">
          <a:xfrm>
            <a:off x="1632862" y="5773839"/>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0" name="Rectangle 289">
            <a:extLst>
              <a:ext uri="{FF2B5EF4-FFF2-40B4-BE49-F238E27FC236}">
                <a16:creationId xmlns:a16="http://schemas.microsoft.com/office/drawing/2014/main" id="{E6727638-92F8-44C7-A31D-431352A82EB6}"/>
              </a:ext>
            </a:extLst>
          </p:cNvPr>
          <p:cNvSpPr/>
          <p:nvPr/>
        </p:nvSpPr>
        <p:spPr bwMode="auto">
          <a:xfrm>
            <a:off x="1752876"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1" name="Rectangle 290">
            <a:extLst>
              <a:ext uri="{FF2B5EF4-FFF2-40B4-BE49-F238E27FC236}">
                <a16:creationId xmlns:a16="http://schemas.microsoft.com/office/drawing/2014/main" id="{00E36F4C-E366-4601-B76A-68E732BC9306}"/>
              </a:ext>
            </a:extLst>
          </p:cNvPr>
          <p:cNvSpPr/>
          <p:nvPr/>
        </p:nvSpPr>
        <p:spPr bwMode="auto">
          <a:xfrm>
            <a:off x="1752876"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3" name="Rectangle 292">
            <a:extLst>
              <a:ext uri="{FF2B5EF4-FFF2-40B4-BE49-F238E27FC236}">
                <a16:creationId xmlns:a16="http://schemas.microsoft.com/office/drawing/2014/main" id="{F35B420E-9716-4B88-9219-19816FA7DA53}"/>
              </a:ext>
            </a:extLst>
          </p:cNvPr>
          <p:cNvSpPr/>
          <p:nvPr/>
        </p:nvSpPr>
        <p:spPr bwMode="auto">
          <a:xfrm>
            <a:off x="1872890" y="5643803"/>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4" name="Rectangle 293">
            <a:extLst>
              <a:ext uri="{FF2B5EF4-FFF2-40B4-BE49-F238E27FC236}">
                <a16:creationId xmlns:a16="http://schemas.microsoft.com/office/drawing/2014/main" id="{14FA275D-105E-4C42-8B85-2E3B7F0E87CC}"/>
              </a:ext>
            </a:extLst>
          </p:cNvPr>
          <p:cNvSpPr/>
          <p:nvPr/>
        </p:nvSpPr>
        <p:spPr bwMode="auto">
          <a:xfrm>
            <a:off x="1872890" y="5773839"/>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6" name="Rectangle 295">
            <a:extLst>
              <a:ext uri="{FF2B5EF4-FFF2-40B4-BE49-F238E27FC236}">
                <a16:creationId xmlns:a16="http://schemas.microsoft.com/office/drawing/2014/main" id="{24707D26-6A9E-4FA7-9654-662C1D794FE3}"/>
              </a:ext>
            </a:extLst>
          </p:cNvPr>
          <p:cNvSpPr/>
          <p:nvPr/>
        </p:nvSpPr>
        <p:spPr bwMode="auto">
          <a:xfrm>
            <a:off x="1992903"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7" name="Rectangle 296">
            <a:extLst>
              <a:ext uri="{FF2B5EF4-FFF2-40B4-BE49-F238E27FC236}">
                <a16:creationId xmlns:a16="http://schemas.microsoft.com/office/drawing/2014/main" id="{3E25767A-95D5-4324-ABA5-EDA26F0C070A}"/>
              </a:ext>
            </a:extLst>
          </p:cNvPr>
          <p:cNvSpPr/>
          <p:nvPr/>
        </p:nvSpPr>
        <p:spPr bwMode="auto">
          <a:xfrm>
            <a:off x="1992903"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99" name="Rectangle 298">
            <a:extLst>
              <a:ext uri="{FF2B5EF4-FFF2-40B4-BE49-F238E27FC236}">
                <a16:creationId xmlns:a16="http://schemas.microsoft.com/office/drawing/2014/main" id="{9080CBF7-1136-4993-9044-AC844142A31D}"/>
              </a:ext>
            </a:extLst>
          </p:cNvPr>
          <p:cNvSpPr/>
          <p:nvPr/>
        </p:nvSpPr>
        <p:spPr bwMode="auto">
          <a:xfrm>
            <a:off x="2112917"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0" name="Rectangle 299">
            <a:extLst>
              <a:ext uri="{FF2B5EF4-FFF2-40B4-BE49-F238E27FC236}">
                <a16:creationId xmlns:a16="http://schemas.microsoft.com/office/drawing/2014/main" id="{FF12A870-381E-499F-A88D-C839C96C39E8}"/>
              </a:ext>
            </a:extLst>
          </p:cNvPr>
          <p:cNvSpPr/>
          <p:nvPr/>
        </p:nvSpPr>
        <p:spPr bwMode="auto">
          <a:xfrm>
            <a:off x="2112917"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2" name="Rectangle 301">
            <a:extLst>
              <a:ext uri="{FF2B5EF4-FFF2-40B4-BE49-F238E27FC236}">
                <a16:creationId xmlns:a16="http://schemas.microsoft.com/office/drawing/2014/main" id="{254BEDE5-E131-428A-AA1A-91C330E15869}"/>
              </a:ext>
            </a:extLst>
          </p:cNvPr>
          <p:cNvSpPr/>
          <p:nvPr/>
        </p:nvSpPr>
        <p:spPr bwMode="auto">
          <a:xfrm>
            <a:off x="2232930"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3" name="Rectangle 302">
            <a:extLst>
              <a:ext uri="{FF2B5EF4-FFF2-40B4-BE49-F238E27FC236}">
                <a16:creationId xmlns:a16="http://schemas.microsoft.com/office/drawing/2014/main" id="{751992B8-B318-492B-9495-3FFA5F1617E0}"/>
              </a:ext>
            </a:extLst>
          </p:cNvPr>
          <p:cNvSpPr/>
          <p:nvPr/>
        </p:nvSpPr>
        <p:spPr bwMode="auto">
          <a:xfrm>
            <a:off x="2232930"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5" name="Rectangle 304">
            <a:extLst>
              <a:ext uri="{FF2B5EF4-FFF2-40B4-BE49-F238E27FC236}">
                <a16:creationId xmlns:a16="http://schemas.microsoft.com/office/drawing/2014/main" id="{BB6D178D-96CE-4FD8-BF2D-B6CD12187C01}"/>
              </a:ext>
            </a:extLst>
          </p:cNvPr>
          <p:cNvSpPr/>
          <p:nvPr/>
        </p:nvSpPr>
        <p:spPr bwMode="auto">
          <a:xfrm>
            <a:off x="2352944"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6" name="Rectangle 305">
            <a:extLst>
              <a:ext uri="{FF2B5EF4-FFF2-40B4-BE49-F238E27FC236}">
                <a16:creationId xmlns:a16="http://schemas.microsoft.com/office/drawing/2014/main" id="{9089AAD0-0764-407E-AE5A-0CCB6E232D91}"/>
              </a:ext>
            </a:extLst>
          </p:cNvPr>
          <p:cNvSpPr/>
          <p:nvPr/>
        </p:nvSpPr>
        <p:spPr bwMode="auto">
          <a:xfrm>
            <a:off x="2352944"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8" name="Rectangle 307">
            <a:extLst>
              <a:ext uri="{FF2B5EF4-FFF2-40B4-BE49-F238E27FC236}">
                <a16:creationId xmlns:a16="http://schemas.microsoft.com/office/drawing/2014/main" id="{F4CE11A6-2135-4E0F-9E05-DE4567E40041}"/>
              </a:ext>
            </a:extLst>
          </p:cNvPr>
          <p:cNvSpPr/>
          <p:nvPr/>
        </p:nvSpPr>
        <p:spPr bwMode="auto">
          <a:xfrm>
            <a:off x="2472958" y="5643803"/>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09" name="Rectangle 308">
            <a:extLst>
              <a:ext uri="{FF2B5EF4-FFF2-40B4-BE49-F238E27FC236}">
                <a16:creationId xmlns:a16="http://schemas.microsoft.com/office/drawing/2014/main" id="{8FB5A338-24D6-43CA-97C7-84933EAB4126}"/>
              </a:ext>
            </a:extLst>
          </p:cNvPr>
          <p:cNvSpPr/>
          <p:nvPr/>
        </p:nvSpPr>
        <p:spPr bwMode="auto">
          <a:xfrm>
            <a:off x="2472958" y="5773839"/>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1" name="Rectangle 310">
            <a:extLst>
              <a:ext uri="{FF2B5EF4-FFF2-40B4-BE49-F238E27FC236}">
                <a16:creationId xmlns:a16="http://schemas.microsoft.com/office/drawing/2014/main" id="{D2500DC2-9C2F-4B83-9AB9-BC9919D913F0}"/>
              </a:ext>
            </a:extLst>
          </p:cNvPr>
          <p:cNvSpPr/>
          <p:nvPr/>
        </p:nvSpPr>
        <p:spPr bwMode="auto">
          <a:xfrm>
            <a:off x="2592971" y="5643803"/>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2" name="Rectangle 311">
            <a:extLst>
              <a:ext uri="{FF2B5EF4-FFF2-40B4-BE49-F238E27FC236}">
                <a16:creationId xmlns:a16="http://schemas.microsoft.com/office/drawing/2014/main" id="{A467E9FA-4BAA-42AE-92E9-6F7800E1B46F}"/>
              </a:ext>
            </a:extLst>
          </p:cNvPr>
          <p:cNvSpPr/>
          <p:nvPr/>
        </p:nvSpPr>
        <p:spPr bwMode="auto">
          <a:xfrm>
            <a:off x="2592971" y="5773839"/>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4" name="Rectangle 313">
            <a:extLst>
              <a:ext uri="{FF2B5EF4-FFF2-40B4-BE49-F238E27FC236}">
                <a16:creationId xmlns:a16="http://schemas.microsoft.com/office/drawing/2014/main" id="{EF21C399-5959-4DFF-8827-84F088449789}"/>
              </a:ext>
            </a:extLst>
          </p:cNvPr>
          <p:cNvSpPr/>
          <p:nvPr/>
        </p:nvSpPr>
        <p:spPr bwMode="auto">
          <a:xfrm>
            <a:off x="2712985"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5" name="Rectangle 314">
            <a:extLst>
              <a:ext uri="{FF2B5EF4-FFF2-40B4-BE49-F238E27FC236}">
                <a16:creationId xmlns:a16="http://schemas.microsoft.com/office/drawing/2014/main" id="{2B400A4F-2B3B-484B-AA10-DAAEBD6DEBF7}"/>
              </a:ext>
            </a:extLst>
          </p:cNvPr>
          <p:cNvSpPr/>
          <p:nvPr/>
        </p:nvSpPr>
        <p:spPr bwMode="auto">
          <a:xfrm>
            <a:off x="2712985"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7" name="Rectangle 316">
            <a:extLst>
              <a:ext uri="{FF2B5EF4-FFF2-40B4-BE49-F238E27FC236}">
                <a16:creationId xmlns:a16="http://schemas.microsoft.com/office/drawing/2014/main" id="{E3990889-4714-4F64-8C8C-8B287B82C396}"/>
              </a:ext>
            </a:extLst>
          </p:cNvPr>
          <p:cNvSpPr/>
          <p:nvPr/>
        </p:nvSpPr>
        <p:spPr bwMode="auto">
          <a:xfrm>
            <a:off x="2832999"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18" name="Rectangle 317">
            <a:extLst>
              <a:ext uri="{FF2B5EF4-FFF2-40B4-BE49-F238E27FC236}">
                <a16:creationId xmlns:a16="http://schemas.microsoft.com/office/drawing/2014/main" id="{2AE80F0B-3A69-492D-8EAC-7789859809CA}"/>
              </a:ext>
            </a:extLst>
          </p:cNvPr>
          <p:cNvSpPr/>
          <p:nvPr/>
        </p:nvSpPr>
        <p:spPr bwMode="auto">
          <a:xfrm>
            <a:off x="2832999"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0" name="Rectangle 319">
            <a:extLst>
              <a:ext uri="{FF2B5EF4-FFF2-40B4-BE49-F238E27FC236}">
                <a16:creationId xmlns:a16="http://schemas.microsoft.com/office/drawing/2014/main" id="{ADBB11AC-E0F8-47A2-B518-48A978BA7C58}"/>
              </a:ext>
            </a:extLst>
          </p:cNvPr>
          <p:cNvSpPr/>
          <p:nvPr/>
        </p:nvSpPr>
        <p:spPr bwMode="auto">
          <a:xfrm>
            <a:off x="2953012"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1" name="Rectangle 320">
            <a:extLst>
              <a:ext uri="{FF2B5EF4-FFF2-40B4-BE49-F238E27FC236}">
                <a16:creationId xmlns:a16="http://schemas.microsoft.com/office/drawing/2014/main" id="{11AD797C-3372-40D9-8B93-104FB7BF665C}"/>
              </a:ext>
            </a:extLst>
          </p:cNvPr>
          <p:cNvSpPr/>
          <p:nvPr/>
        </p:nvSpPr>
        <p:spPr bwMode="auto">
          <a:xfrm>
            <a:off x="2953012"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3" name="Rectangle 322">
            <a:extLst>
              <a:ext uri="{FF2B5EF4-FFF2-40B4-BE49-F238E27FC236}">
                <a16:creationId xmlns:a16="http://schemas.microsoft.com/office/drawing/2014/main" id="{3BF24839-4BCE-4E95-BDCB-B4BC7B92B76E}"/>
              </a:ext>
            </a:extLst>
          </p:cNvPr>
          <p:cNvSpPr/>
          <p:nvPr/>
        </p:nvSpPr>
        <p:spPr bwMode="auto">
          <a:xfrm>
            <a:off x="3073026"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4" name="Rectangle 323">
            <a:extLst>
              <a:ext uri="{FF2B5EF4-FFF2-40B4-BE49-F238E27FC236}">
                <a16:creationId xmlns:a16="http://schemas.microsoft.com/office/drawing/2014/main" id="{B5CAB48C-998C-4986-AA94-653B91E5C138}"/>
              </a:ext>
            </a:extLst>
          </p:cNvPr>
          <p:cNvSpPr/>
          <p:nvPr/>
        </p:nvSpPr>
        <p:spPr bwMode="auto">
          <a:xfrm>
            <a:off x="3073026"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6" name="Rectangle 325">
            <a:extLst>
              <a:ext uri="{FF2B5EF4-FFF2-40B4-BE49-F238E27FC236}">
                <a16:creationId xmlns:a16="http://schemas.microsoft.com/office/drawing/2014/main" id="{639C7BA2-3A86-4764-9682-0D1E54C96E4F}"/>
              </a:ext>
            </a:extLst>
          </p:cNvPr>
          <p:cNvSpPr/>
          <p:nvPr/>
        </p:nvSpPr>
        <p:spPr bwMode="auto">
          <a:xfrm>
            <a:off x="3193039"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7" name="Rectangle 326">
            <a:extLst>
              <a:ext uri="{FF2B5EF4-FFF2-40B4-BE49-F238E27FC236}">
                <a16:creationId xmlns:a16="http://schemas.microsoft.com/office/drawing/2014/main" id="{923AEA8C-94E4-4228-BF8B-0D67F35B9CE9}"/>
              </a:ext>
            </a:extLst>
          </p:cNvPr>
          <p:cNvSpPr/>
          <p:nvPr/>
        </p:nvSpPr>
        <p:spPr bwMode="auto">
          <a:xfrm>
            <a:off x="3193039"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29" name="Rectangle 328">
            <a:extLst>
              <a:ext uri="{FF2B5EF4-FFF2-40B4-BE49-F238E27FC236}">
                <a16:creationId xmlns:a16="http://schemas.microsoft.com/office/drawing/2014/main" id="{246533D8-1C6C-40F4-9C53-330105815871}"/>
              </a:ext>
            </a:extLst>
          </p:cNvPr>
          <p:cNvSpPr/>
          <p:nvPr/>
        </p:nvSpPr>
        <p:spPr bwMode="auto">
          <a:xfrm>
            <a:off x="3313053" y="5643803"/>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30" name="Rectangle 329">
            <a:extLst>
              <a:ext uri="{FF2B5EF4-FFF2-40B4-BE49-F238E27FC236}">
                <a16:creationId xmlns:a16="http://schemas.microsoft.com/office/drawing/2014/main" id="{E54669EE-9F31-4AB2-B9CF-C8C68DDD2BB2}"/>
              </a:ext>
            </a:extLst>
          </p:cNvPr>
          <p:cNvSpPr/>
          <p:nvPr/>
        </p:nvSpPr>
        <p:spPr bwMode="auto">
          <a:xfrm>
            <a:off x="3313053" y="5773839"/>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32" name="Rectangle 331">
            <a:extLst>
              <a:ext uri="{FF2B5EF4-FFF2-40B4-BE49-F238E27FC236}">
                <a16:creationId xmlns:a16="http://schemas.microsoft.com/office/drawing/2014/main" id="{027CACE8-BFE7-4E60-A56B-1127FE17F669}"/>
              </a:ext>
            </a:extLst>
          </p:cNvPr>
          <p:cNvSpPr/>
          <p:nvPr/>
        </p:nvSpPr>
        <p:spPr bwMode="auto">
          <a:xfrm>
            <a:off x="3433067"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33" name="Rectangle 332">
            <a:extLst>
              <a:ext uri="{FF2B5EF4-FFF2-40B4-BE49-F238E27FC236}">
                <a16:creationId xmlns:a16="http://schemas.microsoft.com/office/drawing/2014/main" id="{4E1DDE31-9290-45A9-95CB-2EED19E9A4EA}"/>
              </a:ext>
            </a:extLst>
          </p:cNvPr>
          <p:cNvSpPr/>
          <p:nvPr/>
        </p:nvSpPr>
        <p:spPr bwMode="auto">
          <a:xfrm>
            <a:off x="3433067"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35" name="Rectangle 334">
            <a:extLst>
              <a:ext uri="{FF2B5EF4-FFF2-40B4-BE49-F238E27FC236}">
                <a16:creationId xmlns:a16="http://schemas.microsoft.com/office/drawing/2014/main" id="{724C8D7A-5D0C-4CB7-AB4A-F06E03DDFC51}"/>
              </a:ext>
            </a:extLst>
          </p:cNvPr>
          <p:cNvSpPr/>
          <p:nvPr/>
        </p:nvSpPr>
        <p:spPr bwMode="auto">
          <a:xfrm>
            <a:off x="3553080"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36" name="Rectangle 335">
            <a:extLst>
              <a:ext uri="{FF2B5EF4-FFF2-40B4-BE49-F238E27FC236}">
                <a16:creationId xmlns:a16="http://schemas.microsoft.com/office/drawing/2014/main" id="{64A19FDA-6A41-40DB-88D6-19571FD13E9A}"/>
              </a:ext>
            </a:extLst>
          </p:cNvPr>
          <p:cNvSpPr/>
          <p:nvPr/>
        </p:nvSpPr>
        <p:spPr bwMode="auto">
          <a:xfrm>
            <a:off x="3553080"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38" name="Rectangle 337">
            <a:extLst>
              <a:ext uri="{FF2B5EF4-FFF2-40B4-BE49-F238E27FC236}">
                <a16:creationId xmlns:a16="http://schemas.microsoft.com/office/drawing/2014/main" id="{1C8F2FB9-1ACA-44D4-8A61-59CAB3FA2AA9}"/>
              </a:ext>
            </a:extLst>
          </p:cNvPr>
          <p:cNvSpPr/>
          <p:nvPr/>
        </p:nvSpPr>
        <p:spPr bwMode="auto">
          <a:xfrm>
            <a:off x="3673094"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39" name="Rectangle 338">
            <a:extLst>
              <a:ext uri="{FF2B5EF4-FFF2-40B4-BE49-F238E27FC236}">
                <a16:creationId xmlns:a16="http://schemas.microsoft.com/office/drawing/2014/main" id="{95A0D617-74D4-44D5-A01B-4675EAD05C38}"/>
              </a:ext>
            </a:extLst>
          </p:cNvPr>
          <p:cNvSpPr/>
          <p:nvPr/>
        </p:nvSpPr>
        <p:spPr bwMode="auto">
          <a:xfrm>
            <a:off x="3673094"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1" name="Rectangle 340">
            <a:extLst>
              <a:ext uri="{FF2B5EF4-FFF2-40B4-BE49-F238E27FC236}">
                <a16:creationId xmlns:a16="http://schemas.microsoft.com/office/drawing/2014/main" id="{917E9067-3367-482B-81C3-835044EC6BA5}"/>
              </a:ext>
            </a:extLst>
          </p:cNvPr>
          <p:cNvSpPr/>
          <p:nvPr/>
        </p:nvSpPr>
        <p:spPr bwMode="auto">
          <a:xfrm>
            <a:off x="3793107"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2" name="Rectangle 341">
            <a:extLst>
              <a:ext uri="{FF2B5EF4-FFF2-40B4-BE49-F238E27FC236}">
                <a16:creationId xmlns:a16="http://schemas.microsoft.com/office/drawing/2014/main" id="{F4AFB5AC-8B55-42F0-8E6C-D84426516BBD}"/>
              </a:ext>
            </a:extLst>
          </p:cNvPr>
          <p:cNvSpPr/>
          <p:nvPr/>
        </p:nvSpPr>
        <p:spPr bwMode="auto">
          <a:xfrm>
            <a:off x="3793107"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4" name="Rectangle 343">
            <a:extLst>
              <a:ext uri="{FF2B5EF4-FFF2-40B4-BE49-F238E27FC236}">
                <a16:creationId xmlns:a16="http://schemas.microsoft.com/office/drawing/2014/main" id="{521B5F1D-0944-45DE-A4DB-D77971CF3CDE}"/>
              </a:ext>
            </a:extLst>
          </p:cNvPr>
          <p:cNvSpPr/>
          <p:nvPr/>
        </p:nvSpPr>
        <p:spPr bwMode="auto">
          <a:xfrm>
            <a:off x="3913121"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5" name="Rectangle 344">
            <a:extLst>
              <a:ext uri="{FF2B5EF4-FFF2-40B4-BE49-F238E27FC236}">
                <a16:creationId xmlns:a16="http://schemas.microsoft.com/office/drawing/2014/main" id="{403AB057-A66B-4BB1-8400-8990D4142D09}"/>
              </a:ext>
            </a:extLst>
          </p:cNvPr>
          <p:cNvSpPr/>
          <p:nvPr/>
        </p:nvSpPr>
        <p:spPr bwMode="auto">
          <a:xfrm>
            <a:off x="3913121"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7" name="Rectangle 346">
            <a:extLst>
              <a:ext uri="{FF2B5EF4-FFF2-40B4-BE49-F238E27FC236}">
                <a16:creationId xmlns:a16="http://schemas.microsoft.com/office/drawing/2014/main" id="{4E95E02E-6687-43F4-9C59-0702E28AAAFC}"/>
              </a:ext>
            </a:extLst>
          </p:cNvPr>
          <p:cNvSpPr/>
          <p:nvPr/>
        </p:nvSpPr>
        <p:spPr bwMode="auto">
          <a:xfrm>
            <a:off x="4033135"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8" name="Rectangle 347">
            <a:extLst>
              <a:ext uri="{FF2B5EF4-FFF2-40B4-BE49-F238E27FC236}">
                <a16:creationId xmlns:a16="http://schemas.microsoft.com/office/drawing/2014/main" id="{774FC3B8-64DA-458C-B1DB-B9D55ACCD855}"/>
              </a:ext>
            </a:extLst>
          </p:cNvPr>
          <p:cNvSpPr/>
          <p:nvPr/>
        </p:nvSpPr>
        <p:spPr bwMode="auto">
          <a:xfrm>
            <a:off x="4033135"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0" name="Rectangle 349">
            <a:extLst>
              <a:ext uri="{FF2B5EF4-FFF2-40B4-BE49-F238E27FC236}">
                <a16:creationId xmlns:a16="http://schemas.microsoft.com/office/drawing/2014/main" id="{C294EEF9-F370-409A-8D24-9F2AB026E0FB}"/>
              </a:ext>
            </a:extLst>
          </p:cNvPr>
          <p:cNvSpPr/>
          <p:nvPr/>
        </p:nvSpPr>
        <p:spPr bwMode="auto">
          <a:xfrm>
            <a:off x="4153148"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1" name="Rectangle 350">
            <a:extLst>
              <a:ext uri="{FF2B5EF4-FFF2-40B4-BE49-F238E27FC236}">
                <a16:creationId xmlns:a16="http://schemas.microsoft.com/office/drawing/2014/main" id="{FE959AF4-D809-400D-9632-3C4CBD0C0D99}"/>
              </a:ext>
            </a:extLst>
          </p:cNvPr>
          <p:cNvSpPr/>
          <p:nvPr/>
        </p:nvSpPr>
        <p:spPr bwMode="auto">
          <a:xfrm>
            <a:off x="4153148"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3" name="Rectangle 352">
            <a:extLst>
              <a:ext uri="{FF2B5EF4-FFF2-40B4-BE49-F238E27FC236}">
                <a16:creationId xmlns:a16="http://schemas.microsoft.com/office/drawing/2014/main" id="{FA4F1E39-3F24-499E-9B6E-CA4917E1427A}"/>
              </a:ext>
            </a:extLst>
          </p:cNvPr>
          <p:cNvSpPr/>
          <p:nvPr/>
        </p:nvSpPr>
        <p:spPr bwMode="auto">
          <a:xfrm>
            <a:off x="4273162"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4" name="Rectangle 353">
            <a:extLst>
              <a:ext uri="{FF2B5EF4-FFF2-40B4-BE49-F238E27FC236}">
                <a16:creationId xmlns:a16="http://schemas.microsoft.com/office/drawing/2014/main" id="{1523A110-8566-4A7D-931E-06C13947BCAB}"/>
              </a:ext>
            </a:extLst>
          </p:cNvPr>
          <p:cNvSpPr/>
          <p:nvPr/>
        </p:nvSpPr>
        <p:spPr bwMode="auto">
          <a:xfrm>
            <a:off x="4273162"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6" name="Rectangle 355">
            <a:extLst>
              <a:ext uri="{FF2B5EF4-FFF2-40B4-BE49-F238E27FC236}">
                <a16:creationId xmlns:a16="http://schemas.microsoft.com/office/drawing/2014/main" id="{D2922948-33E5-41A0-B5EC-017E4B8ADF03}"/>
              </a:ext>
            </a:extLst>
          </p:cNvPr>
          <p:cNvSpPr/>
          <p:nvPr/>
        </p:nvSpPr>
        <p:spPr bwMode="auto">
          <a:xfrm>
            <a:off x="4393176"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7" name="Rectangle 356">
            <a:extLst>
              <a:ext uri="{FF2B5EF4-FFF2-40B4-BE49-F238E27FC236}">
                <a16:creationId xmlns:a16="http://schemas.microsoft.com/office/drawing/2014/main" id="{40035F89-861A-4090-8F59-4FF57AC3318B}"/>
              </a:ext>
            </a:extLst>
          </p:cNvPr>
          <p:cNvSpPr/>
          <p:nvPr/>
        </p:nvSpPr>
        <p:spPr bwMode="auto">
          <a:xfrm>
            <a:off x="4393176"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59" name="Rectangle 358">
            <a:extLst>
              <a:ext uri="{FF2B5EF4-FFF2-40B4-BE49-F238E27FC236}">
                <a16:creationId xmlns:a16="http://schemas.microsoft.com/office/drawing/2014/main" id="{42F6B3C5-2C4C-4F9F-A2E9-DAA658F89B61}"/>
              </a:ext>
            </a:extLst>
          </p:cNvPr>
          <p:cNvSpPr/>
          <p:nvPr/>
        </p:nvSpPr>
        <p:spPr bwMode="auto">
          <a:xfrm>
            <a:off x="4513189"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60" name="Rectangle 359">
            <a:extLst>
              <a:ext uri="{FF2B5EF4-FFF2-40B4-BE49-F238E27FC236}">
                <a16:creationId xmlns:a16="http://schemas.microsoft.com/office/drawing/2014/main" id="{871661F3-B670-425B-A704-2EDD61EA18FA}"/>
              </a:ext>
            </a:extLst>
          </p:cNvPr>
          <p:cNvSpPr/>
          <p:nvPr/>
        </p:nvSpPr>
        <p:spPr bwMode="auto">
          <a:xfrm>
            <a:off x="4513189"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62" name="Rectangle 361">
            <a:extLst>
              <a:ext uri="{FF2B5EF4-FFF2-40B4-BE49-F238E27FC236}">
                <a16:creationId xmlns:a16="http://schemas.microsoft.com/office/drawing/2014/main" id="{7F10911E-8B0B-4D73-BD82-4E210D559580}"/>
              </a:ext>
            </a:extLst>
          </p:cNvPr>
          <p:cNvSpPr/>
          <p:nvPr/>
        </p:nvSpPr>
        <p:spPr bwMode="auto">
          <a:xfrm>
            <a:off x="4633203"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63" name="Rectangle 362">
            <a:extLst>
              <a:ext uri="{FF2B5EF4-FFF2-40B4-BE49-F238E27FC236}">
                <a16:creationId xmlns:a16="http://schemas.microsoft.com/office/drawing/2014/main" id="{7BB79B3E-15ED-466C-8386-086AC50190BE}"/>
              </a:ext>
            </a:extLst>
          </p:cNvPr>
          <p:cNvSpPr/>
          <p:nvPr/>
        </p:nvSpPr>
        <p:spPr bwMode="auto">
          <a:xfrm>
            <a:off x="4633203"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65" name="Rectangle 364">
            <a:extLst>
              <a:ext uri="{FF2B5EF4-FFF2-40B4-BE49-F238E27FC236}">
                <a16:creationId xmlns:a16="http://schemas.microsoft.com/office/drawing/2014/main" id="{CA590370-469D-480E-9162-CBC9690D5C9D}"/>
              </a:ext>
            </a:extLst>
          </p:cNvPr>
          <p:cNvSpPr/>
          <p:nvPr/>
        </p:nvSpPr>
        <p:spPr bwMode="auto">
          <a:xfrm>
            <a:off x="4753216" y="5643803"/>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66" name="Rectangle 365">
            <a:extLst>
              <a:ext uri="{FF2B5EF4-FFF2-40B4-BE49-F238E27FC236}">
                <a16:creationId xmlns:a16="http://schemas.microsoft.com/office/drawing/2014/main" id="{19F70511-B431-4D2F-9DDF-6646778B1E9F}"/>
              </a:ext>
            </a:extLst>
          </p:cNvPr>
          <p:cNvSpPr/>
          <p:nvPr/>
        </p:nvSpPr>
        <p:spPr bwMode="auto">
          <a:xfrm>
            <a:off x="4753216" y="5773839"/>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68" name="Rectangle 367">
            <a:extLst>
              <a:ext uri="{FF2B5EF4-FFF2-40B4-BE49-F238E27FC236}">
                <a16:creationId xmlns:a16="http://schemas.microsoft.com/office/drawing/2014/main" id="{741FC248-EDE1-4DCF-89BC-148CF38E0A9A}"/>
              </a:ext>
            </a:extLst>
          </p:cNvPr>
          <p:cNvSpPr/>
          <p:nvPr/>
        </p:nvSpPr>
        <p:spPr bwMode="auto">
          <a:xfrm>
            <a:off x="4873230"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69" name="Rectangle 368">
            <a:extLst>
              <a:ext uri="{FF2B5EF4-FFF2-40B4-BE49-F238E27FC236}">
                <a16:creationId xmlns:a16="http://schemas.microsoft.com/office/drawing/2014/main" id="{F9D866A4-C190-4D92-AD7B-1345E2B537EE}"/>
              </a:ext>
            </a:extLst>
          </p:cNvPr>
          <p:cNvSpPr/>
          <p:nvPr/>
        </p:nvSpPr>
        <p:spPr bwMode="auto">
          <a:xfrm>
            <a:off x="4873230"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71" name="Rectangle 370">
            <a:extLst>
              <a:ext uri="{FF2B5EF4-FFF2-40B4-BE49-F238E27FC236}">
                <a16:creationId xmlns:a16="http://schemas.microsoft.com/office/drawing/2014/main" id="{7D1F834A-2B70-4D1C-AD1D-DD2BB2CD23BF}"/>
              </a:ext>
            </a:extLst>
          </p:cNvPr>
          <p:cNvSpPr/>
          <p:nvPr/>
        </p:nvSpPr>
        <p:spPr bwMode="auto">
          <a:xfrm>
            <a:off x="4993244"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72" name="Rectangle 371">
            <a:extLst>
              <a:ext uri="{FF2B5EF4-FFF2-40B4-BE49-F238E27FC236}">
                <a16:creationId xmlns:a16="http://schemas.microsoft.com/office/drawing/2014/main" id="{390D8B48-EE1F-44BB-A91E-FC43752B1412}"/>
              </a:ext>
            </a:extLst>
          </p:cNvPr>
          <p:cNvSpPr/>
          <p:nvPr/>
        </p:nvSpPr>
        <p:spPr bwMode="auto">
          <a:xfrm>
            <a:off x="4993244"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74" name="Rectangle 373">
            <a:extLst>
              <a:ext uri="{FF2B5EF4-FFF2-40B4-BE49-F238E27FC236}">
                <a16:creationId xmlns:a16="http://schemas.microsoft.com/office/drawing/2014/main" id="{9632C41E-1BDA-4869-AD83-34EBD8D78A68}"/>
              </a:ext>
            </a:extLst>
          </p:cNvPr>
          <p:cNvSpPr/>
          <p:nvPr/>
        </p:nvSpPr>
        <p:spPr bwMode="auto">
          <a:xfrm>
            <a:off x="5113257"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75" name="Rectangle 374">
            <a:extLst>
              <a:ext uri="{FF2B5EF4-FFF2-40B4-BE49-F238E27FC236}">
                <a16:creationId xmlns:a16="http://schemas.microsoft.com/office/drawing/2014/main" id="{C116AD2F-3AAA-4DDA-9096-2F708D496D39}"/>
              </a:ext>
            </a:extLst>
          </p:cNvPr>
          <p:cNvSpPr/>
          <p:nvPr/>
        </p:nvSpPr>
        <p:spPr bwMode="auto">
          <a:xfrm>
            <a:off x="5113257"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77" name="Rectangle 376">
            <a:extLst>
              <a:ext uri="{FF2B5EF4-FFF2-40B4-BE49-F238E27FC236}">
                <a16:creationId xmlns:a16="http://schemas.microsoft.com/office/drawing/2014/main" id="{4B6AD9DA-ABF9-4420-8001-3305D92997C5}"/>
              </a:ext>
            </a:extLst>
          </p:cNvPr>
          <p:cNvSpPr/>
          <p:nvPr/>
        </p:nvSpPr>
        <p:spPr bwMode="auto">
          <a:xfrm>
            <a:off x="5233271"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78" name="Rectangle 377">
            <a:extLst>
              <a:ext uri="{FF2B5EF4-FFF2-40B4-BE49-F238E27FC236}">
                <a16:creationId xmlns:a16="http://schemas.microsoft.com/office/drawing/2014/main" id="{C76C2247-ECF6-4617-BF59-BE85C57C4072}"/>
              </a:ext>
            </a:extLst>
          </p:cNvPr>
          <p:cNvSpPr/>
          <p:nvPr/>
        </p:nvSpPr>
        <p:spPr bwMode="auto">
          <a:xfrm>
            <a:off x="5233271"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80" name="Rectangle 379">
            <a:extLst>
              <a:ext uri="{FF2B5EF4-FFF2-40B4-BE49-F238E27FC236}">
                <a16:creationId xmlns:a16="http://schemas.microsoft.com/office/drawing/2014/main" id="{E877BE16-C7DA-4C3A-9A95-9723B74CFA2E}"/>
              </a:ext>
            </a:extLst>
          </p:cNvPr>
          <p:cNvSpPr/>
          <p:nvPr/>
        </p:nvSpPr>
        <p:spPr bwMode="auto">
          <a:xfrm>
            <a:off x="5353284"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81" name="Rectangle 380">
            <a:extLst>
              <a:ext uri="{FF2B5EF4-FFF2-40B4-BE49-F238E27FC236}">
                <a16:creationId xmlns:a16="http://schemas.microsoft.com/office/drawing/2014/main" id="{9EC2CF1A-5A79-4D1D-B87A-84C5CD453C99}"/>
              </a:ext>
            </a:extLst>
          </p:cNvPr>
          <p:cNvSpPr/>
          <p:nvPr/>
        </p:nvSpPr>
        <p:spPr bwMode="auto">
          <a:xfrm>
            <a:off x="5353284"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83" name="Rectangle 382">
            <a:extLst>
              <a:ext uri="{FF2B5EF4-FFF2-40B4-BE49-F238E27FC236}">
                <a16:creationId xmlns:a16="http://schemas.microsoft.com/office/drawing/2014/main" id="{ABB4216B-7598-4244-8EC8-587BD551CBED}"/>
              </a:ext>
            </a:extLst>
          </p:cNvPr>
          <p:cNvSpPr/>
          <p:nvPr/>
        </p:nvSpPr>
        <p:spPr bwMode="auto">
          <a:xfrm>
            <a:off x="5473298"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84" name="Rectangle 383">
            <a:extLst>
              <a:ext uri="{FF2B5EF4-FFF2-40B4-BE49-F238E27FC236}">
                <a16:creationId xmlns:a16="http://schemas.microsoft.com/office/drawing/2014/main" id="{0BB83D02-9131-4B10-9D30-24CC0A3CE06F}"/>
              </a:ext>
            </a:extLst>
          </p:cNvPr>
          <p:cNvSpPr/>
          <p:nvPr/>
        </p:nvSpPr>
        <p:spPr bwMode="auto">
          <a:xfrm>
            <a:off x="5473298"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86" name="Rectangle 385">
            <a:extLst>
              <a:ext uri="{FF2B5EF4-FFF2-40B4-BE49-F238E27FC236}">
                <a16:creationId xmlns:a16="http://schemas.microsoft.com/office/drawing/2014/main" id="{E281ACA1-6689-4270-92A8-B14840C5B2E7}"/>
              </a:ext>
            </a:extLst>
          </p:cNvPr>
          <p:cNvSpPr/>
          <p:nvPr/>
        </p:nvSpPr>
        <p:spPr bwMode="auto">
          <a:xfrm>
            <a:off x="5593312"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87" name="Rectangle 386">
            <a:extLst>
              <a:ext uri="{FF2B5EF4-FFF2-40B4-BE49-F238E27FC236}">
                <a16:creationId xmlns:a16="http://schemas.microsoft.com/office/drawing/2014/main" id="{6D98AC59-8A3F-4E37-AAD5-48BD7A3B65CB}"/>
              </a:ext>
            </a:extLst>
          </p:cNvPr>
          <p:cNvSpPr/>
          <p:nvPr/>
        </p:nvSpPr>
        <p:spPr bwMode="auto">
          <a:xfrm>
            <a:off x="5593312"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89" name="Rectangle 388">
            <a:extLst>
              <a:ext uri="{FF2B5EF4-FFF2-40B4-BE49-F238E27FC236}">
                <a16:creationId xmlns:a16="http://schemas.microsoft.com/office/drawing/2014/main" id="{FD8F90ED-4D72-4968-931D-B476C0969451}"/>
              </a:ext>
            </a:extLst>
          </p:cNvPr>
          <p:cNvSpPr/>
          <p:nvPr/>
        </p:nvSpPr>
        <p:spPr bwMode="auto">
          <a:xfrm>
            <a:off x="5713325"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0" name="Rectangle 389">
            <a:extLst>
              <a:ext uri="{FF2B5EF4-FFF2-40B4-BE49-F238E27FC236}">
                <a16:creationId xmlns:a16="http://schemas.microsoft.com/office/drawing/2014/main" id="{7525401D-B110-4449-BFDF-CABCDF72A7DE}"/>
              </a:ext>
            </a:extLst>
          </p:cNvPr>
          <p:cNvSpPr/>
          <p:nvPr/>
        </p:nvSpPr>
        <p:spPr bwMode="auto">
          <a:xfrm>
            <a:off x="5713325"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2" name="Rectangle 391">
            <a:extLst>
              <a:ext uri="{FF2B5EF4-FFF2-40B4-BE49-F238E27FC236}">
                <a16:creationId xmlns:a16="http://schemas.microsoft.com/office/drawing/2014/main" id="{A7AE109E-CD6B-4E7B-914E-6A1A083EE75A}"/>
              </a:ext>
            </a:extLst>
          </p:cNvPr>
          <p:cNvSpPr/>
          <p:nvPr/>
        </p:nvSpPr>
        <p:spPr bwMode="auto">
          <a:xfrm>
            <a:off x="5833339"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3" name="Rectangle 392">
            <a:extLst>
              <a:ext uri="{FF2B5EF4-FFF2-40B4-BE49-F238E27FC236}">
                <a16:creationId xmlns:a16="http://schemas.microsoft.com/office/drawing/2014/main" id="{14419D6D-270D-42E5-8AF7-74844908DCA1}"/>
              </a:ext>
            </a:extLst>
          </p:cNvPr>
          <p:cNvSpPr/>
          <p:nvPr/>
        </p:nvSpPr>
        <p:spPr bwMode="auto">
          <a:xfrm>
            <a:off x="5833339"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5" name="Rectangle 394">
            <a:extLst>
              <a:ext uri="{FF2B5EF4-FFF2-40B4-BE49-F238E27FC236}">
                <a16:creationId xmlns:a16="http://schemas.microsoft.com/office/drawing/2014/main" id="{824C2305-FD66-405E-B8C6-0818076817DE}"/>
              </a:ext>
            </a:extLst>
          </p:cNvPr>
          <p:cNvSpPr/>
          <p:nvPr/>
        </p:nvSpPr>
        <p:spPr bwMode="auto">
          <a:xfrm>
            <a:off x="5953353"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6" name="Rectangle 395">
            <a:extLst>
              <a:ext uri="{FF2B5EF4-FFF2-40B4-BE49-F238E27FC236}">
                <a16:creationId xmlns:a16="http://schemas.microsoft.com/office/drawing/2014/main" id="{F5D71986-7B14-4CB6-9951-7FDD97ED59A0}"/>
              </a:ext>
            </a:extLst>
          </p:cNvPr>
          <p:cNvSpPr/>
          <p:nvPr/>
        </p:nvSpPr>
        <p:spPr bwMode="auto">
          <a:xfrm>
            <a:off x="5953353"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8" name="Rectangle 397">
            <a:extLst>
              <a:ext uri="{FF2B5EF4-FFF2-40B4-BE49-F238E27FC236}">
                <a16:creationId xmlns:a16="http://schemas.microsoft.com/office/drawing/2014/main" id="{2585D436-0EB8-41E8-8E07-F4160922E2D7}"/>
              </a:ext>
            </a:extLst>
          </p:cNvPr>
          <p:cNvSpPr/>
          <p:nvPr/>
        </p:nvSpPr>
        <p:spPr bwMode="auto">
          <a:xfrm>
            <a:off x="6073366"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99" name="Rectangle 398">
            <a:extLst>
              <a:ext uri="{FF2B5EF4-FFF2-40B4-BE49-F238E27FC236}">
                <a16:creationId xmlns:a16="http://schemas.microsoft.com/office/drawing/2014/main" id="{FDD38219-32FC-43C9-9919-4D7C189EAD44}"/>
              </a:ext>
            </a:extLst>
          </p:cNvPr>
          <p:cNvSpPr/>
          <p:nvPr/>
        </p:nvSpPr>
        <p:spPr bwMode="auto">
          <a:xfrm>
            <a:off x="6073366"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1" name="Rectangle 400">
            <a:extLst>
              <a:ext uri="{FF2B5EF4-FFF2-40B4-BE49-F238E27FC236}">
                <a16:creationId xmlns:a16="http://schemas.microsoft.com/office/drawing/2014/main" id="{1A7A465E-EA51-4014-8BEB-E75CFC5792C4}"/>
              </a:ext>
            </a:extLst>
          </p:cNvPr>
          <p:cNvSpPr/>
          <p:nvPr/>
        </p:nvSpPr>
        <p:spPr bwMode="auto">
          <a:xfrm>
            <a:off x="6193380"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2" name="Rectangle 401">
            <a:extLst>
              <a:ext uri="{FF2B5EF4-FFF2-40B4-BE49-F238E27FC236}">
                <a16:creationId xmlns:a16="http://schemas.microsoft.com/office/drawing/2014/main" id="{C76BBA36-77CB-454F-ABFE-A219A22AB272}"/>
              </a:ext>
            </a:extLst>
          </p:cNvPr>
          <p:cNvSpPr/>
          <p:nvPr/>
        </p:nvSpPr>
        <p:spPr bwMode="auto">
          <a:xfrm>
            <a:off x="6193380"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4" name="Rectangle 403">
            <a:extLst>
              <a:ext uri="{FF2B5EF4-FFF2-40B4-BE49-F238E27FC236}">
                <a16:creationId xmlns:a16="http://schemas.microsoft.com/office/drawing/2014/main" id="{FCCE01A2-F432-4064-BB47-02F631DE13BB}"/>
              </a:ext>
            </a:extLst>
          </p:cNvPr>
          <p:cNvSpPr/>
          <p:nvPr/>
        </p:nvSpPr>
        <p:spPr bwMode="auto">
          <a:xfrm>
            <a:off x="6313393"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5" name="Rectangle 404">
            <a:extLst>
              <a:ext uri="{FF2B5EF4-FFF2-40B4-BE49-F238E27FC236}">
                <a16:creationId xmlns:a16="http://schemas.microsoft.com/office/drawing/2014/main" id="{52AA869A-414C-4A4D-AE9D-368E00D174FF}"/>
              </a:ext>
            </a:extLst>
          </p:cNvPr>
          <p:cNvSpPr/>
          <p:nvPr/>
        </p:nvSpPr>
        <p:spPr bwMode="auto">
          <a:xfrm>
            <a:off x="6313393"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7" name="Rectangle 406">
            <a:extLst>
              <a:ext uri="{FF2B5EF4-FFF2-40B4-BE49-F238E27FC236}">
                <a16:creationId xmlns:a16="http://schemas.microsoft.com/office/drawing/2014/main" id="{4B7FD1F6-032F-4EAC-9236-AA1E9115D04D}"/>
              </a:ext>
            </a:extLst>
          </p:cNvPr>
          <p:cNvSpPr/>
          <p:nvPr/>
        </p:nvSpPr>
        <p:spPr bwMode="auto">
          <a:xfrm>
            <a:off x="6433407"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08" name="Rectangle 407">
            <a:extLst>
              <a:ext uri="{FF2B5EF4-FFF2-40B4-BE49-F238E27FC236}">
                <a16:creationId xmlns:a16="http://schemas.microsoft.com/office/drawing/2014/main" id="{C132A7DD-B7B5-4F04-B5C1-27439480143F}"/>
              </a:ext>
            </a:extLst>
          </p:cNvPr>
          <p:cNvSpPr/>
          <p:nvPr/>
        </p:nvSpPr>
        <p:spPr bwMode="auto">
          <a:xfrm>
            <a:off x="6433407"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0" name="Rectangle 409">
            <a:extLst>
              <a:ext uri="{FF2B5EF4-FFF2-40B4-BE49-F238E27FC236}">
                <a16:creationId xmlns:a16="http://schemas.microsoft.com/office/drawing/2014/main" id="{116C14A2-215D-42F7-9A5A-90DA46585470}"/>
              </a:ext>
            </a:extLst>
          </p:cNvPr>
          <p:cNvSpPr/>
          <p:nvPr/>
        </p:nvSpPr>
        <p:spPr bwMode="auto">
          <a:xfrm>
            <a:off x="6553421"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1" name="Rectangle 410">
            <a:extLst>
              <a:ext uri="{FF2B5EF4-FFF2-40B4-BE49-F238E27FC236}">
                <a16:creationId xmlns:a16="http://schemas.microsoft.com/office/drawing/2014/main" id="{A23FFA42-1DA2-43C7-8CAA-5D1A5F8141B5}"/>
              </a:ext>
            </a:extLst>
          </p:cNvPr>
          <p:cNvSpPr/>
          <p:nvPr/>
        </p:nvSpPr>
        <p:spPr bwMode="auto">
          <a:xfrm>
            <a:off x="6553421"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3" name="Rectangle 412">
            <a:extLst>
              <a:ext uri="{FF2B5EF4-FFF2-40B4-BE49-F238E27FC236}">
                <a16:creationId xmlns:a16="http://schemas.microsoft.com/office/drawing/2014/main" id="{2456DEC2-EEBB-4E17-9D75-3E39CCF5A553}"/>
              </a:ext>
            </a:extLst>
          </p:cNvPr>
          <p:cNvSpPr/>
          <p:nvPr/>
        </p:nvSpPr>
        <p:spPr bwMode="auto">
          <a:xfrm>
            <a:off x="6673434"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4" name="Rectangle 413">
            <a:extLst>
              <a:ext uri="{FF2B5EF4-FFF2-40B4-BE49-F238E27FC236}">
                <a16:creationId xmlns:a16="http://schemas.microsoft.com/office/drawing/2014/main" id="{34B3A5B3-181A-484D-BF72-436F990B76BA}"/>
              </a:ext>
            </a:extLst>
          </p:cNvPr>
          <p:cNvSpPr/>
          <p:nvPr/>
        </p:nvSpPr>
        <p:spPr bwMode="auto">
          <a:xfrm>
            <a:off x="6673434"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6" name="Rectangle 415">
            <a:extLst>
              <a:ext uri="{FF2B5EF4-FFF2-40B4-BE49-F238E27FC236}">
                <a16:creationId xmlns:a16="http://schemas.microsoft.com/office/drawing/2014/main" id="{CD703D27-7F94-4468-86D1-3CE41ABE10D7}"/>
              </a:ext>
            </a:extLst>
          </p:cNvPr>
          <p:cNvSpPr/>
          <p:nvPr/>
        </p:nvSpPr>
        <p:spPr bwMode="auto">
          <a:xfrm>
            <a:off x="6793448"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7" name="Rectangle 416">
            <a:extLst>
              <a:ext uri="{FF2B5EF4-FFF2-40B4-BE49-F238E27FC236}">
                <a16:creationId xmlns:a16="http://schemas.microsoft.com/office/drawing/2014/main" id="{909F5AFF-E2DF-4E68-99CE-29C8ACCD293C}"/>
              </a:ext>
            </a:extLst>
          </p:cNvPr>
          <p:cNvSpPr/>
          <p:nvPr/>
        </p:nvSpPr>
        <p:spPr bwMode="auto">
          <a:xfrm>
            <a:off x="6793448"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9" name="Rectangle 418">
            <a:extLst>
              <a:ext uri="{FF2B5EF4-FFF2-40B4-BE49-F238E27FC236}">
                <a16:creationId xmlns:a16="http://schemas.microsoft.com/office/drawing/2014/main" id="{AC829601-0F1A-4039-A56F-24D80C94136D}"/>
              </a:ext>
            </a:extLst>
          </p:cNvPr>
          <p:cNvSpPr/>
          <p:nvPr/>
        </p:nvSpPr>
        <p:spPr bwMode="auto">
          <a:xfrm>
            <a:off x="6913461"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0" name="Rectangle 419">
            <a:extLst>
              <a:ext uri="{FF2B5EF4-FFF2-40B4-BE49-F238E27FC236}">
                <a16:creationId xmlns:a16="http://schemas.microsoft.com/office/drawing/2014/main" id="{75DD764F-A6E1-4346-AD80-A345BFB7F96A}"/>
              </a:ext>
            </a:extLst>
          </p:cNvPr>
          <p:cNvSpPr/>
          <p:nvPr/>
        </p:nvSpPr>
        <p:spPr bwMode="auto">
          <a:xfrm>
            <a:off x="6913461"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2" name="Rectangle 421">
            <a:extLst>
              <a:ext uri="{FF2B5EF4-FFF2-40B4-BE49-F238E27FC236}">
                <a16:creationId xmlns:a16="http://schemas.microsoft.com/office/drawing/2014/main" id="{8EF1EF7E-5355-4488-BF03-531DC3A8FE75}"/>
              </a:ext>
            </a:extLst>
          </p:cNvPr>
          <p:cNvSpPr/>
          <p:nvPr/>
        </p:nvSpPr>
        <p:spPr bwMode="auto">
          <a:xfrm>
            <a:off x="7033475"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3" name="Rectangle 422">
            <a:extLst>
              <a:ext uri="{FF2B5EF4-FFF2-40B4-BE49-F238E27FC236}">
                <a16:creationId xmlns:a16="http://schemas.microsoft.com/office/drawing/2014/main" id="{7D160EBC-6C84-4466-AC9F-3C92573F3545}"/>
              </a:ext>
            </a:extLst>
          </p:cNvPr>
          <p:cNvSpPr/>
          <p:nvPr/>
        </p:nvSpPr>
        <p:spPr bwMode="auto">
          <a:xfrm>
            <a:off x="7033475"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5" name="Rectangle 424">
            <a:extLst>
              <a:ext uri="{FF2B5EF4-FFF2-40B4-BE49-F238E27FC236}">
                <a16:creationId xmlns:a16="http://schemas.microsoft.com/office/drawing/2014/main" id="{962BFD41-5290-4E37-8E26-0B86D7217F13}"/>
              </a:ext>
            </a:extLst>
          </p:cNvPr>
          <p:cNvSpPr/>
          <p:nvPr/>
        </p:nvSpPr>
        <p:spPr bwMode="auto">
          <a:xfrm>
            <a:off x="7153489"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6" name="Rectangle 425">
            <a:extLst>
              <a:ext uri="{FF2B5EF4-FFF2-40B4-BE49-F238E27FC236}">
                <a16:creationId xmlns:a16="http://schemas.microsoft.com/office/drawing/2014/main" id="{08FF70AE-E32C-4E9C-860D-850668D76C4D}"/>
              </a:ext>
            </a:extLst>
          </p:cNvPr>
          <p:cNvSpPr/>
          <p:nvPr/>
        </p:nvSpPr>
        <p:spPr bwMode="auto">
          <a:xfrm>
            <a:off x="7153489"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8" name="Rectangle 427">
            <a:extLst>
              <a:ext uri="{FF2B5EF4-FFF2-40B4-BE49-F238E27FC236}">
                <a16:creationId xmlns:a16="http://schemas.microsoft.com/office/drawing/2014/main" id="{9AEDC6C6-D72C-4F14-8A9E-33375E66389E}"/>
              </a:ext>
            </a:extLst>
          </p:cNvPr>
          <p:cNvSpPr/>
          <p:nvPr/>
        </p:nvSpPr>
        <p:spPr bwMode="auto">
          <a:xfrm>
            <a:off x="7273502"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29" name="Rectangle 428">
            <a:extLst>
              <a:ext uri="{FF2B5EF4-FFF2-40B4-BE49-F238E27FC236}">
                <a16:creationId xmlns:a16="http://schemas.microsoft.com/office/drawing/2014/main" id="{D3016C1E-BF96-4E8E-A125-8BC551D5A2F6}"/>
              </a:ext>
            </a:extLst>
          </p:cNvPr>
          <p:cNvSpPr/>
          <p:nvPr/>
        </p:nvSpPr>
        <p:spPr bwMode="auto">
          <a:xfrm>
            <a:off x="7273502"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1" name="Rectangle 430">
            <a:extLst>
              <a:ext uri="{FF2B5EF4-FFF2-40B4-BE49-F238E27FC236}">
                <a16:creationId xmlns:a16="http://schemas.microsoft.com/office/drawing/2014/main" id="{C2D269D0-8786-4A85-BADB-CF339CC7EFCE}"/>
              </a:ext>
            </a:extLst>
          </p:cNvPr>
          <p:cNvSpPr/>
          <p:nvPr/>
        </p:nvSpPr>
        <p:spPr bwMode="auto">
          <a:xfrm>
            <a:off x="7393516"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2" name="Rectangle 431">
            <a:extLst>
              <a:ext uri="{FF2B5EF4-FFF2-40B4-BE49-F238E27FC236}">
                <a16:creationId xmlns:a16="http://schemas.microsoft.com/office/drawing/2014/main" id="{525FE7B7-47F4-4D2F-BEDA-D0DCE0493CFA}"/>
              </a:ext>
            </a:extLst>
          </p:cNvPr>
          <p:cNvSpPr/>
          <p:nvPr/>
        </p:nvSpPr>
        <p:spPr bwMode="auto">
          <a:xfrm>
            <a:off x="7393516"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4" name="Rectangle 433">
            <a:extLst>
              <a:ext uri="{FF2B5EF4-FFF2-40B4-BE49-F238E27FC236}">
                <a16:creationId xmlns:a16="http://schemas.microsoft.com/office/drawing/2014/main" id="{D9429753-D1B7-44C8-ACF0-520160566D9C}"/>
              </a:ext>
            </a:extLst>
          </p:cNvPr>
          <p:cNvSpPr/>
          <p:nvPr/>
        </p:nvSpPr>
        <p:spPr bwMode="auto">
          <a:xfrm>
            <a:off x="7513530"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5" name="Rectangle 434">
            <a:extLst>
              <a:ext uri="{FF2B5EF4-FFF2-40B4-BE49-F238E27FC236}">
                <a16:creationId xmlns:a16="http://schemas.microsoft.com/office/drawing/2014/main" id="{A0AE87E9-7C56-434D-AA22-857868DC3552}"/>
              </a:ext>
            </a:extLst>
          </p:cNvPr>
          <p:cNvSpPr/>
          <p:nvPr/>
        </p:nvSpPr>
        <p:spPr bwMode="auto">
          <a:xfrm>
            <a:off x="7513530"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7" name="Rectangle 436">
            <a:extLst>
              <a:ext uri="{FF2B5EF4-FFF2-40B4-BE49-F238E27FC236}">
                <a16:creationId xmlns:a16="http://schemas.microsoft.com/office/drawing/2014/main" id="{85C9CE57-1BB5-43C2-A405-77B794F0F49E}"/>
              </a:ext>
            </a:extLst>
          </p:cNvPr>
          <p:cNvSpPr/>
          <p:nvPr/>
        </p:nvSpPr>
        <p:spPr bwMode="auto">
          <a:xfrm>
            <a:off x="7633543"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38" name="Rectangle 437">
            <a:extLst>
              <a:ext uri="{FF2B5EF4-FFF2-40B4-BE49-F238E27FC236}">
                <a16:creationId xmlns:a16="http://schemas.microsoft.com/office/drawing/2014/main" id="{EDEDC649-4473-4311-BD5B-D83AF4719399}"/>
              </a:ext>
            </a:extLst>
          </p:cNvPr>
          <p:cNvSpPr/>
          <p:nvPr/>
        </p:nvSpPr>
        <p:spPr bwMode="auto">
          <a:xfrm>
            <a:off x="7633543" y="5773839"/>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0" name="Rectangle 439">
            <a:extLst>
              <a:ext uri="{FF2B5EF4-FFF2-40B4-BE49-F238E27FC236}">
                <a16:creationId xmlns:a16="http://schemas.microsoft.com/office/drawing/2014/main" id="{363FFF95-F80F-40F7-97DE-F71E3AF4A619}"/>
              </a:ext>
            </a:extLst>
          </p:cNvPr>
          <p:cNvSpPr/>
          <p:nvPr/>
        </p:nvSpPr>
        <p:spPr bwMode="auto">
          <a:xfrm>
            <a:off x="7753557"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1" name="Rectangle 440">
            <a:extLst>
              <a:ext uri="{FF2B5EF4-FFF2-40B4-BE49-F238E27FC236}">
                <a16:creationId xmlns:a16="http://schemas.microsoft.com/office/drawing/2014/main" id="{035C817B-77DA-430E-918D-BAD5CF0F6ED1}"/>
              </a:ext>
            </a:extLst>
          </p:cNvPr>
          <p:cNvSpPr/>
          <p:nvPr/>
        </p:nvSpPr>
        <p:spPr bwMode="auto">
          <a:xfrm>
            <a:off x="7753557"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3" name="Rectangle 442">
            <a:extLst>
              <a:ext uri="{FF2B5EF4-FFF2-40B4-BE49-F238E27FC236}">
                <a16:creationId xmlns:a16="http://schemas.microsoft.com/office/drawing/2014/main" id="{13D9639A-7D24-4DA4-A25D-21046F380EC9}"/>
              </a:ext>
            </a:extLst>
          </p:cNvPr>
          <p:cNvSpPr/>
          <p:nvPr/>
        </p:nvSpPr>
        <p:spPr bwMode="auto">
          <a:xfrm>
            <a:off x="7873570"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4" name="Rectangle 443">
            <a:extLst>
              <a:ext uri="{FF2B5EF4-FFF2-40B4-BE49-F238E27FC236}">
                <a16:creationId xmlns:a16="http://schemas.microsoft.com/office/drawing/2014/main" id="{2D63634C-724F-4288-824E-A2DDACA9E004}"/>
              </a:ext>
            </a:extLst>
          </p:cNvPr>
          <p:cNvSpPr/>
          <p:nvPr/>
        </p:nvSpPr>
        <p:spPr bwMode="auto">
          <a:xfrm>
            <a:off x="7873570"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6" name="Rectangle 445">
            <a:extLst>
              <a:ext uri="{FF2B5EF4-FFF2-40B4-BE49-F238E27FC236}">
                <a16:creationId xmlns:a16="http://schemas.microsoft.com/office/drawing/2014/main" id="{59A0E41B-3BA3-42B5-AB41-3F231A658EDD}"/>
              </a:ext>
            </a:extLst>
          </p:cNvPr>
          <p:cNvSpPr/>
          <p:nvPr/>
        </p:nvSpPr>
        <p:spPr bwMode="auto">
          <a:xfrm>
            <a:off x="7993584" y="5643803"/>
            <a:ext cx="114386" cy="130727"/>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7" name="Rectangle 446">
            <a:extLst>
              <a:ext uri="{FF2B5EF4-FFF2-40B4-BE49-F238E27FC236}">
                <a16:creationId xmlns:a16="http://schemas.microsoft.com/office/drawing/2014/main" id="{F0AD2CB5-05B9-46C8-A109-F7BC3224A6EA}"/>
              </a:ext>
            </a:extLst>
          </p:cNvPr>
          <p:cNvSpPr/>
          <p:nvPr/>
        </p:nvSpPr>
        <p:spPr bwMode="auto">
          <a:xfrm>
            <a:off x="7993584" y="5773839"/>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49" name="Rectangle 448">
            <a:extLst>
              <a:ext uri="{FF2B5EF4-FFF2-40B4-BE49-F238E27FC236}">
                <a16:creationId xmlns:a16="http://schemas.microsoft.com/office/drawing/2014/main" id="{CE7BD159-74B6-42C9-856A-F118DD2E29AB}"/>
              </a:ext>
            </a:extLst>
          </p:cNvPr>
          <p:cNvSpPr/>
          <p:nvPr/>
        </p:nvSpPr>
        <p:spPr bwMode="auto">
          <a:xfrm>
            <a:off x="8113598"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0" name="Rectangle 449">
            <a:extLst>
              <a:ext uri="{FF2B5EF4-FFF2-40B4-BE49-F238E27FC236}">
                <a16:creationId xmlns:a16="http://schemas.microsoft.com/office/drawing/2014/main" id="{1C513F6F-4F80-4E79-A801-0D3FB42DF6C6}"/>
              </a:ext>
            </a:extLst>
          </p:cNvPr>
          <p:cNvSpPr/>
          <p:nvPr/>
        </p:nvSpPr>
        <p:spPr bwMode="auto">
          <a:xfrm>
            <a:off x="8113598"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2" name="Rectangle 451">
            <a:extLst>
              <a:ext uri="{FF2B5EF4-FFF2-40B4-BE49-F238E27FC236}">
                <a16:creationId xmlns:a16="http://schemas.microsoft.com/office/drawing/2014/main" id="{F5ED6480-BB57-40EF-931E-908DD9EFA156}"/>
              </a:ext>
            </a:extLst>
          </p:cNvPr>
          <p:cNvSpPr/>
          <p:nvPr/>
        </p:nvSpPr>
        <p:spPr bwMode="auto">
          <a:xfrm>
            <a:off x="8233611"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3" name="Rectangle 452">
            <a:extLst>
              <a:ext uri="{FF2B5EF4-FFF2-40B4-BE49-F238E27FC236}">
                <a16:creationId xmlns:a16="http://schemas.microsoft.com/office/drawing/2014/main" id="{C3611E9A-8133-481C-8DE4-473290FAE1D1}"/>
              </a:ext>
            </a:extLst>
          </p:cNvPr>
          <p:cNvSpPr/>
          <p:nvPr/>
        </p:nvSpPr>
        <p:spPr bwMode="auto">
          <a:xfrm>
            <a:off x="8233611"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5" name="Rectangle 454">
            <a:extLst>
              <a:ext uri="{FF2B5EF4-FFF2-40B4-BE49-F238E27FC236}">
                <a16:creationId xmlns:a16="http://schemas.microsoft.com/office/drawing/2014/main" id="{7CEB1525-825C-4439-BDD4-0A7D447AD8B4}"/>
              </a:ext>
            </a:extLst>
          </p:cNvPr>
          <p:cNvSpPr/>
          <p:nvPr/>
        </p:nvSpPr>
        <p:spPr bwMode="auto">
          <a:xfrm>
            <a:off x="8353625" y="5643803"/>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6" name="Rectangle 455">
            <a:extLst>
              <a:ext uri="{FF2B5EF4-FFF2-40B4-BE49-F238E27FC236}">
                <a16:creationId xmlns:a16="http://schemas.microsoft.com/office/drawing/2014/main" id="{749620ED-5FBA-4405-B5A0-B3EEB14D0A05}"/>
              </a:ext>
            </a:extLst>
          </p:cNvPr>
          <p:cNvSpPr/>
          <p:nvPr/>
        </p:nvSpPr>
        <p:spPr bwMode="auto">
          <a:xfrm>
            <a:off x="8353625" y="5773839"/>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8" name="Rectangle 457">
            <a:extLst>
              <a:ext uri="{FF2B5EF4-FFF2-40B4-BE49-F238E27FC236}">
                <a16:creationId xmlns:a16="http://schemas.microsoft.com/office/drawing/2014/main" id="{897F9867-BC40-4433-A4D2-E116682969EE}"/>
              </a:ext>
            </a:extLst>
          </p:cNvPr>
          <p:cNvSpPr/>
          <p:nvPr/>
        </p:nvSpPr>
        <p:spPr bwMode="auto">
          <a:xfrm>
            <a:off x="8473625" y="5643803"/>
            <a:ext cx="114386" cy="130727"/>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59" name="Rectangle 458">
            <a:extLst>
              <a:ext uri="{FF2B5EF4-FFF2-40B4-BE49-F238E27FC236}">
                <a16:creationId xmlns:a16="http://schemas.microsoft.com/office/drawing/2014/main" id="{C54165A3-1AA9-45B6-95A3-DCC77E4F3510}"/>
              </a:ext>
            </a:extLst>
          </p:cNvPr>
          <p:cNvSpPr/>
          <p:nvPr/>
        </p:nvSpPr>
        <p:spPr bwMode="auto">
          <a:xfrm>
            <a:off x="8473625" y="5773839"/>
            <a:ext cx="114386" cy="130727"/>
          </a:xfrm>
          <a:prstGeom prst="rect">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68" name="Text Box 15">
            <a:extLst>
              <a:ext uri="{FF2B5EF4-FFF2-40B4-BE49-F238E27FC236}">
                <a16:creationId xmlns:a16="http://schemas.microsoft.com/office/drawing/2014/main" id="{C2682122-848C-4F84-AA2A-BC667200BAC5}"/>
              </a:ext>
            </a:extLst>
          </p:cNvPr>
          <p:cNvSpPr txBox="1">
            <a:spLocks noChangeArrowheads="1"/>
          </p:cNvSpPr>
          <p:nvPr/>
        </p:nvSpPr>
        <p:spPr bwMode="auto">
          <a:xfrm>
            <a:off x="436217"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Abida. JCO. 2020;38:3763.</a:t>
            </a:r>
          </a:p>
        </p:txBody>
      </p:sp>
      <p:graphicFrame>
        <p:nvGraphicFramePr>
          <p:cNvPr id="8" name="Table 9">
            <a:extLst>
              <a:ext uri="{FF2B5EF4-FFF2-40B4-BE49-F238E27FC236}">
                <a16:creationId xmlns:a16="http://schemas.microsoft.com/office/drawing/2014/main" id="{D8B968D1-F168-1665-E875-24DC9DB1A5C0}"/>
              </a:ext>
            </a:extLst>
          </p:cNvPr>
          <p:cNvGraphicFramePr>
            <a:graphicFrameLocks noGrp="1"/>
          </p:cNvGraphicFramePr>
          <p:nvPr>
            <p:extLst>
              <p:ext uri="{D42A27DB-BD31-4B8C-83A1-F6EECF244321}">
                <p14:modId xmlns:p14="http://schemas.microsoft.com/office/powerpoint/2010/main" val="2367411498"/>
              </p:ext>
            </p:extLst>
          </p:nvPr>
        </p:nvGraphicFramePr>
        <p:xfrm>
          <a:off x="8855104" y="2371891"/>
          <a:ext cx="3017520" cy="3474720"/>
        </p:xfrm>
        <a:graphic>
          <a:graphicData uri="http://schemas.openxmlformats.org/drawingml/2006/table">
            <a:tbl>
              <a:tblPr firstRow="1" bandRow="1">
                <a:effectLst/>
                <a:tableStyleId>{5C22544A-7EE6-4342-B048-85BDC9FD1C3A}</a:tableStyleId>
              </a:tblPr>
              <a:tblGrid>
                <a:gridCol w="1828800">
                  <a:extLst>
                    <a:ext uri="{9D8B030D-6E8A-4147-A177-3AD203B41FA5}">
                      <a16:colId xmlns:a16="http://schemas.microsoft.com/office/drawing/2014/main" val="2226968339"/>
                    </a:ext>
                  </a:extLst>
                </a:gridCol>
                <a:gridCol w="1188720">
                  <a:extLst>
                    <a:ext uri="{9D8B030D-6E8A-4147-A177-3AD203B41FA5}">
                      <a16:colId xmlns:a16="http://schemas.microsoft.com/office/drawing/2014/main" val="4024816293"/>
                    </a:ext>
                  </a:extLst>
                </a:gridCol>
              </a:tblGrid>
              <a:tr h="0">
                <a:tc>
                  <a:txBody>
                    <a:bodyPr/>
                    <a:lstStyle/>
                    <a:p>
                      <a:pPr algn="ctr"/>
                      <a:r>
                        <a:rPr lang="en-US" sz="1600" dirty="0">
                          <a:latin typeface="Calibri" panose="020F0502020204030204" pitchFamily="34" charset="0"/>
                          <a:cs typeface="Calibri" panose="020F0502020204030204" pitchFamily="34" charset="0"/>
                        </a:rPr>
                        <a:t>Population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dirty="0">
                          <a:latin typeface="Calibri" panose="020F0502020204030204" pitchFamily="34" charset="0"/>
                          <a:cs typeface="Calibri" panose="020F0502020204030204" pitchFamily="34" charset="0"/>
                        </a:rPr>
                        <a:t>ORR, % </a:t>
                      </a:r>
                    </a:p>
                    <a:p>
                      <a:pPr algn="ctr"/>
                      <a:r>
                        <a:rPr lang="en-US" sz="1600" dirty="0">
                          <a:latin typeface="Calibri" panose="020F0502020204030204" pitchFamily="34" charset="0"/>
                          <a:cs typeface="Calibri" panose="020F0502020204030204" pitchFamily="34" charset="0"/>
                        </a:rPr>
                        <a:t>(95% CI)</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408050029"/>
                  </a:ext>
                </a:extLst>
              </a:tr>
              <a:tr h="203760">
                <a:tc>
                  <a:txBody>
                    <a:bodyPr/>
                    <a:lstStyle/>
                    <a:p>
                      <a:pPr algn="ctr"/>
                      <a:r>
                        <a:rPr lang="en-US" sz="1600" dirty="0">
                          <a:solidFill>
                            <a:schemeClr val="bg1"/>
                          </a:solidFill>
                          <a:latin typeface="Calibri" panose="020F0502020204030204" pitchFamily="34" charset="0"/>
                          <a:cs typeface="Calibri" panose="020F0502020204030204" pitchFamily="34" charset="0"/>
                        </a:rPr>
                        <a:t>Overall (n = 62)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43.5 </a:t>
                      </a:r>
                    </a:p>
                    <a:p>
                      <a:pPr algn="ctr"/>
                      <a:r>
                        <a:rPr lang="en-US" sz="1600" dirty="0">
                          <a:solidFill>
                            <a:schemeClr val="bg1"/>
                          </a:solidFill>
                          <a:latin typeface="Calibri" panose="020F0502020204030204" pitchFamily="34" charset="0"/>
                          <a:cs typeface="Calibri" panose="020F0502020204030204" pitchFamily="34" charset="0"/>
                        </a:rPr>
                        <a:t>(31.0-56.7)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514239181"/>
                  </a:ext>
                </a:extLst>
              </a:tr>
              <a:tr h="203760">
                <a:tc>
                  <a:txBody>
                    <a:bodyPr/>
                    <a:lstStyle/>
                    <a:p>
                      <a:pPr algn="ctr"/>
                      <a:r>
                        <a:rPr lang="en-US" sz="1600" i="1" dirty="0">
                          <a:solidFill>
                            <a:schemeClr val="bg1"/>
                          </a:solidFill>
                          <a:latin typeface="Calibri" panose="020F0502020204030204" pitchFamily="34" charset="0"/>
                          <a:cs typeface="Calibri" panose="020F0502020204030204" pitchFamily="34" charset="0"/>
                        </a:rPr>
                        <a:t>BRCA1 </a:t>
                      </a:r>
                      <a:r>
                        <a:rPr lang="en-US" sz="1600" i="0" dirty="0">
                          <a:solidFill>
                            <a:schemeClr val="bg1"/>
                          </a:solidFill>
                          <a:latin typeface="Calibri" panose="020F0502020204030204" pitchFamily="34" charset="0"/>
                          <a:cs typeface="Calibri" panose="020F0502020204030204" pitchFamily="34" charset="0"/>
                        </a:rPr>
                        <a:t>(n = 9)</a:t>
                      </a:r>
                      <a:endParaRPr lang="en-US" sz="1600" i="1"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33.3 </a:t>
                      </a:r>
                    </a:p>
                    <a:p>
                      <a:pPr algn="ctr"/>
                      <a:r>
                        <a:rPr lang="en-US" sz="1600" dirty="0">
                          <a:solidFill>
                            <a:schemeClr val="bg1"/>
                          </a:solidFill>
                          <a:latin typeface="Calibri" panose="020F0502020204030204" pitchFamily="34" charset="0"/>
                          <a:cs typeface="Calibri" panose="020F0502020204030204" pitchFamily="34" charset="0"/>
                        </a:rPr>
                        <a:t>(7.5-70.1)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7140145"/>
                  </a:ext>
                </a:extLst>
              </a:tr>
              <a:tr h="203760">
                <a:tc>
                  <a:txBody>
                    <a:bodyPr/>
                    <a:lstStyle/>
                    <a:p>
                      <a:pPr algn="ctr"/>
                      <a:r>
                        <a:rPr lang="en-US" sz="1600" i="1" dirty="0">
                          <a:solidFill>
                            <a:schemeClr val="bg1"/>
                          </a:solidFill>
                          <a:latin typeface="Calibri" panose="020F0502020204030204" pitchFamily="34" charset="0"/>
                          <a:cs typeface="Calibri" panose="020F0502020204030204" pitchFamily="34" charset="0"/>
                        </a:rPr>
                        <a:t>BRCA2 </a:t>
                      </a:r>
                      <a:r>
                        <a:rPr lang="en-US" sz="1600" i="0" dirty="0">
                          <a:solidFill>
                            <a:schemeClr val="bg1"/>
                          </a:solidFill>
                          <a:latin typeface="Calibri" panose="020F0502020204030204" pitchFamily="34" charset="0"/>
                          <a:cs typeface="Calibri" panose="020F0502020204030204" pitchFamily="34" charset="0"/>
                        </a:rPr>
                        <a:t>(n = 53)</a:t>
                      </a:r>
                      <a:endParaRPr lang="en-US" sz="1600" i="1" dirty="0">
                        <a:solidFill>
                          <a:schemeClr val="bg1"/>
                        </a:solidFill>
                        <a:latin typeface="Calibri" panose="020F0502020204030204" pitchFamily="34" charset="0"/>
                        <a:cs typeface="Calibri" panose="020F050202020403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45.3 </a:t>
                      </a:r>
                    </a:p>
                    <a:p>
                      <a:pPr algn="ctr"/>
                      <a:r>
                        <a:rPr lang="en-US" sz="1600" dirty="0">
                          <a:solidFill>
                            <a:schemeClr val="bg1"/>
                          </a:solidFill>
                          <a:latin typeface="Calibri" panose="020F0502020204030204" pitchFamily="34" charset="0"/>
                          <a:cs typeface="Calibri" panose="020F0502020204030204" pitchFamily="34" charset="0"/>
                        </a:rPr>
                        <a:t>(31.6-59.6)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86208035"/>
                  </a:ext>
                </a:extLst>
              </a:tr>
              <a:tr h="203760">
                <a:tc>
                  <a:txBody>
                    <a:bodyPr/>
                    <a:lstStyle/>
                    <a:p>
                      <a:pPr algn="ctr"/>
                      <a:r>
                        <a:rPr lang="en-US" sz="1600" dirty="0">
                          <a:solidFill>
                            <a:schemeClr val="bg1"/>
                          </a:solidFill>
                          <a:latin typeface="Calibri" panose="020F0502020204030204" pitchFamily="34" charset="0"/>
                          <a:cs typeface="Calibri" panose="020F0502020204030204" pitchFamily="34" charset="0"/>
                        </a:rPr>
                        <a:t>Germline (n = 21)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42.9 </a:t>
                      </a:r>
                    </a:p>
                    <a:p>
                      <a:pPr algn="ctr"/>
                      <a:r>
                        <a:rPr lang="en-US" sz="1600" dirty="0">
                          <a:solidFill>
                            <a:schemeClr val="bg1"/>
                          </a:solidFill>
                          <a:latin typeface="Calibri" panose="020F0502020204030204" pitchFamily="34" charset="0"/>
                          <a:cs typeface="Calibri" panose="020F0502020204030204" pitchFamily="34" charset="0"/>
                        </a:rPr>
                        <a:t>(21.8-66.0)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42067791"/>
                  </a:ext>
                </a:extLst>
              </a:tr>
              <a:tr h="203760">
                <a:tc>
                  <a:txBody>
                    <a:bodyPr/>
                    <a:lstStyle/>
                    <a:p>
                      <a:pPr algn="ctr"/>
                      <a:r>
                        <a:rPr lang="en-US" sz="1600" dirty="0">
                          <a:solidFill>
                            <a:schemeClr val="bg1"/>
                          </a:solidFill>
                          <a:latin typeface="Calibri" panose="020F0502020204030204" pitchFamily="34" charset="0"/>
                          <a:cs typeface="Calibri" panose="020F0502020204030204" pitchFamily="34" charset="0"/>
                        </a:rPr>
                        <a:t>Somatic (n = 41)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43.9 </a:t>
                      </a:r>
                    </a:p>
                    <a:p>
                      <a:pPr algn="ctr"/>
                      <a:r>
                        <a:rPr lang="en-US" sz="1600" dirty="0">
                          <a:solidFill>
                            <a:schemeClr val="bg1"/>
                          </a:solidFill>
                          <a:latin typeface="Calibri" panose="020F0502020204030204" pitchFamily="34" charset="0"/>
                          <a:cs typeface="Calibri" panose="020F0502020204030204" pitchFamily="34" charset="0"/>
                        </a:rPr>
                        <a:t>(28.5-60.3)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167607391"/>
                  </a:ext>
                </a:extLst>
              </a:tr>
            </a:tbl>
          </a:graphicData>
        </a:graphic>
      </p:graphicFrame>
      <p:sp>
        <p:nvSpPr>
          <p:cNvPr id="15" name="TextBox 14">
            <a:extLst>
              <a:ext uri="{FF2B5EF4-FFF2-40B4-BE49-F238E27FC236}">
                <a16:creationId xmlns:a16="http://schemas.microsoft.com/office/drawing/2014/main" id="{B6345395-2B46-B175-56A8-556E31474BB5}"/>
              </a:ext>
            </a:extLst>
          </p:cNvPr>
          <p:cNvSpPr txBox="1"/>
          <p:nvPr/>
        </p:nvSpPr>
        <p:spPr bwMode="auto">
          <a:xfrm>
            <a:off x="436217" y="2037955"/>
            <a:ext cx="83498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dirty="0">
                <a:solidFill>
                  <a:srgbClr val="000000"/>
                </a:solidFill>
                <a:latin typeface="Calibri" panose="020F0502020204030204" pitchFamily="34" charset="0"/>
                <a:cs typeface="Calibri" panose="020F0502020204030204" pitchFamily="34" charset="0"/>
              </a:rPr>
              <a:t>Antitumor Activity in Independent Radiology Review–Evaluable Population (n = 62*)</a:t>
            </a:r>
            <a:endParaRPr kumimoji="0" lang="en-US"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CF438E2C-1194-0C72-CB96-2568654D814D}"/>
              </a:ext>
            </a:extLst>
          </p:cNvPr>
          <p:cNvSpPr txBox="1"/>
          <p:nvPr/>
        </p:nvSpPr>
        <p:spPr bwMode="auto">
          <a:xfrm>
            <a:off x="3314655" y="2823367"/>
            <a:ext cx="28462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accent1"/>
                </a:solidFill>
                <a:latin typeface="Calibri" panose="020F0502020204030204" pitchFamily="34" charset="0"/>
              </a:rPr>
              <a:t>64.5% with ≥30% reduction </a:t>
            </a:r>
          </a:p>
        </p:txBody>
      </p:sp>
      <p:sp>
        <p:nvSpPr>
          <p:cNvPr id="32" name="TextBox 31">
            <a:extLst>
              <a:ext uri="{FF2B5EF4-FFF2-40B4-BE49-F238E27FC236}">
                <a16:creationId xmlns:a16="http://schemas.microsoft.com/office/drawing/2014/main" id="{4D82AC28-BB1E-561A-CF17-326484ADBB28}"/>
              </a:ext>
            </a:extLst>
          </p:cNvPr>
          <p:cNvSpPr txBox="1"/>
          <p:nvPr/>
        </p:nvSpPr>
        <p:spPr bwMode="auto">
          <a:xfrm>
            <a:off x="4595124" y="6177932"/>
            <a:ext cx="23334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 patient was not evaluable.</a:t>
            </a:r>
          </a:p>
        </p:txBody>
      </p:sp>
    </p:spTree>
    <p:extLst>
      <p:ext uri="{BB962C8B-B14F-4D97-AF65-F5344CB8AC3E}">
        <p14:creationId xmlns:p14="http://schemas.microsoft.com/office/powerpoint/2010/main" val="23221920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1E12D-1E0E-2338-151F-3A19533D81E4}"/>
              </a:ext>
            </a:extLst>
          </p:cNvPr>
          <p:cNvSpPr>
            <a:spLocks noGrp="1"/>
          </p:cNvSpPr>
          <p:nvPr>
            <p:ph type="title"/>
          </p:nvPr>
        </p:nvSpPr>
        <p:spPr/>
        <p:txBody>
          <a:bodyPr/>
          <a:lstStyle/>
          <a:p>
            <a:r>
              <a:rPr lang="en-US" dirty="0"/>
              <a:t>TRITON2: Antitumor Activity of Rucaparib in mCRPC With HRR Gene Alterations</a:t>
            </a:r>
          </a:p>
        </p:txBody>
      </p:sp>
      <p:sp>
        <p:nvSpPr>
          <p:cNvPr id="4" name="Text Box 15">
            <a:extLst>
              <a:ext uri="{FF2B5EF4-FFF2-40B4-BE49-F238E27FC236}">
                <a16:creationId xmlns:a16="http://schemas.microsoft.com/office/drawing/2014/main" id="{74680A7E-0F5E-092C-FE33-D917B5827AC1}"/>
              </a:ext>
            </a:extLst>
          </p:cNvPr>
          <p:cNvSpPr txBox="1">
            <a:spLocks noChangeArrowheads="1"/>
          </p:cNvSpPr>
          <p:nvPr/>
        </p:nvSpPr>
        <p:spPr bwMode="auto">
          <a:xfrm>
            <a:off x="436217"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Abida. Eur Urol. 2023;84:321.</a:t>
            </a:r>
          </a:p>
        </p:txBody>
      </p:sp>
      <p:graphicFrame>
        <p:nvGraphicFramePr>
          <p:cNvPr id="3" name="Table 2">
            <a:extLst>
              <a:ext uri="{FF2B5EF4-FFF2-40B4-BE49-F238E27FC236}">
                <a16:creationId xmlns:a16="http://schemas.microsoft.com/office/drawing/2014/main" id="{11657405-9A30-7D77-AC44-9A7D071950D5}"/>
              </a:ext>
            </a:extLst>
          </p:cNvPr>
          <p:cNvGraphicFramePr>
            <a:graphicFrameLocks noGrp="1"/>
          </p:cNvGraphicFramePr>
          <p:nvPr>
            <p:extLst>
              <p:ext uri="{D42A27DB-BD31-4B8C-83A1-F6EECF244321}">
                <p14:modId xmlns:p14="http://schemas.microsoft.com/office/powerpoint/2010/main" val="3363486660"/>
              </p:ext>
            </p:extLst>
          </p:nvPr>
        </p:nvGraphicFramePr>
        <p:xfrm>
          <a:off x="717550" y="1600200"/>
          <a:ext cx="10812606" cy="3591560"/>
        </p:xfrm>
        <a:graphic>
          <a:graphicData uri="http://schemas.openxmlformats.org/drawingml/2006/table">
            <a:tbl>
              <a:tblPr firstRow="1" bandRow="1">
                <a:tableStyleId>{EB344D84-9AFB-497E-A393-DC336BA19D2E}</a:tableStyleId>
              </a:tblPr>
              <a:tblGrid>
                <a:gridCol w="3632311">
                  <a:extLst>
                    <a:ext uri="{9D8B030D-6E8A-4147-A177-3AD203B41FA5}">
                      <a16:colId xmlns:a16="http://schemas.microsoft.com/office/drawing/2014/main" val="153769587"/>
                    </a:ext>
                  </a:extLst>
                </a:gridCol>
                <a:gridCol w="1199697">
                  <a:extLst>
                    <a:ext uri="{9D8B030D-6E8A-4147-A177-3AD203B41FA5}">
                      <a16:colId xmlns:a16="http://schemas.microsoft.com/office/drawing/2014/main" val="522896255"/>
                    </a:ext>
                  </a:extLst>
                </a:gridCol>
                <a:gridCol w="1045889">
                  <a:extLst>
                    <a:ext uri="{9D8B030D-6E8A-4147-A177-3AD203B41FA5}">
                      <a16:colId xmlns:a16="http://schemas.microsoft.com/office/drawing/2014/main" val="3824955072"/>
                    </a:ext>
                  </a:extLst>
                </a:gridCol>
                <a:gridCol w="1180501">
                  <a:extLst>
                    <a:ext uri="{9D8B030D-6E8A-4147-A177-3AD203B41FA5}">
                      <a16:colId xmlns:a16="http://schemas.microsoft.com/office/drawing/2014/main" val="873096671"/>
                    </a:ext>
                  </a:extLst>
                </a:gridCol>
                <a:gridCol w="1148427">
                  <a:extLst>
                    <a:ext uri="{9D8B030D-6E8A-4147-A177-3AD203B41FA5}">
                      <a16:colId xmlns:a16="http://schemas.microsoft.com/office/drawing/2014/main" val="2011517426"/>
                    </a:ext>
                  </a:extLst>
                </a:gridCol>
                <a:gridCol w="1180501">
                  <a:extLst>
                    <a:ext uri="{9D8B030D-6E8A-4147-A177-3AD203B41FA5}">
                      <a16:colId xmlns:a16="http://schemas.microsoft.com/office/drawing/2014/main" val="652298083"/>
                    </a:ext>
                  </a:extLst>
                </a:gridCol>
                <a:gridCol w="1425280">
                  <a:extLst>
                    <a:ext uri="{9D8B030D-6E8A-4147-A177-3AD203B41FA5}">
                      <a16:colId xmlns:a16="http://schemas.microsoft.com/office/drawing/2014/main" val="1998764530"/>
                    </a:ext>
                  </a:extLst>
                </a:gridCol>
              </a:tblGrid>
              <a:tr h="370840">
                <a:tc>
                  <a:txBody>
                    <a:bodyPr/>
                    <a:lstStyle/>
                    <a:p>
                      <a:r>
                        <a:rPr lang="en-US" sz="1600" dirty="0"/>
                        <a:t>Confirmed Response </a:t>
                      </a:r>
                      <a:br>
                        <a:rPr lang="en-US" sz="1600" dirty="0"/>
                      </a:br>
                      <a:r>
                        <a:rPr lang="en-US" sz="1600" dirty="0"/>
                        <a:t>in IRR-Evaluable Population, n (%)</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i="1" dirty="0"/>
                        <a:t>BRCA1/2</a:t>
                      </a:r>
                      <a:br>
                        <a:rPr lang="en-US" sz="1600" dirty="0"/>
                      </a:br>
                      <a:r>
                        <a:rPr lang="en-US" sz="1600" dirty="0"/>
                        <a:t>(n = 81)</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i="1" dirty="0"/>
                        <a:t>PALB2</a:t>
                      </a:r>
                      <a:br>
                        <a:rPr lang="en-US" sz="1600" dirty="0"/>
                      </a:br>
                      <a:r>
                        <a:rPr lang="en-US" sz="1600" dirty="0"/>
                        <a:t>(n = 4)</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i="1" dirty="0"/>
                        <a:t>ATM</a:t>
                      </a:r>
                      <a:br>
                        <a:rPr lang="en-US" sz="1600" dirty="0"/>
                      </a:br>
                      <a:r>
                        <a:rPr lang="en-US" sz="1600" dirty="0"/>
                        <a:t>(n = 23)</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i="1" dirty="0"/>
                        <a:t>CHEK1</a:t>
                      </a:r>
                      <a:br>
                        <a:rPr lang="en-US" sz="1600" dirty="0"/>
                      </a:br>
                      <a:r>
                        <a:rPr lang="en-US" sz="1600" dirty="0"/>
                        <a:t>(n = 9)</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i="1" dirty="0"/>
                        <a:t>CHEK2</a:t>
                      </a:r>
                      <a:br>
                        <a:rPr lang="en-US" sz="1600" dirty="0"/>
                      </a:br>
                      <a:r>
                        <a:rPr lang="en-US" sz="1600" dirty="0"/>
                        <a:t>(n = 4)</a:t>
                      </a:r>
                    </a:p>
                  </a:txBody>
                  <a:tcP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1600" dirty="0"/>
                        <a:t>Other </a:t>
                      </a:r>
                      <a:br>
                        <a:rPr lang="en-US" sz="1600" dirty="0"/>
                      </a:br>
                      <a:r>
                        <a:rPr lang="en-US" sz="1600" dirty="0"/>
                        <a:t>(n = 12)</a:t>
                      </a:r>
                    </a:p>
                  </a:txBody>
                  <a:tcP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842514599"/>
                  </a:ext>
                </a:extLst>
              </a:tr>
              <a:tr h="370840">
                <a:tc>
                  <a:txBody>
                    <a:bodyPr/>
                    <a:lstStyle/>
                    <a:p>
                      <a:r>
                        <a:rPr lang="en-US" sz="1600" dirty="0">
                          <a:solidFill>
                            <a:schemeClr val="bg1"/>
                          </a:solidFill>
                        </a:rPr>
                        <a:t>Confirmed ORR per IRR*</a:t>
                      </a:r>
                    </a:p>
                    <a:p>
                      <a:pPr marL="285750" indent="-285750">
                        <a:buFont typeface="Wingdings" panose="05000000000000000000" pitchFamily="2" charset="2"/>
                        <a:buChar char="§"/>
                      </a:pPr>
                      <a:r>
                        <a:rPr lang="en-US" sz="1600" dirty="0">
                          <a:solidFill>
                            <a:schemeClr val="bg1"/>
                          </a:solidFill>
                        </a:rPr>
                        <a:t>95% CI</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37 (46;</a:t>
                      </a:r>
                      <a:br>
                        <a:rPr lang="en-US" sz="1600" dirty="0">
                          <a:solidFill>
                            <a:schemeClr val="bg1"/>
                          </a:solidFill>
                        </a:rPr>
                      </a:br>
                      <a:r>
                        <a:rPr lang="en-US" sz="1600" dirty="0">
                          <a:solidFill>
                            <a:schemeClr val="bg1"/>
                          </a:solidFill>
                        </a:rPr>
                        <a:t>35-57)</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4 (100;</a:t>
                      </a:r>
                    </a:p>
                    <a:p>
                      <a:pPr algn="ctr"/>
                      <a:r>
                        <a:rPr lang="en-US" sz="1600" dirty="0">
                          <a:solidFill>
                            <a:schemeClr val="bg1"/>
                          </a:solidFill>
                        </a:rPr>
                        <a:t>40-100)</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0 (0;</a:t>
                      </a:r>
                    </a:p>
                    <a:p>
                      <a:pPr algn="ctr"/>
                      <a:r>
                        <a:rPr lang="en-US" sz="1600" dirty="0">
                          <a:solidFill>
                            <a:schemeClr val="bg1"/>
                          </a:solidFill>
                        </a:rPr>
                        <a:t>0-15)</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0 (0;</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0-34)</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0 (0;</a:t>
                      </a:r>
                    </a:p>
                    <a:p>
                      <a:pPr algn="ctr"/>
                      <a:r>
                        <a:rPr lang="en-US" sz="1600" dirty="0">
                          <a:solidFill>
                            <a:schemeClr val="bg1"/>
                          </a:solidFill>
                        </a:rPr>
                        <a:t>0-60)</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3 (25;</a:t>
                      </a:r>
                    </a:p>
                    <a:p>
                      <a:pPr algn="ctr"/>
                      <a:r>
                        <a:rPr lang="en-US" sz="1600" dirty="0">
                          <a:solidFill>
                            <a:schemeClr val="bg1"/>
                          </a:solidFill>
                        </a:rPr>
                        <a:t>6-57)</a:t>
                      </a:r>
                    </a:p>
                  </a:txBody>
                  <a:tcPr>
                    <a:lnL>
                      <a:noFill/>
                    </a:lnL>
                    <a:lnR>
                      <a:noFill/>
                    </a:lnR>
                    <a:lnT w="25400" cmpd="sng">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58175041"/>
                  </a:ext>
                </a:extLst>
              </a:tr>
              <a:tr h="370840">
                <a:tc>
                  <a:txBody>
                    <a:bodyPr/>
                    <a:lstStyle/>
                    <a:p>
                      <a:r>
                        <a:rPr lang="en-US" sz="1600" dirty="0">
                          <a:solidFill>
                            <a:schemeClr val="bg1"/>
                          </a:solidFill>
                        </a:rPr>
                        <a:t>CR</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8 (9.9)</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0</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0</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0</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0</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2 (17)</a:t>
                      </a:r>
                      <a:r>
                        <a:rPr lang="en-US" sz="1600" baseline="30000" dirty="0">
                          <a:solidFill>
                            <a:schemeClr val="bg1"/>
                          </a:solidFill>
                        </a:rPr>
                        <a:t>†</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759277332"/>
                  </a:ext>
                </a:extLst>
              </a:tr>
              <a:tr h="370840">
                <a:tc>
                  <a:txBody>
                    <a:bodyPr/>
                    <a:lstStyle/>
                    <a:p>
                      <a:r>
                        <a:rPr lang="en-US" sz="1600" dirty="0">
                          <a:solidFill>
                            <a:schemeClr val="bg1"/>
                          </a:solidFill>
                        </a:rPr>
                        <a:t>PR</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29 (36)</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4 (100)</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0</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0</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0</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 (8.3)</a:t>
                      </a:r>
                      <a:r>
                        <a:rPr lang="en-US" sz="1600" baseline="30000" dirty="0">
                          <a:solidFill>
                            <a:schemeClr val="bg1"/>
                          </a:solidFill>
                        </a:rPr>
                        <a:t>‡</a:t>
                      </a: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61052331"/>
                  </a:ext>
                </a:extLst>
              </a:tr>
              <a:tr h="370840">
                <a:tc>
                  <a:txBody>
                    <a:bodyPr/>
                    <a:lstStyle/>
                    <a:p>
                      <a:r>
                        <a:rPr lang="en-US" sz="1600" dirty="0">
                          <a:solidFill>
                            <a:schemeClr val="bg1"/>
                          </a:solidFill>
                        </a:rPr>
                        <a:t>SD</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34 (42)</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0</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17 (74)</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6 (67)</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7 (75)</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6 (50)</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54780226"/>
                  </a:ext>
                </a:extLst>
              </a:tr>
              <a:tr h="370840">
                <a:tc>
                  <a:txBody>
                    <a:bodyPr/>
                    <a:lstStyle/>
                    <a:p>
                      <a:r>
                        <a:rPr lang="en-US" sz="1600" dirty="0">
                          <a:solidFill>
                            <a:schemeClr val="bg1"/>
                          </a:solidFill>
                        </a:rPr>
                        <a:t>PD</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8 (9.9)</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0</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5 (22)</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 (22)</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 (25)</a:t>
                      </a:r>
                    </a:p>
                  </a:txBody>
                  <a:tcPr>
                    <a:lnL>
                      <a:noFill/>
                    </a:lnL>
                    <a:lnR>
                      <a:noFill/>
                    </a:lnR>
                    <a:lnT>
                      <a:noFill/>
                    </a:lnT>
                    <a:lnB>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 (17)</a:t>
                      </a:r>
                    </a:p>
                  </a:txBody>
                  <a:tcPr>
                    <a:lnL>
                      <a:noFill/>
                    </a:lnL>
                    <a:lnR>
                      <a:noFill/>
                    </a:lnR>
                    <a:lnT>
                      <a:noFill/>
                    </a:lnT>
                    <a:lnB>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96692971"/>
                  </a:ext>
                </a:extLst>
              </a:tr>
              <a:tr h="370840">
                <a:tc>
                  <a:txBody>
                    <a:bodyPr/>
                    <a:lstStyle/>
                    <a:p>
                      <a:r>
                        <a:rPr lang="en-US" sz="1600" dirty="0">
                          <a:solidFill>
                            <a:schemeClr val="bg1"/>
                          </a:solidFill>
                        </a:rPr>
                        <a:t>NE</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2 (2.5)</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0</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 (4.3)</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 (11)</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0</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rPr>
                        <a:t>1 (8.3)</a:t>
                      </a:r>
                    </a:p>
                  </a:txBody>
                  <a:tcPr>
                    <a:lnL>
                      <a:noFill/>
                    </a:lnL>
                    <a:lnR>
                      <a:noFill/>
                    </a:lnR>
                    <a:lnT>
                      <a:noFill/>
                    </a:lnT>
                    <a:lnB>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3982301"/>
                  </a:ext>
                </a:extLst>
              </a:tr>
              <a:tr h="370840">
                <a:tc>
                  <a:txBody>
                    <a:bodyPr/>
                    <a:lstStyle/>
                    <a:p>
                      <a:r>
                        <a:rPr lang="en-US" sz="1600" dirty="0">
                          <a:solidFill>
                            <a:schemeClr val="bg1"/>
                          </a:solidFill>
                        </a:rPr>
                        <a:t>PSA50 RR in efficacy population, n/N</a:t>
                      </a:r>
                    </a:p>
                    <a:p>
                      <a:pPr marL="285750" indent="-285750">
                        <a:buFont typeface="Wingdings" panose="05000000000000000000" pitchFamily="2" charset="2"/>
                        <a:buChar char="§"/>
                      </a:pPr>
                      <a:r>
                        <a:rPr lang="en-US" sz="1600" dirty="0">
                          <a:solidFill>
                            <a:schemeClr val="bg1"/>
                          </a:solidFill>
                        </a:rPr>
                        <a:t>% (95% CI)</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92/172</a:t>
                      </a:r>
                    </a:p>
                    <a:p>
                      <a:pPr algn="ctr"/>
                      <a:r>
                        <a:rPr lang="en-US" sz="1600" dirty="0">
                          <a:solidFill>
                            <a:schemeClr val="bg1"/>
                          </a:solidFill>
                        </a:rPr>
                        <a:t>53 (46-61)</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6/11</a:t>
                      </a:r>
                    </a:p>
                    <a:p>
                      <a:pPr algn="ctr"/>
                      <a:r>
                        <a:rPr lang="en-US" sz="1600" dirty="0">
                          <a:solidFill>
                            <a:schemeClr val="bg1"/>
                          </a:solidFill>
                        </a:rPr>
                        <a:t>55 (23-83)</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2/59</a:t>
                      </a:r>
                    </a:p>
                    <a:p>
                      <a:pPr algn="ctr"/>
                      <a:r>
                        <a:rPr lang="en-US" sz="1600" dirty="0">
                          <a:solidFill>
                            <a:schemeClr val="bg1"/>
                          </a:solidFill>
                        </a:rPr>
                        <a:t>3.4 (0.4-12)</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1/15</a:t>
                      </a:r>
                    </a:p>
                    <a:p>
                      <a:pPr algn="ctr"/>
                      <a:r>
                        <a:rPr lang="en-US" sz="1600" dirty="0">
                          <a:solidFill>
                            <a:schemeClr val="bg1"/>
                          </a:solidFill>
                        </a:rPr>
                        <a:t>6.7 (0.2-32)</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1/4</a:t>
                      </a:r>
                    </a:p>
                    <a:p>
                      <a:pPr algn="ctr"/>
                      <a:r>
                        <a:rPr lang="en-US" sz="1600" dirty="0">
                          <a:solidFill>
                            <a:schemeClr val="bg1"/>
                          </a:solidFill>
                        </a:rPr>
                        <a:t>14 (0.4-58)</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rPr>
                        <a:t>3/13</a:t>
                      </a:r>
                    </a:p>
                    <a:p>
                      <a:pPr algn="ctr"/>
                      <a:r>
                        <a:rPr lang="en-US" sz="1600" dirty="0">
                          <a:solidFill>
                            <a:schemeClr val="bg1"/>
                          </a:solidFill>
                        </a:rPr>
                        <a:t>23 (5-54)</a:t>
                      </a:r>
                    </a:p>
                  </a:txBody>
                  <a:tcPr>
                    <a:lnL>
                      <a:noFill/>
                    </a:lnL>
                    <a:lnR>
                      <a:noFill/>
                    </a:lnR>
                    <a:lnT>
                      <a:noFill/>
                    </a:lnT>
                    <a:lnB w="254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45910374"/>
                  </a:ext>
                </a:extLst>
              </a:tr>
            </a:tbl>
          </a:graphicData>
        </a:graphic>
      </p:graphicFrame>
      <p:sp>
        <p:nvSpPr>
          <p:cNvPr id="5" name="TextBox 4">
            <a:extLst>
              <a:ext uri="{FF2B5EF4-FFF2-40B4-BE49-F238E27FC236}">
                <a16:creationId xmlns:a16="http://schemas.microsoft.com/office/drawing/2014/main" id="{33FB4A2D-50F3-BB67-6507-821D05FD6357}"/>
              </a:ext>
            </a:extLst>
          </p:cNvPr>
          <p:cNvSpPr txBox="1"/>
          <p:nvPr/>
        </p:nvSpPr>
        <p:spPr bwMode="auto">
          <a:xfrm>
            <a:off x="609759" y="5194935"/>
            <a:ext cx="105586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*Per modified criteria of RECIST/PCWG3.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n = 1 with </a:t>
            </a:r>
            <a:r>
              <a:rPr lang="en-US" sz="1400" b="0" i="1" dirty="0">
                <a:solidFill>
                  <a:schemeClr val="bg1"/>
                </a:solidFill>
                <a:latin typeface="Calibri" panose="020F0502020204030204" pitchFamily="34" charset="0"/>
              </a:rPr>
              <a:t>FANCA</a:t>
            </a:r>
            <a:r>
              <a:rPr lang="en-US" sz="1400" b="0" dirty="0">
                <a:solidFill>
                  <a:schemeClr val="bg1"/>
                </a:solidFill>
                <a:latin typeface="Calibri" panose="020F0502020204030204" pitchFamily="34" charset="0"/>
              </a:rPr>
              <a:t> mutation; n = 1 with </a:t>
            </a:r>
            <a:r>
              <a:rPr lang="en-US" sz="1400" b="0" i="1" dirty="0">
                <a:solidFill>
                  <a:schemeClr val="bg1"/>
                </a:solidFill>
                <a:latin typeface="Calibri" panose="020F0502020204030204" pitchFamily="34" charset="0"/>
              </a:rPr>
              <a:t>BRIP1</a:t>
            </a:r>
            <a:r>
              <a:rPr lang="en-US" sz="1400" b="0" dirty="0">
                <a:solidFill>
                  <a:schemeClr val="bg1"/>
                </a:solidFill>
                <a:latin typeface="Calibri" panose="020F0502020204030204" pitchFamily="34" charset="0"/>
              </a:rPr>
              <a:t> mutation and co-occurring homozygous </a:t>
            </a:r>
            <a:r>
              <a:rPr lang="en-US" sz="1400" b="0" i="1" dirty="0">
                <a:solidFill>
                  <a:schemeClr val="bg1"/>
                </a:solidFill>
                <a:latin typeface="Calibri" panose="020F0502020204030204" pitchFamily="34" charset="0"/>
              </a:rPr>
              <a:t>BRCA2</a:t>
            </a:r>
            <a:r>
              <a:rPr lang="en-US" sz="1400" b="0" dirty="0">
                <a:solidFill>
                  <a:schemeClr val="bg1"/>
                </a:solidFill>
                <a:latin typeface="Calibri" panose="020F0502020204030204" pitchFamily="34" charset="0"/>
              </a:rPr>
              <a:t> deletion.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n = 1 with </a:t>
            </a:r>
            <a:r>
              <a:rPr lang="en-US" sz="1400" b="0" i="1" dirty="0">
                <a:solidFill>
                  <a:schemeClr val="bg1"/>
                </a:solidFill>
                <a:latin typeface="Calibri" panose="020F0502020204030204" pitchFamily="34" charset="0"/>
              </a:rPr>
              <a:t>RAD51B</a:t>
            </a:r>
            <a:r>
              <a:rPr lang="en-US" sz="1400" b="0" dirty="0">
                <a:solidFill>
                  <a:schemeClr val="bg1"/>
                </a:solidFill>
                <a:latin typeface="Calibri" panose="020F0502020204030204" pitchFamily="34" charset="0"/>
              </a:rPr>
              <a:t> mutation. </a:t>
            </a:r>
          </a:p>
        </p:txBody>
      </p:sp>
    </p:spTree>
    <p:extLst>
      <p:ext uri="{BB962C8B-B14F-4D97-AF65-F5344CB8AC3E}">
        <p14:creationId xmlns:p14="http://schemas.microsoft.com/office/powerpoint/2010/main" val="410261802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Freeform: Shape 91">
            <a:extLst>
              <a:ext uri="{FF2B5EF4-FFF2-40B4-BE49-F238E27FC236}">
                <a16:creationId xmlns:a16="http://schemas.microsoft.com/office/drawing/2014/main" id="{969A2913-5A57-0F3C-CD97-1404BFF4C3EA}"/>
              </a:ext>
            </a:extLst>
          </p:cNvPr>
          <p:cNvSpPr/>
          <p:nvPr/>
        </p:nvSpPr>
        <p:spPr bwMode="auto">
          <a:xfrm>
            <a:off x="2366128" y="1662096"/>
            <a:ext cx="3996965" cy="2463538"/>
          </a:xfrm>
          <a:custGeom>
            <a:avLst/>
            <a:gdLst>
              <a:gd name="connsiteX0" fmla="*/ 0 w 3996965"/>
              <a:gd name="connsiteY0" fmla="*/ 0 h 2463538"/>
              <a:gd name="connsiteX1" fmla="*/ 106837 w 3996965"/>
              <a:gd name="connsiteY1" fmla="*/ 0 h 2463538"/>
              <a:gd name="connsiteX2" fmla="*/ 106837 w 3996965"/>
              <a:gd name="connsiteY2" fmla="*/ 31423 h 2463538"/>
              <a:gd name="connsiteX3" fmla="*/ 251381 w 3996965"/>
              <a:gd name="connsiteY3" fmla="*/ 31423 h 2463538"/>
              <a:gd name="connsiteX4" fmla="*/ 251381 w 3996965"/>
              <a:gd name="connsiteY4" fmla="*/ 75415 h 2463538"/>
              <a:gd name="connsiteX5" fmla="*/ 307942 w 3996965"/>
              <a:gd name="connsiteY5" fmla="*/ 75415 h 2463538"/>
              <a:gd name="connsiteX6" fmla="*/ 307942 w 3996965"/>
              <a:gd name="connsiteY6" fmla="*/ 109980 h 2463538"/>
              <a:gd name="connsiteX7" fmla="*/ 342507 w 3996965"/>
              <a:gd name="connsiteY7" fmla="*/ 109980 h 2463538"/>
              <a:gd name="connsiteX8" fmla="*/ 342507 w 3996965"/>
              <a:gd name="connsiteY8" fmla="*/ 201105 h 2463538"/>
              <a:gd name="connsiteX9" fmla="*/ 370787 w 3996965"/>
              <a:gd name="connsiteY9" fmla="*/ 201105 h 2463538"/>
              <a:gd name="connsiteX10" fmla="*/ 370787 w 3996965"/>
              <a:gd name="connsiteY10" fmla="*/ 417922 h 2463538"/>
              <a:gd name="connsiteX11" fmla="*/ 392783 w 3996965"/>
              <a:gd name="connsiteY11" fmla="*/ 417922 h 2463538"/>
              <a:gd name="connsiteX12" fmla="*/ 392783 w 3996965"/>
              <a:gd name="connsiteY12" fmla="*/ 480767 h 2463538"/>
              <a:gd name="connsiteX13" fmla="*/ 414779 w 3996965"/>
              <a:gd name="connsiteY13" fmla="*/ 480767 h 2463538"/>
              <a:gd name="connsiteX14" fmla="*/ 414779 w 3996965"/>
              <a:gd name="connsiteY14" fmla="*/ 537328 h 2463538"/>
              <a:gd name="connsiteX15" fmla="*/ 443060 w 3996965"/>
              <a:gd name="connsiteY15" fmla="*/ 537328 h 2463538"/>
              <a:gd name="connsiteX16" fmla="*/ 443060 w 3996965"/>
              <a:gd name="connsiteY16" fmla="*/ 575035 h 2463538"/>
              <a:gd name="connsiteX17" fmla="*/ 565608 w 3996965"/>
              <a:gd name="connsiteY17" fmla="*/ 575035 h 2463538"/>
              <a:gd name="connsiteX18" fmla="*/ 565608 w 3996965"/>
              <a:gd name="connsiteY18" fmla="*/ 593889 h 2463538"/>
              <a:gd name="connsiteX19" fmla="*/ 597031 w 3996965"/>
              <a:gd name="connsiteY19" fmla="*/ 593889 h 2463538"/>
              <a:gd name="connsiteX20" fmla="*/ 597031 w 3996965"/>
              <a:gd name="connsiteY20" fmla="*/ 631596 h 2463538"/>
              <a:gd name="connsiteX21" fmla="*/ 625311 w 3996965"/>
              <a:gd name="connsiteY21" fmla="*/ 631596 h 2463538"/>
              <a:gd name="connsiteX22" fmla="*/ 625311 w 3996965"/>
              <a:gd name="connsiteY22" fmla="*/ 669303 h 2463538"/>
              <a:gd name="connsiteX23" fmla="*/ 634738 w 3996965"/>
              <a:gd name="connsiteY23" fmla="*/ 669303 h 2463538"/>
              <a:gd name="connsiteX24" fmla="*/ 634738 w 3996965"/>
              <a:gd name="connsiteY24" fmla="*/ 685015 h 2463538"/>
              <a:gd name="connsiteX25" fmla="*/ 659876 w 3996965"/>
              <a:gd name="connsiteY25" fmla="*/ 685015 h 2463538"/>
              <a:gd name="connsiteX26" fmla="*/ 659876 w 3996965"/>
              <a:gd name="connsiteY26" fmla="*/ 722722 h 2463538"/>
              <a:gd name="connsiteX27" fmla="*/ 694441 w 3996965"/>
              <a:gd name="connsiteY27" fmla="*/ 722722 h 2463538"/>
              <a:gd name="connsiteX28" fmla="*/ 694441 w 3996965"/>
              <a:gd name="connsiteY28" fmla="*/ 760429 h 2463538"/>
              <a:gd name="connsiteX29" fmla="*/ 716437 w 3996965"/>
              <a:gd name="connsiteY29" fmla="*/ 760429 h 2463538"/>
              <a:gd name="connsiteX30" fmla="*/ 716437 w 3996965"/>
              <a:gd name="connsiteY30" fmla="*/ 804421 h 2463538"/>
              <a:gd name="connsiteX31" fmla="*/ 722721 w 3996965"/>
              <a:gd name="connsiteY31" fmla="*/ 804421 h 2463538"/>
              <a:gd name="connsiteX32" fmla="*/ 722721 w 3996965"/>
              <a:gd name="connsiteY32" fmla="*/ 860982 h 2463538"/>
              <a:gd name="connsiteX33" fmla="*/ 769856 w 3996965"/>
              <a:gd name="connsiteY33" fmla="*/ 860982 h 2463538"/>
              <a:gd name="connsiteX34" fmla="*/ 769856 w 3996965"/>
              <a:gd name="connsiteY34" fmla="*/ 895547 h 2463538"/>
              <a:gd name="connsiteX35" fmla="*/ 867266 w 3996965"/>
              <a:gd name="connsiteY35" fmla="*/ 895547 h 2463538"/>
              <a:gd name="connsiteX36" fmla="*/ 867266 w 3996965"/>
              <a:gd name="connsiteY36" fmla="*/ 961534 h 2463538"/>
              <a:gd name="connsiteX37" fmla="*/ 1024379 w 3996965"/>
              <a:gd name="connsiteY37" fmla="*/ 961534 h 2463538"/>
              <a:gd name="connsiteX38" fmla="*/ 1024379 w 3996965"/>
              <a:gd name="connsiteY38" fmla="*/ 1005526 h 2463538"/>
              <a:gd name="connsiteX39" fmla="*/ 1046375 w 3996965"/>
              <a:gd name="connsiteY39" fmla="*/ 1005526 h 2463538"/>
              <a:gd name="connsiteX40" fmla="*/ 1046375 w 3996965"/>
              <a:gd name="connsiteY40" fmla="*/ 1049518 h 2463538"/>
              <a:gd name="connsiteX41" fmla="*/ 1071513 w 3996965"/>
              <a:gd name="connsiteY41" fmla="*/ 1049518 h 2463538"/>
              <a:gd name="connsiteX42" fmla="*/ 1071513 w 3996965"/>
              <a:gd name="connsiteY42" fmla="*/ 1128074 h 2463538"/>
              <a:gd name="connsiteX43" fmla="*/ 1112363 w 3996965"/>
              <a:gd name="connsiteY43" fmla="*/ 1128074 h 2463538"/>
              <a:gd name="connsiteX44" fmla="*/ 1112363 w 3996965"/>
              <a:gd name="connsiteY44" fmla="*/ 1260050 h 2463538"/>
              <a:gd name="connsiteX45" fmla="*/ 1181493 w 3996965"/>
              <a:gd name="connsiteY45" fmla="*/ 1260050 h 2463538"/>
              <a:gd name="connsiteX46" fmla="*/ 1181493 w 3996965"/>
              <a:gd name="connsiteY46" fmla="*/ 1278903 h 2463538"/>
              <a:gd name="connsiteX47" fmla="*/ 1209773 w 3996965"/>
              <a:gd name="connsiteY47" fmla="*/ 1278903 h 2463538"/>
              <a:gd name="connsiteX48" fmla="*/ 1209773 w 3996965"/>
              <a:gd name="connsiteY48" fmla="*/ 1304041 h 2463538"/>
              <a:gd name="connsiteX49" fmla="*/ 1231769 w 3996965"/>
              <a:gd name="connsiteY49" fmla="*/ 1304041 h 2463538"/>
              <a:gd name="connsiteX50" fmla="*/ 1231769 w 3996965"/>
              <a:gd name="connsiteY50" fmla="*/ 1351175 h 2463538"/>
              <a:gd name="connsiteX51" fmla="*/ 1366886 w 3996965"/>
              <a:gd name="connsiteY51" fmla="*/ 1351175 h 2463538"/>
              <a:gd name="connsiteX52" fmla="*/ 1366886 w 3996965"/>
              <a:gd name="connsiteY52" fmla="*/ 1423448 h 2463538"/>
              <a:gd name="connsiteX53" fmla="*/ 1480008 w 3996965"/>
              <a:gd name="connsiteY53" fmla="*/ 1423448 h 2463538"/>
              <a:gd name="connsiteX54" fmla="*/ 1480008 w 3996965"/>
              <a:gd name="connsiteY54" fmla="*/ 1476866 h 2463538"/>
              <a:gd name="connsiteX55" fmla="*/ 1520858 w 3996965"/>
              <a:gd name="connsiteY55" fmla="*/ 1476866 h 2463538"/>
              <a:gd name="connsiteX56" fmla="*/ 1520858 w 3996965"/>
              <a:gd name="connsiteY56" fmla="*/ 1511431 h 2463538"/>
              <a:gd name="connsiteX57" fmla="*/ 1583703 w 3996965"/>
              <a:gd name="connsiteY57" fmla="*/ 1511431 h 2463538"/>
              <a:gd name="connsiteX58" fmla="*/ 1583703 w 3996965"/>
              <a:gd name="connsiteY58" fmla="*/ 1580561 h 2463538"/>
              <a:gd name="connsiteX59" fmla="*/ 1624552 w 3996965"/>
              <a:gd name="connsiteY59" fmla="*/ 1580561 h 2463538"/>
              <a:gd name="connsiteX60" fmla="*/ 1624552 w 3996965"/>
              <a:gd name="connsiteY60" fmla="*/ 1665402 h 2463538"/>
              <a:gd name="connsiteX61" fmla="*/ 1640264 w 3996965"/>
              <a:gd name="connsiteY61" fmla="*/ 1665402 h 2463538"/>
              <a:gd name="connsiteX62" fmla="*/ 1640264 w 3996965"/>
              <a:gd name="connsiteY62" fmla="*/ 1703109 h 2463538"/>
              <a:gd name="connsiteX63" fmla="*/ 1721963 w 3996965"/>
              <a:gd name="connsiteY63" fmla="*/ 1703109 h 2463538"/>
              <a:gd name="connsiteX64" fmla="*/ 1721963 w 3996965"/>
              <a:gd name="connsiteY64" fmla="*/ 1747101 h 2463538"/>
              <a:gd name="connsiteX65" fmla="*/ 1743959 w 3996965"/>
              <a:gd name="connsiteY65" fmla="*/ 1747101 h 2463538"/>
              <a:gd name="connsiteX66" fmla="*/ 1743959 w 3996965"/>
              <a:gd name="connsiteY66" fmla="*/ 1787951 h 2463538"/>
              <a:gd name="connsiteX67" fmla="*/ 1919926 w 3996965"/>
              <a:gd name="connsiteY67" fmla="*/ 1787951 h 2463538"/>
              <a:gd name="connsiteX68" fmla="*/ 1919926 w 3996965"/>
              <a:gd name="connsiteY68" fmla="*/ 1850796 h 2463538"/>
              <a:gd name="connsiteX69" fmla="*/ 1954491 w 3996965"/>
              <a:gd name="connsiteY69" fmla="*/ 1850796 h 2463538"/>
              <a:gd name="connsiteX70" fmla="*/ 1954491 w 3996965"/>
              <a:gd name="connsiteY70" fmla="*/ 1888503 h 2463538"/>
              <a:gd name="connsiteX71" fmla="*/ 2133600 w 3996965"/>
              <a:gd name="connsiteY71" fmla="*/ 1888503 h 2463538"/>
              <a:gd name="connsiteX72" fmla="*/ 2133600 w 3996965"/>
              <a:gd name="connsiteY72" fmla="*/ 1989056 h 2463538"/>
              <a:gd name="connsiteX73" fmla="*/ 2149311 w 3996965"/>
              <a:gd name="connsiteY73" fmla="*/ 1989056 h 2463538"/>
              <a:gd name="connsiteX74" fmla="*/ 2149311 w 3996965"/>
              <a:gd name="connsiteY74" fmla="*/ 2029905 h 2463538"/>
              <a:gd name="connsiteX75" fmla="*/ 2168165 w 3996965"/>
              <a:gd name="connsiteY75" fmla="*/ 2029905 h 2463538"/>
              <a:gd name="connsiteX76" fmla="*/ 2168165 w 3996965"/>
              <a:gd name="connsiteY76" fmla="*/ 2083324 h 2463538"/>
              <a:gd name="connsiteX77" fmla="*/ 2215299 w 3996965"/>
              <a:gd name="connsiteY77" fmla="*/ 2083324 h 2463538"/>
              <a:gd name="connsiteX78" fmla="*/ 2215299 w 3996965"/>
              <a:gd name="connsiteY78" fmla="*/ 2139885 h 2463538"/>
              <a:gd name="connsiteX79" fmla="*/ 2278144 w 3996965"/>
              <a:gd name="connsiteY79" fmla="*/ 2139885 h 2463538"/>
              <a:gd name="connsiteX80" fmla="*/ 2278144 w 3996965"/>
              <a:gd name="connsiteY80" fmla="*/ 2193303 h 2463538"/>
              <a:gd name="connsiteX81" fmla="*/ 2334705 w 3996965"/>
              <a:gd name="connsiteY81" fmla="*/ 2193303 h 2463538"/>
              <a:gd name="connsiteX82" fmla="*/ 2334705 w 3996965"/>
              <a:gd name="connsiteY82" fmla="*/ 2227868 h 2463538"/>
              <a:gd name="connsiteX83" fmla="*/ 2655216 w 3996965"/>
              <a:gd name="connsiteY83" fmla="*/ 2227868 h 2463538"/>
              <a:gd name="connsiteX84" fmla="*/ 2667785 w 3996965"/>
              <a:gd name="connsiteY84" fmla="*/ 2227868 h 2463538"/>
              <a:gd name="connsiteX85" fmla="*/ 2667785 w 3996965"/>
              <a:gd name="connsiteY85" fmla="*/ 2287571 h 2463538"/>
              <a:gd name="connsiteX86" fmla="*/ 3789575 w 3996965"/>
              <a:gd name="connsiteY86" fmla="*/ 2287571 h 2463538"/>
              <a:gd name="connsiteX87" fmla="*/ 3789575 w 3996965"/>
              <a:gd name="connsiteY87" fmla="*/ 2463538 h 2463538"/>
              <a:gd name="connsiteX88" fmla="*/ 3996965 w 3996965"/>
              <a:gd name="connsiteY88" fmla="*/ 2463538 h 2463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996965" h="2463538">
                <a:moveTo>
                  <a:pt x="0" y="0"/>
                </a:moveTo>
                <a:lnTo>
                  <a:pt x="106837" y="0"/>
                </a:lnTo>
                <a:lnTo>
                  <a:pt x="106837" y="31423"/>
                </a:lnTo>
                <a:lnTo>
                  <a:pt x="251381" y="31423"/>
                </a:lnTo>
                <a:lnTo>
                  <a:pt x="251381" y="75415"/>
                </a:lnTo>
                <a:lnTo>
                  <a:pt x="307942" y="75415"/>
                </a:lnTo>
                <a:lnTo>
                  <a:pt x="307942" y="109980"/>
                </a:lnTo>
                <a:lnTo>
                  <a:pt x="342507" y="109980"/>
                </a:lnTo>
                <a:lnTo>
                  <a:pt x="342507" y="201105"/>
                </a:lnTo>
                <a:lnTo>
                  <a:pt x="370787" y="201105"/>
                </a:lnTo>
                <a:lnTo>
                  <a:pt x="370787" y="417922"/>
                </a:lnTo>
                <a:lnTo>
                  <a:pt x="392783" y="417922"/>
                </a:lnTo>
                <a:lnTo>
                  <a:pt x="392783" y="480767"/>
                </a:lnTo>
                <a:lnTo>
                  <a:pt x="414779" y="480767"/>
                </a:lnTo>
                <a:lnTo>
                  <a:pt x="414779" y="537328"/>
                </a:lnTo>
                <a:lnTo>
                  <a:pt x="443060" y="537328"/>
                </a:lnTo>
                <a:lnTo>
                  <a:pt x="443060" y="575035"/>
                </a:lnTo>
                <a:lnTo>
                  <a:pt x="565608" y="575035"/>
                </a:lnTo>
                <a:lnTo>
                  <a:pt x="565608" y="593889"/>
                </a:lnTo>
                <a:lnTo>
                  <a:pt x="597031" y="593889"/>
                </a:lnTo>
                <a:lnTo>
                  <a:pt x="597031" y="631596"/>
                </a:lnTo>
                <a:lnTo>
                  <a:pt x="625311" y="631596"/>
                </a:lnTo>
                <a:lnTo>
                  <a:pt x="625311" y="669303"/>
                </a:lnTo>
                <a:lnTo>
                  <a:pt x="634738" y="669303"/>
                </a:lnTo>
                <a:lnTo>
                  <a:pt x="634738" y="685015"/>
                </a:lnTo>
                <a:lnTo>
                  <a:pt x="659876" y="685015"/>
                </a:lnTo>
                <a:lnTo>
                  <a:pt x="659876" y="722722"/>
                </a:lnTo>
                <a:lnTo>
                  <a:pt x="694441" y="722722"/>
                </a:lnTo>
                <a:lnTo>
                  <a:pt x="694441" y="760429"/>
                </a:lnTo>
                <a:lnTo>
                  <a:pt x="716437" y="760429"/>
                </a:lnTo>
                <a:lnTo>
                  <a:pt x="716437" y="804421"/>
                </a:lnTo>
                <a:lnTo>
                  <a:pt x="722721" y="804421"/>
                </a:lnTo>
                <a:lnTo>
                  <a:pt x="722721" y="860982"/>
                </a:lnTo>
                <a:lnTo>
                  <a:pt x="769856" y="860982"/>
                </a:lnTo>
                <a:lnTo>
                  <a:pt x="769856" y="895547"/>
                </a:lnTo>
                <a:lnTo>
                  <a:pt x="867266" y="895547"/>
                </a:lnTo>
                <a:lnTo>
                  <a:pt x="867266" y="961534"/>
                </a:lnTo>
                <a:lnTo>
                  <a:pt x="1024379" y="961534"/>
                </a:lnTo>
                <a:lnTo>
                  <a:pt x="1024379" y="1005526"/>
                </a:lnTo>
                <a:lnTo>
                  <a:pt x="1046375" y="1005526"/>
                </a:lnTo>
                <a:lnTo>
                  <a:pt x="1046375" y="1049518"/>
                </a:lnTo>
                <a:lnTo>
                  <a:pt x="1071513" y="1049518"/>
                </a:lnTo>
                <a:lnTo>
                  <a:pt x="1071513" y="1128074"/>
                </a:lnTo>
                <a:lnTo>
                  <a:pt x="1112363" y="1128074"/>
                </a:lnTo>
                <a:lnTo>
                  <a:pt x="1112363" y="1260050"/>
                </a:lnTo>
                <a:lnTo>
                  <a:pt x="1181493" y="1260050"/>
                </a:lnTo>
                <a:lnTo>
                  <a:pt x="1181493" y="1278903"/>
                </a:lnTo>
                <a:lnTo>
                  <a:pt x="1209773" y="1278903"/>
                </a:lnTo>
                <a:lnTo>
                  <a:pt x="1209773" y="1304041"/>
                </a:lnTo>
                <a:lnTo>
                  <a:pt x="1231769" y="1304041"/>
                </a:lnTo>
                <a:lnTo>
                  <a:pt x="1231769" y="1351175"/>
                </a:lnTo>
                <a:lnTo>
                  <a:pt x="1366886" y="1351175"/>
                </a:lnTo>
                <a:lnTo>
                  <a:pt x="1366886" y="1423448"/>
                </a:lnTo>
                <a:lnTo>
                  <a:pt x="1480008" y="1423448"/>
                </a:lnTo>
                <a:lnTo>
                  <a:pt x="1480008" y="1476866"/>
                </a:lnTo>
                <a:lnTo>
                  <a:pt x="1520858" y="1476866"/>
                </a:lnTo>
                <a:lnTo>
                  <a:pt x="1520858" y="1511431"/>
                </a:lnTo>
                <a:lnTo>
                  <a:pt x="1583703" y="1511431"/>
                </a:lnTo>
                <a:lnTo>
                  <a:pt x="1583703" y="1580561"/>
                </a:lnTo>
                <a:lnTo>
                  <a:pt x="1624552" y="1580561"/>
                </a:lnTo>
                <a:lnTo>
                  <a:pt x="1624552" y="1665402"/>
                </a:lnTo>
                <a:lnTo>
                  <a:pt x="1640264" y="1665402"/>
                </a:lnTo>
                <a:lnTo>
                  <a:pt x="1640264" y="1703109"/>
                </a:lnTo>
                <a:lnTo>
                  <a:pt x="1721963" y="1703109"/>
                </a:lnTo>
                <a:lnTo>
                  <a:pt x="1721963" y="1747101"/>
                </a:lnTo>
                <a:lnTo>
                  <a:pt x="1743959" y="1747101"/>
                </a:lnTo>
                <a:lnTo>
                  <a:pt x="1743959" y="1787951"/>
                </a:lnTo>
                <a:lnTo>
                  <a:pt x="1919926" y="1787951"/>
                </a:lnTo>
                <a:lnTo>
                  <a:pt x="1919926" y="1850796"/>
                </a:lnTo>
                <a:lnTo>
                  <a:pt x="1954491" y="1850796"/>
                </a:lnTo>
                <a:lnTo>
                  <a:pt x="1954491" y="1888503"/>
                </a:lnTo>
                <a:lnTo>
                  <a:pt x="2133600" y="1888503"/>
                </a:lnTo>
                <a:lnTo>
                  <a:pt x="2133600" y="1989056"/>
                </a:lnTo>
                <a:lnTo>
                  <a:pt x="2149311" y="1989056"/>
                </a:lnTo>
                <a:lnTo>
                  <a:pt x="2149311" y="2029905"/>
                </a:lnTo>
                <a:lnTo>
                  <a:pt x="2168165" y="2029905"/>
                </a:lnTo>
                <a:lnTo>
                  <a:pt x="2168165" y="2083324"/>
                </a:lnTo>
                <a:lnTo>
                  <a:pt x="2215299" y="2083324"/>
                </a:lnTo>
                <a:lnTo>
                  <a:pt x="2215299" y="2139885"/>
                </a:lnTo>
                <a:lnTo>
                  <a:pt x="2278144" y="2139885"/>
                </a:lnTo>
                <a:lnTo>
                  <a:pt x="2278144" y="2193303"/>
                </a:lnTo>
                <a:lnTo>
                  <a:pt x="2334705" y="2193303"/>
                </a:lnTo>
                <a:lnTo>
                  <a:pt x="2334705" y="2227868"/>
                </a:lnTo>
                <a:lnTo>
                  <a:pt x="2655216" y="2227868"/>
                </a:lnTo>
                <a:lnTo>
                  <a:pt x="2667785" y="2227868"/>
                </a:lnTo>
                <a:lnTo>
                  <a:pt x="2667785" y="2287571"/>
                </a:lnTo>
                <a:lnTo>
                  <a:pt x="3789575" y="2287571"/>
                </a:lnTo>
                <a:lnTo>
                  <a:pt x="3789575" y="2463538"/>
                </a:lnTo>
                <a:lnTo>
                  <a:pt x="3996965" y="2463538"/>
                </a:lnTo>
              </a:path>
            </a:pathLst>
          </a:custGeom>
          <a:noFill/>
          <a:ln w="28575">
            <a:solidFill>
              <a:schemeClr val="accent3"/>
            </a:solidFill>
            <a:miter lim="800000"/>
            <a:headEnd/>
            <a:tailEnd/>
          </a:ln>
        </p:spPr>
        <p:txBody>
          <a:bodyPr rtlCol="0" anchor="ctr"/>
          <a:lstStyle/>
          <a:p>
            <a:pPr algn="ctr"/>
            <a:endParaRPr lang="en-US" dirty="0"/>
          </a:p>
        </p:txBody>
      </p:sp>
      <p:sp>
        <p:nvSpPr>
          <p:cNvPr id="91" name="Freeform: Shape 90">
            <a:extLst>
              <a:ext uri="{FF2B5EF4-FFF2-40B4-BE49-F238E27FC236}">
                <a16:creationId xmlns:a16="http://schemas.microsoft.com/office/drawing/2014/main" id="{7AD55B47-A390-6DD9-3097-1AACBDEA283A}"/>
              </a:ext>
            </a:extLst>
          </p:cNvPr>
          <p:cNvSpPr/>
          <p:nvPr/>
        </p:nvSpPr>
        <p:spPr bwMode="auto">
          <a:xfrm>
            <a:off x="2345223" y="1658661"/>
            <a:ext cx="8632315" cy="2397339"/>
          </a:xfrm>
          <a:custGeom>
            <a:avLst/>
            <a:gdLst>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91403 w 8632315"/>
              <a:gd name="connsiteY38" fmla="*/ 1061273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45728 w 8632315"/>
              <a:gd name="connsiteY51" fmla="*/ 1426085 h 2397339"/>
              <a:gd name="connsiteX52" fmla="*/ 2245728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3424 w 8632315"/>
              <a:gd name="connsiteY72" fmla="*/ 2023051 h 2397339"/>
              <a:gd name="connsiteX73" fmla="*/ 4060315 w 8632315"/>
              <a:gd name="connsiteY73" fmla="*/ 2023051 h 2397339"/>
              <a:gd name="connsiteX74" fmla="*/ 4060315 w 8632315"/>
              <a:gd name="connsiteY74" fmla="*/ 2042002 h 2397339"/>
              <a:gd name="connsiteX75" fmla="*/ 4662018 w 8632315"/>
              <a:gd name="connsiteY75" fmla="*/ 2042002 h 2397339"/>
              <a:gd name="connsiteX76" fmla="*/ 4662018 w 8632315"/>
              <a:gd name="connsiteY76" fmla="*/ 2084642 h 2397339"/>
              <a:gd name="connsiteX77" fmla="*/ 4879958 w 8632315"/>
              <a:gd name="connsiteY77" fmla="*/ 2084642 h 2397339"/>
              <a:gd name="connsiteX78" fmla="*/ 4879958 w 8632315"/>
              <a:gd name="connsiteY78" fmla="*/ 2132021 h 2397339"/>
              <a:gd name="connsiteX79" fmla="*/ 5206868 w 8632315"/>
              <a:gd name="connsiteY79" fmla="*/ 2132021 h 2397339"/>
              <a:gd name="connsiteX80" fmla="*/ 5206868 w 8632315"/>
              <a:gd name="connsiteY80" fmla="*/ 2188875 h 2397339"/>
              <a:gd name="connsiteX81" fmla="*/ 5434284 w 8632315"/>
              <a:gd name="connsiteY81" fmla="*/ 2188875 h 2397339"/>
              <a:gd name="connsiteX82" fmla="*/ 5434284 w 8632315"/>
              <a:gd name="connsiteY82" fmla="*/ 2245728 h 2397339"/>
              <a:gd name="connsiteX83" fmla="*/ 6471867 w 8632315"/>
              <a:gd name="connsiteY83" fmla="*/ 2245728 h 2397339"/>
              <a:gd name="connsiteX84" fmla="*/ 6471867 w 8632315"/>
              <a:gd name="connsiteY84" fmla="*/ 2307320 h 2397339"/>
              <a:gd name="connsiteX85" fmla="*/ 7030930 w 8632315"/>
              <a:gd name="connsiteY85" fmla="*/ 2307320 h 2397339"/>
              <a:gd name="connsiteX86" fmla="*/ 7030930 w 8632315"/>
              <a:gd name="connsiteY86" fmla="*/ 2397339 h 2397339"/>
              <a:gd name="connsiteX87" fmla="*/ 8632315 w 8632315"/>
              <a:gd name="connsiteY87"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77379 w 8632315"/>
              <a:gd name="connsiteY38" fmla="*/ 108932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45728 w 8632315"/>
              <a:gd name="connsiteY51" fmla="*/ 1426085 h 2397339"/>
              <a:gd name="connsiteX52" fmla="*/ 2245728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3424 w 8632315"/>
              <a:gd name="connsiteY72" fmla="*/ 2023051 h 2397339"/>
              <a:gd name="connsiteX73" fmla="*/ 4060315 w 8632315"/>
              <a:gd name="connsiteY73" fmla="*/ 2023051 h 2397339"/>
              <a:gd name="connsiteX74" fmla="*/ 4060315 w 8632315"/>
              <a:gd name="connsiteY74" fmla="*/ 2042002 h 2397339"/>
              <a:gd name="connsiteX75" fmla="*/ 4662018 w 8632315"/>
              <a:gd name="connsiteY75" fmla="*/ 2042002 h 2397339"/>
              <a:gd name="connsiteX76" fmla="*/ 4662018 w 8632315"/>
              <a:gd name="connsiteY76" fmla="*/ 2084642 h 2397339"/>
              <a:gd name="connsiteX77" fmla="*/ 4879958 w 8632315"/>
              <a:gd name="connsiteY77" fmla="*/ 2084642 h 2397339"/>
              <a:gd name="connsiteX78" fmla="*/ 4879958 w 8632315"/>
              <a:gd name="connsiteY78" fmla="*/ 2132021 h 2397339"/>
              <a:gd name="connsiteX79" fmla="*/ 5206868 w 8632315"/>
              <a:gd name="connsiteY79" fmla="*/ 2132021 h 2397339"/>
              <a:gd name="connsiteX80" fmla="*/ 5206868 w 8632315"/>
              <a:gd name="connsiteY80" fmla="*/ 2188875 h 2397339"/>
              <a:gd name="connsiteX81" fmla="*/ 5434284 w 8632315"/>
              <a:gd name="connsiteY81" fmla="*/ 2188875 h 2397339"/>
              <a:gd name="connsiteX82" fmla="*/ 5434284 w 8632315"/>
              <a:gd name="connsiteY82" fmla="*/ 2245728 h 2397339"/>
              <a:gd name="connsiteX83" fmla="*/ 6471867 w 8632315"/>
              <a:gd name="connsiteY83" fmla="*/ 2245728 h 2397339"/>
              <a:gd name="connsiteX84" fmla="*/ 6471867 w 8632315"/>
              <a:gd name="connsiteY84" fmla="*/ 2307320 h 2397339"/>
              <a:gd name="connsiteX85" fmla="*/ 7030930 w 8632315"/>
              <a:gd name="connsiteY85" fmla="*/ 2307320 h 2397339"/>
              <a:gd name="connsiteX86" fmla="*/ 7030930 w 8632315"/>
              <a:gd name="connsiteY86" fmla="*/ 2397339 h 2397339"/>
              <a:gd name="connsiteX87" fmla="*/ 8632315 w 8632315"/>
              <a:gd name="connsiteY87"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932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45728 w 8632315"/>
              <a:gd name="connsiteY51" fmla="*/ 1426085 h 2397339"/>
              <a:gd name="connsiteX52" fmla="*/ 2245728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3424 w 8632315"/>
              <a:gd name="connsiteY72" fmla="*/ 2023051 h 2397339"/>
              <a:gd name="connsiteX73" fmla="*/ 4060315 w 8632315"/>
              <a:gd name="connsiteY73" fmla="*/ 2023051 h 2397339"/>
              <a:gd name="connsiteX74" fmla="*/ 4060315 w 8632315"/>
              <a:gd name="connsiteY74" fmla="*/ 2042002 h 2397339"/>
              <a:gd name="connsiteX75" fmla="*/ 4662018 w 8632315"/>
              <a:gd name="connsiteY75" fmla="*/ 2042002 h 2397339"/>
              <a:gd name="connsiteX76" fmla="*/ 4662018 w 8632315"/>
              <a:gd name="connsiteY76" fmla="*/ 2084642 h 2397339"/>
              <a:gd name="connsiteX77" fmla="*/ 4879958 w 8632315"/>
              <a:gd name="connsiteY77" fmla="*/ 2084642 h 2397339"/>
              <a:gd name="connsiteX78" fmla="*/ 4879958 w 8632315"/>
              <a:gd name="connsiteY78" fmla="*/ 2132021 h 2397339"/>
              <a:gd name="connsiteX79" fmla="*/ 5206868 w 8632315"/>
              <a:gd name="connsiteY79" fmla="*/ 2132021 h 2397339"/>
              <a:gd name="connsiteX80" fmla="*/ 5206868 w 8632315"/>
              <a:gd name="connsiteY80" fmla="*/ 2188875 h 2397339"/>
              <a:gd name="connsiteX81" fmla="*/ 5434284 w 8632315"/>
              <a:gd name="connsiteY81" fmla="*/ 2188875 h 2397339"/>
              <a:gd name="connsiteX82" fmla="*/ 5434284 w 8632315"/>
              <a:gd name="connsiteY82" fmla="*/ 2245728 h 2397339"/>
              <a:gd name="connsiteX83" fmla="*/ 6471867 w 8632315"/>
              <a:gd name="connsiteY83" fmla="*/ 2245728 h 2397339"/>
              <a:gd name="connsiteX84" fmla="*/ 6471867 w 8632315"/>
              <a:gd name="connsiteY84" fmla="*/ 2307320 h 2397339"/>
              <a:gd name="connsiteX85" fmla="*/ 7030930 w 8632315"/>
              <a:gd name="connsiteY85" fmla="*/ 2307320 h 2397339"/>
              <a:gd name="connsiteX86" fmla="*/ 7030930 w 8632315"/>
              <a:gd name="connsiteY86" fmla="*/ 2397339 h 2397339"/>
              <a:gd name="connsiteX87" fmla="*/ 8632315 w 8632315"/>
              <a:gd name="connsiteY87"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94209 w 8632315"/>
              <a:gd name="connsiteY38" fmla="*/ 1086517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45728 w 8632315"/>
              <a:gd name="connsiteY51" fmla="*/ 1426085 h 2397339"/>
              <a:gd name="connsiteX52" fmla="*/ 2245728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3424 w 8632315"/>
              <a:gd name="connsiteY72" fmla="*/ 2023051 h 2397339"/>
              <a:gd name="connsiteX73" fmla="*/ 4060315 w 8632315"/>
              <a:gd name="connsiteY73" fmla="*/ 2023051 h 2397339"/>
              <a:gd name="connsiteX74" fmla="*/ 4060315 w 8632315"/>
              <a:gd name="connsiteY74" fmla="*/ 2042002 h 2397339"/>
              <a:gd name="connsiteX75" fmla="*/ 4662018 w 8632315"/>
              <a:gd name="connsiteY75" fmla="*/ 2042002 h 2397339"/>
              <a:gd name="connsiteX76" fmla="*/ 4662018 w 8632315"/>
              <a:gd name="connsiteY76" fmla="*/ 2084642 h 2397339"/>
              <a:gd name="connsiteX77" fmla="*/ 4879958 w 8632315"/>
              <a:gd name="connsiteY77" fmla="*/ 2084642 h 2397339"/>
              <a:gd name="connsiteX78" fmla="*/ 4879958 w 8632315"/>
              <a:gd name="connsiteY78" fmla="*/ 2132021 h 2397339"/>
              <a:gd name="connsiteX79" fmla="*/ 5206868 w 8632315"/>
              <a:gd name="connsiteY79" fmla="*/ 2132021 h 2397339"/>
              <a:gd name="connsiteX80" fmla="*/ 5206868 w 8632315"/>
              <a:gd name="connsiteY80" fmla="*/ 2188875 h 2397339"/>
              <a:gd name="connsiteX81" fmla="*/ 5434284 w 8632315"/>
              <a:gd name="connsiteY81" fmla="*/ 2188875 h 2397339"/>
              <a:gd name="connsiteX82" fmla="*/ 5434284 w 8632315"/>
              <a:gd name="connsiteY82" fmla="*/ 2245728 h 2397339"/>
              <a:gd name="connsiteX83" fmla="*/ 6471867 w 8632315"/>
              <a:gd name="connsiteY83" fmla="*/ 2245728 h 2397339"/>
              <a:gd name="connsiteX84" fmla="*/ 6471867 w 8632315"/>
              <a:gd name="connsiteY84" fmla="*/ 2307320 h 2397339"/>
              <a:gd name="connsiteX85" fmla="*/ 7030930 w 8632315"/>
              <a:gd name="connsiteY85" fmla="*/ 2307320 h 2397339"/>
              <a:gd name="connsiteX86" fmla="*/ 7030930 w 8632315"/>
              <a:gd name="connsiteY86" fmla="*/ 2397339 h 2397339"/>
              <a:gd name="connsiteX87" fmla="*/ 8632315 w 8632315"/>
              <a:gd name="connsiteY87"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5794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45728 w 8632315"/>
              <a:gd name="connsiteY51" fmla="*/ 1426085 h 2397339"/>
              <a:gd name="connsiteX52" fmla="*/ 2245728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3424 w 8632315"/>
              <a:gd name="connsiteY72" fmla="*/ 2023051 h 2397339"/>
              <a:gd name="connsiteX73" fmla="*/ 4060315 w 8632315"/>
              <a:gd name="connsiteY73" fmla="*/ 2023051 h 2397339"/>
              <a:gd name="connsiteX74" fmla="*/ 4060315 w 8632315"/>
              <a:gd name="connsiteY74" fmla="*/ 2042002 h 2397339"/>
              <a:gd name="connsiteX75" fmla="*/ 4662018 w 8632315"/>
              <a:gd name="connsiteY75" fmla="*/ 2042002 h 2397339"/>
              <a:gd name="connsiteX76" fmla="*/ 4662018 w 8632315"/>
              <a:gd name="connsiteY76" fmla="*/ 2084642 h 2397339"/>
              <a:gd name="connsiteX77" fmla="*/ 4879958 w 8632315"/>
              <a:gd name="connsiteY77" fmla="*/ 2084642 h 2397339"/>
              <a:gd name="connsiteX78" fmla="*/ 4879958 w 8632315"/>
              <a:gd name="connsiteY78" fmla="*/ 2132021 h 2397339"/>
              <a:gd name="connsiteX79" fmla="*/ 5206868 w 8632315"/>
              <a:gd name="connsiteY79" fmla="*/ 2132021 h 2397339"/>
              <a:gd name="connsiteX80" fmla="*/ 5206868 w 8632315"/>
              <a:gd name="connsiteY80" fmla="*/ 2188875 h 2397339"/>
              <a:gd name="connsiteX81" fmla="*/ 5434284 w 8632315"/>
              <a:gd name="connsiteY81" fmla="*/ 2188875 h 2397339"/>
              <a:gd name="connsiteX82" fmla="*/ 5434284 w 8632315"/>
              <a:gd name="connsiteY82" fmla="*/ 2245728 h 2397339"/>
              <a:gd name="connsiteX83" fmla="*/ 6471867 w 8632315"/>
              <a:gd name="connsiteY83" fmla="*/ 2245728 h 2397339"/>
              <a:gd name="connsiteX84" fmla="*/ 6471867 w 8632315"/>
              <a:gd name="connsiteY84" fmla="*/ 2307320 h 2397339"/>
              <a:gd name="connsiteX85" fmla="*/ 7030930 w 8632315"/>
              <a:gd name="connsiteY85" fmla="*/ 2307320 h 2397339"/>
              <a:gd name="connsiteX86" fmla="*/ 7030930 w 8632315"/>
              <a:gd name="connsiteY86" fmla="*/ 2397339 h 2397339"/>
              <a:gd name="connsiteX87" fmla="*/ 8632315 w 8632315"/>
              <a:gd name="connsiteY87"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94208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45728 w 8632315"/>
              <a:gd name="connsiteY51" fmla="*/ 1426085 h 2397339"/>
              <a:gd name="connsiteX52" fmla="*/ 2245728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3424 w 8632315"/>
              <a:gd name="connsiteY72" fmla="*/ 2023051 h 2397339"/>
              <a:gd name="connsiteX73" fmla="*/ 4060315 w 8632315"/>
              <a:gd name="connsiteY73" fmla="*/ 2023051 h 2397339"/>
              <a:gd name="connsiteX74" fmla="*/ 4060315 w 8632315"/>
              <a:gd name="connsiteY74" fmla="*/ 2042002 h 2397339"/>
              <a:gd name="connsiteX75" fmla="*/ 4662018 w 8632315"/>
              <a:gd name="connsiteY75" fmla="*/ 2042002 h 2397339"/>
              <a:gd name="connsiteX76" fmla="*/ 4662018 w 8632315"/>
              <a:gd name="connsiteY76" fmla="*/ 2084642 h 2397339"/>
              <a:gd name="connsiteX77" fmla="*/ 4879958 w 8632315"/>
              <a:gd name="connsiteY77" fmla="*/ 2084642 h 2397339"/>
              <a:gd name="connsiteX78" fmla="*/ 4879958 w 8632315"/>
              <a:gd name="connsiteY78" fmla="*/ 2132021 h 2397339"/>
              <a:gd name="connsiteX79" fmla="*/ 5206868 w 8632315"/>
              <a:gd name="connsiteY79" fmla="*/ 2132021 h 2397339"/>
              <a:gd name="connsiteX80" fmla="*/ 5206868 w 8632315"/>
              <a:gd name="connsiteY80" fmla="*/ 2188875 h 2397339"/>
              <a:gd name="connsiteX81" fmla="*/ 5434284 w 8632315"/>
              <a:gd name="connsiteY81" fmla="*/ 2188875 h 2397339"/>
              <a:gd name="connsiteX82" fmla="*/ 5434284 w 8632315"/>
              <a:gd name="connsiteY82" fmla="*/ 2245728 h 2397339"/>
              <a:gd name="connsiteX83" fmla="*/ 6471867 w 8632315"/>
              <a:gd name="connsiteY83" fmla="*/ 2245728 h 2397339"/>
              <a:gd name="connsiteX84" fmla="*/ 6471867 w 8632315"/>
              <a:gd name="connsiteY84" fmla="*/ 2307320 h 2397339"/>
              <a:gd name="connsiteX85" fmla="*/ 7030930 w 8632315"/>
              <a:gd name="connsiteY85" fmla="*/ 2307320 h 2397339"/>
              <a:gd name="connsiteX86" fmla="*/ 7030930 w 8632315"/>
              <a:gd name="connsiteY86" fmla="*/ 2397339 h 2397339"/>
              <a:gd name="connsiteX87" fmla="*/ 8632315 w 8632315"/>
              <a:gd name="connsiteY87"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45728 w 8632315"/>
              <a:gd name="connsiteY51" fmla="*/ 1426085 h 2397339"/>
              <a:gd name="connsiteX52" fmla="*/ 2245728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3424 w 8632315"/>
              <a:gd name="connsiteY72" fmla="*/ 2023051 h 2397339"/>
              <a:gd name="connsiteX73" fmla="*/ 4060315 w 8632315"/>
              <a:gd name="connsiteY73" fmla="*/ 2023051 h 2397339"/>
              <a:gd name="connsiteX74" fmla="*/ 4060315 w 8632315"/>
              <a:gd name="connsiteY74" fmla="*/ 2042002 h 2397339"/>
              <a:gd name="connsiteX75" fmla="*/ 4662018 w 8632315"/>
              <a:gd name="connsiteY75" fmla="*/ 2042002 h 2397339"/>
              <a:gd name="connsiteX76" fmla="*/ 4662018 w 8632315"/>
              <a:gd name="connsiteY76" fmla="*/ 2084642 h 2397339"/>
              <a:gd name="connsiteX77" fmla="*/ 4879958 w 8632315"/>
              <a:gd name="connsiteY77" fmla="*/ 2084642 h 2397339"/>
              <a:gd name="connsiteX78" fmla="*/ 4879958 w 8632315"/>
              <a:gd name="connsiteY78" fmla="*/ 2132021 h 2397339"/>
              <a:gd name="connsiteX79" fmla="*/ 5206868 w 8632315"/>
              <a:gd name="connsiteY79" fmla="*/ 2132021 h 2397339"/>
              <a:gd name="connsiteX80" fmla="*/ 5206868 w 8632315"/>
              <a:gd name="connsiteY80" fmla="*/ 2188875 h 2397339"/>
              <a:gd name="connsiteX81" fmla="*/ 5434284 w 8632315"/>
              <a:gd name="connsiteY81" fmla="*/ 2188875 h 2397339"/>
              <a:gd name="connsiteX82" fmla="*/ 5434284 w 8632315"/>
              <a:gd name="connsiteY82" fmla="*/ 2245728 h 2397339"/>
              <a:gd name="connsiteX83" fmla="*/ 6471867 w 8632315"/>
              <a:gd name="connsiteY83" fmla="*/ 2245728 h 2397339"/>
              <a:gd name="connsiteX84" fmla="*/ 6471867 w 8632315"/>
              <a:gd name="connsiteY84" fmla="*/ 2307320 h 2397339"/>
              <a:gd name="connsiteX85" fmla="*/ 7030930 w 8632315"/>
              <a:gd name="connsiteY85" fmla="*/ 2307320 h 2397339"/>
              <a:gd name="connsiteX86" fmla="*/ 7030930 w 8632315"/>
              <a:gd name="connsiteY86" fmla="*/ 2397339 h 2397339"/>
              <a:gd name="connsiteX87" fmla="*/ 8632315 w 8632315"/>
              <a:gd name="connsiteY87"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45728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3424 w 8632315"/>
              <a:gd name="connsiteY72" fmla="*/ 2023051 h 2397339"/>
              <a:gd name="connsiteX73" fmla="*/ 4060315 w 8632315"/>
              <a:gd name="connsiteY73" fmla="*/ 2023051 h 2397339"/>
              <a:gd name="connsiteX74" fmla="*/ 4060315 w 8632315"/>
              <a:gd name="connsiteY74" fmla="*/ 2042002 h 2397339"/>
              <a:gd name="connsiteX75" fmla="*/ 4662018 w 8632315"/>
              <a:gd name="connsiteY75" fmla="*/ 2042002 h 2397339"/>
              <a:gd name="connsiteX76" fmla="*/ 4662018 w 8632315"/>
              <a:gd name="connsiteY76" fmla="*/ 2084642 h 2397339"/>
              <a:gd name="connsiteX77" fmla="*/ 4879958 w 8632315"/>
              <a:gd name="connsiteY77" fmla="*/ 2084642 h 2397339"/>
              <a:gd name="connsiteX78" fmla="*/ 4879958 w 8632315"/>
              <a:gd name="connsiteY78" fmla="*/ 2132021 h 2397339"/>
              <a:gd name="connsiteX79" fmla="*/ 5206868 w 8632315"/>
              <a:gd name="connsiteY79" fmla="*/ 2132021 h 2397339"/>
              <a:gd name="connsiteX80" fmla="*/ 5206868 w 8632315"/>
              <a:gd name="connsiteY80" fmla="*/ 2188875 h 2397339"/>
              <a:gd name="connsiteX81" fmla="*/ 5434284 w 8632315"/>
              <a:gd name="connsiteY81" fmla="*/ 2188875 h 2397339"/>
              <a:gd name="connsiteX82" fmla="*/ 5434284 w 8632315"/>
              <a:gd name="connsiteY82" fmla="*/ 2245728 h 2397339"/>
              <a:gd name="connsiteX83" fmla="*/ 6471867 w 8632315"/>
              <a:gd name="connsiteY83" fmla="*/ 2245728 h 2397339"/>
              <a:gd name="connsiteX84" fmla="*/ 6471867 w 8632315"/>
              <a:gd name="connsiteY84" fmla="*/ 2307320 h 2397339"/>
              <a:gd name="connsiteX85" fmla="*/ 7030930 w 8632315"/>
              <a:gd name="connsiteY85" fmla="*/ 2307320 h 2397339"/>
              <a:gd name="connsiteX86" fmla="*/ 7030930 w 8632315"/>
              <a:gd name="connsiteY86" fmla="*/ 2397339 h 2397339"/>
              <a:gd name="connsiteX87" fmla="*/ 8632315 w 8632315"/>
              <a:gd name="connsiteY87"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64778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3424 w 8632315"/>
              <a:gd name="connsiteY72" fmla="*/ 2023051 h 2397339"/>
              <a:gd name="connsiteX73" fmla="*/ 4060315 w 8632315"/>
              <a:gd name="connsiteY73" fmla="*/ 2023051 h 2397339"/>
              <a:gd name="connsiteX74" fmla="*/ 4060315 w 8632315"/>
              <a:gd name="connsiteY74" fmla="*/ 2042002 h 2397339"/>
              <a:gd name="connsiteX75" fmla="*/ 4662018 w 8632315"/>
              <a:gd name="connsiteY75" fmla="*/ 2042002 h 2397339"/>
              <a:gd name="connsiteX76" fmla="*/ 4662018 w 8632315"/>
              <a:gd name="connsiteY76" fmla="*/ 2084642 h 2397339"/>
              <a:gd name="connsiteX77" fmla="*/ 4879958 w 8632315"/>
              <a:gd name="connsiteY77" fmla="*/ 2084642 h 2397339"/>
              <a:gd name="connsiteX78" fmla="*/ 4879958 w 8632315"/>
              <a:gd name="connsiteY78" fmla="*/ 2132021 h 2397339"/>
              <a:gd name="connsiteX79" fmla="*/ 5206868 w 8632315"/>
              <a:gd name="connsiteY79" fmla="*/ 2132021 h 2397339"/>
              <a:gd name="connsiteX80" fmla="*/ 5206868 w 8632315"/>
              <a:gd name="connsiteY80" fmla="*/ 2188875 h 2397339"/>
              <a:gd name="connsiteX81" fmla="*/ 5434284 w 8632315"/>
              <a:gd name="connsiteY81" fmla="*/ 2188875 h 2397339"/>
              <a:gd name="connsiteX82" fmla="*/ 5434284 w 8632315"/>
              <a:gd name="connsiteY82" fmla="*/ 2245728 h 2397339"/>
              <a:gd name="connsiteX83" fmla="*/ 6471867 w 8632315"/>
              <a:gd name="connsiteY83" fmla="*/ 2245728 h 2397339"/>
              <a:gd name="connsiteX84" fmla="*/ 6471867 w 8632315"/>
              <a:gd name="connsiteY84" fmla="*/ 2307320 h 2397339"/>
              <a:gd name="connsiteX85" fmla="*/ 7030930 w 8632315"/>
              <a:gd name="connsiteY85" fmla="*/ 2307320 h 2397339"/>
              <a:gd name="connsiteX86" fmla="*/ 7030930 w 8632315"/>
              <a:gd name="connsiteY86" fmla="*/ 2397339 h 2397339"/>
              <a:gd name="connsiteX87" fmla="*/ 8632315 w 8632315"/>
              <a:gd name="connsiteY87"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83828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3424 w 8632315"/>
              <a:gd name="connsiteY72" fmla="*/ 2023051 h 2397339"/>
              <a:gd name="connsiteX73" fmla="*/ 4060315 w 8632315"/>
              <a:gd name="connsiteY73" fmla="*/ 2023051 h 2397339"/>
              <a:gd name="connsiteX74" fmla="*/ 4060315 w 8632315"/>
              <a:gd name="connsiteY74" fmla="*/ 2042002 h 2397339"/>
              <a:gd name="connsiteX75" fmla="*/ 4662018 w 8632315"/>
              <a:gd name="connsiteY75" fmla="*/ 2042002 h 2397339"/>
              <a:gd name="connsiteX76" fmla="*/ 4662018 w 8632315"/>
              <a:gd name="connsiteY76" fmla="*/ 2084642 h 2397339"/>
              <a:gd name="connsiteX77" fmla="*/ 4879958 w 8632315"/>
              <a:gd name="connsiteY77" fmla="*/ 2084642 h 2397339"/>
              <a:gd name="connsiteX78" fmla="*/ 4879958 w 8632315"/>
              <a:gd name="connsiteY78" fmla="*/ 2132021 h 2397339"/>
              <a:gd name="connsiteX79" fmla="*/ 5206868 w 8632315"/>
              <a:gd name="connsiteY79" fmla="*/ 2132021 h 2397339"/>
              <a:gd name="connsiteX80" fmla="*/ 5206868 w 8632315"/>
              <a:gd name="connsiteY80" fmla="*/ 2188875 h 2397339"/>
              <a:gd name="connsiteX81" fmla="*/ 5434284 w 8632315"/>
              <a:gd name="connsiteY81" fmla="*/ 2188875 h 2397339"/>
              <a:gd name="connsiteX82" fmla="*/ 5434284 w 8632315"/>
              <a:gd name="connsiteY82" fmla="*/ 2245728 h 2397339"/>
              <a:gd name="connsiteX83" fmla="*/ 6471867 w 8632315"/>
              <a:gd name="connsiteY83" fmla="*/ 2245728 h 2397339"/>
              <a:gd name="connsiteX84" fmla="*/ 6471867 w 8632315"/>
              <a:gd name="connsiteY84" fmla="*/ 2307320 h 2397339"/>
              <a:gd name="connsiteX85" fmla="*/ 7030930 w 8632315"/>
              <a:gd name="connsiteY85" fmla="*/ 2307320 h 2397339"/>
              <a:gd name="connsiteX86" fmla="*/ 7030930 w 8632315"/>
              <a:gd name="connsiteY86" fmla="*/ 2397339 h 2397339"/>
              <a:gd name="connsiteX87" fmla="*/ 8632315 w 8632315"/>
              <a:gd name="connsiteY87"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67953 w 8632315"/>
              <a:gd name="connsiteY52" fmla="*/ 1501939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3424 w 8632315"/>
              <a:gd name="connsiteY72" fmla="*/ 2023051 h 2397339"/>
              <a:gd name="connsiteX73" fmla="*/ 4060315 w 8632315"/>
              <a:gd name="connsiteY73" fmla="*/ 2023051 h 2397339"/>
              <a:gd name="connsiteX74" fmla="*/ 4060315 w 8632315"/>
              <a:gd name="connsiteY74" fmla="*/ 2042002 h 2397339"/>
              <a:gd name="connsiteX75" fmla="*/ 4662018 w 8632315"/>
              <a:gd name="connsiteY75" fmla="*/ 2042002 h 2397339"/>
              <a:gd name="connsiteX76" fmla="*/ 4662018 w 8632315"/>
              <a:gd name="connsiteY76" fmla="*/ 2084642 h 2397339"/>
              <a:gd name="connsiteX77" fmla="*/ 4879958 w 8632315"/>
              <a:gd name="connsiteY77" fmla="*/ 2084642 h 2397339"/>
              <a:gd name="connsiteX78" fmla="*/ 4879958 w 8632315"/>
              <a:gd name="connsiteY78" fmla="*/ 2132021 h 2397339"/>
              <a:gd name="connsiteX79" fmla="*/ 5206868 w 8632315"/>
              <a:gd name="connsiteY79" fmla="*/ 2132021 h 2397339"/>
              <a:gd name="connsiteX80" fmla="*/ 5206868 w 8632315"/>
              <a:gd name="connsiteY80" fmla="*/ 2188875 h 2397339"/>
              <a:gd name="connsiteX81" fmla="*/ 5434284 w 8632315"/>
              <a:gd name="connsiteY81" fmla="*/ 2188875 h 2397339"/>
              <a:gd name="connsiteX82" fmla="*/ 5434284 w 8632315"/>
              <a:gd name="connsiteY82" fmla="*/ 2245728 h 2397339"/>
              <a:gd name="connsiteX83" fmla="*/ 6471867 w 8632315"/>
              <a:gd name="connsiteY83" fmla="*/ 2245728 h 2397339"/>
              <a:gd name="connsiteX84" fmla="*/ 6471867 w 8632315"/>
              <a:gd name="connsiteY84" fmla="*/ 2307320 h 2397339"/>
              <a:gd name="connsiteX85" fmla="*/ 7030930 w 8632315"/>
              <a:gd name="connsiteY85" fmla="*/ 2307320 h 2397339"/>
              <a:gd name="connsiteX86" fmla="*/ 7030930 w 8632315"/>
              <a:gd name="connsiteY86" fmla="*/ 2397339 h 2397339"/>
              <a:gd name="connsiteX87" fmla="*/ 8632315 w 8632315"/>
              <a:gd name="connsiteY87"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71128 w 8632315"/>
              <a:gd name="connsiteY52" fmla="*/ 1495589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3424 w 8632315"/>
              <a:gd name="connsiteY72" fmla="*/ 2023051 h 2397339"/>
              <a:gd name="connsiteX73" fmla="*/ 4060315 w 8632315"/>
              <a:gd name="connsiteY73" fmla="*/ 2023051 h 2397339"/>
              <a:gd name="connsiteX74" fmla="*/ 4060315 w 8632315"/>
              <a:gd name="connsiteY74" fmla="*/ 2042002 h 2397339"/>
              <a:gd name="connsiteX75" fmla="*/ 4662018 w 8632315"/>
              <a:gd name="connsiteY75" fmla="*/ 2042002 h 2397339"/>
              <a:gd name="connsiteX76" fmla="*/ 4662018 w 8632315"/>
              <a:gd name="connsiteY76" fmla="*/ 2084642 h 2397339"/>
              <a:gd name="connsiteX77" fmla="*/ 4879958 w 8632315"/>
              <a:gd name="connsiteY77" fmla="*/ 2084642 h 2397339"/>
              <a:gd name="connsiteX78" fmla="*/ 4879958 w 8632315"/>
              <a:gd name="connsiteY78" fmla="*/ 2132021 h 2397339"/>
              <a:gd name="connsiteX79" fmla="*/ 5206868 w 8632315"/>
              <a:gd name="connsiteY79" fmla="*/ 2132021 h 2397339"/>
              <a:gd name="connsiteX80" fmla="*/ 5206868 w 8632315"/>
              <a:gd name="connsiteY80" fmla="*/ 2188875 h 2397339"/>
              <a:gd name="connsiteX81" fmla="*/ 5434284 w 8632315"/>
              <a:gd name="connsiteY81" fmla="*/ 2188875 h 2397339"/>
              <a:gd name="connsiteX82" fmla="*/ 5434284 w 8632315"/>
              <a:gd name="connsiteY82" fmla="*/ 2245728 h 2397339"/>
              <a:gd name="connsiteX83" fmla="*/ 6471867 w 8632315"/>
              <a:gd name="connsiteY83" fmla="*/ 2245728 h 2397339"/>
              <a:gd name="connsiteX84" fmla="*/ 6471867 w 8632315"/>
              <a:gd name="connsiteY84" fmla="*/ 2307320 h 2397339"/>
              <a:gd name="connsiteX85" fmla="*/ 7030930 w 8632315"/>
              <a:gd name="connsiteY85" fmla="*/ 2307320 h 2397339"/>
              <a:gd name="connsiteX86" fmla="*/ 7030930 w 8632315"/>
              <a:gd name="connsiteY86" fmla="*/ 2397339 h 2397339"/>
              <a:gd name="connsiteX87" fmla="*/ 8632315 w 8632315"/>
              <a:gd name="connsiteY87"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74303 w 8632315"/>
              <a:gd name="connsiteY52" fmla="*/ 1482889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3424 w 8632315"/>
              <a:gd name="connsiteY72" fmla="*/ 2023051 h 2397339"/>
              <a:gd name="connsiteX73" fmla="*/ 4060315 w 8632315"/>
              <a:gd name="connsiteY73" fmla="*/ 2023051 h 2397339"/>
              <a:gd name="connsiteX74" fmla="*/ 4060315 w 8632315"/>
              <a:gd name="connsiteY74" fmla="*/ 2042002 h 2397339"/>
              <a:gd name="connsiteX75" fmla="*/ 4662018 w 8632315"/>
              <a:gd name="connsiteY75" fmla="*/ 2042002 h 2397339"/>
              <a:gd name="connsiteX76" fmla="*/ 4662018 w 8632315"/>
              <a:gd name="connsiteY76" fmla="*/ 2084642 h 2397339"/>
              <a:gd name="connsiteX77" fmla="*/ 4879958 w 8632315"/>
              <a:gd name="connsiteY77" fmla="*/ 2084642 h 2397339"/>
              <a:gd name="connsiteX78" fmla="*/ 4879958 w 8632315"/>
              <a:gd name="connsiteY78" fmla="*/ 2132021 h 2397339"/>
              <a:gd name="connsiteX79" fmla="*/ 5206868 w 8632315"/>
              <a:gd name="connsiteY79" fmla="*/ 2132021 h 2397339"/>
              <a:gd name="connsiteX80" fmla="*/ 5206868 w 8632315"/>
              <a:gd name="connsiteY80" fmla="*/ 2188875 h 2397339"/>
              <a:gd name="connsiteX81" fmla="*/ 5434284 w 8632315"/>
              <a:gd name="connsiteY81" fmla="*/ 2188875 h 2397339"/>
              <a:gd name="connsiteX82" fmla="*/ 5434284 w 8632315"/>
              <a:gd name="connsiteY82" fmla="*/ 2245728 h 2397339"/>
              <a:gd name="connsiteX83" fmla="*/ 6471867 w 8632315"/>
              <a:gd name="connsiteY83" fmla="*/ 2245728 h 2397339"/>
              <a:gd name="connsiteX84" fmla="*/ 6471867 w 8632315"/>
              <a:gd name="connsiteY84" fmla="*/ 2307320 h 2397339"/>
              <a:gd name="connsiteX85" fmla="*/ 7030930 w 8632315"/>
              <a:gd name="connsiteY85" fmla="*/ 2307320 h 2397339"/>
              <a:gd name="connsiteX86" fmla="*/ 7030930 w 8632315"/>
              <a:gd name="connsiteY86" fmla="*/ 2397339 h 2397339"/>
              <a:gd name="connsiteX87" fmla="*/ 8632315 w 8632315"/>
              <a:gd name="connsiteY87"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74303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3424 w 8632315"/>
              <a:gd name="connsiteY72" fmla="*/ 2023051 h 2397339"/>
              <a:gd name="connsiteX73" fmla="*/ 4060315 w 8632315"/>
              <a:gd name="connsiteY73" fmla="*/ 2023051 h 2397339"/>
              <a:gd name="connsiteX74" fmla="*/ 4060315 w 8632315"/>
              <a:gd name="connsiteY74" fmla="*/ 2042002 h 2397339"/>
              <a:gd name="connsiteX75" fmla="*/ 4662018 w 8632315"/>
              <a:gd name="connsiteY75" fmla="*/ 2042002 h 2397339"/>
              <a:gd name="connsiteX76" fmla="*/ 4662018 w 8632315"/>
              <a:gd name="connsiteY76" fmla="*/ 2084642 h 2397339"/>
              <a:gd name="connsiteX77" fmla="*/ 4879958 w 8632315"/>
              <a:gd name="connsiteY77" fmla="*/ 2084642 h 2397339"/>
              <a:gd name="connsiteX78" fmla="*/ 4879958 w 8632315"/>
              <a:gd name="connsiteY78" fmla="*/ 2132021 h 2397339"/>
              <a:gd name="connsiteX79" fmla="*/ 5206868 w 8632315"/>
              <a:gd name="connsiteY79" fmla="*/ 2132021 h 2397339"/>
              <a:gd name="connsiteX80" fmla="*/ 5206868 w 8632315"/>
              <a:gd name="connsiteY80" fmla="*/ 2188875 h 2397339"/>
              <a:gd name="connsiteX81" fmla="*/ 5434284 w 8632315"/>
              <a:gd name="connsiteY81" fmla="*/ 2188875 h 2397339"/>
              <a:gd name="connsiteX82" fmla="*/ 5434284 w 8632315"/>
              <a:gd name="connsiteY82" fmla="*/ 2245728 h 2397339"/>
              <a:gd name="connsiteX83" fmla="*/ 6471867 w 8632315"/>
              <a:gd name="connsiteY83" fmla="*/ 2245728 h 2397339"/>
              <a:gd name="connsiteX84" fmla="*/ 6471867 w 8632315"/>
              <a:gd name="connsiteY84" fmla="*/ 2307320 h 2397339"/>
              <a:gd name="connsiteX85" fmla="*/ 7030930 w 8632315"/>
              <a:gd name="connsiteY85" fmla="*/ 2307320 h 2397339"/>
              <a:gd name="connsiteX86" fmla="*/ 7030930 w 8632315"/>
              <a:gd name="connsiteY86" fmla="*/ 2397339 h 2397339"/>
              <a:gd name="connsiteX87" fmla="*/ 8632315 w 8632315"/>
              <a:gd name="connsiteY87"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74303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48824 w 8632315"/>
              <a:gd name="connsiteY72" fmla="*/ 2023051 h 2397339"/>
              <a:gd name="connsiteX73" fmla="*/ 4060315 w 8632315"/>
              <a:gd name="connsiteY73" fmla="*/ 2023051 h 2397339"/>
              <a:gd name="connsiteX74" fmla="*/ 4060315 w 8632315"/>
              <a:gd name="connsiteY74" fmla="*/ 2042002 h 2397339"/>
              <a:gd name="connsiteX75" fmla="*/ 4662018 w 8632315"/>
              <a:gd name="connsiteY75" fmla="*/ 2042002 h 2397339"/>
              <a:gd name="connsiteX76" fmla="*/ 4662018 w 8632315"/>
              <a:gd name="connsiteY76" fmla="*/ 2084642 h 2397339"/>
              <a:gd name="connsiteX77" fmla="*/ 4879958 w 8632315"/>
              <a:gd name="connsiteY77" fmla="*/ 2084642 h 2397339"/>
              <a:gd name="connsiteX78" fmla="*/ 4879958 w 8632315"/>
              <a:gd name="connsiteY78" fmla="*/ 2132021 h 2397339"/>
              <a:gd name="connsiteX79" fmla="*/ 5206868 w 8632315"/>
              <a:gd name="connsiteY79" fmla="*/ 2132021 h 2397339"/>
              <a:gd name="connsiteX80" fmla="*/ 5206868 w 8632315"/>
              <a:gd name="connsiteY80" fmla="*/ 2188875 h 2397339"/>
              <a:gd name="connsiteX81" fmla="*/ 5434284 w 8632315"/>
              <a:gd name="connsiteY81" fmla="*/ 2188875 h 2397339"/>
              <a:gd name="connsiteX82" fmla="*/ 5434284 w 8632315"/>
              <a:gd name="connsiteY82" fmla="*/ 2245728 h 2397339"/>
              <a:gd name="connsiteX83" fmla="*/ 6471867 w 8632315"/>
              <a:gd name="connsiteY83" fmla="*/ 2245728 h 2397339"/>
              <a:gd name="connsiteX84" fmla="*/ 6471867 w 8632315"/>
              <a:gd name="connsiteY84" fmla="*/ 2307320 h 2397339"/>
              <a:gd name="connsiteX85" fmla="*/ 7030930 w 8632315"/>
              <a:gd name="connsiteY85" fmla="*/ 2307320 h 2397339"/>
              <a:gd name="connsiteX86" fmla="*/ 7030930 w 8632315"/>
              <a:gd name="connsiteY86" fmla="*/ 2397339 h 2397339"/>
              <a:gd name="connsiteX87" fmla="*/ 8632315 w 8632315"/>
              <a:gd name="connsiteY87"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74303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48824 w 8632315"/>
              <a:gd name="connsiteY72" fmla="*/ 2023051 h 2397339"/>
              <a:gd name="connsiteX73" fmla="*/ 3836502 w 8632315"/>
              <a:gd name="connsiteY73" fmla="*/ 1992589 h 2397339"/>
              <a:gd name="connsiteX74" fmla="*/ 4060315 w 8632315"/>
              <a:gd name="connsiteY74" fmla="*/ 2023051 h 2397339"/>
              <a:gd name="connsiteX75" fmla="*/ 4060315 w 8632315"/>
              <a:gd name="connsiteY75" fmla="*/ 2042002 h 2397339"/>
              <a:gd name="connsiteX76" fmla="*/ 4662018 w 8632315"/>
              <a:gd name="connsiteY76" fmla="*/ 2042002 h 2397339"/>
              <a:gd name="connsiteX77" fmla="*/ 4662018 w 8632315"/>
              <a:gd name="connsiteY77" fmla="*/ 2084642 h 2397339"/>
              <a:gd name="connsiteX78" fmla="*/ 4879958 w 8632315"/>
              <a:gd name="connsiteY78" fmla="*/ 2084642 h 2397339"/>
              <a:gd name="connsiteX79" fmla="*/ 4879958 w 8632315"/>
              <a:gd name="connsiteY79" fmla="*/ 2132021 h 2397339"/>
              <a:gd name="connsiteX80" fmla="*/ 5206868 w 8632315"/>
              <a:gd name="connsiteY80" fmla="*/ 2132021 h 2397339"/>
              <a:gd name="connsiteX81" fmla="*/ 5206868 w 8632315"/>
              <a:gd name="connsiteY81" fmla="*/ 2188875 h 2397339"/>
              <a:gd name="connsiteX82" fmla="*/ 5434284 w 8632315"/>
              <a:gd name="connsiteY82" fmla="*/ 2188875 h 2397339"/>
              <a:gd name="connsiteX83" fmla="*/ 5434284 w 8632315"/>
              <a:gd name="connsiteY83" fmla="*/ 2245728 h 2397339"/>
              <a:gd name="connsiteX84" fmla="*/ 6471867 w 8632315"/>
              <a:gd name="connsiteY84" fmla="*/ 2245728 h 2397339"/>
              <a:gd name="connsiteX85" fmla="*/ 6471867 w 8632315"/>
              <a:gd name="connsiteY85" fmla="*/ 2307320 h 2397339"/>
              <a:gd name="connsiteX86" fmla="*/ 7030930 w 8632315"/>
              <a:gd name="connsiteY86" fmla="*/ 2307320 h 2397339"/>
              <a:gd name="connsiteX87" fmla="*/ 7030930 w 8632315"/>
              <a:gd name="connsiteY87" fmla="*/ 2397339 h 2397339"/>
              <a:gd name="connsiteX88" fmla="*/ 8632315 w 8632315"/>
              <a:gd name="connsiteY88"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74303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48824 w 8632315"/>
              <a:gd name="connsiteY72" fmla="*/ 2023051 h 2397339"/>
              <a:gd name="connsiteX73" fmla="*/ 3871427 w 8632315"/>
              <a:gd name="connsiteY73" fmla="*/ 2065614 h 2397339"/>
              <a:gd name="connsiteX74" fmla="*/ 4060315 w 8632315"/>
              <a:gd name="connsiteY74" fmla="*/ 2023051 h 2397339"/>
              <a:gd name="connsiteX75" fmla="*/ 4060315 w 8632315"/>
              <a:gd name="connsiteY75" fmla="*/ 2042002 h 2397339"/>
              <a:gd name="connsiteX76" fmla="*/ 4662018 w 8632315"/>
              <a:gd name="connsiteY76" fmla="*/ 2042002 h 2397339"/>
              <a:gd name="connsiteX77" fmla="*/ 4662018 w 8632315"/>
              <a:gd name="connsiteY77" fmla="*/ 2084642 h 2397339"/>
              <a:gd name="connsiteX78" fmla="*/ 4879958 w 8632315"/>
              <a:gd name="connsiteY78" fmla="*/ 2084642 h 2397339"/>
              <a:gd name="connsiteX79" fmla="*/ 4879958 w 8632315"/>
              <a:gd name="connsiteY79" fmla="*/ 2132021 h 2397339"/>
              <a:gd name="connsiteX80" fmla="*/ 5206868 w 8632315"/>
              <a:gd name="connsiteY80" fmla="*/ 2132021 h 2397339"/>
              <a:gd name="connsiteX81" fmla="*/ 5206868 w 8632315"/>
              <a:gd name="connsiteY81" fmla="*/ 2188875 h 2397339"/>
              <a:gd name="connsiteX82" fmla="*/ 5434284 w 8632315"/>
              <a:gd name="connsiteY82" fmla="*/ 2188875 h 2397339"/>
              <a:gd name="connsiteX83" fmla="*/ 5434284 w 8632315"/>
              <a:gd name="connsiteY83" fmla="*/ 2245728 h 2397339"/>
              <a:gd name="connsiteX84" fmla="*/ 6471867 w 8632315"/>
              <a:gd name="connsiteY84" fmla="*/ 2245728 h 2397339"/>
              <a:gd name="connsiteX85" fmla="*/ 6471867 w 8632315"/>
              <a:gd name="connsiteY85" fmla="*/ 2307320 h 2397339"/>
              <a:gd name="connsiteX86" fmla="*/ 7030930 w 8632315"/>
              <a:gd name="connsiteY86" fmla="*/ 2307320 h 2397339"/>
              <a:gd name="connsiteX87" fmla="*/ 7030930 w 8632315"/>
              <a:gd name="connsiteY87" fmla="*/ 2397339 h 2397339"/>
              <a:gd name="connsiteX88" fmla="*/ 8632315 w 8632315"/>
              <a:gd name="connsiteY88"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74303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9774 w 8632315"/>
              <a:gd name="connsiteY72" fmla="*/ 1972251 h 2397339"/>
              <a:gd name="connsiteX73" fmla="*/ 3871427 w 8632315"/>
              <a:gd name="connsiteY73" fmla="*/ 2065614 h 2397339"/>
              <a:gd name="connsiteX74" fmla="*/ 4060315 w 8632315"/>
              <a:gd name="connsiteY74" fmla="*/ 2023051 h 2397339"/>
              <a:gd name="connsiteX75" fmla="*/ 4060315 w 8632315"/>
              <a:gd name="connsiteY75" fmla="*/ 2042002 h 2397339"/>
              <a:gd name="connsiteX76" fmla="*/ 4662018 w 8632315"/>
              <a:gd name="connsiteY76" fmla="*/ 2042002 h 2397339"/>
              <a:gd name="connsiteX77" fmla="*/ 4662018 w 8632315"/>
              <a:gd name="connsiteY77" fmla="*/ 2084642 h 2397339"/>
              <a:gd name="connsiteX78" fmla="*/ 4879958 w 8632315"/>
              <a:gd name="connsiteY78" fmla="*/ 2084642 h 2397339"/>
              <a:gd name="connsiteX79" fmla="*/ 4879958 w 8632315"/>
              <a:gd name="connsiteY79" fmla="*/ 2132021 h 2397339"/>
              <a:gd name="connsiteX80" fmla="*/ 5206868 w 8632315"/>
              <a:gd name="connsiteY80" fmla="*/ 2132021 h 2397339"/>
              <a:gd name="connsiteX81" fmla="*/ 5206868 w 8632315"/>
              <a:gd name="connsiteY81" fmla="*/ 2188875 h 2397339"/>
              <a:gd name="connsiteX82" fmla="*/ 5434284 w 8632315"/>
              <a:gd name="connsiteY82" fmla="*/ 2188875 h 2397339"/>
              <a:gd name="connsiteX83" fmla="*/ 5434284 w 8632315"/>
              <a:gd name="connsiteY83" fmla="*/ 2245728 h 2397339"/>
              <a:gd name="connsiteX84" fmla="*/ 6471867 w 8632315"/>
              <a:gd name="connsiteY84" fmla="*/ 2245728 h 2397339"/>
              <a:gd name="connsiteX85" fmla="*/ 6471867 w 8632315"/>
              <a:gd name="connsiteY85" fmla="*/ 2307320 h 2397339"/>
              <a:gd name="connsiteX86" fmla="*/ 7030930 w 8632315"/>
              <a:gd name="connsiteY86" fmla="*/ 2307320 h 2397339"/>
              <a:gd name="connsiteX87" fmla="*/ 7030930 w 8632315"/>
              <a:gd name="connsiteY87" fmla="*/ 2397339 h 2397339"/>
              <a:gd name="connsiteX88" fmla="*/ 8632315 w 8632315"/>
              <a:gd name="connsiteY88"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74303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9774 w 8632315"/>
              <a:gd name="connsiteY72" fmla="*/ 1972251 h 2397339"/>
              <a:gd name="connsiteX73" fmla="*/ 3849202 w 8632315"/>
              <a:gd name="connsiteY73" fmla="*/ 2030689 h 2397339"/>
              <a:gd name="connsiteX74" fmla="*/ 3871427 w 8632315"/>
              <a:gd name="connsiteY74" fmla="*/ 2065614 h 2397339"/>
              <a:gd name="connsiteX75" fmla="*/ 4060315 w 8632315"/>
              <a:gd name="connsiteY75" fmla="*/ 2023051 h 2397339"/>
              <a:gd name="connsiteX76" fmla="*/ 4060315 w 8632315"/>
              <a:gd name="connsiteY76" fmla="*/ 2042002 h 2397339"/>
              <a:gd name="connsiteX77" fmla="*/ 4662018 w 8632315"/>
              <a:gd name="connsiteY77" fmla="*/ 2042002 h 2397339"/>
              <a:gd name="connsiteX78" fmla="*/ 4662018 w 8632315"/>
              <a:gd name="connsiteY78" fmla="*/ 2084642 h 2397339"/>
              <a:gd name="connsiteX79" fmla="*/ 4879958 w 8632315"/>
              <a:gd name="connsiteY79" fmla="*/ 2084642 h 2397339"/>
              <a:gd name="connsiteX80" fmla="*/ 4879958 w 8632315"/>
              <a:gd name="connsiteY80" fmla="*/ 2132021 h 2397339"/>
              <a:gd name="connsiteX81" fmla="*/ 5206868 w 8632315"/>
              <a:gd name="connsiteY81" fmla="*/ 2132021 h 2397339"/>
              <a:gd name="connsiteX82" fmla="*/ 5206868 w 8632315"/>
              <a:gd name="connsiteY82" fmla="*/ 2188875 h 2397339"/>
              <a:gd name="connsiteX83" fmla="*/ 5434284 w 8632315"/>
              <a:gd name="connsiteY83" fmla="*/ 2188875 h 2397339"/>
              <a:gd name="connsiteX84" fmla="*/ 5434284 w 8632315"/>
              <a:gd name="connsiteY84" fmla="*/ 2245728 h 2397339"/>
              <a:gd name="connsiteX85" fmla="*/ 6471867 w 8632315"/>
              <a:gd name="connsiteY85" fmla="*/ 2245728 h 2397339"/>
              <a:gd name="connsiteX86" fmla="*/ 6471867 w 8632315"/>
              <a:gd name="connsiteY86" fmla="*/ 2307320 h 2397339"/>
              <a:gd name="connsiteX87" fmla="*/ 7030930 w 8632315"/>
              <a:gd name="connsiteY87" fmla="*/ 2307320 h 2397339"/>
              <a:gd name="connsiteX88" fmla="*/ 7030930 w 8632315"/>
              <a:gd name="connsiteY88" fmla="*/ 2397339 h 2397339"/>
              <a:gd name="connsiteX89" fmla="*/ 8632315 w 8632315"/>
              <a:gd name="connsiteY89"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74303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9774 w 8632315"/>
              <a:gd name="connsiteY72" fmla="*/ 1972251 h 2397339"/>
              <a:gd name="connsiteX73" fmla="*/ 3855552 w 8632315"/>
              <a:gd name="connsiteY73" fmla="*/ 1970364 h 2397339"/>
              <a:gd name="connsiteX74" fmla="*/ 3871427 w 8632315"/>
              <a:gd name="connsiteY74" fmla="*/ 2065614 h 2397339"/>
              <a:gd name="connsiteX75" fmla="*/ 4060315 w 8632315"/>
              <a:gd name="connsiteY75" fmla="*/ 2023051 h 2397339"/>
              <a:gd name="connsiteX76" fmla="*/ 4060315 w 8632315"/>
              <a:gd name="connsiteY76" fmla="*/ 2042002 h 2397339"/>
              <a:gd name="connsiteX77" fmla="*/ 4662018 w 8632315"/>
              <a:gd name="connsiteY77" fmla="*/ 2042002 h 2397339"/>
              <a:gd name="connsiteX78" fmla="*/ 4662018 w 8632315"/>
              <a:gd name="connsiteY78" fmla="*/ 2084642 h 2397339"/>
              <a:gd name="connsiteX79" fmla="*/ 4879958 w 8632315"/>
              <a:gd name="connsiteY79" fmla="*/ 2084642 h 2397339"/>
              <a:gd name="connsiteX80" fmla="*/ 4879958 w 8632315"/>
              <a:gd name="connsiteY80" fmla="*/ 2132021 h 2397339"/>
              <a:gd name="connsiteX81" fmla="*/ 5206868 w 8632315"/>
              <a:gd name="connsiteY81" fmla="*/ 2132021 h 2397339"/>
              <a:gd name="connsiteX82" fmla="*/ 5206868 w 8632315"/>
              <a:gd name="connsiteY82" fmla="*/ 2188875 h 2397339"/>
              <a:gd name="connsiteX83" fmla="*/ 5434284 w 8632315"/>
              <a:gd name="connsiteY83" fmla="*/ 2188875 h 2397339"/>
              <a:gd name="connsiteX84" fmla="*/ 5434284 w 8632315"/>
              <a:gd name="connsiteY84" fmla="*/ 2245728 h 2397339"/>
              <a:gd name="connsiteX85" fmla="*/ 6471867 w 8632315"/>
              <a:gd name="connsiteY85" fmla="*/ 2245728 h 2397339"/>
              <a:gd name="connsiteX86" fmla="*/ 6471867 w 8632315"/>
              <a:gd name="connsiteY86" fmla="*/ 2307320 h 2397339"/>
              <a:gd name="connsiteX87" fmla="*/ 7030930 w 8632315"/>
              <a:gd name="connsiteY87" fmla="*/ 2307320 h 2397339"/>
              <a:gd name="connsiteX88" fmla="*/ 7030930 w 8632315"/>
              <a:gd name="connsiteY88" fmla="*/ 2397339 h 2397339"/>
              <a:gd name="connsiteX89" fmla="*/ 8632315 w 8632315"/>
              <a:gd name="connsiteY89"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74303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9774 w 8632315"/>
              <a:gd name="connsiteY72" fmla="*/ 1972251 h 2397339"/>
              <a:gd name="connsiteX73" fmla="*/ 3855552 w 8632315"/>
              <a:gd name="connsiteY73" fmla="*/ 1970364 h 2397339"/>
              <a:gd name="connsiteX74" fmla="*/ 3858727 w 8632315"/>
              <a:gd name="connsiteY74" fmla="*/ 2011639 h 2397339"/>
              <a:gd name="connsiteX75" fmla="*/ 4060315 w 8632315"/>
              <a:gd name="connsiteY75" fmla="*/ 2023051 h 2397339"/>
              <a:gd name="connsiteX76" fmla="*/ 4060315 w 8632315"/>
              <a:gd name="connsiteY76" fmla="*/ 2042002 h 2397339"/>
              <a:gd name="connsiteX77" fmla="*/ 4662018 w 8632315"/>
              <a:gd name="connsiteY77" fmla="*/ 2042002 h 2397339"/>
              <a:gd name="connsiteX78" fmla="*/ 4662018 w 8632315"/>
              <a:gd name="connsiteY78" fmla="*/ 2084642 h 2397339"/>
              <a:gd name="connsiteX79" fmla="*/ 4879958 w 8632315"/>
              <a:gd name="connsiteY79" fmla="*/ 2084642 h 2397339"/>
              <a:gd name="connsiteX80" fmla="*/ 4879958 w 8632315"/>
              <a:gd name="connsiteY80" fmla="*/ 2132021 h 2397339"/>
              <a:gd name="connsiteX81" fmla="*/ 5206868 w 8632315"/>
              <a:gd name="connsiteY81" fmla="*/ 2132021 h 2397339"/>
              <a:gd name="connsiteX82" fmla="*/ 5206868 w 8632315"/>
              <a:gd name="connsiteY82" fmla="*/ 2188875 h 2397339"/>
              <a:gd name="connsiteX83" fmla="*/ 5434284 w 8632315"/>
              <a:gd name="connsiteY83" fmla="*/ 2188875 h 2397339"/>
              <a:gd name="connsiteX84" fmla="*/ 5434284 w 8632315"/>
              <a:gd name="connsiteY84" fmla="*/ 2245728 h 2397339"/>
              <a:gd name="connsiteX85" fmla="*/ 6471867 w 8632315"/>
              <a:gd name="connsiteY85" fmla="*/ 2245728 h 2397339"/>
              <a:gd name="connsiteX86" fmla="*/ 6471867 w 8632315"/>
              <a:gd name="connsiteY86" fmla="*/ 2307320 h 2397339"/>
              <a:gd name="connsiteX87" fmla="*/ 7030930 w 8632315"/>
              <a:gd name="connsiteY87" fmla="*/ 2307320 h 2397339"/>
              <a:gd name="connsiteX88" fmla="*/ 7030930 w 8632315"/>
              <a:gd name="connsiteY88" fmla="*/ 2397339 h 2397339"/>
              <a:gd name="connsiteX89" fmla="*/ 8632315 w 8632315"/>
              <a:gd name="connsiteY89"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74303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9774 w 8632315"/>
              <a:gd name="connsiteY72" fmla="*/ 1972251 h 2397339"/>
              <a:gd name="connsiteX73" fmla="*/ 3855552 w 8632315"/>
              <a:gd name="connsiteY73" fmla="*/ 1970364 h 2397339"/>
              <a:gd name="connsiteX74" fmla="*/ 3858727 w 8632315"/>
              <a:gd name="connsiteY74" fmla="*/ 2011639 h 2397339"/>
              <a:gd name="connsiteX75" fmla="*/ 4060315 w 8632315"/>
              <a:gd name="connsiteY75" fmla="*/ 2007176 h 2397339"/>
              <a:gd name="connsiteX76" fmla="*/ 4060315 w 8632315"/>
              <a:gd name="connsiteY76" fmla="*/ 2042002 h 2397339"/>
              <a:gd name="connsiteX77" fmla="*/ 4662018 w 8632315"/>
              <a:gd name="connsiteY77" fmla="*/ 2042002 h 2397339"/>
              <a:gd name="connsiteX78" fmla="*/ 4662018 w 8632315"/>
              <a:gd name="connsiteY78" fmla="*/ 2084642 h 2397339"/>
              <a:gd name="connsiteX79" fmla="*/ 4879958 w 8632315"/>
              <a:gd name="connsiteY79" fmla="*/ 2084642 h 2397339"/>
              <a:gd name="connsiteX80" fmla="*/ 4879958 w 8632315"/>
              <a:gd name="connsiteY80" fmla="*/ 2132021 h 2397339"/>
              <a:gd name="connsiteX81" fmla="*/ 5206868 w 8632315"/>
              <a:gd name="connsiteY81" fmla="*/ 2132021 h 2397339"/>
              <a:gd name="connsiteX82" fmla="*/ 5206868 w 8632315"/>
              <a:gd name="connsiteY82" fmla="*/ 2188875 h 2397339"/>
              <a:gd name="connsiteX83" fmla="*/ 5434284 w 8632315"/>
              <a:gd name="connsiteY83" fmla="*/ 2188875 h 2397339"/>
              <a:gd name="connsiteX84" fmla="*/ 5434284 w 8632315"/>
              <a:gd name="connsiteY84" fmla="*/ 2245728 h 2397339"/>
              <a:gd name="connsiteX85" fmla="*/ 6471867 w 8632315"/>
              <a:gd name="connsiteY85" fmla="*/ 2245728 h 2397339"/>
              <a:gd name="connsiteX86" fmla="*/ 6471867 w 8632315"/>
              <a:gd name="connsiteY86" fmla="*/ 2307320 h 2397339"/>
              <a:gd name="connsiteX87" fmla="*/ 7030930 w 8632315"/>
              <a:gd name="connsiteY87" fmla="*/ 2307320 h 2397339"/>
              <a:gd name="connsiteX88" fmla="*/ 7030930 w 8632315"/>
              <a:gd name="connsiteY88" fmla="*/ 2397339 h 2397339"/>
              <a:gd name="connsiteX89" fmla="*/ 8632315 w 8632315"/>
              <a:gd name="connsiteY89" fmla="*/ 2397339 h 2397339"/>
              <a:gd name="connsiteX0" fmla="*/ 0 w 8632315"/>
              <a:gd name="connsiteY0" fmla="*/ 0 h 2397339"/>
              <a:gd name="connsiteX1" fmla="*/ 227415 w 8632315"/>
              <a:gd name="connsiteY1" fmla="*/ 0 h 2397339"/>
              <a:gd name="connsiteX2" fmla="*/ 227415 w 8632315"/>
              <a:gd name="connsiteY2" fmla="*/ 28427 h 2397339"/>
              <a:gd name="connsiteX3" fmla="*/ 341123 w 8632315"/>
              <a:gd name="connsiteY3" fmla="*/ 28427 h 2397339"/>
              <a:gd name="connsiteX4" fmla="*/ 341123 w 8632315"/>
              <a:gd name="connsiteY4" fmla="*/ 61592 h 2397339"/>
              <a:gd name="connsiteX5" fmla="*/ 383764 w 8632315"/>
              <a:gd name="connsiteY5" fmla="*/ 61592 h 2397339"/>
              <a:gd name="connsiteX6" fmla="*/ 383764 w 8632315"/>
              <a:gd name="connsiteY6" fmla="*/ 189513 h 2397339"/>
              <a:gd name="connsiteX7" fmla="*/ 407453 w 8632315"/>
              <a:gd name="connsiteY7" fmla="*/ 189513 h 2397339"/>
              <a:gd name="connsiteX8" fmla="*/ 407453 w 8632315"/>
              <a:gd name="connsiteY8" fmla="*/ 232153 h 2397339"/>
              <a:gd name="connsiteX9" fmla="*/ 487996 w 8632315"/>
              <a:gd name="connsiteY9" fmla="*/ 232153 h 2397339"/>
              <a:gd name="connsiteX10" fmla="*/ 487996 w 8632315"/>
              <a:gd name="connsiteY10" fmla="*/ 265318 h 2397339"/>
              <a:gd name="connsiteX11" fmla="*/ 710673 w 8632315"/>
              <a:gd name="connsiteY11" fmla="*/ 265318 h 2397339"/>
              <a:gd name="connsiteX12" fmla="*/ 710673 w 8632315"/>
              <a:gd name="connsiteY12" fmla="*/ 364812 h 2397339"/>
              <a:gd name="connsiteX13" fmla="*/ 743838 w 8632315"/>
              <a:gd name="connsiteY13" fmla="*/ 364812 h 2397339"/>
              <a:gd name="connsiteX14" fmla="*/ 743838 w 8632315"/>
              <a:gd name="connsiteY14" fmla="*/ 431142 h 2397339"/>
              <a:gd name="connsiteX15" fmla="*/ 762789 w 8632315"/>
              <a:gd name="connsiteY15" fmla="*/ 431142 h 2397339"/>
              <a:gd name="connsiteX16" fmla="*/ 762789 w 8632315"/>
              <a:gd name="connsiteY16" fmla="*/ 478520 h 2397339"/>
              <a:gd name="connsiteX17" fmla="*/ 980729 w 8632315"/>
              <a:gd name="connsiteY17" fmla="*/ 478520 h 2397339"/>
              <a:gd name="connsiteX18" fmla="*/ 980729 w 8632315"/>
              <a:gd name="connsiteY18" fmla="*/ 525898 h 2397339"/>
              <a:gd name="connsiteX19" fmla="*/ 1070748 w 8632315"/>
              <a:gd name="connsiteY19" fmla="*/ 525898 h 2397339"/>
              <a:gd name="connsiteX20" fmla="*/ 1070748 w 8632315"/>
              <a:gd name="connsiteY20" fmla="*/ 568539 h 2397339"/>
              <a:gd name="connsiteX21" fmla="*/ 1070748 w 8632315"/>
              <a:gd name="connsiteY21" fmla="*/ 568539 h 2397339"/>
              <a:gd name="connsiteX22" fmla="*/ 1070748 w 8632315"/>
              <a:gd name="connsiteY22" fmla="*/ 625393 h 2397339"/>
              <a:gd name="connsiteX23" fmla="*/ 1174980 w 8632315"/>
              <a:gd name="connsiteY23" fmla="*/ 625393 h 2397339"/>
              <a:gd name="connsiteX24" fmla="*/ 1174980 w 8632315"/>
              <a:gd name="connsiteY24" fmla="*/ 649082 h 2397339"/>
              <a:gd name="connsiteX25" fmla="*/ 1269737 w 8632315"/>
              <a:gd name="connsiteY25" fmla="*/ 649082 h 2397339"/>
              <a:gd name="connsiteX26" fmla="*/ 1269737 w 8632315"/>
              <a:gd name="connsiteY26" fmla="*/ 677509 h 2397339"/>
              <a:gd name="connsiteX27" fmla="*/ 1378707 w 8632315"/>
              <a:gd name="connsiteY27" fmla="*/ 677509 h 2397339"/>
              <a:gd name="connsiteX28" fmla="*/ 1378707 w 8632315"/>
              <a:gd name="connsiteY28" fmla="*/ 710674 h 2397339"/>
              <a:gd name="connsiteX29" fmla="*/ 1435560 w 8632315"/>
              <a:gd name="connsiteY29" fmla="*/ 710674 h 2397339"/>
              <a:gd name="connsiteX30" fmla="*/ 1435560 w 8632315"/>
              <a:gd name="connsiteY30" fmla="*/ 753314 h 2397339"/>
              <a:gd name="connsiteX31" fmla="*/ 1591909 w 8632315"/>
              <a:gd name="connsiteY31" fmla="*/ 753314 h 2397339"/>
              <a:gd name="connsiteX32" fmla="*/ 1591909 w 8632315"/>
              <a:gd name="connsiteY32" fmla="*/ 904924 h 2397339"/>
              <a:gd name="connsiteX33" fmla="*/ 1620336 w 8632315"/>
              <a:gd name="connsiteY33" fmla="*/ 904924 h 2397339"/>
              <a:gd name="connsiteX34" fmla="*/ 1620336 w 8632315"/>
              <a:gd name="connsiteY34" fmla="*/ 933351 h 2397339"/>
              <a:gd name="connsiteX35" fmla="*/ 1629811 w 8632315"/>
              <a:gd name="connsiteY35" fmla="*/ 933351 h 2397339"/>
              <a:gd name="connsiteX36" fmla="*/ 1629811 w 8632315"/>
              <a:gd name="connsiteY36" fmla="*/ 1061273 h 2397339"/>
              <a:gd name="connsiteX37" fmla="*/ 1691403 w 8632315"/>
              <a:gd name="connsiteY37" fmla="*/ 1061273 h 2397339"/>
              <a:gd name="connsiteX38" fmla="*/ 1688599 w 8632315"/>
              <a:gd name="connsiteY38" fmla="*/ 1083712 h 2397339"/>
              <a:gd name="connsiteX39" fmla="*/ 1715092 w 8632315"/>
              <a:gd name="connsiteY39" fmla="*/ 1084962 h 2397339"/>
              <a:gd name="connsiteX40" fmla="*/ 1715092 w 8632315"/>
              <a:gd name="connsiteY40" fmla="*/ 1113389 h 2397339"/>
              <a:gd name="connsiteX41" fmla="*/ 1833538 w 8632315"/>
              <a:gd name="connsiteY41" fmla="*/ 1113389 h 2397339"/>
              <a:gd name="connsiteX42" fmla="*/ 1833538 w 8632315"/>
              <a:gd name="connsiteY42" fmla="*/ 1141816 h 2397339"/>
              <a:gd name="connsiteX43" fmla="*/ 1975672 w 8632315"/>
              <a:gd name="connsiteY43" fmla="*/ 1141816 h 2397339"/>
              <a:gd name="connsiteX44" fmla="*/ 1975672 w 8632315"/>
              <a:gd name="connsiteY44" fmla="*/ 1174980 h 2397339"/>
              <a:gd name="connsiteX45" fmla="*/ 2084642 w 8632315"/>
              <a:gd name="connsiteY45" fmla="*/ 1174980 h 2397339"/>
              <a:gd name="connsiteX46" fmla="*/ 2084642 w 8632315"/>
              <a:gd name="connsiteY46" fmla="*/ 1236572 h 2397339"/>
              <a:gd name="connsiteX47" fmla="*/ 2169923 w 8632315"/>
              <a:gd name="connsiteY47" fmla="*/ 1236572 h 2397339"/>
              <a:gd name="connsiteX48" fmla="*/ 2169923 w 8632315"/>
              <a:gd name="connsiteY48" fmla="*/ 1317115 h 2397339"/>
              <a:gd name="connsiteX49" fmla="*/ 2207826 w 8632315"/>
              <a:gd name="connsiteY49" fmla="*/ 1317115 h 2397339"/>
              <a:gd name="connsiteX50" fmla="*/ 2207826 w 8632315"/>
              <a:gd name="connsiteY50" fmla="*/ 1426085 h 2397339"/>
              <a:gd name="connsiteX51" fmla="*/ 2264778 w 8632315"/>
              <a:gd name="connsiteY51" fmla="*/ 1426085 h 2397339"/>
              <a:gd name="connsiteX52" fmla="*/ 2274303 w 8632315"/>
              <a:gd name="connsiteY52" fmla="*/ 1492414 h 2397339"/>
              <a:gd name="connsiteX53" fmla="*/ 2364174 w 8632315"/>
              <a:gd name="connsiteY53" fmla="*/ 1492414 h 2397339"/>
              <a:gd name="connsiteX54" fmla="*/ 2364174 w 8632315"/>
              <a:gd name="connsiteY54" fmla="*/ 1516104 h 2397339"/>
              <a:gd name="connsiteX55" fmla="*/ 2672132 w 8632315"/>
              <a:gd name="connsiteY55" fmla="*/ 1516104 h 2397339"/>
              <a:gd name="connsiteX56" fmla="*/ 2672132 w 8632315"/>
              <a:gd name="connsiteY56" fmla="*/ 1558744 h 2397339"/>
              <a:gd name="connsiteX57" fmla="*/ 2776365 w 8632315"/>
              <a:gd name="connsiteY57" fmla="*/ 1558744 h 2397339"/>
              <a:gd name="connsiteX58" fmla="*/ 2776365 w 8632315"/>
              <a:gd name="connsiteY58" fmla="*/ 1634549 h 2397339"/>
              <a:gd name="connsiteX59" fmla="*/ 2932713 w 8632315"/>
              <a:gd name="connsiteY59" fmla="*/ 1634549 h 2397339"/>
              <a:gd name="connsiteX60" fmla="*/ 2932713 w 8632315"/>
              <a:gd name="connsiteY60" fmla="*/ 1658238 h 2397339"/>
              <a:gd name="connsiteX61" fmla="*/ 3041683 w 8632315"/>
              <a:gd name="connsiteY61" fmla="*/ 1658238 h 2397339"/>
              <a:gd name="connsiteX62" fmla="*/ 3041683 w 8632315"/>
              <a:gd name="connsiteY62" fmla="*/ 1691403 h 2397339"/>
              <a:gd name="connsiteX63" fmla="*/ 3226458 w 8632315"/>
              <a:gd name="connsiteY63" fmla="*/ 1691403 h 2397339"/>
              <a:gd name="connsiteX64" fmla="*/ 3226458 w 8632315"/>
              <a:gd name="connsiteY64" fmla="*/ 1752995 h 2397339"/>
              <a:gd name="connsiteX65" fmla="*/ 3259623 w 8632315"/>
              <a:gd name="connsiteY65" fmla="*/ 1752995 h 2397339"/>
              <a:gd name="connsiteX66" fmla="*/ 3259623 w 8632315"/>
              <a:gd name="connsiteY66" fmla="*/ 1814587 h 2397339"/>
              <a:gd name="connsiteX67" fmla="*/ 3439660 w 8632315"/>
              <a:gd name="connsiteY67" fmla="*/ 1814587 h 2397339"/>
              <a:gd name="connsiteX68" fmla="*/ 3439660 w 8632315"/>
              <a:gd name="connsiteY68" fmla="*/ 1852489 h 2397339"/>
              <a:gd name="connsiteX69" fmla="*/ 3742881 w 8632315"/>
              <a:gd name="connsiteY69" fmla="*/ 1852489 h 2397339"/>
              <a:gd name="connsiteX70" fmla="*/ 3742881 w 8632315"/>
              <a:gd name="connsiteY70" fmla="*/ 1937770 h 2397339"/>
              <a:gd name="connsiteX71" fmla="*/ 3823424 w 8632315"/>
              <a:gd name="connsiteY71" fmla="*/ 1937770 h 2397339"/>
              <a:gd name="connsiteX72" fmla="*/ 3829774 w 8632315"/>
              <a:gd name="connsiteY72" fmla="*/ 1972251 h 2397339"/>
              <a:gd name="connsiteX73" fmla="*/ 3855552 w 8632315"/>
              <a:gd name="connsiteY73" fmla="*/ 1970364 h 2397339"/>
              <a:gd name="connsiteX74" fmla="*/ 3858727 w 8632315"/>
              <a:gd name="connsiteY74" fmla="*/ 2011639 h 2397339"/>
              <a:gd name="connsiteX75" fmla="*/ 4057140 w 8632315"/>
              <a:gd name="connsiteY75" fmla="*/ 2013526 h 2397339"/>
              <a:gd name="connsiteX76" fmla="*/ 4060315 w 8632315"/>
              <a:gd name="connsiteY76" fmla="*/ 2042002 h 2397339"/>
              <a:gd name="connsiteX77" fmla="*/ 4662018 w 8632315"/>
              <a:gd name="connsiteY77" fmla="*/ 2042002 h 2397339"/>
              <a:gd name="connsiteX78" fmla="*/ 4662018 w 8632315"/>
              <a:gd name="connsiteY78" fmla="*/ 2084642 h 2397339"/>
              <a:gd name="connsiteX79" fmla="*/ 4879958 w 8632315"/>
              <a:gd name="connsiteY79" fmla="*/ 2084642 h 2397339"/>
              <a:gd name="connsiteX80" fmla="*/ 4879958 w 8632315"/>
              <a:gd name="connsiteY80" fmla="*/ 2132021 h 2397339"/>
              <a:gd name="connsiteX81" fmla="*/ 5206868 w 8632315"/>
              <a:gd name="connsiteY81" fmla="*/ 2132021 h 2397339"/>
              <a:gd name="connsiteX82" fmla="*/ 5206868 w 8632315"/>
              <a:gd name="connsiteY82" fmla="*/ 2188875 h 2397339"/>
              <a:gd name="connsiteX83" fmla="*/ 5434284 w 8632315"/>
              <a:gd name="connsiteY83" fmla="*/ 2188875 h 2397339"/>
              <a:gd name="connsiteX84" fmla="*/ 5434284 w 8632315"/>
              <a:gd name="connsiteY84" fmla="*/ 2245728 h 2397339"/>
              <a:gd name="connsiteX85" fmla="*/ 6471867 w 8632315"/>
              <a:gd name="connsiteY85" fmla="*/ 2245728 h 2397339"/>
              <a:gd name="connsiteX86" fmla="*/ 6471867 w 8632315"/>
              <a:gd name="connsiteY86" fmla="*/ 2307320 h 2397339"/>
              <a:gd name="connsiteX87" fmla="*/ 7030930 w 8632315"/>
              <a:gd name="connsiteY87" fmla="*/ 2307320 h 2397339"/>
              <a:gd name="connsiteX88" fmla="*/ 7030930 w 8632315"/>
              <a:gd name="connsiteY88" fmla="*/ 2397339 h 2397339"/>
              <a:gd name="connsiteX89" fmla="*/ 8632315 w 8632315"/>
              <a:gd name="connsiteY89" fmla="*/ 2397339 h 2397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8632315" h="2397339">
                <a:moveTo>
                  <a:pt x="0" y="0"/>
                </a:moveTo>
                <a:lnTo>
                  <a:pt x="227415" y="0"/>
                </a:lnTo>
                <a:lnTo>
                  <a:pt x="227415" y="28427"/>
                </a:lnTo>
                <a:lnTo>
                  <a:pt x="341123" y="28427"/>
                </a:lnTo>
                <a:lnTo>
                  <a:pt x="341123" y="61592"/>
                </a:lnTo>
                <a:lnTo>
                  <a:pt x="383764" y="61592"/>
                </a:lnTo>
                <a:lnTo>
                  <a:pt x="383764" y="189513"/>
                </a:lnTo>
                <a:lnTo>
                  <a:pt x="407453" y="189513"/>
                </a:lnTo>
                <a:lnTo>
                  <a:pt x="407453" y="232153"/>
                </a:lnTo>
                <a:lnTo>
                  <a:pt x="487996" y="232153"/>
                </a:lnTo>
                <a:lnTo>
                  <a:pt x="487996" y="265318"/>
                </a:lnTo>
                <a:lnTo>
                  <a:pt x="710673" y="265318"/>
                </a:lnTo>
                <a:lnTo>
                  <a:pt x="710673" y="364812"/>
                </a:lnTo>
                <a:lnTo>
                  <a:pt x="743838" y="364812"/>
                </a:lnTo>
                <a:lnTo>
                  <a:pt x="743838" y="431142"/>
                </a:lnTo>
                <a:lnTo>
                  <a:pt x="762789" y="431142"/>
                </a:lnTo>
                <a:lnTo>
                  <a:pt x="762789" y="478520"/>
                </a:lnTo>
                <a:lnTo>
                  <a:pt x="980729" y="478520"/>
                </a:lnTo>
                <a:lnTo>
                  <a:pt x="980729" y="525898"/>
                </a:lnTo>
                <a:lnTo>
                  <a:pt x="1070748" y="525898"/>
                </a:lnTo>
                <a:lnTo>
                  <a:pt x="1070748" y="568539"/>
                </a:lnTo>
                <a:lnTo>
                  <a:pt x="1070748" y="568539"/>
                </a:lnTo>
                <a:lnTo>
                  <a:pt x="1070748" y="625393"/>
                </a:lnTo>
                <a:lnTo>
                  <a:pt x="1174980" y="625393"/>
                </a:lnTo>
                <a:lnTo>
                  <a:pt x="1174980" y="649082"/>
                </a:lnTo>
                <a:lnTo>
                  <a:pt x="1269737" y="649082"/>
                </a:lnTo>
                <a:lnTo>
                  <a:pt x="1269737" y="677509"/>
                </a:lnTo>
                <a:lnTo>
                  <a:pt x="1378707" y="677509"/>
                </a:lnTo>
                <a:lnTo>
                  <a:pt x="1378707" y="710674"/>
                </a:lnTo>
                <a:lnTo>
                  <a:pt x="1435560" y="710674"/>
                </a:lnTo>
                <a:lnTo>
                  <a:pt x="1435560" y="753314"/>
                </a:lnTo>
                <a:lnTo>
                  <a:pt x="1591909" y="753314"/>
                </a:lnTo>
                <a:lnTo>
                  <a:pt x="1591909" y="904924"/>
                </a:lnTo>
                <a:lnTo>
                  <a:pt x="1620336" y="904924"/>
                </a:lnTo>
                <a:lnTo>
                  <a:pt x="1620336" y="933351"/>
                </a:lnTo>
                <a:lnTo>
                  <a:pt x="1629811" y="933351"/>
                </a:lnTo>
                <a:lnTo>
                  <a:pt x="1629811" y="1061273"/>
                </a:lnTo>
                <a:lnTo>
                  <a:pt x="1691403" y="1061273"/>
                </a:lnTo>
                <a:lnTo>
                  <a:pt x="1688599" y="1083712"/>
                </a:lnTo>
                <a:lnTo>
                  <a:pt x="1715092" y="1084962"/>
                </a:lnTo>
                <a:lnTo>
                  <a:pt x="1715092" y="1113389"/>
                </a:lnTo>
                <a:lnTo>
                  <a:pt x="1833538" y="1113389"/>
                </a:lnTo>
                <a:lnTo>
                  <a:pt x="1833538" y="1141816"/>
                </a:lnTo>
                <a:lnTo>
                  <a:pt x="1975672" y="1141816"/>
                </a:lnTo>
                <a:lnTo>
                  <a:pt x="1975672" y="1174980"/>
                </a:lnTo>
                <a:lnTo>
                  <a:pt x="2084642" y="1174980"/>
                </a:lnTo>
                <a:lnTo>
                  <a:pt x="2084642" y="1236572"/>
                </a:lnTo>
                <a:lnTo>
                  <a:pt x="2169923" y="1236572"/>
                </a:lnTo>
                <a:lnTo>
                  <a:pt x="2169923" y="1317115"/>
                </a:lnTo>
                <a:lnTo>
                  <a:pt x="2207826" y="1317115"/>
                </a:lnTo>
                <a:lnTo>
                  <a:pt x="2207826" y="1426085"/>
                </a:lnTo>
                <a:lnTo>
                  <a:pt x="2264778" y="1426085"/>
                </a:lnTo>
                <a:lnTo>
                  <a:pt x="2274303" y="1492414"/>
                </a:lnTo>
                <a:lnTo>
                  <a:pt x="2364174" y="1492414"/>
                </a:lnTo>
                <a:lnTo>
                  <a:pt x="2364174" y="1516104"/>
                </a:lnTo>
                <a:lnTo>
                  <a:pt x="2672132" y="1516104"/>
                </a:lnTo>
                <a:lnTo>
                  <a:pt x="2672132" y="1558744"/>
                </a:lnTo>
                <a:lnTo>
                  <a:pt x="2776365" y="1558744"/>
                </a:lnTo>
                <a:lnTo>
                  <a:pt x="2776365" y="1634549"/>
                </a:lnTo>
                <a:lnTo>
                  <a:pt x="2932713" y="1634549"/>
                </a:lnTo>
                <a:lnTo>
                  <a:pt x="2932713" y="1658238"/>
                </a:lnTo>
                <a:lnTo>
                  <a:pt x="3041683" y="1658238"/>
                </a:lnTo>
                <a:lnTo>
                  <a:pt x="3041683" y="1691403"/>
                </a:lnTo>
                <a:lnTo>
                  <a:pt x="3226458" y="1691403"/>
                </a:lnTo>
                <a:lnTo>
                  <a:pt x="3226458" y="1752995"/>
                </a:lnTo>
                <a:lnTo>
                  <a:pt x="3259623" y="1752995"/>
                </a:lnTo>
                <a:lnTo>
                  <a:pt x="3259623" y="1814587"/>
                </a:lnTo>
                <a:lnTo>
                  <a:pt x="3439660" y="1814587"/>
                </a:lnTo>
                <a:lnTo>
                  <a:pt x="3439660" y="1852489"/>
                </a:lnTo>
                <a:lnTo>
                  <a:pt x="3742881" y="1852489"/>
                </a:lnTo>
                <a:lnTo>
                  <a:pt x="3742881" y="1937770"/>
                </a:lnTo>
                <a:lnTo>
                  <a:pt x="3823424" y="1937770"/>
                </a:lnTo>
                <a:lnTo>
                  <a:pt x="3829774" y="1972251"/>
                </a:lnTo>
                <a:lnTo>
                  <a:pt x="3855552" y="1970364"/>
                </a:lnTo>
                <a:lnTo>
                  <a:pt x="3858727" y="2011639"/>
                </a:lnTo>
                <a:lnTo>
                  <a:pt x="4057140" y="2013526"/>
                </a:lnTo>
                <a:lnTo>
                  <a:pt x="4060315" y="2042002"/>
                </a:lnTo>
                <a:lnTo>
                  <a:pt x="4662018" y="2042002"/>
                </a:lnTo>
                <a:lnTo>
                  <a:pt x="4662018" y="2084642"/>
                </a:lnTo>
                <a:lnTo>
                  <a:pt x="4879958" y="2084642"/>
                </a:lnTo>
                <a:lnTo>
                  <a:pt x="4879958" y="2132021"/>
                </a:lnTo>
                <a:lnTo>
                  <a:pt x="5206868" y="2132021"/>
                </a:lnTo>
                <a:lnTo>
                  <a:pt x="5206868" y="2188875"/>
                </a:lnTo>
                <a:lnTo>
                  <a:pt x="5434284" y="2188875"/>
                </a:lnTo>
                <a:lnTo>
                  <a:pt x="5434284" y="2245728"/>
                </a:lnTo>
                <a:lnTo>
                  <a:pt x="6471867" y="2245728"/>
                </a:lnTo>
                <a:lnTo>
                  <a:pt x="6471867" y="2307320"/>
                </a:lnTo>
                <a:lnTo>
                  <a:pt x="7030930" y="2307320"/>
                </a:lnTo>
                <a:lnTo>
                  <a:pt x="7030930" y="2397339"/>
                </a:lnTo>
                <a:lnTo>
                  <a:pt x="8632315" y="2397339"/>
                </a:lnTo>
              </a:path>
            </a:pathLst>
          </a:custGeom>
          <a:noFill/>
          <a:ln w="28575">
            <a:solidFill>
              <a:schemeClr val="accent1"/>
            </a:solidFill>
            <a:miter lim="800000"/>
            <a:headEnd/>
            <a:tailEnd/>
          </a:ln>
        </p:spPr>
        <p:txBody>
          <a:bodyPr rtlCol="0" anchor="ctr"/>
          <a:lstStyle/>
          <a:p>
            <a:pPr algn="ctr"/>
            <a:endParaRPr lang="en-US" dirty="0"/>
          </a:p>
        </p:txBody>
      </p:sp>
      <p:sp>
        <p:nvSpPr>
          <p:cNvPr id="2" name="Title 1">
            <a:extLst>
              <a:ext uri="{FF2B5EF4-FFF2-40B4-BE49-F238E27FC236}">
                <a16:creationId xmlns:a16="http://schemas.microsoft.com/office/drawing/2014/main" id="{16409DEB-AC71-D383-30B8-C309D60FA6CA}"/>
              </a:ext>
            </a:extLst>
          </p:cNvPr>
          <p:cNvSpPr>
            <a:spLocks noGrp="1"/>
          </p:cNvSpPr>
          <p:nvPr>
            <p:ph type="title"/>
          </p:nvPr>
        </p:nvSpPr>
        <p:spPr>
          <a:xfrm>
            <a:off x="609758" y="238127"/>
            <a:ext cx="11156415" cy="1103313"/>
          </a:xfrm>
        </p:spPr>
        <p:txBody>
          <a:bodyPr/>
          <a:lstStyle/>
          <a:p>
            <a:r>
              <a:rPr lang="en-US" dirty="0"/>
              <a:t>TRITON3: rPFS With Rucaparib in </a:t>
            </a:r>
            <a:r>
              <a:rPr lang="en-US" i="1" dirty="0"/>
              <a:t>BRCA</a:t>
            </a:r>
            <a:r>
              <a:rPr lang="en-US" dirty="0"/>
              <a:t>-Altered</a:t>
            </a:r>
            <a:r>
              <a:rPr lang="en-US" i="1" dirty="0"/>
              <a:t> </a:t>
            </a:r>
            <a:r>
              <a:rPr lang="en-US" dirty="0"/>
              <a:t>Subgroup</a:t>
            </a:r>
          </a:p>
        </p:txBody>
      </p:sp>
      <p:sp>
        <p:nvSpPr>
          <p:cNvPr id="6" name="Content Placeholder 5">
            <a:extLst>
              <a:ext uri="{FF2B5EF4-FFF2-40B4-BE49-F238E27FC236}">
                <a16:creationId xmlns:a16="http://schemas.microsoft.com/office/drawing/2014/main" id="{6CFFF8A9-F442-D725-BCBF-7EFE0086C183}"/>
              </a:ext>
            </a:extLst>
          </p:cNvPr>
          <p:cNvSpPr>
            <a:spLocks noGrp="1"/>
          </p:cNvSpPr>
          <p:nvPr>
            <p:ph idx="1"/>
          </p:nvPr>
        </p:nvSpPr>
        <p:spPr>
          <a:xfrm>
            <a:off x="604675" y="4859682"/>
            <a:ext cx="10877529" cy="1203217"/>
          </a:xfrm>
        </p:spPr>
        <p:txBody>
          <a:bodyPr/>
          <a:lstStyle/>
          <a:p>
            <a:r>
              <a:rPr lang="en-US" sz="2000" dirty="0"/>
              <a:t>OS data immature (events in 54%) but suggest longer median OS with rucaparib (24.3 vs 20.8 mo with physician’s choice) in </a:t>
            </a:r>
            <a:r>
              <a:rPr lang="en-US" sz="2000" i="1" dirty="0"/>
              <a:t>BRCA</a:t>
            </a:r>
            <a:r>
              <a:rPr lang="en-US" sz="2000" dirty="0"/>
              <a:t>-altered subgroup</a:t>
            </a:r>
          </a:p>
          <a:p>
            <a:r>
              <a:rPr lang="en-US" sz="2000" dirty="0"/>
              <a:t>Phase III TRITON3 showed significantly prolonged rPFS with rucaparib in patients with </a:t>
            </a:r>
            <a:r>
              <a:rPr lang="en-US" sz="2000" dirty="0" err="1"/>
              <a:t>mCRPC</a:t>
            </a:r>
            <a:r>
              <a:rPr lang="en-US" sz="2000" dirty="0"/>
              <a:t> before treatment with docetaxel, but accelerated approval is for </a:t>
            </a:r>
            <a:r>
              <a:rPr lang="en-US" sz="2000" dirty="0" err="1"/>
              <a:t>mCRPC</a:t>
            </a:r>
            <a:r>
              <a:rPr lang="en-US" sz="2000" dirty="0"/>
              <a:t> post docetaxel treatment</a:t>
            </a:r>
          </a:p>
        </p:txBody>
      </p:sp>
      <p:sp>
        <p:nvSpPr>
          <p:cNvPr id="4" name="Text Box 15">
            <a:extLst>
              <a:ext uri="{FF2B5EF4-FFF2-40B4-BE49-F238E27FC236}">
                <a16:creationId xmlns:a16="http://schemas.microsoft.com/office/drawing/2014/main" id="{A883DBE2-53EB-A5CE-6021-2669CC0D1C51}"/>
              </a:ext>
            </a:extLst>
          </p:cNvPr>
          <p:cNvSpPr txBox="1">
            <a:spLocks noChangeArrowheads="1"/>
          </p:cNvSpPr>
          <p:nvPr/>
        </p:nvSpPr>
        <p:spPr bwMode="auto">
          <a:xfrm>
            <a:off x="412751" y="636248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Fizazi. NEJM. 2023;388:719. </a:t>
            </a:r>
          </a:p>
        </p:txBody>
      </p:sp>
      <p:sp>
        <p:nvSpPr>
          <p:cNvPr id="16" name="Rectangle 15">
            <a:extLst>
              <a:ext uri="{FF2B5EF4-FFF2-40B4-BE49-F238E27FC236}">
                <a16:creationId xmlns:a16="http://schemas.microsoft.com/office/drawing/2014/main" id="{CF45D413-3CA5-C869-FF90-4C8493A371AC}"/>
              </a:ext>
            </a:extLst>
          </p:cNvPr>
          <p:cNvSpPr/>
          <p:nvPr/>
        </p:nvSpPr>
        <p:spPr bwMode="auto">
          <a:xfrm>
            <a:off x="6444403" y="4672106"/>
            <a:ext cx="610738" cy="256763"/>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0" name="TextBox 19">
            <a:extLst>
              <a:ext uri="{FF2B5EF4-FFF2-40B4-BE49-F238E27FC236}">
                <a16:creationId xmlns:a16="http://schemas.microsoft.com/office/drawing/2014/main" id="{CB293F7B-65D2-1545-3693-8A4F7122E237}"/>
              </a:ext>
            </a:extLst>
          </p:cNvPr>
          <p:cNvSpPr txBox="1"/>
          <p:nvPr/>
        </p:nvSpPr>
        <p:spPr bwMode="auto">
          <a:xfrm rot="16200000">
            <a:off x="1262815" y="2801816"/>
            <a:ext cx="9671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rPFS (%)</a:t>
            </a:r>
          </a:p>
        </p:txBody>
      </p:sp>
      <p:sp>
        <p:nvSpPr>
          <p:cNvPr id="21" name="TextBox 20">
            <a:extLst>
              <a:ext uri="{FF2B5EF4-FFF2-40B4-BE49-F238E27FC236}">
                <a16:creationId xmlns:a16="http://schemas.microsoft.com/office/drawing/2014/main" id="{A8B8884D-BE9A-0F84-1E67-247CCC2F3AC4}"/>
              </a:ext>
            </a:extLst>
          </p:cNvPr>
          <p:cNvSpPr txBox="1"/>
          <p:nvPr/>
        </p:nvSpPr>
        <p:spPr bwMode="auto">
          <a:xfrm>
            <a:off x="6498933" y="4604309"/>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graphicFrame>
        <p:nvGraphicFramePr>
          <p:cNvPr id="23" name="Table 23">
            <a:extLst>
              <a:ext uri="{FF2B5EF4-FFF2-40B4-BE49-F238E27FC236}">
                <a16:creationId xmlns:a16="http://schemas.microsoft.com/office/drawing/2014/main" id="{4DC7005E-0E8B-9EB9-3001-00B0C15E94C4}"/>
              </a:ext>
            </a:extLst>
          </p:cNvPr>
          <p:cNvGraphicFramePr>
            <a:graphicFrameLocks noGrp="1"/>
          </p:cNvGraphicFramePr>
          <p:nvPr>
            <p:extLst>
              <p:ext uri="{D42A27DB-BD31-4B8C-83A1-F6EECF244321}">
                <p14:modId xmlns:p14="http://schemas.microsoft.com/office/powerpoint/2010/main" val="3026426038"/>
              </p:ext>
            </p:extLst>
          </p:nvPr>
        </p:nvGraphicFramePr>
        <p:xfrm>
          <a:off x="5661212" y="1543951"/>
          <a:ext cx="6104963" cy="1706880"/>
        </p:xfrm>
        <a:graphic>
          <a:graphicData uri="http://schemas.openxmlformats.org/drawingml/2006/table">
            <a:tbl>
              <a:tblPr firstRow="1" bandRow="1">
                <a:tableStyleId>{93296810-A885-4BE3-A3E7-6D5BEEA58F35}</a:tableStyleId>
              </a:tblPr>
              <a:tblGrid>
                <a:gridCol w="2326341">
                  <a:extLst>
                    <a:ext uri="{9D8B030D-6E8A-4147-A177-3AD203B41FA5}">
                      <a16:colId xmlns:a16="http://schemas.microsoft.com/office/drawing/2014/main" val="3424558932"/>
                    </a:ext>
                  </a:extLst>
                </a:gridCol>
                <a:gridCol w="1963633">
                  <a:extLst>
                    <a:ext uri="{9D8B030D-6E8A-4147-A177-3AD203B41FA5}">
                      <a16:colId xmlns:a16="http://schemas.microsoft.com/office/drawing/2014/main" val="4009931944"/>
                    </a:ext>
                  </a:extLst>
                </a:gridCol>
                <a:gridCol w="1814989">
                  <a:extLst>
                    <a:ext uri="{9D8B030D-6E8A-4147-A177-3AD203B41FA5}">
                      <a16:colId xmlns:a16="http://schemas.microsoft.com/office/drawing/2014/main" val="4094686094"/>
                    </a:ext>
                  </a:extLst>
                </a:gridCol>
              </a:tblGrid>
              <a:tr h="0">
                <a:tc>
                  <a:txBody>
                    <a:bodyPr/>
                    <a:lstStyle/>
                    <a:p>
                      <a:r>
                        <a:rPr lang="en-US" sz="1600" dirty="0">
                          <a:solidFill>
                            <a:schemeClr val="bg1"/>
                          </a:solidFill>
                        </a:rPr>
                        <a:t>Median </a:t>
                      </a:r>
                      <a:r>
                        <a:rPr lang="en-US" sz="1600" dirty="0" err="1">
                          <a:solidFill>
                            <a:schemeClr val="bg1"/>
                          </a:solidFill>
                        </a:rPr>
                        <a:t>rPFS</a:t>
                      </a:r>
                      <a:r>
                        <a:rPr lang="en-US" sz="1600" dirty="0">
                          <a:solidFill>
                            <a:schemeClr val="bg1"/>
                          </a:solidFill>
                        </a:rPr>
                        <a:t>, Mo</a:t>
                      </a:r>
                    </a:p>
                  </a:txBody>
                  <a:tcPr marL="0" marR="0" marT="0" marB="0">
                    <a:solidFill>
                      <a:schemeClr val="tx1"/>
                    </a:solidFill>
                  </a:tcPr>
                </a:tc>
                <a:tc>
                  <a:txBody>
                    <a:bodyPr/>
                    <a:lstStyle/>
                    <a:p>
                      <a:pPr algn="ctr"/>
                      <a:r>
                        <a:rPr lang="en-US" sz="1600" i="1" dirty="0">
                          <a:solidFill>
                            <a:schemeClr val="bg1"/>
                          </a:solidFill>
                        </a:rPr>
                        <a:t>BRCA</a:t>
                      </a:r>
                      <a:r>
                        <a:rPr lang="en-US" sz="1600" i="0" dirty="0">
                          <a:solidFill>
                            <a:schemeClr val="bg1"/>
                          </a:solidFill>
                        </a:rPr>
                        <a:t> Altered</a:t>
                      </a:r>
                      <a:endParaRPr lang="en-US" sz="1600" i="1" dirty="0">
                        <a:solidFill>
                          <a:schemeClr val="bg1"/>
                        </a:solidFill>
                      </a:endParaRPr>
                    </a:p>
                  </a:txBody>
                  <a:tcPr marL="0" marR="0" marT="0" marB="0">
                    <a:solidFill>
                      <a:schemeClr val="tx1"/>
                    </a:solidFill>
                  </a:tcPr>
                </a:tc>
                <a:tc>
                  <a:txBody>
                    <a:bodyPr/>
                    <a:lstStyle/>
                    <a:p>
                      <a:pPr algn="ctr"/>
                      <a:r>
                        <a:rPr lang="en-US" sz="1600" dirty="0">
                          <a:solidFill>
                            <a:schemeClr val="bg1"/>
                          </a:solidFill>
                        </a:rPr>
                        <a:t>ITT</a:t>
                      </a:r>
                    </a:p>
                  </a:txBody>
                  <a:tcPr marL="0" marR="0" marT="0" marB="0">
                    <a:solidFill>
                      <a:schemeClr val="tx1"/>
                    </a:solidFill>
                  </a:tcPr>
                </a:tc>
                <a:extLst>
                  <a:ext uri="{0D108BD9-81ED-4DB2-BD59-A6C34878D82A}">
                    <a16:rowId xmlns:a16="http://schemas.microsoft.com/office/drawing/2014/main" val="564460272"/>
                  </a:ext>
                </a:extLst>
              </a:tr>
              <a:tr h="0">
                <a:tc>
                  <a:txBody>
                    <a:bodyPr/>
                    <a:lstStyle/>
                    <a:p>
                      <a:pPr marL="0" indent="0">
                        <a:buClr>
                          <a:schemeClr val="bg1"/>
                        </a:buClr>
                        <a:buFontTx/>
                        <a:buNone/>
                      </a:pPr>
                      <a:r>
                        <a:rPr lang="en-US" sz="1600" dirty="0">
                          <a:solidFill>
                            <a:schemeClr val="bg1"/>
                          </a:solidFill>
                        </a:rPr>
                        <a:t>Rucaparib (n = 270)</a:t>
                      </a:r>
                    </a:p>
                  </a:txBody>
                  <a:tcPr marL="0" marR="0" marT="0" marB="0">
                    <a:solidFill>
                      <a:schemeClr val="tx1"/>
                    </a:solidFill>
                  </a:tcPr>
                </a:tc>
                <a:tc>
                  <a:txBody>
                    <a:bodyPr/>
                    <a:lstStyle/>
                    <a:p>
                      <a:pPr algn="ctr"/>
                      <a:r>
                        <a:rPr lang="en-US" sz="1600" dirty="0">
                          <a:solidFill>
                            <a:schemeClr val="bg1"/>
                          </a:solidFill>
                        </a:rPr>
                        <a:t>11.2</a:t>
                      </a:r>
                    </a:p>
                  </a:txBody>
                  <a:tcPr marL="0" marR="0" marT="0" marB="0">
                    <a:solidFill>
                      <a:schemeClr val="tx1"/>
                    </a:solidFill>
                  </a:tcPr>
                </a:tc>
                <a:tc>
                  <a:txBody>
                    <a:bodyPr/>
                    <a:lstStyle/>
                    <a:p>
                      <a:pPr algn="ctr"/>
                      <a:r>
                        <a:rPr lang="en-US" sz="1600" dirty="0">
                          <a:solidFill>
                            <a:schemeClr val="bg1"/>
                          </a:solidFill>
                        </a:rPr>
                        <a:t>10.2</a:t>
                      </a:r>
                    </a:p>
                  </a:txBody>
                  <a:tcPr marL="0" marR="0" marT="0" marB="0">
                    <a:solidFill>
                      <a:schemeClr val="tx1"/>
                    </a:solidFill>
                  </a:tcPr>
                </a:tc>
                <a:extLst>
                  <a:ext uri="{0D108BD9-81ED-4DB2-BD59-A6C34878D82A}">
                    <a16:rowId xmlns:a16="http://schemas.microsoft.com/office/drawing/2014/main" val="820527782"/>
                  </a:ext>
                </a:extLst>
              </a:tr>
              <a:tr h="0">
                <a:tc>
                  <a:txBody>
                    <a:bodyPr/>
                    <a:lstStyle/>
                    <a:p>
                      <a:pPr marL="0" indent="0">
                        <a:buClr>
                          <a:schemeClr val="bg1"/>
                        </a:buClr>
                        <a:buFontTx/>
                        <a:buNone/>
                      </a:pPr>
                      <a:r>
                        <a:rPr lang="en-US" sz="1600" dirty="0">
                          <a:solidFill>
                            <a:schemeClr val="bg1"/>
                          </a:solidFill>
                        </a:rPr>
                        <a:t>Physician’s choice (n = 135)</a:t>
                      </a:r>
                    </a:p>
                  </a:txBody>
                  <a:tcPr marL="0" marR="0" marT="0" marB="0">
                    <a:solidFill>
                      <a:schemeClr val="tx1"/>
                    </a:solidFill>
                  </a:tcPr>
                </a:tc>
                <a:tc>
                  <a:txBody>
                    <a:bodyPr/>
                    <a:lstStyle/>
                    <a:p>
                      <a:pPr algn="ctr"/>
                      <a:r>
                        <a:rPr lang="en-US" sz="1600" dirty="0">
                          <a:solidFill>
                            <a:schemeClr val="bg1"/>
                          </a:solidFill>
                        </a:rPr>
                        <a:t>6.4</a:t>
                      </a:r>
                    </a:p>
                  </a:txBody>
                  <a:tcPr marL="0" marR="0" marT="0" marB="0">
                    <a:solidFill>
                      <a:schemeClr val="tx1"/>
                    </a:solidFill>
                  </a:tcPr>
                </a:tc>
                <a:tc>
                  <a:txBody>
                    <a:bodyPr/>
                    <a:lstStyle/>
                    <a:p>
                      <a:pPr algn="ctr"/>
                      <a:r>
                        <a:rPr lang="en-US" sz="1600" dirty="0">
                          <a:solidFill>
                            <a:schemeClr val="bg1"/>
                          </a:solidFill>
                        </a:rPr>
                        <a:t>6.4</a:t>
                      </a:r>
                    </a:p>
                  </a:txBody>
                  <a:tcPr marL="0" marR="0" marT="0" marB="0">
                    <a:solidFill>
                      <a:schemeClr val="tx1"/>
                    </a:solidFill>
                  </a:tcPr>
                </a:tc>
                <a:extLst>
                  <a:ext uri="{0D108BD9-81ED-4DB2-BD59-A6C34878D82A}">
                    <a16:rowId xmlns:a16="http://schemas.microsoft.com/office/drawing/2014/main" val="276536286"/>
                  </a:ext>
                </a:extLst>
              </a:tr>
              <a:tr h="0">
                <a:tc>
                  <a:txBody>
                    <a:bodyPr/>
                    <a:lstStyle/>
                    <a:p>
                      <a:pPr marL="285750" indent="-285750">
                        <a:buClr>
                          <a:schemeClr val="bg1"/>
                        </a:buClr>
                        <a:buFont typeface="Wingdings" panose="05000000000000000000" pitchFamily="2" charset="2"/>
                        <a:buChar char="§"/>
                      </a:pPr>
                      <a:r>
                        <a:rPr lang="en-US" sz="1600" dirty="0">
                          <a:solidFill>
                            <a:schemeClr val="bg1"/>
                          </a:solidFill>
                        </a:rPr>
                        <a:t>Docetaxel (n = 75)</a:t>
                      </a:r>
                    </a:p>
                    <a:p>
                      <a:pPr marL="285750" indent="-285750">
                        <a:buClr>
                          <a:schemeClr val="bg1"/>
                        </a:buClr>
                        <a:buFont typeface="Wingdings" panose="05000000000000000000" pitchFamily="2" charset="2"/>
                        <a:buChar char="§"/>
                      </a:pPr>
                      <a:r>
                        <a:rPr lang="en-US" sz="1600" dirty="0">
                          <a:solidFill>
                            <a:schemeClr val="bg1"/>
                          </a:solidFill>
                        </a:rPr>
                        <a:t>ARPI (n = 60)</a:t>
                      </a:r>
                    </a:p>
                  </a:txBody>
                  <a:tcPr marL="0" marR="0" marT="0" marB="0">
                    <a:solidFill>
                      <a:schemeClr val="tx1"/>
                    </a:solidFill>
                  </a:tcPr>
                </a:tc>
                <a:tc>
                  <a:txBody>
                    <a:bodyPr/>
                    <a:lstStyle/>
                    <a:p>
                      <a:pPr algn="ctr"/>
                      <a:r>
                        <a:rPr lang="en-US" sz="1600" dirty="0">
                          <a:solidFill>
                            <a:schemeClr val="bg1"/>
                          </a:solidFill>
                        </a:rPr>
                        <a:t>8.3</a:t>
                      </a:r>
                    </a:p>
                    <a:p>
                      <a:pPr algn="ctr"/>
                      <a:r>
                        <a:rPr lang="en-US" sz="1600" dirty="0">
                          <a:solidFill>
                            <a:schemeClr val="bg1"/>
                          </a:solidFill>
                        </a:rPr>
                        <a:t>4.5</a:t>
                      </a:r>
                    </a:p>
                  </a:txBody>
                  <a:tcPr marL="0" marR="0" marT="0" marB="0">
                    <a:solidFill>
                      <a:schemeClr val="tx1"/>
                    </a:solidFill>
                  </a:tcPr>
                </a:tc>
                <a:tc>
                  <a:txBody>
                    <a:bodyPr/>
                    <a:lstStyle/>
                    <a:p>
                      <a:pPr algn="ctr"/>
                      <a:r>
                        <a:rPr lang="en-US" sz="1600" dirty="0">
                          <a:solidFill>
                            <a:schemeClr val="bg1"/>
                          </a:solidFill>
                        </a:rPr>
                        <a:t>8.3</a:t>
                      </a:r>
                    </a:p>
                    <a:p>
                      <a:pPr algn="ctr"/>
                      <a:r>
                        <a:rPr lang="en-US" sz="1600" dirty="0">
                          <a:solidFill>
                            <a:schemeClr val="bg1"/>
                          </a:solidFill>
                        </a:rPr>
                        <a:t>4.5</a:t>
                      </a:r>
                    </a:p>
                  </a:txBody>
                  <a:tcPr marL="0" marR="0" marT="0" marB="0">
                    <a:solidFill>
                      <a:schemeClr val="tx1"/>
                    </a:solidFill>
                  </a:tcPr>
                </a:tc>
                <a:extLst>
                  <a:ext uri="{0D108BD9-81ED-4DB2-BD59-A6C34878D82A}">
                    <a16:rowId xmlns:a16="http://schemas.microsoft.com/office/drawing/2014/main" val="3409287634"/>
                  </a:ext>
                </a:extLst>
              </a:tr>
              <a:tr h="0">
                <a:tc>
                  <a:txBody>
                    <a:bodyPr/>
                    <a:lstStyle/>
                    <a:p>
                      <a:r>
                        <a:rPr lang="en-US" sz="1600" b="1" dirty="0">
                          <a:solidFill>
                            <a:schemeClr val="bg1"/>
                          </a:solidFill>
                        </a:rPr>
                        <a:t>HR (95% CI)</a:t>
                      </a:r>
                    </a:p>
                  </a:txBody>
                  <a:tcPr marL="0" marR="0" marT="0" marB="0">
                    <a:solidFill>
                      <a:schemeClr val="tx1"/>
                    </a:solidFill>
                  </a:tcPr>
                </a:tc>
                <a:tc rowSpan="2">
                  <a:txBody>
                    <a:bodyPr/>
                    <a:lstStyle/>
                    <a:p>
                      <a:pPr algn="ctr"/>
                      <a:r>
                        <a:rPr lang="en-US" sz="1600" dirty="0">
                          <a:solidFill>
                            <a:schemeClr val="bg1"/>
                          </a:solidFill>
                        </a:rPr>
                        <a:t>0.50 (0.36-0.69; </a:t>
                      </a:r>
                      <a:br>
                        <a:rPr lang="en-US" sz="1600" dirty="0">
                          <a:solidFill>
                            <a:schemeClr val="bg1"/>
                          </a:solidFill>
                        </a:rPr>
                      </a:br>
                      <a:r>
                        <a:rPr lang="en-US" sz="1600" i="1" dirty="0">
                          <a:solidFill>
                            <a:schemeClr val="bg1"/>
                          </a:solidFill>
                        </a:rPr>
                        <a:t>P </a:t>
                      </a:r>
                      <a:r>
                        <a:rPr lang="en-US" sz="1600" i="0" dirty="0">
                          <a:solidFill>
                            <a:schemeClr val="bg1"/>
                          </a:solidFill>
                        </a:rPr>
                        <a:t>&lt;.001)</a:t>
                      </a:r>
                      <a:endParaRPr lang="en-US" sz="1600" dirty="0">
                        <a:solidFill>
                          <a:schemeClr val="bg1"/>
                        </a:solidFill>
                      </a:endParaRPr>
                    </a:p>
                  </a:txBody>
                  <a:tcPr marL="0" marR="0" marT="0" marB="0">
                    <a:solidFill>
                      <a:schemeClr val="tx1"/>
                    </a:solidFill>
                  </a:tcPr>
                </a:tc>
                <a:tc rowSpan="2">
                  <a:txBody>
                    <a:bodyPr/>
                    <a:lstStyle/>
                    <a:p>
                      <a:pPr algn="ctr"/>
                      <a:r>
                        <a:rPr lang="en-US" sz="1600" dirty="0">
                          <a:solidFill>
                            <a:schemeClr val="bg1"/>
                          </a:solidFill>
                        </a:rPr>
                        <a:t>0.61 (0.47-0.80; </a:t>
                      </a:r>
                      <a:br>
                        <a:rPr lang="en-US" sz="1600" dirty="0">
                          <a:solidFill>
                            <a:schemeClr val="bg1"/>
                          </a:solidFill>
                        </a:rPr>
                      </a:br>
                      <a:r>
                        <a:rPr lang="en-US" sz="1600" i="1" dirty="0">
                          <a:solidFill>
                            <a:schemeClr val="bg1"/>
                          </a:solidFill>
                        </a:rPr>
                        <a:t>P</a:t>
                      </a:r>
                      <a:r>
                        <a:rPr lang="en-US" sz="1600" i="0" dirty="0">
                          <a:solidFill>
                            <a:schemeClr val="bg1"/>
                          </a:solidFill>
                        </a:rPr>
                        <a:t> &lt;.001)</a:t>
                      </a:r>
                      <a:endParaRPr lang="en-US" sz="1600" dirty="0">
                        <a:solidFill>
                          <a:schemeClr val="bg1"/>
                        </a:solidFill>
                      </a:endParaRPr>
                    </a:p>
                  </a:txBody>
                  <a:tcPr marL="0" marR="0" marT="0" marB="0">
                    <a:solidFill>
                      <a:schemeClr val="tx1"/>
                    </a:solidFill>
                  </a:tcPr>
                </a:tc>
                <a:extLst>
                  <a:ext uri="{0D108BD9-81ED-4DB2-BD59-A6C34878D82A}">
                    <a16:rowId xmlns:a16="http://schemas.microsoft.com/office/drawing/2014/main" val="2368601144"/>
                  </a:ext>
                </a:extLst>
              </a:tr>
              <a:tr h="0">
                <a:tc>
                  <a:txBody>
                    <a:bodyPr/>
                    <a:lstStyle/>
                    <a:p>
                      <a:pPr marL="0" indent="0">
                        <a:buClr>
                          <a:schemeClr val="bg1"/>
                        </a:buClr>
                        <a:buFontTx/>
                        <a:buNone/>
                      </a:pPr>
                      <a:endParaRPr lang="en-US" sz="1600" dirty="0">
                        <a:solidFill>
                          <a:schemeClr val="accent3"/>
                        </a:solidFill>
                      </a:endParaRPr>
                    </a:p>
                  </a:txBody>
                  <a:tcPr marL="0" marR="0" marT="0" marB="0">
                    <a:solidFill>
                      <a:schemeClr val="tx1"/>
                    </a:solidFill>
                  </a:tcPr>
                </a:tc>
                <a:tc vMerge="1">
                  <a:txBody>
                    <a:bodyPr/>
                    <a:lstStyle/>
                    <a:p>
                      <a:pPr algn="ctr"/>
                      <a:r>
                        <a:rPr lang="en-US" sz="1400">
                          <a:solidFill>
                            <a:schemeClr val="bg1"/>
                          </a:solidFill>
                        </a:rPr>
                        <a:t>0.50 </a:t>
                      </a:r>
                      <a:br>
                        <a:rPr lang="en-US" sz="1400">
                          <a:solidFill>
                            <a:schemeClr val="bg1"/>
                          </a:solidFill>
                        </a:rPr>
                      </a:br>
                      <a:r>
                        <a:rPr lang="en-US" sz="1400">
                          <a:solidFill>
                            <a:schemeClr val="bg1"/>
                          </a:solidFill>
                        </a:rPr>
                        <a:t>(0.36-0.69; </a:t>
                      </a:r>
                      <a:r>
                        <a:rPr lang="en-US" sz="1400" i="1">
                          <a:solidFill>
                            <a:schemeClr val="bg1"/>
                          </a:solidFill>
                        </a:rPr>
                        <a:t>P </a:t>
                      </a:r>
                      <a:r>
                        <a:rPr lang="en-US" sz="1400" i="0">
                          <a:solidFill>
                            <a:schemeClr val="bg1"/>
                          </a:solidFill>
                        </a:rPr>
                        <a:t>&lt;.001)</a:t>
                      </a:r>
                      <a:endParaRPr lang="en-US" sz="1400">
                        <a:solidFill>
                          <a:schemeClr val="bg1"/>
                        </a:solidFill>
                      </a:endParaRPr>
                    </a:p>
                  </a:txBody>
                  <a:tcPr marL="0" marR="0" marT="0" marB="0">
                    <a:solidFill>
                      <a:schemeClr val="tx1"/>
                    </a:solidFill>
                  </a:tcPr>
                </a:tc>
                <a:tc vMerge="1">
                  <a:txBody>
                    <a:bodyPr/>
                    <a:lstStyle/>
                    <a:p>
                      <a:pPr algn="ctr"/>
                      <a:r>
                        <a:rPr lang="en-US" sz="1400">
                          <a:solidFill>
                            <a:schemeClr val="bg1"/>
                          </a:solidFill>
                        </a:rPr>
                        <a:t>0.61 </a:t>
                      </a:r>
                      <a:br>
                        <a:rPr lang="en-US" sz="1400">
                          <a:solidFill>
                            <a:schemeClr val="bg1"/>
                          </a:solidFill>
                        </a:rPr>
                      </a:br>
                      <a:r>
                        <a:rPr lang="en-US" sz="1400">
                          <a:solidFill>
                            <a:schemeClr val="bg1"/>
                          </a:solidFill>
                        </a:rPr>
                        <a:t>(0.47-0.80; </a:t>
                      </a:r>
                      <a:r>
                        <a:rPr lang="en-US" sz="1400" i="1">
                          <a:solidFill>
                            <a:schemeClr val="bg1"/>
                          </a:solidFill>
                        </a:rPr>
                        <a:t>P</a:t>
                      </a:r>
                      <a:r>
                        <a:rPr lang="en-US" sz="1400" i="0">
                          <a:solidFill>
                            <a:schemeClr val="bg1"/>
                          </a:solidFill>
                        </a:rPr>
                        <a:t> &lt;.001)</a:t>
                      </a:r>
                      <a:endParaRPr lang="en-US" sz="1400">
                        <a:solidFill>
                          <a:schemeClr val="bg1"/>
                        </a:solidFill>
                      </a:endParaRPr>
                    </a:p>
                  </a:txBody>
                  <a:tcPr marL="0" marR="0" marT="0" marB="0">
                    <a:solidFill>
                      <a:schemeClr val="tx1"/>
                    </a:solidFill>
                  </a:tcPr>
                </a:tc>
                <a:extLst>
                  <a:ext uri="{0D108BD9-81ED-4DB2-BD59-A6C34878D82A}">
                    <a16:rowId xmlns:a16="http://schemas.microsoft.com/office/drawing/2014/main" val="850366037"/>
                  </a:ext>
                </a:extLst>
              </a:tr>
            </a:tbl>
          </a:graphicData>
        </a:graphic>
      </p:graphicFrame>
      <p:grpSp>
        <p:nvGrpSpPr>
          <p:cNvPr id="12" name="Group 11">
            <a:extLst>
              <a:ext uri="{FF2B5EF4-FFF2-40B4-BE49-F238E27FC236}">
                <a16:creationId xmlns:a16="http://schemas.microsoft.com/office/drawing/2014/main" id="{4BBD85FC-0B5B-30DE-15A7-78537F51AB17}"/>
              </a:ext>
            </a:extLst>
          </p:cNvPr>
          <p:cNvGrpSpPr/>
          <p:nvPr/>
        </p:nvGrpSpPr>
        <p:grpSpPr>
          <a:xfrm>
            <a:off x="5351068" y="1904525"/>
            <a:ext cx="255494" cy="212913"/>
            <a:chOff x="4996825" y="1862186"/>
            <a:chExt cx="255494" cy="212913"/>
          </a:xfrm>
        </p:grpSpPr>
        <p:cxnSp>
          <p:nvCxnSpPr>
            <p:cNvPr id="5" name="Straight Connector 4">
              <a:extLst>
                <a:ext uri="{FF2B5EF4-FFF2-40B4-BE49-F238E27FC236}">
                  <a16:creationId xmlns:a16="http://schemas.microsoft.com/office/drawing/2014/main" id="{8791AADE-9840-BE84-0C04-5727C7460835}"/>
                </a:ext>
              </a:extLst>
            </p:cNvPr>
            <p:cNvCxnSpPr>
              <a:cxnSpLocks/>
            </p:cNvCxnSpPr>
            <p:nvPr/>
          </p:nvCxnSpPr>
          <p:spPr bwMode="auto">
            <a:xfrm>
              <a:off x="4996825" y="1862186"/>
              <a:ext cx="255494" cy="0"/>
            </a:xfrm>
            <a:prstGeom prst="line">
              <a:avLst/>
            </a:prstGeom>
            <a:noFill/>
            <a:ln w="28575" cap="flat" cmpd="sng" algn="ctr">
              <a:solidFill>
                <a:schemeClr val="accent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B4D688AA-7806-571A-7A16-EEBB629E6944}"/>
                </a:ext>
              </a:extLst>
            </p:cNvPr>
            <p:cNvCxnSpPr>
              <a:cxnSpLocks/>
            </p:cNvCxnSpPr>
            <p:nvPr/>
          </p:nvCxnSpPr>
          <p:spPr bwMode="auto">
            <a:xfrm>
              <a:off x="4996825" y="2075099"/>
              <a:ext cx="255494" cy="0"/>
            </a:xfrm>
            <a:prstGeom prst="line">
              <a:avLst/>
            </a:prstGeom>
            <a:noFill/>
            <a:ln w="28575" cap="flat" cmpd="sng" algn="ctr">
              <a:solidFill>
                <a:schemeClr val="accent3"/>
              </a:solidFill>
              <a:prstDash val="solid"/>
              <a:round/>
              <a:headEnd type="none" w="med" len="med"/>
              <a:tailEnd type="none" w="med" len="med"/>
            </a:ln>
            <a:effectLst/>
          </p:spPr>
        </p:cxnSp>
      </p:grpSp>
      <p:sp>
        <p:nvSpPr>
          <p:cNvPr id="13" name="Freeform: Shape 12">
            <a:extLst>
              <a:ext uri="{FF2B5EF4-FFF2-40B4-BE49-F238E27FC236}">
                <a16:creationId xmlns:a16="http://schemas.microsoft.com/office/drawing/2014/main" id="{5B479469-77DC-26DE-6CA8-D815B40CA48C}"/>
              </a:ext>
            </a:extLst>
          </p:cNvPr>
          <p:cNvSpPr/>
          <p:nvPr/>
        </p:nvSpPr>
        <p:spPr bwMode="auto">
          <a:xfrm>
            <a:off x="2359959" y="1660712"/>
            <a:ext cx="8774206" cy="2669241"/>
          </a:xfrm>
          <a:custGeom>
            <a:avLst/>
            <a:gdLst>
              <a:gd name="connsiteX0" fmla="*/ 0 w 8774206"/>
              <a:gd name="connsiteY0" fmla="*/ 0 h 2669241"/>
              <a:gd name="connsiteX1" fmla="*/ 0 w 8774206"/>
              <a:gd name="connsiteY1" fmla="*/ 2669241 h 2669241"/>
              <a:gd name="connsiteX2" fmla="*/ 8774206 w 8774206"/>
              <a:gd name="connsiteY2" fmla="*/ 2669241 h 2669241"/>
            </a:gdLst>
            <a:ahLst/>
            <a:cxnLst>
              <a:cxn ang="0">
                <a:pos x="connsiteX0" y="connsiteY0"/>
              </a:cxn>
              <a:cxn ang="0">
                <a:pos x="connsiteX1" y="connsiteY1"/>
              </a:cxn>
              <a:cxn ang="0">
                <a:pos x="connsiteX2" y="connsiteY2"/>
              </a:cxn>
            </a:cxnLst>
            <a:rect l="l" t="t" r="r" b="b"/>
            <a:pathLst>
              <a:path w="8774206" h="2669241">
                <a:moveTo>
                  <a:pt x="0" y="0"/>
                </a:moveTo>
                <a:lnTo>
                  <a:pt x="0" y="2669241"/>
                </a:lnTo>
                <a:lnTo>
                  <a:pt x="8774206" y="2669241"/>
                </a:lnTo>
              </a:path>
            </a:pathLst>
          </a:custGeom>
          <a:noFill/>
          <a:ln w="28575">
            <a:solidFill>
              <a:schemeClr val="bg1"/>
            </a:solidFill>
            <a:miter lim="800000"/>
            <a:headEnd/>
            <a:tailEnd/>
          </a:ln>
        </p:spPr>
        <p:txBody>
          <a:bodyPr rtlCol="0" anchor="ctr"/>
          <a:lstStyle/>
          <a:p>
            <a:pPr algn="ctr"/>
            <a:endParaRPr lang="en-US" dirty="0"/>
          </a:p>
        </p:txBody>
      </p:sp>
      <p:grpSp>
        <p:nvGrpSpPr>
          <p:cNvPr id="30" name="Group 29">
            <a:extLst>
              <a:ext uri="{FF2B5EF4-FFF2-40B4-BE49-F238E27FC236}">
                <a16:creationId xmlns:a16="http://schemas.microsoft.com/office/drawing/2014/main" id="{3E83A93D-852E-D284-84AD-11183E9B371D}"/>
              </a:ext>
            </a:extLst>
          </p:cNvPr>
          <p:cNvGrpSpPr/>
          <p:nvPr/>
        </p:nvGrpSpPr>
        <p:grpSpPr>
          <a:xfrm>
            <a:off x="2276398" y="1660712"/>
            <a:ext cx="87162" cy="2669241"/>
            <a:chOff x="2276398" y="1660712"/>
            <a:chExt cx="87162" cy="2669241"/>
          </a:xfrm>
        </p:grpSpPr>
        <p:cxnSp>
          <p:nvCxnSpPr>
            <p:cNvPr id="24" name="Straight Connector 23">
              <a:extLst>
                <a:ext uri="{FF2B5EF4-FFF2-40B4-BE49-F238E27FC236}">
                  <a16:creationId xmlns:a16="http://schemas.microsoft.com/office/drawing/2014/main" id="{E43264C7-5A49-A10B-14FB-E66AB6CFA6AB}"/>
                </a:ext>
              </a:extLst>
            </p:cNvPr>
            <p:cNvCxnSpPr>
              <a:cxnSpLocks/>
            </p:cNvCxnSpPr>
            <p:nvPr/>
          </p:nvCxnSpPr>
          <p:spPr bwMode="auto">
            <a:xfrm>
              <a:off x="2276398" y="1660712"/>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EA0957F1-99CB-A4DB-7883-47482D89652A}"/>
                </a:ext>
              </a:extLst>
            </p:cNvPr>
            <p:cNvCxnSpPr>
              <a:cxnSpLocks/>
            </p:cNvCxnSpPr>
            <p:nvPr/>
          </p:nvCxnSpPr>
          <p:spPr bwMode="auto">
            <a:xfrm>
              <a:off x="2276398" y="2194560"/>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473861A6-4D19-380D-9856-545E3EB97C61}"/>
                </a:ext>
              </a:extLst>
            </p:cNvPr>
            <p:cNvCxnSpPr>
              <a:cxnSpLocks/>
            </p:cNvCxnSpPr>
            <p:nvPr/>
          </p:nvCxnSpPr>
          <p:spPr bwMode="auto">
            <a:xfrm>
              <a:off x="2276398" y="2728408"/>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4F4152E3-7FAB-7E54-450B-AD9FB19AE88A}"/>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FBD68D9D-1C6F-6D0B-EB96-8EB9A8D83852}"/>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A8D24912-2362-84A9-FE7E-FDBE5E0E4C85}"/>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51A2CE44-C8AA-AC9A-5012-66C7A8DC6E47}"/>
              </a:ext>
            </a:extLst>
          </p:cNvPr>
          <p:cNvGrpSpPr/>
          <p:nvPr/>
        </p:nvGrpSpPr>
        <p:grpSpPr>
          <a:xfrm>
            <a:off x="2357683" y="4337378"/>
            <a:ext cx="8771744" cy="66993"/>
            <a:chOff x="2357683" y="4337378"/>
            <a:chExt cx="8771744" cy="66993"/>
          </a:xfrm>
        </p:grpSpPr>
        <p:grpSp>
          <p:nvGrpSpPr>
            <p:cNvPr id="31" name="Group 30">
              <a:extLst>
                <a:ext uri="{FF2B5EF4-FFF2-40B4-BE49-F238E27FC236}">
                  <a16:creationId xmlns:a16="http://schemas.microsoft.com/office/drawing/2014/main" id="{E2E83E98-0714-3A81-C919-0AF15A21A524}"/>
                </a:ext>
              </a:extLst>
            </p:cNvPr>
            <p:cNvGrpSpPr/>
            <p:nvPr/>
          </p:nvGrpSpPr>
          <p:grpSpPr>
            <a:xfrm rot="5400000">
              <a:off x="3789049" y="2906012"/>
              <a:ext cx="66993" cy="2929726"/>
              <a:chOff x="2276398" y="1660712"/>
              <a:chExt cx="87162" cy="2669241"/>
            </a:xfrm>
          </p:grpSpPr>
          <p:cxnSp>
            <p:nvCxnSpPr>
              <p:cNvPr id="32" name="Straight Connector 31">
                <a:extLst>
                  <a:ext uri="{FF2B5EF4-FFF2-40B4-BE49-F238E27FC236}">
                    <a16:creationId xmlns:a16="http://schemas.microsoft.com/office/drawing/2014/main" id="{8AC385D6-55BD-8384-1802-C92CB31F7604}"/>
                  </a:ext>
                </a:extLst>
              </p:cNvPr>
              <p:cNvCxnSpPr>
                <a:cxnSpLocks/>
              </p:cNvCxnSpPr>
              <p:nvPr/>
            </p:nvCxnSpPr>
            <p:spPr bwMode="auto">
              <a:xfrm>
                <a:off x="2276398" y="1660712"/>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AFB6A7F9-829C-F81E-0E19-0C643B8185D2}"/>
                  </a:ext>
                </a:extLst>
              </p:cNvPr>
              <p:cNvCxnSpPr>
                <a:cxnSpLocks/>
              </p:cNvCxnSpPr>
              <p:nvPr/>
            </p:nvCxnSpPr>
            <p:spPr bwMode="auto">
              <a:xfrm>
                <a:off x="2276398" y="2194560"/>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DDEE5EEF-18E5-8EAD-748F-BB8F7892B145}"/>
                  </a:ext>
                </a:extLst>
              </p:cNvPr>
              <p:cNvCxnSpPr>
                <a:cxnSpLocks/>
              </p:cNvCxnSpPr>
              <p:nvPr/>
            </p:nvCxnSpPr>
            <p:spPr bwMode="auto">
              <a:xfrm>
                <a:off x="2276398" y="2728408"/>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CBE082EB-1CD7-834D-F3CC-1DED7ADF83EC}"/>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CCA65D44-F6CF-7147-480D-EFF25C443D14}"/>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C2C259E4-E2AD-4A3B-C0F8-8AB7D573AA7E}"/>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38" name="Group 37">
              <a:extLst>
                <a:ext uri="{FF2B5EF4-FFF2-40B4-BE49-F238E27FC236}">
                  <a16:creationId xmlns:a16="http://schemas.microsoft.com/office/drawing/2014/main" id="{14B04DBB-902C-6903-FF27-72208FE56656}"/>
                </a:ext>
              </a:extLst>
            </p:cNvPr>
            <p:cNvGrpSpPr/>
            <p:nvPr/>
          </p:nvGrpSpPr>
          <p:grpSpPr>
            <a:xfrm rot="5400000">
              <a:off x="7303194" y="2914172"/>
              <a:ext cx="62255" cy="2908667"/>
              <a:chOff x="2276398" y="1660712"/>
              <a:chExt cx="87162" cy="2669241"/>
            </a:xfrm>
          </p:grpSpPr>
          <p:cxnSp>
            <p:nvCxnSpPr>
              <p:cNvPr id="39" name="Straight Connector 38">
                <a:extLst>
                  <a:ext uri="{FF2B5EF4-FFF2-40B4-BE49-F238E27FC236}">
                    <a16:creationId xmlns:a16="http://schemas.microsoft.com/office/drawing/2014/main" id="{3D37547C-1A22-6818-BB57-01500D074B18}"/>
                  </a:ext>
                </a:extLst>
              </p:cNvPr>
              <p:cNvCxnSpPr>
                <a:cxnSpLocks/>
              </p:cNvCxnSpPr>
              <p:nvPr/>
            </p:nvCxnSpPr>
            <p:spPr bwMode="auto">
              <a:xfrm>
                <a:off x="2276398" y="1660712"/>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E9F7102B-8864-59CE-8DE6-BC83E779AD0D}"/>
                  </a:ext>
                </a:extLst>
              </p:cNvPr>
              <p:cNvCxnSpPr>
                <a:cxnSpLocks/>
              </p:cNvCxnSpPr>
              <p:nvPr/>
            </p:nvCxnSpPr>
            <p:spPr bwMode="auto">
              <a:xfrm>
                <a:off x="2276398" y="2194560"/>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39A273B9-6AE0-5C60-D662-CE7568B2135B}"/>
                  </a:ext>
                </a:extLst>
              </p:cNvPr>
              <p:cNvCxnSpPr>
                <a:cxnSpLocks/>
              </p:cNvCxnSpPr>
              <p:nvPr/>
            </p:nvCxnSpPr>
            <p:spPr bwMode="auto">
              <a:xfrm>
                <a:off x="2276398" y="2728408"/>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CFCA238-7FDC-5277-9744-EE1E73684123}"/>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2788ADB1-83FB-F54E-739E-5F3BA6E11982}"/>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211FDF2-ED38-045E-E4B7-F0108B4BCA91}"/>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1D8C9C8A-439C-786D-54B5-CBEE28DBFC0C}"/>
                </a:ext>
              </a:extLst>
            </p:cNvPr>
            <p:cNvGrpSpPr/>
            <p:nvPr/>
          </p:nvGrpSpPr>
          <p:grpSpPr>
            <a:xfrm rot="5400000">
              <a:off x="10225699" y="3495905"/>
              <a:ext cx="62255" cy="1745201"/>
              <a:chOff x="2276398" y="2728408"/>
              <a:chExt cx="87162" cy="1601545"/>
            </a:xfrm>
          </p:grpSpPr>
          <p:cxnSp>
            <p:nvCxnSpPr>
              <p:cNvPr id="48" name="Straight Connector 47">
                <a:extLst>
                  <a:ext uri="{FF2B5EF4-FFF2-40B4-BE49-F238E27FC236}">
                    <a16:creationId xmlns:a16="http://schemas.microsoft.com/office/drawing/2014/main" id="{96C2B474-3D3F-61E6-3592-081D0726AD39}"/>
                  </a:ext>
                </a:extLst>
              </p:cNvPr>
              <p:cNvCxnSpPr>
                <a:cxnSpLocks/>
              </p:cNvCxnSpPr>
              <p:nvPr/>
            </p:nvCxnSpPr>
            <p:spPr bwMode="auto">
              <a:xfrm>
                <a:off x="2276398" y="2728408"/>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C9AFA22-3619-B2A5-FD9B-62674EBD5E8B}"/>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65480BE-C31C-2C73-37B4-17B7EE9A7868}"/>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8E00CBBB-FC83-2911-6D99-008F36BAADC4}"/>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3" name="TextBox 52">
            <a:extLst>
              <a:ext uri="{FF2B5EF4-FFF2-40B4-BE49-F238E27FC236}">
                <a16:creationId xmlns:a16="http://schemas.microsoft.com/office/drawing/2014/main" id="{67637398-0B9E-1A82-46C8-2C3074EA6D01}"/>
              </a:ext>
            </a:extLst>
          </p:cNvPr>
          <p:cNvSpPr txBox="1"/>
          <p:nvPr/>
        </p:nvSpPr>
        <p:spPr bwMode="auto">
          <a:xfrm>
            <a:off x="1796910" y="1475308"/>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54" name="TextBox 53">
            <a:extLst>
              <a:ext uri="{FF2B5EF4-FFF2-40B4-BE49-F238E27FC236}">
                <a16:creationId xmlns:a16="http://schemas.microsoft.com/office/drawing/2014/main" id="{25FE6AA0-A8BD-99D8-C783-75E3BEBE1DAF}"/>
              </a:ext>
            </a:extLst>
          </p:cNvPr>
          <p:cNvSpPr txBox="1"/>
          <p:nvPr/>
        </p:nvSpPr>
        <p:spPr bwMode="auto">
          <a:xfrm>
            <a:off x="1916647" y="200270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55" name="TextBox 54">
            <a:extLst>
              <a:ext uri="{FF2B5EF4-FFF2-40B4-BE49-F238E27FC236}">
                <a16:creationId xmlns:a16="http://schemas.microsoft.com/office/drawing/2014/main" id="{3F42E411-129E-0C64-0EF8-3A02C65319CD}"/>
              </a:ext>
            </a:extLst>
          </p:cNvPr>
          <p:cNvSpPr txBox="1"/>
          <p:nvPr/>
        </p:nvSpPr>
        <p:spPr bwMode="auto">
          <a:xfrm>
            <a:off x="1916602" y="254034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56" name="TextBox 55">
            <a:extLst>
              <a:ext uri="{FF2B5EF4-FFF2-40B4-BE49-F238E27FC236}">
                <a16:creationId xmlns:a16="http://schemas.microsoft.com/office/drawing/2014/main" id="{4CD38613-AD9D-CCC9-295E-F247288F2CA5}"/>
              </a:ext>
            </a:extLst>
          </p:cNvPr>
          <p:cNvSpPr txBox="1"/>
          <p:nvPr/>
        </p:nvSpPr>
        <p:spPr bwMode="auto">
          <a:xfrm>
            <a:off x="1919319" y="306774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7" name="TextBox 56">
            <a:extLst>
              <a:ext uri="{FF2B5EF4-FFF2-40B4-BE49-F238E27FC236}">
                <a16:creationId xmlns:a16="http://schemas.microsoft.com/office/drawing/2014/main" id="{CD5B8672-1881-995E-854F-DFA2592C1EAF}"/>
              </a:ext>
            </a:extLst>
          </p:cNvPr>
          <p:cNvSpPr txBox="1"/>
          <p:nvPr/>
        </p:nvSpPr>
        <p:spPr bwMode="auto">
          <a:xfrm>
            <a:off x="1916602" y="36071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58" name="TextBox 57">
            <a:extLst>
              <a:ext uri="{FF2B5EF4-FFF2-40B4-BE49-F238E27FC236}">
                <a16:creationId xmlns:a16="http://schemas.microsoft.com/office/drawing/2014/main" id="{8593FFE4-2053-4B5A-A8EF-3D14F237A966}"/>
              </a:ext>
            </a:extLst>
          </p:cNvPr>
          <p:cNvSpPr txBox="1"/>
          <p:nvPr/>
        </p:nvSpPr>
        <p:spPr bwMode="auto">
          <a:xfrm>
            <a:off x="2036338" y="4134562"/>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59" name="TextBox 58">
            <a:extLst>
              <a:ext uri="{FF2B5EF4-FFF2-40B4-BE49-F238E27FC236}">
                <a16:creationId xmlns:a16="http://schemas.microsoft.com/office/drawing/2014/main" id="{93692D2E-896E-42E6-20D0-BAEDC39D3935}"/>
              </a:ext>
            </a:extLst>
          </p:cNvPr>
          <p:cNvSpPr txBox="1"/>
          <p:nvPr/>
        </p:nvSpPr>
        <p:spPr bwMode="auto">
          <a:xfrm>
            <a:off x="2211051" y="434101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0" name="TextBox 59">
            <a:extLst>
              <a:ext uri="{FF2B5EF4-FFF2-40B4-BE49-F238E27FC236}">
                <a16:creationId xmlns:a16="http://schemas.microsoft.com/office/drawing/2014/main" id="{DF3F747B-0536-A9B1-BC51-673EC486D534}"/>
              </a:ext>
            </a:extLst>
          </p:cNvPr>
          <p:cNvSpPr txBox="1"/>
          <p:nvPr/>
        </p:nvSpPr>
        <p:spPr bwMode="auto">
          <a:xfrm>
            <a:off x="2799418" y="434101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61" name="TextBox 60">
            <a:extLst>
              <a:ext uri="{FF2B5EF4-FFF2-40B4-BE49-F238E27FC236}">
                <a16:creationId xmlns:a16="http://schemas.microsoft.com/office/drawing/2014/main" id="{2EA2D99C-AB39-DAEE-7D13-ECB39AAB1EF0}"/>
              </a:ext>
            </a:extLst>
          </p:cNvPr>
          <p:cNvSpPr txBox="1"/>
          <p:nvPr/>
        </p:nvSpPr>
        <p:spPr bwMode="auto">
          <a:xfrm>
            <a:off x="3386822" y="434101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62" name="TextBox 61">
            <a:extLst>
              <a:ext uri="{FF2B5EF4-FFF2-40B4-BE49-F238E27FC236}">
                <a16:creationId xmlns:a16="http://schemas.microsoft.com/office/drawing/2014/main" id="{5082D4CA-1ED7-BE32-4A75-B27613A25228}"/>
              </a:ext>
            </a:extLst>
          </p:cNvPr>
          <p:cNvSpPr txBox="1"/>
          <p:nvPr/>
        </p:nvSpPr>
        <p:spPr bwMode="auto">
          <a:xfrm>
            <a:off x="3975189" y="434101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63" name="TextBox 62">
            <a:extLst>
              <a:ext uri="{FF2B5EF4-FFF2-40B4-BE49-F238E27FC236}">
                <a16:creationId xmlns:a16="http://schemas.microsoft.com/office/drawing/2014/main" id="{3C14DA43-EFEB-AAD4-A12C-C70B2974F0B4}"/>
              </a:ext>
            </a:extLst>
          </p:cNvPr>
          <p:cNvSpPr txBox="1"/>
          <p:nvPr/>
        </p:nvSpPr>
        <p:spPr bwMode="auto">
          <a:xfrm>
            <a:off x="4496192" y="433610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64" name="TextBox 63">
            <a:extLst>
              <a:ext uri="{FF2B5EF4-FFF2-40B4-BE49-F238E27FC236}">
                <a16:creationId xmlns:a16="http://schemas.microsoft.com/office/drawing/2014/main" id="{9B13AFAE-CD92-50B7-3786-D5A2B787C6CB}"/>
              </a:ext>
            </a:extLst>
          </p:cNvPr>
          <p:cNvSpPr txBox="1"/>
          <p:nvPr/>
        </p:nvSpPr>
        <p:spPr bwMode="auto">
          <a:xfrm>
            <a:off x="5084559" y="433610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65" name="TextBox 64">
            <a:extLst>
              <a:ext uri="{FF2B5EF4-FFF2-40B4-BE49-F238E27FC236}">
                <a16:creationId xmlns:a16="http://schemas.microsoft.com/office/drawing/2014/main" id="{6F7C5873-186F-896F-CEB9-1A44D8F660E5}"/>
              </a:ext>
            </a:extLst>
          </p:cNvPr>
          <p:cNvSpPr txBox="1"/>
          <p:nvPr/>
        </p:nvSpPr>
        <p:spPr bwMode="auto">
          <a:xfrm>
            <a:off x="5671963" y="433610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66" name="TextBox 65">
            <a:extLst>
              <a:ext uri="{FF2B5EF4-FFF2-40B4-BE49-F238E27FC236}">
                <a16:creationId xmlns:a16="http://schemas.microsoft.com/office/drawing/2014/main" id="{5DEFF1E4-156A-8F7C-812B-523C09AB3959}"/>
              </a:ext>
            </a:extLst>
          </p:cNvPr>
          <p:cNvSpPr txBox="1"/>
          <p:nvPr/>
        </p:nvSpPr>
        <p:spPr bwMode="auto">
          <a:xfrm>
            <a:off x="6260330" y="433610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67" name="TextBox 66">
            <a:extLst>
              <a:ext uri="{FF2B5EF4-FFF2-40B4-BE49-F238E27FC236}">
                <a16:creationId xmlns:a16="http://schemas.microsoft.com/office/drawing/2014/main" id="{8180ACA3-3792-91EE-5DBE-22D1F9468EC4}"/>
              </a:ext>
            </a:extLst>
          </p:cNvPr>
          <p:cNvSpPr txBox="1"/>
          <p:nvPr/>
        </p:nvSpPr>
        <p:spPr bwMode="auto">
          <a:xfrm>
            <a:off x="6834844" y="43433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68" name="TextBox 67">
            <a:extLst>
              <a:ext uri="{FF2B5EF4-FFF2-40B4-BE49-F238E27FC236}">
                <a16:creationId xmlns:a16="http://schemas.microsoft.com/office/drawing/2014/main" id="{BB2D7901-2B5E-E30B-E37E-598977BDBA1C}"/>
              </a:ext>
            </a:extLst>
          </p:cNvPr>
          <p:cNvSpPr txBox="1"/>
          <p:nvPr/>
        </p:nvSpPr>
        <p:spPr bwMode="auto">
          <a:xfrm>
            <a:off x="7411709" y="43433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69" name="TextBox 68">
            <a:extLst>
              <a:ext uri="{FF2B5EF4-FFF2-40B4-BE49-F238E27FC236}">
                <a16:creationId xmlns:a16="http://schemas.microsoft.com/office/drawing/2014/main" id="{19D82BFD-7A55-9229-86FB-BC05FD9F3041}"/>
              </a:ext>
            </a:extLst>
          </p:cNvPr>
          <p:cNvSpPr txBox="1"/>
          <p:nvPr/>
        </p:nvSpPr>
        <p:spPr bwMode="auto">
          <a:xfrm>
            <a:off x="7999113" y="43433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70" name="TextBox 69">
            <a:extLst>
              <a:ext uri="{FF2B5EF4-FFF2-40B4-BE49-F238E27FC236}">
                <a16:creationId xmlns:a16="http://schemas.microsoft.com/office/drawing/2014/main" id="{D3B00682-E043-6D99-CB5C-2CF4EAC3FE70}"/>
              </a:ext>
            </a:extLst>
          </p:cNvPr>
          <p:cNvSpPr txBox="1"/>
          <p:nvPr/>
        </p:nvSpPr>
        <p:spPr bwMode="auto">
          <a:xfrm>
            <a:off x="8587480" y="434330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71" name="TextBox 70">
            <a:extLst>
              <a:ext uri="{FF2B5EF4-FFF2-40B4-BE49-F238E27FC236}">
                <a16:creationId xmlns:a16="http://schemas.microsoft.com/office/drawing/2014/main" id="{3877D039-838A-671C-3C40-C66591C33EB0}"/>
              </a:ext>
            </a:extLst>
          </p:cNvPr>
          <p:cNvSpPr txBox="1"/>
          <p:nvPr/>
        </p:nvSpPr>
        <p:spPr bwMode="auto">
          <a:xfrm>
            <a:off x="9166992" y="43383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72" name="TextBox 71">
            <a:extLst>
              <a:ext uri="{FF2B5EF4-FFF2-40B4-BE49-F238E27FC236}">
                <a16:creationId xmlns:a16="http://schemas.microsoft.com/office/drawing/2014/main" id="{140D918F-EE2C-DABC-A6E3-B5D572C1E96B}"/>
              </a:ext>
            </a:extLst>
          </p:cNvPr>
          <p:cNvSpPr txBox="1"/>
          <p:nvPr/>
        </p:nvSpPr>
        <p:spPr bwMode="auto">
          <a:xfrm>
            <a:off x="9755359" y="43383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73" name="TextBox 72">
            <a:extLst>
              <a:ext uri="{FF2B5EF4-FFF2-40B4-BE49-F238E27FC236}">
                <a16:creationId xmlns:a16="http://schemas.microsoft.com/office/drawing/2014/main" id="{D6E7EF9E-B529-78DE-4039-29600BC2F985}"/>
              </a:ext>
            </a:extLst>
          </p:cNvPr>
          <p:cNvSpPr txBox="1"/>
          <p:nvPr/>
        </p:nvSpPr>
        <p:spPr bwMode="auto">
          <a:xfrm>
            <a:off x="10342763" y="43383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74" name="TextBox 73">
            <a:extLst>
              <a:ext uri="{FF2B5EF4-FFF2-40B4-BE49-F238E27FC236}">
                <a16:creationId xmlns:a16="http://schemas.microsoft.com/office/drawing/2014/main" id="{AC8BA8AA-6232-2D27-8DCA-0ABCD94C84C1}"/>
              </a:ext>
            </a:extLst>
          </p:cNvPr>
          <p:cNvSpPr txBox="1"/>
          <p:nvPr/>
        </p:nvSpPr>
        <p:spPr bwMode="auto">
          <a:xfrm>
            <a:off x="10931130" y="43383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grpSp>
        <p:nvGrpSpPr>
          <p:cNvPr id="121" name="Group 120">
            <a:extLst>
              <a:ext uri="{FF2B5EF4-FFF2-40B4-BE49-F238E27FC236}">
                <a16:creationId xmlns:a16="http://schemas.microsoft.com/office/drawing/2014/main" id="{705161C9-2ECD-2960-6682-296FA822191F}"/>
              </a:ext>
            </a:extLst>
          </p:cNvPr>
          <p:cNvGrpSpPr/>
          <p:nvPr/>
        </p:nvGrpSpPr>
        <p:grpSpPr>
          <a:xfrm>
            <a:off x="2720712" y="1800220"/>
            <a:ext cx="3641723" cy="2409302"/>
            <a:chOff x="2720712" y="1800220"/>
            <a:chExt cx="3641723" cy="2409302"/>
          </a:xfrm>
        </p:grpSpPr>
        <p:cxnSp>
          <p:nvCxnSpPr>
            <p:cNvPr id="99" name="Straight Connector 98">
              <a:extLst>
                <a:ext uri="{FF2B5EF4-FFF2-40B4-BE49-F238E27FC236}">
                  <a16:creationId xmlns:a16="http://schemas.microsoft.com/office/drawing/2014/main" id="{DA4BB122-9D8C-FC0F-A930-801C2FB3920C}"/>
                </a:ext>
              </a:extLst>
            </p:cNvPr>
            <p:cNvCxnSpPr/>
            <p:nvPr/>
          </p:nvCxnSpPr>
          <p:spPr bwMode="auto">
            <a:xfrm>
              <a:off x="2720712" y="1800220"/>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219F7573-7E68-EE09-C910-9B16DD840226}"/>
                </a:ext>
              </a:extLst>
            </p:cNvPr>
            <p:cNvCxnSpPr/>
            <p:nvPr/>
          </p:nvCxnSpPr>
          <p:spPr bwMode="auto">
            <a:xfrm>
              <a:off x="2730061" y="1980214"/>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B2335CE-B802-87E1-D8E6-2A36533A265C}"/>
                </a:ext>
              </a:extLst>
            </p:cNvPr>
            <p:cNvCxnSpPr/>
            <p:nvPr/>
          </p:nvCxnSpPr>
          <p:spPr bwMode="auto">
            <a:xfrm>
              <a:off x="2753435" y="2037376"/>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91BDDB85-3989-28AA-E284-3E45E0AA5F79}"/>
                </a:ext>
              </a:extLst>
            </p:cNvPr>
            <p:cNvCxnSpPr/>
            <p:nvPr/>
          </p:nvCxnSpPr>
          <p:spPr bwMode="auto">
            <a:xfrm>
              <a:off x="2838518" y="2182735"/>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9B1C7DEA-EF16-F020-17AF-88D26E6416B7}"/>
                </a:ext>
              </a:extLst>
            </p:cNvPr>
            <p:cNvCxnSpPr/>
            <p:nvPr/>
          </p:nvCxnSpPr>
          <p:spPr bwMode="auto">
            <a:xfrm>
              <a:off x="3164822" y="2505427"/>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3BC3942B-09C2-C08E-ADF1-C634A9A1FFAF}"/>
                </a:ext>
              </a:extLst>
            </p:cNvPr>
            <p:cNvCxnSpPr/>
            <p:nvPr/>
          </p:nvCxnSpPr>
          <p:spPr bwMode="auto">
            <a:xfrm>
              <a:off x="3210636" y="2505427"/>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FFFA3820-0C53-839B-11CC-075C4F752552}"/>
                </a:ext>
              </a:extLst>
            </p:cNvPr>
            <p:cNvCxnSpPr/>
            <p:nvPr/>
          </p:nvCxnSpPr>
          <p:spPr bwMode="auto">
            <a:xfrm>
              <a:off x="3270474" y="2570635"/>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B79DBE70-1E38-418C-E061-9DC062E3B6E3}"/>
                </a:ext>
              </a:extLst>
            </p:cNvPr>
            <p:cNvCxnSpPr/>
            <p:nvPr/>
          </p:nvCxnSpPr>
          <p:spPr bwMode="auto">
            <a:xfrm>
              <a:off x="3445313" y="2695441"/>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4A33B921-6FCA-1864-9C63-E06580587D1D}"/>
                </a:ext>
              </a:extLst>
            </p:cNvPr>
            <p:cNvCxnSpPr/>
            <p:nvPr/>
          </p:nvCxnSpPr>
          <p:spPr bwMode="auto">
            <a:xfrm>
              <a:off x="3491126" y="2858871"/>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4978561D-98FD-5A01-AE02-1E93F72F5B86}"/>
                </a:ext>
              </a:extLst>
            </p:cNvPr>
            <p:cNvCxnSpPr/>
            <p:nvPr/>
          </p:nvCxnSpPr>
          <p:spPr bwMode="auto">
            <a:xfrm>
              <a:off x="3576337" y="2893750"/>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F56173BE-E4F8-E657-1E3B-2297FEA156B1}"/>
                </a:ext>
              </a:extLst>
            </p:cNvPr>
            <p:cNvCxnSpPr/>
            <p:nvPr/>
          </p:nvCxnSpPr>
          <p:spPr bwMode="auto">
            <a:xfrm>
              <a:off x="3607240" y="2967979"/>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3F3ADB5F-DF8C-3B80-AA10-CDE38970A2ED}"/>
                </a:ext>
              </a:extLst>
            </p:cNvPr>
            <p:cNvCxnSpPr/>
            <p:nvPr/>
          </p:nvCxnSpPr>
          <p:spPr bwMode="auto">
            <a:xfrm>
              <a:off x="3732349" y="2967993"/>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138C2A6C-7EEF-C911-7F5B-450123B38353}"/>
                </a:ext>
              </a:extLst>
            </p:cNvPr>
            <p:cNvCxnSpPr/>
            <p:nvPr/>
          </p:nvCxnSpPr>
          <p:spPr bwMode="auto">
            <a:xfrm>
              <a:off x="3820236" y="3037471"/>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E613F4E-DE05-C98E-663A-907F8509A7C9}"/>
                </a:ext>
              </a:extLst>
            </p:cNvPr>
            <p:cNvCxnSpPr/>
            <p:nvPr/>
          </p:nvCxnSpPr>
          <p:spPr bwMode="auto">
            <a:xfrm>
              <a:off x="3986409" y="3217465"/>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EA64DE38-6D7C-26BE-8D4B-552336A6A61F}"/>
                </a:ext>
              </a:extLst>
            </p:cNvPr>
            <p:cNvCxnSpPr/>
            <p:nvPr/>
          </p:nvCxnSpPr>
          <p:spPr bwMode="auto">
            <a:xfrm>
              <a:off x="4004425" y="3279868"/>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7E681D92-5699-6A37-768D-FB9D85C11A8E}"/>
                </a:ext>
              </a:extLst>
            </p:cNvPr>
            <p:cNvCxnSpPr/>
            <p:nvPr/>
          </p:nvCxnSpPr>
          <p:spPr bwMode="auto">
            <a:xfrm>
              <a:off x="4021255" y="3319022"/>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524D63A9-F4ED-87C4-8469-3CF9494AC109}"/>
                </a:ext>
              </a:extLst>
            </p:cNvPr>
            <p:cNvCxnSpPr/>
            <p:nvPr/>
          </p:nvCxnSpPr>
          <p:spPr bwMode="auto">
            <a:xfrm>
              <a:off x="4530812" y="3692942"/>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A5B8E43-AF8E-A6ED-4F08-1A3BD7BAA27B}"/>
                </a:ext>
              </a:extLst>
            </p:cNvPr>
            <p:cNvCxnSpPr/>
            <p:nvPr/>
          </p:nvCxnSpPr>
          <p:spPr bwMode="auto">
            <a:xfrm>
              <a:off x="5101896" y="3903493"/>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8BFDDAE7-162C-E0E1-49DB-E32F97542A61}"/>
                </a:ext>
              </a:extLst>
            </p:cNvPr>
            <p:cNvCxnSpPr/>
            <p:nvPr/>
          </p:nvCxnSpPr>
          <p:spPr bwMode="auto">
            <a:xfrm>
              <a:off x="5205860" y="3902874"/>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059C72A1-4FF5-A89C-CE4C-0F80AC4D15D5}"/>
                </a:ext>
              </a:extLst>
            </p:cNvPr>
            <p:cNvCxnSpPr/>
            <p:nvPr/>
          </p:nvCxnSpPr>
          <p:spPr bwMode="auto">
            <a:xfrm>
              <a:off x="5511546" y="3908484"/>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BE535252-6033-7CAA-D91C-C253E741C132}"/>
                </a:ext>
              </a:extLst>
            </p:cNvPr>
            <p:cNvCxnSpPr/>
            <p:nvPr/>
          </p:nvCxnSpPr>
          <p:spPr bwMode="auto">
            <a:xfrm>
              <a:off x="6090667" y="3905435"/>
              <a:ext cx="0" cy="124806"/>
            </a:xfrm>
            <a:prstGeom prst="line">
              <a:avLst/>
            </a:prstGeom>
            <a:noFill/>
            <a:ln w="19050" cap="flat" cmpd="sng" algn="ctr">
              <a:solidFill>
                <a:schemeClr val="accent3"/>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A75F023A-B500-7C35-5427-362ACC6099FD}"/>
                </a:ext>
              </a:extLst>
            </p:cNvPr>
            <p:cNvCxnSpPr/>
            <p:nvPr/>
          </p:nvCxnSpPr>
          <p:spPr bwMode="auto">
            <a:xfrm>
              <a:off x="6362435" y="4084716"/>
              <a:ext cx="0" cy="124806"/>
            </a:xfrm>
            <a:prstGeom prst="line">
              <a:avLst/>
            </a:prstGeom>
            <a:noFill/>
            <a:ln w="19050" cap="flat" cmpd="sng" algn="ctr">
              <a:solidFill>
                <a:schemeClr val="accent3"/>
              </a:solidFill>
              <a:prstDash val="solid"/>
              <a:round/>
              <a:headEnd type="none" w="med" len="med"/>
              <a:tailEnd type="none" w="med" len="med"/>
            </a:ln>
            <a:effectLst/>
          </p:spPr>
        </p:cxnSp>
      </p:grpSp>
      <p:cxnSp>
        <p:nvCxnSpPr>
          <p:cNvPr id="151" name="Straight Connector 150">
            <a:extLst>
              <a:ext uri="{FF2B5EF4-FFF2-40B4-BE49-F238E27FC236}">
                <a16:creationId xmlns:a16="http://schemas.microsoft.com/office/drawing/2014/main" id="{00FD692D-9EFA-AB35-8A54-63199D8A6A18}"/>
              </a:ext>
            </a:extLst>
          </p:cNvPr>
          <p:cNvCxnSpPr/>
          <p:nvPr/>
        </p:nvCxnSpPr>
        <p:spPr bwMode="auto">
          <a:xfrm>
            <a:off x="2363560" y="1615568"/>
            <a:ext cx="0" cy="124806"/>
          </a:xfrm>
          <a:prstGeom prst="line">
            <a:avLst/>
          </a:prstGeom>
          <a:noFill/>
          <a:ln w="19050" cap="flat" cmpd="sng" algn="ctr">
            <a:solidFill>
              <a:schemeClr val="accent1"/>
            </a:solidFill>
            <a:prstDash val="solid"/>
            <a:round/>
            <a:headEnd type="none" w="med" len="med"/>
            <a:tailEnd type="none" w="med" len="med"/>
          </a:ln>
          <a:effectLst/>
        </p:spPr>
      </p:cxnSp>
      <p:grpSp>
        <p:nvGrpSpPr>
          <p:cNvPr id="212" name="Group 211">
            <a:extLst>
              <a:ext uri="{FF2B5EF4-FFF2-40B4-BE49-F238E27FC236}">
                <a16:creationId xmlns:a16="http://schemas.microsoft.com/office/drawing/2014/main" id="{78775989-7850-9727-8A73-05FA8C71BDDB}"/>
              </a:ext>
            </a:extLst>
          </p:cNvPr>
          <p:cNvGrpSpPr/>
          <p:nvPr/>
        </p:nvGrpSpPr>
        <p:grpSpPr>
          <a:xfrm>
            <a:off x="2666913" y="1675414"/>
            <a:ext cx="8300321" cy="2451420"/>
            <a:chOff x="2666913" y="1675414"/>
            <a:chExt cx="8300321" cy="2451420"/>
          </a:xfrm>
        </p:grpSpPr>
        <p:cxnSp>
          <p:nvCxnSpPr>
            <p:cNvPr id="152" name="Straight Connector 151">
              <a:extLst>
                <a:ext uri="{FF2B5EF4-FFF2-40B4-BE49-F238E27FC236}">
                  <a16:creationId xmlns:a16="http://schemas.microsoft.com/office/drawing/2014/main" id="{50E0ADFA-366F-A44E-3E41-03B177502940}"/>
                </a:ext>
              </a:extLst>
            </p:cNvPr>
            <p:cNvCxnSpPr/>
            <p:nvPr/>
          </p:nvCxnSpPr>
          <p:spPr bwMode="auto">
            <a:xfrm>
              <a:off x="2707949" y="1675414"/>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5CB1A021-8566-A843-A4A4-23590D100C2A}"/>
                </a:ext>
              </a:extLst>
            </p:cNvPr>
            <p:cNvCxnSpPr/>
            <p:nvPr/>
          </p:nvCxnSpPr>
          <p:spPr bwMode="auto">
            <a:xfrm>
              <a:off x="2729316" y="1714453"/>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070F6025-DD9C-8D4A-FB8D-7A80E394CFDB}"/>
                </a:ext>
              </a:extLst>
            </p:cNvPr>
            <p:cNvCxnSpPr/>
            <p:nvPr/>
          </p:nvCxnSpPr>
          <p:spPr bwMode="auto">
            <a:xfrm>
              <a:off x="2731892" y="1805372"/>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A3BF7B74-9966-6785-8B78-23B77FAA1A05}"/>
                </a:ext>
              </a:extLst>
            </p:cNvPr>
            <p:cNvCxnSpPr/>
            <p:nvPr/>
          </p:nvCxnSpPr>
          <p:spPr bwMode="auto">
            <a:xfrm>
              <a:off x="2995649" y="1868497"/>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DFFBEF7A-FCED-F3A7-881B-021C3975F98F}"/>
                </a:ext>
              </a:extLst>
            </p:cNvPr>
            <p:cNvCxnSpPr/>
            <p:nvPr/>
          </p:nvCxnSpPr>
          <p:spPr bwMode="auto">
            <a:xfrm>
              <a:off x="2830790" y="1854895"/>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C75E38B5-5660-21E9-82EE-F99FDCB9A5D0}"/>
                </a:ext>
              </a:extLst>
            </p:cNvPr>
            <p:cNvCxnSpPr/>
            <p:nvPr/>
          </p:nvCxnSpPr>
          <p:spPr bwMode="auto">
            <a:xfrm>
              <a:off x="3044634" y="1872747"/>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DAFABC18-9A0F-1658-D321-426EDC0432A3}"/>
                </a:ext>
              </a:extLst>
            </p:cNvPr>
            <p:cNvCxnSpPr/>
            <p:nvPr/>
          </p:nvCxnSpPr>
          <p:spPr bwMode="auto">
            <a:xfrm>
              <a:off x="3052362" y="1888203"/>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16A38750-34E4-0164-04F2-9E92BD7CBA15}"/>
                </a:ext>
              </a:extLst>
            </p:cNvPr>
            <p:cNvCxnSpPr/>
            <p:nvPr/>
          </p:nvCxnSpPr>
          <p:spPr bwMode="auto">
            <a:xfrm>
              <a:off x="3074548" y="1942642"/>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44B7FBA0-04F3-59AD-EB11-63D06AD73E70}"/>
                </a:ext>
              </a:extLst>
            </p:cNvPr>
            <p:cNvCxnSpPr/>
            <p:nvPr/>
          </p:nvCxnSpPr>
          <p:spPr bwMode="auto">
            <a:xfrm>
              <a:off x="3130491" y="2086873"/>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5D8DC25D-BE3C-3A77-42A5-279FE2742239}"/>
                </a:ext>
              </a:extLst>
            </p:cNvPr>
            <p:cNvCxnSpPr/>
            <p:nvPr/>
          </p:nvCxnSpPr>
          <p:spPr bwMode="auto">
            <a:xfrm>
              <a:off x="3327308" y="2091813"/>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0E63D5A2-EAA6-D57C-F089-FB6A74417798}"/>
                </a:ext>
              </a:extLst>
            </p:cNvPr>
            <p:cNvCxnSpPr/>
            <p:nvPr/>
          </p:nvCxnSpPr>
          <p:spPr bwMode="auto">
            <a:xfrm>
              <a:off x="3400901" y="2129581"/>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9E5B56D6-0258-9625-C2A4-87E9B6498364}"/>
                </a:ext>
              </a:extLst>
            </p:cNvPr>
            <p:cNvCxnSpPr/>
            <p:nvPr/>
          </p:nvCxnSpPr>
          <p:spPr bwMode="auto">
            <a:xfrm>
              <a:off x="3420744" y="2155073"/>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EC611132-E96A-D242-7332-67FF10D48161}"/>
                </a:ext>
              </a:extLst>
            </p:cNvPr>
            <p:cNvCxnSpPr/>
            <p:nvPr/>
          </p:nvCxnSpPr>
          <p:spPr bwMode="auto">
            <a:xfrm>
              <a:off x="3446363" y="2240213"/>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4519403A-BA34-9BF9-723A-1A3558E293CB}"/>
                </a:ext>
              </a:extLst>
            </p:cNvPr>
            <p:cNvCxnSpPr/>
            <p:nvPr/>
          </p:nvCxnSpPr>
          <p:spPr bwMode="auto">
            <a:xfrm>
              <a:off x="3438697" y="2201375"/>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CD772811-E28D-F2C7-9C8F-1C603434C14A}"/>
                </a:ext>
              </a:extLst>
            </p:cNvPr>
            <p:cNvCxnSpPr/>
            <p:nvPr/>
          </p:nvCxnSpPr>
          <p:spPr bwMode="auto">
            <a:xfrm>
              <a:off x="3459492" y="2242079"/>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E1E581B3-35FB-7691-4F4B-C2C334731212}"/>
                </a:ext>
              </a:extLst>
            </p:cNvPr>
            <p:cNvCxnSpPr/>
            <p:nvPr/>
          </p:nvCxnSpPr>
          <p:spPr bwMode="auto">
            <a:xfrm>
              <a:off x="3586632" y="2255442"/>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18B14B8F-BC6D-E3DC-12D3-D5BD767FF4DC}"/>
                </a:ext>
              </a:extLst>
            </p:cNvPr>
            <p:cNvCxnSpPr/>
            <p:nvPr/>
          </p:nvCxnSpPr>
          <p:spPr bwMode="auto">
            <a:xfrm>
              <a:off x="3716800" y="2317845"/>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2A21EAE-1F0C-0CE2-4EAE-18157D57003D}"/>
                </a:ext>
              </a:extLst>
            </p:cNvPr>
            <p:cNvCxnSpPr/>
            <p:nvPr/>
          </p:nvCxnSpPr>
          <p:spPr bwMode="auto">
            <a:xfrm>
              <a:off x="3812508" y="2354168"/>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1988C459-3F3A-5BDF-6B4D-320698DC9EB8}"/>
                </a:ext>
              </a:extLst>
            </p:cNvPr>
            <p:cNvCxnSpPr/>
            <p:nvPr/>
          </p:nvCxnSpPr>
          <p:spPr bwMode="auto">
            <a:xfrm>
              <a:off x="3939710" y="2415537"/>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8057962D-0D2F-C3F0-43AF-0FBB0284F2E8}"/>
                </a:ext>
              </a:extLst>
            </p:cNvPr>
            <p:cNvCxnSpPr/>
            <p:nvPr/>
          </p:nvCxnSpPr>
          <p:spPr bwMode="auto">
            <a:xfrm>
              <a:off x="3949801" y="2448685"/>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10A9E35C-6110-AC86-AED7-7CA2B8D3C6B5}"/>
                </a:ext>
              </a:extLst>
            </p:cNvPr>
            <p:cNvCxnSpPr/>
            <p:nvPr/>
          </p:nvCxnSpPr>
          <p:spPr bwMode="auto">
            <a:xfrm>
              <a:off x="3966902" y="2505427"/>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2B077A3A-D3FB-6EB6-5A2B-001C9BE89ECA}"/>
                </a:ext>
              </a:extLst>
            </p:cNvPr>
            <p:cNvCxnSpPr/>
            <p:nvPr/>
          </p:nvCxnSpPr>
          <p:spPr bwMode="auto">
            <a:xfrm>
              <a:off x="3976369" y="2540343"/>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90C85BD8-15A3-259E-3481-E4319C18FF27}"/>
                </a:ext>
              </a:extLst>
            </p:cNvPr>
            <p:cNvCxnSpPr/>
            <p:nvPr/>
          </p:nvCxnSpPr>
          <p:spPr bwMode="auto">
            <a:xfrm>
              <a:off x="3975415" y="2623841"/>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93080F63-D1BA-CB4D-BB61-66D905CFB3B0}"/>
                </a:ext>
              </a:extLst>
            </p:cNvPr>
            <p:cNvCxnSpPr/>
            <p:nvPr/>
          </p:nvCxnSpPr>
          <p:spPr bwMode="auto">
            <a:xfrm>
              <a:off x="3988387" y="2647620"/>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78B769A7-49F0-4343-1CDC-A352CEC9070A}"/>
                </a:ext>
              </a:extLst>
            </p:cNvPr>
            <p:cNvCxnSpPr/>
            <p:nvPr/>
          </p:nvCxnSpPr>
          <p:spPr bwMode="auto">
            <a:xfrm>
              <a:off x="4015712" y="2665149"/>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B2435A19-59D7-01FF-DB5A-5DB1D9BD84C0}"/>
                </a:ext>
              </a:extLst>
            </p:cNvPr>
            <p:cNvCxnSpPr/>
            <p:nvPr/>
          </p:nvCxnSpPr>
          <p:spPr bwMode="auto">
            <a:xfrm>
              <a:off x="4102320" y="2705477"/>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283B7201-CAF7-0312-EC04-BBE14C106F14}"/>
                </a:ext>
              </a:extLst>
            </p:cNvPr>
            <p:cNvCxnSpPr/>
            <p:nvPr/>
          </p:nvCxnSpPr>
          <p:spPr bwMode="auto">
            <a:xfrm>
              <a:off x="4207947" y="2756725"/>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2AEE9FFD-58C3-88D5-35F8-7500B641D96C}"/>
                </a:ext>
              </a:extLst>
            </p:cNvPr>
            <p:cNvCxnSpPr/>
            <p:nvPr/>
          </p:nvCxnSpPr>
          <p:spPr bwMode="auto">
            <a:xfrm>
              <a:off x="4255928" y="2756064"/>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8FADD171-A980-DC19-15AC-0DD9F7D2D6E7}"/>
                </a:ext>
              </a:extLst>
            </p:cNvPr>
            <p:cNvCxnSpPr/>
            <p:nvPr/>
          </p:nvCxnSpPr>
          <p:spPr bwMode="auto">
            <a:xfrm>
              <a:off x="4241708" y="2755475"/>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5CF56B0F-02F7-F930-592C-7EAD869A28E7}"/>
                </a:ext>
              </a:extLst>
            </p:cNvPr>
            <p:cNvCxnSpPr/>
            <p:nvPr/>
          </p:nvCxnSpPr>
          <p:spPr bwMode="auto">
            <a:xfrm>
              <a:off x="4288616" y="2757872"/>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D2D15BFD-6E41-426B-3C86-32474669CFA8}"/>
                </a:ext>
              </a:extLst>
            </p:cNvPr>
            <p:cNvCxnSpPr/>
            <p:nvPr/>
          </p:nvCxnSpPr>
          <p:spPr bwMode="auto">
            <a:xfrm>
              <a:off x="4479815" y="2838011"/>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243C7C87-B282-B49B-CE5C-A06F52E8186E}"/>
                </a:ext>
              </a:extLst>
            </p:cNvPr>
            <p:cNvCxnSpPr/>
            <p:nvPr/>
          </p:nvCxnSpPr>
          <p:spPr bwMode="auto">
            <a:xfrm>
              <a:off x="4496192" y="2851572"/>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8C7EFBD8-9D29-2FC8-B51D-961683F4E9E2}"/>
                </a:ext>
              </a:extLst>
            </p:cNvPr>
            <p:cNvCxnSpPr/>
            <p:nvPr/>
          </p:nvCxnSpPr>
          <p:spPr bwMode="auto">
            <a:xfrm>
              <a:off x="4530812" y="2905576"/>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4A192BCE-03B6-8D5F-752B-82BD6832AE05}"/>
                </a:ext>
              </a:extLst>
            </p:cNvPr>
            <p:cNvCxnSpPr/>
            <p:nvPr/>
          </p:nvCxnSpPr>
          <p:spPr bwMode="auto">
            <a:xfrm>
              <a:off x="4549665" y="3005337"/>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B2C14B1B-524E-87EC-7572-2FC35CB24F8A}"/>
                </a:ext>
              </a:extLst>
            </p:cNvPr>
            <p:cNvCxnSpPr/>
            <p:nvPr/>
          </p:nvCxnSpPr>
          <p:spPr bwMode="auto">
            <a:xfrm>
              <a:off x="4565121" y="3021132"/>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80D6380C-7D96-09B2-2C0D-0F4D0B33CC52}"/>
                </a:ext>
              </a:extLst>
            </p:cNvPr>
            <p:cNvCxnSpPr/>
            <p:nvPr/>
          </p:nvCxnSpPr>
          <p:spPr bwMode="auto">
            <a:xfrm>
              <a:off x="4590461" y="3037471"/>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9F64D26D-3587-76E2-BC68-DAFF0C1D748F}"/>
                </a:ext>
              </a:extLst>
            </p:cNvPr>
            <p:cNvCxnSpPr/>
            <p:nvPr/>
          </p:nvCxnSpPr>
          <p:spPr bwMode="auto">
            <a:xfrm>
              <a:off x="4948465" y="3105572"/>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F9CA7B65-21FA-AF52-C4E0-2FCF9B58095D}"/>
                </a:ext>
              </a:extLst>
            </p:cNvPr>
            <p:cNvCxnSpPr/>
            <p:nvPr/>
          </p:nvCxnSpPr>
          <p:spPr bwMode="auto">
            <a:xfrm>
              <a:off x="5010392" y="3106128"/>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902F17AA-8F60-A9E1-133B-01305454330D}"/>
                </a:ext>
              </a:extLst>
            </p:cNvPr>
            <p:cNvCxnSpPr/>
            <p:nvPr/>
          </p:nvCxnSpPr>
          <p:spPr bwMode="auto">
            <a:xfrm>
              <a:off x="5056525" y="3151673"/>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A3F815B1-B380-F9B8-45A4-6C477E3F50FD}"/>
                </a:ext>
              </a:extLst>
            </p:cNvPr>
            <p:cNvCxnSpPr/>
            <p:nvPr/>
          </p:nvCxnSpPr>
          <p:spPr bwMode="auto">
            <a:xfrm>
              <a:off x="5069103" y="3153137"/>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2F8855D7-651D-E1D9-AC77-4143BA5F14D9}"/>
                </a:ext>
              </a:extLst>
            </p:cNvPr>
            <p:cNvCxnSpPr/>
            <p:nvPr/>
          </p:nvCxnSpPr>
          <p:spPr bwMode="auto">
            <a:xfrm>
              <a:off x="5106922" y="3172119"/>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363DFB55-1FDF-BFCF-5507-31BD6CDD138A}"/>
                </a:ext>
              </a:extLst>
            </p:cNvPr>
            <p:cNvCxnSpPr/>
            <p:nvPr/>
          </p:nvCxnSpPr>
          <p:spPr bwMode="auto">
            <a:xfrm>
              <a:off x="5460089" y="3285020"/>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B02B47D2-6167-C070-BF9A-C184CCF491BC}"/>
                </a:ext>
              </a:extLst>
            </p:cNvPr>
            <p:cNvCxnSpPr/>
            <p:nvPr/>
          </p:nvCxnSpPr>
          <p:spPr bwMode="auto">
            <a:xfrm>
              <a:off x="5551552" y="3304194"/>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D10ED271-BA0E-88CA-78C7-62DA5A81660E}"/>
                </a:ext>
              </a:extLst>
            </p:cNvPr>
            <p:cNvCxnSpPr/>
            <p:nvPr/>
          </p:nvCxnSpPr>
          <p:spPr bwMode="auto">
            <a:xfrm>
              <a:off x="5588042" y="3396946"/>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2BA023DF-FF2C-AC77-9C2F-8DA3115794D3}"/>
                </a:ext>
              </a:extLst>
            </p:cNvPr>
            <p:cNvCxnSpPr/>
            <p:nvPr/>
          </p:nvCxnSpPr>
          <p:spPr bwMode="auto">
            <a:xfrm>
              <a:off x="5628785" y="3423848"/>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C1A961E5-7E3A-B1BB-FA69-1FEE50995ECB}"/>
                </a:ext>
              </a:extLst>
            </p:cNvPr>
            <p:cNvCxnSpPr/>
            <p:nvPr/>
          </p:nvCxnSpPr>
          <p:spPr bwMode="auto">
            <a:xfrm>
              <a:off x="6090901" y="3474631"/>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6BE2E8AE-BA8D-2F2B-FEC0-86176316FF08}"/>
                </a:ext>
              </a:extLst>
            </p:cNvPr>
            <p:cNvCxnSpPr/>
            <p:nvPr/>
          </p:nvCxnSpPr>
          <p:spPr bwMode="auto">
            <a:xfrm>
              <a:off x="6100869" y="3516600"/>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53DB03B4-5DF6-1D8A-5CD0-F839E0AF77EB}"/>
                </a:ext>
              </a:extLst>
            </p:cNvPr>
            <p:cNvCxnSpPr/>
            <p:nvPr/>
          </p:nvCxnSpPr>
          <p:spPr bwMode="auto">
            <a:xfrm>
              <a:off x="6135095" y="3544762"/>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94FC1E3A-EF75-144D-1E05-20F851FD79ED}"/>
                </a:ext>
              </a:extLst>
            </p:cNvPr>
            <p:cNvCxnSpPr/>
            <p:nvPr/>
          </p:nvCxnSpPr>
          <p:spPr bwMode="auto">
            <a:xfrm>
              <a:off x="6176310" y="3583677"/>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7B01038B-965A-7487-E06F-1FB1D9DAECF4}"/>
                </a:ext>
              </a:extLst>
            </p:cNvPr>
            <p:cNvCxnSpPr/>
            <p:nvPr/>
          </p:nvCxnSpPr>
          <p:spPr bwMode="auto">
            <a:xfrm>
              <a:off x="6411134" y="3650941"/>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1A2FEBE5-1BDB-E58F-51D6-7539FACEA453}"/>
                </a:ext>
              </a:extLst>
            </p:cNvPr>
            <p:cNvCxnSpPr/>
            <p:nvPr/>
          </p:nvCxnSpPr>
          <p:spPr bwMode="auto">
            <a:xfrm>
              <a:off x="6630934" y="3653517"/>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95C0644D-7771-F88E-6976-23EBE9906733}"/>
                </a:ext>
              </a:extLst>
            </p:cNvPr>
            <p:cNvCxnSpPr/>
            <p:nvPr/>
          </p:nvCxnSpPr>
          <p:spPr bwMode="auto">
            <a:xfrm>
              <a:off x="7210484" y="3692809"/>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2B732206-4184-35A5-8BBF-3A9E4F2AF70B}"/>
                </a:ext>
              </a:extLst>
            </p:cNvPr>
            <p:cNvCxnSpPr/>
            <p:nvPr/>
          </p:nvCxnSpPr>
          <p:spPr bwMode="auto">
            <a:xfrm>
              <a:off x="7759552" y="3789255"/>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F9DF943C-BBC2-847E-BA21-7DA3EF9B48FA}"/>
                </a:ext>
              </a:extLst>
            </p:cNvPr>
            <p:cNvCxnSpPr/>
            <p:nvPr/>
          </p:nvCxnSpPr>
          <p:spPr bwMode="auto">
            <a:xfrm>
              <a:off x="8133470" y="3843930"/>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B1D9271A-2923-D4D6-9E2F-3716D52E7E32}"/>
                </a:ext>
              </a:extLst>
            </p:cNvPr>
            <p:cNvCxnSpPr/>
            <p:nvPr/>
          </p:nvCxnSpPr>
          <p:spPr bwMode="auto">
            <a:xfrm>
              <a:off x="8327083" y="3840471"/>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2CEC5FB6-60EF-012E-867A-145038B63E7D}"/>
                </a:ext>
              </a:extLst>
            </p:cNvPr>
            <p:cNvCxnSpPr/>
            <p:nvPr/>
          </p:nvCxnSpPr>
          <p:spPr bwMode="auto">
            <a:xfrm>
              <a:off x="9334639" y="3910602"/>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06AE304B-53EE-B9DB-9C47-43128D84380B}"/>
                </a:ext>
              </a:extLst>
            </p:cNvPr>
            <p:cNvCxnSpPr/>
            <p:nvPr/>
          </p:nvCxnSpPr>
          <p:spPr bwMode="auto">
            <a:xfrm>
              <a:off x="9949717" y="4002028"/>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8BA28101-0D04-F976-7BE6-6322CB2D02B9}"/>
                </a:ext>
              </a:extLst>
            </p:cNvPr>
            <p:cNvCxnSpPr/>
            <p:nvPr/>
          </p:nvCxnSpPr>
          <p:spPr bwMode="auto">
            <a:xfrm>
              <a:off x="10572630" y="3997476"/>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6C4E84F6-6524-F1A5-F74A-75184F6FF0E7}"/>
                </a:ext>
              </a:extLst>
            </p:cNvPr>
            <p:cNvCxnSpPr/>
            <p:nvPr/>
          </p:nvCxnSpPr>
          <p:spPr bwMode="auto">
            <a:xfrm>
              <a:off x="10967234" y="3997074"/>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3" name="Straight Connector 2">
              <a:extLst>
                <a:ext uri="{FF2B5EF4-FFF2-40B4-BE49-F238E27FC236}">
                  <a16:creationId xmlns:a16="http://schemas.microsoft.com/office/drawing/2014/main" id="{397EE61E-19B4-5813-082A-12843EA8F8CE}"/>
                </a:ext>
              </a:extLst>
            </p:cNvPr>
            <p:cNvCxnSpPr/>
            <p:nvPr/>
          </p:nvCxnSpPr>
          <p:spPr bwMode="auto">
            <a:xfrm>
              <a:off x="4456357" y="2817878"/>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74ED472-F33C-BA5A-DA2B-6593442DC845}"/>
                </a:ext>
              </a:extLst>
            </p:cNvPr>
            <p:cNvCxnSpPr>
              <a:cxnSpLocks/>
            </p:cNvCxnSpPr>
            <p:nvPr/>
          </p:nvCxnSpPr>
          <p:spPr bwMode="auto">
            <a:xfrm rot="16200000" flipH="1">
              <a:off x="3976261" y="2585217"/>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DB70D10D-3511-8C62-4FE7-630D9D1B5283}"/>
                </a:ext>
              </a:extLst>
            </p:cNvPr>
            <p:cNvCxnSpPr>
              <a:cxnSpLocks/>
            </p:cNvCxnSpPr>
            <p:nvPr/>
          </p:nvCxnSpPr>
          <p:spPr bwMode="auto">
            <a:xfrm rot="16200000" flipH="1">
              <a:off x="3988779" y="2619827"/>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6CFD2C76-7633-66B3-2F63-13ACE087D5CF}"/>
                </a:ext>
              </a:extLst>
            </p:cNvPr>
            <p:cNvCxnSpPr>
              <a:cxnSpLocks/>
            </p:cNvCxnSpPr>
            <p:nvPr/>
          </p:nvCxnSpPr>
          <p:spPr bwMode="auto">
            <a:xfrm rot="16200000" flipH="1">
              <a:off x="3943219" y="2431672"/>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DCE546B-65A5-8746-B6BC-D8D24DBDFA24}"/>
                </a:ext>
              </a:extLst>
            </p:cNvPr>
            <p:cNvCxnSpPr>
              <a:cxnSpLocks/>
            </p:cNvCxnSpPr>
            <p:nvPr/>
          </p:nvCxnSpPr>
          <p:spPr bwMode="auto">
            <a:xfrm rot="16200000" flipH="1">
              <a:off x="3939710" y="2416356"/>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32AEF12-E1ED-7692-D734-1A12DBC1C84D}"/>
                </a:ext>
              </a:extLst>
            </p:cNvPr>
            <p:cNvCxnSpPr>
              <a:cxnSpLocks/>
            </p:cNvCxnSpPr>
            <p:nvPr/>
          </p:nvCxnSpPr>
          <p:spPr bwMode="auto">
            <a:xfrm rot="16200000" flipH="1">
              <a:off x="3935869" y="2405671"/>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9F2840D-90FC-7AAF-A4C6-F0D70482123C}"/>
                </a:ext>
              </a:extLst>
            </p:cNvPr>
            <p:cNvCxnSpPr>
              <a:cxnSpLocks/>
            </p:cNvCxnSpPr>
            <p:nvPr/>
          </p:nvCxnSpPr>
          <p:spPr bwMode="auto">
            <a:xfrm rot="16200000" flipH="1">
              <a:off x="3716800" y="2302389"/>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D2DFFA8F-9953-F417-8052-4F7A3479FDBF}"/>
                </a:ext>
              </a:extLst>
            </p:cNvPr>
            <p:cNvCxnSpPr>
              <a:cxnSpLocks/>
            </p:cNvCxnSpPr>
            <p:nvPr/>
          </p:nvCxnSpPr>
          <p:spPr bwMode="auto">
            <a:xfrm rot="16200000" flipH="1">
              <a:off x="3414440" y="2121133"/>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42388865-424F-6793-D01C-D17124437FF8}"/>
                </a:ext>
              </a:extLst>
            </p:cNvPr>
            <p:cNvCxnSpPr>
              <a:cxnSpLocks/>
            </p:cNvCxnSpPr>
            <p:nvPr/>
          </p:nvCxnSpPr>
          <p:spPr bwMode="auto">
            <a:xfrm rot="16200000" flipH="1">
              <a:off x="3428644" y="2158129"/>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487F5973-5EB8-244C-9FD6-17DE3A9021BB}"/>
                </a:ext>
              </a:extLst>
            </p:cNvPr>
            <p:cNvCxnSpPr>
              <a:cxnSpLocks/>
            </p:cNvCxnSpPr>
            <p:nvPr/>
          </p:nvCxnSpPr>
          <p:spPr bwMode="auto">
            <a:xfrm rot="16200000" flipH="1">
              <a:off x="3074548" y="1925134"/>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A919E16-7A2C-8E1E-9908-FBA41E394694}"/>
                </a:ext>
              </a:extLst>
            </p:cNvPr>
            <p:cNvCxnSpPr>
              <a:cxnSpLocks/>
            </p:cNvCxnSpPr>
            <p:nvPr/>
          </p:nvCxnSpPr>
          <p:spPr bwMode="auto">
            <a:xfrm rot="16200000" flipH="1">
              <a:off x="3048113" y="1880060"/>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622B562E-B7C0-4559-DA06-3C3B4395F2E3}"/>
                </a:ext>
              </a:extLst>
            </p:cNvPr>
            <p:cNvCxnSpPr>
              <a:cxnSpLocks/>
            </p:cNvCxnSpPr>
            <p:nvPr/>
          </p:nvCxnSpPr>
          <p:spPr bwMode="auto">
            <a:xfrm rot="16200000" flipH="1">
              <a:off x="2731892" y="1693040"/>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546FE2B2-7710-1E4E-FBF8-2326ECE0D88C}"/>
                </a:ext>
              </a:extLst>
            </p:cNvPr>
            <p:cNvCxnSpPr>
              <a:cxnSpLocks/>
            </p:cNvCxnSpPr>
            <p:nvPr/>
          </p:nvCxnSpPr>
          <p:spPr bwMode="auto">
            <a:xfrm rot="16200000" flipH="1">
              <a:off x="2729316" y="1670863"/>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13E4E157-9322-593A-1F5D-7937B44AD857}"/>
                </a:ext>
              </a:extLst>
            </p:cNvPr>
            <p:cNvCxnSpPr>
              <a:cxnSpLocks/>
            </p:cNvCxnSpPr>
            <p:nvPr/>
          </p:nvCxnSpPr>
          <p:spPr bwMode="auto">
            <a:xfrm rot="16200000" flipH="1">
              <a:off x="2734861" y="1766877"/>
              <a:ext cx="0" cy="124806"/>
            </a:xfrm>
            <a:prstGeom prst="line">
              <a:avLst/>
            </a:prstGeom>
            <a:noFill/>
            <a:ln w="19050"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5B3D4CDB-DC37-A67A-FEF7-772E68247307}"/>
                </a:ext>
              </a:extLst>
            </p:cNvPr>
            <p:cNvCxnSpPr>
              <a:cxnSpLocks/>
            </p:cNvCxnSpPr>
            <p:nvPr/>
          </p:nvCxnSpPr>
          <p:spPr bwMode="auto">
            <a:xfrm rot="16200000" flipH="1">
              <a:off x="4089346" y="2687137"/>
              <a:ext cx="0" cy="124806"/>
            </a:xfrm>
            <a:prstGeom prst="line">
              <a:avLst/>
            </a:prstGeom>
            <a:noFill/>
            <a:ln w="19050"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1784853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F82F8-CCF0-11D3-4C1A-EBDF379E9A5C}"/>
              </a:ext>
            </a:extLst>
          </p:cNvPr>
          <p:cNvSpPr>
            <a:spLocks noGrp="1"/>
          </p:cNvSpPr>
          <p:nvPr>
            <p:ph type="title"/>
          </p:nvPr>
        </p:nvSpPr>
        <p:spPr/>
        <p:txBody>
          <a:bodyPr/>
          <a:lstStyle/>
          <a:p>
            <a:r>
              <a:rPr lang="en-US" dirty="0"/>
              <a:t>PARP Inhibitor Combination Therapy</a:t>
            </a:r>
          </a:p>
        </p:txBody>
      </p:sp>
    </p:spTree>
    <p:extLst>
      <p:ext uri="{BB962C8B-B14F-4D97-AF65-F5344CB8AC3E}">
        <p14:creationId xmlns:p14="http://schemas.microsoft.com/office/powerpoint/2010/main" val="25249995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6FF7F-AC03-BDDA-45F0-BD808AE88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FBF38D-FECA-6938-6008-5F719BAFC830}"/>
              </a:ext>
            </a:extLst>
          </p:cNvPr>
          <p:cNvSpPr>
            <a:spLocks noGrp="1"/>
          </p:cNvSpPr>
          <p:nvPr>
            <p:ph type="title"/>
          </p:nvPr>
        </p:nvSpPr>
        <p:spPr/>
        <p:txBody>
          <a:bodyPr/>
          <a:lstStyle/>
          <a:p>
            <a:r>
              <a:rPr lang="en-US" dirty="0"/>
              <a:t>Patient Case 2: Man With </a:t>
            </a:r>
            <a:r>
              <a:rPr lang="en-US" i="1" dirty="0"/>
              <a:t>BRCA2</a:t>
            </a:r>
            <a:r>
              <a:rPr lang="en-US" dirty="0"/>
              <a:t>-Mutated </a:t>
            </a:r>
            <a:br>
              <a:rPr lang="en-US" dirty="0"/>
            </a:br>
            <a:r>
              <a:rPr lang="en-US" dirty="0"/>
              <a:t>Metastatic CRPC</a:t>
            </a:r>
          </a:p>
        </p:txBody>
      </p:sp>
      <p:sp>
        <p:nvSpPr>
          <p:cNvPr id="3" name="Content Placeholder 2">
            <a:extLst>
              <a:ext uri="{FF2B5EF4-FFF2-40B4-BE49-F238E27FC236}">
                <a16:creationId xmlns:a16="http://schemas.microsoft.com/office/drawing/2014/main" id="{EBE19C14-BBD9-612A-2540-30A6376AF8B2}"/>
              </a:ext>
            </a:extLst>
          </p:cNvPr>
          <p:cNvSpPr>
            <a:spLocks noGrp="1"/>
          </p:cNvSpPr>
          <p:nvPr>
            <p:ph idx="1"/>
          </p:nvPr>
        </p:nvSpPr>
        <p:spPr>
          <a:xfrm>
            <a:off x="604675" y="1513047"/>
            <a:ext cx="4347335" cy="499733"/>
          </a:xfrm>
        </p:spPr>
        <p:txBody>
          <a:bodyPr/>
          <a:lstStyle/>
          <a:p>
            <a:r>
              <a:rPr lang="en-US" sz="2400" dirty="0"/>
              <a:t>57 yr of age, African ancestry</a:t>
            </a:r>
          </a:p>
        </p:txBody>
      </p:sp>
      <p:cxnSp>
        <p:nvCxnSpPr>
          <p:cNvPr id="5" name="Straight Connector 4">
            <a:extLst>
              <a:ext uri="{FF2B5EF4-FFF2-40B4-BE49-F238E27FC236}">
                <a16:creationId xmlns:a16="http://schemas.microsoft.com/office/drawing/2014/main" id="{D8C6F9BC-F620-B199-6C3D-55B65E17E021}"/>
              </a:ext>
            </a:extLst>
          </p:cNvPr>
          <p:cNvCxnSpPr>
            <a:cxnSpLocks/>
          </p:cNvCxnSpPr>
          <p:nvPr/>
        </p:nvCxnSpPr>
        <p:spPr bwMode="auto">
          <a:xfrm>
            <a:off x="932931" y="3661526"/>
            <a:ext cx="9811705" cy="0"/>
          </a:xfrm>
          <a:prstGeom prst="line">
            <a:avLst/>
          </a:prstGeom>
          <a:noFill/>
          <a:ln w="28575" cap="flat" cmpd="sng" algn="ctr">
            <a:solidFill>
              <a:schemeClr val="bg1"/>
            </a:solidFill>
            <a:prstDash val="solid"/>
            <a:round/>
            <a:headEnd type="none" w="med" len="med"/>
            <a:tailEnd type="none" w="med" len="med"/>
          </a:ln>
          <a:effectLst/>
        </p:spPr>
      </p:cxnSp>
      <p:grpSp>
        <p:nvGrpSpPr>
          <p:cNvPr id="38" name="Group 37">
            <a:extLst>
              <a:ext uri="{FF2B5EF4-FFF2-40B4-BE49-F238E27FC236}">
                <a16:creationId xmlns:a16="http://schemas.microsoft.com/office/drawing/2014/main" id="{238BACD6-21E6-6274-B06D-4022FAD6A2EB}"/>
              </a:ext>
            </a:extLst>
          </p:cNvPr>
          <p:cNvGrpSpPr/>
          <p:nvPr/>
        </p:nvGrpSpPr>
        <p:grpSpPr>
          <a:xfrm>
            <a:off x="867949" y="2091631"/>
            <a:ext cx="3067256" cy="1579824"/>
            <a:chOff x="85519" y="2268495"/>
            <a:chExt cx="3067256" cy="1579824"/>
          </a:xfrm>
        </p:grpSpPr>
        <p:cxnSp>
          <p:nvCxnSpPr>
            <p:cNvPr id="11" name="Straight Connector 10">
              <a:extLst>
                <a:ext uri="{FF2B5EF4-FFF2-40B4-BE49-F238E27FC236}">
                  <a16:creationId xmlns:a16="http://schemas.microsoft.com/office/drawing/2014/main" id="{F6C7F0CB-8C3F-3F79-C315-AB34185D5852}"/>
                </a:ext>
              </a:extLst>
            </p:cNvPr>
            <p:cNvCxnSpPr>
              <a:cxnSpLocks/>
            </p:cNvCxnSpPr>
            <p:nvPr/>
          </p:nvCxnSpPr>
          <p:spPr bwMode="auto">
            <a:xfrm flipV="1">
              <a:off x="449230" y="2646149"/>
              <a:ext cx="0" cy="1202170"/>
            </a:xfrm>
            <a:prstGeom prst="line">
              <a:avLst/>
            </a:prstGeom>
            <a:noFill/>
            <a:ln w="28575" cap="flat" cmpd="sng" algn="ctr">
              <a:solidFill>
                <a:schemeClr val="bg1"/>
              </a:solidFill>
              <a:prstDash val="solid"/>
              <a:round/>
              <a:headEnd type="none" w="med" len="med"/>
              <a:tailEnd type="triangle" w="med" len="med"/>
            </a:ln>
            <a:effectLst/>
          </p:spPr>
        </p:cxnSp>
        <p:sp>
          <p:nvSpPr>
            <p:cNvPr id="12" name="TextBox 11">
              <a:extLst>
                <a:ext uri="{FF2B5EF4-FFF2-40B4-BE49-F238E27FC236}">
                  <a16:creationId xmlns:a16="http://schemas.microsoft.com/office/drawing/2014/main" id="{9E335533-896D-7D54-6160-4DE1F5B9773E}"/>
                </a:ext>
              </a:extLst>
            </p:cNvPr>
            <p:cNvSpPr txBox="1"/>
            <p:nvPr/>
          </p:nvSpPr>
          <p:spPr bwMode="auto">
            <a:xfrm>
              <a:off x="85519" y="2268495"/>
              <a:ext cx="30672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OSH Bx: GG5 12/12 cores</a:t>
              </a:r>
            </a:p>
          </p:txBody>
        </p:sp>
      </p:grpSp>
      <p:grpSp>
        <p:nvGrpSpPr>
          <p:cNvPr id="39" name="Group 38">
            <a:extLst>
              <a:ext uri="{FF2B5EF4-FFF2-40B4-BE49-F238E27FC236}">
                <a16:creationId xmlns:a16="http://schemas.microsoft.com/office/drawing/2014/main" id="{DEA8B133-419C-9D28-AE15-AB7E8EE5EB7B}"/>
              </a:ext>
            </a:extLst>
          </p:cNvPr>
          <p:cNvGrpSpPr/>
          <p:nvPr/>
        </p:nvGrpSpPr>
        <p:grpSpPr>
          <a:xfrm>
            <a:off x="967474" y="3661526"/>
            <a:ext cx="2499660" cy="2357836"/>
            <a:chOff x="185044" y="3838390"/>
            <a:chExt cx="2499660" cy="2357836"/>
          </a:xfrm>
        </p:grpSpPr>
        <p:sp>
          <p:nvSpPr>
            <p:cNvPr id="18" name="TextBox 17">
              <a:extLst>
                <a:ext uri="{FF2B5EF4-FFF2-40B4-BE49-F238E27FC236}">
                  <a16:creationId xmlns:a16="http://schemas.microsoft.com/office/drawing/2014/main" id="{A4929263-D3E0-52F1-150A-83EE2AAFA6D9}"/>
                </a:ext>
              </a:extLst>
            </p:cNvPr>
            <p:cNvSpPr txBox="1"/>
            <p:nvPr/>
          </p:nvSpPr>
          <p:spPr bwMode="auto">
            <a:xfrm>
              <a:off x="185044" y="4995897"/>
              <a:ext cx="249966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OSH RP: GG5 (4 + 5 = 9)</a:t>
              </a: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pT3b, N0M0</a:t>
              </a: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+ 2 mm base</a:t>
              </a:r>
            </a:p>
            <a:p>
              <a:pPr marL="285750" marR="0" lvl="0" indent="-285750" algn="l" defTabSz="914400" rtl="0" eaLnBrk="0" fontAlgn="base" latinLnBrk="0" hangingPunct="0">
                <a:lnSpc>
                  <a:spcPct val="100000"/>
                </a:lnSpc>
                <a:spcBef>
                  <a:spcPts val="0"/>
                </a:spcBef>
                <a:spcAft>
                  <a:spcPct val="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Intraductal/cribriform</a:t>
              </a:r>
            </a:p>
          </p:txBody>
        </p:sp>
        <p:cxnSp>
          <p:nvCxnSpPr>
            <p:cNvPr id="8" name="Straight Connector 7">
              <a:extLst>
                <a:ext uri="{FF2B5EF4-FFF2-40B4-BE49-F238E27FC236}">
                  <a16:creationId xmlns:a16="http://schemas.microsoft.com/office/drawing/2014/main" id="{4FB57068-C7B7-D9BA-2067-AEE606618063}"/>
                </a:ext>
              </a:extLst>
            </p:cNvPr>
            <p:cNvCxnSpPr>
              <a:cxnSpLocks/>
            </p:cNvCxnSpPr>
            <p:nvPr/>
          </p:nvCxnSpPr>
          <p:spPr bwMode="auto">
            <a:xfrm flipV="1">
              <a:off x="608169" y="3838390"/>
              <a:ext cx="0" cy="1202170"/>
            </a:xfrm>
            <a:prstGeom prst="line">
              <a:avLst/>
            </a:prstGeom>
            <a:noFill/>
            <a:ln w="28575" cap="flat" cmpd="sng" algn="ctr">
              <a:solidFill>
                <a:schemeClr val="bg1"/>
              </a:solidFill>
              <a:prstDash val="solid"/>
              <a:round/>
              <a:headEnd type="triangle" w="med" len="med"/>
              <a:tailEnd type="none" w="med" len="med"/>
            </a:ln>
            <a:effectLst/>
          </p:spPr>
        </p:cxnSp>
      </p:grpSp>
      <p:sp>
        <p:nvSpPr>
          <p:cNvPr id="15" name="Rectangle 14">
            <a:extLst>
              <a:ext uri="{FF2B5EF4-FFF2-40B4-BE49-F238E27FC236}">
                <a16:creationId xmlns:a16="http://schemas.microsoft.com/office/drawing/2014/main" id="{9B541733-11B7-B0E0-74B2-54F2B8EF1BF0}"/>
              </a:ext>
            </a:extLst>
          </p:cNvPr>
          <p:cNvSpPr/>
          <p:nvPr/>
        </p:nvSpPr>
        <p:spPr bwMode="auto">
          <a:xfrm>
            <a:off x="855781" y="3529954"/>
            <a:ext cx="1097280" cy="365760"/>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6 yr ago</a:t>
            </a:r>
          </a:p>
        </p:txBody>
      </p:sp>
      <p:sp>
        <p:nvSpPr>
          <p:cNvPr id="16" name="Rectangle 15">
            <a:extLst>
              <a:ext uri="{FF2B5EF4-FFF2-40B4-BE49-F238E27FC236}">
                <a16:creationId xmlns:a16="http://schemas.microsoft.com/office/drawing/2014/main" id="{73E7CE37-296E-65A2-A6E7-7C000D06AE06}"/>
              </a:ext>
            </a:extLst>
          </p:cNvPr>
          <p:cNvSpPr/>
          <p:nvPr/>
        </p:nvSpPr>
        <p:spPr bwMode="auto">
          <a:xfrm>
            <a:off x="10176009" y="3482818"/>
            <a:ext cx="1097280" cy="365760"/>
          </a:xfrm>
          <a:prstGeom prst="rect">
            <a:avLst/>
          </a:prstGeom>
          <a:solidFill>
            <a:schemeClr val="accent1"/>
          </a:solidFill>
          <a:ln w="0">
            <a:solidFill>
              <a:schemeClr val="bg1"/>
            </a:solidFill>
            <a:miter lim="800000"/>
            <a:headEnd/>
            <a:tailEnd/>
          </a:ln>
        </p:spPr>
        <p:txBody>
          <a:bodyPr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Present</a:t>
            </a:r>
          </a:p>
        </p:txBody>
      </p:sp>
      <p:grpSp>
        <p:nvGrpSpPr>
          <p:cNvPr id="40" name="Group 39">
            <a:extLst>
              <a:ext uri="{FF2B5EF4-FFF2-40B4-BE49-F238E27FC236}">
                <a16:creationId xmlns:a16="http://schemas.microsoft.com/office/drawing/2014/main" id="{E03662CA-6C7D-36F5-D954-7C5B6435D3F8}"/>
              </a:ext>
            </a:extLst>
          </p:cNvPr>
          <p:cNvGrpSpPr/>
          <p:nvPr/>
        </p:nvGrpSpPr>
        <p:grpSpPr>
          <a:xfrm>
            <a:off x="1712036" y="2765894"/>
            <a:ext cx="1922103" cy="794311"/>
            <a:chOff x="945021" y="2867359"/>
            <a:chExt cx="1922103" cy="794311"/>
          </a:xfrm>
        </p:grpSpPr>
        <p:sp>
          <p:nvSpPr>
            <p:cNvPr id="14" name="Right Brace 13">
              <a:extLst>
                <a:ext uri="{FF2B5EF4-FFF2-40B4-BE49-F238E27FC236}">
                  <a16:creationId xmlns:a16="http://schemas.microsoft.com/office/drawing/2014/main" id="{22D06DD5-3B17-6A0F-98C1-D58B1003C39A}"/>
                </a:ext>
              </a:extLst>
            </p:cNvPr>
            <p:cNvSpPr/>
            <p:nvPr/>
          </p:nvSpPr>
          <p:spPr bwMode="auto">
            <a:xfrm rot="16200000">
              <a:off x="1709771" y="2924266"/>
              <a:ext cx="365760" cy="1109048"/>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2D83DB66-63A8-0F4C-1782-AC5D15E89B42}"/>
                </a:ext>
              </a:extLst>
            </p:cNvPr>
            <p:cNvSpPr txBox="1"/>
            <p:nvPr/>
          </p:nvSpPr>
          <p:spPr bwMode="auto">
            <a:xfrm>
              <a:off x="945021" y="2867359"/>
              <a:ext cx="19221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Early salvage RT</a:t>
              </a:r>
            </a:p>
          </p:txBody>
        </p:sp>
      </p:grpSp>
      <p:grpSp>
        <p:nvGrpSpPr>
          <p:cNvPr id="42" name="Group 41">
            <a:extLst>
              <a:ext uri="{FF2B5EF4-FFF2-40B4-BE49-F238E27FC236}">
                <a16:creationId xmlns:a16="http://schemas.microsoft.com/office/drawing/2014/main" id="{E0D66DD9-F546-6C35-B2D3-67EA0E6F9489}"/>
              </a:ext>
            </a:extLst>
          </p:cNvPr>
          <p:cNvGrpSpPr/>
          <p:nvPr/>
        </p:nvGrpSpPr>
        <p:grpSpPr>
          <a:xfrm>
            <a:off x="6787205" y="1441751"/>
            <a:ext cx="1969000" cy="2204351"/>
            <a:chOff x="6249950" y="1654580"/>
            <a:chExt cx="1969000" cy="2204351"/>
          </a:xfrm>
        </p:grpSpPr>
        <p:cxnSp>
          <p:nvCxnSpPr>
            <p:cNvPr id="22" name="Straight Connector 21">
              <a:extLst>
                <a:ext uri="{FF2B5EF4-FFF2-40B4-BE49-F238E27FC236}">
                  <a16:creationId xmlns:a16="http://schemas.microsoft.com/office/drawing/2014/main" id="{0B0060F9-850C-8FE7-1567-339548457380}"/>
                </a:ext>
              </a:extLst>
            </p:cNvPr>
            <p:cNvCxnSpPr>
              <a:cxnSpLocks/>
            </p:cNvCxnSpPr>
            <p:nvPr/>
          </p:nvCxnSpPr>
          <p:spPr bwMode="auto">
            <a:xfrm flipV="1">
              <a:off x="7107004" y="2656761"/>
              <a:ext cx="0" cy="1202170"/>
            </a:xfrm>
            <a:prstGeom prst="line">
              <a:avLst/>
            </a:prstGeom>
            <a:noFill/>
            <a:ln w="28575" cap="flat" cmpd="sng" algn="ctr">
              <a:solidFill>
                <a:schemeClr val="bg1"/>
              </a:solidFill>
              <a:prstDash val="solid"/>
              <a:round/>
              <a:headEnd type="none" w="med" len="med"/>
              <a:tailEnd type="triangle" w="med" len="med"/>
            </a:ln>
            <a:effectLst/>
          </p:spPr>
        </p:cxnSp>
        <p:sp>
          <p:nvSpPr>
            <p:cNvPr id="23" name="TextBox 22">
              <a:extLst>
                <a:ext uri="{FF2B5EF4-FFF2-40B4-BE49-F238E27FC236}">
                  <a16:creationId xmlns:a16="http://schemas.microsoft.com/office/drawing/2014/main" id="{95D4AF89-20E3-35C2-FD0A-9F9B1BE7CD98}"/>
                </a:ext>
              </a:extLst>
            </p:cNvPr>
            <p:cNvSpPr txBox="1"/>
            <p:nvPr/>
          </p:nvSpPr>
          <p:spPr bwMode="auto">
            <a:xfrm>
              <a:off x="6249950" y="1654580"/>
              <a:ext cx="1969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Innumerable bone and LN mets on PSMA PET</a:t>
              </a:r>
            </a:p>
          </p:txBody>
        </p:sp>
      </p:grpSp>
      <p:cxnSp>
        <p:nvCxnSpPr>
          <p:cNvPr id="46" name="Straight Connector 45">
            <a:extLst>
              <a:ext uri="{FF2B5EF4-FFF2-40B4-BE49-F238E27FC236}">
                <a16:creationId xmlns:a16="http://schemas.microsoft.com/office/drawing/2014/main" id="{60C54F0D-5AFD-65BF-CBAF-9B556BF5F083}"/>
              </a:ext>
            </a:extLst>
          </p:cNvPr>
          <p:cNvCxnSpPr>
            <a:cxnSpLocks/>
          </p:cNvCxnSpPr>
          <p:nvPr/>
        </p:nvCxnSpPr>
        <p:spPr bwMode="auto">
          <a:xfrm flipV="1">
            <a:off x="10086775" y="3671455"/>
            <a:ext cx="0" cy="1202170"/>
          </a:xfrm>
          <a:prstGeom prst="line">
            <a:avLst/>
          </a:prstGeom>
          <a:noFill/>
          <a:ln w="28575" cap="flat" cmpd="sng" algn="ctr">
            <a:solidFill>
              <a:schemeClr val="bg1"/>
            </a:solidFill>
            <a:prstDash val="solid"/>
            <a:round/>
            <a:headEnd type="triangle" w="med" len="med"/>
            <a:tailEnd type="none" w="med" len="med"/>
          </a:ln>
          <a:effectLst/>
        </p:spPr>
      </p:cxnSp>
      <p:cxnSp>
        <p:nvCxnSpPr>
          <p:cNvPr id="4" name="Straight Connector 3">
            <a:extLst>
              <a:ext uri="{FF2B5EF4-FFF2-40B4-BE49-F238E27FC236}">
                <a16:creationId xmlns:a16="http://schemas.microsoft.com/office/drawing/2014/main" id="{1E7E53F5-8541-4E67-C7F7-E1B8B15CAD01}"/>
              </a:ext>
            </a:extLst>
          </p:cNvPr>
          <p:cNvCxnSpPr>
            <a:cxnSpLocks/>
          </p:cNvCxnSpPr>
          <p:nvPr/>
        </p:nvCxnSpPr>
        <p:spPr bwMode="auto">
          <a:xfrm flipV="1">
            <a:off x="7558966" y="3667887"/>
            <a:ext cx="0" cy="1202170"/>
          </a:xfrm>
          <a:prstGeom prst="line">
            <a:avLst/>
          </a:prstGeom>
          <a:noFill/>
          <a:ln w="28575" cap="flat" cmpd="sng" algn="ctr">
            <a:solidFill>
              <a:schemeClr val="bg1"/>
            </a:solidFill>
            <a:prstDash val="solid"/>
            <a:round/>
            <a:headEnd type="triangle" w="med" len="med"/>
            <a:tailEnd type="none" w="med" len="med"/>
          </a:ln>
          <a:effectLst/>
        </p:spPr>
      </p:cxnSp>
      <p:sp>
        <p:nvSpPr>
          <p:cNvPr id="6" name="TextBox 5">
            <a:extLst>
              <a:ext uri="{FF2B5EF4-FFF2-40B4-BE49-F238E27FC236}">
                <a16:creationId xmlns:a16="http://schemas.microsoft.com/office/drawing/2014/main" id="{B7AC5C57-28D8-C456-9FC3-FC18695BE215}"/>
              </a:ext>
            </a:extLst>
          </p:cNvPr>
          <p:cNvSpPr txBox="1"/>
          <p:nvPr/>
        </p:nvSpPr>
        <p:spPr bwMode="auto">
          <a:xfrm>
            <a:off x="6517737" y="4906091"/>
            <a:ext cx="192210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 283,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asymptomatic</a:t>
            </a:r>
          </a:p>
        </p:txBody>
      </p:sp>
      <p:pic>
        <p:nvPicPr>
          <p:cNvPr id="28" name="Picture 27" descr="A close-up of a body&#10;&#10;Description automatically generated">
            <a:extLst>
              <a:ext uri="{FF2B5EF4-FFF2-40B4-BE49-F238E27FC236}">
                <a16:creationId xmlns:a16="http://schemas.microsoft.com/office/drawing/2014/main" id="{BB67555F-D872-372E-0CA9-F9983A84785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197355" y="1478406"/>
            <a:ext cx="1575685" cy="2047114"/>
          </a:xfrm>
          <a:prstGeom prst="rect">
            <a:avLst/>
          </a:prstGeom>
          <a:ln>
            <a:solidFill>
              <a:schemeClr val="bg1"/>
            </a:solidFill>
          </a:ln>
        </p:spPr>
      </p:pic>
      <p:grpSp>
        <p:nvGrpSpPr>
          <p:cNvPr id="29" name="Group 28">
            <a:extLst>
              <a:ext uri="{FF2B5EF4-FFF2-40B4-BE49-F238E27FC236}">
                <a16:creationId xmlns:a16="http://schemas.microsoft.com/office/drawing/2014/main" id="{A80B5348-C68B-48E3-FBE6-C3615A582F3A}"/>
              </a:ext>
            </a:extLst>
          </p:cNvPr>
          <p:cNvGrpSpPr/>
          <p:nvPr/>
        </p:nvGrpSpPr>
        <p:grpSpPr>
          <a:xfrm>
            <a:off x="7785720" y="2751464"/>
            <a:ext cx="2146831" cy="823258"/>
            <a:chOff x="1338128" y="2847843"/>
            <a:chExt cx="1204768" cy="823258"/>
          </a:xfrm>
        </p:grpSpPr>
        <p:sp>
          <p:nvSpPr>
            <p:cNvPr id="31" name="Right Brace 30">
              <a:extLst>
                <a:ext uri="{FF2B5EF4-FFF2-40B4-BE49-F238E27FC236}">
                  <a16:creationId xmlns:a16="http://schemas.microsoft.com/office/drawing/2014/main" id="{6C2EFF22-29E6-D498-A2A9-32602D63C4ED}"/>
                </a:ext>
              </a:extLst>
            </p:cNvPr>
            <p:cNvSpPr/>
            <p:nvPr/>
          </p:nvSpPr>
          <p:spPr bwMode="auto">
            <a:xfrm rot="16200000">
              <a:off x="1757632" y="2885837"/>
              <a:ext cx="365760" cy="1204768"/>
            </a:xfrm>
            <a:prstGeom prst="rightBrace">
              <a:avLst/>
            </a:prstGeom>
            <a:noFill/>
            <a:ln w="28575" cap="flat" cmpd="sng" algn="ctr">
              <a:solidFill>
                <a:schemeClr val="bg1"/>
              </a:solidFill>
              <a:prstDash val="solid"/>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CDB8B66A-C338-B95A-EC29-D3045897BC11}"/>
                </a:ext>
              </a:extLst>
            </p:cNvPr>
            <p:cNvSpPr txBox="1"/>
            <p:nvPr/>
          </p:nvSpPr>
          <p:spPr bwMode="auto">
            <a:xfrm>
              <a:off x="1533943" y="2847843"/>
              <a:ext cx="8178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Interim ADT</a:t>
              </a:r>
            </a:p>
          </p:txBody>
        </p:sp>
      </p:grpSp>
      <p:sp>
        <p:nvSpPr>
          <p:cNvPr id="7" name="TextBox 6">
            <a:extLst>
              <a:ext uri="{FF2B5EF4-FFF2-40B4-BE49-F238E27FC236}">
                <a16:creationId xmlns:a16="http://schemas.microsoft.com/office/drawing/2014/main" id="{138666B9-06F9-7641-07A9-92A663AFDFCF}"/>
              </a:ext>
            </a:extLst>
          </p:cNvPr>
          <p:cNvSpPr txBox="1"/>
          <p:nvPr/>
        </p:nvSpPr>
        <p:spPr bwMode="auto">
          <a:xfrm>
            <a:off x="7998652" y="3914240"/>
            <a:ext cx="218341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Progressive LAD, rapid growth of supraclavicular LN</a:t>
            </a:r>
          </a:p>
        </p:txBody>
      </p:sp>
      <p:pic>
        <p:nvPicPr>
          <p:cNvPr id="19" name="Picture 18" descr="A close-up of a fetus&#10;&#10;Description automatically generated">
            <a:extLst>
              <a:ext uri="{FF2B5EF4-FFF2-40B4-BE49-F238E27FC236}">
                <a16:creationId xmlns:a16="http://schemas.microsoft.com/office/drawing/2014/main" id="{06143755-B9CE-26AD-AC36-1632028FEDF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01002" y="4910953"/>
            <a:ext cx="2376193" cy="1320645"/>
          </a:xfrm>
          <a:prstGeom prst="rect">
            <a:avLst/>
          </a:prstGeom>
        </p:spPr>
      </p:pic>
      <p:grpSp>
        <p:nvGrpSpPr>
          <p:cNvPr id="33" name="Group 32">
            <a:extLst>
              <a:ext uri="{FF2B5EF4-FFF2-40B4-BE49-F238E27FC236}">
                <a16:creationId xmlns:a16="http://schemas.microsoft.com/office/drawing/2014/main" id="{250E0F73-8983-D9F8-37CC-732CC59F7FCC}"/>
              </a:ext>
            </a:extLst>
          </p:cNvPr>
          <p:cNvGrpSpPr/>
          <p:nvPr/>
        </p:nvGrpSpPr>
        <p:grpSpPr>
          <a:xfrm>
            <a:off x="3572764" y="3794022"/>
            <a:ext cx="3887846" cy="1089972"/>
            <a:chOff x="3365373" y="3970886"/>
            <a:chExt cx="3887846" cy="1089972"/>
          </a:xfrm>
        </p:grpSpPr>
        <p:sp>
          <p:nvSpPr>
            <p:cNvPr id="21" name="TextBox 20">
              <a:extLst>
                <a:ext uri="{FF2B5EF4-FFF2-40B4-BE49-F238E27FC236}">
                  <a16:creationId xmlns:a16="http://schemas.microsoft.com/office/drawing/2014/main" id="{90B44924-52B0-F6EB-A311-18D00738974D}"/>
                </a:ext>
              </a:extLst>
            </p:cNvPr>
            <p:cNvSpPr txBox="1"/>
            <p:nvPr/>
          </p:nvSpPr>
          <p:spPr bwMode="auto">
            <a:xfrm>
              <a:off x="3895243" y="4414527"/>
              <a:ext cx="284120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PSA nadir 0.3, sporadic follow-up during pandemic</a:t>
              </a:r>
            </a:p>
          </p:txBody>
        </p:sp>
        <p:sp>
          <p:nvSpPr>
            <p:cNvPr id="32" name="Right Brace 31">
              <a:extLst>
                <a:ext uri="{FF2B5EF4-FFF2-40B4-BE49-F238E27FC236}">
                  <a16:creationId xmlns:a16="http://schemas.microsoft.com/office/drawing/2014/main" id="{0CC20A59-A914-161F-9294-D278A50B407E}"/>
                </a:ext>
              </a:extLst>
            </p:cNvPr>
            <p:cNvSpPr/>
            <p:nvPr/>
          </p:nvSpPr>
          <p:spPr bwMode="auto">
            <a:xfrm rot="5400000" flipV="1">
              <a:off x="5126416" y="2209843"/>
              <a:ext cx="365760" cy="3887846"/>
            </a:xfrm>
            <a:prstGeom prst="rightBrace">
              <a:avLst/>
            </a:prstGeom>
            <a:noFill/>
            <a:ln w="28575" cap="flat" cmpd="sng" algn="ctr">
              <a:solidFill>
                <a:schemeClr val="bg1"/>
              </a:solidFill>
              <a:prstDash val="sysDash"/>
              <a:round/>
              <a:headEnd type="none" w="med" len="med"/>
              <a:tailEnd type="none" w="med" len="med"/>
            </a:ln>
            <a:effectLst/>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142739371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6FF7F-AC03-BDDA-45F0-BD808AE887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FBF38D-FECA-6938-6008-5F719BAFC830}"/>
              </a:ext>
            </a:extLst>
          </p:cNvPr>
          <p:cNvSpPr>
            <a:spLocks noGrp="1"/>
          </p:cNvSpPr>
          <p:nvPr>
            <p:ph type="title"/>
          </p:nvPr>
        </p:nvSpPr>
        <p:spPr/>
        <p:txBody>
          <a:bodyPr/>
          <a:lstStyle/>
          <a:p>
            <a:r>
              <a:rPr lang="en-US" dirty="0"/>
              <a:t>Patient Case 2: Pathology and Biomarker Testing</a:t>
            </a:r>
          </a:p>
        </p:txBody>
      </p:sp>
      <p:sp>
        <p:nvSpPr>
          <p:cNvPr id="45" name="Content Placeholder 44">
            <a:extLst>
              <a:ext uri="{FF2B5EF4-FFF2-40B4-BE49-F238E27FC236}">
                <a16:creationId xmlns:a16="http://schemas.microsoft.com/office/drawing/2014/main" id="{15CA03C9-7387-7C39-C5D3-FF120B13F81C}"/>
              </a:ext>
            </a:extLst>
          </p:cNvPr>
          <p:cNvSpPr>
            <a:spLocks noGrp="1"/>
          </p:cNvSpPr>
          <p:nvPr>
            <p:ph idx="1"/>
          </p:nvPr>
        </p:nvSpPr>
        <p:spPr>
          <a:xfrm>
            <a:off x="604675" y="5060419"/>
            <a:ext cx="10877529" cy="1103314"/>
          </a:xfrm>
        </p:spPr>
        <p:txBody>
          <a:bodyPr/>
          <a:lstStyle/>
          <a:p>
            <a:pPr>
              <a:spcAft>
                <a:spcPts val="0"/>
              </a:spcAft>
            </a:pPr>
            <a:r>
              <a:rPr lang="en-US" sz="2200" dirty="0"/>
              <a:t>Institutional NGS panel (150 genes) performed on aspirate and identified:</a:t>
            </a:r>
          </a:p>
          <a:p>
            <a:pPr lvl="1">
              <a:spcAft>
                <a:spcPts val="0"/>
              </a:spcAft>
            </a:pPr>
            <a:r>
              <a:rPr lang="en-US" sz="2000" i="1" dirty="0"/>
              <a:t>TMPRSS2-ERG</a:t>
            </a:r>
            <a:r>
              <a:rPr lang="en-US" sz="2000" dirty="0"/>
              <a:t> fusion</a:t>
            </a:r>
            <a:r>
              <a:rPr lang="en-US" sz="2000" dirty="0">
                <a:latin typeface="+mn-lt"/>
                <a:cs typeface="Arial" panose="020B0604020202020204" pitchFamily="34" charset="0"/>
              </a:rPr>
              <a:t>—</a:t>
            </a:r>
            <a:r>
              <a:rPr lang="en-US" sz="2000" dirty="0"/>
              <a:t>confirms prostatic lineage; along with IHC markers</a:t>
            </a:r>
          </a:p>
          <a:p>
            <a:pPr lvl="1">
              <a:spcAft>
                <a:spcPts val="0"/>
              </a:spcAft>
            </a:pPr>
            <a:r>
              <a:rPr lang="en-US" sz="2000" i="1" dirty="0"/>
              <a:t>BRCA2</a:t>
            </a:r>
            <a:r>
              <a:rPr lang="en-US" sz="2000" dirty="0"/>
              <a:t> frameshift mutation</a:t>
            </a:r>
          </a:p>
        </p:txBody>
      </p:sp>
      <p:graphicFrame>
        <p:nvGraphicFramePr>
          <p:cNvPr id="26" name="Object 25">
            <a:extLst>
              <a:ext uri="{FF2B5EF4-FFF2-40B4-BE49-F238E27FC236}">
                <a16:creationId xmlns:a16="http://schemas.microsoft.com/office/drawing/2014/main" id="{6A20901C-F0F2-08BC-8E82-0896A9565B25}"/>
              </a:ext>
            </a:extLst>
          </p:cNvPr>
          <p:cNvGraphicFramePr>
            <a:graphicFrameLocks noChangeAspect="1"/>
          </p:cNvGraphicFramePr>
          <p:nvPr/>
        </p:nvGraphicFramePr>
        <p:xfrm>
          <a:off x="462429" y="2071881"/>
          <a:ext cx="4433454" cy="2743200"/>
        </p:xfrm>
        <a:graphic>
          <a:graphicData uri="http://schemas.openxmlformats.org/presentationml/2006/ole">
            <mc:AlternateContent xmlns:mc="http://schemas.openxmlformats.org/markup-compatibility/2006">
              <mc:Choice xmlns:v="urn:schemas-microsoft-com:vml" Requires="v">
                <p:oleObj r:id="rId3" imgW="24139440" imgH="14945760" progId="">
                  <p:embed/>
                </p:oleObj>
              </mc:Choice>
              <mc:Fallback>
                <p:oleObj r:id="rId3" imgW="24139440" imgH="14945760" progId="">
                  <p:embed/>
                  <p:pic>
                    <p:nvPicPr>
                      <p:cNvPr id="26" name="Object 25">
                        <a:extLst>
                          <a:ext uri="{FF2B5EF4-FFF2-40B4-BE49-F238E27FC236}">
                            <a16:creationId xmlns:a16="http://schemas.microsoft.com/office/drawing/2014/main" id="{6A20901C-F0F2-08BC-8E82-0896A9565B25}"/>
                          </a:ext>
                        </a:extLst>
                      </p:cNvPr>
                      <p:cNvPicPr/>
                      <p:nvPr/>
                    </p:nvPicPr>
                    <p:blipFill>
                      <a:blip r:embed="rId4"/>
                      <a:stretch>
                        <a:fillRect/>
                      </a:stretch>
                    </p:blipFill>
                    <p:spPr>
                      <a:xfrm>
                        <a:off x="462429" y="2071881"/>
                        <a:ext cx="4433454" cy="2743200"/>
                      </a:xfrm>
                      <a:prstGeom prst="rect">
                        <a:avLst/>
                      </a:prstGeom>
                      <a:ln>
                        <a:solidFill>
                          <a:schemeClr val="bg1"/>
                        </a:solidFill>
                      </a:ln>
                    </p:spPr>
                  </p:pic>
                </p:oleObj>
              </mc:Fallback>
            </mc:AlternateContent>
          </a:graphicData>
        </a:graphic>
      </p:graphicFrame>
      <p:grpSp>
        <p:nvGrpSpPr>
          <p:cNvPr id="27" name="Group 26">
            <a:extLst>
              <a:ext uri="{FF2B5EF4-FFF2-40B4-BE49-F238E27FC236}">
                <a16:creationId xmlns:a16="http://schemas.microsoft.com/office/drawing/2014/main" id="{84871176-77A3-41FF-00C3-7DB78E6B4799}"/>
              </a:ext>
            </a:extLst>
          </p:cNvPr>
          <p:cNvGrpSpPr/>
          <p:nvPr/>
        </p:nvGrpSpPr>
        <p:grpSpPr>
          <a:xfrm>
            <a:off x="5378581" y="2366548"/>
            <a:ext cx="2863212" cy="1837893"/>
            <a:chOff x="8622290" y="1001922"/>
            <a:chExt cx="2863212" cy="1837893"/>
          </a:xfrm>
        </p:grpSpPr>
        <p:pic>
          <p:nvPicPr>
            <p:cNvPr id="30" name="Picture 29" descr="A close-up of a cell&#10;&#10;Description automatically generated">
              <a:extLst>
                <a:ext uri="{FF2B5EF4-FFF2-40B4-BE49-F238E27FC236}">
                  <a16:creationId xmlns:a16="http://schemas.microsoft.com/office/drawing/2014/main" id="{448EF5BE-253B-19BA-9284-DE2C75192D0C}"/>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8622290" y="1122152"/>
              <a:ext cx="2123855" cy="1717663"/>
            </a:xfrm>
            <a:prstGeom prst="rect">
              <a:avLst/>
            </a:prstGeom>
            <a:ln>
              <a:solidFill>
                <a:schemeClr val="bg1"/>
              </a:solidFill>
            </a:ln>
          </p:spPr>
        </p:pic>
        <p:sp>
          <p:nvSpPr>
            <p:cNvPr id="32" name="Rectangle 31">
              <a:extLst>
                <a:ext uri="{FF2B5EF4-FFF2-40B4-BE49-F238E27FC236}">
                  <a16:creationId xmlns:a16="http://schemas.microsoft.com/office/drawing/2014/main" id="{8E31B87D-368D-471B-2EC4-E6CA29779B53}"/>
                </a:ext>
              </a:extLst>
            </p:cNvPr>
            <p:cNvSpPr/>
            <p:nvPr/>
          </p:nvSpPr>
          <p:spPr bwMode="auto">
            <a:xfrm>
              <a:off x="10479662" y="1001922"/>
              <a:ext cx="1005840" cy="365760"/>
            </a:xfrm>
            <a:prstGeom prst="rect">
              <a:avLst/>
            </a:prstGeom>
            <a:solidFill>
              <a:srgbClr val="685141"/>
            </a:solidFill>
            <a:ln w="0">
              <a:solidFill>
                <a:schemeClr val="bg1"/>
              </a:solidFill>
              <a:miter lim="800000"/>
              <a:headEnd/>
              <a:tailEnd/>
            </a:ln>
          </p:spPr>
          <p:txBody>
            <a:bodyPr lIns="45720" tIns="0" rIns="45720" b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NKX3.1</a:t>
              </a:r>
            </a:p>
          </p:txBody>
        </p:sp>
        <p:sp>
          <p:nvSpPr>
            <p:cNvPr id="33" name="Rectangle 32">
              <a:extLst>
                <a:ext uri="{FF2B5EF4-FFF2-40B4-BE49-F238E27FC236}">
                  <a16:creationId xmlns:a16="http://schemas.microsoft.com/office/drawing/2014/main" id="{3F5E56C8-098B-F3CD-817F-796A7BA2624C}"/>
                </a:ext>
              </a:extLst>
            </p:cNvPr>
            <p:cNvSpPr/>
            <p:nvPr/>
          </p:nvSpPr>
          <p:spPr bwMode="auto">
            <a:xfrm>
              <a:off x="10479662" y="1344127"/>
              <a:ext cx="1005840" cy="365760"/>
            </a:xfrm>
            <a:prstGeom prst="rect">
              <a:avLst/>
            </a:prstGeom>
            <a:solidFill>
              <a:srgbClr val="A22761"/>
            </a:solidFill>
            <a:ln w="0">
              <a:solidFill>
                <a:schemeClr val="bg1"/>
              </a:solidFill>
              <a:miter lim="800000"/>
              <a:headEnd/>
              <a:tailEnd/>
            </a:ln>
          </p:spPr>
          <p:txBody>
            <a:bodyPr lIns="45720" tIns="0" rIns="45720" bIns="0" rtlCol="0" anchor="ct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p501S</a:t>
              </a:r>
            </a:p>
          </p:txBody>
        </p:sp>
      </p:grpSp>
      <p:pic>
        <p:nvPicPr>
          <p:cNvPr id="34" name="Picture 33" descr="A close-up of a microscope&#10;&#10;Description automatically generated">
            <a:extLst>
              <a:ext uri="{FF2B5EF4-FFF2-40B4-BE49-F238E27FC236}">
                <a16:creationId xmlns:a16="http://schemas.microsoft.com/office/drawing/2014/main" id="{6739F2C7-8146-05CF-7925-6BC483E4F9E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609932" y="2071881"/>
            <a:ext cx="3214174" cy="2743200"/>
          </a:xfrm>
          <a:prstGeom prst="rect">
            <a:avLst/>
          </a:prstGeom>
          <a:ln>
            <a:solidFill>
              <a:schemeClr val="bg1"/>
            </a:solidFill>
          </a:ln>
        </p:spPr>
      </p:pic>
      <p:sp>
        <p:nvSpPr>
          <p:cNvPr id="3" name="TextBox 2">
            <a:extLst>
              <a:ext uri="{FF2B5EF4-FFF2-40B4-BE49-F238E27FC236}">
                <a16:creationId xmlns:a16="http://schemas.microsoft.com/office/drawing/2014/main" id="{CA820380-DEB4-E3D1-12D5-1F2E67F349A9}"/>
              </a:ext>
            </a:extLst>
          </p:cNvPr>
          <p:cNvSpPr txBox="1"/>
          <p:nvPr/>
        </p:nvSpPr>
        <p:spPr bwMode="auto">
          <a:xfrm>
            <a:off x="462429" y="1346781"/>
            <a:ext cx="443345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Limited Core Sample From Aspiration of Rapidly Growing Supraclavicular LN</a:t>
            </a:r>
          </a:p>
        </p:txBody>
      </p:sp>
      <p:sp>
        <p:nvSpPr>
          <p:cNvPr id="4" name="TextBox 3">
            <a:extLst>
              <a:ext uri="{FF2B5EF4-FFF2-40B4-BE49-F238E27FC236}">
                <a16:creationId xmlns:a16="http://schemas.microsoft.com/office/drawing/2014/main" id="{D37DAEF9-EA07-922F-D4F0-BBDD738CA3C7}"/>
              </a:ext>
            </a:extLst>
          </p:cNvPr>
          <p:cNvSpPr txBox="1"/>
          <p:nvPr/>
        </p:nvSpPr>
        <p:spPr bwMode="auto">
          <a:xfrm>
            <a:off x="5378580" y="1346781"/>
            <a:ext cx="286321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IHC Markers for Prostatic Lineage Confirm Prostate Adenocarcinoma</a:t>
            </a:r>
          </a:p>
        </p:txBody>
      </p:sp>
      <p:sp>
        <p:nvSpPr>
          <p:cNvPr id="5" name="TextBox 4">
            <a:extLst>
              <a:ext uri="{FF2B5EF4-FFF2-40B4-BE49-F238E27FC236}">
                <a16:creationId xmlns:a16="http://schemas.microsoft.com/office/drawing/2014/main" id="{A31FDBDD-9ADC-6ADF-8EFE-FEC914F542E8}"/>
              </a:ext>
            </a:extLst>
          </p:cNvPr>
          <p:cNvSpPr txBox="1"/>
          <p:nvPr/>
        </p:nvSpPr>
        <p:spPr bwMode="auto">
          <a:xfrm>
            <a:off x="8609932" y="1346781"/>
            <a:ext cx="321417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Smear Section of Aspiration Used for Testing</a:t>
            </a:r>
          </a:p>
        </p:txBody>
      </p:sp>
    </p:spTree>
    <p:extLst>
      <p:ext uri="{BB962C8B-B14F-4D97-AF65-F5344CB8AC3E}">
        <p14:creationId xmlns:p14="http://schemas.microsoft.com/office/powerpoint/2010/main" val="195033101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D65CBD4D-1D4C-4CD9-ADFC-5C8612AB47BF}"/>
              </a:ext>
            </a:extLst>
          </p:cNvPr>
          <p:cNvSpPr>
            <a:spLocks noGrp="1"/>
          </p:cNvSpPr>
          <p:nvPr>
            <p:ph type="title"/>
          </p:nvPr>
        </p:nvSpPr>
        <p:spPr/>
        <p:txBody>
          <a:bodyPr/>
          <a:lstStyle/>
          <a:p>
            <a:r>
              <a:rPr lang="en-US" dirty="0"/>
              <a:t>Rationale for Cotargeting AR Signaling and PARP</a:t>
            </a:r>
          </a:p>
        </p:txBody>
      </p:sp>
      <p:sp>
        <p:nvSpPr>
          <p:cNvPr id="2" name="Content Placeholder 1">
            <a:extLst>
              <a:ext uri="{FF2B5EF4-FFF2-40B4-BE49-F238E27FC236}">
                <a16:creationId xmlns:a16="http://schemas.microsoft.com/office/drawing/2014/main" id="{2DF67125-08AD-4761-BF62-0DCC6F0D1F9D}"/>
              </a:ext>
            </a:extLst>
          </p:cNvPr>
          <p:cNvSpPr>
            <a:spLocks noGrp="1"/>
          </p:cNvSpPr>
          <p:nvPr>
            <p:ph sz="half" idx="1"/>
          </p:nvPr>
        </p:nvSpPr>
        <p:spPr/>
        <p:txBody>
          <a:bodyPr/>
          <a:lstStyle/>
          <a:p>
            <a:pPr>
              <a:spcBef>
                <a:spcPts val="400"/>
              </a:spcBef>
            </a:pPr>
            <a:r>
              <a:rPr lang="en-US" sz="2400" dirty="0"/>
              <a:t>Preclinical e</a:t>
            </a:r>
            <a:r>
              <a:rPr lang="en-US" sz="2400" b="0" kern="0" dirty="0"/>
              <a:t>vidence for potential synthetic lethality</a:t>
            </a:r>
          </a:p>
          <a:p>
            <a:pPr lvl="1">
              <a:spcBef>
                <a:spcPts val="400"/>
              </a:spcBef>
            </a:pPr>
            <a:r>
              <a:rPr lang="en-US" sz="2200" b="0" kern="0" dirty="0"/>
              <a:t>PARP-1 interacts with androgen signaling</a:t>
            </a:r>
          </a:p>
          <a:p>
            <a:pPr lvl="1">
              <a:spcBef>
                <a:spcPts val="400"/>
              </a:spcBef>
            </a:pPr>
            <a:r>
              <a:rPr lang="en-US" sz="2200" dirty="0"/>
              <a:t>C</a:t>
            </a:r>
            <a:r>
              <a:rPr lang="en-US" sz="2200" b="0" kern="0" dirty="0"/>
              <a:t>astration-resistant tumor cells exhibit increased PARP-1 activity</a:t>
            </a:r>
          </a:p>
          <a:p>
            <a:pPr lvl="1">
              <a:spcBef>
                <a:spcPts val="400"/>
              </a:spcBef>
            </a:pPr>
            <a:r>
              <a:rPr lang="en-US" sz="2200" b="0" kern="0" dirty="0"/>
              <a:t>Preclinically, PARP-1–inhibition synergizes with AR-targeted therapy</a:t>
            </a:r>
          </a:p>
          <a:p>
            <a:pPr lvl="1">
              <a:spcBef>
                <a:spcPts val="400"/>
              </a:spcBef>
            </a:pPr>
            <a:r>
              <a:rPr lang="en-US" sz="2200" dirty="0"/>
              <a:t>NHTs </a:t>
            </a:r>
            <a:r>
              <a:rPr lang="en-US" sz="2200" b="0" kern="0" dirty="0"/>
              <a:t>inhibit transcription of several HRR genes, inducing HRR deficiency and increasing sensitivity to PARP inhibition</a:t>
            </a:r>
          </a:p>
          <a:p>
            <a:pPr>
              <a:spcBef>
                <a:spcPts val="400"/>
              </a:spcBef>
            </a:pPr>
            <a:endParaRPr lang="en-US" sz="2200" dirty="0"/>
          </a:p>
        </p:txBody>
      </p:sp>
      <p:sp>
        <p:nvSpPr>
          <p:cNvPr id="7" name="Text Box 11">
            <a:extLst>
              <a:ext uri="{FF2B5EF4-FFF2-40B4-BE49-F238E27FC236}">
                <a16:creationId xmlns:a16="http://schemas.microsoft.com/office/drawing/2014/main" id="{52FE56D7-E396-4D7F-BB64-6DBD0E1430C6}"/>
              </a:ext>
            </a:extLst>
          </p:cNvPr>
          <p:cNvSpPr txBox="1">
            <a:spLocks noChangeArrowheads="1"/>
          </p:cNvSpPr>
          <p:nvPr/>
        </p:nvSpPr>
        <p:spPr bwMode="auto">
          <a:xfrm>
            <a:off x="436111" y="6179302"/>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Polkinghorn. Cancer Discov. 2013;3:1245. </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Schiewer. Cancer Discov. 2012;2:1134.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Asim. Nat Commun. 2017;29:374. Li. Sci Signal. 2017;10:eaam7479. Schiewer. Cancer Discov. 2012;2:1134.</a:t>
            </a:r>
          </a:p>
        </p:txBody>
      </p:sp>
      <p:sp>
        <p:nvSpPr>
          <p:cNvPr id="11" name="TextBox 10">
            <a:extLst>
              <a:ext uri="{FF2B5EF4-FFF2-40B4-BE49-F238E27FC236}">
                <a16:creationId xmlns:a16="http://schemas.microsoft.com/office/drawing/2014/main" id="{280A879F-CEA6-4D61-A275-5B5728B837C3}"/>
              </a:ext>
            </a:extLst>
          </p:cNvPr>
          <p:cNvSpPr txBox="1"/>
          <p:nvPr/>
        </p:nvSpPr>
        <p:spPr bwMode="auto">
          <a:xfrm>
            <a:off x="5801387" y="1475468"/>
            <a:ext cx="5597571" cy="646331"/>
          </a:xfrm>
          <a:prstGeom prst="rect">
            <a:avLst/>
          </a:prstGeom>
          <a:solidFill>
            <a:schemeClr val="tx1"/>
          </a:solidFill>
          <a:ln>
            <a:noFill/>
          </a:ln>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PARP Inhibitor Synergizes With Castration in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Mouse Xenograft Models of Prostate Cancer</a:t>
            </a:r>
          </a:p>
        </p:txBody>
      </p:sp>
      <p:sp>
        <p:nvSpPr>
          <p:cNvPr id="5" name="TextBox 4">
            <a:extLst>
              <a:ext uri="{FF2B5EF4-FFF2-40B4-BE49-F238E27FC236}">
                <a16:creationId xmlns:a16="http://schemas.microsoft.com/office/drawing/2014/main" id="{66446538-96B2-E64C-8F03-70AC6AF3FBAF}"/>
              </a:ext>
            </a:extLst>
          </p:cNvPr>
          <p:cNvSpPr txBox="1"/>
          <p:nvPr/>
        </p:nvSpPr>
        <p:spPr bwMode="auto">
          <a:xfrm rot="16200000">
            <a:off x="4858992" y="3747042"/>
            <a:ext cx="217053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Tumors Doubling (%)</a:t>
            </a:r>
          </a:p>
        </p:txBody>
      </p:sp>
      <p:sp>
        <p:nvSpPr>
          <p:cNvPr id="16" name="TextBox 15">
            <a:extLst>
              <a:ext uri="{FF2B5EF4-FFF2-40B4-BE49-F238E27FC236}">
                <a16:creationId xmlns:a16="http://schemas.microsoft.com/office/drawing/2014/main" id="{F1582B6F-FFF7-4B4D-9B70-6547D5B8C825}"/>
              </a:ext>
            </a:extLst>
          </p:cNvPr>
          <p:cNvSpPr txBox="1"/>
          <p:nvPr/>
        </p:nvSpPr>
        <p:spPr bwMode="auto">
          <a:xfrm>
            <a:off x="7103999" y="5932096"/>
            <a:ext cx="29910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Days After Start of Treatment</a:t>
            </a:r>
          </a:p>
        </p:txBody>
      </p:sp>
      <p:sp>
        <p:nvSpPr>
          <p:cNvPr id="12" name="Freeform 11">
            <a:extLst>
              <a:ext uri="{FF2B5EF4-FFF2-40B4-BE49-F238E27FC236}">
                <a16:creationId xmlns:a16="http://schemas.microsoft.com/office/drawing/2014/main" id="{187D1EB4-453A-534E-B847-A0CF74C88626}"/>
              </a:ext>
            </a:extLst>
          </p:cNvPr>
          <p:cNvSpPr/>
          <p:nvPr/>
        </p:nvSpPr>
        <p:spPr bwMode="auto">
          <a:xfrm>
            <a:off x="6475228" y="2290914"/>
            <a:ext cx="4077586" cy="3363031"/>
          </a:xfrm>
          <a:custGeom>
            <a:avLst/>
            <a:gdLst>
              <a:gd name="connsiteX0" fmla="*/ 0 w 4077586"/>
              <a:gd name="connsiteY0" fmla="*/ 0 h 3343940"/>
              <a:gd name="connsiteX1" fmla="*/ 0 w 4077586"/>
              <a:gd name="connsiteY1" fmla="*/ 3343940 h 3343940"/>
              <a:gd name="connsiteX2" fmla="*/ 4077586 w 4077586"/>
              <a:gd name="connsiteY2" fmla="*/ 3343940 h 3343940"/>
            </a:gdLst>
            <a:ahLst/>
            <a:cxnLst>
              <a:cxn ang="0">
                <a:pos x="connsiteX0" y="connsiteY0"/>
              </a:cxn>
              <a:cxn ang="0">
                <a:pos x="connsiteX1" y="connsiteY1"/>
              </a:cxn>
              <a:cxn ang="0">
                <a:pos x="connsiteX2" y="connsiteY2"/>
              </a:cxn>
            </a:cxnLst>
            <a:rect l="l" t="t" r="r" b="b"/>
            <a:pathLst>
              <a:path w="4077586" h="3343940">
                <a:moveTo>
                  <a:pt x="0" y="0"/>
                </a:moveTo>
                <a:lnTo>
                  <a:pt x="0" y="3343940"/>
                </a:lnTo>
                <a:lnTo>
                  <a:pt x="4077586" y="334394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19" name="Straight Connector 18">
            <a:extLst>
              <a:ext uri="{FF2B5EF4-FFF2-40B4-BE49-F238E27FC236}">
                <a16:creationId xmlns:a16="http://schemas.microsoft.com/office/drawing/2014/main" id="{5D571EE2-0B95-0046-98BF-9A1DA2D532C2}"/>
              </a:ext>
            </a:extLst>
          </p:cNvPr>
          <p:cNvCxnSpPr/>
          <p:nvPr/>
        </p:nvCxnSpPr>
        <p:spPr bwMode="auto">
          <a:xfrm>
            <a:off x="6475228" y="5654094"/>
            <a:ext cx="0" cy="69552"/>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5EAC36B1-35E5-074C-9A92-93F302278599}"/>
              </a:ext>
            </a:extLst>
          </p:cNvPr>
          <p:cNvCxnSpPr/>
          <p:nvPr/>
        </p:nvCxnSpPr>
        <p:spPr bwMode="auto">
          <a:xfrm>
            <a:off x="7618228" y="5653945"/>
            <a:ext cx="0" cy="69552"/>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6B4612B-AD1A-E84B-908A-7D31ADFB5626}"/>
              </a:ext>
            </a:extLst>
          </p:cNvPr>
          <p:cNvCxnSpPr/>
          <p:nvPr/>
        </p:nvCxnSpPr>
        <p:spPr bwMode="auto">
          <a:xfrm>
            <a:off x="8754878" y="5653945"/>
            <a:ext cx="0" cy="69552"/>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E15FFF1D-C6E4-2448-98AE-E223A67ACD5D}"/>
              </a:ext>
            </a:extLst>
          </p:cNvPr>
          <p:cNvCxnSpPr/>
          <p:nvPr/>
        </p:nvCxnSpPr>
        <p:spPr bwMode="auto">
          <a:xfrm>
            <a:off x="9897878" y="5653796"/>
            <a:ext cx="0" cy="69552"/>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92DD1B2-8464-DC43-9B9C-E4A00FF5A3FD}"/>
              </a:ext>
            </a:extLst>
          </p:cNvPr>
          <p:cNvCxnSpPr/>
          <p:nvPr/>
        </p:nvCxnSpPr>
        <p:spPr bwMode="auto">
          <a:xfrm flipH="1">
            <a:off x="6402203" y="5653796"/>
            <a:ext cx="73025"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F95C97C4-30CE-DD4B-B629-0278D1E9492E}"/>
              </a:ext>
            </a:extLst>
          </p:cNvPr>
          <p:cNvCxnSpPr/>
          <p:nvPr/>
        </p:nvCxnSpPr>
        <p:spPr bwMode="auto">
          <a:xfrm flipH="1">
            <a:off x="6402203" y="4990221"/>
            <a:ext cx="73025"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89D986D9-F21F-D948-84A8-907B85E47052}"/>
              </a:ext>
            </a:extLst>
          </p:cNvPr>
          <p:cNvCxnSpPr/>
          <p:nvPr/>
        </p:nvCxnSpPr>
        <p:spPr bwMode="auto">
          <a:xfrm flipH="1">
            <a:off x="6402203" y="4317121"/>
            <a:ext cx="73025"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4B0A3E7-1A5C-3341-B5E5-2D020D911B93}"/>
              </a:ext>
            </a:extLst>
          </p:cNvPr>
          <p:cNvCxnSpPr/>
          <p:nvPr/>
        </p:nvCxnSpPr>
        <p:spPr bwMode="auto">
          <a:xfrm flipH="1">
            <a:off x="6402203" y="3653546"/>
            <a:ext cx="73025"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7ADA50D5-AB21-0F49-8051-A962F9FB7E3D}"/>
              </a:ext>
            </a:extLst>
          </p:cNvPr>
          <p:cNvCxnSpPr/>
          <p:nvPr/>
        </p:nvCxnSpPr>
        <p:spPr bwMode="auto">
          <a:xfrm flipH="1">
            <a:off x="6402203" y="2980446"/>
            <a:ext cx="73025"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00AFCE00-A8EF-0047-8274-37A10F2ED7E6}"/>
              </a:ext>
            </a:extLst>
          </p:cNvPr>
          <p:cNvCxnSpPr/>
          <p:nvPr/>
        </p:nvCxnSpPr>
        <p:spPr bwMode="auto">
          <a:xfrm flipH="1">
            <a:off x="6402203" y="2316871"/>
            <a:ext cx="73025"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4B8B0D62-6F2A-C744-A6D9-C35990F6F51B}"/>
              </a:ext>
            </a:extLst>
          </p:cNvPr>
          <p:cNvCxnSpPr>
            <a:cxnSpLocks/>
          </p:cNvCxnSpPr>
          <p:nvPr/>
        </p:nvCxnSpPr>
        <p:spPr bwMode="auto">
          <a:xfrm flipH="1">
            <a:off x="6491103" y="2316871"/>
            <a:ext cx="3478259" cy="0"/>
          </a:xfrm>
          <a:prstGeom prst="line">
            <a:avLst/>
          </a:prstGeom>
          <a:noFill/>
          <a:ln w="28575" cap="flat" cmpd="sng" algn="ctr">
            <a:solidFill>
              <a:schemeClr val="tx2"/>
            </a:solidFill>
            <a:prstDash val="sysDash"/>
            <a:round/>
            <a:headEnd type="none" w="med" len="med"/>
            <a:tailEnd type="none" w="med" len="med"/>
          </a:ln>
          <a:effectLst/>
        </p:spPr>
      </p:cxnSp>
      <p:sp>
        <p:nvSpPr>
          <p:cNvPr id="39" name="TextBox 38">
            <a:extLst>
              <a:ext uri="{FF2B5EF4-FFF2-40B4-BE49-F238E27FC236}">
                <a16:creationId xmlns:a16="http://schemas.microsoft.com/office/drawing/2014/main" id="{4692C60E-A55D-BD4C-8C35-DEE21CE86779}"/>
              </a:ext>
            </a:extLst>
          </p:cNvPr>
          <p:cNvSpPr txBox="1"/>
          <p:nvPr/>
        </p:nvSpPr>
        <p:spPr bwMode="auto">
          <a:xfrm>
            <a:off x="9141048" y="3847991"/>
            <a:ext cx="2474780"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Control</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682E74"/>
                </a:solidFill>
                <a:effectLst/>
                <a:uLnTx/>
                <a:uFillTx/>
                <a:latin typeface="Calibri" panose="020F0502020204030204" pitchFamily="34" charset="0"/>
                <a:ea typeface="+mn-ea"/>
                <a:cs typeface="Arial" panose="020B0604020202020204" pitchFamily="34" charset="0"/>
              </a:rPr>
              <a:t>Castration</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823B"/>
                </a:solidFill>
                <a:effectLst/>
                <a:uLnTx/>
                <a:uFillTx/>
                <a:latin typeface="Calibri" panose="020F0502020204030204" pitchFamily="34" charset="0"/>
                <a:ea typeface="+mn-ea"/>
                <a:cs typeface="Arial" panose="020B0604020202020204" pitchFamily="34" charset="0"/>
              </a:rPr>
              <a:t>PARP inhibitor</a:t>
            </a:r>
          </a:p>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Castration + PARP inhibitor</a:t>
            </a:r>
          </a:p>
        </p:txBody>
      </p:sp>
      <p:sp>
        <p:nvSpPr>
          <p:cNvPr id="40" name="TextBox 39">
            <a:extLst>
              <a:ext uri="{FF2B5EF4-FFF2-40B4-BE49-F238E27FC236}">
                <a16:creationId xmlns:a16="http://schemas.microsoft.com/office/drawing/2014/main" id="{C54A525A-70AD-7147-94E3-8B46560CF662}"/>
              </a:ext>
            </a:extLst>
          </p:cNvPr>
          <p:cNvSpPr txBox="1"/>
          <p:nvPr/>
        </p:nvSpPr>
        <p:spPr bwMode="auto">
          <a:xfrm>
            <a:off x="6337209" y="568862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1" name="TextBox 40">
            <a:extLst>
              <a:ext uri="{FF2B5EF4-FFF2-40B4-BE49-F238E27FC236}">
                <a16:creationId xmlns:a16="http://schemas.microsoft.com/office/drawing/2014/main" id="{C22A37FE-2A63-2B4C-97DD-95F274863BD8}"/>
              </a:ext>
            </a:extLst>
          </p:cNvPr>
          <p:cNvSpPr txBox="1"/>
          <p:nvPr/>
        </p:nvSpPr>
        <p:spPr bwMode="auto">
          <a:xfrm>
            <a:off x="7434524" y="568990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2" name="TextBox 41">
            <a:extLst>
              <a:ext uri="{FF2B5EF4-FFF2-40B4-BE49-F238E27FC236}">
                <a16:creationId xmlns:a16="http://schemas.microsoft.com/office/drawing/2014/main" id="{5AF5534D-E005-F540-9929-9D05E525A2EB}"/>
              </a:ext>
            </a:extLst>
          </p:cNvPr>
          <p:cNvSpPr txBox="1"/>
          <p:nvPr/>
        </p:nvSpPr>
        <p:spPr bwMode="auto">
          <a:xfrm>
            <a:off x="8571174" y="569885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3" name="TextBox 42">
            <a:extLst>
              <a:ext uri="{FF2B5EF4-FFF2-40B4-BE49-F238E27FC236}">
                <a16:creationId xmlns:a16="http://schemas.microsoft.com/office/drawing/2014/main" id="{D94068F6-5BA0-B94B-A4EC-6051D8A1D67F}"/>
              </a:ext>
            </a:extLst>
          </p:cNvPr>
          <p:cNvSpPr txBox="1"/>
          <p:nvPr/>
        </p:nvSpPr>
        <p:spPr bwMode="auto">
          <a:xfrm>
            <a:off x="9714174" y="570021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4" name="TextBox 43">
            <a:extLst>
              <a:ext uri="{FF2B5EF4-FFF2-40B4-BE49-F238E27FC236}">
                <a16:creationId xmlns:a16="http://schemas.microsoft.com/office/drawing/2014/main" id="{BE5B23F3-3CD4-8B4A-A64D-05F3979EC4D4}"/>
              </a:ext>
            </a:extLst>
          </p:cNvPr>
          <p:cNvSpPr txBox="1"/>
          <p:nvPr/>
        </p:nvSpPr>
        <p:spPr bwMode="auto">
          <a:xfrm>
            <a:off x="6147596" y="550943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5" name="TextBox 44">
            <a:extLst>
              <a:ext uri="{FF2B5EF4-FFF2-40B4-BE49-F238E27FC236}">
                <a16:creationId xmlns:a16="http://schemas.microsoft.com/office/drawing/2014/main" id="{522930BC-EA50-1844-A71A-4A9E5A67C087}"/>
              </a:ext>
            </a:extLst>
          </p:cNvPr>
          <p:cNvSpPr txBox="1"/>
          <p:nvPr/>
        </p:nvSpPr>
        <p:spPr bwMode="auto">
          <a:xfrm>
            <a:off x="6055297" y="48431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6" name="TextBox 45">
            <a:extLst>
              <a:ext uri="{FF2B5EF4-FFF2-40B4-BE49-F238E27FC236}">
                <a16:creationId xmlns:a16="http://schemas.microsoft.com/office/drawing/2014/main" id="{089221C3-9839-FE48-BEF6-DD474D5573B5}"/>
              </a:ext>
            </a:extLst>
          </p:cNvPr>
          <p:cNvSpPr txBox="1"/>
          <p:nvPr/>
        </p:nvSpPr>
        <p:spPr bwMode="auto">
          <a:xfrm>
            <a:off x="6055297" y="417004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7" name="TextBox 46">
            <a:extLst>
              <a:ext uri="{FF2B5EF4-FFF2-40B4-BE49-F238E27FC236}">
                <a16:creationId xmlns:a16="http://schemas.microsoft.com/office/drawing/2014/main" id="{9C384DB4-56A6-544C-B37B-EFD73A535B0B}"/>
              </a:ext>
            </a:extLst>
          </p:cNvPr>
          <p:cNvSpPr txBox="1"/>
          <p:nvPr/>
        </p:nvSpPr>
        <p:spPr bwMode="auto">
          <a:xfrm>
            <a:off x="6059937" y="350646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48" name="TextBox 47">
            <a:extLst>
              <a:ext uri="{FF2B5EF4-FFF2-40B4-BE49-F238E27FC236}">
                <a16:creationId xmlns:a16="http://schemas.microsoft.com/office/drawing/2014/main" id="{B76BD686-81AE-BF4C-9368-5EAAEE237EE0}"/>
              </a:ext>
            </a:extLst>
          </p:cNvPr>
          <p:cNvSpPr txBox="1"/>
          <p:nvPr/>
        </p:nvSpPr>
        <p:spPr bwMode="auto">
          <a:xfrm>
            <a:off x="6057249" y="283337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49" name="TextBox 48">
            <a:extLst>
              <a:ext uri="{FF2B5EF4-FFF2-40B4-BE49-F238E27FC236}">
                <a16:creationId xmlns:a16="http://schemas.microsoft.com/office/drawing/2014/main" id="{B5E14FCF-433B-5A49-AF7C-F525CAC950C2}"/>
              </a:ext>
            </a:extLst>
          </p:cNvPr>
          <p:cNvSpPr txBox="1"/>
          <p:nvPr/>
        </p:nvSpPr>
        <p:spPr bwMode="auto">
          <a:xfrm>
            <a:off x="5970517" y="2169795"/>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50" name="Freeform 49">
            <a:extLst>
              <a:ext uri="{FF2B5EF4-FFF2-40B4-BE49-F238E27FC236}">
                <a16:creationId xmlns:a16="http://schemas.microsoft.com/office/drawing/2014/main" id="{72F13057-1117-7F43-973D-E5D3066361A4}"/>
              </a:ext>
            </a:extLst>
          </p:cNvPr>
          <p:cNvSpPr/>
          <p:nvPr/>
        </p:nvSpPr>
        <p:spPr bwMode="auto">
          <a:xfrm>
            <a:off x="6598118" y="2316497"/>
            <a:ext cx="519764" cy="3330341"/>
          </a:xfrm>
          <a:custGeom>
            <a:avLst/>
            <a:gdLst>
              <a:gd name="connsiteX0" fmla="*/ 0 w 519764"/>
              <a:gd name="connsiteY0" fmla="*/ 3330341 h 3330341"/>
              <a:gd name="connsiteX1" fmla="*/ 0 w 519764"/>
              <a:gd name="connsiteY1" fmla="*/ 3017520 h 3330341"/>
              <a:gd name="connsiteX2" fmla="*/ 120316 w 519764"/>
              <a:gd name="connsiteY2" fmla="*/ 3017520 h 3330341"/>
              <a:gd name="connsiteX3" fmla="*/ 120316 w 519764"/>
              <a:gd name="connsiteY3" fmla="*/ 2675823 h 3330341"/>
              <a:gd name="connsiteX4" fmla="*/ 187693 w 519764"/>
              <a:gd name="connsiteY4" fmla="*/ 2675823 h 3330341"/>
              <a:gd name="connsiteX5" fmla="*/ 187693 w 519764"/>
              <a:gd name="connsiteY5" fmla="*/ 2343751 h 3330341"/>
              <a:gd name="connsiteX6" fmla="*/ 240631 w 519764"/>
              <a:gd name="connsiteY6" fmla="*/ 2343751 h 3330341"/>
              <a:gd name="connsiteX7" fmla="*/ 240631 w 519764"/>
              <a:gd name="connsiteY7" fmla="*/ 2016492 h 3330341"/>
              <a:gd name="connsiteX8" fmla="*/ 341697 w 519764"/>
              <a:gd name="connsiteY8" fmla="*/ 2016492 h 3330341"/>
              <a:gd name="connsiteX9" fmla="*/ 341697 w 519764"/>
              <a:gd name="connsiteY9" fmla="*/ 1347536 h 3330341"/>
              <a:gd name="connsiteX10" fmla="*/ 413886 w 519764"/>
              <a:gd name="connsiteY10" fmla="*/ 1347536 h 3330341"/>
              <a:gd name="connsiteX11" fmla="*/ 413886 w 519764"/>
              <a:gd name="connsiteY11" fmla="*/ 678581 h 3330341"/>
              <a:gd name="connsiteX12" fmla="*/ 519764 w 519764"/>
              <a:gd name="connsiteY12" fmla="*/ 678581 h 3330341"/>
              <a:gd name="connsiteX13" fmla="*/ 519764 w 519764"/>
              <a:gd name="connsiteY13" fmla="*/ 0 h 333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9764" h="3330341">
                <a:moveTo>
                  <a:pt x="0" y="3330341"/>
                </a:moveTo>
                <a:lnTo>
                  <a:pt x="0" y="3017520"/>
                </a:lnTo>
                <a:lnTo>
                  <a:pt x="120316" y="3017520"/>
                </a:lnTo>
                <a:lnTo>
                  <a:pt x="120316" y="2675823"/>
                </a:lnTo>
                <a:lnTo>
                  <a:pt x="187693" y="2675823"/>
                </a:lnTo>
                <a:lnTo>
                  <a:pt x="187693" y="2343751"/>
                </a:lnTo>
                <a:lnTo>
                  <a:pt x="240631" y="2343751"/>
                </a:lnTo>
                <a:lnTo>
                  <a:pt x="240631" y="2016492"/>
                </a:lnTo>
                <a:lnTo>
                  <a:pt x="341697" y="2016492"/>
                </a:lnTo>
                <a:lnTo>
                  <a:pt x="341697" y="1347536"/>
                </a:lnTo>
                <a:lnTo>
                  <a:pt x="413886" y="1347536"/>
                </a:lnTo>
                <a:lnTo>
                  <a:pt x="413886" y="678581"/>
                </a:lnTo>
                <a:lnTo>
                  <a:pt x="519764" y="678581"/>
                </a:lnTo>
                <a:lnTo>
                  <a:pt x="519764"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cxnSp>
        <p:nvCxnSpPr>
          <p:cNvPr id="51" name="Straight Connector 50">
            <a:extLst>
              <a:ext uri="{FF2B5EF4-FFF2-40B4-BE49-F238E27FC236}">
                <a16:creationId xmlns:a16="http://schemas.microsoft.com/office/drawing/2014/main" id="{5396C50D-4B77-F847-BF47-CE95932272D1}"/>
              </a:ext>
            </a:extLst>
          </p:cNvPr>
          <p:cNvCxnSpPr>
            <a:cxnSpLocks/>
          </p:cNvCxnSpPr>
          <p:nvPr/>
        </p:nvCxnSpPr>
        <p:spPr bwMode="auto">
          <a:xfrm flipH="1">
            <a:off x="8919450" y="4027134"/>
            <a:ext cx="228600" cy="0"/>
          </a:xfrm>
          <a:prstGeom prst="line">
            <a:avLst/>
          </a:prstGeom>
          <a:noFill/>
          <a:ln w="28575"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7FCA5EF7-8D61-8743-AC88-1D43FB325432}"/>
              </a:ext>
            </a:extLst>
          </p:cNvPr>
          <p:cNvCxnSpPr>
            <a:cxnSpLocks/>
          </p:cNvCxnSpPr>
          <p:nvPr/>
        </p:nvCxnSpPr>
        <p:spPr bwMode="auto">
          <a:xfrm flipH="1">
            <a:off x="8919450" y="4395701"/>
            <a:ext cx="228600" cy="0"/>
          </a:xfrm>
          <a:prstGeom prst="line">
            <a:avLst/>
          </a:prstGeom>
          <a:noFill/>
          <a:ln w="28575" cap="flat" cmpd="sng" algn="ctr">
            <a:solidFill>
              <a:schemeClr val="accent6"/>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F26E0A37-F162-7646-AF78-D9DE894ED974}"/>
              </a:ext>
            </a:extLst>
          </p:cNvPr>
          <p:cNvCxnSpPr>
            <a:cxnSpLocks/>
          </p:cNvCxnSpPr>
          <p:nvPr/>
        </p:nvCxnSpPr>
        <p:spPr bwMode="auto">
          <a:xfrm flipH="1">
            <a:off x="8919450" y="4759355"/>
            <a:ext cx="228600" cy="0"/>
          </a:xfrm>
          <a:prstGeom prst="line">
            <a:avLst/>
          </a:prstGeom>
          <a:noFill/>
          <a:ln w="28575" cap="flat" cmpd="sng" algn="ctr">
            <a:solidFill>
              <a:schemeClr val="accent4"/>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A3E99769-E7F9-2C4E-A824-B49701A2E63D}"/>
              </a:ext>
            </a:extLst>
          </p:cNvPr>
          <p:cNvCxnSpPr>
            <a:cxnSpLocks/>
          </p:cNvCxnSpPr>
          <p:nvPr/>
        </p:nvCxnSpPr>
        <p:spPr bwMode="auto">
          <a:xfrm flipH="1">
            <a:off x="8919450" y="5123571"/>
            <a:ext cx="228600" cy="0"/>
          </a:xfrm>
          <a:prstGeom prst="line">
            <a:avLst/>
          </a:prstGeom>
          <a:noFill/>
          <a:ln w="28575" cap="flat" cmpd="sng" algn="ctr">
            <a:solidFill>
              <a:schemeClr val="accent3"/>
            </a:solidFill>
            <a:prstDash val="solid"/>
            <a:round/>
            <a:headEnd type="none" w="med" len="med"/>
            <a:tailEnd type="none" w="med" len="med"/>
          </a:ln>
          <a:effectLst/>
        </p:spPr>
      </p:cxnSp>
      <p:sp>
        <p:nvSpPr>
          <p:cNvPr id="56" name="Freeform 55">
            <a:extLst>
              <a:ext uri="{FF2B5EF4-FFF2-40B4-BE49-F238E27FC236}">
                <a16:creationId xmlns:a16="http://schemas.microsoft.com/office/drawing/2014/main" id="{4339662B-DCDB-B44E-B5AF-94D6CF87991D}"/>
              </a:ext>
            </a:extLst>
          </p:cNvPr>
          <p:cNvSpPr/>
          <p:nvPr/>
        </p:nvSpPr>
        <p:spPr bwMode="auto">
          <a:xfrm>
            <a:off x="7493267" y="2302059"/>
            <a:ext cx="635268" cy="3339966"/>
          </a:xfrm>
          <a:custGeom>
            <a:avLst/>
            <a:gdLst>
              <a:gd name="connsiteX0" fmla="*/ 0 w 635268"/>
              <a:gd name="connsiteY0" fmla="*/ 3339966 h 3339966"/>
              <a:gd name="connsiteX1" fmla="*/ 0 w 635268"/>
              <a:gd name="connsiteY1" fmla="*/ 2945330 h 3339966"/>
              <a:gd name="connsiteX2" fmla="*/ 86628 w 635268"/>
              <a:gd name="connsiteY2" fmla="*/ 2945330 h 3339966"/>
              <a:gd name="connsiteX3" fmla="*/ 86628 w 635268"/>
              <a:gd name="connsiteY3" fmla="*/ 2555507 h 3339966"/>
              <a:gd name="connsiteX4" fmla="*/ 139567 w 635268"/>
              <a:gd name="connsiteY4" fmla="*/ 2555507 h 3339966"/>
              <a:gd name="connsiteX5" fmla="*/ 139567 w 635268"/>
              <a:gd name="connsiteY5" fmla="*/ 2483318 h 3339966"/>
              <a:gd name="connsiteX6" fmla="*/ 187693 w 635268"/>
              <a:gd name="connsiteY6" fmla="*/ 2483318 h 3339966"/>
              <a:gd name="connsiteX7" fmla="*/ 187693 w 635268"/>
              <a:gd name="connsiteY7" fmla="*/ 1275347 h 3339966"/>
              <a:gd name="connsiteX8" fmla="*/ 308009 w 635268"/>
              <a:gd name="connsiteY8" fmla="*/ 1275347 h 3339966"/>
              <a:gd name="connsiteX9" fmla="*/ 308009 w 635268"/>
              <a:gd name="connsiteY9" fmla="*/ 861461 h 3339966"/>
              <a:gd name="connsiteX10" fmla="*/ 418699 w 635268"/>
              <a:gd name="connsiteY10" fmla="*/ 861461 h 3339966"/>
              <a:gd name="connsiteX11" fmla="*/ 418699 w 635268"/>
              <a:gd name="connsiteY11" fmla="*/ 428324 h 3339966"/>
              <a:gd name="connsiteX12" fmla="*/ 635268 w 635268"/>
              <a:gd name="connsiteY12" fmla="*/ 428324 h 3339966"/>
              <a:gd name="connsiteX13" fmla="*/ 635268 w 635268"/>
              <a:gd name="connsiteY13" fmla="*/ 0 h 3339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35268" h="3339966">
                <a:moveTo>
                  <a:pt x="0" y="3339966"/>
                </a:moveTo>
                <a:lnTo>
                  <a:pt x="0" y="2945330"/>
                </a:lnTo>
                <a:lnTo>
                  <a:pt x="86628" y="2945330"/>
                </a:lnTo>
                <a:lnTo>
                  <a:pt x="86628" y="2555507"/>
                </a:lnTo>
                <a:lnTo>
                  <a:pt x="139567" y="2555507"/>
                </a:lnTo>
                <a:lnTo>
                  <a:pt x="139567" y="2483318"/>
                </a:lnTo>
                <a:lnTo>
                  <a:pt x="187693" y="2483318"/>
                </a:lnTo>
                <a:lnTo>
                  <a:pt x="187693" y="1275347"/>
                </a:lnTo>
                <a:lnTo>
                  <a:pt x="308009" y="1275347"/>
                </a:lnTo>
                <a:lnTo>
                  <a:pt x="308009" y="861461"/>
                </a:lnTo>
                <a:lnTo>
                  <a:pt x="418699" y="861461"/>
                </a:lnTo>
                <a:lnTo>
                  <a:pt x="418699" y="428324"/>
                </a:lnTo>
                <a:lnTo>
                  <a:pt x="635268" y="428324"/>
                </a:lnTo>
                <a:lnTo>
                  <a:pt x="635268" y="0"/>
                </a:lnTo>
              </a:path>
            </a:pathLst>
          </a:custGeom>
          <a:noFill/>
          <a:ln w="28575">
            <a:solidFill>
              <a:schemeClr val="accent6"/>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7" name="Freeform 56">
            <a:extLst>
              <a:ext uri="{FF2B5EF4-FFF2-40B4-BE49-F238E27FC236}">
                <a16:creationId xmlns:a16="http://schemas.microsoft.com/office/drawing/2014/main" id="{43D02140-C5E3-694C-B514-26195BA82AA0}"/>
              </a:ext>
            </a:extLst>
          </p:cNvPr>
          <p:cNvSpPr/>
          <p:nvPr/>
        </p:nvSpPr>
        <p:spPr bwMode="auto">
          <a:xfrm>
            <a:off x="6492240" y="2326122"/>
            <a:ext cx="2107933" cy="3320716"/>
          </a:xfrm>
          <a:custGeom>
            <a:avLst/>
            <a:gdLst>
              <a:gd name="connsiteX0" fmla="*/ 0 w 2107933"/>
              <a:gd name="connsiteY0" fmla="*/ 3320716 h 3320716"/>
              <a:gd name="connsiteX1" fmla="*/ 904775 w 2107933"/>
              <a:gd name="connsiteY1" fmla="*/ 3320716 h 3320716"/>
              <a:gd name="connsiteX2" fmla="*/ 904775 w 2107933"/>
              <a:gd name="connsiteY2" fmla="*/ 3080084 h 3320716"/>
              <a:gd name="connsiteX3" fmla="*/ 1135781 w 2107933"/>
              <a:gd name="connsiteY3" fmla="*/ 3080084 h 3320716"/>
              <a:gd name="connsiteX4" fmla="*/ 1135781 w 2107933"/>
              <a:gd name="connsiteY4" fmla="*/ 2223436 h 3320716"/>
              <a:gd name="connsiteX5" fmla="*/ 1251284 w 2107933"/>
              <a:gd name="connsiteY5" fmla="*/ 2223436 h 3320716"/>
              <a:gd name="connsiteX6" fmla="*/ 1251284 w 2107933"/>
              <a:gd name="connsiteY6" fmla="*/ 827772 h 3320716"/>
              <a:gd name="connsiteX7" fmla="*/ 1342724 w 2107933"/>
              <a:gd name="connsiteY7" fmla="*/ 827772 h 3320716"/>
              <a:gd name="connsiteX8" fmla="*/ 1342724 w 2107933"/>
              <a:gd name="connsiteY8" fmla="*/ 591953 h 3320716"/>
              <a:gd name="connsiteX9" fmla="*/ 1626669 w 2107933"/>
              <a:gd name="connsiteY9" fmla="*/ 591953 h 3320716"/>
              <a:gd name="connsiteX10" fmla="*/ 1626669 w 2107933"/>
              <a:gd name="connsiteY10" fmla="*/ 298383 h 3320716"/>
              <a:gd name="connsiteX11" fmla="*/ 2107933 w 2107933"/>
              <a:gd name="connsiteY11" fmla="*/ 298383 h 3320716"/>
              <a:gd name="connsiteX12" fmla="*/ 2107933 w 2107933"/>
              <a:gd name="connsiteY12" fmla="*/ 0 h 3320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07933" h="3320716">
                <a:moveTo>
                  <a:pt x="0" y="3320716"/>
                </a:moveTo>
                <a:lnTo>
                  <a:pt x="904775" y="3320716"/>
                </a:lnTo>
                <a:lnTo>
                  <a:pt x="904775" y="3080084"/>
                </a:lnTo>
                <a:lnTo>
                  <a:pt x="1135781" y="3080084"/>
                </a:lnTo>
                <a:lnTo>
                  <a:pt x="1135781" y="2223436"/>
                </a:lnTo>
                <a:lnTo>
                  <a:pt x="1251284" y="2223436"/>
                </a:lnTo>
                <a:lnTo>
                  <a:pt x="1251284" y="827772"/>
                </a:lnTo>
                <a:lnTo>
                  <a:pt x="1342724" y="827772"/>
                </a:lnTo>
                <a:lnTo>
                  <a:pt x="1342724" y="591953"/>
                </a:lnTo>
                <a:lnTo>
                  <a:pt x="1626669" y="591953"/>
                </a:lnTo>
                <a:lnTo>
                  <a:pt x="1626669" y="298383"/>
                </a:lnTo>
                <a:lnTo>
                  <a:pt x="2107933" y="298383"/>
                </a:lnTo>
                <a:lnTo>
                  <a:pt x="2107933" y="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sp>
        <p:nvSpPr>
          <p:cNvPr id="59" name="Freeform 58">
            <a:extLst>
              <a:ext uri="{FF2B5EF4-FFF2-40B4-BE49-F238E27FC236}">
                <a16:creationId xmlns:a16="http://schemas.microsoft.com/office/drawing/2014/main" id="{70E2DF84-6A1B-2245-9BC7-79F51A4D45F8}"/>
              </a:ext>
            </a:extLst>
          </p:cNvPr>
          <p:cNvSpPr/>
          <p:nvPr/>
        </p:nvSpPr>
        <p:spPr bwMode="auto">
          <a:xfrm>
            <a:off x="6487427" y="2913263"/>
            <a:ext cx="3570973" cy="2738387"/>
          </a:xfrm>
          <a:custGeom>
            <a:avLst/>
            <a:gdLst>
              <a:gd name="connsiteX0" fmla="*/ 0 w 3570973"/>
              <a:gd name="connsiteY0" fmla="*/ 2738387 h 2738387"/>
              <a:gd name="connsiteX1" fmla="*/ 1068405 w 3570973"/>
              <a:gd name="connsiteY1" fmla="*/ 2738387 h 2738387"/>
              <a:gd name="connsiteX2" fmla="*/ 1068405 w 3570973"/>
              <a:gd name="connsiteY2" fmla="*/ 2690261 h 2738387"/>
              <a:gd name="connsiteX3" fmla="*/ 1150219 w 3570973"/>
              <a:gd name="connsiteY3" fmla="*/ 2690261 h 2738387"/>
              <a:gd name="connsiteX4" fmla="*/ 1150219 w 3570973"/>
              <a:gd name="connsiteY4" fmla="*/ 2406316 h 2738387"/>
              <a:gd name="connsiteX5" fmla="*/ 1357162 w 3570973"/>
              <a:gd name="connsiteY5" fmla="*/ 2406316 h 2738387"/>
              <a:gd name="connsiteX6" fmla="*/ 1357162 w 3570973"/>
              <a:gd name="connsiteY6" fmla="*/ 2083869 h 2738387"/>
              <a:gd name="connsiteX7" fmla="*/ 1578544 w 3570973"/>
              <a:gd name="connsiteY7" fmla="*/ 2083869 h 2738387"/>
              <a:gd name="connsiteX8" fmla="*/ 1578544 w 3570973"/>
              <a:gd name="connsiteY8" fmla="*/ 1771048 h 2738387"/>
              <a:gd name="connsiteX9" fmla="*/ 1655546 w 3570973"/>
              <a:gd name="connsiteY9" fmla="*/ 1771048 h 2738387"/>
              <a:gd name="connsiteX10" fmla="*/ 1655546 w 3570973"/>
              <a:gd name="connsiteY10" fmla="*/ 1424539 h 2738387"/>
              <a:gd name="connsiteX11" fmla="*/ 1713297 w 3570973"/>
              <a:gd name="connsiteY11" fmla="*/ 1424539 h 2738387"/>
              <a:gd name="connsiteX12" fmla="*/ 1713297 w 3570973"/>
              <a:gd name="connsiteY12" fmla="*/ 1082842 h 2738387"/>
              <a:gd name="connsiteX13" fmla="*/ 1876927 w 3570973"/>
              <a:gd name="connsiteY13" fmla="*/ 1082842 h 2738387"/>
              <a:gd name="connsiteX14" fmla="*/ 1876927 w 3570973"/>
              <a:gd name="connsiteY14" fmla="*/ 745958 h 2738387"/>
              <a:gd name="connsiteX15" fmla="*/ 2006868 w 3570973"/>
              <a:gd name="connsiteY15" fmla="*/ 745958 h 2738387"/>
              <a:gd name="connsiteX16" fmla="*/ 2006868 w 3570973"/>
              <a:gd name="connsiteY16" fmla="*/ 418699 h 2738387"/>
              <a:gd name="connsiteX17" fmla="*/ 2107933 w 3570973"/>
              <a:gd name="connsiteY17" fmla="*/ 418699 h 2738387"/>
              <a:gd name="connsiteX18" fmla="*/ 2107933 w 3570973"/>
              <a:gd name="connsiteY18" fmla="*/ 81815 h 2738387"/>
              <a:gd name="connsiteX19" fmla="*/ 3570973 w 3570973"/>
              <a:gd name="connsiteY19" fmla="*/ 81815 h 2738387"/>
              <a:gd name="connsiteX20" fmla="*/ 3570973 w 3570973"/>
              <a:gd name="connsiteY20" fmla="*/ 0 h 2738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70973" h="2738387">
                <a:moveTo>
                  <a:pt x="0" y="2738387"/>
                </a:moveTo>
                <a:lnTo>
                  <a:pt x="1068405" y="2738387"/>
                </a:lnTo>
                <a:lnTo>
                  <a:pt x="1068405" y="2690261"/>
                </a:lnTo>
                <a:lnTo>
                  <a:pt x="1150219" y="2690261"/>
                </a:lnTo>
                <a:lnTo>
                  <a:pt x="1150219" y="2406316"/>
                </a:lnTo>
                <a:lnTo>
                  <a:pt x="1357162" y="2406316"/>
                </a:lnTo>
                <a:lnTo>
                  <a:pt x="1357162" y="2083869"/>
                </a:lnTo>
                <a:lnTo>
                  <a:pt x="1578544" y="2083869"/>
                </a:lnTo>
                <a:lnTo>
                  <a:pt x="1578544" y="1771048"/>
                </a:lnTo>
                <a:lnTo>
                  <a:pt x="1655546" y="1771048"/>
                </a:lnTo>
                <a:lnTo>
                  <a:pt x="1655546" y="1424539"/>
                </a:lnTo>
                <a:lnTo>
                  <a:pt x="1713297" y="1424539"/>
                </a:lnTo>
                <a:lnTo>
                  <a:pt x="1713297" y="1082842"/>
                </a:lnTo>
                <a:lnTo>
                  <a:pt x="1876927" y="1082842"/>
                </a:lnTo>
                <a:lnTo>
                  <a:pt x="1876927" y="745958"/>
                </a:lnTo>
                <a:lnTo>
                  <a:pt x="2006868" y="745958"/>
                </a:lnTo>
                <a:lnTo>
                  <a:pt x="2006868" y="418699"/>
                </a:lnTo>
                <a:lnTo>
                  <a:pt x="2107933" y="418699"/>
                </a:lnTo>
                <a:lnTo>
                  <a:pt x="2107933" y="81815"/>
                </a:lnTo>
                <a:lnTo>
                  <a:pt x="3570973" y="81815"/>
                </a:lnTo>
                <a:lnTo>
                  <a:pt x="3570973"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a:ea typeface="+mn-ea"/>
              <a:cs typeface="Arial" panose="020B0604020202020204" pitchFamily="34" charset="0"/>
            </a:endParaRPr>
          </a:p>
        </p:txBody>
      </p:sp>
      <p:grpSp>
        <p:nvGrpSpPr>
          <p:cNvPr id="18" name="Group 17">
            <a:extLst>
              <a:ext uri="{FF2B5EF4-FFF2-40B4-BE49-F238E27FC236}">
                <a16:creationId xmlns:a16="http://schemas.microsoft.com/office/drawing/2014/main" id="{88785676-C171-4CCB-A8BE-24684F8CECC6}"/>
              </a:ext>
            </a:extLst>
          </p:cNvPr>
          <p:cNvGrpSpPr/>
          <p:nvPr/>
        </p:nvGrpSpPr>
        <p:grpSpPr>
          <a:xfrm>
            <a:off x="10122338" y="2035662"/>
            <a:ext cx="1731947" cy="1167488"/>
            <a:chOff x="10122338" y="2035662"/>
            <a:chExt cx="1731947" cy="1167488"/>
          </a:xfrm>
        </p:grpSpPr>
        <p:grpSp>
          <p:nvGrpSpPr>
            <p:cNvPr id="4" name="Group 3">
              <a:extLst>
                <a:ext uri="{FF2B5EF4-FFF2-40B4-BE49-F238E27FC236}">
                  <a16:creationId xmlns:a16="http://schemas.microsoft.com/office/drawing/2014/main" id="{589D95C8-7D9C-444A-9EE6-30DBDF0FD7D0}"/>
                </a:ext>
              </a:extLst>
            </p:cNvPr>
            <p:cNvGrpSpPr/>
            <p:nvPr/>
          </p:nvGrpSpPr>
          <p:grpSpPr>
            <a:xfrm>
              <a:off x="10122338" y="2035662"/>
              <a:ext cx="1731947" cy="1167488"/>
              <a:chOff x="10153742" y="2356192"/>
              <a:chExt cx="699451" cy="642692"/>
            </a:xfrm>
          </p:grpSpPr>
          <p:sp>
            <p:nvSpPr>
              <p:cNvPr id="58" name="Freeform 134">
                <a:extLst>
                  <a:ext uri="{FF2B5EF4-FFF2-40B4-BE49-F238E27FC236}">
                    <a16:creationId xmlns:a16="http://schemas.microsoft.com/office/drawing/2014/main" id="{B5AC0132-39EC-4258-8E91-76522FF1AB1F}"/>
                  </a:ext>
                </a:extLst>
              </p:cNvPr>
              <p:cNvSpPr/>
              <p:nvPr/>
            </p:nvSpPr>
            <p:spPr bwMode="auto">
              <a:xfrm rot="20810788">
                <a:off x="10153742" y="2356192"/>
                <a:ext cx="699451" cy="642692"/>
              </a:xfrm>
              <a:custGeom>
                <a:avLst/>
                <a:gdLst>
                  <a:gd name="connsiteX0" fmla="*/ 56752 w 760015"/>
                  <a:gd name="connsiteY0" fmla="*/ 164306 h 779860"/>
                  <a:gd name="connsiteX1" fmla="*/ 159146 w 760015"/>
                  <a:gd name="connsiteY1" fmla="*/ 76200 h 779860"/>
                  <a:gd name="connsiteX2" fmla="*/ 306784 w 760015"/>
                  <a:gd name="connsiteY2" fmla="*/ 7144 h 779860"/>
                  <a:gd name="connsiteX3" fmla="*/ 511571 w 760015"/>
                  <a:gd name="connsiteY3" fmla="*/ 33337 h 779860"/>
                  <a:gd name="connsiteX4" fmla="*/ 654446 w 760015"/>
                  <a:gd name="connsiteY4" fmla="*/ 142875 h 779860"/>
                  <a:gd name="connsiteX5" fmla="*/ 740171 w 760015"/>
                  <a:gd name="connsiteY5" fmla="*/ 288131 h 779860"/>
                  <a:gd name="connsiteX6" fmla="*/ 744934 w 760015"/>
                  <a:gd name="connsiteY6" fmla="*/ 495300 h 779860"/>
                  <a:gd name="connsiteX7" fmla="*/ 649684 w 760015"/>
                  <a:gd name="connsiteY7" fmla="*/ 671512 h 779860"/>
                  <a:gd name="connsiteX8" fmla="*/ 518715 w 760015"/>
                  <a:gd name="connsiteY8" fmla="*/ 747712 h 779860"/>
                  <a:gd name="connsiteX9" fmla="*/ 340121 w 760015"/>
                  <a:gd name="connsiteY9" fmla="*/ 769144 h 779860"/>
                  <a:gd name="connsiteX10" fmla="*/ 137715 w 760015"/>
                  <a:gd name="connsiteY10" fmla="*/ 683419 h 779860"/>
                  <a:gd name="connsiteX11" fmla="*/ 21034 w 760015"/>
                  <a:gd name="connsiteY11" fmla="*/ 481012 h 779860"/>
                  <a:gd name="connsiteX12" fmla="*/ 11509 w 760015"/>
                  <a:gd name="connsiteY12" fmla="*/ 259556 h 779860"/>
                  <a:gd name="connsiteX13" fmla="*/ 56752 w 760015"/>
                  <a:gd name="connsiteY13" fmla="*/ 164306 h 779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760015" h="779860">
                    <a:moveTo>
                      <a:pt x="56752" y="164306"/>
                    </a:moveTo>
                    <a:cubicBezTo>
                      <a:pt x="81358" y="133747"/>
                      <a:pt x="117474" y="102394"/>
                      <a:pt x="159146" y="76200"/>
                    </a:cubicBezTo>
                    <a:cubicBezTo>
                      <a:pt x="200818" y="50006"/>
                      <a:pt x="248047" y="14288"/>
                      <a:pt x="306784" y="7144"/>
                    </a:cubicBezTo>
                    <a:cubicBezTo>
                      <a:pt x="365521" y="0"/>
                      <a:pt x="453627" y="10715"/>
                      <a:pt x="511571" y="33337"/>
                    </a:cubicBezTo>
                    <a:cubicBezTo>
                      <a:pt x="569515" y="55959"/>
                      <a:pt x="616346" y="100409"/>
                      <a:pt x="654446" y="142875"/>
                    </a:cubicBezTo>
                    <a:cubicBezTo>
                      <a:pt x="692546" y="185341"/>
                      <a:pt x="725090" y="229394"/>
                      <a:pt x="740171" y="288131"/>
                    </a:cubicBezTo>
                    <a:cubicBezTo>
                      <a:pt x="755252" y="346869"/>
                      <a:pt x="760015" y="431403"/>
                      <a:pt x="744934" y="495300"/>
                    </a:cubicBezTo>
                    <a:cubicBezTo>
                      <a:pt x="729853" y="559197"/>
                      <a:pt x="687387" y="629443"/>
                      <a:pt x="649684" y="671512"/>
                    </a:cubicBezTo>
                    <a:cubicBezTo>
                      <a:pt x="611981" y="713581"/>
                      <a:pt x="570309" y="731440"/>
                      <a:pt x="518715" y="747712"/>
                    </a:cubicBezTo>
                    <a:cubicBezTo>
                      <a:pt x="467121" y="763984"/>
                      <a:pt x="403621" y="779860"/>
                      <a:pt x="340121" y="769144"/>
                    </a:cubicBezTo>
                    <a:cubicBezTo>
                      <a:pt x="276621" y="758429"/>
                      <a:pt x="190896" y="731441"/>
                      <a:pt x="137715" y="683419"/>
                    </a:cubicBezTo>
                    <a:cubicBezTo>
                      <a:pt x="84534" y="635397"/>
                      <a:pt x="42068" y="551656"/>
                      <a:pt x="21034" y="481012"/>
                    </a:cubicBezTo>
                    <a:cubicBezTo>
                      <a:pt x="0" y="410368"/>
                      <a:pt x="4365" y="313531"/>
                      <a:pt x="11509" y="259556"/>
                    </a:cubicBezTo>
                    <a:cubicBezTo>
                      <a:pt x="18653" y="205581"/>
                      <a:pt x="32146" y="194865"/>
                      <a:pt x="56752" y="164306"/>
                    </a:cubicBezTo>
                    <a:close/>
                  </a:path>
                </a:pathLst>
              </a:custGeom>
              <a:solidFill>
                <a:schemeClr val="accent2">
                  <a:lumMod val="20000"/>
                  <a:lumOff val="80000"/>
                </a:schemeClr>
              </a:solidFill>
              <a:ln w="12700">
                <a:solidFill>
                  <a:schemeClr val="accent1"/>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sp>
            <p:nvSpPr>
              <p:cNvPr id="64" name="Freeform 135">
                <a:extLst>
                  <a:ext uri="{FF2B5EF4-FFF2-40B4-BE49-F238E27FC236}">
                    <a16:creationId xmlns:a16="http://schemas.microsoft.com/office/drawing/2014/main" id="{759F5A28-BA57-43E8-AFA9-7C32D868791F}"/>
                  </a:ext>
                </a:extLst>
              </p:cNvPr>
              <p:cNvSpPr/>
              <p:nvPr/>
            </p:nvSpPr>
            <p:spPr bwMode="auto">
              <a:xfrm rot="4138240">
                <a:off x="10323198" y="2379705"/>
                <a:ext cx="292779" cy="330181"/>
              </a:xfrm>
              <a:custGeom>
                <a:avLst/>
                <a:gdLst>
                  <a:gd name="connsiteX0" fmla="*/ 7937 w 497682"/>
                  <a:gd name="connsiteY0" fmla="*/ 321071 h 502841"/>
                  <a:gd name="connsiteX1" fmla="*/ 22225 w 497682"/>
                  <a:gd name="connsiteY1" fmla="*/ 173434 h 502841"/>
                  <a:gd name="connsiteX2" fmla="*/ 141287 w 497682"/>
                  <a:gd name="connsiteY2" fmla="*/ 42465 h 502841"/>
                  <a:gd name="connsiteX3" fmla="*/ 250825 w 497682"/>
                  <a:gd name="connsiteY3" fmla="*/ 1984 h 502841"/>
                  <a:gd name="connsiteX4" fmla="*/ 372269 w 497682"/>
                  <a:gd name="connsiteY4" fmla="*/ 30559 h 502841"/>
                  <a:gd name="connsiteX5" fmla="*/ 453231 w 497682"/>
                  <a:gd name="connsiteY5" fmla="*/ 128190 h 502841"/>
                  <a:gd name="connsiteX6" fmla="*/ 496094 w 497682"/>
                  <a:gd name="connsiteY6" fmla="*/ 244871 h 502841"/>
                  <a:gd name="connsiteX7" fmla="*/ 443706 w 497682"/>
                  <a:gd name="connsiteY7" fmla="*/ 382984 h 502841"/>
                  <a:gd name="connsiteX8" fmla="*/ 336550 w 497682"/>
                  <a:gd name="connsiteY8" fmla="*/ 471090 h 502841"/>
                  <a:gd name="connsiteX9" fmla="*/ 210344 w 497682"/>
                  <a:gd name="connsiteY9" fmla="*/ 494903 h 502841"/>
                  <a:gd name="connsiteX10" fmla="*/ 53181 w 497682"/>
                  <a:gd name="connsiteY10" fmla="*/ 423465 h 502841"/>
                  <a:gd name="connsiteX11" fmla="*/ 7937 w 497682"/>
                  <a:gd name="connsiteY11" fmla="*/ 321071 h 502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97682" h="502841">
                    <a:moveTo>
                      <a:pt x="7937" y="321071"/>
                    </a:moveTo>
                    <a:cubicBezTo>
                      <a:pt x="2778" y="279399"/>
                      <a:pt x="0" y="219868"/>
                      <a:pt x="22225" y="173434"/>
                    </a:cubicBezTo>
                    <a:cubicBezTo>
                      <a:pt x="44450" y="127000"/>
                      <a:pt x="103187" y="71040"/>
                      <a:pt x="141287" y="42465"/>
                    </a:cubicBezTo>
                    <a:cubicBezTo>
                      <a:pt x="179387" y="13890"/>
                      <a:pt x="212328" y="3968"/>
                      <a:pt x="250825" y="1984"/>
                    </a:cubicBezTo>
                    <a:cubicBezTo>
                      <a:pt x="289322" y="0"/>
                      <a:pt x="338535" y="9525"/>
                      <a:pt x="372269" y="30559"/>
                    </a:cubicBezTo>
                    <a:cubicBezTo>
                      <a:pt x="406003" y="51593"/>
                      <a:pt x="432594" y="92471"/>
                      <a:pt x="453231" y="128190"/>
                    </a:cubicBezTo>
                    <a:cubicBezTo>
                      <a:pt x="473869" y="163909"/>
                      <a:pt x="497682" y="202405"/>
                      <a:pt x="496094" y="244871"/>
                    </a:cubicBezTo>
                    <a:cubicBezTo>
                      <a:pt x="494507" y="287337"/>
                      <a:pt x="470297" y="345281"/>
                      <a:pt x="443706" y="382984"/>
                    </a:cubicBezTo>
                    <a:cubicBezTo>
                      <a:pt x="417115" y="420687"/>
                      <a:pt x="375444" y="452437"/>
                      <a:pt x="336550" y="471090"/>
                    </a:cubicBezTo>
                    <a:cubicBezTo>
                      <a:pt x="297656" y="489743"/>
                      <a:pt x="257572" y="502841"/>
                      <a:pt x="210344" y="494903"/>
                    </a:cubicBezTo>
                    <a:cubicBezTo>
                      <a:pt x="163116" y="486965"/>
                      <a:pt x="87709" y="454024"/>
                      <a:pt x="53181" y="423465"/>
                    </a:cubicBezTo>
                    <a:cubicBezTo>
                      <a:pt x="18653" y="392906"/>
                      <a:pt x="13096" y="362743"/>
                      <a:pt x="7937" y="321071"/>
                    </a:cubicBezTo>
                    <a:close/>
                  </a:path>
                </a:pathLst>
              </a:custGeom>
              <a:solidFill>
                <a:schemeClr val="accent2">
                  <a:lumMod val="75000"/>
                </a:schemeClr>
              </a:solidFill>
              <a:ln w="12700">
                <a:solidFill>
                  <a:schemeClr val="accent2">
                    <a:lumMod val="60000"/>
                    <a:lumOff val="40000"/>
                  </a:schemeClr>
                </a:solidFill>
                <a:miter lim="800000"/>
                <a:headEnd/>
                <a:tailEnd/>
              </a:ln>
            </p:spPr>
            <p:txBody>
              <a:bodyPr anchor="ctr"/>
              <a:lstStyle/>
              <a:p>
                <a:pPr marL="0" marR="0" lvl="0" indent="0" algn="ctr" defTabSz="914126" rtl="0" eaLnBrk="1" fontAlgn="base" latinLnBrk="0" hangingPunct="1">
                  <a:lnSpc>
                    <a:spcPct val="90000"/>
                  </a:lnSpc>
                  <a:spcBef>
                    <a:spcPct val="35000"/>
                  </a:spcBef>
                  <a:spcAft>
                    <a:spcPct val="25000"/>
                  </a:spcAft>
                  <a:buClr>
                    <a:srgbClr val="8B3D9A"/>
                  </a:buClr>
                  <a:buSzTx/>
                  <a:buFont typeface="Arial" charset="0"/>
                  <a:buChar char="•"/>
                  <a:tabLst/>
                  <a:defRPr/>
                </a:pPr>
                <a:endParaRPr kumimoji="0" lang="en-US" sz="1400" b="0" i="0" u="none" strike="noStrike" kern="1200" cap="none" spc="0" normalizeH="0" baseline="0" noProof="0" dirty="0">
                  <a:ln>
                    <a:noFill/>
                  </a:ln>
                  <a:solidFill>
                    <a:srgbClr val="CDCDCF"/>
                  </a:solidFill>
                  <a:effectLst/>
                  <a:uLnTx/>
                  <a:uFillTx/>
                  <a:latin typeface="Times New Roman" panose="02020603050405020304" pitchFamily="18" charset="0"/>
                  <a:ea typeface="MS PGothic" pitchFamily="34" charset="-128"/>
                  <a:cs typeface="Arial" panose="020B0604020202020204" pitchFamily="34" charset="0"/>
                </a:endParaRPr>
              </a:p>
            </p:txBody>
          </p:sp>
        </p:grpSp>
        <p:sp>
          <p:nvSpPr>
            <p:cNvPr id="17" name="TextBox 16">
              <a:extLst>
                <a:ext uri="{FF2B5EF4-FFF2-40B4-BE49-F238E27FC236}">
                  <a16:creationId xmlns:a16="http://schemas.microsoft.com/office/drawing/2014/main" id="{870BD848-A08C-4F38-80A8-F4825768B64D}"/>
                </a:ext>
              </a:extLst>
            </p:cNvPr>
            <p:cNvSpPr txBox="1"/>
            <p:nvPr/>
          </p:nvSpPr>
          <p:spPr bwMode="auto">
            <a:xfrm>
              <a:off x="10602697" y="2185230"/>
              <a:ext cx="5693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AR+</a:t>
              </a:r>
            </a:p>
          </p:txBody>
        </p:sp>
      </p:grpSp>
      <p:sp>
        <p:nvSpPr>
          <p:cNvPr id="62" name="TextBox 61">
            <a:extLst>
              <a:ext uri="{FF2B5EF4-FFF2-40B4-BE49-F238E27FC236}">
                <a16:creationId xmlns:a16="http://schemas.microsoft.com/office/drawing/2014/main" id="{182650C4-E995-E34A-BA3F-B829105AFA4D}"/>
              </a:ext>
            </a:extLst>
          </p:cNvPr>
          <p:cNvSpPr txBox="1"/>
          <p:nvPr/>
        </p:nvSpPr>
        <p:spPr bwMode="auto">
          <a:xfrm>
            <a:off x="10291498" y="2588585"/>
            <a:ext cx="13826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HT-sensitive prostate cancer</a:t>
            </a:r>
          </a:p>
        </p:txBody>
      </p:sp>
    </p:spTree>
    <p:extLst>
      <p:ext uri="{BB962C8B-B14F-4D97-AF65-F5344CB8AC3E}">
        <p14:creationId xmlns:p14="http://schemas.microsoft.com/office/powerpoint/2010/main" val="12735891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AB3D3-7B8C-38EF-3C14-5ABC6AECF5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42754E-FBFA-A098-4311-8AAC5A173DA2}"/>
              </a:ext>
            </a:extLst>
          </p:cNvPr>
          <p:cNvSpPr>
            <a:spLocks noGrp="1"/>
          </p:cNvSpPr>
          <p:nvPr>
            <p:ph type="title"/>
          </p:nvPr>
        </p:nvSpPr>
        <p:spPr/>
        <p:txBody>
          <a:bodyPr/>
          <a:lstStyle/>
          <a:p>
            <a:r>
              <a:rPr lang="en-US" dirty="0"/>
              <a:t>FDA Indications for PARP Inhibitor Combinations in mCRPC</a:t>
            </a:r>
          </a:p>
        </p:txBody>
      </p:sp>
      <p:sp>
        <p:nvSpPr>
          <p:cNvPr id="4" name="Content Placeholder 3">
            <a:extLst>
              <a:ext uri="{FF2B5EF4-FFF2-40B4-BE49-F238E27FC236}">
                <a16:creationId xmlns:a16="http://schemas.microsoft.com/office/drawing/2014/main" id="{E7C1785B-A654-F492-3F5A-B59D9AA9B16A}"/>
              </a:ext>
            </a:extLst>
          </p:cNvPr>
          <p:cNvSpPr>
            <a:spLocks noGrp="1"/>
          </p:cNvSpPr>
          <p:nvPr>
            <p:ph sz="half" idx="1"/>
          </p:nvPr>
        </p:nvSpPr>
        <p:spPr>
          <a:xfrm>
            <a:off x="601820" y="5740400"/>
            <a:ext cx="5309278" cy="449068"/>
          </a:xfrm>
        </p:spPr>
        <p:txBody>
          <a:bodyPr/>
          <a:lstStyle/>
          <a:p>
            <a:r>
              <a:rPr lang="en-US" sz="2000" b="0" kern="0" dirty="0"/>
              <a:t>Patients should also receive GnRH analogue or have had bilateral orchiectomy</a:t>
            </a:r>
          </a:p>
          <a:p>
            <a:endParaRPr lang="en-US" sz="2000" dirty="0"/>
          </a:p>
        </p:txBody>
      </p:sp>
      <p:sp>
        <p:nvSpPr>
          <p:cNvPr id="6" name="Content Placeholder 5">
            <a:extLst>
              <a:ext uri="{FF2B5EF4-FFF2-40B4-BE49-F238E27FC236}">
                <a16:creationId xmlns:a16="http://schemas.microsoft.com/office/drawing/2014/main" id="{013A6408-55E7-5D9E-C007-206107FDE47B}"/>
              </a:ext>
            </a:extLst>
          </p:cNvPr>
          <p:cNvSpPr>
            <a:spLocks noGrp="1"/>
          </p:cNvSpPr>
          <p:nvPr>
            <p:ph sz="half" idx="2"/>
          </p:nvPr>
        </p:nvSpPr>
        <p:spPr>
          <a:xfrm>
            <a:off x="6252634" y="5741054"/>
            <a:ext cx="5229570" cy="449137"/>
          </a:xfrm>
        </p:spPr>
        <p:txBody>
          <a:bodyPr/>
          <a:lstStyle/>
          <a:p>
            <a:r>
              <a:rPr lang="en-US" sz="2000" b="0" kern="0" dirty="0"/>
              <a:t>Continue PARP inhibitor until PD or unacceptable toxicity</a:t>
            </a:r>
          </a:p>
          <a:p>
            <a:endParaRPr lang="en-US" sz="2000" dirty="0"/>
          </a:p>
        </p:txBody>
      </p:sp>
      <p:sp>
        <p:nvSpPr>
          <p:cNvPr id="5" name="Text Box 15">
            <a:extLst>
              <a:ext uri="{FF2B5EF4-FFF2-40B4-BE49-F238E27FC236}">
                <a16:creationId xmlns:a16="http://schemas.microsoft.com/office/drawing/2014/main" id="{C3AD5B87-9B90-8099-14D9-3D4C24F023F9}"/>
              </a:ext>
            </a:extLst>
          </p:cNvPr>
          <p:cNvSpPr txBox="1">
            <a:spLocks noChangeArrowheads="1"/>
          </p:cNvSpPr>
          <p:nvPr/>
        </p:nvSpPr>
        <p:spPr bwMode="auto">
          <a:xfrm>
            <a:off x="422583" y="636175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Niraparib and abiraterone acetate PI. Olaparib PI. Talazoparib PI. </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8" name="Group 3">
            <a:extLst>
              <a:ext uri="{FF2B5EF4-FFF2-40B4-BE49-F238E27FC236}">
                <a16:creationId xmlns:a16="http://schemas.microsoft.com/office/drawing/2014/main" id="{B420A669-EC60-BFBB-184F-B1AAA40E2387}"/>
              </a:ext>
            </a:extLst>
          </p:cNvPr>
          <p:cNvGraphicFramePr>
            <a:graphicFrameLocks/>
          </p:cNvGraphicFramePr>
          <p:nvPr>
            <p:extLst>
              <p:ext uri="{D42A27DB-BD31-4B8C-83A1-F6EECF244321}">
                <p14:modId xmlns:p14="http://schemas.microsoft.com/office/powerpoint/2010/main" val="1150114051"/>
              </p:ext>
            </p:extLst>
          </p:nvPr>
        </p:nvGraphicFramePr>
        <p:xfrm>
          <a:off x="727076" y="1604963"/>
          <a:ext cx="10735056" cy="4023424"/>
        </p:xfrm>
        <a:graphic>
          <a:graphicData uri="http://schemas.openxmlformats.org/drawingml/2006/table">
            <a:tbl>
              <a:tblPr/>
              <a:tblGrid>
                <a:gridCol w="3578352">
                  <a:extLst>
                    <a:ext uri="{9D8B030D-6E8A-4147-A177-3AD203B41FA5}">
                      <a16:colId xmlns:a16="http://schemas.microsoft.com/office/drawing/2014/main" val="20000"/>
                    </a:ext>
                  </a:extLst>
                </a:gridCol>
                <a:gridCol w="3578352">
                  <a:extLst>
                    <a:ext uri="{9D8B030D-6E8A-4147-A177-3AD203B41FA5}">
                      <a16:colId xmlns:a16="http://schemas.microsoft.com/office/drawing/2014/main" val="20001"/>
                    </a:ext>
                  </a:extLst>
                </a:gridCol>
                <a:gridCol w="1192784">
                  <a:extLst>
                    <a:ext uri="{9D8B030D-6E8A-4147-A177-3AD203B41FA5}">
                      <a16:colId xmlns:a16="http://schemas.microsoft.com/office/drawing/2014/main" val="20002"/>
                    </a:ext>
                  </a:extLst>
                </a:gridCol>
                <a:gridCol w="1192784">
                  <a:extLst>
                    <a:ext uri="{9D8B030D-6E8A-4147-A177-3AD203B41FA5}">
                      <a16:colId xmlns:a16="http://schemas.microsoft.com/office/drawing/2014/main" val="204192233"/>
                    </a:ext>
                  </a:extLst>
                </a:gridCol>
                <a:gridCol w="1192784">
                  <a:extLst>
                    <a:ext uri="{9D8B030D-6E8A-4147-A177-3AD203B41FA5}">
                      <a16:colId xmlns:a16="http://schemas.microsoft.com/office/drawing/2014/main" val="1440028785"/>
                    </a:ext>
                  </a:extLst>
                </a:gridCol>
              </a:tblGrid>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Niraparib + AAP</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Olaparib + AAP</a:t>
                      </a:r>
                    </a:p>
                  </a:txBody>
                  <a:tcPr marL="121699" marR="121699"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Talazoparib + Enzalutamide</a:t>
                      </a:r>
                    </a:p>
                  </a:txBody>
                  <a:tcPr marL="121699" marR="121699"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Adults with deleterious or suspected deleterious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1" i="1" u="none" strike="noStrike" cap="none" normalizeH="0" baseline="0" dirty="0">
                          <a:ln>
                            <a:noFill/>
                          </a:ln>
                          <a:solidFill>
                            <a:schemeClr val="accent1"/>
                          </a:solidFill>
                          <a:effectLst/>
                          <a:latin typeface="Calibri" panose="020F0502020204030204" pitchFamily="34" charset="0"/>
                        </a:rPr>
                        <a:t>BRCA</a:t>
                      </a:r>
                      <a:r>
                        <a:rPr kumimoji="0" lang="en-US" sz="2000" b="1" i="0" u="none" strike="noStrike" cap="none" normalizeH="0" baseline="0" dirty="0">
                          <a:ln>
                            <a:noFill/>
                          </a:ln>
                          <a:solidFill>
                            <a:schemeClr val="accent1"/>
                          </a:solidFill>
                          <a:effectLst/>
                          <a:latin typeface="Calibri" panose="020F0502020204030204" pitchFamily="34" charset="0"/>
                        </a:rPr>
                        <a:t>-mutated mCRPC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Select using approved companion diagnostic</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Adults with deleterious or suspected deleterious </a:t>
                      </a:r>
                      <a:br>
                        <a:rPr kumimoji="0" lang="en-US" sz="2000" b="0" i="0" u="none" strike="noStrike" cap="none" normalizeH="0" baseline="0" dirty="0">
                          <a:ln>
                            <a:noFill/>
                          </a:ln>
                          <a:solidFill>
                            <a:schemeClr val="bg2">
                              <a:lumMod val="10000"/>
                            </a:schemeClr>
                          </a:solidFill>
                          <a:effectLst/>
                          <a:latin typeface="Calibri" panose="020F0502020204030204" pitchFamily="34" charset="0"/>
                        </a:rPr>
                      </a:br>
                      <a:r>
                        <a:rPr kumimoji="0" lang="en-US" sz="2000" b="1" i="1" u="none" strike="noStrike" cap="none" normalizeH="0" baseline="0" dirty="0">
                          <a:ln>
                            <a:noFill/>
                          </a:ln>
                          <a:solidFill>
                            <a:schemeClr val="accent3"/>
                          </a:solidFill>
                          <a:effectLst/>
                          <a:latin typeface="Calibri" panose="020F0502020204030204" pitchFamily="34" charset="0"/>
                        </a:rPr>
                        <a:t>BRCA</a:t>
                      </a:r>
                      <a:r>
                        <a:rPr kumimoji="0" lang="en-US" sz="2000" b="1" i="0" u="none" strike="noStrike" cap="none" normalizeH="0" baseline="0" dirty="0">
                          <a:ln>
                            <a:noFill/>
                          </a:ln>
                          <a:solidFill>
                            <a:schemeClr val="accent3"/>
                          </a:solidFill>
                          <a:effectLst/>
                          <a:latin typeface="Calibri" panose="020F0502020204030204" pitchFamily="34" charset="0"/>
                        </a:rPr>
                        <a:t>-mutated mCRPC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Select using approved companion diagnostic</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3">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Adults with </a:t>
                      </a:r>
                      <a:r>
                        <a:rPr kumimoji="0" lang="en-US" sz="2000" b="1" i="0" u="none" strike="noStrike" cap="none" normalizeH="0" baseline="0" dirty="0">
                          <a:ln>
                            <a:noFill/>
                          </a:ln>
                          <a:solidFill>
                            <a:schemeClr val="accent4"/>
                          </a:solidFill>
                          <a:effectLst/>
                          <a:latin typeface="Calibri" panose="020F0502020204030204" pitchFamily="34" charset="0"/>
                        </a:rPr>
                        <a:t>HRR gene–mutated mCRPC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Select based on presence of HRR gene mutations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Approved diagnostic </a:t>
                      </a:r>
                      <a:r>
                        <a:rPr kumimoji="0" lang="en-US" sz="20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not</a:t>
                      </a: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currently available</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accent1"/>
                          </a:solidFill>
                          <a:effectLst/>
                          <a:latin typeface="Calibri" panose="020F0502020204030204" pitchFamily="34" charset="0"/>
                        </a:rPr>
                        <a:t>Approved genes:</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accent3"/>
                          </a:solidFill>
                          <a:effectLst/>
                          <a:latin typeface="Calibri" panose="020F0502020204030204" pitchFamily="34" charset="0"/>
                        </a:rPr>
                        <a:t>Approved genes:</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accent4"/>
                          </a:solidFill>
                          <a:effectLst/>
                          <a:latin typeface="Calibri" panose="020F0502020204030204" pitchFamily="34" charset="0"/>
                        </a:rPr>
                        <a:t>Approved HRR genes:</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44696958"/>
                  </a:ext>
                </a:extLst>
              </a:tr>
              <a:tr h="0">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1"/>
                          </a:solidFill>
                          <a:effectLst/>
                          <a:latin typeface="Calibri" panose="020F0502020204030204" pitchFamily="34" charset="0"/>
                        </a:rPr>
                        <a:t>BRCA1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1"/>
                          </a:solidFill>
                          <a:effectLst/>
                          <a:latin typeface="Calibri" panose="020F0502020204030204" pitchFamily="34" charset="0"/>
                        </a:rPr>
                        <a:t>BRCA2</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3"/>
                          </a:solidFill>
                          <a:effectLst/>
                          <a:latin typeface="Calibri" panose="020F0502020204030204" pitchFamily="34" charset="0"/>
                        </a:rPr>
                        <a:t>BRCA1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3"/>
                          </a:solidFill>
                          <a:effectLst/>
                          <a:latin typeface="Calibri" panose="020F0502020204030204" pitchFamily="34" charset="0"/>
                        </a:rPr>
                        <a:t>BRCA2</a:t>
                      </a:r>
                    </a:p>
                  </a:txBody>
                  <a:tcPr marL="121699" marR="121699"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4"/>
                          </a:solidFill>
                          <a:effectLst/>
                          <a:latin typeface="Calibri" panose="020F0502020204030204" pitchFamily="34" charset="0"/>
                        </a:rPr>
                        <a:t>ATM</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4"/>
                          </a:solidFill>
                          <a:effectLst/>
                          <a:latin typeface="Calibri" panose="020F0502020204030204" pitchFamily="34" charset="0"/>
                        </a:rPr>
                        <a:t>ATR</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4"/>
                          </a:solidFill>
                          <a:effectLst/>
                          <a:latin typeface="Calibri" panose="020F0502020204030204" pitchFamily="34" charset="0"/>
                        </a:rPr>
                        <a:t>BRCA1</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4"/>
                          </a:solidFill>
                          <a:effectLst/>
                          <a:latin typeface="Calibri" panose="020F0502020204030204" pitchFamily="34" charset="0"/>
                        </a:rPr>
                        <a:t>BRCA2</a:t>
                      </a:r>
                    </a:p>
                  </a:txBody>
                  <a:tcPr marL="121699" marR="121699" marT="45728" marB="45728"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4"/>
                          </a:solidFill>
                          <a:effectLst/>
                          <a:latin typeface="Calibri" panose="020F0502020204030204" pitchFamily="34" charset="0"/>
                        </a:rPr>
                        <a:t>CDK12</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4"/>
                          </a:solidFill>
                          <a:effectLst/>
                          <a:latin typeface="Calibri" panose="020F0502020204030204" pitchFamily="34" charset="0"/>
                        </a:rPr>
                        <a:t>CHEK2</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4"/>
                          </a:solidFill>
                          <a:effectLst/>
                          <a:latin typeface="Calibri" panose="020F0502020204030204" pitchFamily="34" charset="0"/>
                        </a:rPr>
                        <a:t>FANCA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4"/>
                          </a:solidFill>
                          <a:effectLst/>
                          <a:latin typeface="Calibri" panose="020F0502020204030204" pitchFamily="34" charset="0"/>
                        </a:rPr>
                        <a:t>MLH1</a:t>
                      </a:r>
                    </a:p>
                  </a:txBody>
                  <a:tcPr marL="121699" marR="121699"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4"/>
                          </a:solidFill>
                          <a:effectLst/>
                          <a:latin typeface="Calibri" panose="020F0502020204030204" pitchFamily="34" charset="0"/>
                        </a:rPr>
                        <a:t>MRE11A</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4"/>
                          </a:solidFill>
                          <a:effectLst/>
                          <a:latin typeface="Calibri" panose="020F0502020204030204" pitchFamily="34" charset="0"/>
                        </a:rPr>
                        <a:t>NBN</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4"/>
                          </a:solidFill>
                          <a:effectLst/>
                          <a:latin typeface="Calibri" panose="020F0502020204030204" pitchFamily="34" charset="0"/>
                        </a:rPr>
                        <a:t>PALB2</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1" u="none" strike="noStrike" cap="none" normalizeH="0" baseline="0" dirty="0">
                          <a:ln>
                            <a:noFill/>
                          </a:ln>
                          <a:solidFill>
                            <a:schemeClr val="accent4"/>
                          </a:solidFill>
                          <a:effectLst/>
                          <a:latin typeface="Calibri" panose="020F0502020204030204" pitchFamily="34" charset="0"/>
                        </a:rPr>
                        <a:t>RAD51C</a:t>
                      </a:r>
                    </a:p>
                  </a:txBody>
                  <a:tcPr marL="121699" marR="121699" marT="45728" marB="45728" horzOverflow="overflow">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24946488"/>
                  </a:ext>
                </a:extLst>
              </a:tr>
            </a:tbl>
          </a:graphicData>
        </a:graphic>
      </p:graphicFrame>
    </p:spTree>
    <p:extLst>
      <p:ext uri="{BB962C8B-B14F-4D97-AF65-F5344CB8AC3E}">
        <p14:creationId xmlns:p14="http://schemas.microsoft.com/office/powerpoint/2010/main" val="34062370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ED729-3DBD-6D44-8BA9-2B6DE2245690}"/>
              </a:ext>
            </a:extLst>
          </p:cNvPr>
          <p:cNvSpPr>
            <a:spLocks noGrp="1"/>
          </p:cNvSpPr>
          <p:nvPr>
            <p:ph type="title"/>
          </p:nvPr>
        </p:nvSpPr>
        <p:spPr/>
        <p:txBody>
          <a:bodyPr/>
          <a:lstStyle/>
          <a:p>
            <a:r>
              <a:rPr lang="en-US" dirty="0"/>
              <a:t>Key Phase III Trials of 1L PARPi Combinations in mCRPC</a:t>
            </a:r>
            <a:br>
              <a:rPr lang="en-US" dirty="0"/>
            </a:br>
            <a:endParaRPr lang="en-US" dirty="0"/>
          </a:p>
        </p:txBody>
      </p:sp>
      <p:sp>
        <p:nvSpPr>
          <p:cNvPr id="4" name="Text Box 11">
            <a:extLst>
              <a:ext uri="{FF2B5EF4-FFF2-40B4-BE49-F238E27FC236}">
                <a16:creationId xmlns:a16="http://schemas.microsoft.com/office/drawing/2014/main" id="{2D85E2E3-CAEE-68D2-9FCF-9508CBFFF53F}"/>
              </a:ext>
            </a:extLst>
          </p:cNvPr>
          <p:cNvSpPr txBox="1">
            <a:spLocks noChangeArrowheads="1"/>
          </p:cNvSpPr>
          <p:nvPr/>
        </p:nvSpPr>
        <p:spPr bwMode="auto">
          <a:xfrm>
            <a:off x="399595" y="6187917"/>
            <a:ext cx="796970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ea typeface="MS PGothic" panose="020B0600070205080204" pitchFamily="34" charset="-128"/>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ea typeface="MS PGothic" panose="020B0600070205080204" pitchFamily="34" charset="-128"/>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ea typeface="MS PGothic" panose="020B0600070205080204" pitchFamily="34" charset="-128"/>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ea typeface="MS PGothic" panose="020B0600070205080204" pitchFamily="34" charset="-128"/>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lang="pt-BR" altLang="en-US" sz="1200" b="0" dirty="0">
                <a:solidFill>
                  <a:srgbClr val="455560"/>
                </a:solidFill>
                <a:latin typeface="Calibri" panose="020F0502020204030204" pitchFamily="34" charset="0"/>
                <a:ea typeface="ヒラギノ角ゴ Pro W3" pitchFamily="-65" charset="-128"/>
              </a:rPr>
              <a:t>1. Clarke. NEJM Evid. 2022;1. 2. Saad. Lancet Oncol. 2023;24:1094. 3. Chi. JCO. 2023;41:3339.</a:t>
            </a:r>
            <a:br>
              <a:rPr lang="pt-BR" altLang="en-US" sz="1200" b="0" dirty="0">
                <a:solidFill>
                  <a:srgbClr val="455560"/>
                </a:solidFill>
                <a:latin typeface="Calibri" panose="020F0502020204030204" pitchFamily="34" charset="0"/>
                <a:ea typeface="ヒラギノ角ゴ Pro W3" pitchFamily="-65" charset="-128"/>
              </a:rPr>
            </a:br>
            <a:r>
              <a:rPr lang="pt-BR" altLang="en-US" sz="1200" b="0" dirty="0">
                <a:solidFill>
                  <a:srgbClr val="455560"/>
                </a:solidFill>
                <a:latin typeface="Calibri" panose="020F0502020204030204" pitchFamily="34" charset="0"/>
                <a:ea typeface="ヒラギノ角ゴ Pro W3" pitchFamily="-65" charset="-128"/>
              </a:rPr>
              <a:t>4. Chi. Ann Oncol. 2023;34:772. 5. Agarwal. Lancet. 2023;204:291.</a:t>
            </a:r>
            <a:endParaRPr kumimoji="0" lang="pt-BR" altLang="en-US" sz="1200" b="0" i="0" u="none" strike="noStrike" kern="1200" cap="none" spc="0" normalizeH="0" baseline="0" noProof="0" dirty="0">
              <a:ln>
                <a:noFill/>
              </a:ln>
              <a:solidFill>
                <a:srgbClr val="455560"/>
              </a:solidFill>
              <a:effectLst/>
              <a:uLnTx/>
              <a:uFillTx/>
              <a:latin typeface="Calibri" panose="020F0502020204030204" pitchFamily="34" charset="0"/>
              <a:ea typeface="ヒラギノ角ゴ Pro W3" pitchFamily="-65" charset="-128"/>
            </a:endParaRPr>
          </a:p>
        </p:txBody>
      </p:sp>
      <p:graphicFrame>
        <p:nvGraphicFramePr>
          <p:cNvPr id="5" name="Group 3">
            <a:extLst>
              <a:ext uri="{FF2B5EF4-FFF2-40B4-BE49-F238E27FC236}">
                <a16:creationId xmlns:a16="http://schemas.microsoft.com/office/drawing/2014/main" id="{40AF3E04-F627-77A9-5626-DDF0F1F173FB}"/>
              </a:ext>
            </a:extLst>
          </p:cNvPr>
          <p:cNvGraphicFramePr>
            <a:graphicFrameLocks/>
          </p:cNvGraphicFramePr>
          <p:nvPr>
            <p:extLst>
              <p:ext uri="{D42A27DB-BD31-4B8C-83A1-F6EECF244321}">
                <p14:modId xmlns:p14="http://schemas.microsoft.com/office/powerpoint/2010/main" val="1711825979"/>
              </p:ext>
            </p:extLst>
          </p:nvPr>
        </p:nvGraphicFramePr>
        <p:xfrm>
          <a:off x="144966" y="798679"/>
          <a:ext cx="11853744" cy="5151200"/>
        </p:xfrm>
        <a:graphic>
          <a:graphicData uri="http://schemas.openxmlformats.org/drawingml/2006/table">
            <a:tbl>
              <a:tblPr/>
              <a:tblGrid>
                <a:gridCol w="1538868">
                  <a:extLst>
                    <a:ext uri="{9D8B030D-6E8A-4147-A177-3AD203B41FA5}">
                      <a16:colId xmlns:a16="http://schemas.microsoft.com/office/drawing/2014/main" val="20000"/>
                    </a:ext>
                  </a:extLst>
                </a:gridCol>
                <a:gridCol w="3339858">
                  <a:extLst>
                    <a:ext uri="{9D8B030D-6E8A-4147-A177-3AD203B41FA5}">
                      <a16:colId xmlns:a16="http://schemas.microsoft.com/office/drawing/2014/main" val="20001"/>
                    </a:ext>
                  </a:extLst>
                </a:gridCol>
                <a:gridCol w="3536726">
                  <a:extLst>
                    <a:ext uri="{9D8B030D-6E8A-4147-A177-3AD203B41FA5}">
                      <a16:colId xmlns:a16="http://schemas.microsoft.com/office/drawing/2014/main" val="20002"/>
                    </a:ext>
                  </a:extLst>
                </a:gridCol>
                <a:gridCol w="3438292">
                  <a:extLst>
                    <a:ext uri="{9D8B030D-6E8A-4147-A177-3AD203B41FA5}">
                      <a16:colId xmlns:a16="http://schemas.microsoft.com/office/drawing/2014/main" val="2000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PROpel: Olaparib + AAP vs Pbo + AAP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(All Comers: N = 796)</a:t>
                      </a:r>
                      <a:r>
                        <a:rPr kumimoji="0" lang="en-US" sz="1400" b="1" i="0" u="none" strike="noStrike" cap="none" normalizeH="0" baseline="30000" dirty="0">
                          <a:ln>
                            <a:noFill/>
                          </a:ln>
                          <a:solidFill>
                            <a:schemeClr val="tx1"/>
                          </a:solidFill>
                          <a:effectLst/>
                          <a:latin typeface="Calibri" panose="020F0502020204030204" pitchFamily="34" charset="0"/>
                        </a:rPr>
                        <a:t>1,2</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MAGNITUDE: Niraparib + AAP vs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Pbo + AAP (All Comers: N = 670)</a:t>
                      </a:r>
                      <a:r>
                        <a:rPr kumimoji="0" lang="en-US" sz="1400" b="1" i="0" u="none" strike="noStrike" cap="none" normalizeH="0" baseline="30000" dirty="0">
                          <a:ln>
                            <a:noFill/>
                          </a:ln>
                          <a:solidFill>
                            <a:schemeClr val="tx1"/>
                          </a:solidFill>
                          <a:effectLst/>
                          <a:latin typeface="Calibri" panose="020F0502020204030204" pitchFamily="34" charset="0"/>
                        </a:rPr>
                        <a:t>3,4</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TALAPRO-2: Talazoparib + Enza vs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Pbo + Enza (All Comers: N = 805)</a:t>
                      </a:r>
                      <a:r>
                        <a:rPr kumimoji="0" lang="en-US" sz="1400" b="1" i="0" u="none" strike="noStrike" cap="none" normalizeH="0" baseline="30000" dirty="0">
                          <a:ln>
                            <a:noFill/>
                          </a:ln>
                          <a:solidFill>
                            <a:schemeClr val="tx1"/>
                          </a:solidFill>
                          <a:effectLst/>
                          <a:latin typeface="Calibri" panose="020F0502020204030204" pitchFamily="34" charset="0"/>
                        </a:rPr>
                        <a:t>5</a:t>
                      </a: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2">
                              <a:lumMod val="10000"/>
                            </a:schemeClr>
                          </a:solidFill>
                          <a:effectLst/>
                          <a:latin typeface="Calibri" panose="020F0502020204030204" pitchFamily="34" charset="0"/>
                        </a:rPr>
                        <a:t>Prior therapy status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Required: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prior systemic tx for mCRPC; prior docetaxel permitted for neo/adjuvant and mHSPC settings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Prior tx: docetaxel, 24.3%-24.7%; </a:t>
                      </a:r>
                      <a:b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b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NHA, 0.3%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Required:</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No prior tx for mCRPC (AAP for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mo permitted); prior systemic tx permitted for nmCRPC or mHSPC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Prior tx: taxane, 19.3%-20.9%; ARPI: 2.4%-3.8%; AAP for mCRPC: 22.7%-23.6%</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Required:</a:t>
                      </a: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 No prior tx for CRPC or mCRPC; prior docetaxel and abiraterone or orteronel for HSPC permitted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Prior tx: docetaxel, 21%-23%;</a:t>
                      </a:r>
                      <a:b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b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NHA, 6%-7%</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HRR testing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1"/>
                          </a:solidFill>
                          <a:effectLst/>
                          <a:latin typeface="Calibri" panose="020F0502020204030204" pitchFamily="34" charset="0"/>
                          <a:ea typeface="+mn-ea"/>
                          <a:cs typeface="+mn-cs"/>
                        </a:rPr>
                        <a:t>Not required for enrollment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optional retrospective assessment in &gt;98% of patients using tumor tissue and/or blood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FoundationOne CDx (tissue)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FoundationOne Liquid CDx (ctDNA)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Germline blood testing: Myriad MyRisk*</a:t>
                      </a:r>
                      <a:endParaRPr kumimoji="0" lang="en-US" sz="1400" b="0" i="0" u="none" strike="noStrike" kern="1200" cap="none" spc="0" normalizeH="0" baseline="3000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Required: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Prospective local or central testing of archival or recent tissue or plasma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FoundationOne® CDx (tissue)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Resolution HRD liquid biopsy assay (ctDNA)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AmoyDx blood and tissue assays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Accredited local lab tests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Required: </a:t>
                      </a: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Prospective central testing of archival or recent tissue and/or blood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FoundationOne CDx</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FoundationOne Liquid CDx</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Eligible</a:t>
                      </a:r>
                      <a:b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HRR genes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Any germline or somatic deleterious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or suspected deleterious mutation in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14-gene panel: </a:t>
                      </a: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ATM, BARD1, BRCA1, BRCA2, BRIP1, CDK12, CHEK1, CHEK2, FANCL, PALB2, RAD51B, RAD51C, RAD51D, RAD54L</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HRRm positive (n = 423): </a:t>
                      </a: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athogenic germline or somatic alteration in 9-gene panel (any zygosity):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ATM, BRCA1, BRCA2, BRIP1, CDK12, CHEK2, FANCA, HDAC2, PALB2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1" i="0" u="none" strike="noStrike" cap="none" normalizeH="0" baseline="0" dirty="0">
                          <a:ln>
                            <a:noFill/>
                          </a:ln>
                          <a:solidFill>
                            <a:schemeClr val="bg2">
                              <a:lumMod val="10000"/>
                            </a:schemeClr>
                          </a:solidFill>
                          <a:effectLst/>
                          <a:latin typeface="Calibri" panose="020F0502020204030204" pitchFamily="34" charset="0"/>
                        </a:rPr>
                        <a:t>HRRm negative (n = 247):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closed for futility</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Cohort 1 (HRR nondeficient/unknown)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1"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Cohort 2 (HRRm): </a:t>
                      </a:r>
                      <a:r>
                        <a:rPr kumimoji="0" lang="en-US" sz="1400" b="0" i="0"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germline or somatic homozygous deletions and/or putative deleterious alterations in ≥1 of 12-gene panel (biallelic only): </a:t>
                      </a:r>
                      <a:r>
                        <a:rPr kumimoji="0" lang="en-US" sz="1400" b="0" i="1" u="none" strike="noStrike" kern="1200" cap="none" spc="0" normalizeH="0" baseline="0" dirty="0">
                          <a:ln>
                            <a:noFill/>
                          </a:ln>
                          <a:solidFill>
                            <a:srgbClr val="455560">
                              <a:lumMod val="10000"/>
                            </a:srgbClr>
                          </a:solidFill>
                          <a:effectLst/>
                          <a:uLnTx/>
                          <a:uFillTx/>
                          <a:latin typeface="Calibri" panose="020F0502020204030204" pitchFamily="34" charset="0"/>
                          <a:ea typeface="+mn-ea"/>
                          <a:cs typeface="+mn-cs"/>
                        </a:rPr>
                        <a:t>ATM, ATR, BRCA1, BRCA2, CDK12, CHEK2, FANCA, MLH1, MRE11A, NBN, PALB2, RAD51C</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1"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Primary endpoint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Imaging-based PFS per investigator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rPFS per BICR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rPFS in ITT (all-comers) per BICR</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922882726"/>
                  </a:ext>
                </a:extLst>
              </a:tr>
            </a:tbl>
          </a:graphicData>
        </a:graphic>
      </p:graphicFrame>
      <p:sp>
        <p:nvSpPr>
          <p:cNvPr id="6" name="Text Box 30">
            <a:extLst>
              <a:ext uri="{FF2B5EF4-FFF2-40B4-BE49-F238E27FC236}">
                <a16:creationId xmlns:a16="http://schemas.microsoft.com/office/drawing/2014/main" id="{3D19DAED-6504-B026-C459-B072D0E8B342}"/>
              </a:ext>
            </a:extLst>
          </p:cNvPr>
          <p:cNvSpPr txBox="1">
            <a:spLocks noChangeArrowheads="1"/>
          </p:cNvSpPr>
          <p:nvPr/>
        </p:nvSpPr>
        <p:spPr bwMode="auto">
          <a:xfrm>
            <a:off x="399594" y="5947269"/>
            <a:ext cx="7049048" cy="274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200" b="0" dirty="0">
                <a:solidFill>
                  <a:schemeClr val="bg1"/>
                </a:solidFill>
                <a:latin typeface="Calibri" panose="020F0502020204030204" pitchFamily="34" charset="0"/>
              </a:rPr>
              <a:t>*Could not assess </a:t>
            </a:r>
            <a:r>
              <a:rPr lang="en-US" altLang="en-US" sz="1200" b="0" i="1" dirty="0">
                <a:solidFill>
                  <a:schemeClr val="bg1"/>
                </a:solidFill>
                <a:latin typeface="Calibri" panose="020F0502020204030204" pitchFamily="34" charset="0"/>
              </a:rPr>
              <a:t>CDK12, CHEK1, FANCL, RAD51B, RAD54L</a:t>
            </a:r>
            <a:r>
              <a:rPr lang="en-US" altLang="en-US" sz="1200" b="0" dirty="0">
                <a:solidFill>
                  <a:schemeClr val="bg1"/>
                </a:solidFill>
                <a:latin typeface="Calibri" panose="020F0502020204030204" pitchFamily="34" charset="0"/>
              </a:rPr>
              <a:t>. </a:t>
            </a:r>
          </a:p>
        </p:txBody>
      </p:sp>
    </p:spTree>
    <p:extLst>
      <p:ext uri="{BB962C8B-B14F-4D97-AF65-F5344CB8AC3E}">
        <p14:creationId xmlns:p14="http://schemas.microsoft.com/office/powerpoint/2010/main" val="12692875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a:extLst>
              <a:ext uri="{FF2B5EF4-FFF2-40B4-BE49-F238E27FC236}">
                <a16:creationId xmlns:a16="http://schemas.microsoft.com/office/drawing/2014/main" id="{3900F498-5F22-4D8C-8DF6-F910E786D9EF}"/>
              </a:ext>
            </a:extLst>
          </p:cNvPr>
          <p:cNvSpPr txBox="1"/>
          <p:nvPr/>
        </p:nvSpPr>
        <p:spPr bwMode="auto">
          <a:xfrm>
            <a:off x="7831725" y="1405546"/>
            <a:ext cx="327339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rPFS in </a:t>
            </a: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BRCA</a:t>
            </a:r>
            <a:r>
              <a:rPr kumimoji="0" lang="en-US" sz="1800" b="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-Mutated Subgroup</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178" name="Group 177">
            <a:extLst>
              <a:ext uri="{FF2B5EF4-FFF2-40B4-BE49-F238E27FC236}">
                <a16:creationId xmlns:a16="http://schemas.microsoft.com/office/drawing/2014/main" id="{EF62BCA8-EEB0-25EA-907D-5A9194113857}"/>
              </a:ext>
            </a:extLst>
          </p:cNvPr>
          <p:cNvGrpSpPr/>
          <p:nvPr/>
        </p:nvGrpSpPr>
        <p:grpSpPr>
          <a:xfrm>
            <a:off x="1493044" y="1833605"/>
            <a:ext cx="4395472" cy="1606144"/>
            <a:chOff x="1493044" y="1509755"/>
            <a:chExt cx="4395472" cy="1606144"/>
          </a:xfrm>
        </p:grpSpPr>
        <p:sp>
          <p:nvSpPr>
            <p:cNvPr id="117" name="Oval 116">
              <a:extLst>
                <a:ext uri="{FF2B5EF4-FFF2-40B4-BE49-F238E27FC236}">
                  <a16:creationId xmlns:a16="http://schemas.microsoft.com/office/drawing/2014/main" id="{CA44441F-7244-CDA3-6D6F-18AAF29BCD1B}"/>
                </a:ext>
              </a:extLst>
            </p:cNvPr>
            <p:cNvSpPr/>
            <p:nvPr/>
          </p:nvSpPr>
          <p:spPr bwMode="auto">
            <a:xfrm>
              <a:off x="1713007" y="1509755"/>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Oval 117">
              <a:extLst>
                <a:ext uri="{FF2B5EF4-FFF2-40B4-BE49-F238E27FC236}">
                  <a16:creationId xmlns:a16="http://schemas.microsoft.com/office/drawing/2014/main" id="{0FB0AB06-EC9C-6A7E-E688-58001BC454DC}"/>
                </a:ext>
              </a:extLst>
            </p:cNvPr>
            <p:cNvSpPr/>
            <p:nvPr/>
          </p:nvSpPr>
          <p:spPr bwMode="auto">
            <a:xfrm>
              <a:off x="1729676" y="1552618"/>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Oval 118">
              <a:extLst>
                <a:ext uri="{FF2B5EF4-FFF2-40B4-BE49-F238E27FC236}">
                  <a16:creationId xmlns:a16="http://schemas.microsoft.com/office/drawing/2014/main" id="{F5CFFB77-E6BB-4E65-9974-BDFDDD58E4BB}"/>
                </a:ext>
              </a:extLst>
            </p:cNvPr>
            <p:cNvSpPr/>
            <p:nvPr/>
          </p:nvSpPr>
          <p:spPr bwMode="auto">
            <a:xfrm>
              <a:off x="1743963" y="1597862"/>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Oval 119">
              <a:extLst>
                <a:ext uri="{FF2B5EF4-FFF2-40B4-BE49-F238E27FC236}">
                  <a16:creationId xmlns:a16="http://schemas.microsoft.com/office/drawing/2014/main" id="{EFBA2B67-2D3E-7B5F-9FEE-B7D94FA222DD}"/>
                </a:ext>
              </a:extLst>
            </p:cNvPr>
            <p:cNvSpPr/>
            <p:nvPr/>
          </p:nvSpPr>
          <p:spPr bwMode="auto">
            <a:xfrm>
              <a:off x="1946369" y="1674062"/>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Oval 120">
              <a:extLst>
                <a:ext uri="{FF2B5EF4-FFF2-40B4-BE49-F238E27FC236}">
                  <a16:creationId xmlns:a16="http://schemas.microsoft.com/office/drawing/2014/main" id="{4F2CF3A1-7841-3454-504F-52E18224769D}"/>
                </a:ext>
              </a:extLst>
            </p:cNvPr>
            <p:cNvSpPr/>
            <p:nvPr/>
          </p:nvSpPr>
          <p:spPr bwMode="auto">
            <a:xfrm>
              <a:off x="1982087" y="1697875"/>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Oval 121">
              <a:extLst>
                <a:ext uri="{FF2B5EF4-FFF2-40B4-BE49-F238E27FC236}">
                  <a16:creationId xmlns:a16="http://schemas.microsoft.com/office/drawing/2014/main" id="{B229ACF2-24DB-38D2-3A9F-D50D4DA10912}"/>
                </a:ext>
              </a:extLst>
            </p:cNvPr>
            <p:cNvSpPr/>
            <p:nvPr/>
          </p:nvSpPr>
          <p:spPr bwMode="auto">
            <a:xfrm>
              <a:off x="2046381" y="1728831"/>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Oval 122">
              <a:extLst>
                <a:ext uri="{FF2B5EF4-FFF2-40B4-BE49-F238E27FC236}">
                  <a16:creationId xmlns:a16="http://schemas.microsoft.com/office/drawing/2014/main" id="{2BED7F1C-C754-443B-8294-1259D233444D}"/>
                </a:ext>
              </a:extLst>
            </p:cNvPr>
            <p:cNvSpPr/>
            <p:nvPr/>
          </p:nvSpPr>
          <p:spPr bwMode="auto">
            <a:xfrm>
              <a:off x="2170206" y="1735975"/>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Oval 123">
              <a:extLst>
                <a:ext uri="{FF2B5EF4-FFF2-40B4-BE49-F238E27FC236}">
                  <a16:creationId xmlns:a16="http://schemas.microsoft.com/office/drawing/2014/main" id="{6A5DEA4B-BD15-8097-9FEA-13CAF5294460}"/>
                </a:ext>
              </a:extLst>
            </p:cNvPr>
            <p:cNvSpPr/>
            <p:nvPr/>
          </p:nvSpPr>
          <p:spPr bwMode="auto">
            <a:xfrm>
              <a:off x="2210687" y="1735975"/>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Oval 124">
              <a:extLst>
                <a:ext uri="{FF2B5EF4-FFF2-40B4-BE49-F238E27FC236}">
                  <a16:creationId xmlns:a16="http://schemas.microsoft.com/office/drawing/2014/main" id="{F5E94D48-6A70-BBEB-ECF7-6166A2436BF9}"/>
                </a:ext>
              </a:extLst>
            </p:cNvPr>
            <p:cNvSpPr/>
            <p:nvPr/>
          </p:nvSpPr>
          <p:spPr bwMode="auto">
            <a:xfrm>
              <a:off x="2227356" y="1759788"/>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Oval 125">
              <a:extLst>
                <a:ext uri="{FF2B5EF4-FFF2-40B4-BE49-F238E27FC236}">
                  <a16:creationId xmlns:a16="http://schemas.microsoft.com/office/drawing/2014/main" id="{466F12D0-DDFD-70AD-19F1-A8689545DE2D}"/>
                </a:ext>
              </a:extLst>
            </p:cNvPr>
            <p:cNvSpPr/>
            <p:nvPr/>
          </p:nvSpPr>
          <p:spPr bwMode="auto">
            <a:xfrm>
              <a:off x="2244024" y="1781219"/>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Oval 126">
              <a:extLst>
                <a:ext uri="{FF2B5EF4-FFF2-40B4-BE49-F238E27FC236}">
                  <a16:creationId xmlns:a16="http://schemas.microsoft.com/office/drawing/2014/main" id="{AC2764B6-1069-8F2D-82DD-A777147985BE}"/>
                </a:ext>
              </a:extLst>
            </p:cNvPr>
            <p:cNvSpPr/>
            <p:nvPr/>
          </p:nvSpPr>
          <p:spPr bwMode="auto">
            <a:xfrm>
              <a:off x="2298792" y="1833607"/>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8" name="Oval 127">
              <a:extLst>
                <a:ext uri="{FF2B5EF4-FFF2-40B4-BE49-F238E27FC236}">
                  <a16:creationId xmlns:a16="http://schemas.microsoft.com/office/drawing/2014/main" id="{2B7F578E-4CB3-D920-29F6-DAC6A0F4CDA0}"/>
                </a:ext>
              </a:extLst>
            </p:cNvPr>
            <p:cNvSpPr/>
            <p:nvPr/>
          </p:nvSpPr>
          <p:spPr bwMode="auto">
            <a:xfrm>
              <a:off x="2403567" y="1845513"/>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9" name="Oval 128">
              <a:extLst>
                <a:ext uri="{FF2B5EF4-FFF2-40B4-BE49-F238E27FC236}">
                  <a16:creationId xmlns:a16="http://schemas.microsoft.com/office/drawing/2014/main" id="{7D6B7B45-05C0-3F73-E7FD-804DDACBE3BC}"/>
                </a:ext>
              </a:extLst>
            </p:cNvPr>
            <p:cNvSpPr/>
            <p:nvPr/>
          </p:nvSpPr>
          <p:spPr bwMode="auto">
            <a:xfrm>
              <a:off x="2501336" y="1863961"/>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0" name="Oval 129">
              <a:extLst>
                <a:ext uri="{FF2B5EF4-FFF2-40B4-BE49-F238E27FC236}">
                  <a16:creationId xmlns:a16="http://schemas.microsoft.com/office/drawing/2014/main" id="{E620704F-F295-07F1-9A6E-04F44BD5539E}"/>
                </a:ext>
              </a:extLst>
            </p:cNvPr>
            <p:cNvSpPr/>
            <p:nvPr/>
          </p:nvSpPr>
          <p:spPr bwMode="auto">
            <a:xfrm>
              <a:off x="2576812" y="1863184"/>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1" name="Oval 130">
              <a:extLst>
                <a:ext uri="{FF2B5EF4-FFF2-40B4-BE49-F238E27FC236}">
                  <a16:creationId xmlns:a16="http://schemas.microsoft.com/office/drawing/2014/main" id="{41FC5A93-06EA-72FF-5C0B-5F6C521E9C5F}"/>
                </a:ext>
              </a:extLst>
            </p:cNvPr>
            <p:cNvSpPr/>
            <p:nvPr/>
          </p:nvSpPr>
          <p:spPr bwMode="auto">
            <a:xfrm>
              <a:off x="2644074" y="1974101"/>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2" name="Oval 131">
              <a:extLst>
                <a:ext uri="{FF2B5EF4-FFF2-40B4-BE49-F238E27FC236}">
                  <a16:creationId xmlns:a16="http://schemas.microsoft.com/office/drawing/2014/main" id="{0D33CB3D-FF81-94EE-3E43-83FF19B8AA6F}"/>
                </a:ext>
              </a:extLst>
            </p:cNvPr>
            <p:cNvSpPr/>
            <p:nvPr/>
          </p:nvSpPr>
          <p:spPr bwMode="auto">
            <a:xfrm>
              <a:off x="2663124" y="2009820"/>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3" name="Oval 132">
              <a:extLst>
                <a:ext uri="{FF2B5EF4-FFF2-40B4-BE49-F238E27FC236}">
                  <a16:creationId xmlns:a16="http://schemas.microsoft.com/office/drawing/2014/main" id="{67CE592C-9BED-957C-E075-73F68411C214}"/>
                </a:ext>
              </a:extLst>
            </p:cNvPr>
            <p:cNvSpPr/>
            <p:nvPr/>
          </p:nvSpPr>
          <p:spPr bwMode="auto">
            <a:xfrm>
              <a:off x="2927442" y="2050301"/>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4" name="Oval 133">
              <a:extLst>
                <a:ext uri="{FF2B5EF4-FFF2-40B4-BE49-F238E27FC236}">
                  <a16:creationId xmlns:a16="http://schemas.microsoft.com/office/drawing/2014/main" id="{4E243975-7298-A28A-0AD8-11BC2CEC11C5}"/>
                </a:ext>
              </a:extLst>
            </p:cNvPr>
            <p:cNvSpPr/>
            <p:nvPr/>
          </p:nvSpPr>
          <p:spPr bwMode="auto">
            <a:xfrm>
              <a:off x="3017929" y="2090783"/>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5" name="Oval 134">
              <a:extLst>
                <a:ext uri="{FF2B5EF4-FFF2-40B4-BE49-F238E27FC236}">
                  <a16:creationId xmlns:a16="http://schemas.microsoft.com/office/drawing/2014/main" id="{40443110-0688-CCE3-C422-44E0926F8EB6}"/>
                </a:ext>
              </a:extLst>
            </p:cNvPr>
            <p:cNvSpPr/>
            <p:nvPr/>
          </p:nvSpPr>
          <p:spPr bwMode="auto">
            <a:xfrm>
              <a:off x="3044123" y="2119358"/>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6" name="Oval 135">
              <a:extLst>
                <a:ext uri="{FF2B5EF4-FFF2-40B4-BE49-F238E27FC236}">
                  <a16:creationId xmlns:a16="http://schemas.microsoft.com/office/drawing/2014/main" id="{1273A6B1-E046-2C26-DE99-3838F11ED0E4}"/>
                </a:ext>
              </a:extLst>
            </p:cNvPr>
            <p:cNvSpPr/>
            <p:nvPr/>
          </p:nvSpPr>
          <p:spPr bwMode="auto">
            <a:xfrm>
              <a:off x="3067935" y="2147933"/>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7" name="Oval 136">
              <a:extLst>
                <a:ext uri="{FF2B5EF4-FFF2-40B4-BE49-F238E27FC236}">
                  <a16:creationId xmlns:a16="http://schemas.microsoft.com/office/drawing/2014/main" id="{F22C170C-CB3A-E851-73AA-E1E85E670778}"/>
                </a:ext>
              </a:extLst>
            </p:cNvPr>
            <p:cNvSpPr/>
            <p:nvPr/>
          </p:nvSpPr>
          <p:spPr bwMode="auto">
            <a:xfrm>
              <a:off x="3234623" y="2193177"/>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Oval 137">
              <a:extLst>
                <a:ext uri="{FF2B5EF4-FFF2-40B4-BE49-F238E27FC236}">
                  <a16:creationId xmlns:a16="http://schemas.microsoft.com/office/drawing/2014/main" id="{22C89B5C-6E9E-D732-D0B9-7E6A264A3D20}"/>
                </a:ext>
              </a:extLst>
            </p:cNvPr>
            <p:cNvSpPr/>
            <p:nvPr/>
          </p:nvSpPr>
          <p:spPr bwMode="auto">
            <a:xfrm>
              <a:off x="3306061" y="2202702"/>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9" name="Oval 138">
              <a:extLst>
                <a:ext uri="{FF2B5EF4-FFF2-40B4-BE49-F238E27FC236}">
                  <a16:creationId xmlns:a16="http://schemas.microsoft.com/office/drawing/2014/main" id="{59D54B6D-5B77-E318-F001-6D5377AA83DF}"/>
                </a:ext>
              </a:extLst>
            </p:cNvPr>
            <p:cNvSpPr/>
            <p:nvPr/>
          </p:nvSpPr>
          <p:spPr bwMode="auto">
            <a:xfrm>
              <a:off x="3413217" y="2269377"/>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Oval 139">
              <a:extLst>
                <a:ext uri="{FF2B5EF4-FFF2-40B4-BE49-F238E27FC236}">
                  <a16:creationId xmlns:a16="http://schemas.microsoft.com/office/drawing/2014/main" id="{534674B9-CB3A-0DB3-1C12-78BE540F1BF3}"/>
                </a:ext>
              </a:extLst>
            </p:cNvPr>
            <p:cNvSpPr/>
            <p:nvPr/>
          </p:nvSpPr>
          <p:spPr bwMode="auto">
            <a:xfrm>
              <a:off x="3439410" y="2290808"/>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1" name="Oval 140">
              <a:extLst>
                <a:ext uri="{FF2B5EF4-FFF2-40B4-BE49-F238E27FC236}">
                  <a16:creationId xmlns:a16="http://schemas.microsoft.com/office/drawing/2014/main" id="{1EBF581D-6991-0E41-DB48-F3803B8E7EB6}"/>
                </a:ext>
              </a:extLst>
            </p:cNvPr>
            <p:cNvSpPr/>
            <p:nvPr/>
          </p:nvSpPr>
          <p:spPr bwMode="auto">
            <a:xfrm>
              <a:off x="3470366" y="2314621"/>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Oval 141">
              <a:extLst>
                <a:ext uri="{FF2B5EF4-FFF2-40B4-BE49-F238E27FC236}">
                  <a16:creationId xmlns:a16="http://schemas.microsoft.com/office/drawing/2014/main" id="{3620AF16-18B0-FD3F-E7E6-F2D44473D540}"/>
                </a:ext>
              </a:extLst>
            </p:cNvPr>
            <p:cNvSpPr/>
            <p:nvPr/>
          </p:nvSpPr>
          <p:spPr bwMode="auto">
            <a:xfrm>
              <a:off x="3732303" y="2347959"/>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3" name="Oval 142">
              <a:extLst>
                <a:ext uri="{FF2B5EF4-FFF2-40B4-BE49-F238E27FC236}">
                  <a16:creationId xmlns:a16="http://schemas.microsoft.com/office/drawing/2014/main" id="{5C9377BB-139F-C94E-CEEA-1F4476A22C93}"/>
                </a:ext>
              </a:extLst>
            </p:cNvPr>
            <p:cNvSpPr/>
            <p:nvPr/>
          </p:nvSpPr>
          <p:spPr bwMode="auto">
            <a:xfrm>
              <a:off x="3763260" y="2357484"/>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Oval 143">
              <a:extLst>
                <a:ext uri="{FF2B5EF4-FFF2-40B4-BE49-F238E27FC236}">
                  <a16:creationId xmlns:a16="http://schemas.microsoft.com/office/drawing/2014/main" id="{2DC547DA-4E10-B39F-59A5-1AE4F4FC9D27}"/>
                </a:ext>
              </a:extLst>
            </p:cNvPr>
            <p:cNvSpPr/>
            <p:nvPr/>
          </p:nvSpPr>
          <p:spPr bwMode="auto">
            <a:xfrm>
              <a:off x="3791835" y="2376534"/>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5" name="Oval 144">
              <a:extLst>
                <a:ext uri="{FF2B5EF4-FFF2-40B4-BE49-F238E27FC236}">
                  <a16:creationId xmlns:a16="http://schemas.microsoft.com/office/drawing/2014/main" id="{EA2C82DA-E5FB-AF6A-5FBF-1E502C1A326F}"/>
                </a:ext>
              </a:extLst>
            </p:cNvPr>
            <p:cNvSpPr/>
            <p:nvPr/>
          </p:nvSpPr>
          <p:spPr bwMode="auto">
            <a:xfrm>
              <a:off x="3813266" y="2397965"/>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Oval 145">
              <a:extLst>
                <a:ext uri="{FF2B5EF4-FFF2-40B4-BE49-F238E27FC236}">
                  <a16:creationId xmlns:a16="http://schemas.microsoft.com/office/drawing/2014/main" id="{7BB70C3D-5A12-3ED6-05F3-967A95C75464}"/>
                </a:ext>
              </a:extLst>
            </p:cNvPr>
            <p:cNvSpPr/>
            <p:nvPr/>
          </p:nvSpPr>
          <p:spPr bwMode="auto">
            <a:xfrm>
              <a:off x="3832316" y="2419396"/>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7" name="Oval 146">
              <a:extLst>
                <a:ext uri="{FF2B5EF4-FFF2-40B4-BE49-F238E27FC236}">
                  <a16:creationId xmlns:a16="http://schemas.microsoft.com/office/drawing/2014/main" id="{2504CF35-9095-648E-05A0-E39062B75704}"/>
                </a:ext>
              </a:extLst>
            </p:cNvPr>
            <p:cNvSpPr/>
            <p:nvPr/>
          </p:nvSpPr>
          <p:spPr bwMode="auto">
            <a:xfrm>
              <a:off x="3889466" y="2457496"/>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Oval 147">
              <a:extLst>
                <a:ext uri="{FF2B5EF4-FFF2-40B4-BE49-F238E27FC236}">
                  <a16:creationId xmlns:a16="http://schemas.microsoft.com/office/drawing/2014/main" id="{215BDA22-C5ED-B5C4-20FC-97665CC100FF}"/>
                </a:ext>
              </a:extLst>
            </p:cNvPr>
            <p:cNvSpPr/>
            <p:nvPr/>
          </p:nvSpPr>
          <p:spPr bwMode="auto">
            <a:xfrm>
              <a:off x="4103778" y="2471783"/>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9" name="Oval 148">
              <a:extLst>
                <a:ext uri="{FF2B5EF4-FFF2-40B4-BE49-F238E27FC236}">
                  <a16:creationId xmlns:a16="http://schemas.microsoft.com/office/drawing/2014/main" id="{097EB1A9-0DE1-3C1A-44F0-985C68ADDF4E}"/>
                </a:ext>
              </a:extLst>
            </p:cNvPr>
            <p:cNvSpPr/>
            <p:nvPr/>
          </p:nvSpPr>
          <p:spPr bwMode="auto">
            <a:xfrm>
              <a:off x="4156165" y="2476546"/>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0" name="Oval 149">
              <a:extLst>
                <a:ext uri="{FF2B5EF4-FFF2-40B4-BE49-F238E27FC236}">
                  <a16:creationId xmlns:a16="http://schemas.microsoft.com/office/drawing/2014/main" id="{959BD1FD-E8DC-5DDE-9A41-D5E76D7BFAB7}"/>
                </a:ext>
              </a:extLst>
            </p:cNvPr>
            <p:cNvSpPr/>
            <p:nvPr/>
          </p:nvSpPr>
          <p:spPr bwMode="auto">
            <a:xfrm>
              <a:off x="4203790" y="2490833"/>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1" name="Oval 150">
              <a:extLst>
                <a:ext uri="{FF2B5EF4-FFF2-40B4-BE49-F238E27FC236}">
                  <a16:creationId xmlns:a16="http://schemas.microsoft.com/office/drawing/2014/main" id="{E754F1D7-9C93-E4E5-FD2A-6C48C9B97BF0}"/>
                </a:ext>
              </a:extLst>
            </p:cNvPr>
            <p:cNvSpPr/>
            <p:nvPr/>
          </p:nvSpPr>
          <p:spPr bwMode="auto">
            <a:xfrm>
              <a:off x="4213315" y="2528933"/>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2" name="Oval 151">
              <a:extLst>
                <a:ext uri="{FF2B5EF4-FFF2-40B4-BE49-F238E27FC236}">
                  <a16:creationId xmlns:a16="http://schemas.microsoft.com/office/drawing/2014/main" id="{157686F1-BE93-B6CC-98F7-6888AEDBC213}"/>
                </a:ext>
              </a:extLst>
            </p:cNvPr>
            <p:cNvSpPr/>
            <p:nvPr/>
          </p:nvSpPr>
          <p:spPr bwMode="auto">
            <a:xfrm>
              <a:off x="4239509" y="2550364"/>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Oval 152">
              <a:extLst>
                <a:ext uri="{FF2B5EF4-FFF2-40B4-BE49-F238E27FC236}">
                  <a16:creationId xmlns:a16="http://schemas.microsoft.com/office/drawing/2014/main" id="{94392FBB-34CA-92B8-D5C2-F95B4C23FB85}"/>
                </a:ext>
              </a:extLst>
            </p:cNvPr>
            <p:cNvSpPr/>
            <p:nvPr/>
          </p:nvSpPr>
          <p:spPr bwMode="auto">
            <a:xfrm>
              <a:off x="4308565" y="2552746"/>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4" name="Oval 153">
              <a:extLst>
                <a:ext uri="{FF2B5EF4-FFF2-40B4-BE49-F238E27FC236}">
                  <a16:creationId xmlns:a16="http://schemas.microsoft.com/office/drawing/2014/main" id="{F292EA35-BF87-72A1-1BC1-22D2D3260631}"/>
                </a:ext>
              </a:extLst>
            </p:cNvPr>
            <p:cNvSpPr/>
            <p:nvPr/>
          </p:nvSpPr>
          <p:spPr bwMode="auto">
            <a:xfrm>
              <a:off x="4346665" y="2557508"/>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5" name="Oval 154">
              <a:extLst>
                <a:ext uri="{FF2B5EF4-FFF2-40B4-BE49-F238E27FC236}">
                  <a16:creationId xmlns:a16="http://schemas.microsoft.com/office/drawing/2014/main" id="{F7DC74EF-656C-2B9E-ECB6-007804CAADA5}"/>
                </a:ext>
              </a:extLst>
            </p:cNvPr>
            <p:cNvSpPr/>
            <p:nvPr/>
          </p:nvSpPr>
          <p:spPr bwMode="auto">
            <a:xfrm>
              <a:off x="4475253" y="2576558"/>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6" name="Oval 155">
              <a:extLst>
                <a:ext uri="{FF2B5EF4-FFF2-40B4-BE49-F238E27FC236}">
                  <a16:creationId xmlns:a16="http://schemas.microsoft.com/office/drawing/2014/main" id="{6A172DE6-FD13-638A-A919-7C07734B8E38}"/>
                </a:ext>
              </a:extLst>
            </p:cNvPr>
            <p:cNvSpPr/>
            <p:nvPr/>
          </p:nvSpPr>
          <p:spPr bwMode="auto">
            <a:xfrm>
              <a:off x="4575266" y="2593227"/>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7" name="Oval 156">
              <a:extLst>
                <a:ext uri="{FF2B5EF4-FFF2-40B4-BE49-F238E27FC236}">
                  <a16:creationId xmlns:a16="http://schemas.microsoft.com/office/drawing/2014/main" id="{7A8FA91F-D3E6-DBFE-9527-4E4786A11E17}"/>
                </a:ext>
              </a:extLst>
            </p:cNvPr>
            <p:cNvSpPr/>
            <p:nvPr/>
          </p:nvSpPr>
          <p:spPr bwMode="auto">
            <a:xfrm>
              <a:off x="4580029" y="2617039"/>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8" name="Oval 157">
              <a:extLst>
                <a:ext uri="{FF2B5EF4-FFF2-40B4-BE49-F238E27FC236}">
                  <a16:creationId xmlns:a16="http://schemas.microsoft.com/office/drawing/2014/main" id="{576DE6EC-9B06-F300-4A3F-3749B5B9B952}"/>
                </a:ext>
              </a:extLst>
            </p:cNvPr>
            <p:cNvSpPr/>
            <p:nvPr/>
          </p:nvSpPr>
          <p:spPr bwMode="auto">
            <a:xfrm>
              <a:off x="4601460" y="2617039"/>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Oval 158">
              <a:extLst>
                <a:ext uri="{FF2B5EF4-FFF2-40B4-BE49-F238E27FC236}">
                  <a16:creationId xmlns:a16="http://schemas.microsoft.com/office/drawing/2014/main" id="{66B17D55-415A-FD4F-9E08-96271235B0C6}"/>
                </a:ext>
              </a:extLst>
            </p:cNvPr>
            <p:cNvSpPr/>
            <p:nvPr/>
          </p:nvSpPr>
          <p:spPr bwMode="auto">
            <a:xfrm>
              <a:off x="4632416" y="2617039"/>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0" name="Oval 159">
              <a:extLst>
                <a:ext uri="{FF2B5EF4-FFF2-40B4-BE49-F238E27FC236}">
                  <a16:creationId xmlns:a16="http://schemas.microsoft.com/office/drawing/2014/main" id="{4DDB9BC6-E7F0-20EA-E211-8054C4F05211}"/>
                </a:ext>
              </a:extLst>
            </p:cNvPr>
            <p:cNvSpPr/>
            <p:nvPr/>
          </p:nvSpPr>
          <p:spPr bwMode="auto">
            <a:xfrm>
              <a:off x="4680041" y="2640852"/>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Oval 160">
              <a:extLst>
                <a:ext uri="{FF2B5EF4-FFF2-40B4-BE49-F238E27FC236}">
                  <a16:creationId xmlns:a16="http://schemas.microsoft.com/office/drawing/2014/main" id="{CF7685E7-C56F-64A1-7976-54DB0549F4FE}"/>
                </a:ext>
              </a:extLst>
            </p:cNvPr>
            <p:cNvSpPr/>
            <p:nvPr/>
          </p:nvSpPr>
          <p:spPr bwMode="auto">
            <a:xfrm>
              <a:off x="4827679" y="2640852"/>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Oval 161">
              <a:extLst>
                <a:ext uri="{FF2B5EF4-FFF2-40B4-BE49-F238E27FC236}">
                  <a16:creationId xmlns:a16="http://schemas.microsoft.com/office/drawing/2014/main" id="{4ABEF4A0-5641-9D37-A514-EF151EB743EF}"/>
                </a:ext>
              </a:extLst>
            </p:cNvPr>
            <p:cNvSpPr/>
            <p:nvPr/>
          </p:nvSpPr>
          <p:spPr bwMode="auto">
            <a:xfrm>
              <a:off x="4934836" y="2681334"/>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Oval 162">
              <a:extLst>
                <a:ext uri="{FF2B5EF4-FFF2-40B4-BE49-F238E27FC236}">
                  <a16:creationId xmlns:a16="http://schemas.microsoft.com/office/drawing/2014/main" id="{D2D8EE15-297E-6563-6391-1AA11005D332}"/>
                </a:ext>
              </a:extLst>
            </p:cNvPr>
            <p:cNvSpPr/>
            <p:nvPr/>
          </p:nvSpPr>
          <p:spPr bwMode="auto">
            <a:xfrm>
              <a:off x="4991986" y="2681334"/>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Oval 163">
              <a:extLst>
                <a:ext uri="{FF2B5EF4-FFF2-40B4-BE49-F238E27FC236}">
                  <a16:creationId xmlns:a16="http://schemas.microsoft.com/office/drawing/2014/main" id="{7EC59F91-3633-1585-073A-D614469B5A5A}"/>
                </a:ext>
              </a:extLst>
            </p:cNvPr>
            <p:cNvSpPr/>
            <p:nvPr/>
          </p:nvSpPr>
          <p:spPr bwMode="auto">
            <a:xfrm>
              <a:off x="5003893" y="2698003"/>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Oval 164">
              <a:extLst>
                <a:ext uri="{FF2B5EF4-FFF2-40B4-BE49-F238E27FC236}">
                  <a16:creationId xmlns:a16="http://schemas.microsoft.com/office/drawing/2014/main" id="{3D5E7320-F66F-FFE6-E623-2D49ADAD36A0}"/>
                </a:ext>
              </a:extLst>
            </p:cNvPr>
            <p:cNvSpPr/>
            <p:nvPr/>
          </p:nvSpPr>
          <p:spPr bwMode="auto">
            <a:xfrm>
              <a:off x="5011037" y="2740865"/>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Oval 165">
              <a:extLst>
                <a:ext uri="{FF2B5EF4-FFF2-40B4-BE49-F238E27FC236}">
                  <a16:creationId xmlns:a16="http://schemas.microsoft.com/office/drawing/2014/main" id="{F66DE75F-A8BD-78F8-98C3-DCC3384B3C6A}"/>
                </a:ext>
              </a:extLst>
            </p:cNvPr>
            <p:cNvSpPr/>
            <p:nvPr/>
          </p:nvSpPr>
          <p:spPr bwMode="auto">
            <a:xfrm>
              <a:off x="5072950" y="2786109"/>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Oval 166">
              <a:extLst>
                <a:ext uri="{FF2B5EF4-FFF2-40B4-BE49-F238E27FC236}">
                  <a16:creationId xmlns:a16="http://schemas.microsoft.com/office/drawing/2014/main" id="{1653B9D4-CAC2-DFAB-97C0-C9EB211F40BA}"/>
                </a:ext>
              </a:extLst>
            </p:cNvPr>
            <p:cNvSpPr/>
            <p:nvPr/>
          </p:nvSpPr>
          <p:spPr bwMode="auto">
            <a:xfrm>
              <a:off x="5365843" y="2786109"/>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Oval 167">
              <a:extLst>
                <a:ext uri="{FF2B5EF4-FFF2-40B4-BE49-F238E27FC236}">
                  <a16:creationId xmlns:a16="http://schemas.microsoft.com/office/drawing/2014/main" id="{00374C9B-C69B-9C8A-F9F7-FC6133C94D59}"/>
                </a:ext>
              </a:extLst>
            </p:cNvPr>
            <p:cNvSpPr/>
            <p:nvPr/>
          </p:nvSpPr>
          <p:spPr bwMode="auto">
            <a:xfrm>
              <a:off x="5399181" y="2967084"/>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Oval 168">
              <a:extLst>
                <a:ext uri="{FF2B5EF4-FFF2-40B4-BE49-F238E27FC236}">
                  <a16:creationId xmlns:a16="http://schemas.microsoft.com/office/drawing/2014/main" id="{9E5AC27A-EAA4-3FAB-F52A-B0C053566BA3}"/>
                </a:ext>
              </a:extLst>
            </p:cNvPr>
            <p:cNvSpPr/>
            <p:nvPr/>
          </p:nvSpPr>
          <p:spPr bwMode="auto">
            <a:xfrm>
              <a:off x="5406325" y="3055190"/>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Oval 169">
              <a:extLst>
                <a:ext uri="{FF2B5EF4-FFF2-40B4-BE49-F238E27FC236}">
                  <a16:creationId xmlns:a16="http://schemas.microsoft.com/office/drawing/2014/main" id="{E632CE4D-D9E5-5ED5-D2DD-DB17130E8EE6}"/>
                </a:ext>
              </a:extLst>
            </p:cNvPr>
            <p:cNvSpPr/>
            <p:nvPr/>
          </p:nvSpPr>
          <p:spPr bwMode="auto">
            <a:xfrm>
              <a:off x="5442044" y="3055190"/>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Oval 170">
              <a:extLst>
                <a:ext uri="{FF2B5EF4-FFF2-40B4-BE49-F238E27FC236}">
                  <a16:creationId xmlns:a16="http://schemas.microsoft.com/office/drawing/2014/main" id="{6DBFFD00-2B6A-79C2-7BA7-FA38CB09C4C0}"/>
                </a:ext>
              </a:extLst>
            </p:cNvPr>
            <p:cNvSpPr/>
            <p:nvPr/>
          </p:nvSpPr>
          <p:spPr bwMode="auto">
            <a:xfrm>
              <a:off x="5568250" y="3055190"/>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Oval 171">
              <a:extLst>
                <a:ext uri="{FF2B5EF4-FFF2-40B4-BE49-F238E27FC236}">
                  <a16:creationId xmlns:a16="http://schemas.microsoft.com/office/drawing/2014/main" id="{A32A850A-A3D1-5253-FE10-693E8F54FEE3}"/>
                </a:ext>
              </a:extLst>
            </p:cNvPr>
            <p:cNvSpPr/>
            <p:nvPr/>
          </p:nvSpPr>
          <p:spPr bwMode="auto">
            <a:xfrm>
              <a:off x="5744463" y="3055190"/>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Oval 172">
              <a:extLst>
                <a:ext uri="{FF2B5EF4-FFF2-40B4-BE49-F238E27FC236}">
                  <a16:creationId xmlns:a16="http://schemas.microsoft.com/office/drawing/2014/main" id="{DBDEEA12-6EB7-D685-2606-29704F21E018}"/>
                </a:ext>
              </a:extLst>
            </p:cNvPr>
            <p:cNvSpPr/>
            <p:nvPr/>
          </p:nvSpPr>
          <p:spPr bwMode="auto">
            <a:xfrm>
              <a:off x="5782563" y="3055190"/>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Oval 173">
              <a:extLst>
                <a:ext uri="{FF2B5EF4-FFF2-40B4-BE49-F238E27FC236}">
                  <a16:creationId xmlns:a16="http://schemas.microsoft.com/office/drawing/2014/main" id="{D6B1AEFA-A39C-9617-CADA-D25CCE94A751}"/>
                </a:ext>
              </a:extLst>
            </p:cNvPr>
            <p:cNvSpPr/>
            <p:nvPr/>
          </p:nvSpPr>
          <p:spPr bwMode="auto">
            <a:xfrm>
              <a:off x="5827807" y="3055190"/>
              <a:ext cx="60709" cy="60709"/>
            </a:xfrm>
            <a:prstGeom prst="ellipse">
              <a:avLst/>
            </a:prstGeom>
            <a:solidFill>
              <a:schemeClr val="accent1"/>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77" name="Group 176">
              <a:extLst>
                <a:ext uri="{FF2B5EF4-FFF2-40B4-BE49-F238E27FC236}">
                  <a16:creationId xmlns:a16="http://schemas.microsoft.com/office/drawing/2014/main" id="{FE13A7FB-FD6C-0292-5445-ED41CCAA30C4}"/>
                </a:ext>
              </a:extLst>
            </p:cNvPr>
            <p:cNvGrpSpPr/>
            <p:nvPr/>
          </p:nvGrpSpPr>
          <p:grpSpPr>
            <a:xfrm>
              <a:off x="1493044" y="1512094"/>
              <a:ext cx="4371975" cy="1562100"/>
              <a:chOff x="1493044" y="1512094"/>
              <a:chExt cx="4371975" cy="1562100"/>
            </a:xfrm>
          </p:grpSpPr>
          <p:sp>
            <p:nvSpPr>
              <p:cNvPr id="175" name="Freeform: Shape 174">
                <a:extLst>
                  <a:ext uri="{FF2B5EF4-FFF2-40B4-BE49-F238E27FC236}">
                    <a16:creationId xmlns:a16="http://schemas.microsoft.com/office/drawing/2014/main" id="{9046D59A-D986-EA66-73ED-5AAC558EC50E}"/>
                  </a:ext>
                </a:extLst>
              </p:cNvPr>
              <p:cNvSpPr/>
              <p:nvPr/>
            </p:nvSpPr>
            <p:spPr bwMode="auto">
              <a:xfrm>
                <a:off x="1493044" y="1512094"/>
                <a:ext cx="2307431" cy="871537"/>
              </a:xfrm>
              <a:custGeom>
                <a:avLst/>
                <a:gdLst>
                  <a:gd name="connsiteX0" fmla="*/ 0 w 2307431"/>
                  <a:gd name="connsiteY0" fmla="*/ 0 h 871537"/>
                  <a:gd name="connsiteX1" fmla="*/ 247650 w 2307431"/>
                  <a:gd name="connsiteY1" fmla="*/ 0 h 871537"/>
                  <a:gd name="connsiteX2" fmla="*/ 247650 w 2307431"/>
                  <a:gd name="connsiteY2" fmla="*/ 35719 h 871537"/>
                  <a:gd name="connsiteX3" fmla="*/ 261937 w 2307431"/>
                  <a:gd name="connsiteY3" fmla="*/ 35719 h 871537"/>
                  <a:gd name="connsiteX4" fmla="*/ 261937 w 2307431"/>
                  <a:gd name="connsiteY4" fmla="*/ 66675 h 871537"/>
                  <a:gd name="connsiteX5" fmla="*/ 276225 w 2307431"/>
                  <a:gd name="connsiteY5" fmla="*/ 66675 h 871537"/>
                  <a:gd name="connsiteX6" fmla="*/ 276225 w 2307431"/>
                  <a:gd name="connsiteY6" fmla="*/ 123825 h 871537"/>
                  <a:gd name="connsiteX7" fmla="*/ 316706 w 2307431"/>
                  <a:gd name="connsiteY7" fmla="*/ 123825 h 871537"/>
                  <a:gd name="connsiteX8" fmla="*/ 316706 w 2307431"/>
                  <a:gd name="connsiteY8" fmla="*/ 152400 h 871537"/>
                  <a:gd name="connsiteX9" fmla="*/ 359569 w 2307431"/>
                  <a:gd name="connsiteY9" fmla="*/ 152400 h 871537"/>
                  <a:gd name="connsiteX10" fmla="*/ 359569 w 2307431"/>
                  <a:gd name="connsiteY10" fmla="*/ 166687 h 871537"/>
                  <a:gd name="connsiteX11" fmla="*/ 390525 w 2307431"/>
                  <a:gd name="connsiteY11" fmla="*/ 166687 h 871537"/>
                  <a:gd name="connsiteX12" fmla="*/ 395287 w 2307431"/>
                  <a:gd name="connsiteY12" fmla="*/ 173831 h 871537"/>
                  <a:gd name="connsiteX13" fmla="*/ 411956 w 2307431"/>
                  <a:gd name="connsiteY13" fmla="*/ 173831 h 871537"/>
                  <a:gd name="connsiteX14" fmla="*/ 411956 w 2307431"/>
                  <a:gd name="connsiteY14" fmla="*/ 190500 h 871537"/>
                  <a:gd name="connsiteX15" fmla="*/ 481012 w 2307431"/>
                  <a:gd name="connsiteY15" fmla="*/ 190500 h 871537"/>
                  <a:gd name="connsiteX16" fmla="*/ 519112 w 2307431"/>
                  <a:gd name="connsiteY16" fmla="*/ 190500 h 871537"/>
                  <a:gd name="connsiteX17" fmla="*/ 519112 w 2307431"/>
                  <a:gd name="connsiteY17" fmla="*/ 221456 h 871537"/>
                  <a:gd name="connsiteX18" fmla="*/ 526256 w 2307431"/>
                  <a:gd name="connsiteY18" fmla="*/ 221456 h 871537"/>
                  <a:gd name="connsiteX19" fmla="*/ 535781 w 2307431"/>
                  <a:gd name="connsiteY19" fmla="*/ 245269 h 871537"/>
                  <a:gd name="connsiteX20" fmla="*/ 750094 w 2307431"/>
                  <a:gd name="connsiteY20" fmla="*/ 245269 h 871537"/>
                  <a:gd name="connsiteX21" fmla="*/ 750094 w 2307431"/>
                  <a:gd name="connsiteY21" fmla="*/ 271462 h 871537"/>
                  <a:gd name="connsiteX22" fmla="*/ 776287 w 2307431"/>
                  <a:gd name="connsiteY22" fmla="*/ 271462 h 871537"/>
                  <a:gd name="connsiteX23" fmla="*/ 776287 w 2307431"/>
                  <a:gd name="connsiteY23" fmla="*/ 295275 h 871537"/>
                  <a:gd name="connsiteX24" fmla="*/ 788194 w 2307431"/>
                  <a:gd name="connsiteY24" fmla="*/ 295275 h 871537"/>
                  <a:gd name="connsiteX25" fmla="*/ 788194 w 2307431"/>
                  <a:gd name="connsiteY25" fmla="*/ 342900 h 871537"/>
                  <a:gd name="connsiteX26" fmla="*/ 909637 w 2307431"/>
                  <a:gd name="connsiteY26" fmla="*/ 342900 h 871537"/>
                  <a:gd name="connsiteX27" fmla="*/ 909637 w 2307431"/>
                  <a:gd name="connsiteY27" fmla="*/ 359569 h 871537"/>
                  <a:gd name="connsiteX28" fmla="*/ 1031081 w 2307431"/>
                  <a:gd name="connsiteY28" fmla="*/ 359569 h 871537"/>
                  <a:gd name="connsiteX29" fmla="*/ 1031081 w 2307431"/>
                  <a:gd name="connsiteY29" fmla="*/ 381000 h 871537"/>
                  <a:gd name="connsiteX30" fmla="*/ 1128712 w 2307431"/>
                  <a:gd name="connsiteY30" fmla="*/ 381000 h 871537"/>
                  <a:gd name="connsiteX31" fmla="*/ 1121569 w 2307431"/>
                  <a:gd name="connsiteY31" fmla="*/ 395287 h 871537"/>
                  <a:gd name="connsiteX32" fmla="*/ 1147762 w 2307431"/>
                  <a:gd name="connsiteY32" fmla="*/ 395287 h 871537"/>
                  <a:gd name="connsiteX33" fmla="*/ 1147762 w 2307431"/>
                  <a:gd name="connsiteY33" fmla="*/ 426244 h 871537"/>
                  <a:gd name="connsiteX34" fmla="*/ 1157287 w 2307431"/>
                  <a:gd name="connsiteY34" fmla="*/ 426244 h 871537"/>
                  <a:gd name="connsiteX35" fmla="*/ 1157287 w 2307431"/>
                  <a:gd name="connsiteY35" fmla="*/ 447675 h 871537"/>
                  <a:gd name="connsiteX36" fmla="*/ 1171575 w 2307431"/>
                  <a:gd name="connsiteY36" fmla="*/ 447675 h 871537"/>
                  <a:gd name="connsiteX37" fmla="*/ 1171575 w 2307431"/>
                  <a:gd name="connsiteY37" fmla="*/ 481012 h 871537"/>
                  <a:gd name="connsiteX38" fmla="*/ 1195387 w 2307431"/>
                  <a:gd name="connsiteY38" fmla="*/ 481012 h 871537"/>
                  <a:gd name="connsiteX39" fmla="*/ 1197769 w 2307431"/>
                  <a:gd name="connsiteY39" fmla="*/ 547687 h 871537"/>
                  <a:gd name="connsiteX40" fmla="*/ 1343025 w 2307431"/>
                  <a:gd name="connsiteY40" fmla="*/ 547687 h 871537"/>
                  <a:gd name="connsiteX41" fmla="*/ 1343025 w 2307431"/>
                  <a:gd name="connsiteY41" fmla="*/ 559594 h 871537"/>
                  <a:gd name="connsiteX42" fmla="*/ 1393031 w 2307431"/>
                  <a:gd name="connsiteY42" fmla="*/ 559594 h 871537"/>
                  <a:gd name="connsiteX43" fmla="*/ 1393031 w 2307431"/>
                  <a:gd name="connsiteY43" fmla="*/ 566737 h 871537"/>
                  <a:gd name="connsiteX44" fmla="*/ 1540669 w 2307431"/>
                  <a:gd name="connsiteY44" fmla="*/ 566737 h 871537"/>
                  <a:gd name="connsiteX45" fmla="*/ 1540669 w 2307431"/>
                  <a:gd name="connsiteY45" fmla="*/ 600075 h 871537"/>
                  <a:gd name="connsiteX46" fmla="*/ 1571625 w 2307431"/>
                  <a:gd name="connsiteY46" fmla="*/ 600075 h 871537"/>
                  <a:gd name="connsiteX47" fmla="*/ 1571625 w 2307431"/>
                  <a:gd name="connsiteY47" fmla="*/ 633412 h 871537"/>
                  <a:gd name="connsiteX48" fmla="*/ 1595437 w 2307431"/>
                  <a:gd name="connsiteY48" fmla="*/ 633412 h 871537"/>
                  <a:gd name="connsiteX49" fmla="*/ 1595437 w 2307431"/>
                  <a:gd name="connsiteY49" fmla="*/ 652462 h 871537"/>
                  <a:gd name="connsiteX50" fmla="*/ 1607344 w 2307431"/>
                  <a:gd name="connsiteY50" fmla="*/ 652462 h 871537"/>
                  <a:gd name="connsiteX51" fmla="*/ 1609725 w 2307431"/>
                  <a:gd name="connsiteY51" fmla="*/ 673894 h 871537"/>
                  <a:gd name="connsiteX52" fmla="*/ 1683544 w 2307431"/>
                  <a:gd name="connsiteY52" fmla="*/ 673894 h 871537"/>
                  <a:gd name="connsiteX53" fmla="*/ 1683544 w 2307431"/>
                  <a:gd name="connsiteY53" fmla="*/ 681037 h 871537"/>
                  <a:gd name="connsiteX54" fmla="*/ 1704975 w 2307431"/>
                  <a:gd name="connsiteY54" fmla="*/ 681037 h 871537"/>
                  <a:gd name="connsiteX55" fmla="*/ 1704975 w 2307431"/>
                  <a:gd name="connsiteY55" fmla="*/ 690562 h 871537"/>
                  <a:gd name="connsiteX56" fmla="*/ 1745456 w 2307431"/>
                  <a:gd name="connsiteY56" fmla="*/ 690562 h 871537"/>
                  <a:gd name="connsiteX57" fmla="*/ 1759744 w 2307431"/>
                  <a:gd name="connsiteY57" fmla="*/ 704850 h 871537"/>
                  <a:gd name="connsiteX58" fmla="*/ 1774031 w 2307431"/>
                  <a:gd name="connsiteY58" fmla="*/ 719137 h 871537"/>
                  <a:gd name="connsiteX59" fmla="*/ 1931194 w 2307431"/>
                  <a:gd name="connsiteY59" fmla="*/ 716756 h 871537"/>
                  <a:gd name="connsiteX60" fmla="*/ 1931194 w 2307431"/>
                  <a:gd name="connsiteY60" fmla="*/ 738187 h 871537"/>
                  <a:gd name="connsiteX61" fmla="*/ 1943100 w 2307431"/>
                  <a:gd name="connsiteY61" fmla="*/ 738187 h 871537"/>
                  <a:gd name="connsiteX62" fmla="*/ 1943100 w 2307431"/>
                  <a:gd name="connsiteY62" fmla="*/ 781050 h 871537"/>
                  <a:gd name="connsiteX63" fmla="*/ 1966912 w 2307431"/>
                  <a:gd name="connsiteY63" fmla="*/ 781050 h 871537"/>
                  <a:gd name="connsiteX64" fmla="*/ 1985962 w 2307431"/>
                  <a:gd name="connsiteY64" fmla="*/ 800100 h 871537"/>
                  <a:gd name="connsiteX65" fmla="*/ 2000249 w 2307431"/>
                  <a:gd name="connsiteY65" fmla="*/ 814387 h 871537"/>
                  <a:gd name="connsiteX66" fmla="*/ 2024062 w 2307431"/>
                  <a:gd name="connsiteY66" fmla="*/ 835819 h 871537"/>
                  <a:gd name="connsiteX67" fmla="*/ 2088356 w 2307431"/>
                  <a:gd name="connsiteY67" fmla="*/ 835819 h 871537"/>
                  <a:gd name="connsiteX68" fmla="*/ 2090737 w 2307431"/>
                  <a:gd name="connsiteY68" fmla="*/ 842962 h 871537"/>
                  <a:gd name="connsiteX69" fmla="*/ 2133600 w 2307431"/>
                  <a:gd name="connsiteY69" fmla="*/ 842962 h 871537"/>
                  <a:gd name="connsiteX70" fmla="*/ 2135981 w 2307431"/>
                  <a:gd name="connsiteY70" fmla="*/ 854869 h 871537"/>
                  <a:gd name="connsiteX71" fmla="*/ 2181225 w 2307431"/>
                  <a:gd name="connsiteY71" fmla="*/ 854869 h 871537"/>
                  <a:gd name="connsiteX72" fmla="*/ 2181225 w 2307431"/>
                  <a:gd name="connsiteY72" fmla="*/ 859631 h 871537"/>
                  <a:gd name="connsiteX73" fmla="*/ 2216944 w 2307431"/>
                  <a:gd name="connsiteY73" fmla="*/ 859631 h 871537"/>
                  <a:gd name="connsiteX74" fmla="*/ 2221706 w 2307431"/>
                  <a:gd name="connsiteY74" fmla="*/ 871537 h 871537"/>
                  <a:gd name="connsiteX75" fmla="*/ 2307431 w 2307431"/>
                  <a:gd name="connsiteY75" fmla="*/ 871537 h 871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2307431" h="871537">
                    <a:moveTo>
                      <a:pt x="0" y="0"/>
                    </a:moveTo>
                    <a:lnTo>
                      <a:pt x="247650" y="0"/>
                    </a:lnTo>
                    <a:lnTo>
                      <a:pt x="247650" y="35719"/>
                    </a:lnTo>
                    <a:lnTo>
                      <a:pt x="261937" y="35719"/>
                    </a:lnTo>
                    <a:lnTo>
                      <a:pt x="261937" y="66675"/>
                    </a:lnTo>
                    <a:lnTo>
                      <a:pt x="276225" y="66675"/>
                    </a:lnTo>
                    <a:lnTo>
                      <a:pt x="276225" y="123825"/>
                    </a:lnTo>
                    <a:lnTo>
                      <a:pt x="316706" y="123825"/>
                    </a:lnTo>
                    <a:lnTo>
                      <a:pt x="316706" y="152400"/>
                    </a:lnTo>
                    <a:lnTo>
                      <a:pt x="359569" y="152400"/>
                    </a:lnTo>
                    <a:lnTo>
                      <a:pt x="359569" y="166687"/>
                    </a:lnTo>
                    <a:lnTo>
                      <a:pt x="390525" y="166687"/>
                    </a:lnTo>
                    <a:lnTo>
                      <a:pt x="395287" y="173831"/>
                    </a:lnTo>
                    <a:lnTo>
                      <a:pt x="411956" y="173831"/>
                    </a:lnTo>
                    <a:lnTo>
                      <a:pt x="411956" y="190500"/>
                    </a:lnTo>
                    <a:lnTo>
                      <a:pt x="481012" y="190500"/>
                    </a:lnTo>
                    <a:lnTo>
                      <a:pt x="519112" y="190500"/>
                    </a:lnTo>
                    <a:lnTo>
                      <a:pt x="519112" y="221456"/>
                    </a:lnTo>
                    <a:lnTo>
                      <a:pt x="526256" y="221456"/>
                    </a:lnTo>
                    <a:lnTo>
                      <a:pt x="535781" y="245269"/>
                    </a:lnTo>
                    <a:lnTo>
                      <a:pt x="750094" y="245269"/>
                    </a:lnTo>
                    <a:lnTo>
                      <a:pt x="750094" y="271462"/>
                    </a:lnTo>
                    <a:lnTo>
                      <a:pt x="776287" y="271462"/>
                    </a:lnTo>
                    <a:lnTo>
                      <a:pt x="776287" y="295275"/>
                    </a:lnTo>
                    <a:lnTo>
                      <a:pt x="788194" y="295275"/>
                    </a:lnTo>
                    <a:lnTo>
                      <a:pt x="788194" y="342900"/>
                    </a:lnTo>
                    <a:lnTo>
                      <a:pt x="909637" y="342900"/>
                    </a:lnTo>
                    <a:lnTo>
                      <a:pt x="909637" y="359569"/>
                    </a:lnTo>
                    <a:lnTo>
                      <a:pt x="1031081" y="359569"/>
                    </a:lnTo>
                    <a:lnTo>
                      <a:pt x="1031081" y="381000"/>
                    </a:lnTo>
                    <a:lnTo>
                      <a:pt x="1128712" y="381000"/>
                    </a:lnTo>
                    <a:lnTo>
                      <a:pt x="1121569" y="395287"/>
                    </a:lnTo>
                    <a:lnTo>
                      <a:pt x="1147762" y="395287"/>
                    </a:lnTo>
                    <a:lnTo>
                      <a:pt x="1147762" y="426244"/>
                    </a:lnTo>
                    <a:lnTo>
                      <a:pt x="1157287" y="426244"/>
                    </a:lnTo>
                    <a:lnTo>
                      <a:pt x="1157287" y="447675"/>
                    </a:lnTo>
                    <a:lnTo>
                      <a:pt x="1171575" y="447675"/>
                    </a:lnTo>
                    <a:lnTo>
                      <a:pt x="1171575" y="481012"/>
                    </a:lnTo>
                    <a:lnTo>
                      <a:pt x="1195387" y="481012"/>
                    </a:lnTo>
                    <a:lnTo>
                      <a:pt x="1197769" y="547687"/>
                    </a:lnTo>
                    <a:lnTo>
                      <a:pt x="1343025" y="547687"/>
                    </a:lnTo>
                    <a:lnTo>
                      <a:pt x="1343025" y="559594"/>
                    </a:lnTo>
                    <a:lnTo>
                      <a:pt x="1393031" y="559594"/>
                    </a:lnTo>
                    <a:lnTo>
                      <a:pt x="1393031" y="566737"/>
                    </a:lnTo>
                    <a:lnTo>
                      <a:pt x="1540669" y="566737"/>
                    </a:lnTo>
                    <a:lnTo>
                      <a:pt x="1540669" y="600075"/>
                    </a:lnTo>
                    <a:lnTo>
                      <a:pt x="1571625" y="600075"/>
                    </a:lnTo>
                    <a:lnTo>
                      <a:pt x="1571625" y="633412"/>
                    </a:lnTo>
                    <a:lnTo>
                      <a:pt x="1595437" y="633412"/>
                    </a:lnTo>
                    <a:lnTo>
                      <a:pt x="1595437" y="652462"/>
                    </a:lnTo>
                    <a:lnTo>
                      <a:pt x="1607344" y="652462"/>
                    </a:lnTo>
                    <a:lnTo>
                      <a:pt x="1609725" y="673894"/>
                    </a:lnTo>
                    <a:lnTo>
                      <a:pt x="1683544" y="673894"/>
                    </a:lnTo>
                    <a:lnTo>
                      <a:pt x="1683544" y="681037"/>
                    </a:lnTo>
                    <a:lnTo>
                      <a:pt x="1704975" y="681037"/>
                    </a:lnTo>
                    <a:lnTo>
                      <a:pt x="1704975" y="690562"/>
                    </a:lnTo>
                    <a:lnTo>
                      <a:pt x="1745456" y="690562"/>
                    </a:lnTo>
                    <a:lnTo>
                      <a:pt x="1759744" y="704850"/>
                    </a:lnTo>
                    <a:lnTo>
                      <a:pt x="1774031" y="719137"/>
                    </a:lnTo>
                    <a:lnTo>
                      <a:pt x="1931194" y="716756"/>
                    </a:lnTo>
                    <a:lnTo>
                      <a:pt x="1931194" y="738187"/>
                    </a:lnTo>
                    <a:lnTo>
                      <a:pt x="1943100" y="738187"/>
                    </a:lnTo>
                    <a:lnTo>
                      <a:pt x="1943100" y="781050"/>
                    </a:lnTo>
                    <a:lnTo>
                      <a:pt x="1966912" y="781050"/>
                    </a:lnTo>
                    <a:lnTo>
                      <a:pt x="1985962" y="800100"/>
                    </a:lnTo>
                    <a:lnTo>
                      <a:pt x="2000249" y="814387"/>
                    </a:lnTo>
                    <a:lnTo>
                      <a:pt x="2024062" y="835819"/>
                    </a:lnTo>
                    <a:lnTo>
                      <a:pt x="2088356" y="835819"/>
                    </a:lnTo>
                    <a:lnTo>
                      <a:pt x="2090737" y="842962"/>
                    </a:lnTo>
                    <a:lnTo>
                      <a:pt x="2133600" y="842962"/>
                    </a:lnTo>
                    <a:lnTo>
                      <a:pt x="2135981" y="854869"/>
                    </a:lnTo>
                    <a:lnTo>
                      <a:pt x="2181225" y="854869"/>
                    </a:lnTo>
                    <a:lnTo>
                      <a:pt x="2181225" y="859631"/>
                    </a:lnTo>
                    <a:lnTo>
                      <a:pt x="2216944" y="859631"/>
                    </a:lnTo>
                    <a:lnTo>
                      <a:pt x="2221706" y="871537"/>
                    </a:lnTo>
                    <a:lnTo>
                      <a:pt x="2307431" y="87153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76" name="Freeform: Shape 175">
                <a:extLst>
                  <a:ext uri="{FF2B5EF4-FFF2-40B4-BE49-F238E27FC236}">
                    <a16:creationId xmlns:a16="http://schemas.microsoft.com/office/drawing/2014/main" id="{5ECC4C0E-E0B4-84F3-02DB-082CA8AC853C}"/>
                  </a:ext>
                </a:extLst>
              </p:cNvPr>
              <p:cNvSpPr/>
              <p:nvPr/>
            </p:nvSpPr>
            <p:spPr bwMode="auto">
              <a:xfrm>
                <a:off x="3802856" y="2383631"/>
                <a:ext cx="2062163" cy="690563"/>
              </a:xfrm>
              <a:custGeom>
                <a:avLst/>
                <a:gdLst>
                  <a:gd name="connsiteX0" fmla="*/ 0 w 2062163"/>
                  <a:gd name="connsiteY0" fmla="*/ 0 h 690563"/>
                  <a:gd name="connsiteX1" fmla="*/ 33338 w 2062163"/>
                  <a:gd name="connsiteY1" fmla="*/ 33338 h 690563"/>
                  <a:gd name="connsiteX2" fmla="*/ 47625 w 2062163"/>
                  <a:gd name="connsiteY2" fmla="*/ 47625 h 690563"/>
                  <a:gd name="connsiteX3" fmla="*/ 47625 w 2062163"/>
                  <a:gd name="connsiteY3" fmla="*/ 69057 h 690563"/>
                  <a:gd name="connsiteX4" fmla="*/ 71438 w 2062163"/>
                  <a:gd name="connsiteY4" fmla="*/ 69057 h 690563"/>
                  <a:gd name="connsiteX5" fmla="*/ 71438 w 2062163"/>
                  <a:gd name="connsiteY5" fmla="*/ 97632 h 690563"/>
                  <a:gd name="connsiteX6" fmla="*/ 192882 w 2062163"/>
                  <a:gd name="connsiteY6" fmla="*/ 92869 h 690563"/>
                  <a:gd name="connsiteX7" fmla="*/ 197644 w 2062163"/>
                  <a:gd name="connsiteY7" fmla="*/ 116682 h 690563"/>
                  <a:gd name="connsiteX8" fmla="*/ 423863 w 2062163"/>
                  <a:gd name="connsiteY8" fmla="*/ 116682 h 690563"/>
                  <a:gd name="connsiteX9" fmla="*/ 423863 w 2062163"/>
                  <a:gd name="connsiteY9" fmla="*/ 164307 h 690563"/>
                  <a:gd name="connsiteX10" fmla="*/ 450057 w 2062163"/>
                  <a:gd name="connsiteY10" fmla="*/ 164307 h 690563"/>
                  <a:gd name="connsiteX11" fmla="*/ 450057 w 2062163"/>
                  <a:gd name="connsiteY11" fmla="*/ 200025 h 690563"/>
                  <a:gd name="connsiteX12" fmla="*/ 623888 w 2062163"/>
                  <a:gd name="connsiteY12" fmla="*/ 200025 h 690563"/>
                  <a:gd name="connsiteX13" fmla="*/ 623888 w 2062163"/>
                  <a:gd name="connsiteY13" fmla="*/ 223838 h 690563"/>
                  <a:gd name="connsiteX14" fmla="*/ 807244 w 2062163"/>
                  <a:gd name="connsiteY14" fmla="*/ 223838 h 690563"/>
                  <a:gd name="connsiteX15" fmla="*/ 807244 w 2062163"/>
                  <a:gd name="connsiteY15" fmla="*/ 259557 h 690563"/>
                  <a:gd name="connsiteX16" fmla="*/ 881063 w 2062163"/>
                  <a:gd name="connsiteY16" fmla="*/ 259557 h 690563"/>
                  <a:gd name="connsiteX17" fmla="*/ 881063 w 2062163"/>
                  <a:gd name="connsiteY17" fmla="*/ 283369 h 690563"/>
                  <a:gd name="connsiteX18" fmla="*/ 912019 w 2062163"/>
                  <a:gd name="connsiteY18" fmla="*/ 283369 h 690563"/>
                  <a:gd name="connsiteX19" fmla="*/ 912019 w 2062163"/>
                  <a:gd name="connsiteY19" fmla="*/ 290513 h 690563"/>
                  <a:gd name="connsiteX20" fmla="*/ 1095375 w 2062163"/>
                  <a:gd name="connsiteY20" fmla="*/ 290513 h 690563"/>
                  <a:gd name="connsiteX21" fmla="*/ 1097757 w 2062163"/>
                  <a:gd name="connsiteY21" fmla="*/ 314325 h 690563"/>
                  <a:gd name="connsiteX22" fmla="*/ 1147763 w 2062163"/>
                  <a:gd name="connsiteY22" fmla="*/ 314325 h 690563"/>
                  <a:gd name="connsiteX23" fmla="*/ 1147763 w 2062163"/>
                  <a:gd name="connsiteY23" fmla="*/ 333375 h 690563"/>
                  <a:gd name="connsiteX24" fmla="*/ 1233488 w 2062163"/>
                  <a:gd name="connsiteY24" fmla="*/ 333375 h 690563"/>
                  <a:gd name="connsiteX25" fmla="*/ 1233488 w 2062163"/>
                  <a:gd name="connsiteY25" fmla="*/ 388144 h 690563"/>
                  <a:gd name="connsiteX26" fmla="*/ 1271588 w 2062163"/>
                  <a:gd name="connsiteY26" fmla="*/ 388144 h 690563"/>
                  <a:gd name="connsiteX27" fmla="*/ 1271588 w 2062163"/>
                  <a:gd name="connsiteY27" fmla="*/ 423863 h 690563"/>
                  <a:gd name="connsiteX28" fmla="*/ 1295400 w 2062163"/>
                  <a:gd name="connsiteY28" fmla="*/ 423863 h 690563"/>
                  <a:gd name="connsiteX29" fmla="*/ 1295400 w 2062163"/>
                  <a:gd name="connsiteY29" fmla="*/ 433388 h 690563"/>
                  <a:gd name="connsiteX30" fmla="*/ 1621632 w 2062163"/>
                  <a:gd name="connsiteY30" fmla="*/ 433388 h 690563"/>
                  <a:gd name="connsiteX31" fmla="*/ 1621632 w 2062163"/>
                  <a:gd name="connsiteY31" fmla="*/ 690563 h 690563"/>
                  <a:gd name="connsiteX32" fmla="*/ 2062163 w 2062163"/>
                  <a:gd name="connsiteY32" fmla="*/ 690563 h 690563"/>
                  <a:gd name="connsiteX0" fmla="*/ 0 w 2062163"/>
                  <a:gd name="connsiteY0" fmla="*/ 0 h 690563"/>
                  <a:gd name="connsiteX1" fmla="*/ 33338 w 2062163"/>
                  <a:gd name="connsiteY1" fmla="*/ 33338 h 690563"/>
                  <a:gd name="connsiteX2" fmla="*/ 47625 w 2062163"/>
                  <a:gd name="connsiteY2" fmla="*/ 47625 h 690563"/>
                  <a:gd name="connsiteX3" fmla="*/ 47625 w 2062163"/>
                  <a:gd name="connsiteY3" fmla="*/ 69057 h 690563"/>
                  <a:gd name="connsiteX4" fmla="*/ 71438 w 2062163"/>
                  <a:gd name="connsiteY4" fmla="*/ 69057 h 690563"/>
                  <a:gd name="connsiteX5" fmla="*/ 71438 w 2062163"/>
                  <a:gd name="connsiteY5" fmla="*/ 97632 h 690563"/>
                  <a:gd name="connsiteX6" fmla="*/ 192882 w 2062163"/>
                  <a:gd name="connsiteY6" fmla="*/ 92869 h 690563"/>
                  <a:gd name="connsiteX7" fmla="*/ 197644 w 2062163"/>
                  <a:gd name="connsiteY7" fmla="*/ 116682 h 690563"/>
                  <a:gd name="connsiteX8" fmla="*/ 423863 w 2062163"/>
                  <a:gd name="connsiteY8" fmla="*/ 116682 h 690563"/>
                  <a:gd name="connsiteX9" fmla="*/ 423863 w 2062163"/>
                  <a:gd name="connsiteY9" fmla="*/ 164307 h 690563"/>
                  <a:gd name="connsiteX10" fmla="*/ 450057 w 2062163"/>
                  <a:gd name="connsiteY10" fmla="*/ 164307 h 690563"/>
                  <a:gd name="connsiteX11" fmla="*/ 450057 w 2062163"/>
                  <a:gd name="connsiteY11" fmla="*/ 200025 h 690563"/>
                  <a:gd name="connsiteX12" fmla="*/ 623888 w 2062163"/>
                  <a:gd name="connsiteY12" fmla="*/ 200025 h 690563"/>
                  <a:gd name="connsiteX13" fmla="*/ 623888 w 2062163"/>
                  <a:gd name="connsiteY13" fmla="*/ 223838 h 690563"/>
                  <a:gd name="connsiteX14" fmla="*/ 807244 w 2062163"/>
                  <a:gd name="connsiteY14" fmla="*/ 223838 h 690563"/>
                  <a:gd name="connsiteX15" fmla="*/ 807244 w 2062163"/>
                  <a:gd name="connsiteY15" fmla="*/ 259557 h 690563"/>
                  <a:gd name="connsiteX16" fmla="*/ 881063 w 2062163"/>
                  <a:gd name="connsiteY16" fmla="*/ 259557 h 690563"/>
                  <a:gd name="connsiteX17" fmla="*/ 881063 w 2062163"/>
                  <a:gd name="connsiteY17" fmla="*/ 283369 h 690563"/>
                  <a:gd name="connsiteX18" fmla="*/ 912019 w 2062163"/>
                  <a:gd name="connsiteY18" fmla="*/ 283369 h 690563"/>
                  <a:gd name="connsiteX19" fmla="*/ 912019 w 2062163"/>
                  <a:gd name="connsiteY19" fmla="*/ 290513 h 690563"/>
                  <a:gd name="connsiteX20" fmla="*/ 1095375 w 2062163"/>
                  <a:gd name="connsiteY20" fmla="*/ 290513 h 690563"/>
                  <a:gd name="connsiteX21" fmla="*/ 1097757 w 2062163"/>
                  <a:gd name="connsiteY21" fmla="*/ 314325 h 690563"/>
                  <a:gd name="connsiteX22" fmla="*/ 1147763 w 2062163"/>
                  <a:gd name="connsiteY22" fmla="*/ 314325 h 690563"/>
                  <a:gd name="connsiteX23" fmla="*/ 1147763 w 2062163"/>
                  <a:gd name="connsiteY23" fmla="*/ 333375 h 690563"/>
                  <a:gd name="connsiteX24" fmla="*/ 1233488 w 2062163"/>
                  <a:gd name="connsiteY24" fmla="*/ 333375 h 690563"/>
                  <a:gd name="connsiteX25" fmla="*/ 1233488 w 2062163"/>
                  <a:gd name="connsiteY25" fmla="*/ 388144 h 690563"/>
                  <a:gd name="connsiteX26" fmla="*/ 1271588 w 2062163"/>
                  <a:gd name="connsiteY26" fmla="*/ 388144 h 690563"/>
                  <a:gd name="connsiteX27" fmla="*/ 1271588 w 2062163"/>
                  <a:gd name="connsiteY27" fmla="*/ 423863 h 690563"/>
                  <a:gd name="connsiteX28" fmla="*/ 1295400 w 2062163"/>
                  <a:gd name="connsiteY28" fmla="*/ 423863 h 690563"/>
                  <a:gd name="connsiteX29" fmla="*/ 1295400 w 2062163"/>
                  <a:gd name="connsiteY29" fmla="*/ 433388 h 690563"/>
                  <a:gd name="connsiteX30" fmla="*/ 1621632 w 2062163"/>
                  <a:gd name="connsiteY30" fmla="*/ 433388 h 690563"/>
                  <a:gd name="connsiteX31" fmla="*/ 1640682 w 2062163"/>
                  <a:gd name="connsiteY31" fmla="*/ 690563 h 690563"/>
                  <a:gd name="connsiteX32" fmla="*/ 2062163 w 2062163"/>
                  <a:gd name="connsiteY32" fmla="*/ 690563 h 690563"/>
                  <a:gd name="connsiteX0" fmla="*/ 0 w 2062163"/>
                  <a:gd name="connsiteY0" fmla="*/ 0 h 692945"/>
                  <a:gd name="connsiteX1" fmla="*/ 33338 w 2062163"/>
                  <a:gd name="connsiteY1" fmla="*/ 33338 h 692945"/>
                  <a:gd name="connsiteX2" fmla="*/ 47625 w 2062163"/>
                  <a:gd name="connsiteY2" fmla="*/ 47625 h 692945"/>
                  <a:gd name="connsiteX3" fmla="*/ 47625 w 2062163"/>
                  <a:gd name="connsiteY3" fmla="*/ 69057 h 692945"/>
                  <a:gd name="connsiteX4" fmla="*/ 71438 w 2062163"/>
                  <a:gd name="connsiteY4" fmla="*/ 69057 h 692945"/>
                  <a:gd name="connsiteX5" fmla="*/ 71438 w 2062163"/>
                  <a:gd name="connsiteY5" fmla="*/ 97632 h 692945"/>
                  <a:gd name="connsiteX6" fmla="*/ 192882 w 2062163"/>
                  <a:gd name="connsiteY6" fmla="*/ 92869 h 692945"/>
                  <a:gd name="connsiteX7" fmla="*/ 197644 w 2062163"/>
                  <a:gd name="connsiteY7" fmla="*/ 116682 h 692945"/>
                  <a:gd name="connsiteX8" fmla="*/ 423863 w 2062163"/>
                  <a:gd name="connsiteY8" fmla="*/ 116682 h 692945"/>
                  <a:gd name="connsiteX9" fmla="*/ 423863 w 2062163"/>
                  <a:gd name="connsiteY9" fmla="*/ 164307 h 692945"/>
                  <a:gd name="connsiteX10" fmla="*/ 450057 w 2062163"/>
                  <a:gd name="connsiteY10" fmla="*/ 164307 h 692945"/>
                  <a:gd name="connsiteX11" fmla="*/ 450057 w 2062163"/>
                  <a:gd name="connsiteY11" fmla="*/ 200025 h 692945"/>
                  <a:gd name="connsiteX12" fmla="*/ 623888 w 2062163"/>
                  <a:gd name="connsiteY12" fmla="*/ 200025 h 692945"/>
                  <a:gd name="connsiteX13" fmla="*/ 623888 w 2062163"/>
                  <a:gd name="connsiteY13" fmla="*/ 223838 h 692945"/>
                  <a:gd name="connsiteX14" fmla="*/ 807244 w 2062163"/>
                  <a:gd name="connsiteY14" fmla="*/ 223838 h 692945"/>
                  <a:gd name="connsiteX15" fmla="*/ 807244 w 2062163"/>
                  <a:gd name="connsiteY15" fmla="*/ 259557 h 692945"/>
                  <a:gd name="connsiteX16" fmla="*/ 881063 w 2062163"/>
                  <a:gd name="connsiteY16" fmla="*/ 259557 h 692945"/>
                  <a:gd name="connsiteX17" fmla="*/ 881063 w 2062163"/>
                  <a:gd name="connsiteY17" fmla="*/ 283369 h 692945"/>
                  <a:gd name="connsiteX18" fmla="*/ 912019 w 2062163"/>
                  <a:gd name="connsiteY18" fmla="*/ 283369 h 692945"/>
                  <a:gd name="connsiteX19" fmla="*/ 912019 w 2062163"/>
                  <a:gd name="connsiteY19" fmla="*/ 290513 h 692945"/>
                  <a:gd name="connsiteX20" fmla="*/ 1095375 w 2062163"/>
                  <a:gd name="connsiteY20" fmla="*/ 290513 h 692945"/>
                  <a:gd name="connsiteX21" fmla="*/ 1097757 w 2062163"/>
                  <a:gd name="connsiteY21" fmla="*/ 314325 h 692945"/>
                  <a:gd name="connsiteX22" fmla="*/ 1147763 w 2062163"/>
                  <a:gd name="connsiteY22" fmla="*/ 314325 h 692945"/>
                  <a:gd name="connsiteX23" fmla="*/ 1147763 w 2062163"/>
                  <a:gd name="connsiteY23" fmla="*/ 333375 h 692945"/>
                  <a:gd name="connsiteX24" fmla="*/ 1233488 w 2062163"/>
                  <a:gd name="connsiteY24" fmla="*/ 333375 h 692945"/>
                  <a:gd name="connsiteX25" fmla="*/ 1233488 w 2062163"/>
                  <a:gd name="connsiteY25" fmla="*/ 388144 h 692945"/>
                  <a:gd name="connsiteX26" fmla="*/ 1271588 w 2062163"/>
                  <a:gd name="connsiteY26" fmla="*/ 388144 h 692945"/>
                  <a:gd name="connsiteX27" fmla="*/ 1271588 w 2062163"/>
                  <a:gd name="connsiteY27" fmla="*/ 423863 h 692945"/>
                  <a:gd name="connsiteX28" fmla="*/ 1295400 w 2062163"/>
                  <a:gd name="connsiteY28" fmla="*/ 423863 h 692945"/>
                  <a:gd name="connsiteX29" fmla="*/ 1295400 w 2062163"/>
                  <a:gd name="connsiteY29" fmla="*/ 433388 h 692945"/>
                  <a:gd name="connsiteX30" fmla="*/ 1621632 w 2062163"/>
                  <a:gd name="connsiteY30" fmla="*/ 433388 h 692945"/>
                  <a:gd name="connsiteX31" fmla="*/ 1626394 w 2062163"/>
                  <a:gd name="connsiteY31" fmla="*/ 692945 h 692945"/>
                  <a:gd name="connsiteX32" fmla="*/ 2062163 w 2062163"/>
                  <a:gd name="connsiteY32" fmla="*/ 690563 h 692945"/>
                  <a:gd name="connsiteX0" fmla="*/ 0 w 2062163"/>
                  <a:gd name="connsiteY0" fmla="*/ 0 h 690563"/>
                  <a:gd name="connsiteX1" fmla="*/ 33338 w 2062163"/>
                  <a:gd name="connsiteY1" fmla="*/ 33338 h 690563"/>
                  <a:gd name="connsiteX2" fmla="*/ 47625 w 2062163"/>
                  <a:gd name="connsiteY2" fmla="*/ 47625 h 690563"/>
                  <a:gd name="connsiteX3" fmla="*/ 47625 w 2062163"/>
                  <a:gd name="connsiteY3" fmla="*/ 69057 h 690563"/>
                  <a:gd name="connsiteX4" fmla="*/ 71438 w 2062163"/>
                  <a:gd name="connsiteY4" fmla="*/ 69057 h 690563"/>
                  <a:gd name="connsiteX5" fmla="*/ 71438 w 2062163"/>
                  <a:gd name="connsiteY5" fmla="*/ 97632 h 690563"/>
                  <a:gd name="connsiteX6" fmla="*/ 192882 w 2062163"/>
                  <a:gd name="connsiteY6" fmla="*/ 92869 h 690563"/>
                  <a:gd name="connsiteX7" fmla="*/ 197644 w 2062163"/>
                  <a:gd name="connsiteY7" fmla="*/ 116682 h 690563"/>
                  <a:gd name="connsiteX8" fmla="*/ 423863 w 2062163"/>
                  <a:gd name="connsiteY8" fmla="*/ 116682 h 690563"/>
                  <a:gd name="connsiteX9" fmla="*/ 423863 w 2062163"/>
                  <a:gd name="connsiteY9" fmla="*/ 164307 h 690563"/>
                  <a:gd name="connsiteX10" fmla="*/ 450057 w 2062163"/>
                  <a:gd name="connsiteY10" fmla="*/ 164307 h 690563"/>
                  <a:gd name="connsiteX11" fmla="*/ 450057 w 2062163"/>
                  <a:gd name="connsiteY11" fmla="*/ 200025 h 690563"/>
                  <a:gd name="connsiteX12" fmla="*/ 623888 w 2062163"/>
                  <a:gd name="connsiteY12" fmla="*/ 200025 h 690563"/>
                  <a:gd name="connsiteX13" fmla="*/ 623888 w 2062163"/>
                  <a:gd name="connsiteY13" fmla="*/ 223838 h 690563"/>
                  <a:gd name="connsiteX14" fmla="*/ 807244 w 2062163"/>
                  <a:gd name="connsiteY14" fmla="*/ 223838 h 690563"/>
                  <a:gd name="connsiteX15" fmla="*/ 807244 w 2062163"/>
                  <a:gd name="connsiteY15" fmla="*/ 259557 h 690563"/>
                  <a:gd name="connsiteX16" fmla="*/ 881063 w 2062163"/>
                  <a:gd name="connsiteY16" fmla="*/ 259557 h 690563"/>
                  <a:gd name="connsiteX17" fmla="*/ 881063 w 2062163"/>
                  <a:gd name="connsiteY17" fmla="*/ 283369 h 690563"/>
                  <a:gd name="connsiteX18" fmla="*/ 912019 w 2062163"/>
                  <a:gd name="connsiteY18" fmla="*/ 283369 h 690563"/>
                  <a:gd name="connsiteX19" fmla="*/ 912019 w 2062163"/>
                  <a:gd name="connsiteY19" fmla="*/ 290513 h 690563"/>
                  <a:gd name="connsiteX20" fmla="*/ 1095375 w 2062163"/>
                  <a:gd name="connsiteY20" fmla="*/ 290513 h 690563"/>
                  <a:gd name="connsiteX21" fmla="*/ 1097757 w 2062163"/>
                  <a:gd name="connsiteY21" fmla="*/ 314325 h 690563"/>
                  <a:gd name="connsiteX22" fmla="*/ 1147763 w 2062163"/>
                  <a:gd name="connsiteY22" fmla="*/ 314325 h 690563"/>
                  <a:gd name="connsiteX23" fmla="*/ 1147763 w 2062163"/>
                  <a:gd name="connsiteY23" fmla="*/ 333375 h 690563"/>
                  <a:gd name="connsiteX24" fmla="*/ 1233488 w 2062163"/>
                  <a:gd name="connsiteY24" fmla="*/ 333375 h 690563"/>
                  <a:gd name="connsiteX25" fmla="*/ 1233488 w 2062163"/>
                  <a:gd name="connsiteY25" fmla="*/ 388144 h 690563"/>
                  <a:gd name="connsiteX26" fmla="*/ 1271588 w 2062163"/>
                  <a:gd name="connsiteY26" fmla="*/ 388144 h 690563"/>
                  <a:gd name="connsiteX27" fmla="*/ 1271588 w 2062163"/>
                  <a:gd name="connsiteY27" fmla="*/ 423863 h 690563"/>
                  <a:gd name="connsiteX28" fmla="*/ 1295400 w 2062163"/>
                  <a:gd name="connsiteY28" fmla="*/ 423863 h 690563"/>
                  <a:gd name="connsiteX29" fmla="*/ 1295400 w 2062163"/>
                  <a:gd name="connsiteY29" fmla="*/ 433388 h 690563"/>
                  <a:gd name="connsiteX30" fmla="*/ 1621632 w 2062163"/>
                  <a:gd name="connsiteY30" fmla="*/ 433388 h 690563"/>
                  <a:gd name="connsiteX31" fmla="*/ 1633538 w 2062163"/>
                  <a:gd name="connsiteY31" fmla="*/ 688182 h 690563"/>
                  <a:gd name="connsiteX32" fmla="*/ 2062163 w 2062163"/>
                  <a:gd name="connsiteY32" fmla="*/ 690563 h 690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062163" h="690563">
                    <a:moveTo>
                      <a:pt x="0" y="0"/>
                    </a:moveTo>
                    <a:lnTo>
                      <a:pt x="33338" y="33338"/>
                    </a:lnTo>
                    <a:lnTo>
                      <a:pt x="47625" y="47625"/>
                    </a:lnTo>
                    <a:lnTo>
                      <a:pt x="47625" y="69057"/>
                    </a:lnTo>
                    <a:lnTo>
                      <a:pt x="71438" y="69057"/>
                    </a:lnTo>
                    <a:lnTo>
                      <a:pt x="71438" y="97632"/>
                    </a:lnTo>
                    <a:lnTo>
                      <a:pt x="192882" y="92869"/>
                    </a:lnTo>
                    <a:lnTo>
                      <a:pt x="197644" y="116682"/>
                    </a:lnTo>
                    <a:lnTo>
                      <a:pt x="423863" y="116682"/>
                    </a:lnTo>
                    <a:lnTo>
                      <a:pt x="423863" y="164307"/>
                    </a:lnTo>
                    <a:lnTo>
                      <a:pt x="450057" y="164307"/>
                    </a:lnTo>
                    <a:lnTo>
                      <a:pt x="450057" y="200025"/>
                    </a:lnTo>
                    <a:lnTo>
                      <a:pt x="623888" y="200025"/>
                    </a:lnTo>
                    <a:lnTo>
                      <a:pt x="623888" y="223838"/>
                    </a:lnTo>
                    <a:lnTo>
                      <a:pt x="807244" y="223838"/>
                    </a:lnTo>
                    <a:lnTo>
                      <a:pt x="807244" y="259557"/>
                    </a:lnTo>
                    <a:lnTo>
                      <a:pt x="881063" y="259557"/>
                    </a:lnTo>
                    <a:lnTo>
                      <a:pt x="881063" y="283369"/>
                    </a:lnTo>
                    <a:lnTo>
                      <a:pt x="912019" y="283369"/>
                    </a:lnTo>
                    <a:lnTo>
                      <a:pt x="912019" y="290513"/>
                    </a:lnTo>
                    <a:lnTo>
                      <a:pt x="1095375" y="290513"/>
                    </a:lnTo>
                    <a:lnTo>
                      <a:pt x="1097757" y="314325"/>
                    </a:lnTo>
                    <a:lnTo>
                      <a:pt x="1147763" y="314325"/>
                    </a:lnTo>
                    <a:lnTo>
                      <a:pt x="1147763" y="333375"/>
                    </a:lnTo>
                    <a:lnTo>
                      <a:pt x="1233488" y="333375"/>
                    </a:lnTo>
                    <a:lnTo>
                      <a:pt x="1233488" y="388144"/>
                    </a:lnTo>
                    <a:lnTo>
                      <a:pt x="1271588" y="388144"/>
                    </a:lnTo>
                    <a:lnTo>
                      <a:pt x="1271588" y="423863"/>
                    </a:lnTo>
                    <a:lnTo>
                      <a:pt x="1295400" y="423863"/>
                    </a:lnTo>
                    <a:lnTo>
                      <a:pt x="1295400" y="433388"/>
                    </a:lnTo>
                    <a:lnTo>
                      <a:pt x="1621632" y="433388"/>
                    </a:lnTo>
                    <a:cubicBezTo>
                      <a:pt x="1623219" y="519907"/>
                      <a:pt x="1631951" y="601663"/>
                      <a:pt x="1633538" y="688182"/>
                    </a:cubicBezTo>
                    <a:lnTo>
                      <a:pt x="2062163" y="69056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grpSp>
      <p:sp>
        <p:nvSpPr>
          <p:cNvPr id="2" name="Title 1">
            <a:extLst>
              <a:ext uri="{FF2B5EF4-FFF2-40B4-BE49-F238E27FC236}">
                <a16:creationId xmlns:a16="http://schemas.microsoft.com/office/drawing/2014/main" id="{D21F83C6-FD44-46F4-9608-3E65AFE51310}"/>
              </a:ext>
            </a:extLst>
          </p:cNvPr>
          <p:cNvSpPr>
            <a:spLocks noGrp="1"/>
          </p:cNvSpPr>
          <p:nvPr>
            <p:ph type="title"/>
          </p:nvPr>
        </p:nvSpPr>
        <p:spPr/>
        <p:txBody>
          <a:bodyPr/>
          <a:lstStyle/>
          <a:p>
            <a:r>
              <a:rPr lang="en-US" dirty="0"/>
              <a:t>PROpel: rPFS With Olaparib + AAP in mCRPC</a:t>
            </a:r>
          </a:p>
        </p:txBody>
      </p:sp>
      <p:sp>
        <p:nvSpPr>
          <p:cNvPr id="11" name="TextBox 10">
            <a:extLst>
              <a:ext uri="{FF2B5EF4-FFF2-40B4-BE49-F238E27FC236}">
                <a16:creationId xmlns:a16="http://schemas.microsoft.com/office/drawing/2014/main" id="{73ED3CAD-21FD-47FD-8241-36CCEFED433B}"/>
              </a:ext>
            </a:extLst>
          </p:cNvPr>
          <p:cNvSpPr txBox="1"/>
          <p:nvPr/>
        </p:nvSpPr>
        <p:spPr bwMode="auto">
          <a:xfrm>
            <a:off x="687721" y="1405546"/>
            <a:ext cx="55562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 rPFS in ITT by Investigator Assessment</a:t>
            </a:r>
          </a:p>
        </p:txBody>
      </p:sp>
      <p:graphicFrame>
        <p:nvGraphicFramePr>
          <p:cNvPr id="18" name="Group 3">
            <a:extLst>
              <a:ext uri="{FF2B5EF4-FFF2-40B4-BE49-F238E27FC236}">
                <a16:creationId xmlns:a16="http://schemas.microsoft.com/office/drawing/2014/main" id="{3B7F3D41-544D-479A-8DE7-7C2BD1CBADEF}"/>
              </a:ext>
            </a:extLst>
          </p:cNvPr>
          <p:cNvGraphicFramePr>
            <a:graphicFrameLocks/>
          </p:cNvGraphicFramePr>
          <p:nvPr/>
        </p:nvGraphicFramePr>
        <p:xfrm>
          <a:off x="719138" y="4803085"/>
          <a:ext cx="5373690" cy="1219200"/>
        </p:xfrm>
        <a:graphic>
          <a:graphicData uri="http://schemas.openxmlformats.org/drawingml/2006/table">
            <a:tbl>
              <a:tblPr/>
              <a:tblGrid>
                <a:gridCol w="1846262">
                  <a:extLst>
                    <a:ext uri="{9D8B030D-6E8A-4147-A177-3AD203B41FA5}">
                      <a16:colId xmlns:a16="http://schemas.microsoft.com/office/drawing/2014/main" val="20000"/>
                    </a:ext>
                  </a:extLst>
                </a:gridCol>
                <a:gridCol w="1763714">
                  <a:extLst>
                    <a:ext uri="{9D8B030D-6E8A-4147-A177-3AD203B41FA5}">
                      <a16:colId xmlns:a16="http://schemas.microsoft.com/office/drawing/2014/main" val="20001"/>
                    </a:ext>
                  </a:extLst>
                </a:gridCol>
                <a:gridCol w="1763714">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Olaparib + AAP</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399)</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AAP</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397)</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168 (42.1)</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226 (56.9)</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rPFS, mo</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24.8</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16.6</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0.66 (0.54-0.81; </a:t>
                      </a:r>
                      <a:r>
                        <a:rPr kumimoji="0" lang="en-US" sz="1600" b="0" i="1" u="none" strike="noStrike" cap="none" normalizeH="0" baseline="0" dirty="0">
                          <a:ln>
                            <a:noFill/>
                          </a:ln>
                          <a:solidFill>
                            <a:schemeClr val="bg2">
                              <a:lumMod val="10000"/>
                            </a:schemeClr>
                          </a:solidFill>
                          <a:effectLst/>
                          <a:latin typeface="Calibri" panose="020F0502020204030204" pitchFamily="34" charset="0"/>
                        </a:rPr>
                        <a:t>P</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&lt;.001)</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24" name="Group 3">
            <a:extLst>
              <a:ext uri="{FF2B5EF4-FFF2-40B4-BE49-F238E27FC236}">
                <a16:creationId xmlns:a16="http://schemas.microsoft.com/office/drawing/2014/main" id="{FFC256D3-D038-4A12-81E2-92589414DC2D}"/>
              </a:ext>
            </a:extLst>
          </p:cNvPr>
          <p:cNvGraphicFramePr>
            <a:graphicFrameLocks/>
          </p:cNvGraphicFramePr>
          <p:nvPr/>
        </p:nvGraphicFramePr>
        <p:xfrm>
          <a:off x="6384924" y="4804821"/>
          <a:ext cx="5376672" cy="1219200"/>
        </p:xfrm>
        <a:graphic>
          <a:graphicData uri="http://schemas.openxmlformats.org/drawingml/2006/table">
            <a:tbl>
              <a:tblPr/>
              <a:tblGrid>
                <a:gridCol w="1847088">
                  <a:extLst>
                    <a:ext uri="{9D8B030D-6E8A-4147-A177-3AD203B41FA5}">
                      <a16:colId xmlns:a16="http://schemas.microsoft.com/office/drawing/2014/main" val="20000"/>
                    </a:ext>
                  </a:extLst>
                </a:gridCol>
                <a:gridCol w="1764792">
                  <a:extLst>
                    <a:ext uri="{9D8B030D-6E8A-4147-A177-3AD203B41FA5}">
                      <a16:colId xmlns:a16="http://schemas.microsoft.com/office/drawing/2014/main" val="20001"/>
                    </a:ext>
                  </a:extLst>
                </a:gridCol>
                <a:gridCol w="176479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Outcome</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Olaparib + AAP</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47)</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 AAP</a:t>
                      </a:r>
                      <a:br>
                        <a:rPr kumimoji="0" lang="en-US" sz="1600" b="1" i="0" u="none" strike="noStrike" cap="none" normalizeH="0" baseline="0" dirty="0">
                          <a:ln>
                            <a:noFill/>
                          </a:ln>
                          <a:solidFill>
                            <a:schemeClr val="tx1"/>
                          </a:solidFill>
                          <a:effectLst/>
                          <a:latin typeface="Calibri" panose="020F0502020204030204" pitchFamily="34" charset="0"/>
                        </a:rPr>
                      </a:br>
                      <a:r>
                        <a:rPr kumimoji="0" lang="en-US" sz="1600" b="1" i="0" u="none" strike="noStrike" cap="none" normalizeH="0" baseline="0" dirty="0">
                          <a:ln>
                            <a:noFill/>
                          </a:ln>
                          <a:solidFill>
                            <a:schemeClr val="tx1"/>
                          </a:solidFill>
                          <a:effectLst/>
                          <a:latin typeface="Calibri" panose="020F0502020204030204" pitchFamily="34" charset="0"/>
                        </a:rPr>
                        <a:t>(n = 38)</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Events, n (%)</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 (29.8)</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28 (73.7)</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rPFS, mo</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HR (95% CI)</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0.23 (0.12-0.43)</a:t>
                      </a:r>
                    </a:p>
                  </a:txBody>
                  <a:tcPr marL="121699" marR="121699"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25" name="Text Box 15">
            <a:extLst>
              <a:ext uri="{FF2B5EF4-FFF2-40B4-BE49-F238E27FC236}">
                <a16:creationId xmlns:a16="http://schemas.microsoft.com/office/drawing/2014/main" id="{EB66FF86-889A-4BBA-B77B-F2073B850073}"/>
              </a:ext>
            </a:extLst>
          </p:cNvPr>
          <p:cNvSpPr txBox="1">
            <a:spLocks noChangeArrowheads="1"/>
          </p:cNvSpPr>
          <p:nvPr/>
        </p:nvSpPr>
        <p:spPr bwMode="auto">
          <a:xfrm>
            <a:off x="409883" y="6408853"/>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Clarke. NEJM Evid. 2022;1. </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Saad. Lancet Oncol. 2023;24:1094.</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2" name="TextBox 11">
            <a:extLst>
              <a:ext uri="{FF2B5EF4-FFF2-40B4-BE49-F238E27FC236}">
                <a16:creationId xmlns:a16="http://schemas.microsoft.com/office/drawing/2014/main" id="{94983A3F-0981-2CE7-0ED8-54C707EBF481}"/>
              </a:ext>
            </a:extLst>
          </p:cNvPr>
          <p:cNvSpPr txBox="1"/>
          <p:nvPr/>
        </p:nvSpPr>
        <p:spPr bwMode="auto">
          <a:xfrm rot="16200000">
            <a:off x="192318" y="2965117"/>
            <a:ext cx="1558695" cy="307777"/>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Probability of rPFS</a:t>
            </a:r>
          </a:p>
        </p:txBody>
      </p:sp>
      <p:sp>
        <p:nvSpPr>
          <p:cNvPr id="13" name="TextBox 12">
            <a:extLst>
              <a:ext uri="{FF2B5EF4-FFF2-40B4-BE49-F238E27FC236}">
                <a16:creationId xmlns:a16="http://schemas.microsoft.com/office/drawing/2014/main" id="{1209096A-9B77-AB6A-EEC2-65F636791B4B}"/>
              </a:ext>
            </a:extLst>
          </p:cNvPr>
          <p:cNvSpPr txBox="1"/>
          <p:nvPr/>
        </p:nvSpPr>
        <p:spPr bwMode="auto">
          <a:xfrm>
            <a:off x="2465385" y="4487854"/>
            <a:ext cx="2439450" cy="307777"/>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Mo From Random Assignment</a:t>
            </a:r>
          </a:p>
        </p:txBody>
      </p:sp>
      <p:sp>
        <p:nvSpPr>
          <p:cNvPr id="28" name="Freeform: Shape 27">
            <a:extLst>
              <a:ext uri="{FF2B5EF4-FFF2-40B4-BE49-F238E27FC236}">
                <a16:creationId xmlns:a16="http://schemas.microsoft.com/office/drawing/2014/main" id="{A781B1D0-4F7E-9A41-B95F-EAC55D2F6BDE}"/>
              </a:ext>
            </a:extLst>
          </p:cNvPr>
          <p:cNvSpPr/>
          <p:nvPr/>
        </p:nvSpPr>
        <p:spPr bwMode="auto">
          <a:xfrm>
            <a:off x="3905250" y="2247900"/>
            <a:ext cx="1308100" cy="558832"/>
          </a:xfrm>
          <a:custGeom>
            <a:avLst/>
            <a:gdLst>
              <a:gd name="connsiteX0" fmla="*/ 146050 w 1308100"/>
              <a:gd name="connsiteY0" fmla="*/ 558800 h 558832"/>
              <a:gd name="connsiteX1" fmla="*/ 120650 w 1308100"/>
              <a:gd name="connsiteY1" fmla="*/ 527050 h 558832"/>
              <a:gd name="connsiteX2" fmla="*/ 95250 w 1308100"/>
              <a:gd name="connsiteY2" fmla="*/ 520700 h 558832"/>
              <a:gd name="connsiteX3" fmla="*/ 88900 w 1308100"/>
              <a:gd name="connsiteY3" fmla="*/ 501650 h 558832"/>
              <a:gd name="connsiteX4" fmla="*/ 63500 w 1308100"/>
              <a:gd name="connsiteY4" fmla="*/ 469900 h 558832"/>
              <a:gd name="connsiteX5" fmla="*/ 31750 w 1308100"/>
              <a:gd name="connsiteY5" fmla="*/ 393700 h 558832"/>
              <a:gd name="connsiteX6" fmla="*/ 25400 w 1308100"/>
              <a:gd name="connsiteY6" fmla="*/ 355600 h 558832"/>
              <a:gd name="connsiteX7" fmla="*/ 19050 w 1308100"/>
              <a:gd name="connsiteY7" fmla="*/ 311150 h 558832"/>
              <a:gd name="connsiteX8" fmla="*/ 12700 w 1308100"/>
              <a:gd name="connsiteY8" fmla="*/ 279400 h 558832"/>
              <a:gd name="connsiteX9" fmla="*/ 6350 w 1308100"/>
              <a:gd name="connsiteY9" fmla="*/ 228600 h 558832"/>
              <a:gd name="connsiteX10" fmla="*/ 0 w 1308100"/>
              <a:gd name="connsiteY10" fmla="*/ 184150 h 558832"/>
              <a:gd name="connsiteX11" fmla="*/ 19050 w 1308100"/>
              <a:gd name="connsiteY11" fmla="*/ 82550 h 558832"/>
              <a:gd name="connsiteX12" fmla="*/ 190500 w 1308100"/>
              <a:gd name="connsiteY12" fmla="*/ 31750 h 558832"/>
              <a:gd name="connsiteX13" fmla="*/ 361950 w 1308100"/>
              <a:gd name="connsiteY13" fmla="*/ 6350 h 558832"/>
              <a:gd name="connsiteX14" fmla="*/ 476250 w 1308100"/>
              <a:gd name="connsiteY14" fmla="*/ 0 h 558832"/>
              <a:gd name="connsiteX15" fmla="*/ 927100 w 1308100"/>
              <a:gd name="connsiteY15" fmla="*/ 31750 h 558832"/>
              <a:gd name="connsiteX16" fmla="*/ 996950 w 1308100"/>
              <a:gd name="connsiteY16" fmla="*/ 57150 h 558832"/>
              <a:gd name="connsiteX17" fmla="*/ 1060450 w 1308100"/>
              <a:gd name="connsiteY17" fmla="*/ 76200 h 558832"/>
              <a:gd name="connsiteX18" fmla="*/ 1168400 w 1308100"/>
              <a:gd name="connsiteY18" fmla="*/ 101600 h 558832"/>
              <a:gd name="connsiteX19" fmla="*/ 1263650 w 1308100"/>
              <a:gd name="connsiteY19" fmla="*/ 127000 h 558832"/>
              <a:gd name="connsiteX20" fmla="*/ 1301750 w 1308100"/>
              <a:gd name="connsiteY20" fmla="*/ 184150 h 558832"/>
              <a:gd name="connsiteX21" fmla="*/ 1308100 w 1308100"/>
              <a:gd name="connsiteY21" fmla="*/ 209550 h 558832"/>
              <a:gd name="connsiteX22" fmla="*/ 1301750 w 1308100"/>
              <a:gd name="connsiteY22" fmla="*/ 234950 h 558832"/>
              <a:gd name="connsiteX23" fmla="*/ 1244600 w 1308100"/>
              <a:gd name="connsiteY23" fmla="*/ 266700 h 558832"/>
              <a:gd name="connsiteX24" fmla="*/ 1219200 w 1308100"/>
              <a:gd name="connsiteY24" fmla="*/ 279400 h 558832"/>
              <a:gd name="connsiteX25" fmla="*/ 1162050 w 1308100"/>
              <a:gd name="connsiteY25" fmla="*/ 292100 h 558832"/>
              <a:gd name="connsiteX26" fmla="*/ 1092200 w 1308100"/>
              <a:gd name="connsiteY26" fmla="*/ 317500 h 558832"/>
              <a:gd name="connsiteX27" fmla="*/ 996950 w 1308100"/>
              <a:gd name="connsiteY27" fmla="*/ 342900 h 558832"/>
              <a:gd name="connsiteX28" fmla="*/ 781050 w 1308100"/>
              <a:gd name="connsiteY28" fmla="*/ 374650 h 558832"/>
              <a:gd name="connsiteX29" fmla="*/ 622300 w 1308100"/>
              <a:gd name="connsiteY29" fmla="*/ 393700 h 558832"/>
              <a:gd name="connsiteX30" fmla="*/ 501650 w 1308100"/>
              <a:gd name="connsiteY30" fmla="*/ 444500 h 558832"/>
              <a:gd name="connsiteX31" fmla="*/ 463550 w 1308100"/>
              <a:gd name="connsiteY31" fmla="*/ 457200 h 558832"/>
              <a:gd name="connsiteX32" fmla="*/ 438150 w 1308100"/>
              <a:gd name="connsiteY32" fmla="*/ 469900 h 558832"/>
              <a:gd name="connsiteX33" fmla="*/ 374650 w 1308100"/>
              <a:gd name="connsiteY33" fmla="*/ 482600 h 558832"/>
              <a:gd name="connsiteX34" fmla="*/ 323850 w 1308100"/>
              <a:gd name="connsiteY34" fmla="*/ 508000 h 558832"/>
              <a:gd name="connsiteX35" fmla="*/ 304800 w 1308100"/>
              <a:gd name="connsiteY35" fmla="*/ 514350 h 558832"/>
              <a:gd name="connsiteX36" fmla="*/ 254000 w 1308100"/>
              <a:gd name="connsiteY36" fmla="*/ 533400 h 558832"/>
              <a:gd name="connsiteX37" fmla="*/ 196850 w 1308100"/>
              <a:gd name="connsiteY37" fmla="*/ 533400 h 558832"/>
              <a:gd name="connsiteX38" fmla="*/ 146050 w 1308100"/>
              <a:gd name="connsiteY38" fmla="*/ 558800 h 5588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08100" h="558832">
                <a:moveTo>
                  <a:pt x="146050" y="558800"/>
                </a:moveTo>
                <a:cubicBezTo>
                  <a:pt x="133350" y="557742"/>
                  <a:pt x="131493" y="535182"/>
                  <a:pt x="120650" y="527050"/>
                </a:cubicBezTo>
                <a:cubicBezTo>
                  <a:pt x="113668" y="521814"/>
                  <a:pt x="102065" y="526152"/>
                  <a:pt x="95250" y="520700"/>
                </a:cubicBezTo>
                <a:cubicBezTo>
                  <a:pt x="90023" y="516519"/>
                  <a:pt x="92448" y="507326"/>
                  <a:pt x="88900" y="501650"/>
                </a:cubicBezTo>
                <a:cubicBezTo>
                  <a:pt x="81717" y="490157"/>
                  <a:pt x="69841" y="481878"/>
                  <a:pt x="63500" y="469900"/>
                </a:cubicBezTo>
                <a:cubicBezTo>
                  <a:pt x="50625" y="445581"/>
                  <a:pt x="31750" y="393700"/>
                  <a:pt x="31750" y="393700"/>
                </a:cubicBezTo>
                <a:cubicBezTo>
                  <a:pt x="29633" y="381000"/>
                  <a:pt x="27358" y="368325"/>
                  <a:pt x="25400" y="355600"/>
                </a:cubicBezTo>
                <a:cubicBezTo>
                  <a:pt x="23124" y="340807"/>
                  <a:pt x="21511" y="325913"/>
                  <a:pt x="19050" y="311150"/>
                </a:cubicBezTo>
                <a:cubicBezTo>
                  <a:pt x="17276" y="300504"/>
                  <a:pt x="14341" y="290067"/>
                  <a:pt x="12700" y="279400"/>
                </a:cubicBezTo>
                <a:cubicBezTo>
                  <a:pt x="10105" y="262533"/>
                  <a:pt x="8605" y="245515"/>
                  <a:pt x="6350" y="228600"/>
                </a:cubicBezTo>
                <a:cubicBezTo>
                  <a:pt x="4372" y="213764"/>
                  <a:pt x="2117" y="198967"/>
                  <a:pt x="0" y="184150"/>
                </a:cubicBezTo>
                <a:cubicBezTo>
                  <a:pt x="6350" y="150283"/>
                  <a:pt x="913" y="111847"/>
                  <a:pt x="19050" y="82550"/>
                </a:cubicBezTo>
                <a:cubicBezTo>
                  <a:pt x="40605" y="47730"/>
                  <a:pt x="174470" y="34422"/>
                  <a:pt x="190500" y="31750"/>
                </a:cubicBezTo>
                <a:cubicBezTo>
                  <a:pt x="197999" y="30500"/>
                  <a:pt x="325240" y="9174"/>
                  <a:pt x="361950" y="6350"/>
                </a:cubicBezTo>
                <a:cubicBezTo>
                  <a:pt x="399996" y="3423"/>
                  <a:pt x="438150" y="2117"/>
                  <a:pt x="476250" y="0"/>
                </a:cubicBezTo>
                <a:cubicBezTo>
                  <a:pt x="595167" y="4955"/>
                  <a:pt x="793645" y="4274"/>
                  <a:pt x="927100" y="31750"/>
                </a:cubicBezTo>
                <a:cubicBezTo>
                  <a:pt x="951366" y="36746"/>
                  <a:pt x="973446" y="49315"/>
                  <a:pt x="996950" y="57150"/>
                </a:cubicBezTo>
                <a:cubicBezTo>
                  <a:pt x="1017915" y="64138"/>
                  <a:pt x="1039059" y="70654"/>
                  <a:pt x="1060450" y="76200"/>
                </a:cubicBezTo>
                <a:cubicBezTo>
                  <a:pt x="1096233" y="85477"/>
                  <a:pt x="1132538" y="92634"/>
                  <a:pt x="1168400" y="101600"/>
                </a:cubicBezTo>
                <a:cubicBezTo>
                  <a:pt x="1200278" y="109570"/>
                  <a:pt x="1231900" y="118533"/>
                  <a:pt x="1263650" y="127000"/>
                </a:cubicBezTo>
                <a:cubicBezTo>
                  <a:pt x="1276350" y="146050"/>
                  <a:pt x="1290895" y="163991"/>
                  <a:pt x="1301750" y="184150"/>
                </a:cubicBezTo>
                <a:cubicBezTo>
                  <a:pt x="1305888" y="191834"/>
                  <a:pt x="1308100" y="200823"/>
                  <a:pt x="1308100" y="209550"/>
                </a:cubicBezTo>
                <a:cubicBezTo>
                  <a:pt x="1308100" y="218277"/>
                  <a:pt x="1306823" y="227848"/>
                  <a:pt x="1301750" y="234950"/>
                </a:cubicBezTo>
                <a:cubicBezTo>
                  <a:pt x="1288917" y="252917"/>
                  <a:pt x="1262820" y="258602"/>
                  <a:pt x="1244600" y="266700"/>
                </a:cubicBezTo>
                <a:cubicBezTo>
                  <a:pt x="1235950" y="270545"/>
                  <a:pt x="1228247" y="276616"/>
                  <a:pt x="1219200" y="279400"/>
                </a:cubicBezTo>
                <a:cubicBezTo>
                  <a:pt x="1200548" y="285139"/>
                  <a:pt x="1181100" y="287867"/>
                  <a:pt x="1162050" y="292100"/>
                </a:cubicBezTo>
                <a:cubicBezTo>
                  <a:pt x="1106419" y="319916"/>
                  <a:pt x="1172528" y="288812"/>
                  <a:pt x="1092200" y="317500"/>
                </a:cubicBezTo>
                <a:cubicBezTo>
                  <a:pt x="1013562" y="345585"/>
                  <a:pt x="1083334" y="332102"/>
                  <a:pt x="996950" y="342900"/>
                </a:cubicBezTo>
                <a:cubicBezTo>
                  <a:pt x="893150" y="381825"/>
                  <a:pt x="968206" y="359054"/>
                  <a:pt x="781050" y="374650"/>
                </a:cubicBezTo>
                <a:cubicBezTo>
                  <a:pt x="717469" y="379948"/>
                  <a:pt x="690766" y="384571"/>
                  <a:pt x="622300" y="393700"/>
                </a:cubicBezTo>
                <a:cubicBezTo>
                  <a:pt x="429634" y="463760"/>
                  <a:pt x="654865" y="378837"/>
                  <a:pt x="501650" y="444500"/>
                </a:cubicBezTo>
                <a:cubicBezTo>
                  <a:pt x="489345" y="449773"/>
                  <a:pt x="475979" y="452228"/>
                  <a:pt x="463550" y="457200"/>
                </a:cubicBezTo>
                <a:cubicBezTo>
                  <a:pt x="454761" y="460716"/>
                  <a:pt x="447013" y="466576"/>
                  <a:pt x="438150" y="469900"/>
                </a:cubicBezTo>
                <a:cubicBezTo>
                  <a:pt x="422994" y="475584"/>
                  <a:pt x="387819" y="480405"/>
                  <a:pt x="374650" y="482600"/>
                </a:cubicBezTo>
                <a:cubicBezTo>
                  <a:pt x="357717" y="491067"/>
                  <a:pt x="341085" y="500166"/>
                  <a:pt x="323850" y="508000"/>
                </a:cubicBezTo>
                <a:cubicBezTo>
                  <a:pt x="317756" y="510770"/>
                  <a:pt x="310952" y="511713"/>
                  <a:pt x="304800" y="514350"/>
                </a:cubicBezTo>
                <a:cubicBezTo>
                  <a:pt x="258312" y="534274"/>
                  <a:pt x="300829" y="521693"/>
                  <a:pt x="254000" y="533400"/>
                </a:cubicBezTo>
                <a:cubicBezTo>
                  <a:pt x="221389" y="525247"/>
                  <a:pt x="233127" y="524331"/>
                  <a:pt x="196850" y="533400"/>
                </a:cubicBezTo>
                <a:cubicBezTo>
                  <a:pt x="190356" y="535023"/>
                  <a:pt x="158750" y="559858"/>
                  <a:pt x="146050" y="558800"/>
                </a:cubicBezTo>
                <a:close/>
              </a:path>
            </a:pathLst>
          </a:cu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Freeform: Shape 28">
            <a:extLst>
              <a:ext uri="{FF2B5EF4-FFF2-40B4-BE49-F238E27FC236}">
                <a16:creationId xmlns:a16="http://schemas.microsoft.com/office/drawing/2014/main" id="{8433162E-DEB3-9BE5-D395-E8C1F6FD826B}"/>
              </a:ext>
            </a:extLst>
          </p:cNvPr>
          <p:cNvSpPr/>
          <p:nvPr/>
        </p:nvSpPr>
        <p:spPr bwMode="auto">
          <a:xfrm>
            <a:off x="4648200" y="3470987"/>
            <a:ext cx="1250950" cy="573963"/>
          </a:xfrm>
          <a:custGeom>
            <a:avLst/>
            <a:gdLst>
              <a:gd name="connsiteX0" fmla="*/ 146050 w 1250950"/>
              <a:gd name="connsiteY0" fmla="*/ 27863 h 573963"/>
              <a:gd name="connsiteX1" fmla="*/ 177800 w 1250950"/>
              <a:gd name="connsiteY1" fmla="*/ 2463 h 573963"/>
              <a:gd name="connsiteX2" fmla="*/ 266700 w 1250950"/>
              <a:gd name="connsiteY2" fmla="*/ 65963 h 573963"/>
              <a:gd name="connsiteX3" fmla="*/ 285750 w 1250950"/>
              <a:gd name="connsiteY3" fmla="*/ 85013 h 573963"/>
              <a:gd name="connsiteX4" fmla="*/ 349250 w 1250950"/>
              <a:gd name="connsiteY4" fmla="*/ 154863 h 573963"/>
              <a:gd name="connsiteX5" fmla="*/ 539750 w 1250950"/>
              <a:gd name="connsiteY5" fmla="*/ 205663 h 573963"/>
              <a:gd name="connsiteX6" fmla="*/ 596900 w 1250950"/>
              <a:gd name="connsiteY6" fmla="*/ 218363 h 573963"/>
              <a:gd name="connsiteX7" fmla="*/ 704850 w 1250950"/>
              <a:gd name="connsiteY7" fmla="*/ 224713 h 573963"/>
              <a:gd name="connsiteX8" fmla="*/ 952500 w 1250950"/>
              <a:gd name="connsiteY8" fmla="*/ 237413 h 573963"/>
              <a:gd name="connsiteX9" fmla="*/ 996950 w 1250950"/>
              <a:gd name="connsiteY9" fmla="*/ 243763 h 573963"/>
              <a:gd name="connsiteX10" fmla="*/ 1066800 w 1250950"/>
              <a:gd name="connsiteY10" fmla="*/ 250113 h 573963"/>
              <a:gd name="connsiteX11" fmla="*/ 1187450 w 1250950"/>
              <a:gd name="connsiteY11" fmla="*/ 275513 h 573963"/>
              <a:gd name="connsiteX12" fmla="*/ 1206500 w 1250950"/>
              <a:gd name="connsiteY12" fmla="*/ 288213 h 573963"/>
              <a:gd name="connsiteX13" fmla="*/ 1231900 w 1250950"/>
              <a:gd name="connsiteY13" fmla="*/ 294563 h 573963"/>
              <a:gd name="connsiteX14" fmla="*/ 1250950 w 1250950"/>
              <a:gd name="connsiteY14" fmla="*/ 358063 h 573963"/>
              <a:gd name="connsiteX15" fmla="*/ 1244600 w 1250950"/>
              <a:gd name="connsiteY15" fmla="*/ 389813 h 573963"/>
              <a:gd name="connsiteX16" fmla="*/ 1231900 w 1250950"/>
              <a:gd name="connsiteY16" fmla="*/ 427913 h 573963"/>
              <a:gd name="connsiteX17" fmla="*/ 1200150 w 1250950"/>
              <a:gd name="connsiteY17" fmla="*/ 472363 h 573963"/>
              <a:gd name="connsiteX18" fmla="*/ 1054100 w 1250950"/>
              <a:gd name="connsiteY18" fmla="*/ 529513 h 573963"/>
              <a:gd name="connsiteX19" fmla="*/ 869950 w 1250950"/>
              <a:gd name="connsiteY19" fmla="*/ 567613 h 573963"/>
              <a:gd name="connsiteX20" fmla="*/ 749300 w 1250950"/>
              <a:gd name="connsiteY20" fmla="*/ 573963 h 573963"/>
              <a:gd name="connsiteX21" fmla="*/ 311150 w 1250950"/>
              <a:gd name="connsiteY21" fmla="*/ 554913 h 573963"/>
              <a:gd name="connsiteX22" fmla="*/ 241300 w 1250950"/>
              <a:gd name="connsiteY22" fmla="*/ 548563 h 573963"/>
              <a:gd name="connsiteX23" fmla="*/ 127000 w 1250950"/>
              <a:gd name="connsiteY23" fmla="*/ 516813 h 573963"/>
              <a:gd name="connsiteX24" fmla="*/ 57150 w 1250950"/>
              <a:gd name="connsiteY24" fmla="*/ 453313 h 573963"/>
              <a:gd name="connsiteX25" fmla="*/ 38100 w 1250950"/>
              <a:gd name="connsiteY25" fmla="*/ 421563 h 573963"/>
              <a:gd name="connsiteX26" fmla="*/ 0 w 1250950"/>
              <a:gd name="connsiteY26" fmla="*/ 281863 h 573963"/>
              <a:gd name="connsiteX27" fmla="*/ 19050 w 1250950"/>
              <a:gd name="connsiteY27" fmla="*/ 173913 h 573963"/>
              <a:gd name="connsiteX28" fmla="*/ 50800 w 1250950"/>
              <a:gd name="connsiteY28" fmla="*/ 129463 h 573963"/>
              <a:gd name="connsiteX29" fmla="*/ 76200 w 1250950"/>
              <a:gd name="connsiteY29" fmla="*/ 85013 h 573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50950" h="573963">
                <a:moveTo>
                  <a:pt x="146050" y="27863"/>
                </a:moveTo>
                <a:cubicBezTo>
                  <a:pt x="156633" y="19396"/>
                  <a:pt x="164651" y="5750"/>
                  <a:pt x="177800" y="2463"/>
                </a:cubicBezTo>
                <a:cubicBezTo>
                  <a:pt x="232266" y="-11154"/>
                  <a:pt x="235434" y="34697"/>
                  <a:pt x="266700" y="65963"/>
                </a:cubicBezTo>
                <a:lnTo>
                  <a:pt x="285750" y="85013"/>
                </a:lnTo>
                <a:cubicBezTo>
                  <a:pt x="295805" y="125233"/>
                  <a:pt x="291152" y="128819"/>
                  <a:pt x="349250" y="154863"/>
                </a:cubicBezTo>
                <a:cubicBezTo>
                  <a:pt x="414511" y="184118"/>
                  <a:pt x="473162" y="191644"/>
                  <a:pt x="539750" y="205663"/>
                </a:cubicBezTo>
                <a:cubicBezTo>
                  <a:pt x="558846" y="209683"/>
                  <a:pt x="577514" y="216126"/>
                  <a:pt x="596900" y="218363"/>
                </a:cubicBezTo>
                <a:cubicBezTo>
                  <a:pt x="632708" y="222495"/>
                  <a:pt x="668867" y="222596"/>
                  <a:pt x="704850" y="224713"/>
                </a:cubicBezTo>
                <a:cubicBezTo>
                  <a:pt x="836447" y="241163"/>
                  <a:pt x="678374" y="222985"/>
                  <a:pt x="952500" y="237413"/>
                </a:cubicBezTo>
                <a:cubicBezTo>
                  <a:pt x="967446" y="238200"/>
                  <a:pt x="982074" y="242110"/>
                  <a:pt x="996950" y="243763"/>
                </a:cubicBezTo>
                <a:cubicBezTo>
                  <a:pt x="1020186" y="246345"/>
                  <a:pt x="1043517" y="247996"/>
                  <a:pt x="1066800" y="250113"/>
                </a:cubicBezTo>
                <a:cubicBezTo>
                  <a:pt x="1107017" y="258580"/>
                  <a:pt x="1147800" y="264699"/>
                  <a:pt x="1187450" y="275513"/>
                </a:cubicBezTo>
                <a:cubicBezTo>
                  <a:pt x="1194813" y="277521"/>
                  <a:pt x="1199485" y="285207"/>
                  <a:pt x="1206500" y="288213"/>
                </a:cubicBezTo>
                <a:cubicBezTo>
                  <a:pt x="1214522" y="291651"/>
                  <a:pt x="1223433" y="292446"/>
                  <a:pt x="1231900" y="294563"/>
                </a:cubicBezTo>
                <a:cubicBezTo>
                  <a:pt x="1232639" y="296780"/>
                  <a:pt x="1250950" y="348466"/>
                  <a:pt x="1250950" y="358063"/>
                </a:cubicBezTo>
                <a:cubicBezTo>
                  <a:pt x="1250950" y="368856"/>
                  <a:pt x="1247440" y="379400"/>
                  <a:pt x="1244600" y="389813"/>
                </a:cubicBezTo>
                <a:cubicBezTo>
                  <a:pt x="1241078" y="402728"/>
                  <a:pt x="1238247" y="416126"/>
                  <a:pt x="1231900" y="427913"/>
                </a:cubicBezTo>
                <a:cubicBezTo>
                  <a:pt x="1223267" y="443945"/>
                  <a:pt x="1213572" y="460059"/>
                  <a:pt x="1200150" y="472363"/>
                </a:cubicBezTo>
                <a:cubicBezTo>
                  <a:pt x="1169284" y="500657"/>
                  <a:pt x="1079692" y="523257"/>
                  <a:pt x="1054100" y="529513"/>
                </a:cubicBezTo>
                <a:cubicBezTo>
                  <a:pt x="993209" y="544397"/>
                  <a:pt x="931977" y="558567"/>
                  <a:pt x="869950" y="567613"/>
                </a:cubicBezTo>
                <a:cubicBezTo>
                  <a:pt x="830099" y="573425"/>
                  <a:pt x="789517" y="571846"/>
                  <a:pt x="749300" y="573963"/>
                </a:cubicBezTo>
                <a:lnTo>
                  <a:pt x="311150" y="554913"/>
                </a:lnTo>
                <a:cubicBezTo>
                  <a:pt x="287800" y="553745"/>
                  <a:pt x="264421" y="552031"/>
                  <a:pt x="241300" y="548563"/>
                </a:cubicBezTo>
                <a:cubicBezTo>
                  <a:pt x="194783" y="541586"/>
                  <a:pt x="171551" y="531663"/>
                  <a:pt x="127000" y="516813"/>
                </a:cubicBezTo>
                <a:cubicBezTo>
                  <a:pt x="103717" y="495646"/>
                  <a:pt x="78620" y="476317"/>
                  <a:pt x="57150" y="453313"/>
                </a:cubicBezTo>
                <a:cubicBezTo>
                  <a:pt x="48729" y="444290"/>
                  <a:pt x="42367" y="433144"/>
                  <a:pt x="38100" y="421563"/>
                </a:cubicBezTo>
                <a:cubicBezTo>
                  <a:pt x="26357" y="389690"/>
                  <a:pt x="9724" y="320759"/>
                  <a:pt x="0" y="281863"/>
                </a:cubicBezTo>
                <a:cubicBezTo>
                  <a:pt x="5454" y="210967"/>
                  <a:pt x="-5436" y="216763"/>
                  <a:pt x="19050" y="173913"/>
                </a:cubicBezTo>
                <a:cubicBezTo>
                  <a:pt x="28225" y="157856"/>
                  <a:pt x="40200" y="144606"/>
                  <a:pt x="50800" y="129463"/>
                </a:cubicBezTo>
                <a:cubicBezTo>
                  <a:pt x="77374" y="91500"/>
                  <a:pt x="76200" y="106363"/>
                  <a:pt x="76200" y="85013"/>
                </a:cubicBezTo>
              </a:path>
            </a:pathLst>
          </a:custGeom>
          <a:solidFill>
            <a:schemeClr val="tx1"/>
          </a:solidFill>
          <a:ln w="0">
            <a:solidFill>
              <a:schemeClr val="tx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TextBox 31">
            <a:extLst>
              <a:ext uri="{FF2B5EF4-FFF2-40B4-BE49-F238E27FC236}">
                <a16:creationId xmlns:a16="http://schemas.microsoft.com/office/drawing/2014/main" id="{61D39C34-C8BB-83C5-98CC-C82D1B0DDA20}"/>
              </a:ext>
            </a:extLst>
          </p:cNvPr>
          <p:cNvSpPr txBox="1"/>
          <p:nvPr/>
        </p:nvSpPr>
        <p:spPr bwMode="auto">
          <a:xfrm>
            <a:off x="3994853" y="2458411"/>
            <a:ext cx="1282723"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Olaparib + AAP</a:t>
            </a:r>
          </a:p>
        </p:txBody>
      </p:sp>
      <p:sp>
        <p:nvSpPr>
          <p:cNvPr id="33" name="TextBox 32">
            <a:extLst>
              <a:ext uri="{FF2B5EF4-FFF2-40B4-BE49-F238E27FC236}">
                <a16:creationId xmlns:a16="http://schemas.microsoft.com/office/drawing/2014/main" id="{813289B9-4FDB-9FEF-4E5F-374ABFD26985}"/>
              </a:ext>
            </a:extLst>
          </p:cNvPr>
          <p:cNvSpPr txBox="1"/>
          <p:nvPr/>
        </p:nvSpPr>
        <p:spPr bwMode="auto">
          <a:xfrm>
            <a:off x="4167073" y="3558048"/>
            <a:ext cx="12314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 + AAP</a:t>
            </a:r>
          </a:p>
        </p:txBody>
      </p:sp>
      <p:cxnSp>
        <p:nvCxnSpPr>
          <p:cNvPr id="4" name="Straight Connector 3">
            <a:extLst>
              <a:ext uri="{FF2B5EF4-FFF2-40B4-BE49-F238E27FC236}">
                <a16:creationId xmlns:a16="http://schemas.microsoft.com/office/drawing/2014/main" id="{AE405B08-E5FB-C483-6761-67986544BFEE}"/>
              </a:ext>
            </a:extLst>
          </p:cNvPr>
          <p:cNvCxnSpPr/>
          <p:nvPr/>
        </p:nvCxnSpPr>
        <p:spPr bwMode="auto">
          <a:xfrm>
            <a:off x="1475508" y="1840923"/>
            <a:ext cx="0" cy="2431472"/>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16AA2E76-B44D-AB5A-8EE2-70BC2AC74C01}"/>
              </a:ext>
            </a:extLst>
          </p:cNvPr>
          <p:cNvCxnSpPr/>
          <p:nvPr/>
        </p:nvCxnSpPr>
        <p:spPr bwMode="auto">
          <a:xfrm>
            <a:off x="1387142" y="1851168"/>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1E042FCF-B453-32A5-1072-8B5B7B62A98E}"/>
              </a:ext>
            </a:extLst>
          </p:cNvPr>
          <p:cNvCxnSpPr/>
          <p:nvPr/>
        </p:nvCxnSpPr>
        <p:spPr bwMode="auto">
          <a:xfrm>
            <a:off x="1387142" y="2327687"/>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A08EBAC2-118D-4853-9E93-D4F65C232C7E}"/>
              </a:ext>
            </a:extLst>
          </p:cNvPr>
          <p:cNvCxnSpPr/>
          <p:nvPr/>
        </p:nvCxnSpPr>
        <p:spPr bwMode="auto">
          <a:xfrm>
            <a:off x="1387142" y="2814508"/>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0FA13B03-F154-7F62-3193-E9A0DE1CFDAC}"/>
              </a:ext>
            </a:extLst>
          </p:cNvPr>
          <p:cNvCxnSpPr/>
          <p:nvPr/>
        </p:nvCxnSpPr>
        <p:spPr bwMode="auto">
          <a:xfrm>
            <a:off x="1387142" y="3291027"/>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9BCBF10-F94A-555F-45DA-DDB615D78014}"/>
              </a:ext>
            </a:extLst>
          </p:cNvPr>
          <p:cNvCxnSpPr/>
          <p:nvPr/>
        </p:nvCxnSpPr>
        <p:spPr bwMode="auto">
          <a:xfrm>
            <a:off x="1387142" y="3785575"/>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0604A55-97D1-CA6C-78C3-28C2880EAAFA}"/>
              </a:ext>
            </a:extLst>
          </p:cNvPr>
          <p:cNvCxnSpPr/>
          <p:nvPr/>
        </p:nvCxnSpPr>
        <p:spPr bwMode="auto">
          <a:xfrm>
            <a:off x="1387142" y="4262094"/>
            <a:ext cx="9351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1C748DA-640F-6A2B-6070-A3C24001CD47}"/>
              </a:ext>
            </a:extLst>
          </p:cNvPr>
          <p:cNvCxnSpPr>
            <a:cxnSpLocks/>
          </p:cNvCxnSpPr>
          <p:nvPr/>
        </p:nvCxnSpPr>
        <p:spPr bwMode="auto">
          <a:xfrm>
            <a:off x="1477295" y="4262094"/>
            <a:ext cx="4421855" cy="0"/>
          </a:xfrm>
          <a:prstGeom prst="line">
            <a:avLst/>
          </a:prstGeom>
          <a:noFill/>
          <a:ln w="28575" cap="flat" cmpd="sng" algn="ctr">
            <a:solidFill>
              <a:schemeClr val="bg1"/>
            </a:solidFill>
            <a:prstDash val="solid"/>
            <a:round/>
            <a:headEnd type="none" w="med" len="med"/>
            <a:tailEnd type="none" w="med" len="med"/>
          </a:ln>
          <a:effectLst/>
        </p:spPr>
      </p:cxnSp>
      <p:sp>
        <p:nvSpPr>
          <p:cNvPr id="45" name="TextBox 44">
            <a:extLst>
              <a:ext uri="{FF2B5EF4-FFF2-40B4-BE49-F238E27FC236}">
                <a16:creationId xmlns:a16="http://schemas.microsoft.com/office/drawing/2014/main" id="{D68B7131-9950-3C80-F7CF-DFFC5EC2FDD1}"/>
              </a:ext>
            </a:extLst>
          </p:cNvPr>
          <p:cNvSpPr txBox="1"/>
          <p:nvPr/>
        </p:nvSpPr>
        <p:spPr bwMode="auto">
          <a:xfrm>
            <a:off x="1083301" y="1743446"/>
            <a:ext cx="2833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6" name="TextBox 45">
            <a:extLst>
              <a:ext uri="{FF2B5EF4-FFF2-40B4-BE49-F238E27FC236}">
                <a16:creationId xmlns:a16="http://schemas.microsoft.com/office/drawing/2014/main" id="{8A57CAE7-6F03-7C19-0C1B-E16E55927E77}"/>
              </a:ext>
            </a:extLst>
          </p:cNvPr>
          <p:cNvSpPr txBox="1"/>
          <p:nvPr/>
        </p:nvSpPr>
        <p:spPr bwMode="auto">
          <a:xfrm>
            <a:off x="1083301" y="2217389"/>
            <a:ext cx="2833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a:t>
            </a:r>
          </a:p>
        </p:txBody>
      </p:sp>
      <p:sp>
        <p:nvSpPr>
          <p:cNvPr id="47" name="TextBox 46">
            <a:extLst>
              <a:ext uri="{FF2B5EF4-FFF2-40B4-BE49-F238E27FC236}">
                <a16:creationId xmlns:a16="http://schemas.microsoft.com/office/drawing/2014/main" id="{A0DC6F87-E7C5-FF0F-830C-8773E9E0A166}"/>
              </a:ext>
            </a:extLst>
          </p:cNvPr>
          <p:cNvSpPr txBox="1"/>
          <p:nvPr/>
        </p:nvSpPr>
        <p:spPr bwMode="auto">
          <a:xfrm>
            <a:off x="1083301" y="2711937"/>
            <a:ext cx="2833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0.6</a:t>
            </a:r>
          </a:p>
        </p:txBody>
      </p:sp>
      <p:sp>
        <p:nvSpPr>
          <p:cNvPr id="48" name="TextBox 47">
            <a:extLst>
              <a:ext uri="{FF2B5EF4-FFF2-40B4-BE49-F238E27FC236}">
                <a16:creationId xmlns:a16="http://schemas.microsoft.com/office/drawing/2014/main" id="{8DD6DE9B-B62D-D31D-9F8A-103B4BDE1399}"/>
              </a:ext>
            </a:extLst>
          </p:cNvPr>
          <p:cNvSpPr txBox="1"/>
          <p:nvPr/>
        </p:nvSpPr>
        <p:spPr bwMode="auto">
          <a:xfrm>
            <a:off x="1083301" y="3193607"/>
            <a:ext cx="2833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0.4</a:t>
            </a:r>
          </a:p>
        </p:txBody>
      </p:sp>
      <p:sp>
        <p:nvSpPr>
          <p:cNvPr id="49" name="TextBox 48">
            <a:extLst>
              <a:ext uri="{FF2B5EF4-FFF2-40B4-BE49-F238E27FC236}">
                <a16:creationId xmlns:a16="http://schemas.microsoft.com/office/drawing/2014/main" id="{7569CC46-7038-C77E-510E-EF2CD0E6B2CC}"/>
              </a:ext>
            </a:extLst>
          </p:cNvPr>
          <p:cNvSpPr txBox="1"/>
          <p:nvPr/>
        </p:nvSpPr>
        <p:spPr bwMode="auto">
          <a:xfrm>
            <a:off x="1083301" y="3688155"/>
            <a:ext cx="2833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a:t>
            </a:r>
          </a:p>
        </p:txBody>
      </p:sp>
      <p:sp>
        <p:nvSpPr>
          <p:cNvPr id="50" name="TextBox 49">
            <a:extLst>
              <a:ext uri="{FF2B5EF4-FFF2-40B4-BE49-F238E27FC236}">
                <a16:creationId xmlns:a16="http://schemas.microsoft.com/office/drawing/2014/main" id="{49BCD740-15B8-DE78-6641-2FAFFBA45324}"/>
              </a:ext>
            </a:extLst>
          </p:cNvPr>
          <p:cNvSpPr txBox="1"/>
          <p:nvPr/>
        </p:nvSpPr>
        <p:spPr bwMode="auto">
          <a:xfrm>
            <a:off x="1083301" y="4149219"/>
            <a:ext cx="28333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cxnSp>
        <p:nvCxnSpPr>
          <p:cNvPr id="51" name="Straight Connector 50">
            <a:extLst>
              <a:ext uri="{FF2B5EF4-FFF2-40B4-BE49-F238E27FC236}">
                <a16:creationId xmlns:a16="http://schemas.microsoft.com/office/drawing/2014/main" id="{81CAC663-C829-40D4-F21E-114F18086FB3}"/>
              </a:ext>
            </a:extLst>
          </p:cNvPr>
          <p:cNvCxnSpPr>
            <a:cxnSpLocks/>
          </p:cNvCxnSpPr>
          <p:nvPr/>
        </p:nvCxnSpPr>
        <p:spPr bwMode="auto">
          <a:xfrm rot="16200000">
            <a:off x="1438170"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200AC936-B939-0E8F-931D-AD014C0781A3}"/>
              </a:ext>
            </a:extLst>
          </p:cNvPr>
          <p:cNvCxnSpPr>
            <a:cxnSpLocks/>
          </p:cNvCxnSpPr>
          <p:nvPr/>
        </p:nvCxnSpPr>
        <p:spPr bwMode="auto">
          <a:xfrm rot="16200000">
            <a:off x="1587564"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5775C13-3B3B-0484-5B8D-651F7A1F1F26}"/>
              </a:ext>
            </a:extLst>
          </p:cNvPr>
          <p:cNvCxnSpPr>
            <a:cxnSpLocks/>
          </p:cNvCxnSpPr>
          <p:nvPr/>
        </p:nvCxnSpPr>
        <p:spPr bwMode="auto">
          <a:xfrm rot="16200000">
            <a:off x="1731807"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6B00E8F5-3FBF-50B0-0625-7595BE10BBBE}"/>
              </a:ext>
            </a:extLst>
          </p:cNvPr>
          <p:cNvCxnSpPr>
            <a:cxnSpLocks/>
          </p:cNvCxnSpPr>
          <p:nvPr/>
        </p:nvCxnSpPr>
        <p:spPr bwMode="auto">
          <a:xfrm rot="16200000">
            <a:off x="1870898"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DDF67192-63EE-7241-1837-447CB8AA202A}"/>
              </a:ext>
            </a:extLst>
          </p:cNvPr>
          <p:cNvCxnSpPr>
            <a:cxnSpLocks/>
          </p:cNvCxnSpPr>
          <p:nvPr/>
        </p:nvCxnSpPr>
        <p:spPr bwMode="auto">
          <a:xfrm rot="16200000">
            <a:off x="2015143"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D874155-6828-F351-AACC-140506524E61}"/>
              </a:ext>
            </a:extLst>
          </p:cNvPr>
          <p:cNvCxnSpPr>
            <a:cxnSpLocks/>
          </p:cNvCxnSpPr>
          <p:nvPr/>
        </p:nvCxnSpPr>
        <p:spPr bwMode="auto">
          <a:xfrm rot="16200000">
            <a:off x="2164537"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E24BA784-8B0B-1FC4-C4C3-C7EA80F76BF8}"/>
              </a:ext>
            </a:extLst>
          </p:cNvPr>
          <p:cNvCxnSpPr>
            <a:cxnSpLocks/>
          </p:cNvCxnSpPr>
          <p:nvPr/>
        </p:nvCxnSpPr>
        <p:spPr bwMode="auto">
          <a:xfrm rot="16200000">
            <a:off x="2308780"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FE669BC3-321E-B95C-88B4-05075A5F1E84}"/>
              </a:ext>
            </a:extLst>
          </p:cNvPr>
          <p:cNvCxnSpPr>
            <a:cxnSpLocks/>
          </p:cNvCxnSpPr>
          <p:nvPr/>
        </p:nvCxnSpPr>
        <p:spPr bwMode="auto">
          <a:xfrm rot="16200000">
            <a:off x="2447871"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4AC6728-D8B7-C26A-8AD3-716A49B32682}"/>
              </a:ext>
            </a:extLst>
          </p:cNvPr>
          <p:cNvCxnSpPr>
            <a:cxnSpLocks/>
          </p:cNvCxnSpPr>
          <p:nvPr/>
        </p:nvCxnSpPr>
        <p:spPr bwMode="auto">
          <a:xfrm rot="16200000">
            <a:off x="2586965"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EF90F7BA-49A6-0190-E68F-49DF4BC0634E}"/>
              </a:ext>
            </a:extLst>
          </p:cNvPr>
          <p:cNvCxnSpPr>
            <a:cxnSpLocks/>
          </p:cNvCxnSpPr>
          <p:nvPr/>
        </p:nvCxnSpPr>
        <p:spPr bwMode="auto">
          <a:xfrm rot="16200000">
            <a:off x="2736359"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46F26BB-B8EC-D26C-1185-BACF3F0B8835}"/>
              </a:ext>
            </a:extLst>
          </p:cNvPr>
          <p:cNvCxnSpPr>
            <a:cxnSpLocks/>
          </p:cNvCxnSpPr>
          <p:nvPr/>
        </p:nvCxnSpPr>
        <p:spPr bwMode="auto">
          <a:xfrm rot="16200000">
            <a:off x="2885936" y="43084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8184D1ED-83BA-F469-6E77-A730865DBA23}"/>
              </a:ext>
            </a:extLst>
          </p:cNvPr>
          <p:cNvCxnSpPr>
            <a:cxnSpLocks/>
          </p:cNvCxnSpPr>
          <p:nvPr/>
        </p:nvCxnSpPr>
        <p:spPr bwMode="auto">
          <a:xfrm rot="16200000">
            <a:off x="3019693"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C4D60C8B-389F-8604-3475-738E0EECA74B}"/>
              </a:ext>
            </a:extLst>
          </p:cNvPr>
          <p:cNvCxnSpPr>
            <a:cxnSpLocks/>
          </p:cNvCxnSpPr>
          <p:nvPr/>
        </p:nvCxnSpPr>
        <p:spPr bwMode="auto">
          <a:xfrm rot="16200000">
            <a:off x="3158787"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F5422084-758F-69EA-8396-523D7E45CF89}"/>
              </a:ext>
            </a:extLst>
          </p:cNvPr>
          <p:cNvCxnSpPr>
            <a:cxnSpLocks/>
          </p:cNvCxnSpPr>
          <p:nvPr/>
        </p:nvCxnSpPr>
        <p:spPr bwMode="auto">
          <a:xfrm rot="16200000">
            <a:off x="3308181"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327BC67C-1890-0D96-0864-CEB74E513F74}"/>
              </a:ext>
            </a:extLst>
          </p:cNvPr>
          <p:cNvCxnSpPr>
            <a:cxnSpLocks/>
          </p:cNvCxnSpPr>
          <p:nvPr/>
        </p:nvCxnSpPr>
        <p:spPr bwMode="auto">
          <a:xfrm rot="16200000">
            <a:off x="3452424"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E36CB68D-DFE4-E255-7A9C-674D8F9DDADE}"/>
              </a:ext>
            </a:extLst>
          </p:cNvPr>
          <p:cNvCxnSpPr>
            <a:cxnSpLocks/>
          </p:cNvCxnSpPr>
          <p:nvPr/>
        </p:nvCxnSpPr>
        <p:spPr bwMode="auto">
          <a:xfrm rot="16200000">
            <a:off x="3591515"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F0784E3F-CCC6-875C-5E86-7B9F7845E1B8}"/>
              </a:ext>
            </a:extLst>
          </p:cNvPr>
          <p:cNvCxnSpPr>
            <a:cxnSpLocks/>
          </p:cNvCxnSpPr>
          <p:nvPr/>
        </p:nvCxnSpPr>
        <p:spPr bwMode="auto">
          <a:xfrm rot="16200000">
            <a:off x="4299856"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0DF77E4B-E018-044E-17BD-D4668FBD6511}"/>
              </a:ext>
            </a:extLst>
          </p:cNvPr>
          <p:cNvCxnSpPr>
            <a:cxnSpLocks/>
          </p:cNvCxnSpPr>
          <p:nvPr/>
        </p:nvCxnSpPr>
        <p:spPr bwMode="auto">
          <a:xfrm rot="16200000">
            <a:off x="4449250"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79311CD0-CBB7-A581-F996-23449594A314}"/>
              </a:ext>
            </a:extLst>
          </p:cNvPr>
          <p:cNvCxnSpPr>
            <a:cxnSpLocks/>
          </p:cNvCxnSpPr>
          <p:nvPr/>
        </p:nvCxnSpPr>
        <p:spPr bwMode="auto">
          <a:xfrm rot="16200000">
            <a:off x="4593493"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55A6962-D335-17A6-A224-55BA0C444301}"/>
              </a:ext>
            </a:extLst>
          </p:cNvPr>
          <p:cNvCxnSpPr>
            <a:cxnSpLocks/>
          </p:cNvCxnSpPr>
          <p:nvPr/>
        </p:nvCxnSpPr>
        <p:spPr bwMode="auto">
          <a:xfrm rot="16200000">
            <a:off x="4732584"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8EC2489-3045-1350-E630-657E1BC0C532}"/>
              </a:ext>
            </a:extLst>
          </p:cNvPr>
          <p:cNvCxnSpPr>
            <a:cxnSpLocks/>
          </p:cNvCxnSpPr>
          <p:nvPr/>
        </p:nvCxnSpPr>
        <p:spPr bwMode="auto">
          <a:xfrm rot="16200000">
            <a:off x="3733186"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E36E5B96-FB15-22D6-03E8-D0356262A614}"/>
              </a:ext>
            </a:extLst>
          </p:cNvPr>
          <p:cNvCxnSpPr>
            <a:cxnSpLocks/>
          </p:cNvCxnSpPr>
          <p:nvPr/>
        </p:nvCxnSpPr>
        <p:spPr bwMode="auto">
          <a:xfrm rot="16200000">
            <a:off x="3882580"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2737F4A-2F53-E2F9-002A-1565B149E2D5}"/>
              </a:ext>
            </a:extLst>
          </p:cNvPr>
          <p:cNvCxnSpPr>
            <a:cxnSpLocks/>
          </p:cNvCxnSpPr>
          <p:nvPr/>
        </p:nvCxnSpPr>
        <p:spPr bwMode="auto">
          <a:xfrm rot="16200000">
            <a:off x="4026823"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1ED23A24-A611-9384-43F0-0C9C4C7F3800}"/>
              </a:ext>
            </a:extLst>
          </p:cNvPr>
          <p:cNvCxnSpPr>
            <a:cxnSpLocks/>
          </p:cNvCxnSpPr>
          <p:nvPr/>
        </p:nvCxnSpPr>
        <p:spPr bwMode="auto">
          <a:xfrm rot="16200000">
            <a:off x="4165914"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E959A8D-A6DE-EBE0-C4A1-4E99A7377E51}"/>
              </a:ext>
            </a:extLst>
          </p:cNvPr>
          <p:cNvCxnSpPr>
            <a:cxnSpLocks/>
          </p:cNvCxnSpPr>
          <p:nvPr/>
        </p:nvCxnSpPr>
        <p:spPr bwMode="auto">
          <a:xfrm rot="16200000">
            <a:off x="4871678"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9C74958-63D2-642E-058A-0907AF68C6D5}"/>
              </a:ext>
            </a:extLst>
          </p:cNvPr>
          <p:cNvCxnSpPr>
            <a:cxnSpLocks/>
          </p:cNvCxnSpPr>
          <p:nvPr/>
        </p:nvCxnSpPr>
        <p:spPr bwMode="auto">
          <a:xfrm rot="16200000">
            <a:off x="5021072"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887DDF1-EF37-C6DF-F258-10AC4789F23C}"/>
              </a:ext>
            </a:extLst>
          </p:cNvPr>
          <p:cNvCxnSpPr>
            <a:cxnSpLocks/>
          </p:cNvCxnSpPr>
          <p:nvPr/>
        </p:nvCxnSpPr>
        <p:spPr bwMode="auto">
          <a:xfrm rot="16200000">
            <a:off x="5165315"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58623259-9114-69B6-6423-20E9415B2E0D}"/>
              </a:ext>
            </a:extLst>
          </p:cNvPr>
          <p:cNvCxnSpPr>
            <a:cxnSpLocks/>
          </p:cNvCxnSpPr>
          <p:nvPr/>
        </p:nvCxnSpPr>
        <p:spPr bwMode="auto">
          <a:xfrm rot="16200000">
            <a:off x="5304406"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B0F7CCC4-5B11-2904-A6C1-0FE6683709E2}"/>
              </a:ext>
            </a:extLst>
          </p:cNvPr>
          <p:cNvCxnSpPr>
            <a:cxnSpLocks/>
          </p:cNvCxnSpPr>
          <p:nvPr/>
        </p:nvCxnSpPr>
        <p:spPr bwMode="auto">
          <a:xfrm rot="16200000">
            <a:off x="5425469"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DA88F3BE-E44E-0331-ECEB-85C291A04553}"/>
              </a:ext>
            </a:extLst>
          </p:cNvPr>
          <p:cNvCxnSpPr>
            <a:cxnSpLocks/>
          </p:cNvCxnSpPr>
          <p:nvPr/>
        </p:nvCxnSpPr>
        <p:spPr bwMode="auto">
          <a:xfrm rot="16200000">
            <a:off x="5574863"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98DAA94A-F94C-9BD2-ADB4-6BBE9F92CD00}"/>
              </a:ext>
            </a:extLst>
          </p:cNvPr>
          <p:cNvCxnSpPr>
            <a:cxnSpLocks/>
          </p:cNvCxnSpPr>
          <p:nvPr/>
        </p:nvCxnSpPr>
        <p:spPr bwMode="auto">
          <a:xfrm rot="16200000">
            <a:off x="5719106" y="4291065"/>
            <a:ext cx="74676"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1FDEAA0E-2D51-E8A4-5C94-E93E6237E6B2}"/>
              </a:ext>
            </a:extLst>
          </p:cNvPr>
          <p:cNvCxnSpPr>
            <a:cxnSpLocks/>
          </p:cNvCxnSpPr>
          <p:nvPr/>
        </p:nvCxnSpPr>
        <p:spPr bwMode="auto">
          <a:xfrm rot="16200000">
            <a:off x="5858197" y="4291065"/>
            <a:ext cx="74676" cy="0"/>
          </a:xfrm>
          <a:prstGeom prst="line">
            <a:avLst/>
          </a:prstGeom>
          <a:noFill/>
          <a:ln w="28575" cap="flat" cmpd="sng" algn="ctr">
            <a:solidFill>
              <a:schemeClr val="bg1"/>
            </a:solidFill>
            <a:prstDash val="solid"/>
            <a:round/>
            <a:headEnd type="none" w="med" len="med"/>
            <a:tailEnd type="none" w="med" len="med"/>
          </a:ln>
          <a:effectLst/>
        </p:spPr>
      </p:cxnSp>
      <p:sp>
        <p:nvSpPr>
          <p:cNvPr id="84" name="TextBox 83">
            <a:extLst>
              <a:ext uri="{FF2B5EF4-FFF2-40B4-BE49-F238E27FC236}">
                <a16:creationId xmlns:a16="http://schemas.microsoft.com/office/drawing/2014/main" id="{C4C3A870-FC36-3DEA-E0B7-DA8430789B5C}"/>
              </a:ext>
            </a:extLst>
          </p:cNvPr>
          <p:cNvSpPr txBox="1"/>
          <p:nvPr/>
        </p:nvSpPr>
        <p:spPr bwMode="auto">
          <a:xfrm>
            <a:off x="1337702" y="4319286"/>
            <a:ext cx="2833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5" name="TextBox 84">
            <a:extLst>
              <a:ext uri="{FF2B5EF4-FFF2-40B4-BE49-F238E27FC236}">
                <a16:creationId xmlns:a16="http://schemas.microsoft.com/office/drawing/2014/main" id="{DA46DEB7-C4FF-DB68-50E6-03C7C6CEC27D}"/>
              </a:ext>
            </a:extLst>
          </p:cNvPr>
          <p:cNvSpPr txBox="1"/>
          <p:nvPr/>
        </p:nvSpPr>
        <p:spPr bwMode="auto">
          <a:xfrm>
            <a:off x="1479369" y="4319286"/>
            <a:ext cx="2833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86" name="TextBox 85">
            <a:extLst>
              <a:ext uri="{FF2B5EF4-FFF2-40B4-BE49-F238E27FC236}">
                <a16:creationId xmlns:a16="http://schemas.microsoft.com/office/drawing/2014/main" id="{F1212121-8957-C7D3-8B2F-809F2B8F72CE}"/>
              </a:ext>
            </a:extLst>
          </p:cNvPr>
          <p:cNvSpPr txBox="1"/>
          <p:nvPr/>
        </p:nvSpPr>
        <p:spPr bwMode="auto">
          <a:xfrm>
            <a:off x="1628765" y="4319286"/>
            <a:ext cx="2833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87" name="TextBox 86">
            <a:extLst>
              <a:ext uri="{FF2B5EF4-FFF2-40B4-BE49-F238E27FC236}">
                <a16:creationId xmlns:a16="http://schemas.microsoft.com/office/drawing/2014/main" id="{97827CAC-7F3D-3B03-0224-4BCAF860D994}"/>
              </a:ext>
            </a:extLst>
          </p:cNvPr>
          <p:cNvSpPr txBox="1"/>
          <p:nvPr/>
        </p:nvSpPr>
        <p:spPr bwMode="auto">
          <a:xfrm>
            <a:off x="2827036"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89" name="TextBox 88">
            <a:extLst>
              <a:ext uri="{FF2B5EF4-FFF2-40B4-BE49-F238E27FC236}">
                <a16:creationId xmlns:a16="http://schemas.microsoft.com/office/drawing/2014/main" id="{0E463DBB-ACFC-140D-5DAA-F2ABE7B65011}"/>
              </a:ext>
            </a:extLst>
          </p:cNvPr>
          <p:cNvSpPr txBox="1"/>
          <p:nvPr/>
        </p:nvSpPr>
        <p:spPr bwMode="auto">
          <a:xfrm>
            <a:off x="1767857" y="4319286"/>
            <a:ext cx="2833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90" name="TextBox 89">
            <a:extLst>
              <a:ext uri="{FF2B5EF4-FFF2-40B4-BE49-F238E27FC236}">
                <a16:creationId xmlns:a16="http://schemas.microsoft.com/office/drawing/2014/main" id="{E002D0B4-8282-2E0B-4D5B-07D5884ABE5D}"/>
              </a:ext>
            </a:extLst>
          </p:cNvPr>
          <p:cNvSpPr txBox="1"/>
          <p:nvPr/>
        </p:nvSpPr>
        <p:spPr bwMode="auto">
          <a:xfrm>
            <a:off x="1924980" y="4319286"/>
            <a:ext cx="2833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91" name="TextBox 90">
            <a:extLst>
              <a:ext uri="{FF2B5EF4-FFF2-40B4-BE49-F238E27FC236}">
                <a16:creationId xmlns:a16="http://schemas.microsoft.com/office/drawing/2014/main" id="{A6641321-8870-EBED-ABFA-3591F8E2A9B8}"/>
              </a:ext>
            </a:extLst>
          </p:cNvPr>
          <p:cNvSpPr txBox="1"/>
          <p:nvPr/>
        </p:nvSpPr>
        <p:spPr bwMode="auto">
          <a:xfrm>
            <a:off x="2066648" y="4319286"/>
            <a:ext cx="2833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92" name="TextBox 91">
            <a:extLst>
              <a:ext uri="{FF2B5EF4-FFF2-40B4-BE49-F238E27FC236}">
                <a16:creationId xmlns:a16="http://schemas.microsoft.com/office/drawing/2014/main" id="{73E71EC5-C24F-658F-C19E-2CF3FAF58369}"/>
              </a:ext>
            </a:extLst>
          </p:cNvPr>
          <p:cNvSpPr txBox="1"/>
          <p:nvPr/>
        </p:nvSpPr>
        <p:spPr bwMode="auto">
          <a:xfrm>
            <a:off x="2213467" y="4319286"/>
            <a:ext cx="2833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93" name="TextBox 92">
            <a:extLst>
              <a:ext uri="{FF2B5EF4-FFF2-40B4-BE49-F238E27FC236}">
                <a16:creationId xmlns:a16="http://schemas.microsoft.com/office/drawing/2014/main" id="{1561C75E-0EDD-4B9C-1CE4-132EE8A551F3}"/>
              </a:ext>
            </a:extLst>
          </p:cNvPr>
          <p:cNvSpPr txBox="1"/>
          <p:nvPr/>
        </p:nvSpPr>
        <p:spPr bwMode="auto">
          <a:xfrm>
            <a:off x="2355134" y="4319286"/>
            <a:ext cx="2833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94" name="TextBox 93">
            <a:extLst>
              <a:ext uri="{FF2B5EF4-FFF2-40B4-BE49-F238E27FC236}">
                <a16:creationId xmlns:a16="http://schemas.microsoft.com/office/drawing/2014/main" id="{F2E5DC97-E53A-4D50-4E9A-ED7656F21078}"/>
              </a:ext>
            </a:extLst>
          </p:cNvPr>
          <p:cNvSpPr txBox="1"/>
          <p:nvPr/>
        </p:nvSpPr>
        <p:spPr bwMode="auto">
          <a:xfrm>
            <a:off x="2486498" y="4319286"/>
            <a:ext cx="2833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95" name="TextBox 94">
            <a:extLst>
              <a:ext uri="{FF2B5EF4-FFF2-40B4-BE49-F238E27FC236}">
                <a16:creationId xmlns:a16="http://schemas.microsoft.com/office/drawing/2014/main" id="{3963DB80-A5EC-1D61-1582-8EB2E71CD8F9}"/>
              </a:ext>
            </a:extLst>
          </p:cNvPr>
          <p:cNvSpPr txBox="1"/>
          <p:nvPr/>
        </p:nvSpPr>
        <p:spPr bwMode="auto">
          <a:xfrm>
            <a:off x="2625590" y="4319286"/>
            <a:ext cx="283335"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p>
        </p:txBody>
      </p:sp>
      <p:sp>
        <p:nvSpPr>
          <p:cNvPr id="96" name="TextBox 95">
            <a:extLst>
              <a:ext uri="{FF2B5EF4-FFF2-40B4-BE49-F238E27FC236}">
                <a16:creationId xmlns:a16="http://schemas.microsoft.com/office/drawing/2014/main" id="{0DEEFE1D-E649-0E0A-6B80-C106F5440B47}"/>
              </a:ext>
            </a:extLst>
          </p:cNvPr>
          <p:cNvSpPr txBox="1"/>
          <p:nvPr/>
        </p:nvSpPr>
        <p:spPr bwMode="auto">
          <a:xfrm>
            <a:off x="2966128"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p>
        </p:txBody>
      </p:sp>
      <p:sp>
        <p:nvSpPr>
          <p:cNvPr id="97" name="TextBox 96">
            <a:extLst>
              <a:ext uri="{FF2B5EF4-FFF2-40B4-BE49-F238E27FC236}">
                <a16:creationId xmlns:a16="http://schemas.microsoft.com/office/drawing/2014/main" id="{DA05AC13-51BF-66B0-58A2-0EE8890B1516}"/>
              </a:ext>
            </a:extLst>
          </p:cNvPr>
          <p:cNvSpPr txBox="1"/>
          <p:nvPr/>
        </p:nvSpPr>
        <p:spPr bwMode="auto">
          <a:xfrm>
            <a:off x="3110372"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p>
        </p:txBody>
      </p:sp>
      <p:sp>
        <p:nvSpPr>
          <p:cNvPr id="98" name="TextBox 97">
            <a:extLst>
              <a:ext uri="{FF2B5EF4-FFF2-40B4-BE49-F238E27FC236}">
                <a16:creationId xmlns:a16="http://schemas.microsoft.com/office/drawing/2014/main" id="{1E65EF96-5394-699C-F176-5055F30901BD}"/>
              </a:ext>
            </a:extLst>
          </p:cNvPr>
          <p:cNvSpPr txBox="1"/>
          <p:nvPr/>
        </p:nvSpPr>
        <p:spPr bwMode="auto">
          <a:xfrm>
            <a:off x="3257191"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p>
        </p:txBody>
      </p:sp>
      <p:sp>
        <p:nvSpPr>
          <p:cNvPr id="99" name="TextBox 98">
            <a:extLst>
              <a:ext uri="{FF2B5EF4-FFF2-40B4-BE49-F238E27FC236}">
                <a16:creationId xmlns:a16="http://schemas.microsoft.com/office/drawing/2014/main" id="{119D7F32-0C72-E63A-E406-D0C4B424B5EF}"/>
              </a:ext>
            </a:extLst>
          </p:cNvPr>
          <p:cNvSpPr txBox="1"/>
          <p:nvPr/>
        </p:nvSpPr>
        <p:spPr bwMode="auto">
          <a:xfrm>
            <a:off x="3406401"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14</a:t>
            </a:r>
          </a:p>
        </p:txBody>
      </p:sp>
      <p:sp>
        <p:nvSpPr>
          <p:cNvPr id="100" name="TextBox 99">
            <a:extLst>
              <a:ext uri="{FF2B5EF4-FFF2-40B4-BE49-F238E27FC236}">
                <a16:creationId xmlns:a16="http://schemas.microsoft.com/office/drawing/2014/main" id="{3C73216C-4D32-695F-5F6E-FBD6989861C5}"/>
              </a:ext>
            </a:extLst>
          </p:cNvPr>
          <p:cNvSpPr txBox="1"/>
          <p:nvPr/>
        </p:nvSpPr>
        <p:spPr bwMode="auto">
          <a:xfrm>
            <a:off x="3679433"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16</a:t>
            </a:r>
          </a:p>
        </p:txBody>
      </p:sp>
      <p:sp>
        <p:nvSpPr>
          <p:cNvPr id="101" name="TextBox 100">
            <a:extLst>
              <a:ext uri="{FF2B5EF4-FFF2-40B4-BE49-F238E27FC236}">
                <a16:creationId xmlns:a16="http://schemas.microsoft.com/office/drawing/2014/main" id="{66AFB501-E262-557C-3886-BDABF9DB527D}"/>
              </a:ext>
            </a:extLst>
          </p:cNvPr>
          <p:cNvSpPr txBox="1"/>
          <p:nvPr/>
        </p:nvSpPr>
        <p:spPr bwMode="auto">
          <a:xfrm>
            <a:off x="3540341"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p>
        </p:txBody>
      </p:sp>
      <p:sp>
        <p:nvSpPr>
          <p:cNvPr id="102" name="TextBox 101">
            <a:extLst>
              <a:ext uri="{FF2B5EF4-FFF2-40B4-BE49-F238E27FC236}">
                <a16:creationId xmlns:a16="http://schemas.microsoft.com/office/drawing/2014/main" id="{88178CD3-916F-6EC8-2EF9-A598BEAFC365}"/>
              </a:ext>
            </a:extLst>
          </p:cNvPr>
          <p:cNvSpPr txBox="1"/>
          <p:nvPr/>
        </p:nvSpPr>
        <p:spPr bwMode="auto">
          <a:xfrm>
            <a:off x="3836096"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17</a:t>
            </a:r>
          </a:p>
        </p:txBody>
      </p:sp>
      <p:sp>
        <p:nvSpPr>
          <p:cNvPr id="103" name="TextBox 102">
            <a:extLst>
              <a:ext uri="{FF2B5EF4-FFF2-40B4-BE49-F238E27FC236}">
                <a16:creationId xmlns:a16="http://schemas.microsoft.com/office/drawing/2014/main" id="{BC2D61CB-B87F-893C-CADD-30D27E45DF1F}"/>
              </a:ext>
            </a:extLst>
          </p:cNvPr>
          <p:cNvSpPr txBox="1"/>
          <p:nvPr/>
        </p:nvSpPr>
        <p:spPr bwMode="auto">
          <a:xfrm>
            <a:off x="3976773"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p>
        </p:txBody>
      </p:sp>
      <p:sp>
        <p:nvSpPr>
          <p:cNvPr id="104" name="TextBox 103">
            <a:extLst>
              <a:ext uri="{FF2B5EF4-FFF2-40B4-BE49-F238E27FC236}">
                <a16:creationId xmlns:a16="http://schemas.microsoft.com/office/drawing/2014/main" id="{87747C69-11FE-98FB-0ACA-B9FCBF70D728}"/>
              </a:ext>
            </a:extLst>
          </p:cNvPr>
          <p:cNvSpPr txBox="1"/>
          <p:nvPr/>
        </p:nvSpPr>
        <p:spPr bwMode="auto">
          <a:xfrm>
            <a:off x="4117450"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19</a:t>
            </a:r>
          </a:p>
        </p:txBody>
      </p:sp>
      <p:sp>
        <p:nvSpPr>
          <p:cNvPr id="105" name="TextBox 104">
            <a:extLst>
              <a:ext uri="{FF2B5EF4-FFF2-40B4-BE49-F238E27FC236}">
                <a16:creationId xmlns:a16="http://schemas.microsoft.com/office/drawing/2014/main" id="{AD121542-DF93-E6E0-5744-653159C2DD7B}"/>
              </a:ext>
            </a:extLst>
          </p:cNvPr>
          <p:cNvSpPr txBox="1"/>
          <p:nvPr/>
        </p:nvSpPr>
        <p:spPr bwMode="auto">
          <a:xfrm>
            <a:off x="4251732"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06" name="TextBox 105">
            <a:extLst>
              <a:ext uri="{FF2B5EF4-FFF2-40B4-BE49-F238E27FC236}">
                <a16:creationId xmlns:a16="http://schemas.microsoft.com/office/drawing/2014/main" id="{BE08FE29-67E2-9904-EAD1-9AE338C56414}"/>
              </a:ext>
            </a:extLst>
          </p:cNvPr>
          <p:cNvSpPr txBox="1"/>
          <p:nvPr/>
        </p:nvSpPr>
        <p:spPr bwMode="auto">
          <a:xfrm>
            <a:off x="4392409"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107" name="TextBox 106">
            <a:extLst>
              <a:ext uri="{FF2B5EF4-FFF2-40B4-BE49-F238E27FC236}">
                <a16:creationId xmlns:a16="http://schemas.microsoft.com/office/drawing/2014/main" id="{3950FDF5-B013-3B0B-03B8-0CFCFD459F42}"/>
              </a:ext>
            </a:extLst>
          </p:cNvPr>
          <p:cNvSpPr txBox="1"/>
          <p:nvPr/>
        </p:nvSpPr>
        <p:spPr bwMode="auto">
          <a:xfrm>
            <a:off x="4533086"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p>
        </p:txBody>
      </p:sp>
      <p:sp>
        <p:nvSpPr>
          <p:cNvPr id="108" name="TextBox 107">
            <a:extLst>
              <a:ext uri="{FF2B5EF4-FFF2-40B4-BE49-F238E27FC236}">
                <a16:creationId xmlns:a16="http://schemas.microsoft.com/office/drawing/2014/main" id="{E350D0CD-2428-665C-D763-807DBA1125B8}"/>
              </a:ext>
            </a:extLst>
          </p:cNvPr>
          <p:cNvSpPr txBox="1"/>
          <p:nvPr/>
        </p:nvSpPr>
        <p:spPr bwMode="auto">
          <a:xfrm>
            <a:off x="4686552"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23</a:t>
            </a:r>
          </a:p>
        </p:txBody>
      </p:sp>
      <p:sp>
        <p:nvSpPr>
          <p:cNvPr id="109" name="TextBox 108">
            <a:extLst>
              <a:ext uri="{FF2B5EF4-FFF2-40B4-BE49-F238E27FC236}">
                <a16:creationId xmlns:a16="http://schemas.microsoft.com/office/drawing/2014/main" id="{BD6D017D-1823-99CB-130D-5A322A112F85}"/>
              </a:ext>
            </a:extLst>
          </p:cNvPr>
          <p:cNvSpPr txBox="1"/>
          <p:nvPr/>
        </p:nvSpPr>
        <p:spPr bwMode="auto">
          <a:xfrm>
            <a:off x="4827229"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a:t>
            </a:r>
          </a:p>
        </p:txBody>
      </p:sp>
      <p:sp>
        <p:nvSpPr>
          <p:cNvPr id="110" name="TextBox 109">
            <a:extLst>
              <a:ext uri="{FF2B5EF4-FFF2-40B4-BE49-F238E27FC236}">
                <a16:creationId xmlns:a16="http://schemas.microsoft.com/office/drawing/2014/main" id="{7A19520A-77BE-09D5-2E76-83CEAA4ADDDD}"/>
              </a:ext>
            </a:extLst>
          </p:cNvPr>
          <p:cNvSpPr txBox="1"/>
          <p:nvPr/>
        </p:nvSpPr>
        <p:spPr bwMode="auto">
          <a:xfrm>
            <a:off x="4967906"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11" name="TextBox 110">
            <a:extLst>
              <a:ext uri="{FF2B5EF4-FFF2-40B4-BE49-F238E27FC236}">
                <a16:creationId xmlns:a16="http://schemas.microsoft.com/office/drawing/2014/main" id="{4A9770B3-30F9-B032-176B-CAAF37FC4BB9}"/>
              </a:ext>
            </a:extLst>
          </p:cNvPr>
          <p:cNvSpPr txBox="1"/>
          <p:nvPr/>
        </p:nvSpPr>
        <p:spPr bwMode="auto">
          <a:xfrm>
            <a:off x="5111780"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26</a:t>
            </a:r>
          </a:p>
        </p:txBody>
      </p:sp>
      <p:sp>
        <p:nvSpPr>
          <p:cNvPr id="112" name="TextBox 111">
            <a:extLst>
              <a:ext uri="{FF2B5EF4-FFF2-40B4-BE49-F238E27FC236}">
                <a16:creationId xmlns:a16="http://schemas.microsoft.com/office/drawing/2014/main" id="{7C154E2D-F231-0B6D-65CE-C79545010C66}"/>
              </a:ext>
            </a:extLst>
          </p:cNvPr>
          <p:cNvSpPr txBox="1"/>
          <p:nvPr/>
        </p:nvSpPr>
        <p:spPr bwMode="auto">
          <a:xfrm>
            <a:off x="5252457"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27</a:t>
            </a:r>
          </a:p>
        </p:txBody>
      </p:sp>
      <p:sp>
        <p:nvSpPr>
          <p:cNvPr id="113" name="TextBox 112">
            <a:extLst>
              <a:ext uri="{FF2B5EF4-FFF2-40B4-BE49-F238E27FC236}">
                <a16:creationId xmlns:a16="http://schemas.microsoft.com/office/drawing/2014/main" id="{D2E1F31C-9BA3-E757-E900-EE936BBC5F30}"/>
              </a:ext>
            </a:extLst>
          </p:cNvPr>
          <p:cNvSpPr txBox="1"/>
          <p:nvPr/>
        </p:nvSpPr>
        <p:spPr bwMode="auto">
          <a:xfrm>
            <a:off x="5393134"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28</a:t>
            </a:r>
          </a:p>
        </p:txBody>
      </p:sp>
      <p:sp>
        <p:nvSpPr>
          <p:cNvPr id="114" name="TextBox 113">
            <a:extLst>
              <a:ext uri="{FF2B5EF4-FFF2-40B4-BE49-F238E27FC236}">
                <a16:creationId xmlns:a16="http://schemas.microsoft.com/office/drawing/2014/main" id="{54B252FE-B827-14EC-8058-2DA4AD1BC6A4}"/>
              </a:ext>
            </a:extLst>
          </p:cNvPr>
          <p:cNvSpPr txBox="1"/>
          <p:nvPr/>
        </p:nvSpPr>
        <p:spPr bwMode="auto">
          <a:xfrm>
            <a:off x="5521022"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29</a:t>
            </a:r>
          </a:p>
        </p:txBody>
      </p:sp>
      <p:sp>
        <p:nvSpPr>
          <p:cNvPr id="115" name="TextBox 114">
            <a:extLst>
              <a:ext uri="{FF2B5EF4-FFF2-40B4-BE49-F238E27FC236}">
                <a16:creationId xmlns:a16="http://schemas.microsoft.com/office/drawing/2014/main" id="{77DB1E70-6151-172C-FEA7-4C1D05390E6B}"/>
              </a:ext>
            </a:extLst>
          </p:cNvPr>
          <p:cNvSpPr txBox="1"/>
          <p:nvPr/>
        </p:nvSpPr>
        <p:spPr bwMode="auto">
          <a:xfrm>
            <a:off x="5661699"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16" name="TextBox 115">
            <a:extLst>
              <a:ext uri="{FF2B5EF4-FFF2-40B4-BE49-F238E27FC236}">
                <a16:creationId xmlns:a16="http://schemas.microsoft.com/office/drawing/2014/main" id="{114CAA39-4801-747F-E50B-69E58227E302}"/>
              </a:ext>
            </a:extLst>
          </p:cNvPr>
          <p:cNvSpPr txBox="1"/>
          <p:nvPr/>
        </p:nvSpPr>
        <p:spPr bwMode="auto">
          <a:xfrm>
            <a:off x="5802376" y="4319286"/>
            <a:ext cx="179714"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0" tIns="0" rIns="0" bIns="0"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050" b="0" i="0" u="none" strike="noStrike" kern="1200" cap="none" spc="-3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31</a:t>
            </a:r>
          </a:p>
        </p:txBody>
      </p:sp>
      <p:sp>
        <p:nvSpPr>
          <p:cNvPr id="179" name="Oval 178">
            <a:extLst>
              <a:ext uri="{FF2B5EF4-FFF2-40B4-BE49-F238E27FC236}">
                <a16:creationId xmlns:a16="http://schemas.microsoft.com/office/drawing/2014/main" id="{55FE0451-5909-67D7-AA74-843E60759C8A}"/>
              </a:ext>
            </a:extLst>
          </p:cNvPr>
          <p:cNvSpPr/>
          <p:nvPr/>
        </p:nvSpPr>
        <p:spPr bwMode="auto">
          <a:xfrm>
            <a:off x="1453259" y="1812485"/>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Oval 179">
            <a:extLst>
              <a:ext uri="{FF2B5EF4-FFF2-40B4-BE49-F238E27FC236}">
                <a16:creationId xmlns:a16="http://schemas.microsoft.com/office/drawing/2014/main" id="{AEBC92BF-25EF-E224-4BB6-B4D4DF25766E}"/>
              </a:ext>
            </a:extLst>
          </p:cNvPr>
          <p:cNvSpPr/>
          <p:nvPr/>
        </p:nvSpPr>
        <p:spPr bwMode="auto">
          <a:xfrm>
            <a:off x="1689003" y="1824391"/>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Oval 180">
            <a:extLst>
              <a:ext uri="{FF2B5EF4-FFF2-40B4-BE49-F238E27FC236}">
                <a16:creationId xmlns:a16="http://schemas.microsoft.com/office/drawing/2014/main" id="{E7CEF9C2-704B-E2F6-BAC8-7AB4E279368F}"/>
              </a:ext>
            </a:extLst>
          </p:cNvPr>
          <p:cNvSpPr/>
          <p:nvPr/>
        </p:nvSpPr>
        <p:spPr bwMode="auto">
          <a:xfrm>
            <a:off x="1700909" y="1895828"/>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Oval 181">
            <a:extLst>
              <a:ext uri="{FF2B5EF4-FFF2-40B4-BE49-F238E27FC236}">
                <a16:creationId xmlns:a16="http://schemas.microsoft.com/office/drawing/2014/main" id="{A0825831-776E-7A08-5218-1AA43DD6E53A}"/>
              </a:ext>
            </a:extLst>
          </p:cNvPr>
          <p:cNvSpPr/>
          <p:nvPr/>
        </p:nvSpPr>
        <p:spPr bwMode="auto">
          <a:xfrm>
            <a:off x="1708052" y="1924403"/>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Oval 182">
            <a:extLst>
              <a:ext uri="{FF2B5EF4-FFF2-40B4-BE49-F238E27FC236}">
                <a16:creationId xmlns:a16="http://schemas.microsoft.com/office/drawing/2014/main" id="{0E1F2DB7-0DA0-BD7B-94A7-45B696B0EE12}"/>
              </a:ext>
            </a:extLst>
          </p:cNvPr>
          <p:cNvSpPr/>
          <p:nvPr/>
        </p:nvSpPr>
        <p:spPr bwMode="auto">
          <a:xfrm>
            <a:off x="1727102" y="1993460"/>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Oval 183">
            <a:extLst>
              <a:ext uri="{FF2B5EF4-FFF2-40B4-BE49-F238E27FC236}">
                <a16:creationId xmlns:a16="http://schemas.microsoft.com/office/drawing/2014/main" id="{177AD6AB-A3CB-67D6-D875-1B2AE9BDDD33}"/>
              </a:ext>
            </a:extLst>
          </p:cNvPr>
          <p:cNvSpPr/>
          <p:nvPr/>
        </p:nvSpPr>
        <p:spPr bwMode="auto">
          <a:xfrm>
            <a:off x="1984277" y="2081567"/>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Oval 184">
            <a:extLst>
              <a:ext uri="{FF2B5EF4-FFF2-40B4-BE49-F238E27FC236}">
                <a16:creationId xmlns:a16="http://schemas.microsoft.com/office/drawing/2014/main" id="{0427DA15-91E1-8472-26C4-9B0142F54A93}"/>
              </a:ext>
            </a:extLst>
          </p:cNvPr>
          <p:cNvSpPr/>
          <p:nvPr/>
        </p:nvSpPr>
        <p:spPr bwMode="auto">
          <a:xfrm>
            <a:off x="2012852" y="2119667"/>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Oval 185">
            <a:extLst>
              <a:ext uri="{FF2B5EF4-FFF2-40B4-BE49-F238E27FC236}">
                <a16:creationId xmlns:a16="http://schemas.microsoft.com/office/drawing/2014/main" id="{5CE801EF-0727-248B-C4CF-9FBCB5571245}"/>
              </a:ext>
            </a:extLst>
          </p:cNvPr>
          <p:cNvSpPr/>
          <p:nvPr/>
        </p:nvSpPr>
        <p:spPr bwMode="auto">
          <a:xfrm>
            <a:off x="2203352" y="2153004"/>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Oval 186">
            <a:extLst>
              <a:ext uri="{FF2B5EF4-FFF2-40B4-BE49-F238E27FC236}">
                <a16:creationId xmlns:a16="http://schemas.microsoft.com/office/drawing/2014/main" id="{982BFCD7-985E-FA88-50C5-7639FF63F107}"/>
              </a:ext>
            </a:extLst>
          </p:cNvPr>
          <p:cNvSpPr/>
          <p:nvPr/>
        </p:nvSpPr>
        <p:spPr bwMode="auto">
          <a:xfrm>
            <a:off x="2229545" y="2176817"/>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Oval 187">
            <a:extLst>
              <a:ext uri="{FF2B5EF4-FFF2-40B4-BE49-F238E27FC236}">
                <a16:creationId xmlns:a16="http://schemas.microsoft.com/office/drawing/2014/main" id="{36C0527B-3955-0015-0532-6B134F56835A}"/>
              </a:ext>
            </a:extLst>
          </p:cNvPr>
          <p:cNvSpPr/>
          <p:nvPr/>
        </p:nvSpPr>
        <p:spPr bwMode="auto">
          <a:xfrm>
            <a:off x="2243833" y="2195867"/>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Oval 188">
            <a:extLst>
              <a:ext uri="{FF2B5EF4-FFF2-40B4-BE49-F238E27FC236}">
                <a16:creationId xmlns:a16="http://schemas.microsoft.com/office/drawing/2014/main" id="{7B60AA45-4D8A-D36D-CAD8-37AB02EC56CF}"/>
              </a:ext>
            </a:extLst>
          </p:cNvPr>
          <p:cNvSpPr/>
          <p:nvPr/>
        </p:nvSpPr>
        <p:spPr bwMode="auto">
          <a:xfrm>
            <a:off x="2246214" y="2226823"/>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Oval 189">
            <a:extLst>
              <a:ext uri="{FF2B5EF4-FFF2-40B4-BE49-F238E27FC236}">
                <a16:creationId xmlns:a16="http://schemas.microsoft.com/office/drawing/2014/main" id="{AEA1CD5E-3A98-DB59-D6D4-973F88E76E95}"/>
              </a:ext>
            </a:extLst>
          </p:cNvPr>
          <p:cNvSpPr/>
          <p:nvPr/>
        </p:nvSpPr>
        <p:spPr bwMode="auto">
          <a:xfrm>
            <a:off x="2472432" y="2314930"/>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Oval 190">
            <a:extLst>
              <a:ext uri="{FF2B5EF4-FFF2-40B4-BE49-F238E27FC236}">
                <a16:creationId xmlns:a16="http://schemas.microsoft.com/office/drawing/2014/main" id="{B52AE468-DA60-B51A-D90E-08F3909E3F25}"/>
              </a:ext>
            </a:extLst>
          </p:cNvPr>
          <p:cNvSpPr/>
          <p:nvPr/>
        </p:nvSpPr>
        <p:spPr bwMode="auto">
          <a:xfrm>
            <a:off x="2581969" y="2333980"/>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Oval 191">
            <a:extLst>
              <a:ext uri="{FF2B5EF4-FFF2-40B4-BE49-F238E27FC236}">
                <a16:creationId xmlns:a16="http://schemas.microsoft.com/office/drawing/2014/main" id="{3D099FF8-668A-FE7E-06B4-4681EFA645E1}"/>
              </a:ext>
            </a:extLst>
          </p:cNvPr>
          <p:cNvSpPr/>
          <p:nvPr/>
        </p:nvSpPr>
        <p:spPr bwMode="auto">
          <a:xfrm>
            <a:off x="2639119" y="2426849"/>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Oval 192">
            <a:extLst>
              <a:ext uri="{FF2B5EF4-FFF2-40B4-BE49-F238E27FC236}">
                <a16:creationId xmlns:a16="http://schemas.microsoft.com/office/drawing/2014/main" id="{87BA7087-C958-86F9-7E2E-E1BD8FB53B38}"/>
              </a:ext>
            </a:extLst>
          </p:cNvPr>
          <p:cNvSpPr/>
          <p:nvPr/>
        </p:nvSpPr>
        <p:spPr bwMode="auto">
          <a:xfrm>
            <a:off x="2653407" y="2450661"/>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Oval 193">
            <a:extLst>
              <a:ext uri="{FF2B5EF4-FFF2-40B4-BE49-F238E27FC236}">
                <a16:creationId xmlns:a16="http://schemas.microsoft.com/office/drawing/2014/main" id="{FE9FA37D-F822-CF40-5596-7E65A1065EFD}"/>
              </a:ext>
            </a:extLst>
          </p:cNvPr>
          <p:cNvSpPr/>
          <p:nvPr/>
        </p:nvSpPr>
        <p:spPr bwMode="auto">
          <a:xfrm>
            <a:off x="3008213" y="2600680"/>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Oval 194">
            <a:extLst>
              <a:ext uri="{FF2B5EF4-FFF2-40B4-BE49-F238E27FC236}">
                <a16:creationId xmlns:a16="http://schemas.microsoft.com/office/drawing/2014/main" id="{02B1E1FD-D6B7-31E3-1617-931745A77A2D}"/>
              </a:ext>
            </a:extLst>
          </p:cNvPr>
          <p:cNvSpPr/>
          <p:nvPr/>
        </p:nvSpPr>
        <p:spPr bwMode="auto">
          <a:xfrm>
            <a:off x="3036788" y="2638780"/>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Oval 195">
            <a:extLst>
              <a:ext uri="{FF2B5EF4-FFF2-40B4-BE49-F238E27FC236}">
                <a16:creationId xmlns:a16="http://schemas.microsoft.com/office/drawing/2014/main" id="{AA4854E0-AC4F-1972-ACAF-1C2C392F158D}"/>
              </a:ext>
            </a:extLst>
          </p:cNvPr>
          <p:cNvSpPr/>
          <p:nvPr/>
        </p:nvSpPr>
        <p:spPr bwMode="auto">
          <a:xfrm>
            <a:off x="3127275" y="2688786"/>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Oval 196">
            <a:extLst>
              <a:ext uri="{FF2B5EF4-FFF2-40B4-BE49-F238E27FC236}">
                <a16:creationId xmlns:a16="http://schemas.microsoft.com/office/drawing/2014/main" id="{894DC262-4AD7-EC70-9013-64AC0BF37616}"/>
              </a:ext>
            </a:extLst>
          </p:cNvPr>
          <p:cNvSpPr/>
          <p:nvPr/>
        </p:nvSpPr>
        <p:spPr bwMode="auto">
          <a:xfrm>
            <a:off x="3439218" y="2900718"/>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Oval 197">
            <a:extLst>
              <a:ext uri="{FF2B5EF4-FFF2-40B4-BE49-F238E27FC236}">
                <a16:creationId xmlns:a16="http://schemas.microsoft.com/office/drawing/2014/main" id="{ABD43E1C-171C-7071-7EA3-2F891F72B350}"/>
              </a:ext>
            </a:extLst>
          </p:cNvPr>
          <p:cNvSpPr/>
          <p:nvPr/>
        </p:nvSpPr>
        <p:spPr bwMode="auto">
          <a:xfrm>
            <a:off x="3574950" y="2945962"/>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Oval 198">
            <a:extLst>
              <a:ext uri="{FF2B5EF4-FFF2-40B4-BE49-F238E27FC236}">
                <a16:creationId xmlns:a16="http://schemas.microsoft.com/office/drawing/2014/main" id="{78F9AED0-EAF4-EBBF-3A06-558E9E750E9C}"/>
              </a:ext>
            </a:extLst>
          </p:cNvPr>
          <p:cNvSpPr/>
          <p:nvPr/>
        </p:nvSpPr>
        <p:spPr bwMode="auto">
          <a:xfrm>
            <a:off x="3634481" y="2953106"/>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Oval 199">
            <a:extLst>
              <a:ext uri="{FF2B5EF4-FFF2-40B4-BE49-F238E27FC236}">
                <a16:creationId xmlns:a16="http://schemas.microsoft.com/office/drawing/2014/main" id="{D8424BD6-C705-889B-AE79-A5F433BD484D}"/>
              </a:ext>
            </a:extLst>
          </p:cNvPr>
          <p:cNvSpPr/>
          <p:nvPr/>
        </p:nvSpPr>
        <p:spPr bwMode="auto">
          <a:xfrm>
            <a:off x="3682106" y="2960250"/>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Oval 200">
            <a:extLst>
              <a:ext uri="{FF2B5EF4-FFF2-40B4-BE49-F238E27FC236}">
                <a16:creationId xmlns:a16="http://schemas.microsoft.com/office/drawing/2014/main" id="{429457DD-65B1-FD3D-039E-03A54145FD89}"/>
              </a:ext>
            </a:extLst>
          </p:cNvPr>
          <p:cNvSpPr/>
          <p:nvPr/>
        </p:nvSpPr>
        <p:spPr bwMode="auto">
          <a:xfrm>
            <a:off x="3763068" y="2955487"/>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Oval 201">
            <a:extLst>
              <a:ext uri="{FF2B5EF4-FFF2-40B4-BE49-F238E27FC236}">
                <a16:creationId xmlns:a16="http://schemas.microsoft.com/office/drawing/2014/main" id="{EE6B23CF-9F14-880A-FC68-B0029BB75A53}"/>
              </a:ext>
            </a:extLst>
          </p:cNvPr>
          <p:cNvSpPr/>
          <p:nvPr/>
        </p:nvSpPr>
        <p:spPr bwMode="auto">
          <a:xfrm>
            <a:off x="3784500" y="2976918"/>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Oval 202">
            <a:extLst>
              <a:ext uri="{FF2B5EF4-FFF2-40B4-BE49-F238E27FC236}">
                <a16:creationId xmlns:a16="http://schemas.microsoft.com/office/drawing/2014/main" id="{88260F0A-6555-F591-2EF6-EAF657BDA896}"/>
              </a:ext>
            </a:extLst>
          </p:cNvPr>
          <p:cNvSpPr/>
          <p:nvPr/>
        </p:nvSpPr>
        <p:spPr bwMode="auto">
          <a:xfrm>
            <a:off x="3803550" y="2995968"/>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Oval 203">
            <a:extLst>
              <a:ext uri="{FF2B5EF4-FFF2-40B4-BE49-F238E27FC236}">
                <a16:creationId xmlns:a16="http://schemas.microsoft.com/office/drawing/2014/main" id="{B56B3AD7-A426-2418-DCE8-870C98B08623}"/>
              </a:ext>
            </a:extLst>
          </p:cNvPr>
          <p:cNvSpPr/>
          <p:nvPr/>
        </p:nvSpPr>
        <p:spPr bwMode="auto">
          <a:xfrm>
            <a:off x="3817837" y="3017400"/>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5" name="Oval 204">
            <a:extLst>
              <a:ext uri="{FF2B5EF4-FFF2-40B4-BE49-F238E27FC236}">
                <a16:creationId xmlns:a16="http://schemas.microsoft.com/office/drawing/2014/main" id="{46836DFC-6F23-A0F6-F876-62F7AB51449C}"/>
              </a:ext>
            </a:extLst>
          </p:cNvPr>
          <p:cNvSpPr/>
          <p:nvPr/>
        </p:nvSpPr>
        <p:spPr bwMode="auto">
          <a:xfrm>
            <a:off x="3832124" y="3036450"/>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Oval 205">
            <a:extLst>
              <a:ext uri="{FF2B5EF4-FFF2-40B4-BE49-F238E27FC236}">
                <a16:creationId xmlns:a16="http://schemas.microsoft.com/office/drawing/2014/main" id="{EBA84129-7B40-E4EC-17B4-C7D13E0F9850}"/>
              </a:ext>
            </a:extLst>
          </p:cNvPr>
          <p:cNvSpPr/>
          <p:nvPr/>
        </p:nvSpPr>
        <p:spPr bwMode="auto">
          <a:xfrm>
            <a:off x="3848793" y="3060263"/>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Oval 206">
            <a:extLst>
              <a:ext uri="{FF2B5EF4-FFF2-40B4-BE49-F238E27FC236}">
                <a16:creationId xmlns:a16="http://schemas.microsoft.com/office/drawing/2014/main" id="{7848056B-A76B-2EC7-A350-B5DBF13740D4}"/>
              </a:ext>
            </a:extLst>
          </p:cNvPr>
          <p:cNvSpPr/>
          <p:nvPr/>
        </p:nvSpPr>
        <p:spPr bwMode="auto">
          <a:xfrm>
            <a:off x="3882131" y="3069788"/>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8" name="Oval 207">
            <a:extLst>
              <a:ext uri="{FF2B5EF4-FFF2-40B4-BE49-F238E27FC236}">
                <a16:creationId xmlns:a16="http://schemas.microsoft.com/office/drawing/2014/main" id="{32F8E828-B49D-EED5-17C7-42D43F118B16}"/>
              </a:ext>
            </a:extLst>
          </p:cNvPr>
          <p:cNvSpPr/>
          <p:nvPr/>
        </p:nvSpPr>
        <p:spPr bwMode="auto">
          <a:xfrm>
            <a:off x="4103587" y="3072169"/>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9" name="Oval 208">
            <a:extLst>
              <a:ext uri="{FF2B5EF4-FFF2-40B4-BE49-F238E27FC236}">
                <a16:creationId xmlns:a16="http://schemas.microsoft.com/office/drawing/2014/main" id="{5E23502B-38D9-2BB6-8F41-870D70456706}"/>
              </a:ext>
            </a:extLst>
          </p:cNvPr>
          <p:cNvSpPr/>
          <p:nvPr/>
        </p:nvSpPr>
        <p:spPr bwMode="auto">
          <a:xfrm>
            <a:off x="4153593" y="3076931"/>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0" name="Oval 209">
            <a:extLst>
              <a:ext uri="{FF2B5EF4-FFF2-40B4-BE49-F238E27FC236}">
                <a16:creationId xmlns:a16="http://schemas.microsoft.com/office/drawing/2014/main" id="{F9D9C83A-7D00-6DC6-867D-4A4FBE134333}"/>
              </a:ext>
            </a:extLst>
          </p:cNvPr>
          <p:cNvSpPr/>
          <p:nvPr/>
        </p:nvSpPr>
        <p:spPr bwMode="auto">
          <a:xfrm>
            <a:off x="4175024" y="3098362"/>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1" name="Oval 210">
            <a:extLst>
              <a:ext uri="{FF2B5EF4-FFF2-40B4-BE49-F238E27FC236}">
                <a16:creationId xmlns:a16="http://schemas.microsoft.com/office/drawing/2014/main" id="{822AFC9F-E57C-7582-6D82-54A1303595E5}"/>
              </a:ext>
            </a:extLst>
          </p:cNvPr>
          <p:cNvSpPr/>
          <p:nvPr/>
        </p:nvSpPr>
        <p:spPr bwMode="auto">
          <a:xfrm>
            <a:off x="4189312" y="3122174"/>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2" name="Oval 211">
            <a:extLst>
              <a:ext uri="{FF2B5EF4-FFF2-40B4-BE49-F238E27FC236}">
                <a16:creationId xmlns:a16="http://schemas.microsoft.com/office/drawing/2014/main" id="{5FA89463-5737-1669-A52A-747DE1006E15}"/>
              </a:ext>
            </a:extLst>
          </p:cNvPr>
          <p:cNvSpPr/>
          <p:nvPr/>
        </p:nvSpPr>
        <p:spPr bwMode="auto">
          <a:xfrm>
            <a:off x="4196456" y="3141224"/>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3" name="Oval 212">
            <a:extLst>
              <a:ext uri="{FF2B5EF4-FFF2-40B4-BE49-F238E27FC236}">
                <a16:creationId xmlns:a16="http://schemas.microsoft.com/office/drawing/2014/main" id="{1528E109-6E71-3236-B27E-F19A36B9E5F2}"/>
              </a:ext>
            </a:extLst>
          </p:cNvPr>
          <p:cNvSpPr/>
          <p:nvPr/>
        </p:nvSpPr>
        <p:spPr bwMode="auto">
          <a:xfrm>
            <a:off x="4210743" y="3165036"/>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4" name="Oval 213">
            <a:extLst>
              <a:ext uri="{FF2B5EF4-FFF2-40B4-BE49-F238E27FC236}">
                <a16:creationId xmlns:a16="http://schemas.microsoft.com/office/drawing/2014/main" id="{846B9504-55C3-5406-8EA7-8831794652F3}"/>
              </a:ext>
            </a:extLst>
          </p:cNvPr>
          <p:cNvSpPr/>
          <p:nvPr/>
        </p:nvSpPr>
        <p:spPr bwMode="auto">
          <a:xfrm>
            <a:off x="4234555" y="3203136"/>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5" name="Oval 214">
            <a:extLst>
              <a:ext uri="{FF2B5EF4-FFF2-40B4-BE49-F238E27FC236}">
                <a16:creationId xmlns:a16="http://schemas.microsoft.com/office/drawing/2014/main" id="{BAC8EAA3-8ACE-E90F-1B7A-2CD3F826B65F}"/>
              </a:ext>
            </a:extLst>
          </p:cNvPr>
          <p:cNvSpPr/>
          <p:nvPr/>
        </p:nvSpPr>
        <p:spPr bwMode="auto">
          <a:xfrm>
            <a:off x="4279799" y="3203136"/>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6" name="Oval 215">
            <a:extLst>
              <a:ext uri="{FF2B5EF4-FFF2-40B4-BE49-F238E27FC236}">
                <a16:creationId xmlns:a16="http://schemas.microsoft.com/office/drawing/2014/main" id="{406055E0-84B2-F44D-C794-1C382F683401}"/>
              </a:ext>
            </a:extLst>
          </p:cNvPr>
          <p:cNvSpPr/>
          <p:nvPr/>
        </p:nvSpPr>
        <p:spPr bwMode="auto">
          <a:xfrm>
            <a:off x="4377430" y="3229330"/>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7" name="Oval 216">
            <a:extLst>
              <a:ext uri="{FF2B5EF4-FFF2-40B4-BE49-F238E27FC236}">
                <a16:creationId xmlns:a16="http://schemas.microsoft.com/office/drawing/2014/main" id="{C44DB653-02DB-4D0C-D4C4-F29F02E4A61C}"/>
              </a:ext>
            </a:extLst>
          </p:cNvPr>
          <p:cNvSpPr/>
          <p:nvPr/>
        </p:nvSpPr>
        <p:spPr bwMode="auto">
          <a:xfrm>
            <a:off x="4532211" y="3253143"/>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8" name="Oval 217">
            <a:extLst>
              <a:ext uri="{FF2B5EF4-FFF2-40B4-BE49-F238E27FC236}">
                <a16:creationId xmlns:a16="http://schemas.microsoft.com/office/drawing/2014/main" id="{0A998E15-2FC9-E65C-FBA5-A3AB13244719}"/>
              </a:ext>
            </a:extLst>
          </p:cNvPr>
          <p:cNvSpPr/>
          <p:nvPr/>
        </p:nvSpPr>
        <p:spPr bwMode="auto">
          <a:xfrm>
            <a:off x="4565549" y="3255524"/>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9" name="Oval 218">
            <a:extLst>
              <a:ext uri="{FF2B5EF4-FFF2-40B4-BE49-F238E27FC236}">
                <a16:creationId xmlns:a16="http://schemas.microsoft.com/office/drawing/2014/main" id="{DD5853DD-1692-1156-FDC9-0F47B83C8E7F}"/>
              </a:ext>
            </a:extLst>
          </p:cNvPr>
          <p:cNvSpPr/>
          <p:nvPr/>
        </p:nvSpPr>
        <p:spPr bwMode="auto">
          <a:xfrm>
            <a:off x="4596505" y="3272193"/>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0" name="Oval 219">
            <a:extLst>
              <a:ext uri="{FF2B5EF4-FFF2-40B4-BE49-F238E27FC236}">
                <a16:creationId xmlns:a16="http://schemas.microsoft.com/office/drawing/2014/main" id="{E5B56D87-6B38-E067-0FE5-8B972C1661E5}"/>
              </a:ext>
            </a:extLst>
          </p:cNvPr>
          <p:cNvSpPr/>
          <p:nvPr/>
        </p:nvSpPr>
        <p:spPr bwMode="auto">
          <a:xfrm>
            <a:off x="4617936" y="3298387"/>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1" name="Oval 220">
            <a:extLst>
              <a:ext uri="{FF2B5EF4-FFF2-40B4-BE49-F238E27FC236}">
                <a16:creationId xmlns:a16="http://schemas.microsoft.com/office/drawing/2014/main" id="{D47221F5-F83C-CAA2-B2D6-DCCD7F8B9CB3}"/>
              </a:ext>
            </a:extLst>
          </p:cNvPr>
          <p:cNvSpPr/>
          <p:nvPr/>
        </p:nvSpPr>
        <p:spPr bwMode="auto">
          <a:xfrm>
            <a:off x="4636986" y="3324580"/>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2" name="Oval 221">
            <a:extLst>
              <a:ext uri="{FF2B5EF4-FFF2-40B4-BE49-F238E27FC236}">
                <a16:creationId xmlns:a16="http://schemas.microsoft.com/office/drawing/2014/main" id="{C8B519B7-7015-C103-FDEB-A73130470F3A}"/>
              </a:ext>
            </a:extLst>
          </p:cNvPr>
          <p:cNvSpPr/>
          <p:nvPr/>
        </p:nvSpPr>
        <p:spPr bwMode="auto">
          <a:xfrm>
            <a:off x="4744142" y="3398399"/>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3" name="Oval 222">
            <a:extLst>
              <a:ext uri="{FF2B5EF4-FFF2-40B4-BE49-F238E27FC236}">
                <a16:creationId xmlns:a16="http://schemas.microsoft.com/office/drawing/2014/main" id="{ABA13B99-08A6-9D30-8D6A-93920481076D}"/>
              </a:ext>
            </a:extLst>
          </p:cNvPr>
          <p:cNvSpPr/>
          <p:nvPr/>
        </p:nvSpPr>
        <p:spPr bwMode="auto">
          <a:xfrm>
            <a:off x="4963217" y="3407924"/>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4" name="Oval 223">
            <a:extLst>
              <a:ext uri="{FF2B5EF4-FFF2-40B4-BE49-F238E27FC236}">
                <a16:creationId xmlns:a16="http://schemas.microsoft.com/office/drawing/2014/main" id="{E47BCD6A-BCA2-04A9-9F9E-8EE8D59E4E9A}"/>
              </a:ext>
            </a:extLst>
          </p:cNvPr>
          <p:cNvSpPr/>
          <p:nvPr/>
        </p:nvSpPr>
        <p:spPr bwMode="auto">
          <a:xfrm>
            <a:off x="4970361" y="3450787"/>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Oval 224">
            <a:extLst>
              <a:ext uri="{FF2B5EF4-FFF2-40B4-BE49-F238E27FC236}">
                <a16:creationId xmlns:a16="http://schemas.microsoft.com/office/drawing/2014/main" id="{1AF9F7C4-6B02-4DFB-CB60-D5B7F1D31487}"/>
              </a:ext>
            </a:extLst>
          </p:cNvPr>
          <p:cNvSpPr/>
          <p:nvPr/>
        </p:nvSpPr>
        <p:spPr bwMode="auto">
          <a:xfrm>
            <a:off x="4996555" y="3450787"/>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6" name="Oval 225">
            <a:extLst>
              <a:ext uri="{FF2B5EF4-FFF2-40B4-BE49-F238E27FC236}">
                <a16:creationId xmlns:a16="http://schemas.microsoft.com/office/drawing/2014/main" id="{8D06FD63-C92B-5164-4441-A4ACF320C53B}"/>
              </a:ext>
            </a:extLst>
          </p:cNvPr>
          <p:cNvSpPr/>
          <p:nvPr/>
        </p:nvSpPr>
        <p:spPr bwMode="auto">
          <a:xfrm>
            <a:off x="5034655" y="3450787"/>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7" name="Oval 226">
            <a:extLst>
              <a:ext uri="{FF2B5EF4-FFF2-40B4-BE49-F238E27FC236}">
                <a16:creationId xmlns:a16="http://schemas.microsoft.com/office/drawing/2014/main" id="{A0DF4E48-6F05-D689-9C6F-43AADADAE7EE}"/>
              </a:ext>
            </a:extLst>
          </p:cNvPr>
          <p:cNvSpPr/>
          <p:nvPr/>
        </p:nvSpPr>
        <p:spPr bwMode="auto">
          <a:xfrm>
            <a:off x="5160861" y="3450787"/>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8" name="Oval 227">
            <a:extLst>
              <a:ext uri="{FF2B5EF4-FFF2-40B4-BE49-F238E27FC236}">
                <a16:creationId xmlns:a16="http://schemas.microsoft.com/office/drawing/2014/main" id="{47F84981-7BF8-1CB5-0C21-4E23C5A684FD}"/>
              </a:ext>
            </a:extLst>
          </p:cNvPr>
          <p:cNvSpPr/>
          <p:nvPr/>
        </p:nvSpPr>
        <p:spPr bwMode="auto">
          <a:xfrm>
            <a:off x="5368030" y="3453169"/>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9" name="Oval 228">
            <a:extLst>
              <a:ext uri="{FF2B5EF4-FFF2-40B4-BE49-F238E27FC236}">
                <a16:creationId xmlns:a16="http://schemas.microsoft.com/office/drawing/2014/main" id="{CFAB1E88-5603-027A-02AD-38527F80C462}"/>
              </a:ext>
            </a:extLst>
          </p:cNvPr>
          <p:cNvSpPr/>
          <p:nvPr/>
        </p:nvSpPr>
        <p:spPr bwMode="auto">
          <a:xfrm>
            <a:off x="5389461" y="3453169"/>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0" name="Oval 229">
            <a:extLst>
              <a:ext uri="{FF2B5EF4-FFF2-40B4-BE49-F238E27FC236}">
                <a16:creationId xmlns:a16="http://schemas.microsoft.com/office/drawing/2014/main" id="{FA1A4A47-629E-02FE-A50D-779F8138391C}"/>
              </a:ext>
            </a:extLst>
          </p:cNvPr>
          <p:cNvSpPr/>
          <p:nvPr/>
        </p:nvSpPr>
        <p:spPr bwMode="auto">
          <a:xfrm>
            <a:off x="5432324" y="3453169"/>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1" name="Oval 230">
            <a:extLst>
              <a:ext uri="{FF2B5EF4-FFF2-40B4-BE49-F238E27FC236}">
                <a16:creationId xmlns:a16="http://schemas.microsoft.com/office/drawing/2014/main" id="{9B9F1C56-B326-48B0-BAA4-1A59824712E1}"/>
              </a:ext>
            </a:extLst>
          </p:cNvPr>
          <p:cNvSpPr/>
          <p:nvPr/>
        </p:nvSpPr>
        <p:spPr bwMode="auto">
          <a:xfrm>
            <a:off x="5677593" y="3453169"/>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Oval 231">
            <a:extLst>
              <a:ext uri="{FF2B5EF4-FFF2-40B4-BE49-F238E27FC236}">
                <a16:creationId xmlns:a16="http://schemas.microsoft.com/office/drawing/2014/main" id="{F115F396-9ACB-9EA6-BC2F-292FF7B26BC9}"/>
              </a:ext>
            </a:extLst>
          </p:cNvPr>
          <p:cNvSpPr/>
          <p:nvPr/>
        </p:nvSpPr>
        <p:spPr bwMode="auto">
          <a:xfrm>
            <a:off x="5756174" y="3453169"/>
            <a:ext cx="60709" cy="60709"/>
          </a:xfrm>
          <a:prstGeom prst="ellipse">
            <a:avLst/>
          </a:prstGeom>
          <a:solidFill>
            <a:schemeClr val="accent3"/>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36" name="Group 235">
            <a:extLst>
              <a:ext uri="{FF2B5EF4-FFF2-40B4-BE49-F238E27FC236}">
                <a16:creationId xmlns:a16="http://schemas.microsoft.com/office/drawing/2014/main" id="{F8D3B7C5-EB30-C08A-0B30-B06AFCC9B78F}"/>
              </a:ext>
            </a:extLst>
          </p:cNvPr>
          <p:cNvGrpSpPr/>
          <p:nvPr/>
        </p:nvGrpSpPr>
        <p:grpSpPr>
          <a:xfrm>
            <a:off x="1478756" y="1843088"/>
            <a:ext cx="4324350" cy="1640681"/>
            <a:chOff x="1478756" y="1519238"/>
            <a:chExt cx="4324350" cy="1640681"/>
          </a:xfrm>
        </p:grpSpPr>
        <p:sp>
          <p:nvSpPr>
            <p:cNvPr id="233" name="Freeform: Shape 232">
              <a:extLst>
                <a:ext uri="{FF2B5EF4-FFF2-40B4-BE49-F238E27FC236}">
                  <a16:creationId xmlns:a16="http://schemas.microsoft.com/office/drawing/2014/main" id="{538D9671-4A84-77E7-8DB2-E610B142F683}"/>
                </a:ext>
              </a:extLst>
            </p:cNvPr>
            <p:cNvSpPr/>
            <p:nvPr/>
          </p:nvSpPr>
          <p:spPr bwMode="auto">
            <a:xfrm>
              <a:off x="1478756" y="1519238"/>
              <a:ext cx="1997869" cy="1078706"/>
            </a:xfrm>
            <a:custGeom>
              <a:avLst/>
              <a:gdLst>
                <a:gd name="connsiteX0" fmla="*/ 0 w 1997869"/>
                <a:gd name="connsiteY0" fmla="*/ 0 h 1078706"/>
                <a:gd name="connsiteX1" fmla="*/ 180975 w 1997869"/>
                <a:gd name="connsiteY1" fmla="*/ 0 h 1078706"/>
                <a:gd name="connsiteX2" fmla="*/ 178594 w 1997869"/>
                <a:gd name="connsiteY2" fmla="*/ 11906 h 1078706"/>
                <a:gd name="connsiteX3" fmla="*/ 254794 w 1997869"/>
                <a:gd name="connsiteY3" fmla="*/ 11906 h 1078706"/>
                <a:gd name="connsiteX4" fmla="*/ 254794 w 1997869"/>
                <a:gd name="connsiteY4" fmla="*/ 78581 h 1078706"/>
                <a:gd name="connsiteX5" fmla="*/ 261938 w 1997869"/>
                <a:gd name="connsiteY5" fmla="*/ 78581 h 1078706"/>
                <a:gd name="connsiteX6" fmla="*/ 261938 w 1997869"/>
                <a:gd name="connsiteY6" fmla="*/ 173831 h 1078706"/>
                <a:gd name="connsiteX7" fmla="*/ 285750 w 1997869"/>
                <a:gd name="connsiteY7" fmla="*/ 173831 h 1078706"/>
                <a:gd name="connsiteX8" fmla="*/ 285750 w 1997869"/>
                <a:gd name="connsiteY8" fmla="*/ 202406 h 1078706"/>
                <a:gd name="connsiteX9" fmla="*/ 416719 w 1997869"/>
                <a:gd name="connsiteY9" fmla="*/ 202406 h 1078706"/>
                <a:gd name="connsiteX10" fmla="*/ 416719 w 1997869"/>
                <a:gd name="connsiteY10" fmla="*/ 209550 h 1078706"/>
                <a:gd name="connsiteX11" fmla="*/ 531019 w 1997869"/>
                <a:gd name="connsiteY11" fmla="*/ 209550 h 1078706"/>
                <a:gd name="connsiteX12" fmla="*/ 531019 w 1997869"/>
                <a:gd name="connsiteY12" fmla="*/ 280987 h 1078706"/>
                <a:gd name="connsiteX13" fmla="*/ 564357 w 1997869"/>
                <a:gd name="connsiteY13" fmla="*/ 280987 h 1078706"/>
                <a:gd name="connsiteX14" fmla="*/ 564357 w 1997869"/>
                <a:gd name="connsiteY14" fmla="*/ 304800 h 1078706"/>
                <a:gd name="connsiteX15" fmla="*/ 590550 w 1997869"/>
                <a:gd name="connsiteY15" fmla="*/ 304800 h 1078706"/>
                <a:gd name="connsiteX16" fmla="*/ 590550 w 1997869"/>
                <a:gd name="connsiteY16" fmla="*/ 323850 h 1078706"/>
                <a:gd name="connsiteX17" fmla="*/ 654844 w 1997869"/>
                <a:gd name="connsiteY17" fmla="*/ 323850 h 1078706"/>
                <a:gd name="connsiteX18" fmla="*/ 654844 w 1997869"/>
                <a:gd name="connsiteY18" fmla="*/ 333375 h 1078706"/>
                <a:gd name="connsiteX19" fmla="*/ 771525 w 1997869"/>
                <a:gd name="connsiteY19" fmla="*/ 333375 h 1078706"/>
                <a:gd name="connsiteX20" fmla="*/ 773907 w 1997869"/>
                <a:gd name="connsiteY20" fmla="*/ 361950 h 1078706"/>
                <a:gd name="connsiteX21" fmla="*/ 804863 w 1997869"/>
                <a:gd name="connsiteY21" fmla="*/ 361950 h 1078706"/>
                <a:gd name="connsiteX22" fmla="*/ 804863 w 1997869"/>
                <a:gd name="connsiteY22" fmla="*/ 459581 h 1078706"/>
                <a:gd name="connsiteX23" fmla="*/ 847725 w 1997869"/>
                <a:gd name="connsiteY23" fmla="*/ 459581 h 1078706"/>
                <a:gd name="connsiteX24" fmla="*/ 852488 w 1997869"/>
                <a:gd name="connsiteY24" fmla="*/ 478631 h 1078706"/>
                <a:gd name="connsiteX25" fmla="*/ 890588 w 1997869"/>
                <a:gd name="connsiteY25" fmla="*/ 478631 h 1078706"/>
                <a:gd name="connsiteX26" fmla="*/ 892969 w 1997869"/>
                <a:gd name="connsiteY26" fmla="*/ 492918 h 1078706"/>
                <a:gd name="connsiteX27" fmla="*/ 942975 w 1997869"/>
                <a:gd name="connsiteY27" fmla="*/ 492918 h 1078706"/>
                <a:gd name="connsiteX28" fmla="*/ 945357 w 1997869"/>
                <a:gd name="connsiteY28" fmla="*/ 495300 h 1078706"/>
                <a:gd name="connsiteX29" fmla="*/ 985838 w 1997869"/>
                <a:gd name="connsiteY29" fmla="*/ 495300 h 1078706"/>
                <a:gd name="connsiteX30" fmla="*/ 985838 w 1997869"/>
                <a:gd name="connsiteY30" fmla="*/ 502443 h 1078706"/>
                <a:gd name="connsiteX31" fmla="*/ 1071563 w 1997869"/>
                <a:gd name="connsiteY31" fmla="*/ 502443 h 1078706"/>
                <a:gd name="connsiteX32" fmla="*/ 1071563 w 1997869"/>
                <a:gd name="connsiteY32" fmla="*/ 514350 h 1078706"/>
                <a:gd name="connsiteX33" fmla="*/ 1164432 w 1997869"/>
                <a:gd name="connsiteY33" fmla="*/ 514350 h 1078706"/>
                <a:gd name="connsiteX34" fmla="*/ 1164432 w 1997869"/>
                <a:gd name="connsiteY34" fmla="*/ 554831 h 1078706"/>
                <a:gd name="connsiteX35" fmla="*/ 1178719 w 1997869"/>
                <a:gd name="connsiteY35" fmla="*/ 554831 h 1078706"/>
                <a:gd name="connsiteX36" fmla="*/ 1178719 w 1997869"/>
                <a:gd name="connsiteY36" fmla="*/ 592931 h 1078706"/>
                <a:gd name="connsiteX37" fmla="*/ 1197769 w 1997869"/>
                <a:gd name="connsiteY37" fmla="*/ 611981 h 1078706"/>
                <a:gd name="connsiteX38" fmla="*/ 1212057 w 1997869"/>
                <a:gd name="connsiteY38" fmla="*/ 626269 h 1078706"/>
                <a:gd name="connsiteX39" fmla="*/ 1212057 w 1997869"/>
                <a:gd name="connsiteY39" fmla="*/ 669131 h 1078706"/>
                <a:gd name="connsiteX40" fmla="*/ 1240632 w 1997869"/>
                <a:gd name="connsiteY40" fmla="*/ 669131 h 1078706"/>
                <a:gd name="connsiteX41" fmla="*/ 1238250 w 1997869"/>
                <a:gd name="connsiteY41" fmla="*/ 688181 h 1078706"/>
                <a:gd name="connsiteX42" fmla="*/ 1252538 w 1997869"/>
                <a:gd name="connsiteY42" fmla="*/ 688181 h 1078706"/>
                <a:gd name="connsiteX43" fmla="*/ 1257300 w 1997869"/>
                <a:gd name="connsiteY43" fmla="*/ 702468 h 1078706"/>
                <a:gd name="connsiteX44" fmla="*/ 1278732 w 1997869"/>
                <a:gd name="connsiteY44" fmla="*/ 702468 h 1078706"/>
                <a:gd name="connsiteX45" fmla="*/ 1281113 w 1997869"/>
                <a:gd name="connsiteY45" fmla="*/ 704850 h 1078706"/>
                <a:gd name="connsiteX46" fmla="*/ 1316832 w 1997869"/>
                <a:gd name="connsiteY46" fmla="*/ 704850 h 1078706"/>
                <a:gd name="connsiteX47" fmla="*/ 1316832 w 1997869"/>
                <a:gd name="connsiteY47" fmla="*/ 711993 h 1078706"/>
                <a:gd name="connsiteX48" fmla="*/ 1331119 w 1997869"/>
                <a:gd name="connsiteY48" fmla="*/ 711993 h 1078706"/>
                <a:gd name="connsiteX49" fmla="*/ 1331119 w 1997869"/>
                <a:gd name="connsiteY49" fmla="*/ 711993 h 1078706"/>
                <a:gd name="connsiteX50" fmla="*/ 1469232 w 1997869"/>
                <a:gd name="connsiteY50" fmla="*/ 711993 h 1078706"/>
                <a:gd name="connsiteX51" fmla="*/ 1471613 w 1997869"/>
                <a:gd name="connsiteY51" fmla="*/ 738187 h 1078706"/>
                <a:gd name="connsiteX52" fmla="*/ 1497807 w 1997869"/>
                <a:gd name="connsiteY52" fmla="*/ 738187 h 1078706"/>
                <a:gd name="connsiteX53" fmla="*/ 1497807 w 1997869"/>
                <a:gd name="connsiteY53" fmla="*/ 738187 h 1078706"/>
                <a:gd name="connsiteX54" fmla="*/ 1554957 w 1997869"/>
                <a:gd name="connsiteY54" fmla="*/ 738187 h 1078706"/>
                <a:gd name="connsiteX55" fmla="*/ 1554957 w 1997869"/>
                <a:gd name="connsiteY55" fmla="*/ 795337 h 1078706"/>
                <a:gd name="connsiteX56" fmla="*/ 1585913 w 1997869"/>
                <a:gd name="connsiteY56" fmla="*/ 795337 h 1078706"/>
                <a:gd name="connsiteX57" fmla="*/ 1590675 w 1997869"/>
                <a:gd name="connsiteY57" fmla="*/ 847725 h 1078706"/>
                <a:gd name="connsiteX58" fmla="*/ 1650207 w 1997869"/>
                <a:gd name="connsiteY58" fmla="*/ 847725 h 1078706"/>
                <a:gd name="connsiteX59" fmla="*/ 1650207 w 1997869"/>
                <a:gd name="connsiteY59" fmla="*/ 864393 h 1078706"/>
                <a:gd name="connsiteX60" fmla="*/ 1681163 w 1997869"/>
                <a:gd name="connsiteY60" fmla="*/ 881062 h 1078706"/>
                <a:gd name="connsiteX61" fmla="*/ 1754982 w 1997869"/>
                <a:gd name="connsiteY61" fmla="*/ 876300 h 1078706"/>
                <a:gd name="connsiteX62" fmla="*/ 1762125 w 1997869"/>
                <a:gd name="connsiteY62" fmla="*/ 895350 h 1078706"/>
                <a:gd name="connsiteX63" fmla="*/ 1843088 w 1997869"/>
                <a:gd name="connsiteY63" fmla="*/ 895350 h 1078706"/>
                <a:gd name="connsiteX64" fmla="*/ 1843088 w 1997869"/>
                <a:gd name="connsiteY64" fmla="*/ 907256 h 1078706"/>
                <a:gd name="connsiteX65" fmla="*/ 1952625 w 1997869"/>
                <a:gd name="connsiteY65" fmla="*/ 907256 h 1078706"/>
                <a:gd name="connsiteX66" fmla="*/ 1947863 w 1997869"/>
                <a:gd name="connsiteY66" fmla="*/ 938212 h 1078706"/>
                <a:gd name="connsiteX67" fmla="*/ 1964532 w 1997869"/>
                <a:gd name="connsiteY67" fmla="*/ 938212 h 1078706"/>
                <a:gd name="connsiteX68" fmla="*/ 1966913 w 1997869"/>
                <a:gd name="connsiteY68" fmla="*/ 976312 h 1078706"/>
                <a:gd name="connsiteX69" fmla="*/ 1978819 w 1997869"/>
                <a:gd name="connsiteY69" fmla="*/ 976312 h 1078706"/>
                <a:gd name="connsiteX70" fmla="*/ 1978819 w 1997869"/>
                <a:gd name="connsiteY70" fmla="*/ 1021556 h 1078706"/>
                <a:gd name="connsiteX71" fmla="*/ 1985963 w 1997869"/>
                <a:gd name="connsiteY71" fmla="*/ 1021556 h 1078706"/>
                <a:gd name="connsiteX72" fmla="*/ 1985963 w 1997869"/>
                <a:gd name="connsiteY72" fmla="*/ 1078706 h 1078706"/>
                <a:gd name="connsiteX73" fmla="*/ 1997869 w 1997869"/>
                <a:gd name="connsiteY73" fmla="*/ 1078706 h 1078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1997869" h="1078706">
                  <a:moveTo>
                    <a:pt x="0" y="0"/>
                  </a:moveTo>
                  <a:lnTo>
                    <a:pt x="180975" y="0"/>
                  </a:lnTo>
                  <a:lnTo>
                    <a:pt x="178594" y="11906"/>
                  </a:lnTo>
                  <a:lnTo>
                    <a:pt x="254794" y="11906"/>
                  </a:lnTo>
                  <a:lnTo>
                    <a:pt x="254794" y="78581"/>
                  </a:lnTo>
                  <a:lnTo>
                    <a:pt x="261938" y="78581"/>
                  </a:lnTo>
                  <a:lnTo>
                    <a:pt x="261938" y="173831"/>
                  </a:lnTo>
                  <a:lnTo>
                    <a:pt x="285750" y="173831"/>
                  </a:lnTo>
                  <a:lnTo>
                    <a:pt x="285750" y="202406"/>
                  </a:lnTo>
                  <a:lnTo>
                    <a:pt x="416719" y="202406"/>
                  </a:lnTo>
                  <a:lnTo>
                    <a:pt x="416719" y="209550"/>
                  </a:lnTo>
                  <a:lnTo>
                    <a:pt x="531019" y="209550"/>
                  </a:lnTo>
                  <a:lnTo>
                    <a:pt x="531019" y="280987"/>
                  </a:lnTo>
                  <a:lnTo>
                    <a:pt x="564357" y="280987"/>
                  </a:lnTo>
                  <a:lnTo>
                    <a:pt x="564357" y="304800"/>
                  </a:lnTo>
                  <a:lnTo>
                    <a:pt x="590550" y="304800"/>
                  </a:lnTo>
                  <a:lnTo>
                    <a:pt x="590550" y="323850"/>
                  </a:lnTo>
                  <a:lnTo>
                    <a:pt x="654844" y="323850"/>
                  </a:lnTo>
                  <a:lnTo>
                    <a:pt x="654844" y="333375"/>
                  </a:lnTo>
                  <a:lnTo>
                    <a:pt x="771525" y="333375"/>
                  </a:lnTo>
                  <a:lnTo>
                    <a:pt x="773907" y="361950"/>
                  </a:lnTo>
                  <a:lnTo>
                    <a:pt x="804863" y="361950"/>
                  </a:lnTo>
                  <a:lnTo>
                    <a:pt x="804863" y="459581"/>
                  </a:lnTo>
                  <a:lnTo>
                    <a:pt x="847725" y="459581"/>
                  </a:lnTo>
                  <a:lnTo>
                    <a:pt x="852488" y="478631"/>
                  </a:lnTo>
                  <a:lnTo>
                    <a:pt x="890588" y="478631"/>
                  </a:lnTo>
                  <a:lnTo>
                    <a:pt x="892969" y="492918"/>
                  </a:lnTo>
                  <a:lnTo>
                    <a:pt x="942975" y="492918"/>
                  </a:lnTo>
                  <a:lnTo>
                    <a:pt x="945357" y="495300"/>
                  </a:lnTo>
                  <a:lnTo>
                    <a:pt x="985838" y="495300"/>
                  </a:lnTo>
                  <a:lnTo>
                    <a:pt x="985838" y="502443"/>
                  </a:lnTo>
                  <a:lnTo>
                    <a:pt x="1071563" y="502443"/>
                  </a:lnTo>
                  <a:lnTo>
                    <a:pt x="1071563" y="514350"/>
                  </a:lnTo>
                  <a:lnTo>
                    <a:pt x="1164432" y="514350"/>
                  </a:lnTo>
                  <a:lnTo>
                    <a:pt x="1164432" y="554831"/>
                  </a:lnTo>
                  <a:lnTo>
                    <a:pt x="1178719" y="554831"/>
                  </a:lnTo>
                  <a:lnTo>
                    <a:pt x="1178719" y="592931"/>
                  </a:lnTo>
                  <a:lnTo>
                    <a:pt x="1197769" y="611981"/>
                  </a:lnTo>
                  <a:lnTo>
                    <a:pt x="1212057" y="626269"/>
                  </a:lnTo>
                  <a:lnTo>
                    <a:pt x="1212057" y="669131"/>
                  </a:lnTo>
                  <a:lnTo>
                    <a:pt x="1240632" y="669131"/>
                  </a:lnTo>
                  <a:lnTo>
                    <a:pt x="1238250" y="688181"/>
                  </a:lnTo>
                  <a:lnTo>
                    <a:pt x="1252538" y="688181"/>
                  </a:lnTo>
                  <a:lnTo>
                    <a:pt x="1257300" y="702468"/>
                  </a:lnTo>
                  <a:lnTo>
                    <a:pt x="1278732" y="702468"/>
                  </a:lnTo>
                  <a:lnTo>
                    <a:pt x="1281113" y="704850"/>
                  </a:lnTo>
                  <a:lnTo>
                    <a:pt x="1316832" y="704850"/>
                  </a:lnTo>
                  <a:lnTo>
                    <a:pt x="1316832" y="711993"/>
                  </a:lnTo>
                  <a:lnTo>
                    <a:pt x="1331119" y="711993"/>
                  </a:lnTo>
                  <a:lnTo>
                    <a:pt x="1331119" y="711993"/>
                  </a:lnTo>
                  <a:lnTo>
                    <a:pt x="1469232" y="711993"/>
                  </a:lnTo>
                  <a:lnTo>
                    <a:pt x="1471613" y="738187"/>
                  </a:lnTo>
                  <a:lnTo>
                    <a:pt x="1497807" y="738187"/>
                  </a:lnTo>
                  <a:lnTo>
                    <a:pt x="1497807" y="738187"/>
                  </a:lnTo>
                  <a:lnTo>
                    <a:pt x="1554957" y="738187"/>
                  </a:lnTo>
                  <a:lnTo>
                    <a:pt x="1554957" y="795337"/>
                  </a:lnTo>
                  <a:lnTo>
                    <a:pt x="1585913" y="795337"/>
                  </a:lnTo>
                  <a:lnTo>
                    <a:pt x="1590675" y="847725"/>
                  </a:lnTo>
                  <a:lnTo>
                    <a:pt x="1650207" y="847725"/>
                  </a:lnTo>
                  <a:lnTo>
                    <a:pt x="1650207" y="864393"/>
                  </a:lnTo>
                  <a:lnTo>
                    <a:pt x="1681163" y="881062"/>
                  </a:lnTo>
                  <a:lnTo>
                    <a:pt x="1754982" y="876300"/>
                  </a:lnTo>
                  <a:lnTo>
                    <a:pt x="1762125" y="895350"/>
                  </a:lnTo>
                  <a:lnTo>
                    <a:pt x="1843088" y="895350"/>
                  </a:lnTo>
                  <a:lnTo>
                    <a:pt x="1843088" y="907256"/>
                  </a:lnTo>
                  <a:lnTo>
                    <a:pt x="1952625" y="907256"/>
                  </a:lnTo>
                  <a:lnTo>
                    <a:pt x="1947863" y="938212"/>
                  </a:lnTo>
                  <a:lnTo>
                    <a:pt x="1964532" y="938212"/>
                  </a:lnTo>
                  <a:lnTo>
                    <a:pt x="1966913" y="976312"/>
                  </a:lnTo>
                  <a:lnTo>
                    <a:pt x="1978819" y="976312"/>
                  </a:lnTo>
                  <a:lnTo>
                    <a:pt x="1978819" y="1021556"/>
                  </a:lnTo>
                  <a:lnTo>
                    <a:pt x="1985963" y="1021556"/>
                  </a:lnTo>
                  <a:lnTo>
                    <a:pt x="1985963" y="1078706"/>
                  </a:lnTo>
                  <a:lnTo>
                    <a:pt x="1997869" y="1078706"/>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235" name="Freeform: Shape 234">
              <a:extLst>
                <a:ext uri="{FF2B5EF4-FFF2-40B4-BE49-F238E27FC236}">
                  <a16:creationId xmlns:a16="http://schemas.microsoft.com/office/drawing/2014/main" id="{D89584C4-A99B-F179-F2D7-92BF5260106D}"/>
                </a:ext>
              </a:extLst>
            </p:cNvPr>
            <p:cNvSpPr/>
            <p:nvPr/>
          </p:nvSpPr>
          <p:spPr bwMode="auto">
            <a:xfrm>
              <a:off x="3471863" y="2612231"/>
              <a:ext cx="2331243" cy="547688"/>
            </a:xfrm>
            <a:custGeom>
              <a:avLst/>
              <a:gdLst>
                <a:gd name="connsiteX0" fmla="*/ 0 w 2331243"/>
                <a:gd name="connsiteY0" fmla="*/ 0 h 547688"/>
                <a:gd name="connsiteX1" fmla="*/ 57150 w 2331243"/>
                <a:gd name="connsiteY1" fmla="*/ 0 h 547688"/>
                <a:gd name="connsiteX2" fmla="*/ 61912 w 2331243"/>
                <a:gd name="connsiteY2" fmla="*/ 21432 h 547688"/>
                <a:gd name="connsiteX3" fmla="*/ 126206 w 2331243"/>
                <a:gd name="connsiteY3" fmla="*/ 21432 h 547688"/>
                <a:gd name="connsiteX4" fmla="*/ 126206 w 2331243"/>
                <a:gd name="connsiteY4" fmla="*/ 42863 h 547688"/>
                <a:gd name="connsiteX5" fmla="*/ 190500 w 2331243"/>
                <a:gd name="connsiteY5" fmla="*/ 42863 h 547688"/>
                <a:gd name="connsiteX6" fmla="*/ 190500 w 2331243"/>
                <a:gd name="connsiteY6" fmla="*/ 57150 h 547688"/>
                <a:gd name="connsiteX7" fmla="*/ 340518 w 2331243"/>
                <a:gd name="connsiteY7" fmla="*/ 57150 h 547688"/>
                <a:gd name="connsiteX8" fmla="*/ 340518 w 2331243"/>
                <a:gd name="connsiteY8" fmla="*/ 76200 h 547688"/>
                <a:gd name="connsiteX9" fmla="*/ 371475 w 2331243"/>
                <a:gd name="connsiteY9" fmla="*/ 76200 h 547688"/>
                <a:gd name="connsiteX10" fmla="*/ 371475 w 2331243"/>
                <a:gd name="connsiteY10" fmla="*/ 111919 h 547688"/>
                <a:gd name="connsiteX11" fmla="*/ 395287 w 2331243"/>
                <a:gd name="connsiteY11" fmla="*/ 111919 h 547688"/>
                <a:gd name="connsiteX12" fmla="*/ 395287 w 2331243"/>
                <a:gd name="connsiteY12" fmla="*/ 147638 h 547688"/>
                <a:gd name="connsiteX13" fmla="*/ 421481 w 2331243"/>
                <a:gd name="connsiteY13" fmla="*/ 147638 h 547688"/>
                <a:gd name="connsiteX14" fmla="*/ 426243 w 2331243"/>
                <a:gd name="connsiteY14" fmla="*/ 164307 h 547688"/>
                <a:gd name="connsiteX15" fmla="*/ 573881 w 2331243"/>
                <a:gd name="connsiteY15" fmla="*/ 164307 h 547688"/>
                <a:gd name="connsiteX16" fmla="*/ 573881 w 2331243"/>
                <a:gd name="connsiteY16" fmla="*/ 173832 h 547688"/>
                <a:gd name="connsiteX17" fmla="*/ 728662 w 2331243"/>
                <a:gd name="connsiteY17" fmla="*/ 173832 h 547688"/>
                <a:gd name="connsiteX18" fmla="*/ 728662 w 2331243"/>
                <a:gd name="connsiteY18" fmla="*/ 195263 h 547688"/>
                <a:gd name="connsiteX19" fmla="*/ 754856 w 2331243"/>
                <a:gd name="connsiteY19" fmla="*/ 195263 h 547688"/>
                <a:gd name="connsiteX20" fmla="*/ 754856 w 2331243"/>
                <a:gd name="connsiteY20" fmla="*/ 250032 h 547688"/>
                <a:gd name="connsiteX21" fmla="*/ 783431 w 2331243"/>
                <a:gd name="connsiteY21" fmla="*/ 250032 h 547688"/>
                <a:gd name="connsiteX22" fmla="*/ 783431 w 2331243"/>
                <a:gd name="connsiteY22" fmla="*/ 278607 h 547688"/>
                <a:gd name="connsiteX23" fmla="*/ 797718 w 2331243"/>
                <a:gd name="connsiteY23" fmla="*/ 292894 h 547688"/>
                <a:gd name="connsiteX24" fmla="*/ 812006 w 2331243"/>
                <a:gd name="connsiteY24" fmla="*/ 319088 h 547688"/>
                <a:gd name="connsiteX25" fmla="*/ 983456 w 2331243"/>
                <a:gd name="connsiteY25" fmla="*/ 319088 h 547688"/>
                <a:gd name="connsiteX26" fmla="*/ 985837 w 2331243"/>
                <a:gd name="connsiteY26" fmla="*/ 338138 h 547688"/>
                <a:gd name="connsiteX27" fmla="*/ 1042987 w 2331243"/>
                <a:gd name="connsiteY27" fmla="*/ 338138 h 547688"/>
                <a:gd name="connsiteX28" fmla="*/ 1047750 w 2331243"/>
                <a:gd name="connsiteY28" fmla="*/ 350044 h 547688"/>
                <a:gd name="connsiteX29" fmla="*/ 1140618 w 2331243"/>
                <a:gd name="connsiteY29" fmla="*/ 350044 h 547688"/>
                <a:gd name="connsiteX30" fmla="*/ 1140618 w 2331243"/>
                <a:gd name="connsiteY30" fmla="*/ 371475 h 547688"/>
                <a:gd name="connsiteX31" fmla="*/ 1173956 w 2331243"/>
                <a:gd name="connsiteY31" fmla="*/ 371475 h 547688"/>
                <a:gd name="connsiteX32" fmla="*/ 1173956 w 2331243"/>
                <a:gd name="connsiteY32" fmla="*/ 402432 h 547688"/>
                <a:gd name="connsiteX33" fmla="*/ 1202531 w 2331243"/>
                <a:gd name="connsiteY33" fmla="*/ 402432 h 547688"/>
                <a:gd name="connsiteX34" fmla="*/ 1202531 w 2331243"/>
                <a:gd name="connsiteY34" fmla="*/ 419100 h 547688"/>
                <a:gd name="connsiteX35" fmla="*/ 1273968 w 2331243"/>
                <a:gd name="connsiteY35" fmla="*/ 419100 h 547688"/>
                <a:gd name="connsiteX36" fmla="*/ 1273968 w 2331243"/>
                <a:gd name="connsiteY36" fmla="*/ 445294 h 547688"/>
                <a:gd name="connsiteX37" fmla="*/ 1293018 w 2331243"/>
                <a:gd name="connsiteY37" fmla="*/ 445294 h 547688"/>
                <a:gd name="connsiteX38" fmla="*/ 1293018 w 2331243"/>
                <a:gd name="connsiteY38" fmla="*/ 502444 h 547688"/>
                <a:gd name="connsiteX39" fmla="*/ 1524000 w 2331243"/>
                <a:gd name="connsiteY39" fmla="*/ 502444 h 547688"/>
                <a:gd name="connsiteX40" fmla="*/ 1535906 w 2331243"/>
                <a:gd name="connsiteY40" fmla="*/ 547688 h 547688"/>
                <a:gd name="connsiteX41" fmla="*/ 2331243 w 2331243"/>
                <a:gd name="connsiteY41" fmla="*/ 547688 h 547688"/>
                <a:gd name="connsiteX42" fmla="*/ 2321718 w 2331243"/>
                <a:gd name="connsiteY42" fmla="*/ 547688 h 547688"/>
                <a:gd name="connsiteX43" fmla="*/ 2328862 w 2331243"/>
                <a:gd name="connsiteY43" fmla="*/ 547688 h 547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331243" h="547688">
                  <a:moveTo>
                    <a:pt x="0" y="0"/>
                  </a:moveTo>
                  <a:lnTo>
                    <a:pt x="57150" y="0"/>
                  </a:lnTo>
                  <a:lnTo>
                    <a:pt x="61912" y="21432"/>
                  </a:lnTo>
                  <a:lnTo>
                    <a:pt x="126206" y="21432"/>
                  </a:lnTo>
                  <a:lnTo>
                    <a:pt x="126206" y="42863"/>
                  </a:lnTo>
                  <a:lnTo>
                    <a:pt x="190500" y="42863"/>
                  </a:lnTo>
                  <a:lnTo>
                    <a:pt x="190500" y="57150"/>
                  </a:lnTo>
                  <a:lnTo>
                    <a:pt x="340518" y="57150"/>
                  </a:lnTo>
                  <a:lnTo>
                    <a:pt x="340518" y="76200"/>
                  </a:lnTo>
                  <a:lnTo>
                    <a:pt x="371475" y="76200"/>
                  </a:lnTo>
                  <a:lnTo>
                    <a:pt x="371475" y="111919"/>
                  </a:lnTo>
                  <a:lnTo>
                    <a:pt x="395287" y="111919"/>
                  </a:lnTo>
                  <a:lnTo>
                    <a:pt x="395287" y="147638"/>
                  </a:lnTo>
                  <a:lnTo>
                    <a:pt x="421481" y="147638"/>
                  </a:lnTo>
                  <a:lnTo>
                    <a:pt x="426243" y="164307"/>
                  </a:lnTo>
                  <a:lnTo>
                    <a:pt x="573881" y="164307"/>
                  </a:lnTo>
                  <a:lnTo>
                    <a:pt x="573881" y="173832"/>
                  </a:lnTo>
                  <a:lnTo>
                    <a:pt x="728662" y="173832"/>
                  </a:lnTo>
                  <a:lnTo>
                    <a:pt x="728662" y="195263"/>
                  </a:lnTo>
                  <a:lnTo>
                    <a:pt x="754856" y="195263"/>
                  </a:lnTo>
                  <a:lnTo>
                    <a:pt x="754856" y="250032"/>
                  </a:lnTo>
                  <a:lnTo>
                    <a:pt x="783431" y="250032"/>
                  </a:lnTo>
                  <a:lnTo>
                    <a:pt x="783431" y="278607"/>
                  </a:lnTo>
                  <a:lnTo>
                    <a:pt x="797718" y="292894"/>
                  </a:lnTo>
                  <a:lnTo>
                    <a:pt x="812006" y="319088"/>
                  </a:lnTo>
                  <a:lnTo>
                    <a:pt x="983456" y="319088"/>
                  </a:lnTo>
                  <a:lnTo>
                    <a:pt x="985837" y="338138"/>
                  </a:lnTo>
                  <a:lnTo>
                    <a:pt x="1042987" y="338138"/>
                  </a:lnTo>
                  <a:lnTo>
                    <a:pt x="1047750" y="350044"/>
                  </a:lnTo>
                  <a:lnTo>
                    <a:pt x="1140618" y="350044"/>
                  </a:lnTo>
                  <a:lnTo>
                    <a:pt x="1140618" y="371475"/>
                  </a:lnTo>
                  <a:lnTo>
                    <a:pt x="1173956" y="371475"/>
                  </a:lnTo>
                  <a:lnTo>
                    <a:pt x="1173956" y="402432"/>
                  </a:lnTo>
                  <a:lnTo>
                    <a:pt x="1202531" y="402432"/>
                  </a:lnTo>
                  <a:lnTo>
                    <a:pt x="1202531" y="419100"/>
                  </a:lnTo>
                  <a:lnTo>
                    <a:pt x="1273968" y="419100"/>
                  </a:lnTo>
                  <a:lnTo>
                    <a:pt x="1273968" y="445294"/>
                  </a:lnTo>
                  <a:lnTo>
                    <a:pt x="1293018" y="445294"/>
                  </a:lnTo>
                  <a:lnTo>
                    <a:pt x="1293018" y="502444"/>
                  </a:lnTo>
                  <a:lnTo>
                    <a:pt x="1524000" y="502444"/>
                  </a:lnTo>
                  <a:lnTo>
                    <a:pt x="1535906" y="547688"/>
                  </a:lnTo>
                  <a:lnTo>
                    <a:pt x="2331243" y="547688"/>
                  </a:lnTo>
                  <a:lnTo>
                    <a:pt x="2321718" y="547688"/>
                  </a:lnTo>
                  <a:lnTo>
                    <a:pt x="2328862" y="547688"/>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
        <p:nvSpPr>
          <p:cNvPr id="7" name="Content Placeholder 3">
            <a:extLst>
              <a:ext uri="{FF2B5EF4-FFF2-40B4-BE49-F238E27FC236}">
                <a16:creationId xmlns:a16="http://schemas.microsoft.com/office/drawing/2014/main" id="{2983DABF-6F83-D7E5-11A4-BBED8A790A25}"/>
              </a:ext>
            </a:extLst>
          </p:cNvPr>
          <p:cNvSpPr txBox="1">
            <a:spLocks/>
          </p:cNvSpPr>
          <p:nvPr/>
        </p:nvSpPr>
        <p:spPr bwMode="auto">
          <a:xfrm>
            <a:off x="604675" y="6072368"/>
            <a:ext cx="10877529" cy="38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rPFS benefit maintained at final prespecified OS analysis</a:t>
            </a:r>
          </a:p>
        </p:txBody>
      </p:sp>
      <p:sp>
        <p:nvSpPr>
          <p:cNvPr id="279" name="TextBox 278">
            <a:extLst>
              <a:ext uri="{FF2B5EF4-FFF2-40B4-BE49-F238E27FC236}">
                <a16:creationId xmlns:a16="http://schemas.microsoft.com/office/drawing/2014/main" id="{20A70DC7-46F4-45DD-BC5B-1F24787CF3FA}"/>
              </a:ext>
            </a:extLst>
          </p:cNvPr>
          <p:cNvSpPr txBox="1"/>
          <p:nvPr/>
        </p:nvSpPr>
        <p:spPr bwMode="auto">
          <a:xfrm>
            <a:off x="8124025" y="4487854"/>
            <a:ext cx="2033763" cy="307777"/>
          </a:xfrm>
          <a:prstGeom prst="rect">
            <a:avLst/>
          </a:prstGeom>
          <a:noFill/>
          <a:ln>
            <a:noFill/>
          </a:ln>
        </p:spPr>
        <p:txBody>
          <a:bodyPr wrap="none" rtlCol="0">
            <a:spAutoFit/>
          </a:bodyPr>
          <a:lstStyle>
            <a:defPPr>
              <a:defRPr lang="en-US"/>
            </a:defPPr>
            <a:lvl1pPr marL="0" marR="0" lvl="0" indent="0" algn="ctr" defTabSz="914400" latinLnBrk="0">
              <a:lnSpc>
                <a:spcPct val="100000"/>
              </a:lnSpc>
              <a:spcBef>
                <a:spcPct val="50000"/>
              </a:spcBef>
              <a:buClrTx/>
              <a:buSzTx/>
              <a:buFontTx/>
              <a:buNone/>
              <a:tabLst/>
              <a:defRPr kumimoji="0" sz="1400" i="0" u="none" strike="noStrike" cap="none" spc="0" normalizeH="0" baseline="0">
                <a:ln>
                  <a:noFill/>
                </a:ln>
                <a:solidFill>
                  <a:srgbClr val="000000"/>
                </a:solidFill>
                <a:effectLst/>
                <a:uLnTx/>
                <a:uFillTx/>
                <a:latin typeface="Calibri" panose="020F0502020204030204" pitchFamily="34" charset="0"/>
              </a:defRPr>
            </a:lvl1pPr>
          </a:lstStyle>
          <a:p>
            <a:r>
              <a:rPr lang="en-US" dirty="0"/>
              <a:t>Mo Since Randomization</a:t>
            </a:r>
          </a:p>
        </p:txBody>
      </p:sp>
      <p:sp>
        <p:nvSpPr>
          <p:cNvPr id="280" name="TextBox 279">
            <a:extLst>
              <a:ext uri="{FF2B5EF4-FFF2-40B4-BE49-F238E27FC236}">
                <a16:creationId xmlns:a16="http://schemas.microsoft.com/office/drawing/2014/main" id="{446FB45E-116A-4A78-A477-97152C1BC039}"/>
              </a:ext>
            </a:extLst>
          </p:cNvPr>
          <p:cNvSpPr txBox="1"/>
          <p:nvPr/>
        </p:nvSpPr>
        <p:spPr bwMode="auto">
          <a:xfrm rot="16200000">
            <a:off x="5935326" y="2965117"/>
            <a:ext cx="1558696" cy="307777"/>
          </a:xfrm>
          <a:prstGeom prst="rect">
            <a:avLst/>
          </a:prstGeom>
          <a:solidFill>
            <a:schemeClr val="tx1"/>
          </a:solidFill>
          <a:ln>
            <a:noFill/>
          </a:ln>
        </p:spPr>
        <p:txBody>
          <a:bodyPr wrap="none" rtlCol="0">
            <a:spAutoFit/>
          </a:bodyPr>
          <a:lstStyle>
            <a:defPPr>
              <a:defRPr lang="en-US"/>
            </a:defPPr>
            <a:lvl1pPr marL="0" marR="0" lvl="0" indent="0" algn="ctr" defTabSz="914400" latinLnBrk="0">
              <a:lnSpc>
                <a:spcPct val="100000"/>
              </a:lnSpc>
              <a:spcBef>
                <a:spcPct val="50000"/>
              </a:spcBef>
              <a:buClrTx/>
              <a:buSzTx/>
              <a:buFontTx/>
              <a:buNone/>
              <a:tabLst/>
              <a:defRPr kumimoji="0" sz="1400" i="0" u="none" strike="noStrike" cap="none" spc="0" normalizeH="0" baseline="0">
                <a:ln>
                  <a:noFill/>
                </a:ln>
                <a:solidFill>
                  <a:srgbClr val="000000"/>
                </a:solidFill>
                <a:effectLst/>
                <a:uLnTx/>
                <a:uFillTx/>
                <a:latin typeface="Calibri" panose="020F0502020204030204" pitchFamily="34" charset="0"/>
              </a:defRPr>
            </a:lvl1pPr>
          </a:lstStyle>
          <a:p>
            <a:r>
              <a:rPr lang="en-US" dirty="0"/>
              <a:t>Probability of rPFS</a:t>
            </a:r>
          </a:p>
        </p:txBody>
      </p:sp>
      <p:grpSp>
        <p:nvGrpSpPr>
          <p:cNvPr id="281" name="Group 280">
            <a:extLst>
              <a:ext uri="{FF2B5EF4-FFF2-40B4-BE49-F238E27FC236}">
                <a16:creationId xmlns:a16="http://schemas.microsoft.com/office/drawing/2014/main" id="{BCB2A120-F7F8-7252-3CD0-FEBE7E73EEB2}"/>
              </a:ext>
            </a:extLst>
          </p:cNvPr>
          <p:cNvGrpSpPr/>
          <p:nvPr/>
        </p:nvGrpSpPr>
        <p:grpSpPr>
          <a:xfrm>
            <a:off x="7071263" y="1993072"/>
            <a:ext cx="59967" cy="2262302"/>
            <a:chOff x="2276398" y="1660712"/>
            <a:chExt cx="87162" cy="2669241"/>
          </a:xfrm>
        </p:grpSpPr>
        <p:cxnSp>
          <p:nvCxnSpPr>
            <p:cNvPr id="669" name="Straight Connector 668">
              <a:extLst>
                <a:ext uri="{FF2B5EF4-FFF2-40B4-BE49-F238E27FC236}">
                  <a16:creationId xmlns:a16="http://schemas.microsoft.com/office/drawing/2014/main" id="{13A84425-E0D4-1D01-A535-3F88FA237237}"/>
                </a:ext>
              </a:extLst>
            </p:cNvPr>
            <p:cNvCxnSpPr>
              <a:cxnSpLocks/>
            </p:cNvCxnSpPr>
            <p:nvPr/>
          </p:nvCxnSpPr>
          <p:spPr bwMode="auto">
            <a:xfrm>
              <a:off x="2276398" y="1660712"/>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70" name="Straight Connector 669">
              <a:extLst>
                <a:ext uri="{FF2B5EF4-FFF2-40B4-BE49-F238E27FC236}">
                  <a16:creationId xmlns:a16="http://schemas.microsoft.com/office/drawing/2014/main" id="{57251BA1-4CC1-7B2C-CF51-5C89A109D662}"/>
                </a:ext>
              </a:extLst>
            </p:cNvPr>
            <p:cNvCxnSpPr>
              <a:cxnSpLocks/>
            </p:cNvCxnSpPr>
            <p:nvPr/>
          </p:nvCxnSpPr>
          <p:spPr bwMode="auto">
            <a:xfrm>
              <a:off x="2276398" y="2194560"/>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71" name="Straight Connector 670">
              <a:extLst>
                <a:ext uri="{FF2B5EF4-FFF2-40B4-BE49-F238E27FC236}">
                  <a16:creationId xmlns:a16="http://schemas.microsoft.com/office/drawing/2014/main" id="{07248D59-F1A2-3A14-D210-96905DBC85EF}"/>
                </a:ext>
              </a:extLst>
            </p:cNvPr>
            <p:cNvCxnSpPr>
              <a:cxnSpLocks/>
            </p:cNvCxnSpPr>
            <p:nvPr/>
          </p:nvCxnSpPr>
          <p:spPr bwMode="auto">
            <a:xfrm>
              <a:off x="2276398" y="2728408"/>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72" name="Straight Connector 671">
              <a:extLst>
                <a:ext uri="{FF2B5EF4-FFF2-40B4-BE49-F238E27FC236}">
                  <a16:creationId xmlns:a16="http://schemas.microsoft.com/office/drawing/2014/main" id="{BBD8977A-8B97-5D01-2C8F-C8424A640218}"/>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73" name="Straight Connector 672">
              <a:extLst>
                <a:ext uri="{FF2B5EF4-FFF2-40B4-BE49-F238E27FC236}">
                  <a16:creationId xmlns:a16="http://schemas.microsoft.com/office/drawing/2014/main" id="{A299E879-3DC0-4D04-FC60-094C6F045A3E}"/>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74" name="Straight Connector 673">
              <a:extLst>
                <a:ext uri="{FF2B5EF4-FFF2-40B4-BE49-F238E27FC236}">
                  <a16:creationId xmlns:a16="http://schemas.microsoft.com/office/drawing/2014/main" id="{D7B27699-0C29-8FB3-C4E8-3FC925C77A85}"/>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sp>
        <p:nvSpPr>
          <p:cNvPr id="282" name="TextBox 281">
            <a:extLst>
              <a:ext uri="{FF2B5EF4-FFF2-40B4-BE49-F238E27FC236}">
                <a16:creationId xmlns:a16="http://schemas.microsoft.com/office/drawing/2014/main" id="{86EAA97A-8D1B-910C-B420-2F217EE41D8F}"/>
              </a:ext>
            </a:extLst>
          </p:cNvPr>
          <p:cNvSpPr txBox="1"/>
          <p:nvPr/>
        </p:nvSpPr>
        <p:spPr bwMode="auto">
          <a:xfrm>
            <a:off x="6858949" y="1888177"/>
            <a:ext cx="251004"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1.0</a:t>
            </a:r>
          </a:p>
        </p:txBody>
      </p:sp>
      <p:sp>
        <p:nvSpPr>
          <p:cNvPr id="283" name="TextBox 282">
            <a:extLst>
              <a:ext uri="{FF2B5EF4-FFF2-40B4-BE49-F238E27FC236}">
                <a16:creationId xmlns:a16="http://schemas.microsoft.com/office/drawing/2014/main" id="{6DC2D735-15E6-0756-AD0B-828A21FF7C0B}"/>
              </a:ext>
            </a:extLst>
          </p:cNvPr>
          <p:cNvSpPr txBox="1"/>
          <p:nvPr/>
        </p:nvSpPr>
        <p:spPr bwMode="auto">
          <a:xfrm>
            <a:off x="6860818" y="2335170"/>
            <a:ext cx="251004"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0.8</a:t>
            </a:r>
          </a:p>
        </p:txBody>
      </p:sp>
      <p:sp>
        <p:nvSpPr>
          <p:cNvPr id="284" name="TextBox 283">
            <a:extLst>
              <a:ext uri="{FF2B5EF4-FFF2-40B4-BE49-F238E27FC236}">
                <a16:creationId xmlns:a16="http://schemas.microsoft.com/office/drawing/2014/main" id="{792A1CB6-4754-1611-232A-98E626EB2D39}"/>
              </a:ext>
            </a:extLst>
          </p:cNvPr>
          <p:cNvSpPr txBox="1"/>
          <p:nvPr/>
        </p:nvSpPr>
        <p:spPr bwMode="auto">
          <a:xfrm>
            <a:off x="6860787" y="2790842"/>
            <a:ext cx="251004"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0.6</a:t>
            </a:r>
          </a:p>
        </p:txBody>
      </p:sp>
      <p:sp>
        <p:nvSpPr>
          <p:cNvPr id="285" name="TextBox 284">
            <a:extLst>
              <a:ext uri="{FF2B5EF4-FFF2-40B4-BE49-F238E27FC236}">
                <a16:creationId xmlns:a16="http://schemas.microsoft.com/office/drawing/2014/main" id="{1CD03DFB-C009-B67F-76B0-90AA130E5EE4}"/>
              </a:ext>
            </a:extLst>
          </p:cNvPr>
          <p:cNvSpPr txBox="1"/>
          <p:nvPr/>
        </p:nvSpPr>
        <p:spPr bwMode="auto">
          <a:xfrm>
            <a:off x="6862656" y="3237835"/>
            <a:ext cx="251004"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0.4</a:t>
            </a:r>
          </a:p>
        </p:txBody>
      </p:sp>
      <p:sp>
        <p:nvSpPr>
          <p:cNvPr id="286" name="TextBox 285">
            <a:extLst>
              <a:ext uri="{FF2B5EF4-FFF2-40B4-BE49-F238E27FC236}">
                <a16:creationId xmlns:a16="http://schemas.microsoft.com/office/drawing/2014/main" id="{650CC4A5-655B-D0E2-13CD-8BD9AD0D8538}"/>
              </a:ext>
            </a:extLst>
          </p:cNvPr>
          <p:cNvSpPr txBox="1"/>
          <p:nvPr/>
        </p:nvSpPr>
        <p:spPr bwMode="auto">
          <a:xfrm>
            <a:off x="6860787" y="3695022"/>
            <a:ext cx="251004"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0.2</a:t>
            </a:r>
          </a:p>
        </p:txBody>
      </p:sp>
      <p:sp>
        <p:nvSpPr>
          <p:cNvPr id="287" name="TextBox 286">
            <a:extLst>
              <a:ext uri="{FF2B5EF4-FFF2-40B4-BE49-F238E27FC236}">
                <a16:creationId xmlns:a16="http://schemas.microsoft.com/office/drawing/2014/main" id="{311BF717-A0A9-9422-4954-8EEB1CC0711E}"/>
              </a:ext>
            </a:extLst>
          </p:cNvPr>
          <p:cNvSpPr txBox="1"/>
          <p:nvPr/>
        </p:nvSpPr>
        <p:spPr bwMode="auto">
          <a:xfrm>
            <a:off x="6934952" y="4142014"/>
            <a:ext cx="178708"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0</a:t>
            </a:r>
          </a:p>
        </p:txBody>
      </p:sp>
      <p:sp>
        <p:nvSpPr>
          <p:cNvPr id="288" name="Freeform: Shape 287">
            <a:extLst>
              <a:ext uri="{FF2B5EF4-FFF2-40B4-BE49-F238E27FC236}">
                <a16:creationId xmlns:a16="http://schemas.microsoft.com/office/drawing/2014/main" id="{D551B14C-7AF4-C6C5-389A-9FAEE506BD2A}"/>
              </a:ext>
            </a:extLst>
          </p:cNvPr>
          <p:cNvSpPr/>
          <p:nvPr/>
        </p:nvSpPr>
        <p:spPr bwMode="auto">
          <a:xfrm>
            <a:off x="7137744" y="1989847"/>
            <a:ext cx="4001218" cy="2268373"/>
          </a:xfrm>
          <a:custGeom>
            <a:avLst/>
            <a:gdLst>
              <a:gd name="connsiteX0" fmla="*/ 0 w 5677929"/>
              <a:gd name="connsiteY0" fmla="*/ 0 h 3218935"/>
              <a:gd name="connsiteX1" fmla="*/ 0 w 5677929"/>
              <a:gd name="connsiteY1" fmla="*/ 3218935 h 3218935"/>
              <a:gd name="connsiteX2" fmla="*/ 5677929 w 5677929"/>
              <a:gd name="connsiteY2" fmla="*/ 3218935 h 3218935"/>
            </a:gdLst>
            <a:ahLst/>
            <a:cxnLst>
              <a:cxn ang="0">
                <a:pos x="connsiteX0" y="connsiteY0"/>
              </a:cxn>
              <a:cxn ang="0">
                <a:pos x="connsiteX1" y="connsiteY1"/>
              </a:cxn>
              <a:cxn ang="0">
                <a:pos x="connsiteX2" y="connsiteY2"/>
              </a:cxn>
            </a:cxnLst>
            <a:rect l="l" t="t" r="r" b="b"/>
            <a:pathLst>
              <a:path w="5677929" h="3218935">
                <a:moveTo>
                  <a:pt x="0" y="0"/>
                </a:moveTo>
                <a:lnTo>
                  <a:pt x="0" y="3218935"/>
                </a:lnTo>
                <a:lnTo>
                  <a:pt x="5677929" y="3218935"/>
                </a:lnTo>
              </a:path>
            </a:pathLst>
          </a:custGeom>
          <a:noFill/>
          <a:ln w="28575">
            <a:solidFill>
              <a:schemeClr val="bg1"/>
            </a:solidFill>
            <a:miter lim="800000"/>
            <a:headEnd/>
            <a:tailEnd/>
          </a:ln>
        </p:spPr>
        <p:txBody>
          <a:bodyPr rtlCol="0" anchor="ctr"/>
          <a:lstStyle/>
          <a:p>
            <a:pPr algn="ctr"/>
            <a:endParaRPr lang="en-US" dirty="0"/>
          </a:p>
        </p:txBody>
      </p:sp>
      <p:grpSp>
        <p:nvGrpSpPr>
          <p:cNvPr id="289" name="Group 288">
            <a:extLst>
              <a:ext uri="{FF2B5EF4-FFF2-40B4-BE49-F238E27FC236}">
                <a16:creationId xmlns:a16="http://schemas.microsoft.com/office/drawing/2014/main" id="{6EB0C8D9-8D8F-6F8C-BC41-160ED891C057}"/>
              </a:ext>
            </a:extLst>
          </p:cNvPr>
          <p:cNvGrpSpPr/>
          <p:nvPr/>
        </p:nvGrpSpPr>
        <p:grpSpPr>
          <a:xfrm>
            <a:off x="7137744" y="4252340"/>
            <a:ext cx="3994373" cy="66106"/>
            <a:chOff x="2199503" y="5294871"/>
            <a:chExt cx="5668216" cy="93808"/>
          </a:xfrm>
        </p:grpSpPr>
        <p:grpSp>
          <p:nvGrpSpPr>
            <p:cNvPr id="434" name="Group 433">
              <a:extLst>
                <a:ext uri="{FF2B5EF4-FFF2-40B4-BE49-F238E27FC236}">
                  <a16:creationId xmlns:a16="http://schemas.microsoft.com/office/drawing/2014/main" id="{55F27A78-B334-51A6-5C83-70F03A518060}"/>
                </a:ext>
              </a:extLst>
            </p:cNvPr>
            <p:cNvGrpSpPr/>
            <p:nvPr/>
          </p:nvGrpSpPr>
          <p:grpSpPr>
            <a:xfrm>
              <a:off x="2199503" y="5297953"/>
              <a:ext cx="3039928" cy="90726"/>
              <a:chOff x="2357683" y="4337378"/>
              <a:chExt cx="8771744" cy="66993"/>
            </a:xfrm>
          </p:grpSpPr>
          <p:grpSp>
            <p:nvGrpSpPr>
              <p:cNvPr id="650" name="Group 649">
                <a:extLst>
                  <a:ext uri="{FF2B5EF4-FFF2-40B4-BE49-F238E27FC236}">
                    <a16:creationId xmlns:a16="http://schemas.microsoft.com/office/drawing/2014/main" id="{275C244E-C409-BC15-338D-624ACDFCD741}"/>
                  </a:ext>
                </a:extLst>
              </p:cNvPr>
              <p:cNvGrpSpPr/>
              <p:nvPr/>
            </p:nvGrpSpPr>
            <p:grpSpPr>
              <a:xfrm rot="5400000">
                <a:off x="3789049" y="2906012"/>
                <a:ext cx="66993" cy="2929726"/>
                <a:chOff x="2276398" y="1660712"/>
                <a:chExt cx="87162" cy="2669241"/>
              </a:xfrm>
            </p:grpSpPr>
            <p:cxnSp>
              <p:nvCxnSpPr>
                <p:cNvPr id="663" name="Straight Connector 662">
                  <a:extLst>
                    <a:ext uri="{FF2B5EF4-FFF2-40B4-BE49-F238E27FC236}">
                      <a16:creationId xmlns:a16="http://schemas.microsoft.com/office/drawing/2014/main" id="{B7717009-EBA7-5739-DDC0-EE3D13B1BD94}"/>
                    </a:ext>
                  </a:extLst>
                </p:cNvPr>
                <p:cNvCxnSpPr>
                  <a:cxnSpLocks/>
                </p:cNvCxnSpPr>
                <p:nvPr/>
              </p:nvCxnSpPr>
              <p:spPr bwMode="auto">
                <a:xfrm>
                  <a:off x="2276398" y="1660712"/>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64" name="Straight Connector 663">
                  <a:extLst>
                    <a:ext uri="{FF2B5EF4-FFF2-40B4-BE49-F238E27FC236}">
                      <a16:creationId xmlns:a16="http://schemas.microsoft.com/office/drawing/2014/main" id="{6BD3A21E-B009-8F53-6664-641419F2775F}"/>
                    </a:ext>
                  </a:extLst>
                </p:cNvPr>
                <p:cNvCxnSpPr>
                  <a:cxnSpLocks/>
                </p:cNvCxnSpPr>
                <p:nvPr/>
              </p:nvCxnSpPr>
              <p:spPr bwMode="auto">
                <a:xfrm>
                  <a:off x="2276398" y="2194560"/>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65" name="Straight Connector 664">
                  <a:extLst>
                    <a:ext uri="{FF2B5EF4-FFF2-40B4-BE49-F238E27FC236}">
                      <a16:creationId xmlns:a16="http://schemas.microsoft.com/office/drawing/2014/main" id="{0B9F5067-8A44-B006-1BB6-842ED58394C6}"/>
                    </a:ext>
                  </a:extLst>
                </p:cNvPr>
                <p:cNvCxnSpPr>
                  <a:cxnSpLocks/>
                </p:cNvCxnSpPr>
                <p:nvPr/>
              </p:nvCxnSpPr>
              <p:spPr bwMode="auto">
                <a:xfrm>
                  <a:off x="2276398" y="2728408"/>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66" name="Straight Connector 665">
                  <a:extLst>
                    <a:ext uri="{FF2B5EF4-FFF2-40B4-BE49-F238E27FC236}">
                      <a16:creationId xmlns:a16="http://schemas.microsoft.com/office/drawing/2014/main" id="{74C529B8-F253-8141-B57A-4DEC3229A8BD}"/>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67" name="Straight Connector 666">
                  <a:extLst>
                    <a:ext uri="{FF2B5EF4-FFF2-40B4-BE49-F238E27FC236}">
                      <a16:creationId xmlns:a16="http://schemas.microsoft.com/office/drawing/2014/main" id="{F25A94A6-C006-19B2-89E4-B178F47C6728}"/>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68" name="Straight Connector 667">
                  <a:extLst>
                    <a:ext uri="{FF2B5EF4-FFF2-40B4-BE49-F238E27FC236}">
                      <a16:creationId xmlns:a16="http://schemas.microsoft.com/office/drawing/2014/main" id="{ED6E98BA-475E-4E91-E5FB-5E10D46A5F1C}"/>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651" name="Group 650">
                <a:extLst>
                  <a:ext uri="{FF2B5EF4-FFF2-40B4-BE49-F238E27FC236}">
                    <a16:creationId xmlns:a16="http://schemas.microsoft.com/office/drawing/2014/main" id="{61953CBA-CE04-C91D-50B2-988CB7EFAA78}"/>
                  </a:ext>
                </a:extLst>
              </p:cNvPr>
              <p:cNvGrpSpPr/>
              <p:nvPr/>
            </p:nvGrpSpPr>
            <p:grpSpPr>
              <a:xfrm rot="5400000">
                <a:off x="7303194" y="2914172"/>
                <a:ext cx="62255" cy="2908667"/>
                <a:chOff x="2276398" y="1660712"/>
                <a:chExt cx="87162" cy="2669241"/>
              </a:xfrm>
            </p:grpSpPr>
            <p:cxnSp>
              <p:nvCxnSpPr>
                <p:cNvPr id="657" name="Straight Connector 656">
                  <a:extLst>
                    <a:ext uri="{FF2B5EF4-FFF2-40B4-BE49-F238E27FC236}">
                      <a16:creationId xmlns:a16="http://schemas.microsoft.com/office/drawing/2014/main" id="{0620E22F-C6D0-47F3-F317-EBFA17202C2C}"/>
                    </a:ext>
                  </a:extLst>
                </p:cNvPr>
                <p:cNvCxnSpPr>
                  <a:cxnSpLocks/>
                </p:cNvCxnSpPr>
                <p:nvPr/>
              </p:nvCxnSpPr>
              <p:spPr bwMode="auto">
                <a:xfrm>
                  <a:off x="2276398" y="1660712"/>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332FDAED-63E0-6B12-C876-4CE915EF5A39}"/>
                    </a:ext>
                  </a:extLst>
                </p:cNvPr>
                <p:cNvCxnSpPr>
                  <a:cxnSpLocks/>
                </p:cNvCxnSpPr>
                <p:nvPr/>
              </p:nvCxnSpPr>
              <p:spPr bwMode="auto">
                <a:xfrm>
                  <a:off x="2276398" y="2194560"/>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C42341D5-0730-4F01-212F-E6B529518F0C}"/>
                    </a:ext>
                  </a:extLst>
                </p:cNvPr>
                <p:cNvCxnSpPr>
                  <a:cxnSpLocks/>
                </p:cNvCxnSpPr>
                <p:nvPr/>
              </p:nvCxnSpPr>
              <p:spPr bwMode="auto">
                <a:xfrm>
                  <a:off x="2276398" y="2728408"/>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CDBB6A49-DDE2-0E82-707C-59E256BAF8F1}"/>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61" name="Straight Connector 660">
                  <a:extLst>
                    <a:ext uri="{FF2B5EF4-FFF2-40B4-BE49-F238E27FC236}">
                      <a16:creationId xmlns:a16="http://schemas.microsoft.com/office/drawing/2014/main" id="{1E411510-9FAF-60F4-ADD1-59229E0AF83D}"/>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62" name="Straight Connector 661">
                  <a:extLst>
                    <a:ext uri="{FF2B5EF4-FFF2-40B4-BE49-F238E27FC236}">
                      <a16:creationId xmlns:a16="http://schemas.microsoft.com/office/drawing/2014/main" id="{F89CEC9F-C9D0-17C3-B77D-272401680E94}"/>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652" name="Group 651">
                <a:extLst>
                  <a:ext uri="{FF2B5EF4-FFF2-40B4-BE49-F238E27FC236}">
                    <a16:creationId xmlns:a16="http://schemas.microsoft.com/office/drawing/2014/main" id="{AD38C59A-9113-F71F-5F13-783678B40DFB}"/>
                  </a:ext>
                </a:extLst>
              </p:cNvPr>
              <p:cNvGrpSpPr/>
              <p:nvPr/>
            </p:nvGrpSpPr>
            <p:grpSpPr>
              <a:xfrm rot="5400000">
                <a:off x="10225699" y="3495905"/>
                <a:ext cx="62255" cy="1745201"/>
                <a:chOff x="2276398" y="2728408"/>
                <a:chExt cx="87162" cy="1601545"/>
              </a:xfrm>
            </p:grpSpPr>
            <p:cxnSp>
              <p:nvCxnSpPr>
                <p:cNvPr id="653" name="Straight Connector 652">
                  <a:extLst>
                    <a:ext uri="{FF2B5EF4-FFF2-40B4-BE49-F238E27FC236}">
                      <a16:creationId xmlns:a16="http://schemas.microsoft.com/office/drawing/2014/main" id="{27800295-A2A0-5FD2-29D8-87D900015350}"/>
                    </a:ext>
                  </a:extLst>
                </p:cNvPr>
                <p:cNvCxnSpPr>
                  <a:cxnSpLocks/>
                </p:cNvCxnSpPr>
                <p:nvPr/>
              </p:nvCxnSpPr>
              <p:spPr bwMode="auto">
                <a:xfrm>
                  <a:off x="2276398" y="2728408"/>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D5C170C5-1403-21D7-FC12-E85B5BA0341E}"/>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55" name="Straight Connector 654">
                  <a:extLst>
                    <a:ext uri="{FF2B5EF4-FFF2-40B4-BE49-F238E27FC236}">
                      <a16:creationId xmlns:a16="http://schemas.microsoft.com/office/drawing/2014/main" id="{3933ACB1-847F-084F-ED44-9E54E5DED876}"/>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56" name="Straight Connector 655">
                  <a:extLst>
                    <a:ext uri="{FF2B5EF4-FFF2-40B4-BE49-F238E27FC236}">
                      <a16:creationId xmlns:a16="http://schemas.microsoft.com/office/drawing/2014/main" id="{5DCE1290-01A1-4342-C6BC-4AFC074E9925}"/>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435" name="Group 434">
              <a:extLst>
                <a:ext uri="{FF2B5EF4-FFF2-40B4-BE49-F238E27FC236}">
                  <a16:creationId xmlns:a16="http://schemas.microsoft.com/office/drawing/2014/main" id="{47DEE9C2-77E5-9B24-9EEA-155D231EF0B4}"/>
                </a:ext>
              </a:extLst>
            </p:cNvPr>
            <p:cNvGrpSpPr/>
            <p:nvPr/>
          </p:nvGrpSpPr>
          <p:grpSpPr>
            <a:xfrm>
              <a:off x="5432605" y="5294871"/>
              <a:ext cx="2435114" cy="90726"/>
              <a:chOff x="2357683" y="4337378"/>
              <a:chExt cx="7026547" cy="66993"/>
            </a:xfrm>
          </p:grpSpPr>
          <p:grpSp>
            <p:nvGrpSpPr>
              <p:cNvPr id="436" name="Group 435">
                <a:extLst>
                  <a:ext uri="{FF2B5EF4-FFF2-40B4-BE49-F238E27FC236}">
                    <a16:creationId xmlns:a16="http://schemas.microsoft.com/office/drawing/2014/main" id="{162B8964-8B03-3CA1-5FA2-CAC216394B1C}"/>
                  </a:ext>
                </a:extLst>
              </p:cNvPr>
              <p:cNvGrpSpPr/>
              <p:nvPr/>
            </p:nvGrpSpPr>
            <p:grpSpPr>
              <a:xfrm rot="5400000">
                <a:off x="3789049" y="2906012"/>
                <a:ext cx="66993" cy="2929726"/>
                <a:chOff x="2276398" y="1660712"/>
                <a:chExt cx="87162" cy="2669241"/>
              </a:xfrm>
            </p:grpSpPr>
            <p:cxnSp>
              <p:nvCxnSpPr>
                <p:cNvPr id="644" name="Straight Connector 643">
                  <a:extLst>
                    <a:ext uri="{FF2B5EF4-FFF2-40B4-BE49-F238E27FC236}">
                      <a16:creationId xmlns:a16="http://schemas.microsoft.com/office/drawing/2014/main" id="{AB168A1C-121E-CD30-8011-ACE6E2709743}"/>
                    </a:ext>
                  </a:extLst>
                </p:cNvPr>
                <p:cNvCxnSpPr>
                  <a:cxnSpLocks/>
                </p:cNvCxnSpPr>
                <p:nvPr/>
              </p:nvCxnSpPr>
              <p:spPr bwMode="auto">
                <a:xfrm>
                  <a:off x="2276398" y="1660712"/>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45" name="Straight Connector 644">
                  <a:extLst>
                    <a:ext uri="{FF2B5EF4-FFF2-40B4-BE49-F238E27FC236}">
                      <a16:creationId xmlns:a16="http://schemas.microsoft.com/office/drawing/2014/main" id="{82000252-EAC6-E156-F867-0F1A96E6BB35}"/>
                    </a:ext>
                  </a:extLst>
                </p:cNvPr>
                <p:cNvCxnSpPr>
                  <a:cxnSpLocks/>
                </p:cNvCxnSpPr>
                <p:nvPr/>
              </p:nvCxnSpPr>
              <p:spPr bwMode="auto">
                <a:xfrm>
                  <a:off x="2276398" y="2194560"/>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8B773A29-6A3B-9D7C-A137-4E85734D4947}"/>
                    </a:ext>
                  </a:extLst>
                </p:cNvPr>
                <p:cNvCxnSpPr>
                  <a:cxnSpLocks/>
                </p:cNvCxnSpPr>
                <p:nvPr/>
              </p:nvCxnSpPr>
              <p:spPr bwMode="auto">
                <a:xfrm>
                  <a:off x="2276398" y="2728408"/>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47" name="Straight Connector 646">
                  <a:extLst>
                    <a:ext uri="{FF2B5EF4-FFF2-40B4-BE49-F238E27FC236}">
                      <a16:creationId xmlns:a16="http://schemas.microsoft.com/office/drawing/2014/main" id="{EA48D10A-F4EA-0828-DDDC-5AFA54B2F827}"/>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48" name="Straight Connector 647">
                  <a:extLst>
                    <a:ext uri="{FF2B5EF4-FFF2-40B4-BE49-F238E27FC236}">
                      <a16:creationId xmlns:a16="http://schemas.microsoft.com/office/drawing/2014/main" id="{35D68B73-9807-5018-CDFF-B2CD8B917532}"/>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49" name="Straight Connector 648">
                  <a:extLst>
                    <a:ext uri="{FF2B5EF4-FFF2-40B4-BE49-F238E27FC236}">
                      <a16:creationId xmlns:a16="http://schemas.microsoft.com/office/drawing/2014/main" id="{E9BCC4EC-F2E8-7E12-D940-45374F5C4ABE}"/>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37" name="Group 436">
                <a:extLst>
                  <a:ext uri="{FF2B5EF4-FFF2-40B4-BE49-F238E27FC236}">
                    <a16:creationId xmlns:a16="http://schemas.microsoft.com/office/drawing/2014/main" id="{173DCF8A-2FF7-10B3-C273-5A3DFB09F1F9}"/>
                  </a:ext>
                </a:extLst>
              </p:cNvPr>
              <p:cNvGrpSpPr/>
              <p:nvPr/>
            </p:nvGrpSpPr>
            <p:grpSpPr>
              <a:xfrm rot="5400000">
                <a:off x="7303194" y="2914172"/>
                <a:ext cx="62255" cy="2908667"/>
                <a:chOff x="2276398" y="1660712"/>
                <a:chExt cx="87162" cy="2669241"/>
              </a:xfrm>
            </p:grpSpPr>
            <p:cxnSp>
              <p:nvCxnSpPr>
                <p:cNvPr id="439" name="Straight Connector 438">
                  <a:extLst>
                    <a:ext uri="{FF2B5EF4-FFF2-40B4-BE49-F238E27FC236}">
                      <a16:creationId xmlns:a16="http://schemas.microsoft.com/office/drawing/2014/main" id="{7C7E61DC-D91B-7B5C-17BC-334B0C4C3462}"/>
                    </a:ext>
                  </a:extLst>
                </p:cNvPr>
                <p:cNvCxnSpPr>
                  <a:cxnSpLocks/>
                </p:cNvCxnSpPr>
                <p:nvPr/>
              </p:nvCxnSpPr>
              <p:spPr bwMode="auto">
                <a:xfrm>
                  <a:off x="2276398" y="1660712"/>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BCBF3325-2A94-67F3-C8B0-A395D351719C}"/>
                    </a:ext>
                  </a:extLst>
                </p:cNvPr>
                <p:cNvCxnSpPr>
                  <a:cxnSpLocks/>
                </p:cNvCxnSpPr>
                <p:nvPr/>
              </p:nvCxnSpPr>
              <p:spPr bwMode="auto">
                <a:xfrm>
                  <a:off x="2276398" y="2194560"/>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40" name="Straight Connector 639">
                  <a:extLst>
                    <a:ext uri="{FF2B5EF4-FFF2-40B4-BE49-F238E27FC236}">
                      <a16:creationId xmlns:a16="http://schemas.microsoft.com/office/drawing/2014/main" id="{2BDB0C9A-4130-042A-07B7-27CD21895B11}"/>
                    </a:ext>
                  </a:extLst>
                </p:cNvPr>
                <p:cNvCxnSpPr>
                  <a:cxnSpLocks/>
                </p:cNvCxnSpPr>
                <p:nvPr/>
              </p:nvCxnSpPr>
              <p:spPr bwMode="auto">
                <a:xfrm>
                  <a:off x="2276398" y="2728408"/>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41" name="Straight Connector 640">
                  <a:extLst>
                    <a:ext uri="{FF2B5EF4-FFF2-40B4-BE49-F238E27FC236}">
                      <a16:creationId xmlns:a16="http://schemas.microsoft.com/office/drawing/2014/main" id="{D09EBB87-42A1-2FCD-0531-416F079ADD69}"/>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42" name="Straight Connector 641">
                  <a:extLst>
                    <a:ext uri="{FF2B5EF4-FFF2-40B4-BE49-F238E27FC236}">
                      <a16:creationId xmlns:a16="http://schemas.microsoft.com/office/drawing/2014/main" id="{995D445C-6468-9E4A-9E8B-5C783352A700}"/>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643" name="Straight Connector 642">
                  <a:extLst>
                    <a:ext uri="{FF2B5EF4-FFF2-40B4-BE49-F238E27FC236}">
                      <a16:creationId xmlns:a16="http://schemas.microsoft.com/office/drawing/2014/main" id="{3C7105CA-0B9A-4D70-F951-F8D2A31DAFA8}"/>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cxnSp>
            <p:nvCxnSpPr>
              <p:cNvPr id="438" name="Straight Connector 437">
                <a:extLst>
                  <a:ext uri="{FF2B5EF4-FFF2-40B4-BE49-F238E27FC236}">
                    <a16:creationId xmlns:a16="http://schemas.microsoft.com/office/drawing/2014/main" id="{2A97FBA5-BD11-3EB3-98A9-8A3AAFB9B5CC}"/>
                  </a:ext>
                </a:extLst>
              </p:cNvPr>
              <p:cNvCxnSpPr>
                <a:cxnSpLocks/>
              </p:cNvCxnSpPr>
              <p:nvPr/>
            </p:nvCxnSpPr>
            <p:spPr bwMode="auto">
              <a:xfrm rot="5400000">
                <a:off x="9353102" y="4368506"/>
                <a:ext cx="62255" cy="0"/>
              </a:xfrm>
              <a:prstGeom prst="line">
                <a:avLst/>
              </a:prstGeom>
              <a:noFill/>
              <a:ln w="28575" cap="flat" cmpd="sng" algn="ctr">
                <a:solidFill>
                  <a:schemeClr val="bg1"/>
                </a:solidFill>
                <a:prstDash val="solid"/>
                <a:round/>
                <a:headEnd type="none" w="med" len="med"/>
                <a:tailEnd type="none" w="med" len="med"/>
              </a:ln>
              <a:effectLst/>
            </p:spPr>
          </p:cxnSp>
        </p:grpSp>
      </p:grpSp>
      <p:sp>
        <p:nvSpPr>
          <p:cNvPr id="291" name="Freeform: Shape 290">
            <a:extLst>
              <a:ext uri="{FF2B5EF4-FFF2-40B4-BE49-F238E27FC236}">
                <a16:creationId xmlns:a16="http://schemas.microsoft.com/office/drawing/2014/main" id="{140D0D77-0EAD-8719-D433-C1C774CD692C}"/>
              </a:ext>
            </a:extLst>
          </p:cNvPr>
          <p:cNvSpPr/>
          <p:nvPr/>
        </p:nvSpPr>
        <p:spPr bwMode="auto">
          <a:xfrm>
            <a:off x="7133996" y="1988264"/>
            <a:ext cx="3970891" cy="754524"/>
          </a:xfrm>
          <a:custGeom>
            <a:avLst/>
            <a:gdLst>
              <a:gd name="connsiteX0" fmla="*/ 0 w 5634893"/>
              <a:gd name="connsiteY0" fmla="*/ 0 h 1070707"/>
              <a:gd name="connsiteX1" fmla="*/ 750277 w 5634893"/>
              <a:gd name="connsiteY1" fmla="*/ 0 h 1070707"/>
              <a:gd name="connsiteX2" fmla="*/ 750277 w 5634893"/>
              <a:gd name="connsiteY2" fmla="*/ 62523 h 1070707"/>
              <a:gd name="connsiteX3" fmla="*/ 1078523 w 5634893"/>
              <a:gd name="connsiteY3" fmla="*/ 62523 h 1070707"/>
              <a:gd name="connsiteX4" fmla="*/ 1078523 w 5634893"/>
              <a:gd name="connsiteY4" fmla="*/ 136769 h 1070707"/>
              <a:gd name="connsiteX5" fmla="*/ 1129323 w 5634893"/>
              <a:gd name="connsiteY5" fmla="*/ 136769 h 1070707"/>
              <a:gd name="connsiteX6" fmla="*/ 1129323 w 5634893"/>
              <a:gd name="connsiteY6" fmla="*/ 218830 h 1070707"/>
              <a:gd name="connsiteX7" fmla="*/ 1684216 w 5634893"/>
              <a:gd name="connsiteY7" fmla="*/ 218830 h 1070707"/>
              <a:gd name="connsiteX8" fmla="*/ 1684216 w 5634893"/>
              <a:gd name="connsiteY8" fmla="*/ 281353 h 1070707"/>
              <a:gd name="connsiteX9" fmla="*/ 1703754 w 5634893"/>
              <a:gd name="connsiteY9" fmla="*/ 281353 h 1070707"/>
              <a:gd name="connsiteX10" fmla="*/ 1703754 w 5634893"/>
              <a:gd name="connsiteY10" fmla="*/ 363415 h 1070707"/>
              <a:gd name="connsiteX11" fmla="*/ 2207846 w 5634893"/>
              <a:gd name="connsiteY11" fmla="*/ 363415 h 1070707"/>
              <a:gd name="connsiteX12" fmla="*/ 2207846 w 5634893"/>
              <a:gd name="connsiteY12" fmla="*/ 433753 h 1070707"/>
              <a:gd name="connsiteX13" fmla="*/ 2250831 w 5634893"/>
              <a:gd name="connsiteY13" fmla="*/ 433753 h 1070707"/>
              <a:gd name="connsiteX14" fmla="*/ 2250831 w 5634893"/>
              <a:gd name="connsiteY14" fmla="*/ 508000 h 1070707"/>
              <a:gd name="connsiteX15" fmla="*/ 2512646 w 5634893"/>
              <a:gd name="connsiteY15" fmla="*/ 508000 h 1070707"/>
              <a:gd name="connsiteX16" fmla="*/ 2512646 w 5634893"/>
              <a:gd name="connsiteY16" fmla="*/ 566615 h 1070707"/>
              <a:gd name="connsiteX17" fmla="*/ 2836985 w 5634893"/>
              <a:gd name="connsiteY17" fmla="*/ 566615 h 1070707"/>
              <a:gd name="connsiteX18" fmla="*/ 2836985 w 5634893"/>
              <a:gd name="connsiteY18" fmla="*/ 648676 h 1070707"/>
              <a:gd name="connsiteX19" fmla="*/ 2969846 w 5634893"/>
              <a:gd name="connsiteY19" fmla="*/ 648676 h 1070707"/>
              <a:gd name="connsiteX20" fmla="*/ 2969846 w 5634893"/>
              <a:gd name="connsiteY20" fmla="*/ 715107 h 1070707"/>
              <a:gd name="connsiteX21" fmla="*/ 3309816 w 5634893"/>
              <a:gd name="connsiteY21" fmla="*/ 715107 h 1070707"/>
              <a:gd name="connsiteX22" fmla="*/ 3309816 w 5634893"/>
              <a:gd name="connsiteY22" fmla="*/ 793261 h 1070707"/>
              <a:gd name="connsiteX23" fmla="*/ 3395785 w 5634893"/>
              <a:gd name="connsiteY23" fmla="*/ 793261 h 1070707"/>
              <a:gd name="connsiteX24" fmla="*/ 3395785 w 5634893"/>
              <a:gd name="connsiteY24" fmla="*/ 883138 h 1070707"/>
              <a:gd name="connsiteX25" fmla="*/ 3899877 w 5634893"/>
              <a:gd name="connsiteY25" fmla="*/ 883138 h 1070707"/>
              <a:gd name="connsiteX26" fmla="*/ 3899877 w 5634893"/>
              <a:gd name="connsiteY26" fmla="*/ 984738 h 1070707"/>
              <a:gd name="connsiteX27" fmla="*/ 3915508 w 5634893"/>
              <a:gd name="connsiteY27" fmla="*/ 984738 h 1070707"/>
              <a:gd name="connsiteX28" fmla="*/ 3915508 w 5634893"/>
              <a:gd name="connsiteY28" fmla="*/ 1070707 h 1070707"/>
              <a:gd name="connsiteX29" fmla="*/ 5634893 w 5634893"/>
              <a:gd name="connsiteY29" fmla="*/ 1070707 h 1070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5634893" h="1070707">
                <a:moveTo>
                  <a:pt x="0" y="0"/>
                </a:moveTo>
                <a:lnTo>
                  <a:pt x="750277" y="0"/>
                </a:lnTo>
                <a:lnTo>
                  <a:pt x="750277" y="62523"/>
                </a:lnTo>
                <a:lnTo>
                  <a:pt x="1078523" y="62523"/>
                </a:lnTo>
                <a:lnTo>
                  <a:pt x="1078523" y="136769"/>
                </a:lnTo>
                <a:lnTo>
                  <a:pt x="1129323" y="136769"/>
                </a:lnTo>
                <a:lnTo>
                  <a:pt x="1129323" y="218830"/>
                </a:lnTo>
                <a:lnTo>
                  <a:pt x="1684216" y="218830"/>
                </a:lnTo>
                <a:lnTo>
                  <a:pt x="1684216" y="281353"/>
                </a:lnTo>
                <a:lnTo>
                  <a:pt x="1703754" y="281353"/>
                </a:lnTo>
                <a:lnTo>
                  <a:pt x="1703754" y="363415"/>
                </a:lnTo>
                <a:lnTo>
                  <a:pt x="2207846" y="363415"/>
                </a:lnTo>
                <a:lnTo>
                  <a:pt x="2207846" y="433753"/>
                </a:lnTo>
                <a:lnTo>
                  <a:pt x="2250831" y="433753"/>
                </a:lnTo>
                <a:lnTo>
                  <a:pt x="2250831" y="508000"/>
                </a:lnTo>
                <a:lnTo>
                  <a:pt x="2512646" y="508000"/>
                </a:lnTo>
                <a:lnTo>
                  <a:pt x="2512646" y="566615"/>
                </a:lnTo>
                <a:lnTo>
                  <a:pt x="2836985" y="566615"/>
                </a:lnTo>
                <a:lnTo>
                  <a:pt x="2836985" y="648676"/>
                </a:lnTo>
                <a:lnTo>
                  <a:pt x="2969846" y="648676"/>
                </a:lnTo>
                <a:lnTo>
                  <a:pt x="2969846" y="715107"/>
                </a:lnTo>
                <a:lnTo>
                  <a:pt x="3309816" y="715107"/>
                </a:lnTo>
                <a:lnTo>
                  <a:pt x="3309816" y="793261"/>
                </a:lnTo>
                <a:lnTo>
                  <a:pt x="3395785" y="793261"/>
                </a:lnTo>
                <a:lnTo>
                  <a:pt x="3395785" y="883138"/>
                </a:lnTo>
                <a:lnTo>
                  <a:pt x="3899877" y="883138"/>
                </a:lnTo>
                <a:lnTo>
                  <a:pt x="3899877" y="984738"/>
                </a:lnTo>
                <a:lnTo>
                  <a:pt x="3915508" y="984738"/>
                </a:lnTo>
                <a:lnTo>
                  <a:pt x="3915508" y="1070707"/>
                </a:lnTo>
                <a:lnTo>
                  <a:pt x="5634893" y="1070707"/>
                </a:lnTo>
              </a:path>
            </a:pathLst>
          </a:custGeom>
          <a:noFill/>
          <a:ln w="28575">
            <a:solidFill>
              <a:schemeClr val="accent1"/>
            </a:solidFill>
            <a:miter lim="800000"/>
            <a:headEnd/>
            <a:tailEnd/>
          </a:ln>
        </p:spPr>
        <p:txBody>
          <a:bodyPr rtlCol="0" anchor="ctr"/>
          <a:lstStyle/>
          <a:p>
            <a:pPr algn="ctr"/>
            <a:endParaRPr lang="en-US" dirty="0"/>
          </a:p>
        </p:txBody>
      </p:sp>
      <p:sp>
        <p:nvSpPr>
          <p:cNvPr id="292" name="Freeform: Shape 291">
            <a:extLst>
              <a:ext uri="{FF2B5EF4-FFF2-40B4-BE49-F238E27FC236}">
                <a16:creationId xmlns:a16="http://schemas.microsoft.com/office/drawing/2014/main" id="{819C2218-F0D4-0453-0B95-6807A74F4DAB}"/>
              </a:ext>
            </a:extLst>
          </p:cNvPr>
          <p:cNvSpPr/>
          <p:nvPr/>
        </p:nvSpPr>
        <p:spPr bwMode="auto">
          <a:xfrm>
            <a:off x="7131243" y="1988264"/>
            <a:ext cx="3590874" cy="1850512"/>
          </a:xfrm>
          <a:custGeom>
            <a:avLst/>
            <a:gdLst>
              <a:gd name="connsiteX0" fmla="*/ 0 w 5095630"/>
              <a:gd name="connsiteY0" fmla="*/ 0 h 2625969"/>
              <a:gd name="connsiteX1" fmla="*/ 234461 w 5095630"/>
              <a:gd name="connsiteY1" fmla="*/ 0 h 2625969"/>
              <a:gd name="connsiteX2" fmla="*/ 234461 w 5095630"/>
              <a:gd name="connsiteY2" fmla="*/ 85969 h 2625969"/>
              <a:gd name="connsiteX3" fmla="*/ 355600 w 5095630"/>
              <a:gd name="connsiteY3" fmla="*/ 85969 h 2625969"/>
              <a:gd name="connsiteX4" fmla="*/ 355600 w 5095630"/>
              <a:gd name="connsiteY4" fmla="*/ 230553 h 2625969"/>
              <a:gd name="connsiteX5" fmla="*/ 382953 w 5095630"/>
              <a:gd name="connsiteY5" fmla="*/ 230553 h 2625969"/>
              <a:gd name="connsiteX6" fmla="*/ 382953 w 5095630"/>
              <a:gd name="connsiteY6" fmla="*/ 406400 h 2625969"/>
              <a:gd name="connsiteX7" fmla="*/ 707292 w 5095630"/>
              <a:gd name="connsiteY7" fmla="*/ 406400 h 2625969"/>
              <a:gd name="connsiteX8" fmla="*/ 707292 w 5095630"/>
              <a:gd name="connsiteY8" fmla="*/ 472830 h 2625969"/>
              <a:gd name="connsiteX9" fmla="*/ 722923 w 5095630"/>
              <a:gd name="connsiteY9" fmla="*/ 472830 h 2625969"/>
              <a:gd name="connsiteX10" fmla="*/ 722923 w 5095630"/>
              <a:gd name="connsiteY10" fmla="*/ 582246 h 2625969"/>
              <a:gd name="connsiteX11" fmla="*/ 750277 w 5095630"/>
              <a:gd name="connsiteY11" fmla="*/ 582246 h 2625969"/>
              <a:gd name="connsiteX12" fmla="*/ 750277 w 5095630"/>
              <a:gd name="connsiteY12" fmla="*/ 726830 h 2625969"/>
              <a:gd name="connsiteX13" fmla="*/ 1078523 w 5095630"/>
              <a:gd name="connsiteY13" fmla="*/ 726830 h 2625969"/>
              <a:gd name="connsiteX14" fmla="*/ 1078523 w 5095630"/>
              <a:gd name="connsiteY14" fmla="*/ 879230 h 2625969"/>
              <a:gd name="connsiteX15" fmla="*/ 1098061 w 5095630"/>
              <a:gd name="connsiteY15" fmla="*/ 879230 h 2625969"/>
              <a:gd name="connsiteX16" fmla="*/ 1098061 w 5095630"/>
              <a:gd name="connsiteY16" fmla="*/ 910492 h 2625969"/>
              <a:gd name="connsiteX17" fmla="*/ 1117600 w 5095630"/>
              <a:gd name="connsiteY17" fmla="*/ 910492 h 2625969"/>
              <a:gd name="connsiteX18" fmla="*/ 1117600 w 5095630"/>
              <a:gd name="connsiteY18" fmla="*/ 976923 h 2625969"/>
              <a:gd name="connsiteX19" fmla="*/ 1141046 w 5095630"/>
              <a:gd name="connsiteY19" fmla="*/ 976923 h 2625969"/>
              <a:gd name="connsiteX20" fmla="*/ 1141046 w 5095630"/>
              <a:gd name="connsiteY20" fmla="*/ 1082430 h 2625969"/>
              <a:gd name="connsiteX21" fmla="*/ 1141046 w 5095630"/>
              <a:gd name="connsiteY21" fmla="*/ 1152769 h 2625969"/>
              <a:gd name="connsiteX22" fmla="*/ 1152769 w 5095630"/>
              <a:gd name="connsiteY22" fmla="*/ 1152769 h 2625969"/>
              <a:gd name="connsiteX23" fmla="*/ 1152769 w 5095630"/>
              <a:gd name="connsiteY23" fmla="*/ 1242646 h 2625969"/>
              <a:gd name="connsiteX24" fmla="*/ 1457569 w 5095630"/>
              <a:gd name="connsiteY24" fmla="*/ 1242646 h 2625969"/>
              <a:gd name="connsiteX25" fmla="*/ 1457569 w 5095630"/>
              <a:gd name="connsiteY25" fmla="*/ 1312984 h 2625969"/>
              <a:gd name="connsiteX26" fmla="*/ 1660769 w 5095630"/>
              <a:gd name="connsiteY26" fmla="*/ 1312984 h 2625969"/>
              <a:gd name="connsiteX27" fmla="*/ 1660769 w 5095630"/>
              <a:gd name="connsiteY27" fmla="*/ 1426307 h 2625969"/>
              <a:gd name="connsiteX28" fmla="*/ 1680307 w 5095630"/>
              <a:gd name="connsiteY28" fmla="*/ 1426307 h 2625969"/>
              <a:gd name="connsiteX29" fmla="*/ 1680307 w 5095630"/>
              <a:gd name="connsiteY29" fmla="*/ 1496646 h 2625969"/>
              <a:gd name="connsiteX30" fmla="*/ 1695938 w 5095630"/>
              <a:gd name="connsiteY30" fmla="*/ 1496646 h 2625969"/>
              <a:gd name="connsiteX31" fmla="*/ 1695938 w 5095630"/>
              <a:gd name="connsiteY31" fmla="*/ 1590430 h 2625969"/>
              <a:gd name="connsiteX32" fmla="*/ 1789723 w 5095630"/>
              <a:gd name="connsiteY32" fmla="*/ 1590430 h 2625969"/>
              <a:gd name="connsiteX33" fmla="*/ 1789723 w 5095630"/>
              <a:gd name="connsiteY33" fmla="*/ 1672492 h 2625969"/>
              <a:gd name="connsiteX34" fmla="*/ 2243015 w 5095630"/>
              <a:gd name="connsiteY34" fmla="*/ 1672492 h 2625969"/>
              <a:gd name="connsiteX35" fmla="*/ 2243015 w 5095630"/>
              <a:gd name="connsiteY35" fmla="*/ 1727200 h 2625969"/>
              <a:gd name="connsiteX36" fmla="*/ 2250830 w 5095630"/>
              <a:gd name="connsiteY36" fmla="*/ 1727200 h 2625969"/>
              <a:gd name="connsiteX37" fmla="*/ 2250830 w 5095630"/>
              <a:gd name="connsiteY37" fmla="*/ 1863969 h 2625969"/>
              <a:gd name="connsiteX38" fmla="*/ 2766646 w 5095630"/>
              <a:gd name="connsiteY38" fmla="*/ 1863969 h 2625969"/>
              <a:gd name="connsiteX39" fmla="*/ 2766646 w 5095630"/>
              <a:gd name="connsiteY39" fmla="*/ 1961661 h 2625969"/>
              <a:gd name="connsiteX40" fmla="*/ 2989384 w 5095630"/>
              <a:gd name="connsiteY40" fmla="*/ 1961661 h 2625969"/>
              <a:gd name="connsiteX41" fmla="*/ 2989384 w 5095630"/>
              <a:gd name="connsiteY41" fmla="*/ 2043723 h 2625969"/>
              <a:gd name="connsiteX42" fmla="*/ 2989384 w 5095630"/>
              <a:gd name="connsiteY42" fmla="*/ 2071076 h 2625969"/>
              <a:gd name="connsiteX43" fmla="*/ 3325446 w 5095630"/>
              <a:gd name="connsiteY43" fmla="*/ 2071076 h 2625969"/>
              <a:gd name="connsiteX44" fmla="*/ 3325446 w 5095630"/>
              <a:gd name="connsiteY44" fmla="*/ 2282092 h 2625969"/>
              <a:gd name="connsiteX45" fmla="*/ 3610707 w 5095630"/>
              <a:gd name="connsiteY45" fmla="*/ 2282092 h 2625969"/>
              <a:gd name="connsiteX46" fmla="*/ 3610707 w 5095630"/>
              <a:gd name="connsiteY46" fmla="*/ 2375876 h 2625969"/>
              <a:gd name="connsiteX47" fmla="*/ 4661877 w 5095630"/>
              <a:gd name="connsiteY47" fmla="*/ 2375876 h 2625969"/>
              <a:gd name="connsiteX48" fmla="*/ 4661877 w 5095630"/>
              <a:gd name="connsiteY48" fmla="*/ 2625969 h 2625969"/>
              <a:gd name="connsiteX49" fmla="*/ 5095630 w 5095630"/>
              <a:gd name="connsiteY49" fmla="*/ 2625969 h 2625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095630" h="2625969">
                <a:moveTo>
                  <a:pt x="0" y="0"/>
                </a:moveTo>
                <a:lnTo>
                  <a:pt x="234461" y="0"/>
                </a:lnTo>
                <a:lnTo>
                  <a:pt x="234461" y="85969"/>
                </a:lnTo>
                <a:lnTo>
                  <a:pt x="355600" y="85969"/>
                </a:lnTo>
                <a:lnTo>
                  <a:pt x="355600" y="230553"/>
                </a:lnTo>
                <a:lnTo>
                  <a:pt x="382953" y="230553"/>
                </a:lnTo>
                <a:lnTo>
                  <a:pt x="382953" y="406400"/>
                </a:lnTo>
                <a:lnTo>
                  <a:pt x="707292" y="406400"/>
                </a:lnTo>
                <a:lnTo>
                  <a:pt x="707292" y="472830"/>
                </a:lnTo>
                <a:lnTo>
                  <a:pt x="722923" y="472830"/>
                </a:lnTo>
                <a:lnTo>
                  <a:pt x="722923" y="582246"/>
                </a:lnTo>
                <a:lnTo>
                  <a:pt x="750277" y="582246"/>
                </a:lnTo>
                <a:lnTo>
                  <a:pt x="750277" y="726830"/>
                </a:lnTo>
                <a:lnTo>
                  <a:pt x="1078523" y="726830"/>
                </a:lnTo>
                <a:lnTo>
                  <a:pt x="1078523" y="879230"/>
                </a:lnTo>
                <a:lnTo>
                  <a:pt x="1098061" y="879230"/>
                </a:lnTo>
                <a:lnTo>
                  <a:pt x="1098061" y="910492"/>
                </a:lnTo>
                <a:lnTo>
                  <a:pt x="1117600" y="910492"/>
                </a:lnTo>
                <a:lnTo>
                  <a:pt x="1117600" y="976923"/>
                </a:lnTo>
                <a:lnTo>
                  <a:pt x="1141046" y="976923"/>
                </a:lnTo>
                <a:lnTo>
                  <a:pt x="1141046" y="1082430"/>
                </a:lnTo>
                <a:lnTo>
                  <a:pt x="1141046" y="1152769"/>
                </a:lnTo>
                <a:lnTo>
                  <a:pt x="1152769" y="1152769"/>
                </a:lnTo>
                <a:lnTo>
                  <a:pt x="1152769" y="1242646"/>
                </a:lnTo>
                <a:lnTo>
                  <a:pt x="1457569" y="1242646"/>
                </a:lnTo>
                <a:lnTo>
                  <a:pt x="1457569" y="1312984"/>
                </a:lnTo>
                <a:lnTo>
                  <a:pt x="1660769" y="1312984"/>
                </a:lnTo>
                <a:lnTo>
                  <a:pt x="1660769" y="1426307"/>
                </a:lnTo>
                <a:lnTo>
                  <a:pt x="1680307" y="1426307"/>
                </a:lnTo>
                <a:lnTo>
                  <a:pt x="1680307" y="1496646"/>
                </a:lnTo>
                <a:lnTo>
                  <a:pt x="1695938" y="1496646"/>
                </a:lnTo>
                <a:lnTo>
                  <a:pt x="1695938" y="1590430"/>
                </a:lnTo>
                <a:lnTo>
                  <a:pt x="1789723" y="1590430"/>
                </a:lnTo>
                <a:lnTo>
                  <a:pt x="1789723" y="1672492"/>
                </a:lnTo>
                <a:lnTo>
                  <a:pt x="2243015" y="1672492"/>
                </a:lnTo>
                <a:lnTo>
                  <a:pt x="2243015" y="1727200"/>
                </a:lnTo>
                <a:lnTo>
                  <a:pt x="2250830" y="1727200"/>
                </a:lnTo>
                <a:lnTo>
                  <a:pt x="2250830" y="1863969"/>
                </a:lnTo>
                <a:lnTo>
                  <a:pt x="2766646" y="1863969"/>
                </a:lnTo>
                <a:lnTo>
                  <a:pt x="2766646" y="1961661"/>
                </a:lnTo>
                <a:lnTo>
                  <a:pt x="2989384" y="1961661"/>
                </a:lnTo>
                <a:lnTo>
                  <a:pt x="2989384" y="2043723"/>
                </a:lnTo>
                <a:lnTo>
                  <a:pt x="2989384" y="2071076"/>
                </a:lnTo>
                <a:lnTo>
                  <a:pt x="3325446" y="2071076"/>
                </a:lnTo>
                <a:lnTo>
                  <a:pt x="3325446" y="2282092"/>
                </a:lnTo>
                <a:lnTo>
                  <a:pt x="3610707" y="2282092"/>
                </a:lnTo>
                <a:lnTo>
                  <a:pt x="3610707" y="2375876"/>
                </a:lnTo>
                <a:lnTo>
                  <a:pt x="4661877" y="2375876"/>
                </a:lnTo>
                <a:lnTo>
                  <a:pt x="4661877" y="2625969"/>
                </a:lnTo>
                <a:lnTo>
                  <a:pt x="5095630" y="2625969"/>
                </a:lnTo>
              </a:path>
            </a:pathLst>
          </a:custGeom>
          <a:noFill/>
          <a:ln w="28575">
            <a:solidFill>
              <a:schemeClr val="accent3"/>
            </a:solidFill>
            <a:miter lim="800000"/>
            <a:headEnd/>
            <a:tailEnd/>
          </a:ln>
        </p:spPr>
        <p:txBody>
          <a:bodyPr rtlCol="0" anchor="ctr"/>
          <a:lstStyle/>
          <a:p>
            <a:pPr algn="ctr"/>
            <a:endParaRPr lang="en-US" dirty="0"/>
          </a:p>
        </p:txBody>
      </p:sp>
      <p:grpSp>
        <p:nvGrpSpPr>
          <p:cNvPr id="293" name="Group 292">
            <a:extLst>
              <a:ext uri="{FF2B5EF4-FFF2-40B4-BE49-F238E27FC236}">
                <a16:creationId xmlns:a16="http://schemas.microsoft.com/office/drawing/2014/main" id="{0EC94B96-2E4D-1D94-2258-D349D4960355}"/>
              </a:ext>
            </a:extLst>
          </p:cNvPr>
          <p:cNvGrpSpPr/>
          <p:nvPr/>
        </p:nvGrpSpPr>
        <p:grpSpPr>
          <a:xfrm>
            <a:off x="7368611" y="1962210"/>
            <a:ext cx="3759890" cy="806585"/>
            <a:chOff x="2259422" y="1619890"/>
            <a:chExt cx="5335472" cy="1144585"/>
          </a:xfrm>
        </p:grpSpPr>
        <p:sp>
          <p:nvSpPr>
            <p:cNvPr id="412" name="Oval 411">
              <a:extLst>
                <a:ext uri="{FF2B5EF4-FFF2-40B4-BE49-F238E27FC236}">
                  <a16:creationId xmlns:a16="http://schemas.microsoft.com/office/drawing/2014/main" id="{7E69E732-07B2-E850-A47B-6683187A43ED}"/>
                </a:ext>
              </a:extLst>
            </p:cNvPr>
            <p:cNvSpPr/>
            <p:nvPr/>
          </p:nvSpPr>
          <p:spPr bwMode="auto">
            <a:xfrm>
              <a:off x="2259422" y="1620138"/>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3" name="Oval 412">
              <a:extLst>
                <a:ext uri="{FF2B5EF4-FFF2-40B4-BE49-F238E27FC236}">
                  <a16:creationId xmlns:a16="http://schemas.microsoft.com/office/drawing/2014/main" id="{E594A842-598E-BEEE-DE80-9A55076E1093}"/>
                </a:ext>
              </a:extLst>
            </p:cNvPr>
            <p:cNvSpPr/>
            <p:nvPr/>
          </p:nvSpPr>
          <p:spPr bwMode="auto">
            <a:xfrm>
              <a:off x="2290469" y="1619890"/>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 name="Oval 413">
              <a:extLst>
                <a:ext uri="{FF2B5EF4-FFF2-40B4-BE49-F238E27FC236}">
                  <a16:creationId xmlns:a16="http://schemas.microsoft.com/office/drawing/2014/main" id="{C4A5788D-CB20-1BFF-C7A5-5EEF8F9D8840}"/>
                </a:ext>
              </a:extLst>
            </p:cNvPr>
            <p:cNvSpPr/>
            <p:nvPr/>
          </p:nvSpPr>
          <p:spPr bwMode="auto">
            <a:xfrm>
              <a:off x="3021422" y="1832038"/>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5" name="Oval 414">
              <a:extLst>
                <a:ext uri="{FF2B5EF4-FFF2-40B4-BE49-F238E27FC236}">
                  <a16:creationId xmlns:a16="http://schemas.microsoft.com/office/drawing/2014/main" id="{5F6A8F28-BBDF-2507-FF3B-988BEDB41878}"/>
                </a:ext>
              </a:extLst>
            </p:cNvPr>
            <p:cNvSpPr/>
            <p:nvPr/>
          </p:nvSpPr>
          <p:spPr bwMode="auto">
            <a:xfrm>
              <a:off x="4690061" y="2192215"/>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6" name="Oval 415">
              <a:extLst>
                <a:ext uri="{FF2B5EF4-FFF2-40B4-BE49-F238E27FC236}">
                  <a16:creationId xmlns:a16="http://schemas.microsoft.com/office/drawing/2014/main" id="{F60DA7BC-94DB-CB41-8C4E-E90BC85089B4}"/>
                </a:ext>
              </a:extLst>
            </p:cNvPr>
            <p:cNvSpPr/>
            <p:nvPr/>
          </p:nvSpPr>
          <p:spPr bwMode="auto">
            <a:xfrm>
              <a:off x="5212233" y="2415341"/>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7" name="Oval 416">
              <a:extLst>
                <a:ext uri="{FF2B5EF4-FFF2-40B4-BE49-F238E27FC236}">
                  <a16:creationId xmlns:a16="http://schemas.microsoft.com/office/drawing/2014/main" id="{3C0C7B47-55DE-605A-53F9-DEAFBA057792}"/>
                </a:ext>
              </a:extLst>
            </p:cNvPr>
            <p:cNvSpPr/>
            <p:nvPr/>
          </p:nvSpPr>
          <p:spPr bwMode="auto">
            <a:xfrm>
              <a:off x="5273830" y="2411847"/>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8" name="Oval 417">
              <a:extLst>
                <a:ext uri="{FF2B5EF4-FFF2-40B4-BE49-F238E27FC236}">
                  <a16:creationId xmlns:a16="http://schemas.microsoft.com/office/drawing/2014/main" id="{E3CB9A1D-B660-F3BD-BDF7-285A194911E7}"/>
                </a:ext>
              </a:extLst>
            </p:cNvPr>
            <p:cNvSpPr/>
            <p:nvPr/>
          </p:nvSpPr>
          <p:spPr bwMode="auto">
            <a:xfrm>
              <a:off x="5286286" y="2507037"/>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9" name="Oval 418">
              <a:extLst>
                <a:ext uri="{FF2B5EF4-FFF2-40B4-BE49-F238E27FC236}">
                  <a16:creationId xmlns:a16="http://schemas.microsoft.com/office/drawing/2014/main" id="{0CBAB10A-FC4F-9C20-CD0C-685083865DA9}"/>
                </a:ext>
              </a:extLst>
            </p:cNvPr>
            <p:cNvSpPr/>
            <p:nvPr/>
          </p:nvSpPr>
          <p:spPr bwMode="auto">
            <a:xfrm>
              <a:off x="5663592" y="2506019"/>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0" name="Oval 419">
              <a:extLst>
                <a:ext uri="{FF2B5EF4-FFF2-40B4-BE49-F238E27FC236}">
                  <a16:creationId xmlns:a16="http://schemas.microsoft.com/office/drawing/2014/main" id="{A501A144-9157-E32B-4B41-3D444488CE6E}"/>
                </a:ext>
              </a:extLst>
            </p:cNvPr>
            <p:cNvSpPr/>
            <p:nvPr/>
          </p:nvSpPr>
          <p:spPr bwMode="auto">
            <a:xfrm>
              <a:off x="5765411" y="2502111"/>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1" name="Oval 420">
              <a:extLst>
                <a:ext uri="{FF2B5EF4-FFF2-40B4-BE49-F238E27FC236}">
                  <a16:creationId xmlns:a16="http://schemas.microsoft.com/office/drawing/2014/main" id="{BDC0AA8C-ED8D-548B-6DA7-FDA34A0825D7}"/>
                </a:ext>
              </a:extLst>
            </p:cNvPr>
            <p:cNvSpPr/>
            <p:nvPr/>
          </p:nvSpPr>
          <p:spPr bwMode="auto">
            <a:xfrm>
              <a:off x="5778014" y="258706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2" name="Oval 421">
              <a:extLst>
                <a:ext uri="{FF2B5EF4-FFF2-40B4-BE49-F238E27FC236}">
                  <a16:creationId xmlns:a16="http://schemas.microsoft.com/office/drawing/2014/main" id="{81DE86A2-6B53-99E7-CBB4-849AEE5385E6}"/>
                </a:ext>
              </a:extLst>
            </p:cNvPr>
            <p:cNvSpPr/>
            <p:nvPr/>
          </p:nvSpPr>
          <p:spPr bwMode="auto">
            <a:xfrm>
              <a:off x="5815716" y="2693613"/>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3" name="Oval 422">
              <a:extLst>
                <a:ext uri="{FF2B5EF4-FFF2-40B4-BE49-F238E27FC236}">
                  <a16:creationId xmlns:a16="http://schemas.microsoft.com/office/drawing/2014/main" id="{037947D7-497A-332C-1B26-4A7FED147A71}"/>
                </a:ext>
              </a:extLst>
            </p:cNvPr>
            <p:cNvSpPr/>
            <p:nvPr/>
          </p:nvSpPr>
          <p:spPr bwMode="auto">
            <a:xfrm>
              <a:off x="5861082" y="2696563"/>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4" name="Oval 423">
              <a:extLst>
                <a:ext uri="{FF2B5EF4-FFF2-40B4-BE49-F238E27FC236}">
                  <a16:creationId xmlns:a16="http://schemas.microsoft.com/office/drawing/2014/main" id="{D20F29E2-26BD-4904-38B7-96D63E9B9CB4}"/>
                </a:ext>
              </a:extLst>
            </p:cNvPr>
            <p:cNvSpPr/>
            <p:nvPr/>
          </p:nvSpPr>
          <p:spPr bwMode="auto">
            <a:xfrm>
              <a:off x="6001326" y="2686911"/>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5" name="Oval 424">
              <a:extLst>
                <a:ext uri="{FF2B5EF4-FFF2-40B4-BE49-F238E27FC236}">
                  <a16:creationId xmlns:a16="http://schemas.microsoft.com/office/drawing/2014/main" id="{C9A5E8C6-68B3-7A6B-7FA9-4B065DC4C70F}"/>
                </a:ext>
              </a:extLst>
            </p:cNvPr>
            <p:cNvSpPr/>
            <p:nvPr/>
          </p:nvSpPr>
          <p:spPr bwMode="auto">
            <a:xfrm>
              <a:off x="6324542" y="2693613"/>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6" name="Oval 425">
              <a:extLst>
                <a:ext uri="{FF2B5EF4-FFF2-40B4-BE49-F238E27FC236}">
                  <a16:creationId xmlns:a16="http://schemas.microsoft.com/office/drawing/2014/main" id="{8735CDCB-F801-575F-7CAD-11B5BD4B9B07}"/>
                </a:ext>
              </a:extLst>
            </p:cNvPr>
            <p:cNvSpPr/>
            <p:nvPr/>
          </p:nvSpPr>
          <p:spPr bwMode="auto">
            <a:xfrm>
              <a:off x="6374043" y="2692437"/>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7" name="Oval 426">
              <a:extLst>
                <a:ext uri="{FF2B5EF4-FFF2-40B4-BE49-F238E27FC236}">
                  <a16:creationId xmlns:a16="http://schemas.microsoft.com/office/drawing/2014/main" id="{014FE359-335F-CF9B-E8EE-172E457F0B49}"/>
                </a:ext>
              </a:extLst>
            </p:cNvPr>
            <p:cNvSpPr/>
            <p:nvPr/>
          </p:nvSpPr>
          <p:spPr bwMode="auto">
            <a:xfrm>
              <a:off x="6928650" y="2688729"/>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8" name="Oval 427">
              <a:extLst>
                <a:ext uri="{FF2B5EF4-FFF2-40B4-BE49-F238E27FC236}">
                  <a16:creationId xmlns:a16="http://schemas.microsoft.com/office/drawing/2014/main" id="{266591FF-9D9E-6B50-CA8B-A036922B4B93}"/>
                </a:ext>
              </a:extLst>
            </p:cNvPr>
            <p:cNvSpPr/>
            <p:nvPr/>
          </p:nvSpPr>
          <p:spPr bwMode="auto">
            <a:xfrm>
              <a:off x="7448947" y="2692437"/>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9" name="Oval 428">
              <a:extLst>
                <a:ext uri="{FF2B5EF4-FFF2-40B4-BE49-F238E27FC236}">
                  <a16:creationId xmlns:a16="http://schemas.microsoft.com/office/drawing/2014/main" id="{FDEBEE8B-9C3B-9C0B-B6C7-5F90A98495EC}"/>
                </a:ext>
              </a:extLst>
            </p:cNvPr>
            <p:cNvSpPr/>
            <p:nvPr/>
          </p:nvSpPr>
          <p:spPr bwMode="auto">
            <a:xfrm>
              <a:off x="7508328" y="2692437"/>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0" name="Oval 429">
              <a:extLst>
                <a:ext uri="{FF2B5EF4-FFF2-40B4-BE49-F238E27FC236}">
                  <a16:creationId xmlns:a16="http://schemas.microsoft.com/office/drawing/2014/main" id="{C9A99DC6-D698-30C9-2EE3-2E832A940732}"/>
                </a:ext>
              </a:extLst>
            </p:cNvPr>
            <p:cNvSpPr/>
            <p:nvPr/>
          </p:nvSpPr>
          <p:spPr bwMode="auto">
            <a:xfrm>
              <a:off x="7526982" y="2692655"/>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94" name="Group 293">
            <a:extLst>
              <a:ext uri="{FF2B5EF4-FFF2-40B4-BE49-F238E27FC236}">
                <a16:creationId xmlns:a16="http://schemas.microsoft.com/office/drawing/2014/main" id="{AE38D236-B991-A542-04FB-D9F5BCAF817E}"/>
              </a:ext>
            </a:extLst>
          </p:cNvPr>
          <p:cNvGrpSpPr/>
          <p:nvPr/>
        </p:nvGrpSpPr>
        <p:grpSpPr>
          <a:xfrm>
            <a:off x="7872531" y="2595707"/>
            <a:ext cx="2859563" cy="1263231"/>
            <a:chOff x="2974510" y="2518854"/>
            <a:chExt cx="4057863" cy="1792588"/>
          </a:xfrm>
        </p:grpSpPr>
        <p:sp>
          <p:nvSpPr>
            <p:cNvPr id="403" name="Oval 402">
              <a:extLst>
                <a:ext uri="{FF2B5EF4-FFF2-40B4-BE49-F238E27FC236}">
                  <a16:creationId xmlns:a16="http://schemas.microsoft.com/office/drawing/2014/main" id="{4BA3B4C4-07F0-9624-8E71-28016AB1027A}"/>
                </a:ext>
              </a:extLst>
            </p:cNvPr>
            <p:cNvSpPr/>
            <p:nvPr/>
          </p:nvSpPr>
          <p:spPr bwMode="auto">
            <a:xfrm>
              <a:off x="4122284" y="3297976"/>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 name="Oval 403">
              <a:extLst>
                <a:ext uri="{FF2B5EF4-FFF2-40B4-BE49-F238E27FC236}">
                  <a16:creationId xmlns:a16="http://schemas.microsoft.com/office/drawing/2014/main" id="{5AB5A28E-0DEC-20C4-E945-5DBA3B23B382}"/>
                </a:ext>
              </a:extLst>
            </p:cNvPr>
            <p:cNvSpPr/>
            <p:nvPr/>
          </p:nvSpPr>
          <p:spPr bwMode="auto">
            <a:xfrm>
              <a:off x="3519234" y="2936088"/>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5" name="Oval 404">
              <a:extLst>
                <a:ext uri="{FF2B5EF4-FFF2-40B4-BE49-F238E27FC236}">
                  <a16:creationId xmlns:a16="http://schemas.microsoft.com/office/drawing/2014/main" id="{E7372CA4-942D-69D5-A7FC-67DDDF71B2CF}"/>
                </a:ext>
              </a:extLst>
            </p:cNvPr>
            <p:cNvSpPr/>
            <p:nvPr/>
          </p:nvSpPr>
          <p:spPr bwMode="auto">
            <a:xfrm>
              <a:off x="2974510" y="2518854"/>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6" name="Oval 405">
              <a:extLst>
                <a:ext uri="{FF2B5EF4-FFF2-40B4-BE49-F238E27FC236}">
                  <a16:creationId xmlns:a16="http://schemas.microsoft.com/office/drawing/2014/main" id="{62A69FD9-2AC1-247F-8F0D-C1A3348E142C}"/>
                </a:ext>
              </a:extLst>
            </p:cNvPr>
            <p:cNvSpPr/>
            <p:nvPr/>
          </p:nvSpPr>
          <p:spPr bwMode="auto">
            <a:xfrm>
              <a:off x="4724017" y="3583954"/>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7" name="Oval 406">
              <a:extLst>
                <a:ext uri="{FF2B5EF4-FFF2-40B4-BE49-F238E27FC236}">
                  <a16:creationId xmlns:a16="http://schemas.microsoft.com/office/drawing/2014/main" id="{8D0C6D79-C60E-DB09-9D04-CFB9D4EB78A6}"/>
                </a:ext>
              </a:extLst>
            </p:cNvPr>
            <p:cNvSpPr/>
            <p:nvPr/>
          </p:nvSpPr>
          <p:spPr bwMode="auto">
            <a:xfrm>
              <a:off x="5851746" y="3995552"/>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8" name="Oval 407">
              <a:extLst>
                <a:ext uri="{FF2B5EF4-FFF2-40B4-BE49-F238E27FC236}">
                  <a16:creationId xmlns:a16="http://schemas.microsoft.com/office/drawing/2014/main" id="{BE67C499-4B10-D341-BBA2-B443A9735BA7}"/>
                </a:ext>
              </a:extLst>
            </p:cNvPr>
            <p:cNvSpPr/>
            <p:nvPr/>
          </p:nvSpPr>
          <p:spPr bwMode="auto">
            <a:xfrm>
              <a:off x="6380799" y="3998182"/>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9" name="Oval 408">
              <a:extLst>
                <a:ext uri="{FF2B5EF4-FFF2-40B4-BE49-F238E27FC236}">
                  <a16:creationId xmlns:a16="http://schemas.microsoft.com/office/drawing/2014/main" id="{02CB9508-7881-EF45-056E-A4CA1D4D02F3}"/>
                </a:ext>
              </a:extLst>
            </p:cNvPr>
            <p:cNvSpPr/>
            <p:nvPr/>
          </p:nvSpPr>
          <p:spPr bwMode="auto">
            <a:xfrm>
              <a:off x="6418800" y="3997006"/>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 name="Oval 409">
              <a:extLst>
                <a:ext uri="{FF2B5EF4-FFF2-40B4-BE49-F238E27FC236}">
                  <a16:creationId xmlns:a16="http://schemas.microsoft.com/office/drawing/2014/main" id="{F00A88C5-567C-2840-7E61-995DCB89F6D0}"/>
                </a:ext>
              </a:extLst>
            </p:cNvPr>
            <p:cNvSpPr/>
            <p:nvPr/>
          </p:nvSpPr>
          <p:spPr bwMode="auto">
            <a:xfrm>
              <a:off x="6937678" y="4243530"/>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1" name="Oval 410">
              <a:extLst>
                <a:ext uri="{FF2B5EF4-FFF2-40B4-BE49-F238E27FC236}">
                  <a16:creationId xmlns:a16="http://schemas.microsoft.com/office/drawing/2014/main" id="{41D33106-A0BA-5EA9-1A03-1A2E4A9D3F73}"/>
                </a:ext>
              </a:extLst>
            </p:cNvPr>
            <p:cNvSpPr/>
            <p:nvPr/>
          </p:nvSpPr>
          <p:spPr bwMode="auto">
            <a:xfrm>
              <a:off x="6964461" y="4242625"/>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295" name="TextBox 294">
            <a:extLst>
              <a:ext uri="{FF2B5EF4-FFF2-40B4-BE49-F238E27FC236}">
                <a16:creationId xmlns:a16="http://schemas.microsoft.com/office/drawing/2014/main" id="{84D8B546-DD2E-C2C1-90CD-FCE30BF2FE92}"/>
              </a:ext>
            </a:extLst>
          </p:cNvPr>
          <p:cNvSpPr txBox="1"/>
          <p:nvPr/>
        </p:nvSpPr>
        <p:spPr bwMode="auto">
          <a:xfrm>
            <a:off x="7055638" y="4278005"/>
            <a:ext cx="178708"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0</a:t>
            </a:r>
          </a:p>
        </p:txBody>
      </p:sp>
      <p:sp>
        <p:nvSpPr>
          <p:cNvPr id="296" name="TextBox 295">
            <a:extLst>
              <a:ext uri="{FF2B5EF4-FFF2-40B4-BE49-F238E27FC236}">
                <a16:creationId xmlns:a16="http://schemas.microsoft.com/office/drawing/2014/main" id="{E2CB39F1-FB78-B663-53DD-AE13040159E5}"/>
              </a:ext>
            </a:extLst>
          </p:cNvPr>
          <p:cNvSpPr txBox="1"/>
          <p:nvPr/>
        </p:nvSpPr>
        <p:spPr bwMode="auto">
          <a:xfrm>
            <a:off x="7198301" y="4278005"/>
            <a:ext cx="178708"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a:t>
            </a:r>
          </a:p>
        </p:txBody>
      </p:sp>
      <p:sp>
        <p:nvSpPr>
          <p:cNvPr id="297" name="TextBox 296">
            <a:extLst>
              <a:ext uri="{FF2B5EF4-FFF2-40B4-BE49-F238E27FC236}">
                <a16:creationId xmlns:a16="http://schemas.microsoft.com/office/drawing/2014/main" id="{6485E116-0047-85FB-5AAF-2C9CB5FD1A08}"/>
              </a:ext>
            </a:extLst>
          </p:cNvPr>
          <p:cNvSpPr txBox="1"/>
          <p:nvPr/>
        </p:nvSpPr>
        <p:spPr bwMode="auto">
          <a:xfrm>
            <a:off x="7340731" y="4278005"/>
            <a:ext cx="178708"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a:t>
            </a:r>
          </a:p>
        </p:txBody>
      </p:sp>
      <p:sp>
        <p:nvSpPr>
          <p:cNvPr id="298" name="TextBox 297">
            <a:extLst>
              <a:ext uri="{FF2B5EF4-FFF2-40B4-BE49-F238E27FC236}">
                <a16:creationId xmlns:a16="http://schemas.microsoft.com/office/drawing/2014/main" id="{B61AE403-D00A-3388-CA96-91AC7E933587}"/>
              </a:ext>
            </a:extLst>
          </p:cNvPr>
          <p:cNvSpPr txBox="1"/>
          <p:nvPr/>
        </p:nvSpPr>
        <p:spPr bwMode="auto">
          <a:xfrm>
            <a:off x="7483395" y="4278005"/>
            <a:ext cx="178708"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3</a:t>
            </a:r>
          </a:p>
        </p:txBody>
      </p:sp>
      <p:sp>
        <p:nvSpPr>
          <p:cNvPr id="299" name="TextBox 298">
            <a:extLst>
              <a:ext uri="{FF2B5EF4-FFF2-40B4-BE49-F238E27FC236}">
                <a16:creationId xmlns:a16="http://schemas.microsoft.com/office/drawing/2014/main" id="{85CAC905-E8CE-120A-5D28-2C4C4EE8FF5B}"/>
              </a:ext>
            </a:extLst>
          </p:cNvPr>
          <p:cNvSpPr txBox="1"/>
          <p:nvPr/>
        </p:nvSpPr>
        <p:spPr bwMode="auto">
          <a:xfrm>
            <a:off x="7623910" y="4278005"/>
            <a:ext cx="178708"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4</a:t>
            </a:r>
          </a:p>
        </p:txBody>
      </p:sp>
      <p:sp>
        <p:nvSpPr>
          <p:cNvPr id="300" name="TextBox 299">
            <a:extLst>
              <a:ext uri="{FF2B5EF4-FFF2-40B4-BE49-F238E27FC236}">
                <a16:creationId xmlns:a16="http://schemas.microsoft.com/office/drawing/2014/main" id="{0073649A-B076-7C3A-DE24-D1AB17956D5F}"/>
              </a:ext>
            </a:extLst>
          </p:cNvPr>
          <p:cNvSpPr txBox="1"/>
          <p:nvPr/>
        </p:nvSpPr>
        <p:spPr bwMode="auto">
          <a:xfrm>
            <a:off x="7766573" y="4278005"/>
            <a:ext cx="178708"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5</a:t>
            </a:r>
          </a:p>
        </p:txBody>
      </p:sp>
      <p:sp>
        <p:nvSpPr>
          <p:cNvPr id="302" name="TextBox 301">
            <a:extLst>
              <a:ext uri="{FF2B5EF4-FFF2-40B4-BE49-F238E27FC236}">
                <a16:creationId xmlns:a16="http://schemas.microsoft.com/office/drawing/2014/main" id="{2AE18CDE-B8A6-AB9B-02F6-CF6BEB03D5F7}"/>
              </a:ext>
            </a:extLst>
          </p:cNvPr>
          <p:cNvSpPr txBox="1"/>
          <p:nvPr/>
        </p:nvSpPr>
        <p:spPr bwMode="auto">
          <a:xfrm>
            <a:off x="7909003" y="4278005"/>
            <a:ext cx="178708"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6</a:t>
            </a:r>
          </a:p>
        </p:txBody>
      </p:sp>
      <p:sp>
        <p:nvSpPr>
          <p:cNvPr id="303" name="TextBox 302">
            <a:extLst>
              <a:ext uri="{FF2B5EF4-FFF2-40B4-BE49-F238E27FC236}">
                <a16:creationId xmlns:a16="http://schemas.microsoft.com/office/drawing/2014/main" id="{0E3CE059-D36D-DEC5-9B47-04743CF75E09}"/>
              </a:ext>
            </a:extLst>
          </p:cNvPr>
          <p:cNvSpPr txBox="1"/>
          <p:nvPr/>
        </p:nvSpPr>
        <p:spPr bwMode="auto">
          <a:xfrm>
            <a:off x="8051667" y="4278005"/>
            <a:ext cx="178708"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7</a:t>
            </a:r>
          </a:p>
        </p:txBody>
      </p:sp>
      <p:sp>
        <p:nvSpPr>
          <p:cNvPr id="304" name="TextBox 303">
            <a:extLst>
              <a:ext uri="{FF2B5EF4-FFF2-40B4-BE49-F238E27FC236}">
                <a16:creationId xmlns:a16="http://schemas.microsoft.com/office/drawing/2014/main" id="{6834F5E3-16FF-1918-C618-E8C28A7E7712}"/>
              </a:ext>
            </a:extLst>
          </p:cNvPr>
          <p:cNvSpPr txBox="1"/>
          <p:nvPr/>
        </p:nvSpPr>
        <p:spPr bwMode="auto">
          <a:xfrm>
            <a:off x="8190971" y="4278005"/>
            <a:ext cx="178708"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8</a:t>
            </a:r>
          </a:p>
        </p:txBody>
      </p:sp>
      <p:sp>
        <p:nvSpPr>
          <p:cNvPr id="305" name="TextBox 304">
            <a:extLst>
              <a:ext uri="{FF2B5EF4-FFF2-40B4-BE49-F238E27FC236}">
                <a16:creationId xmlns:a16="http://schemas.microsoft.com/office/drawing/2014/main" id="{5E8AD915-668C-D33E-1D2F-0307E0CEA741}"/>
              </a:ext>
            </a:extLst>
          </p:cNvPr>
          <p:cNvSpPr txBox="1"/>
          <p:nvPr/>
        </p:nvSpPr>
        <p:spPr bwMode="auto">
          <a:xfrm>
            <a:off x="8330845" y="4278005"/>
            <a:ext cx="178708"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9</a:t>
            </a:r>
          </a:p>
        </p:txBody>
      </p:sp>
      <p:sp>
        <p:nvSpPr>
          <p:cNvPr id="306" name="TextBox 305">
            <a:extLst>
              <a:ext uri="{FF2B5EF4-FFF2-40B4-BE49-F238E27FC236}">
                <a16:creationId xmlns:a16="http://schemas.microsoft.com/office/drawing/2014/main" id="{4CD56C59-1731-E6BA-D61B-85D8574C7797}"/>
              </a:ext>
            </a:extLst>
          </p:cNvPr>
          <p:cNvSpPr txBox="1"/>
          <p:nvPr/>
        </p:nvSpPr>
        <p:spPr bwMode="auto">
          <a:xfrm>
            <a:off x="8448988"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10</a:t>
            </a:r>
          </a:p>
        </p:txBody>
      </p:sp>
      <p:sp>
        <p:nvSpPr>
          <p:cNvPr id="385" name="TextBox 384">
            <a:extLst>
              <a:ext uri="{FF2B5EF4-FFF2-40B4-BE49-F238E27FC236}">
                <a16:creationId xmlns:a16="http://schemas.microsoft.com/office/drawing/2014/main" id="{398EDA09-CD20-C7EC-86B0-56695FD5C0A7}"/>
              </a:ext>
            </a:extLst>
          </p:cNvPr>
          <p:cNvSpPr txBox="1"/>
          <p:nvPr/>
        </p:nvSpPr>
        <p:spPr bwMode="auto">
          <a:xfrm>
            <a:off x="8591651"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11</a:t>
            </a:r>
          </a:p>
        </p:txBody>
      </p:sp>
      <p:sp>
        <p:nvSpPr>
          <p:cNvPr id="386" name="TextBox 385">
            <a:extLst>
              <a:ext uri="{FF2B5EF4-FFF2-40B4-BE49-F238E27FC236}">
                <a16:creationId xmlns:a16="http://schemas.microsoft.com/office/drawing/2014/main" id="{19410AFA-A2E5-C060-54E5-D0B822ED5802}"/>
              </a:ext>
            </a:extLst>
          </p:cNvPr>
          <p:cNvSpPr txBox="1"/>
          <p:nvPr/>
        </p:nvSpPr>
        <p:spPr bwMode="auto">
          <a:xfrm>
            <a:off x="8732168"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12</a:t>
            </a:r>
          </a:p>
        </p:txBody>
      </p:sp>
      <p:sp>
        <p:nvSpPr>
          <p:cNvPr id="387" name="TextBox 386">
            <a:extLst>
              <a:ext uri="{FF2B5EF4-FFF2-40B4-BE49-F238E27FC236}">
                <a16:creationId xmlns:a16="http://schemas.microsoft.com/office/drawing/2014/main" id="{40035FE2-F2A3-E2DB-0474-C88581915C0B}"/>
              </a:ext>
            </a:extLst>
          </p:cNvPr>
          <p:cNvSpPr txBox="1"/>
          <p:nvPr/>
        </p:nvSpPr>
        <p:spPr bwMode="auto">
          <a:xfrm>
            <a:off x="8874831"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13</a:t>
            </a:r>
          </a:p>
        </p:txBody>
      </p:sp>
      <p:sp>
        <p:nvSpPr>
          <p:cNvPr id="388" name="TextBox 387">
            <a:extLst>
              <a:ext uri="{FF2B5EF4-FFF2-40B4-BE49-F238E27FC236}">
                <a16:creationId xmlns:a16="http://schemas.microsoft.com/office/drawing/2014/main" id="{A2DFA24E-C734-3F67-3D45-1A63F5A961A0}"/>
              </a:ext>
            </a:extLst>
          </p:cNvPr>
          <p:cNvSpPr txBox="1"/>
          <p:nvPr/>
        </p:nvSpPr>
        <p:spPr bwMode="auto">
          <a:xfrm>
            <a:off x="9017261"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14</a:t>
            </a:r>
          </a:p>
        </p:txBody>
      </p:sp>
      <p:sp>
        <p:nvSpPr>
          <p:cNvPr id="389" name="TextBox 388">
            <a:extLst>
              <a:ext uri="{FF2B5EF4-FFF2-40B4-BE49-F238E27FC236}">
                <a16:creationId xmlns:a16="http://schemas.microsoft.com/office/drawing/2014/main" id="{8F55A51A-A39F-DB12-11D9-1742E589D6EB}"/>
              </a:ext>
            </a:extLst>
          </p:cNvPr>
          <p:cNvSpPr txBox="1"/>
          <p:nvPr/>
        </p:nvSpPr>
        <p:spPr bwMode="auto">
          <a:xfrm>
            <a:off x="9159924"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15</a:t>
            </a:r>
          </a:p>
        </p:txBody>
      </p:sp>
      <p:sp>
        <p:nvSpPr>
          <p:cNvPr id="390" name="TextBox 389">
            <a:extLst>
              <a:ext uri="{FF2B5EF4-FFF2-40B4-BE49-F238E27FC236}">
                <a16:creationId xmlns:a16="http://schemas.microsoft.com/office/drawing/2014/main" id="{D09B677A-A963-4D65-672A-0A011684F79C}"/>
              </a:ext>
            </a:extLst>
          </p:cNvPr>
          <p:cNvSpPr txBox="1"/>
          <p:nvPr/>
        </p:nvSpPr>
        <p:spPr bwMode="auto">
          <a:xfrm>
            <a:off x="9314139"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16</a:t>
            </a:r>
          </a:p>
        </p:txBody>
      </p:sp>
      <p:sp>
        <p:nvSpPr>
          <p:cNvPr id="391" name="TextBox 390">
            <a:extLst>
              <a:ext uri="{FF2B5EF4-FFF2-40B4-BE49-F238E27FC236}">
                <a16:creationId xmlns:a16="http://schemas.microsoft.com/office/drawing/2014/main" id="{52528945-A8D5-1D9B-B78B-3D2F73E74879}"/>
              </a:ext>
            </a:extLst>
          </p:cNvPr>
          <p:cNvSpPr txBox="1"/>
          <p:nvPr/>
        </p:nvSpPr>
        <p:spPr bwMode="auto">
          <a:xfrm>
            <a:off x="9456802"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17</a:t>
            </a:r>
          </a:p>
        </p:txBody>
      </p:sp>
      <p:sp>
        <p:nvSpPr>
          <p:cNvPr id="392" name="TextBox 391">
            <a:extLst>
              <a:ext uri="{FF2B5EF4-FFF2-40B4-BE49-F238E27FC236}">
                <a16:creationId xmlns:a16="http://schemas.microsoft.com/office/drawing/2014/main" id="{632F144B-A5F4-C52C-6AF7-BCE96A18C532}"/>
              </a:ext>
            </a:extLst>
          </p:cNvPr>
          <p:cNvSpPr txBox="1"/>
          <p:nvPr/>
        </p:nvSpPr>
        <p:spPr bwMode="auto">
          <a:xfrm>
            <a:off x="9599232"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18</a:t>
            </a:r>
          </a:p>
        </p:txBody>
      </p:sp>
      <p:sp>
        <p:nvSpPr>
          <p:cNvPr id="393" name="TextBox 392">
            <a:extLst>
              <a:ext uri="{FF2B5EF4-FFF2-40B4-BE49-F238E27FC236}">
                <a16:creationId xmlns:a16="http://schemas.microsoft.com/office/drawing/2014/main" id="{AF620B51-A3CB-981C-A6DC-92B7DD919537}"/>
              </a:ext>
            </a:extLst>
          </p:cNvPr>
          <p:cNvSpPr txBox="1"/>
          <p:nvPr/>
        </p:nvSpPr>
        <p:spPr bwMode="auto">
          <a:xfrm>
            <a:off x="9741895"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19</a:t>
            </a:r>
          </a:p>
        </p:txBody>
      </p:sp>
      <p:sp>
        <p:nvSpPr>
          <p:cNvPr id="394" name="TextBox 393">
            <a:extLst>
              <a:ext uri="{FF2B5EF4-FFF2-40B4-BE49-F238E27FC236}">
                <a16:creationId xmlns:a16="http://schemas.microsoft.com/office/drawing/2014/main" id="{18FAF796-53D6-3A3B-558F-461E66841A00}"/>
              </a:ext>
            </a:extLst>
          </p:cNvPr>
          <p:cNvSpPr txBox="1"/>
          <p:nvPr/>
        </p:nvSpPr>
        <p:spPr bwMode="auto">
          <a:xfrm>
            <a:off x="9882411"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20</a:t>
            </a:r>
          </a:p>
        </p:txBody>
      </p:sp>
      <p:sp>
        <p:nvSpPr>
          <p:cNvPr id="395" name="TextBox 394">
            <a:extLst>
              <a:ext uri="{FF2B5EF4-FFF2-40B4-BE49-F238E27FC236}">
                <a16:creationId xmlns:a16="http://schemas.microsoft.com/office/drawing/2014/main" id="{903F9B45-D6AE-E902-C6AF-44E001D6FE64}"/>
              </a:ext>
            </a:extLst>
          </p:cNvPr>
          <p:cNvSpPr txBox="1"/>
          <p:nvPr/>
        </p:nvSpPr>
        <p:spPr bwMode="auto">
          <a:xfrm>
            <a:off x="10025074"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21</a:t>
            </a:r>
          </a:p>
        </p:txBody>
      </p:sp>
      <p:sp>
        <p:nvSpPr>
          <p:cNvPr id="396" name="TextBox 395">
            <a:extLst>
              <a:ext uri="{FF2B5EF4-FFF2-40B4-BE49-F238E27FC236}">
                <a16:creationId xmlns:a16="http://schemas.microsoft.com/office/drawing/2014/main" id="{027E7060-7699-ACEF-E5F9-B472871D0517}"/>
              </a:ext>
            </a:extLst>
          </p:cNvPr>
          <p:cNvSpPr txBox="1"/>
          <p:nvPr/>
        </p:nvSpPr>
        <p:spPr bwMode="auto">
          <a:xfrm>
            <a:off x="10167504"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22</a:t>
            </a:r>
          </a:p>
        </p:txBody>
      </p:sp>
      <p:sp>
        <p:nvSpPr>
          <p:cNvPr id="397" name="TextBox 396">
            <a:extLst>
              <a:ext uri="{FF2B5EF4-FFF2-40B4-BE49-F238E27FC236}">
                <a16:creationId xmlns:a16="http://schemas.microsoft.com/office/drawing/2014/main" id="{B438D7C5-27AB-6F74-75A0-52B2D653E179}"/>
              </a:ext>
            </a:extLst>
          </p:cNvPr>
          <p:cNvSpPr txBox="1"/>
          <p:nvPr/>
        </p:nvSpPr>
        <p:spPr bwMode="auto">
          <a:xfrm>
            <a:off x="10310168"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23</a:t>
            </a:r>
          </a:p>
        </p:txBody>
      </p:sp>
      <p:sp>
        <p:nvSpPr>
          <p:cNvPr id="398" name="TextBox 397">
            <a:extLst>
              <a:ext uri="{FF2B5EF4-FFF2-40B4-BE49-F238E27FC236}">
                <a16:creationId xmlns:a16="http://schemas.microsoft.com/office/drawing/2014/main" id="{E63BE2F4-2134-D1D5-CF7D-B76EEEDEE931}"/>
              </a:ext>
            </a:extLst>
          </p:cNvPr>
          <p:cNvSpPr txBox="1"/>
          <p:nvPr/>
        </p:nvSpPr>
        <p:spPr bwMode="auto">
          <a:xfrm>
            <a:off x="10449472"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24</a:t>
            </a:r>
          </a:p>
        </p:txBody>
      </p:sp>
      <p:sp>
        <p:nvSpPr>
          <p:cNvPr id="399" name="TextBox 398">
            <a:extLst>
              <a:ext uri="{FF2B5EF4-FFF2-40B4-BE49-F238E27FC236}">
                <a16:creationId xmlns:a16="http://schemas.microsoft.com/office/drawing/2014/main" id="{ED83848F-3799-2530-7513-DCFA7B92F342}"/>
              </a:ext>
            </a:extLst>
          </p:cNvPr>
          <p:cNvSpPr txBox="1"/>
          <p:nvPr/>
        </p:nvSpPr>
        <p:spPr bwMode="auto">
          <a:xfrm>
            <a:off x="10589346"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25</a:t>
            </a:r>
          </a:p>
        </p:txBody>
      </p:sp>
      <p:sp>
        <p:nvSpPr>
          <p:cNvPr id="400" name="TextBox 399">
            <a:extLst>
              <a:ext uri="{FF2B5EF4-FFF2-40B4-BE49-F238E27FC236}">
                <a16:creationId xmlns:a16="http://schemas.microsoft.com/office/drawing/2014/main" id="{2AF82604-608C-BD85-A8E4-198DC690130B}"/>
              </a:ext>
            </a:extLst>
          </p:cNvPr>
          <p:cNvSpPr txBox="1"/>
          <p:nvPr/>
        </p:nvSpPr>
        <p:spPr bwMode="auto">
          <a:xfrm>
            <a:off x="10731776"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26</a:t>
            </a:r>
          </a:p>
        </p:txBody>
      </p:sp>
      <p:sp>
        <p:nvSpPr>
          <p:cNvPr id="401" name="TextBox 400">
            <a:extLst>
              <a:ext uri="{FF2B5EF4-FFF2-40B4-BE49-F238E27FC236}">
                <a16:creationId xmlns:a16="http://schemas.microsoft.com/office/drawing/2014/main" id="{1E4FEBC6-1CAB-0682-7CD8-6C442851857C}"/>
              </a:ext>
            </a:extLst>
          </p:cNvPr>
          <p:cNvSpPr txBox="1"/>
          <p:nvPr/>
        </p:nvSpPr>
        <p:spPr bwMode="auto">
          <a:xfrm>
            <a:off x="10874439"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27</a:t>
            </a:r>
          </a:p>
        </p:txBody>
      </p:sp>
      <p:sp>
        <p:nvSpPr>
          <p:cNvPr id="402" name="TextBox 401">
            <a:extLst>
              <a:ext uri="{FF2B5EF4-FFF2-40B4-BE49-F238E27FC236}">
                <a16:creationId xmlns:a16="http://schemas.microsoft.com/office/drawing/2014/main" id="{56D249C6-3EF8-A5A7-32E4-B1D5395A4821}"/>
              </a:ext>
            </a:extLst>
          </p:cNvPr>
          <p:cNvSpPr txBox="1"/>
          <p:nvPr/>
        </p:nvSpPr>
        <p:spPr bwMode="auto">
          <a:xfrm>
            <a:off x="11014955" y="4278005"/>
            <a:ext cx="227282" cy="178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050" b="0" dirty="0">
                <a:solidFill>
                  <a:schemeClr val="bg1"/>
                </a:solidFill>
                <a:latin typeface="Calibri" panose="020F0502020204030204" pitchFamily="34" charset="0"/>
              </a:rPr>
              <a:t>28</a:t>
            </a:r>
          </a:p>
        </p:txBody>
      </p:sp>
      <p:sp>
        <p:nvSpPr>
          <p:cNvPr id="675" name="TextBox 674">
            <a:extLst>
              <a:ext uri="{FF2B5EF4-FFF2-40B4-BE49-F238E27FC236}">
                <a16:creationId xmlns:a16="http://schemas.microsoft.com/office/drawing/2014/main" id="{4EFB35CA-C4C1-7835-7D36-3D4E92BF7B67}"/>
              </a:ext>
            </a:extLst>
          </p:cNvPr>
          <p:cNvSpPr txBox="1"/>
          <p:nvPr/>
        </p:nvSpPr>
        <p:spPr bwMode="auto">
          <a:xfrm>
            <a:off x="9935148" y="2383572"/>
            <a:ext cx="1282723" cy="307777"/>
          </a:xfrm>
          <a:prstGeom prst="rect">
            <a:avLst/>
          </a:prstGeom>
          <a:noFill/>
          <a:ln w="9525" algn="ctr">
            <a:noFill/>
            <a:miter lim="800000"/>
            <a:headEnd/>
            <a:tailEnd/>
          </a:ln>
          <a:extLst>
            <a:ext uri="{909E8E84-426E-40DD-AFC4-6F175D3DCCD1}">
              <a14:hiddenFill xmlns:a14="http://schemas.microsoft.com/office/drawing/2010/main">
                <a:solidFill>
                  <a:srgbClr val="FFFFFF"/>
                </a:solidFill>
              </a14:hiddenFill>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Olaparib + AAP</a:t>
            </a:r>
          </a:p>
        </p:txBody>
      </p:sp>
      <p:sp>
        <p:nvSpPr>
          <p:cNvPr id="676" name="TextBox 675">
            <a:extLst>
              <a:ext uri="{FF2B5EF4-FFF2-40B4-BE49-F238E27FC236}">
                <a16:creationId xmlns:a16="http://schemas.microsoft.com/office/drawing/2014/main" id="{753B1BD9-EA54-7C4F-32FE-4FB6324C8A33}"/>
              </a:ext>
            </a:extLst>
          </p:cNvPr>
          <p:cNvSpPr txBox="1"/>
          <p:nvPr/>
        </p:nvSpPr>
        <p:spPr bwMode="auto">
          <a:xfrm>
            <a:off x="9126181" y="3719218"/>
            <a:ext cx="12314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Placebo + AAP</a:t>
            </a:r>
          </a:p>
        </p:txBody>
      </p:sp>
    </p:spTree>
    <p:extLst>
      <p:ext uri="{BB962C8B-B14F-4D97-AF65-F5344CB8AC3E}">
        <p14:creationId xmlns:p14="http://schemas.microsoft.com/office/powerpoint/2010/main" val="38569617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AF4C5-3F5D-290A-5957-EF7B72E0931E}"/>
              </a:ext>
            </a:extLst>
          </p:cNvPr>
          <p:cNvSpPr>
            <a:spLocks noGrp="1"/>
          </p:cNvSpPr>
          <p:nvPr>
            <p:ph type="title"/>
          </p:nvPr>
        </p:nvSpPr>
        <p:spPr/>
        <p:txBody>
          <a:bodyPr/>
          <a:lstStyle/>
          <a:p>
            <a:r>
              <a:rPr lang="en-US" dirty="0"/>
              <a:t>PROpel: Final OS in </a:t>
            </a:r>
            <a:r>
              <a:rPr lang="en-US" i="1" dirty="0"/>
              <a:t>BRCA</a:t>
            </a:r>
            <a:r>
              <a:rPr lang="en-US" dirty="0"/>
              <a:t>-Mutated Population</a:t>
            </a:r>
          </a:p>
        </p:txBody>
      </p:sp>
      <p:sp>
        <p:nvSpPr>
          <p:cNvPr id="4" name="Text Box 15">
            <a:extLst>
              <a:ext uri="{FF2B5EF4-FFF2-40B4-BE49-F238E27FC236}">
                <a16:creationId xmlns:a16="http://schemas.microsoft.com/office/drawing/2014/main" id="{B1606586-3952-6E6F-63A1-2CEC7B9D910C}"/>
              </a:ext>
            </a:extLst>
          </p:cNvPr>
          <p:cNvSpPr txBox="1">
            <a:spLocks noChangeArrowheads="1"/>
          </p:cNvSpPr>
          <p:nvPr/>
        </p:nvSpPr>
        <p:spPr bwMode="auto">
          <a:xfrm>
            <a:off x="412751" y="638379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Saad. Lancet Oncol. 2023;24:1094.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Content Placeholder 8">
            <a:extLst>
              <a:ext uri="{FF2B5EF4-FFF2-40B4-BE49-F238E27FC236}">
                <a16:creationId xmlns:a16="http://schemas.microsoft.com/office/drawing/2014/main" id="{E2529838-EF41-9BB6-5240-77102A3CB877}"/>
              </a:ext>
            </a:extLst>
          </p:cNvPr>
          <p:cNvSpPr>
            <a:spLocks noGrp="1"/>
          </p:cNvSpPr>
          <p:nvPr>
            <p:ph idx="1"/>
          </p:nvPr>
        </p:nvSpPr>
        <p:spPr>
          <a:xfrm>
            <a:off x="604675" y="5711559"/>
            <a:ext cx="10872444" cy="531111"/>
          </a:xfrm>
        </p:spPr>
        <p:txBody>
          <a:bodyPr/>
          <a:lstStyle/>
          <a:p>
            <a:r>
              <a:rPr lang="en-US" sz="2200" dirty="0"/>
              <a:t>No significant improvement in OS in ITT population (HR: 0.81; 95% CI: 0.67-1.00; </a:t>
            </a:r>
            <a:r>
              <a:rPr lang="en-US" sz="2200" i="1" dirty="0"/>
              <a:t>P </a:t>
            </a:r>
            <a:r>
              <a:rPr lang="en-US" sz="2200" dirty="0"/>
              <a:t>= .054); improved OS in patients with HRRm (HR: 0.66; 95% CI: 0.45-0.95)</a:t>
            </a:r>
          </a:p>
        </p:txBody>
      </p:sp>
      <p:graphicFrame>
        <p:nvGraphicFramePr>
          <p:cNvPr id="10" name="Table 7">
            <a:extLst>
              <a:ext uri="{FF2B5EF4-FFF2-40B4-BE49-F238E27FC236}">
                <a16:creationId xmlns:a16="http://schemas.microsoft.com/office/drawing/2014/main" id="{772A26E7-15AE-77F1-B6D7-E62706857730}"/>
              </a:ext>
            </a:extLst>
          </p:cNvPr>
          <p:cNvGraphicFramePr>
            <a:graphicFrameLocks/>
          </p:cNvGraphicFramePr>
          <p:nvPr/>
        </p:nvGraphicFramePr>
        <p:xfrm>
          <a:off x="3535398" y="3230850"/>
          <a:ext cx="3784049" cy="853440"/>
        </p:xfrm>
        <a:graphic>
          <a:graphicData uri="http://schemas.openxmlformats.org/drawingml/2006/table">
            <a:tbl>
              <a:tblPr firstRow="1" bandRow="1">
                <a:tableStyleId>{93296810-A885-4BE3-A3E7-6D5BEEA58F35}</a:tableStyleId>
              </a:tblPr>
              <a:tblGrid>
                <a:gridCol w="1089218">
                  <a:extLst>
                    <a:ext uri="{9D8B030D-6E8A-4147-A177-3AD203B41FA5}">
                      <a16:colId xmlns:a16="http://schemas.microsoft.com/office/drawing/2014/main" val="3438184666"/>
                    </a:ext>
                  </a:extLst>
                </a:gridCol>
                <a:gridCol w="1452258">
                  <a:extLst>
                    <a:ext uri="{9D8B030D-6E8A-4147-A177-3AD203B41FA5}">
                      <a16:colId xmlns:a16="http://schemas.microsoft.com/office/drawing/2014/main" val="1731947977"/>
                    </a:ext>
                  </a:extLst>
                </a:gridCol>
                <a:gridCol w="1242573">
                  <a:extLst>
                    <a:ext uri="{9D8B030D-6E8A-4147-A177-3AD203B41FA5}">
                      <a16:colId xmlns:a16="http://schemas.microsoft.com/office/drawing/2014/main" val="3477763994"/>
                    </a:ext>
                  </a:extLst>
                </a:gridCol>
              </a:tblGrid>
              <a:tr h="0">
                <a:tc>
                  <a:txBody>
                    <a:bodyPr/>
                    <a:lstStyle/>
                    <a:p>
                      <a:endParaRPr lang="en-US" sz="1400" dirty="0">
                        <a:solidFill>
                          <a:schemeClr val="bg1"/>
                        </a:solidFill>
                      </a:endParaRPr>
                    </a:p>
                  </a:txBody>
                  <a:tcPr marL="0" marR="0" marT="0" marB="0">
                    <a:solidFill>
                      <a:schemeClr val="tx1"/>
                    </a:solidFill>
                  </a:tcPr>
                </a:tc>
                <a:tc>
                  <a:txBody>
                    <a:bodyPr/>
                    <a:lstStyle/>
                    <a:p>
                      <a:pPr algn="ctr"/>
                      <a:r>
                        <a:rPr lang="en-US" sz="1400" dirty="0">
                          <a:solidFill>
                            <a:schemeClr val="bg1"/>
                          </a:solidFill>
                        </a:rPr>
                        <a:t>Events/Patients (%)</a:t>
                      </a:r>
                    </a:p>
                  </a:txBody>
                  <a:tcPr marL="0" marR="0" marT="0" marB="0">
                    <a:solidFill>
                      <a:schemeClr val="tx1"/>
                    </a:solidFill>
                  </a:tcPr>
                </a:tc>
                <a:tc>
                  <a:txBody>
                    <a:bodyPr/>
                    <a:lstStyle/>
                    <a:p>
                      <a:pPr algn="ctr"/>
                      <a:r>
                        <a:rPr lang="en-US" sz="1400" dirty="0">
                          <a:solidFill>
                            <a:schemeClr val="bg1"/>
                          </a:solidFill>
                        </a:rPr>
                        <a:t>Median OS, Mo</a:t>
                      </a:r>
                    </a:p>
                  </a:txBody>
                  <a:tcPr marL="0" marR="0" marT="0" marB="0">
                    <a:solidFill>
                      <a:schemeClr val="tx1"/>
                    </a:solidFill>
                  </a:tcPr>
                </a:tc>
                <a:extLst>
                  <a:ext uri="{0D108BD9-81ED-4DB2-BD59-A6C34878D82A}">
                    <a16:rowId xmlns:a16="http://schemas.microsoft.com/office/drawing/2014/main" val="842551665"/>
                  </a:ext>
                </a:extLst>
              </a:tr>
              <a:tr h="0">
                <a:tc>
                  <a:txBody>
                    <a:bodyPr/>
                    <a:lstStyle/>
                    <a:p>
                      <a:r>
                        <a:rPr lang="en-US" sz="1400" dirty="0">
                          <a:solidFill>
                            <a:schemeClr val="bg1"/>
                          </a:solidFill>
                        </a:rPr>
                        <a:t>Olaparib + AAP</a:t>
                      </a:r>
                    </a:p>
                  </a:txBody>
                  <a:tcPr marL="0" marR="0" marT="0" marB="0">
                    <a:solidFill>
                      <a:schemeClr val="tx1"/>
                    </a:solidFill>
                  </a:tcPr>
                </a:tc>
                <a:tc>
                  <a:txBody>
                    <a:bodyPr/>
                    <a:lstStyle/>
                    <a:p>
                      <a:pPr algn="ctr"/>
                      <a:r>
                        <a:rPr lang="en-US" sz="1400" dirty="0">
                          <a:solidFill>
                            <a:schemeClr val="bg1"/>
                          </a:solidFill>
                        </a:rPr>
                        <a:t>13/47 (28)</a:t>
                      </a:r>
                    </a:p>
                  </a:txBody>
                  <a:tcPr marL="0" marR="0" marT="0" marB="0">
                    <a:solidFill>
                      <a:schemeClr val="tx1"/>
                    </a:solidFill>
                  </a:tcPr>
                </a:tc>
                <a:tc>
                  <a:txBody>
                    <a:bodyPr/>
                    <a:lstStyle/>
                    <a:p>
                      <a:pPr algn="ctr"/>
                      <a:r>
                        <a:rPr lang="en-US" sz="1400" dirty="0">
                          <a:solidFill>
                            <a:schemeClr val="bg1"/>
                          </a:solidFill>
                        </a:rPr>
                        <a:t>NR</a:t>
                      </a:r>
                    </a:p>
                  </a:txBody>
                  <a:tcPr marL="0" marR="0" marT="0" marB="0">
                    <a:solidFill>
                      <a:schemeClr val="tx1"/>
                    </a:solidFill>
                  </a:tcPr>
                </a:tc>
                <a:extLst>
                  <a:ext uri="{0D108BD9-81ED-4DB2-BD59-A6C34878D82A}">
                    <a16:rowId xmlns:a16="http://schemas.microsoft.com/office/drawing/2014/main" val="2879572729"/>
                  </a:ext>
                </a:extLst>
              </a:tr>
              <a:tr h="0">
                <a:tc>
                  <a:txBody>
                    <a:bodyPr/>
                    <a:lstStyle/>
                    <a:p>
                      <a:r>
                        <a:rPr lang="en-US" sz="1400" dirty="0">
                          <a:solidFill>
                            <a:schemeClr val="bg1"/>
                          </a:solidFill>
                        </a:rPr>
                        <a:t>Placebo + AAP</a:t>
                      </a:r>
                    </a:p>
                  </a:txBody>
                  <a:tcPr marL="0" marR="0" marT="0" marB="0">
                    <a:solidFill>
                      <a:schemeClr val="tx1"/>
                    </a:solidFill>
                  </a:tcPr>
                </a:tc>
                <a:tc>
                  <a:txBody>
                    <a:bodyPr/>
                    <a:lstStyle/>
                    <a:p>
                      <a:pPr algn="ctr"/>
                      <a:r>
                        <a:rPr lang="en-US" sz="1400" dirty="0">
                          <a:solidFill>
                            <a:schemeClr val="bg1"/>
                          </a:solidFill>
                        </a:rPr>
                        <a:t>25/38 (66)</a:t>
                      </a:r>
                    </a:p>
                  </a:txBody>
                  <a:tcPr marL="0" marR="0" marT="0" marB="0">
                    <a:solidFill>
                      <a:schemeClr val="tx1"/>
                    </a:solidFill>
                  </a:tcPr>
                </a:tc>
                <a:tc>
                  <a:txBody>
                    <a:bodyPr/>
                    <a:lstStyle/>
                    <a:p>
                      <a:pPr algn="ctr"/>
                      <a:r>
                        <a:rPr lang="en-US" sz="1400" dirty="0">
                          <a:solidFill>
                            <a:schemeClr val="bg1"/>
                          </a:solidFill>
                        </a:rPr>
                        <a:t>23.0</a:t>
                      </a:r>
                    </a:p>
                  </a:txBody>
                  <a:tcPr marL="0" marR="0" marT="0" marB="0">
                    <a:solidFill>
                      <a:schemeClr val="tx1"/>
                    </a:solidFill>
                  </a:tcPr>
                </a:tc>
                <a:extLst>
                  <a:ext uri="{0D108BD9-81ED-4DB2-BD59-A6C34878D82A}">
                    <a16:rowId xmlns:a16="http://schemas.microsoft.com/office/drawing/2014/main" val="1149443578"/>
                  </a:ext>
                </a:extLst>
              </a:tr>
              <a:tr h="0">
                <a:tc>
                  <a:txBody>
                    <a:bodyPr/>
                    <a:lstStyle/>
                    <a:p>
                      <a:endParaRPr lang="en-US" sz="1400" dirty="0">
                        <a:solidFill>
                          <a:schemeClr val="bg1"/>
                        </a:solidFill>
                      </a:endParaRPr>
                    </a:p>
                  </a:txBody>
                  <a:tcPr marL="0" marR="0" marT="0" marB="0">
                    <a:solidFill>
                      <a:schemeClr val="tx1"/>
                    </a:solidFill>
                  </a:tcPr>
                </a:tc>
                <a:tc gridSpan="2">
                  <a:txBody>
                    <a:bodyPr/>
                    <a:lstStyle/>
                    <a:p>
                      <a:pPr algn="ctr"/>
                      <a:r>
                        <a:rPr lang="en-US" sz="1400" dirty="0">
                          <a:solidFill>
                            <a:schemeClr val="bg1"/>
                          </a:solidFill>
                        </a:rPr>
                        <a:t>HR: 0.29 (95% CI: 0.14-0.56)</a:t>
                      </a:r>
                    </a:p>
                  </a:txBody>
                  <a:tcPr marL="0" marR="0" marT="0" marB="0">
                    <a:solidFill>
                      <a:schemeClr val="tx1"/>
                    </a:solidFill>
                  </a:tcPr>
                </a:tc>
                <a:tc hMerge="1">
                  <a:txBody>
                    <a:bodyPr/>
                    <a:lstStyle/>
                    <a:p>
                      <a:pPr algn="ctr"/>
                      <a:endParaRPr lang="en-US" sz="1400">
                        <a:solidFill>
                          <a:schemeClr val="bg1"/>
                        </a:solidFill>
                      </a:endParaRPr>
                    </a:p>
                  </a:txBody>
                  <a:tcPr marL="0" marR="0" marT="0" marB="0">
                    <a:solidFill>
                      <a:schemeClr val="tx1"/>
                    </a:solidFill>
                  </a:tcPr>
                </a:tc>
                <a:extLst>
                  <a:ext uri="{0D108BD9-81ED-4DB2-BD59-A6C34878D82A}">
                    <a16:rowId xmlns:a16="http://schemas.microsoft.com/office/drawing/2014/main" val="2104656401"/>
                  </a:ext>
                </a:extLst>
              </a:tr>
            </a:tbl>
          </a:graphicData>
        </a:graphic>
      </p:graphicFrame>
      <p:sp>
        <p:nvSpPr>
          <p:cNvPr id="12" name="Rectangle 11">
            <a:extLst>
              <a:ext uri="{FF2B5EF4-FFF2-40B4-BE49-F238E27FC236}">
                <a16:creationId xmlns:a16="http://schemas.microsoft.com/office/drawing/2014/main" id="{5459B596-804E-F7DF-8FA3-5E8FC6CACFAB}"/>
              </a:ext>
            </a:extLst>
          </p:cNvPr>
          <p:cNvSpPr/>
          <p:nvPr/>
        </p:nvSpPr>
        <p:spPr bwMode="auto">
          <a:xfrm>
            <a:off x="1110343" y="4413380"/>
            <a:ext cx="1502228" cy="989044"/>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 name="Rectangle 12">
            <a:extLst>
              <a:ext uri="{FF2B5EF4-FFF2-40B4-BE49-F238E27FC236}">
                <a16:creationId xmlns:a16="http://schemas.microsoft.com/office/drawing/2014/main" id="{EDB021A2-9D2A-0F0B-C9B1-2EAFD739B4D7}"/>
              </a:ext>
            </a:extLst>
          </p:cNvPr>
          <p:cNvSpPr/>
          <p:nvPr/>
        </p:nvSpPr>
        <p:spPr bwMode="auto">
          <a:xfrm>
            <a:off x="2174033" y="2313992"/>
            <a:ext cx="317240" cy="1194318"/>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TextBox 13">
            <a:extLst>
              <a:ext uri="{FF2B5EF4-FFF2-40B4-BE49-F238E27FC236}">
                <a16:creationId xmlns:a16="http://schemas.microsoft.com/office/drawing/2014/main" id="{FE1C3048-3795-D5D5-CF8D-5B7D0A188825}"/>
              </a:ext>
            </a:extLst>
          </p:cNvPr>
          <p:cNvSpPr txBox="1"/>
          <p:nvPr/>
        </p:nvSpPr>
        <p:spPr bwMode="auto">
          <a:xfrm rot="16200000">
            <a:off x="1800840" y="2738474"/>
            <a:ext cx="8146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a:t>
            </a:r>
          </a:p>
        </p:txBody>
      </p:sp>
      <p:sp>
        <p:nvSpPr>
          <p:cNvPr id="15" name="Rectangle 14">
            <a:extLst>
              <a:ext uri="{FF2B5EF4-FFF2-40B4-BE49-F238E27FC236}">
                <a16:creationId xmlns:a16="http://schemas.microsoft.com/office/drawing/2014/main" id="{D9DD88B2-E1B8-F671-A815-44F452AF2936}"/>
              </a:ext>
            </a:extLst>
          </p:cNvPr>
          <p:cNvSpPr/>
          <p:nvPr/>
        </p:nvSpPr>
        <p:spPr bwMode="auto">
          <a:xfrm>
            <a:off x="5663682" y="4478694"/>
            <a:ext cx="2034073" cy="279918"/>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TextBox 16">
            <a:extLst>
              <a:ext uri="{FF2B5EF4-FFF2-40B4-BE49-F238E27FC236}">
                <a16:creationId xmlns:a16="http://schemas.microsoft.com/office/drawing/2014/main" id="{CD20637F-B25E-4AAC-2FCF-A96BCF0B8D03}"/>
              </a:ext>
            </a:extLst>
          </p:cNvPr>
          <p:cNvSpPr txBox="1"/>
          <p:nvPr/>
        </p:nvSpPr>
        <p:spPr bwMode="auto">
          <a:xfrm>
            <a:off x="1128659" y="4310731"/>
            <a:ext cx="1546769"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ts val="0"/>
              </a:spcBef>
              <a:spcAft>
                <a:spcPct val="0"/>
              </a:spcAft>
              <a:buClrTx/>
              <a:buFontTx/>
              <a:buNone/>
            </a:pPr>
            <a:r>
              <a:rPr lang="en-US" sz="1400" dirty="0">
                <a:solidFill>
                  <a:schemeClr val="bg1"/>
                </a:solidFill>
                <a:latin typeface="Calibri" panose="020F0502020204030204" pitchFamily="34" charset="0"/>
              </a:rPr>
              <a:t>Patients at Risk, n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(Censored)</a:t>
            </a:r>
            <a:br>
              <a:rPr lang="en-US" sz="1400" dirty="0">
                <a:solidFill>
                  <a:schemeClr val="bg1"/>
                </a:solidFill>
                <a:latin typeface="Calibri" panose="020F0502020204030204" pitchFamily="34" charset="0"/>
              </a:rPr>
            </a:br>
            <a:r>
              <a:rPr lang="en-US" sz="1400" dirty="0">
                <a:solidFill>
                  <a:schemeClr val="accent1"/>
                </a:solidFill>
                <a:latin typeface="Calibri" panose="020F0502020204030204" pitchFamily="34" charset="0"/>
              </a:rPr>
              <a:t>Olaparib + AAP</a:t>
            </a:r>
          </a:p>
          <a:p>
            <a:pPr algn="r">
              <a:lnSpc>
                <a:spcPct val="100000"/>
              </a:lnSpc>
              <a:spcBef>
                <a:spcPts val="0"/>
              </a:spcBef>
              <a:spcAft>
                <a:spcPct val="0"/>
              </a:spcAft>
              <a:buClrTx/>
              <a:buFontTx/>
              <a:buNone/>
            </a:pPr>
            <a:endParaRPr lang="en-US" sz="1400" dirty="0">
              <a:solidFill>
                <a:schemeClr val="bg1"/>
              </a:solidFill>
              <a:latin typeface="Calibri" panose="020F0502020204030204" pitchFamily="34" charset="0"/>
            </a:endParaRPr>
          </a:p>
          <a:p>
            <a:pPr algn="r">
              <a:lnSpc>
                <a:spcPct val="100000"/>
              </a:lnSpc>
              <a:spcBef>
                <a:spcPts val="0"/>
              </a:spcBef>
              <a:spcAft>
                <a:spcPct val="0"/>
              </a:spcAft>
              <a:buClrTx/>
              <a:buFontTx/>
              <a:buNone/>
            </a:pPr>
            <a:r>
              <a:rPr lang="en-US" sz="1400" dirty="0">
                <a:solidFill>
                  <a:schemeClr val="accent3"/>
                </a:solidFill>
                <a:latin typeface="Calibri" panose="020F0502020204030204" pitchFamily="34" charset="0"/>
              </a:rPr>
              <a:t>Placebo + AAP</a:t>
            </a:r>
          </a:p>
        </p:txBody>
      </p:sp>
      <p:sp>
        <p:nvSpPr>
          <p:cNvPr id="3" name="TextBox 2">
            <a:extLst>
              <a:ext uri="{FF2B5EF4-FFF2-40B4-BE49-F238E27FC236}">
                <a16:creationId xmlns:a16="http://schemas.microsoft.com/office/drawing/2014/main" id="{B7DC0640-4308-964B-94AE-D820DA3B63A0}"/>
              </a:ext>
            </a:extLst>
          </p:cNvPr>
          <p:cNvSpPr txBox="1"/>
          <p:nvPr/>
        </p:nvSpPr>
        <p:spPr bwMode="auto">
          <a:xfrm>
            <a:off x="5226511" y="4449620"/>
            <a:ext cx="25568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 Since Randomization</a:t>
            </a:r>
          </a:p>
        </p:txBody>
      </p:sp>
      <p:sp>
        <p:nvSpPr>
          <p:cNvPr id="22" name="TextBox 21">
            <a:extLst>
              <a:ext uri="{FF2B5EF4-FFF2-40B4-BE49-F238E27FC236}">
                <a16:creationId xmlns:a16="http://schemas.microsoft.com/office/drawing/2014/main" id="{CF4E3FA6-EE4A-C8A9-C743-BF5CBAFE2AC1}"/>
              </a:ext>
            </a:extLst>
          </p:cNvPr>
          <p:cNvSpPr txBox="1"/>
          <p:nvPr/>
        </p:nvSpPr>
        <p:spPr bwMode="auto">
          <a:xfrm>
            <a:off x="2226615" y="1469346"/>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23" name="TextBox 22">
            <a:extLst>
              <a:ext uri="{FF2B5EF4-FFF2-40B4-BE49-F238E27FC236}">
                <a16:creationId xmlns:a16="http://schemas.microsoft.com/office/drawing/2014/main" id="{52B4F333-8001-C7D6-0D53-F267BF238B7E}"/>
              </a:ext>
            </a:extLst>
          </p:cNvPr>
          <p:cNvSpPr txBox="1"/>
          <p:nvPr/>
        </p:nvSpPr>
        <p:spPr bwMode="auto">
          <a:xfrm>
            <a:off x="2346287" y="198174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24" name="TextBox 23">
            <a:extLst>
              <a:ext uri="{FF2B5EF4-FFF2-40B4-BE49-F238E27FC236}">
                <a16:creationId xmlns:a16="http://schemas.microsoft.com/office/drawing/2014/main" id="{FCC0268F-DAFC-DA4A-05D6-74CF7BA80EB8}"/>
              </a:ext>
            </a:extLst>
          </p:cNvPr>
          <p:cNvSpPr txBox="1"/>
          <p:nvPr/>
        </p:nvSpPr>
        <p:spPr bwMode="auto">
          <a:xfrm>
            <a:off x="2346243" y="2485818"/>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25" name="TextBox 24">
            <a:extLst>
              <a:ext uri="{FF2B5EF4-FFF2-40B4-BE49-F238E27FC236}">
                <a16:creationId xmlns:a16="http://schemas.microsoft.com/office/drawing/2014/main" id="{D23C7EFC-1D67-ADDF-3ECF-443480AB6F1F}"/>
              </a:ext>
            </a:extLst>
          </p:cNvPr>
          <p:cNvSpPr txBox="1"/>
          <p:nvPr/>
        </p:nvSpPr>
        <p:spPr bwMode="auto">
          <a:xfrm>
            <a:off x="2348896" y="299247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94C0618D-6C8A-626E-A0B2-CC0B70065BAB}"/>
              </a:ext>
            </a:extLst>
          </p:cNvPr>
          <p:cNvSpPr txBox="1"/>
          <p:nvPr/>
        </p:nvSpPr>
        <p:spPr bwMode="auto">
          <a:xfrm>
            <a:off x="2346243" y="349910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7" name="TextBox 26">
            <a:extLst>
              <a:ext uri="{FF2B5EF4-FFF2-40B4-BE49-F238E27FC236}">
                <a16:creationId xmlns:a16="http://schemas.microsoft.com/office/drawing/2014/main" id="{1C94F6FF-AFB5-D55B-875B-41133D77DEEC}"/>
              </a:ext>
            </a:extLst>
          </p:cNvPr>
          <p:cNvSpPr txBox="1"/>
          <p:nvPr/>
        </p:nvSpPr>
        <p:spPr bwMode="auto">
          <a:xfrm>
            <a:off x="2465914" y="4004393"/>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45" name="Freeform: Shape 44">
            <a:extLst>
              <a:ext uri="{FF2B5EF4-FFF2-40B4-BE49-F238E27FC236}">
                <a16:creationId xmlns:a16="http://schemas.microsoft.com/office/drawing/2014/main" id="{F6F3B73D-8AEF-A112-6864-25D7DEBC8AE3}"/>
              </a:ext>
            </a:extLst>
          </p:cNvPr>
          <p:cNvSpPr/>
          <p:nvPr/>
        </p:nvSpPr>
        <p:spPr bwMode="auto">
          <a:xfrm>
            <a:off x="2801777" y="1641195"/>
            <a:ext cx="7796181" cy="2544636"/>
          </a:xfrm>
          <a:custGeom>
            <a:avLst/>
            <a:gdLst>
              <a:gd name="connsiteX0" fmla="*/ 0 w 5677929"/>
              <a:gd name="connsiteY0" fmla="*/ 0 h 3218935"/>
              <a:gd name="connsiteX1" fmla="*/ 0 w 5677929"/>
              <a:gd name="connsiteY1" fmla="*/ 3218935 h 3218935"/>
              <a:gd name="connsiteX2" fmla="*/ 5677929 w 5677929"/>
              <a:gd name="connsiteY2" fmla="*/ 3218935 h 3218935"/>
            </a:gdLst>
            <a:ahLst/>
            <a:cxnLst>
              <a:cxn ang="0">
                <a:pos x="connsiteX0" y="connsiteY0"/>
              </a:cxn>
              <a:cxn ang="0">
                <a:pos x="connsiteX1" y="connsiteY1"/>
              </a:cxn>
              <a:cxn ang="0">
                <a:pos x="connsiteX2" y="connsiteY2"/>
              </a:cxn>
            </a:cxnLst>
            <a:rect l="l" t="t" r="r" b="b"/>
            <a:pathLst>
              <a:path w="5677929" h="3218935">
                <a:moveTo>
                  <a:pt x="0" y="0"/>
                </a:moveTo>
                <a:lnTo>
                  <a:pt x="0" y="3218935"/>
                </a:lnTo>
                <a:lnTo>
                  <a:pt x="5677929" y="3218935"/>
                </a:lnTo>
              </a:path>
            </a:pathLst>
          </a:custGeom>
          <a:noFill/>
          <a:ln w="28575">
            <a:solidFill>
              <a:schemeClr val="bg1"/>
            </a:solidFill>
            <a:miter lim="800000"/>
            <a:headEnd/>
            <a:tailEnd/>
          </a:ln>
        </p:spPr>
        <p:txBody>
          <a:bodyPr rtlCol="0" anchor="ctr"/>
          <a:lstStyle/>
          <a:p>
            <a:pPr algn="ctr"/>
            <a:endParaRPr lang="en-US" dirty="0"/>
          </a:p>
        </p:txBody>
      </p:sp>
      <p:grpSp>
        <p:nvGrpSpPr>
          <p:cNvPr id="28" name="Group 27">
            <a:extLst>
              <a:ext uri="{FF2B5EF4-FFF2-40B4-BE49-F238E27FC236}">
                <a16:creationId xmlns:a16="http://schemas.microsoft.com/office/drawing/2014/main" id="{D0AC8047-885A-34ED-9DB0-2BE8F39F51B5}"/>
              </a:ext>
            </a:extLst>
          </p:cNvPr>
          <p:cNvGrpSpPr/>
          <p:nvPr/>
        </p:nvGrpSpPr>
        <p:grpSpPr>
          <a:xfrm>
            <a:off x="2660528" y="4190931"/>
            <a:ext cx="5214817" cy="377981"/>
            <a:chOff x="1922328" y="5306579"/>
            <a:chExt cx="9206409" cy="377981"/>
          </a:xfrm>
        </p:grpSpPr>
        <p:sp>
          <p:nvSpPr>
            <p:cNvPr id="29" name="TextBox 28">
              <a:extLst>
                <a:ext uri="{FF2B5EF4-FFF2-40B4-BE49-F238E27FC236}">
                  <a16:creationId xmlns:a16="http://schemas.microsoft.com/office/drawing/2014/main" id="{6E68A299-43ED-2F22-D541-93E34FEB24CC}"/>
                </a:ext>
              </a:extLst>
            </p:cNvPr>
            <p:cNvSpPr txBox="1"/>
            <p:nvPr/>
          </p:nvSpPr>
          <p:spPr bwMode="auto">
            <a:xfrm>
              <a:off x="1922328" y="5312479"/>
              <a:ext cx="532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0" name="TextBox 29">
              <a:extLst>
                <a:ext uri="{FF2B5EF4-FFF2-40B4-BE49-F238E27FC236}">
                  <a16:creationId xmlns:a16="http://schemas.microsoft.com/office/drawing/2014/main" id="{2465021A-0D07-8B1F-DCB0-3F225594EE73}"/>
                </a:ext>
              </a:extLst>
            </p:cNvPr>
            <p:cNvSpPr txBox="1"/>
            <p:nvPr/>
          </p:nvSpPr>
          <p:spPr bwMode="auto">
            <a:xfrm>
              <a:off x="2496749" y="5312479"/>
              <a:ext cx="532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31" name="TextBox 30">
              <a:extLst>
                <a:ext uri="{FF2B5EF4-FFF2-40B4-BE49-F238E27FC236}">
                  <a16:creationId xmlns:a16="http://schemas.microsoft.com/office/drawing/2014/main" id="{23D2B917-A5DE-04D2-5AB0-7DA971FA63DD}"/>
                </a:ext>
              </a:extLst>
            </p:cNvPr>
            <p:cNvSpPr txBox="1"/>
            <p:nvPr/>
          </p:nvSpPr>
          <p:spPr bwMode="auto">
            <a:xfrm>
              <a:off x="3070228" y="5312479"/>
              <a:ext cx="532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32" name="TextBox 31">
              <a:extLst>
                <a:ext uri="{FF2B5EF4-FFF2-40B4-BE49-F238E27FC236}">
                  <a16:creationId xmlns:a16="http://schemas.microsoft.com/office/drawing/2014/main" id="{39FB7F16-94E3-056A-C116-281940F17C54}"/>
                </a:ext>
              </a:extLst>
            </p:cNvPr>
            <p:cNvSpPr txBox="1"/>
            <p:nvPr/>
          </p:nvSpPr>
          <p:spPr bwMode="auto">
            <a:xfrm>
              <a:off x="3644652" y="5312479"/>
              <a:ext cx="532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3" name="TextBox 32">
              <a:extLst>
                <a:ext uri="{FF2B5EF4-FFF2-40B4-BE49-F238E27FC236}">
                  <a16:creationId xmlns:a16="http://schemas.microsoft.com/office/drawing/2014/main" id="{353EA186-5C69-4D0E-D3DE-A0B65C98615E}"/>
                </a:ext>
              </a:extLst>
            </p:cNvPr>
            <p:cNvSpPr txBox="1"/>
            <p:nvPr/>
          </p:nvSpPr>
          <p:spPr bwMode="auto">
            <a:xfrm>
              <a:off x="4210426" y="5306579"/>
              <a:ext cx="5326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p>
          </p:txBody>
        </p:sp>
        <p:sp>
          <p:nvSpPr>
            <p:cNvPr id="34" name="TextBox 33">
              <a:extLst>
                <a:ext uri="{FF2B5EF4-FFF2-40B4-BE49-F238E27FC236}">
                  <a16:creationId xmlns:a16="http://schemas.microsoft.com/office/drawing/2014/main" id="{D4C43AAD-B506-BAD6-DD46-A924004B4ACB}"/>
                </a:ext>
              </a:extLst>
            </p:cNvPr>
            <p:cNvSpPr txBox="1"/>
            <p:nvPr/>
          </p:nvSpPr>
          <p:spPr bwMode="auto">
            <a:xfrm>
              <a:off x="4681553" y="5306579"/>
              <a:ext cx="7391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p>
          </p:txBody>
        </p:sp>
        <p:sp>
          <p:nvSpPr>
            <p:cNvPr id="35" name="TextBox 34">
              <a:extLst>
                <a:ext uri="{FF2B5EF4-FFF2-40B4-BE49-F238E27FC236}">
                  <a16:creationId xmlns:a16="http://schemas.microsoft.com/office/drawing/2014/main" id="{D5D968D5-EB16-279D-B3D5-74F100CE256E}"/>
                </a:ext>
              </a:extLst>
            </p:cNvPr>
            <p:cNvSpPr txBox="1"/>
            <p:nvPr/>
          </p:nvSpPr>
          <p:spPr bwMode="auto">
            <a:xfrm>
              <a:off x="5255032" y="5306579"/>
              <a:ext cx="7391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6" name="TextBox 35">
              <a:extLst>
                <a:ext uri="{FF2B5EF4-FFF2-40B4-BE49-F238E27FC236}">
                  <a16:creationId xmlns:a16="http://schemas.microsoft.com/office/drawing/2014/main" id="{BD1FEAC5-553C-A989-C8E3-DEBFA0B020B8}"/>
                </a:ext>
              </a:extLst>
            </p:cNvPr>
            <p:cNvSpPr txBox="1"/>
            <p:nvPr/>
          </p:nvSpPr>
          <p:spPr bwMode="auto">
            <a:xfrm>
              <a:off x="5829456" y="5306579"/>
              <a:ext cx="7391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p>
          </p:txBody>
        </p:sp>
        <p:sp>
          <p:nvSpPr>
            <p:cNvPr id="37" name="TextBox 36">
              <a:extLst>
                <a:ext uri="{FF2B5EF4-FFF2-40B4-BE49-F238E27FC236}">
                  <a16:creationId xmlns:a16="http://schemas.microsoft.com/office/drawing/2014/main" id="{2200D593-66B3-F77A-1E80-185A5CFCC5D9}"/>
                </a:ext>
              </a:extLst>
            </p:cNvPr>
            <p:cNvSpPr txBox="1"/>
            <p:nvPr/>
          </p:nvSpPr>
          <p:spPr bwMode="auto">
            <a:xfrm>
              <a:off x="6390348" y="5315228"/>
              <a:ext cx="7391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p>
          </p:txBody>
        </p:sp>
        <p:sp>
          <p:nvSpPr>
            <p:cNvPr id="38" name="TextBox 37">
              <a:extLst>
                <a:ext uri="{FF2B5EF4-FFF2-40B4-BE49-F238E27FC236}">
                  <a16:creationId xmlns:a16="http://schemas.microsoft.com/office/drawing/2014/main" id="{A9DFC5A7-C631-78E0-ECD3-EC5DD9C10D58}"/>
                </a:ext>
              </a:extLst>
            </p:cNvPr>
            <p:cNvSpPr txBox="1"/>
            <p:nvPr/>
          </p:nvSpPr>
          <p:spPr bwMode="auto">
            <a:xfrm>
              <a:off x="6953543" y="5315228"/>
              <a:ext cx="7391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9" name="TextBox 38">
              <a:extLst>
                <a:ext uri="{FF2B5EF4-FFF2-40B4-BE49-F238E27FC236}">
                  <a16:creationId xmlns:a16="http://schemas.microsoft.com/office/drawing/2014/main" id="{CDFFD67A-C0F5-2AC4-5C06-68E5415A1322}"/>
                </a:ext>
              </a:extLst>
            </p:cNvPr>
            <p:cNvSpPr txBox="1"/>
            <p:nvPr/>
          </p:nvSpPr>
          <p:spPr bwMode="auto">
            <a:xfrm>
              <a:off x="7527021" y="5315228"/>
              <a:ext cx="7391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40" name="TextBox 39">
              <a:extLst>
                <a:ext uri="{FF2B5EF4-FFF2-40B4-BE49-F238E27FC236}">
                  <a16:creationId xmlns:a16="http://schemas.microsoft.com/office/drawing/2014/main" id="{EBC73FB1-21FF-56C7-58AF-A65D3435F78E}"/>
                </a:ext>
              </a:extLst>
            </p:cNvPr>
            <p:cNvSpPr txBox="1"/>
            <p:nvPr/>
          </p:nvSpPr>
          <p:spPr bwMode="auto">
            <a:xfrm>
              <a:off x="8101443" y="5315228"/>
              <a:ext cx="7391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p>
          </p:txBody>
        </p:sp>
        <p:sp>
          <p:nvSpPr>
            <p:cNvPr id="41" name="TextBox 40">
              <a:extLst>
                <a:ext uri="{FF2B5EF4-FFF2-40B4-BE49-F238E27FC236}">
                  <a16:creationId xmlns:a16="http://schemas.microsoft.com/office/drawing/2014/main" id="{BBB854CF-B9A4-F717-4575-0621AE1B006B}"/>
                </a:ext>
              </a:extLst>
            </p:cNvPr>
            <p:cNvSpPr txBox="1"/>
            <p:nvPr/>
          </p:nvSpPr>
          <p:spPr bwMode="auto">
            <a:xfrm>
              <a:off x="8667222" y="5309328"/>
              <a:ext cx="7391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42" name="TextBox 41">
              <a:extLst>
                <a:ext uri="{FF2B5EF4-FFF2-40B4-BE49-F238E27FC236}">
                  <a16:creationId xmlns:a16="http://schemas.microsoft.com/office/drawing/2014/main" id="{7F954A0D-9619-1505-9E0D-27C72C32056B}"/>
                </a:ext>
              </a:extLst>
            </p:cNvPr>
            <p:cNvSpPr txBox="1"/>
            <p:nvPr/>
          </p:nvSpPr>
          <p:spPr bwMode="auto">
            <a:xfrm>
              <a:off x="9241640" y="5309328"/>
              <a:ext cx="7391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p>
          </p:txBody>
        </p:sp>
        <p:sp>
          <p:nvSpPr>
            <p:cNvPr id="43" name="TextBox 42">
              <a:extLst>
                <a:ext uri="{FF2B5EF4-FFF2-40B4-BE49-F238E27FC236}">
                  <a16:creationId xmlns:a16="http://schemas.microsoft.com/office/drawing/2014/main" id="{56D66EC1-00CE-3F64-646B-543918606A8E}"/>
                </a:ext>
              </a:extLst>
            </p:cNvPr>
            <p:cNvSpPr txBox="1"/>
            <p:nvPr/>
          </p:nvSpPr>
          <p:spPr bwMode="auto">
            <a:xfrm>
              <a:off x="9815122" y="5309328"/>
              <a:ext cx="7391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p>
          </p:txBody>
        </p:sp>
        <p:sp>
          <p:nvSpPr>
            <p:cNvPr id="44" name="TextBox 43">
              <a:extLst>
                <a:ext uri="{FF2B5EF4-FFF2-40B4-BE49-F238E27FC236}">
                  <a16:creationId xmlns:a16="http://schemas.microsoft.com/office/drawing/2014/main" id="{3ECD5CCC-3947-61C1-3C26-00863637633F}"/>
                </a:ext>
              </a:extLst>
            </p:cNvPr>
            <p:cNvSpPr txBox="1"/>
            <p:nvPr/>
          </p:nvSpPr>
          <p:spPr bwMode="auto">
            <a:xfrm>
              <a:off x="10389542" y="5309328"/>
              <a:ext cx="73919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grpSp>
      <p:grpSp>
        <p:nvGrpSpPr>
          <p:cNvPr id="46" name="Group 45">
            <a:extLst>
              <a:ext uri="{FF2B5EF4-FFF2-40B4-BE49-F238E27FC236}">
                <a16:creationId xmlns:a16="http://schemas.microsoft.com/office/drawing/2014/main" id="{750F43DF-C25A-44C2-089C-6073918D9305}"/>
              </a:ext>
            </a:extLst>
          </p:cNvPr>
          <p:cNvGrpSpPr/>
          <p:nvPr/>
        </p:nvGrpSpPr>
        <p:grpSpPr>
          <a:xfrm>
            <a:off x="7782602" y="4180548"/>
            <a:ext cx="3033807" cy="377981"/>
            <a:chOff x="1773562" y="5306579"/>
            <a:chExt cx="5355984" cy="377981"/>
          </a:xfrm>
        </p:grpSpPr>
        <p:sp>
          <p:nvSpPr>
            <p:cNvPr id="47" name="TextBox 46">
              <a:extLst>
                <a:ext uri="{FF2B5EF4-FFF2-40B4-BE49-F238E27FC236}">
                  <a16:creationId xmlns:a16="http://schemas.microsoft.com/office/drawing/2014/main" id="{B1FBD6EB-D78C-4A6C-001D-DAF1F5E63F1C}"/>
                </a:ext>
              </a:extLst>
            </p:cNvPr>
            <p:cNvSpPr txBox="1"/>
            <p:nvPr/>
          </p:nvSpPr>
          <p:spPr bwMode="auto">
            <a:xfrm>
              <a:off x="1773562" y="5312479"/>
              <a:ext cx="7391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p>
          </p:txBody>
        </p:sp>
        <p:sp>
          <p:nvSpPr>
            <p:cNvPr id="48" name="TextBox 47">
              <a:extLst>
                <a:ext uri="{FF2B5EF4-FFF2-40B4-BE49-F238E27FC236}">
                  <a16:creationId xmlns:a16="http://schemas.microsoft.com/office/drawing/2014/main" id="{420605B4-2960-185B-5194-85C40D55E75A}"/>
                </a:ext>
              </a:extLst>
            </p:cNvPr>
            <p:cNvSpPr txBox="1"/>
            <p:nvPr/>
          </p:nvSpPr>
          <p:spPr bwMode="auto">
            <a:xfrm>
              <a:off x="2359350" y="5312479"/>
              <a:ext cx="7391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34</a:t>
              </a:r>
            </a:p>
          </p:txBody>
        </p:sp>
        <p:sp>
          <p:nvSpPr>
            <p:cNvPr id="49" name="TextBox 48">
              <a:extLst>
                <a:ext uri="{FF2B5EF4-FFF2-40B4-BE49-F238E27FC236}">
                  <a16:creationId xmlns:a16="http://schemas.microsoft.com/office/drawing/2014/main" id="{C752FA59-4CEA-42AF-92DA-C6EEC019E265}"/>
                </a:ext>
              </a:extLst>
            </p:cNvPr>
            <p:cNvSpPr txBox="1"/>
            <p:nvPr/>
          </p:nvSpPr>
          <p:spPr bwMode="auto">
            <a:xfrm>
              <a:off x="2944200" y="5312479"/>
              <a:ext cx="7391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50" name="TextBox 49">
              <a:extLst>
                <a:ext uri="{FF2B5EF4-FFF2-40B4-BE49-F238E27FC236}">
                  <a16:creationId xmlns:a16="http://schemas.microsoft.com/office/drawing/2014/main" id="{6FC86C49-305D-1CAC-0D1C-D98BE764A295}"/>
                </a:ext>
              </a:extLst>
            </p:cNvPr>
            <p:cNvSpPr txBox="1"/>
            <p:nvPr/>
          </p:nvSpPr>
          <p:spPr bwMode="auto">
            <a:xfrm>
              <a:off x="3507255" y="5312479"/>
              <a:ext cx="7391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38</a:t>
              </a:r>
            </a:p>
          </p:txBody>
        </p:sp>
        <p:sp>
          <p:nvSpPr>
            <p:cNvPr id="51" name="TextBox 50">
              <a:extLst>
                <a:ext uri="{FF2B5EF4-FFF2-40B4-BE49-F238E27FC236}">
                  <a16:creationId xmlns:a16="http://schemas.microsoft.com/office/drawing/2014/main" id="{74310387-D2A8-B737-4465-E180AB5A97FD}"/>
                </a:ext>
              </a:extLst>
            </p:cNvPr>
            <p:cNvSpPr txBox="1"/>
            <p:nvPr/>
          </p:nvSpPr>
          <p:spPr bwMode="auto">
            <a:xfrm>
              <a:off x="4107131" y="5306579"/>
              <a:ext cx="7391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52" name="TextBox 51">
              <a:extLst>
                <a:ext uri="{FF2B5EF4-FFF2-40B4-BE49-F238E27FC236}">
                  <a16:creationId xmlns:a16="http://schemas.microsoft.com/office/drawing/2014/main" id="{7881E2C7-ED2A-F345-255D-FC05CA443F91}"/>
                </a:ext>
              </a:extLst>
            </p:cNvPr>
            <p:cNvSpPr txBox="1"/>
            <p:nvPr/>
          </p:nvSpPr>
          <p:spPr bwMode="auto">
            <a:xfrm>
              <a:off x="4681552" y="5306579"/>
              <a:ext cx="7391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53" name="TextBox 52">
              <a:extLst>
                <a:ext uri="{FF2B5EF4-FFF2-40B4-BE49-F238E27FC236}">
                  <a16:creationId xmlns:a16="http://schemas.microsoft.com/office/drawing/2014/main" id="{CA1FF1EF-CCC4-08A9-0B55-975EBA88B2FA}"/>
                </a:ext>
              </a:extLst>
            </p:cNvPr>
            <p:cNvSpPr txBox="1"/>
            <p:nvPr/>
          </p:nvSpPr>
          <p:spPr bwMode="auto">
            <a:xfrm>
              <a:off x="5255034" y="5306579"/>
              <a:ext cx="7391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44</a:t>
              </a:r>
            </a:p>
          </p:txBody>
        </p:sp>
        <p:sp>
          <p:nvSpPr>
            <p:cNvPr id="54" name="TextBox 53">
              <a:extLst>
                <a:ext uri="{FF2B5EF4-FFF2-40B4-BE49-F238E27FC236}">
                  <a16:creationId xmlns:a16="http://schemas.microsoft.com/office/drawing/2014/main" id="{9190AB09-A193-1E46-5FEF-06D9DCA510F0}"/>
                </a:ext>
              </a:extLst>
            </p:cNvPr>
            <p:cNvSpPr txBox="1"/>
            <p:nvPr/>
          </p:nvSpPr>
          <p:spPr bwMode="auto">
            <a:xfrm>
              <a:off x="5829456" y="5306579"/>
              <a:ext cx="7391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46</a:t>
              </a:r>
            </a:p>
          </p:txBody>
        </p:sp>
        <p:sp>
          <p:nvSpPr>
            <p:cNvPr id="55" name="TextBox 54">
              <a:extLst>
                <a:ext uri="{FF2B5EF4-FFF2-40B4-BE49-F238E27FC236}">
                  <a16:creationId xmlns:a16="http://schemas.microsoft.com/office/drawing/2014/main" id="{BFFE30CE-5D0E-9BA3-0039-76E55E6737AD}"/>
                </a:ext>
              </a:extLst>
            </p:cNvPr>
            <p:cNvSpPr txBox="1"/>
            <p:nvPr/>
          </p:nvSpPr>
          <p:spPr bwMode="auto">
            <a:xfrm>
              <a:off x="6390350" y="5315228"/>
              <a:ext cx="7391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grpSp>
      <p:grpSp>
        <p:nvGrpSpPr>
          <p:cNvPr id="60" name="Group 59">
            <a:extLst>
              <a:ext uri="{FF2B5EF4-FFF2-40B4-BE49-F238E27FC236}">
                <a16:creationId xmlns:a16="http://schemas.microsoft.com/office/drawing/2014/main" id="{9A85BF5C-E646-A2D5-8B57-3304E333D594}"/>
              </a:ext>
            </a:extLst>
          </p:cNvPr>
          <p:cNvGrpSpPr/>
          <p:nvPr/>
        </p:nvGrpSpPr>
        <p:grpSpPr>
          <a:xfrm>
            <a:off x="2801777" y="4168356"/>
            <a:ext cx="7796182" cy="84558"/>
            <a:chOff x="2199503" y="5294871"/>
            <a:chExt cx="4856999" cy="93808"/>
          </a:xfrm>
        </p:grpSpPr>
        <p:grpSp>
          <p:nvGrpSpPr>
            <p:cNvPr id="61" name="Group 60">
              <a:extLst>
                <a:ext uri="{FF2B5EF4-FFF2-40B4-BE49-F238E27FC236}">
                  <a16:creationId xmlns:a16="http://schemas.microsoft.com/office/drawing/2014/main" id="{78A32EE0-1EF6-C205-6EA9-B9E15ABD6634}"/>
                </a:ext>
              </a:extLst>
            </p:cNvPr>
            <p:cNvGrpSpPr/>
            <p:nvPr/>
          </p:nvGrpSpPr>
          <p:grpSpPr>
            <a:xfrm>
              <a:off x="2199503" y="5297953"/>
              <a:ext cx="3039928" cy="90726"/>
              <a:chOff x="2357683" y="4337378"/>
              <a:chExt cx="8771744" cy="66993"/>
            </a:xfrm>
          </p:grpSpPr>
          <p:grpSp>
            <p:nvGrpSpPr>
              <p:cNvPr id="78" name="Group 77">
                <a:extLst>
                  <a:ext uri="{FF2B5EF4-FFF2-40B4-BE49-F238E27FC236}">
                    <a16:creationId xmlns:a16="http://schemas.microsoft.com/office/drawing/2014/main" id="{83206791-8D8A-87C7-A90A-BDDECCE1FC4E}"/>
                  </a:ext>
                </a:extLst>
              </p:cNvPr>
              <p:cNvGrpSpPr/>
              <p:nvPr/>
            </p:nvGrpSpPr>
            <p:grpSpPr>
              <a:xfrm rot="5400000">
                <a:off x="3789049" y="2906012"/>
                <a:ext cx="66993" cy="2929726"/>
                <a:chOff x="2276398" y="1660712"/>
                <a:chExt cx="87162" cy="2669241"/>
              </a:xfrm>
            </p:grpSpPr>
            <p:cxnSp>
              <p:nvCxnSpPr>
                <p:cNvPr id="91" name="Straight Connector 90">
                  <a:extLst>
                    <a:ext uri="{FF2B5EF4-FFF2-40B4-BE49-F238E27FC236}">
                      <a16:creationId xmlns:a16="http://schemas.microsoft.com/office/drawing/2014/main" id="{CF901C7B-72A3-A2EC-9195-0071D26C0FE3}"/>
                    </a:ext>
                  </a:extLst>
                </p:cNvPr>
                <p:cNvCxnSpPr>
                  <a:cxnSpLocks/>
                </p:cNvCxnSpPr>
                <p:nvPr/>
              </p:nvCxnSpPr>
              <p:spPr bwMode="auto">
                <a:xfrm>
                  <a:off x="2276398" y="1660712"/>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AC569323-5D8A-74B7-B6ED-B956B4A4BF13}"/>
                    </a:ext>
                  </a:extLst>
                </p:cNvPr>
                <p:cNvCxnSpPr>
                  <a:cxnSpLocks/>
                </p:cNvCxnSpPr>
                <p:nvPr/>
              </p:nvCxnSpPr>
              <p:spPr bwMode="auto">
                <a:xfrm>
                  <a:off x="2276398" y="2194560"/>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3D98CDBE-F1C7-923B-7B27-12889749AB0F}"/>
                    </a:ext>
                  </a:extLst>
                </p:cNvPr>
                <p:cNvCxnSpPr>
                  <a:cxnSpLocks/>
                </p:cNvCxnSpPr>
                <p:nvPr/>
              </p:nvCxnSpPr>
              <p:spPr bwMode="auto">
                <a:xfrm>
                  <a:off x="2276398" y="2728408"/>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DA8BAD80-6B18-36F9-07C9-526D611E7066}"/>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C664259E-A040-6AE8-E330-857F59B70944}"/>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89BF00DD-F1B3-A5D8-F801-88E860EE6C7B}"/>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79" name="Group 78">
                <a:extLst>
                  <a:ext uri="{FF2B5EF4-FFF2-40B4-BE49-F238E27FC236}">
                    <a16:creationId xmlns:a16="http://schemas.microsoft.com/office/drawing/2014/main" id="{2CBBED38-652E-4162-96F4-64112C0054AE}"/>
                  </a:ext>
                </a:extLst>
              </p:cNvPr>
              <p:cNvGrpSpPr/>
              <p:nvPr/>
            </p:nvGrpSpPr>
            <p:grpSpPr>
              <a:xfrm rot="5400000">
                <a:off x="7303194" y="2914172"/>
                <a:ext cx="62255" cy="2908667"/>
                <a:chOff x="2276398" y="1660712"/>
                <a:chExt cx="87162" cy="2669241"/>
              </a:xfrm>
            </p:grpSpPr>
            <p:cxnSp>
              <p:nvCxnSpPr>
                <p:cNvPr id="85" name="Straight Connector 84">
                  <a:extLst>
                    <a:ext uri="{FF2B5EF4-FFF2-40B4-BE49-F238E27FC236}">
                      <a16:creationId xmlns:a16="http://schemas.microsoft.com/office/drawing/2014/main" id="{66002F26-023F-58FD-3B92-9D775D9A6A76}"/>
                    </a:ext>
                  </a:extLst>
                </p:cNvPr>
                <p:cNvCxnSpPr>
                  <a:cxnSpLocks/>
                </p:cNvCxnSpPr>
                <p:nvPr/>
              </p:nvCxnSpPr>
              <p:spPr bwMode="auto">
                <a:xfrm>
                  <a:off x="2276398" y="1660712"/>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F738EEF2-DE91-BDFE-5C11-1C2C0B91BD61}"/>
                    </a:ext>
                  </a:extLst>
                </p:cNvPr>
                <p:cNvCxnSpPr>
                  <a:cxnSpLocks/>
                </p:cNvCxnSpPr>
                <p:nvPr/>
              </p:nvCxnSpPr>
              <p:spPr bwMode="auto">
                <a:xfrm>
                  <a:off x="2276398" y="2194560"/>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01F2966B-7EDA-7C95-87EA-FA68044EEA47}"/>
                    </a:ext>
                  </a:extLst>
                </p:cNvPr>
                <p:cNvCxnSpPr>
                  <a:cxnSpLocks/>
                </p:cNvCxnSpPr>
                <p:nvPr/>
              </p:nvCxnSpPr>
              <p:spPr bwMode="auto">
                <a:xfrm>
                  <a:off x="2276398" y="2728408"/>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8CEB9E44-0793-9A14-6DD5-658E1DFE55E3}"/>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0E2A2BBE-B14F-9998-DC2A-6FD0EDB17440}"/>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CC900947-FC91-F9E8-1292-CBAF91DEB331}"/>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80" name="Group 79">
                <a:extLst>
                  <a:ext uri="{FF2B5EF4-FFF2-40B4-BE49-F238E27FC236}">
                    <a16:creationId xmlns:a16="http://schemas.microsoft.com/office/drawing/2014/main" id="{2979C790-E008-3E82-1B56-5037964F3EBE}"/>
                  </a:ext>
                </a:extLst>
              </p:cNvPr>
              <p:cNvGrpSpPr/>
              <p:nvPr/>
            </p:nvGrpSpPr>
            <p:grpSpPr>
              <a:xfrm rot="5400000">
                <a:off x="10225699" y="3495905"/>
                <a:ext cx="62255" cy="1745201"/>
                <a:chOff x="2276398" y="2728408"/>
                <a:chExt cx="87162" cy="1601545"/>
              </a:xfrm>
            </p:grpSpPr>
            <p:cxnSp>
              <p:nvCxnSpPr>
                <p:cNvPr id="81" name="Straight Connector 80">
                  <a:extLst>
                    <a:ext uri="{FF2B5EF4-FFF2-40B4-BE49-F238E27FC236}">
                      <a16:creationId xmlns:a16="http://schemas.microsoft.com/office/drawing/2014/main" id="{E1F39ACF-6DA1-130B-BB0B-F5A69A53B6FB}"/>
                    </a:ext>
                  </a:extLst>
                </p:cNvPr>
                <p:cNvCxnSpPr>
                  <a:cxnSpLocks/>
                </p:cNvCxnSpPr>
                <p:nvPr/>
              </p:nvCxnSpPr>
              <p:spPr bwMode="auto">
                <a:xfrm>
                  <a:off x="2276398" y="2728408"/>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2DF8B1A5-6E82-B439-25A0-C6D6393C23F0}"/>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3BA4400-EF6C-0034-2248-47061A4500E4}"/>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7DC8C87-20C2-B2C6-A8B2-F0370F38CEFF}"/>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62" name="Group 61">
              <a:extLst>
                <a:ext uri="{FF2B5EF4-FFF2-40B4-BE49-F238E27FC236}">
                  <a16:creationId xmlns:a16="http://schemas.microsoft.com/office/drawing/2014/main" id="{371445AA-47E1-4DD1-83E3-5A0F1EBA3CB6}"/>
                </a:ext>
              </a:extLst>
            </p:cNvPr>
            <p:cNvGrpSpPr/>
            <p:nvPr/>
          </p:nvGrpSpPr>
          <p:grpSpPr>
            <a:xfrm>
              <a:off x="5432605" y="5294871"/>
              <a:ext cx="1623897" cy="90726"/>
              <a:chOff x="2357683" y="4337378"/>
              <a:chExt cx="4685771" cy="66993"/>
            </a:xfrm>
          </p:grpSpPr>
          <p:grpSp>
            <p:nvGrpSpPr>
              <p:cNvPr id="63" name="Group 62">
                <a:extLst>
                  <a:ext uri="{FF2B5EF4-FFF2-40B4-BE49-F238E27FC236}">
                    <a16:creationId xmlns:a16="http://schemas.microsoft.com/office/drawing/2014/main" id="{F6F85A95-65F4-1E21-BA78-A36736CF09F6}"/>
                  </a:ext>
                </a:extLst>
              </p:cNvPr>
              <p:cNvGrpSpPr/>
              <p:nvPr/>
            </p:nvGrpSpPr>
            <p:grpSpPr>
              <a:xfrm rot="5400000">
                <a:off x="3789049" y="2906012"/>
                <a:ext cx="66993" cy="2929726"/>
                <a:chOff x="2276398" y="1660712"/>
                <a:chExt cx="87162" cy="2669241"/>
              </a:xfrm>
            </p:grpSpPr>
            <p:cxnSp>
              <p:nvCxnSpPr>
                <p:cNvPr id="72" name="Straight Connector 71">
                  <a:extLst>
                    <a:ext uri="{FF2B5EF4-FFF2-40B4-BE49-F238E27FC236}">
                      <a16:creationId xmlns:a16="http://schemas.microsoft.com/office/drawing/2014/main" id="{7E2F17A0-054F-55D8-FD0E-789805B82208}"/>
                    </a:ext>
                  </a:extLst>
                </p:cNvPr>
                <p:cNvCxnSpPr>
                  <a:cxnSpLocks/>
                </p:cNvCxnSpPr>
                <p:nvPr/>
              </p:nvCxnSpPr>
              <p:spPr bwMode="auto">
                <a:xfrm>
                  <a:off x="2276398" y="1660712"/>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57F64983-E0BA-C9F6-7A45-07C8C3EF144E}"/>
                    </a:ext>
                  </a:extLst>
                </p:cNvPr>
                <p:cNvCxnSpPr>
                  <a:cxnSpLocks/>
                </p:cNvCxnSpPr>
                <p:nvPr/>
              </p:nvCxnSpPr>
              <p:spPr bwMode="auto">
                <a:xfrm>
                  <a:off x="2276398" y="2194560"/>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CDD7BA05-C235-9553-3300-C050E2177F49}"/>
                    </a:ext>
                  </a:extLst>
                </p:cNvPr>
                <p:cNvCxnSpPr>
                  <a:cxnSpLocks/>
                </p:cNvCxnSpPr>
                <p:nvPr/>
              </p:nvCxnSpPr>
              <p:spPr bwMode="auto">
                <a:xfrm>
                  <a:off x="2276398" y="2728408"/>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F1C349F-0A60-7E8D-B65F-A0BD9F7A50A9}"/>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C73C68D2-0550-0501-E033-6AAAF8BD5BE0}"/>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AAFB5AA5-BD3C-FA31-08FA-D2DE6322820F}"/>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grpSp>
            <p:nvGrpSpPr>
              <p:cNvPr id="64" name="Group 63">
                <a:extLst>
                  <a:ext uri="{FF2B5EF4-FFF2-40B4-BE49-F238E27FC236}">
                    <a16:creationId xmlns:a16="http://schemas.microsoft.com/office/drawing/2014/main" id="{C6A2F42B-6D20-C1A7-F541-107C85B36ABB}"/>
                  </a:ext>
                </a:extLst>
              </p:cNvPr>
              <p:cNvGrpSpPr/>
              <p:nvPr/>
            </p:nvGrpSpPr>
            <p:grpSpPr>
              <a:xfrm rot="5400000">
                <a:off x="6430592" y="3786773"/>
                <a:ext cx="62255" cy="1163468"/>
                <a:chOff x="2276398" y="3262256"/>
                <a:chExt cx="87162" cy="1067697"/>
              </a:xfrm>
            </p:grpSpPr>
            <p:cxnSp>
              <p:nvCxnSpPr>
                <p:cNvPr id="69" name="Straight Connector 68">
                  <a:extLst>
                    <a:ext uri="{FF2B5EF4-FFF2-40B4-BE49-F238E27FC236}">
                      <a16:creationId xmlns:a16="http://schemas.microsoft.com/office/drawing/2014/main" id="{404077C1-E28D-46C5-5731-D958730A78E4}"/>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DFFCC681-E098-008C-87E9-79AAF5DFC41E}"/>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A33EF4E-32B3-3146-BDA6-9742275A81AA}"/>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grpSp>
      </p:grpSp>
      <p:sp>
        <p:nvSpPr>
          <p:cNvPr id="101" name="TextBox 100">
            <a:extLst>
              <a:ext uri="{FF2B5EF4-FFF2-40B4-BE49-F238E27FC236}">
                <a16:creationId xmlns:a16="http://schemas.microsoft.com/office/drawing/2014/main" id="{2A4FFFFC-E63A-F21E-588E-01AA29865D4C}"/>
              </a:ext>
            </a:extLst>
          </p:cNvPr>
          <p:cNvSpPr txBox="1"/>
          <p:nvPr/>
        </p:nvSpPr>
        <p:spPr bwMode="auto">
          <a:xfrm>
            <a:off x="2483626" y="4734140"/>
            <a:ext cx="61199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102" name="TextBox 101">
            <a:extLst>
              <a:ext uri="{FF2B5EF4-FFF2-40B4-BE49-F238E27FC236}">
                <a16:creationId xmlns:a16="http://schemas.microsoft.com/office/drawing/2014/main" id="{EECF70F6-7987-3208-EA5F-0E34C1323E34}"/>
              </a:ext>
            </a:extLst>
          </p:cNvPr>
          <p:cNvSpPr txBox="1"/>
          <p:nvPr/>
        </p:nvSpPr>
        <p:spPr bwMode="auto">
          <a:xfrm>
            <a:off x="2810685" y="4734140"/>
            <a:ext cx="61199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103" name="TextBox 102">
            <a:extLst>
              <a:ext uri="{FF2B5EF4-FFF2-40B4-BE49-F238E27FC236}">
                <a16:creationId xmlns:a16="http://schemas.microsoft.com/office/drawing/2014/main" id="{B35A874A-09E2-7B65-4B40-5619342B579D}"/>
              </a:ext>
            </a:extLst>
          </p:cNvPr>
          <p:cNvSpPr txBox="1"/>
          <p:nvPr/>
        </p:nvSpPr>
        <p:spPr bwMode="auto">
          <a:xfrm>
            <a:off x="3251220" y="4734140"/>
            <a:ext cx="38504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p:txBody>
      </p:sp>
      <p:sp>
        <p:nvSpPr>
          <p:cNvPr id="104" name="TextBox 103">
            <a:extLst>
              <a:ext uri="{FF2B5EF4-FFF2-40B4-BE49-F238E27FC236}">
                <a16:creationId xmlns:a16="http://schemas.microsoft.com/office/drawing/2014/main" id="{5E7F695F-CD81-F42C-C3B7-C1E08296468B}"/>
              </a:ext>
            </a:extLst>
          </p:cNvPr>
          <p:cNvSpPr txBox="1"/>
          <p:nvPr/>
        </p:nvSpPr>
        <p:spPr bwMode="auto">
          <a:xfrm>
            <a:off x="3578279" y="4734140"/>
            <a:ext cx="3850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105" name="TextBox 104">
            <a:extLst>
              <a:ext uri="{FF2B5EF4-FFF2-40B4-BE49-F238E27FC236}">
                <a16:creationId xmlns:a16="http://schemas.microsoft.com/office/drawing/2014/main" id="{12176E8A-5BA4-5FF2-4C29-A0F804E1E05F}"/>
              </a:ext>
            </a:extLst>
          </p:cNvPr>
          <p:cNvSpPr txBox="1"/>
          <p:nvPr/>
        </p:nvSpPr>
        <p:spPr bwMode="auto">
          <a:xfrm>
            <a:off x="3905339" y="4734140"/>
            <a:ext cx="3850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106" name="TextBox 105">
            <a:extLst>
              <a:ext uri="{FF2B5EF4-FFF2-40B4-BE49-F238E27FC236}">
                <a16:creationId xmlns:a16="http://schemas.microsoft.com/office/drawing/2014/main" id="{B3E1F19C-5070-8FB8-E21A-33F9FF3100EF}"/>
              </a:ext>
            </a:extLst>
          </p:cNvPr>
          <p:cNvSpPr txBox="1"/>
          <p:nvPr/>
        </p:nvSpPr>
        <p:spPr bwMode="auto">
          <a:xfrm>
            <a:off x="4232398" y="4734140"/>
            <a:ext cx="3850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p:txBody>
      </p:sp>
      <p:sp>
        <p:nvSpPr>
          <p:cNvPr id="107" name="TextBox 106">
            <a:extLst>
              <a:ext uri="{FF2B5EF4-FFF2-40B4-BE49-F238E27FC236}">
                <a16:creationId xmlns:a16="http://schemas.microsoft.com/office/drawing/2014/main" id="{E193DEB7-5CC0-33BA-BC7A-6EEAB31B984D}"/>
              </a:ext>
            </a:extLst>
          </p:cNvPr>
          <p:cNvSpPr txBox="1"/>
          <p:nvPr/>
        </p:nvSpPr>
        <p:spPr bwMode="auto">
          <a:xfrm>
            <a:off x="4559458" y="4734140"/>
            <a:ext cx="3850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108" name="TextBox 107">
            <a:extLst>
              <a:ext uri="{FF2B5EF4-FFF2-40B4-BE49-F238E27FC236}">
                <a16:creationId xmlns:a16="http://schemas.microsoft.com/office/drawing/2014/main" id="{46EFCA34-88AA-1DDA-6F23-64D960B735A6}"/>
              </a:ext>
            </a:extLst>
          </p:cNvPr>
          <p:cNvSpPr txBox="1"/>
          <p:nvPr/>
        </p:nvSpPr>
        <p:spPr bwMode="auto">
          <a:xfrm>
            <a:off x="4886517" y="4734140"/>
            <a:ext cx="3850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p:txBody>
      </p:sp>
      <p:sp>
        <p:nvSpPr>
          <p:cNvPr id="109" name="TextBox 108">
            <a:extLst>
              <a:ext uri="{FF2B5EF4-FFF2-40B4-BE49-F238E27FC236}">
                <a16:creationId xmlns:a16="http://schemas.microsoft.com/office/drawing/2014/main" id="{2E54E60C-26BE-5799-2EC3-135E120A25BA}"/>
              </a:ext>
            </a:extLst>
          </p:cNvPr>
          <p:cNvSpPr txBox="1"/>
          <p:nvPr/>
        </p:nvSpPr>
        <p:spPr bwMode="auto">
          <a:xfrm>
            <a:off x="5213577" y="4734140"/>
            <a:ext cx="3850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110" name="TextBox 109">
            <a:extLst>
              <a:ext uri="{FF2B5EF4-FFF2-40B4-BE49-F238E27FC236}">
                <a16:creationId xmlns:a16="http://schemas.microsoft.com/office/drawing/2014/main" id="{ADEEC7DD-73DF-DD8F-B382-485AAF5C1C09}"/>
              </a:ext>
            </a:extLst>
          </p:cNvPr>
          <p:cNvSpPr txBox="1"/>
          <p:nvPr/>
        </p:nvSpPr>
        <p:spPr bwMode="auto">
          <a:xfrm>
            <a:off x="5540636" y="4734140"/>
            <a:ext cx="3850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111" name="TextBox 110">
            <a:extLst>
              <a:ext uri="{FF2B5EF4-FFF2-40B4-BE49-F238E27FC236}">
                <a16:creationId xmlns:a16="http://schemas.microsoft.com/office/drawing/2014/main" id="{EAD3EE19-8786-84C6-D11C-3E1A0A867F23}"/>
              </a:ext>
            </a:extLst>
          </p:cNvPr>
          <p:cNvSpPr txBox="1"/>
          <p:nvPr/>
        </p:nvSpPr>
        <p:spPr bwMode="auto">
          <a:xfrm>
            <a:off x="5867696" y="4734140"/>
            <a:ext cx="3850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37</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112" name="TextBox 111">
            <a:extLst>
              <a:ext uri="{FF2B5EF4-FFF2-40B4-BE49-F238E27FC236}">
                <a16:creationId xmlns:a16="http://schemas.microsoft.com/office/drawing/2014/main" id="{833E379A-B3FE-30D2-33F0-C2A47C9D8E07}"/>
              </a:ext>
            </a:extLst>
          </p:cNvPr>
          <p:cNvSpPr txBox="1"/>
          <p:nvPr/>
        </p:nvSpPr>
        <p:spPr bwMode="auto">
          <a:xfrm>
            <a:off x="6194755" y="4734140"/>
            <a:ext cx="3850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113" name="TextBox 112">
            <a:extLst>
              <a:ext uri="{FF2B5EF4-FFF2-40B4-BE49-F238E27FC236}">
                <a16:creationId xmlns:a16="http://schemas.microsoft.com/office/drawing/2014/main" id="{03D6B792-E894-4DF4-CFE2-8C4AA9202297}"/>
              </a:ext>
            </a:extLst>
          </p:cNvPr>
          <p:cNvSpPr txBox="1"/>
          <p:nvPr/>
        </p:nvSpPr>
        <p:spPr bwMode="auto">
          <a:xfrm>
            <a:off x="6521815" y="4734140"/>
            <a:ext cx="3850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114" name="TextBox 113">
            <a:extLst>
              <a:ext uri="{FF2B5EF4-FFF2-40B4-BE49-F238E27FC236}">
                <a16:creationId xmlns:a16="http://schemas.microsoft.com/office/drawing/2014/main" id="{D84F9B1E-AB70-16EE-53A5-5DE0267398A9}"/>
              </a:ext>
            </a:extLst>
          </p:cNvPr>
          <p:cNvSpPr txBox="1"/>
          <p:nvPr/>
        </p:nvSpPr>
        <p:spPr bwMode="auto">
          <a:xfrm>
            <a:off x="6848874" y="4734140"/>
            <a:ext cx="3850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115" name="TextBox 114">
            <a:extLst>
              <a:ext uri="{FF2B5EF4-FFF2-40B4-BE49-F238E27FC236}">
                <a16:creationId xmlns:a16="http://schemas.microsoft.com/office/drawing/2014/main" id="{A8824F28-9AC1-EBB6-60D5-0CB25E6D0F51}"/>
              </a:ext>
            </a:extLst>
          </p:cNvPr>
          <p:cNvSpPr txBox="1"/>
          <p:nvPr/>
        </p:nvSpPr>
        <p:spPr bwMode="auto">
          <a:xfrm>
            <a:off x="7175934" y="4734140"/>
            <a:ext cx="3850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116" name="TextBox 115">
            <a:extLst>
              <a:ext uri="{FF2B5EF4-FFF2-40B4-BE49-F238E27FC236}">
                <a16:creationId xmlns:a16="http://schemas.microsoft.com/office/drawing/2014/main" id="{4AC4EFF5-B47E-86B7-FDEB-E120BC7D63A9}"/>
              </a:ext>
            </a:extLst>
          </p:cNvPr>
          <p:cNvSpPr txBox="1"/>
          <p:nvPr/>
        </p:nvSpPr>
        <p:spPr bwMode="auto">
          <a:xfrm>
            <a:off x="7502993" y="4734140"/>
            <a:ext cx="3850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117" name="TextBox 116">
            <a:extLst>
              <a:ext uri="{FF2B5EF4-FFF2-40B4-BE49-F238E27FC236}">
                <a16:creationId xmlns:a16="http://schemas.microsoft.com/office/drawing/2014/main" id="{92249D57-BE08-25D1-2819-9FBE177554B1}"/>
              </a:ext>
            </a:extLst>
          </p:cNvPr>
          <p:cNvSpPr txBox="1"/>
          <p:nvPr/>
        </p:nvSpPr>
        <p:spPr bwMode="auto">
          <a:xfrm>
            <a:off x="7830053" y="4734140"/>
            <a:ext cx="3850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p:txBody>
      </p:sp>
      <p:sp>
        <p:nvSpPr>
          <p:cNvPr id="118" name="TextBox 117">
            <a:extLst>
              <a:ext uri="{FF2B5EF4-FFF2-40B4-BE49-F238E27FC236}">
                <a16:creationId xmlns:a16="http://schemas.microsoft.com/office/drawing/2014/main" id="{F9FB308D-6E97-9896-9DC9-EBF302AE324F}"/>
              </a:ext>
            </a:extLst>
          </p:cNvPr>
          <p:cNvSpPr txBox="1"/>
          <p:nvPr/>
        </p:nvSpPr>
        <p:spPr bwMode="auto">
          <a:xfrm>
            <a:off x="8157112" y="4734140"/>
            <a:ext cx="38504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(4)</a:t>
            </a:r>
          </a:p>
        </p:txBody>
      </p:sp>
      <p:sp>
        <p:nvSpPr>
          <p:cNvPr id="119" name="TextBox 118">
            <a:extLst>
              <a:ext uri="{FF2B5EF4-FFF2-40B4-BE49-F238E27FC236}">
                <a16:creationId xmlns:a16="http://schemas.microsoft.com/office/drawing/2014/main" id="{B44C2730-FD38-C212-E120-EDDB87B2BAA0}"/>
              </a:ext>
            </a:extLst>
          </p:cNvPr>
          <p:cNvSpPr txBox="1"/>
          <p:nvPr/>
        </p:nvSpPr>
        <p:spPr bwMode="auto">
          <a:xfrm>
            <a:off x="8438487" y="4734140"/>
            <a:ext cx="4764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p:txBody>
      </p:sp>
      <p:sp>
        <p:nvSpPr>
          <p:cNvPr id="120" name="TextBox 119">
            <a:extLst>
              <a:ext uri="{FF2B5EF4-FFF2-40B4-BE49-F238E27FC236}">
                <a16:creationId xmlns:a16="http://schemas.microsoft.com/office/drawing/2014/main" id="{55DBA745-1814-7E41-6744-92A13012F7C6}"/>
              </a:ext>
            </a:extLst>
          </p:cNvPr>
          <p:cNvSpPr txBox="1"/>
          <p:nvPr/>
        </p:nvSpPr>
        <p:spPr bwMode="auto">
          <a:xfrm>
            <a:off x="8765546" y="4734140"/>
            <a:ext cx="4764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(21)</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(10)</a:t>
            </a:r>
          </a:p>
        </p:txBody>
      </p:sp>
      <p:sp>
        <p:nvSpPr>
          <p:cNvPr id="121" name="TextBox 120">
            <a:extLst>
              <a:ext uri="{FF2B5EF4-FFF2-40B4-BE49-F238E27FC236}">
                <a16:creationId xmlns:a16="http://schemas.microsoft.com/office/drawing/2014/main" id="{F27C628B-A0E5-17B5-AA3E-F0357BAA5471}"/>
              </a:ext>
            </a:extLst>
          </p:cNvPr>
          <p:cNvSpPr txBox="1"/>
          <p:nvPr/>
        </p:nvSpPr>
        <p:spPr bwMode="auto">
          <a:xfrm>
            <a:off x="9092604" y="4734140"/>
            <a:ext cx="4764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8</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(26)</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(11)</a:t>
            </a:r>
          </a:p>
        </p:txBody>
      </p:sp>
      <p:sp>
        <p:nvSpPr>
          <p:cNvPr id="122" name="TextBox 121">
            <a:extLst>
              <a:ext uri="{FF2B5EF4-FFF2-40B4-BE49-F238E27FC236}">
                <a16:creationId xmlns:a16="http://schemas.microsoft.com/office/drawing/2014/main" id="{BC4C88A6-3666-F555-B819-CD3020344E1E}"/>
              </a:ext>
            </a:extLst>
          </p:cNvPr>
          <p:cNvSpPr txBox="1"/>
          <p:nvPr/>
        </p:nvSpPr>
        <p:spPr bwMode="auto">
          <a:xfrm>
            <a:off x="9419663" y="4734140"/>
            <a:ext cx="4764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5</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(29)</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p:txBody>
      </p:sp>
      <p:sp>
        <p:nvSpPr>
          <p:cNvPr id="123" name="TextBox 122">
            <a:extLst>
              <a:ext uri="{FF2B5EF4-FFF2-40B4-BE49-F238E27FC236}">
                <a16:creationId xmlns:a16="http://schemas.microsoft.com/office/drawing/2014/main" id="{ED867820-AF28-1FB7-4D40-2A56528D0400}"/>
              </a:ext>
            </a:extLst>
          </p:cNvPr>
          <p:cNvSpPr txBox="1"/>
          <p:nvPr/>
        </p:nvSpPr>
        <p:spPr bwMode="auto">
          <a:xfrm>
            <a:off x="9746723" y="4734140"/>
            <a:ext cx="4764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p:txBody>
      </p:sp>
      <p:sp>
        <p:nvSpPr>
          <p:cNvPr id="124" name="TextBox 123">
            <a:extLst>
              <a:ext uri="{FF2B5EF4-FFF2-40B4-BE49-F238E27FC236}">
                <a16:creationId xmlns:a16="http://schemas.microsoft.com/office/drawing/2014/main" id="{23EE6931-8C06-54CF-A48A-3B8324CE9832}"/>
              </a:ext>
            </a:extLst>
          </p:cNvPr>
          <p:cNvSpPr txBox="1"/>
          <p:nvPr/>
        </p:nvSpPr>
        <p:spPr bwMode="auto">
          <a:xfrm>
            <a:off x="10073782" y="4734140"/>
            <a:ext cx="476413"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(34)</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0</a:t>
            </a:r>
          </a:p>
          <a:p>
            <a:pPr algn="ctr">
              <a:lnSpc>
                <a:spcPct val="100000"/>
              </a:lnSpc>
              <a:spcBef>
                <a:spcPts val="0"/>
              </a:spcBef>
              <a:spcAft>
                <a:spcPct val="0"/>
              </a:spcAft>
              <a:buClrTx/>
              <a:buFontTx/>
              <a:buNone/>
            </a:pPr>
            <a:r>
              <a:rPr lang="en-US" sz="1400" b="0" dirty="0">
                <a:solidFill>
                  <a:schemeClr val="bg1"/>
                </a:solidFill>
                <a:latin typeface="Calibri" panose="020F0502020204030204" pitchFamily="34" charset="0"/>
              </a:rPr>
              <a:t>(13)</a:t>
            </a:r>
          </a:p>
        </p:txBody>
      </p:sp>
      <p:grpSp>
        <p:nvGrpSpPr>
          <p:cNvPr id="7" name="Group 6">
            <a:extLst>
              <a:ext uri="{FF2B5EF4-FFF2-40B4-BE49-F238E27FC236}">
                <a16:creationId xmlns:a16="http://schemas.microsoft.com/office/drawing/2014/main" id="{2324DB22-8F8C-A98A-D5F4-88FA912FB5B2}"/>
              </a:ext>
            </a:extLst>
          </p:cNvPr>
          <p:cNvGrpSpPr/>
          <p:nvPr/>
        </p:nvGrpSpPr>
        <p:grpSpPr>
          <a:xfrm>
            <a:off x="2733193" y="1653550"/>
            <a:ext cx="63874" cy="2533187"/>
            <a:chOff x="2276398" y="1660712"/>
            <a:chExt cx="87162" cy="2669241"/>
          </a:xfrm>
        </p:grpSpPr>
        <p:cxnSp>
          <p:nvCxnSpPr>
            <p:cNvPr id="8" name="Straight Connector 7">
              <a:extLst>
                <a:ext uri="{FF2B5EF4-FFF2-40B4-BE49-F238E27FC236}">
                  <a16:creationId xmlns:a16="http://schemas.microsoft.com/office/drawing/2014/main" id="{B9C2B1DA-EF2C-6BA5-2803-522E69DFD85F}"/>
                </a:ext>
              </a:extLst>
            </p:cNvPr>
            <p:cNvCxnSpPr>
              <a:cxnSpLocks/>
            </p:cNvCxnSpPr>
            <p:nvPr/>
          </p:nvCxnSpPr>
          <p:spPr bwMode="auto">
            <a:xfrm>
              <a:off x="2276398" y="1660712"/>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A980A97C-4193-0318-2BEB-23ADAE30A031}"/>
                </a:ext>
              </a:extLst>
            </p:cNvPr>
            <p:cNvCxnSpPr>
              <a:cxnSpLocks/>
            </p:cNvCxnSpPr>
            <p:nvPr/>
          </p:nvCxnSpPr>
          <p:spPr bwMode="auto">
            <a:xfrm>
              <a:off x="2276398" y="2194560"/>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387220A-045E-3538-9F2F-0FD145E4C942}"/>
                </a:ext>
              </a:extLst>
            </p:cNvPr>
            <p:cNvCxnSpPr>
              <a:cxnSpLocks/>
            </p:cNvCxnSpPr>
            <p:nvPr/>
          </p:nvCxnSpPr>
          <p:spPr bwMode="auto">
            <a:xfrm>
              <a:off x="2276398" y="2728408"/>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3DFB1E86-3B4C-36F3-B0BF-4F3EFEDFDC89}"/>
                </a:ext>
              </a:extLst>
            </p:cNvPr>
            <p:cNvCxnSpPr>
              <a:cxnSpLocks/>
            </p:cNvCxnSpPr>
            <p:nvPr/>
          </p:nvCxnSpPr>
          <p:spPr bwMode="auto">
            <a:xfrm>
              <a:off x="2276398" y="3262256"/>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FBF460A1-6E96-459C-F5B2-F8A227D5F19D}"/>
                </a:ext>
              </a:extLst>
            </p:cNvPr>
            <p:cNvCxnSpPr>
              <a:cxnSpLocks/>
            </p:cNvCxnSpPr>
            <p:nvPr/>
          </p:nvCxnSpPr>
          <p:spPr bwMode="auto">
            <a:xfrm>
              <a:off x="2276398" y="3796104"/>
              <a:ext cx="8716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A6072B7-0905-86C5-99ED-A5ACD52A672B}"/>
                </a:ext>
              </a:extLst>
            </p:cNvPr>
            <p:cNvCxnSpPr>
              <a:cxnSpLocks/>
            </p:cNvCxnSpPr>
            <p:nvPr/>
          </p:nvCxnSpPr>
          <p:spPr bwMode="auto">
            <a:xfrm>
              <a:off x="2276398" y="4329953"/>
              <a:ext cx="87162" cy="0"/>
            </a:xfrm>
            <a:prstGeom prst="line">
              <a:avLst/>
            </a:prstGeom>
            <a:noFill/>
            <a:ln w="28575" cap="flat" cmpd="sng" algn="ctr">
              <a:solidFill>
                <a:schemeClr val="bg1"/>
              </a:solidFill>
              <a:prstDash val="solid"/>
              <a:round/>
              <a:headEnd type="none" w="med" len="med"/>
              <a:tailEnd type="none" w="med" len="med"/>
            </a:ln>
            <a:effectLst/>
          </p:spPr>
        </p:cxnSp>
      </p:grpSp>
      <p:sp>
        <p:nvSpPr>
          <p:cNvPr id="5" name="Freeform: Shape 4">
            <a:extLst>
              <a:ext uri="{FF2B5EF4-FFF2-40B4-BE49-F238E27FC236}">
                <a16:creationId xmlns:a16="http://schemas.microsoft.com/office/drawing/2014/main" id="{7A33EAF5-4D11-8067-D58B-EF798717C5B8}"/>
              </a:ext>
            </a:extLst>
          </p:cNvPr>
          <p:cNvSpPr/>
          <p:nvPr/>
        </p:nvSpPr>
        <p:spPr bwMode="auto">
          <a:xfrm>
            <a:off x="2801186" y="1654841"/>
            <a:ext cx="7114478" cy="713678"/>
          </a:xfrm>
          <a:custGeom>
            <a:avLst/>
            <a:gdLst>
              <a:gd name="connsiteX0" fmla="*/ 0 w 7114478"/>
              <a:gd name="connsiteY0" fmla="*/ 0 h 713678"/>
              <a:gd name="connsiteX1" fmla="*/ 1079438 w 7114478"/>
              <a:gd name="connsiteY1" fmla="*/ 0 h 713678"/>
              <a:gd name="connsiteX2" fmla="*/ 1079438 w 7114478"/>
              <a:gd name="connsiteY2" fmla="*/ 26763 h 713678"/>
              <a:gd name="connsiteX3" fmla="*/ 1097280 w 7114478"/>
              <a:gd name="connsiteY3" fmla="*/ 26763 h 713678"/>
              <a:gd name="connsiteX4" fmla="*/ 1097280 w 7114478"/>
              <a:gd name="connsiteY4" fmla="*/ 93670 h 713678"/>
              <a:gd name="connsiteX5" fmla="*/ 1360449 w 7114478"/>
              <a:gd name="connsiteY5" fmla="*/ 93670 h 713678"/>
              <a:gd name="connsiteX6" fmla="*/ 1360449 w 7114478"/>
              <a:gd name="connsiteY6" fmla="*/ 147196 h 713678"/>
              <a:gd name="connsiteX7" fmla="*/ 1605776 w 7114478"/>
              <a:gd name="connsiteY7" fmla="*/ 147196 h 713678"/>
              <a:gd name="connsiteX8" fmla="*/ 1605776 w 7114478"/>
              <a:gd name="connsiteY8" fmla="*/ 205182 h 713678"/>
              <a:gd name="connsiteX9" fmla="*/ 1837721 w 7114478"/>
              <a:gd name="connsiteY9" fmla="*/ 205182 h 713678"/>
              <a:gd name="connsiteX10" fmla="*/ 1837721 w 7114478"/>
              <a:gd name="connsiteY10" fmla="*/ 258708 h 713678"/>
              <a:gd name="connsiteX11" fmla="*/ 2372980 w 7114478"/>
              <a:gd name="connsiteY11" fmla="*/ 258708 h 713678"/>
              <a:gd name="connsiteX12" fmla="*/ 2372980 w 7114478"/>
              <a:gd name="connsiteY12" fmla="*/ 325616 h 713678"/>
              <a:gd name="connsiteX13" fmla="*/ 2399743 w 7114478"/>
              <a:gd name="connsiteY13" fmla="*/ 325616 h 713678"/>
              <a:gd name="connsiteX14" fmla="*/ 2399743 w 7114478"/>
              <a:gd name="connsiteY14" fmla="*/ 365760 h 713678"/>
              <a:gd name="connsiteX15" fmla="*/ 2725358 w 7114478"/>
              <a:gd name="connsiteY15" fmla="*/ 365760 h 713678"/>
              <a:gd name="connsiteX16" fmla="*/ 2725358 w 7114478"/>
              <a:gd name="connsiteY16" fmla="*/ 428207 h 713678"/>
              <a:gd name="connsiteX17" fmla="*/ 3001909 w 7114478"/>
              <a:gd name="connsiteY17" fmla="*/ 428207 h 713678"/>
              <a:gd name="connsiteX18" fmla="*/ 3001909 w 7114478"/>
              <a:gd name="connsiteY18" fmla="*/ 486193 h 713678"/>
              <a:gd name="connsiteX19" fmla="*/ 3581772 w 7114478"/>
              <a:gd name="connsiteY19" fmla="*/ 486193 h 713678"/>
              <a:gd name="connsiteX20" fmla="*/ 3581772 w 7114478"/>
              <a:gd name="connsiteY20" fmla="*/ 530798 h 713678"/>
              <a:gd name="connsiteX21" fmla="*/ 4540777 w 7114478"/>
              <a:gd name="connsiteY21" fmla="*/ 530798 h 713678"/>
              <a:gd name="connsiteX22" fmla="*/ 4540777 w 7114478"/>
              <a:gd name="connsiteY22" fmla="*/ 588784 h 713678"/>
              <a:gd name="connsiteX23" fmla="*/ 5223232 w 7114478"/>
              <a:gd name="connsiteY23" fmla="*/ 588784 h 713678"/>
              <a:gd name="connsiteX24" fmla="*/ 5223232 w 7114478"/>
              <a:gd name="connsiteY24" fmla="*/ 642310 h 713678"/>
              <a:gd name="connsiteX25" fmla="*/ 5446256 w 7114478"/>
              <a:gd name="connsiteY25" fmla="*/ 642310 h 713678"/>
              <a:gd name="connsiteX26" fmla="*/ 5446256 w 7114478"/>
              <a:gd name="connsiteY26" fmla="*/ 713678 h 713678"/>
              <a:gd name="connsiteX27" fmla="*/ 7114478 w 7114478"/>
              <a:gd name="connsiteY27" fmla="*/ 713678 h 7136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7114478" h="713678">
                <a:moveTo>
                  <a:pt x="0" y="0"/>
                </a:moveTo>
                <a:lnTo>
                  <a:pt x="1079438" y="0"/>
                </a:lnTo>
                <a:lnTo>
                  <a:pt x="1079438" y="26763"/>
                </a:lnTo>
                <a:lnTo>
                  <a:pt x="1097280" y="26763"/>
                </a:lnTo>
                <a:lnTo>
                  <a:pt x="1097280" y="93670"/>
                </a:lnTo>
                <a:lnTo>
                  <a:pt x="1360449" y="93670"/>
                </a:lnTo>
                <a:lnTo>
                  <a:pt x="1360449" y="147196"/>
                </a:lnTo>
                <a:lnTo>
                  <a:pt x="1605776" y="147196"/>
                </a:lnTo>
                <a:lnTo>
                  <a:pt x="1605776" y="205182"/>
                </a:lnTo>
                <a:lnTo>
                  <a:pt x="1837721" y="205182"/>
                </a:lnTo>
                <a:lnTo>
                  <a:pt x="1837721" y="258708"/>
                </a:lnTo>
                <a:lnTo>
                  <a:pt x="2372980" y="258708"/>
                </a:lnTo>
                <a:lnTo>
                  <a:pt x="2372980" y="325616"/>
                </a:lnTo>
                <a:lnTo>
                  <a:pt x="2399743" y="325616"/>
                </a:lnTo>
                <a:lnTo>
                  <a:pt x="2399743" y="365760"/>
                </a:lnTo>
                <a:lnTo>
                  <a:pt x="2725358" y="365760"/>
                </a:lnTo>
                <a:lnTo>
                  <a:pt x="2725358" y="428207"/>
                </a:lnTo>
                <a:lnTo>
                  <a:pt x="3001909" y="428207"/>
                </a:lnTo>
                <a:lnTo>
                  <a:pt x="3001909" y="486193"/>
                </a:lnTo>
                <a:lnTo>
                  <a:pt x="3581772" y="486193"/>
                </a:lnTo>
                <a:lnTo>
                  <a:pt x="3581772" y="530798"/>
                </a:lnTo>
                <a:lnTo>
                  <a:pt x="4540777" y="530798"/>
                </a:lnTo>
                <a:lnTo>
                  <a:pt x="4540777" y="588784"/>
                </a:lnTo>
                <a:lnTo>
                  <a:pt x="5223232" y="588784"/>
                </a:lnTo>
                <a:lnTo>
                  <a:pt x="5223232" y="642310"/>
                </a:lnTo>
                <a:lnTo>
                  <a:pt x="5446256" y="642310"/>
                </a:lnTo>
                <a:lnTo>
                  <a:pt x="5446256" y="713678"/>
                </a:lnTo>
                <a:lnTo>
                  <a:pt x="7114478" y="713678"/>
                </a:lnTo>
              </a:path>
            </a:pathLst>
          </a:custGeom>
          <a:noFill/>
          <a:ln w="28575">
            <a:solidFill>
              <a:schemeClr val="accent1"/>
            </a:solidFill>
            <a:miter lim="800000"/>
            <a:headEnd/>
            <a:tailEnd/>
          </a:ln>
        </p:spPr>
        <p:txBody>
          <a:bodyPr rtlCol="0" anchor="ctr"/>
          <a:lstStyle/>
          <a:p>
            <a:pPr algn="ctr"/>
            <a:endParaRPr lang="en-US" dirty="0"/>
          </a:p>
        </p:txBody>
      </p:sp>
      <p:sp>
        <p:nvSpPr>
          <p:cNvPr id="56" name="Freeform: Shape 55">
            <a:extLst>
              <a:ext uri="{FF2B5EF4-FFF2-40B4-BE49-F238E27FC236}">
                <a16:creationId xmlns:a16="http://schemas.microsoft.com/office/drawing/2014/main" id="{03F1C6BA-DC52-F722-DC88-C462987404E2}"/>
              </a:ext>
            </a:extLst>
          </p:cNvPr>
          <p:cNvSpPr/>
          <p:nvPr/>
        </p:nvSpPr>
        <p:spPr bwMode="auto">
          <a:xfrm>
            <a:off x="2792265" y="1650380"/>
            <a:ext cx="6815626" cy="1793117"/>
          </a:xfrm>
          <a:custGeom>
            <a:avLst/>
            <a:gdLst>
              <a:gd name="connsiteX0" fmla="*/ 0 w 6815626"/>
              <a:gd name="connsiteY0" fmla="*/ 0 h 1793117"/>
              <a:gd name="connsiteX1" fmla="*/ 441589 w 6815626"/>
              <a:gd name="connsiteY1" fmla="*/ 0 h 1793117"/>
              <a:gd name="connsiteX2" fmla="*/ 441589 w 6815626"/>
              <a:gd name="connsiteY2" fmla="*/ 66908 h 1793117"/>
              <a:gd name="connsiteX3" fmla="*/ 1008071 w 6815626"/>
              <a:gd name="connsiteY3" fmla="*/ 66908 h 1793117"/>
              <a:gd name="connsiteX4" fmla="*/ 1008071 w 6815626"/>
              <a:gd name="connsiteY4" fmla="*/ 124894 h 1793117"/>
              <a:gd name="connsiteX5" fmla="*/ 1097280 w 6815626"/>
              <a:gd name="connsiteY5" fmla="*/ 124894 h 1793117"/>
              <a:gd name="connsiteX6" fmla="*/ 1097280 w 6815626"/>
              <a:gd name="connsiteY6" fmla="*/ 205183 h 1793117"/>
              <a:gd name="connsiteX7" fmla="*/ 1708367 w 6815626"/>
              <a:gd name="connsiteY7" fmla="*/ 205183 h 1793117"/>
              <a:gd name="connsiteX8" fmla="*/ 1708367 w 6815626"/>
              <a:gd name="connsiteY8" fmla="*/ 267630 h 1793117"/>
              <a:gd name="connsiteX9" fmla="*/ 1815419 w 6815626"/>
              <a:gd name="connsiteY9" fmla="*/ 267630 h 1793117"/>
              <a:gd name="connsiteX10" fmla="*/ 1815419 w 6815626"/>
              <a:gd name="connsiteY10" fmla="*/ 343458 h 1793117"/>
              <a:gd name="connsiteX11" fmla="*/ 2234705 w 6815626"/>
              <a:gd name="connsiteY11" fmla="*/ 343458 h 1793117"/>
              <a:gd name="connsiteX12" fmla="*/ 2234705 w 6815626"/>
              <a:gd name="connsiteY12" fmla="*/ 414826 h 1793117"/>
              <a:gd name="connsiteX13" fmla="*/ 2364059 w 6815626"/>
              <a:gd name="connsiteY13" fmla="*/ 414826 h 1793117"/>
              <a:gd name="connsiteX14" fmla="*/ 2364059 w 6815626"/>
              <a:gd name="connsiteY14" fmla="*/ 472812 h 1793117"/>
              <a:gd name="connsiteX15" fmla="*/ 2413124 w 6815626"/>
              <a:gd name="connsiteY15" fmla="*/ 472812 h 1793117"/>
              <a:gd name="connsiteX16" fmla="*/ 2413124 w 6815626"/>
              <a:gd name="connsiteY16" fmla="*/ 548640 h 1793117"/>
              <a:gd name="connsiteX17" fmla="*/ 2435427 w 6815626"/>
              <a:gd name="connsiteY17" fmla="*/ 548640 h 1793117"/>
              <a:gd name="connsiteX18" fmla="*/ 2435427 w 6815626"/>
              <a:gd name="connsiteY18" fmla="*/ 615548 h 1793117"/>
              <a:gd name="connsiteX19" fmla="*/ 2680754 w 6815626"/>
              <a:gd name="connsiteY19" fmla="*/ 615548 h 1793117"/>
              <a:gd name="connsiteX20" fmla="*/ 2680754 w 6815626"/>
              <a:gd name="connsiteY20" fmla="*/ 700297 h 1793117"/>
              <a:gd name="connsiteX21" fmla="*/ 2698595 w 6815626"/>
              <a:gd name="connsiteY21" fmla="*/ 700297 h 1793117"/>
              <a:gd name="connsiteX22" fmla="*/ 2698595 w 6815626"/>
              <a:gd name="connsiteY22" fmla="*/ 771665 h 1793117"/>
              <a:gd name="connsiteX23" fmla="*/ 2917159 w 6815626"/>
              <a:gd name="connsiteY23" fmla="*/ 771665 h 1793117"/>
              <a:gd name="connsiteX24" fmla="*/ 2917159 w 6815626"/>
              <a:gd name="connsiteY24" fmla="*/ 834112 h 1793117"/>
              <a:gd name="connsiteX25" fmla="*/ 2935001 w 6815626"/>
              <a:gd name="connsiteY25" fmla="*/ 834112 h 1793117"/>
              <a:gd name="connsiteX26" fmla="*/ 2935001 w 6815626"/>
              <a:gd name="connsiteY26" fmla="*/ 918861 h 1793117"/>
              <a:gd name="connsiteX27" fmla="*/ 3242775 w 6815626"/>
              <a:gd name="connsiteY27" fmla="*/ 918861 h 1793117"/>
              <a:gd name="connsiteX28" fmla="*/ 3242775 w 6815626"/>
              <a:gd name="connsiteY28" fmla="*/ 976847 h 1793117"/>
              <a:gd name="connsiteX29" fmla="*/ 3331985 w 6815626"/>
              <a:gd name="connsiteY29" fmla="*/ 976847 h 1793117"/>
              <a:gd name="connsiteX30" fmla="*/ 3331985 w 6815626"/>
              <a:gd name="connsiteY30" fmla="*/ 1057136 h 1793117"/>
              <a:gd name="connsiteX31" fmla="*/ 3479181 w 6815626"/>
              <a:gd name="connsiteY31" fmla="*/ 1057136 h 1793117"/>
              <a:gd name="connsiteX32" fmla="*/ 3479181 w 6815626"/>
              <a:gd name="connsiteY32" fmla="*/ 1119583 h 1793117"/>
              <a:gd name="connsiteX33" fmla="*/ 3737889 w 6815626"/>
              <a:gd name="connsiteY33" fmla="*/ 1119583 h 1793117"/>
              <a:gd name="connsiteX34" fmla="*/ 3737889 w 6815626"/>
              <a:gd name="connsiteY34" fmla="*/ 1226635 h 1793117"/>
              <a:gd name="connsiteX35" fmla="*/ 3769113 w 6815626"/>
              <a:gd name="connsiteY35" fmla="*/ 1226635 h 1793117"/>
              <a:gd name="connsiteX36" fmla="*/ 3769113 w 6815626"/>
              <a:gd name="connsiteY36" fmla="*/ 1266779 h 1793117"/>
              <a:gd name="connsiteX37" fmla="*/ 3862783 w 6815626"/>
              <a:gd name="connsiteY37" fmla="*/ 1266779 h 1793117"/>
              <a:gd name="connsiteX38" fmla="*/ 3862783 w 6815626"/>
              <a:gd name="connsiteY38" fmla="*/ 1342607 h 1793117"/>
              <a:gd name="connsiteX39" fmla="*/ 4201780 w 6815626"/>
              <a:gd name="connsiteY39" fmla="*/ 1342607 h 1793117"/>
              <a:gd name="connsiteX40" fmla="*/ 4201780 w 6815626"/>
              <a:gd name="connsiteY40" fmla="*/ 1409515 h 1793117"/>
              <a:gd name="connsiteX41" fmla="*/ 4496172 w 6815626"/>
              <a:gd name="connsiteY41" fmla="*/ 1409515 h 1793117"/>
              <a:gd name="connsiteX42" fmla="*/ 4496172 w 6815626"/>
              <a:gd name="connsiteY42" fmla="*/ 1494264 h 1793117"/>
              <a:gd name="connsiteX43" fmla="*/ 4589842 w 6815626"/>
              <a:gd name="connsiteY43" fmla="*/ 1494264 h 1793117"/>
              <a:gd name="connsiteX44" fmla="*/ 4589842 w 6815626"/>
              <a:gd name="connsiteY44" fmla="*/ 1574553 h 1793117"/>
              <a:gd name="connsiteX45" fmla="*/ 4647829 w 6815626"/>
              <a:gd name="connsiteY45" fmla="*/ 1574553 h 1793117"/>
              <a:gd name="connsiteX46" fmla="*/ 4647829 w 6815626"/>
              <a:gd name="connsiteY46" fmla="*/ 1637000 h 1793117"/>
              <a:gd name="connsiteX47" fmla="*/ 5584531 w 6815626"/>
              <a:gd name="connsiteY47" fmla="*/ 1637000 h 1793117"/>
              <a:gd name="connsiteX48" fmla="*/ 5584531 w 6815626"/>
              <a:gd name="connsiteY48" fmla="*/ 1730670 h 1793117"/>
              <a:gd name="connsiteX49" fmla="*/ 5615755 w 6815626"/>
              <a:gd name="connsiteY49" fmla="*/ 1730670 h 1793117"/>
              <a:gd name="connsiteX50" fmla="*/ 5615755 w 6815626"/>
              <a:gd name="connsiteY50" fmla="*/ 1793117 h 1793117"/>
              <a:gd name="connsiteX51" fmla="*/ 6815626 w 6815626"/>
              <a:gd name="connsiteY51" fmla="*/ 1793117 h 1793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815626" h="1793117">
                <a:moveTo>
                  <a:pt x="0" y="0"/>
                </a:moveTo>
                <a:lnTo>
                  <a:pt x="441589" y="0"/>
                </a:lnTo>
                <a:lnTo>
                  <a:pt x="441589" y="66908"/>
                </a:lnTo>
                <a:lnTo>
                  <a:pt x="1008071" y="66908"/>
                </a:lnTo>
                <a:lnTo>
                  <a:pt x="1008071" y="124894"/>
                </a:lnTo>
                <a:lnTo>
                  <a:pt x="1097280" y="124894"/>
                </a:lnTo>
                <a:lnTo>
                  <a:pt x="1097280" y="205183"/>
                </a:lnTo>
                <a:lnTo>
                  <a:pt x="1708367" y="205183"/>
                </a:lnTo>
                <a:lnTo>
                  <a:pt x="1708367" y="267630"/>
                </a:lnTo>
                <a:lnTo>
                  <a:pt x="1815419" y="267630"/>
                </a:lnTo>
                <a:lnTo>
                  <a:pt x="1815419" y="343458"/>
                </a:lnTo>
                <a:lnTo>
                  <a:pt x="2234705" y="343458"/>
                </a:lnTo>
                <a:lnTo>
                  <a:pt x="2234705" y="414826"/>
                </a:lnTo>
                <a:lnTo>
                  <a:pt x="2364059" y="414826"/>
                </a:lnTo>
                <a:lnTo>
                  <a:pt x="2364059" y="472812"/>
                </a:lnTo>
                <a:lnTo>
                  <a:pt x="2413124" y="472812"/>
                </a:lnTo>
                <a:lnTo>
                  <a:pt x="2413124" y="548640"/>
                </a:lnTo>
                <a:lnTo>
                  <a:pt x="2435427" y="548640"/>
                </a:lnTo>
                <a:lnTo>
                  <a:pt x="2435427" y="615548"/>
                </a:lnTo>
                <a:lnTo>
                  <a:pt x="2680754" y="615548"/>
                </a:lnTo>
                <a:lnTo>
                  <a:pt x="2680754" y="700297"/>
                </a:lnTo>
                <a:lnTo>
                  <a:pt x="2698595" y="700297"/>
                </a:lnTo>
                <a:lnTo>
                  <a:pt x="2698595" y="771665"/>
                </a:lnTo>
                <a:lnTo>
                  <a:pt x="2917159" y="771665"/>
                </a:lnTo>
                <a:lnTo>
                  <a:pt x="2917159" y="834112"/>
                </a:lnTo>
                <a:lnTo>
                  <a:pt x="2935001" y="834112"/>
                </a:lnTo>
                <a:lnTo>
                  <a:pt x="2935001" y="918861"/>
                </a:lnTo>
                <a:lnTo>
                  <a:pt x="3242775" y="918861"/>
                </a:lnTo>
                <a:lnTo>
                  <a:pt x="3242775" y="976847"/>
                </a:lnTo>
                <a:lnTo>
                  <a:pt x="3331985" y="976847"/>
                </a:lnTo>
                <a:lnTo>
                  <a:pt x="3331985" y="1057136"/>
                </a:lnTo>
                <a:lnTo>
                  <a:pt x="3479181" y="1057136"/>
                </a:lnTo>
                <a:lnTo>
                  <a:pt x="3479181" y="1119583"/>
                </a:lnTo>
                <a:lnTo>
                  <a:pt x="3737889" y="1119583"/>
                </a:lnTo>
                <a:lnTo>
                  <a:pt x="3737889" y="1226635"/>
                </a:lnTo>
                <a:lnTo>
                  <a:pt x="3769113" y="1226635"/>
                </a:lnTo>
                <a:lnTo>
                  <a:pt x="3769113" y="1266779"/>
                </a:lnTo>
                <a:lnTo>
                  <a:pt x="3862783" y="1266779"/>
                </a:lnTo>
                <a:lnTo>
                  <a:pt x="3862783" y="1342607"/>
                </a:lnTo>
                <a:lnTo>
                  <a:pt x="4201780" y="1342607"/>
                </a:lnTo>
                <a:lnTo>
                  <a:pt x="4201780" y="1409515"/>
                </a:lnTo>
                <a:lnTo>
                  <a:pt x="4496172" y="1409515"/>
                </a:lnTo>
                <a:lnTo>
                  <a:pt x="4496172" y="1494264"/>
                </a:lnTo>
                <a:lnTo>
                  <a:pt x="4589842" y="1494264"/>
                </a:lnTo>
                <a:lnTo>
                  <a:pt x="4589842" y="1574553"/>
                </a:lnTo>
                <a:lnTo>
                  <a:pt x="4647829" y="1574553"/>
                </a:lnTo>
                <a:lnTo>
                  <a:pt x="4647829" y="1637000"/>
                </a:lnTo>
                <a:lnTo>
                  <a:pt x="5584531" y="1637000"/>
                </a:lnTo>
                <a:lnTo>
                  <a:pt x="5584531" y="1730670"/>
                </a:lnTo>
                <a:lnTo>
                  <a:pt x="5615755" y="1730670"/>
                </a:lnTo>
                <a:lnTo>
                  <a:pt x="5615755" y="1793117"/>
                </a:lnTo>
                <a:lnTo>
                  <a:pt x="6815626" y="1793117"/>
                </a:lnTo>
              </a:path>
            </a:pathLst>
          </a:custGeom>
          <a:noFill/>
          <a:ln w="28575">
            <a:solidFill>
              <a:schemeClr val="accent3"/>
            </a:solidFill>
            <a:miter lim="800000"/>
            <a:headEnd/>
            <a:tailEnd/>
          </a:ln>
        </p:spPr>
        <p:txBody>
          <a:bodyPr rtlCol="0" anchor="ctr"/>
          <a:lstStyle/>
          <a:p>
            <a:pPr algn="ctr"/>
            <a:endParaRPr lang="en-US" dirty="0"/>
          </a:p>
        </p:txBody>
      </p:sp>
      <p:grpSp>
        <p:nvGrpSpPr>
          <p:cNvPr id="66" name="Group 65">
            <a:extLst>
              <a:ext uri="{FF2B5EF4-FFF2-40B4-BE49-F238E27FC236}">
                <a16:creationId xmlns:a16="http://schemas.microsoft.com/office/drawing/2014/main" id="{997FC624-ADF3-79AF-F7C0-ADEAE00A1A8B}"/>
              </a:ext>
            </a:extLst>
          </p:cNvPr>
          <p:cNvGrpSpPr/>
          <p:nvPr/>
        </p:nvGrpSpPr>
        <p:grpSpPr>
          <a:xfrm>
            <a:off x="3715636" y="1681369"/>
            <a:ext cx="5923500" cy="1801429"/>
            <a:chOff x="3715636" y="1681369"/>
            <a:chExt cx="5923500" cy="1801429"/>
          </a:xfrm>
        </p:grpSpPr>
        <p:sp>
          <p:nvSpPr>
            <p:cNvPr id="153" name="Oval 152">
              <a:extLst>
                <a:ext uri="{FF2B5EF4-FFF2-40B4-BE49-F238E27FC236}">
                  <a16:creationId xmlns:a16="http://schemas.microsoft.com/office/drawing/2014/main" id="{A1B76676-A771-C1E6-E366-484C258A9AF0}"/>
                </a:ext>
              </a:extLst>
            </p:cNvPr>
            <p:cNvSpPr/>
            <p:nvPr/>
          </p:nvSpPr>
          <p:spPr bwMode="auto">
            <a:xfrm>
              <a:off x="5217013" y="2241204"/>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4" name="Oval 153">
              <a:extLst>
                <a:ext uri="{FF2B5EF4-FFF2-40B4-BE49-F238E27FC236}">
                  <a16:creationId xmlns:a16="http://schemas.microsoft.com/office/drawing/2014/main" id="{68043280-7EE7-2118-1310-B36A1795816C}"/>
                </a:ext>
              </a:extLst>
            </p:cNvPr>
            <p:cNvSpPr/>
            <p:nvPr/>
          </p:nvSpPr>
          <p:spPr bwMode="auto">
            <a:xfrm>
              <a:off x="4436015" y="1816055"/>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5" name="Oval 154">
              <a:extLst>
                <a:ext uri="{FF2B5EF4-FFF2-40B4-BE49-F238E27FC236}">
                  <a16:creationId xmlns:a16="http://schemas.microsoft.com/office/drawing/2014/main" id="{49301205-B053-3DB8-D286-343F041BB7C1}"/>
                </a:ext>
              </a:extLst>
            </p:cNvPr>
            <p:cNvSpPr/>
            <p:nvPr/>
          </p:nvSpPr>
          <p:spPr bwMode="auto">
            <a:xfrm>
              <a:off x="3715636" y="1681369"/>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6" name="Oval 155">
              <a:extLst>
                <a:ext uri="{FF2B5EF4-FFF2-40B4-BE49-F238E27FC236}">
                  <a16:creationId xmlns:a16="http://schemas.microsoft.com/office/drawing/2014/main" id="{F27FC9F5-CB73-302A-CC43-6A7B13DE3F20}"/>
                </a:ext>
              </a:extLst>
            </p:cNvPr>
            <p:cNvSpPr/>
            <p:nvPr/>
          </p:nvSpPr>
          <p:spPr bwMode="auto">
            <a:xfrm>
              <a:off x="8207980" y="3260197"/>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 name="Oval 156">
              <a:extLst>
                <a:ext uri="{FF2B5EF4-FFF2-40B4-BE49-F238E27FC236}">
                  <a16:creationId xmlns:a16="http://schemas.microsoft.com/office/drawing/2014/main" id="{9F66E8DD-A6BA-90E0-8ECF-EB4E8B9BDF49}"/>
                </a:ext>
              </a:extLst>
            </p:cNvPr>
            <p:cNvSpPr/>
            <p:nvPr/>
          </p:nvSpPr>
          <p:spPr bwMode="auto">
            <a:xfrm>
              <a:off x="8490387" y="3414886"/>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8" name="Oval 157">
              <a:extLst>
                <a:ext uri="{FF2B5EF4-FFF2-40B4-BE49-F238E27FC236}">
                  <a16:creationId xmlns:a16="http://schemas.microsoft.com/office/drawing/2014/main" id="{5373DF50-A8EC-6D2F-5113-957CBF122E05}"/>
                </a:ext>
              </a:extLst>
            </p:cNvPr>
            <p:cNvSpPr/>
            <p:nvPr/>
          </p:nvSpPr>
          <p:spPr bwMode="auto">
            <a:xfrm>
              <a:off x="8678229" y="3414886"/>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9" name="Oval 158">
              <a:extLst>
                <a:ext uri="{FF2B5EF4-FFF2-40B4-BE49-F238E27FC236}">
                  <a16:creationId xmlns:a16="http://schemas.microsoft.com/office/drawing/2014/main" id="{02210C52-17DC-52B1-B835-1042B70F3BCD}"/>
                </a:ext>
              </a:extLst>
            </p:cNvPr>
            <p:cNvSpPr/>
            <p:nvPr/>
          </p:nvSpPr>
          <p:spPr bwMode="auto">
            <a:xfrm>
              <a:off x="8705956" y="3414886"/>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0" name="Oval 159">
              <a:extLst>
                <a:ext uri="{FF2B5EF4-FFF2-40B4-BE49-F238E27FC236}">
                  <a16:creationId xmlns:a16="http://schemas.microsoft.com/office/drawing/2014/main" id="{B2AE02E4-FCFD-E5EB-B5E7-BA6348A70466}"/>
                </a:ext>
              </a:extLst>
            </p:cNvPr>
            <p:cNvSpPr/>
            <p:nvPr/>
          </p:nvSpPr>
          <p:spPr bwMode="auto">
            <a:xfrm>
              <a:off x="8897497" y="3414886"/>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1" name="Oval 160">
              <a:extLst>
                <a:ext uri="{FF2B5EF4-FFF2-40B4-BE49-F238E27FC236}">
                  <a16:creationId xmlns:a16="http://schemas.microsoft.com/office/drawing/2014/main" id="{FDD379BE-D926-A47B-B2DB-A982DDCA543C}"/>
                </a:ext>
              </a:extLst>
            </p:cNvPr>
            <p:cNvSpPr/>
            <p:nvPr/>
          </p:nvSpPr>
          <p:spPr bwMode="auto">
            <a:xfrm>
              <a:off x="8751193" y="3414886"/>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Oval 56">
              <a:extLst>
                <a:ext uri="{FF2B5EF4-FFF2-40B4-BE49-F238E27FC236}">
                  <a16:creationId xmlns:a16="http://schemas.microsoft.com/office/drawing/2014/main" id="{3BD353CA-AE34-0838-CDF6-9D552041ABBC}"/>
                </a:ext>
              </a:extLst>
            </p:cNvPr>
            <p:cNvSpPr/>
            <p:nvPr/>
          </p:nvSpPr>
          <p:spPr bwMode="auto">
            <a:xfrm>
              <a:off x="8975889" y="3414886"/>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Oval 57">
              <a:extLst>
                <a:ext uri="{FF2B5EF4-FFF2-40B4-BE49-F238E27FC236}">
                  <a16:creationId xmlns:a16="http://schemas.microsoft.com/office/drawing/2014/main" id="{7D94B547-A327-B549-09CF-1DD0E5D52DCA}"/>
                </a:ext>
              </a:extLst>
            </p:cNvPr>
            <p:cNvSpPr/>
            <p:nvPr/>
          </p:nvSpPr>
          <p:spPr bwMode="auto">
            <a:xfrm>
              <a:off x="9202786" y="3414886"/>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Oval 58">
              <a:extLst>
                <a:ext uri="{FF2B5EF4-FFF2-40B4-BE49-F238E27FC236}">
                  <a16:creationId xmlns:a16="http://schemas.microsoft.com/office/drawing/2014/main" id="{E39D4F7D-A796-00DE-C560-CAAD02EA1FEF}"/>
                </a:ext>
              </a:extLst>
            </p:cNvPr>
            <p:cNvSpPr/>
            <p:nvPr/>
          </p:nvSpPr>
          <p:spPr bwMode="auto">
            <a:xfrm>
              <a:off x="9361771" y="3414886"/>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5" name="Oval 64">
              <a:extLst>
                <a:ext uri="{FF2B5EF4-FFF2-40B4-BE49-F238E27FC236}">
                  <a16:creationId xmlns:a16="http://schemas.microsoft.com/office/drawing/2014/main" id="{25FE6A98-ED12-A703-48BA-5C62EECB1B0F}"/>
                </a:ext>
              </a:extLst>
            </p:cNvPr>
            <p:cNvSpPr/>
            <p:nvPr/>
          </p:nvSpPr>
          <p:spPr bwMode="auto">
            <a:xfrm>
              <a:off x="9571224" y="3414886"/>
              <a:ext cx="67912" cy="67912"/>
            </a:xfrm>
            <a:prstGeom prst="ellipse">
              <a:avLst/>
            </a:prstGeom>
            <a:noFill/>
            <a:ln w="1905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63" name="Group 162">
            <a:extLst>
              <a:ext uri="{FF2B5EF4-FFF2-40B4-BE49-F238E27FC236}">
                <a16:creationId xmlns:a16="http://schemas.microsoft.com/office/drawing/2014/main" id="{0BB79FDD-62C6-1D4A-131A-3D89BA2150FD}"/>
              </a:ext>
            </a:extLst>
          </p:cNvPr>
          <p:cNvGrpSpPr/>
          <p:nvPr/>
        </p:nvGrpSpPr>
        <p:grpSpPr>
          <a:xfrm>
            <a:off x="4114862" y="1766980"/>
            <a:ext cx="5832416" cy="635806"/>
            <a:chOff x="4114862" y="1766980"/>
            <a:chExt cx="5832416" cy="635806"/>
          </a:xfrm>
        </p:grpSpPr>
        <p:sp>
          <p:nvSpPr>
            <p:cNvPr id="133" name="Oval 132">
              <a:extLst>
                <a:ext uri="{FF2B5EF4-FFF2-40B4-BE49-F238E27FC236}">
                  <a16:creationId xmlns:a16="http://schemas.microsoft.com/office/drawing/2014/main" id="{2B998BDD-F087-FD9A-DEEA-5DCA58A04803}"/>
                </a:ext>
              </a:extLst>
            </p:cNvPr>
            <p:cNvSpPr/>
            <p:nvPr/>
          </p:nvSpPr>
          <p:spPr bwMode="auto">
            <a:xfrm>
              <a:off x="4114862" y="1766980"/>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Oval 133">
              <a:extLst>
                <a:ext uri="{FF2B5EF4-FFF2-40B4-BE49-F238E27FC236}">
                  <a16:creationId xmlns:a16="http://schemas.microsoft.com/office/drawing/2014/main" id="{4431AA2A-5A6F-3A9D-CAE3-35E4C8F0E598}"/>
                </a:ext>
              </a:extLst>
            </p:cNvPr>
            <p:cNvSpPr/>
            <p:nvPr/>
          </p:nvSpPr>
          <p:spPr bwMode="auto">
            <a:xfrm>
              <a:off x="6302354" y="2103622"/>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Oval 134">
              <a:extLst>
                <a:ext uri="{FF2B5EF4-FFF2-40B4-BE49-F238E27FC236}">
                  <a16:creationId xmlns:a16="http://schemas.microsoft.com/office/drawing/2014/main" id="{4079224B-7E4D-607C-5484-E3501AA7DAE9}"/>
                </a:ext>
              </a:extLst>
            </p:cNvPr>
            <p:cNvSpPr/>
            <p:nvPr/>
          </p:nvSpPr>
          <p:spPr bwMode="auto">
            <a:xfrm>
              <a:off x="7915704" y="2211565"/>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Oval 135">
              <a:extLst>
                <a:ext uri="{FF2B5EF4-FFF2-40B4-BE49-F238E27FC236}">
                  <a16:creationId xmlns:a16="http://schemas.microsoft.com/office/drawing/2014/main" id="{DCD2DE91-6F7E-072D-54B6-BD80F9B4D2EC}"/>
                </a:ext>
              </a:extLst>
            </p:cNvPr>
            <p:cNvSpPr/>
            <p:nvPr/>
          </p:nvSpPr>
          <p:spPr bwMode="auto">
            <a:xfrm>
              <a:off x="8198201" y="2271117"/>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Oval 136">
              <a:extLst>
                <a:ext uri="{FF2B5EF4-FFF2-40B4-BE49-F238E27FC236}">
                  <a16:creationId xmlns:a16="http://schemas.microsoft.com/office/drawing/2014/main" id="{47AA95B0-CA01-3CC4-38BB-114AC5105AB4}"/>
                </a:ext>
              </a:extLst>
            </p:cNvPr>
            <p:cNvSpPr/>
            <p:nvPr/>
          </p:nvSpPr>
          <p:spPr bwMode="auto">
            <a:xfrm>
              <a:off x="8298483"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Oval 137">
              <a:extLst>
                <a:ext uri="{FF2B5EF4-FFF2-40B4-BE49-F238E27FC236}">
                  <a16:creationId xmlns:a16="http://schemas.microsoft.com/office/drawing/2014/main" id="{38886C9A-E1F3-4BE5-EB2C-A1D432E07052}"/>
                </a:ext>
              </a:extLst>
            </p:cNvPr>
            <p:cNvSpPr/>
            <p:nvPr/>
          </p:nvSpPr>
          <p:spPr bwMode="auto">
            <a:xfrm>
              <a:off x="8364173"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Oval 138">
              <a:extLst>
                <a:ext uri="{FF2B5EF4-FFF2-40B4-BE49-F238E27FC236}">
                  <a16:creationId xmlns:a16="http://schemas.microsoft.com/office/drawing/2014/main" id="{235B2FAF-EBE7-4EA0-B810-B271C8528C9C}"/>
                </a:ext>
              </a:extLst>
            </p:cNvPr>
            <p:cNvSpPr/>
            <p:nvPr/>
          </p:nvSpPr>
          <p:spPr bwMode="auto">
            <a:xfrm>
              <a:off x="8489504"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Oval 139">
              <a:extLst>
                <a:ext uri="{FF2B5EF4-FFF2-40B4-BE49-F238E27FC236}">
                  <a16:creationId xmlns:a16="http://schemas.microsoft.com/office/drawing/2014/main" id="{A3CDB592-AD6D-1458-59C3-A10555840409}"/>
                </a:ext>
              </a:extLst>
            </p:cNvPr>
            <p:cNvSpPr/>
            <p:nvPr/>
          </p:nvSpPr>
          <p:spPr bwMode="auto">
            <a:xfrm>
              <a:off x="8548926"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1" name="Oval 140">
              <a:extLst>
                <a:ext uri="{FF2B5EF4-FFF2-40B4-BE49-F238E27FC236}">
                  <a16:creationId xmlns:a16="http://schemas.microsoft.com/office/drawing/2014/main" id="{267825A3-C66A-193F-35BE-56FD998150D8}"/>
                </a:ext>
              </a:extLst>
            </p:cNvPr>
            <p:cNvSpPr/>
            <p:nvPr/>
          </p:nvSpPr>
          <p:spPr bwMode="auto">
            <a:xfrm>
              <a:off x="8624949"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Oval 141">
              <a:extLst>
                <a:ext uri="{FF2B5EF4-FFF2-40B4-BE49-F238E27FC236}">
                  <a16:creationId xmlns:a16="http://schemas.microsoft.com/office/drawing/2014/main" id="{83747E6A-DE47-B82B-6B15-43E143DAB5DF}"/>
                </a:ext>
              </a:extLst>
            </p:cNvPr>
            <p:cNvSpPr/>
            <p:nvPr/>
          </p:nvSpPr>
          <p:spPr bwMode="auto">
            <a:xfrm>
              <a:off x="8717237"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3" name="Oval 142">
              <a:extLst>
                <a:ext uri="{FF2B5EF4-FFF2-40B4-BE49-F238E27FC236}">
                  <a16:creationId xmlns:a16="http://schemas.microsoft.com/office/drawing/2014/main" id="{36F0E73E-E0A7-8005-4AF4-E2BC986E9BCC}"/>
                </a:ext>
              </a:extLst>
            </p:cNvPr>
            <p:cNvSpPr/>
            <p:nvPr/>
          </p:nvSpPr>
          <p:spPr bwMode="auto">
            <a:xfrm>
              <a:off x="8730325"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Oval 143">
              <a:extLst>
                <a:ext uri="{FF2B5EF4-FFF2-40B4-BE49-F238E27FC236}">
                  <a16:creationId xmlns:a16="http://schemas.microsoft.com/office/drawing/2014/main" id="{028FE4CD-CC62-3B4C-CFA2-A365C57BF90E}"/>
                </a:ext>
              </a:extLst>
            </p:cNvPr>
            <p:cNvSpPr/>
            <p:nvPr/>
          </p:nvSpPr>
          <p:spPr bwMode="auto">
            <a:xfrm>
              <a:off x="8821512"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5" name="Oval 144">
              <a:extLst>
                <a:ext uri="{FF2B5EF4-FFF2-40B4-BE49-F238E27FC236}">
                  <a16:creationId xmlns:a16="http://schemas.microsoft.com/office/drawing/2014/main" id="{E9D6989B-8708-77EB-ED37-6A8597D6F942}"/>
                </a:ext>
              </a:extLst>
            </p:cNvPr>
            <p:cNvSpPr/>
            <p:nvPr/>
          </p:nvSpPr>
          <p:spPr bwMode="auto">
            <a:xfrm>
              <a:off x="8855468"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6" name="Oval 145">
              <a:extLst>
                <a:ext uri="{FF2B5EF4-FFF2-40B4-BE49-F238E27FC236}">
                  <a16:creationId xmlns:a16="http://schemas.microsoft.com/office/drawing/2014/main" id="{D1D329D4-B02C-DD8B-90E8-3B5274C63F9B}"/>
                </a:ext>
              </a:extLst>
            </p:cNvPr>
            <p:cNvSpPr/>
            <p:nvPr/>
          </p:nvSpPr>
          <p:spPr bwMode="auto">
            <a:xfrm>
              <a:off x="8885394"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Oval 146">
              <a:extLst>
                <a:ext uri="{FF2B5EF4-FFF2-40B4-BE49-F238E27FC236}">
                  <a16:creationId xmlns:a16="http://schemas.microsoft.com/office/drawing/2014/main" id="{749DDAA1-A981-D857-FDD0-5E4AB947D461}"/>
                </a:ext>
              </a:extLst>
            </p:cNvPr>
            <p:cNvSpPr/>
            <p:nvPr/>
          </p:nvSpPr>
          <p:spPr bwMode="auto">
            <a:xfrm>
              <a:off x="8969657"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8" name="Oval 147">
              <a:extLst>
                <a:ext uri="{FF2B5EF4-FFF2-40B4-BE49-F238E27FC236}">
                  <a16:creationId xmlns:a16="http://schemas.microsoft.com/office/drawing/2014/main" id="{F359DFE3-3636-C181-18D7-52C3E6E90FD5}"/>
                </a:ext>
              </a:extLst>
            </p:cNvPr>
            <p:cNvSpPr/>
            <p:nvPr/>
          </p:nvSpPr>
          <p:spPr bwMode="auto">
            <a:xfrm>
              <a:off x="9033539"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9" name="Oval 148">
              <a:extLst>
                <a:ext uri="{FF2B5EF4-FFF2-40B4-BE49-F238E27FC236}">
                  <a16:creationId xmlns:a16="http://schemas.microsoft.com/office/drawing/2014/main" id="{0C13936B-1CA5-B7B0-A034-FEB50B6E00E7}"/>
                </a:ext>
              </a:extLst>
            </p:cNvPr>
            <p:cNvSpPr/>
            <p:nvPr/>
          </p:nvSpPr>
          <p:spPr bwMode="auto">
            <a:xfrm>
              <a:off x="9116244"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0" name="Oval 149">
              <a:extLst>
                <a:ext uri="{FF2B5EF4-FFF2-40B4-BE49-F238E27FC236}">
                  <a16:creationId xmlns:a16="http://schemas.microsoft.com/office/drawing/2014/main" id="{5CD87506-FF80-5BC9-BB9A-A0FA6767AED5}"/>
                </a:ext>
              </a:extLst>
            </p:cNvPr>
            <p:cNvSpPr/>
            <p:nvPr/>
          </p:nvSpPr>
          <p:spPr bwMode="auto">
            <a:xfrm>
              <a:off x="9198098"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1" name="Oval 150">
              <a:extLst>
                <a:ext uri="{FF2B5EF4-FFF2-40B4-BE49-F238E27FC236}">
                  <a16:creationId xmlns:a16="http://schemas.microsoft.com/office/drawing/2014/main" id="{CEFC195F-68C4-8EE5-48C0-8946CA6D3F4A}"/>
                </a:ext>
              </a:extLst>
            </p:cNvPr>
            <p:cNvSpPr/>
            <p:nvPr/>
          </p:nvSpPr>
          <p:spPr bwMode="auto">
            <a:xfrm>
              <a:off x="9159567"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Oval 66">
              <a:extLst>
                <a:ext uri="{FF2B5EF4-FFF2-40B4-BE49-F238E27FC236}">
                  <a16:creationId xmlns:a16="http://schemas.microsoft.com/office/drawing/2014/main" id="{F51418D4-9B8B-C7EC-CA06-0A39F6DEC1EF}"/>
                </a:ext>
              </a:extLst>
            </p:cNvPr>
            <p:cNvSpPr/>
            <p:nvPr/>
          </p:nvSpPr>
          <p:spPr bwMode="auto">
            <a:xfrm>
              <a:off x="9572193"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Oval 67">
              <a:extLst>
                <a:ext uri="{FF2B5EF4-FFF2-40B4-BE49-F238E27FC236}">
                  <a16:creationId xmlns:a16="http://schemas.microsoft.com/office/drawing/2014/main" id="{D5F0DEF9-197C-9D5D-D6F5-AD84571ECFD9}"/>
                </a:ext>
              </a:extLst>
            </p:cNvPr>
            <p:cNvSpPr/>
            <p:nvPr/>
          </p:nvSpPr>
          <p:spPr bwMode="auto">
            <a:xfrm>
              <a:off x="9613764"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Oval 129">
              <a:extLst>
                <a:ext uri="{FF2B5EF4-FFF2-40B4-BE49-F238E27FC236}">
                  <a16:creationId xmlns:a16="http://schemas.microsoft.com/office/drawing/2014/main" id="{2AAE260E-5F8D-1908-2D8B-E35266EECA72}"/>
                </a:ext>
              </a:extLst>
            </p:cNvPr>
            <p:cNvSpPr/>
            <p:nvPr/>
          </p:nvSpPr>
          <p:spPr bwMode="auto">
            <a:xfrm>
              <a:off x="9654168"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Oval 130">
              <a:extLst>
                <a:ext uri="{FF2B5EF4-FFF2-40B4-BE49-F238E27FC236}">
                  <a16:creationId xmlns:a16="http://schemas.microsoft.com/office/drawing/2014/main" id="{CB05ACC3-41D5-5115-6842-428097386569}"/>
                </a:ext>
              </a:extLst>
            </p:cNvPr>
            <p:cNvSpPr/>
            <p:nvPr/>
          </p:nvSpPr>
          <p:spPr bwMode="auto">
            <a:xfrm>
              <a:off x="9841136"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2" name="Oval 161">
              <a:extLst>
                <a:ext uri="{FF2B5EF4-FFF2-40B4-BE49-F238E27FC236}">
                  <a16:creationId xmlns:a16="http://schemas.microsoft.com/office/drawing/2014/main" id="{719E2EC5-03B5-78A7-8C7B-4ED6CE8CFCCB}"/>
                </a:ext>
              </a:extLst>
            </p:cNvPr>
            <p:cNvSpPr/>
            <p:nvPr/>
          </p:nvSpPr>
          <p:spPr bwMode="auto">
            <a:xfrm>
              <a:off x="9879366" y="2334874"/>
              <a:ext cx="67912" cy="67912"/>
            </a:xfrm>
            <a:prstGeom prst="ellipse">
              <a:avLst/>
            </a:prstGeom>
            <a:noFill/>
            <a:ln w="1905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cxnSp>
        <p:nvCxnSpPr>
          <p:cNvPr id="165" name="Straight Connector 164">
            <a:extLst>
              <a:ext uri="{FF2B5EF4-FFF2-40B4-BE49-F238E27FC236}">
                <a16:creationId xmlns:a16="http://schemas.microsoft.com/office/drawing/2014/main" id="{7BADBF32-AEB5-E9E4-FA33-AA0BE1CBD5E5}"/>
              </a:ext>
            </a:extLst>
          </p:cNvPr>
          <p:cNvCxnSpPr>
            <a:cxnSpLocks/>
          </p:cNvCxnSpPr>
          <p:nvPr/>
        </p:nvCxnSpPr>
        <p:spPr bwMode="auto">
          <a:xfrm>
            <a:off x="3235333" y="3559928"/>
            <a:ext cx="226246" cy="0"/>
          </a:xfrm>
          <a:prstGeom prst="line">
            <a:avLst/>
          </a:prstGeom>
          <a:noFill/>
          <a:ln w="28575" cap="flat" cmpd="sng" algn="ctr">
            <a:solidFill>
              <a:schemeClr val="accent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B56B6222-1B5C-C684-3275-A69250C46EFD}"/>
              </a:ext>
            </a:extLst>
          </p:cNvPr>
          <p:cNvCxnSpPr>
            <a:cxnSpLocks/>
          </p:cNvCxnSpPr>
          <p:nvPr/>
        </p:nvCxnSpPr>
        <p:spPr bwMode="auto">
          <a:xfrm>
            <a:off x="3240821" y="3771321"/>
            <a:ext cx="226246" cy="0"/>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9130459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Freeform: Shape 338">
            <a:extLst>
              <a:ext uri="{FF2B5EF4-FFF2-40B4-BE49-F238E27FC236}">
                <a16:creationId xmlns:a16="http://schemas.microsoft.com/office/drawing/2014/main" id="{7191E03C-806B-6537-2030-CAA93F6656D2}"/>
              </a:ext>
            </a:extLst>
          </p:cNvPr>
          <p:cNvSpPr/>
          <p:nvPr/>
        </p:nvSpPr>
        <p:spPr bwMode="auto">
          <a:xfrm>
            <a:off x="7292612" y="2269671"/>
            <a:ext cx="3696789" cy="1479369"/>
          </a:xfrm>
          <a:custGeom>
            <a:avLst/>
            <a:gdLst>
              <a:gd name="connsiteX0" fmla="*/ 0 w 3696789"/>
              <a:gd name="connsiteY0" fmla="*/ 0 h 1479369"/>
              <a:gd name="connsiteX1" fmla="*/ 160020 w 3696789"/>
              <a:gd name="connsiteY1" fmla="*/ 0 h 1479369"/>
              <a:gd name="connsiteX2" fmla="*/ 160020 w 3696789"/>
              <a:gd name="connsiteY2" fmla="*/ 45720 h 1479369"/>
              <a:gd name="connsiteX3" fmla="*/ 267789 w 3696789"/>
              <a:gd name="connsiteY3" fmla="*/ 45720 h 1479369"/>
              <a:gd name="connsiteX4" fmla="*/ 267789 w 3696789"/>
              <a:gd name="connsiteY4" fmla="*/ 94706 h 1479369"/>
              <a:gd name="connsiteX5" fmla="*/ 287383 w 3696789"/>
              <a:gd name="connsiteY5" fmla="*/ 114300 h 1479369"/>
              <a:gd name="connsiteX6" fmla="*/ 287383 w 3696789"/>
              <a:gd name="connsiteY6" fmla="*/ 146958 h 1479369"/>
              <a:gd name="connsiteX7" fmla="*/ 303712 w 3696789"/>
              <a:gd name="connsiteY7" fmla="*/ 146958 h 1479369"/>
              <a:gd name="connsiteX8" fmla="*/ 303712 w 3696789"/>
              <a:gd name="connsiteY8" fmla="*/ 169818 h 1479369"/>
              <a:gd name="connsiteX9" fmla="*/ 346166 w 3696789"/>
              <a:gd name="connsiteY9" fmla="*/ 169818 h 1479369"/>
              <a:gd name="connsiteX10" fmla="*/ 346166 w 3696789"/>
              <a:gd name="connsiteY10" fmla="*/ 195943 h 1479369"/>
              <a:gd name="connsiteX11" fmla="*/ 522514 w 3696789"/>
              <a:gd name="connsiteY11" fmla="*/ 195943 h 1479369"/>
              <a:gd name="connsiteX12" fmla="*/ 522514 w 3696789"/>
              <a:gd name="connsiteY12" fmla="*/ 251460 h 1479369"/>
              <a:gd name="connsiteX13" fmla="*/ 551906 w 3696789"/>
              <a:gd name="connsiteY13" fmla="*/ 251460 h 1479369"/>
              <a:gd name="connsiteX14" fmla="*/ 551906 w 3696789"/>
              <a:gd name="connsiteY14" fmla="*/ 284118 h 1479369"/>
              <a:gd name="connsiteX15" fmla="*/ 770709 w 3696789"/>
              <a:gd name="connsiteY15" fmla="*/ 284118 h 1479369"/>
              <a:gd name="connsiteX16" fmla="*/ 770709 w 3696789"/>
              <a:gd name="connsiteY16" fmla="*/ 320040 h 1479369"/>
              <a:gd name="connsiteX17" fmla="*/ 868680 w 3696789"/>
              <a:gd name="connsiteY17" fmla="*/ 320040 h 1479369"/>
              <a:gd name="connsiteX18" fmla="*/ 868680 w 3696789"/>
              <a:gd name="connsiteY18" fmla="*/ 336369 h 1479369"/>
              <a:gd name="connsiteX19" fmla="*/ 1025434 w 3696789"/>
              <a:gd name="connsiteY19" fmla="*/ 336369 h 1479369"/>
              <a:gd name="connsiteX20" fmla="*/ 1025434 w 3696789"/>
              <a:gd name="connsiteY20" fmla="*/ 336369 h 1479369"/>
              <a:gd name="connsiteX21" fmla="*/ 1054825 w 3696789"/>
              <a:gd name="connsiteY21" fmla="*/ 365760 h 1479369"/>
              <a:gd name="connsiteX22" fmla="*/ 1077685 w 3696789"/>
              <a:gd name="connsiteY22" fmla="*/ 388620 h 1479369"/>
              <a:gd name="connsiteX23" fmla="*/ 1120140 w 3696789"/>
              <a:gd name="connsiteY23" fmla="*/ 388620 h 1479369"/>
              <a:gd name="connsiteX24" fmla="*/ 1120140 w 3696789"/>
              <a:gd name="connsiteY24" fmla="*/ 450669 h 1479369"/>
              <a:gd name="connsiteX25" fmla="*/ 1152797 w 3696789"/>
              <a:gd name="connsiteY25" fmla="*/ 450669 h 1479369"/>
              <a:gd name="connsiteX26" fmla="*/ 1152797 w 3696789"/>
              <a:gd name="connsiteY26" fmla="*/ 493123 h 1479369"/>
              <a:gd name="connsiteX27" fmla="*/ 1257300 w 3696789"/>
              <a:gd name="connsiteY27" fmla="*/ 493123 h 1479369"/>
              <a:gd name="connsiteX28" fmla="*/ 1257300 w 3696789"/>
              <a:gd name="connsiteY28" fmla="*/ 529046 h 1479369"/>
              <a:gd name="connsiteX29" fmla="*/ 1469572 w 3696789"/>
              <a:gd name="connsiteY29" fmla="*/ 529046 h 1479369"/>
              <a:gd name="connsiteX30" fmla="*/ 1469572 w 3696789"/>
              <a:gd name="connsiteY30" fmla="*/ 587829 h 1479369"/>
              <a:gd name="connsiteX31" fmla="*/ 1505494 w 3696789"/>
              <a:gd name="connsiteY31" fmla="*/ 587829 h 1479369"/>
              <a:gd name="connsiteX32" fmla="*/ 1505494 w 3696789"/>
              <a:gd name="connsiteY32" fmla="*/ 676003 h 1479369"/>
              <a:gd name="connsiteX33" fmla="*/ 1544683 w 3696789"/>
              <a:gd name="connsiteY33" fmla="*/ 676003 h 1479369"/>
              <a:gd name="connsiteX34" fmla="*/ 1544683 w 3696789"/>
              <a:gd name="connsiteY34" fmla="*/ 718458 h 1479369"/>
              <a:gd name="connsiteX35" fmla="*/ 1766752 w 3696789"/>
              <a:gd name="connsiteY35" fmla="*/ 718458 h 1479369"/>
              <a:gd name="connsiteX36" fmla="*/ 1766752 w 3696789"/>
              <a:gd name="connsiteY36" fmla="*/ 747849 h 1479369"/>
              <a:gd name="connsiteX37" fmla="*/ 1828800 w 3696789"/>
              <a:gd name="connsiteY37" fmla="*/ 747849 h 1479369"/>
              <a:gd name="connsiteX38" fmla="*/ 1828800 w 3696789"/>
              <a:gd name="connsiteY38" fmla="*/ 803366 h 1479369"/>
              <a:gd name="connsiteX39" fmla="*/ 1861457 w 3696789"/>
              <a:gd name="connsiteY39" fmla="*/ 803366 h 1479369"/>
              <a:gd name="connsiteX40" fmla="*/ 1861457 w 3696789"/>
              <a:gd name="connsiteY40" fmla="*/ 862149 h 1479369"/>
              <a:gd name="connsiteX41" fmla="*/ 1897380 w 3696789"/>
              <a:gd name="connsiteY41" fmla="*/ 862149 h 1479369"/>
              <a:gd name="connsiteX42" fmla="*/ 1897380 w 3696789"/>
              <a:gd name="connsiteY42" fmla="*/ 898072 h 1479369"/>
              <a:gd name="connsiteX43" fmla="*/ 1952897 w 3696789"/>
              <a:gd name="connsiteY43" fmla="*/ 898072 h 1479369"/>
              <a:gd name="connsiteX44" fmla="*/ 1952897 w 3696789"/>
              <a:gd name="connsiteY44" fmla="*/ 940526 h 1479369"/>
              <a:gd name="connsiteX45" fmla="*/ 2034540 w 3696789"/>
              <a:gd name="connsiteY45" fmla="*/ 940526 h 1479369"/>
              <a:gd name="connsiteX46" fmla="*/ 2034540 w 3696789"/>
              <a:gd name="connsiteY46" fmla="*/ 976449 h 1479369"/>
              <a:gd name="connsiteX47" fmla="*/ 2181497 w 3696789"/>
              <a:gd name="connsiteY47" fmla="*/ 976449 h 1479369"/>
              <a:gd name="connsiteX48" fmla="*/ 2181497 w 3696789"/>
              <a:gd name="connsiteY48" fmla="*/ 1031966 h 1479369"/>
              <a:gd name="connsiteX49" fmla="*/ 2233749 w 3696789"/>
              <a:gd name="connsiteY49" fmla="*/ 1031966 h 1479369"/>
              <a:gd name="connsiteX50" fmla="*/ 2233749 w 3696789"/>
              <a:gd name="connsiteY50" fmla="*/ 1126672 h 1479369"/>
              <a:gd name="connsiteX51" fmla="*/ 2269672 w 3696789"/>
              <a:gd name="connsiteY51" fmla="*/ 1126672 h 1479369"/>
              <a:gd name="connsiteX52" fmla="*/ 2269672 w 3696789"/>
              <a:gd name="connsiteY52" fmla="*/ 1201783 h 1479369"/>
              <a:gd name="connsiteX53" fmla="*/ 2498272 w 3696789"/>
              <a:gd name="connsiteY53" fmla="*/ 1201783 h 1479369"/>
              <a:gd name="connsiteX54" fmla="*/ 2498272 w 3696789"/>
              <a:gd name="connsiteY54" fmla="*/ 1257300 h 1479369"/>
              <a:gd name="connsiteX55" fmla="*/ 2641963 w 3696789"/>
              <a:gd name="connsiteY55" fmla="*/ 1257300 h 1479369"/>
              <a:gd name="connsiteX56" fmla="*/ 2641963 w 3696789"/>
              <a:gd name="connsiteY56" fmla="*/ 1348740 h 1479369"/>
              <a:gd name="connsiteX57" fmla="*/ 2965269 w 3696789"/>
              <a:gd name="connsiteY57" fmla="*/ 1348740 h 1479369"/>
              <a:gd name="connsiteX58" fmla="*/ 2965269 w 3696789"/>
              <a:gd name="connsiteY58" fmla="*/ 1479369 h 1479369"/>
              <a:gd name="connsiteX59" fmla="*/ 3696789 w 3696789"/>
              <a:gd name="connsiteY59" fmla="*/ 1479369 h 1479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696789" h="1479369">
                <a:moveTo>
                  <a:pt x="0" y="0"/>
                </a:moveTo>
                <a:lnTo>
                  <a:pt x="160020" y="0"/>
                </a:lnTo>
                <a:lnTo>
                  <a:pt x="160020" y="45720"/>
                </a:lnTo>
                <a:lnTo>
                  <a:pt x="267789" y="45720"/>
                </a:lnTo>
                <a:lnTo>
                  <a:pt x="267789" y="94706"/>
                </a:lnTo>
                <a:lnTo>
                  <a:pt x="287383" y="114300"/>
                </a:lnTo>
                <a:lnTo>
                  <a:pt x="287383" y="146958"/>
                </a:lnTo>
                <a:lnTo>
                  <a:pt x="303712" y="146958"/>
                </a:lnTo>
                <a:lnTo>
                  <a:pt x="303712" y="169818"/>
                </a:lnTo>
                <a:lnTo>
                  <a:pt x="346166" y="169818"/>
                </a:lnTo>
                <a:lnTo>
                  <a:pt x="346166" y="195943"/>
                </a:lnTo>
                <a:lnTo>
                  <a:pt x="522514" y="195943"/>
                </a:lnTo>
                <a:lnTo>
                  <a:pt x="522514" y="251460"/>
                </a:lnTo>
                <a:lnTo>
                  <a:pt x="551906" y="251460"/>
                </a:lnTo>
                <a:lnTo>
                  <a:pt x="551906" y="284118"/>
                </a:lnTo>
                <a:lnTo>
                  <a:pt x="770709" y="284118"/>
                </a:lnTo>
                <a:lnTo>
                  <a:pt x="770709" y="320040"/>
                </a:lnTo>
                <a:lnTo>
                  <a:pt x="868680" y="320040"/>
                </a:lnTo>
                <a:lnTo>
                  <a:pt x="868680" y="336369"/>
                </a:lnTo>
                <a:lnTo>
                  <a:pt x="1025434" y="336369"/>
                </a:lnTo>
                <a:lnTo>
                  <a:pt x="1025434" y="336369"/>
                </a:lnTo>
                <a:lnTo>
                  <a:pt x="1054825" y="365760"/>
                </a:lnTo>
                <a:lnTo>
                  <a:pt x="1077685" y="388620"/>
                </a:lnTo>
                <a:lnTo>
                  <a:pt x="1120140" y="388620"/>
                </a:lnTo>
                <a:lnTo>
                  <a:pt x="1120140" y="450669"/>
                </a:lnTo>
                <a:lnTo>
                  <a:pt x="1152797" y="450669"/>
                </a:lnTo>
                <a:lnTo>
                  <a:pt x="1152797" y="493123"/>
                </a:lnTo>
                <a:lnTo>
                  <a:pt x="1257300" y="493123"/>
                </a:lnTo>
                <a:lnTo>
                  <a:pt x="1257300" y="529046"/>
                </a:lnTo>
                <a:lnTo>
                  <a:pt x="1469572" y="529046"/>
                </a:lnTo>
                <a:lnTo>
                  <a:pt x="1469572" y="587829"/>
                </a:lnTo>
                <a:lnTo>
                  <a:pt x="1505494" y="587829"/>
                </a:lnTo>
                <a:lnTo>
                  <a:pt x="1505494" y="676003"/>
                </a:lnTo>
                <a:lnTo>
                  <a:pt x="1544683" y="676003"/>
                </a:lnTo>
                <a:lnTo>
                  <a:pt x="1544683" y="718458"/>
                </a:lnTo>
                <a:lnTo>
                  <a:pt x="1766752" y="718458"/>
                </a:lnTo>
                <a:lnTo>
                  <a:pt x="1766752" y="747849"/>
                </a:lnTo>
                <a:lnTo>
                  <a:pt x="1828800" y="747849"/>
                </a:lnTo>
                <a:lnTo>
                  <a:pt x="1828800" y="803366"/>
                </a:lnTo>
                <a:lnTo>
                  <a:pt x="1861457" y="803366"/>
                </a:lnTo>
                <a:lnTo>
                  <a:pt x="1861457" y="862149"/>
                </a:lnTo>
                <a:lnTo>
                  <a:pt x="1897380" y="862149"/>
                </a:lnTo>
                <a:lnTo>
                  <a:pt x="1897380" y="898072"/>
                </a:lnTo>
                <a:lnTo>
                  <a:pt x="1952897" y="898072"/>
                </a:lnTo>
                <a:lnTo>
                  <a:pt x="1952897" y="940526"/>
                </a:lnTo>
                <a:lnTo>
                  <a:pt x="2034540" y="940526"/>
                </a:lnTo>
                <a:lnTo>
                  <a:pt x="2034540" y="976449"/>
                </a:lnTo>
                <a:lnTo>
                  <a:pt x="2181497" y="976449"/>
                </a:lnTo>
                <a:lnTo>
                  <a:pt x="2181497" y="1031966"/>
                </a:lnTo>
                <a:lnTo>
                  <a:pt x="2233749" y="1031966"/>
                </a:lnTo>
                <a:lnTo>
                  <a:pt x="2233749" y="1126672"/>
                </a:lnTo>
                <a:lnTo>
                  <a:pt x="2269672" y="1126672"/>
                </a:lnTo>
                <a:lnTo>
                  <a:pt x="2269672" y="1201783"/>
                </a:lnTo>
                <a:lnTo>
                  <a:pt x="2498272" y="1201783"/>
                </a:lnTo>
                <a:lnTo>
                  <a:pt x="2498272" y="1257300"/>
                </a:lnTo>
                <a:lnTo>
                  <a:pt x="2641963" y="1257300"/>
                </a:lnTo>
                <a:lnTo>
                  <a:pt x="2641963" y="1348740"/>
                </a:lnTo>
                <a:lnTo>
                  <a:pt x="2965269" y="1348740"/>
                </a:lnTo>
                <a:lnTo>
                  <a:pt x="2965269" y="1479369"/>
                </a:lnTo>
                <a:lnTo>
                  <a:pt x="3696789" y="1479369"/>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0" name="Freeform: Shape 339">
            <a:extLst>
              <a:ext uri="{FF2B5EF4-FFF2-40B4-BE49-F238E27FC236}">
                <a16:creationId xmlns:a16="http://schemas.microsoft.com/office/drawing/2014/main" id="{CEABC117-E2A3-D0F8-0B8D-353B33629169}"/>
              </a:ext>
            </a:extLst>
          </p:cNvPr>
          <p:cNvSpPr/>
          <p:nvPr/>
        </p:nvSpPr>
        <p:spPr bwMode="auto">
          <a:xfrm>
            <a:off x="7305675" y="2269671"/>
            <a:ext cx="3353889" cy="1606732"/>
          </a:xfrm>
          <a:custGeom>
            <a:avLst/>
            <a:gdLst>
              <a:gd name="connsiteX0" fmla="*/ 0 w 3353889"/>
              <a:gd name="connsiteY0" fmla="*/ 0 h 1606732"/>
              <a:gd name="connsiteX1" fmla="*/ 88174 w 3353889"/>
              <a:gd name="connsiteY1" fmla="*/ 0 h 1606732"/>
              <a:gd name="connsiteX2" fmla="*/ 88174 w 3353889"/>
              <a:gd name="connsiteY2" fmla="*/ 29392 h 1606732"/>
              <a:gd name="connsiteX3" fmla="*/ 235131 w 3353889"/>
              <a:gd name="connsiteY3" fmla="*/ 29392 h 1606732"/>
              <a:gd name="connsiteX4" fmla="*/ 235131 w 3353889"/>
              <a:gd name="connsiteY4" fmla="*/ 101238 h 1606732"/>
              <a:gd name="connsiteX5" fmla="*/ 267789 w 3353889"/>
              <a:gd name="connsiteY5" fmla="*/ 101238 h 1606732"/>
              <a:gd name="connsiteX6" fmla="*/ 267789 w 3353889"/>
              <a:gd name="connsiteY6" fmla="*/ 251460 h 1606732"/>
              <a:gd name="connsiteX7" fmla="*/ 297180 w 3353889"/>
              <a:gd name="connsiteY7" fmla="*/ 251460 h 1606732"/>
              <a:gd name="connsiteX8" fmla="*/ 297180 w 3353889"/>
              <a:gd name="connsiteY8" fmla="*/ 284118 h 1606732"/>
              <a:gd name="connsiteX9" fmla="*/ 336369 w 3353889"/>
              <a:gd name="connsiteY9" fmla="*/ 284118 h 1606732"/>
              <a:gd name="connsiteX10" fmla="*/ 336369 w 3353889"/>
              <a:gd name="connsiteY10" fmla="*/ 306978 h 1606732"/>
              <a:gd name="connsiteX11" fmla="*/ 460466 w 3353889"/>
              <a:gd name="connsiteY11" fmla="*/ 306978 h 1606732"/>
              <a:gd name="connsiteX12" fmla="*/ 460466 w 3353889"/>
              <a:gd name="connsiteY12" fmla="*/ 339635 h 1606732"/>
              <a:gd name="connsiteX13" fmla="*/ 493123 w 3353889"/>
              <a:gd name="connsiteY13" fmla="*/ 339635 h 1606732"/>
              <a:gd name="connsiteX14" fmla="*/ 493123 w 3353889"/>
              <a:gd name="connsiteY14" fmla="*/ 391886 h 1606732"/>
              <a:gd name="connsiteX15" fmla="*/ 493123 w 3353889"/>
              <a:gd name="connsiteY15" fmla="*/ 391886 h 1606732"/>
              <a:gd name="connsiteX16" fmla="*/ 515983 w 3353889"/>
              <a:gd name="connsiteY16" fmla="*/ 391886 h 1606732"/>
              <a:gd name="connsiteX17" fmla="*/ 515983 w 3353889"/>
              <a:gd name="connsiteY17" fmla="*/ 476795 h 1606732"/>
              <a:gd name="connsiteX18" fmla="*/ 529046 w 3353889"/>
              <a:gd name="connsiteY18" fmla="*/ 476795 h 1606732"/>
              <a:gd name="connsiteX19" fmla="*/ 529046 w 3353889"/>
              <a:gd name="connsiteY19" fmla="*/ 476795 h 1606732"/>
              <a:gd name="connsiteX20" fmla="*/ 584563 w 3353889"/>
              <a:gd name="connsiteY20" fmla="*/ 476795 h 1606732"/>
              <a:gd name="connsiteX21" fmla="*/ 584563 w 3353889"/>
              <a:gd name="connsiteY21" fmla="*/ 512718 h 1606732"/>
              <a:gd name="connsiteX22" fmla="*/ 627017 w 3353889"/>
              <a:gd name="connsiteY22" fmla="*/ 512718 h 1606732"/>
              <a:gd name="connsiteX23" fmla="*/ 627017 w 3353889"/>
              <a:gd name="connsiteY23" fmla="*/ 512718 h 1606732"/>
              <a:gd name="connsiteX24" fmla="*/ 627017 w 3353889"/>
              <a:gd name="connsiteY24" fmla="*/ 542109 h 1606732"/>
              <a:gd name="connsiteX25" fmla="*/ 731520 w 3353889"/>
              <a:gd name="connsiteY25" fmla="*/ 542109 h 1606732"/>
              <a:gd name="connsiteX26" fmla="*/ 731520 w 3353889"/>
              <a:gd name="connsiteY26" fmla="*/ 594360 h 1606732"/>
              <a:gd name="connsiteX27" fmla="*/ 754380 w 3353889"/>
              <a:gd name="connsiteY27" fmla="*/ 594360 h 1606732"/>
              <a:gd name="connsiteX28" fmla="*/ 754380 w 3353889"/>
              <a:gd name="connsiteY28" fmla="*/ 649878 h 1606732"/>
              <a:gd name="connsiteX29" fmla="*/ 754380 w 3353889"/>
              <a:gd name="connsiteY29" fmla="*/ 649878 h 1606732"/>
              <a:gd name="connsiteX30" fmla="*/ 770708 w 3353889"/>
              <a:gd name="connsiteY30" fmla="*/ 666206 h 1606732"/>
              <a:gd name="connsiteX31" fmla="*/ 963386 w 3353889"/>
              <a:gd name="connsiteY31" fmla="*/ 666206 h 1606732"/>
              <a:gd name="connsiteX32" fmla="*/ 963386 w 3353889"/>
              <a:gd name="connsiteY32" fmla="*/ 692332 h 1606732"/>
              <a:gd name="connsiteX33" fmla="*/ 1038497 w 3353889"/>
              <a:gd name="connsiteY33" fmla="*/ 692332 h 1606732"/>
              <a:gd name="connsiteX34" fmla="*/ 1038497 w 3353889"/>
              <a:gd name="connsiteY34" fmla="*/ 760912 h 1606732"/>
              <a:gd name="connsiteX35" fmla="*/ 1094014 w 3353889"/>
              <a:gd name="connsiteY35" fmla="*/ 760912 h 1606732"/>
              <a:gd name="connsiteX36" fmla="*/ 1094014 w 3353889"/>
              <a:gd name="connsiteY36" fmla="*/ 803366 h 1606732"/>
              <a:gd name="connsiteX37" fmla="*/ 1120140 w 3353889"/>
              <a:gd name="connsiteY37" fmla="*/ 803366 h 1606732"/>
              <a:gd name="connsiteX38" fmla="*/ 1120140 w 3353889"/>
              <a:gd name="connsiteY38" fmla="*/ 963386 h 1606732"/>
              <a:gd name="connsiteX39" fmla="*/ 1149531 w 3353889"/>
              <a:gd name="connsiteY39" fmla="*/ 963386 h 1606732"/>
              <a:gd name="connsiteX40" fmla="*/ 1149531 w 3353889"/>
              <a:gd name="connsiteY40" fmla="*/ 1067889 h 1606732"/>
              <a:gd name="connsiteX41" fmla="*/ 1227909 w 3353889"/>
              <a:gd name="connsiteY41" fmla="*/ 1067889 h 1606732"/>
              <a:gd name="connsiteX42" fmla="*/ 1227909 w 3353889"/>
              <a:gd name="connsiteY42" fmla="*/ 1116875 h 1606732"/>
              <a:gd name="connsiteX43" fmla="*/ 1456509 w 3353889"/>
              <a:gd name="connsiteY43" fmla="*/ 1116875 h 1606732"/>
              <a:gd name="connsiteX44" fmla="*/ 1456509 w 3353889"/>
              <a:gd name="connsiteY44" fmla="*/ 1169126 h 1606732"/>
              <a:gd name="connsiteX45" fmla="*/ 1492431 w 3353889"/>
              <a:gd name="connsiteY45" fmla="*/ 1169126 h 1606732"/>
              <a:gd name="connsiteX46" fmla="*/ 1492431 w 3353889"/>
              <a:gd name="connsiteY46" fmla="*/ 1218112 h 1606732"/>
              <a:gd name="connsiteX47" fmla="*/ 1515291 w 3353889"/>
              <a:gd name="connsiteY47" fmla="*/ 1218112 h 1606732"/>
              <a:gd name="connsiteX48" fmla="*/ 1515291 w 3353889"/>
              <a:gd name="connsiteY48" fmla="*/ 1267098 h 1606732"/>
              <a:gd name="connsiteX49" fmla="*/ 1672046 w 3353889"/>
              <a:gd name="connsiteY49" fmla="*/ 1267098 h 1606732"/>
              <a:gd name="connsiteX50" fmla="*/ 1672046 w 3353889"/>
              <a:gd name="connsiteY50" fmla="*/ 1303020 h 1606732"/>
              <a:gd name="connsiteX51" fmla="*/ 1858191 w 3353889"/>
              <a:gd name="connsiteY51" fmla="*/ 1303020 h 1606732"/>
              <a:gd name="connsiteX52" fmla="*/ 1858191 w 3353889"/>
              <a:gd name="connsiteY52" fmla="*/ 1423852 h 1606732"/>
              <a:gd name="connsiteX53" fmla="*/ 1894114 w 3353889"/>
              <a:gd name="connsiteY53" fmla="*/ 1423852 h 1606732"/>
              <a:gd name="connsiteX54" fmla="*/ 1894114 w 3353889"/>
              <a:gd name="connsiteY54" fmla="*/ 1453243 h 1606732"/>
              <a:gd name="connsiteX55" fmla="*/ 2210889 w 3353889"/>
              <a:gd name="connsiteY55" fmla="*/ 1453243 h 1606732"/>
              <a:gd name="connsiteX56" fmla="*/ 2210889 w 3353889"/>
              <a:gd name="connsiteY56" fmla="*/ 1531620 h 1606732"/>
              <a:gd name="connsiteX57" fmla="*/ 2596243 w 3353889"/>
              <a:gd name="connsiteY57" fmla="*/ 1531620 h 1606732"/>
              <a:gd name="connsiteX58" fmla="*/ 2596243 w 3353889"/>
              <a:gd name="connsiteY58" fmla="*/ 1606732 h 1606732"/>
              <a:gd name="connsiteX59" fmla="*/ 3353889 w 3353889"/>
              <a:gd name="connsiteY59" fmla="*/ 1606732 h 1606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3353889" h="1606732">
                <a:moveTo>
                  <a:pt x="0" y="0"/>
                </a:moveTo>
                <a:lnTo>
                  <a:pt x="88174" y="0"/>
                </a:lnTo>
                <a:lnTo>
                  <a:pt x="88174" y="29392"/>
                </a:lnTo>
                <a:lnTo>
                  <a:pt x="235131" y="29392"/>
                </a:lnTo>
                <a:lnTo>
                  <a:pt x="235131" y="101238"/>
                </a:lnTo>
                <a:lnTo>
                  <a:pt x="267789" y="101238"/>
                </a:lnTo>
                <a:lnTo>
                  <a:pt x="267789" y="251460"/>
                </a:lnTo>
                <a:lnTo>
                  <a:pt x="297180" y="251460"/>
                </a:lnTo>
                <a:lnTo>
                  <a:pt x="297180" y="284118"/>
                </a:lnTo>
                <a:lnTo>
                  <a:pt x="336369" y="284118"/>
                </a:lnTo>
                <a:lnTo>
                  <a:pt x="336369" y="306978"/>
                </a:lnTo>
                <a:lnTo>
                  <a:pt x="460466" y="306978"/>
                </a:lnTo>
                <a:lnTo>
                  <a:pt x="460466" y="339635"/>
                </a:lnTo>
                <a:lnTo>
                  <a:pt x="493123" y="339635"/>
                </a:lnTo>
                <a:lnTo>
                  <a:pt x="493123" y="391886"/>
                </a:lnTo>
                <a:lnTo>
                  <a:pt x="493123" y="391886"/>
                </a:lnTo>
                <a:lnTo>
                  <a:pt x="515983" y="391886"/>
                </a:lnTo>
                <a:lnTo>
                  <a:pt x="515983" y="476795"/>
                </a:lnTo>
                <a:lnTo>
                  <a:pt x="529046" y="476795"/>
                </a:lnTo>
                <a:lnTo>
                  <a:pt x="529046" y="476795"/>
                </a:lnTo>
                <a:lnTo>
                  <a:pt x="584563" y="476795"/>
                </a:lnTo>
                <a:lnTo>
                  <a:pt x="584563" y="512718"/>
                </a:lnTo>
                <a:lnTo>
                  <a:pt x="627017" y="512718"/>
                </a:lnTo>
                <a:lnTo>
                  <a:pt x="627017" y="512718"/>
                </a:lnTo>
                <a:lnTo>
                  <a:pt x="627017" y="542109"/>
                </a:lnTo>
                <a:lnTo>
                  <a:pt x="731520" y="542109"/>
                </a:lnTo>
                <a:lnTo>
                  <a:pt x="731520" y="594360"/>
                </a:lnTo>
                <a:lnTo>
                  <a:pt x="754380" y="594360"/>
                </a:lnTo>
                <a:lnTo>
                  <a:pt x="754380" y="649878"/>
                </a:lnTo>
                <a:lnTo>
                  <a:pt x="754380" y="649878"/>
                </a:lnTo>
                <a:lnTo>
                  <a:pt x="770708" y="666206"/>
                </a:lnTo>
                <a:lnTo>
                  <a:pt x="963386" y="666206"/>
                </a:lnTo>
                <a:lnTo>
                  <a:pt x="963386" y="692332"/>
                </a:lnTo>
                <a:lnTo>
                  <a:pt x="1038497" y="692332"/>
                </a:lnTo>
                <a:lnTo>
                  <a:pt x="1038497" y="760912"/>
                </a:lnTo>
                <a:lnTo>
                  <a:pt x="1094014" y="760912"/>
                </a:lnTo>
                <a:lnTo>
                  <a:pt x="1094014" y="803366"/>
                </a:lnTo>
                <a:lnTo>
                  <a:pt x="1120140" y="803366"/>
                </a:lnTo>
                <a:lnTo>
                  <a:pt x="1120140" y="963386"/>
                </a:lnTo>
                <a:lnTo>
                  <a:pt x="1149531" y="963386"/>
                </a:lnTo>
                <a:lnTo>
                  <a:pt x="1149531" y="1067889"/>
                </a:lnTo>
                <a:lnTo>
                  <a:pt x="1227909" y="1067889"/>
                </a:lnTo>
                <a:lnTo>
                  <a:pt x="1227909" y="1116875"/>
                </a:lnTo>
                <a:lnTo>
                  <a:pt x="1456509" y="1116875"/>
                </a:lnTo>
                <a:lnTo>
                  <a:pt x="1456509" y="1169126"/>
                </a:lnTo>
                <a:lnTo>
                  <a:pt x="1492431" y="1169126"/>
                </a:lnTo>
                <a:lnTo>
                  <a:pt x="1492431" y="1218112"/>
                </a:lnTo>
                <a:lnTo>
                  <a:pt x="1515291" y="1218112"/>
                </a:lnTo>
                <a:lnTo>
                  <a:pt x="1515291" y="1267098"/>
                </a:lnTo>
                <a:lnTo>
                  <a:pt x="1672046" y="1267098"/>
                </a:lnTo>
                <a:lnTo>
                  <a:pt x="1672046" y="1303020"/>
                </a:lnTo>
                <a:lnTo>
                  <a:pt x="1858191" y="1303020"/>
                </a:lnTo>
                <a:lnTo>
                  <a:pt x="1858191" y="1423852"/>
                </a:lnTo>
                <a:lnTo>
                  <a:pt x="1894114" y="1423852"/>
                </a:lnTo>
                <a:lnTo>
                  <a:pt x="1894114" y="1453243"/>
                </a:lnTo>
                <a:lnTo>
                  <a:pt x="2210889" y="1453243"/>
                </a:lnTo>
                <a:lnTo>
                  <a:pt x="2210889" y="1531620"/>
                </a:lnTo>
                <a:lnTo>
                  <a:pt x="2596243" y="1531620"/>
                </a:lnTo>
                <a:lnTo>
                  <a:pt x="2596243" y="1606732"/>
                </a:lnTo>
                <a:lnTo>
                  <a:pt x="3353889" y="1606732"/>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1" name="Freeform: Shape 340">
            <a:extLst>
              <a:ext uri="{FF2B5EF4-FFF2-40B4-BE49-F238E27FC236}">
                <a16:creationId xmlns:a16="http://schemas.microsoft.com/office/drawing/2014/main" id="{716121CF-B6C1-6826-2505-F037389E2156}"/>
              </a:ext>
            </a:extLst>
          </p:cNvPr>
          <p:cNvSpPr/>
          <p:nvPr/>
        </p:nvSpPr>
        <p:spPr bwMode="auto">
          <a:xfrm>
            <a:off x="1604263" y="2270014"/>
            <a:ext cx="3795080" cy="1592207"/>
          </a:xfrm>
          <a:custGeom>
            <a:avLst/>
            <a:gdLst>
              <a:gd name="connsiteX0" fmla="*/ 0 w 3795080"/>
              <a:gd name="connsiteY0" fmla="*/ 0 h 1592207"/>
              <a:gd name="connsiteX1" fmla="*/ 175846 w 3795080"/>
              <a:gd name="connsiteY1" fmla="*/ 0 h 1592207"/>
              <a:gd name="connsiteX2" fmla="*/ 175846 w 3795080"/>
              <a:gd name="connsiteY2" fmla="*/ 28775 h 1592207"/>
              <a:gd name="connsiteX3" fmla="*/ 249382 w 3795080"/>
              <a:gd name="connsiteY3" fmla="*/ 28775 h 1592207"/>
              <a:gd name="connsiteX4" fmla="*/ 249382 w 3795080"/>
              <a:gd name="connsiteY4" fmla="*/ 54352 h 1592207"/>
              <a:gd name="connsiteX5" fmla="*/ 290946 w 3795080"/>
              <a:gd name="connsiteY5" fmla="*/ 54352 h 1592207"/>
              <a:gd name="connsiteX6" fmla="*/ 290946 w 3795080"/>
              <a:gd name="connsiteY6" fmla="*/ 134283 h 1592207"/>
              <a:gd name="connsiteX7" fmla="*/ 313326 w 3795080"/>
              <a:gd name="connsiteY7" fmla="*/ 134283 h 1592207"/>
              <a:gd name="connsiteX8" fmla="*/ 313326 w 3795080"/>
              <a:gd name="connsiteY8" fmla="*/ 163057 h 1592207"/>
              <a:gd name="connsiteX9" fmla="*/ 377270 w 3795080"/>
              <a:gd name="connsiteY9" fmla="*/ 163057 h 1592207"/>
              <a:gd name="connsiteX10" fmla="*/ 377270 w 3795080"/>
              <a:gd name="connsiteY10" fmla="*/ 191832 h 1592207"/>
              <a:gd name="connsiteX11" fmla="*/ 517947 w 3795080"/>
              <a:gd name="connsiteY11" fmla="*/ 191832 h 1592207"/>
              <a:gd name="connsiteX12" fmla="*/ 517947 w 3795080"/>
              <a:gd name="connsiteY12" fmla="*/ 220607 h 1592207"/>
              <a:gd name="connsiteX13" fmla="*/ 553116 w 3795080"/>
              <a:gd name="connsiteY13" fmla="*/ 220607 h 1592207"/>
              <a:gd name="connsiteX14" fmla="*/ 553116 w 3795080"/>
              <a:gd name="connsiteY14" fmla="*/ 268565 h 1592207"/>
              <a:gd name="connsiteX15" fmla="*/ 597877 w 3795080"/>
              <a:gd name="connsiteY15" fmla="*/ 268565 h 1592207"/>
              <a:gd name="connsiteX16" fmla="*/ 597877 w 3795080"/>
              <a:gd name="connsiteY16" fmla="*/ 287748 h 1592207"/>
              <a:gd name="connsiteX17" fmla="*/ 757737 w 3795080"/>
              <a:gd name="connsiteY17" fmla="*/ 287748 h 1592207"/>
              <a:gd name="connsiteX18" fmla="*/ 757737 w 3795080"/>
              <a:gd name="connsiteY18" fmla="*/ 348495 h 1592207"/>
              <a:gd name="connsiteX19" fmla="*/ 808892 w 3795080"/>
              <a:gd name="connsiteY19" fmla="*/ 348495 h 1592207"/>
              <a:gd name="connsiteX20" fmla="*/ 808892 w 3795080"/>
              <a:gd name="connsiteY20" fmla="*/ 377270 h 1592207"/>
              <a:gd name="connsiteX21" fmla="*/ 879231 w 3795080"/>
              <a:gd name="connsiteY21" fmla="*/ 377270 h 1592207"/>
              <a:gd name="connsiteX22" fmla="*/ 879231 w 3795080"/>
              <a:gd name="connsiteY22" fmla="*/ 377270 h 1592207"/>
              <a:gd name="connsiteX23" fmla="*/ 1055077 w 3795080"/>
              <a:gd name="connsiteY23" fmla="*/ 377270 h 1592207"/>
              <a:gd name="connsiteX24" fmla="*/ 1055077 w 3795080"/>
              <a:gd name="connsiteY24" fmla="*/ 418834 h 1592207"/>
              <a:gd name="connsiteX25" fmla="*/ 1115824 w 3795080"/>
              <a:gd name="connsiteY25" fmla="*/ 418834 h 1592207"/>
              <a:gd name="connsiteX26" fmla="*/ 1115824 w 3795080"/>
              <a:gd name="connsiteY26" fmla="*/ 495566 h 1592207"/>
              <a:gd name="connsiteX27" fmla="*/ 1147796 w 3795080"/>
              <a:gd name="connsiteY27" fmla="*/ 495566 h 1592207"/>
              <a:gd name="connsiteX28" fmla="*/ 1147796 w 3795080"/>
              <a:gd name="connsiteY28" fmla="*/ 559510 h 1592207"/>
              <a:gd name="connsiteX29" fmla="*/ 1179768 w 3795080"/>
              <a:gd name="connsiteY29" fmla="*/ 559510 h 1592207"/>
              <a:gd name="connsiteX30" fmla="*/ 1179768 w 3795080"/>
              <a:gd name="connsiteY30" fmla="*/ 585088 h 1592207"/>
              <a:gd name="connsiteX31" fmla="*/ 1301262 w 3795080"/>
              <a:gd name="connsiteY31" fmla="*/ 585088 h 1592207"/>
              <a:gd name="connsiteX32" fmla="*/ 1301262 w 3795080"/>
              <a:gd name="connsiteY32" fmla="*/ 607469 h 1592207"/>
              <a:gd name="connsiteX33" fmla="*/ 1483502 w 3795080"/>
              <a:gd name="connsiteY33" fmla="*/ 607469 h 1592207"/>
              <a:gd name="connsiteX34" fmla="*/ 1483502 w 3795080"/>
              <a:gd name="connsiteY34" fmla="*/ 655427 h 1592207"/>
              <a:gd name="connsiteX35" fmla="*/ 1512277 w 3795080"/>
              <a:gd name="connsiteY35" fmla="*/ 655427 h 1592207"/>
              <a:gd name="connsiteX36" fmla="*/ 1512277 w 3795080"/>
              <a:gd name="connsiteY36" fmla="*/ 738554 h 1592207"/>
              <a:gd name="connsiteX37" fmla="*/ 1528263 w 3795080"/>
              <a:gd name="connsiteY37" fmla="*/ 738554 h 1592207"/>
              <a:gd name="connsiteX38" fmla="*/ 1528263 w 3795080"/>
              <a:gd name="connsiteY38" fmla="*/ 834470 h 1592207"/>
              <a:gd name="connsiteX39" fmla="*/ 1790434 w 3795080"/>
              <a:gd name="connsiteY39" fmla="*/ 834470 h 1592207"/>
              <a:gd name="connsiteX40" fmla="*/ 1790434 w 3795080"/>
              <a:gd name="connsiteY40" fmla="*/ 879231 h 1592207"/>
              <a:gd name="connsiteX41" fmla="*/ 1857575 w 3795080"/>
              <a:gd name="connsiteY41" fmla="*/ 879231 h 1592207"/>
              <a:gd name="connsiteX42" fmla="*/ 1857575 w 3795080"/>
              <a:gd name="connsiteY42" fmla="*/ 917597 h 1592207"/>
              <a:gd name="connsiteX43" fmla="*/ 1883153 w 3795080"/>
              <a:gd name="connsiteY43" fmla="*/ 917597 h 1592207"/>
              <a:gd name="connsiteX44" fmla="*/ 1883153 w 3795080"/>
              <a:gd name="connsiteY44" fmla="*/ 1000724 h 1592207"/>
              <a:gd name="connsiteX45" fmla="*/ 1921519 w 3795080"/>
              <a:gd name="connsiteY45" fmla="*/ 1000724 h 1592207"/>
              <a:gd name="connsiteX46" fmla="*/ 1921519 w 3795080"/>
              <a:gd name="connsiteY46" fmla="*/ 1055077 h 1592207"/>
              <a:gd name="connsiteX47" fmla="*/ 2014238 w 3795080"/>
              <a:gd name="connsiteY47" fmla="*/ 1055077 h 1592207"/>
              <a:gd name="connsiteX48" fmla="*/ 2014238 w 3795080"/>
              <a:gd name="connsiteY48" fmla="*/ 1090246 h 1592207"/>
              <a:gd name="connsiteX49" fmla="*/ 2129337 w 3795080"/>
              <a:gd name="connsiteY49" fmla="*/ 1090246 h 1592207"/>
              <a:gd name="connsiteX50" fmla="*/ 2129337 w 3795080"/>
              <a:gd name="connsiteY50" fmla="*/ 1115824 h 1592207"/>
              <a:gd name="connsiteX51" fmla="*/ 2206070 w 3795080"/>
              <a:gd name="connsiteY51" fmla="*/ 1115824 h 1592207"/>
              <a:gd name="connsiteX52" fmla="*/ 2206070 w 3795080"/>
              <a:gd name="connsiteY52" fmla="*/ 1144599 h 1592207"/>
              <a:gd name="connsiteX53" fmla="*/ 2257225 w 3795080"/>
              <a:gd name="connsiteY53" fmla="*/ 1144599 h 1592207"/>
              <a:gd name="connsiteX54" fmla="*/ 2257225 w 3795080"/>
              <a:gd name="connsiteY54" fmla="*/ 1250106 h 1592207"/>
              <a:gd name="connsiteX55" fmla="*/ 2270014 w 3795080"/>
              <a:gd name="connsiteY55" fmla="*/ 1237317 h 1592207"/>
              <a:gd name="connsiteX56" fmla="*/ 2270014 w 3795080"/>
              <a:gd name="connsiteY56" fmla="*/ 1275684 h 1592207"/>
              <a:gd name="connsiteX57" fmla="*/ 2503410 w 3795080"/>
              <a:gd name="connsiteY57" fmla="*/ 1275684 h 1592207"/>
              <a:gd name="connsiteX58" fmla="*/ 2503410 w 3795080"/>
              <a:gd name="connsiteY58" fmla="*/ 1275684 h 1592207"/>
              <a:gd name="connsiteX59" fmla="*/ 2503410 w 3795080"/>
              <a:gd name="connsiteY59" fmla="*/ 1275684 h 1592207"/>
              <a:gd name="connsiteX60" fmla="*/ 2503410 w 3795080"/>
              <a:gd name="connsiteY60" fmla="*/ 1307656 h 1592207"/>
              <a:gd name="connsiteX61" fmla="*/ 2647284 w 3795080"/>
              <a:gd name="connsiteY61" fmla="*/ 1307656 h 1592207"/>
              <a:gd name="connsiteX62" fmla="*/ 2647284 w 3795080"/>
              <a:gd name="connsiteY62" fmla="*/ 1419558 h 1592207"/>
              <a:gd name="connsiteX63" fmla="*/ 2736806 w 3795080"/>
              <a:gd name="connsiteY63" fmla="*/ 1419558 h 1592207"/>
              <a:gd name="connsiteX64" fmla="*/ 2736806 w 3795080"/>
              <a:gd name="connsiteY64" fmla="*/ 1461122 h 1592207"/>
              <a:gd name="connsiteX65" fmla="*/ 2970202 w 3795080"/>
              <a:gd name="connsiteY65" fmla="*/ 1461122 h 1592207"/>
              <a:gd name="connsiteX66" fmla="*/ 2970202 w 3795080"/>
              <a:gd name="connsiteY66" fmla="*/ 1502685 h 1592207"/>
              <a:gd name="connsiteX67" fmla="*/ 3350669 w 3795080"/>
              <a:gd name="connsiteY67" fmla="*/ 1502685 h 1592207"/>
              <a:gd name="connsiteX68" fmla="*/ 3350669 w 3795080"/>
              <a:gd name="connsiteY68" fmla="*/ 1592207 h 1592207"/>
              <a:gd name="connsiteX69" fmla="*/ 3795080 w 3795080"/>
              <a:gd name="connsiteY69" fmla="*/ 1592207 h 1592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795080" h="1592207">
                <a:moveTo>
                  <a:pt x="0" y="0"/>
                </a:moveTo>
                <a:lnTo>
                  <a:pt x="175846" y="0"/>
                </a:lnTo>
                <a:lnTo>
                  <a:pt x="175846" y="28775"/>
                </a:lnTo>
                <a:lnTo>
                  <a:pt x="249382" y="28775"/>
                </a:lnTo>
                <a:lnTo>
                  <a:pt x="249382" y="54352"/>
                </a:lnTo>
                <a:lnTo>
                  <a:pt x="290946" y="54352"/>
                </a:lnTo>
                <a:lnTo>
                  <a:pt x="290946" y="134283"/>
                </a:lnTo>
                <a:lnTo>
                  <a:pt x="313326" y="134283"/>
                </a:lnTo>
                <a:lnTo>
                  <a:pt x="313326" y="163057"/>
                </a:lnTo>
                <a:lnTo>
                  <a:pt x="377270" y="163057"/>
                </a:lnTo>
                <a:lnTo>
                  <a:pt x="377270" y="191832"/>
                </a:lnTo>
                <a:lnTo>
                  <a:pt x="517947" y="191832"/>
                </a:lnTo>
                <a:lnTo>
                  <a:pt x="517947" y="220607"/>
                </a:lnTo>
                <a:lnTo>
                  <a:pt x="553116" y="220607"/>
                </a:lnTo>
                <a:lnTo>
                  <a:pt x="553116" y="268565"/>
                </a:lnTo>
                <a:lnTo>
                  <a:pt x="597877" y="268565"/>
                </a:lnTo>
                <a:lnTo>
                  <a:pt x="597877" y="287748"/>
                </a:lnTo>
                <a:lnTo>
                  <a:pt x="757737" y="287748"/>
                </a:lnTo>
                <a:lnTo>
                  <a:pt x="757737" y="348495"/>
                </a:lnTo>
                <a:lnTo>
                  <a:pt x="808892" y="348495"/>
                </a:lnTo>
                <a:lnTo>
                  <a:pt x="808892" y="377270"/>
                </a:lnTo>
                <a:lnTo>
                  <a:pt x="879231" y="377270"/>
                </a:lnTo>
                <a:lnTo>
                  <a:pt x="879231" y="377270"/>
                </a:lnTo>
                <a:lnTo>
                  <a:pt x="1055077" y="377270"/>
                </a:lnTo>
                <a:lnTo>
                  <a:pt x="1055077" y="418834"/>
                </a:lnTo>
                <a:lnTo>
                  <a:pt x="1115824" y="418834"/>
                </a:lnTo>
                <a:lnTo>
                  <a:pt x="1115824" y="495566"/>
                </a:lnTo>
                <a:lnTo>
                  <a:pt x="1147796" y="495566"/>
                </a:lnTo>
                <a:lnTo>
                  <a:pt x="1147796" y="559510"/>
                </a:lnTo>
                <a:lnTo>
                  <a:pt x="1179768" y="559510"/>
                </a:lnTo>
                <a:lnTo>
                  <a:pt x="1179768" y="585088"/>
                </a:lnTo>
                <a:lnTo>
                  <a:pt x="1301262" y="585088"/>
                </a:lnTo>
                <a:lnTo>
                  <a:pt x="1301262" y="607469"/>
                </a:lnTo>
                <a:lnTo>
                  <a:pt x="1483502" y="607469"/>
                </a:lnTo>
                <a:lnTo>
                  <a:pt x="1483502" y="655427"/>
                </a:lnTo>
                <a:lnTo>
                  <a:pt x="1512277" y="655427"/>
                </a:lnTo>
                <a:lnTo>
                  <a:pt x="1512277" y="738554"/>
                </a:lnTo>
                <a:lnTo>
                  <a:pt x="1528263" y="738554"/>
                </a:lnTo>
                <a:lnTo>
                  <a:pt x="1528263" y="834470"/>
                </a:lnTo>
                <a:lnTo>
                  <a:pt x="1790434" y="834470"/>
                </a:lnTo>
                <a:lnTo>
                  <a:pt x="1790434" y="879231"/>
                </a:lnTo>
                <a:lnTo>
                  <a:pt x="1857575" y="879231"/>
                </a:lnTo>
                <a:lnTo>
                  <a:pt x="1857575" y="917597"/>
                </a:lnTo>
                <a:lnTo>
                  <a:pt x="1883153" y="917597"/>
                </a:lnTo>
                <a:lnTo>
                  <a:pt x="1883153" y="1000724"/>
                </a:lnTo>
                <a:lnTo>
                  <a:pt x="1921519" y="1000724"/>
                </a:lnTo>
                <a:lnTo>
                  <a:pt x="1921519" y="1055077"/>
                </a:lnTo>
                <a:lnTo>
                  <a:pt x="2014238" y="1055077"/>
                </a:lnTo>
                <a:lnTo>
                  <a:pt x="2014238" y="1090246"/>
                </a:lnTo>
                <a:lnTo>
                  <a:pt x="2129337" y="1090246"/>
                </a:lnTo>
                <a:lnTo>
                  <a:pt x="2129337" y="1115824"/>
                </a:lnTo>
                <a:lnTo>
                  <a:pt x="2206070" y="1115824"/>
                </a:lnTo>
                <a:lnTo>
                  <a:pt x="2206070" y="1144599"/>
                </a:lnTo>
                <a:lnTo>
                  <a:pt x="2257225" y="1144599"/>
                </a:lnTo>
                <a:lnTo>
                  <a:pt x="2257225" y="1250106"/>
                </a:lnTo>
                <a:lnTo>
                  <a:pt x="2270014" y="1237317"/>
                </a:lnTo>
                <a:lnTo>
                  <a:pt x="2270014" y="1275684"/>
                </a:lnTo>
                <a:lnTo>
                  <a:pt x="2503410" y="1275684"/>
                </a:lnTo>
                <a:lnTo>
                  <a:pt x="2503410" y="1275684"/>
                </a:lnTo>
                <a:lnTo>
                  <a:pt x="2503410" y="1275684"/>
                </a:lnTo>
                <a:lnTo>
                  <a:pt x="2503410" y="1307656"/>
                </a:lnTo>
                <a:lnTo>
                  <a:pt x="2647284" y="1307656"/>
                </a:lnTo>
                <a:lnTo>
                  <a:pt x="2647284" y="1419558"/>
                </a:lnTo>
                <a:lnTo>
                  <a:pt x="2736806" y="1419558"/>
                </a:lnTo>
                <a:lnTo>
                  <a:pt x="2736806" y="1461122"/>
                </a:lnTo>
                <a:lnTo>
                  <a:pt x="2970202" y="1461122"/>
                </a:lnTo>
                <a:lnTo>
                  <a:pt x="2970202" y="1502685"/>
                </a:lnTo>
                <a:lnTo>
                  <a:pt x="3350669" y="1502685"/>
                </a:lnTo>
                <a:lnTo>
                  <a:pt x="3350669" y="1592207"/>
                </a:lnTo>
                <a:lnTo>
                  <a:pt x="3795080" y="1592207"/>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342" name="Freeform: Shape 341">
            <a:extLst>
              <a:ext uri="{FF2B5EF4-FFF2-40B4-BE49-F238E27FC236}">
                <a16:creationId xmlns:a16="http://schemas.microsoft.com/office/drawing/2014/main" id="{2A6A3641-64A0-D9AA-5E26-4F1F05A2D563}"/>
              </a:ext>
            </a:extLst>
          </p:cNvPr>
          <p:cNvSpPr/>
          <p:nvPr/>
        </p:nvSpPr>
        <p:spPr bwMode="auto">
          <a:xfrm>
            <a:off x="1620249" y="2276408"/>
            <a:ext cx="3750319" cy="1665743"/>
          </a:xfrm>
          <a:custGeom>
            <a:avLst/>
            <a:gdLst>
              <a:gd name="connsiteX0" fmla="*/ 0 w 3750319"/>
              <a:gd name="connsiteY0" fmla="*/ 0 h 1665743"/>
              <a:gd name="connsiteX1" fmla="*/ 92719 w 3750319"/>
              <a:gd name="connsiteY1" fmla="*/ 0 h 1665743"/>
              <a:gd name="connsiteX2" fmla="*/ 92719 w 3750319"/>
              <a:gd name="connsiteY2" fmla="*/ 28775 h 1665743"/>
              <a:gd name="connsiteX3" fmla="*/ 92719 w 3750319"/>
              <a:gd name="connsiteY3" fmla="*/ 28775 h 1665743"/>
              <a:gd name="connsiteX4" fmla="*/ 201424 w 3750319"/>
              <a:gd name="connsiteY4" fmla="*/ 28775 h 1665743"/>
              <a:gd name="connsiteX5" fmla="*/ 214213 w 3750319"/>
              <a:gd name="connsiteY5" fmla="*/ 41564 h 1665743"/>
              <a:gd name="connsiteX6" fmla="*/ 278157 w 3750319"/>
              <a:gd name="connsiteY6" fmla="*/ 41564 h 1665743"/>
              <a:gd name="connsiteX7" fmla="*/ 278157 w 3750319"/>
              <a:gd name="connsiteY7" fmla="*/ 195030 h 1665743"/>
              <a:gd name="connsiteX8" fmla="*/ 294143 w 3750319"/>
              <a:gd name="connsiteY8" fmla="*/ 195030 h 1665743"/>
              <a:gd name="connsiteX9" fmla="*/ 294143 w 3750319"/>
              <a:gd name="connsiteY9" fmla="*/ 252579 h 1665743"/>
              <a:gd name="connsiteX10" fmla="*/ 319720 w 3750319"/>
              <a:gd name="connsiteY10" fmla="*/ 252579 h 1665743"/>
              <a:gd name="connsiteX11" fmla="*/ 319720 w 3750319"/>
              <a:gd name="connsiteY11" fmla="*/ 274960 h 1665743"/>
              <a:gd name="connsiteX12" fmla="*/ 393256 w 3750319"/>
              <a:gd name="connsiteY12" fmla="*/ 274960 h 1665743"/>
              <a:gd name="connsiteX13" fmla="*/ 393256 w 3750319"/>
              <a:gd name="connsiteY13" fmla="*/ 297340 h 1665743"/>
              <a:gd name="connsiteX14" fmla="*/ 498764 w 3750319"/>
              <a:gd name="connsiteY14" fmla="*/ 297340 h 1665743"/>
              <a:gd name="connsiteX15" fmla="*/ 498764 w 3750319"/>
              <a:gd name="connsiteY15" fmla="*/ 361284 h 1665743"/>
              <a:gd name="connsiteX16" fmla="*/ 540327 w 3750319"/>
              <a:gd name="connsiteY16" fmla="*/ 361284 h 1665743"/>
              <a:gd name="connsiteX17" fmla="*/ 540327 w 3750319"/>
              <a:gd name="connsiteY17" fmla="*/ 434820 h 1665743"/>
              <a:gd name="connsiteX18" fmla="*/ 658624 w 3750319"/>
              <a:gd name="connsiteY18" fmla="*/ 434820 h 1665743"/>
              <a:gd name="connsiteX19" fmla="*/ 658624 w 3750319"/>
              <a:gd name="connsiteY19" fmla="*/ 466792 h 1665743"/>
              <a:gd name="connsiteX20" fmla="*/ 757737 w 3750319"/>
              <a:gd name="connsiteY20" fmla="*/ 466792 h 1665743"/>
              <a:gd name="connsiteX21" fmla="*/ 757737 w 3750319"/>
              <a:gd name="connsiteY21" fmla="*/ 533933 h 1665743"/>
              <a:gd name="connsiteX22" fmla="*/ 757737 w 3750319"/>
              <a:gd name="connsiteY22" fmla="*/ 533933 h 1665743"/>
              <a:gd name="connsiteX23" fmla="*/ 792906 w 3750319"/>
              <a:gd name="connsiteY23" fmla="*/ 533933 h 1665743"/>
              <a:gd name="connsiteX24" fmla="*/ 792906 w 3750319"/>
              <a:gd name="connsiteY24" fmla="*/ 585089 h 1665743"/>
              <a:gd name="connsiteX25" fmla="*/ 872836 w 3750319"/>
              <a:gd name="connsiteY25" fmla="*/ 585089 h 1665743"/>
              <a:gd name="connsiteX26" fmla="*/ 872836 w 3750319"/>
              <a:gd name="connsiteY26" fmla="*/ 604272 h 1665743"/>
              <a:gd name="connsiteX27" fmla="*/ 1003922 w 3750319"/>
              <a:gd name="connsiteY27" fmla="*/ 604272 h 1665743"/>
              <a:gd name="connsiteX28" fmla="*/ 1003922 w 3750319"/>
              <a:gd name="connsiteY28" fmla="*/ 633047 h 1665743"/>
              <a:gd name="connsiteX29" fmla="*/ 1058274 w 3750319"/>
              <a:gd name="connsiteY29" fmla="*/ 633047 h 1665743"/>
              <a:gd name="connsiteX30" fmla="*/ 1058274 w 3750319"/>
              <a:gd name="connsiteY30" fmla="*/ 668216 h 1665743"/>
              <a:gd name="connsiteX31" fmla="*/ 1122218 w 3750319"/>
              <a:gd name="connsiteY31" fmla="*/ 668216 h 1665743"/>
              <a:gd name="connsiteX32" fmla="*/ 1122218 w 3750319"/>
              <a:gd name="connsiteY32" fmla="*/ 728963 h 1665743"/>
              <a:gd name="connsiteX33" fmla="*/ 1147796 w 3750319"/>
              <a:gd name="connsiteY33" fmla="*/ 728963 h 1665743"/>
              <a:gd name="connsiteX34" fmla="*/ 1147796 w 3750319"/>
              <a:gd name="connsiteY34" fmla="*/ 789709 h 1665743"/>
              <a:gd name="connsiteX35" fmla="*/ 1154190 w 3750319"/>
              <a:gd name="connsiteY35" fmla="*/ 796103 h 1665743"/>
              <a:gd name="connsiteX36" fmla="*/ 1154190 w 3750319"/>
              <a:gd name="connsiteY36" fmla="*/ 927189 h 1665743"/>
              <a:gd name="connsiteX37" fmla="*/ 1208543 w 3750319"/>
              <a:gd name="connsiteY37" fmla="*/ 927189 h 1665743"/>
              <a:gd name="connsiteX38" fmla="*/ 1230923 w 3750319"/>
              <a:gd name="connsiteY38" fmla="*/ 949569 h 1665743"/>
              <a:gd name="connsiteX39" fmla="*/ 1489897 w 3750319"/>
              <a:gd name="connsiteY39" fmla="*/ 949569 h 1665743"/>
              <a:gd name="connsiteX40" fmla="*/ 1489897 w 3750319"/>
              <a:gd name="connsiteY40" fmla="*/ 1029500 h 1665743"/>
              <a:gd name="connsiteX41" fmla="*/ 1525066 w 3750319"/>
              <a:gd name="connsiteY41" fmla="*/ 1029500 h 1665743"/>
              <a:gd name="connsiteX42" fmla="*/ 1525066 w 3750319"/>
              <a:gd name="connsiteY42" fmla="*/ 1077458 h 1665743"/>
              <a:gd name="connsiteX43" fmla="*/ 1675334 w 3750319"/>
              <a:gd name="connsiteY43" fmla="*/ 1077458 h 1665743"/>
              <a:gd name="connsiteX44" fmla="*/ 1675334 w 3750319"/>
              <a:gd name="connsiteY44" fmla="*/ 1090247 h 1665743"/>
              <a:gd name="connsiteX45" fmla="*/ 1739278 w 3750319"/>
              <a:gd name="connsiteY45" fmla="*/ 1090247 h 1665743"/>
              <a:gd name="connsiteX46" fmla="*/ 1739278 w 3750319"/>
              <a:gd name="connsiteY46" fmla="*/ 1103035 h 1665743"/>
              <a:gd name="connsiteX47" fmla="*/ 1857575 w 3750319"/>
              <a:gd name="connsiteY47" fmla="*/ 1103035 h 1665743"/>
              <a:gd name="connsiteX48" fmla="*/ 1857575 w 3750319"/>
              <a:gd name="connsiteY48" fmla="*/ 1170177 h 1665743"/>
              <a:gd name="connsiteX49" fmla="*/ 1876758 w 3750319"/>
              <a:gd name="connsiteY49" fmla="*/ 1189360 h 1665743"/>
              <a:gd name="connsiteX50" fmla="*/ 1876758 w 3750319"/>
              <a:gd name="connsiteY50" fmla="*/ 1266093 h 1665743"/>
              <a:gd name="connsiteX51" fmla="*/ 1998252 w 3750319"/>
              <a:gd name="connsiteY51" fmla="*/ 1266093 h 1665743"/>
              <a:gd name="connsiteX52" fmla="*/ 1998252 w 3750319"/>
              <a:gd name="connsiteY52" fmla="*/ 1282079 h 1665743"/>
              <a:gd name="connsiteX53" fmla="*/ 2103760 w 3750319"/>
              <a:gd name="connsiteY53" fmla="*/ 1282079 h 1665743"/>
              <a:gd name="connsiteX54" fmla="*/ 2103760 w 3750319"/>
              <a:gd name="connsiteY54" fmla="*/ 1298065 h 1665743"/>
              <a:gd name="connsiteX55" fmla="*/ 2225253 w 3750319"/>
              <a:gd name="connsiteY55" fmla="*/ 1298065 h 1665743"/>
              <a:gd name="connsiteX56" fmla="*/ 2225253 w 3750319"/>
              <a:gd name="connsiteY56" fmla="*/ 1374798 h 1665743"/>
              <a:gd name="connsiteX57" fmla="*/ 2257225 w 3750319"/>
              <a:gd name="connsiteY57" fmla="*/ 1374798 h 1665743"/>
              <a:gd name="connsiteX58" fmla="*/ 2257225 w 3750319"/>
              <a:gd name="connsiteY58" fmla="*/ 1406770 h 1665743"/>
              <a:gd name="connsiteX59" fmla="*/ 2445860 w 3750319"/>
              <a:gd name="connsiteY59" fmla="*/ 1406770 h 1665743"/>
              <a:gd name="connsiteX60" fmla="*/ 2445860 w 3750319"/>
              <a:gd name="connsiteY60" fmla="*/ 1429150 h 1665743"/>
              <a:gd name="connsiteX61" fmla="*/ 2592932 w 3750319"/>
              <a:gd name="connsiteY61" fmla="*/ 1429150 h 1665743"/>
              <a:gd name="connsiteX62" fmla="*/ 2592932 w 3750319"/>
              <a:gd name="connsiteY62" fmla="*/ 1486700 h 1665743"/>
              <a:gd name="connsiteX63" fmla="*/ 2621706 w 3750319"/>
              <a:gd name="connsiteY63" fmla="*/ 1486700 h 1665743"/>
              <a:gd name="connsiteX64" fmla="*/ 2621706 w 3750319"/>
              <a:gd name="connsiteY64" fmla="*/ 1573024 h 1665743"/>
              <a:gd name="connsiteX65" fmla="*/ 2944624 w 3750319"/>
              <a:gd name="connsiteY65" fmla="*/ 1573024 h 1665743"/>
              <a:gd name="connsiteX66" fmla="*/ 2944624 w 3750319"/>
              <a:gd name="connsiteY66" fmla="*/ 1624179 h 1665743"/>
              <a:gd name="connsiteX67" fmla="*/ 2979793 w 3750319"/>
              <a:gd name="connsiteY67" fmla="*/ 1624179 h 1665743"/>
              <a:gd name="connsiteX68" fmla="*/ 2979793 w 3750319"/>
              <a:gd name="connsiteY68" fmla="*/ 1665743 h 1665743"/>
              <a:gd name="connsiteX69" fmla="*/ 3750319 w 3750319"/>
              <a:gd name="connsiteY69" fmla="*/ 1665743 h 16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750319" h="1665743">
                <a:moveTo>
                  <a:pt x="0" y="0"/>
                </a:moveTo>
                <a:lnTo>
                  <a:pt x="92719" y="0"/>
                </a:lnTo>
                <a:lnTo>
                  <a:pt x="92719" y="28775"/>
                </a:lnTo>
                <a:lnTo>
                  <a:pt x="92719" y="28775"/>
                </a:lnTo>
                <a:lnTo>
                  <a:pt x="201424" y="28775"/>
                </a:lnTo>
                <a:lnTo>
                  <a:pt x="214213" y="41564"/>
                </a:lnTo>
                <a:lnTo>
                  <a:pt x="278157" y="41564"/>
                </a:lnTo>
                <a:lnTo>
                  <a:pt x="278157" y="195030"/>
                </a:lnTo>
                <a:lnTo>
                  <a:pt x="294143" y="195030"/>
                </a:lnTo>
                <a:lnTo>
                  <a:pt x="294143" y="252579"/>
                </a:lnTo>
                <a:lnTo>
                  <a:pt x="319720" y="252579"/>
                </a:lnTo>
                <a:lnTo>
                  <a:pt x="319720" y="274960"/>
                </a:lnTo>
                <a:lnTo>
                  <a:pt x="393256" y="274960"/>
                </a:lnTo>
                <a:lnTo>
                  <a:pt x="393256" y="297340"/>
                </a:lnTo>
                <a:lnTo>
                  <a:pt x="498764" y="297340"/>
                </a:lnTo>
                <a:lnTo>
                  <a:pt x="498764" y="361284"/>
                </a:lnTo>
                <a:lnTo>
                  <a:pt x="540327" y="361284"/>
                </a:lnTo>
                <a:lnTo>
                  <a:pt x="540327" y="434820"/>
                </a:lnTo>
                <a:lnTo>
                  <a:pt x="658624" y="434820"/>
                </a:lnTo>
                <a:lnTo>
                  <a:pt x="658624" y="466792"/>
                </a:lnTo>
                <a:lnTo>
                  <a:pt x="757737" y="466792"/>
                </a:lnTo>
                <a:lnTo>
                  <a:pt x="757737" y="533933"/>
                </a:lnTo>
                <a:lnTo>
                  <a:pt x="757737" y="533933"/>
                </a:lnTo>
                <a:lnTo>
                  <a:pt x="792906" y="533933"/>
                </a:lnTo>
                <a:lnTo>
                  <a:pt x="792906" y="585089"/>
                </a:lnTo>
                <a:lnTo>
                  <a:pt x="872836" y="585089"/>
                </a:lnTo>
                <a:lnTo>
                  <a:pt x="872836" y="604272"/>
                </a:lnTo>
                <a:lnTo>
                  <a:pt x="1003922" y="604272"/>
                </a:lnTo>
                <a:lnTo>
                  <a:pt x="1003922" y="633047"/>
                </a:lnTo>
                <a:lnTo>
                  <a:pt x="1058274" y="633047"/>
                </a:lnTo>
                <a:lnTo>
                  <a:pt x="1058274" y="668216"/>
                </a:lnTo>
                <a:lnTo>
                  <a:pt x="1122218" y="668216"/>
                </a:lnTo>
                <a:lnTo>
                  <a:pt x="1122218" y="728963"/>
                </a:lnTo>
                <a:lnTo>
                  <a:pt x="1147796" y="728963"/>
                </a:lnTo>
                <a:lnTo>
                  <a:pt x="1147796" y="789709"/>
                </a:lnTo>
                <a:lnTo>
                  <a:pt x="1154190" y="796103"/>
                </a:lnTo>
                <a:lnTo>
                  <a:pt x="1154190" y="927189"/>
                </a:lnTo>
                <a:lnTo>
                  <a:pt x="1208543" y="927189"/>
                </a:lnTo>
                <a:lnTo>
                  <a:pt x="1230923" y="949569"/>
                </a:lnTo>
                <a:lnTo>
                  <a:pt x="1489897" y="949569"/>
                </a:lnTo>
                <a:lnTo>
                  <a:pt x="1489897" y="1029500"/>
                </a:lnTo>
                <a:lnTo>
                  <a:pt x="1525066" y="1029500"/>
                </a:lnTo>
                <a:lnTo>
                  <a:pt x="1525066" y="1077458"/>
                </a:lnTo>
                <a:lnTo>
                  <a:pt x="1675334" y="1077458"/>
                </a:lnTo>
                <a:lnTo>
                  <a:pt x="1675334" y="1090247"/>
                </a:lnTo>
                <a:lnTo>
                  <a:pt x="1739278" y="1090247"/>
                </a:lnTo>
                <a:lnTo>
                  <a:pt x="1739278" y="1103035"/>
                </a:lnTo>
                <a:lnTo>
                  <a:pt x="1857575" y="1103035"/>
                </a:lnTo>
                <a:lnTo>
                  <a:pt x="1857575" y="1170177"/>
                </a:lnTo>
                <a:lnTo>
                  <a:pt x="1876758" y="1189360"/>
                </a:lnTo>
                <a:lnTo>
                  <a:pt x="1876758" y="1266093"/>
                </a:lnTo>
                <a:lnTo>
                  <a:pt x="1998252" y="1266093"/>
                </a:lnTo>
                <a:lnTo>
                  <a:pt x="1998252" y="1282079"/>
                </a:lnTo>
                <a:lnTo>
                  <a:pt x="2103760" y="1282079"/>
                </a:lnTo>
                <a:lnTo>
                  <a:pt x="2103760" y="1298065"/>
                </a:lnTo>
                <a:lnTo>
                  <a:pt x="2225253" y="1298065"/>
                </a:lnTo>
                <a:lnTo>
                  <a:pt x="2225253" y="1374798"/>
                </a:lnTo>
                <a:lnTo>
                  <a:pt x="2257225" y="1374798"/>
                </a:lnTo>
                <a:lnTo>
                  <a:pt x="2257225" y="1406770"/>
                </a:lnTo>
                <a:lnTo>
                  <a:pt x="2445860" y="1406770"/>
                </a:lnTo>
                <a:lnTo>
                  <a:pt x="2445860" y="1429150"/>
                </a:lnTo>
                <a:lnTo>
                  <a:pt x="2592932" y="1429150"/>
                </a:lnTo>
                <a:lnTo>
                  <a:pt x="2592932" y="1486700"/>
                </a:lnTo>
                <a:lnTo>
                  <a:pt x="2621706" y="1486700"/>
                </a:lnTo>
                <a:lnTo>
                  <a:pt x="2621706" y="1573024"/>
                </a:lnTo>
                <a:lnTo>
                  <a:pt x="2944624" y="1573024"/>
                </a:lnTo>
                <a:lnTo>
                  <a:pt x="2944624" y="1624179"/>
                </a:lnTo>
                <a:lnTo>
                  <a:pt x="2979793" y="1624179"/>
                </a:lnTo>
                <a:lnTo>
                  <a:pt x="2979793" y="1665743"/>
                </a:lnTo>
                <a:lnTo>
                  <a:pt x="3750319" y="1665743"/>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418" name="Title 1">
            <a:extLst>
              <a:ext uri="{FF2B5EF4-FFF2-40B4-BE49-F238E27FC236}">
                <a16:creationId xmlns:a16="http://schemas.microsoft.com/office/drawing/2014/main" id="{AF35DA36-FDE0-2EDB-133E-85D297315694}"/>
              </a:ext>
            </a:extLst>
          </p:cNvPr>
          <p:cNvSpPr>
            <a:spLocks noGrp="1"/>
          </p:cNvSpPr>
          <p:nvPr>
            <p:ph type="title"/>
          </p:nvPr>
        </p:nvSpPr>
        <p:spPr/>
        <p:txBody>
          <a:bodyPr/>
          <a:lstStyle/>
          <a:p>
            <a:r>
              <a:rPr lang="en-US" dirty="0"/>
              <a:t>MAGNITUDE: rPFS With Niraparib + AAP in mCRPC </a:t>
            </a:r>
          </a:p>
        </p:txBody>
      </p:sp>
      <p:sp>
        <p:nvSpPr>
          <p:cNvPr id="512" name="Text Box 11">
            <a:extLst>
              <a:ext uri="{FF2B5EF4-FFF2-40B4-BE49-F238E27FC236}">
                <a16:creationId xmlns:a16="http://schemas.microsoft.com/office/drawing/2014/main" id="{5B0AD2EF-29CF-6D77-FF01-E8F676B6037C}"/>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Chi. JCO. 2023;41:3339. Chi. ASCO GU 2022. Abstr 12.</a:t>
            </a:r>
          </a:p>
        </p:txBody>
      </p:sp>
      <p:sp>
        <p:nvSpPr>
          <p:cNvPr id="513" name="TextBox 512">
            <a:extLst>
              <a:ext uri="{FF2B5EF4-FFF2-40B4-BE49-F238E27FC236}">
                <a16:creationId xmlns:a16="http://schemas.microsoft.com/office/drawing/2014/main" id="{517D8BAD-415D-B7E5-D5AE-FAAA984D3FD8}"/>
              </a:ext>
            </a:extLst>
          </p:cNvPr>
          <p:cNvSpPr txBox="1"/>
          <p:nvPr/>
        </p:nvSpPr>
        <p:spPr bwMode="auto">
          <a:xfrm>
            <a:off x="1994193" y="1510730"/>
            <a:ext cx="273408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HRRm+ Cohort</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follow-up: 18.6 mo</a:t>
            </a:r>
          </a:p>
        </p:txBody>
      </p:sp>
      <p:sp>
        <p:nvSpPr>
          <p:cNvPr id="514" name="TextBox 513">
            <a:extLst>
              <a:ext uri="{FF2B5EF4-FFF2-40B4-BE49-F238E27FC236}">
                <a16:creationId xmlns:a16="http://schemas.microsoft.com/office/drawing/2014/main" id="{0ECD24A0-91A9-1DB2-0BBF-287704FB942B}"/>
              </a:ext>
            </a:extLst>
          </p:cNvPr>
          <p:cNvSpPr txBox="1"/>
          <p:nvPr/>
        </p:nvSpPr>
        <p:spPr bwMode="auto">
          <a:xfrm>
            <a:off x="7588610" y="1510730"/>
            <a:ext cx="27671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BRCA1/2</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-Mutated Cohort</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follow-up: 16.7 mo</a:t>
            </a: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515" name="TextBox 514">
            <a:extLst>
              <a:ext uri="{FF2B5EF4-FFF2-40B4-BE49-F238E27FC236}">
                <a16:creationId xmlns:a16="http://schemas.microsoft.com/office/drawing/2014/main" id="{E5717165-7A84-72EB-CFD3-9B77321A71C4}"/>
              </a:ext>
            </a:extLst>
          </p:cNvPr>
          <p:cNvSpPr txBox="1"/>
          <p:nvPr/>
        </p:nvSpPr>
        <p:spPr bwMode="auto">
          <a:xfrm rot="16200000">
            <a:off x="-502631" y="3218555"/>
            <a:ext cx="2849178" cy="369332"/>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Without Events (%)</a:t>
            </a:r>
          </a:p>
        </p:txBody>
      </p:sp>
      <p:sp>
        <p:nvSpPr>
          <p:cNvPr id="516" name="TextBox 515">
            <a:extLst>
              <a:ext uri="{FF2B5EF4-FFF2-40B4-BE49-F238E27FC236}">
                <a16:creationId xmlns:a16="http://schemas.microsoft.com/office/drawing/2014/main" id="{05CD9BF1-04CD-1696-3CCF-66BFA0AC9E05}"/>
              </a:ext>
            </a:extLst>
          </p:cNvPr>
          <p:cNvSpPr txBox="1"/>
          <p:nvPr/>
        </p:nvSpPr>
        <p:spPr bwMode="auto">
          <a:xfrm>
            <a:off x="2319602" y="4898279"/>
            <a:ext cx="2552430" cy="369332"/>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 From Randomization</a:t>
            </a:r>
          </a:p>
        </p:txBody>
      </p:sp>
      <p:sp>
        <p:nvSpPr>
          <p:cNvPr id="517" name="TextBox 516">
            <a:extLst>
              <a:ext uri="{FF2B5EF4-FFF2-40B4-BE49-F238E27FC236}">
                <a16:creationId xmlns:a16="http://schemas.microsoft.com/office/drawing/2014/main" id="{8D17333B-16E4-1381-CD59-D67456DBB659}"/>
              </a:ext>
            </a:extLst>
          </p:cNvPr>
          <p:cNvSpPr txBox="1"/>
          <p:nvPr/>
        </p:nvSpPr>
        <p:spPr bwMode="auto">
          <a:xfrm>
            <a:off x="312991" y="4827408"/>
            <a:ext cx="1089031" cy="523220"/>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p>
        </p:txBody>
      </p:sp>
      <p:sp>
        <p:nvSpPr>
          <p:cNvPr id="518" name="Rectangle 517">
            <a:extLst>
              <a:ext uri="{FF2B5EF4-FFF2-40B4-BE49-F238E27FC236}">
                <a16:creationId xmlns:a16="http://schemas.microsoft.com/office/drawing/2014/main" id="{1C36067D-9839-3105-6571-E37268AC72A1}"/>
              </a:ext>
            </a:extLst>
          </p:cNvPr>
          <p:cNvSpPr/>
          <p:nvPr/>
        </p:nvSpPr>
        <p:spPr bwMode="auto">
          <a:xfrm>
            <a:off x="1682366" y="4139921"/>
            <a:ext cx="1698172" cy="307777"/>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19" name="TextBox 518">
            <a:extLst>
              <a:ext uri="{FF2B5EF4-FFF2-40B4-BE49-F238E27FC236}">
                <a16:creationId xmlns:a16="http://schemas.microsoft.com/office/drawing/2014/main" id="{F2DE7A8C-9730-7545-B0F6-5EACE9A25F46}"/>
              </a:ext>
            </a:extLst>
          </p:cNvPr>
          <p:cNvSpPr txBox="1"/>
          <p:nvPr/>
        </p:nvSpPr>
        <p:spPr bwMode="auto">
          <a:xfrm>
            <a:off x="1642079" y="4176075"/>
            <a:ext cx="3395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0.73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(95% CI: 0.56-0.96;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.0217)</a:t>
            </a:r>
          </a:p>
        </p:txBody>
      </p:sp>
      <p:sp>
        <p:nvSpPr>
          <p:cNvPr id="520" name="Rectangle 519">
            <a:extLst>
              <a:ext uri="{FF2B5EF4-FFF2-40B4-BE49-F238E27FC236}">
                <a16:creationId xmlns:a16="http://schemas.microsoft.com/office/drawing/2014/main" id="{F0C14900-143A-9956-9913-28D5EB84343F}"/>
              </a:ext>
            </a:extLst>
          </p:cNvPr>
          <p:cNvSpPr/>
          <p:nvPr/>
        </p:nvSpPr>
        <p:spPr bwMode="auto">
          <a:xfrm>
            <a:off x="7363940" y="4150100"/>
            <a:ext cx="1848549" cy="369332"/>
          </a:xfrm>
          <a:prstGeom prst="rect">
            <a:avLst/>
          </a:prstGeom>
          <a:solidFill>
            <a:schemeClr val="tx1"/>
          </a:solidFill>
          <a:ln w="0">
            <a:solidFill>
              <a:schemeClr val="tx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21" name="TextBox 520">
            <a:extLst>
              <a:ext uri="{FF2B5EF4-FFF2-40B4-BE49-F238E27FC236}">
                <a16:creationId xmlns:a16="http://schemas.microsoft.com/office/drawing/2014/main" id="{CC259392-E5AE-CC4D-652A-D78CD67729D3}"/>
              </a:ext>
            </a:extLst>
          </p:cNvPr>
          <p:cNvSpPr txBox="1"/>
          <p:nvPr/>
        </p:nvSpPr>
        <p:spPr bwMode="auto">
          <a:xfrm>
            <a:off x="7269916" y="4200558"/>
            <a:ext cx="3395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0.53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(95% CI: 0.36-0.79;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.0014)</a:t>
            </a:r>
          </a:p>
        </p:txBody>
      </p:sp>
      <p:grpSp>
        <p:nvGrpSpPr>
          <p:cNvPr id="522" name="Group 521">
            <a:extLst>
              <a:ext uri="{FF2B5EF4-FFF2-40B4-BE49-F238E27FC236}">
                <a16:creationId xmlns:a16="http://schemas.microsoft.com/office/drawing/2014/main" id="{FBECEF19-3E13-A267-1114-512B32333876}"/>
              </a:ext>
            </a:extLst>
          </p:cNvPr>
          <p:cNvGrpSpPr/>
          <p:nvPr/>
        </p:nvGrpSpPr>
        <p:grpSpPr>
          <a:xfrm>
            <a:off x="899189" y="2102887"/>
            <a:ext cx="705562" cy="2616600"/>
            <a:chOff x="906594" y="1982548"/>
            <a:chExt cx="585388" cy="3007999"/>
          </a:xfrm>
        </p:grpSpPr>
        <p:sp>
          <p:nvSpPr>
            <p:cNvPr id="523" name="TextBox 522">
              <a:extLst>
                <a:ext uri="{FF2B5EF4-FFF2-40B4-BE49-F238E27FC236}">
                  <a16:creationId xmlns:a16="http://schemas.microsoft.com/office/drawing/2014/main" id="{3A3FA83F-140F-06FD-BC0A-C3C3EFD4B00E}"/>
                </a:ext>
              </a:extLst>
            </p:cNvPr>
            <p:cNvSpPr txBox="1"/>
            <p:nvPr/>
          </p:nvSpPr>
          <p:spPr bwMode="auto">
            <a:xfrm>
              <a:off x="906594" y="1982548"/>
              <a:ext cx="585388" cy="424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524" name="TextBox 523">
              <a:extLst>
                <a:ext uri="{FF2B5EF4-FFF2-40B4-BE49-F238E27FC236}">
                  <a16:creationId xmlns:a16="http://schemas.microsoft.com/office/drawing/2014/main" id="{0E74261D-0A6E-1AF4-0F96-68D9D68C897F}"/>
                </a:ext>
              </a:extLst>
            </p:cNvPr>
            <p:cNvSpPr txBox="1"/>
            <p:nvPr/>
          </p:nvSpPr>
          <p:spPr bwMode="auto">
            <a:xfrm>
              <a:off x="1030102" y="2499233"/>
              <a:ext cx="461879" cy="424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525" name="TextBox 524">
              <a:extLst>
                <a:ext uri="{FF2B5EF4-FFF2-40B4-BE49-F238E27FC236}">
                  <a16:creationId xmlns:a16="http://schemas.microsoft.com/office/drawing/2014/main" id="{25642819-347A-6B0F-74C7-0CE8A22E9B32}"/>
                </a:ext>
              </a:extLst>
            </p:cNvPr>
            <p:cNvSpPr txBox="1"/>
            <p:nvPr/>
          </p:nvSpPr>
          <p:spPr bwMode="auto">
            <a:xfrm>
              <a:off x="1030102" y="3015917"/>
              <a:ext cx="461879" cy="424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526" name="TextBox 525">
              <a:extLst>
                <a:ext uri="{FF2B5EF4-FFF2-40B4-BE49-F238E27FC236}">
                  <a16:creationId xmlns:a16="http://schemas.microsoft.com/office/drawing/2014/main" id="{6F091E26-C988-130B-D711-D8BDA72C2729}"/>
                </a:ext>
              </a:extLst>
            </p:cNvPr>
            <p:cNvSpPr txBox="1"/>
            <p:nvPr/>
          </p:nvSpPr>
          <p:spPr bwMode="auto">
            <a:xfrm>
              <a:off x="1030102" y="3532601"/>
              <a:ext cx="461879" cy="424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527" name="TextBox 526">
              <a:extLst>
                <a:ext uri="{FF2B5EF4-FFF2-40B4-BE49-F238E27FC236}">
                  <a16:creationId xmlns:a16="http://schemas.microsoft.com/office/drawing/2014/main" id="{4052721C-532B-49A2-9F37-7F742A3684CB}"/>
                </a:ext>
              </a:extLst>
            </p:cNvPr>
            <p:cNvSpPr txBox="1"/>
            <p:nvPr/>
          </p:nvSpPr>
          <p:spPr bwMode="auto">
            <a:xfrm>
              <a:off x="1030102" y="4049285"/>
              <a:ext cx="461879" cy="424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528" name="TextBox 527">
              <a:extLst>
                <a:ext uri="{FF2B5EF4-FFF2-40B4-BE49-F238E27FC236}">
                  <a16:creationId xmlns:a16="http://schemas.microsoft.com/office/drawing/2014/main" id="{0DADE969-A670-9B61-5909-E5E336586AE7}"/>
                </a:ext>
              </a:extLst>
            </p:cNvPr>
            <p:cNvSpPr txBox="1"/>
            <p:nvPr/>
          </p:nvSpPr>
          <p:spPr bwMode="auto">
            <a:xfrm>
              <a:off x="1030102" y="4565969"/>
              <a:ext cx="461879" cy="424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grpSp>
      <p:sp>
        <p:nvSpPr>
          <p:cNvPr id="529" name="Freeform: Shape 528">
            <a:extLst>
              <a:ext uri="{FF2B5EF4-FFF2-40B4-BE49-F238E27FC236}">
                <a16:creationId xmlns:a16="http://schemas.microsoft.com/office/drawing/2014/main" id="{191219E3-3C85-A5B3-3ABF-96B632606921}"/>
              </a:ext>
            </a:extLst>
          </p:cNvPr>
          <p:cNvSpPr/>
          <p:nvPr/>
        </p:nvSpPr>
        <p:spPr bwMode="auto">
          <a:xfrm>
            <a:off x="1616178" y="2283837"/>
            <a:ext cx="4058159" cy="2245475"/>
          </a:xfrm>
          <a:custGeom>
            <a:avLst/>
            <a:gdLst>
              <a:gd name="connsiteX0" fmla="*/ 0 w 4264502"/>
              <a:gd name="connsiteY0" fmla="*/ 0 h 2581360"/>
              <a:gd name="connsiteX1" fmla="*/ 0 w 4264502"/>
              <a:gd name="connsiteY1" fmla="*/ 2581360 h 2581360"/>
              <a:gd name="connsiteX2" fmla="*/ 4264502 w 4264502"/>
              <a:gd name="connsiteY2" fmla="*/ 2581360 h 2581360"/>
            </a:gdLst>
            <a:ahLst/>
            <a:cxnLst>
              <a:cxn ang="0">
                <a:pos x="connsiteX0" y="connsiteY0"/>
              </a:cxn>
              <a:cxn ang="0">
                <a:pos x="connsiteX1" y="connsiteY1"/>
              </a:cxn>
              <a:cxn ang="0">
                <a:pos x="connsiteX2" y="connsiteY2"/>
              </a:cxn>
            </a:cxnLst>
            <a:rect l="l" t="t" r="r" b="b"/>
            <a:pathLst>
              <a:path w="4264502" h="2581360">
                <a:moveTo>
                  <a:pt x="0" y="0"/>
                </a:moveTo>
                <a:lnTo>
                  <a:pt x="0" y="2581360"/>
                </a:lnTo>
                <a:lnTo>
                  <a:pt x="4264502" y="258136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530" name="Group 529">
            <a:extLst>
              <a:ext uri="{FF2B5EF4-FFF2-40B4-BE49-F238E27FC236}">
                <a16:creationId xmlns:a16="http://schemas.microsoft.com/office/drawing/2014/main" id="{0C442310-69F2-028F-36E8-1E2D3F5C9899}"/>
              </a:ext>
            </a:extLst>
          </p:cNvPr>
          <p:cNvGrpSpPr/>
          <p:nvPr/>
        </p:nvGrpSpPr>
        <p:grpSpPr>
          <a:xfrm>
            <a:off x="1559131" y="2281803"/>
            <a:ext cx="59321" cy="2243246"/>
            <a:chOff x="7323009" y="2414170"/>
            <a:chExt cx="47123" cy="2362493"/>
          </a:xfrm>
        </p:grpSpPr>
        <p:cxnSp>
          <p:nvCxnSpPr>
            <p:cNvPr id="531" name="Straight Connector 530">
              <a:extLst>
                <a:ext uri="{FF2B5EF4-FFF2-40B4-BE49-F238E27FC236}">
                  <a16:creationId xmlns:a16="http://schemas.microsoft.com/office/drawing/2014/main" id="{4331D1EA-576A-7443-5392-77F100AFAA4C}"/>
                </a:ext>
              </a:extLst>
            </p:cNvPr>
            <p:cNvCxnSpPr>
              <a:cxnSpLocks/>
            </p:cNvCxnSpPr>
            <p:nvPr/>
          </p:nvCxnSpPr>
          <p:spPr bwMode="auto">
            <a:xfrm flipH="1">
              <a:off x="7323009" y="2414170"/>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AE42BD16-7BA3-ABCF-3D69-EB87EA3E85EA}"/>
                </a:ext>
              </a:extLst>
            </p:cNvPr>
            <p:cNvCxnSpPr>
              <a:cxnSpLocks/>
            </p:cNvCxnSpPr>
            <p:nvPr/>
          </p:nvCxnSpPr>
          <p:spPr bwMode="auto">
            <a:xfrm flipH="1">
              <a:off x="7323009" y="2886669"/>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4BB41862-D985-A13B-DBC7-3BD4173B969C}"/>
                </a:ext>
              </a:extLst>
            </p:cNvPr>
            <p:cNvCxnSpPr>
              <a:cxnSpLocks/>
            </p:cNvCxnSpPr>
            <p:nvPr/>
          </p:nvCxnSpPr>
          <p:spPr bwMode="auto">
            <a:xfrm flipH="1">
              <a:off x="7323009" y="3359168"/>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AAE3573D-5C40-7D30-376B-1B5C07144D94}"/>
                </a:ext>
              </a:extLst>
            </p:cNvPr>
            <p:cNvCxnSpPr>
              <a:cxnSpLocks/>
            </p:cNvCxnSpPr>
            <p:nvPr/>
          </p:nvCxnSpPr>
          <p:spPr bwMode="auto">
            <a:xfrm flipH="1">
              <a:off x="7323009" y="3831667"/>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F14ACD4D-EA42-D15C-A379-5E91B88FFB0B}"/>
                </a:ext>
              </a:extLst>
            </p:cNvPr>
            <p:cNvCxnSpPr>
              <a:cxnSpLocks/>
            </p:cNvCxnSpPr>
            <p:nvPr/>
          </p:nvCxnSpPr>
          <p:spPr bwMode="auto">
            <a:xfrm flipH="1">
              <a:off x="7323009" y="4304166"/>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ECC5088D-B6F5-9955-6B43-A5A853373E16}"/>
                </a:ext>
              </a:extLst>
            </p:cNvPr>
            <p:cNvCxnSpPr>
              <a:cxnSpLocks/>
            </p:cNvCxnSpPr>
            <p:nvPr/>
          </p:nvCxnSpPr>
          <p:spPr bwMode="auto">
            <a:xfrm flipH="1">
              <a:off x="7323009" y="4776663"/>
              <a:ext cx="4712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7" name="Group 536">
            <a:extLst>
              <a:ext uri="{FF2B5EF4-FFF2-40B4-BE49-F238E27FC236}">
                <a16:creationId xmlns:a16="http://schemas.microsoft.com/office/drawing/2014/main" id="{FD07081D-7255-D690-B826-57ED4406D92A}"/>
              </a:ext>
            </a:extLst>
          </p:cNvPr>
          <p:cNvGrpSpPr/>
          <p:nvPr/>
        </p:nvGrpSpPr>
        <p:grpSpPr>
          <a:xfrm rot="5400000">
            <a:off x="2600637" y="3555033"/>
            <a:ext cx="59457" cy="2028376"/>
            <a:chOff x="7323009" y="2414170"/>
            <a:chExt cx="47123" cy="2362493"/>
          </a:xfrm>
        </p:grpSpPr>
        <p:cxnSp>
          <p:nvCxnSpPr>
            <p:cNvPr id="538" name="Straight Connector 537">
              <a:extLst>
                <a:ext uri="{FF2B5EF4-FFF2-40B4-BE49-F238E27FC236}">
                  <a16:creationId xmlns:a16="http://schemas.microsoft.com/office/drawing/2014/main" id="{190CD641-8A50-4B11-F170-0E4AA837C89B}"/>
                </a:ext>
              </a:extLst>
            </p:cNvPr>
            <p:cNvCxnSpPr>
              <a:cxnSpLocks/>
            </p:cNvCxnSpPr>
            <p:nvPr/>
          </p:nvCxnSpPr>
          <p:spPr bwMode="auto">
            <a:xfrm flipH="1">
              <a:off x="7323009" y="2414170"/>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7FA882F6-5A98-EA00-38AB-B5A4F3886E02}"/>
                </a:ext>
              </a:extLst>
            </p:cNvPr>
            <p:cNvCxnSpPr>
              <a:cxnSpLocks/>
            </p:cNvCxnSpPr>
            <p:nvPr/>
          </p:nvCxnSpPr>
          <p:spPr bwMode="auto">
            <a:xfrm flipH="1">
              <a:off x="7323009" y="2886669"/>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5F8CA52F-2EDE-8200-DAE1-733703BDFE45}"/>
                </a:ext>
              </a:extLst>
            </p:cNvPr>
            <p:cNvCxnSpPr>
              <a:cxnSpLocks/>
            </p:cNvCxnSpPr>
            <p:nvPr/>
          </p:nvCxnSpPr>
          <p:spPr bwMode="auto">
            <a:xfrm flipH="1">
              <a:off x="7323009" y="3359168"/>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030B9EE8-3E94-BAC9-6BD7-2AA09CD1B2CE}"/>
                </a:ext>
              </a:extLst>
            </p:cNvPr>
            <p:cNvCxnSpPr>
              <a:cxnSpLocks/>
            </p:cNvCxnSpPr>
            <p:nvPr/>
          </p:nvCxnSpPr>
          <p:spPr bwMode="auto">
            <a:xfrm flipH="1">
              <a:off x="7323009" y="3831667"/>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F74956BF-98E9-FE9D-F3E8-6C857FBAD7A8}"/>
                </a:ext>
              </a:extLst>
            </p:cNvPr>
            <p:cNvCxnSpPr>
              <a:cxnSpLocks/>
            </p:cNvCxnSpPr>
            <p:nvPr/>
          </p:nvCxnSpPr>
          <p:spPr bwMode="auto">
            <a:xfrm flipH="1">
              <a:off x="7323009" y="4304166"/>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B04FA248-C024-D162-92F7-1FB5955A069C}"/>
                </a:ext>
              </a:extLst>
            </p:cNvPr>
            <p:cNvCxnSpPr>
              <a:cxnSpLocks/>
            </p:cNvCxnSpPr>
            <p:nvPr/>
          </p:nvCxnSpPr>
          <p:spPr bwMode="auto">
            <a:xfrm flipH="1">
              <a:off x="7323009" y="4776663"/>
              <a:ext cx="47123" cy="0"/>
            </a:xfrm>
            <a:prstGeom prst="line">
              <a:avLst/>
            </a:prstGeom>
            <a:noFill/>
            <a:ln w="28575" cap="flat" cmpd="sng" algn="ctr">
              <a:solidFill>
                <a:schemeClr val="bg1"/>
              </a:solidFill>
              <a:prstDash val="solid"/>
              <a:round/>
              <a:headEnd type="none" w="med" len="med"/>
              <a:tailEnd type="none" w="med" len="med"/>
            </a:ln>
            <a:effectLst/>
          </p:spPr>
        </p:cxnSp>
      </p:grpSp>
      <p:sp>
        <p:nvSpPr>
          <p:cNvPr id="544" name="TextBox 543">
            <a:extLst>
              <a:ext uri="{FF2B5EF4-FFF2-40B4-BE49-F238E27FC236}">
                <a16:creationId xmlns:a16="http://schemas.microsoft.com/office/drawing/2014/main" id="{C1D75B15-038A-453A-1139-9D1361C11BA5}"/>
              </a:ext>
            </a:extLst>
          </p:cNvPr>
          <p:cNvSpPr txBox="1"/>
          <p:nvPr/>
        </p:nvSpPr>
        <p:spPr bwMode="auto">
          <a:xfrm>
            <a:off x="1418454" y="4550829"/>
            <a:ext cx="4017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545" name="TextBox 544">
            <a:extLst>
              <a:ext uri="{FF2B5EF4-FFF2-40B4-BE49-F238E27FC236}">
                <a16:creationId xmlns:a16="http://schemas.microsoft.com/office/drawing/2014/main" id="{A448E8B2-66FF-6D9A-7EFA-25BCB24A9E20}"/>
              </a:ext>
            </a:extLst>
          </p:cNvPr>
          <p:cNvSpPr txBox="1"/>
          <p:nvPr/>
        </p:nvSpPr>
        <p:spPr bwMode="auto">
          <a:xfrm>
            <a:off x="1820234" y="4550829"/>
            <a:ext cx="4017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546" name="TextBox 545">
            <a:extLst>
              <a:ext uri="{FF2B5EF4-FFF2-40B4-BE49-F238E27FC236}">
                <a16:creationId xmlns:a16="http://schemas.microsoft.com/office/drawing/2014/main" id="{61062E0A-7A38-1484-4B40-7602145B366F}"/>
              </a:ext>
            </a:extLst>
          </p:cNvPr>
          <p:cNvSpPr txBox="1"/>
          <p:nvPr/>
        </p:nvSpPr>
        <p:spPr bwMode="auto">
          <a:xfrm>
            <a:off x="2218012" y="4550829"/>
            <a:ext cx="4017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547" name="TextBox 546">
            <a:extLst>
              <a:ext uri="{FF2B5EF4-FFF2-40B4-BE49-F238E27FC236}">
                <a16:creationId xmlns:a16="http://schemas.microsoft.com/office/drawing/2014/main" id="{CE88A3A5-0104-B2DA-7379-1E5F173CE3CB}"/>
              </a:ext>
            </a:extLst>
          </p:cNvPr>
          <p:cNvSpPr txBox="1"/>
          <p:nvPr/>
        </p:nvSpPr>
        <p:spPr bwMode="auto">
          <a:xfrm>
            <a:off x="2635466" y="4550829"/>
            <a:ext cx="4017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p>
        </p:txBody>
      </p:sp>
      <p:sp>
        <p:nvSpPr>
          <p:cNvPr id="548" name="TextBox 547">
            <a:extLst>
              <a:ext uri="{FF2B5EF4-FFF2-40B4-BE49-F238E27FC236}">
                <a16:creationId xmlns:a16="http://schemas.microsoft.com/office/drawing/2014/main" id="{37AA312C-1FA0-9082-9315-67FC46C0017C}"/>
              </a:ext>
            </a:extLst>
          </p:cNvPr>
          <p:cNvSpPr txBox="1"/>
          <p:nvPr/>
        </p:nvSpPr>
        <p:spPr bwMode="auto">
          <a:xfrm>
            <a:off x="2977810" y="4550829"/>
            <a:ext cx="525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549" name="TextBox 548">
            <a:extLst>
              <a:ext uri="{FF2B5EF4-FFF2-40B4-BE49-F238E27FC236}">
                <a16:creationId xmlns:a16="http://schemas.microsoft.com/office/drawing/2014/main" id="{2BA6EA70-10C5-ADB7-DC61-507D86597998}"/>
              </a:ext>
            </a:extLst>
          </p:cNvPr>
          <p:cNvSpPr txBox="1"/>
          <p:nvPr/>
        </p:nvSpPr>
        <p:spPr bwMode="auto">
          <a:xfrm>
            <a:off x="3378885" y="4550829"/>
            <a:ext cx="525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p>
        </p:txBody>
      </p:sp>
      <p:sp>
        <p:nvSpPr>
          <p:cNvPr id="550" name="TextBox 549">
            <a:extLst>
              <a:ext uri="{FF2B5EF4-FFF2-40B4-BE49-F238E27FC236}">
                <a16:creationId xmlns:a16="http://schemas.microsoft.com/office/drawing/2014/main" id="{BF8B3FB4-6906-EAB8-6EB6-6C93497FDC55}"/>
              </a:ext>
            </a:extLst>
          </p:cNvPr>
          <p:cNvSpPr txBox="1"/>
          <p:nvPr/>
        </p:nvSpPr>
        <p:spPr bwMode="auto">
          <a:xfrm>
            <a:off x="0" y="5257929"/>
            <a:ext cx="14020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Nira + AAP</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Placebo + AAP</a:t>
            </a:r>
          </a:p>
        </p:txBody>
      </p:sp>
      <p:sp>
        <p:nvSpPr>
          <p:cNvPr id="551" name="TextBox 550">
            <a:extLst>
              <a:ext uri="{FF2B5EF4-FFF2-40B4-BE49-F238E27FC236}">
                <a16:creationId xmlns:a16="http://schemas.microsoft.com/office/drawing/2014/main" id="{97193557-BA80-3217-1987-09828DA03AD1}"/>
              </a:ext>
            </a:extLst>
          </p:cNvPr>
          <p:cNvSpPr txBox="1"/>
          <p:nvPr/>
        </p:nvSpPr>
        <p:spPr bwMode="auto">
          <a:xfrm>
            <a:off x="3826754" y="4553435"/>
            <a:ext cx="4518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552" name="TextBox 551">
            <a:extLst>
              <a:ext uri="{FF2B5EF4-FFF2-40B4-BE49-F238E27FC236}">
                <a16:creationId xmlns:a16="http://schemas.microsoft.com/office/drawing/2014/main" id="{112A1119-E191-F904-340C-3EDB7EB16E8E}"/>
              </a:ext>
            </a:extLst>
          </p:cNvPr>
          <p:cNvSpPr txBox="1"/>
          <p:nvPr/>
        </p:nvSpPr>
        <p:spPr bwMode="auto">
          <a:xfrm>
            <a:off x="4233024" y="4553435"/>
            <a:ext cx="4296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a:t>
            </a:r>
          </a:p>
        </p:txBody>
      </p:sp>
      <p:sp>
        <p:nvSpPr>
          <p:cNvPr id="553" name="TextBox 552">
            <a:extLst>
              <a:ext uri="{FF2B5EF4-FFF2-40B4-BE49-F238E27FC236}">
                <a16:creationId xmlns:a16="http://schemas.microsoft.com/office/drawing/2014/main" id="{059128C7-6698-0C53-87D9-8C8B44E66467}"/>
              </a:ext>
            </a:extLst>
          </p:cNvPr>
          <p:cNvSpPr txBox="1"/>
          <p:nvPr/>
        </p:nvSpPr>
        <p:spPr bwMode="auto">
          <a:xfrm>
            <a:off x="4650478" y="4553435"/>
            <a:ext cx="4296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554" name="TextBox 553">
            <a:extLst>
              <a:ext uri="{FF2B5EF4-FFF2-40B4-BE49-F238E27FC236}">
                <a16:creationId xmlns:a16="http://schemas.microsoft.com/office/drawing/2014/main" id="{2FC71F20-983D-3546-92B7-6EE7C83F23FC}"/>
              </a:ext>
            </a:extLst>
          </p:cNvPr>
          <p:cNvSpPr txBox="1"/>
          <p:nvPr/>
        </p:nvSpPr>
        <p:spPr bwMode="auto">
          <a:xfrm>
            <a:off x="5015501" y="4553435"/>
            <a:ext cx="525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27</a:t>
            </a:r>
          </a:p>
        </p:txBody>
      </p:sp>
      <p:sp>
        <p:nvSpPr>
          <p:cNvPr id="555" name="TextBox 554">
            <a:extLst>
              <a:ext uri="{FF2B5EF4-FFF2-40B4-BE49-F238E27FC236}">
                <a16:creationId xmlns:a16="http://schemas.microsoft.com/office/drawing/2014/main" id="{25331207-78D4-5C0A-D931-57671C407091}"/>
              </a:ext>
            </a:extLst>
          </p:cNvPr>
          <p:cNvSpPr txBox="1"/>
          <p:nvPr/>
        </p:nvSpPr>
        <p:spPr bwMode="auto">
          <a:xfrm>
            <a:off x="5416576" y="4553435"/>
            <a:ext cx="525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grpSp>
        <p:nvGrpSpPr>
          <p:cNvPr id="556" name="Group 555">
            <a:extLst>
              <a:ext uri="{FF2B5EF4-FFF2-40B4-BE49-F238E27FC236}">
                <a16:creationId xmlns:a16="http://schemas.microsoft.com/office/drawing/2014/main" id="{5DFCF0F1-67B3-675D-3620-E4DAF5EEE247}"/>
              </a:ext>
            </a:extLst>
          </p:cNvPr>
          <p:cNvGrpSpPr/>
          <p:nvPr/>
        </p:nvGrpSpPr>
        <p:grpSpPr>
          <a:xfrm rot="5400000">
            <a:off x="4820577" y="3758571"/>
            <a:ext cx="59457" cy="1622700"/>
            <a:chOff x="7323009" y="2886669"/>
            <a:chExt cx="47123" cy="1889994"/>
          </a:xfrm>
        </p:grpSpPr>
        <p:cxnSp>
          <p:nvCxnSpPr>
            <p:cNvPr id="557" name="Straight Connector 556">
              <a:extLst>
                <a:ext uri="{FF2B5EF4-FFF2-40B4-BE49-F238E27FC236}">
                  <a16:creationId xmlns:a16="http://schemas.microsoft.com/office/drawing/2014/main" id="{45BEE8E8-3F4C-7F93-B36D-0C5DADE0D74D}"/>
                </a:ext>
              </a:extLst>
            </p:cNvPr>
            <p:cNvCxnSpPr>
              <a:cxnSpLocks/>
            </p:cNvCxnSpPr>
            <p:nvPr/>
          </p:nvCxnSpPr>
          <p:spPr bwMode="auto">
            <a:xfrm flipH="1">
              <a:off x="7323009" y="2886669"/>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495786EF-B8C6-79E8-EAC9-B98A8EC5067D}"/>
                </a:ext>
              </a:extLst>
            </p:cNvPr>
            <p:cNvCxnSpPr>
              <a:cxnSpLocks/>
            </p:cNvCxnSpPr>
            <p:nvPr/>
          </p:nvCxnSpPr>
          <p:spPr bwMode="auto">
            <a:xfrm flipH="1">
              <a:off x="7323009" y="3359168"/>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612495DB-BBC9-6D59-BF9C-024A8770BF3E}"/>
                </a:ext>
              </a:extLst>
            </p:cNvPr>
            <p:cNvCxnSpPr>
              <a:cxnSpLocks/>
            </p:cNvCxnSpPr>
            <p:nvPr/>
          </p:nvCxnSpPr>
          <p:spPr bwMode="auto">
            <a:xfrm flipH="1">
              <a:off x="7323009" y="3831667"/>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59F9B2B6-0117-B26D-0C19-6DB4F3266DD0}"/>
                </a:ext>
              </a:extLst>
            </p:cNvPr>
            <p:cNvCxnSpPr>
              <a:cxnSpLocks/>
            </p:cNvCxnSpPr>
            <p:nvPr/>
          </p:nvCxnSpPr>
          <p:spPr bwMode="auto">
            <a:xfrm flipH="1">
              <a:off x="7323009" y="4304166"/>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D9309FD7-65AA-F549-99BD-ADD37966A9F5}"/>
                </a:ext>
              </a:extLst>
            </p:cNvPr>
            <p:cNvCxnSpPr>
              <a:cxnSpLocks/>
            </p:cNvCxnSpPr>
            <p:nvPr/>
          </p:nvCxnSpPr>
          <p:spPr bwMode="auto">
            <a:xfrm flipH="1">
              <a:off x="7323009" y="4776663"/>
              <a:ext cx="47123" cy="0"/>
            </a:xfrm>
            <a:prstGeom prst="line">
              <a:avLst/>
            </a:prstGeom>
            <a:noFill/>
            <a:ln w="28575" cap="flat" cmpd="sng" algn="ctr">
              <a:solidFill>
                <a:schemeClr val="bg1"/>
              </a:solidFill>
              <a:prstDash val="solid"/>
              <a:round/>
              <a:headEnd type="none" w="med" len="med"/>
              <a:tailEnd type="none" w="med" len="med"/>
            </a:ln>
            <a:effectLst/>
          </p:spPr>
        </p:cxnSp>
      </p:grpSp>
      <p:sp>
        <p:nvSpPr>
          <p:cNvPr id="562" name="TextBox 561">
            <a:extLst>
              <a:ext uri="{FF2B5EF4-FFF2-40B4-BE49-F238E27FC236}">
                <a16:creationId xmlns:a16="http://schemas.microsoft.com/office/drawing/2014/main" id="{60CA459A-2745-64DC-343C-6333B9C7F54A}"/>
              </a:ext>
            </a:extLst>
          </p:cNvPr>
          <p:cNvSpPr txBox="1"/>
          <p:nvPr/>
        </p:nvSpPr>
        <p:spPr bwMode="auto">
          <a:xfrm>
            <a:off x="1377001" y="5263562"/>
            <a:ext cx="4819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211</a:t>
            </a:r>
          </a:p>
        </p:txBody>
      </p:sp>
      <p:sp>
        <p:nvSpPr>
          <p:cNvPr id="563" name="TextBox 562">
            <a:extLst>
              <a:ext uri="{FF2B5EF4-FFF2-40B4-BE49-F238E27FC236}">
                <a16:creationId xmlns:a16="http://schemas.microsoft.com/office/drawing/2014/main" id="{C34A1B00-2512-A13E-A1C1-A363D8822D58}"/>
              </a:ext>
            </a:extLst>
          </p:cNvPr>
          <p:cNvSpPr txBox="1"/>
          <p:nvPr/>
        </p:nvSpPr>
        <p:spPr bwMode="auto">
          <a:xfrm>
            <a:off x="1778781" y="5263562"/>
            <a:ext cx="4819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192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182</a:t>
            </a:r>
          </a:p>
        </p:txBody>
      </p:sp>
      <p:sp>
        <p:nvSpPr>
          <p:cNvPr id="564" name="TextBox 563">
            <a:extLst>
              <a:ext uri="{FF2B5EF4-FFF2-40B4-BE49-F238E27FC236}">
                <a16:creationId xmlns:a16="http://schemas.microsoft.com/office/drawing/2014/main" id="{6F296774-B634-C26B-6078-14AC1198E7A1}"/>
              </a:ext>
            </a:extLst>
          </p:cNvPr>
          <p:cNvSpPr txBox="1"/>
          <p:nvPr/>
        </p:nvSpPr>
        <p:spPr bwMode="auto">
          <a:xfrm>
            <a:off x="2176559" y="5263562"/>
            <a:ext cx="4819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167</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149</a:t>
            </a:r>
          </a:p>
        </p:txBody>
      </p:sp>
      <p:sp>
        <p:nvSpPr>
          <p:cNvPr id="565" name="TextBox 564">
            <a:extLst>
              <a:ext uri="{FF2B5EF4-FFF2-40B4-BE49-F238E27FC236}">
                <a16:creationId xmlns:a16="http://schemas.microsoft.com/office/drawing/2014/main" id="{118C7612-5C46-0D4C-3B38-ABC61412E431}"/>
              </a:ext>
            </a:extLst>
          </p:cNvPr>
          <p:cNvSpPr txBox="1"/>
          <p:nvPr/>
        </p:nvSpPr>
        <p:spPr bwMode="auto">
          <a:xfrm>
            <a:off x="2594013" y="5263562"/>
            <a:ext cx="4819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102</a:t>
            </a:r>
          </a:p>
        </p:txBody>
      </p:sp>
      <p:sp>
        <p:nvSpPr>
          <p:cNvPr id="566" name="TextBox 565">
            <a:extLst>
              <a:ext uri="{FF2B5EF4-FFF2-40B4-BE49-F238E27FC236}">
                <a16:creationId xmlns:a16="http://schemas.microsoft.com/office/drawing/2014/main" id="{4EA222D2-66DF-2950-3163-1A2A7001EB50}"/>
              </a:ext>
            </a:extLst>
          </p:cNvPr>
          <p:cNvSpPr txBox="1"/>
          <p:nvPr/>
        </p:nvSpPr>
        <p:spPr bwMode="auto">
          <a:xfrm>
            <a:off x="2977810" y="5263562"/>
            <a:ext cx="5252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96</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78</a:t>
            </a:r>
          </a:p>
        </p:txBody>
      </p:sp>
      <p:sp>
        <p:nvSpPr>
          <p:cNvPr id="567" name="TextBox 566">
            <a:extLst>
              <a:ext uri="{FF2B5EF4-FFF2-40B4-BE49-F238E27FC236}">
                <a16:creationId xmlns:a16="http://schemas.microsoft.com/office/drawing/2014/main" id="{C0A7AC47-FD45-2DF9-158D-CA5331326B6C}"/>
              </a:ext>
            </a:extLst>
          </p:cNvPr>
          <p:cNvSpPr txBox="1"/>
          <p:nvPr/>
        </p:nvSpPr>
        <p:spPr bwMode="auto">
          <a:xfrm>
            <a:off x="3378885" y="5263562"/>
            <a:ext cx="5252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53</a:t>
            </a:r>
          </a:p>
        </p:txBody>
      </p:sp>
      <p:sp>
        <p:nvSpPr>
          <p:cNvPr id="568" name="TextBox 567">
            <a:extLst>
              <a:ext uri="{FF2B5EF4-FFF2-40B4-BE49-F238E27FC236}">
                <a16:creationId xmlns:a16="http://schemas.microsoft.com/office/drawing/2014/main" id="{9CD9C2CB-E3EC-D266-A99B-53F77C26639D}"/>
              </a:ext>
            </a:extLst>
          </p:cNvPr>
          <p:cNvSpPr txBox="1"/>
          <p:nvPr/>
        </p:nvSpPr>
        <p:spPr bwMode="auto">
          <a:xfrm>
            <a:off x="3826754" y="5266168"/>
            <a:ext cx="4518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35</a:t>
            </a:r>
          </a:p>
        </p:txBody>
      </p:sp>
      <p:sp>
        <p:nvSpPr>
          <p:cNvPr id="569" name="TextBox 568">
            <a:extLst>
              <a:ext uri="{FF2B5EF4-FFF2-40B4-BE49-F238E27FC236}">
                <a16:creationId xmlns:a16="http://schemas.microsoft.com/office/drawing/2014/main" id="{BA7B18E2-AB4F-35E5-F57E-6265263CCB9E}"/>
              </a:ext>
            </a:extLst>
          </p:cNvPr>
          <p:cNvSpPr txBox="1"/>
          <p:nvPr/>
        </p:nvSpPr>
        <p:spPr bwMode="auto">
          <a:xfrm>
            <a:off x="4233024" y="5266168"/>
            <a:ext cx="4296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p>
        </p:txBody>
      </p:sp>
      <p:sp>
        <p:nvSpPr>
          <p:cNvPr id="570" name="TextBox 569">
            <a:extLst>
              <a:ext uri="{FF2B5EF4-FFF2-40B4-BE49-F238E27FC236}">
                <a16:creationId xmlns:a16="http://schemas.microsoft.com/office/drawing/2014/main" id="{FD5492B7-7D7A-F067-6761-409CA28B5194}"/>
              </a:ext>
            </a:extLst>
          </p:cNvPr>
          <p:cNvSpPr txBox="1"/>
          <p:nvPr/>
        </p:nvSpPr>
        <p:spPr bwMode="auto">
          <a:xfrm>
            <a:off x="4650478" y="5266168"/>
            <a:ext cx="4296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p>
        </p:txBody>
      </p:sp>
      <p:sp>
        <p:nvSpPr>
          <p:cNvPr id="571" name="TextBox 570">
            <a:extLst>
              <a:ext uri="{FF2B5EF4-FFF2-40B4-BE49-F238E27FC236}">
                <a16:creationId xmlns:a16="http://schemas.microsoft.com/office/drawing/2014/main" id="{EB6C8408-3560-578F-3363-1FA137C07D51}"/>
              </a:ext>
            </a:extLst>
          </p:cNvPr>
          <p:cNvSpPr txBox="1"/>
          <p:nvPr/>
        </p:nvSpPr>
        <p:spPr bwMode="auto">
          <a:xfrm>
            <a:off x="5015501" y="5266168"/>
            <a:ext cx="5252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572" name="TextBox 571">
            <a:extLst>
              <a:ext uri="{FF2B5EF4-FFF2-40B4-BE49-F238E27FC236}">
                <a16:creationId xmlns:a16="http://schemas.microsoft.com/office/drawing/2014/main" id="{BF9E518A-67D2-3A0F-C3C5-4933B0FAA45E}"/>
              </a:ext>
            </a:extLst>
          </p:cNvPr>
          <p:cNvSpPr txBox="1"/>
          <p:nvPr/>
        </p:nvSpPr>
        <p:spPr bwMode="auto">
          <a:xfrm>
            <a:off x="5416576" y="5266168"/>
            <a:ext cx="5252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573" name="TextBox 572">
            <a:extLst>
              <a:ext uri="{FF2B5EF4-FFF2-40B4-BE49-F238E27FC236}">
                <a16:creationId xmlns:a16="http://schemas.microsoft.com/office/drawing/2014/main" id="{7FD08DCE-C18A-FEB5-61A2-86904C9F8A08}"/>
              </a:ext>
            </a:extLst>
          </p:cNvPr>
          <p:cNvSpPr txBox="1"/>
          <p:nvPr/>
        </p:nvSpPr>
        <p:spPr bwMode="auto">
          <a:xfrm>
            <a:off x="3831046" y="3963204"/>
            <a:ext cx="22028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Placebo + AAP: 13.7 mo</a:t>
            </a:r>
          </a:p>
        </p:txBody>
      </p:sp>
      <p:sp>
        <p:nvSpPr>
          <p:cNvPr id="574" name="TextBox 573">
            <a:extLst>
              <a:ext uri="{FF2B5EF4-FFF2-40B4-BE49-F238E27FC236}">
                <a16:creationId xmlns:a16="http://schemas.microsoft.com/office/drawing/2014/main" id="{156DB19B-CA5A-FD1D-4E4A-8BC14029DADB}"/>
              </a:ext>
            </a:extLst>
          </p:cNvPr>
          <p:cNvSpPr txBox="1"/>
          <p:nvPr/>
        </p:nvSpPr>
        <p:spPr bwMode="auto">
          <a:xfrm>
            <a:off x="3831046" y="3103546"/>
            <a:ext cx="18873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Nira + AAP: 16.5 mo</a:t>
            </a:r>
          </a:p>
        </p:txBody>
      </p:sp>
      <p:cxnSp>
        <p:nvCxnSpPr>
          <p:cNvPr id="575" name="Straight Connector 574">
            <a:extLst>
              <a:ext uri="{FF2B5EF4-FFF2-40B4-BE49-F238E27FC236}">
                <a16:creationId xmlns:a16="http://schemas.microsoft.com/office/drawing/2014/main" id="{86BD5880-5720-CA4E-8D29-FAEC518345B1}"/>
              </a:ext>
            </a:extLst>
          </p:cNvPr>
          <p:cNvCxnSpPr>
            <a:cxnSpLocks/>
          </p:cNvCxnSpPr>
          <p:nvPr/>
        </p:nvCxnSpPr>
        <p:spPr bwMode="auto">
          <a:xfrm>
            <a:off x="1624179" y="3412709"/>
            <a:ext cx="4037476" cy="0"/>
          </a:xfrm>
          <a:prstGeom prst="line">
            <a:avLst/>
          </a:prstGeom>
          <a:noFill/>
          <a:ln w="28575" cap="flat" cmpd="sng" algn="ctr">
            <a:solidFill>
              <a:schemeClr val="tx2"/>
            </a:solidFill>
            <a:prstDash val="sysDash"/>
            <a:round/>
            <a:headEnd type="none" w="med" len="med"/>
            <a:tailEnd type="none" w="med" len="med"/>
          </a:ln>
          <a:effectLst/>
        </p:spPr>
      </p:cxnSp>
      <p:grpSp>
        <p:nvGrpSpPr>
          <p:cNvPr id="576" name="Group 575">
            <a:extLst>
              <a:ext uri="{FF2B5EF4-FFF2-40B4-BE49-F238E27FC236}">
                <a16:creationId xmlns:a16="http://schemas.microsoft.com/office/drawing/2014/main" id="{E4884890-8475-3AD9-8CDF-ECCB4856AEEA}"/>
              </a:ext>
            </a:extLst>
          </p:cNvPr>
          <p:cNvGrpSpPr/>
          <p:nvPr/>
        </p:nvGrpSpPr>
        <p:grpSpPr>
          <a:xfrm>
            <a:off x="1612566" y="2249088"/>
            <a:ext cx="3831329" cy="1630599"/>
            <a:chOff x="1507791" y="2249088"/>
            <a:chExt cx="3831329" cy="1630599"/>
          </a:xfrm>
        </p:grpSpPr>
        <p:sp>
          <p:nvSpPr>
            <p:cNvPr id="577" name="Isosceles Triangle 576">
              <a:extLst>
                <a:ext uri="{FF2B5EF4-FFF2-40B4-BE49-F238E27FC236}">
                  <a16:creationId xmlns:a16="http://schemas.microsoft.com/office/drawing/2014/main" id="{FF567A76-1175-E698-4722-C210189946DC}"/>
                </a:ext>
              </a:extLst>
            </p:cNvPr>
            <p:cNvSpPr/>
            <p:nvPr/>
          </p:nvSpPr>
          <p:spPr bwMode="auto">
            <a:xfrm>
              <a:off x="1507791" y="2249088"/>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78" name="Isosceles Triangle 577">
              <a:extLst>
                <a:ext uri="{FF2B5EF4-FFF2-40B4-BE49-F238E27FC236}">
                  <a16:creationId xmlns:a16="http://schemas.microsoft.com/office/drawing/2014/main" id="{1E509514-70FF-CFFC-D1EB-401DF0880504}"/>
                </a:ext>
              </a:extLst>
            </p:cNvPr>
            <p:cNvSpPr/>
            <p:nvPr/>
          </p:nvSpPr>
          <p:spPr bwMode="auto">
            <a:xfrm>
              <a:off x="1745964" y="2277443"/>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79" name="Isosceles Triangle 578">
              <a:extLst>
                <a:ext uri="{FF2B5EF4-FFF2-40B4-BE49-F238E27FC236}">
                  <a16:creationId xmlns:a16="http://schemas.microsoft.com/office/drawing/2014/main" id="{C13A942E-C83E-1C69-41CE-B52804588019}"/>
                </a:ext>
              </a:extLst>
            </p:cNvPr>
            <p:cNvSpPr/>
            <p:nvPr/>
          </p:nvSpPr>
          <p:spPr bwMode="auto">
            <a:xfrm>
              <a:off x="1777293" y="2370010"/>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0" name="Isosceles Triangle 579">
              <a:extLst>
                <a:ext uri="{FF2B5EF4-FFF2-40B4-BE49-F238E27FC236}">
                  <a16:creationId xmlns:a16="http://schemas.microsoft.com/office/drawing/2014/main" id="{89C7EE29-215D-7FBD-4DFC-D4758CA5F832}"/>
                </a:ext>
              </a:extLst>
            </p:cNvPr>
            <p:cNvSpPr/>
            <p:nvPr/>
          </p:nvSpPr>
          <p:spPr bwMode="auto">
            <a:xfrm>
              <a:off x="2014951" y="2474482"/>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1" name="Isosceles Triangle 580">
              <a:extLst>
                <a:ext uri="{FF2B5EF4-FFF2-40B4-BE49-F238E27FC236}">
                  <a16:creationId xmlns:a16="http://schemas.microsoft.com/office/drawing/2014/main" id="{D7C8BF45-7398-FB2F-E093-E6B517D78670}"/>
                </a:ext>
              </a:extLst>
            </p:cNvPr>
            <p:cNvSpPr/>
            <p:nvPr/>
          </p:nvSpPr>
          <p:spPr bwMode="auto">
            <a:xfrm>
              <a:off x="2115272" y="2517479"/>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2" name="Isosceles Triangle 581">
              <a:extLst>
                <a:ext uri="{FF2B5EF4-FFF2-40B4-BE49-F238E27FC236}">
                  <a16:creationId xmlns:a16="http://schemas.microsoft.com/office/drawing/2014/main" id="{2364CFC3-336C-1091-9069-D725D303FA2E}"/>
                </a:ext>
              </a:extLst>
            </p:cNvPr>
            <p:cNvSpPr/>
            <p:nvPr/>
          </p:nvSpPr>
          <p:spPr bwMode="auto">
            <a:xfrm>
              <a:off x="2086454" y="2517479"/>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3" name="Isosceles Triangle 582">
              <a:extLst>
                <a:ext uri="{FF2B5EF4-FFF2-40B4-BE49-F238E27FC236}">
                  <a16:creationId xmlns:a16="http://schemas.microsoft.com/office/drawing/2014/main" id="{5A1888B7-6F35-DEC3-0F08-A0050515442F}"/>
                </a:ext>
              </a:extLst>
            </p:cNvPr>
            <p:cNvSpPr/>
            <p:nvPr/>
          </p:nvSpPr>
          <p:spPr bwMode="auto">
            <a:xfrm>
              <a:off x="2258636" y="2578232"/>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4" name="Isosceles Triangle 583">
              <a:extLst>
                <a:ext uri="{FF2B5EF4-FFF2-40B4-BE49-F238E27FC236}">
                  <a16:creationId xmlns:a16="http://schemas.microsoft.com/office/drawing/2014/main" id="{B7296710-36B5-1723-4398-6C11C73C8634}"/>
                </a:ext>
              </a:extLst>
            </p:cNvPr>
            <p:cNvSpPr/>
            <p:nvPr/>
          </p:nvSpPr>
          <p:spPr bwMode="auto">
            <a:xfrm>
              <a:off x="2240636" y="2558992"/>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5" name="Isosceles Triangle 584">
              <a:extLst>
                <a:ext uri="{FF2B5EF4-FFF2-40B4-BE49-F238E27FC236}">
                  <a16:creationId xmlns:a16="http://schemas.microsoft.com/office/drawing/2014/main" id="{226D140A-F853-6570-4CA7-F57C85EB50DA}"/>
                </a:ext>
              </a:extLst>
            </p:cNvPr>
            <p:cNvSpPr/>
            <p:nvPr/>
          </p:nvSpPr>
          <p:spPr bwMode="auto">
            <a:xfrm>
              <a:off x="2286953" y="2607943"/>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6" name="Isosceles Triangle 585">
              <a:extLst>
                <a:ext uri="{FF2B5EF4-FFF2-40B4-BE49-F238E27FC236}">
                  <a16:creationId xmlns:a16="http://schemas.microsoft.com/office/drawing/2014/main" id="{9F857D7A-ACFD-AACD-1FA9-F14A35FD3AE0}"/>
                </a:ext>
              </a:extLst>
            </p:cNvPr>
            <p:cNvSpPr/>
            <p:nvPr/>
          </p:nvSpPr>
          <p:spPr bwMode="auto">
            <a:xfrm>
              <a:off x="2490336" y="2632110"/>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7" name="Isosceles Triangle 586">
              <a:extLst>
                <a:ext uri="{FF2B5EF4-FFF2-40B4-BE49-F238E27FC236}">
                  <a16:creationId xmlns:a16="http://schemas.microsoft.com/office/drawing/2014/main" id="{CC6B6B14-F67F-79F5-CC58-65D1E8D02984}"/>
                </a:ext>
              </a:extLst>
            </p:cNvPr>
            <p:cNvSpPr/>
            <p:nvPr/>
          </p:nvSpPr>
          <p:spPr bwMode="auto">
            <a:xfrm>
              <a:off x="2523987" y="2631921"/>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8" name="Isosceles Triangle 587">
              <a:extLst>
                <a:ext uri="{FF2B5EF4-FFF2-40B4-BE49-F238E27FC236}">
                  <a16:creationId xmlns:a16="http://schemas.microsoft.com/office/drawing/2014/main" id="{EB7A36AC-0D03-6F8D-D1F8-9DC7DD7A6DC0}"/>
                </a:ext>
              </a:extLst>
            </p:cNvPr>
            <p:cNvSpPr/>
            <p:nvPr/>
          </p:nvSpPr>
          <p:spPr bwMode="auto">
            <a:xfrm>
              <a:off x="2609475" y="2728429"/>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89" name="Isosceles Triangle 588">
              <a:extLst>
                <a:ext uri="{FF2B5EF4-FFF2-40B4-BE49-F238E27FC236}">
                  <a16:creationId xmlns:a16="http://schemas.microsoft.com/office/drawing/2014/main" id="{3DAFF87E-83F1-A30F-E4FE-4BEE7FCF4A40}"/>
                </a:ext>
              </a:extLst>
            </p:cNvPr>
            <p:cNvSpPr/>
            <p:nvPr/>
          </p:nvSpPr>
          <p:spPr bwMode="auto">
            <a:xfrm>
              <a:off x="2594672" y="2696260"/>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0" name="Isosceles Triangle 589">
              <a:extLst>
                <a:ext uri="{FF2B5EF4-FFF2-40B4-BE49-F238E27FC236}">
                  <a16:creationId xmlns:a16="http://schemas.microsoft.com/office/drawing/2014/main" id="{22278BD9-D730-1DDA-A527-4EC45CC53DBA}"/>
                </a:ext>
              </a:extLst>
            </p:cNvPr>
            <p:cNvSpPr/>
            <p:nvPr/>
          </p:nvSpPr>
          <p:spPr bwMode="auto">
            <a:xfrm>
              <a:off x="2620902" y="2765020"/>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1" name="Isosceles Triangle 590">
              <a:extLst>
                <a:ext uri="{FF2B5EF4-FFF2-40B4-BE49-F238E27FC236}">
                  <a16:creationId xmlns:a16="http://schemas.microsoft.com/office/drawing/2014/main" id="{499EA41A-073D-33CA-ABA5-CF68039F0088}"/>
                </a:ext>
              </a:extLst>
            </p:cNvPr>
            <p:cNvSpPr/>
            <p:nvPr/>
          </p:nvSpPr>
          <p:spPr bwMode="auto">
            <a:xfrm>
              <a:off x="2901052" y="2838311"/>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2" name="Isosceles Triangle 591">
              <a:extLst>
                <a:ext uri="{FF2B5EF4-FFF2-40B4-BE49-F238E27FC236}">
                  <a16:creationId xmlns:a16="http://schemas.microsoft.com/office/drawing/2014/main" id="{DA62AAC2-85E0-3E10-7672-B845FC032252}"/>
                </a:ext>
              </a:extLst>
            </p:cNvPr>
            <p:cNvSpPr/>
            <p:nvPr/>
          </p:nvSpPr>
          <p:spPr bwMode="auto">
            <a:xfrm>
              <a:off x="2649659" y="2811090"/>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3" name="Isosceles Triangle 592">
              <a:extLst>
                <a:ext uri="{FF2B5EF4-FFF2-40B4-BE49-F238E27FC236}">
                  <a16:creationId xmlns:a16="http://schemas.microsoft.com/office/drawing/2014/main" id="{6EC51361-FE00-AE79-D714-4F0ABA4FC030}"/>
                </a:ext>
              </a:extLst>
            </p:cNvPr>
            <p:cNvSpPr/>
            <p:nvPr/>
          </p:nvSpPr>
          <p:spPr bwMode="auto">
            <a:xfrm>
              <a:off x="2954396" y="2852693"/>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4" name="Isosceles Triangle 593">
              <a:extLst>
                <a:ext uri="{FF2B5EF4-FFF2-40B4-BE49-F238E27FC236}">
                  <a16:creationId xmlns:a16="http://schemas.microsoft.com/office/drawing/2014/main" id="{61F00FC7-7AAB-64C4-9A27-288C2D1CF843}"/>
                </a:ext>
              </a:extLst>
            </p:cNvPr>
            <p:cNvSpPr/>
            <p:nvPr/>
          </p:nvSpPr>
          <p:spPr bwMode="auto">
            <a:xfrm>
              <a:off x="2975804" y="2887592"/>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5" name="Isosceles Triangle 594">
              <a:extLst>
                <a:ext uri="{FF2B5EF4-FFF2-40B4-BE49-F238E27FC236}">
                  <a16:creationId xmlns:a16="http://schemas.microsoft.com/office/drawing/2014/main" id="{DB09B2F9-2351-EBAE-456C-8C9BFFD46CDB}"/>
                </a:ext>
              </a:extLst>
            </p:cNvPr>
            <p:cNvSpPr/>
            <p:nvPr/>
          </p:nvSpPr>
          <p:spPr bwMode="auto">
            <a:xfrm>
              <a:off x="2982021" y="2925471"/>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6" name="Isosceles Triangle 595">
              <a:extLst>
                <a:ext uri="{FF2B5EF4-FFF2-40B4-BE49-F238E27FC236}">
                  <a16:creationId xmlns:a16="http://schemas.microsoft.com/office/drawing/2014/main" id="{34AB0DF5-2D0E-B166-00A5-8D510C5DE1D0}"/>
                </a:ext>
              </a:extLst>
            </p:cNvPr>
            <p:cNvSpPr/>
            <p:nvPr/>
          </p:nvSpPr>
          <p:spPr bwMode="auto">
            <a:xfrm>
              <a:off x="2989134" y="2951411"/>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7" name="Isosceles Triangle 596">
              <a:extLst>
                <a:ext uri="{FF2B5EF4-FFF2-40B4-BE49-F238E27FC236}">
                  <a16:creationId xmlns:a16="http://schemas.microsoft.com/office/drawing/2014/main" id="{F9611CC6-0351-7E8A-4917-DFFE562ACA70}"/>
                </a:ext>
              </a:extLst>
            </p:cNvPr>
            <p:cNvSpPr/>
            <p:nvPr/>
          </p:nvSpPr>
          <p:spPr bwMode="auto">
            <a:xfrm>
              <a:off x="2998134" y="2986366"/>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8" name="Isosceles Triangle 597">
              <a:extLst>
                <a:ext uri="{FF2B5EF4-FFF2-40B4-BE49-F238E27FC236}">
                  <a16:creationId xmlns:a16="http://schemas.microsoft.com/office/drawing/2014/main" id="{5B77D98B-E94A-A127-E600-E2640AA00892}"/>
                </a:ext>
              </a:extLst>
            </p:cNvPr>
            <p:cNvSpPr/>
            <p:nvPr/>
          </p:nvSpPr>
          <p:spPr bwMode="auto">
            <a:xfrm>
              <a:off x="3005535" y="3032358"/>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9" name="Isosceles Triangle 598">
              <a:extLst>
                <a:ext uri="{FF2B5EF4-FFF2-40B4-BE49-F238E27FC236}">
                  <a16:creationId xmlns:a16="http://schemas.microsoft.com/office/drawing/2014/main" id="{262DBC32-BC1B-A5AD-7F01-B682CF046DB2}"/>
                </a:ext>
              </a:extLst>
            </p:cNvPr>
            <p:cNvSpPr/>
            <p:nvPr/>
          </p:nvSpPr>
          <p:spPr bwMode="auto">
            <a:xfrm>
              <a:off x="3205620" y="3068291"/>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0" name="Isosceles Triangle 599">
              <a:extLst>
                <a:ext uri="{FF2B5EF4-FFF2-40B4-BE49-F238E27FC236}">
                  <a16:creationId xmlns:a16="http://schemas.microsoft.com/office/drawing/2014/main" id="{28E41B93-7B33-5CA1-D210-D5DF4CE09FB5}"/>
                </a:ext>
              </a:extLst>
            </p:cNvPr>
            <p:cNvSpPr/>
            <p:nvPr/>
          </p:nvSpPr>
          <p:spPr bwMode="auto">
            <a:xfrm>
              <a:off x="3235323" y="3071444"/>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1" name="Isosceles Triangle 600">
              <a:extLst>
                <a:ext uri="{FF2B5EF4-FFF2-40B4-BE49-F238E27FC236}">
                  <a16:creationId xmlns:a16="http://schemas.microsoft.com/office/drawing/2014/main" id="{6CE4E155-A8F7-641B-EC13-99D3C82338A9}"/>
                </a:ext>
              </a:extLst>
            </p:cNvPr>
            <p:cNvSpPr/>
            <p:nvPr/>
          </p:nvSpPr>
          <p:spPr bwMode="auto">
            <a:xfrm>
              <a:off x="3349312" y="3155036"/>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2" name="Isosceles Triangle 601">
              <a:extLst>
                <a:ext uri="{FF2B5EF4-FFF2-40B4-BE49-F238E27FC236}">
                  <a16:creationId xmlns:a16="http://schemas.microsoft.com/office/drawing/2014/main" id="{F6141F5C-88CB-08CF-30C7-863FA80EDBFF}"/>
                </a:ext>
              </a:extLst>
            </p:cNvPr>
            <p:cNvSpPr/>
            <p:nvPr/>
          </p:nvSpPr>
          <p:spPr bwMode="auto">
            <a:xfrm>
              <a:off x="3338229" y="3136920"/>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3" name="Isosceles Triangle 602">
              <a:extLst>
                <a:ext uri="{FF2B5EF4-FFF2-40B4-BE49-F238E27FC236}">
                  <a16:creationId xmlns:a16="http://schemas.microsoft.com/office/drawing/2014/main" id="{F2B07D7F-253D-48CA-873C-C17584CDA932}"/>
                </a:ext>
              </a:extLst>
            </p:cNvPr>
            <p:cNvSpPr/>
            <p:nvPr/>
          </p:nvSpPr>
          <p:spPr bwMode="auto">
            <a:xfrm>
              <a:off x="3390529" y="3253824"/>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4" name="Isosceles Triangle 603">
              <a:extLst>
                <a:ext uri="{FF2B5EF4-FFF2-40B4-BE49-F238E27FC236}">
                  <a16:creationId xmlns:a16="http://schemas.microsoft.com/office/drawing/2014/main" id="{403652F2-D456-F51D-C5D5-D0F4A52EEF1D}"/>
                </a:ext>
              </a:extLst>
            </p:cNvPr>
            <p:cNvSpPr/>
            <p:nvPr/>
          </p:nvSpPr>
          <p:spPr bwMode="auto">
            <a:xfrm>
              <a:off x="3370203" y="3213539"/>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5" name="Isosceles Triangle 604">
              <a:extLst>
                <a:ext uri="{FF2B5EF4-FFF2-40B4-BE49-F238E27FC236}">
                  <a16:creationId xmlns:a16="http://schemas.microsoft.com/office/drawing/2014/main" id="{DCF3D16B-D695-1144-3700-722CEB6A2793}"/>
                </a:ext>
              </a:extLst>
            </p:cNvPr>
            <p:cNvSpPr/>
            <p:nvPr/>
          </p:nvSpPr>
          <p:spPr bwMode="auto">
            <a:xfrm>
              <a:off x="3434192" y="3282494"/>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6" name="Isosceles Triangle 605">
              <a:extLst>
                <a:ext uri="{FF2B5EF4-FFF2-40B4-BE49-F238E27FC236}">
                  <a16:creationId xmlns:a16="http://schemas.microsoft.com/office/drawing/2014/main" id="{91C33DD9-2A66-6C77-9685-EBF4F51D69D0}"/>
                </a:ext>
              </a:extLst>
            </p:cNvPr>
            <p:cNvSpPr/>
            <p:nvPr/>
          </p:nvSpPr>
          <p:spPr bwMode="auto">
            <a:xfrm>
              <a:off x="3506978" y="3310407"/>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7" name="Isosceles Triangle 606">
              <a:extLst>
                <a:ext uri="{FF2B5EF4-FFF2-40B4-BE49-F238E27FC236}">
                  <a16:creationId xmlns:a16="http://schemas.microsoft.com/office/drawing/2014/main" id="{F89B8E18-66DE-61F6-17D1-98A307FA397A}"/>
                </a:ext>
              </a:extLst>
            </p:cNvPr>
            <p:cNvSpPr/>
            <p:nvPr/>
          </p:nvSpPr>
          <p:spPr bwMode="auto">
            <a:xfrm>
              <a:off x="3676052" y="3360887"/>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8" name="Isosceles Triangle 607">
              <a:extLst>
                <a:ext uri="{FF2B5EF4-FFF2-40B4-BE49-F238E27FC236}">
                  <a16:creationId xmlns:a16="http://schemas.microsoft.com/office/drawing/2014/main" id="{D1F73072-1136-DCDE-2B80-113CE6C193DD}"/>
                </a:ext>
              </a:extLst>
            </p:cNvPr>
            <p:cNvSpPr/>
            <p:nvPr/>
          </p:nvSpPr>
          <p:spPr bwMode="auto">
            <a:xfrm>
              <a:off x="3712359" y="3410188"/>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09" name="Isosceles Triangle 608">
              <a:extLst>
                <a:ext uri="{FF2B5EF4-FFF2-40B4-BE49-F238E27FC236}">
                  <a16:creationId xmlns:a16="http://schemas.microsoft.com/office/drawing/2014/main" id="{07819ECD-7EA7-E028-143E-437C94B9721A}"/>
                </a:ext>
              </a:extLst>
            </p:cNvPr>
            <p:cNvSpPr/>
            <p:nvPr/>
          </p:nvSpPr>
          <p:spPr bwMode="auto">
            <a:xfrm>
              <a:off x="3726252" y="3438860"/>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0" name="Isosceles Triangle 609">
              <a:extLst>
                <a:ext uri="{FF2B5EF4-FFF2-40B4-BE49-F238E27FC236}">
                  <a16:creationId xmlns:a16="http://schemas.microsoft.com/office/drawing/2014/main" id="{264DA90B-8D53-E62E-60B2-D4B7D75360AA}"/>
                </a:ext>
              </a:extLst>
            </p:cNvPr>
            <p:cNvSpPr/>
            <p:nvPr/>
          </p:nvSpPr>
          <p:spPr bwMode="auto">
            <a:xfrm>
              <a:off x="3759903" y="3505575"/>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1" name="Isosceles Triangle 610">
              <a:extLst>
                <a:ext uri="{FF2B5EF4-FFF2-40B4-BE49-F238E27FC236}">
                  <a16:creationId xmlns:a16="http://schemas.microsoft.com/office/drawing/2014/main" id="{E2952ECB-8304-B32F-7EAA-A70D0BCDF4EC}"/>
                </a:ext>
              </a:extLst>
            </p:cNvPr>
            <p:cNvSpPr/>
            <p:nvPr/>
          </p:nvSpPr>
          <p:spPr bwMode="auto">
            <a:xfrm>
              <a:off x="4040417" y="3525663"/>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2" name="Isosceles Triangle 611">
              <a:extLst>
                <a:ext uri="{FF2B5EF4-FFF2-40B4-BE49-F238E27FC236}">
                  <a16:creationId xmlns:a16="http://schemas.microsoft.com/office/drawing/2014/main" id="{4E16262E-46EF-BA4C-CC62-276DFD8085E9}"/>
                </a:ext>
              </a:extLst>
            </p:cNvPr>
            <p:cNvSpPr/>
            <p:nvPr/>
          </p:nvSpPr>
          <p:spPr bwMode="auto">
            <a:xfrm>
              <a:off x="3841915" y="3505575"/>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3" name="Isosceles Triangle 612">
              <a:extLst>
                <a:ext uri="{FF2B5EF4-FFF2-40B4-BE49-F238E27FC236}">
                  <a16:creationId xmlns:a16="http://schemas.microsoft.com/office/drawing/2014/main" id="{341B0177-5D57-438D-8C5E-79392B1566C0}"/>
                </a:ext>
              </a:extLst>
            </p:cNvPr>
            <p:cNvSpPr/>
            <p:nvPr/>
          </p:nvSpPr>
          <p:spPr bwMode="auto">
            <a:xfrm>
              <a:off x="4206244" y="3691731"/>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4" name="Isosceles Triangle 613">
              <a:extLst>
                <a:ext uri="{FF2B5EF4-FFF2-40B4-BE49-F238E27FC236}">
                  <a16:creationId xmlns:a16="http://schemas.microsoft.com/office/drawing/2014/main" id="{401DA029-8D9C-80D0-E4A5-2213C94C2E0A}"/>
                </a:ext>
              </a:extLst>
            </p:cNvPr>
            <p:cNvSpPr/>
            <p:nvPr/>
          </p:nvSpPr>
          <p:spPr bwMode="auto">
            <a:xfrm>
              <a:off x="4076949" y="3524707"/>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5" name="Isosceles Triangle 614">
              <a:extLst>
                <a:ext uri="{FF2B5EF4-FFF2-40B4-BE49-F238E27FC236}">
                  <a16:creationId xmlns:a16="http://schemas.microsoft.com/office/drawing/2014/main" id="{0CAA90A9-25D7-2B72-6100-15E6D576F121}"/>
                </a:ext>
              </a:extLst>
            </p:cNvPr>
            <p:cNvSpPr/>
            <p:nvPr/>
          </p:nvSpPr>
          <p:spPr bwMode="auto">
            <a:xfrm>
              <a:off x="4106552" y="3577802"/>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6" name="Isosceles Triangle 615">
              <a:extLst>
                <a:ext uri="{FF2B5EF4-FFF2-40B4-BE49-F238E27FC236}">
                  <a16:creationId xmlns:a16="http://schemas.microsoft.com/office/drawing/2014/main" id="{BCA29F69-5283-2B55-5EB1-E0C5A9A56443}"/>
                </a:ext>
              </a:extLst>
            </p:cNvPr>
            <p:cNvSpPr/>
            <p:nvPr/>
          </p:nvSpPr>
          <p:spPr bwMode="auto">
            <a:xfrm>
              <a:off x="4235062" y="3691535"/>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7" name="Isosceles Triangle 616">
              <a:extLst>
                <a:ext uri="{FF2B5EF4-FFF2-40B4-BE49-F238E27FC236}">
                  <a16:creationId xmlns:a16="http://schemas.microsoft.com/office/drawing/2014/main" id="{340A02CF-6797-969B-EC00-D7EE12890212}"/>
                </a:ext>
              </a:extLst>
            </p:cNvPr>
            <p:cNvSpPr/>
            <p:nvPr/>
          </p:nvSpPr>
          <p:spPr bwMode="auto">
            <a:xfrm>
              <a:off x="4428991" y="3690031"/>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8" name="Isosceles Triangle 617">
              <a:extLst>
                <a:ext uri="{FF2B5EF4-FFF2-40B4-BE49-F238E27FC236}">
                  <a16:creationId xmlns:a16="http://schemas.microsoft.com/office/drawing/2014/main" id="{D66486FB-3F2F-BF5F-DF06-D8DF8B104EBC}"/>
                </a:ext>
              </a:extLst>
            </p:cNvPr>
            <p:cNvSpPr/>
            <p:nvPr/>
          </p:nvSpPr>
          <p:spPr bwMode="auto">
            <a:xfrm>
              <a:off x="4484665" y="3739081"/>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19" name="Isosceles Triangle 618">
              <a:extLst>
                <a:ext uri="{FF2B5EF4-FFF2-40B4-BE49-F238E27FC236}">
                  <a16:creationId xmlns:a16="http://schemas.microsoft.com/office/drawing/2014/main" id="{4A51A2EC-BC8C-9EC5-98A0-BD805269967F}"/>
                </a:ext>
              </a:extLst>
            </p:cNvPr>
            <p:cNvSpPr/>
            <p:nvPr/>
          </p:nvSpPr>
          <p:spPr bwMode="auto">
            <a:xfrm>
              <a:off x="4444650" y="3738936"/>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20" name="Isosceles Triangle 619">
              <a:extLst>
                <a:ext uri="{FF2B5EF4-FFF2-40B4-BE49-F238E27FC236}">
                  <a16:creationId xmlns:a16="http://schemas.microsoft.com/office/drawing/2014/main" id="{82692532-4E24-5046-4010-EAA456F47068}"/>
                </a:ext>
              </a:extLst>
            </p:cNvPr>
            <p:cNvSpPr/>
            <p:nvPr/>
          </p:nvSpPr>
          <p:spPr bwMode="auto">
            <a:xfrm>
              <a:off x="4513483" y="3741375"/>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21" name="Isosceles Triangle 620">
              <a:extLst>
                <a:ext uri="{FF2B5EF4-FFF2-40B4-BE49-F238E27FC236}">
                  <a16:creationId xmlns:a16="http://schemas.microsoft.com/office/drawing/2014/main" id="{3F0259F8-823D-BFEC-7F24-C18F8E1FBD0C}"/>
                </a:ext>
              </a:extLst>
            </p:cNvPr>
            <p:cNvSpPr/>
            <p:nvPr/>
          </p:nvSpPr>
          <p:spPr bwMode="auto">
            <a:xfrm>
              <a:off x="4864567" y="3812346"/>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22" name="Isosceles Triangle 621">
              <a:extLst>
                <a:ext uri="{FF2B5EF4-FFF2-40B4-BE49-F238E27FC236}">
                  <a16:creationId xmlns:a16="http://schemas.microsoft.com/office/drawing/2014/main" id="{761D04D0-75DC-6AF2-25A6-E2A98C84C265}"/>
                </a:ext>
              </a:extLst>
            </p:cNvPr>
            <p:cNvSpPr/>
            <p:nvPr/>
          </p:nvSpPr>
          <p:spPr bwMode="auto">
            <a:xfrm>
              <a:off x="4816486" y="3814380"/>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23" name="Isosceles Triangle 622">
              <a:extLst>
                <a:ext uri="{FF2B5EF4-FFF2-40B4-BE49-F238E27FC236}">
                  <a16:creationId xmlns:a16="http://schemas.microsoft.com/office/drawing/2014/main" id="{70F03B11-9F25-E3DA-6EFC-44E1DADDED74}"/>
                </a:ext>
              </a:extLst>
            </p:cNvPr>
            <p:cNvSpPr/>
            <p:nvPr/>
          </p:nvSpPr>
          <p:spPr bwMode="auto">
            <a:xfrm>
              <a:off x="5264487" y="3815348"/>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24" name="Isosceles Triangle 623">
              <a:extLst>
                <a:ext uri="{FF2B5EF4-FFF2-40B4-BE49-F238E27FC236}">
                  <a16:creationId xmlns:a16="http://schemas.microsoft.com/office/drawing/2014/main" id="{22167E94-A662-77D7-E2B0-BFDECFA4178E}"/>
                </a:ext>
              </a:extLst>
            </p:cNvPr>
            <p:cNvSpPr/>
            <p:nvPr/>
          </p:nvSpPr>
          <p:spPr bwMode="auto">
            <a:xfrm>
              <a:off x="4976187" y="3812526"/>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25" name="Isosceles Triangle 624">
              <a:extLst>
                <a:ext uri="{FF2B5EF4-FFF2-40B4-BE49-F238E27FC236}">
                  <a16:creationId xmlns:a16="http://schemas.microsoft.com/office/drawing/2014/main" id="{A57FE61D-7935-7BE8-E5D7-941928D0F245}"/>
                </a:ext>
              </a:extLst>
            </p:cNvPr>
            <p:cNvSpPr/>
            <p:nvPr/>
          </p:nvSpPr>
          <p:spPr bwMode="auto">
            <a:xfrm>
              <a:off x="4894363" y="3812928"/>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26" name="Isosceles Triangle 625">
              <a:extLst>
                <a:ext uri="{FF2B5EF4-FFF2-40B4-BE49-F238E27FC236}">
                  <a16:creationId xmlns:a16="http://schemas.microsoft.com/office/drawing/2014/main" id="{2DE5C61A-E4EA-77CB-6546-9A552EF8D45B}"/>
                </a:ext>
              </a:extLst>
            </p:cNvPr>
            <p:cNvSpPr/>
            <p:nvPr/>
          </p:nvSpPr>
          <p:spPr bwMode="auto">
            <a:xfrm>
              <a:off x="5178737" y="3814948"/>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627" name="Group 626">
            <a:extLst>
              <a:ext uri="{FF2B5EF4-FFF2-40B4-BE49-F238E27FC236}">
                <a16:creationId xmlns:a16="http://schemas.microsoft.com/office/drawing/2014/main" id="{CB458F69-9594-302B-7BF7-250CEC0E8671}"/>
              </a:ext>
            </a:extLst>
          </p:cNvPr>
          <p:cNvGrpSpPr/>
          <p:nvPr/>
        </p:nvGrpSpPr>
        <p:grpSpPr>
          <a:xfrm>
            <a:off x="1866570" y="2410592"/>
            <a:ext cx="3543854" cy="1571157"/>
            <a:chOff x="1761795" y="2410592"/>
            <a:chExt cx="3543854" cy="1571157"/>
          </a:xfrm>
        </p:grpSpPr>
        <p:sp>
          <p:nvSpPr>
            <p:cNvPr id="628" name="Oval 627">
              <a:extLst>
                <a:ext uri="{FF2B5EF4-FFF2-40B4-BE49-F238E27FC236}">
                  <a16:creationId xmlns:a16="http://schemas.microsoft.com/office/drawing/2014/main" id="{9F1F5F1B-41D4-6D22-B72C-C334941AEC80}"/>
                </a:ext>
              </a:extLst>
            </p:cNvPr>
            <p:cNvSpPr/>
            <p:nvPr/>
          </p:nvSpPr>
          <p:spPr bwMode="auto">
            <a:xfrm>
              <a:off x="1761795" y="2410592"/>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29" name="Oval 628">
              <a:extLst>
                <a:ext uri="{FF2B5EF4-FFF2-40B4-BE49-F238E27FC236}">
                  <a16:creationId xmlns:a16="http://schemas.microsoft.com/office/drawing/2014/main" id="{6D86B19C-9BE9-74E6-DEBB-2FB45E493A7E}"/>
                </a:ext>
              </a:extLst>
            </p:cNvPr>
            <p:cNvSpPr/>
            <p:nvPr/>
          </p:nvSpPr>
          <p:spPr bwMode="auto">
            <a:xfrm>
              <a:off x="1774639" y="2447852"/>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0" name="Oval 629">
              <a:extLst>
                <a:ext uri="{FF2B5EF4-FFF2-40B4-BE49-F238E27FC236}">
                  <a16:creationId xmlns:a16="http://schemas.microsoft.com/office/drawing/2014/main" id="{37FD85A6-D99C-D871-EC21-EDAE7D82B17C}"/>
                </a:ext>
              </a:extLst>
            </p:cNvPr>
            <p:cNvSpPr/>
            <p:nvPr/>
          </p:nvSpPr>
          <p:spPr bwMode="auto">
            <a:xfrm>
              <a:off x="1959070" y="2537498"/>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1" name="Oval 630">
              <a:extLst>
                <a:ext uri="{FF2B5EF4-FFF2-40B4-BE49-F238E27FC236}">
                  <a16:creationId xmlns:a16="http://schemas.microsoft.com/office/drawing/2014/main" id="{E92BAC91-6A00-AD92-75DC-350165818930}"/>
                </a:ext>
              </a:extLst>
            </p:cNvPr>
            <p:cNvSpPr/>
            <p:nvPr/>
          </p:nvSpPr>
          <p:spPr bwMode="auto">
            <a:xfrm>
              <a:off x="1984800" y="2558992"/>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2" name="Oval 631">
              <a:extLst>
                <a:ext uri="{FF2B5EF4-FFF2-40B4-BE49-F238E27FC236}">
                  <a16:creationId xmlns:a16="http://schemas.microsoft.com/office/drawing/2014/main" id="{03AEB830-6193-C93A-E41A-5263250530B1}"/>
                </a:ext>
              </a:extLst>
            </p:cNvPr>
            <p:cNvSpPr/>
            <p:nvPr/>
          </p:nvSpPr>
          <p:spPr bwMode="auto">
            <a:xfrm>
              <a:off x="2035596" y="2674048"/>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3" name="Oval 632">
              <a:extLst>
                <a:ext uri="{FF2B5EF4-FFF2-40B4-BE49-F238E27FC236}">
                  <a16:creationId xmlns:a16="http://schemas.microsoft.com/office/drawing/2014/main" id="{A99B4671-E8F9-EFF2-E68B-1A93CEC1513A}"/>
                </a:ext>
              </a:extLst>
            </p:cNvPr>
            <p:cNvSpPr/>
            <p:nvPr/>
          </p:nvSpPr>
          <p:spPr bwMode="auto">
            <a:xfrm>
              <a:off x="2231019" y="2718477"/>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4" name="Oval 633">
              <a:extLst>
                <a:ext uri="{FF2B5EF4-FFF2-40B4-BE49-F238E27FC236}">
                  <a16:creationId xmlns:a16="http://schemas.microsoft.com/office/drawing/2014/main" id="{E5DFD308-8B9F-81DB-9C6C-8980DDF9BA6B}"/>
                </a:ext>
              </a:extLst>
            </p:cNvPr>
            <p:cNvSpPr/>
            <p:nvPr/>
          </p:nvSpPr>
          <p:spPr bwMode="auto">
            <a:xfrm>
              <a:off x="2270456" y="2794542"/>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5" name="Oval 634">
              <a:extLst>
                <a:ext uri="{FF2B5EF4-FFF2-40B4-BE49-F238E27FC236}">
                  <a16:creationId xmlns:a16="http://schemas.microsoft.com/office/drawing/2014/main" id="{5A90C4AB-80A0-505C-085D-30E50D3F4B66}"/>
                </a:ext>
              </a:extLst>
            </p:cNvPr>
            <p:cNvSpPr/>
            <p:nvPr/>
          </p:nvSpPr>
          <p:spPr bwMode="auto">
            <a:xfrm>
              <a:off x="2561303" y="2900568"/>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6" name="Oval 635">
              <a:extLst>
                <a:ext uri="{FF2B5EF4-FFF2-40B4-BE49-F238E27FC236}">
                  <a16:creationId xmlns:a16="http://schemas.microsoft.com/office/drawing/2014/main" id="{AC094BCE-0D8B-6B6B-99BF-671E6EF78444}"/>
                </a:ext>
              </a:extLst>
            </p:cNvPr>
            <p:cNvSpPr/>
            <p:nvPr/>
          </p:nvSpPr>
          <p:spPr bwMode="auto">
            <a:xfrm>
              <a:off x="2624533" y="2997636"/>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7" name="Oval 636">
              <a:extLst>
                <a:ext uri="{FF2B5EF4-FFF2-40B4-BE49-F238E27FC236}">
                  <a16:creationId xmlns:a16="http://schemas.microsoft.com/office/drawing/2014/main" id="{FFC5ACB9-BFB5-95BC-3003-C32E9D402E24}"/>
                </a:ext>
              </a:extLst>
            </p:cNvPr>
            <p:cNvSpPr/>
            <p:nvPr/>
          </p:nvSpPr>
          <p:spPr bwMode="auto">
            <a:xfrm>
              <a:off x="2609388" y="2953391"/>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8" name="Oval 637">
              <a:extLst>
                <a:ext uri="{FF2B5EF4-FFF2-40B4-BE49-F238E27FC236}">
                  <a16:creationId xmlns:a16="http://schemas.microsoft.com/office/drawing/2014/main" id="{68B8F83F-2518-E65A-7B92-FDF6A8C9AB21}"/>
                </a:ext>
              </a:extLst>
            </p:cNvPr>
            <p:cNvSpPr/>
            <p:nvPr/>
          </p:nvSpPr>
          <p:spPr bwMode="auto">
            <a:xfrm>
              <a:off x="2621042" y="3030783"/>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9" name="Oval 638">
              <a:extLst>
                <a:ext uri="{FF2B5EF4-FFF2-40B4-BE49-F238E27FC236}">
                  <a16:creationId xmlns:a16="http://schemas.microsoft.com/office/drawing/2014/main" id="{83C5D0E6-4338-EFBD-B90E-BA370556E822}"/>
                </a:ext>
              </a:extLst>
            </p:cNvPr>
            <p:cNvSpPr/>
            <p:nvPr/>
          </p:nvSpPr>
          <p:spPr bwMode="auto">
            <a:xfrm>
              <a:off x="2632071" y="3070295"/>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40" name="Oval 639">
              <a:extLst>
                <a:ext uri="{FF2B5EF4-FFF2-40B4-BE49-F238E27FC236}">
                  <a16:creationId xmlns:a16="http://schemas.microsoft.com/office/drawing/2014/main" id="{D27084E1-7FD3-0F09-BE39-E858D1C96716}"/>
                </a:ext>
              </a:extLst>
            </p:cNvPr>
            <p:cNvSpPr/>
            <p:nvPr/>
          </p:nvSpPr>
          <p:spPr bwMode="auto">
            <a:xfrm>
              <a:off x="2785649" y="3184738"/>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41" name="Oval 640">
              <a:extLst>
                <a:ext uri="{FF2B5EF4-FFF2-40B4-BE49-F238E27FC236}">
                  <a16:creationId xmlns:a16="http://schemas.microsoft.com/office/drawing/2014/main" id="{9AC1C7E7-3041-CFDE-48C0-07A7EE659805}"/>
                </a:ext>
              </a:extLst>
            </p:cNvPr>
            <p:cNvSpPr/>
            <p:nvPr/>
          </p:nvSpPr>
          <p:spPr bwMode="auto">
            <a:xfrm>
              <a:off x="2745113" y="3186042"/>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42" name="Oval 641">
              <a:extLst>
                <a:ext uri="{FF2B5EF4-FFF2-40B4-BE49-F238E27FC236}">
                  <a16:creationId xmlns:a16="http://schemas.microsoft.com/office/drawing/2014/main" id="{F00B3AB1-5EFB-0624-CA32-805FB84C985A}"/>
                </a:ext>
              </a:extLst>
            </p:cNvPr>
            <p:cNvSpPr/>
            <p:nvPr/>
          </p:nvSpPr>
          <p:spPr bwMode="auto">
            <a:xfrm>
              <a:off x="2926443" y="3198734"/>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43" name="Oval 642">
              <a:extLst>
                <a:ext uri="{FF2B5EF4-FFF2-40B4-BE49-F238E27FC236}">
                  <a16:creationId xmlns:a16="http://schemas.microsoft.com/office/drawing/2014/main" id="{DF0D19F3-6CE3-219E-0700-96997EAE81A6}"/>
                </a:ext>
              </a:extLst>
            </p:cNvPr>
            <p:cNvSpPr/>
            <p:nvPr/>
          </p:nvSpPr>
          <p:spPr bwMode="auto">
            <a:xfrm>
              <a:off x="2959372" y="3197667"/>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44" name="Oval 643">
              <a:extLst>
                <a:ext uri="{FF2B5EF4-FFF2-40B4-BE49-F238E27FC236}">
                  <a16:creationId xmlns:a16="http://schemas.microsoft.com/office/drawing/2014/main" id="{0A6EDDEA-CA17-C1AC-95F9-3AC00C49D2C1}"/>
                </a:ext>
              </a:extLst>
            </p:cNvPr>
            <p:cNvSpPr/>
            <p:nvPr/>
          </p:nvSpPr>
          <p:spPr bwMode="auto">
            <a:xfrm>
              <a:off x="3002095" y="3284956"/>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45" name="Oval 644">
              <a:extLst>
                <a:ext uri="{FF2B5EF4-FFF2-40B4-BE49-F238E27FC236}">
                  <a16:creationId xmlns:a16="http://schemas.microsoft.com/office/drawing/2014/main" id="{4A668843-41F4-726D-F19F-16FF0D7F6528}"/>
                </a:ext>
              </a:extLst>
            </p:cNvPr>
            <p:cNvSpPr/>
            <p:nvPr/>
          </p:nvSpPr>
          <p:spPr bwMode="auto">
            <a:xfrm>
              <a:off x="2985147" y="3266736"/>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46" name="Oval 645">
              <a:extLst>
                <a:ext uri="{FF2B5EF4-FFF2-40B4-BE49-F238E27FC236}">
                  <a16:creationId xmlns:a16="http://schemas.microsoft.com/office/drawing/2014/main" id="{2665C07F-6994-D82F-D10B-A9FF9D89B8CC}"/>
                </a:ext>
              </a:extLst>
            </p:cNvPr>
            <p:cNvSpPr/>
            <p:nvPr/>
          </p:nvSpPr>
          <p:spPr bwMode="auto">
            <a:xfrm>
              <a:off x="3010366" y="3310967"/>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47" name="Oval 646">
              <a:extLst>
                <a:ext uri="{FF2B5EF4-FFF2-40B4-BE49-F238E27FC236}">
                  <a16:creationId xmlns:a16="http://schemas.microsoft.com/office/drawing/2014/main" id="{6FE07EBA-93DB-B474-B4F9-506C055D369B}"/>
                </a:ext>
              </a:extLst>
            </p:cNvPr>
            <p:cNvSpPr/>
            <p:nvPr/>
          </p:nvSpPr>
          <p:spPr bwMode="auto">
            <a:xfrm>
              <a:off x="3115693" y="3316218"/>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48" name="Oval 647">
              <a:extLst>
                <a:ext uri="{FF2B5EF4-FFF2-40B4-BE49-F238E27FC236}">
                  <a16:creationId xmlns:a16="http://schemas.microsoft.com/office/drawing/2014/main" id="{1DCF4B99-BC15-575D-DBC3-8F97C36BAD1E}"/>
                </a:ext>
              </a:extLst>
            </p:cNvPr>
            <p:cNvSpPr/>
            <p:nvPr/>
          </p:nvSpPr>
          <p:spPr bwMode="auto">
            <a:xfrm>
              <a:off x="3091109" y="3315616"/>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49" name="Oval 648">
              <a:extLst>
                <a:ext uri="{FF2B5EF4-FFF2-40B4-BE49-F238E27FC236}">
                  <a16:creationId xmlns:a16="http://schemas.microsoft.com/office/drawing/2014/main" id="{103E07DC-355D-D9F8-08E9-780072C2FB6A}"/>
                </a:ext>
              </a:extLst>
            </p:cNvPr>
            <p:cNvSpPr/>
            <p:nvPr/>
          </p:nvSpPr>
          <p:spPr bwMode="auto">
            <a:xfrm>
              <a:off x="3326004" y="3349149"/>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50" name="Oval 649">
              <a:extLst>
                <a:ext uri="{FF2B5EF4-FFF2-40B4-BE49-F238E27FC236}">
                  <a16:creationId xmlns:a16="http://schemas.microsoft.com/office/drawing/2014/main" id="{70887D64-83D1-0B58-208E-6BB714795A99}"/>
                </a:ext>
              </a:extLst>
            </p:cNvPr>
            <p:cNvSpPr/>
            <p:nvPr/>
          </p:nvSpPr>
          <p:spPr bwMode="auto">
            <a:xfrm>
              <a:off x="3344974" y="3370419"/>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51" name="Oval 650">
              <a:extLst>
                <a:ext uri="{FF2B5EF4-FFF2-40B4-BE49-F238E27FC236}">
                  <a16:creationId xmlns:a16="http://schemas.microsoft.com/office/drawing/2014/main" id="{A6E7F1EA-B8B1-AACE-3E5B-C0B045F7FFB3}"/>
                </a:ext>
              </a:extLst>
            </p:cNvPr>
            <p:cNvSpPr/>
            <p:nvPr/>
          </p:nvSpPr>
          <p:spPr bwMode="auto">
            <a:xfrm>
              <a:off x="3360228" y="3408982"/>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52" name="Oval 651">
              <a:extLst>
                <a:ext uri="{FF2B5EF4-FFF2-40B4-BE49-F238E27FC236}">
                  <a16:creationId xmlns:a16="http://schemas.microsoft.com/office/drawing/2014/main" id="{894676F0-5441-556F-AECF-77BC1BEC9944}"/>
                </a:ext>
              </a:extLst>
            </p:cNvPr>
            <p:cNvSpPr/>
            <p:nvPr/>
          </p:nvSpPr>
          <p:spPr bwMode="auto">
            <a:xfrm>
              <a:off x="3380399" y="3501877"/>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53" name="Oval 652">
              <a:extLst>
                <a:ext uri="{FF2B5EF4-FFF2-40B4-BE49-F238E27FC236}">
                  <a16:creationId xmlns:a16="http://schemas.microsoft.com/office/drawing/2014/main" id="{9BF616B5-486A-6E85-751D-A0C9F75ED0F7}"/>
                </a:ext>
              </a:extLst>
            </p:cNvPr>
            <p:cNvSpPr/>
            <p:nvPr/>
          </p:nvSpPr>
          <p:spPr bwMode="auto">
            <a:xfrm>
              <a:off x="3481270" y="3523244"/>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54" name="Oval 653">
              <a:extLst>
                <a:ext uri="{FF2B5EF4-FFF2-40B4-BE49-F238E27FC236}">
                  <a16:creationId xmlns:a16="http://schemas.microsoft.com/office/drawing/2014/main" id="{9A649A5B-2E2A-DE7E-0C14-955B9C44B55A}"/>
                </a:ext>
              </a:extLst>
            </p:cNvPr>
            <p:cNvSpPr/>
            <p:nvPr/>
          </p:nvSpPr>
          <p:spPr bwMode="auto">
            <a:xfrm>
              <a:off x="3431773" y="3502243"/>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55" name="Oval 654">
              <a:extLst>
                <a:ext uri="{FF2B5EF4-FFF2-40B4-BE49-F238E27FC236}">
                  <a16:creationId xmlns:a16="http://schemas.microsoft.com/office/drawing/2014/main" id="{52061623-FD18-77F4-1E6D-1426868FB81A}"/>
                </a:ext>
              </a:extLst>
            </p:cNvPr>
            <p:cNvSpPr/>
            <p:nvPr/>
          </p:nvSpPr>
          <p:spPr bwMode="auto">
            <a:xfrm>
              <a:off x="3461937" y="3502047"/>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56" name="Oval 655">
              <a:extLst>
                <a:ext uri="{FF2B5EF4-FFF2-40B4-BE49-F238E27FC236}">
                  <a16:creationId xmlns:a16="http://schemas.microsoft.com/office/drawing/2014/main" id="{39D27202-0F44-4211-F826-CA3CCC1A1D0C}"/>
                </a:ext>
              </a:extLst>
            </p:cNvPr>
            <p:cNvSpPr/>
            <p:nvPr/>
          </p:nvSpPr>
          <p:spPr bwMode="auto">
            <a:xfrm>
              <a:off x="3632816" y="3535093"/>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57" name="Oval 656">
              <a:extLst>
                <a:ext uri="{FF2B5EF4-FFF2-40B4-BE49-F238E27FC236}">
                  <a16:creationId xmlns:a16="http://schemas.microsoft.com/office/drawing/2014/main" id="{7F6AAC27-8354-2F34-8230-447473FA790D}"/>
                </a:ext>
              </a:extLst>
            </p:cNvPr>
            <p:cNvSpPr/>
            <p:nvPr/>
          </p:nvSpPr>
          <p:spPr bwMode="auto">
            <a:xfrm>
              <a:off x="3702302" y="3614826"/>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58" name="Oval 657">
              <a:extLst>
                <a:ext uri="{FF2B5EF4-FFF2-40B4-BE49-F238E27FC236}">
                  <a16:creationId xmlns:a16="http://schemas.microsoft.com/office/drawing/2014/main" id="{DED4C093-F664-E9F9-47F9-2FB1F94710CB}"/>
                </a:ext>
              </a:extLst>
            </p:cNvPr>
            <p:cNvSpPr/>
            <p:nvPr/>
          </p:nvSpPr>
          <p:spPr bwMode="auto">
            <a:xfrm>
              <a:off x="3692642" y="3568635"/>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59" name="Oval 658">
              <a:extLst>
                <a:ext uri="{FF2B5EF4-FFF2-40B4-BE49-F238E27FC236}">
                  <a16:creationId xmlns:a16="http://schemas.microsoft.com/office/drawing/2014/main" id="{8275275E-ECE9-C1B6-B65E-A82797EC43FB}"/>
                </a:ext>
              </a:extLst>
            </p:cNvPr>
            <p:cNvSpPr/>
            <p:nvPr/>
          </p:nvSpPr>
          <p:spPr bwMode="auto">
            <a:xfrm>
              <a:off x="3738444" y="3614604"/>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60" name="Oval 659">
              <a:extLst>
                <a:ext uri="{FF2B5EF4-FFF2-40B4-BE49-F238E27FC236}">
                  <a16:creationId xmlns:a16="http://schemas.microsoft.com/office/drawing/2014/main" id="{09092BA8-06C7-ED2E-04BC-5B1287D68A4D}"/>
                </a:ext>
              </a:extLst>
            </p:cNvPr>
            <p:cNvSpPr/>
            <p:nvPr/>
          </p:nvSpPr>
          <p:spPr bwMode="auto">
            <a:xfrm>
              <a:off x="3973921" y="3676034"/>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61" name="Oval 660">
              <a:extLst>
                <a:ext uri="{FF2B5EF4-FFF2-40B4-BE49-F238E27FC236}">
                  <a16:creationId xmlns:a16="http://schemas.microsoft.com/office/drawing/2014/main" id="{A0DE6B4D-2855-B0C6-B422-42BB7B1255B8}"/>
                </a:ext>
              </a:extLst>
            </p:cNvPr>
            <p:cNvSpPr/>
            <p:nvPr/>
          </p:nvSpPr>
          <p:spPr bwMode="auto">
            <a:xfrm>
              <a:off x="4132231" y="3818287"/>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62" name="Oval 661">
              <a:extLst>
                <a:ext uri="{FF2B5EF4-FFF2-40B4-BE49-F238E27FC236}">
                  <a16:creationId xmlns:a16="http://schemas.microsoft.com/office/drawing/2014/main" id="{AFC72B58-C81D-BF8E-DA52-ECEB53AF1A13}"/>
                </a:ext>
              </a:extLst>
            </p:cNvPr>
            <p:cNvSpPr/>
            <p:nvPr/>
          </p:nvSpPr>
          <p:spPr bwMode="auto">
            <a:xfrm>
              <a:off x="4082499" y="3715377"/>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63" name="Oval 662">
              <a:extLst>
                <a:ext uri="{FF2B5EF4-FFF2-40B4-BE49-F238E27FC236}">
                  <a16:creationId xmlns:a16="http://schemas.microsoft.com/office/drawing/2014/main" id="{B4C8BE47-C61C-B47D-52EB-7D46C2D9DEC7}"/>
                </a:ext>
              </a:extLst>
            </p:cNvPr>
            <p:cNvSpPr/>
            <p:nvPr/>
          </p:nvSpPr>
          <p:spPr bwMode="auto">
            <a:xfrm>
              <a:off x="4102543" y="3772945"/>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64" name="Oval 663">
              <a:extLst>
                <a:ext uri="{FF2B5EF4-FFF2-40B4-BE49-F238E27FC236}">
                  <a16:creationId xmlns:a16="http://schemas.microsoft.com/office/drawing/2014/main" id="{3B39ABBF-FC72-F7E3-A9A7-D20FFF882C60}"/>
                </a:ext>
              </a:extLst>
            </p:cNvPr>
            <p:cNvSpPr/>
            <p:nvPr/>
          </p:nvSpPr>
          <p:spPr bwMode="auto">
            <a:xfrm>
              <a:off x="4239094" y="3814946"/>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65" name="Oval 664">
              <a:extLst>
                <a:ext uri="{FF2B5EF4-FFF2-40B4-BE49-F238E27FC236}">
                  <a16:creationId xmlns:a16="http://schemas.microsoft.com/office/drawing/2014/main" id="{C09C6D6D-D00B-1652-3C06-90659B492639}"/>
                </a:ext>
              </a:extLst>
            </p:cNvPr>
            <p:cNvSpPr/>
            <p:nvPr/>
          </p:nvSpPr>
          <p:spPr bwMode="auto">
            <a:xfrm>
              <a:off x="4324487" y="3814128"/>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66" name="Oval 665">
              <a:extLst>
                <a:ext uri="{FF2B5EF4-FFF2-40B4-BE49-F238E27FC236}">
                  <a16:creationId xmlns:a16="http://schemas.microsoft.com/office/drawing/2014/main" id="{ABF68ADD-860D-1B35-75A0-5DBC07CAD973}"/>
                </a:ext>
              </a:extLst>
            </p:cNvPr>
            <p:cNvSpPr/>
            <p:nvPr/>
          </p:nvSpPr>
          <p:spPr bwMode="auto">
            <a:xfrm>
              <a:off x="4471454" y="3911648"/>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67" name="Oval 666">
              <a:extLst>
                <a:ext uri="{FF2B5EF4-FFF2-40B4-BE49-F238E27FC236}">
                  <a16:creationId xmlns:a16="http://schemas.microsoft.com/office/drawing/2014/main" id="{69412B76-CCD4-D4F1-B954-E44CC585DDA8}"/>
                </a:ext>
              </a:extLst>
            </p:cNvPr>
            <p:cNvSpPr/>
            <p:nvPr/>
          </p:nvSpPr>
          <p:spPr bwMode="auto">
            <a:xfrm>
              <a:off x="4590624" y="3914786"/>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68" name="Oval 667">
              <a:extLst>
                <a:ext uri="{FF2B5EF4-FFF2-40B4-BE49-F238E27FC236}">
                  <a16:creationId xmlns:a16="http://schemas.microsoft.com/office/drawing/2014/main" id="{9EE5FC6E-81E7-46DB-2BB2-9318DCB943CB}"/>
                </a:ext>
              </a:extLst>
            </p:cNvPr>
            <p:cNvSpPr/>
            <p:nvPr/>
          </p:nvSpPr>
          <p:spPr bwMode="auto">
            <a:xfrm>
              <a:off x="4817057" y="3914991"/>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69" name="Oval 668">
              <a:extLst>
                <a:ext uri="{FF2B5EF4-FFF2-40B4-BE49-F238E27FC236}">
                  <a16:creationId xmlns:a16="http://schemas.microsoft.com/office/drawing/2014/main" id="{68F6E8C3-6B26-6377-DC55-41315339E0DD}"/>
                </a:ext>
              </a:extLst>
            </p:cNvPr>
            <p:cNvSpPr/>
            <p:nvPr/>
          </p:nvSpPr>
          <p:spPr bwMode="auto">
            <a:xfrm>
              <a:off x="4847706" y="3914991"/>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70" name="Oval 669">
              <a:extLst>
                <a:ext uri="{FF2B5EF4-FFF2-40B4-BE49-F238E27FC236}">
                  <a16:creationId xmlns:a16="http://schemas.microsoft.com/office/drawing/2014/main" id="{45F2AF79-4826-57D5-023D-488EAEBB57B3}"/>
                </a:ext>
              </a:extLst>
            </p:cNvPr>
            <p:cNvSpPr/>
            <p:nvPr/>
          </p:nvSpPr>
          <p:spPr bwMode="auto">
            <a:xfrm>
              <a:off x="5210661" y="3917410"/>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71" name="Oval 670">
              <a:extLst>
                <a:ext uri="{FF2B5EF4-FFF2-40B4-BE49-F238E27FC236}">
                  <a16:creationId xmlns:a16="http://schemas.microsoft.com/office/drawing/2014/main" id="{D701C7B7-9329-1DA7-D83E-EBCCFA52D596}"/>
                </a:ext>
              </a:extLst>
            </p:cNvPr>
            <p:cNvSpPr/>
            <p:nvPr/>
          </p:nvSpPr>
          <p:spPr bwMode="auto">
            <a:xfrm>
              <a:off x="5241310" y="3917410"/>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672" name="TextBox 671">
            <a:extLst>
              <a:ext uri="{FF2B5EF4-FFF2-40B4-BE49-F238E27FC236}">
                <a16:creationId xmlns:a16="http://schemas.microsoft.com/office/drawing/2014/main" id="{A7DE6C80-166C-556A-CE30-E51FEA3CF058}"/>
              </a:ext>
            </a:extLst>
          </p:cNvPr>
          <p:cNvSpPr txBox="1"/>
          <p:nvPr/>
        </p:nvSpPr>
        <p:spPr bwMode="auto">
          <a:xfrm rot="16200000">
            <a:off x="5172485" y="3226794"/>
            <a:ext cx="2849178" cy="369332"/>
          </a:xfrm>
          <a:prstGeom prst="rect">
            <a:avLst/>
          </a:prstGeom>
          <a:solidFill>
            <a:schemeClr val="tx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Without Events (%)</a:t>
            </a:r>
          </a:p>
        </p:txBody>
      </p:sp>
      <p:sp>
        <p:nvSpPr>
          <p:cNvPr id="673" name="TextBox 672">
            <a:extLst>
              <a:ext uri="{FF2B5EF4-FFF2-40B4-BE49-F238E27FC236}">
                <a16:creationId xmlns:a16="http://schemas.microsoft.com/office/drawing/2014/main" id="{F245A1F6-0686-6551-A029-6DAE3EC4DA0C}"/>
              </a:ext>
            </a:extLst>
          </p:cNvPr>
          <p:cNvSpPr txBox="1"/>
          <p:nvPr/>
        </p:nvSpPr>
        <p:spPr bwMode="auto">
          <a:xfrm>
            <a:off x="7994718" y="4906518"/>
            <a:ext cx="2552430" cy="369332"/>
          </a:xfrm>
          <a:prstGeom prst="rect">
            <a:avLst/>
          </a:prstGeom>
          <a:no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Mo From Randomization</a:t>
            </a:r>
          </a:p>
        </p:txBody>
      </p:sp>
      <p:sp>
        <p:nvSpPr>
          <p:cNvPr id="674" name="TextBox 673">
            <a:extLst>
              <a:ext uri="{FF2B5EF4-FFF2-40B4-BE49-F238E27FC236}">
                <a16:creationId xmlns:a16="http://schemas.microsoft.com/office/drawing/2014/main" id="{B490EFEA-611C-F6AB-4EA0-9AE56BD65E20}"/>
              </a:ext>
            </a:extLst>
          </p:cNvPr>
          <p:cNvSpPr txBox="1"/>
          <p:nvPr/>
        </p:nvSpPr>
        <p:spPr bwMode="auto">
          <a:xfrm>
            <a:off x="5988107" y="4835647"/>
            <a:ext cx="1089031" cy="523220"/>
          </a:xfrm>
          <a:prstGeom prst="rect">
            <a:avLst/>
          </a:prstGeom>
          <a:noFill/>
          <a:ln>
            <a:noFill/>
          </a:ln>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at Risk, n</a:t>
            </a:r>
          </a:p>
        </p:txBody>
      </p:sp>
      <p:grpSp>
        <p:nvGrpSpPr>
          <p:cNvPr id="675" name="Group 674">
            <a:extLst>
              <a:ext uri="{FF2B5EF4-FFF2-40B4-BE49-F238E27FC236}">
                <a16:creationId xmlns:a16="http://schemas.microsoft.com/office/drawing/2014/main" id="{78CD9588-17CC-A4FF-FFB1-8DC540DE512D}"/>
              </a:ext>
            </a:extLst>
          </p:cNvPr>
          <p:cNvGrpSpPr/>
          <p:nvPr/>
        </p:nvGrpSpPr>
        <p:grpSpPr>
          <a:xfrm>
            <a:off x="6574305" y="2111126"/>
            <a:ext cx="705562" cy="2616600"/>
            <a:chOff x="906594" y="1982548"/>
            <a:chExt cx="585388" cy="3007999"/>
          </a:xfrm>
        </p:grpSpPr>
        <p:sp>
          <p:nvSpPr>
            <p:cNvPr id="676" name="TextBox 675">
              <a:extLst>
                <a:ext uri="{FF2B5EF4-FFF2-40B4-BE49-F238E27FC236}">
                  <a16:creationId xmlns:a16="http://schemas.microsoft.com/office/drawing/2014/main" id="{7E07C7F9-F1EA-4EF6-9C12-90A299216AE3}"/>
                </a:ext>
              </a:extLst>
            </p:cNvPr>
            <p:cNvSpPr txBox="1"/>
            <p:nvPr/>
          </p:nvSpPr>
          <p:spPr bwMode="auto">
            <a:xfrm>
              <a:off x="906594" y="1982548"/>
              <a:ext cx="585388" cy="424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100</a:t>
              </a:r>
            </a:p>
          </p:txBody>
        </p:sp>
        <p:sp>
          <p:nvSpPr>
            <p:cNvPr id="677" name="TextBox 676">
              <a:extLst>
                <a:ext uri="{FF2B5EF4-FFF2-40B4-BE49-F238E27FC236}">
                  <a16:creationId xmlns:a16="http://schemas.microsoft.com/office/drawing/2014/main" id="{48380BB0-7769-BDC6-90CD-16E96E9CB3F3}"/>
                </a:ext>
              </a:extLst>
            </p:cNvPr>
            <p:cNvSpPr txBox="1"/>
            <p:nvPr/>
          </p:nvSpPr>
          <p:spPr bwMode="auto">
            <a:xfrm>
              <a:off x="1030102" y="2499233"/>
              <a:ext cx="461879" cy="424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80</a:t>
              </a:r>
            </a:p>
          </p:txBody>
        </p:sp>
        <p:sp>
          <p:nvSpPr>
            <p:cNvPr id="678" name="TextBox 677">
              <a:extLst>
                <a:ext uri="{FF2B5EF4-FFF2-40B4-BE49-F238E27FC236}">
                  <a16:creationId xmlns:a16="http://schemas.microsoft.com/office/drawing/2014/main" id="{E07FFE86-8DAA-1514-11CD-A8F83FBF6E52}"/>
                </a:ext>
              </a:extLst>
            </p:cNvPr>
            <p:cNvSpPr txBox="1"/>
            <p:nvPr/>
          </p:nvSpPr>
          <p:spPr bwMode="auto">
            <a:xfrm>
              <a:off x="1030102" y="3015917"/>
              <a:ext cx="461879" cy="424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60</a:t>
              </a:r>
            </a:p>
          </p:txBody>
        </p:sp>
        <p:sp>
          <p:nvSpPr>
            <p:cNvPr id="679" name="TextBox 678">
              <a:extLst>
                <a:ext uri="{FF2B5EF4-FFF2-40B4-BE49-F238E27FC236}">
                  <a16:creationId xmlns:a16="http://schemas.microsoft.com/office/drawing/2014/main" id="{7DC091F6-781F-7274-09E5-771CC524EBEF}"/>
                </a:ext>
              </a:extLst>
            </p:cNvPr>
            <p:cNvSpPr txBox="1"/>
            <p:nvPr/>
          </p:nvSpPr>
          <p:spPr bwMode="auto">
            <a:xfrm>
              <a:off x="1030102" y="3532601"/>
              <a:ext cx="461879" cy="424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40</a:t>
              </a:r>
            </a:p>
          </p:txBody>
        </p:sp>
        <p:sp>
          <p:nvSpPr>
            <p:cNvPr id="680" name="TextBox 679">
              <a:extLst>
                <a:ext uri="{FF2B5EF4-FFF2-40B4-BE49-F238E27FC236}">
                  <a16:creationId xmlns:a16="http://schemas.microsoft.com/office/drawing/2014/main" id="{31287F42-0AB6-2898-6A7F-355250FE23A3}"/>
                </a:ext>
              </a:extLst>
            </p:cNvPr>
            <p:cNvSpPr txBox="1"/>
            <p:nvPr/>
          </p:nvSpPr>
          <p:spPr bwMode="auto">
            <a:xfrm>
              <a:off x="1030102" y="4049285"/>
              <a:ext cx="461879" cy="424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681" name="TextBox 680">
              <a:extLst>
                <a:ext uri="{FF2B5EF4-FFF2-40B4-BE49-F238E27FC236}">
                  <a16:creationId xmlns:a16="http://schemas.microsoft.com/office/drawing/2014/main" id="{09EB8E99-6362-9E13-497C-AF8433899317}"/>
                </a:ext>
              </a:extLst>
            </p:cNvPr>
            <p:cNvSpPr txBox="1"/>
            <p:nvPr/>
          </p:nvSpPr>
          <p:spPr bwMode="auto">
            <a:xfrm>
              <a:off x="1030102" y="4565969"/>
              <a:ext cx="461879" cy="424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grpSp>
      <p:sp>
        <p:nvSpPr>
          <p:cNvPr id="682" name="Freeform: Shape 681">
            <a:extLst>
              <a:ext uri="{FF2B5EF4-FFF2-40B4-BE49-F238E27FC236}">
                <a16:creationId xmlns:a16="http://schemas.microsoft.com/office/drawing/2014/main" id="{62771238-5D8F-B5B1-7BDB-92D3887320A2}"/>
              </a:ext>
            </a:extLst>
          </p:cNvPr>
          <p:cNvSpPr/>
          <p:nvPr/>
        </p:nvSpPr>
        <p:spPr bwMode="auto">
          <a:xfrm>
            <a:off x="7291294" y="2292076"/>
            <a:ext cx="4058159" cy="2245475"/>
          </a:xfrm>
          <a:custGeom>
            <a:avLst/>
            <a:gdLst>
              <a:gd name="connsiteX0" fmla="*/ 0 w 4264502"/>
              <a:gd name="connsiteY0" fmla="*/ 0 h 2581360"/>
              <a:gd name="connsiteX1" fmla="*/ 0 w 4264502"/>
              <a:gd name="connsiteY1" fmla="*/ 2581360 h 2581360"/>
              <a:gd name="connsiteX2" fmla="*/ 4264502 w 4264502"/>
              <a:gd name="connsiteY2" fmla="*/ 2581360 h 2581360"/>
            </a:gdLst>
            <a:ahLst/>
            <a:cxnLst>
              <a:cxn ang="0">
                <a:pos x="connsiteX0" y="connsiteY0"/>
              </a:cxn>
              <a:cxn ang="0">
                <a:pos x="connsiteX1" y="connsiteY1"/>
              </a:cxn>
              <a:cxn ang="0">
                <a:pos x="connsiteX2" y="connsiteY2"/>
              </a:cxn>
            </a:cxnLst>
            <a:rect l="l" t="t" r="r" b="b"/>
            <a:pathLst>
              <a:path w="4264502" h="2581360">
                <a:moveTo>
                  <a:pt x="0" y="0"/>
                </a:moveTo>
                <a:lnTo>
                  <a:pt x="0" y="2581360"/>
                </a:lnTo>
                <a:lnTo>
                  <a:pt x="4264502" y="258136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83" name="Group 682">
            <a:extLst>
              <a:ext uri="{FF2B5EF4-FFF2-40B4-BE49-F238E27FC236}">
                <a16:creationId xmlns:a16="http://schemas.microsoft.com/office/drawing/2014/main" id="{5082B217-1257-C86C-3710-5BF6399C0B7E}"/>
              </a:ext>
            </a:extLst>
          </p:cNvPr>
          <p:cNvGrpSpPr/>
          <p:nvPr/>
        </p:nvGrpSpPr>
        <p:grpSpPr>
          <a:xfrm>
            <a:off x="7234247" y="2290042"/>
            <a:ext cx="59321" cy="2243246"/>
            <a:chOff x="7323009" y="2414170"/>
            <a:chExt cx="47123" cy="2362493"/>
          </a:xfrm>
        </p:grpSpPr>
        <p:cxnSp>
          <p:nvCxnSpPr>
            <p:cNvPr id="684" name="Straight Connector 683">
              <a:extLst>
                <a:ext uri="{FF2B5EF4-FFF2-40B4-BE49-F238E27FC236}">
                  <a16:creationId xmlns:a16="http://schemas.microsoft.com/office/drawing/2014/main" id="{7234BC32-3E5D-241E-7B63-BA975CB8A40B}"/>
                </a:ext>
              </a:extLst>
            </p:cNvPr>
            <p:cNvCxnSpPr>
              <a:cxnSpLocks/>
            </p:cNvCxnSpPr>
            <p:nvPr/>
          </p:nvCxnSpPr>
          <p:spPr bwMode="auto">
            <a:xfrm flipH="1">
              <a:off x="7323009" y="2414170"/>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685" name="Straight Connector 684">
              <a:extLst>
                <a:ext uri="{FF2B5EF4-FFF2-40B4-BE49-F238E27FC236}">
                  <a16:creationId xmlns:a16="http://schemas.microsoft.com/office/drawing/2014/main" id="{812D1E50-7330-8354-B909-B3D07DAC370F}"/>
                </a:ext>
              </a:extLst>
            </p:cNvPr>
            <p:cNvCxnSpPr>
              <a:cxnSpLocks/>
            </p:cNvCxnSpPr>
            <p:nvPr/>
          </p:nvCxnSpPr>
          <p:spPr bwMode="auto">
            <a:xfrm flipH="1">
              <a:off x="7323009" y="2886669"/>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686" name="Straight Connector 685">
              <a:extLst>
                <a:ext uri="{FF2B5EF4-FFF2-40B4-BE49-F238E27FC236}">
                  <a16:creationId xmlns:a16="http://schemas.microsoft.com/office/drawing/2014/main" id="{F5B2B4E0-1325-02AC-31C0-CA97930FE0C7}"/>
                </a:ext>
              </a:extLst>
            </p:cNvPr>
            <p:cNvCxnSpPr>
              <a:cxnSpLocks/>
            </p:cNvCxnSpPr>
            <p:nvPr/>
          </p:nvCxnSpPr>
          <p:spPr bwMode="auto">
            <a:xfrm flipH="1">
              <a:off x="7323009" y="3359168"/>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687" name="Straight Connector 686">
              <a:extLst>
                <a:ext uri="{FF2B5EF4-FFF2-40B4-BE49-F238E27FC236}">
                  <a16:creationId xmlns:a16="http://schemas.microsoft.com/office/drawing/2014/main" id="{C7CCB93C-7B95-5D81-7F6A-0768B9B24F79}"/>
                </a:ext>
              </a:extLst>
            </p:cNvPr>
            <p:cNvCxnSpPr>
              <a:cxnSpLocks/>
            </p:cNvCxnSpPr>
            <p:nvPr/>
          </p:nvCxnSpPr>
          <p:spPr bwMode="auto">
            <a:xfrm flipH="1">
              <a:off x="7323009" y="3831667"/>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688" name="Straight Connector 687">
              <a:extLst>
                <a:ext uri="{FF2B5EF4-FFF2-40B4-BE49-F238E27FC236}">
                  <a16:creationId xmlns:a16="http://schemas.microsoft.com/office/drawing/2014/main" id="{0A5566CC-9EDE-98C0-73BE-E915959FADAE}"/>
                </a:ext>
              </a:extLst>
            </p:cNvPr>
            <p:cNvCxnSpPr>
              <a:cxnSpLocks/>
            </p:cNvCxnSpPr>
            <p:nvPr/>
          </p:nvCxnSpPr>
          <p:spPr bwMode="auto">
            <a:xfrm flipH="1">
              <a:off x="7323009" y="4304166"/>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689" name="Straight Connector 688">
              <a:extLst>
                <a:ext uri="{FF2B5EF4-FFF2-40B4-BE49-F238E27FC236}">
                  <a16:creationId xmlns:a16="http://schemas.microsoft.com/office/drawing/2014/main" id="{705CBEE8-0DB4-2EDF-5AC4-3C52B1E93B7C}"/>
                </a:ext>
              </a:extLst>
            </p:cNvPr>
            <p:cNvCxnSpPr>
              <a:cxnSpLocks/>
            </p:cNvCxnSpPr>
            <p:nvPr/>
          </p:nvCxnSpPr>
          <p:spPr bwMode="auto">
            <a:xfrm flipH="1">
              <a:off x="7323009" y="4776663"/>
              <a:ext cx="47123" cy="0"/>
            </a:xfrm>
            <a:prstGeom prst="line">
              <a:avLst/>
            </a:prstGeom>
            <a:noFill/>
            <a:ln w="28575" cap="flat" cmpd="sng" algn="ctr">
              <a:solidFill>
                <a:schemeClr val="bg1"/>
              </a:solidFill>
              <a:prstDash val="solid"/>
              <a:round/>
              <a:headEnd type="none" w="med" len="med"/>
              <a:tailEnd type="none" w="med" len="med"/>
            </a:ln>
            <a:effectLst/>
          </p:spPr>
        </p:cxnSp>
      </p:grpSp>
      <p:grpSp>
        <p:nvGrpSpPr>
          <p:cNvPr id="690" name="Group 689">
            <a:extLst>
              <a:ext uri="{FF2B5EF4-FFF2-40B4-BE49-F238E27FC236}">
                <a16:creationId xmlns:a16="http://schemas.microsoft.com/office/drawing/2014/main" id="{29B75159-8370-2B3D-2CDB-A32B67830C26}"/>
              </a:ext>
            </a:extLst>
          </p:cNvPr>
          <p:cNvGrpSpPr/>
          <p:nvPr/>
        </p:nvGrpSpPr>
        <p:grpSpPr>
          <a:xfrm rot="5400000">
            <a:off x="8275753" y="3563272"/>
            <a:ext cx="59457" cy="2028376"/>
            <a:chOff x="7323009" y="2414170"/>
            <a:chExt cx="47123" cy="2362493"/>
          </a:xfrm>
        </p:grpSpPr>
        <p:cxnSp>
          <p:nvCxnSpPr>
            <p:cNvPr id="691" name="Straight Connector 690">
              <a:extLst>
                <a:ext uri="{FF2B5EF4-FFF2-40B4-BE49-F238E27FC236}">
                  <a16:creationId xmlns:a16="http://schemas.microsoft.com/office/drawing/2014/main" id="{91A4F3EC-83A2-2AD3-6C03-2A52047CA1ED}"/>
                </a:ext>
              </a:extLst>
            </p:cNvPr>
            <p:cNvCxnSpPr>
              <a:cxnSpLocks/>
            </p:cNvCxnSpPr>
            <p:nvPr/>
          </p:nvCxnSpPr>
          <p:spPr bwMode="auto">
            <a:xfrm flipH="1">
              <a:off x="7323009" y="2414170"/>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692" name="Straight Connector 691">
              <a:extLst>
                <a:ext uri="{FF2B5EF4-FFF2-40B4-BE49-F238E27FC236}">
                  <a16:creationId xmlns:a16="http://schemas.microsoft.com/office/drawing/2014/main" id="{07A79DC3-B524-C4A1-851C-7C378A864879}"/>
                </a:ext>
              </a:extLst>
            </p:cNvPr>
            <p:cNvCxnSpPr>
              <a:cxnSpLocks/>
            </p:cNvCxnSpPr>
            <p:nvPr/>
          </p:nvCxnSpPr>
          <p:spPr bwMode="auto">
            <a:xfrm flipH="1">
              <a:off x="7323009" y="2886669"/>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693" name="Straight Connector 692">
              <a:extLst>
                <a:ext uri="{FF2B5EF4-FFF2-40B4-BE49-F238E27FC236}">
                  <a16:creationId xmlns:a16="http://schemas.microsoft.com/office/drawing/2014/main" id="{7CD56A28-0E44-C5CF-72AD-51F18BFE257F}"/>
                </a:ext>
              </a:extLst>
            </p:cNvPr>
            <p:cNvCxnSpPr>
              <a:cxnSpLocks/>
            </p:cNvCxnSpPr>
            <p:nvPr/>
          </p:nvCxnSpPr>
          <p:spPr bwMode="auto">
            <a:xfrm flipH="1">
              <a:off x="7323009" y="3359168"/>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694" name="Straight Connector 693">
              <a:extLst>
                <a:ext uri="{FF2B5EF4-FFF2-40B4-BE49-F238E27FC236}">
                  <a16:creationId xmlns:a16="http://schemas.microsoft.com/office/drawing/2014/main" id="{44CCB2BB-B7C0-60CF-D409-22BBB5413389}"/>
                </a:ext>
              </a:extLst>
            </p:cNvPr>
            <p:cNvCxnSpPr>
              <a:cxnSpLocks/>
            </p:cNvCxnSpPr>
            <p:nvPr/>
          </p:nvCxnSpPr>
          <p:spPr bwMode="auto">
            <a:xfrm flipH="1">
              <a:off x="7323009" y="3831667"/>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695" name="Straight Connector 694">
              <a:extLst>
                <a:ext uri="{FF2B5EF4-FFF2-40B4-BE49-F238E27FC236}">
                  <a16:creationId xmlns:a16="http://schemas.microsoft.com/office/drawing/2014/main" id="{462189B3-D894-CD43-5100-2B3E74F3C9CC}"/>
                </a:ext>
              </a:extLst>
            </p:cNvPr>
            <p:cNvCxnSpPr>
              <a:cxnSpLocks/>
            </p:cNvCxnSpPr>
            <p:nvPr/>
          </p:nvCxnSpPr>
          <p:spPr bwMode="auto">
            <a:xfrm flipH="1">
              <a:off x="7323009" y="4304166"/>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696" name="Straight Connector 695">
              <a:extLst>
                <a:ext uri="{FF2B5EF4-FFF2-40B4-BE49-F238E27FC236}">
                  <a16:creationId xmlns:a16="http://schemas.microsoft.com/office/drawing/2014/main" id="{3930B18C-5FD0-52D9-8359-2AA50D1CBED2}"/>
                </a:ext>
              </a:extLst>
            </p:cNvPr>
            <p:cNvCxnSpPr>
              <a:cxnSpLocks/>
            </p:cNvCxnSpPr>
            <p:nvPr/>
          </p:nvCxnSpPr>
          <p:spPr bwMode="auto">
            <a:xfrm flipH="1">
              <a:off x="7323009" y="4776663"/>
              <a:ext cx="47123" cy="0"/>
            </a:xfrm>
            <a:prstGeom prst="line">
              <a:avLst/>
            </a:prstGeom>
            <a:noFill/>
            <a:ln w="28575" cap="flat" cmpd="sng" algn="ctr">
              <a:solidFill>
                <a:schemeClr val="bg1"/>
              </a:solidFill>
              <a:prstDash val="solid"/>
              <a:round/>
              <a:headEnd type="none" w="med" len="med"/>
              <a:tailEnd type="none" w="med" len="med"/>
            </a:ln>
            <a:effectLst/>
          </p:spPr>
        </p:cxnSp>
      </p:grpSp>
      <p:sp>
        <p:nvSpPr>
          <p:cNvPr id="697" name="TextBox 696">
            <a:extLst>
              <a:ext uri="{FF2B5EF4-FFF2-40B4-BE49-F238E27FC236}">
                <a16:creationId xmlns:a16="http://schemas.microsoft.com/office/drawing/2014/main" id="{9DFF871D-7BBD-D67A-E387-A4DE5B96BC10}"/>
              </a:ext>
            </a:extLst>
          </p:cNvPr>
          <p:cNvSpPr txBox="1"/>
          <p:nvPr/>
        </p:nvSpPr>
        <p:spPr bwMode="auto">
          <a:xfrm>
            <a:off x="7093570" y="4559068"/>
            <a:ext cx="4017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698" name="TextBox 697">
            <a:extLst>
              <a:ext uri="{FF2B5EF4-FFF2-40B4-BE49-F238E27FC236}">
                <a16:creationId xmlns:a16="http://schemas.microsoft.com/office/drawing/2014/main" id="{8B78F7E8-5BE6-E6C9-27E8-715AC85E554E}"/>
              </a:ext>
            </a:extLst>
          </p:cNvPr>
          <p:cNvSpPr txBox="1"/>
          <p:nvPr/>
        </p:nvSpPr>
        <p:spPr bwMode="auto">
          <a:xfrm>
            <a:off x="7495350" y="4559068"/>
            <a:ext cx="4017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a:t>
            </a:r>
          </a:p>
        </p:txBody>
      </p:sp>
      <p:sp>
        <p:nvSpPr>
          <p:cNvPr id="699" name="TextBox 698">
            <a:extLst>
              <a:ext uri="{FF2B5EF4-FFF2-40B4-BE49-F238E27FC236}">
                <a16:creationId xmlns:a16="http://schemas.microsoft.com/office/drawing/2014/main" id="{AEE98BB0-6D3B-2D3F-89C8-643AD89540D2}"/>
              </a:ext>
            </a:extLst>
          </p:cNvPr>
          <p:cNvSpPr txBox="1"/>
          <p:nvPr/>
        </p:nvSpPr>
        <p:spPr bwMode="auto">
          <a:xfrm>
            <a:off x="7893128" y="4559068"/>
            <a:ext cx="4017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700" name="TextBox 699">
            <a:extLst>
              <a:ext uri="{FF2B5EF4-FFF2-40B4-BE49-F238E27FC236}">
                <a16:creationId xmlns:a16="http://schemas.microsoft.com/office/drawing/2014/main" id="{A153CB76-AAF1-6353-DA56-618BE1CAD4AE}"/>
              </a:ext>
            </a:extLst>
          </p:cNvPr>
          <p:cNvSpPr txBox="1"/>
          <p:nvPr/>
        </p:nvSpPr>
        <p:spPr bwMode="auto">
          <a:xfrm>
            <a:off x="8310582" y="4559068"/>
            <a:ext cx="40178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p>
        </p:txBody>
      </p:sp>
      <p:sp>
        <p:nvSpPr>
          <p:cNvPr id="701" name="TextBox 700">
            <a:extLst>
              <a:ext uri="{FF2B5EF4-FFF2-40B4-BE49-F238E27FC236}">
                <a16:creationId xmlns:a16="http://schemas.microsoft.com/office/drawing/2014/main" id="{0FB81FD6-A308-EAA0-F08B-81D3C2EE40AF}"/>
              </a:ext>
            </a:extLst>
          </p:cNvPr>
          <p:cNvSpPr txBox="1"/>
          <p:nvPr/>
        </p:nvSpPr>
        <p:spPr bwMode="auto">
          <a:xfrm>
            <a:off x="8652926" y="4559068"/>
            <a:ext cx="525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702" name="TextBox 701">
            <a:extLst>
              <a:ext uri="{FF2B5EF4-FFF2-40B4-BE49-F238E27FC236}">
                <a16:creationId xmlns:a16="http://schemas.microsoft.com/office/drawing/2014/main" id="{9EE670D5-0FF9-E2B2-A786-F907BA7298E0}"/>
              </a:ext>
            </a:extLst>
          </p:cNvPr>
          <p:cNvSpPr txBox="1"/>
          <p:nvPr/>
        </p:nvSpPr>
        <p:spPr bwMode="auto">
          <a:xfrm>
            <a:off x="9054001" y="4559068"/>
            <a:ext cx="525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15</a:t>
            </a:r>
          </a:p>
        </p:txBody>
      </p:sp>
      <p:sp>
        <p:nvSpPr>
          <p:cNvPr id="703" name="TextBox 702">
            <a:extLst>
              <a:ext uri="{FF2B5EF4-FFF2-40B4-BE49-F238E27FC236}">
                <a16:creationId xmlns:a16="http://schemas.microsoft.com/office/drawing/2014/main" id="{9D62788F-71CF-28EF-677F-11B97AFE001F}"/>
              </a:ext>
            </a:extLst>
          </p:cNvPr>
          <p:cNvSpPr txBox="1"/>
          <p:nvPr/>
        </p:nvSpPr>
        <p:spPr bwMode="auto">
          <a:xfrm>
            <a:off x="5789612" y="5266168"/>
            <a:ext cx="12875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Nira + AAP</a:t>
            </a:r>
          </a:p>
          <a:p>
            <a:pPr marL="0" marR="0" lvl="0" indent="0" algn="r" defTabSz="914400" rtl="0" eaLnBrk="0" fontAlgn="base" latinLnBrk="0" hangingPunct="0">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Placebo + AAP</a:t>
            </a:r>
          </a:p>
        </p:txBody>
      </p:sp>
      <p:sp>
        <p:nvSpPr>
          <p:cNvPr id="704" name="TextBox 703">
            <a:extLst>
              <a:ext uri="{FF2B5EF4-FFF2-40B4-BE49-F238E27FC236}">
                <a16:creationId xmlns:a16="http://schemas.microsoft.com/office/drawing/2014/main" id="{5B7DE344-1B8B-E6F2-D9D1-25DCBAA22063}"/>
              </a:ext>
            </a:extLst>
          </p:cNvPr>
          <p:cNvSpPr txBox="1"/>
          <p:nvPr/>
        </p:nvSpPr>
        <p:spPr bwMode="auto">
          <a:xfrm>
            <a:off x="9501870" y="4561674"/>
            <a:ext cx="4518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p:txBody>
      </p:sp>
      <p:sp>
        <p:nvSpPr>
          <p:cNvPr id="705" name="TextBox 704">
            <a:extLst>
              <a:ext uri="{FF2B5EF4-FFF2-40B4-BE49-F238E27FC236}">
                <a16:creationId xmlns:a16="http://schemas.microsoft.com/office/drawing/2014/main" id="{856BD346-744C-DAA7-7BCF-1E792A441EDD}"/>
              </a:ext>
            </a:extLst>
          </p:cNvPr>
          <p:cNvSpPr txBox="1"/>
          <p:nvPr/>
        </p:nvSpPr>
        <p:spPr bwMode="auto">
          <a:xfrm>
            <a:off x="9908140" y="4561674"/>
            <a:ext cx="4296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21</a:t>
            </a:r>
          </a:p>
        </p:txBody>
      </p:sp>
      <p:sp>
        <p:nvSpPr>
          <p:cNvPr id="706" name="TextBox 705">
            <a:extLst>
              <a:ext uri="{FF2B5EF4-FFF2-40B4-BE49-F238E27FC236}">
                <a16:creationId xmlns:a16="http://schemas.microsoft.com/office/drawing/2014/main" id="{D0F0BFF2-527D-9696-18E7-91BE1E9314E0}"/>
              </a:ext>
            </a:extLst>
          </p:cNvPr>
          <p:cNvSpPr txBox="1"/>
          <p:nvPr/>
        </p:nvSpPr>
        <p:spPr bwMode="auto">
          <a:xfrm>
            <a:off x="10325594" y="4561674"/>
            <a:ext cx="4296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24</a:t>
            </a:r>
          </a:p>
        </p:txBody>
      </p:sp>
      <p:sp>
        <p:nvSpPr>
          <p:cNvPr id="707" name="TextBox 706">
            <a:extLst>
              <a:ext uri="{FF2B5EF4-FFF2-40B4-BE49-F238E27FC236}">
                <a16:creationId xmlns:a16="http://schemas.microsoft.com/office/drawing/2014/main" id="{FB66BF8D-A572-5EAC-DEEE-32BED4BF430A}"/>
              </a:ext>
            </a:extLst>
          </p:cNvPr>
          <p:cNvSpPr txBox="1"/>
          <p:nvPr/>
        </p:nvSpPr>
        <p:spPr bwMode="auto">
          <a:xfrm>
            <a:off x="10690617" y="4561674"/>
            <a:ext cx="525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27</a:t>
            </a:r>
          </a:p>
        </p:txBody>
      </p:sp>
      <p:sp>
        <p:nvSpPr>
          <p:cNvPr id="708" name="TextBox 707">
            <a:extLst>
              <a:ext uri="{FF2B5EF4-FFF2-40B4-BE49-F238E27FC236}">
                <a16:creationId xmlns:a16="http://schemas.microsoft.com/office/drawing/2014/main" id="{4433BAAB-4849-F489-6FD7-DFA2BA140766}"/>
              </a:ext>
            </a:extLst>
          </p:cNvPr>
          <p:cNvSpPr txBox="1"/>
          <p:nvPr/>
        </p:nvSpPr>
        <p:spPr bwMode="auto">
          <a:xfrm>
            <a:off x="11091692" y="4561674"/>
            <a:ext cx="52525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30</a:t>
            </a:r>
          </a:p>
        </p:txBody>
      </p:sp>
      <p:grpSp>
        <p:nvGrpSpPr>
          <p:cNvPr id="709" name="Group 708">
            <a:extLst>
              <a:ext uri="{FF2B5EF4-FFF2-40B4-BE49-F238E27FC236}">
                <a16:creationId xmlns:a16="http://schemas.microsoft.com/office/drawing/2014/main" id="{38A5AFEB-9E34-1967-606D-724470B7FF42}"/>
              </a:ext>
            </a:extLst>
          </p:cNvPr>
          <p:cNvGrpSpPr/>
          <p:nvPr/>
        </p:nvGrpSpPr>
        <p:grpSpPr>
          <a:xfrm rot="5400000">
            <a:off x="10495693" y="3766810"/>
            <a:ext cx="59457" cy="1622700"/>
            <a:chOff x="7323009" y="2886669"/>
            <a:chExt cx="47123" cy="1889994"/>
          </a:xfrm>
        </p:grpSpPr>
        <p:cxnSp>
          <p:nvCxnSpPr>
            <p:cNvPr id="710" name="Straight Connector 709">
              <a:extLst>
                <a:ext uri="{FF2B5EF4-FFF2-40B4-BE49-F238E27FC236}">
                  <a16:creationId xmlns:a16="http://schemas.microsoft.com/office/drawing/2014/main" id="{18D735B2-0E17-DC8A-BFF4-7FFEF4A11196}"/>
                </a:ext>
              </a:extLst>
            </p:cNvPr>
            <p:cNvCxnSpPr>
              <a:cxnSpLocks/>
            </p:cNvCxnSpPr>
            <p:nvPr/>
          </p:nvCxnSpPr>
          <p:spPr bwMode="auto">
            <a:xfrm flipH="1">
              <a:off x="7323009" y="2886669"/>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711" name="Straight Connector 710">
              <a:extLst>
                <a:ext uri="{FF2B5EF4-FFF2-40B4-BE49-F238E27FC236}">
                  <a16:creationId xmlns:a16="http://schemas.microsoft.com/office/drawing/2014/main" id="{456A89BC-05FE-45FF-1C7B-7753C8DF9367}"/>
                </a:ext>
              </a:extLst>
            </p:cNvPr>
            <p:cNvCxnSpPr>
              <a:cxnSpLocks/>
            </p:cNvCxnSpPr>
            <p:nvPr/>
          </p:nvCxnSpPr>
          <p:spPr bwMode="auto">
            <a:xfrm flipH="1">
              <a:off x="7323009" y="3359168"/>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712" name="Straight Connector 711">
              <a:extLst>
                <a:ext uri="{FF2B5EF4-FFF2-40B4-BE49-F238E27FC236}">
                  <a16:creationId xmlns:a16="http://schemas.microsoft.com/office/drawing/2014/main" id="{7F2D5773-E048-EC86-D853-98A7C6C08972}"/>
                </a:ext>
              </a:extLst>
            </p:cNvPr>
            <p:cNvCxnSpPr>
              <a:cxnSpLocks/>
            </p:cNvCxnSpPr>
            <p:nvPr/>
          </p:nvCxnSpPr>
          <p:spPr bwMode="auto">
            <a:xfrm flipH="1">
              <a:off x="7323009" y="3831667"/>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713" name="Straight Connector 712">
              <a:extLst>
                <a:ext uri="{FF2B5EF4-FFF2-40B4-BE49-F238E27FC236}">
                  <a16:creationId xmlns:a16="http://schemas.microsoft.com/office/drawing/2014/main" id="{EAE847ED-63B0-5BB4-702A-2A29363C5F68}"/>
                </a:ext>
              </a:extLst>
            </p:cNvPr>
            <p:cNvCxnSpPr>
              <a:cxnSpLocks/>
            </p:cNvCxnSpPr>
            <p:nvPr/>
          </p:nvCxnSpPr>
          <p:spPr bwMode="auto">
            <a:xfrm flipH="1">
              <a:off x="7323009" y="4304166"/>
              <a:ext cx="47123" cy="0"/>
            </a:xfrm>
            <a:prstGeom prst="line">
              <a:avLst/>
            </a:prstGeom>
            <a:noFill/>
            <a:ln w="28575" cap="flat" cmpd="sng" algn="ctr">
              <a:solidFill>
                <a:schemeClr val="bg1"/>
              </a:solidFill>
              <a:prstDash val="solid"/>
              <a:round/>
              <a:headEnd type="none" w="med" len="med"/>
              <a:tailEnd type="none" w="med" len="med"/>
            </a:ln>
            <a:effectLst/>
          </p:spPr>
        </p:cxnSp>
        <p:cxnSp>
          <p:nvCxnSpPr>
            <p:cNvPr id="714" name="Straight Connector 713">
              <a:extLst>
                <a:ext uri="{FF2B5EF4-FFF2-40B4-BE49-F238E27FC236}">
                  <a16:creationId xmlns:a16="http://schemas.microsoft.com/office/drawing/2014/main" id="{C95C25F8-F9F2-2024-B229-DE4EEABA9D12}"/>
                </a:ext>
              </a:extLst>
            </p:cNvPr>
            <p:cNvCxnSpPr>
              <a:cxnSpLocks/>
            </p:cNvCxnSpPr>
            <p:nvPr/>
          </p:nvCxnSpPr>
          <p:spPr bwMode="auto">
            <a:xfrm flipH="1">
              <a:off x="7323009" y="4776663"/>
              <a:ext cx="47123" cy="0"/>
            </a:xfrm>
            <a:prstGeom prst="line">
              <a:avLst/>
            </a:prstGeom>
            <a:noFill/>
            <a:ln w="28575" cap="flat" cmpd="sng" algn="ctr">
              <a:solidFill>
                <a:schemeClr val="bg1"/>
              </a:solidFill>
              <a:prstDash val="solid"/>
              <a:round/>
              <a:headEnd type="none" w="med" len="med"/>
              <a:tailEnd type="none" w="med" len="med"/>
            </a:ln>
            <a:effectLst/>
          </p:spPr>
        </p:cxnSp>
      </p:grpSp>
      <p:sp>
        <p:nvSpPr>
          <p:cNvPr id="715" name="TextBox 714">
            <a:extLst>
              <a:ext uri="{FF2B5EF4-FFF2-40B4-BE49-F238E27FC236}">
                <a16:creationId xmlns:a16="http://schemas.microsoft.com/office/drawing/2014/main" id="{297EE9B8-5B4F-5A7E-4FA6-D13EF6335F76}"/>
              </a:ext>
            </a:extLst>
          </p:cNvPr>
          <p:cNvSpPr txBox="1"/>
          <p:nvPr/>
        </p:nvSpPr>
        <p:spPr bwMode="auto">
          <a:xfrm>
            <a:off x="7052117" y="5271801"/>
            <a:ext cx="4819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112</a:t>
            </a:r>
          </a:p>
        </p:txBody>
      </p:sp>
      <p:sp>
        <p:nvSpPr>
          <p:cNvPr id="716" name="TextBox 715">
            <a:extLst>
              <a:ext uri="{FF2B5EF4-FFF2-40B4-BE49-F238E27FC236}">
                <a16:creationId xmlns:a16="http://schemas.microsoft.com/office/drawing/2014/main" id="{46911CDE-312B-56FD-F78C-0DF20A6DD757}"/>
              </a:ext>
            </a:extLst>
          </p:cNvPr>
          <p:cNvSpPr txBox="1"/>
          <p:nvPr/>
        </p:nvSpPr>
        <p:spPr bwMode="auto">
          <a:xfrm>
            <a:off x="7453897" y="5271801"/>
            <a:ext cx="4819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103</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97</a:t>
            </a:r>
          </a:p>
        </p:txBody>
      </p:sp>
      <p:sp>
        <p:nvSpPr>
          <p:cNvPr id="717" name="TextBox 716">
            <a:extLst>
              <a:ext uri="{FF2B5EF4-FFF2-40B4-BE49-F238E27FC236}">
                <a16:creationId xmlns:a16="http://schemas.microsoft.com/office/drawing/2014/main" id="{5236048E-FBB5-71D1-4E7F-6FC242F77090}"/>
              </a:ext>
            </a:extLst>
          </p:cNvPr>
          <p:cNvSpPr txBox="1"/>
          <p:nvPr/>
        </p:nvSpPr>
        <p:spPr bwMode="auto">
          <a:xfrm>
            <a:off x="7851675" y="5271801"/>
            <a:ext cx="4819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77</a:t>
            </a:r>
          </a:p>
        </p:txBody>
      </p:sp>
      <p:sp>
        <p:nvSpPr>
          <p:cNvPr id="718" name="TextBox 717">
            <a:extLst>
              <a:ext uri="{FF2B5EF4-FFF2-40B4-BE49-F238E27FC236}">
                <a16:creationId xmlns:a16="http://schemas.microsoft.com/office/drawing/2014/main" id="{49FA57F0-9CFE-2F4E-3117-71C1EE851619}"/>
              </a:ext>
            </a:extLst>
          </p:cNvPr>
          <p:cNvSpPr txBox="1"/>
          <p:nvPr/>
        </p:nvSpPr>
        <p:spPr bwMode="auto">
          <a:xfrm>
            <a:off x="8269129" y="5271801"/>
            <a:ext cx="4819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43</a:t>
            </a:r>
          </a:p>
        </p:txBody>
      </p:sp>
      <p:sp>
        <p:nvSpPr>
          <p:cNvPr id="719" name="TextBox 718">
            <a:extLst>
              <a:ext uri="{FF2B5EF4-FFF2-40B4-BE49-F238E27FC236}">
                <a16:creationId xmlns:a16="http://schemas.microsoft.com/office/drawing/2014/main" id="{DD899D8C-1E5A-12FB-B7BA-570D3E5166EC}"/>
              </a:ext>
            </a:extLst>
          </p:cNvPr>
          <p:cNvSpPr txBox="1"/>
          <p:nvPr/>
        </p:nvSpPr>
        <p:spPr bwMode="auto">
          <a:xfrm>
            <a:off x="8652926" y="5271801"/>
            <a:ext cx="5252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45</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28</a:t>
            </a:r>
          </a:p>
        </p:txBody>
      </p:sp>
      <p:sp>
        <p:nvSpPr>
          <p:cNvPr id="720" name="TextBox 719">
            <a:extLst>
              <a:ext uri="{FF2B5EF4-FFF2-40B4-BE49-F238E27FC236}">
                <a16:creationId xmlns:a16="http://schemas.microsoft.com/office/drawing/2014/main" id="{0D472961-1794-2FEB-3527-4915E3A415BA}"/>
              </a:ext>
            </a:extLst>
          </p:cNvPr>
          <p:cNvSpPr txBox="1"/>
          <p:nvPr/>
        </p:nvSpPr>
        <p:spPr bwMode="auto">
          <a:xfrm>
            <a:off x="9054001" y="5271801"/>
            <a:ext cx="5252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20</a:t>
            </a:r>
          </a:p>
        </p:txBody>
      </p:sp>
      <p:sp>
        <p:nvSpPr>
          <p:cNvPr id="721" name="TextBox 720">
            <a:extLst>
              <a:ext uri="{FF2B5EF4-FFF2-40B4-BE49-F238E27FC236}">
                <a16:creationId xmlns:a16="http://schemas.microsoft.com/office/drawing/2014/main" id="{6D3FFE39-FB22-3589-DEDA-7CD8FC4086D2}"/>
              </a:ext>
            </a:extLst>
          </p:cNvPr>
          <p:cNvSpPr txBox="1"/>
          <p:nvPr/>
        </p:nvSpPr>
        <p:spPr bwMode="auto">
          <a:xfrm>
            <a:off x="9501870" y="5274407"/>
            <a:ext cx="45189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18</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11</a:t>
            </a:r>
          </a:p>
        </p:txBody>
      </p:sp>
      <p:sp>
        <p:nvSpPr>
          <p:cNvPr id="722" name="TextBox 721">
            <a:extLst>
              <a:ext uri="{FF2B5EF4-FFF2-40B4-BE49-F238E27FC236}">
                <a16:creationId xmlns:a16="http://schemas.microsoft.com/office/drawing/2014/main" id="{2D4DAF39-27E7-4CA5-E35E-C56DDEB560D1}"/>
              </a:ext>
            </a:extLst>
          </p:cNvPr>
          <p:cNvSpPr txBox="1"/>
          <p:nvPr/>
        </p:nvSpPr>
        <p:spPr bwMode="auto">
          <a:xfrm>
            <a:off x="9908140" y="5274407"/>
            <a:ext cx="4296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9</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5</a:t>
            </a:r>
          </a:p>
        </p:txBody>
      </p:sp>
      <p:sp>
        <p:nvSpPr>
          <p:cNvPr id="723" name="TextBox 722">
            <a:extLst>
              <a:ext uri="{FF2B5EF4-FFF2-40B4-BE49-F238E27FC236}">
                <a16:creationId xmlns:a16="http://schemas.microsoft.com/office/drawing/2014/main" id="{F3BB6431-C47B-FD0C-7D1D-0DD9A7B0D49C}"/>
              </a:ext>
            </a:extLst>
          </p:cNvPr>
          <p:cNvSpPr txBox="1"/>
          <p:nvPr/>
        </p:nvSpPr>
        <p:spPr bwMode="auto">
          <a:xfrm>
            <a:off x="10325594" y="5274407"/>
            <a:ext cx="42965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724" name="TextBox 723">
            <a:extLst>
              <a:ext uri="{FF2B5EF4-FFF2-40B4-BE49-F238E27FC236}">
                <a16:creationId xmlns:a16="http://schemas.microsoft.com/office/drawing/2014/main" id="{229FA580-8555-7F8C-8AF7-44E9D5356A93}"/>
              </a:ext>
            </a:extLst>
          </p:cNvPr>
          <p:cNvSpPr txBox="1"/>
          <p:nvPr/>
        </p:nvSpPr>
        <p:spPr bwMode="auto">
          <a:xfrm>
            <a:off x="10690617" y="5274407"/>
            <a:ext cx="5252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725" name="TextBox 724">
            <a:extLst>
              <a:ext uri="{FF2B5EF4-FFF2-40B4-BE49-F238E27FC236}">
                <a16:creationId xmlns:a16="http://schemas.microsoft.com/office/drawing/2014/main" id="{832F97B8-39C3-00F5-49E0-8341B367BC16}"/>
              </a:ext>
            </a:extLst>
          </p:cNvPr>
          <p:cNvSpPr txBox="1"/>
          <p:nvPr/>
        </p:nvSpPr>
        <p:spPr bwMode="auto">
          <a:xfrm>
            <a:off x="11091692" y="5274407"/>
            <a:ext cx="52525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726" name="TextBox 725">
            <a:extLst>
              <a:ext uri="{FF2B5EF4-FFF2-40B4-BE49-F238E27FC236}">
                <a16:creationId xmlns:a16="http://schemas.microsoft.com/office/drawing/2014/main" id="{BE4857DA-E5CF-5DEB-5482-23B14E9D340A}"/>
              </a:ext>
            </a:extLst>
          </p:cNvPr>
          <p:cNvSpPr txBox="1"/>
          <p:nvPr/>
        </p:nvSpPr>
        <p:spPr bwMode="auto">
          <a:xfrm>
            <a:off x="9509469" y="3918025"/>
            <a:ext cx="220284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E1471D"/>
                </a:solidFill>
                <a:effectLst/>
                <a:uLnTx/>
                <a:uFillTx/>
                <a:latin typeface="Calibri" panose="020F0502020204030204" pitchFamily="34" charset="0"/>
                <a:ea typeface="+mn-ea"/>
                <a:cs typeface="Calibri" panose="020F0502020204030204" pitchFamily="34" charset="0"/>
              </a:rPr>
              <a:t>Placebo + AAP: 10.9 mo</a:t>
            </a:r>
          </a:p>
        </p:txBody>
      </p:sp>
      <p:sp>
        <p:nvSpPr>
          <p:cNvPr id="727" name="TextBox 726">
            <a:extLst>
              <a:ext uri="{FF2B5EF4-FFF2-40B4-BE49-F238E27FC236}">
                <a16:creationId xmlns:a16="http://schemas.microsoft.com/office/drawing/2014/main" id="{725BB102-B64F-D021-83C7-C2569B90646A}"/>
              </a:ext>
            </a:extLst>
          </p:cNvPr>
          <p:cNvSpPr txBox="1"/>
          <p:nvPr/>
        </p:nvSpPr>
        <p:spPr bwMode="auto">
          <a:xfrm>
            <a:off x="9556969" y="3103546"/>
            <a:ext cx="188737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Nira + AAP: 16.6 mo</a:t>
            </a:r>
          </a:p>
        </p:txBody>
      </p:sp>
      <p:grpSp>
        <p:nvGrpSpPr>
          <p:cNvPr id="728" name="Group 727">
            <a:extLst>
              <a:ext uri="{FF2B5EF4-FFF2-40B4-BE49-F238E27FC236}">
                <a16:creationId xmlns:a16="http://schemas.microsoft.com/office/drawing/2014/main" id="{133DC5A8-BE81-07F6-749A-60BC7B630F04}"/>
              </a:ext>
            </a:extLst>
          </p:cNvPr>
          <p:cNvGrpSpPr/>
          <p:nvPr/>
        </p:nvGrpSpPr>
        <p:grpSpPr>
          <a:xfrm>
            <a:off x="7267280" y="2231479"/>
            <a:ext cx="4109660" cy="1550861"/>
            <a:chOff x="7162505" y="2231479"/>
            <a:chExt cx="4109660" cy="1550861"/>
          </a:xfrm>
        </p:grpSpPr>
        <p:cxnSp>
          <p:nvCxnSpPr>
            <p:cNvPr id="729" name="Straight Connector 728">
              <a:extLst>
                <a:ext uri="{FF2B5EF4-FFF2-40B4-BE49-F238E27FC236}">
                  <a16:creationId xmlns:a16="http://schemas.microsoft.com/office/drawing/2014/main" id="{47489AEA-6D39-23C3-94DA-A5E02AC08426}"/>
                </a:ext>
              </a:extLst>
            </p:cNvPr>
            <p:cNvCxnSpPr>
              <a:cxnSpLocks/>
            </p:cNvCxnSpPr>
            <p:nvPr/>
          </p:nvCxnSpPr>
          <p:spPr bwMode="auto">
            <a:xfrm>
              <a:off x="7206038" y="3413381"/>
              <a:ext cx="4066127" cy="0"/>
            </a:xfrm>
            <a:prstGeom prst="line">
              <a:avLst/>
            </a:prstGeom>
            <a:noFill/>
            <a:ln w="28575" cap="flat" cmpd="sng" algn="ctr">
              <a:solidFill>
                <a:schemeClr val="tx2"/>
              </a:solidFill>
              <a:prstDash val="sysDash"/>
              <a:round/>
              <a:headEnd type="none" w="med" len="med"/>
              <a:tailEnd type="none" w="med" len="med"/>
            </a:ln>
            <a:effectLst/>
          </p:spPr>
        </p:cxnSp>
        <p:sp>
          <p:nvSpPr>
            <p:cNvPr id="730" name="Isosceles Triangle 729">
              <a:extLst>
                <a:ext uri="{FF2B5EF4-FFF2-40B4-BE49-F238E27FC236}">
                  <a16:creationId xmlns:a16="http://schemas.microsoft.com/office/drawing/2014/main" id="{6B74B0CA-658C-56D1-1057-7536B8E8EAC0}"/>
                </a:ext>
              </a:extLst>
            </p:cNvPr>
            <p:cNvSpPr/>
            <p:nvPr/>
          </p:nvSpPr>
          <p:spPr bwMode="auto">
            <a:xfrm>
              <a:off x="7162505" y="2231479"/>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31" name="Isosceles Triangle 730">
              <a:extLst>
                <a:ext uri="{FF2B5EF4-FFF2-40B4-BE49-F238E27FC236}">
                  <a16:creationId xmlns:a16="http://schemas.microsoft.com/office/drawing/2014/main" id="{EB2ADB95-A1EE-C612-09EC-FBF10A5F7C42}"/>
                </a:ext>
              </a:extLst>
            </p:cNvPr>
            <p:cNvSpPr/>
            <p:nvPr/>
          </p:nvSpPr>
          <p:spPr bwMode="auto">
            <a:xfrm>
              <a:off x="7681918" y="2484709"/>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32" name="Isosceles Triangle 731">
              <a:extLst>
                <a:ext uri="{FF2B5EF4-FFF2-40B4-BE49-F238E27FC236}">
                  <a16:creationId xmlns:a16="http://schemas.microsoft.com/office/drawing/2014/main" id="{4353115F-33C4-286E-F731-1BF4E46FE6A2}"/>
                </a:ext>
              </a:extLst>
            </p:cNvPr>
            <p:cNvSpPr/>
            <p:nvPr/>
          </p:nvSpPr>
          <p:spPr bwMode="auto">
            <a:xfrm>
              <a:off x="7761651" y="2501659"/>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33" name="Isosceles Triangle 732">
              <a:extLst>
                <a:ext uri="{FF2B5EF4-FFF2-40B4-BE49-F238E27FC236}">
                  <a16:creationId xmlns:a16="http://schemas.microsoft.com/office/drawing/2014/main" id="{9A54B058-8180-F09D-3CE2-040CE090BC91}"/>
                </a:ext>
              </a:extLst>
            </p:cNvPr>
            <p:cNvSpPr/>
            <p:nvPr/>
          </p:nvSpPr>
          <p:spPr bwMode="auto">
            <a:xfrm>
              <a:off x="7912795" y="2505328"/>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34" name="Isosceles Triangle 733">
              <a:extLst>
                <a:ext uri="{FF2B5EF4-FFF2-40B4-BE49-F238E27FC236}">
                  <a16:creationId xmlns:a16="http://schemas.microsoft.com/office/drawing/2014/main" id="{F1D12ED6-BAF5-5454-5058-36B08DCCA293}"/>
                </a:ext>
              </a:extLst>
            </p:cNvPr>
            <p:cNvSpPr/>
            <p:nvPr/>
          </p:nvSpPr>
          <p:spPr bwMode="auto">
            <a:xfrm>
              <a:off x="8179426" y="2570968"/>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35" name="Isosceles Triangle 734">
              <a:extLst>
                <a:ext uri="{FF2B5EF4-FFF2-40B4-BE49-F238E27FC236}">
                  <a16:creationId xmlns:a16="http://schemas.microsoft.com/office/drawing/2014/main" id="{0C05399B-EBAA-5A42-595B-989599442EAE}"/>
                </a:ext>
              </a:extLst>
            </p:cNvPr>
            <p:cNvSpPr/>
            <p:nvPr/>
          </p:nvSpPr>
          <p:spPr bwMode="auto">
            <a:xfrm>
              <a:off x="7954262" y="2552137"/>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36" name="Isosceles Triangle 735">
              <a:extLst>
                <a:ext uri="{FF2B5EF4-FFF2-40B4-BE49-F238E27FC236}">
                  <a16:creationId xmlns:a16="http://schemas.microsoft.com/office/drawing/2014/main" id="{8D75CB5B-2C4D-24AB-4EF7-6BC02771AE84}"/>
                </a:ext>
              </a:extLst>
            </p:cNvPr>
            <p:cNvSpPr/>
            <p:nvPr/>
          </p:nvSpPr>
          <p:spPr bwMode="auto">
            <a:xfrm>
              <a:off x="8266603" y="2644739"/>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37" name="Isosceles Triangle 736">
              <a:extLst>
                <a:ext uri="{FF2B5EF4-FFF2-40B4-BE49-F238E27FC236}">
                  <a16:creationId xmlns:a16="http://schemas.microsoft.com/office/drawing/2014/main" id="{874122A3-6189-C61B-EC43-AC1CAC3FE456}"/>
                </a:ext>
              </a:extLst>
            </p:cNvPr>
            <p:cNvSpPr/>
            <p:nvPr/>
          </p:nvSpPr>
          <p:spPr bwMode="auto">
            <a:xfrm>
              <a:off x="8287260" y="2668094"/>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38" name="Isosceles Triangle 737">
              <a:extLst>
                <a:ext uri="{FF2B5EF4-FFF2-40B4-BE49-F238E27FC236}">
                  <a16:creationId xmlns:a16="http://schemas.microsoft.com/office/drawing/2014/main" id="{6B25CD78-4013-B3C2-9B25-9980B85B25C9}"/>
                </a:ext>
              </a:extLst>
            </p:cNvPr>
            <p:cNvSpPr/>
            <p:nvPr/>
          </p:nvSpPr>
          <p:spPr bwMode="auto">
            <a:xfrm>
              <a:off x="8296926" y="2723923"/>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39" name="Isosceles Triangle 738">
              <a:extLst>
                <a:ext uri="{FF2B5EF4-FFF2-40B4-BE49-F238E27FC236}">
                  <a16:creationId xmlns:a16="http://schemas.microsoft.com/office/drawing/2014/main" id="{C7C3DFF6-A91D-A6AE-A483-973C22F3F457}"/>
                </a:ext>
              </a:extLst>
            </p:cNvPr>
            <p:cNvSpPr/>
            <p:nvPr/>
          </p:nvSpPr>
          <p:spPr bwMode="auto">
            <a:xfrm>
              <a:off x="8620201" y="2776912"/>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40" name="Isosceles Triangle 739">
              <a:extLst>
                <a:ext uri="{FF2B5EF4-FFF2-40B4-BE49-F238E27FC236}">
                  <a16:creationId xmlns:a16="http://schemas.microsoft.com/office/drawing/2014/main" id="{BD1CF7B4-C694-61E9-B742-AAF0902B5B0C}"/>
                </a:ext>
              </a:extLst>
            </p:cNvPr>
            <p:cNvSpPr/>
            <p:nvPr/>
          </p:nvSpPr>
          <p:spPr bwMode="auto">
            <a:xfrm>
              <a:off x="8640396" y="2797175"/>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41" name="Isosceles Triangle 740">
              <a:extLst>
                <a:ext uri="{FF2B5EF4-FFF2-40B4-BE49-F238E27FC236}">
                  <a16:creationId xmlns:a16="http://schemas.microsoft.com/office/drawing/2014/main" id="{918BB09F-9B53-978D-06E9-A8C4B38E61EC}"/>
                </a:ext>
              </a:extLst>
            </p:cNvPr>
            <p:cNvSpPr/>
            <p:nvPr/>
          </p:nvSpPr>
          <p:spPr bwMode="auto">
            <a:xfrm>
              <a:off x="8885126" y="2944926"/>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42" name="Isosceles Triangle 741">
              <a:extLst>
                <a:ext uri="{FF2B5EF4-FFF2-40B4-BE49-F238E27FC236}">
                  <a16:creationId xmlns:a16="http://schemas.microsoft.com/office/drawing/2014/main" id="{45E1AF28-C08B-CA9D-5252-A6483100D7D9}"/>
                </a:ext>
              </a:extLst>
            </p:cNvPr>
            <p:cNvSpPr/>
            <p:nvPr/>
          </p:nvSpPr>
          <p:spPr bwMode="auto">
            <a:xfrm>
              <a:off x="8665231" y="2870260"/>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43" name="Isosceles Triangle 742">
              <a:extLst>
                <a:ext uri="{FF2B5EF4-FFF2-40B4-BE49-F238E27FC236}">
                  <a16:creationId xmlns:a16="http://schemas.microsoft.com/office/drawing/2014/main" id="{D9EA0143-4980-8484-4142-5C06C46610A8}"/>
                </a:ext>
              </a:extLst>
            </p:cNvPr>
            <p:cNvSpPr/>
            <p:nvPr/>
          </p:nvSpPr>
          <p:spPr bwMode="auto">
            <a:xfrm>
              <a:off x="8677249" y="2913760"/>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44" name="Isosceles Triangle 743">
              <a:extLst>
                <a:ext uri="{FF2B5EF4-FFF2-40B4-BE49-F238E27FC236}">
                  <a16:creationId xmlns:a16="http://schemas.microsoft.com/office/drawing/2014/main" id="{B393857C-DA64-DBEA-6F16-812E71208AFA}"/>
                </a:ext>
              </a:extLst>
            </p:cNvPr>
            <p:cNvSpPr/>
            <p:nvPr/>
          </p:nvSpPr>
          <p:spPr bwMode="auto">
            <a:xfrm>
              <a:off x="9032630" y="3088742"/>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45" name="Isosceles Triangle 744">
              <a:extLst>
                <a:ext uri="{FF2B5EF4-FFF2-40B4-BE49-F238E27FC236}">
                  <a16:creationId xmlns:a16="http://schemas.microsoft.com/office/drawing/2014/main" id="{3B5A77EA-9D95-4B02-BD9A-3F2D263C5450}"/>
                </a:ext>
              </a:extLst>
            </p:cNvPr>
            <p:cNvSpPr/>
            <p:nvPr/>
          </p:nvSpPr>
          <p:spPr bwMode="auto">
            <a:xfrm>
              <a:off x="8999545" y="3024159"/>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46" name="Isosceles Triangle 745">
              <a:extLst>
                <a:ext uri="{FF2B5EF4-FFF2-40B4-BE49-F238E27FC236}">
                  <a16:creationId xmlns:a16="http://schemas.microsoft.com/office/drawing/2014/main" id="{E442D893-2C21-ABEC-8DB8-18297627FBD6}"/>
                </a:ext>
              </a:extLst>
            </p:cNvPr>
            <p:cNvSpPr/>
            <p:nvPr/>
          </p:nvSpPr>
          <p:spPr bwMode="auto">
            <a:xfrm>
              <a:off x="9349056" y="3252595"/>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47" name="Isosceles Triangle 746">
              <a:extLst>
                <a:ext uri="{FF2B5EF4-FFF2-40B4-BE49-F238E27FC236}">
                  <a16:creationId xmlns:a16="http://schemas.microsoft.com/office/drawing/2014/main" id="{5D708884-DF8B-6173-ECAF-F042B282BF52}"/>
                </a:ext>
              </a:extLst>
            </p:cNvPr>
            <p:cNvSpPr/>
            <p:nvPr/>
          </p:nvSpPr>
          <p:spPr bwMode="auto">
            <a:xfrm>
              <a:off x="9061132" y="3129071"/>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48" name="Isosceles Triangle 747">
              <a:extLst>
                <a:ext uri="{FF2B5EF4-FFF2-40B4-BE49-F238E27FC236}">
                  <a16:creationId xmlns:a16="http://schemas.microsoft.com/office/drawing/2014/main" id="{6A25E994-C1F5-5BA3-6BBB-96FC5B9E7328}"/>
                </a:ext>
              </a:extLst>
            </p:cNvPr>
            <p:cNvSpPr/>
            <p:nvPr/>
          </p:nvSpPr>
          <p:spPr bwMode="auto">
            <a:xfrm>
              <a:off x="9413920" y="3385299"/>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49" name="Isosceles Triangle 748">
              <a:extLst>
                <a:ext uri="{FF2B5EF4-FFF2-40B4-BE49-F238E27FC236}">
                  <a16:creationId xmlns:a16="http://schemas.microsoft.com/office/drawing/2014/main" id="{6F0EBD46-12BF-969B-1945-69C5C931DCA7}"/>
                </a:ext>
              </a:extLst>
            </p:cNvPr>
            <p:cNvSpPr/>
            <p:nvPr/>
          </p:nvSpPr>
          <p:spPr bwMode="auto">
            <a:xfrm>
              <a:off x="9382369" y="3253619"/>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50" name="Isosceles Triangle 749">
              <a:extLst>
                <a:ext uri="{FF2B5EF4-FFF2-40B4-BE49-F238E27FC236}">
                  <a16:creationId xmlns:a16="http://schemas.microsoft.com/office/drawing/2014/main" id="{0D1101AB-A23A-5BCC-F0D0-BA18A2BEBF8A}"/>
                </a:ext>
              </a:extLst>
            </p:cNvPr>
            <p:cNvSpPr/>
            <p:nvPr/>
          </p:nvSpPr>
          <p:spPr bwMode="auto">
            <a:xfrm>
              <a:off x="9383923" y="3358298"/>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51" name="Isosceles Triangle 750">
              <a:extLst>
                <a:ext uri="{FF2B5EF4-FFF2-40B4-BE49-F238E27FC236}">
                  <a16:creationId xmlns:a16="http://schemas.microsoft.com/office/drawing/2014/main" id="{F2E43610-072A-3E09-A49D-04AED8CD0C47}"/>
                </a:ext>
              </a:extLst>
            </p:cNvPr>
            <p:cNvSpPr/>
            <p:nvPr/>
          </p:nvSpPr>
          <p:spPr bwMode="auto">
            <a:xfrm>
              <a:off x="9427064" y="3444619"/>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52" name="Isosceles Triangle 751">
              <a:extLst>
                <a:ext uri="{FF2B5EF4-FFF2-40B4-BE49-F238E27FC236}">
                  <a16:creationId xmlns:a16="http://schemas.microsoft.com/office/drawing/2014/main" id="{EFFEB3FE-F063-F332-6113-509BB3663619}"/>
                </a:ext>
              </a:extLst>
            </p:cNvPr>
            <p:cNvSpPr/>
            <p:nvPr/>
          </p:nvSpPr>
          <p:spPr bwMode="auto">
            <a:xfrm>
              <a:off x="9745172" y="3503073"/>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53" name="Isosceles Triangle 752">
              <a:extLst>
                <a:ext uri="{FF2B5EF4-FFF2-40B4-BE49-F238E27FC236}">
                  <a16:creationId xmlns:a16="http://schemas.microsoft.com/office/drawing/2014/main" id="{B787D6F8-E1BA-B234-4004-D45742167D6A}"/>
                </a:ext>
              </a:extLst>
            </p:cNvPr>
            <p:cNvSpPr/>
            <p:nvPr/>
          </p:nvSpPr>
          <p:spPr bwMode="auto">
            <a:xfrm>
              <a:off x="9468732" y="3443152"/>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54" name="Isosceles Triangle 753">
              <a:extLst>
                <a:ext uri="{FF2B5EF4-FFF2-40B4-BE49-F238E27FC236}">
                  <a16:creationId xmlns:a16="http://schemas.microsoft.com/office/drawing/2014/main" id="{B96942F6-9AB4-A9CE-A94D-89363EB6DA90}"/>
                </a:ext>
              </a:extLst>
            </p:cNvPr>
            <p:cNvSpPr/>
            <p:nvPr/>
          </p:nvSpPr>
          <p:spPr bwMode="auto">
            <a:xfrm>
              <a:off x="9887037" y="3586259"/>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55" name="Isosceles Triangle 754">
              <a:extLst>
                <a:ext uri="{FF2B5EF4-FFF2-40B4-BE49-F238E27FC236}">
                  <a16:creationId xmlns:a16="http://schemas.microsoft.com/office/drawing/2014/main" id="{257D8DC2-57EC-FE6E-3FDF-902D14FDAF62}"/>
                </a:ext>
              </a:extLst>
            </p:cNvPr>
            <p:cNvSpPr/>
            <p:nvPr/>
          </p:nvSpPr>
          <p:spPr bwMode="auto">
            <a:xfrm>
              <a:off x="9789932" y="3500330"/>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56" name="Isosceles Triangle 755">
              <a:extLst>
                <a:ext uri="{FF2B5EF4-FFF2-40B4-BE49-F238E27FC236}">
                  <a16:creationId xmlns:a16="http://schemas.microsoft.com/office/drawing/2014/main" id="{A66ADF7F-92E4-133C-50BC-D2DE7970D6CE}"/>
                </a:ext>
              </a:extLst>
            </p:cNvPr>
            <p:cNvSpPr/>
            <p:nvPr/>
          </p:nvSpPr>
          <p:spPr bwMode="auto">
            <a:xfrm>
              <a:off x="10132519" y="3711640"/>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57" name="Isosceles Triangle 756">
              <a:extLst>
                <a:ext uri="{FF2B5EF4-FFF2-40B4-BE49-F238E27FC236}">
                  <a16:creationId xmlns:a16="http://schemas.microsoft.com/office/drawing/2014/main" id="{2BC5EE10-B095-A995-AEBB-69A8A98C8CD5}"/>
                </a:ext>
              </a:extLst>
            </p:cNvPr>
            <p:cNvSpPr/>
            <p:nvPr/>
          </p:nvSpPr>
          <p:spPr bwMode="auto">
            <a:xfrm>
              <a:off x="9932231" y="3591614"/>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58" name="Isosceles Triangle 757">
              <a:extLst>
                <a:ext uri="{FF2B5EF4-FFF2-40B4-BE49-F238E27FC236}">
                  <a16:creationId xmlns:a16="http://schemas.microsoft.com/office/drawing/2014/main" id="{CA376EA3-F6AC-73CF-3F07-557260B5E082}"/>
                </a:ext>
              </a:extLst>
            </p:cNvPr>
            <p:cNvSpPr/>
            <p:nvPr/>
          </p:nvSpPr>
          <p:spPr bwMode="auto">
            <a:xfrm>
              <a:off x="10114419" y="3587583"/>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59" name="Isosceles Triangle 758">
              <a:extLst>
                <a:ext uri="{FF2B5EF4-FFF2-40B4-BE49-F238E27FC236}">
                  <a16:creationId xmlns:a16="http://schemas.microsoft.com/office/drawing/2014/main" id="{67BFE706-105C-AF36-566F-1B883961CE71}"/>
                </a:ext>
              </a:extLst>
            </p:cNvPr>
            <p:cNvSpPr/>
            <p:nvPr/>
          </p:nvSpPr>
          <p:spPr bwMode="auto">
            <a:xfrm>
              <a:off x="10502169" y="3712783"/>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60" name="Isosceles Triangle 759">
              <a:extLst>
                <a:ext uri="{FF2B5EF4-FFF2-40B4-BE49-F238E27FC236}">
                  <a16:creationId xmlns:a16="http://schemas.microsoft.com/office/drawing/2014/main" id="{559E55E1-A62A-4879-90F4-E79C8F66601A}"/>
                </a:ext>
              </a:extLst>
            </p:cNvPr>
            <p:cNvSpPr/>
            <p:nvPr/>
          </p:nvSpPr>
          <p:spPr bwMode="auto">
            <a:xfrm>
              <a:off x="10566896" y="3718001"/>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61" name="Isosceles Triangle 760">
              <a:extLst>
                <a:ext uri="{FF2B5EF4-FFF2-40B4-BE49-F238E27FC236}">
                  <a16:creationId xmlns:a16="http://schemas.microsoft.com/office/drawing/2014/main" id="{8B9718AE-3100-8B6C-4F50-998027F2A5A1}"/>
                </a:ext>
              </a:extLst>
            </p:cNvPr>
            <p:cNvSpPr/>
            <p:nvPr/>
          </p:nvSpPr>
          <p:spPr bwMode="auto">
            <a:xfrm>
              <a:off x="10861037" y="3711640"/>
              <a:ext cx="74633" cy="64339"/>
            </a:xfrm>
            <a:prstGeom prst="triangle">
              <a:avLst/>
            </a:prstGeom>
            <a:noFill/>
            <a:ln w="19050">
              <a:solidFill>
                <a:schemeClr val="accent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762" name="Group 761">
            <a:extLst>
              <a:ext uri="{FF2B5EF4-FFF2-40B4-BE49-F238E27FC236}">
                <a16:creationId xmlns:a16="http://schemas.microsoft.com/office/drawing/2014/main" id="{D4C77D19-BB9C-697E-C0AD-268AA727BDFA}"/>
              </a:ext>
            </a:extLst>
          </p:cNvPr>
          <p:cNvGrpSpPr/>
          <p:nvPr/>
        </p:nvGrpSpPr>
        <p:grpSpPr>
          <a:xfrm>
            <a:off x="7708631" y="2545033"/>
            <a:ext cx="2979416" cy="1367720"/>
            <a:chOff x="7603856" y="2545033"/>
            <a:chExt cx="2979416" cy="1367720"/>
          </a:xfrm>
        </p:grpSpPr>
        <p:sp>
          <p:nvSpPr>
            <p:cNvPr id="763" name="Oval 762">
              <a:extLst>
                <a:ext uri="{FF2B5EF4-FFF2-40B4-BE49-F238E27FC236}">
                  <a16:creationId xmlns:a16="http://schemas.microsoft.com/office/drawing/2014/main" id="{D08CB765-C0D5-AE09-DBFD-4D74B1DB66B7}"/>
                </a:ext>
              </a:extLst>
            </p:cNvPr>
            <p:cNvSpPr/>
            <p:nvPr/>
          </p:nvSpPr>
          <p:spPr bwMode="auto">
            <a:xfrm>
              <a:off x="7603856" y="2545033"/>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64" name="Oval 763">
              <a:extLst>
                <a:ext uri="{FF2B5EF4-FFF2-40B4-BE49-F238E27FC236}">
                  <a16:creationId xmlns:a16="http://schemas.microsoft.com/office/drawing/2014/main" id="{9F9E4E3C-522E-C9D9-57AE-0DD2A4E28DE6}"/>
                </a:ext>
              </a:extLst>
            </p:cNvPr>
            <p:cNvSpPr/>
            <p:nvPr/>
          </p:nvSpPr>
          <p:spPr bwMode="auto">
            <a:xfrm>
              <a:off x="7648014" y="2573824"/>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65" name="Oval 764">
              <a:extLst>
                <a:ext uri="{FF2B5EF4-FFF2-40B4-BE49-F238E27FC236}">
                  <a16:creationId xmlns:a16="http://schemas.microsoft.com/office/drawing/2014/main" id="{614330CD-C1B6-B15F-29C8-D6B102CF55C5}"/>
                </a:ext>
              </a:extLst>
            </p:cNvPr>
            <p:cNvSpPr/>
            <p:nvPr/>
          </p:nvSpPr>
          <p:spPr bwMode="auto">
            <a:xfrm>
              <a:off x="8233285" y="2983422"/>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66" name="Oval 765">
              <a:extLst>
                <a:ext uri="{FF2B5EF4-FFF2-40B4-BE49-F238E27FC236}">
                  <a16:creationId xmlns:a16="http://schemas.microsoft.com/office/drawing/2014/main" id="{4B36AF88-893F-C45C-B63A-DF637428A7A7}"/>
                </a:ext>
              </a:extLst>
            </p:cNvPr>
            <p:cNvSpPr/>
            <p:nvPr/>
          </p:nvSpPr>
          <p:spPr bwMode="auto">
            <a:xfrm>
              <a:off x="7933596" y="2877787"/>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67" name="Oval 766">
              <a:extLst>
                <a:ext uri="{FF2B5EF4-FFF2-40B4-BE49-F238E27FC236}">
                  <a16:creationId xmlns:a16="http://schemas.microsoft.com/office/drawing/2014/main" id="{5F5BED4F-56C1-4AB0-3451-FA0FFC4091CB}"/>
                </a:ext>
              </a:extLst>
            </p:cNvPr>
            <p:cNvSpPr/>
            <p:nvPr/>
          </p:nvSpPr>
          <p:spPr bwMode="auto">
            <a:xfrm>
              <a:off x="8264058" y="3015121"/>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68" name="Oval 767">
              <a:extLst>
                <a:ext uri="{FF2B5EF4-FFF2-40B4-BE49-F238E27FC236}">
                  <a16:creationId xmlns:a16="http://schemas.microsoft.com/office/drawing/2014/main" id="{045AD762-D347-160C-92DB-E64A2B3C66F5}"/>
                </a:ext>
              </a:extLst>
            </p:cNvPr>
            <p:cNvSpPr/>
            <p:nvPr/>
          </p:nvSpPr>
          <p:spPr bwMode="auto">
            <a:xfrm>
              <a:off x="8277197" y="3040500"/>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69" name="Oval 768">
              <a:extLst>
                <a:ext uri="{FF2B5EF4-FFF2-40B4-BE49-F238E27FC236}">
                  <a16:creationId xmlns:a16="http://schemas.microsoft.com/office/drawing/2014/main" id="{D84C0E01-3BC3-D798-26AB-C707B261DC50}"/>
                </a:ext>
              </a:extLst>
            </p:cNvPr>
            <p:cNvSpPr/>
            <p:nvPr/>
          </p:nvSpPr>
          <p:spPr bwMode="auto">
            <a:xfrm>
              <a:off x="8288239" y="3109867"/>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0" name="Oval 769">
              <a:extLst>
                <a:ext uri="{FF2B5EF4-FFF2-40B4-BE49-F238E27FC236}">
                  <a16:creationId xmlns:a16="http://schemas.microsoft.com/office/drawing/2014/main" id="{CB35CA43-D0DE-A61E-DDBD-E654D33B0B3E}"/>
                </a:ext>
              </a:extLst>
            </p:cNvPr>
            <p:cNvSpPr/>
            <p:nvPr/>
          </p:nvSpPr>
          <p:spPr bwMode="auto">
            <a:xfrm>
              <a:off x="8300691" y="3147064"/>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1" name="Oval 770">
              <a:extLst>
                <a:ext uri="{FF2B5EF4-FFF2-40B4-BE49-F238E27FC236}">
                  <a16:creationId xmlns:a16="http://schemas.microsoft.com/office/drawing/2014/main" id="{196E2C43-9ECA-793F-A4B9-F5A11BF93AF3}"/>
                </a:ext>
              </a:extLst>
            </p:cNvPr>
            <p:cNvSpPr/>
            <p:nvPr/>
          </p:nvSpPr>
          <p:spPr bwMode="auto">
            <a:xfrm>
              <a:off x="8425133" y="3355226"/>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2" name="Oval 771">
              <a:extLst>
                <a:ext uri="{FF2B5EF4-FFF2-40B4-BE49-F238E27FC236}">
                  <a16:creationId xmlns:a16="http://schemas.microsoft.com/office/drawing/2014/main" id="{A3339D6A-15A4-E15B-922B-A59D2622BE10}"/>
                </a:ext>
              </a:extLst>
            </p:cNvPr>
            <p:cNvSpPr/>
            <p:nvPr/>
          </p:nvSpPr>
          <p:spPr bwMode="auto">
            <a:xfrm>
              <a:off x="8308704" y="3185758"/>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3" name="Oval 772">
              <a:extLst>
                <a:ext uri="{FF2B5EF4-FFF2-40B4-BE49-F238E27FC236}">
                  <a16:creationId xmlns:a16="http://schemas.microsoft.com/office/drawing/2014/main" id="{321CB107-8698-1E96-04E0-6D096ED22285}"/>
                </a:ext>
              </a:extLst>
            </p:cNvPr>
            <p:cNvSpPr/>
            <p:nvPr/>
          </p:nvSpPr>
          <p:spPr bwMode="auto">
            <a:xfrm>
              <a:off x="8605745" y="3358735"/>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4" name="Oval 773">
              <a:extLst>
                <a:ext uri="{FF2B5EF4-FFF2-40B4-BE49-F238E27FC236}">
                  <a16:creationId xmlns:a16="http://schemas.microsoft.com/office/drawing/2014/main" id="{76215AD9-C40B-4D03-1F11-7530723F1CA7}"/>
                </a:ext>
              </a:extLst>
            </p:cNvPr>
            <p:cNvSpPr/>
            <p:nvPr/>
          </p:nvSpPr>
          <p:spPr bwMode="auto">
            <a:xfrm>
              <a:off x="8468306" y="3353054"/>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5" name="Oval 774">
              <a:extLst>
                <a:ext uri="{FF2B5EF4-FFF2-40B4-BE49-F238E27FC236}">
                  <a16:creationId xmlns:a16="http://schemas.microsoft.com/office/drawing/2014/main" id="{268A3889-A411-EA75-9CEA-8F1746BDA8D5}"/>
                </a:ext>
              </a:extLst>
            </p:cNvPr>
            <p:cNvSpPr/>
            <p:nvPr/>
          </p:nvSpPr>
          <p:spPr bwMode="auto">
            <a:xfrm>
              <a:off x="8685840" y="3493370"/>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6" name="Oval 775">
              <a:extLst>
                <a:ext uri="{FF2B5EF4-FFF2-40B4-BE49-F238E27FC236}">
                  <a16:creationId xmlns:a16="http://schemas.microsoft.com/office/drawing/2014/main" id="{E34748EA-CEC5-8D27-617A-F952F302480C}"/>
                </a:ext>
              </a:extLst>
            </p:cNvPr>
            <p:cNvSpPr/>
            <p:nvPr/>
          </p:nvSpPr>
          <p:spPr bwMode="auto">
            <a:xfrm>
              <a:off x="8672661" y="3461706"/>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7" name="Oval 776">
              <a:extLst>
                <a:ext uri="{FF2B5EF4-FFF2-40B4-BE49-F238E27FC236}">
                  <a16:creationId xmlns:a16="http://schemas.microsoft.com/office/drawing/2014/main" id="{4EC6D377-518A-1ED3-07D1-A3BF30702094}"/>
                </a:ext>
              </a:extLst>
            </p:cNvPr>
            <p:cNvSpPr/>
            <p:nvPr/>
          </p:nvSpPr>
          <p:spPr bwMode="auto">
            <a:xfrm>
              <a:off x="8760156" y="3506801"/>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8" name="Oval 777">
              <a:extLst>
                <a:ext uri="{FF2B5EF4-FFF2-40B4-BE49-F238E27FC236}">
                  <a16:creationId xmlns:a16="http://schemas.microsoft.com/office/drawing/2014/main" id="{7D38B7E5-7DDE-A1A7-16A2-3CDEF5E93208}"/>
                </a:ext>
              </a:extLst>
            </p:cNvPr>
            <p:cNvSpPr/>
            <p:nvPr/>
          </p:nvSpPr>
          <p:spPr bwMode="auto">
            <a:xfrm>
              <a:off x="8789844" y="3506439"/>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79" name="Oval 778">
              <a:extLst>
                <a:ext uri="{FF2B5EF4-FFF2-40B4-BE49-F238E27FC236}">
                  <a16:creationId xmlns:a16="http://schemas.microsoft.com/office/drawing/2014/main" id="{13905330-6561-E725-0979-4729A5821C8B}"/>
                </a:ext>
              </a:extLst>
            </p:cNvPr>
            <p:cNvSpPr/>
            <p:nvPr/>
          </p:nvSpPr>
          <p:spPr bwMode="auto">
            <a:xfrm>
              <a:off x="9390558" y="3771477"/>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80" name="Oval 779">
              <a:extLst>
                <a:ext uri="{FF2B5EF4-FFF2-40B4-BE49-F238E27FC236}">
                  <a16:creationId xmlns:a16="http://schemas.microsoft.com/office/drawing/2014/main" id="{E64693CE-644B-D041-2B51-600C69151214}"/>
                </a:ext>
              </a:extLst>
            </p:cNvPr>
            <p:cNvSpPr/>
            <p:nvPr/>
          </p:nvSpPr>
          <p:spPr bwMode="auto">
            <a:xfrm>
              <a:off x="9059939" y="3695667"/>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81" name="Oval 780">
              <a:extLst>
                <a:ext uri="{FF2B5EF4-FFF2-40B4-BE49-F238E27FC236}">
                  <a16:creationId xmlns:a16="http://schemas.microsoft.com/office/drawing/2014/main" id="{9B37C85A-B74A-CB84-1AA9-989EDFB189AD}"/>
                </a:ext>
              </a:extLst>
            </p:cNvPr>
            <p:cNvSpPr/>
            <p:nvPr/>
          </p:nvSpPr>
          <p:spPr bwMode="auto">
            <a:xfrm>
              <a:off x="9022224" y="3573278"/>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82" name="Oval 781">
              <a:extLst>
                <a:ext uri="{FF2B5EF4-FFF2-40B4-BE49-F238E27FC236}">
                  <a16:creationId xmlns:a16="http://schemas.microsoft.com/office/drawing/2014/main" id="{4F5360FC-9788-2B49-91C0-F48F9B8CF03C}"/>
                </a:ext>
              </a:extLst>
            </p:cNvPr>
            <p:cNvSpPr/>
            <p:nvPr/>
          </p:nvSpPr>
          <p:spPr bwMode="auto">
            <a:xfrm>
              <a:off x="9767929" y="3843139"/>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83" name="Oval 782">
              <a:extLst>
                <a:ext uri="{FF2B5EF4-FFF2-40B4-BE49-F238E27FC236}">
                  <a16:creationId xmlns:a16="http://schemas.microsoft.com/office/drawing/2014/main" id="{A49C94F4-843E-4886-7661-1A6A4E224231}"/>
                </a:ext>
              </a:extLst>
            </p:cNvPr>
            <p:cNvSpPr/>
            <p:nvPr/>
          </p:nvSpPr>
          <p:spPr bwMode="auto">
            <a:xfrm>
              <a:off x="9418318" y="3774371"/>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84" name="Oval 783">
              <a:extLst>
                <a:ext uri="{FF2B5EF4-FFF2-40B4-BE49-F238E27FC236}">
                  <a16:creationId xmlns:a16="http://schemas.microsoft.com/office/drawing/2014/main" id="{2F1B8433-125C-AC8A-0FE4-32F33BA03D5C}"/>
                </a:ext>
              </a:extLst>
            </p:cNvPr>
            <p:cNvSpPr/>
            <p:nvPr/>
          </p:nvSpPr>
          <p:spPr bwMode="auto">
            <a:xfrm>
              <a:off x="10148342" y="3843505"/>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85" name="Oval 784">
              <a:extLst>
                <a:ext uri="{FF2B5EF4-FFF2-40B4-BE49-F238E27FC236}">
                  <a16:creationId xmlns:a16="http://schemas.microsoft.com/office/drawing/2014/main" id="{28CD8424-0DFC-AB8E-9CEB-4B41100EAA55}"/>
                </a:ext>
              </a:extLst>
            </p:cNvPr>
            <p:cNvSpPr/>
            <p:nvPr/>
          </p:nvSpPr>
          <p:spPr bwMode="auto">
            <a:xfrm>
              <a:off x="9808925" y="3845525"/>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86" name="Oval 785">
              <a:extLst>
                <a:ext uri="{FF2B5EF4-FFF2-40B4-BE49-F238E27FC236}">
                  <a16:creationId xmlns:a16="http://schemas.microsoft.com/office/drawing/2014/main" id="{5F30B89A-B275-BCFB-FB3A-1020BD02FD17}"/>
                </a:ext>
              </a:extLst>
            </p:cNvPr>
            <p:cNvSpPr/>
            <p:nvPr/>
          </p:nvSpPr>
          <p:spPr bwMode="auto">
            <a:xfrm>
              <a:off x="10004742" y="3847959"/>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87" name="Oval 786">
              <a:extLst>
                <a:ext uri="{FF2B5EF4-FFF2-40B4-BE49-F238E27FC236}">
                  <a16:creationId xmlns:a16="http://schemas.microsoft.com/office/drawing/2014/main" id="{A8D54352-EBA2-B0D5-8C5E-CE1F37DF5788}"/>
                </a:ext>
              </a:extLst>
            </p:cNvPr>
            <p:cNvSpPr/>
            <p:nvPr/>
          </p:nvSpPr>
          <p:spPr bwMode="auto">
            <a:xfrm>
              <a:off x="10518933" y="3848414"/>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88" name="Oval 787">
              <a:extLst>
                <a:ext uri="{FF2B5EF4-FFF2-40B4-BE49-F238E27FC236}">
                  <a16:creationId xmlns:a16="http://schemas.microsoft.com/office/drawing/2014/main" id="{441A744F-4E52-048B-5086-1D8110C6670E}"/>
                </a:ext>
              </a:extLst>
            </p:cNvPr>
            <p:cNvSpPr/>
            <p:nvPr/>
          </p:nvSpPr>
          <p:spPr bwMode="auto">
            <a:xfrm>
              <a:off x="10275565" y="3841267"/>
              <a:ext cx="64339" cy="64339"/>
            </a:xfrm>
            <a:prstGeom prst="ellipse">
              <a:avLst/>
            </a:prstGeom>
            <a:noFill/>
            <a:ln w="19050">
              <a:solidFill>
                <a:schemeClr val="accent3"/>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2" name="TextBox 1">
            <a:extLst>
              <a:ext uri="{FF2B5EF4-FFF2-40B4-BE49-F238E27FC236}">
                <a16:creationId xmlns:a16="http://schemas.microsoft.com/office/drawing/2014/main" id="{0E78A765-1535-BC6B-1405-7BEDE82FC2E1}"/>
              </a:ext>
            </a:extLst>
          </p:cNvPr>
          <p:cNvSpPr txBox="1"/>
          <p:nvPr/>
        </p:nvSpPr>
        <p:spPr bwMode="auto">
          <a:xfrm>
            <a:off x="5516157" y="6190390"/>
            <a:ext cx="18257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rPFS by central review</a:t>
            </a:r>
          </a:p>
        </p:txBody>
      </p:sp>
    </p:spTree>
    <p:extLst>
      <p:ext uri="{BB962C8B-B14F-4D97-AF65-F5344CB8AC3E}">
        <p14:creationId xmlns:p14="http://schemas.microsoft.com/office/powerpoint/2010/main" val="25620792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53" name="Straight Connector 752">
            <a:extLst>
              <a:ext uri="{FF2B5EF4-FFF2-40B4-BE49-F238E27FC236}">
                <a16:creationId xmlns:a16="http://schemas.microsoft.com/office/drawing/2014/main" id="{03B44EF5-4BCB-5F55-2C16-A9912F4C6126}"/>
              </a:ext>
            </a:extLst>
          </p:cNvPr>
          <p:cNvCxnSpPr/>
          <p:nvPr/>
        </p:nvCxnSpPr>
        <p:spPr bwMode="auto">
          <a:xfrm>
            <a:off x="6867072" y="3151242"/>
            <a:ext cx="4314620" cy="0"/>
          </a:xfrm>
          <a:prstGeom prst="line">
            <a:avLst/>
          </a:prstGeom>
          <a:noFill/>
          <a:ln w="28575" cap="flat" cmpd="sng" algn="ctr">
            <a:solidFill>
              <a:schemeClr val="tx2"/>
            </a:solidFill>
            <a:prstDash val="sysDash"/>
            <a:round/>
            <a:headEnd type="none" w="med" len="med"/>
            <a:tailEnd type="none" w="med" len="med"/>
          </a:ln>
          <a:effectLst/>
        </p:spPr>
      </p:cxnSp>
      <p:sp>
        <p:nvSpPr>
          <p:cNvPr id="755" name="Freeform: Shape 754">
            <a:extLst>
              <a:ext uri="{FF2B5EF4-FFF2-40B4-BE49-F238E27FC236}">
                <a16:creationId xmlns:a16="http://schemas.microsoft.com/office/drawing/2014/main" id="{B51EFB5E-58EA-6C7D-75CA-F4A6DD5182CF}"/>
              </a:ext>
            </a:extLst>
          </p:cNvPr>
          <p:cNvSpPr/>
          <p:nvPr/>
        </p:nvSpPr>
        <p:spPr bwMode="auto">
          <a:xfrm>
            <a:off x="6856491" y="2079279"/>
            <a:ext cx="4125362" cy="1783533"/>
          </a:xfrm>
          <a:custGeom>
            <a:avLst/>
            <a:gdLst>
              <a:gd name="connsiteX0" fmla="*/ 0 w 4125362"/>
              <a:gd name="connsiteY0" fmla="*/ 0 h 1783533"/>
              <a:gd name="connsiteX1" fmla="*/ 60357 w 4125362"/>
              <a:gd name="connsiteY1" fmla="*/ 0 h 1783533"/>
              <a:gd name="connsiteX2" fmla="*/ 48285 w 4125362"/>
              <a:gd name="connsiteY2" fmla="*/ 12072 h 1783533"/>
              <a:gd name="connsiteX3" fmla="*/ 48285 w 4125362"/>
              <a:gd name="connsiteY3" fmla="*/ 24143 h 1783533"/>
              <a:gd name="connsiteX4" fmla="*/ 280658 w 4125362"/>
              <a:gd name="connsiteY4" fmla="*/ 24143 h 1783533"/>
              <a:gd name="connsiteX5" fmla="*/ 280658 w 4125362"/>
              <a:gd name="connsiteY5" fmla="*/ 45268 h 1783533"/>
              <a:gd name="connsiteX6" fmla="*/ 395335 w 4125362"/>
              <a:gd name="connsiteY6" fmla="*/ 45268 h 1783533"/>
              <a:gd name="connsiteX7" fmla="*/ 395335 w 4125362"/>
              <a:gd name="connsiteY7" fmla="*/ 63374 h 1783533"/>
              <a:gd name="connsiteX8" fmla="*/ 624689 w 4125362"/>
              <a:gd name="connsiteY8" fmla="*/ 63374 h 1783533"/>
              <a:gd name="connsiteX9" fmla="*/ 624689 w 4125362"/>
              <a:gd name="connsiteY9" fmla="*/ 78464 h 1783533"/>
              <a:gd name="connsiteX10" fmla="*/ 666939 w 4125362"/>
              <a:gd name="connsiteY10" fmla="*/ 78464 h 1783533"/>
              <a:gd name="connsiteX11" fmla="*/ 666939 w 4125362"/>
              <a:gd name="connsiteY11" fmla="*/ 78464 h 1783533"/>
              <a:gd name="connsiteX12" fmla="*/ 666939 w 4125362"/>
              <a:gd name="connsiteY12" fmla="*/ 102606 h 1783533"/>
              <a:gd name="connsiteX13" fmla="*/ 823865 w 4125362"/>
              <a:gd name="connsiteY13" fmla="*/ 102606 h 1783533"/>
              <a:gd name="connsiteX14" fmla="*/ 823865 w 4125362"/>
              <a:gd name="connsiteY14" fmla="*/ 156927 h 1783533"/>
              <a:gd name="connsiteX15" fmla="*/ 854044 w 4125362"/>
              <a:gd name="connsiteY15" fmla="*/ 156927 h 1783533"/>
              <a:gd name="connsiteX16" fmla="*/ 854044 w 4125362"/>
              <a:gd name="connsiteY16" fmla="*/ 181070 h 1783533"/>
              <a:gd name="connsiteX17" fmla="*/ 878186 w 4125362"/>
              <a:gd name="connsiteY17" fmla="*/ 181070 h 1783533"/>
              <a:gd name="connsiteX18" fmla="*/ 878186 w 4125362"/>
              <a:gd name="connsiteY18" fmla="*/ 211248 h 1783533"/>
              <a:gd name="connsiteX19" fmla="*/ 905347 w 4125362"/>
              <a:gd name="connsiteY19" fmla="*/ 211248 h 1783533"/>
              <a:gd name="connsiteX20" fmla="*/ 905347 w 4125362"/>
              <a:gd name="connsiteY20" fmla="*/ 229355 h 1783533"/>
              <a:gd name="connsiteX21" fmla="*/ 938543 w 4125362"/>
              <a:gd name="connsiteY21" fmla="*/ 229355 h 1783533"/>
              <a:gd name="connsiteX22" fmla="*/ 938543 w 4125362"/>
              <a:gd name="connsiteY22" fmla="*/ 247462 h 1783533"/>
              <a:gd name="connsiteX23" fmla="*/ 1004935 w 4125362"/>
              <a:gd name="connsiteY23" fmla="*/ 247462 h 1783533"/>
              <a:gd name="connsiteX24" fmla="*/ 1004935 w 4125362"/>
              <a:gd name="connsiteY24" fmla="*/ 280658 h 1783533"/>
              <a:gd name="connsiteX25" fmla="*/ 1038131 w 4125362"/>
              <a:gd name="connsiteY25" fmla="*/ 280658 h 1783533"/>
              <a:gd name="connsiteX26" fmla="*/ 1038131 w 4125362"/>
              <a:gd name="connsiteY26" fmla="*/ 310836 h 1783533"/>
              <a:gd name="connsiteX27" fmla="*/ 1095469 w 4125362"/>
              <a:gd name="connsiteY27" fmla="*/ 310836 h 1783533"/>
              <a:gd name="connsiteX28" fmla="*/ 1095469 w 4125362"/>
              <a:gd name="connsiteY28" fmla="*/ 371192 h 1783533"/>
              <a:gd name="connsiteX29" fmla="*/ 1164879 w 4125362"/>
              <a:gd name="connsiteY29" fmla="*/ 371192 h 1783533"/>
              <a:gd name="connsiteX30" fmla="*/ 1164879 w 4125362"/>
              <a:gd name="connsiteY30" fmla="*/ 383264 h 1783533"/>
              <a:gd name="connsiteX31" fmla="*/ 1240325 w 4125362"/>
              <a:gd name="connsiteY31" fmla="*/ 383264 h 1783533"/>
              <a:gd name="connsiteX32" fmla="*/ 1240325 w 4125362"/>
              <a:gd name="connsiteY32" fmla="*/ 434567 h 1783533"/>
              <a:gd name="connsiteX33" fmla="*/ 1303699 w 4125362"/>
              <a:gd name="connsiteY33" fmla="*/ 434567 h 1783533"/>
              <a:gd name="connsiteX34" fmla="*/ 1303699 w 4125362"/>
              <a:gd name="connsiteY34" fmla="*/ 473798 h 1783533"/>
              <a:gd name="connsiteX35" fmla="*/ 1403287 w 4125362"/>
              <a:gd name="connsiteY35" fmla="*/ 473798 h 1783533"/>
              <a:gd name="connsiteX36" fmla="*/ 1403287 w 4125362"/>
              <a:gd name="connsiteY36" fmla="*/ 513030 h 1783533"/>
              <a:gd name="connsiteX37" fmla="*/ 1545125 w 4125362"/>
              <a:gd name="connsiteY37" fmla="*/ 513030 h 1783533"/>
              <a:gd name="connsiteX38" fmla="*/ 1545125 w 4125362"/>
              <a:gd name="connsiteY38" fmla="*/ 543208 h 1783533"/>
              <a:gd name="connsiteX39" fmla="*/ 1584357 w 4125362"/>
              <a:gd name="connsiteY39" fmla="*/ 543208 h 1783533"/>
              <a:gd name="connsiteX40" fmla="*/ 1584357 w 4125362"/>
              <a:gd name="connsiteY40" fmla="*/ 573386 h 1783533"/>
              <a:gd name="connsiteX41" fmla="*/ 1632642 w 4125362"/>
              <a:gd name="connsiteY41" fmla="*/ 573386 h 1783533"/>
              <a:gd name="connsiteX42" fmla="*/ 1632642 w 4125362"/>
              <a:gd name="connsiteY42" fmla="*/ 609600 h 1783533"/>
              <a:gd name="connsiteX43" fmla="*/ 1656784 w 4125362"/>
              <a:gd name="connsiteY43" fmla="*/ 609600 h 1783533"/>
              <a:gd name="connsiteX44" fmla="*/ 1656784 w 4125362"/>
              <a:gd name="connsiteY44" fmla="*/ 651850 h 1783533"/>
              <a:gd name="connsiteX45" fmla="*/ 1677909 w 4125362"/>
              <a:gd name="connsiteY45" fmla="*/ 651850 h 1783533"/>
              <a:gd name="connsiteX46" fmla="*/ 1677909 w 4125362"/>
              <a:gd name="connsiteY46" fmla="*/ 685046 h 1783533"/>
              <a:gd name="connsiteX47" fmla="*/ 1774479 w 4125362"/>
              <a:gd name="connsiteY47" fmla="*/ 685046 h 1783533"/>
              <a:gd name="connsiteX48" fmla="*/ 1774479 w 4125362"/>
              <a:gd name="connsiteY48" fmla="*/ 706171 h 1783533"/>
              <a:gd name="connsiteX49" fmla="*/ 1804658 w 4125362"/>
              <a:gd name="connsiteY49" fmla="*/ 706171 h 1783533"/>
              <a:gd name="connsiteX50" fmla="*/ 1804658 w 4125362"/>
              <a:gd name="connsiteY50" fmla="*/ 730313 h 1783533"/>
              <a:gd name="connsiteX51" fmla="*/ 1843889 w 4125362"/>
              <a:gd name="connsiteY51" fmla="*/ 730313 h 1783533"/>
              <a:gd name="connsiteX52" fmla="*/ 1843889 w 4125362"/>
              <a:gd name="connsiteY52" fmla="*/ 760491 h 1783533"/>
              <a:gd name="connsiteX53" fmla="*/ 1886139 w 4125362"/>
              <a:gd name="connsiteY53" fmla="*/ 760491 h 1783533"/>
              <a:gd name="connsiteX54" fmla="*/ 1886139 w 4125362"/>
              <a:gd name="connsiteY54" fmla="*/ 784634 h 1783533"/>
              <a:gd name="connsiteX55" fmla="*/ 1907263 w 4125362"/>
              <a:gd name="connsiteY55" fmla="*/ 784634 h 1783533"/>
              <a:gd name="connsiteX56" fmla="*/ 1907263 w 4125362"/>
              <a:gd name="connsiteY56" fmla="*/ 808776 h 1783533"/>
              <a:gd name="connsiteX57" fmla="*/ 1982709 w 4125362"/>
              <a:gd name="connsiteY57" fmla="*/ 808776 h 1783533"/>
              <a:gd name="connsiteX58" fmla="*/ 1982709 w 4125362"/>
              <a:gd name="connsiteY58" fmla="*/ 826883 h 1783533"/>
              <a:gd name="connsiteX59" fmla="*/ 2100404 w 4125362"/>
              <a:gd name="connsiteY59" fmla="*/ 826883 h 1783533"/>
              <a:gd name="connsiteX60" fmla="*/ 2100404 w 4125362"/>
              <a:gd name="connsiteY60" fmla="*/ 863097 h 1783533"/>
              <a:gd name="connsiteX61" fmla="*/ 2178867 w 4125362"/>
              <a:gd name="connsiteY61" fmla="*/ 863097 h 1783533"/>
              <a:gd name="connsiteX62" fmla="*/ 2178867 w 4125362"/>
              <a:gd name="connsiteY62" fmla="*/ 923454 h 1783533"/>
              <a:gd name="connsiteX63" fmla="*/ 2178867 w 4125362"/>
              <a:gd name="connsiteY63" fmla="*/ 923454 h 1783533"/>
              <a:gd name="connsiteX64" fmla="*/ 2178867 w 4125362"/>
              <a:gd name="connsiteY64" fmla="*/ 959668 h 1783533"/>
              <a:gd name="connsiteX65" fmla="*/ 2257331 w 4125362"/>
              <a:gd name="connsiteY65" fmla="*/ 959668 h 1783533"/>
              <a:gd name="connsiteX66" fmla="*/ 2257331 w 4125362"/>
              <a:gd name="connsiteY66" fmla="*/ 989846 h 1783533"/>
              <a:gd name="connsiteX67" fmla="*/ 2489703 w 4125362"/>
              <a:gd name="connsiteY67" fmla="*/ 989846 h 1783533"/>
              <a:gd name="connsiteX68" fmla="*/ 2489703 w 4125362"/>
              <a:gd name="connsiteY68" fmla="*/ 1029077 h 1783533"/>
              <a:gd name="connsiteX69" fmla="*/ 2583256 w 4125362"/>
              <a:gd name="connsiteY69" fmla="*/ 1029077 h 1783533"/>
              <a:gd name="connsiteX70" fmla="*/ 2583256 w 4125362"/>
              <a:gd name="connsiteY70" fmla="*/ 1068309 h 1783533"/>
              <a:gd name="connsiteX71" fmla="*/ 2619469 w 4125362"/>
              <a:gd name="connsiteY71" fmla="*/ 1068309 h 1783533"/>
              <a:gd name="connsiteX72" fmla="*/ 2619469 w 4125362"/>
              <a:gd name="connsiteY72" fmla="*/ 1140737 h 1783533"/>
              <a:gd name="connsiteX73" fmla="*/ 2857877 w 4125362"/>
              <a:gd name="connsiteY73" fmla="*/ 1140737 h 1783533"/>
              <a:gd name="connsiteX74" fmla="*/ 2857877 w 4125362"/>
              <a:gd name="connsiteY74" fmla="*/ 1173933 h 1783533"/>
              <a:gd name="connsiteX75" fmla="*/ 2924269 w 4125362"/>
              <a:gd name="connsiteY75" fmla="*/ 1173933 h 1783533"/>
              <a:gd name="connsiteX76" fmla="*/ 2924269 w 4125362"/>
              <a:gd name="connsiteY76" fmla="*/ 1207129 h 1783533"/>
              <a:gd name="connsiteX77" fmla="*/ 2960483 w 4125362"/>
              <a:gd name="connsiteY77" fmla="*/ 1207129 h 1783533"/>
              <a:gd name="connsiteX78" fmla="*/ 2960483 w 4125362"/>
              <a:gd name="connsiteY78" fmla="*/ 1267485 h 1783533"/>
              <a:gd name="connsiteX79" fmla="*/ 2999715 w 4125362"/>
              <a:gd name="connsiteY79" fmla="*/ 1267485 h 1783533"/>
              <a:gd name="connsiteX80" fmla="*/ 2999715 w 4125362"/>
              <a:gd name="connsiteY80" fmla="*/ 1303699 h 1783533"/>
              <a:gd name="connsiteX81" fmla="*/ 3063089 w 4125362"/>
              <a:gd name="connsiteY81" fmla="*/ 1303699 h 1783533"/>
              <a:gd name="connsiteX82" fmla="*/ 3063089 w 4125362"/>
              <a:gd name="connsiteY82" fmla="*/ 1330860 h 1783533"/>
              <a:gd name="connsiteX83" fmla="*/ 3153624 w 4125362"/>
              <a:gd name="connsiteY83" fmla="*/ 1330860 h 1783533"/>
              <a:gd name="connsiteX84" fmla="*/ 3153624 w 4125362"/>
              <a:gd name="connsiteY84" fmla="*/ 1370091 h 1783533"/>
              <a:gd name="connsiteX85" fmla="*/ 3413157 w 4125362"/>
              <a:gd name="connsiteY85" fmla="*/ 1370091 h 1783533"/>
              <a:gd name="connsiteX86" fmla="*/ 3413157 w 4125362"/>
              <a:gd name="connsiteY86" fmla="*/ 1412341 h 1783533"/>
              <a:gd name="connsiteX87" fmla="*/ 3428246 w 4125362"/>
              <a:gd name="connsiteY87" fmla="*/ 1412341 h 1783533"/>
              <a:gd name="connsiteX88" fmla="*/ 3428246 w 4125362"/>
              <a:gd name="connsiteY88" fmla="*/ 1469679 h 1783533"/>
              <a:gd name="connsiteX89" fmla="*/ 3754170 w 4125362"/>
              <a:gd name="connsiteY89" fmla="*/ 1469679 h 1783533"/>
              <a:gd name="connsiteX90" fmla="*/ 3754170 w 4125362"/>
              <a:gd name="connsiteY90" fmla="*/ 1566250 h 1783533"/>
              <a:gd name="connsiteX91" fmla="*/ 3838669 w 4125362"/>
              <a:gd name="connsiteY91" fmla="*/ 1566250 h 1783533"/>
              <a:gd name="connsiteX92" fmla="*/ 3838669 w 4125362"/>
              <a:gd name="connsiteY92" fmla="*/ 1668856 h 1783533"/>
              <a:gd name="connsiteX93" fmla="*/ 3923168 w 4125362"/>
              <a:gd name="connsiteY93" fmla="*/ 1668856 h 1783533"/>
              <a:gd name="connsiteX94" fmla="*/ 3923168 w 4125362"/>
              <a:gd name="connsiteY94" fmla="*/ 1783533 h 1783533"/>
              <a:gd name="connsiteX95" fmla="*/ 4125362 w 4125362"/>
              <a:gd name="connsiteY95" fmla="*/ 1783533 h 17835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4125362" h="1783533">
                <a:moveTo>
                  <a:pt x="0" y="0"/>
                </a:moveTo>
                <a:lnTo>
                  <a:pt x="60357" y="0"/>
                </a:lnTo>
                <a:lnTo>
                  <a:pt x="48285" y="12072"/>
                </a:lnTo>
                <a:lnTo>
                  <a:pt x="48285" y="24143"/>
                </a:lnTo>
                <a:lnTo>
                  <a:pt x="280658" y="24143"/>
                </a:lnTo>
                <a:lnTo>
                  <a:pt x="280658" y="45268"/>
                </a:lnTo>
                <a:lnTo>
                  <a:pt x="395335" y="45268"/>
                </a:lnTo>
                <a:lnTo>
                  <a:pt x="395335" y="63374"/>
                </a:lnTo>
                <a:lnTo>
                  <a:pt x="624689" y="63374"/>
                </a:lnTo>
                <a:lnTo>
                  <a:pt x="624689" y="78464"/>
                </a:lnTo>
                <a:lnTo>
                  <a:pt x="666939" y="78464"/>
                </a:lnTo>
                <a:lnTo>
                  <a:pt x="666939" y="78464"/>
                </a:lnTo>
                <a:lnTo>
                  <a:pt x="666939" y="102606"/>
                </a:lnTo>
                <a:lnTo>
                  <a:pt x="823865" y="102606"/>
                </a:lnTo>
                <a:lnTo>
                  <a:pt x="823865" y="156927"/>
                </a:lnTo>
                <a:lnTo>
                  <a:pt x="854044" y="156927"/>
                </a:lnTo>
                <a:lnTo>
                  <a:pt x="854044" y="181070"/>
                </a:lnTo>
                <a:lnTo>
                  <a:pt x="878186" y="181070"/>
                </a:lnTo>
                <a:lnTo>
                  <a:pt x="878186" y="211248"/>
                </a:lnTo>
                <a:lnTo>
                  <a:pt x="905347" y="211248"/>
                </a:lnTo>
                <a:lnTo>
                  <a:pt x="905347" y="229355"/>
                </a:lnTo>
                <a:lnTo>
                  <a:pt x="938543" y="229355"/>
                </a:lnTo>
                <a:lnTo>
                  <a:pt x="938543" y="247462"/>
                </a:lnTo>
                <a:lnTo>
                  <a:pt x="1004935" y="247462"/>
                </a:lnTo>
                <a:lnTo>
                  <a:pt x="1004935" y="280658"/>
                </a:lnTo>
                <a:lnTo>
                  <a:pt x="1038131" y="280658"/>
                </a:lnTo>
                <a:lnTo>
                  <a:pt x="1038131" y="310836"/>
                </a:lnTo>
                <a:lnTo>
                  <a:pt x="1095469" y="310836"/>
                </a:lnTo>
                <a:lnTo>
                  <a:pt x="1095469" y="371192"/>
                </a:lnTo>
                <a:lnTo>
                  <a:pt x="1164879" y="371192"/>
                </a:lnTo>
                <a:lnTo>
                  <a:pt x="1164879" y="383264"/>
                </a:lnTo>
                <a:lnTo>
                  <a:pt x="1240325" y="383264"/>
                </a:lnTo>
                <a:lnTo>
                  <a:pt x="1240325" y="434567"/>
                </a:lnTo>
                <a:lnTo>
                  <a:pt x="1303699" y="434567"/>
                </a:lnTo>
                <a:lnTo>
                  <a:pt x="1303699" y="473798"/>
                </a:lnTo>
                <a:lnTo>
                  <a:pt x="1403287" y="473798"/>
                </a:lnTo>
                <a:lnTo>
                  <a:pt x="1403287" y="513030"/>
                </a:lnTo>
                <a:lnTo>
                  <a:pt x="1545125" y="513030"/>
                </a:lnTo>
                <a:lnTo>
                  <a:pt x="1545125" y="543208"/>
                </a:lnTo>
                <a:lnTo>
                  <a:pt x="1584357" y="543208"/>
                </a:lnTo>
                <a:lnTo>
                  <a:pt x="1584357" y="573386"/>
                </a:lnTo>
                <a:lnTo>
                  <a:pt x="1632642" y="573386"/>
                </a:lnTo>
                <a:lnTo>
                  <a:pt x="1632642" y="609600"/>
                </a:lnTo>
                <a:lnTo>
                  <a:pt x="1656784" y="609600"/>
                </a:lnTo>
                <a:lnTo>
                  <a:pt x="1656784" y="651850"/>
                </a:lnTo>
                <a:lnTo>
                  <a:pt x="1677909" y="651850"/>
                </a:lnTo>
                <a:lnTo>
                  <a:pt x="1677909" y="685046"/>
                </a:lnTo>
                <a:lnTo>
                  <a:pt x="1774479" y="685046"/>
                </a:lnTo>
                <a:lnTo>
                  <a:pt x="1774479" y="706171"/>
                </a:lnTo>
                <a:lnTo>
                  <a:pt x="1804658" y="706171"/>
                </a:lnTo>
                <a:lnTo>
                  <a:pt x="1804658" y="730313"/>
                </a:lnTo>
                <a:lnTo>
                  <a:pt x="1843889" y="730313"/>
                </a:lnTo>
                <a:lnTo>
                  <a:pt x="1843889" y="760491"/>
                </a:lnTo>
                <a:lnTo>
                  <a:pt x="1886139" y="760491"/>
                </a:lnTo>
                <a:lnTo>
                  <a:pt x="1886139" y="784634"/>
                </a:lnTo>
                <a:lnTo>
                  <a:pt x="1907263" y="784634"/>
                </a:lnTo>
                <a:lnTo>
                  <a:pt x="1907263" y="808776"/>
                </a:lnTo>
                <a:lnTo>
                  <a:pt x="1982709" y="808776"/>
                </a:lnTo>
                <a:lnTo>
                  <a:pt x="1982709" y="826883"/>
                </a:lnTo>
                <a:lnTo>
                  <a:pt x="2100404" y="826883"/>
                </a:lnTo>
                <a:lnTo>
                  <a:pt x="2100404" y="863097"/>
                </a:lnTo>
                <a:lnTo>
                  <a:pt x="2178867" y="863097"/>
                </a:lnTo>
                <a:lnTo>
                  <a:pt x="2178867" y="923454"/>
                </a:lnTo>
                <a:lnTo>
                  <a:pt x="2178867" y="923454"/>
                </a:lnTo>
                <a:lnTo>
                  <a:pt x="2178867" y="959668"/>
                </a:lnTo>
                <a:lnTo>
                  <a:pt x="2257331" y="959668"/>
                </a:lnTo>
                <a:lnTo>
                  <a:pt x="2257331" y="989846"/>
                </a:lnTo>
                <a:lnTo>
                  <a:pt x="2489703" y="989846"/>
                </a:lnTo>
                <a:lnTo>
                  <a:pt x="2489703" y="1029077"/>
                </a:lnTo>
                <a:lnTo>
                  <a:pt x="2583256" y="1029077"/>
                </a:lnTo>
                <a:lnTo>
                  <a:pt x="2583256" y="1068309"/>
                </a:lnTo>
                <a:lnTo>
                  <a:pt x="2619469" y="1068309"/>
                </a:lnTo>
                <a:lnTo>
                  <a:pt x="2619469" y="1140737"/>
                </a:lnTo>
                <a:lnTo>
                  <a:pt x="2857877" y="1140737"/>
                </a:lnTo>
                <a:lnTo>
                  <a:pt x="2857877" y="1173933"/>
                </a:lnTo>
                <a:lnTo>
                  <a:pt x="2924269" y="1173933"/>
                </a:lnTo>
                <a:lnTo>
                  <a:pt x="2924269" y="1207129"/>
                </a:lnTo>
                <a:lnTo>
                  <a:pt x="2960483" y="1207129"/>
                </a:lnTo>
                <a:lnTo>
                  <a:pt x="2960483" y="1267485"/>
                </a:lnTo>
                <a:lnTo>
                  <a:pt x="2999715" y="1267485"/>
                </a:lnTo>
                <a:lnTo>
                  <a:pt x="2999715" y="1303699"/>
                </a:lnTo>
                <a:lnTo>
                  <a:pt x="3063089" y="1303699"/>
                </a:lnTo>
                <a:lnTo>
                  <a:pt x="3063089" y="1330860"/>
                </a:lnTo>
                <a:lnTo>
                  <a:pt x="3153624" y="1330860"/>
                </a:lnTo>
                <a:lnTo>
                  <a:pt x="3153624" y="1370091"/>
                </a:lnTo>
                <a:lnTo>
                  <a:pt x="3413157" y="1370091"/>
                </a:lnTo>
                <a:lnTo>
                  <a:pt x="3413157" y="1412341"/>
                </a:lnTo>
                <a:lnTo>
                  <a:pt x="3428246" y="1412341"/>
                </a:lnTo>
                <a:lnTo>
                  <a:pt x="3428246" y="1469679"/>
                </a:lnTo>
                <a:lnTo>
                  <a:pt x="3754170" y="1469679"/>
                </a:lnTo>
                <a:lnTo>
                  <a:pt x="3754170" y="1566250"/>
                </a:lnTo>
                <a:lnTo>
                  <a:pt x="3838669" y="1566250"/>
                </a:lnTo>
                <a:lnTo>
                  <a:pt x="3838669" y="1668856"/>
                </a:lnTo>
                <a:lnTo>
                  <a:pt x="3923168" y="1668856"/>
                </a:lnTo>
                <a:lnTo>
                  <a:pt x="3923168" y="1783533"/>
                </a:lnTo>
                <a:lnTo>
                  <a:pt x="4125362" y="1783533"/>
                </a:lnTo>
              </a:path>
            </a:pathLst>
          </a:custGeom>
          <a:noFill/>
          <a:ln w="28575">
            <a:solidFill>
              <a:schemeClr val="accent3"/>
            </a:solidFill>
            <a:miter lim="800000"/>
            <a:headEnd/>
            <a:tailEnd/>
          </a:ln>
        </p:spPr>
        <p:txBody>
          <a:bodyPr rtlCol="0" anchor="ctr"/>
          <a:lstStyle/>
          <a:p>
            <a:pPr algn="ctr"/>
            <a:endParaRPr lang="en-US" dirty="0"/>
          </a:p>
        </p:txBody>
      </p:sp>
      <p:sp>
        <p:nvSpPr>
          <p:cNvPr id="754" name="Freeform: Shape 753">
            <a:extLst>
              <a:ext uri="{FF2B5EF4-FFF2-40B4-BE49-F238E27FC236}">
                <a16:creationId xmlns:a16="http://schemas.microsoft.com/office/drawing/2014/main" id="{D4BF9D71-C5AE-270A-6825-EB9E5DEBA32E}"/>
              </a:ext>
            </a:extLst>
          </p:cNvPr>
          <p:cNvSpPr/>
          <p:nvPr/>
        </p:nvSpPr>
        <p:spPr bwMode="auto">
          <a:xfrm>
            <a:off x="6856491" y="2079279"/>
            <a:ext cx="4288325" cy="1324824"/>
          </a:xfrm>
          <a:custGeom>
            <a:avLst/>
            <a:gdLst>
              <a:gd name="connsiteX0" fmla="*/ 0 w 4288325"/>
              <a:gd name="connsiteY0" fmla="*/ 0 h 1324824"/>
              <a:gd name="connsiteX1" fmla="*/ 175034 w 4288325"/>
              <a:gd name="connsiteY1" fmla="*/ 0 h 1324824"/>
              <a:gd name="connsiteX2" fmla="*/ 175034 w 4288325"/>
              <a:gd name="connsiteY2" fmla="*/ 27161 h 1324824"/>
              <a:gd name="connsiteX3" fmla="*/ 214265 w 4288325"/>
              <a:gd name="connsiteY3" fmla="*/ 27161 h 1324824"/>
              <a:gd name="connsiteX4" fmla="*/ 214265 w 4288325"/>
              <a:gd name="connsiteY4" fmla="*/ 42250 h 1324824"/>
              <a:gd name="connsiteX5" fmla="*/ 350067 w 4288325"/>
              <a:gd name="connsiteY5" fmla="*/ 42250 h 1324824"/>
              <a:gd name="connsiteX6" fmla="*/ 359121 w 4288325"/>
              <a:gd name="connsiteY6" fmla="*/ 51304 h 1324824"/>
              <a:gd name="connsiteX7" fmla="*/ 380246 w 4288325"/>
              <a:gd name="connsiteY7" fmla="*/ 51304 h 1324824"/>
              <a:gd name="connsiteX8" fmla="*/ 380246 w 4288325"/>
              <a:gd name="connsiteY8" fmla="*/ 84499 h 1324824"/>
              <a:gd name="connsiteX9" fmla="*/ 494923 w 4288325"/>
              <a:gd name="connsiteY9" fmla="*/ 84499 h 1324824"/>
              <a:gd name="connsiteX10" fmla="*/ 494923 w 4288325"/>
              <a:gd name="connsiteY10" fmla="*/ 96571 h 1324824"/>
              <a:gd name="connsiteX11" fmla="*/ 549244 w 4288325"/>
              <a:gd name="connsiteY11" fmla="*/ 96571 h 1324824"/>
              <a:gd name="connsiteX12" fmla="*/ 549244 w 4288325"/>
              <a:gd name="connsiteY12" fmla="*/ 120713 h 1324824"/>
              <a:gd name="connsiteX13" fmla="*/ 564333 w 4288325"/>
              <a:gd name="connsiteY13" fmla="*/ 120713 h 1324824"/>
              <a:gd name="connsiteX14" fmla="*/ 564333 w 4288325"/>
              <a:gd name="connsiteY14" fmla="*/ 138820 h 1324824"/>
              <a:gd name="connsiteX15" fmla="*/ 615636 w 4288325"/>
              <a:gd name="connsiteY15" fmla="*/ 138820 h 1324824"/>
              <a:gd name="connsiteX16" fmla="*/ 615636 w 4288325"/>
              <a:gd name="connsiteY16" fmla="*/ 159945 h 1324824"/>
              <a:gd name="connsiteX17" fmla="*/ 642796 w 4288325"/>
              <a:gd name="connsiteY17" fmla="*/ 159945 h 1324824"/>
              <a:gd name="connsiteX18" fmla="*/ 642796 w 4288325"/>
              <a:gd name="connsiteY18" fmla="*/ 184087 h 1324824"/>
              <a:gd name="connsiteX19" fmla="*/ 754456 w 4288325"/>
              <a:gd name="connsiteY19" fmla="*/ 184087 h 1324824"/>
              <a:gd name="connsiteX20" fmla="*/ 754456 w 4288325"/>
              <a:gd name="connsiteY20" fmla="*/ 217283 h 1324824"/>
              <a:gd name="connsiteX21" fmla="*/ 793687 w 4288325"/>
              <a:gd name="connsiteY21" fmla="*/ 217283 h 1324824"/>
              <a:gd name="connsiteX22" fmla="*/ 793687 w 4288325"/>
              <a:gd name="connsiteY22" fmla="*/ 238408 h 1324824"/>
              <a:gd name="connsiteX23" fmla="*/ 899311 w 4288325"/>
              <a:gd name="connsiteY23" fmla="*/ 238408 h 1324824"/>
              <a:gd name="connsiteX24" fmla="*/ 899311 w 4288325"/>
              <a:gd name="connsiteY24" fmla="*/ 301782 h 1324824"/>
              <a:gd name="connsiteX25" fmla="*/ 974757 w 4288325"/>
              <a:gd name="connsiteY25" fmla="*/ 301782 h 1324824"/>
              <a:gd name="connsiteX26" fmla="*/ 974757 w 4288325"/>
              <a:gd name="connsiteY26" fmla="*/ 319889 h 1324824"/>
              <a:gd name="connsiteX27" fmla="*/ 1013988 w 4288325"/>
              <a:gd name="connsiteY27" fmla="*/ 319889 h 1324824"/>
              <a:gd name="connsiteX28" fmla="*/ 1013988 w 4288325"/>
              <a:gd name="connsiteY28" fmla="*/ 344032 h 1324824"/>
              <a:gd name="connsiteX29" fmla="*/ 1110559 w 4288325"/>
              <a:gd name="connsiteY29" fmla="*/ 344032 h 1324824"/>
              <a:gd name="connsiteX30" fmla="*/ 1110559 w 4288325"/>
              <a:gd name="connsiteY30" fmla="*/ 359121 h 1324824"/>
              <a:gd name="connsiteX31" fmla="*/ 1222218 w 4288325"/>
              <a:gd name="connsiteY31" fmla="*/ 359121 h 1324824"/>
              <a:gd name="connsiteX32" fmla="*/ 1222218 w 4288325"/>
              <a:gd name="connsiteY32" fmla="*/ 389299 h 1324824"/>
              <a:gd name="connsiteX33" fmla="*/ 1246360 w 4288325"/>
              <a:gd name="connsiteY33" fmla="*/ 389299 h 1324824"/>
              <a:gd name="connsiteX34" fmla="*/ 1246360 w 4288325"/>
              <a:gd name="connsiteY34" fmla="*/ 422495 h 1324824"/>
              <a:gd name="connsiteX35" fmla="*/ 1321806 w 4288325"/>
              <a:gd name="connsiteY35" fmla="*/ 422495 h 1324824"/>
              <a:gd name="connsiteX36" fmla="*/ 1321806 w 4288325"/>
              <a:gd name="connsiteY36" fmla="*/ 464745 h 1324824"/>
              <a:gd name="connsiteX37" fmla="*/ 1364056 w 4288325"/>
              <a:gd name="connsiteY37" fmla="*/ 464745 h 1324824"/>
              <a:gd name="connsiteX38" fmla="*/ 1364056 w 4288325"/>
              <a:gd name="connsiteY38" fmla="*/ 525101 h 1324824"/>
              <a:gd name="connsiteX39" fmla="*/ 1463644 w 4288325"/>
              <a:gd name="connsiteY39" fmla="*/ 525101 h 1324824"/>
              <a:gd name="connsiteX40" fmla="*/ 1463644 w 4288325"/>
              <a:gd name="connsiteY40" fmla="*/ 558297 h 1324824"/>
              <a:gd name="connsiteX41" fmla="*/ 1575303 w 4288325"/>
              <a:gd name="connsiteY41" fmla="*/ 558297 h 1324824"/>
              <a:gd name="connsiteX42" fmla="*/ 1575303 w 4288325"/>
              <a:gd name="connsiteY42" fmla="*/ 576404 h 1324824"/>
              <a:gd name="connsiteX43" fmla="*/ 1650749 w 4288325"/>
              <a:gd name="connsiteY43" fmla="*/ 576404 h 1324824"/>
              <a:gd name="connsiteX44" fmla="*/ 1650749 w 4288325"/>
              <a:gd name="connsiteY44" fmla="*/ 588475 h 1324824"/>
              <a:gd name="connsiteX45" fmla="*/ 1692998 w 4288325"/>
              <a:gd name="connsiteY45" fmla="*/ 588475 h 1324824"/>
              <a:gd name="connsiteX46" fmla="*/ 1692998 w 4288325"/>
              <a:gd name="connsiteY46" fmla="*/ 630725 h 1324824"/>
              <a:gd name="connsiteX47" fmla="*/ 1726194 w 4288325"/>
              <a:gd name="connsiteY47" fmla="*/ 630725 h 1324824"/>
              <a:gd name="connsiteX48" fmla="*/ 1726194 w 4288325"/>
              <a:gd name="connsiteY48" fmla="*/ 642796 h 1324824"/>
              <a:gd name="connsiteX49" fmla="*/ 1768444 w 4288325"/>
              <a:gd name="connsiteY49" fmla="*/ 642796 h 1324824"/>
              <a:gd name="connsiteX50" fmla="*/ 1780515 w 4288325"/>
              <a:gd name="connsiteY50" fmla="*/ 654867 h 1324824"/>
              <a:gd name="connsiteX51" fmla="*/ 1834836 w 4288325"/>
              <a:gd name="connsiteY51" fmla="*/ 654867 h 1324824"/>
              <a:gd name="connsiteX52" fmla="*/ 1834836 w 4288325"/>
              <a:gd name="connsiteY52" fmla="*/ 691081 h 1324824"/>
              <a:gd name="connsiteX53" fmla="*/ 1958566 w 4288325"/>
              <a:gd name="connsiteY53" fmla="*/ 691081 h 1324824"/>
              <a:gd name="connsiteX54" fmla="*/ 1958566 w 4288325"/>
              <a:gd name="connsiteY54" fmla="*/ 721260 h 1324824"/>
              <a:gd name="connsiteX55" fmla="*/ 2021941 w 4288325"/>
              <a:gd name="connsiteY55" fmla="*/ 721260 h 1324824"/>
              <a:gd name="connsiteX56" fmla="*/ 2021941 w 4288325"/>
              <a:gd name="connsiteY56" fmla="*/ 730313 h 1324824"/>
              <a:gd name="connsiteX57" fmla="*/ 2082297 w 4288325"/>
              <a:gd name="connsiteY57" fmla="*/ 730313 h 1324824"/>
              <a:gd name="connsiteX58" fmla="*/ 2082297 w 4288325"/>
              <a:gd name="connsiteY58" fmla="*/ 760491 h 1324824"/>
              <a:gd name="connsiteX59" fmla="*/ 2136618 w 4288325"/>
              <a:gd name="connsiteY59" fmla="*/ 760491 h 1324824"/>
              <a:gd name="connsiteX60" fmla="*/ 2136618 w 4288325"/>
              <a:gd name="connsiteY60" fmla="*/ 784634 h 1324824"/>
              <a:gd name="connsiteX61" fmla="*/ 2199992 w 4288325"/>
              <a:gd name="connsiteY61" fmla="*/ 784634 h 1324824"/>
              <a:gd name="connsiteX62" fmla="*/ 2209045 w 4288325"/>
              <a:gd name="connsiteY62" fmla="*/ 793687 h 1324824"/>
              <a:gd name="connsiteX63" fmla="*/ 2417275 w 4288325"/>
              <a:gd name="connsiteY63" fmla="*/ 793687 h 1324824"/>
              <a:gd name="connsiteX64" fmla="*/ 2417275 w 4288325"/>
              <a:gd name="connsiteY64" fmla="*/ 832919 h 1324824"/>
              <a:gd name="connsiteX65" fmla="*/ 2480650 w 4288325"/>
              <a:gd name="connsiteY65" fmla="*/ 832919 h 1324824"/>
              <a:gd name="connsiteX66" fmla="*/ 2480650 w 4288325"/>
              <a:gd name="connsiteY66" fmla="*/ 857062 h 1324824"/>
              <a:gd name="connsiteX67" fmla="*/ 2522899 w 4288325"/>
              <a:gd name="connsiteY67" fmla="*/ 857062 h 1324824"/>
              <a:gd name="connsiteX68" fmla="*/ 2522899 w 4288325"/>
              <a:gd name="connsiteY68" fmla="*/ 899311 h 1324824"/>
              <a:gd name="connsiteX69" fmla="*/ 2589291 w 4288325"/>
              <a:gd name="connsiteY69" fmla="*/ 899311 h 1324824"/>
              <a:gd name="connsiteX70" fmla="*/ 2589291 w 4288325"/>
              <a:gd name="connsiteY70" fmla="*/ 953632 h 1324824"/>
              <a:gd name="connsiteX71" fmla="*/ 2622487 w 4288325"/>
              <a:gd name="connsiteY71" fmla="*/ 953632 h 1324824"/>
              <a:gd name="connsiteX72" fmla="*/ 2622487 w 4288325"/>
              <a:gd name="connsiteY72" fmla="*/ 983810 h 1324824"/>
              <a:gd name="connsiteX73" fmla="*/ 2649648 w 4288325"/>
              <a:gd name="connsiteY73" fmla="*/ 983810 h 1324824"/>
              <a:gd name="connsiteX74" fmla="*/ 2667755 w 4288325"/>
              <a:gd name="connsiteY74" fmla="*/ 983810 h 1324824"/>
              <a:gd name="connsiteX75" fmla="*/ 2667755 w 4288325"/>
              <a:gd name="connsiteY75" fmla="*/ 1041149 h 1324824"/>
              <a:gd name="connsiteX76" fmla="*/ 2700951 w 4288325"/>
              <a:gd name="connsiteY76" fmla="*/ 1041149 h 1324824"/>
              <a:gd name="connsiteX77" fmla="*/ 2700951 w 4288325"/>
              <a:gd name="connsiteY77" fmla="*/ 1062273 h 1324824"/>
              <a:gd name="connsiteX78" fmla="*/ 2791485 w 4288325"/>
              <a:gd name="connsiteY78" fmla="*/ 1062273 h 1324824"/>
              <a:gd name="connsiteX79" fmla="*/ 2791485 w 4288325"/>
              <a:gd name="connsiteY79" fmla="*/ 1074345 h 1324824"/>
              <a:gd name="connsiteX80" fmla="*/ 3005751 w 4288325"/>
              <a:gd name="connsiteY80" fmla="*/ 1074345 h 1324824"/>
              <a:gd name="connsiteX81" fmla="*/ 3005751 w 4288325"/>
              <a:gd name="connsiteY81" fmla="*/ 1101505 h 1324824"/>
              <a:gd name="connsiteX82" fmla="*/ 3066107 w 4288325"/>
              <a:gd name="connsiteY82" fmla="*/ 1101505 h 1324824"/>
              <a:gd name="connsiteX83" fmla="*/ 3066107 w 4288325"/>
              <a:gd name="connsiteY83" fmla="*/ 1137719 h 1324824"/>
              <a:gd name="connsiteX84" fmla="*/ 3102321 w 4288325"/>
              <a:gd name="connsiteY84" fmla="*/ 1137719 h 1324824"/>
              <a:gd name="connsiteX85" fmla="*/ 3102321 w 4288325"/>
              <a:gd name="connsiteY85" fmla="*/ 1170915 h 1324824"/>
              <a:gd name="connsiteX86" fmla="*/ 3262265 w 4288325"/>
              <a:gd name="connsiteY86" fmla="*/ 1170915 h 1324824"/>
              <a:gd name="connsiteX87" fmla="*/ 3262265 w 4288325"/>
              <a:gd name="connsiteY87" fmla="*/ 1207129 h 1324824"/>
              <a:gd name="connsiteX88" fmla="*/ 3814527 w 4288325"/>
              <a:gd name="connsiteY88" fmla="*/ 1207129 h 1324824"/>
              <a:gd name="connsiteX89" fmla="*/ 3814527 w 4288325"/>
              <a:gd name="connsiteY89" fmla="*/ 1324824 h 1324824"/>
              <a:gd name="connsiteX90" fmla="*/ 4288325 w 4288325"/>
              <a:gd name="connsiteY90" fmla="*/ 1324824 h 13248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4288325" h="1324824">
                <a:moveTo>
                  <a:pt x="0" y="0"/>
                </a:moveTo>
                <a:lnTo>
                  <a:pt x="175034" y="0"/>
                </a:lnTo>
                <a:lnTo>
                  <a:pt x="175034" y="27161"/>
                </a:lnTo>
                <a:lnTo>
                  <a:pt x="214265" y="27161"/>
                </a:lnTo>
                <a:lnTo>
                  <a:pt x="214265" y="42250"/>
                </a:lnTo>
                <a:lnTo>
                  <a:pt x="350067" y="42250"/>
                </a:lnTo>
                <a:lnTo>
                  <a:pt x="359121" y="51304"/>
                </a:lnTo>
                <a:lnTo>
                  <a:pt x="380246" y="51304"/>
                </a:lnTo>
                <a:lnTo>
                  <a:pt x="380246" y="84499"/>
                </a:lnTo>
                <a:lnTo>
                  <a:pt x="494923" y="84499"/>
                </a:lnTo>
                <a:lnTo>
                  <a:pt x="494923" y="96571"/>
                </a:lnTo>
                <a:lnTo>
                  <a:pt x="549244" y="96571"/>
                </a:lnTo>
                <a:lnTo>
                  <a:pt x="549244" y="120713"/>
                </a:lnTo>
                <a:lnTo>
                  <a:pt x="564333" y="120713"/>
                </a:lnTo>
                <a:lnTo>
                  <a:pt x="564333" y="138820"/>
                </a:lnTo>
                <a:lnTo>
                  <a:pt x="615636" y="138820"/>
                </a:lnTo>
                <a:lnTo>
                  <a:pt x="615636" y="159945"/>
                </a:lnTo>
                <a:lnTo>
                  <a:pt x="642796" y="159945"/>
                </a:lnTo>
                <a:lnTo>
                  <a:pt x="642796" y="184087"/>
                </a:lnTo>
                <a:lnTo>
                  <a:pt x="754456" y="184087"/>
                </a:lnTo>
                <a:lnTo>
                  <a:pt x="754456" y="217283"/>
                </a:lnTo>
                <a:lnTo>
                  <a:pt x="793687" y="217283"/>
                </a:lnTo>
                <a:lnTo>
                  <a:pt x="793687" y="238408"/>
                </a:lnTo>
                <a:lnTo>
                  <a:pt x="899311" y="238408"/>
                </a:lnTo>
                <a:lnTo>
                  <a:pt x="899311" y="301782"/>
                </a:lnTo>
                <a:lnTo>
                  <a:pt x="974757" y="301782"/>
                </a:lnTo>
                <a:lnTo>
                  <a:pt x="974757" y="319889"/>
                </a:lnTo>
                <a:lnTo>
                  <a:pt x="1013988" y="319889"/>
                </a:lnTo>
                <a:lnTo>
                  <a:pt x="1013988" y="344032"/>
                </a:lnTo>
                <a:lnTo>
                  <a:pt x="1110559" y="344032"/>
                </a:lnTo>
                <a:lnTo>
                  <a:pt x="1110559" y="359121"/>
                </a:lnTo>
                <a:lnTo>
                  <a:pt x="1222218" y="359121"/>
                </a:lnTo>
                <a:lnTo>
                  <a:pt x="1222218" y="389299"/>
                </a:lnTo>
                <a:lnTo>
                  <a:pt x="1246360" y="389299"/>
                </a:lnTo>
                <a:lnTo>
                  <a:pt x="1246360" y="422495"/>
                </a:lnTo>
                <a:lnTo>
                  <a:pt x="1321806" y="422495"/>
                </a:lnTo>
                <a:lnTo>
                  <a:pt x="1321806" y="464745"/>
                </a:lnTo>
                <a:lnTo>
                  <a:pt x="1364056" y="464745"/>
                </a:lnTo>
                <a:lnTo>
                  <a:pt x="1364056" y="525101"/>
                </a:lnTo>
                <a:lnTo>
                  <a:pt x="1463644" y="525101"/>
                </a:lnTo>
                <a:lnTo>
                  <a:pt x="1463644" y="558297"/>
                </a:lnTo>
                <a:lnTo>
                  <a:pt x="1575303" y="558297"/>
                </a:lnTo>
                <a:lnTo>
                  <a:pt x="1575303" y="576404"/>
                </a:lnTo>
                <a:lnTo>
                  <a:pt x="1650749" y="576404"/>
                </a:lnTo>
                <a:lnTo>
                  <a:pt x="1650749" y="588475"/>
                </a:lnTo>
                <a:lnTo>
                  <a:pt x="1692998" y="588475"/>
                </a:lnTo>
                <a:lnTo>
                  <a:pt x="1692998" y="630725"/>
                </a:lnTo>
                <a:lnTo>
                  <a:pt x="1726194" y="630725"/>
                </a:lnTo>
                <a:lnTo>
                  <a:pt x="1726194" y="642796"/>
                </a:lnTo>
                <a:lnTo>
                  <a:pt x="1768444" y="642796"/>
                </a:lnTo>
                <a:lnTo>
                  <a:pt x="1780515" y="654867"/>
                </a:lnTo>
                <a:lnTo>
                  <a:pt x="1834836" y="654867"/>
                </a:lnTo>
                <a:lnTo>
                  <a:pt x="1834836" y="691081"/>
                </a:lnTo>
                <a:lnTo>
                  <a:pt x="1958566" y="691081"/>
                </a:lnTo>
                <a:lnTo>
                  <a:pt x="1958566" y="721260"/>
                </a:lnTo>
                <a:lnTo>
                  <a:pt x="2021941" y="721260"/>
                </a:lnTo>
                <a:lnTo>
                  <a:pt x="2021941" y="730313"/>
                </a:lnTo>
                <a:lnTo>
                  <a:pt x="2082297" y="730313"/>
                </a:lnTo>
                <a:lnTo>
                  <a:pt x="2082297" y="760491"/>
                </a:lnTo>
                <a:lnTo>
                  <a:pt x="2136618" y="760491"/>
                </a:lnTo>
                <a:lnTo>
                  <a:pt x="2136618" y="784634"/>
                </a:lnTo>
                <a:lnTo>
                  <a:pt x="2199992" y="784634"/>
                </a:lnTo>
                <a:lnTo>
                  <a:pt x="2209045" y="793687"/>
                </a:lnTo>
                <a:lnTo>
                  <a:pt x="2417275" y="793687"/>
                </a:lnTo>
                <a:lnTo>
                  <a:pt x="2417275" y="832919"/>
                </a:lnTo>
                <a:lnTo>
                  <a:pt x="2480650" y="832919"/>
                </a:lnTo>
                <a:lnTo>
                  <a:pt x="2480650" y="857062"/>
                </a:lnTo>
                <a:lnTo>
                  <a:pt x="2522899" y="857062"/>
                </a:lnTo>
                <a:lnTo>
                  <a:pt x="2522899" y="899311"/>
                </a:lnTo>
                <a:lnTo>
                  <a:pt x="2589291" y="899311"/>
                </a:lnTo>
                <a:lnTo>
                  <a:pt x="2589291" y="953632"/>
                </a:lnTo>
                <a:lnTo>
                  <a:pt x="2622487" y="953632"/>
                </a:lnTo>
                <a:lnTo>
                  <a:pt x="2622487" y="983810"/>
                </a:lnTo>
                <a:lnTo>
                  <a:pt x="2649648" y="983810"/>
                </a:lnTo>
                <a:lnTo>
                  <a:pt x="2667755" y="983810"/>
                </a:lnTo>
                <a:lnTo>
                  <a:pt x="2667755" y="1041149"/>
                </a:lnTo>
                <a:lnTo>
                  <a:pt x="2700951" y="1041149"/>
                </a:lnTo>
                <a:lnTo>
                  <a:pt x="2700951" y="1062273"/>
                </a:lnTo>
                <a:lnTo>
                  <a:pt x="2791485" y="1062273"/>
                </a:lnTo>
                <a:lnTo>
                  <a:pt x="2791485" y="1074345"/>
                </a:lnTo>
                <a:lnTo>
                  <a:pt x="3005751" y="1074345"/>
                </a:lnTo>
                <a:lnTo>
                  <a:pt x="3005751" y="1101505"/>
                </a:lnTo>
                <a:lnTo>
                  <a:pt x="3066107" y="1101505"/>
                </a:lnTo>
                <a:lnTo>
                  <a:pt x="3066107" y="1137719"/>
                </a:lnTo>
                <a:lnTo>
                  <a:pt x="3102321" y="1137719"/>
                </a:lnTo>
                <a:lnTo>
                  <a:pt x="3102321" y="1170915"/>
                </a:lnTo>
                <a:lnTo>
                  <a:pt x="3262265" y="1170915"/>
                </a:lnTo>
                <a:lnTo>
                  <a:pt x="3262265" y="1207129"/>
                </a:lnTo>
                <a:lnTo>
                  <a:pt x="3814527" y="1207129"/>
                </a:lnTo>
                <a:lnTo>
                  <a:pt x="3814527" y="1324824"/>
                </a:lnTo>
                <a:lnTo>
                  <a:pt x="4288325" y="1324824"/>
                </a:lnTo>
              </a:path>
            </a:pathLst>
          </a:custGeom>
          <a:noFill/>
          <a:ln w="28575">
            <a:solidFill>
              <a:schemeClr val="accent1"/>
            </a:solidFill>
            <a:miter lim="800000"/>
            <a:headEnd/>
            <a:tailEnd/>
          </a:ln>
        </p:spPr>
        <p:txBody>
          <a:bodyPr rtlCol="0" anchor="ctr"/>
          <a:lstStyle/>
          <a:p>
            <a:pPr algn="ctr"/>
            <a:endParaRPr lang="en-US" dirty="0"/>
          </a:p>
        </p:txBody>
      </p:sp>
      <p:grpSp>
        <p:nvGrpSpPr>
          <p:cNvPr id="391" name="Group 390">
            <a:extLst>
              <a:ext uri="{FF2B5EF4-FFF2-40B4-BE49-F238E27FC236}">
                <a16:creationId xmlns:a16="http://schemas.microsoft.com/office/drawing/2014/main" id="{0F558056-DF95-D11B-0A6A-7C7713CA6A06}"/>
              </a:ext>
            </a:extLst>
          </p:cNvPr>
          <p:cNvGrpSpPr/>
          <p:nvPr/>
        </p:nvGrpSpPr>
        <p:grpSpPr>
          <a:xfrm>
            <a:off x="2933665" y="2491629"/>
            <a:ext cx="2073055" cy="865684"/>
            <a:chOff x="2933665" y="2491629"/>
            <a:chExt cx="2073055" cy="865684"/>
          </a:xfrm>
        </p:grpSpPr>
        <p:sp>
          <p:nvSpPr>
            <p:cNvPr id="534" name="Isosceles Triangle 533">
              <a:extLst>
                <a:ext uri="{FF2B5EF4-FFF2-40B4-BE49-F238E27FC236}">
                  <a16:creationId xmlns:a16="http://schemas.microsoft.com/office/drawing/2014/main" id="{28C347DA-78D1-D734-57B2-B970C5C81A29}"/>
                </a:ext>
              </a:extLst>
            </p:cNvPr>
            <p:cNvSpPr/>
            <p:nvPr/>
          </p:nvSpPr>
          <p:spPr bwMode="auto">
            <a:xfrm>
              <a:off x="2933665" y="2491629"/>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5" name="Isosceles Triangle 534">
              <a:extLst>
                <a:ext uri="{FF2B5EF4-FFF2-40B4-BE49-F238E27FC236}">
                  <a16:creationId xmlns:a16="http://schemas.microsoft.com/office/drawing/2014/main" id="{8E75E952-B84A-9FF7-342B-76493A99793D}"/>
                </a:ext>
              </a:extLst>
            </p:cNvPr>
            <p:cNvSpPr/>
            <p:nvPr/>
          </p:nvSpPr>
          <p:spPr bwMode="auto">
            <a:xfrm>
              <a:off x="3007740" y="2546373"/>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6" name="Isosceles Triangle 535">
              <a:extLst>
                <a:ext uri="{FF2B5EF4-FFF2-40B4-BE49-F238E27FC236}">
                  <a16:creationId xmlns:a16="http://schemas.microsoft.com/office/drawing/2014/main" id="{E7562ABA-5A66-7883-C49F-47CD79956CBF}"/>
                </a:ext>
              </a:extLst>
            </p:cNvPr>
            <p:cNvSpPr/>
            <p:nvPr/>
          </p:nvSpPr>
          <p:spPr bwMode="auto">
            <a:xfrm>
              <a:off x="3107716" y="2571622"/>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7" name="Isosceles Triangle 536">
              <a:extLst>
                <a:ext uri="{FF2B5EF4-FFF2-40B4-BE49-F238E27FC236}">
                  <a16:creationId xmlns:a16="http://schemas.microsoft.com/office/drawing/2014/main" id="{97073747-55D8-9042-BCB7-75F52A7D9232}"/>
                </a:ext>
              </a:extLst>
            </p:cNvPr>
            <p:cNvSpPr/>
            <p:nvPr/>
          </p:nvSpPr>
          <p:spPr bwMode="auto">
            <a:xfrm>
              <a:off x="3174100" y="2597167"/>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8" name="Isosceles Triangle 537">
              <a:extLst>
                <a:ext uri="{FF2B5EF4-FFF2-40B4-BE49-F238E27FC236}">
                  <a16:creationId xmlns:a16="http://schemas.microsoft.com/office/drawing/2014/main" id="{A75E2E06-2136-A587-D884-39F2EF66A8E7}"/>
                </a:ext>
              </a:extLst>
            </p:cNvPr>
            <p:cNvSpPr/>
            <p:nvPr/>
          </p:nvSpPr>
          <p:spPr bwMode="auto">
            <a:xfrm>
              <a:off x="3196349" y="2623391"/>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9" name="Isosceles Triangle 538">
              <a:extLst>
                <a:ext uri="{FF2B5EF4-FFF2-40B4-BE49-F238E27FC236}">
                  <a16:creationId xmlns:a16="http://schemas.microsoft.com/office/drawing/2014/main" id="{E2D8993B-909D-5E4E-83B7-0C48F7832C8F}"/>
                </a:ext>
              </a:extLst>
            </p:cNvPr>
            <p:cNvSpPr/>
            <p:nvPr/>
          </p:nvSpPr>
          <p:spPr bwMode="auto">
            <a:xfrm>
              <a:off x="3325311" y="2647464"/>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0" name="Isosceles Triangle 539">
              <a:extLst>
                <a:ext uri="{FF2B5EF4-FFF2-40B4-BE49-F238E27FC236}">
                  <a16:creationId xmlns:a16="http://schemas.microsoft.com/office/drawing/2014/main" id="{F52A3DC4-CF42-91AF-97E1-BB82E10B3971}"/>
                </a:ext>
              </a:extLst>
            </p:cNvPr>
            <p:cNvSpPr/>
            <p:nvPr/>
          </p:nvSpPr>
          <p:spPr bwMode="auto">
            <a:xfrm>
              <a:off x="3441271" y="2690157"/>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1" name="Isosceles Triangle 540">
              <a:extLst>
                <a:ext uri="{FF2B5EF4-FFF2-40B4-BE49-F238E27FC236}">
                  <a16:creationId xmlns:a16="http://schemas.microsoft.com/office/drawing/2014/main" id="{A7F79DD8-E5FE-232C-121F-FE0F046A72B1}"/>
                </a:ext>
              </a:extLst>
            </p:cNvPr>
            <p:cNvSpPr/>
            <p:nvPr/>
          </p:nvSpPr>
          <p:spPr bwMode="auto">
            <a:xfrm>
              <a:off x="3514210" y="2716802"/>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2" name="Isosceles Triangle 541">
              <a:extLst>
                <a:ext uri="{FF2B5EF4-FFF2-40B4-BE49-F238E27FC236}">
                  <a16:creationId xmlns:a16="http://schemas.microsoft.com/office/drawing/2014/main" id="{5B3785DF-5672-B105-471A-6F0BCF76FB10}"/>
                </a:ext>
              </a:extLst>
            </p:cNvPr>
            <p:cNvSpPr/>
            <p:nvPr/>
          </p:nvSpPr>
          <p:spPr bwMode="auto">
            <a:xfrm>
              <a:off x="3596530" y="2743447"/>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3" name="Isosceles Triangle 542">
              <a:extLst>
                <a:ext uri="{FF2B5EF4-FFF2-40B4-BE49-F238E27FC236}">
                  <a16:creationId xmlns:a16="http://schemas.microsoft.com/office/drawing/2014/main" id="{25AB1587-5EAD-1725-4C9D-58E390AE6400}"/>
                </a:ext>
              </a:extLst>
            </p:cNvPr>
            <p:cNvSpPr/>
            <p:nvPr/>
          </p:nvSpPr>
          <p:spPr bwMode="auto">
            <a:xfrm>
              <a:off x="3613563" y="2757005"/>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4" name="Isosceles Triangle 543">
              <a:extLst>
                <a:ext uri="{FF2B5EF4-FFF2-40B4-BE49-F238E27FC236}">
                  <a16:creationId xmlns:a16="http://schemas.microsoft.com/office/drawing/2014/main" id="{8633E144-AF3C-3BD4-8A8E-13F0390AD70F}"/>
                </a:ext>
              </a:extLst>
            </p:cNvPr>
            <p:cNvSpPr/>
            <p:nvPr/>
          </p:nvSpPr>
          <p:spPr bwMode="auto">
            <a:xfrm>
              <a:off x="3632089" y="2774101"/>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5" name="Isosceles Triangle 544">
              <a:extLst>
                <a:ext uri="{FF2B5EF4-FFF2-40B4-BE49-F238E27FC236}">
                  <a16:creationId xmlns:a16="http://schemas.microsoft.com/office/drawing/2014/main" id="{A75EBC1A-01D5-F5CA-7A80-CCE77BF9F56A}"/>
                </a:ext>
              </a:extLst>
            </p:cNvPr>
            <p:cNvSpPr/>
            <p:nvPr/>
          </p:nvSpPr>
          <p:spPr bwMode="auto">
            <a:xfrm>
              <a:off x="3655563" y="2825497"/>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6" name="Isosceles Triangle 545">
              <a:extLst>
                <a:ext uri="{FF2B5EF4-FFF2-40B4-BE49-F238E27FC236}">
                  <a16:creationId xmlns:a16="http://schemas.microsoft.com/office/drawing/2014/main" id="{4043FCD7-989B-C39E-32FA-B8C160123E3A}"/>
                </a:ext>
              </a:extLst>
            </p:cNvPr>
            <p:cNvSpPr/>
            <p:nvPr/>
          </p:nvSpPr>
          <p:spPr bwMode="auto">
            <a:xfrm>
              <a:off x="3690618" y="282482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7" name="Isosceles Triangle 546">
              <a:extLst>
                <a:ext uri="{FF2B5EF4-FFF2-40B4-BE49-F238E27FC236}">
                  <a16:creationId xmlns:a16="http://schemas.microsoft.com/office/drawing/2014/main" id="{8F0D5ECF-C8B8-12D9-E170-7FC8625DFE90}"/>
                </a:ext>
              </a:extLst>
            </p:cNvPr>
            <p:cNvSpPr/>
            <p:nvPr/>
          </p:nvSpPr>
          <p:spPr bwMode="auto">
            <a:xfrm>
              <a:off x="3737496" y="2845088"/>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8" name="Isosceles Triangle 547">
              <a:extLst>
                <a:ext uri="{FF2B5EF4-FFF2-40B4-BE49-F238E27FC236}">
                  <a16:creationId xmlns:a16="http://schemas.microsoft.com/office/drawing/2014/main" id="{D383C08A-4336-2E36-A1E5-A5953DC56922}"/>
                </a:ext>
              </a:extLst>
            </p:cNvPr>
            <p:cNvSpPr/>
            <p:nvPr/>
          </p:nvSpPr>
          <p:spPr bwMode="auto">
            <a:xfrm>
              <a:off x="3757825" y="2874878"/>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9" name="Isosceles Triangle 548">
              <a:extLst>
                <a:ext uri="{FF2B5EF4-FFF2-40B4-BE49-F238E27FC236}">
                  <a16:creationId xmlns:a16="http://schemas.microsoft.com/office/drawing/2014/main" id="{C08663FA-CBD3-DD07-2161-E79C0F91D6C1}"/>
                </a:ext>
              </a:extLst>
            </p:cNvPr>
            <p:cNvSpPr/>
            <p:nvPr/>
          </p:nvSpPr>
          <p:spPr bwMode="auto">
            <a:xfrm>
              <a:off x="3793384" y="2875795"/>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0" name="Isosceles Triangle 549">
              <a:extLst>
                <a:ext uri="{FF2B5EF4-FFF2-40B4-BE49-F238E27FC236}">
                  <a16:creationId xmlns:a16="http://schemas.microsoft.com/office/drawing/2014/main" id="{30235085-EAE5-A780-521B-D1F6EE57AB58}"/>
                </a:ext>
              </a:extLst>
            </p:cNvPr>
            <p:cNvSpPr/>
            <p:nvPr/>
          </p:nvSpPr>
          <p:spPr bwMode="auto">
            <a:xfrm>
              <a:off x="3851956" y="2873365"/>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1" name="Isosceles Triangle 550">
              <a:extLst>
                <a:ext uri="{FF2B5EF4-FFF2-40B4-BE49-F238E27FC236}">
                  <a16:creationId xmlns:a16="http://schemas.microsoft.com/office/drawing/2014/main" id="{7BAF5FE1-56C3-E3AA-23A2-DD028DF4FD1F}"/>
                </a:ext>
              </a:extLst>
            </p:cNvPr>
            <p:cNvSpPr/>
            <p:nvPr/>
          </p:nvSpPr>
          <p:spPr bwMode="auto">
            <a:xfrm>
              <a:off x="3867037" y="2887887"/>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2" name="Isosceles Triangle 551">
              <a:extLst>
                <a:ext uri="{FF2B5EF4-FFF2-40B4-BE49-F238E27FC236}">
                  <a16:creationId xmlns:a16="http://schemas.microsoft.com/office/drawing/2014/main" id="{CF2DA4F7-7E57-F284-888F-8DFB0217EF8F}"/>
                </a:ext>
              </a:extLst>
            </p:cNvPr>
            <p:cNvSpPr/>
            <p:nvPr/>
          </p:nvSpPr>
          <p:spPr bwMode="auto">
            <a:xfrm>
              <a:off x="3899262" y="2889219"/>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3" name="Isosceles Triangle 552">
              <a:extLst>
                <a:ext uri="{FF2B5EF4-FFF2-40B4-BE49-F238E27FC236}">
                  <a16:creationId xmlns:a16="http://schemas.microsoft.com/office/drawing/2014/main" id="{205F90AA-9123-25EA-B48D-BE4CD951A75B}"/>
                </a:ext>
              </a:extLst>
            </p:cNvPr>
            <p:cNvSpPr/>
            <p:nvPr/>
          </p:nvSpPr>
          <p:spPr bwMode="auto">
            <a:xfrm>
              <a:off x="3918709" y="2887778"/>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4" name="Isosceles Triangle 553">
              <a:extLst>
                <a:ext uri="{FF2B5EF4-FFF2-40B4-BE49-F238E27FC236}">
                  <a16:creationId xmlns:a16="http://schemas.microsoft.com/office/drawing/2014/main" id="{C886ABA4-F09D-6529-2347-4C2C2B8DA847}"/>
                </a:ext>
              </a:extLst>
            </p:cNvPr>
            <p:cNvSpPr/>
            <p:nvPr/>
          </p:nvSpPr>
          <p:spPr bwMode="auto">
            <a:xfrm>
              <a:off x="3943333" y="2889925"/>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5" name="Isosceles Triangle 554">
              <a:extLst>
                <a:ext uri="{FF2B5EF4-FFF2-40B4-BE49-F238E27FC236}">
                  <a16:creationId xmlns:a16="http://schemas.microsoft.com/office/drawing/2014/main" id="{A2228EC3-655D-392D-BB5D-519992253F41}"/>
                </a:ext>
              </a:extLst>
            </p:cNvPr>
            <p:cNvSpPr/>
            <p:nvPr/>
          </p:nvSpPr>
          <p:spPr bwMode="auto">
            <a:xfrm>
              <a:off x="3980625" y="2886806"/>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6" name="Isosceles Triangle 555">
              <a:extLst>
                <a:ext uri="{FF2B5EF4-FFF2-40B4-BE49-F238E27FC236}">
                  <a16:creationId xmlns:a16="http://schemas.microsoft.com/office/drawing/2014/main" id="{92F21480-EFF8-7858-33DB-34488891EA31}"/>
                </a:ext>
              </a:extLst>
            </p:cNvPr>
            <p:cNvSpPr/>
            <p:nvPr/>
          </p:nvSpPr>
          <p:spPr bwMode="auto">
            <a:xfrm>
              <a:off x="3996184" y="2909431"/>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7" name="Isosceles Triangle 556">
              <a:extLst>
                <a:ext uri="{FF2B5EF4-FFF2-40B4-BE49-F238E27FC236}">
                  <a16:creationId xmlns:a16="http://schemas.microsoft.com/office/drawing/2014/main" id="{EF0B66DF-C6E5-AB1A-211C-EA3BA02A49F4}"/>
                </a:ext>
              </a:extLst>
            </p:cNvPr>
            <p:cNvSpPr/>
            <p:nvPr/>
          </p:nvSpPr>
          <p:spPr bwMode="auto">
            <a:xfrm>
              <a:off x="4036233" y="2909431"/>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8" name="Isosceles Triangle 557">
              <a:extLst>
                <a:ext uri="{FF2B5EF4-FFF2-40B4-BE49-F238E27FC236}">
                  <a16:creationId xmlns:a16="http://schemas.microsoft.com/office/drawing/2014/main" id="{21E8355B-031E-3E22-002A-6BC0284C76E4}"/>
                </a:ext>
              </a:extLst>
            </p:cNvPr>
            <p:cNvSpPr/>
            <p:nvPr/>
          </p:nvSpPr>
          <p:spPr bwMode="auto">
            <a:xfrm>
              <a:off x="4073968" y="290783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59" name="Isosceles Triangle 558">
              <a:extLst>
                <a:ext uri="{FF2B5EF4-FFF2-40B4-BE49-F238E27FC236}">
                  <a16:creationId xmlns:a16="http://schemas.microsoft.com/office/drawing/2014/main" id="{1E219D37-246A-5A2B-5385-B77A7DB06AD5}"/>
                </a:ext>
              </a:extLst>
            </p:cNvPr>
            <p:cNvSpPr/>
            <p:nvPr/>
          </p:nvSpPr>
          <p:spPr bwMode="auto">
            <a:xfrm>
              <a:off x="4098259" y="2927055"/>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0" name="Isosceles Triangle 559">
              <a:extLst>
                <a:ext uri="{FF2B5EF4-FFF2-40B4-BE49-F238E27FC236}">
                  <a16:creationId xmlns:a16="http://schemas.microsoft.com/office/drawing/2014/main" id="{39A0C755-4BF1-385F-25C6-9C19F334A5D1}"/>
                </a:ext>
              </a:extLst>
            </p:cNvPr>
            <p:cNvSpPr/>
            <p:nvPr/>
          </p:nvSpPr>
          <p:spPr bwMode="auto">
            <a:xfrm>
              <a:off x="4107537" y="2939724"/>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1" name="Isosceles Triangle 560">
              <a:extLst>
                <a:ext uri="{FF2B5EF4-FFF2-40B4-BE49-F238E27FC236}">
                  <a16:creationId xmlns:a16="http://schemas.microsoft.com/office/drawing/2014/main" id="{9906C25E-D013-3493-3D29-57E51BB5DA90}"/>
                </a:ext>
              </a:extLst>
            </p:cNvPr>
            <p:cNvSpPr/>
            <p:nvPr/>
          </p:nvSpPr>
          <p:spPr bwMode="auto">
            <a:xfrm>
              <a:off x="4121233" y="2964054"/>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2" name="Isosceles Triangle 561">
              <a:extLst>
                <a:ext uri="{FF2B5EF4-FFF2-40B4-BE49-F238E27FC236}">
                  <a16:creationId xmlns:a16="http://schemas.microsoft.com/office/drawing/2014/main" id="{3FE7C197-0000-59DE-75BA-B08AE6CD76D7}"/>
                </a:ext>
              </a:extLst>
            </p:cNvPr>
            <p:cNvSpPr/>
            <p:nvPr/>
          </p:nvSpPr>
          <p:spPr bwMode="auto">
            <a:xfrm>
              <a:off x="4154467" y="296476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3" name="Isosceles Triangle 562">
              <a:extLst>
                <a:ext uri="{FF2B5EF4-FFF2-40B4-BE49-F238E27FC236}">
                  <a16:creationId xmlns:a16="http://schemas.microsoft.com/office/drawing/2014/main" id="{BE3EF271-A624-BBA1-39B2-B930A0555A2D}"/>
                </a:ext>
              </a:extLst>
            </p:cNvPr>
            <p:cNvSpPr/>
            <p:nvPr/>
          </p:nvSpPr>
          <p:spPr bwMode="auto">
            <a:xfrm>
              <a:off x="4190464" y="2984536"/>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4" name="Isosceles Triangle 563">
              <a:extLst>
                <a:ext uri="{FF2B5EF4-FFF2-40B4-BE49-F238E27FC236}">
                  <a16:creationId xmlns:a16="http://schemas.microsoft.com/office/drawing/2014/main" id="{6CE1F3A1-9969-9476-0B68-97C5AA2F3AAE}"/>
                </a:ext>
              </a:extLst>
            </p:cNvPr>
            <p:cNvSpPr/>
            <p:nvPr/>
          </p:nvSpPr>
          <p:spPr bwMode="auto">
            <a:xfrm>
              <a:off x="4229093" y="3029792"/>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5" name="Isosceles Triangle 564">
              <a:extLst>
                <a:ext uri="{FF2B5EF4-FFF2-40B4-BE49-F238E27FC236}">
                  <a16:creationId xmlns:a16="http://schemas.microsoft.com/office/drawing/2014/main" id="{D2E69D04-B0D7-60BF-2AEB-9C9ACAC721CF}"/>
                </a:ext>
              </a:extLst>
            </p:cNvPr>
            <p:cNvSpPr/>
            <p:nvPr/>
          </p:nvSpPr>
          <p:spPr bwMode="auto">
            <a:xfrm>
              <a:off x="4269356" y="316127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6" name="Isosceles Triangle 565">
              <a:extLst>
                <a:ext uri="{FF2B5EF4-FFF2-40B4-BE49-F238E27FC236}">
                  <a16:creationId xmlns:a16="http://schemas.microsoft.com/office/drawing/2014/main" id="{611E11DF-EDC9-69B4-BC70-497DC8AAA0AD}"/>
                </a:ext>
              </a:extLst>
            </p:cNvPr>
            <p:cNvSpPr/>
            <p:nvPr/>
          </p:nvSpPr>
          <p:spPr bwMode="auto">
            <a:xfrm>
              <a:off x="4313121" y="323456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7" name="Isosceles Triangle 566">
              <a:extLst>
                <a:ext uri="{FF2B5EF4-FFF2-40B4-BE49-F238E27FC236}">
                  <a16:creationId xmlns:a16="http://schemas.microsoft.com/office/drawing/2014/main" id="{1F89F5AE-48CD-63C8-9D7B-BF8789C5AE2D}"/>
                </a:ext>
              </a:extLst>
            </p:cNvPr>
            <p:cNvSpPr/>
            <p:nvPr/>
          </p:nvSpPr>
          <p:spPr bwMode="auto">
            <a:xfrm>
              <a:off x="4348023" y="3234281"/>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8" name="Isosceles Triangle 567">
              <a:extLst>
                <a:ext uri="{FF2B5EF4-FFF2-40B4-BE49-F238E27FC236}">
                  <a16:creationId xmlns:a16="http://schemas.microsoft.com/office/drawing/2014/main" id="{FBCB1D0F-85EC-430A-0E3E-5C421EFFED6B}"/>
                </a:ext>
              </a:extLst>
            </p:cNvPr>
            <p:cNvSpPr/>
            <p:nvPr/>
          </p:nvSpPr>
          <p:spPr bwMode="auto">
            <a:xfrm>
              <a:off x="4376220" y="3235067"/>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9" name="Isosceles Triangle 568">
              <a:extLst>
                <a:ext uri="{FF2B5EF4-FFF2-40B4-BE49-F238E27FC236}">
                  <a16:creationId xmlns:a16="http://schemas.microsoft.com/office/drawing/2014/main" id="{18630E86-083C-E00F-8F15-7B7A410C2315}"/>
                </a:ext>
              </a:extLst>
            </p:cNvPr>
            <p:cNvSpPr/>
            <p:nvPr/>
          </p:nvSpPr>
          <p:spPr bwMode="auto">
            <a:xfrm>
              <a:off x="4390551" y="3233757"/>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0" name="Isosceles Triangle 569">
              <a:extLst>
                <a:ext uri="{FF2B5EF4-FFF2-40B4-BE49-F238E27FC236}">
                  <a16:creationId xmlns:a16="http://schemas.microsoft.com/office/drawing/2014/main" id="{EBC3A49A-FEBC-4C32-F366-49FA2EEFAB89}"/>
                </a:ext>
              </a:extLst>
            </p:cNvPr>
            <p:cNvSpPr/>
            <p:nvPr/>
          </p:nvSpPr>
          <p:spPr bwMode="auto">
            <a:xfrm>
              <a:off x="4421552" y="323594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1" name="Isosceles Triangle 570">
              <a:extLst>
                <a:ext uri="{FF2B5EF4-FFF2-40B4-BE49-F238E27FC236}">
                  <a16:creationId xmlns:a16="http://schemas.microsoft.com/office/drawing/2014/main" id="{B75A3C79-563C-3A22-88AF-A5F944C59318}"/>
                </a:ext>
              </a:extLst>
            </p:cNvPr>
            <p:cNvSpPr/>
            <p:nvPr/>
          </p:nvSpPr>
          <p:spPr bwMode="auto">
            <a:xfrm>
              <a:off x="4449601" y="3234857"/>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2" name="Isosceles Triangle 571">
              <a:extLst>
                <a:ext uri="{FF2B5EF4-FFF2-40B4-BE49-F238E27FC236}">
                  <a16:creationId xmlns:a16="http://schemas.microsoft.com/office/drawing/2014/main" id="{CAE15B01-2A94-8845-8FF9-24B00603394C}"/>
                </a:ext>
              </a:extLst>
            </p:cNvPr>
            <p:cNvSpPr/>
            <p:nvPr/>
          </p:nvSpPr>
          <p:spPr bwMode="auto">
            <a:xfrm>
              <a:off x="4475387" y="3234963"/>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3" name="Isosceles Triangle 572">
              <a:extLst>
                <a:ext uri="{FF2B5EF4-FFF2-40B4-BE49-F238E27FC236}">
                  <a16:creationId xmlns:a16="http://schemas.microsoft.com/office/drawing/2014/main" id="{ABEB99A0-5400-5645-982C-C74089789A61}"/>
                </a:ext>
              </a:extLst>
            </p:cNvPr>
            <p:cNvSpPr/>
            <p:nvPr/>
          </p:nvSpPr>
          <p:spPr bwMode="auto">
            <a:xfrm>
              <a:off x="4593968" y="3293853"/>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4" name="Isosceles Triangle 573">
              <a:extLst>
                <a:ext uri="{FF2B5EF4-FFF2-40B4-BE49-F238E27FC236}">
                  <a16:creationId xmlns:a16="http://schemas.microsoft.com/office/drawing/2014/main" id="{FBA7998E-069A-CB05-0DEA-6942AD2FA746}"/>
                </a:ext>
              </a:extLst>
            </p:cNvPr>
            <p:cNvSpPr/>
            <p:nvPr/>
          </p:nvSpPr>
          <p:spPr bwMode="auto">
            <a:xfrm>
              <a:off x="4624977" y="3295497"/>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5" name="Isosceles Triangle 574">
              <a:extLst>
                <a:ext uri="{FF2B5EF4-FFF2-40B4-BE49-F238E27FC236}">
                  <a16:creationId xmlns:a16="http://schemas.microsoft.com/office/drawing/2014/main" id="{E77DA34B-4578-798B-AD0E-CE931258FBF0}"/>
                </a:ext>
              </a:extLst>
            </p:cNvPr>
            <p:cNvSpPr/>
            <p:nvPr/>
          </p:nvSpPr>
          <p:spPr bwMode="auto">
            <a:xfrm>
              <a:off x="4659879" y="3295218"/>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4" name="Isosceles Triangle 383">
              <a:extLst>
                <a:ext uri="{FF2B5EF4-FFF2-40B4-BE49-F238E27FC236}">
                  <a16:creationId xmlns:a16="http://schemas.microsoft.com/office/drawing/2014/main" id="{3FE63943-A69D-E8B3-359C-C07394894BDC}"/>
                </a:ext>
              </a:extLst>
            </p:cNvPr>
            <p:cNvSpPr/>
            <p:nvPr/>
          </p:nvSpPr>
          <p:spPr bwMode="auto">
            <a:xfrm>
              <a:off x="4688076" y="3296004"/>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5" name="Isosceles Triangle 384">
              <a:extLst>
                <a:ext uri="{FF2B5EF4-FFF2-40B4-BE49-F238E27FC236}">
                  <a16:creationId xmlns:a16="http://schemas.microsoft.com/office/drawing/2014/main" id="{1331E40D-CD3C-214A-AE98-C6D2F08B7A09}"/>
                </a:ext>
              </a:extLst>
            </p:cNvPr>
            <p:cNvSpPr/>
            <p:nvPr/>
          </p:nvSpPr>
          <p:spPr bwMode="auto">
            <a:xfrm>
              <a:off x="4702407" y="3294694"/>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6" name="Isosceles Triangle 385">
              <a:extLst>
                <a:ext uri="{FF2B5EF4-FFF2-40B4-BE49-F238E27FC236}">
                  <a16:creationId xmlns:a16="http://schemas.microsoft.com/office/drawing/2014/main" id="{735B82BD-180F-6E50-8020-FE8D0667E00C}"/>
                </a:ext>
              </a:extLst>
            </p:cNvPr>
            <p:cNvSpPr/>
            <p:nvPr/>
          </p:nvSpPr>
          <p:spPr bwMode="auto">
            <a:xfrm>
              <a:off x="4733408" y="3294257"/>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7" name="Isosceles Triangle 386">
              <a:extLst>
                <a:ext uri="{FF2B5EF4-FFF2-40B4-BE49-F238E27FC236}">
                  <a16:creationId xmlns:a16="http://schemas.microsoft.com/office/drawing/2014/main" id="{A910D5FE-4A99-0FBD-467B-05A8DEC68053}"/>
                </a:ext>
              </a:extLst>
            </p:cNvPr>
            <p:cNvSpPr/>
            <p:nvPr/>
          </p:nvSpPr>
          <p:spPr bwMode="auto">
            <a:xfrm>
              <a:off x="4761457" y="3295794"/>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8" name="Isosceles Triangle 387">
              <a:extLst>
                <a:ext uri="{FF2B5EF4-FFF2-40B4-BE49-F238E27FC236}">
                  <a16:creationId xmlns:a16="http://schemas.microsoft.com/office/drawing/2014/main" id="{79716629-898D-322D-5CED-C605690CE193}"/>
                </a:ext>
              </a:extLst>
            </p:cNvPr>
            <p:cNvSpPr/>
            <p:nvPr/>
          </p:nvSpPr>
          <p:spPr bwMode="auto">
            <a:xfrm>
              <a:off x="4787243" y="329590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89" name="Isosceles Triangle 388">
              <a:extLst>
                <a:ext uri="{FF2B5EF4-FFF2-40B4-BE49-F238E27FC236}">
                  <a16:creationId xmlns:a16="http://schemas.microsoft.com/office/drawing/2014/main" id="{5A332233-78DF-EE82-0E3C-64999B6C86C7}"/>
                </a:ext>
              </a:extLst>
            </p:cNvPr>
            <p:cNvSpPr/>
            <p:nvPr/>
          </p:nvSpPr>
          <p:spPr bwMode="auto">
            <a:xfrm>
              <a:off x="4855138" y="3294916"/>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0" name="Isosceles Triangle 389">
              <a:extLst>
                <a:ext uri="{FF2B5EF4-FFF2-40B4-BE49-F238E27FC236}">
                  <a16:creationId xmlns:a16="http://schemas.microsoft.com/office/drawing/2014/main" id="{8F4D720A-F1AB-FAF5-6C15-B5F4DB81AEFF}"/>
                </a:ext>
              </a:extLst>
            </p:cNvPr>
            <p:cNvSpPr/>
            <p:nvPr/>
          </p:nvSpPr>
          <p:spPr bwMode="auto">
            <a:xfrm>
              <a:off x="4935602" y="329584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533" name="Freeform: Shape 532">
            <a:extLst>
              <a:ext uri="{FF2B5EF4-FFF2-40B4-BE49-F238E27FC236}">
                <a16:creationId xmlns:a16="http://schemas.microsoft.com/office/drawing/2014/main" id="{44FDD108-1F3A-E511-57BC-F849A08AB0D0}"/>
              </a:ext>
            </a:extLst>
          </p:cNvPr>
          <p:cNvSpPr/>
          <p:nvPr/>
        </p:nvSpPr>
        <p:spPr bwMode="auto">
          <a:xfrm>
            <a:off x="1616575" y="2085566"/>
            <a:ext cx="3387734" cy="1228806"/>
          </a:xfrm>
          <a:custGeom>
            <a:avLst/>
            <a:gdLst>
              <a:gd name="connsiteX0" fmla="*/ 0 w 3387734"/>
              <a:gd name="connsiteY0" fmla="*/ 0 h 1228806"/>
              <a:gd name="connsiteX1" fmla="*/ 55022 w 3387734"/>
              <a:gd name="connsiteY1" fmla="*/ 0 h 1228806"/>
              <a:gd name="connsiteX2" fmla="*/ 55022 w 3387734"/>
              <a:gd name="connsiteY2" fmla="*/ 20960 h 1228806"/>
              <a:gd name="connsiteX3" fmla="*/ 131003 w 3387734"/>
              <a:gd name="connsiteY3" fmla="*/ 20960 h 1228806"/>
              <a:gd name="connsiteX4" fmla="*/ 131003 w 3387734"/>
              <a:gd name="connsiteY4" fmla="*/ 39300 h 1228806"/>
              <a:gd name="connsiteX5" fmla="*/ 272486 w 3387734"/>
              <a:gd name="connsiteY5" fmla="*/ 39300 h 1228806"/>
              <a:gd name="connsiteX6" fmla="*/ 272486 w 3387734"/>
              <a:gd name="connsiteY6" fmla="*/ 57641 h 1228806"/>
              <a:gd name="connsiteX7" fmla="*/ 343228 w 3387734"/>
              <a:gd name="connsiteY7" fmla="*/ 57641 h 1228806"/>
              <a:gd name="connsiteX8" fmla="*/ 343228 w 3387734"/>
              <a:gd name="connsiteY8" fmla="*/ 68121 h 1228806"/>
              <a:gd name="connsiteX9" fmla="*/ 400869 w 3387734"/>
              <a:gd name="connsiteY9" fmla="*/ 68121 h 1228806"/>
              <a:gd name="connsiteX10" fmla="*/ 400869 w 3387734"/>
              <a:gd name="connsiteY10" fmla="*/ 78601 h 1228806"/>
              <a:gd name="connsiteX11" fmla="*/ 529252 w 3387734"/>
              <a:gd name="connsiteY11" fmla="*/ 78601 h 1228806"/>
              <a:gd name="connsiteX12" fmla="*/ 529252 w 3387734"/>
              <a:gd name="connsiteY12" fmla="*/ 86462 h 1228806"/>
              <a:gd name="connsiteX13" fmla="*/ 599993 w 3387734"/>
              <a:gd name="connsiteY13" fmla="*/ 86462 h 1228806"/>
              <a:gd name="connsiteX14" fmla="*/ 599993 w 3387734"/>
              <a:gd name="connsiteY14" fmla="*/ 96942 h 1228806"/>
              <a:gd name="connsiteX15" fmla="*/ 623574 w 3387734"/>
              <a:gd name="connsiteY15" fmla="*/ 96942 h 1228806"/>
              <a:gd name="connsiteX16" fmla="*/ 623574 w 3387734"/>
              <a:gd name="connsiteY16" fmla="*/ 112662 h 1228806"/>
              <a:gd name="connsiteX17" fmla="*/ 665495 w 3387734"/>
              <a:gd name="connsiteY17" fmla="*/ 112662 h 1228806"/>
              <a:gd name="connsiteX18" fmla="*/ 665495 w 3387734"/>
              <a:gd name="connsiteY18" fmla="*/ 123142 h 1228806"/>
              <a:gd name="connsiteX19" fmla="*/ 689075 w 3387734"/>
              <a:gd name="connsiteY19" fmla="*/ 123142 h 1228806"/>
              <a:gd name="connsiteX20" fmla="*/ 689075 w 3387734"/>
              <a:gd name="connsiteY20" fmla="*/ 141483 h 1228806"/>
              <a:gd name="connsiteX21" fmla="*/ 754577 w 3387734"/>
              <a:gd name="connsiteY21" fmla="*/ 141483 h 1228806"/>
              <a:gd name="connsiteX22" fmla="*/ 759817 w 3387734"/>
              <a:gd name="connsiteY22" fmla="*/ 146723 h 1228806"/>
              <a:gd name="connsiteX23" fmla="*/ 814838 w 3387734"/>
              <a:gd name="connsiteY23" fmla="*/ 146723 h 1228806"/>
              <a:gd name="connsiteX24" fmla="*/ 814838 w 3387734"/>
              <a:gd name="connsiteY24" fmla="*/ 167683 h 1228806"/>
              <a:gd name="connsiteX25" fmla="*/ 827938 w 3387734"/>
              <a:gd name="connsiteY25" fmla="*/ 167683 h 1228806"/>
              <a:gd name="connsiteX26" fmla="*/ 827938 w 3387734"/>
              <a:gd name="connsiteY26" fmla="*/ 180784 h 1228806"/>
              <a:gd name="connsiteX27" fmla="*/ 856759 w 3387734"/>
              <a:gd name="connsiteY27" fmla="*/ 180784 h 1228806"/>
              <a:gd name="connsiteX28" fmla="*/ 856759 w 3387734"/>
              <a:gd name="connsiteY28" fmla="*/ 222704 h 1228806"/>
              <a:gd name="connsiteX29" fmla="*/ 901300 w 3387734"/>
              <a:gd name="connsiteY29" fmla="*/ 222704 h 1228806"/>
              <a:gd name="connsiteX30" fmla="*/ 901300 w 3387734"/>
              <a:gd name="connsiteY30" fmla="*/ 238425 h 1228806"/>
              <a:gd name="connsiteX31" fmla="*/ 956321 w 3387734"/>
              <a:gd name="connsiteY31" fmla="*/ 238425 h 1228806"/>
              <a:gd name="connsiteX32" fmla="*/ 956321 w 3387734"/>
              <a:gd name="connsiteY32" fmla="*/ 256765 h 1228806"/>
              <a:gd name="connsiteX33" fmla="*/ 1008722 w 3387734"/>
              <a:gd name="connsiteY33" fmla="*/ 256765 h 1228806"/>
              <a:gd name="connsiteX34" fmla="*/ 1008722 w 3387734"/>
              <a:gd name="connsiteY34" fmla="*/ 285586 h 1228806"/>
              <a:gd name="connsiteX35" fmla="*/ 1027063 w 3387734"/>
              <a:gd name="connsiteY35" fmla="*/ 285586 h 1228806"/>
              <a:gd name="connsiteX36" fmla="*/ 1027063 w 3387734"/>
              <a:gd name="connsiteY36" fmla="*/ 322267 h 1228806"/>
              <a:gd name="connsiteX37" fmla="*/ 1100424 w 3387734"/>
              <a:gd name="connsiteY37" fmla="*/ 322267 h 1228806"/>
              <a:gd name="connsiteX38" fmla="*/ 1100424 w 3387734"/>
              <a:gd name="connsiteY38" fmla="*/ 348467 h 1228806"/>
              <a:gd name="connsiteX39" fmla="*/ 1126625 w 3387734"/>
              <a:gd name="connsiteY39" fmla="*/ 348467 h 1228806"/>
              <a:gd name="connsiteX40" fmla="*/ 1126625 w 3387734"/>
              <a:gd name="connsiteY40" fmla="*/ 356327 h 1228806"/>
              <a:gd name="connsiteX41" fmla="*/ 1192126 w 3387734"/>
              <a:gd name="connsiteY41" fmla="*/ 356327 h 1228806"/>
              <a:gd name="connsiteX42" fmla="*/ 1192126 w 3387734"/>
              <a:gd name="connsiteY42" fmla="*/ 385148 h 1228806"/>
              <a:gd name="connsiteX43" fmla="*/ 1257628 w 3387734"/>
              <a:gd name="connsiteY43" fmla="*/ 385148 h 1228806"/>
              <a:gd name="connsiteX44" fmla="*/ 1257628 w 3387734"/>
              <a:gd name="connsiteY44" fmla="*/ 411349 h 1228806"/>
              <a:gd name="connsiteX45" fmla="*/ 1296929 w 3387734"/>
              <a:gd name="connsiteY45" fmla="*/ 411349 h 1228806"/>
              <a:gd name="connsiteX46" fmla="*/ 1296929 w 3387734"/>
              <a:gd name="connsiteY46" fmla="*/ 437549 h 1228806"/>
              <a:gd name="connsiteX47" fmla="*/ 1388631 w 3387734"/>
              <a:gd name="connsiteY47" fmla="*/ 437549 h 1228806"/>
              <a:gd name="connsiteX48" fmla="*/ 1388631 w 3387734"/>
              <a:gd name="connsiteY48" fmla="*/ 466370 h 1228806"/>
              <a:gd name="connsiteX49" fmla="*/ 1420071 w 3387734"/>
              <a:gd name="connsiteY49" fmla="*/ 466370 h 1228806"/>
              <a:gd name="connsiteX50" fmla="*/ 1420071 w 3387734"/>
              <a:gd name="connsiteY50" fmla="*/ 484710 h 1228806"/>
              <a:gd name="connsiteX51" fmla="*/ 1543214 w 3387734"/>
              <a:gd name="connsiteY51" fmla="*/ 484710 h 1228806"/>
              <a:gd name="connsiteX52" fmla="*/ 1543214 w 3387734"/>
              <a:gd name="connsiteY52" fmla="*/ 503051 h 1228806"/>
              <a:gd name="connsiteX53" fmla="*/ 1600855 w 3387734"/>
              <a:gd name="connsiteY53" fmla="*/ 503051 h 1228806"/>
              <a:gd name="connsiteX54" fmla="*/ 1600855 w 3387734"/>
              <a:gd name="connsiteY54" fmla="*/ 537111 h 1228806"/>
              <a:gd name="connsiteX55" fmla="*/ 1650636 w 3387734"/>
              <a:gd name="connsiteY55" fmla="*/ 537111 h 1228806"/>
              <a:gd name="connsiteX56" fmla="*/ 1650636 w 3387734"/>
              <a:gd name="connsiteY56" fmla="*/ 560692 h 1228806"/>
              <a:gd name="connsiteX57" fmla="*/ 1692557 w 3387734"/>
              <a:gd name="connsiteY57" fmla="*/ 560692 h 1228806"/>
              <a:gd name="connsiteX58" fmla="*/ 1692557 w 3387734"/>
              <a:gd name="connsiteY58" fmla="*/ 589513 h 1228806"/>
              <a:gd name="connsiteX59" fmla="*/ 1776399 w 3387734"/>
              <a:gd name="connsiteY59" fmla="*/ 589513 h 1228806"/>
              <a:gd name="connsiteX60" fmla="*/ 1776399 w 3387734"/>
              <a:gd name="connsiteY60" fmla="*/ 634053 h 1228806"/>
              <a:gd name="connsiteX61" fmla="*/ 1820940 w 3387734"/>
              <a:gd name="connsiteY61" fmla="*/ 634053 h 1228806"/>
              <a:gd name="connsiteX62" fmla="*/ 1820940 w 3387734"/>
              <a:gd name="connsiteY62" fmla="*/ 657634 h 1228806"/>
              <a:gd name="connsiteX63" fmla="*/ 1844521 w 3387734"/>
              <a:gd name="connsiteY63" fmla="*/ 657634 h 1228806"/>
              <a:gd name="connsiteX64" fmla="*/ 1844521 w 3387734"/>
              <a:gd name="connsiteY64" fmla="*/ 702175 h 1228806"/>
              <a:gd name="connsiteX65" fmla="*/ 1938843 w 3387734"/>
              <a:gd name="connsiteY65" fmla="*/ 702175 h 1228806"/>
              <a:gd name="connsiteX66" fmla="*/ 1938843 w 3387734"/>
              <a:gd name="connsiteY66" fmla="*/ 746716 h 1228806"/>
              <a:gd name="connsiteX67" fmla="*/ 2027925 w 3387734"/>
              <a:gd name="connsiteY67" fmla="*/ 746716 h 1228806"/>
              <a:gd name="connsiteX68" fmla="*/ 2027925 w 3387734"/>
              <a:gd name="connsiteY68" fmla="*/ 770296 h 1228806"/>
              <a:gd name="connsiteX69" fmla="*/ 2088186 w 3387734"/>
              <a:gd name="connsiteY69" fmla="*/ 770296 h 1228806"/>
              <a:gd name="connsiteX70" fmla="*/ 2088186 w 3387734"/>
              <a:gd name="connsiteY70" fmla="*/ 796497 h 1228806"/>
              <a:gd name="connsiteX71" fmla="*/ 2119627 w 3387734"/>
              <a:gd name="connsiteY71" fmla="*/ 796497 h 1228806"/>
              <a:gd name="connsiteX72" fmla="*/ 2119627 w 3387734"/>
              <a:gd name="connsiteY72" fmla="*/ 796497 h 1228806"/>
              <a:gd name="connsiteX73" fmla="*/ 2119627 w 3387734"/>
              <a:gd name="connsiteY73" fmla="*/ 822698 h 1228806"/>
              <a:gd name="connsiteX74" fmla="*/ 2203469 w 3387734"/>
              <a:gd name="connsiteY74" fmla="*/ 822698 h 1228806"/>
              <a:gd name="connsiteX75" fmla="*/ 2203469 w 3387734"/>
              <a:gd name="connsiteY75" fmla="*/ 880339 h 1228806"/>
              <a:gd name="connsiteX76" fmla="*/ 2274210 w 3387734"/>
              <a:gd name="connsiteY76" fmla="*/ 880339 h 1228806"/>
              <a:gd name="connsiteX77" fmla="*/ 2274210 w 3387734"/>
              <a:gd name="connsiteY77" fmla="*/ 930120 h 1228806"/>
              <a:gd name="connsiteX78" fmla="*/ 2478575 w 3387734"/>
              <a:gd name="connsiteY78" fmla="*/ 930120 h 1228806"/>
              <a:gd name="connsiteX79" fmla="*/ 2478575 w 3387734"/>
              <a:gd name="connsiteY79" fmla="*/ 964181 h 1228806"/>
              <a:gd name="connsiteX80" fmla="*/ 2604337 w 3387734"/>
              <a:gd name="connsiteY80" fmla="*/ 964181 h 1228806"/>
              <a:gd name="connsiteX81" fmla="*/ 2604337 w 3387734"/>
              <a:gd name="connsiteY81" fmla="*/ 1019202 h 1228806"/>
              <a:gd name="connsiteX82" fmla="*/ 2706520 w 3387734"/>
              <a:gd name="connsiteY82" fmla="*/ 1019202 h 1228806"/>
              <a:gd name="connsiteX83" fmla="*/ 2706520 w 3387734"/>
              <a:gd name="connsiteY83" fmla="*/ 1063743 h 1228806"/>
              <a:gd name="connsiteX84" fmla="*/ 2939705 w 3387734"/>
              <a:gd name="connsiteY84" fmla="*/ 1063743 h 1228806"/>
              <a:gd name="connsiteX85" fmla="*/ 2939705 w 3387734"/>
              <a:gd name="connsiteY85" fmla="*/ 1163305 h 1228806"/>
              <a:gd name="connsiteX86" fmla="*/ 3020926 w 3387734"/>
              <a:gd name="connsiteY86" fmla="*/ 1163305 h 1228806"/>
              <a:gd name="connsiteX87" fmla="*/ 3020926 w 3387734"/>
              <a:gd name="connsiteY87" fmla="*/ 1228806 h 1228806"/>
              <a:gd name="connsiteX88" fmla="*/ 3387734 w 3387734"/>
              <a:gd name="connsiteY88" fmla="*/ 1228806 h 12288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3387734" h="1228806">
                <a:moveTo>
                  <a:pt x="0" y="0"/>
                </a:moveTo>
                <a:lnTo>
                  <a:pt x="55022" y="0"/>
                </a:lnTo>
                <a:lnTo>
                  <a:pt x="55022" y="20960"/>
                </a:lnTo>
                <a:lnTo>
                  <a:pt x="131003" y="20960"/>
                </a:lnTo>
                <a:lnTo>
                  <a:pt x="131003" y="39300"/>
                </a:lnTo>
                <a:lnTo>
                  <a:pt x="272486" y="39300"/>
                </a:lnTo>
                <a:lnTo>
                  <a:pt x="272486" y="57641"/>
                </a:lnTo>
                <a:lnTo>
                  <a:pt x="343228" y="57641"/>
                </a:lnTo>
                <a:lnTo>
                  <a:pt x="343228" y="68121"/>
                </a:lnTo>
                <a:lnTo>
                  <a:pt x="400869" y="68121"/>
                </a:lnTo>
                <a:lnTo>
                  <a:pt x="400869" y="78601"/>
                </a:lnTo>
                <a:lnTo>
                  <a:pt x="529252" y="78601"/>
                </a:lnTo>
                <a:lnTo>
                  <a:pt x="529252" y="86462"/>
                </a:lnTo>
                <a:lnTo>
                  <a:pt x="599993" y="86462"/>
                </a:lnTo>
                <a:lnTo>
                  <a:pt x="599993" y="96942"/>
                </a:lnTo>
                <a:lnTo>
                  <a:pt x="623574" y="96942"/>
                </a:lnTo>
                <a:lnTo>
                  <a:pt x="623574" y="112662"/>
                </a:lnTo>
                <a:lnTo>
                  <a:pt x="665495" y="112662"/>
                </a:lnTo>
                <a:lnTo>
                  <a:pt x="665495" y="123142"/>
                </a:lnTo>
                <a:lnTo>
                  <a:pt x="689075" y="123142"/>
                </a:lnTo>
                <a:lnTo>
                  <a:pt x="689075" y="141483"/>
                </a:lnTo>
                <a:lnTo>
                  <a:pt x="754577" y="141483"/>
                </a:lnTo>
                <a:lnTo>
                  <a:pt x="759817" y="146723"/>
                </a:lnTo>
                <a:lnTo>
                  <a:pt x="814838" y="146723"/>
                </a:lnTo>
                <a:lnTo>
                  <a:pt x="814838" y="167683"/>
                </a:lnTo>
                <a:lnTo>
                  <a:pt x="827938" y="167683"/>
                </a:lnTo>
                <a:lnTo>
                  <a:pt x="827938" y="180784"/>
                </a:lnTo>
                <a:lnTo>
                  <a:pt x="856759" y="180784"/>
                </a:lnTo>
                <a:lnTo>
                  <a:pt x="856759" y="222704"/>
                </a:lnTo>
                <a:lnTo>
                  <a:pt x="901300" y="222704"/>
                </a:lnTo>
                <a:lnTo>
                  <a:pt x="901300" y="238425"/>
                </a:lnTo>
                <a:lnTo>
                  <a:pt x="956321" y="238425"/>
                </a:lnTo>
                <a:lnTo>
                  <a:pt x="956321" y="256765"/>
                </a:lnTo>
                <a:lnTo>
                  <a:pt x="1008722" y="256765"/>
                </a:lnTo>
                <a:lnTo>
                  <a:pt x="1008722" y="285586"/>
                </a:lnTo>
                <a:lnTo>
                  <a:pt x="1027063" y="285586"/>
                </a:lnTo>
                <a:lnTo>
                  <a:pt x="1027063" y="322267"/>
                </a:lnTo>
                <a:lnTo>
                  <a:pt x="1100424" y="322267"/>
                </a:lnTo>
                <a:lnTo>
                  <a:pt x="1100424" y="348467"/>
                </a:lnTo>
                <a:lnTo>
                  <a:pt x="1126625" y="348467"/>
                </a:lnTo>
                <a:lnTo>
                  <a:pt x="1126625" y="356327"/>
                </a:lnTo>
                <a:lnTo>
                  <a:pt x="1192126" y="356327"/>
                </a:lnTo>
                <a:lnTo>
                  <a:pt x="1192126" y="385148"/>
                </a:lnTo>
                <a:lnTo>
                  <a:pt x="1257628" y="385148"/>
                </a:lnTo>
                <a:lnTo>
                  <a:pt x="1257628" y="411349"/>
                </a:lnTo>
                <a:lnTo>
                  <a:pt x="1296929" y="411349"/>
                </a:lnTo>
                <a:lnTo>
                  <a:pt x="1296929" y="437549"/>
                </a:lnTo>
                <a:lnTo>
                  <a:pt x="1388631" y="437549"/>
                </a:lnTo>
                <a:lnTo>
                  <a:pt x="1388631" y="466370"/>
                </a:lnTo>
                <a:lnTo>
                  <a:pt x="1420071" y="466370"/>
                </a:lnTo>
                <a:lnTo>
                  <a:pt x="1420071" y="484710"/>
                </a:lnTo>
                <a:lnTo>
                  <a:pt x="1543214" y="484710"/>
                </a:lnTo>
                <a:lnTo>
                  <a:pt x="1543214" y="503051"/>
                </a:lnTo>
                <a:lnTo>
                  <a:pt x="1600855" y="503051"/>
                </a:lnTo>
                <a:lnTo>
                  <a:pt x="1600855" y="537111"/>
                </a:lnTo>
                <a:lnTo>
                  <a:pt x="1650636" y="537111"/>
                </a:lnTo>
                <a:lnTo>
                  <a:pt x="1650636" y="560692"/>
                </a:lnTo>
                <a:lnTo>
                  <a:pt x="1692557" y="560692"/>
                </a:lnTo>
                <a:lnTo>
                  <a:pt x="1692557" y="589513"/>
                </a:lnTo>
                <a:lnTo>
                  <a:pt x="1776399" y="589513"/>
                </a:lnTo>
                <a:lnTo>
                  <a:pt x="1776399" y="634053"/>
                </a:lnTo>
                <a:lnTo>
                  <a:pt x="1820940" y="634053"/>
                </a:lnTo>
                <a:lnTo>
                  <a:pt x="1820940" y="657634"/>
                </a:lnTo>
                <a:lnTo>
                  <a:pt x="1844521" y="657634"/>
                </a:lnTo>
                <a:lnTo>
                  <a:pt x="1844521" y="702175"/>
                </a:lnTo>
                <a:lnTo>
                  <a:pt x="1938843" y="702175"/>
                </a:lnTo>
                <a:lnTo>
                  <a:pt x="1938843" y="746716"/>
                </a:lnTo>
                <a:lnTo>
                  <a:pt x="2027925" y="746716"/>
                </a:lnTo>
                <a:lnTo>
                  <a:pt x="2027925" y="770296"/>
                </a:lnTo>
                <a:lnTo>
                  <a:pt x="2088186" y="770296"/>
                </a:lnTo>
                <a:lnTo>
                  <a:pt x="2088186" y="796497"/>
                </a:lnTo>
                <a:lnTo>
                  <a:pt x="2119627" y="796497"/>
                </a:lnTo>
                <a:lnTo>
                  <a:pt x="2119627" y="796497"/>
                </a:lnTo>
                <a:lnTo>
                  <a:pt x="2119627" y="822698"/>
                </a:lnTo>
                <a:lnTo>
                  <a:pt x="2203469" y="822698"/>
                </a:lnTo>
                <a:lnTo>
                  <a:pt x="2203469" y="880339"/>
                </a:lnTo>
                <a:lnTo>
                  <a:pt x="2274210" y="880339"/>
                </a:lnTo>
                <a:lnTo>
                  <a:pt x="2274210" y="930120"/>
                </a:lnTo>
                <a:lnTo>
                  <a:pt x="2478575" y="930120"/>
                </a:lnTo>
                <a:lnTo>
                  <a:pt x="2478575" y="964181"/>
                </a:lnTo>
                <a:lnTo>
                  <a:pt x="2604337" y="964181"/>
                </a:lnTo>
                <a:lnTo>
                  <a:pt x="2604337" y="1019202"/>
                </a:lnTo>
                <a:lnTo>
                  <a:pt x="2706520" y="1019202"/>
                </a:lnTo>
                <a:lnTo>
                  <a:pt x="2706520" y="1063743"/>
                </a:lnTo>
                <a:lnTo>
                  <a:pt x="2939705" y="1063743"/>
                </a:lnTo>
                <a:lnTo>
                  <a:pt x="2939705" y="1163305"/>
                </a:lnTo>
                <a:lnTo>
                  <a:pt x="3020926" y="1163305"/>
                </a:lnTo>
                <a:lnTo>
                  <a:pt x="3020926" y="1228806"/>
                </a:lnTo>
                <a:lnTo>
                  <a:pt x="3387734" y="1228806"/>
                </a:lnTo>
              </a:path>
            </a:pathLst>
          </a:custGeom>
          <a:noFill/>
          <a:ln w="28575">
            <a:solidFill>
              <a:schemeClr val="accent3"/>
            </a:solidFill>
            <a:miter lim="800000"/>
            <a:headEnd/>
            <a:tailEnd/>
          </a:ln>
        </p:spPr>
        <p:txBody>
          <a:bodyPr rtlCol="0" anchor="ctr"/>
          <a:lstStyle/>
          <a:p>
            <a:pPr algn="ctr"/>
            <a:endParaRPr lang="en-US" dirty="0"/>
          </a:p>
        </p:txBody>
      </p:sp>
      <p:sp>
        <p:nvSpPr>
          <p:cNvPr id="532" name="Freeform: Shape 531">
            <a:extLst>
              <a:ext uri="{FF2B5EF4-FFF2-40B4-BE49-F238E27FC236}">
                <a16:creationId xmlns:a16="http://schemas.microsoft.com/office/drawing/2014/main" id="{4CEC4E18-774C-59E4-9C07-7A22A15468C9}"/>
              </a:ext>
            </a:extLst>
          </p:cNvPr>
          <p:cNvSpPr/>
          <p:nvPr/>
        </p:nvSpPr>
        <p:spPr bwMode="auto">
          <a:xfrm>
            <a:off x="1627056" y="2075085"/>
            <a:ext cx="3348433" cy="1241908"/>
          </a:xfrm>
          <a:custGeom>
            <a:avLst/>
            <a:gdLst>
              <a:gd name="connsiteX0" fmla="*/ 0 w 3348433"/>
              <a:gd name="connsiteY0" fmla="*/ 0 h 1241908"/>
              <a:gd name="connsiteX1" fmla="*/ 146723 w 3348433"/>
              <a:gd name="connsiteY1" fmla="*/ 0 h 1241908"/>
              <a:gd name="connsiteX2" fmla="*/ 146723 w 3348433"/>
              <a:gd name="connsiteY2" fmla="*/ 31441 h 1241908"/>
              <a:gd name="connsiteX3" fmla="*/ 191264 w 3348433"/>
              <a:gd name="connsiteY3" fmla="*/ 31441 h 1241908"/>
              <a:gd name="connsiteX4" fmla="*/ 191264 w 3348433"/>
              <a:gd name="connsiteY4" fmla="*/ 31441 h 1241908"/>
              <a:gd name="connsiteX5" fmla="*/ 230565 w 3348433"/>
              <a:gd name="connsiteY5" fmla="*/ 31441 h 1241908"/>
              <a:gd name="connsiteX6" fmla="*/ 230565 w 3348433"/>
              <a:gd name="connsiteY6" fmla="*/ 73362 h 1241908"/>
              <a:gd name="connsiteX7" fmla="*/ 351087 w 3348433"/>
              <a:gd name="connsiteY7" fmla="*/ 73362 h 1241908"/>
              <a:gd name="connsiteX8" fmla="*/ 351087 w 3348433"/>
              <a:gd name="connsiteY8" fmla="*/ 73362 h 1241908"/>
              <a:gd name="connsiteX9" fmla="*/ 406108 w 3348433"/>
              <a:gd name="connsiteY9" fmla="*/ 73362 h 1241908"/>
              <a:gd name="connsiteX10" fmla="*/ 406108 w 3348433"/>
              <a:gd name="connsiteY10" fmla="*/ 112663 h 1241908"/>
              <a:gd name="connsiteX11" fmla="*/ 500431 w 3348433"/>
              <a:gd name="connsiteY11" fmla="*/ 112663 h 1241908"/>
              <a:gd name="connsiteX12" fmla="*/ 500431 w 3348433"/>
              <a:gd name="connsiteY12" fmla="*/ 123143 h 1241908"/>
              <a:gd name="connsiteX13" fmla="*/ 524011 w 3348433"/>
              <a:gd name="connsiteY13" fmla="*/ 123143 h 1241908"/>
              <a:gd name="connsiteX14" fmla="*/ 524011 w 3348433"/>
              <a:gd name="connsiteY14" fmla="*/ 138863 h 1241908"/>
              <a:gd name="connsiteX15" fmla="*/ 576412 w 3348433"/>
              <a:gd name="connsiteY15" fmla="*/ 138863 h 1241908"/>
              <a:gd name="connsiteX16" fmla="*/ 576412 w 3348433"/>
              <a:gd name="connsiteY16" fmla="*/ 149344 h 1241908"/>
              <a:gd name="connsiteX17" fmla="*/ 652394 w 3348433"/>
              <a:gd name="connsiteY17" fmla="*/ 149344 h 1241908"/>
              <a:gd name="connsiteX18" fmla="*/ 652394 w 3348433"/>
              <a:gd name="connsiteY18" fmla="*/ 201745 h 1241908"/>
              <a:gd name="connsiteX19" fmla="*/ 702175 w 3348433"/>
              <a:gd name="connsiteY19" fmla="*/ 201745 h 1241908"/>
              <a:gd name="connsiteX20" fmla="*/ 702175 w 3348433"/>
              <a:gd name="connsiteY20" fmla="*/ 212225 h 1241908"/>
              <a:gd name="connsiteX21" fmla="*/ 725755 w 3348433"/>
              <a:gd name="connsiteY21" fmla="*/ 212225 h 1241908"/>
              <a:gd name="connsiteX22" fmla="*/ 725755 w 3348433"/>
              <a:gd name="connsiteY22" fmla="*/ 235806 h 1241908"/>
              <a:gd name="connsiteX23" fmla="*/ 791257 w 3348433"/>
              <a:gd name="connsiteY23" fmla="*/ 235806 h 1241908"/>
              <a:gd name="connsiteX24" fmla="*/ 791257 w 3348433"/>
              <a:gd name="connsiteY24" fmla="*/ 246286 h 1241908"/>
              <a:gd name="connsiteX25" fmla="*/ 838418 w 3348433"/>
              <a:gd name="connsiteY25" fmla="*/ 246286 h 1241908"/>
              <a:gd name="connsiteX26" fmla="*/ 838418 w 3348433"/>
              <a:gd name="connsiteY26" fmla="*/ 264626 h 1241908"/>
              <a:gd name="connsiteX27" fmla="*/ 888199 w 3348433"/>
              <a:gd name="connsiteY27" fmla="*/ 264626 h 1241908"/>
              <a:gd name="connsiteX28" fmla="*/ 888199 w 3348433"/>
              <a:gd name="connsiteY28" fmla="*/ 298687 h 1241908"/>
              <a:gd name="connsiteX29" fmla="*/ 927500 w 3348433"/>
              <a:gd name="connsiteY29" fmla="*/ 298687 h 1241908"/>
              <a:gd name="connsiteX30" fmla="*/ 927500 w 3348433"/>
              <a:gd name="connsiteY30" fmla="*/ 332748 h 1241908"/>
              <a:gd name="connsiteX31" fmla="*/ 979901 w 3348433"/>
              <a:gd name="connsiteY31" fmla="*/ 332748 h 1241908"/>
              <a:gd name="connsiteX32" fmla="*/ 1006102 w 3348433"/>
              <a:gd name="connsiteY32" fmla="*/ 332748 h 1241908"/>
              <a:gd name="connsiteX33" fmla="*/ 1006102 w 3348433"/>
              <a:gd name="connsiteY33" fmla="*/ 340608 h 1241908"/>
              <a:gd name="connsiteX34" fmla="*/ 1108284 w 3348433"/>
              <a:gd name="connsiteY34" fmla="*/ 340608 h 1241908"/>
              <a:gd name="connsiteX35" fmla="*/ 1108284 w 3348433"/>
              <a:gd name="connsiteY35" fmla="*/ 366808 h 1241908"/>
              <a:gd name="connsiteX36" fmla="*/ 1231427 w 3348433"/>
              <a:gd name="connsiteY36" fmla="*/ 366808 h 1241908"/>
              <a:gd name="connsiteX37" fmla="*/ 1231427 w 3348433"/>
              <a:gd name="connsiteY37" fmla="*/ 416589 h 1241908"/>
              <a:gd name="connsiteX38" fmla="*/ 1317888 w 3348433"/>
              <a:gd name="connsiteY38" fmla="*/ 416589 h 1241908"/>
              <a:gd name="connsiteX39" fmla="*/ 1317888 w 3348433"/>
              <a:gd name="connsiteY39" fmla="*/ 461130 h 1241908"/>
              <a:gd name="connsiteX40" fmla="*/ 1372910 w 3348433"/>
              <a:gd name="connsiteY40" fmla="*/ 461130 h 1241908"/>
              <a:gd name="connsiteX41" fmla="*/ 1372910 w 3348433"/>
              <a:gd name="connsiteY41" fmla="*/ 489951 h 1241908"/>
              <a:gd name="connsiteX42" fmla="*/ 1427931 w 3348433"/>
              <a:gd name="connsiteY42" fmla="*/ 489951 h 1241908"/>
              <a:gd name="connsiteX43" fmla="*/ 1427931 w 3348433"/>
              <a:gd name="connsiteY43" fmla="*/ 508292 h 1241908"/>
              <a:gd name="connsiteX44" fmla="*/ 1511773 w 3348433"/>
              <a:gd name="connsiteY44" fmla="*/ 508292 h 1241908"/>
              <a:gd name="connsiteX45" fmla="*/ 1511773 w 3348433"/>
              <a:gd name="connsiteY45" fmla="*/ 555453 h 1241908"/>
              <a:gd name="connsiteX46" fmla="*/ 1606095 w 3348433"/>
              <a:gd name="connsiteY46" fmla="*/ 555453 h 1241908"/>
              <a:gd name="connsiteX47" fmla="*/ 1606095 w 3348433"/>
              <a:gd name="connsiteY47" fmla="*/ 605234 h 1241908"/>
              <a:gd name="connsiteX48" fmla="*/ 1703037 w 3348433"/>
              <a:gd name="connsiteY48" fmla="*/ 605234 h 1241908"/>
              <a:gd name="connsiteX49" fmla="*/ 1703037 w 3348433"/>
              <a:gd name="connsiteY49" fmla="*/ 620954 h 1241908"/>
              <a:gd name="connsiteX50" fmla="*/ 1789499 w 3348433"/>
              <a:gd name="connsiteY50" fmla="*/ 620954 h 1241908"/>
              <a:gd name="connsiteX51" fmla="*/ 1789499 w 3348433"/>
              <a:gd name="connsiteY51" fmla="*/ 662875 h 1241908"/>
              <a:gd name="connsiteX52" fmla="*/ 1912641 w 3348433"/>
              <a:gd name="connsiteY52" fmla="*/ 662875 h 1241908"/>
              <a:gd name="connsiteX53" fmla="*/ 1912641 w 3348433"/>
              <a:gd name="connsiteY53" fmla="*/ 702176 h 1241908"/>
              <a:gd name="connsiteX54" fmla="*/ 2012204 w 3348433"/>
              <a:gd name="connsiteY54" fmla="*/ 702176 h 1241908"/>
              <a:gd name="connsiteX55" fmla="*/ 2012204 w 3348433"/>
              <a:gd name="connsiteY55" fmla="*/ 746717 h 1241908"/>
              <a:gd name="connsiteX56" fmla="*/ 2069845 w 3348433"/>
              <a:gd name="connsiteY56" fmla="*/ 746717 h 1241908"/>
              <a:gd name="connsiteX57" fmla="*/ 2069845 w 3348433"/>
              <a:gd name="connsiteY57" fmla="*/ 780777 h 1241908"/>
              <a:gd name="connsiteX58" fmla="*/ 2119626 w 3348433"/>
              <a:gd name="connsiteY58" fmla="*/ 780777 h 1241908"/>
              <a:gd name="connsiteX59" fmla="*/ 2119626 w 3348433"/>
              <a:gd name="connsiteY59" fmla="*/ 796498 h 1241908"/>
              <a:gd name="connsiteX60" fmla="*/ 2145827 w 3348433"/>
              <a:gd name="connsiteY60" fmla="*/ 796498 h 1241908"/>
              <a:gd name="connsiteX61" fmla="*/ 2145827 w 3348433"/>
              <a:gd name="connsiteY61" fmla="*/ 825318 h 1241908"/>
              <a:gd name="connsiteX62" fmla="*/ 2266349 w 3348433"/>
              <a:gd name="connsiteY62" fmla="*/ 825318 h 1241908"/>
              <a:gd name="connsiteX63" fmla="*/ 2266349 w 3348433"/>
              <a:gd name="connsiteY63" fmla="*/ 854139 h 1241908"/>
              <a:gd name="connsiteX64" fmla="*/ 2418312 w 3348433"/>
              <a:gd name="connsiteY64" fmla="*/ 854139 h 1241908"/>
              <a:gd name="connsiteX65" fmla="*/ 2418312 w 3348433"/>
              <a:gd name="connsiteY65" fmla="*/ 875100 h 1241908"/>
              <a:gd name="connsiteX66" fmla="*/ 2494294 w 3348433"/>
              <a:gd name="connsiteY66" fmla="*/ 875100 h 1241908"/>
              <a:gd name="connsiteX67" fmla="*/ 2494294 w 3348433"/>
              <a:gd name="connsiteY67" fmla="*/ 909160 h 1241908"/>
              <a:gd name="connsiteX68" fmla="*/ 2523115 w 3348433"/>
              <a:gd name="connsiteY68" fmla="*/ 909160 h 1241908"/>
              <a:gd name="connsiteX69" fmla="*/ 2523115 w 3348433"/>
              <a:gd name="connsiteY69" fmla="*/ 940601 h 1241908"/>
              <a:gd name="connsiteX70" fmla="*/ 2599096 w 3348433"/>
              <a:gd name="connsiteY70" fmla="*/ 940601 h 1241908"/>
              <a:gd name="connsiteX71" fmla="*/ 2599096 w 3348433"/>
              <a:gd name="connsiteY71" fmla="*/ 1003482 h 1241908"/>
              <a:gd name="connsiteX72" fmla="*/ 2661978 w 3348433"/>
              <a:gd name="connsiteY72" fmla="*/ 1003482 h 1241908"/>
              <a:gd name="connsiteX73" fmla="*/ 2661978 w 3348433"/>
              <a:gd name="connsiteY73" fmla="*/ 1034923 h 1241908"/>
              <a:gd name="connsiteX74" fmla="*/ 2690798 w 3348433"/>
              <a:gd name="connsiteY74" fmla="*/ 1034923 h 1241908"/>
              <a:gd name="connsiteX75" fmla="*/ 2690798 w 3348433"/>
              <a:gd name="connsiteY75" fmla="*/ 1131865 h 1241908"/>
              <a:gd name="connsiteX76" fmla="*/ 2709139 w 3348433"/>
              <a:gd name="connsiteY76" fmla="*/ 1131865 h 1241908"/>
              <a:gd name="connsiteX77" fmla="*/ 2709139 w 3348433"/>
              <a:gd name="connsiteY77" fmla="*/ 1192126 h 1241908"/>
              <a:gd name="connsiteX78" fmla="*/ 2952804 w 3348433"/>
              <a:gd name="connsiteY78" fmla="*/ 1192126 h 1241908"/>
              <a:gd name="connsiteX79" fmla="*/ 2952804 w 3348433"/>
              <a:gd name="connsiteY79" fmla="*/ 1241908 h 1241908"/>
              <a:gd name="connsiteX80" fmla="*/ 3348433 w 3348433"/>
              <a:gd name="connsiteY80" fmla="*/ 1241908 h 1241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48433" h="1241908">
                <a:moveTo>
                  <a:pt x="0" y="0"/>
                </a:moveTo>
                <a:lnTo>
                  <a:pt x="146723" y="0"/>
                </a:lnTo>
                <a:lnTo>
                  <a:pt x="146723" y="31441"/>
                </a:lnTo>
                <a:lnTo>
                  <a:pt x="191264" y="31441"/>
                </a:lnTo>
                <a:lnTo>
                  <a:pt x="191264" y="31441"/>
                </a:lnTo>
                <a:lnTo>
                  <a:pt x="230565" y="31441"/>
                </a:lnTo>
                <a:lnTo>
                  <a:pt x="230565" y="73362"/>
                </a:lnTo>
                <a:lnTo>
                  <a:pt x="351087" y="73362"/>
                </a:lnTo>
                <a:lnTo>
                  <a:pt x="351087" y="73362"/>
                </a:lnTo>
                <a:lnTo>
                  <a:pt x="406108" y="73362"/>
                </a:lnTo>
                <a:lnTo>
                  <a:pt x="406108" y="112663"/>
                </a:lnTo>
                <a:lnTo>
                  <a:pt x="500431" y="112663"/>
                </a:lnTo>
                <a:lnTo>
                  <a:pt x="500431" y="123143"/>
                </a:lnTo>
                <a:lnTo>
                  <a:pt x="524011" y="123143"/>
                </a:lnTo>
                <a:lnTo>
                  <a:pt x="524011" y="138863"/>
                </a:lnTo>
                <a:lnTo>
                  <a:pt x="576412" y="138863"/>
                </a:lnTo>
                <a:lnTo>
                  <a:pt x="576412" y="149344"/>
                </a:lnTo>
                <a:lnTo>
                  <a:pt x="652394" y="149344"/>
                </a:lnTo>
                <a:lnTo>
                  <a:pt x="652394" y="201745"/>
                </a:lnTo>
                <a:lnTo>
                  <a:pt x="702175" y="201745"/>
                </a:lnTo>
                <a:lnTo>
                  <a:pt x="702175" y="212225"/>
                </a:lnTo>
                <a:lnTo>
                  <a:pt x="725755" y="212225"/>
                </a:lnTo>
                <a:lnTo>
                  <a:pt x="725755" y="235806"/>
                </a:lnTo>
                <a:lnTo>
                  <a:pt x="791257" y="235806"/>
                </a:lnTo>
                <a:lnTo>
                  <a:pt x="791257" y="246286"/>
                </a:lnTo>
                <a:lnTo>
                  <a:pt x="838418" y="246286"/>
                </a:lnTo>
                <a:lnTo>
                  <a:pt x="838418" y="264626"/>
                </a:lnTo>
                <a:lnTo>
                  <a:pt x="888199" y="264626"/>
                </a:lnTo>
                <a:lnTo>
                  <a:pt x="888199" y="298687"/>
                </a:lnTo>
                <a:lnTo>
                  <a:pt x="927500" y="298687"/>
                </a:lnTo>
                <a:lnTo>
                  <a:pt x="927500" y="332748"/>
                </a:lnTo>
                <a:lnTo>
                  <a:pt x="979901" y="332748"/>
                </a:lnTo>
                <a:lnTo>
                  <a:pt x="1006102" y="332748"/>
                </a:lnTo>
                <a:lnTo>
                  <a:pt x="1006102" y="340608"/>
                </a:lnTo>
                <a:lnTo>
                  <a:pt x="1108284" y="340608"/>
                </a:lnTo>
                <a:lnTo>
                  <a:pt x="1108284" y="366808"/>
                </a:lnTo>
                <a:lnTo>
                  <a:pt x="1231427" y="366808"/>
                </a:lnTo>
                <a:lnTo>
                  <a:pt x="1231427" y="416589"/>
                </a:lnTo>
                <a:lnTo>
                  <a:pt x="1317888" y="416589"/>
                </a:lnTo>
                <a:lnTo>
                  <a:pt x="1317888" y="461130"/>
                </a:lnTo>
                <a:lnTo>
                  <a:pt x="1372910" y="461130"/>
                </a:lnTo>
                <a:lnTo>
                  <a:pt x="1372910" y="489951"/>
                </a:lnTo>
                <a:lnTo>
                  <a:pt x="1427931" y="489951"/>
                </a:lnTo>
                <a:lnTo>
                  <a:pt x="1427931" y="508292"/>
                </a:lnTo>
                <a:lnTo>
                  <a:pt x="1511773" y="508292"/>
                </a:lnTo>
                <a:lnTo>
                  <a:pt x="1511773" y="555453"/>
                </a:lnTo>
                <a:lnTo>
                  <a:pt x="1606095" y="555453"/>
                </a:lnTo>
                <a:lnTo>
                  <a:pt x="1606095" y="605234"/>
                </a:lnTo>
                <a:lnTo>
                  <a:pt x="1703037" y="605234"/>
                </a:lnTo>
                <a:lnTo>
                  <a:pt x="1703037" y="620954"/>
                </a:lnTo>
                <a:lnTo>
                  <a:pt x="1789499" y="620954"/>
                </a:lnTo>
                <a:lnTo>
                  <a:pt x="1789499" y="662875"/>
                </a:lnTo>
                <a:lnTo>
                  <a:pt x="1912641" y="662875"/>
                </a:lnTo>
                <a:lnTo>
                  <a:pt x="1912641" y="702176"/>
                </a:lnTo>
                <a:lnTo>
                  <a:pt x="2012204" y="702176"/>
                </a:lnTo>
                <a:lnTo>
                  <a:pt x="2012204" y="746717"/>
                </a:lnTo>
                <a:lnTo>
                  <a:pt x="2069845" y="746717"/>
                </a:lnTo>
                <a:lnTo>
                  <a:pt x="2069845" y="780777"/>
                </a:lnTo>
                <a:lnTo>
                  <a:pt x="2119626" y="780777"/>
                </a:lnTo>
                <a:lnTo>
                  <a:pt x="2119626" y="796498"/>
                </a:lnTo>
                <a:lnTo>
                  <a:pt x="2145827" y="796498"/>
                </a:lnTo>
                <a:lnTo>
                  <a:pt x="2145827" y="825318"/>
                </a:lnTo>
                <a:lnTo>
                  <a:pt x="2266349" y="825318"/>
                </a:lnTo>
                <a:lnTo>
                  <a:pt x="2266349" y="854139"/>
                </a:lnTo>
                <a:lnTo>
                  <a:pt x="2418312" y="854139"/>
                </a:lnTo>
                <a:lnTo>
                  <a:pt x="2418312" y="875100"/>
                </a:lnTo>
                <a:lnTo>
                  <a:pt x="2494294" y="875100"/>
                </a:lnTo>
                <a:lnTo>
                  <a:pt x="2494294" y="909160"/>
                </a:lnTo>
                <a:lnTo>
                  <a:pt x="2523115" y="909160"/>
                </a:lnTo>
                <a:lnTo>
                  <a:pt x="2523115" y="940601"/>
                </a:lnTo>
                <a:lnTo>
                  <a:pt x="2599096" y="940601"/>
                </a:lnTo>
                <a:lnTo>
                  <a:pt x="2599096" y="1003482"/>
                </a:lnTo>
                <a:lnTo>
                  <a:pt x="2661978" y="1003482"/>
                </a:lnTo>
                <a:lnTo>
                  <a:pt x="2661978" y="1034923"/>
                </a:lnTo>
                <a:lnTo>
                  <a:pt x="2690798" y="1034923"/>
                </a:lnTo>
                <a:lnTo>
                  <a:pt x="2690798" y="1131865"/>
                </a:lnTo>
                <a:lnTo>
                  <a:pt x="2709139" y="1131865"/>
                </a:lnTo>
                <a:lnTo>
                  <a:pt x="2709139" y="1192126"/>
                </a:lnTo>
                <a:lnTo>
                  <a:pt x="2952804" y="1192126"/>
                </a:lnTo>
                <a:lnTo>
                  <a:pt x="2952804" y="1241908"/>
                </a:lnTo>
                <a:lnTo>
                  <a:pt x="3348433" y="1241908"/>
                </a:lnTo>
              </a:path>
            </a:pathLst>
          </a:custGeom>
          <a:noFill/>
          <a:ln w="28575">
            <a:solidFill>
              <a:schemeClr val="accent1"/>
            </a:solidFill>
            <a:miter lim="800000"/>
            <a:headEnd/>
            <a:tailEnd/>
          </a:ln>
        </p:spPr>
        <p:txBody>
          <a:bodyPr rtlCol="0" anchor="ctr"/>
          <a:lstStyle/>
          <a:p>
            <a:pPr algn="ctr"/>
            <a:endParaRPr lang="en-US" dirty="0"/>
          </a:p>
        </p:txBody>
      </p:sp>
      <p:sp>
        <p:nvSpPr>
          <p:cNvPr id="418" name="Title 1">
            <a:extLst>
              <a:ext uri="{FF2B5EF4-FFF2-40B4-BE49-F238E27FC236}">
                <a16:creationId xmlns:a16="http://schemas.microsoft.com/office/drawing/2014/main" id="{AF35DA36-FDE0-2EDB-133E-85D297315694}"/>
              </a:ext>
            </a:extLst>
          </p:cNvPr>
          <p:cNvSpPr>
            <a:spLocks noGrp="1"/>
          </p:cNvSpPr>
          <p:nvPr>
            <p:ph type="title"/>
          </p:nvPr>
        </p:nvSpPr>
        <p:spPr/>
        <p:txBody>
          <a:bodyPr/>
          <a:lstStyle/>
          <a:p>
            <a:r>
              <a:rPr lang="en-US" dirty="0"/>
              <a:t>MAGNITUDE: OS</a:t>
            </a:r>
          </a:p>
        </p:txBody>
      </p:sp>
      <p:sp>
        <p:nvSpPr>
          <p:cNvPr id="9" name="Content Placeholder 8">
            <a:extLst>
              <a:ext uri="{FF2B5EF4-FFF2-40B4-BE49-F238E27FC236}">
                <a16:creationId xmlns:a16="http://schemas.microsoft.com/office/drawing/2014/main" id="{9C2CEA8A-33A7-885B-5FB9-FDE449216DCA}"/>
              </a:ext>
            </a:extLst>
          </p:cNvPr>
          <p:cNvSpPr>
            <a:spLocks noGrp="1"/>
          </p:cNvSpPr>
          <p:nvPr>
            <p:ph idx="1"/>
          </p:nvPr>
        </p:nvSpPr>
        <p:spPr>
          <a:xfrm>
            <a:off x="604675" y="5278281"/>
            <a:ext cx="10877529" cy="769536"/>
          </a:xfrm>
        </p:spPr>
        <p:txBody>
          <a:bodyPr/>
          <a:lstStyle/>
          <a:p>
            <a:pPr>
              <a:spcBef>
                <a:spcPts val="0"/>
              </a:spcBef>
            </a:pPr>
            <a:r>
              <a:rPr lang="en-US" sz="1800" dirty="0"/>
              <a:t>Prespecified multivariate analysis accounting for baseline characteristics </a:t>
            </a:r>
          </a:p>
          <a:p>
            <a:pPr lvl="1">
              <a:spcBef>
                <a:spcPts val="0"/>
              </a:spcBef>
            </a:pPr>
            <a:r>
              <a:rPr lang="en-US" sz="1600" dirty="0"/>
              <a:t>HRRm+ HR: 0.82 (95% CI: 0.60-1.10; nominal </a:t>
            </a:r>
            <a:r>
              <a:rPr lang="en-US" sz="1600" i="1" dirty="0"/>
              <a:t>P</a:t>
            </a:r>
            <a:r>
              <a:rPr lang="en-US" sz="1600" dirty="0"/>
              <a:t> = .1821)</a:t>
            </a:r>
          </a:p>
          <a:p>
            <a:pPr lvl="1">
              <a:spcBef>
                <a:spcPts val="0"/>
              </a:spcBef>
            </a:pPr>
            <a:r>
              <a:rPr lang="en-US" sz="1600" i="1" dirty="0"/>
              <a:t>BRCA1/2</a:t>
            </a:r>
            <a:r>
              <a:rPr lang="en-US" sz="1600" dirty="0"/>
              <a:t>-mutated HR: 0.663 (95% CI: 0.464-0.947; nominal </a:t>
            </a:r>
            <a:r>
              <a:rPr lang="en-US" sz="1600" i="1" dirty="0"/>
              <a:t>P</a:t>
            </a:r>
            <a:r>
              <a:rPr lang="en-US" sz="1600" dirty="0"/>
              <a:t> = .0237)</a:t>
            </a:r>
          </a:p>
        </p:txBody>
      </p:sp>
      <p:sp>
        <p:nvSpPr>
          <p:cNvPr id="512" name="Text Box 11">
            <a:extLst>
              <a:ext uri="{FF2B5EF4-FFF2-40B4-BE49-F238E27FC236}">
                <a16:creationId xmlns:a16="http://schemas.microsoft.com/office/drawing/2014/main" id="{5B0AD2EF-29CF-6D77-FF01-E8F676B6037C}"/>
              </a:ext>
            </a:extLst>
          </p:cNvPr>
          <p:cNvSpPr txBox="1">
            <a:spLocks noChangeArrowheads="1"/>
          </p:cNvSpPr>
          <p:nvPr/>
        </p:nvSpPr>
        <p:spPr bwMode="auto">
          <a:xfrm>
            <a:off x="414339" y="6385740"/>
            <a:ext cx="869337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Chi. Ann Oncol. 2023;34:772. Chi. ESMO 2023. Abstr LBA85.</a:t>
            </a:r>
          </a:p>
        </p:txBody>
      </p:sp>
      <p:sp>
        <p:nvSpPr>
          <p:cNvPr id="513" name="TextBox 512">
            <a:extLst>
              <a:ext uri="{FF2B5EF4-FFF2-40B4-BE49-F238E27FC236}">
                <a16:creationId xmlns:a16="http://schemas.microsoft.com/office/drawing/2014/main" id="{517D8BAD-415D-B7E5-D5AE-FAAA984D3FD8}"/>
              </a:ext>
            </a:extLst>
          </p:cNvPr>
          <p:cNvSpPr txBox="1"/>
          <p:nvPr/>
        </p:nvSpPr>
        <p:spPr bwMode="auto">
          <a:xfrm>
            <a:off x="2278886" y="1267448"/>
            <a:ext cx="2164695"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HRRm+ Cohort</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Second interim </a:t>
            </a:r>
            <a:r>
              <a:rPr lang="en-US" sz="1400" dirty="0">
                <a:solidFill>
                  <a:srgbClr val="000000"/>
                </a:solidFill>
                <a:latin typeface="Calibri" panose="020F0502020204030204" pitchFamily="34" charset="0"/>
                <a:cs typeface="Calibri" panose="020F0502020204030204" pitchFamily="34" charset="0"/>
              </a:rPr>
              <a:t>a</a:t>
            </a: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nalysis</a:t>
            </a:r>
            <a:br>
              <a:rPr lang="en-US" sz="1400" dirty="0">
                <a:solidFill>
                  <a:srgbClr val="000000"/>
                </a:solidFill>
                <a:latin typeface="Calibri" panose="020F0502020204030204" pitchFamily="34" charset="0"/>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follow-up: 26.8 mo</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Rectangle 6">
            <a:extLst>
              <a:ext uri="{FF2B5EF4-FFF2-40B4-BE49-F238E27FC236}">
                <a16:creationId xmlns:a16="http://schemas.microsoft.com/office/drawing/2014/main" id="{416C829F-100F-C00A-56A5-AB9679F3856A}"/>
              </a:ext>
            </a:extLst>
          </p:cNvPr>
          <p:cNvSpPr/>
          <p:nvPr/>
        </p:nvSpPr>
        <p:spPr bwMode="auto">
          <a:xfrm>
            <a:off x="7805057" y="1814722"/>
            <a:ext cx="2392750" cy="352487"/>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4" name="TextBox 513">
            <a:extLst>
              <a:ext uri="{FF2B5EF4-FFF2-40B4-BE49-F238E27FC236}">
                <a16:creationId xmlns:a16="http://schemas.microsoft.com/office/drawing/2014/main" id="{0ECD24A0-91A9-1DB2-0BBF-287704FB942B}"/>
              </a:ext>
            </a:extLst>
          </p:cNvPr>
          <p:cNvSpPr txBox="1"/>
          <p:nvPr/>
        </p:nvSpPr>
        <p:spPr bwMode="auto">
          <a:xfrm>
            <a:off x="7901639" y="1267448"/>
            <a:ext cx="2376099"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BRCA1/2</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-Mutated Cohort</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Final analysis</a:t>
            </a:r>
            <a:br>
              <a:rPr kumimoji="0" lang="en-US" sz="140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Median follow-up: 35.9 mo</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 name="Freeform: Shape 1">
            <a:extLst>
              <a:ext uri="{FF2B5EF4-FFF2-40B4-BE49-F238E27FC236}">
                <a16:creationId xmlns:a16="http://schemas.microsoft.com/office/drawing/2014/main" id="{2B50A1AA-5860-2165-B59B-BCE095C3C8F8}"/>
              </a:ext>
            </a:extLst>
          </p:cNvPr>
          <p:cNvSpPr/>
          <p:nvPr/>
        </p:nvSpPr>
        <p:spPr bwMode="auto">
          <a:xfrm>
            <a:off x="1629591" y="2080260"/>
            <a:ext cx="3562895" cy="2139043"/>
          </a:xfrm>
          <a:custGeom>
            <a:avLst/>
            <a:gdLst>
              <a:gd name="connsiteX0" fmla="*/ 0 w 3562895"/>
              <a:gd name="connsiteY0" fmla="*/ 0 h 2139043"/>
              <a:gd name="connsiteX1" fmla="*/ 0 w 3562895"/>
              <a:gd name="connsiteY1" fmla="*/ 2139043 h 2139043"/>
              <a:gd name="connsiteX2" fmla="*/ 3562895 w 3562895"/>
              <a:gd name="connsiteY2" fmla="*/ 2139043 h 2139043"/>
            </a:gdLst>
            <a:ahLst/>
            <a:cxnLst>
              <a:cxn ang="0">
                <a:pos x="connsiteX0" y="connsiteY0"/>
              </a:cxn>
              <a:cxn ang="0">
                <a:pos x="connsiteX1" y="connsiteY1"/>
              </a:cxn>
              <a:cxn ang="0">
                <a:pos x="connsiteX2" y="connsiteY2"/>
              </a:cxn>
            </a:cxnLst>
            <a:rect l="l" t="t" r="r" b="b"/>
            <a:pathLst>
              <a:path w="3562895" h="2139043">
                <a:moveTo>
                  <a:pt x="0" y="0"/>
                </a:moveTo>
                <a:lnTo>
                  <a:pt x="0" y="2139043"/>
                </a:lnTo>
                <a:lnTo>
                  <a:pt x="3562895" y="2139043"/>
                </a:lnTo>
              </a:path>
            </a:pathLst>
          </a:custGeom>
          <a:noFill/>
          <a:ln w="28575">
            <a:solidFill>
              <a:schemeClr val="bg1"/>
            </a:solidFill>
            <a:miter lim="800000"/>
            <a:headEnd/>
            <a:tailEnd/>
          </a:ln>
        </p:spPr>
        <p:txBody>
          <a:bodyPr rtlCol="0" anchor="ctr"/>
          <a:lstStyle/>
          <a:p>
            <a:pPr algn="ctr"/>
            <a:endParaRPr lang="en-US" dirty="0"/>
          </a:p>
        </p:txBody>
      </p:sp>
      <p:grpSp>
        <p:nvGrpSpPr>
          <p:cNvPr id="12" name="Group 11">
            <a:extLst>
              <a:ext uri="{FF2B5EF4-FFF2-40B4-BE49-F238E27FC236}">
                <a16:creationId xmlns:a16="http://schemas.microsoft.com/office/drawing/2014/main" id="{54A0CB4C-C994-BF11-A7C8-DC7A784880EA}"/>
              </a:ext>
            </a:extLst>
          </p:cNvPr>
          <p:cNvGrpSpPr/>
          <p:nvPr/>
        </p:nvGrpSpPr>
        <p:grpSpPr>
          <a:xfrm>
            <a:off x="1557551" y="2080152"/>
            <a:ext cx="83698" cy="2139043"/>
            <a:chOff x="1112056" y="2610853"/>
            <a:chExt cx="70129" cy="1698770"/>
          </a:xfrm>
        </p:grpSpPr>
        <p:grpSp>
          <p:nvGrpSpPr>
            <p:cNvPr id="13" name="Group 12">
              <a:extLst>
                <a:ext uri="{FF2B5EF4-FFF2-40B4-BE49-F238E27FC236}">
                  <a16:creationId xmlns:a16="http://schemas.microsoft.com/office/drawing/2014/main" id="{42596331-209C-1032-8463-E972E8065E8B}"/>
                </a:ext>
              </a:extLst>
            </p:cNvPr>
            <p:cNvGrpSpPr/>
            <p:nvPr/>
          </p:nvGrpSpPr>
          <p:grpSpPr>
            <a:xfrm>
              <a:off x="1112056" y="2955758"/>
              <a:ext cx="66118" cy="1353865"/>
              <a:chOff x="2509280" y="2233140"/>
              <a:chExt cx="104174" cy="1869989"/>
            </a:xfrm>
          </p:grpSpPr>
          <p:cxnSp>
            <p:nvCxnSpPr>
              <p:cNvPr id="15" name="Straight Connector 14">
                <a:extLst>
                  <a:ext uri="{FF2B5EF4-FFF2-40B4-BE49-F238E27FC236}">
                    <a16:creationId xmlns:a16="http://schemas.microsoft.com/office/drawing/2014/main" id="{80CA256C-211D-31E5-1D28-2283B562C6B5}"/>
                  </a:ext>
                </a:extLst>
              </p:cNvPr>
              <p:cNvCxnSpPr>
                <a:cxnSpLocks/>
              </p:cNvCxnSpPr>
              <p:nvPr/>
            </p:nvCxnSpPr>
            <p:spPr bwMode="auto">
              <a:xfrm>
                <a:off x="2509280" y="2233140"/>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F1FF3F8E-27AE-016F-A56E-9E04ED04AC7A}"/>
                  </a:ext>
                </a:extLst>
              </p:cNvPr>
              <p:cNvCxnSpPr>
                <a:cxnSpLocks/>
              </p:cNvCxnSpPr>
              <p:nvPr/>
            </p:nvCxnSpPr>
            <p:spPr bwMode="auto">
              <a:xfrm>
                <a:off x="2509280" y="2700637"/>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29CE795-4616-1D78-709E-0EDC79BAF964}"/>
                  </a:ext>
                </a:extLst>
              </p:cNvPr>
              <p:cNvCxnSpPr>
                <a:cxnSpLocks/>
              </p:cNvCxnSpPr>
              <p:nvPr/>
            </p:nvCxnSpPr>
            <p:spPr bwMode="auto">
              <a:xfrm>
                <a:off x="2509280" y="3168134"/>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7A9AE3CA-BF2C-89A4-3BE4-B0A6603C6BF3}"/>
                  </a:ext>
                </a:extLst>
              </p:cNvPr>
              <p:cNvCxnSpPr>
                <a:cxnSpLocks/>
              </p:cNvCxnSpPr>
              <p:nvPr/>
            </p:nvCxnSpPr>
            <p:spPr bwMode="auto">
              <a:xfrm>
                <a:off x="2509280" y="3635631"/>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97B3FED6-D42A-F190-5293-3440ACC3A306}"/>
                  </a:ext>
                </a:extLst>
              </p:cNvPr>
              <p:cNvCxnSpPr>
                <a:cxnSpLocks/>
              </p:cNvCxnSpPr>
              <p:nvPr/>
            </p:nvCxnSpPr>
            <p:spPr bwMode="auto">
              <a:xfrm>
                <a:off x="2509280" y="4103129"/>
                <a:ext cx="104174" cy="0"/>
              </a:xfrm>
              <a:prstGeom prst="line">
                <a:avLst/>
              </a:prstGeom>
              <a:noFill/>
              <a:ln w="28575" cap="flat" cmpd="sng" algn="ctr">
                <a:solidFill>
                  <a:schemeClr val="bg1"/>
                </a:solidFill>
                <a:prstDash val="solid"/>
                <a:round/>
                <a:headEnd type="none" w="med" len="med"/>
                <a:tailEnd type="none" w="med" len="med"/>
              </a:ln>
              <a:effectLst/>
            </p:spPr>
          </p:cxnSp>
        </p:grpSp>
        <p:cxnSp>
          <p:nvCxnSpPr>
            <p:cNvPr id="14" name="Straight Connector 13">
              <a:extLst>
                <a:ext uri="{FF2B5EF4-FFF2-40B4-BE49-F238E27FC236}">
                  <a16:creationId xmlns:a16="http://schemas.microsoft.com/office/drawing/2014/main" id="{678C5C9C-E8D8-ED54-121F-1D0A4AFB6521}"/>
                </a:ext>
              </a:extLst>
            </p:cNvPr>
            <p:cNvCxnSpPr>
              <a:cxnSpLocks/>
            </p:cNvCxnSpPr>
            <p:nvPr/>
          </p:nvCxnSpPr>
          <p:spPr bwMode="auto">
            <a:xfrm>
              <a:off x="1116067" y="2610853"/>
              <a:ext cx="66118" cy="0"/>
            </a:xfrm>
            <a:prstGeom prst="line">
              <a:avLst/>
            </a:prstGeom>
            <a:noFill/>
            <a:ln w="28575" cap="flat" cmpd="sng" algn="ctr">
              <a:solidFill>
                <a:schemeClr val="bg1"/>
              </a:solidFill>
              <a:prstDash val="solid"/>
              <a:round/>
              <a:headEnd type="none" w="med" len="med"/>
              <a:tailEnd type="none" w="med" len="med"/>
            </a:ln>
            <a:effectLst/>
          </p:spPr>
        </p:cxnSp>
      </p:grpSp>
      <p:sp>
        <p:nvSpPr>
          <p:cNvPr id="20" name="TextBox 19">
            <a:extLst>
              <a:ext uri="{FF2B5EF4-FFF2-40B4-BE49-F238E27FC236}">
                <a16:creationId xmlns:a16="http://schemas.microsoft.com/office/drawing/2014/main" id="{BD1AEE12-C3FA-0C16-EB6C-7DED4C9170E6}"/>
              </a:ext>
            </a:extLst>
          </p:cNvPr>
          <p:cNvSpPr txBox="1"/>
          <p:nvPr/>
        </p:nvSpPr>
        <p:spPr bwMode="auto">
          <a:xfrm>
            <a:off x="1117590" y="1916059"/>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1" name="TextBox 20">
            <a:extLst>
              <a:ext uri="{FF2B5EF4-FFF2-40B4-BE49-F238E27FC236}">
                <a16:creationId xmlns:a16="http://schemas.microsoft.com/office/drawing/2014/main" id="{9044012D-8B46-1FBD-AC6C-5800597090BF}"/>
              </a:ext>
            </a:extLst>
          </p:cNvPr>
          <p:cNvSpPr txBox="1"/>
          <p:nvPr/>
        </p:nvSpPr>
        <p:spPr bwMode="auto">
          <a:xfrm>
            <a:off x="1217775" y="233911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2" name="TextBox 21">
            <a:extLst>
              <a:ext uri="{FF2B5EF4-FFF2-40B4-BE49-F238E27FC236}">
                <a16:creationId xmlns:a16="http://schemas.microsoft.com/office/drawing/2014/main" id="{E6381F16-CD60-F3C4-1BC3-84755C75F136}"/>
              </a:ext>
            </a:extLst>
          </p:cNvPr>
          <p:cNvSpPr txBox="1"/>
          <p:nvPr/>
        </p:nvSpPr>
        <p:spPr bwMode="auto">
          <a:xfrm>
            <a:off x="1230535" y="27705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3" name="TextBox 22">
            <a:extLst>
              <a:ext uri="{FF2B5EF4-FFF2-40B4-BE49-F238E27FC236}">
                <a16:creationId xmlns:a16="http://schemas.microsoft.com/office/drawing/2014/main" id="{EFB472D3-7C2B-AD6D-D6D8-F0CAFEB5D69D}"/>
              </a:ext>
            </a:extLst>
          </p:cNvPr>
          <p:cNvSpPr txBox="1"/>
          <p:nvPr/>
        </p:nvSpPr>
        <p:spPr bwMode="auto">
          <a:xfrm>
            <a:off x="1226524" y="319890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4" name="TextBox 23">
            <a:extLst>
              <a:ext uri="{FF2B5EF4-FFF2-40B4-BE49-F238E27FC236}">
                <a16:creationId xmlns:a16="http://schemas.microsoft.com/office/drawing/2014/main" id="{9C6EDEBC-00F3-2200-CEB4-DC365BFB43F5}"/>
              </a:ext>
            </a:extLst>
          </p:cNvPr>
          <p:cNvSpPr txBox="1"/>
          <p:nvPr/>
        </p:nvSpPr>
        <p:spPr bwMode="auto">
          <a:xfrm>
            <a:off x="1230178" y="362368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53F3D2E2-FE2A-6EB1-5A0C-28CACCC76A97}"/>
              </a:ext>
            </a:extLst>
          </p:cNvPr>
          <p:cNvSpPr txBox="1"/>
          <p:nvPr/>
        </p:nvSpPr>
        <p:spPr bwMode="auto">
          <a:xfrm>
            <a:off x="1330361" y="405235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6" name="TextBox 25">
            <a:extLst>
              <a:ext uri="{FF2B5EF4-FFF2-40B4-BE49-F238E27FC236}">
                <a16:creationId xmlns:a16="http://schemas.microsoft.com/office/drawing/2014/main" id="{C5794F5D-8224-EB8B-58AD-DC93B5A7C70F}"/>
              </a:ext>
            </a:extLst>
          </p:cNvPr>
          <p:cNvSpPr txBox="1"/>
          <p:nvPr/>
        </p:nvSpPr>
        <p:spPr bwMode="auto">
          <a:xfrm rot="16200000">
            <a:off x="-228454" y="2962693"/>
            <a:ext cx="24982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Without Event (%)</a:t>
            </a:r>
          </a:p>
        </p:txBody>
      </p:sp>
      <p:grpSp>
        <p:nvGrpSpPr>
          <p:cNvPr id="46" name="Group 45">
            <a:extLst>
              <a:ext uri="{FF2B5EF4-FFF2-40B4-BE49-F238E27FC236}">
                <a16:creationId xmlns:a16="http://schemas.microsoft.com/office/drawing/2014/main" id="{D183AA81-8DA5-E792-CD9A-E74935795B70}"/>
              </a:ext>
            </a:extLst>
          </p:cNvPr>
          <p:cNvGrpSpPr/>
          <p:nvPr/>
        </p:nvGrpSpPr>
        <p:grpSpPr>
          <a:xfrm>
            <a:off x="1629930" y="4212568"/>
            <a:ext cx="3550319" cy="86495"/>
            <a:chOff x="1629930" y="4219100"/>
            <a:chExt cx="3550319" cy="86495"/>
          </a:xfrm>
        </p:grpSpPr>
        <p:grpSp>
          <p:nvGrpSpPr>
            <p:cNvPr id="27" name="Group 26">
              <a:extLst>
                <a:ext uri="{FF2B5EF4-FFF2-40B4-BE49-F238E27FC236}">
                  <a16:creationId xmlns:a16="http://schemas.microsoft.com/office/drawing/2014/main" id="{233A973B-C1AE-795C-CEE0-B0EE1EC44835}"/>
                </a:ext>
              </a:extLst>
            </p:cNvPr>
            <p:cNvGrpSpPr/>
            <p:nvPr/>
          </p:nvGrpSpPr>
          <p:grpSpPr>
            <a:xfrm rot="5400000">
              <a:off x="2269754" y="3579276"/>
              <a:ext cx="81816" cy="1361464"/>
              <a:chOff x="1112056" y="2610853"/>
              <a:chExt cx="70129" cy="1698770"/>
            </a:xfrm>
          </p:grpSpPr>
          <p:grpSp>
            <p:nvGrpSpPr>
              <p:cNvPr id="28" name="Group 27">
                <a:extLst>
                  <a:ext uri="{FF2B5EF4-FFF2-40B4-BE49-F238E27FC236}">
                    <a16:creationId xmlns:a16="http://schemas.microsoft.com/office/drawing/2014/main" id="{8614620F-A4CD-4E34-E4F8-8153E136C596}"/>
                  </a:ext>
                </a:extLst>
              </p:cNvPr>
              <p:cNvGrpSpPr/>
              <p:nvPr/>
            </p:nvGrpSpPr>
            <p:grpSpPr>
              <a:xfrm>
                <a:off x="1112056" y="2955758"/>
                <a:ext cx="66118" cy="1353865"/>
                <a:chOff x="2509280" y="2233140"/>
                <a:chExt cx="104174" cy="1869989"/>
              </a:xfrm>
            </p:grpSpPr>
            <p:cxnSp>
              <p:nvCxnSpPr>
                <p:cNvPr id="30" name="Straight Connector 29">
                  <a:extLst>
                    <a:ext uri="{FF2B5EF4-FFF2-40B4-BE49-F238E27FC236}">
                      <a16:creationId xmlns:a16="http://schemas.microsoft.com/office/drawing/2014/main" id="{153AF483-9021-8795-487C-429DA21F64F4}"/>
                    </a:ext>
                  </a:extLst>
                </p:cNvPr>
                <p:cNvCxnSpPr>
                  <a:cxnSpLocks/>
                </p:cNvCxnSpPr>
                <p:nvPr/>
              </p:nvCxnSpPr>
              <p:spPr bwMode="auto">
                <a:xfrm>
                  <a:off x="2509280" y="2233140"/>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A9572AE6-0F08-D8B3-FB56-896B7BA50BD8}"/>
                    </a:ext>
                  </a:extLst>
                </p:cNvPr>
                <p:cNvCxnSpPr>
                  <a:cxnSpLocks/>
                </p:cNvCxnSpPr>
                <p:nvPr/>
              </p:nvCxnSpPr>
              <p:spPr bwMode="auto">
                <a:xfrm>
                  <a:off x="2509280" y="2700637"/>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37CB18B1-C499-18EA-252E-1FE57934026E}"/>
                    </a:ext>
                  </a:extLst>
                </p:cNvPr>
                <p:cNvCxnSpPr>
                  <a:cxnSpLocks/>
                </p:cNvCxnSpPr>
                <p:nvPr/>
              </p:nvCxnSpPr>
              <p:spPr bwMode="auto">
                <a:xfrm>
                  <a:off x="2509280" y="3168134"/>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06A14B7-7C7B-2C85-E98F-206558CB1373}"/>
                    </a:ext>
                  </a:extLst>
                </p:cNvPr>
                <p:cNvCxnSpPr>
                  <a:cxnSpLocks/>
                </p:cNvCxnSpPr>
                <p:nvPr/>
              </p:nvCxnSpPr>
              <p:spPr bwMode="auto">
                <a:xfrm>
                  <a:off x="2509280" y="3635631"/>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522E0A6-DA5E-A64B-56F8-1EA8363978F1}"/>
                    </a:ext>
                  </a:extLst>
                </p:cNvPr>
                <p:cNvCxnSpPr>
                  <a:cxnSpLocks/>
                </p:cNvCxnSpPr>
                <p:nvPr/>
              </p:nvCxnSpPr>
              <p:spPr bwMode="auto">
                <a:xfrm>
                  <a:off x="2509280" y="4103129"/>
                  <a:ext cx="104174" cy="0"/>
                </a:xfrm>
                <a:prstGeom prst="line">
                  <a:avLst/>
                </a:prstGeom>
                <a:noFill/>
                <a:ln w="28575" cap="flat" cmpd="sng" algn="ctr">
                  <a:solidFill>
                    <a:schemeClr val="bg1"/>
                  </a:solidFill>
                  <a:prstDash val="solid"/>
                  <a:round/>
                  <a:headEnd type="none" w="med" len="med"/>
                  <a:tailEnd type="none" w="med" len="med"/>
                </a:ln>
                <a:effectLst/>
              </p:spPr>
            </p:cxnSp>
          </p:grpSp>
          <p:cxnSp>
            <p:nvCxnSpPr>
              <p:cNvPr id="29" name="Straight Connector 28">
                <a:extLst>
                  <a:ext uri="{FF2B5EF4-FFF2-40B4-BE49-F238E27FC236}">
                    <a16:creationId xmlns:a16="http://schemas.microsoft.com/office/drawing/2014/main" id="{F57E69DE-DAA7-959C-176C-D49933C31C8C}"/>
                  </a:ext>
                </a:extLst>
              </p:cNvPr>
              <p:cNvCxnSpPr>
                <a:cxnSpLocks/>
              </p:cNvCxnSpPr>
              <p:nvPr/>
            </p:nvCxnSpPr>
            <p:spPr bwMode="auto">
              <a:xfrm>
                <a:off x="1116067" y="2610853"/>
                <a:ext cx="66118" cy="0"/>
              </a:xfrm>
              <a:prstGeom prst="line">
                <a:avLst/>
              </a:prstGeom>
              <a:noFill/>
              <a:ln w="28575" cap="flat" cmpd="sng" algn="ctr">
                <a:solidFill>
                  <a:schemeClr val="bg1"/>
                </a:solidFill>
                <a:prstDash val="solid"/>
                <a:round/>
                <a:headEnd type="none" w="med" len="med"/>
                <a:tailEnd type="none" w="med" len="med"/>
              </a:ln>
              <a:effectLst/>
            </p:spPr>
          </p:cxnSp>
        </p:grpSp>
        <p:grpSp>
          <p:nvGrpSpPr>
            <p:cNvPr id="35" name="Group 34">
              <a:extLst>
                <a:ext uri="{FF2B5EF4-FFF2-40B4-BE49-F238E27FC236}">
                  <a16:creationId xmlns:a16="http://schemas.microsoft.com/office/drawing/2014/main" id="{358CDE3D-7961-4E30-5210-F4F20DF99690}"/>
                </a:ext>
              </a:extLst>
            </p:cNvPr>
            <p:cNvGrpSpPr/>
            <p:nvPr/>
          </p:nvGrpSpPr>
          <p:grpSpPr>
            <a:xfrm rot="5400000">
              <a:off x="3912822" y="3583955"/>
              <a:ext cx="81816" cy="1361464"/>
              <a:chOff x="1112056" y="2610853"/>
              <a:chExt cx="70129" cy="1698770"/>
            </a:xfrm>
          </p:grpSpPr>
          <p:grpSp>
            <p:nvGrpSpPr>
              <p:cNvPr id="36" name="Group 35">
                <a:extLst>
                  <a:ext uri="{FF2B5EF4-FFF2-40B4-BE49-F238E27FC236}">
                    <a16:creationId xmlns:a16="http://schemas.microsoft.com/office/drawing/2014/main" id="{F80A0DF4-17FC-8777-8062-873FC582BA94}"/>
                  </a:ext>
                </a:extLst>
              </p:cNvPr>
              <p:cNvGrpSpPr/>
              <p:nvPr/>
            </p:nvGrpSpPr>
            <p:grpSpPr>
              <a:xfrm>
                <a:off x="1112056" y="2955758"/>
                <a:ext cx="66118" cy="1353865"/>
                <a:chOff x="2509280" y="2233140"/>
                <a:chExt cx="104174" cy="1869989"/>
              </a:xfrm>
            </p:grpSpPr>
            <p:cxnSp>
              <p:nvCxnSpPr>
                <p:cNvPr id="38" name="Straight Connector 37">
                  <a:extLst>
                    <a:ext uri="{FF2B5EF4-FFF2-40B4-BE49-F238E27FC236}">
                      <a16:creationId xmlns:a16="http://schemas.microsoft.com/office/drawing/2014/main" id="{6923B71B-2BE1-90B9-7BD6-DD765326019F}"/>
                    </a:ext>
                  </a:extLst>
                </p:cNvPr>
                <p:cNvCxnSpPr>
                  <a:cxnSpLocks/>
                </p:cNvCxnSpPr>
                <p:nvPr/>
              </p:nvCxnSpPr>
              <p:spPr bwMode="auto">
                <a:xfrm>
                  <a:off x="2509280" y="2233140"/>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880100FA-6473-9DF3-7705-674787782647}"/>
                    </a:ext>
                  </a:extLst>
                </p:cNvPr>
                <p:cNvCxnSpPr>
                  <a:cxnSpLocks/>
                </p:cNvCxnSpPr>
                <p:nvPr/>
              </p:nvCxnSpPr>
              <p:spPr bwMode="auto">
                <a:xfrm>
                  <a:off x="2509280" y="2700637"/>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9A835C0F-51AB-B8E8-2E31-D57E72ACFF46}"/>
                    </a:ext>
                  </a:extLst>
                </p:cNvPr>
                <p:cNvCxnSpPr>
                  <a:cxnSpLocks/>
                </p:cNvCxnSpPr>
                <p:nvPr/>
              </p:nvCxnSpPr>
              <p:spPr bwMode="auto">
                <a:xfrm>
                  <a:off x="2509280" y="3168134"/>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43A3EB9C-2182-7B29-760C-CCEA540E549C}"/>
                    </a:ext>
                  </a:extLst>
                </p:cNvPr>
                <p:cNvCxnSpPr>
                  <a:cxnSpLocks/>
                </p:cNvCxnSpPr>
                <p:nvPr/>
              </p:nvCxnSpPr>
              <p:spPr bwMode="auto">
                <a:xfrm>
                  <a:off x="2509280" y="3635631"/>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AEE7935-1313-11D9-2BE0-87FD52EE06E6}"/>
                    </a:ext>
                  </a:extLst>
                </p:cNvPr>
                <p:cNvCxnSpPr>
                  <a:cxnSpLocks/>
                </p:cNvCxnSpPr>
                <p:nvPr/>
              </p:nvCxnSpPr>
              <p:spPr bwMode="auto">
                <a:xfrm>
                  <a:off x="2509280" y="4103129"/>
                  <a:ext cx="104174" cy="0"/>
                </a:xfrm>
                <a:prstGeom prst="line">
                  <a:avLst/>
                </a:prstGeom>
                <a:noFill/>
                <a:ln w="28575" cap="flat" cmpd="sng" algn="ctr">
                  <a:solidFill>
                    <a:schemeClr val="bg1"/>
                  </a:solidFill>
                  <a:prstDash val="solid"/>
                  <a:round/>
                  <a:headEnd type="none" w="med" len="med"/>
                  <a:tailEnd type="none" w="med" len="med"/>
                </a:ln>
                <a:effectLst/>
              </p:spPr>
            </p:cxnSp>
          </p:grpSp>
          <p:cxnSp>
            <p:nvCxnSpPr>
              <p:cNvPr id="37" name="Straight Connector 36">
                <a:extLst>
                  <a:ext uri="{FF2B5EF4-FFF2-40B4-BE49-F238E27FC236}">
                    <a16:creationId xmlns:a16="http://schemas.microsoft.com/office/drawing/2014/main" id="{C7AE6D4A-50DF-C483-E989-7E3144780443}"/>
                  </a:ext>
                </a:extLst>
              </p:cNvPr>
              <p:cNvCxnSpPr>
                <a:cxnSpLocks/>
              </p:cNvCxnSpPr>
              <p:nvPr/>
            </p:nvCxnSpPr>
            <p:spPr bwMode="auto">
              <a:xfrm>
                <a:off x="1116067" y="2610853"/>
                <a:ext cx="66118"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4691FA6B-A78D-2B0E-7DC2-319566F415DC}"/>
                </a:ext>
              </a:extLst>
            </p:cNvPr>
            <p:cNvGrpSpPr/>
            <p:nvPr/>
          </p:nvGrpSpPr>
          <p:grpSpPr>
            <a:xfrm>
              <a:off x="4903828" y="4223779"/>
              <a:ext cx="276421" cy="81816"/>
              <a:chOff x="4510442" y="4376179"/>
              <a:chExt cx="276421" cy="81816"/>
            </a:xfrm>
          </p:grpSpPr>
          <p:cxnSp>
            <p:nvCxnSpPr>
              <p:cNvPr id="43" name="Straight Connector 42">
                <a:extLst>
                  <a:ext uri="{FF2B5EF4-FFF2-40B4-BE49-F238E27FC236}">
                    <a16:creationId xmlns:a16="http://schemas.microsoft.com/office/drawing/2014/main" id="{A9BBA283-BD21-4994-D2CF-DA44D8B81EA7}"/>
                  </a:ext>
                </a:extLst>
              </p:cNvPr>
              <p:cNvCxnSpPr>
                <a:cxnSpLocks/>
              </p:cNvCxnSpPr>
              <p:nvPr/>
            </p:nvCxnSpPr>
            <p:spPr bwMode="auto">
              <a:xfrm rot="5400000">
                <a:off x="4471873" y="4414748"/>
                <a:ext cx="77137"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62AA92B-1FBB-EBA2-1976-5802AEFDFFDD}"/>
                  </a:ext>
                </a:extLst>
              </p:cNvPr>
              <p:cNvCxnSpPr>
                <a:cxnSpLocks/>
              </p:cNvCxnSpPr>
              <p:nvPr/>
            </p:nvCxnSpPr>
            <p:spPr bwMode="auto">
              <a:xfrm rot="5400000">
                <a:off x="4748294" y="4419427"/>
                <a:ext cx="77137" cy="0"/>
              </a:xfrm>
              <a:prstGeom prst="line">
                <a:avLst/>
              </a:prstGeom>
              <a:noFill/>
              <a:ln w="28575" cap="flat" cmpd="sng" algn="ctr">
                <a:solidFill>
                  <a:schemeClr val="bg1"/>
                </a:solidFill>
                <a:prstDash val="solid"/>
                <a:round/>
                <a:headEnd type="none" w="med" len="med"/>
                <a:tailEnd type="none" w="med" len="med"/>
              </a:ln>
              <a:effectLst/>
            </p:spPr>
          </p:cxnSp>
        </p:grpSp>
      </p:grpSp>
      <p:sp>
        <p:nvSpPr>
          <p:cNvPr id="47" name="TextBox 46">
            <a:extLst>
              <a:ext uri="{FF2B5EF4-FFF2-40B4-BE49-F238E27FC236}">
                <a16:creationId xmlns:a16="http://schemas.microsoft.com/office/drawing/2014/main" id="{BAD4DAA2-F1E8-1CEA-5335-0F04E5EEAF24}"/>
              </a:ext>
            </a:extLst>
          </p:cNvPr>
          <p:cNvSpPr txBox="1"/>
          <p:nvPr/>
        </p:nvSpPr>
        <p:spPr bwMode="auto">
          <a:xfrm>
            <a:off x="1485160" y="42574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107AB36A-BE9D-18EC-F1EF-C11363052780}"/>
              </a:ext>
            </a:extLst>
          </p:cNvPr>
          <p:cNvSpPr txBox="1"/>
          <p:nvPr/>
        </p:nvSpPr>
        <p:spPr bwMode="auto">
          <a:xfrm>
            <a:off x="1759531" y="42574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49" name="TextBox 48">
            <a:extLst>
              <a:ext uri="{FF2B5EF4-FFF2-40B4-BE49-F238E27FC236}">
                <a16:creationId xmlns:a16="http://schemas.microsoft.com/office/drawing/2014/main" id="{C80F0907-F111-5298-7EC5-3190FAD9FBF7}"/>
              </a:ext>
            </a:extLst>
          </p:cNvPr>
          <p:cNvSpPr txBox="1"/>
          <p:nvPr/>
        </p:nvSpPr>
        <p:spPr bwMode="auto">
          <a:xfrm>
            <a:off x="2030070" y="42574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50" name="TextBox 49">
            <a:extLst>
              <a:ext uri="{FF2B5EF4-FFF2-40B4-BE49-F238E27FC236}">
                <a16:creationId xmlns:a16="http://schemas.microsoft.com/office/drawing/2014/main" id="{191F1AEE-9AC8-5EF7-BFC5-C7C048D2CA2F}"/>
              </a:ext>
            </a:extLst>
          </p:cNvPr>
          <p:cNvSpPr txBox="1"/>
          <p:nvPr/>
        </p:nvSpPr>
        <p:spPr bwMode="auto">
          <a:xfrm>
            <a:off x="2304441" y="42574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51" name="TextBox 50">
            <a:extLst>
              <a:ext uri="{FF2B5EF4-FFF2-40B4-BE49-F238E27FC236}">
                <a16:creationId xmlns:a16="http://schemas.microsoft.com/office/drawing/2014/main" id="{5E9687EE-AD05-4397-D9E0-6098CAA87473}"/>
              </a:ext>
            </a:extLst>
          </p:cNvPr>
          <p:cNvSpPr txBox="1"/>
          <p:nvPr/>
        </p:nvSpPr>
        <p:spPr bwMode="auto">
          <a:xfrm>
            <a:off x="2526030"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52" name="TextBox 51">
            <a:extLst>
              <a:ext uri="{FF2B5EF4-FFF2-40B4-BE49-F238E27FC236}">
                <a16:creationId xmlns:a16="http://schemas.microsoft.com/office/drawing/2014/main" id="{9ECF74C5-7FCC-6505-5863-1292EE5C1B93}"/>
              </a:ext>
            </a:extLst>
          </p:cNvPr>
          <p:cNvSpPr txBox="1"/>
          <p:nvPr/>
        </p:nvSpPr>
        <p:spPr bwMode="auto">
          <a:xfrm>
            <a:off x="2800401"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53" name="TextBox 52">
            <a:extLst>
              <a:ext uri="{FF2B5EF4-FFF2-40B4-BE49-F238E27FC236}">
                <a16:creationId xmlns:a16="http://schemas.microsoft.com/office/drawing/2014/main" id="{E5B6B06C-2576-8584-498A-13A75BBB3674}"/>
              </a:ext>
            </a:extLst>
          </p:cNvPr>
          <p:cNvSpPr txBox="1"/>
          <p:nvPr/>
        </p:nvSpPr>
        <p:spPr bwMode="auto">
          <a:xfrm>
            <a:off x="3070940"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54" name="TextBox 53">
            <a:extLst>
              <a:ext uri="{FF2B5EF4-FFF2-40B4-BE49-F238E27FC236}">
                <a16:creationId xmlns:a16="http://schemas.microsoft.com/office/drawing/2014/main" id="{657B9EBB-3F89-F69B-4E0E-4F6512E21EAD}"/>
              </a:ext>
            </a:extLst>
          </p:cNvPr>
          <p:cNvSpPr txBox="1"/>
          <p:nvPr/>
        </p:nvSpPr>
        <p:spPr bwMode="auto">
          <a:xfrm>
            <a:off x="3345311"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55" name="TextBox 54">
            <a:extLst>
              <a:ext uri="{FF2B5EF4-FFF2-40B4-BE49-F238E27FC236}">
                <a16:creationId xmlns:a16="http://schemas.microsoft.com/office/drawing/2014/main" id="{87A059AD-3346-AF4D-3439-5EBA39A75881}"/>
              </a:ext>
            </a:extLst>
          </p:cNvPr>
          <p:cNvSpPr txBox="1"/>
          <p:nvPr/>
        </p:nvSpPr>
        <p:spPr bwMode="auto">
          <a:xfrm>
            <a:off x="3612086"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56" name="TextBox 55">
            <a:extLst>
              <a:ext uri="{FF2B5EF4-FFF2-40B4-BE49-F238E27FC236}">
                <a16:creationId xmlns:a16="http://schemas.microsoft.com/office/drawing/2014/main" id="{C9C97845-FA11-AF66-EBCD-ED2766017E47}"/>
              </a:ext>
            </a:extLst>
          </p:cNvPr>
          <p:cNvSpPr txBox="1"/>
          <p:nvPr/>
        </p:nvSpPr>
        <p:spPr bwMode="auto">
          <a:xfrm>
            <a:off x="3886457"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57" name="TextBox 56">
            <a:extLst>
              <a:ext uri="{FF2B5EF4-FFF2-40B4-BE49-F238E27FC236}">
                <a16:creationId xmlns:a16="http://schemas.microsoft.com/office/drawing/2014/main" id="{A33DCE7F-211C-89C2-6A3E-FB30A0F1D28B}"/>
              </a:ext>
            </a:extLst>
          </p:cNvPr>
          <p:cNvSpPr txBox="1"/>
          <p:nvPr/>
        </p:nvSpPr>
        <p:spPr bwMode="auto">
          <a:xfrm>
            <a:off x="4160143"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58" name="TextBox 57">
            <a:extLst>
              <a:ext uri="{FF2B5EF4-FFF2-40B4-BE49-F238E27FC236}">
                <a16:creationId xmlns:a16="http://schemas.microsoft.com/office/drawing/2014/main" id="{2EAE8C8A-5467-9DC5-4B09-AFACAAF07A6C}"/>
              </a:ext>
            </a:extLst>
          </p:cNvPr>
          <p:cNvSpPr txBox="1"/>
          <p:nvPr/>
        </p:nvSpPr>
        <p:spPr bwMode="auto">
          <a:xfrm>
            <a:off x="4434514"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59" name="TextBox 58">
            <a:extLst>
              <a:ext uri="{FF2B5EF4-FFF2-40B4-BE49-F238E27FC236}">
                <a16:creationId xmlns:a16="http://schemas.microsoft.com/office/drawing/2014/main" id="{26692C62-4595-73F7-9A28-2D084D49BE38}"/>
              </a:ext>
            </a:extLst>
          </p:cNvPr>
          <p:cNvSpPr txBox="1"/>
          <p:nvPr/>
        </p:nvSpPr>
        <p:spPr bwMode="auto">
          <a:xfrm>
            <a:off x="4705053"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60" name="TextBox 59">
            <a:extLst>
              <a:ext uri="{FF2B5EF4-FFF2-40B4-BE49-F238E27FC236}">
                <a16:creationId xmlns:a16="http://schemas.microsoft.com/office/drawing/2014/main" id="{B41F18D7-45BA-6353-4EB8-D3140E898E68}"/>
              </a:ext>
            </a:extLst>
          </p:cNvPr>
          <p:cNvSpPr txBox="1"/>
          <p:nvPr/>
        </p:nvSpPr>
        <p:spPr bwMode="auto">
          <a:xfrm>
            <a:off x="4979424"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61" name="TextBox 60">
            <a:extLst>
              <a:ext uri="{FF2B5EF4-FFF2-40B4-BE49-F238E27FC236}">
                <a16:creationId xmlns:a16="http://schemas.microsoft.com/office/drawing/2014/main" id="{47945201-C262-B72A-A636-C190DB7218BE}"/>
              </a:ext>
            </a:extLst>
          </p:cNvPr>
          <p:cNvSpPr txBox="1"/>
          <p:nvPr/>
        </p:nvSpPr>
        <p:spPr bwMode="auto">
          <a:xfrm>
            <a:off x="1429055" y="4748674"/>
            <a:ext cx="401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212</a:t>
            </a:r>
          </a:p>
          <a:p>
            <a:pPr algn="ctr">
              <a:lnSpc>
                <a:spcPct val="100000"/>
              </a:lnSpc>
              <a:spcAft>
                <a:spcPct val="0"/>
              </a:spcAft>
              <a:buClrTx/>
              <a:buFontTx/>
              <a:buNone/>
            </a:pPr>
            <a:r>
              <a:rPr lang="en-US" sz="1200" spc="-50" dirty="0">
                <a:solidFill>
                  <a:schemeClr val="bg1"/>
                </a:solidFill>
                <a:latin typeface="Calibri" panose="020F0502020204030204" pitchFamily="34" charset="0"/>
              </a:rPr>
              <a:t>211</a:t>
            </a:r>
            <a:endParaRPr lang="en-US" sz="1200" b="0" spc="-50" dirty="0">
              <a:solidFill>
                <a:schemeClr val="bg1"/>
              </a:solidFill>
              <a:latin typeface="Calibri" panose="020F0502020204030204" pitchFamily="34" charset="0"/>
            </a:endParaRPr>
          </a:p>
        </p:txBody>
      </p:sp>
      <p:sp>
        <p:nvSpPr>
          <p:cNvPr id="62" name="TextBox 61">
            <a:extLst>
              <a:ext uri="{FF2B5EF4-FFF2-40B4-BE49-F238E27FC236}">
                <a16:creationId xmlns:a16="http://schemas.microsoft.com/office/drawing/2014/main" id="{1E10F5D4-5F35-AFF8-B5DC-51BDF6DE15FA}"/>
              </a:ext>
            </a:extLst>
          </p:cNvPr>
          <p:cNvSpPr txBox="1"/>
          <p:nvPr/>
        </p:nvSpPr>
        <p:spPr bwMode="auto">
          <a:xfrm>
            <a:off x="1703426" y="4748674"/>
            <a:ext cx="401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207</a:t>
            </a:r>
          </a:p>
          <a:p>
            <a:pPr algn="ctr">
              <a:lnSpc>
                <a:spcPct val="100000"/>
              </a:lnSpc>
              <a:spcAft>
                <a:spcPct val="0"/>
              </a:spcAft>
              <a:buClrTx/>
              <a:buFontTx/>
              <a:buNone/>
            </a:pPr>
            <a:r>
              <a:rPr lang="en-US" sz="1200" spc="-50" dirty="0">
                <a:solidFill>
                  <a:schemeClr val="bg1"/>
                </a:solidFill>
                <a:latin typeface="Calibri" panose="020F0502020204030204" pitchFamily="34" charset="0"/>
              </a:rPr>
              <a:t>206</a:t>
            </a:r>
            <a:endParaRPr lang="en-US" sz="1200" b="0" spc="-50" dirty="0">
              <a:solidFill>
                <a:schemeClr val="bg1"/>
              </a:solidFill>
              <a:latin typeface="Calibri" panose="020F0502020204030204" pitchFamily="34" charset="0"/>
            </a:endParaRPr>
          </a:p>
        </p:txBody>
      </p:sp>
      <p:sp>
        <p:nvSpPr>
          <p:cNvPr id="63" name="TextBox 62">
            <a:extLst>
              <a:ext uri="{FF2B5EF4-FFF2-40B4-BE49-F238E27FC236}">
                <a16:creationId xmlns:a16="http://schemas.microsoft.com/office/drawing/2014/main" id="{0B228ED0-B488-C940-B793-8106F38AF2CA}"/>
              </a:ext>
            </a:extLst>
          </p:cNvPr>
          <p:cNvSpPr txBox="1"/>
          <p:nvPr/>
        </p:nvSpPr>
        <p:spPr bwMode="auto">
          <a:xfrm>
            <a:off x="1973965" y="4748674"/>
            <a:ext cx="401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200</a:t>
            </a:r>
          </a:p>
          <a:p>
            <a:pPr algn="ctr">
              <a:lnSpc>
                <a:spcPct val="100000"/>
              </a:lnSpc>
              <a:spcAft>
                <a:spcPct val="0"/>
              </a:spcAft>
              <a:buClrTx/>
              <a:buFontTx/>
              <a:buNone/>
            </a:pPr>
            <a:r>
              <a:rPr lang="en-US" sz="1200" spc="-50" dirty="0">
                <a:solidFill>
                  <a:schemeClr val="bg1"/>
                </a:solidFill>
                <a:latin typeface="Calibri" panose="020F0502020204030204" pitchFamily="34" charset="0"/>
              </a:rPr>
              <a:t>203</a:t>
            </a:r>
            <a:endParaRPr lang="en-US" sz="1200" b="0" spc="-50" dirty="0">
              <a:solidFill>
                <a:schemeClr val="bg1"/>
              </a:solidFill>
              <a:latin typeface="Calibri" panose="020F0502020204030204" pitchFamily="34" charset="0"/>
            </a:endParaRPr>
          </a:p>
        </p:txBody>
      </p:sp>
      <p:sp>
        <p:nvSpPr>
          <p:cNvPr id="515" name="TextBox 514">
            <a:extLst>
              <a:ext uri="{FF2B5EF4-FFF2-40B4-BE49-F238E27FC236}">
                <a16:creationId xmlns:a16="http://schemas.microsoft.com/office/drawing/2014/main" id="{2C6682B2-29CE-20EA-B0CE-A94F2E0D6C24}"/>
              </a:ext>
            </a:extLst>
          </p:cNvPr>
          <p:cNvSpPr txBox="1"/>
          <p:nvPr/>
        </p:nvSpPr>
        <p:spPr bwMode="auto">
          <a:xfrm>
            <a:off x="2248336" y="4748674"/>
            <a:ext cx="401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189</a:t>
            </a:r>
          </a:p>
          <a:p>
            <a:pPr algn="ctr">
              <a:lnSpc>
                <a:spcPct val="100000"/>
              </a:lnSpc>
              <a:spcAft>
                <a:spcPct val="0"/>
              </a:spcAft>
              <a:buClrTx/>
              <a:buFontTx/>
              <a:buNone/>
            </a:pPr>
            <a:r>
              <a:rPr lang="en-US" sz="1200" spc="-50" dirty="0">
                <a:solidFill>
                  <a:schemeClr val="bg1"/>
                </a:solidFill>
                <a:latin typeface="Calibri" panose="020F0502020204030204" pitchFamily="34" charset="0"/>
              </a:rPr>
              <a:t>193</a:t>
            </a:r>
            <a:endParaRPr lang="en-US" sz="1200" b="0" spc="-50" dirty="0">
              <a:solidFill>
                <a:schemeClr val="bg1"/>
              </a:solidFill>
              <a:latin typeface="Calibri" panose="020F0502020204030204" pitchFamily="34" charset="0"/>
            </a:endParaRPr>
          </a:p>
        </p:txBody>
      </p:sp>
      <p:sp>
        <p:nvSpPr>
          <p:cNvPr id="516" name="TextBox 515">
            <a:extLst>
              <a:ext uri="{FF2B5EF4-FFF2-40B4-BE49-F238E27FC236}">
                <a16:creationId xmlns:a16="http://schemas.microsoft.com/office/drawing/2014/main" id="{BDFEC7CB-AC08-A50D-7279-449292D638A2}"/>
              </a:ext>
            </a:extLst>
          </p:cNvPr>
          <p:cNvSpPr txBox="1"/>
          <p:nvPr/>
        </p:nvSpPr>
        <p:spPr bwMode="auto">
          <a:xfrm>
            <a:off x="2522022" y="4748674"/>
            <a:ext cx="401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178</a:t>
            </a:r>
          </a:p>
          <a:p>
            <a:pPr algn="ctr">
              <a:lnSpc>
                <a:spcPct val="100000"/>
              </a:lnSpc>
              <a:spcAft>
                <a:spcPct val="0"/>
              </a:spcAft>
              <a:buClrTx/>
              <a:buFontTx/>
              <a:buNone/>
            </a:pPr>
            <a:r>
              <a:rPr lang="en-US" sz="1200" spc="-50" dirty="0">
                <a:solidFill>
                  <a:schemeClr val="bg1"/>
                </a:solidFill>
                <a:latin typeface="Calibri" panose="020F0502020204030204" pitchFamily="34" charset="0"/>
              </a:rPr>
              <a:t>177</a:t>
            </a:r>
            <a:endParaRPr lang="en-US" sz="1200" b="0" spc="-50" dirty="0">
              <a:solidFill>
                <a:schemeClr val="bg1"/>
              </a:solidFill>
              <a:latin typeface="Calibri" panose="020F0502020204030204" pitchFamily="34" charset="0"/>
            </a:endParaRPr>
          </a:p>
        </p:txBody>
      </p:sp>
      <p:sp>
        <p:nvSpPr>
          <p:cNvPr id="517" name="TextBox 516">
            <a:extLst>
              <a:ext uri="{FF2B5EF4-FFF2-40B4-BE49-F238E27FC236}">
                <a16:creationId xmlns:a16="http://schemas.microsoft.com/office/drawing/2014/main" id="{E912ADE3-6A2E-DB4C-9E07-6C4A967A2072}"/>
              </a:ext>
            </a:extLst>
          </p:cNvPr>
          <p:cNvSpPr txBox="1"/>
          <p:nvPr/>
        </p:nvSpPr>
        <p:spPr bwMode="auto">
          <a:xfrm>
            <a:off x="2796393" y="4748674"/>
            <a:ext cx="401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163</a:t>
            </a:r>
          </a:p>
          <a:p>
            <a:pPr algn="ctr">
              <a:lnSpc>
                <a:spcPct val="100000"/>
              </a:lnSpc>
              <a:spcAft>
                <a:spcPct val="0"/>
              </a:spcAft>
              <a:buClrTx/>
              <a:buFontTx/>
              <a:buNone/>
            </a:pPr>
            <a:r>
              <a:rPr lang="en-US" sz="1200" spc="-50" dirty="0">
                <a:solidFill>
                  <a:schemeClr val="bg1"/>
                </a:solidFill>
                <a:latin typeface="Calibri" panose="020F0502020204030204" pitchFamily="34" charset="0"/>
              </a:rPr>
              <a:t>165</a:t>
            </a:r>
            <a:endParaRPr lang="en-US" sz="1200" b="0" spc="-50" dirty="0">
              <a:solidFill>
                <a:schemeClr val="bg1"/>
              </a:solidFill>
              <a:latin typeface="Calibri" panose="020F0502020204030204" pitchFamily="34" charset="0"/>
            </a:endParaRPr>
          </a:p>
        </p:txBody>
      </p:sp>
      <p:sp>
        <p:nvSpPr>
          <p:cNvPr id="518" name="TextBox 517">
            <a:extLst>
              <a:ext uri="{FF2B5EF4-FFF2-40B4-BE49-F238E27FC236}">
                <a16:creationId xmlns:a16="http://schemas.microsoft.com/office/drawing/2014/main" id="{4703D0CB-FE7B-DDE3-325F-BD7FA5DA16A5}"/>
              </a:ext>
            </a:extLst>
          </p:cNvPr>
          <p:cNvSpPr txBox="1"/>
          <p:nvPr/>
        </p:nvSpPr>
        <p:spPr bwMode="auto">
          <a:xfrm>
            <a:off x="3066932" y="4748674"/>
            <a:ext cx="401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139</a:t>
            </a:r>
          </a:p>
          <a:p>
            <a:pPr algn="ctr">
              <a:lnSpc>
                <a:spcPct val="100000"/>
              </a:lnSpc>
              <a:spcAft>
                <a:spcPct val="0"/>
              </a:spcAft>
              <a:buClrTx/>
              <a:buFontTx/>
              <a:buNone/>
            </a:pPr>
            <a:r>
              <a:rPr lang="en-US" sz="1200" spc="-50" dirty="0">
                <a:solidFill>
                  <a:schemeClr val="bg1"/>
                </a:solidFill>
                <a:latin typeface="Calibri" panose="020F0502020204030204" pitchFamily="34" charset="0"/>
              </a:rPr>
              <a:t>144</a:t>
            </a:r>
            <a:endParaRPr lang="en-US" sz="1200" b="0" spc="-50" dirty="0">
              <a:solidFill>
                <a:schemeClr val="bg1"/>
              </a:solidFill>
              <a:latin typeface="Calibri" panose="020F0502020204030204" pitchFamily="34" charset="0"/>
            </a:endParaRPr>
          </a:p>
        </p:txBody>
      </p:sp>
      <p:sp>
        <p:nvSpPr>
          <p:cNvPr id="519" name="TextBox 518">
            <a:extLst>
              <a:ext uri="{FF2B5EF4-FFF2-40B4-BE49-F238E27FC236}">
                <a16:creationId xmlns:a16="http://schemas.microsoft.com/office/drawing/2014/main" id="{AE4B54BE-5084-33E4-CDE1-C715A450F579}"/>
              </a:ext>
            </a:extLst>
          </p:cNvPr>
          <p:cNvSpPr txBox="1"/>
          <p:nvPr/>
        </p:nvSpPr>
        <p:spPr bwMode="auto">
          <a:xfrm>
            <a:off x="3341303" y="4748674"/>
            <a:ext cx="401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112</a:t>
            </a:r>
          </a:p>
          <a:p>
            <a:pPr algn="ctr">
              <a:lnSpc>
                <a:spcPct val="100000"/>
              </a:lnSpc>
              <a:spcAft>
                <a:spcPct val="0"/>
              </a:spcAft>
              <a:buClrTx/>
              <a:buFontTx/>
              <a:buNone/>
            </a:pPr>
            <a:r>
              <a:rPr lang="en-US" sz="1200" spc="-50" dirty="0">
                <a:solidFill>
                  <a:schemeClr val="bg1"/>
                </a:solidFill>
                <a:latin typeface="Calibri" panose="020F0502020204030204" pitchFamily="34" charset="0"/>
              </a:rPr>
              <a:t>106</a:t>
            </a:r>
            <a:endParaRPr lang="en-US" sz="1200" b="0" spc="-50" dirty="0">
              <a:solidFill>
                <a:schemeClr val="bg1"/>
              </a:solidFill>
              <a:latin typeface="Calibri" panose="020F0502020204030204" pitchFamily="34" charset="0"/>
            </a:endParaRPr>
          </a:p>
        </p:txBody>
      </p:sp>
      <p:sp>
        <p:nvSpPr>
          <p:cNvPr id="520" name="TextBox 519">
            <a:extLst>
              <a:ext uri="{FF2B5EF4-FFF2-40B4-BE49-F238E27FC236}">
                <a16:creationId xmlns:a16="http://schemas.microsoft.com/office/drawing/2014/main" id="{AA01B808-60D7-2592-EF15-65C22DEB21C1}"/>
              </a:ext>
            </a:extLst>
          </p:cNvPr>
          <p:cNvSpPr txBox="1"/>
          <p:nvPr/>
        </p:nvSpPr>
        <p:spPr bwMode="auto">
          <a:xfrm>
            <a:off x="3644146" y="4748674"/>
            <a:ext cx="328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82</a:t>
            </a:r>
          </a:p>
          <a:p>
            <a:pPr algn="ctr">
              <a:lnSpc>
                <a:spcPct val="100000"/>
              </a:lnSpc>
              <a:spcAft>
                <a:spcPct val="0"/>
              </a:spcAft>
              <a:buClrTx/>
              <a:buFontTx/>
              <a:buNone/>
            </a:pPr>
            <a:r>
              <a:rPr lang="en-US" sz="1200" spc="-50" dirty="0">
                <a:solidFill>
                  <a:schemeClr val="bg1"/>
                </a:solidFill>
                <a:latin typeface="Calibri" panose="020F0502020204030204" pitchFamily="34" charset="0"/>
              </a:rPr>
              <a:t>80</a:t>
            </a:r>
            <a:endParaRPr lang="en-US" sz="1200" b="0" spc="-50" dirty="0">
              <a:solidFill>
                <a:schemeClr val="bg1"/>
              </a:solidFill>
              <a:latin typeface="Calibri" panose="020F0502020204030204" pitchFamily="34" charset="0"/>
            </a:endParaRPr>
          </a:p>
        </p:txBody>
      </p:sp>
      <p:sp>
        <p:nvSpPr>
          <p:cNvPr id="521" name="TextBox 520">
            <a:extLst>
              <a:ext uri="{FF2B5EF4-FFF2-40B4-BE49-F238E27FC236}">
                <a16:creationId xmlns:a16="http://schemas.microsoft.com/office/drawing/2014/main" id="{63D1DC0F-E41C-7EFB-11E0-4EB7539BA0AA}"/>
              </a:ext>
            </a:extLst>
          </p:cNvPr>
          <p:cNvSpPr txBox="1"/>
          <p:nvPr/>
        </p:nvSpPr>
        <p:spPr bwMode="auto">
          <a:xfrm>
            <a:off x="3918516" y="4748674"/>
            <a:ext cx="328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spc="-50" dirty="0">
                <a:solidFill>
                  <a:schemeClr val="bg1"/>
                </a:solidFill>
                <a:latin typeface="Calibri" panose="020F0502020204030204" pitchFamily="34" charset="0"/>
              </a:rPr>
              <a:t>62</a:t>
            </a:r>
          </a:p>
          <a:p>
            <a:pPr algn="ctr">
              <a:lnSpc>
                <a:spcPct val="100000"/>
              </a:lnSpc>
              <a:spcAft>
                <a:spcPct val="0"/>
              </a:spcAft>
              <a:buClrTx/>
              <a:buFontTx/>
              <a:buNone/>
            </a:pPr>
            <a:r>
              <a:rPr lang="en-US" sz="1200" b="0" spc="-50" dirty="0">
                <a:solidFill>
                  <a:schemeClr val="bg1"/>
                </a:solidFill>
                <a:latin typeface="Calibri" panose="020F0502020204030204" pitchFamily="34" charset="0"/>
              </a:rPr>
              <a:t>59</a:t>
            </a:r>
          </a:p>
        </p:txBody>
      </p:sp>
      <p:sp>
        <p:nvSpPr>
          <p:cNvPr id="522" name="TextBox 521">
            <a:extLst>
              <a:ext uri="{FF2B5EF4-FFF2-40B4-BE49-F238E27FC236}">
                <a16:creationId xmlns:a16="http://schemas.microsoft.com/office/drawing/2014/main" id="{0876388C-4469-DF0E-A4C2-25BDD9BD5D42}"/>
              </a:ext>
            </a:extLst>
          </p:cNvPr>
          <p:cNvSpPr txBox="1"/>
          <p:nvPr/>
        </p:nvSpPr>
        <p:spPr bwMode="auto">
          <a:xfrm>
            <a:off x="4192203" y="4748674"/>
            <a:ext cx="328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29</a:t>
            </a:r>
          </a:p>
          <a:p>
            <a:pPr algn="ctr">
              <a:lnSpc>
                <a:spcPct val="100000"/>
              </a:lnSpc>
              <a:spcAft>
                <a:spcPct val="0"/>
              </a:spcAft>
              <a:buClrTx/>
              <a:buFontTx/>
              <a:buNone/>
            </a:pPr>
            <a:r>
              <a:rPr lang="en-US" sz="1200" spc="-50" dirty="0">
                <a:solidFill>
                  <a:schemeClr val="bg1"/>
                </a:solidFill>
                <a:latin typeface="Calibri" panose="020F0502020204030204" pitchFamily="34" charset="0"/>
              </a:rPr>
              <a:t>26</a:t>
            </a:r>
            <a:endParaRPr lang="en-US" sz="1200" b="0" spc="-50" dirty="0">
              <a:solidFill>
                <a:schemeClr val="bg1"/>
              </a:solidFill>
              <a:latin typeface="Calibri" panose="020F0502020204030204" pitchFamily="34" charset="0"/>
            </a:endParaRPr>
          </a:p>
        </p:txBody>
      </p:sp>
      <p:sp>
        <p:nvSpPr>
          <p:cNvPr id="523" name="TextBox 522">
            <a:extLst>
              <a:ext uri="{FF2B5EF4-FFF2-40B4-BE49-F238E27FC236}">
                <a16:creationId xmlns:a16="http://schemas.microsoft.com/office/drawing/2014/main" id="{FAEB9F4D-7F2B-6894-3923-D011B6A8A93C}"/>
              </a:ext>
            </a:extLst>
          </p:cNvPr>
          <p:cNvSpPr txBox="1"/>
          <p:nvPr/>
        </p:nvSpPr>
        <p:spPr bwMode="auto">
          <a:xfrm>
            <a:off x="4466574" y="4748674"/>
            <a:ext cx="328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13</a:t>
            </a:r>
          </a:p>
          <a:p>
            <a:pPr algn="ctr">
              <a:lnSpc>
                <a:spcPct val="100000"/>
              </a:lnSpc>
              <a:spcAft>
                <a:spcPct val="0"/>
              </a:spcAft>
              <a:buClrTx/>
              <a:buFontTx/>
              <a:buNone/>
            </a:pPr>
            <a:r>
              <a:rPr lang="en-US" sz="1200" spc="-50" dirty="0">
                <a:solidFill>
                  <a:schemeClr val="bg1"/>
                </a:solidFill>
                <a:latin typeface="Calibri" panose="020F0502020204030204" pitchFamily="34" charset="0"/>
              </a:rPr>
              <a:t>14</a:t>
            </a:r>
            <a:endParaRPr lang="en-US" sz="1200" b="0" spc="-50" dirty="0">
              <a:solidFill>
                <a:schemeClr val="bg1"/>
              </a:solidFill>
              <a:latin typeface="Calibri" panose="020F0502020204030204" pitchFamily="34" charset="0"/>
            </a:endParaRPr>
          </a:p>
        </p:txBody>
      </p:sp>
      <p:sp>
        <p:nvSpPr>
          <p:cNvPr id="524" name="TextBox 523">
            <a:extLst>
              <a:ext uri="{FF2B5EF4-FFF2-40B4-BE49-F238E27FC236}">
                <a16:creationId xmlns:a16="http://schemas.microsoft.com/office/drawing/2014/main" id="{1B2D27E0-1674-BC30-B917-DE09A961E7B2}"/>
              </a:ext>
            </a:extLst>
          </p:cNvPr>
          <p:cNvSpPr txBox="1"/>
          <p:nvPr/>
        </p:nvSpPr>
        <p:spPr bwMode="auto">
          <a:xfrm>
            <a:off x="4773180" y="4748674"/>
            <a:ext cx="2568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1</a:t>
            </a:r>
          </a:p>
          <a:p>
            <a:pPr algn="ctr">
              <a:lnSpc>
                <a:spcPct val="100000"/>
              </a:lnSpc>
              <a:spcAft>
                <a:spcPct val="0"/>
              </a:spcAft>
              <a:buClrTx/>
              <a:buFontTx/>
              <a:buNone/>
            </a:pPr>
            <a:r>
              <a:rPr lang="en-US" sz="1200" spc="-50" dirty="0">
                <a:solidFill>
                  <a:schemeClr val="bg1"/>
                </a:solidFill>
                <a:latin typeface="Calibri" panose="020F0502020204030204" pitchFamily="34" charset="0"/>
              </a:rPr>
              <a:t>2</a:t>
            </a:r>
            <a:endParaRPr lang="en-US" sz="1200" b="0" spc="-50" dirty="0">
              <a:solidFill>
                <a:schemeClr val="bg1"/>
              </a:solidFill>
              <a:latin typeface="Calibri" panose="020F0502020204030204" pitchFamily="34" charset="0"/>
            </a:endParaRPr>
          </a:p>
        </p:txBody>
      </p:sp>
      <p:sp>
        <p:nvSpPr>
          <p:cNvPr id="525" name="TextBox 524">
            <a:extLst>
              <a:ext uri="{FF2B5EF4-FFF2-40B4-BE49-F238E27FC236}">
                <a16:creationId xmlns:a16="http://schemas.microsoft.com/office/drawing/2014/main" id="{44F72688-4508-813D-8910-8CD846092353}"/>
              </a:ext>
            </a:extLst>
          </p:cNvPr>
          <p:cNvSpPr txBox="1"/>
          <p:nvPr/>
        </p:nvSpPr>
        <p:spPr bwMode="auto">
          <a:xfrm>
            <a:off x="5047551" y="4748674"/>
            <a:ext cx="2568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0</a:t>
            </a:r>
          </a:p>
          <a:p>
            <a:pPr algn="ctr">
              <a:lnSpc>
                <a:spcPct val="100000"/>
              </a:lnSpc>
              <a:spcAft>
                <a:spcPct val="0"/>
              </a:spcAft>
              <a:buClrTx/>
              <a:buFontTx/>
              <a:buNone/>
            </a:pPr>
            <a:r>
              <a:rPr lang="en-US" sz="1200" spc="-50" dirty="0">
                <a:solidFill>
                  <a:schemeClr val="bg1"/>
                </a:solidFill>
                <a:latin typeface="Calibri" panose="020F0502020204030204" pitchFamily="34" charset="0"/>
              </a:rPr>
              <a:t>0</a:t>
            </a:r>
            <a:endParaRPr lang="en-US" sz="1200" b="0" spc="-50" dirty="0">
              <a:solidFill>
                <a:schemeClr val="bg1"/>
              </a:solidFill>
              <a:latin typeface="Calibri" panose="020F0502020204030204" pitchFamily="34" charset="0"/>
            </a:endParaRPr>
          </a:p>
        </p:txBody>
      </p:sp>
      <p:sp>
        <p:nvSpPr>
          <p:cNvPr id="526" name="TextBox 525">
            <a:extLst>
              <a:ext uri="{FF2B5EF4-FFF2-40B4-BE49-F238E27FC236}">
                <a16:creationId xmlns:a16="http://schemas.microsoft.com/office/drawing/2014/main" id="{6D5BE5BA-84CA-C885-6BAF-79AEDB306E39}"/>
              </a:ext>
            </a:extLst>
          </p:cNvPr>
          <p:cNvSpPr txBox="1"/>
          <p:nvPr/>
        </p:nvSpPr>
        <p:spPr bwMode="auto">
          <a:xfrm>
            <a:off x="2108990" y="4482110"/>
            <a:ext cx="24982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From Randomization</a:t>
            </a:r>
          </a:p>
        </p:txBody>
      </p:sp>
      <p:sp>
        <p:nvSpPr>
          <p:cNvPr id="527" name="TextBox 526">
            <a:extLst>
              <a:ext uri="{FF2B5EF4-FFF2-40B4-BE49-F238E27FC236}">
                <a16:creationId xmlns:a16="http://schemas.microsoft.com/office/drawing/2014/main" id="{FA4B8456-9102-AA28-7006-9713EBC4EA4D}"/>
              </a:ext>
            </a:extLst>
          </p:cNvPr>
          <p:cNvSpPr txBox="1"/>
          <p:nvPr/>
        </p:nvSpPr>
        <p:spPr bwMode="auto">
          <a:xfrm>
            <a:off x="27683" y="4544530"/>
            <a:ext cx="1506631"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Aft>
                <a:spcPct val="0"/>
              </a:spcAft>
              <a:buClrTx/>
              <a:buFontTx/>
              <a:buNone/>
            </a:pPr>
            <a:r>
              <a:rPr lang="en-US" sz="1400" b="1" dirty="0">
                <a:solidFill>
                  <a:schemeClr val="bg1"/>
                </a:solidFill>
                <a:latin typeface="Calibri" panose="020F0502020204030204" pitchFamily="34" charset="0"/>
              </a:rPr>
              <a:t>Patients at Risk, n</a:t>
            </a:r>
          </a:p>
          <a:p>
            <a:pPr algn="r">
              <a:lnSpc>
                <a:spcPct val="100000"/>
              </a:lnSpc>
              <a:spcAft>
                <a:spcPct val="0"/>
              </a:spcAft>
              <a:buClrTx/>
              <a:buFontTx/>
              <a:buNone/>
            </a:pPr>
            <a:r>
              <a:rPr lang="en-US" sz="1200" b="1" dirty="0">
                <a:solidFill>
                  <a:schemeClr val="accent1"/>
                </a:solidFill>
                <a:latin typeface="Calibri" panose="020F0502020204030204" pitchFamily="34" charset="0"/>
              </a:rPr>
              <a:t>Nira + AAP</a:t>
            </a:r>
          </a:p>
          <a:p>
            <a:pPr algn="r">
              <a:lnSpc>
                <a:spcPct val="100000"/>
              </a:lnSpc>
              <a:spcAft>
                <a:spcPct val="0"/>
              </a:spcAft>
              <a:buClrTx/>
              <a:buFontTx/>
              <a:buNone/>
            </a:pPr>
            <a:r>
              <a:rPr lang="en-US" sz="1200" b="1" dirty="0">
                <a:solidFill>
                  <a:schemeClr val="accent3"/>
                </a:solidFill>
                <a:latin typeface="Calibri" panose="020F0502020204030204" pitchFamily="34" charset="0"/>
              </a:rPr>
              <a:t>Placebo + AAP</a:t>
            </a:r>
          </a:p>
        </p:txBody>
      </p:sp>
      <p:sp>
        <p:nvSpPr>
          <p:cNvPr id="529" name="TextBox 528">
            <a:extLst>
              <a:ext uri="{FF2B5EF4-FFF2-40B4-BE49-F238E27FC236}">
                <a16:creationId xmlns:a16="http://schemas.microsoft.com/office/drawing/2014/main" id="{E99ECBBC-CD9B-9018-B58C-B9383C028585}"/>
              </a:ext>
            </a:extLst>
          </p:cNvPr>
          <p:cNvSpPr txBox="1"/>
          <p:nvPr/>
        </p:nvSpPr>
        <p:spPr bwMode="auto">
          <a:xfrm>
            <a:off x="1644047" y="3741499"/>
            <a:ext cx="22236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sz="1400" dirty="0">
                <a:solidFill>
                  <a:schemeClr val="bg1"/>
                </a:solidFill>
                <a:latin typeface="Calibri" panose="020F0502020204030204" pitchFamily="34" charset="0"/>
              </a:rPr>
              <a:t>HR: 1.01 (95% CI: 0.75-1.36)</a:t>
            </a:r>
          </a:p>
          <a:p>
            <a:pPr>
              <a:lnSpc>
                <a:spcPct val="100000"/>
              </a:lnSpc>
              <a:spcAft>
                <a:spcPct val="0"/>
              </a:spcAft>
              <a:buClrTx/>
              <a:buFontTx/>
              <a:buNone/>
            </a:pP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.9480</a:t>
            </a:r>
          </a:p>
        </p:txBody>
      </p:sp>
      <p:sp>
        <p:nvSpPr>
          <p:cNvPr id="530" name="TextBox 529">
            <a:extLst>
              <a:ext uri="{FF2B5EF4-FFF2-40B4-BE49-F238E27FC236}">
                <a16:creationId xmlns:a16="http://schemas.microsoft.com/office/drawing/2014/main" id="{E36531BE-E4D6-0745-C666-4EF6E905A795}"/>
              </a:ext>
            </a:extLst>
          </p:cNvPr>
          <p:cNvSpPr txBox="1"/>
          <p:nvPr/>
        </p:nvSpPr>
        <p:spPr bwMode="auto">
          <a:xfrm>
            <a:off x="2553159" y="2935731"/>
            <a:ext cx="125547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1" dirty="0">
                <a:solidFill>
                  <a:schemeClr val="accent3"/>
                </a:solidFill>
                <a:latin typeface="Calibri" panose="020F0502020204030204" pitchFamily="34" charset="0"/>
              </a:rPr>
              <a:t>Placebo + AAP</a:t>
            </a:r>
          </a:p>
          <a:p>
            <a:pPr algn="ctr">
              <a:lnSpc>
                <a:spcPct val="100000"/>
              </a:lnSpc>
              <a:spcAft>
                <a:spcPct val="0"/>
              </a:spcAft>
              <a:buClrTx/>
              <a:buFontTx/>
              <a:buNone/>
            </a:pPr>
            <a:r>
              <a:rPr lang="en-US" sz="1400" b="0" dirty="0" err="1">
                <a:solidFill>
                  <a:schemeClr val="bg1"/>
                </a:solidFill>
                <a:latin typeface="Calibri" panose="020F0502020204030204" pitchFamily="34" charset="0"/>
              </a:rPr>
              <a:t>mOS</a:t>
            </a:r>
            <a:r>
              <a:rPr lang="en-US" sz="1400" b="0" dirty="0">
                <a:solidFill>
                  <a:schemeClr val="bg1"/>
                </a:solidFill>
                <a:latin typeface="Calibri" panose="020F0502020204030204" pitchFamily="34" charset="0"/>
              </a:rPr>
              <a:t>: 32.2 mo</a:t>
            </a:r>
          </a:p>
          <a:p>
            <a:pPr algn="ctr">
              <a:lnSpc>
                <a:spcPct val="100000"/>
              </a:lnSpc>
              <a:spcAft>
                <a:spcPct val="0"/>
              </a:spcAft>
              <a:buClrTx/>
              <a:buFontTx/>
              <a:buNone/>
            </a:pPr>
            <a:r>
              <a:rPr lang="en-US" sz="1400" b="0" dirty="0">
                <a:solidFill>
                  <a:schemeClr val="bg1"/>
                </a:solidFill>
                <a:latin typeface="Calibri" panose="020F0502020204030204" pitchFamily="34" charset="0"/>
              </a:rPr>
              <a:t>Events: 89</a:t>
            </a:r>
          </a:p>
        </p:txBody>
      </p:sp>
      <p:sp>
        <p:nvSpPr>
          <p:cNvPr id="531" name="TextBox 530">
            <a:extLst>
              <a:ext uri="{FF2B5EF4-FFF2-40B4-BE49-F238E27FC236}">
                <a16:creationId xmlns:a16="http://schemas.microsoft.com/office/drawing/2014/main" id="{2FC2F986-DCDD-DB69-FF8A-3257FEDCEEDA}"/>
              </a:ext>
            </a:extLst>
          </p:cNvPr>
          <p:cNvSpPr txBox="1"/>
          <p:nvPr/>
        </p:nvSpPr>
        <p:spPr bwMode="auto">
          <a:xfrm>
            <a:off x="3918196" y="2171524"/>
            <a:ext cx="12314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1" dirty="0">
                <a:solidFill>
                  <a:schemeClr val="accent1"/>
                </a:solidFill>
                <a:latin typeface="Calibri" panose="020F0502020204030204" pitchFamily="34" charset="0"/>
              </a:rPr>
              <a:t>Nira + AAP</a:t>
            </a:r>
          </a:p>
          <a:p>
            <a:pPr algn="ctr">
              <a:lnSpc>
                <a:spcPct val="100000"/>
              </a:lnSpc>
              <a:spcAft>
                <a:spcPct val="0"/>
              </a:spcAft>
              <a:buClrTx/>
              <a:buFontTx/>
              <a:buNone/>
            </a:pPr>
            <a:r>
              <a:rPr lang="en-US" sz="1400" b="0" dirty="0" err="1">
                <a:solidFill>
                  <a:schemeClr val="bg1"/>
                </a:solidFill>
                <a:latin typeface="Calibri" panose="020F0502020204030204" pitchFamily="34" charset="0"/>
              </a:rPr>
              <a:t>mOS</a:t>
            </a:r>
            <a:r>
              <a:rPr lang="en-US" sz="1400" b="0" dirty="0">
                <a:solidFill>
                  <a:schemeClr val="bg1"/>
                </a:solidFill>
                <a:latin typeface="Calibri" panose="020F0502020204030204" pitchFamily="34" charset="0"/>
              </a:rPr>
              <a:t>: 29.3 mo</a:t>
            </a:r>
          </a:p>
          <a:p>
            <a:pPr algn="ctr">
              <a:lnSpc>
                <a:spcPct val="100000"/>
              </a:lnSpc>
              <a:spcAft>
                <a:spcPct val="0"/>
              </a:spcAft>
              <a:buClrTx/>
              <a:buFontTx/>
              <a:buNone/>
            </a:pPr>
            <a:r>
              <a:rPr lang="en-US" sz="1400" b="0" dirty="0">
                <a:solidFill>
                  <a:schemeClr val="bg1"/>
                </a:solidFill>
                <a:latin typeface="Calibri" panose="020F0502020204030204" pitchFamily="34" charset="0"/>
              </a:rPr>
              <a:t>Events: 90</a:t>
            </a:r>
          </a:p>
        </p:txBody>
      </p:sp>
      <p:grpSp>
        <p:nvGrpSpPr>
          <p:cNvPr id="443" name="Group 442">
            <a:extLst>
              <a:ext uri="{FF2B5EF4-FFF2-40B4-BE49-F238E27FC236}">
                <a16:creationId xmlns:a16="http://schemas.microsoft.com/office/drawing/2014/main" id="{F9088CD8-DD00-17B9-2AF5-21D3EA80540E}"/>
              </a:ext>
            </a:extLst>
          </p:cNvPr>
          <p:cNvGrpSpPr/>
          <p:nvPr/>
        </p:nvGrpSpPr>
        <p:grpSpPr>
          <a:xfrm>
            <a:off x="2623508" y="2372326"/>
            <a:ext cx="2408466" cy="977360"/>
            <a:chOff x="2623508" y="2372326"/>
            <a:chExt cx="2408466" cy="977360"/>
          </a:xfrm>
        </p:grpSpPr>
        <p:sp>
          <p:nvSpPr>
            <p:cNvPr id="393" name="Isosceles Triangle 392">
              <a:extLst>
                <a:ext uri="{FF2B5EF4-FFF2-40B4-BE49-F238E27FC236}">
                  <a16:creationId xmlns:a16="http://schemas.microsoft.com/office/drawing/2014/main" id="{02BA9614-53A5-0CE0-9B93-628028B5B79C}"/>
                </a:ext>
              </a:extLst>
            </p:cNvPr>
            <p:cNvSpPr/>
            <p:nvPr/>
          </p:nvSpPr>
          <p:spPr bwMode="auto">
            <a:xfrm>
              <a:off x="2623508" y="2372326"/>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4" name="Isosceles Triangle 393">
              <a:extLst>
                <a:ext uri="{FF2B5EF4-FFF2-40B4-BE49-F238E27FC236}">
                  <a16:creationId xmlns:a16="http://schemas.microsoft.com/office/drawing/2014/main" id="{CBE539B5-006D-3289-AAB0-3153E27ED8C0}"/>
                </a:ext>
              </a:extLst>
            </p:cNvPr>
            <p:cNvSpPr/>
            <p:nvPr/>
          </p:nvSpPr>
          <p:spPr bwMode="auto">
            <a:xfrm>
              <a:off x="2752744" y="2409529"/>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5" name="Isosceles Triangle 394">
              <a:extLst>
                <a:ext uri="{FF2B5EF4-FFF2-40B4-BE49-F238E27FC236}">
                  <a16:creationId xmlns:a16="http://schemas.microsoft.com/office/drawing/2014/main" id="{88A860F2-B0F9-0805-33A6-9F1C9F682A00}"/>
                </a:ext>
              </a:extLst>
            </p:cNvPr>
            <p:cNvSpPr/>
            <p:nvPr/>
          </p:nvSpPr>
          <p:spPr bwMode="auto">
            <a:xfrm>
              <a:off x="3048810" y="2544401"/>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6" name="Isosceles Triangle 395">
              <a:extLst>
                <a:ext uri="{FF2B5EF4-FFF2-40B4-BE49-F238E27FC236}">
                  <a16:creationId xmlns:a16="http://schemas.microsoft.com/office/drawing/2014/main" id="{426DFEA8-9812-1283-1F77-89A0FF64FEF2}"/>
                </a:ext>
              </a:extLst>
            </p:cNvPr>
            <p:cNvSpPr/>
            <p:nvPr/>
          </p:nvSpPr>
          <p:spPr bwMode="auto">
            <a:xfrm>
              <a:off x="3085387" y="2544400"/>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7" name="Isosceles Triangle 396">
              <a:extLst>
                <a:ext uri="{FF2B5EF4-FFF2-40B4-BE49-F238E27FC236}">
                  <a16:creationId xmlns:a16="http://schemas.microsoft.com/office/drawing/2014/main" id="{F952FD50-7D3A-28A1-46FA-315587563684}"/>
                </a:ext>
              </a:extLst>
            </p:cNvPr>
            <p:cNvSpPr/>
            <p:nvPr/>
          </p:nvSpPr>
          <p:spPr bwMode="auto">
            <a:xfrm>
              <a:off x="3129323" y="2544623"/>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8" name="Isosceles Triangle 397">
              <a:extLst>
                <a:ext uri="{FF2B5EF4-FFF2-40B4-BE49-F238E27FC236}">
                  <a16:creationId xmlns:a16="http://schemas.microsoft.com/office/drawing/2014/main" id="{C62B7D4C-D660-5270-C32A-4B41BAC579CA}"/>
                </a:ext>
              </a:extLst>
            </p:cNvPr>
            <p:cNvSpPr/>
            <p:nvPr/>
          </p:nvSpPr>
          <p:spPr bwMode="auto">
            <a:xfrm>
              <a:off x="3149703" y="2568998"/>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9" name="Isosceles Triangle 398">
              <a:extLst>
                <a:ext uri="{FF2B5EF4-FFF2-40B4-BE49-F238E27FC236}">
                  <a16:creationId xmlns:a16="http://schemas.microsoft.com/office/drawing/2014/main" id="{FEB4409D-2A55-55F5-8399-47554122EE17}"/>
                </a:ext>
              </a:extLst>
            </p:cNvPr>
            <p:cNvSpPr/>
            <p:nvPr/>
          </p:nvSpPr>
          <p:spPr bwMode="auto">
            <a:xfrm>
              <a:off x="3190121" y="2579656"/>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0" name="Isosceles Triangle 399">
              <a:extLst>
                <a:ext uri="{FF2B5EF4-FFF2-40B4-BE49-F238E27FC236}">
                  <a16:creationId xmlns:a16="http://schemas.microsoft.com/office/drawing/2014/main" id="{5930888B-FDEE-5112-B458-3BC049AE2EB9}"/>
                </a:ext>
              </a:extLst>
            </p:cNvPr>
            <p:cNvSpPr/>
            <p:nvPr/>
          </p:nvSpPr>
          <p:spPr bwMode="auto">
            <a:xfrm>
              <a:off x="3222378" y="2598984"/>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1" name="Isosceles Triangle 400">
              <a:extLst>
                <a:ext uri="{FF2B5EF4-FFF2-40B4-BE49-F238E27FC236}">
                  <a16:creationId xmlns:a16="http://schemas.microsoft.com/office/drawing/2014/main" id="{0A627C1E-C039-ABE9-5CD5-EE2BBDF6BA2D}"/>
                </a:ext>
              </a:extLst>
            </p:cNvPr>
            <p:cNvSpPr/>
            <p:nvPr/>
          </p:nvSpPr>
          <p:spPr bwMode="auto">
            <a:xfrm>
              <a:off x="3297910" y="2648081"/>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2" name="Isosceles Triangle 401">
              <a:extLst>
                <a:ext uri="{FF2B5EF4-FFF2-40B4-BE49-F238E27FC236}">
                  <a16:creationId xmlns:a16="http://schemas.microsoft.com/office/drawing/2014/main" id="{7452A1A3-97A4-27BE-3EB4-BA007BA6B60D}"/>
                </a:ext>
              </a:extLst>
            </p:cNvPr>
            <p:cNvSpPr/>
            <p:nvPr/>
          </p:nvSpPr>
          <p:spPr bwMode="auto">
            <a:xfrm>
              <a:off x="3261770" y="2625208"/>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3" name="Isosceles Triangle 402">
              <a:extLst>
                <a:ext uri="{FF2B5EF4-FFF2-40B4-BE49-F238E27FC236}">
                  <a16:creationId xmlns:a16="http://schemas.microsoft.com/office/drawing/2014/main" id="{B5DF60B0-8237-AECD-F973-85FF4800209B}"/>
                </a:ext>
              </a:extLst>
            </p:cNvPr>
            <p:cNvSpPr/>
            <p:nvPr/>
          </p:nvSpPr>
          <p:spPr bwMode="auto">
            <a:xfrm>
              <a:off x="3370268" y="2656262"/>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4" name="Isosceles Triangle 403">
              <a:extLst>
                <a:ext uri="{FF2B5EF4-FFF2-40B4-BE49-F238E27FC236}">
                  <a16:creationId xmlns:a16="http://schemas.microsoft.com/office/drawing/2014/main" id="{C719A007-73FB-2CCD-E094-C8505F04116C}"/>
                </a:ext>
              </a:extLst>
            </p:cNvPr>
            <p:cNvSpPr/>
            <p:nvPr/>
          </p:nvSpPr>
          <p:spPr bwMode="auto">
            <a:xfrm>
              <a:off x="3383048" y="2687361"/>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5" name="Isosceles Triangle 404">
              <a:extLst>
                <a:ext uri="{FF2B5EF4-FFF2-40B4-BE49-F238E27FC236}">
                  <a16:creationId xmlns:a16="http://schemas.microsoft.com/office/drawing/2014/main" id="{B73F9E4D-0096-8DA5-E05A-280E5C31BE9F}"/>
                </a:ext>
              </a:extLst>
            </p:cNvPr>
            <p:cNvSpPr/>
            <p:nvPr/>
          </p:nvSpPr>
          <p:spPr bwMode="auto">
            <a:xfrm>
              <a:off x="3403851" y="2712011"/>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6" name="Isosceles Triangle 405">
              <a:extLst>
                <a:ext uri="{FF2B5EF4-FFF2-40B4-BE49-F238E27FC236}">
                  <a16:creationId xmlns:a16="http://schemas.microsoft.com/office/drawing/2014/main" id="{961A5187-F0A3-A624-6D53-BFFAB91C42B9}"/>
                </a:ext>
              </a:extLst>
            </p:cNvPr>
            <p:cNvSpPr/>
            <p:nvPr/>
          </p:nvSpPr>
          <p:spPr bwMode="auto">
            <a:xfrm>
              <a:off x="3951709" y="2973718"/>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7" name="Isosceles Triangle 406">
              <a:extLst>
                <a:ext uri="{FF2B5EF4-FFF2-40B4-BE49-F238E27FC236}">
                  <a16:creationId xmlns:a16="http://schemas.microsoft.com/office/drawing/2014/main" id="{7C2A19DA-6A40-E9E9-6326-69024CC08BC7}"/>
                </a:ext>
              </a:extLst>
            </p:cNvPr>
            <p:cNvSpPr/>
            <p:nvPr/>
          </p:nvSpPr>
          <p:spPr bwMode="auto">
            <a:xfrm>
              <a:off x="3976022" y="2972147"/>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8" name="Isosceles Triangle 407">
              <a:extLst>
                <a:ext uri="{FF2B5EF4-FFF2-40B4-BE49-F238E27FC236}">
                  <a16:creationId xmlns:a16="http://schemas.microsoft.com/office/drawing/2014/main" id="{0B289EE3-17D2-877C-CC07-AC9AEBE49331}"/>
                </a:ext>
              </a:extLst>
            </p:cNvPr>
            <p:cNvSpPr/>
            <p:nvPr/>
          </p:nvSpPr>
          <p:spPr bwMode="auto">
            <a:xfrm>
              <a:off x="4022877" y="2973357"/>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9" name="Isosceles Triangle 408">
              <a:extLst>
                <a:ext uri="{FF2B5EF4-FFF2-40B4-BE49-F238E27FC236}">
                  <a16:creationId xmlns:a16="http://schemas.microsoft.com/office/drawing/2014/main" id="{508AEF9C-D063-CDF1-4E32-6CA2E2057055}"/>
                </a:ext>
              </a:extLst>
            </p:cNvPr>
            <p:cNvSpPr/>
            <p:nvPr/>
          </p:nvSpPr>
          <p:spPr bwMode="auto">
            <a:xfrm>
              <a:off x="4141976" y="3013452"/>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0" name="Isosceles Triangle 409">
              <a:extLst>
                <a:ext uri="{FF2B5EF4-FFF2-40B4-BE49-F238E27FC236}">
                  <a16:creationId xmlns:a16="http://schemas.microsoft.com/office/drawing/2014/main" id="{F38942F8-821B-B4A2-3FF6-D532D65BFDE2}"/>
                </a:ext>
              </a:extLst>
            </p:cNvPr>
            <p:cNvSpPr/>
            <p:nvPr/>
          </p:nvSpPr>
          <p:spPr bwMode="auto">
            <a:xfrm>
              <a:off x="3436021" y="2764546"/>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2" name="Isosceles Triangle 411">
              <a:extLst>
                <a:ext uri="{FF2B5EF4-FFF2-40B4-BE49-F238E27FC236}">
                  <a16:creationId xmlns:a16="http://schemas.microsoft.com/office/drawing/2014/main" id="{1495D279-A4A0-548B-4BCF-D319299A37C3}"/>
                </a:ext>
              </a:extLst>
            </p:cNvPr>
            <p:cNvSpPr/>
            <p:nvPr/>
          </p:nvSpPr>
          <p:spPr bwMode="auto">
            <a:xfrm>
              <a:off x="3475546" y="2763507"/>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3" name="Isosceles Triangle 412">
              <a:extLst>
                <a:ext uri="{FF2B5EF4-FFF2-40B4-BE49-F238E27FC236}">
                  <a16:creationId xmlns:a16="http://schemas.microsoft.com/office/drawing/2014/main" id="{6E8819D0-9A82-832E-107C-8DD59DE2BAD0}"/>
                </a:ext>
              </a:extLst>
            </p:cNvPr>
            <p:cNvSpPr/>
            <p:nvPr/>
          </p:nvSpPr>
          <p:spPr bwMode="auto">
            <a:xfrm>
              <a:off x="4189193" y="3013475"/>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4" name="Isosceles Triangle 413">
              <a:extLst>
                <a:ext uri="{FF2B5EF4-FFF2-40B4-BE49-F238E27FC236}">
                  <a16:creationId xmlns:a16="http://schemas.microsoft.com/office/drawing/2014/main" id="{6E444E31-E20D-E9B8-A09B-ACE698CDDB66}"/>
                </a:ext>
              </a:extLst>
            </p:cNvPr>
            <p:cNvSpPr/>
            <p:nvPr/>
          </p:nvSpPr>
          <p:spPr bwMode="auto">
            <a:xfrm>
              <a:off x="3524835" y="2810815"/>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5" name="Isosceles Triangle 414">
              <a:extLst>
                <a:ext uri="{FF2B5EF4-FFF2-40B4-BE49-F238E27FC236}">
                  <a16:creationId xmlns:a16="http://schemas.microsoft.com/office/drawing/2014/main" id="{AFDF8FBC-0E5E-8FEC-089D-768B2C70141A}"/>
                </a:ext>
              </a:extLst>
            </p:cNvPr>
            <p:cNvSpPr/>
            <p:nvPr/>
          </p:nvSpPr>
          <p:spPr bwMode="auto">
            <a:xfrm>
              <a:off x="3621421" y="2817573"/>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6" name="Isosceles Triangle 415">
              <a:extLst>
                <a:ext uri="{FF2B5EF4-FFF2-40B4-BE49-F238E27FC236}">
                  <a16:creationId xmlns:a16="http://schemas.microsoft.com/office/drawing/2014/main" id="{7368914A-8049-7C0C-B691-C664FF82CF99}"/>
                </a:ext>
              </a:extLst>
            </p:cNvPr>
            <p:cNvSpPr/>
            <p:nvPr/>
          </p:nvSpPr>
          <p:spPr bwMode="auto">
            <a:xfrm>
              <a:off x="3582075" y="2800922"/>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9" name="Isosceles Triangle 418">
              <a:extLst>
                <a:ext uri="{FF2B5EF4-FFF2-40B4-BE49-F238E27FC236}">
                  <a16:creationId xmlns:a16="http://schemas.microsoft.com/office/drawing/2014/main" id="{56C0BB8C-4E5E-3F2D-2205-34210CDBE5B6}"/>
                </a:ext>
              </a:extLst>
            </p:cNvPr>
            <p:cNvSpPr/>
            <p:nvPr/>
          </p:nvSpPr>
          <p:spPr bwMode="auto">
            <a:xfrm>
              <a:off x="4057458" y="2977178"/>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0" name="Isosceles Triangle 419">
              <a:extLst>
                <a:ext uri="{FF2B5EF4-FFF2-40B4-BE49-F238E27FC236}">
                  <a16:creationId xmlns:a16="http://schemas.microsoft.com/office/drawing/2014/main" id="{10BD1ACF-156E-7874-4092-BA852C4910C5}"/>
                </a:ext>
              </a:extLst>
            </p:cNvPr>
            <p:cNvSpPr/>
            <p:nvPr/>
          </p:nvSpPr>
          <p:spPr bwMode="auto">
            <a:xfrm>
              <a:off x="3785866" y="2913716"/>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1" name="Isosceles Triangle 420">
              <a:extLst>
                <a:ext uri="{FF2B5EF4-FFF2-40B4-BE49-F238E27FC236}">
                  <a16:creationId xmlns:a16="http://schemas.microsoft.com/office/drawing/2014/main" id="{F62C4322-DF7F-A957-DE6B-531ADFD69821}"/>
                </a:ext>
              </a:extLst>
            </p:cNvPr>
            <p:cNvSpPr/>
            <p:nvPr/>
          </p:nvSpPr>
          <p:spPr bwMode="auto">
            <a:xfrm>
              <a:off x="4080269" y="3003655"/>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2" name="Isosceles Triangle 421">
              <a:extLst>
                <a:ext uri="{FF2B5EF4-FFF2-40B4-BE49-F238E27FC236}">
                  <a16:creationId xmlns:a16="http://schemas.microsoft.com/office/drawing/2014/main" id="{445C6149-3458-DA5E-7767-05695DDE875D}"/>
                </a:ext>
              </a:extLst>
            </p:cNvPr>
            <p:cNvSpPr/>
            <p:nvPr/>
          </p:nvSpPr>
          <p:spPr bwMode="auto">
            <a:xfrm>
              <a:off x="3824948" y="2927990"/>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3" name="Isosceles Triangle 422">
              <a:extLst>
                <a:ext uri="{FF2B5EF4-FFF2-40B4-BE49-F238E27FC236}">
                  <a16:creationId xmlns:a16="http://schemas.microsoft.com/office/drawing/2014/main" id="{673F3D98-ABE4-9175-5B6B-782C45E9A90F}"/>
                </a:ext>
              </a:extLst>
            </p:cNvPr>
            <p:cNvSpPr/>
            <p:nvPr/>
          </p:nvSpPr>
          <p:spPr bwMode="auto">
            <a:xfrm>
              <a:off x="3857723" y="2944370"/>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4" name="Isosceles Triangle 423">
              <a:extLst>
                <a:ext uri="{FF2B5EF4-FFF2-40B4-BE49-F238E27FC236}">
                  <a16:creationId xmlns:a16="http://schemas.microsoft.com/office/drawing/2014/main" id="{E5FDAF99-83FB-A336-9A22-5BA7347DF38C}"/>
                </a:ext>
              </a:extLst>
            </p:cNvPr>
            <p:cNvSpPr/>
            <p:nvPr/>
          </p:nvSpPr>
          <p:spPr bwMode="auto">
            <a:xfrm>
              <a:off x="3879113" y="2973351"/>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5" name="Isosceles Triangle 424">
              <a:extLst>
                <a:ext uri="{FF2B5EF4-FFF2-40B4-BE49-F238E27FC236}">
                  <a16:creationId xmlns:a16="http://schemas.microsoft.com/office/drawing/2014/main" id="{17E6D525-CF6C-A0C8-6910-C756EFB10422}"/>
                </a:ext>
              </a:extLst>
            </p:cNvPr>
            <p:cNvSpPr/>
            <p:nvPr/>
          </p:nvSpPr>
          <p:spPr bwMode="auto">
            <a:xfrm>
              <a:off x="4121021" y="3014210"/>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6" name="Isosceles Triangle 425">
              <a:extLst>
                <a:ext uri="{FF2B5EF4-FFF2-40B4-BE49-F238E27FC236}">
                  <a16:creationId xmlns:a16="http://schemas.microsoft.com/office/drawing/2014/main" id="{5C75D39A-5660-AE24-8CB1-0D98A4FBA476}"/>
                </a:ext>
              </a:extLst>
            </p:cNvPr>
            <p:cNvSpPr/>
            <p:nvPr/>
          </p:nvSpPr>
          <p:spPr bwMode="auto">
            <a:xfrm>
              <a:off x="4203253" y="3076132"/>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7" name="Isosceles Triangle 426">
              <a:extLst>
                <a:ext uri="{FF2B5EF4-FFF2-40B4-BE49-F238E27FC236}">
                  <a16:creationId xmlns:a16="http://schemas.microsoft.com/office/drawing/2014/main" id="{CB6814A2-1300-FB5F-E3E0-28D78AE757FE}"/>
                </a:ext>
              </a:extLst>
            </p:cNvPr>
            <p:cNvSpPr/>
            <p:nvPr/>
          </p:nvSpPr>
          <p:spPr bwMode="auto">
            <a:xfrm>
              <a:off x="4281169" y="3077116"/>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8" name="Isosceles Triangle 427">
              <a:extLst>
                <a:ext uri="{FF2B5EF4-FFF2-40B4-BE49-F238E27FC236}">
                  <a16:creationId xmlns:a16="http://schemas.microsoft.com/office/drawing/2014/main" id="{1776A263-4C3D-3226-D00F-D68FBB204B90}"/>
                </a:ext>
              </a:extLst>
            </p:cNvPr>
            <p:cNvSpPr/>
            <p:nvPr/>
          </p:nvSpPr>
          <p:spPr bwMode="auto">
            <a:xfrm>
              <a:off x="4245610" y="3076624"/>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9" name="Isosceles Triangle 428">
              <a:extLst>
                <a:ext uri="{FF2B5EF4-FFF2-40B4-BE49-F238E27FC236}">
                  <a16:creationId xmlns:a16="http://schemas.microsoft.com/office/drawing/2014/main" id="{E5167C52-A605-CC97-3431-3390A1C12AEB}"/>
                </a:ext>
              </a:extLst>
            </p:cNvPr>
            <p:cNvSpPr/>
            <p:nvPr/>
          </p:nvSpPr>
          <p:spPr bwMode="auto">
            <a:xfrm>
              <a:off x="4295811" y="3113811"/>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0" name="Isosceles Triangle 429">
              <a:extLst>
                <a:ext uri="{FF2B5EF4-FFF2-40B4-BE49-F238E27FC236}">
                  <a16:creationId xmlns:a16="http://schemas.microsoft.com/office/drawing/2014/main" id="{9A16E789-139E-AE50-617A-58DD5BEA4B05}"/>
                </a:ext>
              </a:extLst>
            </p:cNvPr>
            <p:cNvSpPr/>
            <p:nvPr/>
          </p:nvSpPr>
          <p:spPr bwMode="auto">
            <a:xfrm>
              <a:off x="4377806" y="3116587"/>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1" name="Isosceles Triangle 430">
              <a:extLst>
                <a:ext uri="{FF2B5EF4-FFF2-40B4-BE49-F238E27FC236}">
                  <a16:creationId xmlns:a16="http://schemas.microsoft.com/office/drawing/2014/main" id="{1190DD21-330E-9837-B8B6-12852F1444BE}"/>
                </a:ext>
              </a:extLst>
            </p:cNvPr>
            <p:cNvSpPr/>
            <p:nvPr/>
          </p:nvSpPr>
          <p:spPr bwMode="auto">
            <a:xfrm>
              <a:off x="4338031" y="3115121"/>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2" name="Isosceles Triangle 431">
              <a:extLst>
                <a:ext uri="{FF2B5EF4-FFF2-40B4-BE49-F238E27FC236}">
                  <a16:creationId xmlns:a16="http://schemas.microsoft.com/office/drawing/2014/main" id="{47E282E5-5FAA-2B5E-73FD-4E0100F685F4}"/>
                </a:ext>
              </a:extLst>
            </p:cNvPr>
            <p:cNvSpPr/>
            <p:nvPr/>
          </p:nvSpPr>
          <p:spPr bwMode="auto">
            <a:xfrm>
              <a:off x="4434344" y="3116756"/>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3" name="Isosceles Triangle 432">
              <a:extLst>
                <a:ext uri="{FF2B5EF4-FFF2-40B4-BE49-F238E27FC236}">
                  <a16:creationId xmlns:a16="http://schemas.microsoft.com/office/drawing/2014/main" id="{5B642B96-0300-7BD8-7788-1A5D93E379D1}"/>
                </a:ext>
              </a:extLst>
            </p:cNvPr>
            <p:cNvSpPr/>
            <p:nvPr/>
          </p:nvSpPr>
          <p:spPr bwMode="auto">
            <a:xfrm>
              <a:off x="4511359" y="3115545"/>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4" name="Isosceles Triangle 433">
              <a:extLst>
                <a:ext uri="{FF2B5EF4-FFF2-40B4-BE49-F238E27FC236}">
                  <a16:creationId xmlns:a16="http://schemas.microsoft.com/office/drawing/2014/main" id="{B205B952-ED21-7B06-0834-BB68C4EBD850}"/>
                </a:ext>
              </a:extLst>
            </p:cNvPr>
            <p:cNvSpPr/>
            <p:nvPr/>
          </p:nvSpPr>
          <p:spPr bwMode="auto">
            <a:xfrm>
              <a:off x="4470829" y="3113811"/>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5" name="Isosceles Triangle 434">
              <a:extLst>
                <a:ext uri="{FF2B5EF4-FFF2-40B4-BE49-F238E27FC236}">
                  <a16:creationId xmlns:a16="http://schemas.microsoft.com/office/drawing/2014/main" id="{0728299B-E424-60B8-1BED-07930B5594B4}"/>
                </a:ext>
              </a:extLst>
            </p:cNvPr>
            <p:cNvSpPr/>
            <p:nvPr/>
          </p:nvSpPr>
          <p:spPr bwMode="auto">
            <a:xfrm>
              <a:off x="4533342" y="3169745"/>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6" name="Isosceles Triangle 435">
              <a:extLst>
                <a:ext uri="{FF2B5EF4-FFF2-40B4-BE49-F238E27FC236}">
                  <a16:creationId xmlns:a16="http://schemas.microsoft.com/office/drawing/2014/main" id="{CF2A8667-BAAA-2D18-9EE2-122AC054E9F2}"/>
                </a:ext>
              </a:extLst>
            </p:cNvPr>
            <p:cNvSpPr/>
            <p:nvPr/>
          </p:nvSpPr>
          <p:spPr bwMode="auto">
            <a:xfrm>
              <a:off x="4607303" y="3287439"/>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7" name="Isosceles Triangle 436">
              <a:extLst>
                <a:ext uri="{FF2B5EF4-FFF2-40B4-BE49-F238E27FC236}">
                  <a16:creationId xmlns:a16="http://schemas.microsoft.com/office/drawing/2014/main" id="{4DC17F3C-230B-7F8B-FCF0-40A7356225B5}"/>
                </a:ext>
              </a:extLst>
            </p:cNvPr>
            <p:cNvSpPr/>
            <p:nvPr/>
          </p:nvSpPr>
          <p:spPr bwMode="auto">
            <a:xfrm>
              <a:off x="4670355" y="3288377"/>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8" name="Isosceles Triangle 437">
              <a:extLst>
                <a:ext uri="{FF2B5EF4-FFF2-40B4-BE49-F238E27FC236}">
                  <a16:creationId xmlns:a16="http://schemas.microsoft.com/office/drawing/2014/main" id="{0C8DAE92-A552-72A1-BA6F-F910C33965BA}"/>
                </a:ext>
              </a:extLst>
            </p:cNvPr>
            <p:cNvSpPr/>
            <p:nvPr/>
          </p:nvSpPr>
          <p:spPr bwMode="auto">
            <a:xfrm>
              <a:off x="4735072" y="3287369"/>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9" name="Isosceles Triangle 438">
              <a:extLst>
                <a:ext uri="{FF2B5EF4-FFF2-40B4-BE49-F238E27FC236}">
                  <a16:creationId xmlns:a16="http://schemas.microsoft.com/office/drawing/2014/main" id="{7619A046-34C7-8234-30CF-5C5C6727EB36}"/>
                </a:ext>
              </a:extLst>
            </p:cNvPr>
            <p:cNvSpPr/>
            <p:nvPr/>
          </p:nvSpPr>
          <p:spPr bwMode="auto">
            <a:xfrm>
              <a:off x="4640878" y="3288261"/>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0" name="Isosceles Triangle 439">
              <a:extLst>
                <a:ext uri="{FF2B5EF4-FFF2-40B4-BE49-F238E27FC236}">
                  <a16:creationId xmlns:a16="http://schemas.microsoft.com/office/drawing/2014/main" id="{FCB7CE0F-F5FF-059F-4E8E-D5DFFC2F16BF}"/>
                </a:ext>
              </a:extLst>
            </p:cNvPr>
            <p:cNvSpPr/>
            <p:nvPr/>
          </p:nvSpPr>
          <p:spPr bwMode="auto">
            <a:xfrm>
              <a:off x="4753801" y="3287896"/>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1" name="Isosceles Triangle 440">
              <a:extLst>
                <a:ext uri="{FF2B5EF4-FFF2-40B4-BE49-F238E27FC236}">
                  <a16:creationId xmlns:a16="http://schemas.microsoft.com/office/drawing/2014/main" id="{2AC077FD-10B7-2E6F-5872-C108BD338793}"/>
                </a:ext>
              </a:extLst>
            </p:cNvPr>
            <p:cNvSpPr/>
            <p:nvPr/>
          </p:nvSpPr>
          <p:spPr bwMode="auto">
            <a:xfrm>
              <a:off x="4855710" y="3285425"/>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2" name="Isosceles Triangle 441">
              <a:extLst>
                <a:ext uri="{FF2B5EF4-FFF2-40B4-BE49-F238E27FC236}">
                  <a16:creationId xmlns:a16="http://schemas.microsoft.com/office/drawing/2014/main" id="{044A6336-215C-8856-CDA8-95DD4C8D6259}"/>
                </a:ext>
              </a:extLst>
            </p:cNvPr>
            <p:cNvSpPr/>
            <p:nvPr/>
          </p:nvSpPr>
          <p:spPr bwMode="auto">
            <a:xfrm>
              <a:off x="4970575" y="3286572"/>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56" name="Group 755">
            <a:extLst>
              <a:ext uri="{FF2B5EF4-FFF2-40B4-BE49-F238E27FC236}">
                <a16:creationId xmlns:a16="http://schemas.microsoft.com/office/drawing/2014/main" id="{CC1CEBA6-FC2C-88EC-AECD-93505BF767B3}"/>
              </a:ext>
            </a:extLst>
          </p:cNvPr>
          <p:cNvGrpSpPr/>
          <p:nvPr/>
        </p:nvGrpSpPr>
        <p:grpSpPr>
          <a:xfrm>
            <a:off x="8874891" y="2770103"/>
            <a:ext cx="2303902" cy="673973"/>
            <a:chOff x="8874891" y="2770103"/>
            <a:chExt cx="2303902" cy="673973"/>
          </a:xfrm>
        </p:grpSpPr>
        <p:sp>
          <p:nvSpPr>
            <p:cNvPr id="446" name="Isosceles Triangle 445">
              <a:extLst>
                <a:ext uri="{FF2B5EF4-FFF2-40B4-BE49-F238E27FC236}">
                  <a16:creationId xmlns:a16="http://schemas.microsoft.com/office/drawing/2014/main" id="{0DD18F72-C874-20BD-B253-229F2A665F26}"/>
                </a:ext>
              </a:extLst>
            </p:cNvPr>
            <p:cNvSpPr/>
            <p:nvPr/>
          </p:nvSpPr>
          <p:spPr bwMode="auto">
            <a:xfrm>
              <a:off x="8874891" y="2770103"/>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7" name="Isosceles Triangle 446">
              <a:extLst>
                <a:ext uri="{FF2B5EF4-FFF2-40B4-BE49-F238E27FC236}">
                  <a16:creationId xmlns:a16="http://schemas.microsoft.com/office/drawing/2014/main" id="{0EFCFBA7-5030-9DBB-373A-70B69BD5907C}"/>
                </a:ext>
              </a:extLst>
            </p:cNvPr>
            <p:cNvSpPr/>
            <p:nvPr/>
          </p:nvSpPr>
          <p:spPr bwMode="auto">
            <a:xfrm>
              <a:off x="9027546" y="2841569"/>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6" name="Isosceles Triangle 575">
              <a:extLst>
                <a:ext uri="{FF2B5EF4-FFF2-40B4-BE49-F238E27FC236}">
                  <a16:creationId xmlns:a16="http://schemas.microsoft.com/office/drawing/2014/main" id="{66DB5A59-5B41-C6F3-48F7-840F213F488A}"/>
                </a:ext>
              </a:extLst>
            </p:cNvPr>
            <p:cNvSpPr/>
            <p:nvPr/>
          </p:nvSpPr>
          <p:spPr bwMode="auto">
            <a:xfrm>
              <a:off x="9250433" y="286222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7" name="Isosceles Triangle 576">
              <a:extLst>
                <a:ext uri="{FF2B5EF4-FFF2-40B4-BE49-F238E27FC236}">
                  <a16:creationId xmlns:a16="http://schemas.microsoft.com/office/drawing/2014/main" id="{AB1F4C6C-C306-2F9E-C2F9-07D869F5D615}"/>
                </a:ext>
              </a:extLst>
            </p:cNvPr>
            <p:cNvSpPr/>
            <p:nvPr/>
          </p:nvSpPr>
          <p:spPr bwMode="auto">
            <a:xfrm>
              <a:off x="9356091" y="2939723"/>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8" name="Isosceles Triangle 577">
              <a:extLst>
                <a:ext uri="{FF2B5EF4-FFF2-40B4-BE49-F238E27FC236}">
                  <a16:creationId xmlns:a16="http://schemas.microsoft.com/office/drawing/2014/main" id="{D14D1F4E-A7E9-2237-FA25-E1990AABB2EA}"/>
                </a:ext>
              </a:extLst>
            </p:cNvPr>
            <p:cNvSpPr/>
            <p:nvPr/>
          </p:nvSpPr>
          <p:spPr bwMode="auto">
            <a:xfrm>
              <a:off x="9423423" y="2959682"/>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9" name="Isosceles Triangle 578">
              <a:extLst>
                <a:ext uri="{FF2B5EF4-FFF2-40B4-BE49-F238E27FC236}">
                  <a16:creationId xmlns:a16="http://schemas.microsoft.com/office/drawing/2014/main" id="{9F77363C-BA9D-7BE2-B49D-2CDDFBF2801B}"/>
                </a:ext>
              </a:extLst>
            </p:cNvPr>
            <p:cNvSpPr/>
            <p:nvPr/>
          </p:nvSpPr>
          <p:spPr bwMode="auto">
            <a:xfrm>
              <a:off x="9430209" y="2992724"/>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0" name="Isosceles Triangle 579">
              <a:extLst>
                <a:ext uri="{FF2B5EF4-FFF2-40B4-BE49-F238E27FC236}">
                  <a16:creationId xmlns:a16="http://schemas.microsoft.com/office/drawing/2014/main" id="{D1AB5E8A-89F9-CB51-C4A0-D21CB6193555}"/>
                </a:ext>
              </a:extLst>
            </p:cNvPr>
            <p:cNvSpPr/>
            <p:nvPr/>
          </p:nvSpPr>
          <p:spPr bwMode="auto">
            <a:xfrm>
              <a:off x="9508845" y="3078698"/>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1" name="Isosceles Triangle 580">
              <a:extLst>
                <a:ext uri="{FF2B5EF4-FFF2-40B4-BE49-F238E27FC236}">
                  <a16:creationId xmlns:a16="http://schemas.microsoft.com/office/drawing/2014/main" id="{6AD12927-2E1B-C497-AC8F-F4F73BCB0D7F}"/>
                </a:ext>
              </a:extLst>
            </p:cNvPr>
            <p:cNvSpPr/>
            <p:nvPr/>
          </p:nvSpPr>
          <p:spPr bwMode="auto">
            <a:xfrm>
              <a:off x="9565351" y="3105004"/>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2" name="Isosceles Triangle 581">
              <a:extLst>
                <a:ext uri="{FF2B5EF4-FFF2-40B4-BE49-F238E27FC236}">
                  <a16:creationId xmlns:a16="http://schemas.microsoft.com/office/drawing/2014/main" id="{3BBB1547-E396-D80D-2C89-63711755749A}"/>
                </a:ext>
              </a:extLst>
            </p:cNvPr>
            <p:cNvSpPr/>
            <p:nvPr/>
          </p:nvSpPr>
          <p:spPr bwMode="auto">
            <a:xfrm>
              <a:off x="9664945" y="3119773"/>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3" name="Isosceles Triangle 582">
              <a:extLst>
                <a:ext uri="{FF2B5EF4-FFF2-40B4-BE49-F238E27FC236}">
                  <a16:creationId xmlns:a16="http://schemas.microsoft.com/office/drawing/2014/main" id="{65B3DAC3-A1B6-BABF-3F90-B709D2DBFD1A}"/>
                </a:ext>
              </a:extLst>
            </p:cNvPr>
            <p:cNvSpPr/>
            <p:nvPr/>
          </p:nvSpPr>
          <p:spPr bwMode="auto">
            <a:xfrm>
              <a:off x="9624601" y="3116642"/>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4" name="Isosceles Triangle 583">
              <a:extLst>
                <a:ext uri="{FF2B5EF4-FFF2-40B4-BE49-F238E27FC236}">
                  <a16:creationId xmlns:a16="http://schemas.microsoft.com/office/drawing/2014/main" id="{D7A221FD-DFBE-DA1F-6100-AE83EA8D6A93}"/>
                </a:ext>
              </a:extLst>
            </p:cNvPr>
            <p:cNvSpPr/>
            <p:nvPr/>
          </p:nvSpPr>
          <p:spPr bwMode="auto">
            <a:xfrm>
              <a:off x="9695298" y="3119603"/>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5" name="Isosceles Triangle 584">
              <a:extLst>
                <a:ext uri="{FF2B5EF4-FFF2-40B4-BE49-F238E27FC236}">
                  <a16:creationId xmlns:a16="http://schemas.microsoft.com/office/drawing/2014/main" id="{F7780CF1-84EA-3D31-4468-62AC0F24556E}"/>
                </a:ext>
              </a:extLst>
            </p:cNvPr>
            <p:cNvSpPr/>
            <p:nvPr/>
          </p:nvSpPr>
          <p:spPr bwMode="auto">
            <a:xfrm>
              <a:off x="9749842" y="3118139"/>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6" name="Isosceles Triangle 585">
              <a:extLst>
                <a:ext uri="{FF2B5EF4-FFF2-40B4-BE49-F238E27FC236}">
                  <a16:creationId xmlns:a16="http://schemas.microsoft.com/office/drawing/2014/main" id="{B68E3BEF-A989-03C4-F277-95F6646F7216}"/>
                </a:ext>
              </a:extLst>
            </p:cNvPr>
            <p:cNvSpPr/>
            <p:nvPr/>
          </p:nvSpPr>
          <p:spPr bwMode="auto">
            <a:xfrm>
              <a:off x="9771391" y="3116586"/>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7" name="Isosceles Triangle 586">
              <a:extLst>
                <a:ext uri="{FF2B5EF4-FFF2-40B4-BE49-F238E27FC236}">
                  <a16:creationId xmlns:a16="http://schemas.microsoft.com/office/drawing/2014/main" id="{571D6391-7E08-5AAF-D4CC-D9D9DA23B437}"/>
                </a:ext>
              </a:extLst>
            </p:cNvPr>
            <p:cNvSpPr/>
            <p:nvPr/>
          </p:nvSpPr>
          <p:spPr bwMode="auto">
            <a:xfrm>
              <a:off x="9851230" y="3152553"/>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8" name="Isosceles Triangle 587">
              <a:extLst>
                <a:ext uri="{FF2B5EF4-FFF2-40B4-BE49-F238E27FC236}">
                  <a16:creationId xmlns:a16="http://schemas.microsoft.com/office/drawing/2014/main" id="{38CC8EFF-062D-661F-7D95-AE5DA332A6E4}"/>
                </a:ext>
              </a:extLst>
            </p:cNvPr>
            <p:cNvSpPr/>
            <p:nvPr/>
          </p:nvSpPr>
          <p:spPr bwMode="auto">
            <a:xfrm>
              <a:off x="9901930" y="3175702"/>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9" name="Isosceles Triangle 588">
              <a:extLst>
                <a:ext uri="{FF2B5EF4-FFF2-40B4-BE49-F238E27FC236}">
                  <a16:creationId xmlns:a16="http://schemas.microsoft.com/office/drawing/2014/main" id="{BAAE848A-B388-A18A-7310-494E41E559DF}"/>
                </a:ext>
              </a:extLst>
            </p:cNvPr>
            <p:cNvSpPr/>
            <p:nvPr/>
          </p:nvSpPr>
          <p:spPr bwMode="auto">
            <a:xfrm>
              <a:off x="9963338" y="321017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0" name="Isosceles Triangle 589">
              <a:extLst>
                <a:ext uri="{FF2B5EF4-FFF2-40B4-BE49-F238E27FC236}">
                  <a16:creationId xmlns:a16="http://schemas.microsoft.com/office/drawing/2014/main" id="{35829474-76CC-4085-3F84-8A6E4DC189E5}"/>
                </a:ext>
              </a:extLst>
            </p:cNvPr>
            <p:cNvSpPr/>
            <p:nvPr/>
          </p:nvSpPr>
          <p:spPr bwMode="auto">
            <a:xfrm>
              <a:off x="10009197" y="3210597"/>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1" name="Isosceles Triangle 590">
              <a:extLst>
                <a:ext uri="{FF2B5EF4-FFF2-40B4-BE49-F238E27FC236}">
                  <a16:creationId xmlns:a16="http://schemas.microsoft.com/office/drawing/2014/main" id="{67CD260A-7050-E8CE-BE69-EEFB56641DD9}"/>
                </a:ext>
              </a:extLst>
            </p:cNvPr>
            <p:cNvSpPr/>
            <p:nvPr/>
          </p:nvSpPr>
          <p:spPr bwMode="auto">
            <a:xfrm>
              <a:off x="10064753" y="3209343"/>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2" name="Isosceles Triangle 591">
              <a:extLst>
                <a:ext uri="{FF2B5EF4-FFF2-40B4-BE49-F238E27FC236}">
                  <a16:creationId xmlns:a16="http://schemas.microsoft.com/office/drawing/2014/main" id="{C99A8E60-1908-535E-692A-164E6ADB881E}"/>
                </a:ext>
              </a:extLst>
            </p:cNvPr>
            <p:cNvSpPr/>
            <p:nvPr/>
          </p:nvSpPr>
          <p:spPr bwMode="auto">
            <a:xfrm>
              <a:off x="10137959" y="324521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3" name="Isosceles Triangle 592">
              <a:extLst>
                <a:ext uri="{FF2B5EF4-FFF2-40B4-BE49-F238E27FC236}">
                  <a16:creationId xmlns:a16="http://schemas.microsoft.com/office/drawing/2014/main" id="{7A59B778-FE54-0D0C-C85F-91153ABBA510}"/>
                </a:ext>
              </a:extLst>
            </p:cNvPr>
            <p:cNvSpPr/>
            <p:nvPr/>
          </p:nvSpPr>
          <p:spPr bwMode="auto">
            <a:xfrm>
              <a:off x="10112660" y="324521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4" name="Isosceles Triangle 593">
              <a:extLst>
                <a:ext uri="{FF2B5EF4-FFF2-40B4-BE49-F238E27FC236}">
                  <a16:creationId xmlns:a16="http://schemas.microsoft.com/office/drawing/2014/main" id="{22C4ED89-44F5-1640-FA2A-EB1997C72392}"/>
                </a:ext>
              </a:extLst>
            </p:cNvPr>
            <p:cNvSpPr/>
            <p:nvPr/>
          </p:nvSpPr>
          <p:spPr bwMode="auto">
            <a:xfrm>
              <a:off x="10197801" y="324521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5" name="Isosceles Triangle 594">
              <a:extLst>
                <a:ext uri="{FF2B5EF4-FFF2-40B4-BE49-F238E27FC236}">
                  <a16:creationId xmlns:a16="http://schemas.microsoft.com/office/drawing/2014/main" id="{A4706A5C-4907-6C28-C872-A9597996A1D0}"/>
                </a:ext>
              </a:extLst>
            </p:cNvPr>
            <p:cNvSpPr/>
            <p:nvPr/>
          </p:nvSpPr>
          <p:spPr bwMode="auto">
            <a:xfrm>
              <a:off x="10260557" y="324521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6" name="Isosceles Triangle 595">
              <a:extLst>
                <a:ext uri="{FF2B5EF4-FFF2-40B4-BE49-F238E27FC236}">
                  <a16:creationId xmlns:a16="http://schemas.microsoft.com/office/drawing/2014/main" id="{54F6FE2C-84E3-A901-8912-B410211175B0}"/>
                </a:ext>
              </a:extLst>
            </p:cNvPr>
            <p:cNvSpPr/>
            <p:nvPr/>
          </p:nvSpPr>
          <p:spPr bwMode="auto">
            <a:xfrm>
              <a:off x="10227296" y="324521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7" name="Isosceles Triangle 596">
              <a:extLst>
                <a:ext uri="{FF2B5EF4-FFF2-40B4-BE49-F238E27FC236}">
                  <a16:creationId xmlns:a16="http://schemas.microsoft.com/office/drawing/2014/main" id="{74A8E942-9AA5-8418-8842-ADCAFA61AFD5}"/>
                </a:ext>
              </a:extLst>
            </p:cNvPr>
            <p:cNvSpPr/>
            <p:nvPr/>
          </p:nvSpPr>
          <p:spPr bwMode="auto">
            <a:xfrm>
              <a:off x="10290474" y="324521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8" name="Isosceles Triangle 597">
              <a:extLst>
                <a:ext uri="{FF2B5EF4-FFF2-40B4-BE49-F238E27FC236}">
                  <a16:creationId xmlns:a16="http://schemas.microsoft.com/office/drawing/2014/main" id="{924A5134-6EE7-D09C-52D3-D89842214209}"/>
                </a:ext>
              </a:extLst>
            </p:cNvPr>
            <p:cNvSpPr/>
            <p:nvPr/>
          </p:nvSpPr>
          <p:spPr bwMode="auto">
            <a:xfrm>
              <a:off x="10338577" y="324521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9" name="Isosceles Triangle 598">
              <a:extLst>
                <a:ext uri="{FF2B5EF4-FFF2-40B4-BE49-F238E27FC236}">
                  <a16:creationId xmlns:a16="http://schemas.microsoft.com/office/drawing/2014/main" id="{5030EF1A-58D4-B742-A656-4751B0B86046}"/>
                </a:ext>
              </a:extLst>
            </p:cNvPr>
            <p:cNvSpPr/>
            <p:nvPr/>
          </p:nvSpPr>
          <p:spPr bwMode="auto">
            <a:xfrm>
              <a:off x="10356338" y="324521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0" name="Isosceles Triangle 599">
              <a:extLst>
                <a:ext uri="{FF2B5EF4-FFF2-40B4-BE49-F238E27FC236}">
                  <a16:creationId xmlns:a16="http://schemas.microsoft.com/office/drawing/2014/main" id="{D9716D20-8382-BE34-A552-7A6A07B69F09}"/>
                </a:ext>
              </a:extLst>
            </p:cNvPr>
            <p:cNvSpPr/>
            <p:nvPr/>
          </p:nvSpPr>
          <p:spPr bwMode="auto">
            <a:xfrm>
              <a:off x="10410937" y="324521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1" name="Isosceles Triangle 600">
              <a:extLst>
                <a:ext uri="{FF2B5EF4-FFF2-40B4-BE49-F238E27FC236}">
                  <a16:creationId xmlns:a16="http://schemas.microsoft.com/office/drawing/2014/main" id="{CF059061-DAE3-49FE-1F9B-FFA6E7E82610}"/>
                </a:ext>
              </a:extLst>
            </p:cNvPr>
            <p:cNvSpPr/>
            <p:nvPr/>
          </p:nvSpPr>
          <p:spPr bwMode="auto">
            <a:xfrm>
              <a:off x="10439402" y="324521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2" name="Isosceles Triangle 601">
              <a:extLst>
                <a:ext uri="{FF2B5EF4-FFF2-40B4-BE49-F238E27FC236}">
                  <a16:creationId xmlns:a16="http://schemas.microsoft.com/office/drawing/2014/main" id="{33F00C11-CD50-B696-2C79-897B00870838}"/>
                </a:ext>
              </a:extLst>
            </p:cNvPr>
            <p:cNvSpPr/>
            <p:nvPr/>
          </p:nvSpPr>
          <p:spPr bwMode="auto">
            <a:xfrm>
              <a:off x="10455462" y="324521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3" name="Isosceles Triangle 602">
              <a:extLst>
                <a:ext uri="{FF2B5EF4-FFF2-40B4-BE49-F238E27FC236}">
                  <a16:creationId xmlns:a16="http://schemas.microsoft.com/office/drawing/2014/main" id="{EA9EBF87-4A17-85EB-C61C-BF26F231B8A0}"/>
                </a:ext>
              </a:extLst>
            </p:cNvPr>
            <p:cNvSpPr/>
            <p:nvPr/>
          </p:nvSpPr>
          <p:spPr bwMode="auto">
            <a:xfrm>
              <a:off x="10501137" y="324521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4" name="Isosceles Triangle 603">
              <a:extLst>
                <a:ext uri="{FF2B5EF4-FFF2-40B4-BE49-F238E27FC236}">
                  <a16:creationId xmlns:a16="http://schemas.microsoft.com/office/drawing/2014/main" id="{C57157E6-AA32-434D-0BAD-835B129C9487}"/>
                </a:ext>
              </a:extLst>
            </p:cNvPr>
            <p:cNvSpPr/>
            <p:nvPr/>
          </p:nvSpPr>
          <p:spPr bwMode="auto">
            <a:xfrm>
              <a:off x="10515237" y="324521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5" name="Isosceles Triangle 604">
              <a:extLst>
                <a:ext uri="{FF2B5EF4-FFF2-40B4-BE49-F238E27FC236}">
                  <a16:creationId xmlns:a16="http://schemas.microsoft.com/office/drawing/2014/main" id="{266D80C5-4A9D-CFB2-A2B9-8F9B49A1697E}"/>
                </a:ext>
              </a:extLst>
            </p:cNvPr>
            <p:cNvSpPr/>
            <p:nvPr/>
          </p:nvSpPr>
          <p:spPr bwMode="auto">
            <a:xfrm>
              <a:off x="10608642" y="324521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6" name="Isosceles Triangle 605">
              <a:extLst>
                <a:ext uri="{FF2B5EF4-FFF2-40B4-BE49-F238E27FC236}">
                  <a16:creationId xmlns:a16="http://schemas.microsoft.com/office/drawing/2014/main" id="{D060AD2D-1560-AB48-1079-8D18AA6E7CDF}"/>
                </a:ext>
              </a:extLst>
            </p:cNvPr>
            <p:cNvSpPr/>
            <p:nvPr/>
          </p:nvSpPr>
          <p:spPr bwMode="auto">
            <a:xfrm>
              <a:off x="10697592" y="3375896"/>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7" name="Isosceles Triangle 606">
              <a:extLst>
                <a:ext uri="{FF2B5EF4-FFF2-40B4-BE49-F238E27FC236}">
                  <a16:creationId xmlns:a16="http://schemas.microsoft.com/office/drawing/2014/main" id="{4BC45ED4-3386-A1B3-6672-D1091F610AFC}"/>
                </a:ext>
              </a:extLst>
            </p:cNvPr>
            <p:cNvSpPr/>
            <p:nvPr/>
          </p:nvSpPr>
          <p:spPr bwMode="auto">
            <a:xfrm>
              <a:off x="10639091" y="3245210"/>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8" name="Isosceles Triangle 607">
              <a:extLst>
                <a:ext uri="{FF2B5EF4-FFF2-40B4-BE49-F238E27FC236}">
                  <a16:creationId xmlns:a16="http://schemas.microsoft.com/office/drawing/2014/main" id="{8AC2D9A6-868D-069B-5F73-70CF41917331}"/>
                </a:ext>
              </a:extLst>
            </p:cNvPr>
            <p:cNvSpPr/>
            <p:nvPr/>
          </p:nvSpPr>
          <p:spPr bwMode="auto">
            <a:xfrm>
              <a:off x="10860758" y="3381768"/>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9" name="Isosceles Triangle 608">
              <a:extLst>
                <a:ext uri="{FF2B5EF4-FFF2-40B4-BE49-F238E27FC236}">
                  <a16:creationId xmlns:a16="http://schemas.microsoft.com/office/drawing/2014/main" id="{916E01D3-374F-BD9A-C062-9150E5B17AF4}"/>
                </a:ext>
              </a:extLst>
            </p:cNvPr>
            <p:cNvSpPr/>
            <p:nvPr/>
          </p:nvSpPr>
          <p:spPr bwMode="auto">
            <a:xfrm>
              <a:off x="10723779" y="3379352"/>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0" name="Isosceles Triangle 609">
              <a:extLst>
                <a:ext uri="{FF2B5EF4-FFF2-40B4-BE49-F238E27FC236}">
                  <a16:creationId xmlns:a16="http://schemas.microsoft.com/office/drawing/2014/main" id="{BEB0637B-4EA3-807C-30CD-87C3D506C7B6}"/>
                </a:ext>
              </a:extLst>
            </p:cNvPr>
            <p:cNvSpPr/>
            <p:nvPr/>
          </p:nvSpPr>
          <p:spPr bwMode="auto">
            <a:xfrm>
              <a:off x="10934344" y="3382767"/>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1" name="Isosceles Triangle 610">
              <a:extLst>
                <a:ext uri="{FF2B5EF4-FFF2-40B4-BE49-F238E27FC236}">
                  <a16:creationId xmlns:a16="http://schemas.microsoft.com/office/drawing/2014/main" id="{AF2BF0BF-C91E-4E9F-92EA-C7F7FE575948}"/>
                </a:ext>
              </a:extLst>
            </p:cNvPr>
            <p:cNvSpPr/>
            <p:nvPr/>
          </p:nvSpPr>
          <p:spPr bwMode="auto">
            <a:xfrm>
              <a:off x="11107675" y="3378547"/>
              <a:ext cx="71118" cy="61309"/>
            </a:xfrm>
            <a:prstGeom prst="triangle">
              <a:avLst/>
            </a:prstGeom>
            <a:solidFill>
              <a:schemeClr val="accent1"/>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
        <p:nvSpPr>
          <p:cNvPr id="625" name="Freeform: Shape 624">
            <a:extLst>
              <a:ext uri="{FF2B5EF4-FFF2-40B4-BE49-F238E27FC236}">
                <a16:creationId xmlns:a16="http://schemas.microsoft.com/office/drawing/2014/main" id="{AF9ED024-67C7-5FDC-DA0D-91BDCF7BAEA6}"/>
              </a:ext>
            </a:extLst>
          </p:cNvPr>
          <p:cNvSpPr/>
          <p:nvPr/>
        </p:nvSpPr>
        <p:spPr bwMode="auto">
          <a:xfrm>
            <a:off x="6856470" y="2080260"/>
            <a:ext cx="4376279" cy="2139043"/>
          </a:xfrm>
          <a:custGeom>
            <a:avLst/>
            <a:gdLst>
              <a:gd name="connsiteX0" fmla="*/ 0 w 3562895"/>
              <a:gd name="connsiteY0" fmla="*/ 0 h 2139043"/>
              <a:gd name="connsiteX1" fmla="*/ 0 w 3562895"/>
              <a:gd name="connsiteY1" fmla="*/ 2139043 h 2139043"/>
              <a:gd name="connsiteX2" fmla="*/ 3562895 w 3562895"/>
              <a:gd name="connsiteY2" fmla="*/ 2139043 h 2139043"/>
            </a:gdLst>
            <a:ahLst/>
            <a:cxnLst>
              <a:cxn ang="0">
                <a:pos x="connsiteX0" y="connsiteY0"/>
              </a:cxn>
              <a:cxn ang="0">
                <a:pos x="connsiteX1" y="connsiteY1"/>
              </a:cxn>
              <a:cxn ang="0">
                <a:pos x="connsiteX2" y="connsiteY2"/>
              </a:cxn>
            </a:cxnLst>
            <a:rect l="l" t="t" r="r" b="b"/>
            <a:pathLst>
              <a:path w="3562895" h="2139043">
                <a:moveTo>
                  <a:pt x="0" y="0"/>
                </a:moveTo>
                <a:lnTo>
                  <a:pt x="0" y="2139043"/>
                </a:lnTo>
                <a:lnTo>
                  <a:pt x="3562895" y="2139043"/>
                </a:lnTo>
              </a:path>
            </a:pathLst>
          </a:custGeom>
          <a:noFill/>
          <a:ln w="28575">
            <a:solidFill>
              <a:schemeClr val="bg1"/>
            </a:solidFill>
            <a:miter lim="800000"/>
            <a:headEnd/>
            <a:tailEnd/>
          </a:ln>
        </p:spPr>
        <p:txBody>
          <a:bodyPr rtlCol="0" anchor="ctr"/>
          <a:lstStyle/>
          <a:p>
            <a:pPr algn="ctr"/>
            <a:endParaRPr lang="en-US" dirty="0"/>
          </a:p>
        </p:txBody>
      </p:sp>
      <p:grpSp>
        <p:nvGrpSpPr>
          <p:cNvPr id="626" name="Group 625">
            <a:extLst>
              <a:ext uri="{FF2B5EF4-FFF2-40B4-BE49-F238E27FC236}">
                <a16:creationId xmlns:a16="http://schemas.microsoft.com/office/drawing/2014/main" id="{71B879D5-9F89-E9E2-4CDF-8DF421C419B7}"/>
              </a:ext>
            </a:extLst>
          </p:cNvPr>
          <p:cNvGrpSpPr/>
          <p:nvPr/>
        </p:nvGrpSpPr>
        <p:grpSpPr>
          <a:xfrm>
            <a:off x="6784430" y="2080152"/>
            <a:ext cx="83698" cy="2139043"/>
            <a:chOff x="1112056" y="2610853"/>
            <a:chExt cx="70129" cy="1698770"/>
          </a:xfrm>
        </p:grpSpPr>
        <p:grpSp>
          <p:nvGrpSpPr>
            <p:cNvPr id="627" name="Group 626">
              <a:extLst>
                <a:ext uri="{FF2B5EF4-FFF2-40B4-BE49-F238E27FC236}">
                  <a16:creationId xmlns:a16="http://schemas.microsoft.com/office/drawing/2014/main" id="{D0FF889F-1EF6-0CAC-E771-8CD588BE7638}"/>
                </a:ext>
              </a:extLst>
            </p:cNvPr>
            <p:cNvGrpSpPr/>
            <p:nvPr/>
          </p:nvGrpSpPr>
          <p:grpSpPr>
            <a:xfrm>
              <a:off x="1112056" y="2955758"/>
              <a:ext cx="66118" cy="1353865"/>
              <a:chOff x="2509280" y="2233140"/>
              <a:chExt cx="104174" cy="1869989"/>
            </a:xfrm>
          </p:grpSpPr>
          <p:cxnSp>
            <p:nvCxnSpPr>
              <p:cNvPr id="629" name="Straight Connector 628">
                <a:extLst>
                  <a:ext uri="{FF2B5EF4-FFF2-40B4-BE49-F238E27FC236}">
                    <a16:creationId xmlns:a16="http://schemas.microsoft.com/office/drawing/2014/main" id="{D96B640E-85C1-509F-1B3F-93E618ED69A7}"/>
                  </a:ext>
                </a:extLst>
              </p:cNvPr>
              <p:cNvCxnSpPr>
                <a:cxnSpLocks/>
              </p:cNvCxnSpPr>
              <p:nvPr/>
            </p:nvCxnSpPr>
            <p:spPr bwMode="auto">
              <a:xfrm>
                <a:off x="2509280" y="2233140"/>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630" name="Straight Connector 629">
                <a:extLst>
                  <a:ext uri="{FF2B5EF4-FFF2-40B4-BE49-F238E27FC236}">
                    <a16:creationId xmlns:a16="http://schemas.microsoft.com/office/drawing/2014/main" id="{4892BABB-0577-723C-9FC5-AD46D16E9B55}"/>
                  </a:ext>
                </a:extLst>
              </p:cNvPr>
              <p:cNvCxnSpPr>
                <a:cxnSpLocks/>
              </p:cNvCxnSpPr>
              <p:nvPr/>
            </p:nvCxnSpPr>
            <p:spPr bwMode="auto">
              <a:xfrm>
                <a:off x="2509280" y="2700637"/>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631" name="Straight Connector 630">
                <a:extLst>
                  <a:ext uri="{FF2B5EF4-FFF2-40B4-BE49-F238E27FC236}">
                    <a16:creationId xmlns:a16="http://schemas.microsoft.com/office/drawing/2014/main" id="{2A030CD4-6889-3489-3F5F-018D09B1C223}"/>
                  </a:ext>
                </a:extLst>
              </p:cNvPr>
              <p:cNvCxnSpPr>
                <a:cxnSpLocks/>
              </p:cNvCxnSpPr>
              <p:nvPr/>
            </p:nvCxnSpPr>
            <p:spPr bwMode="auto">
              <a:xfrm>
                <a:off x="2509280" y="3168134"/>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632" name="Straight Connector 631">
                <a:extLst>
                  <a:ext uri="{FF2B5EF4-FFF2-40B4-BE49-F238E27FC236}">
                    <a16:creationId xmlns:a16="http://schemas.microsoft.com/office/drawing/2014/main" id="{A1813D23-F469-42EF-B67E-A19C5D569503}"/>
                  </a:ext>
                </a:extLst>
              </p:cNvPr>
              <p:cNvCxnSpPr>
                <a:cxnSpLocks/>
              </p:cNvCxnSpPr>
              <p:nvPr/>
            </p:nvCxnSpPr>
            <p:spPr bwMode="auto">
              <a:xfrm>
                <a:off x="2509280" y="3635631"/>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633" name="Straight Connector 632">
                <a:extLst>
                  <a:ext uri="{FF2B5EF4-FFF2-40B4-BE49-F238E27FC236}">
                    <a16:creationId xmlns:a16="http://schemas.microsoft.com/office/drawing/2014/main" id="{577F7037-DB8B-395C-AAE2-56A6482D04AF}"/>
                  </a:ext>
                </a:extLst>
              </p:cNvPr>
              <p:cNvCxnSpPr>
                <a:cxnSpLocks/>
              </p:cNvCxnSpPr>
              <p:nvPr/>
            </p:nvCxnSpPr>
            <p:spPr bwMode="auto">
              <a:xfrm>
                <a:off x="2509280" y="4103129"/>
                <a:ext cx="104174" cy="0"/>
              </a:xfrm>
              <a:prstGeom prst="line">
                <a:avLst/>
              </a:prstGeom>
              <a:noFill/>
              <a:ln w="28575" cap="flat" cmpd="sng" algn="ctr">
                <a:solidFill>
                  <a:schemeClr val="bg1"/>
                </a:solidFill>
                <a:prstDash val="solid"/>
                <a:round/>
                <a:headEnd type="none" w="med" len="med"/>
                <a:tailEnd type="none" w="med" len="med"/>
              </a:ln>
              <a:effectLst/>
            </p:spPr>
          </p:cxnSp>
        </p:grpSp>
        <p:cxnSp>
          <p:nvCxnSpPr>
            <p:cNvPr id="628" name="Straight Connector 627">
              <a:extLst>
                <a:ext uri="{FF2B5EF4-FFF2-40B4-BE49-F238E27FC236}">
                  <a16:creationId xmlns:a16="http://schemas.microsoft.com/office/drawing/2014/main" id="{C15A3865-56FB-61A2-0FB6-DD5D44B025C2}"/>
                </a:ext>
              </a:extLst>
            </p:cNvPr>
            <p:cNvCxnSpPr>
              <a:cxnSpLocks/>
            </p:cNvCxnSpPr>
            <p:nvPr/>
          </p:nvCxnSpPr>
          <p:spPr bwMode="auto">
            <a:xfrm>
              <a:off x="1116067" y="2610853"/>
              <a:ext cx="66118" cy="0"/>
            </a:xfrm>
            <a:prstGeom prst="line">
              <a:avLst/>
            </a:prstGeom>
            <a:noFill/>
            <a:ln w="28575" cap="flat" cmpd="sng" algn="ctr">
              <a:solidFill>
                <a:schemeClr val="bg1"/>
              </a:solidFill>
              <a:prstDash val="solid"/>
              <a:round/>
              <a:headEnd type="none" w="med" len="med"/>
              <a:tailEnd type="none" w="med" len="med"/>
            </a:ln>
            <a:effectLst/>
          </p:spPr>
        </p:cxnSp>
      </p:grpSp>
      <p:sp>
        <p:nvSpPr>
          <p:cNvPr id="634" name="TextBox 633">
            <a:extLst>
              <a:ext uri="{FF2B5EF4-FFF2-40B4-BE49-F238E27FC236}">
                <a16:creationId xmlns:a16="http://schemas.microsoft.com/office/drawing/2014/main" id="{C5482384-ADC2-5B95-AF8A-A1C9B10223BF}"/>
              </a:ext>
            </a:extLst>
          </p:cNvPr>
          <p:cNvSpPr txBox="1"/>
          <p:nvPr/>
        </p:nvSpPr>
        <p:spPr bwMode="auto">
          <a:xfrm>
            <a:off x="6344469" y="1916059"/>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635" name="TextBox 634">
            <a:extLst>
              <a:ext uri="{FF2B5EF4-FFF2-40B4-BE49-F238E27FC236}">
                <a16:creationId xmlns:a16="http://schemas.microsoft.com/office/drawing/2014/main" id="{15420237-0D75-89B5-AC56-73979CC9FA18}"/>
              </a:ext>
            </a:extLst>
          </p:cNvPr>
          <p:cNvSpPr txBox="1"/>
          <p:nvPr/>
        </p:nvSpPr>
        <p:spPr bwMode="auto">
          <a:xfrm>
            <a:off x="6444654" y="233911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636" name="TextBox 635">
            <a:extLst>
              <a:ext uri="{FF2B5EF4-FFF2-40B4-BE49-F238E27FC236}">
                <a16:creationId xmlns:a16="http://schemas.microsoft.com/office/drawing/2014/main" id="{FB7D8896-1F06-68B5-2726-C365EC333D5D}"/>
              </a:ext>
            </a:extLst>
          </p:cNvPr>
          <p:cNvSpPr txBox="1"/>
          <p:nvPr/>
        </p:nvSpPr>
        <p:spPr bwMode="auto">
          <a:xfrm>
            <a:off x="6457414" y="27705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637" name="TextBox 636">
            <a:extLst>
              <a:ext uri="{FF2B5EF4-FFF2-40B4-BE49-F238E27FC236}">
                <a16:creationId xmlns:a16="http://schemas.microsoft.com/office/drawing/2014/main" id="{F792F9CD-0A42-DCFD-8DD4-9E9E16DBD8AB}"/>
              </a:ext>
            </a:extLst>
          </p:cNvPr>
          <p:cNvSpPr txBox="1"/>
          <p:nvPr/>
        </p:nvSpPr>
        <p:spPr bwMode="auto">
          <a:xfrm>
            <a:off x="6453403" y="319890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638" name="TextBox 637">
            <a:extLst>
              <a:ext uri="{FF2B5EF4-FFF2-40B4-BE49-F238E27FC236}">
                <a16:creationId xmlns:a16="http://schemas.microsoft.com/office/drawing/2014/main" id="{548D7619-26A5-4182-FA5B-F2B492D6DACC}"/>
              </a:ext>
            </a:extLst>
          </p:cNvPr>
          <p:cNvSpPr txBox="1"/>
          <p:nvPr/>
        </p:nvSpPr>
        <p:spPr bwMode="auto">
          <a:xfrm>
            <a:off x="6457057" y="362368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639" name="TextBox 638">
            <a:extLst>
              <a:ext uri="{FF2B5EF4-FFF2-40B4-BE49-F238E27FC236}">
                <a16:creationId xmlns:a16="http://schemas.microsoft.com/office/drawing/2014/main" id="{274D3163-33D7-35FA-B934-7B5D0885092E}"/>
              </a:ext>
            </a:extLst>
          </p:cNvPr>
          <p:cNvSpPr txBox="1"/>
          <p:nvPr/>
        </p:nvSpPr>
        <p:spPr bwMode="auto">
          <a:xfrm>
            <a:off x="6557240" y="4052350"/>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640" name="TextBox 639">
            <a:extLst>
              <a:ext uri="{FF2B5EF4-FFF2-40B4-BE49-F238E27FC236}">
                <a16:creationId xmlns:a16="http://schemas.microsoft.com/office/drawing/2014/main" id="{57E4DCF1-67D8-2EFD-B464-E63821F1C7D5}"/>
              </a:ext>
            </a:extLst>
          </p:cNvPr>
          <p:cNvSpPr txBox="1"/>
          <p:nvPr/>
        </p:nvSpPr>
        <p:spPr bwMode="auto">
          <a:xfrm rot="16200000">
            <a:off x="4998425" y="2962693"/>
            <a:ext cx="24982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Patients Without Event (%)</a:t>
            </a:r>
          </a:p>
        </p:txBody>
      </p:sp>
      <p:sp>
        <p:nvSpPr>
          <p:cNvPr id="661" name="TextBox 660">
            <a:extLst>
              <a:ext uri="{FF2B5EF4-FFF2-40B4-BE49-F238E27FC236}">
                <a16:creationId xmlns:a16="http://schemas.microsoft.com/office/drawing/2014/main" id="{058A676F-1DB8-20F3-6D31-F9B7FCEEBCA7}"/>
              </a:ext>
            </a:extLst>
          </p:cNvPr>
          <p:cNvSpPr txBox="1"/>
          <p:nvPr/>
        </p:nvSpPr>
        <p:spPr bwMode="auto">
          <a:xfrm>
            <a:off x="6712039" y="42574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662" name="TextBox 661">
            <a:extLst>
              <a:ext uri="{FF2B5EF4-FFF2-40B4-BE49-F238E27FC236}">
                <a16:creationId xmlns:a16="http://schemas.microsoft.com/office/drawing/2014/main" id="{7C2CCA76-2E94-5D66-0056-6301CE57F41F}"/>
              </a:ext>
            </a:extLst>
          </p:cNvPr>
          <p:cNvSpPr txBox="1"/>
          <p:nvPr/>
        </p:nvSpPr>
        <p:spPr bwMode="auto">
          <a:xfrm>
            <a:off x="6986410" y="42574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663" name="TextBox 662">
            <a:extLst>
              <a:ext uri="{FF2B5EF4-FFF2-40B4-BE49-F238E27FC236}">
                <a16:creationId xmlns:a16="http://schemas.microsoft.com/office/drawing/2014/main" id="{7510B00F-273F-80EF-50F5-AD8C84850B15}"/>
              </a:ext>
            </a:extLst>
          </p:cNvPr>
          <p:cNvSpPr txBox="1"/>
          <p:nvPr/>
        </p:nvSpPr>
        <p:spPr bwMode="auto">
          <a:xfrm>
            <a:off x="7256949" y="42574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664" name="TextBox 663">
            <a:extLst>
              <a:ext uri="{FF2B5EF4-FFF2-40B4-BE49-F238E27FC236}">
                <a16:creationId xmlns:a16="http://schemas.microsoft.com/office/drawing/2014/main" id="{9FF4457C-9FB1-028F-6F40-09DC7BC4FE8F}"/>
              </a:ext>
            </a:extLst>
          </p:cNvPr>
          <p:cNvSpPr txBox="1"/>
          <p:nvPr/>
        </p:nvSpPr>
        <p:spPr bwMode="auto">
          <a:xfrm>
            <a:off x="7531320" y="4257472"/>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665" name="TextBox 664">
            <a:extLst>
              <a:ext uri="{FF2B5EF4-FFF2-40B4-BE49-F238E27FC236}">
                <a16:creationId xmlns:a16="http://schemas.microsoft.com/office/drawing/2014/main" id="{194F2904-6633-CE06-729D-FF408C93DCE7}"/>
              </a:ext>
            </a:extLst>
          </p:cNvPr>
          <p:cNvSpPr txBox="1"/>
          <p:nvPr/>
        </p:nvSpPr>
        <p:spPr bwMode="auto">
          <a:xfrm>
            <a:off x="7752909"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666" name="TextBox 665">
            <a:extLst>
              <a:ext uri="{FF2B5EF4-FFF2-40B4-BE49-F238E27FC236}">
                <a16:creationId xmlns:a16="http://schemas.microsoft.com/office/drawing/2014/main" id="{1CF4E0A2-EDA0-B6E8-FC62-24B6B66A1906}"/>
              </a:ext>
            </a:extLst>
          </p:cNvPr>
          <p:cNvSpPr txBox="1"/>
          <p:nvPr/>
        </p:nvSpPr>
        <p:spPr bwMode="auto">
          <a:xfrm>
            <a:off x="8027280"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667" name="TextBox 666">
            <a:extLst>
              <a:ext uri="{FF2B5EF4-FFF2-40B4-BE49-F238E27FC236}">
                <a16:creationId xmlns:a16="http://schemas.microsoft.com/office/drawing/2014/main" id="{E891EB21-B645-A90F-5DDF-EAF3558CF6F4}"/>
              </a:ext>
            </a:extLst>
          </p:cNvPr>
          <p:cNvSpPr txBox="1"/>
          <p:nvPr/>
        </p:nvSpPr>
        <p:spPr bwMode="auto">
          <a:xfrm>
            <a:off x="8297819"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668" name="TextBox 667">
            <a:extLst>
              <a:ext uri="{FF2B5EF4-FFF2-40B4-BE49-F238E27FC236}">
                <a16:creationId xmlns:a16="http://schemas.microsoft.com/office/drawing/2014/main" id="{77EAC955-72F6-661E-E2A2-8174C2D84361}"/>
              </a:ext>
            </a:extLst>
          </p:cNvPr>
          <p:cNvSpPr txBox="1"/>
          <p:nvPr/>
        </p:nvSpPr>
        <p:spPr bwMode="auto">
          <a:xfrm>
            <a:off x="8572190"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669" name="TextBox 668">
            <a:extLst>
              <a:ext uri="{FF2B5EF4-FFF2-40B4-BE49-F238E27FC236}">
                <a16:creationId xmlns:a16="http://schemas.microsoft.com/office/drawing/2014/main" id="{6CD54E60-2C3B-7F29-4662-6C1168D48D7E}"/>
              </a:ext>
            </a:extLst>
          </p:cNvPr>
          <p:cNvSpPr txBox="1"/>
          <p:nvPr/>
        </p:nvSpPr>
        <p:spPr bwMode="auto">
          <a:xfrm>
            <a:off x="8838965"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670" name="TextBox 669">
            <a:extLst>
              <a:ext uri="{FF2B5EF4-FFF2-40B4-BE49-F238E27FC236}">
                <a16:creationId xmlns:a16="http://schemas.microsoft.com/office/drawing/2014/main" id="{15DE6F6E-BD4C-2B0D-D49E-BB5589E9D546}"/>
              </a:ext>
            </a:extLst>
          </p:cNvPr>
          <p:cNvSpPr txBox="1"/>
          <p:nvPr/>
        </p:nvSpPr>
        <p:spPr bwMode="auto">
          <a:xfrm>
            <a:off x="9113336"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671" name="TextBox 670">
            <a:extLst>
              <a:ext uri="{FF2B5EF4-FFF2-40B4-BE49-F238E27FC236}">
                <a16:creationId xmlns:a16="http://schemas.microsoft.com/office/drawing/2014/main" id="{2C7A1AF6-9C07-DE28-871B-F9EF27DB2AF3}"/>
              </a:ext>
            </a:extLst>
          </p:cNvPr>
          <p:cNvSpPr txBox="1"/>
          <p:nvPr/>
        </p:nvSpPr>
        <p:spPr bwMode="auto">
          <a:xfrm>
            <a:off x="9387022"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672" name="TextBox 671">
            <a:extLst>
              <a:ext uri="{FF2B5EF4-FFF2-40B4-BE49-F238E27FC236}">
                <a16:creationId xmlns:a16="http://schemas.microsoft.com/office/drawing/2014/main" id="{51F48E92-C290-1066-71B3-BA004F361177}"/>
              </a:ext>
            </a:extLst>
          </p:cNvPr>
          <p:cNvSpPr txBox="1"/>
          <p:nvPr/>
        </p:nvSpPr>
        <p:spPr bwMode="auto">
          <a:xfrm>
            <a:off x="9661393"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673" name="TextBox 672">
            <a:extLst>
              <a:ext uri="{FF2B5EF4-FFF2-40B4-BE49-F238E27FC236}">
                <a16:creationId xmlns:a16="http://schemas.microsoft.com/office/drawing/2014/main" id="{BA86917F-86E1-A46B-E57B-56795D372B5D}"/>
              </a:ext>
            </a:extLst>
          </p:cNvPr>
          <p:cNvSpPr txBox="1"/>
          <p:nvPr/>
        </p:nvSpPr>
        <p:spPr bwMode="auto">
          <a:xfrm>
            <a:off x="9931932"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674" name="TextBox 673">
            <a:extLst>
              <a:ext uri="{FF2B5EF4-FFF2-40B4-BE49-F238E27FC236}">
                <a16:creationId xmlns:a16="http://schemas.microsoft.com/office/drawing/2014/main" id="{40A3A637-065C-11B4-D6A0-E882790387BD}"/>
              </a:ext>
            </a:extLst>
          </p:cNvPr>
          <p:cNvSpPr txBox="1"/>
          <p:nvPr/>
        </p:nvSpPr>
        <p:spPr bwMode="auto">
          <a:xfrm>
            <a:off x="10206303" y="425747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675" name="TextBox 674">
            <a:extLst>
              <a:ext uri="{FF2B5EF4-FFF2-40B4-BE49-F238E27FC236}">
                <a16:creationId xmlns:a16="http://schemas.microsoft.com/office/drawing/2014/main" id="{93FE9A93-70CB-F886-143F-4B9C4BAC2C71}"/>
              </a:ext>
            </a:extLst>
          </p:cNvPr>
          <p:cNvSpPr txBox="1"/>
          <p:nvPr/>
        </p:nvSpPr>
        <p:spPr bwMode="auto">
          <a:xfrm>
            <a:off x="6655933" y="4748674"/>
            <a:ext cx="401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113</a:t>
            </a:r>
          </a:p>
          <a:p>
            <a:pPr algn="ctr">
              <a:lnSpc>
                <a:spcPct val="100000"/>
              </a:lnSpc>
              <a:spcAft>
                <a:spcPct val="0"/>
              </a:spcAft>
              <a:buClrTx/>
              <a:buFontTx/>
              <a:buNone/>
            </a:pPr>
            <a:r>
              <a:rPr lang="en-US" sz="1200" spc="-50" dirty="0">
                <a:solidFill>
                  <a:schemeClr val="bg1"/>
                </a:solidFill>
                <a:latin typeface="Calibri" panose="020F0502020204030204" pitchFamily="34" charset="0"/>
              </a:rPr>
              <a:t>112</a:t>
            </a:r>
            <a:endParaRPr lang="en-US" sz="1200" b="0" spc="-50" dirty="0">
              <a:solidFill>
                <a:schemeClr val="bg1"/>
              </a:solidFill>
              <a:latin typeface="Calibri" panose="020F0502020204030204" pitchFamily="34" charset="0"/>
            </a:endParaRPr>
          </a:p>
        </p:txBody>
      </p:sp>
      <p:sp>
        <p:nvSpPr>
          <p:cNvPr id="676" name="TextBox 675">
            <a:extLst>
              <a:ext uri="{FF2B5EF4-FFF2-40B4-BE49-F238E27FC236}">
                <a16:creationId xmlns:a16="http://schemas.microsoft.com/office/drawing/2014/main" id="{09ACB2DE-E1BE-5C8B-A35D-260CD99F8959}"/>
              </a:ext>
            </a:extLst>
          </p:cNvPr>
          <p:cNvSpPr txBox="1"/>
          <p:nvPr/>
        </p:nvSpPr>
        <p:spPr bwMode="auto">
          <a:xfrm>
            <a:off x="6930304" y="4748674"/>
            <a:ext cx="401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111</a:t>
            </a:r>
          </a:p>
          <a:p>
            <a:pPr algn="ctr">
              <a:lnSpc>
                <a:spcPct val="100000"/>
              </a:lnSpc>
              <a:spcAft>
                <a:spcPct val="0"/>
              </a:spcAft>
              <a:buClrTx/>
              <a:buFontTx/>
              <a:buNone/>
            </a:pPr>
            <a:r>
              <a:rPr lang="en-US" sz="1200" spc="-50" dirty="0">
                <a:solidFill>
                  <a:schemeClr val="bg1"/>
                </a:solidFill>
                <a:latin typeface="Calibri" panose="020F0502020204030204" pitchFamily="34" charset="0"/>
              </a:rPr>
              <a:t>110</a:t>
            </a:r>
            <a:endParaRPr lang="en-US" sz="1200" b="0" spc="-50" dirty="0">
              <a:solidFill>
                <a:schemeClr val="bg1"/>
              </a:solidFill>
              <a:latin typeface="Calibri" panose="020F0502020204030204" pitchFamily="34" charset="0"/>
            </a:endParaRPr>
          </a:p>
        </p:txBody>
      </p:sp>
      <p:sp>
        <p:nvSpPr>
          <p:cNvPr id="677" name="TextBox 676">
            <a:extLst>
              <a:ext uri="{FF2B5EF4-FFF2-40B4-BE49-F238E27FC236}">
                <a16:creationId xmlns:a16="http://schemas.microsoft.com/office/drawing/2014/main" id="{704F77D2-4A65-9366-786B-CCAE1FB0153F}"/>
              </a:ext>
            </a:extLst>
          </p:cNvPr>
          <p:cNvSpPr txBox="1"/>
          <p:nvPr/>
        </p:nvSpPr>
        <p:spPr bwMode="auto">
          <a:xfrm>
            <a:off x="7200843" y="4748674"/>
            <a:ext cx="401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107</a:t>
            </a:r>
          </a:p>
          <a:p>
            <a:pPr algn="ctr">
              <a:lnSpc>
                <a:spcPct val="100000"/>
              </a:lnSpc>
              <a:spcAft>
                <a:spcPct val="0"/>
              </a:spcAft>
              <a:buClrTx/>
              <a:buFontTx/>
              <a:buNone/>
            </a:pPr>
            <a:r>
              <a:rPr lang="en-US" sz="1200" spc="-50" dirty="0">
                <a:solidFill>
                  <a:schemeClr val="bg1"/>
                </a:solidFill>
                <a:latin typeface="Calibri" panose="020F0502020204030204" pitchFamily="34" charset="0"/>
              </a:rPr>
              <a:t>109</a:t>
            </a:r>
            <a:endParaRPr lang="en-US" sz="1200" b="0" spc="-50" dirty="0">
              <a:solidFill>
                <a:schemeClr val="bg1"/>
              </a:solidFill>
              <a:latin typeface="Calibri" panose="020F0502020204030204" pitchFamily="34" charset="0"/>
            </a:endParaRPr>
          </a:p>
        </p:txBody>
      </p:sp>
      <p:sp>
        <p:nvSpPr>
          <p:cNvPr id="678" name="TextBox 677">
            <a:extLst>
              <a:ext uri="{FF2B5EF4-FFF2-40B4-BE49-F238E27FC236}">
                <a16:creationId xmlns:a16="http://schemas.microsoft.com/office/drawing/2014/main" id="{9100699A-DE54-63A8-79F7-A95219B924AB}"/>
              </a:ext>
            </a:extLst>
          </p:cNvPr>
          <p:cNvSpPr txBox="1"/>
          <p:nvPr/>
        </p:nvSpPr>
        <p:spPr bwMode="auto">
          <a:xfrm>
            <a:off x="7475214" y="4748674"/>
            <a:ext cx="40107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101</a:t>
            </a:r>
          </a:p>
          <a:p>
            <a:pPr algn="ctr">
              <a:lnSpc>
                <a:spcPct val="100000"/>
              </a:lnSpc>
              <a:spcAft>
                <a:spcPct val="0"/>
              </a:spcAft>
              <a:buClrTx/>
              <a:buFontTx/>
              <a:buNone/>
            </a:pPr>
            <a:r>
              <a:rPr lang="en-US" sz="1200" spc="-50" dirty="0">
                <a:solidFill>
                  <a:schemeClr val="bg1"/>
                </a:solidFill>
                <a:latin typeface="Calibri" panose="020F0502020204030204" pitchFamily="34" charset="0"/>
              </a:rPr>
              <a:t>104</a:t>
            </a:r>
            <a:endParaRPr lang="en-US" sz="1200" b="0" spc="-50" dirty="0">
              <a:solidFill>
                <a:schemeClr val="bg1"/>
              </a:solidFill>
              <a:latin typeface="Calibri" panose="020F0502020204030204" pitchFamily="34" charset="0"/>
            </a:endParaRPr>
          </a:p>
        </p:txBody>
      </p:sp>
      <p:sp>
        <p:nvSpPr>
          <p:cNvPr id="679" name="TextBox 678">
            <a:extLst>
              <a:ext uri="{FF2B5EF4-FFF2-40B4-BE49-F238E27FC236}">
                <a16:creationId xmlns:a16="http://schemas.microsoft.com/office/drawing/2014/main" id="{B20F2151-62E7-AB70-58D0-9C65DD994A95}"/>
              </a:ext>
            </a:extLst>
          </p:cNvPr>
          <p:cNvSpPr txBox="1"/>
          <p:nvPr/>
        </p:nvSpPr>
        <p:spPr bwMode="auto">
          <a:xfrm>
            <a:off x="7784968" y="4748674"/>
            <a:ext cx="328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95</a:t>
            </a:r>
          </a:p>
          <a:p>
            <a:pPr algn="ctr">
              <a:lnSpc>
                <a:spcPct val="100000"/>
              </a:lnSpc>
              <a:spcAft>
                <a:spcPct val="0"/>
              </a:spcAft>
              <a:buClrTx/>
              <a:buFontTx/>
              <a:buNone/>
            </a:pPr>
            <a:r>
              <a:rPr lang="en-US" sz="1200" spc="-50" dirty="0">
                <a:solidFill>
                  <a:schemeClr val="bg1"/>
                </a:solidFill>
                <a:latin typeface="Calibri" panose="020F0502020204030204" pitchFamily="34" charset="0"/>
              </a:rPr>
              <a:t>94</a:t>
            </a:r>
            <a:endParaRPr lang="en-US" sz="1200" b="0" spc="-50" dirty="0">
              <a:solidFill>
                <a:schemeClr val="bg1"/>
              </a:solidFill>
              <a:latin typeface="Calibri" panose="020F0502020204030204" pitchFamily="34" charset="0"/>
            </a:endParaRPr>
          </a:p>
        </p:txBody>
      </p:sp>
      <p:sp>
        <p:nvSpPr>
          <p:cNvPr id="680" name="TextBox 679">
            <a:extLst>
              <a:ext uri="{FF2B5EF4-FFF2-40B4-BE49-F238E27FC236}">
                <a16:creationId xmlns:a16="http://schemas.microsoft.com/office/drawing/2014/main" id="{DB848CB2-7C61-CD09-2AD0-F05921B5B152}"/>
              </a:ext>
            </a:extLst>
          </p:cNvPr>
          <p:cNvSpPr txBox="1"/>
          <p:nvPr/>
        </p:nvSpPr>
        <p:spPr bwMode="auto">
          <a:xfrm>
            <a:off x="8059339" y="4748674"/>
            <a:ext cx="328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86</a:t>
            </a:r>
          </a:p>
          <a:p>
            <a:pPr algn="ctr">
              <a:lnSpc>
                <a:spcPct val="100000"/>
              </a:lnSpc>
              <a:spcAft>
                <a:spcPct val="0"/>
              </a:spcAft>
              <a:buClrTx/>
              <a:buFontTx/>
              <a:buNone/>
            </a:pPr>
            <a:r>
              <a:rPr lang="en-US" sz="1200" spc="-50" dirty="0">
                <a:solidFill>
                  <a:schemeClr val="bg1"/>
                </a:solidFill>
                <a:latin typeface="Calibri" panose="020F0502020204030204" pitchFamily="34" charset="0"/>
              </a:rPr>
              <a:t>87</a:t>
            </a:r>
            <a:endParaRPr lang="en-US" sz="1200" b="0" spc="-50" dirty="0">
              <a:solidFill>
                <a:schemeClr val="bg1"/>
              </a:solidFill>
              <a:latin typeface="Calibri" panose="020F0502020204030204" pitchFamily="34" charset="0"/>
            </a:endParaRPr>
          </a:p>
        </p:txBody>
      </p:sp>
      <p:sp>
        <p:nvSpPr>
          <p:cNvPr id="681" name="TextBox 680">
            <a:extLst>
              <a:ext uri="{FF2B5EF4-FFF2-40B4-BE49-F238E27FC236}">
                <a16:creationId xmlns:a16="http://schemas.microsoft.com/office/drawing/2014/main" id="{9D36951E-3355-C92C-0E7E-B455DFE10E10}"/>
              </a:ext>
            </a:extLst>
          </p:cNvPr>
          <p:cNvSpPr txBox="1"/>
          <p:nvPr/>
        </p:nvSpPr>
        <p:spPr bwMode="auto">
          <a:xfrm>
            <a:off x="8329878" y="4748674"/>
            <a:ext cx="328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83</a:t>
            </a:r>
          </a:p>
          <a:p>
            <a:pPr algn="ctr">
              <a:lnSpc>
                <a:spcPct val="100000"/>
              </a:lnSpc>
              <a:spcAft>
                <a:spcPct val="0"/>
              </a:spcAft>
              <a:buClrTx/>
              <a:buFontTx/>
              <a:buNone/>
            </a:pPr>
            <a:r>
              <a:rPr lang="en-US" sz="1200" spc="-50" dirty="0">
                <a:solidFill>
                  <a:schemeClr val="bg1"/>
                </a:solidFill>
                <a:latin typeface="Calibri" panose="020F0502020204030204" pitchFamily="34" charset="0"/>
              </a:rPr>
              <a:t>80</a:t>
            </a:r>
            <a:endParaRPr lang="en-US" sz="1200" b="0" spc="-50" dirty="0">
              <a:solidFill>
                <a:schemeClr val="bg1"/>
              </a:solidFill>
              <a:latin typeface="Calibri" panose="020F0502020204030204" pitchFamily="34" charset="0"/>
            </a:endParaRPr>
          </a:p>
        </p:txBody>
      </p:sp>
      <p:sp>
        <p:nvSpPr>
          <p:cNvPr id="682" name="TextBox 681">
            <a:extLst>
              <a:ext uri="{FF2B5EF4-FFF2-40B4-BE49-F238E27FC236}">
                <a16:creationId xmlns:a16="http://schemas.microsoft.com/office/drawing/2014/main" id="{3D8D4E35-39AB-70C2-7002-863C7B214C95}"/>
              </a:ext>
            </a:extLst>
          </p:cNvPr>
          <p:cNvSpPr txBox="1"/>
          <p:nvPr/>
        </p:nvSpPr>
        <p:spPr bwMode="auto">
          <a:xfrm>
            <a:off x="8604249" y="4748674"/>
            <a:ext cx="328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77</a:t>
            </a:r>
          </a:p>
          <a:p>
            <a:pPr algn="ctr">
              <a:lnSpc>
                <a:spcPct val="100000"/>
              </a:lnSpc>
              <a:spcAft>
                <a:spcPct val="0"/>
              </a:spcAft>
              <a:buClrTx/>
              <a:buFontTx/>
              <a:buNone/>
            </a:pPr>
            <a:r>
              <a:rPr lang="en-US" sz="1200" spc="-50" dirty="0">
                <a:solidFill>
                  <a:schemeClr val="bg1"/>
                </a:solidFill>
                <a:latin typeface="Calibri" panose="020F0502020204030204" pitchFamily="34" charset="0"/>
              </a:rPr>
              <a:t>70</a:t>
            </a:r>
            <a:endParaRPr lang="en-US" sz="1200" b="0" spc="-50" dirty="0">
              <a:solidFill>
                <a:schemeClr val="bg1"/>
              </a:solidFill>
              <a:latin typeface="Calibri" panose="020F0502020204030204" pitchFamily="34" charset="0"/>
            </a:endParaRPr>
          </a:p>
        </p:txBody>
      </p:sp>
      <p:sp>
        <p:nvSpPr>
          <p:cNvPr id="683" name="TextBox 682">
            <a:extLst>
              <a:ext uri="{FF2B5EF4-FFF2-40B4-BE49-F238E27FC236}">
                <a16:creationId xmlns:a16="http://schemas.microsoft.com/office/drawing/2014/main" id="{06D07399-9B2E-12FE-2143-4258316ADF5F}"/>
              </a:ext>
            </a:extLst>
          </p:cNvPr>
          <p:cNvSpPr txBox="1"/>
          <p:nvPr/>
        </p:nvSpPr>
        <p:spPr bwMode="auto">
          <a:xfrm>
            <a:off x="8871025" y="4748674"/>
            <a:ext cx="328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70</a:t>
            </a:r>
          </a:p>
          <a:p>
            <a:pPr algn="ctr">
              <a:lnSpc>
                <a:spcPct val="100000"/>
              </a:lnSpc>
              <a:spcAft>
                <a:spcPct val="0"/>
              </a:spcAft>
              <a:buClrTx/>
              <a:buFontTx/>
              <a:buNone/>
            </a:pPr>
            <a:r>
              <a:rPr lang="en-US" sz="1200" spc="-50" dirty="0">
                <a:solidFill>
                  <a:schemeClr val="bg1"/>
                </a:solidFill>
                <a:latin typeface="Calibri" panose="020F0502020204030204" pitchFamily="34" charset="0"/>
              </a:rPr>
              <a:t>60</a:t>
            </a:r>
            <a:endParaRPr lang="en-US" sz="1200" b="0" spc="-50" dirty="0">
              <a:solidFill>
                <a:schemeClr val="bg1"/>
              </a:solidFill>
              <a:latin typeface="Calibri" panose="020F0502020204030204" pitchFamily="34" charset="0"/>
            </a:endParaRPr>
          </a:p>
        </p:txBody>
      </p:sp>
      <p:sp>
        <p:nvSpPr>
          <p:cNvPr id="684" name="TextBox 683">
            <a:extLst>
              <a:ext uri="{FF2B5EF4-FFF2-40B4-BE49-F238E27FC236}">
                <a16:creationId xmlns:a16="http://schemas.microsoft.com/office/drawing/2014/main" id="{3DC2F118-2AB6-D029-B88E-3720E5515DCF}"/>
              </a:ext>
            </a:extLst>
          </p:cNvPr>
          <p:cNvSpPr txBox="1"/>
          <p:nvPr/>
        </p:nvSpPr>
        <p:spPr bwMode="auto">
          <a:xfrm>
            <a:off x="9145395" y="4748674"/>
            <a:ext cx="328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spc="-50" dirty="0">
                <a:solidFill>
                  <a:schemeClr val="bg1"/>
                </a:solidFill>
                <a:latin typeface="Calibri" panose="020F0502020204030204" pitchFamily="34" charset="0"/>
              </a:rPr>
              <a:t>65</a:t>
            </a:r>
          </a:p>
          <a:p>
            <a:pPr algn="ctr">
              <a:lnSpc>
                <a:spcPct val="100000"/>
              </a:lnSpc>
              <a:spcAft>
                <a:spcPct val="0"/>
              </a:spcAft>
              <a:buClrTx/>
              <a:buFontTx/>
              <a:buNone/>
            </a:pPr>
            <a:r>
              <a:rPr lang="en-US" sz="1200" b="0" spc="-50" dirty="0">
                <a:solidFill>
                  <a:schemeClr val="bg1"/>
                </a:solidFill>
                <a:latin typeface="Calibri" panose="020F0502020204030204" pitchFamily="34" charset="0"/>
              </a:rPr>
              <a:t>58</a:t>
            </a:r>
          </a:p>
        </p:txBody>
      </p:sp>
      <p:sp>
        <p:nvSpPr>
          <p:cNvPr id="685" name="TextBox 684">
            <a:extLst>
              <a:ext uri="{FF2B5EF4-FFF2-40B4-BE49-F238E27FC236}">
                <a16:creationId xmlns:a16="http://schemas.microsoft.com/office/drawing/2014/main" id="{7B770254-04F2-0DA8-B5A5-05771B3B6A11}"/>
              </a:ext>
            </a:extLst>
          </p:cNvPr>
          <p:cNvSpPr txBox="1"/>
          <p:nvPr/>
        </p:nvSpPr>
        <p:spPr bwMode="auto">
          <a:xfrm>
            <a:off x="9419082" y="4748674"/>
            <a:ext cx="328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47</a:t>
            </a:r>
          </a:p>
          <a:p>
            <a:pPr algn="ctr">
              <a:lnSpc>
                <a:spcPct val="100000"/>
              </a:lnSpc>
              <a:spcAft>
                <a:spcPct val="0"/>
              </a:spcAft>
              <a:buClrTx/>
              <a:buFontTx/>
              <a:buNone/>
            </a:pPr>
            <a:r>
              <a:rPr lang="en-US" sz="1200" spc="-50" dirty="0">
                <a:solidFill>
                  <a:schemeClr val="bg1"/>
                </a:solidFill>
                <a:latin typeface="Calibri" panose="020F0502020204030204" pitchFamily="34" charset="0"/>
              </a:rPr>
              <a:t>33</a:t>
            </a:r>
            <a:endParaRPr lang="en-US" sz="1200" b="0" spc="-50" dirty="0">
              <a:solidFill>
                <a:schemeClr val="bg1"/>
              </a:solidFill>
              <a:latin typeface="Calibri" panose="020F0502020204030204" pitchFamily="34" charset="0"/>
            </a:endParaRPr>
          </a:p>
        </p:txBody>
      </p:sp>
      <p:sp>
        <p:nvSpPr>
          <p:cNvPr id="686" name="TextBox 685">
            <a:extLst>
              <a:ext uri="{FF2B5EF4-FFF2-40B4-BE49-F238E27FC236}">
                <a16:creationId xmlns:a16="http://schemas.microsoft.com/office/drawing/2014/main" id="{7CD8AF88-458A-90D9-3FF8-B11E3C11341F}"/>
              </a:ext>
            </a:extLst>
          </p:cNvPr>
          <p:cNvSpPr txBox="1"/>
          <p:nvPr/>
        </p:nvSpPr>
        <p:spPr bwMode="auto">
          <a:xfrm>
            <a:off x="9693453" y="4748674"/>
            <a:ext cx="328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35</a:t>
            </a:r>
          </a:p>
          <a:p>
            <a:pPr algn="ctr">
              <a:lnSpc>
                <a:spcPct val="100000"/>
              </a:lnSpc>
              <a:spcAft>
                <a:spcPct val="0"/>
              </a:spcAft>
              <a:buClrTx/>
              <a:buFontTx/>
              <a:buNone/>
            </a:pPr>
            <a:r>
              <a:rPr lang="en-US" sz="1200" spc="-50" dirty="0">
                <a:solidFill>
                  <a:schemeClr val="bg1"/>
                </a:solidFill>
                <a:latin typeface="Calibri" panose="020F0502020204030204" pitchFamily="34" charset="0"/>
              </a:rPr>
              <a:t>25</a:t>
            </a:r>
            <a:endParaRPr lang="en-US" sz="1200" b="0" spc="-50" dirty="0">
              <a:solidFill>
                <a:schemeClr val="bg1"/>
              </a:solidFill>
              <a:latin typeface="Calibri" panose="020F0502020204030204" pitchFamily="34" charset="0"/>
            </a:endParaRPr>
          </a:p>
        </p:txBody>
      </p:sp>
      <p:sp>
        <p:nvSpPr>
          <p:cNvPr id="687" name="TextBox 686">
            <a:extLst>
              <a:ext uri="{FF2B5EF4-FFF2-40B4-BE49-F238E27FC236}">
                <a16:creationId xmlns:a16="http://schemas.microsoft.com/office/drawing/2014/main" id="{A4E73691-E302-F90E-B30D-692819C6A0FC}"/>
              </a:ext>
            </a:extLst>
          </p:cNvPr>
          <p:cNvSpPr txBox="1"/>
          <p:nvPr/>
        </p:nvSpPr>
        <p:spPr bwMode="auto">
          <a:xfrm>
            <a:off x="9963992" y="4748674"/>
            <a:ext cx="328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24</a:t>
            </a:r>
          </a:p>
          <a:p>
            <a:pPr algn="ctr">
              <a:lnSpc>
                <a:spcPct val="100000"/>
              </a:lnSpc>
              <a:spcAft>
                <a:spcPct val="0"/>
              </a:spcAft>
              <a:buClrTx/>
              <a:buFontTx/>
              <a:buNone/>
            </a:pPr>
            <a:r>
              <a:rPr lang="en-US" sz="1200" spc="-50" dirty="0">
                <a:solidFill>
                  <a:schemeClr val="bg1"/>
                </a:solidFill>
                <a:latin typeface="Calibri" panose="020F0502020204030204" pitchFamily="34" charset="0"/>
              </a:rPr>
              <a:t>18</a:t>
            </a:r>
            <a:endParaRPr lang="en-US" sz="1200" b="0" spc="-50" dirty="0">
              <a:solidFill>
                <a:schemeClr val="bg1"/>
              </a:solidFill>
              <a:latin typeface="Calibri" panose="020F0502020204030204" pitchFamily="34" charset="0"/>
            </a:endParaRPr>
          </a:p>
        </p:txBody>
      </p:sp>
      <p:sp>
        <p:nvSpPr>
          <p:cNvPr id="688" name="TextBox 687">
            <a:extLst>
              <a:ext uri="{FF2B5EF4-FFF2-40B4-BE49-F238E27FC236}">
                <a16:creationId xmlns:a16="http://schemas.microsoft.com/office/drawing/2014/main" id="{FFF23CB2-622C-51D6-089E-C9582D97DC61}"/>
              </a:ext>
            </a:extLst>
          </p:cNvPr>
          <p:cNvSpPr txBox="1"/>
          <p:nvPr/>
        </p:nvSpPr>
        <p:spPr bwMode="auto">
          <a:xfrm>
            <a:off x="10238363" y="4748674"/>
            <a:ext cx="3289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14</a:t>
            </a:r>
          </a:p>
          <a:p>
            <a:pPr algn="ctr">
              <a:lnSpc>
                <a:spcPct val="100000"/>
              </a:lnSpc>
              <a:spcAft>
                <a:spcPct val="0"/>
              </a:spcAft>
              <a:buClrTx/>
              <a:buFontTx/>
              <a:buNone/>
            </a:pPr>
            <a:r>
              <a:rPr lang="en-US" sz="1200" spc="-50" dirty="0">
                <a:solidFill>
                  <a:schemeClr val="bg1"/>
                </a:solidFill>
                <a:latin typeface="Calibri" panose="020F0502020204030204" pitchFamily="34" charset="0"/>
              </a:rPr>
              <a:t>8</a:t>
            </a:r>
            <a:endParaRPr lang="en-US" sz="1200" b="0" spc="-50" dirty="0">
              <a:solidFill>
                <a:schemeClr val="bg1"/>
              </a:solidFill>
              <a:latin typeface="Calibri" panose="020F0502020204030204" pitchFamily="34" charset="0"/>
            </a:endParaRPr>
          </a:p>
        </p:txBody>
      </p:sp>
      <p:sp>
        <p:nvSpPr>
          <p:cNvPr id="689" name="TextBox 688">
            <a:extLst>
              <a:ext uri="{FF2B5EF4-FFF2-40B4-BE49-F238E27FC236}">
                <a16:creationId xmlns:a16="http://schemas.microsoft.com/office/drawing/2014/main" id="{59EB177D-E884-ADA0-755E-A4BAE9CF82CC}"/>
              </a:ext>
            </a:extLst>
          </p:cNvPr>
          <p:cNvSpPr txBox="1"/>
          <p:nvPr/>
        </p:nvSpPr>
        <p:spPr bwMode="auto">
          <a:xfrm>
            <a:off x="7335869" y="4482110"/>
            <a:ext cx="24982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solidFill>
                  <a:schemeClr val="bg1"/>
                </a:solidFill>
                <a:latin typeface="Calibri" panose="020F0502020204030204" pitchFamily="34" charset="0"/>
              </a:rPr>
              <a:t>Mo From Randomization</a:t>
            </a:r>
          </a:p>
        </p:txBody>
      </p:sp>
      <p:sp>
        <p:nvSpPr>
          <p:cNvPr id="690" name="TextBox 689">
            <a:extLst>
              <a:ext uri="{FF2B5EF4-FFF2-40B4-BE49-F238E27FC236}">
                <a16:creationId xmlns:a16="http://schemas.microsoft.com/office/drawing/2014/main" id="{9C44DE64-DB58-2674-2931-1624315D8CCB}"/>
              </a:ext>
            </a:extLst>
          </p:cNvPr>
          <p:cNvSpPr txBox="1"/>
          <p:nvPr/>
        </p:nvSpPr>
        <p:spPr bwMode="auto">
          <a:xfrm>
            <a:off x="5254562" y="4544530"/>
            <a:ext cx="1506631"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Aft>
                <a:spcPct val="0"/>
              </a:spcAft>
              <a:buClrTx/>
              <a:buFontTx/>
              <a:buNone/>
            </a:pPr>
            <a:r>
              <a:rPr lang="en-US" sz="1400" b="1" dirty="0">
                <a:solidFill>
                  <a:schemeClr val="bg1"/>
                </a:solidFill>
                <a:latin typeface="Calibri" panose="020F0502020204030204" pitchFamily="34" charset="0"/>
              </a:rPr>
              <a:t>Patients at Risk, n</a:t>
            </a:r>
          </a:p>
          <a:p>
            <a:pPr algn="r">
              <a:lnSpc>
                <a:spcPct val="100000"/>
              </a:lnSpc>
              <a:spcAft>
                <a:spcPct val="0"/>
              </a:spcAft>
              <a:buClrTx/>
              <a:buFontTx/>
              <a:buNone/>
            </a:pPr>
            <a:r>
              <a:rPr lang="en-US" sz="1200" b="1" dirty="0">
                <a:solidFill>
                  <a:schemeClr val="accent1"/>
                </a:solidFill>
                <a:latin typeface="Calibri" panose="020F0502020204030204" pitchFamily="34" charset="0"/>
              </a:rPr>
              <a:t>Nira + AAP</a:t>
            </a:r>
          </a:p>
          <a:p>
            <a:pPr algn="r">
              <a:lnSpc>
                <a:spcPct val="100000"/>
              </a:lnSpc>
              <a:spcAft>
                <a:spcPct val="0"/>
              </a:spcAft>
              <a:buClrTx/>
              <a:buFontTx/>
              <a:buNone/>
            </a:pPr>
            <a:r>
              <a:rPr lang="en-US" sz="1200" b="1" dirty="0">
                <a:solidFill>
                  <a:schemeClr val="accent3"/>
                </a:solidFill>
                <a:latin typeface="Calibri" panose="020F0502020204030204" pitchFamily="34" charset="0"/>
              </a:rPr>
              <a:t>Placebo + AAP</a:t>
            </a:r>
          </a:p>
        </p:txBody>
      </p:sp>
      <p:sp>
        <p:nvSpPr>
          <p:cNvPr id="691" name="TextBox 690">
            <a:extLst>
              <a:ext uri="{FF2B5EF4-FFF2-40B4-BE49-F238E27FC236}">
                <a16:creationId xmlns:a16="http://schemas.microsoft.com/office/drawing/2014/main" id="{28789D44-C2EB-7499-6298-0B96A8819EDD}"/>
              </a:ext>
            </a:extLst>
          </p:cNvPr>
          <p:cNvSpPr txBox="1"/>
          <p:nvPr/>
        </p:nvSpPr>
        <p:spPr bwMode="auto">
          <a:xfrm>
            <a:off x="6870926" y="3741499"/>
            <a:ext cx="254268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Aft>
                <a:spcPct val="0"/>
              </a:spcAft>
              <a:buClrTx/>
              <a:buFontTx/>
              <a:buNone/>
            </a:pPr>
            <a:r>
              <a:rPr lang="en-US" sz="1400" dirty="0">
                <a:solidFill>
                  <a:schemeClr val="bg1"/>
                </a:solidFill>
                <a:latin typeface="Calibri" panose="020F0502020204030204" pitchFamily="34" charset="0"/>
              </a:rPr>
              <a:t>HR: 0.788 (95% CI: 0.554-1.120)</a:t>
            </a:r>
          </a:p>
          <a:p>
            <a:pPr>
              <a:lnSpc>
                <a:spcPct val="100000"/>
              </a:lnSpc>
              <a:spcAft>
                <a:spcPct val="0"/>
              </a:spcAft>
              <a:buClrTx/>
              <a:buFontTx/>
              <a:buNone/>
            </a:pPr>
            <a:r>
              <a:rPr lang="en-US" sz="1400" b="0" dirty="0">
                <a:solidFill>
                  <a:schemeClr val="bg1"/>
                </a:solidFill>
                <a:latin typeface="Calibri" panose="020F0502020204030204" pitchFamily="34" charset="0"/>
              </a:rPr>
              <a:t>Nominal </a:t>
            </a: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 .1828</a:t>
            </a:r>
          </a:p>
        </p:txBody>
      </p:sp>
      <p:sp>
        <p:nvSpPr>
          <p:cNvPr id="692" name="TextBox 691">
            <a:extLst>
              <a:ext uri="{FF2B5EF4-FFF2-40B4-BE49-F238E27FC236}">
                <a16:creationId xmlns:a16="http://schemas.microsoft.com/office/drawing/2014/main" id="{1A957850-7713-508C-FFFB-834E8B20E317}"/>
              </a:ext>
            </a:extLst>
          </p:cNvPr>
          <p:cNvSpPr txBox="1"/>
          <p:nvPr/>
        </p:nvSpPr>
        <p:spPr bwMode="auto">
          <a:xfrm>
            <a:off x="9397821" y="3554579"/>
            <a:ext cx="12554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1" dirty="0">
                <a:solidFill>
                  <a:schemeClr val="accent3"/>
                </a:solidFill>
                <a:latin typeface="Calibri" panose="020F0502020204030204" pitchFamily="34" charset="0"/>
              </a:rPr>
              <a:t>Placebo + AAP</a:t>
            </a:r>
          </a:p>
          <a:p>
            <a:pPr algn="ctr">
              <a:lnSpc>
                <a:spcPct val="100000"/>
              </a:lnSpc>
              <a:spcAft>
                <a:spcPct val="0"/>
              </a:spcAft>
              <a:buClrTx/>
              <a:buFontTx/>
              <a:buNone/>
            </a:pPr>
            <a:r>
              <a:rPr lang="en-US" sz="1400" b="0" dirty="0">
                <a:solidFill>
                  <a:schemeClr val="bg1"/>
                </a:solidFill>
                <a:latin typeface="Calibri" panose="020F0502020204030204" pitchFamily="34" charset="0"/>
              </a:rPr>
              <a:t>mOS: 28.6 mo</a:t>
            </a:r>
          </a:p>
        </p:txBody>
      </p:sp>
      <p:sp>
        <p:nvSpPr>
          <p:cNvPr id="693" name="TextBox 692">
            <a:extLst>
              <a:ext uri="{FF2B5EF4-FFF2-40B4-BE49-F238E27FC236}">
                <a16:creationId xmlns:a16="http://schemas.microsoft.com/office/drawing/2014/main" id="{8950E887-A8F9-6622-78C5-2F01C5E011E4}"/>
              </a:ext>
            </a:extLst>
          </p:cNvPr>
          <p:cNvSpPr txBox="1"/>
          <p:nvPr/>
        </p:nvSpPr>
        <p:spPr bwMode="auto">
          <a:xfrm>
            <a:off x="9791918" y="2647464"/>
            <a:ext cx="12121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400" b="1" dirty="0">
                <a:solidFill>
                  <a:schemeClr val="accent1"/>
                </a:solidFill>
                <a:latin typeface="Calibri" panose="020F0502020204030204" pitchFamily="34" charset="0"/>
              </a:rPr>
              <a:t>Nira + AAP</a:t>
            </a:r>
          </a:p>
          <a:p>
            <a:pPr algn="ctr">
              <a:lnSpc>
                <a:spcPct val="100000"/>
              </a:lnSpc>
              <a:spcAft>
                <a:spcPct val="0"/>
              </a:spcAft>
              <a:buClrTx/>
              <a:buFontTx/>
              <a:buNone/>
            </a:pPr>
            <a:r>
              <a:rPr lang="en-US" sz="1400" b="0" dirty="0">
                <a:solidFill>
                  <a:schemeClr val="bg1"/>
                </a:solidFill>
                <a:latin typeface="Calibri" panose="020F0502020204030204" pitchFamily="34" charset="0"/>
              </a:rPr>
              <a:t>mOS: 30.4 mo</a:t>
            </a:r>
          </a:p>
        </p:txBody>
      </p:sp>
      <p:grpSp>
        <p:nvGrpSpPr>
          <p:cNvPr id="757" name="Group 756">
            <a:extLst>
              <a:ext uri="{FF2B5EF4-FFF2-40B4-BE49-F238E27FC236}">
                <a16:creationId xmlns:a16="http://schemas.microsoft.com/office/drawing/2014/main" id="{4C041F67-12B8-6609-CC58-16EED5EA3F76}"/>
              </a:ext>
            </a:extLst>
          </p:cNvPr>
          <p:cNvGrpSpPr/>
          <p:nvPr/>
        </p:nvGrpSpPr>
        <p:grpSpPr>
          <a:xfrm>
            <a:off x="8803184" y="2869262"/>
            <a:ext cx="2199963" cy="1025618"/>
            <a:chOff x="8803184" y="2869262"/>
            <a:chExt cx="2199963" cy="1025618"/>
          </a:xfrm>
        </p:grpSpPr>
        <p:sp>
          <p:nvSpPr>
            <p:cNvPr id="695" name="Isosceles Triangle 392">
              <a:extLst>
                <a:ext uri="{FF2B5EF4-FFF2-40B4-BE49-F238E27FC236}">
                  <a16:creationId xmlns:a16="http://schemas.microsoft.com/office/drawing/2014/main" id="{D470DEEE-F8E4-C31B-6C72-36790CFD1CB6}"/>
                </a:ext>
              </a:extLst>
            </p:cNvPr>
            <p:cNvSpPr/>
            <p:nvPr/>
          </p:nvSpPr>
          <p:spPr bwMode="auto">
            <a:xfrm>
              <a:off x="8803184" y="2869262"/>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6" name="Isosceles Triangle 393">
              <a:extLst>
                <a:ext uri="{FF2B5EF4-FFF2-40B4-BE49-F238E27FC236}">
                  <a16:creationId xmlns:a16="http://schemas.microsoft.com/office/drawing/2014/main" id="{C5BEE32C-14D0-733E-3656-B915DEC808D5}"/>
                </a:ext>
              </a:extLst>
            </p:cNvPr>
            <p:cNvSpPr/>
            <p:nvPr/>
          </p:nvSpPr>
          <p:spPr bwMode="auto">
            <a:xfrm>
              <a:off x="9026166" y="3009640"/>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7" name="Isosceles Triangle 394">
              <a:extLst>
                <a:ext uri="{FF2B5EF4-FFF2-40B4-BE49-F238E27FC236}">
                  <a16:creationId xmlns:a16="http://schemas.microsoft.com/office/drawing/2014/main" id="{C1A89CF1-FF86-6956-594F-02B0C5EFD895}"/>
                </a:ext>
              </a:extLst>
            </p:cNvPr>
            <p:cNvSpPr/>
            <p:nvPr/>
          </p:nvSpPr>
          <p:spPr bwMode="auto">
            <a:xfrm>
              <a:off x="9290851" y="3041567"/>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8" name="Isosceles Triangle 395">
              <a:extLst>
                <a:ext uri="{FF2B5EF4-FFF2-40B4-BE49-F238E27FC236}">
                  <a16:creationId xmlns:a16="http://schemas.microsoft.com/office/drawing/2014/main" id="{3E56845B-BE2B-3AD2-3229-3FA6D4DE5100}"/>
                </a:ext>
              </a:extLst>
            </p:cNvPr>
            <p:cNvSpPr/>
            <p:nvPr/>
          </p:nvSpPr>
          <p:spPr bwMode="auto">
            <a:xfrm>
              <a:off x="9313659" y="3041328"/>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9" name="Isosceles Triangle 396">
              <a:extLst>
                <a:ext uri="{FF2B5EF4-FFF2-40B4-BE49-F238E27FC236}">
                  <a16:creationId xmlns:a16="http://schemas.microsoft.com/office/drawing/2014/main" id="{56F95D79-B045-0E04-7FBF-1559110C403B}"/>
                </a:ext>
              </a:extLst>
            </p:cNvPr>
            <p:cNvSpPr/>
            <p:nvPr/>
          </p:nvSpPr>
          <p:spPr bwMode="auto">
            <a:xfrm>
              <a:off x="9335805" y="3069109"/>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0" name="Isosceles Triangle 397">
              <a:extLst>
                <a:ext uri="{FF2B5EF4-FFF2-40B4-BE49-F238E27FC236}">
                  <a16:creationId xmlns:a16="http://schemas.microsoft.com/office/drawing/2014/main" id="{378342EA-B2F7-8FBF-96B3-D7C75B96DD1A}"/>
                </a:ext>
              </a:extLst>
            </p:cNvPr>
            <p:cNvSpPr/>
            <p:nvPr/>
          </p:nvSpPr>
          <p:spPr bwMode="auto">
            <a:xfrm>
              <a:off x="9366962" y="3069282"/>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1" name="Isosceles Triangle 398">
              <a:extLst>
                <a:ext uri="{FF2B5EF4-FFF2-40B4-BE49-F238E27FC236}">
                  <a16:creationId xmlns:a16="http://schemas.microsoft.com/office/drawing/2014/main" id="{65EDA68D-2BD0-4E0E-F131-08C1564727DC}"/>
                </a:ext>
              </a:extLst>
            </p:cNvPr>
            <p:cNvSpPr/>
            <p:nvPr/>
          </p:nvSpPr>
          <p:spPr bwMode="auto">
            <a:xfrm>
              <a:off x="9395472" y="3089933"/>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2" name="Isosceles Triangle 399">
              <a:extLst>
                <a:ext uri="{FF2B5EF4-FFF2-40B4-BE49-F238E27FC236}">
                  <a16:creationId xmlns:a16="http://schemas.microsoft.com/office/drawing/2014/main" id="{3BD6CE1C-4408-DE18-2BFB-58605138FB2F}"/>
                </a:ext>
              </a:extLst>
            </p:cNvPr>
            <p:cNvSpPr/>
            <p:nvPr/>
          </p:nvSpPr>
          <p:spPr bwMode="auto">
            <a:xfrm>
              <a:off x="9422859" y="3114379"/>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3" name="Isosceles Triangle 400">
              <a:extLst>
                <a:ext uri="{FF2B5EF4-FFF2-40B4-BE49-F238E27FC236}">
                  <a16:creationId xmlns:a16="http://schemas.microsoft.com/office/drawing/2014/main" id="{7A67FCC7-6478-5E76-7F5B-CDF47B945218}"/>
                </a:ext>
              </a:extLst>
            </p:cNvPr>
            <p:cNvSpPr/>
            <p:nvPr/>
          </p:nvSpPr>
          <p:spPr bwMode="auto">
            <a:xfrm>
              <a:off x="9455942" y="3182402"/>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4" name="Isosceles Triangle 401">
              <a:extLst>
                <a:ext uri="{FF2B5EF4-FFF2-40B4-BE49-F238E27FC236}">
                  <a16:creationId xmlns:a16="http://schemas.microsoft.com/office/drawing/2014/main" id="{39E96C51-66AF-2EF1-6B59-788B9465F843}"/>
                </a:ext>
              </a:extLst>
            </p:cNvPr>
            <p:cNvSpPr/>
            <p:nvPr/>
          </p:nvSpPr>
          <p:spPr bwMode="auto">
            <a:xfrm>
              <a:off x="9449228" y="3158968"/>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5" name="Isosceles Triangle 402">
              <a:extLst>
                <a:ext uri="{FF2B5EF4-FFF2-40B4-BE49-F238E27FC236}">
                  <a16:creationId xmlns:a16="http://schemas.microsoft.com/office/drawing/2014/main" id="{2DF8C7FD-E12F-93C4-9345-59E6768B9A85}"/>
                </a:ext>
              </a:extLst>
            </p:cNvPr>
            <p:cNvSpPr/>
            <p:nvPr/>
          </p:nvSpPr>
          <p:spPr bwMode="auto">
            <a:xfrm>
              <a:off x="9495928" y="3184756"/>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6" name="Isosceles Triangle 403">
              <a:extLst>
                <a:ext uri="{FF2B5EF4-FFF2-40B4-BE49-F238E27FC236}">
                  <a16:creationId xmlns:a16="http://schemas.microsoft.com/office/drawing/2014/main" id="{D8B42173-2DE8-BE06-0D71-5A082F8A386C}"/>
                </a:ext>
              </a:extLst>
            </p:cNvPr>
            <p:cNvSpPr/>
            <p:nvPr/>
          </p:nvSpPr>
          <p:spPr bwMode="auto">
            <a:xfrm>
              <a:off x="9544281" y="3184650"/>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7" name="Isosceles Triangle 404">
              <a:extLst>
                <a:ext uri="{FF2B5EF4-FFF2-40B4-BE49-F238E27FC236}">
                  <a16:creationId xmlns:a16="http://schemas.microsoft.com/office/drawing/2014/main" id="{49742F7D-1E9A-E869-5521-2C9DFA867A67}"/>
                </a:ext>
              </a:extLst>
            </p:cNvPr>
            <p:cNvSpPr/>
            <p:nvPr/>
          </p:nvSpPr>
          <p:spPr bwMode="auto">
            <a:xfrm>
              <a:off x="9647070" y="3182752"/>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8" name="Isosceles Triangle 405">
              <a:extLst>
                <a:ext uri="{FF2B5EF4-FFF2-40B4-BE49-F238E27FC236}">
                  <a16:creationId xmlns:a16="http://schemas.microsoft.com/office/drawing/2014/main" id="{52B0C8F4-8D7B-7358-DC12-0B6C2E376203}"/>
                </a:ext>
              </a:extLst>
            </p:cNvPr>
            <p:cNvSpPr/>
            <p:nvPr/>
          </p:nvSpPr>
          <p:spPr bwMode="auto">
            <a:xfrm>
              <a:off x="10353525" y="3510960"/>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9" name="Isosceles Triangle 406">
              <a:extLst>
                <a:ext uri="{FF2B5EF4-FFF2-40B4-BE49-F238E27FC236}">
                  <a16:creationId xmlns:a16="http://schemas.microsoft.com/office/drawing/2014/main" id="{A4D15A5E-BCC3-3BEB-865D-C2A0891D2F7F}"/>
                </a:ext>
              </a:extLst>
            </p:cNvPr>
            <p:cNvSpPr/>
            <p:nvPr/>
          </p:nvSpPr>
          <p:spPr bwMode="auto">
            <a:xfrm>
              <a:off x="10424763" y="3509811"/>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0" name="Isosceles Triangle 407">
              <a:extLst>
                <a:ext uri="{FF2B5EF4-FFF2-40B4-BE49-F238E27FC236}">
                  <a16:creationId xmlns:a16="http://schemas.microsoft.com/office/drawing/2014/main" id="{DA22E25A-09DB-09DE-2676-8F8005E3BA59}"/>
                </a:ext>
              </a:extLst>
            </p:cNvPr>
            <p:cNvSpPr/>
            <p:nvPr/>
          </p:nvSpPr>
          <p:spPr bwMode="auto">
            <a:xfrm>
              <a:off x="10619165" y="3607154"/>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2" name="Isosceles Triangle 409">
              <a:extLst>
                <a:ext uri="{FF2B5EF4-FFF2-40B4-BE49-F238E27FC236}">
                  <a16:creationId xmlns:a16="http://schemas.microsoft.com/office/drawing/2014/main" id="{593F9652-F2C2-FA67-EA2B-B4F6E011A071}"/>
                </a:ext>
              </a:extLst>
            </p:cNvPr>
            <p:cNvSpPr/>
            <p:nvPr/>
          </p:nvSpPr>
          <p:spPr bwMode="auto">
            <a:xfrm>
              <a:off x="9691155" y="3217865"/>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3" name="Isosceles Triangle 411">
              <a:extLst>
                <a:ext uri="{FF2B5EF4-FFF2-40B4-BE49-F238E27FC236}">
                  <a16:creationId xmlns:a16="http://schemas.microsoft.com/office/drawing/2014/main" id="{DAFE5976-B5AE-2CD0-6EA5-27787905B34A}"/>
                </a:ext>
              </a:extLst>
            </p:cNvPr>
            <p:cNvSpPr/>
            <p:nvPr/>
          </p:nvSpPr>
          <p:spPr bwMode="auto">
            <a:xfrm>
              <a:off x="9776117" y="3249657"/>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5" name="Isosceles Triangle 413">
              <a:extLst>
                <a:ext uri="{FF2B5EF4-FFF2-40B4-BE49-F238E27FC236}">
                  <a16:creationId xmlns:a16="http://schemas.microsoft.com/office/drawing/2014/main" id="{9C94983A-43AA-0A21-7C7B-189A0DAA6B53}"/>
                </a:ext>
              </a:extLst>
            </p:cNvPr>
            <p:cNvSpPr/>
            <p:nvPr/>
          </p:nvSpPr>
          <p:spPr bwMode="auto">
            <a:xfrm>
              <a:off x="9968197" y="3377092"/>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6" name="Isosceles Triangle 414">
              <a:extLst>
                <a:ext uri="{FF2B5EF4-FFF2-40B4-BE49-F238E27FC236}">
                  <a16:creationId xmlns:a16="http://schemas.microsoft.com/office/drawing/2014/main" id="{E55AFF11-BA95-8561-9C5A-1014626B32D1}"/>
                </a:ext>
              </a:extLst>
            </p:cNvPr>
            <p:cNvSpPr/>
            <p:nvPr/>
          </p:nvSpPr>
          <p:spPr bwMode="auto">
            <a:xfrm>
              <a:off x="10067061" y="3415417"/>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7" name="Isosceles Triangle 415">
              <a:extLst>
                <a:ext uri="{FF2B5EF4-FFF2-40B4-BE49-F238E27FC236}">
                  <a16:creationId xmlns:a16="http://schemas.microsoft.com/office/drawing/2014/main" id="{8A33FD3B-7477-6E5B-D8B6-B7C4E6E62CFF}"/>
                </a:ext>
              </a:extLst>
            </p:cNvPr>
            <p:cNvSpPr/>
            <p:nvPr/>
          </p:nvSpPr>
          <p:spPr bwMode="auto">
            <a:xfrm>
              <a:off x="10017656" y="3416440"/>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9" name="Isosceles Triangle 419">
              <a:extLst>
                <a:ext uri="{FF2B5EF4-FFF2-40B4-BE49-F238E27FC236}">
                  <a16:creationId xmlns:a16="http://schemas.microsoft.com/office/drawing/2014/main" id="{012E201C-FB92-9326-6B2F-A0A75F6320A4}"/>
                </a:ext>
              </a:extLst>
            </p:cNvPr>
            <p:cNvSpPr/>
            <p:nvPr/>
          </p:nvSpPr>
          <p:spPr bwMode="auto">
            <a:xfrm>
              <a:off x="10196529" y="3414041"/>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1" name="Isosceles Triangle 421">
              <a:extLst>
                <a:ext uri="{FF2B5EF4-FFF2-40B4-BE49-F238E27FC236}">
                  <a16:creationId xmlns:a16="http://schemas.microsoft.com/office/drawing/2014/main" id="{2B468956-137A-8A1B-C29E-0E9707C514D5}"/>
                </a:ext>
              </a:extLst>
            </p:cNvPr>
            <p:cNvSpPr/>
            <p:nvPr/>
          </p:nvSpPr>
          <p:spPr bwMode="auto">
            <a:xfrm>
              <a:off x="10106636" y="3416440"/>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2" name="Isosceles Triangle 422">
              <a:extLst>
                <a:ext uri="{FF2B5EF4-FFF2-40B4-BE49-F238E27FC236}">
                  <a16:creationId xmlns:a16="http://schemas.microsoft.com/office/drawing/2014/main" id="{AE108B95-AB34-1BC3-3089-B97750E48A80}"/>
                </a:ext>
              </a:extLst>
            </p:cNvPr>
            <p:cNvSpPr/>
            <p:nvPr/>
          </p:nvSpPr>
          <p:spPr bwMode="auto">
            <a:xfrm>
              <a:off x="10260571" y="3509233"/>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3" name="Isosceles Triangle 423">
              <a:extLst>
                <a:ext uri="{FF2B5EF4-FFF2-40B4-BE49-F238E27FC236}">
                  <a16:creationId xmlns:a16="http://schemas.microsoft.com/office/drawing/2014/main" id="{E1E79D9C-188D-C348-3934-4F298852EDA0}"/>
                </a:ext>
              </a:extLst>
            </p:cNvPr>
            <p:cNvSpPr/>
            <p:nvPr/>
          </p:nvSpPr>
          <p:spPr bwMode="auto">
            <a:xfrm>
              <a:off x="10306033" y="3510961"/>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0" name="Isosceles Triangle 440">
              <a:extLst>
                <a:ext uri="{FF2B5EF4-FFF2-40B4-BE49-F238E27FC236}">
                  <a16:creationId xmlns:a16="http://schemas.microsoft.com/office/drawing/2014/main" id="{20F46B70-9F50-22D0-40E8-32193B6D1660}"/>
                </a:ext>
              </a:extLst>
            </p:cNvPr>
            <p:cNvSpPr/>
            <p:nvPr/>
          </p:nvSpPr>
          <p:spPr bwMode="auto">
            <a:xfrm>
              <a:off x="10862599" y="3833571"/>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1" name="Isosceles Triangle 441">
              <a:extLst>
                <a:ext uri="{FF2B5EF4-FFF2-40B4-BE49-F238E27FC236}">
                  <a16:creationId xmlns:a16="http://schemas.microsoft.com/office/drawing/2014/main" id="{5560C1F6-7C3A-B691-0AE6-B79DD7B600F7}"/>
                </a:ext>
              </a:extLst>
            </p:cNvPr>
            <p:cNvSpPr/>
            <p:nvPr/>
          </p:nvSpPr>
          <p:spPr bwMode="auto">
            <a:xfrm>
              <a:off x="10941748" y="3832330"/>
              <a:ext cx="61399" cy="61309"/>
            </a:xfrm>
            <a:prstGeom prst="ellipse">
              <a:avLst/>
            </a:prstGeom>
            <a:solidFill>
              <a:schemeClr val="accent3"/>
            </a:solidFill>
            <a:ln w="1905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41" name="Group 640">
            <a:extLst>
              <a:ext uri="{FF2B5EF4-FFF2-40B4-BE49-F238E27FC236}">
                <a16:creationId xmlns:a16="http://schemas.microsoft.com/office/drawing/2014/main" id="{E3938F0C-A8A6-B49F-F52B-2DAC4FCB7AAA}"/>
              </a:ext>
            </a:extLst>
          </p:cNvPr>
          <p:cNvGrpSpPr/>
          <p:nvPr/>
        </p:nvGrpSpPr>
        <p:grpSpPr>
          <a:xfrm>
            <a:off x="6856809" y="4212568"/>
            <a:ext cx="3550319" cy="86495"/>
            <a:chOff x="1629930" y="4219100"/>
            <a:chExt cx="3550319" cy="86495"/>
          </a:xfrm>
        </p:grpSpPr>
        <p:grpSp>
          <p:nvGrpSpPr>
            <p:cNvPr id="642" name="Group 641">
              <a:extLst>
                <a:ext uri="{FF2B5EF4-FFF2-40B4-BE49-F238E27FC236}">
                  <a16:creationId xmlns:a16="http://schemas.microsoft.com/office/drawing/2014/main" id="{696BDAB1-3E8E-7E06-3FCC-EE4ADD1824BE}"/>
                </a:ext>
              </a:extLst>
            </p:cNvPr>
            <p:cNvGrpSpPr/>
            <p:nvPr/>
          </p:nvGrpSpPr>
          <p:grpSpPr>
            <a:xfrm rot="5400000">
              <a:off x="2269754" y="3579276"/>
              <a:ext cx="81816" cy="1361464"/>
              <a:chOff x="1112056" y="2610853"/>
              <a:chExt cx="70129" cy="1698770"/>
            </a:xfrm>
          </p:grpSpPr>
          <p:grpSp>
            <p:nvGrpSpPr>
              <p:cNvPr id="654" name="Group 653">
                <a:extLst>
                  <a:ext uri="{FF2B5EF4-FFF2-40B4-BE49-F238E27FC236}">
                    <a16:creationId xmlns:a16="http://schemas.microsoft.com/office/drawing/2014/main" id="{0A3D8219-229E-8320-70D1-B73B7D24D643}"/>
                  </a:ext>
                </a:extLst>
              </p:cNvPr>
              <p:cNvGrpSpPr/>
              <p:nvPr/>
            </p:nvGrpSpPr>
            <p:grpSpPr>
              <a:xfrm>
                <a:off x="1112056" y="2955758"/>
                <a:ext cx="66118" cy="1353865"/>
                <a:chOff x="2509280" y="2233140"/>
                <a:chExt cx="104174" cy="1869989"/>
              </a:xfrm>
            </p:grpSpPr>
            <p:cxnSp>
              <p:nvCxnSpPr>
                <p:cNvPr id="656" name="Straight Connector 655">
                  <a:extLst>
                    <a:ext uri="{FF2B5EF4-FFF2-40B4-BE49-F238E27FC236}">
                      <a16:creationId xmlns:a16="http://schemas.microsoft.com/office/drawing/2014/main" id="{E3729FD5-682D-4EE6-6FA8-E2E2411938DB}"/>
                    </a:ext>
                  </a:extLst>
                </p:cNvPr>
                <p:cNvCxnSpPr>
                  <a:cxnSpLocks/>
                </p:cNvCxnSpPr>
                <p:nvPr/>
              </p:nvCxnSpPr>
              <p:spPr bwMode="auto">
                <a:xfrm>
                  <a:off x="2509280" y="2233140"/>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657" name="Straight Connector 656">
                  <a:extLst>
                    <a:ext uri="{FF2B5EF4-FFF2-40B4-BE49-F238E27FC236}">
                      <a16:creationId xmlns:a16="http://schemas.microsoft.com/office/drawing/2014/main" id="{DA496E3D-DFBD-1CD5-684F-D978614D18FF}"/>
                    </a:ext>
                  </a:extLst>
                </p:cNvPr>
                <p:cNvCxnSpPr>
                  <a:cxnSpLocks/>
                </p:cNvCxnSpPr>
                <p:nvPr/>
              </p:nvCxnSpPr>
              <p:spPr bwMode="auto">
                <a:xfrm>
                  <a:off x="2509280" y="2700637"/>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658" name="Straight Connector 657">
                  <a:extLst>
                    <a:ext uri="{FF2B5EF4-FFF2-40B4-BE49-F238E27FC236}">
                      <a16:creationId xmlns:a16="http://schemas.microsoft.com/office/drawing/2014/main" id="{E14B2CE7-5227-23D0-591F-97A038A1DB61}"/>
                    </a:ext>
                  </a:extLst>
                </p:cNvPr>
                <p:cNvCxnSpPr>
                  <a:cxnSpLocks/>
                </p:cNvCxnSpPr>
                <p:nvPr/>
              </p:nvCxnSpPr>
              <p:spPr bwMode="auto">
                <a:xfrm>
                  <a:off x="2509280" y="3168134"/>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659" name="Straight Connector 658">
                  <a:extLst>
                    <a:ext uri="{FF2B5EF4-FFF2-40B4-BE49-F238E27FC236}">
                      <a16:creationId xmlns:a16="http://schemas.microsoft.com/office/drawing/2014/main" id="{529281F4-082C-871E-2351-BD5151EE7089}"/>
                    </a:ext>
                  </a:extLst>
                </p:cNvPr>
                <p:cNvCxnSpPr>
                  <a:cxnSpLocks/>
                </p:cNvCxnSpPr>
                <p:nvPr/>
              </p:nvCxnSpPr>
              <p:spPr bwMode="auto">
                <a:xfrm>
                  <a:off x="2509280" y="3635631"/>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660" name="Straight Connector 659">
                  <a:extLst>
                    <a:ext uri="{FF2B5EF4-FFF2-40B4-BE49-F238E27FC236}">
                      <a16:creationId xmlns:a16="http://schemas.microsoft.com/office/drawing/2014/main" id="{C7456C65-3C71-A1BD-3F3C-5FC54070573C}"/>
                    </a:ext>
                  </a:extLst>
                </p:cNvPr>
                <p:cNvCxnSpPr>
                  <a:cxnSpLocks/>
                </p:cNvCxnSpPr>
                <p:nvPr/>
              </p:nvCxnSpPr>
              <p:spPr bwMode="auto">
                <a:xfrm>
                  <a:off x="2509280" y="4103129"/>
                  <a:ext cx="104174" cy="0"/>
                </a:xfrm>
                <a:prstGeom prst="line">
                  <a:avLst/>
                </a:prstGeom>
                <a:noFill/>
                <a:ln w="28575" cap="flat" cmpd="sng" algn="ctr">
                  <a:solidFill>
                    <a:schemeClr val="bg1"/>
                  </a:solidFill>
                  <a:prstDash val="solid"/>
                  <a:round/>
                  <a:headEnd type="none" w="med" len="med"/>
                  <a:tailEnd type="none" w="med" len="med"/>
                </a:ln>
                <a:effectLst/>
              </p:spPr>
            </p:cxnSp>
          </p:grpSp>
          <p:cxnSp>
            <p:nvCxnSpPr>
              <p:cNvPr id="655" name="Straight Connector 654">
                <a:extLst>
                  <a:ext uri="{FF2B5EF4-FFF2-40B4-BE49-F238E27FC236}">
                    <a16:creationId xmlns:a16="http://schemas.microsoft.com/office/drawing/2014/main" id="{3C789525-74FF-AFB3-2D94-2C4A4022901D}"/>
                  </a:ext>
                </a:extLst>
              </p:cNvPr>
              <p:cNvCxnSpPr>
                <a:cxnSpLocks/>
              </p:cNvCxnSpPr>
              <p:nvPr/>
            </p:nvCxnSpPr>
            <p:spPr bwMode="auto">
              <a:xfrm>
                <a:off x="1116067" y="2610853"/>
                <a:ext cx="6611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43" name="Group 642">
              <a:extLst>
                <a:ext uri="{FF2B5EF4-FFF2-40B4-BE49-F238E27FC236}">
                  <a16:creationId xmlns:a16="http://schemas.microsoft.com/office/drawing/2014/main" id="{A6230853-BD4E-F1DF-248A-846DAA27FA0B}"/>
                </a:ext>
              </a:extLst>
            </p:cNvPr>
            <p:cNvGrpSpPr/>
            <p:nvPr/>
          </p:nvGrpSpPr>
          <p:grpSpPr>
            <a:xfrm rot="5400000">
              <a:off x="3912822" y="3583955"/>
              <a:ext cx="81816" cy="1361464"/>
              <a:chOff x="1112056" y="2610853"/>
              <a:chExt cx="70129" cy="1698770"/>
            </a:xfrm>
          </p:grpSpPr>
          <p:grpSp>
            <p:nvGrpSpPr>
              <p:cNvPr id="647" name="Group 646">
                <a:extLst>
                  <a:ext uri="{FF2B5EF4-FFF2-40B4-BE49-F238E27FC236}">
                    <a16:creationId xmlns:a16="http://schemas.microsoft.com/office/drawing/2014/main" id="{62A41D0A-8BCC-1ACA-0EBE-59333C6A00DA}"/>
                  </a:ext>
                </a:extLst>
              </p:cNvPr>
              <p:cNvGrpSpPr/>
              <p:nvPr/>
            </p:nvGrpSpPr>
            <p:grpSpPr>
              <a:xfrm>
                <a:off x="1112056" y="2955758"/>
                <a:ext cx="66118" cy="1353865"/>
                <a:chOff x="2509280" y="2233140"/>
                <a:chExt cx="104174" cy="1869989"/>
              </a:xfrm>
            </p:grpSpPr>
            <p:cxnSp>
              <p:nvCxnSpPr>
                <p:cNvPr id="649" name="Straight Connector 648">
                  <a:extLst>
                    <a:ext uri="{FF2B5EF4-FFF2-40B4-BE49-F238E27FC236}">
                      <a16:creationId xmlns:a16="http://schemas.microsoft.com/office/drawing/2014/main" id="{C236F245-E2EE-294D-C281-EF83CB339F50}"/>
                    </a:ext>
                  </a:extLst>
                </p:cNvPr>
                <p:cNvCxnSpPr>
                  <a:cxnSpLocks/>
                </p:cNvCxnSpPr>
                <p:nvPr/>
              </p:nvCxnSpPr>
              <p:spPr bwMode="auto">
                <a:xfrm>
                  <a:off x="2509280" y="2233140"/>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650" name="Straight Connector 649">
                  <a:extLst>
                    <a:ext uri="{FF2B5EF4-FFF2-40B4-BE49-F238E27FC236}">
                      <a16:creationId xmlns:a16="http://schemas.microsoft.com/office/drawing/2014/main" id="{865B5BB4-1766-64AD-4CB5-7DEA4938B432}"/>
                    </a:ext>
                  </a:extLst>
                </p:cNvPr>
                <p:cNvCxnSpPr>
                  <a:cxnSpLocks/>
                </p:cNvCxnSpPr>
                <p:nvPr/>
              </p:nvCxnSpPr>
              <p:spPr bwMode="auto">
                <a:xfrm>
                  <a:off x="2509280" y="2700637"/>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651" name="Straight Connector 650">
                  <a:extLst>
                    <a:ext uri="{FF2B5EF4-FFF2-40B4-BE49-F238E27FC236}">
                      <a16:creationId xmlns:a16="http://schemas.microsoft.com/office/drawing/2014/main" id="{E1472E0D-7B5D-6341-0AD6-BBE22204FD11}"/>
                    </a:ext>
                  </a:extLst>
                </p:cNvPr>
                <p:cNvCxnSpPr>
                  <a:cxnSpLocks/>
                </p:cNvCxnSpPr>
                <p:nvPr/>
              </p:nvCxnSpPr>
              <p:spPr bwMode="auto">
                <a:xfrm>
                  <a:off x="2509280" y="3168134"/>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652" name="Straight Connector 651">
                  <a:extLst>
                    <a:ext uri="{FF2B5EF4-FFF2-40B4-BE49-F238E27FC236}">
                      <a16:creationId xmlns:a16="http://schemas.microsoft.com/office/drawing/2014/main" id="{C3635DF5-7C5E-B445-8BE7-DAC5A76B5D1F}"/>
                    </a:ext>
                  </a:extLst>
                </p:cNvPr>
                <p:cNvCxnSpPr>
                  <a:cxnSpLocks/>
                </p:cNvCxnSpPr>
                <p:nvPr/>
              </p:nvCxnSpPr>
              <p:spPr bwMode="auto">
                <a:xfrm>
                  <a:off x="2509280" y="3635631"/>
                  <a:ext cx="104174" cy="0"/>
                </a:xfrm>
                <a:prstGeom prst="line">
                  <a:avLst/>
                </a:prstGeom>
                <a:noFill/>
                <a:ln w="28575" cap="flat" cmpd="sng" algn="ctr">
                  <a:solidFill>
                    <a:schemeClr val="bg1"/>
                  </a:solidFill>
                  <a:prstDash val="solid"/>
                  <a:round/>
                  <a:headEnd type="none" w="med" len="med"/>
                  <a:tailEnd type="none" w="med" len="med"/>
                </a:ln>
                <a:effectLst/>
              </p:spPr>
            </p:cxnSp>
            <p:cxnSp>
              <p:nvCxnSpPr>
                <p:cNvPr id="653" name="Straight Connector 652">
                  <a:extLst>
                    <a:ext uri="{FF2B5EF4-FFF2-40B4-BE49-F238E27FC236}">
                      <a16:creationId xmlns:a16="http://schemas.microsoft.com/office/drawing/2014/main" id="{C0AE2EFC-341D-08B4-2AB2-9B7C2F2165A4}"/>
                    </a:ext>
                  </a:extLst>
                </p:cNvPr>
                <p:cNvCxnSpPr>
                  <a:cxnSpLocks/>
                </p:cNvCxnSpPr>
                <p:nvPr/>
              </p:nvCxnSpPr>
              <p:spPr bwMode="auto">
                <a:xfrm>
                  <a:off x="2509280" y="4103129"/>
                  <a:ext cx="104174" cy="0"/>
                </a:xfrm>
                <a:prstGeom prst="line">
                  <a:avLst/>
                </a:prstGeom>
                <a:noFill/>
                <a:ln w="28575" cap="flat" cmpd="sng" algn="ctr">
                  <a:solidFill>
                    <a:schemeClr val="bg1"/>
                  </a:solidFill>
                  <a:prstDash val="solid"/>
                  <a:round/>
                  <a:headEnd type="none" w="med" len="med"/>
                  <a:tailEnd type="none" w="med" len="med"/>
                </a:ln>
                <a:effectLst/>
              </p:spPr>
            </p:cxnSp>
          </p:grpSp>
          <p:cxnSp>
            <p:nvCxnSpPr>
              <p:cNvPr id="648" name="Straight Connector 647">
                <a:extLst>
                  <a:ext uri="{FF2B5EF4-FFF2-40B4-BE49-F238E27FC236}">
                    <a16:creationId xmlns:a16="http://schemas.microsoft.com/office/drawing/2014/main" id="{A5D3EBA0-73B4-C12B-2109-A3EF7B42E262}"/>
                  </a:ext>
                </a:extLst>
              </p:cNvPr>
              <p:cNvCxnSpPr>
                <a:cxnSpLocks/>
              </p:cNvCxnSpPr>
              <p:nvPr/>
            </p:nvCxnSpPr>
            <p:spPr bwMode="auto">
              <a:xfrm>
                <a:off x="1116067" y="2610853"/>
                <a:ext cx="66118" cy="0"/>
              </a:xfrm>
              <a:prstGeom prst="line">
                <a:avLst/>
              </a:prstGeom>
              <a:noFill/>
              <a:ln w="28575" cap="flat" cmpd="sng" algn="ctr">
                <a:solidFill>
                  <a:schemeClr val="bg1"/>
                </a:solidFill>
                <a:prstDash val="solid"/>
                <a:round/>
                <a:headEnd type="none" w="med" len="med"/>
                <a:tailEnd type="none" w="med" len="med"/>
              </a:ln>
              <a:effectLst/>
            </p:spPr>
          </p:cxnSp>
        </p:grpSp>
        <p:grpSp>
          <p:nvGrpSpPr>
            <p:cNvPr id="644" name="Group 643">
              <a:extLst>
                <a:ext uri="{FF2B5EF4-FFF2-40B4-BE49-F238E27FC236}">
                  <a16:creationId xmlns:a16="http://schemas.microsoft.com/office/drawing/2014/main" id="{7818A005-2E32-363B-A1F9-09064CA154F0}"/>
                </a:ext>
              </a:extLst>
            </p:cNvPr>
            <p:cNvGrpSpPr/>
            <p:nvPr/>
          </p:nvGrpSpPr>
          <p:grpSpPr>
            <a:xfrm>
              <a:off x="4903828" y="4223779"/>
              <a:ext cx="276421" cy="81816"/>
              <a:chOff x="4510442" y="4376179"/>
              <a:chExt cx="276421" cy="81816"/>
            </a:xfrm>
          </p:grpSpPr>
          <p:cxnSp>
            <p:nvCxnSpPr>
              <p:cNvPr id="645" name="Straight Connector 644">
                <a:extLst>
                  <a:ext uri="{FF2B5EF4-FFF2-40B4-BE49-F238E27FC236}">
                    <a16:creationId xmlns:a16="http://schemas.microsoft.com/office/drawing/2014/main" id="{E093FB5B-7409-25CB-D6A1-84B9932CC915}"/>
                  </a:ext>
                </a:extLst>
              </p:cNvPr>
              <p:cNvCxnSpPr>
                <a:cxnSpLocks/>
              </p:cNvCxnSpPr>
              <p:nvPr/>
            </p:nvCxnSpPr>
            <p:spPr bwMode="auto">
              <a:xfrm rot="5400000">
                <a:off x="4471873" y="4414748"/>
                <a:ext cx="77137" cy="0"/>
              </a:xfrm>
              <a:prstGeom prst="line">
                <a:avLst/>
              </a:prstGeom>
              <a:noFill/>
              <a:ln w="28575" cap="flat" cmpd="sng" algn="ctr">
                <a:solidFill>
                  <a:schemeClr val="bg1"/>
                </a:solidFill>
                <a:prstDash val="solid"/>
                <a:round/>
                <a:headEnd type="none" w="med" len="med"/>
                <a:tailEnd type="none" w="med" len="med"/>
              </a:ln>
              <a:effectLst/>
            </p:spPr>
          </p:cxnSp>
          <p:cxnSp>
            <p:nvCxnSpPr>
              <p:cNvPr id="646" name="Straight Connector 645">
                <a:extLst>
                  <a:ext uri="{FF2B5EF4-FFF2-40B4-BE49-F238E27FC236}">
                    <a16:creationId xmlns:a16="http://schemas.microsoft.com/office/drawing/2014/main" id="{25C4D37B-06B4-6EA0-4F87-57CD6BEBB4F2}"/>
                  </a:ext>
                </a:extLst>
              </p:cNvPr>
              <p:cNvCxnSpPr>
                <a:cxnSpLocks/>
              </p:cNvCxnSpPr>
              <p:nvPr/>
            </p:nvCxnSpPr>
            <p:spPr bwMode="auto">
              <a:xfrm rot="5400000">
                <a:off x="4748294" y="4419427"/>
                <a:ext cx="77137"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745" name="Group 744">
            <a:extLst>
              <a:ext uri="{FF2B5EF4-FFF2-40B4-BE49-F238E27FC236}">
                <a16:creationId xmlns:a16="http://schemas.microsoft.com/office/drawing/2014/main" id="{19963BFD-9BE1-E880-C86E-6B35766AF8CF}"/>
              </a:ext>
            </a:extLst>
          </p:cNvPr>
          <p:cNvGrpSpPr/>
          <p:nvPr/>
        </p:nvGrpSpPr>
        <p:grpSpPr>
          <a:xfrm>
            <a:off x="10682503" y="4214480"/>
            <a:ext cx="545786" cy="81816"/>
            <a:chOff x="10013742" y="4369647"/>
            <a:chExt cx="545786" cy="81816"/>
          </a:xfrm>
        </p:grpSpPr>
        <p:cxnSp>
          <p:nvCxnSpPr>
            <p:cNvPr id="742" name="Straight Connector 741">
              <a:extLst>
                <a:ext uri="{FF2B5EF4-FFF2-40B4-BE49-F238E27FC236}">
                  <a16:creationId xmlns:a16="http://schemas.microsoft.com/office/drawing/2014/main" id="{39D94CEE-5FDE-F84C-50A5-8AE0EA603290}"/>
                </a:ext>
              </a:extLst>
            </p:cNvPr>
            <p:cNvCxnSpPr>
              <a:cxnSpLocks/>
            </p:cNvCxnSpPr>
            <p:nvPr/>
          </p:nvCxnSpPr>
          <p:spPr bwMode="auto">
            <a:xfrm rot="5400000">
              <a:off x="9975173" y="4412895"/>
              <a:ext cx="77137" cy="0"/>
            </a:xfrm>
            <a:prstGeom prst="line">
              <a:avLst/>
            </a:prstGeom>
            <a:noFill/>
            <a:ln w="28575" cap="flat" cmpd="sng" algn="ctr">
              <a:solidFill>
                <a:schemeClr val="bg1"/>
              </a:solidFill>
              <a:prstDash val="solid"/>
              <a:round/>
              <a:headEnd type="none" w="med" len="med"/>
              <a:tailEnd type="none" w="med" len="med"/>
            </a:ln>
            <a:effectLst/>
          </p:spPr>
        </p:cxnSp>
        <p:cxnSp>
          <p:nvCxnSpPr>
            <p:cNvPr id="743" name="Straight Connector 742">
              <a:extLst>
                <a:ext uri="{FF2B5EF4-FFF2-40B4-BE49-F238E27FC236}">
                  <a16:creationId xmlns:a16="http://schemas.microsoft.com/office/drawing/2014/main" id="{9627DD1C-DAC1-6DAE-58CD-122C6939A43B}"/>
                </a:ext>
              </a:extLst>
            </p:cNvPr>
            <p:cNvCxnSpPr>
              <a:cxnSpLocks/>
            </p:cNvCxnSpPr>
            <p:nvPr/>
          </p:nvCxnSpPr>
          <p:spPr bwMode="auto">
            <a:xfrm rot="5400000">
              <a:off x="10244538" y="4408216"/>
              <a:ext cx="77137" cy="0"/>
            </a:xfrm>
            <a:prstGeom prst="line">
              <a:avLst/>
            </a:prstGeom>
            <a:noFill/>
            <a:ln w="28575" cap="flat" cmpd="sng" algn="ctr">
              <a:solidFill>
                <a:schemeClr val="bg1"/>
              </a:solidFill>
              <a:prstDash val="solid"/>
              <a:round/>
              <a:headEnd type="none" w="med" len="med"/>
              <a:tailEnd type="none" w="med" len="med"/>
            </a:ln>
            <a:effectLst/>
          </p:spPr>
        </p:cxnSp>
        <p:cxnSp>
          <p:nvCxnSpPr>
            <p:cNvPr id="744" name="Straight Connector 743">
              <a:extLst>
                <a:ext uri="{FF2B5EF4-FFF2-40B4-BE49-F238E27FC236}">
                  <a16:creationId xmlns:a16="http://schemas.microsoft.com/office/drawing/2014/main" id="{8241B5C1-7C13-BB64-EA49-8F4D2E336F69}"/>
                </a:ext>
              </a:extLst>
            </p:cNvPr>
            <p:cNvCxnSpPr>
              <a:cxnSpLocks/>
            </p:cNvCxnSpPr>
            <p:nvPr/>
          </p:nvCxnSpPr>
          <p:spPr bwMode="auto">
            <a:xfrm rot="5400000">
              <a:off x="10520959" y="4412895"/>
              <a:ext cx="77137" cy="0"/>
            </a:xfrm>
            <a:prstGeom prst="line">
              <a:avLst/>
            </a:prstGeom>
            <a:noFill/>
            <a:ln w="28575" cap="flat" cmpd="sng" algn="ctr">
              <a:solidFill>
                <a:schemeClr val="bg1"/>
              </a:solidFill>
              <a:prstDash val="solid"/>
              <a:round/>
              <a:headEnd type="none" w="med" len="med"/>
              <a:tailEnd type="none" w="med" len="med"/>
            </a:ln>
            <a:effectLst/>
          </p:spPr>
        </p:cxnSp>
      </p:grpSp>
      <p:sp>
        <p:nvSpPr>
          <p:cNvPr id="746" name="TextBox 745">
            <a:extLst>
              <a:ext uri="{FF2B5EF4-FFF2-40B4-BE49-F238E27FC236}">
                <a16:creationId xmlns:a16="http://schemas.microsoft.com/office/drawing/2014/main" id="{51036869-8FDA-0E90-2253-9E272BEA0F50}"/>
              </a:ext>
            </a:extLst>
          </p:cNvPr>
          <p:cNvSpPr txBox="1"/>
          <p:nvPr/>
        </p:nvSpPr>
        <p:spPr bwMode="auto">
          <a:xfrm>
            <a:off x="10480309" y="424932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747" name="TextBox 746">
            <a:extLst>
              <a:ext uri="{FF2B5EF4-FFF2-40B4-BE49-F238E27FC236}">
                <a16:creationId xmlns:a16="http://schemas.microsoft.com/office/drawing/2014/main" id="{807CE214-62C4-0210-765D-971F9D72D539}"/>
              </a:ext>
            </a:extLst>
          </p:cNvPr>
          <p:cNvSpPr txBox="1"/>
          <p:nvPr/>
        </p:nvSpPr>
        <p:spPr bwMode="auto">
          <a:xfrm>
            <a:off x="10750848" y="424932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748" name="TextBox 747">
            <a:extLst>
              <a:ext uri="{FF2B5EF4-FFF2-40B4-BE49-F238E27FC236}">
                <a16:creationId xmlns:a16="http://schemas.microsoft.com/office/drawing/2014/main" id="{FBBBD599-D4F5-8096-D970-C27257493963}"/>
              </a:ext>
            </a:extLst>
          </p:cNvPr>
          <p:cNvSpPr txBox="1"/>
          <p:nvPr/>
        </p:nvSpPr>
        <p:spPr bwMode="auto">
          <a:xfrm>
            <a:off x="11025219" y="424932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749" name="TextBox 748">
            <a:extLst>
              <a:ext uri="{FF2B5EF4-FFF2-40B4-BE49-F238E27FC236}">
                <a16:creationId xmlns:a16="http://schemas.microsoft.com/office/drawing/2014/main" id="{01201A79-E9EC-B37F-5371-B58BB39FE473}"/>
              </a:ext>
            </a:extLst>
          </p:cNvPr>
          <p:cNvSpPr txBox="1"/>
          <p:nvPr/>
        </p:nvSpPr>
        <p:spPr bwMode="auto">
          <a:xfrm>
            <a:off x="10538502" y="4750300"/>
            <a:ext cx="2568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6</a:t>
            </a:r>
          </a:p>
          <a:p>
            <a:pPr algn="ctr">
              <a:lnSpc>
                <a:spcPct val="100000"/>
              </a:lnSpc>
              <a:spcAft>
                <a:spcPct val="0"/>
              </a:spcAft>
              <a:buClrTx/>
              <a:buFontTx/>
              <a:buNone/>
            </a:pPr>
            <a:r>
              <a:rPr lang="en-US" sz="1200" spc="-50" dirty="0">
                <a:solidFill>
                  <a:schemeClr val="bg1"/>
                </a:solidFill>
                <a:latin typeface="Calibri" panose="020F0502020204030204" pitchFamily="34" charset="0"/>
              </a:rPr>
              <a:t>5</a:t>
            </a:r>
            <a:endParaRPr lang="en-US" sz="1200" b="0" spc="-50" dirty="0">
              <a:solidFill>
                <a:schemeClr val="bg1"/>
              </a:solidFill>
              <a:latin typeface="Calibri" panose="020F0502020204030204" pitchFamily="34" charset="0"/>
            </a:endParaRPr>
          </a:p>
        </p:txBody>
      </p:sp>
      <p:sp>
        <p:nvSpPr>
          <p:cNvPr id="750" name="TextBox 749">
            <a:extLst>
              <a:ext uri="{FF2B5EF4-FFF2-40B4-BE49-F238E27FC236}">
                <a16:creationId xmlns:a16="http://schemas.microsoft.com/office/drawing/2014/main" id="{1C218317-7314-5D43-ACB7-E6F41D87361A}"/>
              </a:ext>
            </a:extLst>
          </p:cNvPr>
          <p:cNvSpPr txBox="1"/>
          <p:nvPr/>
        </p:nvSpPr>
        <p:spPr bwMode="auto">
          <a:xfrm>
            <a:off x="10809040" y="4750300"/>
            <a:ext cx="2568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3</a:t>
            </a:r>
          </a:p>
          <a:p>
            <a:pPr algn="ctr">
              <a:lnSpc>
                <a:spcPct val="100000"/>
              </a:lnSpc>
              <a:spcAft>
                <a:spcPct val="0"/>
              </a:spcAft>
              <a:buClrTx/>
              <a:buFontTx/>
              <a:buNone/>
            </a:pPr>
            <a:r>
              <a:rPr lang="en-US" sz="1200" spc="-50" dirty="0">
                <a:solidFill>
                  <a:schemeClr val="bg1"/>
                </a:solidFill>
                <a:latin typeface="Calibri" panose="020F0502020204030204" pitchFamily="34" charset="0"/>
              </a:rPr>
              <a:t>1</a:t>
            </a:r>
            <a:endParaRPr lang="en-US" sz="1200" b="0" spc="-50" dirty="0">
              <a:solidFill>
                <a:schemeClr val="bg1"/>
              </a:solidFill>
              <a:latin typeface="Calibri" panose="020F0502020204030204" pitchFamily="34" charset="0"/>
            </a:endParaRPr>
          </a:p>
        </p:txBody>
      </p:sp>
      <p:sp>
        <p:nvSpPr>
          <p:cNvPr id="751" name="TextBox 750">
            <a:extLst>
              <a:ext uri="{FF2B5EF4-FFF2-40B4-BE49-F238E27FC236}">
                <a16:creationId xmlns:a16="http://schemas.microsoft.com/office/drawing/2014/main" id="{9DC8835A-1FF8-7A28-C6E0-16B56DC28BB3}"/>
              </a:ext>
            </a:extLst>
          </p:cNvPr>
          <p:cNvSpPr txBox="1"/>
          <p:nvPr/>
        </p:nvSpPr>
        <p:spPr bwMode="auto">
          <a:xfrm>
            <a:off x="11083412" y="4750300"/>
            <a:ext cx="25680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200" b="0" spc="-50" dirty="0">
                <a:solidFill>
                  <a:schemeClr val="bg1"/>
                </a:solidFill>
                <a:latin typeface="Calibri" panose="020F0502020204030204" pitchFamily="34" charset="0"/>
              </a:rPr>
              <a:t>0</a:t>
            </a:r>
          </a:p>
          <a:p>
            <a:pPr algn="ctr">
              <a:lnSpc>
                <a:spcPct val="100000"/>
              </a:lnSpc>
              <a:spcAft>
                <a:spcPct val="0"/>
              </a:spcAft>
              <a:buClrTx/>
              <a:buFontTx/>
              <a:buNone/>
            </a:pPr>
            <a:r>
              <a:rPr lang="en-US" sz="1200" spc="-50" dirty="0">
                <a:solidFill>
                  <a:schemeClr val="bg1"/>
                </a:solidFill>
                <a:latin typeface="Calibri" panose="020F0502020204030204" pitchFamily="34" charset="0"/>
              </a:rPr>
              <a:t>0</a:t>
            </a:r>
            <a:endParaRPr lang="en-US" sz="1200" b="0" spc="-5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159023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5" name="Group 424">
            <a:extLst>
              <a:ext uri="{FF2B5EF4-FFF2-40B4-BE49-F238E27FC236}">
                <a16:creationId xmlns:a16="http://schemas.microsoft.com/office/drawing/2014/main" id="{EEC65C9A-0EC4-4B14-88D2-9018D50C8D6F}"/>
              </a:ext>
            </a:extLst>
          </p:cNvPr>
          <p:cNvGrpSpPr/>
          <p:nvPr/>
        </p:nvGrpSpPr>
        <p:grpSpPr>
          <a:xfrm>
            <a:off x="7086600" y="1860550"/>
            <a:ext cx="3803650" cy="1794649"/>
            <a:chOff x="7086600" y="1860550"/>
            <a:chExt cx="3803650" cy="1794649"/>
          </a:xfrm>
        </p:grpSpPr>
        <p:sp>
          <p:nvSpPr>
            <p:cNvPr id="364" name="Freeform 363">
              <a:extLst>
                <a:ext uri="{FF2B5EF4-FFF2-40B4-BE49-F238E27FC236}">
                  <a16:creationId xmlns:a16="http://schemas.microsoft.com/office/drawing/2014/main" id="{BF0656B1-43FC-D442-792C-66F9BF4E4B17}"/>
                </a:ext>
              </a:extLst>
            </p:cNvPr>
            <p:cNvSpPr/>
            <p:nvPr/>
          </p:nvSpPr>
          <p:spPr bwMode="auto">
            <a:xfrm>
              <a:off x="7172325" y="2019300"/>
              <a:ext cx="3625850" cy="1520825"/>
            </a:xfrm>
            <a:custGeom>
              <a:avLst/>
              <a:gdLst>
                <a:gd name="connsiteX0" fmla="*/ 3625850 w 3625850"/>
                <a:gd name="connsiteY0" fmla="*/ 1520825 h 1520825"/>
                <a:gd name="connsiteX1" fmla="*/ 3625850 w 3625850"/>
                <a:gd name="connsiteY1" fmla="*/ 1403350 h 1520825"/>
                <a:gd name="connsiteX2" fmla="*/ 3022600 w 3625850"/>
                <a:gd name="connsiteY2" fmla="*/ 1403350 h 1520825"/>
                <a:gd name="connsiteX3" fmla="*/ 3022600 w 3625850"/>
                <a:gd name="connsiteY3" fmla="*/ 1352550 h 1520825"/>
                <a:gd name="connsiteX4" fmla="*/ 2990850 w 3625850"/>
                <a:gd name="connsiteY4" fmla="*/ 1352550 h 1520825"/>
                <a:gd name="connsiteX5" fmla="*/ 2990850 w 3625850"/>
                <a:gd name="connsiteY5" fmla="*/ 1295400 h 1520825"/>
                <a:gd name="connsiteX6" fmla="*/ 2841625 w 3625850"/>
                <a:gd name="connsiteY6" fmla="*/ 1295400 h 1520825"/>
                <a:gd name="connsiteX7" fmla="*/ 2841625 w 3625850"/>
                <a:gd name="connsiteY7" fmla="*/ 1196975 h 1520825"/>
                <a:gd name="connsiteX8" fmla="*/ 2736850 w 3625850"/>
                <a:gd name="connsiteY8" fmla="*/ 1196975 h 1520825"/>
                <a:gd name="connsiteX9" fmla="*/ 2736850 w 3625850"/>
                <a:gd name="connsiteY9" fmla="*/ 1162050 h 1520825"/>
                <a:gd name="connsiteX10" fmla="*/ 2695575 w 3625850"/>
                <a:gd name="connsiteY10" fmla="*/ 1162050 h 1520825"/>
                <a:gd name="connsiteX11" fmla="*/ 2695575 w 3625850"/>
                <a:gd name="connsiteY11" fmla="*/ 1123950 h 1520825"/>
                <a:gd name="connsiteX12" fmla="*/ 2320925 w 3625850"/>
                <a:gd name="connsiteY12" fmla="*/ 1123950 h 1520825"/>
                <a:gd name="connsiteX13" fmla="*/ 2320925 w 3625850"/>
                <a:gd name="connsiteY13" fmla="*/ 1104900 h 1520825"/>
                <a:gd name="connsiteX14" fmla="*/ 2120900 w 3625850"/>
                <a:gd name="connsiteY14" fmla="*/ 1104900 h 1520825"/>
                <a:gd name="connsiteX15" fmla="*/ 2120900 w 3625850"/>
                <a:gd name="connsiteY15" fmla="*/ 1073150 h 1520825"/>
                <a:gd name="connsiteX16" fmla="*/ 2101850 w 3625850"/>
                <a:gd name="connsiteY16" fmla="*/ 1073150 h 1520825"/>
                <a:gd name="connsiteX17" fmla="*/ 2101850 w 3625850"/>
                <a:gd name="connsiteY17" fmla="*/ 1044575 h 1520825"/>
                <a:gd name="connsiteX18" fmla="*/ 1825625 w 3625850"/>
                <a:gd name="connsiteY18" fmla="*/ 1044575 h 1520825"/>
                <a:gd name="connsiteX19" fmla="*/ 1825625 w 3625850"/>
                <a:gd name="connsiteY19" fmla="*/ 1000125 h 1520825"/>
                <a:gd name="connsiteX20" fmla="*/ 1825625 w 3625850"/>
                <a:gd name="connsiteY20" fmla="*/ 1000125 h 1520825"/>
                <a:gd name="connsiteX21" fmla="*/ 1790700 w 3625850"/>
                <a:gd name="connsiteY21" fmla="*/ 1000125 h 1520825"/>
                <a:gd name="connsiteX22" fmla="*/ 1790700 w 3625850"/>
                <a:gd name="connsiteY22" fmla="*/ 958850 h 1520825"/>
                <a:gd name="connsiteX23" fmla="*/ 1670050 w 3625850"/>
                <a:gd name="connsiteY23" fmla="*/ 958850 h 1520825"/>
                <a:gd name="connsiteX24" fmla="*/ 1670050 w 3625850"/>
                <a:gd name="connsiteY24" fmla="*/ 936625 h 1520825"/>
                <a:gd name="connsiteX25" fmla="*/ 1501775 w 3625850"/>
                <a:gd name="connsiteY25" fmla="*/ 936625 h 1520825"/>
                <a:gd name="connsiteX26" fmla="*/ 1501775 w 3625850"/>
                <a:gd name="connsiteY26" fmla="*/ 863600 h 1520825"/>
                <a:gd name="connsiteX27" fmla="*/ 1336675 w 3625850"/>
                <a:gd name="connsiteY27" fmla="*/ 863600 h 1520825"/>
                <a:gd name="connsiteX28" fmla="*/ 1336675 w 3625850"/>
                <a:gd name="connsiteY28" fmla="*/ 838200 h 1520825"/>
                <a:gd name="connsiteX29" fmla="*/ 1203325 w 3625850"/>
                <a:gd name="connsiteY29" fmla="*/ 838200 h 1520825"/>
                <a:gd name="connsiteX30" fmla="*/ 1203325 w 3625850"/>
                <a:gd name="connsiteY30" fmla="*/ 730250 h 1520825"/>
                <a:gd name="connsiteX31" fmla="*/ 1190625 w 3625850"/>
                <a:gd name="connsiteY31" fmla="*/ 730250 h 1520825"/>
                <a:gd name="connsiteX32" fmla="*/ 1190625 w 3625850"/>
                <a:gd name="connsiteY32" fmla="*/ 654050 h 1520825"/>
                <a:gd name="connsiteX33" fmla="*/ 1177925 w 3625850"/>
                <a:gd name="connsiteY33" fmla="*/ 654050 h 1520825"/>
                <a:gd name="connsiteX34" fmla="*/ 1177925 w 3625850"/>
                <a:gd name="connsiteY34" fmla="*/ 612775 h 1520825"/>
                <a:gd name="connsiteX35" fmla="*/ 1111250 w 3625850"/>
                <a:gd name="connsiteY35" fmla="*/ 612775 h 1520825"/>
                <a:gd name="connsiteX36" fmla="*/ 1111250 w 3625850"/>
                <a:gd name="connsiteY36" fmla="*/ 612775 h 1520825"/>
                <a:gd name="connsiteX37" fmla="*/ 1111250 w 3625850"/>
                <a:gd name="connsiteY37" fmla="*/ 612775 h 1520825"/>
                <a:gd name="connsiteX38" fmla="*/ 1111250 w 3625850"/>
                <a:gd name="connsiteY38" fmla="*/ 581025 h 1520825"/>
                <a:gd name="connsiteX39" fmla="*/ 936625 w 3625850"/>
                <a:gd name="connsiteY39" fmla="*/ 581025 h 1520825"/>
                <a:gd name="connsiteX40" fmla="*/ 936625 w 3625850"/>
                <a:gd name="connsiteY40" fmla="*/ 581025 h 1520825"/>
                <a:gd name="connsiteX41" fmla="*/ 914400 w 3625850"/>
                <a:gd name="connsiteY41" fmla="*/ 558800 h 1520825"/>
                <a:gd name="connsiteX42" fmla="*/ 901700 w 3625850"/>
                <a:gd name="connsiteY42" fmla="*/ 558800 h 1520825"/>
                <a:gd name="connsiteX43" fmla="*/ 901700 w 3625850"/>
                <a:gd name="connsiteY43" fmla="*/ 444500 h 1520825"/>
                <a:gd name="connsiteX44" fmla="*/ 879475 w 3625850"/>
                <a:gd name="connsiteY44" fmla="*/ 444500 h 1520825"/>
                <a:gd name="connsiteX45" fmla="*/ 879475 w 3625850"/>
                <a:gd name="connsiteY45" fmla="*/ 415925 h 1520825"/>
                <a:gd name="connsiteX46" fmla="*/ 755650 w 3625850"/>
                <a:gd name="connsiteY46" fmla="*/ 415925 h 1520825"/>
                <a:gd name="connsiteX47" fmla="*/ 755650 w 3625850"/>
                <a:gd name="connsiteY47" fmla="*/ 393700 h 1520825"/>
                <a:gd name="connsiteX48" fmla="*/ 635000 w 3625850"/>
                <a:gd name="connsiteY48" fmla="*/ 393700 h 1520825"/>
                <a:gd name="connsiteX49" fmla="*/ 635000 w 3625850"/>
                <a:gd name="connsiteY49" fmla="*/ 377825 h 1520825"/>
                <a:gd name="connsiteX50" fmla="*/ 590550 w 3625850"/>
                <a:gd name="connsiteY50" fmla="*/ 377825 h 1520825"/>
                <a:gd name="connsiteX51" fmla="*/ 590550 w 3625850"/>
                <a:gd name="connsiteY51" fmla="*/ 327025 h 1520825"/>
                <a:gd name="connsiteX52" fmla="*/ 434975 w 3625850"/>
                <a:gd name="connsiteY52" fmla="*/ 327025 h 1520825"/>
                <a:gd name="connsiteX53" fmla="*/ 434975 w 3625850"/>
                <a:gd name="connsiteY53" fmla="*/ 311150 h 1520825"/>
                <a:gd name="connsiteX54" fmla="*/ 387350 w 3625850"/>
                <a:gd name="connsiteY54" fmla="*/ 311150 h 1520825"/>
                <a:gd name="connsiteX55" fmla="*/ 387350 w 3625850"/>
                <a:gd name="connsiteY55" fmla="*/ 215900 h 1520825"/>
                <a:gd name="connsiteX56" fmla="*/ 327025 w 3625850"/>
                <a:gd name="connsiteY56" fmla="*/ 215900 h 1520825"/>
                <a:gd name="connsiteX57" fmla="*/ 327025 w 3625850"/>
                <a:gd name="connsiteY57" fmla="*/ 196850 h 1520825"/>
                <a:gd name="connsiteX58" fmla="*/ 234950 w 3625850"/>
                <a:gd name="connsiteY58" fmla="*/ 196850 h 1520825"/>
                <a:gd name="connsiteX59" fmla="*/ 234950 w 3625850"/>
                <a:gd name="connsiteY59" fmla="*/ 168275 h 1520825"/>
                <a:gd name="connsiteX60" fmla="*/ 234950 w 3625850"/>
                <a:gd name="connsiteY60" fmla="*/ 168275 h 1520825"/>
                <a:gd name="connsiteX61" fmla="*/ 206375 w 3625850"/>
                <a:gd name="connsiteY61" fmla="*/ 139700 h 1520825"/>
                <a:gd name="connsiteX62" fmla="*/ 187325 w 3625850"/>
                <a:gd name="connsiteY62" fmla="*/ 120650 h 1520825"/>
                <a:gd name="connsiteX63" fmla="*/ 187325 w 3625850"/>
                <a:gd name="connsiteY63" fmla="*/ 0 h 1520825"/>
                <a:gd name="connsiteX64" fmla="*/ 0 w 3625850"/>
                <a:gd name="connsiteY64" fmla="*/ 0 h 152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625850" h="1520825">
                  <a:moveTo>
                    <a:pt x="3625850" y="1520825"/>
                  </a:moveTo>
                  <a:lnTo>
                    <a:pt x="3625850" y="1403350"/>
                  </a:lnTo>
                  <a:lnTo>
                    <a:pt x="3022600" y="1403350"/>
                  </a:lnTo>
                  <a:lnTo>
                    <a:pt x="3022600" y="1352550"/>
                  </a:lnTo>
                  <a:lnTo>
                    <a:pt x="2990850" y="1352550"/>
                  </a:lnTo>
                  <a:lnTo>
                    <a:pt x="2990850" y="1295400"/>
                  </a:lnTo>
                  <a:lnTo>
                    <a:pt x="2841625" y="1295400"/>
                  </a:lnTo>
                  <a:lnTo>
                    <a:pt x="2841625" y="1196975"/>
                  </a:lnTo>
                  <a:lnTo>
                    <a:pt x="2736850" y="1196975"/>
                  </a:lnTo>
                  <a:lnTo>
                    <a:pt x="2736850" y="1162050"/>
                  </a:lnTo>
                  <a:lnTo>
                    <a:pt x="2695575" y="1162050"/>
                  </a:lnTo>
                  <a:lnTo>
                    <a:pt x="2695575" y="1123950"/>
                  </a:lnTo>
                  <a:lnTo>
                    <a:pt x="2320925" y="1123950"/>
                  </a:lnTo>
                  <a:lnTo>
                    <a:pt x="2320925" y="1104900"/>
                  </a:lnTo>
                  <a:lnTo>
                    <a:pt x="2120900" y="1104900"/>
                  </a:lnTo>
                  <a:lnTo>
                    <a:pt x="2120900" y="1073150"/>
                  </a:lnTo>
                  <a:lnTo>
                    <a:pt x="2101850" y="1073150"/>
                  </a:lnTo>
                  <a:lnTo>
                    <a:pt x="2101850" y="1044575"/>
                  </a:lnTo>
                  <a:lnTo>
                    <a:pt x="1825625" y="1044575"/>
                  </a:lnTo>
                  <a:lnTo>
                    <a:pt x="1825625" y="1000125"/>
                  </a:lnTo>
                  <a:lnTo>
                    <a:pt x="1825625" y="1000125"/>
                  </a:lnTo>
                  <a:lnTo>
                    <a:pt x="1790700" y="1000125"/>
                  </a:lnTo>
                  <a:lnTo>
                    <a:pt x="1790700" y="958850"/>
                  </a:lnTo>
                  <a:lnTo>
                    <a:pt x="1670050" y="958850"/>
                  </a:lnTo>
                  <a:lnTo>
                    <a:pt x="1670050" y="936625"/>
                  </a:lnTo>
                  <a:lnTo>
                    <a:pt x="1501775" y="936625"/>
                  </a:lnTo>
                  <a:lnTo>
                    <a:pt x="1501775" y="863600"/>
                  </a:lnTo>
                  <a:lnTo>
                    <a:pt x="1336675" y="863600"/>
                  </a:lnTo>
                  <a:lnTo>
                    <a:pt x="1336675" y="838200"/>
                  </a:lnTo>
                  <a:lnTo>
                    <a:pt x="1203325" y="838200"/>
                  </a:lnTo>
                  <a:lnTo>
                    <a:pt x="1203325" y="730250"/>
                  </a:lnTo>
                  <a:lnTo>
                    <a:pt x="1190625" y="730250"/>
                  </a:lnTo>
                  <a:lnTo>
                    <a:pt x="1190625" y="654050"/>
                  </a:lnTo>
                  <a:lnTo>
                    <a:pt x="1177925" y="654050"/>
                  </a:lnTo>
                  <a:lnTo>
                    <a:pt x="1177925" y="612775"/>
                  </a:lnTo>
                  <a:lnTo>
                    <a:pt x="1111250" y="612775"/>
                  </a:lnTo>
                  <a:lnTo>
                    <a:pt x="1111250" y="612775"/>
                  </a:lnTo>
                  <a:lnTo>
                    <a:pt x="1111250" y="612775"/>
                  </a:lnTo>
                  <a:lnTo>
                    <a:pt x="1111250" y="581025"/>
                  </a:lnTo>
                  <a:lnTo>
                    <a:pt x="936625" y="581025"/>
                  </a:lnTo>
                  <a:lnTo>
                    <a:pt x="936625" y="581025"/>
                  </a:lnTo>
                  <a:lnTo>
                    <a:pt x="914400" y="558800"/>
                  </a:lnTo>
                  <a:lnTo>
                    <a:pt x="901700" y="558800"/>
                  </a:lnTo>
                  <a:lnTo>
                    <a:pt x="901700" y="444500"/>
                  </a:lnTo>
                  <a:lnTo>
                    <a:pt x="879475" y="444500"/>
                  </a:lnTo>
                  <a:lnTo>
                    <a:pt x="879475" y="415925"/>
                  </a:lnTo>
                  <a:lnTo>
                    <a:pt x="755650" y="415925"/>
                  </a:lnTo>
                  <a:lnTo>
                    <a:pt x="755650" y="393700"/>
                  </a:lnTo>
                  <a:lnTo>
                    <a:pt x="635000" y="393700"/>
                  </a:lnTo>
                  <a:lnTo>
                    <a:pt x="635000" y="377825"/>
                  </a:lnTo>
                  <a:lnTo>
                    <a:pt x="590550" y="377825"/>
                  </a:lnTo>
                  <a:lnTo>
                    <a:pt x="590550" y="327025"/>
                  </a:lnTo>
                  <a:lnTo>
                    <a:pt x="434975" y="327025"/>
                  </a:lnTo>
                  <a:lnTo>
                    <a:pt x="434975" y="311150"/>
                  </a:lnTo>
                  <a:lnTo>
                    <a:pt x="387350" y="311150"/>
                  </a:lnTo>
                  <a:lnTo>
                    <a:pt x="387350" y="215900"/>
                  </a:lnTo>
                  <a:lnTo>
                    <a:pt x="327025" y="215900"/>
                  </a:lnTo>
                  <a:lnTo>
                    <a:pt x="327025" y="196850"/>
                  </a:lnTo>
                  <a:lnTo>
                    <a:pt x="234950" y="196850"/>
                  </a:lnTo>
                  <a:lnTo>
                    <a:pt x="234950" y="168275"/>
                  </a:lnTo>
                  <a:lnTo>
                    <a:pt x="234950" y="168275"/>
                  </a:lnTo>
                  <a:lnTo>
                    <a:pt x="206375" y="139700"/>
                  </a:lnTo>
                  <a:lnTo>
                    <a:pt x="187325" y="120650"/>
                  </a:lnTo>
                  <a:lnTo>
                    <a:pt x="18732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374" name="TextBox 373">
              <a:extLst>
                <a:ext uri="{FF2B5EF4-FFF2-40B4-BE49-F238E27FC236}">
                  <a16:creationId xmlns:a16="http://schemas.microsoft.com/office/drawing/2014/main" id="{53EFC44A-B96A-79B4-EC71-5D0F82A8F4D7}"/>
                </a:ext>
              </a:extLst>
            </p:cNvPr>
            <p:cNvSpPr txBox="1"/>
            <p:nvPr/>
          </p:nvSpPr>
          <p:spPr bwMode="auto">
            <a:xfrm>
              <a:off x="7150100" y="18637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grpSp>
          <p:nvGrpSpPr>
            <p:cNvPr id="424" name="Group 423">
              <a:extLst>
                <a:ext uri="{FF2B5EF4-FFF2-40B4-BE49-F238E27FC236}">
                  <a16:creationId xmlns:a16="http://schemas.microsoft.com/office/drawing/2014/main" id="{B1731378-F986-6521-2E05-CFB07E5040A5}"/>
                </a:ext>
              </a:extLst>
            </p:cNvPr>
            <p:cNvGrpSpPr/>
            <p:nvPr/>
          </p:nvGrpSpPr>
          <p:grpSpPr>
            <a:xfrm>
              <a:off x="7086600" y="1860550"/>
              <a:ext cx="3803650" cy="1794649"/>
              <a:chOff x="7086600" y="1860550"/>
              <a:chExt cx="3803650" cy="1794649"/>
            </a:xfrm>
          </p:grpSpPr>
          <p:sp>
            <p:nvSpPr>
              <p:cNvPr id="380" name="TextBox 379">
                <a:extLst>
                  <a:ext uri="{FF2B5EF4-FFF2-40B4-BE49-F238E27FC236}">
                    <a16:creationId xmlns:a16="http://schemas.microsoft.com/office/drawing/2014/main" id="{2AAE6EB5-8A48-E609-BEDB-BB10C6DA7CEE}"/>
                  </a:ext>
                </a:extLst>
              </p:cNvPr>
              <p:cNvSpPr txBox="1"/>
              <p:nvPr/>
            </p:nvSpPr>
            <p:spPr bwMode="auto">
              <a:xfrm>
                <a:off x="7877175" y="22733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65" name="TextBox 364">
                <a:extLst>
                  <a:ext uri="{FF2B5EF4-FFF2-40B4-BE49-F238E27FC236}">
                    <a16:creationId xmlns:a16="http://schemas.microsoft.com/office/drawing/2014/main" id="{9DF7F20B-E7AB-3EB1-8A15-8000E34F4181}"/>
                  </a:ext>
                </a:extLst>
              </p:cNvPr>
              <p:cNvSpPr txBox="1"/>
              <p:nvPr/>
            </p:nvSpPr>
            <p:spPr bwMode="auto">
              <a:xfrm>
                <a:off x="7086600" y="18669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66" name="TextBox 365">
                <a:extLst>
                  <a:ext uri="{FF2B5EF4-FFF2-40B4-BE49-F238E27FC236}">
                    <a16:creationId xmlns:a16="http://schemas.microsoft.com/office/drawing/2014/main" id="{21CE028C-1664-8248-336F-D4BE8517F650}"/>
                  </a:ext>
                </a:extLst>
              </p:cNvPr>
              <p:cNvSpPr txBox="1"/>
              <p:nvPr/>
            </p:nvSpPr>
            <p:spPr bwMode="auto">
              <a:xfrm>
                <a:off x="7194550" y="18605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67" name="TextBox 366">
                <a:extLst>
                  <a:ext uri="{FF2B5EF4-FFF2-40B4-BE49-F238E27FC236}">
                    <a16:creationId xmlns:a16="http://schemas.microsoft.com/office/drawing/2014/main" id="{1BBE3F8A-0185-3F34-3B54-D1D596E8A221}"/>
                  </a:ext>
                </a:extLst>
              </p:cNvPr>
              <p:cNvSpPr txBox="1"/>
              <p:nvPr/>
            </p:nvSpPr>
            <p:spPr bwMode="auto">
              <a:xfrm>
                <a:off x="7258050" y="18700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68" name="TextBox 367">
                <a:extLst>
                  <a:ext uri="{FF2B5EF4-FFF2-40B4-BE49-F238E27FC236}">
                    <a16:creationId xmlns:a16="http://schemas.microsoft.com/office/drawing/2014/main" id="{46B0206F-9969-F025-6AB8-237AC0B56CE2}"/>
                  </a:ext>
                </a:extLst>
              </p:cNvPr>
              <p:cNvSpPr txBox="1"/>
              <p:nvPr/>
            </p:nvSpPr>
            <p:spPr bwMode="auto">
              <a:xfrm>
                <a:off x="7267575" y="18923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69" name="TextBox 368">
                <a:extLst>
                  <a:ext uri="{FF2B5EF4-FFF2-40B4-BE49-F238E27FC236}">
                    <a16:creationId xmlns:a16="http://schemas.microsoft.com/office/drawing/2014/main" id="{171EC337-D416-2FB6-9298-F3B36BD0E8F6}"/>
                  </a:ext>
                </a:extLst>
              </p:cNvPr>
              <p:cNvSpPr txBox="1"/>
              <p:nvPr/>
            </p:nvSpPr>
            <p:spPr bwMode="auto">
              <a:xfrm>
                <a:off x="7280275" y="19526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70" name="TextBox 369">
                <a:extLst>
                  <a:ext uri="{FF2B5EF4-FFF2-40B4-BE49-F238E27FC236}">
                    <a16:creationId xmlns:a16="http://schemas.microsoft.com/office/drawing/2014/main" id="{CE9C61EC-02EA-E441-2607-42411C59D5C1}"/>
                  </a:ext>
                </a:extLst>
              </p:cNvPr>
              <p:cNvSpPr txBox="1"/>
              <p:nvPr/>
            </p:nvSpPr>
            <p:spPr bwMode="auto">
              <a:xfrm>
                <a:off x="7286625" y="19875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71" name="TextBox 370">
                <a:extLst>
                  <a:ext uri="{FF2B5EF4-FFF2-40B4-BE49-F238E27FC236}">
                    <a16:creationId xmlns:a16="http://schemas.microsoft.com/office/drawing/2014/main" id="{F43E1594-BB93-A2C9-3780-EF53276478B5}"/>
                  </a:ext>
                </a:extLst>
              </p:cNvPr>
              <p:cNvSpPr txBox="1"/>
              <p:nvPr/>
            </p:nvSpPr>
            <p:spPr bwMode="auto">
              <a:xfrm>
                <a:off x="7473950" y="21272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72" name="TextBox 371">
                <a:extLst>
                  <a:ext uri="{FF2B5EF4-FFF2-40B4-BE49-F238E27FC236}">
                    <a16:creationId xmlns:a16="http://schemas.microsoft.com/office/drawing/2014/main" id="{26C7777E-E807-5785-0DD9-FA9418C99F9C}"/>
                  </a:ext>
                </a:extLst>
              </p:cNvPr>
              <p:cNvSpPr txBox="1"/>
              <p:nvPr/>
            </p:nvSpPr>
            <p:spPr bwMode="auto">
              <a:xfrm>
                <a:off x="7480300" y="21558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73" name="TextBox 372">
                <a:extLst>
                  <a:ext uri="{FF2B5EF4-FFF2-40B4-BE49-F238E27FC236}">
                    <a16:creationId xmlns:a16="http://schemas.microsoft.com/office/drawing/2014/main" id="{CE385998-960F-9093-A938-2C20D2BACF21}"/>
                  </a:ext>
                </a:extLst>
              </p:cNvPr>
              <p:cNvSpPr txBox="1"/>
              <p:nvPr/>
            </p:nvSpPr>
            <p:spPr bwMode="auto">
              <a:xfrm>
                <a:off x="7493000" y="21717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75" name="TextBox 374">
                <a:extLst>
                  <a:ext uri="{FF2B5EF4-FFF2-40B4-BE49-F238E27FC236}">
                    <a16:creationId xmlns:a16="http://schemas.microsoft.com/office/drawing/2014/main" id="{83022B2C-5821-023C-1EBF-2F1D09B4A93C}"/>
                  </a:ext>
                </a:extLst>
              </p:cNvPr>
              <p:cNvSpPr txBox="1"/>
              <p:nvPr/>
            </p:nvSpPr>
            <p:spPr bwMode="auto">
              <a:xfrm>
                <a:off x="7635875" y="21907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76" name="TextBox 375">
                <a:extLst>
                  <a:ext uri="{FF2B5EF4-FFF2-40B4-BE49-F238E27FC236}">
                    <a16:creationId xmlns:a16="http://schemas.microsoft.com/office/drawing/2014/main" id="{1DF1CA1C-DD52-DE62-BF74-C305286EE46F}"/>
                  </a:ext>
                </a:extLst>
              </p:cNvPr>
              <p:cNvSpPr txBox="1"/>
              <p:nvPr/>
            </p:nvSpPr>
            <p:spPr bwMode="auto">
              <a:xfrm>
                <a:off x="7661275" y="22002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77" name="TextBox 376">
                <a:extLst>
                  <a:ext uri="{FF2B5EF4-FFF2-40B4-BE49-F238E27FC236}">
                    <a16:creationId xmlns:a16="http://schemas.microsoft.com/office/drawing/2014/main" id="{D5432163-C861-B6A0-67C1-71F70D6D1B95}"/>
                  </a:ext>
                </a:extLst>
              </p:cNvPr>
              <p:cNvSpPr txBox="1"/>
              <p:nvPr/>
            </p:nvSpPr>
            <p:spPr bwMode="auto">
              <a:xfrm>
                <a:off x="7673975" y="2216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78" name="TextBox 377">
                <a:extLst>
                  <a:ext uri="{FF2B5EF4-FFF2-40B4-BE49-F238E27FC236}">
                    <a16:creationId xmlns:a16="http://schemas.microsoft.com/office/drawing/2014/main" id="{DA66B910-8B08-317B-1329-A1B1D8F5737B}"/>
                  </a:ext>
                </a:extLst>
              </p:cNvPr>
              <p:cNvSpPr txBox="1"/>
              <p:nvPr/>
            </p:nvSpPr>
            <p:spPr bwMode="auto">
              <a:xfrm>
                <a:off x="7689850" y="22288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79" name="TextBox 378">
                <a:extLst>
                  <a:ext uri="{FF2B5EF4-FFF2-40B4-BE49-F238E27FC236}">
                    <a16:creationId xmlns:a16="http://schemas.microsoft.com/office/drawing/2014/main" id="{5AA2E3A5-AB62-35BD-7523-6A1C779AA40B}"/>
                  </a:ext>
                </a:extLst>
              </p:cNvPr>
              <p:cNvSpPr txBox="1"/>
              <p:nvPr/>
            </p:nvSpPr>
            <p:spPr bwMode="auto">
              <a:xfrm>
                <a:off x="7705725" y="22383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81" name="TextBox 380">
                <a:extLst>
                  <a:ext uri="{FF2B5EF4-FFF2-40B4-BE49-F238E27FC236}">
                    <a16:creationId xmlns:a16="http://schemas.microsoft.com/office/drawing/2014/main" id="{01A0AF5D-D4FE-1698-C13D-B456CD271D00}"/>
                  </a:ext>
                </a:extLst>
              </p:cNvPr>
              <p:cNvSpPr txBox="1"/>
              <p:nvPr/>
            </p:nvSpPr>
            <p:spPr bwMode="auto">
              <a:xfrm>
                <a:off x="7975600" y="23114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82" name="TextBox 381">
                <a:extLst>
                  <a:ext uri="{FF2B5EF4-FFF2-40B4-BE49-F238E27FC236}">
                    <a16:creationId xmlns:a16="http://schemas.microsoft.com/office/drawing/2014/main" id="{76010F7A-1C83-E43F-7CDE-BE1633878A6C}"/>
                  </a:ext>
                </a:extLst>
              </p:cNvPr>
              <p:cNvSpPr txBox="1"/>
              <p:nvPr/>
            </p:nvSpPr>
            <p:spPr bwMode="auto">
              <a:xfrm>
                <a:off x="7985125" y="23304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83" name="TextBox 382">
                <a:extLst>
                  <a:ext uri="{FF2B5EF4-FFF2-40B4-BE49-F238E27FC236}">
                    <a16:creationId xmlns:a16="http://schemas.microsoft.com/office/drawing/2014/main" id="{5670812C-4619-C2DA-88EC-81951AA74F7C}"/>
                  </a:ext>
                </a:extLst>
              </p:cNvPr>
              <p:cNvSpPr txBox="1"/>
              <p:nvPr/>
            </p:nvSpPr>
            <p:spPr bwMode="auto">
              <a:xfrm>
                <a:off x="7988300" y="24193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84" name="TextBox 383">
                <a:extLst>
                  <a:ext uri="{FF2B5EF4-FFF2-40B4-BE49-F238E27FC236}">
                    <a16:creationId xmlns:a16="http://schemas.microsoft.com/office/drawing/2014/main" id="{68D65C99-93D7-0527-2BF7-0D6C4787758D}"/>
                  </a:ext>
                </a:extLst>
              </p:cNvPr>
              <p:cNvSpPr txBox="1"/>
              <p:nvPr/>
            </p:nvSpPr>
            <p:spPr bwMode="auto">
              <a:xfrm>
                <a:off x="8004175" y="24225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85" name="TextBox 384">
                <a:extLst>
                  <a:ext uri="{FF2B5EF4-FFF2-40B4-BE49-F238E27FC236}">
                    <a16:creationId xmlns:a16="http://schemas.microsoft.com/office/drawing/2014/main" id="{AC0C0248-8FE5-B738-DF4B-B70730BFE9EB}"/>
                  </a:ext>
                </a:extLst>
              </p:cNvPr>
              <p:cNvSpPr txBox="1"/>
              <p:nvPr/>
            </p:nvSpPr>
            <p:spPr bwMode="auto">
              <a:xfrm>
                <a:off x="8051800" y="24415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86" name="TextBox 385">
                <a:extLst>
                  <a:ext uri="{FF2B5EF4-FFF2-40B4-BE49-F238E27FC236}">
                    <a16:creationId xmlns:a16="http://schemas.microsoft.com/office/drawing/2014/main" id="{45C7AFD0-CBAE-B674-6667-ABD5A7C12F39}"/>
                  </a:ext>
                </a:extLst>
              </p:cNvPr>
              <p:cNvSpPr txBox="1"/>
              <p:nvPr/>
            </p:nvSpPr>
            <p:spPr bwMode="auto">
              <a:xfrm>
                <a:off x="8089900" y="24542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87" name="TextBox 386">
                <a:extLst>
                  <a:ext uri="{FF2B5EF4-FFF2-40B4-BE49-F238E27FC236}">
                    <a16:creationId xmlns:a16="http://schemas.microsoft.com/office/drawing/2014/main" id="{DDB1EA0E-BAAD-3455-5ED5-9CE759423B46}"/>
                  </a:ext>
                </a:extLst>
              </p:cNvPr>
              <p:cNvSpPr txBox="1"/>
              <p:nvPr/>
            </p:nvSpPr>
            <p:spPr bwMode="auto">
              <a:xfrm>
                <a:off x="8128000" y="24542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88" name="TextBox 387">
                <a:extLst>
                  <a:ext uri="{FF2B5EF4-FFF2-40B4-BE49-F238E27FC236}">
                    <a16:creationId xmlns:a16="http://schemas.microsoft.com/office/drawing/2014/main" id="{9F0A27BD-4E7C-9943-CDB4-015095F863A7}"/>
                  </a:ext>
                </a:extLst>
              </p:cNvPr>
              <p:cNvSpPr txBox="1"/>
              <p:nvPr/>
            </p:nvSpPr>
            <p:spPr bwMode="auto">
              <a:xfrm>
                <a:off x="8264525" y="25209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89" name="TextBox 388">
                <a:extLst>
                  <a:ext uri="{FF2B5EF4-FFF2-40B4-BE49-F238E27FC236}">
                    <a16:creationId xmlns:a16="http://schemas.microsoft.com/office/drawing/2014/main" id="{FBC97ABB-32CB-838B-B4DC-32FF582D5A04}"/>
                  </a:ext>
                </a:extLst>
              </p:cNvPr>
              <p:cNvSpPr txBox="1"/>
              <p:nvPr/>
            </p:nvSpPr>
            <p:spPr bwMode="auto">
              <a:xfrm>
                <a:off x="8277225" y="25495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90" name="TextBox 389">
                <a:extLst>
                  <a:ext uri="{FF2B5EF4-FFF2-40B4-BE49-F238E27FC236}">
                    <a16:creationId xmlns:a16="http://schemas.microsoft.com/office/drawing/2014/main" id="{47620DD2-C6A2-3594-39E2-37EE6CAF411C}"/>
                  </a:ext>
                </a:extLst>
              </p:cNvPr>
              <p:cNvSpPr txBox="1"/>
              <p:nvPr/>
            </p:nvSpPr>
            <p:spPr bwMode="auto">
              <a:xfrm>
                <a:off x="8289925" y="26162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91" name="TextBox 390">
                <a:extLst>
                  <a:ext uri="{FF2B5EF4-FFF2-40B4-BE49-F238E27FC236}">
                    <a16:creationId xmlns:a16="http://schemas.microsoft.com/office/drawing/2014/main" id="{EA32D275-F3BC-51BA-A2DE-1DCA1BDBD502}"/>
                  </a:ext>
                </a:extLst>
              </p:cNvPr>
              <p:cNvSpPr txBox="1"/>
              <p:nvPr/>
            </p:nvSpPr>
            <p:spPr bwMode="auto">
              <a:xfrm>
                <a:off x="8286750" y="26511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92" name="TextBox 391">
                <a:extLst>
                  <a:ext uri="{FF2B5EF4-FFF2-40B4-BE49-F238E27FC236}">
                    <a16:creationId xmlns:a16="http://schemas.microsoft.com/office/drawing/2014/main" id="{A9FEC8ED-A9BB-28C4-8C27-3064D037193D}"/>
                  </a:ext>
                </a:extLst>
              </p:cNvPr>
              <p:cNvSpPr txBox="1"/>
              <p:nvPr/>
            </p:nvSpPr>
            <p:spPr bwMode="auto">
              <a:xfrm>
                <a:off x="8312150" y="27019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93" name="TextBox 392">
                <a:extLst>
                  <a:ext uri="{FF2B5EF4-FFF2-40B4-BE49-F238E27FC236}">
                    <a16:creationId xmlns:a16="http://schemas.microsoft.com/office/drawing/2014/main" id="{006B1AFA-172C-B9B9-5C29-501C588AEB8B}"/>
                  </a:ext>
                </a:extLst>
              </p:cNvPr>
              <p:cNvSpPr txBox="1"/>
              <p:nvPr/>
            </p:nvSpPr>
            <p:spPr bwMode="auto">
              <a:xfrm>
                <a:off x="8445500" y="27209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94" name="TextBox 393">
                <a:extLst>
                  <a:ext uri="{FF2B5EF4-FFF2-40B4-BE49-F238E27FC236}">
                    <a16:creationId xmlns:a16="http://schemas.microsoft.com/office/drawing/2014/main" id="{F83DA8E3-D38B-53EA-608F-E485EA1A48A4}"/>
                  </a:ext>
                </a:extLst>
              </p:cNvPr>
              <p:cNvSpPr txBox="1"/>
              <p:nvPr/>
            </p:nvSpPr>
            <p:spPr bwMode="auto">
              <a:xfrm>
                <a:off x="8585200" y="2717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95" name="TextBox 394">
                <a:extLst>
                  <a:ext uri="{FF2B5EF4-FFF2-40B4-BE49-F238E27FC236}">
                    <a16:creationId xmlns:a16="http://schemas.microsoft.com/office/drawing/2014/main" id="{8256E475-BEEB-3F36-0461-3F9ED5BE50C4}"/>
                  </a:ext>
                </a:extLst>
              </p:cNvPr>
              <p:cNvSpPr txBox="1"/>
              <p:nvPr/>
            </p:nvSpPr>
            <p:spPr bwMode="auto">
              <a:xfrm>
                <a:off x="8588375" y="27940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96" name="TextBox 395">
                <a:extLst>
                  <a:ext uri="{FF2B5EF4-FFF2-40B4-BE49-F238E27FC236}">
                    <a16:creationId xmlns:a16="http://schemas.microsoft.com/office/drawing/2014/main" id="{31E04568-BE6B-1008-3E7C-221A61247852}"/>
                  </a:ext>
                </a:extLst>
              </p:cNvPr>
              <p:cNvSpPr txBox="1"/>
              <p:nvPr/>
            </p:nvSpPr>
            <p:spPr bwMode="auto">
              <a:xfrm>
                <a:off x="8639175" y="28003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97" name="TextBox 396">
                <a:extLst>
                  <a:ext uri="{FF2B5EF4-FFF2-40B4-BE49-F238E27FC236}">
                    <a16:creationId xmlns:a16="http://schemas.microsoft.com/office/drawing/2014/main" id="{ED0ABC3A-BC3C-4562-B5DB-D2DA8167F6B9}"/>
                  </a:ext>
                </a:extLst>
              </p:cNvPr>
              <p:cNvSpPr txBox="1"/>
              <p:nvPr/>
            </p:nvSpPr>
            <p:spPr bwMode="auto">
              <a:xfrm>
                <a:off x="8763000" y="28067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98" name="TextBox 397">
                <a:extLst>
                  <a:ext uri="{FF2B5EF4-FFF2-40B4-BE49-F238E27FC236}">
                    <a16:creationId xmlns:a16="http://schemas.microsoft.com/office/drawing/2014/main" id="{FAF133A6-7586-1220-00DF-3E5E9427C03D}"/>
                  </a:ext>
                </a:extLst>
              </p:cNvPr>
              <p:cNvSpPr txBox="1"/>
              <p:nvPr/>
            </p:nvSpPr>
            <p:spPr bwMode="auto">
              <a:xfrm>
                <a:off x="8810625" y="28162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399" name="TextBox 398">
                <a:extLst>
                  <a:ext uri="{FF2B5EF4-FFF2-40B4-BE49-F238E27FC236}">
                    <a16:creationId xmlns:a16="http://schemas.microsoft.com/office/drawing/2014/main" id="{FC85338C-6726-58FA-99C5-3808417FC621}"/>
                  </a:ext>
                </a:extLst>
              </p:cNvPr>
              <p:cNvSpPr txBox="1"/>
              <p:nvPr/>
            </p:nvSpPr>
            <p:spPr bwMode="auto">
              <a:xfrm>
                <a:off x="8870950" y="28257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00" name="TextBox 399">
                <a:extLst>
                  <a:ext uri="{FF2B5EF4-FFF2-40B4-BE49-F238E27FC236}">
                    <a16:creationId xmlns:a16="http://schemas.microsoft.com/office/drawing/2014/main" id="{750B7DE0-ADED-BB17-ADA1-F4E3FA27FB7F}"/>
                  </a:ext>
                </a:extLst>
              </p:cNvPr>
              <p:cNvSpPr txBox="1"/>
              <p:nvPr/>
            </p:nvSpPr>
            <p:spPr bwMode="auto">
              <a:xfrm>
                <a:off x="8899525" y="28733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01" name="TextBox 400">
                <a:extLst>
                  <a:ext uri="{FF2B5EF4-FFF2-40B4-BE49-F238E27FC236}">
                    <a16:creationId xmlns:a16="http://schemas.microsoft.com/office/drawing/2014/main" id="{A11CE6B2-EF44-FC95-311C-8CE9AF70F499}"/>
                  </a:ext>
                </a:extLst>
              </p:cNvPr>
              <p:cNvSpPr txBox="1"/>
              <p:nvPr/>
            </p:nvSpPr>
            <p:spPr bwMode="auto">
              <a:xfrm>
                <a:off x="8915400" y="29083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02" name="TextBox 401">
                <a:extLst>
                  <a:ext uri="{FF2B5EF4-FFF2-40B4-BE49-F238E27FC236}">
                    <a16:creationId xmlns:a16="http://schemas.microsoft.com/office/drawing/2014/main" id="{E50A6724-8080-5783-25B9-7FE5E5BF0598}"/>
                  </a:ext>
                </a:extLst>
              </p:cNvPr>
              <p:cNvSpPr txBox="1"/>
              <p:nvPr/>
            </p:nvSpPr>
            <p:spPr bwMode="auto">
              <a:xfrm>
                <a:off x="8931275" y="29083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03" name="TextBox 402">
                <a:extLst>
                  <a:ext uri="{FF2B5EF4-FFF2-40B4-BE49-F238E27FC236}">
                    <a16:creationId xmlns:a16="http://schemas.microsoft.com/office/drawing/2014/main" id="{966A8676-8982-D22F-1B62-5DC29988895D}"/>
                  </a:ext>
                </a:extLst>
              </p:cNvPr>
              <p:cNvSpPr txBox="1"/>
              <p:nvPr/>
            </p:nvSpPr>
            <p:spPr bwMode="auto">
              <a:xfrm>
                <a:off x="10404475" y="32670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04" name="TextBox 403">
                <a:extLst>
                  <a:ext uri="{FF2B5EF4-FFF2-40B4-BE49-F238E27FC236}">
                    <a16:creationId xmlns:a16="http://schemas.microsoft.com/office/drawing/2014/main" id="{EEBB7FA6-4C00-8548-77DE-AC0A0A3A6FDC}"/>
                  </a:ext>
                </a:extLst>
              </p:cNvPr>
              <p:cNvSpPr txBox="1"/>
              <p:nvPr/>
            </p:nvSpPr>
            <p:spPr bwMode="auto">
              <a:xfrm>
                <a:off x="10379075" y="32670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05" name="TextBox 404">
                <a:extLst>
                  <a:ext uri="{FF2B5EF4-FFF2-40B4-BE49-F238E27FC236}">
                    <a16:creationId xmlns:a16="http://schemas.microsoft.com/office/drawing/2014/main" id="{F8EAB513-4BB4-B0DB-7829-4354820F84A3}"/>
                  </a:ext>
                </a:extLst>
              </p:cNvPr>
              <p:cNvSpPr txBox="1"/>
              <p:nvPr/>
            </p:nvSpPr>
            <p:spPr bwMode="auto">
              <a:xfrm>
                <a:off x="10712450" y="32575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06" name="TextBox 405">
                <a:extLst>
                  <a:ext uri="{FF2B5EF4-FFF2-40B4-BE49-F238E27FC236}">
                    <a16:creationId xmlns:a16="http://schemas.microsoft.com/office/drawing/2014/main" id="{267CE240-E64F-644D-14B9-F1FFE56EBB4D}"/>
                  </a:ext>
                </a:extLst>
              </p:cNvPr>
              <p:cNvSpPr txBox="1"/>
              <p:nvPr/>
            </p:nvSpPr>
            <p:spPr bwMode="auto">
              <a:xfrm>
                <a:off x="10712450" y="33782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07" name="TextBox 406">
                <a:extLst>
                  <a:ext uri="{FF2B5EF4-FFF2-40B4-BE49-F238E27FC236}">
                    <a16:creationId xmlns:a16="http://schemas.microsoft.com/office/drawing/2014/main" id="{07AFB9AE-E498-6A61-1D39-A22BD80CBF97}"/>
                  </a:ext>
                </a:extLst>
              </p:cNvPr>
              <p:cNvSpPr txBox="1"/>
              <p:nvPr/>
            </p:nvSpPr>
            <p:spPr bwMode="auto">
              <a:xfrm>
                <a:off x="9169400" y="29083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08" name="TextBox 407">
                <a:extLst>
                  <a:ext uri="{FF2B5EF4-FFF2-40B4-BE49-F238E27FC236}">
                    <a16:creationId xmlns:a16="http://schemas.microsoft.com/office/drawing/2014/main" id="{F47AFF50-5230-01DE-A080-83CA3809A388}"/>
                  </a:ext>
                </a:extLst>
              </p:cNvPr>
              <p:cNvSpPr txBox="1"/>
              <p:nvPr/>
            </p:nvSpPr>
            <p:spPr bwMode="auto">
              <a:xfrm>
                <a:off x="9188450" y="29019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09" name="TextBox 408">
                <a:extLst>
                  <a:ext uri="{FF2B5EF4-FFF2-40B4-BE49-F238E27FC236}">
                    <a16:creationId xmlns:a16="http://schemas.microsoft.com/office/drawing/2014/main" id="{D3335AE8-B2CD-CED5-27B2-934CB292711F}"/>
                  </a:ext>
                </a:extLst>
              </p:cNvPr>
              <p:cNvSpPr txBox="1"/>
              <p:nvPr/>
            </p:nvSpPr>
            <p:spPr bwMode="auto">
              <a:xfrm>
                <a:off x="9204325" y="29464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10" name="TextBox 409">
                <a:extLst>
                  <a:ext uri="{FF2B5EF4-FFF2-40B4-BE49-F238E27FC236}">
                    <a16:creationId xmlns:a16="http://schemas.microsoft.com/office/drawing/2014/main" id="{E885B604-1F1B-EB9C-106F-0C8B3D508E0A}"/>
                  </a:ext>
                </a:extLst>
              </p:cNvPr>
              <p:cNvSpPr txBox="1"/>
              <p:nvPr/>
            </p:nvSpPr>
            <p:spPr bwMode="auto">
              <a:xfrm>
                <a:off x="9277350" y="29686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11" name="TextBox 410">
                <a:extLst>
                  <a:ext uri="{FF2B5EF4-FFF2-40B4-BE49-F238E27FC236}">
                    <a16:creationId xmlns:a16="http://schemas.microsoft.com/office/drawing/2014/main" id="{863FF177-6A1C-FD60-DCE2-69FE33A1640E}"/>
                  </a:ext>
                </a:extLst>
              </p:cNvPr>
              <p:cNvSpPr txBox="1"/>
              <p:nvPr/>
            </p:nvSpPr>
            <p:spPr bwMode="auto">
              <a:xfrm>
                <a:off x="9293225" y="29654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12" name="TextBox 411">
                <a:extLst>
                  <a:ext uri="{FF2B5EF4-FFF2-40B4-BE49-F238E27FC236}">
                    <a16:creationId xmlns:a16="http://schemas.microsoft.com/office/drawing/2014/main" id="{14E48472-B5C8-DFC0-0970-2C8702B5ABB7}"/>
                  </a:ext>
                </a:extLst>
              </p:cNvPr>
              <p:cNvSpPr txBox="1"/>
              <p:nvPr/>
            </p:nvSpPr>
            <p:spPr bwMode="auto">
              <a:xfrm>
                <a:off x="9258300" y="29686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13" name="TextBox 412">
                <a:extLst>
                  <a:ext uri="{FF2B5EF4-FFF2-40B4-BE49-F238E27FC236}">
                    <a16:creationId xmlns:a16="http://schemas.microsoft.com/office/drawing/2014/main" id="{00552298-AC41-0DD3-853C-2F3097D4B814}"/>
                  </a:ext>
                </a:extLst>
              </p:cNvPr>
              <p:cNvSpPr txBox="1"/>
              <p:nvPr/>
            </p:nvSpPr>
            <p:spPr bwMode="auto">
              <a:xfrm>
                <a:off x="9582150" y="29940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14" name="TextBox 413">
                <a:extLst>
                  <a:ext uri="{FF2B5EF4-FFF2-40B4-BE49-F238E27FC236}">
                    <a16:creationId xmlns:a16="http://schemas.microsoft.com/office/drawing/2014/main" id="{1E64EB67-A216-C17B-8F21-B236E52AA0A4}"/>
                  </a:ext>
                </a:extLst>
              </p:cNvPr>
              <p:cNvSpPr txBox="1"/>
              <p:nvPr/>
            </p:nvSpPr>
            <p:spPr bwMode="auto">
              <a:xfrm>
                <a:off x="9505950" y="29908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15" name="TextBox 414">
                <a:extLst>
                  <a:ext uri="{FF2B5EF4-FFF2-40B4-BE49-F238E27FC236}">
                    <a16:creationId xmlns:a16="http://schemas.microsoft.com/office/drawing/2014/main" id="{E175320A-4A16-76D7-72E8-D4284AA2A409}"/>
                  </a:ext>
                </a:extLst>
              </p:cNvPr>
              <p:cNvSpPr txBox="1"/>
              <p:nvPr/>
            </p:nvSpPr>
            <p:spPr bwMode="auto">
              <a:xfrm>
                <a:off x="9471025" y="29908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16" name="TextBox 415">
                <a:extLst>
                  <a:ext uri="{FF2B5EF4-FFF2-40B4-BE49-F238E27FC236}">
                    <a16:creationId xmlns:a16="http://schemas.microsoft.com/office/drawing/2014/main" id="{9690F1A9-A9DA-4CEC-225D-DC6A30C5713A}"/>
                  </a:ext>
                </a:extLst>
              </p:cNvPr>
              <p:cNvSpPr txBox="1"/>
              <p:nvPr/>
            </p:nvSpPr>
            <p:spPr bwMode="auto">
              <a:xfrm>
                <a:off x="9753600" y="29876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17" name="TextBox 416">
                <a:extLst>
                  <a:ext uri="{FF2B5EF4-FFF2-40B4-BE49-F238E27FC236}">
                    <a16:creationId xmlns:a16="http://schemas.microsoft.com/office/drawing/2014/main" id="{216EA88D-923D-BD9C-77D9-C0D6ECB21119}"/>
                  </a:ext>
                </a:extLst>
              </p:cNvPr>
              <p:cNvSpPr txBox="1"/>
              <p:nvPr/>
            </p:nvSpPr>
            <p:spPr bwMode="auto">
              <a:xfrm>
                <a:off x="9544050" y="29940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18" name="TextBox 417">
                <a:extLst>
                  <a:ext uri="{FF2B5EF4-FFF2-40B4-BE49-F238E27FC236}">
                    <a16:creationId xmlns:a16="http://schemas.microsoft.com/office/drawing/2014/main" id="{8415A1FC-E477-7F1E-DDBF-2B89A248F472}"/>
                  </a:ext>
                </a:extLst>
              </p:cNvPr>
              <p:cNvSpPr txBox="1"/>
              <p:nvPr/>
            </p:nvSpPr>
            <p:spPr bwMode="auto">
              <a:xfrm>
                <a:off x="9779000" y="30162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19" name="TextBox 418">
                <a:extLst>
                  <a:ext uri="{FF2B5EF4-FFF2-40B4-BE49-F238E27FC236}">
                    <a16:creationId xmlns:a16="http://schemas.microsoft.com/office/drawing/2014/main" id="{53FFC78B-1869-D988-A2CB-C77DAA50C2DE}"/>
                  </a:ext>
                </a:extLst>
              </p:cNvPr>
              <p:cNvSpPr txBox="1"/>
              <p:nvPr/>
            </p:nvSpPr>
            <p:spPr bwMode="auto">
              <a:xfrm>
                <a:off x="9794875" y="30194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20" name="TextBox 419">
                <a:extLst>
                  <a:ext uri="{FF2B5EF4-FFF2-40B4-BE49-F238E27FC236}">
                    <a16:creationId xmlns:a16="http://schemas.microsoft.com/office/drawing/2014/main" id="{8889C255-8A7C-A093-9C7D-AB440F0FFC48}"/>
                  </a:ext>
                </a:extLst>
              </p:cNvPr>
              <p:cNvSpPr txBox="1"/>
              <p:nvPr/>
            </p:nvSpPr>
            <p:spPr bwMode="auto">
              <a:xfrm>
                <a:off x="9813925" y="30257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21" name="TextBox 420">
                <a:extLst>
                  <a:ext uri="{FF2B5EF4-FFF2-40B4-BE49-F238E27FC236}">
                    <a16:creationId xmlns:a16="http://schemas.microsoft.com/office/drawing/2014/main" id="{E78750DE-6BEB-7726-69FC-F85E3A299AE6}"/>
                  </a:ext>
                </a:extLst>
              </p:cNvPr>
              <p:cNvSpPr txBox="1"/>
              <p:nvPr/>
            </p:nvSpPr>
            <p:spPr bwMode="auto">
              <a:xfrm>
                <a:off x="9820275" y="30638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423" name="TextBox 422">
                <a:extLst>
                  <a:ext uri="{FF2B5EF4-FFF2-40B4-BE49-F238E27FC236}">
                    <a16:creationId xmlns:a16="http://schemas.microsoft.com/office/drawing/2014/main" id="{DF8F4BFA-532D-7646-0C87-E84AB41E6BDB}"/>
                  </a:ext>
                </a:extLst>
              </p:cNvPr>
              <p:cNvSpPr txBox="1"/>
              <p:nvPr/>
            </p:nvSpPr>
            <p:spPr bwMode="auto">
              <a:xfrm>
                <a:off x="9886950" y="30638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grpSp>
      </p:grpSp>
      <p:grpSp>
        <p:nvGrpSpPr>
          <p:cNvPr id="279" name="Group 278">
            <a:extLst>
              <a:ext uri="{FF2B5EF4-FFF2-40B4-BE49-F238E27FC236}">
                <a16:creationId xmlns:a16="http://schemas.microsoft.com/office/drawing/2014/main" id="{370813AB-8254-CC9A-FC29-C7664AABF84E}"/>
              </a:ext>
            </a:extLst>
          </p:cNvPr>
          <p:cNvGrpSpPr/>
          <p:nvPr/>
        </p:nvGrpSpPr>
        <p:grpSpPr>
          <a:xfrm>
            <a:off x="1114425" y="1873250"/>
            <a:ext cx="4727575" cy="1539875"/>
            <a:chOff x="1114425" y="1873250"/>
            <a:chExt cx="4727575" cy="1539875"/>
          </a:xfrm>
        </p:grpSpPr>
        <p:sp>
          <p:nvSpPr>
            <p:cNvPr id="201" name="Freeform 200">
              <a:extLst>
                <a:ext uri="{FF2B5EF4-FFF2-40B4-BE49-F238E27FC236}">
                  <a16:creationId xmlns:a16="http://schemas.microsoft.com/office/drawing/2014/main" id="{675F94AF-28C5-A142-10EA-D878D2232CA4}"/>
                </a:ext>
              </a:extLst>
            </p:cNvPr>
            <p:cNvSpPr/>
            <p:nvPr/>
          </p:nvSpPr>
          <p:spPr bwMode="auto">
            <a:xfrm>
              <a:off x="1203325" y="2025650"/>
              <a:ext cx="4556125" cy="1260475"/>
            </a:xfrm>
            <a:custGeom>
              <a:avLst/>
              <a:gdLst>
                <a:gd name="connsiteX0" fmla="*/ 4556125 w 4556125"/>
                <a:gd name="connsiteY0" fmla="*/ 1260475 h 1260475"/>
                <a:gd name="connsiteX1" fmla="*/ 3641725 w 4556125"/>
                <a:gd name="connsiteY1" fmla="*/ 1260475 h 1260475"/>
                <a:gd name="connsiteX2" fmla="*/ 3641725 w 4556125"/>
                <a:gd name="connsiteY2" fmla="*/ 1104900 h 1260475"/>
                <a:gd name="connsiteX3" fmla="*/ 3371850 w 4556125"/>
                <a:gd name="connsiteY3" fmla="*/ 1104900 h 1260475"/>
                <a:gd name="connsiteX4" fmla="*/ 3321050 w 4556125"/>
                <a:gd name="connsiteY4" fmla="*/ 1047750 h 1260475"/>
                <a:gd name="connsiteX5" fmla="*/ 3048000 w 4556125"/>
                <a:gd name="connsiteY5" fmla="*/ 1050925 h 1260475"/>
                <a:gd name="connsiteX6" fmla="*/ 2997200 w 4556125"/>
                <a:gd name="connsiteY6" fmla="*/ 996950 h 1260475"/>
                <a:gd name="connsiteX7" fmla="*/ 2867025 w 4556125"/>
                <a:gd name="connsiteY7" fmla="*/ 1000125 h 1260475"/>
                <a:gd name="connsiteX8" fmla="*/ 2854325 w 4556125"/>
                <a:gd name="connsiteY8" fmla="*/ 974725 h 1260475"/>
                <a:gd name="connsiteX9" fmla="*/ 2743200 w 4556125"/>
                <a:gd name="connsiteY9" fmla="*/ 968375 h 1260475"/>
                <a:gd name="connsiteX10" fmla="*/ 2705100 w 4556125"/>
                <a:gd name="connsiteY10" fmla="*/ 930275 h 1260475"/>
                <a:gd name="connsiteX11" fmla="*/ 2568575 w 4556125"/>
                <a:gd name="connsiteY11" fmla="*/ 933450 h 1260475"/>
                <a:gd name="connsiteX12" fmla="*/ 2555875 w 4556125"/>
                <a:gd name="connsiteY12" fmla="*/ 920750 h 1260475"/>
                <a:gd name="connsiteX13" fmla="*/ 2498725 w 4556125"/>
                <a:gd name="connsiteY13" fmla="*/ 917575 h 1260475"/>
                <a:gd name="connsiteX14" fmla="*/ 2495550 w 4556125"/>
                <a:gd name="connsiteY14" fmla="*/ 904875 h 1260475"/>
                <a:gd name="connsiteX15" fmla="*/ 2460625 w 4556125"/>
                <a:gd name="connsiteY15" fmla="*/ 904875 h 1260475"/>
                <a:gd name="connsiteX16" fmla="*/ 2413000 w 4556125"/>
                <a:gd name="connsiteY16" fmla="*/ 850900 h 1260475"/>
                <a:gd name="connsiteX17" fmla="*/ 2146300 w 4556125"/>
                <a:gd name="connsiteY17" fmla="*/ 850900 h 1260475"/>
                <a:gd name="connsiteX18" fmla="*/ 2092325 w 4556125"/>
                <a:gd name="connsiteY18" fmla="*/ 800100 h 1260475"/>
                <a:gd name="connsiteX19" fmla="*/ 1946275 w 4556125"/>
                <a:gd name="connsiteY19" fmla="*/ 800100 h 1260475"/>
                <a:gd name="connsiteX20" fmla="*/ 1927225 w 4556125"/>
                <a:gd name="connsiteY20" fmla="*/ 787400 h 1260475"/>
                <a:gd name="connsiteX21" fmla="*/ 1885950 w 4556125"/>
                <a:gd name="connsiteY21" fmla="*/ 787400 h 1260475"/>
                <a:gd name="connsiteX22" fmla="*/ 1873250 w 4556125"/>
                <a:gd name="connsiteY22" fmla="*/ 777875 h 1260475"/>
                <a:gd name="connsiteX23" fmla="*/ 1819275 w 4556125"/>
                <a:gd name="connsiteY23" fmla="*/ 781050 h 1260475"/>
                <a:gd name="connsiteX24" fmla="*/ 1781175 w 4556125"/>
                <a:gd name="connsiteY24" fmla="*/ 695325 h 1260475"/>
                <a:gd name="connsiteX25" fmla="*/ 1701800 w 4556125"/>
                <a:gd name="connsiteY25" fmla="*/ 695325 h 1260475"/>
                <a:gd name="connsiteX26" fmla="*/ 1689100 w 4556125"/>
                <a:gd name="connsiteY26" fmla="*/ 685800 h 1260475"/>
                <a:gd name="connsiteX27" fmla="*/ 1565275 w 4556125"/>
                <a:gd name="connsiteY27" fmla="*/ 685800 h 1260475"/>
                <a:gd name="connsiteX28" fmla="*/ 1555750 w 4556125"/>
                <a:gd name="connsiteY28" fmla="*/ 679450 h 1260475"/>
                <a:gd name="connsiteX29" fmla="*/ 1514475 w 4556125"/>
                <a:gd name="connsiteY29" fmla="*/ 673100 h 1260475"/>
                <a:gd name="connsiteX30" fmla="*/ 1489075 w 4556125"/>
                <a:gd name="connsiteY30" fmla="*/ 619125 h 1260475"/>
                <a:gd name="connsiteX31" fmla="*/ 1285875 w 4556125"/>
                <a:gd name="connsiteY31" fmla="*/ 615950 h 1260475"/>
                <a:gd name="connsiteX32" fmla="*/ 1285875 w 4556125"/>
                <a:gd name="connsiteY32" fmla="*/ 612775 h 1260475"/>
                <a:gd name="connsiteX33" fmla="*/ 1222375 w 4556125"/>
                <a:gd name="connsiteY33" fmla="*/ 612775 h 1260475"/>
                <a:gd name="connsiteX34" fmla="*/ 1181100 w 4556125"/>
                <a:gd name="connsiteY34" fmla="*/ 511175 h 1260475"/>
                <a:gd name="connsiteX35" fmla="*/ 1146175 w 4556125"/>
                <a:gd name="connsiteY35" fmla="*/ 511175 h 1260475"/>
                <a:gd name="connsiteX36" fmla="*/ 1146175 w 4556125"/>
                <a:gd name="connsiteY36" fmla="*/ 511175 h 1260475"/>
                <a:gd name="connsiteX37" fmla="*/ 1146175 w 4556125"/>
                <a:gd name="connsiteY37" fmla="*/ 511175 h 1260475"/>
                <a:gd name="connsiteX38" fmla="*/ 1146175 w 4556125"/>
                <a:gd name="connsiteY38" fmla="*/ 511175 h 1260475"/>
                <a:gd name="connsiteX39" fmla="*/ 1123950 w 4556125"/>
                <a:gd name="connsiteY39" fmla="*/ 495300 h 1260475"/>
                <a:gd name="connsiteX40" fmla="*/ 1123950 w 4556125"/>
                <a:gd name="connsiteY40" fmla="*/ 495300 h 1260475"/>
                <a:gd name="connsiteX41" fmla="*/ 1082675 w 4556125"/>
                <a:gd name="connsiteY41" fmla="*/ 476250 h 1260475"/>
                <a:gd name="connsiteX42" fmla="*/ 933450 w 4556125"/>
                <a:gd name="connsiteY42" fmla="*/ 482600 h 1260475"/>
                <a:gd name="connsiteX43" fmla="*/ 914400 w 4556125"/>
                <a:gd name="connsiteY43" fmla="*/ 457200 h 1260475"/>
                <a:gd name="connsiteX44" fmla="*/ 914400 w 4556125"/>
                <a:gd name="connsiteY44" fmla="*/ 412750 h 1260475"/>
                <a:gd name="connsiteX45" fmla="*/ 879475 w 4556125"/>
                <a:gd name="connsiteY45" fmla="*/ 374650 h 1260475"/>
                <a:gd name="connsiteX46" fmla="*/ 812800 w 4556125"/>
                <a:gd name="connsiteY46" fmla="*/ 368300 h 1260475"/>
                <a:gd name="connsiteX47" fmla="*/ 803275 w 4556125"/>
                <a:gd name="connsiteY47" fmla="*/ 358775 h 1260475"/>
                <a:gd name="connsiteX48" fmla="*/ 708025 w 4556125"/>
                <a:gd name="connsiteY48" fmla="*/ 365125 h 1260475"/>
                <a:gd name="connsiteX49" fmla="*/ 704850 w 4556125"/>
                <a:gd name="connsiteY49" fmla="*/ 352425 h 1260475"/>
                <a:gd name="connsiteX50" fmla="*/ 619125 w 4556125"/>
                <a:gd name="connsiteY50" fmla="*/ 349250 h 1260475"/>
                <a:gd name="connsiteX51" fmla="*/ 568325 w 4556125"/>
                <a:gd name="connsiteY51" fmla="*/ 273050 h 1260475"/>
                <a:gd name="connsiteX52" fmla="*/ 463550 w 4556125"/>
                <a:gd name="connsiteY52" fmla="*/ 276225 h 1260475"/>
                <a:gd name="connsiteX53" fmla="*/ 454025 w 4556125"/>
                <a:gd name="connsiteY53" fmla="*/ 263525 h 1260475"/>
                <a:gd name="connsiteX54" fmla="*/ 403225 w 4556125"/>
                <a:gd name="connsiteY54" fmla="*/ 260350 h 1260475"/>
                <a:gd name="connsiteX55" fmla="*/ 365125 w 4556125"/>
                <a:gd name="connsiteY55" fmla="*/ 206375 h 1260475"/>
                <a:gd name="connsiteX56" fmla="*/ 288925 w 4556125"/>
                <a:gd name="connsiteY56" fmla="*/ 200025 h 1260475"/>
                <a:gd name="connsiteX57" fmla="*/ 276225 w 4556125"/>
                <a:gd name="connsiteY57" fmla="*/ 187325 h 1260475"/>
                <a:gd name="connsiteX58" fmla="*/ 222250 w 4556125"/>
                <a:gd name="connsiteY58" fmla="*/ 187325 h 1260475"/>
                <a:gd name="connsiteX59" fmla="*/ 193675 w 4556125"/>
                <a:gd name="connsiteY59" fmla="*/ 155575 h 1260475"/>
                <a:gd name="connsiteX60" fmla="*/ 180975 w 4556125"/>
                <a:gd name="connsiteY60" fmla="*/ 12700 h 1260475"/>
                <a:gd name="connsiteX61" fmla="*/ 155575 w 4556125"/>
                <a:gd name="connsiteY61" fmla="*/ 0 h 1260475"/>
                <a:gd name="connsiteX62" fmla="*/ 0 w 4556125"/>
                <a:gd name="connsiteY62" fmla="*/ 0 h 126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556125" h="1260475">
                  <a:moveTo>
                    <a:pt x="4556125" y="1260475"/>
                  </a:moveTo>
                  <a:lnTo>
                    <a:pt x="3641725" y="1260475"/>
                  </a:lnTo>
                  <a:lnTo>
                    <a:pt x="3641725" y="1104900"/>
                  </a:lnTo>
                  <a:lnTo>
                    <a:pt x="3371850" y="1104900"/>
                  </a:lnTo>
                  <a:lnTo>
                    <a:pt x="3321050" y="1047750"/>
                  </a:lnTo>
                  <a:lnTo>
                    <a:pt x="3048000" y="1050925"/>
                  </a:lnTo>
                  <a:lnTo>
                    <a:pt x="2997200" y="996950"/>
                  </a:lnTo>
                  <a:lnTo>
                    <a:pt x="2867025" y="1000125"/>
                  </a:lnTo>
                  <a:lnTo>
                    <a:pt x="2854325" y="974725"/>
                  </a:lnTo>
                  <a:lnTo>
                    <a:pt x="2743200" y="968375"/>
                  </a:lnTo>
                  <a:lnTo>
                    <a:pt x="2705100" y="930275"/>
                  </a:lnTo>
                  <a:lnTo>
                    <a:pt x="2568575" y="933450"/>
                  </a:lnTo>
                  <a:lnTo>
                    <a:pt x="2555875" y="920750"/>
                  </a:lnTo>
                  <a:lnTo>
                    <a:pt x="2498725" y="917575"/>
                  </a:lnTo>
                  <a:lnTo>
                    <a:pt x="2495550" y="904875"/>
                  </a:lnTo>
                  <a:lnTo>
                    <a:pt x="2460625" y="904875"/>
                  </a:lnTo>
                  <a:lnTo>
                    <a:pt x="2413000" y="850900"/>
                  </a:lnTo>
                  <a:lnTo>
                    <a:pt x="2146300" y="850900"/>
                  </a:lnTo>
                  <a:lnTo>
                    <a:pt x="2092325" y="800100"/>
                  </a:lnTo>
                  <a:lnTo>
                    <a:pt x="1946275" y="800100"/>
                  </a:lnTo>
                  <a:lnTo>
                    <a:pt x="1927225" y="787400"/>
                  </a:lnTo>
                  <a:lnTo>
                    <a:pt x="1885950" y="787400"/>
                  </a:lnTo>
                  <a:lnTo>
                    <a:pt x="1873250" y="777875"/>
                  </a:lnTo>
                  <a:lnTo>
                    <a:pt x="1819275" y="781050"/>
                  </a:lnTo>
                  <a:lnTo>
                    <a:pt x="1781175" y="695325"/>
                  </a:lnTo>
                  <a:lnTo>
                    <a:pt x="1701800" y="695325"/>
                  </a:lnTo>
                  <a:lnTo>
                    <a:pt x="1689100" y="685800"/>
                  </a:lnTo>
                  <a:lnTo>
                    <a:pt x="1565275" y="685800"/>
                  </a:lnTo>
                  <a:lnTo>
                    <a:pt x="1555750" y="679450"/>
                  </a:lnTo>
                  <a:lnTo>
                    <a:pt x="1514475" y="673100"/>
                  </a:lnTo>
                  <a:lnTo>
                    <a:pt x="1489075" y="619125"/>
                  </a:lnTo>
                  <a:lnTo>
                    <a:pt x="1285875" y="615950"/>
                  </a:lnTo>
                  <a:lnTo>
                    <a:pt x="1285875" y="612775"/>
                  </a:lnTo>
                  <a:lnTo>
                    <a:pt x="1222375" y="612775"/>
                  </a:lnTo>
                  <a:lnTo>
                    <a:pt x="1181100" y="511175"/>
                  </a:lnTo>
                  <a:lnTo>
                    <a:pt x="1146175" y="511175"/>
                  </a:lnTo>
                  <a:lnTo>
                    <a:pt x="1146175" y="511175"/>
                  </a:lnTo>
                  <a:lnTo>
                    <a:pt x="1146175" y="511175"/>
                  </a:lnTo>
                  <a:lnTo>
                    <a:pt x="1146175" y="511175"/>
                  </a:lnTo>
                  <a:lnTo>
                    <a:pt x="1123950" y="495300"/>
                  </a:lnTo>
                  <a:lnTo>
                    <a:pt x="1123950" y="495300"/>
                  </a:lnTo>
                  <a:lnTo>
                    <a:pt x="1082675" y="476250"/>
                  </a:lnTo>
                  <a:lnTo>
                    <a:pt x="933450" y="482600"/>
                  </a:lnTo>
                  <a:lnTo>
                    <a:pt x="914400" y="457200"/>
                  </a:lnTo>
                  <a:lnTo>
                    <a:pt x="914400" y="412750"/>
                  </a:lnTo>
                  <a:lnTo>
                    <a:pt x="879475" y="374650"/>
                  </a:lnTo>
                  <a:lnTo>
                    <a:pt x="812800" y="368300"/>
                  </a:lnTo>
                  <a:lnTo>
                    <a:pt x="803275" y="358775"/>
                  </a:lnTo>
                  <a:lnTo>
                    <a:pt x="708025" y="365125"/>
                  </a:lnTo>
                  <a:lnTo>
                    <a:pt x="704850" y="352425"/>
                  </a:lnTo>
                  <a:lnTo>
                    <a:pt x="619125" y="349250"/>
                  </a:lnTo>
                  <a:lnTo>
                    <a:pt x="568325" y="273050"/>
                  </a:lnTo>
                  <a:lnTo>
                    <a:pt x="463550" y="276225"/>
                  </a:lnTo>
                  <a:lnTo>
                    <a:pt x="454025" y="263525"/>
                  </a:lnTo>
                  <a:lnTo>
                    <a:pt x="403225" y="260350"/>
                  </a:lnTo>
                  <a:lnTo>
                    <a:pt x="365125" y="206375"/>
                  </a:lnTo>
                  <a:lnTo>
                    <a:pt x="288925" y="200025"/>
                  </a:lnTo>
                  <a:lnTo>
                    <a:pt x="276225" y="187325"/>
                  </a:lnTo>
                  <a:lnTo>
                    <a:pt x="222250" y="187325"/>
                  </a:lnTo>
                  <a:lnTo>
                    <a:pt x="193675" y="155575"/>
                  </a:lnTo>
                  <a:lnTo>
                    <a:pt x="180975" y="12700"/>
                  </a:lnTo>
                  <a:lnTo>
                    <a:pt x="155575"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202" name="TextBox 201">
              <a:extLst>
                <a:ext uri="{FF2B5EF4-FFF2-40B4-BE49-F238E27FC236}">
                  <a16:creationId xmlns:a16="http://schemas.microsoft.com/office/drawing/2014/main" id="{5038FF38-DABE-9177-956B-89DC57531CCF}"/>
                </a:ext>
              </a:extLst>
            </p:cNvPr>
            <p:cNvSpPr txBox="1"/>
            <p:nvPr/>
          </p:nvSpPr>
          <p:spPr bwMode="auto">
            <a:xfrm>
              <a:off x="5664200" y="31273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03" name="TextBox 202">
              <a:extLst>
                <a:ext uri="{FF2B5EF4-FFF2-40B4-BE49-F238E27FC236}">
                  <a16:creationId xmlns:a16="http://schemas.microsoft.com/office/drawing/2014/main" id="{E004E63F-BF73-1F59-CEB5-0B649CF11C29}"/>
                </a:ext>
              </a:extLst>
            </p:cNvPr>
            <p:cNvSpPr txBox="1"/>
            <p:nvPr/>
          </p:nvSpPr>
          <p:spPr bwMode="auto">
            <a:xfrm>
              <a:off x="1114425" y="18732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04" name="TextBox 203">
              <a:extLst>
                <a:ext uri="{FF2B5EF4-FFF2-40B4-BE49-F238E27FC236}">
                  <a16:creationId xmlns:a16="http://schemas.microsoft.com/office/drawing/2014/main" id="{A8C1D41B-839C-2F21-B1EC-B21B0A6FE8C5}"/>
                </a:ext>
              </a:extLst>
            </p:cNvPr>
            <p:cNvSpPr txBox="1"/>
            <p:nvPr/>
          </p:nvSpPr>
          <p:spPr bwMode="auto">
            <a:xfrm>
              <a:off x="1282700" y="18891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05" name="TextBox 204">
              <a:extLst>
                <a:ext uri="{FF2B5EF4-FFF2-40B4-BE49-F238E27FC236}">
                  <a16:creationId xmlns:a16="http://schemas.microsoft.com/office/drawing/2014/main" id="{CB7FF5CC-B647-6B98-8E14-936ED297EEE9}"/>
                </a:ext>
              </a:extLst>
            </p:cNvPr>
            <p:cNvSpPr txBox="1"/>
            <p:nvPr/>
          </p:nvSpPr>
          <p:spPr bwMode="auto">
            <a:xfrm>
              <a:off x="1298575" y="19177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06" name="TextBox 205">
              <a:extLst>
                <a:ext uri="{FF2B5EF4-FFF2-40B4-BE49-F238E27FC236}">
                  <a16:creationId xmlns:a16="http://schemas.microsoft.com/office/drawing/2014/main" id="{EE936DC5-D5BC-7314-22C4-4267148677ED}"/>
                </a:ext>
              </a:extLst>
            </p:cNvPr>
            <p:cNvSpPr txBox="1"/>
            <p:nvPr/>
          </p:nvSpPr>
          <p:spPr bwMode="auto">
            <a:xfrm>
              <a:off x="1301750" y="19685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07" name="TextBox 206">
              <a:extLst>
                <a:ext uri="{FF2B5EF4-FFF2-40B4-BE49-F238E27FC236}">
                  <a16:creationId xmlns:a16="http://schemas.microsoft.com/office/drawing/2014/main" id="{E7A4E074-20BD-657A-29B7-1E304AA71C1C}"/>
                </a:ext>
              </a:extLst>
            </p:cNvPr>
            <p:cNvSpPr txBox="1"/>
            <p:nvPr/>
          </p:nvSpPr>
          <p:spPr bwMode="auto">
            <a:xfrm>
              <a:off x="1314450" y="20256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08" name="TextBox 207">
              <a:extLst>
                <a:ext uri="{FF2B5EF4-FFF2-40B4-BE49-F238E27FC236}">
                  <a16:creationId xmlns:a16="http://schemas.microsoft.com/office/drawing/2014/main" id="{69600896-E82C-ED5E-313D-03DBAEA86F48}"/>
                </a:ext>
              </a:extLst>
            </p:cNvPr>
            <p:cNvSpPr txBox="1"/>
            <p:nvPr/>
          </p:nvSpPr>
          <p:spPr bwMode="auto">
            <a:xfrm>
              <a:off x="1333500" y="20510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09" name="TextBox 208">
              <a:extLst>
                <a:ext uri="{FF2B5EF4-FFF2-40B4-BE49-F238E27FC236}">
                  <a16:creationId xmlns:a16="http://schemas.microsoft.com/office/drawing/2014/main" id="{8F31752C-5AB7-BBFD-02D6-E2566D6CFE90}"/>
                </a:ext>
              </a:extLst>
            </p:cNvPr>
            <p:cNvSpPr txBox="1"/>
            <p:nvPr/>
          </p:nvSpPr>
          <p:spPr bwMode="auto">
            <a:xfrm>
              <a:off x="1384300" y="20637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10" name="TextBox 209">
              <a:extLst>
                <a:ext uri="{FF2B5EF4-FFF2-40B4-BE49-F238E27FC236}">
                  <a16:creationId xmlns:a16="http://schemas.microsoft.com/office/drawing/2014/main" id="{F2F4192D-CEA2-C1E4-C81C-F380171269C3}"/>
                </a:ext>
              </a:extLst>
            </p:cNvPr>
            <p:cNvSpPr txBox="1"/>
            <p:nvPr/>
          </p:nvSpPr>
          <p:spPr bwMode="auto">
            <a:xfrm>
              <a:off x="1606550" y="21494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11" name="TextBox 210">
              <a:extLst>
                <a:ext uri="{FF2B5EF4-FFF2-40B4-BE49-F238E27FC236}">
                  <a16:creationId xmlns:a16="http://schemas.microsoft.com/office/drawing/2014/main" id="{159B99AD-01C1-5EC6-C762-B11960C865D4}"/>
                </a:ext>
              </a:extLst>
            </p:cNvPr>
            <p:cNvSpPr txBox="1"/>
            <p:nvPr/>
          </p:nvSpPr>
          <p:spPr bwMode="auto">
            <a:xfrm>
              <a:off x="1489075" y="2082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12" name="TextBox 211">
              <a:extLst>
                <a:ext uri="{FF2B5EF4-FFF2-40B4-BE49-F238E27FC236}">
                  <a16:creationId xmlns:a16="http://schemas.microsoft.com/office/drawing/2014/main" id="{155404D1-21BB-69D9-983E-911A68D2CE39}"/>
                </a:ext>
              </a:extLst>
            </p:cNvPr>
            <p:cNvSpPr txBox="1"/>
            <p:nvPr/>
          </p:nvSpPr>
          <p:spPr bwMode="auto">
            <a:xfrm>
              <a:off x="1498600" y="20986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13" name="TextBox 212">
              <a:extLst>
                <a:ext uri="{FF2B5EF4-FFF2-40B4-BE49-F238E27FC236}">
                  <a16:creationId xmlns:a16="http://schemas.microsoft.com/office/drawing/2014/main" id="{6E48360E-1B65-F129-C808-3448E308B449}"/>
                </a:ext>
              </a:extLst>
            </p:cNvPr>
            <p:cNvSpPr txBox="1"/>
            <p:nvPr/>
          </p:nvSpPr>
          <p:spPr bwMode="auto">
            <a:xfrm>
              <a:off x="1508125" y="21177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14" name="TextBox 213">
              <a:extLst>
                <a:ext uri="{FF2B5EF4-FFF2-40B4-BE49-F238E27FC236}">
                  <a16:creationId xmlns:a16="http://schemas.microsoft.com/office/drawing/2014/main" id="{D6912EB5-0613-2774-7B8A-FDD392F30DE2}"/>
                </a:ext>
              </a:extLst>
            </p:cNvPr>
            <p:cNvSpPr txBox="1"/>
            <p:nvPr/>
          </p:nvSpPr>
          <p:spPr bwMode="auto">
            <a:xfrm>
              <a:off x="1517650" y="21240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15" name="TextBox 214">
              <a:extLst>
                <a:ext uri="{FF2B5EF4-FFF2-40B4-BE49-F238E27FC236}">
                  <a16:creationId xmlns:a16="http://schemas.microsoft.com/office/drawing/2014/main" id="{CF2A0F2F-2D08-3484-A3CC-C3816F52D8C4}"/>
                </a:ext>
              </a:extLst>
            </p:cNvPr>
            <p:cNvSpPr txBox="1"/>
            <p:nvPr/>
          </p:nvSpPr>
          <p:spPr bwMode="auto">
            <a:xfrm>
              <a:off x="1695450" y="21685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16" name="TextBox 215">
              <a:extLst>
                <a:ext uri="{FF2B5EF4-FFF2-40B4-BE49-F238E27FC236}">
                  <a16:creationId xmlns:a16="http://schemas.microsoft.com/office/drawing/2014/main" id="{E592575E-B8AC-AB11-E57F-18D60549292C}"/>
                </a:ext>
              </a:extLst>
            </p:cNvPr>
            <p:cNvSpPr txBox="1"/>
            <p:nvPr/>
          </p:nvSpPr>
          <p:spPr bwMode="auto">
            <a:xfrm>
              <a:off x="1708150" y="21812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17" name="TextBox 216">
              <a:extLst>
                <a:ext uri="{FF2B5EF4-FFF2-40B4-BE49-F238E27FC236}">
                  <a16:creationId xmlns:a16="http://schemas.microsoft.com/office/drawing/2014/main" id="{57268032-9553-2BA9-553C-38FA8677CCBD}"/>
                </a:ext>
              </a:extLst>
            </p:cNvPr>
            <p:cNvSpPr txBox="1"/>
            <p:nvPr/>
          </p:nvSpPr>
          <p:spPr bwMode="auto">
            <a:xfrm>
              <a:off x="1717675" y="22066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18" name="TextBox 217">
              <a:extLst>
                <a:ext uri="{FF2B5EF4-FFF2-40B4-BE49-F238E27FC236}">
                  <a16:creationId xmlns:a16="http://schemas.microsoft.com/office/drawing/2014/main" id="{95A8E25A-0AD7-3329-CC7D-510D95CADCE7}"/>
                </a:ext>
              </a:extLst>
            </p:cNvPr>
            <p:cNvSpPr txBox="1"/>
            <p:nvPr/>
          </p:nvSpPr>
          <p:spPr bwMode="auto">
            <a:xfrm>
              <a:off x="1727200" y="22129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19" name="TextBox 218">
              <a:extLst>
                <a:ext uri="{FF2B5EF4-FFF2-40B4-BE49-F238E27FC236}">
                  <a16:creationId xmlns:a16="http://schemas.microsoft.com/office/drawing/2014/main" id="{760A4E1C-0183-28D7-3457-94607313CCDE}"/>
                </a:ext>
              </a:extLst>
            </p:cNvPr>
            <p:cNvSpPr txBox="1"/>
            <p:nvPr/>
          </p:nvSpPr>
          <p:spPr bwMode="auto">
            <a:xfrm>
              <a:off x="1746250" y="2216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20" name="TextBox 219">
              <a:extLst>
                <a:ext uri="{FF2B5EF4-FFF2-40B4-BE49-F238E27FC236}">
                  <a16:creationId xmlns:a16="http://schemas.microsoft.com/office/drawing/2014/main" id="{F2742EAF-3C6F-FDCF-8EEE-B2B256B1FED2}"/>
                </a:ext>
              </a:extLst>
            </p:cNvPr>
            <p:cNvSpPr txBox="1"/>
            <p:nvPr/>
          </p:nvSpPr>
          <p:spPr bwMode="auto">
            <a:xfrm>
              <a:off x="1870075" y="22383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21" name="TextBox 220">
              <a:extLst>
                <a:ext uri="{FF2B5EF4-FFF2-40B4-BE49-F238E27FC236}">
                  <a16:creationId xmlns:a16="http://schemas.microsoft.com/office/drawing/2014/main" id="{1E304F41-76F8-7187-884D-E144F53D205C}"/>
                </a:ext>
              </a:extLst>
            </p:cNvPr>
            <p:cNvSpPr txBox="1"/>
            <p:nvPr/>
          </p:nvSpPr>
          <p:spPr bwMode="auto">
            <a:xfrm>
              <a:off x="1943100" y="22447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22" name="TextBox 221">
              <a:extLst>
                <a:ext uri="{FF2B5EF4-FFF2-40B4-BE49-F238E27FC236}">
                  <a16:creationId xmlns:a16="http://schemas.microsoft.com/office/drawing/2014/main" id="{BC02F4B3-D325-2D07-7DE1-B37644DE4097}"/>
                </a:ext>
              </a:extLst>
            </p:cNvPr>
            <p:cNvSpPr txBox="1"/>
            <p:nvPr/>
          </p:nvSpPr>
          <p:spPr bwMode="auto">
            <a:xfrm>
              <a:off x="2003425" y="22764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23" name="TextBox 222">
              <a:extLst>
                <a:ext uri="{FF2B5EF4-FFF2-40B4-BE49-F238E27FC236}">
                  <a16:creationId xmlns:a16="http://schemas.microsoft.com/office/drawing/2014/main" id="{070553DD-2FFF-0260-776D-93DD570D42B6}"/>
                </a:ext>
              </a:extLst>
            </p:cNvPr>
            <p:cNvSpPr txBox="1"/>
            <p:nvPr/>
          </p:nvSpPr>
          <p:spPr bwMode="auto">
            <a:xfrm>
              <a:off x="2019300" y="22860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24" name="TextBox 223">
              <a:extLst>
                <a:ext uri="{FF2B5EF4-FFF2-40B4-BE49-F238E27FC236}">
                  <a16:creationId xmlns:a16="http://schemas.microsoft.com/office/drawing/2014/main" id="{8BEA6823-8696-DF52-50B2-65A976F0F1AA}"/>
                </a:ext>
              </a:extLst>
            </p:cNvPr>
            <p:cNvSpPr txBox="1"/>
            <p:nvPr/>
          </p:nvSpPr>
          <p:spPr bwMode="auto">
            <a:xfrm>
              <a:off x="2022475" y="23209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25" name="TextBox 224">
              <a:extLst>
                <a:ext uri="{FF2B5EF4-FFF2-40B4-BE49-F238E27FC236}">
                  <a16:creationId xmlns:a16="http://schemas.microsoft.com/office/drawing/2014/main" id="{49463510-BC1B-4B7D-34E1-0FA81F5E62A5}"/>
                </a:ext>
              </a:extLst>
            </p:cNvPr>
            <p:cNvSpPr txBox="1"/>
            <p:nvPr/>
          </p:nvSpPr>
          <p:spPr bwMode="auto">
            <a:xfrm>
              <a:off x="2060575" y="23558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26" name="TextBox 225">
              <a:extLst>
                <a:ext uri="{FF2B5EF4-FFF2-40B4-BE49-F238E27FC236}">
                  <a16:creationId xmlns:a16="http://schemas.microsoft.com/office/drawing/2014/main" id="{12618656-575D-EF6B-E8E1-BAD545A5B2A5}"/>
                </a:ext>
              </a:extLst>
            </p:cNvPr>
            <p:cNvSpPr txBox="1"/>
            <p:nvPr/>
          </p:nvSpPr>
          <p:spPr bwMode="auto">
            <a:xfrm>
              <a:off x="2162175" y="23463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27" name="TextBox 226">
              <a:extLst>
                <a:ext uri="{FF2B5EF4-FFF2-40B4-BE49-F238E27FC236}">
                  <a16:creationId xmlns:a16="http://schemas.microsoft.com/office/drawing/2014/main" id="{1E6064F7-D799-633C-AD2D-CFB8A4D87F5E}"/>
                </a:ext>
              </a:extLst>
            </p:cNvPr>
            <p:cNvSpPr txBox="1"/>
            <p:nvPr/>
          </p:nvSpPr>
          <p:spPr bwMode="auto">
            <a:xfrm>
              <a:off x="2276475" y="23812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28" name="TextBox 227">
              <a:extLst>
                <a:ext uri="{FF2B5EF4-FFF2-40B4-BE49-F238E27FC236}">
                  <a16:creationId xmlns:a16="http://schemas.microsoft.com/office/drawing/2014/main" id="{250986DF-E00D-C557-E3E5-5C99071225FD}"/>
                </a:ext>
              </a:extLst>
            </p:cNvPr>
            <p:cNvSpPr txBox="1"/>
            <p:nvPr/>
          </p:nvSpPr>
          <p:spPr bwMode="auto">
            <a:xfrm>
              <a:off x="2305050" y="23971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29" name="TextBox 228">
              <a:extLst>
                <a:ext uri="{FF2B5EF4-FFF2-40B4-BE49-F238E27FC236}">
                  <a16:creationId xmlns:a16="http://schemas.microsoft.com/office/drawing/2014/main" id="{E8E92ADA-3C84-872B-ACBB-938ED2009227}"/>
                </a:ext>
              </a:extLst>
            </p:cNvPr>
            <p:cNvSpPr txBox="1"/>
            <p:nvPr/>
          </p:nvSpPr>
          <p:spPr bwMode="auto">
            <a:xfrm>
              <a:off x="2311400" y="24352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30" name="TextBox 229">
              <a:extLst>
                <a:ext uri="{FF2B5EF4-FFF2-40B4-BE49-F238E27FC236}">
                  <a16:creationId xmlns:a16="http://schemas.microsoft.com/office/drawing/2014/main" id="{EDF2ED49-BE6A-43EC-11CB-FF9AA831038A}"/>
                </a:ext>
              </a:extLst>
            </p:cNvPr>
            <p:cNvSpPr txBox="1"/>
            <p:nvPr/>
          </p:nvSpPr>
          <p:spPr bwMode="auto">
            <a:xfrm>
              <a:off x="2317750" y="2463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31" name="TextBox 230">
              <a:extLst>
                <a:ext uri="{FF2B5EF4-FFF2-40B4-BE49-F238E27FC236}">
                  <a16:creationId xmlns:a16="http://schemas.microsoft.com/office/drawing/2014/main" id="{4B32F1CB-B7D6-2810-712A-62261977519E}"/>
                </a:ext>
              </a:extLst>
            </p:cNvPr>
            <p:cNvSpPr txBox="1"/>
            <p:nvPr/>
          </p:nvSpPr>
          <p:spPr bwMode="auto">
            <a:xfrm>
              <a:off x="2330450" y="24765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32" name="TextBox 231">
              <a:extLst>
                <a:ext uri="{FF2B5EF4-FFF2-40B4-BE49-F238E27FC236}">
                  <a16:creationId xmlns:a16="http://schemas.microsoft.com/office/drawing/2014/main" id="{8682BA96-C763-D235-3ABC-34E3985503E3}"/>
                </a:ext>
              </a:extLst>
            </p:cNvPr>
            <p:cNvSpPr txBox="1"/>
            <p:nvPr/>
          </p:nvSpPr>
          <p:spPr bwMode="auto">
            <a:xfrm>
              <a:off x="2352675" y="24860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33" name="TextBox 232">
              <a:extLst>
                <a:ext uri="{FF2B5EF4-FFF2-40B4-BE49-F238E27FC236}">
                  <a16:creationId xmlns:a16="http://schemas.microsoft.com/office/drawing/2014/main" id="{61C528BE-0B84-BF1A-727E-7209D58900C3}"/>
                </a:ext>
              </a:extLst>
            </p:cNvPr>
            <p:cNvSpPr txBox="1"/>
            <p:nvPr/>
          </p:nvSpPr>
          <p:spPr bwMode="auto">
            <a:xfrm>
              <a:off x="2422525" y="24923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34" name="TextBox 233">
              <a:extLst>
                <a:ext uri="{FF2B5EF4-FFF2-40B4-BE49-F238E27FC236}">
                  <a16:creationId xmlns:a16="http://schemas.microsoft.com/office/drawing/2014/main" id="{FA8044D3-5A62-BE95-D478-AE1870331579}"/>
                </a:ext>
              </a:extLst>
            </p:cNvPr>
            <p:cNvSpPr txBox="1"/>
            <p:nvPr/>
          </p:nvSpPr>
          <p:spPr bwMode="auto">
            <a:xfrm>
              <a:off x="2473325" y="24955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35" name="TextBox 234">
              <a:extLst>
                <a:ext uri="{FF2B5EF4-FFF2-40B4-BE49-F238E27FC236}">
                  <a16:creationId xmlns:a16="http://schemas.microsoft.com/office/drawing/2014/main" id="{9B76BDF3-5E2D-5048-B122-CA4A2A531922}"/>
                </a:ext>
              </a:extLst>
            </p:cNvPr>
            <p:cNvSpPr txBox="1"/>
            <p:nvPr/>
          </p:nvSpPr>
          <p:spPr bwMode="auto">
            <a:xfrm>
              <a:off x="2492375" y="24955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36" name="TextBox 235">
              <a:extLst>
                <a:ext uri="{FF2B5EF4-FFF2-40B4-BE49-F238E27FC236}">
                  <a16:creationId xmlns:a16="http://schemas.microsoft.com/office/drawing/2014/main" id="{88DD7E63-727F-EE2F-2EEA-5CD978C4588A}"/>
                </a:ext>
              </a:extLst>
            </p:cNvPr>
            <p:cNvSpPr txBox="1"/>
            <p:nvPr/>
          </p:nvSpPr>
          <p:spPr bwMode="auto">
            <a:xfrm>
              <a:off x="2613025" y="25082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37" name="TextBox 236">
              <a:extLst>
                <a:ext uri="{FF2B5EF4-FFF2-40B4-BE49-F238E27FC236}">
                  <a16:creationId xmlns:a16="http://schemas.microsoft.com/office/drawing/2014/main" id="{7058942F-4261-D187-AC91-BC144D943054}"/>
                </a:ext>
              </a:extLst>
            </p:cNvPr>
            <p:cNvSpPr txBox="1"/>
            <p:nvPr/>
          </p:nvSpPr>
          <p:spPr bwMode="auto">
            <a:xfrm>
              <a:off x="2625725" y="25431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38" name="TextBox 237">
              <a:extLst>
                <a:ext uri="{FF2B5EF4-FFF2-40B4-BE49-F238E27FC236}">
                  <a16:creationId xmlns:a16="http://schemas.microsoft.com/office/drawing/2014/main" id="{05CFCB6B-AABB-AF38-69B7-F66832F20C1A}"/>
                </a:ext>
              </a:extLst>
            </p:cNvPr>
            <p:cNvSpPr txBox="1"/>
            <p:nvPr/>
          </p:nvSpPr>
          <p:spPr bwMode="auto">
            <a:xfrm>
              <a:off x="2692400" y="25590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39" name="TextBox 238">
              <a:extLst>
                <a:ext uri="{FF2B5EF4-FFF2-40B4-BE49-F238E27FC236}">
                  <a16:creationId xmlns:a16="http://schemas.microsoft.com/office/drawing/2014/main" id="{25E61A71-742E-ECE8-549E-0012F9ADCF6D}"/>
                </a:ext>
              </a:extLst>
            </p:cNvPr>
            <p:cNvSpPr txBox="1"/>
            <p:nvPr/>
          </p:nvSpPr>
          <p:spPr bwMode="auto">
            <a:xfrm>
              <a:off x="2749550" y="25622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40" name="TextBox 239">
              <a:extLst>
                <a:ext uri="{FF2B5EF4-FFF2-40B4-BE49-F238E27FC236}">
                  <a16:creationId xmlns:a16="http://schemas.microsoft.com/office/drawing/2014/main" id="{13C8F8C6-584E-472C-7D92-C92985B0DCB6}"/>
                </a:ext>
              </a:extLst>
            </p:cNvPr>
            <p:cNvSpPr txBox="1"/>
            <p:nvPr/>
          </p:nvSpPr>
          <p:spPr bwMode="auto">
            <a:xfrm>
              <a:off x="2901950" y="25844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41" name="TextBox 240">
              <a:extLst>
                <a:ext uri="{FF2B5EF4-FFF2-40B4-BE49-F238E27FC236}">
                  <a16:creationId xmlns:a16="http://schemas.microsoft.com/office/drawing/2014/main" id="{750F7A31-BFBF-C048-378D-26D4EC24AD32}"/>
                </a:ext>
              </a:extLst>
            </p:cNvPr>
            <p:cNvSpPr txBox="1"/>
            <p:nvPr/>
          </p:nvSpPr>
          <p:spPr bwMode="auto">
            <a:xfrm>
              <a:off x="2908300" y="26003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42" name="TextBox 241">
              <a:extLst>
                <a:ext uri="{FF2B5EF4-FFF2-40B4-BE49-F238E27FC236}">
                  <a16:creationId xmlns:a16="http://schemas.microsoft.com/office/drawing/2014/main" id="{2752F92E-864B-42E8-C9B0-01781E0DA007}"/>
                </a:ext>
              </a:extLst>
            </p:cNvPr>
            <p:cNvSpPr txBox="1"/>
            <p:nvPr/>
          </p:nvSpPr>
          <p:spPr bwMode="auto">
            <a:xfrm>
              <a:off x="2930525" y="26257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43" name="TextBox 242">
              <a:extLst>
                <a:ext uri="{FF2B5EF4-FFF2-40B4-BE49-F238E27FC236}">
                  <a16:creationId xmlns:a16="http://schemas.microsoft.com/office/drawing/2014/main" id="{DDB0ED6A-5B93-D7E8-AC5A-0AD671B1C658}"/>
                </a:ext>
              </a:extLst>
            </p:cNvPr>
            <p:cNvSpPr txBox="1"/>
            <p:nvPr/>
          </p:nvSpPr>
          <p:spPr bwMode="auto">
            <a:xfrm>
              <a:off x="2943225" y="26447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44" name="TextBox 243">
              <a:extLst>
                <a:ext uri="{FF2B5EF4-FFF2-40B4-BE49-F238E27FC236}">
                  <a16:creationId xmlns:a16="http://schemas.microsoft.com/office/drawing/2014/main" id="{95087A0F-6A4C-E318-AFBE-550B0D2F4C23}"/>
                </a:ext>
              </a:extLst>
            </p:cNvPr>
            <p:cNvSpPr txBox="1"/>
            <p:nvPr/>
          </p:nvSpPr>
          <p:spPr bwMode="auto">
            <a:xfrm>
              <a:off x="3041650" y="26606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45" name="TextBox 244">
              <a:extLst>
                <a:ext uri="{FF2B5EF4-FFF2-40B4-BE49-F238E27FC236}">
                  <a16:creationId xmlns:a16="http://schemas.microsoft.com/office/drawing/2014/main" id="{5A690360-1DFA-3D43-442E-74CC7C343A00}"/>
                </a:ext>
              </a:extLst>
            </p:cNvPr>
            <p:cNvSpPr txBox="1"/>
            <p:nvPr/>
          </p:nvSpPr>
          <p:spPr bwMode="auto">
            <a:xfrm>
              <a:off x="3060700" y="26701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46" name="TextBox 245">
              <a:extLst>
                <a:ext uri="{FF2B5EF4-FFF2-40B4-BE49-F238E27FC236}">
                  <a16:creationId xmlns:a16="http://schemas.microsoft.com/office/drawing/2014/main" id="{0F1C532A-B9A0-BBD9-A095-F1967C4D6290}"/>
                </a:ext>
              </a:extLst>
            </p:cNvPr>
            <p:cNvSpPr txBox="1"/>
            <p:nvPr/>
          </p:nvSpPr>
          <p:spPr bwMode="auto">
            <a:xfrm>
              <a:off x="3136900" y="26733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47" name="TextBox 246">
              <a:extLst>
                <a:ext uri="{FF2B5EF4-FFF2-40B4-BE49-F238E27FC236}">
                  <a16:creationId xmlns:a16="http://schemas.microsoft.com/office/drawing/2014/main" id="{3B7D687A-607D-D549-DF44-1C6C21E4F1B4}"/>
                </a:ext>
              </a:extLst>
            </p:cNvPr>
            <p:cNvSpPr txBox="1"/>
            <p:nvPr/>
          </p:nvSpPr>
          <p:spPr bwMode="auto">
            <a:xfrm>
              <a:off x="3206750" y="26765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48" name="TextBox 247">
              <a:extLst>
                <a:ext uri="{FF2B5EF4-FFF2-40B4-BE49-F238E27FC236}">
                  <a16:creationId xmlns:a16="http://schemas.microsoft.com/office/drawing/2014/main" id="{40172E46-C182-4149-A50F-427EA993C453}"/>
                </a:ext>
              </a:extLst>
            </p:cNvPr>
            <p:cNvSpPr txBox="1"/>
            <p:nvPr/>
          </p:nvSpPr>
          <p:spPr bwMode="auto">
            <a:xfrm>
              <a:off x="3232150" y="26987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49" name="TextBox 248">
              <a:extLst>
                <a:ext uri="{FF2B5EF4-FFF2-40B4-BE49-F238E27FC236}">
                  <a16:creationId xmlns:a16="http://schemas.microsoft.com/office/drawing/2014/main" id="{357A19B6-7E49-00AA-87E2-262526B3DFFC}"/>
                </a:ext>
              </a:extLst>
            </p:cNvPr>
            <p:cNvSpPr txBox="1"/>
            <p:nvPr/>
          </p:nvSpPr>
          <p:spPr bwMode="auto">
            <a:xfrm>
              <a:off x="3438525" y="27273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50" name="TextBox 249">
              <a:extLst>
                <a:ext uri="{FF2B5EF4-FFF2-40B4-BE49-F238E27FC236}">
                  <a16:creationId xmlns:a16="http://schemas.microsoft.com/office/drawing/2014/main" id="{29ED9034-7602-3829-F2C5-8367B9FF8E81}"/>
                </a:ext>
              </a:extLst>
            </p:cNvPr>
            <p:cNvSpPr txBox="1"/>
            <p:nvPr/>
          </p:nvSpPr>
          <p:spPr bwMode="auto">
            <a:xfrm>
              <a:off x="3517900" y="27368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51" name="TextBox 250">
              <a:extLst>
                <a:ext uri="{FF2B5EF4-FFF2-40B4-BE49-F238E27FC236}">
                  <a16:creationId xmlns:a16="http://schemas.microsoft.com/office/drawing/2014/main" id="{21D7C860-0BC0-A231-8902-9A830EBF4583}"/>
                </a:ext>
              </a:extLst>
            </p:cNvPr>
            <p:cNvSpPr txBox="1"/>
            <p:nvPr/>
          </p:nvSpPr>
          <p:spPr bwMode="auto">
            <a:xfrm>
              <a:off x="3578225" y="27622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52" name="TextBox 251">
              <a:extLst>
                <a:ext uri="{FF2B5EF4-FFF2-40B4-BE49-F238E27FC236}">
                  <a16:creationId xmlns:a16="http://schemas.microsoft.com/office/drawing/2014/main" id="{324C9602-7A89-B43B-282A-5DD694FE9402}"/>
                </a:ext>
              </a:extLst>
            </p:cNvPr>
            <p:cNvSpPr txBox="1"/>
            <p:nvPr/>
          </p:nvSpPr>
          <p:spPr bwMode="auto">
            <a:xfrm>
              <a:off x="3543300" y="27432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53" name="TextBox 252">
              <a:extLst>
                <a:ext uri="{FF2B5EF4-FFF2-40B4-BE49-F238E27FC236}">
                  <a16:creationId xmlns:a16="http://schemas.microsoft.com/office/drawing/2014/main" id="{EB320DE4-34D2-B49B-BC80-DA1BAB70CEC2}"/>
                </a:ext>
              </a:extLst>
            </p:cNvPr>
            <p:cNvSpPr txBox="1"/>
            <p:nvPr/>
          </p:nvSpPr>
          <p:spPr bwMode="auto">
            <a:xfrm>
              <a:off x="3552825" y="27463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54" name="TextBox 253">
              <a:extLst>
                <a:ext uri="{FF2B5EF4-FFF2-40B4-BE49-F238E27FC236}">
                  <a16:creationId xmlns:a16="http://schemas.microsoft.com/office/drawing/2014/main" id="{178BF3FF-7117-C804-8354-12125DA98EE5}"/>
                </a:ext>
              </a:extLst>
            </p:cNvPr>
            <p:cNvSpPr txBox="1"/>
            <p:nvPr/>
          </p:nvSpPr>
          <p:spPr bwMode="auto">
            <a:xfrm>
              <a:off x="3530600" y="27400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55" name="TextBox 254">
              <a:extLst>
                <a:ext uri="{FF2B5EF4-FFF2-40B4-BE49-F238E27FC236}">
                  <a16:creationId xmlns:a16="http://schemas.microsoft.com/office/drawing/2014/main" id="{C85C7C17-7DB1-5C34-4255-578AC00C5489}"/>
                </a:ext>
              </a:extLst>
            </p:cNvPr>
            <p:cNvSpPr txBox="1"/>
            <p:nvPr/>
          </p:nvSpPr>
          <p:spPr bwMode="auto">
            <a:xfrm>
              <a:off x="3565525" y="27559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56" name="TextBox 255">
              <a:extLst>
                <a:ext uri="{FF2B5EF4-FFF2-40B4-BE49-F238E27FC236}">
                  <a16:creationId xmlns:a16="http://schemas.microsoft.com/office/drawing/2014/main" id="{3249B344-F3B3-0B4E-71CE-D50EED8BEBAE}"/>
                </a:ext>
              </a:extLst>
            </p:cNvPr>
            <p:cNvSpPr txBox="1"/>
            <p:nvPr/>
          </p:nvSpPr>
          <p:spPr bwMode="auto">
            <a:xfrm>
              <a:off x="3654425" y="27844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57" name="TextBox 256">
              <a:extLst>
                <a:ext uri="{FF2B5EF4-FFF2-40B4-BE49-F238E27FC236}">
                  <a16:creationId xmlns:a16="http://schemas.microsoft.com/office/drawing/2014/main" id="{085CBF0C-5F64-68CC-62A3-FD327492E144}"/>
                </a:ext>
              </a:extLst>
            </p:cNvPr>
            <p:cNvSpPr txBox="1"/>
            <p:nvPr/>
          </p:nvSpPr>
          <p:spPr bwMode="auto">
            <a:xfrm>
              <a:off x="3771900" y="27971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58" name="TextBox 257">
              <a:extLst>
                <a:ext uri="{FF2B5EF4-FFF2-40B4-BE49-F238E27FC236}">
                  <a16:creationId xmlns:a16="http://schemas.microsoft.com/office/drawing/2014/main" id="{46464ABB-445C-9C8A-B2CE-D57777ACF523}"/>
                </a:ext>
              </a:extLst>
            </p:cNvPr>
            <p:cNvSpPr txBox="1"/>
            <p:nvPr/>
          </p:nvSpPr>
          <p:spPr bwMode="auto">
            <a:xfrm>
              <a:off x="3927475" y="28479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59" name="TextBox 258">
              <a:extLst>
                <a:ext uri="{FF2B5EF4-FFF2-40B4-BE49-F238E27FC236}">
                  <a16:creationId xmlns:a16="http://schemas.microsoft.com/office/drawing/2014/main" id="{64783475-191A-4548-62E1-78B904385E40}"/>
                </a:ext>
              </a:extLst>
            </p:cNvPr>
            <p:cNvSpPr txBox="1"/>
            <p:nvPr/>
          </p:nvSpPr>
          <p:spPr bwMode="auto">
            <a:xfrm>
              <a:off x="3816350" y="28130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60" name="TextBox 259">
              <a:extLst>
                <a:ext uri="{FF2B5EF4-FFF2-40B4-BE49-F238E27FC236}">
                  <a16:creationId xmlns:a16="http://schemas.microsoft.com/office/drawing/2014/main" id="{650C015F-D921-5570-9EE4-58E61C119ED1}"/>
                </a:ext>
              </a:extLst>
            </p:cNvPr>
            <p:cNvSpPr txBox="1"/>
            <p:nvPr/>
          </p:nvSpPr>
          <p:spPr bwMode="auto">
            <a:xfrm>
              <a:off x="3994150" y="28702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61" name="TextBox 260">
              <a:extLst>
                <a:ext uri="{FF2B5EF4-FFF2-40B4-BE49-F238E27FC236}">
                  <a16:creationId xmlns:a16="http://schemas.microsoft.com/office/drawing/2014/main" id="{83497AB6-A459-9B5C-A5DA-7A3483CFCC05}"/>
                </a:ext>
              </a:extLst>
            </p:cNvPr>
            <p:cNvSpPr txBox="1"/>
            <p:nvPr/>
          </p:nvSpPr>
          <p:spPr bwMode="auto">
            <a:xfrm>
              <a:off x="3832225" y="28194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62" name="TextBox 261">
              <a:extLst>
                <a:ext uri="{FF2B5EF4-FFF2-40B4-BE49-F238E27FC236}">
                  <a16:creationId xmlns:a16="http://schemas.microsoft.com/office/drawing/2014/main" id="{DDE17F9E-2B90-2125-51CD-7EB867364096}"/>
                </a:ext>
              </a:extLst>
            </p:cNvPr>
            <p:cNvSpPr txBox="1"/>
            <p:nvPr/>
          </p:nvSpPr>
          <p:spPr bwMode="auto">
            <a:xfrm>
              <a:off x="3841750" y="28194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63" name="TextBox 262">
              <a:extLst>
                <a:ext uri="{FF2B5EF4-FFF2-40B4-BE49-F238E27FC236}">
                  <a16:creationId xmlns:a16="http://schemas.microsoft.com/office/drawing/2014/main" id="{4838FF4B-07D1-29BB-5EC0-F404C29465BF}"/>
                </a:ext>
              </a:extLst>
            </p:cNvPr>
            <p:cNvSpPr txBox="1"/>
            <p:nvPr/>
          </p:nvSpPr>
          <p:spPr bwMode="auto">
            <a:xfrm>
              <a:off x="3870325" y="28352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64" name="TextBox 263">
              <a:extLst>
                <a:ext uri="{FF2B5EF4-FFF2-40B4-BE49-F238E27FC236}">
                  <a16:creationId xmlns:a16="http://schemas.microsoft.com/office/drawing/2014/main" id="{DB5551DE-8AEE-05B6-CC92-8DDE863818D8}"/>
                </a:ext>
              </a:extLst>
            </p:cNvPr>
            <p:cNvSpPr txBox="1"/>
            <p:nvPr/>
          </p:nvSpPr>
          <p:spPr bwMode="auto">
            <a:xfrm>
              <a:off x="4121150" y="28829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65" name="TextBox 264">
              <a:extLst>
                <a:ext uri="{FF2B5EF4-FFF2-40B4-BE49-F238E27FC236}">
                  <a16:creationId xmlns:a16="http://schemas.microsoft.com/office/drawing/2014/main" id="{598A1776-B6EF-A562-4E99-7D30DD91C52D}"/>
                </a:ext>
              </a:extLst>
            </p:cNvPr>
            <p:cNvSpPr txBox="1"/>
            <p:nvPr/>
          </p:nvSpPr>
          <p:spPr bwMode="auto">
            <a:xfrm>
              <a:off x="4241800" y="29210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66" name="TextBox 265">
              <a:extLst>
                <a:ext uri="{FF2B5EF4-FFF2-40B4-BE49-F238E27FC236}">
                  <a16:creationId xmlns:a16="http://schemas.microsoft.com/office/drawing/2014/main" id="{886BDC3B-2ED9-A8AC-0EAA-A3BDE1661AED}"/>
                </a:ext>
              </a:extLst>
            </p:cNvPr>
            <p:cNvSpPr txBox="1"/>
            <p:nvPr/>
          </p:nvSpPr>
          <p:spPr bwMode="auto">
            <a:xfrm>
              <a:off x="4149725" y="28987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67" name="TextBox 266">
              <a:extLst>
                <a:ext uri="{FF2B5EF4-FFF2-40B4-BE49-F238E27FC236}">
                  <a16:creationId xmlns:a16="http://schemas.microsoft.com/office/drawing/2014/main" id="{8BA2ED5F-DDF9-D233-2F78-0352C19D8285}"/>
                </a:ext>
              </a:extLst>
            </p:cNvPr>
            <p:cNvSpPr txBox="1"/>
            <p:nvPr/>
          </p:nvSpPr>
          <p:spPr bwMode="auto">
            <a:xfrm>
              <a:off x="4133850" y="28924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68" name="TextBox 267">
              <a:extLst>
                <a:ext uri="{FF2B5EF4-FFF2-40B4-BE49-F238E27FC236}">
                  <a16:creationId xmlns:a16="http://schemas.microsoft.com/office/drawing/2014/main" id="{19B150DB-FAD4-2345-2700-E7338C220AFB}"/>
                </a:ext>
              </a:extLst>
            </p:cNvPr>
            <p:cNvSpPr txBox="1"/>
            <p:nvPr/>
          </p:nvSpPr>
          <p:spPr bwMode="auto">
            <a:xfrm>
              <a:off x="4168775" y="29146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69" name="TextBox 268">
              <a:extLst>
                <a:ext uri="{FF2B5EF4-FFF2-40B4-BE49-F238E27FC236}">
                  <a16:creationId xmlns:a16="http://schemas.microsoft.com/office/drawing/2014/main" id="{95A1FCC3-29B1-C1E2-3807-CF983A752CD0}"/>
                </a:ext>
              </a:extLst>
            </p:cNvPr>
            <p:cNvSpPr txBox="1"/>
            <p:nvPr/>
          </p:nvSpPr>
          <p:spPr bwMode="auto">
            <a:xfrm>
              <a:off x="4422775" y="29241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70" name="TextBox 269">
              <a:extLst>
                <a:ext uri="{FF2B5EF4-FFF2-40B4-BE49-F238E27FC236}">
                  <a16:creationId xmlns:a16="http://schemas.microsoft.com/office/drawing/2014/main" id="{95FDCFEC-E2FC-A2BE-7FBC-5EE7C2A1D9D5}"/>
                </a:ext>
              </a:extLst>
            </p:cNvPr>
            <p:cNvSpPr txBox="1"/>
            <p:nvPr/>
          </p:nvSpPr>
          <p:spPr bwMode="auto">
            <a:xfrm>
              <a:off x="4543425" y="29749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71" name="TextBox 270">
              <a:extLst>
                <a:ext uri="{FF2B5EF4-FFF2-40B4-BE49-F238E27FC236}">
                  <a16:creationId xmlns:a16="http://schemas.microsoft.com/office/drawing/2014/main" id="{9C007A60-3B0A-B7A7-320F-CADBA3679049}"/>
                </a:ext>
              </a:extLst>
            </p:cNvPr>
            <p:cNvSpPr txBox="1"/>
            <p:nvPr/>
          </p:nvSpPr>
          <p:spPr bwMode="auto">
            <a:xfrm>
              <a:off x="4454525" y="29368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72" name="TextBox 271">
              <a:extLst>
                <a:ext uri="{FF2B5EF4-FFF2-40B4-BE49-F238E27FC236}">
                  <a16:creationId xmlns:a16="http://schemas.microsoft.com/office/drawing/2014/main" id="{26FB0B8D-78CB-0475-7A81-980EB3B12F70}"/>
                </a:ext>
              </a:extLst>
            </p:cNvPr>
            <p:cNvSpPr txBox="1"/>
            <p:nvPr/>
          </p:nvSpPr>
          <p:spPr bwMode="auto">
            <a:xfrm>
              <a:off x="4464050" y="29432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73" name="TextBox 272">
              <a:extLst>
                <a:ext uri="{FF2B5EF4-FFF2-40B4-BE49-F238E27FC236}">
                  <a16:creationId xmlns:a16="http://schemas.microsoft.com/office/drawing/2014/main" id="{E368CA0F-E5B5-6D8A-87C1-D534856CA8C1}"/>
                </a:ext>
              </a:extLst>
            </p:cNvPr>
            <p:cNvSpPr txBox="1"/>
            <p:nvPr/>
          </p:nvSpPr>
          <p:spPr bwMode="auto">
            <a:xfrm>
              <a:off x="4473575" y="2971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74" name="TextBox 273">
              <a:extLst>
                <a:ext uri="{FF2B5EF4-FFF2-40B4-BE49-F238E27FC236}">
                  <a16:creationId xmlns:a16="http://schemas.microsoft.com/office/drawing/2014/main" id="{0498FB79-827A-3B17-EB25-DF55F069A72C}"/>
                </a:ext>
              </a:extLst>
            </p:cNvPr>
            <p:cNvSpPr txBox="1"/>
            <p:nvPr/>
          </p:nvSpPr>
          <p:spPr bwMode="auto">
            <a:xfrm>
              <a:off x="4502150" y="2971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75" name="TextBox 274">
              <a:extLst>
                <a:ext uri="{FF2B5EF4-FFF2-40B4-BE49-F238E27FC236}">
                  <a16:creationId xmlns:a16="http://schemas.microsoft.com/office/drawing/2014/main" id="{78739470-235D-5FEE-B1A4-F2BCB2DFEE1A}"/>
                </a:ext>
              </a:extLst>
            </p:cNvPr>
            <p:cNvSpPr txBox="1"/>
            <p:nvPr/>
          </p:nvSpPr>
          <p:spPr bwMode="auto">
            <a:xfrm>
              <a:off x="4727575" y="2978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76" name="TextBox 275">
              <a:extLst>
                <a:ext uri="{FF2B5EF4-FFF2-40B4-BE49-F238E27FC236}">
                  <a16:creationId xmlns:a16="http://schemas.microsoft.com/office/drawing/2014/main" id="{73618D9F-393E-83EF-6CC6-E2669F895EC3}"/>
                </a:ext>
              </a:extLst>
            </p:cNvPr>
            <p:cNvSpPr txBox="1"/>
            <p:nvPr/>
          </p:nvSpPr>
          <p:spPr bwMode="auto">
            <a:xfrm>
              <a:off x="4762500" y="2978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77" name="TextBox 276">
              <a:extLst>
                <a:ext uri="{FF2B5EF4-FFF2-40B4-BE49-F238E27FC236}">
                  <a16:creationId xmlns:a16="http://schemas.microsoft.com/office/drawing/2014/main" id="{AE45FD64-7D9B-7918-437D-5840465A5C9E}"/>
                </a:ext>
              </a:extLst>
            </p:cNvPr>
            <p:cNvSpPr txBox="1"/>
            <p:nvPr/>
          </p:nvSpPr>
          <p:spPr bwMode="auto">
            <a:xfrm>
              <a:off x="4743450" y="2978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sp>
          <p:nvSpPr>
            <p:cNvPr id="278" name="TextBox 277">
              <a:extLst>
                <a:ext uri="{FF2B5EF4-FFF2-40B4-BE49-F238E27FC236}">
                  <a16:creationId xmlns:a16="http://schemas.microsoft.com/office/drawing/2014/main" id="{08A4FF13-8197-521B-6A73-857E85D4700E}"/>
                </a:ext>
              </a:extLst>
            </p:cNvPr>
            <p:cNvSpPr txBox="1"/>
            <p:nvPr/>
          </p:nvSpPr>
          <p:spPr bwMode="auto">
            <a:xfrm>
              <a:off x="5067300" y="3136126"/>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3"/>
                  </a:solidFill>
                  <a:latin typeface="Calibri" panose="020F0502020204030204" pitchFamily="34" charset="0"/>
                </a:rPr>
                <a:t>x</a:t>
              </a:r>
            </a:p>
          </p:txBody>
        </p:sp>
      </p:grpSp>
      <p:sp>
        <p:nvSpPr>
          <p:cNvPr id="2" name="Title 1"/>
          <p:cNvSpPr>
            <a:spLocks noGrp="1"/>
          </p:cNvSpPr>
          <p:nvPr>
            <p:ph type="title"/>
          </p:nvPr>
        </p:nvSpPr>
        <p:spPr>
          <a:xfrm>
            <a:off x="609759" y="238127"/>
            <a:ext cx="10872445" cy="1103313"/>
          </a:xfrm>
        </p:spPr>
        <p:txBody>
          <a:bodyPr/>
          <a:lstStyle/>
          <a:p>
            <a:r>
              <a:rPr lang="en-US" dirty="0"/>
              <a:t>TALAPRO-2: rPFS With Talazoparib + Enzalutamide in mCRPC</a:t>
            </a:r>
          </a:p>
        </p:txBody>
      </p:sp>
      <p:sp>
        <p:nvSpPr>
          <p:cNvPr id="13" name="Text Box 15">
            <a:extLst>
              <a:ext uri="{FF2B5EF4-FFF2-40B4-BE49-F238E27FC236}">
                <a16:creationId xmlns:a16="http://schemas.microsoft.com/office/drawing/2014/main" id="{896377F7-B153-883B-1909-A7AB20E2BAEC}"/>
              </a:ext>
            </a:extLst>
          </p:cNvPr>
          <p:cNvSpPr txBox="1">
            <a:spLocks noChangeArrowheads="1"/>
          </p:cNvSpPr>
          <p:nvPr/>
        </p:nvSpPr>
        <p:spPr bwMode="auto">
          <a:xfrm>
            <a:off x="405436" y="63640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Agarwal. Lancet. 2023;402:291. 2. Fizazi. Nat Med. 2024;30:257.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8" name="TextBox 7">
            <a:extLst>
              <a:ext uri="{FF2B5EF4-FFF2-40B4-BE49-F238E27FC236}">
                <a16:creationId xmlns:a16="http://schemas.microsoft.com/office/drawing/2014/main" id="{9DFFE928-9FE2-F778-E555-68547FEFE199}"/>
              </a:ext>
            </a:extLst>
          </p:cNvPr>
          <p:cNvSpPr txBox="1"/>
          <p:nvPr/>
        </p:nvSpPr>
        <p:spPr bwMode="auto">
          <a:xfrm>
            <a:off x="1199694" y="1342869"/>
            <a:ext cx="460126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rPFS in Cohort 1: All Comers </a:t>
            </a:r>
            <a:br>
              <a:rPr lang="en-US" dirty="0">
                <a:solidFill>
                  <a:schemeClr val="bg1"/>
                </a:solidFill>
                <a:latin typeface="Calibri" panose="020F0502020204030204" pitchFamily="34" charset="0"/>
              </a:rPr>
            </a:br>
            <a:r>
              <a:rPr lang="en-US" dirty="0">
                <a:solidFill>
                  <a:schemeClr val="bg1"/>
                </a:solidFill>
                <a:latin typeface="Calibri" panose="020F0502020204030204" pitchFamily="34" charset="0"/>
              </a:rPr>
              <a:t>(Primary Endpoint)</a:t>
            </a:r>
            <a:r>
              <a:rPr lang="en-US" baseline="30000" dirty="0">
                <a:solidFill>
                  <a:schemeClr val="bg1"/>
                </a:solidFill>
                <a:latin typeface="Calibri" panose="020F0502020204030204" pitchFamily="34" charset="0"/>
              </a:rPr>
              <a:t>1</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Median f/u: 24.6-24.9 mo</a:t>
            </a:r>
            <a:endParaRPr lang="en-US" dirty="0">
              <a:solidFill>
                <a:schemeClr val="bg1"/>
              </a:solidFill>
              <a:latin typeface="Calibri" panose="020F0502020204030204" pitchFamily="34" charset="0"/>
            </a:endParaRPr>
          </a:p>
        </p:txBody>
      </p:sp>
      <p:sp>
        <p:nvSpPr>
          <p:cNvPr id="12" name="Rectangle 11">
            <a:extLst>
              <a:ext uri="{FF2B5EF4-FFF2-40B4-BE49-F238E27FC236}">
                <a16:creationId xmlns:a16="http://schemas.microsoft.com/office/drawing/2014/main" id="{3ACA98E7-FF33-CAB6-366D-F1B421C90820}"/>
              </a:ext>
            </a:extLst>
          </p:cNvPr>
          <p:cNvSpPr/>
          <p:nvPr/>
        </p:nvSpPr>
        <p:spPr bwMode="auto">
          <a:xfrm>
            <a:off x="790575" y="2200275"/>
            <a:ext cx="195263" cy="150495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5" name="Rectangle 14">
            <a:extLst>
              <a:ext uri="{FF2B5EF4-FFF2-40B4-BE49-F238E27FC236}">
                <a16:creationId xmlns:a16="http://schemas.microsoft.com/office/drawing/2014/main" id="{B4B2E7F0-156A-02B4-4BC6-ADBF6F51F640}"/>
              </a:ext>
            </a:extLst>
          </p:cNvPr>
          <p:cNvSpPr/>
          <p:nvPr/>
        </p:nvSpPr>
        <p:spPr bwMode="auto">
          <a:xfrm>
            <a:off x="9296400" y="4030980"/>
            <a:ext cx="434340" cy="13716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TextBox 15">
            <a:extLst>
              <a:ext uri="{FF2B5EF4-FFF2-40B4-BE49-F238E27FC236}">
                <a16:creationId xmlns:a16="http://schemas.microsoft.com/office/drawing/2014/main" id="{2082E4BB-DB89-A8FE-4B2D-E78265ACB21C}"/>
              </a:ext>
            </a:extLst>
          </p:cNvPr>
          <p:cNvSpPr txBox="1"/>
          <p:nvPr/>
        </p:nvSpPr>
        <p:spPr bwMode="auto">
          <a:xfrm rot="16200000">
            <a:off x="-258631" y="2761219"/>
            <a:ext cx="18068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rPFS (%)</a:t>
            </a:r>
          </a:p>
        </p:txBody>
      </p:sp>
      <p:sp>
        <p:nvSpPr>
          <p:cNvPr id="17" name="TextBox 16">
            <a:extLst>
              <a:ext uri="{FF2B5EF4-FFF2-40B4-BE49-F238E27FC236}">
                <a16:creationId xmlns:a16="http://schemas.microsoft.com/office/drawing/2014/main" id="{8F82BC30-0048-4109-EB49-4CFA5676A887}"/>
              </a:ext>
            </a:extLst>
          </p:cNvPr>
          <p:cNvSpPr txBox="1"/>
          <p:nvPr/>
        </p:nvSpPr>
        <p:spPr bwMode="auto">
          <a:xfrm>
            <a:off x="1185062" y="3973664"/>
            <a:ext cx="46232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18" name="TextBox 17">
            <a:extLst>
              <a:ext uri="{FF2B5EF4-FFF2-40B4-BE49-F238E27FC236}">
                <a16:creationId xmlns:a16="http://schemas.microsoft.com/office/drawing/2014/main" id="{E30FD53D-90A2-B497-5107-87B719CEBC04}"/>
              </a:ext>
            </a:extLst>
          </p:cNvPr>
          <p:cNvSpPr txBox="1"/>
          <p:nvPr/>
        </p:nvSpPr>
        <p:spPr bwMode="auto">
          <a:xfrm>
            <a:off x="7212787" y="3965946"/>
            <a:ext cx="45601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19" name="TextBox 18">
            <a:extLst>
              <a:ext uri="{FF2B5EF4-FFF2-40B4-BE49-F238E27FC236}">
                <a16:creationId xmlns:a16="http://schemas.microsoft.com/office/drawing/2014/main" id="{99302B36-C698-4256-4A21-C63E49D02DB4}"/>
              </a:ext>
            </a:extLst>
          </p:cNvPr>
          <p:cNvSpPr txBox="1"/>
          <p:nvPr/>
        </p:nvSpPr>
        <p:spPr bwMode="auto">
          <a:xfrm>
            <a:off x="72736" y="4064768"/>
            <a:ext cx="1091364" cy="746358"/>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850" dirty="0">
                <a:solidFill>
                  <a:schemeClr val="bg1"/>
                </a:solidFill>
                <a:latin typeface="Calibri" panose="020F0502020204030204" pitchFamily="34" charset="0"/>
              </a:rPr>
              <a:t>Patients at Risk, n </a:t>
            </a:r>
            <a:br>
              <a:rPr lang="en-US" sz="850" dirty="0">
                <a:solidFill>
                  <a:schemeClr val="bg1"/>
                </a:solidFill>
                <a:latin typeface="Calibri" panose="020F0502020204030204" pitchFamily="34" charset="0"/>
              </a:rPr>
            </a:br>
            <a:r>
              <a:rPr lang="en-US" sz="850" dirty="0">
                <a:solidFill>
                  <a:schemeClr val="bg1"/>
                </a:solidFill>
                <a:latin typeface="Calibri" panose="020F0502020204030204" pitchFamily="34" charset="0"/>
              </a:rPr>
              <a:t>(Censored)</a:t>
            </a:r>
            <a:br>
              <a:rPr lang="en-US" sz="850" dirty="0">
                <a:solidFill>
                  <a:schemeClr val="bg1"/>
                </a:solidFill>
                <a:latin typeface="Calibri" panose="020F0502020204030204" pitchFamily="34" charset="0"/>
              </a:rPr>
            </a:br>
            <a:r>
              <a:rPr lang="en-US" sz="850" dirty="0">
                <a:solidFill>
                  <a:schemeClr val="accent1"/>
                </a:solidFill>
                <a:latin typeface="Calibri" panose="020F0502020204030204" pitchFamily="34" charset="0"/>
              </a:rPr>
              <a:t>Tala + Enza</a:t>
            </a:r>
            <a:br>
              <a:rPr lang="en-US" sz="850" dirty="0">
                <a:solidFill>
                  <a:schemeClr val="accent3"/>
                </a:solidFill>
                <a:latin typeface="Calibri" panose="020F0502020204030204" pitchFamily="34" charset="0"/>
              </a:rPr>
            </a:br>
            <a:br>
              <a:rPr lang="en-US" sz="850" dirty="0">
                <a:solidFill>
                  <a:schemeClr val="accent3"/>
                </a:solidFill>
                <a:latin typeface="Calibri" panose="020F0502020204030204" pitchFamily="34" charset="0"/>
              </a:rPr>
            </a:br>
            <a:r>
              <a:rPr lang="en-US" sz="850" dirty="0">
                <a:solidFill>
                  <a:schemeClr val="accent3"/>
                </a:solidFill>
                <a:latin typeface="Calibri" panose="020F0502020204030204" pitchFamily="34" charset="0"/>
              </a:rPr>
              <a:t>Pbo + Enza</a:t>
            </a:r>
          </a:p>
        </p:txBody>
      </p:sp>
      <p:graphicFrame>
        <p:nvGraphicFramePr>
          <p:cNvPr id="23" name="Group 3">
            <a:extLst>
              <a:ext uri="{FF2B5EF4-FFF2-40B4-BE49-F238E27FC236}">
                <a16:creationId xmlns:a16="http://schemas.microsoft.com/office/drawing/2014/main" id="{79B252C0-89AC-F8B7-9072-3E9C41A654DC}"/>
              </a:ext>
            </a:extLst>
          </p:cNvPr>
          <p:cNvGraphicFramePr>
            <a:graphicFrameLocks/>
          </p:cNvGraphicFramePr>
          <p:nvPr>
            <p:extLst>
              <p:ext uri="{D42A27DB-BD31-4B8C-83A1-F6EECF244321}">
                <p14:modId xmlns:p14="http://schemas.microsoft.com/office/powerpoint/2010/main" val="2466145582"/>
              </p:ext>
            </p:extLst>
          </p:nvPr>
        </p:nvGraphicFramePr>
        <p:xfrm>
          <a:off x="495300" y="5038280"/>
          <a:ext cx="5373688" cy="1133920"/>
        </p:xfrm>
        <a:graphic>
          <a:graphicData uri="http://schemas.openxmlformats.org/drawingml/2006/table">
            <a:tbl>
              <a:tblPr/>
              <a:tblGrid>
                <a:gridCol w="1390332">
                  <a:extLst>
                    <a:ext uri="{9D8B030D-6E8A-4147-A177-3AD203B41FA5}">
                      <a16:colId xmlns:a16="http://schemas.microsoft.com/office/drawing/2014/main" val="20000"/>
                    </a:ext>
                  </a:extLst>
                </a:gridCol>
                <a:gridCol w="1991678">
                  <a:extLst>
                    <a:ext uri="{9D8B030D-6E8A-4147-A177-3AD203B41FA5}">
                      <a16:colId xmlns:a16="http://schemas.microsoft.com/office/drawing/2014/main" val="20001"/>
                    </a:ext>
                  </a:extLst>
                </a:gridCol>
                <a:gridCol w="1991678">
                  <a:extLst>
                    <a:ext uri="{9D8B030D-6E8A-4147-A177-3AD203B41FA5}">
                      <a16:colId xmlns:a16="http://schemas.microsoft.com/office/drawing/2014/main" val="20002"/>
                    </a:ext>
                  </a:extLst>
                </a:gridCol>
              </a:tblGrid>
              <a:tr h="0">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Tala + enza</a:t>
                      </a:r>
                      <a:endParaRPr kumimoji="0" lang="en-US" sz="14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151/402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Pbo + enza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191/403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9759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Stratified HR: 0.63 (95% CI: 0.51-0.78;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26" name="Group 3">
            <a:extLst>
              <a:ext uri="{FF2B5EF4-FFF2-40B4-BE49-F238E27FC236}">
                <a16:creationId xmlns:a16="http://schemas.microsoft.com/office/drawing/2014/main" id="{7022EF43-956E-A449-8634-2730F63374FD}"/>
              </a:ext>
            </a:extLst>
          </p:cNvPr>
          <p:cNvGraphicFramePr>
            <a:graphicFrameLocks/>
          </p:cNvGraphicFramePr>
          <p:nvPr/>
        </p:nvGraphicFramePr>
        <p:xfrm>
          <a:off x="6399212" y="5038280"/>
          <a:ext cx="5373688" cy="1133920"/>
        </p:xfrm>
        <a:graphic>
          <a:graphicData uri="http://schemas.openxmlformats.org/drawingml/2006/table">
            <a:tbl>
              <a:tblPr/>
              <a:tblGrid>
                <a:gridCol w="1390332">
                  <a:extLst>
                    <a:ext uri="{9D8B030D-6E8A-4147-A177-3AD203B41FA5}">
                      <a16:colId xmlns:a16="http://schemas.microsoft.com/office/drawing/2014/main" val="20000"/>
                    </a:ext>
                  </a:extLst>
                </a:gridCol>
                <a:gridCol w="1991678">
                  <a:extLst>
                    <a:ext uri="{9D8B030D-6E8A-4147-A177-3AD203B41FA5}">
                      <a16:colId xmlns:a16="http://schemas.microsoft.com/office/drawing/2014/main" val="20001"/>
                    </a:ext>
                  </a:extLst>
                </a:gridCol>
                <a:gridCol w="1991678">
                  <a:extLst>
                    <a:ext uri="{9D8B030D-6E8A-4147-A177-3AD203B41FA5}">
                      <a16:colId xmlns:a16="http://schemas.microsoft.com/office/drawing/2014/main" val="20002"/>
                    </a:ext>
                  </a:extLst>
                </a:gridCol>
              </a:tblGrid>
              <a:tr h="0">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Events/Patients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PFS,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Tala + enza</a:t>
                      </a:r>
                      <a:endParaRPr kumimoji="0" lang="en-US" sz="14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66/200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Pbo + enza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104/199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86899">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Stratified HR: 0.45 (95% CI: 0.33-0.61; </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
        <p:nvSpPr>
          <p:cNvPr id="34" name="TextBox 33">
            <a:extLst>
              <a:ext uri="{FF2B5EF4-FFF2-40B4-BE49-F238E27FC236}">
                <a16:creationId xmlns:a16="http://schemas.microsoft.com/office/drawing/2014/main" id="{215CB753-8075-4E08-0C35-7D272CDD06A8}"/>
              </a:ext>
            </a:extLst>
          </p:cNvPr>
          <p:cNvSpPr txBox="1"/>
          <p:nvPr/>
        </p:nvSpPr>
        <p:spPr bwMode="auto">
          <a:xfrm>
            <a:off x="7153493" y="1342869"/>
            <a:ext cx="461940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rPFS in Cohort 2: HRR Gene Deficient</a:t>
            </a:r>
            <a:r>
              <a:rPr lang="en-US" baseline="30000" dirty="0">
                <a:solidFill>
                  <a:schemeClr val="bg1"/>
                </a:solidFill>
                <a:latin typeface="Calibri" panose="020F0502020204030204" pitchFamily="34" charset="0"/>
              </a:rPr>
              <a:t>2</a:t>
            </a:r>
            <a:br>
              <a:rPr lang="en-US" b="0" dirty="0">
                <a:solidFill>
                  <a:schemeClr val="bg1"/>
                </a:solidFill>
                <a:latin typeface="Calibri" panose="020F0502020204030204" pitchFamily="34" charset="0"/>
              </a:rPr>
            </a:br>
            <a:r>
              <a:rPr lang="en-US" b="0" dirty="0">
                <a:solidFill>
                  <a:schemeClr val="bg1"/>
                </a:solidFill>
                <a:latin typeface="Calibri" panose="020F0502020204030204" pitchFamily="34" charset="0"/>
              </a:rPr>
              <a:t>Median f/u: 16.8-17.5 mo</a:t>
            </a:r>
            <a:endParaRPr lang="en-US"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5BAE951A-7109-9390-FDA3-D43A2E061415}"/>
              </a:ext>
            </a:extLst>
          </p:cNvPr>
          <p:cNvSpPr txBox="1"/>
          <p:nvPr/>
        </p:nvSpPr>
        <p:spPr bwMode="auto">
          <a:xfrm rot="16200000">
            <a:off x="5635564" y="2750244"/>
            <a:ext cx="201899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Probability of </a:t>
            </a:r>
            <a:r>
              <a:rPr lang="en-US" sz="1400" dirty="0" err="1">
                <a:solidFill>
                  <a:schemeClr val="bg1"/>
                </a:solidFill>
                <a:latin typeface="Calibri" panose="020F0502020204030204" pitchFamily="34" charset="0"/>
              </a:rPr>
              <a:t>rPFS</a:t>
            </a:r>
            <a:endParaRPr lang="en-US" sz="1400"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BAE4C6B8-2669-6713-4703-4BD0D22C81B3}"/>
              </a:ext>
            </a:extLst>
          </p:cNvPr>
          <p:cNvSpPr txBox="1"/>
          <p:nvPr/>
        </p:nvSpPr>
        <p:spPr bwMode="auto">
          <a:xfrm>
            <a:off x="970748" y="4332159"/>
            <a:ext cx="425501"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402</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(0)</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403</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(0)</a:t>
            </a:r>
          </a:p>
        </p:txBody>
      </p:sp>
      <p:sp>
        <p:nvSpPr>
          <p:cNvPr id="22" name="TextBox 21">
            <a:extLst>
              <a:ext uri="{FF2B5EF4-FFF2-40B4-BE49-F238E27FC236}">
                <a16:creationId xmlns:a16="http://schemas.microsoft.com/office/drawing/2014/main" id="{441F0800-2065-3B45-7003-10140064C35E}"/>
              </a:ext>
            </a:extLst>
          </p:cNvPr>
          <p:cNvSpPr txBox="1"/>
          <p:nvPr/>
        </p:nvSpPr>
        <p:spPr bwMode="auto">
          <a:xfrm>
            <a:off x="1195850" y="4332159"/>
            <a:ext cx="425501"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379</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(14)</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346</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(20)</a:t>
            </a:r>
          </a:p>
        </p:txBody>
      </p:sp>
      <p:sp>
        <p:nvSpPr>
          <p:cNvPr id="24" name="TextBox 23">
            <a:extLst>
              <a:ext uri="{FF2B5EF4-FFF2-40B4-BE49-F238E27FC236}">
                <a16:creationId xmlns:a16="http://schemas.microsoft.com/office/drawing/2014/main" id="{78A538D3-B053-8185-A7FC-CB7061C4D2BA}"/>
              </a:ext>
            </a:extLst>
          </p:cNvPr>
          <p:cNvSpPr txBox="1"/>
          <p:nvPr/>
        </p:nvSpPr>
        <p:spPr bwMode="auto">
          <a:xfrm>
            <a:off x="1415253" y="4332159"/>
            <a:ext cx="425501"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353</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(27)</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311</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(35)</a:t>
            </a:r>
          </a:p>
        </p:txBody>
      </p:sp>
      <p:sp>
        <p:nvSpPr>
          <p:cNvPr id="25" name="TextBox 24">
            <a:extLst>
              <a:ext uri="{FF2B5EF4-FFF2-40B4-BE49-F238E27FC236}">
                <a16:creationId xmlns:a16="http://schemas.microsoft.com/office/drawing/2014/main" id="{4BBE6E9C-C670-6086-BB99-39CC47A61C3D}"/>
              </a:ext>
            </a:extLst>
          </p:cNvPr>
          <p:cNvSpPr txBox="1"/>
          <p:nvPr/>
        </p:nvSpPr>
        <p:spPr bwMode="auto">
          <a:xfrm>
            <a:off x="1628054" y="4332159"/>
            <a:ext cx="425501"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326</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(35)</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279</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(47)</a:t>
            </a:r>
          </a:p>
        </p:txBody>
      </p:sp>
      <p:sp>
        <p:nvSpPr>
          <p:cNvPr id="35" name="TextBox 34">
            <a:extLst>
              <a:ext uri="{FF2B5EF4-FFF2-40B4-BE49-F238E27FC236}">
                <a16:creationId xmlns:a16="http://schemas.microsoft.com/office/drawing/2014/main" id="{3E05E542-BA29-BC6F-3ED2-E09E2060D120}"/>
              </a:ext>
            </a:extLst>
          </p:cNvPr>
          <p:cNvSpPr txBox="1"/>
          <p:nvPr/>
        </p:nvSpPr>
        <p:spPr bwMode="auto">
          <a:xfrm>
            <a:off x="1866108" y="4332159"/>
            <a:ext cx="425501"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318</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(39)</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272</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(50)</a:t>
            </a:r>
          </a:p>
        </p:txBody>
      </p:sp>
      <p:sp>
        <p:nvSpPr>
          <p:cNvPr id="36" name="TextBox 35">
            <a:extLst>
              <a:ext uri="{FF2B5EF4-FFF2-40B4-BE49-F238E27FC236}">
                <a16:creationId xmlns:a16="http://schemas.microsoft.com/office/drawing/2014/main" id="{16A526A2-2C7E-A616-1044-76DB74AA6B79}"/>
              </a:ext>
            </a:extLst>
          </p:cNvPr>
          <p:cNvSpPr txBox="1"/>
          <p:nvPr/>
        </p:nvSpPr>
        <p:spPr bwMode="auto">
          <a:xfrm>
            <a:off x="2086820" y="4332159"/>
            <a:ext cx="425501"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285</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(48)</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237</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(63)</a:t>
            </a:r>
          </a:p>
        </p:txBody>
      </p:sp>
      <p:sp>
        <p:nvSpPr>
          <p:cNvPr id="37" name="TextBox 36">
            <a:extLst>
              <a:ext uri="{FF2B5EF4-FFF2-40B4-BE49-F238E27FC236}">
                <a16:creationId xmlns:a16="http://schemas.microsoft.com/office/drawing/2014/main" id="{C0BEA2FC-8B6C-1B1C-E16F-8E95859F7E68}"/>
              </a:ext>
            </a:extLst>
          </p:cNvPr>
          <p:cNvSpPr txBox="1"/>
          <p:nvPr/>
        </p:nvSpPr>
        <p:spPr bwMode="auto">
          <a:xfrm>
            <a:off x="2307034" y="4332159"/>
            <a:ext cx="425501"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256</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(55)</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200</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(75)</a:t>
            </a:r>
          </a:p>
        </p:txBody>
      </p:sp>
      <p:sp>
        <p:nvSpPr>
          <p:cNvPr id="38" name="TextBox 37">
            <a:extLst>
              <a:ext uri="{FF2B5EF4-FFF2-40B4-BE49-F238E27FC236}">
                <a16:creationId xmlns:a16="http://schemas.microsoft.com/office/drawing/2014/main" id="{034AF450-46F0-6671-57DC-E42073028E08}"/>
              </a:ext>
            </a:extLst>
          </p:cNvPr>
          <p:cNvSpPr txBox="1"/>
          <p:nvPr/>
        </p:nvSpPr>
        <p:spPr bwMode="auto">
          <a:xfrm>
            <a:off x="2528789" y="4332159"/>
            <a:ext cx="425501"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234</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(62)</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185</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(80)</a:t>
            </a:r>
          </a:p>
        </p:txBody>
      </p:sp>
      <p:sp>
        <p:nvSpPr>
          <p:cNvPr id="39" name="TextBox 38">
            <a:extLst>
              <a:ext uri="{FF2B5EF4-FFF2-40B4-BE49-F238E27FC236}">
                <a16:creationId xmlns:a16="http://schemas.microsoft.com/office/drawing/2014/main" id="{A278052B-204C-7BFB-7C1C-87B7F97A1097}"/>
              </a:ext>
            </a:extLst>
          </p:cNvPr>
          <p:cNvSpPr txBox="1"/>
          <p:nvPr/>
        </p:nvSpPr>
        <p:spPr bwMode="auto">
          <a:xfrm>
            <a:off x="2748948" y="4332159"/>
            <a:ext cx="425501"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226</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(63)</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179</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(82)</a:t>
            </a:r>
          </a:p>
        </p:txBody>
      </p:sp>
      <p:sp>
        <p:nvSpPr>
          <p:cNvPr id="40" name="TextBox 39">
            <a:extLst>
              <a:ext uri="{FF2B5EF4-FFF2-40B4-BE49-F238E27FC236}">
                <a16:creationId xmlns:a16="http://schemas.microsoft.com/office/drawing/2014/main" id="{2AF5357C-85DE-1ED6-E207-ABC13C596BDF}"/>
              </a:ext>
            </a:extLst>
          </p:cNvPr>
          <p:cNvSpPr txBox="1"/>
          <p:nvPr/>
        </p:nvSpPr>
        <p:spPr bwMode="auto">
          <a:xfrm>
            <a:off x="2957864" y="4332159"/>
            <a:ext cx="425501"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209</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(73)</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154</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(90)</a:t>
            </a:r>
          </a:p>
        </p:txBody>
      </p:sp>
      <p:sp>
        <p:nvSpPr>
          <p:cNvPr id="41" name="TextBox 40">
            <a:extLst>
              <a:ext uri="{FF2B5EF4-FFF2-40B4-BE49-F238E27FC236}">
                <a16:creationId xmlns:a16="http://schemas.microsoft.com/office/drawing/2014/main" id="{E167B78A-8B5B-E6C1-77AB-9B7DF4620E6E}"/>
              </a:ext>
            </a:extLst>
          </p:cNvPr>
          <p:cNvSpPr txBox="1"/>
          <p:nvPr/>
        </p:nvSpPr>
        <p:spPr bwMode="auto">
          <a:xfrm>
            <a:off x="3170179" y="4332159"/>
            <a:ext cx="425501"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193</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(79)</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140</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(95)</a:t>
            </a:r>
          </a:p>
        </p:txBody>
      </p:sp>
      <p:sp>
        <p:nvSpPr>
          <p:cNvPr id="42" name="TextBox 41">
            <a:extLst>
              <a:ext uri="{FF2B5EF4-FFF2-40B4-BE49-F238E27FC236}">
                <a16:creationId xmlns:a16="http://schemas.microsoft.com/office/drawing/2014/main" id="{106AA3FA-8444-010A-E500-4BC79679ECEF}"/>
              </a:ext>
            </a:extLst>
          </p:cNvPr>
          <p:cNvSpPr txBox="1"/>
          <p:nvPr/>
        </p:nvSpPr>
        <p:spPr bwMode="auto">
          <a:xfrm>
            <a:off x="3361538" y="4332159"/>
            <a:ext cx="457213"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175</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(92)</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124</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(109)</a:t>
            </a:r>
          </a:p>
        </p:txBody>
      </p:sp>
      <p:sp>
        <p:nvSpPr>
          <p:cNvPr id="43" name="TextBox 42">
            <a:extLst>
              <a:ext uri="{FF2B5EF4-FFF2-40B4-BE49-F238E27FC236}">
                <a16:creationId xmlns:a16="http://schemas.microsoft.com/office/drawing/2014/main" id="{7E3EA3C4-77D3-3746-2F86-92744347A462}"/>
              </a:ext>
            </a:extLst>
          </p:cNvPr>
          <p:cNvSpPr txBox="1"/>
          <p:nvPr/>
        </p:nvSpPr>
        <p:spPr bwMode="auto">
          <a:xfrm>
            <a:off x="3581815" y="4332159"/>
            <a:ext cx="457213"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136</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(126)</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96</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(130)</a:t>
            </a:r>
          </a:p>
        </p:txBody>
      </p:sp>
      <p:sp>
        <p:nvSpPr>
          <p:cNvPr id="44" name="TextBox 43">
            <a:extLst>
              <a:ext uri="{FF2B5EF4-FFF2-40B4-BE49-F238E27FC236}">
                <a16:creationId xmlns:a16="http://schemas.microsoft.com/office/drawing/2014/main" id="{8AEB0E0B-6499-ABA5-3C45-A6913A176D8F}"/>
              </a:ext>
            </a:extLst>
          </p:cNvPr>
          <p:cNvSpPr txBox="1"/>
          <p:nvPr/>
        </p:nvSpPr>
        <p:spPr bwMode="auto">
          <a:xfrm>
            <a:off x="3808832" y="4332159"/>
            <a:ext cx="457213"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97</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(159)</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68</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(153)</a:t>
            </a:r>
          </a:p>
        </p:txBody>
      </p:sp>
      <p:sp>
        <p:nvSpPr>
          <p:cNvPr id="45" name="TextBox 44">
            <a:extLst>
              <a:ext uri="{FF2B5EF4-FFF2-40B4-BE49-F238E27FC236}">
                <a16:creationId xmlns:a16="http://schemas.microsoft.com/office/drawing/2014/main" id="{A2C21D41-E6A5-575C-C50B-A53AA2131B27}"/>
              </a:ext>
            </a:extLst>
          </p:cNvPr>
          <p:cNvSpPr txBox="1"/>
          <p:nvPr/>
        </p:nvSpPr>
        <p:spPr bwMode="auto">
          <a:xfrm>
            <a:off x="4036639" y="4332159"/>
            <a:ext cx="457213"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67</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(186)</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43</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(172)</a:t>
            </a:r>
          </a:p>
        </p:txBody>
      </p:sp>
      <p:sp>
        <p:nvSpPr>
          <p:cNvPr id="46" name="TextBox 45">
            <a:extLst>
              <a:ext uri="{FF2B5EF4-FFF2-40B4-BE49-F238E27FC236}">
                <a16:creationId xmlns:a16="http://schemas.microsoft.com/office/drawing/2014/main" id="{0CF1286C-5BA7-EE41-AF0B-63D95F07102D}"/>
              </a:ext>
            </a:extLst>
          </p:cNvPr>
          <p:cNvSpPr txBox="1"/>
          <p:nvPr/>
        </p:nvSpPr>
        <p:spPr bwMode="auto">
          <a:xfrm>
            <a:off x="4264446" y="4332159"/>
            <a:ext cx="457213"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61</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(192)</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42</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(173)</a:t>
            </a:r>
          </a:p>
        </p:txBody>
      </p:sp>
      <p:sp>
        <p:nvSpPr>
          <p:cNvPr id="47" name="TextBox 46">
            <a:extLst>
              <a:ext uri="{FF2B5EF4-FFF2-40B4-BE49-F238E27FC236}">
                <a16:creationId xmlns:a16="http://schemas.microsoft.com/office/drawing/2014/main" id="{DAD7BA69-BFC6-FA01-9B32-0E7E97543BEF}"/>
              </a:ext>
            </a:extLst>
          </p:cNvPr>
          <p:cNvSpPr txBox="1"/>
          <p:nvPr/>
        </p:nvSpPr>
        <p:spPr bwMode="auto">
          <a:xfrm>
            <a:off x="4489078" y="4332159"/>
            <a:ext cx="457213"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29</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(223)</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14</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(199)</a:t>
            </a:r>
          </a:p>
        </p:txBody>
      </p:sp>
      <p:sp>
        <p:nvSpPr>
          <p:cNvPr id="48" name="TextBox 47">
            <a:extLst>
              <a:ext uri="{FF2B5EF4-FFF2-40B4-BE49-F238E27FC236}">
                <a16:creationId xmlns:a16="http://schemas.microsoft.com/office/drawing/2014/main" id="{9AD53FA2-374F-285E-39C7-83CFABE1C34D}"/>
              </a:ext>
            </a:extLst>
          </p:cNvPr>
          <p:cNvSpPr txBox="1"/>
          <p:nvPr/>
        </p:nvSpPr>
        <p:spPr bwMode="auto">
          <a:xfrm>
            <a:off x="4713710" y="4332159"/>
            <a:ext cx="457213"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13</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(238)</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3</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(209)</a:t>
            </a:r>
          </a:p>
        </p:txBody>
      </p:sp>
      <p:sp>
        <p:nvSpPr>
          <p:cNvPr id="49" name="TextBox 48">
            <a:extLst>
              <a:ext uri="{FF2B5EF4-FFF2-40B4-BE49-F238E27FC236}">
                <a16:creationId xmlns:a16="http://schemas.microsoft.com/office/drawing/2014/main" id="{98E34516-610A-877A-2796-6DB7EEA695C6}"/>
              </a:ext>
            </a:extLst>
          </p:cNvPr>
          <p:cNvSpPr txBox="1"/>
          <p:nvPr/>
        </p:nvSpPr>
        <p:spPr bwMode="auto">
          <a:xfrm>
            <a:off x="4938342" y="4332159"/>
            <a:ext cx="457213"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2 (249)</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(211)</a:t>
            </a:r>
          </a:p>
        </p:txBody>
      </p:sp>
      <p:sp>
        <p:nvSpPr>
          <p:cNvPr id="50" name="TextBox 49">
            <a:extLst>
              <a:ext uri="{FF2B5EF4-FFF2-40B4-BE49-F238E27FC236}">
                <a16:creationId xmlns:a16="http://schemas.microsoft.com/office/drawing/2014/main" id="{2FFD42D8-15DD-98E7-8699-26EAAA23E41C}"/>
              </a:ext>
            </a:extLst>
          </p:cNvPr>
          <p:cNvSpPr txBox="1"/>
          <p:nvPr/>
        </p:nvSpPr>
        <p:spPr bwMode="auto">
          <a:xfrm>
            <a:off x="5162974" y="4332159"/>
            <a:ext cx="457213"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2 (249)</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(211)</a:t>
            </a:r>
          </a:p>
        </p:txBody>
      </p:sp>
      <p:sp>
        <p:nvSpPr>
          <p:cNvPr id="51" name="TextBox 50">
            <a:extLst>
              <a:ext uri="{FF2B5EF4-FFF2-40B4-BE49-F238E27FC236}">
                <a16:creationId xmlns:a16="http://schemas.microsoft.com/office/drawing/2014/main" id="{FB53F93A-055A-41AB-BADE-3C8146858C93}"/>
              </a:ext>
            </a:extLst>
          </p:cNvPr>
          <p:cNvSpPr txBox="1"/>
          <p:nvPr/>
        </p:nvSpPr>
        <p:spPr bwMode="auto">
          <a:xfrm>
            <a:off x="5387606" y="4332159"/>
            <a:ext cx="457213"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1</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(250)</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1</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(211)</a:t>
            </a:r>
          </a:p>
        </p:txBody>
      </p:sp>
      <p:sp>
        <p:nvSpPr>
          <p:cNvPr id="52" name="TextBox 51">
            <a:extLst>
              <a:ext uri="{FF2B5EF4-FFF2-40B4-BE49-F238E27FC236}">
                <a16:creationId xmlns:a16="http://schemas.microsoft.com/office/drawing/2014/main" id="{566C60C1-4529-007E-35E8-14F32055DCE3}"/>
              </a:ext>
            </a:extLst>
          </p:cNvPr>
          <p:cNvSpPr txBox="1"/>
          <p:nvPr/>
        </p:nvSpPr>
        <p:spPr bwMode="auto">
          <a:xfrm>
            <a:off x="5612232" y="4332159"/>
            <a:ext cx="457213" cy="615553"/>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850" b="0" dirty="0">
                <a:solidFill>
                  <a:schemeClr val="bg1"/>
                </a:solidFill>
                <a:latin typeface="Calibri" panose="020F0502020204030204" pitchFamily="34" charset="0"/>
              </a:rPr>
              <a:t>0</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(251)</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0</a:t>
            </a:r>
            <a:br>
              <a:rPr lang="en-US" sz="850" b="0" dirty="0">
                <a:solidFill>
                  <a:schemeClr val="bg1"/>
                </a:solidFill>
                <a:latin typeface="Calibri" panose="020F0502020204030204" pitchFamily="34" charset="0"/>
              </a:rPr>
            </a:br>
            <a:r>
              <a:rPr lang="en-US" sz="850" b="0" dirty="0">
                <a:solidFill>
                  <a:schemeClr val="bg1"/>
                </a:solidFill>
                <a:latin typeface="Calibri" panose="020F0502020204030204" pitchFamily="34" charset="0"/>
              </a:rPr>
              <a:t>(212)</a:t>
            </a:r>
          </a:p>
        </p:txBody>
      </p:sp>
      <p:grpSp>
        <p:nvGrpSpPr>
          <p:cNvPr id="11" name="Group 10">
            <a:extLst>
              <a:ext uri="{FF2B5EF4-FFF2-40B4-BE49-F238E27FC236}">
                <a16:creationId xmlns:a16="http://schemas.microsoft.com/office/drawing/2014/main" id="{345E92E9-235C-1024-549D-A1F010CD9674}"/>
              </a:ext>
            </a:extLst>
          </p:cNvPr>
          <p:cNvGrpSpPr/>
          <p:nvPr/>
        </p:nvGrpSpPr>
        <p:grpSpPr>
          <a:xfrm>
            <a:off x="638755" y="1893457"/>
            <a:ext cx="568518" cy="2039836"/>
            <a:chOff x="638755" y="1855357"/>
            <a:chExt cx="568518" cy="2039836"/>
          </a:xfrm>
        </p:grpSpPr>
        <p:sp>
          <p:nvSpPr>
            <p:cNvPr id="87" name="TextBox 86">
              <a:extLst>
                <a:ext uri="{FF2B5EF4-FFF2-40B4-BE49-F238E27FC236}">
                  <a16:creationId xmlns:a16="http://schemas.microsoft.com/office/drawing/2014/main" id="{35AA9D5E-2F8B-824E-FC02-D24D728ED4FD}"/>
                </a:ext>
              </a:extLst>
            </p:cNvPr>
            <p:cNvSpPr txBox="1"/>
            <p:nvPr/>
          </p:nvSpPr>
          <p:spPr bwMode="auto">
            <a:xfrm>
              <a:off x="638755" y="1855357"/>
              <a:ext cx="568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88" name="TextBox 87">
              <a:extLst>
                <a:ext uri="{FF2B5EF4-FFF2-40B4-BE49-F238E27FC236}">
                  <a16:creationId xmlns:a16="http://schemas.microsoft.com/office/drawing/2014/main" id="{C121AD83-2026-1038-28DE-2A7A5DE3919E}"/>
                </a:ext>
              </a:extLst>
            </p:cNvPr>
            <p:cNvSpPr txBox="1"/>
            <p:nvPr/>
          </p:nvSpPr>
          <p:spPr bwMode="auto">
            <a:xfrm>
              <a:off x="638755" y="2201769"/>
              <a:ext cx="568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89" name="TextBox 88">
              <a:extLst>
                <a:ext uri="{FF2B5EF4-FFF2-40B4-BE49-F238E27FC236}">
                  <a16:creationId xmlns:a16="http://schemas.microsoft.com/office/drawing/2014/main" id="{50A66BA4-1A86-10B5-90C9-EF3883AB8E07}"/>
                </a:ext>
              </a:extLst>
            </p:cNvPr>
            <p:cNvSpPr txBox="1"/>
            <p:nvPr/>
          </p:nvSpPr>
          <p:spPr bwMode="auto">
            <a:xfrm>
              <a:off x="638755" y="2548181"/>
              <a:ext cx="568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90" name="TextBox 89">
              <a:extLst>
                <a:ext uri="{FF2B5EF4-FFF2-40B4-BE49-F238E27FC236}">
                  <a16:creationId xmlns:a16="http://schemas.microsoft.com/office/drawing/2014/main" id="{4E077E94-9006-5478-C3F5-7BAC585D3187}"/>
                </a:ext>
              </a:extLst>
            </p:cNvPr>
            <p:cNvSpPr txBox="1"/>
            <p:nvPr/>
          </p:nvSpPr>
          <p:spPr bwMode="auto">
            <a:xfrm>
              <a:off x="638755" y="2894593"/>
              <a:ext cx="568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91" name="TextBox 90">
              <a:extLst>
                <a:ext uri="{FF2B5EF4-FFF2-40B4-BE49-F238E27FC236}">
                  <a16:creationId xmlns:a16="http://schemas.microsoft.com/office/drawing/2014/main" id="{432ABD75-8813-B1DF-EF79-966B9E7DD9D1}"/>
                </a:ext>
              </a:extLst>
            </p:cNvPr>
            <p:cNvSpPr txBox="1"/>
            <p:nvPr/>
          </p:nvSpPr>
          <p:spPr bwMode="auto">
            <a:xfrm>
              <a:off x="638755" y="3241005"/>
              <a:ext cx="568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92" name="TextBox 91">
              <a:extLst>
                <a:ext uri="{FF2B5EF4-FFF2-40B4-BE49-F238E27FC236}">
                  <a16:creationId xmlns:a16="http://schemas.microsoft.com/office/drawing/2014/main" id="{3B07E985-0A00-3CB7-0CCB-3D1B43042760}"/>
                </a:ext>
              </a:extLst>
            </p:cNvPr>
            <p:cNvSpPr txBox="1"/>
            <p:nvPr/>
          </p:nvSpPr>
          <p:spPr bwMode="auto">
            <a:xfrm>
              <a:off x="638755" y="3587416"/>
              <a:ext cx="568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sp>
        <p:nvSpPr>
          <p:cNvPr id="115" name="Rectangle 114">
            <a:extLst>
              <a:ext uri="{FF2B5EF4-FFF2-40B4-BE49-F238E27FC236}">
                <a16:creationId xmlns:a16="http://schemas.microsoft.com/office/drawing/2014/main" id="{F4CA3645-96B4-3D71-9B56-404BAC1A19E8}"/>
              </a:ext>
            </a:extLst>
          </p:cNvPr>
          <p:cNvSpPr/>
          <p:nvPr/>
        </p:nvSpPr>
        <p:spPr bwMode="auto">
          <a:xfrm>
            <a:off x="6751244" y="2191740"/>
            <a:ext cx="195263" cy="150495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600" b="0" dirty="0">
              <a:solidFill>
                <a:schemeClr val="tx1"/>
              </a:solidFill>
              <a:latin typeface="Calibri" panose="020F0502020204030204" pitchFamily="34" charset="0"/>
            </a:endParaRPr>
          </a:p>
        </p:txBody>
      </p:sp>
      <p:sp>
        <p:nvSpPr>
          <p:cNvPr id="117" name="TextBox 116">
            <a:extLst>
              <a:ext uri="{FF2B5EF4-FFF2-40B4-BE49-F238E27FC236}">
                <a16:creationId xmlns:a16="http://schemas.microsoft.com/office/drawing/2014/main" id="{1A45F853-2DB6-7B9F-BC6A-FCE8DB8B5FEC}"/>
              </a:ext>
            </a:extLst>
          </p:cNvPr>
          <p:cNvSpPr txBox="1"/>
          <p:nvPr/>
        </p:nvSpPr>
        <p:spPr bwMode="auto">
          <a:xfrm>
            <a:off x="6033405" y="4182329"/>
            <a:ext cx="1091364" cy="507831"/>
          </a:xfrm>
          <a:prstGeom prst="rect">
            <a:avLst/>
          </a:prstGeom>
          <a:noFill/>
          <a:ln>
            <a:noFill/>
          </a:ln>
        </p:spPr>
        <p:txBody>
          <a:bodyPr wrap="square" rtlCol="0">
            <a:spAutoFit/>
          </a:bodyPr>
          <a:lstStyle/>
          <a:p>
            <a:pPr algn="r">
              <a:lnSpc>
                <a:spcPct val="100000"/>
              </a:lnSpc>
              <a:spcBef>
                <a:spcPct val="50000"/>
              </a:spcBef>
              <a:spcAft>
                <a:spcPct val="0"/>
              </a:spcAft>
              <a:buClrTx/>
              <a:buFontTx/>
              <a:buNone/>
            </a:pPr>
            <a:r>
              <a:rPr lang="en-US" sz="900" dirty="0">
                <a:solidFill>
                  <a:schemeClr val="bg1"/>
                </a:solidFill>
                <a:latin typeface="Calibri" panose="020F0502020204030204" pitchFamily="34" charset="0"/>
              </a:rPr>
              <a:t>Patients at Risk, n </a:t>
            </a:r>
            <a:br>
              <a:rPr lang="en-US" sz="900" dirty="0">
                <a:solidFill>
                  <a:schemeClr val="bg1"/>
                </a:solidFill>
                <a:latin typeface="Calibri" panose="020F0502020204030204" pitchFamily="34" charset="0"/>
              </a:rPr>
            </a:br>
            <a:r>
              <a:rPr lang="en-US" sz="900" dirty="0">
                <a:solidFill>
                  <a:schemeClr val="accent1"/>
                </a:solidFill>
                <a:latin typeface="Calibri" panose="020F0502020204030204" pitchFamily="34" charset="0"/>
              </a:rPr>
              <a:t>Tala + Enza</a:t>
            </a:r>
            <a:br>
              <a:rPr lang="en-US" sz="900" dirty="0">
                <a:solidFill>
                  <a:schemeClr val="accent3"/>
                </a:solidFill>
                <a:latin typeface="Calibri" panose="020F0502020204030204" pitchFamily="34" charset="0"/>
              </a:rPr>
            </a:br>
            <a:r>
              <a:rPr lang="en-US" sz="900" dirty="0">
                <a:solidFill>
                  <a:schemeClr val="accent3"/>
                </a:solidFill>
                <a:latin typeface="Calibri" panose="020F0502020204030204" pitchFamily="34" charset="0"/>
              </a:rPr>
              <a:t>Pbo + Enza</a:t>
            </a:r>
          </a:p>
        </p:txBody>
      </p:sp>
      <p:sp>
        <p:nvSpPr>
          <p:cNvPr id="118" name="TextBox 117">
            <a:extLst>
              <a:ext uri="{FF2B5EF4-FFF2-40B4-BE49-F238E27FC236}">
                <a16:creationId xmlns:a16="http://schemas.microsoft.com/office/drawing/2014/main" id="{E3A7C981-28D7-A729-CCE6-46774A0D1B1E}"/>
              </a:ext>
            </a:extLst>
          </p:cNvPr>
          <p:cNvSpPr txBox="1"/>
          <p:nvPr/>
        </p:nvSpPr>
        <p:spPr bwMode="auto">
          <a:xfrm>
            <a:off x="6931417" y="4323624"/>
            <a:ext cx="425501"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200</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199</a:t>
            </a:r>
          </a:p>
        </p:txBody>
      </p:sp>
      <p:sp>
        <p:nvSpPr>
          <p:cNvPr id="119" name="TextBox 118">
            <a:extLst>
              <a:ext uri="{FF2B5EF4-FFF2-40B4-BE49-F238E27FC236}">
                <a16:creationId xmlns:a16="http://schemas.microsoft.com/office/drawing/2014/main" id="{B4A8A04D-76B1-2D33-620E-2AB68928602B}"/>
              </a:ext>
            </a:extLst>
          </p:cNvPr>
          <p:cNvSpPr txBox="1"/>
          <p:nvPr/>
        </p:nvSpPr>
        <p:spPr bwMode="auto">
          <a:xfrm>
            <a:off x="7152911" y="4323624"/>
            <a:ext cx="425501"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191</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171</a:t>
            </a:r>
          </a:p>
        </p:txBody>
      </p:sp>
      <p:sp>
        <p:nvSpPr>
          <p:cNvPr id="120" name="TextBox 119">
            <a:extLst>
              <a:ext uri="{FF2B5EF4-FFF2-40B4-BE49-F238E27FC236}">
                <a16:creationId xmlns:a16="http://schemas.microsoft.com/office/drawing/2014/main" id="{C9C828C7-43FE-0D00-D8F8-D8AA8707AE86}"/>
              </a:ext>
            </a:extLst>
          </p:cNvPr>
          <p:cNvSpPr txBox="1"/>
          <p:nvPr/>
        </p:nvSpPr>
        <p:spPr bwMode="auto">
          <a:xfrm>
            <a:off x="7373288" y="4323624"/>
            <a:ext cx="425501"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180</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149</a:t>
            </a:r>
          </a:p>
        </p:txBody>
      </p:sp>
      <p:sp>
        <p:nvSpPr>
          <p:cNvPr id="121" name="TextBox 120">
            <a:extLst>
              <a:ext uri="{FF2B5EF4-FFF2-40B4-BE49-F238E27FC236}">
                <a16:creationId xmlns:a16="http://schemas.microsoft.com/office/drawing/2014/main" id="{919B85B2-DC91-3659-15A9-661487E48A10}"/>
              </a:ext>
            </a:extLst>
          </p:cNvPr>
          <p:cNvSpPr txBox="1"/>
          <p:nvPr/>
        </p:nvSpPr>
        <p:spPr bwMode="auto">
          <a:xfrm>
            <a:off x="7598854" y="4323624"/>
            <a:ext cx="425501"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168</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131</a:t>
            </a:r>
          </a:p>
        </p:txBody>
      </p:sp>
      <p:sp>
        <p:nvSpPr>
          <p:cNvPr id="122" name="TextBox 121">
            <a:extLst>
              <a:ext uri="{FF2B5EF4-FFF2-40B4-BE49-F238E27FC236}">
                <a16:creationId xmlns:a16="http://schemas.microsoft.com/office/drawing/2014/main" id="{D2806E30-79C1-9DD1-C3F0-B94FC8578B92}"/>
              </a:ext>
            </a:extLst>
          </p:cNvPr>
          <p:cNvSpPr txBox="1"/>
          <p:nvPr/>
        </p:nvSpPr>
        <p:spPr bwMode="auto">
          <a:xfrm>
            <a:off x="7823589" y="4323624"/>
            <a:ext cx="425501"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163</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126</a:t>
            </a:r>
          </a:p>
        </p:txBody>
      </p:sp>
      <p:sp>
        <p:nvSpPr>
          <p:cNvPr id="123" name="TextBox 122">
            <a:extLst>
              <a:ext uri="{FF2B5EF4-FFF2-40B4-BE49-F238E27FC236}">
                <a16:creationId xmlns:a16="http://schemas.microsoft.com/office/drawing/2014/main" id="{CA4FA43B-125A-6CAD-1802-4C8C012546CA}"/>
              </a:ext>
            </a:extLst>
          </p:cNvPr>
          <p:cNvSpPr txBox="1"/>
          <p:nvPr/>
        </p:nvSpPr>
        <p:spPr bwMode="auto">
          <a:xfrm>
            <a:off x="8046292" y="4323624"/>
            <a:ext cx="425501"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131</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96</a:t>
            </a:r>
          </a:p>
        </p:txBody>
      </p:sp>
      <p:sp>
        <p:nvSpPr>
          <p:cNvPr id="124" name="TextBox 123">
            <a:extLst>
              <a:ext uri="{FF2B5EF4-FFF2-40B4-BE49-F238E27FC236}">
                <a16:creationId xmlns:a16="http://schemas.microsoft.com/office/drawing/2014/main" id="{BE47E327-CE05-8C44-020C-4E9200DB5C52}"/>
              </a:ext>
            </a:extLst>
          </p:cNvPr>
          <p:cNvSpPr txBox="1"/>
          <p:nvPr/>
        </p:nvSpPr>
        <p:spPr bwMode="auto">
          <a:xfrm>
            <a:off x="8250192" y="4323624"/>
            <a:ext cx="425501"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107</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67</a:t>
            </a:r>
          </a:p>
        </p:txBody>
      </p:sp>
      <p:sp>
        <p:nvSpPr>
          <p:cNvPr id="125" name="TextBox 124">
            <a:extLst>
              <a:ext uri="{FF2B5EF4-FFF2-40B4-BE49-F238E27FC236}">
                <a16:creationId xmlns:a16="http://schemas.microsoft.com/office/drawing/2014/main" id="{A630B509-75DC-FEE0-2D5F-3B4BD89B3AC0}"/>
              </a:ext>
            </a:extLst>
          </p:cNvPr>
          <p:cNvSpPr txBox="1"/>
          <p:nvPr/>
        </p:nvSpPr>
        <p:spPr bwMode="auto">
          <a:xfrm>
            <a:off x="8492106" y="4323624"/>
            <a:ext cx="425501"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86</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51</a:t>
            </a:r>
          </a:p>
        </p:txBody>
      </p:sp>
      <p:sp>
        <p:nvSpPr>
          <p:cNvPr id="126" name="TextBox 125">
            <a:extLst>
              <a:ext uri="{FF2B5EF4-FFF2-40B4-BE49-F238E27FC236}">
                <a16:creationId xmlns:a16="http://schemas.microsoft.com/office/drawing/2014/main" id="{F4F777A0-E10B-0313-2E41-2A424F95BD22}"/>
              </a:ext>
            </a:extLst>
          </p:cNvPr>
          <p:cNvSpPr txBox="1"/>
          <p:nvPr/>
        </p:nvSpPr>
        <p:spPr bwMode="auto">
          <a:xfrm>
            <a:off x="8705233" y="4323624"/>
            <a:ext cx="425501"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82</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47</a:t>
            </a:r>
          </a:p>
        </p:txBody>
      </p:sp>
      <p:sp>
        <p:nvSpPr>
          <p:cNvPr id="127" name="TextBox 126">
            <a:extLst>
              <a:ext uri="{FF2B5EF4-FFF2-40B4-BE49-F238E27FC236}">
                <a16:creationId xmlns:a16="http://schemas.microsoft.com/office/drawing/2014/main" id="{4145FDA2-C68A-E646-5E2A-D7096458FA3D}"/>
              </a:ext>
            </a:extLst>
          </p:cNvPr>
          <p:cNvSpPr txBox="1"/>
          <p:nvPr/>
        </p:nvSpPr>
        <p:spPr bwMode="auto">
          <a:xfrm>
            <a:off x="8918702" y="4323624"/>
            <a:ext cx="425501"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60</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38</a:t>
            </a:r>
          </a:p>
        </p:txBody>
      </p:sp>
      <p:sp>
        <p:nvSpPr>
          <p:cNvPr id="128" name="TextBox 127">
            <a:extLst>
              <a:ext uri="{FF2B5EF4-FFF2-40B4-BE49-F238E27FC236}">
                <a16:creationId xmlns:a16="http://schemas.microsoft.com/office/drawing/2014/main" id="{DC74FA5E-EB35-4879-EAD5-44A7FA909474}"/>
              </a:ext>
            </a:extLst>
          </p:cNvPr>
          <p:cNvSpPr txBox="1"/>
          <p:nvPr/>
        </p:nvSpPr>
        <p:spPr bwMode="auto">
          <a:xfrm>
            <a:off x="9131301" y="4323624"/>
            <a:ext cx="425501"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49</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29</a:t>
            </a:r>
          </a:p>
        </p:txBody>
      </p:sp>
      <p:sp>
        <p:nvSpPr>
          <p:cNvPr id="129" name="TextBox 128">
            <a:extLst>
              <a:ext uri="{FF2B5EF4-FFF2-40B4-BE49-F238E27FC236}">
                <a16:creationId xmlns:a16="http://schemas.microsoft.com/office/drawing/2014/main" id="{1B125903-87BF-8E3A-D42E-BE39357C0FE8}"/>
              </a:ext>
            </a:extLst>
          </p:cNvPr>
          <p:cNvSpPr txBox="1"/>
          <p:nvPr/>
        </p:nvSpPr>
        <p:spPr bwMode="auto">
          <a:xfrm>
            <a:off x="9345154" y="4323624"/>
            <a:ext cx="457213"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45</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25</a:t>
            </a:r>
          </a:p>
        </p:txBody>
      </p:sp>
      <p:sp>
        <p:nvSpPr>
          <p:cNvPr id="130" name="TextBox 129">
            <a:extLst>
              <a:ext uri="{FF2B5EF4-FFF2-40B4-BE49-F238E27FC236}">
                <a16:creationId xmlns:a16="http://schemas.microsoft.com/office/drawing/2014/main" id="{A5D88C02-A91E-876E-A235-B51BB4E7EC83}"/>
              </a:ext>
            </a:extLst>
          </p:cNvPr>
          <p:cNvSpPr txBox="1"/>
          <p:nvPr/>
        </p:nvSpPr>
        <p:spPr bwMode="auto">
          <a:xfrm>
            <a:off x="9545288" y="4323624"/>
            <a:ext cx="457213"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34</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21</a:t>
            </a:r>
          </a:p>
        </p:txBody>
      </p:sp>
      <p:sp>
        <p:nvSpPr>
          <p:cNvPr id="131" name="TextBox 130">
            <a:extLst>
              <a:ext uri="{FF2B5EF4-FFF2-40B4-BE49-F238E27FC236}">
                <a16:creationId xmlns:a16="http://schemas.microsoft.com/office/drawing/2014/main" id="{66A0236B-5C48-68C0-3245-64ACB7B45DD0}"/>
              </a:ext>
            </a:extLst>
          </p:cNvPr>
          <p:cNvSpPr txBox="1"/>
          <p:nvPr/>
        </p:nvSpPr>
        <p:spPr bwMode="auto">
          <a:xfrm>
            <a:off x="9775324" y="4323624"/>
            <a:ext cx="457213"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26</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11</a:t>
            </a:r>
          </a:p>
        </p:txBody>
      </p:sp>
      <p:sp>
        <p:nvSpPr>
          <p:cNvPr id="132" name="TextBox 131">
            <a:extLst>
              <a:ext uri="{FF2B5EF4-FFF2-40B4-BE49-F238E27FC236}">
                <a16:creationId xmlns:a16="http://schemas.microsoft.com/office/drawing/2014/main" id="{36530E12-4A3D-9AB7-07C4-636914BAE770}"/>
              </a:ext>
            </a:extLst>
          </p:cNvPr>
          <p:cNvSpPr txBox="1"/>
          <p:nvPr/>
        </p:nvSpPr>
        <p:spPr bwMode="auto">
          <a:xfrm>
            <a:off x="9994513" y="4323624"/>
            <a:ext cx="457213"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21</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7</a:t>
            </a:r>
          </a:p>
        </p:txBody>
      </p:sp>
      <p:sp>
        <p:nvSpPr>
          <p:cNvPr id="133" name="TextBox 132">
            <a:extLst>
              <a:ext uri="{FF2B5EF4-FFF2-40B4-BE49-F238E27FC236}">
                <a16:creationId xmlns:a16="http://schemas.microsoft.com/office/drawing/2014/main" id="{0D84E3A6-6A8B-6318-6BD1-EBF2F10FCEF7}"/>
              </a:ext>
            </a:extLst>
          </p:cNvPr>
          <p:cNvSpPr txBox="1"/>
          <p:nvPr/>
        </p:nvSpPr>
        <p:spPr bwMode="auto">
          <a:xfrm>
            <a:off x="10204652" y="4323624"/>
            <a:ext cx="457213"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19</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7</a:t>
            </a:r>
          </a:p>
        </p:txBody>
      </p:sp>
      <p:sp>
        <p:nvSpPr>
          <p:cNvPr id="134" name="TextBox 133">
            <a:extLst>
              <a:ext uri="{FF2B5EF4-FFF2-40B4-BE49-F238E27FC236}">
                <a16:creationId xmlns:a16="http://schemas.microsoft.com/office/drawing/2014/main" id="{3780640E-8F83-6054-5DE7-66107DF25BCC}"/>
              </a:ext>
            </a:extLst>
          </p:cNvPr>
          <p:cNvSpPr txBox="1"/>
          <p:nvPr/>
        </p:nvSpPr>
        <p:spPr bwMode="auto">
          <a:xfrm>
            <a:off x="10434454" y="4323624"/>
            <a:ext cx="457213"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9</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4</a:t>
            </a:r>
          </a:p>
        </p:txBody>
      </p:sp>
      <p:sp>
        <p:nvSpPr>
          <p:cNvPr id="135" name="TextBox 134">
            <a:extLst>
              <a:ext uri="{FF2B5EF4-FFF2-40B4-BE49-F238E27FC236}">
                <a16:creationId xmlns:a16="http://schemas.microsoft.com/office/drawing/2014/main" id="{C6CF9710-6A9F-CF92-327A-8DFF762FEFC9}"/>
              </a:ext>
            </a:extLst>
          </p:cNvPr>
          <p:cNvSpPr txBox="1"/>
          <p:nvPr/>
        </p:nvSpPr>
        <p:spPr bwMode="auto">
          <a:xfrm>
            <a:off x="10664470" y="4323624"/>
            <a:ext cx="457213"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4</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0</a:t>
            </a:r>
          </a:p>
        </p:txBody>
      </p:sp>
      <p:sp>
        <p:nvSpPr>
          <p:cNvPr id="136" name="TextBox 135">
            <a:extLst>
              <a:ext uri="{FF2B5EF4-FFF2-40B4-BE49-F238E27FC236}">
                <a16:creationId xmlns:a16="http://schemas.microsoft.com/office/drawing/2014/main" id="{8AC708E2-D000-C4B5-A138-64F9E5E90616}"/>
              </a:ext>
            </a:extLst>
          </p:cNvPr>
          <p:cNvSpPr txBox="1"/>
          <p:nvPr/>
        </p:nvSpPr>
        <p:spPr bwMode="auto">
          <a:xfrm>
            <a:off x="10886278" y="4323624"/>
            <a:ext cx="457213"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2</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0</a:t>
            </a:r>
          </a:p>
        </p:txBody>
      </p:sp>
      <p:sp>
        <p:nvSpPr>
          <p:cNvPr id="137" name="TextBox 136">
            <a:extLst>
              <a:ext uri="{FF2B5EF4-FFF2-40B4-BE49-F238E27FC236}">
                <a16:creationId xmlns:a16="http://schemas.microsoft.com/office/drawing/2014/main" id="{8FE76D57-6520-2723-086C-8A1FD424DC81}"/>
              </a:ext>
            </a:extLst>
          </p:cNvPr>
          <p:cNvSpPr txBox="1"/>
          <p:nvPr/>
        </p:nvSpPr>
        <p:spPr bwMode="auto">
          <a:xfrm>
            <a:off x="11107909" y="4323624"/>
            <a:ext cx="457213"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1</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0</a:t>
            </a:r>
          </a:p>
        </p:txBody>
      </p:sp>
      <p:sp>
        <p:nvSpPr>
          <p:cNvPr id="138" name="TextBox 137">
            <a:extLst>
              <a:ext uri="{FF2B5EF4-FFF2-40B4-BE49-F238E27FC236}">
                <a16:creationId xmlns:a16="http://schemas.microsoft.com/office/drawing/2014/main" id="{B06C1005-F333-D745-F0C3-CC99734D4EE0}"/>
              </a:ext>
            </a:extLst>
          </p:cNvPr>
          <p:cNvSpPr txBox="1"/>
          <p:nvPr/>
        </p:nvSpPr>
        <p:spPr bwMode="auto">
          <a:xfrm>
            <a:off x="11329225" y="4323624"/>
            <a:ext cx="457213"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0</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0</a:t>
            </a:r>
          </a:p>
        </p:txBody>
      </p:sp>
      <p:sp>
        <p:nvSpPr>
          <p:cNvPr id="139" name="TextBox 138">
            <a:extLst>
              <a:ext uri="{FF2B5EF4-FFF2-40B4-BE49-F238E27FC236}">
                <a16:creationId xmlns:a16="http://schemas.microsoft.com/office/drawing/2014/main" id="{E882ABB6-E80C-2220-2C82-94A2C2D66FA8}"/>
              </a:ext>
            </a:extLst>
          </p:cNvPr>
          <p:cNvSpPr txBox="1"/>
          <p:nvPr/>
        </p:nvSpPr>
        <p:spPr bwMode="auto">
          <a:xfrm>
            <a:off x="11566551" y="4323624"/>
            <a:ext cx="457213" cy="369332"/>
          </a:xfrm>
          <a:prstGeom prst="rect">
            <a:avLst/>
          </a:prstGeom>
          <a:noFill/>
          <a:ln>
            <a:noFill/>
          </a:ln>
        </p:spPr>
        <p:txBody>
          <a:bodyPr wrap="square" rtlCol="0">
            <a:spAutoFit/>
          </a:bodyPr>
          <a:lstStyle/>
          <a:p>
            <a:pPr algn="ctr">
              <a:lnSpc>
                <a:spcPct val="100000"/>
              </a:lnSpc>
              <a:spcBef>
                <a:spcPct val="50000"/>
              </a:spcBef>
              <a:spcAft>
                <a:spcPct val="0"/>
              </a:spcAft>
              <a:buClrTx/>
              <a:buFontTx/>
              <a:buNone/>
            </a:pPr>
            <a:r>
              <a:rPr lang="en-US" sz="900" b="0" dirty="0">
                <a:solidFill>
                  <a:schemeClr val="bg1"/>
                </a:solidFill>
                <a:latin typeface="Calibri" panose="020F0502020204030204" pitchFamily="34" charset="0"/>
              </a:rPr>
              <a:t>0</a:t>
            </a:r>
            <a:br>
              <a:rPr lang="en-US" sz="900" b="0" dirty="0">
                <a:solidFill>
                  <a:schemeClr val="bg1"/>
                </a:solidFill>
                <a:latin typeface="Calibri" panose="020F0502020204030204" pitchFamily="34" charset="0"/>
              </a:rPr>
            </a:br>
            <a:r>
              <a:rPr lang="en-US" sz="900" b="0" dirty="0">
                <a:solidFill>
                  <a:schemeClr val="bg1"/>
                </a:solidFill>
                <a:latin typeface="Calibri" panose="020F0502020204030204" pitchFamily="34" charset="0"/>
              </a:rPr>
              <a:t>0</a:t>
            </a:r>
          </a:p>
        </p:txBody>
      </p:sp>
      <p:grpSp>
        <p:nvGrpSpPr>
          <p:cNvPr id="14" name="Group 13">
            <a:extLst>
              <a:ext uri="{FF2B5EF4-FFF2-40B4-BE49-F238E27FC236}">
                <a16:creationId xmlns:a16="http://schemas.microsoft.com/office/drawing/2014/main" id="{E6CAE473-FCBA-E48C-E4EB-9D5D7655367E}"/>
              </a:ext>
            </a:extLst>
          </p:cNvPr>
          <p:cNvGrpSpPr/>
          <p:nvPr/>
        </p:nvGrpSpPr>
        <p:grpSpPr>
          <a:xfrm>
            <a:off x="6599424" y="1869682"/>
            <a:ext cx="568518" cy="2039836"/>
            <a:chOff x="6599424" y="1846822"/>
            <a:chExt cx="568518" cy="2039836"/>
          </a:xfrm>
        </p:grpSpPr>
        <p:sp>
          <p:nvSpPr>
            <p:cNvPr id="170" name="TextBox 169">
              <a:extLst>
                <a:ext uri="{FF2B5EF4-FFF2-40B4-BE49-F238E27FC236}">
                  <a16:creationId xmlns:a16="http://schemas.microsoft.com/office/drawing/2014/main" id="{A05B3811-9119-EEE8-7E85-80451857FAD9}"/>
                </a:ext>
              </a:extLst>
            </p:cNvPr>
            <p:cNvSpPr txBox="1"/>
            <p:nvPr/>
          </p:nvSpPr>
          <p:spPr bwMode="auto">
            <a:xfrm>
              <a:off x="6599424" y="1846822"/>
              <a:ext cx="568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71" name="TextBox 170">
              <a:extLst>
                <a:ext uri="{FF2B5EF4-FFF2-40B4-BE49-F238E27FC236}">
                  <a16:creationId xmlns:a16="http://schemas.microsoft.com/office/drawing/2014/main" id="{DBB7243E-C1AF-3F6D-E0E5-28780668A32E}"/>
                </a:ext>
              </a:extLst>
            </p:cNvPr>
            <p:cNvSpPr txBox="1"/>
            <p:nvPr/>
          </p:nvSpPr>
          <p:spPr bwMode="auto">
            <a:xfrm>
              <a:off x="6599424" y="2193234"/>
              <a:ext cx="568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72" name="TextBox 171">
              <a:extLst>
                <a:ext uri="{FF2B5EF4-FFF2-40B4-BE49-F238E27FC236}">
                  <a16:creationId xmlns:a16="http://schemas.microsoft.com/office/drawing/2014/main" id="{34D7B016-72AF-A0B6-11DF-00FBE96AD140}"/>
                </a:ext>
              </a:extLst>
            </p:cNvPr>
            <p:cNvSpPr txBox="1"/>
            <p:nvPr/>
          </p:nvSpPr>
          <p:spPr bwMode="auto">
            <a:xfrm>
              <a:off x="6599424" y="2539646"/>
              <a:ext cx="568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73" name="TextBox 172">
              <a:extLst>
                <a:ext uri="{FF2B5EF4-FFF2-40B4-BE49-F238E27FC236}">
                  <a16:creationId xmlns:a16="http://schemas.microsoft.com/office/drawing/2014/main" id="{E5CCA493-85C3-63CF-657E-BEA298EE01F7}"/>
                </a:ext>
              </a:extLst>
            </p:cNvPr>
            <p:cNvSpPr txBox="1"/>
            <p:nvPr/>
          </p:nvSpPr>
          <p:spPr bwMode="auto">
            <a:xfrm>
              <a:off x="6599424" y="2886058"/>
              <a:ext cx="568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74" name="TextBox 173">
              <a:extLst>
                <a:ext uri="{FF2B5EF4-FFF2-40B4-BE49-F238E27FC236}">
                  <a16:creationId xmlns:a16="http://schemas.microsoft.com/office/drawing/2014/main" id="{7757B5A3-FA8E-FF4B-B270-C39A77D7C01C}"/>
                </a:ext>
              </a:extLst>
            </p:cNvPr>
            <p:cNvSpPr txBox="1"/>
            <p:nvPr/>
          </p:nvSpPr>
          <p:spPr bwMode="auto">
            <a:xfrm>
              <a:off x="6599424" y="3232470"/>
              <a:ext cx="568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75" name="TextBox 174">
              <a:extLst>
                <a:ext uri="{FF2B5EF4-FFF2-40B4-BE49-F238E27FC236}">
                  <a16:creationId xmlns:a16="http://schemas.microsoft.com/office/drawing/2014/main" id="{15180A91-3AE5-3B74-9164-4653D2075CCA}"/>
                </a:ext>
              </a:extLst>
            </p:cNvPr>
            <p:cNvSpPr txBox="1"/>
            <p:nvPr/>
          </p:nvSpPr>
          <p:spPr bwMode="auto">
            <a:xfrm>
              <a:off x="6599424" y="3578881"/>
              <a:ext cx="568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grpSp>
        <p:nvGrpSpPr>
          <p:cNvPr id="362" name="Group 361">
            <a:extLst>
              <a:ext uri="{FF2B5EF4-FFF2-40B4-BE49-F238E27FC236}">
                <a16:creationId xmlns:a16="http://schemas.microsoft.com/office/drawing/2014/main" id="{B9EB2265-E774-AE97-E0DF-AD5465E021AF}"/>
              </a:ext>
            </a:extLst>
          </p:cNvPr>
          <p:cNvGrpSpPr/>
          <p:nvPr/>
        </p:nvGrpSpPr>
        <p:grpSpPr>
          <a:xfrm>
            <a:off x="1190625" y="1898650"/>
            <a:ext cx="4660900" cy="1102499"/>
            <a:chOff x="1190625" y="1898650"/>
            <a:chExt cx="4660900" cy="1102499"/>
          </a:xfrm>
        </p:grpSpPr>
        <p:sp>
          <p:nvSpPr>
            <p:cNvPr id="200" name="Freeform 199">
              <a:extLst>
                <a:ext uri="{FF2B5EF4-FFF2-40B4-BE49-F238E27FC236}">
                  <a16:creationId xmlns:a16="http://schemas.microsoft.com/office/drawing/2014/main" id="{DF29C932-CCE3-EF0B-3283-1881688E26BE}"/>
                </a:ext>
              </a:extLst>
            </p:cNvPr>
            <p:cNvSpPr/>
            <p:nvPr/>
          </p:nvSpPr>
          <p:spPr bwMode="auto">
            <a:xfrm>
              <a:off x="1190625" y="2028825"/>
              <a:ext cx="4575175" cy="847725"/>
            </a:xfrm>
            <a:custGeom>
              <a:avLst/>
              <a:gdLst>
                <a:gd name="connsiteX0" fmla="*/ 4575175 w 4575175"/>
                <a:gd name="connsiteY0" fmla="*/ 847725 h 847725"/>
                <a:gd name="connsiteX1" fmla="*/ 3657600 w 4575175"/>
                <a:gd name="connsiteY1" fmla="*/ 847725 h 847725"/>
                <a:gd name="connsiteX2" fmla="*/ 3629025 w 4575175"/>
                <a:gd name="connsiteY2" fmla="*/ 806450 h 847725"/>
                <a:gd name="connsiteX3" fmla="*/ 3362325 w 4575175"/>
                <a:gd name="connsiteY3" fmla="*/ 806450 h 847725"/>
                <a:gd name="connsiteX4" fmla="*/ 3321050 w 4575175"/>
                <a:gd name="connsiteY4" fmla="*/ 784225 h 847725"/>
                <a:gd name="connsiteX5" fmla="*/ 3060700 w 4575175"/>
                <a:gd name="connsiteY5" fmla="*/ 787400 h 847725"/>
                <a:gd name="connsiteX6" fmla="*/ 3035300 w 4575175"/>
                <a:gd name="connsiteY6" fmla="*/ 752475 h 847725"/>
                <a:gd name="connsiteX7" fmla="*/ 2851150 w 4575175"/>
                <a:gd name="connsiteY7" fmla="*/ 752475 h 847725"/>
                <a:gd name="connsiteX8" fmla="*/ 2828925 w 4575175"/>
                <a:gd name="connsiteY8" fmla="*/ 727075 h 847725"/>
                <a:gd name="connsiteX9" fmla="*/ 2730500 w 4575175"/>
                <a:gd name="connsiteY9" fmla="*/ 730250 h 847725"/>
                <a:gd name="connsiteX10" fmla="*/ 2701925 w 4575175"/>
                <a:gd name="connsiteY10" fmla="*/ 698500 h 847725"/>
                <a:gd name="connsiteX11" fmla="*/ 2451100 w 4575175"/>
                <a:gd name="connsiteY11" fmla="*/ 701675 h 847725"/>
                <a:gd name="connsiteX12" fmla="*/ 2409825 w 4575175"/>
                <a:gd name="connsiteY12" fmla="*/ 647700 h 847725"/>
                <a:gd name="connsiteX13" fmla="*/ 2212975 w 4575175"/>
                <a:gd name="connsiteY13" fmla="*/ 647700 h 847725"/>
                <a:gd name="connsiteX14" fmla="*/ 2212975 w 4575175"/>
                <a:gd name="connsiteY14" fmla="*/ 638175 h 847725"/>
                <a:gd name="connsiteX15" fmla="*/ 2146300 w 4575175"/>
                <a:gd name="connsiteY15" fmla="*/ 638175 h 847725"/>
                <a:gd name="connsiteX16" fmla="*/ 2117725 w 4575175"/>
                <a:gd name="connsiteY16" fmla="*/ 596900 h 847725"/>
                <a:gd name="connsiteX17" fmla="*/ 2041525 w 4575175"/>
                <a:gd name="connsiteY17" fmla="*/ 593725 h 847725"/>
                <a:gd name="connsiteX18" fmla="*/ 2044700 w 4575175"/>
                <a:gd name="connsiteY18" fmla="*/ 584200 h 847725"/>
                <a:gd name="connsiteX19" fmla="*/ 1847850 w 4575175"/>
                <a:gd name="connsiteY19" fmla="*/ 584200 h 847725"/>
                <a:gd name="connsiteX20" fmla="*/ 1812925 w 4575175"/>
                <a:gd name="connsiteY20" fmla="*/ 549275 h 847725"/>
                <a:gd name="connsiteX21" fmla="*/ 1736725 w 4575175"/>
                <a:gd name="connsiteY21" fmla="*/ 546100 h 847725"/>
                <a:gd name="connsiteX22" fmla="*/ 1704975 w 4575175"/>
                <a:gd name="connsiteY22" fmla="*/ 533400 h 847725"/>
                <a:gd name="connsiteX23" fmla="*/ 1603375 w 4575175"/>
                <a:gd name="connsiteY23" fmla="*/ 533400 h 847725"/>
                <a:gd name="connsiteX24" fmla="*/ 1600200 w 4575175"/>
                <a:gd name="connsiteY24" fmla="*/ 523875 h 847725"/>
                <a:gd name="connsiteX25" fmla="*/ 1546225 w 4575175"/>
                <a:gd name="connsiteY25" fmla="*/ 523875 h 847725"/>
                <a:gd name="connsiteX26" fmla="*/ 1498600 w 4575175"/>
                <a:gd name="connsiteY26" fmla="*/ 438150 h 847725"/>
                <a:gd name="connsiteX27" fmla="*/ 1397000 w 4575175"/>
                <a:gd name="connsiteY27" fmla="*/ 438150 h 847725"/>
                <a:gd name="connsiteX28" fmla="*/ 1390650 w 4575175"/>
                <a:gd name="connsiteY28" fmla="*/ 431800 h 847725"/>
                <a:gd name="connsiteX29" fmla="*/ 1320800 w 4575175"/>
                <a:gd name="connsiteY29" fmla="*/ 431800 h 847725"/>
                <a:gd name="connsiteX30" fmla="*/ 1317625 w 4575175"/>
                <a:gd name="connsiteY30" fmla="*/ 425450 h 847725"/>
                <a:gd name="connsiteX31" fmla="*/ 1241425 w 4575175"/>
                <a:gd name="connsiteY31" fmla="*/ 425450 h 847725"/>
                <a:gd name="connsiteX32" fmla="*/ 1219200 w 4575175"/>
                <a:gd name="connsiteY32" fmla="*/ 374650 h 847725"/>
                <a:gd name="connsiteX33" fmla="*/ 1216025 w 4575175"/>
                <a:gd name="connsiteY33" fmla="*/ 374650 h 847725"/>
                <a:gd name="connsiteX34" fmla="*/ 1206500 w 4575175"/>
                <a:gd name="connsiteY34" fmla="*/ 336550 h 847725"/>
                <a:gd name="connsiteX35" fmla="*/ 1184275 w 4575175"/>
                <a:gd name="connsiteY35" fmla="*/ 320675 h 847725"/>
                <a:gd name="connsiteX36" fmla="*/ 1095375 w 4575175"/>
                <a:gd name="connsiteY36" fmla="*/ 323850 h 847725"/>
                <a:gd name="connsiteX37" fmla="*/ 1076325 w 4575175"/>
                <a:gd name="connsiteY37" fmla="*/ 311150 h 847725"/>
                <a:gd name="connsiteX38" fmla="*/ 1006475 w 4575175"/>
                <a:gd name="connsiteY38" fmla="*/ 314325 h 847725"/>
                <a:gd name="connsiteX39" fmla="*/ 958850 w 4575175"/>
                <a:gd name="connsiteY39" fmla="*/ 292100 h 847725"/>
                <a:gd name="connsiteX40" fmla="*/ 942975 w 4575175"/>
                <a:gd name="connsiteY40" fmla="*/ 295275 h 847725"/>
                <a:gd name="connsiteX41" fmla="*/ 882650 w 4575175"/>
                <a:gd name="connsiteY41" fmla="*/ 196850 h 847725"/>
                <a:gd name="connsiteX42" fmla="*/ 854075 w 4575175"/>
                <a:gd name="connsiteY42" fmla="*/ 196850 h 847725"/>
                <a:gd name="connsiteX43" fmla="*/ 838200 w 4575175"/>
                <a:gd name="connsiteY43" fmla="*/ 184150 h 847725"/>
                <a:gd name="connsiteX44" fmla="*/ 619125 w 4575175"/>
                <a:gd name="connsiteY44" fmla="*/ 184150 h 847725"/>
                <a:gd name="connsiteX45" fmla="*/ 587375 w 4575175"/>
                <a:gd name="connsiteY45" fmla="*/ 104775 h 847725"/>
                <a:gd name="connsiteX46" fmla="*/ 495300 w 4575175"/>
                <a:gd name="connsiteY46" fmla="*/ 107950 h 847725"/>
                <a:gd name="connsiteX47" fmla="*/ 495300 w 4575175"/>
                <a:gd name="connsiteY47" fmla="*/ 98425 h 847725"/>
                <a:gd name="connsiteX48" fmla="*/ 415925 w 4575175"/>
                <a:gd name="connsiteY48" fmla="*/ 92075 h 847725"/>
                <a:gd name="connsiteX49" fmla="*/ 374650 w 4575175"/>
                <a:gd name="connsiteY49" fmla="*/ 38100 h 847725"/>
                <a:gd name="connsiteX50" fmla="*/ 273050 w 4575175"/>
                <a:gd name="connsiteY50" fmla="*/ 38100 h 847725"/>
                <a:gd name="connsiteX51" fmla="*/ 273050 w 4575175"/>
                <a:gd name="connsiteY51" fmla="*/ 34925 h 847725"/>
                <a:gd name="connsiteX52" fmla="*/ 200025 w 4575175"/>
                <a:gd name="connsiteY52" fmla="*/ 34925 h 847725"/>
                <a:gd name="connsiteX53" fmla="*/ 165100 w 4575175"/>
                <a:gd name="connsiteY53" fmla="*/ 0 h 847725"/>
                <a:gd name="connsiteX54" fmla="*/ 0 w 4575175"/>
                <a:gd name="connsiteY54" fmla="*/ 0 h 847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4575175" h="847725">
                  <a:moveTo>
                    <a:pt x="4575175" y="847725"/>
                  </a:moveTo>
                  <a:lnTo>
                    <a:pt x="3657600" y="847725"/>
                  </a:lnTo>
                  <a:lnTo>
                    <a:pt x="3629025" y="806450"/>
                  </a:lnTo>
                  <a:lnTo>
                    <a:pt x="3362325" y="806450"/>
                  </a:lnTo>
                  <a:lnTo>
                    <a:pt x="3321050" y="784225"/>
                  </a:lnTo>
                  <a:lnTo>
                    <a:pt x="3060700" y="787400"/>
                  </a:lnTo>
                  <a:lnTo>
                    <a:pt x="3035300" y="752475"/>
                  </a:lnTo>
                  <a:lnTo>
                    <a:pt x="2851150" y="752475"/>
                  </a:lnTo>
                  <a:lnTo>
                    <a:pt x="2828925" y="727075"/>
                  </a:lnTo>
                  <a:lnTo>
                    <a:pt x="2730500" y="730250"/>
                  </a:lnTo>
                  <a:lnTo>
                    <a:pt x="2701925" y="698500"/>
                  </a:lnTo>
                  <a:lnTo>
                    <a:pt x="2451100" y="701675"/>
                  </a:lnTo>
                  <a:lnTo>
                    <a:pt x="2409825" y="647700"/>
                  </a:lnTo>
                  <a:lnTo>
                    <a:pt x="2212975" y="647700"/>
                  </a:lnTo>
                  <a:lnTo>
                    <a:pt x="2212975" y="638175"/>
                  </a:lnTo>
                  <a:lnTo>
                    <a:pt x="2146300" y="638175"/>
                  </a:lnTo>
                  <a:lnTo>
                    <a:pt x="2117725" y="596900"/>
                  </a:lnTo>
                  <a:lnTo>
                    <a:pt x="2041525" y="593725"/>
                  </a:lnTo>
                  <a:lnTo>
                    <a:pt x="2044700" y="584200"/>
                  </a:lnTo>
                  <a:lnTo>
                    <a:pt x="1847850" y="584200"/>
                  </a:lnTo>
                  <a:lnTo>
                    <a:pt x="1812925" y="549275"/>
                  </a:lnTo>
                  <a:lnTo>
                    <a:pt x="1736725" y="546100"/>
                  </a:lnTo>
                  <a:lnTo>
                    <a:pt x="1704975" y="533400"/>
                  </a:lnTo>
                  <a:lnTo>
                    <a:pt x="1603375" y="533400"/>
                  </a:lnTo>
                  <a:lnTo>
                    <a:pt x="1600200" y="523875"/>
                  </a:lnTo>
                  <a:lnTo>
                    <a:pt x="1546225" y="523875"/>
                  </a:lnTo>
                  <a:lnTo>
                    <a:pt x="1498600" y="438150"/>
                  </a:lnTo>
                  <a:lnTo>
                    <a:pt x="1397000" y="438150"/>
                  </a:lnTo>
                  <a:lnTo>
                    <a:pt x="1390650" y="431800"/>
                  </a:lnTo>
                  <a:lnTo>
                    <a:pt x="1320800" y="431800"/>
                  </a:lnTo>
                  <a:lnTo>
                    <a:pt x="1317625" y="425450"/>
                  </a:lnTo>
                  <a:lnTo>
                    <a:pt x="1241425" y="425450"/>
                  </a:lnTo>
                  <a:lnTo>
                    <a:pt x="1219200" y="374650"/>
                  </a:lnTo>
                  <a:lnTo>
                    <a:pt x="1216025" y="374650"/>
                  </a:lnTo>
                  <a:lnTo>
                    <a:pt x="1206500" y="336550"/>
                  </a:lnTo>
                  <a:lnTo>
                    <a:pt x="1184275" y="320675"/>
                  </a:lnTo>
                  <a:lnTo>
                    <a:pt x="1095375" y="323850"/>
                  </a:lnTo>
                  <a:lnTo>
                    <a:pt x="1076325" y="311150"/>
                  </a:lnTo>
                  <a:lnTo>
                    <a:pt x="1006475" y="314325"/>
                  </a:lnTo>
                  <a:lnTo>
                    <a:pt x="958850" y="292100"/>
                  </a:lnTo>
                  <a:lnTo>
                    <a:pt x="942975" y="295275"/>
                  </a:lnTo>
                  <a:lnTo>
                    <a:pt x="882650" y="196850"/>
                  </a:lnTo>
                  <a:lnTo>
                    <a:pt x="854075" y="196850"/>
                  </a:lnTo>
                  <a:lnTo>
                    <a:pt x="838200" y="184150"/>
                  </a:lnTo>
                  <a:lnTo>
                    <a:pt x="619125" y="184150"/>
                  </a:lnTo>
                  <a:lnTo>
                    <a:pt x="587375" y="104775"/>
                  </a:lnTo>
                  <a:lnTo>
                    <a:pt x="495300" y="107950"/>
                  </a:lnTo>
                  <a:lnTo>
                    <a:pt x="495300" y="98425"/>
                  </a:lnTo>
                  <a:lnTo>
                    <a:pt x="415925" y="92075"/>
                  </a:lnTo>
                  <a:lnTo>
                    <a:pt x="374650" y="38100"/>
                  </a:lnTo>
                  <a:lnTo>
                    <a:pt x="273050" y="38100"/>
                  </a:lnTo>
                  <a:lnTo>
                    <a:pt x="273050" y="34925"/>
                  </a:lnTo>
                  <a:lnTo>
                    <a:pt x="200025" y="34925"/>
                  </a:lnTo>
                  <a:lnTo>
                    <a:pt x="165100" y="0"/>
                  </a:lnTo>
                  <a:lnTo>
                    <a:pt x="0" y="0"/>
                  </a:lnTo>
                </a:path>
              </a:pathLst>
            </a:custGeom>
            <a:noFill/>
            <a:ln w="28575">
              <a:solidFill>
                <a:schemeClr val="accent1"/>
              </a:solidFill>
              <a:miter lim="800000"/>
              <a:headEnd/>
              <a:tailEnd/>
            </a:ln>
          </p:spPr>
          <p:txBody>
            <a:bodyPr rtlCol="0" anchor="ctr"/>
            <a:lstStyle/>
            <a:p>
              <a:pPr algn="ctr"/>
              <a:endParaRPr lang="en-US" dirty="0"/>
            </a:p>
          </p:txBody>
        </p:sp>
        <p:grpSp>
          <p:nvGrpSpPr>
            <p:cNvPr id="361" name="Group 360">
              <a:extLst>
                <a:ext uri="{FF2B5EF4-FFF2-40B4-BE49-F238E27FC236}">
                  <a16:creationId xmlns:a16="http://schemas.microsoft.com/office/drawing/2014/main" id="{25A04EBB-40B8-6A96-1F07-79B8C8923226}"/>
                </a:ext>
              </a:extLst>
            </p:cNvPr>
            <p:cNvGrpSpPr/>
            <p:nvPr/>
          </p:nvGrpSpPr>
          <p:grpSpPr>
            <a:xfrm>
              <a:off x="1301750" y="1898650"/>
              <a:ext cx="4549775" cy="1102499"/>
              <a:chOff x="1301750" y="1898650"/>
              <a:chExt cx="4549775" cy="1102499"/>
            </a:xfrm>
          </p:grpSpPr>
          <p:sp>
            <p:nvSpPr>
              <p:cNvPr id="280" name="TextBox 279">
                <a:extLst>
                  <a:ext uri="{FF2B5EF4-FFF2-40B4-BE49-F238E27FC236}">
                    <a16:creationId xmlns:a16="http://schemas.microsoft.com/office/drawing/2014/main" id="{A3BCE230-491B-C9C1-9B6C-7CDD3CBC5F39}"/>
                  </a:ext>
                </a:extLst>
              </p:cNvPr>
              <p:cNvSpPr txBox="1"/>
              <p:nvPr/>
            </p:nvSpPr>
            <p:spPr bwMode="auto">
              <a:xfrm>
                <a:off x="1301750" y="19050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81" name="TextBox 280">
                <a:extLst>
                  <a:ext uri="{FF2B5EF4-FFF2-40B4-BE49-F238E27FC236}">
                    <a16:creationId xmlns:a16="http://schemas.microsoft.com/office/drawing/2014/main" id="{EB03A751-CEAB-6836-2CF1-3A086D9AAFEF}"/>
                  </a:ext>
                </a:extLst>
              </p:cNvPr>
              <p:cNvSpPr txBox="1"/>
              <p:nvPr/>
            </p:nvSpPr>
            <p:spPr bwMode="auto">
              <a:xfrm>
                <a:off x="1317625" y="19018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82" name="TextBox 281">
                <a:extLst>
                  <a:ext uri="{FF2B5EF4-FFF2-40B4-BE49-F238E27FC236}">
                    <a16:creationId xmlns:a16="http://schemas.microsoft.com/office/drawing/2014/main" id="{E21F3319-BD25-4939-3A79-BE3F905F7DDE}"/>
                  </a:ext>
                </a:extLst>
              </p:cNvPr>
              <p:cNvSpPr txBox="1"/>
              <p:nvPr/>
            </p:nvSpPr>
            <p:spPr bwMode="auto">
              <a:xfrm>
                <a:off x="1346200" y="18986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83" name="TextBox 282">
                <a:extLst>
                  <a:ext uri="{FF2B5EF4-FFF2-40B4-BE49-F238E27FC236}">
                    <a16:creationId xmlns:a16="http://schemas.microsoft.com/office/drawing/2014/main" id="{1B669A0A-5BB0-BED3-B49C-A0FC8AF72C1A}"/>
                  </a:ext>
                </a:extLst>
              </p:cNvPr>
              <p:cNvSpPr txBox="1"/>
              <p:nvPr/>
            </p:nvSpPr>
            <p:spPr bwMode="auto">
              <a:xfrm>
                <a:off x="1368425" y="19050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84" name="TextBox 283">
                <a:extLst>
                  <a:ext uri="{FF2B5EF4-FFF2-40B4-BE49-F238E27FC236}">
                    <a16:creationId xmlns:a16="http://schemas.microsoft.com/office/drawing/2014/main" id="{5A4F5479-DA57-63E0-8AAD-5E6FE9507874}"/>
                  </a:ext>
                </a:extLst>
              </p:cNvPr>
              <p:cNvSpPr txBox="1"/>
              <p:nvPr/>
            </p:nvSpPr>
            <p:spPr bwMode="auto">
              <a:xfrm>
                <a:off x="1454150" y="19145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85" name="TextBox 284">
                <a:extLst>
                  <a:ext uri="{FF2B5EF4-FFF2-40B4-BE49-F238E27FC236}">
                    <a16:creationId xmlns:a16="http://schemas.microsoft.com/office/drawing/2014/main" id="{8BA26F30-1E29-ACC5-F4C2-101FCC38175A}"/>
                  </a:ext>
                </a:extLst>
              </p:cNvPr>
              <p:cNvSpPr txBox="1"/>
              <p:nvPr/>
            </p:nvSpPr>
            <p:spPr bwMode="auto">
              <a:xfrm>
                <a:off x="1501775" y="19462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86" name="TextBox 285">
                <a:extLst>
                  <a:ext uri="{FF2B5EF4-FFF2-40B4-BE49-F238E27FC236}">
                    <a16:creationId xmlns:a16="http://schemas.microsoft.com/office/drawing/2014/main" id="{5255A0E6-8392-CF19-6895-20344A5CC442}"/>
                  </a:ext>
                </a:extLst>
              </p:cNvPr>
              <p:cNvSpPr txBox="1"/>
              <p:nvPr/>
            </p:nvSpPr>
            <p:spPr bwMode="auto">
              <a:xfrm>
                <a:off x="1901825" y="20574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87" name="TextBox 286">
                <a:extLst>
                  <a:ext uri="{FF2B5EF4-FFF2-40B4-BE49-F238E27FC236}">
                    <a16:creationId xmlns:a16="http://schemas.microsoft.com/office/drawing/2014/main" id="{0DA19D4E-D58D-BB80-9FDB-FBD4DEE82B7E}"/>
                  </a:ext>
                </a:extLst>
              </p:cNvPr>
              <p:cNvSpPr txBox="1"/>
              <p:nvPr/>
            </p:nvSpPr>
            <p:spPr bwMode="auto">
              <a:xfrm>
                <a:off x="1482725" y="19335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88" name="TextBox 287">
                <a:extLst>
                  <a:ext uri="{FF2B5EF4-FFF2-40B4-BE49-F238E27FC236}">
                    <a16:creationId xmlns:a16="http://schemas.microsoft.com/office/drawing/2014/main" id="{058F913C-22C3-298F-BB94-56C95D107F64}"/>
                  </a:ext>
                </a:extLst>
              </p:cNvPr>
              <p:cNvSpPr txBox="1"/>
              <p:nvPr/>
            </p:nvSpPr>
            <p:spPr bwMode="auto">
              <a:xfrm>
                <a:off x="1514475" y="19494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89" name="TextBox 288">
                <a:extLst>
                  <a:ext uri="{FF2B5EF4-FFF2-40B4-BE49-F238E27FC236}">
                    <a16:creationId xmlns:a16="http://schemas.microsoft.com/office/drawing/2014/main" id="{42C005F3-9FD0-C595-4252-EB0380368833}"/>
                  </a:ext>
                </a:extLst>
              </p:cNvPr>
              <p:cNvSpPr txBox="1"/>
              <p:nvPr/>
            </p:nvSpPr>
            <p:spPr bwMode="auto">
              <a:xfrm>
                <a:off x="1527175" y="1955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90" name="TextBox 289">
                <a:extLst>
                  <a:ext uri="{FF2B5EF4-FFF2-40B4-BE49-F238E27FC236}">
                    <a16:creationId xmlns:a16="http://schemas.microsoft.com/office/drawing/2014/main" id="{E2B78BBF-B2C3-3C46-287C-A0D5C64E026E}"/>
                  </a:ext>
                </a:extLst>
              </p:cNvPr>
              <p:cNvSpPr txBox="1"/>
              <p:nvPr/>
            </p:nvSpPr>
            <p:spPr bwMode="auto">
              <a:xfrm>
                <a:off x="1539875" y="1962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91" name="TextBox 290">
                <a:extLst>
                  <a:ext uri="{FF2B5EF4-FFF2-40B4-BE49-F238E27FC236}">
                    <a16:creationId xmlns:a16="http://schemas.microsoft.com/office/drawing/2014/main" id="{4E8DA428-DD93-4DEF-31D2-78D8A2EA7143}"/>
                  </a:ext>
                </a:extLst>
              </p:cNvPr>
              <p:cNvSpPr txBox="1"/>
              <p:nvPr/>
            </p:nvSpPr>
            <p:spPr bwMode="auto">
              <a:xfrm>
                <a:off x="1666875" y="19748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92" name="TextBox 291">
                <a:extLst>
                  <a:ext uri="{FF2B5EF4-FFF2-40B4-BE49-F238E27FC236}">
                    <a16:creationId xmlns:a16="http://schemas.microsoft.com/office/drawing/2014/main" id="{3245CB7D-7AB2-20F3-353C-3304FB44BCDF}"/>
                  </a:ext>
                </a:extLst>
              </p:cNvPr>
              <p:cNvSpPr txBox="1"/>
              <p:nvPr/>
            </p:nvSpPr>
            <p:spPr bwMode="auto">
              <a:xfrm>
                <a:off x="1685925" y="19780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93" name="TextBox 292">
                <a:extLst>
                  <a:ext uri="{FF2B5EF4-FFF2-40B4-BE49-F238E27FC236}">
                    <a16:creationId xmlns:a16="http://schemas.microsoft.com/office/drawing/2014/main" id="{F8A72C51-49A9-CEFF-BA43-0B7FF2039577}"/>
                  </a:ext>
                </a:extLst>
              </p:cNvPr>
              <p:cNvSpPr txBox="1"/>
              <p:nvPr/>
            </p:nvSpPr>
            <p:spPr bwMode="auto">
              <a:xfrm>
                <a:off x="1704975" y="20066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94" name="TextBox 293">
                <a:extLst>
                  <a:ext uri="{FF2B5EF4-FFF2-40B4-BE49-F238E27FC236}">
                    <a16:creationId xmlns:a16="http://schemas.microsoft.com/office/drawing/2014/main" id="{F9B51F86-B898-23DE-862E-E3F934BAE33A}"/>
                  </a:ext>
                </a:extLst>
              </p:cNvPr>
              <p:cNvSpPr txBox="1"/>
              <p:nvPr/>
            </p:nvSpPr>
            <p:spPr bwMode="auto">
              <a:xfrm>
                <a:off x="1724025" y="20605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95" name="TextBox 294">
                <a:extLst>
                  <a:ext uri="{FF2B5EF4-FFF2-40B4-BE49-F238E27FC236}">
                    <a16:creationId xmlns:a16="http://schemas.microsoft.com/office/drawing/2014/main" id="{AA51F6CA-21DF-68F8-141B-9454E65E0A40}"/>
                  </a:ext>
                </a:extLst>
              </p:cNvPr>
              <p:cNvSpPr txBox="1"/>
              <p:nvPr/>
            </p:nvSpPr>
            <p:spPr bwMode="auto">
              <a:xfrm>
                <a:off x="1879600" y="20574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96" name="TextBox 295">
                <a:extLst>
                  <a:ext uri="{FF2B5EF4-FFF2-40B4-BE49-F238E27FC236}">
                    <a16:creationId xmlns:a16="http://schemas.microsoft.com/office/drawing/2014/main" id="{00D844EC-6C7E-D3A6-5D88-EC837E8566C7}"/>
                  </a:ext>
                </a:extLst>
              </p:cNvPr>
              <p:cNvSpPr txBox="1"/>
              <p:nvPr/>
            </p:nvSpPr>
            <p:spPr bwMode="auto">
              <a:xfrm>
                <a:off x="2000250" y="20923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97" name="TextBox 296">
                <a:extLst>
                  <a:ext uri="{FF2B5EF4-FFF2-40B4-BE49-F238E27FC236}">
                    <a16:creationId xmlns:a16="http://schemas.microsoft.com/office/drawing/2014/main" id="{722E044A-3332-932B-264B-5AC9B301975F}"/>
                  </a:ext>
                </a:extLst>
              </p:cNvPr>
              <p:cNvSpPr txBox="1"/>
              <p:nvPr/>
            </p:nvSpPr>
            <p:spPr bwMode="auto">
              <a:xfrm>
                <a:off x="1978025" y="20701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98" name="TextBox 297">
                <a:extLst>
                  <a:ext uri="{FF2B5EF4-FFF2-40B4-BE49-F238E27FC236}">
                    <a16:creationId xmlns:a16="http://schemas.microsoft.com/office/drawing/2014/main" id="{A4C3289B-A34B-025E-3AD6-065F36402247}"/>
                  </a:ext>
                </a:extLst>
              </p:cNvPr>
              <p:cNvSpPr txBox="1"/>
              <p:nvPr/>
            </p:nvSpPr>
            <p:spPr bwMode="auto">
              <a:xfrm>
                <a:off x="2012950" y="21050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299" name="TextBox 298">
                <a:extLst>
                  <a:ext uri="{FF2B5EF4-FFF2-40B4-BE49-F238E27FC236}">
                    <a16:creationId xmlns:a16="http://schemas.microsoft.com/office/drawing/2014/main" id="{C36A7EC6-4016-3BF2-12C8-EF9E4A194F07}"/>
                  </a:ext>
                </a:extLst>
              </p:cNvPr>
              <p:cNvSpPr txBox="1"/>
              <p:nvPr/>
            </p:nvSpPr>
            <p:spPr bwMode="auto">
              <a:xfrm>
                <a:off x="2035175" y="21526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00" name="TextBox 299">
                <a:extLst>
                  <a:ext uri="{FF2B5EF4-FFF2-40B4-BE49-F238E27FC236}">
                    <a16:creationId xmlns:a16="http://schemas.microsoft.com/office/drawing/2014/main" id="{563AC97C-17D4-3B98-B169-8C84BB72CD8A}"/>
                  </a:ext>
                </a:extLst>
              </p:cNvPr>
              <p:cNvSpPr txBox="1"/>
              <p:nvPr/>
            </p:nvSpPr>
            <p:spPr bwMode="auto">
              <a:xfrm>
                <a:off x="2022475" y="21209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01" name="TextBox 300">
                <a:extLst>
                  <a:ext uri="{FF2B5EF4-FFF2-40B4-BE49-F238E27FC236}">
                    <a16:creationId xmlns:a16="http://schemas.microsoft.com/office/drawing/2014/main" id="{A86C3E0A-A3F0-8E27-A74B-0ECE09117C66}"/>
                  </a:ext>
                </a:extLst>
              </p:cNvPr>
              <p:cNvSpPr txBox="1"/>
              <p:nvPr/>
            </p:nvSpPr>
            <p:spPr bwMode="auto">
              <a:xfrm>
                <a:off x="2025650" y="21431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02" name="TextBox 301">
                <a:extLst>
                  <a:ext uri="{FF2B5EF4-FFF2-40B4-BE49-F238E27FC236}">
                    <a16:creationId xmlns:a16="http://schemas.microsoft.com/office/drawing/2014/main" id="{A5E663A2-3D21-F31C-4FE8-DFE78E145F93}"/>
                  </a:ext>
                </a:extLst>
              </p:cNvPr>
              <p:cNvSpPr txBox="1"/>
              <p:nvPr/>
            </p:nvSpPr>
            <p:spPr bwMode="auto">
              <a:xfrm>
                <a:off x="2124075" y="21844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03" name="TextBox 302">
                <a:extLst>
                  <a:ext uri="{FF2B5EF4-FFF2-40B4-BE49-F238E27FC236}">
                    <a16:creationId xmlns:a16="http://schemas.microsoft.com/office/drawing/2014/main" id="{020B3271-B2E7-91AF-3E90-3E80FA5E8BEA}"/>
                  </a:ext>
                </a:extLst>
              </p:cNvPr>
              <p:cNvSpPr txBox="1"/>
              <p:nvPr/>
            </p:nvSpPr>
            <p:spPr bwMode="auto">
              <a:xfrm>
                <a:off x="2257425" y="22002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04" name="TextBox 303">
                <a:extLst>
                  <a:ext uri="{FF2B5EF4-FFF2-40B4-BE49-F238E27FC236}">
                    <a16:creationId xmlns:a16="http://schemas.microsoft.com/office/drawing/2014/main" id="{7D6C44C1-1162-8BBC-973A-D8D57BCE0932}"/>
                  </a:ext>
                </a:extLst>
              </p:cNvPr>
              <p:cNvSpPr txBox="1"/>
              <p:nvPr/>
            </p:nvSpPr>
            <p:spPr bwMode="auto">
              <a:xfrm>
                <a:off x="2295525" y="2209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05" name="TextBox 304">
                <a:extLst>
                  <a:ext uri="{FF2B5EF4-FFF2-40B4-BE49-F238E27FC236}">
                    <a16:creationId xmlns:a16="http://schemas.microsoft.com/office/drawing/2014/main" id="{75278FBC-5654-0114-B1FC-7FA5559770F2}"/>
                  </a:ext>
                </a:extLst>
              </p:cNvPr>
              <p:cNvSpPr txBox="1"/>
              <p:nvPr/>
            </p:nvSpPr>
            <p:spPr bwMode="auto">
              <a:xfrm>
                <a:off x="2311400" y="2216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06" name="TextBox 305">
                <a:extLst>
                  <a:ext uri="{FF2B5EF4-FFF2-40B4-BE49-F238E27FC236}">
                    <a16:creationId xmlns:a16="http://schemas.microsoft.com/office/drawing/2014/main" id="{846FEA6D-EE8B-9CF1-6A86-C3975D608361}"/>
                  </a:ext>
                </a:extLst>
              </p:cNvPr>
              <p:cNvSpPr txBox="1"/>
              <p:nvPr/>
            </p:nvSpPr>
            <p:spPr bwMode="auto">
              <a:xfrm>
                <a:off x="2320925" y="22479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07" name="TextBox 306">
                <a:extLst>
                  <a:ext uri="{FF2B5EF4-FFF2-40B4-BE49-F238E27FC236}">
                    <a16:creationId xmlns:a16="http://schemas.microsoft.com/office/drawing/2014/main" id="{8D7032BC-DED8-103F-7085-A1CEE760CCBF}"/>
                  </a:ext>
                </a:extLst>
              </p:cNvPr>
              <p:cNvSpPr txBox="1"/>
              <p:nvPr/>
            </p:nvSpPr>
            <p:spPr bwMode="auto">
              <a:xfrm>
                <a:off x="2327275" y="22606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08" name="TextBox 307">
                <a:extLst>
                  <a:ext uri="{FF2B5EF4-FFF2-40B4-BE49-F238E27FC236}">
                    <a16:creationId xmlns:a16="http://schemas.microsoft.com/office/drawing/2014/main" id="{48090AA7-3CE4-2728-4F4A-241328E5766A}"/>
                  </a:ext>
                </a:extLst>
              </p:cNvPr>
              <p:cNvSpPr txBox="1"/>
              <p:nvPr/>
            </p:nvSpPr>
            <p:spPr bwMode="auto">
              <a:xfrm>
                <a:off x="2374900" y="23082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09" name="TextBox 308">
                <a:extLst>
                  <a:ext uri="{FF2B5EF4-FFF2-40B4-BE49-F238E27FC236}">
                    <a16:creationId xmlns:a16="http://schemas.microsoft.com/office/drawing/2014/main" id="{BB4889A3-9AAF-0CE2-B006-E7D819D36B49}"/>
                  </a:ext>
                </a:extLst>
              </p:cNvPr>
              <p:cNvSpPr txBox="1"/>
              <p:nvPr/>
            </p:nvSpPr>
            <p:spPr bwMode="auto">
              <a:xfrm>
                <a:off x="2457450" y="23082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10" name="TextBox 309">
                <a:extLst>
                  <a:ext uri="{FF2B5EF4-FFF2-40B4-BE49-F238E27FC236}">
                    <a16:creationId xmlns:a16="http://schemas.microsoft.com/office/drawing/2014/main" id="{C8BC8481-6DB6-007A-022E-8F9F3D72B681}"/>
                  </a:ext>
                </a:extLst>
              </p:cNvPr>
              <p:cNvSpPr txBox="1"/>
              <p:nvPr/>
            </p:nvSpPr>
            <p:spPr bwMode="auto">
              <a:xfrm>
                <a:off x="2555875" y="23114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11" name="TextBox 310">
                <a:extLst>
                  <a:ext uri="{FF2B5EF4-FFF2-40B4-BE49-F238E27FC236}">
                    <a16:creationId xmlns:a16="http://schemas.microsoft.com/office/drawing/2014/main" id="{C2A5597C-0D66-CDD3-002E-94059F8BCA52}"/>
                  </a:ext>
                </a:extLst>
              </p:cNvPr>
              <p:cNvSpPr txBox="1"/>
              <p:nvPr/>
            </p:nvSpPr>
            <p:spPr bwMode="auto">
              <a:xfrm>
                <a:off x="2603500" y="23272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12" name="TextBox 311">
                <a:extLst>
                  <a:ext uri="{FF2B5EF4-FFF2-40B4-BE49-F238E27FC236}">
                    <a16:creationId xmlns:a16="http://schemas.microsoft.com/office/drawing/2014/main" id="{3205B121-3977-4D81-8FA3-C5125C70C344}"/>
                  </a:ext>
                </a:extLst>
              </p:cNvPr>
              <p:cNvSpPr txBox="1"/>
              <p:nvPr/>
            </p:nvSpPr>
            <p:spPr bwMode="auto">
              <a:xfrm>
                <a:off x="2654300" y="23907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13" name="TextBox 312">
                <a:extLst>
                  <a:ext uri="{FF2B5EF4-FFF2-40B4-BE49-F238E27FC236}">
                    <a16:creationId xmlns:a16="http://schemas.microsoft.com/office/drawing/2014/main" id="{A128099A-AAB8-DA94-BF1C-E1D2F49FCC25}"/>
                  </a:ext>
                </a:extLst>
              </p:cNvPr>
              <p:cNvSpPr txBox="1"/>
              <p:nvPr/>
            </p:nvSpPr>
            <p:spPr bwMode="auto">
              <a:xfrm>
                <a:off x="2616200" y="2336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14" name="TextBox 313">
                <a:extLst>
                  <a:ext uri="{FF2B5EF4-FFF2-40B4-BE49-F238E27FC236}">
                    <a16:creationId xmlns:a16="http://schemas.microsoft.com/office/drawing/2014/main" id="{97F95E93-1B2B-6D61-DF95-DC193F2C9584}"/>
                  </a:ext>
                </a:extLst>
              </p:cNvPr>
              <p:cNvSpPr txBox="1"/>
              <p:nvPr/>
            </p:nvSpPr>
            <p:spPr bwMode="auto">
              <a:xfrm>
                <a:off x="2628900" y="23590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15" name="TextBox 314">
                <a:extLst>
                  <a:ext uri="{FF2B5EF4-FFF2-40B4-BE49-F238E27FC236}">
                    <a16:creationId xmlns:a16="http://schemas.microsoft.com/office/drawing/2014/main" id="{2645E376-E161-BE58-F816-AD99EFF0D98E}"/>
                  </a:ext>
                </a:extLst>
              </p:cNvPr>
              <p:cNvSpPr txBox="1"/>
              <p:nvPr/>
            </p:nvSpPr>
            <p:spPr bwMode="auto">
              <a:xfrm>
                <a:off x="2641600" y="23749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16" name="TextBox 315">
                <a:extLst>
                  <a:ext uri="{FF2B5EF4-FFF2-40B4-BE49-F238E27FC236}">
                    <a16:creationId xmlns:a16="http://schemas.microsoft.com/office/drawing/2014/main" id="{148B035D-3032-9A25-B6AA-054486F7E9B3}"/>
                  </a:ext>
                </a:extLst>
              </p:cNvPr>
              <p:cNvSpPr txBox="1"/>
              <p:nvPr/>
            </p:nvSpPr>
            <p:spPr bwMode="auto">
              <a:xfrm>
                <a:off x="2901950" y="24225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17" name="TextBox 316">
                <a:extLst>
                  <a:ext uri="{FF2B5EF4-FFF2-40B4-BE49-F238E27FC236}">
                    <a16:creationId xmlns:a16="http://schemas.microsoft.com/office/drawing/2014/main" id="{85BA3626-C26A-CCE6-F2EE-3E04A150A11E}"/>
                  </a:ext>
                </a:extLst>
              </p:cNvPr>
              <p:cNvSpPr txBox="1"/>
              <p:nvPr/>
            </p:nvSpPr>
            <p:spPr bwMode="auto">
              <a:xfrm>
                <a:off x="3000375" y="24606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18" name="TextBox 317">
                <a:extLst>
                  <a:ext uri="{FF2B5EF4-FFF2-40B4-BE49-F238E27FC236}">
                    <a16:creationId xmlns:a16="http://schemas.microsoft.com/office/drawing/2014/main" id="{3F95486C-2F01-F1FF-0299-865B829297AC}"/>
                  </a:ext>
                </a:extLst>
              </p:cNvPr>
              <p:cNvSpPr txBox="1"/>
              <p:nvPr/>
            </p:nvSpPr>
            <p:spPr bwMode="auto">
              <a:xfrm>
                <a:off x="2946400" y="24511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19" name="TextBox 318">
                <a:extLst>
                  <a:ext uri="{FF2B5EF4-FFF2-40B4-BE49-F238E27FC236}">
                    <a16:creationId xmlns:a16="http://schemas.microsoft.com/office/drawing/2014/main" id="{0A8A4CD1-0E39-2718-8E45-D996F2C4B7CC}"/>
                  </a:ext>
                </a:extLst>
              </p:cNvPr>
              <p:cNvSpPr txBox="1"/>
              <p:nvPr/>
            </p:nvSpPr>
            <p:spPr bwMode="auto">
              <a:xfrm>
                <a:off x="3022600" y="24606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20" name="TextBox 319">
                <a:extLst>
                  <a:ext uri="{FF2B5EF4-FFF2-40B4-BE49-F238E27FC236}">
                    <a16:creationId xmlns:a16="http://schemas.microsoft.com/office/drawing/2014/main" id="{94B61250-04FF-E536-2F3C-BF585AFCD2CA}"/>
                  </a:ext>
                </a:extLst>
              </p:cNvPr>
              <p:cNvSpPr txBox="1"/>
              <p:nvPr/>
            </p:nvSpPr>
            <p:spPr bwMode="auto">
              <a:xfrm>
                <a:off x="2933700" y="24447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21" name="TextBox 320">
                <a:extLst>
                  <a:ext uri="{FF2B5EF4-FFF2-40B4-BE49-F238E27FC236}">
                    <a16:creationId xmlns:a16="http://schemas.microsoft.com/office/drawing/2014/main" id="{80B54144-8766-D0EE-B50A-234E257E290F}"/>
                  </a:ext>
                </a:extLst>
              </p:cNvPr>
              <p:cNvSpPr txBox="1"/>
              <p:nvPr/>
            </p:nvSpPr>
            <p:spPr bwMode="auto">
              <a:xfrm>
                <a:off x="3213100" y="24733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22" name="TextBox 321">
                <a:extLst>
                  <a:ext uri="{FF2B5EF4-FFF2-40B4-BE49-F238E27FC236}">
                    <a16:creationId xmlns:a16="http://schemas.microsoft.com/office/drawing/2014/main" id="{8BA3A0A4-B940-A391-BE73-6D4608B505AA}"/>
                  </a:ext>
                </a:extLst>
              </p:cNvPr>
              <p:cNvSpPr txBox="1"/>
              <p:nvPr/>
            </p:nvSpPr>
            <p:spPr bwMode="auto">
              <a:xfrm>
                <a:off x="3054350" y="24606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23" name="TextBox 322">
                <a:extLst>
                  <a:ext uri="{FF2B5EF4-FFF2-40B4-BE49-F238E27FC236}">
                    <a16:creationId xmlns:a16="http://schemas.microsoft.com/office/drawing/2014/main" id="{D183B840-D893-4A5B-1FC5-F4899BEC2453}"/>
                  </a:ext>
                </a:extLst>
              </p:cNvPr>
              <p:cNvSpPr txBox="1"/>
              <p:nvPr/>
            </p:nvSpPr>
            <p:spPr bwMode="auto">
              <a:xfrm>
                <a:off x="3257550" y="25082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24" name="TextBox 323">
                <a:extLst>
                  <a:ext uri="{FF2B5EF4-FFF2-40B4-BE49-F238E27FC236}">
                    <a16:creationId xmlns:a16="http://schemas.microsoft.com/office/drawing/2014/main" id="{08CA94AA-62DC-4B24-92EF-4F6373DDBA03}"/>
                  </a:ext>
                </a:extLst>
              </p:cNvPr>
              <p:cNvSpPr txBox="1"/>
              <p:nvPr/>
            </p:nvSpPr>
            <p:spPr bwMode="auto">
              <a:xfrm>
                <a:off x="3279775" y="25114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25" name="TextBox 324">
                <a:extLst>
                  <a:ext uri="{FF2B5EF4-FFF2-40B4-BE49-F238E27FC236}">
                    <a16:creationId xmlns:a16="http://schemas.microsoft.com/office/drawing/2014/main" id="{96AC5EEB-0794-FAE5-389D-C3A6DF87FF0E}"/>
                  </a:ext>
                </a:extLst>
              </p:cNvPr>
              <p:cNvSpPr txBox="1"/>
              <p:nvPr/>
            </p:nvSpPr>
            <p:spPr bwMode="auto">
              <a:xfrm>
                <a:off x="3349625" y="25241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26" name="TextBox 325">
                <a:extLst>
                  <a:ext uri="{FF2B5EF4-FFF2-40B4-BE49-F238E27FC236}">
                    <a16:creationId xmlns:a16="http://schemas.microsoft.com/office/drawing/2014/main" id="{D8A6364C-A624-3BF9-9026-A1C41A04037B}"/>
                  </a:ext>
                </a:extLst>
              </p:cNvPr>
              <p:cNvSpPr txBox="1"/>
              <p:nvPr/>
            </p:nvSpPr>
            <p:spPr bwMode="auto">
              <a:xfrm>
                <a:off x="3429000" y="25241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27" name="TextBox 326">
                <a:extLst>
                  <a:ext uri="{FF2B5EF4-FFF2-40B4-BE49-F238E27FC236}">
                    <a16:creationId xmlns:a16="http://schemas.microsoft.com/office/drawing/2014/main" id="{B3C45AEA-20F1-BDB3-4467-F54A0A48BF04}"/>
                  </a:ext>
                </a:extLst>
              </p:cNvPr>
              <p:cNvSpPr txBox="1"/>
              <p:nvPr/>
            </p:nvSpPr>
            <p:spPr bwMode="auto">
              <a:xfrm>
                <a:off x="3530600" y="25336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28" name="TextBox 327">
                <a:extLst>
                  <a:ext uri="{FF2B5EF4-FFF2-40B4-BE49-F238E27FC236}">
                    <a16:creationId xmlns:a16="http://schemas.microsoft.com/office/drawing/2014/main" id="{12E330D3-D7DC-1BD9-B82F-3B17F2D6A6AF}"/>
                  </a:ext>
                </a:extLst>
              </p:cNvPr>
              <p:cNvSpPr txBox="1"/>
              <p:nvPr/>
            </p:nvSpPr>
            <p:spPr bwMode="auto">
              <a:xfrm>
                <a:off x="3590925" y="25781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29" name="TextBox 328">
                <a:extLst>
                  <a:ext uri="{FF2B5EF4-FFF2-40B4-BE49-F238E27FC236}">
                    <a16:creationId xmlns:a16="http://schemas.microsoft.com/office/drawing/2014/main" id="{DEBCBCBF-AB0F-BC30-F728-A8CB5DB70A20}"/>
                  </a:ext>
                </a:extLst>
              </p:cNvPr>
              <p:cNvSpPr txBox="1"/>
              <p:nvPr/>
            </p:nvSpPr>
            <p:spPr bwMode="auto">
              <a:xfrm>
                <a:off x="3695700" y="25781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30" name="TextBox 329">
                <a:extLst>
                  <a:ext uri="{FF2B5EF4-FFF2-40B4-BE49-F238E27FC236}">
                    <a16:creationId xmlns:a16="http://schemas.microsoft.com/office/drawing/2014/main" id="{499664FF-A75A-41DC-369E-DA634BF5AD24}"/>
                  </a:ext>
                </a:extLst>
              </p:cNvPr>
              <p:cNvSpPr txBox="1"/>
              <p:nvPr/>
            </p:nvSpPr>
            <p:spPr bwMode="auto">
              <a:xfrm>
                <a:off x="3568700" y="25685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31" name="TextBox 330">
                <a:extLst>
                  <a:ext uri="{FF2B5EF4-FFF2-40B4-BE49-F238E27FC236}">
                    <a16:creationId xmlns:a16="http://schemas.microsoft.com/office/drawing/2014/main" id="{0B87CD1B-97F8-482F-BA67-83D040080C33}"/>
                  </a:ext>
                </a:extLst>
              </p:cNvPr>
              <p:cNvSpPr txBox="1"/>
              <p:nvPr/>
            </p:nvSpPr>
            <p:spPr bwMode="auto">
              <a:xfrm>
                <a:off x="3549650" y="25590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32" name="TextBox 331">
                <a:extLst>
                  <a:ext uri="{FF2B5EF4-FFF2-40B4-BE49-F238E27FC236}">
                    <a16:creationId xmlns:a16="http://schemas.microsoft.com/office/drawing/2014/main" id="{0791880D-A0F8-0846-9E34-986DFF7DCF85}"/>
                  </a:ext>
                </a:extLst>
              </p:cNvPr>
              <p:cNvSpPr txBox="1"/>
              <p:nvPr/>
            </p:nvSpPr>
            <p:spPr bwMode="auto">
              <a:xfrm>
                <a:off x="3543300" y="25400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33" name="TextBox 332">
                <a:extLst>
                  <a:ext uri="{FF2B5EF4-FFF2-40B4-BE49-F238E27FC236}">
                    <a16:creationId xmlns:a16="http://schemas.microsoft.com/office/drawing/2014/main" id="{C6D929E4-892B-83CB-F63D-9DB3666E9ED6}"/>
                  </a:ext>
                </a:extLst>
              </p:cNvPr>
              <p:cNvSpPr txBox="1"/>
              <p:nvPr/>
            </p:nvSpPr>
            <p:spPr bwMode="auto">
              <a:xfrm>
                <a:off x="3825875" y="25939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34" name="TextBox 333">
                <a:extLst>
                  <a:ext uri="{FF2B5EF4-FFF2-40B4-BE49-F238E27FC236}">
                    <a16:creationId xmlns:a16="http://schemas.microsoft.com/office/drawing/2014/main" id="{84DD042D-03BC-FBE6-381A-AEAF2B92039D}"/>
                  </a:ext>
                </a:extLst>
              </p:cNvPr>
              <p:cNvSpPr txBox="1"/>
              <p:nvPr/>
            </p:nvSpPr>
            <p:spPr bwMode="auto">
              <a:xfrm>
                <a:off x="3841750" y="2597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35" name="TextBox 334">
                <a:extLst>
                  <a:ext uri="{FF2B5EF4-FFF2-40B4-BE49-F238E27FC236}">
                    <a16:creationId xmlns:a16="http://schemas.microsoft.com/office/drawing/2014/main" id="{6853C49E-F73A-526D-D87B-4CFC5D098A62}"/>
                  </a:ext>
                </a:extLst>
              </p:cNvPr>
              <p:cNvSpPr txBox="1"/>
              <p:nvPr/>
            </p:nvSpPr>
            <p:spPr bwMode="auto">
              <a:xfrm>
                <a:off x="3870325" y="26003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36" name="TextBox 335">
                <a:extLst>
                  <a:ext uri="{FF2B5EF4-FFF2-40B4-BE49-F238E27FC236}">
                    <a16:creationId xmlns:a16="http://schemas.microsoft.com/office/drawing/2014/main" id="{C898D669-D2BD-C683-89B1-F1D78382490E}"/>
                  </a:ext>
                </a:extLst>
              </p:cNvPr>
              <p:cNvSpPr txBox="1"/>
              <p:nvPr/>
            </p:nvSpPr>
            <p:spPr bwMode="auto">
              <a:xfrm>
                <a:off x="3898900" y="26003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37" name="TextBox 336">
                <a:extLst>
                  <a:ext uri="{FF2B5EF4-FFF2-40B4-BE49-F238E27FC236}">
                    <a16:creationId xmlns:a16="http://schemas.microsoft.com/office/drawing/2014/main" id="{FC67DD93-03A3-B6AD-3F3E-784E05B11717}"/>
                  </a:ext>
                </a:extLst>
              </p:cNvPr>
              <p:cNvSpPr txBox="1"/>
              <p:nvPr/>
            </p:nvSpPr>
            <p:spPr bwMode="auto">
              <a:xfrm>
                <a:off x="3962400" y="26257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38" name="TextBox 337">
                <a:extLst>
                  <a:ext uri="{FF2B5EF4-FFF2-40B4-BE49-F238E27FC236}">
                    <a16:creationId xmlns:a16="http://schemas.microsoft.com/office/drawing/2014/main" id="{87BA7957-0EB2-7789-C083-6FE1F888CE4B}"/>
                  </a:ext>
                </a:extLst>
              </p:cNvPr>
              <p:cNvSpPr txBox="1"/>
              <p:nvPr/>
            </p:nvSpPr>
            <p:spPr bwMode="auto">
              <a:xfrm>
                <a:off x="4022725" y="26289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39" name="TextBox 338">
                <a:extLst>
                  <a:ext uri="{FF2B5EF4-FFF2-40B4-BE49-F238E27FC236}">
                    <a16:creationId xmlns:a16="http://schemas.microsoft.com/office/drawing/2014/main" id="{8F50AC4F-B268-13E5-4839-F1B97F4AA84E}"/>
                  </a:ext>
                </a:extLst>
              </p:cNvPr>
              <p:cNvSpPr txBox="1"/>
              <p:nvPr/>
            </p:nvSpPr>
            <p:spPr bwMode="auto">
              <a:xfrm>
                <a:off x="4095750" y="26320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40" name="TextBox 339">
                <a:extLst>
                  <a:ext uri="{FF2B5EF4-FFF2-40B4-BE49-F238E27FC236}">
                    <a16:creationId xmlns:a16="http://schemas.microsoft.com/office/drawing/2014/main" id="{144DBF4A-83B1-8D86-2CB9-B6B59723F447}"/>
                  </a:ext>
                </a:extLst>
              </p:cNvPr>
              <p:cNvSpPr txBox="1"/>
              <p:nvPr/>
            </p:nvSpPr>
            <p:spPr bwMode="auto">
              <a:xfrm>
                <a:off x="4124325" y="26352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41" name="TextBox 340">
                <a:extLst>
                  <a:ext uri="{FF2B5EF4-FFF2-40B4-BE49-F238E27FC236}">
                    <a16:creationId xmlns:a16="http://schemas.microsoft.com/office/drawing/2014/main" id="{35A5BB03-102A-6998-7759-C68C6DF63845}"/>
                  </a:ext>
                </a:extLst>
              </p:cNvPr>
              <p:cNvSpPr txBox="1"/>
              <p:nvPr/>
            </p:nvSpPr>
            <p:spPr bwMode="auto">
              <a:xfrm>
                <a:off x="4162425" y="26447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42" name="TextBox 341">
                <a:extLst>
                  <a:ext uri="{FF2B5EF4-FFF2-40B4-BE49-F238E27FC236}">
                    <a16:creationId xmlns:a16="http://schemas.microsoft.com/office/drawing/2014/main" id="{7660A2BF-718D-C194-8091-6E446485CF14}"/>
                  </a:ext>
                </a:extLst>
              </p:cNvPr>
              <p:cNvSpPr txBox="1"/>
              <p:nvPr/>
            </p:nvSpPr>
            <p:spPr bwMode="auto">
              <a:xfrm>
                <a:off x="4175125" y="26574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43" name="TextBox 342">
                <a:extLst>
                  <a:ext uri="{FF2B5EF4-FFF2-40B4-BE49-F238E27FC236}">
                    <a16:creationId xmlns:a16="http://schemas.microsoft.com/office/drawing/2014/main" id="{55386C98-D28F-4761-B008-2E1D828F7974}"/>
                  </a:ext>
                </a:extLst>
              </p:cNvPr>
              <p:cNvSpPr txBox="1"/>
              <p:nvPr/>
            </p:nvSpPr>
            <p:spPr bwMode="auto">
              <a:xfrm>
                <a:off x="4140200" y="26416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44" name="TextBox 343">
                <a:extLst>
                  <a:ext uri="{FF2B5EF4-FFF2-40B4-BE49-F238E27FC236}">
                    <a16:creationId xmlns:a16="http://schemas.microsoft.com/office/drawing/2014/main" id="{638BFB02-84E4-8EA0-0D55-6BB77F89769E}"/>
                  </a:ext>
                </a:extLst>
              </p:cNvPr>
              <p:cNvSpPr txBox="1"/>
              <p:nvPr/>
            </p:nvSpPr>
            <p:spPr bwMode="auto">
              <a:xfrm>
                <a:off x="4213225" y="26543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45" name="TextBox 344">
                <a:extLst>
                  <a:ext uri="{FF2B5EF4-FFF2-40B4-BE49-F238E27FC236}">
                    <a16:creationId xmlns:a16="http://schemas.microsoft.com/office/drawing/2014/main" id="{978FA1FA-9289-26D7-5B64-7E9EF48A81E7}"/>
                  </a:ext>
                </a:extLst>
              </p:cNvPr>
              <p:cNvSpPr txBox="1"/>
              <p:nvPr/>
            </p:nvSpPr>
            <p:spPr bwMode="auto">
              <a:xfrm>
                <a:off x="4391025" y="26574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46" name="TextBox 345">
                <a:extLst>
                  <a:ext uri="{FF2B5EF4-FFF2-40B4-BE49-F238E27FC236}">
                    <a16:creationId xmlns:a16="http://schemas.microsoft.com/office/drawing/2014/main" id="{E1369CE7-1649-9981-5D8B-49A8FBA3A46E}"/>
                  </a:ext>
                </a:extLst>
              </p:cNvPr>
              <p:cNvSpPr txBox="1"/>
              <p:nvPr/>
            </p:nvSpPr>
            <p:spPr bwMode="auto">
              <a:xfrm>
                <a:off x="4260850" y="26606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47" name="TextBox 346">
                <a:extLst>
                  <a:ext uri="{FF2B5EF4-FFF2-40B4-BE49-F238E27FC236}">
                    <a16:creationId xmlns:a16="http://schemas.microsoft.com/office/drawing/2014/main" id="{71486AB1-C0AD-5603-BBAF-37C618F25C80}"/>
                  </a:ext>
                </a:extLst>
              </p:cNvPr>
              <p:cNvSpPr txBox="1"/>
              <p:nvPr/>
            </p:nvSpPr>
            <p:spPr bwMode="auto">
              <a:xfrm>
                <a:off x="5048250" y="27209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48" name="TextBox 347">
                <a:extLst>
                  <a:ext uri="{FF2B5EF4-FFF2-40B4-BE49-F238E27FC236}">
                    <a16:creationId xmlns:a16="http://schemas.microsoft.com/office/drawing/2014/main" id="{B7C7469D-252B-FF85-8959-354030D5CCCA}"/>
                  </a:ext>
                </a:extLst>
              </p:cNvPr>
              <p:cNvSpPr txBox="1"/>
              <p:nvPr/>
            </p:nvSpPr>
            <p:spPr bwMode="auto">
              <a:xfrm>
                <a:off x="5026025" y="2724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49" name="TextBox 348">
                <a:extLst>
                  <a:ext uri="{FF2B5EF4-FFF2-40B4-BE49-F238E27FC236}">
                    <a16:creationId xmlns:a16="http://schemas.microsoft.com/office/drawing/2014/main" id="{CEB19FE9-D473-8667-AC59-D2A7557B8D58}"/>
                  </a:ext>
                </a:extLst>
              </p:cNvPr>
              <p:cNvSpPr txBox="1"/>
              <p:nvPr/>
            </p:nvSpPr>
            <p:spPr bwMode="auto">
              <a:xfrm>
                <a:off x="5372100" y="2724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50" name="TextBox 349">
                <a:extLst>
                  <a:ext uri="{FF2B5EF4-FFF2-40B4-BE49-F238E27FC236}">
                    <a16:creationId xmlns:a16="http://schemas.microsoft.com/office/drawing/2014/main" id="{E1D6622F-D7E9-46BF-E530-2BC5ACAF7118}"/>
                  </a:ext>
                </a:extLst>
              </p:cNvPr>
              <p:cNvSpPr txBox="1"/>
              <p:nvPr/>
            </p:nvSpPr>
            <p:spPr bwMode="auto">
              <a:xfrm>
                <a:off x="5673725" y="2724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51" name="TextBox 350">
                <a:extLst>
                  <a:ext uri="{FF2B5EF4-FFF2-40B4-BE49-F238E27FC236}">
                    <a16:creationId xmlns:a16="http://schemas.microsoft.com/office/drawing/2014/main" id="{82A242B6-127F-F136-914C-AC3840FDA5B7}"/>
                  </a:ext>
                </a:extLst>
              </p:cNvPr>
              <p:cNvSpPr txBox="1"/>
              <p:nvPr/>
            </p:nvSpPr>
            <p:spPr bwMode="auto">
              <a:xfrm>
                <a:off x="5067300" y="2724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52" name="TextBox 351">
                <a:extLst>
                  <a:ext uri="{FF2B5EF4-FFF2-40B4-BE49-F238E27FC236}">
                    <a16:creationId xmlns:a16="http://schemas.microsoft.com/office/drawing/2014/main" id="{0B0C0762-B1DC-9487-77B0-8C2F82F600EA}"/>
                  </a:ext>
                </a:extLst>
              </p:cNvPr>
              <p:cNvSpPr txBox="1"/>
              <p:nvPr/>
            </p:nvSpPr>
            <p:spPr bwMode="auto">
              <a:xfrm>
                <a:off x="4422775" y="26543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53" name="TextBox 352">
                <a:extLst>
                  <a:ext uri="{FF2B5EF4-FFF2-40B4-BE49-F238E27FC236}">
                    <a16:creationId xmlns:a16="http://schemas.microsoft.com/office/drawing/2014/main" id="{6AB874CD-1C60-2D23-10B3-6429EC67F296}"/>
                  </a:ext>
                </a:extLst>
              </p:cNvPr>
              <p:cNvSpPr txBox="1"/>
              <p:nvPr/>
            </p:nvSpPr>
            <p:spPr bwMode="auto">
              <a:xfrm>
                <a:off x="4445000" y="26543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54" name="TextBox 353">
                <a:extLst>
                  <a:ext uri="{FF2B5EF4-FFF2-40B4-BE49-F238E27FC236}">
                    <a16:creationId xmlns:a16="http://schemas.microsoft.com/office/drawing/2014/main" id="{7A7283B4-4134-4965-2210-FF42651DFA9F}"/>
                  </a:ext>
                </a:extLst>
              </p:cNvPr>
              <p:cNvSpPr txBox="1"/>
              <p:nvPr/>
            </p:nvSpPr>
            <p:spPr bwMode="auto">
              <a:xfrm>
                <a:off x="4454525" y="26797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55" name="TextBox 354">
                <a:extLst>
                  <a:ext uri="{FF2B5EF4-FFF2-40B4-BE49-F238E27FC236}">
                    <a16:creationId xmlns:a16="http://schemas.microsoft.com/office/drawing/2014/main" id="{DC80F26E-8A02-BA13-D7FE-4AD68A8231D5}"/>
                  </a:ext>
                </a:extLst>
              </p:cNvPr>
              <p:cNvSpPr txBox="1"/>
              <p:nvPr/>
            </p:nvSpPr>
            <p:spPr bwMode="auto">
              <a:xfrm>
                <a:off x="4476750" y="26765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56" name="TextBox 355">
                <a:extLst>
                  <a:ext uri="{FF2B5EF4-FFF2-40B4-BE49-F238E27FC236}">
                    <a16:creationId xmlns:a16="http://schemas.microsoft.com/office/drawing/2014/main" id="{68C5CA6D-8787-7AA6-0EA4-201A63101F94}"/>
                  </a:ext>
                </a:extLst>
              </p:cNvPr>
              <p:cNvSpPr txBox="1"/>
              <p:nvPr/>
            </p:nvSpPr>
            <p:spPr bwMode="auto">
              <a:xfrm>
                <a:off x="4733925" y="26860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57" name="TextBox 356">
                <a:extLst>
                  <a:ext uri="{FF2B5EF4-FFF2-40B4-BE49-F238E27FC236}">
                    <a16:creationId xmlns:a16="http://schemas.microsoft.com/office/drawing/2014/main" id="{8FA2DEA2-49A9-2FCA-6083-FB4FA603089C}"/>
                  </a:ext>
                </a:extLst>
              </p:cNvPr>
              <p:cNvSpPr txBox="1"/>
              <p:nvPr/>
            </p:nvSpPr>
            <p:spPr bwMode="auto">
              <a:xfrm>
                <a:off x="4759325" y="27146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58" name="TextBox 357">
                <a:extLst>
                  <a:ext uri="{FF2B5EF4-FFF2-40B4-BE49-F238E27FC236}">
                    <a16:creationId xmlns:a16="http://schemas.microsoft.com/office/drawing/2014/main" id="{6E9E17CA-6982-6787-852A-3A1E19EED5B3}"/>
                  </a:ext>
                </a:extLst>
              </p:cNvPr>
              <p:cNvSpPr txBox="1"/>
              <p:nvPr/>
            </p:nvSpPr>
            <p:spPr bwMode="auto">
              <a:xfrm>
                <a:off x="4778375" y="2717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359" name="TextBox 358">
                <a:extLst>
                  <a:ext uri="{FF2B5EF4-FFF2-40B4-BE49-F238E27FC236}">
                    <a16:creationId xmlns:a16="http://schemas.microsoft.com/office/drawing/2014/main" id="{A0A65435-E86E-5991-9DC2-327A07D9E35D}"/>
                  </a:ext>
                </a:extLst>
              </p:cNvPr>
              <p:cNvSpPr txBox="1"/>
              <p:nvPr/>
            </p:nvSpPr>
            <p:spPr bwMode="auto">
              <a:xfrm>
                <a:off x="4803775" y="2717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grpSp>
      </p:grpSp>
      <p:grpSp>
        <p:nvGrpSpPr>
          <p:cNvPr id="488" name="Group 487">
            <a:extLst>
              <a:ext uri="{FF2B5EF4-FFF2-40B4-BE49-F238E27FC236}">
                <a16:creationId xmlns:a16="http://schemas.microsoft.com/office/drawing/2014/main" id="{13D7D140-EF5D-38B5-5184-B555A6EF76C2}"/>
              </a:ext>
            </a:extLst>
          </p:cNvPr>
          <p:cNvGrpSpPr/>
          <p:nvPr/>
        </p:nvGrpSpPr>
        <p:grpSpPr>
          <a:xfrm>
            <a:off x="7070725" y="1870075"/>
            <a:ext cx="4413250" cy="1137424"/>
            <a:chOff x="7070725" y="1870075"/>
            <a:chExt cx="4413250" cy="1137424"/>
          </a:xfrm>
        </p:grpSpPr>
        <p:sp>
          <p:nvSpPr>
            <p:cNvPr id="363" name="Freeform 362">
              <a:extLst>
                <a:ext uri="{FF2B5EF4-FFF2-40B4-BE49-F238E27FC236}">
                  <a16:creationId xmlns:a16="http://schemas.microsoft.com/office/drawing/2014/main" id="{4830BEAC-73BD-34AE-8224-E5AEE7C4A1DF}"/>
                </a:ext>
              </a:extLst>
            </p:cNvPr>
            <p:cNvSpPr/>
            <p:nvPr/>
          </p:nvSpPr>
          <p:spPr bwMode="auto">
            <a:xfrm>
              <a:off x="7165975" y="2019300"/>
              <a:ext cx="4238625" cy="857250"/>
            </a:xfrm>
            <a:custGeom>
              <a:avLst/>
              <a:gdLst>
                <a:gd name="connsiteX0" fmla="*/ 4238625 w 4238625"/>
                <a:gd name="connsiteY0" fmla="*/ 857250 h 857250"/>
                <a:gd name="connsiteX1" fmla="*/ 3044825 w 4238625"/>
                <a:gd name="connsiteY1" fmla="*/ 857250 h 857250"/>
                <a:gd name="connsiteX2" fmla="*/ 3044825 w 4238625"/>
                <a:gd name="connsiteY2" fmla="*/ 815975 h 857250"/>
                <a:gd name="connsiteX3" fmla="*/ 2994025 w 4238625"/>
                <a:gd name="connsiteY3" fmla="*/ 815975 h 857250"/>
                <a:gd name="connsiteX4" fmla="*/ 2994025 w 4238625"/>
                <a:gd name="connsiteY4" fmla="*/ 784225 h 857250"/>
                <a:gd name="connsiteX5" fmla="*/ 2701925 w 4238625"/>
                <a:gd name="connsiteY5" fmla="*/ 784225 h 857250"/>
                <a:gd name="connsiteX6" fmla="*/ 2701925 w 4238625"/>
                <a:gd name="connsiteY6" fmla="*/ 749300 h 857250"/>
                <a:gd name="connsiteX7" fmla="*/ 2409825 w 4238625"/>
                <a:gd name="connsiteY7" fmla="*/ 749300 h 857250"/>
                <a:gd name="connsiteX8" fmla="*/ 2409825 w 4238625"/>
                <a:gd name="connsiteY8" fmla="*/ 704850 h 857250"/>
                <a:gd name="connsiteX9" fmla="*/ 2200275 w 4238625"/>
                <a:gd name="connsiteY9" fmla="*/ 704850 h 857250"/>
                <a:gd name="connsiteX10" fmla="*/ 2200275 w 4238625"/>
                <a:gd name="connsiteY10" fmla="*/ 704850 h 857250"/>
                <a:gd name="connsiteX11" fmla="*/ 2184400 w 4238625"/>
                <a:gd name="connsiteY11" fmla="*/ 688975 h 857250"/>
                <a:gd name="connsiteX12" fmla="*/ 2101850 w 4238625"/>
                <a:gd name="connsiteY12" fmla="*/ 688975 h 857250"/>
                <a:gd name="connsiteX13" fmla="*/ 2101850 w 4238625"/>
                <a:gd name="connsiteY13" fmla="*/ 666750 h 857250"/>
                <a:gd name="connsiteX14" fmla="*/ 1819275 w 4238625"/>
                <a:gd name="connsiteY14" fmla="*/ 666750 h 857250"/>
                <a:gd name="connsiteX15" fmla="*/ 1819275 w 4238625"/>
                <a:gd name="connsiteY15" fmla="*/ 606425 h 857250"/>
                <a:gd name="connsiteX16" fmla="*/ 1819275 w 4238625"/>
                <a:gd name="connsiteY16" fmla="*/ 606425 h 857250"/>
                <a:gd name="connsiteX17" fmla="*/ 1793875 w 4238625"/>
                <a:gd name="connsiteY17" fmla="*/ 581025 h 857250"/>
                <a:gd name="connsiteX18" fmla="*/ 1711325 w 4238625"/>
                <a:gd name="connsiteY18" fmla="*/ 581025 h 857250"/>
                <a:gd name="connsiteX19" fmla="*/ 1711325 w 4238625"/>
                <a:gd name="connsiteY19" fmla="*/ 555625 h 857250"/>
                <a:gd name="connsiteX20" fmla="*/ 1568450 w 4238625"/>
                <a:gd name="connsiteY20" fmla="*/ 555625 h 857250"/>
                <a:gd name="connsiteX21" fmla="*/ 1568450 w 4238625"/>
                <a:gd name="connsiteY21" fmla="*/ 542925 h 857250"/>
                <a:gd name="connsiteX22" fmla="*/ 1539875 w 4238625"/>
                <a:gd name="connsiteY22" fmla="*/ 542925 h 857250"/>
                <a:gd name="connsiteX23" fmla="*/ 1539875 w 4238625"/>
                <a:gd name="connsiteY23" fmla="*/ 520700 h 857250"/>
                <a:gd name="connsiteX24" fmla="*/ 1508125 w 4238625"/>
                <a:gd name="connsiteY24" fmla="*/ 520700 h 857250"/>
                <a:gd name="connsiteX25" fmla="*/ 1508125 w 4238625"/>
                <a:gd name="connsiteY25" fmla="*/ 412750 h 857250"/>
                <a:gd name="connsiteX26" fmla="*/ 1225550 w 4238625"/>
                <a:gd name="connsiteY26" fmla="*/ 412750 h 857250"/>
                <a:gd name="connsiteX27" fmla="*/ 1190625 w 4238625"/>
                <a:gd name="connsiteY27" fmla="*/ 346075 h 857250"/>
                <a:gd name="connsiteX28" fmla="*/ 1123950 w 4238625"/>
                <a:gd name="connsiteY28" fmla="*/ 346075 h 857250"/>
                <a:gd name="connsiteX29" fmla="*/ 1123950 w 4238625"/>
                <a:gd name="connsiteY29" fmla="*/ 333375 h 857250"/>
                <a:gd name="connsiteX30" fmla="*/ 1063625 w 4238625"/>
                <a:gd name="connsiteY30" fmla="*/ 333375 h 857250"/>
                <a:gd name="connsiteX31" fmla="*/ 1063625 w 4238625"/>
                <a:gd name="connsiteY31" fmla="*/ 320675 h 857250"/>
                <a:gd name="connsiteX32" fmla="*/ 1003300 w 4238625"/>
                <a:gd name="connsiteY32" fmla="*/ 320675 h 857250"/>
                <a:gd name="connsiteX33" fmla="*/ 1003300 w 4238625"/>
                <a:gd name="connsiteY33" fmla="*/ 301625 h 857250"/>
                <a:gd name="connsiteX34" fmla="*/ 936625 w 4238625"/>
                <a:gd name="connsiteY34" fmla="*/ 301625 h 857250"/>
                <a:gd name="connsiteX35" fmla="*/ 936625 w 4238625"/>
                <a:gd name="connsiteY35" fmla="*/ 269875 h 857250"/>
                <a:gd name="connsiteX36" fmla="*/ 904875 w 4238625"/>
                <a:gd name="connsiteY36" fmla="*/ 269875 h 857250"/>
                <a:gd name="connsiteX37" fmla="*/ 904875 w 4238625"/>
                <a:gd name="connsiteY37" fmla="*/ 165100 h 857250"/>
                <a:gd name="connsiteX38" fmla="*/ 701675 w 4238625"/>
                <a:gd name="connsiteY38" fmla="*/ 165100 h 857250"/>
                <a:gd name="connsiteX39" fmla="*/ 701675 w 4238625"/>
                <a:gd name="connsiteY39" fmla="*/ 149225 h 857250"/>
                <a:gd name="connsiteX40" fmla="*/ 577850 w 4238625"/>
                <a:gd name="connsiteY40" fmla="*/ 149225 h 857250"/>
                <a:gd name="connsiteX41" fmla="*/ 577850 w 4238625"/>
                <a:gd name="connsiteY41" fmla="*/ 107950 h 857250"/>
                <a:gd name="connsiteX42" fmla="*/ 479425 w 4238625"/>
                <a:gd name="connsiteY42" fmla="*/ 107950 h 857250"/>
                <a:gd name="connsiteX43" fmla="*/ 479425 w 4238625"/>
                <a:gd name="connsiteY43" fmla="*/ 95250 h 857250"/>
                <a:gd name="connsiteX44" fmla="*/ 409575 w 4238625"/>
                <a:gd name="connsiteY44" fmla="*/ 95250 h 857250"/>
                <a:gd name="connsiteX45" fmla="*/ 409575 w 4238625"/>
                <a:gd name="connsiteY45" fmla="*/ 60325 h 857250"/>
                <a:gd name="connsiteX46" fmla="*/ 295275 w 4238625"/>
                <a:gd name="connsiteY46" fmla="*/ 60325 h 857250"/>
                <a:gd name="connsiteX47" fmla="*/ 295275 w 4238625"/>
                <a:gd name="connsiteY47" fmla="*/ 47625 h 857250"/>
                <a:gd name="connsiteX48" fmla="*/ 203200 w 4238625"/>
                <a:gd name="connsiteY48" fmla="*/ 47625 h 857250"/>
                <a:gd name="connsiteX49" fmla="*/ 203200 w 4238625"/>
                <a:gd name="connsiteY49" fmla="*/ 0 h 857250"/>
                <a:gd name="connsiteX50" fmla="*/ 0 w 4238625"/>
                <a:gd name="connsiteY50" fmla="*/ 0 h 857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238625" h="857250">
                  <a:moveTo>
                    <a:pt x="4238625" y="857250"/>
                  </a:moveTo>
                  <a:lnTo>
                    <a:pt x="3044825" y="857250"/>
                  </a:lnTo>
                  <a:lnTo>
                    <a:pt x="3044825" y="815975"/>
                  </a:lnTo>
                  <a:lnTo>
                    <a:pt x="2994025" y="815975"/>
                  </a:lnTo>
                  <a:lnTo>
                    <a:pt x="2994025" y="784225"/>
                  </a:lnTo>
                  <a:lnTo>
                    <a:pt x="2701925" y="784225"/>
                  </a:lnTo>
                  <a:lnTo>
                    <a:pt x="2701925" y="749300"/>
                  </a:lnTo>
                  <a:lnTo>
                    <a:pt x="2409825" y="749300"/>
                  </a:lnTo>
                  <a:lnTo>
                    <a:pt x="2409825" y="704850"/>
                  </a:lnTo>
                  <a:lnTo>
                    <a:pt x="2200275" y="704850"/>
                  </a:lnTo>
                  <a:lnTo>
                    <a:pt x="2200275" y="704850"/>
                  </a:lnTo>
                  <a:lnTo>
                    <a:pt x="2184400" y="688975"/>
                  </a:lnTo>
                  <a:lnTo>
                    <a:pt x="2101850" y="688975"/>
                  </a:lnTo>
                  <a:lnTo>
                    <a:pt x="2101850" y="666750"/>
                  </a:lnTo>
                  <a:lnTo>
                    <a:pt x="1819275" y="666750"/>
                  </a:lnTo>
                  <a:lnTo>
                    <a:pt x="1819275" y="606425"/>
                  </a:lnTo>
                  <a:lnTo>
                    <a:pt x="1819275" y="606425"/>
                  </a:lnTo>
                  <a:lnTo>
                    <a:pt x="1793875" y="581025"/>
                  </a:lnTo>
                  <a:lnTo>
                    <a:pt x="1711325" y="581025"/>
                  </a:lnTo>
                  <a:lnTo>
                    <a:pt x="1711325" y="555625"/>
                  </a:lnTo>
                  <a:lnTo>
                    <a:pt x="1568450" y="555625"/>
                  </a:lnTo>
                  <a:lnTo>
                    <a:pt x="1568450" y="542925"/>
                  </a:lnTo>
                  <a:lnTo>
                    <a:pt x="1539875" y="542925"/>
                  </a:lnTo>
                  <a:lnTo>
                    <a:pt x="1539875" y="520700"/>
                  </a:lnTo>
                  <a:lnTo>
                    <a:pt x="1508125" y="520700"/>
                  </a:lnTo>
                  <a:lnTo>
                    <a:pt x="1508125" y="412750"/>
                  </a:lnTo>
                  <a:lnTo>
                    <a:pt x="1225550" y="412750"/>
                  </a:lnTo>
                  <a:lnTo>
                    <a:pt x="1190625" y="346075"/>
                  </a:lnTo>
                  <a:lnTo>
                    <a:pt x="1123950" y="346075"/>
                  </a:lnTo>
                  <a:lnTo>
                    <a:pt x="1123950" y="333375"/>
                  </a:lnTo>
                  <a:lnTo>
                    <a:pt x="1063625" y="333375"/>
                  </a:lnTo>
                  <a:lnTo>
                    <a:pt x="1063625" y="320675"/>
                  </a:lnTo>
                  <a:lnTo>
                    <a:pt x="1003300" y="320675"/>
                  </a:lnTo>
                  <a:lnTo>
                    <a:pt x="1003300" y="301625"/>
                  </a:lnTo>
                  <a:lnTo>
                    <a:pt x="936625" y="301625"/>
                  </a:lnTo>
                  <a:lnTo>
                    <a:pt x="936625" y="269875"/>
                  </a:lnTo>
                  <a:lnTo>
                    <a:pt x="904875" y="269875"/>
                  </a:lnTo>
                  <a:lnTo>
                    <a:pt x="904875" y="165100"/>
                  </a:lnTo>
                  <a:lnTo>
                    <a:pt x="701675" y="165100"/>
                  </a:lnTo>
                  <a:lnTo>
                    <a:pt x="701675" y="149225"/>
                  </a:lnTo>
                  <a:lnTo>
                    <a:pt x="577850" y="149225"/>
                  </a:lnTo>
                  <a:lnTo>
                    <a:pt x="577850" y="107950"/>
                  </a:lnTo>
                  <a:lnTo>
                    <a:pt x="479425" y="107950"/>
                  </a:lnTo>
                  <a:lnTo>
                    <a:pt x="479425" y="95250"/>
                  </a:lnTo>
                  <a:lnTo>
                    <a:pt x="409575" y="95250"/>
                  </a:lnTo>
                  <a:lnTo>
                    <a:pt x="409575" y="60325"/>
                  </a:lnTo>
                  <a:lnTo>
                    <a:pt x="295275" y="60325"/>
                  </a:lnTo>
                  <a:lnTo>
                    <a:pt x="295275" y="47625"/>
                  </a:lnTo>
                  <a:lnTo>
                    <a:pt x="203200" y="47625"/>
                  </a:lnTo>
                  <a:lnTo>
                    <a:pt x="203200" y="0"/>
                  </a:lnTo>
                  <a:lnTo>
                    <a:pt x="0" y="0"/>
                  </a:lnTo>
                </a:path>
              </a:pathLst>
            </a:custGeom>
            <a:noFill/>
            <a:ln w="28575">
              <a:solidFill>
                <a:schemeClr val="accent1"/>
              </a:solidFill>
              <a:miter lim="800000"/>
              <a:headEnd/>
              <a:tailEnd/>
            </a:ln>
          </p:spPr>
          <p:txBody>
            <a:bodyPr rtlCol="0" anchor="ctr"/>
            <a:lstStyle/>
            <a:p>
              <a:pPr algn="ctr"/>
              <a:endParaRPr lang="en-US" dirty="0"/>
            </a:p>
          </p:txBody>
        </p:sp>
        <p:sp>
          <p:nvSpPr>
            <p:cNvPr id="428" name="TextBox 427">
              <a:extLst>
                <a:ext uri="{FF2B5EF4-FFF2-40B4-BE49-F238E27FC236}">
                  <a16:creationId xmlns:a16="http://schemas.microsoft.com/office/drawing/2014/main" id="{051E14DD-0EA9-E54F-9A06-5E962C9D055E}"/>
                </a:ext>
              </a:extLst>
            </p:cNvPr>
            <p:cNvSpPr txBox="1"/>
            <p:nvPr/>
          </p:nvSpPr>
          <p:spPr bwMode="auto">
            <a:xfrm>
              <a:off x="7070725" y="18700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29" name="TextBox 428">
              <a:extLst>
                <a:ext uri="{FF2B5EF4-FFF2-40B4-BE49-F238E27FC236}">
                  <a16:creationId xmlns:a16="http://schemas.microsoft.com/office/drawing/2014/main" id="{0D271EA6-FA26-E61C-B943-D2079DCF24DE}"/>
                </a:ext>
              </a:extLst>
            </p:cNvPr>
            <p:cNvSpPr txBox="1"/>
            <p:nvPr/>
          </p:nvSpPr>
          <p:spPr bwMode="auto">
            <a:xfrm>
              <a:off x="7289800" y="19018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30" name="TextBox 429">
              <a:extLst>
                <a:ext uri="{FF2B5EF4-FFF2-40B4-BE49-F238E27FC236}">
                  <a16:creationId xmlns:a16="http://schemas.microsoft.com/office/drawing/2014/main" id="{62F492F6-B2A8-7555-B880-F14C1DE53579}"/>
                </a:ext>
              </a:extLst>
            </p:cNvPr>
            <p:cNvSpPr txBox="1"/>
            <p:nvPr/>
          </p:nvSpPr>
          <p:spPr bwMode="auto">
            <a:xfrm>
              <a:off x="7454900" y="19304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31" name="TextBox 430">
              <a:extLst>
                <a:ext uri="{FF2B5EF4-FFF2-40B4-BE49-F238E27FC236}">
                  <a16:creationId xmlns:a16="http://schemas.microsoft.com/office/drawing/2014/main" id="{BF4C5EDC-602A-C99D-2CF6-A5F50BA8DA41}"/>
                </a:ext>
              </a:extLst>
            </p:cNvPr>
            <p:cNvSpPr txBox="1"/>
            <p:nvPr/>
          </p:nvSpPr>
          <p:spPr bwMode="auto">
            <a:xfrm>
              <a:off x="7486650" y="19494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32" name="TextBox 431">
              <a:extLst>
                <a:ext uri="{FF2B5EF4-FFF2-40B4-BE49-F238E27FC236}">
                  <a16:creationId xmlns:a16="http://schemas.microsoft.com/office/drawing/2014/main" id="{5AB73AE6-945A-4373-2148-5A9A0BED5F32}"/>
                </a:ext>
              </a:extLst>
            </p:cNvPr>
            <p:cNvSpPr txBox="1"/>
            <p:nvPr/>
          </p:nvSpPr>
          <p:spPr bwMode="auto">
            <a:xfrm>
              <a:off x="7654925" y="19780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33" name="TextBox 432">
              <a:extLst>
                <a:ext uri="{FF2B5EF4-FFF2-40B4-BE49-F238E27FC236}">
                  <a16:creationId xmlns:a16="http://schemas.microsoft.com/office/drawing/2014/main" id="{538A463F-C4FF-4411-B5EC-AD8052AB75EF}"/>
                </a:ext>
              </a:extLst>
            </p:cNvPr>
            <p:cNvSpPr txBox="1"/>
            <p:nvPr/>
          </p:nvSpPr>
          <p:spPr bwMode="auto">
            <a:xfrm>
              <a:off x="7667625" y="19875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34" name="TextBox 433">
              <a:extLst>
                <a:ext uri="{FF2B5EF4-FFF2-40B4-BE49-F238E27FC236}">
                  <a16:creationId xmlns:a16="http://schemas.microsoft.com/office/drawing/2014/main" id="{DA1EEF76-44B9-EEE7-925D-F847A617506B}"/>
                </a:ext>
              </a:extLst>
            </p:cNvPr>
            <p:cNvSpPr txBox="1"/>
            <p:nvPr/>
          </p:nvSpPr>
          <p:spPr bwMode="auto">
            <a:xfrm>
              <a:off x="7680325" y="20066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35" name="TextBox 434">
              <a:extLst>
                <a:ext uri="{FF2B5EF4-FFF2-40B4-BE49-F238E27FC236}">
                  <a16:creationId xmlns:a16="http://schemas.microsoft.com/office/drawing/2014/main" id="{B60B455D-F96C-AC80-0FED-8D28D3AE579F}"/>
                </a:ext>
              </a:extLst>
            </p:cNvPr>
            <p:cNvSpPr txBox="1"/>
            <p:nvPr/>
          </p:nvSpPr>
          <p:spPr bwMode="auto">
            <a:xfrm>
              <a:off x="7696200" y="20097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36" name="TextBox 435">
              <a:extLst>
                <a:ext uri="{FF2B5EF4-FFF2-40B4-BE49-F238E27FC236}">
                  <a16:creationId xmlns:a16="http://schemas.microsoft.com/office/drawing/2014/main" id="{E2D58A9D-6EFF-C09C-F367-B677CC2F85EF}"/>
                </a:ext>
              </a:extLst>
            </p:cNvPr>
            <p:cNvSpPr txBox="1"/>
            <p:nvPr/>
          </p:nvSpPr>
          <p:spPr bwMode="auto">
            <a:xfrm>
              <a:off x="7816850" y="20288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37" name="TextBox 436">
              <a:extLst>
                <a:ext uri="{FF2B5EF4-FFF2-40B4-BE49-F238E27FC236}">
                  <a16:creationId xmlns:a16="http://schemas.microsoft.com/office/drawing/2014/main" id="{B250868D-5A35-AE9D-288C-B5BA389F69D2}"/>
                </a:ext>
              </a:extLst>
            </p:cNvPr>
            <p:cNvSpPr txBox="1"/>
            <p:nvPr/>
          </p:nvSpPr>
          <p:spPr bwMode="auto">
            <a:xfrm>
              <a:off x="7880350" y="20288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38" name="TextBox 437">
              <a:extLst>
                <a:ext uri="{FF2B5EF4-FFF2-40B4-BE49-F238E27FC236}">
                  <a16:creationId xmlns:a16="http://schemas.microsoft.com/office/drawing/2014/main" id="{8B1BEEEC-56B4-70A7-26D9-D44C85EB360D}"/>
                </a:ext>
              </a:extLst>
            </p:cNvPr>
            <p:cNvSpPr txBox="1"/>
            <p:nvPr/>
          </p:nvSpPr>
          <p:spPr bwMode="auto">
            <a:xfrm>
              <a:off x="7956550" y="20383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39" name="TextBox 438">
              <a:extLst>
                <a:ext uri="{FF2B5EF4-FFF2-40B4-BE49-F238E27FC236}">
                  <a16:creationId xmlns:a16="http://schemas.microsoft.com/office/drawing/2014/main" id="{55AC66BC-9AFB-CB3A-DDC1-27659B67F1E2}"/>
                </a:ext>
              </a:extLst>
            </p:cNvPr>
            <p:cNvSpPr txBox="1"/>
            <p:nvPr/>
          </p:nvSpPr>
          <p:spPr bwMode="auto">
            <a:xfrm>
              <a:off x="7934325" y="20288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40" name="TextBox 439">
              <a:extLst>
                <a:ext uri="{FF2B5EF4-FFF2-40B4-BE49-F238E27FC236}">
                  <a16:creationId xmlns:a16="http://schemas.microsoft.com/office/drawing/2014/main" id="{617D6302-D95E-5635-1298-34D10CFA16A7}"/>
                </a:ext>
              </a:extLst>
            </p:cNvPr>
            <p:cNvSpPr txBox="1"/>
            <p:nvPr/>
          </p:nvSpPr>
          <p:spPr bwMode="auto">
            <a:xfrm>
              <a:off x="7969250" y="20605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41" name="TextBox 440">
              <a:extLst>
                <a:ext uri="{FF2B5EF4-FFF2-40B4-BE49-F238E27FC236}">
                  <a16:creationId xmlns:a16="http://schemas.microsoft.com/office/drawing/2014/main" id="{E58012D2-AAA4-3EFC-4A0D-E025455C2C73}"/>
                </a:ext>
              </a:extLst>
            </p:cNvPr>
            <p:cNvSpPr txBox="1"/>
            <p:nvPr/>
          </p:nvSpPr>
          <p:spPr bwMode="auto">
            <a:xfrm>
              <a:off x="7978775" y="2089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42" name="TextBox 441">
              <a:extLst>
                <a:ext uri="{FF2B5EF4-FFF2-40B4-BE49-F238E27FC236}">
                  <a16:creationId xmlns:a16="http://schemas.microsoft.com/office/drawing/2014/main" id="{37607CD0-1E87-70FE-2E49-A2043C9AAED9}"/>
                </a:ext>
              </a:extLst>
            </p:cNvPr>
            <p:cNvSpPr txBox="1"/>
            <p:nvPr/>
          </p:nvSpPr>
          <p:spPr bwMode="auto">
            <a:xfrm>
              <a:off x="7981950" y="21240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43" name="TextBox 442">
              <a:extLst>
                <a:ext uri="{FF2B5EF4-FFF2-40B4-BE49-F238E27FC236}">
                  <a16:creationId xmlns:a16="http://schemas.microsoft.com/office/drawing/2014/main" id="{88C03C01-4082-2A1C-B7CA-812B13EC8B63}"/>
                </a:ext>
              </a:extLst>
            </p:cNvPr>
            <p:cNvSpPr txBox="1"/>
            <p:nvPr/>
          </p:nvSpPr>
          <p:spPr bwMode="auto">
            <a:xfrm>
              <a:off x="7994650" y="21304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44" name="TextBox 443">
              <a:extLst>
                <a:ext uri="{FF2B5EF4-FFF2-40B4-BE49-F238E27FC236}">
                  <a16:creationId xmlns:a16="http://schemas.microsoft.com/office/drawing/2014/main" id="{3688D987-4515-3FCC-7EDB-B47EEA5A7866}"/>
                </a:ext>
              </a:extLst>
            </p:cNvPr>
            <p:cNvSpPr txBox="1"/>
            <p:nvPr/>
          </p:nvSpPr>
          <p:spPr bwMode="auto">
            <a:xfrm>
              <a:off x="8235950" y="2209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45" name="TextBox 444">
              <a:extLst>
                <a:ext uri="{FF2B5EF4-FFF2-40B4-BE49-F238E27FC236}">
                  <a16:creationId xmlns:a16="http://schemas.microsoft.com/office/drawing/2014/main" id="{5F4E5038-A1B5-883B-0537-FF8BE3A1E11D}"/>
                </a:ext>
              </a:extLst>
            </p:cNvPr>
            <p:cNvSpPr txBox="1"/>
            <p:nvPr/>
          </p:nvSpPr>
          <p:spPr bwMode="auto">
            <a:xfrm>
              <a:off x="8274050" y="2216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46" name="TextBox 445">
              <a:extLst>
                <a:ext uri="{FF2B5EF4-FFF2-40B4-BE49-F238E27FC236}">
                  <a16:creationId xmlns:a16="http://schemas.microsoft.com/office/drawing/2014/main" id="{9E3D4BFD-A08B-900F-5B83-E5B5E7AE47B3}"/>
                </a:ext>
              </a:extLst>
            </p:cNvPr>
            <p:cNvSpPr txBox="1"/>
            <p:nvPr/>
          </p:nvSpPr>
          <p:spPr bwMode="auto">
            <a:xfrm>
              <a:off x="8280400" y="22415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47" name="TextBox 446">
              <a:extLst>
                <a:ext uri="{FF2B5EF4-FFF2-40B4-BE49-F238E27FC236}">
                  <a16:creationId xmlns:a16="http://schemas.microsoft.com/office/drawing/2014/main" id="{0B5865BD-C52E-EC3C-F021-E0D75597816B}"/>
                </a:ext>
              </a:extLst>
            </p:cNvPr>
            <p:cNvSpPr txBox="1"/>
            <p:nvPr/>
          </p:nvSpPr>
          <p:spPr bwMode="auto">
            <a:xfrm>
              <a:off x="8286750" y="22574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48" name="TextBox 447">
              <a:extLst>
                <a:ext uri="{FF2B5EF4-FFF2-40B4-BE49-F238E27FC236}">
                  <a16:creationId xmlns:a16="http://schemas.microsoft.com/office/drawing/2014/main" id="{95494318-15B3-85DA-8BF9-3583DE5C673D}"/>
                </a:ext>
              </a:extLst>
            </p:cNvPr>
            <p:cNvSpPr txBox="1"/>
            <p:nvPr/>
          </p:nvSpPr>
          <p:spPr bwMode="auto">
            <a:xfrm>
              <a:off x="8302625" y="22733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49" name="TextBox 448">
              <a:extLst>
                <a:ext uri="{FF2B5EF4-FFF2-40B4-BE49-F238E27FC236}">
                  <a16:creationId xmlns:a16="http://schemas.microsoft.com/office/drawing/2014/main" id="{DD9D3F7A-0ADE-090A-CEBC-F250C53FF7BA}"/>
                </a:ext>
              </a:extLst>
            </p:cNvPr>
            <p:cNvSpPr txBox="1"/>
            <p:nvPr/>
          </p:nvSpPr>
          <p:spPr bwMode="auto">
            <a:xfrm>
              <a:off x="8559800" y="22764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50" name="TextBox 449">
              <a:extLst>
                <a:ext uri="{FF2B5EF4-FFF2-40B4-BE49-F238E27FC236}">
                  <a16:creationId xmlns:a16="http://schemas.microsoft.com/office/drawing/2014/main" id="{AD2D68D3-3793-5301-016C-5808C371EFF9}"/>
                </a:ext>
              </a:extLst>
            </p:cNvPr>
            <p:cNvSpPr txBox="1"/>
            <p:nvPr/>
          </p:nvSpPr>
          <p:spPr bwMode="auto">
            <a:xfrm>
              <a:off x="8578850" y="22860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51" name="TextBox 450">
              <a:extLst>
                <a:ext uri="{FF2B5EF4-FFF2-40B4-BE49-F238E27FC236}">
                  <a16:creationId xmlns:a16="http://schemas.microsoft.com/office/drawing/2014/main" id="{A1F7B9E1-A8D2-7469-E0CC-390984427EFA}"/>
                </a:ext>
              </a:extLst>
            </p:cNvPr>
            <p:cNvSpPr txBox="1"/>
            <p:nvPr/>
          </p:nvSpPr>
          <p:spPr bwMode="auto">
            <a:xfrm>
              <a:off x="8582025" y="23558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52" name="TextBox 451">
              <a:extLst>
                <a:ext uri="{FF2B5EF4-FFF2-40B4-BE49-F238E27FC236}">
                  <a16:creationId xmlns:a16="http://schemas.microsoft.com/office/drawing/2014/main" id="{970CECB4-597A-32D8-4461-DAB5DCEC2F8E}"/>
                </a:ext>
              </a:extLst>
            </p:cNvPr>
            <p:cNvSpPr txBox="1"/>
            <p:nvPr/>
          </p:nvSpPr>
          <p:spPr bwMode="auto">
            <a:xfrm>
              <a:off x="8594725" y="23876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53" name="TextBox 452">
              <a:extLst>
                <a:ext uri="{FF2B5EF4-FFF2-40B4-BE49-F238E27FC236}">
                  <a16:creationId xmlns:a16="http://schemas.microsoft.com/office/drawing/2014/main" id="{128CCBC6-8CC5-FC22-4B29-BC4CAEFB08E8}"/>
                </a:ext>
              </a:extLst>
            </p:cNvPr>
            <p:cNvSpPr txBox="1"/>
            <p:nvPr/>
          </p:nvSpPr>
          <p:spPr bwMode="auto">
            <a:xfrm>
              <a:off x="9197975" y="25495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54" name="TextBox 453">
              <a:extLst>
                <a:ext uri="{FF2B5EF4-FFF2-40B4-BE49-F238E27FC236}">
                  <a16:creationId xmlns:a16="http://schemas.microsoft.com/office/drawing/2014/main" id="{83454FF7-809F-11D4-F57E-FAB47F9E718A}"/>
                </a:ext>
              </a:extLst>
            </p:cNvPr>
            <p:cNvSpPr txBox="1"/>
            <p:nvPr/>
          </p:nvSpPr>
          <p:spPr bwMode="auto">
            <a:xfrm>
              <a:off x="8829675" y="24479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55" name="TextBox 454">
              <a:extLst>
                <a:ext uri="{FF2B5EF4-FFF2-40B4-BE49-F238E27FC236}">
                  <a16:creationId xmlns:a16="http://schemas.microsoft.com/office/drawing/2014/main" id="{17F8DF81-D208-817A-E76A-7F6112D0FE6C}"/>
                </a:ext>
              </a:extLst>
            </p:cNvPr>
            <p:cNvSpPr txBox="1"/>
            <p:nvPr/>
          </p:nvSpPr>
          <p:spPr bwMode="auto">
            <a:xfrm>
              <a:off x="8877300" y="24542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56" name="TextBox 455">
              <a:extLst>
                <a:ext uri="{FF2B5EF4-FFF2-40B4-BE49-F238E27FC236}">
                  <a16:creationId xmlns:a16="http://schemas.microsoft.com/office/drawing/2014/main" id="{ECA5B983-A29A-2ACA-CDED-3F9C9986E236}"/>
                </a:ext>
              </a:extLst>
            </p:cNvPr>
            <p:cNvSpPr txBox="1"/>
            <p:nvPr/>
          </p:nvSpPr>
          <p:spPr bwMode="auto">
            <a:xfrm>
              <a:off x="8886825" y="2463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57" name="TextBox 456">
              <a:extLst>
                <a:ext uri="{FF2B5EF4-FFF2-40B4-BE49-F238E27FC236}">
                  <a16:creationId xmlns:a16="http://schemas.microsoft.com/office/drawing/2014/main" id="{613ACD7B-C1EC-64D2-C248-1655EA47BE9D}"/>
                </a:ext>
              </a:extLst>
            </p:cNvPr>
            <p:cNvSpPr txBox="1"/>
            <p:nvPr/>
          </p:nvSpPr>
          <p:spPr bwMode="auto">
            <a:xfrm>
              <a:off x="8896350" y="25082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58" name="TextBox 457">
              <a:extLst>
                <a:ext uri="{FF2B5EF4-FFF2-40B4-BE49-F238E27FC236}">
                  <a16:creationId xmlns:a16="http://schemas.microsoft.com/office/drawing/2014/main" id="{F5E67A4B-D0E5-3EB3-3163-01506D95C027}"/>
                </a:ext>
              </a:extLst>
            </p:cNvPr>
            <p:cNvSpPr txBox="1"/>
            <p:nvPr/>
          </p:nvSpPr>
          <p:spPr bwMode="auto">
            <a:xfrm>
              <a:off x="8931275" y="25273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59" name="TextBox 458">
              <a:extLst>
                <a:ext uri="{FF2B5EF4-FFF2-40B4-BE49-F238E27FC236}">
                  <a16:creationId xmlns:a16="http://schemas.microsoft.com/office/drawing/2014/main" id="{D8F27B6A-384F-450B-CA0D-64AA68226DA0}"/>
                </a:ext>
              </a:extLst>
            </p:cNvPr>
            <p:cNvSpPr txBox="1"/>
            <p:nvPr/>
          </p:nvSpPr>
          <p:spPr bwMode="auto">
            <a:xfrm>
              <a:off x="9001125" y="25336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60" name="TextBox 459">
              <a:extLst>
                <a:ext uri="{FF2B5EF4-FFF2-40B4-BE49-F238E27FC236}">
                  <a16:creationId xmlns:a16="http://schemas.microsoft.com/office/drawing/2014/main" id="{3D22BA5A-A71D-E1E2-712F-908ED8A7F607}"/>
                </a:ext>
              </a:extLst>
            </p:cNvPr>
            <p:cNvSpPr txBox="1"/>
            <p:nvPr/>
          </p:nvSpPr>
          <p:spPr bwMode="auto">
            <a:xfrm>
              <a:off x="8969375" y="25304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61" name="TextBox 460">
              <a:extLst>
                <a:ext uri="{FF2B5EF4-FFF2-40B4-BE49-F238E27FC236}">
                  <a16:creationId xmlns:a16="http://schemas.microsoft.com/office/drawing/2014/main" id="{C847FF5B-71C0-1C6C-B8E9-5933A86FA568}"/>
                </a:ext>
              </a:extLst>
            </p:cNvPr>
            <p:cNvSpPr txBox="1"/>
            <p:nvPr/>
          </p:nvSpPr>
          <p:spPr bwMode="auto">
            <a:xfrm>
              <a:off x="9166225" y="25304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62" name="TextBox 461">
              <a:extLst>
                <a:ext uri="{FF2B5EF4-FFF2-40B4-BE49-F238E27FC236}">
                  <a16:creationId xmlns:a16="http://schemas.microsoft.com/office/drawing/2014/main" id="{9CD92D67-8813-6603-A382-137F2701BBD6}"/>
                </a:ext>
              </a:extLst>
            </p:cNvPr>
            <p:cNvSpPr txBox="1"/>
            <p:nvPr/>
          </p:nvSpPr>
          <p:spPr bwMode="auto">
            <a:xfrm>
              <a:off x="9213850" y="25495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63" name="TextBox 462">
              <a:extLst>
                <a:ext uri="{FF2B5EF4-FFF2-40B4-BE49-F238E27FC236}">
                  <a16:creationId xmlns:a16="http://schemas.microsoft.com/office/drawing/2014/main" id="{FB04A8FF-7DE2-B18E-3792-9DB424BD4087}"/>
                </a:ext>
              </a:extLst>
            </p:cNvPr>
            <p:cNvSpPr txBox="1"/>
            <p:nvPr/>
          </p:nvSpPr>
          <p:spPr bwMode="auto">
            <a:xfrm>
              <a:off x="9229725" y="25495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64" name="TextBox 463">
              <a:extLst>
                <a:ext uri="{FF2B5EF4-FFF2-40B4-BE49-F238E27FC236}">
                  <a16:creationId xmlns:a16="http://schemas.microsoft.com/office/drawing/2014/main" id="{712BD9CA-7D50-43CB-8E7C-A02D485F41CD}"/>
                </a:ext>
              </a:extLst>
            </p:cNvPr>
            <p:cNvSpPr txBox="1"/>
            <p:nvPr/>
          </p:nvSpPr>
          <p:spPr bwMode="auto">
            <a:xfrm>
              <a:off x="9502775" y="26162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65" name="TextBox 464">
              <a:extLst>
                <a:ext uri="{FF2B5EF4-FFF2-40B4-BE49-F238E27FC236}">
                  <a16:creationId xmlns:a16="http://schemas.microsoft.com/office/drawing/2014/main" id="{6BF7A881-70FD-BB53-081B-BE304831D141}"/>
                </a:ext>
              </a:extLst>
            </p:cNvPr>
            <p:cNvSpPr txBox="1"/>
            <p:nvPr/>
          </p:nvSpPr>
          <p:spPr bwMode="auto">
            <a:xfrm>
              <a:off x="9594850" y="26193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66" name="TextBox 465">
              <a:extLst>
                <a:ext uri="{FF2B5EF4-FFF2-40B4-BE49-F238E27FC236}">
                  <a16:creationId xmlns:a16="http://schemas.microsoft.com/office/drawing/2014/main" id="{C6418A8F-0630-51A7-E45D-45A1C65760BD}"/>
                </a:ext>
              </a:extLst>
            </p:cNvPr>
            <p:cNvSpPr txBox="1"/>
            <p:nvPr/>
          </p:nvSpPr>
          <p:spPr bwMode="auto">
            <a:xfrm>
              <a:off x="9480550" y="2590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67" name="TextBox 466">
              <a:extLst>
                <a:ext uri="{FF2B5EF4-FFF2-40B4-BE49-F238E27FC236}">
                  <a16:creationId xmlns:a16="http://schemas.microsoft.com/office/drawing/2014/main" id="{C055CA13-F2BD-EFC3-7D34-2FE01E6CF7D9}"/>
                </a:ext>
              </a:extLst>
            </p:cNvPr>
            <p:cNvSpPr txBox="1"/>
            <p:nvPr/>
          </p:nvSpPr>
          <p:spPr bwMode="auto">
            <a:xfrm>
              <a:off x="9493250" y="2590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68" name="TextBox 467">
              <a:extLst>
                <a:ext uri="{FF2B5EF4-FFF2-40B4-BE49-F238E27FC236}">
                  <a16:creationId xmlns:a16="http://schemas.microsoft.com/office/drawing/2014/main" id="{F94325E7-5DAC-7B93-5A17-AF0C6E7B0B9B}"/>
                </a:ext>
              </a:extLst>
            </p:cNvPr>
            <p:cNvSpPr txBox="1"/>
            <p:nvPr/>
          </p:nvSpPr>
          <p:spPr bwMode="auto">
            <a:xfrm>
              <a:off x="9518650" y="26162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69" name="TextBox 468">
              <a:extLst>
                <a:ext uri="{FF2B5EF4-FFF2-40B4-BE49-F238E27FC236}">
                  <a16:creationId xmlns:a16="http://schemas.microsoft.com/office/drawing/2014/main" id="{1E6C8B28-3690-1837-7DD3-65EAA8CA4872}"/>
                </a:ext>
              </a:extLst>
            </p:cNvPr>
            <p:cNvSpPr txBox="1"/>
            <p:nvPr/>
          </p:nvSpPr>
          <p:spPr bwMode="auto">
            <a:xfrm>
              <a:off x="9779000" y="26193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70" name="TextBox 469">
              <a:extLst>
                <a:ext uri="{FF2B5EF4-FFF2-40B4-BE49-F238E27FC236}">
                  <a16:creationId xmlns:a16="http://schemas.microsoft.com/office/drawing/2014/main" id="{E5C26DF8-09D6-C9F8-DCD5-E72D071E17AF}"/>
                </a:ext>
              </a:extLst>
            </p:cNvPr>
            <p:cNvSpPr txBox="1"/>
            <p:nvPr/>
          </p:nvSpPr>
          <p:spPr bwMode="auto">
            <a:xfrm>
              <a:off x="9788525" y="26447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71" name="TextBox 470">
              <a:extLst>
                <a:ext uri="{FF2B5EF4-FFF2-40B4-BE49-F238E27FC236}">
                  <a16:creationId xmlns:a16="http://schemas.microsoft.com/office/drawing/2014/main" id="{B7E14337-916B-7ABD-8319-37CEF9415F4F}"/>
                </a:ext>
              </a:extLst>
            </p:cNvPr>
            <p:cNvSpPr txBox="1"/>
            <p:nvPr/>
          </p:nvSpPr>
          <p:spPr bwMode="auto">
            <a:xfrm>
              <a:off x="9804400" y="26479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72" name="TextBox 471">
              <a:extLst>
                <a:ext uri="{FF2B5EF4-FFF2-40B4-BE49-F238E27FC236}">
                  <a16:creationId xmlns:a16="http://schemas.microsoft.com/office/drawing/2014/main" id="{2B27021E-91C8-03CE-3279-5C79CD05592F}"/>
                </a:ext>
              </a:extLst>
            </p:cNvPr>
            <p:cNvSpPr txBox="1"/>
            <p:nvPr/>
          </p:nvSpPr>
          <p:spPr bwMode="auto">
            <a:xfrm>
              <a:off x="10086975" y="26797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73" name="TextBox 472">
              <a:extLst>
                <a:ext uri="{FF2B5EF4-FFF2-40B4-BE49-F238E27FC236}">
                  <a16:creationId xmlns:a16="http://schemas.microsoft.com/office/drawing/2014/main" id="{5635B41A-F802-1409-5E59-6D29F414A351}"/>
                </a:ext>
              </a:extLst>
            </p:cNvPr>
            <p:cNvSpPr txBox="1"/>
            <p:nvPr/>
          </p:nvSpPr>
          <p:spPr bwMode="auto">
            <a:xfrm>
              <a:off x="9820275" y="26479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74" name="TextBox 473">
              <a:extLst>
                <a:ext uri="{FF2B5EF4-FFF2-40B4-BE49-F238E27FC236}">
                  <a16:creationId xmlns:a16="http://schemas.microsoft.com/office/drawing/2014/main" id="{5BD24926-B746-8C75-CBAC-91F05AC10C7D}"/>
                </a:ext>
              </a:extLst>
            </p:cNvPr>
            <p:cNvSpPr txBox="1"/>
            <p:nvPr/>
          </p:nvSpPr>
          <p:spPr bwMode="auto">
            <a:xfrm>
              <a:off x="10128250" y="26797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75" name="TextBox 474">
              <a:extLst>
                <a:ext uri="{FF2B5EF4-FFF2-40B4-BE49-F238E27FC236}">
                  <a16:creationId xmlns:a16="http://schemas.microsoft.com/office/drawing/2014/main" id="{DB489E5F-C50D-01AC-4CF5-04EF58334A29}"/>
                </a:ext>
              </a:extLst>
            </p:cNvPr>
            <p:cNvSpPr txBox="1"/>
            <p:nvPr/>
          </p:nvSpPr>
          <p:spPr bwMode="auto">
            <a:xfrm>
              <a:off x="10144125" y="2717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76" name="TextBox 475">
              <a:extLst>
                <a:ext uri="{FF2B5EF4-FFF2-40B4-BE49-F238E27FC236}">
                  <a16:creationId xmlns:a16="http://schemas.microsoft.com/office/drawing/2014/main" id="{A9FFE964-6E02-4A8E-AE8C-FD8AB70D7BC0}"/>
                </a:ext>
              </a:extLst>
            </p:cNvPr>
            <p:cNvSpPr txBox="1"/>
            <p:nvPr/>
          </p:nvSpPr>
          <p:spPr bwMode="auto">
            <a:xfrm>
              <a:off x="10109200" y="26797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77" name="TextBox 476">
              <a:extLst>
                <a:ext uri="{FF2B5EF4-FFF2-40B4-BE49-F238E27FC236}">
                  <a16:creationId xmlns:a16="http://schemas.microsoft.com/office/drawing/2014/main" id="{BE5442CE-6D50-12F1-31C5-823066E7BFC2}"/>
                </a:ext>
              </a:extLst>
            </p:cNvPr>
            <p:cNvSpPr txBox="1"/>
            <p:nvPr/>
          </p:nvSpPr>
          <p:spPr bwMode="auto">
            <a:xfrm>
              <a:off x="11306175" y="272097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78" name="TextBox 477">
              <a:extLst>
                <a:ext uri="{FF2B5EF4-FFF2-40B4-BE49-F238E27FC236}">
                  <a16:creationId xmlns:a16="http://schemas.microsoft.com/office/drawing/2014/main" id="{18338C48-45EF-67C4-9F42-043D82405CD6}"/>
                </a:ext>
              </a:extLst>
            </p:cNvPr>
            <p:cNvSpPr txBox="1"/>
            <p:nvPr/>
          </p:nvSpPr>
          <p:spPr bwMode="auto">
            <a:xfrm>
              <a:off x="10379075" y="2724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79" name="TextBox 478">
              <a:extLst>
                <a:ext uri="{FF2B5EF4-FFF2-40B4-BE49-F238E27FC236}">
                  <a16:creationId xmlns:a16="http://schemas.microsoft.com/office/drawing/2014/main" id="{98C189DE-9136-C211-0001-AFCB07913AD0}"/>
                </a:ext>
              </a:extLst>
            </p:cNvPr>
            <p:cNvSpPr txBox="1"/>
            <p:nvPr/>
          </p:nvSpPr>
          <p:spPr bwMode="auto">
            <a:xfrm>
              <a:off x="10407650" y="2724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80" name="TextBox 479">
              <a:extLst>
                <a:ext uri="{FF2B5EF4-FFF2-40B4-BE49-F238E27FC236}">
                  <a16:creationId xmlns:a16="http://schemas.microsoft.com/office/drawing/2014/main" id="{D688E345-3CCF-DDDF-2452-200BFD942FCA}"/>
                </a:ext>
              </a:extLst>
            </p:cNvPr>
            <p:cNvSpPr txBox="1"/>
            <p:nvPr/>
          </p:nvSpPr>
          <p:spPr bwMode="auto">
            <a:xfrm>
              <a:off x="10391775" y="272415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81" name="TextBox 480">
              <a:extLst>
                <a:ext uri="{FF2B5EF4-FFF2-40B4-BE49-F238E27FC236}">
                  <a16:creationId xmlns:a16="http://schemas.microsoft.com/office/drawing/2014/main" id="{C9F4ABBC-ADAC-0601-B18B-59D1B6424979}"/>
                </a:ext>
              </a:extLst>
            </p:cNvPr>
            <p:cNvSpPr txBox="1"/>
            <p:nvPr/>
          </p:nvSpPr>
          <p:spPr bwMode="auto">
            <a:xfrm>
              <a:off x="10198100" y="27178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82" name="TextBox 481">
              <a:extLst>
                <a:ext uri="{FF2B5EF4-FFF2-40B4-BE49-F238E27FC236}">
                  <a16:creationId xmlns:a16="http://schemas.microsoft.com/office/drawing/2014/main" id="{9B1D6CC4-F70C-2BE4-3745-DBBCEAF68A9C}"/>
                </a:ext>
              </a:extLst>
            </p:cNvPr>
            <p:cNvSpPr txBox="1"/>
            <p:nvPr/>
          </p:nvSpPr>
          <p:spPr bwMode="auto">
            <a:xfrm>
              <a:off x="10687050" y="27273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83" name="TextBox 482">
              <a:extLst>
                <a:ext uri="{FF2B5EF4-FFF2-40B4-BE49-F238E27FC236}">
                  <a16:creationId xmlns:a16="http://schemas.microsoft.com/office/drawing/2014/main" id="{595C11F5-9D40-7FFD-6AA3-47B965EF7F6D}"/>
                </a:ext>
              </a:extLst>
            </p:cNvPr>
            <p:cNvSpPr txBox="1"/>
            <p:nvPr/>
          </p:nvSpPr>
          <p:spPr bwMode="auto">
            <a:xfrm>
              <a:off x="10715625" y="27273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84" name="TextBox 483">
              <a:extLst>
                <a:ext uri="{FF2B5EF4-FFF2-40B4-BE49-F238E27FC236}">
                  <a16:creationId xmlns:a16="http://schemas.microsoft.com/office/drawing/2014/main" id="{FD804C15-7F47-BE6D-D141-AD68AB41E6AB}"/>
                </a:ext>
              </a:extLst>
            </p:cNvPr>
            <p:cNvSpPr txBox="1"/>
            <p:nvPr/>
          </p:nvSpPr>
          <p:spPr bwMode="auto">
            <a:xfrm>
              <a:off x="10699750" y="2727325"/>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85" name="TextBox 484">
              <a:extLst>
                <a:ext uri="{FF2B5EF4-FFF2-40B4-BE49-F238E27FC236}">
                  <a16:creationId xmlns:a16="http://schemas.microsoft.com/office/drawing/2014/main" id="{855B2A4F-20B5-C977-4C27-21383484DDE6}"/>
                </a:ext>
              </a:extLst>
            </p:cNvPr>
            <p:cNvSpPr txBox="1"/>
            <p:nvPr/>
          </p:nvSpPr>
          <p:spPr bwMode="auto">
            <a:xfrm>
              <a:off x="11007725" y="27305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sp>
          <p:nvSpPr>
            <p:cNvPr id="486" name="TextBox 485">
              <a:extLst>
                <a:ext uri="{FF2B5EF4-FFF2-40B4-BE49-F238E27FC236}">
                  <a16:creationId xmlns:a16="http://schemas.microsoft.com/office/drawing/2014/main" id="{E581F0AE-F6CD-36E9-0B34-CAA16248150F}"/>
                </a:ext>
              </a:extLst>
            </p:cNvPr>
            <p:cNvSpPr txBox="1"/>
            <p:nvPr/>
          </p:nvSpPr>
          <p:spPr bwMode="auto">
            <a:xfrm>
              <a:off x="11036300" y="2730500"/>
              <a:ext cx="1778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accent1"/>
                  </a:solidFill>
                  <a:latin typeface="Calibri" panose="020F0502020204030204" pitchFamily="34" charset="0"/>
                </a:rPr>
                <a:t>x</a:t>
              </a:r>
            </a:p>
          </p:txBody>
        </p:sp>
      </p:grpSp>
      <p:cxnSp>
        <p:nvCxnSpPr>
          <p:cNvPr id="141" name="Straight Connector 140">
            <a:extLst>
              <a:ext uri="{FF2B5EF4-FFF2-40B4-BE49-F238E27FC236}">
                <a16:creationId xmlns:a16="http://schemas.microsoft.com/office/drawing/2014/main" id="{19908EF3-E92F-8D08-3D3C-2BC98767C324}"/>
              </a:ext>
            </a:extLst>
          </p:cNvPr>
          <p:cNvCxnSpPr/>
          <p:nvPr/>
        </p:nvCxnSpPr>
        <p:spPr bwMode="auto">
          <a:xfrm flipV="1">
            <a:off x="7153365" y="2015072"/>
            <a:ext cx="0" cy="173736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0B691892-072A-F318-6056-775CE00F35E2}"/>
              </a:ext>
            </a:extLst>
          </p:cNvPr>
          <p:cNvCxnSpPr>
            <a:cxnSpLocks/>
          </p:cNvCxnSpPr>
          <p:nvPr/>
        </p:nvCxnSpPr>
        <p:spPr bwMode="auto">
          <a:xfrm flipH="1">
            <a:off x="7097706" y="2019048"/>
            <a:ext cx="59634"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8936346E-F2AF-A0CD-20E6-8BF59B8D2FFD}"/>
              </a:ext>
            </a:extLst>
          </p:cNvPr>
          <p:cNvCxnSpPr>
            <a:cxnSpLocks/>
          </p:cNvCxnSpPr>
          <p:nvPr/>
        </p:nvCxnSpPr>
        <p:spPr bwMode="auto">
          <a:xfrm flipH="1">
            <a:off x="7097706" y="2364930"/>
            <a:ext cx="59634"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B8C64E4B-31B6-88A7-2F10-C5646C096755}"/>
              </a:ext>
            </a:extLst>
          </p:cNvPr>
          <p:cNvCxnSpPr>
            <a:cxnSpLocks/>
          </p:cNvCxnSpPr>
          <p:nvPr/>
        </p:nvCxnSpPr>
        <p:spPr bwMode="auto">
          <a:xfrm flipH="1">
            <a:off x="7097706" y="2710812"/>
            <a:ext cx="59634"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2485713A-060E-1641-0698-9C00F1BBE5A0}"/>
              </a:ext>
            </a:extLst>
          </p:cNvPr>
          <p:cNvCxnSpPr>
            <a:cxnSpLocks/>
          </p:cNvCxnSpPr>
          <p:nvPr/>
        </p:nvCxnSpPr>
        <p:spPr bwMode="auto">
          <a:xfrm flipH="1">
            <a:off x="7097706" y="3056694"/>
            <a:ext cx="59634"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7F19AD32-5959-3982-F704-06F830B0F14F}"/>
              </a:ext>
            </a:extLst>
          </p:cNvPr>
          <p:cNvCxnSpPr>
            <a:cxnSpLocks/>
          </p:cNvCxnSpPr>
          <p:nvPr/>
        </p:nvCxnSpPr>
        <p:spPr bwMode="auto">
          <a:xfrm flipH="1">
            <a:off x="7097706" y="3402576"/>
            <a:ext cx="59634" cy="0"/>
          </a:xfrm>
          <a:prstGeom prst="line">
            <a:avLst/>
          </a:prstGeom>
          <a:noFill/>
          <a:ln w="28575" cap="flat" cmpd="sng" algn="ctr">
            <a:solidFill>
              <a:schemeClr val="bg1"/>
            </a:solidFill>
            <a:prstDash val="solid"/>
            <a:round/>
            <a:headEnd type="none" w="med" len="med"/>
            <a:tailEnd type="none" w="med" len="med"/>
          </a:ln>
          <a:effectLst/>
        </p:spPr>
      </p:cxnSp>
      <p:grpSp>
        <p:nvGrpSpPr>
          <p:cNvPr id="27" name="Group 26">
            <a:extLst>
              <a:ext uri="{FF2B5EF4-FFF2-40B4-BE49-F238E27FC236}">
                <a16:creationId xmlns:a16="http://schemas.microsoft.com/office/drawing/2014/main" id="{FB1E0F72-10DD-48CD-D666-57836E032ADD}"/>
              </a:ext>
            </a:extLst>
          </p:cNvPr>
          <p:cNvGrpSpPr/>
          <p:nvPr/>
        </p:nvGrpSpPr>
        <p:grpSpPr>
          <a:xfrm>
            <a:off x="6928080" y="3740242"/>
            <a:ext cx="5067630" cy="307777"/>
            <a:chOff x="6928080" y="3740242"/>
            <a:chExt cx="5067630" cy="307777"/>
          </a:xfrm>
        </p:grpSpPr>
        <p:sp>
          <p:nvSpPr>
            <p:cNvPr id="176" name="TextBox 175">
              <a:extLst>
                <a:ext uri="{FF2B5EF4-FFF2-40B4-BE49-F238E27FC236}">
                  <a16:creationId xmlns:a16="http://schemas.microsoft.com/office/drawing/2014/main" id="{2AA2DB9D-D222-00B0-7008-D41F12CA74AC}"/>
                </a:ext>
              </a:extLst>
            </p:cNvPr>
            <p:cNvSpPr txBox="1"/>
            <p:nvPr/>
          </p:nvSpPr>
          <p:spPr bwMode="auto">
            <a:xfrm>
              <a:off x="11542486"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77" name="TextBox 176">
              <a:extLst>
                <a:ext uri="{FF2B5EF4-FFF2-40B4-BE49-F238E27FC236}">
                  <a16:creationId xmlns:a16="http://schemas.microsoft.com/office/drawing/2014/main" id="{0AC06425-9BC8-231C-E5F0-48118EC0D449}"/>
                </a:ext>
              </a:extLst>
            </p:cNvPr>
            <p:cNvSpPr txBox="1"/>
            <p:nvPr/>
          </p:nvSpPr>
          <p:spPr bwMode="auto">
            <a:xfrm>
              <a:off x="6928080"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78" name="TextBox 177">
              <a:extLst>
                <a:ext uri="{FF2B5EF4-FFF2-40B4-BE49-F238E27FC236}">
                  <a16:creationId xmlns:a16="http://schemas.microsoft.com/office/drawing/2014/main" id="{789A05CC-D21C-BA39-C84A-B8E46D9DB739}"/>
                </a:ext>
              </a:extLst>
            </p:cNvPr>
            <p:cNvSpPr txBox="1"/>
            <p:nvPr/>
          </p:nvSpPr>
          <p:spPr bwMode="auto">
            <a:xfrm>
              <a:off x="7147814"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179" name="TextBox 178">
              <a:extLst>
                <a:ext uri="{FF2B5EF4-FFF2-40B4-BE49-F238E27FC236}">
                  <a16:creationId xmlns:a16="http://schemas.microsoft.com/office/drawing/2014/main" id="{500CB866-3CFE-8FB5-2AB2-5B0E1F735015}"/>
                </a:ext>
              </a:extLst>
            </p:cNvPr>
            <p:cNvSpPr txBox="1"/>
            <p:nvPr/>
          </p:nvSpPr>
          <p:spPr bwMode="auto">
            <a:xfrm>
              <a:off x="7367548"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180" name="TextBox 179">
              <a:extLst>
                <a:ext uri="{FF2B5EF4-FFF2-40B4-BE49-F238E27FC236}">
                  <a16:creationId xmlns:a16="http://schemas.microsoft.com/office/drawing/2014/main" id="{EBCD1949-47A3-DAFA-8ED6-2BF4D9EFF649}"/>
                </a:ext>
              </a:extLst>
            </p:cNvPr>
            <p:cNvSpPr txBox="1"/>
            <p:nvPr/>
          </p:nvSpPr>
          <p:spPr bwMode="auto">
            <a:xfrm>
              <a:off x="7587282"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81" name="TextBox 180">
              <a:extLst>
                <a:ext uri="{FF2B5EF4-FFF2-40B4-BE49-F238E27FC236}">
                  <a16:creationId xmlns:a16="http://schemas.microsoft.com/office/drawing/2014/main" id="{D195191F-414D-EE42-6C74-34BE694DEB85}"/>
                </a:ext>
              </a:extLst>
            </p:cNvPr>
            <p:cNvSpPr txBox="1"/>
            <p:nvPr/>
          </p:nvSpPr>
          <p:spPr bwMode="auto">
            <a:xfrm>
              <a:off x="7807016"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182" name="TextBox 181">
              <a:extLst>
                <a:ext uri="{FF2B5EF4-FFF2-40B4-BE49-F238E27FC236}">
                  <a16:creationId xmlns:a16="http://schemas.microsoft.com/office/drawing/2014/main" id="{C1401FF5-2EFA-A0EE-1A0C-0A3FF70FF9A1}"/>
                </a:ext>
              </a:extLst>
            </p:cNvPr>
            <p:cNvSpPr txBox="1"/>
            <p:nvPr/>
          </p:nvSpPr>
          <p:spPr bwMode="auto">
            <a:xfrm>
              <a:off x="8026750"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83" name="TextBox 182">
              <a:extLst>
                <a:ext uri="{FF2B5EF4-FFF2-40B4-BE49-F238E27FC236}">
                  <a16:creationId xmlns:a16="http://schemas.microsoft.com/office/drawing/2014/main" id="{4C52EFCA-1D50-9DD0-986E-A7CA4DA6224C}"/>
                </a:ext>
              </a:extLst>
            </p:cNvPr>
            <p:cNvSpPr txBox="1"/>
            <p:nvPr/>
          </p:nvSpPr>
          <p:spPr bwMode="auto">
            <a:xfrm>
              <a:off x="8246484"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84" name="TextBox 183">
              <a:extLst>
                <a:ext uri="{FF2B5EF4-FFF2-40B4-BE49-F238E27FC236}">
                  <a16:creationId xmlns:a16="http://schemas.microsoft.com/office/drawing/2014/main" id="{93C2DAEB-94EB-2AD5-7326-C762A0A5ED08}"/>
                </a:ext>
              </a:extLst>
            </p:cNvPr>
            <p:cNvSpPr txBox="1"/>
            <p:nvPr/>
          </p:nvSpPr>
          <p:spPr bwMode="auto">
            <a:xfrm>
              <a:off x="8466218"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85" name="TextBox 184">
              <a:extLst>
                <a:ext uri="{FF2B5EF4-FFF2-40B4-BE49-F238E27FC236}">
                  <a16:creationId xmlns:a16="http://schemas.microsoft.com/office/drawing/2014/main" id="{5EB65EA0-00A5-4E22-2718-1354440DCE24}"/>
                </a:ext>
              </a:extLst>
            </p:cNvPr>
            <p:cNvSpPr txBox="1"/>
            <p:nvPr/>
          </p:nvSpPr>
          <p:spPr bwMode="auto">
            <a:xfrm>
              <a:off x="8685952"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186" name="TextBox 185">
              <a:extLst>
                <a:ext uri="{FF2B5EF4-FFF2-40B4-BE49-F238E27FC236}">
                  <a16:creationId xmlns:a16="http://schemas.microsoft.com/office/drawing/2014/main" id="{44495D58-7C36-E0DD-377E-C0B59BEA9425}"/>
                </a:ext>
              </a:extLst>
            </p:cNvPr>
            <p:cNvSpPr txBox="1"/>
            <p:nvPr/>
          </p:nvSpPr>
          <p:spPr bwMode="auto">
            <a:xfrm>
              <a:off x="8905686"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87" name="TextBox 186">
              <a:extLst>
                <a:ext uri="{FF2B5EF4-FFF2-40B4-BE49-F238E27FC236}">
                  <a16:creationId xmlns:a16="http://schemas.microsoft.com/office/drawing/2014/main" id="{F863D72A-7668-B8E4-EFA3-F6BE00119F4B}"/>
                </a:ext>
              </a:extLst>
            </p:cNvPr>
            <p:cNvSpPr txBox="1"/>
            <p:nvPr/>
          </p:nvSpPr>
          <p:spPr bwMode="auto">
            <a:xfrm>
              <a:off x="9125420"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88" name="TextBox 187">
              <a:extLst>
                <a:ext uri="{FF2B5EF4-FFF2-40B4-BE49-F238E27FC236}">
                  <a16:creationId xmlns:a16="http://schemas.microsoft.com/office/drawing/2014/main" id="{7CF9F77B-C6BE-87FC-FEBA-064712622A2B}"/>
                </a:ext>
              </a:extLst>
            </p:cNvPr>
            <p:cNvSpPr txBox="1"/>
            <p:nvPr/>
          </p:nvSpPr>
          <p:spPr bwMode="auto">
            <a:xfrm>
              <a:off x="9345154"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189" name="TextBox 188">
              <a:extLst>
                <a:ext uri="{FF2B5EF4-FFF2-40B4-BE49-F238E27FC236}">
                  <a16:creationId xmlns:a16="http://schemas.microsoft.com/office/drawing/2014/main" id="{EB22415A-942E-D380-363E-098F5D39AFAF}"/>
                </a:ext>
              </a:extLst>
            </p:cNvPr>
            <p:cNvSpPr txBox="1"/>
            <p:nvPr/>
          </p:nvSpPr>
          <p:spPr bwMode="auto">
            <a:xfrm>
              <a:off x="9564888"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90" name="TextBox 189">
              <a:extLst>
                <a:ext uri="{FF2B5EF4-FFF2-40B4-BE49-F238E27FC236}">
                  <a16:creationId xmlns:a16="http://schemas.microsoft.com/office/drawing/2014/main" id="{063BDC9F-5798-D6F6-19EC-6982E2C78599}"/>
                </a:ext>
              </a:extLst>
            </p:cNvPr>
            <p:cNvSpPr txBox="1"/>
            <p:nvPr/>
          </p:nvSpPr>
          <p:spPr bwMode="auto">
            <a:xfrm>
              <a:off x="9784622"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191" name="TextBox 190">
              <a:extLst>
                <a:ext uri="{FF2B5EF4-FFF2-40B4-BE49-F238E27FC236}">
                  <a16:creationId xmlns:a16="http://schemas.microsoft.com/office/drawing/2014/main" id="{992123E7-B308-74A6-2573-8A10B311A605}"/>
                </a:ext>
              </a:extLst>
            </p:cNvPr>
            <p:cNvSpPr txBox="1"/>
            <p:nvPr/>
          </p:nvSpPr>
          <p:spPr bwMode="auto">
            <a:xfrm>
              <a:off x="10004356"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192" name="TextBox 191">
              <a:extLst>
                <a:ext uri="{FF2B5EF4-FFF2-40B4-BE49-F238E27FC236}">
                  <a16:creationId xmlns:a16="http://schemas.microsoft.com/office/drawing/2014/main" id="{55A40AB4-9C95-ACE8-00BF-C534628B7D96}"/>
                </a:ext>
              </a:extLst>
            </p:cNvPr>
            <p:cNvSpPr txBox="1"/>
            <p:nvPr/>
          </p:nvSpPr>
          <p:spPr bwMode="auto">
            <a:xfrm>
              <a:off x="10224090"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93" name="TextBox 192">
              <a:extLst>
                <a:ext uri="{FF2B5EF4-FFF2-40B4-BE49-F238E27FC236}">
                  <a16:creationId xmlns:a16="http://schemas.microsoft.com/office/drawing/2014/main" id="{8F3F06C3-D333-CCC7-E88C-2D547654C3D4}"/>
                </a:ext>
              </a:extLst>
            </p:cNvPr>
            <p:cNvSpPr txBox="1"/>
            <p:nvPr/>
          </p:nvSpPr>
          <p:spPr bwMode="auto">
            <a:xfrm>
              <a:off x="10443824"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194" name="TextBox 193">
              <a:extLst>
                <a:ext uri="{FF2B5EF4-FFF2-40B4-BE49-F238E27FC236}">
                  <a16:creationId xmlns:a16="http://schemas.microsoft.com/office/drawing/2014/main" id="{2135D61B-91F9-E6C8-36AB-FCEF5BB993B0}"/>
                </a:ext>
              </a:extLst>
            </p:cNvPr>
            <p:cNvSpPr txBox="1"/>
            <p:nvPr/>
          </p:nvSpPr>
          <p:spPr bwMode="auto">
            <a:xfrm>
              <a:off x="10663558"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195" name="TextBox 194">
              <a:extLst>
                <a:ext uri="{FF2B5EF4-FFF2-40B4-BE49-F238E27FC236}">
                  <a16:creationId xmlns:a16="http://schemas.microsoft.com/office/drawing/2014/main" id="{30B9CC6C-930C-2635-970D-BA0E375533E7}"/>
                </a:ext>
              </a:extLst>
            </p:cNvPr>
            <p:cNvSpPr txBox="1"/>
            <p:nvPr/>
          </p:nvSpPr>
          <p:spPr bwMode="auto">
            <a:xfrm>
              <a:off x="10883292"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96" name="TextBox 195">
              <a:extLst>
                <a:ext uri="{FF2B5EF4-FFF2-40B4-BE49-F238E27FC236}">
                  <a16:creationId xmlns:a16="http://schemas.microsoft.com/office/drawing/2014/main" id="{837E530B-90D3-1B56-4574-652AF2F64AB3}"/>
                </a:ext>
              </a:extLst>
            </p:cNvPr>
            <p:cNvSpPr txBox="1"/>
            <p:nvPr/>
          </p:nvSpPr>
          <p:spPr bwMode="auto">
            <a:xfrm>
              <a:off x="11103026"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197" name="TextBox 196">
              <a:extLst>
                <a:ext uri="{FF2B5EF4-FFF2-40B4-BE49-F238E27FC236}">
                  <a16:creationId xmlns:a16="http://schemas.microsoft.com/office/drawing/2014/main" id="{65DD914C-0B2F-0A9E-5B4F-AD59566E3906}"/>
                </a:ext>
              </a:extLst>
            </p:cNvPr>
            <p:cNvSpPr txBox="1"/>
            <p:nvPr/>
          </p:nvSpPr>
          <p:spPr bwMode="auto">
            <a:xfrm>
              <a:off x="11322760" y="3740242"/>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cxnSp>
          <p:nvCxnSpPr>
            <p:cNvPr id="147" name="Straight Connector 146">
              <a:extLst>
                <a:ext uri="{FF2B5EF4-FFF2-40B4-BE49-F238E27FC236}">
                  <a16:creationId xmlns:a16="http://schemas.microsoft.com/office/drawing/2014/main" id="{88E74134-A6BD-090F-5806-ECCB4B72258B}"/>
                </a:ext>
              </a:extLst>
            </p:cNvPr>
            <p:cNvCxnSpPr>
              <a:cxnSpLocks/>
            </p:cNvCxnSpPr>
            <p:nvPr/>
          </p:nvCxnSpPr>
          <p:spPr bwMode="auto">
            <a:xfrm flipH="1">
              <a:off x="7097706" y="3748456"/>
              <a:ext cx="596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20" name="Group 19">
            <a:extLst>
              <a:ext uri="{FF2B5EF4-FFF2-40B4-BE49-F238E27FC236}">
                <a16:creationId xmlns:a16="http://schemas.microsoft.com/office/drawing/2014/main" id="{BC59A061-4A8D-4B4D-A910-49AED660F0C4}"/>
              </a:ext>
            </a:extLst>
          </p:cNvPr>
          <p:cNvGrpSpPr/>
          <p:nvPr/>
        </p:nvGrpSpPr>
        <p:grpSpPr>
          <a:xfrm>
            <a:off x="7145413" y="3736529"/>
            <a:ext cx="4635611" cy="67586"/>
            <a:chOff x="7145413" y="3736529"/>
            <a:chExt cx="4635611" cy="67586"/>
          </a:xfrm>
        </p:grpSpPr>
        <p:cxnSp>
          <p:nvCxnSpPr>
            <p:cNvPr id="140" name="Straight Connector 139">
              <a:extLst>
                <a:ext uri="{FF2B5EF4-FFF2-40B4-BE49-F238E27FC236}">
                  <a16:creationId xmlns:a16="http://schemas.microsoft.com/office/drawing/2014/main" id="{C82BA554-CE34-66AB-184F-02630F8FD77D}"/>
                </a:ext>
              </a:extLst>
            </p:cNvPr>
            <p:cNvCxnSpPr>
              <a:cxnSpLocks/>
            </p:cNvCxnSpPr>
            <p:nvPr/>
          </p:nvCxnSpPr>
          <p:spPr bwMode="auto">
            <a:xfrm>
              <a:off x="7145413" y="3748456"/>
              <a:ext cx="4635611"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50716F04-7E39-712A-1894-2656DC7950E2}"/>
                </a:ext>
              </a:extLst>
            </p:cNvPr>
            <p:cNvCxnSpPr>
              <a:cxnSpLocks/>
            </p:cNvCxnSpPr>
            <p:nvPr/>
          </p:nvCxnSpPr>
          <p:spPr bwMode="auto">
            <a:xfrm>
              <a:off x="7593211"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B750C067-31B3-FE5B-DA81-E742E6961B9B}"/>
                </a:ext>
              </a:extLst>
            </p:cNvPr>
            <p:cNvCxnSpPr>
              <a:cxnSpLocks/>
            </p:cNvCxnSpPr>
            <p:nvPr/>
          </p:nvCxnSpPr>
          <p:spPr bwMode="auto">
            <a:xfrm>
              <a:off x="7813134"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46C69207-F70C-8219-0CB0-83A7C5E9477E}"/>
                </a:ext>
              </a:extLst>
            </p:cNvPr>
            <p:cNvCxnSpPr>
              <a:cxnSpLocks/>
            </p:cNvCxnSpPr>
            <p:nvPr/>
          </p:nvCxnSpPr>
          <p:spPr bwMode="auto">
            <a:xfrm>
              <a:off x="8033057"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C5F957F3-FD49-F8FD-7F36-A17320015A74}"/>
                </a:ext>
              </a:extLst>
            </p:cNvPr>
            <p:cNvCxnSpPr>
              <a:cxnSpLocks/>
            </p:cNvCxnSpPr>
            <p:nvPr/>
          </p:nvCxnSpPr>
          <p:spPr bwMode="auto">
            <a:xfrm>
              <a:off x="8252980"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CE6A0D7D-F746-11AB-7E08-87FA3E78E784}"/>
                </a:ext>
              </a:extLst>
            </p:cNvPr>
            <p:cNvCxnSpPr>
              <a:cxnSpLocks/>
            </p:cNvCxnSpPr>
            <p:nvPr/>
          </p:nvCxnSpPr>
          <p:spPr bwMode="auto">
            <a:xfrm>
              <a:off x="8472903"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F49B49B3-E7DA-14CD-CE11-D93135AD9AD6}"/>
                </a:ext>
              </a:extLst>
            </p:cNvPr>
            <p:cNvCxnSpPr>
              <a:cxnSpLocks/>
            </p:cNvCxnSpPr>
            <p:nvPr/>
          </p:nvCxnSpPr>
          <p:spPr bwMode="auto">
            <a:xfrm>
              <a:off x="8692826"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03E5A4B5-8276-B653-FD10-FCE4E53E7DD7}"/>
                </a:ext>
              </a:extLst>
            </p:cNvPr>
            <p:cNvCxnSpPr>
              <a:cxnSpLocks/>
            </p:cNvCxnSpPr>
            <p:nvPr/>
          </p:nvCxnSpPr>
          <p:spPr bwMode="auto">
            <a:xfrm>
              <a:off x="8912749"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168CDF87-C9F3-B798-888B-8C27CAF9EC2E}"/>
                </a:ext>
              </a:extLst>
            </p:cNvPr>
            <p:cNvCxnSpPr>
              <a:cxnSpLocks/>
            </p:cNvCxnSpPr>
            <p:nvPr/>
          </p:nvCxnSpPr>
          <p:spPr bwMode="auto">
            <a:xfrm>
              <a:off x="9132672"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96A4B4C1-6811-3C0E-78CF-99CEC212B26E}"/>
                </a:ext>
              </a:extLst>
            </p:cNvPr>
            <p:cNvCxnSpPr>
              <a:cxnSpLocks/>
            </p:cNvCxnSpPr>
            <p:nvPr/>
          </p:nvCxnSpPr>
          <p:spPr bwMode="auto">
            <a:xfrm>
              <a:off x="9352595"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B16F5DE1-CF75-B3F4-0DEA-E9F7BB105FC0}"/>
                </a:ext>
              </a:extLst>
            </p:cNvPr>
            <p:cNvCxnSpPr>
              <a:cxnSpLocks/>
            </p:cNvCxnSpPr>
            <p:nvPr/>
          </p:nvCxnSpPr>
          <p:spPr bwMode="auto">
            <a:xfrm>
              <a:off x="9572518"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F14EBDD1-B60A-AF64-3E81-36813DE7B92B}"/>
                </a:ext>
              </a:extLst>
            </p:cNvPr>
            <p:cNvCxnSpPr>
              <a:cxnSpLocks/>
            </p:cNvCxnSpPr>
            <p:nvPr/>
          </p:nvCxnSpPr>
          <p:spPr bwMode="auto">
            <a:xfrm>
              <a:off x="9792441"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440939AA-8FEF-FA41-7544-FF904ED7347F}"/>
                </a:ext>
              </a:extLst>
            </p:cNvPr>
            <p:cNvCxnSpPr>
              <a:cxnSpLocks/>
            </p:cNvCxnSpPr>
            <p:nvPr/>
          </p:nvCxnSpPr>
          <p:spPr bwMode="auto">
            <a:xfrm>
              <a:off x="10012364"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9F31FFE9-516A-C8D1-50DB-3A6AF0ACC985}"/>
                </a:ext>
              </a:extLst>
            </p:cNvPr>
            <p:cNvCxnSpPr>
              <a:cxnSpLocks/>
            </p:cNvCxnSpPr>
            <p:nvPr/>
          </p:nvCxnSpPr>
          <p:spPr bwMode="auto">
            <a:xfrm>
              <a:off x="10232287"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9F8551C-113A-8411-0A00-917CD00051C1}"/>
                </a:ext>
              </a:extLst>
            </p:cNvPr>
            <p:cNvCxnSpPr>
              <a:cxnSpLocks/>
            </p:cNvCxnSpPr>
            <p:nvPr/>
          </p:nvCxnSpPr>
          <p:spPr bwMode="auto">
            <a:xfrm>
              <a:off x="10452210"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AF098D0D-09D8-74AA-D09B-F12E9DF42C23}"/>
                </a:ext>
              </a:extLst>
            </p:cNvPr>
            <p:cNvCxnSpPr>
              <a:cxnSpLocks/>
            </p:cNvCxnSpPr>
            <p:nvPr/>
          </p:nvCxnSpPr>
          <p:spPr bwMode="auto">
            <a:xfrm>
              <a:off x="10672133"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E12A9D4-B3D1-2BD4-2A4E-F967098A546D}"/>
                </a:ext>
              </a:extLst>
            </p:cNvPr>
            <p:cNvCxnSpPr>
              <a:cxnSpLocks/>
            </p:cNvCxnSpPr>
            <p:nvPr/>
          </p:nvCxnSpPr>
          <p:spPr bwMode="auto">
            <a:xfrm>
              <a:off x="10892056"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42C53E0B-D0B8-CB2C-9768-3383B1FF741D}"/>
                </a:ext>
              </a:extLst>
            </p:cNvPr>
            <p:cNvCxnSpPr>
              <a:cxnSpLocks/>
            </p:cNvCxnSpPr>
            <p:nvPr/>
          </p:nvCxnSpPr>
          <p:spPr bwMode="auto">
            <a:xfrm>
              <a:off x="11111979"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C2CBA7B6-AC8D-6BB7-6625-9EB8063A6514}"/>
                </a:ext>
              </a:extLst>
            </p:cNvPr>
            <p:cNvCxnSpPr>
              <a:cxnSpLocks/>
            </p:cNvCxnSpPr>
            <p:nvPr/>
          </p:nvCxnSpPr>
          <p:spPr bwMode="auto">
            <a:xfrm>
              <a:off x="11331902"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AAFCAEC0-E9E9-81DC-AC6A-9085785F0DC4}"/>
                </a:ext>
              </a:extLst>
            </p:cNvPr>
            <p:cNvCxnSpPr>
              <a:cxnSpLocks/>
            </p:cNvCxnSpPr>
            <p:nvPr/>
          </p:nvCxnSpPr>
          <p:spPr bwMode="auto">
            <a:xfrm>
              <a:off x="11771748"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8D96AE1B-2682-4A1E-50C7-40401620B25E}"/>
                </a:ext>
              </a:extLst>
            </p:cNvPr>
            <p:cNvCxnSpPr>
              <a:cxnSpLocks/>
            </p:cNvCxnSpPr>
            <p:nvPr/>
          </p:nvCxnSpPr>
          <p:spPr bwMode="auto">
            <a:xfrm>
              <a:off x="11551825"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FE97ACA0-F68B-2898-FBCE-4E0B917FF5FA}"/>
                </a:ext>
              </a:extLst>
            </p:cNvPr>
            <p:cNvCxnSpPr>
              <a:cxnSpLocks/>
            </p:cNvCxnSpPr>
            <p:nvPr/>
          </p:nvCxnSpPr>
          <p:spPr bwMode="auto">
            <a:xfrm>
              <a:off x="7153365" y="3736529"/>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05FC7602-69ED-79FA-A98E-BDF58A2DF4BB}"/>
                </a:ext>
              </a:extLst>
            </p:cNvPr>
            <p:cNvCxnSpPr>
              <a:cxnSpLocks/>
            </p:cNvCxnSpPr>
            <p:nvPr/>
          </p:nvCxnSpPr>
          <p:spPr bwMode="auto">
            <a:xfrm>
              <a:off x="7373288" y="3736529"/>
              <a:ext cx="0" cy="67586"/>
            </a:xfrm>
            <a:prstGeom prst="line">
              <a:avLst/>
            </a:prstGeom>
            <a:noFill/>
            <a:ln w="28575" cap="flat" cmpd="sng" algn="ctr">
              <a:solidFill>
                <a:schemeClr val="bg1"/>
              </a:solidFill>
              <a:prstDash val="solid"/>
              <a:round/>
              <a:headEnd type="none" w="med" len="med"/>
              <a:tailEnd type="none" w="med" len="med"/>
            </a:ln>
            <a:effectLst/>
          </p:spPr>
        </p:cxnSp>
      </p:grpSp>
      <p:cxnSp>
        <p:nvCxnSpPr>
          <p:cNvPr id="56" name="Straight Connector 55">
            <a:extLst>
              <a:ext uri="{FF2B5EF4-FFF2-40B4-BE49-F238E27FC236}">
                <a16:creationId xmlns:a16="http://schemas.microsoft.com/office/drawing/2014/main" id="{F37A20FF-2B68-8C94-4613-635A101C6982}"/>
              </a:ext>
            </a:extLst>
          </p:cNvPr>
          <p:cNvCxnSpPr/>
          <p:nvPr/>
        </p:nvCxnSpPr>
        <p:spPr bwMode="auto">
          <a:xfrm flipV="1">
            <a:off x="1192696" y="2023607"/>
            <a:ext cx="0" cy="173736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11AC637-C503-2A92-8D97-1B8BDA23653C}"/>
              </a:ext>
            </a:extLst>
          </p:cNvPr>
          <p:cNvCxnSpPr>
            <a:cxnSpLocks/>
          </p:cNvCxnSpPr>
          <p:nvPr/>
        </p:nvCxnSpPr>
        <p:spPr bwMode="auto">
          <a:xfrm flipH="1">
            <a:off x="1137037" y="2027583"/>
            <a:ext cx="59634"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48196E9-194A-8030-0A91-4149548044E4}"/>
              </a:ext>
            </a:extLst>
          </p:cNvPr>
          <p:cNvCxnSpPr>
            <a:cxnSpLocks/>
          </p:cNvCxnSpPr>
          <p:nvPr/>
        </p:nvCxnSpPr>
        <p:spPr bwMode="auto">
          <a:xfrm flipH="1">
            <a:off x="1137037" y="2373465"/>
            <a:ext cx="59634"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E90A18F-B8E9-495D-088E-A0494919477D}"/>
              </a:ext>
            </a:extLst>
          </p:cNvPr>
          <p:cNvCxnSpPr>
            <a:cxnSpLocks/>
          </p:cNvCxnSpPr>
          <p:nvPr/>
        </p:nvCxnSpPr>
        <p:spPr bwMode="auto">
          <a:xfrm flipH="1">
            <a:off x="1137037" y="2719347"/>
            <a:ext cx="59634"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24861917-8F48-1B91-60BE-AED508B38E32}"/>
              </a:ext>
            </a:extLst>
          </p:cNvPr>
          <p:cNvCxnSpPr>
            <a:cxnSpLocks/>
          </p:cNvCxnSpPr>
          <p:nvPr/>
        </p:nvCxnSpPr>
        <p:spPr bwMode="auto">
          <a:xfrm flipH="1">
            <a:off x="1137037" y="3065229"/>
            <a:ext cx="59634"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EBE4122C-8E38-B952-D0E3-36C11032CB4C}"/>
              </a:ext>
            </a:extLst>
          </p:cNvPr>
          <p:cNvCxnSpPr>
            <a:cxnSpLocks/>
          </p:cNvCxnSpPr>
          <p:nvPr/>
        </p:nvCxnSpPr>
        <p:spPr bwMode="auto">
          <a:xfrm flipH="1">
            <a:off x="1137037" y="3411111"/>
            <a:ext cx="59634" cy="0"/>
          </a:xfrm>
          <a:prstGeom prst="line">
            <a:avLst/>
          </a:prstGeom>
          <a:noFill/>
          <a:ln w="28575" cap="flat" cmpd="sng" algn="ctr">
            <a:solidFill>
              <a:schemeClr val="bg1"/>
            </a:solidFill>
            <a:prstDash val="solid"/>
            <a:round/>
            <a:headEnd type="none" w="med" len="med"/>
            <a:tailEnd type="none" w="med" len="med"/>
          </a:ln>
          <a:effectLst/>
        </p:spPr>
      </p:cxnSp>
      <p:grpSp>
        <p:nvGrpSpPr>
          <p:cNvPr id="7" name="Group 6">
            <a:extLst>
              <a:ext uri="{FF2B5EF4-FFF2-40B4-BE49-F238E27FC236}">
                <a16:creationId xmlns:a16="http://schemas.microsoft.com/office/drawing/2014/main" id="{E0D6E4D6-E028-2F6A-4D75-F1C60E26378F}"/>
              </a:ext>
            </a:extLst>
          </p:cNvPr>
          <p:cNvGrpSpPr/>
          <p:nvPr/>
        </p:nvGrpSpPr>
        <p:grpSpPr>
          <a:xfrm>
            <a:off x="967411" y="3748777"/>
            <a:ext cx="5067630" cy="307777"/>
            <a:chOff x="967411" y="3748777"/>
            <a:chExt cx="5067630" cy="307777"/>
          </a:xfrm>
        </p:grpSpPr>
        <p:sp>
          <p:nvSpPr>
            <p:cNvPr id="93" name="TextBox 92">
              <a:extLst>
                <a:ext uri="{FF2B5EF4-FFF2-40B4-BE49-F238E27FC236}">
                  <a16:creationId xmlns:a16="http://schemas.microsoft.com/office/drawing/2014/main" id="{0721D984-B52F-A432-8B18-3C8EA27F5A40}"/>
                </a:ext>
              </a:extLst>
            </p:cNvPr>
            <p:cNvSpPr txBox="1"/>
            <p:nvPr/>
          </p:nvSpPr>
          <p:spPr bwMode="auto">
            <a:xfrm>
              <a:off x="5581817"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4" name="TextBox 93">
              <a:extLst>
                <a:ext uri="{FF2B5EF4-FFF2-40B4-BE49-F238E27FC236}">
                  <a16:creationId xmlns:a16="http://schemas.microsoft.com/office/drawing/2014/main" id="{04583FBB-73D6-009E-768C-AFEFFDC473F9}"/>
                </a:ext>
              </a:extLst>
            </p:cNvPr>
            <p:cNvSpPr txBox="1"/>
            <p:nvPr/>
          </p:nvSpPr>
          <p:spPr bwMode="auto">
            <a:xfrm>
              <a:off x="967411"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95" name="TextBox 94">
              <a:extLst>
                <a:ext uri="{FF2B5EF4-FFF2-40B4-BE49-F238E27FC236}">
                  <a16:creationId xmlns:a16="http://schemas.microsoft.com/office/drawing/2014/main" id="{EE8DE75A-BB4C-1532-B008-B3E58CA89E7D}"/>
                </a:ext>
              </a:extLst>
            </p:cNvPr>
            <p:cNvSpPr txBox="1"/>
            <p:nvPr/>
          </p:nvSpPr>
          <p:spPr bwMode="auto">
            <a:xfrm>
              <a:off x="1187145"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96" name="TextBox 95">
              <a:extLst>
                <a:ext uri="{FF2B5EF4-FFF2-40B4-BE49-F238E27FC236}">
                  <a16:creationId xmlns:a16="http://schemas.microsoft.com/office/drawing/2014/main" id="{1DD325C2-8A27-E12F-B087-4F2BEAE75158}"/>
                </a:ext>
              </a:extLst>
            </p:cNvPr>
            <p:cNvSpPr txBox="1"/>
            <p:nvPr/>
          </p:nvSpPr>
          <p:spPr bwMode="auto">
            <a:xfrm>
              <a:off x="1406879"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97" name="TextBox 96">
              <a:extLst>
                <a:ext uri="{FF2B5EF4-FFF2-40B4-BE49-F238E27FC236}">
                  <a16:creationId xmlns:a16="http://schemas.microsoft.com/office/drawing/2014/main" id="{C015194A-9188-DED7-D886-F87E9AB06CAA}"/>
                </a:ext>
              </a:extLst>
            </p:cNvPr>
            <p:cNvSpPr txBox="1"/>
            <p:nvPr/>
          </p:nvSpPr>
          <p:spPr bwMode="auto">
            <a:xfrm>
              <a:off x="1626613"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98" name="TextBox 97">
              <a:extLst>
                <a:ext uri="{FF2B5EF4-FFF2-40B4-BE49-F238E27FC236}">
                  <a16:creationId xmlns:a16="http://schemas.microsoft.com/office/drawing/2014/main" id="{AC46C5E1-EBE9-E152-A9AC-0E980D2CE770}"/>
                </a:ext>
              </a:extLst>
            </p:cNvPr>
            <p:cNvSpPr txBox="1"/>
            <p:nvPr/>
          </p:nvSpPr>
          <p:spPr bwMode="auto">
            <a:xfrm>
              <a:off x="1846347"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99" name="TextBox 98">
              <a:extLst>
                <a:ext uri="{FF2B5EF4-FFF2-40B4-BE49-F238E27FC236}">
                  <a16:creationId xmlns:a16="http://schemas.microsoft.com/office/drawing/2014/main" id="{BDA0D560-D120-822B-9333-35FC6885FDD3}"/>
                </a:ext>
              </a:extLst>
            </p:cNvPr>
            <p:cNvSpPr txBox="1"/>
            <p:nvPr/>
          </p:nvSpPr>
          <p:spPr bwMode="auto">
            <a:xfrm>
              <a:off x="2066081"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100" name="TextBox 99">
              <a:extLst>
                <a:ext uri="{FF2B5EF4-FFF2-40B4-BE49-F238E27FC236}">
                  <a16:creationId xmlns:a16="http://schemas.microsoft.com/office/drawing/2014/main" id="{63CBC751-CEC7-DEC2-21F2-F588FC2A0781}"/>
                </a:ext>
              </a:extLst>
            </p:cNvPr>
            <p:cNvSpPr txBox="1"/>
            <p:nvPr/>
          </p:nvSpPr>
          <p:spPr bwMode="auto">
            <a:xfrm>
              <a:off x="2285815"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01" name="TextBox 100">
              <a:extLst>
                <a:ext uri="{FF2B5EF4-FFF2-40B4-BE49-F238E27FC236}">
                  <a16:creationId xmlns:a16="http://schemas.microsoft.com/office/drawing/2014/main" id="{7E79FF09-6D87-25D8-0A67-6E0F86A6D19C}"/>
                </a:ext>
              </a:extLst>
            </p:cNvPr>
            <p:cNvSpPr txBox="1"/>
            <p:nvPr/>
          </p:nvSpPr>
          <p:spPr bwMode="auto">
            <a:xfrm>
              <a:off x="2505549"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102" name="TextBox 101">
              <a:extLst>
                <a:ext uri="{FF2B5EF4-FFF2-40B4-BE49-F238E27FC236}">
                  <a16:creationId xmlns:a16="http://schemas.microsoft.com/office/drawing/2014/main" id="{E588E749-5876-0BD5-92EA-0DB48DA135AC}"/>
                </a:ext>
              </a:extLst>
            </p:cNvPr>
            <p:cNvSpPr txBox="1"/>
            <p:nvPr/>
          </p:nvSpPr>
          <p:spPr bwMode="auto">
            <a:xfrm>
              <a:off x="2725283"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16</a:t>
              </a:r>
            </a:p>
          </p:txBody>
        </p:sp>
        <p:sp>
          <p:nvSpPr>
            <p:cNvPr id="103" name="TextBox 102">
              <a:extLst>
                <a:ext uri="{FF2B5EF4-FFF2-40B4-BE49-F238E27FC236}">
                  <a16:creationId xmlns:a16="http://schemas.microsoft.com/office/drawing/2014/main" id="{989C6A5C-40E0-8891-6BDB-4DDB1661E2EB}"/>
                </a:ext>
              </a:extLst>
            </p:cNvPr>
            <p:cNvSpPr txBox="1"/>
            <p:nvPr/>
          </p:nvSpPr>
          <p:spPr bwMode="auto">
            <a:xfrm>
              <a:off x="2945017"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04" name="TextBox 103">
              <a:extLst>
                <a:ext uri="{FF2B5EF4-FFF2-40B4-BE49-F238E27FC236}">
                  <a16:creationId xmlns:a16="http://schemas.microsoft.com/office/drawing/2014/main" id="{38B67265-F5F7-9534-83C0-7601AC5169F1}"/>
                </a:ext>
              </a:extLst>
            </p:cNvPr>
            <p:cNvSpPr txBox="1"/>
            <p:nvPr/>
          </p:nvSpPr>
          <p:spPr bwMode="auto">
            <a:xfrm>
              <a:off x="3164751"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05" name="TextBox 104">
              <a:extLst>
                <a:ext uri="{FF2B5EF4-FFF2-40B4-BE49-F238E27FC236}">
                  <a16:creationId xmlns:a16="http://schemas.microsoft.com/office/drawing/2014/main" id="{059F286F-E992-2DAA-FDEE-1C398E00D2FA}"/>
                </a:ext>
              </a:extLst>
            </p:cNvPr>
            <p:cNvSpPr txBox="1"/>
            <p:nvPr/>
          </p:nvSpPr>
          <p:spPr bwMode="auto">
            <a:xfrm>
              <a:off x="3384485"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22</a:t>
              </a:r>
            </a:p>
          </p:txBody>
        </p:sp>
        <p:sp>
          <p:nvSpPr>
            <p:cNvPr id="106" name="TextBox 105">
              <a:extLst>
                <a:ext uri="{FF2B5EF4-FFF2-40B4-BE49-F238E27FC236}">
                  <a16:creationId xmlns:a16="http://schemas.microsoft.com/office/drawing/2014/main" id="{9816D203-614E-E872-DF60-59D4D491FC69}"/>
                </a:ext>
              </a:extLst>
            </p:cNvPr>
            <p:cNvSpPr txBox="1"/>
            <p:nvPr/>
          </p:nvSpPr>
          <p:spPr bwMode="auto">
            <a:xfrm>
              <a:off x="3604219"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07" name="TextBox 106">
              <a:extLst>
                <a:ext uri="{FF2B5EF4-FFF2-40B4-BE49-F238E27FC236}">
                  <a16:creationId xmlns:a16="http://schemas.microsoft.com/office/drawing/2014/main" id="{AE2CCFCF-F59D-A0D3-D234-3E83B4ED8A1E}"/>
                </a:ext>
              </a:extLst>
            </p:cNvPr>
            <p:cNvSpPr txBox="1"/>
            <p:nvPr/>
          </p:nvSpPr>
          <p:spPr bwMode="auto">
            <a:xfrm>
              <a:off x="3823953"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26</a:t>
              </a:r>
            </a:p>
          </p:txBody>
        </p:sp>
        <p:sp>
          <p:nvSpPr>
            <p:cNvPr id="108" name="TextBox 107">
              <a:extLst>
                <a:ext uri="{FF2B5EF4-FFF2-40B4-BE49-F238E27FC236}">
                  <a16:creationId xmlns:a16="http://schemas.microsoft.com/office/drawing/2014/main" id="{F6CED2D7-DFD9-711D-8E65-2FBB70E6A668}"/>
                </a:ext>
              </a:extLst>
            </p:cNvPr>
            <p:cNvSpPr txBox="1"/>
            <p:nvPr/>
          </p:nvSpPr>
          <p:spPr bwMode="auto">
            <a:xfrm>
              <a:off x="4043687"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28</a:t>
              </a:r>
            </a:p>
          </p:txBody>
        </p:sp>
        <p:sp>
          <p:nvSpPr>
            <p:cNvPr id="109" name="TextBox 108">
              <a:extLst>
                <a:ext uri="{FF2B5EF4-FFF2-40B4-BE49-F238E27FC236}">
                  <a16:creationId xmlns:a16="http://schemas.microsoft.com/office/drawing/2014/main" id="{2D05A8ED-4237-81F6-04B0-06EAFAED9CD8}"/>
                </a:ext>
              </a:extLst>
            </p:cNvPr>
            <p:cNvSpPr txBox="1"/>
            <p:nvPr/>
          </p:nvSpPr>
          <p:spPr bwMode="auto">
            <a:xfrm>
              <a:off x="4263421"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10" name="TextBox 109">
              <a:extLst>
                <a:ext uri="{FF2B5EF4-FFF2-40B4-BE49-F238E27FC236}">
                  <a16:creationId xmlns:a16="http://schemas.microsoft.com/office/drawing/2014/main" id="{3C856E42-3556-A7C5-07D0-721BC4C5B10D}"/>
                </a:ext>
              </a:extLst>
            </p:cNvPr>
            <p:cNvSpPr txBox="1"/>
            <p:nvPr/>
          </p:nvSpPr>
          <p:spPr bwMode="auto">
            <a:xfrm>
              <a:off x="4483155"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32</a:t>
              </a:r>
            </a:p>
          </p:txBody>
        </p:sp>
        <p:sp>
          <p:nvSpPr>
            <p:cNvPr id="111" name="TextBox 110">
              <a:extLst>
                <a:ext uri="{FF2B5EF4-FFF2-40B4-BE49-F238E27FC236}">
                  <a16:creationId xmlns:a16="http://schemas.microsoft.com/office/drawing/2014/main" id="{73DA6CB6-8F75-66DB-A52A-12CDD8490AED}"/>
                </a:ext>
              </a:extLst>
            </p:cNvPr>
            <p:cNvSpPr txBox="1"/>
            <p:nvPr/>
          </p:nvSpPr>
          <p:spPr bwMode="auto">
            <a:xfrm>
              <a:off x="4702889"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34</a:t>
              </a:r>
            </a:p>
          </p:txBody>
        </p:sp>
        <p:sp>
          <p:nvSpPr>
            <p:cNvPr id="112" name="TextBox 111">
              <a:extLst>
                <a:ext uri="{FF2B5EF4-FFF2-40B4-BE49-F238E27FC236}">
                  <a16:creationId xmlns:a16="http://schemas.microsoft.com/office/drawing/2014/main" id="{DF1610DC-4161-FB28-9FD1-2523D745FA2F}"/>
                </a:ext>
              </a:extLst>
            </p:cNvPr>
            <p:cNvSpPr txBox="1"/>
            <p:nvPr/>
          </p:nvSpPr>
          <p:spPr bwMode="auto">
            <a:xfrm>
              <a:off x="4922623"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13" name="TextBox 112">
              <a:extLst>
                <a:ext uri="{FF2B5EF4-FFF2-40B4-BE49-F238E27FC236}">
                  <a16:creationId xmlns:a16="http://schemas.microsoft.com/office/drawing/2014/main" id="{F342E8DF-D2D4-EFBD-12BF-156A96C259B9}"/>
                </a:ext>
              </a:extLst>
            </p:cNvPr>
            <p:cNvSpPr txBox="1"/>
            <p:nvPr/>
          </p:nvSpPr>
          <p:spPr bwMode="auto">
            <a:xfrm>
              <a:off x="5142357"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38</a:t>
              </a:r>
            </a:p>
          </p:txBody>
        </p:sp>
        <p:sp>
          <p:nvSpPr>
            <p:cNvPr id="114" name="TextBox 113">
              <a:extLst>
                <a:ext uri="{FF2B5EF4-FFF2-40B4-BE49-F238E27FC236}">
                  <a16:creationId xmlns:a16="http://schemas.microsoft.com/office/drawing/2014/main" id="{31BA1706-166A-D13D-EAA1-EBC6E797C038}"/>
                </a:ext>
              </a:extLst>
            </p:cNvPr>
            <p:cNvSpPr txBox="1"/>
            <p:nvPr/>
          </p:nvSpPr>
          <p:spPr bwMode="auto">
            <a:xfrm>
              <a:off x="5362091" y="3748777"/>
              <a:ext cx="4532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cxnSp>
          <p:nvCxnSpPr>
            <p:cNvPr id="63" name="Straight Connector 62">
              <a:extLst>
                <a:ext uri="{FF2B5EF4-FFF2-40B4-BE49-F238E27FC236}">
                  <a16:creationId xmlns:a16="http://schemas.microsoft.com/office/drawing/2014/main" id="{A96C921A-D74C-7266-34A6-78755686F6EC}"/>
                </a:ext>
              </a:extLst>
            </p:cNvPr>
            <p:cNvCxnSpPr>
              <a:cxnSpLocks/>
            </p:cNvCxnSpPr>
            <p:nvPr/>
          </p:nvCxnSpPr>
          <p:spPr bwMode="auto">
            <a:xfrm flipH="1">
              <a:off x="1137037" y="3756991"/>
              <a:ext cx="59634" cy="0"/>
            </a:xfrm>
            <a:prstGeom prst="line">
              <a:avLst/>
            </a:prstGeom>
            <a:noFill/>
            <a:ln w="28575" cap="flat" cmpd="sng" algn="ctr">
              <a:solidFill>
                <a:schemeClr val="bg1"/>
              </a:solidFill>
              <a:prstDash val="solid"/>
              <a:round/>
              <a:headEnd type="none" w="med" len="med"/>
              <a:tailEnd type="none" w="med" len="med"/>
            </a:ln>
            <a:effectLst/>
          </p:spPr>
        </p:cxnSp>
      </p:grpSp>
      <p:grpSp>
        <p:nvGrpSpPr>
          <p:cNvPr id="4" name="Group 3">
            <a:extLst>
              <a:ext uri="{FF2B5EF4-FFF2-40B4-BE49-F238E27FC236}">
                <a16:creationId xmlns:a16="http://schemas.microsoft.com/office/drawing/2014/main" id="{2E1BC634-C3CF-564C-AF80-C786123E5255}"/>
              </a:ext>
            </a:extLst>
          </p:cNvPr>
          <p:cNvGrpSpPr/>
          <p:nvPr/>
        </p:nvGrpSpPr>
        <p:grpSpPr>
          <a:xfrm>
            <a:off x="1184744" y="3745064"/>
            <a:ext cx="4635611" cy="67586"/>
            <a:chOff x="1184744" y="3745064"/>
            <a:chExt cx="4635611" cy="67586"/>
          </a:xfrm>
        </p:grpSpPr>
        <p:cxnSp>
          <p:nvCxnSpPr>
            <p:cNvPr id="54" name="Straight Connector 53">
              <a:extLst>
                <a:ext uri="{FF2B5EF4-FFF2-40B4-BE49-F238E27FC236}">
                  <a16:creationId xmlns:a16="http://schemas.microsoft.com/office/drawing/2014/main" id="{DF6660E6-3D7F-740A-3799-1D5C37FD40C2}"/>
                </a:ext>
              </a:extLst>
            </p:cNvPr>
            <p:cNvCxnSpPr>
              <a:cxnSpLocks/>
            </p:cNvCxnSpPr>
            <p:nvPr/>
          </p:nvCxnSpPr>
          <p:spPr bwMode="auto">
            <a:xfrm>
              <a:off x="1184744" y="3756991"/>
              <a:ext cx="4635611"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48BC8B45-91B4-54E6-865C-6188B200515F}"/>
                </a:ext>
              </a:extLst>
            </p:cNvPr>
            <p:cNvCxnSpPr>
              <a:cxnSpLocks/>
            </p:cNvCxnSpPr>
            <p:nvPr/>
          </p:nvCxnSpPr>
          <p:spPr bwMode="auto">
            <a:xfrm>
              <a:off x="1632542"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0EE5EF5F-0736-B35C-CCCC-664635ECE0BF}"/>
                </a:ext>
              </a:extLst>
            </p:cNvPr>
            <p:cNvCxnSpPr>
              <a:cxnSpLocks/>
            </p:cNvCxnSpPr>
            <p:nvPr/>
          </p:nvCxnSpPr>
          <p:spPr bwMode="auto">
            <a:xfrm>
              <a:off x="1852465"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2E9E6A76-FD0B-8225-E27E-A42B2E5AA5F3}"/>
                </a:ext>
              </a:extLst>
            </p:cNvPr>
            <p:cNvCxnSpPr>
              <a:cxnSpLocks/>
            </p:cNvCxnSpPr>
            <p:nvPr/>
          </p:nvCxnSpPr>
          <p:spPr bwMode="auto">
            <a:xfrm>
              <a:off x="2072388"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62AFB21-098E-501E-DE8B-5C05DE8641DD}"/>
                </a:ext>
              </a:extLst>
            </p:cNvPr>
            <p:cNvCxnSpPr>
              <a:cxnSpLocks/>
            </p:cNvCxnSpPr>
            <p:nvPr/>
          </p:nvCxnSpPr>
          <p:spPr bwMode="auto">
            <a:xfrm>
              <a:off x="2292311"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09D5A346-2A43-F803-7285-CA1688B0E457}"/>
                </a:ext>
              </a:extLst>
            </p:cNvPr>
            <p:cNvCxnSpPr>
              <a:cxnSpLocks/>
            </p:cNvCxnSpPr>
            <p:nvPr/>
          </p:nvCxnSpPr>
          <p:spPr bwMode="auto">
            <a:xfrm>
              <a:off x="2512234"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3E7B273-5177-24BE-6428-106FAAA9CB86}"/>
                </a:ext>
              </a:extLst>
            </p:cNvPr>
            <p:cNvCxnSpPr>
              <a:cxnSpLocks/>
            </p:cNvCxnSpPr>
            <p:nvPr/>
          </p:nvCxnSpPr>
          <p:spPr bwMode="auto">
            <a:xfrm>
              <a:off x="2732157"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71CFAE2-1EB2-0EFC-00FF-7F5885F3A72D}"/>
                </a:ext>
              </a:extLst>
            </p:cNvPr>
            <p:cNvCxnSpPr>
              <a:cxnSpLocks/>
            </p:cNvCxnSpPr>
            <p:nvPr/>
          </p:nvCxnSpPr>
          <p:spPr bwMode="auto">
            <a:xfrm>
              <a:off x="2952080"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11815D46-B11B-7F7C-3F00-25DF2A43D6DF}"/>
                </a:ext>
              </a:extLst>
            </p:cNvPr>
            <p:cNvCxnSpPr>
              <a:cxnSpLocks/>
            </p:cNvCxnSpPr>
            <p:nvPr/>
          </p:nvCxnSpPr>
          <p:spPr bwMode="auto">
            <a:xfrm>
              <a:off x="3172003"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EF78D276-0060-3DB7-895F-AFBAE774A4E7}"/>
                </a:ext>
              </a:extLst>
            </p:cNvPr>
            <p:cNvCxnSpPr>
              <a:cxnSpLocks/>
            </p:cNvCxnSpPr>
            <p:nvPr/>
          </p:nvCxnSpPr>
          <p:spPr bwMode="auto">
            <a:xfrm>
              <a:off x="3391926"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F9B3DC3A-367B-396E-4F88-CEC94BD3C038}"/>
                </a:ext>
              </a:extLst>
            </p:cNvPr>
            <p:cNvCxnSpPr>
              <a:cxnSpLocks/>
            </p:cNvCxnSpPr>
            <p:nvPr/>
          </p:nvCxnSpPr>
          <p:spPr bwMode="auto">
            <a:xfrm>
              <a:off x="3611849"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B1A9C4D2-E9FF-C6C9-1888-CE3002A6B8DF}"/>
                </a:ext>
              </a:extLst>
            </p:cNvPr>
            <p:cNvCxnSpPr>
              <a:cxnSpLocks/>
            </p:cNvCxnSpPr>
            <p:nvPr/>
          </p:nvCxnSpPr>
          <p:spPr bwMode="auto">
            <a:xfrm>
              <a:off x="3831772"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CC404211-2A4B-51BA-1909-1C86DE2F7AE2}"/>
                </a:ext>
              </a:extLst>
            </p:cNvPr>
            <p:cNvCxnSpPr>
              <a:cxnSpLocks/>
            </p:cNvCxnSpPr>
            <p:nvPr/>
          </p:nvCxnSpPr>
          <p:spPr bwMode="auto">
            <a:xfrm>
              <a:off x="4051695"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3FD3F635-C4D3-8608-A013-E608240CBD01}"/>
                </a:ext>
              </a:extLst>
            </p:cNvPr>
            <p:cNvCxnSpPr>
              <a:cxnSpLocks/>
            </p:cNvCxnSpPr>
            <p:nvPr/>
          </p:nvCxnSpPr>
          <p:spPr bwMode="auto">
            <a:xfrm>
              <a:off x="4271618"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26665224-BC74-5496-790F-1DDAE3B91AA1}"/>
                </a:ext>
              </a:extLst>
            </p:cNvPr>
            <p:cNvCxnSpPr>
              <a:cxnSpLocks/>
            </p:cNvCxnSpPr>
            <p:nvPr/>
          </p:nvCxnSpPr>
          <p:spPr bwMode="auto">
            <a:xfrm>
              <a:off x="4491541"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2365CD2-3AD7-2B80-ACCA-A904ACC85F49}"/>
                </a:ext>
              </a:extLst>
            </p:cNvPr>
            <p:cNvCxnSpPr>
              <a:cxnSpLocks/>
            </p:cNvCxnSpPr>
            <p:nvPr/>
          </p:nvCxnSpPr>
          <p:spPr bwMode="auto">
            <a:xfrm>
              <a:off x="4711464"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6666610B-DFE3-95F0-7DB6-8DBE7286DD81}"/>
                </a:ext>
              </a:extLst>
            </p:cNvPr>
            <p:cNvCxnSpPr>
              <a:cxnSpLocks/>
            </p:cNvCxnSpPr>
            <p:nvPr/>
          </p:nvCxnSpPr>
          <p:spPr bwMode="auto">
            <a:xfrm>
              <a:off x="4931387"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AEBF60F1-FB4B-15B5-FA3B-2FF3A1A54432}"/>
                </a:ext>
              </a:extLst>
            </p:cNvPr>
            <p:cNvCxnSpPr>
              <a:cxnSpLocks/>
            </p:cNvCxnSpPr>
            <p:nvPr/>
          </p:nvCxnSpPr>
          <p:spPr bwMode="auto">
            <a:xfrm>
              <a:off x="5151310"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8F007E2D-A4E4-437D-1322-7AED7070001D}"/>
                </a:ext>
              </a:extLst>
            </p:cNvPr>
            <p:cNvCxnSpPr>
              <a:cxnSpLocks/>
            </p:cNvCxnSpPr>
            <p:nvPr/>
          </p:nvCxnSpPr>
          <p:spPr bwMode="auto">
            <a:xfrm>
              <a:off x="5371233"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9639C805-D420-89AE-E055-07D491867B60}"/>
                </a:ext>
              </a:extLst>
            </p:cNvPr>
            <p:cNvCxnSpPr>
              <a:cxnSpLocks/>
            </p:cNvCxnSpPr>
            <p:nvPr/>
          </p:nvCxnSpPr>
          <p:spPr bwMode="auto">
            <a:xfrm>
              <a:off x="5811079"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FA527C12-17F6-D885-E2CD-049F3D3B17A4}"/>
                </a:ext>
              </a:extLst>
            </p:cNvPr>
            <p:cNvCxnSpPr>
              <a:cxnSpLocks/>
            </p:cNvCxnSpPr>
            <p:nvPr/>
          </p:nvCxnSpPr>
          <p:spPr bwMode="auto">
            <a:xfrm>
              <a:off x="5591156"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A8731919-A891-9D64-4E75-CF68D86E904B}"/>
                </a:ext>
              </a:extLst>
            </p:cNvPr>
            <p:cNvCxnSpPr>
              <a:cxnSpLocks/>
            </p:cNvCxnSpPr>
            <p:nvPr/>
          </p:nvCxnSpPr>
          <p:spPr bwMode="auto">
            <a:xfrm>
              <a:off x="1192696" y="3745064"/>
              <a:ext cx="0" cy="67586"/>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0E865211-CEBD-A0A4-CE3E-C851D4651E9B}"/>
                </a:ext>
              </a:extLst>
            </p:cNvPr>
            <p:cNvCxnSpPr>
              <a:cxnSpLocks/>
            </p:cNvCxnSpPr>
            <p:nvPr/>
          </p:nvCxnSpPr>
          <p:spPr bwMode="auto">
            <a:xfrm>
              <a:off x="1412619" y="3745064"/>
              <a:ext cx="0" cy="67586"/>
            </a:xfrm>
            <a:prstGeom prst="line">
              <a:avLst/>
            </a:prstGeom>
            <a:noFill/>
            <a:ln w="28575" cap="flat" cmpd="sng" algn="ctr">
              <a:solidFill>
                <a:schemeClr val="bg1"/>
              </a:solidFill>
              <a:prstDash val="solid"/>
              <a:round/>
              <a:headEnd type="none" w="med" len="med"/>
              <a:tailEnd type="none" w="med" len="med"/>
            </a:ln>
            <a:effectLst/>
          </p:spPr>
        </p:cxnSp>
      </p:grpSp>
      <p:sp>
        <p:nvSpPr>
          <p:cNvPr id="5" name="TextBox 4">
            <a:extLst>
              <a:ext uri="{FF2B5EF4-FFF2-40B4-BE49-F238E27FC236}">
                <a16:creationId xmlns:a16="http://schemas.microsoft.com/office/drawing/2014/main" id="{D4DFA142-3CC6-57F0-99CE-579A677FA9BD}"/>
              </a:ext>
            </a:extLst>
          </p:cNvPr>
          <p:cNvSpPr txBox="1"/>
          <p:nvPr/>
        </p:nvSpPr>
        <p:spPr bwMode="auto">
          <a:xfrm>
            <a:off x="5516157" y="6354484"/>
            <a:ext cx="10933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rPFS by BICR</a:t>
            </a:r>
          </a:p>
        </p:txBody>
      </p:sp>
    </p:spTree>
    <p:extLst>
      <p:ext uri="{BB962C8B-B14F-4D97-AF65-F5344CB8AC3E}">
        <p14:creationId xmlns:p14="http://schemas.microsoft.com/office/powerpoint/2010/main" val="1183301544"/>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56B591D-35B9-EC7A-5BA6-977276B2A888}"/>
              </a:ext>
            </a:extLst>
          </p:cNvPr>
          <p:cNvSpPr/>
          <p:nvPr/>
        </p:nvSpPr>
        <p:spPr bwMode="auto">
          <a:xfrm>
            <a:off x="7570020" y="1769806"/>
            <a:ext cx="259019" cy="3478469"/>
          </a:xfrm>
          <a:prstGeom prst="rect">
            <a:avLst/>
          </a:prstGeom>
          <a:solidFill>
            <a:schemeClr val="accent2">
              <a:lumMod val="20000"/>
              <a:lumOff val="80000"/>
            </a:schemeClr>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p:cNvSpPr>
            <a:spLocks noGrp="1"/>
          </p:cNvSpPr>
          <p:nvPr>
            <p:ph type="title"/>
          </p:nvPr>
        </p:nvSpPr>
        <p:spPr/>
        <p:txBody>
          <a:bodyPr/>
          <a:lstStyle/>
          <a:p>
            <a:r>
              <a:rPr lang="en-US" dirty="0"/>
              <a:t>TALAPRO-2 Cohort 2: rPFS by HRR Gene Mutation</a:t>
            </a:r>
          </a:p>
        </p:txBody>
      </p:sp>
      <p:sp>
        <p:nvSpPr>
          <p:cNvPr id="3" name="TextBox 2">
            <a:extLst>
              <a:ext uri="{FF2B5EF4-FFF2-40B4-BE49-F238E27FC236}">
                <a16:creationId xmlns:a16="http://schemas.microsoft.com/office/drawing/2014/main" id="{E538BAB9-9B48-F7C7-0F63-91A62C059EF9}"/>
              </a:ext>
            </a:extLst>
          </p:cNvPr>
          <p:cNvSpPr txBox="1"/>
          <p:nvPr/>
        </p:nvSpPr>
        <p:spPr bwMode="auto">
          <a:xfrm>
            <a:off x="8490775" y="1722372"/>
            <a:ext cx="1598354" cy="3326552"/>
          </a:xfrm>
          <a:prstGeom prst="rect">
            <a:avLst/>
          </a:prstGeom>
          <a:noFill/>
          <a:ln>
            <a:noFill/>
          </a:ln>
        </p:spPr>
        <p:txBody>
          <a:bodyPr wrap="square" rtlCol="0">
            <a:spAutoFit/>
          </a:bodyPr>
          <a:lstStyle/>
          <a:p>
            <a:pPr algn="ctr">
              <a:spcBef>
                <a:spcPts val="1000"/>
              </a:spcBef>
              <a:spcAft>
                <a:spcPts val="700"/>
              </a:spcAft>
              <a:buClrTx/>
              <a:buFontTx/>
              <a:buNone/>
              <a:tabLst>
                <a:tab pos="165100" algn="l"/>
              </a:tabLst>
            </a:pPr>
            <a:r>
              <a:rPr lang="en-US" sz="1400" b="1" dirty="0">
                <a:solidFill>
                  <a:schemeClr val="bg1"/>
                </a:solidFill>
                <a:latin typeface="Calibri" panose="020F0502020204030204" pitchFamily="34" charset="0"/>
              </a:rPr>
              <a:t>HR (95% CI)</a:t>
            </a:r>
            <a:br>
              <a:rPr lang="en-US" sz="1400" b="1" dirty="0">
                <a:solidFill>
                  <a:schemeClr val="bg1"/>
                </a:solidFill>
                <a:latin typeface="Calibri" panose="020F0502020204030204" pitchFamily="34" charset="0"/>
              </a:rPr>
            </a:br>
            <a:br>
              <a:rPr lang="en-US" sz="1400" b="1"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0.44 (0.32-0.60)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0.17 (0.02-1.51)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0.19 (0.10-0.38)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0.56 (0.12-2.51)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0.49 (0.23-1.02)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0.76 (0.30-1.94)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0.90 (0.34-2.39)</a:t>
            </a:r>
          </a:p>
          <a:p>
            <a:pPr algn="ctr">
              <a:spcBef>
                <a:spcPts val="1000"/>
              </a:spcBef>
              <a:spcAft>
                <a:spcPts val="700"/>
              </a:spcAft>
              <a:buClrTx/>
              <a:buFontTx/>
              <a:buNone/>
              <a:tabLst>
                <a:tab pos="165100" algn="l"/>
              </a:tabLst>
            </a:pPr>
            <a:r>
              <a:rPr lang="en-US" sz="1400" b="0" dirty="0">
                <a:solidFill>
                  <a:schemeClr val="bg1"/>
                </a:solidFill>
                <a:latin typeface="Calibri" panose="020F0502020204030204" pitchFamily="34" charset="0"/>
              </a:rPr>
              <a:t>0.20 (0.11-0.36)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0.46 (0.12-1.87)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0.38 (0.19-0.76)</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0.90 (0.39-2.04)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1.51 (0.73-3.15)</a:t>
            </a:r>
          </a:p>
        </p:txBody>
      </p:sp>
      <p:cxnSp>
        <p:nvCxnSpPr>
          <p:cNvPr id="6" name="Straight Connector 5">
            <a:extLst>
              <a:ext uri="{FF2B5EF4-FFF2-40B4-BE49-F238E27FC236}">
                <a16:creationId xmlns:a16="http://schemas.microsoft.com/office/drawing/2014/main" id="{363FD384-4345-E142-4C93-07E72AFC32CE}"/>
              </a:ext>
            </a:extLst>
          </p:cNvPr>
          <p:cNvCxnSpPr>
            <a:cxnSpLocks/>
          </p:cNvCxnSpPr>
          <p:nvPr/>
        </p:nvCxnSpPr>
        <p:spPr bwMode="auto">
          <a:xfrm>
            <a:off x="8021726" y="1789471"/>
            <a:ext cx="0" cy="3461979"/>
          </a:xfrm>
          <a:prstGeom prst="line">
            <a:avLst/>
          </a:prstGeom>
          <a:noFill/>
          <a:ln w="28575" cap="flat" cmpd="sng" algn="ctr">
            <a:solidFill>
              <a:schemeClr val="bg1"/>
            </a:solidFill>
            <a:prstDash val="sysDot"/>
            <a:round/>
            <a:headEnd type="none" w="med" len="med"/>
            <a:tailEnd type="none" w="med" len="med"/>
          </a:ln>
          <a:effectLst/>
        </p:spPr>
      </p:cxnSp>
      <p:sp>
        <p:nvSpPr>
          <p:cNvPr id="7" name="TextBox 6">
            <a:extLst>
              <a:ext uri="{FF2B5EF4-FFF2-40B4-BE49-F238E27FC236}">
                <a16:creationId xmlns:a16="http://schemas.microsoft.com/office/drawing/2014/main" id="{F2FB3941-AECA-F795-A567-E6BDDFC0A139}"/>
              </a:ext>
            </a:extLst>
          </p:cNvPr>
          <p:cNvSpPr txBox="1"/>
          <p:nvPr/>
        </p:nvSpPr>
        <p:spPr bwMode="auto">
          <a:xfrm>
            <a:off x="3425321" y="1510980"/>
            <a:ext cx="1520306" cy="3541995"/>
          </a:xfrm>
          <a:prstGeom prst="rect">
            <a:avLst/>
          </a:prstGeom>
          <a:noFill/>
          <a:ln>
            <a:noFill/>
          </a:ln>
        </p:spPr>
        <p:txBody>
          <a:bodyPr wrap="square" rtlCol="0">
            <a:spAutoFit/>
          </a:bodyPr>
          <a:lstStyle/>
          <a:p>
            <a:pPr algn="ctr">
              <a:spcBef>
                <a:spcPts val="1000"/>
              </a:spcBef>
              <a:spcAft>
                <a:spcPts val="700"/>
              </a:spcAft>
              <a:buClrTx/>
              <a:buFontTx/>
              <a:buNone/>
              <a:tabLst>
                <a:tab pos="165100" algn="l"/>
              </a:tabLst>
            </a:pPr>
            <a:br>
              <a:rPr lang="en-US" sz="1400" b="1" dirty="0">
                <a:solidFill>
                  <a:schemeClr val="accent3"/>
                </a:solidFill>
                <a:latin typeface="Calibri" panose="020F0502020204030204" pitchFamily="34" charset="0"/>
              </a:rPr>
            </a:br>
            <a:br>
              <a:rPr lang="en-US" sz="1400" b="1" dirty="0">
                <a:solidFill>
                  <a:schemeClr val="accent3"/>
                </a:solidFill>
                <a:latin typeface="Calibri" panose="020F0502020204030204" pitchFamily="34" charset="0"/>
              </a:rPr>
            </a:br>
            <a:br>
              <a:rPr lang="en-US" sz="1400" b="1" dirty="0">
                <a:solidFill>
                  <a:schemeClr val="accent3"/>
                </a:solidFill>
                <a:latin typeface="Calibri" panose="020F0502020204030204" pitchFamily="34" charset="0"/>
              </a:rPr>
            </a:br>
            <a:r>
              <a:rPr lang="en-US" sz="1400" b="0" dirty="0">
                <a:solidFill>
                  <a:schemeClr val="accent3"/>
                </a:solidFill>
                <a:latin typeface="Calibri" panose="020F0502020204030204" pitchFamily="34" charset="0"/>
              </a:rPr>
              <a:t>104/197</a:t>
            </a:r>
            <a:br>
              <a:rPr lang="en-US" sz="1400" b="0" dirty="0">
                <a:solidFill>
                  <a:schemeClr val="accent3"/>
                </a:solidFill>
                <a:latin typeface="Calibri" panose="020F0502020204030204" pitchFamily="34" charset="0"/>
              </a:rPr>
            </a:br>
            <a:r>
              <a:rPr lang="en-US" sz="1400" b="0" dirty="0">
                <a:solidFill>
                  <a:schemeClr val="accent3"/>
                </a:solidFill>
                <a:latin typeface="Calibri" panose="020F0502020204030204" pitchFamily="34" charset="0"/>
              </a:rPr>
              <a:t>5/9</a:t>
            </a:r>
            <a:br>
              <a:rPr lang="en-US" sz="1400" b="0" dirty="0">
                <a:solidFill>
                  <a:schemeClr val="accent3"/>
                </a:solidFill>
                <a:latin typeface="Calibri" panose="020F0502020204030204" pitchFamily="34" charset="0"/>
              </a:rPr>
            </a:br>
            <a:r>
              <a:rPr lang="en-US" sz="1400" b="0" dirty="0">
                <a:solidFill>
                  <a:schemeClr val="accent3"/>
                </a:solidFill>
                <a:latin typeface="Calibri" panose="020F0502020204030204" pitchFamily="34" charset="0"/>
              </a:rPr>
              <a:t>40/60</a:t>
            </a:r>
            <a:br>
              <a:rPr lang="en-US" sz="1400" b="0" dirty="0">
                <a:solidFill>
                  <a:schemeClr val="accent3"/>
                </a:solidFill>
                <a:latin typeface="Calibri" panose="020F0502020204030204" pitchFamily="34" charset="0"/>
              </a:rPr>
            </a:br>
            <a:r>
              <a:rPr lang="en-US" sz="1400" b="0" dirty="0">
                <a:solidFill>
                  <a:schemeClr val="accent3"/>
                </a:solidFill>
                <a:latin typeface="Calibri" panose="020F0502020204030204" pitchFamily="34" charset="0"/>
              </a:rPr>
              <a:t>4/5</a:t>
            </a:r>
            <a:br>
              <a:rPr lang="en-US" sz="1400" b="0" dirty="0">
                <a:solidFill>
                  <a:schemeClr val="accent3"/>
                </a:solidFill>
                <a:latin typeface="Calibri" panose="020F0502020204030204" pitchFamily="34" charset="0"/>
              </a:rPr>
            </a:br>
            <a:r>
              <a:rPr lang="en-US" sz="1400" b="0" dirty="0">
                <a:solidFill>
                  <a:schemeClr val="accent3"/>
                </a:solidFill>
                <a:latin typeface="Calibri" panose="020F0502020204030204" pitchFamily="34" charset="0"/>
              </a:rPr>
              <a:t>18/30</a:t>
            </a:r>
            <a:br>
              <a:rPr lang="en-US" sz="1400" b="0" dirty="0">
                <a:solidFill>
                  <a:schemeClr val="accent3"/>
                </a:solidFill>
                <a:latin typeface="Calibri" panose="020F0502020204030204" pitchFamily="34" charset="0"/>
              </a:rPr>
            </a:br>
            <a:r>
              <a:rPr lang="en-US" sz="1400" b="0" dirty="0">
                <a:solidFill>
                  <a:schemeClr val="accent3"/>
                </a:solidFill>
                <a:latin typeface="Calibri" panose="020F0502020204030204" pitchFamily="34" charset="0"/>
              </a:rPr>
              <a:t>7/22</a:t>
            </a:r>
            <a:br>
              <a:rPr lang="en-US" sz="1400" b="0" dirty="0">
                <a:solidFill>
                  <a:schemeClr val="accent3"/>
                </a:solidFill>
                <a:latin typeface="Calibri" panose="020F0502020204030204" pitchFamily="34" charset="0"/>
              </a:rPr>
            </a:br>
            <a:r>
              <a:rPr lang="en-US" sz="1400" b="0" dirty="0">
                <a:solidFill>
                  <a:schemeClr val="accent3"/>
                </a:solidFill>
                <a:latin typeface="Calibri" panose="020F0502020204030204" pitchFamily="34" charset="0"/>
              </a:rPr>
              <a:t>8/24</a:t>
            </a:r>
          </a:p>
          <a:p>
            <a:pPr algn="ctr">
              <a:spcBef>
                <a:spcPts val="1000"/>
              </a:spcBef>
              <a:spcAft>
                <a:spcPts val="700"/>
              </a:spcAft>
              <a:buClrTx/>
              <a:buFontTx/>
              <a:buNone/>
              <a:tabLst>
                <a:tab pos="165100" algn="l"/>
              </a:tabLst>
            </a:pPr>
            <a:r>
              <a:rPr lang="en-US" sz="1400" b="0" dirty="0">
                <a:solidFill>
                  <a:schemeClr val="accent3"/>
                </a:solidFill>
                <a:latin typeface="Calibri" panose="020F0502020204030204" pitchFamily="34" charset="0"/>
              </a:rPr>
              <a:t>54/84</a:t>
            </a:r>
            <a:br>
              <a:rPr lang="en-US" sz="1400" b="0" dirty="0">
                <a:solidFill>
                  <a:schemeClr val="accent3"/>
                </a:solidFill>
                <a:latin typeface="Calibri" panose="020F0502020204030204" pitchFamily="34" charset="0"/>
              </a:rPr>
            </a:br>
            <a:r>
              <a:rPr lang="en-US" sz="1400" b="0" dirty="0">
                <a:solidFill>
                  <a:schemeClr val="accent3"/>
                </a:solidFill>
                <a:latin typeface="Calibri" panose="020F0502020204030204" pitchFamily="34" charset="0"/>
              </a:rPr>
              <a:t>6/8</a:t>
            </a:r>
            <a:br>
              <a:rPr lang="en-US" sz="1400" b="0" dirty="0">
                <a:solidFill>
                  <a:schemeClr val="accent3"/>
                </a:solidFill>
                <a:latin typeface="Calibri" panose="020F0502020204030204" pitchFamily="34" charset="0"/>
              </a:rPr>
            </a:br>
            <a:r>
              <a:rPr lang="en-US" sz="1400" b="0" dirty="0">
                <a:solidFill>
                  <a:schemeClr val="accent3"/>
                </a:solidFill>
                <a:latin typeface="Calibri" panose="020F0502020204030204" pitchFamily="34" charset="0"/>
              </a:rPr>
              <a:t>23/36</a:t>
            </a:r>
            <a:br>
              <a:rPr lang="en-US" sz="1400" b="0" dirty="0">
                <a:solidFill>
                  <a:schemeClr val="accent3"/>
                </a:solidFill>
                <a:latin typeface="Calibri" panose="020F0502020204030204" pitchFamily="34" charset="0"/>
              </a:rPr>
            </a:br>
            <a:r>
              <a:rPr lang="en-US" sz="1400" b="0" dirty="0">
                <a:solidFill>
                  <a:schemeClr val="accent3"/>
                </a:solidFill>
                <a:latin typeface="Calibri" panose="020F0502020204030204" pitchFamily="34" charset="0"/>
              </a:rPr>
              <a:t>9/29</a:t>
            </a:r>
            <a:br>
              <a:rPr lang="en-US" sz="1400" b="0" dirty="0">
                <a:solidFill>
                  <a:schemeClr val="accent3"/>
                </a:solidFill>
                <a:latin typeface="Calibri" panose="020F0502020204030204" pitchFamily="34" charset="0"/>
              </a:rPr>
            </a:br>
            <a:r>
              <a:rPr lang="en-US" sz="1400" b="0" dirty="0">
                <a:solidFill>
                  <a:schemeClr val="accent3"/>
                </a:solidFill>
                <a:latin typeface="Calibri" panose="020F0502020204030204" pitchFamily="34" charset="0"/>
              </a:rPr>
              <a:t>12/40</a:t>
            </a:r>
          </a:p>
        </p:txBody>
      </p:sp>
      <p:sp>
        <p:nvSpPr>
          <p:cNvPr id="8" name="TextBox 7">
            <a:extLst>
              <a:ext uri="{FF2B5EF4-FFF2-40B4-BE49-F238E27FC236}">
                <a16:creationId xmlns:a16="http://schemas.microsoft.com/office/drawing/2014/main" id="{5C5EE7D1-3661-5FBD-F38F-D2850EC612AA}"/>
              </a:ext>
            </a:extLst>
          </p:cNvPr>
          <p:cNvSpPr txBox="1"/>
          <p:nvPr/>
        </p:nvSpPr>
        <p:spPr bwMode="auto">
          <a:xfrm>
            <a:off x="845371" y="1510980"/>
            <a:ext cx="1789676" cy="3541995"/>
          </a:xfrm>
          <a:prstGeom prst="rect">
            <a:avLst/>
          </a:prstGeom>
          <a:noFill/>
          <a:ln>
            <a:noFill/>
          </a:ln>
        </p:spPr>
        <p:txBody>
          <a:bodyPr wrap="square" rtlCol="0">
            <a:spAutoFit/>
          </a:bodyPr>
          <a:lstStyle/>
          <a:p>
            <a:pPr algn="l">
              <a:spcBef>
                <a:spcPts val="1000"/>
              </a:spcBef>
              <a:spcAft>
                <a:spcPts val="700"/>
              </a:spcAft>
              <a:buClrTx/>
              <a:buFontTx/>
              <a:buNone/>
              <a:tabLst>
                <a:tab pos="165100" algn="l"/>
              </a:tabLst>
            </a:pPr>
            <a:br>
              <a:rPr lang="en-US" sz="1400" b="1" dirty="0">
                <a:solidFill>
                  <a:schemeClr val="bg1"/>
                </a:solidFill>
                <a:latin typeface="Calibri" panose="020F0502020204030204" pitchFamily="34" charset="0"/>
              </a:rPr>
            </a:br>
            <a:br>
              <a:rPr lang="en-US" sz="1400" b="1" dirty="0">
                <a:solidFill>
                  <a:schemeClr val="bg1"/>
                </a:solidFill>
                <a:latin typeface="Calibri" panose="020F0502020204030204" pitchFamily="34" charset="0"/>
              </a:rPr>
            </a:b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All HRR deficient</a:t>
            </a:r>
            <a:br>
              <a:rPr lang="en-US" sz="1400" b="1" dirty="0">
                <a:solidFill>
                  <a:schemeClr val="bg1"/>
                </a:solidFill>
                <a:latin typeface="Calibri" panose="020F0502020204030204" pitchFamily="34" charset="0"/>
              </a:rPr>
            </a:br>
            <a:r>
              <a:rPr lang="en-US" sz="1400" b="1" i="1" dirty="0">
                <a:solidFill>
                  <a:schemeClr val="bg1"/>
                </a:solidFill>
                <a:latin typeface="Calibri" panose="020F0502020204030204" pitchFamily="34" charset="0"/>
              </a:rPr>
              <a:t>BRCA1 </a:t>
            </a:r>
            <a:r>
              <a:rPr lang="en-US" sz="1400" b="1" dirty="0">
                <a:solidFill>
                  <a:schemeClr val="bg1"/>
                </a:solidFill>
                <a:latin typeface="Calibri" panose="020F0502020204030204" pitchFamily="34" charset="0"/>
              </a:rPr>
              <a:t>only</a:t>
            </a:r>
            <a:br>
              <a:rPr lang="en-US" sz="1400" b="1" dirty="0">
                <a:solidFill>
                  <a:schemeClr val="bg1"/>
                </a:solidFill>
                <a:latin typeface="Calibri" panose="020F0502020204030204" pitchFamily="34" charset="0"/>
              </a:rPr>
            </a:br>
            <a:r>
              <a:rPr lang="en-US" sz="1400" b="1" i="1" dirty="0">
                <a:solidFill>
                  <a:schemeClr val="bg1"/>
                </a:solidFill>
                <a:latin typeface="Calibri" panose="020F0502020204030204" pitchFamily="34" charset="0"/>
              </a:rPr>
              <a:t>BRCA2 </a:t>
            </a:r>
            <a:r>
              <a:rPr lang="en-US" sz="1400" b="1" dirty="0">
                <a:solidFill>
                  <a:schemeClr val="bg1"/>
                </a:solidFill>
                <a:latin typeface="Calibri" panose="020F0502020204030204" pitchFamily="34" charset="0"/>
              </a:rPr>
              <a:t>only</a:t>
            </a:r>
            <a:br>
              <a:rPr lang="en-US" sz="1400" b="1" dirty="0">
                <a:solidFill>
                  <a:schemeClr val="bg1"/>
                </a:solidFill>
                <a:latin typeface="Calibri" panose="020F0502020204030204" pitchFamily="34" charset="0"/>
              </a:rPr>
            </a:br>
            <a:r>
              <a:rPr lang="en-US" sz="1400" b="1" i="1" dirty="0">
                <a:solidFill>
                  <a:schemeClr val="bg1"/>
                </a:solidFill>
                <a:latin typeface="Calibri" panose="020F0502020204030204" pitchFamily="34" charset="0"/>
              </a:rPr>
              <a:t>PALB2 </a:t>
            </a:r>
            <a:r>
              <a:rPr lang="en-US" sz="1400" b="1" dirty="0">
                <a:solidFill>
                  <a:schemeClr val="bg1"/>
                </a:solidFill>
                <a:latin typeface="Calibri" panose="020F0502020204030204" pitchFamily="34" charset="0"/>
              </a:rPr>
              <a:t>only</a:t>
            </a:r>
            <a:br>
              <a:rPr lang="en-US" sz="1400" b="1" dirty="0">
                <a:solidFill>
                  <a:schemeClr val="bg1"/>
                </a:solidFill>
                <a:latin typeface="Calibri" panose="020F0502020204030204" pitchFamily="34" charset="0"/>
              </a:rPr>
            </a:br>
            <a:r>
              <a:rPr lang="en-US" sz="1400" b="1" i="1" dirty="0">
                <a:solidFill>
                  <a:schemeClr val="bg1"/>
                </a:solidFill>
                <a:latin typeface="Calibri" panose="020F0502020204030204" pitchFamily="34" charset="0"/>
              </a:rPr>
              <a:t>CDK12 </a:t>
            </a:r>
            <a:r>
              <a:rPr lang="en-US" sz="1400" b="1" dirty="0">
                <a:solidFill>
                  <a:schemeClr val="bg1"/>
                </a:solidFill>
                <a:latin typeface="Calibri" panose="020F0502020204030204" pitchFamily="34" charset="0"/>
              </a:rPr>
              <a:t>only</a:t>
            </a:r>
            <a:br>
              <a:rPr lang="en-US" sz="1400" b="1" dirty="0">
                <a:solidFill>
                  <a:schemeClr val="bg1"/>
                </a:solidFill>
                <a:latin typeface="Calibri" panose="020F0502020204030204" pitchFamily="34" charset="0"/>
              </a:rPr>
            </a:br>
            <a:r>
              <a:rPr lang="en-US" sz="1400" b="1" i="1" dirty="0">
                <a:solidFill>
                  <a:schemeClr val="bg1"/>
                </a:solidFill>
                <a:latin typeface="Calibri" panose="020F0502020204030204" pitchFamily="34" charset="0"/>
              </a:rPr>
              <a:t>ATM </a:t>
            </a:r>
            <a:r>
              <a:rPr lang="en-US" sz="1400" b="1" dirty="0">
                <a:solidFill>
                  <a:schemeClr val="bg1"/>
                </a:solidFill>
                <a:latin typeface="Calibri" panose="020F0502020204030204" pitchFamily="34" charset="0"/>
              </a:rPr>
              <a:t>only</a:t>
            </a:r>
            <a:br>
              <a:rPr lang="en-US" sz="1400" b="1" dirty="0">
                <a:solidFill>
                  <a:schemeClr val="bg1"/>
                </a:solidFill>
                <a:latin typeface="Calibri" panose="020F0502020204030204" pitchFamily="34" charset="0"/>
              </a:rPr>
            </a:br>
            <a:r>
              <a:rPr lang="en-US" sz="1400" b="1" i="1" dirty="0">
                <a:solidFill>
                  <a:schemeClr val="bg1"/>
                </a:solidFill>
                <a:latin typeface="Calibri" panose="020F0502020204030204" pitchFamily="34" charset="0"/>
              </a:rPr>
              <a:t>CHEK2 </a:t>
            </a:r>
            <a:r>
              <a:rPr lang="en-US" sz="1400" b="1" dirty="0">
                <a:solidFill>
                  <a:schemeClr val="bg1"/>
                </a:solidFill>
                <a:latin typeface="Calibri" panose="020F0502020204030204" pitchFamily="34" charset="0"/>
              </a:rPr>
              <a:t>only</a:t>
            </a:r>
            <a:endParaRPr lang="en-US" sz="1400" b="1" i="1" dirty="0">
              <a:solidFill>
                <a:schemeClr val="bg1"/>
              </a:solidFill>
              <a:latin typeface="Calibri" panose="020F0502020204030204" pitchFamily="34" charset="0"/>
            </a:endParaRPr>
          </a:p>
          <a:p>
            <a:pPr algn="l">
              <a:spcBef>
                <a:spcPts val="1000"/>
              </a:spcBef>
              <a:spcAft>
                <a:spcPts val="700"/>
              </a:spcAft>
              <a:buClrTx/>
              <a:buFontTx/>
              <a:buNone/>
              <a:tabLst>
                <a:tab pos="165100" algn="l"/>
              </a:tabLst>
            </a:pPr>
            <a:r>
              <a:rPr lang="en-US" sz="1400" b="1" i="1" dirty="0">
                <a:solidFill>
                  <a:schemeClr val="bg1"/>
                </a:solidFill>
                <a:latin typeface="Calibri" panose="020F0502020204030204" pitchFamily="34" charset="0"/>
              </a:rPr>
              <a:t>BRCA</a:t>
            </a:r>
            <a:r>
              <a:rPr lang="en-US" sz="1400" b="1" dirty="0">
                <a:solidFill>
                  <a:schemeClr val="bg1"/>
                </a:solidFill>
                <a:latin typeface="Calibri" panose="020F0502020204030204" pitchFamily="34" charset="0"/>
              </a:rPr>
              <a:t> cluster</a:t>
            </a:r>
            <a:br>
              <a:rPr lang="en-US" sz="1400" b="1" dirty="0">
                <a:solidFill>
                  <a:schemeClr val="bg1"/>
                </a:solidFill>
                <a:latin typeface="Calibri" panose="020F0502020204030204" pitchFamily="34" charset="0"/>
              </a:rPr>
            </a:br>
            <a:r>
              <a:rPr lang="en-US" sz="1400" b="1" i="1" dirty="0">
                <a:solidFill>
                  <a:schemeClr val="bg1"/>
                </a:solidFill>
                <a:latin typeface="Calibri" panose="020F0502020204030204" pitchFamily="34" charset="0"/>
              </a:rPr>
              <a:t>PALB2</a:t>
            </a:r>
            <a:r>
              <a:rPr lang="en-US" sz="1400" b="1" dirty="0">
                <a:solidFill>
                  <a:schemeClr val="bg1"/>
                </a:solidFill>
                <a:latin typeface="Calibri" panose="020F0502020204030204" pitchFamily="34" charset="0"/>
              </a:rPr>
              <a:t> cluster</a:t>
            </a:r>
            <a:br>
              <a:rPr lang="en-US" sz="1400" b="1" dirty="0">
                <a:solidFill>
                  <a:schemeClr val="bg1"/>
                </a:solidFill>
                <a:latin typeface="Calibri" panose="020F0502020204030204" pitchFamily="34" charset="0"/>
              </a:rPr>
            </a:br>
            <a:r>
              <a:rPr lang="en-US" sz="1400" b="1" i="1" dirty="0">
                <a:solidFill>
                  <a:schemeClr val="bg1"/>
                </a:solidFill>
                <a:latin typeface="Calibri" panose="020F0502020204030204" pitchFamily="34" charset="0"/>
              </a:rPr>
              <a:t>CDK12</a:t>
            </a:r>
            <a:r>
              <a:rPr lang="en-US" sz="1400" b="1" dirty="0">
                <a:solidFill>
                  <a:schemeClr val="bg1"/>
                </a:solidFill>
                <a:latin typeface="Calibri" panose="020F0502020204030204" pitchFamily="34" charset="0"/>
              </a:rPr>
              <a:t> cluster</a:t>
            </a:r>
            <a:br>
              <a:rPr lang="en-US" sz="1400" b="1" dirty="0">
                <a:solidFill>
                  <a:schemeClr val="bg1"/>
                </a:solidFill>
                <a:latin typeface="Calibri" panose="020F0502020204030204" pitchFamily="34" charset="0"/>
              </a:rPr>
            </a:br>
            <a:r>
              <a:rPr lang="en-US" sz="1400" b="1" i="1" dirty="0">
                <a:solidFill>
                  <a:schemeClr val="bg1"/>
                </a:solidFill>
                <a:latin typeface="Calibri" panose="020F0502020204030204" pitchFamily="34" charset="0"/>
              </a:rPr>
              <a:t>ATM </a:t>
            </a:r>
            <a:r>
              <a:rPr lang="en-US" sz="1400" b="1" dirty="0">
                <a:solidFill>
                  <a:schemeClr val="bg1"/>
                </a:solidFill>
                <a:latin typeface="Calibri" panose="020F0502020204030204" pitchFamily="34" charset="0"/>
              </a:rPr>
              <a:t>cluster</a:t>
            </a:r>
            <a:br>
              <a:rPr lang="en-US" sz="1400" b="1" dirty="0">
                <a:solidFill>
                  <a:schemeClr val="bg1"/>
                </a:solidFill>
                <a:latin typeface="Calibri" panose="020F0502020204030204" pitchFamily="34" charset="0"/>
              </a:rPr>
            </a:br>
            <a:r>
              <a:rPr lang="en-US" sz="1400" b="1" dirty="0">
                <a:solidFill>
                  <a:schemeClr val="bg1"/>
                </a:solidFill>
                <a:latin typeface="Calibri" panose="020F0502020204030204" pitchFamily="34" charset="0"/>
              </a:rPr>
              <a:t>Other gene cluster</a:t>
            </a:r>
          </a:p>
        </p:txBody>
      </p:sp>
      <p:sp>
        <p:nvSpPr>
          <p:cNvPr id="9" name="TextBox 8">
            <a:extLst>
              <a:ext uri="{FF2B5EF4-FFF2-40B4-BE49-F238E27FC236}">
                <a16:creationId xmlns:a16="http://schemas.microsoft.com/office/drawing/2014/main" id="{1A11C33B-DC3D-7535-1952-5E1EF8A8BF29}"/>
              </a:ext>
            </a:extLst>
          </p:cNvPr>
          <p:cNvSpPr txBox="1"/>
          <p:nvPr/>
        </p:nvSpPr>
        <p:spPr bwMode="auto">
          <a:xfrm>
            <a:off x="2523032" y="1671182"/>
            <a:ext cx="2271252" cy="307777"/>
          </a:xfrm>
          <a:prstGeom prst="rect">
            <a:avLst/>
          </a:prstGeom>
          <a:noFill/>
          <a:ln>
            <a:noFill/>
          </a:ln>
        </p:spPr>
        <p:txBody>
          <a:bodyPr wrap="square" rtlCol="0">
            <a:spAutoFit/>
          </a:bodyPr>
          <a:lstStyle/>
          <a:p>
            <a:pPr algn="ctr">
              <a:spcBef>
                <a:spcPct val="50000"/>
              </a:spcBef>
              <a:spcAft>
                <a:spcPct val="0"/>
              </a:spcAft>
              <a:buClrTx/>
              <a:buFontTx/>
              <a:buNone/>
            </a:pPr>
            <a:r>
              <a:rPr lang="en-US" sz="1400" b="1" dirty="0">
                <a:solidFill>
                  <a:schemeClr val="bg1"/>
                </a:solidFill>
                <a:latin typeface="Calibri" panose="020F0502020204030204" pitchFamily="34" charset="0"/>
              </a:rPr>
              <a:t>Events/N</a:t>
            </a:r>
          </a:p>
        </p:txBody>
      </p:sp>
      <p:sp>
        <p:nvSpPr>
          <p:cNvPr id="10" name="TextBox 9">
            <a:extLst>
              <a:ext uri="{FF2B5EF4-FFF2-40B4-BE49-F238E27FC236}">
                <a16:creationId xmlns:a16="http://schemas.microsoft.com/office/drawing/2014/main" id="{ACC0E9D1-ABAE-97E6-C4A3-3BF8C52CE6FD}"/>
              </a:ext>
            </a:extLst>
          </p:cNvPr>
          <p:cNvSpPr txBox="1"/>
          <p:nvPr/>
        </p:nvSpPr>
        <p:spPr bwMode="auto">
          <a:xfrm>
            <a:off x="6013525" y="5269035"/>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0.01</a:t>
            </a:r>
          </a:p>
        </p:txBody>
      </p:sp>
      <p:grpSp>
        <p:nvGrpSpPr>
          <p:cNvPr id="11" name="Group 10">
            <a:extLst>
              <a:ext uri="{FF2B5EF4-FFF2-40B4-BE49-F238E27FC236}">
                <a16:creationId xmlns:a16="http://schemas.microsoft.com/office/drawing/2014/main" id="{D533CA91-EB48-4183-1618-F3C4429C283A}"/>
              </a:ext>
            </a:extLst>
          </p:cNvPr>
          <p:cNvGrpSpPr/>
          <p:nvPr/>
        </p:nvGrpSpPr>
        <p:grpSpPr>
          <a:xfrm>
            <a:off x="4929394" y="5485370"/>
            <a:ext cx="4981450" cy="323037"/>
            <a:chOff x="4208169" y="5645354"/>
            <a:chExt cx="4981450" cy="323037"/>
          </a:xfrm>
        </p:grpSpPr>
        <p:sp>
          <p:nvSpPr>
            <p:cNvPr id="12" name="TextBox 11">
              <a:extLst>
                <a:ext uri="{FF2B5EF4-FFF2-40B4-BE49-F238E27FC236}">
                  <a16:creationId xmlns:a16="http://schemas.microsoft.com/office/drawing/2014/main" id="{42EFD151-7944-0258-950F-4C25EE655B9D}"/>
                </a:ext>
              </a:extLst>
            </p:cNvPr>
            <p:cNvSpPr txBox="1"/>
            <p:nvPr/>
          </p:nvSpPr>
          <p:spPr bwMode="auto">
            <a:xfrm>
              <a:off x="4208169" y="5645354"/>
              <a:ext cx="30204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1" dirty="0">
                  <a:solidFill>
                    <a:srgbClr val="015873"/>
                  </a:solidFill>
                  <a:latin typeface="Calibri" panose="020F0502020204030204" pitchFamily="34" charset="0"/>
                </a:rPr>
                <a:t>Favors Tala + Enza</a:t>
              </a:r>
            </a:p>
          </p:txBody>
        </p:sp>
        <p:sp>
          <p:nvSpPr>
            <p:cNvPr id="14" name="TextBox 13">
              <a:extLst>
                <a:ext uri="{FF2B5EF4-FFF2-40B4-BE49-F238E27FC236}">
                  <a16:creationId xmlns:a16="http://schemas.microsoft.com/office/drawing/2014/main" id="{402E8653-7293-0D49-A8DB-3730BBD844BF}"/>
                </a:ext>
              </a:extLst>
            </p:cNvPr>
            <p:cNvSpPr txBox="1"/>
            <p:nvPr/>
          </p:nvSpPr>
          <p:spPr bwMode="auto">
            <a:xfrm>
              <a:off x="7325481" y="5645354"/>
              <a:ext cx="15708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200" b="1" dirty="0">
                  <a:solidFill>
                    <a:srgbClr val="E1471D"/>
                  </a:solidFill>
                  <a:latin typeface="Calibri" panose="020F0502020204030204" pitchFamily="34" charset="0"/>
                </a:rPr>
                <a:t>Favors Placebo + Enza</a:t>
              </a:r>
            </a:p>
          </p:txBody>
        </p:sp>
        <p:cxnSp>
          <p:nvCxnSpPr>
            <p:cNvPr id="15" name="Straight Arrow Connector 14">
              <a:extLst>
                <a:ext uri="{FF2B5EF4-FFF2-40B4-BE49-F238E27FC236}">
                  <a16:creationId xmlns:a16="http://schemas.microsoft.com/office/drawing/2014/main" id="{F070B9C7-7055-B253-02CF-77A01309A09B}"/>
                </a:ext>
              </a:extLst>
            </p:cNvPr>
            <p:cNvCxnSpPr>
              <a:cxnSpLocks/>
            </p:cNvCxnSpPr>
            <p:nvPr/>
          </p:nvCxnSpPr>
          <p:spPr bwMode="auto">
            <a:xfrm>
              <a:off x="7433844" y="5968391"/>
              <a:ext cx="1755775" cy="0"/>
            </a:xfrm>
            <a:prstGeom prst="straightConnector1">
              <a:avLst/>
            </a:prstGeom>
            <a:noFill/>
            <a:ln w="28575" cap="flat" cmpd="sng" algn="ctr">
              <a:solidFill>
                <a:srgbClr val="E1471D"/>
              </a:solidFill>
              <a:prstDash val="solid"/>
              <a:round/>
              <a:headEnd type="none" w="med" len="med"/>
              <a:tailEnd type="triangle"/>
            </a:ln>
            <a:effectLst/>
          </p:spPr>
        </p:cxnSp>
        <p:cxnSp>
          <p:nvCxnSpPr>
            <p:cNvPr id="16" name="Straight Arrow Connector 15">
              <a:extLst>
                <a:ext uri="{FF2B5EF4-FFF2-40B4-BE49-F238E27FC236}">
                  <a16:creationId xmlns:a16="http://schemas.microsoft.com/office/drawing/2014/main" id="{E12CCE6B-E30B-131A-B6DE-D69689397DCC}"/>
                </a:ext>
              </a:extLst>
            </p:cNvPr>
            <p:cNvCxnSpPr>
              <a:cxnSpLocks/>
            </p:cNvCxnSpPr>
            <p:nvPr/>
          </p:nvCxnSpPr>
          <p:spPr bwMode="auto">
            <a:xfrm flipH="1">
              <a:off x="5381983" y="5968391"/>
              <a:ext cx="1755775" cy="0"/>
            </a:xfrm>
            <a:prstGeom prst="straightConnector1">
              <a:avLst/>
            </a:prstGeom>
            <a:noFill/>
            <a:ln w="28575" cap="flat" cmpd="sng" algn="ctr">
              <a:solidFill>
                <a:srgbClr val="015873"/>
              </a:solidFill>
              <a:prstDash val="solid"/>
              <a:round/>
              <a:headEnd type="none" w="med" len="med"/>
              <a:tailEnd type="triangle"/>
            </a:ln>
            <a:effectLst/>
          </p:spPr>
        </p:cxnSp>
      </p:grpSp>
      <p:cxnSp>
        <p:nvCxnSpPr>
          <p:cNvPr id="17" name="Straight Connector 16">
            <a:extLst>
              <a:ext uri="{FF2B5EF4-FFF2-40B4-BE49-F238E27FC236}">
                <a16:creationId xmlns:a16="http://schemas.microsoft.com/office/drawing/2014/main" id="{30B26D91-FF85-8219-721A-552C588637B9}"/>
              </a:ext>
            </a:extLst>
          </p:cNvPr>
          <p:cNvCxnSpPr>
            <a:cxnSpLocks/>
          </p:cNvCxnSpPr>
          <p:nvPr/>
        </p:nvCxnSpPr>
        <p:spPr bwMode="auto">
          <a:xfrm>
            <a:off x="6243486" y="5247854"/>
            <a:ext cx="2664541"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9802277-BD6E-8AE6-F13C-598888A6EECE}"/>
              </a:ext>
            </a:extLst>
          </p:cNvPr>
          <p:cNvCxnSpPr>
            <a:cxnSpLocks/>
          </p:cNvCxnSpPr>
          <p:nvPr/>
        </p:nvCxnSpPr>
        <p:spPr bwMode="auto">
          <a:xfrm flipV="1">
            <a:off x="6259008" y="5238260"/>
            <a:ext cx="0" cy="64008"/>
          </a:xfrm>
          <a:prstGeom prst="line">
            <a:avLst/>
          </a:prstGeom>
          <a:noFill/>
          <a:ln w="28575" cap="flat" cmpd="sng" algn="ctr">
            <a:solidFill>
              <a:schemeClr val="bg1"/>
            </a:solidFill>
            <a:prstDash val="solid"/>
            <a:round/>
            <a:headEnd type="none" w="med" len="med"/>
            <a:tailEnd type="none" w="med" len="med"/>
          </a:ln>
          <a:effectLst/>
        </p:spPr>
      </p:cxnSp>
      <p:sp>
        <p:nvSpPr>
          <p:cNvPr id="19" name="TextBox 18">
            <a:extLst>
              <a:ext uri="{FF2B5EF4-FFF2-40B4-BE49-F238E27FC236}">
                <a16:creationId xmlns:a16="http://schemas.microsoft.com/office/drawing/2014/main" id="{6C12FB50-2369-8070-5272-75C245667626}"/>
              </a:ext>
            </a:extLst>
          </p:cNvPr>
          <p:cNvSpPr txBox="1"/>
          <p:nvPr/>
        </p:nvSpPr>
        <p:spPr bwMode="auto">
          <a:xfrm>
            <a:off x="2045111" y="1510980"/>
            <a:ext cx="1751398" cy="3541995"/>
          </a:xfrm>
          <a:prstGeom prst="rect">
            <a:avLst/>
          </a:prstGeom>
          <a:noFill/>
          <a:ln>
            <a:noFill/>
          </a:ln>
        </p:spPr>
        <p:txBody>
          <a:bodyPr wrap="square" rtlCol="0">
            <a:spAutoFit/>
          </a:bodyPr>
          <a:lstStyle/>
          <a:p>
            <a:pPr algn="ctr">
              <a:spcBef>
                <a:spcPts val="1000"/>
              </a:spcBef>
              <a:spcAft>
                <a:spcPts val="700"/>
              </a:spcAft>
              <a:buClrTx/>
              <a:buFontTx/>
              <a:buNone/>
              <a:tabLst>
                <a:tab pos="165100" algn="l"/>
              </a:tabLst>
            </a:pPr>
            <a:br>
              <a:rPr lang="en-US" sz="1400" b="1" dirty="0">
                <a:solidFill>
                  <a:schemeClr val="accent1"/>
                </a:solidFill>
                <a:latin typeface="Calibri" panose="020F0502020204030204" pitchFamily="34" charset="0"/>
              </a:rPr>
            </a:br>
            <a:br>
              <a:rPr lang="en-US" sz="1400" b="1" dirty="0">
                <a:solidFill>
                  <a:schemeClr val="accent1"/>
                </a:solidFill>
                <a:latin typeface="Calibri" panose="020F0502020204030204" pitchFamily="34" charset="0"/>
              </a:rPr>
            </a:br>
            <a:br>
              <a:rPr lang="en-US" sz="1400" b="1" dirty="0">
                <a:solidFill>
                  <a:schemeClr val="accent1"/>
                </a:solidFill>
                <a:latin typeface="Calibri" panose="020F0502020204030204" pitchFamily="34" charset="0"/>
              </a:rPr>
            </a:br>
            <a:r>
              <a:rPr lang="en-US" sz="1400" b="0" dirty="0">
                <a:solidFill>
                  <a:schemeClr val="accent1"/>
                </a:solidFill>
                <a:latin typeface="Calibri" panose="020F0502020204030204" pitchFamily="34" charset="0"/>
              </a:rPr>
              <a:t>65/198</a:t>
            </a:r>
            <a:br>
              <a:rPr lang="en-US" sz="1400" b="0" dirty="0">
                <a:solidFill>
                  <a:schemeClr val="accent1"/>
                </a:solidFill>
                <a:latin typeface="Calibri" panose="020F0502020204030204" pitchFamily="34" charset="0"/>
              </a:rPr>
            </a:br>
            <a:r>
              <a:rPr lang="en-US" sz="1400" b="0" dirty="0">
                <a:solidFill>
                  <a:schemeClr val="accent1"/>
                </a:solidFill>
                <a:latin typeface="Calibri" panose="020F0502020204030204" pitchFamily="34" charset="0"/>
              </a:rPr>
              <a:t>2/8</a:t>
            </a:r>
            <a:br>
              <a:rPr lang="en-US" sz="1400" b="0" dirty="0">
                <a:solidFill>
                  <a:schemeClr val="accent1"/>
                </a:solidFill>
                <a:latin typeface="Calibri" panose="020F0502020204030204" pitchFamily="34" charset="0"/>
              </a:rPr>
            </a:br>
            <a:r>
              <a:rPr lang="en-US" sz="1400" b="0" dirty="0">
                <a:solidFill>
                  <a:schemeClr val="accent1"/>
                </a:solidFill>
                <a:latin typeface="Calibri" panose="020F0502020204030204" pitchFamily="34" charset="0"/>
              </a:rPr>
              <a:t>11/55</a:t>
            </a:r>
            <a:br>
              <a:rPr lang="en-US" sz="1400" b="0" dirty="0">
                <a:solidFill>
                  <a:schemeClr val="accent1"/>
                </a:solidFill>
                <a:latin typeface="Calibri" panose="020F0502020204030204" pitchFamily="34" charset="0"/>
              </a:rPr>
            </a:br>
            <a:r>
              <a:rPr lang="en-US" sz="1400" b="0" dirty="0">
                <a:solidFill>
                  <a:schemeClr val="accent1"/>
                </a:solidFill>
                <a:latin typeface="Calibri" panose="020F0502020204030204" pitchFamily="34" charset="0"/>
              </a:rPr>
              <a:t>3/6</a:t>
            </a:r>
            <a:br>
              <a:rPr lang="en-US" sz="1400" b="0" dirty="0">
                <a:solidFill>
                  <a:schemeClr val="accent1"/>
                </a:solidFill>
                <a:latin typeface="Calibri" panose="020F0502020204030204" pitchFamily="34" charset="0"/>
              </a:rPr>
            </a:br>
            <a:r>
              <a:rPr lang="en-US" sz="1400" b="0" dirty="0">
                <a:solidFill>
                  <a:schemeClr val="accent1"/>
                </a:solidFill>
                <a:latin typeface="Calibri" panose="020F0502020204030204" pitchFamily="34" charset="0"/>
              </a:rPr>
              <a:t>12/28</a:t>
            </a:r>
            <a:br>
              <a:rPr lang="en-US" sz="1400" b="0" dirty="0">
                <a:solidFill>
                  <a:schemeClr val="accent1"/>
                </a:solidFill>
                <a:latin typeface="Calibri" panose="020F0502020204030204" pitchFamily="34" charset="0"/>
              </a:rPr>
            </a:br>
            <a:r>
              <a:rPr lang="en-US" sz="1400" b="0" dirty="0">
                <a:solidFill>
                  <a:schemeClr val="accent1"/>
                </a:solidFill>
                <a:latin typeface="Calibri" panose="020F0502020204030204" pitchFamily="34" charset="0"/>
              </a:rPr>
              <a:t>12/35</a:t>
            </a:r>
            <a:br>
              <a:rPr lang="en-US" sz="1400" b="0" dirty="0">
                <a:solidFill>
                  <a:schemeClr val="accent1"/>
                </a:solidFill>
                <a:latin typeface="Calibri" panose="020F0502020204030204" pitchFamily="34" charset="0"/>
              </a:rPr>
            </a:br>
            <a:r>
              <a:rPr lang="en-US" sz="1400" b="0" dirty="0">
                <a:solidFill>
                  <a:schemeClr val="accent1"/>
                </a:solidFill>
                <a:latin typeface="Calibri" panose="020F0502020204030204" pitchFamily="34" charset="0"/>
              </a:rPr>
              <a:t>8/24</a:t>
            </a:r>
          </a:p>
          <a:p>
            <a:pPr algn="ctr">
              <a:spcBef>
                <a:spcPts val="1000"/>
              </a:spcBef>
              <a:spcAft>
                <a:spcPts val="700"/>
              </a:spcAft>
              <a:buClrTx/>
              <a:buFontTx/>
              <a:buNone/>
              <a:tabLst>
                <a:tab pos="165100" algn="l"/>
              </a:tabLst>
            </a:pPr>
            <a:r>
              <a:rPr lang="en-US" sz="1400" b="0" dirty="0">
                <a:solidFill>
                  <a:schemeClr val="accent1"/>
                </a:solidFill>
                <a:latin typeface="Calibri" panose="020F0502020204030204" pitchFamily="34" charset="0"/>
              </a:rPr>
              <a:t>15/71</a:t>
            </a:r>
            <a:br>
              <a:rPr lang="en-US" sz="1400" b="0" dirty="0">
                <a:solidFill>
                  <a:schemeClr val="accent1"/>
                </a:solidFill>
                <a:latin typeface="Calibri" panose="020F0502020204030204" pitchFamily="34" charset="0"/>
              </a:rPr>
            </a:br>
            <a:r>
              <a:rPr lang="en-US" sz="1400" b="0" dirty="0">
                <a:solidFill>
                  <a:schemeClr val="accent1"/>
                </a:solidFill>
                <a:latin typeface="Calibri" panose="020F0502020204030204" pitchFamily="34" charset="0"/>
              </a:rPr>
              <a:t>3/7</a:t>
            </a:r>
            <a:br>
              <a:rPr lang="en-US" sz="1400" b="0" dirty="0">
                <a:solidFill>
                  <a:schemeClr val="accent1"/>
                </a:solidFill>
                <a:latin typeface="Calibri" panose="020F0502020204030204" pitchFamily="34" charset="0"/>
              </a:rPr>
            </a:br>
            <a:r>
              <a:rPr lang="en-US" sz="1400" b="0" dirty="0">
                <a:solidFill>
                  <a:schemeClr val="accent1"/>
                </a:solidFill>
                <a:latin typeface="Calibri" panose="020F0502020204030204" pitchFamily="34" charset="0"/>
              </a:rPr>
              <a:t>13/35</a:t>
            </a:r>
            <a:br>
              <a:rPr lang="en-US" sz="1400" b="0" dirty="0">
                <a:solidFill>
                  <a:schemeClr val="accent1"/>
                </a:solidFill>
                <a:latin typeface="Calibri" panose="020F0502020204030204" pitchFamily="34" charset="0"/>
              </a:rPr>
            </a:br>
            <a:r>
              <a:rPr lang="en-US" sz="1400" b="0" dirty="0">
                <a:solidFill>
                  <a:schemeClr val="accent1"/>
                </a:solidFill>
                <a:latin typeface="Calibri" panose="020F0502020204030204" pitchFamily="34" charset="0"/>
              </a:rPr>
              <a:t>16/43</a:t>
            </a:r>
            <a:br>
              <a:rPr lang="en-US" sz="1400" b="0" dirty="0">
                <a:solidFill>
                  <a:schemeClr val="accent1"/>
                </a:solidFill>
                <a:latin typeface="Calibri" panose="020F0502020204030204" pitchFamily="34" charset="0"/>
              </a:rPr>
            </a:br>
            <a:r>
              <a:rPr lang="en-US" sz="1400" b="0" dirty="0">
                <a:solidFill>
                  <a:schemeClr val="accent1"/>
                </a:solidFill>
                <a:latin typeface="Calibri" panose="020F0502020204030204" pitchFamily="34" charset="0"/>
              </a:rPr>
              <a:t>18/42</a:t>
            </a:r>
          </a:p>
        </p:txBody>
      </p:sp>
      <p:sp>
        <p:nvSpPr>
          <p:cNvPr id="20" name="TextBox 19">
            <a:extLst>
              <a:ext uri="{FF2B5EF4-FFF2-40B4-BE49-F238E27FC236}">
                <a16:creationId xmlns:a16="http://schemas.microsoft.com/office/drawing/2014/main" id="{98276954-AA4F-EA24-7C1E-D96D4BC376D3}"/>
              </a:ext>
            </a:extLst>
          </p:cNvPr>
          <p:cNvSpPr txBox="1"/>
          <p:nvPr/>
        </p:nvSpPr>
        <p:spPr bwMode="auto">
          <a:xfrm>
            <a:off x="6941861" y="526586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0.1</a:t>
            </a:r>
          </a:p>
        </p:txBody>
      </p:sp>
      <p:cxnSp>
        <p:nvCxnSpPr>
          <p:cNvPr id="21" name="Straight Connector 20">
            <a:extLst>
              <a:ext uri="{FF2B5EF4-FFF2-40B4-BE49-F238E27FC236}">
                <a16:creationId xmlns:a16="http://schemas.microsoft.com/office/drawing/2014/main" id="{1E63B2DF-8BB3-437D-A267-F20ADE67EB3B}"/>
              </a:ext>
            </a:extLst>
          </p:cNvPr>
          <p:cNvCxnSpPr>
            <a:cxnSpLocks/>
          </p:cNvCxnSpPr>
          <p:nvPr/>
        </p:nvCxnSpPr>
        <p:spPr bwMode="auto">
          <a:xfrm flipV="1">
            <a:off x="7141658" y="5235085"/>
            <a:ext cx="0" cy="64008"/>
          </a:xfrm>
          <a:prstGeom prst="line">
            <a:avLst/>
          </a:prstGeom>
          <a:noFill/>
          <a:ln w="28575" cap="flat" cmpd="sng" algn="ctr">
            <a:solidFill>
              <a:schemeClr val="bg1"/>
            </a:solidFill>
            <a:prstDash val="solid"/>
            <a:round/>
            <a:headEnd type="none" w="med" len="med"/>
            <a:tailEnd type="none" w="med" len="med"/>
          </a:ln>
          <a:effectLst/>
        </p:spPr>
      </p:cxnSp>
      <p:sp>
        <p:nvSpPr>
          <p:cNvPr id="22" name="TextBox 21">
            <a:extLst>
              <a:ext uri="{FF2B5EF4-FFF2-40B4-BE49-F238E27FC236}">
                <a16:creationId xmlns:a16="http://schemas.microsoft.com/office/drawing/2014/main" id="{DD4E638D-222D-A5BA-6A88-66D6B51C89D5}"/>
              </a:ext>
            </a:extLst>
          </p:cNvPr>
          <p:cNvSpPr txBox="1"/>
          <p:nvPr/>
        </p:nvSpPr>
        <p:spPr bwMode="auto">
          <a:xfrm>
            <a:off x="8655126" y="5269035"/>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cxnSp>
        <p:nvCxnSpPr>
          <p:cNvPr id="23" name="Straight Connector 22">
            <a:extLst>
              <a:ext uri="{FF2B5EF4-FFF2-40B4-BE49-F238E27FC236}">
                <a16:creationId xmlns:a16="http://schemas.microsoft.com/office/drawing/2014/main" id="{EC92A355-032D-5618-199B-231454B79676}"/>
              </a:ext>
            </a:extLst>
          </p:cNvPr>
          <p:cNvCxnSpPr>
            <a:cxnSpLocks/>
          </p:cNvCxnSpPr>
          <p:nvPr/>
        </p:nvCxnSpPr>
        <p:spPr bwMode="auto">
          <a:xfrm flipV="1">
            <a:off x="8900608" y="5238260"/>
            <a:ext cx="0" cy="64008"/>
          </a:xfrm>
          <a:prstGeom prst="line">
            <a:avLst/>
          </a:prstGeom>
          <a:noFill/>
          <a:ln w="28575" cap="flat" cmpd="sng" algn="ctr">
            <a:solidFill>
              <a:schemeClr val="bg1"/>
            </a:solidFill>
            <a:prstDash val="solid"/>
            <a:round/>
            <a:headEnd type="none" w="med" len="med"/>
            <a:tailEnd type="none" w="med" len="med"/>
          </a:ln>
          <a:effectLst/>
        </p:spPr>
      </p:cxnSp>
      <p:sp>
        <p:nvSpPr>
          <p:cNvPr id="24" name="TextBox 23">
            <a:extLst>
              <a:ext uri="{FF2B5EF4-FFF2-40B4-BE49-F238E27FC236}">
                <a16:creationId xmlns:a16="http://schemas.microsoft.com/office/drawing/2014/main" id="{561EF564-7422-178A-7889-B7A3C6E334F8}"/>
              </a:ext>
            </a:extLst>
          </p:cNvPr>
          <p:cNvSpPr txBox="1"/>
          <p:nvPr/>
        </p:nvSpPr>
        <p:spPr bwMode="auto">
          <a:xfrm>
            <a:off x="7827686" y="5275385"/>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cxnSp>
        <p:nvCxnSpPr>
          <p:cNvPr id="25" name="Straight Connector 24">
            <a:extLst>
              <a:ext uri="{FF2B5EF4-FFF2-40B4-BE49-F238E27FC236}">
                <a16:creationId xmlns:a16="http://schemas.microsoft.com/office/drawing/2014/main" id="{DFAE0B46-8B05-F2E8-32D6-DDDBD9D28034}"/>
              </a:ext>
            </a:extLst>
          </p:cNvPr>
          <p:cNvCxnSpPr>
            <a:cxnSpLocks/>
          </p:cNvCxnSpPr>
          <p:nvPr/>
        </p:nvCxnSpPr>
        <p:spPr bwMode="auto">
          <a:xfrm flipV="1">
            <a:off x="8027483" y="5244610"/>
            <a:ext cx="0" cy="64008"/>
          </a:xfrm>
          <a:prstGeom prst="line">
            <a:avLst/>
          </a:prstGeom>
          <a:noFill/>
          <a:ln w="28575" cap="flat" cmpd="sng" algn="ctr">
            <a:solidFill>
              <a:schemeClr val="bg1"/>
            </a:solidFill>
            <a:prstDash val="solid"/>
            <a:round/>
            <a:headEnd type="none" w="med" len="med"/>
            <a:tailEnd type="none" w="med" len="med"/>
          </a:ln>
          <a:effectLst/>
        </p:spPr>
      </p:cxnSp>
      <p:grpSp>
        <p:nvGrpSpPr>
          <p:cNvPr id="32" name="Group 31">
            <a:extLst>
              <a:ext uri="{FF2B5EF4-FFF2-40B4-BE49-F238E27FC236}">
                <a16:creationId xmlns:a16="http://schemas.microsoft.com/office/drawing/2014/main" id="{7A53B028-4A34-2264-0156-8AA90C1DA1FD}"/>
              </a:ext>
            </a:extLst>
          </p:cNvPr>
          <p:cNvGrpSpPr/>
          <p:nvPr/>
        </p:nvGrpSpPr>
        <p:grpSpPr>
          <a:xfrm>
            <a:off x="7566206" y="2242605"/>
            <a:ext cx="249083" cy="154450"/>
            <a:chOff x="6492972" y="1702435"/>
            <a:chExt cx="249083" cy="154450"/>
          </a:xfrm>
        </p:grpSpPr>
        <p:grpSp>
          <p:nvGrpSpPr>
            <p:cNvPr id="33" name="Group 32">
              <a:extLst>
                <a:ext uri="{FF2B5EF4-FFF2-40B4-BE49-F238E27FC236}">
                  <a16:creationId xmlns:a16="http://schemas.microsoft.com/office/drawing/2014/main" id="{70BCBD33-5CA6-08DA-2F6E-14DBE1CE7156}"/>
                </a:ext>
              </a:extLst>
            </p:cNvPr>
            <p:cNvGrpSpPr/>
            <p:nvPr/>
          </p:nvGrpSpPr>
          <p:grpSpPr>
            <a:xfrm rot="16200000">
              <a:off x="6567322" y="1654067"/>
              <a:ext cx="100383" cy="249083"/>
              <a:chOff x="4372795" y="2993821"/>
              <a:chExt cx="118285" cy="235184"/>
            </a:xfrm>
          </p:grpSpPr>
          <p:cxnSp>
            <p:nvCxnSpPr>
              <p:cNvPr id="35" name="Straight Connector 34">
                <a:extLst>
                  <a:ext uri="{FF2B5EF4-FFF2-40B4-BE49-F238E27FC236}">
                    <a16:creationId xmlns:a16="http://schemas.microsoft.com/office/drawing/2014/main" id="{8D9F05BB-9B22-E939-61BA-7F34B17F0B81}"/>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E75E8F39-9896-CDD7-D6DA-5059802FD0B7}"/>
                  </a:ext>
                </a:extLst>
              </p:cNvPr>
              <p:cNvCxnSpPr>
                <a:cxnSpLocks/>
              </p:cNvCxnSpPr>
              <p:nvPr/>
            </p:nvCxnSpPr>
            <p:spPr bwMode="auto">
              <a:xfrm>
                <a:off x="4372795" y="3229005"/>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0E84E682-F1CF-4CCA-88AD-2CC7032AFEEA}"/>
                  </a:ext>
                </a:extLst>
              </p:cNvPr>
              <p:cNvCxnSpPr>
                <a:cxnSpLocks/>
              </p:cNvCxnSpPr>
              <p:nvPr/>
            </p:nvCxnSpPr>
            <p:spPr bwMode="auto">
              <a:xfrm rot="5400000">
                <a:off x="4316603" y="3109155"/>
                <a:ext cx="230668" cy="0"/>
              </a:xfrm>
              <a:prstGeom prst="line">
                <a:avLst/>
              </a:prstGeom>
              <a:noFill/>
              <a:ln w="28575" cap="flat" cmpd="sng" algn="ctr">
                <a:solidFill>
                  <a:srgbClr val="000000"/>
                </a:solidFill>
                <a:prstDash val="solid"/>
                <a:round/>
                <a:headEnd type="none" w="med" len="med"/>
                <a:tailEnd type="none" w="med" len="med"/>
              </a:ln>
              <a:effectLst/>
            </p:spPr>
          </p:cxnSp>
        </p:grpSp>
        <p:sp>
          <p:nvSpPr>
            <p:cNvPr id="34" name="Rectangle 33">
              <a:extLst>
                <a:ext uri="{FF2B5EF4-FFF2-40B4-BE49-F238E27FC236}">
                  <a16:creationId xmlns:a16="http://schemas.microsoft.com/office/drawing/2014/main" id="{985AD2F1-3DE4-420B-E3CC-D6885CD0C9B2}"/>
                </a:ext>
              </a:extLst>
            </p:cNvPr>
            <p:cNvSpPr/>
            <p:nvPr/>
          </p:nvSpPr>
          <p:spPr bwMode="auto">
            <a:xfrm>
              <a:off x="6544716" y="1702435"/>
              <a:ext cx="154450" cy="154450"/>
            </a:xfrm>
            <a:prstGeom prst="rect">
              <a:avLst/>
            </a:prstGeom>
            <a:solidFill>
              <a:schemeClr val="bg1"/>
            </a:solidFill>
            <a:ln w="28575">
              <a:noFill/>
              <a:miter lim="800000"/>
              <a:headEnd/>
              <a:tailEnd/>
            </a:ln>
          </p:spPr>
          <p:txBody>
            <a:bodyPr rtlCol="0" anchor="ctr"/>
            <a:lstStyle/>
            <a:p>
              <a:pPr algn="ctr"/>
              <a:endParaRPr lang="en-US" dirty="0"/>
            </a:p>
          </p:txBody>
        </p:sp>
      </p:grpSp>
      <p:grpSp>
        <p:nvGrpSpPr>
          <p:cNvPr id="38" name="Group 37">
            <a:extLst>
              <a:ext uri="{FF2B5EF4-FFF2-40B4-BE49-F238E27FC236}">
                <a16:creationId xmlns:a16="http://schemas.microsoft.com/office/drawing/2014/main" id="{50250182-F228-BC0A-0461-C2976C732831}"/>
              </a:ext>
            </a:extLst>
          </p:cNvPr>
          <p:cNvGrpSpPr/>
          <p:nvPr/>
        </p:nvGrpSpPr>
        <p:grpSpPr>
          <a:xfrm>
            <a:off x="6496049" y="2455739"/>
            <a:ext cx="1671278" cy="100384"/>
            <a:chOff x="5729571" y="1728411"/>
            <a:chExt cx="1671278" cy="100384"/>
          </a:xfrm>
        </p:grpSpPr>
        <p:grpSp>
          <p:nvGrpSpPr>
            <p:cNvPr id="39" name="Group 38">
              <a:extLst>
                <a:ext uri="{FF2B5EF4-FFF2-40B4-BE49-F238E27FC236}">
                  <a16:creationId xmlns:a16="http://schemas.microsoft.com/office/drawing/2014/main" id="{028989A9-2EE1-BDBF-6A17-13C7BACBB8F3}"/>
                </a:ext>
              </a:extLst>
            </p:cNvPr>
            <p:cNvGrpSpPr/>
            <p:nvPr/>
          </p:nvGrpSpPr>
          <p:grpSpPr>
            <a:xfrm rot="16200000">
              <a:off x="6515018" y="942964"/>
              <a:ext cx="100384" cy="1671278"/>
              <a:chOff x="4372795" y="2273022"/>
              <a:chExt cx="118286" cy="1578022"/>
            </a:xfrm>
          </p:grpSpPr>
          <p:cxnSp>
            <p:nvCxnSpPr>
              <p:cNvPr id="41" name="Straight Connector 40">
                <a:extLst>
                  <a:ext uri="{FF2B5EF4-FFF2-40B4-BE49-F238E27FC236}">
                    <a16:creationId xmlns:a16="http://schemas.microsoft.com/office/drawing/2014/main" id="{A0F782A8-55F4-C710-4F8E-39E1EC80B9E5}"/>
                  </a:ext>
                </a:extLst>
              </p:cNvPr>
              <p:cNvCxnSpPr>
                <a:cxnSpLocks/>
              </p:cNvCxnSpPr>
              <p:nvPr/>
            </p:nvCxnSpPr>
            <p:spPr bwMode="auto">
              <a:xfrm>
                <a:off x="4372796" y="2285766"/>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010FD87-336B-72DC-7BE3-80E84D38AC1A}"/>
                  </a:ext>
                </a:extLst>
              </p:cNvPr>
              <p:cNvCxnSpPr>
                <a:cxnSpLocks/>
              </p:cNvCxnSpPr>
              <p:nvPr/>
            </p:nvCxnSpPr>
            <p:spPr bwMode="auto">
              <a:xfrm>
                <a:off x="4372795" y="3851044"/>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CBCB158-EC20-A3FA-D580-75FACC4B6ED9}"/>
                  </a:ext>
                </a:extLst>
              </p:cNvPr>
              <p:cNvCxnSpPr>
                <a:cxnSpLocks/>
              </p:cNvCxnSpPr>
              <p:nvPr/>
            </p:nvCxnSpPr>
            <p:spPr bwMode="auto">
              <a:xfrm rot="5400000">
                <a:off x="3645948" y="3059012"/>
                <a:ext cx="1571979" cy="0"/>
              </a:xfrm>
              <a:prstGeom prst="line">
                <a:avLst/>
              </a:prstGeom>
              <a:noFill/>
              <a:ln w="28575" cap="flat" cmpd="sng" algn="ctr">
                <a:solidFill>
                  <a:srgbClr val="000000"/>
                </a:solidFill>
                <a:prstDash val="solid"/>
                <a:round/>
                <a:headEnd type="none" w="med" len="med"/>
                <a:tailEnd type="none" w="med" len="med"/>
              </a:ln>
              <a:effectLst/>
            </p:spPr>
          </p:cxnSp>
        </p:grpSp>
        <p:sp>
          <p:nvSpPr>
            <p:cNvPr id="40" name="Rectangle 39">
              <a:extLst>
                <a:ext uri="{FF2B5EF4-FFF2-40B4-BE49-F238E27FC236}">
                  <a16:creationId xmlns:a16="http://schemas.microsoft.com/office/drawing/2014/main" id="{07F5D4CE-8E31-F9B3-A61D-BC9C9D6CD6B9}"/>
                </a:ext>
              </a:extLst>
            </p:cNvPr>
            <p:cNvSpPr/>
            <p:nvPr/>
          </p:nvSpPr>
          <p:spPr bwMode="auto">
            <a:xfrm>
              <a:off x="6542507" y="1737360"/>
              <a:ext cx="69495" cy="69495"/>
            </a:xfrm>
            <a:prstGeom prst="rect">
              <a:avLst/>
            </a:prstGeom>
            <a:solidFill>
              <a:schemeClr val="bg1"/>
            </a:solidFill>
            <a:ln w="28575">
              <a:noFill/>
              <a:miter lim="800000"/>
              <a:headEnd/>
              <a:tailEnd/>
            </a:ln>
          </p:spPr>
          <p:txBody>
            <a:bodyPr rtlCol="0" anchor="ctr"/>
            <a:lstStyle/>
            <a:p>
              <a:pPr algn="ctr"/>
              <a:endParaRPr lang="en-US" dirty="0"/>
            </a:p>
          </p:txBody>
        </p:sp>
      </p:grpSp>
      <p:grpSp>
        <p:nvGrpSpPr>
          <p:cNvPr id="44" name="Group 43">
            <a:extLst>
              <a:ext uri="{FF2B5EF4-FFF2-40B4-BE49-F238E27FC236}">
                <a16:creationId xmlns:a16="http://schemas.microsoft.com/office/drawing/2014/main" id="{EBCB63DE-2D5A-A59D-2302-468DDA65DF6E}"/>
              </a:ext>
            </a:extLst>
          </p:cNvPr>
          <p:cNvGrpSpPr/>
          <p:nvPr/>
        </p:nvGrpSpPr>
        <p:grpSpPr>
          <a:xfrm>
            <a:off x="7113399" y="2654352"/>
            <a:ext cx="535178" cy="114850"/>
            <a:chOff x="6492971" y="1714231"/>
            <a:chExt cx="535178" cy="114850"/>
          </a:xfrm>
        </p:grpSpPr>
        <p:grpSp>
          <p:nvGrpSpPr>
            <p:cNvPr id="45" name="Group 44">
              <a:extLst>
                <a:ext uri="{FF2B5EF4-FFF2-40B4-BE49-F238E27FC236}">
                  <a16:creationId xmlns:a16="http://schemas.microsoft.com/office/drawing/2014/main" id="{4EA0C1B1-5228-A53B-AC18-A692370DFEA3}"/>
                </a:ext>
              </a:extLst>
            </p:cNvPr>
            <p:cNvGrpSpPr/>
            <p:nvPr/>
          </p:nvGrpSpPr>
          <p:grpSpPr>
            <a:xfrm rot="16200000">
              <a:off x="6710368" y="1511015"/>
              <a:ext cx="100384" cy="535178"/>
              <a:chOff x="4372795" y="2993822"/>
              <a:chExt cx="118286" cy="505315"/>
            </a:xfrm>
          </p:grpSpPr>
          <p:cxnSp>
            <p:nvCxnSpPr>
              <p:cNvPr id="47" name="Straight Connector 46">
                <a:extLst>
                  <a:ext uri="{FF2B5EF4-FFF2-40B4-BE49-F238E27FC236}">
                    <a16:creationId xmlns:a16="http://schemas.microsoft.com/office/drawing/2014/main" id="{536C363D-2975-A49A-2829-64D857D7E40A}"/>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AAFA97F-88BF-483D-0F59-0BB51443F9A7}"/>
                  </a:ext>
                </a:extLst>
              </p:cNvPr>
              <p:cNvCxnSpPr>
                <a:cxnSpLocks/>
              </p:cNvCxnSpPr>
              <p:nvPr/>
            </p:nvCxnSpPr>
            <p:spPr bwMode="auto">
              <a:xfrm>
                <a:off x="4372796" y="3494519"/>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549104DD-A145-A88C-5ACD-71239446FF50}"/>
                  </a:ext>
                </a:extLst>
              </p:cNvPr>
              <p:cNvCxnSpPr>
                <a:cxnSpLocks/>
              </p:cNvCxnSpPr>
              <p:nvPr/>
            </p:nvCxnSpPr>
            <p:spPr bwMode="auto">
              <a:xfrm rot="5400000">
                <a:off x="4179280" y="3246480"/>
                <a:ext cx="505315" cy="0"/>
              </a:xfrm>
              <a:prstGeom prst="line">
                <a:avLst/>
              </a:prstGeom>
              <a:noFill/>
              <a:ln w="28575" cap="flat" cmpd="sng" algn="ctr">
                <a:solidFill>
                  <a:srgbClr val="000000"/>
                </a:solidFill>
                <a:prstDash val="solid"/>
                <a:round/>
                <a:headEnd type="none" w="med" len="med"/>
                <a:tailEnd type="none" w="med" len="med"/>
              </a:ln>
              <a:effectLst/>
            </p:spPr>
          </p:cxnSp>
        </p:grpSp>
        <p:sp>
          <p:nvSpPr>
            <p:cNvPr id="46" name="Rectangle 45">
              <a:extLst>
                <a:ext uri="{FF2B5EF4-FFF2-40B4-BE49-F238E27FC236}">
                  <a16:creationId xmlns:a16="http://schemas.microsoft.com/office/drawing/2014/main" id="{D0D7ADFF-729D-D135-D184-FDF8099A70C1}"/>
                </a:ext>
              </a:extLst>
            </p:cNvPr>
            <p:cNvSpPr/>
            <p:nvPr/>
          </p:nvSpPr>
          <p:spPr bwMode="auto">
            <a:xfrm>
              <a:off x="6710097" y="1714231"/>
              <a:ext cx="114850" cy="114850"/>
            </a:xfrm>
            <a:prstGeom prst="rect">
              <a:avLst/>
            </a:prstGeom>
            <a:solidFill>
              <a:schemeClr val="bg1"/>
            </a:solidFill>
            <a:ln w="28575">
              <a:noFill/>
              <a:miter lim="800000"/>
              <a:headEnd/>
              <a:tailEnd/>
            </a:ln>
          </p:spPr>
          <p:txBody>
            <a:bodyPr rtlCol="0" anchor="ctr"/>
            <a:lstStyle/>
            <a:p>
              <a:pPr algn="ctr"/>
              <a:endParaRPr lang="en-US" dirty="0"/>
            </a:p>
          </p:txBody>
        </p:sp>
      </p:grpSp>
      <p:grpSp>
        <p:nvGrpSpPr>
          <p:cNvPr id="50" name="Group 49">
            <a:extLst>
              <a:ext uri="{FF2B5EF4-FFF2-40B4-BE49-F238E27FC236}">
                <a16:creationId xmlns:a16="http://schemas.microsoft.com/office/drawing/2014/main" id="{D29F9450-57A0-F0CA-2604-971668837389}"/>
              </a:ext>
            </a:extLst>
          </p:cNvPr>
          <p:cNvGrpSpPr/>
          <p:nvPr/>
        </p:nvGrpSpPr>
        <p:grpSpPr>
          <a:xfrm>
            <a:off x="7195881" y="2901182"/>
            <a:ext cx="1169368" cy="100383"/>
            <a:chOff x="6355844" y="1728416"/>
            <a:chExt cx="1169368" cy="100383"/>
          </a:xfrm>
        </p:grpSpPr>
        <p:grpSp>
          <p:nvGrpSpPr>
            <p:cNvPr id="51" name="Group 50">
              <a:extLst>
                <a:ext uri="{FF2B5EF4-FFF2-40B4-BE49-F238E27FC236}">
                  <a16:creationId xmlns:a16="http://schemas.microsoft.com/office/drawing/2014/main" id="{EAB5D98C-BAFC-8054-7251-C9BB92748845}"/>
                </a:ext>
              </a:extLst>
            </p:cNvPr>
            <p:cNvGrpSpPr/>
            <p:nvPr/>
          </p:nvGrpSpPr>
          <p:grpSpPr>
            <a:xfrm rot="16200000">
              <a:off x="6890336" y="1193924"/>
              <a:ext cx="100383" cy="1169368"/>
              <a:chOff x="4372796" y="2864349"/>
              <a:chExt cx="118285" cy="1104119"/>
            </a:xfrm>
          </p:grpSpPr>
          <p:cxnSp>
            <p:nvCxnSpPr>
              <p:cNvPr id="53" name="Straight Connector 52">
                <a:extLst>
                  <a:ext uri="{FF2B5EF4-FFF2-40B4-BE49-F238E27FC236}">
                    <a16:creationId xmlns:a16="http://schemas.microsoft.com/office/drawing/2014/main" id="{D323B5AB-4476-8D5C-6600-930987852CBB}"/>
                  </a:ext>
                </a:extLst>
              </p:cNvPr>
              <p:cNvCxnSpPr>
                <a:cxnSpLocks/>
              </p:cNvCxnSpPr>
              <p:nvPr/>
            </p:nvCxnSpPr>
            <p:spPr bwMode="auto">
              <a:xfrm>
                <a:off x="4372796" y="2864349"/>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B8182DD-2D82-AA9B-8061-C69A00ABB3D3}"/>
                  </a:ext>
                </a:extLst>
              </p:cNvPr>
              <p:cNvCxnSpPr>
                <a:cxnSpLocks/>
              </p:cNvCxnSpPr>
              <p:nvPr/>
            </p:nvCxnSpPr>
            <p:spPr bwMode="auto">
              <a:xfrm rot="5400000">
                <a:off x="3883892" y="3420131"/>
                <a:ext cx="1096090" cy="0"/>
              </a:xfrm>
              <a:prstGeom prst="line">
                <a:avLst/>
              </a:prstGeom>
              <a:noFill/>
              <a:ln w="28575" cap="flat" cmpd="sng" algn="ctr">
                <a:solidFill>
                  <a:srgbClr val="000000"/>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4DD9FFBB-9035-256C-9485-4CDB980E6906}"/>
                  </a:ext>
                </a:extLst>
              </p:cNvPr>
              <p:cNvCxnSpPr>
                <a:cxnSpLocks/>
              </p:cNvCxnSpPr>
              <p:nvPr/>
            </p:nvCxnSpPr>
            <p:spPr bwMode="auto">
              <a:xfrm>
                <a:off x="4372796" y="3968468"/>
                <a:ext cx="118285" cy="0"/>
              </a:xfrm>
              <a:prstGeom prst="line">
                <a:avLst/>
              </a:prstGeom>
              <a:noFill/>
              <a:ln w="28575" cap="flat" cmpd="sng" algn="ctr">
                <a:solidFill>
                  <a:srgbClr val="000000"/>
                </a:solidFill>
                <a:prstDash val="solid"/>
                <a:round/>
                <a:headEnd type="none" w="med" len="med"/>
                <a:tailEnd type="none" w="med" len="med"/>
              </a:ln>
              <a:effectLst/>
            </p:spPr>
          </p:cxnSp>
        </p:grpSp>
        <p:sp>
          <p:nvSpPr>
            <p:cNvPr id="52" name="Rectangle 51">
              <a:extLst>
                <a:ext uri="{FF2B5EF4-FFF2-40B4-BE49-F238E27FC236}">
                  <a16:creationId xmlns:a16="http://schemas.microsoft.com/office/drawing/2014/main" id="{58E3BAB5-A87C-E2D0-680C-8D22379F5EEE}"/>
                </a:ext>
              </a:extLst>
            </p:cNvPr>
            <p:cNvSpPr/>
            <p:nvPr/>
          </p:nvSpPr>
          <p:spPr bwMode="auto">
            <a:xfrm>
              <a:off x="6902655" y="1737360"/>
              <a:ext cx="69495" cy="69495"/>
            </a:xfrm>
            <a:prstGeom prst="rect">
              <a:avLst/>
            </a:prstGeom>
            <a:solidFill>
              <a:schemeClr val="bg1"/>
            </a:solidFill>
            <a:ln w="28575">
              <a:noFill/>
              <a:miter lim="800000"/>
              <a:headEnd/>
              <a:tailEnd/>
            </a:ln>
          </p:spPr>
          <p:txBody>
            <a:bodyPr rtlCol="0" anchor="ctr"/>
            <a:lstStyle/>
            <a:p>
              <a:pPr algn="ctr"/>
              <a:endParaRPr lang="en-US" dirty="0"/>
            </a:p>
          </p:txBody>
        </p:sp>
      </p:grpSp>
      <p:grpSp>
        <p:nvGrpSpPr>
          <p:cNvPr id="56" name="Group 55">
            <a:extLst>
              <a:ext uri="{FF2B5EF4-FFF2-40B4-BE49-F238E27FC236}">
                <a16:creationId xmlns:a16="http://schemas.microsoft.com/office/drawing/2014/main" id="{F44B9C98-9379-AFC6-6605-AA35E17466D2}"/>
              </a:ext>
            </a:extLst>
          </p:cNvPr>
          <p:cNvGrpSpPr/>
          <p:nvPr/>
        </p:nvGrpSpPr>
        <p:grpSpPr>
          <a:xfrm>
            <a:off x="7448053" y="3113231"/>
            <a:ext cx="573147" cy="100383"/>
            <a:chOff x="7095619" y="1728417"/>
            <a:chExt cx="573147" cy="100383"/>
          </a:xfrm>
        </p:grpSpPr>
        <p:grpSp>
          <p:nvGrpSpPr>
            <p:cNvPr id="57" name="Group 56">
              <a:extLst>
                <a:ext uri="{FF2B5EF4-FFF2-40B4-BE49-F238E27FC236}">
                  <a16:creationId xmlns:a16="http://schemas.microsoft.com/office/drawing/2014/main" id="{BA24C9EC-3470-C0E1-CD9D-7B92CE7324A6}"/>
                </a:ext>
              </a:extLst>
            </p:cNvPr>
            <p:cNvGrpSpPr/>
            <p:nvPr/>
          </p:nvGrpSpPr>
          <p:grpSpPr>
            <a:xfrm rot="16200000">
              <a:off x="7332001" y="1492035"/>
              <a:ext cx="100383" cy="573147"/>
              <a:chOff x="4372796" y="3562845"/>
              <a:chExt cx="118285" cy="541166"/>
            </a:xfrm>
          </p:grpSpPr>
          <p:cxnSp>
            <p:nvCxnSpPr>
              <p:cNvPr id="59" name="Straight Connector 58">
                <a:extLst>
                  <a:ext uri="{FF2B5EF4-FFF2-40B4-BE49-F238E27FC236}">
                    <a16:creationId xmlns:a16="http://schemas.microsoft.com/office/drawing/2014/main" id="{1387830C-00D7-BA26-E1E4-A8F24633F8EE}"/>
                  </a:ext>
                </a:extLst>
              </p:cNvPr>
              <p:cNvCxnSpPr>
                <a:cxnSpLocks/>
              </p:cNvCxnSpPr>
              <p:nvPr/>
            </p:nvCxnSpPr>
            <p:spPr bwMode="auto">
              <a:xfrm>
                <a:off x="4372796" y="3562845"/>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72ACF6A-CE39-808B-294A-C33C4BB46FC6}"/>
                  </a:ext>
                </a:extLst>
              </p:cNvPr>
              <p:cNvCxnSpPr>
                <a:cxnSpLocks/>
              </p:cNvCxnSpPr>
              <p:nvPr/>
            </p:nvCxnSpPr>
            <p:spPr bwMode="auto">
              <a:xfrm rot="5400000">
                <a:off x="4161587" y="3833662"/>
                <a:ext cx="540699" cy="0"/>
              </a:xfrm>
              <a:prstGeom prst="line">
                <a:avLst/>
              </a:prstGeom>
              <a:noFill/>
              <a:ln w="28575" cap="flat" cmpd="sng" algn="ctr">
                <a:solidFill>
                  <a:srgbClr val="000000"/>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406223FE-03F5-5BBC-C7C2-975BA3C0C4D5}"/>
                  </a:ext>
                </a:extLst>
              </p:cNvPr>
              <p:cNvCxnSpPr>
                <a:cxnSpLocks/>
              </p:cNvCxnSpPr>
              <p:nvPr/>
            </p:nvCxnSpPr>
            <p:spPr bwMode="auto">
              <a:xfrm>
                <a:off x="4372796" y="4103156"/>
                <a:ext cx="118285" cy="0"/>
              </a:xfrm>
              <a:prstGeom prst="line">
                <a:avLst/>
              </a:prstGeom>
              <a:noFill/>
              <a:ln w="28575" cap="flat" cmpd="sng" algn="ctr">
                <a:solidFill>
                  <a:srgbClr val="000000"/>
                </a:solidFill>
                <a:prstDash val="solid"/>
                <a:round/>
                <a:headEnd type="none" w="med" len="med"/>
                <a:tailEnd type="none" w="med" len="med"/>
              </a:ln>
              <a:effectLst/>
            </p:spPr>
          </p:cxnSp>
        </p:grpSp>
        <p:sp>
          <p:nvSpPr>
            <p:cNvPr id="58" name="Rectangle 57">
              <a:extLst>
                <a:ext uri="{FF2B5EF4-FFF2-40B4-BE49-F238E27FC236}">
                  <a16:creationId xmlns:a16="http://schemas.microsoft.com/office/drawing/2014/main" id="{F1570A99-001A-4313-54EF-FE1FCCF72A09}"/>
                </a:ext>
              </a:extLst>
            </p:cNvPr>
            <p:cNvSpPr/>
            <p:nvPr/>
          </p:nvSpPr>
          <p:spPr bwMode="auto">
            <a:xfrm>
              <a:off x="7348324" y="1737360"/>
              <a:ext cx="69495" cy="69495"/>
            </a:xfrm>
            <a:prstGeom prst="rect">
              <a:avLst/>
            </a:prstGeom>
            <a:solidFill>
              <a:schemeClr val="bg1"/>
            </a:solidFill>
            <a:ln w="28575">
              <a:noFill/>
              <a:miter lim="800000"/>
              <a:headEnd/>
              <a:tailEnd/>
            </a:ln>
          </p:spPr>
          <p:txBody>
            <a:bodyPr rtlCol="0" anchor="ctr"/>
            <a:lstStyle/>
            <a:p>
              <a:pPr algn="ctr"/>
              <a:endParaRPr lang="en-US" dirty="0"/>
            </a:p>
          </p:txBody>
        </p:sp>
      </p:grpSp>
      <p:grpSp>
        <p:nvGrpSpPr>
          <p:cNvPr id="62" name="Group 61">
            <a:extLst>
              <a:ext uri="{FF2B5EF4-FFF2-40B4-BE49-F238E27FC236}">
                <a16:creationId xmlns:a16="http://schemas.microsoft.com/office/drawing/2014/main" id="{8DD05A96-0A41-20C2-233F-07B062B85FCE}"/>
              </a:ext>
            </a:extLst>
          </p:cNvPr>
          <p:cNvGrpSpPr/>
          <p:nvPr/>
        </p:nvGrpSpPr>
        <p:grpSpPr>
          <a:xfrm>
            <a:off x="7538570" y="3334154"/>
            <a:ext cx="728667" cy="100384"/>
            <a:chOff x="6492968" y="1728412"/>
            <a:chExt cx="728667" cy="100384"/>
          </a:xfrm>
        </p:grpSpPr>
        <p:grpSp>
          <p:nvGrpSpPr>
            <p:cNvPr id="63" name="Group 62">
              <a:extLst>
                <a:ext uri="{FF2B5EF4-FFF2-40B4-BE49-F238E27FC236}">
                  <a16:creationId xmlns:a16="http://schemas.microsoft.com/office/drawing/2014/main" id="{295005E2-9E6B-557A-75B6-CB856CFBA1F8}"/>
                </a:ext>
              </a:extLst>
            </p:cNvPr>
            <p:cNvGrpSpPr/>
            <p:nvPr/>
          </p:nvGrpSpPr>
          <p:grpSpPr>
            <a:xfrm rot="16200000">
              <a:off x="6807110" y="1414270"/>
              <a:ext cx="100384" cy="728667"/>
              <a:chOff x="4372795" y="2993821"/>
              <a:chExt cx="118286" cy="688008"/>
            </a:xfrm>
          </p:grpSpPr>
          <p:cxnSp>
            <p:nvCxnSpPr>
              <p:cNvPr id="65" name="Straight Connector 64">
                <a:extLst>
                  <a:ext uri="{FF2B5EF4-FFF2-40B4-BE49-F238E27FC236}">
                    <a16:creationId xmlns:a16="http://schemas.microsoft.com/office/drawing/2014/main" id="{85FF01A8-C5E3-4232-2D69-7429BE41F1C3}"/>
                  </a:ext>
                </a:extLst>
              </p:cNvPr>
              <p:cNvCxnSpPr>
                <a:cxnSpLocks/>
              </p:cNvCxnSpPr>
              <p:nvPr/>
            </p:nvCxnSpPr>
            <p:spPr bwMode="auto">
              <a:xfrm>
                <a:off x="4372795" y="299625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C1F9CC3-5A98-81E7-D399-7338059377F9}"/>
                  </a:ext>
                </a:extLst>
              </p:cNvPr>
              <p:cNvCxnSpPr>
                <a:cxnSpLocks/>
              </p:cNvCxnSpPr>
              <p:nvPr/>
            </p:nvCxnSpPr>
            <p:spPr bwMode="auto">
              <a:xfrm rot="5400000">
                <a:off x="4088658" y="3337100"/>
                <a:ext cx="686557" cy="0"/>
              </a:xfrm>
              <a:prstGeom prst="line">
                <a:avLst/>
              </a:prstGeom>
              <a:noFill/>
              <a:ln w="28575" cap="flat" cmpd="sng" algn="ctr">
                <a:solidFill>
                  <a:srgbClr val="000000"/>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F9DFF0FF-7A78-55A3-84A5-57A43A249FB2}"/>
                  </a:ext>
                </a:extLst>
              </p:cNvPr>
              <p:cNvCxnSpPr>
                <a:cxnSpLocks/>
              </p:cNvCxnSpPr>
              <p:nvPr/>
            </p:nvCxnSpPr>
            <p:spPr bwMode="auto">
              <a:xfrm>
                <a:off x="4372796" y="3681829"/>
                <a:ext cx="118285" cy="0"/>
              </a:xfrm>
              <a:prstGeom prst="line">
                <a:avLst/>
              </a:prstGeom>
              <a:noFill/>
              <a:ln w="28575" cap="flat" cmpd="sng" algn="ctr">
                <a:solidFill>
                  <a:srgbClr val="000000"/>
                </a:solidFill>
                <a:prstDash val="solid"/>
                <a:round/>
                <a:headEnd type="none" w="med" len="med"/>
                <a:tailEnd type="none" w="med" len="med"/>
              </a:ln>
              <a:effectLst/>
            </p:spPr>
          </p:cxnSp>
        </p:grpSp>
        <p:sp>
          <p:nvSpPr>
            <p:cNvPr id="64" name="Rectangle 63">
              <a:extLst>
                <a:ext uri="{FF2B5EF4-FFF2-40B4-BE49-F238E27FC236}">
                  <a16:creationId xmlns:a16="http://schemas.microsoft.com/office/drawing/2014/main" id="{D7A0AB44-C368-08E8-224F-6D67E5E4EC7C}"/>
                </a:ext>
              </a:extLst>
            </p:cNvPr>
            <p:cNvSpPr/>
            <p:nvPr/>
          </p:nvSpPr>
          <p:spPr bwMode="auto">
            <a:xfrm>
              <a:off x="6821985" y="1737360"/>
              <a:ext cx="69495" cy="69495"/>
            </a:xfrm>
            <a:prstGeom prst="rect">
              <a:avLst/>
            </a:prstGeom>
            <a:solidFill>
              <a:schemeClr val="bg1"/>
            </a:solidFill>
            <a:ln w="28575">
              <a:noFill/>
              <a:miter lim="800000"/>
              <a:headEnd/>
              <a:tailEnd/>
            </a:ln>
          </p:spPr>
          <p:txBody>
            <a:bodyPr rtlCol="0" anchor="ctr"/>
            <a:lstStyle/>
            <a:p>
              <a:pPr algn="ctr"/>
              <a:endParaRPr lang="en-US" dirty="0"/>
            </a:p>
          </p:txBody>
        </p:sp>
      </p:grpSp>
      <p:grpSp>
        <p:nvGrpSpPr>
          <p:cNvPr id="68" name="Group 67">
            <a:extLst>
              <a:ext uri="{FF2B5EF4-FFF2-40B4-BE49-F238E27FC236}">
                <a16:creationId xmlns:a16="http://schemas.microsoft.com/office/drawing/2014/main" id="{62E2EDFB-FCED-1FB1-1226-0E3CFA60A271}"/>
              </a:ext>
            </a:extLst>
          </p:cNvPr>
          <p:cNvGrpSpPr/>
          <p:nvPr/>
        </p:nvGrpSpPr>
        <p:grpSpPr>
          <a:xfrm>
            <a:off x="7596621" y="3544874"/>
            <a:ext cx="763647" cy="100383"/>
            <a:chOff x="6600320" y="1728418"/>
            <a:chExt cx="763647" cy="100383"/>
          </a:xfrm>
        </p:grpSpPr>
        <p:grpSp>
          <p:nvGrpSpPr>
            <p:cNvPr id="69" name="Group 68">
              <a:extLst>
                <a:ext uri="{FF2B5EF4-FFF2-40B4-BE49-F238E27FC236}">
                  <a16:creationId xmlns:a16="http://schemas.microsoft.com/office/drawing/2014/main" id="{46B02D6B-DFDA-C9F0-7F93-38388B33EFBC}"/>
                </a:ext>
              </a:extLst>
            </p:cNvPr>
            <p:cNvGrpSpPr/>
            <p:nvPr/>
          </p:nvGrpSpPr>
          <p:grpSpPr>
            <a:xfrm rot="16200000">
              <a:off x="6931952" y="1396786"/>
              <a:ext cx="100383" cy="763647"/>
              <a:chOff x="4372796" y="3095182"/>
              <a:chExt cx="118285" cy="721036"/>
            </a:xfrm>
          </p:grpSpPr>
          <p:cxnSp>
            <p:nvCxnSpPr>
              <p:cNvPr id="71" name="Straight Connector 70">
                <a:extLst>
                  <a:ext uri="{FF2B5EF4-FFF2-40B4-BE49-F238E27FC236}">
                    <a16:creationId xmlns:a16="http://schemas.microsoft.com/office/drawing/2014/main" id="{71F1C7F5-7246-C04E-16D8-6E4C08DE2422}"/>
                  </a:ext>
                </a:extLst>
              </p:cNvPr>
              <p:cNvCxnSpPr>
                <a:cxnSpLocks/>
              </p:cNvCxnSpPr>
              <p:nvPr/>
            </p:nvCxnSpPr>
            <p:spPr bwMode="auto">
              <a:xfrm>
                <a:off x="4372796" y="3095182"/>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901E236-8C07-BB79-FDAC-18EFE2BF872E}"/>
                  </a:ext>
                </a:extLst>
              </p:cNvPr>
              <p:cNvCxnSpPr>
                <a:cxnSpLocks/>
              </p:cNvCxnSpPr>
              <p:nvPr/>
            </p:nvCxnSpPr>
            <p:spPr bwMode="auto">
              <a:xfrm rot="5400000">
                <a:off x="4071962" y="3456245"/>
                <a:ext cx="719946" cy="0"/>
              </a:xfrm>
              <a:prstGeom prst="line">
                <a:avLst/>
              </a:prstGeom>
              <a:noFill/>
              <a:ln w="28575" cap="flat" cmpd="sng" algn="ctr">
                <a:solidFill>
                  <a:srgbClr val="000000"/>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F007334C-E3FA-3170-E101-CC4FE2FB260B}"/>
                  </a:ext>
                </a:extLst>
              </p:cNvPr>
              <p:cNvCxnSpPr>
                <a:cxnSpLocks/>
              </p:cNvCxnSpPr>
              <p:nvPr/>
            </p:nvCxnSpPr>
            <p:spPr bwMode="auto">
              <a:xfrm>
                <a:off x="4372796" y="3809610"/>
                <a:ext cx="118285" cy="0"/>
              </a:xfrm>
              <a:prstGeom prst="line">
                <a:avLst/>
              </a:prstGeom>
              <a:noFill/>
              <a:ln w="28575" cap="flat" cmpd="sng" algn="ctr">
                <a:solidFill>
                  <a:srgbClr val="000000"/>
                </a:solidFill>
                <a:prstDash val="solid"/>
                <a:round/>
                <a:headEnd type="none" w="med" len="med"/>
                <a:tailEnd type="none" w="med" len="med"/>
              </a:ln>
              <a:effectLst/>
            </p:spPr>
          </p:cxnSp>
        </p:grpSp>
        <p:sp>
          <p:nvSpPr>
            <p:cNvPr id="70" name="Rectangle 69">
              <a:extLst>
                <a:ext uri="{FF2B5EF4-FFF2-40B4-BE49-F238E27FC236}">
                  <a16:creationId xmlns:a16="http://schemas.microsoft.com/office/drawing/2014/main" id="{64F99F72-B854-0751-F213-0D54732A1EFA}"/>
                </a:ext>
              </a:extLst>
            </p:cNvPr>
            <p:cNvSpPr/>
            <p:nvPr/>
          </p:nvSpPr>
          <p:spPr bwMode="auto">
            <a:xfrm>
              <a:off x="6939384" y="1737360"/>
              <a:ext cx="69495" cy="69495"/>
            </a:xfrm>
            <a:prstGeom prst="rect">
              <a:avLst/>
            </a:prstGeom>
            <a:solidFill>
              <a:schemeClr val="bg1"/>
            </a:solidFill>
            <a:ln w="28575">
              <a:noFill/>
              <a:miter lim="800000"/>
              <a:headEnd/>
              <a:tailEnd/>
            </a:ln>
          </p:spPr>
          <p:txBody>
            <a:bodyPr rtlCol="0" anchor="ctr"/>
            <a:lstStyle/>
            <a:p>
              <a:pPr algn="ctr"/>
              <a:endParaRPr lang="en-US" dirty="0"/>
            </a:p>
          </p:txBody>
        </p:sp>
      </p:grpSp>
      <p:grpSp>
        <p:nvGrpSpPr>
          <p:cNvPr id="74" name="Group 73">
            <a:extLst>
              <a:ext uri="{FF2B5EF4-FFF2-40B4-BE49-F238E27FC236}">
                <a16:creationId xmlns:a16="http://schemas.microsoft.com/office/drawing/2014/main" id="{A24EEDAA-60ED-F172-9C9A-E92FDE01013B}"/>
              </a:ext>
            </a:extLst>
          </p:cNvPr>
          <p:cNvGrpSpPr/>
          <p:nvPr/>
        </p:nvGrpSpPr>
        <p:grpSpPr>
          <a:xfrm>
            <a:off x="7162796" y="3949086"/>
            <a:ext cx="456448" cy="108681"/>
            <a:chOff x="6907515" y="1720119"/>
            <a:chExt cx="456448" cy="108681"/>
          </a:xfrm>
        </p:grpSpPr>
        <p:grpSp>
          <p:nvGrpSpPr>
            <p:cNvPr id="75" name="Group 74">
              <a:extLst>
                <a:ext uri="{FF2B5EF4-FFF2-40B4-BE49-F238E27FC236}">
                  <a16:creationId xmlns:a16="http://schemas.microsoft.com/office/drawing/2014/main" id="{A80299DE-BDA8-7270-F343-2AA4ACA21B29}"/>
                </a:ext>
              </a:extLst>
            </p:cNvPr>
            <p:cNvGrpSpPr/>
            <p:nvPr/>
          </p:nvGrpSpPr>
          <p:grpSpPr>
            <a:xfrm rot="16200000">
              <a:off x="7085547" y="1550385"/>
              <a:ext cx="100383" cy="456448"/>
              <a:chOff x="4372796" y="3385239"/>
              <a:chExt cx="118285" cy="430979"/>
            </a:xfrm>
          </p:grpSpPr>
          <p:cxnSp>
            <p:nvCxnSpPr>
              <p:cNvPr id="77" name="Straight Connector 76">
                <a:extLst>
                  <a:ext uri="{FF2B5EF4-FFF2-40B4-BE49-F238E27FC236}">
                    <a16:creationId xmlns:a16="http://schemas.microsoft.com/office/drawing/2014/main" id="{48DD1A2B-ED28-ADDD-9E0C-556D6764DAEE}"/>
                  </a:ext>
                </a:extLst>
              </p:cNvPr>
              <p:cNvCxnSpPr>
                <a:cxnSpLocks/>
              </p:cNvCxnSpPr>
              <p:nvPr/>
            </p:nvCxnSpPr>
            <p:spPr bwMode="auto">
              <a:xfrm>
                <a:off x="4372796" y="3391968"/>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3C10BF88-ECEF-CCF9-5C8D-E4EDCE3E2EF5}"/>
                  </a:ext>
                </a:extLst>
              </p:cNvPr>
              <p:cNvCxnSpPr>
                <a:cxnSpLocks/>
              </p:cNvCxnSpPr>
              <p:nvPr/>
            </p:nvCxnSpPr>
            <p:spPr bwMode="auto">
              <a:xfrm rot="5400000">
                <a:off x="4216446" y="3600729"/>
                <a:ext cx="430979" cy="0"/>
              </a:xfrm>
              <a:prstGeom prst="line">
                <a:avLst/>
              </a:prstGeom>
              <a:noFill/>
              <a:ln w="28575" cap="flat" cmpd="sng" algn="ctr">
                <a:solidFill>
                  <a:srgbClr val="000000"/>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2F73EA47-7432-647C-BDB8-5428D0FF4F04}"/>
                  </a:ext>
                </a:extLst>
              </p:cNvPr>
              <p:cNvCxnSpPr>
                <a:cxnSpLocks/>
              </p:cNvCxnSpPr>
              <p:nvPr/>
            </p:nvCxnSpPr>
            <p:spPr bwMode="auto">
              <a:xfrm>
                <a:off x="4372796" y="3809610"/>
                <a:ext cx="118285" cy="0"/>
              </a:xfrm>
              <a:prstGeom prst="line">
                <a:avLst/>
              </a:prstGeom>
              <a:noFill/>
              <a:ln w="28575" cap="flat" cmpd="sng" algn="ctr">
                <a:solidFill>
                  <a:srgbClr val="000000"/>
                </a:solidFill>
                <a:prstDash val="solid"/>
                <a:round/>
                <a:headEnd type="none" w="med" len="med"/>
                <a:tailEnd type="none" w="med" len="med"/>
              </a:ln>
              <a:effectLst/>
            </p:spPr>
          </p:cxnSp>
        </p:grpSp>
        <p:sp>
          <p:nvSpPr>
            <p:cNvPr id="76" name="Rectangle 75">
              <a:extLst>
                <a:ext uri="{FF2B5EF4-FFF2-40B4-BE49-F238E27FC236}">
                  <a16:creationId xmlns:a16="http://schemas.microsoft.com/office/drawing/2014/main" id="{66F949F0-4E70-A8AD-A6CE-79DF9685955B}"/>
                </a:ext>
              </a:extLst>
            </p:cNvPr>
            <p:cNvSpPr/>
            <p:nvPr/>
          </p:nvSpPr>
          <p:spPr bwMode="auto">
            <a:xfrm>
              <a:off x="7091784" y="1720119"/>
              <a:ext cx="96261" cy="96261"/>
            </a:xfrm>
            <a:prstGeom prst="rect">
              <a:avLst/>
            </a:prstGeom>
            <a:solidFill>
              <a:schemeClr val="bg1"/>
            </a:solidFill>
            <a:ln w="28575">
              <a:noFill/>
              <a:miter lim="800000"/>
              <a:headEnd/>
              <a:tailEnd/>
            </a:ln>
          </p:spPr>
          <p:txBody>
            <a:bodyPr rtlCol="0" anchor="ctr"/>
            <a:lstStyle/>
            <a:p>
              <a:pPr algn="ctr"/>
              <a:endParaRPr lang="en-US" dirty="0"/>
            </a:p>
          </p:txBody>
        </p:sp>
      </p:grpSp>
      <p:grpSp>
        <p:nvGrpSpPr>
          <p:cNvPr id="80" name="Group 79">
            <a:extLst>
              <a:ext uri="{FF2B5EF4-FFF2-40B4-BE49-F238E27FC236}">
                <a16:creationId xmlns:a16="http://schemas.microsoft.com/office/drawing/2014/main" id="{391F9A53-F3F6-632A-BEFA-1BACB2060FF7}"/>
              </a:ext>
            </a:extLst>
          </p:cNvPr>
          <p:cNvGrpSpPr/>
          <p:nvPr/>
        </p:nvGrpSpPr>
        <p:grpSpPr>
          <a:xfrm>
            <a:off x="7181849" y="4166736"/>
            <a:ext cx="1068973" cy="100384"/>
            <a:chOff x="6386751" y="1728415"/>
            <a:chExt cx="1068973" cy="100384"/>
          </a:xfrm>
        </p:grpSpPr>
        <p:grpSp>
          <p:nvGrpSpPr>
            <p:cNvPr id="81" name="Group 80">
              <a:extLst>
                <a:ext uri="{FF2B5EF4-FFF2-40B4-BE49-F238E27FC236}">
                  <a16:creationId xmlns:a16="http://schemas.microsoft.com/office/drawing/2014/main" id="{C9A745F3-896B-5471-B1AF-0460DBA31E25}"/>
                </a:ext>
              </a:extLst>
            </p:cNvPr>
            <p:cNvGrpSpPr/>
            <p:nvPr/>
          </p:nvGrpSpPr>
          <p:grpSpPr>
            <a:xfrm rot="16200000">
              <a:off x="6871046" y="1244120"/>
              <a:ext cx="100384" cy="1068973"/>
              <a:chOff x="4372795" y="2893531"/>
              <a:chExt cx="118286" cy="1009325"/>
            </a:xfrm>
          </p:grpSpPr>
          <p:cxnSp>
            <p:nvCxnSpPr>
              <p:cNvPr id="83" name="Straight Connector 82">
                <a:extLst>
                  <a:ext uri="{FF2B5EF4-FFF2-40B4-BE49-F238E27FC236}">
                    <a16:creationId xmlns:a16="http://schemas.microsoft.com/office/drawing/2014/main" id="{C875B886-D520-72B2-03C5-F71F0BB73A39}"/>
                  </a:ext>
                </a:extLst>
              </p:cNvPr>
              <p:cNvCxnSpPr>
                <a:cxnSpLocks/>
              </p:cNvCxnSpPr>
              <p:nvPr/>
            </p:nvCxnSpPr>
            <p:spPr bwMode="auto">
              <a:xfrm>
                <a:off x="4372795" y="2897326"/>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CAA0671-6C97-9D67-4A7C-20D3BF169EF5}"/>
                  </a:ext>
                </a:extLst>
              </p:cNvPr>
              <p:cNvCxnSpPr>
                <a:cxnSpLocks/>
              </p:cNvCxnSpPr>
              <p:nvPr/>
            </p:nvCxnSpPr>
            <p:spPr bwMode="auto">
              <a:xfrm rot="5400000">
                <a:off x="3927998" y="3397468"/>
                <a:ext cx="1007874" cy="0"/>
              </a:xfrm>
              <a:prstGeom prst="line">
                <a:avLst/>
              </a:prstGeom>
              <a:noFill/>
              <a:ln w="28575" cap="flat" cmpd="sng" algn="ctr">
                <a:solidFill>
                  <a:srgbClr val="000000"/>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117514E0-4077-14AB-1B34-56078B20F89B}"/>
                  </a:ext>
                </a:extLst>
              </p:cNvPr>
              <p:cNvCxnSpPr>
                <a:cxnSpLocks/>
              </p:cNvCxnSpPr>
              <p:nvPr/>
            </p:nvCxnSpPr>
            <p:spPr bwMode="auto">
              <a:xfrm>
                <a:off x="4372796" y="3902856"/>
                <a:ext cx="118285" cy="0"/>
              </a:xfrm>
              <a:prstGeom prst="line">
                <a:avLst/>
              </a:prstGeom>
              <a:noFill/>
              <a:ln w="28575" cap="flat" cmpd="sng" algn="ctr">
                <a:solidFill>
                  <a:srgbClr val="000000"/>
                </a:solidFill>
                <a:prstDash val="solid"/>
                <a:round/>
                <a:headEnd type="none" w="med" len="med"/>
                <a:tailEnd type="none" w="med" len="med"/>
              </a:ln>
              <a:effectLst/>
            </p:spPr>
          </p:cxnSp>
        </p:grpSp>
        <p:sp>
          <p:nvSpPr>
            <p:cNvPr id="82" name="Rectangle 81">
              <a:extLst>
                <a:ext uri="{FF2B5EF4-FFF2-40B4-BE49-F238E27FC236}">
                  <a16:creationId xmlns:a16="http://schemas.microsoft.com/office/drawing/2014/main" id="{B6CE6C76-958E-85FD-88BA-6A8108A15E9A}"/>
                </a:ext>
              </a:extLst>
            </p:cNvPr>
            <p:cNvSpPr/>
            <p:nvPr/>
          </p:nvSpPr>
          <p:spPr bwMode="auto">
            <a:xfrm>
              <a:off x="6878779" y="1737360"/>
              <a:ext cx="69495" cy="69495"/>
            </a:xfrm>
            <a:prstGeom prst="rect">
              <a:avLst/>
            </a:prstGeom>
            <a:solidFill>
              <a:schemeClr val="bg1"/>
            </a:solidFill>
            <a:ln w="28575">
              <a:noFill/>
              <a:miter lim="800000"/>
              <a:headEnd/>
              <a:tailEnd/>
            </a:ln>
          </p:spPr>
          <p:txBody>
            <a:bodyPr rtlCol="0" anchor="ctr"/>
            <a:lstStyle/>
            <a:p>
              <a:pPr algn="ctr"/>
              <a:endParaRPr lang="en-US" dirty="0"/>
            </a:p>
          </p:txBody>
        </p:sp>
      </p:grpSp>
      <p:grpSp>
        <p:nvGrpSpPr>
          <p:cNvPr id="86" name="Group 85">
            <a:extLst>
              <a:ext uri="{FF2B5EF4-FFF2-40B4-BE49-F238E27FC236}">
                <a16:creationId xmlns:a16="http://schemas.microsoft.com/office/drawing/2014/main" id="{AA96547D-8F35-F4CC-2419-FF350615409B}"/>
              </a:ext>
            </a:extLst>
          </p:cNvPr>
          <p:cNvGrpSpPr/>
          <p:nvPr/>
        </p:nvGrpSpPr>
        <p:grpSpPr>
          <a:xfrm>
            <a:off x="7375167" y="4387254"/>
            <a:ext cx="536077" cy="100384"/>
            <a:chOff x="7603622" y="1728414"/>
            <a:chExt cx="536077" cy="100384"/>
          </a:xfrm>
        </p:grpSpPr>
        <p:grpSp>
          <p:nvGrpSpPr>
            <p:cNvPr id="87" name="Group 86">
              <a:extLst>
                <a:ext uri="{FF2B5EF4-FFF2-40B4-BE49-F238E27FC236}">
                  <a16:creationId xmlns:a16="http://schemas.microsoft.com/office/drawing/2014/main" id="{876215E4-3ED2-FDE7-4ADB-FD4B431B6909}"/>
                </a:ext>
              </a:extLst>
            </p:cNvPr>
            <p:cNvGrpSpPr/>
            <p:nvPr/>
          </p:nvGrpSpPr>
          <p:grpSpPr>
            <a:xfrm rot="16200000">
              <a:off x="7821469" y="1510567"/>
              <a:ext cx="100384" cy="536077"/>
              <a:chOff x="4372794" y="4042499"/>
              <a:chExt cx="118286" cy="506164"/>
            </a:xfrm>
          </p:grpSpPr>
          <p:cxnSp>
            <p:nvCxnSpPr>
              <p:cNvPr id="90" name="Straight Connector 89">
                <a:extLst>
                  <a:ext uri="{FF2B5EF4-FFF2-40B4-BE49-F238E27FC236}">
                    <a16:creationId xmlns:a16="http://schemas.microsoft.com/office/drawing/2014/main" id="{1B7B2534-927D-D0FF-5A64-2B0120FC777D}"/>
                  </a:ext>
                </a:extLst>
              </p:cNvPr>
              <p:cNvCxnSpPr>
                <a:cxnSpLocks/>
              </p:cNvCxnSpPr>
              <p:nvPr/>
            </p:nvCxnSpPr>
            <p:spPr bwMode="auto">
              <a:xfrm rot="5400000">
                <a:off x="4184128" y="4293646"/>
                <a:ext cx="495618" cy="0"/>
              </a:xfrm>
              <a:prstGeom prst="line">
                <a:avLst/>
              </a:prstGeom>
              <a:noFill/>
              <a:ln w="28575" cap="flat" cmpd="sng" algn="ctr">
                <a:solidFill>
                  <a:srgbClr val="000000"/>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45B8FF87-EF5F-7ECF-3284-BD0360432380}"/>
                  </a:ext>
                </a:extLst>
              </p:cNvPr>
              <p:cNvCxnSpPr>
                <a:cxnSpLocks/>
              </p:cNvCxnSpPr>
              <p:nvPr/>
            </p:nvCxnSpPr>
            <p:spPr bwMode="auto">
              <a:xfrm>
                <a:off x="4372795" y="4548663"/>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F8812C7F-314B-D622-1F53-1C59D9369E64}"/>
                  </a:ext>
                </a:extLst>
              </p:cNvPr>
              <p:cNvCxnSpPr>
                <a:cxnSpLocks/>
              </p:cNvCxnSpPr>
              <p:nvPr/>
            </p:nvCxnSpPr>
            <p:spPr bwMode="auto">
              <a:xfrm>
                <a:off x="4372794" y="4042499"/>
                <a:ext cx="118285" cy="0"/>
              </a:xfrm>
              <a:prstGeom prst="line">
                <a:avLst/>
              </a:prstGeom>
              <a:noFill/>
              <a:ln w="28575" cap="flat" cmpd="sng" algn="ctr">
                <a:solidFill>
                  <a:srgbClr val="000000"/>
                </a:solidFill>
                <a:prstDash val="solid"/>
                <a:round/>
                <a:headEnd type="none" w="med" len="med"/>
                <a:tailEnd type="none" w="med" len="med"/>
              </a:ln>
              <a:effectLst/>
            </p:spPr>
          </p:cxnSp>
        </p:grpSp>
        <p:sp>
          <p:nvSpPr>
            <p:cNvPr id="88" name="Rectangle 87">
              <a:extLst>
                <a:ext uri="{FF2B5EF4-FFF2-40B4-BE49-F238E27FC236}">
                  <a16:creationId xmlns:a16="http://schemas.microsoft.com/office/drawing/2014/main" id="{7A0BB888-2FC4-12EE-E137-EDFD3337098B}"/>
                </a:ext>
              </a:extLst>
            </p:cNvPr>
            <p:cNvSpPr/>
            <p:nvPr/>
          </p:nvSpPr>
          <p:spPr bwMode="auto">
            <a:xfrm>
              <a:off x="7835877" y="1737360"/>
              <a:ext cx="69495" cy="69495"/>
            </a:xfrm>
            <a:prstGeom prst="rect">
              <a:avLst/>
            </a:prstGeom>
            <a:solidFill>
              <a:schemeClr val="bg1"/>
            </a:solidFill>
            <a:ln w="28575">
              <a:noFill/>
              <a:miter lim="800000"/>
              <a:headEnd/>
              <a:tailEnd/>
            </a:ln>
          </p:spPr>
          <p:txBody>
            <a:bodyPr rtlCol="0" anchor="ctr"/>
            <a:lstStyle/>
            <a:p>
              <a:pPr algn="ctr"/>
              <a:endParaRPr lang="en-US" dirty="0"/>
            </a:p>
          </p:txBody>
        </p:sp>
      </p:grpSp>
      <p:grpSp>
        <p:nvGrpSpPr>
          <p:cNvPr id="92" name="Group 91">
            <a:extLst>
              <a:ext uri="{FF2B5EF4-FFF2-40B4-BE49-F238E27FC236}">
                <a16:creationId xmlns:a16="http://schemas.microsoft.com/office/drawing/2014/main" id="{1C63AC3C-4747-E78A-4DDA-BC6F04DB46C8}"/>
              </a:ext>
            </a:extLst>
          </p:cNvPr>
          <p:cNvGrpSpPr/>
          <p:nvPr/>
        </p:nvGrpSpPr>
        <p:grpSpPr>
          <a:xfrm>
            <a:off x="7654927" y="4605325"/>
            <a:ext cx="626584" cy="100385"/>
            <a:chOff x="6829142" y="1728407"/>
            <a:chExt cx="626584" cy="100385"/>
          </a:xfrm>
        </p:grpSpPr>
        <p:grpSp>
          <p:nvGrpSpPr>
            <p:cNvPr id="93" name="Group 92">
              <a:extLst>
                <a:ext uri="{FF2B5EF4-FFF2-40B4-BE49-F238E27FC236}">
                  <a16:creationId xmlns:a16="http://schemas.microsoft.com/office/drawing/2014/main" id="{50D9208B-BCB2-15E0-23CA-1BB51942573E}"/>
                </a:ext>
              </a:extLst>
            </p:cNvPr>
            <p:cNvGrpSpPr/>
            <p:nvPr/>
          </p:nvGrpSpPr>
          <p:grpSpPr>
            <a:xfrm rot="16200000">
              <a:off x="7092241" y="1465308"/>
              <a:ext cx="100385" cy="626584"/>
              <a:chOff x="4372794" y="3311235"/>
              <a:chExt cx="118287" cy="591621"/>
            </a:xfrm>
          </p:grpSpPr>
          <p:cxnSp>
            <p:nvCxnSpPr>
              <p:cNvPr id="95" name="Straight Connector 94">
                <a:extLst>
                  <a:ext uri="{FF2B5EF4-FFF2-40B4-BE49-F238E27FC236}">
                    <a16:creationId xmlns:a16="http://schemas.microsoft.com/office/drawing/2014/main" id="{CFE32098-CB31-297D-EBB0-A56295E2E3DA}"/>
                  </a:ext>
                </a:extLst>
              </p:cNvPr>
              <p:cNvCxnSpPr>
                <a:cxnSpLocks/>
              </p:cNvCxnSpPr>
              <p:nvPr/>
            </p:nvCxnSpPr>
            <p:spPr bwMode="auto">
              <a:xfrm>
                <a:off x="4372794" y="3312322"/>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4D9B425A-170A-D761-3261-9B5105A81A5C}"/>
                  </a:ext>
                </a:extLst>
              </p:cNvPr>
              <p:cNvCxnSpPr>
                <a:cxnSpLocks/>
              </p:cNvCxnSpPr>
              <p:nvPr/>
            </p:nvCxnSpPr>
            <p:spPr bwMode="auto">
              <a:xfrm rot="5400000">
                <a:off x="4136851" y="3606320"/>
                <a:ext cx="590170" cy="0"/>
              </a:xfrm>
              <a:prstGeom prst="line">
                <a:avLst/>
              </a:prstGeom>
              <a:noFill/>
              <a:ln w="28575" cap="flat" cmpd="sng" algn="ctr">
                <a:solidFill>
                  <a:srgbClr val="000000"/>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F52385E1-4356-6F81-82E7-556A75FDA11E}"/>
                  </a:ext>
                </a:extLst>
              </p:cNvPr>
              <p:cNvCxnSpPr>
                <a:cxnSpLocks/>
              </p:cNvCxnSpPr>
              <p:nvPr/>
            </p:nvCxnSpPr>
            <p:spPr bwMode="auto">
              <a:xfrm>
                <a:off x="4372796" y="3902856"/>
                <a:ext cx="118285" cy="0"/>
              </a:xfrm>
              <a:prstGeom prst="line">
                <a:avLst/>
              </a:prstGeom>
              <a:noFill/>
              <a:ln w="28575" cap="flat" cmpd="sng" algn="ctr">
                <a:solidFill>
                  <a:srgbClr val="000000"/>
                </a:solidFill>
                <a:prstDash val="solid"/>
                <a:round/>
                <a:headEnd type="none" w="med" len="med"/>
                <a:tailEnd type="none" w="med" len="med"/>
              </a:ln>
              <a:effectLst/>
            </p:spPr>
          </p:cxnSp>
        </p:grpSp>
        <p:sp>
          <p:nvSpPr>
            <p:cNvPr id="94" name="Rectangle 93">
              <a:extLst>
                <a:ext uri="{FF2B5EF4-FFF2-40B4-BE49-F238E27FC236}">
                  <a16:creationId xmlns:a16="http://schemas.microsoft.com/office/drawing/2014/main" id="{1B2C85C1-0579-61CC-5147-7781C903B6CA}"/>
                </a:ext>
              </a:extLst>
            </p:cNvPr>
            <p:cNvSpPr/>
            <p:nvPr/>
          </p:nvSpPr>
          <p:spPr bwMode="auto">
            <a:xfrm>
              <a:off x="7108268" y="1737360"/>
              <a:ext cx="69495" cy="69495"/>
            </a:xfrm>
            <a:prstGeom prst="rect">
              <a:avLst/>
            </a:prstGeom>
            <a:solidFill>
              <a:schemeClr val="bg1"/>
            </a:solidFill>
            <a:ln w="28575">
              <a:noFill/>
              <a:miter lim="800000"/>
              <a:headEnd/>
              <a:tailEnd/>
            </a:ln>
          </p:spPr>
          <p:txBody>
            <a:bodyPr rtlCol="0" anchor="ctr"/>
            <a:lstStyle/>
            <a:p>
              <a:pPr algn="ctr"/>
              <a:endParaRPr lang="en-US" dirty="0"/>
            </a:p>
          </p:txBody>
        </p:sp>
      </p:grpSp>
      <p:grpSp>
        <p:nvGrpSpPr>
          <p:cNvPr id="98" name="Group 97">
            <a:extLst>
              <a:ext uri="{FF2B5EF4-FFF2-40B4-BE49-F238E27FC236}">
                <a16:creationId xmlns:a16="http://schemas.microsoft.com/office/drawing/2014/main" id="{C5036CB4-67C9-1E24-4036-F1B0621A71DB}"/>
              </a:ext>
            </a:extLst>
          </p:cNvPr>
          <p:cNvGrpSpPr/>
          <p:nvPr/>
        </p:nvGrpSpPr>
        <p:grpSpPr>
          <a:xfrm>
            <a:off x="7877549" y="4814876"/>
            <a:ext cx="588186" cy="100384"/>
            <a:chOff x="6551976" y="1728414"/>
            <a:chExt cx="588186" cy="100384"/>
          </a:xfrm>
        </p:grpSpPr>
        <p:grpSp>
          <p:nvGrpSpPr>
            <p:cNvPr id="99" name="Group 98">
              <a:extLst>
                <a:ext uri="{FF2B5EF4-FFF2-40B4-BE49-F238E27FC236}">
                  <a16:creationId xmlns:a16="http://schemas.microsoft.com/office/drawing/2014/main" id="{CB59DFAF-EF9F-D152-8D4D-D095590A31E0}"/>
                </a:ext>
              </a:extLst>
            </p:cNvPr>
            <p:cNvGrpSpPr/>
            <p:nvPr/>
          </p:nvGrpSpPr>
          <p:grpSpPr>
            <a:xfrm rot="16200000">
              <a:off x="6795877" y="1484513"/>
              <a:ext cx="100384" cy="588186"/>
              <a:chOff x="4372795" y="3049538"/>
              <a:chExt cx="118286" cy="555366"/>
            </a:xfrm>
          </p:grpSpPr>
          <p:cxnSp>
            <p:nvCxnSpPr>
              <p:cNvPr id="101" name="Straight Connector 100">
                <a:extLst>
                  <a:ext uri="{FF2B5EF4-FFF2-40B4-BE49-F238E27FC236}">
                    <a16:creationId xmlns:a16="http://schemas.microsoft.com/office/drawing/2014/main" id="{35F2B21C-A202-02CA-F208-2E63C293BCAC}"/>
                  </a:ext>
                </a:extLst>
              </p:cNvPr>
              <p:cNvCxnSpPr>
                <a:cxnSpLocks/>
              </p:cNvCxnSpPr>
              <p:nvPr/>
            </p:nvCxnSpPr>
            <p:spPr bwMode="auto">
              <a:xfrm>
                <a:off x="4372795" y="3051510"/>
                <a:ext cx="118285" cy="0"/>
              </a:xfrm>
              <a:prstGeom prst="line">
                <a:avLst/>
              </a:prstGeom>
              <a:noFill/>
              <a:ln w="28575" cap="flat" cmpd="sng" algn="ctr">
                <a:solidFill>
                  <a:srgbClr val="000000"/>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1FD18CE0-DC6F-F0E6-FD45-F8D661471FEB}"/>
                  </a:ext>
                </a:extLst>
              </p:cNvPr>
              <p:cNvCxnSpPr>
                <a:cxnSpLocks/>
              </p:cNvCxnSpPr>
              <p:nvPr/>
            </p:nvCxnSpPr>
            <p:spPr bwMode="auto">
              <a:xfrm rot="5400000">
                <a:off x="4154252" y="3327221"/>
                <a:ext cx="555366" cy="0"/>
              </a:xfrm>
              <a:prstGeom prst="line">
                <a:avLst/>
              </a:prstGeom>
              <a:noFill/>
              <a:ln w="28575" cap="flat" cmpd="sng" algn="ctr">
                <a:solidFill>
                  <a:srgbClr val="000000"/>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8CB22015-9CE6-CE0D-8BD3-71755E1F34CC}"/>
                  </a:ext>
                </a:extLst>
              </p:cNvPr>
              <p:cNvCxnSpPr>
                <a:cxnSpLocks/>
              </p:cNvCxnSpPr>
              <p:nvPr/>
            </p:nvCxnSpPr>
            <p:spPr bwMode="auto">
              <a:xfrm>
                <a:off x="4372796" y="3594507"/>
                <a:ext cx="118285" cy="0"/>
              </a:xfrm>
              <a:prstGeom prst="line">
                <a:avLst/>
              </a:prstGeom>
              <a:noFill/>
              <a:ln w="28575" cap="flat" cmpd="sng" algn="ctr">
                <a:solidFill>
                  <a:srgbClr val="000000"/>
                </a:solidFill>
                <a:prstDash val="solid"/>
                <a:round/>
                <a:headEnd type="none" w="med" len="med"/>
                <a:tailEnd type="none" w="med" len="med"/>
              </a:ln>
              <a:effectLst/>
            </p:spPr>
          </p:cxnSp>
        </p:grpSp>
        <p:sp>
          <p:nvSpPr>
            <p:cNvPr id="100" name="Rectangle 99">
              <a:extLst>
                <a:ext uri="{FF2B5EF4-FFF2-40B4-BE49-F238E27FC236}">
                  <a16:creationId xmlns:a16="http://schemas.microsoft.com/office/drawing/2014/main" id="{0046AF9E-7B01-BB18-6B16-414639E60871}"/>
                </a:ext>
              </a:extLst>
            </p:cNvPr>
            <p:cNvSpPr/>
            <p:nvPr/>
          </p:nvSpPr>
          <p:spPr bwMode="auto">
            <a:xfrm>
              <a:off x="6813265" y="1737360"/>
              <a:ext cx="69495" cy="69495"/>
            </a:xfrm>
            <a:prstGeom prst="rect">
              <a:avLst/>
            </a:prstGeom>
            <a:solidFill>
              <a:schemeClr val="bg1"/>
            </a:solidFill>
            <a:ln w="28575">
              <a:noFill/>
              <a:miter lim="800000"/>
              <a:headEnd/>
              <a:tailEnd/>
            </a:ln>
          </p:spPr>
          <p:txBody>
            <a:bodyPr rtlCol="0" anchor="ctr"/>
            <a:lstStyle/>
            <a:p>
              <a:pPr algn="ctr"/>
              <a:endParaRPr lang="en-US" dirty="0"/>
            </a:p>
          </p:txBody>
        </p:sp>
      </p:grpSp>
      <p:sp>
        <p:nvSpPr>
          <p:cNvPr id="122" name="TextBox 121">
            <a:extLst>
              <a:ext uri="{FF2B5EF4-FFF2-40B4-BE49-F238E27FC236}">
                <a16:creationId xmlns:a16="http://schemas.microsoft.com/office/drawing/2014/main" id="{C5AA2A16-B2D9-CBA0-1D21-DEA66FEF0CD0}"/>
              </a:ext>
            </a:extLst>
          </p:cNvPr>
          <p:cNvSpPr txBox="1"/>
          <p:nvPr/>
        </p:nvSpPr>
        <p:spPr bwMode="auto">
          <a:xfrm>
            <a:off x="9907846" y="1722372"/>
            <a:ext cx="1598354" cy="3326552"/>
          </a:xfrm>
          <a:prstGeom prst="rect">
            <a:avLst/>
          </a:prstGeom>
          <a:noFill/>
          <a:ln>
            <a:noFill/>
          </a:ln>
        </p:spPr>
        <p:txBody>
          <a:bodyPr wrap="square" rtlCol="0">
            <a:spAutoFit/>
          </a:bodyPr>
          <a:lstStyle/>
          <a:p>
            <a:pPr algn="ctr">
              <a:spcBef>
                <a:spcPts val="1000"/>
              </a:spcBef>
              <a:spcAft>
                <a:spcPts val="700"/>
              </a:spcAft>
              <a:buClrTx/>
              <a:buFontTx/>
              <a:buNone/>
              <a:tabLst>
                <a:tab pos="165100" algn="l"/>
              </a:tabLst>
            </a:pPr>
            <a:r>
              <a:rPr lang="en-US" sz="1400" b="1" dirty="0">
                <a:solidFill>
                  <a:schemeClr val="bg1"/>
                </a:solidFill>
                <a:latin typeface="Calibri" panose="020F0502020204030204" pitchFamily="34" charset="0"/>
              </a:rPr>
              <a:t>2-Sided </a:t>
            </a:r>
            <a:r>
              <a:rPr lang="en-US" sz="1400" b="1" i="1" dirty="0">
                <a:solidFill>
                  <a:schemeClr val="bg1"/>
                </a:solidFill>
                <a:latin typeface="Calibri" panose="020F0502020204030204" pitchFamily="34" charset="0"/>
              </a:rPr>
              <a:t>P</a:t>
            </a:r>
            <a:r>
              <a:rPr lang="en-US" sz="1400" b="1" dirty="0">
                <a:solidFill>
                  <a:schemeClr val="bg1"/>
                </a:solidFill>
                <a:latin typeface="Calibri" panose="020F0502020204030204" pitchFamily="34" charset="0"/>
              </a:rPr>
              <a:t> Value</a:t>
            </a:r>
            <a:br>
              <a:rPr lang="en-US" sz="1400" b="1" dirty="0">
                <a:solidFill>
                  <a:schemeClr val="bg1"/>
                </a:solidFill>
                <a:latin typeface="Calibri" panose="020F0502020204030204" pitchFamily="34" charset="0"/>
              </a:rPr>
            </a:br>
            <a:br>
              <a:rPr lang="en-US" sz="1400" b="1"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&lt;.001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&lt;.0001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.055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.83</a:t>
            </a:r>
          </a:p>
          <a:p>
            <a:pPr algn="ctr">
              <a:spcBef>
                <a:spcPts val="1000"/>
              </a:spcBef>
              <a:spcAft>
                <a:spcPts val="700"/>
              </a:spcAft>
              <a:buClrTx/>
              <a:buFontTx/>
              <a:buNone/>
              <a:tabLst>
                <a:tab pos="165100" algn="l"/>
              </a:tabLst>
            </a:pPr>
            <a:r>
              <a:rPr lang="en-US" sz="1400" b="0" dirty="0">
                <a:solidFill>
                  <a:schemeClr val="bg1"/>
                </a:solidFill>
                <a:latin typeface="Calibri" panose="020F0502020204030204" pitchFamily="34" charset="0"/>
              </a:rPr>
              <a:t>&lt;.0001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.0045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.26</a:t>
            </a:r>
          </a:p>
        </p:txBody>
      </p:sp>
      <p:sp>
        <p:nvSpPr>
          <p:cNvPr id="123" name="TextBox 122">
            <a:extLst>
              <a:ext uri="{FF2B5EF4-FFF2-40B4-BE49-F238E27FC236}">
                <a16:creationId xmlns:a16="http://schemas.microsoft.com/office/drawing/2014/main" id="{7A7484AC-5F9D-DA46-75D8-644222939196}"/>
              </a:ext>
            </a:extLst>
          </p:cNvPr>
          <p:cNvSpPr txBox="1"/>
          <p:nvPr/>
        </p:nvSpPr>
        <p:spPr bwMode="auto">
          <a:xfrm>
            <a:off x="4600276" y="1722372"/>
            <a:ext cx="1520306" cy="3541995"/>
          </a:xfrm>
          <a:prstGeom prst="rect">
            <a:avLst/>
          </a:prstGeom>
          <a:noFill/>
          <a:ln>
            <a:noFill/>
          </a:ln>
        </p:spPr>
        <p:txBody>
          <a:bodyPr wrap="square" rtlCol="0">
            <a:spAutoFit/>
          </a:bodyPr>
          <a:lstStyle/>
          <a:p>
            <a:pPr algn="ctr">
              <a:spcBef>
                <a:spcPts val="1000"/>
              </a:spcBef>
              <a:spcAft>
                <a:spcPts val="700"/>
              </a:spcAft>
              <a:buClrTx/>
              <a:buFontTx/>
              <a:buNone/>
              <a:tabLst>
                <a:tab pos="165100" algn="l"/>
              </a:tabLst>
            </a:pPr>
            <a:br>
              <a:rPr lang="en-US" sz="1400" b="1" dirty="0">
                <a:solidFill>
                  <a:schemeClr val="bg1"/>
                </a:solidFill>
                <a:latin typeface="Calibri" panose="020F0502020204030204" pitchFamily="34" charset="0"/>
              </a:rPr>
            </a:br>
            <a:br>
              <a:rPr lang="en-US" sz="1400" b="1"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NR</a:t>
            </a:r>
            <a:r>
              <a:rPr lang="en-US" sz="1400" b="0" dirty="0">
                <a:solidFill>
                  <a:schemeClr val="bg1"/>
                </a:solidFill>
                <a:latin typeface="Calibri" panose="020F0502020204030204" pitchFamily="34" charset="0"/>
              </a:rPr>
              <a:t>/</a:t>
            </a:r>
            <a:r>
              <a:rPr lang="en-US" sz="1400" b="0" dirty="0">
                <a:solidFill>
                  <a:schemeClr val="accent3"/>
                </a:solidFill>
                <a:latin typeface="Calibri" panose="020F0502020204030204" pitchFamily="34" charset="0"/>
              </a:rPr>
              <a:t>13.8</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20.0</a:t>
            </a:r>
            <a:r>
              <a:rPr lang="en-US" sz="1400" b="0" dirty="0">
                <a:solidFill>
                  <a:schemeClr val="bg1"/>
                </a:solidFill>
                <a:latin typeface="Calibri" panose="020F0502020204030204" pitchFamily="34" charset="0"/>
              </a:rPr>
              <a:t>/</a:t>
            </a:r>
            <a:r>
              <a:rPr lang="en-US" sz="1400" b="0" dirty="0">
                <a:solidFill>
                  <a:schemeClr val="accent3"/>
                </a:solidFill>
                <a:latin typeface="Calibri" panose="020F0502020204030204" pitchFamily="34" charset="0"/>
              </a:rPr>
              <a:t>11.7</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NR</a:t>
            </a:r>
            <a:r>
              <a:rPr lang="en-US" sz="1400" b="0" dirty="0">
                <a:solidFill>
                  <a:schemeClr val="bg1"/>
                </a:solidFill>
                <a:latin typeface="Calibri" panose="020F0502020204030204" pitchFamily="34" charset="0"/>
              </a:rPr>
              <a:t>/</a:t>
            </a:r>
            <a:r>
              <a:rPr lang="en-US" sz="1400" b="0" dirty="0">
                <a:solidFill>
                  <a:schemeClr val="accent3"/>
                </a:solidFill>
                <a:latin typeface="Calibri" panose="020F0502020204030204" pitchFamily="34" charset="0"/>
              </a:rPr>
              <a:t>11.0</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NR</a:t>
            </a:r>
            <a:r>
              <a:rPr lang="en-US" sz="1400" b="0" dirty="0">
                <a:solidFill>
                  <a:schemeClr val="bg1"/>
                </a:solidFill>
                <a:latin typeface="Calibri" panose="020F0502020204030204" pitchFamily="34" charset="0"/>
              </a:rPr>
              <a:t>/</a:t>
            </a:r>
            <a:r>
              <a:rPr lang="en-US" sz="1400" b="0" dirty="0">
                <a:solidFill>
                  <a:schemeClr val="accent3"/>
                </a:solidFill>
                <a:latin typeface="Calibri" panose="020F0502020204030204" pitchFamily="34" charset="0"/>
              </a:rPr>
              <a:t>8.6</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21.9</a:t>
            </a:r>
            <a:r>
              <a:rPr lang="en-US" sz="1400" b="0" dirty="0">
                <a:solidFill>
                  <a:schemeClr val="bg1"/>
                </a:solidFill>
                <a:latin typeface="Calibri" panose="020F0502020204030204" pitchFamily="34" charset="0"/>
              </a:rPr>
              <a:t>/</a:t>
            </a:r>
            <a:r>
              <a:rPr lang="en-US" sz="1400" b="0" dirty="0">
                <a:solidFill>
                  <a:schemeClr val="accent3"/>
                </a:solidFill>
                <a:latin typeface="Calibri" panose="020F0502020204030204" pitchFamily="34" charset="0"/>
              </a:rPr>
              <a:t>13.8</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NR</a:t>
            </a:r>
            <a:r>
              <a:rPr lang="en-US" sz="1400" b="0" dirty="0">
                <a:solidFill>
                  <a:schemeClr val="bg1"/>
                </a:solidFill>
                <a:latin typeface="Calibri" panose="020F0502020204030204" pitchFamily="34" charset="0"/>
              </a:rPr>
              <a:t>/</a:t>
            </a:r>
            <a:r>
              <a:rPr lang="en-US" sz="1400" b="0" dirty="0">
                <a:solidFill>
                  <a:schemeClr val="accent3"/>
                </a:solidFill>
                <a:latin typeface="Calibri" panose="020F0502020204030204" pitchFamily="34" charset="0"/>
              </a:rPr>
              <a:t>27.7</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22.1</a:t>
            </a:r>
            <a:r>
              <a:rPr lang="en-US" sz="1400" b="0" dirty="0">
                <a:solidFill>
                  <a:schemeClr val="bg1"/>
                </a:solidFill>
                <a:latin typeface="Calibri" panose="020F0502020204030204" pitchFamily="34" charset="0"/>
              </a:rPr>
              <a:t>/</a:t>
            </a:r>
            <a:r>
              <a:rPr lang="en-US" sz="1400" b="0" dirty="0">
                <a:solidFill>
                  <a:schemeClr val="accent3"/>
                </a:solidFill>
                <a:latin typeface="Calibri" panose="020F0502020204030204" pitchFamily="34" charset="0"/>
              </a:rPr>
              <a:t>NR</a:t>
            </a:r>
          </a:p>
          <a:p>
            <a:pPr algn="ctr">
              <a:spcBef>
                <a:spcPts val="1000"/>
              </a:spcBef>
              <a:spcAft>
                <a:spcPts val="700"/>
              </a:spcAft>
              <a:buClrTx/>
              <a:buFontTx/>
              <a:buNone/>
              <a:tabLst>
                <a:tab pos="165100" algn="l"/>
              </a:tabLst>
            </a:pPr>
            <a:r>
              <a:rPr lang="en-US" sz="1400" b="0" dirty="0">
                <a:solidFill>
                  <a:schemeClr val="accent1"/>
                </a:solidFill>
                <a:latin typeface="Calibri" panose="020F0502020204030204" pitchFamily="34" charset="0"/>
              </a:rPr>
              <a:t>NR</a:t>
            </a:r>
            <a:r>
              <a:rPr lang="en-US" sz="1400" b="0" dirty="0">
                <a:solidFill>
                  <a:schemeClr val="bg1"/>
                </a:solidFill>
                <a:latin typeface="Calibri" panose="020F0502020204030204" pitchFamily="34" charset="0"/>
              </a:rPr>
              <a:t>/</a:t>
            </a:r>
            <a:r>
              <a:rPr lang="en-US" sz="1400" b="0" dirty="0">
                <a:solidFill>
                  <a:schemeClr val="accent3"/>
                </a:solidFill>
                <a:latin typeface="Calibri" panose="020F0502020204030204" pitchFamily="34" charset="0"/>
              </a:rPr>
              <a:t>11.0</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NR</a:t>
            </a:r>
            <a:r>
              <a:rPr lang="en-US" sz="1400" b="0" dirty="0">
                <a:solidFill>
                  <a:schemeClr val="bg1"/>
                </a:solidFill>
                <a:latin typeface="Calibri" panose="020F0502020204030204" pitchFamily="34" charset="0"/>
              </a:rPr>
              <a:t>/</a:t>
            </a:r>
            <a:r>
              <a:rPr lang="en-US" sz="1400" b="0" dirty="0">
                <a:solidFill>
                  <a:schemeClr val="accent3"/>
                </a:solidFill>
                <a:latin typeface="Calibri" panose="020F0502020204030204" pitchFamily="34" charset="0"/>
              </a:rPr>
              <a:t>8.3</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21.9</a:t>
            </a:r>
            <a:r>
              <a:rPr lang="en-US" sz="1400" b="0" dirty="0">
                <a:solidFill>
                  <a:schemeClr val="bg1"/>
                </a:solidFill>
                <a:latin typeface="Calibri" panose="020F0502020204030204" pitchFamily="34" charset="0"/>
              </a:rPr>
              <a:t>/</a:t>
            </a:r>
            <a:r>
              <a:rPr lang="en-US" sz="1400" b="0" dirty="0">
                <a:solidFill>
                  <a:schemeClr val="accent3"/>
                </a:solidFill>
                <a:latin typeface="Calibri" panose="020F0502020204030204" pitchFamily="34" charset="0"/>
              </a:rPr>
              <a:t>13.8</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27.9</a:t>
            </a:r>
            <a:r>
              <a:rPr lang="en-US" sz="1400" b="0" dirty="0">
                <a:solidFill>
                  <a:schemeClr val="bg1"/>
                </a:solidFill>
                <a:latin typeface="Calibri" panose="020F0502020204030204" pitchFamily="34" charset="0"/>
              </a:rPr>
              <a:t>/</a:t>
            </a:r>
            <a:r>
              <a:rPr lang="en-US" sz="1400" b="0" dirty="0">
                <a:solidFill>
                  <a:schemeClr val="accent3"/>
                </a:solidFill>
                <a:latin typeface="Calibri" panose="020F0502020204030204" pitchFamily="34" charset="0"/>
              </a:rPr>
              <a:t>27.7</a:t>
            </a:r>
            <a:br>
              <a:rPr lang="en-US" sz="1400" b="0" dirty="0">
                <a:solidFill>
                  <a:schemeClr val="bg1"/>
                </a:solidFill>
                <a:latin typeface="Calibri" panose="020F0502020204030204" pitchFamily="34" charset="0"/>
              </a:rPr>
            </a:br>
            <a:r>
              <a:rPr lang="en-US" sz="1400" b="0" dirty="0">
                <a:solidFill>
                  <a:schemeClr val="accent1"/>
                </a:solidFill>
                <a:latin typeface="Calibri" panose="020F0502020204030204" pitchFamily="34" charset="0"/>
              </a:rPr>
              <a:t>21.1</a:t>
            </a:r>
            <a:r>
              <a:rPr lang="en-US" sz="1400" b="0" dirty="0">
                <a:solidFill>
                  <a:schemeClr val="bg1"/>
                </a:solidFill>
                <a:latin typeface="Calibri" panose="020F0502020204030204" pitchFamily="34" charset="0"/>
              </a:rPr>
              <a:t>/</a:t>
            </a:r>
            <a:r>
              <a:rPr lang="en-US" sz="1400" b="0" dirty="0">
                <a:solidFill>
                  <a:schemeClr val="accent3"/>
                </a:solidFill>
                <a:latin typeface="Calibri" panose="020F0502020204030204" pitchFamily="34" charset="0"/>
              </a:rPr>
              <a:t>NR</a:t>
            </a:r>
            <a:br>
              <a:rPr lang="en-US" sz="1400" b="0" dirty="0">
                <a:solidFill>
                  <a:schemeClr val="bg1"/>
                </a:solidFill>
                <a:latin typeface="Calibri" panose="020F0502020204030204" pitchFamily="34" charset="0"/>
              </a:rPr>
            </a:br>
            <a:endParaRPr lang="en-US" sz="1400" b="0" dirty="0">
              <a:solidFill>
                <a:schemeClr val="bg1"/>
              </a:solidFill>
              <a:latin typeface="Calibri" panose="020F0502020204030204" pitchFamily="34" charset="0"/>
            </a:endParaRPr>
          </a:p>
        </p:txBody>
      </p:sp>
      <p:cxnSp>
        <p:nvCxnSpPr>
          <p:cNvPr id="127" name="Straight Connector 126">
            <a:extLst>
              <a:ext uri="{FF2B5EF4-FFF2-40B4-BE49-F238E27FC236}">
                <a16:creationId xmlns:a16="http://schemas.microsoft.com/office/drawing/2014/main" id="{B82709F0-2442-5867-B0B0-2FEFB22DCB0E}"/>
              </a:ext>
            </a:extLst>
          </p:cNvPr>
          <p:cNvCxnSpPr>
            <a:cxnSpLocks/>
          </p:cNvCxnSpPr>
          <p:nvPr/>
        </p:nvCxnSpPr>
        <p:spPr bwMode="auto">
          <a:xfrm>
            <a:off x="845371" y="3797597"/>
            <a:ext cx="10569882" cy="0"/>
          </a:xfrm>
          <a:prstGeom prst="line">
            <a:avLst/>
          </a:prstGeom>
          <a:noFill/>
          <a:ln w="28575" cap="flat" cmpd="sng" algn="ctr">
            <a:solidFill>
              <a:schemeClr val="bg1"/>
            </a:solidFill>
            <a:prstDash val="solid"/>
            <a:round/>
            <a:headEnd type="none" w="med" len="med"/>
            <a:tailEnd type="none" w="med" len="med"/>
          </a:ln>
          <a:effectLst/>
        </p:spPr>
      </p:cxnSp>
      <p:grpSp>
        <p:nvGrpSpPr>
          <p:cNvPr id="131" name="Group 130">
            <a:extLst>
              <a:ext uri="{FF2B5EF4-FFF2-40B4-BE49-F238E27FC236}">
                <a16:creationId xmlns:a16="http://schemas.microsoft.com/office/drawing/2014/main" id="{CF3C6AB6-0BFE-303C-99D3-F304295EA48E}"/>
              </a:ext>
            </a:extLst>
          </p:cNvPr>
          <p:cNvGrpSpPr/>
          <p:nvPr/>
        </p:nvGrpSpPr>
        <p:grpSpPr>
          <a:xfrm>
            <a:off x="275305" y="3805082"/>
            <a:ext cx="560234" cy="1297859"/>
            <a:chOff x="1868129" y="5860024"/>
            <a:chExt cx="560234" cy="1297859"/>
          </a:xfrm>
        </p:grpSpPr>
        <p:sp>
          <p:nvSpPr>
            <p:cNvPr id="129" name="Down Arrow 128">
              <a:extLst>
                <a:ext uri="{FF2B5EF4-FFF2-40B4-BE49-F238E27FC236}">
                  <a16:creationId xmlns:a16="http://schemas.microsoft.com/office/drawing/2014/main" id="{0C32F961-9DF6-035B-2D49-CB54DA953EE4}"/>
                </a:ext>
              </a:extLst>
            </p:cNvPr>
            <p:cNvSpPr/>
            <p:nvPr/>
          </p:nvSpPr>
          <p:spPr bwMode="auto">
            <a:xfrm>
              <a:off x="1868129" y="5948516"/>
              <a:ext cx="560234" cy="1209367"/>
            </a:xfrm>
            <a:prstGeom prst="downArrow">
              <a:avLst/>
            </a:prstGeom>
            <a:solidFill>
              <a:schemeClr val="bg2"/>
            </a:solidFill>
            <a:ln w="28575">
              <a:noFill/>
              <a:miter lim="800000"/>
              <a:headEnd/>
              <a:tailEnd/>
            </a:ln>
          </p:spPr>
          <p:txBody>
            <a:bodyPr rtlCol="0" anchor="ctr"/>
            <a:lstStyle/>
            <a:p>
              <a:pPr algn="ctr"/>
              <a:endParaRPr lang="en-US" dirty="0"/>
            </a:p>
          </p:txBody>
        </p:sp>
        <p:sp>
          <p:nvSpPr>
            <p:cNvPr id="130" name="TextBox 129">
              <a:extLst>
                <a:ext uri="{FF2B5EF4-FFF2-40B4-BE49-F238E27FC236}">
                  <a16:creationId xmlns:a16="http://schemas.microsoft.com/office/drawing/2014/main" id="{DF4EAC78-C86B-2D9E-1914-F62CDEEC348B}"/>
                </a:ext>
              </a:extLst>
            </p:cNvPr>
            <p:cNvSpPr txBox="1"/>
            <p:nvPr/>
          </p:nvSpPr>
          <p:spPr bwMode="auto">
            <a:xfrm rot="5400000">
              <a:off x="1543664" y="6300347"/>
              <a:ext cx="1219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1" dirty="0">
                  <a:latin typeface="Calibri" panose="020F0502020204030204" pitchFamily="34" charset="0"/>
                </a:rPr>
                <a:t>Hierarchy</a:t>
              </a:r>
            </a:p>
          </p:txBody>
        </p:sp>
      </p:grpSp>
      <p:sp>
        <p:nvSpPr>
          <p:cNvPr id="27" name="Text Box 15">
            <a:extLst>
              <a:ext uri="{FF2B5EF4-FFF2-40B4-BE49-F238E27FC236}">
                <a16:creationId xmlns:a16="http://schemas.microsoft.com/office/drawing/2014/main" id="{BB5675B3-3C33-3094-8E57-88BD9689E776}"/>
              </a:ext>
            </a:extLst>
          </p:cNvPr>
          <p:cNvSpPr txBox="1">
            <a:spLocks noChangeArrowheads="1"/>
          </p:cNvSpPr>
          <p:nvPr/>
        </p:nvSpPr>
        <p:spPr bwMode="auto">
          <a:xfrm>
            <a:off x="404125" y="6361389"/>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Fizazi. ASCO 2023. Abstr 5004. Fizazi. Nat Med. 2023;30:257.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3" name="TextBox 12">
            <a:extLst>
              <a:ext uri="{FF2B5EF4-FFF2-40B4-BE49-F238E27FC236}">
                <a16:creationId xmlns:a16="http://schemas.microsoft.com/office/drawing/2014/main" id="{362D0D93-A338-2BF3-B8B9-C87ACC1A6E70}"/>
              </a:ext>
            </a:extLst>
          </p:cNvPr>
          <p:cNvSpPr txBox="1"/>
          <p:nvPr/>
        </p:nvSpPr>
        <p:spPr bwMode="auto">
          <a:xfrm>
            <a:off x="875594" y="1671182"/>
            <a:ext cx="89742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Subgroup</a:t>
            </a:r>
          </a:p>
        </p:txBody>
      </p:sp>
      <p:sp>
        <p:nvSpPr>
          <p:cNvPr id="26" name="TextBox 25">
            <a:extLst>
              <a:ext uri="{FF2B5EF4-FFF2-40B4-BE49-F238E27FC236}">
                <a16:creationId xmlns:a16="http://schemas.microsoft.com/office/drawing/2014/main" id="{E0AE448C-FA44-D547-1C76-E3DF294AEC47}"/>
              </a:ext>
            </a:extLst>
          </p:cNvPr>
          <p:cNvSpPr txBox="1"/>
          <p:nvPr/>
        </p:nvSpPr>
        <p:spPr bwMode="auto">
          <a:xfrm>
            <a:off x="2435912" y="1889582"/>
            <a:ext cx="9927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1"/>
                </a:solidFill>
                <a:latin typeface="Calibri" panose="020F0502020204030204" pitchFamily="34" charset="0"/>
              </a:rPr>
              <a:t>Tala + Enza</a:t>
            </a:r>
          </a:p>
        </p:txBody>
      </p:sp>
      <p:sp>
        <p:nvSpPr>
          <p:cNvPr id="28" name="TextBox 27">
            <a:extLst>
              <a:ext uri="{FF2B5EF4-FFF2-40B4-BE49-F238E27FC236}">
                <a16:creationId xmlns:a16="http://schemas.microsoft.com/office/drawing/2014/main" id="{09407039-F4B0-7F1D-A930-4C6BE2A0EE23}"/>
              </a:ext>
            </a:extLst>
          </p:cNvPr>
          <p:cNvSpPr txBox="1"/>
          <p:nvPr/>
        </p:nvSpPr>
        <p:spPr bwMode="auto">
          <a:xfrm>
            <a:off x="3529090" y="1882355"/>
            <a:ext cx="12836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accent3"/>
                </a:solidFill>
                <a:latin typeface="Calibri" panose="020F0502020204030204" pitchFamily="34" charset="0"/>
              </a:rPr>
              <a:t>Placebo + Enza</a:t>
            </a:r>
          </a:p>
        </p:txBody>
      </p:sp>
      <p:sp>
        <p:nvSpPr>
          <p:cNvPr id="29" name="TextBox 28">
            <a:extLst>
              <a:ext uri="{FF2B5EF4-FFF2-40B4-BE49-F238E27FC236}">
                <a16:creationId xmlns:a16="http://schemas.microsoft.com/office/drawing/2014/main" id="{F7D2068A-35B0-82C0-47E5-5DA9E9442EC8}"/>
              </a:ext>
            </a:extLst>
          </p:cNvPr>
          <p:cNvSpPr txBox="1"/>
          <p:nvPr/>
        </p:nvSpPr>
        <p:spPr bwMode="auto">
          <a:xfrm>
            <a:off x="4838254" y="1671182"/>
            <a:ext cx="10967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Median, Mo</a:t>
            </a:r>
          </a:p>
        </p:txBody>
      </p:sp>
      <p:sp>
        <p:nvSpPr>
          <p:cNvPr id="4" name="TextBox 3">
            <a:extLst>
              <a:ext uri="{FF2B5EF4-FFF2-40B4-BE49-F238E27FC236}">
                <a16:creationId xmlns:a16="http://schemas.microsoft.com/office/drawing/2014/main" id="{AF234E7B-429A-8E8B-B5DD-3B4409822DC2}"/>
              </a:ext>
            </a:extLst>
          </p:cNvPr>
          <p:cNvSpPr txBox="1"/>
          <p:nvPr/>
        </p:nvSpPr>
        <p:spPr bwMode="auto">
          <a:xfrm>
            <a:off x="5516157" y="6352942"/>
            <a:ext cx="10933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rPFS by BICR</a:t>
            </a:r>
          </a:p>
        </p:txBody>
      </p:sp>
    </p:spTree>
    <p:extLst>
      <p:ext uri="{BB962C8B-B14F-4D97-AF65-F5344CB8AC3E}">
        <p14:creationId xmlns:p14="http://schemas.microsoft.com/office/powerpoint/2010/main" val="4109071567"/>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04" name="Group 1303">
            <a:extLst>
              <a:ext uri="{FF2B5EF4-FFF2-40B4-BE49-F238E27FC236}">
                <a16:creationId xmlns:a16="http://schemas.microsoft.com/office/drawing/2014/main" id="{82093D9D-8DDD-0DB9-5676-5C84BD95BEA3}"/>
              </a:ext>
            </a:extLst>
          </p:cNvPr>
          <p:cNvGrpSpPr/>
          <p:nvPr/>
        </p:nvGrpSpPr>
        <p:grpSpPr>
          <a:xfrm>
            <a:off x="2941320" y="2042946"/>
            <a:ext cx="5812888" cy="1733352"/>
            <a:chOff x="2941320" y="1945288"/>
            <a:chExt cx="5812888" cy="1733352"/>
          </a:xfrm>
        </p:grpSpPr>
        <p:sp>
          <p:nvSpPr>
            <p:cNvPr id="1068" name="Freeform 1067">
              <a:extLst>
                <a:ext uri="{FF2B5EF4-FFF2-40B4-BE49-F238E27FC236}">
                  <a16:creationId xmlns:a16="http://schemas.microsoft.com/office/drawing/2014/main" id="{E37CBEFB-DF8F-7E56-2D6D-6B06642F109A}"/>
                </a:ext>
              </a:extLst>
            </p:cNvPr>
            <p:cNvSpPr/>
            <p:nvPr/>
          </p:nvSpPr>
          <p:spPr bwMode="auto">
            <a:xfrm>
              <a:off x="2941320" y="2123440"/>
              <a:ext cx="5715000" cy="1403985"/>
            </a:xfrm>
            <a:custGeom>
              <a:avLst/>
              <a:gdLst>
                <a:gd name="connsiteX0" fmla="*/ 5715000 w 5715000"/>
                <a:gd name="connsiteY0" fmla="*/ 1437640 h 1437640"/>
                <a:gd name="connsiteX1" fmla="*/ 5303520 w 5715000"/>
                <a:gd name="connsiteY1" fmla="*/ 1437640 h 1437640"/>
                <a:gd name="connsiteX2" fmla="*/ 5303520 w 5715000"/>
                <a:gd name="connsiteY2" fmla="*/ 1229360 h 1437640"/>
                <a:gd name="connsiteX3" fmla="*/ 4897120 w 5715000"/>
                <a:gd name="connsiteY3" fmla="*/ 1229360 h 1437640"/>
                <a:gd name="connsiteX4" fmla="*/ 4897120 w 5715000"/>
                <a:gd name="connsiteY4" fmla="*/ 1132840 h 1437640"/>
                <a:gd name="connsiteX5" fmla="*/ 4841240 w 5715000"/>
                <a:gd name="connsiteY5" fmla="*/ 1132840 h 1437640"/>
                <a:gd name="connsiteX6" fmla="*/ 4841240 w 5715000"/>
                <a:gd name="connsiteY6" fmla="*/ 1036320 h 1437640"/>
                <a:gd name="connsiteX7" fmla="*/ 4409440 w 5715000"/>
                <a:gd name="connsiteY7" fmla="*/ 1036320 h 1437640"/>
                <a:gd name="connsiteX8" fmla="*/ 4409440 w 5715000"/>
                <a:gd name="connsiteY8" fmla="*/ 985520 h 1437640"/>
                <a:gd name="connsiteX9" fmla="*/ 4328160 w 5715000"/>
                <a:gd name="connsiteY9" fmla="*/ 985520 h 1437640"/>
                <a:gd name="connsiteX10" fmla="*/ 4328160 w 5715000"/>
                <a:gd name="connsiteY10" fmla="*/ 944880 h 1437640"/>
                <a:gd name="connsiteX11" fmla="*/ 4272280 w 5715000"/>
                <a:gd name="connsiteY11" fmla="*/ 944880 h 1437640"/>
                <a:gd name="connsiteX12" fmla="*/ 4272280 w 5715000"/>
                <a:gd name="connsiteY12" fmla="*/ 889000 h 1437640"/>
                <a:gd name="connsiteX13" fmla="*/ 4099560 w 5715000"/>
                <a:gd name="connsiteY13" fmla="*/ 889000 h 1437640"/>
                <a:gd name="connsiteX14" fmla="*/ 4099560 w 5715000"/>
                <a:gd name="connsiteY14" fmla="*/ 828040 h 1437640"/>
                <a:gd name="connsiteX15" fmla="*/ 3840480 w 5715000"/>
                <a:gd name="connsiteY15" fmla="*/ 828040 h 1437640"/>
                <a:gd name="connsiteX16" fmla="*/ 3840480 w 5715000"/>
                <a:gd name="connsiteY16" fmla="*/ 828040 h 1437640"/>
                <a:gd name="connsiteX17" fmla="*/ 3840480 w 5715000"/>
                <a:gd name="connsiteY17" fmla="*/ 787400 h 1437640"/>
                <a:gd name="connsiteX18" fmla="*/ 3769360 w 5715000"/>
                <a:gd name="connsiteY18" fmla="*/ 787400 h 1437640"/>
                <a:gd name="connsiteX19" fmla="*/ 3769360 w 5715000"/>
                <a:gd name="connsiteY19" fmla="*/ 756920 h 1437640"/>
                <a:gd name="connsiteX20" fmla="*/ 3571240 w 5715000"/>
                <a:gd name="connsiteY20" fmla="*/ 756920 h 1437640"/>
                <a:gd name="connsiteX21" fmla="*/ 3571240 w 5715000"/>
                <a:gd name="connsiteY21" fmla="*/ 721360 h 1437640"/>
                <a:gd name="connsiteX22" fmla="*/ 3281680 w 5715000"/>
                <a:gd name="connsiteY22" fmla="*/ 731520 h 1437640"/>
                <a:gd name="connsiteX23" fmla="*/ 3281680 w 5715000"/>
                <a:gd name="connsiteY23" fmla="*/ 650240 h 1437640"/>
                <a:gd name="connsiteX24" fmla="*/ 2971800 w 5715000"/>
                <a:gd name="connsiteY24" fmla="*/ 650240 h 1437640"/>
                <a:gd name="connsiteX25" fmla="*/ 2971800 w 5715000"/>
                <a:gd name="connsiteY25" fmla="*/ 568960 h 1437640"/>
                <a:gd name="connsiteX26" fmla="*/ 2763520 w 5715000"/>
                <a:gd name="connsiteY26" fmla="*/ 568960 h 1437640"/>
                <a:gd name="connsiteX27" fmla="*/ 2763520 w 5715000"/>
                <a:gd name="connsiteY27" fmla="*/ 538480 h 1437640"/>
                <a:gd name="connsiteX28" fmla="*/ 2570480 w 5715000"/>
                <a:gd name="connsiteY28" fmla="*/ 538480 h 1437640"/>
                <a:gd name="connsiteX29" fmla="*/ 2570480 w 5715000"/>
                <a:gd name="connsiteY29" fmla="*/ 497840 h 1437640"/>
                <a:gd name="connsiteX30" fmla="*/ 2397760 w 5715000"/>
                <a:gd name="connsiteY30" fmla="*/ 497840 h 1437640"/>
                <a:gd name="connsiteX31" fmla="*/ 2397760 w 5715000"/>
                <a:gd name="connsiteY31" fmla="*/ 436880 h 1437640"/>
                <a:gd name="connsiteX32" fmla="*/ 2270760 w 5715000"/>
                <a:gd name="connsiteY32" fmla="*/ 436880 h 1437640"/>
                <a:gd name="connsiteX33" fmla="*/ 2270760 w 5715000"/>
                <a:gd name="connsiteY33" fmla="*/ 436880 h 1437640"/>
                <a:gd name="connsiteX34" fmla="*/ 2270760 w 5715000"/>
                <a:gd name="connsiteY34" fmla="*/ 381000 h 1437640"/>
                <a:gd name="connsiteX35" fmla="*/ 2108200 w 5715000"/>
                <a:gd name="connsiteY35" fmla="*/ 381000 h 1437640"/>
                <a:gd name="connsiteX36" fmla="*/ 2108200 w 5715000"/>
                <a:gd name="connsiteY36" fmla="*/ 330200 h 1437640"/>
                <a:gd name="connsiteX37" fmla="*/ 1930400 w 5715000"/>
                <a:gd name="connsiteY37" fmla="*/ 330200 h 1437640"/>
                <a:gd name="connsiteX38" fmla="*/ 1930400 w 5715000"/>
                <a:gd name="connsiteY38" fmla="*/ 274320 h 1437640"/>
                <a:gd name="connsiteX39" fmla="*/ 1727200 w 5715000"/>
                <a:gd name="connsiteY39" fmla="*/ 274320 h 1437640"/>
                <a:gd name="connsiteX40" fmla="*/ 1727200 w 5715000"/>
                <a:gd name="connsiteY40" fmla="*/ 218440 h 1437640"/>
                <a:gd name="connsiteX41" fmla="*/ 1569720 w 5715000"/>
                <a:gd name="connsiteY41" fmla="*/ 218440 h 1437640"/>
                <a:gd name="connsiteX42" fmla="*/ 1569720 w 5715000"/>
                <a:gd name="connsiteY42" fmla="*/ 177800 h 1437640"/>
                <a:gd name="connsiteX43" fmla="*/ 1310640 w 5715000"/>
                <a:gd name="connsiteY43" fmla="*/ 177800 h 1437640"/>
                <a:gd name="connsiteX44" fmla="*/ 1310640 w 5715000"/>
                <a:gd name="connsiteY44" fmla="*/ 137160 h 1437640"/>
                <a:gd name="connsiteX45" fmla="*/ 1122680 w 5715000"/>
                <a:gd name="connsiteY45" fmla="*/ 137160 h 1437640"/>
                <a:gd name="connsiteX46" fmla="*/ 1122680 w 5715000"/>
                <a:gd name="connsiteY46" fmla="*/ 106680 h 1437640"/>
                <a:gd name="connsiteX47" fmla="*/ 919480 w 5715000"/>
                <a:gd name="connsiteY47" fmla="*/ 106680 h 1437640"/>
                <a:gd name="connsiteX48" fmla="*/ 919480 w 5715000"/>
                <a:gd name="connsiteY48" fmla="*/ 66040 h 1437640"/>
                <a:gd name="connsiteX49" fmla="*/ 802640 w 5715000"/>
                <a:gd name="connsiteY49" fmla="*/ 66040 h 1437640"/>
                <a:gd name="connsiteX50" fmla="*/ 802640 w 5715000"/>
                <a:gd name="connsiteY50" fmla="*/ 66040 h 1437640"/>
                <a:gd name="connsiteX51" fmla="*/ 802640 w 5715000"/>
                <a:gd name="connsiteY51" fmla="*/ 66040 h 1437640"/>
                <a:gd name="connsiteX52" fmla="*/ 772160 w 5715000"/>
                <a:gd name="connsiteY52" fmla="*/ 35560 h 1437640"/>
                <a:gd name="connsiteX53" fmla="*/ 533400 w 5715000"/>
                <a:gd name="connsiteY53" fmla="*/ 35560 h 1437640"/>
                <a:gd name="connsiteX54" fmla="*/ 533400 w 5715000"/>
                <a:gd name="connsiteY54" fmla="*/ 0 h 1437640"/>
                <a:gd name="connsiteX55" fmla="*/ 0 w 5715000"/>
                <a:gd name="connsiteY55" fmla="*/ 0 h 1437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5715000" h="1437640">
                  <a:moveTo>
                    <a:pt x="5715000" y="1437640"/>
                  </a:moveTo>
                  <a:lnTo>
                    <a:pt x="5303520" y="1437640"/>
                  </a:lnTo>
                  <a:lnTo>
                    <a:pt x="5303520" y="1229360"/>
                  </a:lnTo>
                  <a:lnTo>
                    <a:pt x="4897120" y="1229360"/>
                  </a:lnTo>
                  <a:lnTo>
                    <a:pt x="4897120" y="1132840"/>
                  </a:lnTo>
                  <a:lnTo>
                    <a:pt x="4841240" y="1132840"/>
                  </a:lnTo>
                  <a:lnTo>
                    <a:pt x="4841240" y="1036320"/>
                  </a:lnTo>
                  <a:lnTo>
                    <a:pt x="4409440" y="1036320"/>
                  </a:lnTo>
                  <a:lnTo>
                    <a:pt x="4409440" y="985520"/>
                  </a:lnTo>
                  <a:lnTo>
                    <a:pt x="4328160" y="985520"/>
                  </a:lnTo>
                  <a:lnTo>
                    <a:pt x="4328160" y="944880"/>
                  </a:lnTo>
                  <a:lnTo>
                    <a:pt x="4272280" y="944880"/>
                  </a:lnTo>
                  <a:lnTo>
                    <a:pt x="4272280" y="889000"/>
                  </a:lnTo>
                  <a:lnTo>
                    <a:pt x="4099560" y="889000"/>
                  </a:lnTo>
                  <a:lnTo>
                    <a:pt x="4099560" y="828040"/>
                  </a:lnTo>
                  <a:lnTo>
                    <a:pt x="3840480" y="828040"/>
                  </a:lnTo>
                  <a:lnTo>
                    <a:pt x="3840480" y="828040"/>
                  </a:lnTo>
                  <a:lnTo>
                    <a:pt x="3840480" y="787400"/>
                  </a:lnTo>
                  <a:lnTo>
                    <a:pt x="3769360" y="787400"/>
                  </a:lnTo>
                  <a:lnTo>
                    <a:pt x="3769360" y="756920"/>
                  </a:lnTo>
                  <a:lnTo>
                    <a:pt x="3571240" y="756920"/>
                  </a:lnTo>
                  <a:lnTo>
                    <a:pt x="3571240" y="721360"/>
                  </a:lnTo>
                  <a:lnTo>
                    <a:pt x="3281680" y="731520"/>
                  </a:lnTo>
                  <a:lnTo>
                    <a:pt x="3281680" y="650240"/>
                  </a:lnTo>
                  <a:lnTo>
                    <a:pt x="2971800" y="650240"/>
                  </a:lnTo>
                  <a:lnTo>
                    <a:pt x="2971800" y="568960"/>
                  </a:lnTo>
                  <a:lnTo>
                    <a:pt x="2763520" y="568960"/>
                  </a:lnTo>
                  <a:lnTo>
                    <a:pt x="2763520" y="538480"/>
                  </a:lnTo>
                  <a:lnTo>
                    <a:pt x="2570480" y="538480"/>
                  </a:lnTo>
                  <a:lnTo>
                    <a:pt x="2570480" y="497840"/>
                  </a:lnTo>
                  <a:lnTo>
                    <a:pt x="2397760" y="497840"/>
                  </a:lnTo>
                  <a:lnTo>
                    <a:pt x="2397760" y="436880"/>
                  </a:lnTo>
                  <a:lnTo>
                    <a:pt x="2270760" y="436880"/>
                  </a:lnTo>
                  <a:lnTo>
                    <a:pt x="2270760" y="436880"/>
                  </a:lnTo>
                  <a:lnTo>
                    <a:pt x="2270760" y="381000"/>
                  </a:lnTo>
                  <a:lnTo>
                    <a:pt x="2108200" y="381000"/>
                  </a:lnTo>
                  <a:lnTo>
                    <a:pt x="2108200" y="330200"/>
                  </a:lnTo>
                  <a:lnTo>
                    <a:pt x="1930400" y="330200"/>
                  </a:lnTo>
                  <a:lnTo>
                    <a:pt x="1930400" y="274320"/>
                  </a:lnTo>
                  <a:lnTo>
                    <a:pt x="1727200" y="274320"/>
                  </a:lnTo>
                  <a:lnTo>
                    <a:pt x="1727200" y="218440"/>
                  </a:lnTo>
                  <a:lnTo>
                    <a:pt x="1569720" y="218440"/>
                  </a:lnTo>
                  <a:lnTo>
                    <a:pt x="1569720" y="177800"/>
                  </a:lnTo>
                  <a:lnTo>
                    <a:pt x="1310640" y="177800"/>
                  </a:lnTo>
                  <a:lnTo>
                    <a:pt x="1310640" y="137160"/>
                  </a:lnTo>
                  <a:lnTo>
                    <a:pt x="1122680" y="137160"/>
                  </a:lnTo>
                  <a:lnTo>
                    <a:pt x="1122680" y="106680"/>
                  </a:lnTo>
                  <a:lnTo>
                    <a:pt x="919480" y="106680"/>
                  </a:lnTo>
                  <a:lnTo>
                    <a:pt x="919480" y="66040"/>
                  </a:lnTo>
                  <a:lnTo>
                    <a:pt x="802640" y="66040"/>
                  </a:lnTo>
                  <a:lnTo>
                    <a:pt x="802640" y="66040"/>
                  </a:lnTo>
                  <a:lnTo>
                    <a:pt x="802640" y="66040"/>
                  </a:lnTo>
                  <a:lnTo>
                    <a:pt x="772160" y="35560"/>
                  </a:lnTo>
                  <a:lnTo>
                    <a:pt x="533400" y="35560"/>
                  </a:lnTo>
                  <a:lnTo>
                    <a:pt x="533400" y="0"/>
                  </a:lnTo>
                  <a:lnTo>
                    <a:pt x="0" y="0"/>
                  </a:lnTo>
                </a:path>
              </a:pathLst>
            </a:custGeom>
            <a:noFill/>
            <a:ln w="28575">
              <a:solidFill>
                <a:schemeClr val="accent3"/>
              </a:solidFill>
              <a:miter lim="800000"/>
              <a:headEnd/>
              <a:tailEnd/>
            </a:ln>
          </p:spPr>
          <p:txBody>
            <a:bodyPr rtlCol="0" anchor="ctr"/>
            <a:lstStyle/>
            <a:p>
              <a:pPr algn="ctr"/>
              <a:endParaRPr lang="en-US" dirty="0"/>
            </a:p>
          </p:txBody>
        </p:sp>
        <p:sp>
          <p:nvSpPr>
            <p:cNvPr id="1184" name="TextBox 1183">
              <a:extLst>
                <a:ext uri="{FF2B5EF4-FFF2-40B4-BE49-F238E27FC236}">
                  <a16:creationId xmlns:a16="http://schemas.microsoft.com/office/drawing/2014/main" id="{EC97F8DB-9B77-A890-2A72-E76C4C4C6D18}"/>
                </a:ext>
              </a:extLst>
            </p:cNvPr>
            <p:cNvSpPr txBox="1"/>
            <p:nvPr/>
          </p:nvSpPr>
          <p:spPr bwMode="auto">
            <a:xfrm>
              <a:off x="3039208" y="19452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185" name="TextBox 1184">
              <a:extLst>
                <a:ext uri="{FF2B5EF4-FFF2-40B4-BE49-F238E27FC236}">
                  <a16:creationId xmlns:a16="http://schemas.microsoft.com/office/drawing/2014/main" id="{4B4C68CB-BB98-0F4B-7A7D-1624DCD1C536}"/>
                </a:ext>
              </a:extLst>
            </p:cNvPr>
            <p:cNvSpPr txBox="1"/>
            <p:nvPr/>
          </p:nvSpPr>
          <p:spPr bwMode="auto">
            <a:xfrm>
              <a:off x="3137633" y="19452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186" name="TextBox 1185">
              <a:extLst>
                <a:ext uri="{FF2B5EF4-FFF2-40B4-BE49-F238E27FC236}">
                  <a16:creationId xmlns:a16="http://schemas.microsoft.com/office/drawing/2014/main" id="{702250A0-14CD-6CDF-9EEC-CF57F06AE166}"/>
                </a:ext>
              </a:extLst>
            </p:cNvPr>
            <p:cNvSpPr txBox="1"/>
            <p:nvPr/>
          </p:nvSpPr>
          <p:spPr bwMode="auto">
            <a:xfrm>
              <a:off x="3185258" y="19516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187" name="TextBox 1186">
              <a:extLst>
                <a:ext uri="{FF2B5EF4-FFF2-40B4-BE49-F238E27FC236}">
                  <a16:creationId xmlns:a16="http://schemas.microsoft.com/office/drawing/2014/main" id="{CFCA6327-A423-8A99-9458-865D592DC292}"/>
                </a:ext>
              </a:extLst>
            </p:cNvPr>
            <p:cNvSpPr txBox="1"/>
            <p:nvPr/>
          </p:nvSpPr>
          <p:spPr bwMode="auto">
            <a:xfrm>
              <a:off x="3344008" y="19643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188" name="TextBox 1187">
              <a:extLst>
                <a:ext uri="{FF2B5EF4-FFF2-40B4-BE49-F238E27FC236}">
                  <a16:creationId xmlns:a16="http://schemas.microsoft.com/office/drawing/2014/main" id="{1B47BA1D-359B-17F6-B002-3D273FC14C1B}"/>
                </a:ext>
              </a:extLst>
            </p:cNvPr>
            <p:cNvSpPr txBox="1"/>
            <p:nvPr/>
          </p:nvSpPr>
          <p:spPr bwMode="auto">
            <a:xfrm>
              <a:off x="3213833" y="19516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189" name="TextBox 1188">
              <a:extLst>
                <a:ext uri="{FF2B5EF4-FFF2-40B4-BE49-F238E27FC236}">
                  <a16:creationId xmlns:a16="http://schemas.microsoft.com/office/drawing/2014/main" id="{D296A45F-9BA6-AF1C-55D0-5E13289A8785}"/>
                </a:ext>
              </a:extLst>
            </p:cNvPr>
            <p:cNvSpPr txBox="1"/>
            <p:nvPr/>
          </p:nvSpPr>
          <p:spPr bwMode="auto">
            <a:xfrm>
              <a:off x="3245583" y="19548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190" name="TextBox 1189">
              <a:extLst>
                <a:ext uri="{FF2B5EF4-FFF2-40B4-BE49-F238E27FC236}">
                  <a16:creationId xmlns:a16="http://schemas.microsoft.com/office/drawing/2014/main" id="{ED30CFF4-FD7C-98A9-A8F8-92CC6316BF0B}"/>
                </a:ext>
              </a:extLst>
            </p:cNvPr>
            <p:cNvSpPr txBox="1"/>
            <p:nvPr/>
          </p:nvSpPr>
          <p:spPr bwMode="auto">
            <a:xfrm>
              <a:off x="3458308" y="19897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191" name="TextBox 1190">
              <a:extLst>
                <a:ext uri="{FF2B5EF4-FFF2-40B4-BE49-F238E27FC236}">
                  <a16:creationId xmlns:a16="http://schemas.microsoft.com/office/drawing/2014/main" id="{F2DDD8BD-2DA4-FF19-72A4-D592289655B9}"/>
                </a:ext>
              </a:extLst>
            </p:cNvPr>
            <p:cNvSpPr txBox="1"/>
            <p:nvPr/>
          </p:nvSpPr>
          <p:spPr bwMode="auto">
            <a:xfrm>
              <a:off x="3756758" y="20373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192" name="TextBox 1191">
              <a:extLst>
                <a:ext uri="{FF2B5EF4-FFF2-40B4-BE49-F238E27FC236}">
                  <a16:creationId xmlns:a16="http://schemas.microsoft.com/office/drawing/2014/main" id="{36A1F623-5E83-1FEF-B59C-8D7BF904DBAC}"/>
                </a:ext>
              </a:extLst>
            </p:cNvPr>
            <p:cNvSpPr txBox="1"/>
            <p:nvPr/>
          </p:nvSpPr>
          <p:spPr bwMode="auto">
            <a:xfrm>
              <a:off x="3804383" y="20405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193" name="TextBox 1192">
              <a:extLst>
                <a:ext uri="{FF2B5EF4-FFF2-40B4-BE49-F238E27FC236}">
                  <a16:creationId xmlns:a16="http://schemas.microsoft.com/office/drawing/2014/main" id="{1258C97A-FA5D-F2E5-E59B-6F18C5A76D84}"/>
                </a:ext>
              </a:extLst>
            </p:cNvPr>
            <p:cNvSpPr txBox="1"/>
            <p:nvPr/>
          </p:nvSpPr>
          <p:spPr bwMode="auto">
            <a:xfrm>
              <a:off x="3909158" y="20532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194" name="TextBox 1193">
              <a:extLst>
                <a:ext uri="{FF2B5EF4-FFF2-40B4-BE49-F238E27FC236}">
                  <a16:creationId xmlns:a16="http://schemas.microsoft.com/office/drawing/2014/main" id="{9630E8DB-0817-DF71-37D4-68157DC0DC1E}"/>
                </a:ext>
              </a:extLst>
            </p:cNvPr>
            <p:cNvSpPr txBox="1"/>
            <p:nvPr/>
          </p:nvSpPr>
          <p:spPr bwMode="auto">
            <a:xfrm>
              <a:off x="3959958" y="20564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195" name="TextBox 1194">
              <a:extLst>
                <a:ext uri="{FF2B5EF4-FFF2-40B4-BE49-F238E27FC236}">
                  <a16:creationId xmlns:a16="http://schemas.microsoft.com/office/drawing/2014/main" id="{5CFAB76C-1223-9915-85E0-AC36B4025602}"/>
                </a:ext>
              </a:extLst>
            </p:cNvPr>
            <p:cNvSpPr txBox="1"/>
            <p:nvPr/>
          </p:nvSpPr>
          <p:spPr bwMode="auto">
            <a:xfrm>
              <a:off x="3937733" y="20564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196" name="TextBox 1195">
              <a:extLst>
                <a:ext uri="{FF2B5EF4-FFF2-40B4-BE49-F238E27FC236}">
                  <a16:creationId xmlns:a16="http://schemas.microsoft.com/office/drawing/2014/main" id="{297DE056-127E-AD72-E73E-EA283432077F}"/>
                </a:ext>
              </a:extLst>
            </p:cNvPr>
            <p:cNvSpPr txBox="1"/>
            <p:nvPr/>
          </p:nvSpPr>
          <p:spPr bwMode="auto">
            <a:xfrm>
              <a:off x="4020283" y="20818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197" name="TextBox 1196">
              <a:extLst>
                <a:ext uri="{FF2B5EF4-FFF2-40B4-BE49-F238E27FC236}">
                  <a16:creationId xmlns:a16="http://schemas.microsoft.com/office/drawing/2014/main" id="{095D675C-8B6F-53AE-7E23-B19FE2BB104E}"/>
                </a:ext>
              </a:extLst>
            </p:cNvPr>
            <p:cNvSpPr txBox="1"/>
            <p:nvPr/>
          </p:nvSpPr>
          <p:spPr bwMode="auto">
            <a:xfrm>
              <a:off x="4083783" y="20786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198" name="TextBox 1197">
              <a:extLst>
                <a:ext uri="{FF2B5EF4-FFF2-40B4-BE49-F238E27FC236}">
                  <a16:creationId xmlns:a16="http://schemas.microsoft.com/office/drawing/2014/main" id="{FA0D4145-8D10-A02D-C047-6EFF36DC4B1D}"/>
                </a:ext>
              </a:extLst>
            </p:cNvPr>
            <p:cNvSpPr txBox="1"/>
            <p:nvPr/>
          </p:nvSpPr>
          <p:spPr bwMode="auto">
            <a:xfrm>
              <a:off x="4185383" y="20976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199" name="TextBox 1198">
              <a:extLst>
                <a:ext uri="{FF2B5EF4-FFF2-40B4-BE49-F238E27FC236}">
                  <a16:creationId xmlns:a16="http://schemas.microsoft.com/office/drawing/2014/main" id="{78BD9EBF-CC13-711C-0DE5-803A5F34EC72}"/>
                </a:ext>
              </a:extLst>
            </p:cNvPr>
            <p:cNvSpPr txBox="1"/>
            <p:nvPr/>
          </p:nvSpPr>
          <p:spPr bwMode="auto">
            <a:xfrm>
              <a:off x="4144108" y="20849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00" name="TextBox 1199">
              <a:extLst>
                <a:ext uri="{FF2B5EF4-FFF2-40B4-BE49-F238E27FC236}">
                  <a16:creationId xmlns:a16="http://schemas.microsoft.com/office/drawing/2014/main" id="{F896097D-11E9-B181-E95D-6E358039DDD4}"/>
                </a:ext>
              </a:extLst>
            </p:cNvPr>
            <p:cNvSpPr txBox="1"/>
            <p:nvPr/>
          </p:nvSpPr>
          <p:spPr bwMode="auto">
            <a:xfrm>
              <a:off x="4255233" y="21072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01" name="TextBox 1200">
              <a:extLst>
                <a:ext uri="{FF2B5EF4-FFF2-40B4-BE49-F238E27FC236}">
                  <a16:creationId xmlns:a16="http://schemas.microsoft.com/office/drawing/2014/main" id="{10EBE0C1-8636-3F81-F2B3-806D11257B5D}"/>
                </a:ext>
              </a:extLst>
            </p:cNvPr>
            <p:cNvSpPr txBox="1"/>
            <p:nvPr/>
          </p:nvSpPr>
          <p:spPr bwMode="auto">
            <a:xfrm>
              <a:off x="4223483" y="21040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02" name="TextBox 1201">
              <a:extLst>
                <a:ext uri="{FF2B5EF4-FFF2-40B4-BE49-F238E27FC236}">
                  <a16:creationId xmlns:a16="http://schemas.microsoft.com/office/drawing/2014/main" id="{BF3978B5-3710-5449-A13E-7521AFD105BE}"/>
                </a:ext>
              </a:extLst>
            </p:cNvPr>
            <p:cNvSpPr txBox="1"/>
            <p:nvPr/>
          </p:nvSpPr>
          <p:spPr bwMode="auto">
            <a:xfrm>
              <a:off x="4274283" y="21326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03" name="TextBox 1202">
              <a:extLst>
                <a:ext uri="{FF2B5EF4-FFF2-40B4-BE49-F238E27FC236}">
                  <a16:creationId xmlns:a16="http://schemas.microsoft.com/office/drawing/2014/main" id="{28A3ACC8-8B6F-85AC-8C09-76280DDE7A5D}"/>
                </a:ext>
              </a:extLst>
            </p:cNvPr>
            <p:cNvSpPr txBox="1"/>
            <p:nvPr/>
          </p:nvSpPr>
          <p:spPr bwMode="auto">
            <a:xfrm>
              <a:off x="4340958" y="21357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04" name="TextBox 1203">
              <a:extLst>
                <a:ext uri="{FF2B5EF4-FFF2-40B4-BE49-F238E27FC236}">
                  <a16:creationId xmlns:a16="http://schemas.microsoft.com/office/drawing/2014/main" id="{FFD98B2B-2DD9-FD7D-C309-CAB03FAB163D}"/>
                </a:ext>
              </a:extLst>
            </p:cNvPr>
            <p:cNvSpPr txBox="1"/>
            <p:nvPr/>
          </p:nvSpPr>
          <p:spPr bwMode="auto">
            <a:xfrm>
              <a:off x="4328258" y="21294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05" name="TextBox 1204">
              <a:extLst>
                <a:ext uri="{FF2B5EF4-FFF2-40B4-BE49-F238E27FC236}">
                  <a16:creationId xmlns:a16="http://schemas.microsoft.com/office/drawing/2014/main" id="{D0CC2CA2-7F41-444D-6E50-8CA87A89B0AF}"/>
                </a:ext>
              </a:extLst>
            </p:cNvPr>
            <p:cNvSpPr txBox="1"/>
            <p:nvPr/>
          </p:nvSpPr>
          <p:spPr bwMode="auto">
            <a:xfrm>
              <a:off x="4429858" y="21357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06" name="TextBox 1205">
              <a:extLst>
                <a:ext uri="{FF2B5EF4-FFF2-40B4-BE49-F238E27FC236}">
                  <a16:creationId xmlns:a16="http://schemas.microsoft.com/office/drawing/2014/main" id="{6D1C6E95-23C2-350D-8F89-61E7FB33BEAA}"/>
                </a:ext>
              </a:extLst>
            </p:cNvPr>
            <p:cNvSpPr txBox="1"/>
            <p:nvPr/>
          </p:nvSpPr>
          <p:spPr bwMode="auto">
            <a:xfrm>
              <a:off x="4398108" y="21326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07" name="TextBox 1206">
              <a:extLst>
                <a:ext uri="{FF2B5EF4-FFF2-40B4-BE49-F238E27FC236}">
                  <a16:creationId xmlns:a16="http://schemas.microsoft.com/office/drawing/2014/main" id="{64E80D52-D920-3401-4F12-B8D871FB0A95}"/>
                </a:ext>
              </a:extLst>
            </p:cNvPr>
            <p:cNvSpPr txBox="1"/>
            <p:nvPr/>
          </p:nvSpPr>
          <p:spPr bwMode="auto">
            <a:xfrm>
              <a:off x="4382233" y="21294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08" name="TextBox 1207">
              <a:extLst>
                <a:ext uri="{FF2B5EF4-FFF2-40B4-BE49-F238E27FC236}">
                  <a16:creationId xmlns:a16="http://schemas.microsoft.com/office/drawing/2014/main" id="{BF2B9692-A8B4-EA15-FB6F-81712C1264B2}"/>
                </a:ext>
              </a:extLst>
            </p:cNvPr>
            <p:cNvSpPr txBox="1"/>
            <p:nvPr/>
          </p:nvSpPr>
          <p:spPr bwMode="auto">
            <a:xfrm>
              <a:off x="4490183" y="21516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09" name="TextBox 1208">
              <a:extLst>
                <a:ext uri="{FF2B5EF4-FFF2-40B4-BE49-F238E27FC236}">
                  <a16:creationId xmlns:a16="http://schemas.microsoft.com/office/drawing/2014/main" id="{952290A2-EE0A-2204-A87F-6E3A2644BFBA}"/>
                </a:ext>
              </a:extLst>
            </p:cNvPr>
            <p:cNvSpPr txBox="1"/>
            <p:nvPr/>
          </p:nvSpPr>
          <p:spPr bwMode="auto">
            <a:xfrm>
              <a:off x="4458433" y="21389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10" name="TextBox 1209">
              <a:extLst>
                <a:ext uri="{FF2B5EF4-FFF2-40B4-BE49-F238E27FC236}">
                  <a16:creationId xmlns:a16="http://schemas.microsoft.com/office/drawing/2014/main" id="{1307BDD7-8698-55B4-385A-70B7D1FF5827}"/>
                </a:ext>
              </a:extLst>
            </p:cNvPr>
            <p:cNvSpPr txBox="1"/>
            <p:nvPr/>
          </p:nvSpPr>
          <p:spPr bwMode="auto">
            <a:xfrm>
              <a:off x="4525108" y="21802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11" name="TextBox 1210">
              <a:extLst>
                <a:ext uri="{FF2B5EF4-FFF2-40B4-BE49-F238E27FC236}">
                  <a16:creationId xmlns:a16="http://schemas.microsoft.com/office/drawing/2014/main" id="{D765637D-14F3-245F-C11C-ED696E221F08}"/>
                </a:ext>
              </a:extLst>
            </p:cNvPr>
            <p:cNvSpPr txBox="1"/>
            <p:nvPr/>
          </p:nvSpPr>
          <p:spPr bwMode="auto">
            <a:xfrm>
              <a:off x="4544158" y="21802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12" name="TextBox 1211">
              <a:extLst>
                <a:ext uri="{FF2B5EF4-FFF2-40B4-BE49-F238E27FC236}">
                  <a16:creationId xmlns:a16="http://schemas.microsoft.com/office/drawing/2014/main" id="{6404C4D8-0215-FB8B-D8F9-DA261CF80D6D}"/>
                </a:ext>
              </a:extLst>
            </p:cNvPr>
            <p:cNvSpPr txBox="1"/>
            <p:nvPr/>
          </p:nvSpPr>
          <p:spPr bwMode="auto">
            <a:xfrm>
              <a:off x="4579083" y="21738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13" name="TextBox 1212">
              <a:extLst>
                <a:ext uri="{FF2B5EF4-FFF2-40B4-BE49-F238E27FC236}">
                  <a16:creationId xmlns:a16="http://schemas.microsoft.com/office/drawing/2014/main" id="{1360A8D2-2710-75AD-0BC5-12728C58FC7E}"/>
                </a:ext>
              </a:extLst>
            </p:cNvPr>
            <p:cNvSpPr txBox="1"/>
            <p:nvPr/>
          </p:nvSpPr>
          <p:spPr bwMode="auto">
            <a:xfrm>
              <a:off x="4591783" y="21961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14" name="TextBox 1213">
              <a:extLst>
                <a:ext uri="{FF2B5EF4-FFF2-40B4-BE49-F238E27FC236}">
                  <a16:creationId xmlns:a16="http://schemas.microsoft.com/office/drawing/2014/main" id="{3AFE4FCB-653F-F416-0DD3-4F75796642A1}"/>
                </a:ext>
              </a:extLst>
            </p:cNvPr>
            <p:cNvSpPr txBox="1"/>
            <p:nvPr/>
          </p:nvSpPr>
          <p:spPr bwMode="auto">
            <a:xfrm>
              <a:off x="4614008" y="22056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15" name="TextBox 1214">
              <a:extLst>
                <a:ext uri="{FF2B5EF4-FFF2-40B4-BE49-F238E27FC236}">
                  <a16:creationId xmlns:a16="http://schemas.microsoft.com/office/drawing/2014/main" id="{64BDD6C4-3A5E-DAC0-715E-002CE3AE5907}"/>
                </a:ext>
              </a:extLst>
            </p:cNvPr>
            <p:cNvSpPr txBox="1"/>
            <p:nvPr/>
          </p:nvSpPr>
          <p:spPr bwMode="auto">
            <a:xfrm>
              <a:off x="4763233" y="22310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16" name="TextBox 1215">
              <a:extLst>
                <a:ext uri="{FF2B5EF4-FFF2-40B4-BE49-F238E27FC236}">
                  <a16:creationId xmlns:a16="http://schemas.microsoft.com/office/drawing/2014/main" id="{3108EBD4-E290-3126-2014-50C2EB5D6726}"/>
                </a:ext>
              </a:extLst>
            </p:cNvPr>
            <p:cNvSpPr txBox="1"/>
            <p:nvPr/>
          </p:nvSpPr>
          <p:spPr bwMode="auto">
            <a:xfrm>
              <a:off x="4731483" y="22183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17" name="TextBox 1216">
              <a:extLst>
                <a:ext uri="{FF2B5EF4-FFF2-40B4-BE49-F238E27FC236}">
                  <a16:creationId xmlns:a16="http://schemas.microsoft.com/office/drawing/2014/main" id="{3FD61755-6348-5A5B-AECE-FE39163CD482}"/>
                </a:ext>
              </a:extLst>
            </p:cNvPr>
            <p:cNvSpPr txBox="1"/>
            <p:nvPr/>
          </p:nvSpPr>
          <p:spPr bwMode="auto">
            <a:xfrm>
              <a:off x="4741008" y="22246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18" name="TextBox 1217">
              <a:extLst>
                <a:ext uri="{FF2B5EF4-FFF2-40B4-BE49-F238E27FC236}">
                  <a16:creationId xmlns:a16="http://schemas.microsoft.com/office/drawing/2014/main" id="{D5EC62FE-B04B-0681-BBA1-D73DA2DF38AC}"/>
                </a:ext>
              </a:extLst>
            </p:cNvPr>
            <p:cNvSpPr txBox="1"/>
            <p:nvPr/>
          </p:nvSpPr>
          <p:spPr bwMode="auto">
            <a:xfrm>
              <a:off x="4652108" y="22183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19" name="TextBox 1218">
              <a:extLst>
                <a:ext uri="{FF2B5EF4-FFF2-40B4-BE49-F238E27FC236}">
                  <a16:creationId xmlns:a16="http://schemas.microsoft.com/office/drawing/2014/main" id="{F0E3067C-D551-80D1-110D-DF8A7F79A42A}"/>
                </a:ext>
              </a:extLst>
            </p:cNvPr>
            <p:cNvSpPr txBox="1"/>
            <p:nvPr/>
          </p:nvSpPr>
          <p:spPr bwMode="auto">
            <a:xfrm>
              <a:off x="4693383" y="22183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20" name="TextBox 1219">
              <a:extLst>
                <a:ext uri="{FF2B5EF4-FFF2-40B4-BE49-F238E27FC236}">
                  <a16:creationId xmlns:a16="http://schemas.microsoft.com/office/drawing/2014/main" id="{559F7989-90D8-FA1B-97D9-9D1A8F59E0FD}"/>
                </a:ext>
              </a:extLst>
            </p:cNvPr>
            <p:cNvSpPr txBox="1"/>
            <p:nvPr/>
          </p:nvSpPr>
          <p:spPr bwMode="auto">
            <a:xfrm>
              <a:off x="4674333" y="22183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21" name="TextBox 1220">
              <a:extLst>
                <a:ext uri="{FF2B5EF4-FFF2-40B4-BE49-F238E27FC236}">
                  <a16:creationId xmlns:a16="http://schemas.microsoft.com/office/drawing/2014/main" id="{E8702FFA-4335-BE0F-276B-2BFD6A9254AC}"/>
                </a:ext>
              </a:extLst>
            </p:cNvPr>
            <p:cNvSpPr txBox="1"/>
            <p:nvPr/>
          </p:nvSpPr>
          <p:spPr bwMode="auto">
            <a:xfrm>
              <a:off x="4817208" y="22627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22" name="TextBox 1221">
              <a:extLst>
                <a:ext uri="{FF2B5EF4-FFF2-40B4-BE49-F238E27FC236}">
                  <a16:creationId xmlns:a16="http://schemas.microsoft.com/office/drawing/2014/main" id="{86D87B0A-8183-4FEE-5B46-7EC0D1C640A6}"/>
                </a:ext>
              </a:extLst>
            </p:cNvPr>
            <p:cNvSpPr txBox="1"/>
            <p:nvPr/>
          </p:nvSpPr>
          <p:spPr bwMode="auto">
            <a:xfrm>
              <a:off x="4871183" y="22659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23" name="TextBox 1222">
              <a:extLst>
                <a:ext uri="{FF2B5EF4-FFF2-40B4-BE49-F238E27FC236}">
                  <a16:creationId xmlns:a16="http://schemas.microsoft.com/office/drawing/2014/main" id="{69132987-0FEB-D194-8567-E1818A828E31}"/>
                </a:ext>
              </a:extLst>
            </p:cNvPr>
            <p:cNvSpPr txBox="1"/>
            <p:nvPr/>
          </p:nvSpPr>
          <p:spPr bwMode="auto">
            <a:xfrm>
              <a:off x="4912458" y="22786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24" name="TextBox 1223">
              <a:extLst>
                <a:ext uri="{FF2B5EF4-FFF2-40B4-BE49-F238E27FC236}">
                  <a16:creationId xmlns:a16="http://schemas.microsoft.com/office/drawing/2014/main" id="{18DE2FE6-03D4-4E4E-B448-FB679621E3FF}"/>
                </a:ext>
              </a:extLst>
            </p:cNvPr>
            <p:cNvSpPr txBox="1"/>
            <p:nvPr/>
          </p:nvSpPr>
          <p:spPr bwMode="auto">
            <a:xfrm>
              <a:off x="4960083" y="22977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25" name="TextBox 1224">
              <a:extLst>
                <a:ext uri="{FF2B5EF4-FFF2-40B4-BE49-F238E27FC236}">
                  <a16:creationId xmlns:a16="http://schemas.microsoft.com/office/drawing/2014/main" id="{779FE9ED-40FE-BC74-3ABC-3EB86E1A1380}"/>
                </a:ext>
              </a:extLst>
            </p:cNvPr>
            <p:cNvSpPr txBox="1"/>
            <p:nvPr/>
          </p:nvSpPr>
          <p:spPr bwMode="auto">
            <a:xfrm>
              <a:off x="4988658" y="23072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26" name="TextBox 1225">
              <a:extLst>
                <a:ext uri="{FF2B5EF4-FFF2-40B4-BE49-F238E27FC236}">
                  <a16:creationId xmlns:a16="http://schemas.microsoft.com/office/drawing/2014/main" id="{A82C0878-4B18-1B1A-737E-ECC0A0857576}"/>
                </a:ext>
              </a:extLst>
            </p:cNvPr>
            <p:cNvSpPr txBox="1"/>
            <p:nvPr/>
          </p:nvSpPr>
          <p:spPr bwMode="auto">
            <a:xfrm>
              <a:off x="5004533" y="23358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27" name="TextBox 1226">
              <a:extLst>
                <a:ext uri="{FF2B5EF4-FFF2-40B4-BE49-F238E27FC236}">
                  <a16:creationId xmlns:a16="http://schemas.microsoft.com/office/drawing/2014/main" id="{647412AB-24AF-5EA4-284F-81D7630B9BDC}"/>
                </a:ext>
              </a:extLst>
            </p:cNvPr>
            <p:cNvSpPr txBox="1"/>
            <p:nvPr/>
          </p:nvSpPr>
          <p:spPr bwMode="auto">
            <a:xfrm>
              <a:off x="5061683" y="23389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28" name="TextBox 1227">
              <a:extLst>
                <a:ext uri="{FF2B5EF4-FFF2-40B4-BE49-F238E27FC236}">
                  <a16:creationId xmlns:a16="http://schemas.microsoft.com/office/drawing/2014/main" id="{765902B9-02F4-79EE-4E71-F480EED06BD5}"/>
                </a:ext>
              </a:extLst>
            </p:cNvPr>
            <p:cNvSpPr txBox="1"/>
            <p:nvPr/>
          </p:nvSpPr>
          <p:spPr bwMode="auto">
            <a:xfrm>
              <a:off x="5033108" y="23389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29" name="TextBox 1228">
              <a:extLst>
                <a:ext uri="{FF2B5EF4-FFF2-40B4-BE49-F238E27FC236}">
                  <a16:creationId xmlns:a16="http://schemas.microsoft.com/office/drawing/2014/main" id="{6392BC3B-CB26-E121-C97F-425F08DA4DCF}"/>
                </a:ext>
              </a:extLst>
            </p:cNvPr>
            <p:cNvSpPr txBox="1"/>
            <p:nvPr/>
          </p:nvSpPr>
          <p:spPr bwMode="auto">
            <a:xfrm>
              <a:off x="5106133" y="23548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30" name="TextBox 1229">
              <a:extLst>
                <a:ext uri="{FF2B5EF4-FFF2-40B4-BE49-F238E27FC236}">
                  <a16:creationId xmlns:a16="http://schemas.microsoft.com/office/drawing/2014/main" id="{09C7D8F1-4688-707D-8529-50584B8E8DE3}"/>
                </a:ext>
              </a:extLst>
            </p:cNvPr>
            <p:cNvSpPr txBox="1"/>
            <p:nvPr/>
          </p:nvSpPr>
          <p:spPr bwMode="auto">
            <a:xfrm>
              <a:off x="5147408" y="23643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31" name="TextBox 1230">
              <a:extLst>
                <a:ext uri="{FF2B5EF4-FFF2-40B4-BE49-F238E27FC236}">
                  <a16:creationId xmlns:a16="http://schemas.microsoft.com/office/drawing/2014/main" id="{72D0803B-2C7E-93A8-B823-049CC566EC85}"/>
                </a:ext>
              </a:extLst>
            </p:cNvPr>
            <p:cNvSpPr txBox="1"/>
            <p:nvPr/>
          </p:nvSpPr>
          <p:spPr bwMode="auto">
            <a:xfrm>
              <a:off x="5163283" y="23643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32" name="TextBox 1231">
              <a:extLst>
                <a:ext uri="{FF2B5EF4-FFF2-40B4-BE49-F238E27FC236}">
                  <a16:creationId xmlns:a16="http://schemas.microsoft.com/office/drawing/2014/main" id="{A879C35B-A2E3-E05C-7F94-34C0604C6913}"/>
                </a:ext>
              </a:extLst>
            </p:cNvPr>
            <p:cNvSpPr txBox="1"/>
            <p:nvPr/>
          </p:nvSpPr>
          <p:spPr bwMode="auto">
            <a:xfrm>
              <a:off x="5226783" y="23834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33" name="TextBox 1232">
              <a:extLst>
                <a:ext uri="{FF2B5EF4-FFF2-40B4-BE49-F238E27FC236}">
                  <a16:creationId xmlns:a16="http://schemas.microsoft.com/office/drawing/2014/main" id="{F03BA6AC-D7E2-2042-E0FA-123D7DDE6128}"/>
                </a:ext>
              </a:extLst>
            </p:cNvPr>
            <p:cNvSpPr txBox="1"/>
            <p:nvPr/>
          </p:nvSpPr>
          <p:spPr bwMode="auto">
            <a:xfrm>
              <a:off x="5214083" y="23897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34" name="TextBox 1233">
              <a:extLst>
                <a:ext uri="{FF2B5EF4-FFF2-40B4-BE49-F238E27FC236}">
                  <a16:creationId xmlns:a16="http://schemas.microsoft.com/office/drawing/2014/main" id="{EBECEC28-6E53-9468-8481-B81374AA7C16}"/>
                </a:ext>
              </a:extLst>
            </p:cNvPr>
            <p:cNvSpPr txBox="1"/>
            <p:nvPr/>
          </p:nvSpPr>
          <p:spPr bwMode="auto">
            <a:xfrm>
              <a:off x="5245833" y="23929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35" name="TextBox 1234">
              <a:extLst>
                <a:ext uri="{FF2B5EF4-FFF2-40B4-BE49-F238E27FC236}">
                  <a16:creationId xmlns:a16="http://schemas.microsoft.com/office/drawing/2014/main" id="{0D39C149-D5E6-48A0-61A7-4DB4B4897B61}"/>
                </a:ext>
              </a:extLst>
            </p:cNvPr>
            <p:cNvSpPr txBox="1"/>
            <p:nvPr/>
          </p:nvSpPr>
          <p:spPr bwMode="auto">
            <a:xfrm>
              <a:off x="5261708" y="24088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36" name="TextBox 1235">
              <a:extLst>
                <a:ext uri="{FF2B5EF4-FFF2-40B4-BE49-F238E27FC236}">
                  <a16:creationId xmlns:a16="http://schemas.microsoft.com/office/drawing/2014/main" id="{26ECA504-2DA4-81CF-9287-AE2FCEF303A0}"/>
                </a:ext>
              </a:extLst>
            </p:cNvPr>
            <p:cNvSpPr txBox="1"/>
            <p:nvPr/>
          </p:nvSpPr>
          <p:spPr bwMode="auto">
            <a:xfrm>
              <a:off x="5283933" y="24342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37" name="TextBox 1236">
              <a:extLst>
                <a:ext uri="{FF2B5EF4-FFF2-40B4-BE49-F238E27FC236}">
                  <a16:creationId xmlns:a16="http://schemas.microsoft.com/office/drawing/2014/main" id="{B3771F18-6829-12D8-8944-A76DFC3842F3}"/>
                </a:ext>
              </a:extLst>
            </p:cNvPr>
            <p:cNvSpPr txBox="1"/>
            <p:nvPr/>
          </p:nvSpPr>
          <p:spPr bwMode="auto">
            <a:xfrm>
              <a:off x="5356958" y="24532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38" name="TextBox 1237">
              <a:extLst>
                <a:ext uri="{FF2B5EF4-FFF2-40B4-BE49-F238E27FC236}">
                  <a16:creationId xmlns:a16="http://schemas.microsoft.com/office/drawing/2014/main" id="{1F2E671A-F6A4-13B4-D690-1785491829BF}"/>
                </a:ext>
              </a:extLst>
            </p:cNvPr>
            <p:cNvSpPr txBox="1"/>
            <p:nvPr/>
          </p:nvSpPr>
          <p:spPr bwMode="auto">
            <a:xfrm>
              <a:off x="5331558" y="24374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39" name="TextBox 1238">
              <a:extLst>
                <a:ext uri="{FF2B5EF4-FFF2-40B4-BE49-F238E27FC236}">
                  <a16:creationId xmlns:a16="http://schemas.microsoft.com/office/drawing/2014/main" id="{064D7DFD-647C-7D60-FB01-7A6D62B2B856}"/>
                </a:ext>
              </a:extLst>
            </p:cNvPr>
            <p:cNvSpPr txBox="1"/>
            <p:nvPr/>
          </p:nvSpPr>
          <p:spPr bwMode="auto">
            <a:xfrm>
              <a:off x="5341083" y="24469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40" name="TextBox 1239">
              <a:extLst>
                <a:ext uri="{FF2B5EF4-FFF2-40B4-BE49-F238E27FC236}">
                  <a16:creationId xmlns:a16="http://schemas.microsoft.com/office/drawing/2014/main" id="{00B0A811-E2D7-DA0F-593F-8BBF02184068}"/>
                </a:ext>
              </a:extLst>
            </p:cNvPr>
            <p:cNvSpPr txBox="1"/>
            <p:nvPr/>
          </p:nvSpPr>
          <p:spPr bwMode="auto">
            <a:xfrm>
              <a:off x="5417283" y="24532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41" name="TextBox 1240">
              <a:extLst>
                <a:ext uri="{FF2B5EF4-FFF2-40B4-BE49-F238E27FC236}">
                  <a16:creationId xmlns:a16="http://schemas.microsoft.com/office/drawing/2014/main" id="{4977A10F-2A42-CC31-6EDB-8B0A6598E1FC}"/>
                </a:ext>
              </a:extLst>
            </p:cNvPr>
            <p:cNvSpPr txBox="1"/>
            <p:nvPr/>
          </p:nvSpPr>
          <p:spPr bwMode="auto">
            <a:xfrm>
              <a:off x="5388708" y="24564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42" name="TextBox 1241">
              <a:extLst>
                <a:ext uri="{FF2B5EF4-FFF2-40B4-BE49-F238E27FC236}">
                  <a16:creationId xmlns:a16="http://schemas.microsoft.com/office/drawing/2014/main" id="{5274AFF9-B7C9-CEB4-FD76-AA5350B19DC5}"/>
                </a:ext>
              </a:extLst>
            </p:cNvPr>
            <p:cNvSpPr txBox="1"/>
            <p:nvPr/>
          </p:nvSpPr>
          <p:spPr bwMode="auto">
            <a:xfrm>
              <a:off x="5449033" y="24786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43" name="TextBox 1242">
              <a:extLst>
                <a:ext uri="{FF2B5EF4-FFF2-40B4-BE49-F238E27FC236}">
                  <a16:creationId xmlns:a16="http://schemas.microsoft.com/office/drawing/2014/main" id="{3D88DFBF-86A0-AC8F-2069-FCFF9C2F14F6}"/>
                </a:ext>
              </a:extLst>
            </p:cNvPr>
            <p:cNvSpPr txBox="1"/>
            <p:nvPr/>
          </p:nvSpPr>
          <p:spPr bwMode="auto">
            <a:xfrm>
              <a:off x="5433158" y="24755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44" name="TextBox 1243">
              <a:extLst>
                <a:ext uri="{FF2B5EF4-FFF2-40B4-BE49-F238E27FC236}">
                  <a16:creationId xmlns:a16="http://schemas.microsoft.com/office/drawing/2014/main" id="{C4AA7905-3061-EB14-420B-88C2E3807BE7}"/>
                </a:ext>
              </a:extLst>
            </p:cNvPr>
            <p:cNvSpPr txBox="1"/>
            <p:nvPr/>
          </p:nvSpPr>
          <p:spPr bwMode="auto">
            <a:xfrm>
              <a:off x="5550633" y="24945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45" name="TextBox 1244">
              <a:extLst>
                <a:ext uri="{FF2B5EF4-FFF2-40B4-BE49-F238E27FC236}">
                  <a16:creationId xmlns:a16="http://schemas.microsoft.com/office/drawing/2014/main" id="{AF5D7367-454C-CCF5-BEC6-9B72E2A3FA59}"/>
                </a:ext>
              </a:extLst>
            </p:cNvPr>
            <p:cNvSpPr txBox="1"/>
            <p:nvPr/>
          </p:nvSpPr>
          <p:spPr bwMode="auto">
            <a:xfrm>
              <a:off x="5471258" y="24786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46" name="TextBox 1245">
              <a:extLst>
                <a:ext uri="{FF2B5EF4-FFF2-40B4-BE49-F238E27FC236}">
                  <a16:creationId xmlns:a16="http://schemas.microsoft.com/office/drawing/2014/main" id="{FF2E9E03-DAEB-97E5-512E-2109FD524610}"/>
                </a:ext>
              </a:extLst>
            </p:cNvPr>
            <p:cNvSpPr txBox="1"/>
            <p:nvPr/>
          </p:nvSpPr>
          <p:spPr bwMode="auto">
            <a:xfrm>
              <a:off x="5569683" y="24945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47" name="TextBox 1246">
              <a:extLst>
                <a:ext uri="{FF2B5EF4-FFF2-40B4-BE49-F238E27FC236}">
                  <a16:creationId xmlns:a16="http://schemas.microsoft.com/office/drawing/2014/main" id="{D9EFBFBC-47D1-29DD-0C3C-663104B19ED2}"/>
                </a:ext>
              </a:extLst>
            </p:cNvPr>
            <p:cNvSpPr txBox="1"/>
            <p:nvPr/>
          </p:nvSpPr>
          <p:spPr bwMode="auto">
            <a:xfrm>
              <a:off x="5614133" y="24977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48" name="TextBox 1247">
              <a:extLst>
                <a:ext uri="{FF2B5EF4-FFF2-40B4-BE49-F238E27FC236}">
                  <a16:creationId xmlns:a16="http://schemas.microsoft.com/office/drawing/2014/main" id="{AE086A82-4E30-8BE7-CFA2-34B325A37ECB}"/>
                </a:ext>
              </a:extLst>
            </p:cNvPr>
            <p:cNvSpPr txBox="1"/>
            <p:nvPr/>
          </p:nvSpPr>
          <p:spPr bwMode="auto">
            <a:xfrm>
              <a:off x="5626833" y="25167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49" name="TextBox 1248">
              <a:extLst>
                <a:ext uri="{FF2B5EF4-FFF2-40B4-BE49-F238E27FC236}">
                  <a16:creationId xmlns:a16="http://schemas.microsoft.com/office/drawing/2014/main" id="{7968C438-7D1B-1DBB-D647-ED5FBF628CF3}"/>
                </a:ext>
              </a:extLst>
            </p:cNvPr>
            <p:cNvSpPr txBox="1"/>
            <p:nvPr/>
          </p:nvSpPr>
          <p:spPr bwMode="auto">
            <a:xfrm>
              <a:off x="5737958" y="25167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50" name="TextBox 1249">
              <a:extLst>
                <a:ext uri="{FF2B5EF4-FFF2-40B4-BE49-F238E27FC236}">
                  <a16:creationId xmlns:a16="http://schemas.microsoft.com/office/drawing/2014/main" id="{0C2D556D-39EC-00B4-AA07-D506284F28A8}"/>
                </a:ext>
              </a:extLst>
            </p:cNvPr>
            <p:cNvSpPr txBox="1"/>
            <p:nvPr/>
          </p:nvSpPr>
          <p:spPr bwMode="auto">
            <a:xfrm>
              <a:off x="5674458" y="25199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51" name="TextBox 1250">
              <a:extLst>
                <a:ext uri="{FF2B5EF4-FFF2-40B4-BE49-F238E27FC236}">
                  <a16:creationId xmlns:a16="http://schemas.microsoft.com/office/drawing/2014/main" id="{65A49CEE-60EE-8704-6F6A-4EF89A954908}"/>
                </a:ext>
              </a:extLst>
            </p:cNvPr>
            <p:cNvSpPr txBox="1"/>
            <p:nvPr/>
          </p:nvSpPr>
          <p:spPr bwMode="auto">
            <a:xfrm>
              <a:off x="5826858" y="25675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52" name="TextBox 1251">
              <a:extLst>
                <a:ext uri="{FF2B5EF4-FFF2-40B4-BE49-F238E27FC236}">
                  <a16:creationId xmlns:a16="http://schemas.microsoft.com/office/drawing/2014/main" id="{E6FFC000-4CE7-8549-8626-30E3F4B2B404}"/>
                </a:ext>
              </a:extLst>
            </p:cNvPr>
            <p:cNvSpPr txBox="1"/>
            <p:nvPr/>
          </p:nvSpPr>
          <p:spPr bwMode="auto">
            <a:xfrm>
              <a:off x="5864958" y="25739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53" name="TextBox 1252">
              <a:extLst>
                <a:ext uri="{FF2B5EF4-FFF2-40B4-BE49-F238E27FC236}">
                  <a16:creationId xmlns:a16="http://schemas.microsoft.com/office/drawing/2014/main" id="{348DEAC4-1710-2714-CA1F-956C8900F482}"/>
                </a:ext>
              </a:extLst>
            </p:cNvPr>
            <p:cNvSpPr txBox="1"/>
            <p:nvPr/>
          </p:nvSpPr>
          <p:spPr bwMode="auto">
            <a:xfrm>
              <a:off x="5893533" y="25866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54" name="TextBox 1253">
              <a:extLst>
                <a:ext uri="{FF2B5EF4-FFF2-40B4-BE49-F238E27FC236}">
                  <a16:creationId xmlns:a16="http://schemas.microsoft.com/office/drawing/2014/main" id="{CF8661D0-6C32-ED21-BA51-305333E7AADC}"/>
                </a:ext>
              </a:extLst>
            </p:cNvPr>
            <p:cNvSpPr txBox="1"/>
            <p:nvPr/>
          </p:nvSpPr>
          <p:spPr bwMode="auto">
            <a:xfrm>
              <a:off x="5909408" y="25866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55" name="TextBox 1254">
              <a:extLst>
                <a:ext uri="{FF2B5EF4-FFF2-40B4-BE49-F238E27FC236}">
                  <a16:creationId xmlns:a16="http://schemas.microsoft.com/office/drawing/2014/main" id="{C83E3EC7-C61F-FC6F-609E-62CE79DCAFB7}"/>
                </a:ext>
              </a:extLst>
            </p:cNvPr>
            <p:cNvSpPr txBox="1"/>
            <p:nvPr/>
          </p:nvSpPr>
          <p:spPr bwMode="auto">
            <a:xfrm>
              <a:off x="6011008" y="25834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56" name="TextBox 1255">
              <a:extLst>
                <a:ext uri="{FF2B5EF4-FFF2-40B4-BE49-F238E27FC236}">
                  <a16:creationId xmlns:a16="http://schemas.microsoft.com/office/drawing/2014/main" id="{4DEEB5A8-3FD3-6F53-A18D-8E2F782806DB}"/>
                </a:ext>
              </a:extLst>
            </p:cNvPr>
            <p:cNvSpPr txBox="1"/>
            <p:nvPr/>
          </p:nvSpPr>
          <p:spPr bwMode="auto">
            <a:xfrm>
              <a:off x="6096733" y="25898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57" name="TextBox 1256">
              <a:extLst>
                <a:ext uri="{FF2B5EF4-FFF2-40B4-BE49-F238E27FC236}">
                  <a16:creationId xmlns:a16="http://schemas.microsoft.com/office/drawing/2014/main" id="{03E9C88E-84F4-ED18-A5FE-D99F098E69F6}"/>
                </a:ext>
              </a:extLst>
            </p:cNvPr>
            <p:cNvSpPr txBox="1"/>
            <p:nvPr/>
          </p:nvSpPr>
          <p:spPr bwMode="auto">
            <a:xfrm>
              <a:off x="6045933" y="25834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58" name="TextBox 1257">
              <a:extLst>
                <a:ext uri="{FF2B5EF4-FFF2-40B4-BE49-F238E27FC236}">
                  <a16:creationId xmlns:a16="http://schemas.microsoft.com/office/drawing/2014/main" id="{F20A5097-E4DD-F5D3-9D18-167BE9DCEAE1}"/>
                </a:ext>
              </a:extLst>
            </p:cNvPr>
            <p:cNvSpPr txBox="1"/>
            <p:nvPr/>
          </p:nvSpPr>
          <p:spPr bwMode="auto">
            <a:xfrm>
              <a:off x="6115783" y="26247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59" name="TextBox 1258">
              <a:extLst>
                <a:ext uri="{FF2B5EF4-FFF2-40B4-BE49-F238E27FC236}">
                  <a16:creationId xmlns:a16="http://schemas.microsoft.com/office/drawing/2014/main" id="{32847B45-9590-EC29-49CA-87C14252CC00}"/>
                </a:ext>
              </a:extLst>
            </p:cNvPr>
            <p:cNvSpPr txBox="1"/>
            <p:nvPr/>
          </p:nvSpPr>
          <p:spPr bwMode="auto">
            <a:xfrm>
              <a:off x="6169758" y="26628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60" name="TextBox 1259">
              <a:extLst>
                <a:ext uri="{FF2B5EF4-FFF2-40B4-BE49-F238E27FC236}">
                  <a16:creationId xmlns:a16="http://schemas.microsoft.com/office/drawing/2014/main" id="{7AAE9932-260F-14B6-4C52-43AB942BB07D}"/>
                </a:ext>
              </a:extLst>
            </p:cNvPr>
            <p:cNvSpPr txBox="1"/>
            <p:nvPr/>
          </p:nvSpPr>
          <p:spPr bwMode="auto">
            <a:xfrm>
              <a:off x="6191983" y="26628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61" name="TextBox 1260">
              <a:extLst>
                <a:ext uri="{FF2B5EF4-FFF2-40B4-BE49-F238E27FC236}">
                  <a16:creationId xmlns:a16="http://schemas.microsoft.com/office/drawing/2014/main" id="{C310109A-CDA4-30EB-AF49-A87890214EFE}"/>
                </a:ext>
              </a:extLst>
            </p:cNvPr>
            <p:cNvSpPr txBox="1"/>
            <p:nvPr/>
          </p:nvSpPr>
          <p:spPr bwMode="auto">
            <a:xfrm>
              <a:off x="6207858" y="26660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62" name="TextBox 1261">
              <a:extLst>
                <a:ext uri="{FF2B5EF4-FFF2-40B4-BE49-F238E27FC236}">
                  <a16:creationId xmlns:a16="http://schemas.microsoft.com/office/drawing/2014/main" id="{09D749F7-7EEB-9478-6B9C-416B5E820B99}"/>
                </a:ext>
              </a:extLst>
            </p:cNvPr>
            <p:cNvSpPr txBox="1"/>
            <p:nvPr/>
          </p:nvSpPr>
          <p:spPr bwMode="auto">
            <a:xfrm>
              <a:off x="6268183" y="26691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63" name="TextBox 1262">
              <a:extLst>
                <a:ext uri="{FF2B5EF4-FFF2-40B4-BE49-F238E27FC236}">
                  <a16:creationId xmlns:a16="http://schemas.microsoft.com/office/drawing/2014/main" id="{BCD55703-6F1E-E57F-AD47-E426FCC35F03}"/>
                </a:ext>
              </a:extLst>
            </p:cNvPr>
            <p:cNvSpPr txBox="1"/>
            <p:nvPr/>
          </p:nvSpPr>
          <p:spPr bwMode="auto">
            <a:xfrm>
              <a:off x="6306283" y="26691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64" name="TextBox 1263">
              <a:extLst>
                <a:ext uri="{FF2B5EF4-FFF2-40B4-BE49-F238E27FC236}">
                  <a16:creationId xmlns:a16="http://schemas.microsoft.com/office/drawing/2014/main" id="{0EA750EE-CD92-CABB-01C8-9231BA7D6901}"/>
                </a:ext>
              </a:extLst>
            </p:cNvPr>
            <p:cNvSpPr txBox="1"/>
            <p:nvPr/>
          </p:nvSpPr>
          <p:spPr bwMode="auto">
            <a:xfrm>
              <a:off x="6414233" y="26691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65" name="TextBox 1264">
              <a:extLst>
                <a:ext uri="{FF2B5EF4-FFF2-40B4-BE49-F238E27FC236}">
                  <a16:creationId xmlns:a16="http://schemas.microsoft.com/office/drawing/2014/main" id="{5FECD9B0-D27E-8AE5-DA2A-E8A05C265185}"/>
                </a:ext>
              </a:extLst>
            </p:cNvPr>
            <p:cNvSpPr txBox="1"/>
            <p:nvPr/>
          </p:nvSpPr>
          <p:spPr bwMode="auto">
            <a:xfrm>
              <a:off x="6322158" y="26723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66" name="TextBox 1265">
              <a:extLst>
                <a:ext uri="{FF2B5EF4-FFF2-40B4-BE49-F238E27FC236}">
                  <a16:creationId xmlns:a16="http://schemas.microsoft.com/office/drawing/2014/main" id="{EC058C9D-E1AD-8D92-E06D-7DEC099EDACC}"/>
                </a:ext>
              </a:extLst>
            </p:cNvPr>
            <p:cNvSpPr txBox="1"/>
            <p:nvPr/>
          </p:nvSpPr>
          <p:spPr bwMode="auto">
            <a:xfrm>
              <a:off x="6363433" y="26691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67" name="TextBox 1266">
              <a:extLst>
                <a:ext uri="{FF2B5EF4-FFF2-40B4-BE49-F238E27FC236}">
                  <a16:creationId xmlns:a16="http://schemas.microsoft.com/office/drawing/2014/main" id="{2D3B4F0F-0666-48B6-73AB-44F713C4727C}"/>
                </a:ext>
              </a:extLst>
            </p:cNvPr>
            <p:cNvSpPr txBox="1"/>
            <p:nvPr/>
          </p:nvSpPr>
          <p:spPr bwMode="auto">
            <a:xfrm>
              <a:off x="6430108" y="27009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68" name="TextBox 1267">
              <a:extLst>
                <a:ext uri="{FF2B5EF4-FFF2-40B4-BE49-F238E27FC236}">
                  <a16:creationId xmlns:a16="http://schemas.microsoft.com/office/drawing/2014/main" id="{AE5E0B3D-2F0F-802A-A95C-9651AADEEFD0}"/>
                </a:ext>
              </a:extLst>
            </p:cNvPr>
            <p:cNvSpPr txBox="1"/>
            <p:nvPr/>
          </p:nvSpPr>
          <p:spPr bwMode="auto">
            <a:xfrm>
              <a:off x="6452333" y="27009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69" name="TextBox 1268">
              <a:extLst>
                <a:ext uri="{FF2B5EF4-FFF2-40B4-BE49-F238E27FC236}">
                  <a16:creationId xmlns:a16="http://schemas.microsoft.com/office/drawing/2014/main" id="{313CE1B5-F0CF-3E64-1637-AB76111EF30C}"/>
                </a:ext>
              </a:extLst>
            </p:cNvPr>
            <p:cNvSpPr txBox="1"/>
            <p:nvPr/>
          </p:nvSpPr>
          <p:spPr bwMode="auto">
            <a:xfrm>
              <a:off x="6503133" y="27009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70" name="TextBox 1269">
              <a:extLst>
                <a:ext uri="{FF2B5EF4-FFF2-40B4-BE49-F238E27FC236}">
                  <a16:creationId xmlns:a16="http://schemas.microsoft.com/office/drawing/2014/main" id="{7EB9A1F4-C052-0596-A85D-409FF408D8D2}"/>
                </a:ext>
              </a:extLst>
            </p:cNvPr>
            <p:cNvSpPr txBox="1"/>
            <p:nvPr/>
          </p:nvSpPr>
          <p:spPr bwMode="auto">
            <a:xfrm>
              <a:off x="6471383" y="27009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71" name="TextBox 1270">
              <a:extLst>
                <a:ext uri="{FF2B5EF4-FFF2-40B4-BE49-F238E27FC236}">
                  <a16:creationId xmlns:a16="http://schemas.microsoft.com/office/drawing/2014/main" id="{2A78C3B0-776E-D936-B35D-41FC528DF4EF}"/>
                </a:ext>
              </a:extLst>
            </p:cNvPr>
            <p:cNvSpPr txBox="1"/>
            <p:nvPr/>
          </p:nvSpPr>
          <p:spPr bwMode="auto">
            <a:xfrm>
              <a:off x="6592033" y="27009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72" name="TextBox 1271">
              <a:extLst>
                <a:ext uri="{FF2B5EF4-FFF2-40B4-BE49-F238E27FC236}">
                  <a16:creationId xmlns:a16="http://schemas.microsoft.com/office/drawing/2014/main" id="{5EC10351-9DD1-7319-CA92-A98DE21B3091}"/>
                </a:ext>
              </a:extLst>
            </p:cNvPr>
            <p:cNvSpPr txBox="1"/>
            <p:nvPr/>
          </p:nvSpPr>
          <p:spPr bwMode="auto">
            <a:xfrm>
              <a:off x="6633308" y="27263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73" name="TextBox 1272">
              <a:extLst>
                <a:ext uri="{FF2B5EF4-FFF2-40B4-BE49-F238E27FC236}">
                  <a16:creationId xmlns:a16="http://schemas.microsoft.com/office/drawing/2014/main" id="{8AB31979-A2C9-FC42-E81B-6066068C5B3F}"/>
                </a:ext>
              </a:extLst>
            </p:cNvPr>
            <p:cNvSpPr txBox="1"/>
            <p:nvPr/>
          </p:nvSpPr>
          <p:spPr bwMode="auto">
            <a:xfrm>
              <a:off x="6611083" y="26977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74" name="TextBox 1273">
              <a:extLst>
                <a:ext uri="{FF2B5EF4-FFF2-40B4-BE49-F238E27FC236}">
                  <a16:creationId xmlns:a16="http://schemas.microsoft.com/office/drawing/2014/main" id="{C1712055-9069-52B4-B525-4CF8355783FA}"/>
                </a:ext>
              </a:extLst>
            </p:cNvPr>
            <p:cNvSpPr txBox="1"/>
            <p:nvPr/>
          </p:nvSpPr>
          <p:spPr bwMode="auto">
            <a:xfrm>
              <a:off x="6684108" y="27422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75" name="TextBox 1274">
              <a:extLst>
                <a:ext uri="{FF2B5EF4-FFF2-40B4-BE49-F238E27FC236}">
                  <a16:creationId xmlns:a16="http://schemas.microsoft.com/office/drawing/2014/main" id="{8AB188A2-3489-65B9-3C6C-EFF71D667B0F}"/>
                </a:ext>
              </a:extLst>
            </p:cNvPr>
            <p:cNvSpPr txBox="1"/>
            <p:nvPr/>
          </p:nvSpPr>
          <p:spPr bwMode="auto">
            <a:xfrm>
              <a:off x="6699983" y="27644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76" name="TextBox 1275">
              <a:extLst>
                <a:ext uri="{FF2B5EF4-FFF2-40B4-BE49-F238E27FC236}">
                  <a16:creationId xmlns:a16="http://schemas.microsoft.com/office/drawing/2014/main" id="{32AC07B1-E9D8-5D85-1FAD-0AFA29C22FA0}"/>
                </a:ext>
              </a:extLst>
            </p:cNvPr>
            <p:cNvSpPr txBox="1"/>
            <p:nvPr/>
          </p:nvSpPr>
          <p:spPr bwMode="auto">
            <a:xfrm>
              <a:off x="6715858" y="27771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77" name="TextBox 1276">
              <a:extLst>
                <a:ext uri="{FF2B5EF4-FFF2-40B4-BE49-F238E27FC236}">
                  <a16:creationId xmlns:a16="http://schemas.microsoft.com/office/drawing/2014/main" id="{06238766-4D59-E746-D8E3-7D37BD2FEE82}"/>
                </a:ext>
              </a:extLst>
            </p:cNvPr>
            <p:cNvSpPr txBox="1"/>
            <p:nvPr/>
          </p:nvSpPr>
          <p:spPr bwMode="auto">
            <a:xfrm>
              <a:off x="6785708" y="27803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78" name="TextBox 1277">
              <a:extLst>
                <a:ext uri="{FF2B5EF4-FFF2-40B4-BE49-F238E27FC236}">
                  <a16:creationId xmlns:a16="http://schemas.microsoft.com/office/drawing/2014/main" id="{6D95085C-E514-7287-2627-B90F5A67A97D}"/>
                </a:ext>
              </a:extLst>
            </p:cNvPr>
            <p:cNvSpPr txBox="1"/>
            <p:nvPr/>
          </p:nvSpPr>
          <p:spPr bwMode="auto">
            <a:xfrm>
              <a:off x="6874608" y="27771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79" name="TextBox 1278">
              <a:extLst>
                <a:ext uri="{FF2B5EF4-FFF2-40B4-BE49-F238E27FC236}">
                  <a16:creationId xmlns:a16="http://schemas.microsoft.com/office/drawing/2014/main" id="{25F10B76-02DC-FF3F-2CD2-A859EF049888}"/>
                </a:ext>
              </a:extLst>
            </p:cNvPr>
            <p:cNvSpPr txBox="1"/>
            <p:nvPr/>
          </p:nvSpPr>
          <p:spPr bwMode="auto">
            <a:xfrm>
              <a:off x="6823808" y="27771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80" name="TextBox 1279">
              <a:extLst>
                <a:ext uri="{FF2B5EF4-FFF2-40B4-BE49-F238E27FC236}">
                  <a16:creationId xmlns:a16="http://schemas.microsoft.com/office/drawing/2014/main" id="{841E11BD-C654-0B65-A566-842572BA22CF}"/>
                </a:ext>
              </a:extLst>
            </p:cNvPr>
            <p:cNvSpPr txBox="1"/>
            <p:nvPr/>
          </p:nvSpPr>
          <p:spPr bwMode="auto">
            <a:xfrm>
              <a:off x="6896833" y="27771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81" name="TextBox 1280">
              <a:extLst>
                <a:ext uri="{FF2B5EF4-FFF2-40B4-BE49-F238E27FC236}">
                  <a16:creationId xmlns:a16="http://schemas.microsoft.com/office/drawing/2014/main" id="{CF1C01D4-38AE-CFF1-44B9-5CDF142CCB5A}"/>
                </a:ext>
              </a:extLst>
            </p:cNvPr>
            <p:cNvSpPr txBox="1"/>
            <p:nvPr/>
          </p:nvSpPr>
          <p:spPr bwMode="auto">
            <a:xfrm>
              <a:off x="6947633" y="28215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82" name="TextBox 1281">
              <a:extLst>
                <a:ext uri="{FF2B5EF4-FFF2-40B4-BE49-F238E27FC236}">
                  <a16:creationId xmlns:a16="http://schemas.microsoft.com/office/drawing/2014/main" id="{BB9427A5-6A10-14F1-652B-21051877A7A5}"/>
                </a:ext>
              </a:extLst>
            </p:cNvPr>
            <p:cNvSpPr txBox="1"/>
            <p:nvPr/>
          </p:nvSpPr>
          <p:spPr bwMode="auto">
            <a:xfrm>
              <a:off x="7068283" y="28279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83" name="TextBox 1282">
              <a:extLst>
                <a:ext uri="{FF2B5EF4-FFF2-40B4-BE49-F238E27FC236}">
                  <a16:creationId xmlns:a16="http://schemas.microsoft.com/office/drawing/2014/main" id="{7523658C-66B3-E977-244D-CE52DAC79821}"/>
                </a:ext>
              </a:extLst>
            </p:cNvPr>
            <p:cNvSpPr txBox="1"/>
            <p:nvPr/>
          </p:nvSpPr>
          <p:spPr bwMode="auto">
            <a:xfrm>
              <a:off x="7011133" y="28279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84" name="TextBox 1283">
              <a:extLst>
                <a:ext uri="{FF2B5EF4-FFF2-40B4-BE49-F238E27FC236}">
                  <a16:creationId xmlns:a16="http://schemas.microsoft.com/office/drawing/2014/main" id="{604A8FF3-1E51-4A2A-493D-D80A060FB7EB}"/>
                </a:ext>
              </a:extLst>
            </p:cNvPr>
            <p:cNvSpPr txBox="1"/>
            <p:nvPr/>
          </p:nvSpPr>
          <p:spPr bwMode="auto">
            <a:xfrm>
              <a:off x="7039708" y="28279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85" name="TextBox 1284">
              <a:extLst>
                <a:ext uri="{FF2B5EF4-FFF2-40B4-BE49-F238E27FC236}">
                  <a16:creationId xmlns:a16="http://schemas.microsoft.com/office/drawing/2014/main" id="{BE64929B-04B8-B699-11B5-678694FA4512}"/>
                </a:ext>
              </a:extLst>
            </p:cNvPr>
            <p:cNvSpPr txBox="1"/>
            <p:nvPr/>
          </p:nvSpPr>
          <p:spPr bwMode="auto">
            <a:xfrm>
              <a:off x="6992083" y="28247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86" name="TextBox 1285">
              <a:extLst>
                <a:ext uri="{FF2B5EF4-FFF2-40B4-BE49-F238E27FC236}">
                  <a16:creationId xmlns:a16="http://schemas.microsoft.com/office/drawing/2014/main" id="{F78E30B9-FB78-CDCD-3C2C-2B440C80DD2D}"/>
                </a:ext>
              </a:extLst>
            </p:cNvPr>
            <p:cNvSpPr txBox="1"/>
            <p:nvPr/>
          </p:nvSpPr>
          <p:spPr bwMode="auto">
            <a:xfrm>
              <a:off x="7160358" y="28787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87" name="TextBox 1286">
              <a:extLst>
                <a:ext uri="{FF2B5EF4-FFF2-40B4-BE49-F238E27FC236}">
                  <a16:creationId xmlns:a16="http://schemas.microsoft.com/office/drawing/2014/main" id="{7284DDEC-739C-6C15-06E2-65C2CC82ADD5}"/>
                </a:ext>
              </a:extLst>
            </p:cNvPr>
            <p:cNvSpPr txBox="1"/>
            <p:nvPr/>
          </p:nvSpPr>
          <p:spPr bwMode="auto">
            <a:xfrm>
              <a:off x="7366733" y="29835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88" name="TextBox 1287">
              <a:extLst>
                <a:ext uri="{FF2B5EF4-FFF2-40B4-BE49-F238E27FC236}">
                  <a16:creationId xmlns:a16="http://schemas.microsoft.com/office/drawing/2014/main" id="{6D088CE6-5D5A-79DA-18D2-B5AED1C71C34}"/>
                </a:ext>
              </a:extLst>
            </p:cNvPr>
            <p:cNvSpPr txBox="1"/>
            <p:nvPr/>
          </p:nvSpPr>
          <p:spPr bwMode="auto">
            <a:xfrm>
              <a:off x="7436583" y="298033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89" name="TextBox 1288">
              <a:extLst>
                <a:ext uri="{FF2B5EF4-FFF2-40B4-BE49-F238E27FC236}">
                  <a16:creationId xmlns:a16="http://schemas.microsoft.com/office/drawing/2014/main" id="{9E13ACC2-8873-C235-6838-2FDFA3D1F90F}"/>
                </a:ext>
              </a:extLst>
            </p:cNvPr>
            <p:cNvSpPr txBox="1"/>
            <p:nvPr/>
          </p:nvSpPr>
          <p:spPr bwMode="auto">
            <a:xfrm>
              <a:off x="7547708" y="29835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90" name="TextBox 1289">
              <a:extLst>
                <a:ext uri="{FF2B5EF4-FFF2-40B4-BE49-F238E27FC236}">
                  <a16:creationId xmlns:a16="http://schemas.microsoft.com/office/drawing/2014/main" id="{FA4C21F4-CC11-24A5-095C-A823C668D72A}"/>
                </a:ext>
              </a:extLst>
            </p:cNvPr>
            <p:cNvSpPr txBox="1"/>
            <p:nvPr/>
          </p:nvSpPr>
          <p:spPr bwMode="auto">
            <a:xfrm>
              <a:off x="7681058" y="29866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91" name="TextBox 1290">
              <a:extLst>
                <a:ext uri="{FF2B5EF4-FFF2-40B4-BE49-F238E27FC236}">
                  <a16:creationId xmlns:a16="http://schemas.microsoft.com/office/drawing/2014/main" id="{C2F4E176-40B4-A263-AFC2-2EF41576143E}"/>
                </a:ext>
              </a:extLst>
            </p:cNvPr>
            <p:cNvSpPr txBox="1"/>
            <p:nvPr/>
          </p:nvSpPr>
          <p:spPr bwMode="auto">
            <a:xfrm>
              <a:off x="7608033" y="29866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92" name="TextBox 1291">
              <a:extLst>
                <a:ext uri="{FF2B5EF4-FFF2-40B4-BE49-F238E27FC236}">
                  <a16:creationId xmlns:a16="http://schemas.microsoft.com/office/drawing/2014/main" id="{B0C988B5-452D-19D0-3726-620DB8EDEE77}"/>
                </a:ext>
              </a:extLst>
            </p:cNvPr>
            <p:cNvSpPr txBox="1"/>
            <p:nvPr/>
          </p:nvSpPr>
          <p:spPr bwMode="auto">
            <a:xfrm>
              <a:off x="7646133" y="29835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93" name="TextBox 1292">
              <a:extLst>
                <a:ext uri="{FF2B5EF4-FFF2-40B4-BE49-F238E27FC236}">
                  <a16:creationId xmlns:a16="http://schemas.microsoft.com/office/drawing/2014/main" id="{A11FFBEF-6A7A-B1B5-13F2-6D64B7405545}"/>
                </a:ext>
              </a:extLst>
            </p:cNvPr>
            <p:cNvSpPr txBox="1"/>
            <p:nvPr/>
          </p:nvSpPr>
          <p:spPr bwMode="auto">
            <a:xfrm>
              <a:off x="7582633" y="29898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94" name="TextBox 1293">
              <a:extLst>
                <a:ext uri="{FF2B5EF4-FFF2-40B4-BE49-F238E27FC236}">
                  <a16:creationId xmlns:a16="http://schemas.microsoft.com/office/drawing/2014/main" id="{A5F3EE78-90B7-6790-C69E-51A1221AF629}"/>
                </a:ext>
              </a:extLst>
            </p:cNvPr>
            <p:cNvSpPr txBox="1"/>
            <p:nvPr/>
          </p:nvSpPr>
          <p:spPr bwMode="auto">
            <a:xfrm>
              <a:off x="7766783" y="31676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95" name="TextBox 1294">
              <a:extLst>
                <a:ext uri="{FF2B5EF4-FFF2-40B4-BE49-F238E27FC236}">
                  <a16:creationId xmlns:a16="http://schemas.microsoft.com/office/drawing/2014/main" id="{77F03B67-07CC-79C1-A6A3-760BD1C501A7}"/>
                </a:ext>
              </a:extLst>
            </p:cNvPr>
            <p:cNvSpPr txBox="1"/>
            <p:nvPr/>
          </p:nvSpPr>
          <p:spPr bwMode="auto">
            <a:xfrm>
              <a:off x="8519258" y="33708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96" name="TextBox 1295">
              <a:extLst>
                <a:ext uri="{FF2B5EF4-FFF2-40B4-BE49-F238E27FC236}">
                  <a16:creationId xmlns:a16="http://schemas.microsoft.com/office/drawing/2014/main" id="{2718AA56-BD86-EE73-CBCC-A9600470754C}"/>
                </a:ext>
              </a:extLst>
            </p:cNvPr>
            <p:cNvSpPr txBox="1"/>
            <p:nvPr/>
          </p:nvSpPr>
          <p:spPr bwMode="auto">
            <a:xfrm>
              <a:off x="8455758" y="33708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97" name="TextBox 1296">
              <a:extLst>
                <a:ext uri="{FF2B5EF4-FFF2-40B4-BE49-F238E27FC236}">
                  <a16:creationId xmlns:a16="http://schemas.microsoft.com/office/drawing/2014/main" id="{C8001597-697C-F41D-16DE-365AE6F452FC}"/>
                </a:ext>
              </a:extLst>
            </p:cNvPr>
            <p:cNvSpPr txBox="1"/>
            <p:nvPr/>
          </p:nvSpPr>
          <p:spPr bwMode="auto">
            <a:xfrm>
              <a:off x="8217633" y="33708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98" name="TextBox 1297">
              <a:extLst>
                <a:ext uri="{FF2B5EF4-FFF2-40B4-BE49-F238E27FC236}">
                  <a16:creationId xmlns:a16="http://schemas.microsoft.com/office/drawing/2014/main" id="{32E79885-5816-C1BB-0ECB-B93722D880AE}"/>
                </a:ext>
              </a:extLst>
            </p:cNvPr>
            <p:cNvSpPr txBox="1"/>
            <p:nvPr/>
          </p:nvSpPr>
          <p:spPr bwMode="auto">
            <a:xfrm>
              <a:off x="8576408" y="33676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299" name="TextBox 1298">
              <a:extLst>
                <a:ext uri="{FF2B5EF4-FFF2-40B4-BE49-F238E27FC236}">
                  <a16:creationId xmlns:a16="http://schemas.microsoft.com/office/drawing/2014/main" id="{4DF1B57E-AC0C-9F98-5EAD-EDCCC1DBFEEA}"/>
                </a:ext>
              </a:extLst>
            </p:cNvPr>
            <p:cNvSpPr txBox="1"/>
            <p:nvPr/>
          </p:nvSpPr>
          <p:spPr bwMode="auto">
            <a:xfrm>
              <a:off x="8081108" y="31644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300" name="TextBox 1299">
              <a:extLst>
                <a:ext uri="{FF2B5EF4-FFF2-40B4-BE49-F238E27FC236}">
                  <a16:creationId xmlns:a16="http://schemas.microsoft.com/office/drawing/2014/main" id="{3AF3F9A5-B01F-570F-A532-30C4932C2EE3}"/>
                </a:ext>
              </a:extLst>
            </p:cNvPr>
            <p:cNvSpPr txBox="1"/>
            <p:nvPr/>
          </p:nvSpPr>
          <p:spPr bwMode="auto">
            <a:xfrm>
              <a:off x="8071583" y="3164488"/>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301" name="TextBox 1300">
              <a:extLst>
                <a:ext uri="{FF2B5EF4-FFF2-40B4-BE49-F238E27FC236}">
                  <a16:creationId xmlns:a16="http://schemas.microsoft.com/office/drawing/2014/main" id="{19728A3F-935A-EFDF-A02E-9124B0EC572E}"/>
                </a:ext>
              </a:extLst>
            </p:cNvPr>
            <p:cNvSpPr txBox="1"/>
            <p:nvPr/>
          </p:nvSpPr>
          <p:spPr bwMode="auto">
            <a:xfrm>
              <a:off x="7931883" y="31613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302" name="TextBox 1301">
              <a:extLst>
                <a:ext uri="{FF2B5EF4-FFF2-40B4-BE49-F238E27FC236}">
                  <a16:creationId xmlns:a16="http://schemas.microsoft.com/office/drawing/2014/main" id="{61C97686-F8DB-B237-CD7D-52DC1BBF834E}"/>
                </a:ext>
              </a:extLst>
            </p:cNvPr>
            <p:cNvSpPr txBox="1"/>
            <p:nvPr/>
          </p:nvSpPr>
          <p:spPr bwMode="auto">
            <a:xfrm>
              <a:off x="7865208" y="31676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sp>
          <p:nvSpPr>
            <p:cNvPr id="1303" name="TextBox 1302">
              <a:extLst>
                <a:ext uri="{FF2B5EF4-FFF2-40B4-BE49-F238E27FC236}">
                  <a16:creationId xmlns:a16="http://schemas.microsoft.com/office/drawing/2014/main" id="{5F7D8F99-7730-298E-12D7-EDDFC7240A11}"/>
                </a:ext>
              </a:extLst>
            </p:cNvPr>
            <p:cNvSpPr txBox="1"/>
            <p:nvPr/>
          </p:nvSpPr>
          <p:spPr bwMode="auto">
            <a:xfrm>
              <a:off x="7795358" y="316131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3"/>
                  </a:solidFill>
                  <a:latin typeface="Calibri" panose="020F0502020204030204" pitchFamily="34" charset="0"/>
                </a:rPr>
                <a:t>x</a:t>
              </a:r>
            </a:p>
          </p:txBody>
        </p:sp>
      </p:grpSp>
      <p:grpSp>
        <p:nvGrpSpPr>
          <p:cNvPr id="1183" name="Group 1182">
            <a:extLst>
              <a:ext uri="{FF2B5EF4-FFF2-40B4-BE49-F238E27FC236}">
                <a16:creationId xmlns:a16="http://schemas.microsoft.com/office/drawing/2014/main" id="{4044616E-08E4-9E66-4456-BCA6174355F8}"/>
              </a:ext>
            </a:extLst>
          </p:cNvPr>
          <p:cNvGrpSpPr/>
          <p:nvPr/>
        </p:nvGrpSpPr>
        <p:grpSpPr>
          <a:xfrm>
            <a:off x="2849245" y="2046473"/>
            <a:ext cx="6253480" cy="1506657"/>
            <a:chOff x="2849245" y="1948815"/>
            <a:chExt cx="6253480" cy="1506657"/>
          </a:xfrm>
        </p:grpSpPr>
        <p:grpSp>
          <p:nvGrpSpPr>
            <p:cNvPr id="1182" name="Group 1181">
              <a:extLst>
                <a:ext uri="{FF2B5EF4-FFF2-40B4-BE49-F238E27FC236}">
                  <a16:creationId xmlns:a16="http://schemas.microsoft.com/office/drawing/2014/main" id="{947C4139-810C-8977-AE0F-E278F12803B1}"/>
                </a:ext>
              </a:extLst>
            </p:cNvPr>
            <p:cNvGrpSpPr/>
            <p:nvPr/>
          </p:nvGrpSpPr>
          <p:grpSpPr>
            <a:xfrm>
              <a:off x="2849245" y="1948815"/>
              <a:ext cx="6253480" cy="1506657"/>
              <a:chOff x="2849245" y="1948815"/>
              <a:chExt cx="6253480" cy="1506657"/>
            </a:xfrm>
          </p:grpSpPr>
          <p:sp>
            <p:nvSpPr>
              <p:cNvPr id="1069" name="TextBox 1068">
                <a:extLst>
                  <a:ext uri="{FF2B5EF4-FFF2-40B4-BE49-F238E27FC236}">
                    <a16:creationId xmlns:a16="http://schemas.microsoft.com/office/drawing/2014/main" id="{27FBC9CC-F7E7-B143-88DA-97381E0F4111}"/>
                  </a:ext>
                </a:extLst>
              </p:cNvPr>
              <p:cNvSpPr txBox="1"/>
              <p:nvPr/>
            </p:nvSpPr>
            <p:spPr bwMode="auto">
              <a:xfrm>
                <a:off x="2849245" y="19488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70" name="TextBox 1069">
                <a:extLst>
                  <a:ext uri="{FF2B5EF4-FFF2-40B4-BE49-F238E27FC236}">
                    <a16:creationId xmlns:a16="http://schemas.microsoft.com/office/drawing/2014/main" id="{8FC2A8EF-18A2-0479-4485-CC0DB40AA4CC}"/>
                  </a:ext>
                </a:extLst>
              </p:cNvPr>
              <p:cNvSpPr txBox="1"/>
              <p:nvPr/>
            </p:nvSpPr>
            <p:spPr bwMode="auto">
              <a:xfrm>
                <a:off x="3997325" y="20300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71" name="TextBox 1070">
                <a:extLst>
                  <a:ext uri="{FF2B5EF4-FFF2-40B4-BE49-F238E27FC236}">
                    <a16:creationId xmlns:a16="http://schemas.microsoft.com/office/drawing/2014/main" id="{80CBA5C0-A357-3F81-42BD-E43ADEDEAD26}"/>
                  </a:ext>
                </a:extLst>
              </p:cNvPr>
              <p:cNvSpPr txBox="1"/>
              <p:nvPr/>
            </p:nvSpPr>
            <p:spPr bwMode="auto">
              <a:xfrm>
                <a:off x="3438525" y="19488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72" name="TextBox 1071">
                <a:extLst>
                  <a:ext uri="{FF2B5EF4-FFF2-40B4-BE49-F238E27FC236}">
                    <a16:creationId xmlns:a16="http://schemas.microsoft.com/office/drawing/2014/main" id="{7646BDCB-FEF2-2615-DE3D-16EB4DC26067}"/>
                  </a:ext>
                </a:extLst>
              </p:cNvPr>
              <p:cNvSpPr txBox="1"/>
              <p:nvPr/>
            </p:nvSpPr>
            <p:spPr bwMode="auto">
              <a:xfrm>
                <a:off x="8924925" y="3136463"/>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73" name="TextBox 1072">
                <a:extLst>
                  <a:ext uri="{FF2B5EF4-FFF2-40B4-BE49-F238E27FC236}">
                    <a16:creationId xmlns:a16="http://schemas.microsoft.com/office/drawing/2014/main" id="{4D9BBBE6-6F7E-AA47-E045-28CA19517E8D}"/>
                  </a:ext>
                </a:extLst>
              </p:cNvPr>
              <p:cNvSpPr txBox="1"/>
              <p:nvPr/>
            </p:nvSpPr>
            <p:spPr bwMode="auto">
              <a:xfrm>
                <a:off x="8604885" y="31375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74" name="TextBox 1073">
                <a:extLst>
                  <a:ext uri="{FF2B5EF4-FFF2-40B4-BE49-F238E27FC236}">
                    <a16:creationId xmlns:a16="http://schemas.microsoft.com/office/drawing/2014/main" id="{5FD41F71-90F2-0AC8-9041-1FAB57DEBF3D}"/>
                  </a:ext>
                </a:extLst>
              </p:cNvPr>
              <p:cNvSpPr txBox="1"/>
              <p:nvPr/>
            </p:nvSpPr>
            <p:spPr bwMode="auto">
              <a:xfrm>
                <a:off x="8757285" y="31476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75" name="TextBox 1074">
                <a:extLst>
                  <a:ext uri="{FF2B5EF4-FFF2-40B4-BE49-F238E27FC236}">
                    <a16:creationId xmlns:a16="http://schemas.microsoft.com/office/drawing/2014/main" id="{02AC9801-E518-C882-687E-236DB22BD277}"/>
                  </a:ext>
                </a:extLst>
              </p:cNvPr>
              <p:cNvSpPr txBox="1"/>
              <p:nvPr/>
            </p:nvSpPr>
            <p:spPr bwMode="auto">
              <a:xfrm>
                <a:off x="3672205" y="19843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76" name="TextBox 1075">
                <a:extLst>
                  <a:ext uri="{FF2B5EF4-FFF2-40B4-BE49-F238E27FC236}">
                    <a16:creationId xmlns:a16="http://schemas.microsoft.com/office/drawing/2014/main" id="{7F1C027E-3770-C3E1-C306-E8D6F94CF543}"/>
                  </a:ext>
                </a:extLst>
              </p:cNvPr>
              <p:cNvSpPr txBox="1"/>
              <p:nvPr/>
            </p:nvSpPr>
            <p:spPr bwMode="auto">
              <a:xfrm>
                <a:off x="8787765" y="31426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77" name="TextBox 1076">
                <a:extLst>
                  <a:ext uri="{FF2B5EF4-FFF2-40B4-BE49-F238E27FC236}">
                    <a16:creationId xmlns:a16="http://schemas.microsoft.com/office/drawing/2014/main" id="{31DDDBD6-E66F-6A1E-446A-22EF2F8CCF21}"/>
                  </a:ext>
                </a:extLst>
              </p:cNvPr>
              <p:cNvSpPr txBox="1"/>
              <p:nvPr/>
            </p:nvSpPr>
            <p:spPr bwMode="auto">
              <a:xfrm>
                <a:off x="7619365" y="28225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78" name="TextBox 1077">
                <a:extLst>
                  <a:ext uri="{FF2B5EF4-FFF2-40B4-BE49-F238E27FC236}">
                    <a16:creationId xmlns:a16="http://schemas.microsoft.com/office/drawing/2014/main" id="{5D2DBE5B-D5B0-BCDF-77AA-76FD3A5CC644}"/>
                  </a:ext>
                </a:extLst>
              </p:cNvPr>
              <p:cNvSpPr txBox="1"/>
              <p:nvPr/>
            </p:nvSpPr>
            <p:spPr bwMode="auto">
              <a:xfrm>
                <a:off x="8813165" y="31426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79" name="TextBox 1078">
                <a:extLst>
                  <a:ext uri="{FF2B5EF4-FFF2-40B4-BE49-F238E27FC236}">
                    <a16:creationId xmlns:a16="http://schemas.microsoft.com/office/drawing/2014/main" id="{0E0A8E4E-3540-EE55-A993-E163EB41EF7B}"/>
                  </a:ext>
                </a:extLst>
              </p:cNvPr>
              <p:cNvSpPr txBox="1"/>
              <p:nvPr/>
            </p:nvSpPr>
            <p:spPr bwMode="auto">
              <a:xfrm>
                <a:off x="7776845" y="28225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80" name="TextBox 1079">
                <a:extLst>
                  <a:ext uri="{FF2B5EF4-FFF2-40B4-BE49-F238E27FC236}">
                    <a16:creationId xmlns:a16="http://schemas.microsoft.com/office/drawing/2014/main" id="{E921FCD3-5797-AB24-DF8D-927B5DBBBE45}"/>
                  </a:ext>
                </a:extLst>
              </p:cNvPr>
              <p:cNvSpPr txBox="1"/>
              <p:nvPr/>
            </p:nvSpPr>
            <p:spPr bwMode="auto">
              <a:xfrm>
                <a:off x="7649845" y="28174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81" name="TextBox 1080">
                <a:extLst>
                  <a:ext uri="{FF2B5EF4-FFF2-40B4-BE49-F238E27FC236}">
                    <a16:creationId xmlns:a16="http://schemas.microsoft.com/office/drawing/2014/main" id="{F6C9AF3A-4BB2-13FF-2DE4-30105591CF6F}"/>
                  </a:ext>
                </a:extLst>
              </p:cNvPr>
              <p:cNvSpPr txBox="1"/>
              <p:nvPr/>
            </p:nvSpPr>
            <p:spPr bwMode="auto">
              <a:xfrm>
                <a:off x="8523605" y="28174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82" name="TextBox 1081">
                <a:extLst>
                  <a:ext uri="{FF2B5EF4-FFF2-40B4-BE49-F238E27FC236}">
                    <a16:creationId xmlns:a16="http://schemas.microsoft.com/office/drawing/2014/main" id="{98570560-7E4A-6A9E-FED7-44CB31D85C7E}"/>
                  </a:ext>
                </a:extLst>
              </p:cNvPr>
              <p:cNvSpPr txBox="1"/>
              <p:nvPr/>
            </p:nvSpPr>
            <p:spPr bwMode="auto">
              <a:xfrm>
                <a:off x="8350885" y="28124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83" name="TextBox 1082">
                <a:extLst>
                  <a:ext uri="{FF2B5EF4-FFF2-40B4-BE49-F238E27FC236}">
                    <a16:creationId xmlns:a16="http://schemas.microsoft.com/office/drawing/2014/main" id="{6F91C993-A2C5-49AB-8C9C-1469E447875D}"/>
                  </a:ext>
                </a:extLst>
              </p:cNvPr>
              <p:cNvSpPr txBox="1"/>
              <p:nvPr/>
            </p:nvSpPr>
            <p:spPr bwMode="auto">
              <a:xfrm>
                <a:off x="8447405" y="28225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84" name="TextBox 1083">
                <a:extLst>
                  <a:ext uri="{FF2B5EF4-FFF2-40B4-BE49-F238E27FC236}">
                    <a16:creationId xmlns:a16="http://schemas.microsoft.com/office/drawing/2014/main" id="{BC2DA258-5A7C-A7AE-74F4-E4843A389FB1}"/>
                  </a:ext>
                </a:extLst>
              </p:cNvPr>
              <p:cNvSpPr txBox="1"/>
              <p:nvPr/>
            </p:nvSpPr>
            <p:spPr bwMode="auto">
              <a:xfrm>
                <a:off x="7680325" y="28225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85" name="TextBox 1084">
                <a:extLst>
                  <a:ext uri="{FF2B5EF4-FFF2-40B4-BE49-F238E27FC236}">
                    <a16:creationId xmlns:a16="http://schemas.microsoft.com/office/drawing/2014/main" id="{037A549A-D390-B0A1-E434-7EB6E465A5E1}"/>
                  </a:ext>
                </a:extLst>
              </p:cNvPr>
              <p:cNvSpPr txBox="1"/>
              <p:nvPr/>
            </p:nvSpPr>
            <p:spPr bwMode="auto">
              <a:xfrm>
                <a:off x="8188325" y="28174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86" name="TextBox 1085">
                <a:extLst>
                  <a:ext uri="{FF2B5EF4-FFF2-40B4-BE49-F238E27FC236}">
                    <a16:creationId xmlns:a16="http://schemas.microsoft.com/office/drawing/2014/main" id="{E365586D-03C7-EC37-7EB0-FB52CB320CCD}"/>
                  </a:ext>
                </a:extLst>
              </p:cNvPr>
              <p:cNvSpPr txBox="1"/>
              <p:nvPr/>
            </p:nvSpPr>
            <p:spPr bwMode="auto">
              <a:xfrm>
                <a:off x="8655685" y="31172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87" name="TextBox 1086">
                <a:extLst>
                  <a:ext uri="{FF2B5EF4-FFF2-40B4-BE49-F238E27FC236}">
                    <a16:creationId xmlns:a16="http://schemas.microsoft.com/office/drawing/2014/main" id="{C098F703-E7CB-5022-6830-10C7F4725F29}"/>
                  </a:ext>
                </a:extLst>
              </p:cNvPr>
              <p:cNvSpPr txBox="1"/>
              <p:nvPr/>
            </p:nvSpPr>
            <p:spPr bwMode="auto">
              <a:xfrm>
                <a:off x="7893685" y="28225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88" name="TextBox 1087">
                <a:extLst>
                  <a:ext uri="{FF2B5EF4-FFF2-40B4-BE49-F238E27FC236}">
                    <a16:creationId xmlns:a16="http://schemas.microsoft.com/office/drawing/2014/main" id="{891588A2-034A-9FA7-4009-EA33C4F40258}"/>
                  </a:ext>
                </a:extLst>
              </p:cNvPr>
              <p:cNvSpPr txBox="1"/>
              <p:nvPr/>
            </p:nvSpPr>
            <p:spPr bwMode="auto">
              <a:xfrm>
                <a:off x="7827645" y="28225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89" name="TextBox 1088">
                <a:extLst>
                  <a:ext uri="{FF2B5EF4-FFF2-40B4-BE49-F238E27FC236}">
                    <a16:creationId xmlns:a16="http://schemas.microsoft.com/office/drawing/2014/main" id="{B13521D8-D6AC-0F1D-DDDD-FBBF42F3B3C0}"/>
                  </a:ext>
                </a:extLst>
              </p:cNvPr>
              <p:cNvSpPr txBox="1"/>
              <p:nvPr/>
            </p:nvSpPr>
            <p:spPr bwMode="auto">
              <a:xfrm>
                <a:off x="7929245" y="28225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90" name="TextBox 1089">
                <a:extLst>
                  <a:ext uri="{FF2B5EF4-FFF2-40B4-BE49-F238E27FC236}">
                    <a16:creationId xmlns:a16="http://schemas.microsoft.com/office/drawing/2014/main" id="{FCF4611C-E98A-F531-C492-478DBC396C08}"/>
                  </a:ext>
                </a:extLst>
              </p:cNvPr>
              <p:cNvSpPr txBox="1"/>
              <p:nvPr/>
            </p:nvSpPr>
            <p:spPr bwMode="auto">
              <a:xfrm>
                <a:off x="8056245" y="28174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91" name="TextBox 1090">
                <a:extLst>
                  <a:ext uri="{FF2B5EF4-FFF2-40B4-BE49-F238E27FC236}">
                    <a16:creationId xmlns:a16="http://schemas.microsoft.com/office/drawing/2014/main" id="{21875990-6A58-3EC2-90B1-6F68BD872223}"/>
                  </a:ext>
                </a:extLst>
              </p:cNvPr>
              <p:cNvSpPr txBox="1"/>
              <p:nvPr/>
            </p:nvSpPr>
            <p:spPr bwMode="auto">
              <a:xfrm>
                <a:off x="8122285" y="28174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92" name="TextBox 1091">
                <a:extLst>
                  <a:ext uri="{FF2B5EF4-FFF2-40B4-BE49-F238E27FC236}">
                    <a16:creationId xmlns:a16="http://schemas.microsoft.com/office/drawing/2014/main" id="{2E7F8890-A1FA-C7E8-4043-B77556EBD8B4}"/>
                  </a:ext>
                </a:extLst>
              </p:cNvPr>
              <p:cNvSpPr txBox="1"/>
              <p:nvPr/>
            </p:nvSpPr>
            <p:spPr bwMode="auto">
              <a:xfrm>
                <a:off x="7441565" y="27616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93" name="TextBox 1092">
                <a:extLst>
                  <a:ext uri="{FF2B5EF4-FFF2-40B4-BE49-F238E27FC236}">
                    <a16:creationId xmlns:a16="http://schemas.microsoft.com/office/drawing/2014/main" id="{930A989A-A5A5-11A7-8A9C-FA1A8097AAE4}"/>
                  </a:ext>
                </a:extLst>
              </p:cNvPr>
              <p:cNvSpPr txBox="1"/>
              <p:nvPr/>
            </p:nvSpPr>
            <p:spPr bwMode="auto">
              <a:xfrm>
                <a:off x="7233285" y="27565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94" name="TextBox 1093">
                <a:extLst>
                  <a:ext uri="{FF2B5EF4-FFF2-40B4-BE49-F238E27FC236}">
                    <a16:creationId xmlns:a16="http://schemas.microsoft.com/office/drawing/2014/main" id="{20BD264C-711C-C848-6A31-0239968E5A89}"/>
                  </a:ext>
                </a:extLst>
              </p:cNvPr>
              <p:cNvSpPr txBox="1"/>
              <p:nvPr/>
            </p:nvSpPr>
            <p:spPr bwMode="auto">
              <a:xfrm>
                <a:off x="7294245" y="27616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95" name="TextBox 1094">
                <a:extLst>
                  <a:ext uri="{FF2B5EF4-FFF2-40B4-BE49-F238E27FC236}">
                    <a16:creationId xmlns:a16="http://schemas.microsoft.com/office/drawing/2014/main" id="{69F242CD-2D50-7F93-723B-194896927E46}"/>
                  </a:ext>
                </a:extLst>
              </p:cNvPr>
              <p:cNvSpPr txBox="1"/>
              <p:nvPr/>
            </p:nvSpPr>
            <p:spPr bwMode="auto">
              <a:xfrm>
                <a:off x="7390765" y="27565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96" name="TextBox 1095">
                <a:extLst>
                  <a:ext uri="{FF2B5EF4-FFF2-40B4-BE49-F238E27FC236}">
                    <a16:creationId xmlns:a16="http://schemas.microsoft.com/office/drawing/2014/main" id="{DDC8025E-1595-81B3-09D6-D3AD7A7930B1}"/>
                  </a:ext>
                </a:extLst>
              </p:cNvPr>
              <p:cNvSpPr txBox="1"/>
              <p:nvPr/>
            </p:nvSpPr>
            <p:spPr bwMode="auto">
              <a:xfrm>
                <a:off x="7055485" y="27108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97" name="TextBox 1096">
                <a:extLst>
                  <a:ext uri="{FF2B5EF4-FFF2-40B4-BE49-F238E27FC236}">
                    <a16:creationId xmlns:a16="http://schemas.microsoft.com/office/drawing/2014/main" id="{FE8EBF88-D2D8-AD38-87D8-EBEB38D792B6}"/>
                  </a:ext>
                </a:extLst>
              </p:cNvPr>
              <p:cNvSpPr txBox="1"/>
              <p:nvPr/>
            </p:nvSpPr>
            <p:spPr bwMode="auto">
              <a:xfrm>
                <a:off x="7009765" y="27108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98" name="TextBox 1097">
                <a:extLst>
                  <a:ext uri="{FF2B5EF4-FFF2-40B4-BE49-F238E27FC236}">
                    <a16:creationId xmlns:a16="http://schemas.microsoft.com/office/drawing/2014/main" id="{50945357-51ED-1779-3014-8553CADCEFEE}"/>
                  </a:ext>
                </a:extLst>
              </p:cNvPr>
              <p:cNvSpPr txBox="1"/>
              <p:nvPr/>
            </p:nvSpPr>
            <p:spPr bwMode="auto">
              <a:xfrm>
                <a:off x="7167245" y="27057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099" name="TextBox 1098">
                <a:extLst>
                  <a:ext uri="{FF2B5EF4-FFF2-40B4-BE49-F238E27FC236}">
                    <a16:creationId xmlns:a16="http://schemas.microsoft.com/office/drawing/2014/main" id="{F06B3E1A-F9B3-3E7E-530D-D6120E619E0F}"/>
                  </a:ext>
                </a:extLst>
              </p:cNvPr>
              <p:cNvSpPr txBox="1"/>
              <p:nvPr/>
            </p:nvSpPr>
            <p:spPr bwMode="auto">
              <a:xfrm>
                <a:off x="7228205" y="27057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00" name="TextBox 1099">
                <a:extLst>
                  <a:ext uri="{FF2B5EF4-FFF2-40B4-BE49-F238E27FC236}">
                    <a16:creationId xmlns:a16="http://schemas.microsoft.com/office/drawing/2014/main" id="{43033359-37E8-286A-D50C-D411100C68E7}"/>
                  </a:ext>
                </a:extLst>
              </p:cNvPr>
              <p:cNvSpPr txBox="1"/>
              <p:nvPr/>
            </p:nvSpPr>
            <p:spPr bwMode="auto">
              <a:xfrm>
                <a:off x="6989445" y="26701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01" name="TextBox 1100">
                <a:extLst>
                  <a:ext uri="{FF2B5EF4-FFF2-40B4-BE49-F238E27FC236}">
                    <a16:creationId xmlns:a16="http://schemas.microsoft.com/office/drawing/2014/main" id="{0B58142C-0BF4-1AC9-12C3-36768E06E172}"/>
                  </a:ext>
                </a:extLst>
              </p:cNvPr>
              <p:cNvSpPr txBox="1"/>
              <p:nvPr/>
            </p:nvSpPr>
            <p:spPr bwMode="auto">
              <a:xfrm>
                <a:off x="7187565" y="27057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02" name="TextBox 1101">
                <a:extLst>
                  <a:ext uri="{FF2B5EF4-FFF2-40B4-BE49-F238E27FC236}">
                    <a16:creationId xmlns:a16="http://schemas.microsoft.com/office/drawing/2014/main" id="{4611509C-B3F5-63F0-E4FE-C88F702122AE}"/>
                  </a:ext>
                </a:extLst>
              </p:cNvPr>
              <p:cNvSpPr txBox="1"/>
              <p:nvPr/>
            </p:nvSpPr>
            <p:spPr bwMode="auto">
              <a:xfrm>
                <a:off x="6776085" y="267525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03" name="TextBox 1102">
                <a:extLst>
                  <a:ext uri="{FF2B5EF4-FFF2-40B4-BE49-F238E27FC236}">
                    <a16:creationId xmlns:a16="http://schemas.microsoft.com/office/drawing/2014/main" id="{5B85D3DA-2845-DB0F-5809-E0A7A287C386}"/>
                  </a:ext>
                </a:extLst>
              </p:cNvPr>
              <p:cNvSpPr txBox="1"/>
              <p:nvPr/>
            </p:nvSpPr>
            <p:spPr bwMode="auto">
              <a:xfrm>
                <a:off x="6684645" y="25939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04" name="TextBox 1103">
                <a:extLst>
                  <a:ext uri="{FF2B5EF4-FFF2-40B4-BE49-F238E27FC236}">
                    <a16:creationId xmlns:a16="http://schemas.microsoft.com/office/drawing/2014/main" id="{07CAEDA7-E2F8-574A-0154-8FB497FC8922}"/>
                  </a:ext>
                </a:extLst>
              </p:cNvPr>
              <p:cNvSpPr txBox="1"/>
              <p:nvPr/>
            </p:nvSpPr>
            <p:spPr bwMode="auto">
              <a:xfrm>
                <a:off x="6811645" y="26701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05" name="TextBox 1104">
                <a:extLst>
                  <a:ext uri="{FF2B5EF4-FFF2-40B4-BE49-F238E27FC236}">
                    <a16:creationId xmlns:a16="http://schemas.microsoft.com/office/drawing/2014/main" id="{86CC8C82-1078-C0DA-686E-B92266F8744C}"/>
                  </a:ext>
                </a:extLst>
              </p:cNvPr>
              <p:cNvSpPr txBox="1"/>
              <p:nvPr/>
            </p:nvSpPr>
            <p:spPr bwMode="auto">
              <a:xfrm>
                <a:off x="6857365" y="267525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06" name="TextBox 1105">
                <a:extLst>
                  <a:ext uri="{FF2B5EF4-FFF2-40B4-BE49-F238E27FC236}">
                    <a16:creationId xmlns:a16="http://schemas.microsoft.com/office/drawing/2014/main" id="{B9A432BC-AF32-8E82-7D92-836A0AD6811F}"/>
                  </a:ext>
                </a:extLst>
              </p:cNvPr>
              <p:cNvSpPr txBox="1"/>
              <p:nvPr/>
            </p:nvSpPr>
            <p:spPr bwMode="auto">
              <a:xfrm>
                <a:off x="6938645" y="26701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07" name="TextBox 1106">
                <a:extLst>
                  <a:ext uri="{FF2B5EF4-FFF2-40B4-BE49-F238E27FC236}">
                    <a16:creationId xmlns:a16="http://schemas.microsoft.com/office/drawing/2014/main" id="{92E1B7FF-1255-2B42-254C-84747FB79957}"/>
                  </a:ext>
                </a:extLst>
              </p:cNvPr>
              <p:cNvSpPr txBox="1"/>
              <p:nvPr/>
            </p:nvSpPr>
            <p:spPr bwMode="auto">
              <a:xfrm>
                <a:off x="6755765" y="259905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08" name="TextBox 1107">
                <a:extLst>
                  <a:ext uri="{FF2B5EF4-FFF2-40B4-BE49-F238E27FC236}">
                    <a16:creationId xmlns:a16="http://schemas.microsoft.com/office/drawing/2014/main" id="{24737DAF-71B9-A936-E259-3127ECFA056F}"/>
                  </a:ext>
                </a:extLst>
              </p:cNvPr>
              <p:cNvSpPr txBox="1"/>
              <p:nvPr/>
            </p:nvSpPr>
            <p:spPr bwMode="auto">
              <a:xfrm>
                <a:off x="6892925" y="26701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09" name="TextBox 1108">
                <a:extLst>
                  <a:ext uri="{FF2B5EF4-FFF2-40B4-BE49-F238E27FC236}">
                    <a16:creationId xmlns:a16="http://schemas.microsoft.com/office/drawing/2014/main" id="{7382E640-DE59-0F2A-420F-B083692D3DE1}"/>
                  </a:ext>
                </a:extLst>
              </p:cNvPr>
              <p:cNvSpPr txBox="1"/>
              <p:nvPr/>
            </p:nvSpPr>
            <p:spPr bwMode="auto">
              <a:xfrm>
                <a:off x="6725285" y="25939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10" name="TextBox 1109">
                <a:extLst>
                  <a:ext uri="{FF2B5EF4-FFF2-40B4-BE49-F238E27FC236}">
                    <a16:creationId xmlns:a16="http://schemas.microsoft.com/office/drawing/2014/main" id="{700648F9-6F06-E93B-1C65-FAE381473365}"/>
                  </a:ext>
                </a:extLst>
              </p:cNvPr>
              <p:cNvSpPr txBox="1"/>
              <p:nvPr/>
            </p:nvSpPr>
            <p:spPr bwMode="auto">
              <a:xfrm>
                <a:off x="6288405" y="25076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11" name="TextBox 1110">
                <a:extLst>
                  <a:ext uri="{FF2B5EF4-FFF2-40B4-BE49-F238E27FC236}">
                    <a16:creationId xmlns:a16="http://schemas.microsoft.com/office/drawing/2014/main" id="{AC5B0D2F-82E2-8B5D-3D0B-0E125027407C}"/>
                  </a:ext>
                </a:extLst>
              </p:cNvPr>
              <p:cNvSpPr txBox="1"/>
              <p:nvPr/>
            </p:nvSpPr>
            <p:spPr bwMode="auto">
              <a:xfrm>
                <a:off x="6349365" y="25076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12" name="TextBox 1111">
                <a:extLst>
                  <a:ext uri="{FF2B5EF4-FFF2-40B4-BE49-F238E27FC236}">
                    <a16:creationId xmlns:a16="http://schemas.microsoft.com/office/drawing/2014/main" id="{C0E19FDB-9FBE-9452-33B4-3BE0D519DE3F}"/>
                  </a:ext>
                </a:extLst>
              </p:cNvPr>
              <p:cNvSpPr txBox="1"/>
              <p:nvPr/>
            </p:nvSpPr>
            <p:spPr bwMode="auto">
              <a:xfrm>
                <a:off x="6395085" y="25330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13" name="TextBox 1112">
                <a:extLst>
                  <a:ext uri="{FF2B5EF4-FFF2-40B4-BE49-F238E27FC236}">
                    <a16:creationId xmlns:a16="http://schemas.microsoft.com/office/drawing/2014/main" id="{08C52390-4CED-CAB8-1EB4-3EF2B37A96D6}"/>
                  </a:ext>
                </a:extLst>
              </p:cNvPr>
              <p:cNvSpPr txBox="1"/>
              <p:nvPr/>
            </p:nvSpPr>
            <p:spPr bwMode="auto">
              <a:xfrm>
                <a:off x="6420485" y="25330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14" name="TextBox 1113">
                <a:extLst>
                  <a:ext uri="{FF2B5EF4-FFF2-40B4-BE49-F238E27FC236}">
                    <a16:creationId xmlns:a16="http://schemas.microsoft.com/office/drawing/2014/main" id="{87D9870A-7E47-71CD-9C77-CC7AD883B4FB}"/>
                  </a:ext>
                </a:extLst>
              </p:cNvPr>
              <p:cNvSpPr txBox="1"/>
              <p:nvPr/>
            </p:nvSpPr>
            <p:spPr bwMode="auto">
              <a:xfrm>
                <a:off x="6613525" y="25330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15" name="TextBox 1114">
                <a:extLst>
                  <a:ext uri="{FF2B5EF4-FFF2-40B4-BE49-F238E27FC236}">
                    <a16:creationId xmlns:a16="http://schemas.microsoft.com/office/drawing/2014/main" id="{89F401FE-FAC8-0DDC-3B63-E3C35CDFBD8F}"/>
                  </a:ext>
                </a:extLst>
              </p:cNvPr>
              <p:cNvSpPr txBox="1"/>
              <p:nvPr/>
            </p:nvSpPr>
            <p:spPr bwMode="auto">
              <a:xfrm>
                <a:off x="6450965" y="25330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16" name="TextBox 1115">
                <a:extLst>
                  <a:ext uri="{FF2B5EF4-FFF2-40B4-BE49-F238E27FC236}">
                    <a16:creationId xmlns:a16="http://schemas.microsoft.com/office/drawing/2014/main" id="{F6AE1420-36CD-EE31-515C-F9885EA545AC}"/>
                  </a:ext>
                </a:extLst>
              </p:cNvPr>
              <p:cNvSpPr txBox="1"/>
              <p:nvPr/>
            </p:nvSpPr>
            <p:spPr bwMode="auto">
              <a:xfrm>
                <a:off x="6537325" y="25279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17" name="TextBox 1116">
                <a:extLst>
                  <a:ext uri="{FF2B5EF4-FFF2-40B4-BE49-F238E27FC236}">
                    <a16:creationId xmlns:a16="http://schemas.microsoft.com/office/drawing/2014/main" id="{9DDC093F-CE27-BF4D-F846-CA319C0A9FFC}"/>
                  </a:ext>
                </a:extLst>
              </p:cNvPr>
              <p:cNvSpPr txBox="1"/>
              <p:nvPr/>
            </p:nvSpPr>
            <p:spPr bwMode="auto">
              <a:xfrm>
                <a:off x="6466205" y="25279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18" name="TextBox 1117">
                <a:extLst>
                  <a:ext uri="{FF2B5EF4-FFF2-40B4-BE49-F238E27FC236}">
                    <a16:creationId xmlns:a16="http://schemas.microsoft.com/office/drawing/2014/main" id="{1AC946EE-A8D6-9E0F-44DF-9D0908BE45D9}"/>
                  </a:ext>
                </a:extLst>
              </p:cNvPr>
              <p:cNvSpPr txBox="1"/>
              <p:nvPr/>
            </p:nvSpPr>
            <p:spPr bwMode="auto">
              <a:xfrm>
                <a:off x="6588125" y="25330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19" name="TextBox 1118">
                <a:extLst>
                  <a:ext uri="{FF2B5EF4-FFF2-40B4-BE49-F238E27FC236}">
                    <a16:creationId xmlns:a16="http://schemas.microsoft.com/office/drawing/2014/main" id="{D0A7861C-B0FE-EDD0-344E-D004BAC2FF92}"/>
                  </a:ext>
                </a:extLst>
              </p:cNvPr>
              <p:cNvSpPr txBox="1"/>
              <p:nvPr/>
            </p:nvSpPr>
            <p:spPr bwMode="auto">
              <a:xfrm>
                <a:off x="6496685" y="25330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20" name="TextBox 1119">
                <a:extLst>
                  <a:ext uri="{FF2B5EF4-FFF2-40B4-BE49-F238E27FC236}">
                    <a16:creationId xmlns:a16="http://schemas.microsoft.com/office/drawing/2014/main" id="{6656417E-5B9B-DAFA-8F24-602C726A2AD5}"/>
                  </a:ext>
                </a:extLst>
              </p:cNvPr>
              <p:cNvSpPr txBox="1"/>
              <p:nvPr/>
            </p:nvSpPr>
            <p:spPr bwMode="auto">
              <a:xfrm>
                <a:off x="6522085" y="25279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21" name="TextBox 1120">
                <a:extLst>
                  <a:ext uri="{FF2B5EF4-FFF2-40B4-BE49-F238E27FC236}">
                    <a16:creationId xmlns:a16="http://schemas.microsoft.com/office/drawing/2014/main" id="{77C38659-0E6C-15BA-99A4-04E8419E8D16}"/>
                  </a:ext>
                </a:extLst>
              </p:cNvPr>
              <p:cNvSpPr txBox="1"/>
              <p:nvPr/>
            </p:nvSpPr>
            <p:spPr bwMode="auto">
              <a:xfrm>
                <a:off x="6196965" y="24314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22" name="TextBox 1121">
                <a:extLst>
                  <a:ext uri="{FF2B5EF4-FFF2-40B4-BE49-F238E27FC236}">
                    <a16:creationId xmlns:a16="http://schemas.microsoft.com/office/drawing/2014/main" id="{B094E5A8-870A-D7B6-D4EE-21D86EAC504D}"/>
                  </a:ext>
                </a:extLst>
              </p:cNvPr>
              <p:cNvSpPr txBox="1"/>
              <p:nvPr/>
            </p:nvSpPr>
            <p:spPr bwMode="auto">
              <a:xfrm>
                <a:off x="6181725" y="24314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23" name="TextBox 1122">
                <a:extLst>
                  <a:ext uri="{FF2B5EF4-FFF2-40B4-BE49-F238E27FC236}">
                    <a16:creationId xmlns:a16="http://schemas.microsoft.com/office/drawing/2014/main" id="{3994C86D-3536-4E61-F10F-50587EFC28D4}"/>
                  </a:ext>
                </a:extLst>
              </p:cNvPr>
              <p:cNvSpPr txBox="1"/>
              <p:nvPr/>
            </p:nvSpPr>
            <p:spPr bwMode="auto">
              <a:xfrm>
                <a:off x="6161405" y="24314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24" name="TextBox 1123">
                <a:extLst>
                  <a:ext uri="{FF2B5EF4-FFF2-40B4-BE49-F238E27FC236}">
                    <a16:creationId xmlns:a16="http://schemas.microsoft.com/office/drawing/2014/main" id="{28BF8726-243E-20D0-87AF-BF211109633B}"/>
                  </a:ext>
                </a:extLst>
              </p:cNvPr>
              <p:cNvSpPr txBox="1"/>
              <p:nvPr/>
            </p:nvSpPr>
            <p:spPr bwMode="auto">
              <a:xfrm>
                <a:off x="5739765" y="23806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25" name="TextBox 1124">
                <a:extLst>
                  <a:ext uri="{FF2B5EF4-FFF2-40B4-BE49-F238E27FC236}">
                    <a16:creationId xmlns:a16="http://schemas.microsoft.com/office/drawing/2014/main" id="{C50F742B-03E8-1D79-B293-531CF231ACCC}"/>
                  </a:ext>
                </a:extLst>
              </p:cNvPr>
              <p:cNvSpPr txBox="1"/>
              <p:nvPr/>
            </p:nvSpPr>
            <p:spPr bwMode="auto">
              <a:xfrm>
                <a:off x="6054725" y="24314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26" name="TextBox 1125">
                <a:extLst>
                  <a:ext uri="{FF2B5EF4-FFF2-40B4-BE49-F238E27FC236}">
                    <a16:creationId xmlns:a16="http://schemas.microsoft.com/office/drawing/2014/main" id="{6C48E1B0-6C9E-B320-A8C7-90F5B3F10515}"/>
                  </a:ext>
                </a:extLst>
              </p:cNvPr>
              <p:cNvSpPr txBox="1"/>
              <p:nvPr/>
            </p:nvSpPr>
            <p:spPr bwMode="auto">
              <a:xfrm flipH="1">
                <a:off x="5984240" y="2433321"/>
                <a:ext cx="25844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27" name="TextBox 1126">
                <a:extLst>
                  <a:ext uri="{FF2B5EF4-FFF2-40B4-BE49-F238E27FC236}">
                    <a16:creationId xmlns:a16="http://schemas.microsoft.com/office/drawing/2014/main" id="{72F5DADF-48D1-DEEA-1A68-94D11DC06AE8}"/>
                  </a:ext>
                </a:extLst>
              </p:cNvPr>
              <p:cNvSpPr txBox="1"/>
              <p:nvPr/>
            </p:nvSpPr>
            <p:spPr bwMode="auto">
              <a:xfrm>
                <a:off x="5902325" y="24314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28" name="TextBox 1127">
                <a:extLst>
                  <a:ext uri="{FF2B5EF4-FFF2-40B4-BE49-F238E27FC236}">
                    <a16:creationId xmlns:a16="http://schemas.microsoft.com/office/drawing/2014/main" id="{B3796D7E-3B3A-EEAC-9C6A-49B367FEBDDA}"/>
                  </a:ext>
                </a:extLst>
              </p:cNvPr>
              <p:cNvSpPr txBox="1"/>
              <p:nvPr/>
            </p:nvSpPr>
            <p:spPr bwMode="auto">
              <a:xfrm>
                <a:off x="5958205" y="24314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29" name="TextBox 1128">
                <a:extLst>
                  <a:ext uri="{FF2B5EF4-FFF2-40B4-BE49-F238E27FC236}">
                    <a16:creationId xmlns:a16="http://schemas.microsoft.com/office/drawing/2014/main" id="{B83FE9C3-4546-76AF-5502-FF9A8ECF2294}"/>
                  </a:ext>
                </a:extLst>
              </p:cNvPr>
              <p:cNvSpPr txBox="1"/>
              <p:nvPr/>
            </p:nvSpPr>
            <p:spPr bwMode="auto">
              <a:xfrm>
                <a:off x="5988685" y="24314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30" name="TextBox 1129">
                <a:extLst>
                  <a:ext uri="{FF2B5EF4-FFF2-40B4-BE49-F238E27FC236}">
                    <a16:creationId xmlns:a16="http://schemas.microsoft.com/office/drawing/2014/main" id="{3DEADE2A-496F-092E-CA33-CA3F31BB894F}"/>
                  </a:ext>
                </a:extLst>
              </p:cNvPr>
              <p:cNvSpPr txBox="1"/>
              <p:nvPr/>
            </p:nvSpPr>
            <p:spPr bwMode="auto">
              <a:xfrm>
                <a:off x="5882005" y="24314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31" name="TextBox 1130">
                <a:extLst>
                  <a:ext uri="{FF2B5EF4-FFF2-40B4-BE49-F238E27FC236}">
                    <a16:creationId xmlns:a16="http://schemas.microsoft.com/office/drawing/2014/main" id="{B908B77F-8DC2-CAD0-2C6F-773A5966CD63}"/>
                  </a:ext>
                </a:extLst>
              </p:cNvPr>
              <p:cNvSpPr txBox="1"/>
              <p:nvPr/>
            </p:nvSpPr>
            <p:spPr bwMode="auto">
              <a:xfrm>
                <a:off x="5760085" y="23856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32" name="TextBox 1131">
                <a:extLst>
                  <a:ext uri="{FF2B5EF4-FFF2-40B4-BE49-F238E27FC236}">
                    <a16:creationId xmlns:a16="http://schemas.microsoft.com/office/drawing/2014/main" id="{CB7C8564-E892-301E-E20E-6D1B2E6F95BF}"/>
                  </a:ext>
                </a:extLst>
              </p:cNvPr>
              <p:cNvSpPr txBox="1"/>
              <p:nvPr/>
            </p:nvSpPr>
            <p:spPr bwMode="auto">
              <a:xfrm>
                <a:off x="5805805" y="24009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33" name="TextBox 1132">
                <a:extLst>
                  <a:ext uri="{FF2B5EF4-FFF2-40B4-BE49-F238E27FC236}">
                    <a16:creationId xmlns:a16="http://schemas.microsoft.com/office/drawing/2014/main" id="{846A0B83-76F1-C22F-D33C-90F0A1E068E1}"/>
                  </a:ext>
                </a:extLst>
              </p:cNvPr>
              <p:cNvSpPr txBox="1"/>
              <p:nvPr/>
            </p:nvSpPr>
            <p:spPr bwMode="auto">
              <a:xfrm>
                <a:off x="5465445" y="23348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34" name="TextBox 1133">
                <a:extLst>
                  <a:ext uri="{FF2B5EF4-FFF2-40B4-BE49-F238E27FC236}">
                    <a16:creationId xmlns:a16="http://schemas.microsoft.com/office/drawing/2014/main" id="{E90C13E0-7544-A0FA-E23E-8692E9DB4996}"/>
                  </a:ext>
                </a:extLst>
              </p:cNvPr>
              <p:cNvSpPr txBox="1"/>
              <p:nvPr/>
            </p:nvSpPr>
            <p:spPr bwMode="auto">
              <a:xfrm>
                <a:off x="5841365" y="24161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35" name="TextBox 1134">
                <a:extLst>
                  <a:ext uri="{FF2B5EF4-FFF2-40B4-BE49-F238E27FC236}">
                    <a16:creationId xmlns:a16="http://schemas.microsoft.com/office/drawing/2014/main" id="{391B60F9-8A0B-6D19-E5CE-9E9314ABBA38}"/>
                  </a:ext>
                </a:extLst>
              </p:cNvPr>
              <p:cNvSpPr txBox="1"/>
              <p:nvPr/>
            </p:nvSpPr>
            <p:spPr bwMode="auto">
              <a:xfrm>
                <a:off x="5694045" y="23653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36" name="TextBox 1135">
                <a:extLst>
                  <a:ext uri="{FF2B5EF4-FFF2-40B4-BE49-F238E27FC236}">
                    <a16:creationId xmlns:a16="http://schemas.microsoft.com/office/drawing/2014/main" id="{90D35AD4-82CE-1095-4517-704AFB81C15B}"/>
                  </a:ext>
                </a:extLst>
              </p:cNvPr>
              <p:cNvSpPr txBox="1"/>
              <p:nvPr/>
            </p:nvSpPr>
            <p:spPr bwMode="auto">
              <a:xfrm>
                <a:off x="5592445" y="23501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37" name="TextBox 1136">
                <a:extLst>
                  <a:ext uri="{FF2B5EF4-FFF2-40B4-BE49-F238E27FC236}">
                    <a16:creationId xmlns:a16="http://schemas.microsoft.com/office/drawing/2014/main" id="{7F8AD8D9-E911-071B-B12E-F67708BCE36D}"/>
                  </a:ext>
                </a:extLst>
              </p:cNvPr>
              <p:cNvSpPr txBox="1"/>
              <p:nvPr/>
            </p:nvSpPr>
            <p:spPr bwMode="auto">
              <a:xfrm>
                <a:off x="5501005" y="23298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38" name="TextBox 1137">
                <a:extLst>
                  <a:ext uri="{FF2B5EF4-FFF2-40B4-BE49-F238E27FC236}">
                    <a16:creationId xmlns:a16="http://schemas.microsoft.com/office/drawing/2014/main" id="{4C5E4DEA-D563-F5AA-355A-490B439350B9}"/>
                  </a:ext>
                </a:extLst>
              </p:cNvPr>
              <p:cNvSpPr txBox="1"/>
              <p:nvPr/>
            </p:nvSpPr>
            <p:spPr bwMode="auto">
              <a:xfrm>
                <a:off x="5556885" y="23501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39" name="TextBox 1138">
                <a:extLst>
                  <a:ext uri="{FF2B5EF4-FFF2-40B4-BE49-F238E27FC236}">
                    <a16:creationId xmlns:a16="http://schemas.microsoft.com/office/drawing/2014/main" id="{23B8B708-BBC1-0DFF-F107-2A75E8D8443B}"/>
                  </a:ext>
                </a:extLst>
              </p:cNvPr>
              <p:cNvSpPr txBox="1"/>
              <p:nvPr/>
            </p:nvSpPr>
            <p:spPr bwMode="auto">
              <a:xfrm>
                <a:off x="5622925" y="234505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40" name="TextBox 1139">
                <a:extLst>
                  <a:ext uri="{FF2B5EF4-FFF2-40B4-BE49-F238E27FC236}">
                    <a16:creationId xmlns:a16="http://schemas.microsoft.com/office/drawing/2014/main" id="{71F169D4-FA78-2849-4311-796462060916}"/>
                  </a:ext>
                </a:extLst>
              </p:cNvPr>
              <p:cNvSpPr txBox="1"/>
              <p:nvPr/>
            </p:nvSpPr>
            <p:spPr bwMode="auto">
              <a:xfrm>
                <a:off x="5419725" y="231965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41" name="TextBox 1140">
                <a:extLst>
                  <a:ext uri="{FF2B5EF4-FFF2-40B4-BE49-F238E27FC236}">
                    <a16:creationId xmlns:a16="http://schemas.microsoft.com/office/drawing/2014/main" id="{F6426580-0A89-101F-F2DE-746E8340884F}"/>
                  </a:ext>
                </a:extLst>
              </p:cNvPr>
              <p:cNvSpPr txBox="1"/>
              <p:nvPr/>
            </p:nvSpPr>
            <p:spPr bwMode="auto">
              <a:xfrm>
                <a:off x="5368925" y="23044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42" name="TextBox 1141">
                <a:extLst>
                  <a:ext uri="{FF2B5EF4-FFF2-40B4-BE49-F238E27FC236}">
                    <a16:creationId xmlns:a16="http://schemas.microsoft.com/office/drawing/2014/main" id="{4E0A2071-3380-B9BD-B3DA-DF2AF225DB48}"/>
                  </a:ext>
                </a:extLst>
              </p:cNvPr>
              <p:cNvSpPr txBox="1"/>
              <p:nvPr/>
            </p:nvSpPr>
            <p:spPr bwMode="auto">
              <a:xfrm>
                <a:off x="4154805" y="20605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43" name="TextBox 1142">
                <a:extLst>
                  <a:ext uri="{FF2B5EF4-FFF2-40B4-BE49-F238E27FC236}">
                    <a16:creationId xmlns:a16="http://schemas.microsoft.com/office/drawing/2014/main" id="{E66C7743-4F98-18B0-896B-A7DC8F2A692E}"/>
                  </a:ext>
                </a:extLst>
              </p:cNvPr>
              <p:cNvSpPr txBox="1"/>
              <p:nvPr/>
            </p:nvSpPr>
            <p:spPr bwMode="auto">
              <a:xfrm>
                <a:off x="4134485" y="206565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44" name="TextBox 1143">
                <a:extLst>
                  <a:ext uri="{FF2B5EF4-FFF2-40B4-BE49-F238E27FC236}">
                    <a16:creationId xmlns:a16="http://schemas.microsoft.com/office/drawing/2014/main" id="{C64A1C10-9428-2FA4-BDA0-7F04CE587DE5}"/>
                  </a:ext>
                </a:extLst>
              </p:cNvPr>
              <p:cNvSpPr txBox="1"/>
              <p:nvPr/>
            </p:nvSpPr>
            <p:spPr bwMode="auto">
              <a:xfrm>
                <a:off x="4180205" y="206565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45" name="TextBox 1144">
                <a:extLst>
                  <a:ext uri="{FF2B5EF4-FFF2-40B4-BE49-F238E27FC236}">
                    <a16:creationId xmlns:a16="http://schemas.microsoft.com/office/drawing/2014/main" id="{CF24F978-DC61-7B07-5194-77B2CEB091B2}"/>
                  </a:ext>
                </a:extLst>
              </p:cNvPr>
              <p:cNvSpPr txBox="1"/>
              <p:nvPr/>
            </p:nvSpPr>
            <p:spPr bwMode="auto">
              <a:xfrm>
                <a:off x="4220845" y="20808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46" name="TextBox 1145">
                <a:extLst>
                  <a:ext uri="{FF2B5EF4-FFF2-40B4-BE49-F238E27FC236}">
                    <a16:creationId xmlns:a16="http://schemas.microsoft.com/office/drawing/2014/main" id="{01617154-9F68-DA53-93E1-8539E3F74F24}"/>
                  </a:ext>
                </a:extLst>
              </p:cNvPr>
              <p:cNvSpPr txBox="1"/>
              <p:nvPr/>
            </p:nvSpPr>
            <p:spPr bwMode="auto">
              <a:xfrm>
                <a:off x="4251325" y="20808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47" name="TextBox 1146">
                <a:extLst>
                  <a:ext uri="{FF2B5EF4-FFF2-40B4-BE49-F238E27FC236}">
                    <a16:creationId xmlns:a16="http://schemas.microsoft.com/office/drawing/2014/main" id="{A02AFDCA-44A3-962F-BF70-D2F2CA2377B1}"/>
                  </a:ext>
                </a:extLst>
              </p:cNvPr>
              <p:cNvSpPr txBox="1"/>
              <p:nvPr/>
            </p:nvSpPr>
            <p:spPr bwMode="auto">
              <a:xfrm>
                <a:off x="4297045" y="20808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48" name="TextBox 1147">
                <a:extLst>
                  <a:ext uri="{FF2B5EF4-FFF2-40B4-BE49-F238E27FC236}">
                    <a16:creationId xmlns:a16="http://schemas.microsoft.com/office/drawing/2014/main" id="{C8D26E82-E206-6EC1-D1BE-1316FD707763}"/>
                  </a:ext>
                </a:extLst>
              </p:cNvPr>
              <p:cNvSpPr txBox="1"/>
              <p:nvPr/>
            </p:nvSpPr>
            <p:spPr bwMode="auto">
              <a:xfrm>
                <a:off x="4317365" y="20808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49" name="TextBox 1148">
                <a:extLst>
                  <a:ext uri="{FF2B5EF4-FFF2-40B4-BE49-F238E27FC236}">
                    <a16:creationId xmlns:a16="http://schemas.microsoft.com/office/drawing/2014/main" id="{8469499E-80C4-969F-3E84-5F4B2438C54C}"/>
                  </a:ext>
                </a:extLst>
              </p:cNvPr>
              <p:cNvSpPr txBox="1"/>
              <p:nvPr/>
            </p:nvSpPr>
            <p:spPr bwMode="auto">
              <a:xfrm>
                <a:off x="4358005" y="20808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50" name="TextBox 1149">
                <a:extLst>
                  <a:ext uri="{FF2B5EF4-FFF2-40B4-BE49-F238E27FC236}">
                    <a16:creationId xmlns:a16="http://schemas.microsoft.com/office/drawing/2014/main" id="{97DD1894-0AF4-1E90-0738-EB9C7B7026A8}"/>
                  </a:ext>
                </a:extLst>
              </p:cNvPr>
              <p:cNvSpPr txBox="1"/>
              <p:nvPr/>
            </p:nvSpPr>
            <p:spPr bwMode="auto">
              <a:xfrm>
                <a:off x="4393565" y="20859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51" name="TextBox 1150">
                <a:extLst>
                  <a:ext uri="{FF2B5EF4-FFF2-40B4-BE49-F238E27FC236}">
                    <a16:creationId xmlns:a16="http://schemas.microsoft.com/office/drawing/2014/main" id="{E3B58FD2-A7FA-2769-DC87-5034C0C9BE97}"/>
                  </a:ext>
                </a:extLst>
              </p:cNvPr>
              <p:cNvSpPr txBox="1"/>
              <p:nvPr/>
            </p:nvSpPr>
            <p:spPr bwMode="auto">
              <a:xfrm>
                <a:off x="4413885" y="20961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52" name="TextBox 1151">
                <a:extLst>
                  <a:ext uri="{FF2B5EF4-FFF2-40B4-BE49-F238E27FC236}">
                    <a16:creationId xmlns:a16="http://schemas.microsoft.com/office/drawing/2014/main" id="{64CE4126-570B-72B9-744F-F82257DEDDA6}"/>
                  </a:ext>
                </a:extLst>
              </p:cNvPr>
              <p:cNvSpPr txBox="1"/>
              <p:nvPr/>
            </p:nvSpPr>
            <p:spPr bwMode="auto">
              <a:xfrm>
                <a:off x="4449445" y="21012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53" name="TextBox 1152">
                <a:extLst>
                  <a:ext uri="{FF2B5EF4-FFF2-40B4-BE49-F238E27FC236}">
                    <a16:creationId xmlns:a16="http://schemas.microsoft.com/office/drawing/2014/main" id="{716FB006-1AA2-4AAF-CB1B-A314CEDACF8B}"/>
                  </a:ext>
                </a:extLst>
              </p:cNvPr>
              <p:cNvSpPr txBox="1"/>
              <p:nvPr/>
            </p:nvSpPr>
            <p:spPr bwMode="auto">
              <a:xfrm>
                <a:off x="4718685" y="21316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54" name="TextBox 1153">
                <a:extLst>
                  <a:ext uri="{FF2B5EF4-FFF2-40B4-BE49-F238E27FC236}">
                    <a16:creationId xmlns:a16="http://schemas.microsoft.com/office/drawing/2014/main" id="{D0E0D445-9C01-1510-81E0-A44CA77CD722}"/>
                  </a:ext>
                </a:extLst>
              </p:cNvPr>
              <p:cNvSpPr txBox="1"/>
              <p:nvPr/>
            </p:nvSpPr>
            <p:spPr bwMode="auto">
              <a:xfrm>
                <a:off x="4662805" y="21316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55" name="TextBox 1154">
                <a:extLst>
                  <a:ext uri="{FF2B5EF4-FFF2-40B4-BE49-F238E27FC236}">
                    <a16:creationId xmlns:a16="http://schemas.microsoft.com/office/drawing/2014/main" id="{1020B51F-58D8-670C-2A95-F50F69758AD4}"/>
                  </a:ext>
                </a:extLst>
              </p:cNvPr>
              <p:cNvSpPr txBox="1"/>
              <p:nvPr/>
            </p:nvSpPr>
            <p:spPr bwMode="auto">
              <a:xfrm>
                <a:off x="4505325" y="211645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56" name="TextBox 1155">
                <a:extLst>
                  <a:ext uri="{FF2B5EF4-FFF2-40B4-BE49-F238E27FC236}">
                    <a16:creationId xmlns:a16="http://schemas.microsoft.com/office/drawing/2014/main" id="{8C7E28BD-7D58-BCC5-A67B-76AF48F3C76B}"/>
                  </a:ext>
                </a:extLst>
              </p:cNvPr>
              <p:cNvSpPr txBox="1"/>
              <p:nvPr/>
            </p:nvSpPr>
            <p:spPr bwMode="auto">
              <a:xfrm>
                <a:off x="4485005" y="21113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57" name="TextBox 1156">
                <a:extLst>
                  <a:ext uri="{FF2B5EF4-FFF2-40B4-BE49-F238E27FC236}">
                    <a16:creationId xmlns:a16="http://schemas.microsoft.com/office/drawing/2014/main" id="{313F49BD-3D5F-20F3-55D6-1F191CAA37D3}"/>
                  </a:ext>
                </a:extLst>
              </p:cNvPr>
              <p:cNvSpPr txBox="1"/>
              <p:nvPr/>
            </p:nvSpPr>
            <p:spPr bwMode="auto">
              <a:xfrm>
                <a:off x="4612005" y="21316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58" name="TextBox 1157">
                <a:extLst>
                  <a:ext uri="{FF2B5EF4-FFF2-40B4-BE49-F238E27FC236}">
                    <a16:creationId xmlns:a16="http://schemas.microsoft.com/office/drawing/2014/main" id="{F9CC5684-FB59-EF5E-5635-14C1B0F81BF4}"/>
                  </a:ext>
                </a:extLst>
              </p:cNvPr>
              <p:cNvSpPr txBox="1"/>
              <p:nvPr/>
            </p:nvSpPr>
            <p:spPr bwMode="auto">
              <a:xfrm>
                <a:off x="4637405" y="21316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59" name="TextBox 1158">
                <a:extLst>
                  <a:ext uri="{FF2B5EF4-FFF2-40B4-BE49-F238E27FC236}">
                    <a16:creationId xmlns:a16="http://schemas.microsoft.com/office/drawing/2014/main" id="{B0FC4E11-502F-3D07-209D-D9C67D9123E0}"/>
                  </a:ext>
                </a:extLst>
              </p:cNvPr>
              <p:cNvSpPr txBox="1"/>
              <p:nvPr/>
            </p:nvSpPr>
            <p:spPr bwMode="auto">
              <a:xfrm>
                <a:off x="4576445" y="21266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60" name="TextBox 1159">
                <a:extLst>
                  <a:ext uri="{FF2B5EF4-FFF2-40B4-BE49-F238E27FC236}">
                    <a16:creationId xmlns:a16="http://schemas.microsoft.com/office/drawing/2014/main" id="{043FB0CB-7C33-7041-2C3A-DAD73560ACEF}"/>
                  </a:ext>
                </a:extLst>
              </p:cNvPr>
              <p:cNvSpPr txBox="1"/>
              <p:nvPr/>
            </p:nvSpPr>
            <p:spPr bwMode="auto">
              <a:xfrm>
                <a:off x="4540885" y="21266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61" name="TextBox 1160">
                <a:extLst>
                  <a:ext uri="{FF2B5EF4-FFF2-40B4-BE49-F238E27FC236}">
                    <a16:creationId xmlns:a16="http://schemas.microsoft.com/office/drawing/2014/main" id="{3D45B0CA-B9E0-7C70-5CB1-8A1D074F1051}"/>
                  </a:ext>
                </a:extLst>
              </p:cNvPr>
              <p:cNvSpPr txBox="1"/>
              <p:nvPr/>
            </p:nvSpPr>
            <p:spPr bwMode="auto">
              <a:xfrm>
                <a:off x="4728845" y="216725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62" name="TextBox 1161">
                <a:extLst>
                  <a:ext uri="{FF2B5EF4-FFF2-40B4-BE49-F238E27FC236}">
                    <a16:creationId xmlns:a16="http://schemas.microsoft.com/office/drawing/2014/main" id="{170248BA-3D7F-2C65-BC60-F8A49580F390}"/>
                  </a:ext>
                </a:extLst>
              </p:cNvPr>
              <p:cNvSpPr txBox="1"/>
              <p:nvPr/>
            </p:nvSpPr>
            <p:spPr bwMode="auto">
              <a:xfrm>
                <a:off x="4759325" y="216725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63" name="TextBox 1162">
                <a:extLst>
                  <a:ext uri="{FF2B5EF4-FFF2-40B4-BE49-F238E27FC236}">
                    <a16:creationId xmlns:a16="http://schemas.microsoft.com/office/drawing/2014/main" id="{B44F9FE8-DD0A-E64E-4752-79404C9C604F}"/>
                  </a:ext>
                </a:extLst>
              </p:cNvPr>
              <p:cNvSpPr txBox="1"/>
              <p:nvPr/>
            </p:nvSpPr>
            <p:spPr bwMode="auto">
              <a:xfrm>
                <a:off x="4784725" y="21723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64" name="TextBox 1163">
                <a:extLst>
                  <a:ext uri="{FF2B5EF4-FFF2-40B4-BE49-F238E27FC236}">
                    <a16:creationId xmlns:a16="http://schemas.microsoft.com/office/drawing/2014/main" id="{5E2E160A-4EC1-1833-DC66-CB7462DB7663}"/>
                  </a:ext>
                </a:extLst>
              </p:cNvPr>
              <p:cNvSpPr txBox="1"/>
              <p:nvPr/>
            </p:nvSpPr>
            <p:spPr bwMode="auto">
              <a:xfrm>
                <a:off x="4871085" y="21774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65" name="TextBox 1164">
                <a:extLst>
                  <a:ext uri="{FF2B5EF4-FFF2-40B4-BE49-F238E27FC236}">
                    <a16:creationId xmlns:a16="http://schemas.microsoft.com/office/drawing/2014/main" id="{5FB2980D-0D2B-386F-4F4D-558497EFD586}"/>
                  </a:ext>
                </a:extLst>
              </p:cNvPr>
              <p:cNvSpPr txBox="1"/>
              <p:nvPr/>
            </p:nvSpPr>
            <p:spPr bwMode="auto">
              <a:xfrm>
                <a:off x="4855845" y="21774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66" name="TextBox 1165">
                <a:extLst>
                  <a:ext uri="{FF2B5EF4-FFF2-40B4-BE49-F238E27FC236}">
                    <a16:creationId xmlns:a16="http://schemas.microsoft.com/office/drawing/2014/main" id="{D7E15358-AAB6-9CE7-AF57-6E5C22318F14}"/>
                  </a:ext>
                </a:extLst>
              </p:cNvPr>
              <p:cNvSpPr txBox="1"/>
              <p:nvPr/>
            </p:nvSpPr>
            <p:spPr bwMode="auto">
              <a:xfrm>
                <a:off x="5104765" y="22586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67" name="TextBox 1166">
                <a:extLst>
                  <a:ext uri="{FF2B5EF4-FFF2-40B4-BE49-F238E27FC236}">
                    <a16:creationId xmlns:a16="http://schemas.microsoft.com/office/drawing/2014/main" id="{82077A74-4066-C90C-1F41-C7220E7514CD}"/>
                  </a:ext>
                </a:extLst>
              </p:cNvPr>
              <p:cNvSpPr txBox="1"/>
              <p:nvPr/>
            </p:nvSpPr>
            <p:spPr bwMode="auto">
              <a:xfrm>
                <a:off x="5323205" y="22790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68" name="TextBox 1167">
                <a:extLst>
                  <a:ext uri="{FF2B5EF4-FFF2-40B4-BE49-F238E27FC236}">
                    <a16:creationId xmlns:a16="http://schemas.microsoft.com/office/drawing/2014/main" id="{74FF22F9-C058-3588-AEC3-8EA364EC3A9A}"/>
                  </a:ext>
                </a:extLst>
              </p:cNvPr>
              <p:cNvSpPr txBox="1"/>
              <p:nvPr/>
            </p:nvSpPr>
            <p:spPr bwMode="auto">
              <a:xfrm>
                <a:off x="5211445" y="22739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69" name="TextBox 1168">
                <a:extLst>
                  <a:ext uri="{FF2B5EF4-FFF2-40B4-BE49-F238E27FC236}">
                    <a16:creationId xmlns:a16="http://schemas.microsoft.com/office/drawing/2014/main" id="{FF70FE71-E0F4-C25C-C96D-BD744C2F53B5}"/>
                  </a:ext>
                </a:extLst>
              </p:cNvPr>
              <p:cNvSpPr txBox="1"/>
              <p:nvPr/>
            </p:nvSpPr>
            <p:spPr bwMode="auto">
              <a:xfrm>
                <a:off x="5272405" y="22739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70" name="TextBox 1169">
                <a:extLst>
                  <a:ext uri="{FF2B5EF4-FFF2-40B4-BE49-F238E27FC236}">
                    <a16:creationId xmlns:a16="http://schemas.microsoft.com/office/drawing/2014/main" id="{A2BABCEC-00F0-5191-779A-26BB3E6FBA3B}"/>
                  </a:ext>
                </a:extLst>
              </p:cNvPr>
              <p:cNvSpPr txBox="1"/>
              <p:nvPr/>
            </p:nvSpPr>
            <p:spPr bwMode="auto">
              <a:xfrm>
                <a:off x="5297805" y="22739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71" name="TextBox 1170">
                <a:extLst>
                  <a:ext uri="{FF2B5EF4-FFF2-40B4-BE49-F238E27FC236}">
                    <a16:creationId xmlns:a16="http://schemas.microsoft.com/office/drawing/2014/main" id="{F275BE9F-AEAE-6BE6-6217-C05DC08F4C00}"/>
                  </a:ext>
                </a:extLst>
              </p:cNvPr>
              <p:cNvSpPr txBox="1"/>
              <p:nvPr/>
            </p:nvSpPr>
            <p:spPr bwMode="auto">
              <a:xfrm>
                <a:off x="5247005" y="227393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72" name="TextBox 1171">
                <a:extLst>
                  <a:ext uri="{FF2B5EF4-FFF2-40B4-BE49-F238E27FC236}">
                    <a16:creationId xmlns:a16="http://schemas.microsoft.com/office/drawing/2014/main" id="{54AFB51B-ACDB-3B84-6479-6297B517F78C}"/>
                  </a:ext>
                </a:extLst>
              </p:cNvPr>
              <p:cNvSpPr txBox="1"/>
              <p:nvPr/>
            </p:nvSpPr>
            <p:spPr bwMode="auto">
              <a:xfrm>
                <a:off x="4962525" y="21774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73" name="TextBox 1172">
                <a:extLst>
                  <a:ext uri="{FF2B5EF4-FFF2-40B4-BE49-F238E27FC236}">
                    <a16:creationId xmlns:a16="http://schemas.microsoft.com/office/drawing/2014/main" id="{98543D9D-2A3A-0326-81B1-43870B749D29}"/>
                  </a:ext>
                </a:extLst>
              </p:cNvPr>
              <p:cNvSpPr txBox="1"/>
              <p:nvPr/>
            </p:nvSpPr>
            <p:spPr bwMode="auto">
              <a:xfrm>
                <a:off x="4993005" y="22129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74" name="TextBox 1173">
                <a:extLst>
                  <a:ext uri="{FF2B5EF4-FFF2-40B4-BE49-F238E27FC236}">
                    <a16:creationId xmlns:a16="http://schemas.microsoft.com/office/drawing/2014/main" id="{5397DBFF-02DC-9839-CB5C-1C1EFD89E360}"/>
                  </a:ext>
                </a:extLst>
              </p:cNvPr>
              <p:cNvSpPr txBox="1"/>
              <p:nvPr/>
            </p:nvSpPr>
            <p:spPr bwMode="auto">
              <a:xfrm>
                <a:off x="4916805" y="21774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75" name="TextBox 1174">
                <a:extLst>
                  <a:ext uri="{FF2B5EF4-FFF2-40B4-BE49-F238E27FC236}">
                    <a16:creationId xmlns:a16="http://schemas.microsoft.com/office/drawing/2014/main" id="{9CCBF044-991D-31B5-618B-B1A6873CF669}"/>
                  </a:ext>
                </a:extLst>
              </p:cNvPr>
              <p:cNvSpPr txBox="1"/>
              <p:nvPr/>
            </p:nvSpPr>
            <p:spPr bwMode="auto">
              <a:xfrm>
                <a:off x="4901565" y="21774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76" name="TextBox 1175">
                <a:extLst>
                  <a:ext uri="{FF2B5EF4-FFF2-40B4-BE49-F238E27FC236}">
                    <a16:creationId xmlns:a16="http://schemas.microsoft.com/office/drawing/2014/main" id="{E0549EB6-5C9E-1C5D-DDF6-A7DCC2EE36AE}"/>
                  </a:ext>
                </a:extLst>
              </p:cNvPr>
              <p:cNvSpPr txBox="1"/>
              <p:nvPr/>
            </p:nvSpPr>
            <p:spPr bwMode="auto">
              <a:xfrm>
                <a:off x="4982845" y="219265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77" name="TextBox 1176">
                <a:extLst>
                  <a:ext uri="{FF2B5EF4-FFF2-40B4-BE49-F238E27FC236}">
                    <a16:creationId xmlns:a16="http://schemas.microsoft.com/office/drawing/2014/main" id="{E7F14E16-EAAD-3433-5ADE-C0CED5AB68E0}"/>
                  </a:ext>
                </a:extLst>
              </p:cNvPr>
              <p:cNvSpPr txBox="1"/>
              <p:nvPr/>
            </p:nvSpPr>
            <p:spPr bwMode="auto">
              <a:xfrm>
                <a:off x="5130165" y="225361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78" name="TextBox 1177">
                <a:extLst>
                  <a:ext uri="{FF2B5EF4-FFF2-40B4-BE49-F238E27FC236}">
                    <a16:creationId xmlns:a16="http://schemas.microsoft.com/office/drawing/2014/main" id="{1008E49B-6715-41FB-5B7D-375AC80FA65E}"/>
                  </a:ext>
                </a:extLst>
              </p:cNvPr>
              <p:cNvSpPr txBox="1"/>
              <p:nvPr/>
            </p:nvSpPr>
            <p:spPr bwMode="auto">
              <a:xfrm>
                <a:off x="5013325" y="221805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79" name="TextBox 1178">
                <a:extLst>
                  <a:ext uri="{FF2B5EF4-FFF2-40B4-BE49-F238E27FC236}">
                    <a16:creationId xmlns:a16="http://schemas.microsoft.com/office/drawing/2014/main" id="{6D0EFB5A-2F75-C2E1-D853-67BB25C6801A}"/>
                  </a:ext>
                </a:extLst>
              </p:cNvPr>
              <p:cNvSpPr txBox="1"/>
              <p:nvPr/>
            </p:nvSpPr>
            <p:spPr bwMode="auto">
              <a:xfrm>
                <a:off x="5033645" y="221805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80" name="TextBox 1179">
                <a:extLst>
                  <a:ext uri="{FF2B5EF4-FFF2-40B4-BE49-F238E27FC236}">
                    <a16:creationId xmlns:a16="http://schemas.microsoft.com/office/drawing/2014/main" id="{7B97ADC1-2B58-501D-1F2C-54DA26457F09}"/>
                  </a:ext>
                </a:extLst>
              </p:cNvPr>
              <p:cNvSpPr txBox="1"/>
              <p:nvPr/>
            </p:nvSpPr>
            <p:spPr bwMode="auto">
              <a:xfrm>
                <a:off x="5053965" y="223329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sp>
            <p:nvSpPr>
              <p:cNvPr id="1181" name="TextBox 1180">
                <a:extLst>
                  <a:ext uri="{FF2B5EF4-FFF2-40B4-BE49-F238E27FC236}">
                    <a16:creationId xmlns:a16="http://schemas.microsoft.com/office/drawing/2014/main" id="{4FB7E3FA-C4B6-C562-A15E-E6018E020174}"/>
                  </a:ext>
                </a:extLst>
              </p:cNvPr>
              <p:cNvSpPr txBox="1"/>
              <p:nvPr/>
            </p:nvSpPr>
            <p:spPr bwMode="auto">
              <a:xfrm>
                <a:off x="5150485" y="2263775"/>
                <a:ext cx="1778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x</a:t>
                </a:r>
              </a:p>
            </p:txBody>
          </p:sp>
        </p:grpSp>
        <p:sp>
          <p:nvSpPr>
            <p:cNvPr id="1067" name="Freeform 1066">
              <a:extLst>
                <a:ext uri="{FF2B5EF4-FFF2-40B4-BE49-F238E27FC236}">
                  <a16:creationId xmlns:a16="http://schemas.microsoft.com/office/drawing/2014/main" id="{D9E7F539-F85E-F208-2461-888AEFD2844B}"/>
                </a:ext>
              </a:extLst>
            </p:cNvPr>
            <p:cNvSpPr/>
            <p:nvPr/>
          </p:nvSpPr>
          <p:spPr bwMode="auto">
            <a:xfrm>
              <a:off x="2910840" y="2128520"/>
              <a:ext cx="6085840" cy="1183640"/>
            </a:xfrm>
            <a:custGeom>
              <a:avLst/>
              <a:gdLst>
                <a:gd name="connsiteX0" fmla="*/ 6085840 w 6085840"/>
                <a:gd name="connsiteY0" fmla="*/ 1203960 h 1203960"/>
                <a:gd name="connsiteX1" fmla="*/ 5760720 w 6085840"/>
                <a:gd name="connsiteY1" fmla="*/ 1203960 h 1203960"/>
                <a:gd name="connsiteX2" fmla="*/ 5760720 w 6085840"/>
                <a:gd name="connsiteY2" fmla="*/ 868680 h 1203960"/>
                <a:gd name="connsiteX3" fmla="*/ 4719320 w 6085840"/>
                <a:gd name="connsiteY3" fmla="*/ 868680 h 1203960"/>
                <a:gd name="connsiteX4" fmla="*/ 4719320 w 6085840"/>
                <a:gd name="connsiteY4" fmla="*/ 812800 h 1203960"/>
                <a:gd name="connsiteX5" fmla="*/ 4439920 w 6085840"/>
                <a:gd name="connsiteY5" fmla="*/ 812800 h 1203960"/>
                <a:gd name="connsiteX6" fmla="*/ 4394200 w 6085840"/>
                <a:gd name="connsiteY6" fmla="*/ 812800 h 1203960"/>
                <a:gd name="connsiteX7" fmla="*/ 4394200 w 6085840"/>
                <a:gd name="connsiteY7" fmla="*/ 762000 h 1203960"/>
                <a:gd name="connsiteX8" fmla="*/ 4180840 w 6085840"/>
                <a:gd name="connsiteY8" fmla="*/ 762000 h 1203960"/>
                <a:gd name="connsiteX9" fmla="*/ 4180840 w 6085840"/>
                <a:gd name="connsiteY9" fmla="*/ 741680 h 1203960"/>
                <a:gd name="connsiteX10" fmla="*/ 3947160 w 6085840"/>
                <a:gd name="connsiteY10" fmla="*/ 741680 h 1203960"/>
                <a:gd name="connsiteX11" fmla="*/ 3947160 w 6085840"/>
                <a:gd name="connsiteY11" fmla="*/ 670560 h 1203960"/>
                <a:gd name="connsiteX12" fmla="*/ 3845560 w 6085840"/>
                <a:gd name="connsiteY12" fmla="*/ 670560 h 1203960"/>
                <a:gd name="connsiteX13" fmla="*/ 3845560 w 6085840"/>
                <a:gd name="connsiteY13" fmla="*/ 589280 h 1203960"/>
                <a:gd name="connsiteX14" fmla="*/ 3545840 w 6085840"/>
                <a:gd name="connsiteY14" fmla="*/ 589280 h 1203960"/>
                <a:gd name="connsiteX15" fmla="*/ 3545840 w 6085840"/>
                <a:gd name="connsiteY15" fmla="*/ 589280 h 1203960"/>
                <a:gd name="connsiteX16" fmla="*/ 3545840 w 6085840"/>
                <a:gd name="connsiteY16" fmla="*/ 589280 h 1203960"/>
                <a:gd name="connsiteX17" fmla="*/ 3545840 w 6085840"/>
                <a:gd name="connsiteY17" fmla="*/ 589280 h 1203960"/>
                <a:gd name="connsiteX18" fmla="*/ 3545840 w 6085840"/>
                <a:gd name="connsiteY18" fmla="*/ 589280 h 1203960"/>
                <a:gd name="connsiteX19" fmla="*/ 3545840 w 6085840"/>
                <a:gd name="connsiteY19" fmla="*/ 589280 h 1203960"/>
                <a:gd name="connsiteX20" fmla="*/ 3545840 w 6085840"/>
                <a:gd name="connsiteY20" fmla="*/ 589280 h 1203960"/>
                <a:gd name="connsiteX21" fmla="*/ 3545840 w 6085840"/>
                <a:gd name="connsiteY21" fmla="*/ 589280 h 1203960"/>
                <a:gd name="connsiteX22" fmla="*/ 3545840 w 6085840"/>
                <a:gd name="connsiteY22" fmla="*/ 589280 h 1203960"/>
                <a:gd name="connsiteX23" fmla="*/ 3500120 w 6085840"/>
                <a:gd name="connsiteY23" fmla="*/ 563880 h 1203960"/>
                <a:gd name="connsiteX24" fmla="*/ 3429000 w 6085840"/>
                <a:gd name="connsiteY24" fmla="*/ 563880 h 1203960"/>
                <a:gd name="connsiteX25" fmla="*/ 3429000 w 6085840"/>
                <a:gd name="connsiteY25" fmla="*/ 487680 h 1203960"/>
                <a:gd name="connsiteX26" fmla="*/ 2992120 w 6085840"/>
                <a:gd name="connsiteY26" fmla="*/ 487680 h 1203960"/>
                <a:gd name="connsiteX27" fmla="*/ 2992120 w 6085840"/>
                <a:gd name="connsiteY27" fmla="*/ 487680 h 1203960"/>
                <a:gd name="connsiteX28" fmla="*/ 2910840 w 6085840"/>
                <a:gd name="connsiteY28" fmla="*/ 426720 h 1203960"/>
                <a:gd name="connsiteX29" fmla="*/ 2702560 w 6085840"/>
                <a:gd name="connsiteY29" fmla="*/ 426720 h 1203960"/>
                <a:gd name="connsiteX30" fmla="*/ 2702560 w 6085840"/>
                <a:gd name="connsiteY30" fmla="*/ 391160 h 1203960"/>
                <a:gd name="connsiteX31" fmla="*/ 2550160 w 6085840"/>
                <a:gd name="connsiteY31" fmla="*/ 391160 h 1203960"/>
                <a:gd name="connsiteX32" fmla="*/ 2550160 w 6085840"/>
                <a:gd name="connsiteY32" fmla="*/ 335280 h 1203960"/>
                <a:gd name="connsiteX33" fmla="*/ 2280920 w 6085840"/>
                <a:gd name="connsiteY33" fmla="*/ 335280 h 1203960"/>
                <a:gd name="connsiteX34" fmla="*/ 2280920 w 6085840"/>
                <a:gd name="connsiteY34" fmla="*/ 335280 h 1203960"/>
                <a:gd name="connsiteX35" fmla="*/ 2219960 w 6085840"/>
                <a:gd name="connsiteY35" fmla="*/ 284480 h 1203960"/>
                <a:gd name="connsiteX36" fmla="*/ 2164080 w 6085840"/>
                <a:gd name="connsiteY36" fmla="*/ 284480 h 1203960"/>
                <a:gd name="connsiteX37" fmla="*/ 2164080 w 6085840"/>
                <a:gd name="connsiteY37" fmla="*/ 228600 h 1203960"/>
                <a:gd name="connsiteX38" fmla="*/ 1905000 w 6085840"/>
                <a:gd name="connsiteY38" fmla="*/ 228600 h 1203960"/>
                <a:gd name="connsiteX39" fmla="*/ 1905000 w 6085840"/>
                <a:gd name="connsiteY39" fmla="*/ 177800 h 1203960"/>
                <a:gd name="connsiteX40" fmla="*/ 1605280 w 6085840"/>
                <a:gd name="connsiteY40" fmla="*/ 177800 h 1203960"/>
                <a:gd name="connsiteX41" fmla="*/ 1605280 w 6085840"/>
                <a:gd name="connsiteY41" fmla="*/ 147320 h 1203960"/>
                <a:gd name="connsiteX42" fmla="*/ 1320800 w 6085840"/>
                <a:gd name="connsiteY42" fmla="*/ 147320 h 1203960"/>
                <a:gd name="connsiteX43" fmla="*/ 1320800 w 6085840"/>
                <a:gd name="connsiteY43" fmla="*/ 96520 h 1203960"/>
                <a:gd name="connsiteX44" fmla="*/ 1026160 w 6085840"/>
                <a:gd name="connsiteY44" fmla="*/ 96520 h 1203960"/>
                <a:gd name="connsiteX45" fmla="*/ 1026160 w 6085840"/>
                <a:gd name="connsiteY45" fmla="*/ 40640 h 1203960"/>
                <a:gd name="connsiteX46" fmla="*/ 751840 w 6085840"/>
                <a:gd name="connsiteY46" fmla="*/ 40640 h 1203960"/>
                <a:gd name="connsiteX47" fmla="*/ 751840 w 6085840"/>
                <a:gd name="connsiteY47" fmla="*/ 0 h 1203960"/>
                <a:gd name="connsiteX48" fmla="*/ 0 w 6085840"/>
                <a:gd name="connsiteY48" fmla="*/ 0 h 1203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6085840" h="1203960">
                  <a:moveTo>
                    <a:pt x="6085840" y="1203960"/>
                  </a:moveTo>
                  <a:lnTo>
                    <a:pt x="5760720" y="1203960"/>
                  </a:lnTo>
                  <a:lnTo>
                    <a:pt x="5760720" y="868680"/>
                  </a:lnTo>
                  <a:lnTo>
                    <a:pt x="4719320" y="868680"/>
                  </a:lnTo>
                  <a:lnTo>
                    <a:pt x="4719320" y="812800"/>
                  </a:lnTo>
                  <a:lnTo>
                    <a:pt x="4439920" y="812800"/>
                  </a:lnTo>
                  <a:lnTo>
                    <a:pt x="4394200" y="812800"/>
                  </a:lnTo>
                  <a:lnTo>
                    <a:pt x="4394200" y="762000"/>
                  </a:lnTo>
                  <a:lnTo>
                    <a:pt x="4180840" y="762000"/>
                  </a:lnTo>
                  <a:lnTo>
                    <a:pt x="4180840" y="741680"/>
                  </a:lnTo>
                  <a:lnTo>
                    <a:pt x="3947160" y="741680"/>
                  </a:lnTo>
                  <a:lnTo>
                    <a:pt x="3947160" y="670560"/>
                  </a:lnTo>
                  <a:lnTo>
                    <a:pt x="3845560" y="670560"/>
                  </a:lnTo>
                  <a:lnTo>
                    <a:pt x="3845560" y="589280"/>
                  </a:lnTo>
                  <a:lnTo>
                    <a:pt x="3545840" y="589280"/>
                  </a:lnTo>
                  <a:lnTo>
                    <a:pt x="3545840" y="589280"/>
                  </a:lnTo>
                  <a:lnTo>
                    <a:pt x="3545840" y="589280"/>
                  </a:lnTo>
                  <a:lnTo>
                    <a:pt x="3545840" y="589280"/>
                  </a:lnTo>
                  <a:lnTo>
                    <a:pt x="3545840" y="589280"/>
                  </a:lnTo>
                  <a:lnTo>
                    <a:pt x="3545840" y="589280"/>
                  </a:lnTo>
                  <a:lnTo>
                    <a:pt x="3545840" y="589280"/>
                  </a:lnTo>
                  <a:lnTo>
                    <a:pt x="3545840" y="589280"/>
                  </a:lnTo>
                  <a:lnTo>
                    <a:pt x="3545840" y="589280"/>
                  </a:lnTo>
                  <a:lnTo>
                    <a:pt x="3500120" y="563880"/>
                  </a:lnTo>
                  <a:lnTo>
                    <a:pt x="3429000" y="563880"/>
                  </a:lnTo>
                  <a:lnTo>
                    <a:pt x="3429000" y="487680"/>
                  </a:lnTo>
                  <a:lnTo>
                    <a:pt x="2992120" y="487680"/>
                  </a:lnTo>
                  <a:lnTo>
                    <a:pt x="2992120" y="487680"/>
                  </a:lnTo>
                  <a:lnTo>
                    <a:pt x="2910840" y="426720"/>
                  </a:lnTo>
                  <a:lnTo>
                    <a:pt x="2702560" y="426720"/>
                  </a:lnTo>
                  <a:lnTo>
                    <a:pt x="2702560" y="391160"/>
                  </a:lnTo>
                  <a:lnTo>
                    <a:pt x="2550160" y="391160"/>
                  </a:lnTo>
                  <a:lnTo>
                    <a:pt x="2550160" y="335280"/>
                  </a:lnTo>
                  <a:lnTo>
                    <a:pt x="2280920" y="335280"/>
                  </a:lnTo>
                  <a:lnTo>
                    <a:pt x="2280920" y="335280"/>
                  </a:lnTo>
                  <a:lnTo>
                    <a:pt x="2219960" y="284480"/>
                  </a:lnTo>
                  <a:lnTo>
                    <a:pt x="2164080" y="284480"/>
                  </a:lnTo>
                  <a:lnTo>
                    <a:pt x="2164080" y="228600"/>
                  </a:lnTo>
                  <a:lnTo>
                    <a:pt x="1905000" y="228600"/>
                  </a:lnTo>
                  <a:lnTo>
                    <a:pt x="1905000" y="177800"/>
                  </a:lnTo>
                  <a:lnTo>
                    <a:pt x="1605280" y="177800"/>
                  </a:lnTo>
                  <a:lnTo>
                    <a:pt x="1605280" y="147320"/>
                  </a:lnTo>
                  <a:lnTo>
                    <a:pt x="1320800" y="147320"/>
                  </a:lnTo>
                  <a:lnTo>
                    <a:pt x="1320800" y="96520"/>
                  </a:lnTo>
                  <a:lnTo>
                    <a:pt x="1026160" y="96520"/>
                  </a:lnTo>
                  <a:lnTo>
                    <a:pt x="1026160" y="40640"/>
                  </a:lnTo>
                  <a:lnTo>
                    <a:pt x="751840" y="40640"/>
                  </a:lnTo>
                  <a:lnTo>
                    <a:pt x="751840" y="0"/>
                  </a:lnTo>
                  <a:lnTo>
                    <a:pt x="0" y="0"/>
                  </a:lnTo>
                </a:path>
              </a:pathLst>
            </a:custGeom>
            <a:noFill/>
            <a:ln w="28575">
              <a:solidFill>
                <a:schemeClr val="accent1"/>
              </a:solidFill>
              <a:miter lim="800000"/>
              <a:headEnd/>
              <a:tailEnd/>
            </a:ln>
          </p:spPr>
          <p:txBody>
            <a:bodyPr rtlCol="0" anchor="ctr"/>
            <a:lstStyle/>
            <a:p>
              <a:pPr algn="ctr"/>
              <a:endParaRPr lang="en-US" dirty="0"/>
            </a:p>
          </p:txBody>
        </p:sp>
      </p:grpSp>
      <p:sp>
        <p:nvSpPr>
          <p:cNvPr id="2" name="Title 1"/>
          <p:cNvSpPr>
            <a:spLocks noGrp="1"/>
          </p:cNvSpPr>
          <p:nvPr>
            <p:ph type="title"/>
          </p:nvPr>
        </p:nvSpPr>
        <p:spPr/>
        <p:txBody>
          <a:bodyPr/>
          <a:lstStyle/>
          <a:p>
            <a:r>
              <a:rPr lang="en-US" kern="1200" dirty="0">
                <a:latin typeface="+mn-lt"/>
                <a:ea typeface="+mn-ea"/>
                <a:cs typeface="+mn-cs"/>
              </a:rPr>
              <a:t>TALAPRO-2 Cohort 2: OS Interim Analysis</a:t>
            </a:r>
          </a:p>
        </p:txBody>
      </p:sp>
      <p:sp>
        <p:nvSpPr>
          <p:cNvPr id="6" name="Content Placeholder 5">
            <a:extLst>
              <a:ext uri="{FF2B5EF4-FFF2-40B4-BE49-F238E27FC236}">
                <a16:creationId xmlns:a16="http://schemas.microsoft.com/office/drawing/2014/main" id="{A411F1CE-256B-8C4B-2DCB-CD7CDC9B344E}"/>
              </a:ext>
            </a:extLst>
          </p:cNvPr>
          <p:cNvSpPr>
            <a:spLocks noGrp="1"/>
          </p:cNvSpPr>
          <p:nvPr>
            <p:ph idx="1"/>
          </p:nvPr>
        </p:nvSpPr>
        <p:spPr>
          <a:xfrm>
            <a:off x="604675" y="5868089"/>
            <a:ext cx="10877529" cy="509561"/>
          </a:xfrm>
        </p:spPr>
        <p:txBody>
          <a:bodyPr/>
          <a:lstStyle/>
          <a:p>
            <a:r>
              <a:rPr lang="en-US" sz="2600" dirty="0"/>
              <a:t>OS data immature</a:t>
            </a:r>
          </a:p>
        </p:txBody>
      </p:sp>
      <p:sp>
        <p:nvSpPr>
          <p:cNvPr id="7" name="Rectangle 6">
            <a:extLst>
              <a:ext uri="{FF2B5EF4-FFF2-40B4-BE49-F238E27FC236}">
                <a16:creationId xmlns:a16="http://schemas.microsoft.com/office/drawing/2014/main" id="{3B470B56-561D-E28D-3FC5-81AA2519DB31}"/>
              </a:ext>
            </a:extLst>
          </p:cNvPr>
          <p:cNvSpPr/>
          <p:nvPr/>
        </p:nvSpPr>
        <p:spPr bwMode="auto">
          <a:xfrm>
            <a:off x="2011458" y="2463335"/>
            <a:ext cx="312420" cy="2506980"/>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1B9741EB-8A7C-E877-F8A5-962FB00F733B}"/>
              </a:ext>
            </a:extLst>
          </p:cNvPr>
          <p:cNvSpPr/>
          <p:nvPr/>
        </p:nvSpPr>
        <p:spPr bwMode="auto">
          <a:xfrm>
            <a:off x="784638" y="5291760"/>
            <a:ext cx="1958340" cy="777240"/>
          </a:xfrm>
          <a:prstGeom prst="rect">
            <a:avLst/>
          </a:prstGeom>
          <a:no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aphicFrame>
        <p:nvGraphicFramePr>
          <p:cNvPr id="22" name="Table 11">
            <a:extLst>
              <a:ext uri="{FF2B5EF4-FFF2-40B4-BE49-F238E27FC236}">
                <a16:creationId xmlns:a16="http://schemas.microsoft.com/office/drawing/2014/main" id="{01C4B92C-4DA8-B02B-0EC5-1D6EC134810F}"/>
              </a:ext>
            </a:extLst>
          </p:cNvPr>
          <p:cNvGraphicFramePr>
            <a:graphicFrameLocks noGrp="1"/>
          </p:cNvGraphicFramePr>
          <p:nvPr/>
        </p:nvGraphicFramePr>
        <p:xfrm>
          <a:off x="5868141" y="1340711"/>
          <a:ext cx="6187737" cy="1463040"/>
        </p:xfrm>
        <a:graphic>
          <a:graphicData uri="http://schemas.openxmlformats.org/drawingml/2006/table">
            <a:tbl>
              <a:tblPr firstRow="1" bandRow="1">
                <a:tableStyleId>{93296810-A885-4BE3-A3E7-6D5BEEA58F35}</a:tableStyleId>
              </a:tblPr>
              <a:tblGrid>
                <a:gridCol w="1427939">
                  <a:extLst>
                    <a:ext uri="{9D8B030D-6E8A-4147-A177-3AD203B41FA5}">
                      <a16:colId xmlns:a16="http://schemas.microsoft.com/office/drawing/2014/main" val="4031265108"/>
                    </a:ext>
                  </a:extLst>
                </a:gridCol>
                <a:gridCol w="2379899">
                  <a:extLst>
                    <a:ext uri="{9D8B030D-6E8A-4147-A177-3AD203B41FA5}">
                      <a16:colId xmlns:a16="http://schemas.microsoft.com/office/drawing/2014/main" val="801281658"/>
                    </a:ext>
                  </a:extLst>
                </a:gridCol>
                <a:gridCol w="2379899">
                  <a:extLst>
                    <a:ext uri="{9D8B030D-6E8A-4147-A177-3AD203B41FA5}">
                      <a16:colId xmlns:a16="http://schemas.microsoft.com/office/drawing/2014/main" val="3440334854"/>
                    </a:ext>
                  </a:extLst>
                </a:gridCol>
              </a:tblGrid>
              <a:tr h="0">
                <a:tc>
                  <a:txBody>
                    <a:bodyPr/>
                    <a:lstStyle/>
                    <a:p>
                      <a:endParaRPr lang="en-US" sz="1800" dirty="0">
                        <a:solidFill>
                          <a:schemeClr val="bg1"/>
                        </a:solidFill>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800" dirty="0">
                          <a:solidFill>
                            <a:schemeClr val="bg1"/>
                          </a:solidFill>
                        </a:rPr>
                        <a:t>Events/Patients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a:txBody>
                    <a:bodyPr/>
                    <a:lstStyle/>
                    <a:p>
                      <a:pPr algn="ctr"/>
                      <a:r>
                        <a:rPr lang="en-US" sz="1800" dirty="0">
                          <a:solidFill>
                            <a:schemeClr val="bg1"/>
                          </a:solidFill>
                        </a:rPr>
                        <a:t>Median OS, Mo</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8721368"/>
                  </a:ext>
                </a:extLst>
              </a:tr>
              <a:tr h="0">
                <a:tc>
                  <a:txBody>
                    <a:bodyPr/>
                    <a:lstStyle/>
                    <a:p>
                      <a:pPr algn="r"/>
                      <a:r>
                        <a:rPr lang="en-US" sz="1800" b="1" dirty="0">
                          <a:solidFill>
                            <a:schemeClr val="accent1"/>
                          </a:solidFill>
                        </a:rPr>
                        <a:t>Tala + enza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800" dirty="0">
                          <a:solidFill>
                            <a:schemeClr val="bg1"/>
                          </a:solidFill>
                        </a:rPr>
                        <a:t>43/200 (22)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800" dirty="0">
                          <a:solidFill>
                            <a:schemeClr val="bg1"/>
                          </a:solidFill>
                        </a:rPr>
                        <a:t>NR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662955671"/>
                  </a:ext>
                </a:extLst>
              </a:tr>
              <a:tr h="0">
                <a:tc>
                  <a:txBody>
                    <a:bodyPr/>
                    <a:lstStyle/>
                    <a:p>
                      <a:pPr algn="r"/>
                      <a:r>
                        <a:rPr lang="en-US" sz="1800" b="1" dirty="0">
                          <a:solidFill>
                            <a:schemeClr val="accent3"/>
                          </a:solidFill>
                        </a:rPr>
                        <a:t>Pbo + enza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800" dirty="0">
                          <a:solidFill>
                            <a:schemeClr val="bg1"/>
                          </a:solidFill>
                        </a:rPr>
                        <a:t>53/199 (27)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r>
                        <a:rPr lang="en-US" sz="1800" dirty="0">
                          <a:solidFill>
                            <a:schemeClr val="bg1"/>
                          </a:solidFill>
                        </a:rPr>
                        <a:t>33.7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077516024"/>
                  </a:ext>
                </a:extLst>
              </a:tr>
              <a:tr h="0">
                <a:tc>
                  <a:txBody>
                    <a:bodyPr/>
                    <a:lstStyle/>
                    <a:p>
                      <a:endParaRPr lang="en-US" sz="18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a:r>
                        <a:rPr lang="en-US" sz="1800" dirty="0">
                          <a:solidFill>
                            <a:schemeClr val="bg1"/>
                          </a:solidFill>
                        </a:rPr>
                        <a:t>Stratified HR: 0.69 (95% CI: 0.46-1.03; </a:t>
                      </a:r>
                      <a:r>
                        <a:rPr lang="en-US" sz="1800" i="1" dirty="0">
                          <a:solidFill>
                            <a:schemeClr val="bg1"/>
                          </a:solidFill>
                        </a:rPr>
                        <a:t>P </a:t>
                      </a:r>
                      <a:r>
                        <a:rPr lang="en-US" sz="1800" i="0" dirty="0">
                          <a:solidFill>
                            <a:schemeClr val="bg1"/>
                          </a:solidFill>
                        </a:rPr>
                        <a:t>= .07)</a:t>
                      </a:r>
                      <a:endParaRPr lang="en-US" sz="18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pPr algn="ctr"/>
                      <a:endParaRPr lang="en-US"/>
                    </a:p>
                  </a:txBody>
                  <a:tcPr/>
                </a:tc>
                <a:extLst>
                  <a:ext uri="{0D108BD9-81ED-4DB2-BD59-A6C34878D82A}">
                    <a16:rowId xmlns:a16="http://schemas.microsoft.com/office/drawing/2014/main" val="881749309"/>
                  </a:ext>
                </a:extLst>
              </a:tr>
            </a:tbl>
          </a:graphicData>
        </a:graphic>
      </p:graphicFrame>
      <p:sp>
        <p:nvSpPr>
          <p:cNvPr id="23" name="TextBox 22">
            <a:extLst>
              <a:ext uri="{FF2B5EF4-FFF2-40B4-BE49-F238E27FC236}">
                <a16:creationId xmlns:a16="http://schemas.microsoft.com/office/drawing/2014/main" id="{536D2329-2FB7-5DC4-5995-81E2F530CF7F}"/>
              </a:ext>
            </a:extLst>
          </p:cNvPr>
          <p:cNvSpPr txBox="1"/>
          <p:nvPr/>
        </p:nvSpPr>
        <p:spPr bwMode="auto">
          <a:xfrm rot="16200000">
            <a:off x="1031845" y="3259873"/>
            <a:ext cx="239697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of OS</a:t>
            </a:r>
          </a:p>
        </p:txBody>
      </p:sp>
      <p:sp>
        <p:nvSpPr>
          <p:cNvPr id="24" name="TextBox 23">
            <a:extLst>
              <a:ext uri="{FF2B5EF4-FFF2-40B4-BE49-F238E27FC236}">
                <a16:creationId xmlns:a16="http://schemas.microsoft.com/office/drawing/2014/main" id="{622A8048-F8CF-9DFD-2C16-EC6A6ACEBC25}"/>
              </a:ext>
            </a:extLst>
          </p:cNvPr>
          <p:cNvSpPr txBox="1"/>
          <p:nvPr/>
        </p:nvSpPr>
        <p:spPr bwMode="auto">
          <a:xfrm>
            <a:off x="2911876" y="4990179"/>
            <a:ext cx="66049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25" name="TextBox 24">
            <a:extLst>
              <a:ext uri="{FF2B5EF4-FFF2-40B4-BE49-F238E27FC236}">
                <a16:creationId xmlns:a16="http://schemas.microsoft.com/office/drawing/2014/main" id="{C3E5367C-6466-36A7-8CC0-B02AF4845BA7}"/>
              </a:ext>
            </a:extLst>
          </p:cNvPr>
          <p:cNvSpPr txBox="1"/>
          <p:nvPr/>
        </p:nvSpPr>
        <p:spPr bwMode="auto">
          <a:xfrm>
            <a:off x="717550" y="5016740"/>
            <a:ext cx="201677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Patients at Risk, n</a:t>
            </a:r>
            <a:br>
              <a:rPr lang="en-US" sz="1600" dirty="0">
                <a:solidFill>
                  <a:schemeClr val="bg1"/>
                </a:solidFill>
                <a:latin typeface="Calibri" panose="020F0502020204030204" pitchFamily="34" charset="0"/>
              </a:rPr>
            </a:br>
            <a:r>
              <a:rPr lang="en-US" sz="1600" dirty="0">
                <a:solidFill>
                  <a:schemeClr val="accent1"/>
                </a:solidFill>
                <a:latin typeface="Calibri" panose="020F0502020204030204" pitchFamily="34" charset="0"/>
              </a:rPr>
              <a:t>Tala + enza</a:t>
            </a:r>
            <a:br>
              <a:rPr lang="en-US" sz="1600" dirty="0">
                <a:solidFill>
                  <a:schemeClr val="bg1"/>
                </a:solidFill>
                <a:latin typeface="Calibri" panose="020F0502020204030204" pitchFamily="34" charset="0"/>
              </a:rPr>
            </a:br>
            <a:r>
              <a:rPr lang="en-US" sz="1600" dirty="0">
                <a:solidFill>
                  <a:schemeClr val="accent3"/>
                </a:solidFill>
                <a:latin typeface="Calibri" panose="020F0502020204030204" pitchFamily="34" charset="0"/>
              </a:rPr>
              <a:t>Pbo + enza</a:t>
            </a:r>
          </a:p>
        </p:txBody>
      </p:sp>
      <p:sp>
        <p:nvSpPr>
          <p:cNvPr id="26" name="Text Box 15">
            <a:extLst>
              <a:ext uri="{FF2B5EF4-FFF2-40B4-BE49-F238E27FC236}">
                <a16:creationId xmlns:a16="http://schemas.microsoft.com/office/drawing/2014/main" id="{112CED2B-2F69-C4C3-943D-D80F885CBFEC}"/>
              </a:ext>
            </a:extLst>
          </p:cNvPr>
          <p:cNvSpPr txBox="1">
            <a:spLocks noChangeArrowheads="1"/>
          </p:cNvSpPr>
          <p:nvPr/>
        </p:nvSpPr>
        <p:spPr bwMode="auto">
          <a:xfrm>
            <a:off x="403786" y="6360711"/>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Fizazi. Nat Med. 2024;30:257.</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133D6823-D5C3-21BE-2CA9-CE0D87F8DB15}"/>
              </a:ext>
            </a:extLst>
          </p:cNvPr>
          <p:cNvSpPr txBox="1"/>
          <p:nvPr/>
        </p:nvSpPr>
        <p:spPr bwMode="auto">
          <a:xfrm>
            <a:off x="2699692" y="533916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199</a:t>
            </a:r>
            <a:endParaRPr lang="en-US" sz="1400" b="0" dirty="0">
              <a:solidFill>
                <a:schemeClr val="accent1"/>
              </a:solidFill>
              <a:latin typeface="Calibri" panose="020F0502020204030204" pitchFamily="34" charset="0"/>
            </a:endParaRPr>
          </a:p>
        </p:txBody>
      </p:sp>
      <p:sp>
        <p:nvSpPr>
          <p:cNvPr id="11" name="TextBox 10">
            <a:extLst>
              <a:ext uri="{FF2B5EF4-FFF2-40B4-BE49-F238E27FC236}">
                <a16:creationId xmlns:a16="http://schemas.microsoft.com/office/drawing/2014/main" id="{29683B9C-6C65-EECF-2F26-FEB576E256C1}"/>
              </a:ext>
            </a:extLst>
          </p:cNvPr>
          <p:cNvSpPr txBox="1"/>
          <p:nvPr/>
        </p:nvSpPr>
        <p:spPr bwMode="auto">
          <a:xfrm>
            <a:off x="3015271" y="533916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198</a:t>
            </a:r>
            <a:endParaRPr lang="en-US" sz="1400" b="0" dirty="0">
              <a:solidFill>
                <a:schemeClr val="accent1"/>
              </a:solidFill>
              <a:latin typeface="Calibri" panose="020F0502020204030204" pitchFamily="34" charset="0"/>
            </a:endParaRPr>
          </a:p>
        </p:txBody>
      </p:sp>
      <p:sp>
        <p:nvSpPr>
          <p:cNvPr id="15" name="TextBox 14">
            <a:extLst>
              <a:ext uri="{FF2B5EF4-FFF2-40B4-BE49-F238E27FC236}">
                <a16:creationId xmlns:a16="http://schemas.microsoft.com/office/drawing/2014/main" id="{A597F0E3-B54F-AF7C-D555-5AC15DDB9089}"/>
              </a:ext>
            </a:extLst>
          </p:cNvPr>
          <p:cNvSpPr txBox="1"/>
          <p:nvPr/>
        </p:nvSpPr>
        <p:spPr bwMode="auto">
          <a:xfrm>
            <a:off x="3330851" y="533916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190</a:t>
            </a:r>
            <a:endParaRPr lang="en-US" sz="1400" b="0" dirty="0">
              <a:solidFill>
                <a:schemeClr val="accent1"/>
              </a:solidFill>
              <a:latin typeface="Calibri" panose="020F0502020204030204" pitchFamily="34" charset="0"/>
            </a:endParaRPr>
          </a:p>
        </p:txBody>
      </p:sp>
      <p:sp>
        <p:nvSpPr>
          <p:cNvPr id="16" name="TextBox 15">
            <a:extLst>
              <a:ext uri="{FF2B5EF4-FFF2-40B4-BE49-F238E27FC236}">
                <a16:creationId xmlns:a16="http://schemas.microsoft.com/office/drawing/2014/main" id="{36952B97-93E2-1474-B040-D77E27038D49}"/>
              </a:ext>
            </a:extLst>
          </p:cNvPr>
          <p:cNvSpPr txBox="1"/>
          <p:nvPr/>
        </p:nvSpPr>
        <p:spPr bwMode="auto">
          <a:xfrm>
            <a:off x="3646431" y="533916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184</a:t>
            </a:r>
            <a:endParaRPr lang="en-US" sz="1400" b="0" dirty="0">
              <a:solidFill>
                <a:schemeClr val="accent1"/>
              </a:solidFill>
              <a:latin typeface="Calibri" panose="020F0502020204030204" pitchFamily="34" charset="0"/>
            </a:endParaRPr>
          </a:p>
        </p:txBody>
      </p:sp>
      <p:sp>
        <p:nvSpPr>
          <p:cNvPr id="17" name="TextBox 16">
            <a:extLst>
              <a:ext uri="{FF2B5EF4-FFF2-40B4-BE49-F238E27FC236}">
                <a16:creationId xmlns:a16="http://schemas.microsoft.com/office/drawing/2014/main" id="{708C62A5-DFEE-E760-2E30-4DA57C2D297A}"/>
              </a:ext>
            </a:extLst>
          </p:cNvPr>
          <p:cNvSpPr txBox="1"/>
          <p:nvPr/>
        </p:nvSpPr>
        <p:spPr bwMode="auto">
          <a:xfrm>
            <a:off x="3962011" y="533916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176</a:t>
            </a:r>
            <a:endParaRPr lang="en-US" sz="1400" b="0" dirty="0">
              <a:solidFill>
                <a:schemeClr val="accent1"/>
              </a:solidFill>
              <a:latin typeface="Calibri" panose="020F0502020204030204" pitchFamily="34" charset="0"/>
            </a:endParaRPr>
          </a:p>
        </p:txBody>
      </p:sp>
      <p:sp>
        <p:nvSpPr>
          <p:cNvPr id="18" name="TextBox 17">
            <a:extLst>
              <a:ext uri="{FF2B5EF4-FFF2-40B4-BE49-F238E27FC236}">
                <a16:creationId xmlns:a16="http://schemas.microsoft.com/office/drawing/2014/main" id="{4E6B829F-77F9-7FBC-26E5-D1E0ED5AEBD8}"/>
              </a:ext>
            </a:extLst>
          </p:cNvPr>
          <p:cNvSpPr txBox="1"/>
          <p:nvPr/>
        </p:nvSpPr>
        <p:spPr bwMode="auto">
          <a:xfrm>
            <a:off x="4277591" y="533916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172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159</a:t>
            </a:r>
            <a:endParaRPr lang="en-US" sz="1400" b="0" dirty="0">
              <a:solidFill>
                <a:schemeClr val="accent1"/>
              </a:solidFill>
              <a:latin typeface="Calibri" panose="020F0502020204030204" pitchFamily="34" charset="0"/>
            </a:endParaRPr>
          </a:p>
        </p:txBody>
      </p:sp>
      <p:sp>
        <p:nvSpPr>
          <p:cNvPr id="20" name="TextBox 19">
            <a:extLst>
              <a:ext uri="{FF2B5EF4-FFF2-40B4-BE49-F238E27FC236}">
                <a16:creationId xmlns:a16="http://schemas.microsoft.com/office/drawing/2014/main" id="{B2A4CE9B-BD11-11FF-93B8-3E0ABEA38510}"/>
              </a:ext>
            </a:extLst>
          </p:cNvPr>
          <p:cNvSpPr txBox="1"/>
          <p:nvPr/>
        </p:nvSpPr>
        <p:spPr bwMode="auto">
          <a:xfrm>
            <a:off x="4593171" y="533916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140</a:t>
            </a:r>
            <a:endParaRPr lang="en-US" sz="1400" b="0" dirty="0">
              <a:solidFill>
                <a:schemeClr val="accent1"/>
              </a:solidFill>
              <a:latin typeface="Calibri" panose="020F0502020204030204" pitchFamily="34" charset="0"/>
            </a:endParaRPr>
          </a:p>
        </p:txBody>
      </p:sp>
      <p:sp>
        <p:nvSpPr>
          <p:cNvPr id="21" name="TextBox 20">
            <a:extLst>
              <a:ext uri="{FF2B5EF4-FFF2-40B4-BE49-F238E27FC236}">
                <a16:creationId xmlns:a16="http://schemas.microsoft.com/office/drawing/2014/main" id="{78A5A4CC-8A42-9FEF-9323-B1C073ED7947}"/>
              </a:ext>
            </a:extLst>
          </p:cNvPr>
          <p:cNvSpPr txBox="1"/>
          <p:nvPr/>
        </p:nvSpPr>
        <p:spPr bwMode="auto">
          <a:xfrm>
            <a:off x="4908751" y="533916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116</a:t>
            </a:r>
            <a:endParaRPr lang="en-US" sz="1400" b="0" dirty="0">
              <a:solidFill>
                <a:schemeClr val="accent1"/>
              </a:solidFill>
              <a:latin typeface="Calibri" panose="020F0502020204030204" pitchFamily="34" charset="0"/>
            </a:endParaRPr>
          </a:p>
        </p:txBody>
      </p:sp>
      <p:sp>
        <p:nvSpPr>
          <p:cNvPr id="27" name="TextBox 26">
            <a:extLst>
              <a:ext uri="{FF2B5EF4-FFF2-40B4-BE49-F238E27FC236}">
                <a16:creationId xmlns:a16="http://schemas.microsoft.com/office/drawing/2014/main" id="{A87B1C01-A984-4DDB-3FB6-D92A361C6905}"/>
              </a:ext>
            </a:extLst>
          </p:cNvPr>
          <p:cNvSpPr txBox="1"/>
          <p:nvPr/>
        </p:nvSpPr>
        <p:spPr bwMode="auto">
          <a:xfrm>
            <a:off x="5224331" y="533916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99</a:t>
            </a:r>
            <a:endParaRPr lang="en-US" sz="1400" b="0" dirty="0">
              <a:solidFill>
                <a:schemeClr val="accent1"/>
              </a:solidFill>
              <a:latin typeface="Calibri" panose="020F0502020204030204" pitchFamily="34" charset="0"/>
            </a:endParaRPr>
          </a:p>
        </p:txBody>
      </p:sp>
      <p:sp>
        <p:nvSpPr>
          <p:cNvPr id="28" name="TextBox 27">
            <a:extLst>
              <a:ext uri="{FF2B5EF4-FFF2-40B4-BE49-F238E27FC236}">
                <a16:creationId xmlns:a16="http://schemas.microsoft.com/office/drawing/2014/main" id="{012AB983-A90D-E7BB-B540-4A9F540D2920}"/>
              </a:ext>
            </a:extLst>
          </p:cNvPr>
          <p:cNvSpPr txBox="1"/>
          <p:nvPr/>
        </p:nvSpPr>
        <p:spPr bwMode="auto">
          <a:xfrm>
            <a:off x="5539911" y="5339162"/>
            <a:ext cx="4587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83</a:t>
            </a:r>
            <a:endParaRPr lang="en-US" sz="1400" b="0" dirty="0">
              <a:solidFill>
                <a:schemeClr val="accent1"/>
              </a:solidFill>
              <a:latin typeface="Calibri" panose="020F0502020204030204" pitchFamily="34" charset="0"/>
            </a:endParaRPr>
          </a:p>
        </p:txBody>
      </p:sp>
      <p:sp>
        <p:nvSpPr>
          <p:cNvPr id="29" name="TextBox 28">
            <a:extLst>
              <a:ext uri="{FF2B5EF4-FFF2-40B4-BE49-F238E27FC236}">
                <a16:creationId xmlns:a16="http://schemas.microsoft.com/office/drawing/2014/main" id="{07A959B1-E88A-82B0-201D-F74E8929B9B1}"/>
              </a:ext>
            </a:extLst>
          </p:cNvPr>
          <p:cNvSpPr txBox="1"/>
          <p:nvPr/>
        </p:nvSpPr>
        <p:spPr bwMode="auto">
          <a:xfrm>
            <a:off x="5901177" y="533916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74</a:t>
            </a:r>
            <a:endParaRPr lang="en-US" sz="1400" b="0" dirty="0">
              <a:solidFill>
                <a:schemeClr val="accent1"/>
              </a:solidFill>
              <a:latin typeface="Calibri" panose="020F0502020204030204" pitchFamily="34" charset="0"/>
            </a:endParaRPr>
          </a:p>
        </p:txBody>
      </p:sp>
      <p:sp>
        <p:nvSpPr>
          <p:cNvPr id="30" name="TextBox 29">
            <a:extLst>
              <a:ext uri="{FF2B5EF4-FFF2-40B4-BE49-F238E27FC236}">
                <a16:creationId xmlns:a16="http://schemas.microsoft.com/office/drawing/2014/main" id="{B347B62A-FEF5-36DB-90E1-CDA410CA20C6}"/>
              </a:ext>
            </a:extLst>
          </p:cNvPr>
          <p:cNvSpPr txBox="1"/>
          <p:nvPr/>
        </p:nvSpPr>
        <p:spPr bwMode="auto">
          <a:xfrm>
            <a:off x="6216757" y="533916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60</a:t>
            </a:r>
            <a:endParaRPr lang="en-US" sz="1400" b="0" dirty="0">
              <a:solidFill>
                <a:schemeClr val="accent1"/>
              </a:solidFill>
              <a:latin typeface="Calibri" panose="020F0502020204030204" pitchFamily="34" charset="0"/>
            </a:endParaRPr>
          </a:p>
        </p:txBody>
      </p:sp>
      <p:sp>
        <p:nvSpPr>
          <p:cNvPr id="31" name="TextBox 30">
            <a:extLst>
              <a:ext uri="{FF2B5EF4-FFF2-40B4-BE49-F238E27FC236}">
                <a16:creationId xmlns:a16="http://schemas.microsoft.com/office/drawing/2014/main" id="{8F5A1171-5F0C-8394-C878-205AA3FE91B4}"/>
              </a:ext>
            </a:extLst>
          </p:cNvPr>
          <p:cNvSpPr txBox="1"/>
          <p:nvPr/>
        </p:nvSpPr>
        <p:spPr bwMode="auto">
          <a:xfrm>
            <a:off x="6532337" y="533916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44</a:t>
            </a:r>
            <a:endParaRPr lang="en-US" sz="1400" b="0" dirty="0">
              <a:solidFill>
                <a:schemeClr val="accent1"/>
              </a:solidFill>
              <a:latin typeface="Calibri" panose="020F0502020204030204" pitchFamily="34" charset="0"/>
            </a:endParaRPr>
          </a:p>
        </p:txBody>
      </p:sp>
      <p:sp>
        <p:nvSpPr>
          <p:cNvPr id="32" name="TextBox 31">
            <a:extLst>
              <a:ext uri="{FF2B5EF4-FFF2-40B4-BE49-F238E27FC236}">
                <a16:creationId xmlns:a16="http://schemas.microsoft.com/office/drawing/2014/main" id="{DE67B801-4982-0229-C0DB-7F4090C748CB}"/>
              </a:ext>
            </a:extLst>
          </p:cNvPr>
          <p:cNvSpPr txBox="1"/>
          <p:nvPr/>
        </p:nvSpPr>
        <p:spPr bwMode="auto">
          <a:xfrm>
            <a:off x="6847917" y="533916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43</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36</a:t>
            </a:r>
            <a:endParaRPr lang="en-US" sz="1400" b="0" dirty="0">
              <a:solidFill>
                <a:schemeClr val="accent1"/>
              </a:solidFill>
              <a:latin typeface="Calibri" panose="020F0502020204030204" pitchFamily="34" charset="0"/>
            </a:endParaRPr>
          </a:p>
        </p:txBody>
      </p:sp>
      <p:sp>
        <p:nvSpPr>
          <p:cNvPr id="33" name="TextBox 32">
            <a:extLst>
              <a:ext uri="{FF2B5EF4-FFF2-40B4-BE49-F238E27FC236}">
                <a16:creationId xmlns:a16="http://schemas.microsoft.com/office/drawing/2014/main" id="{14D85CE4-4F7E-E604-37C3-7812FEDA53F0}"/>
              </a:ext>
            </a:extLst>
          </p:cNvPr>
          <p:cNvSpPr txBox="1"/>
          <p:nvPr/>
        </p:nvSpPr>
        <p:spPr bwMode="auto">
          <a:xfrm>
            <a:off x="7163497" y="533916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27</a:t>
            </a:r>
            <a:endParaRPr lang="en-US" sz="1400" b="0" dirty="0">
              <a:solidFill>
                <a:schemeClr val="accent1"/>
              </a:solidFill>
              <a:latin typeface="Calibri" panose="020F0502020204030204" pitchFamily="34" charset="0"/>
            </a:endParaRPr>
          </a:p>
        </p:txBody>
      </p:sp>
      <p:sp>
        <p:nvSpPr>
          <p:cNvPr id="34" name="TextBox 33">
            <a:extLst>
              <a:ext uri="{FF2B5EF4-FFF2-40B4-BE49-F238E27FC236}">
                <a16:creationId xmlns:a16="http://schemas.microsoft.com/office/drawing/2014/main" id="{4C5546C5-3ABE-2D03-DCB3-9C789E106D54}"/>
              </a:ext>
            </a:extLst>
          </p:cNvPr>
          <p:cNvSpPr txBox="1"/>
          <p:nvPr/>
        </p:nvSpPr>
        <p:spPr bwMode="auto">
          <a:xfrm>
            <a:off x="7479077" y="533916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23</a:t>
            </a:r>
            <a:endParaRPr lang="en-US" sz="1400" b="0" dirty="0">
              <a:solidFill>
                <a:schemeClr val="accent1"/>
              </a:solidFill>
              <a:latin typeface="Calibri" panose="020F0502020204030204" pitchFamily="34" charset="0"/>
            </a:endParaRPr>
          </a:p>
        </p:txBody>
      </p:sp>
      <p:sp>
        <p:nvSpPr>
          <p:cNvPr id="35" name="TextBox 34">
            <a:extLst>
              <a:ext uri="{FF2B5EF4-FFF2-40B4-BE49-F238E27FC236}">
                <a16:creationId xmlns:a16="http://schemas.microsoft.com/office/drawing/2014/main" id="{E09339E1-5399-E48D-3798-2CE010FC3876}"/>
              </a:ext>
            </a:extLst>
          </p:cNvPr>
          <p:cNvSpPr txBox="1"/>
          <p:nvPr/>
        </p:nvSpPr>
        <p:spPr bwMode="auto">
          <a:xfrm>
            <a:off x="7794657" y="5339162"/>
            <a:ext cx="3674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11</a:t>
            </a:r>
            <a:endParaRPr lang="en-US" sz="1400" b="0" dirty="0">
              <a:solidFill>
                <a:schemeClr val="accent1"/>
              </a:solidFill>
              <a:latin typeface="Calibri" panose="020F0502020204030204" pitchFamily="34" charset="0"/>
            </a:endParaRPr>
          </a:p>
        </p:txBody>
      </p:sp>
      <p:sp>
        <p:nvSpPr>
          <p:cNvPr id="36" name="TextBox 35">
            <a:extLst>
              <a:ext uri="{FF2B5EF4-FFF2-40B4-BE49-F238E27FC236}">
                <a16:creationId xmlns:a16="http://schemas.microsoft.com/office/drawing/2014/main" id="{F6731AD5-C0C0-F4CF-6DB9-13D425D84563}"/>
              </a:ext>
            </a:extLst>
          </p:cNvPr>
          <p:cNvSpPr txBox="1"/>
          <p:nvPr/>
        </p:nvSpPr>
        <p:spPr bwMode="auto">
          <a:xfrm>
            <a:off x="8155922" y="533916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a:t>
            </a:r>
            <a:endParaRPr lang="en-US" sz="1400" b="0" dirty="0">
              <a:solidFill>
                <a:schemeClr val="accent1"/>
              </a:solidFill>
              <a:latin typeface="Calibri" panose="020F0502020204030204" pitchFamily="34" charset="0"/>
            </a:endParaRPr>
          </a:p>
        </p:txBody>
      </p:sp>
      <p:sp>
        <p:nvSpPr>
          <p:cNvPr id="37" name="TextBox 36">
            <a:extLst>
              <a:ext uri="{FF2B5EF4-FFF2-40B4-BE49-F238E27FC236}">
                <a16:creationId xmlns:a16="http://schemas.microsoft.com/office/drawing/2014/main" id="{1E3D958F-9B63-2A24-74B1-F4110FAF1AA8}"/>
              </a:ext>
            </a:extLst>
          </p:cNvPr>
          <p:cNvSpPr txBox="1"/>
          <p:nvPr/>
        </p:nvSpPr>
        <p:spPr bwMode="auto">
          <a:xfrm>
            <a:off x="8471502" y="533916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a:t>
            </a:r>
            <a:endParaRPr lang="en-US" sz="1400" b="0" dirty="0">
              <a:solidFill>
                <a:schemeClr val="accent1"/>
              </a:solidFill>
              <a:latin typeface="Calibri" panose="020F0502020204030204" pitchFamily="34" charset="0"/>
            </a:endParaRPr>
          </a:p>
        </p:txBody>
      </p:sp>
      <p:sp>
        <p:nvSpPr>
          <p:cNvPr id="38" name="TextBox 37">
            <a:extLst>
              <a:ext uri="{FF2B5EF4-FFF2-40B4-BE49-F238E27FC236}">
                <a16:creationId xmlns:a16="http://schemas.microsoft.com/office/drawing/2014/main" id="{8A585153-B61F-6D73-AAED-20326F7E7307}"/>
              </a:ext>
            </a:extLst>
          </p:cNvPr>
          <p:cNvSpPr txBox="1"/>
          <p:nvPr/>
        </p:nvSpPr>
        <p:spPr bwMode="auto">
          <a:xfrm>
            <a:off x="8787082" y="533916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endParaRPr lang="en-US" sz="1400" b="0" dirty="0">
              <a:solidFill>
                <a:schemeClr val="accent1"/>
              </a:solidFill>
              <a:latin typeface="Calibri" panose="020F0502020204030204" pitchFamily="34" charset="0"/>
            </a:endParaRPr>
          </a:p>
        </p:txBody>
      </p:sp>
      <p:sp>
        <p:nvSpPr>
          <p:cNvPr id="39" name="TextBox 38">
            <a:extLst>
              <a:ext uri="{FF2B5EF4-FFF2-40B4-BE49-F238E27FC236}">
                <a16:creationId xmlns:a16="http://schemas.microsoft.com/office/drawing/2014/main" id="{93E50033-C936-E41F-F732-0FF1D5859666}"/>
              </a:ext>
            </a:extLst>
          </p:cNvPr>
          <p:cNvSpPr txBox="1"/>
          <p:nvPr/>
        </p:nvSpPr>
        <p:spPr bwMode="auto">
          <a:xfrm>
            <a:off x="9102662" y="533916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endParaRPr lang="en-US" sz="1400" b="0" dirty="0">
              <a:solidFill>
                <a:schemeClr val="accent1"/>
              </a:solidFill>
              <a:latin typeface="Calibri" panose="020F0502020204030204" pitchFamily="34" charset="0"/>
            </a:endParaRPr>
          </a:p>
        </p:txBody>
      </p:sp>
      <p:sp>
        <p:nvSpPr>
          <p:cNvPr id="40" name="TextBox 39">
            <a:extLst>
              <a:ext uri="{FF2B5EF4-FFF2-40B4-BE49-F238E27FC236}">
                <a16:creationId xmlns:a16="http://schemas.microsoft.com/office/drawing/2014/main" id="{2638CAA4-BF01-5B69-4949-71FD584C4D78}"/>
              </a:ext>
            </a:extLst>
          </p:cNvPr>
          <p:cNvSpPr txBox="1"/>
          <p:nvPr/>
        </p:nvSpPr>
        <p:spPr bwMode="auto">
          <a:xfrm>
            <a:off x="9418243" y="5339162"/>
            <a:ext cx="27603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a:t>
            </a:r>
            <a:endParaRPr lang="en-US" sz="1400" b="0" dirty="0">
              <a:solidFill>
                <a:schemeClr val="accent1"/>
              </a:solidFill>
              <a:latin typeface="Calibri" panose="020F0502020204030204" pitchFamily="34" charset="0"/>
            </a:endParaRPr>
          </a:p>
        </p:txBody>
      </p:sp>
      <p:cxnSp>
        <p:nvCxnSpPr>
          <p:cNvPr id="44" name="Straight Connector 43">
            <a:extLst>
              <a:ext uri="{FF2B5EF4-FFF2-40B4-BE49-F238E27FC236}">
                <a16:creationId xmlns:a16="http://schemas.microsoft.com/office/drawing/2014/main" id="{5E3D1C76-3F99-4322-4225-7A187B5CEA19}"/>
              </a:ext>
            </a:extLst>
          </p:cNvPr>
          <p:cNvCxnSpPr>
            <a:cxnSpLocks/>
          </p:cNvCxnSpPr>
          <p:nvPr/>
        </p:nvCxnSpPr>
        <p:spPr bwMode="auto">
          <a:xfrm>
            <a:off x="2911876" y="4678536"/>
            <a:ext cx="6631619"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91CE6F2-016B-8205-2978-60C623219B4E}"/>
              </a:ext>
            </a:extLst>
          </p:cNvPr>
          <p:cNvCxnSpPr/>
          <p:nvPr/>
        </p:nvCxnSpPr>
        <p:spPr bwMode="auto">
          <a:xfrm flipV="1">
            <a:off x="2920753" y="2192788"/>
            <a:ext cx="0" cy="2485748"/>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52FEF5CB-A9C5-92F5-5D09-96C873187013}"/>
              </a:ext>
            </a:extLst>
          </p:cNvPr>
          <p:cNvCxnSpPr>
            <a:cxnSpLocks/>
          </p:cNvCxnSpPr>
          <p:nvPr/>
        </p:nvCxnSpPr>
        <p:spPr bwMode="auto">
          <a:xfrm>
            <a:off x="2920753"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8F4B4007-7967-B6B1-3F1F-4296E6E4AC59}"/>
              </a:ext>
            </a:extLst>
          </p:cNvPr>
          <p:cNvCxnSpPr>
            <a:cxnSpLocks/>
          </p:cNvCxnSpPr>
          <p:nvPr/>
        </p:nvCxnSpPr>
        <p:spPr bwMode="auto">
          <a:xfrm>
            <a:off x="3235769"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4CE1406-D3B6-DAB8-C1FF-D6A411A786F1}"/>
              </a:ext>
            </a:extLst>
          </p:cNvPr>
          <p:cNvCxnSpPr>
            <a:cxnSpLocks/>
          </p:cNvCxnSpPr>
          <p:nvPr/>
        </p:nvCxnSpPr>
        <p:spPr bwMode="auto">
          <a:xfrm>
            <a:off x="3550785"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C6AA38B-7AD6-7AED-72FF-17623E941072}"/>
              </a:ext>
            </a:extLst>
          </p:cNvPr>
          <p:cNvCxnSpPr>
            <a:cxnSpLocks/>
          </p:cNvCxnSpPr>
          <p:nvPr/>
        </p:nvCxnSpPr>
        <p:spPr bwMode="auto">
          <a:xfrm>
            <a:off x="3865801"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0A77B6AB-92C1-09A4-71C5-D0D5C1CB4C5A}"/>
              </a:ext>
            </a:extLst>
          </p:cNvPr>
          <p:cNvCxnSpPr>
            <a:cxnSpLocks/>
          </p:cNvCxnSpPr>
          <p:nvPr/>
        </p:nvCxnSpPr>
        <p:spPr bwMode="auto">
          <a:xfrm>
            <a:off x="4180817"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FA765EA-7082-D0B7-D7A4-2D899651F030}"/>
              </a:ext>
            </a:extLst>
          </p:cNvPr>
          <p:cNvCxnSpPr>
            <a:cxnSpLocks/>
          </p:cNvCxnSpPr>
          <p:nvPr/>
        </p:nvCxnSpPr>
        <p:spPr bwMode="auto">
          <a:xfrm>
            <a:off x="4495833"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4FB4C754-EE2E-B71D-42D0-983529E57ADA}"/>
              </a:ext>
            </a:extLst>
          </p:cNvPr>
          <p:cNvCxnSpPr>
            <a:cxnSpLocks/>
          </p:cNvCxnSpPr>
          <p:nvPr/>
        </p:nvCxnSpPr>
        <p:spPr bwMode="auto">
          <a:xfrm>
            <a:off x="4810849"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C68518A0-9807-9DAB-9002-7C0AB98F208E}"/>
              </a:ext>
            </a:extLst>
          </p:cNvPr>
          <p:cNvCxnSpPr>
            <a:cxnSpLocks/>
          </p:cNvCxnSpPr>
          <p:nvPr/>
        </p:nvCxnSpPr>
        <p:spPr bwMode="auto">
          <a:xfrm>
            <a:off x="5125865"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EAF6767-04F8-78C6-E6CC-5CF48EA2054D}"/>
              </a:ext>
            </a:extLst>
          </p:cNvPr>
          <p:cNvCxnSpPr>
            <a:cxnSpLocks/>
          </p:cNvCxnSpPr>
          <p:nvPr/>
        </p:nvCxnSpPr>
        <p:spPr bwMode="auto">
          <a:xfrm>
            <a:off x="5440881"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FACF8E8-E685-8168-46D7-219D118D19D9}"/>
              </a:ext>
            </a:extLst>
          </p:cNvPr>
          <p:cNvCxnSpPr>
            <a:cxnSpLocks/>
          </p:cNvCxnSpPr>
          <p:nvPr/>
        </p:nvCxnSpPr>
        <p:spPr bwMode="auto">
          <a:xfrm>
            <a:off x="5755897"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E094B053-B538-B335-63E3-4E5EC9840DC4}"/>
              </a:ext>
            </a:extLst>
          </p:cNvPr>
          <p:cNvCxnSpPr>
            <a:cxnSpLocks/>
          </p:cNvCxnSpPr>
          <p:nvPr/>
        </p:nvCxnSpPr>
        <p:spPr bwMode="auto">
          <a:xfrm>
            <a:off x="6070913"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8BD18B8A-8F71-5AF4-A6B2-921702B4C01F}"/>
              </a:ext>
            </a:extLst>
          </p:cNvPr>
          <p:cNvCxnSpPr>
            <a:cxnSpLocks/>
          </p:cNvCxnSpPr>
          <p:nvPr/>
        </p:nvCxnSpPr>
        <p:spPr bwMode="auto">
          <a:xfrm>
            <a:off x="6385929"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7F144AF-5DB2-38D3-62E7-993B6B58800D}"/>
              </a:ext>
            </a:extLst>
          </p:cNvPr>
          <p:cNvCxnSpPr>
            <a:cxnSpLocks/>
          </p:cNvCxnSpPr>
          <p:nvPr/>
        </p:nvCxnSpPr>
        <p:spPr bwMode="auto">
          <a:xfrm>
            <a:off x="6700945"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D61F634-AF3C-A9B6-FD6C-E7F465B84E9A}"/>
              </a:ext>
            </a:extLst>
          </p:cNvPr>
          <p:cNvCxnSpPr>
            <a:cxnSpLocks/>
          </p:cNvCxnSpPr>
          <p:nvPr/>
        </p:nvCxnSpPr>
        <p:spPr bwMode="auto">
          <a:xfrm>
            <a:off x="7015961"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F91174A6-E762-3AC4-B709-DD653AFB74E8}"/>
              </a:ext>
            </a:extLst>
          </p:cNvPr>
          <p:cNvCxnSpPr>
            <a:cxnSpLocks/>
          </p:cNvCxnSpPr>
          <p:nvPr/>
        </p:nvCxnSpPr>
        <p:spPr bwMode="auto">
          <a:xfrm>
            <a:off x="7330977"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4AEBAAFD-73C1-3FB5-BAE2-A303A5E0C85D}"/>
              </a:ext>
            </a:extLst>
          </p:cNvPr>
          <p:cNvCxnSpPr>
            <a:cxnSpLocks/>
          </p:cNvCxnSpPr>
          <p:nvPr/>
        </p:nvCxnSpPr>
        <p:spPr bwMode="auto">
          <a:xfrm>
            <a:off x="7645993"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24" name="Straight Connector 1023">
            <a:extLst>
              <a:ext uri="{FF2B5EF4-FFF2-40B4-BE49-F238E27FC236}">
                <a16:creationId xmlns:a16="http://schemas.microsoft.com/office/drawing/2014/main" id="{1982FA1A-7CA6-6354-68C7-C1F5BC64A3F9}"/>
              </a:ext>
            </a:extLst>
          </p:cNvPr>
          <p:cNvCxnSpPr>
            <a:cxnSpLocks/>
          </p:cNvCxnSpPr>
          <p:nvPr/>
        </p:nvCxnSpPr>
        <p:spPr bwMode="auto">
          <a:xfrm>
            <a:off x="7961009"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25" name="Straight Connector 1024">
            <a:extLst>
              <a:ext uri="{FF2B5EF4-FFF2-40B4-BE49-F238E27FC236}">
                <a16:creationId xmlns:a16="http://schemas.microsoft.com/office/drawing/2014/main" id="{D1479868-13E7-D01D-FC74-6A4C9E02B7BC}"/>
              </a:ext>
            </a:extLst>
          </p:cNvPr>
          <p:cNvCxnSpPr>
            <a:cxnSpLocks/>
          </p:cNvCxnSpPr>
          <p:nvPr/>
        </p:nvCxnSpPr>
        <p:spPr bwMode="auto">
          <a:xfrm>
            <a:off x="8276025"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27" name="Straight Connector 1026">
            <a:extLst>
              <a:ext uri="{FF2B5EF4-FFF2-40B4-BE49-F238E27FC236}">
                <a16:creationId xmlns:a16="http://schemas.microsoft.com/office/drawing/2014/main" id="{0E7FB8B3-BC75-5879-85C8-498C99247002}"/>
              </a:ext>
            </a:extLst>
          </p:cNvPr>
          <p:cNvCxnSpPr>
            <a:cxnSpLocks/>
          </p:cNvCxnSpPr>
          <p:nvPr/>
        </p:nvCxnSpPr>
        <p:spPr bwMode="auto">
          <a:xfrm>
            <a:off x="8591041"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28" name="Straight Connector 1027">
            <a:extLst>
              <a:ext uri="{FF2B5EF4-FFF2-40B4-BE49-F238E27FC236}">
                <a16:creationId xmlns:a16="http://schemas.microsoft.com/office/drawing/2014/main" id="{74A89D96-B31D-6597-CD48-419F1C3BEE9D}"/>
              </a:ext>
            </a:extLst>
          </p:cNvPr>
          <p:cNvCxnSpPr>
            <a:cxnSpLocks/>
          </p:cNvCxnSpPr>
          <p:nvPr/>
        </p:nvCxnSpPr>
        <p:spPr bwMode="auto">
          <a:xfrm>
            <a:off x="9536097"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29" name="Straight Connector 1028">
            <a:extLst>
              <a:ext uri="{FF2B5EF4-FFF2-40B4-BE49-F238E27FC236}">
                <a16:creationId xmlns:a16="http://schemas.microsoft.com/office/drawing/2014/main" id="{C6B4A512-73BC-2431-CA3D-B418D7EC1988}"/>
              </a:ext>
            </a:extLst>
          </p:cNvPr>
          <p:cNvCxnSpPr>
            <a:cxnSpLocks/>
          </p:cNvCxnSpPr>
          <p:nvPr/>
        </p:nvCxnSpPr>
        <p:spPr bwMode="auto">
          <a:xfrm>
            <a:off x="8906057" y="467853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31" name="Straight Connector 1030">
            <a:extLst>
              <a:ext uri="{FF2B5EF4-FFF2-40B4-BE49-F238E27FC236}">
                <a16:creationId xmlns:a16="http://schemas.microsoft.com/office/drawing/2014/main" id="{7C453FCA-99FA-3A35-827B-EEC49B5BBD9B}"/>
              </a:ext>
            </a:extLst>
          </p:cNvPr>
          <p:cNvCxnSpPr>
            <a:cxnSpLocks/>
          </p:cNvCxnSpPr>
          <p:nvPr/>
        </p:nvCxnSpPr>
        <p:spPr bwMode="auto">
          <a:xfrm>
            <a:off x="2858608" y="21927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32" name="Straight Connector 1031">
            <a:extLst>
              <a:ext uri="{FF2B5EF4-FFF2-40B4-BE49-F238E27FC236}">
                <a16:creationId xmlns:a16="http://schemas.microsoft.com/office/drawing/2014/main" id="{EDB1E23D-1747-6641-FDF3-B4F0DAB15A32}"/>
              </a:ext>
            </a:extLst>
          </p:cNvPr>
          <p:cNvCxnSpPr>
            <a:cxnSpLocks/>
          </p:cNvCxnSpPr>
          <p:nvPr/>
        </p:nvCxnSpPr>
        <p:spPr bwMode="auto">
          <a:xfrm>
            <a:off x="2858608" y="26899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33" name="Straight Connector 1032">
            <a:extLst>
              <a:ext uri="{FF2B5EF4-FFF2-40B4-BE49-F238E27FC236}">
                <a16:creationId xmlns:a16="http://schemas.microsoft.com/office/drawing/2014/main" id="{EC9F2716-A291-33BC-F486-95F95FA8DCD2}"/>
              </a:ext>
            </a:extLst>
          </p:cNvPr>
          <p:cNvCxnSpPr>
            <a:cxnSpLocks/>
          </p:cNvCxnSpPr>
          <p:nvPr/>
        </p:nvCxnSpPr>
        <p:spPr bwMode="auto">
          <a:xfrm>
            <a:off x="2858608" y="31870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34" name="Straight Connector 1033">
            <a:extLst>
              <a:ext uri="{FF2B5EF4-FFF2-40B4-BE49-F238E27FC236}">
                <a16:creationId xmlns:a16="http://schemas.microsoft.com/office/drawing/2014/main" id="{F4552DB5-2452-A365-0D6F-E3BCCC0A5BE9}"/>
              </a:ext>
            </a:extLst>
          </p:cNvPr>
          <p:cNvCxnSpPr>
            <a:cxnSpLocks/>
          </p:cNvCxnSpPr>
          <p:nvPr/>
        </p:nvCxnSpPr>
        <p:spPr bwMode="auto">
          <a:xfrm>
            <a:off x="2858608" y="368423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35" name="Straight Connector 1034">
            <a:extLst>
              <a:ext uri="{FF2B5EF4-FFF2-40B4-BE49-F238E27FC236}">
                <a16:creationId xmlns:a16="http://schemas.microsoft.com/office/drawing/2014/main" id="{27A9EF71-2D48-EF76-4D30-8BA56B6F4DC1}"/>
              </a:ext>
            </a:extLst>
          </p:cNvPr>
          <p:cNvCxnSpPr>
            <a:cxnSpLocks/>
          </p:cNvCxnSpPr>
          <p:nvPr/>
        </p:nvCxnSpPr>
        <p:spPr bwMode="auto">
          <a:xfrm>
            <a:off x="2858608" y="418138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36" name="Straight Connector 1035">
            <a:extLst>
              <a:ext uri="{FF2B5EF4-FFF2-40B4-BE49-F238E27FC236}">
                <a16:creationId xmlns:a16="http://schemas.microsoft.com/office/drawing/2014/main" id="{459ED72F-67C7-4844-84B3-468964454C6A}"/>
              </a:ext>
            </a:extLst>
          </p:cNvPr>
          <p:cNvCxnSpPr>
            <a:cxnSpLocks/>
          </p:cNvCxnSpPr>
          <p:nvPr/>
        </p:nvCxnSpPr>
        <p:spPr bwMode="auto">
          <a:xfrm>
            <a:off x="2858608" y="4678536"/>
            <a:ext cx="64008" cy="0"/>
          </a:xfrm>
          <a:prstGeom prst="line">
            <a:avLst/>
          </a:prstGeom>
          <a:noFill/>
          <a:ln w="28575" cap="flat" cmpd="sng" algn="ctr">
            <a:solidFill>
              <a:schemeClr val="bg1"/>
            </a:solidFill>
            <a:prstDash val="solid"/>
            <a:round/>
            <a:headEnd type="none" w="med" len="med"/>
            <a:tailEnd type="none" w="med" len="med"/>
          </a:ln>
          <a:effectLst/>
        </p:spPr>
      </p:cxnSp>
      <p:sp>
        <p:nvSpPr>
          <p:cNvPr id="1037" name="TextBox 1036">
            <a:extLst>
              <a:ext uri="{FF2B5EF4-FFF2-40B4-BE49-F238E27FC236}">
                <a16:creationId xmlns:a16="http://schemas.microsoft.com/office/drawing/2014/main" id="{17F6DCC7-C6F8-68F4-A813-627D4E2F0583}"/>
              </a:ext>
            </a:extLst>
          </p:cNvPr>
          <p:cNvSpPr txBox="1"/>
          <p:nvPr/>
        </p:nvSpPr>
        <p:spPr bwMode="auto">
          <a:xfrm>
            <a:off x="2359982" y="2009727"/>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endParaRPr lang="en-US" b="0" dirty="0">
              <a:solidFill>
                <a:schemeClr val="accent1"/>
              </a:solidFill>
              <a:latin typeface="Calibri" panose="020F0502020204030204" pitchFamily="34" charset="0"/>
            </a:endParaRPr>
          </a:p>
        </p:txBody>
      </p:sp>
      <p:sp>
        <p:nvSpPr>
          <p:cNvPr id="1038" name="TextBox 1037">
            <a:extLst>
              <a:ext uri="{FF2B5EF4-FFF2-40B4-BE49-F238E27FC236}">
                <a16:creationId xmlns:a16="http://schemas.microsoft.com/office/drawing/2014/main" id="{3A436E07-B838-C013-90C7-17D938BC7CF3}"/>
              </a:ext>
            </a:extLst>
          </p:cNvPr>
          <p:cNvSpPr txBox="1"/>
          <p:nvPr/>
        </p:nvSpPr>
        <p:spPr bwMode="auto">
          <a:xfrm>
            <a:off x="2359982" y="2503030"/>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0.8</a:t>
            </a:r>
            <a:endParaRPr lang="en-US" b="0" dirty="0">
              <a:solidFill>
                <a:schemeClr val="accent1"/>
              </a:solidFill>
              <a:latin typeface="Calibri" panose="020F0502020204030204" pitchFamily="34" charset="0"/>
            </a:endParaRPr>
          </a:p>
        </p:txBody>
      </p:sp>
      <p:sp>
        <p:nvSpPr>
          <p:cNvPr id="1039" name="TextBox 1038">
            <a:extLst>
              <a:ext uri="{FF2B5EF4-FFF2-40B4-BE49-F238E27FC236}">
                <a16:creationId xmlns:a16="http://schemas.microsoft.com/office/drawing/2014/main" id="{91BBD116-815F-105B-2FEF-14D0CFB0E1EA}"/>
              </a:ext>
            </a:extLst>
          </p:cNvPr>
          <p:cNvSpPr txBox="1"/>
          <p:nvPr/>
        </p:nvSpPr>
        <p:spPr bwMode="auto">
          <a:xfrm>
            <a:off x="2359982" y="299633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0.6</a:t>
            </a:r>
            <a:endParaRPr lang="en-US" b="0" dirty="0">
              <a:solidFill>
                <a:schemeClr val="accent1"/>
              </a:solidFill>
              <a:latin typeface="Calibri" panose="020F0502020204030204" pitchFamily="34" charset="0"/>
            </a:endParaRPr>
          </a:p>
        </p:txBody>
      </p:sp>
      <p:sp>
        <p:nvSpPr>
          <p:cNvPr id="1040" name="TextBox 1039">
            <a:extLst>
              <a:ext uri="{FF2B5EF4-FFF2-40B4-BE49-F238E27FC236}">
                <a16:creationId xmlns:a16="http://schemas.microsoft.com/office/drawing/2014/main" id="{261F772C-290E-A50A-E883-BEF07287D20F}"/>
              </a:ext>
            </a:extLst>
          </p:cNvPr>
          <p:cNvSpPr txBox="1"/>
          <p:nvPr/>
        </p:nvSpPr>
        <p:spPr bwMode="auto">
          <a:xfrm>
            <a:off x="2359982" y="3489636"/>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0.4</a:t>
            </a:r>
            <a:endParaRPr lang="en-US" b="0" dirty="0">
              <a:solidFill>
                <a:schemeClr val="accent1"/>
              </a:solidFill>
              <a:latin typeface="Calibri" panose="020F0502020204030204" pitchFamily="34" charset="0"/>
            </a:endParaRPr>
          </a:p>
        </p:txBody>
      </p:sp>
      <p:sp>
        <p:nvSpPr>
          <p:cNvPr id="1041" name="TextBox 1040">
            <a:extLst>
              <a:ext uri="{FF2B5EF4-FFF2-40B4-BE49-F238E27FC236}">
                <a16:creationId xmlns:a16="http://schemas.microsoft.com/office/drawing/2014/main" id="{70D10460-183A-2ED9-9DAA-AB6A95E3F152}"/>
              </a:ext>
            </a:extLst>
          </p:cNvPr>
          <p:cNvSpPr txBox="1"/>
          <p:nvPr/>
        </p:nvSpPr>
        <p:spPr bwMode="auto">
          <a:xfrm>
            <a:off x="2359982" y="3982939"/>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0.2</a:t>
            </a:r>
            <a:endParaRPr lang="en-US" b="0" dirty="0">
              <a:solidFill>
                <a:schemeClr val="accent1"/>
              </a:solidFill>
              <a:latin typeface="Calibri" panose="020F0502020204030204" pitchFamily="34" charset="0"/>
            </a:endParaRPr>
          </a:p>
        </p:txBody>
      </p:sp>
      <p:sp>
        <p:nvSpPr>
          <p:cNvPr id="1042" name="TextBox 1041">
            <a:extLst>
              <a:ext uri="{FF2B5EF4-FFF2-40B4-BE49-F238E27FC236}">
                <a16:creationId xmlns:a16="http://schemas.microsoft.com/office/drawing/2014/main" id="{A56CE2E7-382D-4280-C253-A6B4C1CB3BD4}"/>
              </a:ext>
            </a:extLst>
          </p:cNvPr>
          <p:cNvSpPr txBox="1"/>
          <p:nvPr/>
        </p:nvSpPr>
        <p:spPr bwMode="auto">
          <a:xfrm>
            <a:off x="2359982" y="4476240"/>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endParaRPr lang="en-US" b="0" dirty="0">
              <a:solidFill>
                <a:schemeClr val="accent1"/>
              </a:solidFill>
              <a:latin typeface="Calibri" panose="020F0502020204030204" pitchFamily="34" charset="0"/>
            </a:endParaRPr>
          </a:p>
        </p:txBody>
      </p:sp>
      <p:sp>
        <p:nvSpPr>
          <p:cNvPr id="1043" name="TextBox 1042">
            <a:extLst>
              <a:ext uri="{FF2B5EF4-FFF2-40B4-BE49-F238E27FC236}">
                <a16:creationId xmlns:a16="http://schemas.microsoft.com/office/drawing/2014/main" id="{9359F929-6306-8D47-ED92-01608396A004}"/>
              </a:ext>
            </a:extLst>
          </p:cNvPr>
          <p:cNvSpPr txBox="1"/>
          <p:nvPr/>
        </p:nvSpPr>
        <p:spPr bwMode="auto">
          <a:xfrm>
            <a:off x="9250534"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endParaRPr lang="en-US" b="0" dirty="0">
              <a:solidFill>
                <a:schemeClr val="accent1"/>
              </a:solidFill>
              <a:latin typeface="Calibri" panose="020F0502020204030204" pitchFamily="34" charset="0"/>
            </a:endParaRPr>
          </a:p>
        </p:txBody>
      </p:sp>
      <p:sp>
        <p:nvSpPr>
          <p:cNvPr id="1044" name="TextBox 1043">
            <a:extLst>
              <a:ext uri="{FF2B5EF4-FFF2-40B4-BE49-F238E27FC236}">
                <a16:creationId xmlns:a16="http://schemas.microsoft.com/office/drawing/2014/main" id="{26614FB2-B71B-ADD0-49F1-4B404B9B817B}"/>
              </a:ext>
            </a:extLst>
          </p:cNvPr>
          <p:cNvSpPr txBox="1"/>
          <p:nvPr/>
        </p:nvSpPr>
        <p:spPr bwMode="auto">
          <a:xfrm>
            <a:off x="2647027"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endParaRPr lang="en-US" b="0" dirty="0">
              <a:solidFill>
                <a:schemeClr val="accent1"/>
              </a:solidFill>
              <a:latin typeface="Calibri" panose="020F0502020204030204" pitchFamily="34" charset="0"/>
            </a:endParaRPr>
          </a:p>
        </p:txBody>
      </p:sp>
      <p:sp>
        <p:nvSpPr>
          <p:cNvPr id="1045" name="TextBox 1044">
            <a:extLst>
              <a:ext uri="{FF2B5EF4-FFF2-40B4-BE49-F238E27FC236}">
                <a16:creationId xmlns:a16="http://schemas.microsoft.com/office/drawing/2014/main" id="{52870EB7-0809-0541-7278-E097821FD663}"/>
              </a:ext>
            </a:extLst>
          </p:cNvPr>
          <p:cNvSpPr txBox="1"/>
          <p:nvPr/>
        </p:nvSpPr>
        <p:spPr bwMode="auto">
          <a:xfrm>
            <a:off x="2961480"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endParaRPr lang="en-US" b="0" dirty="0">
              <a:solidFill>
                <a:schemeClr val="accent1"/>
              </a:solidFill>
              <a:latin typeface="Calibri" panose="020F0502020204030204" pitchFamily="34" charset="0"/>
            </a:endParaRPr>
          </a:p>
        </p:txBody>
      </p:sp>
      <p:sp>
        <p:nvSpPr>
          <p:cNvPr id="1046" name="TextBox 1045">
            <a:extLst>
              <a:ext uri="{FF2B5EF4-FFF2-40B4-BE49-F238E27FC236}">
                <a16:creationId xmlns:a16="http://schemas.microsoft.com/office/drawing/2014/main" id="{E35431DC-BE12-4C89-6650-E929FC8A7249}"/>
              </a:ext>
            </a:extLst>
          </p:cNvPr>
          <p:cNvSpPr txBox="1"/>
          <p:nvPr/>
        </p:nvSpPr>
        <p:spPr bwMode="auto">
          <a:xfrm>
            <a:off x="3275933"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endParaRPr lang="en-US" b="0" dirty="0">
              <a:solidFill>
                <a:schemeClr val="accent1"/>
              </a:solidFill>
              <a:latin typeface="Calibri" panose="020F0502020204030204" pitchFamily="34" charset="0"/>
            </a:endParaRPr>
          </a:p>
        </p:txBody>
      </p:sp>
      <p:sp>
        <p:nvSpPr>
          <p:cNvPr id="1047" name="TextBox 1046">
            <a:extLst>
              <a:ext uri="{FF2B5EF4-FFF2-40B4-BE49-F238E27FC236}">
                <a16:creationId xmlns:a16="http://schemas.microsoft.com/office/drawing/2014/main" id="{197EA19A-0690-BAE2-1B21-4B4FD99624E0}"/>
              </a:ext>
            </a:extLst>
          </p:cNvPr>
          <p:cNvSpPr txBox="1"/>
          <p:nvPr/>
        </p:nvSpPr>
        <p:spPr bwMode="auto">
          <a:xfrm>
            <a:off x="3590386"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endParaRPr lang="en-US" b="0" dirty="0">
              <a:solidFill>
                <a:schemeClr val="accent1"/>
              </a:solidFill>
              <a:latin typeface="Calibri" panose="020F0502020204030204" pitchFamily="34" charset="0"/>
            </a:endParaRPr>
          </a:p>
        </p:txBody>
      </p:sp>
      <p:sp>
        <p:nvSpPr>
          <p:cNvPr id="1048" name="TextBox 1047">
            <a:extLst>
              <a:ext uri="{FF2B5EF4-FFF2-40B4-BE49-F238E27FC236}">
                <a16:creationId xmlns:a16="http://schemas.microsoft.com/office/drawing/2014/main" id="{483E08AA-9E32-1361-EB89-D66E76BE7ED2}"/>
              </a:ext>
            </a:extLst>
          </p:cNvPr>
          <p:cNvSpPr txBox="1"/>
          <p:nvPr/>
        </p:nvSpPr>
        <p:spPr bwMode="auto">
          <a:xfrm>
            <a:off x="3904839"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8</a:t>
            </a:r>
            <a:endParaRPr lang="en-US" b="0" dirty="0">
              <a:solidFill>
                <a:schemeClr val="accent1"/>
              </a:solidFill>
              <a:latin typeface="Calibri" panose="020F0502020204030204" pitchFamily="34" charset="0"/>
            </a:endParaRPr>
          </a:p>
        </p:txBody>
      </p:sp>
      <p:sp>
        <p:nvSpPr>
          <p:cNvPr id="1049" name="TextBox 1048">
            <a:extLst>
              <a:ext uri="{FF2B5EF4-FFF2-40B4-BE49-F238E27FC236}">
                <a16:creationId xmlns:a16="http://schemas.microsoft.com/office/drawing/2014/main" id="{9F871000-AE23-11EC-96E6-6451C2D53601}"/>
              </a:ext>
            </a:extLst>
          </p:cNvPr>
          <p:cNvSpPr txBox="1"/>
          <p:nvPr/>
        </p:nvSpPr>
        <p:spPr bwMode="auto">
          <a:xfrm>
            <a:off x="4219292"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10</a:t>
            </a:r>
            <a:endParaRPr lang="en-US" b="0" dirty="0">
              <a:solidFill>
                <a:schemeClr val="accent1"/>
              </a:solidFill>
              <a:latin typeface="Calibri" panose="020F0502020204030204" pitchFamily="34" charset="0"/>
            </a:endParaRPr>
          </a:p>
        </p:txBody>
      </p:sp>
      <p:sp>
        <p:nvSpPr>
          <p:cNvPr id="1050" name="TextBox 1049">
            <a:extLst>
              <a:ext uri="{FF2B5EF4-FFF2-40B4-BE49-F238E27FC236}">
                <a16:creationId xmlns:a16="http://schemas.microsoft.com/office/drawing/2014/main" id="{3B352BA1-FE98-6517-4AC9-030012C4FFF3}"/>
              </a:ext>
            </a:extLst>
          </p:cNvPr>
          <p:cNvSpPr txBox="1"/>
          <p:nvPr/>
        </p:nvSpPr>
        <p:spPr bwMode="auto">
          <a:xfrm>
            <a:off x="4533745"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endParaRPr lang="en-US" b="0" dirty="0">
              <a:solidFill>
                <a:schemeClr val="accent1"/>
              </a:solidFill>
              <a:latin typeface="Calibri" panose="020F0502020204030204" pitchFamily="34" charset="0"/>
            </a:endParaRPr>
          </a:p>
        </p:txBody>
      </p:sp>
      <p:sp>
        <p:nvSpPr>
          <p:cNvPr id="1051" name="TextBox 1050">
            <a:extLst>
              <a:ext uri="{FF2B5EF4-FFF2-40B4-BE49-F238E27FC236}">
                <a16:creationId xmlns:a16="http://schemas.microsoft.com/office/drawing/2014/main" id="{0C61AF2E-63DF-C301-92B3-7D6130BC1F27}"/>
              </a:ext>
            </a:extLst>
          </p:cNvPr>
          <p:cNvSpPr txBox="1"/>
          <p:nvPr/>
        </p:nvSpPr>
        <p:spPr bwMode="auto">
          <a:xfrm>
            <a:off x="4848198"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14</a:t>
            </a:r>
            <a:endParaRPr lang="en-US" b="0" dirty="0">
              <a:solidFill>
                <a:schemeClr val="accent1"/>
              </a:solidFill>
              <a:latin typeface="Calibri" panose="020F0502020204030204" pitchFamily="34" charset="0"/>
            </a:endParaRPr>
          </a:p>
        </p:txBody>
      </p:sp>
      <p:sp>
        <p:nvSpPr>
          <p:cNvPr id="1052" name="TextBox 1051">
            <a:extLst>
              <a:ext uri="{FF2B5EF4-FFF2-40B4-BE49-F238E27FC236}">
                <a16:creationId xmlns:a16="http://schemas.microsoft.com/office/drawing/2014/main" id="{A29B7FF8-B60D-B63E-EDB3-5708E620E75D}"/>
              </a:ext>
            </a:extLst>
          </p:cNvPr>
          <p:cNvSpPr txBox="1"/>
          <p:nvPr/>
        </p:nvSpPr>
        <p:spPr bwMode="auto">
          <a:xfrm>
            <a:off x="5162651"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16</a:t>
            </a:r>
            <a:endParaRPr lang="en-US" b="0" dirty="0">
              <a:solidFill>
                <a:schemeClr val="accent1"/>
              </a:solidFill>
              <a:latin typeface="Calibri" panose="020F0502020204030204" pitchFamily="34" charset="0"/>
            </a:endParaRPr>
          </a:p>
        </p:txBody>
      </p:sp>
      <p:sp>
        <p:nvSpPr>
          <p:cNvPr id="1053" name="TextBox 1052">
            <a:extLst>
              <a:ext uri="{FF2B5EF4-FFF2-40B4-BE49-F238E27FC236}">
                <a16:creationId xmlns:a16="http://schemas.microsoft.com/office/drawing/2014/main" id="{AEC1A3B5-3F93-E294-FB42-89FD36A1FF6C}"/>
              </a:ext>
            </a:extLst>
          </p:cNvPr>
          <p:cNvSpPr txBox="1"/>
          <p:nvPr/>
        </p:nvSpPr>
        <p:spPr bwMode="auto">
          <a:xfrm>
            <a:off x="5477104"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endParaRPr lang="en-US" b="0" dirty="0">
              <a:solidFill>
                <a:schemeClr val="accent1"/>
              </a:solidFill>
              <a:latin typeface="Calibri" panose="020F0502020204030204" pitchFamily="34" charset="0"/>
            </a:endParaRPr>
          </a:p>
        </p:txBody>
      </p:sp>
      <p:sp>
        <p:nvSpPr>
          <p:cNvPr id="1054" name="TextBox 1053">
            <a:extLst>
              <a:ext uri="{FF2B5EF4-FFF2-40B4-BE49-F238E27FC236}">
                <a16:creationId xmlns:a16="http://schemas.microsoft.com/office/drawing/2014/main" id="{65118E03-151B-24D1-3467-2D7BBA7EC1C8}"/>
              </a:ext>
            </a:extLst>
          </p:cNvPr>
          <p:cNvSpPr txBox="1"/>
          <p:nvPr/>
        </p:nvSpPr>
        <p:spPr bwMode="auto">
          <a:xfrm>
            <a:off x="5791557"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endParaRPr lang="en-US" b="0" dirty="0">
              <a:solidFill>
                <a:schemeClr val="accent1"/>
              </a:solidFill>
              <a:latin typeface="Calibri" panose="020F0502020204030204" pitchFamily="34" charset="0"/>
            </a:endParaRPr>
          </a:p>
        </p:txBody>
      </p:sp>
      <p:sp>
        <p:nvSpPr>
          <p:cNvPr id="1055" name="TextBox 1054">
            <a:extLst>
              <a:ext uri="{FF2B5EF4-FFF2-40B4-BE49-F238E27FC236}">
                <a16:creationId xmlns:a16="http://schemas.microsoft.com/office/drawing/2014/main" id="{BB345E07-06F7-61B1-1D1F-1200AB71893F}"/>
              </a:ext>
            </a:extLst>
          </p:cNvPr>
          <p:cNvSpPr txBox="1"/>
          <p:nvPr/>
        </p:nvSpPr>
        <p:spPr bwMode="auto">
          <a:xfrm>
            <a:off x="6106010"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22</a:t>
            </a:r>
            <a:endParaRPr lang="en-US" b="0" dirty="0">
              <a:solidFill>
                <a:schemeClr val="accent1"/>
              </a:solidFill>
              <a:latin typeface="Calibri" panose="020F0502020204030204" pitchFamily="34" charset="0"/>
            </a:endParaRPr>
          </a:p>
        </p:txBody>
      </p:sp>
      <p:sp>
        <p:nvSpPr>
          <p:cNvPr id="1056" name="TextBox 1055">
            <a:extLst>
              <a:ext uri="{FF2B5EF4-FFF2-40B4-BE49-F238E27FC236}">
                <a16:creationId xmlns:a16="http://schemas.microsoft.com/office/drawing/2014/main" id="{E056C2AF-08BA-25F3-E0D7-DEBCB44A3EBF}"/>
              </a:ext>
            </a:extLst>
          </p:cNvPr>
          <p:cNvSpPr txBox="1"/>
          <p:nvPr/>
        </p:nvSpPr>
        <p:spPr bwMode="auto">
          <a:xfrm>
            <a:off x="6420463"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endParaRPr lang="en-US" b="0" dirty="0">
              <a:solidFill>
                <a:schemeClr val="accent1"/>
              </a:solidFill>
              <a:latin typeface="Calibri" panose="020F0502020204030204" pitchFamily="34" charset="0"/>
            </a:endParaRPr>
          </a:p>
        </p:txBody>
      </p:sp>
      <p:sp>
        <p:nvSpPr>
          <p:cNvPr id="1057" name="TextBox 1056">
            <a:extLst>
              <a:ext uri="{FF2B5EF4-FFF2-40B4-BE49-F238E27FC236}">
                <a16:creationId xmlns:a16="http://schemas.microsoft.com/office/drawing/2014/main" id="{22B60C63-E469-A7F8-7529-B89D6CE66A20}"/>
              </a:ext>
            </a:extLst>
          </p:cNvPr>
          <p:cNvSpPr txBox="1"/>
          <p:nvPr/>
        </p:nvSpPr>
        <p:spPr bwMode="auto">
          <a:xfrm>
            <a:off x="6734916"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26</a:t>
            </a:r>
            <a:endParaRPr lang="en-US" b="0" dirty="0">
              <a:solidFill>
                <a:schemeClr val="accent1"/>
              </a:solidFill>
              <a:latin typeface="Calibri" panose="020F0502020204030204" pitchFamily="34" charset="0"/>
            </a:endParaRPr>
          </a:p>
        </p:txBody>
      </p:sp>
      <p:sp>
        <p:nvSpPr>
          <p:cNvPr id="1058" name="TextBox 1057">
            <a:extLst>
              <a:ext uri="{FF2B5EF4-FFF2-40B4-BE49-F238E27FC236}">
                <a16:creationId xmlns:a16="http://schemas.microsoft.com/office/drawing/2014/main" id="{B8A9E452-6A59-BA8B-41EB-4E86A3109963}"/>
              </a:ext>
            </a:extLst>
          </p:cNvPr>
          <p:cNvSpPr txBox="1"/>
          <p:nvPr/>
        </p:nvSpPr>
        <p:spPr bwMode="auto">
          <a:xfrm>
            <a:off x="7049369"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28</a:t>
            </a:r>
            <a:endParaRPr lang="en-US" b="0" dirty="0">
              <a:solidFill>
                <a:schemeClr val="accent1"/>
              </a:solidFill>
              <a:latin typeface="Calibri" panose="020F0502020204030204" pitchFamily="34" charset="0"/>
            </a:endParaRPr>
          </a:p>
        </p:txBody>
      </p:sp>
      <p:sp>
        <p:nvSpPr>
          <p:cNvPr id="1059" name="TextBox 1058">
            <a:extLst>
              <a:ext uri="{FF2B5EF4-FFF2-40B4-BE49-F238E27FC236}">
                <a16:creationId xmlns:a16="http://schemas.microsoft.com/office/drawing/2014/main" id="{FEDF04F4-ACC6-2966-6E7B-226E4BE76864}"/>
              </a:ext>
            </a:extLst>
          </p:cNvPr>
          <p:cNvSpPr txBox="1"/>
          <p:nvPr/>
        </p:nvSpPr>
        <p:spPr bwMode="auto">
          <a:xfrm>
            <a:off x="7363822"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endParaRPr lang="en-US" b="0" dirty="0">
              <a:solidFill>
                <a:schemeClr val="accent1"/>
              </a:solidFill>
              <a:latin typeface="Calibri" panose="020F0502020204030204" pitchFamily="34" charset="0"/>
            </a:endParaRPr>
          </a:p>
        </p:txBody>
      </p:sp>
      <p:sp>
        <p:nvSpPr>
          <p:cNvPr id="1060" name="TextBox 1059">
            <a:extLst>
              <a:ext uri="{FF2B5EF4-FFF2-40B4-BE49-F238E27FC236}">
                <a16:creationId xmlns:a16="http://schemas.microsoft.com/office/drawing/2014/main" id="{BE261FE2-2AB6-6BA5-C600-2696614DCA0E}"/>
              </a:ext>
            </a:extLst>
          </p:cNvPr>
          <p:cNvSpPr txBox="1"/>
          <p:nvPr/>
        </p:nvSpPr>
        <p:spPr bwMode="auto">
          <a:xfrm>
            <a:off x="7678275"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32</a:t>
            </a:r>
            <a:endParaRPr lang="en-US" b="0" dirty="0">
              <a:solidFill>
                <a:schemeClr val="accent1"/>
              </a:solidFill>
              <a:latin typeface="Calibri" panose="020F0502020204030204" pitchFamily="34" charset="0"/>
            </a:endParaRPr>
          </a:p>
        </p:txBody>
      </p:sp>
      <p:sp>
        <p:nvSpPr>
          <p:cNvPr id="1061" name="TextBox 1060">
            <a:extLst>
              <a:ext uri="{FF2B5EF4-FFF2-40B4-BE49-F238E27FC236}">
                <a16:creationId xmlns:a16="http://schemas.microsoft.com/office/drawing/2014/main" id="{02941340-BE42-5EBF-90A4-50C8B19DAF0F}"/>
              </a:ext>
            </a:extLst>
          </p:cNvPr>
          <p:cNvSpPr txBox="1"/>
          <p:nvPr/>
        </p:nvSpPr>
        <p:spPr bwMode="auto">
          <a:xfrm>
            <a:off x="7992728"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34</a:t>
            </a:r>
            <a:endParaRPr lang="en-US" b="0" dirty="0">
              <a:solidFill>
                <a:schemeClr val="accent1"/>
              </a:solidFill>
              <a:latin typeface="Calibri" panose="020F0502020204030204" pitchFamily="34" charset="0"/>
            </a:endParaRPr>
          </a:p>
        </p:txBody>
      </p:sp>
      <p:sp>
        <p:nvSpPr>
          <p:cNvPr id="1062" name="TextBox 1061">
            <a:extLst>
              <a:ext uri="{FF2B5EF4-FFF2-40B4-BE49-F238E27FC236}">
                <a16:creationId xmlns:a16="http://schemas.microsoft.com/office/drawing/2014/main" id="{4E3905EE-0265-BB70-AEF3-144D5858D76D}"/>
              </a:ext>
            </a:extLst>
          </p:cNvPr>
          <p:cNvSpPr txBox="1"/>
          <p:nvPr/>
        </p:nvSpPr>
        <p:spPr bwMode="auto">
          <a:xfrm>
            <a:off x="8307181"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endParaRPr lang="en-US" b="0" dirty="0">
              <a:solidFill>
                <a:schemeClr val="accent1"/>
              </a:solidFill>
              <a:latin typeface="Calibri" panose="020F0502020204030204" pitchFamily="34" charset="0"/>
            </a:endParaRPr>
          </a:p>
        </p:txBody>
      </p:sp>
      <p:sp>
        <p:nvSpPr>
          <p:cNvPr id="1063" name="TextBox 1062">
            <a:extLst>
              <a:ext uri="{FF2B5EF4-FFF2-40B4-BE49-F238E27FC236}">
                <a16:creationId xmlns:a16="http://schemas.microsoft.com/office/drawing/2014/main" id="{94C1B4DD-F84A-0AA8-906F-FF949F6EA864}"/>
              </a:ext>
            </a:extLst>
          </p:cNvPr>
          <p:cNvSpPr txBox="1"/>
          <p:nvPr/>
        </p:nvSpPr>
        <p:spPr bwMode="auto">
          <a:xfrm>
            <a:off x="8621634"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38</a:t>
            </a:r>
            <a:endParaRPr lang="en-US" b="0" dirty="0">
              <a:solidFill>
                <a:schemeClr val="accent1"/>
              </a:solidFill>
              <a:latin typeface="Calibri" panose="020F0502020204030204" pitchFamily="34" charset="0"/>
            </a:endParaRPr>
          </a:p>
        </p:txBody>
      </p:sp>
      <p:sp>
        <p:nvSpPr>
          <p:cNvPr id="1064" name="TextBox 1063">
            <a:extLst>
              <a:ext uri="{FF2B5EF4-FFF2-40B4-BE49-F238E27FC236}">
                <a16:creationId xmlns:a16="http://schemas.microsoft.com/office/drawing/2014/main" id="{02668302-BEF4-AEA4-F34A-ACC62E48E8B0}"/>
              </a:ext>
            </a:extLst>
          </p:cNvPr>
          <p:cNvSpPr txBox="1"/>
          <p:nvPr/>
        </p:nvSpPr>
        <p:spPr bwMode="auto">
          <a:xfrm>
            <a:off x="8936087" y="4698773"/>
            <a:ext cx="5504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endParaRPr lang="en-US" b="0" dirty="0">
              <a:solidFill>
                <a:schemeClr val="accent1"/>
              </a:solidFill>
              <a:latin typeface="Calibri" panose="020F0502020204030204" pitchFamily="34" charset="0"/>
            </a:endParaRPr>
          </a:p>
        </p:txBody>
      </p:sp>
      <p:cxnSp>
        <p:nvCxnSpPr>
          <p:cNvPr id="1065" name="Straight Connector 1064">
            <a:extLst>
              <a:ext uri="{FF2B5EF4-FFF2-40B4-BE49-F238E27FC236}">
                <a16:creationId xmlns:a16="http://schemas.microsoft.com/office/drawing/2014/main" id="{FAF72AE8-6569-9201-3472-156F009A74EB}"/>
              </a:ext>
            </a:extLst>
          </p:cNvPr>
          <p:cNvCxnSpPr>
            <a:cxnSpLocks/>
          </p:cNvCxnSpPr>
          <p:nvPr/>
        </p:nvCxnSpPr>
        <p:spPr bwMode="auto">
          <a:xfrm>
            <a:off x="9221073" y="4678536"/>
            <a:ext cx="0" cy="6400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421866671"/>
      </p:ext>
    </p:extLst>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18A6D-72FB-6F2B-C1B2-A588B722D309}"/>
              </a:ext>
            </a:extLst>
          </p:cNvPr>
          <p:cNvSpPr>
            <a:spLocks noGrp="1"/>
          </p:cNvSpPr>
          <p:nvPr>
            <p:ph type="title"/>
          </p:nvPr>
        </p:nvSpPr>
        <p:spPr/>
        <p:txBody>
          <a:bodyPr/>
          <a:lstStyle/>
          <a:p>
            <a:r>
              <a:rPr lang="en-US" dirty="0"/>
              <a:t>Phase II BRCAAway: AAP vs Olaparib vs Olaparib + AAP in mCRPC With </a:t>
            </a:r>
            <a:r>
              <a:rPr lang="en-US" i="1" dirty="0"/>
              <a:t>BRCA1/2 </a:t>
            </a:r>
            <a:r>
              <a:rPr lang="en-US" dirty="0"/>
              <a:t>or </a:t>
            </a:r>
            <a:r>
              <a:rPr lang="en-US" i="1" dirty="0"/>
              <a:t>ATM </a:t>
            </a:r>
            <a:r>
              <a:rPr lang="en-US" dirty="0"/>
              <a:t>Mutations</a:t>
            </a:r>
          </a:p>
        </p:txBody>
      </p:sp>
      <p:sp>
        <p:nvSpPr>
          <p:cNvPr id="3" name="Content Placeholder 2">
            <a:extLst>
              <a:ext uri="{FF2B5EF4-FFF2-40B4-BE49-F238E27FC236}">
                <a16:creationId xmlns:a16="http://schemas.microsoft.com/office/drawing/2014/main" id="{7B0619D2-78B5-3992-6D07-BD7488817C3F}"/>
              </a:ext>
            </a:extLst>
          </p:cNvPr>
          <p:cNvSpPr>
            <a:spLocks noGrp="1"/>
          </p:cNvSpPr>
          <p:nvPr>
            <p:ph idx="1"/>
          </p:nvPr>
        </p:nvSpPr>
        <p:spPr>
          <a:xfrm>
            <a:off x="604675" y="1513047"/>
            <a:ext cx="10877529" cy="448791"/>
          </a:xfrm>
        </p:spPr>
        <p:txBody>
          <a:bodyPr/>
          <a:lstStyle/>
          <a:p>
            <a:r>
              <a:rPr lang="en-US" sz="2200" dirty="0"/>
              <a:t>Randomized, open-label, multicenter phase II trial</a:t>
            </a:r>
          </a:p>
        </p:txBody>
      </p:sp>
      <p:sp>
        <p:nvSpPr>
          <p:cNvPr id="5" name="TextBox 4">
            <a:extLst>
              <a:ext uri="{FF2B5EF4-FFF2-40B4-BE49-F238E27FC236}">
                <a16:creationId xmlns:a16="http://schemas.microsoft.com/office/drawing/2014/main" id="{98F1D378-DFD1-D8D3-CCD4-3C2660C907BA}"/>
              </a:ext>
            </a:extLst>
          </p:cNvPr>
          <p:cNvSpPr txBox="1"/>
          <p:nvPr/>
        </p:nvSpPr>
        <p:spPr bwMode="auto">
          <a:xfrm>
            <a:off x="4724400" y="5052579"/>
            <a:ext cx="35417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lang="en-GB" altLang="en-US" sz="1400" dirty="0">
                <a:solidFill>
                  <a:srgbClr val="000000"/>
                </a:solidFill>
                <a:latin typeface="Calibri" panose="020F0502020204030204" pitchFamily="34" charset="0"/>
                <a:cs typeface="Calibri" panose="020F0502020204030204" pitchFamily="34" charset="0"/>
              </a:rPr>
              <a:t>*</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Prednisone 5 mg BID given with abiraterone. </a:t>
            </a:r>
            <a:endParaRPr kumimoji="0" lang="en-US" altLang="en-US" sz="14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Rectangle 46">
            <a:extLst>
              <a:ext uri="{FF2B5EF4-FFF2-40B4-BE49-F238E27FC236}">
                <a16:creationId xmlns:a16="http://schemas.microsoft.com/office/drawing/2014/main" id="{E6525F33-15D5-0FBF-CBF8-32B52B5749F6}"/>
              </a:ext>
            </a:extLst>
          </p:cNvPr>
          <p:cNvSpPr>
            <a:spLocks noChangeArrowheads="1"/>
          </p:cNvSpPr>
          <p:nvPr/>
        </p:nvSpPr>
        <p:spPr bwMode="auto">
          <a:xfrm>
            <a:off x="8081639" y="2757246"/>
            <a:ext cx="3116157"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Until radiographic progression or unacceptable toxicity</a:t>
            </a:r>
          </a:p>
          <a:p>
            <a:pPr marL="0" marR="0" lvl="0" indent="0" algn="ctr" defTabSz="914400" rtl="0" eaLnBrk="1" fontAlgn="auto" latinLnBrk="0" hangingPunct="1">
              <a:lnSpc>
                <a:spcPct val="100000"/>
              </a:lnSpc>
              <a:spcBef>
                <a:spcPct val="0"/>
              </a:spcBef>
              <a:spcAft>
                <a:spcPct val="0"/>
              </a:spcAft>
              <a:buClrTx/>
              <a:buSzTx/>
              <a:buFontTx/>
              <a:buNone/>
              <a:tabLst/>
              <a:defRPr/>
            </a:pPr>
            <a:endParaRPr kumimoji="0" lang="en-US" altLang="en-US" sz="1800" b="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Crossover between </a:t>
            </a:r>
            <a:r>
              <a:rPr lang="en-US" altLang="en-US" sz="1800" i="1" dirty="0">
                <a:solidFill>
                  <a:srgbClr val="000000"/>
                </a:solidFill>
                <a:latin typeface="Calibri" panose="020F0502020204030204" pitchFamily="34" charset="0"/>
                <a:ea typeface="MS PGothic" panose="020B0600070205080204" pitchFamily="34" charset="-128"/>
                <a:cs typeface="Calibri" panose="020F0502020204030204" pitchFamily="34" charset="0"/>
              </a:rPr>
              <a:t>AAP and olaparib monotherapy arms </a:t>
            </a:r>
            <a:r>
              <a:rPr kumimoji="0" lang="en-US" altLang="en-US" sz="1800" i="1"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allowed upon PD</a:t>
            </a:r>
            <a:endParaRPr kumimoji="0" lang="en-US" altLang="en-US" sz="180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8" name="Rectangle 49">
            <a:extLst>
              <a:ext uri="{FF2B5EF4-FFF2-40B4-BE49-F238E27FC236}">
                <a16:creationId xmlns:a16="http://schemas.microsoft.com/office/drawing/2014/main" id="{A0D1A70C-5CD7-EF5B-7D27-5F8CD62598A0}"/>
              </a:ext>
            </a:extLst>
          </p:cNvPr>
          <p:cNvSpPr>
            <a:spLocks noChangeArrowheads="1"/>
          </p:cNvSpPr>
          <p:nvPr/>
        </p:nvSpPr>
        <p:spPr bwMode="auto">
          <a:xfrm>
            <a:off x="4724400" y="3177209"/>
            <a:ext cx="2743200" cy="91440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Olaparib</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 300 mg BID</a:t>
            </a:r>
            <a:endParaRPr kumimoji="0" lang="en-US" altLang="en-US" sz="1800" b="0" i="0" u="none" strike="noStrike" kern="1200" cap="none" spc="0" normalizeH="0" baseline="30000" noProof="0" dirty="0">
              <a:ln>
                <a:noFill/>
              </a:ln>
              <a:solidFill>
                <a:schemeClr val="tx1"/>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(n = 21)</a:t>
            </a:r>
          </a:p>
        </p:txBody>
      </p:sp>
      <p:sp>
        <p:nvSpPr>
          <p:cNvPr id="9" name="Line 52">
            <a:extLst>
              <a:ext uri="{FF2B5EF4-FFF2-40B4-BE49-F238E27FC236}">
                <a16:creationId xmlns:a16="http://schemas.microsoft.com/office/drawing/2014/main" id="{46E69E9C-E6B6-6AE7-7AAD-5746FB60DF7E}"/>
              </a:ext>
            </a:extLst>
          </p:cNvPr>
          <p:cNvSpPr>
            <a:spLocks noChangeShapeType="1"/>
          </p:cNvSpPr>
          <p:nvPr/>
        </p:nvSpPr>
        <p:spPr bwMode="auto">
          <a:xfrm>
            <a:off x="7534907" y="363440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0" name="Rectangle 50">
            <a:extLst>
              <a:ext uri="{FF2B5EF4-FFF2-40B4-BE49-F238E27FC236}">
                <a16:creationId xmlns:a16="http://schemas.microsoft.com/office/drawing/2014/main" id="{727971C7-2B8F-845F-443C-B5BC5B7ED350}"/>
              </a:ext>
            </a:extLst>
          </p:cNvPr>
          <p:cNvSpPr>
            <a:spLocks noChangeArrowheads="1"/>
          </p:cNvSpPr>
          <p:nvPr/>
        </p:nvSpPr>
        <p:spPr bwMode="auto">
          <a:xfrm>
            <a:off x="4724400" y="2226872"/>
            <a:ext cx="2743200" cy="91440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Abiraterone* </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1000 mg QD</a:t>
            </a:r>
            <a:endPar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endParaRPr>
          </a:p>
          <a:p>
            <a:pPr marL="0" marR="0" lvl="0" indent="0" algn="ctr" defTabSz="609493"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anose="020B0600070205080204" pitchFamily="34" charset="-128"/>
                <a:cs typeface="Calibri" panose="020F0502020204030204" pitchFamily="34" charset="0"/>
              </a:rPr>
              <a:t>(n = 19)</a:t>
            </a:r>
          </a:p>
        </p:txBody>
      </p:sp>
      <p:sp>
        <p:nvSpPr>
          <p:cNvPr id="11" name="Line 53">
            <a:extLst>
              <a:ext uri="{FF2B5EF4-FFF2-40B4-BE49-F238E27FC236}">
                <a16:creationId xmlns:a16="http://schemas.microsoft.com/office/drawing/2014/main" id="{86B48930-9164-EEC2-AED3-9DD986155E2F}"/>
              </a:ext>
            </a:extLst>
          </p:cNvPr>
          <p:cNvSpPr>
            <a:spLocks noChangeShapeType="1"/>
          </p:cNvSpPr>
          <p:nvPr/>
        </p:nvSpPr>
        <p:spPr bwMode="auto">
          <a:xfrm>
            <a:off x="4093369" y="4233909"/>
            <a:ext cx="466725"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12" name="Line 54">
            <a:extLst>
              <a:ext uri="{FF2B5EF4-FFF2-40B4-BE49-F238E27FC236}">
                <a16:creationId xmlns:a16="http://schemas.microsoft.com/office/drawing/2014/main" id="{43A7546F-712D-4F68-63C5-A50529A3CE1D}"/>
              </a:ext>
            </a:extLst>
          </p:cNvPr>
          <p:cNvSpPr>
            <a:spLocks noChangeShapeType="1"/>
          </p:cNvSpPr>
          <p:nvPr/>
        </p:nvSpPr>
        <p:spPr bwMode="auto">
          <a:xfrm flipV="1">
            <a:off x="4093369" y="2684072"/>
            <a:ext cx="466725"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60949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20" name="Text Box 15">
            <a:extLst>
              <a:ext uri="{FF2B5EF4-FFF2-40B4-BE49-F238E27FC236}">
                <a16:creationId xmlns:a16="http://schemas.microsoft.com/office/drawing/2014/main" id="{0455548A-200D-7248-4247-FF3CD81815D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chemeClr val="bg2"/>
                </a:solidFill>
                <a:latin typeface="Calibri" panose="020F0502020204030204" pitchFamily="34" charset="0"/>
              </a:rPr>
              <a:t>Hussein. ASCO GU 2024. Abstr 19. NCT03012321.</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21" name="Rectangle 49">
            <a:extLst>
              <a:ext uri="{FF2B5EF4-FFF2-40B4-BE49-F238E27FC236}">
                <a16:creationId xmlns:a16="http://schemas.microsoft.com/office/drawing/2014/main" id="{8283B9AB-4E7D-5243-C387-2BBB319E69F0}"/>
              </a:ext>
            </a:extLst>
          </p:cNvPr>
          <p:cNvSpPr>
            <a:spLocks noChangeArrowheads="1"/>
          </p:cNvSpPr>
          <p:nvPr/>
        </p:nvSpPr>
        <p:spPr bwMode="auto">
          <a:xfrm>
            <a:off x="4724400" y="4127546"/>
            <a:ext cx="2743200" cy="914400"/>
          </a:xfrm>
          <a:prstGeom prst="rect">
            <a:avLst/>
          </a:prstGeom>
          <a:solidFill>
            <a:schemeClr val="accent6"/>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Olaparib</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 300 mg BID +</a:t>
            </a:r>
            <a:b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br>
            <a:r>
              <a:rPr kumimoji="0" lang="en-US" altLang="en-US" sz="1800" b="1"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Abiraterone*</a:t>
            </a: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 1000 mg QD</a:t>
            </a:r>
            <a:endParaRPr kumimoji="0" lang="en-US" altLang="en-US" sz="1800" b="0" i="0" u="none" strike="noStrike" kern="1200" cap="none" spc="0" normalizeH="0" baseline="30000" noProof="0" dirty="0">
              <a:ln>
                <a:noFill/>
              </a:ln>
              <a:solidFill>
                <a:schemeClr val="tx1"/>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chemeClr val="tx1"/>
                </a:solidFill>
                <a:effectLst/>
                <a:uLnTx/>
                <a:uFillTx/>
                <a:latin typeface="Calibri" panose="020F0502020204030204" pitchFamily="34" charset="0"/>
                <a:ea typeface="+mn-ea"/>
                <a:cs typeface="Calibri" panose="020F0502020204030204" pitchFamily="34" charset="0"/>
              </a:rPr>
              <a:t>(n = 21)</a:t>
            </a:r>
          </a:p>
        </p:txBody>
      </p:sp>
      <p:sp>
        <p:nvSpPr>
          <p:cNvPr id="22" name="Line 52">
            <a:extLst>
              <a:ext uri="{FF2B5EF4-FFF2-40B4-BE49-F238E27FC236}">
                <a16:creationId xmlns:a16="http://schemas.microsoft.com/office/drawing/2014/main" id="{5E8314D2-17C8-D966-D90E-36343BB49874}"/>
              </a:ext>
            </a:extLst>
          </p:cNvPr>
          <p:cNvSpPr>
            <a:spLocks noChangeShapeType="1"/>
          </p:cNvSpPr>
          <p:nvPr/>
        </p:nvSpPr>
        <p:spPr bwMode="auto">
          <a:xfrm>
            <a:off x="4093369" y="363440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Content Placeholder 2">
            <a:extLst>
              <a:ext uri="{FF2B5EF4-FFF2-40B4-BE49-F238E27FC236}">
                <a16:creationId xmlns:a16="http://schemas.microsoft.com/office/drawing/2014/main" id="{D489D398-D104-AD00-F515-DA14D15806D7}"/>
              </a:ext>
            </a:extLst>
          </p:cNvPr>
          <p:cNvSpPr txBox="1">
            <a:spLocks/>
          </p:cNvSpPr>
          <p:nvPr/>
        </p:nvSpPr>
        <p:spPr bwMode="auto">
          <a:xfrm>
            <a:off x="604675" y="5451348"/>
            <a:ext cx="10877529" cy="712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1" kern="0" dirty="0"/>
              <a:t>Primary endpoint</a:t>
            </a:r>
            <a:r>
              <a:rPr lang="en-US" altLang="en-US" sz="2200" b="0" kern="0" dirty="0"/>
              <a:t>: PFS by RECIST 1.1, PCWG3, clinical assessment, or death</a:t>
            </a:r>
          </a:p>
          <a:p>
            <a:r>
              <a:rPr lang="en-US" altLang="en-US" sz="2200" b="1" kern="0" dirty="0"/>
              <a:t>Key secondary endpoints</a:t>
            </a:r>
            <a:r>
              <a:rPr lang="en-US" altLang="en-US" sz="2200" b="0" kern="0" dirty="0"/>
              <a:t>: ORR, PSA RR, safety</a:t>
            </a:r>
          </a:p>
        </p:txBody>
      </p:sp>
      <p:sp>
        <p:nvSpPr>
          <p:cNvPr id="23" name="Text Box 45">
            <a:extLst>
              <a:ext uri="{FF2B5EF4-FFF2-40B4-BE49-F238E27FC236}">
                <a16:creationId xmlns:a16="http://schemas.microsoft.com/office/drawing/2014/main" id="{5C6DC2C2-B8A1-497A-E544-36FAD1C8C955}"/>
              </a:ext>
            </a:extLst>
          </p:cNvPr>
          <p:cNvSpPr txBox="1">
            <a:spLocks noChangeArrowheads="1"/>
          </p:cNvSpPr>
          <p:nvPr/>
        </p:nvSpPr>
        <p:spPr bwMode="auto">
          <a:xfrm>
            <a:off x="412751" y="1941667"/>
            <a:ext cx="3822365" cy="341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mCRPC</a:t>
            </a:r>
          </a:p>
          <a:p>
            <a:pPr marL="509588"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altLang="en-US" sz="1800" b="0" dirty="0">
                <a:solidFill>
                  <a:srgbClr val="000000"/>
                </a:solidFill>
                <a:latin typeface="Calibri" panose="020F0502020204030204" pitchFamily="34" charset="0"/>
              </a:rPr>
              <a:t>Inactivating</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somatic or germline alteration(s) in </a:t>
            </a:r>
            <a:r>
              <a:rPr kumimoji="0" lang="en-US" altLang="en-US" sz="1800" i="1"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BRCA1/2 </a:t>
            </a:r>
            <a:r>
              <a:rPr kumimoji="0" lang="en-US" altLang="en-US" sz="180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(&gt;75%) </a:t>
            </a:r>
            <a:r>
              <a:rPr kumimoji="0" lang="en-US" altLang="en-US" sz="1800" i="0"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and/or </a:t>
            </a:r>
            <a:r>
              <a:rPr kumimoji="0" lang="en-US" altLang="en-US" sz="1800" i="1"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rPr>
              <a:t>ATM</a:t>
            </a:r>
            <a:endParaRPr kumimoji="0" lang="en-GB" altLang="en-US" sz="1800" i="1" u="none" strike="noStrike" kern="1200" cap="none" spc="0" normalizeH="0" baseline="0" noProof="0" dirty="0">
              <a:ln>
                <a:noFill/>
              </a:ln>
              <a:solidFill>
                <a:srgbClr val="FF0000"/>
              </a:solidFill>
              <a:effectLst/>
              <a:uLnTx/>
              <a:uFillTx/>
              <a:latin typeface="Calibri" panose="020F0502020204030204" pitchFamily="34" charset="0"/>
              <a:ea typeface="+mn-ea"/>
              <a:cs typeface="Arial" panose="020B0604020202020204" pitchFamily="34" charset="0"/>
            </a:endParaRPr>
          </a:p>
          <a:p>
            <a:pPr marL="509588"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prior CT for mCRPC, no prior PARPi or ARPI</a:t>
            </a:r>
          </a:p>
          <a:p>
            <a:pPr marL="509588"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antiandrogen tx permitted with washout ≥4 wk, prior RT or surgery permitted if recovered and occurred ≥14 days </a:t>
            </a:r>
          </a:p>
          <a:p>
            <a:pPr marL="509588" marR="0" lvl="1"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GB" altLang="en-US" sz="1800" b="0" dirty="0">
                <a:solidFill>
                  <a:srgbClr val="000000"/>
                </a:solidFill>
                <a:latin typeface="Calibri" panose="020F0502020204030204" pitchFamily="34" charset="0"/>
              </a:rPr>
              <a:t>ECOG PS 0-2</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61)</a:t>
            </a:r>
          </a:p>
        </p:txBody>
      </p:sp>
    </p:spTree>
    <p:extLst>
      <p:ext uri="{BB962C8B-B14F-4D97-AF65-F5344CB8AC3E}">
        <p14:creationId xmlns:p14="http://schemas.microsoft.com/office/powerpoint/2010/main" val="6977223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8DD6B-B880-604B-6671-6CFD28532DBD}"/>
              </a:ext>
            </a:extLst>
          </p:cNvPr>
          <p:cNvSpPr>
            <a:spLocks noGrp="1"/>
          </p:cNvSpPr>
          <p:nvPr>
            <p:ph type="title"/>
          </p:nvPr>
        </p:nvSpPr>
        <p:spPr/>
        <p:txBody>
          <a:bodyPr/>
          <a:lstStyle/>
          <a:p>
            <a:r>
              <a:rPr lang="en-US" dirty="0"/>
              <a:t>BRCAAway: Efficacy Outcomes</a:t>
            </a:r>
          </a:p>
        </p:txBody>
      </p:sp>
      <p:sp>
        <p:nvSpPr>
          <p:cNvPr id="5" name="Content Placeholder 2">
            <a:extLst>
              <a:ext uri="{FF2B5EF4-FFF2-40B4-BE49-F238E27FC236}">
                <a16:creationId xmlns:a16="http://schemas.microsoft.com/office/drawing/2014/main" id="{C97F2E96-5F51-C7D4-E86E-85FE1AAD71D4}"/>
              </a:ext>
            </a:extLst>
          </p:cNvPr>
          <p:cNvSpPr txBox="1">
            <a:spLocks/>
          </p:cNvSpPr>
          <p:nvPr/>
        </p:nvSpPr>
        <p:spPr bwMode="auto">
          <a:xfrm>
            <a:off x="604674" y="4077015"/>
            <a:ext cx="10877529" cy="2113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b="0" kern="0" dirty="0"/>
              <a:t>Participants receiving combination therapy had significantly greater PFS compared with those receiving either abiraterone/prednisone or olaparib alone</a:t>
            </a:r>
          </a:p>
          <a:p>
            <a:pPr lvl="1"/>
            <a:r>
              <a:rPr lang="en-US" sz="2200" kern="0" dirty="0">
                <a:solidFill>
                  <a:schemeClr val="accent6"/>
                </a:solidFill>
              </a:rPr>
              <a:t>Olaparib + AAP </a:t>
            </a:r>
            <a:r>
              <a:rPr lang="en-US" sz="2200" b="0" kern="0" dirty="0"/>
              <a:t>vs </a:t>
            </a:r>
            <a:r>
              <a:rPr lang="en-US" sz="2200" kern="0" dirty="0">
                <a:solidFill>
                  <a:schemeClr val="accent1"/>
                </a:solidFill>
              </a:rPr>
              <a:t>AAP</a:t>
            </a:r>
            <a:r>
              <a:rPr lang="en-US" sz="2200" b="0" kern="0" dirty="0"/>
              <a:t>: HR: 0.28 (95% CI: 0.13-0.65)</a:t>
            </a:r>
          </a:p>
          <a:p>
            <a:pPr lvl="1"/>
            <a:r>
              <a:rPr lang="en-US" sz="2200" kern="0" dirty="0">
                <a:solidFill>
                  <a:schemeClr val="accent6"/>
                </a:solidFill>
              </a:rPr>
              <a:t>Olaparib + AAP</a:t>
            </a:r>
            <a:r>
              <a:rPr lang="en-US" sz="2200" b="0" kern="0" dirty="0"/>
              <a:t> vs </a:t>
            </a:r>
            <a:r>
              <a:rPr lang="en-US" sz="2200" kern="0" dirty="0">
                <a:solidFill>
                  <a:schemeClr val="accent3"/>
                </a:solidFill>
              </a:rPr>
              <a:t>olaparib</a:t>
            </a:r>
            <a:r>
              <a:rPr lang="en-US" sz="2200" b="0" kern="0" dirty="0"/>
              <a:t>: HR: 0.32 (95% CI: 0.14-0.75)</a:t>
            </a:r>
          </a:p>
        </p:txBody>
      </p:sp>
      <p:sp>
        <p:nvSpPr>
          <p:cNvPr id="6" name="Text Box 15">
            <a:extLst>
              <a:ext uri="{FF2B5EF4-FFF2-40B4-BE49-F238E27FC236}">
                <a16:creationId xmlns:a16="http://schemas.microsoft.com/office/drawing/2014/main" id="{05D5E29C-EA43-3A7C-2225-5814ABC41A5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b="0" spc="-10" dirty="0">
                <a:solidFill>
                  <a:schemeClr val="bg2"/>
                </a:solidFill>
                <a:latin typeface="Calibri" panose="020F0502020204030204" pitchFamily="34" charset="0"/>
              </a:rPr>
              <a:t>Hussein. ASCO GU 2024. Abstr 19.</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4" name="Table 4">
            <a:extLst>
              <a:ext uri="{FF2B5EF4-FFF2-40B4-BE49-F238E27FC236}">
                <a16:creationId xmlns:a16="http://schemas.microsoft.com/office/drawing/2014/main" id="{17A40384-7310-864D-C7B1-D45B2CEA0A75}"/>
              </a:ext>
            </a:extLst>
          </p:cNvPr>
          <p:cNvGraphicFramePr>
            <a:graphicFrameLocks noGrp="1"/>
          </p:cNvGraphicFramePr>
          <p:nvPr>
            <p:ph idx="1"/>
            <p:extLst>
              <p:ext uri="{D42A27DB-BD31-4B8C-83A1-F6EECF244321}">
                <p14:modId xmlns:p14="http://schemas.microsoft.com/office/powerpoint/2010/main" val="313297744"/>
              </p:ext>
            </p:extLst>
          </p:nvPr>
        </p:nvGraphicFramePr>
        <p:xfrm>
          <a:off x="727076" y="1604963"/>
          <a:ext cx="10735056" cy="2392680"/>
        </p:xfrm>
        <a:graphic>
          <a:graphicData uri="http://schemas.openxmlformats.org/drawingml/2006/table">
            <a:tbl>
              <a:tblPr firstRow="1" bandRow="1">
                <a:tableStyleId>{5C22544A-7EE6-4342-B048-85BDC9FD1C3A}</a:tableStyleId>
              </a:tblPr>
              <a:tblGrid>
                <a:gridCol w="2683764">
                  <a:extLst>
                    <a:ext uri="{9D8B030D-6E8A-4147-A177-3AD203B41FA5}">
                      <a16:colId xmlns:a16="http://schemas.microsoft.com/office/drawing/2014/main" val="2699416792"/>
                    </a:ext>
                  </a:extLst>
                </a:gridCol>
                <a:gridCol w="2683764">
                  <a:extLst>
                    <a:ext uri="{9D8B030D-6E8A-4147-A177-3AD203B41FA5}">
                      <a16:colId xmlns:a16="http://schemas.microsoft.com/office/drawing/2014/main" val="1312158962"/>
                    </a:ext>
                  </a:extLst>
                </a:gridCol>
                <a:gridCol w="2683764">
                  <a:extLst>
                    <a:ext uri="{9D8B030D-6E8A-4147-A177-3AD203B41FA5}">
                      <a16:colId xmlns:a16="http://schemas.microsoft.com/office/drawing/2014/main" val="23625357"/>
                    </a:ext>
                  </a:extLst>
                </a:gridCol>
                <a:gridCol w="2683764">
                  <a:extLst>
                    <a:ext uri="{9D8B030D-6E8A-4147-A177-3AD203B41FA5}">
                      <a16:colId xmlns:a16="http://schemas.microsoft.com/office/drawing/2014/main" val="3373301584"/>
                    </a:ext>
                  </a:extLst>
                </a:gridCol>
              </a:tblGrid>
              <a:tr h="370840">
                <a:tc>
                  <a:txBody>
                    <a:bodyPr/>
                    <a:lstStyle/>
                    <a:p>
                      <a:r>
                        <a:rPr lang="en-US" sz="1800" dirty="0"/>
                        <a:t>Outcome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1">
                        <a:lumMod val="75000"/>
                        <a:lumOff val="25000"/>
                      </a:schemeClr>
                    </a:solidFill>
                  </a:tcPr>
                </a:tc>
                <a:tc>
                  <a:txBody>
                    <a:bodyPr/>
                    <a:lstStyle/>
                    <a:p>
                      <a:pPr algn="ctr"/>
                      <a:r>
                        <a:rPr lang="en-US" sz="1800" dirty="0"/>
                        <a:t>AAP</a:t>
                      </a:r>
                    </a:p>
                    <a:p>
                      <a:pPr algn="ctr"/>
                      <a:r>
                        <a:rPr lang="en-US" sz="1800" dirty="0"/>
                        <a:t>(n = 19)</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en-US" sz="1800" dirty="0"/>
                        <a:t>Olaparib</a:t>
                      </a:r>
                    </a:p>
                    <a:p>
                      <a:pPr algn="ctr"/>
                      <a:r>
                        <a:rPr lang="en-US" sz="1800" dirty="0"/>
                        <a:t>(n = 21)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Olaparib + AAP</a:t>
                      </a:r>
                      <a:br>
                        <a:rPr lang="en-US" sz="1800" dirty="0"/>
                      </a:br>
                      <a:r>
                        <a:rPr lang="en-US" sz="1800" dirty="0"/>
                        <a:t>(n = 21)</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6"/>
                    </a:solidFill>
                  </a:tcPr>
                </a:tc>
                <a:extLst>
                  <a:ext uri="{0D108BD9-81ED-4DB2-BD59-A6C34878D82A}">
                    <a16:rowId xmlns:a16="http://schemas.microsoft.com/office/drawing/2014/main" val="4123050342"/>
                  </a:ext>
                </a:extLst>
              </a:tr>
              <a:tr h="370840">
                <a:tc>
                  <a:txBody>
                    <a:bodyPr/>
                    <a:lstStyle/>
                    <a:p>
                      <a:r>
                        <a:rPr lang="en-US" dirty="0">
                          <a:solidFill>
                            <a:schemeClr val="bg1"/>
                          </a:solidFill>
                        </a:rPr>
                        <a:t>Median PFS, mo (95% CI)</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8.4 (2.9-17)</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14 (8.4-20)</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39 (22-NR)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596316281"/>
                  </a:ext>
                </a:extLst>
              </a:tr>
              <a:tr h="370840">
                <a:tc>
                  <a:txBody>
                    <a:bodyPr/>
                    <a:lstStyle/>
                    <a:p>
                      <a:r>
                        <a:rPr lang="en-US" dirty="0">
                          <a:solidFill>
                            <a:schemeClr val="bg1"/>
                          </a:solidFill>
                        </a:rPr>
                        <a:t>ORR, % (95% CI)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22 (6.4-48)</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14 (3-36)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33 (15-57)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17051303"/>
                  </a:ext>
                </a:extLst>
              </a:tr>
              <a:tr h="370840">
                <a:tc>
                  <a:txBody>
                    <a:bodyPr/>
                    <a:lstStyle/>
                    <a:p>
                      <a:r>
                        <a:rPr lang="en-US" dirty="0">
                          <a:solidFill>
                            <a:schemeClr val="bg1"/>
                          </a:solidFill>
                        </a:rPr>
                        <a:t>PSA RR, %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61 (36-83)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67 (43-85)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dirty="0">
                          <a:solidFill>
                            <a:schemeClr val="bg1"/>
                          </a:solidFill>
                        </a:rPr>
                        <a:t>95 (76-100)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43858210"/>
                  </a:ext>
                </a:extLst>
              </a:tr>
              <a:tr h="370840">
                <a:tc>
                  <a:txBody>
                    <a:bodyPr/>
                    <a:lstStyle/>
                    <a:p>
                      <a:r>
                        <a:rPr lang="en-US" dirty="0">
                          <a:solidFill>
                            <a:schemeClr val="bg1"/>
                          </a:solidFill>
                        </a:rPr>
                        <a:t>Undetectable PSA RR, </a:t>
                      </a:r>
                      <a:br>
                        <a:rPr lang="en-US" dirty="0">
                          <a:solidFill>
                            <a:schemeClr val="bg1"/>
                          </a:solidFill>
                        </a:rPr>
                      </a:br>
                      <a:r>
                        <a:rPr lang="en-US" dirty="0">
                          <a:solidFill>
                            <a:schemeClr val="bg1"/>
                          </a:solidFill>
                        </a:rPr>
                        <a:t>% (95% CI)</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17 (3.6-41)</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14 (3-36)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dirty="0">
                          <a:solidFill>
                            <a:schemeClr val="bg1"/>
                          </a:solidFill>
                        </a:rPr>
                        <a:t>33 (15-57)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262352613"/>
                  </a:ext>
                </a:extLst>
              </a:tr>
            </a:tbl>
          </a:graphicData>
        </a:graphic>
      </p:graphicFrame>
    </p:spTree>
    <p:extLst>
      <p:ext uri="{BB962C8B-B14F-4D97-AF65-F5344CB8AC3E}">
        <p14:creationId xmlns:p14="http://schemas.microsoft.com/office/powerpoint/2010/main" val="91152820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FFB9D-784E-5FFE-BACE-DBDE02FD9523}"/>
              </a:ext>
            </a:extLst>
          </p:cNvPr>
          <p:cNvSpPr>
            <a:spLocks noGrp="1"/>
          </p:cNvSpPr>
          <p:nvPr>
            <p:ph type="title"/>
          </p:nvPr>
        </p:nvSpPr>
        <p:spPr>
          <a:xfrm>
            <a:off x="609758" y="238127"/>
            <a:ext cx="11582241" cy="1103313"/>
          </a:xfrm>
        </p:spPr>
        <p:txBody>
          <a:bodyPr/>
          <a:lstStyle/>
          <a:p>
            <a:r>
              <a:rPr lang="en-US" dirty="0"/>
              <a:t>Considerations When Selecting Patients for a </a:t>
            </a:r>
            <a:br>
              <a:rPr lang="en-US" dirty="0"/>
            </a:br>
            <a:r>
              <a:rPr lang="en-US" dirty="0"/>
              <a:t>PARPi/ARPI Combination Regimen</a:t>
            </a:r>
          </a:p>
        </p:txBody>
      </p:sp>
      <p:sp>
        <p:nvSpPr>
          <p:cNvPr id="4" name="Content Placeholder 3">
            <a:extLst>
              <a:ext uri="{FF2B5EF4-FFF2-40B4-BE49-F238E27FC236}">
                <a16:creationId xmlns:a16="http://schemas.microsoft.com/office/drawing/2014/main" id="{1D0214E7-BF15-7208-1F07-927D07A893A4}"/>
              </a:ext>
            </a:extLst>
          </p:cNvPr>
          <p:cNvSpPr>
            <a:spLocks noGrp="1"/>
          </p:cNvSpPr>
          <p:nvPr>
            <p:ph idx="1"/>
          </p:nvPr>
        </p:nvSpPr>
        <p:spPr>
          <a:xfrm>
            <a:off x="604675" y="1513047"/>
            <a:ext cx="10901525" cy="4650686"/>
          </a:xfrm>
        </p:spPr>
        <p:txBody>
          <a:bodyPr/>
          <a:lstStyle/>
          <a:p>
            <a:pPr>
              <a:spcBef>
                <a:spcPts val="500"/>
              </a:spcBef>
            </a:pPr>
            <a:r>
              <a:rPr lang="en-US" sz="2400" b="1" dirty="0"/>
              <a:t>Genomic status</a:t>
            </a:r>
          </a:p>
          <a:p>
            <a:pPr lvl="1">
              <a:spcBef>
                <a:spcPts val="500"/>
              </a:spcBef>
            </a:pPr>
            <a:r>
              <a:rPr lang="en-US" sz="2200" dirty="0"/>
              <a:t>For </a:t>
            </a:r>
            <a:r>
              <a:rPr lang="en-US" sz="2200" i="1" dirty="0"/>
              <a:t>BRCA</a:t>
            </a:r>
            <a:r>
              <a:rPr lang="en-US" sz="2200" dirty="0"/>
              <a:t>m: niraparib + AAP, olaparib + AAP, talazoparib + enzalutamide</a:t>
            </a:r>
            <a:endParaRPr lang="en-US" sz="2200" dirty="0">
              <a:highlight>
                <a:srgbClr val="FFFF00"/>
              </a:highlight>
            </a:endParaRPr>
          </a:p>
          <a:p>
            <a:pPr lvl="1">
              <a:spcBef>
                <a:spcPts val="500"/>
              </a:spcBef>
            </a:pPr>
            <a:r>
              <a:rPr lang="en-US" sz="2200" dirty="0"/>
              <a:t>For HRRm (including </a:t>
            </a:r>
            <a:r>
              <a:rPr lang="en-US" sz="2200" i="1" dirty="0"/>
              <a:t>BRCA</a:t>
            </a:r>
            <a:r>
              <a:rPr lang="en-US" sz="2200" dirty="0"/>
              <a:t>m): talazoparib + enzalutamide</a:t>
            </a:r>
          </a:p>
          <a:p>
            <a:pPr>
              <a:spcBef>
                <a:spcPts val="500"/>
              </a:spcBef>
            </a:pPr>
            <a:r>
              <a:rPr lang="en-US" sz="2400" b="1" dirty="0"/>
              <a:t>Prior therapy</a:t>
            </a:r>
          </a:p>
          <a:p>
            <a:pPr lvl="1">
              <a:spcBef>
                <a:spcPts val="500"/>
              </a:spcBef>
            </a:pPr>
            <a:r>
              <a:rPr lang="en-US" sz="2200" dirty="0"/>
              <a:t>Clinical trials were designed for first-line population with no prior NHA </a:t>
            </a:r>
            <a:br>
              <a:rPr lang="en-US" sz="2200" dirty="0"/>
            </a:br>
            <a:r>
              <a:rPr lang="en-US" sz="2200" dirty="0"/>
              <a:t>(~5% had prior NHA in MAGNITUDE and TALAPRO-2)</a:t>
            </a:r>
          </a:p>
          <a:p>
            <a:pPr>
              <a:spcBef>
                <a:spcPts val="500"/>
              </a:spcBef>
            </a:pPr>
            <a:r>
              <a:rPr lang="en-US" sz="2400" b="1" dirty="0"/>
              <a:t>Safety considerations</a:t>
            </a:r>
          </a:p>
          <a:p>
            <a:pPr lvl="1">
              <a:spcBef>
                <a:spcPts val="500"/>
              </a:spcBef>
            </a:pPr>
            <a:r>
              <a:rPr lang="en-US" sz="2200" dirty="0">
                <a:latin typeface="Calibri"/>
                <a:ea typeface="Calibri"/>
                <a:cs typeface="Calibri"/>
              </a:rPr>
              <a:t>Differences in safety profile of NHA (AAP vs enzalutamide)</a:t>
            </a:r>
          </a:p>
          <a:p>
            <a:pPr lvl="1">
              <a:spcBef>
                <a:spcPts val="500"/>
              </a:spcBef>
            </a:pPr>
            <a:r>
              <a:rPr lang="en-US" sz="2200" dirty="0"/>
              <a:t>No known differences in efficacy or safety between PARP inhibitors</a:t>
            </a:r>
          </a:p>
          <a:p>
            <a:pPr lvl="1">
              <a:spcBef>
                <a:spcPts val="500"/>
              </a:spcBef>
            </a:pPr>
            <a:r>
              <a:rPr lang="en-US" sz="2200" dirty="0"/>
              <a:t>Combination regimens have manageable but increased toxicities compared with monotherapy</a:t>
            </a:r>
          </a:p>
        </p:txBody>
      </p:sp>
    </p:spTree>
    <p:extLst>
      <p:ext uri="{BB962C8B-B14F-4D97-AF65-F5344CB8AC3E}">
        <p14:creationId xmlns:p14="http://schemas.microsoft.com/office/powerpoint/2010/main" val="124296792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a:t>Take-home Points and Open Questions </a:t>
            </a:r>
            <a:endParaRPr lang="en-US" dirty="0"/>
          </a:p>
        </p:txBody>
      </p:sp>
      <p:sp>
        <p:nvSpPr>
          <p:cNvPr id="3" name="Content Placeholder 2">
            <a:extLst>
              <a:ext uri="{FF2B5EF4-FFF2-40B4-BE49-F238E27FC236}">
                <a16:creationId xmlns:a16="http://schemas.microsoft.com/office/drawing/2014/main" id="{EF72CE83-E8CE-931D-6BFA-26A90358F44E}"/>
              </a:ext>
            </a:extLst>
          </p:cNvPr>
          <p:cNvSpPr>
            <a:spLocks noGrp="1"/>
          </p:cNvSpPr>
          <p:nvPr>
            <p:ph idx="1"/>
          </p:nvPr>
        </p:nvSpPr>
        <p:spPr>
          <a:xfrm>
            <a:off x="604675" y="1258614"/>
            <a:ext cx="10877529" cy="5301884"/>
          </a:xfrm>
        </p:spPr>
        <p:txBody>
          <a:bodyPr/>
          <a:lstStyle/>
          <a:p>
            <a:r>
              <a:rPr lang="en-US" sz="2400" dirty="0"/>
              <a:t>Testing for DNA repair alterations is endorsed by guidelines and should be considered for all patients with metastatic prostate cancer (both germline and somatic) and may guide therapy choice and family counseling</a:t>
            </a:r>
          </a:p>
          <a:p>
            <a:pPr>
              <a:spcAft>
                <a:spcPts val="0"/>
              </a:spcAft>
            </a:pPr>
            <a:r>
              <a:rPr lang="en-US" sz="2400" dirty="0"/>
              <a:t>Open questions </a:t>
            </a:r>
          </a:p>
          <a:p>
            <a:pPr lvl="1">
              <a:spcAft>
                <a:spcPts val="0"/>
              </a:spcAft>
            </a:pPr>
            <a:r>
              <a:rPr lang="en-US" sz="2400" dirty="0"/>
              <a:t>Are all PARPi and ARPI + PARPi combos the same?</a:t>
            </a:r>
          </a:p>
          <a:p>
            <a:pPr lvl="2">
              <a:spcAft>
                <a:spcPts val="0"/>
              </a:spcAft>
              <a:buFont typeface="Wingdings" panose="05000000000000000000" pitchFamily="2" charset="2"/>
              <a:buChar char="§"/>
            </a:pPr>
            <a:r>
              <a:rPr lang="en-US" sz="2200" dirty="0"/>
              <a:t>Differences in PARP trapping activity and dosing across trials</a:t>
            </a:r>
          </a:p>
          <a:p>
            <a:pPr lvl="1">
              <a:spcAft>
                <a:spcPts val="0"/>
              </a:spcAft>
            </a:pPr>
            <a:r>
              <a:rPr lang="en-US" sz="2400" dirty="0"/>
              <a:t>Biomarker differences: </a:t>
            </a:r>
            <a:r>
              <a:rPr lang="en-US" sz="2400" i="1" dirty="0"/>
              <a:t>BRCA</a:t>
            </a:r>
            <a:r>
              <a:rPr lang="en-US" sz="2400" dirty="0"/>
              <a:t> vs non-</a:t>
            </a:r>
            <a:r>
              <a:rPr lang="en-US" sz="2400" i="1" dirty="0"/>
              <a:t>BRCA</a:t>
            </a:r>
            <a:r>
              <a:rPr lang="en-US" sz="2400" dirty="0"/>
              <a:t> vs non-HRR?</a:t>
            </a:r>
          </a:p>
          <a:p>
            <a:pPr lvl="1">
              <a:spcAft>
                <a:spcPts val="0"/>
              </a:spcAft>
            </a:pPr>
            <a:r>
              <a:rPr lang="en-US" sz="2400" dirty="0"/>
              <a:t>What is best way to test? Primary tumor, metastatic biopsy, ctDNA</a:t>
            </a:r>
          </a:p>
          <a:p>
            <a:pPr lvl="1">
              <a:spcAft>
                <a:spcPts val="0"/>
              </a:spcAft>
            </a:pPr>
            <a:r>
              <a:rPr lang="en-US" sz="2400" i="1" dirty="0"/>
              <a:t>If prior ADT + abiraterone for mHSPC: </a:t>
            </a:r>
          </a:p>
          <a:p>
            <a:pPr lvl="2">
              <a:spcAft>
                <a:spcPts val="0"/>
              </a:spcAft>
              <a:buFont typeface="Wingdings" panose="05000000000000000000" pitchFamily="2" charset="2"/>
              <a:buChar char="§"/>
            </a:pPr>
            <a:r>
              <a:rPr lang="en-US" sz="2200" i="1" dirty="0"/>
              <a:t>Add niraparib or olaparib? </a:t>
            </a:r>
          </a:p>
          <a:p>
            <a:pPr lvl="2">
              <a:spcAft>
                <a:spcPts val="0"/>
              </a:spcAft>
              <a:buFont typeface="Wingdings" panose="05000000000000000000" pitchFamily="2" charset="2"/>
              <a:buChar char="§"/>
            </a:pPr>
            <a:r>
              <a:rPr lang="en-US" sz="2200" i="1" dirty="0"/>
              <a:t>Switch to enzalutamide/talazoparib combo?</a:t>
            </a:r>
          </a:p>
          <a:p>
            <a:pPr lvl="2">
              <a:spcAft>
                <a:spcPts val="0"/>
              </a:spcAft>
              <a:buFont typeface="Wingdings" panose="05000000000000000000" pitchFamily="2" charset="2"/>
              <a:buChar char="§"/>
            </a:pPr>
            <a:r>
              <a:rPr lang="en-US" sz="2200" i="1" dirty="0"/>
              <a:t>Switch to single-agent PARPi? </a:t>
            </a:r>
            <a:endParaRPr lang="en-US" sz="2400" dirty="0"/>
          </a:p>
          <a:p>
            <a:endParaRPr lang="en-US" sz="2400" dirty="0"/>
          </a:p>
        </p:txBody>
      </p:sp>
    </p:spTree>
    <p:extLst>
      <p:ext uri="{BB962C8B-B14F-4D97-AF65-F5344CB8AC3E}">
        <p14:creationId xmlns:p14="http://schemas.microsoft.com/office/powerpoint/2010/main" val="7923519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a:xfrm>
            <a:off x="554285" y="220664"/>
            <a:ext cx="11244016" cy="1674813"/>
          </a:xfrm>
        </p:spPr>
        <p:txBody>
          <a:bodyPr/>
          <a:lstStyle/>
          <a:p>
            <a:pPr eaLnBrk="1" hangingPunct="1"/>
            <a:r>
              <a:rPr lang="en-US" altLang="en-US" sz="4000" dirty="0"/>
              <a:t>Go Online for More CCO </a:t>
            </a:r>
            <a:br>
              <a:rPr lang="en-US" altLang="en-US" sz="4000" dirty="0"/>
            </a:br>
            <a:r>
              <a:rPr lang="en-US" altLang="en-US" sz="4000" dirty="0"/>
              <a:t>Coverage of Prostate Cancer!</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Downloadable PDF </a:t>
            </a:r>
            <a:r>
              <a:rPr lang="en-US" sz="2200" b="0" dirty="0"/>
              <a:t>with a testing algorithm infographic</a:t>
            </a:r>
          </a:p>
          <a:p>
            <a:pPr>
              <a:buClr>
                <a:schemeClr val="tx2">
                  <a:lumMod val="20000"/>
                  <a:lumOff val="80000"/>
                </a:schemeClr>
              </a:buClr>
              <a:defRPr/>
            </a:pPr>
            <a:r>
              <a:rPr lang="en-US" sz="2200" b="0" dirty="0"/>
              <a:t>Discussions between medical oncology and pathology experts captured in a </a:t>
            </a:r>
            <a:r>
              <a:rPr lang="en-US" sz="2200" dirty="0">
                <a:solidFill>
                  <a:srgbClr val="E1471D"/>
                </a:solidFill>
              </a:rPr>
              <a:t>podcast</a:t>
            </a:r>
            <a:r>
              <a:rPr lang="en-US" sz="2200" b="0" dirty="0"/>
              <a:t> and a </a:t>
            </a:r>
            <a:r>
              <a:rPr lang="en-US" sz="2200" dirty="0">
                <a:solidFill>
                  <a:srgbClr val="E1471D"/>
                </a:solidFill>
              </a:rPr>
              <a:t>CME-certified text module </a:t>
            </a:r>
            <a:r>
              <a:rPr lang="en-US" sz="2200" b="0" dirty="0"/>
              <a:t>with </a:t>
            </a:r>
            <a:r>
              <a:rPr lang="en-US" sz="2200" dirty="0">
                <a:solidFill>
                  <a:srgbClr val="E1471D"/>
                </a:solidFill>
              </a:rPr>
              <a:t>downloadable slides</a:t>
            </a:r>
          </a:p>
          <a:p>
            <a:pPr>
              <a:buClr>
                <a:schemeClr val="tx2">
                  <a:lumMod val="20000"/>
                  <a:lumOff val="80000"/>
                </a:schemeClr>
              </a:buClr>
              <a:defRPr/>
            </a:pPr>
            <a:r>
              <a:rPr lang="en-US" sz="2200" dirty="0">
                <a:solidFill>
                  <a:srgbClr val="E1471D"/>
                </a:solidFill>
              </a:rPr>
              <a:t>ClinicalThought commentary</a:t>
            </a:r>
            <a:endParaRPr lang="en-US" sz="2200" b="0" dirty="0"/>
          </a:p>
          <a:p>
            <a:pPr>
              <a:buClr>
                <a:schemeClr val="tx2">
                  <a:lumMod val="20000"/>
                  <a:lumOff val="80000"/>
                </a:schemeClr>
              </a:buClr>
              <a:defRPr/>
            </a:pPr>
            <a:endParaRPr lang="en-US" sz="2200" b="0" dirty="0"/>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pPr marL="0" indent="0">
              <a:buNone/>
            </a:pPr>
            <a:r>
              <a:rPr lang="en-US" sz="2400" b="1" dirty="0">
                <a:solidFill>
                  <a:srgbClr val="00823B"/>
                </a:solidFill>
                <a:hlinkClick r:id="rId3"/>
              </a:rPr>
              <a:t>clinicaloptions.com</a:t>
            </a:r>
            <a:endParaRPr lang="en-US" sz="2400" b="1" dirty="0">
              <a:solidFill>
                <a:srgbClr val="00823B"/>
              </a:solidFill>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a1665ec-d718-4bdb-b38c-efff2970499c">
      <Terms xmlns="http://schemas.microsoft.com/office/infopath/2007/PartnerControls"/>
    </lcf76f155ced4ddcb4097134ff3c332f>
    <TaxCatchAll xmlns="22fd6914-46d4-4c7e-bbad-46e82841b69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1B844F6E67390F45AE95D05C604BEC51" ma:contentTypeVersion="14" ma:contentTypeDescription="Create a new document." ma:contentTypeScope="" ma:versionID="12c0e2e44d3203ce98a61ce943919bf5">
  <xsd:schema xmlns:xsd="http://www.w3.org/2001/XMLSchema" xmlns:xs="http://www.w3.org/2001/XMLSchema" xmlns:p="http://schemas.microsoft.com/office/2006/metadata/properties" xmlns:ns2="3a1665ec-d718-4bdb-b38c-efff2970499c" xmlns:ns3="22fd6914-46d4-4c7e-bbad-46e82841b69d" targetNamespace="http://schemas.microsoft.com/office/2006/metadata/properties" ma:root="true" ma:fieldsID="4be6ef157a1b305154d255f3aa6bd2ea" ns2:_="" ns3:_="">
    <xsd:import namespace="3a1665ec-d718-4bdb-b38c-efff2970499c"/>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GenerationTime" minOccurs="0"/>
                <xsd:element ref="ns2:MediaServiceEventHashCode" minOccurs="0"/>
                <xsd:element ref="ns2:lcf76f155ced4ddcb4097134ff3c332f" minOccurs="0"/>
                <xsd:element ref="ns3:TaxCatchAll" minOccurs="0"/>
                <xsd:element ref="ns2:MediaLengthInSeconds" minOccurs="0"/>
                <xsd:element ref="ns3:SharedWithUsers" minOccurs="0"/>
                <xsd:element ref="ns3:SharedWithDetails" minOccurs="0"/>
                <xsd:element ref="ns2:MediaServiceDateTake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a1665ec-d718-4bdb-b38c-efff297049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LengthInSeconds" ma:index="17" nillable="true" ma:displayName="MediaLengthInSeconds" ma:hidden="true" ma:internalName="MediaLengthInSeconds" ma:readOnly="true">
      <xsd:simpleType>
        <xsd:restriction base="dms:Unknown"/>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3a1665ec-d718-4bdb-b38c-efff2970499c"/>
    <ds:schemaRef ds:uri="http://www.w3.org/XML/1998/namespace"/>
    <ds:schemaRef ds:uri="22fd6914-46d4-4c7e-bbad-46e82841b69d"/>
    <ds:schemaRef ds:uri="http://schemas.microsoft.com/office/2006/metadata/properties"/>
    <ds:schemaRef ds:uri="http://schemas.microsoft.com/office/infopath/2007/PartnerControls"/>
    <ds:schemaRef ds:uri="http://purl.org/dc/terms/"/>
    <ds:schemaRef ds:uri="http://schemas.microsoft.com/office/2006/documentManagement/types"/>
    <ds:schemaRef ds:uri="http://schemas.openxmlformats.org/package/2006/metadata/core-properties"/>
    <ds:schemaRef ds:uri="http://purl.org/dc/dcmitype/"/>
    <ds:schemaRef ds:uri="http://purl.org/dc/elements/1.1/"/>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7F885EC8-9D8F-4C33-84E1-851DF7F24C6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a1665ec-d718-4bdb-b38c-efff2970499c"/>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2442</TotalTime>
  <Words>9731</Words>
  <Application>Microsoft Macintosh PowerPoint</Application>
  <PresentationFormat>Widescreen</PresentationFormat>
  <Paragraphs>2395</Paragraphs>
  <Slides>53</Slides>
  <Notes>48</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0</vt:i4>
      </vt:variant>
      <vt:variant>
        <vt:lpstr>Slide Titles</vt:lpstr>
      </vt:variant>
      <vt:variant>
        <vt:i4>53</vt:i4>
      </vt:variant>
    </vt:vector>
  </HeadingPairs>
  <TitlesOfParts>
    <vt:vector size="67" baseType="lpstr">
      <vt:lpstr>Arial Unicode MS</vt:lpstr>
      <vt:lpstr>-apple-system</vt:lpstr>
      <vt:lpstr>Arial</vt:lpstr>
      <vt:lpstr>Arial Narrow</vt:lpstr>
      <vt:lpstr>BlinkMacSystemFont</vt:lpstr>
      <vt:lpstr>Calibri</vt:lpstr>
      <vt:lpstr>ff-scala-sans-pro</vt:lpstr>
      <vt:lpstr>Kanit-Regular</vt:lpstr>
      <vt:lpstr>Roboto</vt:lpstr>
      <vt:lpstr>Times</vt:lpstr>
      <vt:lpstr>Times New Roman</vt:lpstr>
      <vt:lpstr>Wingdings</vt:lpstr>
      <vt:lpstr>ヒラギノ角ゴ Pro W3</vt:lpstr>
      <vt:lpstr>2022_CCO_Template</vt:lpstr>
      <vt:lpstr>Biomarker Testing in Prostate Cancer:  An Essential Component in Transforming Care</vt:lpstr>
      <vt:lpstr>About These Slides</vt:lpstr>
      <vt:lpstr>Faculty</vt:lpstr>
      <vt:lpstr>Faculty Disclosures</vt:lpstr>
      <vt:lpstr>Prostate Cancer May Be Diagnosed at Various  Stages and Progress Through Different Pathways</vt:lpstr>
      <vt:lpstr>Why Target DNA Repair in Prostate Cancer?</vt:lpstr>
      <vt:lpstr>A Note on Nomenclature</vt:lpstr>
      <vt:lpstr>DNA Repair Pathways</vt:lpstr>
      <vt:lpstr>From BER to HRR: PARP Inhibition in  Cell With HRR Function</vt:lpstr>
      <vt:lpstr>From BER to HRR: PARP Inhibition in Cell With HRR Deficiency</vt:lpstr>
      <vt:lpstr>Synthetic Lethality With PARPi Is Produced by Conditional Drug Sensitivity in HRR-Deficient Cells </vt:lpstr>
      <vt:lpstr>HRR Genes With Approved PARP Inhibitor Indications</vt:lpstr>
      <vt:lpstr>HRR Mutations Occur in 25% of Patients With mCRPC</vt:lpstr>
      <vt:lpstr>HRR Pathways Can Be Deficient in Germline DNA, Tumor DNA, or Both</vt:lpstr>
      <vt:lpstr>HRR Mutation Testing</vt:lpstr>
      <vt:lpstr>Multiple Paths for Molecular Profiling in  Prostate Cancer</vt:lpstr>
      <vt:lpstr>Sample Sources for Biomarker Testing:  Tumor vs Liquid Biopsy</vt:lpstr>
      <vt:lpstr>When to Test: Prostate Cancer Disease States</vt:lpstr>
      <vt:lpstr>Current Guideline Recommendations for  Somatic (Tumor) Testing</vt:lpstr>
      <vt:lpstr>Current Guideline Recommendations for  Germline Testing</vt:lpstr>
      <vt:lpstr>Germline: Critical Importance of Cascade Testing </vt:lpstr>
      <vt:lpstr>Germline vs Tumor (Somatic) Testing</vt:lpstr>
      <vt:lpstr>Counseling Patients About Genetic Testing: Considerations and Consent</vt:lpstr>
      <vt:lpstr>Tips for Reading a Tumor Testing Report</vt:lpstr>
      <vt:lpstr>PARP Inhibitor Monotherapy</vt:lpstr>
      <vt:lpstr>Patient Case 1: Man With PALB2-Mutated  Metastatic CRPC Progressing on AAP + ADT</vt:lpstr>
      <vt:lpstr>Patient Case 1: Pathology and Biomarker Testing</vt:lpstr>
      <vt:lpstr>FDA Indications for PARP Inhibitor Monotherapy in Prostate Cancer</vt:lpstr>
      <vt:lpstr>Key Phase II/III Trials of PARPi Monotherapy in mCRPC </vt:lpstr>
      <vt:lpstr>PROfound: rPFS and OS With Olaparib in Cohort A With BRCA1, BRCA2, or ATM Mutations</vt:lpstr>
      <vt:lpstr>PROfound: rPFS With Olaparib by Subgroup </vt:lpstr>
      <vt:lpstr>PROfound: Antitumor Activity of Olaparib in mCRPC With Rare HRR Gene Alterations</vt:lpstr>
      <vt:lpstr>TRITON2: Antitumor Activity With Rucaparib in mCRPC With BRCA1/BRCA2 Mutations</vt:lpstr>
      <vt:lpstr>TRITON2: Antitumor Activity of Rucaparib in mCRPC With HRR Gene Alterations</vt:lpstr>
      <vt:lpstr>TRITON3: rPFS With Rucaparib in BRCA-Altered Subgroup</vt:lpstr>
      <vt:lpstr>PARP Inhibitor Combination Therapy</vt:lpstr>
      <vt:lpstr>Patient Case 2: Man With BRCA2-Mutated  Metastatic CRPC</vt:lpstr>
      <vt:lpstr>Patient Case 2: Pathology and Biomarker Testing</vt:lpstr>
      <vt:lpstr>Rationale for Cotargeting AR Signaling and PARP</vt:lpstr>
      <vt:lpstr>FDA Indications for PARP Inhibitor Combinations in mCRPC</vt:lpstr>
      <vt:lpstr>Key Phase III Trials of 1L PARPi Combinations in mCRPC </vt:lpstr>
      <vt:lpstr>PROpel: rPFS With Olaparib + AAP in mCRPC</vt:lpstr>
      <vt:lpstr>PROpel: Final OS in BRCA-Mutated Population</vt:lpstr>
      <vt:lpstr>MAGNITUDE: rPFS With Niraparib + AAP in mCRPC </vt:lpstr>
      <vt:lpstr>MAGNITUDE: OS</vt:lpstr>
      <vt:lpstr>TALAPRO-2: rPFS With Talazoparib + Enzalutamide in mCRPC</vt:lpstr>
      <vt:lpstr>TALAPRO-2 Cohort 2: rPFS by HRR Gene Mutation</vt:lpstr>
      <vt:lpstr>TALAPRO-2 Cohort 2: OS Interim Analysis</vt:lpstr>
      <vt:lpstr>Phase II BRCAAway: AAP vs Olaparib vs Olaparib + AAP in mCRPC With BRCA1/2 or ATM Mutations</vt:lpstr>
      <vt:lpstr>BRCAAway: Efficacy Outcomes</vt:lpstr>
      <vt:lpstr>Considerations When Selecting Patients for a  PARPi/ARPI Combination Regimen</vt:lpstr>
      <vt:lpstr>Take-home Points and Open Questions </vt:lpstr>
      <vt:lpstr>Go Online for More CCO  Coverage of Prostate Cancer!</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Biomarker Testing in Prostate Cancer: An Essential Component in Transforming Care </dc:title>
  <dc:creator>Preferred User</dc:creator>
  <cp:lastModifiedBy>Nicole Mitchell</cp:lastModifiedBy>
  <cp:revision>19</cp:revision>
  <cp:lastPrinted>2016-09-26T20:21:49Z</cp:lastPrinted>
  <dcterms:created xsi:type="dcterms:W3CDTF">2005-05-27T15:08:01Z</dcterms:created>
  <dcterms:modified xsi:type="dcterms:W3CDTF">2024-04-03T12:48:58Z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2fbf2b15-277c-4799-aef0-460e667bd3d4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0x01010015B03704E9560547918A564F99906E9D</vt:lpwstr>
  </property>
  <property fmtid="{D5CDD505-2E9C-101B-9397-08002B2CF9AE}" pid="9" name="MediaServiceImageTags">
    <vt:lpwstr/>
  </property>
</Properties>
</file>