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558" r:id="rId7"/>
    <p:sldId id="308" r:id="rId8"/>
    <p:sldId id="257" r:id="rId9"/>
    <p:sldId id="549" r:id="rId10"/>
    <p:sldId id="2141411918" r:id="rId11"/>
    <p:sldId id="2141411923" r:id="rId12"/>
    <p:sldId id="2141411920" r:id="rId13"/>
    <p:sldId id="2141411922" r:id="rId14"/>
    <p:sldId id="2141411921" r:id="rId15"/>
    <p:sldId id="2141411919" r:id="rId16"/>
    <p:sldId id="552"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9" clrIdx="15">
    <p:extLst>
      <p:ext uri="{19B8F6BF-5375-455C-9EA6-DF929625EA0E}">
        <p15:presenceInfo xmlns:p15="http://schemas.microsoft.com/office/powerpoint/2012/main" userId="S::cseals@clinicaloptions.com::0852e532-1f9e-4bbf-9b56-be19a9543a31" providerId="AD"/>
      </p:ext>
    </p:extLst>
  </p:cmAuthor>
  <p:cmAuthor id="17" name="CLINICALOPTIONS\tquill" initials="C" lastIdx="2" clrIdx="16">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184"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4"/>
        <p:guide orient="horz" pos="3912"/>
        <p:guide orient="horz"/>
        <p:guide pos="329"/>
        <p:guide pos="7407"/>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EFS, event-free survival; NSCLC, non-small-cell lung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52722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EFS, event-free survival; NSCLC, non-small-cell lung cancer.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616679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b="0" i="1" u="none" strike="noStrike" kern="1200" cap="none" spc="0" normalizeH="0" baseline="0" noProof="0" dirty="0">
                <a:ln>
                  <a:noFill/>
                </a:ln>
                <a:solidFill>
                  <a:srgbClr val="000000"/>
                </a:solidFill>
                <a:effectLst/>
                <a:uLnTx/>
                <a:uFillTx/>
                <a:ea typeface="+mn-ea"/>
                <a:cs typeface="+mn-cs"/>
              </a:rPr>
              <a:t>BIPR, blinded independent pathologic review; </a:t>
            </a:r>
            <a:r>
              <a:rPr lang="en-US" b="0" i="1" dirty="0"/>
              <a:t>CT, chemotherapy; </a:t>
            </a:r>
            <a:r>
              <a:rPr kumimoji="0" lang="en-US" altLang="en-US" b="0" i="1" u="none" strike="noStrike" kern="1200" cap="none" spc="0" normalizeH="0" baseline="0" noProof="0" dirty="0">
                <a:ln>
                  <a:noFill/>
                </a:ln>
                <a:solidFill>
                  <a:srgbClr val="000000"/>
                </a:solidFill>
                <a:effectLst/>
                <a:uLnTx/>
                <a:uFillTx/>
                <a:ea typeface="+mn-ea"/>
                <a:cs typeface="+mn-cs"/>
              </a:rPr>
              <a:t>DFS, disease-free survival; </a:t>
            </a:r>
            <a:r>
              <a:rPr lang="en-US" b="0" i="1" dirty="0"/>
              <a:t>ECOG, </a:t>
            </a:r>
            <a:r>
              <a:rPr kumimoji="0" lang="en-US" altLang="en-US" b="0" i="1" u="none" strike="noStrike" kern="1200" cap="none" spc="0" normalizeH="0" baseline="0" noProof="0" dirty="0">
                <a:ln>
                  <a:noFill/>
                </a:ln>
                <a:solidFill>
                  <a:srgbClr val="000000"/>
                </a:solidFill>
                <a:effectLst/>
                <a:uLnTx/>
                <a:uFillTx/>
                <a:ea typeface="+mn-ea"/>
                <a:cs typeface="+mn-cs"/>
              </a:rPr>
              <a:t>Eastern Cooperative Oncology Group; </a:t>
            </a:r>
            <a:r>
              <a:rPr lang="en-US" b="0" i="1" dirty="0"/>
              <a:t>EFS, event-free survival; </a:t>
            </a:r>
            <a:r>
              <a:rPr kumimoji="0" lang="en-US" altLang="en-US" b="0" i="1" u="none" strike="noStrike" kern="1200" cap="none" spc="0" normalizeH="0" baseline="0" noProof="0" dirty="0">
                <a:ln>
                  <a:noFill/>
                </a:ln>
                <a:solidFill>
                  <a:srgbClr val="000000"/>
                </a:solidFill>
                <a:effectLst/>
                <a:uLnTx/>
                <a:uFillTx/>
                <a:ea typeface="+mn-ea"/>
                <a:cs typeface="+mn-cs"/>
              </a:rPr>
              <a:t>IRC, independent review committee; MPR, major pathologic response; </a:t>
            </a:r>
            <a:r>
              <a:rPr lang="en-US" b="0" i="1" dirty="0"/>
              <a:t>NSCLC, non-small-cell lung cancer; </a:t>
            </a:r>
            <a:r>
              <a:rPr kumimoji="0" lang="en-US" altLang="en-US" b="0" i="1" u="none" strike="noStrike" kern="1200" cap="none" spc="0" normalizeH="0" baseline="0" noProof="0" dirty="0">
                <a:ln>
                  <a:noFill/>
                </a:ln>
                <a:solidFill>
                  <a:srgbClr val="000000"/>
                </a:solidFill>
                <a:effectLst/>
                <a:uLnTx/>
                <a:uFillTx/>
                <a:ea typeface="+mn-ea"/>
                <a:cs typeface="+mn-cs"/>
              </a:rPr>
              <a:t>OS, overall survival; pCR, pathologic complete response; PS, performance status.</a:t>
            </a:r>
            <a:endParaRPr lang="en-US" b="0"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080498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ECOG, </a:t>
            </a:r>
            <a:r>
              <a:rPr kumimoji="0" lang="en-US" altLang="en-US" b="0" i="1" u="none" strike="noStrike" kern="1200" cap="none" spc="0" normalizeH="0" baseline="0" noProof="0" dirty="0">
                <a:ln>
                  <a:noFill/>
                </a:ln>
                <a:solidFill>
                  <a:srgbClr val="000000"/>
                </a:solidFill>
                <a:effectLst/>
                <a:uLnTx/>
                <a:uFillTx/>
                <a:ea typeface="+mn-ea"/>
                <a:cs typeface="+mn-cs"/>
              </a:rPr>
              <a:t>Eastern Cooperative Oncology Group;</a:t>
            </a:r>
            <a:r>
              <a:rPr lang="en-US" i="1" dirty="0"/>
              <a:t> </a:t>
            </a:r>
            <a:r>
              <a:rPr lang="en-US" b="0" i="1" dirty="0"/>
              <a:t>NSCLC, non-small-cell lung cancer; PS, performance status; </a:t>
            </a:r>
            <a:r>
              <a:rPr kumimoji="0" lang="en-US" altLang="en-US" b="0" i="1" u="none" strike="noStrike" kern="1200" cap="none" spc="0" normalizeH="0" baseline="0" noProof="0" dirty="0">
                <a:ln>
                  <a:noFill/>
                </a:ln>
                <a:solidFill>
                  <a:srgbClr val="000000"/>
                </a:solidFill>
                <a:effectLst/>
                <a:uLnTx/>
                <a:uFillTx/>
                <a:ea typeface="+mn-ea"/>
                <a:cs typeface="+mn-cs"/>
              </a:rPr>
              <a:t>TC, tumor cell.</a:t>
            </a:r>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903178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CT, chemotherapy; PD, progressive disease</a:t>
            </a:r>
            <a:r>
              <a:rPr kumimoji="0" lang="en-US" altLang="en-US" b="0" i="1" u="none" strike="noStrike" kern="1200" cap="none" spc="0" normalizeH="0" baseline="0" noProof="0" dirty="0">
                <a:ln>
                  <a:noFill/>
                </a:ln>
                <a:solidFill>
                  <a:srgbClr val="000000"/>
                </a:solidFill>
                <a:effectLst/>
                <a:uLnTx/>
                <a:uFillTx/>
                <a:ea typeface="+mn-ea"/>
                <a:cs typeface="+mn-cs"/>
              </a:rPr>
              <a:t>.</a:t>
            </a:r>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179806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BIPR, blinded independent pathologic review; CT, chemotherapy; EFS, event-free survival; MPR, major pathologic response; NE, not evaluable.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255207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EFS, event-free survival; NE, not evaluable; NSCLC, non-small-cell lung cancer.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784962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b="0" i="1" u="none" strike="noStrike" kern="1200" cap="none" spc="0" normalizeH="0" baseline="0" noProof="0" dirty="0">
                <a:ln>
                  <a:noFill/>
                </a:ln>
                <a:solidFill>
                  <a:srgbClr val="000000"/>
                </a:solidFill>
                <a:effectLst/>
                <a:uLnTx/>
                <a:uFillTx/>
                <a:ea typeface="+mn-ea"/>
                <a:cs typeface="+mn-cs"/>
              </a:rPr>
              <a:t>BIPR, blinded independent pathologic review; </a:t>
            </a:r>
            <a:r>
              <a:rPr lang="en-US" b="0" i="1" dirty="0"/>
              <a:t>CT, chemotherapy; EFS, event-free survival; </a:t>
            </a:r>
            <a:r>
              <a:rPr kumimoji="0" lang="en-US" altLang="en-US" b="0" i="1" u="none" strike="noStrike" kern="1200" cap="none" spc="0" normalizeH="0" baseline="0" noProof="0" dirty="0">
                <a:ln>
                  <a:noFill/>
                </a:ln>
                <a:solidFill>
                  <a:srgbClr val="000000"/>
                </a:solidFill>
                <a:effectLst/>
                <a:uLnTx/>
                <a:uFillTx/>
                <a:ea typeface="+mn-ea"/>
                <a:cs typeface="+mn-cs"/>
              </a:rPr>
              <a:t>IRC, independent review committee; </a:t>
            </a:r>
            <a:r>
              <a:rPr lang="en-US" b="0" i="1" dirty="0"/>
              <a:t>NE, not estimable; </a:t>
            </a:r>
            <a:r>
              <a:rPr kumimoji="0" lang="en-US" altLang="en-US" b="0" i="1" u="none" strike="noStrike" kern="1200" cap="none" spc="0" normalizeH="0" baseline="0" noProof="0" dirty="0">
                <a:ln>
                  <a:noFill/>
                </a:ln>
                <a:solidFill>
                  <a:srgbClr val="000000"/>
                </a:solidFill>
                <a:effectLst/>
                <a:uLnTx/>
                <a:uFillTx/>
                <a:ea typeface="+mn-ea"/>
                <a:cs typeface="+mn-cs"/>
              </a:rPr>
              <a:t>OS, overall survival; </a:t>
            </a:r>
            <a:r>
              <a:rPr lang="en-US" b="0" i="1" dirty="0"/>
              <a:t>pCR, pathologic complete response</a:t>
            </a:r>
            <a:r>
              <a:rPr kumimoji="0" lang="en-US" b="0" i="1" u="none" strike="noStrike" kern="1200" cap="none" spc="0" normalizeH="0" baseline="0" noProof="0" dirty="0">
                <a:ln>
                  <a:noFill/>
                </a:ln>
                <a:solidFill>
                  <a:srgbClr val="000000"/>
                </a:solidFill>
                <a:effectLst/>
                <a:uLnTx/>
                <a:uFillTx/>
                <a:ea typeface="+mn-ea"/>
                <a:cs typeface="+mn-cs"/>
              </a:rPr>
              <a:t>.</a:t>
            </a:r>
            <a:endParaRPr lang="en-US" b="0"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19042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CT, chemotherapy;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5187654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CT, chemotherapy; EFS, event-free survival; MPR, major pathologic response; NE, not estimable; NSCLC, non-small-cell lung cancer; pCR, pathologic complete response</a:t>
            </a:r>
            <a:r>
              <a:rPr kumimoji="0" lang="en-US" b="0" i="1" u="none" strike="noStrike" kern="1200" cap="none" spc="0" normalizeH="0" baseline="0" noProof="0" dirty="0">
                <a:ln>
                  <a:noFill/>
                </a:ln>
                <a:solidFill>
                  <a:srgbClr val="000000"/>
                </a:solidFill>
                <a:effectLst/>
                <a:uLnTx/>
                <a:uFillTx/>
                <a:ea typeface="+mn-ea"/>
                <a:cs typeface="+mn-cs"/>
              </a:rPr>
              <a:t>.</a:t>
            </a:r>
            <a:endParaRPr lang="en-US" b="0"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5154278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NEOTORCH: Interim </a:t>
            </a:r>
            <a:br>
              <a:rPr lang="en-US" altLang="en-US" sz="4000" dirty="0"/>
            </a:br>
            <a:r>
              <a:rPr lang="en-US" altLang="en-US" sz="4000" dirty="0"/>
              <a:t>EFS Analysis of Perioperative Toripalimab + Platinum-Doublet CT vs Platinum-Doublet CT in Resectable Stage II/III NSCLC</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32865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Merck Sharp &amp; Dohme Corp., and Novocure.</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Annual Meeting, June 2-6, 2023, Chicago, Illinois</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NEOTORCH: Background </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Efficacy of (neo)adjuvant treatment with anti‒PD-1/PD-L1 antibodies for patients with resectable NSCLC has been demonstrated in multiple phase III trials</a:t>
            </a:r>
            <a:endParaRPr lang="en-US" altLang="en-US" sz="2400" baseline="30000" dirty="0"/>
          </a:p>
          <a:p>
            <a:pPr lvl="1">
              <a:spcBef>
                <a:spcPts val="500"/>
              </a:spcBef>
              <a:spcAft>
                <a:spcPts val="500"/>
              </a:spcAft>
            </a:pPr>
            <a:r>
              <a:rPr lang="en-US" altLang="en-US" sz="2400" dirty="0"/>
              <a:t>Nivolumab: CheckMate 816</a:t>
            </a:r>
            <a:r>
              <a:rPr lang="en-US" altLang="en-US" sz="2400" baseline="30000" dirty="0"/>
              <a:t>1</a:t>
            </a:r>
          </a:p>
          <a:p>
            <a:pPr lvl="1">
              <a:spcBef>
                <a:spcPts val="500"/>
              </a:spcBef>
              <a:spcAft>
                <a:spcPts val="500"/>
              </a:spcAft>
            </a:pPr>
            <a:r>
              <a:rPr lang="en-US" altLang="en-US" sz="2400" dirty="0"/>
              <a:t>Atezolizumab: IMpower010</a:t>
            </a:r>
            <a:r>
              <a:rPr lang="en-US" altLang="en-US" sz="2400" baseline="30000" dirty="0"/>
              <a:t>2</a:t>
            </a:r>
          </a:p>
          <a:p>
            <a:pPr lvl="1">
              <a:spcBef>
                <a:spcPts val="500"/>
              </a:spcBef>
              <a:spcAft>
                <a:spcPts val="500"/>
              </a:spcAft>
            </a:pPr>
            <a:r>
              <a:rPr lang="en-US" altLang="en-US" sz="2400" dirty="0"/>
              <a:t>Pembrolizumab: KEYNOTE-091</a:t>
            </a:r>
            <a:r>
              <a:rPr lang="en-US" altLang="en-US" sz="2400" baseline="30000" dirty="0"/>
              <a:t>3</a:t>
            </a:r>
          </a:p>
          <a:p>
            <a:pPr lvl="1">
              <a:spcBef>
                <a:spcPts val="500"/>
              </a:spcBef>
              <a:spcAft>
                <a:spcPts val="500"/>
              </a:spcAft>
            </a:pPr>
            <a:r>
              <a:rPr lang="en-US" altLang="en-US" sz="2400" dirty="0"/>
              <a:t>Durvalumab: AEGEAN</a:t>
            </a:r>
            <a:r>
              <a:rPr lang="en-US" altLang="en-US" sz="2400" baseline="30000" dirty="0"/>
              <a:t>4</a:t>
            </a:r>
          </a:p>
          <a:p>
            <a:pPr>
              <a:spcBef>
                <a:spcPts val="500"/>
              </a:spcBef>
              <a:spcAft>
                <a:spcPts val="500"/>
              </a:spcAft>
            </a:pPr>
            <a:r>
              <a:rPr lang="en-US" altLang="en-US" sz="2400" dirty="0"/>
              <a:t>The phase III NEOTORCH trial compares toripalimab + CT vs placebo + CT in patients with untreated, resectable stage II/III NSCLC</a:t>
            </a:r>
            <a:r>
              <a:rPr lang="en-US" altLang="en-US" sz="2400" baseline="30000" dirty="0"/>
              <a:t>5,6</a:t>
            </a:r>
          </a:p>
          <a:p>
            <a:pPr lvl="1">
              <a:spcBef>
                <a:spcPts val="500"/>
              </a:spcBef>
              <a:spcAft>
                <a:spcPts val="500"/>
              </a:spcAft>
            </a:pPr>
            <a:r>
              <a:rPr lang="en-US" altLang="en-US" sz="2400" dirty="0"/>
              <a:t>The current prespecified interim analysis of EFS in patients with stage III NSCLC was previously presented in part at the April ASCO Monthly Plenary meeting</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016408"/>
            <a:ext cx="8010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Forde. NEJM. 2022;386:1973. 2. Felip. Lancet. 2021;398:1344. 3. O’Brien. Lancet. 2022;23:1274.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Heymach. AACR 2023. Abstr CT005. 5. Lu. ASCO Monthly Plenary Series, April 2023. Abstr 425126.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6. Lu. ASCO 2023. Abstr 8501.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NEOTORCH: Study Design</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Lu. ASCO 2023. Abstr 8501.</a:t>
            </a:r>
          </a:p>
        </p:txBody>
      </p:sp>
      <p:sp>
        <p:nvSpPr>
          <p:cNvPr id="2" name="Content Placeholder 2">
            <a:extLst>
              <a:ext uri="{FF2B5EF4-FFF2-40B4-BE49-F238E27FC236}">
                <a16:creationId xmlns:a16="http://schemas.microsoft.com/office/drawing/2014/main" id="{238D7A8A-AD96-5381-D3A0-12B5BC688B41}"/>
              </a:ext>
            </a:extLst>
          </p:cNvPr>
          <p:cNvSpPr>
            <a:spLocks noGrp="1"/>
          </p:cNvSpPr>
          <p:nvPr>
            <p:ph idx="1"/>
          </p:nvPr>
        </p:nvSpPr>
        <p:spPr>
          <a:xfrm>
            <a:off x="604674" y="1246741"/>
            <a:ext cx="10877529" cy="905677"/>
          </a:xfrm>
        </p:spPr>
        <p:txBody>
          <a:bodyPr/>
          <a:lstStyle/>
          <a:p>
            <a:r>
              <a:rPr lang="en-US" sz="1800" dirty="0"/>
              <a:t>Randomized, double-blind, placebo-controlled, multicenter phase III trial (data cutoff: November 30, 2022)</a:t>
            </a:r>
          </a:p>
        </p:txBody>
      </p:sp>
      <p:sp>
        <p:nvSpPr>
          <p:cNvPr id="3" name="Text Box 45">
            <a:extLst>
              <a:ext uri="{FF2B5EF4-FFF2-40B4-BE49-F238E27FC236}">
                <a16:creationId xmlns:a16="http://schemas.microsoft.com/office/drawing/2014/main" id="{5B0983EE-2F93-2C51-CA9B-94A99FFF178A}"/>
              </a:ext>
            </a:extLst>
          </p:cNvPr>
          <p:cNvSpPr txBox="1">
            <a:spLocks noChangeArrowheads="1"/>
          </p:cNvSpPr>
          <p:nvPr/>
        </p:nvSpPr>
        <p:spPr bwMode="auto">
          <a:xfrm>
            <a:off x="317145" y="2739768"/>
            <a:ext cx="212914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newly diagnosed, resectable stage II</a:t>
            </a:r>
            <a:r>
              <a:rPr lang="en-US" altLang="en-US" sz="1400" b="0" dirty="0">
                <a:solidFill>
                  <a:srgbClr val="000000"/>
                </a:solidFill>
                <a:latin typeface="Calibri" panose="020F0502020204030204" pitchFamily="34" charset="0"/>
                <a:cs typeface="+mn-cs"/>
              </a:rPr>
              <a:t>-III</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NSCLC without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EGFR</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or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ALK</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mutations;</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ECOG PS 0/1</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500*)</a:t>
            </a:r>
          </a:p>
        </p:txBody>
      </p:sp>
      <p:sp>
        <p:nvSpPr>
          <p:cNvPr id="4" name="Rectangle 49">
            <a:extLst>
              <a:ext uri="{FF2B5EF4-FFF2-40B4-BE49-F238E27FC236}">
                <a16:creationId xmlns:a16="http://schemas.microsoft.com/office/drawing/2014/main" id="{7AD04008-D33E-B345-BEE6-2673FFBC50C7}"/>
              </a:ext>
            </a:extLst>
          </p:cNvPr>
          <p:cNvSpPr>
            <a:spLocks noChangeArrowheads="1"/>
          </p:cNvSpPr>
          <p:nvPr/>
        </p:nvSpPr>
        <p:spPr bwMode="auto">
          <a:xfrm>
            <a:off x="2870037" y="2498435"/>
            <a:ext cx="2286000" cy="1092649"/>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cs typeface="+mn-cs"/>
              </a:rPr>
              <a:t>Toripalimab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mn-cs"/>
              </a:rPr>
              <a:t>240 mg IV </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b="0" dirty="0">
                <a:solidFill>
                  <a:srgbClr val="FFFFFF"/>
                </a:solidFill>
                <a:latin typeface="Calibri" panose="020F0502020204030204" pitchFamily="34" charset="0"/>
                <a:cs typeface="+mn-cs"/>
              </a:rPr>
              <a:t>+</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mn-cs"/>
            </a:endParaRP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dirty="0">
                <a:solidFill>
                  <a:srgbClr val="FFFFFF"/>
                </a:solidFill>
                <a:latin typeface="Calibri" panose="020F0502020204030204" pitchFamily="34" charset="0"/>
                <a:cs typeface="+mn-cs"/>
              </a:rPr>
              <a:t>Platinum-Based CT</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mn-cs"/>
              </a:rPr>
              <a:t>Q3W for 3 cycles</a:t>
            </a:r>
          </a:p>
        </p:txBody>
      </p:sp>
      <p:sp>
        <p:nvSpPr>
          <p:cNvPr id="5" name="Rectangle 50">
            <a:extLst>
              <a:ext uri="{FF2B5EF4-FFF2-40B4-BE49-F238E27FC236}">
                <a16:creationId xmlns:a16="http://schemas.microsoft.com/office/drawing/2014/main" id="{2FEB5CF2-E4FD-C4EB-AAF5-6846835C7D56}"/>
              </a:ext>
            </a:extLst>
          </p:cNvPr>
          <p:cNvSpPr>
            <a:spLocks noChangeArrowheads="1"/>
          </p:cNvSpPr>
          <p:nvPr/>
        </p:nvSpPr>
        <p:spPr bwMode="auto">
          <a:xfrm>
            <a:off x="2870037" y="3781978"/>
            <a:ext cx="2286000" cy="1092649"/>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FFFFFF"/>
                </a:solidFill>
                <a:effectLst/>
                <a:uLnTx/>
                <a:uFillTx/>
                <a:latin typeface="Calibri" panose="020F0502020204030204" pitchFamily="34" charset="0"/>
                <a:cs typeface="+mn-cs"/>
              </a:rPr>
              <a:t>Placebo</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mn-cs"/>
            </a:endParaRP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b="0" dirty="0">
                <a:solidFill>
                  <a:srgbClr val="FFFFFF"/>
                </a:solidFill>
                <a:latin typeface="Calibri" panose="020F0502020204030204" pitchFamily="34" charset="0"/>
                <a:cs typeface="+mn-cs"/>
              </a:rPr>
              <a:t>+</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mn-cs"/>
            </a:endParaRP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dirty="0">
                <a:solidFill>
                  <a:srgbClr val="FFFFFF"/>
                </a:solidFill>
                <a:latin typeface="Calibri" panose="020F0502020204030204" pitchFamily="34" charset="0"/>
                <a:cs typeface="+mn-cs"/>
              </a:rPr>
              <a:t>Platinum-Based CT</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mn-cs"/>
              </a:rPr>
              <a:t>Q3W for 3 cycles</a:t>
            </a:r>
          </a:p>
        </p:txBody>
      </p:sp>
      <p:sp>
        <p:nvSpPr>
          <p:cNvPr id="6" name="Line 54">
            <a:extLst>
              <a:ext uri="{FF2B5EF4-FFF2-40B4-BE49-F238E27FC236}">
                <a16:creationId xmlns:a16="http://schemas.microsoft.com/office/drawing/2014/main" id="{CF24CE55-4964-427C-7C5A-627AEE662D62}"/>
              </a:ext>
            </a:extLst>
          </p:cNvPr>
          <p:cNvSpPr>
            <a:spLocks noChangeShapeType="1"/>
          </p:cNvSpPr>
          <p:nvPr/>
        </p:nvSpPr>
        <p:spPr bwMode="auto">
          <a:xfrm flipV="1">
            <a:off x="2446293" y="3044925"/>
            <a:ext cx="311150" cy="17383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 name="TextBox 6">
            <a:extLst>
              <a:ext uri="{FF2B5EF4-FFF2-40B4-BE49-F238E27FC236}">
                <a16:creationId xmlns:a16="http://schemas.microsoft.com/office/drawing/2014/main" id="{5768D5C1-FFB1-3D8F-E171-80B2E0F31ED7}"/>
              </a:ext>
            </a:extLst>
          </p:cNvPr>
          <p:cNvSpPr txBox="1"/>
          <p:nvPr/>
        </p:nvSpPr>
        <p:spPr bwMode="auto">
          <a:xfrm>
            <a:off x="1132572" y="1578540"/>
            <a:ext cx="328702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Stratified by disease stage (II vs IIIA vs IIIB), lobectomy vs pneumonectomy, squamous vs nonsquamous, and PD-L1 expression (&lt;1% or </a:t>
            </a:r>
            <a:br>
              <a:rPr lang="en-US" sz="1200" b="0" i="1" dirty="0">
                <a:solidFill>
                  <a:schemeClr val="bg1"/>
                </a:solidFill>
                <a:latin typeface="Calibri" panose="020F0502020204030204" pitchFamily="34" charset="0"/>
              </a:rPr>
            </a:br>
            <a:r>
              <a:rPr lang="en-US" sz="1200" b="0" i="1" dirty="0">
                <a:solidFill>
                  <a:schemeClr val="bg1"/>
                </a:solidFill>
                <a:latin typeface="Calibri" panose="020F0502020204030204" pitchFamily="34" charset="0"/>
              </a:rPr>
              <a:t>nonevaluable vs ≥1%)</a:t>
            </a:r>
          </a:p>
        </p:txBody>
      </p:sp>
      <p:sp>
        <p:nvSpPr>
          <p:cNvPr id="8" name="Rectangle 49">
            <a:extLst>
              <a:ext uri="{FF2B5EF4-FFF2-40B4-BE49-F238E27FC236}">
                <a16:creationId xmlns:a16="http://schemas.microsoft.com/office/drawing/2014/main" id="{2AD374C7-68D1-7CAF-A6F3-763747DEB423}"/>
              </a:ext>
            </a:extLst>
          </p:cNvPr>
          <p:cNvSpPr>
            <a:spLocks noChangeArrowheads="1"/>
          </p:cNvSpPr>
          <p:nvPr/>
        </p:nvSpPr>
        <p:spPr bwMode="auto">
          <a:xfrm>
            <a:off x="6123308" y="2498435"/>
            <a:ext cx="2286000" cy="1092649"/>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cs typeface="+mn-cs"/>
              </a:rPr>
              <a:t>Toripalimab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mn-cs"/>
              </a:rPr>
              <a:t>240 mg IV </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b="0" dirty="0">
                <a:solidFill>
                  <a:srgbClr val="FFFFFF"/>
                </a:solidFill>
                <a:latin typeface="Calibri" panose="020F0502020204030204" pitchFamily="34" charset="0"/>
                <a:cs typeface="+mn-cs"/>
              </a:rPr>
              <a:t>+</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mn-cs"/>
            </a:endParaRP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dirty="0">
                <a:solidFill>
                  <a:srgbClr val="FFFFFF"/>
                </a:solidFill>
                <a:latin typeface="Calibri" panose="020F0502020204030204" pitchFamily="34" charset="0"/>
                <a:cs typeface="+mn-cs"/>
              </a:rPr>
              <a:t>Platinum-Based CT</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mn-cs"/>
              </a:rPr>
              <a:t>Q3W for 1 cycle</a:t>
            </a:r>
          </a:p>
        </p:txBody>
      </p:sp>
      <p:sp>
        <p:nvSpPr>
          <p:cNvPr id="9" name="Rectangle 50">
            <a:extLst>
              <a:ext uri="{FF2B5EF4-FFF2-40B4-BE49-F238E27FC236}">
                <a16:creationId xmlns:a16="http://schemas.microsoft.com/office/drawing/2014/main" id="{2EC5BA75-FD7A-1ACB-2604-0673EA97E8AA}"/>
              </a:ext>
            </a:extLst>
          </p:cNvPr>
          <p:cNvSpPr>
            <a:spLocks noChangeArrowheads="1"/>
          </p:cNvSpPr>
          <p:nvPr/>
        </p:nvSpPr>
        <p:spPr bwMode="auto">
          <a:xfrm>
            <a:off x="6123308" y="3781978"/>
            <a:ext cx="2286000" cy="1092649"/>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dirty="0">
                <a:solidFill>
                  <a:srgbClr val="FFFFFF"/>
                </a:solidFill>
                <a:latin typeface="Calibri" panose="020F0502020204030204" pitchFamily="34" charset="0"/>
                <a:cs typeface="+mn-cs"/>
              </a:rPr>
              <a:t>Placebo</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b="0" dirty="0">
                <a:solidFill>
                  <a:srgbClr val="FFFFFF"/>
                </a:solidFill>
                <a:latin typeface="Calibri" panose="020F0502020204030204" pitchFamily="34" charset="0"/>
                <a:cs typeface="+mn-cs"/>
              </a:rPr>
              <a:t>+</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mn-cs"/>
            </a:endParaRP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dirty="0">
                <a:solidFill>
                  <a:srgbClr val="FFFFFF"/>
                </a:solidFill>
                <a:latin typeface="Calibri" panose="020F0502020204030204" pitchFamily="34" charset="0"/>
                <a:cs typeface="+mn-cs"/>
              </a:rPr>
              <a:t>Platinum-Based CT</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mn-cs"/>
              </a:rPr>
              <a:t>Q3W for 1 cycle</a:t>
            </a:r>
          </a:p>
        </p:txBody>
      </p:sp>
      <p:sp>
        <p:nvSpPr>
          <p:cNvPr id="10" name="Rectangle 49">
            <a:extLst>
              <a:ext uri="{FF2B5EF4-FFF2-40B4-BE49-F238E27FC236}">
                <a16:creationId xmlns:a16="http://schemas.microsoft.com/office/drawing/2014/main" id="{06869823-89F0-89ED-F3D6-74A3E87B85E4}"/>
              </a:ext>
            </a:extLst>
          </p:cNvPr>
          <p:cNvSpPr>
            <a:spLocks noChangeArrowheads="1"/>
          </p:cNvSpPr>
          <p:nvPr/>
        </p:nvSpPr>
        <p:spPr bwMode="auto">
          <a:xfrm>
            <a:off x="8667747" y="2498435"/>
            <a:ext cx="2286000" cy="1092649"/>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cs typeface="+mn-cs"/>
              </a:rPr>
              <a:t>Toripalimab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mn-cs"/>
              </a:rPr>
              <a:t>240 mg IV</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mn-cs"/>
              </a:rPr>
              <a:t>Q3W up to 13 cycles</a:t>
            </a:r>
          </a:p>
        </p:txBody>
      </p:sp>
      <p:sp>
        <p:nvSpPr>
          <p:cNvPr id="11" name="Rectangle 50">
            <a:extLst>
              <a:ext uri="{FF2B5EF4-FFF2-40B4-BE49-F238E27FC236}">
                <a16:creationId xmlns:a16="http://schemas.microsoft.com/office/drawing/2014/main" id="{CA09C1B3-78BD-EF0E-D32A-932AD31EC556}"/>
              </a:ext>
            </a:extLst>
          </p:cNvPr>
          <p:cNvSpPr>
            <a:spLocks noChangeArrowheads="1"/>
          </p:cNvSpPr>
          <p:nvPr/>
        </p:nvSpPr>
        <p:spPr bwMode="auto">
          <a:xfrm>
            <a:off x="8667747" y="3781978"/>
            <a:ext cx="2286000" cy="1092649"/>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FFFFFF"/>
                </a:solidFill>
                <a:effectLst/>
                <a:uLnTx/>
                <a:uFillTx/>
                <a:latin typeface="Calibri" panose="020F0502020204030204" pitchFamily="34" charset="0"/>
                <a:cs typeface="+mn-cs"/>
              </a:rPr>
              <a:t>Placebo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mn-cs"/>
              </a:rPr>
              <a:t>Q3W up to 13 cycles</a:t>
            </a:r>
          </a:p>
        </p:txBody>
      </p:sp>
      <p:sp>
        <p:nvSpPr>
          <p:cNvPr id="12" name="Content Placeholder 2">
            <a:extLst>
              <a:ext uri="{FF2B5EF4-FFF2-40B4-BE49-F238E27FC236}">
                <a16:creationId xmlns:a16="http://schemas.microsoft.com/office/drawing/2014/main" id="{E30997BA-6EB7-E91A-669F-0D42329B4133}"/>
              </a:ext>
            </a:extLst>
          </p:cNvPr>
          <p:cNvSpPr txBox="1">
            <a:spLocks/>
          </p:cNvSpPr>
          <p:nvPr/>
        </p:nvSpPr>
        <p:spPr bwMode="auto">
          <a:xfrm>
            <a:off x="604674" y="5455197"/>
            <a:ext cx="10877528" cy="69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1" kern="0" dirty="0"/>
              <a:t>Primary endpoints:</a:t>
            </a:r>
            <a:r>
              <a:rPr lang="en-US" sz="1800" b="0" kern="0" dirty="0"/>
              <a:t> EFS by investigator (stage III and stage II-III), MPR rate by BIPR (stage III and stage II-III)</a:t>
            </a:r>
          </a:p>
          <a:p>
            <a:r>
              <a:rPr lang="en-US" sz="1800" kern="0" dirty="0"/>
              <a:t>Secondary endpoints: </a:t>
            </a:r>
            <a:r>
              <a:rPr lang="en-US" sz="1800" b="0" kern="0" dirty="0"/>
              <a:t>OS, pCR by BIPR (stage III and stage II-III), EFS by IRC (stage III and stage II-III), DFS, safety</a:t>
            </a:r>
          </a:p>
        </p:txBody>
      </p:sp>
      <p:sp>
        <p:nvSpPr>
          <p:cNvPr id="14" name="TextBox 13">
            <a:extLst>
              <a:ext uri="{FF2B5EF4-FFF2-40B4-BE49-F238E27FC236}">
                <a16:creationId xmlns:a16="http://schemas.microsoft.com/office/drawing/2014/main" id="{26F0D760-42A2-994E-1FCD-82620D475817}"/>
              </a:ext>
            </a:extLst>
          </p:cNvPr>
          <p:cNvSpPr txBox="1"/>
          <p:nvPr/>
        </p:nvSpPr>
        <p:spPr bwMode="auto">
          <a:xfrm>
            <a:off x="3411494" y="2205758"/>
            <a:ext cx="12030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Neoadjuvant</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endParaRPr lang="en-US" sz="1400"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C20FC738-9C17-56A0-F26D-3E372D4509AA}"/>
              </a:ext>
            </a:extLst>
          </p:cNvPr>
          <p:cNvSpPr txBox="1"/>
          <p:nvPr/>
        </p:nvSpPr>
        <p:spPr bwMode="auto">
          <a:xfrm>
            <a:off x="6895273" y="2205758"/>
            <a:ext cx="8600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Adjuvant</a:t>
            </a:r>
          </a:p>
        </p:txBody>
      </p:sp>
      <p:sp>
        <p:nvSpPr>
          <p:cNvPr id="16" name="TextBox 15">
            <a:extLst>
              <a:ext uri="{FF2B5EF4-FFF2-40B4-BE49-F238E27FC236}">
                <a16:creationId xmlns:a16="http://schemas.microsoft.com/office/drawing/2014/main" id="{349BF9D2-D22C-D7E5-2962-E48569CE08D9}"/>
              </a:ext>
            </a:extLst>
          </p:cNvPr>
          <p:cNvSpPr txBox="1"/>
          <p:nvPr/>
        </p:nvSpPr>
        <p:spPr bwMode="auto">
          <a:xfrm>
            <a:off x="9228214" y="2205758"/>
            <a:ext cx="1165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Maintenance</a:t>
            </a:r>
          </a:p>
        </p:txBody>
      </p:sp>
      <p:sp>
        <p:nvSpPr>
          <p:cNvPr id="17" name="Line 54">
            <a:extLst>
              <a:ext uri="{FF2B5EF4-FFF2-40B4-BE49-F238E27FC236}">
                <a16:creationId xmlns:a16="http://schemas.microsoft.com/office/drawing/2014/main" id="{E8EF653B-0D26-EE4A-D1EA-0A9423DDCCFB}"/>
              </a:ext>
            </a:extLst>
          </p:cNvPr>
          <p:cNvSpPr>
            <a:spLocks noChangeShapeType="1"/>
          </p:cNvSpPr>
          <p:nvPr/>
        </p:nvSpPr>
        <p:spPr bwMode="auto">
          <a:xfrm>
            <a:off x="2446293" y="4125448"/>
            <a:ext cx="311150" cy="17383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 name="Rectangle 49">
            <a:extLst>
              <a:ext uri="{FF2B5EF4-FFF2-40B4-BE49-F238E27FC236}">
                <a16:creationId xmlns:a16="http://schemas.microsoft.com/office/drawing/2014/main" id="{DEFEF376-7B89-8C1F-9060-780370AC5953}"/>
              </a:ext>
            </a:extLst>
          </p:cNvPr>
          <p:cNvSpPr>
            <a:spLocks noChangeArrowheads="1"/>
          </p:cNvSpPr>
          <p:nvPr/>
        </p:nvSpPr>
        <p:spPr bwMode="auto">
          <a:xfrm>
            <a:off x="5417460" y="2493011"/>
            <a:ext cx="435673" cy="2381614"/>
          </a:xfrm>
          <a:prstGeom prst="rect">
            <a:avLst/>
          </a:prstGeom>
          <a:solidFill>
            <a:schemeClr val="tx2">
              <a:lumMod val="50000"/>
            </a:schemeClr>
          </a:solidFill>
          <a:ln>
            <a:noFill/>
          </a:ln>
        </p:spPr>
        <p:txBody>
          <a:bodyPr wrap="square" anchor="ctr" anchorCtr="1">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FFFFFF"/>
                </a:solidFill>
                <a:effectLst/>
                <a:uLnTx/>
                <a:uFillTx/>
                <a:latin typeface="Calibri" panose="020F0502020204030204" pitchFamily="34" charset="0"/>
                <a:cs typeface="+mn-cs"/>
              </a:rPr>
              <a:t>S</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dirty="0">
                <a:solidFill>
                  <a:srgbClr val="FFFFFF"/>
                </a:solidFill>
                <a:latin typeface="Calibri" panose="020F0502020204030204" pitchFamily="34" charset="0"/>
                <a:cs typeface="+mn-cs"/>
              </a:rPr>
              <a:t>U</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FFFFFF"/>
                </a:solidFill>
                <a:effectLst/>
                <a:uLnTx/>
                <a:uFillTx/>
                <a:latin typeface="Calibri" panose="020F0502020204030204" pitchFamily="34" charset="0"/>
                <a:cs typeface="+mn-cs"/>
              </a:rPr>
              <a:t>R</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dirty="0">
                <a:solidFill>
                  <a:srgbClr val="FFFFFF"/>
                </a:solidFill>
                <a:latin typeface="Calibri" panose="020F0502020204030204" pitchFamily="34" charset="0"/>
                <a:cs typeface="+mn-cs"/>
              </a:rPr>
              <a:t>G</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FFFFFF"/>
                </a:solidFill>
                <a:effectLst/>
                <a:uLnTx/>
                <a:uFillTx/>
                <a:latin typeface="Calibri" panose="020F0502020204030204" pitchFamily="34" charset="0"/>
                <a:cs typeface="+mn-cs"/>
              </a:rPr>
              <a:t>E</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dirty="0">
                <a:solidFill>
                  <a:srgbClr val="FFFFFF"/>
                </a:solidFill>
                <a:latin typeface="Calibri" panose="020F0502020204030204" pitchFamily="34" charset="0"/>
                <a:cs typeface="+mn-cs"/>
              </a:rPr>
              <a:t>R</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FFFFFF"/>
                </a:solidFill>
                <a:effectLst/>
                <a:uLnTx/>
                <a:uFillTx/>
                <a:latin typeface="Calibri" panose="020F0502020204030204" pitchFamily="34" charset="0"/>
                <a:cs typeface="+mn-cs"/>
              </a:rPr>
              <a:t>Y</a:t>
            </a:r>
          </a:p>
        </p:txBody>
      </p:sp>
      <p:sp>
        <p:nvSpPr>
          <p:cNvPr id="19" name="Line 52">
            <a:extLst>
              <a:ext uri="{FF2B5EF4-FFF2-40B4-BE49-F238E27FC236}">
                <a16:creationId xmlns:a16="http://schemas.microsoft.com/office/drawing/2014/main" id="{42878957-FC30-E88E-70C1-AE2D2517E985}"/>
              </a:ext>
            </a:extLst>
          </p:cNvPr>
          <p:cNvSpPr>
            <a:spLocks noChangeShapeType="1"/>
          </p:cNvSpPr>
          <p:nvPr/>
        </p:nvSpPr>
        <p:spPr bwMode="auto">
          <a:xfrm>
            <a:off x="5198559" y="4314292"/>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0" name="Line 52">
            <a:extLst>
              <a:ext uri="{FF2B5EF4-FFF2-40B4-BE49-F238E27FC236}">
                <a16:creationId xmlns:a16="http://schemas.microsoft.com/office/drawing/2014/main" id="{9B187225-D51D-B63F-4F8B-1C6BE23D69AF}"/>
              </a:ext>
            </a:extLst>
          </p:cNvPr>
          <p:cNvSpPr>
            <a:spLocks noChangeShapeType="1"/>
          </p:cNvSpPr>
          <p:nvPr/>
        </p:nvSpPr>
        <p:spPr bwMode="auto">
          <a:xfrm>
            <a:off x="8447087" y="4312396"/>
            <a:ext cx="182880" cy="379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1" name="Line 52">
            <a:extLst>
              <a:ext uri="{FF2B5EF4-FFF2-40B4-BE49-F238E27FC236}">
                <a16:creationId xmlns:a16="http://schemas.microsoft.com/office/drawing/2014/main" id="{B8ACED5F-4081-90E3-3477-1EA31095EED7}"/>
              </a:ext>
            </a:extLst>
          </p:cNvPr>
          <p:cNvSpPr>
            <a:spLocks noChangeShapeType="1"/>
          </p:cNvSpPr>
          <p:nvPr/>
        </p:nvSpPr>
        <p:spPr bwMode="auto">
          <a:xfrm>
            <a:off x="5881385" y="4314292"/>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2" name="Line 52">
            <a:extLst>
              <a:ext uri="{FF2B5EF4-FFF2-40B4-BE49-F238E27FC236}">
                <a16:creationId xmlns:a16="http://schemas.microsoft.com/office/drawing/2014/main" id="{DAAA105F-9D88-BF29-FFF4-7A1E8EBB5850}"/>
              </a:ext>
            </a:extLst>
          </p:cNvPr>
          <p:cNvSpPr>
            <a:spLocks noChangeShapeType="1"/>
          </p:cNvSpPr>
          <p:nvPr/>
        </p:nvSpPr>
        <p:spPr bwMode="auto">
          <a:xfrm>
            <a:off x="5198559" y="3044927"/>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3" name="Line 52">
            <a:extLst>
              <a:ext uri="{FF2B5EF4-FFF2-40B4-BE49-F238E27FC236}">
                <a16:creationId xmlns:a16="http://schemas.microsoft.com/office/drawing/2014/main" id="{90263987-66D0-39E6-A0BF-FF79EAF8B411}"/>
              </a:ext>
            </a:extLst>
          </p:cNvPr>
          <p:cNvSpPr>
            <a:spLocks noChangeShapeType="1"/>
          </p:cNvSpPr>
          <p:nvPr/>
        </p:nvSpPr>
        <p:spPr bwMode="auto">
          <a:xfrm>
            <a:off x="8447087" y="3043031"/>
            <a:ext cx="182880" cy="379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4" name="Line 52">
            <a:extLst>
              <a:ext uri="{FF2B5EF4-FFF2-40B4-BE49-F238E27FC236}">
                <a16:creationId xmlns:a16="http://schemas.microsoft.com/office/drawing/2014/main" id="{53B2406D-AB95-FA47-C2E6-28578C7F7D37}"/>
              </a:ext>
            </a:extLst>
          </p:cNvPr>
          <p:cNvSpPr>
            <a:spLocks noChangeShapeType="1"/>
          </p:cNvSpPr>
          <p:nvPr/>
        </p:nvSpPr>
        <p:spPr bwMode="auto">
          <a:xfrm>
            <a:off x="5881385" y="3044927"/>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5" name="Text Box 30">
            <a:extLst>
              <a:ext uri="{FF2B5EF4-FFF2-40B4-BE49-F238E27FC236}">
                <a16:creationId xmlns:a16="http://schemas.microsoft.com/office/drawing/2014/main" id="{C9E108BD-C2F3-0052-5D63-8A84BF2BF9B7}"/>
              </a:ext>
            </a:extLst>
          </p:cNvPr>
          <p:cNvSpPr txBox="1">
            <a:spLocks noChangeArrowheads="1"/>
          </p:cNvSpPr>
          <p:nvPr/>
        </p:nvSpPr>
        <p:spPr bwMode="auto">
          <a:xfrm>
            <a:off x="2870037" y="4871210"/>
            <a:ext cx="8432701"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ts val="0"/>
              </a:spcBef>
              <a:spcAft>
                <a:spcPts val="0"/>
              </a:spcAft>
              <a:buClr>
                <a:schemeClr val="folHlink"/>
              </a:buClr>
              <a:buNone/>
            </a:pPr>
            <a:r>
              <a:rPr kumimoji="0" lang="en-US" sz="1200" b="0" i="0" u="none" strike="noStrike" cap="none" normalizeH="0" dirty="0">
                <a:ln>
                  <a:noFill/>
                </a:ln>
                <a:solidFill>
                  <a:schemeClr val="bg2">
                    <a:lumMod val="10000"/>
                  </a:schemeClr>
                </a:solidFill>
                <a:effectLst/>
                <a:latin typeface="Calibri" panose="020F0502020204030204" pitchFamily="34" charset="0"/>
              </a:rPr>
              <a:t>*</a:t>
            </a:r>
            <a:r>
              <a:rPr kumimoji="0" lang="en-US" sz="1200" b="0" i="0" u="none" strike="noStrike" cap="none" normalizeH="0" dirty="0">
                <a:ln>
                  <a:noFill/>
                </a:ln>
                <a:solidFill>
                  <a:schemeClr val="bg1"/>
                </a:solidFill>
                <a:effectLst/>
                <a:latin typeface="Calibri" panose="020F0502020204030204" pitchFamily="34" charset="0"/>
              </a:rPr>
              <a:t>Planned enrollment: ~400 sta</a:t>
            </a:r>
            <a:r>
              <a:rPr lang="en-US" sz="1200" b="0" dirty="0">
                <a:solidFill>
                  <a:schemeClr val="bg1"/>
                </a:solidFill>
                <a:latin typeface="Calibri" panose="020F0502020204030204" pitchFamily="34" charset="0"/>
              </a:rPr>
              <a:t>ge III; ~100 stage II.</a:t>
            </a:r>
            <a:endParaRPr lang="en-US" altLang="en-US" sz="1200" b="0" dirty="0">
              <a:solidFill>
                <a:schemeClr val="bg1"/>
              </a:solidFill>
              <a:latin typeface="Calibri" panose="020F0502020204030204" pitchFamily="34" charset="0"/>
            </a:endParaRPr>
          </a:p>
          <a:p>
            <a:pPr eaLnBrk="1" hangingPunct="1">
              <a:lnSpc>
                <a:spcPct val="100000"/>
              </a:lnSpc>
              <a:spcBef>
                <a:spcPts val="0"/>
              </a:spcBef>
              <a:spcAft>
                <a:spcPts val="0"/>
              </a:spcAft>
              <a:buClr>
                <a:schemeClr val="folHlink"/>
              </a:buClr>
              <a:buFont typeface="Arial" panose="020B0604020202020204" pitchFamily="34" charset="0"/>
              <a:buNone/>
            </a:pP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lang="en-US" altLang="en-US" sz="1200" b="0" dirty="0">
                <a:solidFill>
                  <a:schemeClr val="bg1"/>
                </a:solidFill>
                <a:latin typeface="Calibri" panose="020F0502020204030204" pitchFamily="34" charset="0"/>
              </a:rPr>
              <a:t>Trial required 3 cycles of neoadjuvant CT, with total of 4 cycles of perioperative CT, allowing surgeon’s choice of surgery timing.</a:t>
            </a:r>
          </a:p>
        </p:txBody>
      </p:sp>
      <p:sp>
        <p:nvSpPr>
          <p:cNvPr id="26" name="Line 52">
            <a:extLst>
              <a:ext uri="{FF2B5EF4-FFF2-40B4-BE49-F238E27FC236}">
                <a16:creationId xmlns:a16="http://schemas.microsoft.com/office/drawing/2014/main" id="{D09FADCA-C443-03B3-3CCE-8A7E2A059E76}"/>
              </a:ext>
            </a:extLst>
          </p:cNvPr>
          <p:cNvSpPr>
            <a:spLocks noChangeShapeType="1"/>
          </p:cNvSpPr>
          <p:nvPr/>
        </p:nvSpPr>
        <p:spPr bwMode="auto">
          <a:xfrm rot="5400000">
            <a:off x="2327547" y="2656651"/>
            <a:ext cx="548640" cy="0"/>
          </a:xfrm>
          <a:prstGeom prst="line">
            <a:avLst/>
          </a:prstGeom>
          <a:noFill/>
          <a:ln w="28575">
            <a:solidFill>
              <a:schemeClr val="bg1"/>
            </a:solidFill>
            <a:prstDash val="sys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66298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NEOTORCH</a:t>
            </a:r>
            <a:r>
              <a:rPr lang="en-US" altLang="en-US" sz="3600" dirty="0"/>
              <a:t>: </a:t>
            </a:r>
            <a:r>
              <a:rPr lang="en-US" dirty="0"/>
              <a:t>Baseline Characteristics of Patients With Stage III NSCLC</a:t>
            </a:r>
            <a:endParaRPr lang="en-US" altLang="en-US" dirty="0"/>
          </a:p>
        </p:txBody>
      </p:sp>
      <p:graphicFrame>
        <p:nvGraphicFramePr>
          <p:cNvPr id="4" name="Group 32">
            <a:extLst>
              <a:ext uri="{FF2B5EF4-FFF2-40B4-BE49-F238E27FC236}">
                <a16:creationId xmlns:a16="http://schemas.microsoft.com/office/drawing/2014/main" id="{3039D510-159D-4A73-37DD-861127CF1E42}"/>
              </a:ext>
            </a:extLst>
          </p:cNvPr>
          <p:cNvGraphicFramePr>
            <a:graphicFrameLocks noGrp="1"/>
          </p:cNvGraphicFramePr>
          <p:nvPr>
            <p:extLst>
              <p:ext uri="{D42A27DB-BD31-4B8C-83A1-F6EECF244321}">
                <p14:modId xmlns:p14="http://schemas.microsoft.com/office/powerpoint/2010/main" val="3259483091"/>
              </p:ext>
            </p:extLst>
          </p:nvPr>
        </p:nvGraphicFramePr>
        <p:xfrm>
          <a:off x="719328" y="1600200"/>
          <a:ext cx="5376672" cy="4093230"/>
        </p:xfrm>
        <a:graphic>
          <a:graphicData uri="http://schemas.openxmlformats.org/drawingml/2006/table">
            <a:tbl>
              <a:tblPr/>
              <a:tblGrid>
                <a:gridCol w="1583238">
                  <a:extLst>
                    <a:ext uri="{9D8B030D-6E8A-4147-A177-3AD203B41FA5}">
                      <a16:colId xmlns:a16="http://schemas.microsoft.com/office/drawing/2014/main" val="20000"/>
                    </a:ext>
                  </a:extLst>
                </a:gridCol>
                <a:gridCol w="1264478">
                  <a:extLst>
                    <a:ext uri="{9D8B030D-6E8A-4147-A177-3AD203B41FA5}">
                      <a16:colId xmlns:a16="http://schemas.microsoft.com/office/drawing/2014/main" val="20001"/>
                    </a:ext>
                  </a:extLst>
                </a:gridCol>
                <a:gridCol w="1264478">
                  <a:extLst>
                    <a:ext uri="{9D8B030D-6E8A-4147-A177-3AD203B41FA5}">
                      <a16:colId xmlns:a16="http://schemas.microsoft.com/office/drawing/2014/main" val="41848155"/>
                    </a:ext>
                  </a:extLst>
                </a:gridCol>
                <a:gridCol w="1264478">
                  <a:extLst>
                    <a:ext uri="{9D8B030D-6E8A-4147-A177-3AD203B41FA5}">
                      <a16:colId xmlns:a16="http://schemas.microsoft.com/office/drawing/2014/main" val="971833774"/>
                    </a:ext>
                  </a:extLst>
                </a:gridCol>
              </a:tblGrid>
              <a:tr h="55607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Toripalimab + CT (n = 202)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Total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2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(31-70)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(29-70)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3061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Age &lt;65 yr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140 (69.3)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138 (68.3)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278 (68.8)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181 (89.6)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189 (93.6)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370 (91.6)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2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Smoking status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Nonsmoker</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Smoker</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Former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(13.9)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(14.9)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144 (71.3)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(10.4)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158 (78.2)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(12.1)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(13.1)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302 (74.8)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854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 (34.7)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132 (65.3)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 (36.1)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129 (63.9)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143 (35.4)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261 (64.6)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79581398"/>
                  </a:ext>
                </a:extLst>
              </a:tr>
              <a:tr h="321944">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Histology</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Nonsquamous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Squamous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(22.3)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157 (77.7)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(22.3)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157 (77.7)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 (22.3)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314 (77.7)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71488709"/>
                  </a:ext>
                </a:extLst>
              </a:tr>
            </a:tbl>
          </a:graphicData>
        </a:graphic>
      </p:graphicFrame>
      <p:sp>
        <p:nvSpPr>
          <p:cNvPr id="5" name="Text Box 11">
            <a:extLst>
              <a:ext uri="{FF2B5EF4-FFF2-40B4-BE49-F238E27FC236}">
                <a16:creationId xmlns:a16="http://schemas.microsoft.com/office/drawing/2014/main" id="{D11EB947-4E89-4BB3-95AA-EF9BB50F4B6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Lu. ASCO 2023. Abstr 8501.</a:t>
            </a:r>
          </a:p>
        </p:txBody>
      </p:sp>
      <p:graphicFrame>
        <p:nvGraphicFramePr>
          <p:cNvPr id="6" name="Group 32">
            <a:extLst>
              <a:ext uri="{FF2B5EF4-FFF2-40B4-BE49-F238E27FC236}">
                <a16:creationId xmlns:a16="http://schemas.microsoft.com/office/drawing/2014/main" id="{3847C11F-26EE-FE09-EFD6-B80AB9A8E542}"/>
              </a:ext>
            </a:extLst>
          </p:cNvPr>
          <p:cNvGraphicFramePr>
            <a:graphicFrameLocks noGrp="1"/>
          </p:cNvGraphicFramePr>
          <p:nvPr>
            <p:extLst>
              <p:ext uri="{D42A27DB-BD31-4B8C-83A1-F6EECF244321}">
                <p14:modId xmlns:p14="http://schemas.microsoft.com/office/powerpoint/2010/main" val="1406391838"/>
              </p:ext>
            </p:extLst>
          </p:nvPr>
        </p:nvGraphicFramePr>
        <p:xfrm>
          <a:off x="6293041" y="1600200"/>
          <a:ext cx="5376673" cy="2964042"/>
        </p:xfrm>
        <a:graphic>
          <a:graphicData uri="http://schemas.openxmlformats.org/drawingml/2006/table">
            <a:tbl>
              <a:tblPr/>
              <a:tblGrid>
                <a:gridCol w="1792180">
                  <a:extLst>
                    <a:ext uri="{9D8B030D-6E8A-4147-A177-3AD203B41FA5}">
                      <a16:colId xmlns:a16="http://schemas.microsoft.com/office/drawing/2014/main" val="20000"/>
                    </a:ext>
                  </a:extLst>
                </a:gridCol>
                <a:gridCol w="1263316">
                  <a:extLst>
                    <a:ext uri="{9D8B030D-6E8A-4147-A177-3AD203B41FA5}">
                      <a16:colId xmlns:a16="http://schemas.microsoft.com/office/drawing/2014/main" val="20001"/>
                    </a:ext>
                  </a:extLst>
                </a:gridCol>
                <a:gridCol w="1239252">
                  <a:extLst>
                    <a:ext uri="{9D8B030D-6E8A-4147-A177-3AD203B41FA5}">
                      <a16:colId xmlns:a16="http://schemas.microsoft.com/office/drawing/2014/main" val="41848155"/>
                    </a:ext>
                  </a:extLst>
                </a:gridCol>
                <a:gridCol w="1081925">
                  <a:extLst>
                    <a:ext uri="{9D8B030D-6E8A-4147-A177-3AD203B41FA5}">
                      <a16:colId xmlns:a16="http://schemas.microsoft.com/office/drawing/2014/main" val="971833774"/>
                    </a:ext>
                  </a:extLst>
                </a:gridCol>
              </a:tblGrid>
              <a:tr h="55607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Toripalimab + CT (n = 202)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Total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2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expression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TC ≥1%</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TC &lt;1% or 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133 (65.8)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69 (34.2)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132 (65.3)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70 (34.7)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265 (65.6)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139 (34.4)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3061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Clinical stage*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 (67.3)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(32.2)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 (67.3)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(31.7)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272 (67.3)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129 (31.9)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32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stage</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N0</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N1</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(8.4)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(22.8)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138 (68.3)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(8.9)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(19.3)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145 (71.8)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(8.7)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 (21.0)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283 (70.0)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7" name="Text Box 30">
            <a:extLst>
              <a:ext uri="{FF2B5EF4-FFF2-40B4-BE49-F238E27FC236}">
                <a16:creationId xmlns:a16="http://schemas.microsoft.com/office/drawing/2014/main" id="{44653B78-1848-AA35-EB11-08A69E991418}"/>
              </a:ext>
            </a:extLst>
          </p:cNvPr>
          <p:cNvSpPr txBox="1">
            <a:spLocks noChangeArrowheads="1"/>
          </p:cNvSpPr>
          <p:nvPr/>
        </p:nvSpPr>
        <p:spPr bwMode="auto">
          <a:xfrm>
            <a:off x="6250509" y="4589673"/>
            <a:ext cx="5551630" cy="82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*In major protocol deviation, 1 patient with stage IIIC (toripalimab arm) and </a:t>
            </a:r>
            <a:br>
              <a:rPr lang="en-US" altLang="en-US" sz="1200" b="0" dirty="0">
                <a:solidFill>
                  <a:schemeClr val="bg1"/>
                </a:solidFill>
                <a:latin typeface="Calibri" panose="020F0502020204030204" pitchFamily="34" charset="0"/>
              </a:rPr>
            </a:br>
            <a:r>
              <a:rPr lang="en-US" altLang="en-US" sz="1200" b="0" dirty="0">
                <a:solidFill>
                  <a:schemeClr val="bg1"/>
                </a:solidFill>
                <a:latin typeface="Calibri" panose="020F0502020204030204" pitchFamily="34" charset="0"/>
              </a:rPr>
              <a:t>2 patients with stage IV (placebo arm) were enrolled but were excluded from </a:t>
            </a:r>
            <a:br>
              <a:rPr lang="en-US" altLang="en-US" sz="1200" b="0" dirty="0">
                <a:solidFill>
                  <a:schemeClr val="bg1"/>
                </a:solidFill>
                <a:latin typeface="Calibri" panose="020F0502020204030204" pitchFamily="34" charset="0"/>
              </a:rPr>
            </a:br>
            <a:r>
              <a:rPr lang="en-US" altLang="en-US" sz="1200" b="0" dirty="0">
                <a:solidFill>
                  <a:schemeClr val="bg1"/>
                </a:solidFill>
                <a:latin typeface="Calibri" panose="020F0502020204030204" pitchFamily="34" charset="0"/>
              </a:rPr>
              <a:t>per-protocol analysis and did not receive surgery.</a:t>
            </a:r>
            <a:br>
              <a:rPr lang="en-US" altLang="en-US" sz="1200" b="0" dirty="0">
                <a:solidFill>
                  <a:schemeClr val="bg1"/>
                </a:solidFill>
                <a:latin typeface="Calibri" panose="020F0502020204030204" pitchFamily="34" charset="0"/>
              </a:rPr>
            </a:b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lang="en-US" sz="1200" b="0" dirty="0">
                <a:solidFill>
                  <a:schemeClr val="bg2">
                    <a:lumMod val="10000"/>
                  </a:schemeClr>
                </a:solidFill>
                <a:latin typeface="Calibri" panose="020F0502020204030204" pitchFamily="34" charset="0"/>
              </a:rPr>
              <a:t>1</a:t>
            </a:r>
            <a:r>
              <a:rPr kumimoji="0" lang="en-US" sz="1200" b="0" i="0" u="none" strike="noStrike" cap="none" normalizeH="0" dirty="0">
                <a:ln>
                  <a:noFill/>
                </a:ln>
                <a:solidFill>
                  <a:schemeClr val="bg2">
                    <a:lumMod val="10000"/>
                  </a:schemeClr>
                </a:solidFill>
                <a:effectLst/>
                <a:latin typeface="Calibri" panose="020F0502020204030204" pitchFamily="34" charset="0"/>
              </a:rPr>
              <a:t> patient with N3 disease was enrolled in toripalimab arm.</a:t>
            </a:r>
          </a:p>
        </p:txBody>
      </p:sp>
    </p:spTree>
    <p:extLst>
      <p:ext uri="{BB962C8B-B14F-4D97-AF65-F5344CB8AC3E}">
        <p14:creationId xmlns:p14="http://schemas.microsoft.com/office/powerpoint/2010/main" val="2092750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NEOTORCH</a:t>
            </a:r>
            <a:r>
              <a:rPr lang="en-US" altLang="en-US" sz="3600" dirty="0"/>
              <a:t>: </a:t>
            </a:r>
            <a:r>
              <a:rPr lang="en-US" dirty="0"/>
              <a:t>Treatment Summary</a:t>
            </a:r>
            <a:endParaRPr lang="en-US" altLang="en-US" dirty="0"/>
          </a:p>
        </p:txBody>
      </p:sp>
      <p:graphicFrame>
        <p:nvGraphicFramePr>
          <p:cNvPr id="4" name="Group 32">
            <a:extLst>
              <a:ext uri="{FF2B5EF4-FFF2-40B4-BE49-F238E27FC236}">
                <a16:creationId xmlns:a16="http://schemas.microsoft.com/office/drawing/2014/main" id="{3039D510-159D-4A73-37DD-861127CF1E42}"/>
              </a:ext>
            </a:extLst>
          </p:cNvPr>
          <p:cNvGraphicFramePr>
            <a:graphicFrameLocks noGrp="1"/>
          </p:cNvGraphicFramePr>
          <p:nvPr>
            <p:extLst>
              <p:ext uri="{D42A27DB-BD31-4B8C-83A1-F6EECF244321}">
                <p14:modId xmlns:p14="http://schemas.microsoft.com/office/powerpoint/2010/main" val="3651576129"/>
              </p:ext>
            </p:extLst>
          </p:nvPr>
        </p:nvGraphicFramePr>
        <p:xfrm>
          <a:off x="6096000" y="1318236"/>
          <a:ext cx="5187634" cy="2965422"/>
        </p:xfrm>
        <a:graphic>
          <a:graphicData uri="http://schemas.openxmlformats.org/drawingml/2006/table">
            <a:tbl>
              <a:tblPr/>
              <a:tblGrid>
                <a:gridCol w="2261552">
                  <a:extLst>
                    <a:ext uri="{9D8B030D-6E8A-4147-A177-3AD203B41FA5}">
                      <a16:colId xmlns:a16="http://schemas.microsoft.com/office/drawing/2014/main" val="20000"/>
                    </a:ext>
                  </a:extLst>
                </a:gridCol>
                <a:gridCol w="1463041">
                  <a:extLst>
                    <a:ext uri="{9D8B030D-6E8A-4147-A177-3AD203B41FA5}">
                      <a16:colId xmlns:a16="http://schemas.microsoft.com/office/drawing/2014/main" val="20001"/>
                    </a:ext>
                  </a:extLst>
                </a:gridCol>
                <a:gridCol w="1463041">
                  <a:extLst>
                    <a:ext uri="{9D8B030D-6E8A-4147-A177-3AD203B41FA5}">
                      <a16:colId xmlns:a16="http://schemas.microsoft.com/office/drawing/2014/main" val="41848155"/>
                    </a:ext>
                  </a:extLst>
                </a:gridCol>
              </a:tblGrid>
              <a:tr h="55607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Systemic Treatment,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Toripalimab + CT (n = 202)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2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Neoadjuvant treatment</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Received 3 cycles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Received 4 cycles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Cisplatin based</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Carboplatin based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202 (100)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176 (87.1)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(6.9)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(18.3)</a:t>
                      </a:r>
                      <a:r>
                        <a:rPr kumimoji="0" lang="en-US" altLang="en-US" sz="1400" b="0" i="0" u="none" strike="noStrike" cap="none" normalizeH="0" baseline="30000" dirty="0">
                          <a:ln>
                            <a:noFill/>
                          </a:ln>
                          <a:solidFill>
                            <a:schemeClr val="bg1"/>
                          </a:solidFill>
                          <a:effectLst/>
                          <a:latin typeface="Calibri" panose="020F0502020204030204" pitchFamily="34" charset="0"/>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166 (82.2)</a:t>
                      </a:r>
                      <a:r>
                        <a:rPr kumimoji="0" lang="en-US" altLang="en-US" sz="1400" b="0" i="0" u="none" strike="noStrike" cap="none" normalizeH="0" baseline="30000" dirty="0">
                          <a:ln>
                            <a:noFill/>
                          </a:ln>
                          <a:solidFill>
                            <a:schemeClr val="bg1"/>
                          </a:solidFill>
                          <a:effectLst/>
                          <a:latin typeface="Calibri" panose="020F0502020204030204" pitchFamily="34" charset="0"/>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202 (100)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185 (91.6)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(15.3)</a:t>
                      </a:r>
                      <a:r>
                        <a:rPr lang="en-US" altLang="en-US" sz="1400" b="0" baseline="30000" dirty="0">
                          <a:solidFill>
                            <a:schemeClr val="bg1"/>
                          </a:solidFill>
                          <a:latin typeface="Calibri" panose="020F0502020204030204" pitchFamily="34" charset="0"/>
                        </a:rPr>
                        <a:t>¶</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170 (84.2)</a:t>
                      </a:r>
                      <a:r>
                        <a:rPr lang="en-US" altLang="en-US" sz="1400" b="0" baseline="30000" dirty="0">
                          <a:solidFill>
                            <a:schemeClr val="bg1"/>
                          </a:solidFill>
                          <a:latin typeface="Calibri" panose="020F0502020204030204" pitchFamily="34" charset="0"/>
                        </a:rPr>
                        <a:t>¶</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3061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Adjuvant treatment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144 (71.3)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131 (64.9)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Maintenance treatment</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Ongoing</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Discontinued</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Completed 13 cycles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145 (71.8)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(12.4)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120 (59.4)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(43.6)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130 (64.4)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(9.9)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 (54.5)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(32.7)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2" name="Text Box 11">
            <a:extLst>
              <a:ext uri="{FF2B5EF4-FFF2-40B4-BE49-F238E27FC236}">
                <a16:creationId xmlns:a16="http://schemas.microsoft.com/office/drawing/2014/main" id="{80426A54-641F-416F-70BC-F9F678A02080}"/>
              </a:ext>
            </a:extLst>
          </p:cNvPr>
          <p:cNvSpPr txBox="1">
            <a:spLocks noChangeArrowheads="1"/>
          </p:cNvSpPr>
          <p:nvPr/>
        </p:nvSpPr>
        <p:spPr bwMode="auto">
          <a:xfrm>
            <a:off x="6045981" y="4283658"/>
            <a:ext cx="50453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kumimoji="0" lang="en-US" altLang="en-US" sz="1200" b="0" i="0" u="none" strike="noStrike" cap="none" normalizeH="0" baseline="30000" dirty="0">
                <a:ln>
                  <a:noFill/>
                </a:ln>
                <a:solidFill>
                  <a:schemeClr val="bg1"/>
                </a:solidFill>
                <a:effectLst/>
                <a:latin typeface="Calibri" panose="020F0502020204030204" pitchFamily="34" charset="0"/>
              </a:rPr>
              <a:t>‖</a:t>
            </a:r>
            <a:r>
              <a:rPr lang="en-US" altLang="en-US" sz="1200" b="0" dirty="0">
                <a:solidFill>
                  <a:schemeClr val="bg1"/>
                </a:solidFill>
                <a:latin typeface="Calibri" panose="020F0502020204030204" pitchFamily="34" charset="0"/>
              </a:rPr>
              <a:t>1 patient received both cisplatin and carboplatin treatment.</a:t>
            </a:r>
          </a:p>
          <a:p>
            <a:pPr eaLnBrk="1" hangingPunct="1">
              <a:lnSpc>
                <a:spcPct val="100000"/>
              </a:lnSpc>
              <a:spcBef>
                <a:spcPct val="0"/>
              </a:spcBef>
              <a:spcAft>
                <a:spcPct val="0"/>
              </a:spcAft>
              <a:buClrTx/>
              <a:buNone/>
            </a:pPr>
            <a:r>
              <a:rPr lang="en-US" altLang="en-US" sz="1200" b="0" baseline="30000" dirty="0">
                <a:solidFill>
                  <a:schemeClr val="bg1"/>
                </a:solidFill>
                <a:latin typeface="Calibri" panose="020F0502020204030204" pitchFamily="34" charset="0"/>
              </a:rPr>
              <a:t>¶</a:t>
            </a:r>
            <a:r>
              <a:rPr kumimoji="0" lang="en-US" sz="1200" b="0" i="0" u="none" strike="noStrike" cap="none" normalizeH="0" dirty="0">
                <a:ln>
                  <a:noFill/>
                </a:ln>
                <a:solidFill>
                  <a:schemeClr val="bg2">
                    <a:lumMod val="10000"/>
                  </a:schemeClr>
                </a:solidFill>
                <a:effectLst/>
                <a:latin typeface="Calibri" panose="020F0502020204030204" pitchFamily="34" charset="0"/>
              </a:rPr>
              <a:t>1 patient received neither cisplatin nor carboplatin due to allergy.</a:t>
            </a:r>
          </a:p>
        </p:txBody>
      </p:sp>
      <p:graphicFrame>
        <p:nvGraphicFramePr>
          <p:cNvPr id="3" name="Group 32">
            <a:extLst>
              <a:ext uri="{FF2B5EF4-FFF2-40B4-BE49-F238E27FC236}">
                <a16:creationId xmlns:a16="http://schemas.microsoft.com/office/drawing/2014/main" id="{568AAF27-36FE-5F17-8552-C47915CF73DE}"/>
              </a:ext>
            </a:extLst>
          </p:cNvPr>
          <p:cNvGraphicFramePr>
            <a:graphicFrameLocks noGrp="1"/>
          </p:cNvGraphicFramePr>
          <p:nvPr>
            <p:extLst>
              <p:ext uri="{D42A27DB-BD31-4B8C-83A1-F6EECF244321}">
                <p14:modId xmlns:p14="http://schemas.microsoft.com/office/powerpoint/2010/main" val="3334180165"/>
              </p:ext>
            </p:extLst>
          </p:nvPr>
        </p:nvGraphicFramePr>
        <p:xfrm>
          <a:off x="719138" y="1318236"/>
          <a:ext cx="5187634" cy="3817482"/>
        </p:xfrm>
        <a:graphic>
          <a:graphicData uri="http://schemas.openxmlformats.org/drawingml/2006/table">
            <a:tbl>
              <a:tblPr/>
              <a:tblGrid>
                <a:gridCol w="2261552">
                  <a:extLst>
                    <a:ext uri="{9D8B030D-6E8A-4147-A177-3AD203B41FA5}">
                      <a16:colId xmlns:a16="http://schemas.microsoft.com/office/drawing/2014/main" val="20000"/>
                    </a:ext>
                  </a:extLst>
                </a:gridCol>
                <a:gridCol w="1463041">
                  <a:extLst>
                    <a:ext uri="{9D8B030D-6E8A-4147-A177-3AD203B41FA5}">
                      <a16:colId xmlns:a16="http://schemas.microsoft.com/office/drawing/2014/main" val="20001"/>
                    </a:ext>
                  </a:extLst>
                </a:gridCol>
                <a:gridCol w="1463041">
                  <a:extLst>
                    <a:ext uri="{9D8B030D-6E8A-4147-A177-3AD203B41FA5}">
                      <a16:colId xmlns:a16="http://schemas.microsoft.com/office/drawing/2014/main" val="41848155"/>
                    </a:ext>
                  </a:extLst>
                </a:gridCol>
              </a:tblGrid>
              <a:tr h="55607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Surgery,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Toripalimab + CT (n = 202)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2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surgery performed</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Patient refusal</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(17.8)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(8.9)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(3.0)</a:t>
                      </a:r>
                      <a:r>
                        <a:rPr lang="en-US" altLang="en-US" sz="1400" b="0" baseline="0" dirty="0">
                          <a:solidFill>
                            <a:schemeClr val="bg1"/>
                          </a:solidFill>
                          <a:latin typeface="Calibri" panose="020F0502020204030204" pitchFamily="34" charset="0"/>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(3.5)</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(26.7)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(15.3)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(6.4)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(5.0)</a:t>
                      </a:r>
                      <a:r>
                        <a:rPr kumimoji="0" lang="en-US" altLang="en-US" sz="1400" b="0" i="0" u="none" strike="noStrike" cap="none" normalizeH="0" baseline="30000" dirty="0">
                          <a:ln>
                            <a:noFill/>
                          </a:ln>
                          <a:solidFill>
                            <a:schemeClr val="bg1"/>
                          </a:solidFill>
                          <a:effectLst/>
                          <a:latin typeface="+mn-lt"/>
                          <a:cs typeface="Arial" panose="020B0604020202020204" pitchFamily="34" charset="0"/>
                        </a:rPr>
                        <a:t>‡</a:t>
                      </a:r>
                      <a:endParaRPr kumimoji="0" lang="en-US" sz="14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3061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Surgery performed</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R0 resection (% of surgery performed)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166 (82.2)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159 (95.8)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148 (73.3)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137 (92.6)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Type of surgery (% of surgery performed)</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Lobectomy</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Sleeve lobectomy</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Pneumonectomy</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134 (80.7)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(9.0)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(9.0)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(1.2)</a:t>
                      </a:r>
                      <a:r>
                        <a:rPr kumimoji="0" lang="en-US" altLang="en-US" sz="1400" b="0" i="0" u="none" strike="noStrike" cap="none" normalizeH="0" baseline="30000" dirty="0">
                          <a:ln>
                            <a:noFill/>
                          </a:ln>
                          <a:solidFill>
                            <a:schemeClr val="bg1"/>
                          </a:solidFill>
                          <a:effectLst/>
                          <a:latin typeface="Calibri" panose="020F0502020204030204" pitchFamily="34" charset="0"/>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123 (83.1)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(7.5)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(9.5)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8" name="Text Box 11">
            <a:extLst>
              <a:ext uri="{FF2B5EF4-FFF2-40B4-BE49-F238E27FC236}">
                <a16:creationId xmlns:a16="http://schemas.microsoft.com/office/drawing/2014/main" id="{9DE643AF-DFAF-4550-BB48-0D3BBB7EC148}"/>
              </a:ext>
            </a:extLst>
          </p:cNvPr>
          <p:cNvSpPr txBox="1">
            <a:spLocks noChangeArrowheads="1"/>
          </p:cNvSpPr>
          <p:nvPr/>
        </p:nvSpPr>
        <p:spPr bwMode="auto">
          <a:xfrm>
            <a:off x="659581" y="5121887"/>
            <a:ext cx="626078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1"/>
                </a:solidFill>
                <a:latin typeface="Calibri" panose="020F0502020204030204" pitchFamily="34" charset="0"/>
              </a:rPr>
              <a:t>*3 judged related to toripalimab; 3 judged not related.</a:t>
            </a:r>
          </a:p>
          <a:p>
            <a:pPr eaLnBrk="1" hangingPunct="1">
              <a:lnSpc>
                <a:spcPct val="100000"/>
              </a:lnSpc>
              <a:spcBef>
                <a:spcPct val="0"/>
              </a:spcBef>
              <a:spcAft>
                <a:spcPct val="0"/>
              </a:spcAft>
              <a:buClrTx/>
              <a:buFontTx/>
              <a:buNone/>
            </a:pP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altLang="en-US" sz="1200" b="0" i="0" u="none" strike="noStrike" cap="none" normalizeH="0" dirty="0">
                <a:ln>
                  <a:noFill/>
                </a:ln>
                <a:solidFill>
                  <a:schemeClr val="bg1"/>
                </a:solidFill>
                <a:effectLst/>
                <a:latin typeface="Calibri" panose="020F0502020204030204" pitchFamily="34" charset="0"/>
              </a:rPr>
              <a:t>Unresectable at baseline (n = 3); unresectable during intraoperative exploration, poor </a:t>
            </a:r>
            <a:br>
              <a:rPr kumimoji="0" lang="en-US" altLang="en-US" sz="1200" b="0" i="0" u="none" strike="noStrike" cap="none" normalizeH="0" dirty="0">
                <a:ln>
                  <a:noFill/>
                </a:ln>
                <a:solidFill>
                  <a:schemeClr val="bg1"/>
                </a:solidFill>
                <a:effectLst/>
                <a:latin typeface="Calibri" panose="020F0502020204030204" pitchFamily="34" charset="0"/>
              </a:rPr>
            </a:br>
            <a:r>
              <a:rPr kumimoji="0" lang="en-US" altLang="en-US" sz="1200" b="0" i="0" u="none" strike="noStrike" cap="none" normalizeH="0" dirty="0">
                <a:ln>
                  <a:noFill/>
                </a:ln>
                <a:solidFill>
                  <a:schemeClr val="bg1"/>
                </a:solidFill>
                <a:effectLst/>
                <a:latin typeface="Calibri" panose="020F0502020204030204" pitchFamily="34" charset="0"/>
              </a:rPr>
              <a:t>lung function, tumor-enclosing blood vessels, unremarkable shrinkage (n = 1 each).</a:t>
            </a:r>
          </a:p>
          <a:p>
            <a:pPr eaLnBrk="1" hangingPunct="1">
              <a:lnSpc>
                <a:spcPct val="100000"/>
              </a:lnSpc>
              <a:spcBef>
                <a:spcPct val="0"/>
              </a:spcBef>
              <a:spcAft>
                <a:spcPct val="0"/>
              </a:spcAft>
              <a:buClrTx/>
              <a:buFontTx/>
              <a:buNone/>
            </a:pPr>
            <a:r>
              <a:rPr lang="en-US" altLang="en-US" sz="1200" b="0" baseline="30000" dirty="0">
                <a:solidFill>
                  <a:schemeClr val="bg1"/>
                </a:solidFill>
                <a:latin typeface="Calibri" panose="020F0502020204030204" pitchFamily="34" charset="0"/>
              </a:rPr>
              <a:t>‡</a:t>
            </a:r>
            <a:r>
              <a:rPr kumimoji="0" lang="en-US" altLang="en-US" sz="1200" b="0" i="0" u="none" strike="noStrike" cap="none" normalizeH="0" dirty="0">
                <a:ln>
                  <a:noFill/>
                </a:ln>
                <a:solidFill>
                  <a:schemeClr val="bg1"/>
                </a:solidFill>
                <a:effectLst/>
                <a:latin typeface="Calibri" panose="020F0502020204030204" pitchFamily="34" charset="0"/>
              </a:rPr>
              <a:t>Unresectable at baseline (n = 5); unresectable during intraoperative exploration (n = 2); intolerant to anesthetic, lower limb edema and ventricular pressure, lost to follow-up (n = 1 each).</a:t>
            </a:r>
          </a:p>
          <a:p>
            <a:pPr eaLnBrk="1" hangingPunct="1">
              <a:lnSpc>
                <a:spcPct val="100000"/>
              </a:lnSpc>
              <a:spcBef>
                <a:spcPct val="0"/>
              </a:spcBef>
              <a:spcAft>
                <a:spcPct val="0"/>
              </a:spcAft>
              <a:buClrTx/>
              <a:buFontTx/>
              <a:buNone/>
            </a:pPr>
            <a:r>
              <a:rPr kumimoji="0" lang="en-US" altLang="en-US" sz="1200" b="0" i="0" u="none" strike="noStrike" cap="none" normalizeH="0" baseline="30000" dirty="0">
                <a:ln>
                  <a:noFill/>
                </a:ln>
                <a:solidFill>
                  <a:schemeClr val="bg1"/>
                </a:solidFill>
                <a:effectLst/>
                <a:latin typeface="Calibri" panose="020F0502020204030204" pitchFamily="34" charset="0"/>
              </a:rPr>
              <a:t>§</a:t>
            </a:r>
            <a:r>
              <a:rPr lang="en-US" altLang="en-US" sz="1200" b="0" dirty="0">
                <a:solidFill>
                  <a:schemeClr val="bg1"/>
                </a:solidFill>
                <a:latin typeface="Calibri" panose="020F0502020204030204" pitchFamily="34" charset="0"/>
              </a:rPr>
              <a:t>R2 resection; underwent regional lymph node dissection.</a:t>
            </a:r>
            <a:endParaRPr kumimoji="0" lang="en-US" sz="1200" b="0" i="0" u="none" strike="noStrike" cap="none" normalizeH="0" dirty="0">
              <a:ln>
                <a:noFill/>
              </a:ln>
              <a:solidFill>
                <a:schemeClr val="bg2">
                  <a:lumMod val="10000"/>
                </a:schemeClr>
              </a:solidFill>
              <a:effectLst/>
              <a:latin typeface="Calibri" panose="020F0502020204030204" pitchFamily="34" charset="0"/>
            </a:endParaRPr>
          </a:p>
        </p:txBody>
      </p:sp>
      <p:sp>
        <p:nvSpPr>
          <p:cNvPr id="6" name="Text Box 11">
            <a:extLst>
              <a:ext uri="{FF2B5EF4-FFF2-40B4-BE49-F238E27FC236}">
                <a16:creationId xmlns:a16="http://schemas.microsoft.com/office/drawing/2014/main" id="{02DBA5CB-A1C1-B6C8-5952-3B073F9B6AB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Lu. ASCO 2023. Abstr 8501.</a:t>
            </a:r>
          </a:p>
        </p:txBody>
      </p:sp>
    </p:spTree>
    <p:extLst>
      <p:ext uri="{BB962C8B-B14F-4D97-AF65-F5344CB8AC3E}">
        <p14:creationId xmlns:p14="http://schemas.microsoft.com/office/powerpoint/2010/main" val="2192945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NEOTORCH</a:t>
            </a:r>
            <a:r>
              <a:rPr lang="en-US" altLang="en-US" sz="3600" dirty="0"/>
              <a:t>: Primary Endpoints</a:t>
            </a:r>
            <a:endParaRPr lang="en-US" altLang="en-US" dirty="0"/>
          </a:p>
        </p:txBody>
      </p:sp>
      <p:graphicFrame>
        <p:nvGraphicFramePr>
          <p:cNvPr id="3" name="Group 3">
            <a:extLst>
              <a:ext uri="{FF2B5EF4-FFF2-40B4-BE49-F238E27FC236}">
                <a16:creationId xmlns:a16="http://schemas.microsoft.com/office/drawing/2014/main" id="{EBD6F3E6-59D3-CE39-3860-8DB9CA755EDF}"/>
              </a:ext>
            </a:extLst>
          </p:cNvPr>
          <p:cNvGraphicFramePr>
            <a:graphicFrameLocks/>
          </p:cNvGraphicFramePr>
          <p:nvPr>
            <p:extLst>
              <p:ext uri="{D42A27DB-BD31-4B8C-83A1-F6EECF244321}">
                <p14:modId xmlns:p14="http://schemas.microsoft.com/office/powerpoint/2010/main" val="1390158899"/>
              </p:ext>
            </p:extLst>
          </p:nvPr>
        </p:nvGraphicFramePr>
        <p:xfrm>
          <a:off x="728471" y="1600200"/>
          <a:ext cx="10753731" cy="3078592"/>
        </p:xfrm>
        <a:graphic>
          <a:graphicData uri="http://schemas.openxmlformats.org/drawingml/2006/table">
            <a:tbl>
              <a:tblPr/>
              <a:tblGrid>
                <a:gridCol w="3584577">
                  <a:extLst>
                    <a:ext uri="{9D8B030D-6E8A-4147-A177-3AD203B41FA5}">
                      <a16:colId xmlns:a16="http://schemas.microsoft.com/office/drawing/2014/main" val="20000"/>
                    </a:ext>
                  </a:extLst>
                </a:gridCol>
                <a:gridCol w="3584577">
                  <a:extLst>
                    <a:ext uri="{9D8B030D-6E8A-4147-A177-3AD203B41FA5}">
                      <a16:colId xmlns:a16="http://schemas.microsoft.com/office/drawing/2014/main" val="20001"/>
                    </a:ext>
                  </a:extLst>
                </a:gridCol>
                <a:gridCol w="3584577">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Primary Endpoints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Toripalimab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EFS by investigator,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0.40 (0.277-0.565;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12-mo EFS, %</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84.4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57.0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796151"/>
                  </a:ext>
                </a:extLst>
              </a:tr>
              <a:tr h="0">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24-mo EFS, %</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64.7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38.7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4634984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MPR by BIPR, %</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48.5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3886751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Difference, % (95%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40.2 (32.2-48.1;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tc>
                <a:extLst>
                  <a:ext uri="{0D108BD9-81ED-4DB2-BD59-A6C34878D82A}">
                    <a16:rowId xmlns:a16="http://schemas.microsoft.com/office/drawing/2014/main" val="1656823161"/>
                  </a:ext>
                </a:extLst>
              </a:tr>
            </a:tbl>
          </a:graphicData>
        </a:graphic>
      </p:graphicFrame>
      <p:sp>
        <p:nvSpPr>
          <p:cNvPr id="7" name="Text Box 11">
            <a:extLst>
              <a:ext uri="{FF2B5EF4-FFF2-40B4-BE49-F238E27FC236}">
                <a16:creationId xmlns:a16="http://schemas.microsoft.com/office/drawing/2014/main" id="{10E548C5-D8A7-2940-587F-897A9190136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Lu. ASCO 2023. Abstr 8501.</a:t>
            </a:r>
          </a:p>
        </p:txBody>
      </p:sp>
    </p:spTree>
    <p:extLst>
      <p:ext uri="{BB962C8B-B14F-4D97-AF65-F5344CB8AC3E}">
        <p14:creationId xmlns:p14="http://schemas.microsoft.com/office/powerpoint/2010/main" val="3266319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NEOTORCH: EFS by Subgroups</a:t>
            </a:r>
            <a:endParaRPr lang="en-US" altLang="en-US" dirty="0"/>
          </a:p>
        </p:txBody>
      </p:sp>
      <p:graphicFrame>
        <p:nvGraphicFramePr>
          <p:cNvPr id="2" name="Group 3">
            <a:extLst>
              <a:ext uri="{FF2B5EF4-FFF2-40B4-BE49-F238E27FC236}">
                <a16:creationId xmlns:a16="http://schemas.microsoft.com/office/drawing/2014/main" id="{CF383ABF-92E4-3E41-5D6C-2FFC5949B4EA}"/>
              </a:ext>
            </a:extLst>
          </p:cNvPr>
          <p:cNvGraphicFramePr>
            <a:graphicFrameLocks/>
          </p:cNvGraphicFramePr>
          <p:nvPr>
            <p:extLst>
              <p:ext uri="{D42A27DB-BD31-4B8C-83A1-F6EECF244321}">
                <p14:modId xmlns:p14="http://schemas.microsoft.com/office/powerpoint/2010/main" val="2103123811"/>
              </p:ext>
            </p:extLst>
          </p:nvPr>
        </p:nvGraphicFramePr>
        <p:xfrm>
          <a:off x="709797" y="1600200"/>
          <a:ext cx="10735059" cy="1585024"/>
        </p:xfrm>
        <a:graphic>
          <a:graphicData uri="http://schemas.openxmlformats.org/drawingml/2006/table">
            <a:tbl>
              <a:tblPr/>
              <a:tblGrid>
                <a:gridCol w="1613241">
                  <a:extLst>
                    <a:ext uri="{9D8B030D-6E8A-4147-A177-3AD203B41FA5}">
                      <a16:colId xmlns:a16="http://schemas.microsoft.com/office/drawing/2014/main" val="20000"/>
                    </a:ext>
                  </a:extLst>
                </a:gridCol>
                <a:gridCol w="1520303">
                  <a:extLst>
                    <a:ext uri="{9D8B030D-6E8A-4147-A177-3AD203B41FA5}">
                      <a16:colId xmlns:a16="http://schemas.microsoft.com/office/drawing/2014/main" val="969291426"/>
                    </a:ext>
                  </a:extLst>
                </a:gridCol>
                <a:gridCol w="1520303">
                  <a:extLst>
                    <a:ext uri="{9D8B030D-6E8A-4147-A177-3AD203B41FA5}">
                      <a16:colId xmlns:a16="http://schemas.microsoft.com/office/drawing/2014/main" val="833887523"/>
                    </a:ext>
                  </a:extLst>
                </a:gridCol>
                <a:gridCol w="1520303">
                  <a:extLst>
                    <a:ext uri="{9D8B030D-6E8A-4147-A177-3AD203B41FA5}">
                      <a16:colId xmlns:a16="http://schemas.microsoft.com/office/drawing/2014/main" val="20001"/>
                    </a:ext>
                  </a:extLst>
                </a:gridCol>
                <a:gridCol w="1520303">
                  <a:extLst>
                    <a:ext uri="{9D8B030D-6E8A-4147-A177-3AD203B41FA5}">
                      <a16:colId xmlns:a16="http://schemas.microsoft.com/office/drawing/2014/main" val="4253231065"/>
                    </a:ext>
                  </a:extLst>
                </a:gridCol>
                <a:gridCol w="1520303">
                  <a:extLst>
                    <a:ext uri="{9D8B030D-6E8A-4147-A177-3AD203B41FA5}">
                      <a16:colId xmlns:a16="http://schemas.microsoft.com/office/drawing/2014/main" val="20002"/>
                    </a:ext>
                  </a:extLst>
                </a:gridCol>
                <a:gridCol w="1520303">
                  <a:extLst>
                    <a:ext uri="{9D8B030D-6E8A-4147-A177-3AD203B41FA5}">
                      <a16:colId xmlns:a16="http://schemas.microsoft.com/office/drawing/2014/main" val="2592330248"/>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PD-L1 &lt;1% or 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mpd="sng">
                      <a:noFill/>
                      <a:prstDash val="solid"/>
                    </a:lnB>
                    <a:lnTlToBr>
                      <a:noFill/>
                    </a:lnTlToBr>
                    <a:lnBlToTr>
                      <a:noFill/>
                    </a:lnBlToTr>
                    <a:solidFill>
                      <a:schemeClr val="accent3"/>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PD-L1 1%-49%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PD-L1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251056106"/>
                  </a:ext>
                </a:extLst>
              </a:tr>
              <a:tr h="57306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By histology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Toripalimab + CT (n = 69)</a:t>
                      </a:r>
                      <a:endParaRPr lang="en-US" sz="16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Toripalimab + CT (n =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Toripalimab + CT (n =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4249895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EFS, mo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4697241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0.59 (0.327-1.034)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baseline="0" dirty="0">
                          <a:solidFill>
                            <a:schemeClr val="bg1"/>
                          </a:solidFill>
                          <a:latin typeface="Calibri" panose="020F0502020204030204" pitchFamily="34" charset="0"/>
                        </a:rPr>
                        <a:t>0.31 (0.176-0.554)</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baseline="0" dirty="0">
                          <a:solidFill>
                            <a:schemeClr val="bg1"/>
                          </a:solidFill>
                          <a:latin typeface="Calibri" panose="020F0502020204030204" pitchFamily="34" charset="0"/>
                        </a:rPr>
                        <a:t>0.31 (0.152-0.618)</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21626132"/>
                  </a:ext>
                </a:extLst>
              </a:tr>
            </a:tbl>
          </a:graphicData>
        </a:graphic>
      </p:graphicFrame>
      <p:graphicFrame>
        <p:nvGraphicFramePr>
          <p:cNvPr id="3" name="Group 3">
            <a:extLst>
              <a:ext uri="{FF2B5EF4-FFF2-40B4-BE49-F238E27FC236}">
                <a16:creationId xmlns:a16="http://schemas.microsoft.com/office/drawing/2014/main" id="{CE7E9BE3-0317-C9E4-15FA-B93D6F14031D}"/>
              </a:ext>
            </a:extLst>
          </p:cNvPr>
          <p:cNvGraphicFramePr>
            <a:graphicFrameLocks/>
          </p:cNvGraphicFramePr>
          <p:nvPr>
            <p:extLst>
              <p:ext uri="{D42A27DB-BD31-4B8C-83A1-F6EECF244321}">
                <p14:modId xmlns:p14="http://schemas.microsoft.com/office/powerpoint/2010/main" val="44984073"/>
              </p:ext>
            </p:extLst>
          </p:nvPr>
        </p:nvGraphicFramePr>
        <p:xfrm>
          <a:off x="709797" y="3380419"/>
          <a:ext cx="10735059" cy="1585024"/>
        </p:xfrm>
        <a:graphic>
          <a:graphicData uri="http://schemas.openxmlformats.org/drawingml/2006/table">
            <a:tbl>
              <a:tblPr/>
              <a:tblGrid>
                <a:gridCol w="1722075">
                  <a:extLst>
                    <a:ext uri="{9D8B030D-6E8A-4147-A177-3AD203B41FA5}">
                      <a16:colId xmlns:a16="http://schemas.microsoft.com/office/drawing/2014/main" val="20000"/>
                    </a:ext>
                  </a:extLst>
                </a:gridCol>
                <a:gridCol w="2253246">
                  <a:extLst>
                    <a:ext uri="{9D8B030D-6E8A-4147-A177-3AD203B41FA5}">
                      <a16:colId xmlns:a16="http://schemas.microsoft.com/office/drawing/2014/main" val="20001"/>
                    </a:ext>
                  </a:extLst>
                </a:gridCol>
                <a:gridCol w="2253246">
                  <a:extLst>
                    <a:ext uri="{9D8B030D-6E8A-4147-A177-3AD203B41FA5}">
                      <a16:colId xmlns:a16="http://schemas.microsoft.com/office/drawing/2014/main" val="4253231065"/>
                    </a:ext>
                  </a:extLst>
                </a:gridCol>
                <a:gridCol w="2253246">
                  <a:extLst>
                    <a:ext uri="{9D8B030D-6E8A-4147-A177-3AD203B41FA5}">
                      <a16:colId xmlns:a16="http://schemas.microsoft.com/office/drawing/2014/main" val="20002"/>
                    </a:ext>
                  </a:extLst>
                </a:gridCol>
                <a:gridCol w="2253246">
                  <a:extLst>
                    <a:ext uri="{9D8B030D-6E8A-4147-A177-3AD203B41FA5}">
                      <a16:colId xmlns:a16="http://schemas.microsoft.com/office/drawing/2014/main" val="2592330248"/>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Nonsquamous NSCLC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Squamous NSCLC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251056106"/>
                  </a:ext>
                </a:extLst>
              </a:tr>
              <a:tr h="57306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By histology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Toripalimab + CT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Toripalimab + CT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4249895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EFS, mo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4697241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baseline="0" dirty="0">
                          <a:solidFill>
                            <a:schemeClr val="bg1"/>
                          </a:solidFill>
                          <a:latin typeface="Calibri" panose="020F0502020204030204" pitchFamily="34" charset="0"/>
                        </a:rPr>
                        <a:t>0.54 (0.265-1.096; </a:t>
                      </a:r>
                      <a:r>
                        <a:rPr lang="en-US" sz="1600" b="0" i="1" baseline="0" dirty="0">
                          <a:solidFill>
                            <a:schemeClr val="bg1"/>
                          </a:solidFill>
                          <a:latin typeface="Calibri" panose="020F0502020204030204" pitchFamily="34" charset="0"/>
                        </a:rPr>
                        <a:t>P</a:t>
                      </a:r>
                      <a:r>
                        <a:rPr lang="en-US" sz="1600" b="0" baseline="0" dirty="0">
                          <a:solidFill>
                            <a:schemeClr val="bg1"/>
                          </a:solidFill>
                          <a:latin typeface="Calibri" panose="020F0502020204030204" pitchFamily="34" charset="0"/>
                        </a:rPr>
                        <a:t> = .0827)</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baseline="0" dirty="0">
                          <a:solidFill>
                            <a:schemeClr val="bg1"/>
                          </a:solidFill>
                          <a:latin typeface="Calibri" panose="020F0502020204030204" pitchFamily="34" charset="0"/>
                        </a:rPr>
                        <a:t>0.35 (0.236-0.528; </a:t>
                      </a:r>
                      <a:r>
                        <a:rPr lang="en-US" sz="1600" b="0" i="1" baseline="0" dirty="0">
                          <a:solidFill>
                            <a:schemeClr val="bg1"/>
                          </a:solidFill>
                          <a:latin typeface="Calibri" panose="020F0502020204030204" pitchFamily="34" charset="0"/>
                        </a:rPr>
                        <a:t>P</a:t>
                      </a:r>
                      <a:r>
                        <a:rPr lang="en-US" sz="1600" b="0" baseline="0" dirty="0">
                          <a:solidFill>
                            <a:schemeClr val="bg1"/>
                          </a:solidFill>
                          <a:latin typeface="Calibri" panose="020F0502020204030204" pitchFamily="34" charset="0"/>
                        </a:rPr>
                        <a:t> &lt;.0001)</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21626132"/>
                  </a:ext>
                </a:extLst>
              </a:tr>
            </a:tbl>
          </a:graphicData>
        </a:graphic>
      </p:graphicFrame>
      <p:sp>
        <p:nvSpPr>
          <p:cNvPr id="4" name="Text Box 11">
            <a:extLst>
              <a:ext uri="{FF2B5EF4-FFF2-40B4-BE49-F238E27FC236}">
                <a16:creationId xmlns:a16="http://schemas.microsoft.com/office/drawing/2014/main" id="{79032488-AEEB-C521-07CC-64BBA9406B8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Lu. ASCO 2023. Abstr 8501.</a:t>
            </a:r>
          </a:p>
        </p:txBody>
      </p:sp>
    </p:spTree>
    <p:extLst>
      <p:ext uri="{BB962C8B-B14F-4D97-AF65-F5344CB8AC3E}">
        <p14:creationId xmlns:p14="http://schemas.microsoft.com/office/powerpoint/2010/main" val="1993696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NEOTORCH</a:t>
            </a:r>
            <a:r>
              <a:rPr lang="en-US" altLang="en-US" sz="3600" dirty="0"/>
              <a:t>: Secondary Endpoints</a:t>
            </a:r>
            <a:endParaRPr lang="en-US" altLang="en-US" dirty="0"/>
          </a:p>
        </p:txBody>
      </p:sp>
      <p:sp>
        <p:nvSpPr>
          <p:cNvPr id="7" name="Text Box 11">
            <a:extLst>
              <a:ext uri="{FF2B5EF4-FFF2-40B4-BE49-F238E27FC236}">
                <a16:creationId xmlns:a16="http://schemas.microsoft.com/office/drawing/2014/main" id="{10E548C5-D8A7-2940-587F-897A9190136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Lu. ASCO 2023. Abstr 8501.</a:t>
            </a:r>
          </a:p>
        </p:txBody>
      </p:sp>
      <p:graphicFrame>
        <p:nvGraphicFramePr>
          <p:cNvPr id="12" name="Group 3">
            <a:extLst>
              <a:ext uri="{FF2B5EF4-FFF2-40B4-BE49-F238E27FC236}">
                <a16:creationId xmlns:a16="http://schemas.microsoft.com/office/drawing/2014/main" id="{F172EEE7-05AE-4109-524F-A04688E45784}"/>
              </a:ext>
            </a:extLst>
          </p:cNvPr>
          <p:cNvGraphicFramePr>
            <a:graphicFrameLocks/>
          </p:cNvGraphicFramePr>
          <p:nvPr>
            <p:extLst>
              <p:ext uri="{D42A27DB-BD31-4B8C-83A1-F6EECF244321}">
                <p14:modId xmlns:p14="http://schemas.microsoft.com/office/powerpoint/2010/main" val="1084420469"/>
              </p:ext>
            </p:extLst>
          </p:nvPr>
        </p:nvGraphicFramePr>
        <p:xfrm>
          <a:off x="709797" y="1600200"/>
          <a:ext cx="10735056" cy="3871104"/>
        </p:xfrm>
        <a:graphic>
          <a:graphicData uri="http://schemas.openxmlformats.org/drawingml/2006/table">
            <a:tbl>
              <a:tblPr/>
              <a:tblGrid>
                <a:gridCol w="3157728">
                  <a:extLst>
                    <a:ext uri="{9D8B030D-6E8A-4147-A177-3AD203B41FA5}">
                      <a16:colId xmlns:a16="http://schemas.microsoft.com/office/drawing/2014/main" val="20000"/>
                    </a:ext>
                  </a:extLst>
                </a:gridCol>
                <a:gridCol w="3788664">
                  <a:extLst>
                    <a:ext uri="{9D8B030D-6E8A-4147-A177-3AD203B41FA5}">
                      <a16:colId xmlns:a16="http://schemas.microsoft.com/office/drawing/2014/main" val="20001"/>
                    </a:ext>
                  </a:extLst>
                </a:gridCol>
                <a:gridCol w="3788664">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Key Secondary Endpoints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Toripalimab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pCR by BIPR,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Difference, % (95%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23.7 (17.6-29.8;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&lt;.0001)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EFS by IRC, mo</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3886751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0.40 (0.271-0.572;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&lt;.0001)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165682316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 (NE-NE)</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30.4 (29.2-NE)</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29850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0.62 (0.38-0.999;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.0502)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69449676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1-yr OS rate, %</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94.4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89.6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1039391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2-yr OS rate, %</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81.2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74.3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44400613"/>
                  </a:ext>
                </a:extLst>
              </a:tr>
            </a:tbl>
          </a:graphicData>
        </a:graphic>
      </p:graphicFrame>
      <p:sp>
        <p:nvSpPr>
          <p:cNvPr id="2" name="Text Box 30">
            <a:extLst>
              <a:ext uri="{FF2B5EF4-FFF2-40B4-BE49-F238E27FC236}">
                <a16:creationId xmlns:a16="http://schemas.microsoft.com/office/drawing/2014/main" id="{86B96CA7-73D0-C606-CD82-D7C689999464}"/>
              </a:ext>
            </a:extLst>
          </p:cNvPr>
          <p:cNvSpPr txBox="1">
            <a:spLocks noChangeArrowheads="1"/>
          </p:cNvSpPr>
          <p:nvPr/>
        </p:nvSpPr>
        <p:spPr bwMode="auto">
          <a:xfrm>
            <a:off x="669309" y="5466192"/>
            <a:ext cx="537667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*Median follow-up: 18.25 mo.</a:t>
            </a:r>
          </a:p>
        </p:txBody>
      </p:sp>
    </p:spTree>
    <p:extLst>
      <p:ext uri="{BB962C8B-B14F-4D97-AF65-F5344CB8AC3E}">
        <p14:creationId xmlns:p14="http://schemas.microsoft.com/office/powerpoint/2010/main" val="642958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NEOTORCH: Safety</a:t>
            </a:r>
            <a:endParaRPr lang="en-US" altLang="en-US" dirty="0"/>
          </a:p>
        </p:txBody>
      </p:sp>
      <p:graphicFrame>
        <p:nvGraphicFramePr>
          <p:cNvPr id="2" name="Group 3">
            <a:extLst>
              <a:ext uri="{FF2B5EF4-FFF2-40B4-BE49-F238E27FC236}">
                <a16:creationId xmlns:a16="http://schemas.microsoft.com/office/drawing/2014/main" id="{CC77ED11-6D27-C35F-E726-FBA489846E80}"/>
              </a:ext>
            </a:extLst>
          </p:cNvPr>
          <p:cNvGraphicFramePr>
            <a:graphicFrameLocks/>
          </p:cNvGraphicFramePr>
          <p:nvPr>
            <p:extLst>
              <p:ext uri="{D42A27DB-BD31-4B8C-83A1-F6EECF244321}">
                <p14:modId xmlns:p14="http://schemas.microsoft.com/office/powerpoint/2010/main" val="661777208"/>
              </p:ext>
            </p:extLst>
          </p:nvPr>
        </p:nvGraphicFramePr>
        <p:xfrm>
          <a:off x="719328" y="1600200"/>
          <a:ext cx="5376672" cy="4145408"/>
        </p:xfrm>
        <a:graphic>
          <a:graphicData uri="http://schemas.openxmlformats.org/drawingml/2006/table">
            <a:tbl>
              <a:tblPr/>
              <a:tblGrid>
                <a:gridCol w="2285320">
                  <a:extLst>
                    <a:ext uri="{9D8B030D-6E8A-4147-A177-3AD203B41FA5}">
                      <a16:colId xmlns:a16="http://schemas.microsoft.com/office/drawing/2014/main" val="20000"/>
                    </a:ext>
                  </a:extLst>
                </a:gridCol>
                <a:gridCol w="1545676">
                  <a:extLst>
                    <a:ext uri="{9D8B030D-6E8A-4147-A177-3AD203B41FA5}">
                      <a16:colId xmlns:a16="http://schemas.microsoft.com/office/drawing/2014/main" val="20001"/>
                    </a:ext>
                  </a:extLst>
                </a:gridCol>
                <a:gridCol w="1545676">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 Category,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Toripalimab + CT (n = 202)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201 (99.5)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199 (98.5)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TEAEs grade ≥3</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128 (63.4)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109 (54.0)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serious AEs</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 (40.6)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(28.2)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886751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TEAEs leading to death</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 related</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682316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TEAEs leading to: </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Interruption</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Discontinuation</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(28.2)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(19.4)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(14.4)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(7.4)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29850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Immune-related AEs*</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grade</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 (42.1)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(11.9)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(22.8)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4853437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Infusion-related reaction</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(6.4)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94496761"/>
                  </a:ext>
                </a:extLst>
              </a:tr>
            </a:tbl>
          </a:graphicData>
        </a:graphic>
      </p:graphicFrame>
      <p:sp>
        <p:nvSpPr>
          <p:cNvPr id="3" name="Text Box 30">
            <a:extLst>
              <a:ext uri="{FF2B5EF4-FFF2-40B4-BE49-F238E27FC236}">
                <a16:creationId xmlns:a16="http://schemas.microsoft.com/office/drawing/2014/main" id="{9BA8F80D-1075-CB01-780A-00BF1A94BC7D}"/>
              </a:ext>
            </a:extLst>
          </p:cNvPr>
          <p:cNvSpPr txBox="1">
            <a:spLocks noChangeArrowheads="1"/>
          </p:cNvSpPr>
          <p:nvPr/>
        </p:nvSpPr>
        <p:spPr bwMode="auto">
          <a:xfrm>
            <a:off x="619292" y="5777438"/>
            <a:ext cx="537667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*Determined by investigator.</a:t>
            </a:r>
          </a:p>
        </p:txBody>
      </p:sp>
      <p:graphicFrame>
        <p:nvGraphicFramePr>
          <p:cNvPr id="4" name="Group 3">
            <a:extLst>
              <a:ext uri="{FF2B5EF4-FFF2-40B4-BE49-F238E27FC236}">
                <a16:creationId xmlns:a16="http://schemas.microsoft.com/office/drawing/2014/main" id="{BD0C78D8-3347-4071-A3C9-B18D1022FD9F}"/>
              </a:ext>
            </a:extLst>
          </p:cNvPr>
          <p:cNvGraphicFramePr>
            <a:graphicFrameLocks/>
          </p:cNvGraphicFramePr>
          <p:nvPr>
            <p:extLst>
              <p:ext uri="{D42A27DB-BD31-4B8C-83A1-F6EECF244321}">
                <p14:modId xmlns:p14="http://schemas.microsoft.com/office/powerpoint/2010/main" val="1197438099"/>
              </p:ext>
            </p:extLst>
          </p:nvPr>
        </p:nvGraphicFramePr>
        <p:xfrm>
          <a:off x="6300953" y="1600200"/>
          <a:ext cx="5394959" cy="2408000"/>
        </p:xfrm>
        <a:graphic>
          <a:graphicData uri="http://schemas.openxmlformats.org/drawingml/2006/table">
            <a:tbl>
              <a:tblPr/>
              <a:tblGrid>
                <a:gridCol w="2293093">
                  <a:extLst>
                    <a:ext uri="{9D8B030D-6E8A-4147-A177-3AD203B41FA5}">
                      <a16:colId xmlns:a16="http://schemas.microsoft.com/office/drawing/2014/main" val="20000"/>
                    </a:ext>
                  </a:extLst>
                </a:gridCol>
                <a:gridCol w="1550933">
                  <a:extLst>
                    <a:ext uri="{9D8B030D-6E8A-4147-A177-3AD203B41FA5}">
                      <a16:colId xmlns:a16="http://schemas.microsoft.com/office/drawing/2014/main" val="20001"/>
                    </a:ext>
                  </a:extLst>
                </a:gridCol>
                <a:gridCol w="155093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Surgery-Related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Postoperative 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Toripalimab + CT (n = 166)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124 (74.4)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104 (70.3)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AEs grade ≥3</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(21.7)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(20.3)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AEs leading to: </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Interruption</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Discontinuation</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886751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AEs leading to death</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6823161"/>
                  </a:ext>
                </a:extLst>
              </a:tr>
            </a:tbl>
          </a:graphicData>
        </a:graphic>
      </p:graphicFrame>
      <p:sp>
        <p:nvSpPr>
          <p:cNvPr id="5" name="Text Box 11">
            <a:extLst>
              <a:ext uri="{FF2B5EF4-FFF2-40B4-BE49-F238E27FC236}">
                <a16:creationId xmlns:a16="http://schemas.microsoft.com/office/drawing/2014/main" id="{316C52BA-14EF-83AF-8A40-09A18F1622E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Lu. ASCO 2023. Abstr 8501.</a:t>
            </a:r>
          </a:p>
        </p:txBody>
      </p:sp>
    </p:spTree>
    <p:extLst>
      <p:ext uri="{BB962C8B-B14F-4D97-AF65-F5344CB8AC3E}">
        <p14:creationId xmlns:p14="http://schemas.microsoft.com/office/powerpoint/2010/main" val="201541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NEOTORCH: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Interim analysis of the phase III NEOTORCH trial of patients with stage III NSCLC found that the addition of toripalimab to CT resulted in significant improvement in EFS (NE vs 15.1 mo; HR: 0.40; </a:t>
            </a:r>
            <a:r>
              <a:rPr lang="en-US" altLang="en-US" sz="2400" i="1" dirty="0"/>
              <a:t>P</a:t>
            </a:r>
            <a:r>
              <a:rPr lang="en-US" altLang="en-US" sz="2400" dirty="0"/>
              <a:t> &lt;.0001) and higher MPR (48.5% vs 8.4%) and pCR (24.8% vs 1.0%) rates</a:t>
            </a:r>
          </a:p>
          <a:p>
            <a:r>
              <a:rPr lang="en-US" altLang="en-US" sz="2400" dirty="0"/>
              <a:t>EFS improvement consistent across key subgroups</a:t>
            </a:r>
          </a:p>
          <a:p>
            <a:pPr lvl="1"/>
            <a:r>
              <a:rPr lang="en-US" altLang="en-US" sz="2200" dirty="0"/>
              <a:t>PD-L1: &lt;1% (HR: 0.59), 1%-49% (HR: 0.31), and ≥50% (HR: 0.31)</a:t>
            </a:r>
          </a:p>
          <a:p>
            <a:pPr lvl="1"/>
            <a:r>
              <a:rPr lang="en-US" altLang="en-US" sz="2200" dirty="0"/>
              <a:t>Squamous (HR: 0.35) and nonsquamous (HR: 0.54) subtypes </a:t>
            </a:r>
          </a:p>
          <a:p>
            <a:r>
              <a:rPr lang="en-US" altLang="en-US" sz="2400" dirty="0"/>
              <a:t>Investigators concluded that the results from NEOTORCH and other trials establish a standard of care for stage III NSCLC as perioperative immunotherapy + CT</a:t>
            </a:r>
          </a:p>
        </p:txBody>
      </p:sp>
      <p:sp>
        <p:nvSpPr>
          <p:cNvPr id="2" name="Text Box 11">
            <a:extLst>
              <a:ext uri="{FF2B5EF4-FFF2-40B4-BE49-F238E27FC236}">
                <a16:creationId xmlns:a16="http://schemas.microsoft.com/office/drawing/2014/main" id="{71C6B08C-2204-12D1-05E2-2A2F470E97C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Lu. ASCO 2023. Abstr 8501.</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0A3AA367A6F96046805E284B0BBDC2A8" ma:contentTypeVersion="1" ma:contentTypeDescription="Create a new document." ma:contentTypeScope="" ma:versionID="2eae3d60a1a323c9c4d0880d5a955a1f">
  <xsd:schema xmlns:xsd="http://www.w3.org/2001/XMLSchema" xmlns:xs="http://www.w3.org/2001/XMLSchema" xmlns:p="http://schemas.microsoft.com/office/2006/metadata/properties" xmlns:ns2="d54cbe69-32bd-412a-b004-9152f949605e" xmlns:ns3="ec93f7c5-9e67-41c0-857e-a1e990e4b6a2" targetNamespace="http://schemas.microsoft.com/office/2006/metadata/properties" ma:root="true" ma:fieldsID="99ed1213ea5b8aa57ab8447b9fcd30bc" ns2:_="" ns3:_="">
    <xsd:import namespace="d54cbe69-32bd-412a-b004-9152f949605e"/>
    <xsd:import namespace="ec93f7c5-9e67-41c0-857e-a1e990e4b6a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c93f7c5-9e67-41c0-857e-a1e990e4b6a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56M7VY3CDVN5-260523555-2</_dlc_DocId>
    <_dlc_DocIdUrl xmlns="d54cbe69-32bd-412a-b004-9152f949605e">
      <Url>https://intranet.clinicaloptions.com/mews/oncology/ONC_2023_ASCO_CF_(PRP6243)/Lung_8501_Lu/_layouts/15/DocIdRedir.aspx?ID=56M7VY3CDVN5-260523555-2</Url>
      <Description>56M7VY3CDVN5-260523555-2</Description>
    </_dlc_DocIdUrl>
    <Document_x0020_Category xmlns="ec93f7c5-9e67-41c0-857e-a1e990e4b6a2">Conference Capsule Slides</Document_x0020_Category>
  </documentManagement>
</p: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3.xml><?xml version="1.0" encoding="utf-8"?>
<ds:datastoreItem xmlns:ds="http://schemas.openxmlformats.org/officeDocument/2006/customXml" ds:itemID="{A5D7E5CC-D4AD-49D6-87AC-4D82531A5B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ec93f7c5-9e67-41c0-857e-a1e990e4b6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5BA55BC3-5A03-47C2-8EC3-D964C3B5E779}">
  <ds:schemaRefs>
    <ds:schemaRef ds:uri="http://schemas.microsoft.com/office/2006/metadata/properties"/>
    <ds:schemaRef ds:uri="http://purl.org/dc/elements/1.1/"/>
    <ds:schemaRef ds:uri="http://schemas.microsoft.com/office/infopath/2007/PartnerControls"/>
    <ds:schemaRef ds:uri="http://purl.org/dc/terms/"/>
    <ds:schemaRef ds:uri="http://schemas.microsoft.com/office/2006/documentManagement/types"/>
    <ds:schemaRef ds:uri="d54cbe69-32bd-412a-b004-9152f949605e"/>
    <ds:schemaRef ds:uri="http://schemas.openxmlformats.org/package/2006/metadata/core-properties"/>
    <ds:schemaRef ds:uri="http://www.w3.org/XML/1998/namespace"/>
    <ds:schemaRef ds:uri="http://purl.org/dc/dcmitype/"/>
    <ds:schemaRef ds:uri="ec93f7c5-9e67-41c0-857e-a1e990e4b6a2"/>
  </ds:schemaRefs>
</ds:datastoreItem>
</file>

<file path=docProps/app.xml><?xml version="1.0" encoding="utf-8"?>
<Properties xmlns="http://schemas.openxmlformats.org/officeDocument/2006/extended-properties" xmlns:vt="http://schemas.openxmlformats.org/officeDocument/2006/docPropsVTypes">
  <Template/>
  <TotalTime>221</TotalTime>
  <Words>2490</Words>
  <Application>Microsoft Office PowerPoint</Application>
  <PresentationFormat>Widescreen</PresentationFormat>
  <Paragraphs>452</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Phase III NEOTORCH: Interim  EFS Analysis of Perioperative Toripalimab + Platinum-Doublet CT vs Platinum-Doublet CT in Resectable Stage II/III NSCLC</vt:lpstr>
      <vt:lpstr>About These Slides</vt:lpstr>
      <vt:lpstr>NEOTORCH: Background </vt:lpstr>
      <vt:lpstr>NEOTORCH: Study Design</vt:lpstr>
      <vt:lpstr>NEOTORCH: Baseline Characteristics of Patients With Stage III NSCLC</vt:lpstr>
      <vt:lpstr>NEOTORCH: Treatment Summary</vt:lpstr>
      <vt:lpstr>NEOTORCH: Primary Endpoints</vt:lpstr>
      <vt:lpstr>NEOTORCH: EFS by Subgroups</vt:lpstr>
      <vt:lpstr>NEOTORCH: Secondary Endpoints</vt:lpstr>
      <vt:lpstr>NEOTORCH: Safety</vt:lpstr>
      <vt:lpstr>NEOTORCH: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NEOTORCH: Interim EFS Analysis of Perioperative Toripalimab + Platinum-Doublet CT vs Platinum-Doublet CT in Resectable Stage II/III NSCLC</dc:title>
  <dc:creator>Preferred User</dc:creator>
  <cp:lastModifiedBy>nkolenko@clinicaloptions.com</cp:lastModifiedBy>
  <cp:revision>37</cp:revision>
  <cp:lastPrinted>2016-09-26T20:21:49Z</cp:lastPrinted>
  <dcterms:created xsi:type="dcterms:W3CDTF">2005-05-27T15:08:01Z</dcterms:created>
  <dcterms:modified xsi:type="dcterms:W3CDTF">2023-06-06T15:15:12Z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3be93a46-95b8-49ad-90e6-505adb4d46ab</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0x0101000A3AA367A6F96046805E284B0BBDC2A8</vt:lpwstr>
  </property>
  <property fmtid="{D5CDD505-2E9C-101B-9397-08002B2CF9AE}" pid="9" name="MediaServiceImageTags">
    <vt:lpwstr/>
  </property>
</Properties>
</file>