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4.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 id="2147484663" r:id="rId7"/>
    <p:sldMasterId id="2147484673" r:id="rId8"/>
    <p:sldMasterId id="2147484682" r:id="rId9"/>
    <p:sldMasterId id="2147484691" r:id="rId10"/>
  </p:sldMasterIdLst>
  <p:notesMasterIdLst>
    <p:notesMasterId r:id="rId21"/>
  </p:notesMasterIdLst>
  <p:handoutMasterIdLst>
    <p:handoutMasterId r:id="rId22"/>
  </p:handoutMasterIdLst>
  <p:sldIdLst>
    <p:sldId id="321" r:id="rId11"/>
    <p:sldId id="556" r:id="rId12"/>
    <p:sldId id="560" r:id="rId13"/>
    <p:sldId id="559" r:id="rId14"/>
    <p:sldId id="565" r:id="rId15"/>
    <p:sldId id="561" r:id="rId16"/>
    <p:sldId id="562" r:id="rId17"/>
    <p:sldId id="563" r:id="rId18"/>
    <p:sldId id="564" r:id="rId19"/>
    <p:sldId id="318" r:id="rId20"/>
  </p:sldIdLst>
  <p:sldSz cx="12192000" cy="6858000"/>
  <p:notesSz cx="7315200" cy="9601200"/>
  <p:custDataLst>
    <p:tags r:id="rId23"/>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58" userDrawn="1">
          <p15:clr>
            <a:srgbClr val="A4A3A4"/>
          </p15:clr>
        </p15:guide>
        <p15:guide id="6" orient="horz" pos="3912" userDrawn="1">
          <p15:clr>
            <a:srgbClr val="A4A3A4"/>
          </p15:clr>
        </p15:guide>
        <p15:guide id="8" pos="329" userDrawn="1">
          <p15:clr>
            <a:srgbClr val="A4A3A4"/>
          </p15:clr>
        </p15:guide>
        <p15:guide id="9" pos="7407" userDrawn="1">
          <p15:clr>
            <a:srgbClr val="A4A3A4"/>
          </p15:clr>
        </p15:guide>
        <p15:guide id="10" pos="3843" userDrawn="1">
          <p15:clr>
            <a:srgbClr val="A4A3A4"/>
          </p15:clr>
        </p15:guide>
        <p15:guide id="11" pos="453" userDrawn="1">
          <p15:clr>
            <a:srgbClr val="A4A3A4"/>
          </p15:clr>
        </p15:guide>
        <p15:guide id="12" pos="5112" userDrawn="1">
          <p15:clr>
            <a:srgbClr val="A4A3A4"/>
          </p15:clr>
        </p15:guide>
        <p15:guide id="13" pos="7233"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4" clrIdx="6"/>
  <p:cmAuthor id="2" name="Melanie Couton" initials="MAC" lastIdx="6" clrIdx="3"/>
  <p:cmAuthor id="3" name="ralfieri" initials="ra" lastIdx="2" clrIdx="8"/>
  <p:cmAuthor id="4" name="Megan Capel" initials="MC" lastIdx="20" clrIdx="0"/>
  <p:cmAuthor id="5" name="Andrew Bowser" initials="AB" lastIdx="10" clrIdx="2"/>
  <p:cmAuthor id="6" name="mcalloway" initials="mc" lastIdx="1" clrIdx="4"/>
  <p:cmAuthor id="7" name="agoldman" initials="a" lastIdx="4" clrIdx="9"/>
  <p:cmAuthor id="8" name="Devin Overbey" initials="DO" lastIdx="6" clrIdx="7"/>
  <p:cmAuthor id="9" name="Erik Brady" initials="EB" lastIdx="2" clrIdx="5"/>
  <p:cmAuthor id="10" name=" " initials="MAC" lastIdx="39" clrIdx="1"/>
  <p:cmAuthor id="11" name="Kiran D. Mir-Hudgeons" initials="KDM" lastIdx="13" clrIdx="10">
    <p:extLst>
      <p:ext uri="{19B8F6BF-5375-455C-9EA6-DF929625EA0E}">
        <p15:presenceInfo xmlns:p15="http://schemas.microsoft.com/office/powerpoint/2012/main" userId="S::kmirhudgeons@clinicaloptions.com::988cb7e1-0640-4c3c-b602-3f8e18ce9544" providerId="AD"/>
      </p:ext>
    </p:extLst>
  </p:cmAuthor>
  <p:cmAuthor id="12" name="Timothy Quill" initials="TQ" lastIdx="7" clrIdx="11">
    <p:extLst>
      <p:ext uri="{19B8F6BF-5375-455C-9EA6-DF929625EA0E}">
        <p15:presenceInfo xmlns:p15="http://schemas.microsoft.com/office/powerpoint/2012/main" userId="S::tquill@clinicaloptions.com::b1dc6efb-2995-45e7-a306-57a2c67aa886"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Anna Poppa" initials="AP" lastIdx="1" clrIdx="13">
    <p:extLst>
      <p:ext uri="{19B8F6BF-5375-455C-9EA6-DF929625EA0E}">
        <p15:presenceInfo xmlns:p15="http://schemas.microsoft.com/office/powerpoint/2012/main" userId="c33764466cc77507" providerId="Windows Live"/>
      </p:ext>
    </p:extLst>
  </p:cmAuthor>
  <p:cmAuthor id="15" name="Christy Seals" initials="CS" lastIdx="4" clrIdx="14">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15873"/>
    <a:srgbClr val="00823B"/>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311B84-8CFE-4151-AFE9-3AA8AF5CBB8F}" v="43" dt="2021-12-20T20:20:21.478"/>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0398" autoAdjust="0"/>
  </p:normalViewPr>
  <p:slideViewPr>
    <p:cSldViewPr snapToGrid="0" showGuides="1">
      <p:cViewPr varScale="1">
        <p:scale>
          <a:sx n="103" d="100"/>
          <a:sy n="103" d="100"/>
        </p:scale>
        <p:origin x="114" y="96"/>
      </p:cViewPr>
      <p:guideLst>
        <p:guide orient="horz" pos="4128"/>
        <p:guide orient="horz" pos="1008"/>
        <p:guide orient="horz" pos="4032"/>
        <p:guide orient="horz" pos="151"/>
        <p:guide orient="horz" pos="258"/>
        <p:guide orient="horz" pos="3912"/>
        <p:guide pos="329"/>
        <p:guide pos="7407"/>
        <p:guide pos="3843"/>
        <p:guide pos="453"/>
        <p:guide pos="5112"/>
        <p:guide pos="7233"/>
      </p:guideLst>
    </p:cSldViewPr>
  </p:slideViewPr>
  <p:outlineViewPr>
    <p:cViewPr>
      <p:scale>
        <a:sx n="33" d="100"/>
        <a:sy n="33" d="100"/>
      </p:scale>
      <p:origin x="0" y="0"/>
    </p:cViewPr>
  </p:outlineViewPr>
  <p:notesTextViewPr>
    <p:cViewPr>
      <p:scale>
        <a:sx n="125" d="100"/>
        <a:sy n="125" d="100"/>
      </p:scale>
      <p:origin x="0" y="0"/>
    </p:cViewPr>
  </p:notesTextViewPr>
  <p:sorterViewPr>
    <p:cViewPr varScale="1">
      <p:scale>
        <a:sx n="1" d="1"/>
        <a:sy n="1" d="1"/>
      </p:scale>
      <p:origin x="0" y="-1398"/>
    </p:cViewPr>
  </p:sorterViewPr>
  <p:notesViewPr>
    <p:cSldViewPr snapToGrid="0" showGuides="1">
      <p:cViewPr varScale="1">
        <p:scale>
          <a:sx n="88" d="100"/>
          <a:sy n="88" d="100"/>
        </p:scale>
        <p:origin x="-3750" y="-12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3.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Master" Target="slideMasters/slideMaster2.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1.xml"/><Relationship Id="rId24" Type="http://schemas.openxmlformats.org/officeDocument/2006/relationships/commentAuthors" Target="commentAuthors.xml"/><Relationship Id="rId5" Type="http://schemas.openxmlformats.org/officeDocument/2006/relationships/customXml" Target="../customXml/item5.xml"/><Relationship Id="rId15" Type="http://schemas.openxmlformats.org/officeDocument/2006/relationships/slide" Target="slides/slide5.xml"/><Relationship Id="rId23" Type="http://schemas.openxmlformats.org/officeDocument/2006/relationships/tags" Target="tags/tag1.xml"/><Relationship Id="rId28" Type="http://schemas.openxmlformats.org/officeDocument/2006/relationships/tableStyles" Target="tableStyles.xml"/><Relationship Id="rId10" Type="http://schemas.openxmlformats.org/officeDocument/2006/relationships/slideMaster" Target="slideMasters/slideMaster5.xml"/><Relationship Id="rId19" Type="http://schemas.openxmlformats.org/officeDocument/2006/relationships/slide" Target="slides/slide9.xml"/><Relationship Id="rId4" Type="http://schemas.openxmlformats.org/officeDocument/2006/relationships/customXml" Target="../customXml/item4.xml"/><Relationship Id="rId9" Type="http://schemas.openxmlformats.org/officeDocument/2006/relationships/slideMaster" Target="slideMasters/slideMaster4.xml"/><Relationship Id="rId14" Type="http://schemas.openxmlformats.org/officeDocument/2006/relationships/slide" Target="slides/slide4.xml"/><Relationship Id="rId22" Type="http://schemas.openxmlformats.org/officeDocument/2006/relationships/handoutMaster" Target="handoutMasters/handoutMaster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31159515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AML, acute myeloid leukemia; CT, chemotherapy; R/R, relapsed/refractory.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16387882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CR, complete remission; CRh, complete remission with hematologic recovery; CRR, complete remission rate; ECOG, Eastern Cooperative Oncology Group; EFS, event-free survival; IC, intensive chemotherapy; ORR, overall response rate; OS, overall survival; PS, performance status.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25903423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AZA, azacitidine; BMA, bone marrow aspirate; ECOG, Eastern Cooperative Oncology Group; IVO, ivosidenib; PBO, placebo; PS, performance status; VAF, variant allele frequency.</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13163458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AZA, azacitidine; BL, baseline; BM, bone marrow; CR, complete remission; ECOG, Eastern Cooperative Oncology Group; EFS, event-free survival; ITT, intention-to-treat; IVO, ivosidenib; NE, not estimable; NR, not reported; OS, overall survival; PBO, placebo; PS, performance status; QoL, quality of life; WBC, white blood cell.</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2721516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AZA, azacitidine; BMMC, bone marrow mononuclear cell; CR, complete remission; CRh, complete remission with hematologic recovery; IVO, ivosidenib; NE, not estimable; OR, odds ratio; ORR, overall response rate; PBO, placebo.</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5487021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AZA, azacitidine; IVO, ivosidenib; PBO, placebo; TEAE, treatment-emergent adverse event.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26739882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CT, chemotherapy; EFS, event-free survival; OS, overall survival; QoL, quality of life; TEAE, treatment-emergent adverse event.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28970027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Master" Target="../slideMasters/slideMaster2.xml"/><Relationship Id="rId4" Type="http://schemas.openxmlformats.org/officeDocument/2006/relationships/image" Target="../media/image5.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8901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0928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79672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500554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0580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20" name="Picture 12">
            <a:extLst>
              <a:ext uri="{FF2B5EF4-FFF2-40B4-BE49-F238E27FC236}">
                <a16:creationId xmlns:a16="http://schemas.microsoft.com/office/drawing/2014/main" id="{39FA180E-C2BE-46AF-AC4E-CD561BB6D6F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111575" y="3665838"/>
            <a:ext cx="607695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A picture containing holding, woman, hand, table&#10;&#10;Description automatically generated">
            <a:extLst>
              <a:ext uri="{FF2B5EF4-FFF2-40B4-BE49-F238E27FC236}">
                <a16:creationId xmlns:a16="http://schemas.microsoft.com/office/drawing/2014/main" id="{4AF6D221-930B-4605-80B6-CE32FB225AC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111575" y="3657600"/>
            <a:ext cx="6086475" cy="3200400"/>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39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7" name="Picture 16">
            <a:extLst>
              <a:ext uri="{FF2B5EF4-FFF2-40B4-BE49-F238E27FC236}">
                <a16:creationId xmlns:a16="http://schemas.microsoft.com/office/drawing/2014/main" id="{0674685D-7653-4B36-B1A2-183715BD998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bwMode="auto">
          <a:xfrm>
            <a:off x="9058987" y="328761"/>
            <a:ext cx="2662401" cy="945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1147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724255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9" name="Picture 18">
            <a:extLst>
              <a:ext uri="{FF2B5EF4-FFF2-40B4-BE49-F238E27FC236}">
                <a16:creationId xmlns:a16="http://schemas.microsoft.com/office/drawing/2014/main" id="{AE3A72E3-C1BB-41C0-975D-BD50CDE8164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r="6606"/>
          <a:stretch>
            <a:fillRect/>
          </a:stretch>
        </p:blipFill>
        <p:spPr bwMode="auto">
          <a:xfrm>
            <a:off x="8412163" y="5357813"/>
            <a:ext cx="3776662"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67087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837393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096828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237630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13731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17">
            <a:extLst>
              <a:ext uri="{FF2B5EF4-FFF2-40B4-BE49-F238E27FC236}">
                <a16:creationId xmlns:a16="http://schemas.microsoft.com/office/drawing/2014/main" id="{8747257F-EDEA-4B19-A521-737D316575FC}"/>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r="6638"/>
          <a:stretch>
            <a:fillRect/>
          </a:stretch>
        </p:blipFill>
        <p:spPr bwMode="auto">
          <a:xfrm>
            <a:off x="8531225" y="3414242"/>
            <a:ext cx="3657600"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pic>
        <p:nvPicPr>
          <p:cNvPr id="10" name="Picture 4">
            <a:extLst>
              <a:ext uri="{FF2B5EF4-FFF2-40B4-BE49-F238E27FC236}">
                <a16:creationId xmlns:a16="http://schemas.microsoft.com/office/drawing/2014/main" id="{53B952E1-F648-442B-B7FD-EE18F8DA4683}"/>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148638" y="5994400"/>
            <a:ext cx="36861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720165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5DE67-98D5-BF42-BA55-69641AC644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F3E7353-4A01-614A-8E2C-97452C25F6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CACA6CD-3A96-764B-8136-E9678CE640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0D8F689-F715-4645-8F44-E83CC9CA8334}"/>
              </a:ext>
            </a:extLst>
          </p:cNvPr>
          <p:cNvSpPr>
            <a:spLocks noGrp="1"/>
          </p:cNvSpPr>
          <p:nvPr>
            <p:ph type="dt" sz="half" idx="10"/>
          </p:nvPr>
        </p:nvSpPr>
        <p:spPr/>
        <p:txBody>
          <a:bodyPr/>
          <a:lstStyle/>
          <a:p>
            <a:fld id="{EDB14188-E20C-8349-BCA2-5AFDACDFA5A1}" type="datetimeFigureOut">
              <a:rPr lang="en-US" smtClean="0"/>
              <a:t>12/20/2021</a:t>
            </a:fld>
            <a:endParaRPr lang="en-US" dirty="0"/>
          </a:p>
        </p:txBody>
      </p:sp>
      <p:sp>
        <p:nvSpPr>
          <p:cNvPr id="6" name="Footer Placeholder 5">
            <a:extLst>
              <a:ext uri="{FF2B5EF4-FFF2-40B4-BE49-F238E27FC236}">
                <a16:creationId xmlns:a16="http://schemas.microsoft.com/office/drawing/2014/main" id="{6CA06E8A-4A7E-E948-9D19-29F1B96A549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87C8AAC-8D94-E043-8B17-4A0C5E0A61C3}"/>
              </a:ext>
            </a:extLst>
          </p:cNvPr>
          <p:cNvSpPr>
            <a:spLocks noGrp="1"/>
          </p:cNvSpPr>
          <p:nvPr>
            <p:ph type="sldNum" sz="quarter" idx="12"/>
          </p:nvPr>
        </p:nvSpPr>
        <p:spPr/>
        <p:txBody>
          <a:bodyPr/>
          <a:lstStyle/>
          <a:p>
            <a:fld id="{1EE26CAD-0878-A14B-BECD-4D45ECEF0934}" type="slidenum">
              <a:rPr lang="en-US" smtClean="0"/>
              <a:t>‹#›</a:t>
            </a:fld>
            <a:endParaRPr lang="en-US" dirty="0"/>
          </a:p>
        </p:txBody>
      </p:sp>
    </p:spTree>
    <p:extLst>
      <p:ext uri="{BB962C8B-B14F-4D97-AF65-F5344CB8AC3E}">
        <p14:creationId xmlns:p14="http://schemas.microsoft.com/office/powerpoint/2010/main" val="17112960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99624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061413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10182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103254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416107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3557519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05900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97946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58762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454451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416654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207995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151561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81514653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3213167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16434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313294129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5374950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654735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743769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9120934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74197440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651666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1052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10" Type="http://schemas.openxmlformats.org/officeDocument/2006/relationships/theme" Target="../theme/theme2.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5" Type="http://schemas.openxmlformats.org/officeDocument/2006/relationships/slideLayout" Target="../slideLayouts/slideLayout30.xml"/><Relationship Id="rId4" Type="http://schemas.openxmlformats.org/officeDocument/2006/relationships/slideLayout" Target="../slideLayouts/slideLayout29.xml"/><Relationship Id="rId9"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9"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57" r:id="rId3"/>
    <p:sldLayoutId id="2147484658" r:id="rId4"/>
    <p:sldLayoutId id="2147484659" r:id="rId5"/>
    <p:sldLayoutId id="2147484660" r:id="rId6"/>
    <p:sldLayoutId id="2147484661" r:id="rId7"/>
    <p:sldLayoutId id="2147484662"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347745"/>
      </p:ext>
    </p:extLst>
  </p:cSld>
  <p:clrMap bg1="dk2" tx1="lt1" bg2="dk1" tx2="lt2" accent1="accent1" accent2="accent2" accent3="accent3" accent4="accent4" accent5="accent5" accent6="accent6" hlink="hlink" folHlink="folHlink"/>
  <p:sldLayoutIdLst>
    <p:sldLayoutId id="2147484664" r:id="rId1"/>
    <p:sldLayoutId id="2147484665" r:id="rId2"/>
    <p:sldLayoutId id="2147484666" r:id="rId3"/>
    <p:sldLayoutId id="2147484667" r:id="rId4"/>
    <p:sldLayoutId id="2147484668" r:id="rId5"/>
    <p:sldLayoutId id="2147484669" r:id="rId6"/>
    <p:sldLayoutId id="2147484670" r:id="rId7"/>
    <p:sldLayoutId id="2147484671" r:id="rId8"/>
    <p:sldLayoutId id="2147484672" r:id="rId9"/>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48340122"/>
      </p:ext>
    </p:extLst>
  </p:cSld>
  <p:clrMap bg1="dk2" tx1="lt1" bg2="dk1" tx2="lt2" accent1="accent1" accent2="accent2" accent3="accent3" accent4="accent4" accent5="accent5" accent6="accent6" hlink="hlink" folHlink="folHlink"/>
  <p:sldLayoutIdLst>
    <p:sldLayoutId id="2147484674" r:id="rId1"/>
    <p:sldLayoutId id="2147484675" r:id="rId2"/>
    <p:sldLayoutId id="2147484676" r:id="rId3"/>
    <p:sldLayoutId id="2147484677" r:id="rId4"/>
    <p:sldLayoutId id="2147484678" r:id="rId5"/>
    <p:sldLayoutId id="2147484679" r:id="rId6"/>
    <p:sldLayoutId id="2147484680" r:id="rId7"/>
    <p:sldLayoutId id="2147484681"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369133449"/>
      </p:ext>
    </p:extLst>
  </p:cSld>
  <p:clrMap bg1="dk2" tx1="lt1" bg2="dk1" tx2="lt2" accent1="accent1" accent2="accent2" accent3="accent3" accent4="accent4" accent5="accent5" accent6="accent6" hlink="hlink" folHlink="folHlink"/>
  <p:sldLayoutIdLst>
    <p:sldLayoutId id="2147484683" r:id="rId1"/>
    <p:sldLayoutId id="2147484684" r:id="rId2"/>
    <p:sldLayoutId id="2147484685" r:id="rId3"/>
    <p:sldLayoutId id="2147484686" r:id="rId4"/>
    <p:sldLayoutId id="2147484687" r:id="rId5"/>
    <p:sldLayoutId id="2147484688" r:id="rId6"/>
    <p:sldLayoutId id="2147484689" r:id="rId7"/>
    <p:sldLayoutId id="2147484690"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276282295"/>
      </p:ext>
    </p:extLst>
  </p:cSld>
  <p:clrMap bg1="dk2" tx1="lt1" bg2="dk1" tx2="lt2" accent1="accent1" accent2="accent2" accent3="accent3" accent4="accent4" accent5="accent5" accent6="accent6" hlink="hlink" folHlink="folHlink"/>
  <p:sldLayoutIdLst>
    <p:sldLayoutId id="2147484692" r:id="rId1"/>
    <p:sldLayoutId id="2147484693" r:id="rId2"/>
    <p:sldLayoutId id="2147484694" r:id="rId3"/>
    <p:sldLayoutId id="2147484695" r:id="rId4"/>
    <p:sldLayoutId id="2147484696" r:id="rId5"/>
    <p:sldLayoutId id="2147484697" r:id="rId6"/>
    <p:sldLayoutId id="2147484698" r:id="rId7"/>
    <p:sldLayoutId id="2147484699"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4.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5.xml"/><Relationship Id="rId5" Type="http://schemas.openxmlformats.org/officeDocument/2006/relationships/hyperlink" Target="http://www.clinicaloptions.com/" TargetMode="Externa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37.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0.xml"/><Relationship Id="rId1" Type="http://schemas.openxmlformats.org/officeDocument/2006/relationships/slideLayout" Target="../slideLayouts/slideLayout4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AGILE: Phase III Trial of Ivosidenib + Azacitidine </a:t>
            </a:r>
            <a:br>
              <a:rPr lang="en-US" altLang="en-US" sz="4000" dirty="0"/>
            </a:br>
            <a:r>
              <a:rPr lang="en-US" altLang="en-US" sz="4000" dirty="0"/>
              <a:t>vs Placebo + Azacitidine in Newly Diagnosed</a:t>
            </a:r>
            <a:r>
              <a:rPr lang="en-US" sz="4000" dirty="0"/>
              <a:t> </a:t>
            </a:r>
            <a:br>
              <a:rPr lang="en-US" sz="4000" dirty="0"/>
            </a:br>
            <a:r>
              <a:rPr lang="en-US" sz="4000" i="1" dirty="0"/>
              <a:t>IDH1</a:t>
            </a:r>
            <a:r>
              <a:rPr lang="en-US" sz="4000" dirty="0"/>
              <a:t>-Mutated Acute Myeloid Leukemia</a:t>
            </a:r>
            <a:endParaRPr lang="en-US" altLang="en-US" sz="4000" dirty="0"/>
          </a:p>
        </p:txBody>
      </p:sp>
      <p:sp>
        <p:nvSpPr>
          <p:cNvPr id="10" name="Text Box 21">
            <a:extLst>
              <a:ext uri="{FF2B5EF4-FFF2-40B4-BE49-F238E27FC236}">
                <a16:creationId xmlns:a16="http://schemas.microsoft.com/office/drawing/2014/main" id="{CAFB79BD-389E-4577-B868-FC75505BBD7F}"/>
              </a:ext>
            </a:extLst>
          </p:cNvPr>
          <p:cNvSpPr txBox="1">
            <a:spLocks noChangeArrowheads="1"/>
          </p:cNvSpPr>
          <p:nvPr/>
        </p:nvSpPr>
        <p:spPr bwMode="auto">
          <a:xfrm>
            <a:off x="423864" y="6189649"/>
            <a:ext cx="72991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This program is supported by educational grants from AbbVie; AstraZeneca; Daiichi Sankyo, Inc.; GlaxoSmithKline; Incyte Corporation; Jazz Pharmaceuticals; Merck Sharp &amp; Dohme Corp.; and Novartis Pharmaceuticals Corporation. </a:t>
            </a:r>
          </a:p>
        </p:txBody>
      </p:sp>
      <p:sp>
        <p:nvSpPr>
          <p:cNvPr id="11" name="Rectangle 14">
            <a:extLst>
              <a:ext uri="{FF2B5EF4-FFF2-40B4-BE49-F238E27FC236}">
                <a16:creationId xmlns:a16="http://schemas.microsoft.com/office/drawing/2014/main" id="{28BC485E-66B3-4B28-B078-DE2C15D0A7E3}"/>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CCO Independent Conference Coverage Highlights*</a:t>
            </a:r>
            <a:b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of the </a:t>
            </a: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2021 ASH Annual Meeting, December 11-14, 2021</a:t>
            </a:r>
            <a:b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Atlanta, Georgia</a:t>
            </a:r>
            <a:endParaRPr kumimoji="0" lang="en-US" alt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2" name="Text Box 10">
            <a:extLst>
              <a:ext uri="{FF2B5EF4-FFF2-40B4-BE49-F238E27FC236}">
                <a16:creationId xmlns:a16="http://schemas.microsoft.com/office/drawing/2014/main" id="{B68943A8-7B4E-4C7C-A9FE-B03222924814}"/>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ct val="100000"/>
              <a:defRPr/>
            </a:pPr>
            <a:r>
              <a:rPr lang="en-US" altLang="en-US" dirty="0"/>
              <a:t>Please feel free to use, update, and share some or all of these slides in your noncommercial presentations to colleagues or patients</a:t>
            </a:r>
          </a:p>
          <a:p>
            <a:pPr eaLnBrk="1" hangingPunct="1">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839E82BA-95FB-4ED4-AC2D-04373BBE8F85}"/>
              </a:ext>
            </a:extLst>
          </p:cNvPr>
          <p:cNvGrpSpPr/>
          <p:nvPr/>
        </p:nvGrpSpPr>
        <p:grpSpPr>
          <a:xfrm>
            <a:off x="4156075" y="3332497"/>
            <a:ext cx="3479671" cy="613720"/>
            <a:chOff x="4156075" y="3332497"/>
            <a:chExt cx="3479671" cy="613720"/>
          </a:xfrm>
        </p:grpSpPr>
        <p:pic>
          <p:nvPicPr>
            <p:cNvPr id="8" name="Picture 7" descr="A picture containing text, ax, wheel&#10;&#10;Description automatically generated">
              <a:extLst>
                <a:ext uri="{FF2B5EF4-FFF2-40B4-BE49-F238E27FC236}">
                  <a16:creationId xmlns:a16="http://schemas.microsoft.com/office/drawing/2014/main" id="{094A76A5-7AC0-4A9A-80A3-6860D371F8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3750" cy="260449"/>
            </a:xfrm>
            <a:prstGeom prst="rect">
              <a:avLst/>
            </a:prstGeom>
          </p:spPr>
        </p:pic>
        <p:sp>
          <p:nvSpPr>
            <p:cNvPr id="10" name="Rectangle 7">
              <a:extLst>
                <a:ext uri="{FF2B5EF4-FFF2-40B4-BE49-F238E27FC236}">
                  <a16:creationId xmlns:a16="http://schemas.microsoft.com/office/drawing/2014/main" id="{DF238E34-2554-42B3-94A9-0E7AEB421020}"/>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AGILE: Background</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0" name="Content Placeholder 2">
            <a:extLst>
              <a:ext uri="{FF2B5EF4-FFF2-40B4-BE49-F238E27FC236}">
                <a16:creationId xmlns:a16="http://schemas.microsoft.com/office/drawing/2014/main" id="{F5F247B7-042B-479F-BF18-7BA9BD6D6FB9}"/>
              </a:ext>
            </a:extLst>
          </p:cNvPr>
          <p:cNvSpPr>
            <a:spLocks noGrp="1"/>
          </p:cNvSpPr>
          <p:nvPr>
            <p:ph idx="1"/>
          </p:nvPr>
        </p:nvSpPr>
        <p:spPr>
          <a:xfrm>
            <a:off x="604675" y="1513047"/>
            <a:ext cx="10877529" cy="4650686"/>
          </a:xfrm>
        </p:spPr>
        <p:txBody>
          <a:bodyPr/>
          <a:lstStyle/>
          <a:p>
            <a:pPr lvl="0">
              <a:buClr>
                <a:srgbClr val="000000"/>
              </a:buClr>
            </a:pPr>
            <a:r>
              <a:rPr lang="en-US" sz="2400" i="1" dirty="0">
                <a:solidFill>
                  <a:srgbClr val="000000"/>
                </a:solidFill>
              </a:rPr>
              <a:t>IDH1 </a:t>
            </a:r>
            <a:r>
              <a:rPr lang="en-US" sz="2400" dirty="0">
                <a:solidFill>
                  <a:srgbClr val="000000"/>
                </a:solidFill>
              </a:rPr>
              <a:t>mutations found in 6% to 10% of patients with AML</a:t>
            </a:r>
            <a:r>
              <a:rPr lang="en-US" sz="2400" baseline="30000" dirty="0">
                <a:solidFill>
                  <a:srgbClr val="000000"/>
                </a:solidFill>
              </a:rPr>
              <a:t>1-4</a:t>
            </a:r>
          </a:p>
          <a:p>
            <a:pPr lvl="1">
              <a:buClr>
                <a:srgbClr val="000000"/>
              </a:buClr>
            </a:pPr>
            <a:r>
              <a:rPr lang="en-US" sz="2200" dirty="0">
                <a:solidFill>
                  <a:srgbClr val="000000"/>
                </a:solidFill>
              </a:rPr>
              <a:t>Poor prognosis seen in this subset</a:t>
            </a:r>
          </a:p>
          <a:p>
            <a:pPr>
              <a:buClr>
                <a:srgbClr val="000000"/>
              </a:buClr>
            </a:pPr>
            <a:r>
              <a:rPr lang="en-US" sz="2400" dirty="0">
                <a:solidFill>
                  <a:srgbClr val="000000"/>
                </a:solidFill>
              </a:rPr>
              <a:t>Ivosidenib: first-in-class, oral IDH1 inhibitor approved as monotherapy for treatment of R/R AML and newly diagnosed AML in patients aged ≥75 yr or who have comorbidities that preclude use of intensive induction CT</a:t>
            </a:r>
            <a:r>
              <a:rPr lang="en-US" sz="2400" baseline="30000" dirty="0">
                <a:solidFill>
                  <a:srgbClr val="000000"/>
                </a:solidFill>
              </a:rPr>
              <a:t>5</a:t>
            </a:r>
          </a:p>
          <a:p>
            <a:pPr lvl="0">
              <a:buClr>
                <a:srgbClr val="000000"/>
              </a:buClr>
            </a:pPr>
            <a:r>
              <a:rPr lang="en-US" sz="2400" dirty="0">
                <a:solidFill>
                  <a:srgbClr val="000000"/>
                </a:solidFill>
              </a:rPr>
              <a:t>AML management in older patients often complicated by comorbidities</a:t>
            </a:r>
          </a:p>
          <a:p>
            <a:pPr lvl="0">
              <a:buClr>
                <a:srgbClr val="000000"/>
              </a:buClr>
            </a:pPr>
            <a:r>
              <a:rPr lang="en-US" sz="2400" dirty="0">
                <a:solidFill>
                  <a:srgbClr val="000000"/>
                </a:solidFill>
              </a:rPr>
              <a:t>Ivosidenib + azacitidine found active and tolerable in newly diagnosed </a:t>
            </a:r>
            <a:br>
              <a:rPr lang="en-US" sz="2400" dirty="0">
                <a:solidFill>
                  <a:srgbClr val="000000"/>
                </a:solidFill>
              </a:rPr>
            </a:br>
            <a:r>
              <a:rPr lang="en-US" sz="2400" i="1" dirty="0">
                <a:solidFill>
                  <a:srgbClr val="000000"/>
                </a:solidFill>
              </a:rPr>
              <a:t>IDH1</a:t>
            </a:r>
            <a:r>
              <a:rPr lang="en-US" sz="2400" dirty="0">
                <a:solidFill>
                  <a:srgbClr val="000000"/>
                </a:solidFill>
              </a:rPr>
              <a:t>-mutated AML in phase Ib study</a:t>
            </a:r>
            <a:r>
              <a:rPr lang="en-US" sz="2400" baseline="30000" dirty="0">
                <a:solidFill>
                  <a:srgbClr val="000000"/>
                </a:solidFill>
              </a:rPr>
              <a:t>6</a:t>
            </a:r>
            <a:endParaRPr lang="en-US" sz="2400" dirty="0">
              <a:solidFill>
                <a:srgbClr val="000000"/>
              </a:solidFill>
            </a:endParaRPr>
          </a:p>
          <a:p>
            <a:pPr lvl="0">
              <a:buClr>
                <a:srgbClr val="000000"/>
              </a:buClr>
            </a:pPr>
            <a:r>
              <a:rPr lang="en-US" sz="2400" dirty="0">
                <a:solidFill>
                  <a:srgbClr val="000000"/>
                </a:solidFill>
              </a:rPr>
              <a:t>Current phase III trial compared ivosidenib + azacitidine vs placebo + azacitidine in newly diagnosed </a:t>
            </a:r>
            <a:r>
              <a:rPr lang="en-US" sz="2400" i="1" dirty="0">
                <a:solidFill>
                  <a:srgbClr val="000000"/>
                </a:solidFill>
              </a:rPr>
              <a:t>IDH1</a:t>
            </a:r>
            <a:r>
              <a:rPr lang="en-US" sz="2400" dirty="0">
                <a:solidFill>
                  <a:srgbClr val="000000"/>
                </a:solidFill>
              </a:rPr>
              <a:t>-mutated AML</a:t>
            </a:r>
            <a:r>
              <a:rPr lang="en-US" sz="2400" baseline="30000" dirty="0">
                <a:solidFill>
                  <a:srgbClr val="000000"/>
                </a:solidFill>
              </a:rPr>
              <a:t>7</a:t>
            </a:r>
            <a:endParaRPr lang="en-US" sz="2400" baseline="30000" dirty="0"/>
          </a:p>
        </p:txBody>
      </p:sp>
      <p:sp>
        <p:nvSpPr>
          <p:cNvPr id="13" name="Text Box 15">
            <a:extLst>
              <a:ext uri="{FF2B5EF4-FFF2-40B4-BE49-F238E27FC236}">
                <a16:creationId xmlns:a16="http://schemas.microsoft.com/office/drawing/2014/main" id="{D0712E12-88FA-7344-AB64-3040BCD5AA7F}"/>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Mardis. NEJM. 2009;361:1058. 2. Ward. Cancer Cell. 2010;17:225. 3. Patel. Am J Clin Pathol. 2011;135:3. </a:t>
            </a:r>
            <a:br>
              <a:rPr lang="en-US" altLang="en-US" sz="1200" b="0" spc="-10" dirty="0">
                <a:solidFill>
                  <a:schemeClr val="bg2"/>
                </a:solidFill>
                <a:latin typeface="Calibri" panose="020F0502020204030204" pitchFamily="34" charset="0"/>
              </a:rPr>
            </a:br>
            <a:r>
              <a:rPr lang="en-US" altLang="en-US" sz="1200" b="0" spc="-10" dirty="0">
                <a:solidFill>
                  <a:schemeClr val="bg2"/>
                </a:solidFill>
                <a:latin typeface="Calibri" panose="020F0502020204030204" pitchFamily="34" charset="0"/>
              </a:rPr>
              <a:t>4. DiNardo. Am J </a:t>
            </a:r>
            <a:r>
              <a:rPr lang="en-US" altLang="en-US" sz="1200" b="0" spc="-10" dirty="0" err="1">
                <a:solidFill>
                  <a:schemeClr val="bg2"/>
                </a:solidFill>
                <a:latin typeface="Calibri" panose="020F0502020204030204" pitchFamily="34" charset="0"/>
              </a:rPr>
              <a:t>Hematol</a:t>
            </a:r>
            <a:r>
              <a:rPr lang="en-US" altLang="en-US" sz="1200" b="0" spc="-10" dirty="0">
                <a:solidFill>
                  <a:schemeClr val="bg2"/>
                </a:solidFill>
                <a:latin typeface="Calibri" panose="020F0502020204030204" pitchFamily="34" charset="0"/>
              </a:rPr>
              <a:t>. 2015;90:732. 5. Ivosidenib PI. 6. DiNardo. JCO. 2021;39:57-65. 7. Montesinos. ASH 2021. Abstr 697.</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9736094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AGILE: Study Design</a:t>
            </a:r>
            <a:endParaRPr lang="en-US" altLang="en-US" dirty="0"/>
          </a:p>
        </p:txBody>
      </p:sp>
      <p:sp>
        <p:nvSpPr>
          <p:cNvPr id="10" name="Content Placeholder 2">
            <a:extLst>
              <a:ext uri="{FF2B5EF4-FFF2-40B4-BE49-F238E27FC236}">
                <a16:creationId xmlns:a16="http://schemas.microsoft.com/office/drawing/2014/main" id="{B4D6D876-F8A2-4A37-B209-DAB13ECD1153}"/>
              </a:ext>
            </a:extLst>
          </p:cNvPr>
          <p:cNvSpPr>
            <a:spLocks noGrp="1"/>
          </p:cNvSpPr>
          <p:nvPr>
            <p:ph idx="1"/>
          </p:nvPr>
        </p:nvSpPr>
        <p:spPr/>
        <p:txBody>
          <a:bodyPr/>
          <a:lstStyle/>
          <a:p>
            <a:pPr>
              <a:spcAft>
                <a:spcPts val="0"/>
              </a:spcAft>
            </a:pPr>
            <a:r>
              <a:rPr lang="en-US" sz="2200" dirty="0"/>
              <a:t>Multicenter, double-blind, randomized phase III trial</a:t>
            </a:r>
            <a:br>
              <a:rPr lang="en-US" sz="2200" dirty="0"/>
            </a:br>
            <a:endParaRPr lang="en-US" sz="2200" dirty="0"/>
          </a:p>
          <a:p>
            <a:pPr>
              <a:spcAft>
                <a:spcPts val="0"/>
              </a:spcAft>
            </a:pPr>
            <a:endParaRPr lang="en-US" sz="2200" dirty="0"/>
          </a:p>
          <a:p>
            <a:pPr>
              <a:spcAft>
                <a:spcPts val="0"/>
              </a:spcAft>
            </a:pPr>
            <a:endParaRPr lang="en-US" sz="2200" dirty="0"/>
          </a:p>
          <a:p>
            <a:pPr>
              <a:spcAft>
                <a:spcPts val="0"/>
              </a:spcAft>
            </a:pPr>
            <a:endParaRPr lang="en-US" sz="2200" dirty="0"/>
          </a:p>
          <a:p>
            <a:pPr>
              <a:spcAft>
                <a:spcPts val="0"/>
              </a:spcAft>
            </a:pPr>
            <a:endParaRPr lang="en-US" sz="2200" dirty="0"/>
          </a:p>
          <a:p>
            <a:pPr>
              <a:spcAft>
                <a:spcPts val="0"/>
              </a:spcAft>
            </a:pPr>
            <a:endParaRPr lang="en-US" sz="2200" dirty="0"/>
          </a:p>
          <a:p>
            <a:pPr>
              <a:spcAft>
                <a:spcPts val="0"/>
              </a:spcAft>
            </a:pPr>
            <a:endParaRPr lang="en-US" sz="2200" dirty="0"/>
          </a:p>
          <a:p>
            <a:pPr>
              <a:spcAft>
                <a:spcPts val="0"/>
              </a:spcAft>
            </a:pPr>
            <a:r>
              <a:rPr lang="en-US" sz="2200" dirty="0"/>
              <a:t>Enrollment halted based on efficacy as of May 12, 2021 (N = 148)</a:t>
            </a:r>
          </a:p>
          <a:p>
            <a:pPr>
              <a:spcAft>
                <a:spcPts val="0"/>
              </a:spcAft>
            </a:pPr>
            <a:r>
              <a:rPr lang="en-US" sz="2200" b="1" dirty="0"/>
              <a:t>Primary endpoint: </a:t>
            </a:r>
            <a:r>
              <a:rPr lang="en-US" sz="2200" dirty="0"/>
              <a:t>EFS with ~173 events (52 mo)</a:t>
            </a:r>
          </a:p>
          <a:p>
            <a:pPr>
              <a:spcAft>
                <a:spcPts val="0"/>
              </a:spcAft>
            </a:pPr>
            <a:r>
              <a:rPr lang="en-US" sz="2200" b="1" dirty="0"/>
              <a:t>Secondary endpoints: </a:t>
            </a:r>
            <a:r>
              <a:rPr lang="en-US" sz="2200" dirty="0"/>
              <a:t>CRR, OS, CR + CRh rate, ORR </a:t>
            </a:r>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Text Box 15">
            <a:extLst>
              <a:ext uri="{FF2B5EF4-FFF2-40B4-BE49-F238E27FC236}">
                <a16:creationId xmlns:a16="http://schemas.microsoft.com/office/drawing/2014/main" id="{0C36DFCB-484A-654C-9ED9-FC48D3AC1CB1}"/>
              </a:ext>
            </a:extLst>
          </p:cNvPr>
          <p:cNvSpPr txBox="1">
            <a:spLocks noChangeArrowheads="1"/>
          </p:cNvSpPr>
          <p:nvPr/>
        </p:nvSpPr>
        <p:spPr bwMode="auto">
          <a:xfrm>
            <a:off x="423142" y="636813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Montesinos. ASH 2021. Abstr 697.</a:t>
            </a:r>
            <a:endParaRPr lang="en-US" altLang="en-US" sz="1200" b="0" dirty="0">
              <a:solidFill>
                <a:schemeClr val="bg2"/>
              </a:solidFill>
              <a:latin typeface="Calibri" panose="020F0502020204030204" pitchFamily="34" charset="0"/>
            </a:endParaRPr>
          </a:p>
        </p:txBody>
      </p:sp>
      <p:sp>
        <p:nvSpPr>
          <p:cNvPr id="12" name="Text Box 45">
            <a:extLst>
              <a:ext uri="{FF2B5EF4-FFF2-40B4-BE49-F238E27FC236}">
                <a16:creationId xmlns:a16="http://schemas.microsoft.com/office/drawing/2014/main" id="{8A7303AD-2C10-534D-8945-FA78C26C30ED}"/>
              </a:ext>
            </a:extLst>
          </p:cNvPr>
          <p:cNvSpPr txBox="1">
            <a:spLocks noChangeArrowheads="1"/>
          </p:cNvSpPr>
          <p:nvPr/>
        </p:nvSpPr>
        <p:spPr bwMode="auto">
          <a:xfrm>
            <a:off x="809982" y="2739339"/>
            <a:ext cx="2864263"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lang="en-US" altLang="en-US" sz="1800" b="0" dirty="0">
                <a:solidFill>
                  <a:srgbClr val="000000"/>
                </a:solidFill>
                <a:latin typeface="Calibri" panose="020F0502020204030204" pitchFamily="34" charset="0"/>
                <a:cs typeface="+mn-cs"/>
              </a:rPr>
              <a:t>Patients</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cs typeface="+mn-cs"/>
              </a:rPr>
              <a:t> with </a:t>
            </a:r>
            <a:b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cs typeface="+mn-cs"/>
              </a:rPr>
            </a:b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cs typeface="+mn-cs"/>
              </a:rPr>
              <a:t>untreated AML (WHO criteria); centrally confirmed </a:t>
            </a: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cs typeface="+mn-cs"/>
              </a:rPr>
              <a:t>IDH1</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cs typeface="+mn-cs"/>
              </a:rPr>
              <a:t> mutation status; ineligible for IC; ECOG PS 0-2 </a:t>
            </a:r>
          </a:p>
          <a:p>
            <a:pPr marL="0" marR="0" lvl="0" indent="0" algn="ctr" defTabSz="914400" rtl="0" eaLnBrk="1" fontAlgn="auto" latinLnBrk="0" hangingPunct="1">
              <a:lnSpc>
                <a:spcPct val="100000"/>
              </a:lnSpc>
              <a:spcBef>
                <a:spcPct val="0"/>
              </a:spcBef>
              <a:spcAft>
                <a:spcPct val="0"/>
              </a:spcAft>
              <a:buClrTx/>
              <a:buSzTx/>
              <a:buFontTx/>
              <a:buNone/>
              <a:tabLst/>
              <a:defRPr/>
            </a:pPr>
            <a:r>
              <a:rPr lang="en-US" altLang="en-US" sz="1800" b="0" dirty="0">
                <a:solidFill>
                  <a:srgbClr val="000000"/>
                </a:solidFill>
                <a:latin typeface="Calibri" panose="020F0502020204030204" pitchFamily="34" charset="0"/>
                <a:cs typeface="+mn-cs"/>
              </a:rPr>
              <a:t>(planned N = 200)</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cs typeface="+mn-cs"/>
            </a:endParaRPr>
          </a:p>
        </p:txBody>
      </p:sp>
      <p:sp>
        <p:nvSpPr>
          <p:cNvPr id="14" name="Rectangle 49">
            <a:extLst>
              <a:ext uri="{FF2B5EF4-FFF2-40B4-BE49-F238E27FC236}">
                <a16:creationId xmlns:a16="http://schemas.microsoft.com/office/drawing/2014/main" id="{10F302D1-5414-C845-AB7F-FFC64F16A5A4}"/>
              </a:ext>
            </a:extLst>
          </p:cNvPr>
          <p:cNvSpPr>
            <a:spLocks noChangeArrowheads="1"/>
          </p:cNvSpPr>
          <p:nvPr/>
        </p:nvSpPr>
        <p:spPr bwMode="auto">
          <a:xfrm>
            <a:off x="4507618" y="2717121"/>
            <a:ext cx="4453502" cy="865418"/>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lang="en-US" altLang="en-US" sz="1600" dirty="0">
                <a:solidFill>
                  <a:srgbClr val="FFFFFF"/>
                </a:solidFill>
                <a:latin typeface="Calibri" panose="020F0502020204030204" pitchFamily="34" charset="0"/>
                <a:cs typeface="+mn-cs"/>
              </a:rPr>
              <a:t>Ivosidenib</a:t>
            </a:r>
            <a:r>
              <a:rPr lang="en-US" altLang="en-US" sz="1600" b="0" dirty="0">
                <a:solidFill>
                  <a:srgbClr val="FFFFFF"/>
                </a:solidFill>
                <a:latin typeface="Calibri" panose="020F0502020204030204" pitchFamily="34" charset="0"/>
                <a:cs typeface="+mn-cs"/>
              </a:rPr>
              <a:t> 500</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mg PO QD + </a:t>
            </a:r>
          </a:p>
          <a:p>
            <a:pPr marL="0" marR="0" lvl="0" indent="0" algn="ctr" defTabSz="914400" rtl="0" eaLnBrk="1" fontAlgn="auto" latinLnBrk="0" hangingPunct="1">
              <a:lnSpc>
                <a:spcPct val="100000"/>
              </a:lnSpc>
              <a:spcBef>
                <a:spcPct val="0"/>
              </a:spcBef>
              <a:spcAft>
                <a:spcPct val="0"/>
              </a:spcAft>
              <a:buClrTx/>
              <a:buSzTx/>
              <a:buFontTx/>
              <a:buNone/>
              <a:tabLst/>
              <a:defRPr/>
            </a:pPr>
            <a:r>
              <a:rPr lang="en-US" altLang="en-US" sz="1600" dirty="0">
                <a:solidFill>
                  <a:srgbClr val="FFFFFF"/>
                </a:solidFill>
                <a:latin typeface="Calibri" panose="020F0502020204030204" pitchFamily="34" charset="0"/>
                <a:cs typeface="+mn-cs"/>
              </a:rPr>
              <a:t>Azacitidine</a:t>
            </a:r>
            <a:r>
              <a:rPr lang="en-US" altLang="en-US" sz="1600" b="0" dirty="0">
                <a:solidFill>
                  <a:srgbClr val="FFFFFF"/>
                </a:solidFill>
                <a:latin typeface="Calibri" panose="020F0502020204030204" pitchFamily="34" charset="0"/>
                <a:cs typeface="+mn-cs"/>
              </a:rPr>
              <a:t> 75 mg/m</a:t>
            </a:r>
            <a:r>
              <a:rPr lang="en-US" altLang="en-US" sz="1600" b="0" baseline="30000" dirty="0">
                <a:solidFill>
                  <a:srgbClr val="FFFFFF"/>
                </a:solidFill>
                <a:latin typeface="Calibri" panose="020F0502020204030204" pitchFamily="34" charset="0"/>
                <a:cs typeface="+mn-cs"/>
              </a:rPr>
              <a:t>2</a:t>
            </a:r>
            <a:r>
              <a:rPr lang="en-US" altLang="en-US" sz="1600" b="0" dirty="0">
                <a:solidFill>
                  <a:srgbClr val="FFFFFF"/>
                </a:solidFill>
                <a:latin typeface="Calibri" panose="020F0502020204030204" pitchFamily="34" charset="0"/>
                <a:cs typeface="+mn-cs"/>
              </a:rPr>
              <a:t> SC or IV</a:t>
            </a:r>
            <a:endPar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mn-cs"/>
            </a:endParaRP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(n = 72)*</a:t>
            </a:r>
          </a:p>
        </p:txBody>
      </p:sp>
      <p:sp>
        <p:nvSpPr>
          <p:cNvPr id="15" name="Rectangle 49">
            <a:extLst>
              <a:ext uri="{FF2B5EF4-FFF2-40B4-BE49-F238E27FC236}">
                <a16:creationId xmlns:a16="http://schemas.microsoft.com/office/drawing/2014/main" id="{2B691867-6EB2-2142-A021-A341F777C189}"/>
              </a:ext>
            </a:extLst>
          </p:cNvPr>
          <p:cNvSpPr>
            <a:spLocks noChangeArrowheads="1"/>
          </p:cNvSpPr>
          <p:nvPr/>
        </p:nvSpPr>
        <p:spPr bwMode="auto">
          <a:xfrm>
            <a:off x="4507618" y="3725848"/>
            <a:ext cx="4453502" cy="865417"/>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eaLnBrk="1" fontAlgn="auto" hangingPunct="1">
              <a:lnSpc>
                <a:spcPct val="100000"/>
              </a:lnSpc>
              <a:spcBef>
                <a:spcPct val="0"/>
              </a:spcBef>
              <a:spcAft>
                <a:spcPct val="0"/>
              </a:spcAft>
              <a:buClrTx/>
              <a:buNone/>
              <a:defRPr/>
            </a:pPr>
            <a:r>
              <a:rPr lang="en-US" altLang="en-US" sz="1600" dirty="0">
                <a:solidFill>
                  <a:srgbClr val="FFFFFF"/>
                </a:solidFill>
                <a:latin typeface="Calibri" panose="020F0502020204030204" pitchFamily="34" charset="0"/>
                <a:cs typeface="+mn-cs"/>
              </a:rPr>
              <a:t>Placebo </a:t>
            </a:r>
            <a:r>
              <a:rPr lang="en-US" altLang="en-US" sz="1600" b="0" dirty="0">
                <a:solidFill>
                  <a:srgbClr val="FFFFFF"/>
                </a:solidFill>
                <a:latin typeface="Calibri" panose="020F0502020204030204" pitchFamily="34" charset="0"/>
                <a:cs typeface="+mn-cs"/>
              </a:rPr>
              <a:t>PO QD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a:t>
            </a:r>
          </a:p>
          <a:p>
            <a:pPr lvl="0" algn="ctr" eaLnBrk="1" fontAlgn="auto" hangingPunct="1">
              <a:lnSpc>
                <a:spcPct val="100000"/>
              </a:lnSpc>
              <a:spcBef>
                <a:spcPct val="0"/>
              </a:spcBef>
              <a:spcAft>
                <a:spcPct val="0"/>
              </a:spcAft>
              <a:buClrTx/>
              <a:buNone/>
              <a:defRPr/>
            </a:pPr>
            <a:r>
              <a:rPr lang="en-US" altLang="en-US" sz="1600" dirty="0">
                <a:solidFill>
                  <a:srgbClr val="FFFFFF"/>
                </a:solidFill>
                <a:latin typeface="Calibri" panose="020F0502020204030204" pitchFamily="34" charset="0"/>
              </a:rPr>
              <a:t>Azacitidine</a:t>
            </a:r>
            <a:r>
              <a:rPr lang="en-US" altLang="en-US" sz="1600" b="0" dirty="0">
                <a:solidFill>
                  <a:srgbClr val="FFFFFF"/>
                </a:solidFill>
                <a:latin typeface="Calibri" panose="020F0502020204030204" pitchFamily="34" charset="0"/>
              </a:rPr>
              <a:t> 75 mg/m</a:t>
            </a:r>
            <a:r>
              <a:rPr lang="en-US" altLang="en-US" sz="1600" b="0" baseline="30000" dirty="0">
                <a:solidFill>
                  <a:srgbClr val="FFFFFF"/>
                </a:solidFill>
                <a:latin typeface="Calibri" panose="020F0502020204030204" pitchFamily="34" charset="0"/>
              </a:rPr>
              <a:t>2</a:t>
            </a:r>
            <a:r>
              <a:rPr lang="en-US" altLang="en-US" sz="1600" b="0" dirty="0">
                <a:solidFill>
                  <a:srgbClr val="FFFFFF"/>
                </a:solidFill>
                <a:latin typeface="Calibri" panose="020F0502020204030204" pitchFamily="34" charset="0"/>
              </a:rPr>
              <a:t> SC or IV</a:t>
            </a:r>
            <a:endPar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(n = 74)*</a:t>
            </a:r>
          </a:p>
        </p:txBody>
      </p:sp>
      <p:sp>
        <p:nvSpPr>
          <p:cNvPr id="16" name="Line 53">
            <a:extLst>
              <a:ext uri="{FF2B5EF4-FFF2-40B4-BE49-F238E27FC236}">
                <a16:creationId xmlns:a16="http://schemas.microsoft.com/office/drawing/2014/main" id="{8F74A7CC-E693-124D-8FC2-C9AC98B31E89}"/>
              </a:ext>
            </a:extLst>
          </p:cNvPr>
          <p:cNvSpPr>
            <a:spLocks noChangeShapeType="1"/>
          </p:cNvSpPr>
          <p:nvPr/>
        </p:nvSpPr>
        <p:spPr bwMode="auto">
          <a:xfrm>
            <a:off x="3674252" y="3807720"/>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7" name="Line 54">
            <a:extLst>
              <a:ext uri="{FF2B5EF4-FFF2-40B4-BE49-F238E27FC236}">
                <a16:creationId xmlns:a16="http://schemas.microsoft.com/office/drawing/2014/main" id="{3D92C89F-5E1C-B04F-999D-475706EDF1F2}"/>
              </a:ext>
            </a:extLst>
          </p:cNvPr>
          <p:cNvSpPr>
            <a:spLocks noChangeShapeType="1"/>
          </p:cNvSpPr>
          <p:nvPr/>
        </p:nvSpPr>
        <p:spPr bwMode="auto">
          <a:xfrm flipV="1">
            <a:off x="3674252" y="3207644"/>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 name="TextBox 1">
            <a:extLst>
              <a:ext uri="{FF2B5EF4-FFF2-40B4-BE49-F238E27FC236}">
                <a16:creationId xmlns:a16="http://schemas.microsoft.com/office/drawing/2014/main" id="{84E3B502-97F9-E844-AC67-02D33C20F646}"/>
              </a:ext>
            </a:extLst>
          </p:cNvPr>
          <p:cNvSpPr txBox="1"/>
          <p:nvPr/>
        </p:nvSpPr>
        <p:spPr bwMode="auto">
          <a:xfrm>
            <a:off x="809982" y="1807889"/>
            <a:ext cx="635083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Stratified by region (US/Canada vs Western Europe, Israel, and Australia vs Japan vs rest of world) and disease history (de novo vs secondary AML)</a:t>
            </a:r>
          </a:p>
        </p:txBody>
      </p:sp>
      <p:cxnSp>
        <p:nvCxnSpPr>
          <p:cNvPr id="4" name="Straight Arrow Connector 3">
            <a:extLst>
              <a:ext uri="{FF2B5EF4-FFF2-40B4-BE49-F238E27FC236}">
                <a16:creationId xmlns:a16="http://schemas.microsoft.com/office/drawing/2014/main" id="{EB3258B3-EA8F-F843-8C3A-D2D43261B771}"/>
              </a:ext>
            </a:extLst>
          </p:cNvPr>
          <p:cNvCxnSpPr/>
          <p:nvPr/>
        </p:nvCxnSpPr>
        <p:spPr bwMode="auto">
          <a:xfrm>
            <a:off x="3985402" y="2405297"/>
            <a:ext cx="0" cy="462225"/>
          </a:xfrm>
          <a:prstGeom prst="straightConnector1">
            <a:avLst/>
          </a:prstGeom>
          <a:noFill/>
          <a:ln w="28575" cap="flat" cmpd="sng" algn="ctr">
            <a:solidFill>
              <a:schemeClr val="bg1"/>
            </a:solidFill>
            <a:prstDash val="sysDot"/>
            <a:round/>
            <a:headEnd type="none" w="med" len="med"/>
            <a:tailEnd type="triangle"/>
          </a:ln>
          <a:effectLst/>
        </p:spPr>
      </p:cxnSp>
      <p:sp>
        <p:nvSpPr>
          <p:cNvPr id="5" name="TextBox 4">
            <a:extLst>
              <a:ext uri="{FF2B5EF4-FFF2-40B4-BE49-F238E27FC236}">
                <a16:creationId xmlns:a16="http://schemas.microsoft.com/office/drawing/2014/main" id="{7E39FA7D-92F7-1B40-8AFB-CF831B4814F7}"/>
              </a:ext>
            </a:extLst>
          </p:cNvPr>
          <p:cNvSpPr txBox="1"/>
          <p:nvPr/>
        </p:nvSpPr>
        <p:spPr bwMode="auto">
          <a:xfrm>
            <a:off x="4507618" y="4591265"/>
            <a:ext cx="4453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*Enrollment at time of data cutoff (May 18, 2021).</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AGILE: Baseline Characteristics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Text Box 15">
            <a:extLst>
              <a:ext uri="{FF2B5EF4-FFF2-40B4-BE49-F238E27FC236}">
                <a16:creationId xmlns:a16="http://schemas.microsoft.com/office/drawing/2014/main" id="{996DF187-FB6E-5A40-A1BE-36E5EABA5B64}"/>
              </a:ext>
            </a:extLst>
          </p:cNvPr>
          <p:cNvSpPr txBox="1">
            <a:spLocks noChangeArrowheads="1"/>
          </p:cNvSpPr>
          <p:nvPr/>
        </p:nvSpPr>
        <p:spPr bwMode="auto">
          <a:xfrm>
            <a:off x="412751" y="636813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Montesinos. ASH 2021. Abstr 697.</a:t>
            </a:r>
            <a:endParaRPr lang="en-US" altLang="en-US" sz="1200" b="0" dirty="0">
              <a:solidFill>
                <a:schemeClr val="bg2"/>
              </a:solidFill>
              <a:latin typeface="Calibri" panose="020F0502020204030204" pitchFamily="34" charset="0"/>
            </a:endParaRPr>
          </a:p>
        </p:txBody>
      </p:sp>
      <p:graphicFrame>
        <p:nvGraphicFramePr>
          <p:cNvPr id="12" name="Group 32">
            <a:extLst>
              <a:ext uri="{FF2B5EF4-FFF2-40B4-BE49-F238E27FC236}">
                <a16:creationId xmlns:a16="http://schemas.microsoft.com/office/drawing/2014/main" id="{5CB396D4-EA39-904B-B6A9-01FD3CC4E72C}"/>
              </a:ext>
            </a:extLst>
          </p:cNvPr>
          <p:cNvGraphicFramePr>
            <a:graphicFrameLocks noGrp="1"/>
          </p:cNvGraphicFramePr>
          <p:nvPr>
            <p:extLst>
              <p:ext uri="{D42A27DB-BD31-4B8C-83A1-F6EECF244321}">
                <p14:modId xmlns:p14="http://schemas.microsoft.com/office/powerpoint/2010/main" val="3310250292"/>
              </p:ext>
            </p:extLst>
          </p:nvPr>
        </p:nvGraphicFramePr>
        <p:xfrm>
          <a:off x="719138" y="1600200"/>
          <a:ext cx="5334693" cy="4023440"/>
        </p:xfrm>
        <a:graphic>
          <a:graphicData uri="http://schemas.openxmlformats.org/drawingml/2006/table">
            <a:tbl>
              <a:tblPr/>
              <a:tblGrid>
                <a:gridCol w="2577911">
                  <a:extLst>
                    <a:ext uri="{9D8B030D-6E8A-4147-A177-3AD203B41FA5}">
                      <a16:colId xmlns:a16="http://schemas.microsoft.com/office/drawing/2014/main" val="20000"/>
                    </a:ext>
                  </a:extLst>
                </a:gridCol>
                <a:gridCol w="1378391">
                  <a:extLst>
                    <a:ext uri="{9D8B030D-6E8A-4147-A177-3AD203B41FA5}">
                      <a16:colId xmlns:a16="http://schemas.microsoft.com/office/drawing/2014/main" val="20001"/>
                    </a:ext>
                  </a:extLst>
                </a:gridCol>
                <a:gridCol w="1378391">
                  <a:extLst>
                    <a:ext uri="{9D8B030D-6E8A-4147-A177-3AD203B41FA5}">
                      <a16:colId xmlns:a16="http://schemas.microsoft.com/office/drawing/2014/main" val="1723513526"/>
                    </a:ext>
                  </a:extLst>
                </a:gridCol>
              </a:tblGrid>
              <a:tr h="441763">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IVO + AZA</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72)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PBO + AZA</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74)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25576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76.0 (58-84)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75.5 (45-94)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1"/>
                  </a:ext>
                </a:extLst>
              </a:tr>
              <a:tr h="62776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Sex,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Male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Female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42 (58.3)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30 (41.7)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38 (51.4)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36 (48.6)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r h="81376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ECOG PS,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14 (19.4)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32 (44.4)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26 (36.1)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 (13.5)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40 (54.1)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24 (32.4)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62776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Disease history,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De novo AML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Secondary AML</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54 (75.0)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18 (25.0)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53 (71.6)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 (28.4)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graphicFrame>
        <p:nvGraphicFramePr>
          <p:cNvPr id="13" name="Group 32">
            <a:extLst>
              <a:ext uri="{FF2B5EF4-FFF2-40B4-BE49-F238E27FC236}">
                <a16:creationId xmlns:a16="http://schemas.microsoft.com/office/drawing/2014/main" id="{A9C0B9C8-4E98-2043-910E-1E932240F56E}"/>
              </a:ext>
            </a:extLst>
          </p:cNvPr>
          <p:cNvGraphicFramePr>
            <a:graphicFrameLocks noGrp="1"/>
          </p:cNvGraphicFramePr>
          <p:nvPr>
            <p:extLst>
              <p:ext uri="{D42A27DB-BD31-4B8C-83A1-F6EECF244321}">
                <p14:modId xmlns:p14="http://schemas.microsoft.com/office/powerpoint/2010/main" val="2125200631"/>
              </p:ext>
            </p:extLst>
          </p:nvPr>
        </p:nvGraphicFramePr>
        <p:xfrm>
          <a:off x="6252632" y="1592481"/>
          <a:ext cx="5505981" cy="3109024"/>
        </p:xfrm>
        <a:graphic>
          <a:graphicData uri="http://schemas.openxmlformats.org/drawingml/2006/table">
            <a:tbl>
              <a:tblPr/>
              <a:tblGrid>
                <a:gridCol w="2469427">
                  <a:extLst>
                    <a:ext uri="{9D8B030D-6E8A-4147-A177-3AD203B41FA5}">
                      <a16:colId xmlns:a16="http://schemas.microsoft.com/office/drawing/2014/main" val="20000"/>
                    </a:ext>
                  </a:extLst>
                </a:gridCol>
                <a:gridCol w="1518277">
                  <a:extLst>
                    <a:ext uri="{9D8B030D-6E8A-4147-A177-3AD203B41FA5}">
                      <a16:colId xmlns:a16="http://schemas.microsoft.com/office/drawing/2014/main" val="20001"/>
                    </a:ext>
                  </a:extLst>
                </a:gridCol>
                <a:gridCol w="1518277">
                  <a:extLst>
                    <a:ext uri="{9D8B030D-6E8A-4147-A177-3AD203B41FA5}">
                      <a16:colId xmlns:a16="http://schemas.microsoft.com/office/drawing/2014/main" val="1723513526"/>
                    </a:ext>
                  </a:extLst>
                </a:gridCol>
              </a:tblGrid>
              <a:tr h="441763">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IVO + AZA</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72)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PBO + AZA</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74)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25576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m</a:t>
                      </a:r>
                      <a:r>
                        <a:rPr kumimoji="0" lang="en-US" sz="1800" b="0" i="1" u="none" strike="noStrike" cap="none" normalizeH="0" baseline="0" dirty="0">
                          <a:ln>
                            <a:noFill/>
                          </a:ln>
                          <a:solidFill>
                            <a:schemeClr val="bg2">
                              <a:lumMod val="10000"/>
                            </a:schemeClr>
                          </a:solidFill>
                          <a:effectLst/>
                          <a:latin typeface="Calibri" panose="020F0502020204030204" pitchFamily="34" charset="0"/>
                        </a:rPr>
                        <a:t>IDH1</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VAF in BMA, %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36.7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(3.1-50.5)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35.5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(3.0-48.6)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294273901"/>
                  </a:ext>
                </a:extLst>
              </a:tr>
              <a:tr h="81376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Cytogenetic risk,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Favorable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Intermediate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Poor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 (4.2)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48 (66.7)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16 (22.2)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 (9.5)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44 (59.5)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20 (27.0)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208939897"/>
                  </a:ext>
                </a:extLst>
              </a:tr>
              <a:tr h="255763">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bone marrow blasts, %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54.0 (20-95)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48.0 (17-100)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39070467"/>
                  </a:ext>
                </a:extLst>
              </a:tr>
            </a:tbl>
          </a:graphicData>
        </a:graphic>
      </p:graphicFrame>
    </p:spTree>
    <p:extLst>
      <p:ext uri="{BB962C8B-B14F-4D97-AF65-F5344CB8AC3E}">
        <p14:creationId xmlns:p14="http://schemas.microsoft.com/office/powerpoint/2010/main" val="9722701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a:xfrm>
            <a:off x="609759" y="238127"/>
            <a:ext cx="10872444" cy="1103313"/>
          </a:xfrm>
        </p:spPr>
        <p:txBody>
          <a:bodyPr/>
          <a:lstStyle/>
          <a:p>
            <a:r>
              <a:rPr lang="en-US" dirty="0"/>
              <a:t>AGILE: EFS and Other Efficacy Outcomes</a:t>
            </a:r>
            <a:endParaRPr lang="en-US" altLang="en-US" dirty="0"/>
          </a:p>
        </p:txBody>
      </p:sp>
      <p:sp>
        <p:nvSpPr>
          <p:cNvPr id="10" name="Content Placeholder 2">
            <a:extLst>
              <a:ext uri="{FF2B5EF4-FFF2-40B4-BE49-F238E27FC236}">
                <a16:creationId xmlns:a16="http://schemas.microsoft.com/office/drawing/2014/main" id="{9987A48C-6CA1-405F-827F-AFA2D92E83DE}"/>
              </a:ext>
            </a:extLst>
          </p:cNvPr>
          <p:cNvSpPr>
            <a:spLocks noGrp="1"/>
          </p:cNvSpPr>
          <p:nvPr>
            <p:ph idx="1"/>
          </p:nvPr>
        </p:nvSpPr>
        <p:spPr>
          <a:xfrm>
            <a:off x="604837" y="3748786"/>
            <a:ext cx="11276575" cy="2415477"/>
          </a:xfrm>
        </p:spPr>
        <p:txBody>
          <a:bodyPr/>
          <a:lstStyle/>
          <a:p>
            <a:r>
              <a:rPr lang="en-US" sz="2600" dirty="0"/>
              <a:t>EFS benefit associated with IVO consistent across subgroups: de novo status, region, age, ECOG PS at BL, sex, race, BL cytogenetic risk, WHO AML classification, WBC at BL, percentage of BM blasts at BL</a:t>
            </a:r>
          </a:p>
          <a:p>
            <a:r>
              <a:rPr lang="en-US" sz="2600" dirty="0"/>
              <a:t>OS benefit associated with IVO consistent against same subgroups</a:t>
            </a:r>
          </a:p>
          <a:p>
            <a:r>
              <a:rPr lang="en-US" sz="2600" dirty="0"/>
              <a:t>Change in markers of health-related QoL favored IVO + AZA over PBO + AZA</a:t>
            </a:r>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Text Box 15">
            <a:extLst>
              <a:ext uri="{FF2B5EF4-FFF2-40B4-BE49-F238E27FC236}">
                <a16:creationId xmlns:a16="http://schemas.microsoft.com/office/drawing/2014/main" id="{9A0BBD37-469F-6A48-8E18-4ED543049EF5}"/>
              </a:ext>
            </a:extLst>
          </p:cNvPr>
          <p:cNvSpPr txBox="1">
            <a:spLocks noChangeArrowheads="1"/>
          </p:cNvSpPr>
          <p:nvPr/>
        </p:nvSpPr>
        <p:spPr bwMode="auto">
          <a:xfrm>
            <a:off x="433533" y="636813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Montesinos. ASH 2021. Abstr 697.</a:t>
            </a:r>
            <a:endParaRPr lang="en-US" altLang="en-US" sz="1200" b="0" dirty="0">
              <a:solidFill>
                <a:schemeClr val="bg2"/>
              </a:solidFill>
              <a:latin typeface="Calibri" panose="020F0502020204030204" pitchFamily="34" charset="0"/>
            </a:endParaRPr>
          </a:p>
        </p:txBody>
      </p:sp>
      <p:graphicFrame>
        <p:nvGraphicFramePr>
          <p:cNvPr id="12" name="Group 32">
            <a:extLst>
              <a:ext uri="{FF2B5EF4-FFF2-40B4-BE49-F238E27FC236}">
                <a16:creationId xmlns:a16="http://schemas.microsoft.com/office/drawing/2014/main" id="{E998BA36-DFB7-7A40-82CB-42FBBB8087FD}"/>
              </a:ext>
            </a:extLst>
          </p:cNvPr>
          <p:cNvGraphicFramePr>
            <a:graphicFrameLocks noGrp="1"/>
          </p:cNvGraphicFramePr>
          <p:nvPr>
            <p:extLst>
              <p:ext uri="{D42A27DB-BD31-4B8C-83A1-F6EECF244321}">
                <p14:modId xmlns:p14="http://schemas.microsoft.com/office/powerpoint/2010/main" val="3860556999"/>
              </p:ext>
            </p:extLst>
          </p:nvPr>
        </p:nvGraphicFramePr>
        <p:xfrm>
          <a:off x="719138" y="1600200"/>
          <a:ext cx="10763065" cy="1889824"/>
        </p:xfrm>
        <a:graphic>
          <a:graphicData uri="http://schemas.openxmlformats.org/drawingml/2006/table">
            <a:tbl>
              <a:tblPr/>
              <a:tblGrid>
                <a:gridCol w="3643567">
                  <a:extLst>
                    <a:ext uri="{9D8B030D-6E8A-4147-A177-3AD203B41FA5}">
                      <a16:colId xmlns:a16="http://schemas.microsoft.com/office/drawing/2014/main" val="20000"/>
                    </a:ext>
                  </a:extLst>
                </a:gridCol>
                <a:gridCol w="1692052">
                  <a:extLst>
                    <a:ext uri="{9D8B030D-6E8A-4147-A177-3AD203B41FA5}">
                      <a16:colId xmlns:a16="http://schemas.microsoft.com/office/drawing/2014/main" val="20001"/>
                    </a:ext>
                  </a:extLst>
                </a:gridCol>
                <a:gridCol w="1692052">
                  <a:extLst>
                    <a:ext uri="{9D8B030D-6E8A-4147-A177-3AD203B41FA5}">
                      <a16:colId xmlns:a16="http://schemas.microsoft.com/office/drawing/2014/main" val="1723513526"/>
                    </a:ext>
                  </a:extLst>
                </a:gridCol>
                <a:gridCol w="2150316">
                  <a:extLst>
                    <a:ext uri="{9D8B030D-6E8A-4147-A177-3AD203B41FA5}">
                      <a16:colId xmlns:a16="http://schemas.microsoft.com/office/drawing/2014/main" val="293084401"/>
                    </a:ext>
                  </a:extLst>
                </a:gridCol>
                <a:gridCol w="1585078">
                  <a:extLst>
                    <a:ext uri="{9D8B030D-6E8A-4147-A177-3AD203B41FA5}">
                      <a16:colId xmlns:a16="http://schemas.microsoft.com/office/drawing/2014/main" val="4236260891"/>
                    </a:ext>
                  </a:extLst>
                </a:gridCol>
              </a:tblGrid>
              <a:tr h="18337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Survival Outcome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IVO + AZA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PBO + AZA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1" i="1" u="none" strike="noStrike" cap="none" normalizeH="0" baseline="0" dirty="0">
                          <a:ln>
                            <a:noFill/>
                          </a:ln>
                          <a:solidFill>
                            <a:schemeClr val="tx1"/>
                          </a:solidFill>
                          <a:effectLst/>
                          <a:latin typeface="Calibri" panose="020F0502020204030204" pitchFamily="34" charset="0"/>
                        </a:rPr>
                        <a:t>P</a:t>
                      </a:r>
                      <a:r>
                        <a:rPr kumimoji="0" lang="en-US" sz="2000" b="1" i="0" u="none" strike="noStrike" cap="none" normalizeH="0" baseline="0" dirty="0">
                          <a:ln>
                            <a:noFill/>
                          </a:ln>
                          <a:solidFill>
                            <a:schemeClr val="tx1"/>
                          </a:solidFill>
                          <a:effectLst/>
                          <a:latin typeface="Calibri" panose="020F0502020204030204" pitchFamily="34" charset="0"/>
                        </a:rPr>
                        <a:t> 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16448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EFS in ITT population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0.33 (0.16-0.69)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.0011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294273901"/>
                  </a:ext>
                </a:extLst>
              </a:tr>
              <a:tr h="3377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EFS in patients achieving CR by Wk 24,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NE (14.8-NE)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17.8 (9.3-NE)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208939897"/>
                  </a:ext>
                </a:extLst>
              </a:tr>
              <a:tr h="164486">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OS, mo</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24.0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0.44 (0.27-0.73)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.0005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39070467"/>
                  </a:ext>
                </a:extLst>
              </a:tr>
            </a:tbl>
          </a:graphicData>
        </a:graphic>
      </p:graphicFrame>
    </p:spTree>
    <p:extLst>
      <p:ext uri="{BB962C8B-B14F-4D97-AF65-F5344CB8AC3E}">
        <p14:creationId xmlns:p14="http://schemas.microsoft.com/office/powerpoint/2010/main" val="20088089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AGILE: Response</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Text Box 15">
            <a:extLst>
              <a:ext uri="{FF2B5EF4-FFF2-40B4-BE49-F238E27FC236}">
                <a16:creationId xmlns:a16="http://schemas.microsoft.com/office/drawing/2014/main" id="{366D4F7D-2992-9143-884B-508EE462942F}"/>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Montesinos. ASH 2021. Abstr 697.</a:t>
            </a:r>
            <a:endParaRPr lang="en-US" altLang="en-US" sz="1200" b="0" dirty="0">
              <a:solidFill>
                <a:schemeClr val="bg2"/>
              </a:solidFill>
              <a:latin typeface="Calibri" panose="020F0502020204030204" pitchFamily="34" charset="0"/>
            </a:endParaRPr>
          </a:p>
        </p:txBody>
      </p:sp>
      <p:graphicFrame>
        <p:nvGraphicFramePr>
          <p:cNvPr id="12" name="Group 32">
            <a:extLst>
              <a:ext uri="{FF2B5EF4-FFF2-40B4-BE49-F238E27FC236}">
                <a16:creationId xmlns:a16="http://schemas.microsoft.com/office/drawing/2014/main" id="{99B4E0F7-0A92-2A4D-8B50-ED7748A8B5E0}"/>
              </a:ext>
            </a:extLst>
          </p:cNvPr>
          <p:cNvGraphicFramePr>
            <a:graphicFrameLocks noGrp="1"/>
          </p:cNvGraphicFramePr>
          <p:nvPr>
            <p:extLst>
              <p:ext uri="{D42A27DB-BD31-4B8C-83A1-F6EECF244321}">
                <p14:modId xmlns:p14="http://schemas.microsoft.com/office/powerpoint/2010/main" val="484235316"/>
              </p:ext>
            </p:extLst>
          </p:nvPr>
        </p:nvGraphicFramePr>
        <p:xfrm>
          <a:off x="733274" y="1422439"/>
          <a:ext cx="10748929" cy="4785488"/>
        </p:xfrm>
        <a:graphic>
          <a:graphicData uri="http://schemas.openxmlformats.org/drawingml/2006/table">
            <a:tbl>
              <a:tblPr/>
              <a:tblGrid>
                <a:gridCol w="4225529">
                  <a:extLst>
                    <a:ext uri="{9D8B030D-6E8A-4147-A177-3AD203B41FA5}">
                      <a16:colId xmlns:a16="http://schemas.microsoft.com/office/drawing/2014/main" val="20000"/>
                    </a:ext>
                  </a:extLst>
                </a:gridCol>
                <a:gridCol w="3261700">
                  <a:extLst>
                    <a:ext uri="{9D8B030D-6E8A-4147-A177-3AD203B41FA5}">
                      <a16:colId xmlns:a16="http://schemas.microsoft.com/office/drawing/2014/main" val="20001"/>
                    </a:ext>
                  </a:extLst>
                </a:gridCol>
                <a:gridCol w="3261700">
                  <a:extLst>
                    <a:ext uri="{9D8B030D-6E8A-4147-A177-3AD203B41FA5}">
                      <a16:colId xmlns:a16="http://schemas.microsoft.com/office/drawing/2014/main" val="1723513526"/>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Response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IVO + AZA (n = 72)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PBO + AZA (n = 74)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2994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CR rate, n (%) [95% CI]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OR (95% CI); </a:t>
                      </a:r>
                      <a:r>
                        <a:rPr kumimoji="0" lang="en-US" sz="1400" b="0" i="1" u="none" strike="noStrike" cap="none" normalizeH="0" baseline="0" dirty="0">
                          <a:ln>
                            <a:noFill/>
                          </a:ln>
                          <a:solidFill>
                            <a:schemeClr val="bg2">
                              <a:lumMod val="10000"/>
                            </a:schemeClr>
                          </a:solidFill>
                          <a:effectLst/>
                          <a:latin typeface="Calibri" panose="020F0502020204030204" pitchFamily="34" charset="0"/>
                        </a:rPr>
                        <a:t>P</a:t>
                      </a:r>
                      <a:r>
                        <a:rPr kumimoji="0" lang="en-US" sz="1400" b="0" i="0" u="none" strike="noStrike" cap="none" normalizeH="0" baseline="0" dirty="0">
                          <a:ln>
                            <a:noFill/>
                          </a:ln>
                          <a:solidFill>
                            <a:schemeClr val="bg2">
                              <a:lumMod val="10000"/>
                            </a:schemeClr>
                          </a:solidFill>
                          <a:effectLst/>
                          <a:latin typeface="Calibri" panose="020F0502020204030204" pitchFamily="34" charset="0"/>
                        </a:rPr>
                        <a:t> value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duration of CR, mo (95% CI)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time to CR, mo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34 (47.2) [35.3-59.3]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 (13.0-NE)</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4.3 (1.7-9.2)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(14.9) [7.7-25.0]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11.2 (3.2-NE)</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3.8 (1.9-8.5)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1"/>
                  </a:ext>
                </a:extLst>
              </a:tr>
              <a:tr h="2994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CR + CRh, n (%) [95% CI]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OR (95% CI); </a:t>
                      </a:r>
                      <a:r>
                        <a:rPr kumimoji="0" lang="en-US" sz="1400" b="0" i="1" u="none" strike="noStrike" cap="none" normalizeH="0" baseline="0" dirty="0">
                          <a:ln>
                            <a:noFill/>
                          </a:ln>
                          <a:solidFill>
                            <a:schemeClr val="bg2">
                              <a:lumMod val="10000"/>
                            </a:schemeClr>
                          </a:solidFill>
                          <a:effectLst/>
                          <a:latin typeface="Calibri" panose="020F0502020204030204" pitchFamily="34" charset="0"/>
                        </a:rPr>
                        <a:t>P</a:t>
                      </a:r>
                      <a:r>
                        <a:rPr kumimoji="0" lang="en-US" sz="1400" b="0" i="0" u="none" strike="noStrike" cap="none" normalizeH="0" baseline="0" dirty="0">
                          <a:ln>
                            <a:noFill/>
                          </a:ln>
                          <a:solidFill>
                            <a:schemeClr val="bg2">
                              <a:lumMod val="10000"/>
                            </a:schemeClr>
                          </a:solidFill>
                          <a:effectLst/>
                          <a:latin typeface="Calibri" panose="020F0502020204030204" pitchFamily="34" charset="0"/>
                        </a:rPr>
                        <a:t> value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duration of CR + CRh, mo (95% CI)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time to CR + CRh, mo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38 (52.8) [40.7-64.7]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 (13.0-NE)</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4.0 (1.7-8.6)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(7.6) [9.7-28.2]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9.2 (5.8-NE)</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3.9 (1.9-7.2)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r h="29942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ORR, n (%) [95% CI]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OR (95% CI); </a:t>
                      </a:r>
                      <a:r>
                        <a:rPr kumimoji="0" lang="en-US" sz="1400" b="0" i="1" u="none" strike="noStrike" cap="none" normalizeH="0" baseline="0" dirty="0">
                          <a:ln>
                            <a:noFill/>
                          </a:ln>
                          <a:solidFill>
                            <a:schemeClr val="bg2">
                              <a:lumMod val="10000"/>
                            </a:schemeClr>
                          </a:solidFill>
                          <a:effectLst/>
                          <a:latin typeface="Calibri" panose="020F0502020204030204" pitchFamily="34" charset="0"/>
                        </a:rPr>
                        <a:t>P</a:t>
                      </a:r>
                      <a:r>
                        <a:rPr kumimoji="0" lang="en-US" sz="1400" b="0" i="0" u="none" strike="noStrike" cap="none" normalizeH="0" baseline="0" dirty="0">
                          <a:ln>
                            <a:noFill/>
                          </a:ln>
                          <a:solidFill>
                            <a:schemeClr val="bg2">
                              <a:lumMod val="10000"/>
                            </a:schemeClr>
                          </a:solidFill>
                          <a:effectLst/>
                          <a:latin typeface="Calibri" panose="020F0502020204030204" pitchFamily="34" charset="0"/>
                        </a:rPr>
                        <a:t> value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duration of response, mo (95% CI)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time to response, mo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45 (62.5) [50.3-73.6]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22.1 (13.0-NE)</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 (1.7-7.5)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(18.9) [10.7-29.7]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9.2 (6.6-14.1)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 (1.9-9.4)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1" i="0" u="none" strike="noStrike" kern="1200" cap="none" spc="0" normalizeH="0" baseline="0" noProof="0" dirty="0">
                          <a:ln>
                            <a:noFill/>
                          </a:ln>
                          <a:solidFill>
                            <a:schemeClr val="tx1"/>
                          </a:solidFill>
                          <a:effectLst/>
                          <a:uLnTx/>
                          <a:uFillTx/>
                          <a:latin typeface="Calibri" panose="020F0502020204030204" pitchFamily="34" charset="0"/>
                          <a:ea typeface="+mn-ea"/>
                          <a:cs typeface="+mn-cs"/>
                        </a:rPr>
                        <a:t>m</a:t>
                      </a:r>
                      <a:r>
                        <a:rPr kumimoji="0" lang="en-US" sz="1400" b="1" i="1" u="none" strike="noStrike" kern="1200" cap="none" spc="0" normalizeH="0" baseline="0" noProof="0" dirty="0">
                          <a:ln>
                            <a:noFill/>
                          </a:ln>
                          <a:solidFill>
                            <a:schemeClr val="tx1"/>
                          </a:solidFill>
                          <a:effectLst/>
                          <a:uLnTx/>
                          <a:uFillTx/>
                          <a:latin typeface="Calibri" panose="020F0502020204030204" pitchFamily="34" charset="0"/>
                          <a:ea typeface="+mn-ea"/>
                          <a:cs typeface="+mn-cs"/>
                        </a:rPr>
                        <a:t>IDH1</a:t>
                      </a:r>
                      <a:r>
                        <a:rPr kumimoji="0" lang="en-US" sz="1400" b="1" i="0" u="none" strike="noStrike" kern="1200" cap="none" spc="0" normalizeH="0" baseline="0" noProof="0" dirty="0">
                          <a:ln>
                            <a:noFill/>
                          </a:ln>
                          <a:solidFill>
                            <a:schemeClr val="tx1"/>
                          </a:solidFill>
                          <a:effectLst/>
                          <a:uLnTx/>
                          <a:uFillTx/>
                          <a:latin typeface="Calibri" panose="020F0502020204030204" pitchFamily="34" charset="0"/>
                          <a:ea typeface="+mn-ea"/>
                          <a:cs typeface="+mn-cs"/>
                        </a:rPr>
                        <a:t> Clearance in BMMCs by Response, n/N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IVO + AZA (n = 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PBO + AZA (n =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802610111"/>
                  </a:ext>
                </a:extLst>
              </a:tr>
              <a:tr h="23181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CR + CRh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CRh</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17/33 (51.5)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14/29 (48.3)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3/4 (75)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3/11 (27.3)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2/10 (20)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Non-CR + CRh responders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2/4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0/2 (0)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92446395"/>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Nonresponders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(16.7)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0/21 (0)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54344049"/>
                  </a:ext>
                </a:extLst>
              </a:tr>
            </a:tbl>
          </a:graphicData>
        </a:graphic>
      </p:graphicFrame>
      <p:sp>
        <p:nvSpPr>
          <p:cNvPr id="3" name="TextBox 2">
            <a:extLst>
              <a:ext uri="{FF2B5EF4-FFF2-40B4-BE49-F238E27FC236}">
                <a16:creationId xmlns:a16="http://schemas.microsoft.com/office/drawing/2014/main" id="{0384B49C-2348-C94B-84B6-568044CBDD46}"/>
              </a:ext>
            </a:extLst>
          </p:cNvPr>
          <p:cNvSpPr txBox="1"/>
          <p:nvPr/>
        </p:nvSpPr>
        <p:spPr bwMode="auto">
          <a:xfrm>
            <a:off x="7014434" y="1933731"/>
            <a:ext cx="25033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4.8 (2.2-10.5); &lt;.0001</a:t>
            </a:r>
          </a:p>
        </p:txBody>
      </p:sp>
      <p:sp>
        <p:nvSpPr>
          <p:cNvPr id="15" name="TextBox 14">
            <a:extLst>
              <a:ext uri="{FF2B5EF4-FFF2-40B4-BE49-F238E27FC236}">
                <a16:creationId xmlns:a16="http://schemas.microsoft.com/office/drawing/2014/main" id="{7FB0615C-7750-8348-8BF0-87B97A4E4EE0}"/>
              </a:ext>
            </a:extLst>
          </p:cNvPr>
          <p:cNvSpPr txBox="1"/>
          <p:nvPr/>
        </p:nvSpPr>
        <p:spPr bwMode="auto">
          <a:xfrm>
            <a:off x="7014434" y="2856445"/>
            <a:ext cx="25033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 (2.3-10.8); &lt;.0001</a:t>
            </a:r>
          </a:p>
        </p:txBody>
      </p:sp>
      <p:sp>
        <p:nvSpPr>
          <p:cNvPr id="16" name="TextBox 15">
            <a:extLst>
              <a:ext uri="{FF2B5EF4-FFF2-40B4-BE49-F238E27FC236}">
                <a16:creationId xmlns:a16="http://schemas.microsoft.com/office/drawing/2014/main" id="{BEBA83F1-9807-8440-B14A-5F5AC32D78E8}"/>
              </a:ext>
            </a:extLst>
          </p:cNvPr>
          <p:cNvSpPr txBox="1"/>
          <p:nvPr/>
        </p:nvSpPr>
        <p:spPr bwMode="auto">
          <a:xfrm>
            <a:off x="7014433" y="3838983"/>
            <a:ext cx="25033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7.2 (3.3-15.4); &lt;.0001</a:t>
            </a:r>
          </a:p>
        </p:txBody>
      </p:sp>
    </p:spTree>
    <p:extLst>
      <p:ext uri="{BB962C8B-B14F-4D97-AF65-F5344CB8AC3E}">
        <p14:creationId xmlns:p14="http://schemas.microsoft.com/office/powerpoint/2010/main" val="4988153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AGILE: TEAEs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0" name="Content Placeholder 2">
            <a:extLst>
              <a:ext uri="{FF2B5EF4-FFF2-40B4-BE49-F238E27FC236}">
                <a16:creationId xmlns:a16="http://schemas.microsoft.com/office/drawing/2014/main" id="{787C8F49-DC9B-44E3-901C-B333656157A1}"/>
              </a:ext>
            </a:extLst>
          </p:cNvPr>
          <p:cNvSpPr>
            <a:spLocks noGrp="1"/>
          </p:cNvSpPr>
          <p:nvPr>
            <p:ph idx="1"/>
          </p:nvPr>
        </p:nvSpPr>
        <p:spPr>
          <a:xfrm>
            <a:off x="7944787" y="1513047"/>
            <a:ext cx="3537417" cy="4650686"/>
          </a:xfrm>
        </p:spPr>
        <p:txBody>
          <a:bodyPr/>
          <a:lstStyle/>
          <a:p>
            <a:r>
              <a:rPr lang="en-US" sz="2000" dirty="0"/>
              <a:t>AEs of special interest </a:t>
            </a:r>
            <a:br>
              <a:rPr lang="en-US" sz="2000" dirty="0"/>
            </a:br>
            <a:r>
              <a:rPr lang="en-US" sz="2000" dirty="0"/>
              <a:t>(IVO + AZA vs PBO + AZA):</a:t>
            </a:r>
          </a:p>
          <a:p>
            <a:pPr lvl="1"/>
            <a:r>
              <a:rPr lang="en-US" sz="1800" dirty="0"/>
              <a:t>Grade ≥2 differentiation syndrome: 14.1% vs 8.2%</a:t>
            </a:r>
          </a:p>
          <a:p>
            <a:pPr lvl="1"/>
            <a:r>
              <a:rPr lang="en-US" sz="1800" dirty="0"/>
              <a:t>Grade ≥3 QT prolongation: 9.9% vs 4.1%</a:t>
            </a:r>
          </a:p>
          <a:p>
            <a:r>
              <a:rPr lang="en-US" sz="2000" dirty="0"/>
              <a:t>Fewer infections with </a:t>
            </a:r>
            <a:br>
              <a:rPr lang="en-US" sz="2000" dirty="0"/>
            </a:br>
            <a:r>
              <a:rPr lang="en-US" sz="2000" dirty="0"/>
              <a:t>IVO + AZA vs PBO + AZA (28.2% vs 49.3%)</a:t>
            </a:r>
          </a:p>
          <a:p>
            <a:r>
              <a:rPr lang="en-US" sz="2000" dirty="0"/>
              <a:t>No treatment-related deaths</a:t>
            </a:r>
          </a:p>
        </p:txBody>
      </p:sp>
      <p:sp>
        <p:nvSpPr>
          <p:cNvPr id="11" name="Text Box 15">
            <a:extLst>
              <a:ext uri="{FF2B5EF4-FFF2-40B4-BE49-F238E27FC236}">
                <a16:creationId xmlns:a16="http://schemas.microsoft.com/office/drawing/2014/main" id="{1A3476FF-5F09-334B-8390-ECA4A6BF72A4}"/>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Montesinos. ASH 2021. Abstr 697.</a:t>
            </a:r>
            <a:endParaRPr lang="en-US" altLang="en-US" sz="1200" b="0" dirty="0">
              <a:solidFill>
                <a:schemeClr val="bg2"/>
              </a:solidFill>
              <a:latin typeface="Calibri" panose="020F0502020204030204" pitchFamily="34" charset="0"/>
            </a:endParaRPr>
          </a:p>
        </p:txBody>
      </p:sp>
      <p:graphicFrame>
        <p:nvGraphicFramePr>
          <p:cNvPr id="12" name="Group 32">
            <a:extLst>
              <a:ext uri="{FF2B5EF4-FFF2-40B4-BE49-F238E27FC236}">
                <a16:creationId xmlns:a16="http://schemas.microsoft.com/office/drawing/2014/main" id="{F457699B-8511-0747-9748-F50283D6765A}"/>
              </a:ext>
            </a:extLst>
          </p:cNvPr>
          <p:cNvGraphicFramePr>
            <a:graphicFrameLocks noGrp="1"/>
          </p:cNvGraphicFramePr>
          <p:nvPr>
            <p:extLst>
              <p:ext uri="{D42A27DB-BD31-4B8C-83A1-F6EECF244321}">
                <p14:modId xmlns:p14="http://schemas.microsoft.com/office/powerpoint/2010/main" val="672203464"/>
              </p:ext>
            </p:extLst>
          </p:nvPr>
        </p:nvGraphicFramePr>
        <p:xfrm>
          <a:off x="709796" y="1596174"/>
          <a:ext cx="7220191" cy="4572128"/>
        </p:xfrm>
        <a:graphic>
          <a:graphicData uri="http://schemas.openxmlformats.org/drawingml/2006/table">
            <a:tbl>
              <a:tblPr/>
              <a:tblGrid>
                <a:gridCol w="2798091">
                  <a:extLst>
                    <a:ext uri="{9D8B030D-6E8A-4147-A177-3AD203B41FA5}">
                      <a16:colId xmlns:a16="http://schemas.microsoft.com/office/drawing/2014/main" val="20000"/>
                    </a:ext>
                  </a:extLst>
                </a:gridCol>
                <a:gridCol w="1105525">
                  <a:extLst>
                    <a:ext uri="{9D8B030D-6E8A-4147-A177-3AD203B41FA5}">
                      <a16:colId xmlns:a16="http://schemas.microsoft.com/office/drawing/2014/main" val="20001"/>
                    </a:ext>
                  </a:extLst>
                </a:gridCol>
                <a:gridCol w="1105525">
                  <a:extLst>
                    <a:ext uri="{9D8B030D-6E8A-4147-A177-3AD203B41FA5}">
                      <a16:colId xmlns:a16="http://schemas.microsoft.com/office/drawing/2014/main" val="1376367826"/>
                    </a:ext>
                  </a:extLst>
                </a:gridCol>
                <a:gridCol w="1105525">
                  <a:extLst>
                    <a:ext uri="{9D8B030D-6E8A-4147-A177-3AD203B41FA5}">
                      <a16:colId xmlns:a16="http://schemas.microsoft.com/office/drawing/2014/main" val="1723513526"/>
                    </a:ext>
                  </a:extLst>
                </a:gridCol>
                <a:gridCol w="1105525">
                  <a:extLst>
                    <a:ext uri="{9D8B030D-6E8A-4147-A177-3AD203B41FA5}">
                      <a16:colId xmlns:a16="http://schemas.microsoft.com/office/drawing/2014/main" val="1922132078"/>
                    </a:ext>
                  </a:extLst>
                </a:gridCol>
              </a:tblGrid>
              <a:tr h="121619">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TEAEs,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IVO + AZA (n = 71)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PBO + AZA (n = 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extLst>
                  <a:ext uri="{0D108BD9-81ED-4DB2-BD59-A6C34878D82A}">
                    <a16:rowId xmlns:a16="http://schemas.microsoft.com/office/drawing/2014/main" val="10000"/>
                  </a:ext>
                </a:extLst>
              </a:tr>
              <a:tr h="130202">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1" i="0" u="none" strike="noStrike" cap="none" normalizeH="0" baseline="0" dirty="0">
                          <a:ln>
                            <a:noFill/>
                          </a:ln>
                          <a:solidFill>
                            <a:schemeClr val="tx1"/>
                          </a:solidFill>
                          <a:effectLst/>
                          <a:latin typeface="Calibri" panose="020F0502020204030204" pitchFamily="34" charset="0"/>
                        </a:rPr>
                        <a:t>Grade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1" i="0" u="none" strike="noStrike" cap="none" normalizeH="0" baseline="0" dirty="0">
                          <a:ln>
                            <a:noFill/>
                          </a:ln>
                          <a:solidFill>
                            <a:schemeClr val="tx1"/>
                          </a:solidFill>
                          <a:effectLst/>
                          <a:latin typeface="Calibri" panose="020F0502020204030204" pitchFamily="34" charset="0"/>
                        </a:rPr>
                        <a:t>Grade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570748528"/>
                  </a:ext>
                </a:extLst>
              </a:tr>
              <a:tr h="1216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Any TEAE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70 (98.6)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66 (93.0)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73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69 (94.5)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1"/>
                  </a:ext>
                </a:extLst>
              </a:tr>
              <a:tr h="1216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Any hematologic TEAE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55 (77.5)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50 (70.4)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48 (65.8)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47 (64.4)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r h="46213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Most common hematologic TEAEs*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Febrile neutropenia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Neutropenia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Thrombocytopenia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(31.0)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(28.2)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(28.2)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(28.2)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(25.4)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(28.2)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(26.8)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 (23.9)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 (28.8)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(34.2)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(16.4)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(20.5)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(26.0)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(34.2)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(16.4)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(20.5)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63239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Most common TEAEs*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Nausea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Vomiting</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Diarrhea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Pyrexia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Constipation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Pneumonia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 (42.3)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29 (40.8)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(35.2)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24 (33.8)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(26.8)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 (23.9)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(22.5)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 (38.4)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(36.0)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 (35.6)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29 (39.7)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38 (52.1)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 (31.5)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(4.1)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(6.8)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 (28.8)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121619">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Bleeding</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29 (40.8)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 (28.8)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(6.8)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45102841"/>
                  </a:ext>
                </a:extLst>
              </a:tr>
              <a:tr h="121619">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4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Infections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(28.2)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(21.1)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 (49.3)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(30.1)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260968994"/>
                  </a:ext>
                </a:extLst>
              </a:tr>
            </a:tbl>
          </a:graphicData>
        </a:graphic>
      </p:graphicFrame>
      <p:sp>
        <p:nvSpPr>
          <p:cNvPr id="3" name="TextBox 2">
            <a:extLst>
              <a:ext uri="{FF2B5EF4-FFF2-40B4-BE49-F238E27FC236}">
                <a16:creationId xmlns:a16="http://schemas.microsoft.com/office/drawing/2014/main" id="{D0E664D2-D617-994F-8CA0-AB9A81BB2737}"/>
              </a:ext>
            </a:extLst>
          </p:cNvPr>
          <p:cNvSpPr txBox="1"/>
          <p:nvPr/>
        </p:nvSpPr>
        <p:spPr bwMode="auto">
          <a:xfrm>
            <a:off x="709795" y="6175738"/>
            <a:ext cx="60659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*Occurring in &gt;20% of patients.</a:t>
            </a:r>
          </a:p>
        </p:txBody>
      </p:sp>
    </p:spTree>
    <p:extLst>
      <p:ext uri="{BB962C8B-B14F-4D97-AF65-F5344CB8AC3E}">
        <p14:creationId xmlns:p14="http://schemas.microsoft.com/office/powerpoint/2010/main" val="32762879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AGILE: Investigators’ Conclusions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0" name="Content Placeholder 2">
            <a:extLst>
              <a:ext uri="{FF2B5EF4-FFF2-40B4-BE49-F238E27FC236}">
                <a16:creationId xmlns:a16="http://schemas.microsoft.com/office/drawing/2014/main" id="{4E47B534-8A4B-4D33-840C-2D29FA589FEE}"/>
              </a:ext>
            </a:extLst>
          </p:cNvPr>
          <p:cNvSpPr>
            <a:spLocks noGrp="1"/>
          </p:cNvSpPr>
          <p:nvPr>
            <p:ph idx="1"/>
          </p:nvPr>
        </p:nvSpPr>
        <p:spPr>
          <a:xfrm>
            <a:off x="604675" y="1513047"/>
            <a:ext cx="10877529" cy="4650686"/>
          </a:xfrm>
        </p:spPr>
        <p:txBody>
          <a:bodyPr/>
          <a:lstStyle/>
          <a:p>
            <a:r>
              <a:rPr lang="en-US" sz="2400" dirty="0"/>
              <a:t>In patients with newly d</a:t>
            </a:r>
            <a:r>
              <a:rPr lang="en-US" altLang="en-US" sz="2400" dirty="0"/>
              <a:t>iagnosed</a:t>
            </a:r>
            <a:r>
              <a:rPr lang="en-US" sz="2400" dirty="0"/>
              <a:t> </a:t>
            </a:r>
            <a:r>
              <a:rPr lang="en-US" sz="2400" i="1" dirty="0"/>
              <a:t>IDH1</a:t>
            </a:r>
            <a:r>
              <a:rPr lang="en-US" sz="2400" dirty="0"/>
              <a:t>-mutated AML ineligible for intensive CT, ivosidenib + azacitidine significantly extended EFS vs placebo + azacitidine</a:t>
            </a:r>
          </a:p>
          <a:p>
            <a:pPr lvl="1"/>
            <a:r>
              <a:rPr lang="en-US" sz="2400" dirty="0"/>
              <a:t>HR: 0.33 (95% CI: 0.16-0.69; </a:t>
            </a:r>
            <a:r>
              <a:rPr lang="en-US" sz="2400" i="1" dirty="0"/>
              <a:t>P</a:t>
            </a:r>
            <a:r>
              <a:rPr lang="en-US" sz="2400" dirty="0"/>
              <a:t> = .0011)</a:t>
            </a:r>
          </a:p>
          <a:p>
            <a:pPr lvl="1"/>
            <a:r>
              <a:rPr lang="en-US" sz="2400" dirty="0"/>
              <a:t>OS and clinical response also were significantly improved</a:t>
            </a:r>
          </a:p>
          <a:p>
            <a:r>
              <a:rPr lang="en-US" sz="2400" dirty="0"/>
              <a:t>Overall frequency of TEAEs similar between arms</a:t>
            </a:r>
          </a:p>
          <a:p>
            <a:pPr lvl="1"/>
            <a:r>
              <a:rPr lang="en-US" sz="2400" dirty="0"/>
              <a:t>Fewer infections with ivosidenib + azacitidine treatment arm</a:t>
            </a:r>
          </a:p>
          <a:p>
            <a:r>
              <a:rPr lang="en-US" sz="2400" dirty="0"/>
              <a:t>Change in markers of health-related QoL favored ivosidenib + azacitidine over placebo + azacitidine </a:t>
            </a:r>
          </a:p>
          <a:p>
            <a:r>
              <a:rPr lang="en-US" sz="2400" dirty="0"/>
              <a:t>Investigators concluded study findings demonstrated that ivosidenib + azacitidine provides clinical benefit in this patient population</a:t>
            </a:r>
          </a:p>
        </p:txBody>
      </p:sp>
      <p:sp>
        <p:nvSpPr>
          <p:cNvPr id="11" name="Text Box 15">
            <a:extLst>
              <a:ext uri="{FF2B5EF4-FFF2-40B4-BE49-F238E27FC236}">
                <a16:creationId xmlns:a16="http://schemas.microsoft.com/office/drawing/2014/main" id="{8430BDD3-76CD-934F-BD52-081548D102F9}"/>
              </a:ext>
            </a:extLst>
          </p:cNvPr>
          <p:cNvSpPr txBox="1">
            <a:spLocks noChangeArrowheads="1"/>
          </p:cNvSpPr>
          <p:nvPr/>
        </p:nvSpPr>
        <p:spPr bwMode="auto">
          <a:xfrm>
            <a:off x="423142" y="636813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Montesinos. ASH 2021. Abstr 697.</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328035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a:t>
            </a:r>
            <a:r>
              <a:rPr lang="en-US" u="sng" dirty="0">
                <a:solidFill>
                  <a:srgbClr val="E1471D"/>
                </a:solidFill>
                <a:hlinkClick r:id="rId3"/>
              </a:rPr>
              <a:t>oncology</a:t>
            </a:r>
            <a:endParaRPr lang="en-US" u="sng" dirty="0">
              <a:solidFill>
                <a:srgbClr val="E1471D"/>
              </a:solidFill>
            </a:endParaRPr>
          </a:p>
          <a:p>
            <a:endParaRPr lang="en-US"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ASH 2021!</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2" name="Content Placeholder 1">
            <a:extLst>
              <a:ext uri="{FF2B5EF4-FFF2-40B4-BE49-F238E27FC236}">
                <a16:creationId xmlns:a16="http://schemas.microsoft.com/office/drawing/2014/main" id="{9B341F70-966F-4AE0-9891-86B5E504500D}"/>
              </a:ext>
            </a:extLst>
          </p:cNvPr>
          <p:cNvSpPr>
            <a:spLocks noGrp="1"/>
          </p:cNvSpPr>
          <p:nvPr>
            <p:ph sz="quarter" idx="10"/>
          </p:nvPr>
        </p:nvSpPr>
        <p:spPr/>
        <p:txBody>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Short slideset summaries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and </a:t>
            </a: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additional CME-certified analyses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with expert faculty </a:t>
            </a:r>
            <a:b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commentary on key studies in:</a:t>
            </a:r>
          </a:p>
          <a:p>
            <a:pPr marL="342900" indent="-342900">
              <a:spcBef>
                <a:spcPts val="600"/>
              </a:spcBef>
              <a:spcAft>
                <a:spcPts val="0"/>
              </a:spcAft>
              <a:buFont typeface="Wingdings" pitchFamily="2" charset="2"/>
              <a:buChar char="§"/>
              <a:defRPr/>
            </a:pPr>
            <a:r>
              <a:rPr lang="en-US" sz="2000" b="0" dirty="0">
                <a:solidFill>
                  <a:schemeClr val="bg1"/>
                </a:solidFill>
              </a:rPr>
              <a:t>Acute and chronic leukemias </a:t>
            </a:r>
          </a:p>
          <a:p>
            <a:pPr marL="342900" indent="-342900">
              <a:spcBef>
                <a:spcPts val="600"/>
              </a:spcBef>
              <a:spcAft>
                <a:spcPts val="0"/>
              </a:spcAft>
              <a:buFont typeface="Wingdings" pitchFamily="2" charset="2"/>
              <a:buChar char="§"/>
              <a:defRPr/>
            </a:pPr>
            <a:r>
              <a:rPr lang="en-US" sz="2000" b="0" dirty="0">
                <a:solidFill>
                  <a:schemeClr val="bg1"/>
                </a:solidFill>
              </a:rPr>
              <a:t>Lymphomas and chronic lymphocytic leukemia</a:t>
            </a:r>
          </a:p>
          <a:p>
            <a:pPr marL="342900" indent="-342900">
              <a:spcBef>
                <a:spcPts val="600"/>
              </a:spcBef>
              <a:spcAft>
                <a:spcPts val="0"/>
              </a:spcAft>
              <a:buFont typeface="Wingdings" pitchFamily="2" charset="2"/>
              <a:buChar char="§"/>
              <a:defRPr/>
            </a:pPr>
            <a:r>
              <a:rPr lang="en-US" sz="2000" b="0" dirty="0">
                <a:solidFill>
                  <a:schemeClr val="bg1"/>
                </a:solidFill>
              </a:rPr>
              <a:t>Myelodysplastic syndromes and myeloproliferative neoplasms</a:t>
            </a:r>
          </a:p>
          <a:p>
            <a:pPr marL="342900" indent="-342900">
              <a:spcBef>
                <a:spcPts val="600"/>
              </a:spcBef>
              <a:spcAft>
                <a:spcPts val="0"/>
              </a:spcAft>
              <a:buFont typeface="Wingdings" pitchFamily="2" charset="2"/>
              <a:buChar char="§"/>
              <a:defRPr/>
            </a:pPr>
            <a:r>
              <a:rPr lang="en-US" sz="2000" b="0" dirty="0">
                <a:solidFill>
                  <a:schemeClr val="bg1"/>
                </a:solidFill>
              </a:rPr>
              <a:t>Myeloma</a:t>
            </a:r>
          </a:p>
          <a:p>
            <a:pPr marL="342900" indent="-342900">
              <a:spcBef>
                <a:spcPts val="600"/>
              </a:spcBef>
              <a:spcAft>
                <a:spcPts val="0"/>
              </a:spcAft>
              <a:buFont typeface="Wingdings" pitchFamily="2" charset="2"/>
              <a:buChar char="§"/>
              <a:defRPr/>
            </a:pPr>
            <a:r>
              <a:rPr lang="en-US" sz="2000" b="0" dirty="0">
                <a:solidFill>
                  <a:schemeClr val="bg1"/>
                </a:solidFill>
              </a:rPr>
              <a:t>Nonmalignant hematology</a:t>
            </a:r>
          </a:p>
          <a:p>
            <a:endParaRPr lang="en-US"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28575">
          <a:solidFill>
            <a:schemeClr val="bg1"/>
          </a:solidFill>
          <a:round/>
          <a:headEnd/>
          <a:tailEnd/>
        </a:ln>
        <a:extLst>
          <a:ext uri="{909E8E84-426E-40DD-AFC4-6F175D3DCCD1}">
            <a14:hiddenFill xmlns:a14="http://schemas.microsoft.com/office/drawing/2010/main">
              <a:noFill/>
            </a14:hiddenFill>
          </a:ext>
        </a:extLst>
      </a:spPr>
      <a:bodyPr/>
      <a:lstStyle>
        <a:defPPr algn="l">
          <a:defRPr>
            <a:solidFill>
              <a:schemeClr val="bg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1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2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28575">
          <a:solidFill>
            <a:schemeClr val="accent1"/>
          </a:solidFill>
          <a:miter lim="800000"/>
          <a:headEnd/>
          <a:tailEnd/>
        </a:ln>
        <a:extLst>
          <a:ext uri="{909E8E84-426E-40DD-AFC4-6F175D3DCCD1}">
            <a14:hiddenFill xmlns:a14="http://schemas.microsoft.com/office/drawing/2010/main">
              <a:noFill/>
            </a14:hiddenFill>
          </a:ext>
        </a:extLst>
      </a:spPr>
      <a:bodyPr rtlCol="0" anchor="ctr"/>
      <a:lstStyle>
        <a:defPPr algn="ctr">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4.xml><?xml version="1.0" encoding="utf-8"?>
<a:theme xmlns:a="http://schemas.openxmlformats.org/drawingml/2006/main" name="3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5.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56M7VY3CDVN5-1877660247-2</_dlc_DocId>
    <_dlc_DocIdUrl xmlns="d54cbe69-32bd-412a-b004-9152f949605e">
      <Url>https://intranet.clinicaloptions.com/mews/oncology/ONC_2021_ASH_CF_(PRP4549)/LEUK_697_Montesinos/_layouts/15/DocIdRedir.aspx?ID=56M7VY3CDVN5-1877660247-2</Url>
      <Description>56M7VY3CDVN5-1877660247-2</Description>
    </_dlc_DocIdUrl>
    <Document_x0020_Category xmlns="7edd6e32-a94a-4ef0-b5c6-e97920c97439">Conference Capsule Slides</Document_x0020_Category>
  </documentManagement>
</p:properties>
</file>

<file path=customXml/item2.xml><?xml version="1.0" encoding="utf-8"?>
<LongProperties xmlns="http://schemas.microsoft.com/office/2006/metadata/longProperti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74F25DD719982E4CBCE3FC488B4363E4" ma:contentTypeVersion="1" ma:contentTypeDescription="Create a new document." ma:contentTypeScope="" ma:versionID="ddb7b8ef81db6d8c03a279dad96d3647">
  <xsd:schema xmlns:xsd="http://www.w3.org/2001/XMLSchema" xmlns:xs="http://www.w3.org/2001/XMLSchema" xmlns:p="http://schemas.microsoft.com/office/2006/metadata/properties" xmlns:ns2="d54cbe69-32bd-412a-b004-9152f949605e" xmlns:ns3="7edd6e32-a94a-4ef0-b5c6-e97920c97439" targetNamespace="http://schemas.microsoft.com/office/2006/metadata/properties" ma:root="true" ma:fieldsID="ec47d2b0b6a98df271f2e49256ce7008" ns2:_="" ns3:_="">
    <xsd:import namespace="d54cbe69-32bd-412a-b004-9152f949605e"/>
    <xsd:import namespace="7edd6e32-a94a-4ef0-b5c6-e97920c97439"/>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7edd6e32-a94a-4ef0-b5c6-e97920c97439"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BA55BC3-5A03-47C2-8EC3-D964C3B5E779}">
  <ds:schemaRefs>
    <ds:schemaRef ds:uri="http://purl.org/dc/terms/"/>
    <ds:schemaRef ds:uri="d54cbe69-32bd-412a-b004-9152f949605e"/>
    <ds:schemaRef ds:uri="http://schemas.microsoft.com/office/2006/documentManagement/types"/>
    <ds:schemaRef ds:uri="http://www.w3.org/XML/1998/namespace"/>
    <ds:schemaRef ds:uri="http://purl.org/dc/dcmitype/"/>
    <ds:schemaRef ds:uri="http://schemas.microsoft.com/office/infopath/2007/PartnerControls"/>
    <ds:schemaRef ds:uri="7edd6e32-a94a-4ef0-b5c6-e97920c97439"/>
    <ds:schemaRef ds:uri="http://schemas.microsoft.com/office/2006/metadata/properties"/>
    <ds:schemaRef ds:uri="http://schemas.openxmlformats.org/package/2006/metadata/core-properties"/>
    <ds:schemaRef ds:uri="http://purl.org/dc/elements/1.1/"/>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CB552622-AD77-4F98-B4C8-1F642D7FA076}">
  <ds:schemaRefs>
    <ds:schemaRef ds:uri="http://schemas.microsoft.com/sharepoint/events"/>
  </ds:schemaRefs>
</ds:datastoreItem>
</file>

<file path=customXml/itemProps4.xml><?xml version="1.0" encoding="utf-8"?>
<ds:datastoreItem xmlns:ds="http://schemas.openxmlformats.org/officeDocument/2006/customXml" ds:itemID="{8B650D1A-488E-4558-AC48-038C812BE3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7edd6e32-a94a-4ef0-b5c6-e97920c9743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3A18F4D2-3653-4F4F-B917-116198900D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7496</TotalTime>
  <Words>2167</Words>
  <Application>Microsoft Office PowerPoint</Application>
  <PresentationFormat>Widescreen</PresentationFormat>
  <Paragraphs>327</Paragraphs>
  <Slides>10</Slides>
  <Notes>10</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10</vt:i4>
      </vt:variant>
    </vt:vector>
  </HeadingPairs>
  <TitlesOfParts>
    <vt:vector size="19" baseType="lpstr">
      <vt:lpstr>Arial</vt:lpstr>
      <vt:lpstr>Calibri</vt:lpstr>
      <vt:lpstr>Times</vt:lpstr>
      <vt:lpstr>Wingdings</vt:lpstr>
      <vt:lpstr>2017_HTAA_Diabetes</vt:lpstr>
      <vt:lpstr>1_2017_HTAA_Diabetes</vt:lpstr>
      <vt:lpstr>2_2017_HTAA_Diabetes</vt:lpstr>
      <vt:lpstr>3_2017_HTAA_Diabetes</vt:lpstr>
      <vt:lpstr>4_2017_HTAA_Diabetes</vt:lpstr>
      <vt:lpstr>AGILE: Phase III Trial of Ivosidenib + Azacitidine  vs Placebo + Azacitidine in Newly Diagnosed  IDH1-Mutated Acute Myeloid Leukemia</vt:lpstr>
      <vt:lpstr>About These Slides</vt:lpstr>
      <vt:lpstr>AGILE: Background</vt:lpstr>
      <vt:lpstr>AGILE: Study Design</vt:lpstr>
      <vt:lpstr>AGILE: Baseline Characteristics</vt:lpstr>
      <vt:lpstr>AGILE: EFS and Other Efficacy Outcomes</vt:lpstr>
      <vt:lpstr>AGILE: Response</vt:lpstr>
      <vt:lpstr>AGILE: TEAEs</vt:lpstr>
      <vt:lpstr>AGILE: Investigators’ Conclusions</vt:lpstr>
      <vt:lpstr>Go Online for More CCO  Coverage of ASH 2021!</vt:lpstr>
    </vt:vector>
  </TitlesOfParts>
  <Manager/>
  <Company>Preferred Company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AGILE: Phase III Trial of Ivosidenib + Azacitidine vs Placebo + Azacitidine in Newly Diagnosed IDH1-Mutated Acute Myeloid Leukemia</dc:title>
  <dc:subject/>
  <dc:creator>Preferred User</dc:creator>
  <cp:keywords/>
  <dc:description/>
  <cp:lastModifiedBy>nkolenko@clinicaloptions.com</cp:lastModifiedBy>
  <cp:revision>611</cp:revision>
  <cp:lastPrinted>2016-09-26T20:21:49Z</cp:lastPrinted>
  <dcterms:created xsi:type="dcterms:W3CDTF">2005-05-27T15:08:01Z</dcterms:created>
  <dcterms:modified xsi:type="dcterms:W3CDTF">2021-12-20T22:12:16Z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e3aed479-1d27-4c53-a561-602e4061fbca</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0x01010074F25DD719982E4CBCE3FC488B4363E4</vt:lpwstr>
  </property>
</Properties>
</file>