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1" r:id="rId10"/>
    <p:sldId id="2141411859" r:id="rId11"/>
    <p:sldId id="2141411856" r:id="rId12"/>
    <p:sldId id="2141411865" r:id="rId13"/>
    <p:sldId id="2141411861" r:id="rId14"/>
    <p:sldId id="2141411863" r:id="rId15"/>
    <p:sldId id="2141411864"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B9BA39-5BD7-B0E8-A0DD-9238FC7FC904}" name="Jill Sakai" initials="JS" userId="Jill Sakai" providerId="None"/>
  <p188:author id="{01A1CB6B-D061-6722-9C5F-96234ABE4E6E}" name="htunggal@cealliance.com" initials="h" userId="htunggal@cealliance.com" providerId="None"/>
  <p188:author id="{DA0C238D-CCEE-0837-D6C7-885A6DD503E1}" name="Rachael Andrie" initials="RA" userId="S::randrie@clinicaloptions.com::311027c1-cf79-416d-b346-5f38dcd95c11" providerId="AD"/>
  <p188:author id="{E80440C4-EBAB-7226-8619-D1A647850EA2}" name="Jacky Olin" initials="JO" userId="S::jolin@clinicaloptions.com::be962d7c-0694-47b7-a47b-05bea0d96ce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Jill Sakai" initials="JS" lastIdx="3" clrIdx="16">
    <p:extLst>
      <p:ext uri="{19B8F6BF-5375-455C-9EA6-DF929625EA0E}">
        <p15:presenceInfo xmlns:p15="http://schemas.microsoft.com/office/powerpoint/2012/main" userId="Jill Sakai" providerId="None"/>
      </p:ext>
    </p:extLst>
  </p:cmAuthor>
  <p:cmAuthor id="18" name="aboecler@clinicaloptions.com" initials="a" lastIdx="1" clrIdx="17">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599060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CR</a:t>
            </a:r>
            <a:r>
              <a:rPr lang="en-US" i="1" dirty="0"/>
              <a:t>, complete response; </a:t>
            </a:r>
            <a:r>
              <a:rPr lang="en-US" b="1" i="1" dirty="0"/>
              <a:t>DLBCL</a:t>
            </a:r>
            <a:r>
              <a:rPr lang="en-US" i="1" dirty="0"/>
              <a:t>, diffuse large B-cell lymphoma; </a:t>
            </a:r>
            <a:r>
              <a:rPr lang="en-US" b="1" i="1" dirty="0"/>
              <a:t>DoR</a:t>
            </a:r>
            <a:r>
              <a:rPr lang="en-US" i="1" dirty="0"/>
              <a:t>, duration of response; </a:t>
            </a:r>
            <a:r>
              <a:rPr lang="en-US" b="1" i="1" dirty="0"/>
              <a:t>NHL</a:t>
            </a:r>
            <a:r>
              <a:rPr lang="en-US" i="1" dirty="0"/>
              <a:t>, non-Hodgkin lymphoma; </a:t>
            </a:r>
            <a:r>
              <a:rPr lang="en-US" b="1" i="1" dirty="0"/>
              <a:t>ORR</a:t>
            </a:r>
            <a:r>
              <a:rPr lang="en-US" i="1" dirty="0"/>
              <a:t>, objective response rate; </a:t>
            </a:r>
            <a:r>
              <a:rPr lang="en-US" b="1" i="1" dirty="0"/>
              <a:t>R/R</a:t>
            </a:r>
            <a:r>
              <a:rPr lang="en-US" i="1" dirty="0"/>
              <a:t>,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4182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CRS, cytokine-release syndrome; DLBCL, diffuse large B-cell lymphoma; DoR, duration of response; ECOG, Eastern Cooperative Oncology Group; FL, follicular lymphoma; ICR, independent central review; mAb, monoclonal antibody; MCL, mantle cell lymphoma; MZL, marginal zone lymphoma; MRD, measurable residual disease; NHL, non-Hodgkin lymphoma; ORR, objective response rate; OS, overall survival; PD, progressive disease; PFS, progression-free survival; PRO, patient-reported outcome; PS, performance status; R/R, relapsed/refractory; tx, treatment.</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50985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DLBCL, diffuse large B-cell lymphoma; ECOG, Eastern Cooperative Oncology Group; GCB, germinal center B-cell like; IPI, International Prognostic Index; mAb, monoclonal antibody;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24952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 response; DLBCL, diffuse large B-cell lymphoma; DoCR, duration of complete response; DoR, duration of response; f/u, follow up; ICR, independent central review; NE, not estimable; ORR, objective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567081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Ab, antibody; ASCT, autologous stem cell transplant; ABC, activated B-cell-like; DLBCL, diffuse large B-cell lymphoma; GCB; germinal center B-cell-like; ORR, objective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2995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DLBCL, diffuse large B-cell lymphoma; NE, not evaluable; NR, not reached; OS, overall survival; PFS, progression-free survival;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88161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CRS, cytokine-release syndrome; IRR, infusion-related reaction;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446629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CRS, cytokine-release syndrome; d/c, discontinuation; DLBCL, diffuse large B-cell lymphoma; ICANS, immune effector cell–associated neurotoxicity syndrome; TEAE, treatment-emergent adverse event; URTI, upper respiratory tract infection; UTI, urinary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129778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CRS, cytokine-release syndrome; DLBCL, diffuse large B-cell lymphoma; DoCR, duration of complete response; ICANS, immune effector cell–associated neurotoxicity syndrome; NCL, non-Hodgkin lymphoma; ORR, objective response rate; OS, overall survival; PFS, progression-free survival; PROs, patient-reported outcomes; R/R, relapsed/refractory. </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51101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ELM-2: Final Analysis From Phase II Trial of Odronextamab in Relapsed/Refractory DLBCL </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ELM-2 DLBCL Cohort: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Unmet clinical need for additional novel therapies to improve long-term outcomes in patients with R/R DLBCL</a:t>
            </a:r>
            <a:r>
              <a:rPr lang="en-US" sz="2400" baseline="30000" dirty="0"/>
              <a:t>1</a:t>
            </a:r>
            <a:endParaRPr lang="en-US" altLang="en-US" sz="2400" dirty="0"/>
          </a:p>
          <a:p>
            <a:r>
              <a:rPr lang="en-US" altLang="en-US" sz="2400" dirty="0"/>
              <a:t>Odronextamab: human </a:t>
            </a:r>
            <a:r>
              <a:rPr lang="en-US" sz="2400" dirty="0"/>
              <a:t>CD20 x CD3 bispecific antibody that triggers T-cell–mediated cytotoxicity of malignant B-cells</a:t>
            </a:r>
            <a:r>
              <a:rPr lang="en-US" sz="2400" baseline="30000" dirty="0"/>
              <a:t>2</a:t>
            </a:r>
            <a:endParaRPr lang="en-US" altLang="en-US" sz="2400" dirty="0"/>
          </a:p>
          <a:p>
            <a:pPr lvl="1"/>
            <a:r>
              <a:rPr lang="en-US" altLang="en-US" sz="2200" dirty="0"/>
              <a:t>In phase I ELM-1, odronextamab demonstrated efficacy</a:t>
            </a:r>
            <a:r>
              <a:rPr lang="en-US" sz="2200" dirty="0"/>
              <a:t> in heavily pretreated patients with R/R DLBCL, including those who received CAR T-cell therapy (ORR: 33%; CR: 27%)</a:t>
            </a:r>
            <a:r>
              <a:rPr lang="en-US" sz="2200" baseline="30000" dirty="0"/>
              <a:t>2</a:t>
            </a:r>
            <a:endParaRPr lang="en-US" altLang="en-US" sz="2200" baseline="30000" dirty="0"/>
          </a:p>
          <a:p>
            <a:r>
              <a:rPr lang="en-US" altLang="en-US" sz="2400" dirty="0"/>
              <a:t>Phase II ELM-2 study evaluated odronextamab in patients with previously treated R/R B-cell NHL, including R/R DLBCL</a:t>
            </a:r>
            <a:r>
              <a:rPr lang="en-US" altLang="en-US" sz="2400" baseline="30000" dirty="0"/>
              <a:t>3-5</a:t>
            </a:r>
          </a:p>
          <a:p>
            <a:pPr lvl="1"/>
            <a:r>
              <a:rPr lang="en-US" altLang="en-US" sz="2200" dirty="0"/>
              <a:t>Interim analysis of DLBCL cohort: ORR, 49.2%; CR, 30.8%; median DoR, 10.2 mo</a:t>
            </a:r>
            <a:r>
              <a:rPr lang="en-US" altLang="en-US" sz="2200" baseline="30000" dirty="0"/>
              <a:t>3</a:t>
            </a:r>
          </a:p>
          <a:p>
            <a:pPr lvl="1"/>
            <a:r>
              <a:rPr lang="en-US" altLang="en-US" sz="2200" dirty="0"/>
              <a:t>Current report presents final analysis of odronextamab in R/R DLBCL cohort at </a:t>
            </a:r>
            <a:r>
              <a:rPr lang="en-US" altLang="en-US" sz="2200" dirty="0">
                <a:sym typeface="Symbol" panose="05050102010706020507" pitchFamily="18" charset="2"/>
              </a:rPr>
              <a:t>36 wk of follow-up</a:t>
            </a:r>
            <a:r>
              <a:rPr lang="en-US" altLang="en-US" sz="2200" baseline="30000" dirty="0"/>
              <a:t>4</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63395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Barca. J Clin Med. 2023;12:7376. 2. Bannerji. Lancet Haematol. 2022;9:e327.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NCT03888105. 4. Kim. ASH 2022 Abstr 444. 5. Ayyappan. ASH 2023. Abstr 436.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156513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200" b="0" kern="0" dirty="0"/>
              <a:t>Multicohort, open-label phase II study in R/R B-cell NHL</a:t>
            </a:r>
          </a:p>
          <a:p>
            <a:pPr lvl="1">
              <a:spcAft>
                <a:spcPts val="0"/>
              </a:spcAft>
            </a:pPr>
            <a:r>
              <a:rPr lang="en-US" altLang="en-US" sz="2000" b="0" kern="0" dirty="0"/>
              <a:t>Current analysis reports DLBLC cohort</a:t>
            </a:r>
          </a:p>
          <a:p>
            <a:pPr lvl="1">
              <a:spcAft>
                <a:spcPts val="0"/>
              </a:spcAft>
            </a:pPr>
            <a:r>
              <a:rPr lang="en-US" altLang="en-US" sz="2000" b="0" kern="0" dirty="0"/>
              <a:t>Other disease-specific cohorts include FL, MCL, MZL, other B-cell NHL subtypes</a:t>
            </a:r>
            <a:endParaRPr lang="en-US" altLang="en-US" sz="2200" b="0" kern="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ELM-2</a:t>
            </a:r>
            <a:r>
              <a:rPr lang="en-US" altLang="en-US" dirty="0"/>
              <a:t> DLBCL Cohort: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Ayyappan. ASH 2023. Abstr 436.</a:t>
            </a:r>
          </a:p>
        </p:txBody>
      </p:sp>
      <p:sp>
        <p:nvSpPr>
          <p:cNvPr id="11" name="Rectangle 3">
            <a:extLst>
              <a:ext uri="{FF2B5EF4-FFF2-40B4-BE49-F238E27FC236}">
                <a16:creationId xmlns:a16="http://schemas.microsoft.com/office/drawing/2014/main" id="{76FFD39D-2A50-768D-2FB0-2D94E75E54AB}"/>
              </a:ext>
            </a:extLst>
          </p:cNvPr>
          <p:cNvSpPr txBox="1">
            <a:spLocks noChangeArrowheads="1"/>
          </p:cNvSpPr>
          <p:nvPr/>
        </p:nvSpPr>
        <p:spPr>
          <a:xfrm>
            <a:off x="603168" y="4961299"/>
            <a:ext cx="10877529" cy="103059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kern="0" dirty="0"/>
              <a:t>Primary endpoint: </a:t>
            </a:r>
            <a:r>
              <a:rPr lang="en-US" altLang="en-US" sz="2200" b="0" kern="0" dirty="0"/>
              <a:t>ORR by ICR per Lugano criteria</a:t>
            </a:r>
          </a:p>
          <a:p>
            <a:r>
              <a:rPr lang="en-US" altLang="en-US" sz="2200" kern="0" dirty="0"/>
              <a:t>Secondary endpoints: </a:t>
            </a:r>
            <a:r>
              <a:rPr lang="en-US" altLang="en-US" sz="2200" b="0" kern="0" dirty="0"/>
              <a:t>ORR by investigator, CR rate, DoR, PFS, OS, safety, PROs</a:t>
            </a:r>
          </a:p>
          <a:p>
            <a:r>
              <a:rPr lang="en-US" altLang="en-US" sz="2200" kern="0" dirty="0"/>
              <a:t>Key exploratory endpoint: </a:t>
            </a:r>
            <a:r>
              <a:rPr lang="en-US" altLang="en-US" sz="2200" b="0" kern="0" dirty="0"/>
              <a:t>MRD</a:t>
            </a:r>
          </a:p>
        </p:txBody>
      </p:sp>
      <p:sp>
        <p:nvSpPr>
          <p:cNvPr id="12" name="TextBox 11">
            <a:extLst>
              <a:ext uri="{FF2B5EF4-FFF2-40B4-BE49-F238E27FC236}">
                <a16:creationId xmlns:a16="http://schemas.microsoft.com/office/drawing/2014/main" id="{14FC1276-9E59-B191-ED16-D84AB9434016}"/>
              </a:ext>
            </a:extLst>
          </p:cNvPr>
          <p:cNvSpPr txBox="1"/>
          <p:nvPr/>
        </p:nvSpPr>
        <p:spPr>
          <a:xfrm>
            <a:off x="10599508" y="3443558"/>
            <a:ext cx="1371600" cy="830997"/>
          </a:xfrm>
          <a:prstGeom prst="rect">
            <a:avLst/>
          </a:prstGeom>
          <a:noFill/>
          <a:ln>
            <a:noFill/>
          </a:ln>
        </p:spPr>
        <p:txBody>
          <a:bodyPr wrap="square">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PD or</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unacceptable toxicity</a:t>
            </a:r>
          </a:p>
        </p:txBody>
      </p:sp>
      <p:sp>
        <p:nvSpPr>
          <p:cNvPr id="13" name="TextBox 12">
            <a:extLst>
              <a:ext uri="{FF2B5EF4-FFF2-40B4-BE49-F238E27FC236}">
                <a16:creationId xmlns:a16="http://schemas.microsoft.com/office/drawing/2014/main" id="{DDEB6150-E93B-EB7E-A128-E074DF923E24}"/>
              </a:ext>
            </a:extLst>
          </p:cNvPr>
          <p:cNvSpPr txBox="1"/>
          <p:nvPr/>
        </p:nvSpPr>
        <p:spPr>
          <a:xfrm>
            <a:off x="3414083" y="3458722"/>
            <a:ext cx="2469922" cy="830997"/>
          </a:xfrm>
          <a:prstGeom prst="rect">
            <a:avLst/>
          </a:prstGeom>
          <a:solidFill>
            <a:schemeClr val="accent1"/>
          </a:solidFill>
          <a:ln>
            <a:solidFill>
              <a:schemeClr val="accent1"/>
            </a:solidFill>
          </a:ln>
        </p:spPr>
        <p:txBody>
          <a:bodyPr wrap="square">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Odronextamab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endPar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D1,2: 0.7 mg &gt; D8,9: 4 mg &gt; D15,16: 20 mg</a:t>
            </a:r>
          </a:p>
        </p:txBody>
      </p:sp>
      <p:sp>
        <p:nvSpPr>
          <p:cNvPr id="15" name="TextBox 23">
            <a:extLst>
              <a:ext uri="{FF2B5EF4-FFF2-40B4-BE49-F238E27FC236}">
                <a16:creationId xmlns:a16="http://schemas.microsoft.com/office/drawing/2014/main" id="{1D8F45BA-5478-6EEC-8FB4-4C7A8B5FA80D}"/>
              </a:ext>
            </a:extLst>
          </p:cNvPr>
          <p:cNvSpPr txBox="1">
            <a:spLocks noChangeArrowheads="1"/>
          </p:cNvSpPr>
          <p:nvPr/>
        </p:nvSpPr>
        <p:spPr bwMode="auto">
          <a:xfrm>
            <a:off x="347747" y="3156562"/>
            <a:ext cx="2639288"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Adults with R/R DLBCL (WHO 2016) after ≥2 prior systemic tx including anti-CD20 mAb and alkylating agent;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ECOG PS 0/1</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 = 127)</a:t>
            </a:r>
            <a:endPar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8408BC29-2FC8-46BE-AF2B-F65A98EEC2CD}"/>
              </a:ext>
            </a:extLst>
          </p:cNvPr>
          <p:cNvSpPr txBox="1"/>
          <p:nvPr/>
        </p:nvSpPr>
        <p:spPr bwMode="auto">
          <a:xfrm>
            <a:off x="3385387" y="4322667"/>
            <a:ext cx="78033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*21-day cycles. </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Initial step-up regimen of 1/20 mg modified to 0.7/4/20 mg to mitigate risk of CRS. </a:t>
            </a:r>
          </a:p>
          <a:p>
            <a:pPr marL="0" marR="0" lvl="0" indent="0" algn="l" defTabSz="914377"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Premedication with dexamethasone/diphenhydramine/acetaminophen administered to further mitigate CRS risk.</a:t>
            </a:r>
          </a:p>
        </p:txBody>
      </p:sp>
      <p:cxnSp>
        <p:nvCxnSpPr>
          <p:cNvPr id="17" name="Straight Arrow Connector 16">
            <a:extLst>
              <a:ext uri="{FF2B5EF4-FFF2-40B4-BE49-F238E27FC236}">
                <a16:creationId xmlns:a16="http://schemas.microsoft.com/office/drawing/2014/main" id="{04EB0F08-DA61-DD3F-17C1-44C4AF391E5D}"/>
              </a:ext>
            </a:extLst>
          </p:cNvPr>
          <p:cNvCxnSpPr>
            <a:cxnSpLocks/>
          </p:cNvCxnSpPr>
          <p:nvPr/>
        </p:nvCxnSpPr>
        <p:spPr>
          <a:xfrm>
            <a:off x="10218710" y="3850636"/>
            <a:ext cx="404795" cy="0"/>
          </a:xfrm>
          <a:prstGeom prst="straightConnector1">
            <a:avLst/>
          </a:prstGeom>
          <a:noFill/>
          <a:ln w="28575" cap="flat" cmpd="sng" algn="ctr">
            <a:solidFill>
              <a:schemeClr val="bg1"/>
            </a:solidFill>
            <a:prstDash val="solid"/>
            <a:headEnd type="none" w="med" len="med"/>
            <a:tailEnd type="triangle" w="med" len="med"/>
          </a:ln>
          <a:effectLst/>
        </p:spPr>
      </p:cxnSp>
      <p:sp>
        <p:nvSpPr>
          <p:cNvPr id="18" name="TextBox 17">
            <a:extLst>
              <a:ext uri="{FF2B5EF4-FFF2-40B4-BE49-F238E27FC236}">
                <a16:creationId xmlns:a16="http://schemas.microsoft.com/office/drawing/2014/main" id="{00EB2926-0EC1-E341-6814-019BFCC9C16F}"/>
              </a:ext>
            </a:extLst>
          </p:cNvPr>
          <p:cNvSpPr txBox="1"/>
          <p:nvPr/>
        </p:nvSpPr>
        <p:spPr bwMode="auto">
          <a:xfrm>
            <a:off x="3461219" y="3118171"/>
            <a:ext cx="2407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1:* Step-up Dosing</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 name="TextBox 18">
            <a:extLst>
              <a:ext uri="{FF2B5EF4-FFF2-40B4-BE49-F238E27FC236}">
                <a16:creationId xmlns:a16="http://schemas.microsoft.com/office/drawing/2014/main" id="{E91052EE-A747-7C93-92DA-BC73E3BC58E1}"/>
              </a:ext>
            </a:extLst>
          </p:cNvPr>
          <p:cNvSpPr txBox="1"/>
          <p:nvPr/>
        </p:nvSpPr>
        <p:spPr bwMode="auto">
          <a:xfrm>
            <a:off x="7984446" y="3108915"/>
            <a:ext cx="2288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5+:* Maintenance</a:t>
            </a:r>
          </a:p>
        </p:txBody>
      </p:sp>
      <p:sp>
        <p:nvSpPr>
          <p:cNvPr id="20" name="TextBox 19">
            <a:extLst>
              <a:ext uri="{FF2B5EF4-FFF2-40B4-BE49-F238E27FC236}">
                <a16:creationId xmlns:a16="http://schemas.microsoft.com/office/drawing/2014/main" id="{B5F705A0-AC3C-0A3F-208D-B145D1FB8584}"/>
              </a:ext>
            </a:extLst>
          </p:cNvPr>
          <p:cNvSpPr txBox="1"/>
          <p:nvPr/>
        </p:nvSpPr>
        <p:spPr>
          <a:xfrm>
            <a:off x="5983466" y="3454703"/>
            <a:ext cx="2011680" cy="822960"/>
          </a:xfrm>
          <a:prstGeom prst="rect">
            <a:avLst/>
          </a:prstGeom>
          <a:solidFill>
            <a:schemeClr val="accent1"/>
          </a:solidFill>
          <a:ln>
            <a:solidFill>
              <a:schemeClr val="accent1"/>
            </a:solidFill>
          </a:ln>
        </p:spPr>
        <p:txBody>
          <a:bodyPr wrap="square" anchor="ctr">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Odronextamab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p>
          <a:p>
            <a:pPr marL="0" marR="0" lvl="0" indent="0" algn="ctr" defTabSz="914377" rtl="0" eaLnBrk="1" fontAlgn="base" latinLnBrk="0" hangingPunct="1">
              <a:lnSpc>
                <a:spcPct val="100000"/>
              </a:lnSpc>
              <a:spcBef>
                <a:spcPct val="0"/>
              </a:spcBef>
              <a:spcAft>
                <a:spcPct val="0"/>
              </a:spcAft>
              <a:buClrTx/>
              <a:buSzTx/>
              <a:buFontTx/>
              <a:buNone/>
              <a:tabLst/>
              <a:defRPr/>
            </a:pPr>
            <a:r>
              <a:rPr lang="en-US" sz="1600" b="0" kern="0" dirty="0">
                <a:solidFill>
                  <a:srgbClr val="FFFFFF"/>
                </a:solidFill>
                <a:latin typeface="Calibri" panose="020F0502020204030204" pitchFamily="34" charset="0"/>
                <a:cs typeface="Calibri" panose="020F0502020204030204" pitchFamily="34" charset="0"/>
              </a:rPr>
              <a:t>160</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mg D1, D8, D15</a:t>
            </a:r>
          </a:p>
        </p:txBody>
      </p:sp>
      <p:sp>
        <p:nvSpPr>
          <p:cNvPr id="21" name="TextBox 20">
            <a:extLst>
              <a:ext uri="{FF2B5EF4-FFF2-40B4-BE49-F238E27FC236}">
                <a16:creationId xmlns:a16="http://schemas.microsoft.com/office/drawing/2014/main" id="{6671E000-42D9-E857-F52F-59DD850A002C}"/>
              </a:ext>
            </a:extLst>
          </p:cNvPr>
          <p:cNvSpPr txBox="1"/>
          <p:nvPr/>
        </p:nvSpPr>
        <p:spPr>
          <a:xfrm>
            <a:off x="8083457" y="3454703"/>
            <a:ext cx="2000980" cy="822960"/>
          </a:xfrm>
          <a:prstGeom prst="rect">
            <a:avLst/>
          </a:prstGeom>
          <a:solidFill>
            <a:schemeClr val="accent1"/>
          </a:solidFill>
          <a:ln>
            <a:solidFill>
              <a:schemeClr val="accent1"/>
            </a:solidFill>
          </a:ln>
        </p:spPr>
        <p:txBody>
          <a:bodyPr wrap="square" anchor="ctr">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Odronextamab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endPar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320 mg Q2W</a:t>
            </a:r>
          </a:p>
          <a:p>
            <a:pPr marL="0" marR="0" lvl="0" indent="0" algn="ctr" defTabSz="914377" rtl="0" eaLnBrk="1" fontAlgn="base" latinLnBrk="0" hangingPunct="1">
              <a:lnSpc>
                <a:spcPct val="100000"/>
              </a:lnSpc>
              <a:spcBef>
                <a:spcPct val="0"/>
              </a:spcBef>
              <a:spcAft>
                <a:spcPct val="0"/>
              </a:spcAft>
              <a:buClrTx/>
              <a:buSzTx/>
              <a:buFontTx/>
              <a:buNone/>
              <a:tabLst/>
              <a:defRPr/>
            </a:pPr>
            <a:r>
              <a:rPr lang="en-US" sz="1600" b="0" kern="0" dirty="0">
                <a:solidFill>
                  <a:srgbClr val="FFFFFF"/>
                </a:solidFill>
                <a:latin typeface="Calibri" panose="020F0502020204030204" pitchFamily="34" charset="0"/>
                <a:cs typeface="Calibri" panose="020F0502020204030204" pitchFamily="34" charset="0"/>
              </a:rPr>
              <a:t>(QW4 if CR ≥9 mo)</a:t>
            </a:r>
            <a:endPar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0597CFCC-B7A3-1996-1C21-09071CC5ED4D}"/>
              </a:ext>
            </a:extLst>
          </p:cNvPr>
          <p:cNvSpPr txBox="1"/>
          <p:nvPr/>
        </p:nvSpPr>
        <p:spPr bwMode="auto">
          <a:xfrm>
            <a:off x="6514209" y="3118171"/>
            <a:ext cx="1047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2-4*</a:t>
            </a:r>
          </a:p>
        </p:txBody>
      </p:sp>
      <p:cxnSp>
        <p:nvCxnSpPr>
          <p:cNvPr id="24" name="Straight Arrow Connector 23">
            <a:extLst>
              <a:ext uri="{FF2B5EF4-FFF2-40B4-BE49-F238E27FC236}">
                <a16:creationId xmlns:a16="http://schemas.microsoft.com/office/drawing/2014/main" id="{FE833B4F-5DA6-3969-1AC9-7F5A44ABEE9B}"/>
              </a:ext>
            </a:extLst>
          </p:cNvPr>
          <p:cNvCxnSpPr>
            <a:cxnSpLocks/>
          </p:cNvCxnSpPr>
          <p:nvPr/>
        </p:nvCxnSpPr>
        <p:spPr>
          <a:xfrm>
            <a:off x="2933036" y="3854228"/>
            <a:ext cx="404795" cy="0"/>
          </a:xfrm>
          <a:prstGeom prst="straightConnector1">
            <a:avLst/>
          </a:prstGeom>
          <a:noFill/>
          <a:ln w="28575" cap="flat" cmpd="sng" algn="ctr">
            <a:solidFill>
              <a:schemeClr val="bg1"/>
            </a:solidFill>
            <a:prstDash val="solid"/>
            <a:headEnd type="none" w="med" len="med"/>
            <a:tailEnd type="triangle" w="med" len="med"/>
          </a:ln>
          <a:effectLst/>
        </p:spPr>
      </p:cxn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ELM-2</a:t>
            </a:r>
            <a:r>
              <a:rPr lang="en-US" altLang="en-US" dirty="0"/>
              <a:t> DLBCL Cohort</a:t>
            </a:r>
            <a:r>
              <a:rPr lang="en-US" dirty="0"/>
              <a:t>: Baseline Characteristics</a:t>
            </a:r>
            <a:endParaRPr lang="en-US" altLang="en-US" dirty="0"/>
          </a:p>
        </p:txBody>
      </p:sp>
      <p:graphicFrame>
        <p:nvGraphicFramePr>
          <p:cNvPr id="2" name="Group 3">
            <a:extLst>
              <a:ext uri="{FF2B5EF4-FFF2-40B4-BE49-F238E27FC236}">
                <a16:creationId xmlns:a16="http://schemas.microsoft.com/office/drawing/2014/main" id="{1E635FA1-43F6-47CA-E671-F10FC378C5B3}"/>
              </a:ext>
            </a:extLst>
          </p:cNvPr>
          <p:cNvGraphicFramePr>
            <a:graphicFrameLocks/>
          </p:cNvGraphicFramePr>
          <p:nvPr>
            <p:extLst>
              <p:ext uri="{D42A27DB-BD31-4B8C-83A1-F6EECF244321}">
                <p14:modId xmlns:p14="http://schemas.microsoft.com/office/powerpoint/2010/main" val="901215482"/>
              </p:ext>
            </p:extLst>
          </p:nvPr>
        </p:nvGraphicFramePr>
        <p:xfrm>
          <a:off x="727076" y="1599464"/>
          <a:ext cx="5239009" cy="4358768"/>
        </p:xfrm>
        <a:graphic>
          <a:graphicData uri="http://schemas.openxmlformats.org/drawingml/2006/table">
            <a:tbl>
              <a:tblPr/>
              <a:tblGrid>
                <a:gridCol w="3530131">
                  <a:extLst>
                    <a:ext uri="{9D8B030D-6E8A-4147-A177-3AD203B41FA5}">
                      <a16:colId xmlns:a16="http://schemas.microsoft.com/office/drawing/2014/main" val="20000"/>
                    </a:ext>
                  </a:extLst>
                </a:gridCol>
                <a:gridCol w="1708878">
                  <a:extLst>
                    <a:ext uri="{9D8B030D-6E8A-4147-A177-3AD203B41FA5}">
                      <a16:colId xmlns:a16="http://schemas.microsoft.com/office/drawing/2014/main" val="20001"/>
                    </a:ext>
                  </a:extLst>
                </a:gridCol>
              </a:tblGrid>
              <a:tr h="4354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DLBCL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354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(24-88)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1423891"/>
                  </a:ext>
                </a:extLst>
              </a:tr>
              <a:tr h="252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2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Ann Arbor stage III-IV,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02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62284"/>
                  </a:ext>
                </a:extLst>
              </a:tr>
              <a:tr h="252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32.3/67.7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187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IPI,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1326630"/>
                  </a:ext>
                </a:extLst>
              </a:tr>
              <a:tr h="6187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Cell of origin,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GCB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Non-GCB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11081602"/>
                  </a:ext>
                </a:extLst>
              </a:tr>
            </a:tbl>
          </a:graphicData>
        </a:graphic>
      </p:graphicFrame>
      <p:sp>
        <p:nvSpPr>
          <p:cNvPr id="5" name="Rectangle 3">
            <a:extLst>
              <a:ext uri="{FF2B5EF4-FFF2-40B4-BE49-F238E27FC236}">
                <a16:creationId xmlns:a16="http://schemas.microsoft.com/office/drawing/2014/main" id="{F423DC3B-EBCB-57BB-0C67-86CC199625DE}"/>
              </a:ext>
            </a:extLst>
          </p:cNvPr>
          <p:cNvSpPr>
            <a:spLocks noGrp="1" noChangeArrowheads="1"/>
          </p:cNvSpPr>
          <p:nvPr>
            <p:ph idx="1"/>
          </p:nvPr>
        </p:nvSpPr>
        <p:spPr>
          <a:xfrm>
            <a:off x="6225917" y="5351703"/>
            <a:ext cx="5400148" cy="665897"/>
          </a:xfrm>
        </p:spPr>
        <p:txBody>
          <a:bodyPr/>
          <a:lstStyle/>
          <a:p>
            <a:r>
              <a:rPr lang="en-US" altLang="en-US" sz="2000" dirty="0"/>
              <a:t>Median cycles completed: 7 (range: 0.3-82.1); </a:t>
            </a:r>
            <a:br>
              <a:rPr lang="en-US" altLang="en-US" sz="2000" dirty="0"/>
            </a:br>
            <a:r>
              <a:rPr lang="en-US" altLang="en-US" sz="2000" dirty="0"/>
              <a:t>63% completed ≥4 cycles</a:t>
            </a:r>
          </a:p>
        </p:txBody>
      </p:sp>
      <p:sp>
        <p:nvSpPr>
          <p:cNvPr id="6" name="Text Box 11">
            <a:extLst>
              <a:ext uri="{FF2B5EF4-FFF2-40B4-BE49-F238E27FC236}">
                <a16:creationId xmlns:a16="http://schemas.microsoft.com/office/drawing/2014/main" id="{66889884-C15A-D013-D069-C53F9F3EF31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Ayyappan. ASH 2023. Abstr 436.</a:t>
            </a:r>
          </a:p>
        </p:txBody>
      </p:sp>
      <p:graphicFrame>
        <p:nvGraphicFramePr>
          <p:cNvPr id="7" name="Group 3">
            <a:extLst>
              <a:ext uri="{FF2B5EF4-FFF2-40B4-BE49-F238E27FC236}">
                <a16:creationId xmlns:a16="http://schemas.microsoft.com/office/drawing/2014/main" id="{D805D93F-A0AF-43A8-B35D-25858F484F99}"/>
              </a:ext>
            </a:extLst>
          </p:cNvPr>
          <p:cNvGraphicFramePr>
            <a:graphicFrameLocks/>
          </p:cNvGraphicFramePr>
          <p:nvPr>
            <p:extLst>
              <p:ext uri="{D42A27DB-BD31-4B8C-83A1-F6EECF244321}">
                <p14:modId xmlns:p14="http://schemas.microsoft.com/office/powerpoint/2010/main" val="1416161522"/>
              </p:ext>
            </p:extLst>
          </p:nvPr>
        </p:nvGraphicFramePr>
        <p:xfrm>
          <a:off x="6278822" y="1599464"/>
          <a:ext cx="5239009" cy="3657680"/>
        </p:xfrm>
        <a:graphic>
          <a:graphicData uri="http://schemas.openxmlformats.org/drawingml/2006/table">
            <a:tbl>
              <a:tblPr/>
              <a:tblGrid>
                <a:gridCol w="3530131">
                  <a:extLst>
                    <a:ext uri="{9D8B030D-6E8A-4147-A177-3AD203B41FA5}">
                      <a16:colId xmlns:a16="http://schemas.microsoft.com/office/drawing/2014/main" val="20000"/>
                    </a:ext>
                  </a:extLst>
                </a:gridCol>
                <a:gridCol w="1708878">
                  <a:extLst>
                    <a:ext uri="{9D8B030D-6E8A-4147-A177-3AD203B41FA5}">
                      <a16:colId xmlns:a16="http://schemas.microsoft.com/office/drawing/2014/main" val="20001"/>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DLBCL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10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DLBCL transformed,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Richter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Non-Richter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1423891"/>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DLBCL double/triple hit,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Double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refractory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Last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Anti-CD20 mAb (any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Double refractory to alkylator/</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anti-CD20 mAb (any 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62284"/>
                  </a:ext>
                </a:extLst>
              </a:tr>
            </a:tbl>
          </a:graphicData>
        </a:graphic>
      </p:graphicFrame>
    </p:spTree>
    <p:extLst>
      <p:ext uri="{BB962C8B-B14F-4D97-AF65-F5344CB8AC3E}">
        <p14:creationId xmlns:p14="http://schemas.microsoft.com/office/powerpoint/2010/main" val="255175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ELM-2</a:t>
            </a:r>
            <a:r>
              <a:rPr lang="en-US" altLang="en-US" dirty="0"/>
              <a:t> DLBCL Cohort</a:t>
            </a:r>
            <a:r>
              <a:rPr lang="en-US" dirty="0"/>
              <a:t>: Response</a:t>
            </a:r>
            <a:endParaRPr lang="en-US" altLang="en-US" dirty="0"/>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1172848346"/>
              </p:ext>
            </p:extLst>
          </p:nvPr>
        </p:nvGraphicFramePr>
        <p:xfrm>
          <a:off x="723900" y="1597338"/>
          <a:ext cx="5999324" cy="3657664"/>
        </p:xfrm>
        <a:graphic>
          <a:graphicData uri="http://schemas.openxmlformats.org/drawingml/2006/table">
            <a:tbl>
              <a:tblPr/>
              <a:tblGrid>
                <a:gridCol w="3817754">
                  <a:extLst>
                    <a:ext uri="{9D8B030D-6E8A-4147-A177-3AD203B41FA5}">
                      <a16:colId xmlns:a16="http://schemas.microsoft.com/office/drawing/2014/main" val="20000"/>
                    </a:ext>
                  </a:extLst>
                </a:gridCol>
                <a:gridCol w="2181570">
                  <a:extLst>
                    <a:ext uri="{9D8B030D-6E8A-4147-A177-3AD203B41FA5}">
                      <a16:colId xmlns:a16="http://schemas.microsoft.com/office/drawing/2014/main" val="20001"/>
                    </a:ext>
                  </a:extLst>
                </a:gridCol>
              </a:tblGrid>
              <a:tr h="57607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Response by 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DLBCL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223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ORR, % (primary endpoint)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52.0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10.2 (5.0-17.9)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48.1 (35.1-59.9)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36.9 (24.2-49.6)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17.9 (10.2-NE)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61.5 (44.4-74.8)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47.2 (29.7-62.9)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7044390"/>
                  </a:ext>
                </a:extLst>
              </a:tr>
            </a:tbl>
          </a:graphicData>
        </a:graphic>
      </p:graphicFrame>
      <p:sp>
        <p:nvSpPr>
          <p:cNvPr id="4" name="Text Box 11">
            <a:extLst>
              <a:ext uri="{FF2B5EF4-FFF2-40B4-BE49-F238E27FC236}">
                <a16:creationId xmlns:a16="http://schemas.microsoft.com/office/drawing/2014/main" id="{160F75E4-2CAD-018D-BB1D-A942FEB9CE7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Ayyappan. ASH 2023. Abstr 436.</a:t>
            </a:r>
          </a:p>
        </p:txBody>
      </p:sp>
      <p:sp>
        <p:nvSpPr>
          <p:cNvPr id="5" name="Rectangle 3">
            <a:extLst>
              <a:ext uri="{FF2B5EF4-FFF2-40B4-BE49-F238E27FC236}">
                <a16:creationId xmlns:a16="http://schemas.microsoft.com/office/drawing/2014/main" id="{20B8A9D2-68B7-323C-6769-30FBAE2E7DCB}"/>
              </a:ext>
            </a:extLst>
          </p:cNvPr>
          <p:cNvSpPr txBox="1">
            <a:spLocks noChangeArrowheads="1"/>
          </p:cNvSpPr>
          <p:nvPr/>
        </p:nvSpPr>
        <p:spPr>
          <a:xfrm>
            <a:off x="6954982" y="1513047"/>
            <a:ext cx="4632342"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Median duration f/u for efficacy: 29.9 mo (95% CI: 20.4-32.6)</a:t>
            </a:r>
          </a:p>
        </p:txBody>
      </p:sp>
    </p:spTree>
    <p:extLst>
      <p:ext uri="{BB962C8B-B14F-4D97-AF65-F5344CB8AC3E}">
        <p14:creationId xmlns:p14="http://schemas.microsoft.com/office/powerpoint/2010/main" val="1778345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ELM-2</a:t>
            </a:r>
            <a:r>
              <a:rPr lang="en-US" altLang="en-US" dirty="0"/>
              <a:t> DLBCL Cohort</a:t>
            </a:r>
            <a:r>
              <a:rPr lang="en-US" dirty="0"/>
              <a:t>: Response by High-Risk Subgroup</a:t>
            </a:r>
            <a:endParaRPr lang="en-US" altLang="en-US" dirty="0"/>
          </a:p>
        </p:txBody>
      </p:sp>
      <p:sp>
        <p:nvSpPr>
          <p:cNvPr id="4" name="Text Box 11">
            <a:extLst>
              <a:ext uri="{FF2B5EF4-FFF2-40B4-BE49-F238E27FC236}">
                <a16:creationId xmlns:a16="http://schemas.microsoft.com/office/drawing/2014/main" id="{160F75E4-2CAD-018D-BB1D-A942FEB9CE7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Ayyappan. ASH 2023. Abstr 436.</a:t>
            </a:r>
          </a:p>
        </p:txBody>
      </p:sp>
      <p:graphicFrame>
        <p:nvGraphicFramePr>
          <p:cNvPr id="6" name="Group 32">
            <a:extLst>
              <a:ext uri="{FF2B5EF4-FFF2-40B4-BE49-F238E27FC236}">
                <a16:creationId xmlns:a16="http://schemas.microsoft.com/office/drawing/2014/main" id="{4D71B887-3826-86D3-204A-90275EE4B30D}"/>
              </a:ext>
            </a:extLst>
          </p:cNvPr>
          <p:cNvGraphicFramePr>
            <a:graphicFrameLocks noGrp="1"/>
          </p:cNvGraphicFramePr>
          <p:nvPr>
            <p:extLst>
              <p:ext uri="{D42A27DB-BD31-4B8C-83A1-F6EECF244321}">
                <p14:modId xmlns:p14="http://schemas.microsoft.com/office/powerpoint/2010/main" val="4066694533"/>
              </p:ext>
            </p:extLst>
          </p:nvPr>
        </p:nvGraphicFramePr>
        <p:xfrm>
          <a:off x="517576" y="1160511"/>
          <a:ext cx="5669280" cy="5120752"/>
        </p:xfrm>
        <a:graphic>
          <a:graphicData uri="http://schemas.openxmlformats.org/drawingml/2006/table">
            <a:tbl>
              <a:tblPr/>
              <a:tblGrid>
                <a:gridCol w="237744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920240">
                  <a:extLst>
                    <a:ext uri="{9D8B030D-6E8A-4147-A177-3AD203B41FA5}">
                      <a16:colId xmlns:a16="http://schemas.microsoft.com/office/drawing/2014/main" val="1115625470"/>
                    </a:ext>
                  </a:extLst>
                </a:gridCol>
              </a:tblGrid>
              <a:tr h="30309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ORR, % (95% CI)</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30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(42.9-60.9)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93956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yr</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to &lt;75</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(42.5)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43 (33.9)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48.1 (34.3-62.2)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58.1 (42.1-73.0)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 (31.3 - 68.7)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2700345"/>
                  </a:ext>
                </a:extLst>
              </a:tr>
              <a:tr h="72740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Bulky disease</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(22.0)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32.1 (15.9-52.4)</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57.6 (47.2-67.5)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8510241"/>
                  </a:ext>
                </a:extLst>
              </a:tr>
              <a:tr h="115172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Cell of origin</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GCB</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ABC/non-GCB</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Unclassified</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(33.9)</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(44.1)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(3.1)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53.5 (37.7-68.8)</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55.4 (41.5-68.7)</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50.0 (6.8-93.2)</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41.7 (22.1-63.4)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82281072"/>
                  </a:ext>
                </a:extLst>
              </a:tr>
              <a:tr h="93956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DLBCL subtype</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DLBCL, de novo</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Transformed (Richter)</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Transformed (non-Richter)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(75.6)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(5.5)</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50.0 (39.6-60.4)</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42.9 (9.9-81.6)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62.5 (40.6-81.2)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860558"/>
                  </a:ext>
                </a:extLst>
              </a:tr>
              <a:tr h="6400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lines of therapy</a:t>
                      </a:r>
                    </a:p>
                    <a:p>
                      <a:pPr marL="173038" marR="0" lvl="0" indent="-17303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173038" marR="0" lvl="0" indent="-17303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Symbol" panose="05050102010706020507" pitchFamily="18" charset="2"/>
                        </a:rPr>
                        <a:t>2</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(52.8)</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(47.2)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56.7 (44.0-68.8)</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46.7 (33.7-60.0)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1514751"/>
                  </a:ext>
                </a:extLst>
              </a:tr>
            </a:tbl>
          </a:graphicData>
        </a:graphic>
      </p:graphicFrame>
      <p:graphicFrame>
        <p:nvGraphicFramePr>
          <p:cNvPr id="9" name="Group 32">
            <a:extLst>
              <a:ext uri="{FF2B5EF4-FFF2-40B4-BE49-F238E27FC236}">
                <a16:creationId xmlns:a16="http://schemas.microsoft.com/office/drawing/2014/main" id="{060C6FDF-930C-0A42-7C59-0496BC870AB7}"/>
              </a:ext>
            </a:extLst>
          </p:cNvPr>
          <p:cNvGraphicFramePr>
            <a:graphicFrameLocks noGrp="1"/>
          </p:cNvGraphicFramePr>
          <p:nvPr>
            <p:extLst>
              <p:ext uri="{D42A27DB-BD31-4B8C-83A1-F6EECF244321}">
                <p14:modId xmlns:p14="http://schemas.microsoft.com/office/powerpoint/2010/main" val="923377312"/>
              </p:ext>
            </p:extLst>
          </p:nvPr>
        </p:nvGraphicFramePr>
        <p:xfrm>
          <a:off x="6382276" y="1136169"/>
          <a:ext cx="5394960" cy="5120752"/>
        </p:xfrm>
        <a:graphic>
          <a:graphicData uri="http://schemas.openxmlformats.org/drawingml/2006/table">
            <a:tbl>
              <a:tblPr/>
              <a:tblGrid>
                <a:gridCol w="246888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1115625470"/>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ORR, % (95% CI)</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Double or triple hit</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 hit</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Double hit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(9.4)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25.0 (5.5-57.2)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38.5 (14.0-68.4)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International Prognostic Index</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(0-1)</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Intermediate (2)</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Intermediate (3)</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(4-5)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(28.3)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(32.3)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84.2 (60.4-96.6)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63.9 (46.2-79.2)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39.0 (24.2-55.5)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33.3 (17.3-52.8)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2700345"/>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ASCT</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(17.3)</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105 (82.7)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68.2 (45.1-86.1)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48.6 (38.7-58.5)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851024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to last therapy</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110 (86.6)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(13.4)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47.3 (37.7-57.0)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82.4 (56.6-96.2)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8228107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to anti-CD20 Ab</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(78.0)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44.4 (34.5-54.8)</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78.6 (59.0-91.7)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860558"/>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Double refractory</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(64.6)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(35.4)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40.2 (29.6-51.7)</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73.3 (58.1-85.4)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1514751"/>
                  </a:ext>
                </a:extLst>
              </a:tr>
            </a:tbl>
          </a:graphicData>
        </a:graphic>
      </p:graphicFrame>
    </p:spTree>
    <p:extLst>
      <p:ext uri="{BB962C8B-B14F-4D97-AF65-F5344CB8AC3E}">
        <p14:creationId xmlns:p14="http://schemas.microsoft.com/office/powerpoint/2010/main" val="2510838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ELM-2</a:t>
            </a:r>
            <a:r>
              <a:rPr lang="en-US" altLang="en-US" dirty="0"/>
              <a:t> DLBCL Cohort</a:t>
            </a:r>
            <a:r>
              <a:rPr lang="en-US" dirty="0"/>
              <a:t>: Survival</a:t>
            </a:r>
            <a:endParaRPr lang="en-US" altLang="en-US" dirty="0"/>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395063486"/>
              </p:ext>
            </p:extLst>
          </p:nvPr>
        </p:nvGraphicFramePr>
        <p:xfrm>
          <a:off x="520700" y="1598850"/>
          <a:ext cx="4489838" cy="3017568"/>
        </p:xfrm>
        <a:graphic>
          <a:graphicData uri="http://schemas.openxmlformats.org/drawingml/2006/table">
            <a:tbl>
              <a:tblPr/>
              <a:tblGrid>
                <a:gridCol w="2614943">
                  <a:extLst>
                    <a:ext uri="{9D8B030D-6E8A-4147-A177-3AD203B41FA5}">
                      <a16:colId xmlns:a16="http://schemas.microsoft.com/office/drawing/2014/main" val="20000"/>
                    </a:ext>
                  </a:extLst>
                </a:gridCol>
                <a:gridCol w="1874895">
                  <a:extLst>
                    <a:ext uri="{9D8B030D-6E8A-4147-A177-3AD203B41FA5}">
                      <a16:colId xmlns:a16="http://schemas.microsoft.com/office/drawing/2014/main" val="20001"/>
                    </a:ext>
                  </a:extLst>
                </a:gridCol>
              </a:tblGrid>
              <a:tr h="57607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Survival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DLBCL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(3.6-5.9)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29.6 (21.5-38.2)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21.1 (13.7-29.7)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(6.5-12.7)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42.9 (33.7-51.8)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31.6 (22.4-41.1)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bl>
          </a:graphicData>
        </a:graphic>
      </p:graphicFrame>
      <p:sp>
        <p:nvSpPr>
          <p:cNvPr id="4" name="Text Box 11">
            <a:extLst>
              <a:ext uri="{FF2B5EF4-FFF2-40B4-BE49-F238E27FC236}">
                <a16:creationId xmlns:a16="http://schemas.microsoft.com/office/drawing/2014/main" id="{160F75E4-2CAD-018D-BB1D-A942FEB9CE7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Ayyappan. ASH 2023. Abstr 436.</a:t>
            </a:r>
          </a:p>
        </p:txBody>
      </p:sp>
      <p:graphicFrame>
        <p:nvGraphicFramePr>
          <p:cNvPr id="2" name="Group 3">
            <a:extLst>
              <a:ext uri="{FF2B5EF4-FFF2-40B4-BE49-F238E27FC236}">
                <a16:creationId xmlns:a16="http://schemas.microsoft.com/office/drawing/2014/main" id="{F5961F1C-DEC7-4236-586F-D4F15F72FA88}"/>
              </a:ext>
            </a:extLst>
          </p:cNvPr>
          <p:cNvGraphicFramePr>
            <a:graphicFrameLocks/>
          </p:cNvGraphicFramePr>
          <p:nvPr>
            <p:extLst>
              <p:ext uri="{D42A27DB-BD31-4B8C-83A1-F6EECF244321}">
                <p14:modId xmlns:p14="http://schemas.microsoft.com/office/powerpoint/2010/main" val="1469182683"/>
              </p:ext>
            </p:extLst>
          </p:nvPr>
        </p:nvGraphicFramePr>
        <p:xfrm>
          <a:off x="5462988" y="1603375"/>
          <a:ext cx="6304126" cy="3017568"/>
        </p:xfrm>
        <a:graphic>
          <a:graphicData uri="http://schemas.openxmlformats.org/drawingml/2006/table">
            <a:tbl>
              <a:tblPr/>
              <a:tblGrid>
                <a:gridCol w="2598057">
                  <a:extLst>
                    <a:ext uri="{9D8B030D-6E8A-4147-A177-3AD203B41FA5}">
                      <a16:colId xmlns:a16="http://schemas.microsoft.com/office/drawing/2014/main" val="20000"/>
                    </a:ext>
                  </a:extLst>
                </a:gridCol>
                <a:gridCol w="1855437">
                  <a:extLst>
                    <a:ext uri="{9D8B030D-6E8A-4147-A177-3AD203B41FA5}">
                      <a16:colId xmlns:a16="http://schemas.microsoft.com/office/drawing/2014/main" val="3295401003"/>
                    </a:ext>
                  </a:extLst>
                </a:gridCol>
                <a:gridCol w="1850632">
                  <a:extLst>
                    <a:ext uri="{9D8B030D-6E8A-4147-A177-3AD203B41FA5}">
                      <a16:colId xmlns:a16="http://schemas.microsoft.com/office/drawing/2014/main" val="20001"/>
                    </a:ext>
                  </a:extLst>
                </a:gridCol>
              </a:tblGrid>
              <a:tr h="57607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Parameter by Best Objective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 by best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 (12.7-NE)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67.2 (50.3-79.5)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47.5 (29.9-63.1)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(4.4-7.8)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25.2 (9.5-44.7)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18.9 (5.4-38.6)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 by best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(17.2-NE)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75.0 (58.5-85.7)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59.6 (41.7-73.7)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17.0 (9.6-27.3)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60.2 (37.2-77.0)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30.5 (9.3-55.3)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bl>
          </a:graphicData>
        </a:graphic>
      </p:graphicFrame>
      <p:sp>
        <p:nvSpPr>
          <p:cNvPr id="5" name="Rectangle 3">
            <a:extLst>
              <a:ext uri="{FF2B5EF4-FFF2-40B4-BE49-F238E27FC236}">
                <a16:creationId xmlns:a16="http://schemas.microsoft.com/office/drawing/2014/main" id="{A65E3F81-3251-0499-1B21-4EC0BB408753}"/>
              </a:ext>
            </a:extLst>
          </p:cNvPr>
          <p:cNvSpPr txBox="1">
            <a:spLocks noChangeArrowheads="1"/>
          </p:cNvSpPr>
          <p:nvPr/>
        </p:nvSpPr>
        <p:spPr>
          <a:xfrm>
            <a:off x="604676" y="4702221"/>
            <a:ext cx="10877528" cy="146151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Median PFS greater in those with CR vs PR</a:t>
            </a:r>
          </a:p>
          <a:p>
            <a:r>
              <a:rPr lang="en-US" altLang="en-US" sz="2400" b="0" kern="0" dirty="0"/>
              <a:t>Median OS not reached and 17.0 mo in those with CR vs PR, respectively</a:t>
            </a:r>
          </a:p>
        </p:txBody>
      </p:sp>
    </p:spTree>
    <p:extLst>
      <p:ext uri="{BB962C8B-B14F-4D97-AF65-F5344CB8AC3E}">
        <p14:creationId xmlns:p14="http://schemas.microsoft.com/office/powerpoint/2010/main" val="3267094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ELM-2</a:t>
            </a:r>
            <a:r>
              <a:rPr lang="en-US" altLang="en-US" dirty="0"/>
              <a:t> DLBCL Cohort</a:t>
            </a:r>
            <a:r>
              <a:rPr lang="en-US" dirty="0"/>
              <a:t>: Safety</a:t>
            </a:r>
            <a:endParaRPr lang="en-US" altLang="en-US" dirty="0"/>
          </a:p>
        </p:txBody>
      </p:sp>
      <p:sp>
        <p:nvSpPr>
          <p:cNvPr id="4" name="Text Box 11">
            <a:extLst>
              <a:ext uri="{FF2B5EF4-FFF2-40B4-BE49-F238E27FC236}">
                <a16:creationId xmlns:a16="http://schemas.microsoft.com/office/drawing/2014/main" id="{160F75E4-2CAD-018D-BB1D-A942FEB9CE7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Ayyappan. ASH 2023. Abstr 436.</a:t>
            </a:r>
          </a:p>
        </p:txBody>
      </p:sp>
      <p:graphicFrame>
        <p:nvGraphicFramePr>
          <p:cNvPr id="2" name="Group 3">
            <a:extLst>
              <a:ext uri="{FF2B5EF4-FFF2-40B4-BE49-F238E27FC236}">
                <a16:creationId xmlns:a16="http://schemas.microsoft.com/office/drawing/2014/main" id="{F5961F1C-DEC7-4236-586F-D4F15F72FA88}"/>
              </a:ext>
            </a:extLst>
          </p:cNvPr>
          <p:cNvGraphicFramePr>
            <a:graphicFrameLocks/>
          </p:cNvGraphicFramePr>
          <p:nvPr>
            <p:extLst>
              <p:ext uri="{D42A27DB-BD31-4B8C-83A1-F6EECF244321}">
                <p14:modId xmlns:p14="http://schemas.microsoft.com/office/powerpoint/2010/main" val="4008156158"/>
              </p:ext>
            </p:extLst>
          </p:nvPr>
        </p:nvGraphicFramePr>
        <p:xfrm>
          <a:off x="6212114" y="1608910"/>
          <a:ext cx="5270088" cy="4602688"/>
        </p:xfrm>
        <a:graphic>
          <a:graphicData uri="http://schemas.openxmlformats.org/drawingml/2006/table">
            <a:tbl>
              <a:tblPr/>
              <a:tblGrid>
                <a:gridCol w="2075670">
                  <a:extLst>
                    <a:ext uri="{9D8B030D-6E8A-4147-A177-3AD203B41FA5}">
                      <a16:colId xmlns:a16="http://schemas.microsoft.com/office/drawing/2014/main" val="20000"/>
                    </a:ext>
                  </a:extLst>
                </a:gridCol>
                <a:gridCol w="1647337">
                  <a:extLst>
                    <a:ext uri="{9D8B030D-6E8A-4147-A177-3AD203B41FA5}">
                      <a16:colId xmlns:a16="http://schemas.microsoft.com/office/drawing/2014/main" val="3295401003"/>
                    </a:ext>
                  </a:extLst>
                </a:gridCol>
                <a:gridCol w="1547081">
                  <a:extLst>
                    <a:ext uri="{9D8B030D-6E8A-4147-A177-3AD203B41FA5}">
                      <a16:colId xmlns:a16="http://schemas.microsoft.com/office/drawing/2014/main" val="20001"/>
                    </a:ext>
                  </a:extLst>
                </a:gridCol>
              </a:tblGrid>
              <a:tr h="57607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TEAE in ≥15% </a:t>
                      </a:r>
                    </a:p>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(Any Grade),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6603503"/>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9202903"/>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458581"/>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50700906"/>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5338797"/>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70624"/>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7865978"/>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8724697"/>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75846945"/>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26382010"/>
                  </a:ext>
                </a:extLst>
              </a:tr>
            </a:tbl>
          </a:graphicData>
        </a:graphic>
      </p:graphicFrame>
      <p:graphicFrame>
        <p:nvGraphicFramePr>
          <p:cNvPr id="5" name="Group 3">
            <a:extLst>
              <a:ext uri="{FF2B5EF4-FFF2-40B4-BE49-F238E27FC236}">
                <a16:creationId xmlns:a16="http://schemas.microsoft.com/office/drawing/2014/main" id="{8E626D9D-F8B7-F4E5-D830-4093A5076B80}"/>
              </a:ext>
            </a:extLst>
          </p:cNvPr>
          <p:cNvGraphicFramePr>
            <a:graphicFrameLocks/>
          </p:cNvGraphicFramePr>
          <p:nvPr>
            <p:extLst>
              <p:ext uri="{D42A27DB-BD31-4B8C-83A1-F6EECF244321}">
                <p14:modId xmlns:p14="http://schemas.microsoft.com/office/powerpoint/2010/main" val="2731259634"/>
              </p:ext>
            </p:extLst>
          </p:nvPr>
        </p:nvGraphicFramePr>
        <p:xfrm>
          <a:off x="723899" y="1605214"/>
          <a:ext cx="5255987" cy="2895680"/>
        </p:xfrm>
        <a:graphic>
          <a:graphicData uri="http://schemas.openxmlformats.org/drawingml/2006/table">
            <a:tbl>
              <a:tblPr/>
              <a:tblGrid>
                <a:gridCol w="2166098">
                  <a:extLst>
                    <a:ext uri="{9D8B030D-6E8A-4147-A177-3AD203B41FA5}">
                      <a16:colId xmlns:a16="http://schemas.microsoft.com/office/drawing/2014/main" val="20000"/>
                    </a:ext>
                  </a:extLst>
                </a:gridCol>
                <a:gridCol w="1546948">
                  <a:extLst>
                    <a:ext uri="{9D8B030D-6E8A-4147-A177-3AD203B41FA5}">
                      <a16:colId xmlns:a16="http://schemas.microsoft.com/office/drawing/2014/main" val="3295401003"/>
                    </a:ext>
                  </a:extLst>
                </a:gridCol>
                <a:gridCol w="1542941">
                  <a:extLst>
                    <a:ext uri="{9D8B030D-6E8A-4147-A177-3AD203B41FA5}">
                      <a16:colId xmlns:a16="http://schemas.microsoft.com/office/drawing/2014/main" val="20001"/>
                    </a:ext>
                  </a:extLst>
                </a:gridCol>
              </a:tblGrid>
              <a:tr h="57607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 (99.2)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(87.4)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(84.3)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(64.6)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7960160"/>
                  </a:ext>
                </a:extLst>
              </a:tr>
              <a:tr h="223366">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(72.4)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(52.8)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6790738"/>
                  </a:ext>
                </a:extLst>
              </a:tr>
            </a:tbl>
          </a:graphicData>
        </a:graphic>
      </p:graphicFrame>
      <p:sp>
        <p:nvSpPr>
          <p:cNvPr id="6" name="Rectangle 3">
            <a:extLst>
              <a:ext uri="{FF2B5EF4-FFF2-40B4-BE49-F238E27FC236}">
                <a16:creationId xmlns:a16="http://schemas.microsoft.com/office/drawing/2014/main" id="{489BB03D-01AD-34DF-FC32-2A7868B888C5}"/>
              </a:ext>
            </a:extLst>
          </p:cNvPr>
          <p:cNvSpPr>
            <a:spLocks noGrp="1" noChangeArrowheads="1"/>
          </p:cNvSpPr>
          <p:nvPr>
            <p:ph idx="1"/>
          </p:nvPr>
        </p:nvSpPr>
        <p:spPr>
          <a:xfrm>
            <a:off x="604676" y="4897925"/>
            <a:ext cx="5375212" cy="1265807"/>
          </a:xfrm>
        </p:spPr>
        <p:txBody>
          <a:bodyPr/>
          <a:lstStyle/>
          <a:p>
            <a:r>
              <a:rPr lang="en-US" altLang="en-US" sz="1800" dirty="0"/>
              <a:t>n = 1 each treatment-related TEAE leading to death: COVID-19, pneumonia, </a:t>
            </a:r>
            <a:r>
              <a:rPr lang="en-US" altLang="en-US" sz="1800" i="1" dirty="0"/>
              <a:t>Pneumocystis jirovecii</a:t>
            </a:r>
            <a:r>
              <a:rPr lang="en-US" altLang="en-US" sz="1800" dirty="0"/>
              <a:t> pneumonia, pseudomonal sepsis, pneumonia cytomegaloviral + cytomegalovirus infection reactivation</a:t>
            </a:r>
          </a:p>
        </p:txBody>
      </p:sp>
      <p:sp>
        <p:nvSpPr>
          <p:cNvPr id="3" name="TextBox 2">
            <a:extLst>
              <a:ext uri="{FF2B5EF4-FFF2-40B4-BE49-F238E27FC236}">
                <a16:creationId xmlns:a16="http://schemas.microsoft.com/office/drawing/2014/main" id="{9F97F2E8-766D-BF5D-292E-9B2E49F60D6D}"/>
              </a:ext>
            </a:extLst>
          </p:cNvPr>
          <p:cNvSpPr txBox="1"/>
          <p:nvPr/>
        </p:nvSpPr>
        <p:spPr bwMode="auto">
          <a:xfrm>
            <a:off x="635592" y="4533797"/>
            <a:ext cx="2897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5 related to COVID-19 infection. </a:t>
            </a:r>
          </a:p>
        </p:txBody>
      </p:sp>
    </p:spTree>
    <p:extLst>
      <p:ext uri="{BB962C8B-B14F-4D97-AF65-F5344CB8AC3E}">
        <p14:creationId xmlns:p14="http://schemas.microsoft.com/office/powerpoint/2010/main" val="989436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ELM-2</a:t>
            </a:r>
            <a:r>
              <a:rPr lang="en-US" altLang="en-US" dirty="0"/>
              <a:t> DLBCL Cohort</a:t>
            </a:r>
            <a:r>
              <a:rPr lang="en-US" dirty="0"/>
              <a:t>: Adverse Events of Interest</a:t>
            </a:r>
            <a:endParaRPr lang="en-US" altLang="en-US" dirty="0"/>
          </a:p>
        </p:txBody>
      </p:sp>
      <p:sp>
        <p:nvSpPr>
          <p:cNvPr id="4" name="Text Box 11">
            <a:extLst>
              <a:ext uri="{FF2B5EF4-FFF2-40B4-BE49-F238E27FC236}">
                <a16:creationId xmlns:a16="http://schemas.microsoft.com/office/drawing/2014/main" id="{160F75E4-2CAD-018D-BB1D-A942FEB9CE7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Ayyappan. ASH 2023. Abstr 436.</a:t>
            </a:r>
          </a:p>
        </p:txBody>
      </p:sp>
      <p:graphicFrame>
        <p:nvGraphicFramePr>
          <p:cNvPr id="2" name="Group 3">
            <a:extLst>
              <a:ext uri="{FF2B5EF4-FFF2-40B4-BE49-F238E27FC236}">
                <a16:creationId xmlns:a16="http://schemas.microsoft.com/office/drawing/2014/main" id="{F5961F1C-DEC7-4236-586F-D4F15F72FA88}"/>
              </a:ext>
            </a:extLst>
          </p:cNvPr>
          <p:cNvGraphicFramePr>
            <a:graphicFrameLocks/>
          </p:cNvGraphicFramePr>
          <p:nvPr>
            <p:extLst>
              <p:ext uri="{D42A27DB-BD31-4B8C-83A1-F6EECF244321}">
                <p14:modId xmlns:p14="http://schemas.microsoft.com/office/powerpoint/2010/main" val="2204247454"/>
              </p:ext>
            </p:extLst>
          </p:nvPr>
        </p:nvGraphicFramePr>
        <p:xfrm>
          <a:off x="6212114" y="1606884"/>
          <a:ext cx="5562374" cy="2682368"/>
        </p:xfrm>
        <a:graphic>
          <a:graphicData uri="http://schemas.openxmlformats.org/drawingml/2006/table">
            <a:tbl>
              <a:tblPr/>
              <a:tblGrid>
                <a:gridCol w="2292366">
                  <a:extLst>
                    <a:ext uri="{9D8B030D-6E8A-4147-A177-3AD203B41FA5}">
                      <a16:colId xmlns:a16="http://schemas.microsoft.com/office/drawing/2014/main" val="20000"/>
                    </a:ext>
                  </a:extLst>
                </a:gridCol>
                <a:gridCol w="1637124">
                  <a:extLst>
                    <a:ext uri="{9D8B030D-6E8A-4147-A177-3AD203B41FA5}">
                      <a16:colId xmlns:a16="http://schemas.microsoft.com/office/drawing/2014/main" val="3295401003"/>
                    </a:ext>
                  </a:extLst>
                </a:gridCol>
                <a:gridCol w="1632884">
                  <a:extLst>
                    <a:ext uri="{9D8B030D-6E8A-4147-A177-3AD203B41FA5}">
                      <a16:colId xmlns:a16="http://schemas.microsoft.com/office/drawing/2014/main" val="20001"/>
                    </a:ext>
                  </a:extLst>
                </a:gridCol>
              </a:tblGrid>
              <a:tr h="137914">
                <a:tc rowSpan="2">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Infections,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DLBCL (N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86642995"/>
                  </a:ext>
                </a:extLst>
              </a:tr>
              <a:tr h="137914">
                <a:tc vMerge="1">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Infections,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13791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(64.6)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13791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r h="13791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6603503"/>
                  </a:ext>
                </a:extLst>
              </a:tr>
              <a:tr h="13791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9202903"/>
                  </a:ext>
                </a:extLst>
              </a:tr>
              <a:tr h="13791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458581"/>
                  </a:ext>
                </a:extLst>
              </a:tr>
              <a:tr h="13791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50700906"/>
                  </a:ext>
                </a:extLst>
              </a:tr>
            </a:tbl>
          </a:graphicData>
        </a:graphic>
      </p:graphicFrame>
      <p:graphicFrame>
        <p:nvGraphicFramePr>
          <p:cNvPr id="5" name="Group 3">
            <a:extLst>
              <a:ext uri="{FF2B5EF4-FFF2-40B4-BE49-F238E27FC236}">
                <a16:creationId xmlns:a16="http://schemas.microsoft.com/office/drawing/2014/main" id="{8E626D9D-F8B7-F4E5-D830-4093A5076B80}"/>
              </a:ext>
            </a:extLst>
          </p:cNvPr>
          <p:cNvGraphicFramePr>
            <a:graphicFrameLocks/>
          </p:cNvGraphicFramePr>
          <p:nvPr>
            <p:extLst>
              <p:ext uri="{D42A27DB-BD31-4B8C-83A1-F6EECF244321}">
                <p14:modId xmlns:p14="http://schemas.microsoft.com/office/powerpoint/2010/main" val="2113454817"/>
              </p:ext>
            </p:extLst>
          </p:nvPr>
        </p:nvGraphicFramePr>
        <p:xfrm>
          <a:off x="520700" y="1605213"/>
          <a:ext cx="5459185" cy="3962496"/>
        </p:xfrm>
        <a:graphic>
          <a:graphicData uri="http://schemas.openxmlformats.org/drawingml/2006/table">
            <a:tbl>
              <a:tblPr/>
              <a:tblGrid>
                <a:gridCol w="3188192">
                  <a:extLst>
                    <a:ext uri="{9D8B030D-6E8A-4147-A177-3AD203B41FA5}">
                      <a16:colId xmlns:a16="http://schemas.microsoft.com/office/drawing/2014/main" val="20000"/>
                    </a:ext>
                  </a:extLst>
                </a:gridCol>
                <a:gridCol w="2270993">
                  <a:extLst>
                    <a:ext uri="{9D8B030D-6E8A-4147-A177-3AD203B41FA5}">
                      <a16:colId xmlns:a16="http://schemas.microsoft.com/office/drawing/2014/main" val="20001"/>
                    </a:ext>
                  </a:extLst>
                </a:gridCol>
              </a:tblGrid>
              <a:tr h="335815">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1 0.7/4/20 mg Step-up Dosing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759991">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(53.3)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335815">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CRS,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18.00 (-3.4 to 221.0)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r h="194423">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CRS duration,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2.00 (1.0-7.0)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7960160"/>
                  </a:ext>
                </a:extLst>
              </a:tr>
              <a:tr h="335815">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Systemic steroid for CRS management,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6790738"/>
                  </a:ext>
                </a:extLst>
              </a:tr>
              <a:tr h="335815">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Tocilizumab for CRS management,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015140"/>
                  </a:ext>
                </a:extLst>
              </a:tr>
            </a:tbl>
          </a:graphicData>
        </a:graphic>
      </p:graphicFrame>
      <p:sp>
        <p:nvSpPr>
          <p:cNvPr id="7" name="Rectangle 3">
            <a:extLst>
              <a:ext uri="{FF2B5EF4-FFF2-40B4-BE49-F238E27FC236}">
                <a16:creationId xmlns:a16="http://schemas.microsoft.com/office/drawing/2014/main" id="{AEE4F5FD-7304-7FD0-7E1C-B5D392F3229C}"/>
              </a:ext>
            </a:extLst>
          </p:cNvPr>
          <p:cNvSpPr>
            <a:spLocks noGrp="1" noChangeArrowheads="1"/>
          </p:cNvSpPr>
          <p:nvPr>
            <p:ph idx="1"/>
          </p:nvPr>
        </p:nvSpPr>
        <p:spPr>
          <a:xfrm>
            <a:off x="611777" y="5879556"/>
            <a:ext cx="5375212" cy="422736"/>
          </a:xfrm>
        </p:spPr>
        <p:txBody>
          <a:bodyPr/>
          <a:lstStyle/>
          <a:p>
            <a:r>
              <a:rPr lang="en-US" altLang="en-US" sz="2000" dirty="0"/>
              <a:t>No ICANS reported</a:t>
            </a:r>
          </a:p>
        </p:txBody>
      </p:sp>
      <p:sp>
        <p:nvSpPr>
          <p:cNvPr id="8" name="Rectangle 3">
            <a:extLst>
              <a:ext uri="{FF2B5EF4-FFF2-40B4-BE49-F238E27FC236}">
                <a16:creationId xmlns:a16="http://schemas.microsoft.com/office/drawing/2014/main" id="{3E0CDC25-BCFA-F630-8101-BA8B503816CE}"/>
              </a:ext>
            </a:extLst>
          </p:cNvPr>
          <p:cNvSpPr txBox="1">
            <a:spLocks noChangeArrowheads="1"/>
          </p:cNvSpPr>
          <p:nvPr/>
        </p:nvSpPr>
        <p:spPr bwMode="auto">
          <a:xfrm>
            <a:off x="6212114" y="4371428"/>
            <a:ext cx="5375212" cy="188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Most common infections: COVID-19 (16.5%), pneumonia (14.2%), URTI (8.7%), UTI (8.7%), </a:t>
            </a:r>
            <a:r>
              <a:rPr lang="en-US" altLang="en-US" sz="2000" b="0" i="1" kern="0" dirty="0"/>
              <a:t>Pneumocystis jirovecii</a:t>
            </a:r>
            <a:r>
              <a:rPr lang="en-US" altLang="en-US" sz="2000" b="0" kern="0" dirty="0"/>
              <a:t> pneumonia (6.3%)</a:t>
            </a:r>
          </a:p>
          <a:p>
            <a:r>
              <a:rPr lang="en-US" altLang="en-US" sz="2000" b="0" kern="0" dirty="0"/>
              <a:t>Treatment-related infections in 4.7% of patients required d/c of odronextamab </a:t>
            </a:r>
          </a:p>
        </p:txBody>
      </p:sp>
      <p:sp>
        <p:nvSpPr>
          <p:cNvPr id="3" name="TextBox 2">
            <a:extLst>
              <a:ext uri="{FF2B5EF4-FFF2-40B4-BE49-F238E27FC236}">
                <a16:creationId xmlns:a16="http://schemas.microsoft.com/office/drawing/2014/main" id="{4B561F9D-8E8B-D574-C39C-9D44EF18AF83}"/>
              </a:ext>
            </a:extLst>
          </p:cNvPr>
          <p:cNvSpPr txBox="1"/>
          <p:nvPr/>
        </p:nvSpPr>
        <p:spPr bwMode="auto">
          <a:xfrm>
            <a:off x="504636" y="5581463"/>
            <a:ext cx="29026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Wk 6 in patient with pancreatitis.</a:t>
            </a:r>
          </a:p>
        </p:txBody>
      </p:sp>
    </p:spTree>
    <p:extLst>
      <p:ext uri="{BB962C8B-B14F-4D97-AF65-F5344CB8AC3E}">
        <p14:creationId xmlns:p14="http://schemas.microsoft.com/office/powerpoint/2010/main" val="1219544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ELM-2</a:t>
            </a:r>
            <a:r>
              <a:rPr lang="en-US" altLang="en-US" dirty="0"/>
              <a:t> DLBCL Cohort</a:t>
            </a:r>
            <a:r>
              <a:rPr lang="en-US" dirty="0"/>
              <a: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Final analysis of phase II ELM-2 trial confirmed durable clinical activity of odronextamab in patients with heavily pretreated R/R DLBCL</a:t>
            </a:r>
            <a:r>
              <a:rPr lang="en-US" altLang="en-US" sz="2400" baseline="30000" dirty="0"/>
              <a:t>1</a:t>
            </a:r>
          </a:p>
          <a:p>
            <a:pPr lvl="1"/>
            <a:r>
              <a:rPr lang="en-US" altLang="en-US" sz="2200" dirty="0"/>
              <a:t>ORR: 52%, CR: 31%, 2-yr DoCR rate: 47%</a:t>
            </a:r>
          </a:p>
          <a:p>
            <a:pPr lvl="1"/>
            <a:r>
              <a:rPr lang="en-US" altLang="en-US" sz="2200" dirty="0"/>
              <a:t>Among patients with CR, median PFS was 20.4 mo and median OS was not reached</a:t>
            </a:r>
          </a:p>
          <a:p>
            <a:r>
              <a:rPr lang="en-US" altLang="en-US" sz="2400" dirty="0"/>
              <a:t>Safety profile of odronextamab was consistent with previous reports, with predominantly low-grade CRS and no ICANS</a:t>
            </a:r>
            <a:r>
              <a:rPr lang="en-US" altLang="en-US" sz="2400" baseline="30000" dirty="0"/>
              <a:t>1</a:t>
            </a:r>
          </a:p>
          <a:p>
            <a:pPr lvl="1"/>
            <a:r>
              <a:rPr lang="en-US" altLang="en-US" sz="2200" dirty="0"/>
              <a:t>65% of patients with any grade, treatment-emergent infections (18% COVID-19)</a:t>
            </a:r>
          </a:p>
          <a:p>
            <a:r>
              <a:rPr lang="en-US" altLang="en-US" sz="2400" dirty="0"/>
              <a:t>Randomized phase III trials of odronextamab underway in treatment-naive DLBCL (OLYMPIA-3</a:t>
            </a:r>
            <a:r>
              <a:rPr lang="en-US" altLang="en-US" sz="2400" baseline="30000" dirty="0"/>
              <a:t>2,3</a:t>
            </a:r>
            <a:r>
              <a:rPr lang="en-US" altLang="en-US" sz="2400" dirty="0"/>
              <a:t>) and aggressive R/R B-cell NHL with relapse within 1 yr or primary refractory to first-line therapy (OLYMPIA-4</a:t>
            </a:r>
            <a:r>
              <a:rPr lang="en-US" altLang="en-US" sz="2400" baseline="30000" dirty="0"/>
              <a:t>4</a:t>
            </a:r>
            <a:r>
              <a:rPr lang="en-US" altLang="en-US" sz="2400" dirty="0"/>
              <a:t>)</a:t>
            </a:r>
          </a:p>
        </p:txBody>
      </p:sp>
      <p:sp>
        <p:nvSpPr>
          <p:cNvPr id="2" name="Text Box 11">
            <a:extLst>
              <a:ext uri="{FF2B5EF4-FFF2-40B4-BE49-F238E27FC236}">
                <a16:creationId xmlns:a16="http://schemas.microsoft.com/office/drawing/2014/main" id="{3261F9E3-DC34-A039-86B4-F0594CD48FAB}"/>
              </a:ext>
            </a:extLst>
          </p:cNvPr>
          <p:cNvSpPr txBox="1">
            <a:spLocks noChangeArrowheads="1"/>
          </p:cNvSpPr>
          <p:nvPr/>
        </p:nvSpPr>
        <p:spPr bwMode="auto">
          <a:xfrm>
            <a:off x="414340" y="6201074"/>
            <a:ext cx="6774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Ayyappan. ASH 2023. Abstr 436. 2. NCT06091865. 3. Tessoulin. Hemasphere.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2023;7(suppl):e06798be. 4. Hawkes. Hemasphere. 2023;7(suppl):e3061425.  </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6ec59022-776e-4152-a59e-bdbed360cfa2">Conference Capsule Slides</Document_x0020_Category>
    <_dlc_DocId xmlns="d54cbe69-32bd-412a-b004-9152f949605e">56M7VY3CDVN5-1179414580-2</_dlc_DocId>
    <_dlc_DocIdUrl xmlns="d54cbe69-32bd-412a-b004-9152f949605e">
      <Url>https://intranet.clinicaloptions.com/mews/oncology/ONC_2023_ASH_CF_(PRP6554)/LYMPH_436_Ayyappan/_layouts/15/DocIdRedir.aspx?ID=56M7VY3CDVN5-1179414580-2</Url>
      <Description>56M7VY3CDVN5-1179414580-2</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18E81623C9127B46B94FBACC746D1331" ma:contentTypeVersion="1" ma:contentTypeDescription="Create a new document." ma:contentTypeScope="" ma:versionID="3347ce903facc9aac54cb7d0094fc2a4">
  <xsd:schema xmlns:xsd="http://www.w3.org/2001/XMLSchema" xmlns:xs="http://www.w3.org/2001/XMLSchema" xmlns:p="http://schemas.microsoft.com/office/2006/metadata/properties" xmlns:ns2="d54cbe69-32bd-412a-b004-9152f949605e" xmlns:ns3="6ec59022-776e-4152-a59e-bdbed360cfa2" targetNamespace="http://schemas.microsoft.com/office/2006/metadata/properties" ma:root="true" ma:fieldsID="a0c8dc36af80bb80507ecd36189dcfdf" ns2:_="" ns3:_="">
    <xsd:import namespace="d54cbe69-32bd-412a-b004-9152f949605e"/>
    <xsd:import namespace="6ec59022-776e-4152-a59e-bdbed360cfa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ec59022-776e-4152-a59e-bdbed360cfa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BD2B80-DE67-40B8-8CA3-FF7D9C64B3F6}">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6ec59022-776e-4152-a59e-bdbed360cfa2"/>
    <ds:schemaRef ds:uri="http://schemas.openxmlformats.org/package/2006/metadata/core-properties"/>
    <ds:schemaRef ds:uri="http://purl.org/dc/terms/"/>
    <ds:schemaRef ds:uri="http://purl.org/dc/elements/1.1/"/>
    <ds:schemaRef ds:uri="http://schemas.microsoft.com/office/2006/documentManagement/types"/>
    <ds:schemaRef ds:uri="http://purl.org/dc/dcmitype/"/>
    <ds:schemaRef ds:uri="d54cbe69-32bd-412a-b004-9152f949605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241156E4-7A68-47FE-837C-4752591B4A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ec59022-776e-4152-a59e-bdbed360cf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3275</TotalTime>
  <Words>2646</Words>
  <Application>Microsoft Office PowerPoint</Application>
  <PresentationFormat>Widescreen</PresentationFormat>
  <Paragraphs>467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ELM-2: Final Analysis From Phase II Trial of Odronextamab in Relapsed/Refractory DLBCL </vt:lpstr>
      <vt:lpstr>About These Slides</vt:lpstr>
      <vt:lpstr>ELM-2 DLBCL Cohort: Background</vt:lpstr>
      <vt:lpstr>ELM-2 DLBCL Cohort: Study Design</vt:lpstr>
      <vt:lpstr>ELM-2 DLBCL Cohort: Baseline Characteristics</vt:lpstr>
      <vt:lpstr>ELM-2 DLBCL Cohort: Response</vt:lpstr>
      <vt:lpstr>ELM-2 DLBCL Cohort: Response by High-Risk Subgroup</vt:lpstr>
      <vt:lpstr>ELM-2 DLBCL Cohort: Survival</vt:lpstr>
      <vt:lpstr>ELM-2 DLBCL Cohort: Safety</vt:lpstr>
      <vt:lpstr>ELM-2 DLBCL Cohort: Adverse Events of Interest</vt:lpstr>
      <vt:lpstr>ELM-2 DLBCL Cohort: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ELM-2: Final Analysis From Phase II Trial of Odronextamab in Relapsed/Refractory DLBCL</dc:title>
  <dc:creator>Preferred User</dc:creator>
  <cp:lastModifiedBy>nkolenko@clinicaloptions.com</cp:lastModifiedBy>
  <cp:revision>108</cp:revision>
  <cp:lastPrinted>2016-09-26T20:21:49Z</cp:lastPrinted>
  <dcterms:created xsi:type="dcterms:W3CDTF">2005-05-27T15:08:01Z</dcterms:created>
  <dcterms:modified xsi:type="dcterms:W3CDTF">2023-12-14T16:10:03Z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56ad788d-5ead-45ad-8765-d64b2aef3a79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0x01010018E81623C9127B46B94FBACC746D1331</vt:lpwstr>
  </property>
  <property fmtid="{D5CDD505-2E9C-101B-9397-08002B2CF9AE}" pid="9" name="MediaServiceImageTags">
    <vt:lpwstr/>
  </property>
</Properties>
</file>