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1"/>
  </p:notesMasterIdLst>
  <p:handoutMasterIdLst>
    <p:handoutMasterId r:id="rId22"/>
  </p:handoutMasterIdLst>
  <p:sldIdLst>
    <p:sldId id="321" r:id="rId8"/>
    <p:sldId id="308" r:id="rId9"/>
    <p:sldId id="544" r:id="rId10"/>
    <p:sldId id="545" r:id="rId11"/>
    <p:sldId id="552" r:id="rId12"/>
    <p:sldId id="546" r:id="rId13"/>
    <p:sldId id="558" r:id="rId14"/>
    <p:sldId id="555" r:id="rId15"/>
    <p:sldId id="556" r:id="rId16"/>
    <p:sldId id="557" r:id="rId17"/>
    <p:sldId id="547" r:id="rId18"/>
    <p:sldId id="549" r:id="rId19"/>
    <p:sldId id="553"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DEB059-BF63-E75B-3DF1-CD9B1166B984}" name="Kara Nyberg" initials="KN" userId="63b453b522a604bf" providerId="Windows Live"/>
  <p188:author id="{9E67C891-75CB-0576-DD6F-488EAA98E903}" name="CLINICALOPTIONS\gkelley" initials="C" userId="CLINICALOPTIONS\gkelley" providerId="None"/>
  <p188:author id="{20EC60DB-C612-4F48-FBDA-992B22B09EC8}" name="Gordon Kelley" initials="GK" userId="S::gkelley@clinicaloptions.com::7e3d11cf-7436-4611-80d7-51121a6367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CLINICALOPTIONS\mbecker" initials="C" lastIdx="5" clrIdx="15">
    <p:extLst>
      <p:ext uri="{19B8F6BF-5375-455C-9EA6-DF929625EA0E}">
        <p15:presenceInfo xmlns:p15="http://schemas.microsoft.com/office/powerpoint/2012/main" userId="CLINICALOPTIONS\mbeck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E1471D"/>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91" autoAdjust="0"/>
    <p:restoredTop sz="80238" autoAdjust="0"/>
  </p:normalViewPr>
  <p:slideViewPr>
    <p:cSldViewPr snapToGrid="0">
      <p:cViewPr varScale="1">
        <p:scale>
          <a:sx n="53" d="100"/>
          <a:sy n="53" d="100"/>
        </p:scale>
        <p:origin x="1012" y="7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1483678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AZA, azacitidine; CR, complete remission; </a:t>
            </a:r>
            <a:r>
              <a:rPr lang="en-US" i="1" dirty="0" err="1"/>
              <a:t>CRi</a:t>
            </a:r>
            <a:r>
              <a:rPr lang="en-US" i="1" dirty="0"/>
              <a:t>, complete remission with incomplete blood count recovery; MAG, </a:t>
            </a:r>
            <a:r>
              <a:rPr lang="en-US" i="1" dirty="0" err="1"/>
              <a:t>magrolimab</a:t>
            </a:r>
            <a:r>
              <a:rPr lang="en-US" i="1" dirty="0"/>
              <a:t>; ORR, objective response rate; OS, overall survival; R/R, relapsed/refractory; VEN, venetoclax.</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1274258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AZA, azacitidine; CR, complete remission; </a:t>
            </a:r>
            <a:r>
              <a:rPr lang="en-US" i="1" dirty="0" err="1"/>
              <a:t>CRi</a:t>
            </a:r>
            <a:r>
              <a:rPr lang="en-US" i="1" dirty="0"/>
              <a:t>, complete remission with incomplete count recovery; DOR, duration of response; ECOG, Eastern Cooperative Oncology Group; EFS, event-free survival; HSCT, hematopoietic stem cell transplantation; MAG, </a:t>
            </a:r>
            <a:r>
              <a:rPr lang="en-US" i="1" dirty="0" err="1"/>
              <a:t>magrolimab</a:t>
            </a:r>
            <a:r>
              <a:rPr lang="en-US" i="1" dirty="0"/>
              <a:t>; MLFS, morphologic leukemia-free state; MRD, measurable residual disease; MTD, maximum tolerated dose; PS, performance status; RP2D, recommended phase II dose; R/R, relapsed/refractory; VEN, venetoclax; WBC, white blood cell.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1256919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AZA, azacitidine; ECOG, Eastern Cooperative Oncology Group; ELN, European </a:t>
            </a:r>
            <a:r>
              <a:rPr lang="en-US" i="1" dirty="0" err="1"/>
              <a:t>LeukemiaNet</a:t>
            </a:r>
            <a:r>
              <a:rPr lang="en-US" i="1" dirty="0"/>
              <a:t>; HMA, hypomethylating agent; HSCT, hematopoietic stem cell transplantation; ITD, internal tandem duplication; MAG, </a:t>
            </a:r>
            <a:r>
              <a:rPr lang="en-US" i="1" dirty="0" err="1"/>
              <a:t>magrolimab</a:t>
            </a:r>
            <a:r>
              <a:rPr lang="en-US" i="1" dirty="0"/>
              <a:t>; PS, performance status; R/R, relapsed/refractory; TKD, tyrosine kinase domain; VEN, venetoclax.</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3367931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ANC, absolute neutrophil count; AZA, azacitidine; CR, complete remission; </a:t>
            </a:r>
            <a:r>
              <a:rPr lang="en-US" i="1" dirty="0" err="1"/>
              <a:t>CRi</a:t>
            </a:r>
            <a:r>
              <a:rPr lang="en-US" i="1" dirty="0"/>
              <a:t>, complete remission with incomplete count recovery; MAG, </a:t>
            </a:r>
            <a:r>
              <a:rPr lang="en-US" i="1" dirty="0" err="1"/>
              <a:t>magrolimab</a:t>
            </a:r>
            <a:r>
              <a:rPr lang="en-US" i="1" dirty="0"/>
              <a:t>; MLFS, morphologic leukemia-free state; MRD, measurable residual disease;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3825668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AZA, azacitidine; DOR, duration of response; HMA, hypomethylating agent; MAG, </a:t>
            </a:r>
            <a:r>
              <a:rPr lang="en-US" i="1" dirty="0" err="1"/>
              <a:t>magrolimab</a:t>
            </a:r>
            <a:r>
              <a:rPr lang="en-US" i="1" dirty="0"/>
              <a:t>; MDACC, MD Anderson Cancer Center; OS, overall survival; VEN,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7530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AZA, azacitidine; HSCT, hematopoietic stem cell transplantation; MAG, </a:t>
            </a:r>
            <a:r>
              <a:rPr lang="en-US" i="1" dirty="0" err="1"/>
              <a:t>magrolimab</a:t>
            </a:r>
            <a:r>
              <a:rPr lang="en-US" i="1" dirty="0"/>
              <a:t>; MRD, measurable residual disease; RFS, relapse-free survival; OS, overall survival;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3165595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ANC, absolute neutrophil count; AZA, azacitidine; CR, complete remission; </a:t>
            </a:r>
            <a:r>
              <a:rPr lang="en-US" i="1" dirty="0" err="1"/>
              <a:t>CRi</a:t>
            </a:r>
            <a:r>
              <a:rPr lang="en-US" i="1" dirty="0"/>
              <a:t>, complete remission with incomplete count recovery; MAG, </a:t>
            </a:r>
            <a:r>
              <a:rPr lang="en-US" i="1" dirty="0" err="1"/>
              <a:t>magrolimab</a:t>
            </a:r>
            <a:r>
              <a:rPr lang="en-US" i="1" dirty="0"/>
              <a:t>; MLFS, morphologic leukemia-free state; MRD, minimal residual disease; R/R, relapsed/refractory;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3348653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AZA, azacitidine; MAG, </a:t>
            </a:r>
            <a:r>
              <a:rPr lang="en-US" i="1" dirty="0" err="1"/>
              <a:t>magrolimab</a:t>
            </a:r>
            <a:r>
              <a:rPr lang="en-US" i="1" dirty="0"/>
              <a:t>; RFS, relapse-free survival; R/R, relapsed/refractory; OS, overall survival;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3163839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AEs, adverse events; AKI, acute kidney injury; ALT, alanine aminotransferase; AZA, azacitidine; MAG, </a:t>
            </a:r>
            <a:r>
              <a:rPr lang="en-US" i="1" dirty="0" err="1"/>
              <a:t>magrolimab</a:t>
            </a:r>
            <a:r>
              <a:rPr lang="en-US" i="1" dirty="0"/>
              <a:t>; R/R, relapsed/refractory; TEAEs, treatment-emergent adverse events; TRAEs, treatment-related adverse events;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1416735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AML, acute myeloid leukemia; AZA, azacitidine; CR, complete remission; </a:t>
            </a:r>
            <a:r>
              <a:rPr lang="en-US" i="1" dirty="0" err="1"/>
              <a:t>CRi</a:t>
            </a:r>
            <a:r>
              <a:rPr lang="en-US" i="1" dirty="0"/>
              <a:t>, complete remission with incomplete count recovery; MAG, </a:t>
            </a:r>
            <a:r>
              <a:rPr lang="en-US" i="1" dirty="0" err="1"/>
              <a:t>magrolimab</a:t>
            </a:r>
            <a:r>
              <a:rPr lang="en-US" i="1" dirty="0"/>
              <a:t>; R/R, relapsed/refractory;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2357014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Trial of Azacitidine, Venetoclax, and </a:t>
            </a:r>
            <a:r>
              <a:rPr lang="en-US" altLang="en-US" sz="4000" dirty="0" err="1"/>
              <a:t>Magrolimab</a:t>
            </a:r>
            <a:r>
              <a:rPr lang="en-US" altLang="en-US" sz="4000" dirty="0"/>
              <a:t> in Newly Diagnosed and Relapsed/Refractory AML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Amgen, </a:t>
            </a:r>
            <a:r>
              <a:rPr lang="en-US" sz="1200" b="0" dirty="0" err="1">
                <a:solidFill>
                  <a:schemeClr val="bg1"/>
                </a:solidFill>
                <a:latin typeface="Calibri" panose="020F0502020204030204" pitchFamily="34" charset="0"/>
              </a:rPr>
              <a:t>Epizyme</a:t>
            </a:r>
            <a:r>
              <a:rPr lang="en-US" sz="1200" b="0" dirty="0">
                <a:solidFill>
                  <a:schemeClr val="bg1"/>
                </a:solidFill>
                <a:latin typeface="Calibri" panose="020F0502020204030204" pitchFamily="34" charset="0"/>
              </a:rPr>
              <a:t>,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a:t>
            </a:r>
            <a:r>
              <a:rPr lang="en-US" sz="1200" b="0" dirty="0" err="1">
                <a:solidFill>
                  <a:schemeClr val="bg1"/>
                </a:solidFill>
                <a:latin typeface="Calibri" panose="020F0502020204030204" pitchFamily="34" charset="0"/>
              </a:rPr>
              <a:t>Karyopharm</a:t>
            </a:r>
            <a:r>
              <a:rPr lang="en-US" sz="1200" b="0" dirty="0">
                <a:solidFill>
                  <a:schemeClr val="bg1"/>
                </a:solidFill>
                <a:latin typeface="Calibri" panose="020F0502020204030204" pitchFamily="34" charset="0"/>
              </a:rPr>
              <a:t> Therapeutics Inc., Novartis Pharmaceuticals Corporation, Sanofi; and </a:t>
            </a:r>
            <a:r>
              <a:rPr lang="en-US" sz="1200" b="0" dirty="0" err="1">
                <a:solidFill>
                  <a:schemeClr val="bg1"/>
                </a:solidFill>
                <a:latin typeface="Calibri" panose="020F0502020204030204" pitchFamily="34" charset="0"/>
              </a:rPr>
              <a:t>SeaGen</a:t>
            </a:r>
            <a:r>
              <a:rPr lang="en-US" sz="1200" b="0" dirty="0">
                <a:solidFill>
                  <a:schemeClr val="bg1"/>
                </a:solidFill>
                <a:latin typeface="Calibri" panose="020F050202020403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5"/>
                </a:rPr>
                <a:t>clinicaloptions.com</a:t>
              </a:r>
              <a:endParaRPr lang="en-US" altLang="en-US" sz="2000" b="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AZA/VEN/MAG Phase I/II Trial: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000" dirty="0"/>
              <a:t>AZA + VEN yields suboptimal activity in both newly diagnosed and R/R AML</a:t>
            </a:r>
          </a:p>
          <a:p>
            <a:pPr lvl="1"/>
            <a:r>
              <a:rPr lang="en-US" sz="1800" dirty="0"/>
              <a:t>Although 65%-70% of newly diagnosed patients attain CR/</a:t>
            </a:r>
            <a:r>
              <a:rPr lang="en-US" sz="1800" dirty="0" err="1"/>
              <a:t>CRi</a:t>
            </a:r>
            <a:r>
              <a:rPr lang="en-US" sz="1800" dirty="0"/>
              <a:t>, majority of patients relapse before 2 yr</a:t>
            </a:r>
            <a:r>
              <a:rPr lang="en-US" sz="1800" baseline="30000" dirty="0"/>
              <a:t>1,2</a:t>
            </a:r>
          </a:p>
          <a:p>
            <a:pPr lvl="2"/>
            <a:r>
              <a:rPr lang="en-US" sz="1600" dirty="0"/>
              <a:t>Outcomes particularly poor in patients with </a:t>
            </a:r>
            <a:r>
              <a:rPr lang="en-US" sz="1600" i="1" dirty="0"/>
              <a:t>TP53 </a:t>
            </a:r>
            <a:r>
              <a:rPr lang="en-US" sz="1600" dirty="0"/>
              <a:t>mutation</a:t>
            </a:r>
            <a:r>
              <a:rPr lang="en-US" sz="1600" i="1" dirty="0"/>
              <a:t> (</a:t>
            </a:r>
            <a:r>
              <a:rPr lang="en-US" sz="1600" dirty="0"/>
              <a:t>CR/</a:t>
            </a:r>
            <a:r>
              <a:rPr lang="en-US" sz="1600" dirty="0" err="1"/>
              <a:t>CRi</a:t>
            </a:r>
            <a:r>
              <a:rPr lang="en-US" sz="1600" dirty="0"/>
              <a:t>: 30%-45%; median OS: 5-7 </a:t>
            </a:r>
            <a:r>
              <a:rPr lang="en-US" sz="1600" dirty="0" err="1"/>
              <a:t>mo</a:t>
            </a:r>
            <a:r>
              <a:rPr lang="en-US" sz="1600" dirty="0"/>
              <a:t>) </a:t>
            </a:r>
          </a:p>
          <a:p>
            <a:pPr lvl="1"/>
            <a:r>
              <a:rPr lang="en-US" sz="1800" dirty="0"/>
              <a:t>Median OS in patients with R/R AML: ~6 mo</a:t>
            </a:r>
            <a:r>
              <a:rPr lang="en-US" sz="1800" baseline="30000" dirty="0"/>
              <a:t>2</a:t>
            </a:r>
            <a:r>
              <a:rPr lang="en-US" sz="1800" dirty="0"/>
              <a:t> </a:t>
            </a:r>
          </a:p>
          <a:p>
            <a:r>
              <a:rPr lang="en-US" altLang="en-US" sz="2000" dirty="0" err="1"/>
              <a:t>Magrolimab</a:t>
            </a:r>
            <a:r>
              <a:rPr lang="en-US" altLang="en-US" sz="2000" dirty="0"/>
              <a:t>: </a:t>
            </a:r>
            <a:r>
              <a:rPr lang="en-US" sz="2000" dirty="0"/>
              <a:t>humanized monoclonal antibody targeting CD47 with potential immunostimulatory and antineoplastic activities</a:t>
            </a:r>
          </a:p>
          <a:p>
            <a:pPr lvl="1"/>
            <a:r>
              <a:rPr lang="en-US" sz="1800" dirty="0"/>
              <a:t>When combined with AZA, demonstrated efficacy in patients with newly diagnosed </a:t>
            </a:r>
            <a:r>
              <a:rPr lang="en-US" sz="1800" i="1" dirty="0"/>
              <a:t>TP53</a:t>
            </a:r>
            <a:r>
              <a:rPr lang="en-US" sz="1800" baseline="30000" dirty="0"/>
              <a:t>wt </a:t>
            </a:r>
            <a:r>
              <a:rPr lang="en-US" sz="1800" dirty="0"/>
              <a:t>(ORR: 63%, CR: 42%; median OS: 18.9 months) and </a:t>
            </a:r>
            <a:r>
              <a:rPr lang="en-US" sz="1800" i="1" dirty="0"/>
              <a:t>TP53</a:t>
            </a:r>
            <a:r>
              <a:rPr lang="en-US" sz="1800" baseline="30000" dirty="0"/>
              <a:t>mut</a:t>
            </a:r>
            <a:r>
              <a:rPr lang="en-US" sz="1800" dirty="0"/>
              <a:t> AML (ORR: 49%, CR: 33%; median OS: 10.8 </a:t>
            </a:r>
            <a:r>
              <a:rPr lang="en-US" sz="1800" dirty="0" err="1"/>
              <a:t>mo</a:t>
            </a:r>
            <a:r>
              <a:rPr lang="en-US" sz="1800" dirty="0"/>
              <a:t>)</a:t>
            </a:r>
            <a:r>
              <a:rPr lang="en-US" sz="1800" baseline="30000" dirty="0"/>
              <a:t>3,4</a:t>
            </a:r>
          </a:p>
          <a:p>
            <a:pPr lvl="1"/>
            <a:r>
              <a:rPr lang="en-US" sz="1800" dirty="0"/>
              <a:t>When combined with AZA + VEN, increased phagocytosis in AML cell lines and prolonged survival in AML patient-derived xenograft models regardless of </a:t>
            </a:r>
            <a:r>
              <a:rPr lang="en-US" sz="1800" i="1" dirty="0"/>
              <a:t>TP53</a:t>
            </a:r>
            <a:r>
              <a:rPr lang="en-US" sz="1800" dirty="0"/>
              <a:t> mutation status</a:t>
            </a:r>
            <a:r>
              <a:rPr lang="en-US" sz="1800" baseline="30000" dirty="0"/>
              <a:t>5</a:t>
            </a:r>
            <a:r>
              <a:rPr lang="en-US" sz="1800" dirty="0"/>
              <a:t> </a:t>
            </a:r>
          </a:p>
          <a:p>
            <a:r>
              <a:rPr lang="en-US" altLang="en-US" sz="2000" dirty="0"/>
              <a:t>Current phase I/II trial assessed efficacy and safety of AZA + VEN + MAG in patients with newly diagnosed and R/R AML</a:t>
            </a:r>
            <a:r>
              <a:rPr lang="en-US" altLang="en-US" sz="2000" baseline="30000" dirty="0"/>
              <a:t>6</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DiNardo. N </a:t>
            </a:r>
            <a:r>
              <a:rPr lang="en-US" altLang="en-US" sz="1200" b="0" spc="-10" dirty="0" err="1">
                <a:solidFill>
                  <a:schemeClr val="bg2"/>
                </a:solidFill>
                <a:latin typeface="Calibri" panose="020F0502020204030204" pitchFamily="34" charset="0"/>
              </a:rPr>
              <a:t>Engl</a:t>
            </a:r>
            <a:r>
              <a:rPr lang="en-US" altLang="en-US" sz="1200" b="0" spc="-10" dirty="0">
                <a:solidFill>
                  <a:schemeClr val="bg2"/>
                </a:solidFill>
                <a:latin typeface="Calibri" panose="020F0502020204030204" pitchFamily="34" charset="0"/>
              </a:rPr>
              <a:t> J Med. 2020;383:617. 2. DiNardo. Lancet </a:t>
            </a:r>
            <a:r>
              <a:rPr lang="en-US" altLang="en-US" sz="1200" b="0" spc="-10" dirty="0" err="1">
                <a:solidFill>
                  <a:schemeClr val="bg2"/>
                </a:solidFill>
                <a:latin typeface="Calibri" panose="020F0502020204030204" pitchFamily="34" charset="0"/>
              </a:rPr>
              <a:t>Haematol</a:t>
            </a:r>
            <a:r>
              <a:rPr lang="en-US" altLang="en-US" sz="1200" b="0" spc="-10" dirty="0">
                <a:solidFill>
                  <a:schemeClr val="bg2"/>
                </a:solidFill>
                <a:latin typeface="Calibri" panose="020F0502020204030204" pitchFamily="34" charset="0"/>
              </a:rPr>
              <a:t>. 2020;7:e724. 3. </a:t>
            </a:r>
            <a:r>
              <a:rPr lang="en-US" altLang="en-US" sz="1200" b="0" spc="-10" dirty="0" err="1">
                <a:solidFill>
                  <a:schemeClr val="bg2"/>
                </a:solidFill>
                <a:latin typeface="Calibri" panose="020F0502020204030204" pitchFamily="34" charset="0"/>
              </a:rPr>
              <a:t>Daver</a:t>
            </a:r>
            <a:r>
              <a:rPr lang="en-US" altLang="en-US" sz="1200" b="0" spc="-10" dirty="0">
                <a:solidFill>
                  <a:schemeClr val="bg2"/>
                </a:solidFill>
                <a:latin typeface="Calibri" panose="020F0502020204030204" pitchFamily="34" charset="0"/>
              </a:rPr>
              <a:t>.  EHA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S132.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a:t>
            </a:r>
            <a:r>
              <a:rPr lang="en-US" altLang="en-US" sz="1200" b="0" spc="-10" dirty="0" err="1">
                <a:solidFill>
                  <a:schemeClr val="bg2"/>
                </a:solidFill>
                <a:latin typeface="Calibri" panose="020F0502020204030204" pitchFamily="34" charset="0"/>
              </a:rPr>
              <a:t>Sallman</a:t>
            </a:r>
            <a:r>
              <a:rPr lang="en-US" altLang="en-US" sz="1200" b="0" spc="-10" dirty="0">
                <a:solidFill>
                  <a:schemeClr val="bg2"/>
                </a:solidFill>
                <a:latin typeface="Calibri" panose="020F0502020204030204" pitchFamily="34" charset="0"/>
              </a:rPr>
              <a:t> ASH 2020.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330. 5. Jia. ASH 2021. Abstr 510. 6. </a:t>
            </a:r>
            <a:r>
              <a:rPr lang="en-US" altLang="en-US" sz="1200" b="0" spc="-10" dirty="0" err="1">
                <a:solidFill>
                  <a:schemeClr val="bg2"/>
                </a:solidFill>
                <a:latin typeface="Calibri" panose="020F0502020204030204" pitchFamily="34" charset="0"/>
              </a:rPr>
              <a:t>Daver</a:t>
            </a:r>
            <a:r>
              <a:rPr lang="en-US" altLang="en-US" sz="1200" b="0" spc="-10" dirty="0">
                <a:solidFill>
                  <a:schemeClr val="bg2"/>
                </a:solidFill>
                <a:latin typeface="Calibri" panose="020F0502020204030204" pitchFamily="34" charset="0"/>
              </a:rPr>
              <a:t>. ASH 2022. Abstr 61.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Line 30">
            <a:extLst>
              <a:ext uri="{FF2B5EF4-FFF2-40B4-BE49-F238E27FC236}">
                <a16:creationId xmlns:a16="http://schemas.microsoft.com/office/drawing/2014/main" id="{686B57E3-C3B7-3AD7-F242-6479134B526F}"/>
              </a:ext>
            </a:extLst>
          </p:cNvPr>
          <p:cNvSpPr>
            <a:spLocks noChangeShapeType="1"/>
          </p:cNvSpPr>
          <p:nvPr/>
        </p:nvSpPr>
        <p:spPr bwMode="auto">
          <a:xfrm rot="16200000">
            <a:off x="6282416" y="3443290"/>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2" name="Line 30">
            <a:extLst>
              <a:ext uri="{FF2B5EF4-FFF2-40B4-BE49-F238E27FC236}">
                <a16:creationId xmlns:a16="http://schemas.microsoft.com/office/drawing/2014/main" id="{B677C6FA-E894-1274-9800-8CB6FF327518}"/>
              </a:ext>
            </a:extLst>
          </p:cNvPr>
          <p:cNvSpPr>
            <a:spLocks noChangeShapeType="1"/>
          </p:cNvSpPr>
          <p:nvPr/>
        </p:nvSpPr>
        <p:spPr bwMode="auto">
          <a:xfrm rot="16200000">
            <a:off x="9090165" y="3459908"/>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AZA/VEN/MAG Phase I/II Trial: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67339"/>
          </a:xfrm>
        </p:spPr>
        <p:txBody>
          <a:bodyPr/>
          <a:lstStyle/>
          <a:p>
            <a:r>
              <a:rPr lang="en-US" altLang="en-US" sz="2000" dirty="0"/>
              <a:t>Multicohort, nonrandomized, single-arm, phase </a:t>
            </a:r>
            <a:r>
              <a:rPr lang="en-US" altLang="en-US" sz="2000" dirty="0" err="1"/>
              <a:t>Ib</a:t>
            </a:r>
            <a:r>
              <a:rPr lang="en-US" altLang="en-US" sz="2000" dirty="0"/>
              <a:t>/II clinical trial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Daver</a:t>
            </a:r>
            <a:r>
              <a:rPr lang="en-US" altLang="en-US" sz="1200" b="0" spc="-10" dirty="0">
                <a:solidFill>
                  <a:schemeClr val="bg2"/>
                </a:solidFill>
                <a:latin typeface="Calibri" panose="020F0502020204030204" pitchFamily="34" charset="0"/>
              </a:rPr>
              <a:t>. ASH 2022. Abstr 61.</a:t>
            </a:r>
            <a:endParaRPr lang="en-US" altLang="en-US" sz="1200" b="0" dirty="0">
              <a:solidFill>
                <a:schemeClr val="bg2"/>
              </a:solidFill>
              <a:latin typeface="Calibri" panose="020F0502020204030204" pitchFamily="34" charset="0"/>
            </a:endParaRPr>
          </a:p>
        </p:txBody>
      </p:sp>
      <p:sp>
        <p:nvSpPr>
          <p:cNvPr id="6" name="Rectangle 24">
            <a:extLst>
              <a:ext uri="{FF2B5EF4-FFF2-40B4-BE49-F238E27FC236}">
                <a16:creationId xmlns:a16="http://schemas.microsoft.com/office/drawing/2014/main" id="{99596D30-95D1-1256-DCC7-24E32AFFA885}"/>
              </a:ext>
            </a:extLst>
          </p:cNvPr>
          <p:cNvSpPr>
            <a:spLocks noChangeArrowheads="1"/>
          </p:cNvSpPr>
          <p:nvPr/>
        </p:nvSpPr>
        <p:spPr bwMode="auto">
          <a:xfrm>
            <a:off x="604675" y="1949269"/>
            <a:ext cx="2376509" cy="995057"/>
          </a:xfrm>
          <a:prstGeom prst="rect">
            <a:avLst/>
          </a:prstGeom>
          <a:solidFill>
            <a:schemeClr val="accent1"/>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Frontline (De Novo and </a:t>
            </a:r>
          </a:p>
          <a:p>
            <a:pPr algn="ctr">
              <a:defRPr/>
            </a:pPr>
            <a:r>
              <a:rPr lang="en-US" sz="1600" dirty="0">
                <a:latin typeface="Calibri" panose="020F0502020204030204" pitchFamily="34" charset="0"/>
                <a:cs typeface="Arial" charset="0"/>
              </a:rPr>
              <a:t>Secondary AML) Cohort*</a:t>
            </a:r>
          </a:p>
          <a:p>
            <a:pPr algn="ctr">
              <a:defRPr/>
            </a:pPr>
            <a:r>
              <a:rPr lang="en-US" sz="1600" b="0" dirty="0">
                <a:latin typeface="Calibri" panose="020F0502020204030204" pitchFamily="34" charset="0"/>
                <a:cs typeface="Arial" charset="0"/>
              </a:rPr>
              <a:t>(n = 43)</a:t>
            </a:r>
            <a:endParaRPr lang="en-US" sz="1600" dirty="0">
              <a:latin typeface="Calibri" panose="020F0502020204030204" pitchFamily="34" charset="0"/>
              <a:cs typeface="Arial" charset="0"/>
            </a:endParaRPr>
          </a:p>
        </p:txBody>
      </p:sp>
      <p:sp>
        <p:nvSpPr>
          <p:cNvPr id="10" name="Rectangle 28">
            <a:extLst>
              <a:ext uri="{FF2B5EF4-FFF2-40B4-BE49-F238E27FC236}">
                <a16:creationId xmlns:a16="http://schemas.microsoft.com/office/drawing/2014/main" id="{81C155BF-F298-47EC-4080-21C57A57E8BE}"/>
              </a:ext>
            </a:extLst>
          </p:cNvPr>
          <p:cNvSpPr>
            <a:spLocks noChangeArrowheads="1"/>
          </p:cNvSpPr>
          <p:nvPr/>
        </p:nvSpPr>
        <p:spPr bwMode="auto">
          <a:xfrm>
            <a:off x="3627325" y="2901951"/>
            <a:ext cx="2624662" cy="1294893"/>
          </a:xfrm>
          <a:prstGeom prst="rect">
            <a:avLst/>
          </a:prstGeom>
          <a:solidFill>
            <a:schemeClr val="accent3"/>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Cycle 1</a:t>
            </a:r>
          </a:p>
          <a:p>
            <a:pPr algn="ctr">
              <a:defRPr/>
            </a:pPr>
            <a:r>
              <a:rPr lang="en-US" sz="1600" dirty="0">
                <a:latin typeface="Calibri" panose="020F0502020204030204" pitchFamily="34" charset="0"/>
                <a:cs typeface="+mn-cs"/>
              </a:rPr>
              <a:t>AZA</a:t>
            </a:r>
            <a:r>
              <a:rPr lang="en-US" sz="1600" b="0" dirty="0">
                <a:latin typeface="Calibri" panose="020F0502020204030204" pitchFamily="34" charset="0"/>
                <a:cs typeface="+mn-cs"/>
              </a:rPr>
              <a:t> 75 mg/m</a:t>
            </a:r>
            <a:r>
              <a:rPr lang="en-US" sz="1600" b="0" baseline="30000" dirty="0">
                <a:latin typeface="Calibri" panose="020F0502020204030204" pitchFamily="34" charset="0"/>
                <a:cs typeface="+mn-cs"/>
              </a:rPr>
              <a:t>2</a:t>
            </a:r>
            <a:r>
              <a:rPr lang="en-US" sz="1600" b="0" dirty="0">
                <a:latin typeface="Calibri" panose="020F0502020204030204" pitchFamily="34" charset="0"/>
                <a:cs typeface="+mn-cs"/>
              </a:rPr>
              <a:t> D1-7 +</a:t>
            </a:r>
          </a:p>
          <a:p>
            <a:pPr algn="ctr">
              <a:defRPr/>
            </a:pPr>
            <a:r>
              <a:rPr lang="en-US" sz="1600" dirty="0">
                <a:latin typeface="Calibri" panose="020F0502020204030204" pitchFamily="34" charset="0"/>
                <a:cs typeface="+mn-cs"/>
              </a:rPr>
              <a:t>VEN</a:t>
            </a:r>
            <a:r>
              <a:rPr lang="en-US" sz="1600" b="0" dirty="0">
                <a:latin typeface="Calibri" panose="020F0502020204030204" pitchFamily="34" charset="0"/>
                <a:cs typeface="+mn-cs"/>
              </a:rPr>
              <a:t> 400 mg/day D1-21 + </a:t>
            </a:r>
          </a:p>
          <a:p>
            <a:pPr algn="ctr">
              <a:defRPr/>
            </a:pPr>
            <a:r>
              <a:rPr lang="en-US" sz="1600" dirty="0">
                <a:latin typeface="Calibri" panose="020F0502020204030204" pitchFamily="34" charset="0"/>
                <a:cs typeface="+mn-cs"/>
              </a:rPr>
              <a:t>MAG</a:t>
            </a:r>
            <a:r>
              <a:rPr lang="en-US" sz="1600" b="0" dirty="0">
                <a:latin typeface="Calibri" panose="020F0502020204030204" pitchFamily="34" charset="0"/>
                <a:cs typeface="+mn-cs"/>
              </a:rPr>
              <a:t> 1→30 mg/kg dose-</a:t>
            </a:r>
            <a:br>
              <a:rPr lang="en-US" sz="1600" b="0" dirty="0">
                <a:latin typeface="Calibri" panose="020F0502020204030204" pitchFamily="34" charset="0"/>
                <a:cs typeface="+mn-cs"/>
              </a:rPr>
            </a:br>
            <a:r>
              <a:rPr lang="en-US" sz="1600" b="0" dirty="0">
                <a:latin typeface="Calibri" panose="020F0502020204030204" pitchFamily="34" charset="0"/>
                <a:cs typeface="+mn-cs"/>
              </a:rPr>
              <a:t>escalation D1, 4, 8, 11, 15, 22</a:t>
            </a:r>
          </a:p>
        </p:txBody>
      </p:sp>
      <p:sp>
        <p:nvSpPr>
          <p:cNvPr id="16" name="Rectangle 24">
            <a:extLst>
              <a:ext uri="{FF2B5EF4-FFF2-40B4-BE49-F238E27FC236}">
                <a16:creationId xmlns:a16="http://schemas.microsoft.com/office/drawing/2014/main" id="{D589E25F-A502-A65C-BAD7-D35F9BFD9FAD}"/>
              </a:ext>
            </a:extLst>
          </p:cNvPr>
          <p:cNvSpPr>
            <a:spLocks noChangeArrowheads="1"/>
          </p:cNvSpPr>
          <p:nvPr/>
        </p:nvSpPr>
        <p:spPr bwMode="auto">
          <a:xfrm>
            <a:off x="609759" y="3084805"/>
            <a:ext cx="2376509" cy="929186"/>
          </a:xfrm>
          <a:prstGeom prst="rect">
            <a:avLst/>
          </a:prstGeom>
          <a:solidFill>
            <a:schemeClr val="accent2">
              <a:lumMod val="75000"/>
            </a:schemeClr>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R/R Venetoclax-Naive </a:t>
            </a:r>
            <a:br>
              <a:rPr lang="en-US" sz="1600" dirty="0">
                <a:latin typeface="Calibri" panose="020F0502020204030204" pitchFamily="34" charset="0"/>
                <a:cs typeface="Arial" charset="0"/>
              </a:rPr>
            </a:br>
            <a:r>
              <a:rPr lang="en-US" sz="1600" dirty="0">
                <a:latin typeface="Calibri" panose="020F0502020204030204" pitchFamily="34" charset="0"/>
                <a:cs typeface="Arial" charset="0"/>
              </a:rPr>
              <a:t>Cohort</a:t>
            </a:r>
          </a:p>
          <a:p>
            <a:pPr algn="ctr">
              <a:defRPr/>
            </a:pPr>
            <a:r>
              <a:rPr lang="en-US" sz="1600" b="0" dirty="0">
                <a:latin typeface="Calibri" panose="020F0502020204030204" pitchFamily="34" charset="0"/>
                <a:cs typeface="Arial" charset="0"/>
              </a:rPr>
              <a:t>(n = 18)</a:t>
            </a:r>
          </a:p>
        </p:txBody>
      </p:sp>
      <p:sp>
        <p:nvSpPr>
          <p:cNvPr id="17" name="Rectangle 24">
            <a:extLst>
              <a:ext uri="{FF2B5EF4-FFF2-40B4-BE49-F238E27FC236}">
                <a16:creationId xmlns:a16="http://schemas.microsoft.com/office/drawing/2014/main" id="{613FA611-85EC-6B6F-5541-B3E8625D583D}"/>
              </a:ext>
            </a:extLst>
          </p:cNvPr>
          <p:cNvSpPr>
            <a:spLocks noChangeArrowheads="1"/>
          </p:cNvSpPr>
          <p:nvPr/>
        </p:nvSpPr>
        <p:spPr bwMode="auto">
          <a:xfrm>
            <a:off x="609759" y="4154470"/>
            <a:ext cx="2376509" cy="929186"/>
          </a:xfrm>
          <a:prstGeom prst="rect">
            <a:avLst/>
          </a:prstGeom>
          <a:solidFill>
            <a:schemeClr val="accent2">
              <a:lumMod val="60000"/>
              <a:lumOff val="40000"/>
            </a:schemeClr>
          </a:solidFill>
          <a:ln w="9525">
            <a:noFill/>
            <a:miter lim="800000"/>
            <a:headEnd/>
            <a:tailEnd/>
          </a:ln>
        </p:spPr>
        <p:txBody>
          <a:bodyPr wrap="none" anchor="ctr" anchorCtr="1"/>
          <a:lstStyle/>
          <a:p>
            <a:pPr algn="ctr">
              <a:defRPr/>
            </a:pPr>
            <a:r>
              <a:rPr lang="en-US" sz="1600" dirty="0">
                <a:solidFill>
                  <a:schemeClr val="bg1"/>
                </a:solidFill>
                <a:latin typeface="Calibri" panose="020F0502020204030204" pitchFamily="34" charset="0"/>
                <a:cs typeface="Arial" charset="0"/>
              </a:rPr>
              <a:t>R/R Prior Venetoclax</a:t>
            </a:r>
            <a:br>
              <a:rPr lang="en-US" sz="1600" dirty="0">
                <a:solidFill>
                  <a:schemeClr val="bg1"/>
                </a:solidFill>
                <a:latin typeface="Calibri" panose="020F0502020204030204" pitchFamily="34" charset="0"/>
                <a:cs typeface="Arial" charset="0"/>
              </a:rPr>
            </a:br>
            <a:r>
              <a:rPr lang="en-US" sz="1600" dirty="0">
                <a:solidFill>
                  <a:schemeClr val="bg1"/>
                </a:solidFill>
                <a:latin typeface="Calibri" panose="020F0502020204030204" pitchFamily="34" charset="0"/>
                <a:cs typeface="Arial" charset="0"/>
              </a:rPr>
              <a:t>Cohort</a:t>
            </a:r>
          </a:p>
          <a:p>
            <a:pPr algn="ctr">
              <a:defRPr/>
            </a:pPr>
            <a:r>
              <a:rPr lang="en-US" sz="1600" b="0" dirty="0">
                <a:solidFill>
                  <a:schemeClr val="bg1"/>
                </a:solidFill>
                <a:latin typeface="Calibri" panose="020F0502020204030204" pitchFamily="34" charset="0"/>
                <a:cs typeface="Arial" charset="0"/>
              </a:rPr>
              <a:t>(n = 18)</a:t>
            </a:r>
          </a:p>
        </p:txBody>
      </p:sp>
      <p:sp>
        <p:nvSpPr>
          <p:cNvPr id="18" name="Rectangle 3">
            <a:extLst>
              <a:ext uri="{FF2B5EF4-FFF2-40B4-BE49-F238E27FC236}">
                <a16:creationId xmlns:a16="http://schemas.microsoft.com/office/drawing/2014/main" id="{C7963EF9-9CEB-679F-3DBA-AC95F2DB1E5B}"/>
              </a:ext>
            </a:extLst>
          </p:cNvPr>
          <p:cNvSpPr txBox="1">
            <a:spLocks noChangeArrowheads="1"/>
          </p:cNvSpPr>
          <p:nvPr/>
        </p:nvSpPr>
        <p:spPr bwMode="auto">
          <a:xfrm>
            <a:off x="4225293" y="5048696"/>
            <a:ext cx="7500592" cy="124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Primary endpoints: </a:t>
            </a:r>
            <a:r>
              <a:rPr lang="en-US" altLang="en-US" sz="2000" b="0" kern="0" dirty="0"/>
              <a:t>MTD, RP2D, CR/</a:t>
            </a:r>
            <a:r>
              <a:rPr lang="en-US" altLang="en-US" sz="2000" b="0" kern="0" dirty="0" err="1"/>
              <a:t>CRi</a:t>
            </a:r>
            <a:endParaRPr lang="en-US" altLang="en-US" sz="2000" b="0" kern="0" dirty="0"/>
          </a:p>
          <a:p>
            <a:r>
              <a:rPr lang="en-US" altLang="en-US" sz="2000" kern="0" dirty="0"/>
              <a:t>Secondary endpoints: </a:t>
            </a:r>
            <a:r>
              <a:rPr lang="en-US" altLang="en-US" sz="2000" b="0" kern="0" dirty="0"/>
              <a:t>ORR, DOR, EFS, OS, MRD negative rate, 4- and 8-wk mortality, HSCT</a:t>
            </a:r>
          </a:p>
        </p:txBody>
      </p:sp>
      <p:sp>
        <p:nvSpPr>
          <p:cNvPr id="2" name="TextBox 1">
            <a:extLst>
              <a:ext uri="{FF2B5EF4-FFF2-40B4-BE49-F238E27FC236}">
                <a16:creationId xmlns:a16="http://schemas.microsoft.com/office/drawing/2014/main" id="{6EEA391D-CCBD-0289-0A24-70EF3C76D7BD}"/>
              </a:ext>
            </a:extLst>
          </p:cNvPr>
          <p:cNvSpPr txBox="1"/>
          <p:nvPr/>
        </p:nvSpPr>
        <p:spPr bwMode="auto">
          <a:xfrm>
            <a:off x="611729" y="5141474"/>
            <a:ext cx="2882520" cy="1117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ts val="0"/>
              </a:spcAft>
              <a:buClrTx/>
              <a:buFontTx/>
              <a:buNone/>
            </a:pPr>
            <a:r>
              <a:rPr lang="en-US" b="0" dirty="0">
                <a:solidFill>
                  <a:schemeClr val="bg1"/>
                </a:solidFill>
                <a:latin typeface="Calibri" panose="020F0502020204030204" pitchFamily="34" charset="0"/>
              </a:rPr>
              <a:t>Criteria for all pts: </a:t>
            </a:r>
          </a:p>
          <a:p>
            <a:pPr marL="342900" indent="-342900" eaLnBrk="1" hangingPunct="1">
              <a:lnSpc>
                <a:spcPct val="90000"/>
              </a:lnSpc>
              <a:spcBef>
                <a:spcPts val="0"/>
              </a:spcBef>
              <a:spcAft>
                <a:spcPts val="0"/>
              </a:spcAft>
              <a:buClr>
                <a:schemeClr val="bg1"/>
              </a:buClr>
              <a:buFont typeface="Wingdings" panose="05000000000000000000" pitchFamily="2" charset="2"/>
              <a:buChar char="§"/>
            </a:pPr>
            <a:r>
              <a:rPr lang="en-US" b="0" kern="0" dirty="0">
                <a:solidFill>
                  <a:schemeClr val="bg1"/>
                </a:solidFill>
                <a:latin typeface="Calibri" panose="020F0502020204030204" pitchFamily="34" charset="0"/>
                <a:cs typeface="+mn-cs"/>
              </a:rPr>
              <a:t>ECOG PS ≤2</a:t>
            </a:r>
          </a:p>
          <a:p>
            <a:pPr marL="342900" indent="-342900" eaLnBrk="1" hangingPunct="1">
              <a:lnSpc>
                <a:spcPct val="90000"/>
              </a:lnSpc>
              <a:spcBef>
                <a:spcPts val="0"/>
              </a:spcBef>
              <a:spcAft>
                <a:spcPts val="0"/>
              </a:spcAft>
              <a:buClr>
                <a:schemeClr val="bg1"/>
              </a:buClr>
              <a:buFont typeface="Wingdings" panose="05000000000000000000" pitchFamily="2" charset="2"/>
              <a:buChar char="§"/>
            </a:pPr>
            <a:r>
              <a:rPr lang="en-US" b="0" kern="0" dirty="0">
                <a:solidFill>
                  <a:schemeClr val="bg1"/>
                </a:solidFill>
                <a:latin typeface="Calibri" panose="020F0502020204030204" pitchFamily="34" charset="0"/>
                <a:cs typeface="+mn-cs"/>
              </a:rPr>
              <a:t>Adequate organ function</a:t>
            </a:r>
          </a:p>
          <a:p>
            <a:pPr marL="342900" indent="-342900" eaLnBrk="1" hangingPunct="1">
              <a:lnSpc>
                <a:spcPct val="90000"/>
              </a:lnSpc>
              <a:spcBef>
                <a:spcPts val="0"/>
              </a:spcBef>
              <a:spcAft>
                <a:spcPts val="0"/>
              </a:spcAft>
              <a:buClr>
                <a:schemeClr val="bg1"/>
              </a:buClr>
              <a:buFont typeface="Wingdings" panose="05000000000000000000" pitchFamily="2" charset="2"/>
              <a:buChar char="§"/>
            </a:pPr>
            <a:r>
              <a:rPr lang="en-US" b="0" kern="0" dirty="0">
                <a:solidFill>
                  <a:schemeClr val="bg1"/>
                </a:solidFill>
                <a:latin typeface="Calibri" panose="020F0502020204030204" pitchFamily="34" charset="0"/>
                <a:cs typeface="+mn-cs"/>
              </a:rPr>
              <a:t>WBC ≤15 x 10</a:t>
            </a:r>
            <a:r>
              <a:rPr lang="en-US" b="0" kern="0" baseline="30000" dirty="0">
                <a:solidFill>
                  <a:schemeClr val="bg1"/>
                </a:solidFill>
                <a:latin typeface="Calibri" panose="020F0502020204030204" pitchFamily="34" charset="0"/>
                <a:cs typeface="+mn-cs"/>
              </a:rPr>
              <a:t>9</a:t>
            </a:r>
            <a:r>
              <a:rPr lang="en-US" b="0" kern="0" dirty="0">
                <a:solidFill>
                  <a:schemeClr val="bg1"/>
                </a:solidFill>
                <a:latin typeface="Calibri" panose="020F0502020204030204" pitchFamily="34" charset="0"/>
                <a:cs typeface="+mn-cs"/>
              </a:rPr>
              <a:t>/L</a:t>
            </a:r>
          </a:p>
        </p:txBody>
      </p:sp>
      <p:sp>
        <p:nvSpPr>
          <p:cNvPr id="3" name="TextBox 2">
            <a:extLst>
              <a:ext uri="{FF2B5EF4-FFF2-40B4-BE49-F238E27FC236}">
                <a16:creationId xmlns:a16="http://schemas.microsoft.com/office/drawing/2014/main" id="{4015489A-5F4C-C3C9-91BE-43D6B8DCDF65}"/>
              </a:ext>
            </a:extLst>
          </p:cNvPr>
          <p:cNvSpPr txBox="1"/>
          <p:nvPr/>
        </p:nvSpPr>
        <p:spPr bwMode="auto">
          <a:xfrm>
            <a:off x="3615252" y="2063025"/>
            <a:ext cx="82144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cs typeface="Arial" charset="0"/>
              </a:rPr>
              <a:t>*Additional criteria: Age ≥75 </a:t>
            </a:r>
            <a:r>
              <a:rPr lang="en-US" sz="1400" b="0" dirty="0" err="1">
                <a:solidFill>
                  <a:schemeClr val="bg1"/>
                </a:solidFill>
                <a:latin typeface="Calibri" panose="020F0502020204030204" pitchFamily="34" charset="0"/>
                <a:cs typeface="Arial" charset="0"/>
              </a:rPr>
              <a:t>yr</a:t>
            </a:r>
            <a:r>
              <a:rPr lang="en-US" sz="1400" b="0" dirty="0">
                <a:solidFill>
                  <a:schemeClr val="bg1"/>
                </a:solidFill>
                <a:latin typeface="Calibri" panose="020F0502020204030204" pitchFamily="34" charset="0"/>
                <a:cs typeface="Arial" charset="0"/>
              </a:rPr>
              <a:t> </a:t>
            </a:r>
            <a:r>
              <a:rPr lang="en-US" sz="1400" b="0" i="1" dirty="0">
                <a:solidFill>
                  <a:schemeClr val="bg1"/>
                </a:solidFill>
                <a:latin typeface="Calibri" panose="020F0502020204030204" pitchFamily="34" charset="0"/>
                <a:cs typeface="Arial" charset="0"/>
              </a:rPr>
              <a:t>OR </a:t>
            </a:r>
            <a:r>
              <a:rPr lang="en-US" sz="1400" b="0" dirty="0">
                <a:solidFill>
                  <a:schemeClr val="bg1"/>
                </a:solidFill>
                <a:latin typeface="Calibri" panose="020F0502020204030204" pitchFamily="34" charset="0"/>
                <a:cs typeface="Arial" charset="0"/>
              </a:rPr>
              <a:t>≤75 </a:t>
            </a:r>
            <a:r>
              <a:rPr lang="en-US" sz="1400" b="0" dirty="0" err="1">
                <a:solidFill>
                  <a:schemeClr val="bg1"/>
                </a:solidFill>
                <a:latin typeface="Calibri" panose="020F0502020204030204" pitchFamily="34" charset="0"/>
                <a:cs typeface="Arial" charset="0"/>
              </a:rPr>
              <a:t>yr</a:t>
            </a:r>
            <a:r>
              <a:rPr lang="en-US" sz="1400" b="0" dirty="0">
                <a:solidFill>
                  <a:schemeClr val="bg1"/>
                </a:solidFill>
                <a:latin typeface="Calibri" panose="020F0502020204030204" pitchFamily="34" charset="0"/>
                <a:cs typeface="Arial" charset="0"/>
              </a:rPr>
              <a:t> and ineligible for intensive therapy </a:t>
            </a:r>
            <a:r>
              <a:rPr lang="en-US" sz="1400" b="0" i="1" dirty="0">
                <a:solidFill>
                  <a:schemeClr val="bg1"/>
                </a:solidFill>
                <a:latin typeface="Calibri" panose="020F0502020204030204" pitchFamily="34" charset="0"/>
                <a:cs typeface="Arial" charset="0"/>
              </a:rPr>
              <a:t>OR</a:t>
            </a:r>
            <a:r>
              <a:rPr lang="en-US" sz="1400" b="0" dirty="0">
                <a:solidFill>
                  <a:schemeClr val="bg1"/>
                </a:solidFill>
                <a:latin typeface="Calibri" panose="020F0502020204030204" pitchFamily="34" charset="0"/>
                <a:cs typeface="Arial" charset="0"/>
              </a:rPr>
              <a:t> ≥18 </a:t>
            </a:r>
            <a:r>
              <a:rPr lang="en-US" sz="1400" b="0" dirty="0" err="1">
                <a:solidFill>
                  <a:schemeClr val="bg1"/>
                </a:solidFill>
                <a:latin typeface="Calibri" panose="020F0502020204030204" pitchFamily="34" charset="0"/>
                <a:cs typeface="Arial" charset="0"/>
              </a:rPr>
              <a:t>yr</a:t>
            </a:r>
            <a:r>
              <a:rPr lang="en-US" sz="1400" b="0" dirty="0">
                <a:solidFill>
                  <a:schemeClr val="bg1"/>
                </a:solidFill>
                <a:latin typeface="Calibri" panose="020F0502020204030204" pitchFamily="34" charset="0"/>
                <a:cs typeface="Arial" charset="0"/>
              </a:rPr>
              <a:t> with </a:t>
            </a:r>
            <a:r>
              <a:rPr lang="en-US" sz="1400" b="0" i="1" dirty="0">
                <a:solidFill>
                  <a:schemeClr val="bg1"/>
                </a:solidFill>
                <a:latin typeface="Calibri" panose="020F0502020204030204" pitchFamily="34" charset="0"/>
                <a:cs typeface="Arial" charset="0"/>
              </a:rPr>
              <a:t>TP53</a:t>
            </a:r>
            <a:r>
              <a:rPr lang="en-US" sz="1400" b="0" baseline="30000" dirty="0">
                <a:solidFill>
                  <a:schemeClr val="bg1"/>
                </a:solidFill>
                <a:latin typeface="Calibri" panose="020F0502020204030204" pitchFamily="34" charset="0"/>
                <a:cs typeface="Arial" charset="0"/>
              </a:rPr>
              <a:t>mut</a:t>
            </a:r>
            <a:r>
              <a:rPr lang="en-US" sz="1400" b="0" dirty="0">
                <a:solidFill>
                  <a:schemeClr val="bg1"/>
                </a:solidFill>
                <a:latin typeface="Calibri" panose="020F0502020204030204" pitchFamily="34" charset="0"/>
                <a:cs typeface="Arial" charset="0"/>
              </a:rPr>
              <a:t> or adverse-risk cytogenetics regardless of PS</a:t>
            </a:r>
          </a:p>
        </p:txBody>
      </p:sp>
      <p:sp>
        <p:nvSpPr>
          <p:cNvPr id="21" name="Rectangle 28">
            <a:extLst>
              <a:ext uri="{FF2B5EF4-FFF2-40B4-BE49-F238E27FC236}">
                <a16:creationId xmlns:a16="http://schemas.microsoft.com/office/drawing/2014/main" id="{17CB8932-A357-2261-6E55-21995D0F4A21}"/>
              </a:ext>
            </a:extLst>
          </p:cNvPr>
          <p:cNvSpPr>
            <a:spLocks noChangeArrowheads="1"/>
          </p:cNvSpPr>
          <p:nvPr/>
        </p:nvSpPr>
        <p:spPr bwMode="auto">
          <a:xfrm>
            <a:off x="6419576" y="2901951"/>
            <a:ext cx="2624662" cy="1294893"/>
          </a:xfrm>
          <a:prstGeom prst="rect">
            <a:avLst/>
          </a:prstGeom>
          <a:solidFill>
            <a:schemeClr val="accent3"/>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Cycle 2</a:t>
            </a:r>
          </a:p>
          <a:p>
            <a:pPr algn="ctr">
              <a:defRPr/>
            </a:pPr>
            <a:r>
              <a:rPr lang="en-US" sz="1600" dirty="0">
                <a:latin typeface="Calibri" panose="020F0502020204030204" pitchFamily="34" charset="0"/>
                <a:cs typeface="+mn-cs"/>
              </a:rPr>
              <a:t>AZA</a:t>
            </a:r>
            <a:r>
              <a:rPr lang="en-US" sz="1600" b="0" dirty="0">
                <a:latin typeface="Calibri" panose="020F0502020204030204" pitchFamily="34" charset="0"/>
                <a:cs typeface="+mn-cs"/>
              </a:rPr>
              <a:t> 75 mg/m</a:t>
            </a:r>
            <a:r>
              <a:rPr lang="en-US" sz="1600" b="0" baseline="30000" dirty="0">
                <a:latin typeface="Calibri" panose="020F0502020204030204" pitchFamily="34" charset="0"/>
                <a:cs typeface="+mn-cs"/>
              </a:rPr>
              <a:t>2</a:t>
            </a:r>
            <a:r>
              <a:rPr lang="en-US" sz="1600" b="0" dirty="0">
                <a:latin typeface="Calibri" panose="020F0502020204030204" pitchFamily="34" charset="0"/>
                <a:cs typeface="+mn-cs"/>
              </a:rPr>
              <a:t> D1-7 +</a:t>
            </a:r>
          </a:p>
          <a:p>
            <a:pPr algn="ctr">
              <a:defRPr/>
            </a:pPr>
            <a:r>
              <a:rPr lang="en-US" sz="1600" dirty="0">
                <a:latin typeface="Calibri" panose="020F0502020204030204" pitchFamily="34" charset="0"/>
                <a:cs typeface="+mn-cs"/>
              </a:rPr>
              <a:t>VEN</a:t>
            </a:r>
            <a:r>
              <a:rPr lang="en-US" sz="1600" b="0" dirty="0">
                <a:latin typeface="Calibri" panose="020F0502020204030204" pitchFamily="34" charset="0"/>
                <a:cs typeface="+mn-cs"/>
              </a:rPr>
              <a:t> 400 mg/day D1-21 + </a:t>
            </a:r>
          </a:p>
          <a:p>
            <a:pPr algn="ctr">
              <a:defRPr/>
            </a:pPr>
            <a:r>
              <a:rPr lang="en-US" sz="1600" dirty="0">
                <a:latin typeface="Calibri" panose="020F0502020204030204" pitchFamily="34" charset="0"/>
                <a:cs typeface="+mn-cs"/>
              </a:rPr>
              <a:t>MAG</a:t>
            </a:r>
            <a:r>
              <a:rPr lang="en-US" sz="1600" b="0" dirty="0">
                <a:latin typeface="Calibri" panose="020F0502020204030204" pitchFamily="34" charset="0"/>
                <a:cs typeface="+mn-cs"/>
              </a:rPr>
              <a:t> 30 mg/kg D1, 8, 15, 22</a:t>
            </a:r>
            <a:br>
              <a:rPr lang="en-US" sz="1600" b="0" dirty="0">
                <a:latin typeface="Calibri" panose="020F0502020204030204" pitchFamily="34" charset="0"/>
                <a:cs typeface="+mn-cs"/>
              </a:rPr>
            </a:br>
            <a:endParaRPr lang="en-US" sz="1600" b="0" dirty="0">
              <a:latin typeface="Calibri" panose="020F0502020204030204" pitchFamily="34" charset="0"/>
              <a:cs typeface="+mn-cs"/>
            </a:endParaRPr>
          </a:p>
        </p:txBody>
      </p:sp>
      <p:sp>
        <p:nvSpPr>
          <p:cNvPr id="22" name="Rectangle 28">
            <a:extLst>
              <a:ext uri="{FF2B5EF4-FFF2-40B4-BE49-F238E27FC236}">
                <a16:creationId xmlns:a16="http://schemas.microsoft.com/office/drawing/2014/main" id="{E2D78E5E-A734-1951-940B-4CF72580A333}"/>
              </a:ext>
            </a:extLst>
          </p:cNvPr>
          <p:cNvSpPr>
            <a:spLocks noChangeArrowheads="1"/>
          </p:cNvSpPr>
          <p:nvPr/>
        </p:nvSpPr>
        <p:spPr bwMode="auto">
          <a:xfrm>
            <a:off x="9211827" y="2900240"/>
            <a:ext cx="2624662" cy="1294893"/>
          </a:xfrm>
          <a:prstGeom prst="rect">
            <a:avLst/>
          </a:prstGeom>
          <a:solidFill>
            <a:schemeClr val="accent3"/>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Cycle 3+</a:t>
            </a:r>
          </a:p>
          <a:p>
            <a:pPr algn="ctr">
              <a:defRPr/>
            </a:pPr>
            <a:r>
              <a:rPr lang="en-US" sz="1600" dirty="0">
                <a:latin typeface="Calibri" panose="020F0502020204030204" pitchFamily="34" charset="0"/>
                <a:cs typeface="+mn-cs"/>
              </a:rPr>
              <a:t>AZA</a:t>
            </a:r>
            <a:r>
              <a:rPr lang="en-US" sz="1600" b="0" dirty="0">
                <a:latin typeface="Calibri" panose="020F0502020204030204" pitchFamily="34" charset="0"/>
                <a:cs typeface="+mn-cs"/>
              </a:rPr>
              <a:t> 75 mg/m</a:t>
            </a:r>
            <a:r>
              <a:rPr lang="en-US" sz="1600" b="0" baseline="30000" dirty="0">
                <a:latin typeface="Calibri" panose="020F0502020204030204" pitchFamily="34" charset="0"/>
                <a:cs typeface="+mn-cs"/>
              </a:rPr>
              <a:t>2</a:t>
            </a:r>
            <a:r>
              <a:rPr lang="en-US" sz="1600" b="0" dirty="0">
                <a:latin typeface="Calibri" panose="020F0502020204030204" pitchFamily="34" charset="0"/>
                <a:cs typeface="+mn-cs"/>
              </a:rPr>
              <a:t> D1-7 +</a:t>
            </a:r>
          </a:p>
          <a:p>
            <a:pPr algn="ctr">
              <a:defRPr/>
            </a:pPr>
            <a:r>
              <a:rPr lang="en-US" sz="1600" dirty="0">
                <a:latin typeface="Calibri" panose="020F0502020204030204" pitchFamily="34" charset="0"/>
                <a:cs typeface="+mn-cs"/>
              </a:rPr>
              <a:t>VEN</a:t>
            </a:r>
            <a:r>
              <a:rPr lang="en-US" sz="1600" b="0" dirty="0">
                <a:latin typeface="Calibri" panose="020F0502020204030204" pitchFamily="34" charset="0"/>
                <a:cs typeface="+mn-cs"/>
              </a:rPr>
              <a:t> 400 mg/day D1-21 + </a:t>
            </a:r>
          </a:p>
          <a:p>
            <a:pPr algn="ctr">
              <a:defRPr/>
            </a:pPr>
            <a:r>
              <a:rPr lang="en-US" sz="1600" dirty="0">
                <a:latin typeface="Calibri" panose="020F0502020204030204" pitchFamily="34" charset="0"/>
                <a:cs typeface="+mn-cs"/>
              </a:rPr>
              <a:t>MAG</a:t>
            </a:r>
            <a:r>
              <a:rPr lang="en-US" sz="1600" b="0" dirty="0">
                <a:latin typeface="Calibri" panose="020F0502020204030204" pitchFamily="34" charset="0"/>
                <a:cs typeface="+mn-cs"/>
              </a:rPr>
              <a:t> 30 mg/kg D1, 15</a:t>
            </a:r>
            <a:br>
              <a:rPr lang="en-US" sz="1600" b="0" dirty="0">
                <a:latin typeface="Calibri" panose="020F0502020204030204" pitchFamily="34" charset="0"/>
                <a:cs typeface="+mn-cs"/>
              </a:rPr>
            </a:br>
            <a:endParaRPr lang="en-US" sz="1600" b="0" dirty="0">
              <a:latin typeface="Calibri" panose="020F0502020204030204" pitchFamily="34" charset="0"/>
              <a:cs typeface="+mn-cs"/>
            </a:endParaRPr>
          </a:p>
        </p:txBody>
      </p:sp>
      <p:sp>
        <p:nvSpPr>
          <p:cNvPr id="25" name="Line 30">
            <a:extLst>
              <a:ext uri="{FF2B5EF4-FFF2-40B4-BE49-F238E27FC236}">
                <a16:creationId xmlns:a16="http://schemas.microsoft.com/office/drawing/2014/main" id="{2F67D4C2-4C07-9A1C-B98D-65F7209AEB54}"/>
              </a:ext>
            </a:extLst>
          </p:cNvPr>
          <p:cNvSpPr>
            <a:spLocks noChangeShapeType="1"/>
          </p:cNvSpPr>
          <p:nvPr/>
        </p:nvSpPr>
        <p:spPr bwMode="auto">
          <a:xfrm rot="16200000">
            <a:off x="3298042" y="3263701"/>
            <a:ext cx="0" cy="66673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cxnSp>
        <p:nvCxnSpPr>
          <p:cNvPr id="20" name="Straight Connector 19">
            <a:extLst>
              <a:ext uri="{FF2B5EF4-FFF2-40B4-BE49-F238E27FC236}">
                <a16:creationId xmlns:a16="http://schemas.microsoft.com/office/drawing/2014/main" id="{E7C625B0-32CF-B1D9-293A-EFD74025D23E}"/>
              </a:ext>
            </a:extLst>
          </p:cNvPr>
          <p:cNvCxnSpPr>
            <a:cxnSpLocks/>
          </p:cNvCxnSpPr>
          <p:nvPr/>
        </p:nvCxnSpPr>
        <p:spPr bwMode="auto">
          <a:xfrm>
            <a:off x="3357089" y="2445857"/>
            <a:ext cx="0" cy="215714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3B90A44-ECDA-491F-1441-F8B0BF3910EE}"/>
              </a:ext>
            </a:extLst>
          </p:cNvPr>
          <p:cNvCxnSpPr/>
          <p:nvPr/>
        </p:nvCxnSpPr>
        <p:spPr bwMode="auto">
          <a:xfrm flipH="1">
            <a:off x="2981184" y="2445857"/>
            <a:ext cx="37590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AEAB59B-E0FA-4F87-874A-ECCDA8A62E63}"/>
              </a:ext>
            </a:extLst>
          </p:cNvPr>
          <p:cNvCxnSpPr/>
          <p:nvPr/>
        </p:nvCxnSpPr>
        <p:spPr bwMode="auto">
          <a:xfrm flipH="1">
            <a:off x="2981184" y="4602997"/>
            <a:ext cx="375905" cy="0"/>
          </a:xfrm>
          <a:prstGeom prst="line">
            <a:avLst/>
          </a:prstGeom>
          <a:noFill/>
          <a:ln w="28575" cap="flat" cmpd="sng" algn="ctr">
            <a:solidFill>
              <a:schemeClr val="bg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C8A89099-96F6-1A01-0D10-F98673D89D43}"/>
              </a:ext>
            </a:extLst>
          </p:cNvPr>
          <p:cNvSpPr txBox="1"/>
          <p:nvPr/>
        </p:nvSpPr>
        <p:spPr bwMode="auto">
          <a:xfrm>
            <a:off x="4893088" y="4362595"/>
            <a:ext cx="5933123" cy="369332"/>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28-day cycles</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AZA/VEN/MAG Phase II Trial: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Daver</a:t>
            </a:r>
            <a:r>
              <a:rPr lang="en-US" altLang="en-US" sz="1200" b="0" spc="-10" dirty="0">
                <a:solidFill>
                  <a:schemeClr val="bg2"/>
                </a:solidFill>
                <a:latin typeface="Calibri" panose="020F0502020204030204" pitchFamily="34" charset="0"/>
              </a:rPr>
              <a:t>. ASH 2022. Abstr 61.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E28E117A-30AD-1708-DAEE-A4A2DC1471E9}"/>
              </a:ext>
            </a:extLst>
          </p:cNvPr>
          <p:cNvGraphicFramePr>
            <a:graphicFrameLocks/>
          </p:cNvGraphicFramePr>
          <p:nvPr>
            <p:extLst>
              <p:ext uri="{D42A27DB-BD31-4B8C-83A1-F6EECF244321}">
                <p14:modId xmlns:p14="http://schemas.microsoft.com/office/powerpoint/2010/main" val="285826507"/>
              </p:ext>
            </p:extLst>
          </p:nvPr>
        </p:nvGraphicFramePr>
        <p:xfrm>
          <a:off x="677849" y="1341440"/>
          <a:ext cx="10736263" cy="4663584"/>
        </p:xfrm>
        <a:graphic>
          <a:graphicData uri="http://schemas.openxmlformats.org/drawingml/2006/table">
            <a:tbl>
              <a:tblPr/>
              <a:tblGrid>
                <a:gridCol w="3224992">
                  <a:extLst>
                    <a:ext uri="{9D8B030D-6E8A-4147-A177-3AD203B41FA5}">
                      <a16:colId xmlns:a16="http://schemas.microsoft.com/office/drawing/2014/main" val="20000"/>
                    </a:ext>
                  </a:extLst>
                </a:gridCol>
                <a:gridCol w="2503757">
                  <a:extLst>
                    <a:ext uri="{9D8B030D-6E8A-4147-A177-3AD203B41FA5}">
                      <a16:colId xmlns:a16="http://schemas.microsoft.com/office/drawing/2014/main" val="20001"/>
                    </a:ext>
                  </a:extLst>
                </a:gridCol>
                <a:gridCol w="2503757">
                  <a:extLst>
                    <a:ext uri="{9D8B030D-6E8A-4147-A177-3AD203B41FA5}">
                      <a16:colId xmlns:a16="http://schemas.microsoft.com/office/drawing/2014/main" val="20002"/>
                    </a:ext>
                  </a:extLst>
                </a:gridCol>
                <a:gridCol w="2503757">
                  <a:extLst>
                    <a:ext uri="{9D8B030D-6E8A-4147-A177-3AD203B41FA5}">
                      <a16:colId xmlns:a16="http://schemas.microsoft.com/office/drawing/2014/main" val="20003"/>
                    </a:ext>
                  </a:extLst>
                </a:gridCol>
              </a:tblGrid>
              <a:tr h="222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Frontline (n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latin typeface="Calibri" panose="020F0502020204030204" pitchFamily="34" charset="0"/>
                          <a:cs typeface="Arial" charset="0"/>
                        </a:rPr>
                        <a:t>R/R Prior </a:t>
                      </a:r>
                      <a:r>
                        <a:rPr lang="en-US" sz="1400" b="1" dirty="0" err="1">
                          <a:latin typeface="Calibri" panose="020F0502020204030204" pitchFamily="34" charset="0"/>
                          <a:cs typeface="Arial" charset="0"/>
                        </a:rPr>
                        <a:t>Venetoclax</a:t>
                      </a:r>
                      <a:r>
                        <a:rPr lang="en-US" sz="1400" b="1" dirty="0">
                          <a:latin typeface="Calibri" panose="020F0502020204030204" pitchFamily="34" charset="0"/>
                          <a:cs typeface="Arial" charset="0"/>
                        </a:rPr>
                        <a:t> (n = 18) </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latin typeface="Calibri" panose="020F0502020204030204" pitchFamily="34" charset="0"/>
                          <a:cs typeface="Arial" charset="0"/>
                        </a:rPr>
                        <a:t>R/R </a:t>
                      </a:r>
                      <a:r>
                        <a:rPr lang="en-US" sz="1400" b="1" dirty="0" err="1">
                          <a:latin typeface="Calibri" panose="020F0502020204030204" pitchFamily="34" charset="0"/>
                          <a:cs typeface="Arial" charset="0"/>
                        </a:rPr>
                        <a:t>Venetoclax</a:t>
                      </a:r>
                      <a:r>
                        <a:rPr lang="en-US" sz="1400" b="1" dirty="0">
                          <a:latin typeface="Calibri" panose="020F0502020204030204" pitchFamily="34" charset="0"/>
                          <a:cs typeface="Arial" charset="0"/>
                        </a:rPr>
                        <a:t>-Naïve (n = 18) </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77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&gt;65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(32-84)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(35-79)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(28-71)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2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2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2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Therapy-related AML,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7585298"/>
                  </a:ext>
                </a:extLst>
              </a:tr>
              <a:tr h="377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lines prior therapy,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HMA / HSCT,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(83) / 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(44) / 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3588430"/>
                  </a:ext>
                </a:extLst>
              </a:tr>
              <a:tr h="222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Adverse ELN 2017 risk,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4705494"/>
                  </a:ext>
                </a:extLst>
              </a:tr>
              <a:tr h="377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 / adverse cytogenetics per ELN 2017,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(35) / 28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 / 14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(28) / 13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77428473"/>
                  </a:ext>
                </a:extLst>
              </a:tr>
              <a:tr h="11558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IDH1/2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ITD/TKD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NPM1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ASXL1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RUNX1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641565"/>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AZA/VEN/MAG Phase II Trial: Responses in Frontline Cohort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Daver</a:t>
            </a:r>
            <a:r>
              <a:rPr lang="en-US" altLang="en-US" sz="1200" b="0" spc="-10" dirty="0">
                <a:solidFill>
                  <a:schemeClr val="bg2"/>
                </a:solidFill>
                <a:latin typeface="Calibri" panose="020F0502020204030204" pitchFamily="34" charset="0"/>
              </a:rPr>
              <a:t>. ASH 2022. Abstr 61.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BDF01033-DD5F-E676-46BA-731C96624FFD}"/>
              </a:ext>
            </a:extLst>
          </p:cNvPr>
          <p:cNvGraphicFramePr>
            <a:graphicFrameLocks/>
          </p:cNvGraphicFramePr>
          <p:nvPr>
            <p:extLst>
              <p:ext uri="{D42A27DB-BD31-4B8C-83A1-F6EECF244321}">
                <p14:modId xmlns:p14="http://schemas.microsoft.com/office/powerpoint/2010/main" val="1834085037"/>
              </p:ext>
            </p:extLst>
          </p:nvPr>
        </p:nvGraphicFramePr>
        <p:xfrm>
          <a:off x="745940" y="1701017"/>
          <a:ext cx="10736263" cy="4023504"/>
        </p:xfrm>
        <a:graphic>
          <a:graphicData uri="http://schemas.openxmlformats.org/drawingml/2006/table">
            <a:tbl>
              <a:tblPr/>
              <a:tblGrid>
                <a:gridCol w="3442432">
                  <a:extLst>
                    <a:ext uri="{9D8B030D-6E8A-4147-A177-3AD203B41FA5}">
                      <a16:colId xmlns:a16="http://schemas.microsoft.com/office/drawing/2014/main" val="20000"/>
                    </a:ext>
                  </a:extLst>
                </a:gridCol>
                <a:gridCol w="1272415">
                  <a:extLst>
                    <a:ext uri="{9D8B030D-6E8A-4147-A177-3AD203B41FA5}">
                      <a16:colId xmlns:a16="http://schemas.microsoft.com/office/drawing/2014/main" val="20001"/>
                    </a:ext>
                  </a:extLst>
                </a:gridCol>
                <a:gridCol w="1505354">
                  <a:extLst>
                    <a:ext uri="{9D8B030D-6E8A-4147-A177-3AD203B41FA5}">
                      <a16:colId xmlns:a16="http://schemas.microsoft.com/office/drawing/2014/main" val="20002"/>
                    </a:ext>
                  </a:extLst>
                </a:gridCol>
                <a:gridCol w="1505354">
                  <a:extLst>
                    <a:ext uri="{9D8B030D-6E8A-4147-A177-3AD203B41FA5}">
                      <a16:colId xmlns:a16="http://schemas.microsoft.com/office/drawing/2014/main" val="20003"/>
                    </a:ext>
                  </a:extLst>
                </a:gridCol>
                <a:gridCol w="1505354">
                  <a:extLst>
                    <a:ext uri="{9D8B030D-6E8A-4147-A177-3AD203B41FA5}">
                      <a16:colId xmlns:a16="http://schemas.microsoft.com/office/drawing/2014/main" val="1614641896"/>
                    </a:ext>
                  </a:extLst>
                </a:gridCol>
                <a:gridCol w="1505354">
                  <a:extLst>
                    <a:ext uri="{9D8B030D-6E8A-4147-A177-3AD203B41FA5}">
                      <a16:colId xmlns:a16="http://schemas.microsoft.com/office/drawing/2014/main" val="779751302"/>
                    </a:ext>
                  </a:extLst>
                </a:gridCol>
              </a:tblGrid>
              <a:tr h="15158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Frontline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De Novo AML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Secondary AML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42003073"/>
                  </a:ext>
                </a:extLst>
              </a:tr>
              <a:tr h="15158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Frontline (N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1" dirty="0">
                          <a:latin typeface="Calibri" panose="020F0502020204030204" pitchFamily="34" charset="0"/>
                          <a:cs typeface="Arial" charset="0"/>
                        </a:rPr>
                        <a:t>TP53</a:t>
                      </a:r>
                      <a:r>
                        <a:rPr lang="en-US" sz="1400" b="1" baseline="30000" dirty="0">
                          <a:latin typeface="Calibri" panose="020F0502020204030204" pitchFamily="34" charset="0"/>
                          <a:cs typeface="Arial" charset="0"/>
                        </a:rPr>
                        <a:t>mut</a:t>
                      </a:r>
                      <a:r>
                        <a:rPr lang="en-US" sz="1400" b="1" dirty="0">
                          <a:latin typeface="Calibri" panose="020F0502020204030204" pitchFamily="34" charset="0"/>
                          <a:cs typeface="Arial" charset="0"/>
                        </a:rPr>
                        <a:t> (n = 22) </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1" dirty="0">
                          <a:latin typeface="Calibri" panose="020F0502020204030204" pitchFamily="34" charset="0"/>
                          <a:cs typeface="Arial" charset="0"/>
                        </a:rPr>
                        <a:t>TP53</a:t>
                      </a:r>
                      <a:r>
                        <a:rPr lang="en-US" sz="1400" b="1" i="1" baseline="30000" dirty="0">
                          <a:latin typeface="Calibri" panose="020F0502020204030204" pitchFamily="34" charset="0"/>
                          <a:cs typeface="Arial" charset="0"/>
                        </a:rPr>
                        <a:t>w</a:t>
                      </a:r>
                      <a:r>
                        <a:rPr lang="en-US" sz="1400" b="1" baseline="30000" dirty="0">
                          <a:latin typeface="Calibri" panose="020F0502020204030204" pitchFamily="34" charset="0"/>
                          <a:cs typeface="Arial" charset="0"/>
                        </a:rPr>
                        <a:t>t</a:t>
                      </a:r>
                      <a:r>
                        <a:rPr lang="en-US" sz="1400" b="1" dirty="0">
                          <a:latin typeface="Calibri" panose="020F0502020204030204" pitchFamily="34" charset="0"/>
                          <a:cs typeface="Arial" charset="0"/>
                        </a:rPr>
                        <a:t> (n = 11) </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1" dirty="0">
                          <a:latin typeface="Calibri" panose="020F0502020204030204" pitchFamily="34" charset="0"/>
                          <a:cs typeface="Arial" charset="0"/>
                        </a:rPr>
                        <a:t>TP53</a:t>
                      </a:r>
                      <a:r>
                        <a:rPr lang="en-US" sz="1400" b="1" baseline="30000" dirty="0">
                          <a:latin typeface="Calibri" panose="020F0502020204030204" pitchFamily="34" charset="0"/>
                          <a:cs typeface="Arial" charset="0"/>
                        </a:rPr>
                        <a:t>mut</a:t>
                      </a:r>
                      <a:r>
                        <a:rPr lang="en-US" sz="1400" b="1" dirty="0">
                          <a:latin typeface="Calibri" panose="020F0502020204030204" pitchFamily="34" charset="0"/>
                          <a:cs typeface="Arial" charset="0"/>
                        </a:rPr>
                        <a:t> (n = 5) </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1" dirty="0">
                          <a:latin typeface="Calibri" panose="020F0502020204030204" pitchFamily="34" charset="0"/>
                          <a:cs typeface="Arial" charset="0"/>
                        </a:rPr>
                        <a:t>TP53</a:t>
                      </a:r>
                      <a:r>
                        <a:rPr lang="en-US" sz="1400" b="1" i="1" baseline="30000" dirty="0">
                          <a:latin typeface="Calibri" panose="020F0502020204030204" pitchFamily="34" charset="0"/>
                          <a:cs typeface="Arial" charset="0"/>
                        </a:rPr>
                        <a:t>w</a:t>
                      </a:r>
                      <a:r>
                        <a:rPr lang="en-US" sz="1400" b="1" baseline="30000" dirty="0">
                          <a:latin typeface="Calibri" panose="020F0502020204030204" pitchFamily="34" charset="0"/>
                          <a:cs typeface="Arial" charset="0"/>
                        </a:rPr>
                        <a:t>t</a:t>
                      </a:r>
                      <a:r>
                        <a:rPr lang="en-US" sz="1400" b="1" dirty="0">
                          <a:latin typeface="Calibri" panose="020F0502020204030204" pitchFamily="34" charset="0"/>
                          <a:cs typeface="Arial" charset="0"/>
                        </a:rPr>
                        <a:t> (n = 5) </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3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CRi</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CRi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MLFS,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MRD-negative CR/</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CRi</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16/28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8/14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6/10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 cytogenetic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11/21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5/10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7585298"/>
                  </a:ext>
                </a:extLst>
              </a:tr>
              <a:tr h="363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response,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First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(19-105)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(20-130)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(20-81)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(20-130)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(20-29)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(20-63)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(19-105)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(20-105)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(20-73)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3588430"/>
                  </a:ext>
                </a:extLst>
              </a:tr>
              <a:tr h="363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count recovery,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ANC ≥500 cells/mm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Platelets ≥ 100 x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(16-88)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(16-88)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(15-55)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(26-62)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(19-74)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(31-36)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(22-49)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(23-59)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(0-46)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4705494"/>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4-wk / 8-wk mortality, n (%)</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 / 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0 (0) / 0 (0)</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0 (0) / 0 (0)</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0 (0) / 0 (0)</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 (0) / 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8641565"/>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AZA/VEN/MAG Phase I/II Trial: OS, </a:t>
            </a:r>
            <a:r>
              <a:rPr lang="en-US" dirty="0" err="1"/>
              <a:t>DoR</a:t>
            </a:r>
            <a:r>
              <a:rPr lang="en-US" dirty="0"/>
              <a:t> in Frontline Cohort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609759" y="636255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Daver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ASH 2022. Abstr 61.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A85BE521-CC2C-1361-2E7E-2059DC1F4E49}"/>
              </a:ext>
            </a:extLst>
          </p:cNvPr>
          <p:cNvSpPr/>
          <p:nvPr/>
        </p:nvSpPr>
        <p:spPr bwMode="auto">
          <a:xfrm>
            <a:off x="8266113" y="4074452"/>
            <a:ext cx="2732627" cy="60572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36" name="Group 3">
            <a:extLst>
              <a:ext uri="{FF2B5EF4-FFF2-40B4-BE49-F238E27FC236}">
                <a16:creationId xmlns:a16="http://schemas.microsoft.com/office/drawing/2014/main" id="{674B65E3-BC85-9EF4-0EBD-8E843FA2F2AE}"/>
              </a:ext>
            </a:extLst>
          </p:cNvPr>
          <p:cNvGraphicFramePr>
            <a:graphicFrameLocks/>
          </p:cNvGraphicFramePr>
          <p:nvPr>
            <p:extLst>
              <p:ext uri="{D42A27DB-BD31-4B8C-83A1-F6EECF244321}">
                <p14:modId xmlns:p14="http://schemas.microsoft.com/office/powerpoint/2010/main" val="1940187836"/>
              </p:ext>
            </p:extLst>
          </p:nvPr>
        </p:nvGraphicFramePr>
        <p:xfrm>
          <a:off x="768947" y="4110697"/>
          <a:ext cx="10736261" cy="1127808"/>
        </p:xfrm>
        <a:graphic>
          <a:graphicData uri="http://schemas.openxmlformats.org/drawingml/2006/table">
            <a:tbl>
              <a:tblPr/>
              <a:tblGrid>
                <a:gridCol w="3732889">
                  <a:extLst>
                    <a:ext uri="{9D8B030D-6E8A-4147-A177-3AD203B41FA5}">
                      <a16:colId xmlns:a16="http://schemas.microsoft.com/office/drawing/2014/main" val="20000"/>
                    </a:ext>
                  </a:extLst>
                </a:gridCol>
                <a:gridCol w="1750843">
                  <a:extLst>
                    <a:ext uri="{9D8B030D-6E8A-4147-A177-3AD203B41FA5}">
                      <a16:colId xmlns:a16="http://schemas.microsoft.com/office/drawing/2014/main" val="20002"/>
                    </a:ext>
                  </a:extLst>
                </a:gridCol>
                <a:gridCol w="1750843">
                  <a:extLst>
                    <a:ext uri="{9D8B030D-6E8A-4147-A177-3AD203B41FA5}">
                      <a16:colId xmlns:a16="http://schemas.microsoft.com/office/drawing/2014/main" val="20003"/>
                    </a:ext>
                  </a:extLst>
                </a:gridCol>
                <a:gridCol w="1750843">
                  <a:extLst>
                    <a:ext uri="{9D8B030D-6E8A-4147-A177-3AD203B41FA5}">
                      <a16:colId xmlns:a16="http://schemas.microsoft.com/office/drawing/2014/main" val="1614641896"/>
                    </a:ext>
                  </a:extLst>
                </a:gridCol>
                <a:gridCol w="1750843">
                  <a:extLst>
                    <a:ext uri="{9D8B030D-6E8A-4147-A177-3AD203B41FA5}">
                      <a16:colId xmlns:a16="http://schemas.microsoft.com/office/drawing/2014/main" val="779751302"/>
                    </a:ext>
                  </a:extLst>
                </a:gridCol>
              </a:tblGrid>
              <a:tr h="24342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Duration of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De Novo AML* (n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Secondary AML</a:t>
                      </a:r>
                      <a:r>
                        <a:rPr kumimoji="0" lang="en-US" sz="1400" b="1" i="0" u="none" strike="noStrike" cap="none" normalizeH="0" baseline="30000" dirty="0">
                          <a:ln>
                            <a:noFill/>
                          </a:ln>
                          <a:solidFill>
                            <a:schemeClr val="tx1"/>
                          </a:solidFill>
                          <a:effectLst/>
                          <a:latin typeface="Calibri" panose="020F0502020204030204" pitchFamily="34" charset="0"/>
                        </a:rPr>
                        <a:t>†</a:t>
                      </a:r>
                      <a:r>
                        <a:rPr kumimoji="0" lang="en-US" sz="1400" b="1" i="0" u="none" strike="noStrike" cap="none" normalizeH="0" baseline="0" dirty="0">
                          <a:ln>
                            <a:noFill/>
                          </a:ln>
                          <a:solidFill>
                            <a:schemeClr val="tx1"/>
                          </a:solidFill>
                          <a:effectLst/>
                          <a:latin typeface="Calibri" panose="020F0502020204030204" pitchFamily="34" charset="0"/>
                        </a:rPr>
                        <a:t> (n = 33)</a:t>
                      </a:r>
                      <a:endParaRPr kumimoji="0" lang="en-US" sz="14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42003073"/>
                  </a:ext>
                </a:extLst>
              </a:tr>
              <a:tr h="24342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1" dirty="0">
                          <a:latin typeface="Calibri" panose="020F0502020204030204" pitchFamily="34" charset="0"/>
                          <a:cs typeface="Arial" charset="0"/>
                        </a:rPr>
                        <a:t>TP53</a:t>
                      </a:r>
                      <a:r>
                        <a:rPr lang="en-US" sz="1400" b="1" baseline="30000" dirty="0">
                          <a:latin typeface="Calibri" panose="020F0502020204030204" pitchFamily="34" charset="0"/>
                          <a:cs typeface="Arial" charset="0"/>
                        </a:rPr>
                        <a:t>mut</a:t>
                      </a:r>
                      <a:r>
                        <a:rPr lang="en-US" sz="1400" b="1" baseline="0" dirty="0">
                          <a:latin typeface="Calibri" panose="020F0502020204030204" pitchFamily="34" charset="0"/>
                          <a:cs typeface="Arial" charset="0"/>
                        </a:rPr>
                        <a:t> (n= 14)</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1" dirty="0">
                          <a:latin typeface="Calibri" panose="020F0502020204030204" pitchFamily="34" charset="0"/>
                          <a:cs typeface="Arial" charset="0"/>
                        </a:rPr>
                        <a:t>TP53</a:t>
                      </a:r>
                      <a:r>
                        <a:rPr lang="en-US" sz="1400" b="1" i="1" baseline="30000" dirty="0">
                          <a:latin typeface="Calibri" panose="020F0502020204030204" pitchFamily="34" charset="0"/>
                          <a:cs typeface="Arial" charset="0"/>
                        </a:rPr>
                        <a:t>w</a:t>
                      </a:r>
                      <a:r>
                        <a:rPr lang="en-US" sz="1400" b="1" baseline="30000" dirty="0">
                          <a:latin typeface="Calibri" panose="020F0502020204030204" pitchFamily="34" charset="0"/>
                          <a:cs typeface="Arial" charset="0"/>
                        </a:rPr>
                        <a:t>t</a:t>
                      </a:r>
                      <a:r>
                        <a:rPr lang="en-US" sz="1400" b="1" baseline="0" dirty="0">
                          <a:latin typeface="Calibri" panose="020F0502020204030204" pitchFamily="34" charset="0"/>
                          <a:cs typeface="Arial" charset="0"/>
                        </a:rPr>
                        <a:t> (n = 10)</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1" dirty="0">
                          <a:latin typeface="Calibri" panose="020F0502020204030204" pitchFamily="34" charset="0"/>
                          <a:cs typeface="Arial" charset="0"/>
                        </a:rPr>
                        <a:t>TP53</a:t>
                      </a:r>
                      <a:r>
                        <a:rPr lang="en-US" sz="1400" b="1" baseline="30000" dirty="0">
                          <a:latin typeface="Calibri" panose="020F0502020204030204" pitchFamily="34" charset="0"/>
                          <a:cs typeface="Arial" charset="0"/>
                        </a:rPr>
                        <a:t>mut</a:t>
                      </a:r>
                      <a:r>
                        <a:rPr lang="en-US" sz="1400" b="1" dirty="0">
                          <a:latin typeface="Calibri" panose="020F0502020204030204" pitchFamily="34" charset="0"/>
                          <a:cs typeface="Arial" charset="0"/>
                        </a:rPr>
                        <a:t> (n = 4)</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1" dirty="0">
                          <a:latin typeface="Calibri" panose="020F0502020204030204" pitchFamily="34" charset="0"/>
                          <a:cs typeface="Arial" charset="0"/>
                        </a:rPr>
                        <a:t>TP53</a:t>
                      </a:r>
                      <a:r>
                        <a:rPr lang="en-US" sz="1400" b="1" i="1" baseline="30000" dirty="0">
                          <a:latin typeface="Calibri" panose="020F0502020204030204" pitchFamily="34" charset="0"/>
                          <a:cs typeface="Arial" charset="0"/>
                        </a:rPr>
                        <a:t>w</a:t>
                      </a:r>
                      <a:r>
                        <a:rPr lang="en-US" sz="1400" b="1" baseline="30000" dirty="0">
                          <a:latin typeface="Calibri" panose="020F0502020204030204" pitchFamily="34" charset="0"/>
                          <a:cs typeface="Arial" charset="0"/>
                        </a:rPr>
                        <a:t>t</a:t>
                      </a:r>
                      <a:r>
                        <a:rPr lang="en-US" sz="1400" b="1" dirty="0">
                          <a:latin typeface="Calibri" panose="020F0502020204030204" pitchFamily="34" charset="0"/>
                          <a:cs typeface="Arial" charset="0"/>
                        </a:rPr>
                        <a:t> (n = 4)</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1381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 18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reached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reached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40" name="TextBox 39">
            <a:extLst>
              <a:ext uri="{FF2B5EF4-FFF2-40B4-BE49-F238E27FC236}">
                <a16:creationId xmlns:a16="http://schemas.microsoft.com/office/drawing/2014/main" id="{E17A59B5-730E-13B1-1B4D-826B59DC2432}"/>
              </a:ext>
            </a:extLst>
          </p:cNvPr>
          <p:cNvSpPr txBox="1"/>
          <p:nvPr/>
        </p:nvSpPr>
        <p:spPr bwMode="auto">
          <a:xfrm>
            <a:off x="768947" y="5217218"/>
            <a:ext cx="38575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follow-up: 14.5 mo.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Median follow-up: 14.0 mo. </a:t>
            </a:r>
          </a:p>
        </p:txBody>
      </p:sp>
      <p:sp>
        <p:nvSpPr>
          <p:cNvPr id="41" name="Rectangle 3">
            <a:extLst>
              <a:ext uri="{FF2B5EF4-FFF2-40B4-BE49-F238E27FC236}">
                <a16:creationId xmlns:a16="http://schemas.microsoft.com/office/drawing/2014/main" id="{C744B136-AA7E-B0EF-89AB-85908CEAE5DB}"/>
              </a:ext>
            </a:extLst>
          </p:cNvPr>
          <p:cNvSpPr>
            <a:spLocks noGrp="1" noChangeArrowheads="1"/>
          </p:cNvSpPr>
          <p:nvPr>
            <p:ph idx="1"/>
          </p:nvPr>
        </p:nvSpPr>
        <p:spPr>
          <a:xfrm>
            <a:off x="657235" y="5448822"/>
            <a:ext cx="10877529" cy="1452248"/>
          </a:xfrm>
        </p:spPr>
        <p:txBody>
          <a:bodyPr/>
          <a:lstStyle/>
          <a:p>
            <a:pPr>
              <a:spcBef>
                <a:spcPts val="0"/>
              </a:spcBef>
              <a:spcAft>
                <a:spcPts val="400"/>
              </a:spcAft>
            </a:pPr>
            <a:r>
              <a:rPr lang="en-US" altLang="en-US" sz="1600" dirty="0"/>
              <a:t>Comparison of survival in patients with </a:t>
            </a:r>
            <a:r>
              <a:rPr lang="en-US" sz="1600" i="1" dirty="0">
                <a:cs typeface="Arial" charset="0"/>
              </a:rPr>
              <a:t>TP53</a:t>
            </a:r>
            <a:r>
              <a:rPr lang="en-US" sz="1600" baseline="30000" dirty="0">
                <a:cs typeface="Arial" charset="0"/>
              </a:rPr>
              <a:t>mut </a:t>
            </a:r>
            <a:r>
              <a:rPr lang="en-US" sz="1600" dirty="0">
                <a:cs typeface="Arial" charset="0"/>
              </a:rPr>
              <a:t>AML</a:t>
            </a:r>
            <a:r>
              <a:rPr lang="en-US" altLang="en-US" sz="1600" dirty="0"/>
              <a:t> treated with AZA + VEN + MAG vs HMA + VEN (based on contemporary data from MDACC from 150 patients)</a:t>
            </a:r>
          </a:p>
          <a:p>
            <a:pPr lvl="1">
              <a:spcBef>
                <a:spcPts val="0"/>
              </a:spcBef>
              <a:spcAft>
                <a:spcPts val="400"/>
              </a:spcAft>
            </a:pPr>
            <a:r>
              <a:rPr lang="en-US" altLang="en-US" sz="1400" dirty="0"/>
              <a:t>Unmatched groups: median OS 10.4 vs 5.7 </a:t>
            </a:r>
            <a:r>
              <a:rPr lang="en-US" altLang="en-US" sz="1400" dirty="0" err="1"/>
              <a:t>mo</a:t>
            </a:r>
            <a:r>
              <a:rPr lang="en-US" altLang="en-US" sz="1400" dirty="0"/>
              <a:t>; adjusted HR 0.41 (95% CI: 0.18-0.88), log-rank </a:t>
            </a:r>
            <a:r>
              <a:rPr lang="en-US" altLang="en-US" sz="1400" i="1" dirty="0"/>
              <a:t>P</a:t>
            </a:r>
            <a:r>
              <a:rPr lang="en-US" altLang="en-US" sz="1400" dirty="0"/>
              <a:t> = .009</a:t>
            </a:r>
          </a:p>
          <a:p>
            <a:pPr lvl="1">
              <a:spcBef>
                <a:spcPts val="0"/>
              </a:spcBef>
              <a:spcAft>
                <a:spcPts val="400"/>
              </a:spcAft>
            </a:pPr>
            <a:r>
              <a:rPr lang="en-US" altLang="en-US" sz="1400" dirty="0"/>
              <a:t>Propensity-matched analysis: median OS 10.4 vs 3.5 </a:t>
            </a:r>
            <a:r>
              <a:rPr lang="en-US" altLang="en-US" sz="1400" dirty="0" err="1"/>
              <a:t>mo</a:t>
            </a:r>
            <a:r>
              <a:rPr lang="en-US" altLang="en-US" sz="1400" dirty="0"/>
              <a:t>; log-rank </a:t>
            </a:r>
            <a:r>
              <a:rPr lang="en-US" altLang="en-US" sz="1400" i="1" dirty="0"/>
              <a:t>P</a:t>
            </a:r>
            <a:r>
              <a:rPr lang="en-US" altLang="en-US" sz="1400" dirty="0"/>
              <a:t> = .02</a:t>
            </a:r>
          </a:p>
        </p:txBody>
      </p:sp>
      <p:graphicFrame>
        <p:nvGraphicFramePr>
          <p:cNvPr id="2" name="Table 16">
            <a:extLst>
              <a:ext uri="{FF2B5EF4-FFF2-40B4-BE49-F238E27FC236}">
                <a16:creationId xmlns:a16="http://schemas.microsoft.com/office/drawing/2014/main" id="{659A103A-A495-1998-AE96-C740096C79BE}"/>
              </a:ext>
            </a:extLst>
          </p:cNvPr>
          <p:cNvGraphicFramePr>
            <a:graphicFrameLocks noGrp="1"/>
          </p:cNvGraphicFramePr>
          <p:nvPr>
            <p:extLst>
              <p:ext uri="{D42A27DB-BD31-4B8C-83A1-F6EECF244321}">
                <p14:modId xmlns:p14="http://schemas.microsoft.com/office/powerpoint/2010/main" val="4189336546"/>
              </p:ext>
            </p:extLst>
          </p:nvPr>
        </p:nvGraphicFramePr>
        <p:xfrm>
          <a:off x="1971726" y="2593589"/>
          <a:ext cx="3165008" cy="822960"/>
        </p:xfrm>
        <a:graphic>
          <a:graphicData uri="http://schemas.openxmlformats.org/drawingml/2006/table">
            <a:tbl>
              <a:tblPr firstRow="1" bandRow="1">
                <a:tableStyleId>{93296810-A885-4BE3-A3E7-6D5BEEA58F35}</a:tableStyleId>
              </a:tblPr>
              <a:tblGrid>
                <a:gridCol w="760588">
                  <a:extLst>
                    <a:ext uri="{9D8B030D-6E8A-4147-A177-3AD203B41FA5}">
                      <a16:colId xmlns:a16="http://schemas.microsoft.com/office/drawing/2014/main" val="3742603188"/>
                    </a:ext>
                  </a:extLst>
                </a:gridCol>
                <a:gridCol w="511629">
                  <a:extLst>
                    <a:ext uri="{9D8B030D-6E8A-4147-A177-3AD203B41FA5}">
                      <a16:colId xmlns:a16="http://schemas.microsoft.com/office/drawing/2014/main" val="441294907"/>
                    </a:ext>
                  </a:extLst>
                </a:gridCol>
                <a:gridCol w="674914">
                  <a:extLst>
                    <a:ext uri="{9D8B030D-6E8A-4147-A177-3AD203B41FA5}">
                      <a16:colId xmlns:a16="http://schemas.microsoft.com/office/drawing/2014/main" val="2129747930"/>
                    </a:ext>
                  </a:extLst>
                </a:gridCol>
                <a:gridCol w="1217877">
                  <a:extLst>
                    <a:ext uri="{9D8B030D-6E8A-4147-A177-3AD203B41FA5}">
                      <a16:colId xmlns:a16="http://schemas.microsoft.com/office/drawing/2014/main" val="3917891574"/>
                    </a:ext>
                  </a:extLst>
                </a:gridCol>
              </a:tblGrid>
              <a:tr h="137869">
                <a:tc>
                  <a:txBody>
                    <a:bodyPr/>
                    <a:lstStyle/>
                    <a:p>
                      <a:pPr algn="ctr"/>
                      <a:endParaRPr lang="en-US" sz="1200" b="0" dirty="0">
                        <a:solidFill>
                          <a:schemeClr val="bg1"/>
                        </a:solidFill>
                      </a:endParaRPr>
                    </a:p>
                  </a:txBody>
                  <a:tcPr>
                    <a:noFill/>
                  </a:tcPr>
                </a:tc>
                <a:tc>
                  <a:txBody>
                    <a:bodyPr/>
                    <a:lstStyle/>
                    <a:p>
                      <a:pPr algn="ctr"/>
                      <a:r>
                        <a:rPr lang="en-US" sz="1200" b="0" dirty="0">
                          <a:solidFill>
                            <a:schemeClr val="bg1"/>
                          </a:solidFill>
                        </a:rPr>
                        <a:t>n</a:t>
                      </a:r>
                    </a:p>
                  </a:txBody>
                  <a:tcPr>
                    <a:noFill/>
                  </a:tcPr>
                </a:tc>
                <a:tc>
                  <a:txBody>
                    <a:bodyPr/>
                    <a:lstStyle/>
                    <a:p>
                      <a:pPr algn="ctr"/>
                      <a:r>
                        <a:rPr lang="en-US" sz="1200" b="0" dirty="0">
                          <a:solidFill>
                            <a:schemeClr val="bg1"/>
                          </a:solidFill>
                        </a:rPr>
                        <a:t>Events</a:t>
                      </a:r>
                    </a:p>
                  </a:txBody>
                  <a:tcPr>
                    <a:noFill/>
                  </a:tcPr>
                </a:tc>
                <a:tc>
                  <a:txBody>
                    <a:bodyPr/>
                    <a:lstStyle/>
                    <a:p>
                      <a:pPr algn="ctr"/>
                      <a:r>
                        <a:rPr lang="en-US" sz="1200" b="0" dirty="0">
                          <a:solidFill>
                            <a:schemeClr val="bg1"/>
                          </a:solidFill>
                        </a:rPr>
                        <a:t>12-mo OS, %</a:t>
                      </a:r>
                    </a:p>
                  </a:txBody>
                  <a:tcPr>
                    <a:noFill/>
                  </a:tcPr>
                </a:tc>
                <a:extLst>
                  <a:ext uri="{0D108BD9-81ED-4DB2-BD59-A6C34878D82A}">
                    <a16:rowId xmlns:a16="http://schemas.microsoft.com/office/drawing/2014/main" val="2673538819"/>
                  </a:ext>
                </a:extLst>
              </a:tr>
              <a:tr h="157295">
                <a:tc>
                  <a:txBody>
                    <a:bodyPr/>
                    <a:lstStyle/>
                    <a:p>
                      <a:r>
                        <a:rPr lang="en-US" sz="1200" b="0" i="1" dirty="0">
                          <a:solidFill>
                            <a:schemeClr val="bg1"/>
                          </a:solidFill>
                        </a:rPr>
                        <a:t>TP53</a:t>
                      </a:r>
                      <a:r>
                        <a:rPr lang="en-US" sz="1200" b="0" i="0" dirty="0">
                          <a:solidFill>
                            <a:schemeClr val="bg1"/>
                          </a:solidFill>
                        </a:rPr>
                        <a:t>w</a:t>
                      </a:r>
                      <a:r>
                        <a:rPr lang="en-US" sz="1200" b="0" dirty="0">
                          <a:solidFill>
                            <a:schemeClr val="bg1"/>
                          </a:solidFill>
                        </a:rPr>
                        <a:t>t</a:t>
                      </a:r>
                    </a:p>
                  </a:txBody>
                  <a:tcPr>
                    <a:noFill/>
                  </a:tcPr>
                </a:tc>
                <a:tc>
                  <a:txBody>
                    <a:bodyPr/>
                    <a:lstStyle/>
                    <a:p>
                      <a:pPr algn="ctr"/>
                      <a:r>
                        <a:rPr lang="en-US" sz="1200" b="0" dirty="0">
                          <a:solidFill>
                            <a:schemeClr val="bg1"/>
                          </a:solidFill>
                        </a:rPr>
                        <a:t>22</a:t>
                      </a:r>
                    </a:p>
                  </a:txBody>
                  <a:tcPr>
                    <a:noFill/>
                  </a:tcPr>
                </a:tc>
                <a:tc>
                  <a:txBody>
                    <a:bodyPr/>
                    <a:lstStyle/>
                    <a:p>
                      <a:pPr algn="ctr"/>
                      <a:r>
                        <a:rPr lang="en-US" sz="1200" b="0" dirty="0">
                          <a:solidFill>
                            <a:schemeClr val="bg1"/>
                          </a:solidFill>
                        </a:rPr>
                        <a:t>7</a:t>
                      </a:r>
                    </a:p>
                  </a:txBody>
                  <a:tcPr>
                    <a:noFill/>
                  </a:tcPr>
                </a:tc>
                <a:tc>
                  <a:txBody>
                    <a:bodyPr/>
                    <a:lstStyle/>
                    <a:p>
                      <a:pPr algn="ctr"/>
                      <a:r>
                        <a:rPr lang="en-US" sz="1200" b="0" dirty="0">
                          <a:solidFill>
                            <a:schemeClr val="bg1"/>
                          </a:solidFill>
                        </a:rPr>
                        <a:t>53</a:t>
                      </a:r>
                    </a:p>
                  </a:txBody>
                  <a:tcPr>
                    <a:noFill/>
                  </a:tcPr>
                </a:tc>
                <a:extLst>
                  <a:ext uri="{0D108BD9-81ED-4DB2-BD59-A6C34878D82A}">
                    <a16:rowId xmlns:a16="http://schemas.microsoft.com/office/drawing/2014/main" val="641627148"/>
                  </a:ext>
                </a:extLst>
              </a:tr>
              <a:tr h="157295">
                <a:tc>
                  <a:txBody>
                    <a:bodyPr/>
                    <a:lstStyle/>
                    <a:p>
                      <a:r>
                        <a:rPr lang="en-US" sz="1200" b="0" i="1" dirty="0">
                          <a:solidFill>
                            <a:schemeClr val="bg1"/>
                          </a:solidFill>
                        </a:rPr>
                        <a:t>TP53</a:t>
                      </a:r>
                      <a:r>
                        <a:rPr lang="en-US" sz="1200" b="0" i="0" dirty="0">
                          <a:solidFill>
                            <a:schemeClr val="bg1"/>
                          </a:solidFill>
                        </a:rPr>
                        <a:t>mut</a:t>
                      </a:r>
                    </a:p>
                  </a:txBody>
                  <a:tcPr>
                    <a:noFill/>
                  </a:tcPr>
                </a:tc>
                <a:tc>
                  <a:txBody>
                    <a:bodyPr/>
                    <a:lstStyle/>
                    <a:p>
                      <a:pPr algn="ctr"/>
                      <a:r>
                        <a:rPr lang="en-US" sz="1200" b="0" dirty="0">
                          <a:solidFill>
                            <a:schemeClr val="bg1"/>
                          </a:solidFill>
                        </a:rPr>
                        <a:t>10</a:t>
                      </a:r>
                    </a:p>
                  </a:txBody>
                  <a:tcPr>
                    <a:noFill/>
                  </a:tcPr>
                </a:tc>
                <a:tc>
                  <a:txBody>
                    <a:bodyPr/>
                    <a:lstStyle/>
                    <a:p>
                      <a:pPr algn="ctr"/>
                      <a:r>
                        <a:rPr lang="en-US" sz="1200" b="0" dirty="0">
                          <a:solidFill>
                            <a:schemeClr val="bg1"/>
                          </a:solidFill>
                        </a:rPr>
                        <a:t>1</a:t>
                      </a:r>
                    </a:p>
                  </a:txBody>
                  <a:tcPr>
                    <a:noFill/>
                  </a:tcPr>
                </a:tc>
                <a:tc>
                  <a:txBody>
                    <a:bodyPr/>
                    <a:lstStyle/>
                    <a:p>
                      <a:pPr algn="ctr"/>
                      <a:r>
                        <a:rPr lang="en-US" sz="1200" b="0" dirty="0">
                          <a:solidFill>
                            <a:schemeClr val="bg1"/>
                          </a:solidFill>
                        </a:rPr>
                        <a:t>83</a:t>
                      </a:r>
                    </a:p>
                  </a:txBody>
                  <a:tcPr>
                    <a:noFill/>
                  </a:tcPr>
                </a:tc>
                <a:extLst>
                  <a:ext uri="{0D108BD9-81ED-4DB2-BD59-A6C34878D82A}">
                    <a16:rowId xmlns:a16="http://schemas.microsoft.com/office/drawing/2014/main" val="3560856638"/>
                  </a:ext>
                </a:extLst>
              </a:tr>
            </a:tbl>
          </a:graphicData>
        </a:graphic>
      </p:graphicFrame>
      <p:sp>
        <p:nvSpPr>
          <p:cNvPr id="3" name="TextBox 2">
            <a:extLst>
              <a:ext uri="{FF2B5EF4-FFF2-40B4-BE49-F238E27FC236}">
                <a16:creationId xmlns:a16="http://schemas.microsoft.com/office/drawing/2014/main" id="{1D67E27D-5DE3-1FBA-6492-AE27340FAA8A}"/>
              </a:ext>
            </a:extLst>
          </p:cNvPr>
          <p:cNvSpPr txBox="1"/>
          <p:nvPr/>
        </p:nvSpPr>
        <p:spPr>
          <a:xfrm rot="16200000">
            <a:off x="-181599" y="2578026"/>
            <a:ext cx="2075338" cy="338554"/>
          </a:xfrm>
          <a:prstGeom prst="rect">
            <a:avLst/>
          </a:prstGeom>
          <a:noFill/>
        </p:spPr>
        <p:txBody>
          <a:bodyPr wrap="square" rtlCol="0">
            <a:spAutoFit/>
          </a:bodyPr>
          <a:lstStyle/>
          <a:p>
            <a:pPr algn="ctr"/>
            <a:r>
              <a:rPr lang="en-US" sz="1600" b="1" dirty="0">
                <a:solidFill>
                  <a:schemeClr val="bg1"/>
                </a:solidFill>
                <a:latin typeface="+mn-lt"/>
                <a:cs typeface="Arial" panose="020B0604020202020204" pitchFamily="34" charset="0"/>
              </a:rPr>
              <a:t>Probability of Survival</a:t>
            </a:r>
            <a:endParaRPr lang="en-GB" sz="1600" b="1" dirty="0">
              <a:solidFill>
                <a:schemeClr val="bg1"/>
              </a:solidFill>
              <a:latin typeface="+mn-lt"/>
              <a:cs typeface="Arial" panose="020B0604020202020204" pitchFamily="34" charset="0"/>
            </a:endParaRPr>
          </a:p>
        </p:txBody>
      </p:sp>
      <p:sp>
        <p:nvSpPr>
          <p:cNvPr id="5" name="TextBox 4">
            <a:extLst>
              <a:ext uri="{FF2B5EF4-FFF2-40B4-BE49-F238E27FC236}">
                <a16:creationId xmlns:a16="http://schemas.microsoft.com/office/drawing/2014/main" id="{898E45F8-039E-58C1-FF65-36F31BBD4F1D}"/>
              </a:ext>
            </a:extLst>
          </p:cNvPr>
          <p:cNvSpPr txBox="1"/>
          <p:nvPr/>
        </p:nvSpPr>
        <p:spPr>
          <a:xfrm>
            <a:off x="1063949" y="1327982"/>
            <a:ext cx="3608591" cy="369332"/>
          </a:xfrm>
          <a:prstGeom prst="rect">
            <a:avLst/>
          </a:prstGeom>
          <a:noFill/>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(de novo; n = 33)</a:t>
            </a:r>
          </a:p>
        </p:txBody>
      </p:sp>
      <p:sp>
        <p:nvSpPr>
          <p:cNvPr id="6" name="TextBox 5">
            <a:extLst>
              <a:ext uri="{FF2B5EF4-FFF2-40B4-BE49-F238E27FC236}">
                <a16:creationId xmlns:a16="http://schemas.microsoft.com/office/drawing/2014/main" id="{BFC2CB9E-CF04-EAB3-3B26-E8234C63BAFE}"/>
              </a:ext>
            </a:extLst>
          </p:cNvPr>
          <p:cNvSpPr txBox="1"/>
          <p:nvPr/>
        </p:nvSpPr>
        <p:spPr bwMode="auto">
          <a:xfrm>
            <a:off x="1356845" y="3772423"/>
            <a:ext cx="3315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7" name="Freeform: Shape 32037">
            <a:extLst>
              <a:ext uri="{FF2B5EF4-FFF2-40B4-BE49-F238E27FC236}">
                <a16:creationId xmlns:a16="http://schemas.microsoft.com/office/drawing/2014/main" id="{DB28167F-DAD1-9535-88D9-00508451F031}"/>
              </a:ext>
            </a:extLst>
          </p:cNvPr>
          <p:cNvSpPr/>
          <p:nvPr/>
        </p:nvSpPr>
        <p:spPr>
          <a:xfrm>
            <a:off x="1450511" y="1662652"/>
            <a:ext cx="3068937" cy="1825030"/>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41DA8B3E-3C02-82CD-CDB3-863911293B92}"/>
              </a:ext>
            </a:extLst>
          </p:cNvPr>
          <p:cNvCxnSpPr>
            <a:cxnSpLocks/>
          </p:cNvCxnSpPr>
          <p:nvPr/>
        </p:nvCxnSpPr>
        <p:spPr>
          <a:xfrm>
            <a:off x="1356845" y="3487682"/>
            <a:ext cx="96510" cy="0"/>
          </a:xfrm>
          <a:prstGeom prst="line">
            <a:avLst/>
          </a:prstGeom>
          <a:noFill/>
          <a:ln w="28575" cap="flat" cmpd="sng" algn="ctr">
            <a:solidFill>
              <a:sysClr val="windowText" lastClr="000000"/>
            </a:solidFill>
            <a:prstDash val="solid"/>
            <a:miter lim="800000"/>
          </a:ln>
          <a:effectLst/>
        </p:spPr>
      </p:cxnSp>
      <p:grpSp>
        <p:nvGrpSpPr>
          <p:cNvPr id="9" name="Group 8">
            <a:extLst>
              <a:ext uri="{FF2B5EF4-FFF2-40B4-BE49-F238E27FC236}">
                <a16:creationId xmlns:a16="http://schemas.microsoft.com/office/drawing/2014/main" id="{BAAA5FC3-CF82-0824-87CE-FE86211A0F75}"/>
              </a:ext>
            </a:extLst>
          </p:cNvPr>
          <p:cNvGrpSpPr/>
          <p:nvPr/>
        </p:nvGrpSpPr>
        <p:grpSpPr>
          <a:xfrm>
            <a:off x="958898" y="1529596"/>
            <a:ext cx="494457" cy="307777"/>
            <a:chOff x="1658458" y="7139158"/>
            <a:chExt cx="494457" cy="307777"/>
          </a:xfrm>
        </p:grpSpPr>
        <p:cxnSp>
          <p:nvCxnSpPr>
            <p:cNvPr id="11" name="Straight Connector 10">
              <a:extLst>
                <a:ext uri="{FF2B5EF4-FFF2-40B4-BE49-F238E27FC236}">
                  <a16:creationId xmlns:a16="http://schemas.microsoft.com/office/drawing/2014/main" id="{A6782BD5-15D8-5ADF-D773-7C4F923F4B09}"/>
                </a:ext>
              </a:extLst>
            </p:cNvPr>
            <p:cNvCxnSpPr>
              <a:cxnSpLocks/>
            </p:cNvCxnSpPr>
            <p:nvPr/>
          </p:nvCxnSpPr>
          <p:spPr>
            <a:xfrm>
              <a:off x="2056405" y="7280212"/>
              <a:ext cx="96510" cy="0"/>
            </a:xfrm>
            <a:prstGeom prst="line">
              <a:avLst/>
            </a:prstGeom>
            <a:noFill/>
            <a:ln w="28575" cap="flat" cmpd="sng" algn="ctr">
              <a:solidFill>
                <a:sysClr val="windowText" lastClr="000000"/>
              </a:solidFill>
              <a:prstDash val="solid"/>
              <a:miter lim="800000"/>
            </a:ln>
            <a:effectLst/>
          </p:spPr>
        </p:cxnSp>
        <p:sp>
          <p:nvSpPr>
            <p:cNvPr id="12" name="TextBox 11">
              <a:extLst>
                <a:ext uri="{FF2B5EF4-FFF2-40B4-BE49-F238E27FC236}">
                  <a16:creationId xmlns:a16="http://schemas.microsoft.com/office/drawing/2014/main" id="{D3D38B15-9703-3037-11AB-501956092DA1}"/>
                </a:ext>
              </a:extLst>
            </p:cNvPr>
            <p:cNvSpPr txBox="1"/>
            <p:nvPr/>
          </p:nvSpPr>
          <p:spPr>
            <a:xfrm>
              <a:off x="1658458" y="7139158"/>
              <a:ext cx="458780"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 name="Group 12">
            <a:extLst>
              <a:ext uri="{FF2B5EF4-FFF2-40B4-BE49-F238E27FC236}">
                <a16:creationId xmlns:a16="http://schemas.microsoft.com/office/drawing/2014/main" id="{22CD70B1-B444-7619-F59D-4CA118EE9F0A}"/>
              </a:ext>
            </a:extLst>
          </p:cNvPr>
          <p:cNvGrpSpPr/>
          <p:nvPr/>
        </p:nvGrpSpPr>
        <p:grpSpPr>
          <a:xfrm>
            <a:off x="1050270" y="1981615"/>
            <a:ext cx="403085" cy="307777"/>
            <a:chOff x="1749830" y="7480263"/>
            <a:chExt cx="403085" cy="307777"/>
          </a:xfrm>
        </p:grpSpPr>
        <p:cxnSp>
          <p:nvCxnSpPr>
            <p:cNvPr id="15" name="Straight Connector 14">
              <a:extLst>
                <a:ext uri="{FF2B5EF4-FFF2-40B4-BE49-F238E27FC236}">
                  <a16:creationId xmlns:a16="http://schemas.microsoft.com/office/drawing/2014/main" id="{1CC3E042-9003-D61C-EC54-B29E423514D4}"/>
                </a:ext>
              </a:extLst>
            </p:cNvPr>
            <p:cNvCxnSpPr>
              <a:cxnSpLocks/>
            </p:cNvCxnSpPr>
            <p:nvPr/>
          </p:nvCxnSpPr>
          <p:spPr>
            <a:xfrm>
              <a:off x="2056405" y="7628447"/>
              <a:ext cx="96510" cy="0"/>
            </a:xfrm>
            <a:prstGeom prst="line">
              <a:avLst/>
            </a:prstGeom>
            <a:noFill/>
            <a:ln w="28575" cap="flat" cmpd="sng" algn="ctr">
              <a:solidFill>
                <a:sysClr val="windowText" lastClr="000000"/>
              </a:solidFill>
              <a:prstDash val="solid"/>
              <a:miter lim="800000"/>
            </a:ln>
            <a:effectLst/>
          </p:spPr>
        </p:cxnSp>
        <p:sp>
          <p:nvSpPr>
            <p:cNvPr id="16" name="TextBox 15">
              <a:extLst>
                <a:ext uri="{FF2B5EF4-FFF2-40B4-BE49-F238E27FC236}">
                  <a16:creationId xmlns:a16="http://schemas.microsoft.com/office/drawing/2014/main" id="{6F02A65A-368E-BCD1-BB11-79BCB3130F69}"/>
                </a:ext>
              </a:extLst>
            </p:cNvPr>
            <p:cNvSpPr txBox="1"/>
            <p:nvPr/>
          </p:nvSpPr>
          <p:spPr>
            <a:xfrm>
              <a:off x="1749830" y="7480263"/>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400" kern="0" dirty="0">
                  <a:solidFill>
                    <a:prstClr val="black"/>
                  </a:solidFill>
                  <a:latin typeface="Calibri" panose="020F0502020204030204" pitchFamily="34" charset="0"/>
                  <a:cs typeface="Calibri" panose="020F0502020204030204" pitchFamily="34" charset="0"/>
                </a:rPr>
                <a:t>75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7" name="Group 16">
            <a:extLst>
              <a:ext uri="{FF2B5EF4-FFF2-40B4-BE49-F238E27FC236}">
                <a16:creationId xmlns:a16="http://schemas.microsoft.com/office/drawing/2014/main" id="{03FCABFE-8AC0-047D-797F-52ECAA5B2BD5}"/>
              </a:ext>
            </a:extLst>
          </p:cNvPr>
          <p:cNvGrpSpPr/>
          <p:nvPr/>
        </p:nvGrpSpPr>
        <p:grpSpPr>
          <a:xfrm>
            <a:off x="1050270" y="2433634"/>
            <a:ext cx="403085" cy="307777"/>
            <a:chOff x="1749830" y="7824226"/>
            <a:chExt cx="403085" cy="307777"/>
          </a:xfrm>
        </p:grpSpPr>
        <p:cxnSp>
          <p:nvCxnSpPr>
            <p:cNvPr id="18" name="Straight Connector 17">
              <a:extLst>
                <a:ext uri="{FF2B5EF4-FFF2-40B4-BE49-F238E27FC236}">
                  <a16:creationId xmlns:a16="http://schemas.microsoft.com/office/drawing/2014/main" id="{A63ADD29-B8B8-E523-350D-B42609F1A1B2}"/>
                </a:ext>
              </a:extLst>
            </p:cNvPr>
            <p:cNvCxnSpPr>
              <a:cxnSpLocks/>
            </p:cNvCxnSpPr>
            <p:nvPr/>
          </p:nvCxnSpPr>
          <p:spPr>
            <a:xfrm>
              <a:off x="2056405" y="7971415"/>
              <a:ext cx="96510" cy="0"/>
            </a:xfrm>
            <a:prstGeom prst="line">
              <a:avLst/>
            </a:prstGeom>
            <a:noFill/>
            <a:ln w="28575" cap="flat" cmpd="sng" algn="ctr">
              <a:solidFill>
                <a:sysClr val="windowText" lastClr="000000"/>
              </a:solidFill>
              <a:prstDash val="solid"/>
              <a:miter lim="800000"/>
            </a:ln>
            <a:effectLst/>
          </p:spPr>
        </p:cxnSp>
        <p:sp>
          <p:nvSpPr>
            <p:cNvPr id="19" name="TextBox 18">
              <a:extLst>
                <a:ext uri="{FF2B5EF4-FFF2-40B4-BE49-F238E27FC236}">
                  <a16:creationId xmlns:a16="http://schemas.microsoft.com/office/drawing/2014/main" id="{BD888D36-065B-8F97-F464-2DE77A83BCA8}"/>
                </a:ext>
              </a:extLst>
            </p:cNvPr>
            <p:cNvSpPr txBox="1"/>
            <p:nvPr/>
          </p:nvSpPr>
          <p:spPr>
            <a:xfrm>
              <a:off x="1749830" y="7824226"/>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400" kern="0" dirty="0">
                  <a:solidFill>
                    <a:prstClr val="black"/>
                  </a:solidFill>
                  <a:latin typeface="Calibri" panose="020F0502020204030204" pitchFamily="34" charset="0"/>
                  <a:cs typeface="Calibri" panose="020F0502020204030204" pitchFamily="34" charset="0"/>
                </a:rPr>
                <a:t>5</a:t>
              </a: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20" name="Group 19">
            <a:extLst>
              <a:ext uri="{FF2B5EF4-FFF2-40B4-BE49-F238E27FC236}">
                <a16:creationId xmlns:a16="http://schemas.microsoft.com/office/drawing/2014/main" id="{2345F9D8-46A0-CB0C-7CBB-D9B467D9C39B}"/>
              </a:ext>
            </a:extLst>
          </p:cNvPr>
          <p:cNvGrpSpPr/>
          <p:nvPr/>
        </p:nvGrpSpPr>
        <p:grpSpPr>
          <a:xfrm>
            <a:off x="1050270" y="2885653"/>
            <a:ext cx="403085" cy="307777"/>
            <a:chOff x="1749830" y="8502467"/>
            <a:chExt cx="403085" cy="307777"/>
          </a:xfrm>
        </p:grpSpPr>
        <p:cxnSp>
          <p:nvCxnSpPr>
            <p:cNvPr id="21" name="Straight Connector 20">
              <a:extLst>
                <a:ext uri="{FF2B5EF4-FFF2-40B4-BE49-F238E27FC236}">
                  <a16:creationId xmlns:a16="http://schemas.microsoft.com/office/drawing/2014/main" id="{15B30E1D-6D12-13FE-CF78-C6611CBDF523}"/>
                </a:ext>
              </a:extLst>
            </p:cNvPr>
            <p:cNvCxnSpPr>
              <a:cxnSpLocks/>
            </p:cNvCxnSpPr>
            <p:nvPr/>
          </p:nvCxnSpPr>
          <p:spPr>
            <a:xfrm>
              <a:off x="2056405" y="8654348"/>
              <a:ext cx="96510" cy="0"/>
            </a:xfrm>
            <a:prstGeom prst="line">
              <a:avLst/>
            </a:prstGeom>
            <a:noFill/>
            <a:ln w="28575" cap="flat" cmpd="sng" algn="ctr">
              <a:solidFill>
                <a:sysClr val="windowText" lastClr="000000"/>
              </a:solidFill>
              <a:prstDash val="solid"/>
              <a:miter lim="800000"/>
            </a:ln>
            <a:effectLst/>
          </p:spPr>
        </p:cxnSp>
        <p:sp>
          <p:nvSpPr>
            <p:cNvPr id="26" name="TextBox 25">
              <a:extLst>
                <a:ext uri="{FF2B5EF4-FFF2-40B4-BE49-F238E27FC236}">
                  <a16:creationId xmlns:a16="http://schemas.microsoft.com/office/drawing/2014/main" id="{EF69F940-A634-32EF-352F-2892B2D9B573}"/>
                </a:ext>
              </a:extLst>
            </p:cNvPr>
            <p:cNvSpPr txBox="1"/>
            <p:nvPr/>
          </p:nvSpPr>
          <p:spPr>
            <a:xfrm>
              <a:off x="1749830" y="8502467"/>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27" name="TextBox 26">
            <a:extLst>
              <a:ext uri="{FF2B5EF4-FFF2-40B4-BE49-F238E27FC236}">
                <a16:creationId xmlns:a16="http://schemas.microsoft.com/office/drawing/2014/main" id="{DC41C468-5F74-294D-C1A9-A7D9021B021B}"/>
              </a:ext>
            </a:extLst>
          </p:cNvPr>
          <p:cNvSpPr txBox="1"/>
          <p:nvPr/>
        </p:nvSpPr>
        <p:spPr>
          <a:xfrm>
            <a:off x="1141640" y="3337670"/>
            <a:ext cx="27603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28" name="Group 27">
            <a:extLst>
              <a:ext uri="{FF2B5EF4-FFF2-40B4-BE49-F238E27FC236}">
                <a16:creationId xmlns:a16="http://schemas.microsoft.com/office/drawing/2014/main" id="{8CE921B8-9F86-3952-8CD3-03C3150DBAB5}"/>
              </a:ext>
            </a:extLst>
          </p:cNvPr>
          <p:cNvGrpSpPr/>
          <p:nvPr/>
        </p:nvGrpSpPr>
        <p:grpSpPr>
          <a:xfrm>
            <a:off x="1318065" y="3487682"/>
            <a:ext cx="276038" cy="369880"/>
            <a:chOff x="2419510" y="9699909"/>
            <a:chExt cx="276038" cy="369880"/>
          </a:xfrm>
        </p:grpSpPr>
        <p:cxnSp>
          <p:nvCxnSpPr>
            <p:cNvPr id="29" name="Straight Connector 28">
              <a:extLst>
                <a:ext uri="{FF2B5EF4-FFF2-40B4-BE49-F238E27FC236}">
                  <a16:creationId xmlns:a16="http://schemas.microsoft.com/office/drawing/2014/main" id="{7313F99A-A38D-198E-0E94-93376C18ACD2}"/>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0" name="TextBox 29">
              <a:extLst>
                <a:ext uri="{FF2B5EF4-FFF2-40B4-BE49-F238E27FC236}">
                  <a16:creationId xmlns:a16="http://schemas.microsoft.com/office/drawing/2014/main" id="{4F1FED7F-BE60-3DD5-FEFB-6D34FE131F35}"/>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 name="Group 30">
            <a:extLst>
              <a:ext uri="{FF2B5EF4-FFF2-40B4-BE49-F238E27FC236}">
                <a16:creationId xmlns:a16="http://schemas.microsoft.com/office/drawing/2014/main" id="{DF69B95D-A225-BF3F-169A-94AFDCD6B734}"/>
              </a:ext>
            </a:extLst>
          </p:cNvPr>
          <p:cNvGrpSpPr/>
          <p:nvPr/>
        </p:nvGrpSpPr>
        <p:grpSpPr>
          <a:xfrm>
            <a:off x="1766179" y="3487682"/>
            <a:ext cx="276038" cy="369880"/>
            <a:chOff x="2419510" y="9699909"/>
            <a:chExt cx="276038" cy="369880"/>
          </a:xfrm>
        </p:grpSpPr>
        <p:cxnSp>
          <p:nvCxnSpPr>
            <p:cNvPr id="35" name="Straight Connector 34">
              <a:extLst>
                <a:ext uri="{FF2B5EF4-FFF2-40B4-BE49-F238E27FC236}">
                  <a16:creationId xmlns:a16="http://schemas.microsoft.com/office/drawing/2014/main" id="{BB3D7804-718F-9712-FA95-AC71DE1C08F1}"/>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8" name="TextBox 37">
              <a:extLst>
                <a:ext uri="{FF2B5EF4-FFF2-40B4-BE49-F238E27FC236}">
                  <a16:creationId xmlns:a16="http://schemas.microsoft.com/office/drawing/2014/main" id="{5E9C4A09-659E-2C32-BDDB-A219DE288411}"/>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42" name="Group 41">
            <a:extLst>
              <a:ext uri="{FF2B5EF4-FFF2-40B4-BE49-F238E27FC236}">
                <a16:creationId xmlns:a16="http://schemas.microsoft.com/office/drawing/2014/main" id="{F9B58C90-A8BD-CC66-4E7B-515E4EBA7FF1}"/>
              </a:ext>
            </a:extLst>
          </p:cNvPr>
          <p:cNvGrpSpPr/>
          <p:nvPr/>
        </p:nvGrpSpPr>
        <p:grpSpPr>
          <a:xfrm>
            <a:off x="2214293" y="3487682"/>
            <a:ext cx="276038" cy="369880"/>
            <a:chOff x="2419510" y="9699909"/>
            <a:chExt cx="276038" cy="369880"/>
          </a:xfrm>
        </p:grpSpPr>
        <p:cxnSp>
          <p:nvCxnSpPr>
            <p:cNvPr id="43" name="Straight Connector 42">
              <a:extLst>
                <a:ext uri="{FF2B5EF4-FFF2-40B4-BE49-F238E27FC236}">
                  <a16:creationId xmlns:a16="http://schemas.microsoft.com/office/drawing/2014/main" id="{E6AA150C-3631-BE1E-CC63-A545D6DF5073}"/>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44" name="TextBox 43">
              <a:extLst>
                <a:ext uri="{FF2B5EF4-FFF2-40B4-BE49-F238E27FC236}">
                  <a16:creationId xmlns:a16="http://schemas.microsoft.com/office/drawing/2014/main" id="{FF7BEF42-7D3C-3DD7-E006-CCC2F57226D9}"/>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6</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45" name="Group 44">
            <a:extLst>
              <a:ext uri="{FF2B5EF4-FFF2-40B4-BE49-F238E27FC236}">
                <a16:creationId xmlns:a16="http://schemas.microsoft.com/office/drawing/2014/main" id="{3EB4B178-DBB4-F26C-B73A-C75C396CB64E}"/>
              </a:ext>
            </a:extLst>
          </p:cNvPr>
          <p:cNvGrpSpPr/>
          <p:nvPr/>
        </p:nvGrpSpPr>
        <p:grpSpPr>
          <a:xfrm>
            <a:off x="2662407" y="3487682"/>
            <a:ext cx="276038" cy="369880"/>
            <a:chOff x="2419510" y="9699909"/>
            <a:chExt cx="276038" cy="369880"/>
          </a:xfrm>
        </p:grpSpPr>
        <p:cxnSp>
          <p:nvCxnSpPr>
            <p:cNvPr id="46" name="Straight Connector 45">
              <a:extLst>
                <a:ext uri="{FF2B5EF4-FFF2-40B4-BE49-F238E27FC236}">
                  <a16:creationId xmlns:a16="http://schemas.microsoft.com/office/drawing/2014/main" id="{B8ED21E0-198D-8462-FFD2-2D5CA8FA0B95}"/>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47" name="TextBox 46">
              <a:extLst>
                <a:ext uri="{FF2B5EF4-FFF2-40B4-BE49-F238E27FC236}">
                  <a16:creationId xmlns:a16="http://schemas.microsoft.com/office/drawing/2014/main" id="{4CEE487D-14C4-8FF0-B117-C569712F7821}"/>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48" name="Group 47">
            <a:extLst>
              <a:ext uri="{FF2B5EF4-FFF2-40B4-BE49-F238E27FC236}">
                <a16:creationId xmlns:a16="http://schemas.microsoft.com/office/drawing/2014/main" id="{699B3D95-7D80-8D21-8DE7-55C8EE090F2E}"/>
              </a:ext>
            </a:extLst>
          </p:cNvPr>
          <p:cNvGrpSpPr/>
          <p:nvPr/>
        </p:nvGrpSpPr>
        <p:grpSpPr>
          <a:xfrm>
            <a:off x="3110521" y="3487682"/>
            <a:ext cx="367408" cy="369880"/>
            <a:chOff x="2373825" y="9699909"/>
            <a:chExt cx="367408" cy="369880"/>
          </a:xfrm>
        </p:grpSpPr>
        <p:cxnSp>
          <p:nvCxnSpPr>
            <p:cNvPr id="49" name="Straight Connector 48">
              <a:extLst>
                <a:ext uri="{FF2B5EF4-FFF2-40B4-BE49-F238E27FC236}">
                  <a16:creationId xmlns:a16="http://schemas.microsoft.com/office/drawing/2014/main" id="{A003ED59-6ABB-50E2-55C6-F257E5520943}"/>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50" name="TextBox 49">
              <a:extLst>
                <a:ext uri="{FF2B5EF4-FFF2-40B4-BE49-F238E27FC236}">
                  <a16:creationId xmlns:a16="http://schemas.microsoft.com/office/drawing/2014/main" id="{A12EF396-BE2C-0689-1A3C-8B399B12B85E}"/>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12</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51" name="Group 50">
            <a:extLst>
              <a:ext uri="{FF2B5EF4-FFF2-40B4-BE49-F238E27FC236}">
                <a16:creationId xmlns:a16="http://schemas.microsoft.com/office/drawing/2014/main" id="{73651114-3CE8-349E-2D6A-508D82C88B45}"/>
              </a:ext>
            </a:extLst>
          </p:cNvPr>
          <p:cNvGrpSpPr/>
          <p:nvPr/>
        </p:nvGrpSpPr>
        <p:grpSpPr>
          <a:xfrm>
            <a:off x="3558343" y="3487682"/>
            <a:ext cx="367408" cy="369880"/>
            <a:chOff x="2373825" y="9699909"/>
            <a:chExt cx="367408" cy="369880"/>
          </a:xfrm>
        </p:grpSpPr>
        <p:cxnSp>
          <p:nvCxnSpPr>
            <p:cNvPr id="52" name="Straight Connector 51">
              <a:extLst>
                <a:ext uri="{FF2B5EF4-FFF2-40B4-BE49-F238E27FC236}">
                  <a16:creationId xmlns:a16="http://schemas.microsoft.com/office/drawing/2014/main" id="{F099D67D-589A-37C3-0CD2-849AF8DEF8ED}"/>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53" name="TextBox 52">
              <a:extLst>
                <a:ext uri="{FF2B5EF4-FFF2-40B4-BE49-F238E27FC236}">
                  <a16:creationId xmlns:a16="http://schemas.microsoft.com/office/drawing/2014/main" id="{82B7E29E-7AD1-320B-6762-A8FB7D351AEB}"/>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54" name="Group 53">
            <a:extLst>
              <a:ext uri="{FF2B5EF4-FFF2-40B4-BE49-F238E27FC236}">
                <a16:creationId xmlns:a16="http://schemas.microsoft.com/office/drawing/2014/main" id="{02097287-5A59-D059-1326-69E33B115575}"/>
              </a:ext>
            </a:extLst>
          </p:cNvPr>
          <p:cNvGrpSpPr/>
          <p:nvPr/>
        </p:nvGrpSpPr>
        <p:grpSpPr>
          <a:xfrm>
            <a:off x="4023108" y="3487682"/>
            <a:ext cx="367408" cy="369880"/>
            <a:chOff x="2373825" y="9699909"/>
            <a:chExt cx="367408" cy="369880"/>
          </a:xfrm>
        </p:grpSpPr>
        <p:cxnSp>
          <p:nvCxnSpPr>
            <p:cNvPr id="55" name="Straight Connector 54">
              <a:extLst>
                <a:ext uri="{FF2B5EF4-FFF2-40B4-BE49-F238E27FC236}">
                  <a16:creationId xmlns:a16="http://schemas.microsoft.com/office/drawing/2014/main" id="{DE7A8A61-C192-BEC2-97BF-74504E72D02B}"/>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56" name="TextBox 55">
              <a:extLst>
                <a:ext uri="{FF2B5EF4-FFF2-40B4-BE49-F238E27FC236}">
                  <a16:creationId xmlns:a16="http://schemas.microsoft.com/office/drawing/2014/main" id="{1B78E8E1-D9B5-940C-09E8-228A2C9CCE5A}"/>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18</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23" name="Graphic 56">
            <a:extLst>
              <a:ext uri="{FF2B5EF4-FFF2-40B4-BE49-F238E27FC236}">
                <a16:creationId xmlns:a16="http://schemas.microsoft.com/office/drawing/2014/main" id="{EAB1ECB6-0B87-DA49-FEE4-A49FA23C1C6F}"/>
              </a:ext>
            </a:extLst>
          </p:cNvPr>
          <p:cNvGrpSpPr/>
          <p:nvPr/>
        </p:nvGrpSpPr>
        <p:grpSpPr>
          <a:xfrm>
            <a:off x="1870550" y="1641053"/>
            <a:ext cx="2124531" cy="375842"/>
            <a:chOff x="1870550" y="1641053"/>
            <a:chExt cx="2124531" cy="375842"/>
          </a:xfrm>
          <a:noFill/>
        </p:grpSpPr>
        <p:sp>
          <p:nvSpPr>
            <p:cNvPr id="24" name="Freeform: Shape 23">
              <a:extLst>
                <a:ext uri="{FF2B5EF4-FFF2-40B4-BE49-F238E27FC236}">
                  <a16:creationId xmlns:a16="http://schemas.microsoft.com/office/drawing/2014/main" id="{3A5C1319-0963-EAB5-09B4-46F44B6928DA}"/>
                </a:ext>
              </a:extLst>
            </p:cNvPr>
            <p:cNvSpPr/>
            <p:nvPr/>
          </p:nvSpPr>
          <p:spPr>
            <a:xfrm>
              <a:off x="1870550" y="1682306"/>
              <a:ext cx="2116113" cy="295812"/>
            </a:xfrm>
            <a:custGeom>
              <a:avLst/>
              <a:gdLst>
                <a:gd name="connsiteX0" fmla="*/ 2116113 w 2116113"/>
                <a:gd name="connsiteY0" fmla="*/ 295813 h 295812"/>
                <a:gd name="connsiteX1" fmla="*/ 655547 w 2116113"/>
                <a:gd name="connsiteY1" fmla="*/ 295813 h 295812"/>
                <a:gd name="connsiteX2" fmla="*/ 655547 w 2116113"/>
                <a:gd name="connsiteY2" fmla="*/ 0 h 295812"/>
                <a:gd name="connsiteX3" fmla="*/ 0 w 2116113"/>
                <a:gd name="connsiteY3" fmla="*/ 0 h 295812"/>
              </a:gdLst>
              <a:ahLst/>
              <a:cxnLst>
                <a:cxn ang="0">
                  <a:pos x="connsiteX0" y="connsiteY0"/>
                </a:cxn>
                <a:cxn ang="0">
                  <a:pos x="connsiteX1" y="connsiteY1"/>
                </a:cxn>
                <a:cxn ang="0">
                  <a:pos x="connsiteX2" y="connsiteY2"/>
                </a:cxn>
                <a:cxn ang="0">
                  <a:pos x="connsiteX3" y="connsiteY3"/>
                </a:cxn>
              </a:cxnLst>
              <a:rect l="l" t="t" r="r" b="b"/>
              <a:pathLst>
                <a:path w="2116113" h="295812">
                  <a:moveTo>
                    <a:pt x="2116113" y="295813"/>
                  </a:moveTo>
                  <a:lnTo>
                    <a:pt x="655547" y="295813"/>
                  </a:lnTo>
                  <a:lnTo>
                    <a:pt x="655547" y="0"/>
                  </a:lnTo>
                  <a:lnTo>
                    <a:pt x="0" y="0"/>
                  </a:lnTo>
                </a:path>
              </a:pathLst>
            </a:custGeom>
            <a:noFill/>
            <a:ln w="28575" cap="flat">
              <a:solidFill>
                <a:schemeClr val="accent1"/>
              </a:solid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9221CD5-4479-3E52-F419-02040F2092C8}"/>
                </a:ext>
              </a:extLst>
            </p:cNvPr>
            <p:cNvSpPr/>
            <p:nvPr/>
          </p:nvSpPr>
          <p:spPr>
            <a:xfrm>
              <a:off x="2325821" y="1641053"/>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1"/>
              </a:solid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A2B01E6A-47CC-4A17-3EBF-968CCADB4D92}"/>
                </a:ext>
              </a:extLst>
            </p:cNvPr>
            <p:cNvSpPr/>
            <p:nvPr/>
          </p:nvSpPr>
          <p:spPr>
            <a:xfrm>
              <a:off x="2260237" y="1641053"/>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1"/>
              </a:solid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07E9C5FE-6DC6-5B70-ADA3-368303BEFDEE}"/>
                </a:ext>
              </a:extLst>
            </p:cNvPr>
            <p:cNvSpPr/>
            <p:nvPr/>
          </p:nvSpPr>
          <p:spPr>
            <a:xfrm>
              <a:off x="2191031" y="1641053"/>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1"/>
              </a:solid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8E549D4-E334-2442-48AA-08D510ADDEA8}"/>
                </a:ext>
              </a:extLst>
            </p:cNvPr>
            <p:cNvSpPr/>
            <p:nvPr/>
          </p:nvSpPr>
          <p:spPr>
            <a:xfrm>
              <a:off x="3995082" y="1934454"/>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1"/>
              </a:solid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261FE11-D441-B65B-7F94-3273D9CB7EB9}"/>
                </a:ext>
              </a:extLst>
            </p:cNvPr>
            <p:cNvSpPr/>
            <p:nvPr/>
          </p:nvSpPr>
          <p:spPr>
            <a:xfrm>
              <a:off x="3531393" y="1934454"/>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1"/>
              </a:solid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8AA48171-B990-5FE5-890C-438B27327C03}"/>
                </a:ext>
              </a:extLst>
            </p:cNvPr>
            <p:cNvSpPr/>
            <p:nvPr/>
          </p:nvSpPr>
          <p:spPr>
            <a:xfrm>
              <a:off x="3363811" y="1934454"/>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1"/>
              </a:solidFill>
              <a:prstDash val="solid"/>
              <a:miter/>
            </a:ln>
          </p:spPr>
          <p:txBody>
            <a:bodyPr rtlCol="0" anchor="ctr"/>
            <a:lstStyle/>
            <a:p>
              <a:endParaRPr lang="en-US"/>
            </a:p>
          </p:txBody>
        </p:sp>
        <p:sp>
          <p:nvSpPr>
            <p:cNvPr id="31788" name="Freeform: Shape 31787">
              <a:extLst>
                <a:ext uri="{FF2B5EF4-FFF2-40B4-BE49-F238E27FC236}">
                  <a16:creationId xmlns:a16="http://schemas.microsoft.com/office/drawing/2014/main" id="{1953DAC7-285A-F2F8-2AD0-FC2D93025DFB}"/>
                </a:ext>
              </a:extLst>
            </p:cNvPr>
            <p:cNvSpPr/>
            <p:nvPr/>
          </p:nvSpPr>
          <p:spPr>
            <a:xfrm>
              <a:off x="3108914" y="1934454"/>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1"/>
              </a:solidFill>
              <a:prstDash val="solid"/>
              <a:miter/>
            </a:ln>
          </p:spPr>
          <p:txBody>
            <a:bodyPr rtlCol="0" anchor="ctr"/>
            <a:lstStyle/>
            <a:p>
              <a:endParaRPr lang="en-US"/>
            </a:p>
          </p:txBody>
        </p:sp>
        <p:sp>
          <p:nvSpPr>
            <p:cNvPr id="31789" name="Freeform: Shape 31788">
              <a:extLst>
                <a:ext uri="{FF2B5EF4-FFF2-40B4-BE49-F238E27FC236}">
                  <a16:creationId xmlns:a16="http://schemas.microsoft.com/office/drawing/2014/main" id="{22363940-7392-881A-99F5-D1379F532D5F}"/>
                </a:ext>
              </a:extLst>
            </p:cNvPr>
            <p:cNvSpPr/>
            <p:nvPr/>
          </p:nvSpPr>
          <p:spPr>
            <a:xfrm>
              <a:off x="2606266" y="1934454"/>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1"/>
              </a:solidFill>
              <a:prstDash val="solid"/>
              <a:miter/>
            </a:ln>
          </p:spPr>
          <p:txBody>
            <a:bodyPr rtlCol="0" anchor="ctr"/>
            <a:lstStyle/>
            <a:p>
              <a:endParaRPr lang="en-US"/>
            </a:p>
          </p:txBody>
        </p:sp>
      </p:grpSp>
      <p:grpSp>
        <p:nvGrpSpPr>
          <p:cNvPr id="31790" name="Graphic 56">
            <a:extLst>
              <a:ext uri="{FF2B5EF4-FFF2-40B4-BE49-F238E27FC236}">
                <a16:creationId xmlns:a16="http://schemas.microsoft.com/office/drawing/2014/main" id="{3AE7614C-F9E0-A45F-420A-FF01A9778EAC}"/>
              </a:ext>
            </a:extLst>
          </p:cNvPr>
          <p:cNvGrpSpPr/>
          <p:nvPr/>
        </p:nvGrpSpPr>
        <p:grpSpPr>
          <a:xfrm>
            <a:off x="1495351" y="1641053"/>
            <a:ext cx="2697560" cy="850550"/>
            <a:chOff x="1495351" y="1641053"/>
            <a:chExt cx="2697560" cy="850550"/>
          </a:xfrm>
          <a:noFill/>
        </p:grpSpPr>
        <p:sp>
          <p:nvSpPr>
            <p:cNvPr id="31791" name="Freeform: Shape 31790">
              <a:extLst>
                <a:ext uri="{FF2B5EF4-FFF2-40B4-BE49-F238E27FC236}">
                  <a16:creationId xmlns:a16="http://schemas.microsoft.com/office/drawing/2014/main" id="{11AD016A-D736-2F3F-E081-84A44F41874B}"/>
                </a:ext>
              </a:extLst>
            </p:cNvPr>
            <p:cNvSpPr/>
            <p:nvPr/>
          </p:nvSpPr>
          <p:spPr>
            <a:xfrm>
              <a:off x="1495351" y="1682306"/>
              <a:ext cx="2687967" cy="780817"/>
            </a:xfrm>
            <a:custGeom>
              <a:avLst/>
              <a:gdLst>
                <a:gd name="connsiteX0" fmla="*/ 0 w 2687967"/>
                <a:gd name="connsiteY0" fmla="*/ 0 h 780817"/>
                <a:gd name="connsiteX1" fmla="*/ 375200 w 2687967"/>
                <a:gd name="connsiteY1" fmla="*/ 0 h 780817"/>
                <a:gd name="connsiteX2" fmla="*/ 375200 w 2687967"/>
                <a:gd name="connsiteY2" fmla="*/ 94564 h 780817"/>
                <a:gd name="connsiteX3" fmla="*/ 571854 w 2687967"/>
                <a:gd name="connsiteY3" fmla="*/ 94564 h 780817"/>
                <a:gd name="connsiteX4" fmla="*/ 571854 w 2687967"/>
                <a:gd name="connsiteY4" fmla="*/ 184239 h 780817"/>
                <a:gd name="connsiteX5" fmla="*/ 619231 w 2687967"/>
                <a:gd name="connsiteY5" fmla="*/ 184239 h 780817"/>
                <a:gd name="connsiteX6" fmla="*/ 619231 w 2687967"/>
                <a:gd name="connsiteY6" fmla="*/ 278868 h 780817"/>
                <a:gd name="connsiteX7" fmla="*/ 721131 w 2687967"/>
                <a:gd name="connsiteY7" fmla="*/ 278868 h 780817"/>
                <a:gd name="connsiteX8" fmla="*/ 721131 w 2687967"/>
                <a:gd name="connsiteY8" fmla="*/ 368544 h 780817"/>
                <a:gd name="connsiteX9" fmla="*/ 968882 w 2687967"/>
                <a:gd name="connsiteY9" fmla="*/ 368544 h 780817"/>
                <a:gd name="connsiteX10" fmla="*/ 968882 w 2687967"/>
                <a:gd name="connsiteY10" fmla="*/ 484940 h 780817"/>
                <a:gd name="connsiteX11" fmla="*/ 1008918 w 2687967"/>
                <a:gd name="connsiteY11" fmla="*/ 484940 h 780817"/>
                <a:gd name="connsiteX12" fmla="*/ 1008918 w 2687967"/>
                <a:gd name="connsiteY12" fmla="*/ 586802 h 780817"/>
                <a:gd name="connsiteX13" fmla="*/ 1478774 w 2687967"/>
                <a:gd name="connsiteY13" fmla="*/ 586802 h 780817"/>
                <a:gd name="connsiteX14" fmla="*/ 1478774 w 2687967"/>
                <a:gd name="connsiteY14" fmla="*/ 780817 h 780817"/>
                <a:gd name="connsiteX15" fmla="*/ 2687967 w 2687967"/>
                <a:gd name="connsiteY15" fmla="*/ 780817 h 780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87967" h="780817">
                  <a:moveTo>
                    <a:pt x="0" y="0"/>
                  </a:moveTo>
                  <a:lnTo>
                    <a:pt x="375200" y="0"/>
                  </a:lnTo>
                  <a:lnTo>
                    <a:pt x="375200" y="94564"/>
                  </a:lnTo>
                  <a:lnTo>
                    <a:pt x="571854" y="94564"/>
                  </a:lnTo>
                  <a:lnTo>
                    <a:pt x="571854" y="184239"/>
                  </a:lnTo>
                  <a:lnTo>
                    <a:pt x="619231" y="184239"/>
                  </a:lnTo>
                  <a:lnTo>
                    <a:pt x="619231" y="278868"/>
                  </a:lnTo>
                  <a:lnTo>
                    <a:pt x="721131" y="278868"/>
                  </a:lnTo>
                  <a:lnTo>
                    <a:pt x="721131" y="368544"/>
                  </a:lnTo>
                  <a:lnTo>
                    <a:pt x="968882" y="368544"/>
                  </a:lnTo>
                  <a:lnTo>
                    <a:pt x="968882" y="484940"/>
                  </a:lnTo>
                  <a:lnTo>
                    <a:pt x="1008918" y="484940"/>
                  </a:lnTo>
                  <a:lnTo>
                    <a:pt x="1008918" y="586802"/>
                  </a:lnTo>
                  <a:lnTo>
                    <a:pt x="1478774" y="586802"/>
                  </a:lnTo>
                  <a:lnTo>
                    <a:pt x="1478774" y="780817"/>
                  </a:lnTo>
                  <a:lnTo>
                    <a:pt x="2687967" y="780817"/>
                  </a:lnTo>
                </a:path>
              </a:pathLst>
            </a:custGeom>
            <a:noFill/>
            <a:ln w="28575" cap="flat">
              <a:solidFill>
                <a:schemeClr val="accent2"/>
              </a:solidFill>
              <a:prstDash val="solid"/>
              <a:miter/>
            </a:ln>
          </p:spPr>
          <p:txBody>
            <a:bodyPr rtlCol="0" anchor="ctr"/>
            <a:lstStyle/>
            <a:p>
              <a:endParaRPr lang="en-US"/>
            </a:p>
          </p:txBody>
        </p:sp>
        <p:sp>
          <p:nvSpPr>
            <p:cNvPr id="31792" name="Freeform: Shape 31791">
              <a:extLst>
                <a:ext uri="{FF2B5EF4-FFF2-40B4-BE49-F238E27FC236}">
                  <a16:creationId xmlns:a16="http://schemas.microsoft.com/office/drawing/2014/main" id="{A1360AC0-08EB-CB5C-8926-D88F9B688E32}"/>
                </a:ext>
              </a:extLst>
            </p:cNvPr>
            <p:cNvSpPr/>
            <p:nvPr/>
          </p:nvSpPr>
          <p:spPr>
            <a:xfrm>
              <a:off x="1597348" y="1641053"/>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793" name="Freeform: Shape 31792">
              <a:extLst>
                <a:ext uri="{FF2B5EF4-FFF2-40B4-BE49-F238E27FC236}">
                  <a16:creationId xmlns:a16="http://schemas.microsoft.com/office/drawing/2014/main" id="{29039F1E-807C-810D-538D-7DC8EF2C89A1}"/>
                </a:ext>
              </a:extLst>
            </p:cNvPr>
            <p:cNvSpPr/>
            <p:nvPr/>
          </p:nvSpPr>
          <p:spPr>
            <a:xfrm>
              <a:off x="1699346" y="1641053"/>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794" name="Freeform: Shape 31793">
              <a:extLst>
                <a:ext uri="{FF2B5EF4-FFF2-40B4-BE49-F238E27FC236}">
                  <a16:creationId xmlns:a16="http://schemas.microsoft.com/office/drawing/2014/main" id="{5EB4250C-06B0-9E6B-FB15-B2FA776D0E44}"/>
                </a:ext>
              </a:extLst>
            </p:cNvPr>
            <p:cNvSpPr/>
            <p:nvPr/>
          </p:nvSpPr>
          <p:spPr>
            <a:xfrm>
              <a:off x="1784899" y="1641053"/>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795" name="Freeform: Shape 31794">
              <a:extLst>
                <a:ext uri="{FF2B5EF4-FFF2-40B4-BE49-F238E27FC236}">
                  <a16:creationId xmlns:a16="http://schemas.microsoft.com/office/drawing/2014/main" id="{C992611E-01A6-6772-05E9-2FECB864D100}"/>
                </a:ext>
              </a:extLst>
            </p:cNvPr>
            <p:cNvSpPr/>
            <p:nvPr/>
          </p:nvSpPr>
          <p:spPr>
            <a:xfrm>
              <a:off x="2251818" y="2004774"/>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796" name="Freeform: Shape 31795">
              <a:extLst>
                <a:ext uri="{FF2B5EF4-FFF2-40B4-BE49-F238E27FC236}">
                  <a16:creationId xmlns:a16="http://schemas.microsoft.com/office/drawing/2014/main" id="{B8E21DB0-BE5B-FF03-43B1-E5BAC45EE017}"/>
                </a:ext>
              </a:extLst>
            </p:cNvPr>
            <p:cNvSpPr/>
            <p:nvPr/>
          </p:nvSpPr>
          <p:spPr>
            <a:xfrm>
              <a:off x="2388664" y="2004774"/>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797" name="Freeform: Shape 31796">
              <a:extLst>
                <a:ext uri="{FF2B5EF4-FFF2-40B4-BE49-F238E27FC236}">
                  <a16:creationId xmlns:a16="http://schemas.microsoft.com/office/drawing/2014/main" id="{F6FFAF5F-2943-CB4A-0EF1-9E836F6BEC0A}"/>
                </a:ext>
              </a:extLst>
            </p:cNvPr>
            <p:cNvSpPr/>
            <p:nvPr/>
          </p:nvSpPr>
          <p:spPr>
            <a:xfrm>
              <a:off x="2616250" y="2227920"/>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798" name="Freeform: Shape 31797">
              <a:extLst>
                <a:ext uri="{FF2B5EF4-FFF2-40B4-BE49-F238E27FC236}">
                  <a16:creationId xmlns:a16="http://schemas.microsoft.com/office/drawing/2014/main" id="{9899855A-1924-6E75-7DA2-E4FD8D5A10EA}"/>
                </a:ext>
              </a:extLst>
            </p:cNvPr>
            <p:cNvSpPr/>
            <p:nvPr/>
          </p:nvSpPr>
          <p:spPr>
            <a:xfrm>
              <a:off x="2880349" y="2227920"/>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799" name="Freeform: Shape 31798">
              <a:extLst>
                <a:ext uri="{FF2B5EF4-FFF2-40B4-BE49-F238E27FC236}">
                  <a16:creationId xmlns:a16="http://schemas.microsoft.com/office/drawing/2014/main" id="{8C788C46-A575-8523-83C0-A48630CABFE5}"/>
                </a:ext>
              </a:extLst>
            </p:cNvPr>
            <p:cNvSpPr/>
            <p:nvPr/>
          </p:nvSpPr>
          <p:spPr>
            <a:xfrm>
              <a:off x="2908540" y="2227920"/>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800" name="Freeform: Shape 31799">
              <a:extLst>
                <a:ext uri="{FF2B5EF4-FFF2-40B4-BE49-F238E27FC236}">
                  <a16:creationId xmlns:a16="http://schemas.microsoft.com/office/drawing/2014/main" id="{467A12A3-06B7-0238-91F4-BF288C05FF7D}"/>
                </a:ext>
              </a:extLst>
            </p:cNvPr>
            <p:cNvSpPr/>
            <p:nvPr/>
          </p:nvSpPr>
          <p:spPr>
            <a:xfrm>
              <a:off x="2937710" y="2227920"/>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801" name="Freeform: Shape 31800">
              <a:extLst>
                <a:ext uri="{FF2B5EF4-FFF2-40B4-BE49-F238E27FC236}">
                  <a16:creationId xmlns:a16="http://schemas.microsoft.com/office/drawing/2014/main" id="{01C64C42-2F6D-6F0C-2F9B-4FF36C2B7089}"/>
                </a:ext>
              </a:extLst>
            </p:cNvPr>
            <p:cNvSpPr/>
            <p:nvPr/>
          </p:nvSpPr>
          <p:spPr>
            <a:xfrm>
              <a:off x="2988709" y="2409161"/>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802" name="Freeform: Shape 31801">
              <a:extLst>
                <a:ext uri="{FF2B5EF4-FFF2-40B4-BE49-F238E27FC236}">
                  <a16:creationId xmlns:a16="http://schemas.microsoft.com/office/drawing/2014/main" id="{5CC31BFD-DE98-DDDC-32F7-61259AC16E0E}"/>
                </a:ext>
              </a:extLst>
            </p:cNvPr>
            <p:cNvSpPr/>
            <p:nvPr/>
          </p:nvSpPr>
          <p:spPr>
            <a:xfrm>
              <a:off x="3046952" y="2409161"/>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803" name="Freeform: Shape 31802">
              <a:extLst>
                <a:ext uri="{FF2B5EF4-FFF2-40B4-BE49-F238E27FC236}">
                  <a16:creationId xmlns:a16="http://schemas.microsoft.com/office/drawing/2014/main" id="{83814D67-383F-599F-DF46-0A5EBD97733A}"/>
                </a:ext>
              </a:extLst>
            </p:cNvPr>
            <p:cNvSpPr/>
            <p:nvPr/>
          </p:nvSpPr>
          <p:spPr>
            <a:xfrm>
              <a:off x="3652478" y="2409161"/>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804" name="Freeform: Shape 31803">
              <a:extLst>
                <a:ext uri="{FF2B5EF4-FFF2-40B4-BE49-F238E27FC236}">
                  <a16:creationId xmlns:a16="http://schemas.microsoft.com/office/drawing/2014/main" id="{7864FA7D-EBCC-E3FD-AEDD-470635BFFE20}"/>
                </a:ext>
              </a:extLst>
            </p:cNvPr>
            <p:cNvSpPr/>
            <p:nvPr/>
          </p:nvSpPr>
          <p:spPr>
            <a:xfrm>
              <a:off x="3862152" y="2409161"/>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sp>
          <p:nvSpPr>
            <p:cNvPr id="31805" name="Freeform: Shape 31804">
              <a:extLst>
                <a:ext uri="{FF2B5EF4-FFF2-40B4-BE49-F238E27FC236}">
                  <a16:creationId xmlns:a16="http://schemas.microsoft.com/office/drawing/2014/main" id="{56A0DAE3-09EB-996F-EE58-87944000868C}"/>
                </a:ext>
              </a:extLst>
            </p:cNvPr>
            <p:cNvSpPr/>
            <p:nvPr/>
          </p:nvSpPr>
          <p:spPr>
            <a:xfrm>
              <a:off x="4192911" y="2409161"/>
              <a:ext cx="9788" cy="82441"/>
            </a:xfrm>
            <a:custGeom>
              <a:avLst/>
              <a:gdLst>
                <a:gd name="connsiteX0" fmla="*/ 0 w 9788"/>
                <a:gd name="connsiteY0" fmla="*/ 0 h 82441"/>
                <a:gd name="connsiteX1" fmla="*/ 0 w 9788"/>
                <a:gd name="connsiteY1" fmla="*/ 82442 h 82441"/>
              </a:gdLst>
              <a:ahLst/>
              <a:cxnLst>
                <a:cxn ang="0">
                  <a:pos x="connsiteX0" y="connsiteY0"/>
                </a:cxn>
                <a:cxn ang="0">
                  <a:pos x="connsiteX1" y="connsiteY1"/>
                </a:cxn>
              </a:cxnLst>
              <a:rect l="l" t="t" r="r" b="b"/>
              <a:pathLst>
                <a:path w="9788" h="82441">
                  <a:moveTo>
                    <a:pt x="0" y="0"/>
                  </a:moveTo>
                  <a:lnTo>
                    <a:pt x="0" y="82442"/>
                  </a:lnTo>
                </a:path>
              </a:pathLst>
            </a:custGeom>
            <a:ln w="28575" cap="flat">
              <a:solidFill>
                <a:schemeClr val="accent2"/>
              </a:solidFill>
              <a:prstDash val="solid"/>
              <a:miter/>
            </a:ln>
          </p:spPr>
          <p:txBody>
            <a:bodyPr rtlCol="0" anchor="ctr"/>
            <a:lstStyle/>
            <a:p>
              <a:endParaRPr lang="en-US"/>
            </a:p>
          </p:txBody>
        </p:sp>
      </p:grpSp>
      <p:graphicFrame>
        <p:nvGraphicFramePr>
          <p:cNvPr id="59" name="Table 16">
            <a:extLst>
              <a:ext uri="{FF2B5EF4-FFF2-40B4-BE49-F238E27FC236}">
                <a16:creationId xmlns:a16="http://schemas.microsoft.com/office/drawing/2014/main" id="{22F36894-7F8D-08F6-6161-588A8C7F32A4}"/>
              </a:ext>
            </a:extLst>
          </p:cNvPr>
          <p:cNvGraphicFramePr>
            <a:graphicFrameLocks noGrp="1"/>
          </p:cNvGraphicFramePr>
          <p:nvPr>
            <p:extLst>
              <p:ext uri="{D42A27DB-BD31-4B8C-83A1-F6EECF244321}">
                <p14:modId xmlns:p14="http://schemas.microsoft.com/office/powerpoint/2010/main" val="3431975015"/>
              </p:ext>
            </p:extLst>
          </p:nvPr>
        </p:nvGraphicFramePr>
        <p:xfrm>
          <a:off x="8808774" y="1648492"/>
          <a:ext cx="3165008" cy="822960"/>
        </p:xfrm>
        <a:graphic>
          <a:graphicData uri="http://schemas.openxmlformats.org/drawingml/2006/table">
            <a:tbl>
              <a:tblPr firstRow="1" bandRow="1">
                <a:tableStyleId>{93296810-A885-4BE3-A3E7-6D5BEEA58F35}</a:tableStyleId>
              </a:tblPr>
              <a:tblGrid>
                <a:gridCol w="760588">
                  <a:extLst>
                    <a:ext uri="{9D8B030D-6E8A-4147-A177-3AD203B41FA5}">
                      <a16:colId xmlns:a16="http://schemas.microsoft.com/office/drawing/2014/main" val="3742603188"/>
                    </a:ext>
                  </a:extLst>
                </a:gridCol>
                <a:gridCol w="511629">
                  <a:extLst>
                    <a:ext uri="{9D8B030D-6E8A-4147-A177-3AD203B41FA5}">
                      <a16:colId xmlns:a16="http://schemas.microsoft.com/office/drawing/2014/main" val="441294907"/>
                    </a:ext>
                  </a:extLst>
                </a:gridCol>
                <a:gridCol w="674914">
                  <a:extLst>
                    <a:ext uri="{9D8B030D-6E8A-4147-A177-3AD203B41FA5}">
                      <a16:colId xmlns:a16="http://schemas.microsoft.com/office/drawing/2014/main" val="2129747930"/>
                    </a:ext>
                  </a:extLst>
                </a:gridCol>
                <a:gridCol w="1217877">
                  <a:extLst>
                    <a:ext uri="{9D8B030D-6E8A-4147-A177-3AD203B41FA5}">
                      <a16:colId xmlns:a16="http://schemas.microsoft.com/office/drawing/2014/main" val="3917891574"/>
                    </a:ext>
                  </a:extLst>
                </a:gridCol>
              </a:tblGrid>
              <a:tr h="137869">
                <a:tc>
                  <a:txBody>
                    <a:bodyPr/>
                    <a:lstStyle/>
                    <a:p>
                      <a:pPr algn="ctr"/>
                      <a:endParaRPr lang="en-US" sz="1200" b="0" dirty="0">
                        <a:solidFill>
                          <a:schemeClr val="bg1"/>
                        </a:solidFill>
                      </a:endParaRPr>
                    </a:p>
                  </a:txBody>
                  <a:tcPr>
                    <a:noFill/>
                  </a:tcPr>
                </a:tc>
                <a:tc>
                  <a:txBody>
                    <a:bodyPr/>
                    <a:lstStyle/>
                    <a:p>
                      <a:pPr algn="ctr"/>
                      <a:r>
                        <a:rPr lang="en-US" sz="1200" b="0" dirty="0">
                          <a:solidFill>
                            <a:schemeClr val="bg1"/>
                          </a:solidFill>
                        </a:rPr>
                        <a:t>n</a:t>
                      </a:r>
                    </a:p>
                  </a:txBody>
                  <a:tcPr>
                    <a:noFill/>
                  </a:tcPr>
                </a:tc>
                <a:tc>
                  <a:txBody>
                    <a:bodyPr/>
                    <a:lstStyle/>
                    <a:p>
                      <a:pPr algn="ctr"/>
                      <a:r>
                        <a:rPr lang="en-US" sz="1200" b="0" dirty="0">
                          <a:solidFill>
                            <a:schemeClr val="bg1"/>
                          </a:solidFill>
                        </a:rPr>
                        <a:t>Events</a:t>
                      </a:r>
                    </a:p>
                  </a:txBody>
                  <a:tcPr>
                    <a:noFill/>
                  </a:tcPr>
                </a:tc>
                <a:tc>
                  <a:txBody>
                    <a:bodyPr/>
                    <a:lstStyle/>
                    <a:p>
                      <a:pPr algn="ctr"/>
                      <a:r>
                        <a:rPr lang="en-US" sz="1200" b="0" dirty="0" err="1">
                          <a:solidFill>
                            <a:schemeClr val="bg1"/>
                          </a:solidFill>
                        </a:rPr>
                        <a:t>mOS</a:t>
                      </a:r>
                      <a:r>
                        <a:rPr lang="en-US" sz="1200" b="0" dirty="0">
                          <a:solidFill>
                            <a:schemeClr val="bg1"/>
                          </a:solidFill>
                        </a:rPr>
                        <a:t>, </a:t>
                      </a:r>
                      <a:r>
                        <a:rPr lang="en-US" sz="1200" b="0" dirty="0" err="1">
                          <a:solidFill>
                            <a:schemeClr val="bg1"/>
                          </a:solidFill>
                        </a:rPr>
                        <a:t>mo</a:t>
                      </a:r>
                      <a:endParaRPr lang="en-US" sz="1200" b="0" dirty="0">
                        <a:solidFill>
                          <a:schemeClr val="bg1"/>
                        </a:solidFill>
                      </a:endParaRPr>
                    </a:p>
                  </a:txBody>
                  <a:tcPr>
                    <a:noFill/>
                  </a:tcPr>
                </a:tc>
                <a:extLst>
                  <a:ext uri="{0D108BD9-81ED-4DB2-BD59-A6C34878D82A}">
                    <a16:rowId xmlns:a16="http://schemas.microsoft.com/office/drawing/2014/main" val="2673538819"/>
                  </a:ext>
                </a:extLst>
              </a:tr>
              <a:tr h="157295">
                <a:tc>
                  <a:txBody>
                    <a:bodyPr/>
                    <a:lstStyle/>
                    <a:p>
                      <a:r>
                        <a:rPr lang="en-US" sz="1200" b="0" i="1" dirty="0">
                          <a:solidFill>
                            <a:schemeClr val="bg1"/>
                          </a:solidFill>
                        </a:rPr>
                        <a:t>TP53</a:t>
                      </a:r>
                      <a:r>
                        <a:rPr lang="en-US" sz="1200" b="0" dirty="0">
                          <a:solidFill>
                            <a:schemeClr val="bg1"/>
                          </a:solidFill>
                        </a:rPr>
                        <a:t>wt</a:t>
                      </a:r>
                    </a:p>
                  </a:txBody>
                  <a:tcPr>
                    <a:noFill/>
                  </a:tcPr>
                </a:tc>
                <a:tc>
                  <a:txBody>
                    <a:bodyPr/>
                    <a:lstStyle/>
                    <a:p>
                      <a:pPr algn="ctr"/>
                      <a:r>
                        <a:rPr lang="en-US" sz="1200" b="0" dirty="0">
                          <a:solidFill>
                            <a:schemeClr val="bg1"/>
                          </a:solidFill>
                        </a:rPr>
                        <a:t>5</a:t>
                      </a:r>
                    </a:p>
                  </a:txBody>
                  <a:tcPr>
                    <a:noFill/>
                  </a:tcPr>
                </a:tc>
                <a:tc>
                  <a:txBody>
                    <a:bodyPr/>
                    <a:lstStyle/>
                    <a:p>
                      <a:pPr algn="ctr"/>
                      <a:r>
                        <a:rPr lang="en-US" sz="1200" b="0" dirty="0">
                          <a:solidFill>
                            <a:schemeClr val="bg1"/>
                          </a:solidFill>
                        </a:rPr>
                        <a:t>3</a:t>
                      </a:r>
                    </a:p>
                  </a:txBody>
                  <a:tcPr>
                    <a:noFill/>
                  </a:tcPr>
                </a:tc>
                <a:tc>
                  <a:txBody>
                    <a:bodyPr/>
                    <a:lstStyle/>
                    <a:p>
                      <a:pPr algn="ctr"/>
                      <a:r>
                        <a:rPr lang="en-US" sz="1200" b="0" dirty="0">
                          <a:solidFill>
                            <a:schemeClr val="bg1"/>
                          </a:solidFill>
                        </a:rPr>
                        <a:t>9.6</a:t>
                      </a:r>
                    </a:p>
                  </a:txBody>
                  <a:tcPr>
                    <a:noFill/>
                  </a:tcPr>
                </a:tc>
                <a:extLst>
                  <a:ext uri="{0D108BD9-81ED-4DB2-BD59-A6C34878D82A}">
                    <a16:rowId xmlns:a16="http://schemas.microsoft.com/office/drawing/2014/main" val="3560856638"/>
                  </a:ext>
                </a:extLst>
              </a:tr>
              <a:tr h="157295">
                <a:tc>
                  <a:txBody>
                    <a:bodyPr/>
                    <a:lstStyle/>
                    <a:p>
                      <a:r>
                        <a:rPr lang="en-US" sz="1200" b="0" i="1" dirty="0">
                          <a:solidFill>
                            <a:schemeClr val="bg1"/>
                          </a:solidFill>
                        </a:rPr>
                        <a:t>TP53</a:t>
                      </a:r>
                      <a:r>
                        <a:rPr lang="en-US" sz="1200" b="0" dirty="0">
                          <a:solidFill>
                            <a:schemeClr val="bg1"/>
                          </a:solidFill>
                        </a:rPr>
                        <a:t>mut</a:t>
                      </a:r>
                    </a:p>
                  </a:txBody>
                  <a:tcPr>
                    <a:noFill/>
                  </a:tcPr>
                </a:tc>
                <a:tc>
                  <a:txBody>
                    <a:bodyPr/>
                    <a:lstStyle/>
                    <a:p>
                      <a:pPr algn="ctr"/>
                      <a:r>
                        <a:rPr lang="en-US" sz="1200" b="0" dirty="0">
                          <a:solidFill>
                            <a:schemeClr val="bg1"/>
                          </a:solidFill>
                        </a:rPr>
                        <a:t>5</a:t>
                      </a:r>
                    </a:p>
                  </a:txBody>
                  <a:tcPr>
                    <a:noFill/>
                  </a:tcPr>
                </a:tc>
                <a:tc>
                  <a:txBody>
                    <a:bodyPr/>
                    <a:lstStyle/>
                    <a:p>
                      <a:pPr algn="ctr"/>
                      <a:r>
                        <a:rPr lang="en-US" sz="1200" b="0" dirty="0">
                          <a:solidFill>
                            <a:schemeClr val="bg1"/>
                          </a:solidFill>
                        </a:rPr>
                        <a:t>4</a:t>
                      </a:r>
                    </a:p>
                  </a:txBody>
                  <a:tcPr>
                    <a:noFill/>
                  </a:tcPr>
                </a:tc>
                <a:tc>
                  <a:txBody>
                    <a:bodyPr/>
                    <a:lstStyle/>
                    <a:p>
                      <a:pPr algn="ctr"/>
                      <a:r>
                        <a:rPr lang="en-US" sz="1200" b="0" dirty="0">
                          <a:solidFill>
                            <a:schemeClr val="bg1"/>
                          </a:solidFill>
                        </a:rPr>
                        <a:t>7.6</a:t>
                      </a:r>
                    </a:p>
                  </a:txBody>
                  <a:tcPr>
                    <a:noFill/>
                  </a:tcPr>
                </a:tc>
                <a:extLst>
                  <a:ext uri="{0D108BD9-81ED-4DB2-BD59-A6C34878D82A}">
                    <a16:rowId xmlns:a16="http://schemas.microsoft.com/office/drawing/2014/main" val="3325156937"/>
                  </a:ext>
                </a:extLst>
              </a:tr>
            </a:tbl>
          </a:graphicData>
        </a:graphic>
      </p:graphicFrame>
      <p:sp>
        <p:nvSpPr>
          <p:cNvPr id="60" name="TextBox 59">
            <a:extLst>
              <a:ext uri="{FF2B5EF4-FFF2-40B4-BE49-F238E27FC236}">
                <a16:creationId xmlns:a16="http://schemas.microsoft.com/office/drawing/2014/main" id="{4D5FFE25-1597-535A-3724-340C56A35999}"/>
              </a:ext>
            </a:extLst>
          </p:cNvPr>
          <p:cNvSpPr txBox="1"/>
          <p:nvPr/>
        </p:nvSpPr>
        <p:spPr>
          <a:xfrm rot="16200000">
            <a:off x="5561976" y="2578026"/>
            <a:ext cx="2075338" cy="338554"/>
          </a:xfrm>
          <a:prstGeom prst="rect">
            <a:avLst/>
          </a:prstGeom>
          <a:noFill/>
        </p:spPr>
        <p:txBody>
          <a:bodyPr wrap="square" rtlCol="0">
            <a:spAutoFit/>
          </a:bodyPr>
          <a:lstStyle/>
          <a:p>
            <a:pPr algn="ctr"/>
            <a:r>
              <a:rPr lang="en-US" sz="1600" b="1" dirty="0">
                <a:solidFill>
                  <a:schemeClr val="bg1"/>
                </a:solidFill>
                <a:latin typeface="+mn-lt"/>
                <a:cs typeface="Arial" panose="020B0604020202020204" pitchFamily="34" charset="0"/>
              </a:rPr>
              <a:t>Probability of Survival</a:t>
            </a:r>
            <a:endParaRPr lang="en-GB" sz="1600" b="1" dirty="0">
              <a:solidFill>
                <a:schemeClr val="bg1"/>
              </a:solidFill>
              <a:latin typeface="+mn-lt"/>
              <a:cs typeface="Arial" panose="020B0604020202020204" pitchFamily="34" charset="0"/>
            </a:endParaRPr>
          </a:p>
        </p:txBody>
      </p:sp>
      <p:sp>
        <p:nvSpPr>
          <p:cNvPr id="61" name="TextBox 60">
            <a:extLst>
              <a:ext uri="{FF2B5EF4-FFF2-40B4-BE49-F238E27FC236}">
                <a16:creationId xmlns:a16="http://schemas.microsoft.com/office/drawing/2014/main" id="{C381C2C3-7C6E-179C-816F-E6DAF6F61921}"/>
              </a:ext>
            </a:extLst>
          </p:cNvPr>
          <p:cNvSpPr txBox="1"/>
          <p:nvPr/>
        </p:nvSpPr>
        <p:spPr>
          <a:xfrm>
            <a:off x="6807524" y="1327982"/>
            <a:ext cx="3608591" cy="369332"/>
          </a:xfrm>
          <a:prstGeom prst="rect">
            <a:avLst/>
          </a:prstGeom>
          <a:noFill/>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(secondary AML; n = 10)</a:t>
            </a:r>
          </a:p>
        </p:txBody>
      </p:sp>
      <p:sp>
        <p:nvSpPr>
          <p:cNvPr id="62" name="TextBox 61">
            <a:extLst>
              <a:ext uri="{FF2B5EF4-FFF2-40B4-BE49-F238E27FC236}">
                <a16:creationId xmlns:a16="http://schemas.microsoft.com/office/drawing/2014/main" id="{EA765717-4454-313B-8CA3-6059F36B1C42}"/>
              </a:ext>
            </a:extLst>
          </p:cNvPr>
          <p:cNvSpPr txBox="1"/>
          <p:nvPr/>
        </p:nvSpPr>
        <p:spPr bwMode="auto">
          <a:xfrm>
            <a:off x="7100420" y="3772423"/>
            <a:ext cx="3315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63" name="Freeform: Shape 32037">
            <a:extLst>
              <a:ext uri="{FF2B5EF4-FFF2-40B4-BE49-F238E27FC236}">
                <a16:creationId xmlns:a16="http://schemas.microsoft.com/office/drawing/2014/main" id="{29B21306-1B4B-BA00-B21E-5727C4A51A41}"/>
              </a:ext>
            </a:extLst>
          </p:cNvPr>
          <p:cNvSpPr/>
          <p:nvPr/>
        </p:nvSpPr>
        <p:spPr>
          <a:xfrm>
            <a:off x="7194086" y="1662652"/>
            <a:ext cx="3405731" cy="1825030"/>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31744" name="Straight Connector 31743">
            <a:extLst>
              <a:ext uri="{FF2B5EF4-FFF2-40B4-BE49-F238E27FC236}">
                <a16:creationId xmlns:a16="http://schemas.microsoft.com/office/drawing/2014/main" id="{53D2F96B-6159-0E38-69B6-5F184FB85724}"/>
              </a:ext>
            </a:extLst>
          </p:cNvPr>
          <p:cNvCxnSpPr>
            <a:cxnSpLocks/>
          </p:cNvCxnSpPr>
          <p:nvPr/>
        </p:nvCxnSpPr>
        <p:spPr>
          <a:xfrm>
            <a:off x="7100420" y="3487682"/>
            <a:ext cx="96510" cy="0"/>
          </a:xfrm>
          <a:prstGeom prst="line">
            <a:avLst/>
          </a:prstGeom>
          <a:noFill/>
          <a:ln w="28575" cap="flat" cmpd="sng" algn="ctr">
            <a:solidFill>
              <a:sysClr val="windowText" lastClr="000000"/>
            </a:solidFill>
            <a:prstDash val="solid"/>
            <a:miter lim="800000"/>
          </a:ln>
          <a:effectLst/>
        </p:spPr>
      </p:cxnSp>
      <p:grpSp>
        <p:nvGrpSpPr>
          <p:cNvPr id="31745" name="Group 31744">
            <a:extLst>
              <a:ext uri="{FF2B5EF4-FFF2-40B4-BE49-F238E27FC236}">
                <a16:creationId xmlns:a16="http://schemas.microsoft.com/office/drawing/2014/main" id="{620CD464-CEF8-9C27-732B-AA26E9DD000F}"/>
              </a:ext>
            </a:extLst>
          </p:cNvPr>
          <p:cNvGrpSpPr/>
          <p:nvPr/>
        </p:nvGrpSpPr>
        <p:grpSpPr>
          <a:xfrm>
            <a:off x="6702473" y="1529596"/>
            <a:ext cx="494457" cy="307777"/>
            <a:chOff x="1658458" y="7139158"/>
            <a:chExt cx="494457" cy="307777"/>
          </a:xfrm>
        </p:grpSpPr>
        <p:cxnSp>
          <p:nvCxnSpPr>
            <p:cNvPr id="31747" name="Straight Connector 31746">
              <a:extLst>
                <a:ext uri="{FF2B5EF4-FFF2-40B4-BE49-F238E27FC236}">
                  <a16:creationId xmlns:a16="http://schemas.microsoft.com/office/drawing/2014/main" id="{DADA2762-0F9B-A98A-0A05-ACB15D5FB84A}"/>
                </a:ext>
              </a:extLst>
            </p:cNvPr>
            <p:cNvCxnSpPr>
              <a:cxnSpLocks/>
            </p:cNvCxnSpPr>
            <p:nvPr/>
          </p:nvCxnSpPr>
          <p:spPr>
            <a:xfrm>
              <a:off x="2056405" y="7280212"/>
              <a:ext cx="96510" cy="0"/>
            </a:xfrm>
            <a:prstGeom prst="line">
              <a:avLst/>
            </a:prstGeom>
            <a:noFill/>
            <a:ln w="28575" cap="flat" cmpd="sng" algn="ctr">
              <a:solidFill>
                <a:sysClr val="windowText" lastClr="000000"/>
              </a:solidFill>
              <a:prstDash val="solid"/>
              <a:miter lim="800000"/>
            </a:ln>
            <a:effectLst/>
          </p:spPr>
        </p:cxnSp>
        <p:sp>
          <p:nvSpPr>
            <p:cNvPr id="31748" name="TextBox 31747">
              <a:extLst>
                <a:ext uri="{FF2B5EF4-FFF2-40B4-BE49-F238E27FC236}">
                  <a16:creationId xmlns:a16="http://schemas.microsoft.com/office/drawing/2014/main" id="{B24F9818-6455-BE3F-4945-457DCE8DA0EB}"/>
                </a:ext>
              </a:extLst>
            </p:cNvPr>
            <p:cNvSpPr txBox="1"/>
            <p:nvPr/>
          </p:nvSpPr>
          <p:spPr>
            <a:xfrm>
              <a:off x="1658458" y="7139158"/>
              <a:ext cx="458780"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49" name="Group 31748">
            <a:extLst>
              <a:ext uri="{FF2B5EF4-FFF2-40B4-BE49-F238E27FC236}">
                <a16:creationId xmlns:a16="http://schemas.microsoft.com/office/drawing/2014/main" id="{0145D9C1-E691-6DAE-A2FC-F8CF2D20ED43}"/>
              </a:ext>
            </a:extLst>
          </p:cNvPr>
          <p:cNvGrpSpPr/>
          <p:nvPr/>
        </p:nvGrpSpPr>
        <p:grpSpPr>
          <a:xfrm>
            <a:off x="6793845" y="1981615"/>
            <a:ext cx="403085" cy="307777"/>
            <a:chOff x="1749830" y="7480263"/>
            <a:chExt cx="403085" cy="307777"/>
          </a:xfrm>
        </p:grpSpPr>
        <p:cxnSp>
          <p:nvCxnSpPr>
            <p:cNvPr id="31750" name="Straight Connector 31749">
              <a:extLst>
                <a:ext uri="{FF2B5EF4-FFF2-40B4-BE49-F238E27FC236}">
                  <a16:creationId xmlns:a16="http://schemas.microsoft.com/office/drawing/2014/main" id="{0239B085-CC98-EEE3-CFF7-81EC7294DC4F}"/>
                </a:ext>
              </a:extLst>
            </p:cNvPr>
            <p:cNvCxnSpPr>
              <a:cxnSpLocks/>
            </p:cNvCxnSpPr>
            <p:nvPr/>
          </p:nvCxnSpPr>
          <p:spPr>
            <a:xfrm>
              <a:off x="2056405" y="7628447"/>
              <a:ext cx="96510" cy="0"/>
            </a:xfrm>
            <a:prstGeom prst="line">
              <a:avLst/>
            </a:prstGeom>
            <a:noFill/>
            <a:ln w="28575" cap="flat" cmpd="sng" algn="ctr">
              <a:solidFill>
                <a:sysClr val="windowText" lastClr="000000"/>
              </a:solidFill>
              <a:prstDash val="solid"/>
              <a:miter lim="800000"/>
            </a:ln>
            <a:effectLst/>
          </p:spPr>
        </p:cxnSp>
        <p:sp>
          <p:nvSpPr>
            <p:cNvPr id="31751" name="TextBox 31750">
              <a:extLst>
                <a:ext uri="{FF2B5EF4-FFF2-40B4-BE49-F238E27FC236}">
                  <a16:creationId xmlns:a16="http://schemas.microsoft.com/office/drawing/2014/main" id="{63A8E0B8-6D78-7540-1EEB-9C0A46444466}"/>
                </a:ext>
              </a:extLst>
            </p:cNvPr>
            <p:cNvSpPr txBox="1"/>
            <p:nvPr/>
          </p:nvSpPr>
          <p:spPr>
            <a:xfrm>
              <a:off x="1749830" y="7480263"/>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400" kern="0" dirty="0">
                  <a:solidFill>
                    <a:prstClr val="black"/>
                  </a:solidFill>
                  <a:latin typeface="Calibri" panose="020F0502020204030204" pitchFamily="34" charset="0"/>
                  <a:cs typeface="Calibri" panose="020F0502020204030204" pitchFamily="34" charset="0"/>
                </a:rPr>
                <a:t>75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52" name="Group 31751">
            <a:extLst>
              <a:ext uri="{FF2B5EF4-FFF2-40B4-BE49-F238E27FC236}">
                <a16:creationId xmlns:a16="http://schemas.microsoft.com/office/drawing/2014/main" id="{0B625866-5126-5347-BDCD-FBBE19E54239}"/>
              </a:ext>
            </a:extLst>
          </p:cNvPr>
          <p:cNvGrpSpPr/>
          <p:nvPr/>
        </p:nvGrpSpPr>
        <p:grpSpPr>
          <a:xfrm>
            <a:off x="6793845" y="2433634"/>
            <a:ext cx="403085" cy="307777"/>
            <a:chOff x="1749830" y="7824226"/>
            <a:chExt cx="403085" cy="307777"/>
          </a:xfrm>
        </p:grpSpPr>
        <p:cxnSp>
          <p:nvCxnSpPr>
            <p:cNvPr id="31753" name="Straight Connector 31752">
              <a:extLst>
                <a:ext uri="{FF2B5EF4-FFF2-40B4-BE49-F238E27FC236}">
                  <a16:creationId xmlns:a16="http://schemas.microsoft.com/office/drawing/2014/main" id="{2831048A-D148-C9F6-9659-75AB65CDFA53}"/>
                </a:ext>
              </a:extLst>
            </p:cNvPr>
            <p:cNvCxnSpPr>
              <a:cxnSpLocks/>
            </p:cNvCxnSpPr>
            <p:nvPr/>
          </p:nvCxnSpPr>
          <p:spPr>
            <a:xfrm>
              <a:off x="2056405" y="7971415"/>
              <a:ext cx="96510" cy="0"/>
            </a:xfrm>
            <a:prstGeom prst="line">
              <a:avLst/>
            </a:prstGeom>
            <a:noFill/>
            <a:ln w="28575" cap="flat" cmpd="sng" algn="ctr">
              <a:solidFill>
                <a:sysClr val="windowText" lastClr="000000"/>
              </a:solidFill>
              <a:prstDash val="solid"/>
              <a:miter lim="800000"/>
            </a:ln>
            <a:effectLst/>
          </p:spPr>
        </p:cxnSp>
        <p:sp>
          <p:nvSpPr>
            <p:cNvPr id="31754" name="TextBox 31753">
              <a:extLst>
                <a:ext uri="{FF2B5EF4-FFF2-40B4-BE49-F238E27FC236}">
                  <a16:creationId xmlns:a16="http://schemas.microsoft.com/office/drawing/2014/main" id="{790F5690-97B5-83B5-B4DB-D621D51EA0DA}"/>
                </a:ext>
              </a:extLst>
            </p:cNvPr>
            <p:cNvSpPr txBox="1"/>
            <p:nvPr/>
          </p:nvSpPr>
          <p:spPr>
            <a:xfrm>
              <a:off x="1749830" y="7824226"/>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400" kern="0" dirty="0">
                  <a:solidFill>
                    <a:prstClr val="black"/>
                  </a:solidFill>
                  <a:latin typeface="Calibri" panose="020F0502020204030204" pitchFamily="34" charset="0"/>
                  <a:cs typeface="Calibri" panose="020F0502020204030204" pitchFamily="34" charset="0"/>
                </a:rPr>
                <a:t>5</a:t>
              </a: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55" name="Group 31754">
            <a:extLst>
              <a:ext uri="{FF2B5EF4-FFF2-40B4-BE49-F238E27FC236}">
                <a16:creationId xmlns:a16="http://schemas.microsoft.com/office/drawing/2014/main" id="{14427AF1-D0A1-C198-252B-60F62FCE1B03}"/>
              </a:ext>
            </a:extLst>
          </p:cNvPr>
          <p:cNvGrpSpPr/>
          <p:nvPr/>
        </p:nvGrpSpPr>
        <p:grpSpPr>
          <a:xfrm>
            <a:off x="6793845" y="2885653"/>
            <a:ext cx="403085" cy="307777"/>
            <a:chOff x="1749830" y="8502467"/>
            <a:chExt cx="403085" cy="307777"/>
          </a:xfrm>
        </p:grpSpPr>
        <p:cxnSp>
          <p:nvCxnSpPr>
            <p:cNvPr id="31756" name="Straight Connector 31755">
              <a:extLst>
                <a:ext uri="{FF2B5EF4-FFF2-40B4-BE49-F238E27FC236}">
                  <a16:creationId xmlns:a16="http://schemas.microsoft.com/office/drawing/2014/main" id="{5487109D-05E0-048A-A6E1-B0CEA8BE60CC}"/>
                </a:ext>
              </a:extLst>
            </p:cNvPr>
            <p:cNvCxnSpPr>
              <a:cxnSpLocks/>
            </p:cNvCxnSpPr>
            <p:nvPr/>
          </p:nvCxnSpPr>
          <p:spPr>
            <a:xfrm>
              <a:off x="2056405" y="8654348"/>
              <a:ext cx="96510" cy="0"/>
            </a:xfrm>
            <a:prstGeom prst="line">
              <a:avLst/>
            </a:prstGeom>
            <a:noFill/>
            <a:ln w="28575" cap="flat" cmpd="sng" algn="ctr">
              <a:solidFill>
                <a:sysClr val="windowText" lastClr="000000"/>
              </a:solidFill>
              <a:prstDash val="solid"/>
              <a:miter lim="800000"/>
            </a:ln>
            <a:effectLst/>
          </p:spPr>
        </p:cxnSp>
        <p:sp>
          <p:nvSpPr>
            <p:cNvPr id="31757" name="TextBox 31756">
              <a:extLst>
                <a:ext uri="{FF2B5EF4-FFF2-40B4-BE49-F238E27FC236}">
                  <a16:creationId xmlns:a16="http://schemas.microsoft.com/office/drawing/2014/main" id="{93A1A4AF-EB6B-1933-5DB0-E862B4BBAE04}"/>
                </a:ext>
              </a:extLst>
            </p:cNvPr>
            <p:cNvSpPr txBox="1"/>
            <p:nvPr/>
          </p:nvSpPr>
          <p:spPr>
            <a:xfrm>
              <a:off x="1749830" y="8502467"/>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31758" name="TextBox 31757">
            <a:extLst>
              <a:ext uri="{FF2B5EF4-FFF2-40B4-BE49-F238E27FC236}">
                <a16:creationId xmlns:a16="http://schemas.microsoft.com/office/drawing/2014/main" id="{747A0C35-06FE-8F5D-1668-BC4B9AEEAC41}"/>
              </a:ext>
            </a:extLst>
          </p:cNvPr>
          <p:cNvSpPr txBox="1"/>
          <p:nvPr/>
        </p:nvSpPr>
        <p:spPr>
          <a:xfrm>
            <a:off x="6885215" y="3337670"/>
            <a:ext cx="27603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31759" name="Group 31758">
            <a:extLst>
              <a:ext uri="{FF2B5EF4-FFF2-40B4-BE49-F238E27FC236}">
                <a16:creationId xmlns:a16="http://schemas.microsoft.com/office/drawing/2014/main" id="{457A6BF8-E378-7261-9EF4-1C063B94CCB2}"/>
              </a:ext>
            </a:extLst>
          </p:cNvPr>
          <p:cNvGrpSpPr/>
          <p:nvPr/>
        </p:nvGrpSpPr>
        <p:grpSpPr>
          <a:xfrm>
            <a:off x="7061640" y="3487682"/>
            <a:ext cx="276038" cy="369880"/>
            <a:chOff x="2419510" y="9699909"/>
            <a:chExt cx="276038" cy="369880"/>
          </a:xfrm>
        </p:grpSpPr>
        <p:cxnSp>
          <p:nvCxnSpPr>
            <p:cNvPr id="31760" name="Straight Connector 31759">
              <a:extLst>
                <a:ext uri="{FF2B5EF4-FFF2-40B4-BE49-F238E27FC236}">
                  <a16:creationId xmlns:a16="http://schemas.microsoft.com/office/drawing/2014/main" id="{777AFAE3-5E43-5969-4A49-ABE0588C645A}"/>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61" name="TextBox 31760">
              <a:extLst>
                <a:ext uri="{FF2B5EF4-FFF2-40B4-BE49-F238E27FC236}">
                  <a16:creationId xmlns:a16="http://schemas.microsoft.com/office/drawing/2014/main" id="{0C53384A-BD59-43F1-2F3C-52D026BBEF79}"/>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62" name="Group 31761">
            <a:extLst>
              <a:ext uri="{FF2B5EF4-FFF2-40B4-BE49-F238E27FC236}">
                <a16:creationId xmlns:a16="http://schemas.microsoft.com/office/drawing/2014/main" id="{27111847-047C-158E-1E1D-CD8C6F94BE19}"/>
              </a:ext>
            </a:extLst>
          </p:cNvPr>
          <p:cNvGrpSpPr/>
          <p:nvPr/>
        </p:nvGrpSpPr>
        <p:grpSpPr>
          <a:xfrm>
            <a:off x="7509754" y="3487682"/>
            <a:ext cx="276038" cy="369880"/>
            <a:chOff x="2419510" y="9699909"/>
            <a:chExt cx="276038" cy="369880"/>
          </a:xfrm>
        </p:grpSpPr>
        <p:cxnSp>
          <p:nvCxnSpPr>
            <p:cNvPr id="31763" name="Straight Connector 31762">
              <a:extLst>
                <a:ext uri="{FF2B5EF4-FFF2-40B4-BE49-F238E27FC236}">
                  <a16:creationId xmlns:a16="http://schemas.microsoft.com/office/drawing/2014/main" id="{85E8C108-993F-6B36-4FD3-BEA44BE585E4}"/>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64" name="TextBox 31763">
              <a:extLst>
                <a:ext uri="{FF2B5EF4-FFF2-40B4-BE49-F238E27FC236}">
                  <a16:creationId xmlns:a16="http://schemas.microsoft.com/office/drawing/2014/main" id="{482CF8CC-DF42-8B71-0DA7-4CEEAB9AEEDA}"/>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65" name="Group 31764">
            <a:extLst>
              <a:ext uri="{FF2B5EF4-FFF2-40B4-BE49-F238E27FC236}">
                <a16:creationId xmlns:a16="http://schemas.microsoft.com/office/drawing/2014/main" id="{DC224954-08C7-CE2C-D239-381157EB9A5D}"/>
              </a:ext>
            </a:extLst>
          </p:cNvPr>
          <p:cNvGrpSpPr/>
          <p:nvPr/>
        </p:nvGrpSpPr>
        <p:grpSpPr>
          <a:xfrm>
            <a:off x="7932644" y="3487682"/>
            <a:ext cx="276038" cy="369880"/>
            <a:chOff x="2419510" y="9699909"/>
            <a:chExt cx="276038" cy="369880"/>
          </a:xfrm>
        </p:grpSpPr>
        <p:cxnSp>
          <p:nvCxnSpPr>
            <p:cNvPr id="31766" name="Straight Connector 31765">
              <a:extLst>
                <a:ext uri="{FF2B5EF4-FFF2-40B4-BE49-F238E27FC236}">
                  <a16:creationId xmlns:a16="http://schemas.microsoft.com/office/drawing/2014/main" id="{DBB2B17C-9E41-B5CE-791A-74EAF8F48FCD}"/>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67" name="TextBox 31766">
              <a:extLst>
                <a:ext uri="{FF2B5EF4-FFF2-40B4-BE49-F238E27FC236}">
                  <a16:creationId xmlns:a16="http://schemas.microsoft.com/office/drawing/2014/main" id="{D2583DF1-D3B2-DBF4-BB4B-467A93095EC4}"/>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6</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68" name="Group 31767">
            <a:extLst>
              <a:ext uri="{FF2B5EF4-FFF2-40B4-BE49-F238E27FC236}">
                <a16:creationId xmlns:a16="http://schemas.microsoft.com/office/drawing/2014/main" id="{7C6C9022-C650-0439-9877-C2C39E1FD0B7}"/>
              </a:ext>
            </a:extLst>
          </p:cNvPr>
          <p:cNvGrpSpPr/>
          <p:nvPr/>
        </p:nvGrpSpPr>
        <p:grpSpPr>
          <a:xfrm>
            <a:off x="8355534" y="3487682"/>
            <a:ext cx="276038" cy="369880"/>
            <a:chOff x="2419510" y="9699909"/>
            <a:chExt cx="276038" cy="369880"/>
          </a:xfrm>
        </p:grpSpPr>
        <p:cxnSp>
          <p:nvCxnSpPr>
            <p:cNvPr id="31769" name="Straight Connector 31768">
              <a:extLst>
                <a:ext uri="{FF2B5EF4-FFF2-40B4-BE49-F238E27FC236}">
                  <a16:creationId xmlns:a16="http://schemas.microsoft.com/office/drawing/2014/main" id="{146B9649-6A18-92E5-ACE7-6A8EAAB8325A}"/>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70" name="TextBox 31769">
              <a:extLst>
                <a:ext uri="{FF2B5EF4-FFF2-40B4-BE49-F238E27FC236}">
                  <a16:creationId xmlns:a16="http://schemas.microsoft.com/office/drawing/2014/main" id="{1818784B-0A00-00FD-E06D-3BFBDDDF71F2}"/>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71" name="Group 31770">
            <a:extLst>
              <a:ext uri="{FF2B5EF4-FFF2-40B4-BE49-F238E27FC236}">
                <a16:creationId xmlns:a16="http://schemas.microsoft.com/office/drawing/2014/main" id="{AFDEFB8D-D567-7A52-B7F5-BD7291D3A28E}"/>
              </a:ext>
            </a:extLst>
          </p:cNvPr>
          <p:cNvGrpSpPr/>
          <p:nvPr/>
        </p:nvGrpSpPr>
        <p:grpSpPr>
          <a:xfrm>
            <a:off x="8727976" y="3487682"/>
            <a:ext cx="367408" cy="369880"/>
            <a:chOff x="2373825" y="9699909"/>
            <a:chExt cx="367408" cy="369880"/>
          </a:xfrm>
        </p:grpSpPr>
        <p:cxnSp>
          <p:nvCxnSpPr>
            <p:cNvPr id="31772" name="Straight Connector 31771">
              <a:extLst>
                <a:ext uri="{FF2B5EF4-FFF2-40B4-BE49-F238E27FC236}">
                  <a16:creationId xmlns:a16="http://schemas.microsoft.com/office/drawing/2014/main" id="{7B86CB28-3B7C-FE63-FDC5-967AD3B0BE4E}"/>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73" name="TextBox 31772">
              <a:extLst>
                <a:ext uri="{FF2B5EF4-FFF2-40B4-BE49-F238E27FC236}">
                  <a16:creationId xmlns:a16="http://schemas.microsoft.com/office/drawing/2014/main" id="{497CB4CF-81B3-D32C-75F8-E95D3E2C64EA}"/>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12</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74" name="Group 31773">
            <a:extLst>
              <a:ext uri="{FF2B5EF4-FFF2-40B4-BE49-F238E27FC236}">
                <a16:creationId xmlns:a16="http://schemas.microsoft.com/office/drawing/2014/main" id="{2DFB2B4D-FBE8-FFFA-8360-7BF239CB99D0}"/>
              </a:ext>
            </a:extLst>
          </p:cNvPr>
          <p:cNvGrpSpPr/>
          <p:nvPr/>
        </p:nvGrpSpPr>
        <p:grpSpPr>
          <a:xfrm>
            <a:off x="9156880" y="3487682"/>
            <a:ext cx="367408" cy="369880"/>
            <a:chOff x="2373825" y="9699909"/>
            <a:chExt cx="367408" cy="369880"/>
          </a:xfrm>
        </p:grpSpPr>
        <p:cxnSp>
          <p:nvCxnSpPr>
            <p:cNvPr id="31775" name="Straight Connector 31774">
              <a:extLst>
                <a:ext uri="{FF2B5EF4-FFF2-40B4-BE49-F238E27FC236}">
                  <a16:creationId xmlns:a16="http://schemas.microsoft.com/office/drawing/2014/main" id="{22C9389A-38AE-EE07-9243-9C939988744A}"/>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76" name="TextBox 31775">
              <a:extLst>
                <a:ext uri="{FF2B5EF4-FFF2-40B4-BE49-F238E27FC236}">
                  <a16:creationId xmlns:a16="http://schemas.microsoft.com/office/drawing/2014/main" id="{23467713-1840-23A1-A2B1-5D6C9CC9B572}"/>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77" name="Group 31776">
            <a:extLst>
              <a:ext uri="{FF2B5EF4-FFF2-40B4-BE49-F238E27FC236}">
                <a16:creationId xmlns:a16="http://schemas.microsoft.com/office/drawing/2014/main" id="{27D32AFD-958B-ADDB-F476-7657C522AA46}"/>
              </a:ext>
            </a:extLst>
          </p:cNvPr>
          <p:cNvGrpSpPr/>
          <p:nvPr/>
        </p:nvGrpSpPr>
        <p:grpSpPr>
          <a:xfrm>
            <a:off x="9571197" y="3487682"/>
            <a:ext cx="367408" cy="369880"/>
            <a:chOff x="2373825" y="9699909"/>
            <a:chExt cx="367408" cy="369880"/>
          </a:xfrm>
        </p:grpSpPr>
        <p:cxnSp>
          <p:nvCxnSpPr>
            <p:cNvPr id="31778" name="Straight Connector 31777">
              <a:extLst>
                <a:ext uri="{FF2B5EF4-FFF2-40B4-BE49-F238E27FC236}">
                  <a16:creationId xmlns:a16="http://schemas.microsoft.com/office/drawing/2014/main" id="{2B0395AD-8BA2-AEE8-3986-17C80BDC5B5E}"/>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79" name="TextBox 31778">
              <a:extLst>
                <a:ext uri="{FF2B5EF4-FFF2-40B4-BE49-F238E27FC236}">
                  <a16:creationId xmlns:a16="http://schemas.microsoft.com/office/drawing/2014/main" id="{66D15644-B66B-E822-8C31-0E97E5236BBF}"/>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18</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81" name="Group 31780">
            <a:extLst>
              <a:ext uri="{FF2B5EF4-FFF2-40B4-BE49-F238E27FC236}">
                <a16:creationId xmlns:a16="http://schemas.microsoft.com/office/drawing/2014/main" id="{C26B6757-F010-71F0-C6F9-12471EB038BE}"/>
              </a:ext>
            </a:extLst>
          </p:cNvPr>
          <p:cNvGrpSpPr/>
          <p:nvPr/>
        </p:nvGrpSpPr>
        <p:grpSpPr>
          <a:xfrm>
            <a:off x="9993713" y="3487682"/>
            <a:ext cx="367408" cy="369880"/>
            <a:chOff x="2373825" y="9699909"/>
            <a:chExt cx="367408" cy="369880"/>
          </a:xfrm>
        </p:grpSpPr>
        <p:cxnSp>
          <p:nvCxnSpPr>
            <p:cNvPr id="31782" name="Straight Connector 31781">
              <a:extLst>
                <a:ext uri="{FF2B5EF4-FFF2-40B4-BE49-F238E27FC236}">
                  <a16:creationId xmlns:a16="http://schemas.microsoft.com/office/drawing/2014/main" id="{C74BCF8C-3CF9-B959-CF28-D9AFA32ED4ED}"/>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83" name="TextBox 31782">
              <a:extLst>
                <a:ext uri="{FF2B5EF4-FFF2-40B4-BE49-F238E27FC236}">
                  <a16:creationId xmlns:a16="http://schemas.microsoft.com/office/drawing/2014/main" id="{8FD0406B-1930-43D1-1BB8-D6B78344372E}"/>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21</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84" name="Group 31783">
            <a:extLst>
              <a:ext uri="{FF2B5EF4-FFF2-40B4-BE49-F238E27FC236}">
                <a16:creationId xmlns:a16="http://schemas.microsoft.com/office/drawing/2014/main" id="{8841AB2E-5143-BB94-BB79-41DE255A9716}"/>
              </a:ext>
            </a:extLst>
          </p:cNvPr>
          <p:cNvGrpSpPr/>
          <p:nvPr/>
        </p:nvGrpSpPr>
        <p:grpSpPr>
          <a:xfrm>
            <a:off x="10416229" y="3487682"/>
            <a:ext cx="367408" cy="369880"/>
            <a:chOff x="2373825" y="9699909"/>
            <a:chExt cx="367408" cy="369880"/>
          </a:xfrm>
        </p:grpSpPr>
        <p:cxnSp>
          <p:nvCxnSpPr>
            <p:cNvPr id="31785" name="Straight Connector 31784">
              <a:extLst>
                <a:ext uri="{FF2B5EF4-FFF2-40B4-BE49-F238E27FC236}">
                  <a16:creationId xmlns:a16="http://schemas.microsoft.com/office/drawing/2014/main" id="{F3A3B0E2-6F6E-4010-7582-F3A24D0D776F}"/>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86" name="TextBox 31785">
              <a:extLst>
                <a:ext uri="{FF2B5EF4-FFF2-40B4-BE49-F238E27FC236}">
                  <a16:creationId xmlns:a16="http://schemas.microsoft.com/office/drawing/2014/main" id="{6E25BC5D-9815-7224-9514-02920D7B1FA4}"/>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24</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31808" name="Freeform: Shape 31807">
            <a:extLst>
              <a:ext uri="{FF2B5EF4-FFF2-40B4-BE49-F238E27FC236}">
                <a16:creationId xmlns:a16="http://schemas.microsoft.com/office/drawing/2014/main" id="{0600C2CA-68AA-5940-A7D0-1304ECDA0769}"/>
              </a:ext>
            </a:extLst>
          </p:cNvPr>
          <p:cNvSpPr/>
          <p:nvPr/>
        </p:nvSpPr>
        <p:spPr>
          <a:xfrm>
            <a:off x="1802407" y="2925865"/>
            <a:ext cx="9267" cy="155559"/>
          </a:xfrm>
          <a:custGeom>
            <a:avLst/>
            <a:gdLst>
              <a:gd name="connsiteX0" fmla="*/ 0 w 9267"/>
              <a:gd name="connsiteY0" fmla="*/ 0 h 155559"/>
              <a:gd name="connsiteX1" fmla="*/ 0 w 9267"/>
              <a:gd name="connsiteY1" fmla="*/ 155560 h 155559"/>
            </a:gdLst>
            <a:ahLst/>
            <a:cxnLst>
              <a:cxn ang="0">
                <a:pos x="connsiteX0" y="connsiteY0"/>
              </a:cxn>
              <a:cxn ang="0">
                <a:pos x="connsiteX1" y="connsiteY1"/>
              </a:cxn>
            </a:cxnLst>
            <a:rect l="l" t="t" r="r" b="b"/>
            <a:pathLst>
              <a:path w="9267" h="155559">
                <a:moveTo>
                  <a:pt x="0" y="0"/>
                </a:moveTo>
                <a:lnTo>
                  <a:pt x="0" y="155560"/>
                </a:lnTo>
              </a:path>
            </a:pathLst>
          </a:custGeom>
          <a:ln w="27803" cap="flat">
            <a:solidFill>
              <a:srgbClr val="005873"/>
            </a:solidFill>
            <a:prstDash val="solid"/>
            <a:miter/>
          </a:ln>
        </p:spPr>
        <p:txBody>
          <a:bodyPr rtlCol="0" anchor="ctr"/>
          <a:lstStyle/>
          <a:p>
            <a:endParaRPr lang="en-US"/>
          </a:p>
        </p:txBody>
      </p:sp>
      <p:sp>
        <p:nvSpPr>
          <p:cNvPr id="31809" name="Freeform: Shape 31808">
            <a:extLst>
              <a:ext uri="{FF2B5EF4-FFF2-40B4-BE49-F238E27FC236}">
                <a16:creationId xmlns:a16="http://schemas.microsoft.com/office/drawing/2014/main" id="{C544B530-51DD-4249-47C7-D862D492A7E0}"/>
              </a:ext>
            </a:extLst>
          </p:cNvPr>
          <p:cNvSpPr/>
          <p:nvPr/>
        </p:nvSpPr>
        <p:spPr>
          <a:xfrm>
            <a:off x="1628826" y="3003644"/>
            <a:ext cx="347255" cy="9292"/>
          </a:xfrm>
          <a:custGeom>
            <a:avLst/>
            <a:gdLst>
              <a:gd name="connsiteX0" fmla="*/ 0 w 347255"/>
              <a:gd name="connsiteY0" fmla="*/ 0 h 9292"/>
              <a:gd name="connsiteX1" fmla="*/ 347256 w 347255"/>
              <a:gd name="connsiteY1" fmla="*/ 0 h 9292"/>
            </a:gdLst>
            <a:ahLst/>
            <a:cxnLst>
              <a:cxn ang="0">
                <a:pos x="connsiteX0" y="connsiteY0"/>
              </a:cxn>
              <a:cxn ang="0">
                <a:pos x="connsiteX1" y="connsiteY1"/>
              </a:cxn>
            </a:cxnLst>
            <a:rect l="l" t="t" r="r" b="b"/>
            <a:pathLst>
              <a:path w="347255" h="9292">
                <a:moveTo>
                  <a:pt x="0" y="0"/>
                </a:moveTo>
                <a:lnTo>
                  <a:pt x="347256" y="0"/>
                </a:lnTo>
              </a:path>
            </a:pathLst>
          </a:custGeom>
          <a:ln w="27803" cap="flat">
            <a:solidFill>
              <a:srgbClr val="005873"/>
            </a:solidFill>
            <a:prstDash val="solid"/>
            <a:miter/>
          </a:ln>
        </p:spPr>
        <p:txBody>
          <a:bodyPr rtlCol="0" anchor="ctr"/>
          <a:lstStyle/>
          <a:p>
            <a:endParaRPr lang="en-US"/>
          </a:p>
        </p:txBody>
      </p:sp>
      <p:sp>
        <p:nvSpPr>
          <p:cNvPr id="31810" name="Freeform: Shape 31809">
            <a:extLst>
              <a:ext uri="{FF2B5EF4-FFF2-40B4-BE49-F238E27FC236}">
                <a16:creationId xmlns:a16="http://schemas.microsoft.com/office/drawing/2014/main" id="{F0019B0C-FFEB-A5FC-3192-DC0F3FD0D28E}"/>
              </a:ext>
            </a:extLst>
          </p:cNvPr>
          <p:cNvSpPr/>
          <p:nvPr/>
        </p:nvSpPr>
        <p:spPr>
          <a:xfrm>
            <a:off x="1802407" y="3148889"/>
            <a:ext cx="9267" cy="155559"/>
          </a:xfrm>
          <a:custGeom>
            <a:avLst/>
            <a:gdLst>
              <a:gd name="connsiteX0" fmla="*/ 0 w 9267"/>
              <a:gd name="connsiteY0" fmla="*/ 0 h 155559"/>
              <a:gd name="connsiteX1" fmla="*/ 0 w 9267"/>
              <a:gd name="connsiteY1" fmla="*/ 155560 h 155559"/>
            </a:gdLst>
            <a:ahLst/>
            <a:cxnLst>
              <a:cxn ang="0">
                <a:pos x="connsiteX0" y="connsiteY0"/>
              </a:cxn>
              <a:cxn ang="0">
                <a:pos x="connsiteX1" y="connsiteY1"/>
              </a:cxn>
            </a:cxnLst>
            <a:rect l="l" t="t" r="r" b="b"/>
            <a:pathLst>
              <a:path w="9267" h="155559">
                <a:moveTo>
                  <a:pt x="0" y="0"/>
                </a:moveTo>
                <a:lnTo>
                  <a:pt x="0" y="155560"/>
                </a:lnTo>
              </a:path>
            </a:pathLst>
          </a:custGeom>
          <a:ln w="27803" cap="flat">
            <a:solidFill>
              <a:schemeClr val="accent2"/>
            </a:solidFill>
            <a:prstDash val="solid"/>
            <a:miter/>
          </a:ln>
        </p:spPr>
        <p:txBody>
          <a:bodyPr rtlCol="0" anchor="ctr"/>
          <a:lstStyle/>
          <a:p>
            <a:endParaRPr lang="en-US"/>
          </a:p>
        </p:txBody>
      </p:sp>
      <p:sp>
        <p:nvSpPr>
          <p:cNvPr id="31811" name="Freeform: Shape 31810">
            <a:extLst>
              <a:ext uri="{FF2B5EF4-FFF2-40B4-BE49-F238E27FC236}">
                <a16:creationId xmlns:a16="http://schemas.microsoft.com/office/drawing/2014/main" id="{2A6AC209-BA4C-8F93-0B19-5456C4DBE6D0}"/>
              </a:ext>
            </a:extLst>
          </p:cNvPr>
          <p:cNvSpPr/>
          <p:nvPr/>
        </p:nvSpPr>
        <p:spPr>
          <a:xfrm>
            <a:off x="1628826" y="3226669"/>
            <a:ext cx="347255" cy="9292"/>
          </a:xfrm>
          <a:custGeom>
            <a:avLst/>
            <a:gdLst>
              <a:gd name="connsiteX0" fmla="*/ 0 w 347255"/>
              <a:gd name="connsiteY0" fmla="*/ 0 h 9292"/>
              <a:gd name="connsiteX1" fmla="*/ 347256 w 347255"/>
              <a:gd name="connsiteY1" fmla="*/ 0 h 9292"/>
            </a:gdLst>
            <a:ahLst/>
            <a:cxnLst>
              <a:cxn ang="0">
                <a:pos x="connsiteX0" y="connsiteY0"/>
              </a:cxn>
              <a:cxn ang="0">
                <a:pos x="connsiteX1" y="connsiteY1"/>
              </a:cxn>
            </a:cxnLst>
            <a:rect l="l" t="t" r="r" b="b"/>
            <a:pathLst>
              <a:path w="347255" h="9292">
                <a:moveTo>
                  <a:pt x="0" y="0"/>
                </a:moveTo>
                <a:lnTo>
                  <a:pt x="347256" y="0"/>
                </a:lnTo>
              </a:path>
            </a:pathLst>
          </a:custGeom>
          <a:ln w="27803" cap="flat">
            <a:solidFill>
              <a:schemeClr val="accent2"/>
            </a:solidFill>
            <a:prstDash val="solid"/>
            <a:miter/>
          </a:ln>
        </p:spPr>
        <p:txBody>
          <a:bodyPr rtlCol="0" anchor="ctr"/>
          <a:lstStyle/>
          <a:p>
            <a:endParaRPr lang="en-US"/>
          </a:p>
        </p:txBody>
      </p:sp>
      <p:grpSp>
        <p:nvGrpSpPr>
          <p:cNvPr id="31812" name="Graphic 31786">
            <a:extLst>
              <a:ext uri="{FF2B5EF4-FFF2-40B4-BE49-F238E27FC236}">
                <a16:creationId xmlns:a16="http://schemas.microsoft.com/office/drawing/2014/main" id="{B544353D-DD82-3E31-15AB-D29CEC3E938E}"/>
              </a:ext>
            </a:extLst>
          </p:cNvPr>
          <p:cNvGrpSpPr/>
          <p:nvPr/>
        </p:nvGrpSpPr>
        <p:grpSpPr>
          <a:xfrm>
            <a:off x="7218986" y="1709513"/>
            <a:ext cx="3131729" cy="1770504"/>
            <a:chOff x="7218986" y="1709513"/>
            <a:chExt cx="3131729" cy="1770504"/>
          </a:xfrm>
          <a:noFill/>
        </p:grpSpPr>
        <p:grpSp>
          <p:nvGrpSpPr>
            <p:cNvPr id="31813" name="Graphic 31786">
              <a:extLst>
                <a:ext uri="{FF2B5EF4-FFF2-40B4-BE49-F238E27FC236}">
                  <a16:creationId xmlns:a16="http://schemas.microsoft.com/office/drawing/2014/main" id="{826C6B04-4F5F-DB86-5DF8-31E95CF10C86}"/>
                </a:ext>
              </a:extLst>
            </p:cNvPr>
            <p:cNvGrpSpPr/>
            <p:nvPr/>
          </p:nvGrpSpPr>
          <p:grpSpPr>
            <a:xfrm>
              <a:off x="7218986" y="1709513"/>
              <a:ext cx="1457624" cy="1770504"/>
              <a:chOff x="7218986" y="1709513"/>
              <a:chExt cx="1457624" cy="1770504"/>
            </a:xfrm>
            <a:noFill/>
          </p:grpSpPr>
          <p:sp>
            <p:nvSpPr>
              <p:cNvPr id="31814" name="Freeform: Shape 31813">
                <a:extLst>
                  <a:ext uri="{FF2B5EF4-FFF2-40B4-BE49-F238E27FC236}">
                    <a16:creationId xmlns:a16="http://schemas.microsoft.com/office/drawing/2014/main" id="{FAFB6BCA-0BB5-3A96-2C99-50D3DC490361}"/>
                  </a:ext>
                </a:extLst>
              </p:cNvPr>
              <p:cNvSpPr/>
              <p:nvPr/>
            </p:nvSpPr>
            <p:spPr>
              <a:xfrm>
                <a:off x="7218986" y="1709513"/>
                <a:ext cx="1457624" cy="1770504"/>
              </a:xfrm>
              <a:custGeom>
                <a:avLst/>
                <a:gdLst>
                  <a:gd name="connsiteX0" fmla="*/ 0 w 1457624"/>
                  <a:gd name="connsiteY0" fmla="*/ 0 h 1770504"/>
                  <a:gd name="connsiteX1" fmla="*/ 387156 w 1457624"/>
                  <a:gd name="connsiteY1" fmla="*/ 0 h 1770504"/>
                  <a:gd name="connsiteX2" fmla="*/ 387156 w 1457624"/>
                  <a:gd name="connsiteY2" fmla="*/ 363178 h 1770504"/>
                  <a:gd name="connsiteX3" fmla="*/ 950904 w 1457624"/>
                  <a:gd name="connsiteY3" fmla="*/ 363178 h 1770504"/>
                  <a:gd name="connsiteX4" fmla="*/ 950904 w 1457624"/>
                  <a:gd name="connsiteY4" fmla="*/ 826241 h 1770504"/>
                  <a:gd name="connsiteX5" fmla="*/ 1064755 w 1457624"/>
                  <a:gd name="connsiteY5" fmla="*/ 826241 h 1770504"/>
                  <a:gd name="connsiteX6" fmla="*/ 1064755 w 1457624"/>
                  <a:gd name="connsiteY6" fmla="*/ 1307442 h 1770504"/>
                  <a:gd name="connsiteX7" fmla="*/ 1457624 w 1457624"/>
                  <a:gd name="connsiteY7" fmla="*/ 1307442 h 1770504"/>
                  <a:gd name="connsiteX8" fmla="*/ 1457624 w 1457624"/>
                  <a:gd name="connsiteY8" fmla="*/ 1770505 h 1770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7624" h="1770504">
                    <a:moveTo>
                      <a:pt x="0" y="0"/>
                    </a:moveTo>
                    <a:lnTo>
                      <a:pt x="387156" y="0"/>
                    </a:lnTo>
                    <a:lnTo>
                      <a:pt x="387156" y="363178"/>
                    </a:lnTo>
                    <a:lnTo>
                      <a:pt x="950904" y="363178"/>
                    </a:lnTo>
                    <a:lnTo>
                      <a:pt x="950904" y="826241"/>
                    </a:lnTo>
                    <a:lnTo>
                      <a:pt x="1064755" y="826241"/>
                    </a:lnTo>
                    <a:lnTo>
                      <a:pt x="1064755" y="1307442"/>
                    </a:lnTo>
                    <a:lnTo>
                      <a:pt x="1457624" y="1307442"/>
                    </a:lnTo>
                    <a:lnTo>
                      <a:pt x="1457624" y="1770505"/>
                    </a:lnTo>
                  </a:path>
                </a:pathLst>
              </a:custGeom>
              <a:noFill/>
              <a:ln w="28575" cap="flat">
                <a:solidFill>
                  <a:schemeClr val="accent2"/>
                </a:solidFill>
                <a:prstDash val="solid"/>
                <a:miter/>
              </a:ln>
            </p:spPr>
            <p:txBody>
              <a:bodyPr rtlCol="0" anchor="ctr"/>
              <a:lstStyle/>
              <a:p>
                <a:endParaRPr lang="en-US"/>
              </a:p>
            </p:txBody>
          </p:sp>
          <p:sp>
            <p:nvSpPr>
              <p:cNvPr id="31815" name="Freeform: Shape 31814">
                <a:extLst>
                  <a:ext uri="{FF2B5EF4-FFF2-40B4-BE49-F238E27FC236}">
                    <a16:creationId xmlns:a16="http://schemas.microsoft.com/office/drawing/2014/main" id="{CD947F99-F2A0-E28C-47C1-24D2A4F0525B}"/>
                  </a:ext>
                </a:extLst>
              </p:cNvPr>
              <p:cNvSpPr/>
              <p:nvPr/>
            </p:nvSpPr>
            <p:spPr>
              <a:xfrm>
                <a:off x="7750394" y="1997047"/>
                <a:ext cx="10201" cy="136161"/>
              </a:xfrm>
              <a:custGeom>
                <a:avLst/>
                <a:gdLst>
                  <a:gd name="connsiteX0" fmla="*/ 0 w 10201"/>
                  <a:gd name="connsiteY0" fmla="*/ 0 h 136161"/>
                  <a:gd name="connsiteX1" fmla="*/ 0 w 10201"/>
                  <a:gd name="connsiteY1" fmla="*/ 136161 h 136161"/>
                </a:gdLst>
                <a:ahLst/>
                <a:cxnLst>
                  <a:cxn ang="0">
                    <a:pos x="connsiteX0" y="connsiteY0"/>
                  </a:cxn>
                  <a:cxn ang="0">
                    <a:pos x="connsiteX1" y="connsiteY1"/>
                  </a:cxn>
                </a:cxnLst>
                <a:rect l="l" t="t" r="r" b="b"/>
                <a:pathLst>
                  <a:path w="10201" h="136161">
                    <a:moveTo>
                      <a:pt x="0" y="0"/>
                    </a:moveTo>
                    <a:lnTo>
                      <a:pt x="0" y="136161"/>
                    </a:lnTo>
                  </a:path>
                </a:pathLst>
              </a:custGeom>
              <a:ln w="28575" cap="flat">
                <a:solidFill>
                  <a:schemeClr val="accent1"/>
                </a:solidFill>
                <a:prstDash val="solid"/>
                <a:miter/>
              </a:ln>
            </p:spPr>
            <p:txBody>
              <a:bodyPr rtlCol="0" anchor="ctr"/>
              <a:lstStyle/>
              <a:p>
                <a:endParaRPr lang="en-US"/>
              </a:p>
            </p:txBody>
          </p:sp>
          <p:sp>
            <p:nvSpPr>
              <p:cNvPr id="31816" name="Freeform: Shape 31815">
                <a:extLst>
                  <a:ext uri="{FF2B5EF4-FFF2-40B4-BE49-F238E27FC236}">
                    <a16:creationId xmlns:a16="http://schemas.microsoft.com/office/drawing/2014/main" id="{DE9EB5F8-6532-550F-8840-F816835D9068}"/>
                  </a:ext>
                </a:extLst>
              </p:cNvPr>
              <p:cNvSpPr/>
              <p:nvPr/>
            </p:nvSpPr>
            <p:spPr>
              <a:xfrm>
                <a:off x="7925048" y="1997047"/>
                <a:ext cx="10201" cy="136161"/>
              </a:xfrm>
              <a:custGeom>
                <a:avLst/>
                <a:gdLst>
                  <a:gd name="connsiteX0" fmla="*/ 0 w 10201"/>
                  <a:gd name="connsiteY0" fmla="*/ 0 h 136161"/>
                  <a:gd name="connsiteX1" fmla="*/ 0 w 10201"/>
                  <a:gd name="connsiteY1" fmla="*/ 136161 h 136161"/>
                </a:gdLst>
                <a:ahLst/>
                <a:cxnLst>
                  <a:cxn ang="0">
                    <a:pos x="connsiteX0" y="connsiteY0"/>
                  </a:cxn>
                  <a:cxn ang="0">
                    <a:pos x="connsiteX1" y="connsiteY1"/>
                  </a:cxn>
                </a:cxnLst>
                <a:rect l="l" t="t" r="r" b="b"/>
                <a:pathLst>
                  <a:path w="10201" h="136161">
                    <a:moveTo>
                      <a:pt x="0" y="0"/>
                    </a:moveTo>
                    <a:lnTo>
                      <a:pt x="0" y="136161"/>
                    </a:lnTo>
                  </a:path>
                </a:pathLst>
              </a:custGeom>
              <a:ln w="28575" cap="flat">
                <a:solidFill>
                  <a:schemeClr val="accent1"/>
                </a:solidFill>
                <a:prstDash val="solid"/>
                <a:miter/>
              </a:ln>
            </p:spPr>
            <p:txBody>
              <a:bodyPr rtlCol="0" anchor="ctr"/>
              <a:lstStyle/>
              <a:p>
                <a:endParaRPr lang="en-US"/>
              </a:p>
            </p:txBody>
          </p:sp>
        </p:grpSp>
        <p:grpSp>
          <p:nvGrpSpPr>
            <p:cNvPr id="31817" name="Graphic 31786">
              <a:extLst>
                <a:ext uri="{FF2B5EF4-FFF2-40B4-BE49-F238E27FC236}">
                  <a16:creationId xmlns:a16="http://schemas.microsoft.com/office/drawing/2014/main" id="{00E3FE80-2967-4157-19EF-51934E336E6C}"/>
                </a:ext>
              </a:extLst>
            </p:cNvPr>
            <p:cNvGrpSpPr/>
            <p:nvPr/>
          </p:nvGrpSpPr>
          <p:grpSpPr>
            <a:xfrm>
              <a:off x="7511265" y="1709513"/>
              <a:ext cx="2839449" cy="1375604"/>
              <a:chOff x="7511265" y="1709513"/>
              <a:chExt cx="2839449" cy="1375604"/>
            </a:xfrm>
            <a:noFill/>
          </p:grpSpPr>
          <p:sp>
            <p:nvSpPr>
              <p:cNvPr id="31818" name="Freeform: Shape 31817">
                <a:extLst>
                  <a:ext uri="{FF2B5EF4-FFF2-40B4-BE49-F238E27FC236}">
                    <a16:creationId xmlns:a16="http://schemas.microsoft.com/office/drawing/2014/main" id="{66F8F25E-6E5F-C251-32A9-0A9E82B6355B}"/>
                  </a:ext>
                </a:extLst>
              </p:cNvPr>
              <p:cNvSpPr/>
              <p:nvPr/>
            </p:nvSpPr>
            <p:spPr>
              <a:xfrm>
                <a:off x="7511265" y="1709513"/>
                <a:ext cx="2839449" cy="1307442"/>
              </a:xfrm>
              <a:custGeom>
                <a:avLst/>
                <a:gdLst>
                  <a:gd name="connsiteX0" fmla="*/ 0 w 2839449"/>
                  <a:gd name="connsiteY0" fmla="*/ 0 h 1307442"/>
                  <a:gd name="connsiteX1" fmla="*/ 0 w 2839449"/>
                  <a:gd name="connsiteY1" fmla="*/ 355614 h 1307442"/>
                  <a:gd name="connsiteX2" fmla="*/ 622510 w 2839449"/>
                  <a:gd name="connsiteY2" fmla="*/ 355614 h 1307442"/>
                  <a:gd name="connsiteX3" fmla="*/ 622510 w 2839449"/>
                  <a:gd name="connsiteY3" fmla="*/ 835351 h 1307442"/>
                  <a:gd name="connsiteX4" fmla="*/ 1047718 w 2839449"/>
                  <a:gd name="connsiteY4" fmla="*/ 835351 h 1307442"/>
                  <a:gd name="connsiteX5" fmla="*/ 1047718 w 2839449"/>
                  <a:gd name="connsiteY5" fmla="*/ 1307442 h 1307442"/>
                  <a:gd name="connsiteX6" fmla="*/ 2839450 w 2839449"/>
                  <a:gd name="connsiteY6" fmla="*/ 1307442 h 13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9449" h="1307442">
                    <a:moveTo>
                      <a:pt x="0" y="0"/>
                    </a:moveTo>
                    <a:lnTo>
                      <a:pt x="0" y="355614"/>
                    </a:lnTo>
                    <a:lnTo>
                      <a:pt x="622510" y="355614"/>
                    </a:lnTo>
                    <a:lnTo>
                      <a:pt x="622510" y="835351"/>
                    </a:lnTo>
                    <a:lnTo>
                      <a:pt x="1047718" y="835351"/>
                    </a:lnTo>
                    <a:lnTo>
                      <a:pt x="1047718" y="1307442"/>
                    </a:lnTo>
                    <a:lnTo>
                      <a:pt x="2839450" y="1307442"/>
                    </a:lnTo>
                  </a:path>
                </a:pathLst>
              </a:custGeom>
              <a:noFill/>
              <a:ln w="28575" cap="flat">
                <a:solidFill>
                  <a:schemeClr val="accent1"/>
                </a:solidFill>
                <a:prstDash val="solid"/>
                <a:miter/>
              </a:ln>
            </p:spPr>
            <p:txBody>
              <a:bodyPr rtlCol="0" anchor="ctr"/>
              <a:lstStyle/>
              <a:p>
                <a:endParaRPr lang="en-US"/>
              </a:p>
            </p:txBody>
          </p:sp>
          <p:sp>
            <p:nvSpPr>
              <p:cNvPr id="31819" name="Freeform: Shape 31818">
                <a:extLst>
                  <a:ext uri="{FF2B5EF4-FFF2-40B4-BE49-F238E27FC236}">
                    <a16:creationId xmlns:a16="http://schemas.microsoft.com/office/drawing/2014/main" id="{B221DC57-D7CE-D357-A4BA-948DFEA5C198}"/>
                  </a:ext>
                </a:extLst>
              </p:cNvPr>
              <p:cNvSpPr/>
              <p:nvPr/>
            </p:nvSpPr>
            <p:spPr>
              <a:xfrm>
                <a:off x="10350715" y="2948875"/>
                <a:ext cx="10201" cy="136242"/>
              </a:xfrm>
              <a:custGeom>
                <a:avLst/>
                <a:gdLst>
                  <a:gd name="connsiteX0" fmla="*/ 0 w 10201"/>
                  <a:gd name="connsiteY0" fmla="*/ 0 h 136242"/>
                  <a:gd name="connsiteX1" fmla="*/ 0 w 10201"/>
                  <a:gd name="connsiteY1" fmla="*/ 136243 h 136242"/>
                </a:gdLst>
                <a:ahLst/>
                <a:cxnLst>
                  <a:cxn ang="0">
                    <a:pos x="connsiteX0" y="connsiteY0"/>
                  </a:cxn>
                  <a:cxn ang="0">
                    <a:pos x="connsiteX1" y="connsiteY1"/>
                  </a:cxn>
                </a:cxnLst>
                <a:rect l="l" t="t" r="r" b="b"/>
                <a:pathLst>
                  <a:path w="10201" h="136242">
                    <a:moveTo>
                      <a:pt x="0" y="0"/>
                    </a:moveTo>
                    <a:lnTo>
                      <a:pt x="0" y="136243"/>
                    </a:lnTo>
                  </a:path>
                </a:pathLst>
              </a:custGeom>
              <a:ln w="28575" cap="flat">
                <a:solidFill>
                  <a:schemeClr val="accent1"/>
                </a:solidFill>
                <a:prstDash val="solid"/>
                <a:miter/>
              </a:ln>
            </p:spPr>
            <p:txBody>
              <a:bodyPr rtlCol="0" anchor="ctr"/>
              <a:lstStyle/>
              <a:p>
                <a:endParaRPr lang="en-US"/>
              </a:p>
            </p:txBody>
          </p:sp>
        </p:grpSp>
      </p:grpSp>
      <p:sp>
        <p:nvSpPr>
          <p:cNvPr id="31821" name="Freeform: Shape 31820">
            <a:extLst>
              <a:ext uri="{FF2B5EF4-FFF2-40B4-BE49-F238E27FC236}">
                <a16:creationId xmlns:a16="http://schemas.microsoft.com/office/drawing/2014/main" id="{6D9522D4-B284-30BE-D6D8-ECE587D95D35}"/>
              </a:ext>
            </a:extLst>
          </p:cNvPr>
          <p:cNvSpPr/>
          <p:nvPr/>
        </p:nvSpPr>
        <p:spPr>
          <a:xfrm>
            <a:off x="8639455" y="1980768"/>
            <a:ext cx="9267" cy="155559"/>
          </a:xfrm>
          <a:custGeom>
            <a:avLst/>
            <a:gdLst>
              <a:gd name="connsiteX0" fmla="*/ 0 w 9267"/>
              <a:gd name="connsiteY0" fmla="*/ 0 h 155559"/>
              <a:gd name="connsiteX1" fmla="*/ 0 w 9267"/>
              <a:gd name="connsiteY1" fmla="*/ 155560 h 155559"/>
            </a:gdLst>
            <a:ahLst/>
            <a:cxnLst>
              <a:cxn ang="0">
                <a:pos x="connsiteX0" y="connsiteY0"/>
              </a:cxn>
              <a:cxn ang="0">
                <a:pos x="connsiteX1" y="connsiteY1"/>
              </a:cxn>
            </a:cxnLst>
            <a:rect l="l" t="t" r="r" b="b"/>
            <a:pathLst>
              <a:path w="9267" h="155559">
                <a:moveTo>
                  <a:pt x="0" y="0"/>
                </a:moveTo>
                <a:lnTo>
                  <a:pt x="0" y="155560"/>
                </a:lnTo>
              </a:path>
            </a:pathLst>
          </a:custGeom>
          <a:ln w="27803" cap="flat">
            <a:solidFill>
              <a:schemeClr val="accent1"/>
            </a:solidFill>
            <a:prstDash val="solid"/>
            <a:miter/>
          </a:ln>
        </p:spPr>
        <p:txBody>
          <a:bodyPr rtlCol="0" anchor="ctr"/>
          <a:lstStyle/>
          <a:p>
            <a:endParaRPr lang="en-US"/>
          </a:p>
        </p:txBody>
      </p:sp>
      <p:sp>
        <p:nvSpPr>
          <p:cNvPr id="31822" name="Freeform: Shape 31821">
            <a:extLst>
              <a:ext uri="{FF2B5EF4-FFF2-40B4-BE49-F238E27FC236}">
                <a16:creationId xmlns:a16="http://schemas.microsoft.com/office/drawing/2014/main" id="{6D4DF7CD-CC1B-C2B6-4DF7-8E2D5F227AF0}"/>
              </a:ext>
            </a:extLst>
          </p:cNvPr>
          <p:cNvSpPr/>
          <p:nvPr/>
        </p:nvSpPr>
        <p:spPr>
          <a:xfrm>
            <a:off x="8465874" y="2058547"/>
            <a:ext cx="347255" cy="9292"/>
          </a:xfrm>
          <a:custGeom>
            <a:avLst/>
            <a:gdLst>
              <a:gd name="connsiteX0" fmla="*/ 0 w 347255"/>
              <a:gd name="connsiteY0" fmla="*/ 0 h 9292"/>
              <a:gd name="connsiteX1" fmla="*/ 347256 w 347255"/>
              <a:gd name="connsiteY1" fmla="*/ 0 h 9292"/>
            </a:gdLst>
            <a:ahLst/>
            <a:cxnLst>
              <a:cxn ang="0">
                <a:pos x="connsiteX0" y="connsiteY0"/>
              </a:cxn>
              <a:cxn ang="0">
                <a:pos x="connsiteX1" y="connsiteY1"/>
              </a:cxn>
            </a:cxnLst>
            <a:rect l="l" t="t" r="r" b="b"/>
            <a:pathLst>
              <a:path w="347255" h="9292">
                <a:moveTo>
                  <a:pt x="0" y="0"/>
                </a:moveTo>
                <a:lnTo>
                  <a:pt x="347256" y="0"/>
                </a:lnTo>
              </a:path>
            </a:pathLst>
          </a:custGeom>
          <a:ln w="27803" cap="flat">
            <a:solidFill>
              <a:schemeClr val="accent1"/>
            </a:solidFill>
            <a:prstDash val="solid"/>
            <a:miter/>
          </a:ln>
        </p:spPr>
        <p:txBody>
          <a:bodyPr rtlCol="0" anchor="ctr"/>
          <a:lstStyle/>
          <a:p>
            <a:endParaRPr lang="en-US"/>
          </a:p>
        </p:txBody>
      </p:sp>
      <p:sp>
        <p:nvSpPr>
          <p:cNvPr id="31823" name="Freeform: Shape 31822">
            <a:extLst>
              <a:ext uri="{FF2B5EF4-FFF2-40B4-BE49-F238E27FC236}">
                <a16:creationId xmlns:a16="http://schemas.microsoft.com/office/drawing/2014/main" id="{87B25003-DFB6-B9FE-877B-98E9025C158F}"/>
              </a:ext>
            </a:extLst>
          </p:cNvPr>
          <p:cNvSpPr/>
          <p:nvPr/>
        </p:nvSpPr>
        <p:spPr>
          <a:xfrm>
            <a:off x="8639455" y="2203792"/>
            <a:ext cx="9267" cy="155559"/>
          </a:xfrm>
          <a:custGeom>
            <a:avLst/>
            <a:gdLst>
              <a:gd name="connsiteX0" fmla="*/ 0 w 9267"/>
              <a:gd name="connsiteY0" fmla="*/ 0 h 155559"/>
              <a:gd name="connsiteX1" fmla="*/ 0 w 9267"/>
              <a:gd name="connsiteY1" fmla="*/ 155560 h 155559"/>
            </a:gdLst>
            <a:ahLst/>
            <a:cxnLst>
              <a:cxn ang="0">
                <a:pos x="connsiteX0" y="connsiteY0"/>
              </a:cxn>
              <a:cxn ang="0">
                <a:pos x="connsiteX1" y="connsiteY1"/>
              </a:cxn>
            </a:cxnLst>
            <a:rect l="l" t="t" r="r" b="b"/>
            <a:pathLst>
              <a:path w="9267" h="155559">
                <a:moveTo>
                  <a:pt x="0" y="0"/>
                </a:moveTo>
                <a:lnTo>
                  <a:pt x="0" y="155560"/>
                </a:lnTo>
              </a:path>
            </a:pathLst>
          </a:custGeom>
          <a:ln w="27803" cap="flat">
            <a:solidFill>
              <a:schemeClr val="accent2"/>
            </a:solidFill>
            <a:prstDash val="solid"/>
            <a:miter/>
          </a:ln>
        </p:spPr>
        <p:txBody>
          <a:bodyPr rtlCol="0" anchor="ctr"/>
          <a:lstStyle/>
          <a:p>
            <a:endParaRPr lang="en-US"/>
          </a:p>
        </p:txBody>
      </p:sp>
      <p:sp>
        <p:nvSpPr>
          <p:cNvPr id="31824" name="Freeform: Shape 31823">
            <a:extLst>
              <a:ext uri="{FF2B5EF4-FFF2-40B4-BE49-F238E27FC236}">
                <a16:creationId xmlns:a16="http://schemas.microsoft.com/office/drawing/2014/main" id="{B4EEED22-6023-54D3-AE61-49E897B927F8}"/>
              </a:ext>
            </a:extLst>
          </p:cNvPr>
          <p:cNvSpPr/>
          <p:nvPr/>
        </p:nvSpPr>
        <p:spPr>
          <a:xfrm>
            <a:off x="8465874" y="2281572"/>
            <a:ext cx="347255" cy="9292"/>
          </a:xfrm>
          <a:custGeom>
            <a:avLst/>
            <a:gdLst>
              <a:gd name="connsiteX0" fmla="*/ 0 w 347255"/>
              <a:gd name="connsiteY0" fmla="*/ 0 h 9292"/>
              <a:gd name="connsiteX1" fmla="*/ 347256 w 347255"/>
              <a:gd name="connsiteY1" fmla="*/ 0 h 9292"/>
            </a:gdLst>
            <a:ahLst/>
            <a:cxnLst>
              <a:cxn ang="0">
                <a:pos x="connsiteX0" y="connsiteY0"/>
              </a:cxn>
              <a:cxn ang="0">
                <a:pos x="connsiteX1" y="connsiteY1"/>
              </a:cxn>
            </a:cxnLst>
            <a:rect l="l" t="t" r="r" b="b"/>
            <a:pathLst>
              <a:path w="347255" h="9292">
                <a:moveTo>
                  <a:pt x="0" y="0"/>
                </a:moveTo>
                <a:lnTo>
                  <a:pt x="347256" y="0"/>
                </a:lnTo>
              </a:path>
            </a:pathLst>
          </a:custGeom>
          <a:ln w="27803" cap="flat">
            <a:solidFill>
              <a:schemeClr val="accent2"/>
            </a:solidFill>
            <a:prstDash val="solid"/>
            <a:miter/>
          </a:ln>
        </p:spPr>
        <p:txBody>
          <a:bodyPr rtlCol="0" anchor="ctr"/>
          <a:lstStyle/>
          <a:p>
            <a:endParaRPr lang="en-US"/>
          </a:p>
        </p:txBody>
      </p:sp>
    </p:spTree>
    <p:extLst>
      <p:ext uri="{BB962C8B-B14F-4D97-AF65-F5344CB8AC3E}">
        <p14:creationId xmlns:p14="http://schemas.microsoft.com/office/powerpoint/2010/main" val="1837517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AZA/VEN/MAG Phase I/II Trial: Outcomes Following HSCT in Frontline Cohort With </a:t>
            </a:r>
            <a:r>
              <a:rPr lang="en-US" sz="3600" i="1" dirty="0">
                <a:latin typeface="Calibri" panose="020F0502020204030204" pitchFamily="34" charset="0"/>
                <a:cs typeface="Arial" charset="0"/>
              </a:rPr>
              <a:t>TP53</a:t>
            </a:r>
            <a:r>
              <a:rPr lang="en-US" sz="3600" baseline="30000" dirty="0">
                <a:latin typeface="Calibri" panose="020F0502020204030204" pitchFamily="34" charset="0"/>
                <a:cs typeface="Arial" charset="0"/>
              </a:rPr>
              <a:t>mut </a:t>
            </a:r>
            <a:r>
              <a:rPr lang="en-US" sz="3600" dirty="0">
                <a:latin typeface="Calibri" panose="020F0502020204030204" pitchFamily="34" charset="0"/>
                <a:cs typeface="Arial" charset="0"/>
              </a:rPr>
              <a:t>AML</a:t>
            </a:r>
            <a:r>
              <a:rPr lang="en-US" altLang="en-US" sz="3600" dirty="0"/>
              <a:t> </a:t>
            </a:r>
            <a:endParaRPr lang="en-US" altLang="en-US" dirty="0"/>
          </a:p>
        </p:txBody>
      </p:sp>
      <p:sp>
        <p:nvSpPr>
          <p:cNvPr id="6" name="Rectangle 3">
            <a:extLst>
              <a:ext uri="{FF2B5EF4-FFF2-40B4-BE49-F238E27FC236}">
                <a16:creationId xmlns:a16="http://schemas.microsoft.com/office/drawing/2014/main" id="{04653829-B965-81BF-69C8-AA8E956C9A5E}"/>
              </a:ext>
            </a:extLst>
          </p:cNvPr>
          <p:cNvSpPr>
            <a:spLocks noGrp="1" noChangeArrowheads="1"/>
          </p:cNvSpPr>
          <p:nvPr>
            <p:ph idx="1"/>
          </p:nvPr>
        </p:nvSpPr>
        <p:spPr>
          <a:xfrm>
            <a:off x="604674" y="1586903"/>
            <a:ext cx="10877529" cy="1452248"/>
          </a:xfrm>
        </p:spPr>
        <p:txBody>
          <a:bodyPr/>
          <a:lstStyle/>
          <a:p>
            <a:pPr>
              <a:spcBef>
                <a:spcPts val="400"/>
              </a:spcBef>
            </a:pPr>
            <a:r>
              <a:rPr lang="en-US" altLang="en-US" sz="2000" dirty="0"/>
              <a:t>9 patients with </a:t>
            </a:r>
            <a:r>
              <a:rPr lang="en-US" sz="2000" i="1" dirty="0">
                <a:cs typeface="Arial" charset="0"/>
              </a:rPr>
              <a:t>TP53</a:t>
            </a:r>
            <a:r>
              <a:rPr lang="en-US" sz="2000" baseline="30000" dirty="0">
                <a:cs typeface="Arial" charset="0"/>
              </a:rPr>
              <a:t>mut </a:t>
            </a:r>
            <a:r>
              <a:rPr lang="en-US" sz="2000" dirty="0">
                <a:cs typeface="Arial" charset="0"/>
              </a:rPr>
              <a:t>AML</a:t>
            </a:r>
            <a:r>
              <a:rPr lang="en-US" altLang="en-US" sz="2000" dirty="0"/>
              <a:t> underwent HSCT (8 de novo, 1 secondary)</a:t>
            </a:r>
          </a:p>
          <a:p>
            <a:pPr lvl="1">
              <a:spcBef>
                <a:spcPts val="400"/>
              </a:spcBef>
            </a:pPr>
            <a:r>
              <a:rPr lang="en-US" altLang="en-US" sz="2000" dirty="0"/>
              <a:t>Median age: 64 </a:t>
            </a:r>
            <a:r>
              <a:rPr lang="en-US" altLang="en-US" sz="2000" dirty="0" err="1"/>
              <a:t>yr</a:t>
            </a:r>
            <a:r>
              <a:rPr lang="en-US" altLang="en-US" sz="2000" dirty="0"/>
              <a:t> (range: 46-69)</a:t>
            </a:r>
          </a:p>
          <a:p>
            <a:pPr lvl="1">
              <a:spcBef>
                <a:spcPts val="400"/>
              </a:spcBef>
            </a:pPr>
            <a:r>
              <a:rPr lang="en-US" altLang="en-US" sz="2000" dirty="0"/>
              <a:t>Median time to HSCT after study start: 4.3 </a:t>
            </a:r>
            <a:r>
              <a:rPr lang="en-US" altLang="en-US" sz="2000" dirty="0" err="1"/>
              <a:t>mo</a:t>
            </a:r>
            <a:r>
              <a:rPr lang="en-US" altLang="en-US" sz="2000" dirty="0"/>
              <a:t> (range: 2.6-5.8)</a:t>
            </a:r>
          </a:p>
          <a:p>
            <a:pPr lvl="1">
              <a:spcBef>
                <a:spcPts val="400"/>
              </a:spcBef>
            </a:pPr>
            <a:r>
              <a:rPr lang="en-US" altLang="en-US" sz="2000" dirty="0"/>
              <a:t>Disease status at HSCT: 7 CR, 2 </a:t>
            </a:r>
            <a:r>
              <a:rPr lang="en-US" altLang="en-US" sz="2000" dirty="0" err="1"/>
              <a:t>CRi</a:t>
            </a:r>
            <a:r>
              <a:rPr lang="en-US" altLang="en-US" sz="2000" dirty="0"/>
              <a:t>; 5 MRD negative</a:t>
            </a:r>
          </a:p>
          <a:p>
            <a:pPr lvl="1">
              <a:spcBef>
                <a:spcPts val="400"/>
              </a:spcBef>
            </a:pPr>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Daver</a:t>
            </a:r>
            <a:r>
              <a:rPr lang="en-US" altLang="en-US" sz="1200" b="0" spc="-10" dirty="0">
                <a:solidFill>
                  <a:schemeClr val="bg2"/>
                </a:solidFill>
                <a:latin typeface="Calibri" panose="020F0502020204030204" pitchFamily="34" charset="0"/>
              </a:rPr>
              <a:t>. ASH 2022. Abstr 61. Reproduced with permission.</a:t>
            </a:r>
            <a:endParaRPr lang="en-US" altLang="en-US" sz="1200" b="0" dirty="0">
              <a:solidFill>
                <a:schemeClr val="bg2"/>
              </a:solidFill>
              <a:latin typeface="Calibri" panose="020F0502020204030204" pitchFamily="34" charset="0"/>
            </a:endParaRPr>
          </a:p>
        </p:txBody>
      </p:sp>
      <p:graphicFrame>
        <p:nvGraphicFramePr>
          <p:cNvPr id="3" name="Table 16">
            <a:extLst>
              <a:ext uri="{FF2B5EF4-FFF2-40B4-BE49-F238E27FC236}">
                <a16:creationId xmlns:a16="http://schemas.microsoft.com/office/drawing/2014/main" id="{46C3BF31-8E1A-4D47-8D2C-79651CDEA40D}"/>
              </a:ext>
            </a:extLst>
          </p:cNvPr>
          <p:cNvGraphicFramePr>
            <a:graphicFrameLocks noGrp="1"/>
          </p:cNvGraphicFramePr>
          <p:nvPr>
            <p:extLst>
              <p:ext uri="{D42A27DB-BD31-4B8C-83A1-F6EECF244321}">
                <p14:modId xmlns:p14="http://schemas.microsoft.com/office/powerpoint/2010/main" val="2237241994"/>
              </p:ext>
            </p:extLst>
          </p:nvPr>
        </p:nvGraphicFramePr>
        <p:xfrm>
          <a:off x="3539602" y="3656694"/>
          <a:ext cx="2415572" cy="815568"/>
        </p:xfrm>
        <a:graphic>
          <a:graphicData uri="http://schemas.openxmlformats.org/drawingml/2006/table">
            <a:tbl>
              <a:tblPr firstRow="1" bandRow="1">
                <a:tableStyleId>{93296810-A885-4BE3-A3E7-6D5BEEA58F35}</a:tableStyleId>
              </a:tblPr>
              <a:tblGrid>
                <a:gridCol w="580490">
                  <a:extLst>
                    <a:ext uri="{9D8B030D-6E8A-4147-A177-3AD203B41FA5}">
                      <a16:colId xmlns:a16="http://schemas.microsoft.com/office/drawing/2014/main" val="3742603188"/>
                    </a:ext>
                  </a:extLst>
                </a:gridCol>
                <a:gridCol w="390481">
                  <a:extLst>
                    <a:ext uri="{9D8B030D-6E8A-4147-A177-3AD203B41FA5}">
                      <a16:colId xmlns:a16="http://schemas.microsoft.com/office/drawing/2014/main" val="441294907"/>
                    </a:ext>
                  </a:extLst>
                </a:gridCol>
                <a:gridCol w="648023">
                  <a:extLst>
                    <a:ext uri="{9D8B030D-6E8A-4147-A177-3AD203B41FA5}">
                      <a16:colId xmlns:a16="http://schemas.microsoft.com/office/drawing/2014/main" val="2129747930"/>
                    </a:ext>
                  </a:extLst>
                </a:gridCol>
                <a:gridCol w="796578">
                  <a:extLst>
                    <a:ext uri="{9D8B030D-6E8A-4147-A177-3AD203B41FA5}">
                      <a16:colId xmlns:a16="http://schemas.microsoft.com/office/drawing/2014/main" val="3917891574"/>
                    </a:ext>
                  </a:extLst>
                </a:gridCol>
              </a:tblGrid>
              <a:tr h="266927">
                <a:tc>
                  <a:txBody>
                    <a:bodyPr/>
                    <a:lstStyle/>
                    <a:p>
                      <a:pPr algn="ctr"/>
                      <a:endParaRPr lang="en-US" sz="1200" b="0" dirty="0">
                        <a:solidFill>
                          <a:schemeClr val="bg1"/>
                        </a:solidFill>
                      </a:endParaRPr>
                    </a:p>
                  </a:txBody>
                  <a:tcPr marL="88976" marR="88976" marT="44488" marB="44488">
                    <a:noFill/>
                  </a:tcPr>
                </a:tc>
                <a:tc>
                  <a:txBody>
                    <a:bodyPr/>
                    <a:lstStyle/>
                    <a:p>
                      <a:pPr algn="ctr"/>
                      <a:r>
                        <a:rPr lang="en-US" sz="1200" b="0" dirty="0">
                          <a:solidFill>
                            <a:schemeClr val="bg1"/>
                          </a:solidFill>
                        </a:rPr>
                        <a:t>n</a:t>
                      </a:r>
                    </a:p>
                  </a:txBody>
                  <a:tcPr marL="88976" marR="88976" marT="44488" marB="44488">
                    <a:noFill/>
                  </a:tcPr>
                </a:tc>
                <a:tc>
                  <a:txBody>
                    <a:bodyPr/>
                    <a:lstStyle/>
                    <a:p>
                      <a:pPr algn="ctr"/>
                      <a:r>
                        <a:rPr lang="en-US" sz="1200" b="0" dirty="0">
                          <a:solidFill>
                            <a:schemeClr val="bg1"/>
                          </a:solidFill>
                        </a:rPr>
                        <a:t>Events</a:t>
                      </a:r>
                    </a:p>
                  </a:txBody>
                  <a:tcPr marL="88976" marR="88976" marT="44488" marB="44488">
                    <a:noFill/>
                  </a:tcPr>
                </a:tc>
                <a:tc>
                  <a:txBody>
                    <a:bodyPr/>
                    <a:lstStyle/>
                    <a:p>
                      <a:pPr algn="ctr"/>
                      <a:r>
                        <a:rPr lang="en-US" sz="1200" b="0" dirty="0" err="1">
                          <a:solidFill>
                            <a:schemeClr val="bg1"/>
                          </a:solidFill>
                        </a:rPr>
                        <a:t>mOS</a:t>
                      </a:r>
                      <a:r>
                        <a:rPr lang="en-US" sz="1200" b="0" dirty="0">
                          <a:solidFill>
                            <a:schemeClr val="bg1"/>
                          </a:solidFill>
                        </a:rPr>
                        <a:t>, </a:t>
                      </a:r>
                      <a:r>
                        <a:rPr lang="en-US" sz="1200" b="0" dirty="0" err="1">
                          <a:solidFill>
                            <a:schemeClr val="bg1"/>
                          </a:solidFill>
                        </a:rPr>
                        <a:t>mo</a:t>
                      </a:r>
                      <a:endParaRPr lang="en-US" sz="1200" b="0" dirty="0">
                        <a:solidFill>
                          <a:schemeClr val="bg1"/>
                        </a:solidFill>
                      </a:endParaRPr>
                    </a:p>
                  </a:txBody>
                  <a:tcPr marL="88976" marR="88976" marT="44488" marB="44488">
                    <a:noFill/>
                  </a:tcPr>
                </a:tc>
                <a:extLst>
                  <a:ext uri="{0D108BD9-81ED-4DB2-BD59-A6C34878D82A}">
                    <a16:rowId xmlns:a16="http://schemas.microsoft.com/office/drawing/2014/main" val="2673538819"/>
                  </a:ext>
                </a:extLst>
              </a:tr>
              <a:tr h="266927">
                <a:tc>
                  <a:txBody>
                    <a:bodyPr/>
                    <a:lstStyle/>
                    <a:p>
                      <a:r>
                        <a:rPr lang="en-US" sz="1200" b="0" dirty="0">
                          <a:solidFill>
                            <a:schemeClr val="bg1"/>
                          </a:solidFill>
                        </a:rPr>
                        <a:t>SCT+</a:t>
                      </a:r>
                    </a:p>
                  </a:txBody>
                  <a:tcPr marL="88976" marR="88976" marT="44488" marB="44488">
                    <a:noFill/>
                  </a:tcPr>
                </a:tc>
                <a:tc>
                  <a:txBody>
                    <a:bodyPr/>
                    <a:lstStyle/>
                    <a:p>
                      <a:pPr algn="ctr"/>
                      <a:r>
                        <a:rPr lang="en-US" sz="1200" b="0" dirty="0">
                          <a:solidFill>
                            <a:schemeClr val="bg1"/>
                          </a:solidFill>
                        </a:rPr>
                        <a:t>9</a:t>
                      </a:r>
                    </a:p>
                  </a:txBody>
                  <a:tcPr marL="88976" marR="88976" marT="44488" marB="44488">
                    <a:noFill/>
                  </a:tcPr>
                </a:tc>
                <a:tc>
                  <a:txBody>
                    <a:bodyPr/>
                    <a:lstStyle/>
                    <a:p>
                      <a:pPr algn="ctr"/>
                      <a:r>
                        <a:rPr lang="en-US" sz="1200" b="0" dirty="0">
                          <a:solidFill>
                            <a:schemeClr val="bg1"/>
                          </a:solidFill>
                        </a:rPr>
                        <a:t>4</a:t>
                      </a:r>
                    </a:p>
                  </a:txBody>
                  <a:tcPr marL="88976" marR="88976" marT="44488" marB="44488">
                    <a:noFill/>
                  </a:tcPr>
                </a:tc>
                <a:tc>
                  <a:txBody>
                    <a:bodyPr/>
                    <a:lstStyle/>
                    <a:p>
                      <a:pPr algn="ctr"/>
                      <a:r>
                        <a:rPr lang="en-US" sz="1200" b="0" dirty="0">
                          <a:solidFill>
                            <a:schemeClr val="bg1"/>
                          </a:solidFill>
                        </a:rPr>
                        <a:t>16.6</a:t>
                      </a:r>
                    </a:p>
                  </a:txBody>
                  <a:tcPr marL="88976" marR="88976" marT="44488" marB="44488">
                    <a:noFill/>
                  </a:tcPr>
                </a:tc>
                <a:extLst>
                  <a:ext uri="{0D108BD9-81ED-4DB2-BD59-A6C34878D82A}">
                    <a16:rowId xmlns:a16="http://schemas.microsoft.com/office/drawing/2014/main" val="641627148"/>
                  </a:ext>
                </a:extLst>
              </a:tr>
              <a:tr h="266927">
                <a:tc>
                  <a:txBody>
                    <a:bodyPr/>
                    <a:lstStyle/>
                    <a:p>
                      <a:r>
                        <a:rPr lang="en-US" sz="1200" b="0" dirty="0">
                          <a:solidFill>
                            <a:schemeClr val="bg1"/>
                          </a:solidFill>
                        </a:rPr>
                        <a:t>SCT-</a:t>
                      </a:r>
                    </a:p>
                  </a:txBody>
                  <a:tcPr marL="88976" marR="88976" marT="44488" marB="44488">
                    <a:noFill/>
                  </a:tcPr>
                </a:tc>
                <a:tc>
                  <a:txBody>
                    <a:bodyPr/>
                    <a:lstStyle/>
                    <a:p>
                      <a:pPr algn="ctr"/>
                      <a:r>
                        <a:rPr lang="en-US" sz="1200" b="0" dirty="0">
                          <a:solidFill>
                            <a:schemeClr val="bg1"/>
                          </a:solidFill>
                        </a:rPr>
                        <a:t>14</a:t>
                      </a:r>
                    </a:p>
                  </a:txBody>
                  <a:tcPr marL="88976" marR="88976" marT="44488" marB="44488">
                    <a:noFill/>
                  </a:tcPr>
                </a:tc>
                <a:tc>
                  <a:txBody>
                    <a:bodyPr/>
                    <a:lstStyle/>
                    <a:p>
                      <a:pPr algn="ctr"/>
                      <a:r>
                        <a:rPr lang="en-US" sz="1200" b="0" dirty="0">
                          <a:solidFill>
                            <a:schemeClr val="bg1"/>
                          </a:solidFill>
                        </a:rPr>
                        <a:t>7</a:t>
                      </a:r>
                    </a:p>
                  </a:txBody>
                  <a:tcPr marL="88976" marR="88976" marT="44488" marB="44488">
                    <a:noFill/>
                  </a:tcPr>
                </a:tc>
                <a:tc>
                  <a:txBody>
                    <a:bodyPr/>
                    <a:lstStyle/>
                    <a:p>
                      <a:pPr algn="ctr"/>
                      <a:r>
                        <a:rPr lang="en-US" sz="1200" b="0" dirty="0">
                          <a:solidFill>
                            <a:schemeClr val="bg1"/>
                          </a:solidFill>
                        </a:rPr>
                        <a:t>9.8</a:t>
                      </a:r>
                    </a:p>
                  </a:txBody>
                  <a:tcPr marL="88976" marR="88976" marT="44488" marB="44488">
                    <a:noFill/>
                  </a:tcPr>
                </a:tc>
                <a:extLst>
                  <a:ext uri="{0D108BD9-81ED-4DB2-BD59-A6C34878D82A}">
                    <a16:rowId xmlns:a16="http://schemas.microsoft.com/office/drawing/2014/main" val="3560856638"/>
                  </a:ext>
                </a:extLst>
              </a:tr>
            </a:tbl>
          </a:graphicData>
        </a:graphic>
      </p:graphicFrame>
      <p:sp>
        <p:nvSpPr>
          <p:cNvPr id="5" name="TextBox 4">
            <a:extLst>
              <a:ext uri="{FF2B5EF4-FFF2-40B4-BE49-F238E27FC236}">
                <a16:creationId xmlns:a16="http://schemas.microsoft.com/office/drawing/2014/main" id="{23943769-6F39-A768-C5DA-9A2A31E0410E}"/>
              </a:ext>
            </a:extLst>
          </p:cNvPr>
          <p:cNvSpPr txBox="1"/>
          <p:nvPr/>
        </p:nvSpPr>
        <p:spPr>
          <a:xfrm rot="16200000">
            <a:off x="-263718" y="4773244"/>
            <a:ext cx="2075338" cy="338554"/>
          </a:xfrm>
          <a:prstGeom prst="rect">
            <a:avLst/>
          </a:prstGeom>
          <a:noFill/>
        </p:spPr>
        <p:txBody>
          <a:bodyPr wrap="square" rtlCol="0">
            <a:spAutoFit/>
          </a:bodyPr>
          <a:lstStyle/>
          <a:p>
            <a:pPr algn="ctr"/>
            <a:r>
              <a:rPr lang="en-US" sz="1600" b="1" dirty="0">
                <a:solidFill>
                  <a:schemeClr val="bg1"/>
                </a:solidFill>
                <a:latin typeface="+mn-lt"/>
                <a:cs typeface="Arial" panose="020B0604020202020204" pitchFamily="34" charset="0"/>
              </a:rPr>
              <a:t>Probability of Survival</a:t>
            </a:r>
            <a:endParaRPr lang="en-GB" sz="1600" b="1" dirty="0">
              <a:solidFill>
                <a:schemeClr val="bg1"/>
              </a:solidFill>
              <a:latin typeface="+mn-lt"/>
              <a:cs typeface="Arial" panose="020B0604020202020204" pitchFamily="34" charset="0"/>
            </a:endParaRPr>
          </a:p>
        </p:txBody>
      </p:sp>
      <p:sp>
        <p:nvSpPr>
          <p:cNvPr id="10" name="TextBox 9">
            <a:extLst>
              <a:ext uri="{FF2B5EF4-FFF2-40B4-BE49-F238E27FC236}">
                <a16:creationId xmlns:a16="http://schemas.microsoft.com/office/drawing/2014/main" id="{92CE317B-B59B-4697-7725-0B23C7AC1E5F}"/>
              </a:ext>
            </a:extLst>
          </p:cNvPr>
          <p:cNvSpPr txBox="1"/>
          <p:nvPr/>
        </p:nvSpPr>
        <p:spPr>
          <a:xfrm>
            <a:off x="1034230" y="3509370"/>
            <a:ext cx="3608591" cy="369332"/>
          </a:xfrm>
          <a:prstGeom prst="rect">
            <a:avLst/>
          </a:prstGeom>
          <a:noFill/>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Overall Survival</a:t>
            </a:r>
          </a:p>
        </p:txBody>
      </p:sp>
      <p:sp>
        <p:nvSpPr>
          <p:cNvPr id="11" name="TextBox 10">
            <a:extLst>
              <a:ext uri="{FF2B5EF4-FFF2-40B4-BE49-F238E27FC236}">
                <a16:creationId xmlns:a16="http://schemas.microsoft.com/office/drawing/2014/main" id="{D4F772F4-8CBF-5CC0-804B-D3F0DDE9B543}"/>
              </a:ext>
            </a:extLst>
          </p:cNvPr>
          <p:cNvSpPr txBox="1"/>
          <p:nvPr/>
        </p:nvSpPr>
        <p:spPr bwMode="auto">
          <a:xfrm>
            <a:off x="1274726" y="5967641"/>
            <a:ext cx="3315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2" name="Freeform: Shape 32037">
            <a:extLst>
              <a:ext uri="{FF2B5EF4-FFF2-40B4-BE49-F238E27FC236}">
                <a16:creationId xmlns:a16="http://schemas.microsoft.com/office/drawing/2014/main" id="{42409E41-7B31-3813-418D-2FA953B14BA3}"/>
              </a:ext>
            </a:extLst>
          </p:cNvPr>
          <p:cNvSpPr/>
          <p:nvPr/>
        </p:nvSpPr>
        <p:spPr>
          <a:xfrm>
            <a:off x="1368392" y="3857870"/>
            <a:ext cx="3405731" cy="1825030"/>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13" name="Straight Connector 12">
            <a:extLst>
              <a:ext uri="{FF2B5EF4-FFF2-40B4-BE49-F238E27FC236}">
                <a16:creationId xmlns:a16="http://schemas.microsoft.com/office/drawing/2014/main" id="{31B6F78A-67C6-A5DB-22A5-0B76DD76AC5A}"/>
              </a:ext>
            </a:extLst>
          </p:cNvPr>
          <p:cNvCxnSpPr>
            <a:cxnSpLocks/>
          </p:cNvCxnSpPr>
          <p:nvPr/>
        </p:nvCxnSpPr>
        <p:spPr>
          <a:xfrm>
            <a:off x="1274726" y="5682900"/>
            <a:ext cx="96510" cy="0"/>
          </a:xfrm>
          <a:prstGeom prst="line">
            <a:avLst/>
          </a:prstGeom>
          <a:noFill/>
          <a:ln w="28575" cap="flat" cmpd="sng" algn="ctr">
            <a:solidFill>
              <a:sysClr val="windowText" lastClr="000000"/>
            </a:solidFill>
            <a:prstDash val="solid"/>
            <a:miter lim="800000"/>
          </a:ln>
          <a:effectLst/>
        </p:spPr>
      </p:cxnSp>
      <p:grpSp>
        <p:nvGrpSpPr>
          <p:cNvPr id="14" name="Group 13">
            <a:extLst>
              <a:ext uri="{FF2B5EF4-FFF2-40B4-BE49-F238E27FC236}">
                <a16:creationId xmlns:a16="http://schemas.microsoft.com/office/drawing/2014/main" id="{6F86E61A-BF31-DE15-3D6D-84893A46A213}"/>
              </a:ext>
            </a:extLst>
          </p:cNvPr>
          <p:cNvGrpSpPr/>
          <p:nvPr/>
        </p:nvGrpSpPr>
        <p:grpSpPr>
          <a:xfrm>
            <a:off x="876779" y="3724814"/>
            <a:ext cx="494457" cy="307777"/>
            <a:chOff x="1658458" y="7139158"/>
            <a:chExt cx="494457" cy="307777"/>
          </a:xfrm>
        </p:grpSpPr>
        <p:cxnSp>
          <p:nvCxnSpPr>
            <p:cNvPr id="15" name="Straight Connector 14">
              <a:extLst>
                <a:ext uri="{FF2B5EF4-FFF2-40B4-BE49-F238E27FC236}">
                  <a16:creationId xmlns:a16="http://schemas.microsoft.com/office/drawing/2014/main" id="{F0E3AB8A-0ED8-182A-CE98-A73B9F26243C}"/>
                </a:ext>
              </a:extLst>
            </p:cNvPr>
            <p:cNvCxnSpPr>
              <a:cxnSpLocks/>
            </p:cNvCxnSpPr>
            <p:nvPr/>
          </p:nvCxnSpPr>
          <p:spPr>
            <a:xfrm>
              <a:off x="2056405" y="7280212"/>
              <a:ext cx="96510" cy="0"/>
            </a:xfrm>
            <a:prstGeom prst="line">
              <a:avLst/>
            </a:prstGeom>
            <a:noFill/>
            <a:ln w="28575" cap="flat" cmpd="sng" algn="ctr">
              <a:solidFill>
                <a:sysClr val="windowText" lastClr="000000"/>
              </a:solidFill>
              <a:prstDash val="solid"/>
              <a:miter lim="800000"/>
            </a:ln>
            <a:effectLst/>
          </p:spPr>
        </p:cxnSp>
        <p:sp>
          <p:nvSpPr>
            <p:cNvPr id="16" name="TextBox 15">
              <a:extLst>
                <a:ext uri="{FF2B5EF4-FFF2-40B4-BE49-F238E27FC236}">
                  <a16:creationId xmlns:a16="http://schemas.microsoft.com/office/drawing/2014/main" id="{0B78CDC2-19F5-0C88-11EC-EE75B831F55C}"/>
                </a:ext>
              </a:extLst>
            </p:cNvPr>
            <p:cNvSpPr txBox="1"/>
            <p:nvPr/>
          </p:nvSpPr>
          <p:spPr>
            <a:xfrm>
              <a:off x="1658458" y="7139158"/>
              <a:ext cx="458780"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7" name="Group 16">
            <a:extLst>
              <a:ext uri="{FF2B5EF4-FFF2-40B4-BE49-F238E27FC236}">
                <a16:creationId xmlns:a16="http://schemas.microsoft.com/office/drawing/2014/main" id="{DBBEB878-730C-A9AB-170D-0713CD103744}"/>
              </a:ext>
            </a:extLst>
          </p:cNvPr>
          <p:cNvGrpSpPr/>
          <p:nvPr/>
        </p:nvGrpSpPr>
        <p:grpSpPr>
          <a:xfrm>
            <a:off x="968151" y="4176833"/>
            <a:ext cx="403085" cy="307777"/>
            <a:chOff x="1749830" y="7480263"/>
            <a:chExt cx="403085" cy="307777"/>
          </a:xfrm>
        </p:grpSpPr>
        <p:cxnSp>
          <p:nvCxnSpPr>
            <p:cNvPr id="18" name="Straight Connector 17">
              <a:extLst>
                <a:ext uri="{FF2B5EF4-FFF2-40B4-BE49-F238E27FC236}">
                  <a16:creationId xmlns:a16="http://schemas.microsoft.com/office/drawing/2014/main" id="{A76E726E-A7A6-7356-159B-00B6D530FC77}"/>
                </a:ext>
              </a:extLst>
            </p:cNvPr>
            <p:cNvCxnSpPr>
              <a:cxnSpLocks/>
            </p:cNvCxnSpPr>
            <p:nvPr/>
          </p:nvCxnSpPr>
          <p:spPr>
            <a:xfrm>
              <a:off x="2056405" y="7628447"/>
              <a:ext cx="96510" cy="0"/>
            </a:xfrm>
            <a:prstGeom prst="line">
              <a:avLst/>
            </a:prstGeom>
            <a:noFill/>
            <a:ln w="28575" cap="flat" cmpd="sng" algn="ctr">
              <a:solidFill>
                <a:sysClr val="windowText" lastClr="000000"/>
              </a:solidFill>
              <a:prstDash val="solid"/>
              <a:miter lim="800000"/>
            </a:ln>
            <a:effectLst/>
          </p:spPr>
        </p:cxnSp>
        <p:sp>
          <p:nvSpPr>
            <p:cNvPr id="19" name="TextBox 18">
              <a:extLst>
                <a:ext uri="{FF2B5EF4-FFF2-40B4-BE49-F238E27FC236}">
                  <a16:creationId xmlns:a16="http://schemas.microsoft.com/office/drawing/2014/main" id="{8FCA505E-0733-CA95-FC22-A466E44A809B}"/>
                </a:ext>
              </a:extLst>
            </p:cNvPr>
            <p:cNvSpPr txBox="1"/>
            <p:nvPr/>
          </p:nvSpPr>
          <p:spPr>
            <a:xfrm>
              <a:off x="1749830" y="7480263"/>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400" kern="0" dirty="0">
                  <a:solidFill>
                    <a:prstClr val="black"/>
                  </a:solidFill>
                  <a:latin typeface="Calibri" panose="020F0502020204030204" pitchFamily="34" charset="0"/>
                  <a:cs typeface="Calibri" panose="020F0502020204030204" pitchFamily="34" charset="0"/>
                </a:rPr>
                <a:t>75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20" name="Group 19">
            <a:extLst>
              <a:ext uri="{FF2B5EF4-FFF2-40B4-BE49-F238E27FC236}">
                <a16:creationId xmlns:a16="http://schemas.microsoft.com/office/drawing/2014/main" id="{BDBD08C9-5B28-F65B-B7CF-E7B59AFB77AA}"/>
              </a:ext>
            </a:extLst>
          </p:cNvPr>
          <p:cNvGrpSpPr/>
          <p:nvPr/>
        </p:nvGrpSpPr>
        <p:grpSpPr>
          <a:xfrm>
            <a:off x="968151" y="4628852"/>
            <a:ext cx="403085" cy="307777"/>
            <a:chOff x="1749830" y="7824226"/>
            <a:chExt cx="403085" cy="307777"/>
          </a:xfrm>
        </p:grpSpPr>
        <p:cxnSp>
          <p:nvCxnSpPr>
            <p:cNvPr id="21" name="Straight Connector 20">
              <a:extLst>
                <a:ext uri="{FF2B5EF4-FFF2-40B4-BE49-F238E27FC236}">
                  <a16:creationId xmlns:a16="http://schemas.microsoft.com/office/drawing/2014/main" id="{FBDE5356-D8DC-010D-600C-165EFAA2051C}"/>
                </a:ext>
              </a:extLst>
            </p:cNvPr>
            <p:cNvCxnSpPr>
              <a:cxnSpLocks/>
            </p:cNvCxnSpPr>
            <p:nvPr/>
          </p:nvCxnSpPr>
          <p:spPr>
            <a:xfrm>
              <a:off x="2056405" y="7971415"/>
              <a:ext cx="96510" cy="0"/>
            </a:xfrm>
            <a:prstGeom prst="line">
              <a:avLst/>
            </a:prstGeom>
            <a:noFill/>
            <a:ln w="28575" cap="flat" cmpd="sng" algn="ctr">
              <a:solidFill>
                <a:sysClr val="windowText" lastClr="000000"/>
              </a:solidFill>
              <a:prstDash val="solid"/>
              <a:miter lim="800000"/>
            </a:ln>
            <a:effectLst/>
          </p:spPr>
        </p:cxnSp>
        <p:sp>
          <p:nvSpPr>
            <p:cNvPr id="22" name="TextBox 21">
              <a:extLst>
                <a:ext uri="{FF2B5EF4-FFF2-40B4-BE49-F238E27FC236}">
                  <a16:creationId xmlns:a16="http://schemas.microsoft.com/office/drawing/2014/main" id="{7B917537-99BF-0BB2-98F9-DE9082AEE17E}"/>
                </a:ext>
              </a:extLst>
            </p:cNvPr>
            <p:cNvSpPr txBox="1"/>
            <p:nvPr/>
          </p:nvSpPr>
          <p:spPr>
            <a:xfrm>
              <a:off x="1749830" y="7824226"/>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400" kern="0" dirty="0">
                  <a:solidFill>
                    <a:prstClr val="black"/>
                  </a:solidFill>
                  <a:latin typeface="Calibri" panose="020F0502020204030204" pitchFamily="34" charset="0"/>
                  <a:cs typeface="Calibri" panose="020F0502020204030204" pitchFamily="34" charset="0"/>
                </a:rPr>
                <a:t>5</a:t>
              </a: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23" name="Group 22">
            <a:extLst>
              <a:ext uri="{FF2B5EF4-FFF2-40B4-BE49-F238E27FC236}">
                <a16:creationId xmlns:a16="http://schemas.microsoft.com/office/drawing/2014/main" id="{FC16C66C-465D-10B2-DE50-157616B5A527}"/>
              </a:ext>
            </a:extLst>
          </p:cNvPr>
          <p:cNvGrpSpPr/>
          <p:nvPr/>
        </p:nvGrpSpPr>
        <p:grpSpPr>
          <a:xfrm>
            <a:off x="968151" y="5080871"/>
            <a:ext cx="403085" cy="307777"/>
            <a:chOff x="1749830" y="8502467"/>
            <a:chExt cx="403085" cy="307777"/>
          </a:xfrm>
        </p:grpSpPr>
        <p:cxnSp>
          <p:nvCxnSpPr>
            <p:cNvPr id="24" name="Straight Connector 23">
              <a:extLst>
                <a:ext uri="{FF2B5EF4-FFF2-40B4-BE49-F238E27FC236}">
                  <a16:creationId xmlns:a16="http://schemas.microsoft.com/office/drawing/2014/main" id="{372E36BC-F2FE-3B48-05B9-6EC07D1650ED}"/>
                </a:ext>
              </a:extLst>
            </p:cNvPr>
            <p:cNvCxnSpPr>
              <a:cxnSpLocks/>
            </p:cNvCxnSpPr>
            <p:nvPr/>
          </p:nvCxnSpPr>
          <p:spPr>
            <a:xfrm>
              <a:off x="2056405" y="8654348"/>
              <a:ext cx="96510" cy="0"/>
            </a:xfrm>
            <a:prstGeom prst="line">
              <a:avLst/>
            </a:prstGeom>
            <a:noFill/>
            <a:ln w="28575" cap="flat" cmpd="sng" algn="ctr">
              <a:solidFill>
                <a:sysClr val="windowText" lastClr="000000"/>
              </a:solidFill>
              <a:prstDash val="solid"/>
              <a:miter lim="800000"/>
            </a:ln>
            <a:effectLst/>
          </p:spPr>
        </p:cxnSp>
        <p:sp>
          <p:nvSpPr>
            <p:cNvPr id="25" name="TextBox 24">
              <a:extLst>
                <a:ext uri="{FF2B5EF4-FFF2-40B4-BE49-F238E27FC236}">
                  <a16:creationId xmlns:a16="http://schemas.microsoft.com/office/drawing/2014/main" id="{35F09443-B38B-1C50-3B1A-61A43997F586}"/>
                </a:ext>
              </a:extLst>
            </p:cNvPr>
            <p:cNvSpPr txBox="1"/>
            <p:nvPr/>
          </p:nvSpPr>
          <p:spPr>
            <a:xfrm>
              <a:off x="1749830" y="8502467"/>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26" name="TextBox 25">
            <a:extLst>
              <a:ext uri="{FF2B5EF4-FFF2-40B4-BE49-F238E27FC236}">
                <a16:creationId xmlns:a16="http://schemas.microsoft.com/office/drawing/2014/main" id="{10674611-E6AB-5242-2592-B82A73BF1953}"/>
              </a:ext>
            </a:extLst>
          </p:cNvPr>
          <p:cNvSpPr txBox="1"/>
          <p:nvPr/>
        </p:nvSpPr>
        <p:spPr>
          <a:xfrm>
            <a:off x="1059521" y="5532888"/>
            <a:ext cx="27603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27" name="Group 26">
            <a:extLst>
              <a:ext uri="{FF2B5EF4-FFF2-40B4-BE49-F238E27FC236}">
                <a16:creationId xmlns:a16="http://schemas.microsoft.com/office/drawing/2014/main" id="{E7C7E42A-CE9C-EAA1-C9A4-1D76B0987D74}"/>
              </a:ext>
            </a:extLst>
          </p:cNvPr>
          <p:cNvGrpSpPr/>
          <p:nvPr/>
        </p:nvGrpSpPr>
        <p:grpSpPr>
          <a:xfrm>
            <a:off x="1235946" y="5682900"/>
            <a:ext cx="276038" cy="369880"/>
            <a:chOff x="2419510" y="9699909"/>
            <a:chExt cx="276038" cy="369880"/>
          </a:xfrm>
        </p:grpSpPr>
        <p:cxnSp>
          <p:nvCxnSpPr>
            <p:cNvPr id="28" name="Straight Connector 27">
              <a:extLst>
                <a:ext uri="{FF2B5EF4-FFF2-40B4-BE49-F238E27FC236}">
                  <a16:creationId xmlns:a16="http://schemas.microsoft.com/office/drawing/2014/main" id="{6EC57E56-C356-7CD1-3B41-4EC4BE0E8601}"/>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29" name="TextBox 28">
              <a:extLst>
                <a:ext uri="{FF2B5EF4-FFF2-40B4-BE49-F238E27FC236}">
                  <a16:creationId xmlns:a16="http://schemas.microsoft.com/office/drawing/2014/main" id="{E24967F4-5FCD-9B12-C666-6C62A0BA78ED}"/>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0" name="Group 29">
            <a:extLst>
              <a:ext uri="{FF2B5EF4-FFF2-40B4-BE49-F238E27FC236}">
                <a16:creationId xmlns:a16="http://schemas.microsoft.com/office/drawing/2014/main" id="{D0C21855-60BC-82ED-4840-1935A181DF95}"/>
              </a:ext>
            </a:extLst>
          </p:cNvPr>
          <p:cNvGrpSpPr/>
          <p:nvPr/>
        </p:nvGrpSpPr>
        <p:grpSpPr>
          <a:xfrm>
            <a:off x="1684060" y="5682900"/>
            <a:ext cx="276038" cy="369880"/>
            <a:chOff x="2419510" y="9699909"/>
            <a:chExt cx="276038" cy="369880"/>
          </a:xfrm>
        </p:grpSpPr>
        <p:cxnSp>
          <p:nvCxnSpPr>
            <p:cNvPr id="31" name="Straight Connector 30">
              <a:extLst>
                <a:ext uri="{FF2B5EF4-FFF2-40B4-BE49-F238E27FC236}">
                  <a16:creationId xmlns:a16="http://schemas.microsoft.com/office/drawing/2014/main" id="{3EF88595-AE23-F8E1-44CA-23CCAB0CF8C8}"/>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2" name="TextBox 31">
              <a:extLst>
                <a:ext uri="{FF2B5EF4-FFF2-40B4-BE49-F238E27FC236}">
                  <a16:creationId xmlns:a16="http://schemas.microsoft.com/office/drawing/2014/main" id="{603227AD-3B49-4D92-0D31-34DA0AE6599D}"/>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3" name="Group 32">
            <a:extLst>
              <a:ext uri="{FF2B5EF4-FFF2-40B4-BE49-F238E27FC236}">
                <a16:creationId xmlns:a16="http://schemas.microsoft.com/office/drawing/2014/main" id="{13153A14-A1F4-1953-5B35-633002DD03FE}"/>
              </a:ext>
            </a:extLst>
          </p:cNvPr>
          <p:cNvGrpSpPr/>
          <p:nvPr/>
        </p:nvGrpSpPr>
        <p:grpSpPr>
          <a:xfrm>
            <a:off x="2106950" y="5682900"/>
            <a:ext cx="276038" cy="369880"/>
            <a:chOff x="2419510" y="9699909"/>
            <a:chExt cx="276038" cy="369880"/>
          </a:xfrm>
        </p:grpSpPr>
        <p:cxnSp>
          <p:nvCxnSpPr>
            <p:cNvPr id="34" name="Straight Connector 33">
              <a:extLst>
                <a:ext uri="{FF2B5EF4-FFF2-40B4-BE49-F238E27FC236}">
                  <a16:creationId xmlns:a16="http://schemas.microsoft.com/office/drawing/2014/main" id="{A6AE7115-2F6D-3C32-BB76-38F031B4E4E1}"/>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5" name="TextBox 34">
              <a:extLst>
                <a:ext uri="{FF2B5EF4-FFF2-40B4-BE49-F238E27FC236}">
                  <a16:creationId xmlns:a16="http://schemas.microsoft.com/office/drawing/2014/main" id="{4C9EF052-0941-DA65-149C-063B6080630F}"/>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6</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2DFB6D5B-8FB7-3DB5-0DE8-4B9CFBF57BDC}"/>
              </a:ext>
            </a:extLst>
          </p:cNvPr>
          <p:cNvGrpSpPr/>
          <p:nvPr/>
        </p:nvGrpSpPr>
        <p:grpSpPr>
          <a:xfrm>
            <a:off x="2529840" y="5682900"/>
            <a:ext cx="276038" cy="369880"/>
            <a:chOff x="2419510" y="9699909"/>
            <a:chExt cx="276038" cy="369880"/>
          </a:xfrm>
        </p:grpSpPr>
        <p:cxnSp>
          <p:nvCxnSpPr>
            <p:cNvPr id="37" name="Straight Connector 36">
              <a:extLst>
                <a:ext uri="{FF2B5EF4-FFF2-40B4-BE49-F238E27FC236}">
                  <a16:creationId xmlns:a16="http://schemas.microsoft.com/office/drawing/2014/main" id="{2E8F34A9-2FF8-19CD-0060-F498B3C73056}"/>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8" name="TextBox 37">
              <a:extLst>
                <a:ext uri="{FF2B5EF4-FFF2-40B4-BE49-F238E27FC236}">
                  <a16:creationId xmlns:a16="http://schemas.microsoft.com/office/drawing/2014/main" id="{58833574-63E5-F0BB-4C5A-3D7A30A8CDE7}"/>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9" name="Group 38">
            <a:extLst>
              <a:ext uri="{FF2B5EF4-FFF2-40B4-BE49-F238E27FC236}">
                <a16:creationId xmlns:a16="http://schemas.microsoft.com/office/drawing/2014/main" id="{85023D7B-2E85-22C6-CE3E-384AD51E384D}"/>
              </a:ext>
            </a:extLst>
          </p:cNvPr>
          <p:cNvGrpSpPr/>
          <p:nvPr/>
        </p:nvGrpSpPr>
        <p:grpSpPr>
          <a:xfrm>
            <a:off x="2902282" y="5682900"/>
            <a:ext cx="367408" cy="369880"/>
            <a:chOff x="2373825" y="9699909"/>
            <a:chExt cx="367408" cy="369880"/>
          </a:xfrm>
        </p:grpSpPr>
        <p:cxnSp>
          <p:nvCxnSpPr>
            <p:cNvPr id="40" name="Straight Connector 39">
              <a:extLst>
                <a:ext uri="{FF2B5EF4-FFF2-40B4-BE49-F238E27FC236}">
                  <a16:creationId xmlns:a16="http://schemas.microsoft.com/office/drawing/2014/main" id="{000965DC-1B6D-915B-3101-5AAA781A1965}"/>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41" name="TextBox 40">
              <a:extLst>
                <a:ext uri="{FF2B5EF4-FFF2-40B4-BE49-F238E27FC236}">
                  <a16:creationId xmlns:a16="http://schemas.microsoft.com/office/drawing/2014/main" id="{D5C2478D-0CD3-CC74-384F-ECAC53C58A37}"/>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12</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42" name="Group 41">
            <a:extLst>
              <a:ext uri="{FF2B5EF4-FFF2-40B4-BE49-F238E27FC236}">
                <a16:creationId xmlns:a16="http://schemas.microsoft.com/office/drawing/2014/main" id="{A3D3368E-A2D3-7DF7-EB40-83E24289D888}"/>
              </a:ext>
            </a:extLst>
          </p:cNvPr>
          <p:cNvGrpSpPr/>
          <p:nvPr/>
        </p:nvGrpSpPr>
        <p:grpSpPr>
          <a:xfrm>
            <a:off x="3331186" y="5682900"/>
            <a:ext cx="367408" cy="369880"/>
            <a:chOff x="2373825" y="9699909"/>
            <a:chExt cx="367408" cy="369880"/>
          </a:xfrm>
        </p:grpSpPr>
        <p:cxnSp>
          <p:nvCxnSpPr>
            <p:cNvPr id="43" name="Straight Connector 42">
              <a:extLst>
                <a:ext uri="{FF2B5EF4-FFF2-40B4-BE49-F238E27FC236}">
                  <a16:creationId xmlns:a16="http://schemas.microsoft.com/office/drawing/2014/main" id="{8A3A7B81-5135-B5FE-E897-FCEDB507C252}"/>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44" name="TextBox 43">
              <a:extLst>
                <a:ext uri="{FF2B5EF4-FFF2-40B4-BE49-F238E27FC236}">
                  <a16:creationId xmlns:a16="http://schemas.microsoft.com/office/drawing/2014/main" id="{CB1C595B-EF9B-9A12-5F38-DC3F45C316A5}"/>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45" name="Group 44">
            <a:extLst>
              <a:ext uri="{FF2B5EF4-FFF2-40B4-BE49-F238E27FC236}">
                <a16:creationId xmlns:a16="http://schemas.microsoft.com/office/drawing/2014/main" id="{7CAC8ECF-244E-9111-CFE0-531E2627B9D9}"/>
              </a:ext>
            </a:extLst>
          </p:cNvPr>
          <p:cNvGrpSpPr/>
          <p:nvPr/>
        </p:nvGrpSpPr>
        <p:grpSpPr>
          <a:xfrm>
            <a:off x="3745503" y="5682900"/>
            <a:ext cx="367408" cy="369880"/>
            <a:chOff x="2373825" y="9699909"/>
            <a:chExt cx="367408" cy="369880"/>
          </a:xfrm>
        </p:grpSpPr>
        <p:cxnSp>
          <p:nvCxnSpPr>
            <p:cNvPr id="46" name="Straight Connector 45">
              <a:extLst>
                <a:ext uri="{FF2B5EF4-FFF2-40B4-BE49-F238E27FC236}">
                  <a16:creationId xmlns:a16="http://schemas.microsoft.com/office/drawing/2014/main" id="{DCF79AD1-6D82-BD55-4E4D-CAE5F90CADE9}"/>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47" name="TextBox 46">
              <a:extLst>
                <a:ext uri="{FF2B5EF4-FFF2-40B4-BE49-F238E27FC236}">
                  <a16:creationId xmlns:a16="http://schemas.microsoft.com/office/drawing/2014/main" id="{55FAEFB3-4ECF-224B-B069-3CCAE57C5B1C}"/>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18</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56" name="Graphic 47">
            <a:extLst>
              <a:ext uri="{FF2B5EF4-FFF2-40B4-BE49-F238E27FC236}">
                <a16:creationId xmlns:a16="http://schemas.microsoft.com/office/drawing/2014/main" id="{4713FAE0-B56F-F910-5DED-C530229F2A0C}"/>
              </a:ext>
            </a:extLst>
          </p:cNvPr>
          <p:cNvGrpSpPr/>
          <p:nvPr/>
        </p:nvGrpSpPr>
        <p:grpSpPr>
          <a:xfrm>
            <a:off x="3266555" y="4007880"/>
            <a:ext cx="347255" cy="378583"/>
            <a:chOff x="2640180" y="4175986"/>
            <a:chExt cx="347255" cy="378583"/>
          </a:xfrm>
        </p:grpSpPr>
        <p:sp>
          <p:nvSpPr>
            <p:cNvPr id="57" name="Freeform 56">
              <a:extLst>
                <a:ext uri="{FF2B5EF4-FFF2-40B4-BE49-F238E27FC236}">
                  <a16:creationId xmlns:a16="http://schemas.microsoft.com/office/drawing/2014/main" id="{AEDC689C-2002-566A-3567-66FC2CF3D5E6}"/>
                </a:ext>
              </a:extLst>
            </p:cNvPr>
            <p:cNvSpPr/>
            <p:nvPr/>
          </p:nvSpPr>
          <p:spPr>
            <a:xfrm>
              <a:off x="2799860" y="4175986"/>
              <a:ext cx="9267" cy="155559"/>
            </a:xfrm>
            <a:custGeom>
              <a:avLst/>
              <a:gdLst>
                <a:gd name="connsiteX0" fmla="*/ 0 w 9267"/>
                <a:gd name="connsiteY0" fmla="*/ 0 h 155559"/>
                <a:gd name="connsiteX1" fmla="*/ 0 w 9267"/>
                <a:gd name="connsiteY1" fmla="*/ 155560 h 155559"/>
              </a:gdLst>
              <a:ahLst/>
              <a:cxnLst>
                <a:cxn ang="0">
                  <a:pos x="connsiteX0" y="connsiteY0"/>
                </a:cxn>
                <a:cxn ang="0">
                  <a:pos x="connsiteX1" y="connsiteY1"/>
                </a:cxn>
              </a:cxnLst>
              <a:rect l="l" t="t" r="r" b="b"/>
              <a:pathLst>
                <a:path w="9267" h="155559">
                  <a:moveTo>
                    <a:pt x="0" y="0"/>
                  </a:moveTo>
                  <a:lnTo>
                    <a:pt x="0" y="155560"/>
                  </a:lnTo>
                </a:path>
              </a:pathLst>
            </a:custGeom>
            <a:ln w="27803" cap="flat">
              <a:solidFill>
                <a:srgbClr val="00823B"/>
              </a:solid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AA76AFE4-15B9-81BC-5C5B-E6E46A2EBD7E}"/>
                </a:ext>
              </a:extLst>
            </p:cNvPr>
            <p:cNvSpPr/>
            <p:nvPr/>
          </p:nvSpPr>
          <p:spPr>
            <a:xfrm>
              <a:off x="2640180" y="4253764"/>
              <a:ext cx="307223" cy="45719"/>
            </a:xfrm>
            <a:custGeom>
              <a:avLst/>
              <a:gdLst>
                <a:gd name="connsiteX0" fmla="*/ 0 w 347255"/>
                <a:gd name="connsiteY0" fmla="*/ 0 h 9292"/>
                <a:gd name="connsiteX1" fmla="*/ 347256 w 347255"/>
                <a:gd name="connsiteY1" fmla="*/ 0 h 9292"/>
              </a:gdLst>
              <a:ahLst/>
              <a:cxnLst>
                <a:cxn ang="0">
                  <a:pos x="connsiteX0" y="connsiteY0"/>
                </a:cxn>
                <a:cxn ang="0">
                  <a:pos x="connsiteX1" y="connsiteY1"/>
                </a:cxn>
              </a:cxnLst>
              <a:rect l="l" t="t" r="r" b="b"/>
              <a:pathLst>
                <a:path w="347255" h="9292">
                  <a:moveTo>
                    <a:pt x="0" y="0"/>
                  </a:moveTo>
                  <a:lnTo>
                    <a:pt x="347256" y="0"/>
                  </a:lnTo>
                </a:path>
              </a:pathLst>
            </a:custGeom>
            <a:ln w="27803" cap="flat">
              <a:solidFill>
                <a:srgbClr val="00823B"/>
              </a:solid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8C6AED20-6AA1-F52A-D8C7-AAAD3CBCD050}"/>
                </a:ext>
              </a:extLst>
            </p:cNvPr>
            <p:cNvSpPr/>
            <p:nvPr/>
          </p:nvSpPr>
          <p:spPr>
            <a:xfrm>
              <a:off x="2799860" y="4399010"/>
              <a:ext cx="9267" cy="155559"/>
            </a:xfrm>
            <a:custGeom>
              <a:avLst/>
              <a:gdLst>
                <a:gd name="connsiteX0" fmla="*/ 0 w 9267"/>
                <a:gd name="connsiteY0" fmla="*/ 0 h 155559"/>
                <a:gd name="connsiteX1" fmla="*/ 0 w 9267"/>
                <a:gd name="connsiteY1" fmla="*/ 155560 h 155559"/>
              </a:gdLst>
              <a:ahLst/>
              <a:cxnLst>
                <a:cxn ang="0">
                  <a:pos x="connsiteX0" y="connsiteY0"/>
                </a:cxn>
                <a:cxn ang="0">
                  <a:pos x="connsiteX1" y="connsiteY1"/>
                </a:cxn>
              </a:cxnLst>
              <a:rect l="l" t="t" r="r" b="b"/>
              <a:pathLst>
                <a:path w="9267" h="155559">
                  <a:moveTo>
                    <a:pt x="0" y="0"/>
                  </a:moveTo>
                  <a:lnTo>
                    <a:pt x="0" y="155560"/>
                  </a:lnTo>
                </a:path>
              </a:pathLst>
            </a:custGeom>
            <a:ln w="27803" cap="flat">
              <a:solidFill>
                <a:srgbClr val="00823B"/>
              </a:solid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F7EBEAEE-3473-A7C4-AA83-F6A71F8F21E4}"/>
                </a:ext>
              </a:extLst>
            </p:cNvPr>
            <p:cNvSpPr/>
            <p:nvPr/>
          </p:nvSpPr>
          <p:spPr>
            <a:xfrm>
              <a:off x="2640180" y="4476790"/>
              <a:ext cx="347255" cy="9292"/>
            </a:xfrm>
            <a:custGeom>
              <a:avLst/>
              <a:gdLst>
                <a:gd name="connsiteX0" fmla="*/ 0 w 347255"/>
                <a:gd name="connsiteY0" fmla="*/ 0 h 9292"/>
                <a:gd name="connsiteX1" fmla="*/ 347256 w 347255"/>
                <a:gd name="connsiteY1" fmla="*/ 0 h 9292"/>
              </a:gdLst>
              <a:ahLst/>
              <a:cxnLst>
                <a:cxn ang="0">
                  <a:pos x="connsiteX0" y="connsiteY0"/>
                </a:cxn>
                <a:cxn ang="0">
                  <a:pos x="connsiteX1" y="connsiteY1"/>
                </a:cxn>
              </a:cxnLst>
              <a:rect l="l" t="t" r="r" b="b"/>
              <a:pathLst>
                <a:path w="347255" h="9292">
                  <a:moveTo>
                    <a:pt x="0" y="0"/>
                  </a:moveTo>
                  <a:lnTo>
                    <a:pt x="347256" y="0"/>
                  </a:lnTo>
                </a:path>
              </a:pathLst>
            </a:custGeom>
            <a:ln w="27803" cap="flat">
              <a:solidFill>
                <a:srgbClr val="00823B"/>
              </a:solidFill>
              <a:custDash>
                <a:ds d="0" sp="900000"/>
              </a:custDash>
              <a:miter/>
            </a:ln>
          </p:spPr>
          <p:txBody>
            <a:bodyPr rtlCol="0" anchor="ctr"/>
            <a:lstStyle/>
            <a:p>
              <a:endParaRPr lang="en-US"/>
            </a:p>
          </p:txBody>
        </p:sp>
        <p:sp>
          <p:nvSpPr>
            <p:cNvPr id="61" name="Freeform 60">
              <a:extLst>
                <a:ext uri="{FF2B5EF4-FFF2-40B4-BE49-F238E27FC236}">
                  <a16:creationId xmlns:a16="http://schemas.microsoft.com/office/drawing/2014/main" id="{FA630196-8584-2244-FA50-7F990582AFB4}"/>
                </a:ext>
              </a:extLst>
            </p:cNvPr>
            <p:cNvSpPr/>
            <p:nvPr/>
          </p:nvSpPr>
          <p:spPr>
            <a:xfrm>
              <a:off x="2640180" y="4473426"/>
              <a:ext cx="347255" cy="9292"/>
            </a:xfrm>
            <a:custGeom>
              <a:avLst/>
              <a:gdLst>
                <a:gd name="connsiteX0" fmla="*/ 0 w 347255"/>
                <a:gd name="connsiteY0" fmla="*/ 0 h 9292"/>
                <a:gd name="connsiteX1" fmla="*/ 347256 w 347255"/>
                <a:gd name="connsiteY1" fmla="*/ 0 h 9292"/>
              </a:gdLst>
              <a:ahLst/>
              <a:cxnLst>
                <a:cxn ang="0">
                  <a:pos x="connsiteX0" y="connsiteY0"/>
                </a:cxn>
                <a:cxn ang="0">
                  <a:pos x="connsiteX1" y="connsiteY1"/>
                </a:cxn>
              </a:cxnLst>
              <a:rect l="l" t="t" r="r" b="b"/>
              <a:pathLst>
                <a:path w="347255" h="9292">
                  <a:moveTo>
                    <a:pt x="0" y="0"/>
                  </a:moveTo>
                  <a:lnTo>
                    <a:pt x="347256" y="0"/>
                  </a:lnTo>
                </a:path>
              </a:pathLst>
            </a:custGeom>
            <a:ln w="27803" cap="flat">
              <a:solidFill>
                <a:srgbClr val="00823B"/>
              </a:solidFill>
              <a:prstDash val="sysDot"/>
              <a:miter/>
            </a:ln>
          </p:spPr>
          <p:txBody>
            <a:bodyPr rtlCol="0" anchor="ctr"/>
            <a:lstStyle/>
            <a:p>
              <a:endParaRPr lang="en-US"/>
            </a:p>
          </p:txBody>
        </p:sp>
      </p:grpSp>
      <p:grpSp>
        <p:nvGrpSpPr>
          <p:cNvPr id="49" name="Group 48">
            <a:extLst>
              <a:ext uri="{FF2B5EF4-FFF2-40B4-BE49-F238E27FC236}">
                <a16:creationId xmlns:a16="http://schemas.microsoft.com/office/drawing/2014/main" id="{B042C4CF-1EB6-A24B-A97F-7D29B788CC54}"/>
              </a:ext>
            </a:extLst>
          </p:cNvPr>
          <p:cNvGrpSpPr/>
          <p:nvPr/>
        </p:nvGrpSpPr>
        <p:grpSpPr>
          <a:xfrm>
            <a:off x="4168019" y="5682900"/>
            <a:ext cx="367408" cy="369880"/>
            <a:chOff x="2373825" y="9699909"/>
            <a:chExt cx="367408" cy="369880"/>
          </a:xfrm>
        </p:grpSpPr>
        <p:cxnSp>
          <p:nvCxnSpPr>
            <p:cNvPr id="50" name="Straight Connector 49">
              <a:extLst>
                <a:ext uri="{FF2B5EF4-FFF2-40B4-BE49-F238E27FC236}">
                  <a16:creationId xmlns:a16="http://schemas.microsoft.com/office/drawing/2014/main" id="{8D6D486A-1385-A38A-5329-DDCD9719B313}"/>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51" name="TextBox 50">
              <a:extLst>
                <a:ext uri="{FF2B5EF4-FFF2-40B4-BE49-F238E27FC236}">
                  <a16:creationId xmlns:a16="http://schemas.microsoft.com/office/drawing/2014/main" id="{E39C8A9B-6B87-899E-ADC5-9E056ACD0A25}"/>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21</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52" name="Group 51">
            <a:extLst>
              <a:ext uri="{FF2B5EF4-FFF2-40B4-BE49-F238E27FC236}">
                <a16:creationId xmlns:a16="http://schemas.microsoft.com/office/drawing/2014/main" id="{5D823047-BCDE-3D76-5FCA-B3418CCBE415}"/>
              </a:ext>
            </a:extLst>
          </p:cNvPr>
          <p:cNvGrpSpPr/>
          <p:nvPr/>
        </p:nvGrpSpPr>
        <p:grpSpPr>
          <a:xfrm>
            <a:off x="4590535" y="5682900"/>
            <a:ext cx="367408" cy="369880"/>
            <a:chOff x="2373825" y="9699909"/>
            <a:chExt cx="367408" cy="369880"/>
          </a:xfrm>
        </p:grpSpPr>
        <p:cxnSp>
          <p:nvCxnSpPr>
            <p:cNvPr id="53" name="Straight Connector 52">
              <a:extLst>
                <a:ext uri="{FF2B5EF4-FFF2-40B4-BE49-F238E27FC236}">
                  <a16:creationId xmlns:a16="http://schemas.microsoft.com/office/drawing/2014/main" id="{768E97CF-2FF0-A220-A36E-0BE1369641F5}"/>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54" name="TextBox 53">
              <a:extLst>
                <a:ext uri="{FF2B5EF4-FFF2-40B4-BE49-F238E27FC236}">
                  <a16:creationId xmlns:a16="http://schemas.microsoft.com/office/drawing/2014/main" id="{A252358A-94DE-3E83-9AC1-888CF97511B4}"/>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24</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aphicFrame>
        <p:nvGraphicFramePr>
          <p:cNvPr id="1057" name="Table 16">
            <a:extLst>
              <a:ext uri="{FF2B5EF4-FFF2-40B4-BE49-F238E27FC236}">
                <a16:creationId xmlns:a16="http://schemas.microsoft.com/office/drawing/2014/main" id="{EDFFA279-E3A9-A7FD-58B7-C188E516CFE1}"/>
              </a:ext>
            </a:extLst>
          </p:cNvPr>
          <p:cNvGraphicFramePr>
            <a:graphicFrameLocks noGrp="1"/>
          </p:cNvGraphicFramePr>
          <p:nvPr>
            <p:extLst>
              <p:ext uri="{D42A27DB-BD31-4B8C-83A1-F6EECF244321}">
                <p14:modId xmlns:p14="http://schemas.microsoft.com/office/powerpoint/2010/main" val="2033380068"/>
              </p:ext>
            </p:extLst>
          </p:nvPr>
        </p:nvGraphicFramePr>
        <p:xfrm>
          <a:off x="9077761" y="3635912"/>
          <a:ext cx="3079710" cy="815568"/>
        </p:xfrm>
        <a:graphic>
          <a:graphicData uri="http://schemas.openxmlformats.org/drawingml/2006/table">
            <a:tbl>
              <a:tblPr firstRow="1" bandRow="1">
                <a:tableStyleId>{93296810-A885-4BE3-A3E7-6D5BEEA58F35}</a:tableStyleId>
              </a:tblPr>
              <a:tblGrid>
                <a:gridCol w="740090">
                  <a:extLst>
                    <a:ext uri="{9D8B030D-6E8A-4147-A177-3AD203B41FA5}">
                      <a16:colId xmlns:a16="http://schemas.microsoft.com/office/drawing/2014/main" val="3742603188"/>
                    </a:ext>
                  </a:extLst>
                </a:gridCol>
                <a:gridCol w="497840">
                  <a:extLst>
                    <a:ext uri="{9D8B030D-6E8A-4147-A177-3AD203B41FA5}">
                      <a16:colId xmlns:a16="http://schemas.microsoft.com/office/drawing/2014/main" val="441294907"/>
                    </a:ext>
                  </a:extLst>
                </a:gridCol>
                <a:gridCol w="656725">
                  <a:extLst>
                    <a:ext uri="{9D8B030D-6E8A-4147-A177-3AD203B41FA5}">
                      <a16:colId xmlns:a16="http://schemas.microsoft.com/office/drawing/2014/main" val="2129747930"/>
                    </a:ext>
                  </a:extLst>
                </a:gridCol>
                <a:gridCol w="1185055">
                  <a:extLst>
                    <a:ext uri="{9D8B030D-6E8A-4147-A177-3AD203B41FA5}">
                      <a16:colId xmlns:a16="http://schemas.microsoft.com/office/drawing/2014/main" val="3917891574"/>
                    </a:ext>
                  </a:extLst>
                </a:gridCol>
              </a:tblGrid>
              <a:tr h="266927">
                <a:tc>
                  <a:txBody>
                    <a:bodyPr/>
                    <a:lstStyle/>
                    <a:p>
                      <a:pPr algn="ctr"/>
                      <a:endParaRPr lang="en-US" sz="1200" b="0" dirty="0">
                        <a:solidFill>
                          <a:schemeClr val="bg1"/>
                        </a:solidFill>
                      </a:endParaRPr>
                    </a:p>
                  </a:txBody>
                  <a:tcPr marL="88976" marR="88976" marT="44488" marB="44488">
                    <a:noFill/>
                  </a:tcPr>
                </a:tc>
                <a:tc>
                  <a:txBody>
                    <a:bodyPr/>
                    <a:lstStyle/>
                    <a:p>
                      <a:pPr algn="ctr"/>
                      <a:r>
                        <a:rPr lang="en-US" sz="1200" b="0" dirty="0">
                          <a:solidFill>
                            <a:schemeClr val="bg1"/>
                          </a:solidFill>
                        </a:rPr>
                        <a:t>n</a:t>
                      </a:r>
                    </a:p>
                  </a:txBody>
                  <a:tcPr marL="88976" marR="88976" marT="44488" marB="44488">
                    <a:noFill/>
                  </a:tcPr>
                </a:tc>
                <a:tc>
                  <a:txBody>
                    <a:bodyPr/>
                    <a:lstStyle/>
                    <a:p>
                      <a:pPr algn="ctr"/>
                      <a:r>
                        <a:rPr lang="en-US" sz="1200" b="0" dirty="0">
                          <a:solidFill>
                            <a:schemeClr val="bg1"/>
                          </a:solidFill>
                        </a:rPr>
                        <a:t>Events</a:t>
                      </a:r>
                    </a:p>
                  </a:txBody>
                  <a:tcPr marL="88976" marR="88976" marT="44488" marB="44488">
                    <a:noFill/>
                  </a:tcPr>
                </a:tc>
                <a:tc>
                  <a:txBody>
                    <a:bodyPr/>
                    <a:lstStyle/>
                    <a:p>
                      <a:pPr algn="ctr"/>
                      <a:r>
                        <a:rPr lang="en-US" sz="1200" b="0" dirty="0" err="1">
                          <a:solidFill>
                            <a:schemeClr val="bg1"/>
                          </a:solidFill>
                        </a:rPr>
                        <a:t>mRFS</a:t>
                      </a:r>
                      <a:r>
                        <a:rPr lang="en-US" sz="1200" b="0" dirty="0">
                          <a:solidFill>
                            <a:schemeClr val="bg1"/>
                          </a:solidFill>
                        </a:rPr>
                        <a:t>, </a:t>
                      </a:r>
                      <a:r>
                        <a:rPr lang="en-US" sz="1200" b="0" dirty="0" err="1">
                          <a:solidFill>
                            <a:schemeClr val="bg1"/>
                          </a:solidFill>
                        </a:rPr>
                        <a:t>mo</a:t>
                      </a:r>
                      <a:endParaRPr lang="en-US" sz="1200" b="0" dirty="0">
                        <a:solidFill>
                          <a:schemeClr val="bg1"/>
                        </a:solidFill>
                      </a:endParaRPr>
                    </a:p>
                  </a:txBody>
                  <a:tcPr marL="88976" marR="88976" marT="44488" marB="44488">
                    <a:noFill/>
                  </a:tcPr>
                </a:tc>
                <a:extLst>
                  <a:ext uri="{0D108BD9-81ED-4DB2-BD59-A6C34878D82A}">
                    <a16:rowId xmlns:a16="http://schemas.microsoft.com/office/drawing/2014/main" val="2673538819"/>
                  </a:ext>
                </a:extLst>
              </a:tr>
              <a:tr h="266927">
                <a:tc>
                  <a:txBody>
                    <a:bodyPr/>
                    <a:lstStyle/>
                    <a:p>
                      <a:r>
                        <a:rPr lang="en-US" sz="1200" b="0" dirty="0">
                          <a:solidFill>
                            <a:schemeClr val="bg1"/>
                          </a:solidFill>
                        </a:rPr>
                        <a:t>SCT+</a:t>
                      </a:r>
                    </a:p>
                  </a:txBody>
                  <a:tcPr marL="88976" marR="88976" marT="44488" marB="44488">
                    <a:noFill/>
                  </a:tcPr>
                </a:tc>
                <a:tc>
                  <a:txBody>
                    <a:bodyPr/>
                    <a:lstStyle/>
                    <a:p>
                      <a:pPr algn="ctr"/>
                      <a:r>
                        <a:rPr lang="en-US" sz="1200" b="0" dirty="0">
                          <a:solidFill>
                            <a:schemeClr val="bg1"/>
                          </a:solidFill>
                        </a:rPr>
                        <a:t>9</a:t>
                      </a:r>
                    </a:p>
                  </a:txBody>
                  <a:tcPr marL="88976" marR="88976" marT="44488" marB="44488">
                    <a:noFill/>
                  </a:tcPr>
                </a:tc>
                <a:tc>
                  <a:txBody>
                    <a:bodyPr/>
                    <a:lstStyle/>
                    <a:p>
                      <a:pPr algn="ctr"/>
                      <a:r>
                        <a:rPr lang="en-US" sz="1200" b="0" dirty="0">
                          <a:solidFill>
                            <a:schemeClr val="bg1"/>
                          </a:solidFill>
                        </a:rPr>
                        <a:t>4</a:t>
                      </a:r>
                    </a:p>
                  </a:txBody>
                  <a:tcPr marL="88976" marR="88976" marT="44488" marB="44488">
                    <a:noFill/>
                  </a:tcPr>
                </a:tc>
                <a:tc>
                  <a:txBody>
                    <a:bodyPr/>
                    <a:lstStyle/>
                    <a:p>
                      <a:pPr algn="ctr"/>
                      <a:r>
                        <a:rPr lang="en-US" sz="1200" b="0" dirty="0">
                          <a:solidFill>
                            <a:schemeClr val="bg1"/>
                          </a:solidFill>
                        </a:rPr>
                        <a:t>16.3</a:t>
                      </a:r>
                    </a:p>
                  </a:txBody>
                  <a:tcPr marL="88976" marR="88976" marT="44488" marB="44488">
                    <a:noFill/>
                  </a:tcPr>
                </a:tc>
                <a:extLst>
                  <a:ext uri="{0D108BD9-81ED-4DB2-BD59-A6C34878D82A}">
                    <a16:rowId xmlns:a16="http://schemas.microsoft.com/office/drawing/2014/main" val="641627148"/>
                  </a:ext>
                </a:extLst>
              </a:tr>
              <a:tr h="266927">
                <a:tc>
                  <a:txBody>
                    <a:bodyPr/>
                    <a:lstStyle/>
                    <a:p>
                      <a:r>
                        <a:rPr lang="en-US" sz="1200" b="0" dirty="0">
                          <a:solidFill>
                            <a:schemeClr val="bg1"/>
                          </a:solidFill>
                        </a:rPr>
                        <a:t>SCT-</a:t>
                      </a:r>
                    </a:p>
                  </a:txBody>
                  <a:tcPr marL="88976" marR="88976" marT="44488" marB="44488">
                    <a:noFill/>
                  </a:tcPr>
                </a:tc>
                <a:tc>
                  <a:txBody>
                    <a:bodyPr/>
                    <a:lstStyle/>
                    <a:p>
                      <a:pPr algn="ctr"/>
                      <a:r>
                        <a:rPr lang="en-US" sz="1200" b="0" dirty="0">
                          <a:solidFill>
                            <a:schemeClr val="bg1"/>
                          </a:solidFill>
                        </a:rPr>
                        <a:t>10</a:t>
                      </a:r>
                    </a:p>
                  </a:txBody>
                  <a:tcPr marL="88976" marR="88976" marT="44488" marB="44488">
                    <a:noFill/>
                  </a:tcPr>
                </a:tc>
                <a:tc>
                  <a:txBody>
                    <a:bodyPr/>
                    <a:lstStyle/>
                    <a:p>
                      <a:pPr algn="ctr"/>
                      <a:r>
                        <a:rPr lang="en-US" sz="1200" b="0" dirty="0">
                          <a:solidFill>
                            <a:schemeClr val="bg1"/>
                          </a:solidFill>
                        </a:rPr>
                        <a:t>8</a:t>
                      </a:r>
                    </a:p>
                  </a:txBody>
                  <a:tcPr marL="88976" marR="88976" marT="44488" marB="44488">
                    <a:noFill/>
                  </a:tcPr>
                </a:tc>
                <a:tc>
                  <a:txBody>
                    <a:bodyPr/>
                    <a:lstStyle/>
                    <a:p>
                      <a:pPr algn="ctr"/>
                      <a:r>
                        <a:rPr lang="en-US" sz="1200" b="0" dirty="0">
                          <a:solidFill>
                            <a:schemeClr val="bg1"/>
                          </a:solidFill>
                        </a:rPr>
                        <a:t>4.2</a:t>
                      </a:r>
                    </a:p>
                  </a:txBody>
                  <a:tcPr marL="88976" marR="88976" marT="44488" marB="44488">
                    <a:noFill/>
                  </a:tcPr>
                </a:tc>
                <a:extLst>
                  <a:ext uri="{0D108BD9-81ED-4DB2-BD59-A6C34878D82A}">
                    <a16:rowId xmlns:a16="http://schemas.microsoft.com/office/drawing/2014/main" val="3560856638"/>
                  </a:ext>
                </a:extLst>
              </a:tr>
            </a:tbl>
          </a:graphicData>
        </a:graphic>
      </p:graphicFrame>
      <p:sp>
        <p:nvSpPr>
          <p:cNvPr id="1058" name="TextBox 1057">
            <a:extLst>
              <a:ext uri="{FF2B5EF4-FFF2-40B4-BE49-F238E27FC236}">
                <a16:creationId xmlns:a16="http://schemas.microsoft.com/office/drawing/2014/main" id="{E06F4993-32C5-1B64-7D84-3BFF8F541BCE}"/>
              </a:ext>
            </a:extLst>
          </p:cNvPr>
          <p:cNvSpPr txBox="1"/>
          <p:nvPr/>
        </p:nvSpPr>
        <p:spPr>
          <a:xfrm rot="16200000">
            <a:off x="5274441" y="4773244"/>
            <a:ext cx="2075338" cy="338554"/>
          </a:xfrm>
          <a:prstGeom prst="rect">
            <a:avLst/>
          </a:prstGeom>
          <a:noFill/>
        </p:spPr>
        <p:txBody>
          <a:bodyPr wrap="square" rtlCol="0">
            <a:spAutoFit/>
          </a:bodyPr>
          <a:lstStyle/>
          <a:p>
            <a:pPr algn="ctr"/>
            <a:r>
              <a:rPr lang="en-US" sz="1600" b="1" dirty="0">
                <a:solidFill>
                  <a:schemeClr val="bg1"/>
                </a:solidFill>
                <a:latin typeface="+mn-lt"/>
                <a:cs typeface="Arial" panose="020B0604020202020204" pitchFamily="34" charset="0"/>
              </a:rPr>
              <a:t>Probability of Survival</a:t>
            </a:r>
            <a:endParaRPr lang="en-GB" sz="1600" b="1" dirty="0">
              <a:solidFill>
                <a:schemeClr val="bg1"/>
              </a:solidFill>
              <a:latin typeface="+mn-lt"/>
              <a:cs typeface="Arial" panose="020B0604020202020204" pitchFamily="34" charset="0"/>
            </a:endParaRPr>
          </a:p>
        </p:txBody>
      </p:sp>
      <p:sp>
        <p:nvSpPr>
          <p:cNvPr id="1059" name="TextBox 1058">
            <a:extLst>
              <a:ext uri="{FF2B5EF4-FFF2-40B4-BE49-F238E27FC236}">
                <a16:creationId xmlns:a16="http://schemas.microsoft.com/office/drawing/2014/main" id="{ADBF8498-58CF-9CA6-18DE-4DEB3DC1837B}"/>
              </a:ext>
            </a:extLst>
          </p:cNvPr>
          <p:cNvSpPr txBox="1"/>
          <p:nvPr/>
        </p:nvSpPr>
        <p:spPr>
          <a:xfrm>
            <a:off x="6572389" y="3509370"/>
            <a:ext cx="3608591" cy="369332"/>
          </a:xfrm>
          <a:prstGeom prst="rect">
            <a:avLst/>
          </a:prstGeom>
          <a:noFill/>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Relapse-Free Survival</a:t>
            </a:r>
          </a:p>
        </p:txBody>
      </p:sp>
      <p:sp>
        <p:nvSpPr>
          <p:cNvPr id="1060" name="TextBox 1059">
            <a:extLst>
              <a:ext uri="{FF2B5EF4-FFF2-40B4-BE49-F238E27FC236}">
                <a16:creationId xmlns:a16="http://schemas.microsoft.com/office/drawing/2014/main" id="{058C5DBF-BC55-01C5-665C-B8FE870AFDAD}"/>
              </a:ext>
            </a:extLst>
          </p:cNvPr>
          <p:cNvSpPr txBox="1"/>
          <p:nvPr/>
        </p:nvSpPr>
        <p:spPr bwMode="auto">
          <a:xfrm>
            <a:off x="6812885" y="5967641"/>
            <a:ext cx="33156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061" name="Freeform: Shape 32037">
            <a:extLst>
              <a:ext uri="{FF2B5EF4-FFF2-40B4-BE49-F238E27FC236}">
                <a16:creationId xmlns:a16="http://schemas.microsoft.com/office/drawing/2014/main" id="{54B04C87-519F-F0E8-53D1-ED4DAE967E8C}"/>
              </a:ext>
            </a:extLst>
          </p:cNvPr>
          <p:cNvSpPr/>
          <p:nvPr/>
        </p:nvSpPr>
        <p:spPr>
          <a:xfrm>
            <a:off x="6906551" y="3857870"/>
            <a:ext cx="3405731" cy="1825030"/>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1062" name="Straight Connector 1061">
            <a:extLst>
              <a:ext uri="{FF2B5EF4-FFF2-40B4-BE49-F238E27FC236}">
                <a16:creationId xmlns:a16="http://schemas.microsoft.com/office/drawing/2014/main" id="{F5C6CE48-B00E-A87B-B4B1-5CC9DF6737E5}"/>
              </a:ext>
            </a:extLst>
          </p:cNvPr>
          <p:cNvCxnSpPr>
            <a:cxnSpLocks/>
          </p:cNvCxnSpPr>
          <p:nvPr/>
        </p:nvCxnSpPr>
        <p:spPr>
          <a:xfrm>
            <a:off x="6812885" y="5682900"/>
            <a:ext cx="96510" cy="0"/>
          </a:xfrm>
          <a:prstGeom prst="line">
            <a:avLst/>
          </a:prstGeom>
          <a:noFill/>
          <a:ln w="28575" cap="flat" cmpd="sng" algn="ctr">
            <a:solidFill>
              <a:sysClr val="windowText" lastClr="000000"/>
            </a:solidFill>
            <a:prstDash val="solid"/>
            <a:miter lim="800000"/>
          </a:ln>
          <a:effectLst/>
        </p:spPr>
      </p:cxnSp>
      <p:grpSp>
        <p:nvGrpSpPr>
          <p:cNvPr id="1063" name="Group 1062">
            <a:extLst>
              <a:ext uri="{FF2B5EF4-FFF2-40B4-BE49-F238E27FC236}">
                <a16:creationId xmlns:a16="http://schemas.microsoft.com/office/drawing/2014/main" id="{3B26EC87-47E9-F2E8-D633-89D82322FDCF}"/>
              </a:ext>
            </a:extLst>
          </p:cNvPr>
          <p:cNvGrpSpPr/>
          <p:nvPr/>
        </p:nvGrpSpPr>
        <p:grpSpPr>
          <a:xfrm>
            <a:off x="6414938" y="3724814"/>
            <a:ext cx="494457" cy="307777"/>
            <a:chOff x="1658458" y="7139158"/>
            <a:chExt cx="494457" cy="307777"/>
          </a:xfrm>
        </p:grpSpPr>
        <p:cxnSp>
          <p:nvCxnSpPr>
            <p:cNvPr id="1064" name="Straight Connector 1063">
              <a:extLst>
                <a:ext uri="{FF2B5EF4-FFF2-40B4-BE49-F238E27FC236}">
                  <a16:creationId xmlns:a16="http://schemas.microsoft.com/office/drawing/2014/main" id="{41161CB2-B2B2-53F2-E58F-87BABA467DFF}"/>
                </a:ext>
              </a:extLst>
            </p:cNvPr>
            <p:cNvCxnSpPr>
              <a:cxnSpLocks/>
            </p:cNvCxnSpPr>
            <p:nvPr/>
          </p:nvCxnSpPr>
          <p:spPr>
            <a:xfrm>
              <a:off x="2056405" y="7280212"/>
              <a:ext cx="96510" cy="0"/>
            </a:xfrm>
            <a:prstGeom prst="line">
              <a:avLst/>
            </a:prstGeom>
            <a:noFill/>
            <a:ln w="28575" cap="flat" cmpd="sng" algn="ctr">
              <a:solidFill>
                <a:sysClr val="windowText" lastClr="000000"/>
              </a:solidFill>
              <a:prstDash val="solid"/>
              <a:miter lim="800000"/>
            </a:ln>
            <a:effectLst/>
          </p:spPr>
        </p:cxnSp>
        <p:sp>
          <p:nvSpPr>
            <p:cNvPr id="1065" name="TextBox 1064">
              <a:extLst>
                <a:ext uri="{FF2B5EF4-FFF2-40B4-BE49-F238E27FC236}">
                  <a16:creationId xmlns:a16="http://schemas.microsoft.com/office/drawing/2014/main" id="{2DCE8FBA-01EC-2D83-B726-0406D4CD2BBF}"/>
                </a:ext>
              </a:extLst>
            </p:cNvPr>
            <p:cNvSpPr txBox="1"/>
            <p:nvPr/>
          </p:nvSpPr>
          <p:spPr>
            <a:xfrm>
              <a:off x="1658458" y="7139158"/>
              <a:ext cx="458780"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66" name="Group 1065">
            <a:extLst>
              <a:ext uri="{FF2B5EF4-FFF2-40B4-BE49-F238E27FC236}">
                <a16:creationId xmlns:a16="http://schemas.microsoft.com/office/drawing/2014/main" id="{512BC3CD-A461-936E-440C-A0C117E9ACB4}"/>
              </a:ext>
            </a:extLst>
          </p:cNvPr>
          <p:cNvGrpSpPr/>
          <p:nvPr/>
        </p:nvGrpSpPr>
        <p:grpSpPr>
          <a:xfrm>
            <a:off x="6506310" y="4176833"/>
            <a:ext cx="403085" cy="307777"/>
            <a:chOff x="1749830" y="7480263"/>
            <a:chExt cx="403085" cy="307777"/>
          </a:xfrm>
        </p:grpSpPr>
        <p:cxnSp>
          <p:nvCxnSpPr>
            <p:cNvPr id="1067" name="Straight Connector 1066">
              <a:extLst>
                <a:ext uri="{FF2B5EF4-FFF2-40B4-BE49-F238E27FC236}">
                  <a16:creationId xmlns:a16="http://schemas.microsoft.com/office/drawing/2014/main" id="{6AC27EF7-B263-1433-1703-FE6ED6EB3984}"/>
                </a:ext>
              </a:extLst>
            </p:cNvPr>
            <p:cNvCxnSpPr>
              <a:cxnSpLocks/>
            </p:cNvCxnSpPr>
            <p:nvPr/>
          </p:nvCxnSpPr>
          <p:spPr>
            <a:xfrm>
              <a:off x="2056405" y="7628447"/>
              <a:ext cx="96510" cy="0"/>
            </a:xfrm>
            <a:prstGeom prst="line">
              <a:avLst/>
            </a:prstGeom>
            <a:noFill/>
            <a:ln w="28575" cap="flat" cmpd="sng" algn="ctr">
              <a:solidFill>
                <a:sysClr val="windowText" lastClr="000000"/>
              </a:solidFill>
              <a:prstDash val="solid"/>
              <a:miter lim="800000"/>
            </a:ln>
            <a:effectLst/>
          </p:spPr>
        </p:cxnSp>
        <p:sp>
          <p:nvSpPr>
            <p:cNvPr id="1068" name="TextBox 1067">
              <a:extLst>
                <a:ext uri="{FF2B5EF4-FFF2-40B4-BE49-F238E27FC236}">
                  <a16:creationId xmlns:a16="http://schemas.microsoft.com/office/drawing/2014/main" id="{C57467CD-459D-1B1B-7C9A-84678628C2ED}"/>
                </a:ext>
              </a:extLst>
            </p:cNvPr>
            <p:cNvSpPr txBox="1"/>
            <p:nvPr/>
          </p:nvSpPr>
          <p:spPr>
            <a:xfrm>
              <a:off x="1749830" y="7480263"/>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400" kern="0" dirty="0">
                  <a:solidFill>
                    <a:prstClr val="black"/>
                  </a:solidFill>
                  <a:latin typeface="Calibri" panose="020F0502020204030204" pitchFamily="34" charset="0"/>
                  <a:cs typeface="Calibri" panose="020F0502020204030204" pitchFamily="34" charset="0"/>
                </a:rPr>
                <a:t>75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69" name="Group 1068">
            <a:extLst>
              <a:ext uri="{FF2B5EF4-FFF2-40B4-BE49-F238E27FC236}">
                <a16:creationId xmlns:a16="http://schemas.microsoft.com/office/drawing/2014/main" id="{E016E80B-7A9E-0BBC-EC50-0FDC8A46C111}"/>
              </a:ext>
            </a:extLst>
          </p:cNvPr>
          <p:cNvGrpSpPr/>
          <p:nvPr/>
        </p:nvGrpSpPr>
        <p:grpSpPr>
          <a:xfrm>
            <a:off x="6506310" y="4628852"/>
            <a:ext cx="403085" cy="307777"/>
            <a:chOff x="1749830" y="7824226"/>
            <a:chExt cx="403085" cy="307777"/>
          </a:xfrm>
        </p:grpSpPr>
        <p:cxnSp>
          <p:nvCxnSpPr>
            <p:cNvPr id="1070" name="Straight Connector 1069">
              <a:extLst>
                <a:ext uri="{FF2B5EF4-FFF2-40B4-BE49-F238E27FC236}">
                  <a16:creationId xmlns:a16="http://schemas.microsoft.com/office/drawing/2014/main" id="{783E8BC1-CFCF-B9C7-D0DE-0CA250CF83E7}"/>
                </a:ext>
              </a:extLst>
            </p:cNvPr>
            <p:cNvCxnSpPr>
              <a:cxnSpLocks/>
            </p:cNvCxnSpPr>
            <p:nvPr/>
          </p:nvCxnSpPr>
          <p:spPr>
            <a:xfrm>
              <a:off x="2056405" y="7971415"/>
              <a:ext cx="96510" cy="0"/>
            </a:xfrm>
            <a:prstGeom prst="line">
              <a:avLst/>
            </a:prstGeom>
            <a:noFill/>
            <a:ln w="28575" cap="flat" cmpd="sng" algn="ctr">
              <a:solidFill>
                <a:sysClr val="windowText" lastClr="000000"/>
              </a:solidFill>
              <a:prstDash val="solid"/>
              <a:miter lim="800000"/>
            </a:ln>
            <a:effectLst/>
          </p:spPr>
        </p:cxnSp>
        <p:sp>
          <p:nvSpPr>
            <p:cNvPr id="1071" name="TextBox 1070">
              <a:extLst>
                <a:ext uri="{FF2B5EF4-FFF2-40B4-BE49-F238E27FC236}">
                  <a16:creationId xmlns:a16="http://schemas.microsoft.com/office/drawing/2014/main" id="{55BCE6B6-FF4B-C9B5-4053-354686467380}"/>
                </a:ext>
              </a:extLst>
            </p:cNvPr>
            <p:cNvSpPr txBox="1"/>
            <p:nvPr/>
          </p:nvSpPr>
          <p:spPr>
            <a:xfrm>
              <a:off x="1749830" y="7824226"/>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400" kern="0" dirty="0">
                  <a:solidFill>
                    <a:prstClr val="black"/>
                  </a:solidFill>
                  <a:latin typeface="Calibri" panose="020F0502020204030204" pitchFamily="34" charset="0"/>
                  <a:cs typeface="Calibri" panose="020F0502020204030204" pitchFamily="34" charset="0"/>
                </a:rPr>
                <a:t>5</a:t>
              </a: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72" name="Group 1071">
            <a:extLst>
              <a:ext uri="{FF2B5EF4-FFF2-40B4-BE49-F238E27FC236}">
                <a16:creationId xmlns:a16="http://schemas.microsoft.com/office/drawing/2014/main" id="{DD70242C-CC17-3387-A9B9-724E0C8758B8}"/>
              </a:ext>
            </a:extLst>
          </p:cNvPr>
          <p:cNvGrpSpPr/>
          <p:nvPr/>
        </p:nvGrpSpPr>
        <p:grpSpPr>
          <a:xfrm>
            <a:off x="6506310" y="5080871"/>
            <a:ext cx="403085" cy="307777"/>
            <a:chOff x="1749830" y="8502467"/>
            <a:chExt cx="403085" cy="307777"/>
          </a:xfrm>
        </p:grpSpPr>
        <p:cxnSp>
          <p:nvCxnSpPr>
            <p:cNvPr id="1073" name="Straight Connector 1072">
              <a:extLst>
                <a:ext uri="{FF2B5EF4-FFF2-40B4-BE49-F238E27FC236}">
                  <a16:creationId xmlns:a16="http://schemas.microsoft.com/office/drawing/2014/main" id="{519DE379-1B1A-32E6-BEBB-480B093B7023}"/>
                </a:ext>
              </a:extLst>
            </p:cNvPr>
            <p:cNvCxnSpPr>
              <a:cxnSpLocks/>
            </p:cNvCxnSpPr>
            <p:nvPr/>
          </p:nvCxnSpPr>
          <p:spPr>
            <a:xfrm>
              <a:off x="2056405" y="8654348"/>
              <a:ext cx="96510" cy="0"/>
            </a:xfrm>
            <a:prstGeom prst="line">
              <a:avLst/>
            </a:prstGeom>
            <a:noFill/>
            <a:ln w="28575" cap="flat" cmpd="sng" algn="ctr">
              <a:solidFill>
                <a:sysClr val="windowText" lastClr="000000"/>
              </a:solidFill>
              <a:prstDash val="solid"/>
              <a:miter lim="800000"/>
            </a:ln>
            <a:effectLst/>
          </p:spPr>
        </p:cxnSp>
        <p:sp>
          <p:nvSpPr>
            <p:cNvPr id="1074" name="TextBox 1073">
              <a:extLst>
                <a:ext uri="{FF2B5EF4-FFF2-40B4-BE49-F238E27FC236}">
                  <a16:creationId xmlns:a16="http://schemas.microsoft.com/office/drawing/2014/main" id="{DD541B24-A1A4-5A72-2DBF-A82115CD9CA7}"/>
                </a:ext>
              </a:extLst>
            </p:cNvPr>
            <p:cNvSpPr txBox="1"/>
            <p:nvPr/>
          </p:nvSpPr>
          <p:spPr>
            <a:xfrm>
              <a:off x="1749830" y="8502467"/>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1075" name="TextBox 1074">
            <a:extLst>
              <a:ext uri="{FF2B5EF4-FFF2-40B4-BE49-F238E27FC236}">
                <a16:creationId xmlns:a16="http://schemas.microsoft.com/office/drawing/2014/main" id="{08DC1A4C-E9FD-D99F-7924-226B1C191DF6}"/>
              </a:ext>
            </a:extLst>
          </p:cNvPr>
          <p:cNvSpPr txBox="1"/>
          <p:nvPr/>
        </p:nvSpPr>
        <p:spPr>
          <a:xfrm>
            <a:off x="6597680" y="5532888"/>
            <a:ext cx="27603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1076" name="Group 1075">
            <a:extLst>
              <a:ext uri="{FF2B5EF4-FFF2-40B4-BE49-F238E27FC236}">
                <a16:creationId xmlns:a16="http://schemas.microsoft.com/office/drawing/2014/main" id="{4951D65E-1B67-2768-9969-4D5685B3ED51}"/>
              </a:ext>
            </a:extLst>
          </p:cNvPr>
          <p:cNvGrpSpPr/>
          <p:nvPr/>
        </p:nvGrpSpPr>
        <p:grpSpPr>
          <a:xfrm>
            <a:off x="6774105" y="5682900"/>
            <a:ext cx="276038" cy="369880"/>
            <a:chOff x="2419510" y="9699909"/>
            <a:chExt cx="276038" cy="369880"/>
          </a:xfrm>
        </p:grpSpPr>
        <p:cxnSp>
          <p:nvCxnSpPr>
            <p:cNvPr id="1077" name="Straight Connector 1076">
              <a:extLst>
                <a:ext uri="{FF2B5EF4-FFF2-40B4-BE49-F238E27FC236}">
                  <a16:creationId xmlns:a16="http://schemas.microsoft.com/office/drawing/2014/main" id="{531D749C-5B2C-764A-EFDC-D671C0B2D7F2}"/>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1078" name="TextBox 1077">
              <a:extLst>
                <a:ext uri="{FF2B5EF4-FFF2-40B4-BE49-F238E27FC236}">
                  <a16:creationId xmlns:a16="http://schemas.microsoft.com/office/drawing/2014/main" id="{37CA2881-C5EA-C472-4926-6356564E0CB8}"/>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79" name="Group 1078">
            <a:extLst>
              <a:ext uri="{FF2B5EF4-FFF2-40B4-BE49-F238E27FC236}">
                <a16:creationId xmlns:a16="http://schemas.microsoft.com/office/drawing/2014/main" id="{E2A5ACBC-542C-3D79-99DE-797E9817F4AE}"/>
              </a:ext>
            </a:extLst>
          </p:cNvPr>
          <p:cNvGrpSpPr/>
          <p:nvPr/>
        </p:nvGrpSpPr>
        <p:grpSpPr>
          <a:xfrm>
            <a:off x="7222219" y="5682900"/>
            <a:ext cx="276038" cy="369880"/>
            <a:chOff x="2419510" y="9699909"/>
            <a:chExt cx="276038" cy="369880"/>
          </a:xfrm>
        </p:grpSpPr>
        <p:cxnSp>
          <p:nvCxnSpPr>
            <p:cNvPr id="1080" name="Straight Connector 1079">
              <a:extLst>
                <a:ext uri="{FF2B5EF4-FFF2-40B4-BE49-F238E27FC236}">
                  <a16:creationId xmlns:a16="http://schemas.microsoft.com/office/drawing/2014/main" id="{4A221F31-E5B2-2FBA-9B40-16AB7C3FC97A}"/>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1081" name="TextBox 1080">
              <a:extLst>
                <a:ext uri="{FF2B5EF4-FFF2-40B4-BE49-F238E27FC236}">
                  <a16:creationId xmlns:a16="http://schemas.microsoft.com/office/drawing/2014/main" id="{74478E71-F5E2-A60A-8D7C-BBC7CAD040EE}"/>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82" name="Group 1081">
            <a:extLst>
              <a:ext uri="{FF2B5EF4-FFF2-40B4-BE49-F238E27FC236}">
                <a16:creationId xmlns:a16="http://schemas.microsoft.com/office/drawing/2014/main" id="{30BDEC2C-BC77-F597-0E53-4408157A6750}"/>
              </a:ext>
            </a:extLst>
          </p:cNvPr>
          <p:cNvGrpSpPr/>
          <p:nvPr/>
        </p:nvGrpSpPr>
        <p:grpSpPr>
          <a:xfrm>
            <a:off x="7645109" y="5682900"/>
            <a:ext cx="276038" cy="369880"/>
            <a:chOff x="2419510" y="9699909"/>
            <a:chExt cx="276038" cy="369880"/>
          </a:xfrm>
        </p:grpSpPr>
        <p:cxnSp>
          <p:nvCxnSpPr>
            <p:cNvPr id="1083" name="Straight Connector 1082">
              <a:extLst>
                <a:ext uri="{FF2B5EF4-FFF2-40B4-BE49-F238E27FC236}">
                  <a16:creationId xmlns:a16="http://schemas.microsoft.com/office/drawing/2014/main" id="{F0EA3C7B-442B-C9B7-DF84-0BCC4BF718E0}"/>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1084" name="TextBox 1083">
              <a:extLst>
                <a:ext uri="{FF2B5EF4-FFF2-40B4-BE49-F238E27FC236}">
                  <a16:creationId xmlns:a16="http://schemas.microsoft.com/office/drawing/2014/main" id="{A21773DA-17FE-E96C-3A59-E7A87739CE67}"/>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6</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085" name="Group 1084">
            <a:extLst>
              <a:ext uri="{FF2B5EF4-FFF2-40B4-BE49-F238E27FC236}">
                <a16:creationId xmlns:a16="http://schemas.microsoft.com/office/drawing/2014/main" id="{A346D832-2773-3A8F-E59C-F1834F4BB526}"/>
              </a:ext>
            </a:extLst>
          </p:cNvPr>
          <p:cNvGrpSpPr/>
          <p:nvPr/>
        </p:nvGrpSpPr>
        <p:grpSpPr>
          <a:xfrm>
            <a:off x="8067999" y="5682900"/>
            <a:ext cx="276038" cy="369880"/>
            <a:chOff x="2419510" y="9699909"/>
            <a:chExt cx="276038" cy="369880"/>
          </a:xfrm>
        </p:grpSpPr>
        <p:cxnSp>
          <p:nvCxnSpPr>
            <p:cNvPr id="1086" name="Straight Connector 1085">
              <a:extLst>
                <a:ext uri="{FF2B5EF4-FFF2-40B4-BE49-F238E27FC236}">
                  <a16:creationId xmlns:a16="http://schemas.microsoft.com/office/drawing/2014/main" id="{BBA9C70C-298B-3357-6C0D-3D98C5DDC077}"/>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1087" name="TextBox 1086">
              <a:extLst>
                <a:ext uri="{FF2B5EF4-FFF2-40B4-BE49-F238E27FC236}">
                  <a16:creationId xmlns:a16="http://schemas.microsoft.com/office/drawing/2014/main" id="{31722CAD-C370-2B7A-1B30-D10334B86A5D}"/>
                </a:ext>
              </a:extLst>
            </p:cNvPr>
            <p:cNvSpPr txBox="1"/>
            <p:nvPr/>
          </p:nvSpPr>
          <p:spPr>
            <a:xfrm>
              <a:off x="2419510" y="9762012"/>
              <a:ext cx="27603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44" name="Group 31743">
            <a:extLst>
              <a:ext uri="{FF2B5EF4-FFF2-40B4-BE49-F238E27FC236}">
                <a16:creationId xmlns:a16="http://schemas.microsoft.com/office/drawing/2014/main" id="{519D64B8-264C-87B7-FA8E-4F61D4119EE2}"/>
              </a:ext>
            </a:extLst>
          </p:cNvPr>
          <p:cNvGrpSpPr/>
          <p:nvPr/>
        </p:nvGrpSpPr>
        <p:grpSpPr>
          <a:xfrm>
            <a:off x="8440441" y="5682900"/>
            <a:ext cx="367408" cy="369880"/>
            <a:chOff x="2373825" y="9699909"/>
            <a:chExt cx="367408" cy="369880"/>
          </a:xfrm>
        </p:grpSpPr>
        <p:cxnSp>
          <p:nvCxnSpPr>
            <p:cNvPr id="31745" name="Straight Connector 31744">
              <a:extLst>
                <a:ext uri="{FF2B5EF4-FFF2-40B4-BE49-F238E27FC236}">
                  <a16:creationId xmlns:a16="http://schemas.microsoft.com/office/drawing/2014/main" id="{706B9217-2A05-4880-91A2-284187947A86}"/>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47" name="TextBox 31746">
              <a:extLst>
                <a:ext uri="{FF2B5EF4-FFF2-40B4-BE49-F238E27FC236}">
                  <a16:creationId xmlns:a16="http://schemas.microsoft.com/office/drawing/2014/main" id="{5CF3691E-FF97-51F1-34B5-2B444060E1A8}"/>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12</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48" name="Group 31747">
            <a:extLst>
              <a:ext uri="{FF2B5EF4-FFF2-40B4-BE49-F238E27FC236}">
                <a16:creationId xmlns:a16="http://schemas.microsoft.com/office/drawing/2014/main" id="{A3DC0707-3907-698E-DD32-5EA7956095A9}"/>
              </a:ext>
            </a:extLst>
          </p:cNvPr>
          <p:cNvGrpSpPr/>
          <p:nvPr/>
        </p:nvGrpSpPr>
        <p:grpSpPr>
          <a:xfrm>
            <a:off x="8869345" y="5682900"/>
            <a:ext cx="367408" cy="369880"/>
            <a:chOff x="2373825" y="9699909"/>
            <a:chExt cx="367408" cy="369880"/>
          </a:xfrm>
        </p:grpSpPr>
        <p:cxnSp>
          <p:nvCxnSpPr>
            <p:cNvPr id="31749" name="Straight Connector 31748">
              <a:extLst>
                <a:ext uri="{FF2B5EF4-FFF2-40B4-BE49-F238E27FC236}">
                  <a16:creationId xmlns:a16="http://schemas.microsoft.com/office/drawing/2014/main" id="{A0F1F281-8C2C-7281-5643-558A5C1DDDAC}"/>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50" name="TextBox 31749">
              <a:extLst>
                <a:ext uri="{FF2B5EF4-FFF2-40B4-BE49-F238E27FC236}">
                  <a16:creationId xmlns:a16="http://schemas.microsoft.com/office/drawing/2014/main" id="{F2A68270-C039-43A1-D9D0-562E878E2C4F}"/>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15</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51" name="Group 31750">
            <a:extLst>
              <a:ext uri="{FF2B5EF4-FFF2-40B4-BE49-F238E27FC236}">
                <a16:creationId xmlns:a16="http://schemas.microsoft.com/office/drawing/2014/main" id="{644F60A7-1570-375E-9CFB-09CAE9BB340B}"/>
              </a:ext>
            </a:extLst>
          </p:cNvPr>
          <p:cNvGrpSpPr/>
          <p:nvPr/>
        </p:nvGrpSpPr>
        <p:grpSpPr>
          <a:xfrm>
            <a:off x="9283662" y="5682900"/>
            <a:ext cx="367408" cy="369880"/>
            <a:chOff x="2373825" y="9699909"/>
            <a:chExt cx="367408" cy="369880"/>
          </a:xfrm>
        </p:grpSpPr>
        <p:cxnSp>
          <p:nvCxnSpPr>
            <p:cNvPr id="31752" name="Straight Connector 31751">
              <a:extLst>
                <a:ext uri="{FF2B5EF4-FFF2-40B4-BE49-F238E27FC236}">
                  <a16:creationId xmlns:a16="http://schemas.microsoft.com/office/drawing/2014/main" id="{F66E18B3-5024-3126-E004-ED3D1BD51867}"/>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53" name="TextBox 31752">
              <a:extLst>
                <a:ext uri="{FF2B5EF4-FFF2-40B4-BE49-F238E27FC236}">
                  <a16:creationId xmlns:a16="http://schemas.microsoft.com/office/drawing/2014/main" id="{8BAB658E-934B-C453-C071-DC1852903DF0}"/>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18</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54" name="Graphic 47">
            <a:extLst>
              <a:ext uri="{FF2B5EF4-FFF2-40B4-BE49-F238E27FC236}">
                <a16:creationId xmlns:a16="http://schemas.microsoft.com/office/drawing/2014/main" id="{920CCE8E-AC5A-4B3C-8539-2D79BBABD110}"/>
              </a:ext>
            </a:extLst>
          </p:cNvPr>
          <p:cNvGrpSpPr/>
          <p:nvPr/>
        </p:nvGrpSpPr>
        <p:grpSpPr>
          <a:xfrm>
            <a:off x="8804714" y="4007880"/>
            <a:ext cx="347255" cy="378583"/>
            <a:chOff x="2640180" y="4175986"/>
            <a:chExt cx="347255" cy="378583"/>
          </a:xfrm>
        </p:grpSpPr>
        <p:sp>
          <p:nvSpPr>
            <p:cNvPr id="31755" name="Freeform 31754">
              <a:extLst>
                <a:ext uri="{FF2B5EF4-FFF2-40B4-BE49-F238E27FC236}">
                  <a16:creationId xmlns:a16="http://schemas.microsoft.com/office/drawing/2014/main" id="{97092DAD-71AC-8FE4-49E7-C56F65815DFA}"/>
                </a:ext>
              </a:extLst>
            </p:cNvPr>
            <p:cNvSpPr/>
            <p:nvPr/>
          </p:nvSpPr>
          <p:spPr>
            <a:xfrm>
              <a:off x="2799860" y="4175986"/>
              <a:ext cx="9267" cy="155559"/>
            </a:xfrm>
            <a:custGeom>
              <a:avLst/>
              <a:gdLst>
                <a:gd name="connsiteX0" fmla="*/ 0 w 9267"/>
                <a:gd name="connsiteY0" fmla="*/ 0 h 155559"/>
                <a:gd name="connsiteX1" fmla="*/ 0 w 9267"/>
                <a:gd name="connsiteY1" fmla="*/ 155560 h 155559"/>
              </a:gdLst>
              <a:ahLst/>
              <a:cxnLst>
                <a:cxn ang="0">
                  <a:pos x="connsiteX0" y="connsiteY0"/>
                </a:cxn>
                <a:cxn ang="0">
                  <a:pos x="connsiteX1" y="connsiteY1"/>
                </a:cxn>
              </a:cxnLst>
              <a:rect l="l" t="t" r="r" b="b"/>
              <a:pathLst>
                <a:path w="9267" h="155559">
                  <a:moveTo>
                    <a:pt x="0" y="0"/>
                  </a:moveTo>
                  <a:lnTo>
                    <a:pt x="0" y="155560"/>
                  </a:lnTo>
                </a:path>
              </a:pathLst>
            </a:custGeom>
            <a:ln w="27803" cap="flat">
              <a:solidFill>
                <a:srgbClr val="00823B"/>
              </a:solidFill>
              <a:prstDash val="solid"/>
              <a:miter/>
            </a:ln>
          </p:spPr>
          <p:txBody>
            <a:bodyPr rtlCol="0" anchor="ctr"/>
            <a:lstStyle/>
            <a:p>
              <a:endParaRPr lang="en-US"/>
            </a:p>
          </p:txBody>
        </p:sp>
        <p:sp>
          <p:nvSpPr>
            <p:cNvPr id="31756" name="Freeform 31755">
              <a:extLst>
                <a:ext uri="{FF2B5EF4-FFF2-40B4-BE49-F238E27FC236}">
                  <a16:creationId xmlns:a16="http://schemas.microsoft.com/office/drawing/2014/main" id="{3F9B91F1-A66A-C7AD-4517-F3E79861913E}"/>
                </a:ext>
              </a:extLst>
            </p:cNvPr>
            <p:cNvSpPr/>
            <p:nvPr/>
          </p:nvSpPr>
          <p:spPr>
            <a:xfrm>
              <a:off x="2640180" y="4253764"/>
              <a:ext cx="307223" cy="45719"/>
            </a:xfrm>
            <a:custGeom>
              <a:avLst/>
              <a:gdLst>
                <a:gd name="connsiteX0" fmla="*/ 0 w 347255"/>
                <a:gd name="connsiteY0" fmla="*/ 0 h 9292"/>
                <a:gd name="connsiteX1" fmla="*/ 347256 w 347255"/>
                <a:gd name="connsiteY1" fmla="*/ 0 h 9292"/>
              </a:gdLst>
              <a:ahLst/>
              <a:cxnLst>
                <a:cxn ang="0">
                  <a:pos x="connsiteX0" y="connsiteY0"/>
                </a:cxn>
                <a:cxn ang="0">
                  <a:pos x="connsiteX1" y="connsiteY1"/>
                </a:cxn>
              </a:cxnLst>
              <a:rect l="l" t="t" r="r" b="b"/>
              <a:pathLst>
                <a:path w="347255" h="9292">
                  <a:moveTo>
                    <a:pt x="0" y="0"/>
                  </a:moveTo>
                  <a:lnTo>
                    <a:pt x="347256" y="0"/>
                  </a:lnTo>
                </a:path>
              </a:pathLst>
            </a:custGeom>
            <a:ln w="27803" cap="flat">
              <a:solidFill>
                <a:srgbClr val="00823B"/>
              </a:solidFill>
              <a:prstDash val="solid"/>
              <a:miter/>
            </a:ln>
          </p:spPr>
          <p:txBody>
            <a:bodyPr rtlCol="0" anchor="ctr"/>
            <a:lstStyle/>
            <a:p>
              <a:endParaRPr lang="en-US" dirty="0"/>
            </a:p>
          </p:txBody>
        </p:sp>
        <p:sp>
          <p:nvSpPr>
            <p:cNvPr id="31757" name="Freeform 31756">
              <a:extLst>
                <a:ext uri="{FF2B5EF4-FFF2-40B4-BE49-F238E27FC236}">
                  <a16:creationId xmlns:a16="http://schemas.microsoft.com/office/drawing/2014/main" id="{1C59406A-FC76-E504-504E-6604A1F758DB}"/>
                </a:ext>
              </a:extLst>
            </p:cNvPr>
            <p:cNvSpPr/>
            <p:nvPr/>
          </p:nvSpPr>
          <p:spPr>
            <a:xfrm>
              <a:off x="2799860" y="4399010"/>
              <a:ext cx="9267" cy="155559"/>
            </a:xfrm>
            <a:custGeom>
              <a:avLst/>
              <a:gdLst>
                <a:gd name="connsiteX0" fmla="*/ 0 w 9267"/>
                <a:gd name="connsiteY0" fmla="*/ 0 h 155559"/>
                <a:gd name="connsiteX1" fmla="*/ 0 w 9267"/>
                <a:gd name="connsiteY1" fmla="*/ 155560 h 155559"/>
              </a:gdLst>
              <a:ahLst/>
              <a:cxnLst>
                <a:cxn ang="0">
                  <a:pos x="connsiteX0" y="connsiteY0"/>
                </a:cxn>
                <a:cxn ang="0">
                  <a:pos x="connsiteX1" y="connsiteY1"/>
                </a:cxn>
              </a:cxnLst>
              <a:rect l="l" t="t" r="r" b="b"/>
              <a:pathLst>
                <a:path w="9267" h="155559">
                  <a:moveTo>
                    <a:pt x="0" y="0"/>
                  </a:moveTo>
                  <a:lnTo>
                    <a:pt x="0" y="155560"/>
                  </a:lnTo>
                </a:path>
              </a:pathLst>
            </a:custGeom>
            <a:ln w="27803" cap="flat">
              <a:solidFill>
                <a:srgbClr val="00823B"/>
              </a:solidFill>
              <a:prstDash val="solid"/>
              <a:miter/>
            </a:ln>
          </p:spPr>
          <p:txBody>
            <a:bodyPr rtlCol="0" anchor="ctr"/>
            <a:lstStyle/>
            <a:p>
              <a:endParaRPr lang="en-US"/>
            </a:p>
          </p:txBody>
        </p:sp>
        <p:sp>
          <p:nvSpPr>
            <p:cNvPr id="31758" name="Freeform 31757">
              <a:extLst>
                <a:ext uri="{FF2B5EF4-FFF2-40B4-BE49-F238E27FC236}">
                  <a16:creationId xmlns:a16="http://schemas.microsoft.com/office/drawing/2014/main" id="{E559047D-BE81-58A3-7A30-A743BDD615A4}"/>
                </a:ext>
              </a:extLst>
            </p:cNvPr>
            <p:cNvSpPr/>
            <p:nvPr/>
          </p:nvSpPr>
          <p:spPr>
            <a:xfrm>
              <a:off x="2640180" y="4476790"/>
              <a:ext cx="347255" cy="9292"/>
            </a:xfrm>
            <a:custGeom>
              <a:avLst/>
              <a:gdLst>
                <a:gd name="connsiteX0" fmla="*/ 0 w 347255"/>
                <a:gd name="connsiteY0" fmla="*/ 0 h 9292"/>
                <a:gd name="connsiteX1" fmla="*/ 347256 w 347255"/>
                <a:gd name="connsiteY1" fmla="*/ 0 h 9292"/>
              </a:gdLst>
              <a:ahLst/>
              <a:cxnLst>
                <a:cxn ang="0">
                  <a:pos x="connsiteX0" y="connsiteY0"/>
                </a:cxn>
                <a:cxn ang="0">
                  <a:pos x="connsiteX1" y="connsiteY1"/>
                </a:cxn>
              </a:cxnLst>
              <a:rect l="l" t="t" r="r" b="b"/>
              <a:pathLst>
                <a:path w="347255" h="9292">
                  <a:moveTo>
                    <a:pt x="0" y="0"/>
                  </a:moveTo>
                  <a:lnTo>
                    <a:pt x="347256" y="0"/>
                  </a:lnTo>
                </a:path>
              </a:pathLst>
            </a:custGeom>
            <a:ln w="27803" cap="flat">
              <a:solidFill>
                <a:srgbClr val="00823B"/>
              </a:solidFill>
              <a:custDash>
                <a:ds d="0" sp="900000"/>
              </a:custDash>
              <a:miter/>
            </a:ln>
          </p:spPr>
          <p:txBody>
            <a:bodyPr rtlCol="0" anchor="ctr"/>
            <a:lstStyle/>
            <a:p>
              <a:endParaRPr lang="en-US"/>
            </a:p>
          </p:txBody>
        </p:sp>
        <p:sp>
          <p:nvSpPr>
            <p:cNvPr id="31759" name="Freeform 31758">
              <a:extLst>
                <a:ext uri="{FF2B5EF4-FFF2-40B4-BE49-F238E27FC236}">
                  <a16:creationId xmlns:a16="http://schemas.microsoft.com/office/drawing/2014/main" id="{57ADB289-5BCA-B5B8-1B88-8B3B24547B74}"/>
                </a:ext>
              </a:extLst>
            </p:cNvPr>
            <p:cNvSpPr/>
            <p:nvPr/>
          </p:nvSpPr>
          <p:spPr>
            <a:xfrm>
              <a:off x="2640180" y="4473426"/>
              <a:ext cx="347255" cy="9292"/>
            </a:xfrm>
            <a:custGeom>
              <a:avLst/>
              <a:gdLst>
                <a:gd name="connsiteX0" fmla="*/ 0 w 347255"/>
                <a:gd name="connsiteY0" fmla="*/ 0 h 9292"/>
                <a:gd name="connsiteX1" fmla="*/ 347256 w 347255"/>
                <a:gd name="connsiteY1" fmla="*/ 0 h 9292"/>
              </a:gdLst>
              <a:ahLst/>
              <a:cxnLst>
                <a:cxn ang="0">
                  <a:pos x="connsiteX0" y="connsiteY0"/>
                </a:cxn>
                <a:cxn ang="0">
                  <a:pos x="connsiteX1" y="connsiteY1"/>
                </a:cxn>
              </a:cxnLst>
              <a:rect l="l" t="t" r="r" b="b"/>
              <a:pathLst>
                <a:path w="347255" h="9292">
                  <a:moveTo>
                    <a:pt x="0" y="0"/>
                  </a:moveTo>
                  <a:lnTo>
                    <a:pt x="347256" y="0"/>
                  </a:lnTo>
                </a:path>
              </a:pathLst>
            </a:custGeom>
            <a:ln w="27803" cap="flat">
              <a:solidFill>
                <a:srgbClr val="00823B"/>
              </a:solidFill>
              <a:prstDash val="sysDot"/>
              <a:miter/>
            </a:ln>
          </p:spPr>
          <p:txBody>
            <a:bodyPr rtlCol="0" anchor="ctr"/>
            <a:lstStyle/>
            <a:p>
              <a:endParaRPr lang="en-US" dirty="0"/>
            </a:p>
          </p:txBody>
        </p:sp>
      </p:grpSp>
      <p:grpSp>
        <p:nvGrpSpPr>
          <p:cNvPr id="31760" name="Group 31759">
            <a:extLst>
              <a:ext uri="{FF2B5EF4-FFF2-40B4-BE49-F238E27FC236}">
                <a16:creationId xmlns:a16="http://schemas.microsoft.com/office/drawing/2014/main" id="{E554ED98-142E-741D-66E3-50192F1EE465}"/>
              </a:ext>
            </a:extLst>
          </p:cNvPr>
          <p:cNvGrpSpPr/>
          <p:nvPr/>
        </p:nvGrpSpPr>
        <p:grpSpPr>
          <a:xfrm>
            <a:off x="9706178" y="5682900"/>
            <a:ext cx="367408" cy="369880"/>
            <a:chOff x="2373825" y="9699909"/>
            <a:chExt cx="367408" cy="369880"/>
          </a:xfrm>
        </p:grpSpPr>
        <p:cxnSp>
          <p:nvCxnSpPr>
            <p:cNvPr id="31761" name="Straight Connector 31760">
              <a:extLst>
                <a:ext uri="{FF2B5EF4-FFF2-40B4-BE49-F238E27FC236}">
                  <a16:creationId xmlns:a16="http://schemas.microsoft.com/office/drawing/2014/main" id="{039A9584-8BF9-C398-5842-FB5ACAB38FAF}"/>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62" name="TextBox 31761">
              <a:extLst>
                <a:ext uri="{FF2B5EF4-FFF2-40B4-BE49-F238E27FC236}">
                  <a16:creationId xmlns:a16="http://schemas.microsoft.com/office/drawing/2014/main" id="{3DA9F7E8-2AA4-BAE8-479C-4BDAE9751B45}"/>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21</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63" name="Group 31762">
            <a:extLst>
              <a:ext uri="{FF2B5EF4-FFF2-40B4-BE49-F238E27FC236}">
                <a16:creationId xmlns:a16="http://schemas.microsoft.com/office/drawing/2014/main" id="{65F45D08-A535-98E0-A6C3-EE1C5F5113FB}"/>
              </a:ext>
            </a:extLst>
          </p:cNvPr>
          <p:cNvGrpSpPr/>
          <p:nvPr/>
        </p:nvGrpSpPr>
        <p:grpSpPr>
          <a:xfrm>
            <a:off x="10128694" y="5682900"/>
            <a:ext cx="367408" cy="369880"/>
            <a:chOff x="2373825" y="9699909"/>
            <a:chExt cx="367408" cy="369880"/>
          </a:xfrm>
        </p:grpSpPr>
        <p:cxnSp>
          <p:nvCxnSpPr>
            <p:cNvPr id="31764" name="Straight Connector 31763">
              <a:extLst>
                <a:ext uri="{FF2B5EF4-FFF2-40B4-BE49-F238E27FC236}">
                  <a16:creationId xmlns:a16="http://schemas.microsoft.com/office/drawing/2014/main" id="{E242DB41-80B8-F43B-D6F2-F5D1EDC65E27}"/>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65" name="TextBox 31764">
              <a:extLst>
                <a:ext uri="{FF2B5EF4-FFF2-40B4-BE49-F238E27FC236}">
                  <a16:creationId xmlns:a16="http://schemas.microsoft.com/office/drawing/2014/main" id="{CC805508-DF15-CB58-2CDB-97EDA82762CB}"/>
                </a:ext>
              </a:extLst>
            </p:cNvPr>
            <p:cNvSpPr txBox="1"/>
            <p:nvPr/>
          </p:nvSpPr>
          <p:spPr>
            <a:xfrm>
              <a:off x="2373825" y="9762012"/>
              <a:ext cx="367408"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24</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828" name="Graphic 31826">
            <a:extLst>
              <a:ext uri="{FF2B5EF4-FFF2-40B4-BE49-F238E27FC236}">
                <a16:creationId xmlns:a16="http://schemas.microsoft.com/office/drawing/2014/main" id="{7E6F96AC-B298-8D9A-274D-DE442A3A9232}"/>
              </a:ext>
            </a:extLst>
          </p:cNvPr>
          <p:cNvGrpSpPr/>
          <p:nvPr/>
        </p:nvGrpSpPr>
        <p:grpSpPr>
          <a:xfrm>
            <a:off x="6936725" y="3837254"/>
            <a:ext cx="3055497" cy="1829402"/>
            <a:chOff x="6936725" y="3837254"/>
            <a:chExt cx="3055497" cy="1829402"/>
          </a:xfrm>
          <a:noFill/>
        </p:grpSpPr>
        <p:sp>
          <p:nvSpPr>
            <p:cNvPr id="31829" name="Freeform 31828">
              <a:extLst>
                <a:ext uri="{FF2B5EF4-FFF2-40B4-BE49-F238E27FC236}">
                  <a16:creationId xmlns:a16="http://schemas.microsoft.com/office/drawing/2014/main" id="{352E986E-AAD9-EA6B-FC92-30499DAF8268}"/>
                </a:ext>
              </a:extLst>
            </p:cNvPr>
            <p:cNvSpPr/>
            <p:nvPr/>
          </p:nvSpPr>
          <p:spPr>
            <a:xfrm>
              <a:off x="6971632" y="3963675"/>
              <a:ext cx="869369" cy="1702981"/>
            </a:xfrm>
            <a:custGeom>
              <a:avLst/>
              <a:gdLst>
                <a:gd name="connsiteX0" fmla="*/ 0 w 869369"/>
                <a:gd name="connsiteY0" fmla="*/ 0 h 1702981"/>
                <a:gd name="connsiteX1" fmla="*/ 0 w 869369"/>
                <a:gd name="connsiteY1" fmla="*/ 125566 h 1702981"/>
                <a:gd name="connsiteX2" fmla="*/ 92460 w 869369"/>
                <a:gd name="connsiteY2" fmla="*/ 125566 h 1702981"/>
                <a:gd name="connsiteX3" fmla="*/ 92460 w 869369"/>
                <a:gd name="connsiteY3" fmla="*/ 295332 h 1702981"/>
                <a:gd name="connsiteX4" fmla="*/ 185031 w 869369"/>
                <a:gd name="connsiteY4" fmla="*/ 295332 h 1702981"/>
                <a:gd name="connsiteX5" fmla="*/ 185031 w 869369"/>
                <a:gd name="connsiteY5" fmla="*/ 472227 h 1702981"/>
                <a:gd name="connsiteX6" fmla="*/ 421319 w 869369"/>
                <a:gd name="connsiteY6" fmla="*/ 472227 h 1702981"/>
                <a:gd name="connsiteX7" fmla="*/ 421319 w 869369"/>
                <a:gd name="connsiteY7" fmla="*/ 650832 h 1702981"/>
                <a:gd name="connsiteX8" fmla="*/ 478871 w 869369"/>
                <a:gd name="connsiteY8" fmla="*/ 650832 h 1702981"/>
                <a:gd name="connsiteX9" fmla="*/ 478871 w 869369"/>
                <a:gd name="connsiteY9" fmla="*/ 827632 h 1702981"/>
                <a:gd name="connsiteX10" fmla="*/ 618611 w 869369"/>
                <a:gd name="connsiteY10" fmla="*/ 827632 h 1702981"/>
                <a:gd name="connsiteX11" fmla="*/ 618611 w 869369"/>
                <a:gd name="connsiteY11" fmla="*/ 1050438 h 1702981"/>
                <a:gd name="connsiteX12" fmla="*/ 785084 w 869369"/>
                <a:gd name="connsiteY12" fmla="*/ 1050438 h 1702981"/>
                <a:gd name="connsiteX13" fmla="*/ 785084 w 869369"/>
                <a:gd name="connsiteY13" fmla="*/ 1375902 h 1702981"/>
                <a:gd name="connsiteX14" fmla="*/ 869370 w 869369"/>
                <a:gd name="connsiteY14" fmla="*/ 1375902 h 1702981"/>
                <a:gd name="connsiteX15" fmla="*/ 869370 w 869369"/>
                <a:gd name="connsiteY15" fmla="*/ 1702981 h 1702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9369" h="1702981">
                  <a:moveTo>
                    <a:pt x="0" y="0"/>
                  </a:moveTo>
                  <a:lnTo>
                    <a:pt x="0" y="125566"/>
                  </a:lnTo>
                  <a:lnTo>
                    <a:pt x="92460" y="125566"/>
                  </a:lnTo>
                  <a:lnTo>
                    <a:pt x="92460" y="295332"/>
                  </a:lnTo>
                  <a:lnTo>
                    <a:pt x="185031" y="295332"/>
                  </a:lnTo>
                  <a:lnTo>
                    <a:pt x="185031" y="472227"/>
                  </a:lnTo>
                  <a:lnTo>
                    <a:pt x="421319" y="472227"/>
                  </a:lnTo>
                  <a:lnTo>
                    <a:pt x="421319" y="650832"/>
                  </a:lnTo>
                  <a:lnTo>
                    <a:pt x="478871" y="650832"/>
                  </a:lnTo>
                  <a:lnTo>
                    <a:pt x="478871" y="827632"/>
                  </a:lnTo>
                  <a:lnTo>
                    <a:pt x="618611" y="827632"/>
                  </a:lnTo>
                  <a:lnTo>
                    <a:pt x="618611" y="1050438"/>
                  </a:lnTo>
                  <a:lnTo>
                    <a:pt x="785084" y="1050438"/>
                  </a:lnTo>
                  <a:lnTo>
                    <a:pt x="785084" y="1375902"/>
                  </a:lnTo>
                  <a:lnTo>
                    <a:pt x="869370" y="1375902"/>
                  </a:lnTo>
                  <a:lnTo>
                    <a:pt x="869370" y="1702981"/>
                  </a:lnTo>
                </a:path>
              </a:pathLst>
            </a:custGeom>
            <a:noFill/>
            <a:ln w="33114" cap="flat">
              <a:solidFill>
                <a:srgbClr val="00823B"/>
              </a:solidFill>
              <a:prstDash val="sysDot"/>
              <a:miter/>
            </a:ln>
          </p:spPr>
          <p:txBody>
            <a:bodyPr rtlCol="0" anchor="ctr"/>
            <a:lstStyle/>
            <a:p>
              <a:endParaRPr lang="en-US" dirty="0"/>
            </a:p>
          </p:txBody>
        </p:sp>
        <p:sp>
          <p:nvSpPr>
            <p:cNvPr id="31830" name="Freeform 31829">
              <a:extLst>
                <a:ext uri="{FF2B5EF4-FFF2-40B4-BE49-F238E27FC236}">
                  <a16:creationId xmlns:a16="http://schemas.microsoft.com/office/drawing/2014/main" id="{6A66EC2F-6D28-DB35-46D6-4736F984C6CE}"/>
                </a:ext>
              </a:extLst>
            </p:cNvPr>
            <p:cNvSpPr/>
            <p:nvPr/>
          </p:nvSpPr>
          <p:spPr>
            <a:xfrm>
              <a:off x="6936725" y="3916813"/>
              <a:ext cx="3033405" cy="867459"/>
            </a:xfrm>
            <a:custGeom>
              <a:avLst/>
              <a:gdLst>
                <a:gd name="connsiteX0" fmla="*/ 0 w 3033405"/>
                <a:gd name="connsiteY0" fmla="*/ 0 h 867459"/>
                <a:gd name="connsiteX1" fmla="*/ 742997 w 3033405"/>
                <a:gd name="connsiteY1" fmla="*/ 0 h 867459"/>
                <a:gd name="connsiteX2" fmla="*/ 742997 w 3033405"/>
                <a:gd name="connsiteY2" fmla="*/ 222806 h 867459"/>
                <a:gd name="connsiteX3" fmla="*/ 1156030 w 3033405"/>
                <a:gd name="connsiteY3" fmla="*/ 222806 h 867459"/>
                <a:gd name="connsiteX4" fmla="*/ 1156030 w 3033405"/>
                <a:gd name="connsiteY4" fmla="*/ 427076 h 867459"/>
                <a:gd name="connsiteX5" fmla="*/ 1356416 w 3033405"/>
                <a:gd name="connsiteY5" fmla="*/ 427076 h 867459"/>
                <a:gd name="connsiteX6" fmla="*/ 1356416 w 3033405"/>
                <a:gd name="connsiteY6" fmla="*/ 657866 h 867459"/>
                <a:gd name="connsiteX7" fmla="*/ 1556802 w 3033405"/>
                <a:gd name="connsiteY7" fmla="*/ 657866 h 867459"/>
                <a:gd name="connsiteX8" fmla="*/ 1556802 w 3033405"/>
                <a:gd name="connsiteY8" fmla="*/ 867460 h 867459"/>
                <a:gd name="connsiteX9" fmla="*/ 3033405 w 3033405"/>
                <a:gd name="connsiteY9" fmla="*/ 867460 h 86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3405" h="867459">
                  <a:moveTo>
                    <a:pt x="0" y="0"/>
                  </a:moveTo>
                  <a:lnTo>
                    <a:pt x="742997" y="0"/>
                  </a:lnTo>
                  <a:lnTo>
                    <a:pt x="742997" y="222806"/>
                  </a:lnTo>
                  <a:lnTo>
                    <a:pt x="1156030" y="222806"/>
                  </a:lnTo>
                  <a:lnTo>
                    <a:pt x="1156030" y="427076"/>
                  </a:lnTo>
                  <a:lnTo>
                    <a:pt x="1356416" y="427076"/>
                  </a:lnTo>
                  <a:lnTo>
                    <a:pt x="1356416" y="657866"/>
                  </a:lnTo>
                  <a:lnTo>
                    <a:pt x="1556802" y="657866"/>
                  </a:lnTo>
                  <a:lnTo>
                    <a:pt x="1556802" y="867460"/>
                  </a:lnTo>
                  <a:lnTo>
                    <a:pt x="3033405" y="867460"/>
                  </a:lnTo>
                </a:path>
              </a:pathLst>
            </a:custGeom>
            <a:noFill/>
            <a:ln w="33114" cap="flat">
              <a:solidFill>
                <a:srgbClr val="00823B"/>
              </a:solidFill>
              <a:prstDash val="solid"/>
              <a:miter/>
            </a:ln>
          </p:spPr>
          <p:txBody>
            <a:bodyPr rtlCol="0" anchor="ctr"/>
            <a:lstStyle/>
            <a:p>
              <a:endParaRPr lang="en-US"/>
            </a:p>
          </p:txBody>
        </p:sp>
        <p:sp>
          <p:nvSpPr>
            <p:cNvPr id="31831" name="Freeform 31830">
              <a:extLst>
                <a:ext uri="{FF2B5EF4-FFF2-40B4-BE49-F238E27FC236}">
                  <a16:creationId xmlns:a16="http://schemas.microsoft.com/office/drawing/2014/main" id="{6E2F1F55-4CE1-03B7-FBC7-ECA1977DE381}"/>
                </a:ext>
              </a:extLst>
            </p:cNvPr>
            <p:cNvSpPr/>
            <p:nvPr/>
          </p:nvSpPr>
          <p:spPr>
            <a:xfrm>
              <a:off x="9981176" y="4704713"/>
              <a:ext cx="11046" cy="159119"/>
            </a:xfrm>
            <a:custGeom>
              <a:avLst/>
              <a:gdLst>
                <a:gd name="connsiteX0" fmla="*/ 0 w 11046"/>
                <a:gd name="connsiteY0" fmla="*/ 0 h 159119"/>
                <a:gd name="connsiteX1" fmla="*/ 0 w 11046"/>
                <a:gd name="connsiteY1" fmla="*/ 159120 h 159119"/>
              </a:gdLst>
              <a:ahLst/>
              <a:cxnLst>
                <a:cxn ang="0">
                  <a:pos x="connsiteX0" y="connsiteY0"/>
                </a:cxn>
                <a:cxn ang="0">
                  <a:pos x="connsiteX1" y="connsiteY1"/>
                </a:cxn>
              </a:cxnLst>
              <a:rect l="l" t="t" r="r" b="b"/>
              <a:pathLst>
                <a:path w="11046" h="159119">
                  <a:moveTo>
                    <a:pt x="0" y="0"/>
                  </a:moveTo>
                  <a:lnTo>
                    <a:pt x="0" y="159120"/>
                  </a:lnTo>
                </a:path>
              </a:pathLst>
            </a:custGeom>
            <a:ln w="33114" cap="flat">
              <a:solidFill>
                <a:srgbClr val="00823B"/>
              </a:solidFill>
              <a:prstDash val="solid"/>
              <a:miter/>
            </a:ln>
          </p:spPr>
          <p:txBody>
            <a:bodyPr rtlCol="0" anchor="ctr"/>
            <a:lstStyle/>
            <a:p>
              <a:endParaRPr lang="en-US"/>
            </a:p>
          </p:txBody>
        </p:sp>
        <p:sp>
          <p:nvSpPr>
            <p:cNvPr id="31832" name="Freeform 31831">
              <a:extLst>
                <a:ext uri="{FF2B5EF4-FFF2-40B4-BE49-F238E27FC236}">
                  <a16:creationId xmlns:a16="http://schemas.microsoft.com/office/drawing/2014/main" id="{2DD79436-6EB9-DD9A-341B-200684D9080A}"/>
                </a:ext>
              </a:extLst>
            </p:cNvPr>
            <p:cNvSpPr/>
            <p:nvPr/>
          </p:nvSpPr>
          <p:spPr>
            <a:xfrm>
              <a:off x="9680376" y="4704713"/>
              <a:ext cx="11046" cy="159119"/>
            </a:xfrm>
            <a:custGeom>
              <a:avLst/>
              <a:gdLst>
                <a:gd name="connsiteX0" fmla="*/ 0 w 11046"/>
                <a:gd name="connsiteY0" fmla="*/ 0 h 159119"/>
                <a:gd name="connsiteX1" fmla="*/ 0 w 11046"/>
                <a:gd name="connsiteY1" fmla="*/ 159120 h 159119"/>
              </a:gdLst>
              <a:ahLst/>
              <a:cxnLst>
                <a:cxn ang="0">
                  <a:pos x="connsiteX0" y="connsiteY0"/>
                </a:cxn>
                <a:cxn ang="0">
                  <a:pos x="connsiteX1" y="connsiteY1"/>
                </a:cxn>
              </a:cxnLst>
              <a:rect l="l" t="t" r="r" b="b"/>
              <a:pathLst>
                <a:path w="11046" h="159119">
                  <a:moveTo>
                    <a:pt x="0" y="0"/>
                  </a:moveTo>
                  <a:lnTo>
                    <a:pt x="0" y="159120"/>
                  </a:lnTo>
                </a:path>
              </a:pathLst>
            </a:custGeom>
            <a:ln w="33114" cap="flat">
              <a:solidFill>
                <a:srgbClr val="00823B"/>
              </a:solidFill>
              <a:prstDash val="solid"/>
              <a:miter/>
            </a:ln>
          </p:spPr>
          <p:txBody>
            <a:bodyPr rtlCol="0" anchor="ctr"/>
            <a:lstStyle/>
            <a:p>
              <a:endParaRPr lang="en-US"/>
            </a:p>
          </p:txBody>
        </p:sp>
        <p:sp>
          <p:nvSpPr>
            <p:cNvPr id="31833" name="Freeform 31832">
              <a:extLst>
                <a:ext uri="{FF2B5EF4-FFF2-40B4-BE49-F238E27FC236}">
                  <a16:creationId xmlns:a16="http://schemas.microsoft.com/office/drawing/2014/main" id="{174685F2-B2B4-F8A9-1775-F3C962FAC420}"/>
                </a:ext>
              </a:extLst>
            </p:cNvPr>
            <p:cNvSpPr/>
            <p:nvPr/>
          </p:nvSpPr>
          <p:spPr>
            <a:xfrm>
              <a:off x="8706284" y="4704713"/>
              <a:ext cx="11046" cy="159119"/>
            </a:xfrm>
            <a:custGeom>
              <a:avLst/>
              <a:gdLst>
                <a:gd name="connsiteX0" fmla="*/ 0 w 11046"/>
                <a:gd name="connsiteY0" fmla="*/ 0 h 159119"/>
                <a:gd name="connsiteX1" fmla="*/ 0 w 11046"/>
                <a:gd name="connsiteY1" fmla="*/ 159120 h 159119"/>
              </a:gdLst>
              <a:ahLst/>
              <a:cxnLst>
                <a:cxn ang="0">
                  <a:pos x="connsiteX0" y="connsiteY0"/>
                </a:cxn>
                <a:cxn ang="0">
                  <a:pos x="connsiteX1" y="connsiteY1"/>
                </a:cxn>
              </a:cxnLst>
              <a:rect l="l" t="t" r="r" b="b"/>
              <a:pathLst>
                <a:path w="11046" h="159119">
                  <a:moveTo>
                    <a:pt x="0" y="0"/>
                  </a:moveTo>
                  <a:lnTo>
                    <a:pt x="0" y="159120"/>
                  </a:lnTo>
                </a:path>
              </a:pathLst>
            </a:custGeom>
            <a:ln w="33114" cap="flat">
              <a:solidFill>
                <a:srgbClr val="00823B"/>
              </a:solidFill>
              <a:prstDash val="solid"/>
              <a:miter/>
            </a:ln>
          </p:spPr>
          <p:txBody>
            <a:bodyPr rtlCol="0" anchor="ctr"/>
            <a:lstStyle/>
            <a:p>
              <a:endParaRPr lang="en-US"/>
            </a:p>
          </p:txBody>
        </p:sp>
        <p:sp>
          <p:nvSpPr>
            <p:cNvPr id="31834" name="Freeform 31833">
              <a:extLst>
                <a:ext uri="{FF2B5EF4-FFF2-40B4-BE49-F238E27FC236}">
                  <a16:creationId xmlns:a16="http://schemas.microsoft.com/office/drawing/2014/main" id="{FA5AB182-9761-1256-66EE-56282A49013D}"/>
                </a:ext>
              </a:extLst>
            </p:cNvPr>
            <p:cNvSpPr/>
            <p:nvPr/>
          </p:nvSpPr>
          <p:spPr>
            <a:xfrm>
              <a:off x="7559423" y="3837254"/>
              <a:ext cx="11046" cy="159119"/>
            </a:xfrm>
            <a:custGeom>
              <a:avLst/>
              <a:gdLst>
                <a:gd name="connsiteX0" fmla="*/ 0 w 11046"/>
                <a:gd name="connsiteY0" fmla="*/ 0 h 159119"/>
                <a:gd name="connsiteX1" fmla="*/ 0 w 11046"/>
                <a:gd name="connsiteY1" fmla="*/ 159120 h 159119"/>
              </a:gdLst>
              <a:ahLst/>
              <a:cxnLst>
                <a:cxn ang="0">
                  <a:pos x="connsiteX0" y="connsiteY0"/>
                </a:cxn>
                <a:cxn ang="0">
                  <a:pos x="connsiteX1" y="connsiteY1"/>
                </a:cxn>
              </a:cxnLst>
              <a:rect l="l" t="t" r="r" b="b"/>
              <a:pathLst>
                <a:path w="11046" h="159119">
                  <a:moveTo>
                    <a:pt x="0" y="0"/>
                  </a:moveTo>
                  <a:lnTo>
                    <a:pt x="0" y="159120"/>
                  </a:lnTo>
                </a:path>
              </a:pathLst>
            </a:custGeom>
            <a:ln w="33114" cap="flat">
              <a:solidFill>
                <a:srgbClr val="00823B"/>
              </a:solidFill>
              <a:prstDash val="solid"/>
              <a:miter/>
            </a:ln>
          </p:spPr>
          <p:txBody>
            <a:bodyPr rtlCol="0" anchor="ctr"/>
            <a:lstStyle/>
            <a:p>
              <a:endParaRPr lang="en-US"/>
            </a:p>
          </p:txBody>
        </p:sp>
      </p:grpSp>
      <p:grpSp>
        <p:nvGrpSpPr>
          <p:cNvPr id="9" name="Graphic 7">
            <a:extLst>
              <a:ext uri="{FF2B5EF4-FFF2-40B4-BE49-F238E27FC236}">
                <a16:creationId xmlns:a16="http://schemas.microsoft.com/office/drawing/2014/main" id="{B6DA126B-55F5-142B-297E-371C88662872}"/>
              </a:ext>
            </a:extLst>
          </p:cNvPr>
          <p:cNvGrpSpPr/>
          <p:nvPr/>
        </p:nvGrpSpPr>
        <p:grpSpPr>
          <a:xfrm>
            <a:off x="1361723" y="3883445"/>
            <a:ext cx="3185574" cy="1341785"/>
            <a:chOff x="1361723" y="3883445"/>
            <a:chExt cx="3185574" cy="1341785"/>
          </a:xfrm>
          <a:noFill/>
        </p:grpSpPr>
        <p:sp>
          <p:nvSpPr>
            <p:cNvPr id="48" name="Freeform 47">
              <a:extLst>
                <a:ext uri="{FF2B5EF4-FFF2-40B4-BE49-F238E27FC236}">
                  <a16:creationId xmlns:a16="http://schemas.microsoft.com/office/drawing/2014/main" id="{3A2F2DCB-B2D7-7E20-C329-FAF292B10AC8}"/>
                </a:ext>
              </a:extLst>
            </p:cNvPr>
            <p:cNvSpPr/>
            <p:nvPr/>
          </p:nvSpPr>
          <p:spPr>
            <a:xfrm>
              <a:off x="1361723" y="3883445"/>
              <a:ext cx="3166258" cy="1039985"/>
            </a:xfrm>
            <a:custGeom>
              <a:avLst/>
              <a:gdLst>
                <a:gd name="connsiteX0" fmla="*/ 0 w 3166258"/>
                <a:gd name="connsiteY0" fmla="*/ 0 h 1039985"/>
                <a:gd name="connsiteX1" fmla="*/ 836498 w 3166258"/>
                <a:gd name="connsiteY1" fmla="*/ 0 h 1039985"/>
                <a:gd name="connsiteX2" fmla="*/ 836498 w 3166258"/>
                <a:gd name="connsiteY2" fmla="*/ 199366 h 1039985"/>
                <a:gd name="connsiteX3" fmla="*/ 1468506 w 3166258"/>
                <a:gd name="connsiteY3" fmla="*/ 199366 h 1039985"/>
                <a:gd name="connsiteX4" fmla="*/ 1468506 w 3166258"/>
                <a:gd name="connsiteY4" fmla="*/ 436481 h 1039985"/>
                <a:gd name="connsiteX5" fmla="*/ 1697752 w 3166258"/>
                <a:gd name="connsiteY5" fmla="*/ 436481 h 1039985"/>
                <a:gd name="connsiteX6" fmla="*/ 1697752 w 3166258"/>
                <a:gd name="connsiteY6" fmla="*/ 657376 h 1039985"/>
                <a:gd name="connsiteX7" fmla="*/ 2168678 w 3166258"/>
                <a:gd name="connsiteY7" fmla="*/ 657376 h 1039985"/>
                <a:gd name="connsiteX8" fmla="*/ 2168678 w 3166258"/>
                <a:gd name="connsiteY8" fmla="*/ 1039985 h 1039985"/>
                <a:gd name="connsiteX9" fmla="*/ 3166258 w 3166258"/>
                <a:gd name="connsiteY9" fmla="*/ 1039985 h 103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6258" h="1039985">
                  <a:moveTo>
                    <a:pt x="0" y="0"/>
                  </a:moveTo>
                  <a:lnTo>
                    <a:pt x="836498" y="0"/>
                  </a:lnTo>
                  <a:lnTo>
                    <a:pt x="836498" y="199366"/>
                  </a:lnTo>
                  <a:lnTo>
                    <a:pt x="1468506" y="199366"/>
                  </a:lnTo>
                  <a:lnTo>
                    <a:pt x="1468506" y="436481"/>
                  </a:lnTo>
                  <a:lnTo>
                    <a:pt x="1697752" y="436481"/>
                  </a:lnTo>
                  <a:lnTo>
                    <a:pt x="1697752" y="657376"/>
                  </a:lnTo>
                  <a:lnTo>
                    <a:pt x="2168678" y="657376"/>
                  </a:lnTo>
                  <a:lnTo>
                    <a:pt x="2168678" y="1039985"/>
                  </a:lnTo>
                  <a:lnTo>
                    <a:pt x="3166258" y="1039985"/>
                  </a:lnTo>
                </a:path>
              </a:pathLst>
            </a:custGeom>
            <a:noFill/>
            <a:ln w="33255" cap="flat">
              <a:solidFill>
                <a:srgbClr val="00823B"/>
              </a:solid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6A36F1CB-90C9-082E-5476-3C5CD83DAD99}"/>
                </a:ext>
              </a:extLst>
            </p:cNvPr>
            <p:cNvSpPr/>
            <p:nvPr/>
          </p:nvSpPr>
          <p:spPr>
            <a:xfrm>
              <a:off x="4536196" y="4842622"/>
              <a:ext cx="11101" cy="161616"/>
            </a:xfrm>
            <a:custGeom>
              <a:avLst/>
              <a:gdLst>
                <a:gd name="connsiteX0" fmla="*/ 0 w 11101"/>
                <a:gd name="connsiteY0" fmla="*/ 0 h 161616"/>
                <a:gd name="connsiteX1" fmla="*/ 0 w 11101"/>
                <a:gd name="connsiteY1" fmla="*/ 161617 h 161616"/>
              </a:gdLst>
              <a:ahLst/>
              <a:cxnLst>
                <a:cxn ang="0">
                  <a:pos x="connsiteX0" y="connsiteY0"/>
                </a:cxn>
                <a:cxn ang="0">
                  <a:pos x="connsiteX1" y="connsiteY1"/>
                </a:cxn>
              </a:cxnLst>
              <a:rect l="l" t="t" r="r" b="b"/>
              <a:pathLst>
                <a:path w="11101" h="161616">
                  <a:moveTo>
                    <a:pt x="0" y="0"/>
                  </a:moveTo>
                  <a:lnTo>
                    <a:pt x="0" y="161617"/>
                  </a:lnTo>
                </a:path>
              </a:pathLst>
            </a:custGeom>
            <a:ln w="33255" cap="flat">
              <a:solidFill>
                <a:srgbClr val="00823B"/>
              </a:solid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BF0A40CD-FBD5-CE33-2C4F-86E210D18E33}"/>
                </a:ext>
              </a:extLst>
            </p:cNvPr>
            <p:cNvSpPr/>
            <p:nvPr/>
          </p:nvSpPr>
          <p:spPr>
            <a:xfrm>
              <a:off x="4228462" y="4842622"/>
              <a:ext cx="11101" cy="161616"/>
            </a:xfrm>
            <a:custGeom>
              <a:avLst/>
              <a:gdLst>
                <a:gd name="connsiteX0" fmla="*/ 0 w 11101"/>
                <a:gd name="connsiteY0" fmla="*/ 0 h 161616"/>
                <a:gd name="connsiteX1" fmla="*/ 0 w 11101"/>
                <a:gd name="connsiteY1" fmla="*/ 161617 h 161616"/>
              </a:gdLst>
              <a:ahLst/>
              <a:cxnLst>
                <a:cxn ang="0">
                  <a:pos x="connsiteX0" y="connsiteY0"/>
                </a:cxn>
                <a:cxn ang="0">
                  <a:pos x="connsiteX1" y="connsiteY1"/>
                </a:cxn>
              </a:cxnLst>
              <a:rect l="l" t="t" r="r" b="b"/>
              <a:pathLst>
                <a:path w="11101" h="161616">
                  <a:moveTo>
                    <a:pt x="0" y="0"/>
                  </a:moveTo>
                  <a:lnTo>
                    <a:pt x="0" y="161617"/>
                  </a:lnTo>
                </a:path>
              </a:pathLst>
            </a:custGeom>
            <a:ln w="33255" cap="flat">
              <a:solidFill>
                <a:srgbClr val="00823B"/>
              </a:solid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5100A750-F664-0DC9-159F-DC81E57517BD}"/>
                </a:ext>
              </a:extLst>
            </p:cNvPr>
            <p:cNvSpPr/>
            <p:nvPr/>
          </p:nvSpPr>
          <p:spPr>
            <a:xfrm>
              <a:off x="3412613" y="4454607"/>
              <a:ext cx="11101" cy="161713"/>
            </a:xfrm>
            <a:custGeom>
              <a:avLst/>
              <a:gdLst>
                <a:gd name="connsiteX0" fmla="*/ 0 w 11101"/>
                <a:gd name="connsiteY0" fmla="*/ 0 h 161713"/>
                <a:gd name="connsiteX1" fmla="*/ 0 w 11101"/>
                <a:gd name="connsiteY1" fmla="*/ 161713 h 161713"/>
              </a:gdLst>
              <a:ahLst/>
              <a:cxnLst>
                <a:cxn ang="0">
                  <a:pos x="connsiteX0" y="connsiteY0"/>
                </a:cxn>
                <a:cxn ang="0">
                  <a:pos x="connsiteX1" y="connsiteY1"/>
                </a:cxn>
              </a:cxnLst>
              <a:rect l="l" t="t" r="r" b="b"/>
              <a:pathLst>
                <a:path w="11101" h="161713">
                  <a:moveTo>
                    <a:pt x="0" y="0"/>
                  </a:moveTo>
                  <a:lnTo>
                    <a:pt x="0" y="161713"/>
                  </a:lnTo>
                </a:path>
              </a:pathLst>
            </a:custGeom>
            <a:ln w="33255" cap="flat">
              <a:solidFill>
                <a:srgbClr val="00823B"/>
              </a:solidFill>
              <a:prstDash val="solid"/>
              <a:miter/>
            </a:ln>
          </p:spPr>
          <p:txBody>
            <a:bodyPr rtlCol="0" anchor="ctr"/>
            <a:lstStyle/>
            <a:p>
              <a:endParaRPr lang="en-US"/>
            </a:p>
          </p:txBody>
        </p:sp>
        <p:sp>
          <p:nvSpPr>
            <p:cNvPr id="31808" name="Freeform 31807">
              <a:extLst>
                <a:ext uri="{FF2B5EF4-FFF2-40B4-BE49-F238E27FC236}">
                  <a16:creationId xmlns:a16="http://schemas.microsoft.com/office/drawing/2014/main" id="{B05F3803-9CF5-9CCC-0EB6-8C2DCBFEE4E6}"/>
                </a:ext>
              </a:extLst>
            </p:cNvPr>
            <p:cNvSpPr/>
            <p:nvPr/>
          </p:nvSpPr>
          <p:spPr>
            <a:xfrm>
              <a:off x="3332127" y="4454607"/>
              <a:ext cx="11101" cy="161713"/>
            </a:xfrm>
            <a:custGeom>
              <a:avLst/>
              <a:gdLst>
                <a:gd name="connsiteX0" fmla="*/ 0 w 11101"/>
                <a:gd name="connsiteY0" fmla="*/ 0 h 161713"/>
                <a:gd name="connsiteX1" fmla="*/ 0 w 11101"/>
                <a:gd name="connsiteY1" fmla="*/ 161713 h 161713"/>
              </a:gdLst>
              <a:ahLst/>
              <a:cxnLst>
                <a:cxn ang="0">
                  <a:pos x="connsiteX0" y="connsiteY0"/>
                </a:cxn>
                <a:cxn ang="0">
                  <a:pos x="connsiteX1" y="connsiteY1"/>
                </a:cxn>
              </a:cxnLst>
              <a:rect l="l" t="t" r="r" b="b"/>
              <a:pathLst>
                <a:path w="11101" h="161713">
                  <a:moveTo>
                    <a:pt x="0" y="0"/>
                  </a:moveTo>
                  <a:lnTo>
                    <a:pt x="0" y="161713"/>
                  </a:lnTo>
                </a:path>
              </a:pathLst>
            </a:custGeom>
            <a:ln w="33255" cap="flat">
              <a:solidFill>
                <a:srgbClr val="00823B"/>
              </a:solidFill>
              <a:prstDash val="solid"/>
              <a:miter/>
            </a:ln>
          </p:spPr>
          <p:txBody>
            <a:bodyPr rtlCol="0" anchor="ctr"/>
            <a:lstStyle/>
            <a:p>
              <a:endParaRPr lang="en-US"/>
            </a:p>
          </p:txBody>
        </p:sp>
        <p:sp>
          <p:nvSpPr>
            <p:cNvPr id="31809" name="Freeform 31808">
              <a:extLst>
                <a:ext uri="{FF2B5EF4-FFF2-40B4-BE49-F238E27FC236}">
                  <a16:creationId xmlns:a16="http://schemas.microsoft.com/office/drawing/2014/main" id="{47CB4BE0-8F09-9FD4-18D7-C1E04BA1AE15}"/>
                </a:ext>
              </a:extLst>
            </p:cNvPr>
            <p:cNvSpPr/>
            <p:nvPr/>
          </p:nvSpPr>
          <p:spPr>
            <a:xfrm>
              <a:off x="3387857" y="5063517"/>
              <a:ext cx="11101" cy="161713"/>
            </a:xfrm>
            <a:custGeom>
              <a:avLst/>
              <a:gdLst>
                <a:gd name="connsiteX0" fmla="*/ 0 w 11101"/>
                <a:gd name="connsiteY0" fmla="*/ 0 h 161713"/>
                <a:gd name="connsiteX1" fmla="*/ 0 w 11101"/>
                <a:gd name="connsiteY1" fmla="*/ 80808 h 161713"/>
                <a:gd name="connsiteX2" fmla="*/ 0 w 11101"/>
                <a:gd name="connsiteY2" fmla="*/ 161713 h 161713"/>
              </a:gdLst>
              <a:ahLst/>
              <a:cxnLst>
                <a:cxn ang="0">
                  <a:pos x="connsiteX0" y="connsiteY0"/>
                </a:cxn>
                <a:cxn ang="0">
                  <a:pos x="connsiteX1" y="connsiteY1"/>
                </a:cxn>
                <a:cxn ang="0">
                  <a:pos x="connsiteX2" y="connsiteY2"/>
                </a:cxn>
              </a:cxnLst>
              <a:rect l="l" t="t" r="r" b="b"/>
              <a:pathLst>
                <a:path w="11101" h="161713">
                  <a:moveTo>
                    <a:pt x="0" y="0"/>
                  </a:moveTo>
                  <a:lnTo>
                    <a:pt x="0" y="80808"/>
                  </a:lnTo>
                  <a:lnTo>
                    <a:pt x="0" y="161713"/>
                  </a:lnTo>
                </a:path>
              </a:pathLst>
            </a:custGeom>
            <a:noFill/>
            <a:ln w="33255" cap="flat">
              <a:solidFill>
                <a:srgbClr val="00823B"/>
              </a:solidFill>
              <a:prstDash val="solid"/>
              <a:miter/>
            </a:ln>
          </p:spPr>
          <p:txBody>
            <a:bodyPr rtlCol="0" anchor="ctr"/>
            <a:lstStyle/>
            <a:p>
              <a:endParaRPr lang="en-US"/>
            </a:p>
          </p:txBody>
        </p:sp>
        <p:sp>
          <p:nvSpPr>
            <p:cNvPr id="31810" name="Freeform 31809">
              <a:extLst>
                <a:ext uri="{FF2B5EF4-FFF2-40B4-BE49-F238E27FC236}">
                  <a16:creationId xmlns:a16="http://schemas.microsoft.com/office/drawing/2014/main" id="{F8485A41-5DB9-B824-8D8D-AEE7C3E47AD1}"/>
                </a:ext>
              </a:extLst>
            </p:cNvPr>
            <p:cNvSpPr/>
            <p:nvPr/>
          </p:nvSpPr>
          <p:spPr>
            <a:xfrm>
              <a:off x="3050149" y="5063517"/>
              <a:ext cx="11101" cy="161713"/>
            </a:xfrm>
            <a:custGeom>
              <a:avLst/>
              <a:gdLst>
                <a:gd name="connsiteX0" fmla="*/ 0 w 11101"/>
                <a:gd name="connsiteY0" fmla="*/ 0 h 161713"/>
                <a:gd name="connsiteX1" fmla="*/ 0 w 11101"/>
                <a:gd name="connsiteY1" fmla="*/ 161713 h 161713"/>
              </a:gdLst>
              <a:ahLst/>
              <a:cxnLst>
                <a:cxn ang="0">
                  <a:pos x="connsiteX0" y="connsiteY0"/>
                </a:cxn>
                <a:cxn ang="0">
                  <a:pos x="connsiteX1" y="connsiteY1"/>
                </a:cxn>
              </a:cxnLst>
              <a:rect l="l" t="t" r="r" b="b"/>
              <a:pathLst>
                <a:path w="11101" h="161713">
                  <a:moveTo>
                    <a:pt x="0" y="0"/>
                  </a:moveTo>
                  <a:lnTo>
                    <a:pt x="0" y="161713"/>
                  </a:lnTo>
                </a:path>
              </a:pathLst>
            </a:custGeom>
            <a:ln w="33255" cap="flat">
              <a:solidFill>
                <a:srgbClr val="00823B"/>
              </a:solidFill>
              <a:prstDash val="solid"/>
              <a:miter/>
            </a:ln>
          </p:spPr>
          <p:txBody>
            <a:bodyPr rtlCol="0" anchor="ctr"/>
            <a:lstStyle/>
            <a:p>
              <a:endParaRPr lang="en-US"/>
            </a:p>
          </p:txBody>
        </p:sp>
        <p:sp>
          <p:nvSpPr>
            <p:cNvPr id="31811" name="Freeform 31810">
              <a:extLst>
                <a:ext uri="{FF2B5EF4-FFF2-40B4-BE49-F238E27FC236}">
                  <a16:creationId xmlns:a16="http://schemas.microsoft.com/office/drawing/2014/main" id="{B081874D-7056-470B-E80B-106965CD1D44}"/>
                </a:ext>
              </a:extLst>
            </p:cNvPr>
            <p:cNvSpPr/>
            <p:nvPr/>
          </p:nvSpPr>
          <p:spPr>
            <a:xfrm>
              <a:off x="2926257" y="5063517"/>
              <a:ext cx="11101" cy="161713"/>
            </a:xfrm>
            <a:custGeom>
              <a:avLst/>
              <a:gdLst>
                <a:gd name="connsiteX0" fmla="*/ 0 w 11101"/>
                <a:gd name="connsiteY0" fmla="*/ 0 h 161713"/>
                <a:gd name="connsiteX1" fmla="*/ 0 w 11101"/>
                <a:gd name="connsiteY1" fmla="*/ 161713 h 161713"/>
              </a:gdLst>
              <a:ahLst/>
              <a:cxnLst>
                <a:cxn ang="0">
                  <a:pos x="connsiteX0" y="connsiteY0"/>
                </a:cxn>
                <a:cxn ang="0">
                  <a:pos x="connsiteX1" y="connsiteY1"/>
                </a:cxn>
              </a:cxnLst>
              <a:rect l="l" t="t" r="r" b="b"/>
              <a:pathLst>
                <a:path w="11101" h="161713">
                  <a:moveTo>
                    <a:pt x="0" y="0"/>
                  </a:moveTo>
                  <a:lnTo>
                    <a:pt x="0" y="161713"/>
                  </a:lnTo>
                </a:path>
              </a:pathLst>
            </a:custGeom>
            <a:ln w="33255" cap="flat">
              <a:solidFill>
                <a:srgbClr val="00823B"/>
              </a:solidFill>
              <a:prstDash val="solid"/>
              <a:miter/>
            </a:ln>
          </p:spPr>
          <p:txBody>
            <a:bodyPr rtlCol="0" anchor="ctr"/>
            <a:lstStyle/>
            <a:p>
              <a:endParaRPr lang="en-US"/>
            </a:p>
          </p:txBody>
        </p:sp>
        <p:sp>
          <p:nvSpPr>
            <p:cNvPr id="31812" name="Freeform 31811">
              <a:extLst>
                <a:ext uri="{FF2B5EF4-FFF2-40B4-BE49-F238E27FC236}">
                  <a16:creationId xmlns:a16="http://schemas.microsoft.com/office/drawing/2014/main" id="{99583481-83F8-506C-01FA-E0782408A768}"/>
                </a:ext>
              </a:extLst>
            </p:cNvPr>
            <p:cNvSpPr/>
            <p:nvPr/>
          </p:nvSpPr>
          <p:spPr>
            <a:xfrm>
              <a:off x="2731092" y="4799466"/>
              <a:ext cx="11101" cy="161713"/>
            </a:xfrm>
            <a:custGeom>
              <a:avLst/>
              <a:gdLst>
                <a:gd name="connsiteX0" fmla="*/ 0 w 11101"/>
                <a:gd name="connsiteY0" fmla="*/ 0 h 161713"/>
                <a:gd name="connsiteX1" fmla="*/ 0 w 11101"/>
                <a:gd name="connsiteY1" fmla="*/ 161713 h 161713"/>
              </a:gdLst>
              <a:ahLst/>
              <a:cxnLst>
                <a:cxn ang="0">
                  <a:pos x="connsiteX0" y="connsiteY0"/>
                </a:cxn>
                <a:cxn ang="0">
                  <a:pos x="connsiteX1" y="connsiteY1"/>
                </a:cxn>
              </a:cxnLst>
              <a:rect l="l" t="t" r="r" b="b"/>
              <a:pathLst>
                <a:path w="11101" h="161713">
                  <a:moveTo>
                    <a:pt x="0" y="0"/>
                  </a:moveTo>
                  <a:lnTo>
                    <a:pt x="0" y="161713"/>
                  </a:lnTo>
                </a:path>
              </a:pathLst>
            </a:custGeom>
            <a:ln w="33255" cap="flat">
              <a:solidFill>
                <a:srgbClr val="00823B"/>
              </a:solidFill>
              <a:prstDash val="solid"/>
              <a:miter/>
            </a:ln>
          </p:spPr>
          <p:txBody>
            <a:bodyPr rtlCol="0" anchor="ctr"/>
            <a:lstStyle/>
            <a:p>
              <a:endParaRPr lang="en-US"/>
            </a:p>
          </p:txBody>
        </p:sp>
        <p:sp>
          <p:nvSpPr>
            <p:cNvPr id="31813" name="Freeform 31812">
              <a:extLst>
                <a:ext uri="{FF2B5EF4-FFF2-40B4-BE49-F238E27FC236}">
                  <a16:creationId xmlns:a16="http://schemas.microsoft.com/office/drawing/2014/main" id="{40310886-4783-D2D4-2E14-F11F99CD983B}"/>
                </a:ext>
              </a:extLst>
            </p:cNvPr>
            <p:cNvSpPr/>
            <p:nvPr/>
          </p:nvSpPr>
          <p:spPr>
            <a:xfrm>
              <a:off x="2421249" y="4616320"/>
              <a:ext cx="11101" cy="161616"/>
            </a:xfrm>
            <a:custGeom>
              <a:avLst/>
              <a:gdLst>
                <a:gd name="connsiteX0" fmla="*/ 0 w 11101"/>
                <a:gd name="connsiteY0" fmla="*/ 0 h 161616"/>
                <a:gd name="connsiteX1" fmla="*/ 0 w 11101"/>
                <a:gd name="connsiteY1" fmla="*/ 161617 h 161616"/>
              </a:gdLst>
              <a:ahLst/>
              <a:cxnLst>
                <a:cxn ang="0">
                  <a:pos x="connsiteX0" y="connsiteY0"/>
                </a:cxn>
                <a:cxn ang="0">
                  <a:pos x="connsiteX1" y="connsiteY1"/>
                </a:cxn>
              </a:cxnLst>
              <a:rect l="l" t="t" r="r" b="b"/>
              <a:pathLst>
                <a:path w="11101" h="161616">
                  <a:moveTo>
                    <a:pt x="0" y="0"/>
                  </a:moveTo>
                  <a:lnTo>
                    <a:pt x="0" y="161617"/>
                  </a:lnTo>
                </a:path>
              </a:pathLst>
            </a:custGeom>
            <a:ln w="33255" cap="flat">
              <a:solidFill>
                <a:srgbClr val="00823B"/>
              </a:solidFill>
              <a:prstDash val="solid"/>
              <a:miter/>
            </a:ln>
          </p:spPr>
          <p:txBody>
            <a:bodyPr rtlCol="0" anchor="ctr"/>
            <a:lstStyle/>
            <a:p>
              <a:endParaRPr lang="en-US"/>
            </a:p>
          </p:txBody>
        </p:sp>
        <p:sp>
          <p:nvSpPr>
            <p:cNvPr id="31814" name="Freeform 31813">
              <a:extLst>
                <a:ext uri="{FF2B5EF4-FFF2-40B4-BE49-F238E27FC236}">
                  <a16:creationId xmlns:a16="http://schemas.microsoft.com/office/drawing/2014/main" id="{D3CD3646-5D53-8FAB-9080-005A4B9DCCB4}"/>
                </a:ext>
              </a:extLst>
            </p:cNvPr>
            <p:cNvSpPr/>
            <p:nvPr/>
          </p:nvSpPr>
          <p:spPr>
            <a:xfrm>
              <a:off x="2319005" y="4435780"/>
              <a:ext cx="11101" cy="161616"/>
            </a:xfrm>
            <a:custGeom>
              <a:avLst/>
              <a:gdLst>
                <a:gd name="connsiteX0" fmla="*/ 0 w 11101"/>
                <a:gd name="connsiteY0" fmla="*/ 0 h 161616"/>
                <a:gd name="connsiteX1" fmla="*/ 0 w 11101"/>
                <a:gd name="connsiteY1" fmla="*/ 161617 h 161616"/>
              </a:gdLst>
              <a:ahLst/>
              <a:cxnLst>
                <a:cxn ang="0">
                  <a:pos x="connsiteX0" y="connsiteY0"/>
                </a:cxn>
                <a:cxn ang="0">
                  <a:pos x="connsiteX1" y="connsiteY1"/>
                </a:cxn>
              </a:cxnLst>
              <a:rect l="l" t="t" r="r" b="b"/>
              <a:pathLst>
                <a:path w="11101" h="161616">
                  <a:moveTo>
                    <a:pt x="0" y="0"/>
                  </a:moveTo>
                  <a:lnTo>
                    <a:pt x="0" y="161617"/>
                  </a:lnTo>
                </a:path>
              </a:pathLst>
            </a:custGeom>
            <a:ln w="33255" cap="flat">
              <a:solidFill>
                <a:srgbClr val="00823B"/>
              </a:solidFill>
              <a:prstDash val="solid"/>
              <a:miter/>
            </a:ln>
          </p:spPr>
          <p:txBody>
            <a:bodyPr rtlCol="0" anchor="ctr"/>
            <a:lstStyle/>
            <a:p>
              <a:endParaRPr lang="en-US"/>
            </a:p>
          </p:txBody>
        </p:sp>
        <p:sp>
          <p:nvSpPr>
            <p:cNvPr id="31815" name="Freeform 31814">
              <a:extLst>
                <a:ext uri="{FF2B5EF4-FFF2-40B4-BE49-F238E27FC236}">
                  <a16:creationId xmlns:a16="http://schemas.microsoft.com/office/drawing/2014/main" id="{3403835A-20CC-D0A7-2B8E-48007CF1534F}"/>
                </a:ext>
              </a:extLst>
            </p:cNvPr>
            <p:cNvSpPr/>
            <p:nvPr/>
          </p:nvSpPr>
          <p:spPr>
            <a:xfrm>
              <a:off x="2300465" y="4241821"/>
              <a:ext cx="11101" cy="161616"/>
            </a:xfrm>
            <a:custGeom>
              <a:avLst/>
              <a:gdLst>
                <a:gd name="connsiteX0" fmla="*/ 0 w 11101"/>
                <a:gd name="connsiteY0" fmla="*/ 0 h 161616"/>
                <a:gd name="connsiteX1" fmla="*/ 0 w 11101"/>
                <a:gd name="connsiteY1" fmla="*/ 161617 h 161616"/>
              </a:gdLst>
              <a:ahLst/>
              <a:cxnLst>
                <a:cxn ang="0">
                  <a:pos x="connsiteX0" y="connsiteY0"/>
                </a:cxn>
                <a:cxn ang="0">
                  <a:pos x="connsiteX1" y="connsiteY1"/>
                </a:cxn>
              </a:cxnLst>
              <a:rect l="l" t="t" r="r" b="b"/>
              <a:pathLst>
                <a:path w="11101" h="161616">
                  <a:moveTo>
                    <a:pt x="0" y="0"/>
                  </a:moveTo>
                  <a:lnTo>
                    <a:pt x="0" y="161617"/>
                  </a:lnTo>
                </a:path>
              </a:pathLst>
            </a:custGeom>
            <a:ln w="33255" cap="flat">
              <a:solidFill>
                <a:srgbClr val="00823B"/>
              </a:solidFill>
              <a:prstDash val="solid"/>
              <a:miter/>
            </a:ln>
          </p:spPr>
          <p:txBody>
            <a:bodyPr rtlCol="0" anchor="ctr"/>
            <a:lstStyle/>
            <a:p>
              <a:endParaRPr lang="en-US"/>
            </a:p>
          </p:txBody>
        </p:sp>
        <p:sp>
          <p:nvSpPr>
            <p:cNvPr id="31816" name="Freeform 31815">
              <a:extLst>
                <a:ext uri="{FF2B5EF4-FFF2-40B4-BE49-F238E27FC236}">
                  <a16:creationId xmlns:a16="http://schemas.microsoft.com/office/drawing/2014/main" id="{5F37CE44-D640-1EFC-5713-2C61D9E7335E}"/>
                </a:ext>
              </a:extLst>
            </p:cNvPr>
            <p:cNvSpPr/>
            <p:nvPr/>
          </p:nvSpPr>
          <p:spPr>
            <a:xfrm>
              <a:off x="2260167" y="4104341"/>
              <a:ext cx="11101" cy="161713"/>
            </a:xfrm>
            <a:custGeom>
              <a:avLst/>
              <a:gdLst>
                <a:gd name="connsiteX0" fmla="*/ 0 w 11101"/>
                <a:gd name="connsiteY0" fmla="*/ 0 h 161713"/>
                <a:gd name="connsiteX1" fmla="*/ 0 w 11101"/>
                <a:gd name="connsiteY1" fmla="*/ 161713 h 161713"/>
              </a:gdLst>
              <a:ahLst/>
              <a:cxnLst>
                <a:cxn ang="0">
                  <a:pos x="connsiteX0" y="connsiteY0"/>
                </a:cxn>
                <a:cxn ang="0">
                  <a:pos x="connsiteX1" y="connsiteY1"/>
                </a:cxn>
              </a:cxnLst>
              <a:rect l="l" t="t" r="r" b="b"/>
              <a:pathLst>
                <a:path w="11101" h="161713">
                  <a:moveTo>
                    <a:pt x="0" y="0"/>
                  </a:moveTo>
                  <a:lnTo>
                    <a:pt x="0" y="161713"/>
                  </a:lnTo>
                </a:path>
              </a:pathLst>
            </a:custGeom>
            <a:ln w="33255" cap="flat">
              <a:solidFill>
                <a:srgbClr val="00823B"/>
              </a:solidFill>
              <a:prstDash val="solid"/>
              <a:miter/>
            </a:ln>
          </p:spPr>
          <p:txBody>
            <a:bodyPr rtlCol="0" anchor="ctr"/>
            <a:lstStyle/>
            <a:p>
              <a:endParaRPr lang="en-US"/>
            </a:p>
          </p:txBody>
        </p:sp>
        <p:sp>
          <p:nvSpPr>
            <p:cNvPr id="31817" name="Freeform 31816">
              <a:extLst>
                <a:ext uri="{FF2B5EF4-FFF2-40B4-BE49-F238E27FC236}">
                  <a16:creationId xmlns:a16="http://schemas.microsoft.com/office/drawing/2014/main" id="{02B8095F-BDC8-F198-EB15-92B2D7F4B616}"/>
                </a:ext>
              </a:extLst>
            </p:cNvPr>
            <p:cNvSpPr/>
            <p:nvPr/>
          </p:nvSpPr>
          <p:spPr>
            <a:xfrm>
              <a:off x="2029922" y="3888852"/>
              <a:ext cx="1365262" cy="1255474"/>
            </a:xfrm>
            <a:custGeom>
              <a:avLst/>
              <a:gdLst>
                <a:gd name="connsiteX0" fmla="*/ 0 w 1365262"/>
                <a:gd name="connsiteY0" fmla="*/ 57927 h 1255474"/>
                <a:gd name="connsiteX1" fmla="*/ 0 w 1365262"/>
                <a:gd name="connsiteY1" fmla="*/ 0 h 1255474"/>
                <a:gd name="connsiteX2" fmla="*/ 0 w 1365262"/>
                <a:gd name="connsiteY2" fmla="*/ 127536 h 1255474"/>
                <a:gd name="connsiteX3" fmla="*/ 211706 w 1365262"/>
                <a:gd name="connsiteY3" fmla="*/ 127536 h 1255474"/>
                <a:gd name="connsiteX4" fmla="*/ 211706 w 1365262"/>
                <a:gd name="connsiteY4" fmla="*/ 296394 h 1255474"/>
                <a:gd name="connsiteX5" fmla="*/ 289083 w 1365262"/>
                <a:gd name="connsiteY5" fmla="*/ 296394 h 1255474"/>
                <a:gd name="connsiteX6" fmla="*/ 289083 w 1365262"/>
                <a:gd name="connsiteY6" fmla="*/ 627737 h 1255474"/>
                <a:gd name="connsiteX7" fmla="*/ 391328 w 1365262"/>
                <a:gd name="connsiteY7" fmla="*/ 627737 h 1255474"/>
                <a:gd name="connsiteX8" fmla="*/ 391328 w 1365262"/>
                <a:gd name="connsiteY8" fmla="*/ 808277 h 1255474"/>
                <a:gd name="connsiteX9" fmla="*/ 701171 w 1365262"/>
                <a:gd name="connsiteY9" fmla="*/ 808277 h 1255474"/>
                <a:gd name="connsiteX10" fmla="*/ 701171 w 1365262"/>
                <a:gd name="connsiteY10" fmla="*/ 1013049 h 1255474"/>
                <a:gd name="connsiteX11" fmla="*/ 896335 w 1365262"/>
                <a:gd name="connsiteY11" fmla="*/ 1013049 h 1255474"/>
                <a:gd name="connsiteX12" fmla="*/ 896335 w 1365262"/>
                <a:gd name="connsiteY12" fmla="*/ 1255474 h 1255474"/>
                <a:gd name="connsiteX13" fmla="*/ 1365262 w 1365262"/>
                <a:gd name="connsiteY13" fmla="*/ 1255474 h 1255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65262" h="1255474">
                  <a:moveTo>
                    <a:pt x="0" y="57927"/>
                  </a:moveTo>
                  <a:lnTo>
                    <a:pt x="0" y="0"/>
                  </a:lnTo>
                  <a:lnTo>
                    <a:pt x="0" y="127536"/>
                  </a:lnTo>
                  <a:lnTo>
                    <a:pt x="211706" y="127536"/>
                  </a:lnTo>
                  <a:lnTo>
                    <a:pt x="211706" y="296394"/>
                  </a:lnTo>
                  <a:lnTo>
                    <a:pt x="289083" y="296394"/>
                  </a:lnTo>
                  <a:lnTo>
                    <a:pt x="289083" y="627737"/>
                  </a:lnTo>
                  <a:lnTo>
                    <a:pt x="391328" y="627737"/>
                  </a:lnTo>
                  <a:lnTo>
                    <a:pt x="391328" y="808277"/>
                  </a:lnTo>
                  <a:lnTo>
                    <a:pt x="701171" y="808277"/>
                  </a:lnTo>
                  <a:lnTo>
                    <a:pt x="701171" y="1013049"/>
                  </a:lnTo>
                  <a:lnTo>
                    <a:pt x="896335" y="1013049"/>
                  </a:lnTo>
                  <a:lnTo>
                    <a:pt x="896335" y="1255474"/>
                  </a:lnTo>
                  <a:lnTo>
                    <a:pt x="1365262" y="1255474"/>
                  </a:lnTo>
                </a:path>
              </a:pathLst>
            </a:custGeom>
            <a:noFill/>
            <a:ln w="33255" cap="flat">
              <a:solidFill>
                <a:srgbClr val="00823B"/>
              </a:solidFill>
              <a:prstDash val="sysDot"/>
              <a:miter/>
            </a:ln>
          </p:spPr>
          <p:txBody>
            <a:bodyPr rtlCol="0" anchor="ctr"/>
            <a:lstStyle/>
            <a:p>
              <a:endParaRPr lang="en-US" dirty="0"/>
            </a:p>
          </p:txBody>
        </p:sp>
        <p:sp>
          <p:nvSpPr>
            <p:cNvPr id="31818" name="Freeform 31817">
              <a:extLst>
                <a:ext uri="{FF2B5EF4-FFF2-40B4-BE49-F238E27FC236}">
                  <a16:creationId xmlns:a16="http://schemas.microsoft.com/office/drawing/2014/main" id="{E25790AE-731E-6897-2E41-F94838C0187C}"/>
                </a:ext>
              </a:extLst>
            </p:cNvPr>
            <p:cNvSpPr/>
            <p:nvPr/>
          </p:nvSpPr>
          <p:spPr>
            <a:xfrm>
              <a:off x="2126949" y="3942724"/>
              <a:ext cx="11101" cy="161616"/>
            </a:xfrm>
            <a:custGeom>
              <a:avLst/>
              <a:gdLst>
                <a:gd name="connsiteX0" fmla="*/ 0 w 11101"/>
                <a:gd name="connsiteY0" fmla="*/ 0 h 161616"/>
                <a:gd name="connsiteX1" fmla="*/ 0 w 11101"/>
                <a:gd name="connsiteY1" fmla="*/ 161617 h 161616"/>
              </a:gdLst>
              <a:ahLst/>
              <a:cxnLst>
                <a:cxn ang="0">
                  <a:pos x="connsiteX0" y="connsiteY0"/>
                </a:cxn>
                <a:cxn ang="0">
                  <a:pos x="connsiteX1" y="connsiteY1"/>
                </a:cxn>
              </a:cxnLst>
              <a:rect l="l" t="t" r="r" b="b"/>
              <a:pathLst>
                <a:path w="11101" h="161616">
                  <a:moveTo>
                    <a:pt x="0" y="0"/>
                  </a:moveTo>
                  <a:lnTo>
                    <a:pt x="0" y="161617"/>
                  </a:lnTo>
                </a:path>
              </a:pathLst>
            </a:custGeom>
            <a:ln w="33255" cap="flat">
              <a:solidFill>
                <a:srgbClr val="00823B"/>
              </a:solidFill>
              <a:prstDash val="solid"/>
              <a:miter/>
            </a:ln>
          </p:spPr>
          <p:txBody>
            <a:bodyPr rtlCol="0" anchor="ctr"/>
            <a:lstStyle/>
            <a:p>
              <a:endParaRPr lang="en-US"/>
            </a:p>
          </p:txBody>
        </p:sp>
        <p:sp>
          <p:nvSpPr>
            <p:cNvPr id="31819" name="Freeform 31818">
              <a:extLst>
                <a:ext uri="{FF2B5EF4-FFF2-40B4-BE49-F238E27FC236}">
                  <a16:creationId xmlns:a16="http://schemas.microsoft.com/office/drawing/2014/main" id="{B077EB84-A3CA-B8EA-6D77-9B87184915F2}"/>
                </a:ext>
              </a:extLst>
            </p:cNvPr>
            <p:cNvSpPr/>
            <p:nvPr/>
          </p:nvSpPr>
          <p:spPr>
            <a:xfrm>
              <a:off x="2107521" y="4022374"/>
              <a:ext cx="185839" cy="9654"/>
            </a:xfrm>
            <a:custGeom>
              <a:avLst/>
              <a:gdLst>
                <a:gd name="connsiteX0" fmla="*/ 185839 w 185839"/>
                <a:gd name="connsiteY0" fmla="*/ 0 h 9654"/>
                <a:gd name="connsiteX1" fmla="*/ 0 w 185839"/>
                <a:gd name="connsiteY1" fmla="*/ 0 h 9654"/>
              </a:gdLst>
              <a:ahLst/>
              <a:cxnLst>
                <a:cxn ang="0">
                  <a:pos x="connsiteX0" y="connsiteY0"/>
                </a:cxn>
                <a:cxn ang="0">
                  <a:pos x="connsiteX1" y="connsiteY1"/>
                </a:cxn>
              </a:cxnLst>
              <a:rect l="l" t="t" r="r" b="b"/>
              <a:pathLst>
                <a:path w="185839" h="9654">
                  <a:moveTo>
                    <a:pt x="185839" y="0"/>
                  </a:moveTo>
                  <a:lnTo>
                    <a:pt x="0" y="0"/>
                  </a:lnTo>
                </a:path>
              </a:pathLst>
            </a:custGeom>
            <a:ln w="33255" cap="flat">
              <a:solidFill>
                <a:srgbClr val="00823B"/>
              </a:solidFill>
              <a:prstDash val="solid"/>
              <a:miter/>
            </a:ln>
          </p:spPr>
          <p:txBody>
            <a:bodyPr rtlCol="0" anchor="ctr"/>
            <a:lstStyle/>
            <a:p>
              <a:endParaRPr lang="en-US"/>
            </a:p>
          </p:txBody>
        </p:sp>
        <p:sp>
          <p:nvSpPr>
            <p:cNvPr id="31820" name="Freeform 31819">
              <a:extLst>
                <a:ext uri="{FF2B5EF4-FFF2-40B4-BE49-F238E27FC236}">
                  <a16:creationId xmlns:a16="http://schemas.microsoft.com/office/drawing/2014/main" id="{124E8F9F-CA78-A8CB-C48A-2E62620D219A}"/>
                </a:ext>
              </a:extLst>
            </p:cNvPr>
            <p:cNvSpPr/>
            <p:nvPr/>
          </p:nvSpPr>
          <p:spPr>
            <a:xfrm>
              <a:off x="2049460" y="3918491"/>
              <a:ext cx="11101" cy="161616"/>
            </a:xfrm>
            <a:custGeom>
              <a:avLst/>
              <a:gdLst>
                <a:gd name="connsiteX0" fmla="*/ 0 w 11101"/>
                <a:gd name="connsiteY0" fmla="*/ 0 h 161616"/>
                <a:gd name="connsiteX1" fmla="*/ 0 w 11101"/>
                <a:gd name="connsiteY1" fmla="*/ 161617 h 161616"/>
              </a:gdLst>
              <a:ahLst/>
              <a:cxnLst>
                <a:cxn ang="0">
                  <a:pos x="connsiteX0" y="connsiteY0"/>
                </a:cxn>
                <a:cxn ang="0">
                  <a:pos x="connsiteX1" y="connsiteY1"/>
                </a:cxn>
              </a:cxnLst>
              <a:rect l="l" t="t" r="r" b="b"/>
              <a:pathLst>
                <a:path w="11101" h="161616">
                  <a:moveTo>
                    <a:pt x="0" y="0"/>
                  </a:moveTo>
                  <a:lnTo>
                    <a:pt x="0" y="161617"/>
                  </a:lnTo>
                </a:path>
              </a:pathLst>
            </a:custGeom>
            <a:ln w="33255" cap="flat">
              <a:solidFill>
                <a:srgbClr val="00823B"/>
              </a:solidFill>
              <a:prstDash val="solid"/>
              <a:miter/>
            </a:ln>
          </p:spPr>
          <p:txBody>
            <a:bodyPr rtlCol="0" anchor="ctr"/>
            <a:lstStyle/>
            <a:p>
              <a:endParaRPr lang="en-US"/>
            </a:p>
          </p:txBody>
        </p:sp>
      </p:grpSp>
    </p:spTree>
    <p:extLst>
      <p:ext uri="{BB962C8B-B14F-4D97-AF65-F5344CB8AC3E}">
        <p14:creationId xmlns:p14="http://schemas.microsoft.com/office/powerpoint/2010/main" val="925583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AZA/VEN/MAG Phase I/II Trial: Responses in R/R Cohorts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Daver</a:t>
            </a:r>
            <a:r>
              <a:rPr lang="en-US" altLang="en-US" sz="1200" b="0" spc="-10" dirty="0">
                <a:solidFill>
                  <a:schemeClr val="bg2"/>
                </a:solidFill>
                <a:latin typeface="Calibri" panose="020F0502020204030204" pitchFamily="34" charset="0"/>
              </a:rPr>
              <a:t>. ASH 2022. Abstr 61.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BDF01033-DD5F-E676-46BA-731C96624FFD}"/>
              </a:ext>
            </a:extLst>
          </p:cNvPr>
          <p:cNvGraphicFramePr>
            <a:graphicFrameLocks/>
          </p:cNvGraphicFramePr>
          <p:nvPr>
            <p:extLst>
              <p:ext uri="{D42A27DB-BD31-4B8C-83A1-F6EECF244321}">
                <p14:modId xmlns:p14="http://schemas.microsoft.com/office/powerpoint/2010/main" val="614417862"/>
              </p:ext>
            </p:extLst>
          </p:nvPr>
        </p:nvGraphicFramePr>
        <p:xfrm>
          <a:off x="745940" y="1701017"/>
          <a:ext cx="10736265" cy="4145408"/>
        </p:xfrm>
        <a:graphic>
          <a:graphicData uri="http://schemas.openxmlformats.org/drawingml/2006/table">
            <a:tbl>
              <a:tblPr/>
              <a:tblGrid>
                <a:gridCol w="4198019">
                  <a:extLst>
                    <a:ext uri="{9D8B030D-6E8A-4147-A177-3AD203B41FA5}">
                      <a16:colId xmlns:a16="http://schemas.microsoft.com/office/drawing/2014/main" val="20000"/>
                    </a:ext>
                  </a:extLst>
                </a:gridCol>
                <a:gridCol w="3269123">
                  <a:extLst>
                    <a:ext uri="{9D8B030D-6E8A-4147-A177-3AD203B41FA5}">
                      <a16:colId xmlns:a16="http://schemas.microsoft.com/office/drawing/2014/main" val="104177705"/>
                    </a:ext>
                  </a:extLst>
                </a:gridCol>
                <a:gridCol w="3269123">
                  <a:extLst>
                    <a:ext uri="{9D8B030D-6E8A-4147-A177-3AD203B41FA5}">
                      <a16:colId xmlns:a16="http://schemas.microsoft.com/office/drawing/2014/main" val="20001"/>
                    </a:ext>
                  </a:extLst>
                </a:gridCol>
              </a:tblGrid>
              <a:tr h="3031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1" dirty="0">
                          <a:latin typeface="Calibri" panose="020F0502020204030204" pitchFamily="34" charset="0"/>
                          <a:cs typeface="Arial" charset="0"/>
                        </a:rPr>
                        <a:t>R/R </a:t>
                      </a:r>
                      <a:r>
                        <a:rPr lang="en-US" sz="1600" b="1" dirty="0" err="1">
                          <a:latin typeface="Calibri" panose="020F0502020204030204" pitchFamily="34" charset="0"/>
                          <a:cs typeface="Arial" charset="0"/>
                        </a:rPr>
                        <a:t>Venetoclax</a:t>
                      </a:r>
                      <a:r>
                        <a:rPr lang="en-US" sz="1600" b="1" dirty="0">
                          <a:latin typeface="Calibri" panose="020F0502020204030204" pitchFamily="34" charset="0"/>
                          <a:cs typeface="Arial" charset="0"/>
                        </a:rPr>
                        <a:t>-Naive (n = 18) </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1" dirty="0">
                          <a:latin typeface="Calibri" panose="020F0502020204030204" pitchFamily="34" charset="0"/>
                          <a:cs typeface="Arial" charset="0"/>
                        </a:rPr>
                        <a:t>R/R Prior </a:t>
                      </a:r>
                      <a:r>
                        <a:rPr lang="en-US" sz="1600" b="1" dirty="0" err="1">
                          <a:latin typeface="Calibri" panose="020F0502020204030204" pitchFamily="34" charset="0"/>
                          <a:cs typeface="Arial" charset="0"/>
                        </a:rPr>
                        <a:t>Venetoclax</a:t>
                      </a:r>
                      <a:r>
                        <a:rPr lang="en-US" sz="1600" b="1" dirty="0">
                          <a:latin typeface="Calibri" panose="020F0502020204030204" pitchFamily="34" charset="0"/>
                          <a:cs typeface="Arial" charset="0"/>
                        </a:rPr>
                        <a:t> (n = 18) </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42003073"/>
                  </a:ext>
                </a:extLst>
              </a:tr>
              <a:tr h="363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CRi</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CRi</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MLFS,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MRD-negative CR/</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CRi</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 cytogenetic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7585298"/>
                  </a:ext>
                </a:extLst>
              </a:tr>
              <a:tr h="363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response, d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First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(19-126)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(31-126)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(68-79)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(71-89)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3588430"/>
                  </a:ext>
                </a:extLst>
              </a:tr>
              <a:tr h="363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count recovery, d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ANC ≥500 cells/mm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Platelets ≥ 100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(29-41)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(17-42)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(40-58)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(68-79)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4705494"/>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4-wk / 8-wk mortality, %</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 / 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 / 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8641565"/>
                  </a:ext>
                </a:extLst>
              </a:tr>
            </a:tbl>
          </a:graphicData>
        </a:graphic>
      </p:graphicFrame>
    </p:spTree>
    <p:extLst>
      <p:ext uri="{BB962C8B-B14F-4D97-AF65-F5344CB8AC3E}">
        <p14:creationId xmlns:p14="http://schemas.microsoft.com/office/powerpoint/2010/main" val="1365363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AZA/VEN/MAG Phase I/II Trial: RFS, OS in R/R Cohort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Daver</a:t>
            </a:r>
            <a:r>
              <a:rPr lang="en-US" altLang="en-US" sz="1200" b="0" spc="-10" dirty="0">
                <a:solidFill>
                  <a:schemeClr val="bg2"/>
                </a:solidFill>
                <a:latin typeface="Calibri" panose="020F0502020204030204" pitchFamily="34" charset="0"/>
              </a:rPr>
              <a:t>. ASH 2022. Abstr 61. Reproduced with permission.</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03B574A4-84E5-E74A-6290-256FA42CA3B2}"/>
              </a:ext>
            </a:extLst>
          </p:cNvPr>
          <p:cNvSpPr txBox="1"/>
          <p:nvPr/>
        </p:nvSpPr>
        <p:spPr bwMode="auto">
          <a:xfrm>
            <a:off x="5036631" y="5711806"/>
            <a:ext cx="2542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follow-up: 17.9 mo. </a:t>
            </a:r>
          </a:p>
        </p:txBody>
      </p:sp>
      <p:graphicFrame>
        <p:nvGraphicFramePr>
          <p:cNvPr id="7" name="Table 16">
            <a:extLst>
              <a:ext uri="{FF2B5EF4-FFF2-40B4-BE49-F238E27FC236}">
                <a16:creationId xmlns:a16="http://schemas.microsoft.com/office/drawing/2014/main" id="{DB3645C3-6FA1-05CF-7DD3-491AE773CA36}"/>
              </a:ext>
            </a:extLst>
          </p:cNvPr>
          <p:cNvGraphicFramePr>
            <a:graphicFrameLocks noGrp="1"/>
          </p:cNvGraphicFramePr>
          <p:nvPr>
            <p:extLst>
              <p:ext uri="{D42A27DB-BD31-4B8C-83A1-F6EECF244321}">
                <p14:modId xmlns:p14="http://schemas.microsoft.com/office/powerpoint/2010/main" val="2408205587"/>
              </p:ext>
            </p:extLst>
          </p:nvPr>
        </p:nvGraphicFramePr>
        <p:xfrm>
          <a:off x="3028254" y="1724684"/>
          <a:ext cx="2996548" cy="914400"/>
        </p:xfrm>
        <a:graphic>
          <a:graphicData uri="http://schemas.openxmlformats.org/drawingml/2006/table">
            <a:tbl>
              <a:tblPr firstRow="1" bandRow="1">
                <a:tableStyleId>{93296810-A885-4BE3-A3E7-6D5BEEA58F35}</a:tableStyleId>
              </a:tblPr>
              <a:tblGrid>
                <a:gridCol w="1012655">
                  <a:extLst>
                    <a:ext uri="{9D8B030D-6E8A-4147-A177-3AD203B41FA5}">
                      <a16:colId xmlns:a16="http://schemas.microsoft.com/office/drawing/2014/main" val="3742603188"/>
                    </a:ext>
                  </a:extLst>
                </a:gridCol>
                <a:gridCol w="208280">
                  <a:extLst>
                    <a:ext uri="{9D8B030D-6E8A-4147-A177-3AD203B41FA5}">
                      <a16:colId xmlns:a16="http://schemas.microsoft.com/office/drawing/2014/main" val="441294907"/>
                    </a:ext>
                  </a:extLst>
                </a:gridCol>
                <a:gridCol w="659876">
                  <a:extLst>
                    <a:ext uri="{9D8B030D-6E8A-4147-A177-3AD203B41FA5}">
                      <a16:colId xmlns:a16="http://schemas.microsoft.com/office/drawing/2014/main" val="2129747930"/>
                    </a:ext>
                  </a:extLst>
                </a:gridCol>
                <a:gridCol w="1115737">
                  <a:extLst>
                    <a:ext uri="{9D8B030D-6E8A-4147-A177-3AD203B41FA5}">
                      <a16:colId xmlns:a16="http://schemas.microsoft.com/office/drawing/2014/main" val="3917891574"/>
                    </a:ext>
                  </a:extLst>
                </a:gridCol>
              </a:tblGrid>
              <a:tr h="266927">
                <a:tc>
                  <a:txBody>
                    <a:bodyPr/>
                    <a:lstStyle/>
                    <a:p>
                      <a:pPr algn="ctr"/>
                      <a:endParaRPr lang="en-US" sz="1400" b="0" dirty="0">
                        <a:solidFill>
                          <a:schemeClr val="bg1"/>
                        </a:solidFill>
                      </a:endParaRPr>
                    </a:p>
                  </a:txBody>
                  <a:tcPr>
                    <a:noFill/>
                  </a:tcPr>
                </a:tc>
                <a:tc>
                  <a:txBody>
                    <a:bodyPr/>
                    <a:lstStyle/>
                    <a:p>
                      <a:pPr algn="ctr"/>
                      <a:r>
                        <a:rPr lang="en-US" sz="1400" b="0" dirty="0">
                          <a:solidFill>
                            <a:schemeClr val="bg1"/>
                          </a:solidFill>
                        </a:rPr>
                        <a:t>n</a:t>
                      </a:r>
                    </a:p>
                  </a:txBody>
                  <a:tcPr>
                    <a:noFill/>
                  </a:tcPr>
                </a:tc>
                <a:tc>
                  <a:txBody>
                    <a:bodyPr/>
                    <a:lstStyle/>
                    <a:p>
                      <a:pPr algn="ctr"/>
                      <a:r>
                        <a:rPr lang="en-US" sz="1400" b="0" dirty="0">
                          <a:solidFill>
                            <a:schemeClr val="bg1"/>
                          </a:solidFill>
                        </a:rPr>
                        <a:t>Events</a:t>
                      </a:r>
                    </a:p>
                  </a:txBody>
                  <a:tcPr>
                    <a:noFill/>
                  </a:tcPr>
                </a:tc>
                <a:tc>
                  <a:txBody>
                    <a:bodyPr/>
                    <a:lstStyle/>
                    <a:p>
                      <a:pPr algn="ctr"/>
                      <a:r>
                        <a:rPr lang="en-US" sz="1400" b="0" dirty="0" err="1">
                          <a:solidFill>
                            <a:schemeClr val="bg1"/>
                          </a:solidFill>
                        </a:rPr>
                        <a:t>mRFS</a:t>
                      </a:r>
                      <a:r>
                        <a:rPr lang="en-US" sz="1400" b="0" dirty="0">
                          <a:solidFill>
                            <a:schemeClr val="bg1"/>
                          </a:solidFill>
                        </a:rPr>
                        <a:t>, </a:t>
                      </a:r>
                      <a:r>
                        <a:rPr lang="en-US" sz="1400" b="0" dirty="0" err="1">
                          <a:solidFill>
                            <a:schemeClr val="bg1"/>
                          </a:solidFill>
                        </a:rPr>
                        <a:t>mo</a:t>
                      </a:r>
                      <a:endParaRPr lang="en-US" sz="1400" b="0" dirty="0">
                        <a:solidFill>
                          <a:schemeClr val="bg1"/>
                        </a:solidFill>
                      </a:endParaRPr>
                    </a:p>
                  </a:txBody>
                  <a:tcPr>
                    <a:noFill/>
                  </a:tcPr>
                </a:tc>
                <a:extLst>
                  <a:ext uri="{0D108BD9-81ED-4DB2-BD59-A6C34878D82A}">
                    <a16:rowId xmlns:a16="http://schemas.microsoft.com/office/drawing/2014/main" val="2673538819"/>
                  </a:ext>
                </a:extLst>
              </a:tr>
              <a:tr h="266927">
                <a:tc>
                  <a:txBody>
                    <a:bodyPr/>
                    <a:lstStyle/>
                    <a:p>
                      <a:r>
                        <a:rPr lang="en-US" sz="1400" b="0" dirty="0">
                          <a:solidFill>
                            <a:schemeClr val="bg1"/>
                          </a:solidFill>
                        </a:rPr>
                        <a:t>Ven exp</a:t>
                      </a:r>
                    </a:p>
                  </a:txBody>
                  <a:tcPr>
                    <a:noFill/>
                  </a:tcPr>
                </a:tc>
                <a:tc>
                  <a:txBody>
                    <a:bodyPr/>
                    <a:lstStyle/>
                    <a:p>
                      <a:pPr algn="ctr"/>
                      <a:r>
                        <a:rPr lang="en-US" sz="1400" b="0" dirty="0">
                          <a:solidFill>
                            <a:schemeClr val="bg1"/>
                          </a:solidFill>
                        </a:rPr>
                        <a:t>2</a:t>
                      </a:r>
                    </a:p>
                  </a:txBody>
                  <a:tcPr>
                    <a:noFill/>
                  </a:tcPr>
                </a:tc>
                <a:tc>
                  <a:txBody>
                    <a:bodyPr/>
                    <a:lstStyle/>
                    <a:p>
                      <a:pPr algn="ctr"/>
                      <a:r>
                        <a:rPr lang="en-US" sz="1400" b="0" dirty="0">
                          <a:solidFill>
                            <a:schemeClr val="bg1"/>
                          </a:solidFill>
                        </a:rPr>
                        <a:t>2</a:t>
                      </a:r>
                    </a:p>
                  </a:txBody>
                  <a:tcPr>
                    <a:noFill/>
                  </a:tcPr>
                </a:tc>
                <a:tc>
                  <a:txBody>
                    <a:bodyPr/>
                    <a:lstStyle/>
                    <a:p>
                      <a:pPr algn="ctr"/>
                      <a:r>
                        <a:rPr lang="en-US" sz="1400" b="0" dirty="0">
                          <a:solidFill>
                            <a:schemeClr val="bg1"/>
                          </a:solidFill>
                        </a:rPr>
                        <a:t>3.1</a:t>
                      </a:r>
                    </a:p>
                  </a:txBody>
                  <a:tcPr>
                    <a:noFill/>
                  </a:tcPr>
                </a:tc>
                <a:extLst>
                  <a:ext uri="{0D108BD9-81ED-4DB2-BD59-A6C34878D82A}">
                    <a16:rowId xmlns:a16="http://schemas.microsoft.com/office/drawing/2014/main" val="641627148"/>
                  </a:ext>
                </a:extLst>
              </a:tr>
              <a:tr h="266927">
                <a:tc>
                  <a:txBody>
                    <a:bodyPr/>
                    <a:lstStyle/>
                    <a:p>
                      <a:r>
                        <a:rPr lang="en-US" sz="1400" b="0" dirty="0">
                          <a:solidFill>
                            <a:schemeClr val="bg1"/>
                          </a:solidFill>
                        </a:rPr>
                        <a:t>Ven naive</a:t>
                      </a:r>
                    </a:p>
                  </a:txBody>
                  <a:tcPr>
                    <a:noFill/>
                  </a:tcPr>
                </a:tc>
                <a:tc>
                  <a:txBody>
                    <a:bodyPr/>
                    <a:lstStyle/>
                    <a:p>
                      <a:pPr algn="ctr"/>
                      <a:r>
                        <a:rPr lang="en-US" sz="1400" b="0" dirty="0">
                          <a:solidFill>
                            <a:schemeClr val="bg1"/>
                          </a:solidFill>
                        </a:rPr>
                        <a:t>9</a:t>
                      </a:r>
                    </a:p>
                  </a:txBody>
                  <a:tcPr>
                    <a:noFill/>
                  </a:tcPr>
                </a:tc>
                <a:tc>
                  <a:txBody>
                    <a:bodyPr/>
                    <a:lstStyle/>
                    <a:p>
                      <a:pPr algn="ctr"/>
                      <a:r>
                        <a:rPr lang="en-US" sz="1400" b="0" dirty="0">
                          <a:solidFill>
                            <a:schemeClr val="bg1"/>
                          </a:solidFill>
                        </a:rPr>
                        <a:t>7</a:t>
                      </a:r>
                    </a:p>
                  </a:txBody>
                  <a:tcPr>
                    <a:noFill/>
                  </a:tcPr>
                </a:tc>
                <a:tc>
                  <a:txBody>
                    <a:bodyPr/>
                    <a:lstStyle/>
                    <a:p>
                      <a:pPr algn="ctr"/>
                      <a:r>
                        <a:rPr lang="en-US" sz="1400" b="0" dirty="0">
                          <a:solidFill>
                            <a:schemeClr val="bg1"/>
                          </a:solidFill>
                        </a:rPr>
                        <a:t>7.5</a:t>
                      </a:r>
                    </a:p>
                  </a:txBody>
                  <a:tcPr>
                    <a:noFill/>
                  </a:tcPr>
                </a:tc>
                <a:extLst>
                  <a:ext uri="{0D108BD9-81ED-4DB2-BD59-A6C34878D82A}">
                    <a16:rowId xmlns:a16="http://schemas.microsoft.com/office/drawing/2014/main" val="3560856638"/>
                  </a:ext>
                </a:extLst>
              </a:tr>
            </a:tbl>
          </a:graphicData>
        </a:graphic>
      </p:graphicFrame>
      <p:sp>
        <p:nvSpPr>
          <p:cNvPr id="8" name="TextBox 7">
            <a:extLst>
              <a:ext uri="{FF2B5EF4-FFF2-40B4-BE49-F238E27FC236}">
                <a16:creationId xmlns:a16="http://schemas.microsoft.com/office/drawing/2014/main" id="{A1B01AF3-727B-1024-45CC-57BACB45D14C}"/>
              </a:ext>
            </a:extLst>
          </p:cNvPr>
          <p:cNvSpPr txBox="1"/>
          <p:nvPr/>
        </p:nvSpPr>
        <p:spPr>
          <a:xfrm rot="16200000">
            <a:off x="-1129249" y="3457616"/>
            <a:ext cx="3149552"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Probability of Survival</a:t>
            </a:r>
            <a:endParaRPr lang="en-GB" b="1" dirty="0">
              <a:solidFill>
                <a:schemeClr val="bg1"/>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4ABB3CCA-050A-18D1-95D3-7CE260B64FB5}"/>
              </a:ext>
            </a:extLst>
          </p:cNvPr>
          <p:cNvSpPr txBox="1"/>
          <p:nvPr/>
        </p:nvSpPr>
        <p:spPr>
          <a:xfrm>
            <a:off x="704662" y="1467319"/>
            <a:ext cx="5476431" cy="369332"/>
          </a:xfrm>
          <a:prstGeom prst="rect">
            <a:avLst/>
          </a:prstGeom>
          <a:noFill/>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Relapse-Free Survival</a:t>
            </a:r>
          </a:p>
        </p:txBody>
      </p:sp>
      <p:sp>
        <p:nvSpPr>
          <p:cNvPr id="13" name="TextBox 12">
            <a:extLst>
              <a:ext uri="{FF2B5EF4-FFF2-40B4-BE49-F238E27FC236}">
                <a16:creationId xmlns:a16="http://schemas.microsoft.com/office/drawing/2014/main" id="{FF31FBFD-62A0-9313-FD19-726601B2D6B0}"/>
              </a:ext>
            </a:extLst>
          </p:cNvPr>
          <p:cNvSpPr txBox="1"/>
          <p:nvPr/>
        </p:nvSpPr>
        <p:spPr bwMode="auto">
          <a:xfrm>
            <a:off x="891409" y="5209414"/>
            <a:ext cx="50319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Mo</a:t>
            </a:r>
          </a:p>
        </p:txBody>
      </p:sp>
      <p:sp>
        <p:nvSpPr>
          <p:cNvPr id="14" name="Freeform: Shape 32037">
            <a:extLst>
              <a:ext uri="{FF2B5EF4-FFF2-40B4-BE49-F238E27FC236}">
                <a16:creationId xmlns:a16="http://schemas.microsoft.com/office/drawing/2014/main" id="{75170DB0-8C3E-F840-BC8E-B3855C27CB99}"/>
              </a:ext>
            </a:extLst>
          </p:cNvPr>
          <p:cNvSpPr/>
          <p:nvPr/>
        </p:nvSpPr>
        <p:spPr>
          <a:xfrm>
            <a:off x="1211790" y="1996206"/>
            <a:ext cx="4527529" cy="2769682"/>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15" name="Straight Connector 14">
            <a:extLst>
              <a:ext uri="{FF2B5EF4-FFF2-40B4-BE49-F238E27FC236}">
                <a16:creationId xmlns:a16="http://schemas.microsoft.com/office/drawing/2014/main" id="{6C0EF78D-C4EC-D396-9D1C-3486F162BAB4}"/>
              </a:ext>
            </a:extLst>
          </p:cNvPr>
          <p:cNvCxnSpPr>
            <a:cxnSpLocks/>
          </p:cNvCxnSpPr>
          <p:nvPr/>
        </p:nvCxnSpPr>
        <p:spPr>
          <a:xfrm>
            <a:off x="1069641" y="4765888"/>
            <a:ext cx="146464" cy="0"/>
          </a:xfrm>
          <a:prstGeom prst="line">
            <a:avLst/>
          </a:prstGeom>
          <a:noFill/>
          <a:ln w="28575" cap="flat" cmpd="sng" algn="ctr">
            <a:solidFill>
              <a:sysClr val="windowText" lastClr="000000"/>
            </a:solidFill>
            <a:prstDash val="solid"/>
            <a:miter lim="800000"/>
          </a:ln>
          <a:effectLst/>
        </p:spPr>
      </p:cxnSp>
      <p:cxnSp>
        <p:nvCxnSpPr>
          <p:cNvPr id="17" name="Straight Connector 16">
            <a:extLst>
              <a:ext uri="{FF2B5EF4-FFF2-40B4-BE49-F238E27FC236}">
                <a16:creationId xmlns:a16="http://schemas.microsoft.com/office/drawing/2014/main" id="{7C46D7C9-9A2D-1780-E8D9-322C9A2A1602}"/>
              </a:ext>
            </a:extLst>
          </p:cNvPr>
          <p:cNvCxnSpPr>
            <a:cxnSpLocks/>
          </p:cNvCxnSpPr>
          <p:nvPr/>
        </p:nvCxnSpPr>
        <p:spPr>
          <a:xfrm>
            <a:off x="1069641" y="2008344"/>
            <a:ext cx="146464" cy="0"/>
          </a:xfrm>
          <a:prstGeom prst="line">
            <a:avLst/>
          </a:prstGeom>
          <a:noFill/>
          <a:ln w="28575" cap="flat" cmpd="sng" algn="ctr">
            <a:solidFill>
              <a:sysClr val="windowText" lastClr="000000"/>
            </a:solidFill>
            <a:prstDash val="solid"/>
            <a:miter lim="800000"/>
          </a:ln>
          <a:effectLst/>
        </p:spPr>
      </p:cxnSp>
      <p:sp>
        <p:nvSpPr>
          <p:cNvPr id="18" name="TextBox 17">
            <a:extLst>
              <a:ext uri="{FF2B5EF4-FFF2-40B4-BE49-F238E27FC236}">
                <a16:creationId xmlns:a16="http://schemas.microsoft.com/office/drawing/2014/main" id="{BE4A2B33-98E0-56B1-C563-DCF94FA0809C}"/>
              </a:ext>
            </a:extLst>
          </p:cNvPr>
          <p:cNvSpPr txBox="1"/>
          <p:nvPr/>
        </p:nvSpPr>
        <p:spPr>
          <a:xfrm>
            <a:off x="636429" y="1850841"/>
            <a:ext cx="497252"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20" name="Straight Connector 19">
            <a:extLst>
              <a:ext uri="{FF2B5EF4-FFF2-40B4-BE49-F238E27FC236}">
                <a16:creationId xmlns:a16="http://schemas.microsoft.com/office/drawing/2014/main" id="{92C2AA3F-99F0-EB21-ABDB-3624DFB0B17F}"/>
              </a:ext>
            </a:extLst>
          </p:cNvPr>
          <p:cNvCxnSpPr>
            <a:cxnSpLocks/>
          </p:cNvCxnSpPr>
          <p:nvPr/>
        </p:nvCxnSpPr>
        <p:spPr>
          <a:xfrm>
            <a:off x="1069641" y="2705152"/>
            <a:ext cx="146464" cy="0"/>
          </a:xfrm>
          <a:prstGeom prst="line">
            <a:avLst/>
          </a:prstGeom>
          <a:noFill/>
          <a:ln w="28575" cap="flat" cmpd="sng" algn="ctr">
            <a:solidFill>
              <a:sysClr val="windowText" lastClr="000000"/>
            </a:solidFill>
            <a:prstDash val="solid"/>
            <a:miter lim="800000"/>
          </a:ln>
          <a:effectLst/>
        </p:spPr>
      </p:cxnSp>
      <p:sp>
        <p:nvSpPr>
          <p:cNvPr id="21" name="TextBox 20">
            <a:extLst>
              <a:ext uri="{FF2B5EF4-FFF2-40B4-BE49-F238E27FC236}">
                <a16:creationId xmlns:a16="http://schemas.microsoft.com/office/drawing/2014/main" id="{33633312-22B5-97D6-851B-5C798E963D7F}"/>
              </a:ext>
            </a:extLst>
          </p:cNvPr>
          <p:cNvSpPr txBox="1"/>
          <p:nvPr/>
        </p:nvSpPr>
        <p:spPr>
          <a:xfrm>
            <a:off x="740625" y="2536829"/>
            <a:ext cx="393056"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600" kern="0" dirty="0">
                <a:solidFill>
                  <a:prstClr val="black"/>
                </a:solidFill>
                <a:latin typeface="Calibri" panose="020F0502020204030204" pitchFamily="34" charset="0"/>
                <a:cs typeface="Calibri" panose="020F0502020204030204" pitchFamily="34" charset="0"/>
              </a:rPr>
              <a:t>75</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23" name="Straight Connector 22">
            <a:extLst>
              <a:ext uri="{FF2B5EF4-FFF2-40B4-BE49-F238E27FC236}">
                <a16:creationId xmlns:a16="http://schemas.microsoft.com/office/drawing/2014/main" id="{25680FAE-9314-50FD-BB2B-405EBF550955}"/>
              </a:ext>
            </a:extLst>
          </p:cNvPr>
          <p:cNvCxnSpPr>
            <a:cxnSpLocks/>
          </p:cNvCxnSpPr>
          <p:nvPr/>
        </p:nvCxnSpPr>
        <p:spPr>
          <a:xfrm>
            <a:off x="1069641" y="3389630"/>
            <a:ext cx="146464" cy="0"/>
          </a:xfrm>
          <a:prstGeom prst="line">
            <a:avLst/>
          </a:prstGeom>
          <a:noFill/>
          <a:ln w="28575" cap="flat" cmpd="sng" algn="ctr">
            <a:solidFill>
              <a:sysClr val="windowText" lastClr="000000"/>
            </a:solidFill>
            <a:prstDash val="solid"/>
            <a:miter lim="800000"/>
          </a:ln>
          <a:effectLst/>
        </p:spPr>
      </p:cxnSp>
      <p:sp>
        <p:nvSpPr>
          <p:cNvPr id="24" name="TextBox 23">
            <a:extLst>
              <a:ext uri="{FF2B5EF4-FFF2-40B4-BE49-F238E27FC236}">
                <a16:creationId xmlns:a16="http://schemas.microsoft.com/office/drawing/2014/main" id="{FB417C99-D5A8-BF32-EB7A-C70B798E5F75}"/>
              </a:ext>
            </a:extLst>
          </p:cNvPr>
          <p:cNvSpPr txBox="1"/>
          <p:nvPr/>
        </p:nvSpPr>
        <p:spPr>
          <a:xfrm>
            <a:off x="740625" y="3222817"/>
            <a:ext cx="393056"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600" kern="0" dirty="0">
                <a:solidFill>
                  <a:prstClr val="black"/>
                </a:solidFill>
                <a:latin typeface="Calibri" panose="020F0502020204030204" pitchFamily="34" charset="0"/>
                <a:cs typeface="Calibri" panose="020F0502020204030204" pitchFamily="34" charset="0"/>
              </a:rPr>
              <a:t>5</a:t>
            </a:r>
            <a:r>
              <a:rPr kumimoji="0" lang="en-US"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40BBB7DD-F977-E8DA-7559-B82AE713DC89}"/>
              </a:ext>
            </a:extLst>
          </p:cNvPr>
          <p:cNvCxnSpPr>
            <a:cxnSpLocks/>
          </p:cNvCxnSpPr>
          <p:nvPr/>
        </p:nvCxnSpPr>
        <p:spPr>
          <a:xfrm>
            <a:off x="1069641" y="4082739"/>
            <a:ext cx="146464" cy="0"/>
          </a:xfrm>
          <a:prstGeom prst="line">
            <a:avLst/>
          </a:prstGeom>
          <a:noFill/>
          <a:ln w="28575" cap="flat" cmpd="sng" algn="ctr">
            <a:solidFill>
              <a:sysClr val="windowText" lastClr="000000"/>
            </a:solidFill>
            <a:prstDash val="solid"/>
            <a:miter lim="800000"/>
          </a:ln>
          <a:effectLst/>
        </p:spPr>
      </p:cxnSp>
      <p:sp>
        <p:nvSpPr>
          <p:cNvPr id="27" name="TextBox 26">
            <a:extLst>
              <a:ext uri="{FF2B5EF4-FFF2-40B4-BE49-F238E27FC236}">
                <a16:creationId xmlns:a16="http://schemas.microsoft.com/office/drawing/2014/main" id="{6739594D-4D6A-50DE-7236-76854B40F5CC}"/>
              </a:ext>
            </a:extLst>
          </p:cNvPr>
          <p:cNvSpPr txBox="1"/>
          <p:nvPr/>
        </p:nvSpPr>
        <p:spPr>
          <a:xfrm>
            <a:off x="740625" y="3908805"/>
            <a:ext cx="393056"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25</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0E0B9D89-B177-FFE5-D67A-55A1DE2CF006}"/>
              </a:ext>
            </a:extLst>
          </p:cNvPr>
          <p:cNvSpPr txBox="1"/>
          <p:nvPr/>
        </p:nvSpPr>
        <p:spPr>
          <a:xfrm>
            <a:off x="844820" y="4594790"/>
            <a:ext cx="288861"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0" name="Straight Connector 29">
            <a:extLst>
              <a:ext uri="{FF2B5EF4-FFF2-40B4-BE49-F238E27FC236}">
                <a16:creationId xmlns:a16="http://schemas.microsoft.com/office/drawing/2014/main" id="{1AE3770F-EEEF-77AC-067F-839551BFE88E}"/>
              </a:ext>
            </a:extLst>
          </p:cNvPr>
          <p:cNvCxnSpPr>
            <a:cxnSpLocks/>
          </p:cNvCxnSpPr>
          <p:nvPr/>
        </p:nvCxnSpPr>
        <p:spPr>
          <a:xfrm>
            <a:off x="1220246" y="4765888"/>
            <a:ext cx="0" cy="129710"/>
          </a:xfrm>
          <a:prstGeom prst="line">
            <a:avLst/>
          </a:prstGeom>
          <a:noFill/>
          <a:ln w="28575" cap="flat" cmpd="sng" algn="ctr">
            <a:solidFill>
              <a:sysClr val="windowText" lastClr="000000"/>
            </a:solidFill>
            <a:prstDash val="solid"/>
            <a:miter lim="800000"/>
          </a:ln>
          <a:effectLst/>
        </p:spPr>
      </p:cxnSp>
      <p:sp>
        <p:nvSpPr>
          <p:cNvPr id="31" name="TextBox 30">
            <a:extLst>
              <a:ext uri="{FF2B5EF4-FFF2-40B4-BE49-F238E27FC236}">
                <a16:creationId xmlns:a16="http://schemas.microsoft.com/office/drawing/2014/main" id="{E9506620-3289-2C3C-542F-D029C1169214}"/>
              </a:ext>
            </a:extLst>
          </p:cNvPr>
          <p:cNvSpPr txBox="1"/>
          <p:nvPr/>
        </p:nvSpPr>
        <p:spPr>
          <a:xfrm>
            <a:off x="1075816" y="4860136"/>
            <a:ext cx="288861"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0</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3" name="Straight Connector 32">
            <a:extLst>
              <a:ext uri="{FF2B5EF4-FFF2-40B4-BE49-F238E27FC236}">
                <a16:creationId xmlns:a16="http://schemas.microsoft.com/office/drawing/2014/main" id="{D27DA1EC-C0B3-4C77-2009-39E6FDF0E684}"/>
              </a:ext>
            </a:extLst>
          </p:cNvPr>
          <p:cNvCxnSpPr>
            <a:cxnSpLocks/>
          </p:cNvCxnSpPr>
          <p:nvPr/>
        </p:nvCxnSpPr>
        <p:spPr>
          <a:xfrm>
            <a:off x="1900308" y="4765888"/>
            <a:ext cx="0" cy="129710"/>
          </a:xfrm>
          <a:prstGeom prst="line">
            <a:avLst/>
          </a:prstGeom>
          <a:noFill/>
          <a:ln w="28575" cap="flat" cmpd="sng" algn="ctr">
            <a:solidFill>
              <a:sysClr val="windowText" lastClr="000000"/>
            </a:solidFill>
            <a:prstDash val="solid"/>
            <a:miter lim="800000"/>
          </a:ln>
          <a:effectLst/>
        </p:spPr>
      </p:cxnSp>
      <p:sp>
        <p:nvSpPr>
          <p:cNvPr id="34" name="TextBox 33">
            <a:extLst>
              <a:ext uri="{FF2B5EF4-FFF2-40B4-BE49-F238E27FC236}">
                <a16:creationId xmlns:a16="http://schemas.microsoft.com/office/drawing/2014/main" id="{35A81AAB-2F77-F06B-BC9E-AC79513498AA}"/>
              </a:ext>
            </a:extLst>
          </p:cNvPr>
          <p:cNvSpPr txBox="1"/>
          <p:nvPr/>
        </p:nvSpPr>
        <p:spPr>
          <a:xfrm>
            <a:off x="1755878" y="4860136"/>
            <a:ext cx="288861"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6" name="Straight Connector 35">
            <a:extLst>
              <a:ext uri="{FF2B5EF4-FFF2-40B4-BE49-F238E27FC236}">
                <a16:creationId xmlns:a16="http://schemas.microsoft.com/office/drawing/2014/main" id="{36CABD26-CEB2-5C1B-826F-DB7CF107357C}"/>
              </a:ext>
            </a:extLst>
          </p:cNvPr>
          <p:cNvCxnSpPr>
            <a:cxnSpLocks/>
          </p:cNvCxnSpPr>
          <p:nvPr/>
        </p:nvCxnSpPr>
        <p:spPr>
          <a:xfrm>
            <a:off x="2542089" y="4765888"/>
            <a:ext cx="0" cy="129710"/>
          </a:xfrm>
          <a:prstGeom prst="line">
            <a:avLst/>
          </a:prstGeom>
          <a:noFill/>
          <a:ln w="28575" cap="flat" cmpd="sng" algn="ctr">
            <a:solidFill>
              <a:sysClr val="windowText" lastClr="000000"/>
            </a:solidFill>
            <a:prstDash val="solid"/>
            <a:miter lim="800000"/>
          </a:ln>
          <a:effectLst/>
        </p:spPr>
      </p:cxnSp>
      <p:sp>
        <p:nvSpPr>
          <p:cNvPr id="37" name="TextBox 36">
            <a:extLst>
              <a:ext uri="{FF2B5EF4-FFF2-40B4-BE49-F238E27FC236}">
                <a16:creationId xmlns:a16="http://schemas.microsoft.com/office/drawing/2014/main" id="{501011F8-EA94-7DBA-797E-4D2C32E190F5}"/>
              </a:ext>
            </a:extLst>
          </p:cNvPr>
          <p:cNvSpPr txBox="1"/>
          <p:nvPr/>
        </p:nvSpPr>
        <p:spPr>
          <a:xfrm>
            <a:off x="2397660" y="4860136"/>
            <a:ext cx="288861"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6</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9" name="Straight Connector 38">
            <a:extLst>
              <a:ext uri="{FF2B5EF4-FFF2-40B4-BE49-F238E27FC236}">
                <a16:creationId xmlns:a16="http://schemas.microsoft.com/office/drawing/2014/main" id="{747AC496-823D-6ABC-5929-F38A2BA157AC}"/>
              </a:ext>
            </a:extLst>
          </p:cNvPr>
          <p:cNvCxnSpPr>
            <a:cxnSpLocks/>
          </p:cNvCxnSpPr>
          <p:nvPr/>
        </p:nvCxnSpPr>
        <p:spPr>
          <a:xfrm>
            <a:off x="3183871" y="4765888"/>
            <a:ext cx="0" cy="129710"/>
          </a:xfrm>
          <a:prstGeom prst="line">
            <a:avLst/>
          </a:prstGeom>
          <a:noFill/>
          <a:ln w="28575" cap="flat" cmpd="sng" algn="ctr">
            <a:solidFill>
              <a:sysClr val="windowText" lastClr="000000"/>
            </a:solidFill>
            <a:prstDash val="solid"/>
            <a:miter lim="800000"/>
          </a:ln>
          <a:effectLst/>
        </p:spPr>
      </p:cxnSp>
      <p:sp>
        <p:nvSpPr>
          <p:cNvPr id="40" name="TextBox 39">
            <a:extLst>
              <a:ext uri="{FF2B5EF4-FFF2-40B4-BE49-F238E27FC236}">
                <a16:creationId xmlns:a16="http://schemas.microsoft.com/office/drawing/2014/main" id="{E6DCEE25-5107-F653-5322-E82E80084E57}"/>
              </a:ext>
            </a:extLst>
          </p:cNvPr>
          <p:cNvSpPr txBox="1"/>
          <p:nvPr/>
        </p:nvSpPr>
        <p:spPr>
          <a:xfrm>
            <a:off x="3039442" y="4860136"/>
            <a:ext cx="288861"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42" name="Straight Connector 41">
            <a:extLst>
              <a:ext uri="{FF2B5EF4-FFF2-40B4-BE49-F238E27FC236}">
                <a16:creationId xmlns:a16="http://schemas.microsoft.com/office/drawing/2014/main" id="{D95C6AB6-3F41-6F42-2FA9-7571D5605099}"/>
              </a:ext>
            </a:extLst>
          </p:cNvPr>
          <p:cNvCxnSpPr>
            <a:cxnSpLocks/>
          </p:cNvCxnSpPr>
          <p:nvPr/>
        </p:nvCxnSpPr>
        <p:spPr>
          <a:xfrm>
            <a:off x="3818425" y="4765888"/>
            <a:ext cx="0" cy="129710"/>
          </a:xfrm>
          <a:prstGeom prst="line">
            <a:avLst/>
          </a:prstGeom>
          <a:noFill/>
          <a:ln w="28575" cap="flat" cmpd="sng" algn="ctr">
            <a:solidFill>
              <a:sysClr val="windowText" lastClr="000000"/>
            </a:solidFill>
            <a:prstDash val="solid"/>
            <a:miter lim="800000"/>
          </a:ln>
          <a:effectLst/>
        </p:spPr>
      </p:cxnSp>
      <p:sp>
        <p:nvSpPr>
          <p:cNvPr id="43" name="TextBox 42">
            <a:extLst>
              <a:ext uri="{FF2B5EF4-FFF2-40B4-BE49-F238E27FC236}">
                <a16:creationId xmlns:a16="http://schemas.microsoft.com/office/drawing/2014/main" id="{013ABE93-1D47-68C9-EB51-1D58A82FE55B}"/>
              </a:ext>
            </a:extLst>
          </p:cNvPr>
          <p:cNvSpPr txBox="1"/>
          <p:nvPr/>
        </p:nvSpPr>
        <p:spPr>
          <a:xfrm>
            <a:off x="3621898" y="4860136"/>
            <a:ext cx="393056"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12</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45" name="Straight Connector 44">
            <a:extLst>
              <a:ext uri="{FF2B5EF4-FFF2-40B4-BE49-F238E27FC236}">
                <a16:creationId xmlns:a16="http://schemas.microsoft.com/office/drawing/2014/main" id="{5F3DC8E5-9F8A-5CE0-736F-E768884261B7}"/>
              </a:ext>
            </a:extLst>
          </p:cNvPr>
          <p:cNvCxnSpPr>
            <a:cxnSpLocks/>
          </p:cNvCxnSpPr>
          <p:nvPr/>
        </p:nvCxnSpPr>
        <p:spPr>
          <a:xfrm>
            <a:off x="4469333" y="4765888"/>
            <a:ext cx="0" cy="129710"/>
          </a:xfrm>
          <a:prstGeom prst="line">
            <a:avLst/>
          </a:prstGeom>
          <a:noFill/>
          <a:ln w="28575" cap="flat" cmpd="sng" algn="ctr">
            <a:solidFill>
              <a:sysClr val="windowText" lastClr="000000"/>
            </a:solidFill>
            <a:prstDash val="solid"/>
            <a:miter lim="800000"/>
          </a:ln>
          <a:effectLst/>
        </p:spPr>
      </p:cxnSp>
      <p:sp>
        <p:nvSpPr>
          <p:cNvPr id="46" name="TextBox 45">
            <a:extLst>
              <a:ext uri="{FF2B5EF4-FFF2-40B4-BE49-F238E27FC236}">
                <a16:creationId xmlns:a16="http://schemas.microsoft.com/office/drawing/2014/main" id="{E891E47C-6759-2AD6-65A9-F10879B62547}"/>
              </a:ext>
            </a:extLst>
          </p:cNvPr>
          <p:cNvSpPr txBox="1"/>
          <p:nvPr/>
        </p:nvSpPr>
        <p:spPr>
          <a:xfrm>
            <a:off x="4272807" y="4860136"/>
            <a:ext cx="393056"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15</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48" name="Straight Connector 47">
            <a:extLst>
              <a:ext uri="{FF2B5EF4-FFF2-40B4-BE49-F238E27FC236}">
                <a16:creationId xmlns:a16="http://schemas.microsoft.com/office/drawing/2014/main" id="{3674EF94-A390-FB95-C9B1-080D27AD86E5}"/>
              </a:ext>
            </a:extLst>
          </p:cNvPr>
          <p:cNvCxnSpPr>
            <a:cxnSpLocks/>
          </p:cNvCxnSpPr>
          <p:nvPr/>
        </p:nvCxnSpPr>
        <p:spPr>
          <a:xfrm>
            <a:off x="5098105" y="4765888"/>
            <a:ext cx="0" cy="129710"/>
          </a:xfrm>
          <a:prstGeom prst="line">
            <a:avLst/>
          </a:prstGeom>
          <a:noFill/>
          <a:ln w="28575" cap="flat" cmpd="sng" algn="ctr">
            <a:solidFill>
              <a:sysClr val="windowText" lastClr="000000"/>
            </a:solidFill>
            <a:prstDash val="solid"/>
            <a:miter lim="800000"/>
          </a:ln>
          <a:effectLst/>
        </p:spPr>
      </p:cxnSp>
      <p:sp>
        <p:nvSpPr>
          <p:cNvPr id="49" name="TextBox 48">
            <a:extLst>
              <a:ext uri="{FF2B5EF4-FFF2-40B4-BE49-F238E27FC236}">
                <a16:creationId xmlns:a16="http://schemas.microsoft.com/office/drawing/2014/main" id="{43A1D366-FF94-A38E-0C7A-9954FA57EDAE}"/>
              </a:ext>
            </a:extLst>
          </p:cNvPr>
          <p:cNvSpPr txBox="1"/>
          <p:nvPr/>
        </p:nvSpPr>
        <p:spPr>
          <a:xfrm>
            <a:off x="4901578" y="4860136"/>
            <a:ext cx="393056"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18</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57" name="Straight Connector 56">
            <a:extLst>
              <a:ext uri="{FF2B5EF4-FFF2-40B4-BE49-F238E27FC236}">
                <a16:creationId xmlns:a16="http://schemas.microsoft.com/office/drawing/2014/main" id="{452E8770-6A85-CE49-6086-F2611C444EEF}"/>
              </a:ext>
            </a:extLst>
          </p:cNvPr>
          <p:cNvCxnSpPr>
            <a:cxnSpLocks/>
          </p:cNvCxnSpPr>
          <p:nvPr/>
        </p:nvCxnSpPr>
        <p:spPr>
          <a:xfrm>
            <a:off x="5739319" y="4765888"/>
            <a:ext cx="0" cy="129710"/>
          </a:xfrm>
          <a:prstGeom prst="line">
            <a:avLst/>
          </a:prstGeom>
          <a:noFill/>
          <a:ln w="28575" cap="flat" cmpd="sng" algn="ctr">
            <a:solidFill>
              <a:sysClr val="windowText" lastClr="000000"/>
            </a:solidFill>
            <a:prstDash val="solid"/>
            <a:miter lim="800000"/>
          </a:ln>
          <a:effectLst/>
        </p:spPr>
      </p:cxnSp>
      <p:sp>
        <p:nvSpPr>
          <p:cNvPr id="58" name="TextBox 57">
            <a:extLst>
              <a:ext uri="{FF2B5EF4-FFF2-40B4-BE49-F238E27FC236}">
                <a16:creationId xmlns:a16="http://schemas.microsoft.com/office/drawing/2014/main" id="{AF6FC21C-4E5A-5AC4-EF9C-35A366C31C25}"/>
              </a:ext>
            </a:extLst>
          </p:cNvPr>
          <p:cNvSpPr txBox="1"/>
          <p:nvPr/>
        </p:nvSpPr>
        <p:spPr>
          <a:xfrm>
            <a:off x="5542792" y="4860136"/>
            <a:ext cx="393056"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21</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31776" name="TextBox 31775">
            <a:extLst>
              <a:ext uri="{FF2B5EF4-FFF2-40B4-BE49-F238E27FC236}">
                <a16:creationId xmlns:a16="http://schemas.microsoft.com/office/drawing/2014/main" id="{DA9E9691-8DBA-4DD0-B72E-E947BE2EC1DC}"/>
              </a:ext>
            </a:extLst>
          </p:cNvPr>
          <p:cNvSpPr txBox="1"/>
          <p:nvPr/>
        </p:nvSpPr>
        <p:spPr>
          <a:xfrm rot="16200000">
            <a:off x="4814351" y="3457616"/>
            <a:ext cx="3149552"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Probability of Survival</a:t>
            </a:r>
            <a:endParaRPr lang="en-GB" b="1" dirty="0">
              <a:solidFill>
                <a:schemeClr val="bg1"/>
              </a:solidFill>
              <a:latin typeface="Calibri" panose="020F0502020204030204" pitchFamily="34" charset="0"/>
              <a:cs typeface="Calibri" panose="020F0502020204030204" pitchFamily="34" charset="0"/>
            </a:endParaRPr>
          </a:p>
        </p:txBody>
      </p:sp>
      <p:sp>
        <p:nvSpPr>
          <p:cNvPr id="31778" name="TextBox 31777">
            <a:extLst>
              <a:ext uri="{FF2B5EF4-FFF2-40B4-BE49-F238E27FC236}">
                <a16:creationId xmlns:a16="http://schemas.microsoft.com/office/drawing/2014/main" id="{7B4A81D9-1456-5EB0-D83D-C6BB6B9A9589}"/>
              </a:ext>
            </a:extLst>
          </p:cNvPr>
          <p:cNvSpPr txBox="1"/>
          <p:nvPr/>
        </p:nvSpPr>
        <p:spPr bwMode="auto">
          <a:xfrm>
            <a:off x="7013241" y="5198013"/>
            <a:ext cx="50319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Mo</a:t>
            </a:r>
          </a:p>
        </p:txBody>
      </p:sp>
      <p:sp>
        <p:nvSpPr>
          <p:cNvPr id="31779" name="Freeform: Shape 32037">
            <a:extLst>
              <a:ext uri="{FF2B5EF4-FFF2-40B4-BE49-F238E27FC236}">
                <a16:creationId xmlns:a16="http://schemas.microsoft.com/office/drawing/2014/main" id="{AB08F762-74C4-9896-4136-96F4DDA5A706}"/>
              </a:ext>
            </a:extLst>
          </p:cNvPr>
          <p:cNvSpPr/>
          <p:nvPr/>
        </p:nvSpPr>
        <p:spPr>
          <a:xfrm>
            <a:off x="7155390" y="1996206"/>
            <a:ext cx="4527529" cy="2769682"/>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31780" name="Straight Connector 31779">
            <a:extLst>
              <a:ext uri="{FF2B5EF4-FFF2-40B4-BE49-F238E27FC236}">
                <a16:creationId xmlns:a16="http://schemas.microsoft.com/office/drawing/2014/main" id="{7F095031-714E-83BB-259A-4A30CBF84843}"/>
              </a:ext>
            </a:extLst>
          </p:cNvPr>
          <p:cNvCxnSpPr>
            <a:cxnSpLocks/>
          </p:cNvCxnSpPr>
          <p:nvPr/>
        </p:nvCxnSpPr>
        <p:spPr>
          <a:xfrm>
            <a:off x="7013241" y="4765888"/>
            <a:ext cx="146464" cy="0"/>
          </a:xfrm>
          <a:prstGeom prst="line">
            <a:avLst/>
          </a:prstGeom>
          <a:noFill/>
          <a:ln w="28575" cap="flat" cmpd="sng" algn="ctr">
            <a:solidFill>
              <a:sysClr val="windowText" lastClr="000000"/>
            </a:solidFill>
            <a:prstDash val="solid"/>
            <a:miter lim="800000"/>
          </a:ln>
          <a:effectLst/>
        </p:spPr>
      </p:cxnSp>
      <p:cxnSp>
        <p:nvCxnSpPr>
          <p:cNvPr id="31781" name="Straight Connector 31780">
            <a:extLst>
              <a:ext uri="{FF2B5EF4-FFF2-40B4-BE49-F238E27FC236}">
                <a16:creationId xmlns:a16="http://schemas.microsoft.com/office/drawing/2014/main" id="{A2D5D5AB-2250-F765-8441-5FB223C58BEB}"/>
              </a:ext>
            </a:extLst>
          </p:cNvPr>
          <p:cNvCxnSpPr>
            <a:cxnSpLocks/>
          </p:cNvCxnSpPr>
          <p:nvPr/>
        </p:nvCxnSpPr>
        <p:spPr>
          <a:xfrm>
            <a:off x="7013241" y="2008344"/>
            <a:ext cx="146464" cy="0"/>
          </a:xfrm>
          <a:prstGeom prst="line">
            <a:avLst/>
          </a:prstGeom>
          <a:noFill/>
          <a:ln w="28575" cap="flat" cmpd="sng" algn="ctr">
            <a:solidFill>
              <a:sysClr val="windowText" lastClr="000000"/>
            </a:solidFill>
            <a:prstDash val="solid"/>
            <a:miter lim="800000"/>
          </a:ln>
          <a:effectLst/>
        </p:spPr>
      </p:cxnSp>
      <p:sp>
        <p:nvSpPr>
          <p:cNvPr id="31782" name="TextBox 31781">
            <a:extLst>
              <a:ext uri="{FF2B5EF4-FFF2-40B4-BE49-F238E27FC236}">
                <a16:creationId xmlns:a16="http://schemas.microsoft.com/office/drawing/2014/main" id="{98BC71FF-74DE-67F8-9266-A1EB49F71539}"/>
              </a:ext>
            </a:extLst>
          </p:cNvPr>
          <p:cNvSpPr txBox="1"/>
          <p:nvPr/>
        </p:nvSpPr>
        <p:spPr>
          <a:xfrm>
            <a:off x="6580029" y="1850841"/>
            <a:ext cx="497252"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783" name="Straight Connector 31782">
            <a:extLst>
              <a:ext uri="{FF2B5EF4-FFF2-40B4-BE49-F238E27FC236}">
                <a16:creationId xmlns:a16="http://schemas.microsoft.com/office/drawing/2014/main" id="{B6FAFF25-DA31-6067-9EEF-5E0EE796B47F}"/>
              </a:ext>
            </a:extLst>
          </p:cNvPr>
          <p:cNvCxnSpPr>
            <a:cxnSpLocks/>
          </p:cNvCxnSpPr>
          <p:nvPr/>
        </p:nvCxnSpPr>
        <p:spPr>
          <a:xfrm>
            <a:off x="7013241" y="2705152"/>
            <a:ext cx="146464" cy="0"/>
          </a:xfrm>
          <a:prstGeom prst="line">
            <a:avLst/>
          </a:prstGeom>
          <a:noFill/>
          <a:ln w="28575" cap="flat" cmpd="sng" algn="ctr">
            <a:solidFill>
              <a:sysClr val="windowText" lastClr="000000"/>
            </a:solidFill>
            <a:prstDash val="solid"/>
            <a:miter lim="800000"/>
          </a:ln>
          <a:effectLst/>
        </p:spPr>
      </p:cxnSp>
      <p:sp>
        <p:nvSpPr>
          <p:cNvPr id="31784" name="TextBox 31783">
            <a:extLst>
              <a:ext uri="{FF2B5EF4-FFF2-40B4-BE49-F238E27FC236}">
                <a16:creationId xmlns:a16="http://schemas.microsoft.com/office/drawing/2014/main" id="{083EB633-FA43-428F-423E-46E12940B889}"/>
              </a:ext>
            </a:extLst>
          </p:cNvPr>
          <p:cNvSpPr txBox="1"/>
          <p:nvPr/>
        </p:nvSpPr>
        <p:spPr>
          <a:xfrm>
            <a:off x="6684225" y="2536829"/>
            <a:ext cx="393056"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600" kern="0" dirty="0">
                <a:solidFill>
                  <a:prstClr val="black"/>
                </a:solidFill>
                <a:latin typeface="Calibri" panose="020F0502020204030204" pitchFamily="34" charset="0"/>
                <a:cs typeface="Calibri" panose="020F0502020204030204" pitchFamily="34" charset="0"/>
              </a:rPr>
              <a:t>75</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785" name="Straight Connector 31784">
            <a:extLst>
              <a:ext uri="{FF2B5EF4-FFF2-40B4-BE49-F238E27FC236}">
                <a16:creationId xmlns:a16="http://schemas.microsoft.com/office/drawing/2014/main" id="{8CB5EDA3-9B68-2A70-1B95-19AC6E8E2D52}"/>
              </a:ext>
            </a:extLst>
          </p:cNvPr>
          <p:cNvCxnSpPr>
            <a:cxnSpLocks/>
          </p:cNvCxnSpPr>
          <p:nvPr/>
        </p:nvCxnSpPr>
        <p:spPr>
          <a:xfrm>
            <a:off x="7013241" y="3389630"/>
            <a:ext cx="146464" cy="0"/>
          </a:xfrm>
          <a:prstGeom prst="line">
            <a:avLst/>
          </a:prstGeom>
          <a:noFill/>
          <a:ln w="28575" cap="flat" cmpd="sng" algn="ctr">
            <a:solidFill>
              <a:sysClr val="windowText" lastClr="000000"/>
            </a:solidFill>
            <a:prstDash val="solid"/>
            <a:miter lim="800000"/>
          </a:ln>
          <a:effectLst/>
        </p:spPr>
      </p:cxnSp>
      <p:sp>
        <p:nvSpPr>
          <p:cNvPr id="31786" name="TextBox 31785">
            <a:extLst>
              <a:ext uri="{FF2B5EF4-FFF2-40B4-BE49-F238E27FC236}">
                <a16:creationId xmlns:a16="http://schemas.microsoft.com/office/drawing/2014/main" id="{0799575F-BBDE-48AE-4198-4AAC48BD5BA4}"/>
              </a:ext>
            </a:extLst>
          </p:cNvPr>
          <p:cNvSpPr txBox="1"/>
          <p:nvPr/>
        </p:nvSpPr>
        <p:spPr>
          <a:xfrm>
            <a:off x="6684225" y="3222817"/>
            <a:ext cx="393056"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600" kern="0" dirty="0">
                <a:solidFill>
                  <a:prstClr val="black"/>
                </a:solidFill>
                <a:latin typeface="Calibri" panose="020F0502020204030204" pitchFamily="34" charset="0"/>
                <a:cs typeface="Calibri" panose="020F0502020204030204" pitchFamily="34" charset="0"/>
              </a:rPr>
              <a:t>5</a:t>
            </a:r>
            <a:r>
              <a:rPr kumimoji="0" lang="en-US"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787" name="Straight Connector 31786">
            <a:extLst>
              <a:ext uri="{FF2B5EF4-FFF2-40B4-BE49-F238E27FC236}">
                <a16:creationId xmlns:a16="http://schemas.microsoft.com/office/drawing/2014/main" id="{85D87E9C-6EF9-7669-E9AC-DBB48E442456}"/>
              </a:ext>
            </a:extLst>
          </p:cNvPr>
          <p:cNvCxnSpPr>
            <a:cxnSpLocks/>
          </p:cNvCxnSpPr>
          <p:nvPr/>
        </p:nvCxnSpPr>
        <p:spPr>
          <a:xfrm>
            <a:off x="7013241" y="4082739"/>
            <a:ext cx="146464" cy="0"/>
          </a:xfrm>
          <a:prstGeom prst="line">
            <a:avLst/>
          </a:prstGeom>
          <a:noFill/>
          <a:ln w="28575" cap="flat" cmpd="sng" algn="ctr">
            <a:solidFill>
              <a:sysClr val="windowText" lastClr="000000"/>
            </a:solidFill>
            <a:prstDash val="solid"/>
            <a:miter lim="800000"/>
          </a:ln>
          <a:effectLst/>
        </p:spPr>
      </p:cxnSp>
      <p:sp>
        <p:nvSpPr>
          <p:cNvPr id="31788" name="TextBox 31787">
            <a:extLst>
              <a:ext uri="{FF2B5EF4-FFF2-40B4-BE49-F238E27FC236}">
                <a16:creationId xmlns:a16="http://schemas.microsoft.com/office/drawing/2014/main" id="{87B82FF9-758A-EF5B-0FD6-A438A7AE74C7}"/>
              </a:ext>
            </a:extLst>
          </p:cNvPr>
          <p:cNvSpPr txBox="1"/>
          <p:nvPr/>
        </p:nvSpPr>
        <p:spPr>
          <a:xfrm>
            <a:off x="6684225" y="3908805"/>
            <a:ext cx="393056"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25</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31789" name="TextBox 31788">
            <a:extLst>
              <a:ext uri="{FF2B5EF4-FFF2-40B4-BE49-F238E27FC236}">
                <a16:creationId xmlns:a16="http://schemas.microsoft.com/office/drawing/2014/main" id="{6D9F5ECE-E525-23D5-718C-1B3F8F7852ED}"/>
              </a:ext>
            </a:extLst>
          </p:cNvPr>
          <p:cNvSpPr txBox="1"/>
          <p:nvPr/>
        </p:nvSpPr>
        <p:spPr>
          <a:xfrm>
            <a:off x="6788420" y="4594790"/>
            <a:ext cx="288861"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790" name="Straight Connector 31789">
            <a:extLst>
              <a:ext uri="{FF2B5EF4-FFF2-40B4-BE49-F238E27FC236}">
                <a16:creationId xmlns:a16="http://schemas.microsoft.com/office/drawing/2014/main" id="{F9855983-96B0-BB89-361F-6701E31AF9DF}"/>
              </a:ext>
            </a:extLst>
          </p:cNvPr>
          <p:cNvCxnSpPr>
            <a:cxnSpLocks/>
          </p:cNvCxnSpPr>
          <p:nvPr/>
        </p:nvCxnSpPr>
        <p:spPr>
          <a:xfrm>
            <a:off x="7163846" y="4765888"/>
            <a:ext cx="0" cy="129710"/>
          </a:xfrm>
          <a:prstGeom prst="line">
            <a:avLst/>
          </a:prstGeom>
          <a:noFill/>
          <a:ln w="28575" cap="flat" cmpd="sng" algn="ctr">
            <a:solidFill>
              <a:sysClr val="windowText" lastClr="000000"/>
            </a:solidFill>
            <a:prstDash val="solid"/>
            <a:miter lim="800000"/>
          </a:ln>
          <a:effectLst/>
        </p:spPr>
      </p:cxnSp>
      <p:sp>
        <p:nvSpPr>
          <p:cNvPr id="31791" name="TextBox 31790">
            <a:extLst>
              <a:ext uri="{FF2B5EF4-FFF2-40B4-BE49-F238E27FC236}">
                <a16:creationId xmlns:a16="http://schemas.microsoft.com/office/drawing/2014/main" id="{62A63B4D-9A18-3A20-8EEE-274A5CACC02D}"/>
              </a:ext>
            </a:extLst>
          </p:cNvPr>
          <p:cNvSpPr txBox="1"/>
          <p:nvPr/>
        </p:nvSpPr>
        <p:spPr>
          <a:xfrm>
            <a:off x="7019416" y="4860136"/>
            <a:ext cx="288862"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0</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792" name="Straight Connector 31791">
            <a:extLst>
              <a:ext uri="{FF2B5EF4-FFF2-40B4-BE49-F238E27FC236}">
                <a16:creationId xmlns:a16="http://schemas.microsoft.com/office/drawing/2014/main" id="{F0762215-BB42-104B-C949-B576E9A48767}"/>
              </a:ext>
            </a:extLst>
          </p:cNvPr>
          <p:cNvCxnSpPr>
            <a:cxnSpLocks/>
          </p:cNvCxnSpPr>
          <p:nvPr/>
        </p:nvCxnSpPr>
        <p:spPr>
          <a:xfrm>
            <a:off x="7843908" y="4765888"/>
            <a:ext cx="0" cy="129710"/>
          </a:xfrm>
          <a:prstGeom prst="line">
            <a:avLst/>
          </a:prstGeom>
          <a:noFill/>
          <a:ln w="28575" cap="flat" cmpd="sng" algn="ctr">
            <a:solidFill>
              <a:sysClr val="windowText" lastClr="000000"/>
            </a:solidFill>
            <a:prstDash val="solid"/>
            <a:miter lim="800000"/>
          </a:ln>
          <a:effectLst/>
        </p:spPr>
      </p:cxnSp>
      <p:sp>
        <p:nvSpPr>
          <p:cNvPr id="31793" name="TextBox 31792">
            <a:extLst>
              <a:ext uri="{FF2B5EF4-FFF2-40B4-BE49-F238E27FC236}">
                <a16:creationId xmlns:a16="http://schemas.microsoft.com/office/drawing/2014/main" id="{9344D61C-EC45-6581-8A03-D9A2066B34A7}"/>
              </a:ext>
            </a:extLst>
          </p:cNvPr>
          <p:cNvSpPr txBox="1"/>
          <p:nvPr/>
        </p:nvSpPr>
        <p:spPr>
          <a:xfrm>
            <a:off x="7699478" y="4860136"/>
            <a:ext cx="288862"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794" name="Straight Connector 31793">
            <a:extLst>
              <a:ext uri="{FF2B5EF4-FFF2-40B4-BE49-F238E27FC236}">
                <a16:creationId xmlns:a16="http://schemas.microsoft.com/office/drawing/2014/main" id="{CFB4EA63-C98F-ADD3-CCC7-03390B309075}"/>
              </a:ext>
            </a:extLst>
          </p:cNvPr>
          <p:cNvCxnSpPr>
            <a:cxnSpLocks/>
          </p:cNvCxnSpPr>
          <p:nvPr/>
        </p:nvCxnSpPr>
        <p:spPr>
          <a:xfrm>
            <a:off x="8485689" y="4765888"/>
            <a:ext cx="0" cy="129710"/>
          </a:xfrm>
          <a:prstGeom prst="line">
            <a:avLst/>
          </a:prstGeom>
          <a:noFill/>
          <a:ln w="28575" cap="flat" cmpd="sng" algn="ctr">
            <a:solidFill>
              <a:sysClr val="windowText" lastClr="000000"/>
            </a:solidFill>
            <a:prstDash val="solid"/>
            <a:miter lim="800000"/>
          </a:ln>
          <a:effectLst/>
        </p:spPr>
      </p:cxnSp>
      <p:sp>
        <p:nvSpPr>
          <p:cNvPr id="31795" name="TextBox 31794">
            <a:extLst>
              <a:ext uri="{FF2B5EF4-FFF2-40B4-BE49-F238E27FC236}">
                <a16:creationId xmlns:a16="http://schemas.microsoft.com/office/drawing/2014/main" id="{86E46AB3-076A-E7F7-D0B7-B4C01D25CE4E}"/>
              </a:ext>
            </a:extLst>
          </p:cNvPr>
          <p:cNvSpPr txBox="1"/>
          <p:nvPr/>
        </p:nvSpPr>
        <p:spPr>
          <a:xfrm>
            <a:off x="8341260" y="4860136"/>
            <a:ext cx="288862"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6</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796" name="Straight Connector 31795">
            <a:extLst>
              <a:ext uri="{FF2B5EF4-FFF2-40B4-BE49-F238E27FC236}">
                <a16:creationId xmlns:a16="http://schemas.microsoft.com/office/drawing/2014/main" id="{D8F6BA24-D143-4D30-33AF-A750B82749D3}"/>
              </a:ext>
            </a:extLst>
          </p:cNvPr>
          <p:cNvCxnSpPr>
            <a:cxnSpLocks/>
          </p:cNvCxnSpPr>
          <p:nvPr/>
        </p:nvCxnSpPr>
        <p:spPr>
          <a:xfrm>
            <a:off x="9127471" y="4765888"/>
            <a:ext cx="0" cy="129710"/>
          </a:xfrm>
          <a:prstGeom prst="line">
            <a:avLst/>
          </a:prstGeom>
          <a:noFill/>
          <a:ln w="28575" cap="flat" cmpd="sng" algn="ctr">
            <a:solidFill>
              <a:sysClr val="windowText" lastClr="000000"/>
            </a:solidFill>
            <a:prstDash val="solid"/>
            <a:miter lim="800000"/>
          </a:ln>
          <a:effectLst/>
        </p:spPr>
      </p:cxnSp>
      <p:sp>
        <p:nvSpPr>
          <p:cNvPr id="31797" name="TextBox 31796">
            <a:extLst>
              <a:ext uri="{FF2B5EF4-FFF2-40B4-BE49-F238E27FC236}">
                <a16:creationId xmlns:a16="http://schemas.microsoft.com/office/drawing/2014/main" id="{B68E3667-B443-319E-37CB-8C59540AEA36}"/>
              </a:ext>
            </a:extLst>
          </p:cNvPr>
          <p:cNvSpPr txBox="1"/>
          <p:nvPr/>
        </p:nvSpPr>
        <p:spPr>
          <a:xfrm>
            <a:off x="8983042" y="4860136"/>
            <a:ext cx="288862"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798" name="Straight Connector 31797">
            <a:extLst>
              <a:ext uri="{FF2B5EF4-FFF2-40B4-BE49-F238E27FC236}">
                <a16:creationId xmlns:a16="http://schemas.microsoft.com/office/drawing/2014/main" id="{292870E7-A8A6-7572-53A1-693C14CB3BF8}"/>
              </a:ext>
            </a:extLst>
          </p:cNvPr>
          <p:cNvCxnSpPr>
            <a:cxnSpLocks/>
          </p:cNvCxnSpPr>
          <p:nvPr/>
        </p:nvCxnSpPr>
        <p:spPr>
          <a:xfrm>
            <a:off x="9762025" y="4765888"/>
            <a:ext cx="0" cy="129710"/>
          </a:xfrm>
          <a:prstGeom prst="line">
            <a:avLst/>
          </a:prstGeom>
          <a:noFill/>
          <a:ln w="28575" cap="flat" cmpd="sng" algn="ctr">
            <a:solidFill>
              <a:sysClr val="windowText" lastClr="000000"/>
            </a:solidFill>
            <a:prstDash val="solid"/>
            <a:miter lim="800000"/>
          </a:ln>
          <a:effectLst/>
        </p:spPr>
      </p:cxnSp>
      <p:sp>
        <p:nvSpPr>
          <p:cNvPr id="31799" name="TextBox 31798">
            <a:extLst>
              <a:ext uri="{FF2B5EF4-FFF2-40B4-BE49-F238E27FC236}">
                <a16:creationId xmlns:a16="http://schemas.microsoft.com/office/drawing/2014/main" id="{3D776F92-084A-6F1D-CF2E-169F75FAC5FB}"/>
              </a:ext>
            </a:extLst>
          </p:cNvPr>
          <p:cNvSpPr txBox="1"/>
          <p:nvPr/>
        </p:nvSpPr>
        <p:spPr>
          <a:xfrm>
            <a:off x="9565498" y="4860136"/>
            <a:ext cx="393057"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12</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800" name="Straight Connector 31799">
            <a:extLst>
              <a:ext uri="{FF2B5EF4-FFF2-40B4-BE49-F238E27FC236}">
                <a16:creationId xmlns:a16="http://schemas.microsoft.com/office/drawing/2014/main" id="{33118D82-9C6B-263E-4A5C-F1482AF02490}"/>
              </a:ext>
            </a:extLst>
          </p:cNvPr>
          <p:cNvCxnSpPr>
            <a:cxnSpLocks/>
          </p:cNvCxnSpPr>
          <p:nvPr/>
        </p:nvCxnSpPr>
        <p:spPr>
          <a:xfrm>
            <a:off x="10412933" y="4765888"/>
            <a:ext cx="0" cy="129710"/>
          </a:xfrm>
          <a:prstGeom prst="line">
            <a:avLst/>
          </a:prstGeom>
          <a:noFill/>
          <a:ln w="28575" cap="flat" cmpd="sng" algn="ctr">
            <a:solidFill>
              <a:sysClr val="windowText" lastClr="000000"/>
            </a:solidFill>
            <a:prstDash val="solid"/>
            <a:miter lim="800000"/>
          </a:ln>
          <a:effectLst/>
        </p:spPr>
      </p:cxnSp>
      <p:sp>
        <p:nvSpPr>
          <p:cNvPr id="31801" name="TextBox 31800">
            <a:extLst>
              <a:ext uri="{FF2B5EF4-FFF2-40B4-BE49-F238E27FC236}">
                <a16:creationId xmlns:a16="http://schemas.microsoft.com/office/drawing/2014/main" id="{E9734C7B-9338-F253-F45E-0A5EE50C6A7B}"/>
              </a:ext>
            </a:extLst>
          </p:cNvPr>
          <p:cNvSpPr txBox="1"/>
          <p:nvPr/>
        </p:nvSpPr>
        <p:spPr>
          <a:xfrm>
            <a:off x="10216407" y="4860136"/>
            <a:ext cx="393057"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15</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802" name="Straight Connector 31801">
            <a:extLst>
              <a:ext uri="{FF2B5EF4-FFF2-40B4-BE49-F238E27FC236}">
                <a16:creationId xmlns:a16="http://schemas.microsoft.com/office/drawing/2014/main" id="{68F801DF-75D8-BB39-FDD5-1E7A9A92DFAD}"/>
              </a:ext>
            </a:extLst>
          </p:cNvPr>
          <p:cNvCxnSpPr>
            <a:cxnSpLocks/>
          </p:cNvCxnSpPr>
          <p:nvPr/>
        </p:nvCxnSpPr>
        <p:spPr>
          <a:xfrm>
            <a:off x="11041705" y="4765888"/>
            <a:ext cx="0" cy="129710"/>
          </a:xfrm>
          <a:prstGeom prst="line">
            <a:avLst/>
          </a:prstGeom>
          <a:noFill/>
          <a:ln w="28575" cap="flat" cmpd="sng" algn="ctr">
            <a:solidFill>
              <a:sysClr val="windowText" lastClr="000000"/>
            </a:solidFill>
            <a:prstDash val="solid"/>
            <a:miter lim="800000"/>
          </a:ln>
          <a:effectLst/>
        </p:spPr>
      </p:cxnSp>
      <p:sp>
        <p:nvSpPr>
          <p:cNvPr id="31803" name="TextBox 31802">
            <a:extLst>
              <a:ext uri="{FF2B5EF4-FFF2-40B4-BE49-F238E27FC236}">
                <a16:creationId xmlns:a16="http://schemas.microsoft.com/office/drawing/2014/main" id="{B6EEE44B-E4E8-20C5-5817-9EF230564658}"/>
              </a:ext>
            </a:extLst>
          </p:cNvPr>
          <p:cNvSpPr txBox="1"/>
          <p:nvPr/>
        </p:nvSpPr>
        <p:spPr>
          <a:xfrm>
            <a:off x="10845178" y="4860136"/>
            <a:ext cx="393057"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18</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cxnSp>
        <p:nvCxnSpPr>
          <p:cNvPr id="31804" name="Straight Connector 31803">
            <a:extLst>
              <a:ext uri="{FF2B5EF4-FFF2-40B4-BE49-F238E27FC236}">
                <a16:creationId xmlns:a16="http://schemas.microsoft.com/office/drawing/2014/main" id="{5A33CECF-1921-EAC2-5B26-DD1A00DA07B1}"/>
              </a:ext>
            </a:extLst>
          </p:cNvPr>
          <p:cNvCxnSpPr>
            <a:cxnSpLocks/>
          </p:cNvCxnSpPr>
          <p:nvPr/>
        </p:nvCxnSpPr>
        <p:spPr>
          <a:xfrm>
            <a:off x="11682919" y="4765888"/>
            <a:ext cx="0" cy="129710"/>
          </a:xfrm>
          <a:prstGeom prst="line">
            <a:avLst/>
          </a:prstGeom>
          <a:noFill/>
          <a:ln w="28575" cap="flat" cmpd="sng" algn="ctr">
            <a:solidFill>
              <a:sysClr val="windowText" lastClr="000000"/>
            </a:solidFill>
            <a:prstDash val="solid"/>
            <a:miter lim="800000"/>
          </a:ln>
          <a:effectLst/>
        </p:spPr>
      </p:cxnSp>
      <p:sp>
        <p:nvSpPr>
          <p:cNvPr id="31805" name="TextBox 31804">
            <a:extLst>
              <a:ext uri="{FF2B5EF4-FFF2-40B4-BE49-F238E27FC236}">
                <a16:creationId xmlns:a16="http://schemas.microsoft.com/office/drawing/2014/main" id="{98CB7C9A-94F8-FC63-988C-0C5097299E22}"/>
              </a:ext>
            </a:extLst>
          </p:cNvPr>
          <p:cNvSpPr txBox="1"/>
          <p:nvPr/>
        </p:nvSpPr>
        <p:spPr>
          <a:xfrm>
            <a:off x="11486392" y="4860136"/>
            <a:ext cx="393057"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21</a:t>
            </a:r>
            <a:endParaRPr kumimoji="0" lang="en-GB" sz="16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aphicFrame>
        <p:nvGraphicFramePr>
          <p:cNvPr id="31775" name="Table 16">
            <a:extLst>
              <a:ext uri="{FF2B5EF4-FFF2-40B4-BE49-F238E27FC236}">
                <a16:creationId xmlns:a16="http://schemas.microsoft.com/office/drawing/2014/main" id="{4427F1BB-303E-5A7A-D78E-CFDBD0051E16}"/>
              </a:ext>
            </a:extLst>
          </p:cNvPr>
          <p:cNvGraphicFramePr>
            <a:graphicFrameLocks noGrp="1"/>
          </p:cNvGraphicFramePr>
          <p:nvPr>
            <p:extLst>
              <p:ext uri="{D42A27DB-BD31-4B8C-83A1-F6EECF244321}">
                <p14:modId xmlns:p14="http://schemas.microsoft.com/office/powerpoint/2010/main" val="4288852977"/>
              </p:ext>
            </p:extLst>
          </p:nvPr>
        </p:nvGraphicFramePr>
        <p:xfrm>
          <a:off x="8971854" y="1724684"/>
          <a:ext cx="2974046" cy="914400"/>
        </p:xfrm>
        <a:graphic>
          <a:graphicData uri="http://schemas.openxmlformats.org/drawingml/2006/table">
            <a:tbl>
              <a:tblPr firstRow="1" bandRow="1">
                <a:tableStyleId>{93296810-A885-4BE3-A3E7-6D5BEEA58F35}</a:tableStyleId>
              </a:tblPr>
              <a:tblGrid>
                <a:gridCol w="975061">
                  <a:extLst>
                    <a:ext uri="{9D8B030D-6E8A-4147-A177-3AD203B41FA5}">
                      <a16:colId xmlns:a16="http://schemas.microsoft.com/office/drawing/2014/main" val="3742603188"/>
                    </a:ext>
                  </a:extLst>
                </a:gridCol>
                <a:gridCol w="388561">
                  <a:extLst>
                    <a:ext uri="{9D8B030D-6E8A-4147-A177-3AD203B41FA5}">
                      <a16:colId xmlns:a16="http://schemas.microsoft.com/office/drawing/2014/main" val="441294907"/>
                    </a:ext>
                  </a:extLst>
                </a:gridCol>
                <a:gridCol w="696024">
                  <a:extLst>
                    <a:ext uri="{9D8B030D-6E8A-4147-A177-3AD203B41FA5}">
                      <a16:colId xmlns:a16="http://schemas.microsoft.com/office/drawing/2014/main" val="2129747930"/>
                    </a:ext>
                  </a:extLst>
                </a:gridCol>
                <a:gridCol w="914400">
                  <a:extLst>
                    <a:ext uri="{9D8B030D-6E8A-4147-A177-3AD203B41FA5}">
                      <a16:colId xmlns:a16="http://schemas.microsoft.com/office/drawing/2014/main" val="3917891574"/>
                    </a:ext>
                  </a:extLst>
                </a:gridCol>
              </a:tblGrid>
              <a:tr h="266927">
                <a:tc>
                  <a:txBody>
                    <a:bodyPr/>
                    <a:lstStyle/>
                    <a:p>
                      <a:pPr algn="ctr"/>
                      <a:endParaRPr lang="en-US" sz="1400" b="0" dirty="0">
                        <a:solidFill>
                          <a:schemeClr val="bg1"/>
                        </a:solidFill>
                      </a:endParaRPr>
                    </a:p>
                  </a:txBody>
                  <a:tcPr>
                    <a:noFill/>
                  </a:tcPr>
                </a:tc>
                <a:tc>
                  <a:txBody>
                    <a:bodyPr/>
                    <a:lstStyle/>
                    <a:p>
                      <a:pPr algn="ctr"/>
                      <a:r>
                        <a:rPr lang="en-US" sz="1400" b="0" dirty="0">
                          <a:solidFill>
                            <a:schemeClr val="bg1"/>
                          </a:solidFill>
                        </a:rPr>
                        <a:t>n</a:t>
                      </a:r>
                    </a:p>
                  </a:txBody>
                  <a:tcPr>
                    <a:noFill/>
                  </a:tcPr>
                </a:tc>
                <a:tc>
                  <a:txBody>
                    <a:bodyPr/>
                    <a:lstStyle/>
                    <a:p>
                      <a:pPr algn="ctr"/>
                      <a:r>
                        <a:rPr lang="en-US" sz="1400" b="0" dirty="0">
                          <a:solidFill>
                            <a:schemeClr val="bg1"/>
                          </a:solidFill>
                        </a:rPr>
                        <a:t>Events</a:t>
                      </a:r>
                    </a:p>
                  </a:txBody>
                  <a:tcPr>
                    <a:noFill/>
                  </a:tcPr>
                </a:tc>
                <a:tc>
                  <a:txBody>
                    <a:bodyPr/>
                    <a:lstStyle/>
                    <a:p>
                      <a:pPr algn="ctr"/>
                      <a:r>
                        <a:rPr lang="en-US" sz="1400" b="0" dirty="0" err="1">
                          <a:solidFill>
                            <a:schemeClr val="bg1"/>
                          </a:solidFill>
                        </a:rPr>
                        <a:t>mOS</a:t>
                      </a:r>
                      <a:r>
                        <a:rPr lang="en-US" sz="1400" b="0" dirty="0">
                          <a:solidFill>
                            <a:schemeClr val="bg1"/>
                          </a:solidFill>
                        </a:rPr>
                        <a:t>, </a:t>
                      </a:r>
                      <a:r>
                        <a:rPr lang="en-US" sz="1400" b="0" dirty="0" err="1">
                          <a:solidFill>
                            <a:schemeClr val="bg1"/>
                          </a:solidFill>
                        </a:rPr>
                        <a:t>mo</a:t>
                      </a:r>
                      <a:endParaRPr lang="en-US" sz="1400" b="0" dirty="0">
                        <a:solidFill>
                          <a:schemeClr val="bg1"/>
                        </a:solidFill>
                      </a:endParaRPr>
                    </a:p>
                  </a:txBody>
                  <a:tcPr>
                    <a:noFill/>
                  </a:tcPr>
                </a:tc>
                <a:extLst>
                  <a:ext uri="{0D108BD9-81ED-4DB2-BD59-A6C34878D82A}">
                    <a16:rowId xmlns:a16="http://schemas.microsoft.com/office/drawing/2014/main" val="2673538819"/>
                  </a:ext>
                </a:extLst>
              </a:tr>
              <a:tr h="266927">
                <a:tc>
                  <a:txBody>
                    <a:bodyPr/>
                    <a:lstStyle/>
                    <a:p>
                      <a:r>
                        <a:rPr lang="en-US" sz="1400" b="0" dirty="0">
                          <a:solidFill>
                            <a:schemeClr val="bg1"/>
                          </a:solidFill>
                        </a:rPr>
                        <a:t>Ven exp</a:t>
                      </a:r>
                    </a:p>
                  </a:txBody>
                  <a:tcPr>
                    <a:noFill/>
                  </a:tcPr>
                </a:tc>
                <a:tc>
                  <a:txBody>
                    <a:bodyPr/>
                    <a:lstStyle/>
                    <a:p>
                      <a:pPr algn="ctr"/>
                      <a:r>
                        <a:rPr lang="en-US" sz="1400" b="0" dirty="0">
                          <a:solidFill>
                            <a:schemeClr val="bg1"/>
                          </a:solidFill>
                        </a:rPr>
                        <a:t>18</a:t>
                      </a:r>
                    </a:p>
                  </a:txBody>
                  <a:tcPr>
                    <a:noFill/>
                  </a:tcPr>
                </a:tc>
                <a:tc>
                  <a:txBody>
                    <a:bodyPr/>
                    <a:lstStyle/>
                    <a:p>
                      <a:pPr algn="ctr"/>
                      <a:r>
                        <a:rPr lang="en-US" sz="1400" b="0" dirty="0">
                          <a:solidFill>
                            <a:schemeClr val="bg1"/>
                          </a:solidFill>
                        </a:rPr>
                        <a:t>18</a:t>
                      </a:r>
                    </a:p>
                  </a:txBody>
                  <a:tcPr>
                    <a:noFill/>
                  </a:tcPr>
                </a:tc>
                <a:tc>
                  <a:txBody>
                    <a:bodyPr/>
                    <a:lstStyle/>
                    <a:p>
                      <a:pPr algn="ctr"/>
                      <a:r>
                        <a:rPr lang="en-US" sz="1400" b="0" dirty="0">
                          <a:solidFill>
                            <a:schemeClr val="bg1"/>
                          </a:solidFill>
                        </a:rPr>
                        <a:t>3.1</a:t>
                      </a:r>
                    </a:p>
                  </a:txBody>
                  <a:tcPr>
                    <a:noFill/>
                  </a:tcPr>
                </a:tc>
                <a:extLst>
                  <a:ext uri="{0D108BD9-81ED-4DB2-BD59-A6C34878D82A}">
                    <a16:rowId xmlns:a16="http://schemas.microsoft.com/office/drawing/2014/main" val="641627148"/>
                  </a:ext>
                </a:extLst>
              </a:tr>
              <a:tr h="266927">
                <a:tc>
                  <a:txBody>
                    <a:bodyPr/>
                    <a:lstStyle/>
                    <a:p>
                      <a:r>
                        <a:rPr lang="en-US" sz="1400" b="0" dirty="0">
                          <a:solidFill>
                            <a:schemeClr val="bg1"/>
                          </a:solidFill>
                        </a:rPr>
                        <a:t>Ven naive</a:t>
                      </a:r>
                    </a:p>
                  </a:txBody>
                  <a:tcPr>
                    <a:noFill/>
                  </a:tcPr>
                </a:tc>
                <a:tc>
                  <a:txBody>
                    <a:bodyPr/>
                    <a:lstStyle/>
                    <a:p>
                      <a:pPr algn="ctr"/>
                      <a:r>
                        <a:rPr lang="en-US" sz="1400" b="0" dirty="0">
                          <a:solidFill>
                            <a:schemeClr val="bg1"/>
                          </a:solidFill>
                        </a:rPr>
                        <a:t>18</a:t>
                      </a:r>
                    </a:p>
                  </a:txBody>
                  <a:tcPr>
                    <a:noFill/>
                  </a:tcPr>
                </a:tc>
                <a:tc>
                  <a:txBody>
                    <a:bodyPr/>
                    <a:lstStyle/>
                    <a:p>
                      <a:pPr algn="ctr"/>
                      <a:r>
                        <a:rPr lang="en-US" sz="1400" b="0" dirty="0">
                          <a:solidFill>
                            <a:schemeClr val="bg1"/>
                          </a:solidFill>
                        </a:rPr>
                        <a:t>13</a:t>
                      </a:r>
                    </a:p>
                  </a:txBody>
                  <a:tcPr>
                    <a:noFill/>
                  </a:tcPr>
                </a:tc>
                <a:tc>
                  <a:txBody>
                    <a:bodyPr/>
                    <a:lstStyle/>
                    <a:p>
                      <a:pPr algn="ctr"/>
                      <a:r>
                        <a:rPr lang="en-US" sz="1400" b="0" dirty="0">
                          <a:solidFill>
                            <a:schemeClr val="bg1"/>
                          </a:solidFill>
                        </a:rPr>
                        <a:t>5.6</a:t>
                      </a:r>
                    </a:p>
                  </a:txBody>
                  <a:tcPr>
                    <a:noFill/>
                  </a:tcPr>
                </a:tc>
                <a:extLst>
                  <a:ext uri="{0D108BD9-81ED-4DB2-BD59-A6C34878D82A}">
                    <a16:rowId xmlns:a16="http://schemas.microsoft.com/office/drawing/2014/main" val="3560856638"/>
                  </a:ext>
                </a:extLst>
              </a:tr>
            </a:tbl>
          </a:graphicData>
        </a:graphic>
      </p:graphicFrame>
      <p:sp>
        <p:nvSpPr>
          <p:cNvPr id="31777" name="TextBox 31776">
            <a:extLst>
              <a:ext uri="{FF2B5EF4-FFF2-40B4-BE49-F238E27FC236}">
                <a16:creationId xmlns:a16="http://schemas.microsoft.com/office/drawing/2014/main" id="{C5AF8D24-4741-1144-25D2-F5D391B8F05F}"/>
              </a:ext>
            </a:extLst>
          </p:cNvPr>
          <p:cNvSpPr txBox="1"/>
          <p:nvPr/>
        </p:nvSpPr>
        <p:spPr>
          <a:xfrm>
            <a:off x="6648262" y="1467319"/>
            <a:ext cx="5476431" cy="560502"/>
          </a:xfrm>
          <a:prstGeom prst="rect">
            <a:avLst/>
          </a:prstGeom>
          <a:noFill/>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Overall Survival</a:t>
            </a:r>
          </a:p>
        </p:txBody>
      </p:sp>
      <p:grpSp>
        <p:nvGrpSpPr>
          <p:cNvPr id="3" name="Graphic 31772">
            <a:extLst>
              <a:ext uri="{FF2B5EF4-FFF2-40B4-BE49-F238E27FC236}">
                <a16:creationId xmlns:a16="http://schemas.microsoft.com/office/drawing/2014/main" id="{553EB7E2-4072-775A-5494-5B719A68ECAA}"/>
              </a:ext>
            </a:extLst>
          </p:cNvPr>
          <p:cNvGrpSpPr/>
          <p:nvPr/>
        </p:nvGrpSpPr>
        <p:grpSpPr>
          <a:xfrm>
            <a:off x="1214327" y="1944375"/>
            <a:ext cx="3820622" cy="2861400"/>
            <a:chOff x="1214327" y="1944375"/>
            <a:chExt cx="3820622" cy="2861400"/>
          </a:xfrm>
          <a:noFill/>
        </p:grpSpPr>
        <p:sp>
          <p:nvSpPr>
            <p:cNvPr id="6" name="Freeform 5">
              <a:extLst>
                <a:ext uri="{FF2B5EF4-FFF2-40B4-BE49-F238E27FC236}">
                  <a16:creationId xmlns:a16="http://schemas.microsoft.com/office/drawing/2014/main" id="{56436505-B054-169D-38F5-B90A7EFB2918}"/>
                </a:ext>
              </a:extLst>
            </p:cNvPr>
            <p:cNvSpPr/>
            <p:nvPr/>
          </p:nvSpPr>
          <p:spPr>
            <a:xfrm>
              <a:off x="1214327" y="2045069"/>
              <a:ext cx="805676" cy="2760706"/>
            </a:xfrm>
            <a:custGeom>
              <a:avLst/>
              <a:gdLst>
                <a:gd name="connsiteX0" fmla="*/ 0 w 805676"/>
                <a:gd name="connsiteY0" fmla="*/ 0 h 2760706"/>
                <a:gd name="connsiteX1" fmla="*/ 561466 w 805676"/>
                <a:gd name="connsiteY1" fmla="*/ 0 h 2760706"/>
                <a:gd name="connsiteX2" fmla="*/ 561466 w 805676"/>
                <a:gd name="connsiteY2" fmla="*/ 1380280 h 2760706"/>
                <a:gd name="connsiteX3" fmla="*/ 805677 w 805676"/>
                <a:gd name="connsiteY3" fmla="*/ 1380280 h 2760706"/>
                <a:gd name="connsiteX4" fmla="*/ 805677 w 805676"/>
                <a:gd name="connsiteY4" fmla="*/ 2760707 h 2760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676" h="2760706">
                  <a:moveTo>
                    <a:pt x="0" y="0"/>
                  </a:moveTo>
                  <a:lnTo>
                    <a:pt x="561466" y="0"/>
                  </a:lnTo>
                  <a:lnTo>
                    <a:pt x="561466" y="1380280"/>
                  </a:lnTo>
                  <a:lnTo>
                    <a:pt x="805677" y="1380280"/>
                  </a:lnTo>
                  <a:lnTo>
                    <a:pt x="805677" y="2760707"/>
                  </a:lnTo>
                </a:path>
              </a:pathLst>
            </a:custGeom>
            <a:noFill/>
            <a:ln w="43728" cap="flat">
              <a:solidFill>
                <a:schemeClr val="accent2"/>
              </a:solidFill>
              <a:prstDash val="solid"/>
              <a:miter/>
            </a:ln>
          </p:spPr>
          <p:txBody>
            <a:bodyPr rtlCol="0" anchor="ctr"/>
            <a:lstStyle/>
            <a:p>
              <a:endParaRPr lang="en-US"/>
            </a:p>
          </p:txBody>
        </p:sp>
        <p:grpSp>
          <p:nvGrpSpPr>
            <p:cNvPr id="9" name="Graphic 31772">
              <a:extLst>
                <a:ext uri="{FF2B5EF4-FFF2-40B4-BE49-F238E27FC236}">
                  <a16:creationId xmlns:a16="http://schemas.microsoft.com/office/drawing/2014/main" id="{A57ABC9E-7DA6-0D1A-C34B-AA14B9317538}"/>
                </a:ext>
              </a:extLst>
            </p:cNvPr>
            <p:cNvGrpSpPr/>
            <p:nvPr/>
          </p:nvGrpSpPr>
          <p:grpSpPr>
            <a:xfrm>
              <a:off x="1248880" y="1944375"/>
              <a:ext cx="3786068" cy="2827247"/>
              <a:chOff x="1248880" y="1944375"/>
              <a:chExt cx="3786068" cy="2827247"/>
            </a:xfrm>
            <a:noFill/>
          </p:grpSpPr>
          <p:sp>
            <p:nvSpPr>
              <p:cNvPr id="10" name="Freeform 9">
                <a:extLst>
                  <a:ext uri="{FF2B5EF4-FFF2-40B4-BE49-F238E27FC236}">
                    <a16:creationId xmlns:a16="http://schemas.microsoft.com/office/drawing/2014/main" id="{B12EEC2A-264C-B02B-88C8-EDB89B17A3F4}"/>
                  </a:ext>
                </a:extLst>
              </p:cNvPr>
              <p:cNvSpPr/>
              <p:nvPr/>
            </p:nvSpPr>
            <p:spPr>
              <a:xfrm>
                <a:off x="1480115" y="1944375"/>
                <a:ext cx="14579" cy="246436"/>
              </a:xfrm>
              <a:custGeom>
                <a:avLst/>
                <a:gdLst>
                  <a:gd name="connsiteX0" fmla="*/ 0 w 14579"/>
                  <a:gd name="connsiteY0" fmla="*/ 0 h 246436"/>
                  <a:gd name="connsiteX1" fmla="*/ 0 w 14579"/>
                  <a:gd name="connsiteY1" fmla="*/ 246436 h 246436"/>
                </a:gdLst>
                <a:ahLst/>
                <a:cxnLst>
                  <a:cxn ang="0">
                    <a:pos x="connsiteX0" y="connsiteY0"/>
                  </a:cxn>
                  <a:cxn ang="0">
                    <a:pos x="connsiteX1" y="connsiteY1"/>
                  </a:cxn>
                </a:cxnLst>
                <a:rect l="l" t="t" r="r" b="b"/>
                <a:pathLst>
                  <a:path w="14579" h="246436">
                    <a:moveTo>
                      <a:pt x="0" y="0"/>
                    </a:moveTo>
                    <a:lnTo>
                      <a:pt x="0" y="246436"/>
                    </a:lnTo>
                  </a:path>
                </a:pathLst>
              </a:custGeom>
              <a:ln w="43728" cap="flat">
                <a:solidFill>
                  <a:schemeClr val="accent2"/>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EB3CA34-1BAA-6595-A0AA-C2A27D5FCB90}"/>
                  </a:ext>
                </a:extLst>
              </p:cNvPr>
              <p:cNvSpPr/>
              <p:nvPr/>
            </p:nvSpPr>
            <p:spPr>
              <a:xfrm>
                <a:off x="1248880" y="2067593"/>
                <a:ext cx="3786068" cy="2704029"/>
              </a:xfrm>
              <a:custGeom>
                <a:avLst/>
                <a:gdLst>
                  <a:gd name="connsiteX0" fmla="*/ 3786068 w 3786068"/>
                  <a:gd name="connsiteY0" fmla="*/ 2704029 h 2704029"/>
                  <a:gd name="connsiteX1" fmla="*/ 3786068 w 3786068"/>
                  <a:gd name="connsiteY1" fmla="*/ 2048043 h 2704029"/>
                  <a:gd name="connsiteX2" fmla="*/ 3444174 w 3786068"/>
                  <a:gd name="connsiteY2" fmla="*/ 2048043 h 2704029"/>
                  <a:gd name="connsiteX3" fmla="*/ 3444174 w 3786068"/>
                  <a:gd name="connsiteY3" fmla="*/ 1678241 h 2704029"/>
                  <a:gd name="connsiteX4" fmla="*/ 1625496 w 3786068"/>
                  <a:gd name="connsiteY4" fmla="*/ 1678241 h 2704029"/>
                  <a:gd name="connsiteX5" fmla="*/ 1625496 w 3786068"/>
                  <a:gd name="connsiteY5" fmla="*/ 1357756 h 2704029"/>
                  <a:gd name="connsiteX6" fmla="*/ 1562366 w 3786068"/>
                  <a:gd name="connsiteY6" fmla="*/ 1357756 h 2704029"/>
                  <a:gd name="connsiteX7" fmla="*/ 1562366 w 3786068"/>
                  <a:gd name="connsiteY7" fmla="*/ 1027113 h 2704029"/>
                  <a:gd name="connsiteX8" fmla="*/ 1066071 w 3786068"/>
                  <a:gd name="connsiteY8" fmla="*/ 1027113 h 2704029"/>
                  <a:gd name="connsiteX9" fmla="*/ 1066071 w 3786068"/>
                  <a:gd name="connsiteY9" fmla="*/ 671738 h 2704029"/>
                  <a:gd name="connsiteX10" fmla="*/ 644862 w 3786068"/>
                  <a:gd name="connsiteY10" fmla="*/ 671738 h 2704029"/>
                  <a:gd name="connsiteX11" fmla="*/ 644862 w 3786068"/>
                  <a:gd name="connsiteY11" fmla="*/ 334912 h 2704029"/>
                  <a:gd name="connsiteX12" fmla="*/ 573713 w 3786068"/>
                  <a:gd name="connsiteY12" fmla="*/ 334912 h 2704029"/>
                  <a:gd name="connsiteX13" fmla="*/ 573713 w 3786068"/>
                  <a:gd name="connsiteY13" fmla="*/ 0 h 2704029"/>
                  <a:gd name="connsiteX14" fmla="*/ 0 w 3786068"/>
                  <a:gd name="connsiteY14" fmla="*/ 0 h 270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6068" h="2704029">
                    <a:moveTo>
                      <a:pt x="3786068" y="2704029"/>
                    </a:moveTo>
                    <a:lnTo>
                      <a:pt x="3786068" y="2048043"/>
                    </a:lnTo>
                    <a:lnTo>
                      <a:pt x="3444174" y="2048043"/>
                    </a:lnTo>
                    <a:lnTo>
                      <a:pt x="3444174" y="1678241"/>
                    </a:lnTo>
                    <a:lnTo>
                      <a:pt x="1625496" y="1678241"/>
                    </a:lnTo>
                    <a:lnTo>
                      <a:pt x="1625496" y="1357756"/>
                    </a:lnTo>
                    <a:lnTo>
                      <a:pt x="1562366" y="1357756"/>
                    </a:lnTo>
                    <a:lnTo>
                      <a:pt x="1562366" y="1027113"/>
                    </a:lnTo>
                    <a:lnTo>
                      <a:pt x="1066071" y="1027113"/>
                    </a:lnTo>
                    <a:lnTo>
                      <a:pt x="1066071" y="671738"/>
                    </a:lnTo>
                    <a:lnTo>
                      <a:pt x="644862" y="671738"/>
                    </a:lnTo>
                    <a:lnTo>
                      <a:pt x="644862" y="334912"/>
                    </a:lnTo>
                    <a:lnTo>
                      <a:pt x="573713" y="334912"/>
                    </a:lnTo>
                    <a:lnTo>
                      <a:pt x="573713" y="0"/>
                    </a:lnTo>
                    <a:lnTo>
                      <a:pt x="0" y="0"/>
                    </a:lnTo>
                  </a:path>
                </a:pathLst>
              </a:custGeom>
              <a:noFill/>
              <a:ln w="43728" cap="flat">
                <a:solidFill>
                  <a:srgbClr val="005873"/>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5EAAD3D1-0DA8-2743-2EB8-64E5E78D791B}"/>
                  </a:ext>
                </a:extLst>
              </p:cNvPr>
              <p:cNvSpPr/>
              <p:nvPr/>
            </p:nvSpPr>
            <p:spPr>
              <a:xfrm>
                <a:off x="4710695" y="3971807"/>
                <a:ext cx="14579" cy="246436"/>
              </a:xfrm>
              <a:custGeom>
                <a:avLst/>
                <a:gdLst>
                  <a:gd name="connsiteX0" fmla="*/ 0 w 14579"/>
                  <a:gd name="connsiteY0" fmla="*/ 0 h 246436"/>
                  <a:gd name="connsiteX1" fmla="*/ 0 w 14579"/>
                  <a:gd name="connsiteY1" fmla="*/ 246437 h 246436"/>
                </a:gdLst>
                <a:ahLst/>
                <a:cxnLst>
                  <a:cxn ang="0">
                    <a:pos x="connsiteX0" y="connsiteY0"/>
                  </a:cxn>
                  <a:cxn ang="0">
                    <a:pos x="connsiteX1" y="connsiteY1"/>
                  </a:cxn>
                </a:cxnLst>
                <a:rect l="l" t="t" r="r" b="b"/>
                <a:pathLst>
                  <a:path w="14579" h="246436">
                    <a:moveTo>
                      <a:pt x="0" y="0"/>
                    </a:moveTo>
                    <a:lnTo>
                      <a:pt x="0" y="246437"/>
                    </a:lnTo>
                  </a:path>
                </a:pathLst>
              </a:custGeom>
              <a:ln w="43728" cap="flat">
                <a:solidFill>
                  <a:srgbClr val="005873"/>
                </a:solidFill>
                <a:prstDash val="solid"/>
                <a:miter/>
              </a:ln>
            </p:spPr>
            <p:txBody>
              <a:bodyPr rtlCol="0" anchor="ctr"/>
              <a:lstStyle/>
              <a:p>
                <a:endParaRPr lang="en-US"/>
              </a:p>
            </p:txBody>
          </p:sp>
        </p:grpSp>
      </p:grpSp>
      <p:grpSp>
        <p:nvGrpSpPr>
          <p:cNvPr id="19" name="Graphic 31769">
            <a:extLst>
              <a:ext uri="{FF2B5EF4-FFF2-40B4-BE49-F238E27FC236}">
                <a16:creationId xmlns:a16="http://schemas.microsoft.com/office/drawing/2014/main" id="{4BE489C1-5E38-747E-AA81-0C3237910926}"/>
              </a:ext>
            </a:extLst>
          </p:cNvPr>
          <p:cNvGrpSpPr/>
          <p:nvPr/>
        </p:nvGrpSpPr>
        <p:grpSpPr>
          <a:xfrm>
            <a:off x="2471763" y="2091305"/>
            <a:ext cx="526998" cy="574542"/>
            <a:chOff x="2471763" y="2091305"/>
            <a:chExt cx="526998" cy="574542"/>
          </a:xfrm>
        </p:grpSpPr>
        <p:sp>
          <p:nvSpPr>
            <p:cNvPr id="22" name="Freeform 21">
              <a:extLst>
                <a:ext uri="{FF2B5EF4-FFF2-40B4-BE49-F238E27FC236}">
                  <a16:creationId xmlns:a16="http://schemas.microsoft.com/office/drawing/2014/main" id="{B5A0B4E4-FE2F-9E26-3BCD-3DADFCA8F044}"/>
                </a:ext>
              </a:extLst>
            </p:cNvPr>
            <p:cNvSpPr/>
            <p:nvPr/>
          </p:nvSpPr>
          <p:spPr>
            <a:xfrm>
              <a:off x="2735191" y="2091305"/>
              <a:ext cx="14064" cy="236078"/>
            </a:xfrm>
            <a:custGeom>
              <a:avLst/>
              <a:gdLst>
                <a:gd name="connsiteX0" fmla="*/ 0 w 14064"/>
                <a:gd name="connsiteY0" fmla="*/ 0 h 236078"/>
                <a:gd name="connsiteX1" fmla="*/ 0 w 14064"/>
                <a:gd name="connsiteY1" fmla="*/ 236079 h 236078"/>
              </a:gdLst>
              <a:ahLst/>
              <a:cxnLst>
                <a:cxn ang="0">
                  <a:pos x="connsiteX0" y="connsiteY0"/>
                </a:cxn>
                <a:cxn ang="0">
                  <a:pos x="connsiteX1" y="connsiteY1"/>
                </a:cxn>
              </a:cxnLst>
              <a:rect l="l" t="t" r="r" b="b"/>
              <a:pathLst>
                <a:path w="14064" h="236078">
                  <a:moveTo>
                    <a:pt x="0" y="0"/>
                  </a:moveTo>
                  <a:lnTo>
                    <a:pt x="0" y="236079"/>
                  </a:lnTo>
                </a:path>
              </a:pathLst>
            </a:custGeom>
            <a:ln w="41704" cap="flat">
              <a:solidFill>
                <a:schemeClr val="accent2"/>
              </a:solid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DBB443E2-8076-4424-6A96-B103AED4CB8F}"/>
                </a:ext>
              </a:extLst>
            </p:cNvPr>
            <p:cNvSpPr/>
            <p:nvPr/>
          </p:nvSpPr>
          <p:spPr>
            <a:xfrm>
              <a:off x="2471763" y="2209344"/>
              <a:ext cx="526998" cy="14102"/>
            </a:xfrm>
            <a:custGeom>
              <a:avLst/>
              <a:gdLst>
                <a:gd name="connsiteX0" fmla="*/ 0 w 526998"/>
                <a:gd name="connsiteY0" fmla="*/ 0 h 14102"/>
                <a:gd name="connsiteX1" fmla="*/ 526998 w 526998"/>
                <a:gd name="connsiteY1" fmla="*/ 0 h 14102"/>
              </a:gdLst>
              <a:ahLst/>
              <a:cxnLst>
                <a:cxn ang="0">
                  <a:pos x="connsiteX0" y="connsiteY0"/>
                </a:cxn>
                <a:cxn ang="0">
                  <a:pos x="connsiteX1" y="connsiteY1"/>
                </a:cxn>
              </a:cxnLst>
              <a:rect l="l" t="t" r="r" b="b"/>
              <a:pathLst>
                <a:path w="526998" h="14102">
                  <a:moveTo>
                    <a:pt x="0" y="0"/>
                  </a:moveTo>
                  <a:lnTo>
                    <a:pt x="526998" y="0"/>
                  </a:lnTo>
                </a:path>
              </a:pathLst>
            </a:custGeom>
            <a:ln w="41704" cap="flat">
              <a:solidFill>
                <a:schemeClr val="accent2"/>
              </a:solid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439A0B42-584F-89F9-1A03-1B187DED2810}"/>
                </a:ext>
              </a:extLst>
            </p:cNvPr>
            <p:cNvSpPr/>
            <p:nvPr/>
          </p:nvSpPr>
          <p:spPr>
            <a:xfrm>
              <a:off x="2735191" y="2429768"/>
              <a:ext cx="14064" cy="236078"/>
            </a:xfrm>
            <a:custGeom>
              <a:avLst/>
              <a:gdLst>
                <a:gd name="connsiteX0" fmla="*/ 0 w 14064"/>
                <a:gd name="connsiteY0" fmla="*/ 0 h 236078"/>
                <a:gd name="connsiteX1" fmla="*/ 0 w 14064"/>
                <a:gd name="connsiteY1" fmla="*/ 236079 h 236078"/>
              </a:gdLst>
              <a:ahLst/>
              <a:cxnLst>
                <a:cxn ang="0">
                  <a:pos x="connsiteX0" y="connsiteY0"/>
                </a:cxn>
                <a:cxn ang="0">
                  <a:pos x="connsiteX1" y="connsiteY1"/>
                </a:cxn>
              </a:cxnLst>
              <a:rect l="l" t="t" r="r" b="b"/>
              <a:pathLst>
                <a:path w="14064" h="236078">
                  <a:moveTo>
                    <a:pt x="0" y="0"/>
                  </a:moveTo>
                  <a:lnTo>
                    <a:pt x="0" y="236079"/>
                  </a:lnTo>
                </a:path>
              </a:pathLst>
            </a:custGeom>
            <a:ln w="41704" cap="flat">
              <a:solidFill>
                <a:schemeClr val="accent1"/>
              </a:solid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7073E681-A190-CBC5-3364-2C6CF5DFF3FA}"/>
                </a:ext>
              </a:extLst>
            </p:cNvPr>
            <p:cNvSpPr/>
            <p:nvPr/>
          </p:nvSpPr>
          <p:spPr>
            <a:xfrm>
              <a:off x="2471763" y="2547808"/>
              <a:ext cx="526998" cy="14102"/>
            </a:xfrm>
            <a:custGeom>
              <a:avLst/>
              <a:gdLst>
                <a:gd name="connsiteX0" fmla="*/ 0 w 526998"/>
                <a:gd name="connsiteY0" fmla="*/ 0 h 14102"/>
                <a:gd name="connsiteX1" fmla="*/ 526998 w 526998"/>
                <a:gd name="connsiteY1" fmla="*/ 0 h 14102"/>
              </a:gdLst>
              <a:ahLst/>
              <a:cxnLst>
                <a:cxn ang="0">
                  <a:pos x="connsiteX0" y="connsiteY0"/>
                </a:cxn>
                <a:cxn ang="0">
                  <a:pos x="connsiteX1" y="connsiteY1"/>
                </a:cxn>
              </a:cxnLst>
              <a:rect l="l" t="t" r="r" b="b"/>
              <a:pathLst>
                <a:path w="526998" h="14102">
                  <a:moveTo>
                    <a:pt x="0" y="0"/>
                  </a:moveTo>
                  <a:lnTo>
                    <a:pt x="526998" y="0"/>
                  </a:lnTo>
                </a:path>
              </a:pathLst>
            </a:custGeom>
            <a:ln w="41704" cap="flat">
              <a:solidFill>
                <a:schemeClr val="accent1"/>
              </a:solidFill>
              <a:prstDash val="solid"/>
              <a:miter/>
            </a:ln>
          </p:spPr>
          <p:txBody>
            <a:bodyPr rtlCol="0" anchor="ctr"/>
            <a:lstStyle/>
            <a:p>
              <a:endParaRPr lang="en-US" dirty="0"/>
            </a:p>
          </p:txBody>
        </p:sp>
      </p:grpSp>
      <p:grpSp>
        <p:nvGrpSpPr>
          <p:cNvPr id="35" name="Graphic 31806">
            <a:extLst>
              <a:ext uri="{FF2B5EF4-FFF2-40B4-BE49-F238E27FC236}">
                <a16:creationId xmlns:a16="http://schemas.microsoft.com/office/drawing/2014/main" id="{AC86E8E5-6DB8-EE1C-7373-BDFD3B1D1A01}"/>
              </a:ext>
            </a:extLst>
          </p:cNvPr>
          <p:cNvGrpSpPr/>
          <p:nvPr/>
        </p:nvGrpSpPr>
        <p:grpSpPr>
          <a:xfrm>
            <a:off x="7157928" y="2008702"/>
            <a:ext cx="4527089" cy="2745145"/>
            <a:chOff x="7157928" y="2008702"/>
            <a:chExt cx="4527089" cy="2745145"/>
          </a:xfrm>
          <a:noFill/>
        </p:grpSpPr>
        <p:sp>
          <p:nvSpPr>
            <p:cNvPr id="38" name="Freeform 37">
              <a:extLst>
                <a:ext uri="{FF2B5EF4-FFF2-40B4-BE49-F238E27FC236}">
                  <a16:creationId xmlns:a16="http://schemas.microsoft.com/office/drawing/2014/main" id="{6F852C23-8D76-C2C1-2A16-E240F0303CAD}"/>
                </a:ext>
              </a:extLst>
            </p:cNvPr>
            <p:cNvSpPr/>
            <p:nvPr/>
          </p:nvSpPr>
          <p:spPr>
            <a:xfrm>
              <a:off x="7157928" y="2008702"/>
              <a:ext cx="1618209" cy="2745145"/>
            </a:xfrm>
            <a:custGeom>
              <a:avLst/>
              <a:gdLst>
                <a:gd name="connsiteX0" fmla="*/ 0 w 1618209"/>
                <a:gd name="connsiteY0" fmla="*/ 0 h 2745145"/>
                <a:gd name="connsiteX1" fmla="*/ 200778 w 1618209"/>
                <a:gd name="connsiteY1" fmla="*/ 0 h 2745145"/>
                <a:gd name="connsiteX2" fmla="*/ 200778 w 1618209"/>
                <a:gd name="connsiteY2" fmla="*/ 159558 h 2745145"/>
                <a:gd name="connsiteX3" fmla="*/ 370090 w 1618209"/>
                <a:gd name="connsiteY3" fmla="*/ 159558 h 2745145"/>
                <a:gd name="connsiteX4" fmla="*/ 370090 w 1618209"/>
                <a:gd name="connsiteY4" fmla="*/ 462115 h 2745145"/>
                <a:gd name="connsiteX5" fmla="*/ 399308 w 1618209"/>
                <a:gd name="connsiteY5" fmla="*/ 462115 h 2745145"/>
                <a:gd name="connsiteX6" fmla="*/ 399308 w 1618209"/>
                <a:gd name="connsiteY6" fmla="*/ 617458 h 2745145"/>
                <a:gd name="connsiteX7" fmla="*/ 468382 w 1618209"/>
                <a:gd name="connsiteY7" fmla="*/ 617458 h 2745145"/>
                <a:gd name="connsiteX8" fmla="*/ 468382 w 1618209"/>
                <a:gd name="connsiteY8" fmla="*/ 768737 h 2745145"/>
                <a:gd name="connsiteX9" fmla="*/ 518426 w 1618209"/>
                <a:gd name="connsiteY9" fmla="*/ 768737 h 2745145"/>
                <a:gd name="connsiteX10" fmla="*/ 518426 w 1618209"/>
                <a:gd name="connsiteY10" fmla="*/ 924231 h 2745145"/>
                <a:gd name="connsiteX11" fmla="*/ 595891 w 1618209"/>
                <a:gd name="connsiteY11" fmla="*/ 924231 h 2745145"/>
                <a:gd name="connsiteX12" fmla="*/ 595891 w 1618209"/>
                <a:gd name="connsiteY12" fmla="*/ 1071144 h 2745145"/>
                <a:gd name="connsiteX13" fmla="*/ 654026 w 1618209"/>
                <a:gd name="connsiteY13" fmla="*/ 1071144 h 2745145"/>
                <a:gd name="connsiteX14" fmla="*/ 654026 w 1618209"/>
                <a:gd name="connsiteY14" fmla="*/ 1384088 h 2745145"/>
                <a:gd name="connsiteX15" fmla="*/ 677400 w 1618209"/>
                <a:gd name="connsiteY15" fmla="*/ 1384088 h 2745145"/>
                <a:gd name="connsiteX16" fmla="*/ 677400 w 1618209"/>
                <a:gd name="connsiteY16" fmla="*/ 1533259 h 2745145"/>
                <a:gd name="connsiteX17" fmla="*/ 796518 w 1618209"/>
                <a:gd name="connsiteY17" fmla="*/ 1533259 h 2745145"/>
                <a:gd name="connsiteX18" fmla="*/ 796518 w 1618209"/>
                <a:gd name="connsiteY18" fmla="*/ 1688753 h 2745145"/>
                <a:gd name="connsiteX19" fmla="*/ 846713 w 1618209"/>
                <a:gd name="connsiteY19" fmla="*/ 1688753 h 2745145"/>
                <a:gd name="connsiteX20" fmla="*/ 846713 w 1618209"/>
                <a:gd name="connsiteY20" fmla="*/ 1841988 h 2745145"/>
                <a:gd name="connsiteX21" fmla="*/ 957590 w 1618209"/>
                <a:gd name="connsiteY21" fmla="*/ 1841988 h 2745145"/>
                <a:gd name="connsiteX22" fmla="*/ 957590 w 1618209"/>
                <a:gd name="connsiteY22" fmla="*/ 2144396 h 2745145"/>
                <a:gd name="connsiteX23" fmla="*/ 1231487 w 1618209"/>
                <a:gd name="connsiteY23" fmla="*/ 2144396 h 2745145"/>
                <a:gd name="connsiteX24" fmla="*/ 1231487 w 1618209"/>
                <a:gd name="connsiteY24" fmla="*/ 2308319 h 2745145"/>
                <a:gd name="connsiteX25" fmla="*/ 1392409 w 1618209"/>
                <a:gd name="connsiteY25" fmla="*/ 2308319 h 2745145"/>
                <a:gd name="connsiteX26" fmla="*/ 1392409 w 1618209"/>
                <a:gd name="connsiteY26" fmla="*/ 2457490 h 2745145"/>
                <a:gd name="connsiteX27" fmla="*/ 1505234 w 1618209"/>
                <a:gd name="connsiteY27" fmla="*/ 2457490 h 2745145"/>
                <a:gd name="connsiteX28" fmla="*/ 1505234 w 1618209"/>
                <a:gd name="connsiteY28" fmla="*/ 2612833 h 2745145"/>
                <a:gd name="connsiteX29" fmla="*/ 1618209 w 1618209"/>
                <a:gd name="connsiteY29" fmla="*/ 2612833 h 2745145"/>
                <a:gd name="connsiteX30" fmla="*/ 1618209 w 1618209"/>
                <a:gd name="connsiteY30" fmla="*/ 2745145 h 274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18209" h="2745145">
                  <a:moveTo>
                    <a:pt x="0" y="0"/>
                  </a:moveTo>
                  <a:lnTo>
                    <a:pt x="200778" y="0"/>
                  </a:lnTo>
                  <a:lnTo>
                    <a:pt x="200778" y="159558"/>
                  </a:lnTo>
                  <a:lnTo>
                    <a:pt x="370090" y="159558"/>
                  </a:lnTo>
                  <a:lnTo>
                    <a:pt x="370090" y="462115"/>
                  </a:lnTo>
                  <a:lnTo>
                    <a:pt x="399308" y="462115"/>
                  </a:lnTo>
                  <a:lnTo>
                    <a:pt x="399308" y="617458"/>
                  </a:lnTo>
                  <a:lnTo>
                    <a:pt x="468382" y="617458"/>
                  </a:lnTo>
                  <a:lnTo>
                    <a:pt x="468382" y="768737"/>
                  </a:lnTo>
                  <a:lnTo>
                    <a:pt x="518426" y="768737"/>
                  </a:lnTo>
                  <a:lnTo>
                    <a:pt x="518426" y="924231"/>
                  </a:lnTo>
                  <a:lnTo>
                    <a:pt x="595891" y="924231"/>
                  </a:lnTo>
                  <a:lnTo>
                    <a:pt x="595891" y="1071144"/>
                  </a:lnTo>
                  <a:lnTo>
                    <a:pt x="654026" y="1071144"/>
                  </a:lnTo>
                  <a:lnTo>
                    <a:pt x="654026" y="1384088"/>
                  </a:lnTo>
                  <a:lnTo>
                    <a:pt x="677400" y="1384088"/>
                  </a:lnTo>
                  <a:lnTo>
                    <a:pt x="677400" y="1533259"/>
                  </a:lnTo>
                  <a:lnTo>
                    <a:pt x="796518" y="1533259"/>
                  </a:lnTo>
                  <a:lnTo>
                    <a:pt x="796518" y="1688753"/>
                  </a:lnTo>
                  <a:lnTo>
                    <a:pt x="846713" y="1688753"/>
                  </a:lnTo>
                  <a:lnTo>
                    <a:pt x="846713" y="1841988"/>
                  </a:lnTo>
                  <a:lnTo>
                    <a:pt x="957590" y="1841988"/>
                  </a:lnTo>
                  <a:lnTo>
                    <a:pt x="957590" y="2144396"/>
                  </a:lnTo>
                  <a:lnTo>
                    <a:pt x="1231487" y="2144396"/>
                  </a:lnTo>
                  <a:lnTo>
                    <a:pt x="1231487" y="2308319"/>
                  </a:lnTo>
                  <a:lnTo>
                    <a:pt x="1392409" y="2308319"/>
                  </a:lnTo>
                  <a:lnTo>
                    <a:pt x="1392409" y="2457490"/>
                  </a:lnTo>
                  <a:lnTo>
                    <a:pt x="1505234" y="2457490"/>
                  </a:lnTo>
                  <a:lnTo>
                    <a:pt x="1505234" y="2612833"/>
                  </a:lnTo>
                  <a:lnTo>
                    <a:pt x="1618209" y="2612833"/>
                  </a:lnTo>
                  <a:lnTo>
                    <a:pt x="1618209" y="2745145"/>
                  </a:lnTo>
                </a:path>
              </a:pathLst>
            </a:custGeom>
            <a:noFill/>
            <a:ln w="44944" cap="flat">
              <a:solidFill>
                <a:schemeClr val="accent2"/>
              </a:solid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678B3ED0-51D6-FA3C-DF64-3A152F6033FB}"/>
                </a:ext>
              </a:extLst>
            </p:cNvPr>
            <p:cNvSpPr/>
            <p:nvPr/>
          </p:nvSpPr>
          <p:spPr>
            <a:xfrm>
              <a:off x="7358705" y="2008702"/>
              <a:ext cx="4326312" cy="2243140"/>
            </a:xfrm>
            <a:custGeom>
              <a:avLst/>
              <a:gdLst>
                <a:gd name="connsiteX0" fmla="*/ 0 w 4326312"/>
                <a:gd name="connsiteY0" fmla="*/ 0 h 2243140"/>
                <a:gd name="connsiteX1" fmla="*/ 77015 w 4326312"/>
                <a:gd name="connsiteY1" fmla="*/ 0 h 2243140"/>
                <a:gd name="connsiteX2" fmla="*/ 77015 w 4326312"/>
                <a:gd name="connsiteY2" fmla="*/ 159558 h 2243140"/>
                <a:gd name="connsiteX3" fmla="*/ 190289 w 4326312"/>
                <a:gd name="connsiteY3" fmla="*/ 159558 h 2243140"/>
                <a:gd name="connsiteX4" fmla="*/ 190289 w 4326312"/>
                <a:gd name="connsiteY4" fmla="*/ 302106 h 2243140"/>
                <a:gd name="connsiteX5" fmla="*/ 282288 w 4326312"/>
                <a:gd name="connsiteY5" fmla="*/ 302106 h 2243140"/>
                <a:gd name="connsiteX6" fmla="*/ 282288 w 4326312"/>
                <a:gd name="connsiteY6" fmla="*/ 472652 h 2243140"/>
                <a:gd name="connsiteX7" fmla="*/ 441561 w 4326312"/>
                <a:gd name="connsiteY7" fmla="*/ 472652 h 2243140"/>
                <a:gd name="connsiteX8" fmla="*/ 441561 w 4326312"/>
                <a:gd name="connsiteY8" fmla="*/ 856644 h 2243140"/>
                <a:gd name="connsiteX9" fmla="*/ 625558 w 4326312"/>
                <a:gd name="connsiteY9" fmla="*/ 856644 h 2243140"/>
                <a:gd name="connsiteX10" fmla="*/ 625558 w 4326312"/>
                <a:gd name="connsiteY10" fmla="*/ 1048565 h 2243140"/>
                <a:gd name="connsiteX11" fmla="*/ 671557 w 4326312"/>
                <a:gd name="connsiteY11" fmla="*/ 1048565 h 2243140"/>
                <a:gd name="connsiteX12" fmla="*/ 671557 w 4326312"/>
                <a:gd name="connsiteY12" fmla="*/ 1240486 h 2243140"/>
                <a:gd name="connsiteX13" fmla="*/ 1000593 w 4326312"/>
                <a:gd name="connsiteY13" fmla="*/ 1240486 h 2243140"/>
                <a:gd name="connsiteX14" fmla="*/ 1000593 w 4326312"/>
                <a:gd name="connsiteY14" fmla="*/ 1418257 h 2243140"/>
                <a:gd name="connsiteX15" fmla="*/ 1375628 w 4326312"/>
                <a:gd name="connsiteY15" fmla="*/ 1418257 h 2243140"/>
                <a:gd name="connsiteX16" fmla="*/ 1375628 w 4326312"/>
                <a:gd name="connsiteY16" fmla="*/ 1615898 h 2243140"/>
                <a:gd name="connsiteX17" fmla="*/ 1396455 w 4326312"/>
                <a:gd name="connsiteY17" fmla="*/ 1615898 h 2243140"/>
                <a:gd name="connsiteX18" fmla="*/ 1396455 w 4326312"/>
                <a:gd name="connsiteY18" fmla="*/ 1807668 h 2243140"/>
                <a:gd name="connsiteX19" fmla="*/ 1742122 w 4326312"/>
                <a:gd name="connsiteY19" fmla="*/ 1807668 h 2243140"/>
                <a:gd name="connsiteX20" fmla="*/ 1742122 w 4326312"/>
                <a:gd name="connsiteY20" fmla="*/ 1999589 h 2243140"/>
                <a:gd name="connsiteX21" fmla="*/ 2232829 w 4326312"/>
                <a:gd name="connsiteY21" fmla="*/ 1999589 h 2243140"/>
                <a:gd name="connsiteX22" fmla="*/ 2232829 w 4326312"/>
                <a:gd name="connsiteY22" fmla="*/ 2243141 h 2243140"/>
                <a:gd name="connsiteX23" fmla="*/ 4326312 w 4326312"/>
                <a:gd name="connsiteY23" fmla="*/ 2243141 h 224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6312" h="2243140">
                  <a:moveTo>
                    <a:pt x="0" y="0"/>
                  </a:moveTo>
                  <a:lnTo>
                    <a:pt x="77015" y="0"/>
                  </a:lnTo>
                  <a:lnTo>
                    <a:pt x="77015" y="159558"/>
                  </a:lnTo>
                  <a:lnTo>
                    <a:pt x="190289" y="159558"/>
                  </a:lnTo>
                  <a:lnTo>
                    <a:pt x="190289" y="302106"/>
                  </a:lnTo>
                  <a:lnTo>
                    <a:pt x="282288" y="302106"/>
                  </a:lnTo>
                  <a:lnTo>
                    <a:pt x="282288" y="472652"/>
                  </a:lnTo>
                  <a:lnTo>
                    <a:pt x="441561" y="472652"/>
                  </a:lnTo>
                  <a:lnTo>
                    <a:pt x="441561" y="856644"/>
                  </a:lnTo>
                  <a:lnTo>
                    <a:pt x="625558" y="856644"/>
                  </a:lnTo>
                  <a:lnTo>
                    <a:pt x="625558" y="1048565"/>
                  </a:lnTo>
                  <a:lnTo>
                    <a:pt x="671557" y="1048565"/>
                  </a:lnTo>
                  <a:lnTo>
                    <a:pt x="671557" y="1240486"/>
                  </a:lnTo>
                  <a:lnTo>
                    <a:pt x="1000593" y="1240486"/>
                  </a:lnTo>
                  <a:lnTo>
                    <a:pt x="1000593" y="1418257"/>
                  </a:lnTo>
                  <a:lnTo>
                    <a:pt x="1375628" y="1418257"/>
                  </a:lnTo>
                  <a:lnTo>
                    <a:pt x="1375628" y="1615898"/>
                  </a:lnTo>
                  <a:lnTo>
                    <a:pt x="1396455" y="1615898"/>
                  </a:lnTo>
                  <a:lnTo>
                    <a:pt x="1396455" y="1807668"/>
                  </a:lnTo>
                  <a:lnTo>
                    <a:pt x="1742122" y="1807668"/>
                  </a:lnTo>
                  <a:lnTo>
                    <a:pt x="1742122" y="1999589"/>
                  </a:lnTo>
                  <a:lnTo>
                    <a:pt x="2232829" y="1999589"/>
                  </a:lnTo>
                  <a:lnTo>
                    <a:pt x="2232829" y="2243141"/>
                  </a:lnTo>
                  <a:lnTo>
                    <a:pt x="4326312" y="2243141"/>
                  </a:lnTo>
                </a:path>
              </a:pathLst>
            </a:custGeom>
            <a:noFill/>
            <a:ln w="44944" cap="flat">
              <a:solidFill>
                <a:srgbClr val="005873"/>
              </a:solid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8D712EB3-5BCD-BE7B-7777-A56E8DA6F396}"/>
                </a:ext>
              </a:extLst>
            </p:cNvPr>
            <p:cNvSpPr/>
            <p:nvPr/>
          </p:nvSpPr>
          <p:spPr>
            <a:xfrm>
              <a:off x="9424319" y="3865442"/>
              <a:ext cx="14983" cy="251980"/>
            </a:xfrm>
            <a:custGeom>
              <a:avLst/>
              <a:gdLst>
                <a:gd name="connsiteX0" fmla="*/ 0 w 14983"/>
                <a:gd name="connsiteY0" fmla="*/ 0 h 251980"/>
                <a:gd name="connsiteX1" fmla="*/ 0 w 14983"/>
                <a:gd name="connsiteY1" fmla="*/ 251981 h 251980"/>
              </a:gdLst>
              <a:ahLst/>
              <a:cxnLst>
                <a:cxn ang="0">
                  <a:pos x="connsiteX0" y="connsiteY0"/>
                </a:cxn>
                <a:cxn ang="0">
                  <a:pos x="connsiteX1" y="connsiteY1"/>
                </a:cxn>
              </a:cxnLst>
              <a:rect l="l" t="t" r="r" b="b"/>
              <a:pathLst>
                <a:path w="14983" h="251980">
                  <a:moveTo>
                    <a:pt x="0" y="0"/>
                  </a:moveTo>
                  <a:lnTo>
                    <a:pt x="0" y="251981"/>
                  </a:lnTo>
                </a:path>
              </a:pathLst>
            </a:custGeom>
            <a:ln w="44944" cap="flat">
              <a:solidFill>
                <a:srgbClr val="005873"/>
              </a:solid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F5E303F4-D9C3-45EF-0624-85398196A319}"/>
                </a:ext>
              </a:extLst>
            </p:cNvPr>
            <p:cNvSpPr/>
            <p:nvPr/>
          </p:nvSpPr>
          <p:spPr>
            <a:xfrm>
              <a:off x="11008965" y="4125853"/>
              <a:ext cx="14983" cy="252131"/>
            </a:xfrm>
            <a:custGeom>
              <a:avLst/>
              <a:gdLst>
                <a:gd name="connsiteX0" fmla="*/ 0 w 14983"/>
                <a:gd name="connsiteY0" fmla="*/ 0 h 252131"/>
                <a:gd name="connsiteX1" fmla="*/ 0 w 14983"/>
                <a:gd name="connsiteY1" fmla="*/ 252131 h 252131"/>
              </a:gdLst>
              <a:ahLst/>
              <a:cxnLst>
                <a:cxn ang="0">
                  <a:pos x="connsiteX0" y="connsiteY0"/>
                </a:cxn>
                <a:cxn ang="0">
                  <a:pos x="connsiteX1" y="connsiteY1"/>
                </a:cxn>
              </a:cxnLst>
              <a:rect l="l" t="t" r="r" b="b"/>
              <a:pathLst>
                <a:path w="14983" h="252131">
                  <a:moveTo>
                    <a:pt x="0" y="0"/>
                  </a:moveTo>
                  <a:lnTo>
                    <a:pt x="0" y="252131"/>
                  </a:lnTo>
                </a:path>
              </a:pathLst>
            </a:custGeom>
            <a:ln w="44944" cap="flat">
              <a:solidFill>
                <a:srgbClr val="005873"/>
              </a:solid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C2B76975-FFFE-0D22-65B3-FC3C1566F7BA}"/>
                </a:ext>
              </a:extLst>
            </p:cNvPr>
            <p:cNvSpPr/>
            <p:nvPr/>
          </p:nvSpPr>
          <p:spPr>
            <a:xfrm>
              <a:off x="7688940" y="2344827"/>
              <a:ext cx="14983" cy="251980"/>
            </a:xfrm>
            <a:custGeom>
              <a:avLst/>
              <a:gdLst>
                <a:gd name="connsiteX0" fmla="*/ 0 w 14983"/>
                <a:gd name="connsiteY0" fmla="*/ 0 h 251980"/>
                <a:gd name="connsiteX1" fmla="*/ 0 w 14983"/>
                <a:gd name="connsiteY1" fmla="*/ 251981 h 251980"/>
              </a:gdLst>
              <a:ahLst/>
              <a:cxnLst>
                <a:cxn ang="0">
                  <a:pos x="connsiteX0" y="connsiteY0"/>
                </a:cxn>
                <a:cxn ang="0">
                  <a:pos x="connsiteX1" y="connsiteY1"/>
                </a:cxn>
              </a:cxnLst>
              <a:rect l="l" t="t" r="r" b="b"/>
              <a:pathLst>
                <a:path w="14983" h="251980">
                  <a:moveTo>
                    <a:pt x="0" y="0"/>
                  </a:moveTo>
                  <a:lnTo>
                    <a:pt x="0" y="251981"/>
                  </a:lnTo>
                </a:path>
              </a:pathLst>
            </a:custGeom>
            <a:ln w="44944" cap="flat">
              <a:solidFill>
                <a:srgbClr val="005873"/>
              </a:solid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22993310-6DC0-D65B-9300-EB64808DCFDA}"/>
                </a:ext>
              </a:extLst>
            </p:cNvPr>
            <p:cNvSpPr/>
            <p:nvPr/>
          </p:nvSpPr>
          <p:spPr>
            <a:xfrm>
              <a:off x="7584505" y="2193549"/>
              <a:ext cx="14983" cy="251980"/>
            </a:xfrm>
            <a:custGeom>
              <a:avLst/>
              <a:gdLst>
                <a:gd name="connsiteX0" fmla="*/ 0 w 14983"/>
                <a:gd name="connsiteY0" fmla="*/ 0 h 251980"/>
                <a:gd name="connsiteX1" fmla="*/ 0 w 14983"/>
                <a:gd name="connsiteY1" fmla="*/ 251981 h 251980"/>
              </a:gdLst>
              <a:ahLst/>
              <a:cxnLst>
                <a:cxn ang="0">
                  <a:pos x="connsiteX0" y="connsiteY0"/>
                </a:cxn>
                <a:cxn ang="0">
                  <a:pos x="connsiteX1" y="connsiteY1"/>
                </a:cxn>
              </a:cxnLst>
              <a:rect l="l" t="t" r="r" b="b"/>
              <a:pathLst>
                <a:path w="14983" h="251980">
                  <a:moveTo>
                    <a:pt x="0" y="0"/>
                  </a:moveTo>
                  <a:lnTo>
                    <a:pt x="0" y="251981"/>
                  </a:lnTo>
                </a:path>
              </a:pathLst>
            </a:custGeom>
            <a:ln w="44944" cap="flat">
              <a:solidFill>
                <a:srgbClr val="005873"/>
              </a:solidFill>
              <a:prstDash val="solid"/>
              <a:miter/>
            </a:ln>
          </p:spPr>
          <p:txBody>
            <a:bodyPr rtlCol="0" anchor="ctr"/>
            <a:lstStyle/>
            <a:p>
              <a:endParaRPr lang="en-US"/>
            </a:p>
          </p:txBody>
        </p:sp>
      </p:grpSp>
      <p:grpSp>
        <p:nvGrpSpPr>
          <p:cNvPr id="52" name="Graphic 31805">
            <a:extLst>
              <a:ext uri="{FF2B5EF4-FFF2-40B4-BE49-F238E27FC236}">
                <a16:creationId xmlns:a16="http://schemas.microsoft.com/office/drawing/2014/main" id="{E0C1E5C8-E11E-BA6A-ADFC-1245F85792FF}"/>
              </a:ext>
            </a:extLst>
          </p:cNvPr>
          <p:cNvGrpSpPr/>
          <p:nvPr/>
        </p:nvGrpSpPr>
        <p:grpSpPr>
          <a:xfrm>
            <a:off x="8415363" y="2091305"/>
            <a:ext cx="526998" cy="574542"/>
            <a:chOff x="8415363" y="2091305"/>
            <a:chExt cx="526998" cy="574542"/>
          </a:xfrm>
        </p:grpSpPr>
        <p:sp>
          <p:nvSpPr>
            <p:cNvPr id="53" name="Freeform 52">
              <a:extLst>
                <a:ext uri="{FF2B5EF4-FFF2-40B4-BE49-F238E27FC236}">
                  <a16:creationId xmlns:a16="http://schemas.microsoft.com/office/drawing/2014/main" id="{DD8BA87D-7CDF-67EB-FF44-43592A845234}"/>
                </a:ext>
              </a:extLst>
            </p:cNvPr>
            <p:cNvSpPr/>
            <p:nvPr/>
          </p:nvSpPr>
          <p:spPr>
            <a:xfrm>
              <a:off x="8678791" y="2091305"/>
              <a:ext cx="14064" cy="236078"/>
            </a:xfrm>
            <a:custGeom>
              <a:avLst/>
              <a:gdLst>
                <a:gd name="connsiteX0" fmla="*/ 0 w 14064"/>
                <a:gd name="connsiteY0" fmla="*/ 0 h 236078"/>
                <a:gd name="connsiteX1" fmla="*/ 0 w 14064"/>
                <a:gd name="connsiteY1" fmla="*/ 236079 h 236078"/>
              </a:gdLst>
              <a:ahLst/>
              <a:cxnLst>
                <a:cxn ang="0">
                  <a:pos x="connsiteX0" y="connsiteY0"/>
                </a:cxn>
                <a:cxn ang="0">
                  <a:pos x="connsiteX1" y="connsiteY1"/>
                </a:cxn>
              </a:cxnLst>
              <a:rect l="l" t="t" r="r" b="b"/>
              <a:pathLst>
                <a:path w="14064" h="236078">
                  <a:moveTo>
                    <a:pt x="0" y="0"/>
                  </a:moveTo>
                  <a:lnTo>
                    <a:pt x="0" y="236079"/>
                  </a:lnTo>
                </a:path>
              </a:pathLst>
            </a:custGeom>
            <a:ln w="41704" cap="flat">
              <a:solidFill>
                <a:schemeClr val="accent2"/>
              </a:solid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C8B76DDA-FBA0-DF61-8F14-C41BC473FB51}"/>
                </a:ext>
              </a:extLst>
            </p:cNvPr>
            <p:cNvSpPr/>
            <p:nvPr/>
          </p:nvSpPr>
          <p:spPr>
            <a:xfrm>
              <a:off x="8415363" y="2209344"/>
              <a:ext cx="526998" cy="14102"/>
            </a:xfrm>
            <a:custGeom>
              <a:avLst/>
              <a:gdLst>
                <a:gd name="connsiteX0" fmla="*/ 0 w 526998"/>
                <a:gd name="connsiteY0" fmla="*/ 0 h 14102"/>
                <a:gd name="connsiteX1" fmla="*/ 526998 w 526998"/>
                <a:gd name="connsiteY1" fmla="*/ 0 h 14102"/>
              </a:gdLst>
              <a:ahLst/>
              <a:cxnLst>
                <a:cxn ang="0">
                  <a:pos x="connsiteX0" y="connsiteY0"/>
                </a:cxn>
                <a:cxn ang="0">
                  <a:pos x="connsiteX1" y="connsiteY1"/>
                </a:cxn>
              </a:cxnLst>
              <a:rect l="l" t="t" r="r" b="b"/>
              <a:pathLst>
                <a:path w="526998" h="14102">
                  <a:moveTo>
                    <a:pt x="0" y="0"/>
                  </a:moveTo>
                  <a:lnTo>
                    <a:pt x="526998" y="0"/>
                  </a:lnTo>
                </a:path>
              </a:pathLst>
            </a:custGeom>
            <a:ln w="41704" cap="flat">
              <a:solidFill>
                <a:schemeClr val="accent2"/>
              </a:solid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94F1E12E-54F1-6050-E8D5-DF6013C57D42}"/>
                </a:ext>
              </a:extLst>
            </p:cNvPr>
            <p:cNvSpPr/>
            <p:nvPr/>
          </p:nvSpPr>
          <p:spPr>
            <a:xfrm>
              <a:off x="8678791" y="2429768"/>
              <a:ext cx="14064" cy="236078"/>
            </a:xfrm>
            <a:custGeom>
              <a:avLst/>
              <a:gdLst>
                <a:gd name="connsiteX0" fmla="*/ 0 w 14064"/>
                <a:gd name="connsiteY0" fmla="*/ 0 h 236078"/>
                <a:gd name="connsiteX1" fmla="*/ 0 w 14064"/>
                <a:gd name="connsiteY1" fmla="*/ 236079 h 236078"/>
              </a:gdLst>
              <a:ahLst/>
              <a:cxnLst>
                <a:cxn ang="0">
                  <a:pos x="connsiteX0" y="connsiteY0"/>
                </a:cxn>
                <a:cxn ang="0">
                  <a:pos x="connsiteX1" y="connsiteY1"/>
                </a:cxn>
              </a:cxnLst>
              <a:rect l="l" t="t" r="r" b="b"/>
              <a:pathLst>
                <a:path w="14064" h="236078">
                  <a:moveTo>
                    <a:pt x="0" y="0"/>
                  </a:moveTo>
                  <a:lnTo>
                    <a:pt x="0" y="236079"/>
                  </a:lnTo>
                </a:path>
              </a:pathLst>
            </a:custGeom>
            <a:ln w="41704" cap="flat">
              <a:solidFill>
                <a:schemeClr val="accent1"/>
              </a:solid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F4C18E08-9075-4B86-072B-889F61BE9C30}"/>
                </a:ext>
              </a:extLst>
            </p:cNvPr>
            <p:cNvSpPr/>
            <p:nvPr/>
          </p:nvSpPr>
          <p:spPr>
            <a:xfrm>
              <a:off x="8415363" y="2547808"/>
              <a:ext cx="526998" cy="14102"/>
            </a:xfrm>
            <a:custGeom>
              <a:avLst/>
              <a:gdLst>
                <a:gd name="connsiteX0" fmla="*/ 0 w 526998"/>
                <a:gd name="connsiteY0" fmla="*/ 0 h 14102"/>
                <a:gd name="connsiteX1" fmla="*/ 526998 w 526998"/>
                <a:gd name="connsiteY1" fmla="*/ 0 h 14102"/>
              </a:gdLst>
              <a:ahLst/>
              <a:cxnLst>
                <a:cxn ang="0">
                  <a:pos x="connsiteX0" y="connsiteY0"/>
                </a:cxn>
                <a:cxn ang="0">
                  <a:pos x="connsiteX1" y="connsiteY1"/>
                </a:cxn>
              </a:cxnLst>
              <a:rect l="l" t="t" r="r" b="b"/>
              <a:pathLst>
                <a:path w="526998" h="14102">
                  <a:moveTo>
                    <a:pt x="0" y="0"/>
                  </a:moveTo>
                  <a:lnTo>
                    <a:pt x="526998" y="0"/>
                  </a:lnTo>
                </a:path>
              </a:pathLst>
            </a:custGeom>
            <a:ln w="41704" cap="flat">
              <a:solidFill>
                <a:schemeClr val="accent1"/>
              </a:solidFill>
              <a:prstDash val="solid"/>
              <a:miter/>
            </a:ln>
          </p:spPr>
          <p:txBody>
            <a:bodyPr rtlCol="0" anchor="ctr"/>
            <a:lstStyle/>
            <a:p>
              <a:endParaRPr lang="en-US"/>
            </a:p>
          </p:txBody>
        </p:sp>
      </p:grpSp>
    </p:spTree>
    <p:extLst>
      <p:ext uri="{BB962C8B-B14F-4D97-AF65-F5344CB8AC3E}">
        <p14:creationId xmlns:p14="http://schemas.microsoft.com/office/powerpoint/2010/main" val="2548060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AZA/VEN/MAG Phase I/II Trial: Safety</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943241" y="1701017"/>
            <a:ext cx="4711484" cy="553347"/>
          </a:xfrm>
        </p:spPr>
        <p:txBody>
          <a:bodyPr/>
          <a:lstStyle/>
          <a:p>
            <a:r>
              <a:rPr lang="en-US" altLang="en-US" sz="2000" dirty="0"/>
              <a:t>100% of pts had ≥1 any-grade AE</a:t>
            </a:r>
          </a:p>
          <a:p>
            <a:r>
              <a:rPr lang="en-US" altLang="en-US" sz="2000" dirty="0"/>
              <a:t>90% had ≥1 grade ≥3 AE</a:t>
            </a:r>
          </a:p>
          <a:p>
            <a:r>
              <a:rPr lang="en-US" altLang="en-US" sz="2000" dirty="0"/>
              <a:t>No immunologic AEs</a:t>
            </a:r>
          </a:p>
          <a:p>
            <a:r>
              <a:rPr lang="en-US" altLang="en-US" sz="2000" dirty="0"/>
              <a:t>No treatment discontinuation due to TRAEs</a:t>
            </a:r>
          </a:p>
          <a:p>
            <a:r>
              <a:rPr lang="en-US" altLang="en-US" sz="2000" dirty="0"/>
              <a:t>3 (4%) pts had grade 3 infusion reactions</a:t>
            </a:r>
          </a:p>
          <a:p>
            <a:pPr lvl="1"/>
            <a:r>
              <a:rPr lang="en-US" altLang="en-US" sz="1800" dirty="0"/>
              <a:t>Mitigated with dexamethasone pretreatment for subsequent doses</a:t>
            </a:r>
          </a:p>
          <a:p>
            <a:r>
              <a:rPr lang="en-US" altLang="en-US" sz="2000" dirty="0"/>
              <a:t>18 (23%) pts had grade ≥3 anemia</a:t>
            </a:r>
          </a:p>
          <a:p>
            <a:pPr lvl="1"/>
            <a:r>
              <a:rPr lang="en-US" altLang="en-US" sz="1800" dirty="0"/>
              <a:t>No life-threatening events or deaths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Daver</a:t>
            </a:r>
            <a:r>
              <a:rPr lang="en-US" altLang="en-US" sz="1200" b="0" spc="-10" dirty="0">
                <a:solidFill>
                  <a:schemeClr val="bg2"/>
                </a:solidFill>
                <a:latin typeface="Calibri" panose="020F0502020204030204" pitchFamily="34" charset="0"/>
              </a:rPr>
              <a:t>. ASH 2022. Abstr 61.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D6F09CAE-B0A3-8F3C-60D2-CFB13482F431}"/>
              </a:ext>
            </a:extLst>
          </p:cNvPr>
          <p:cNvGraphicFramePr>
            <a:graphicFrameLocks/>
          </p:cNvGraphicFramePr>
          <p:nvPr>
            <p:extLst>
              <p:ext uri="{D42A27DB-BD31-4B8C-83A1-F6EECF244321}">
                <p14:modId xmlns:p14="http://schemas.microsoft.com/office/powerpoint/2010/main" val="3833016682"/>
              </p:ext>
            </p:extLst>
          </p:nvPr>
        </p:nvGraphicFramePr>
        <p:xfrm>
          <a:off x="745940" y="1701017"/>
          <a:ext cx="5887335" cy="4352859"/>
        </p:xfrm>
        <a:graphic>
          <a:graphicData uri="http://schemas.openxmlformats.org/drawingml/2006/table">
            <a:tbl>
              <a:tblPr/>
              <a:tblGrid>
                <a:gridCol w="2849667">
                  <a:extLst>
                    <a:ext uri="{9D8B030D-6E8A-4147-A177-3AD203B41FA5}">
                      <a16:colId xmlns:a16="http://schemas.microsoft.com/office/drawing/2014/main" val="20000"/>
                    </a:ext>
                  </a:extLst>
                </a:gridCol>
                <a:gridCol w="1379349">
                  <a:extLst>
                    <a:ext uri="{9D8B030D-6E8A-4147-A177-3AD203B41FA5}">
                      <a16:colId xmlns:a16="http://schemas.microsoft.com/office/drawing/2014/main" val="104177705"/>
                    </a:ext>
                  </a:extLst>
                </a:gridCol>
                <a:gridCol w="1658319">
                  <a:extLst>
                    <a:ext uri="{9D8B030D-6E8A-4147-A177-3AD203B41FA5}">
                      <a16:colId xmlns:a16="http://schemas.microsoft.com/office/drawing/2014/main" val="20001"/>
                    </a:ext>
                  </a:extLst>
                </a:gridCol>
              </a:tblGrid>
              <a:tr h="3031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Most Common TEAEs (Overall Incidence ≥35%),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Arial" charset="0"/>
                        </a:rPr>
                        <a:t>All Grades </a:t>
                      </a:r>
                      <a:br>
                        <a:rPr kumimoji="0" lang="en-US" sz="1600" b="1" i="0" u="none" strike="noStrike" cap="none" normalizeH="0" baseline="0" dirty="0">
                          <a:ln>
                            <a:noFill/>
                          </a:ln>
                          <a:solidFill>
                            <a:schemeClr val="tx1"/>
                          </a:solidFill>
                          <a:effectLst/>
                          <a:latin typeface="Calibri" panose="020F0502020204030204" pitchFamily="34" charset="0"/>
                          <a:cs typeface="Arial" charset="0"/>
                        </a:rPr>
                      </a:br>
                      <a:r>
                        <a:rPr kumimoji="0" lang="en-US" sz="1600" b="1" i="0" u="none" strike="noStrike" cap="none" normalizeH="0" baseline="0" dirty="0">
                          <a:ln>
                            <a:noFill/>
                          </a:ln>
                          <a:solidFill>
                            <a:schemeClr val="tx1"/>
                          </a:solidFill>
                          <a:effectLst/>
                          <a:latin typeface="Calibri" panose="020F0502020204030204" pitchFamily="34" charset="0"/>
                          <a:cs typeface="Arial" charset="0"/>
                        </a:rPr>
                        <a:t>(N = 79)</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1" dirty="0">
                          <a:latin typeface="Calibri" panose="020F0502020204030204" pitchFamily="34" charset="0"/>
                          <a:cs typeface="Arial" charset="0"/>
                        </a:rPr>
                        <a:t>Grade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Arial" charset="0"/>
                        </a:rPr>
                        <a:t>(N = 79)</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42003073"/>
                  </a:ext>
                </a:extLst>
              </a:tr>
              <a:tr h="363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Hyperbilirubinemia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Hypophosphatemia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7585298"/>
                  </a:ext>
                </a:extLst>
              </a:tr>
              <a:tr h="363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Lung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3588430"/>
                  </a:ext>
                </a:extLst>
              </a:tr>
              <a:tr h="363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Hypocalcemia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4705494"/>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8641565"/>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elevation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2546768"/>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1864066"/>
                  </a:ext>
                </a:extLst>
              </a:tr>
              <a:tr h="151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creatinine/AKI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44471401"/>
                  </a:ext>
                </a:extLst>
              </a:tr>
              <a:tr h="3037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2964112"/>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AZA/VEN/MAG Phase I/II Trial: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Triplet combination of AZA + VEN + MAG demonstrated encouraging activity in frontline AML </a:t>
            </a:r>
          </a:p>
          <a:p>
            <a:pPr lvl="1"/>
            <a:r>
              <a:rPr lang="en-US" altLang="en-US" sz="2000" dirty="0"/>
              <a:t>In pts with </a:t>
            </a:r>
            <a:r>
              <a:rPr lang="en-US" altLang="en-US" sz="2000" i="1" dirty="0"/>
              <a:t>TP53</a:t>
            </a:r>
            <a:r>
              <a:rPr lang="en-US" altLang="en-US" sz="2000" baseline="30000" dirty="0"/>
              <a:t>mut</a:t>
            </a:r>
            <a:r>
              <a:rPr lang="en-US" altLang="en-US" sz="2000" dirty="0"/>
              <a:t> AML: 63% CR/</a:t>
            </a:r>
            <a:r>
              <a:rPr lang="en-US" altLang="en-US" sz="2000" dirty="0" err="1"/>
              <a:t>CRi</a:t>
            </a:r>
            <a:r>
              <a:rPr lang="en-US" altLang="en-US" sz="2000" dirty="0"/>
              <a:t>, 42% CR</a:t>
            </a:r>
          </a:p>
          <a:p>
            <a:pPr lvl="1"/>
            <a:r>
              <a:rPr lang="en-US" altLang="en-US" sz="2000" dirty="0"/>
              <a:t>In pts </a:t>
            </a:r>
            <a:r>
              <a:rPr lang="en-US" altLang="en-US" sz="2000"/>
              <a:t>with </a:t>
            </a:r>
            <a:r>
              <a:rPr lang="en-US" altLang="en-US" sz="2000" i="1"/>
              <a:t>TP53</a:t>
            </a:r>
            <a:r>
              <a:rPr lang="en-US" altLang="en-US" sz="2000" baseline="30000"/>
              <a:t>wt</a:t>
            </a:r>
            <a:r>
              <a:rPr lang="en-US" altLang="en-US" sz="2000"/>
              <a:t> </a:t>
            </a:r>
            <a:r>
              <a:rPr lang="en-US" altLang="en-US" sz="2000" dirty="0"/>
              <a:t>AML: 88% CR/</a:t>
            </a:r>
            <a:r>
              <a:rPr lang="en-US" altLang="en-US" sz="2000" dirty="0" err="1"/>
              <a:t>CRi</a:t>
            </a:r>
            <a:r>
              <a:rPr lang="en-US" altLang="en-US" sz="2000" dirty="0"/>
              <a:t>, 56% CR</a:t>
            </a:r>
          </a:p>
          <a:p>
            <a:pPr lvl="1"/>
            <a:r>
              <a:rPr lang="en-US" altLang="en-US" sz="2000" dirty="0"/>
              <a:t>8-wk mortality: 0%</a:t>
            </a:r>
          </a:p>
          <a:p>
            <a:r>
              <a:rPr lang="en-US" altLang="en-US" sz="2200" dirty="0"/>
              <a:t>AZA + VEN + MAG activity in R/R AML was modest</a:t>
            </a:r>
          </a:p>
          <a:p>
            <a:r>
              <a:rPr lang="en-US" altLang="en-US" sz="2200" dirty="0"/>
              <a:t>Frontline AZA + VEN + MAG deemed to be safe in this very high-risk population, with no unexpected AEs</a:t>
            </a:r>
          </a:p>
          <a:p>
            <a:r>
              <a:rPr lang="en-US" altLang="en-US" sz="2200" dirty="0"/>
              <a:t>An international, randomized, placebo-controlled phase III trial (ENHANCE-3; NCT05079230) has been initiated to compare AZA + VEN + MAG vs AZA + VEN in newly diagnosed AML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err="1">
                <a:solidFill>
                  <a:schemeClr val="bg2"/>
                </a:solidFill>
                <a:latin typeface="Calibri" panose="020F0502020204030204" pitchFamily="34" charset="0"/>
              </a:rPr>
              <a:t>Daver</a:t>
            </a:r>
            <a:r>
              <a:rPr lang="en-US" altLang="en-US" sz="1200" b="0" spc="-10" dirty="0">
                <a:solidFill>
                  <a:schemeClr val="bg2"/>
                </a:solidFill>
                <a:latin typeface="Calibri" panose="020F0502020204030204" pitchFamily="34" charset="0"/>
              </a:rPr>
              <a:t>. ASH 2022. Abstr 61.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56M7VY3CDVN5-2194778-2</_dlc_DocId>
    <_dlc_DocIdUrl xmlns="d54cbe69-32bd-412a-b004-9152f949605e">
      <Url>https://intranet.clinicaloptions.com/mews/oncology/ONC_2022_ASH_CF_(5667)/LEUK/_layouts/15/DocIdRedir.aspx?ID=56M7VY3CDVN5-2194778-2</Url>
      <Description>56M7VY3CDVN5-2194778-2</Description>
    </_dlc_DocIdUrl>
    <Document_x0020_Category xmlns="b93be1cb-9df6-4a40-bb7a-07b8d195fc69">Conference Capsule Slides</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9847543CD4B57B4E9057B37F56D129C9" ma:contentTypeVersion="1" ma:contentTypeDescription="Create a new document." ma:contentTypeScope="" ma:versionID="00b167271255ed7864434fc5e994bbff">
  <xsd:schema xmlns:xsd="http://www.w3.org/2001/XMLSchema" xmlns:xs="http://www.w3.org/2001/XMLSchema" xmlns:p="http://schemas.microsoft.com/office/2006/metadata/properties" xmlns:ns2="d54cbe69-32bd-412a-b004-9152f949605e" xmlns:ns3="b93be1cb-9df6-4a40-bb7a-07b8d195fc69" targetNamespace="http://schemas.microsoft.com/office/2006/metadata/properties" ma:root="true" ma:fieldsID="74c74aee4a3f3bcd0228c1dc39cbb464" ns2:_="" ns3:_="">
    <xsd:import namespace="d54cbe69-32bd-412a-b004-9152f949605e"/>
    <xsd:import namespace="b93be1cb-9df6-4a40-bb7a-07b8d195fc6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93be1cb-9df6-4a40-bb7a-07b8d195fc6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purl.org/dc/terms/"/>
    <ds:schemaRef ds:uri="http://schemas.microsoft.com/office/2006/documentManagement/types"/>
    <ds:schemaRef ds:uri="http://purl.org/dc/dcmitype/"/>
    <ds:schemaRef ds:uri="b93be1cb-9df6-4a40-bb7a-07b8d195fc69"/>
    <ds:schemaRef ds:uri="http://purl.org/dc/elements/1.1/"/>
    <ds:schemaRef ds:uri="http://schemas.microsoft.com/office/2006/metadata/properties"/>
    <ds:schemaRef ds:uri="d54cbe69-32bd-412a-b004-9152f949605e"/>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75E6A7AC-82D2-49F8-A1E3-BE4BEB49EB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93be1cb-9df6-4a40-bb7a-07b8d195fc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7CB9A37D-DDD4-438A-A0AF-411FF8A85DD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1786</TotalTime>
  <Words>3124</Words>
  <Application>Microsoft Office PowerPoint</Application>
  <PresentationFormat>Widescreen</PresentationFormat>
  <Paragraphs>536</Paragraphs>
  <Slides>13</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Arial</vt:lpstr>
      <vt:lpstr>Calibri</vt:lpstr>
      <vt:lpstr>Times</vt:lpstr>
      <vt:lpstr>Wingdings</vt:lpstr>
      <vt:lpstr>2022_CCO_Template</vt:lpstr>
      <vt:lpstr>4_2017_HTAA_Diabetes</vt:lpstr>
      <vt:lpstr>Phase I/II Trial of Azacitidine, Venetoclax, and Magrolimab in Newly Diagnosed and Relapsed/Refractory AML</vt:lpstr>
      <vt:lpstr>About These Slides</vt:lpstr>
      <vt:lpstr>AZA/VEN/MAG Phase I/II Trial: Background</vt:lpstr>
      <vt:lpstr>AZA/VEN/MAG Phase I/II Trial: Study Design</vt:lpstr>
      <vt:lpstr>AZA/VEN/MAG Phase II Trial: Baseline Characteristics</vt:lpstr>
      <vt:lpstr>AZA/VEN/MAG Phase II Trial: Responses in Frontline Cohort</vt:lpstr>
      <vt:lpstr>AZA/VEN/MAG Phase I/II Trial: OS, DoR in Frontline Cohort</vt:lpstr>
      <vt:lpstr>AZA/VEN/MAG Phase I/II Trial: Outcomes Following HSCT in Frontline Cohort With TP53mut AML </vt:lpstr>
      <vt:lpstr>AZA/VEN/MAG Phase I/II Trial: Responses in R/R Cohorts</vt:lpstr>
      <vt:lpstr>AZA/VEN/MAG Phase I/II Trial: RFS, OS in R/R Cohort</vt:lpstr>
      <vt:lpstr>AZA/VEN/MAG Phase I/II Trial: Safety</vt:lpstr>
      <vt:lpstr>AZA/VEN/MAG Phase I/II Trial: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Trial of Azacitidine, Venetoclax, and Magrolimab in Newly Diagnosed and Relapsed/Refractory AML</dc:title>
  <dc:creator>Preferred User</dc:creator>
  <cp:lastModifiedBy>Jessica Buckley</cp:lastModifiedBy>
  <cp:revision>26</cp:revision>
  <cp:lastPrinted>2016-09-26T20:21:49Z</cp:lastPrinted>
  <dcterms:created xsi:type="dcterms:W3CDTF">2005-05-27T15:08:01Z</dcterms:created>
  <dcterms:modified xsi:type="dcterms:W3CDTF">2022-12-19T17:12:53Z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78d52711-9c09-4934-91e7-2d14fedcd65e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0x0101009847543CD4B57B4E9057B37F56D129C9</vt:lpwstr>
  </property>
  <property fmtid="{D5CDD505-2E9C-101B-9397-08002B2CF9AE}" pid="9" name="MediaServiceImageTags">
    <vt:lpwstr/>
  </property>
</Properties>
</file>