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4"/>
  </p:sldMasterIdLst>
  <p:notesMasterIdLst>
    <p:notesMasterId r:id="rId46"/>
  </p:notesMasterIdLst>
  <p:sldIdLst>
    <p:sldId id="321" r:id="rId5"/>
    <p:sldId id="257" r:id="rId6"/>
    <p:sldId id="2147474367" r:id="rId7"/>
    <p:sldId id="2147474368" r:id="rId8"/>
    <p:sldId id="2147474369" r:id="rId9"/>
    <p:sldId id="2147474370" r:id="rId10"/>
    <p:sldId id="2147474371" r:id="rId11"/>
    <p:sldId id="2147474372" r:id="rId12"/>
    <p:sldId id="2147474328" r:id="rId13"/>
    <p:sldId id="2147474373" r:id="rId14"/>
    <p:sldId id="2147474352" r:id="rId15"/>
    <p:sldId id="2147474363" r:id="rId16"/>
    <p:sldId id="2147474362" r:id="rId17"/>
    <p:sldId id="2147474315" r:id="rId18"/>
    <p:sldId id="567" r:id="rId19"/>
    <p:sldId id="2146848231" r:id="rId20"/>
    <p:sldId id="2147474364" r:id="rId21"/>
    <p:sldId id="2147474365" r:id="rId22"/>
    <p:sldId id="566" r:id="rId23"/>
    <p:sldId id="545" r:id="rId24"/>
    <p:sldId id="570" r:id="rId25"/>
    <p:sldId id="2147474374" r:id="rId26"/>
    <p:sldId id="2147474353" r:id="rId27"/>
    <p:sldId id="560" r:id="rId28"/>
    <p:sldId id="2146848238" r:id="rId29"/>
    <p:sldId id="2147474355" r:id="rId30"/>
    <p:sldId id="2147474348" r:id="rId31"/>
    <p:sldId id="2147474375" r:id="rId32"/>
    <p:sldId id="2147474376" r:id="rId33"/>
    <p:sldId id="2147474377" r:id="rId34"/>
    <p:sldId id="2147474378" r:id="rId35"/>
    <p:sldId id="2147474379" r:id="rId36"/>
    <p:sldId id="2147474380" r:id="rId37"/>
    <p:sldId id="2147474338" r:id="rId38"/>
    <p:sldId id="2135715353" r:id="rId39"/>
    <p:sldId id="2147474361" r:id="rId40"/>
    <p:sldId id="2147474358" r:id="rId41"/>
    <p:sldId id="2147474357" r:id="rId42"/>
    <p:sldId id="446" r:id="rId43"/>
    <p:sldId id="2147474359" r:id="rId44"/>
    <p:sldId id="502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24" userDrawn="1">
          <p15:clr>
            <a:srgbClr val="A4A3A4"/>
          </p15:clr>
        </p15:guide>
        <p15:guide id="2" pos="2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a Pantry" initials="SP" lastIdx="64" clrIdx="0">
    <p:extLst>
      <p:ext uri="{19B8F6BF-5375-455C-9EA6-DF929625EA0E}">
        <p15:presenceInfo xmlns:p15="http://schemas.microsoft.com/office/powerpoint/2012/main" userId="S::spantry@clinicaloptions.com::b31b0cc1-a6e1-4e53-95b1-b758f73efb3c" providerId="AD"/>
      </p:ext>
    </p:extLst>
  </p:cmAuthor>
  <p:cmAuthor id="2" name="Gleason, Charise" initials="GC" lastIdx="18" clrIdx="1">
    <p:extLst>
      <p:ext uri="{19B8F6BF-5375-455C-9EA6-DF929625EA0E}">
        <p15:presenceInfo xmlns:p15="http://schemas.microsoft.com/office/powerpoint/2012/main" userId="S-1-5-21-1010041579-812787744-1982612992-36138" providerId="AD"/>
      </p:ext>
    </p:extLst>
  </p:cmAuthor>
  <p:cmAuthor id="3" name="Jennifer Eimers" initials="JE" lastIdx="11" clrIdx="2">
    <p:extLst>
      <p:ext uri="{19B8F6BF-5375-455C-9EA6-DF929625EA0E}">
        <p15:presenceInfo xmlns:p15="http://schemas.microsoft.com/office/powerpoint/2012/main" userId="S::jeimers@clinicaloptions.com::e496f3f7-6a48-4339-9b0c-9f426a43f948" providerId="AD"/>
      </p:ext>
    </p:extLst>
  </p:cmAuthor>
  <p:cmAuthor id="4" name="Kristen Rosenthal" initials="KR" lastIdx="3" clrIdx="3">
    <p:extLst>
      <p:ext uri="{19B8F6BF-5375-455C-9EA6-DF929625EA0E}">
        <p15:presenceInfo xmlns:p15="http://schemas.microsoft.com/office/powerpoint/2012/main" userId="S::krosenthal@clinicaloptions.com::67a58a6d-22ff-4b03-8f01-10ea3f44af52" providerId="AD"/>
      </p:ext>
    </p:extLst>
  </p:cmAuthor>
  <p:cmAuthor id="5" name="Hillary Tunggal" initials="HT" lastIdx="80" clrIdx="4">
    <p:extLst>
      <p:ext uri="{19B8F6BF-5375-455C-9EA6-DF929625EA0E}">
        <p15:presenceInfo xmlns:p15="http://schemas.microsoft.com/office/powerpoint/2012/main" userId="S::htunggal@cealliance.com::ad64bda3-5530-4833-84b4-5d3ed1bf5c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7EC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84171" autoAdjust="0"/>
  </p:normalViewPr>
  <p:slideViewPr>
    <p:cSldViewPr snapToGrid="0">
      <p:cViewPr varScale="1">
        <p:scale>
          <a:sx n="72" d="100"/>
          <a:sy n="72" d="100"/>
        </p:scale>
        <p:origin x="907" y="62"/>
      </p:cViewPr>
      <p:guideLst>
        <p:guide orient="horz" pos="4224"/>
        <p:guide pos="2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D7F7C-6C8A-4DF3-8D0E-81ACFFA62BC2}" type="datetimeFigureOut">
              <a:rPr lang="en-US" smtClean="0"/>
              <a:t>5/15/2024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D25DB1-D3AA-4837-843B-955648BFBF3D}" type="slidenum">
              <a:rPr lang="en-US" smtClean="0"/>
              <a:t>‹#›</a:t>
            </a:fld>
            <a:endParaRPr lang="en-US"/>
          </a:p>
        </p:txBody>
      </p:sp>
    </p:spTree>
    <p:extLst>
      <p:ext uri="{BB962C8B-B14F-4D97-AF65-F5344CB8AC3E}">
        <p14:creationId xmlns:p14="http://schemas.microsoft.com/office/powerpoint/2010/main" val="3786916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Disclaimer: The materials published on the Practicing Clinicians Exchange web site reflect the views of the authors of the PCE material, not those of Practicing Clinicians Exchange,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p>
        </p:txBody>
      </p:sp>
      <p:sp>
        <p:nvSpPr>
          <p:cNvPr id="4" name="Slide Number Placeholder 3"/>
          <p:cNvSpPr>
            <a:spLocks noGrp="1"/>
          </p:cNvSpPr>
          <p:nvPr>
            <p:ph type="sldNum" sz="quarter" idx="5"/>
          </p:nvPr>
        </p:nvSpPr>
        <p:spPr/>
        <p:txBody>
          <a:bodyPr/>
          <a:lstStyle/>
          <a:p>
            <a:fld id="{77D25DB1-D3AA-4837-843B-955648BFBF3D}" type="slidenum">
              <a:rPr lang="en-US" smtClean="0"/>
              <a:t>2</a:t>
            </a:fld>
            <a:endParaRPr lang="en-US"/>
          </a:p>
        </p:txBody>
      </p:sp>
    </p:spTree>
    <p:extLst>
      <p:ext uri="{BB962C8B-B14F-4D97-AF65-F5344CB8AC3E}">
        <p14:creationId xmlns:p14="http://schemas.microsoft.com/office/powerpoint/2010/main" val="406402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7472" indent="-347472">
              <a:buClr>
                <a:srgbClr val="0F1936"/>
              </a:buClr>
            </a:pPr>
            <a:r>
              <a:rPr lang="en-US" sz="1000" i="1"/>
              <a:t>Ig, immunoglobulin.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499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1CDB8470-8D36-4507-9A45-E5992ECA4FAA}"/>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9473993E-ED33-4F3A-A759-DD7FA758E0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9800">
              <a:spcBef>
                <a:spcPct val="0"/>
              </a:spcBef>
            </a:pPr>
            <a:r>
              <a:rPr lang="en-US" altLang="en-US" i="1">
                <a:latin typeface="Arial" panose="020B0604020202020204" pitchFamily="34" charset="0"/>
              </a:rPr>
              <a:t>BM, bone marrow; CrCl, creatinine clearance; Hgb, hemoglobin; IMWG, International Myeloma Working Group; </a:t>
            </a:r>
            <a:r>
              <a:rPr lang="en-US" i="1"/>
              <a:t>MM, multiple myeloma; </a:t>
            </a:r>
            <a:r>
              <a:rPr lang="en-US" altLang="en-US" i="1">
                <a:latin typeface="Arial" panose="020B0604020202020204" pitchFamily="34" charset="0"/>
                <a:ea typeface="MS PGothic" panose="020B0600070205080204" pitchFamily="34" charset="-128"/>
              </a:rPr>
              <a:t>MGUS, monoclonal gammopathy of undetermined significance; </a:t>
            </a:r>
            <a:r>
              <a:rPr lang="en-US" altLang="en-US" i="1">
                <a:latin typeface="Arial" panose="020B0604020202020204" pitchFamily="34" charset="0"/>
              </a:rPr>
              <a:t>ULN, upper limit of normal.</a:t>
            </a:r>
          </a:p>
        </p:txBody>
      </p:sp>
      <p:sp>
        <p:nvSpPr>
          <p:cNvPr id="26628" name="Slide Number Placeholder 3">
            <a:extLst>
              <a:ext uri="{FF2B5EF4-FFF2-40B4-BE49-F238E27FC236}">
                <a16:creationId xmlns:a16="http://schemas.microsoft.com/office/drawing/2014/main" id="{29735B76-506A-4BA2-BC63-08B5D6ED94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BF7B94-7800-481A-98E6-053673FF8A1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6943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GEP, gene expression profiling; ISS, International Staging System; LDH, lactate dehydrogenase.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DC0E21-52F9-4286-BAB3-AB7062E069E7}"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5811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D1F6F017-F399-4CCF-8EE9-AD48094A34BE}"/>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5F70D01E-1B16-465F-9DF1-48AA1639D0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i="1">
                <a:latin typeface="Arial" panose="020B0604020202020204" pitchFamily="34" charset="0"/>
              </a:rPr>
              <a:t>β</a:t>
            </a:r>
            <a:r>
              <a:rPr lang="en-US" altLang="en-US" i="1" baseline="-25000">
                <a:latin typeface="Arial" panose="020B0604020202020204" pitchFamily="34" charset="0"/>
              </a:rPr>
              <a:t>2</a:t>
            </a:r>
            <a:r>
              <a:rPr lang="en-US" altLang="en-US" i="1">
                <a:latin typeface="Arial" panose="020B0604020202020204" pitchFamily="34" charset="0"/>
              </a:rPr>
              <a:t>-M, </a:t>
            </a:r>
            <a:r>
              <a:rPr lang="el-GR" altLang="en-US" i="1">
                <a:latin typeface="Arial" panose="020B0604020202020204" pitchFamily="34" charset="0"/>
              </a:rPr>
              <a:t>β</a:t>
            </a:r>
            <a:r>
              <a:rPr lang="en-US" altLang="en-US" i="1" baseline="-25000">
                <a:latin typeface="Arial" panose="020B0604020202020204" pitchFamily="34" charset="0"/>
              </a:rPr>
              <a:t>2</a:t>
            </a:r>
            <a:r>
              <a:rPr lang="en-US" altLang="en-US" i="1">
                <a:latin typeface="Arial" panose="020B0604020202020204" pitchFamily="34" charset="0"/>
              </a:rPr>
              <a:t>-microglobulin; ISS, International Staging System; LDH, lactate dehydrogenase; NDMM, newly diagnosed multiple myeloma; OS, overall survival; R-ISS, Revised International Staging System; ULN, upper limit of normal.</a:t>
            </a:r>
            <a:endParaRPr lang="en-US" altLang="en-US">
              <a:latin typeface="Arial" panose="020B0604020202020204" pitchFamily="34" charset="0"/>
            </a:endParaRPr>
          </a:p>
        </p:txBody>
      </p:sp>
      <p:sp>
        <p:nvSpPr>
          <p:cNvPr id="26628" name="Slide Number Placeholder 3">
            <a:extLst>
              <a:ext uri="{FF2B5EF4-FFF2-40B4-BE49-F238E27FC236}">
                <a16:creationId xmlns:a16="http://schemas.microsoft.com/office/drawing/2014/main" id="{641D047E-CEAD-4B8B-9C6C-BBF40E166EB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F4DEF3-0331-4498-99E4-0567044671A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9583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D1F6F017-F399-4CCF-8EE9-AD48094A34BE}"/>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5F70D01E-1B16-465F-9DF1-48AA1639D0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latin typeface="Arial" panose="020B0604020202020204" pitchFamily="34" charset="0"/>
              </a:rPr>
              <a:t>LDH, lactate dehydrogenase; NR, not reached; OS, overall survival; R-ISS, Revised International Staging System; ULN, upper limit of normal.</a:t>
            </a:r>
            <a:endParaRPr lang="en-US" altLang="en-US">
              <a:latin typeface="Arial" panose="020B0604020202020204" pitchFamily="34" charset="0"/>
            </a:endParaRPr>
          </a:p>
        </p:txBody>
      </p:sp>
      <p:sp>
        <p:nvSpPr>
          <p:cNvPr id="26628" name="Slide Number Placeholder 3">
            <a:extLst>
              <a:ext uri="{FF2B5EF4-FFF2-40B4-BE49-F238E27FC236}">
                <a16:creationId xmlns:a16="http://schemas.microsoft.com/office/drawing/2014/main" id="{641D047E-CEAD-4B8B-9C6C-BBF40E166EB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F4DEF3-0331-4498-99E4-0567044671A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9196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mn-lt"/>
                <a:ea typeface="+mn-ea"/>
                <a:cs typeface="+mn-cs"/>
              </a:rPr>
              <a:t>ASCT, autologous stem cell transplant; Dara, daratumumab; </a:t>
            </a:r>
            <a:r>
              <a:rPr kumimoji="0" lang="en-US" sz="1200" b="0" i="1" u="none" strike="noStrike" kern="1200" cap="none" spc="0" normalizeH="0" baseline="0" noProof="0" err="1">
                <a:ln>
                  <a:noFill/>
                </a:ln>
                <a:solidFill>
                  <a:prstClr val="black"/>
                </a:solidFill>
                <a:effectLst/>
                <a:uLnTx/>
                <a:uFillTx/>
                <a:latin typeface="+mn-lt"/>
                <a:ea typeface="+mn-ea"/>
                <a:cs typeface="+mn-cs"/>
              </a:rPr>
              <a:t>KRd</a:t>
            </a:r>
            <a:r>
              <a:rPr kumimoji="0" lang="en-US" sz="1200" b="0" i="1" u="none" strike="noStrike" kern="1200" cap="none" spc="0" normalizeH="0" baseline="0" noProof="0">
                <a:ln>
                  <a:noFill/>
                </a:ln>
                <a:solidFill>
                  <a:prstClr val="black"/>
                </a:solidFill>
                <a:effectLst/>
                <a:uLnTx/>
                <a:uFillTx/>
                <a:latin typeface="+mn-lt"/>
                <a:ea typeface="+mn-ea"/>
                <a:cs typeface="+mn-cs"/>
              </a:rPr>
              <a:t>, carfilzomib/lenalidomide/dexamethasone; PI, proteasome inhibitor; Rd, lenalidomide/dexamethasone; </a:t>
            </a:r>
            <a:r>
              <a:rPr kumimoji="0" lang="en-US" sz="1200" b="0" i="1" u="none" strike="noStrike" kern="1200" cap="none" spc="0" normalizeH="0" baseline="0" noProof="0" err="1">
                <a:ln>
                  <a:noFill/>
                </a:ln>
                <a:solidFill>
                  <a:prstClr val="black"/>
                </a:solidFill>
                <a:effectLst/>
                <a:uLnTx/>
                <a:uFillTx/>
                <a:latin typeface="+mn-lt"/>
                <a:ea typeface="+mn-ea"/>
                <a:cs typeface="+mn-cs"/>
              </a:rPr>
              <a:t>VRd</a:t>
            </a:r>
            <a:r>
              <a:rPr kumimoji="0" lang="en-US" sz="1200" b="0" i="1" u="none" strike="noStrike" kern="1200" cap="none" spc="0" normalizeH="0" baseline="0" noProof="0">
                <a:ln>
                  <a:noFill/>
                </a:ln>
                <a:solidFill>
                  <a:prstClr val="black"/>
                </a:solidFill>
                <a:effectLst/>
                <a:uLnTx/>
                <a:uFillTx/>
                <a:latin typeface="+mn-lt"/>
                <a:ea typeface="+mn-ea"/>
                <a:cs typeface="+mn-cs"/>
              </a:rPr>
              <a:t>, bortezomib/lenalidomide/dexamethasone.</a:t>
            </a:r>
            <a:endParaRPr kumimoji="0" lang="en-US" sz="1200" b="0" i="0" u="none" strike="noStrike" kern="1200" cap="none" spc="0" normalizeH="0" baseline="0" noProof="0">
              <a:ln>
                <a:noFill/>
              </a:ln>
              <a:solidFill>
                <a:prstClr val="black"/>
              </a:solidFill>
              <a:effectLst/>
              <a:uLnTx/>
              <a:uFillTx/>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8185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CRAB, calcium, renal, anemia, bone; ISS, International Staging System; LDH, lactate dehydrogenase; MM, multiple myeloma.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497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ASCT, autologous stem cell transplant; CrCl, creatinine clearance; CR, complete response; D, daratumumab; d, dexamethasone; D-R, daratumumab + lenalidomide; D-VRd, daratumumab + bortezomib/lenalidomide/dexamethasone; ECOG, Eastern Cooperative Oncology Group; MM, multiple myeloma; MRD, measurable residual disease; ND, newly diagnosed; ORR, overall response rate; OS, overall survival; PFS, progression-free survival; PS, performance status; R, lenalidomide; sCR, stringent complete response; V, bortezomib; VGPR, very good partial response; VRd, bortezomib/lenalidomide/dexamethasone.</a:t>
            </a:r>
            <a:endParaRPr lang="en-US" sz="1200" b="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234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D, daratumumab; d, dexamethasone; HSCT, hematopoietic stem cell transplantation; NE, not evaluable;  PD, progressive disease; PR, partial response; R, lenalidomide; </a:t>
            </a:r>
            <a:r>
              <a:rPr lang="en-US" i="1" err="1"/>
              <a:t>sCR</a:t>
            </a:r>
            <a:r>
              <a:rPr lang="en-US" i="1"/>
              <a:t>, stringent complete response; SD, stable disease;  V, bortezomib;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5DB1-D3AA-4837-843B-955648BFB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652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 dexamethasone; D, daratumumab; OS, overall survival; PFS, progression-free survival; R, lenalidomide; V, bortezomib.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5DB1-D3AA-4837-843B-955648BFB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163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a:ln>
                  <a:noFill/>
                </a:ln>
                <a:solidFill>
                  <a:prstClr val="black"/>
                </a:solidFill>
                <a:effectLst/>
                <a:uLnTx/>
                <a:uFillTx/>
                <a:latin typeface="+mn-lt"/>
                <a:ea typeface="+mn-ea"/>
                <a:cs typeface="+mn-cs"/>
              </a:rPr>
              <a:t>D, daratumumab; </a:t>
            </a:r>
            <a:r>
              <a:rPr lang="en-US" i="1"/>
              <a:t>MRD, measurable residual disease; </a:t>
            </a:r>
            <a:r>
              <a:rPr lang="en-US" b="0" i="1"/>
              <a:t>RVd, lenalidomide/bortezomib/dexamethasone</a:t>
            </a:r>
            <a:r>
              <a:rPr lang="en-US" b="0"/>
              <a:t>.</a:t>
            </a: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DC0E21-52F9-4286-BAB3-AB7062E069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302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ASCT, autologous stem cell transplant; CR, complete response; D, daratumumab; d, dexamethasone; ECOG, Eastern Cooperative Oncology Group; f/u, follow-up; ISS, International Staging System; MRD, measurable residual disease; NDMM, newly diagnosed multiple myeloma; OS, overall survival; PFS, progression-free survival; PS, performance status; R, lenalidomide; V, bortezomib.</a:t>
            </a: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45296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CRAB, calcium, renal, anemia, bone; </a:t>
            </a:r>
            <a:r>
              <a:rPr lang="en-US" b="0" i="1"/>
              <a:t>D, daratumumab; ECOG, Eastern Cooperative Oncology Group; ISS, International Staging System; MM, multiple myeloma; PS, performance status; VRd, bortezomib/lenalidomide/dexamethasone.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92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D, daratumumab; PD, progressive disease; PFS, progression-free survival; VRd, bortezomib/lenalidomide/dexamethasone.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7302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D, daratumumab; ECOG, Eastern Cooperative Oncology Group; ISS, International Staging System; NE, not estimable; PD, progressive disease; VRd, bortezomib/lenalidomide/dexamethasone</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3951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D, daratumumab; Gr, grade; IRR, infusion-related reaction; TEAE, treatment-emergent adverse event; URI, upper respiratory tract infection; VRd, bortezomib/lenalidomide/dexamethasone.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0563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ASCT, autologous stem cell transplant; CR, complete response; D, daratumumab; IMiD, immunomodulatory drug; MM, multiple myeloma; MRD, measurable residual disease; NDMM, newly diagnosed multiple myeloma; OS, overall survival; PFS, progression-free survival; </a:t>
            </a:r>
            <a:r>
              <a:rPr lang="en-US" i="1" err="1"/>
              <a:t>VRd</a:t>
            </a:r>
            <a:r>
              <a:rPr lang="en-US" i="1"/>
              <a:t>, bortezomib/lenalidomide/dexamethasone; VGPR, very good partial response.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9594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CR, complete response; D, daratumumab; MRD, measurable residual disease; PD, progressive disease; PR, partial response; </a:t>
            </a:r>
            <a:r>
              <a:rPr lang="en-US" i="1" err="1"/>
              <a:t>sCR</a:t>
            </a:r>
            <a:r>
              <a:rPr lang="en-US" i="1"/>
              <a:t>, stringent complete response; SD, stable disease; VGPR, very good partial response; </a:t>
            </a:r>
            <a:r>
              <a:rPr lang="en-US" i="1" err="1"/>
              <a:t>VRd</a:t>
            </a:r>
            <a:r>
              <a:rPr lang="en-US" i="1"/>
              <a:t>, bortezomib/lenalidomide/dexamethasone; </a:t>
            </a:r>
          </a:p>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F1FB1C-7BA3-4823-94CF-132EA437E1F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6470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 daratumumab; </a:t>
            </a:r>
            <a:r>
              <a:rPr lang="en-US" i="1" err="1"/>
              <a:t>mOS</a:t>
            </a:r>
            <a:r>
              <a:rPr lang="en-US" i="1"/>
              <a:t>, median overall survival; </a:t>
            </a:r>
            <a:r>
              <a:rPr lang="en-US" i="1" err="1"/>
              <a:t>mPFS</a:t>
            </a:r>
            <a:r>
              <a:rPr lang="en-US" i="1"/>
              <a:t>, median progression-free survival; OS, overall survival; PFS, progression-free survival; </a:t>
            </a:r>
            <a:r>
              <a:rPr lang="en-US" i="1" err="1"/>
              <a:t>VRd</a:t>
            </a:r>
            <a:r>
              <a:rPr lang="en-US" i="1"/>
              <a:t>, bortezomib/lenalidomide/dexamethasone.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5DB1-D3AA-4837-843B-955648BFB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389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ASCT, autologous stem cell transplant; Cy, cyclophosphamide; d, dexamethasone; FISH, fluorescence in situ hybridization; G-CSF, granulocyte colony-stimulating factor; Isa, isatuximab; ISS, International Staging System; K, carfilzomib; MEL, melphalan; MM, multiple myeloma; MRD, measurable residual disease; NDMM, newly diagnosed multiple myeloma; NGS, next-generation sequencing; PFS, progression-free survival; R, lenalidomide.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0776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d, dexamethasone; HRCA, high-risk cytogenetic abnormality; IMWG, International Myeloma Working Group; IQR, interquartile range; Isa, isatuximab; K, carfilzomib; R, lenalidomide; R-ISS, Revised International Staging System; R2-ISS, Second Revision of the International Staging System.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8185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CR, complete response; d, dexamethasone; Isa, isatuximab; ITT, intention-to-treat; K, carfilzomib; MRD, measurable residual disease; R, lenalidomide; sCR, stringent complete response; VGPR, very good partial response. </a:t>
            </a: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6780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d, dexamethasone; Isa, isatuximab; K, carfilzomib; R, lenalidomide; TRAE, treatment-related adverse event.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712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867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00" b="0" i="1" u="none" strike="noStrike" kern="1200" cap="none" spc="0" normalizeH="0" baseline="0" noProof="0">
                <a:ln>
                  <a:noFill/>
                </a:ln>
                <a:solidFill>
                  <a:srgbClr val="000000"/>
                </a:solidFill>
                <a:effectLst/>
                <a:uLnTx/>
                <a:uFillTx/>
                <a:latin typeface="+mn-lt"/>
                <a:ea typeface="+mn-ea"/>
                <a:cs typeface="+mn-cs"/>
              </a:rPr>
              <a:t>ASCT, autologous stem cell transplant; CrCl, creatinine clearance; Dara, </a:t>
            </a:r>
            <a:r>
              <a:rPr lang="en-US" sz="1000" b="0" i="1" kern="1200">
                <a:solidFill>
                  <a:schemeClr val="tx1"/>
                </a:solidFill>
                <a:effectLst/>
                <a:latin typeface="+mn-lt"/>
                <a:ea typeface="+mn-ea"/>
                <a:cs typeface="+mn-cs"/>
              </a:rPr>
              <a:t>daratumumab; </a:t>
            </a:r>
            <a:r>
              <a:rPr kumimoji="0" lang="en-US" sz="1000" b="0" i="1" u="none" strike="noStrike" kern="1200" cap="none" spc="0" normalizeH="0" baseline="0" noProof="0">
                <a:ln>
                  <a:noFill/>
                </a:ln>
                <a:solidFill>
                  <a:srgbClr val="000000"/>
                </a:solidFill>
                <a:effectLst/>
                <a:uLnTx/>
                <a:uFillTx/>
                <a:latin typeface="+mn-lt"/>
                <a:ea typeface="+mn-ea"/>
                <a:cs typeface="+mn-cs"/>
              </a:rPr>
              <a:t>Rd, lenalidomide/dexamethasone; IRd, ixazomib/lenalidomide/dexamethasone; Vd, bortezomib/dexamethasone; VRd, bortezomib/lenalidomide/dexamethasone.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CD2617-E080-49CE-95B7-303D28F440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96301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mn-lt"/>
                <a:ea typeface="+mn-ea"/>
                <a:cs typeface="+mn-cs"/>
              </a:rPr>
              <a:t>ASCT, autologous stem cell transplant; d, dexamethasone; Dara, daratumumab; K, carfilzomib; PI, proteasome inhibitor; R, lenalidomide; V, bortezomib.</a:t>
            </a:r>
            <a:endParaRPr kumimoji="0" lang="en-US" sz="1200" b="0" i="0" u="none" strike="noStrike" kern="1200" cap="none" spc="0" normalizeH="0" baseline="0" noProof="0">
              <a:ln>
                <a:noFill/>
              </a:ln>
              <a:solidFill>
                <a:prstClr val="black"/>
              </a:solidFill>
              <a:effectLst/>
              <a:uLnTx/>
              <a:uFillTx/>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1851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DRd, daratumumab/lenalidomide/dexamethasone; IRd, ixazomib/lenalidomide/dexamethasone; KMP, carfilzomib/melphalan/prednisone; NR, not reached; PFS, progression-free survival; ORR, overall response rate; OS, overall survival; Rd, lenalidomide/dexamethasone; VMP, bortezomib/melphalan/prednisone; VRd, bortezomib/lenalidomide/dexamethasone.</a:t>
            </a:r>
          </a:p>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FDC4E-71E1-40A7-82EF-EDDA46AD81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051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DRd</a:t>
            </a:r>
            <a:r>
              <a:rPr lang="en-US" i="1"/>
              <a:t>, daratumumab/lenalidomide/dexamethasone; EMR, electronic medical record; TTNT, time to next treatment. </a:t>
            </a:r>
            <a:r>
              <a:rPr lang="en-US" i="1" err="1"/>
              <a:t>VRd</a:t>
            </a:r>
            <a:r>
              <a:rPr lang="en-US" i="1"/>
              <a:t>, bortezomib/lenalidomide/dexamethasone.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5DB1-D3AA-4837-843B-955648BFB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5529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ASCT, autologous stem cell transplant; </a:t>
            </a:r>
            <a:r>
              <a:rPr lang="en-US" sz="1800" i="1" kern="1200">
                <a:solidFill>
                  <a:srgbClr val="000000"/>
                </a:solidFill>
                <a:effectLst/>
                <a:latin typeface="Arial" panose="020B0604020202020204" pitchFamily="34" charset="0"/>
                <a:ea typeface="MS PGothic" panose="020B0600070205080204" pitchFamily="34" charset="-128"/>
                <a:cs typeface="+mn-cs"/>
              </a:rPr>
              <a:t>CAR, chimeric antigen receptor; </a:t>
            </a:r>
            <a:r>
              <a:rPr lang="en-US" b="0" i="1" err="1"/>
              <a:t>cilta-cel</a:t>
            </a:r>
            <a:r>
              <a:rPr lang="en-US" b="0" i="1"/>
              <a:t>, </a:t>
            </a:r>
            <a:r>
              <a:rPr lang="en-US" b="0" i="1" err="1"/>
              <a:t>ciltacabtagene</a:t>
            </a:r>
            <a:r>
              <a:rPr lang="en-US" b="0" i="1"/>
              <a:t> </a:t>
            </a:r>
            <a:r>
              <a:rPr lang="en-US" b="0" i="1" err="1"/>
              <a:t>autoleucel</a:t>
            </a:r>
            <a:r>
              <a:rPr lang="en-US" b="0" i="1"/>
              <a:t>; d, dexamethasone; Dara, daratumumab; ide-</a:t>
            </a:r>
            <a:r>
              <a:rPr lang="en-US" b="0" i="1" err="1"/>
              <a:t>cel</a:t>
            </a:r>
            <a:r>
              <a:rPr lang="en-US" b="0" i="1"/>
              <a:t>, </a:t>
            </a:r>
            <a:r>
              <a:rPr lang="en-US" b="0" i="1" err="1"/>
              <a:t>i</a:t>
            </a:r>
            <a:r>
              <a:rPr lang="en-US" altLang="en-US" b="0" i="1" err="1"/>
              <a:t>decabtagene</a:t>
            </a:r>
            <a:r>
              <a:rPr lang="en-US" altLang="en-US" b="0" i="1"/>
              <a:t> </a:t>
            </a:r>
            <a:r>
              <a:rPr lang="en-US" altLang="en-US" b="0" i="1" err="1"/>
              <a:t>vicleucel</a:t>
            </a:r>
            <a:r>
              <a:rPr lang="en-US" altLang="en-US" b="0" i="1"/>
              <a:t>; NDMM, newly diagnosed multiple myeloma;</a:t>
            </a:r>
            <a:r>
              <a:rPr lang="en-US" sz="1200" b="0" i="1"/>
              <a:t> R, lenalidomide; </a:t>
            </a:r>
            <a:r>
              <a:rPr lang="en-US" altLang="en-US" b="0" i="1"/>
              <a:t>V, bortezomib.</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883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NDMM, newly diagnosed multiple myeloma.</a:t>
            </a:r>
          </a:p>
        </p:txBody>
      </p:sp>
      <p:sp>
        <p:nvSpPr>
          <p:cNvPr id="4" name="Slide Number Placeholder 3"/>
          <p:cNvSpPr>
            <a:spLocks noGrp="1"/>
          </p:cNvSpPr>
          <p:nvPr>
            <p:ph type="sldNum" sz="quarter" idx="5"/>
          </p:nvPr>
        </p:nvSpPr>
        <p:spPr/>
        <p:txBody>
          <a:bodyPr/>
          <a:lstStyle/>
          <a:p>
            <a:fld id="{77D25DB1-D3AA-4837-843B-955648BFBF3D}" type="slidenum">
              <a:rPr lang="en-US" smtClean="0"/>
              <a:t>34</a:t>
            </a:fld>
            <a:endParaRPr lang="en-US"/>
          </a:p>
        </p:txBody>
      </p:sp>
    </p:spTree>
    <p:extLst>
      <p:ext uri="{BB962C8B-B14F-4D97-AF65-F5344CB8AC3E}">
        <p14:creationId xmlns:p14="http://schemas.microsoft.com/office/powerpoint/2010/main" val="2992107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a:latin typeface="+mn-lt"/>
              </a:rPr>
              <a:t>DOAC, direct oral anticoagulant; LMWH, low-molecular-weight heparin.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00351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94A82FD4-125A-4449-BFEC-CA039D812219}"/>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2301BE0C-B8CE-4DA7-8B6F-A036311855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i="1">
                <a:latin typeface="Arial" panose="020B0604020202020204" pitchFamily="34" charset="0"/>
              </a:rPr>
              <a:t>QoL, quality of life.</a:t>
            </a:r>
          </a:p>
        </p:txBody>
      </p:sp>
      <p:sp>
        <p:nvSpPr>
          <p:cNvPr id="125956" name="Slide Number Placeholder 3">
            <a:extLst>
              <a:ext uri="{FF2B5EF4-FFF2-40B4-BE49-F238E27FC236}">
                <a16:creationId xmlns:a16="http://schemas.microsoft.com/office/drawing/2014/main" id="{64CBBCE0-F974-458F-9090-E44A253ED9F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8E10366-CC00-4BC8-AAB7-CFDF555BE7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173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1">
                <a:solidFill>
                  <a:srgbClr val="4D5156"/>
                </a:solidFill>
                <a:effectLst/>
                <a:latin typeface="+mn-lt"/>
              </a:rPr>
              <a:t>HSV, herpes simplex virus; IVIG, IV immunoglobulin; </a:t>
            </a:r>
            <a:r>
              <a:rPr lang="en-US" sz="1000" i="1" err="1">
                <a:latin typeface="+mn-lt"/>
              </a:rPr>
              <a:t>mAb</a:t>
            </a:r>
            <a:r>
              <a:rPr lang="en-US" sz="1000" i="1">
                <a:latin typeface="+mn-lt"/>
              </a:rPr>
              <a:t>, monoclonal antibody; MM, multiple myeloma; PI, proteasome inhibitor; PJP, </a:t>
            </a:r>
            <a:r>
              <a:rPr lang="en-US" sz="1000" b="0" i="1">
                <a:solidFill>
                  <a:srgbClr val="4D5156"/>
                </a:solidFill>
                <a:effectLst/>
                <a:latin typeface="+mn-lt"/>
              </a:rPr>
              <a:t>Pneumocystis </a:t>
            </a:r>
            <a:r>
              <a:rPr lang="en-US" sz="1000" b="0" i="1" err="1">
                <a:solidFill>
                  <a:srgbClr val="4D5156"/>
                </a:solidFill>
                <a:effectLst/>
                <a:latin typeface="+mn-lt"/>
              </a:rPr>
              <a:t>jirovecii</a:t>
            </a:r>
            <a:r>
              <a:rPr lang="en-US" sz="1000" b="0" i="1">
                <a:solidFill>
                  <a:srgbClr val="4D5156"/>
                </a:solidFill>
                <a:effectLst/>
                <a:latin typeface="+mn-lt"/>
              </a:rPr>
              <a:t> pneumonia; </a:t>
            </a:r>
            <a:r>
              <a:rPr lang="en-US" altLang="en-US" sz="1000" i="1">
                <a:latin typeface="Arial" panose="020B0604020202020204" pitchFamily="34" charset="0"/>
              </a:rPr>
              <a:t>VZV, varicella-zoster virus.</a:t>
            </a:r>
            <a:endParaRPr lang="en-US" sz="1000" b="0" i="1">
              <a:solidFill>
                <a:srgbClr val="4D5156"/>
              </a:solidFill>
              <a:effectLst/>
              <a:latin typeface="+mn-l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6697919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a:latin typeface="+mn-lt"/>
              </a:rPr>
              <a:t>CV, cardiovascular; DOAC, direct oral anticoagulant; IMiD, immunomodulatory drug; INR, international normalized ratio;</a:t>
            </a:r>
            <a:r>
              <a:rPr lang="en-US" sz="1000" b="0" i="1">
                <a:solidFill>
                  <a:srgbClr val="4D5156"/>
                </a:solidFill>
                <a:effectLst/>
                <a:latin typeface="+mn-lt"/>
              </a:rPr>
              <a:t> </a:t>
            </a:r>
            <a:r>
              <a:rPr lang="en-US" sz="1000" i="1">
                <a:latin typeface="+mn-lt"/>
              </a:rPr>
              <a:t>LMWH, low-molecular-weight heparin; MM, multiple myeloma</a:t>
            </a:r>
            <a:r>
              <a:rPr lang="en-US" sz="1000" b="0" i="1">
                <a:solidFill>
                  <a:srgbClr val="4D5156"/>
                </a:solidFill>
                <a:effectLst/>
                <a:latin typeface="+mn-lt"/>
              </a:rPr>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42266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4F48CD2E-FE08-4C18-8241-63AED409894E}"/>
              </a:ext>
            </a:extLst>
          </p:cNvPr>
          <p:cNvSpPr>
            <a:spLocks noGrp="1" noRot="1" noChangeAspect="1" noChangeArrowheads="1" noTextEdit="1"/>
          </p:cNvSpPr>
          <p:nvPr>
            <p:ph type="sldImg"/>
          </p:nvPr>
        </p:nvSpPr>
        <p:spPr>
          <a:ln/>
        </p:spPr>
      </p:sp>
      <p:sp>
        <p:nvSpPr>
          <p:cNvPr id="123907" name="Notes Placeholder 2">
            <a:extLst>
              <a:ext uri="{FF2B5EF4-FFF2-40B4-BE49-F238E27FC236}">
                <a16:creationId xmlns:a16="http://schemas.microsoft.com/office/drawing/2014/main" id="{71BAD5A6-661D-4BA4-AAF1-1EB4EE5652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i="1">
                <a:latin typeface="Arial" panose="020B0604020202020204" pitchFamily="34" charset="0"/>
              </a:rPr>
              <a:t>IMiD, i</a:t>
            </a:r>
            <a:r>
              <a:rPr lang="en-US" i="1"/>
              <a:t>mmunomodulatory drug; </a:t>
            </a:r>
            <a:r>
              <a:rPr lang="en-US" altLang="en-US" i="1">
                <a:latin typeface="Arial" panose="020B0604020202020204" pitchFamily="34" charset="0"/>
              </a:rPr>
              <a:t>REMS, Risk Evaluation and Mitigation Strategy.</a:t>
            </a:r>
            <a:endParaRPr lang="en-US" altLang="en-US">
              <a:latin typeface="Arial" panose="020B0604020202020204" pitchFamily="34" charset="0"/>
            </a:endParaRPr>
          </a:p>
          <a:p>
            <a:pPr eaLnBrk="1" hangingPunct="1">
              <a:spcBef>
                <a:spcPct val="0"/>
              </a:spcBef>
            </a:pPr>
            <a:endParaRPr lang="en-US" altLang="en-US">
              <a:latin typeface="Arial" panose="020B0604020202020204" pitchFamily="34" charset="0"/>
            </a:endParaRPr>
          </a:p>
        </p:txBody>
      </p:sp>
      <p:sp>
        <p:nvSpPr>
          <p:cNvPr id="123908" name="Slide Number Placeholder 3">
            <a:extLst>
              <a:ext uri="{FF2B5EF4-FFF2-40B4-BE49-F238E27FC236}">
                <a16:creationId xmlns:a16="http://schemas.microsoft.com/office/drawing/2014/main" id="{D98D92BA-BD39-4846-B0CB-3CD160886C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37DC511-97E0-446C-94A3-FAB9A819B71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41218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a:latin typeface="+mn-lt"/>
              </a:rPr>
              <a:t>MM, multiple myeloma; ONJ, osteonecrosis of the jaw.</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5DB1-D3AA-4837-843B-955648BFB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3327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25DB1-D3AA-4837-843B-955648BFBF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73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tiff"/><Relationship Id="rId5" Type="http://schemas.microsoft.com/office/2007/relationships/hdphoto" Target="../media/hdphoto1.wdp"/><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Program Title Slide">
    <p:spTree>
      <p:nvGrpSpPr>
        <p:cNvPr id="1" name=""/>
        <p:cNvGrpSpPr/>
        <p:nvPr/>
      </p:nvGrpSpPr>
      <p:grpSpPr>
        <a:xfrm>
          <a:off x="0" y="0"/>
          <a:ext cx="0" cy="0"/>
          <a:chOff x="0" y="0"/>
          <a:chExt cx="0" cy="0"/>
        </a:xfrm>
      </p:grpSpPr>
      <p:pic>
        <p:nvPicPr>
          <p:cNvPr id="25" name="Picture 24" descr="Diagram&#10;&#10;Description automatically generated">
            <a:extLst>
              <a:ext uri="{FF2B5EF4-FFF2-40B4-BE49-F238E27FC236}">
                <a16:creationId xmlns:a16="http://schemas.microsoft.com/office/drawing/2014/main" id="{9CA185FE-6212-99FD-F90E-FF0C93A6FE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40"/>
            <a:ext cx="12192000" cy="6840920"/>
          </a:xfrm>
          <a:prstGeom prst="rect">
            <a:avLst/>
          </a:prstGeom>
        </p:spPr>
      </p:pic>
      <p:grpSp>
        <p:nvGrpSpPr>
          <p:cNvPr id="2" name="Group 1">
            <a:extLst>
              <a:ext uri="{FF2B5EF4-FFF2-40B4-BE49-F238E27FC236}">
                <a16:creationId xmlns:a16="http://schemas.microsoft.com/office/drawing/2014/main" id="{906B2D22-AB86-803D-6348-AE4F83450C8A}"/>
              </a:ext>
            </a:extLst>
          </p:cNvPr>
          <p:cNvGrpSpPr/>
          <p:nvPr userDrawn="1"/>
        </p:nvGrpSpPr>
        <p:grpSpPr>
          <a:xfrm>
            <a:off x="321709" y="5633344"/>
            <a:ext cx="3577536" cy="1045852"/>
            <a:chOff x="3923930" y="2512382"/>
            <a:chExt cx="4403324" cy="1287262"/>
          </a:xfrm>
        </p:grpSpPr>
        <p:sp>
          <p:nvSpPr>
            <p:cNvPr id="3" name="Rounded Rectangle 10">
              <a:extLst>
                <a:ext uri="{FF2B5EF4-FFF2-40B4-BE49-F238E27FC236}">
                  <a16:creationId xmlns:a16="http://schemas.microsoft.com/office/drawing/2014/main" id="{435BAB40-BED9-BB6A-8B9F-30EAB395157F}"/>
                </a:ext>
              </a:extLst>
            </p:cNvPr>
            <p:cNvSpPr/>
            <p:nvPr/>
          </p:nvSpPr>
          <p:spPr bwMode="auto">
            <a:xfrm>
              <a:off x="3923930" y="2512382"/>
              <a:ext cx="4403324" cy="1287262"/>
            </a:xfrm>
            <a:prstGeom prst="roundRect">
              <a:avLst>
                <a:gd name="adj" fmla="val 4635"/>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a:solidFill>
                  <a:schemeClr val="tx1"/>
                </a:solidFill>
                <a:latin typeface="Calibri" panose="020F0502020204030204" pitchFamily="34" charset="0"/>
              </a:endParaRPr>
            </a:p>
          </p:txBody>
        </p:sp>
        <p:pic>
          <p:nvPicPr>
            <p:cNvPr id="6" name="Picture 5">
              <a:extLst>
                <a:ext uri="{FF2B5EF4-FFF2-40B4-BE49-F238E27FC236}">
                  <a16:creationId xmlns:a16="http://schemas.microsoft.com/office/drawing/2014/main" id="{FA7561A1-BC86-81C1-4620-1E772DBA7A0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087894" y="2654357"/>
              <a:ext cx="4057642" cy="1003312"/>
            </a:xfrm>
            <a:prstGeom prst="rect">
              <a:avLst/>
            </a:prstGeom>
          </p:spPr>
        </p:pic>
      </p:grpSp>
      <p:sp>
        <p:nvSpPr>
          <p:cNvPr id="18" name="Google Shape;9;p2">
            <a:extLst>
              <a:ext uri="{FF2B5EF4-FFF2-40B4-BE49-F238E27FC236}">
                <a16:creationId xmlns:a16="http://schemas.microsoft.com/office/drawing/2014/main" id="{A645F4CC-C0EA-9996-EA88-D3DACCEB6AA2}"/>
              </a:ext>
            </a:extLst>
          </p:cNvPr>
          <p:cNvSpPr/>
          <p:nvPr userDrawn="1"/>
        </p:nvSpPr>
        <p:spPr>
          <a:xfrm>
            <a:off x="6416514" y="-1"/>
            <a:ext cx="6106850" cy="6857997"/>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20" name="Text Placeholder 4">
            <a:extLst>
              <a:ext uri="{FF2B5EF4-FFF2-40B4-BE49-F238E27FC236}">
                <a16:creationId xmlns:a16="http://schemas.microsoft.com/office/drawing/2014/main" id="{1F279DC3-8FA2-1A4E-EB3D-B4EEFFB01598}"/>
              </a:ext>
            </a:extLst>
          </p:cNvPr>
          <p:cNvSpPr>
            <a:spLocks noGrp="1"/>
          </p:cNvSpPr>
          <p:nvPr>
            <p:ph type="body" sz="quarter" idx="12" hasCustomPrompt="1"/>
          </p:nvPr>
        </p:nvSpPr>
        <p:spPr>
          <a:xfrm>
            <a:off x="473335" y="3705674"/>
            <a:ext cx="4249477" cy="1576388"/>
          </a:xfrm>
          <a:prstGeom prst="rect">
            <a:avLst/>
          </a:prstGeom>
        </p:spPr>
        <p:txBody>
          <a:bodyPr/>
          <a:lstStyle>
            <a:lvl1pPr marL="0" indent="0">
              <a:buNone/>
              <a:defRPr sz="1800" b="0"/>
            </a:lvl1pPr>
          </a:lstStyle>
          <a:p>
            <a:r>
              <a:rPr lang="en-US">
                <a:solidFill>
                  <a:srgbClr val="002060"/>
                </a:solidFill>
                <a:latin typeface="Calibri" panose="020F0502020204030204" pitchFamily="34" charset="0"/>
                <a:cs typeface="Calibri" panose="020F0502020204030204" pitchFamily="34" charset="0"/>
              </a:rPr>
              <a:t>Subtitle</a:t>
            </a:r>
          </a:p>
        </p:txBody>
      </p:sp>
      <p:sp>
        <p:nvSpPr>
          <p:cNvPr id="21" name="Picture Placeholder 17">
            <a:extLst>
              <a:ext uri="{FF2B5EF4-FFF2-40B4-BE49-F238E27FC236}">
                <a16:creationId xmlns:a16="http://schemas.microsoft.com/office/drawing/2014/main" id="{3EE070CA-2AF9-F7ED-6E98-FC6F476D62B8}"/>
              </a:ext>
            </a:extLst>
          </p:cNvPr>
          <p:cNvSpPr>
            <a:spLocks noGrp="1"/>
          </p:cNvSpPr>
          <p:nvPr>
            <p:ph type="pic" sz="quarter" idx="13" hasCustomPrompt="1"/>
          </p:nvPr>
        </p:nvSpPr>
        <p:spPr>
          <a:xfrm>
            <a:off x="7256427" y="1743329"/>
            <a:ext cx="4667729" cy="2938940"/>
          </a:xfrm>
          <a:prstGeom prst="rect">
            <a:avLst/>
          </a:prstGeom>
        </p:spPr>
        <p:txBody>
          <a:bodyPr/>
          <a:lstStyle>
            <a:lvl1pPr marL="228600" indent="-228600">
              <a:buClrTx/>
              <a:buFont typeface="Wingdings" panose="05000000000000000000" pitchFamily="2" charset="2"/>
              <a:buChar char="§"/>
              <a:defRPr>
                <a:solidFill>
                  <a:schemeClr val="tx1"/>
                </a:solidFill>
              </a:defRPr>
            </a:lvl1pPr>
          </a:lstStyle>
          <a:p>
            <a:r>
              <a:rPr lang="en-US"/>
              <a:t>Program Image</a:t>
            </a:r>
          </a:p>
        </p:txBody>
      </p:sp>
      <p:sp>
        <p:nvSpPr>
          <p:cNvPr id="24" name="TextBox 23">
            <a:extLst>
              <a:ext uri="{FF2B5EF4-FFF2-40B4-BE49-F238E27FC236}">
                <a16:creationId xmlns:a16="http://schemas.microsoft.com/office/drawing/2014/main" id="{9172A33E-AC9C-0560-924C-4D21FDEEA5A0}"/>
              </a:ext>
            </a:extLst>
          </p:cNvPr>
          <p:cNvSpPr txBox="1"/>
          <p:nvPr userDrawn="1"/>
        </p:nvSpPr>
        <p:spPr>
          <a:xfrm>
            <a:off x="7228694" y="5033963"/>
            <a:ext cx="4695461" cy="800219"/>
          </a:xfrm>
          <a:prstGeom prst="rect">
            <a:avLst/>
          </a:prstGeom>
          <a:noFill/>
        </p:spPr>
        <p:txBody>
          <a:bodyPr wrap="square" rtlCol="0">
            <a:spAutoFit/>
          </a:bodyPr>
          <a:lstStyle/>
          <a:p>
            <a:endParaRPr lang="en-US" b="0">
              <a:latin typeface="Calibri" panose="020F0502020204030204" pitchFamily="34" charset="0"/>
              <a:cs typeface="Calibri" panose="020F0502020204030204" pitchFamily="34" charset="0"/>
            </a:endParaRPr>
          </a:p>
          <a:p>
            <a:r>
              <a:rPr lang="en-US" sz="1400" b="0">
                <a:latin typeface="Calibri" panose="020F0502020204030204" pitchFamily="34" charset="0"/>
                <a:cs typeface="Calibri" panose="020F0502020204030204" pitchFamily="34" charset="0"/>
              </a:rPr>
              <a:t>Supported by an educational grant from Janssen Biotech, Inc. administered by Janssen Scientific Affairs, LLC.</a:t>
            </a:r>
          </a:p>
        </p:txBody>
      </p:sp>
      <p:sp>
        <p:nvSpPr>
          <p:cNvPr id="4" name="Text Placeholder 2">
            <a:extLst>
              <a:ext uri="{FF2B5EF4-FFF2-40B4-BE49-F238E27FC236}">
                <a16:creationId xmlns:a16="http://schemas.microsoft.com/office/drawing/2014/main" id="{C0C518AC-07B2-A282-EB6A-C6B740D8E606}"/>
              </a:ext>
            </a:extLst>
          </p:cNvPr>
          <p:cNvSpPr>
            <a:spLocks noGrp="1"/>
          </p:cNvSpPr>
          <p:nvPr>
            <p:ph type="body" sz="quarter" idx="14" hasCustomPrompt="1"/>
          </p:nvPr>
        </p:nvSpPr>
        <p:spPr>
          <a:xfrm>
            <a:off x="473075" y="1457325"/>
            <a:ext cx="4249738" cy="1576388"/>
          </a:xfrm>
          <a:prstGeom prst="rect">
            <a:avLst/>
          </a:prstGeom>
        </p:spPr>
        <p:txBody>
          <a:bodyPr>
            <a:normAutofit/>
          </a:bodyPr>
          <a:lstStyle>
            <a:lvl1pPr marL="0" indent="0">
              <a:buNone/>
              <a:defRPr sz="4000" b="1">
                <a:solidFill>
                  <a:schemeClr val="accent6"/>
                </a:solidFill>
              </a:defRPr>
            </a:lvl1pPr>
            <a:lvl2pPr marL="457200" indent="0">
              <a:buNone/>
              <a:defRPr sz="4000" b="1">
                <a:solidFill>
                  <a:schemeClr val="accent6"/>
                </a:solidFill>
              </a:defRPr>
            </a:lvl2pPr>
            <a:lvl3pPr marL="914400" indent="0">
              <a:buNone/>
              <a:defRPr sz="4000" b="1">
                <a:solidFill>
                  <a:schemeClr val="accent6"/>
                </a:solidFill>
              </a:defRPr>
            </a:lvl3pPr>
            <a:lvl4pPr marL="1371600" indent="0">
              <a:buNone/>
              <a:defRPr sz="4000" b="1">
                <a:solidFill>
                  <a:schemeClr val="accent6"/>
                </a:solidFill>
              </a:defRPr>
            </a:lvl4pPr>
            <a:lvl5pPr marL="1828800" indent="0">
              <a:buNone/>
              <a:defRPr sz="4000" b="1">
                <a:solidFill>
                  <a:schemeClr val="accent6"/>
                </a:solidFill>
              </a:defRPr>
            </a:lvl5pPr>
          </a:lstStyle>
          <a:p>
            <a:pPr lvl="0"/>
            <a:r>
              <a:rPr lang="en-US"/>
              <a:t>Program Title</a:t>
            </a:r>
          </a:p>
        </p:txBody>
      </p:sp>
    </p:spTree>
    <p:extLst>
      <p:ext uri="{BB962C8B-B14F-4D97-AF65-F5344CB8AC3E}">
        <p14:creationId xmlns:p14="http://schemas.microsoft.com/office/powerpoint/2010/main" val="722544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B220CCEF-B0B6-7B20-F8F0-DD599EB59443}"/>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5" name="Rectangle 4">
            <a:extLst>
              <a:ext uri="{FF2B5EF4-FFF2-40B4-BE49-F238E27FC236}">
                <a16:creationId xmlns:a16="http://schemas.microsoft.com/office/drawing/2014/main" id="{1C99B951-D12F-AAFC-01EB-79AA1C51847E}"/>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6" name="Freeform: Shape 1">
            <a:extLst>
              <a:ext uri="{FF2B5EF4-FFF2-40B4-BE49-F238E27FC236}">
                <a16:creationId xmlns:a16="http://schemas.microsoft.com/office/drawing/2014/main" id="{6D381198-7443-B1E4-B946-82650EC5612F}"/>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3585C853-A3E9-C5E9-B688-7084866EECA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8" name="Title 4">
            <a:extLst>
              <a:ext uri="{FF2B5EF4-FFF2-40B4-BE49-F238E27FC236}">
                <a16:creationId xmlns:a16="http://schemas.microsoft.com/office/drawing/2014/main" id="{5E398FE9-53E5-2D3F-8A8A-3B10A0ADFEA4}"/>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C7E3B704-2C7D-9C0B-BE74-E47F871BA602}"/>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78D16CAD-4E8B-DFB5-DBF0-98429D6F761A}"/>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55B47A71-47B6-7951-DFBA-269FDF424750}"/>
              </a:ext>
            </a:extLst>
          </p:cNvPr>
          <p:cNvGrpSpPr/>
          <p:nvPr userDrawn="1"/>
        </p:nvGrpSpPr>
        <p:grpSpPr>
          <a:xfrm>
            <a:off x="9809410" y="6208123"/>
            <a:ext cx="1980029" cy="577224"/>
            <a:chOff x="9874835" y="6236872"/>
            <a:chExt cx="1980029" cy="577224"/>
          </a:xfrm>
        </p:grpSpPr>
        <p:pic>
          <p:nvPicPr>
            <p:cNvPr id="13" name="Picture 1">
              <a:extLst>
                <a:ext uri="{FF2B5EF4-FFF2-40B4-BE49-F238E27FC236}">
                  <a16:creationId xmlns:a16="http://schemas.microsoft.com/office/drawing/2014/main" id="{9864E689-F5D2-6886-0886-AFB5DBB181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47CD1A20-2AA4-4634-E3D7-B239479C75F4}"/>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622591934"/>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1344">
          <p15:clr>
            <a:srgbClr val="FBAE40"/>
          </p15:clr>
        </p15:guide>
        <p15:guide id="3" orient="horz" pos="4224">
          <p15:clr>
            <a:srgbClr val="FBAE40"/>
          </p15:clr>
        </p15:guide>
        <p15:guide id="4" pos="264">
          <p15:clr>
            <a:srgbClr val="FBAE40"/>
          </p15:clr>
        </p15:guide>
        <p15:guide id="5" pos="74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Main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DDAA2F9E-DDF1-537E-1626-CB15DAEA4AA5}"/>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9" name="Freeform: Shape 1">
            <a:extLst>
              <a:ext uri="{FF2B5EF4-FFF2-40B4-BE49-F238E27FC236}">
                <a16:creationId xmlns:a16="http://schemas.microsoft.com/office/drawing/2014/main" id="{2AFC4994-2596-301C-1BC1-DBE290B30B8E}"/>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CC45448E-ADC7-993D-8718-FA0E35E9DF0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14" name="Text Placeholder 2">
            <a:extLst>
              <a:ext uri="{FF2B5EF4-FFF2-40B4-BE49-F238E27FC236}">
                <a16:creationId xmlns:a16="http://schemas.microsoft.com/office/drawing/2014/main" id="{86F11B3F-9CF6-FB4D-50E9-12C6B01A5F9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C6555D47-7E83-BD83-8724-625B736F759D}"/>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16" name="Title 4">
            <a:extLst>
              <a:ext uri="{FF2B5EF4-FFF2-40B4-BE49-F238E27FC236}">
                <a16:creationId xmlns:a16="http://schemas.microsoft.com/office/drawing/2014/main" id="{0BFECBF2-07FE-EB89-2984-CB0471E0C98A}"/>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F05C29AF-092F-8774-078D-606803DAEF83}"/>
              </a:ext>
            </a:extLst>
          </p:cNvPr>
          <p:cNvGrpSpPr/>
          <p:nvPr userDrawn="1"/>
        </p:nvGrpSpPr>
        <p:grpSpPr>
          <a:xfrm>
            <a:off x="9809410" y="6208123"/>
            <a:ext cx="1980029" cy="577224"/>
            <a:chOff x="9874835" y="6236872"/>
            <a:chExt cx="1980029" cy="577224"/>
          </a:xfrm>
        </p:grpSpPr>
        <p:pic>
          <p:nvPicPr>
            <p:cNvPr id="3" name="Picture 1">
              <a:extLst>
                <a:ext uri="{FF2B5EF4-FFF2-40B4-BE49-F238E27FC236}">
                  <a16:creationId xmlns:a16="http://schemas.microsoft.com/office/drawing/2014/main" id="{41931973-D6D6-ED17-2692-BFF39A4ABF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83D6DA2-0575-E998-EAD1-9AFF9155C98E}"/>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68388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Main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F2BD7C-8619-B907-876B-84711C6AD5D6}"/>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7" name="Freeform: Shape 1">
            <a:extLst>
              <a:ext uri="{FF2B5EF4-FFF2-40B4-BE49-F238E27FC236}">
                <a16:creationId xmlns:a16="http://schemas.microsoft.com/office/drawing/2014/main" id="{C528C21D-0FE7-5789-BAC3-48EE8678FC68}"/>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C793D9A3-FD0C-50D9-FE79-EB93E4F7611F}"/>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1" name="Straight Connector 10">
            <a:extLst>
              <a:ext uri="{FF2B5EF4-FFF2-40B4-BE49-F238E27FC236}">
                <a16:creationId xmlns:a16="http://schemas.microsoft.com/office/drawing/2014/main" id="{833FF1E4-6D27-570C-525E-44AAAA0A181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C3CEB8-01DA-AB51-1EE1-99C27208142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8A53729B-A73A-D51B-D31D-EF7E2F1C43D0}"/>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3" name="Group 2">
            <a:extLst>
              <a:ext uri="{FF2B5EF4-FFF2-40B4-BE49-F238E27FC236}">
                <a16:creationId xmlns:a16="http://schemas.microsoft.com/office/drawing/2014/main" id="{97940B0C-4889-5496-0613-B47FBF1485D1}"/>
              </a:ext>
            </a:extLst>
          </p:cNvPr>
          <p:cNvGrpSpPr/>
          <p:nvPr userDrawn="1"/>
        </p:nvGrpSpPr>
        <p:grpSpPr>
          <a:xfrm>
            <a:off x="9809410" y="6208123"/>
            <a:ext cx="1980029" cy="577224"/>
            <a:chOff x="9874835" y="6236872"/>
            <a:chExt cx="1980029" cy="577224"/>
          </a:xfrm>
        </p:grpSpPr>
        <p:pic>
          <p:nvPicPr>
            <p:cNvPr id="6" name="Picture 1">
              <a:extLst>
                <a:ext uri="{FF2B5EF4-FFF2-40B4-BE49-F238E27FC236}">
                  <a16:creationId xmlns:a16="http://schemas.microsoft.com/office/drawing/2014/main" id="{E2458E7F-8788-5FFC-D4F1-BF23CCDD6F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C8AAD4EA-719B-234F-786B-FBD120A1200A}"/>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49239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Content 2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185EA70-143D-2AF2-FD1F-59DFE518D244}"/>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7" name="Freeform: Shape 1">
            <a:extLst>
              <a:ext uri="{FF2B5EF4-FFF2-40B4-BE49-F238E27FC236}">
                <a16:creationId xmlns:a16="http://schemas.microsoft.com/office/drawing/2014/main" id="{DE01EFA1-1814-C7BF-23FD-46D6B08213A6}"/>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3B6630CF-872B-547D-75BC-E9C62EBB5CF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0" name="Straight Connector 9">
            <a:extLst>
              <a:ext uri="{FF2B5EF4-FFF2-40B4-BE49-F238E27FC236}">
                <a16:creationId xmlns:a16="http://schemas.microsoft.com/office/drawing/2014/main" id="{AB69F87E-177D-DC90-B49C-4B7E414C424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4D270DE3-975E-D386-B77F-ADABD3323752}"/>
              </a:ext>
            </a:extLst>
          </p:cNvPr>
          <p:cNvSpPr>
            <a:spLocks noGrp="1"/>
          </p:cNvSpPr>
          <p:nvPr>
            <p:ph idx="13"/>
          </p:nvPr>
        </p:nvSpPr>
        <p:spPr>
          <a:xfrm>
            <a:off x="423121" y="1840160"/>
            <a:ext cx="567287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16BB9CB7-BCF4-E8B2-3753-EE5416629EBD}"/>
              </a:ext>
            </a:extLst>
          </p:cNvPr>
          <p:cNvSpPr>
            <a:spLocks noGrp="1"/>
          </p:cNvSpPr>
          <p:nvPr>
            <p:ph idx="14"/>
          </p:nvPr>
        </p:nvSpPr>
        <p:spPr>
          <a:xfrm>
            <a:off x="6267170" y="1840160"/>
            <a:ext cx="550170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7C7D7AE6-14DE-EEC2-3B5D-AEAD2320CA6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3" name="Title 4">
            <a:extLst>
              <a:ext uri="{FF2B5EF4-FFF2-40B4-BE49-F238E27FC236}">
                <a16:creationId xmlns:a16="http://schemas.microsoft.com/office/drawing/2014/main" id="{2D737DD0-45F7-9785-C49E-DFCDD3BBFC52}"/>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4" name="Group 3">
            <a:extLst>
              <a:ext uri="{FF2B5EF4-FFF2-40B4-BE49-F238E27FC236}">
                <a16:creationId xmlns:a16="http://schemas.microsoft.com/office/drawing/2014/main" id="{B407CF5A-9BB7-8903-B6F3-8988EFE6FB44}"/>
              </a:ext>
            </a:extLst>
          </p:cNvPr>
          <p:cNvGrpSpPr/>
          <p:nvPr userDrawn="1"/>
        </p:nvGrpSpPr>
        <p:grpSpPr>
          <a:xfrm>
            <a:off x="9809410" y="6208123"/>
            <a:ext cx="1980029" cy="577224"/>
            <a:chOff x="9874835" y="6236872"/>
            <a:chExt cx="1980029" cy="577224"/>
          </a:xfrm>
        </p:grpSpPr>
        <p:pic>
          <p:nvPicPr>
            <p:cNvPr id="6" name="Picture 1">
              <a:extLst>
                <a:ext uri="{FF2B5EF4-FFF2-40B4-BE49-F238E27FC236}">
                  <a16:creationId xmlns:a16="http://schemas.microsoft.com/office/drawing/2014/main" id="{94DF369A-D9D1-87E6-1197-F519681D9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BB79B2A3-8B2B-7B9D-9729-B592FD51CEA5}"/>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4070753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RS Ques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2FF69-C53B-C0F9-2EC8-BDA712FB088D}"/>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sp>
        <p:nvSpPr>
          <p:cNvPr id="11" name="Text Box 6">
            <a:extLst>
              <a:ext uri="{FF2B5EF4-FFF2-40B4-BE49-F238E27FC236}">
                <a16:creationId xmlns:a16="http://schemas.microsoft.com/office/drawing/2014/main" id="{C669104D-4008-C9FA-92B8-6C8686AF7178}"/>
              </a:ext>
            </a:extLst>
          </p:cNvPr>
          <p:cNvSpPr txBox="1">
            <a:spLocks noChangeArrowheads="1"/>
          </p:cNvSpPr>
          <p:nvPr userDrawn="1"/>
        </p:nvSpPr>
        <p:spPr bwMode="auto">
          <a:xfrm>
            <a:off x="883886" y="5960600"/>
            <a:ext cx="4844468" cy="307777"/>
          </a:xfrm>
          <a:prstGeom prst="rect">
            <a:avLst/>
          </a:prstGeom>
          <a:noFill/>
          <a:ln w="9525">
            <a:noFill/>
            <a:miter lim="800000"/>
            <a:headEnd/>
            <a:tailEnd/>
          </a:ln>
        </p:spPr>
        <p:txBody>
          <a:bodyPr wrap="none" lIns="0" tIns="0" rIns="0" bIns="0">
            <a:spAutoFit/>
          </a:bodyPr>
          <a:lstStyle/>
          <a:p>
            <a:r>
              <a:rPr lang="en-US" sz="2000" b="1" baseline="0">
                <a:solidFill>
                  <a:schemeClr val="accent6"/>
                </a:solidFill>
                <a:latin typeface="Calibri" panose="020F0502020204030204" pitchFamily="34" charset="0"/>
                <a:cs typeface="Calibri" panose="020F0502020204030204" pitchFamily="34" charset="0"/>
              </a:rPr>
              <a:t>Select an answer on your screen to vote now!</a:t>
            </a:r>
          </a:p>
        </p:txBody>
      </p:sp>
      <p:pic>
        <p:nvPicPr>
          <p:cNvPr id="12" name="Picture 11">
            <a:extLst>
              <a:ext uri="{FF2B5EF4-FFF2-40B4-BE49-F238E27FC236}">
                <a16:creationId xmlns:a16="http://schemas.microsoft.com/office/drawing/2014/main" id="{6BF0E14A-87CB-02B1-3981-E92B49C343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4361" y="5861395"/>
            <a:ext cx="406400" cy="406400"/>
          </a:xfrm>
          <a:prstGeom prst="rect">
            <a:avLst/>
          </a:prstGeom>
        </p:spPr>
      </p:pic>
      <p:pic>
        <p:nvPicPr>
          <p:cNvPr id="13" name="Picture 12">
            <a:extLst>
              <a:ext uri="{FF2B5EF4-FFF2-40B4-BE49-F238E27FC236}">
                <a16:creationId xmlns:a16="http://schemas.microsoft.com/office/drawing/2014/main" id="{737D488A-1CBD-5600-EA0B-DB847EA8C6D6}"/>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1188910" y="219415"/>
            <a:ext cx="737250" cy="1276079"/>
          </a:xfrm>
          <a:prstGeom prst="rect">
            <a:avLst/>
          </a:prstGeom>
          <a:noFill/>
          <a:effectLst>
            <a:outerShdw blurRad="114300" dist="50800" dir="2700000" sx="98000" sy="98000" algn="tl" rotWithShape="0">
              <a:prstClr val="black">
                <a:alpha val="92000"/>
              </a:prstClr>
            </a:outerShdw>
          </a:effectLst>
        </p:spPr>
      </p:pic>
      <p:sp>
        <p:nvSpPr>
          <p:cNvPr id="17" name="Text Placeholder 2">
            <a:extLst>
              <a:ext uri="{FF2B5EF4-FFF2-40B4-BE49-F238E27FC236}">
                <a16:creationId xmlns:a16="http://schemas.microsoft.com/office/drawing/2014/main" id="{DEB99DB5-EF82-5CE8-D60A-B3A6188B2E2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4">
            <a:extLst>
              <a:ext uri="{FF2B5EF4-FFF2-40B4-BE49-F238E27FC236}">
                <a16:creationId xmlns:a16="http://schemas.microsoft.com/office/drawing/2014/main" id="{1A80353C-DD48-8BD0-8568-D730CD1E415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19" name="Freeform: Shape 1">
            <a:extLst>
              <a:ext uri="{FF2B5EF4-FFF2-40B4-BE49-F238E27FC236}">
                <a16:creationId xmlns:a16="http://schemas.microsoft.com/office/drawing/2014/main" id="{4BB5289C-7EBA-CD5C-CC03-B9EFD3A5FBAB}"/>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b="0">
              <a:latin typeface="Calibri" panose="020F0502020204030204" pitchFamily="34" charset="0"/>
              <a:cs typeface="Calibri" panose="020F0502020204030204" pitchFamily="34" charset="0"/>
            </a:endParaRPr>
          </a:p>
        </p:txBody>
      </p:sp>
      <p:sp>
        <p:nvSpPr>
          <p:cNvPr id="20" name="Slide Number Placeholder 5">
            <a:extLst>
              <a:ext uri="{FF2B5EF4-FFF2-40B4-BE49-F238E27FC236}">
                <a16:creationId xmlns:a16="http://schemas.microsoft.com/office/drawing/2014/main" id="{FBAAC2F8-F220-E6EC-58F0-0EDAE8A39783}"/>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4" name="Title 4">
            <a:extLst>
              <a:ext uri="{FF2B5EF4-FFF2-40B4-BE49-F238E27FC236}">
                <a16:creationId xmlns:a16="http://schemas.microsoft.com/office/drawing/2014/main" id="{EC9E3612-0FBE-1723-EF39-058B5057363C}"/>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D9773FAD-3728-80D5-8094-1E46115E57CD}"/>
              </a:ext>
            </a:extLst>
          </p:cNvPr>
          <p:cNvGrpSpPr/>
          <p:nvPr userDrawn="1"/>
        </p:nvGrpSpPr>
        <p:grpSpPr>
          <a:xfrm>
            <a:off x="9809410" y="6208123"/>
            <a:ext cx="1980029" cy="577224"/>
            <a:chOff x="9874835" y="6236872"/>
            <a:chExt cx="1980029" cy="577224"/>
          </a:xfrm>
        </p:grpSpPr>
        <p:pic>
          <p:nvPicPr>
            <p:cNvPr id="3" name="Picture 1">
              <a:extLst>
                <a:ext uri="{FF2B5EF4-FFF2-40B4-BE49-F238E27FC236}">
                  <a16:creationId xmlns:a16="http://schemas.microsoft.com/office/drawing/2014/main" id="{F84B6E56-0723-952C-70ED-FBD844932E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164D5E71-05CA-CD6B-122E-0A752A83DE81}"/>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05408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ase Study AR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C214422-3BE1-8025-4102-6CDAE974B9C7}"/>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pic>
        <p:nvPicPr>
          <p:cNvPr id="4" name="Picture 2">
            <a:extLst>
              <a:ext uri="{FF2B5EF4-FFF2-40B4-BE49-F238E27FC236}">
                <a16:creationId xmlns:a16="http://schemas.microsoft.com/office/drawing/2014/main" id="{8AC0C493-AE22-5EF2-EC77-E057A6A0414A}"/>
              </a:ext>
            </a:extLst>
          </p:cNvPr>
          <p:cNvPicPr>
            <a:picLocks noChangeAspect="1" noChangeArrowheads="1"/>
          </p:cNvPicPr>
          <p:nvPr userDrawn="1"/>
        </p:nvPicPr>
        <p:blipFill>
          <a:blip r:embed="rId3"/>
          <a:srcRect l="55" r="55"/>
          <a:stretch/>
        </p:blipFill>
        <p:spPr bwMode="auto">
          <a:xfrm>
            <a:off x="10860066" y="0"/>
            <a:ext cx="1362456" cy="16670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D0B48B9-0C9A-C7D3-4ED8-FA570AFEEAB3}"/>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0227012" y="219415"/>
            <a:ext cx="737250" cy="1276079"/>
          </a:xfrm>
          <a:prstGeom prst="rect">
            <a:avLst/>
          </a:prstGeom>
          <a:noFill/>
          <a:effectLst>
            <a:outerShdw blurRad="114300" dist="50800" dir="2700000" sx="98000" sy="98000" algn="tl" rotWithShape="0">
              <a:prstClr val="black">
                <a:alpha val="92000"/>
              </a:prstClr>
            </a:outerShdw>
          </a:effectLst>
        </p:spPr>
      </p:pic>
      <p:sp>
        <p:nvSpPr>
          <p:cNvPr id="6" name="Text Box 6">
            <a:extLst>
              <a:ext uri="{FF2B5EF4-FFF2-40B4-BE49-F238E27FC236}">
                <a16:creationId xmlns:a16="http://schemas.microsoft.com/office/drawing/2014/main" id="{B1119219-0423-ADDC-CAB1-92C14608C186}"/>
              </a:ext>
            </a:extLst>
          </p:cNvPr>
          <p:cNvSpPr txBox="1">
            <a:spLocks noChangeArrowheads="1"/>
          </p:cNvSpPr>
          <p:nvPr userDrawn="1"/>
        </p:nvSpPr>
        <p:spPr bwMode="auto">
          <a:xfrm>
            <a:off x="883886" y="5960600"/>
            <a:ext cx="4844468" cy="307777"/>
          </a:xfrm>
          <a:prstGeom prst="rect">
            <a:avLst/>
          </a:prstGeom>
          <a:noFill/>
          <a:ln w="9525">
            <a:noFill/>
            <a:miter lim="800000"/>
            <a:headEnd/>
            <a:tailEnd/>
          </a:ln>
        </p:spPr>
        <p:txBody>
          <a:bodyPr wrap="none" lIns="0" tIns="0" rIns="0" bIns="0">
            <a:spAutoFit/>
          </a:bodyPr>
          <a:lstStyle/>
          <a:p>
            <a:r>
              <a:rPr lang="en-US" sz="2000" b="1" baseline="0">
                <a:solidFill>
                  <a:schemeClr val="accent6"/>
                </a:solidFill>
                <a:latin typeface="Calibri" panose="020F0502020204030204" pitchFamily="34" charset="0"/>
                <a:cs typeface="Calibri" panose="020F0502020204030204" pitchFamily="34" charset="0"/>
              </a:rPr>
              <a:t>Select an answer on your screen to vote now!</a:t>
            </a:r>
          </a:p>
        </p:txBody>
      </p:sp>
      <p:pic>
        <p:nvPicPr>
          <p:cNvPr id="7" name="Picture 6">
            <a:extLst>
              <a:ext uri="{FF2B5EF4-FFF2-40B4-BE49-F238E27FC236}">
                <a16:creationId xmlns:a16="http://schemas.microsoft.com/office/drawing/2014/main" id="{E90A632B-7279-C966-F25F-68E3C59FDF3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94361" y="5861395"/>
            <a:ext cx="406400" cy="406400"/>
          </a:xfrm>
          <a:prstGeom prst="rect">
            <a:avLst/>
          </a:prstGeom>
        </p:spPr>
      </p:pic>
      <p:sp>
        <p:nvSpPr>
          <p:cNvPr id="8" name="Text Placeholder 2">
            <a:extLst>
              <a:ext uri="{FF2B5EF4-FFF2-40B4-BE49-F238E27FC236}">
                <a16:creationId xmlns:a16="http://schemas.microsoft.com/office/drawing/2014/main" id="{9A707F3D-B989-C450-F0B6-6709C6AC7FA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BFFBC495-46FA-3D86-B742-0D2B0BA799D9}"/>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13" name="Freeform: Shape 1">
            <a:extLst>
              <a:ext uri="{FF2B5EF4-FFF2-40B4-BE49-F238E27FC236}">
                <a16:creationId xmlns:a16="http://schemas.microsoft.com/office/drawing/2014/main" id="{869FE5A1-5C16-C72A-6A09-780FF3E51DA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14" name="Slide Number Placeholder 5">
            <a:extLst>
              <a:ext uri="{FF2B5EF4-FFF2-40B4-BE49-F238E27FC236}">
                <a16:creationId xmlns:a16="http://schemas.microsoft.com/office/drawing/2014/main" id="{9181B3EF-7B88-77A9-561B-44AFC5BAF62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18" name="Title 4">
            <a:extLst>
              <a:ext uri="{FF2B5EF4-FFF2-40B4-BE49-F238E27FC236}">
                <a16:creationId xmlns:a16="http://schemas.microsoft.com/office/drawing/2014/main" id="{021CEC61-FB4C-D90E-9D0B-0648B15F6F45}"/>
              </a:ext>
            </a:extLst>
          </p:cNvPr>
          <p:cNvSpPr>
            <a:spLocks noGrp="1"/>
          </p:cNvSpPr>
          <p:nvPr>
            <p:ph type="title"/>
          </p:nvPr>
        </p:nvSpPr>
        <p:spPr>
          <a:xfrm>
            <a:off x="420624" y="114300"/>
            <a:ext cx="96504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1E8DCF4E-9C50-9AAB-E0E2-93B673A12655}"/>
              </a:ext>
            </a:extLst>
          </p:cNvPr>
          <p:cNvGrpSpPr/>
          <p:nvPr userDrawn="1"/>
        </p:nvGrpSpPr>
        <p:grpSpPr>
          <a:xfrm>
            <a:off x="9809410" y="6208123"/>
            <a:ext cx="1980029" cy="577224"/>
            <a:chOff x="9874835" y="6236872"/>
            <a:chExt cx="1980029" cy="577224"/>
          </a:xfrm>
        </p:grpSpPr>
        <p:pic>
          <p:nvPicPr>
            <p:cNvPr id="3" name="Picture 1">
              <a:extLst>
                <a:ext uri="{FF2B5EF4-FFF2-40B4-BE49-F238E27FC236}">
                  <a16:creationId xmlns:a16="http://schemas.microsoft.com/office/drawing/2014/main" id="{4A78D476-3D04-B38E-EA79-9CCEDBBAAF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30271A57-1F6D-EAD3-F6CF-F141475D3024}"/>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899308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3686F862-EFF0-6163-995A-0008CDE91DF4}"/>
              </a:ext>
            </a:extLst>
          </p:cNvPr>
          <p:cNvPicPr>
            <a:picLocks noChangeAspect="1" noChangeArrowheads="1"/>
          </p:cNvPicPr>
          <p:nvPr userDrawn="1"/>
        </p:nvPicPr>
        <p:blipFill>
          <a:blip r:embed="rId2"/>
          <a:srcRect l="55" r="55"/>
          <a:stretch/>
        </p:blipFill>
        <p:spPr bwMode="auto">
          <a:xfrm>
            <a:off x="10860066" y="0"/>
            <a:ext cx="1362456" cy="1667074"/>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4">
            <a:extLst>
              <a:ext uri="{FF2B5EF4-FFF2-40B4-BE49-F238E27FC236}">
                <a16:creationId xmlns:a16="http://schemas.microsoft.com/office/drawing/2014/main" id="{93BF208C-C12B-D9CC-AFE1-BBD05A9FFBD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4" name="Freeform: Shape 1">
            <a:extLst>
              <a:ext uri="{FF2B5EF4-FFF2-40B4-BE49-F238E27FC236}">
                <a16:creationId xmlns:a16="http://schemas.microsoft.com/office/drawing/2014/main" id="{192E3EC2-DD47-A86B-5CC3-95B016AE10D5}"/>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5CC003B2-21ED-4117-A15A-2499AF0D1E64}"/>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3" name="Straight Connector 12">
            <a:extLst>
              <a:ext uri="{FF2B5EF4-FFF2-40B4-BE49-F238E27FC236}">
                <a16:creationId xmlns:a16="http://schemas.microsoft.com/office/drawing/2014/main" id="{C8488073-1CE4-3CEB-9A3C-86C7018D34F4}"/>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666957B1-4392-8DC1-668F-4A90B92D1AC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1CF65DC-1F6F-B9AC-324A-4AC6BCBDDEBB}"/>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6" name="Title 4">
            <a:extLst>
              <a:ext uri="{FF2B5EF4-FFF2-40B4-BE49-F238E27FC236}">
                <a16:creationId xmlns:a16="http://schemas.microsoft.com/office/drawing/2014/main" id="{1AAC7F9C-E970-0F42-773E-C4A5B069182C}"/>
              </a:ext>
            </a:extLst>
          </p:cNvPr>
          <p:cNvSpPr>
            <a:spLocks noGrp="1"/>
          </p:cNvSpPr>
          <p:nvPr>
            <p:ph type="title"/>
          </p:nvPr>
        </p:nvSpPr>
        <p:spPr>
          <a:xfrm>
            <a:off x="420624" y="114300"/>
            <a:ext cx="10268167"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3" name="Group 2">
            <a:extLst>
              <a:ext uri="{FF2B5EF4-FFF2-40B4-BE49-F238E27FC236}">
                <a16:creationId xmlns:a16="http://schemas.microsoft.com/office/drawing/2014/main" id="{36A75FBC-1C28-6160-D45E-EFEE5FE054BC}"/>
              </a:ext>
            </a:extLst>
          </p:cNvPr>
          <p:cNvGrpSpPr/>
          <p:nvPr userDrawn="1"/>
        </p:nvGrpSpPr>
        <p:grpSpPr>
          <a:xfrm>
            <a:off x="9809410" y="6208123"/>
            <a:ext cx="1980029" cy="577224"/>
            <a:chOff x="9874835" y="6236872"/>
            <a:chExt cx="1980029" cy="577224"/>
          </a:xfrm>
        </p:grpSpPr>
        <p:pic>
          <p:nvPicPr>
            <p:cNvPr id="7" name="Picture 1">
              <a:extLst>
                <a:ext uri="{FF2B5EF4-FFF2-40B4-BE49-F238E27FC236}">
                  <a16:creationId xmlns:a16="http://schemas.microsoft.com/office/drawing/2014/main" id="{3D7C5FB5-A1E4-75A2-769B-3CACD89DE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55D1DF89-471E-F1EB-5133-A1F299127451}"/>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895012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on Pla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E4D207-E3E5-B4FF-29AE-4F9D3CCD1BE7}"/>
              </a:ext>
            </a:extLst>
          </p:cNvPr>
          <p:cNvPicPr>
            <a:picLocks noChangeAspect="1"/>
          </p:cNvPicPr>
          <p:nvPr userDrawn="1"/>
        </p:nvPicPr>
        <p:blipFill>
          <a:blip r:embed="rId2"/>
          <a:srcRect l="10543" r="10543"/>
          <a:stretch/>
        </p:blipFill>
        <p:spPr>
          <a:xfrm>
            <a:off x="0" y="-4790"/>
            <a:ext cx="12192000" cy="1738113"/>
          </a:xfrm>
          <a:prstGeom prst="rect">
            <a:avLst/>
          </a:prstGeom>
        </p:spPr>
      </p:pic>
      <p:pic>
        <p:nvPicPr>
          <p:cNvPr id="6" name="Picture 5">
            <a:extLst>
              <a:ext uri="{FF2B5EF4-FFF2-40B4-BE49-F238E27FC236}">
                <a16:creationId xmlns:a16="http://schemas.microsoft.com/office/drawing/2014/main" id="{27A40325-DC8D-E070-D6B5-79F11D19AC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16316" y="204394"/>
            <a:ext cx="905732" cy="1239839"/>
          </a:xfrm>
          <a:prstGeom prst="rect">
            <a:avLst/>
          </a:prstGeom>
          <a:effectLst>
            <a:outerShdw blurRad="50800" dist="38100" dir="5400000" algn="t" rotWithShape="0">
              <a:prstClr val="black">
                <a:alpha val="40000"/>
              </a:prstClr>
            </a:outerShdw>
          </a:effectLst>
        </p:spPr>
      </p:pic>
      <p:sp>
        <p:nvSpPr>
          <p:cNvPr id="11" name="Footer Placeholder 4">
            <a:extLst>
              <a:ext uri="{FF2B5EF4-FFF2-40B4-BE49-F238E27FC236}">
                <a16:creationId xmlns:a16="http://schemas.microsoft.com/office/drawing/2014/main" id="{7A7959AA-CC64-8A53-6B40-75EC6E0370B1}"/>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12" name="Freeform: Shape 1">
            <a:extLst>
              <a:ext uri="{FF2B5EF4-FFF2-40B4-BE49-F238E27FC236}">
                <a16:creationId xmlns:a16="http://schemas.microsoft.com/office/drawing/2014/main" id="{84CE932E-1E7F-CECA-6E50-748539A4E41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13" name="Slide Number Placeholder 5">
            <a:extLst>
              <a:ext uri="{FF2B5EF4-FFF2-40B4-BE49-F238E27FC236}">
                <a16:creationId xmlns:a16="http://schemas.microsoft.com/office/drawing/2014/main" id="{66DA355B-2536-8E2F-C214-7D02537F701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15" name="Text Placeholder 2">
            <a:extLst>
              <a:ext uri="{FF2B5EF4-FFF2-40B4-BE49-F238E27FC236}">
                <a16:creationId xmlns:a16="http://schemas.microsoft.com/office/drawing/2014/main" id="{33BA86FB-7C31-01DE-00CB-E1AE8E995D8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4">
            <a:extLst>
              <a:ext uri="{FF2B5EF4-FFF2-40B4-BE49-F238E27FC236}">
                <a16:creationId xmlns:a16="http://schemas.microsoft.com/office/drawing/2014/main" id="{B0340B94-C496-3762-A5EA-D2798E1AF5EF}"/>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4" name="Group 3">
            <a:extLst>
              <a:ext uri="{FF2B5EF4-FFF2-40B4-BE49-F238E27FC236}">
                <a16:creationId xmlns:a16="http://schemas.microsoft.com/office/drawing/2014/main" id="{A111FAF9-4C80-B4C3-D1E8-8DF2C51FAD0A}"/>
              </a:ext>
            </a:extLst>
          </p:cNvPr>
          <p:cNvGrpSpPr/>
          <p:nvPr userDrawn="1"/>
        </p:nvGrpSpPr>
        <p:grpSpPr>
          <a:xfrm>
            <a:off x="9809410" y="6208123"/>
            <a:ext cx="1980029" cy="577224"/>
            <a:chOff x="9874835" y="6236872"/>
            <a:chExt cx="1980029" cy="577224"/>
          </a:xfrm>
        </p:grpSpPr>
        <p:pic>
          <p:nvPicPr>
            <p:cNvPr id="5" name="Picture 1">
              <a:extLst>
                <a:ext uri="{FF2B5EF4-FFF2-40B4-BE49-F238E27FC236}">
                  <a16:creationId xmlns:a16="http://schemas.microsoft.com/office/drawing/2014/main" id="{3258465B-B742-6689-B80B-5DC397EED3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1F48562-F247-B38B-C88F-BF17034C6FF2}"/>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35820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CA436954-18AD-3CDA-507F-626AAB01DA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40"/>
            <a:ext cx="12192000" cy="6840920"/>
          </a:xfrm>
          <a:prstGeom prst="rect">
            <a:avLst/>
          </a:prstGeom>
        </p:spPr>
      </p:pic>
      <p:sp>
        <p:nvSpPr>
          <p:cNvPr id="6" name="Title 4">
            <a:extLst>
              <a:ext uri="{FF2B5EF4-FFF2-40B4-BE49-F238E27FC236}">
                <a16:creationId xmlns:a16="http://schemas.microsoft.com/office/drawing/2014/main" id="{C3658F92-F01A-7CD4-7240-EBDBED35C73F}"/>
              </a:ext>
            </a:extLst>
          </p:cNvPr>
          <p:cNvSpPr>
            <a:spLocks noGrp="1"/>
          </p:cNvSpPr>
          <p:nvPr>
            <p:ph type="title"/>
          </p:nvPr>
        </p:nvSpPr>
        <p:spPr>
          <a:xfrm>
            <a:off x="419100" y="2844225"/>
            <a:ext cx="11314854" cy="584775"/>
          </a:xfrm>
          <a:prstGeom prst="rect">
            <a:avLst/>
          </a:prstGeom>
        </p:spPr>
        <p:txBody>
          <a:bodyPr lIns="27432" tIns="0" rIns="0" bIns="0" anchor="ctr" anchorCtr="0">
            <a:spAutoFit/>
          </a:bodyPr>
          <a:lstStyle>
            <a:lvl1pPr algn="ctr">
              <a:defRPr sz="3800" b="1">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sp>
        <p:nvSpPr>
          <p:cNvPr id="8" name="Freeform: Shape 1">
            <a:extLst>
              <a:ext uri="{FF2B5EF4-FFF2-40B4-BE49-F238E27FC236}">
                <a16:creationId xmlns:a16="http://schemas.microsoft.com/office/drawing/2014/main" id="{768EB4BB-FBE9-D24C-555F-0E897A4AD89D}"/>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0DA1269B-BAB3-4B60-CB7E-4AE81DCDF1C9}"/>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F6FD55ED-C146-A04E-8FEA-5836CC2AC664}" type="slidenum">
              <a:rPr lang="en-US" smtClean="0"/>
              <a:pPr/>
              <a:t>‹#›</a:t>
            </a:fld>
            <a:endParaRPr lang="en-US"/>
          </a:p>
        </p:txBody>
      </p:sp>
      <p:grpSp>
        <p:nvGrpSpPr>
          <p:cNvPr id="2" name="Group 1">
            <a:extLst>
              <a:ext uri="{FF2B5EF4-FFF2-40B4-BE49-F238E27FC236}">
                <a16:creationId xmlns:a16="http://schemas.microsoft.com/office/drawing/2014/main" id="{A2F216F3-4503-6AA7-8824-ED8075664F9D}"/>
              </a:ext>
            </a:extLst>
          </p:cNvPr>
          <p:cNvGrpSpPr/>
          <p:nvPr userDrawn="1"/>
        </p:nvGrpSpPr>
        <p:grpSpPr>
          <a:xfrm>
            <a:off x="9809410" y="6208123"/>
            <a:ext cx="1980029" cy="577224"/>
            <a:chOff x="9874835" y="6236872"/>
            <a:chExt cx="1980029" cy="577224"/>
          </a:xfrm>
        </p:grpSpPr>
        <p:pic>
          <p:nvPicPr>
            <p:cNvPr id="4" name="Picture 1">
              <a:extLst>
                <a:ext uri="{FF2B5EF4-FFF2-40B4-BE49-F238E27FC236}">
                  <a16:creationId xmlns:a16="http://schemas.microsoft.com/office/drawing/2014/main" id="{0FB64C3D-B716-10EE-24F1-16B3EA5C6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3ECC49C-049A-094C-EEA4-C73F9579E16A}"/>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816866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545744"/>
      </p:ext>
    </p:extLst>
  </p:cSld>
  <p:clrMap bg1="dk2" tx1="lt1" bg2="dk1" tx2="lt2" accent1="accent1" accent2="accent2" accent3="accent3" accent4="accent4" accent5="accent5" accent6="accent6" hlink="hlink" folHlink="folHlink"/>
  <p:sldLayoutIdLst>
    <p:sldLayoutId id="2147483722"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ce@practicingclinicia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9A5EC4B-7FA1-2E67-3DF9-1ACE72E9659D}"/>
              </a:ext>
            </a:extLst>
          </p:cNvPr>
          <p:cNvSpPr>
            <a:spLocks noGrp="1"/>
          </p:cNvSpPr>
          <p:nvPr>
            <p:ph type="body" sz="quarter" idx="12"/>
          </p:nvPr>
        </p:nvSpPr>
        <p:spPr/>
        <p:txBody>
          <a:bodyPr/>
          <a:lstStyle/>
          <a:p>
            <a:r>
              <a:rPr lang="en-US"/>
              <a:t>Current Concepts, Emerging Approaches</a:t>
            </a:r>
          </a:p>
        </p:txBody>
      </p:sp>
      <p:sp>
        <p:nvSpPr>
          <p:cNvPr id="5" name="Text Placeholder 4">
            <a:extLst>
              <a:ext uri="{FF2B5EF4-FFF2-40B4-BE49-F238E27FC236}">
                <a16:creationId xmlns:a16="http://schemas.microsoft.com/office/drawing/2014/main" id="{043FA8DE-BC8A-E793-53E3-9C606B70D6EB}"/>
              </a:ext>
            </a:extLst>
          </p:cNvPr>
          <p:cNvSpPr>
            <a:spLocks noGrp="1"/>
          </p:cNvSpPr>
          <p:nvPr>
            <p:ph type="body" sz="quarter" idx="14"/>
          </p:nvPr>
        </p:nvSpPr>
        <p:spPr/>
        <p:txBody>
          <a:bodyPr>
            <a:normAutofit lnSpcReduction="10000"/>
          </a:bodyPr>
          <a:lstStyle/>
          <a:p>
            <a:r>
              <a:rPr lang="en-US"/>
              <a:t>What’s New in Newly Diagnosed Multiple Myeloma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E462A1DF-E7CC-CEA3-845C-5252947F8E53}"/>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Title 3">
            <a:extLst>
              <a:ext uri="{FF2B5EF4-FFF2-40B4-BE49-F238E27FC236}">
                <a16:creationId xmlns:a16="http://schemas.microsoft.com/office/drawing/2014/main" id="{5D5AE4B2-A902-C0FE-8E51-B7009F458D05}"/>
              </a:ext>
            </a:extLst>
          </p:cNvPr>
          <p:cNvSpPr>
            <a:spLocks noGrp="1"/>
          </p:cNvSpPr>
          <p:nvPr>
            <p:ph type="title"/>
          </p:nvPr>
        </p:nvSpPr>
        <p:spPr/>
        <p:txBody>
          <a:bodyPr/>
          <a:lstStyle/>
          <a:p>
            <a:r>
              <a:rPr lang="en-US"/>
              <a:t>About These Slides</a:t>
            </a:r>
          </a:p>
        </p:txBody>
      </p:sp>
      <p:sp>
        <p:nvSpPr>
          <p:cNvPr id="6" name="Content Placeholder 1">
            <a:extLst>
              <a:ext uri="{FF2B5EF4-FFF2-40B4-BE49-F238E27FC236}">
                <a16:creationId xmlns:a16="http://schemas.microsoft.com/office/drawing/2014/main" id="{E7723490-27AF-FBB0-79A1-212207B77A60}"/>
              </a:ext>
            </a:extLst>
          </p:cNvPr>
          <p:cNvSpPr>
            <a:spLocks noGrp="1"/>
          </p:cNvSpPr>
          <p:nvPr>
            <p:ph idx="13"/>
          </p:nvPr>
        </p:nvSpPr>
        <p:spPr/>
        <p:txBody>
          <a:bodyPr/>
          <a:lstStyle/>
          <a:p>
            <a:r>
              <a:rPr lang="en-US" altLang="en-US"/>
              <a:t>Please feel free to use and share some or all of these slides in your noncommercial presentations to colleagues or patients</a:t>
            </a:r>
          </a:p>
          <a:p>
            <a:r>
              <a:rPr lang="en-US" altLang="en-US"/>
              <a:t>When using our slides, please retain the source attribution:</a:t>
            </a:r>
            <a:br>
              <a:rPr lang="en-US" altLang="en-US"/>
            </a:br>
            <a:br>
              <a:rPr lang="en-US" altLang="en-US"/>
            </a:br>
            <a:endParaRPr lang="en-US" altLang="en-US"/>
          </a:p>
          <a:p>
            <a:endParaRPr lang="en-US" altLang="en-US"/>
          </a:p>
          <a:p>
            <a:r>
              <a:rPr lang="en-GB"/>
              <a:t>These slides may not be published, posted online, or used in commercial presentations without permission. </a:t>
            </a:r>
            <a:r>
              <a:rPr lang="en-US"/>
              <a:t>Please contact </a:t>
            </a:r>
            <a:r>
              <a:rPr lang="en-US">
                <a:solidFill>
                  <a:schemeClr val="accent6"/>
                </a:solidFill>
                <a:hlinkClick r:id="rId3">
                  <a:extLst>
                    <a:ext uri="{A12FA001-AC4F-418D-AE19-62706E023703}">
                      <ahyp:hlinkClr xmlns:ahyp="http://schemas.microsoft.com/office/drawing/2018/hyperlinkcolor" val="tx"/>
                    </a:ext>
                  </a:extLst>
                </a:hlinkClick>
              </a:rPr>
              <a:t>pce@practicingclinicians.com</a:t>
            </a:r>
            <a:r>
              <a:rPr lang="en-US">
                <a:solidFill>
                  <a:schemeClr val="accent6"/>
                </a:solidFill>
              </a:rPr>
              <a:t> </a:t>
            </a:r>
            <a:r>
              <a:rPr lang="en-US"/>
              <a:t>for details</a:t>
            </a:r>
          </a:p>
        </p:txBody>
      </p:sp>
      <p:sp>
        <p:nvSpPr>
          <p:cNvPr id="7" name="Rectangle 8">
            <a:extLst>
              <a:ext uri="{FF2B5EF4-FFF2-40B4-BE49-F238E27FC236}">
                <a16:creationId xmlns:a16="http://schemas.microsoft.com/office/drawing/2014/main" id="{14FA2DD7-08EC-038F-62EC-4625BC786DE0}"/>
              </a:ext>
            </a:extLst>
          </p:cNvPr>
          <p:cNvSpPr>
            <a:spLocks noChangeArrowheads="1"/>
          </p:cNvSpPr>
          <p:nvPr/>
        </p:nvSpPr>
        <p:spPr bwMode="auto">
          <a:xfrm>
            <a:off x="1979407" y="3842106"/>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clinicaleducationalliance.com</a:t>
            </a:r>
            <a:endParaRPr kumimoji="0" lang="en-US" altLang="en-US" sz="2000" b="0" i="0" u="sng"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8" name="Picture 1">
            <a:extLst>
              <a:ext uri="{FF2B5EF4-FFF2-40B4-BE49-F238E27FC236}">
                <a16:creationId xmlns:a16="http://schemas.microsoft.com/office/drawing/2014/main" id="{9871B30E-1000-D218-E401-0F31784D10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530320"/>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AD024-6319-9CD8-A17E-881B5E14BD38}"/>
              </a:ext>
            </a:extLst>
          </p:cNvPr>
          <p:cNvSpPr>
            <a:spLocks noGrp="1"/>
          </p:cNvSpPr>
          <p:nvPr>
            <p:ph type="title"/>
          </p:nvPr>
        </p:nvSpPr>
        <p:spPr/>
        <p:txBody>
          <a:bodyPr/>
          <a:lstStyle/>
          <a:p>
            <a:r>
              <a:rPr lang="en-US"/>
              <a:t>Faculty</a:t>
            </a:r>
          </a:p>
        </p:txBody>
      </p:sp>
      <p:sp>
        <p:nvSpPr>
          <p:cNvPr id="3" name="Content Placeholder 2">
            <a:extLst>
              <a:ext uri="{FF2B5EF4-FFF2-40B4-BE49-F238E27FC236}">
                <a16:creationId xmlns:a16="http://schemas.microsoft.com/office/drawing/2014/main" id="{9C898007-7F95-DE89-5A83-E103534D258C}"/>
              </a:ext>
            </a:extLst>
          </p:cNvPr>
          <p:cNvSpPr>
            <a:spLocks noGrp="1"/>
          </p:cNvSpPr>
          <p:nvPr>
            <p:ph idx="13"/>
          </p:nvPr>
        </p:nvSpPr>
        <p:spPr/>
        <p:txBody>
          <a:bodyPr/>
          <a:lstStyle/>
          <a:p>
            <a:pPr marL="9525" indent="0">
              <a:buNone/>
            </a:pPr>
            <a:r>
              <a:rPr lang="en-US" sz="2600" b="1" i="0">
                <a:solidFill>
                  <a:schemeClr val="accent6"/>
                </a:solidFill>
                <a:effectLst/>
                <a:latin typeface="+mn-lt"/>
              </a:rPr>
              <a:t>Charise Gleason, MSN, NP-C, AOCNP</a:t>
            </a:r>
            <a:br>
              <a:rPr lang="en-US">
                <a:latin typeface="+mn-lt"/>
              </a:rPr>
            </a:br>
            <a:r>
              <a:rPr lang="en-US" b="0" i="0">
                <a:solidFill>
                  <a:srgbClr val="181818"/>
                </a:solidFill>
                <a:effectLst/>
                <a:latin typeface="+mn-lt"/>
              </a:rPr>
              <a:t>VP and Chief APP Officer</a:t>
            </a:r>
            <a:br>
              <a:rPr lang="en-US">
                <a:latin typeface="+mn-lt"/>
              </a:rPr>
            </a:br>
            <a:r>
              <a:rPr lang="en-US" b="0" i="0">
                <a:solidFill>
                  <a:srgbClr val="181818"/>
                </a:solidFill>
                <a:effectLst/>
                <a:latin typeface="+mn-lt"/>
              </a:rPr>
              <a:t>Emory Healthcare</a:t>
            </a:r>
            <a:br>
              <a:rPr lang="en-US">
                <a:latin typeface="+mn-lt"/>
              </a:rPr>
            </a:br>
            <a:r>
              <a:rPr lang="en-US" b="0" i="0">
                <a:solidFill>
                  <a:srgbClr val="181818"/>
                </a:solidFill>
                <a:effectLst/>
                <a:latin typeface="+mn-lt"/>
              </a:rPr>
              <a:t>NP Myeloma Program Winship Cancer Institute</a:t>
            </a:r>
            <a:br>
              <a:rPr lang="en-US">
                <a:latin typeface="+mn-lt"/>
              </a:rPr>
            </a:br>
            <a:r>
              <a:rPr lang="en-US" b="0" i="0">
                <a:solidFill>
                  <a:srgbClr val="181818"/>
                </a:solidFill>
                <a:effectLst/>
                <a:latin typeface="+mn-lt"/>
              </a:rPr>
              <a:t>Adjunct Faculty</a:t>
            </a:r>
            <a:br>
              <a:rPr lang="en-US">
                <a:latin typeface="+mn-lt"/>
              </a:rPr>
            </a:br>
            <a:r>
              <a:rPr lang="en-US" b="0" i="0">
                <a:solidFill>
                  <a:srgbClr val="181818"/>
                </a:solidFill>
                <a:effectLst/>
                <a:latin typeface="+mn-lt"/>
              </a:rPr>
              <a:t>Nell Hodgson Woodruff School of Nursing</a:t>
            </a:r>
            <a:br>
              <a:rPr lang="en-US">
                <a:latin typeface="+mn-lt"/>
              </a:rPr>
            </a:br>
            <a:r>
              <a:rPr lang="en-US" b="0" i="0">
                <a:solidFill>
                  <a:srgbClr val="181818"/>
                </a:solidFill>
                <a:effectLst/>
                <a:latin typeface="+mn-lt"/>
              </a:rPr>
              <a:t>Atlanta, Georgia</a:t>
            </a:r>
            <a:endParaRPr lang="en-US">
              <a:latin typeface="+mn-lt"/>
            </a:endParaRPr>
          </a:p>
          <a:p>
            <a:endParaRPr lang="en-US">
              <a:latin typeface="+mn-lt"/>
            </a:endParaRPr>
          </a:p>
          <a:p>
            <a:pPr marL="9525" indent="0">
              <a:buNone/>
            </a:pPr>
            <a:r>
              <a:rPr lang="en-US" b="1">
                <a:solidFill>
                  <a:schemeClr val="accent6"/>
                </a:solidFill>
                <a:latin typeface="+mn-lt"/>
              </a:rPr>
              <a:t>Charise Gleason, MSN, NP-C, AOCNP: </a:t>
            </a:r>
            <a:r>
              <a:rPr lang="en-US" b="0" i="1">
                <a:solidFill>
                  <a:srgbClr val="181818"/>
                </a:solidFill>
                <a:effectLst/>
                <a:latin typeface="+mn-lt"/>
              </a:rPr>
              <a:t>consultant/advisor/speaker: </a:t>
            </a:r>
            <a:r>
              <a:rPr lang="en-US" b="0" i="0">
                <a:solidFill>
                  <a:srgbClr val="181818"/>
                </a:solidFill>
                <a:effectLst/>
                <a:latin typeface="+mn-lt"/>
              </a:rPr>
              <a:t>Pfizer.</a:t>
            </a:r>
            <a:endParaRPr lang="en-US">
              <a:latin typeface="+mn-lt"/>
            </a:endParaRPr>
          </a:p>
        </p:txBody>
      </p:sp>
      <p:sp>
        <p:nvSpPr>
          <p:cNvPr id="4" name="Slide Number Placeholder 2">
            <a:extLst>
              <a:ext uri="{FF2B5EF4-FFF2-40B4-BE49-F238E27FC236}">
                <a16:creationId xmlns:a16="http://schemas.microsoft.com/office/drawing/2014/main" id="{DF757EB4-18A7-6225-9BA1-09CF786B8A46}"/>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55960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0BAC5B-46F8-4066-8EE6-E55B521009D1}"/>
              </a:ext>
            </a:extLst>
          </p:cNvPr>
          <p:cNvSpPr>
            <a:spLocks noGrp="1"/>
          </p:cNvSpPr>
          <p:nvPr>
            <p:ph type="title"/>
          </p:nvPr>
        </p:nvSpPr>
        <p:spPr/>
        <p:txBody>
          <a:bodyPr/>
          <a:lstStyle/>
          <a:p>
            <a:r>
              <a:rPr lang="en-US"/>
              <a:t>Multiple Myeloma: Overview</a:t>
            </a:r>
          </a:p>
        </p:txBody>
      </p:sp>
      <p:sp>
        <p:nvSpPr>
          <p:cNvPr id="6" name="Content Placeholder 5">
            <a:extLst>
              <a:ext uri="{FF2B5EF4-FFF2-40B4-BE49-F238E27FC236}">
                <a16:creationId xmlns:a16="http://schemas.microsoft.com/office/drawing/2014/main" id="{07A39129-37F6-9E41-840F-2A644DE57D9E}"/>
              </a:ext>
            </a:extLst>
          </p:cNvPr>
          <p:cNvSpPr>
            <a:spLocks noGrp="1"/>
          </p:cNvSpPr>
          <p:nvPr>
            <p:ph idx="13"/>
          </p:nvPr>
        </p:nvSpPr>
        <p:spPr>
          <a:xfrm>
            <a:off x="6900391" y="1840160"/>
            <a:ext cx="4870921" cy="4351338"/>
          </a:xfrm>
        </p:spPr>
        <p:txBody>
          <a:bodyPr>
            <a:normAutofit lnSpcReduction="10000"/>
          </a:bodyPr>
          <a:lstStyle/>
          <a:p>
            <a:pPr>
              <a:spcAft>
                <a:spcPts val="0"/>
              </a:spcAft>
            </a:pPr>
            <a:r>
              <a:rPr lang="en-US" sz="2000"/>
              <a:t>B-cell–derived plasma cell disorder</a:t>
            </a:r>
          </a:p>
          <a:p>
            <a:pPr lvl="1">
              <a:spcAft>
                <a:spcPts val="0"/>
              </a:spcAft>
            </a:pPr>
            <a:r>
              <a:rPr lang="en-US" sz="1800"/>
              <a:t>Clonal proliferation of Ig-secreting malignant plasma cells in bone marrow</a:t>
            </a:r>
          </a:p>
          <a:p>
            <a:pPr lvl="1">
              <a:spcAft>
                <a:spcPts val="0"/>
              </a:spcAft>
            </a:pPr>
            <a:r>
              <a:rPr lang="en-US" sz="1800"/>
              <a:t>Secretion of M-protein into blood or urine</a:t>
            </a:r>
          </a:p>
          <a:p>
            <a:pPr lvl="1">
              <a:spcAft>
                <a:spcPts val="0"/>
              </a:spcAft>
            </a:pPr>
            <a:r>
              <a:rPr lang="en-US" sz="1800"/>
              <a:t>Abnormal Ig or Ig fragment (aka, monoclonal protein, myeloma protein, or paraprotein)</a:t>
            </a:r>
          </a:p>
          <a:p>
            <a:pPr lvl="1">
              <a:spcAft>
                <a:spcPts val="0"/>
              </a:spcAft>
            </a:pPr>
            <a:r>
              <a:rPr lang="en-US" sz="1800"/>
              <a:t>Associated end-organ dysfunction</a:t>
            </a:r>
          </a:p>
          <a:p>
            <a:pPr>
              <a:spcAft>
                <a:spcPts val="0"/>
              </a:spcAft>
            </a:pPr>
            <a:r>
              <a:rPr lang="en-US" sz="2000"/>
              <a:t>US prevalence in 2024</a:t>
            </a:r>
          </a:p>
          <a:p>
            <a:pPr lvl="1">
              <a:spcAft>
                <a:spcPts val="0"/>
              </a:spcAft>
            </a:pPr>
            <a:r>
              <a:rPr lang="en-US" sz="1800"/>
              <a:t>35,780 new cases; 12,540 deaths</a:t>
            </a:r>
          </a:p>
          <a:p>
            <a:pPr lvl="1">
              <a:spcAft>
                <a:spcPts val="0"/>
              </a:spcAft>
            </a:pPr>
            <a:r>
              <a:rPr lang="en-US" sz="1800"/>
              <a:t>Median age at diagnosis: ~69 yr</a:t>
            </a:r>
          </a:p>
          <a:p>
            <a:pPr lvl="1">
              <a:spcAft>
                <a:spcPts val="0"/>
              </a:spcAft>
            </a:pPr>
            <a:r>
              <a:rPr lang="en-US" sz="1800"/>
              <a:t>5-yr relative survival: 61.1% (2014-2020)</a:t>
            </a:r>
            <a:endParaRPr lang="en-US" sz="1800" baseline="30000"/>
          </a:p>
        </p:txBody>
      </p:sp>
      <p:sp>
        <p:nvSpPr>
          <p:cNvPr id="10" name="Text Box 11">
            <a:extLst>
              <a:ext uri="{FF2B5EF4-FFF2-40B4-BE49-F238E27FC236}">
                <a16:creationId xmlns:a16="http://schemas.microsoft.com/office/drawing/2014/main" id="{666D4CB6-E5D3-4D7D-8DB7-CEC93134B5C8}"/>
              </a:ext>
            </a:extLst>
          </p:cNvPr>
          <p:cNvSpPr txBox="1">
            <a:spLocks noChangeArrowheads="1"/>
          </p:cNvSpPr>
          <p:nvPr/>
        </p:nvSpPr>
        <p:spPr bwMode="auto">
          <a:xfrm>
            <a:off x="342554" y="651017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mn-cs"/>
              </a:rPr>
              <a:t>Kumar. Nat Rev Dis Primers. 2017;3:17046. seer.cancer.gov/</a:t>
            </a:r>
            <a:r>
              <a:rPr kumimoji="0" lang="en-US" altLang="en-US" sz="1200" b="0" i="0" u="none" strike="noStrike" kern="1200" cap="none" spc="0" normalizeH="0" baseline="0" noProof="0" err="1">
                <a:ln>
                  <a:noFill/>
                </a:ln>
                <a:solidFill>
                  <a:schemeClr val="bg2"/>
                </a:solidFill>
                <a:effectLst/>
                <a:uLnTx/>
                <a:uFillTx/>
                <a:latin typeface="Calibri" panose="020F0502020204030204" pitchFamily="34" charset="0"/>
                <a:ea typeface="+mn-ea"/>
                <a:cs typeface="+mn-cs"/>
              </a:rPr>
              <a:t>statfacts</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mn-cs"/>
              </a:rPr>
              <a:t>/html/mulmy.html.</a:t>
            </a:r>
          </a:p>
        </p:txBody>
      </p:sp>
      <p:grpSp>
        <p:nvGrpSpPr>
          <p:cNvPr id="1201" name="Group 1200">
            <a:extLst>
              <a:ext uri="{FF2B5EF4-FFF2-40B4-BE49-F238E27FC236}">
                <a16:creationId xmlns:a16="http://schemas.microsoft.com/office/drawing/2014/main" id="{D61A295A-5AAC-C22F-322B-28B016BC9A47}"/>
              </a:ext>
            </a:extLst>
          </p:cNvPr>
          <p:cNvGrpSpPr>
            <a:grpSpLocks noChangeAspect="1"/>
          </p:cNvGrpSpPr>
          <p:nvPr/>
        </p:nvGrpSpPr>
        <p:grpSpPr>
          <a:xfrm>
            <a:off x="414340" y="1750897"/>
            <a:ext cx="6025318" cy="4622604"/>
            <a:chOff x="350576" y="1356502"/>
            <a:chExt cx="6549259" cy="5024570"/>
          </a:xfrm>
        </p:grpSpPr>
        <p:sp>
          <p:nvSpPr>
            <p:cNvPr id="1202" name="TextBox 1201">
              <a:extLst>
                <a:ext uri="{FF2B5EF4-FFF2-40B4-BE49-F238E27FC236}">
                  <a16:creationId xmlns:a16="http://schemas.microsoft.com/office/drawing/2014/main" id="{FA533225-A7CF-3193-A48B-A5061A72936F}"/>
                </a:ext>
              </a:extLst>
            </p:cNvPr>
            <p:cNvSpPr txBox="1"/>
            <p:nvPr/>
          </p:nvSpPr>
          <p:spPr bwMode="auto">
            <a:xfrm>
              <a:off x="350576" y="1457596"/>
              <a:ext cx="27216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mn-cs"/>
                </a:rPr>
                <a:t>Red marrow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mn-cs"/>
                </a:rPr>
                <a:t>(where plasma cells are made)</a:t>
              </a:r>
            </a:p>
          </p:txBody>
        </p:sp>
        <p:sp>
          <p:nvSpPr>
            <p:cNvPr id="1203" name="TextBox 1202">
              <a:extLst>
                <a:ext uri="{FF2B5EF4-FFF2-40B4-BE49-F238E27FC236}">
                  <a16:creationId xmlns:a16="http://schemas.microsoft.com/office/drawing/2014/main" id="{A34559F7-BA54-A633-248D-06D62318946E}"/>
                </a:ext>
              </a:extLst>
            </p:cNvPr>
            <p:cNvSpPr txBox="1"/>
            <p:nvPr/>
          </p:nvSpPr>
          <p:spPr bwMode="auto">
            <a:xfrm>
              <a:off x="609759" y="4765131"/>
              <a:ext cx="14248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mn-cs"/>
                </a:rPr>
                <a:t>Yellow marrow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mn-cs"/>
                </a:rPr>
                <a:t> </a:t>
              </a:r>
            </a:p>
          </p:txBody>
        </p:sp>
        <p:grpSp>
          <p:nvGrpSpPr>
            <p:cNvPr id="1204" name="Group 1203">
              <a:extLst>
                <a:ext uri="{FF2B5EF4-FFF2-40B4-BE49-F238E27FC236}">
                  <a16:creationId xmlns:a16="http://schemas.microsoft.com/office/drawing/2014/main" id="{4341EC92-2212-594E-ADB9-F0DA02F0CA75}"/>
                </a:ext>
              </a:extLst>
            </p:cNvPr>
            <p:cNvGrpSpPr/>
            <p:nvPr/>
          </p:nvGrpSpPr>
          <p:grpSpPr>
            <a:xfrm>
              <a:off x="3424646" y="1356502"/>
              <a:ext cx="3433559" cy="1805750"/>
              <a:chOff x="3191057" y="1391209"/>
              <a:chExt cx="3433559" cy="1805750"/>
            </a:xfrm>
          </p:grpSpPr>
          <p:sp>
            <p:nvSpPr>
              <p:cNvPr id="1393" name="TextBox 1392">
                <a:extLst>
                  <a:ext uri="{FF2B5EF4-FFF2-40B4-BE49-F238E27FC236}">
                    <a16:creationId xmlns:a16="http://schemas.microsoft.com/office/drawing/2014/main" id="{F964D62D-FDAE-5BA7-B634-A9399D568BF1}"/>
                  </a:ext>
                </a:extLst>
              </p:cNvPr>
              <p:cNvSpPr txBox="1"/>
              <p:nvPr/>
            </p:nvSpPr>
            <p:spPr bwMode="auto">
              <a:xfrm>
                <a:off x="3191057" y="1391209"/>
                <a:ext cx="2106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mn-cs"/>
                  </a:rPr>
                  <a:t>Normal plasma cells</a:t>
                </a:r>
              </a:p>
            </p:txBody>
          </p:sp>
          <p:sp>
            <p:nvSpPr>
              <p:cNvPr id="1394" name="TextBox 1393">
                <a:extLst>
                  <a:ext uri="{FF2B5EF4-FFF2-40B4-BE49-F238E27FC236}">
                    <a16:creationId xmlns:a16="http://schemas.microsoft.com/office/drawing/2014/main" id="{6DB17B91-3908-B7BF-7479-1D8E46C06439}"/>
                  </a:ext>
                </a:extLst>
              </p:cNvPr>
              <p:cNvSpPr txBox="1"/>
              <p:nvPr/>
            </p:nvSpPr>
            <p:spPr bwMode="auto">
              <a:xfrm>
                <a:off x="5433777" y="2296126"/>
                <a:ext cx="11908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mn-cs"/>
                  </a:rPr>
                  <a:t>Antibodies</a:t>
                </a:r>
              </a:p>
            </p:txBody>
          </p:sp>
          <p:grpSp>
            <p:nvGrpSpPr>
              <p:cNvPr id="1395" name="Group 1394">
                <a:extLst>
                  <a:ext uri="{FF2B5EF4-FFF2-40B4-BE49-F238E27FC236}">
                    <a16:creationId xmlns:a16="http://schemas.microsoft.com/office/drawing/2014/main" id="{34286B8B-2182-EA82-9A68-99C8D4FBD430}"/>
                  </a:ext>
                </a:extLst>
              </p:cNvPr>
              <p:cNvGrpSpPr/>
              <p:nvPr/>
            </p:nvGrpSpPr>
            <p:grpSpPr>
              <a:xfrm>
                <a:off x="3569048" y="1961820"/>
                <a:ext cx="426360" cy="586334"/>
                <a:chOff x="4134706" y="1725289"/>
                <a:chExt cx="426360" cy="586334"/>
              </a:xfrm>
            </p:grpSpPr>
            <p:sp>
              <p:nvSpPr>
                <p:cNvPr id="1445" name="Freeform 67">
                  <a:extLst>
                    <a:ext uri="{FF2B5EF4-FFF2-40B4-BE49-F238E27FC236}">
                      <a16:creationId xmlns:a16="http://schemas.microsoft.com/office/drawing/2014/main" id="{C2837743-C3E7-FD3E-12D3-972EFCF04B50}"/>
                    </a:ext>
                  </a:extLst>
                </p:cNvPr>
                <p:cNvSpPr/>
                <p:nvPr/>
              </p:nvSpPr>
              <p:spPr bwMode="auto">
                <a:xfrm rot="20406300">
                  <a:off x="4134706" y="1725289"/>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rgbClr val="682E74">
                        <a:lumMod val="60000"/>
                        <a:lumOff val="40000"/>
                      </a:srgbClr>
                    </a:gs>
                    <a:gs pos="58000">
                      <a:srgbClr val="015873"/>
                    </a:gs>
                  </a:gsLst>
                  <a:lin ang="5400000" scaled="1"/>
                </a:gradFill>
                <a:ln w="12700" cap="flat" cmpd="sng" algn="ctr">
                  <a:solidFill>
                    <a:srgbClr val="FFFFFF">
                      <a:lumMod val="65000"/>
                    </a:srgb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itchFamily="34" charset="0"/>
                  </a:endParaRPr>
                </a:p>
              </p:txBody>
            </p:sp>
            <p:sp>
              <p:nvSpPr>
                <p:cNvPr id="1446" name="Freeform 16">
                  <a:extLst>
                    <a:ext uri="{FF2B5EF4-FFF2-40B4-BE49-F238E27FC236}">
                      <a16:creationId xmlns:a16="http://schemas.microsoft.com/office/drawing/2014/main" id="{74AE7BDA-86C0-2F84-DC9C-AB2C92E1C2B8}"/>
                    </a:ext>
                  </a:extLst>
                </p:cNvPr>
                <p:cNvSpPr/>
                <p:nvPr/>
              </p:nvSpPr>
              <p:spPr bwMode="auto">
                <a:xfrm rot="3922366">
                  <a:off x="4237607" y="1945168"/>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37000">
                      <a:srgbClr val="015873"/>
                    </a:gs>
                    <a:gs pos="100000">
                      <a:srgbClr val="682E74">
                        <a:lumMod val="40000"/>
                        <a:lumOff val="60000"/>
                      </a:srgbClr>
                    </a:gs>
                  </a:gsLst>
                  <a:path path="circle">
                    <a:fillToRect l="50000" t="50000" r="50000" b="50000"/>
                  </a:path>
                  <a:tileRect/>
                </a:gradFill>
                <a:ln w="12700">
                  <a:solidFill>
                    <a:srgbClr val="CDCDCF"/>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396" name="Group 22">
                <a:extLst>
                  <a:ext uri="{FF2B5EF4-FFF2-40B4-BE49-F238E27FC236}">
                    <a16:creationId xmlns:a16="http://schemas.microsoft.com/office/drawing/2014/main" id="{1EB5ACC9-E0CF-6513-2E67-89182E4FD35F}"/>
                  </a:ext>
                </a:extLst>
              </p:cNvPr>
              <p:cNvGrpSpPr>
                <a:grpSpLocks noChangeAspect="1"/>
              </p:cNvGrpSpPr>
              <p:nvPr/>
            </p:nvGrpSpPr>
            <p:grpSpPr bwMode="auto">
              <a:xfrm rot="8186753">
                <a:off x="5278022" y="2097367"/>
                <a:ext cx="361950" cy="263525"/>
                <a:chOff x="8571792" y="4033631"/>
                <a:chExt cx="697742" cy="506060"/>
              </a:xfrm>
            </p:grpSpPr>
            <p:sp>
              <p:nvSpPr>
                <p:cNvPr id="1439" name="Rounded Rectangle 24">
                  <a:extLst>
                    <a:ext uri="{FF2B5EF4-FFF2-40B4-BE49-F238E27FC236}">
                      <a16:creationId xmlns:a16="http://schemas.microsoft.com/office/drawing/2014/main" id="{C0726746-01E2-22C4-DC3D-2B89B7CD3FF7}"/>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40" name="Rounded Rectangle 25">
                  <a:extLst>
                    <a:ext uri="{FF2B5EF4-FFF2-40B4-BE49-F238E27FC236}">
                      <a16:creationId xmlns:a16="http://schemas.microsoft.com/office/drawing/2014/main" id="{8ABC88D9-0E9B-B882-778E-9CC2232C3DC4}"/>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41" name="Rounded Rectangle 26">
                  <a:extLst>
                    <a:ext uri="{FF2B5EF4-FFF2-40B4-BE49-F238E27FC236}">
                      <a16:creationId xmlns:a16="http://schemas.microsoft.com/office/drawing/2014/main" id="{5F078D5F-3DB3-4FC4-B972-67F3A9087727}"/>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42" name="Rounded Rectangle 27">
                  <a:extLst>
                    <a:ext uri="{FF2B5EF4-FFF2-40B4-BE49-F238E27FC236}">
                      <a16:creationId xmlns:a16="http://schemas.microsoft.com/office/drawing/2014/main" id="{B5BEB704-1627-FA36-ED9D-1E201B7FBEE3}"/>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43" name="Rounded Rectangle 29">
                  <a:extLst>
                    <a:ext uri="{FF2B5EF4-FFF2-40B4-BE49-F238E27FC236}">
                      <a16:creationId xmlns:a16="http://schemas.microsoft.com/office/drawing/2014/main" id="{E498C1C0-374B-B9E0-0942-B7D9C2F08CEF}"/>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44" name="Rounded Rectangle 31">
                  <a:extLst>
                    <a:ext uri="{FF2B5EF4-FFF2-40B4-BE49-F238E27FC236}">
                      <a16:creationId xmlns:a16="http://schemas.microsoft.com/office/drawing/2014/main" id="{C6017C46-20D6-6A61-9A3D-018118801196}"/>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397" name="Group 22">
                <a:extLst>
                  <a:ext uri="{FF2B5EF4-FFF2-40B4-BE49-F238E27FC236}">
                    <a16:creationId xmlns:a16="http://schemas.microsoft.com/office/drawing/2014/main" id="{1BA5034A-120C-0E06-DBE8-D324DFC99C0F}"/>
                  </a:ext>
                </a:extLst>
              </p:cNvPr>
              <p:cNvGrpSpPr>
                <a:grpSpLocks noChangeAspect="1"/>
              </p:cNvGrpSpPr>
              <p:nvPr/>
            </p:nvGrpSpPr>
            <p:grpSpPr bwMode="auto">
              <a:xfrm rot="8186753">
                <a:off x="4858490" y="2033446"/>
                <a:ext cx="361950" cy="263525"/>
                <a:chOff x="8571792" y="4033631"/>
                <a:chExt cx="697742" cy="506060"/>
              </a:xfrm>
            </p:grpSpPr>
            <p:sp>
              <p:nvSpPr>
                <p:cNvPr id="1433" name="Rounded Rectangle 24">
                  <a:extLst>
                    <a:ext uri="{FF2B5EF4-FFF2-40B4-BE49-F238E27FC236}">
                      <a16:creationId xmlns:a16="http://schemas.microsoft.com/office/drawing/2014/main" id="{55BD566E-72FA-898E-CB55-C020E0180838}"/>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4" name="Rounded Rectangle 25">
                  <a:extLst>
                    <a:ext uri="{FF2B5EF4-FFF2-40B4-BE49-F238E27FC236}">
                      <a16:creationId xmlns:a16="http://schemas.microsoft.com/office/drawing/2014/main" id="{E075E537-40B9-C0EC-5430-47B797E686B0}"/>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5" name="Rounded Rectangle 26">
                  <a:extLst>
                    <a:ext uri="{FF2B5EF4-FFF2-40B4-BE49-F238E27FC236}">
                      <a16:creationId xmlns:a16="http://schemas.microsoft.com/office/drawing/2014/main" id="{B420EAE8-F44D-CDCB-9305-7CC104D01C5B}"/>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6" name="Rounded Rectangle 27">
                  <a:extLst>
                    <a:ext uri="{FF2B5EF4-FFF2-40B4-BE49-F238E27FC236}">
                      <a16:creationId xmlns:a16="http://schemas.microsoft.com/office/drawing/2014/main" id="{A36A9BE6-BFD6-514B-E330-C6D319EA0944}"/>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7" name="Rounded Rectangle 29">
                  <a:extLst>
                    <a:ext uri="{FF2B5EF4-FFF2-40B4-BE49-F238E27FC236}">
                      <a16:creationId xmlns:a16="http://schemas.microsoft.com/office/drawing/2014/main" id="{7A232915-6664-FA70-B538-18810FCC8080}"/>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8" name="Rounded Rectangle 31">
                  <a:extLst>
                    <a:ext uri="{FF2B5EF4-FFF2-40B4-BE49-F238E27FC236}">
                      <a16:creationId xmlns:a16="http://schemas.microsoft.com/office/drawing/2014/main" id="{D44DDB18-DD5A-7C8D-3B7B-E3DD65930229}"/>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398" name="Group 22">
                <a:extLst>
                  <a:ext uri="{FF2B5EF4-FFF2-40B4-BE49-F238E27FC236}">
                    <a16:creationId xmlns:a16="http://schemas.microsoft.com/office/drawing/2014/main" id="{8D9FFCC7-CA59-B6E8-7C36-FA229BCF3B23}"/>
                  </a:ext>
                </a:extLst>
              </p:cNvPr>
              <p:cNvGrpSpPr>
                <a:grpSpLocks noChangeAspect="1"/>
              </p:cNvGrpSpPr>
              <p:nvPr/>
            </p:nvGrpSpPr>
            <p:grpSpPr bwMode="auto">
              <a:xfrm rot="12331661">
                <a:off x="4989930" y="2436973"/>
                <a:ext cx="361950" cy="263525"/>
                <a:chOff x="8571792" y="4033631"/>
                <a:chExt cx="697742" cy="506060"/>
              </a:xfrm>
            </p:grpSpPr>
            <p:sp>
              <p:nvSpPr>
                <p:cNvPr id="1427" name="Rounded Rectangle 24">
                  <a:extLst>
                    <a:ext uri="{FF2B5EF4-FFF2-40B4-BE49-F238E27FC236}">
                      <a16:creationId xmlns:a16="http://schemas.microsoft.com/office/drawing/2014/main" id="{E1DE3D64-05CB-591D-4647-0875B4AAA1C0}"/>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8" name="Rounded Rectangle 25">
                  <a:extLst>
                    <a:ext uri="{FF2B5EF4-FFF2-40B4-BE49-F238E27FC236}">
                      <a16:creationId xmlns:a16="http://schemas.microsoft.com/office/drawing/2014/main" id="{00DB1451-D774-827F-CC23-4709A9AF1FC4}"/>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9" name="Rounded Rectangle 26">
                  <a:extLst>
                    <a:ext uri="{FF2B5EF4-FFF2-40B4-BE49-F238E27FC236}">
                      <a16:creationId xmlns:a16="http://schemas.microsoft.com/office/drawing/2014/main" id="{57528EBD-1BBE-8CF3-A638-120E96B7C6BD}"/>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0" name="Rounded Rectangle 27">
                  <a:extLst>
                    <a:ext uri="{FF2B5EF4-FFF2-40B4-BE49-F238E27FC236}">
                      <a16:creationId xmlns:a16="http://schemas.microsoft.com/office/drawing/2014/main" id="{362D3EC9-97E5-A765-ABD6-CFF8E6531812}"/>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1" name="Rounded Rectangle 29">
                  <a:extLst>
                    <a:ext uri="{FF2B5EF4-FFF2-40B4-BE49-F238E27FC236}">
                      <a16:creationId xmlns:a16="http://schemas.microsoft.com/office/drawing/2014/main" id="{6C933F78-64D3-3729-1DDF-B36BF19C2380}"/>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32" name="Rounded Rectangle 31">
                  <a:extLst>
                    <a:ext uri="{FF2B5EF4-FFF2-40B4-BE49-F238E27FC236}">
                      <a16:creationId xmlns:a16="http://schemas.microsoft.com/office/drawing/2014/main" id="{8D416251-296A-7A75-627A-5023E310900D}"/>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399" name="Group 22">
                <a:extLst>
                  <a:ext uri="{FF2B5EF4-FFF2-40B4-BE49-F238E27FC236}">
                    <a16:creationId xmlns:a16="http://schemas.microsoft.com/office/drawing/2014/main" id="{B1B751EE-B793-8C4B-BE6D-D30B57FFAB69}"/>
                  </a:ext>
                </a:extLst>
              </p:cNvPr>
              <p:cNvGrpSpPr>
                <a:grpSpLocks noChangeAspect="1"/>
              </p:cNvGrpSpPr>
              <p:nvPr/>
            </p:nvGrpSpPr>
            <p:grpSpPr bwMode="auto">
              <a:xfrm rot="12331661">
                <a:off x="4553092" y="2287462"/>
                <a:ext cx="361950" cy="263525"/>
                <a:chOff x="8571792" y="4033631"/>
                <a:chExt cx="697742" cy="506060"/>
              </a:xfrm>
            </p:grpSpPr>
            <p:sp>
              <p:nvSpPr>
                <p:cNvPr id="1421" name="Rounded Rectangle 24">
                  <a:extLst>
                    <a:ext uri="{FF2B5EF4-FFF2-40B4-BE49-F238E27FC236}">
                      <a16:creationId xmlns:a16="http://schemas.microsoft.com/office/drawing/2014/main" id="{E8BD023B-D4E1-FE68-757E-549B5105C68E}"/>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2" name="Rounded Rectangle 25">
                  <a:extLst>
                    <a:ext uri="{FF2B5EF4-FFF2-40B4-BE49-F238E27FC236}">
                      <a16:creationId xmlns:a16="http://schemas.microsoft.com/office/drawing/2014/main" id="{D042B79B-D6DA-1F2C-62A4-3E1FF132C6EC}"/>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3" name="Rounded Rectangle 26">
                  <a:extLst>
                    <a:ext uri="{FF2B5EF4-FFF2-40B4-BE49-F238E27FC236}">
                      <a16:creationId xmlns:a16="http://schemas.microsoft.com/office/drawing/2014/main" id="{A7F67A87-ED82-D5CC-77C1-A73F244810A6}"/>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4" name="Rounded Rectangle 27">
                  <a:extLst>
                    <a:ext uri="{FF2B5EF4-FFF2-40B4-BE49-F238E27FC236}">
                      <a16:creationId xmlns:a16="http://schemas.microsoft.com/office/drawing/2014/main" id="{24308333-7B95-772F-08E8-2AE746D5D151}"/>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5" name="Rounded Rectangle 29">
                  <a:extLst>
                    <a:ext uri="{FF2B5EF4-FFF2-40B4-BE49-F238E27FC236}">
                      <a16:creationId xmlns:a16="http://schemas.microsoft.com/office/drawing/2014/main" id="{8502EC29-E0ED-5E9A-9F6C-FAB7C4758BE8}"/>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6" name="Rounded Rectangle 31">
                  <a:extLst>
                    <a:ext uri="{FF2B5EF4-FFF2-40B4-BE49-F238E27FC236}">
                      <a16:creationId xmlns:a16="http://schemas.microsoft.com/office/drawing/2014/main" id="{9C6551B6-B340-60F9-CA5C-41F62846BE12}"/>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400" name="Group 22">
                <a:extLst>
                  <a:ext uri="{FF2B5EF4-FFF2-40B4-BE49-F238E27FC236}">
                    <a16:creationId xmlns:a16="http://schemas.microsoft.com/office/drawing/2014/main" id="{99693C40-C72E-7679-946F-EA049D4CB074}"/>
                  </a:ext>
                </a:extLst>
              </p:cNvPr>
              <p:cNvGrpSpPr>
                <a:grpSpLocks noChangeAspect="1"/>
              </p:cNvGrpSpPr>
              <p:nvPr/>
            </p:nvGrpSpPr>
            <p:grpSpPr bwMode="auto">
              <a:xfrm rot="12331661">
                <a:off x="4486653" y="2631488"/>
                <a:ext cx="361950" cy="263525"/>
                <a:chOff x="8571792" y="4033631"/>
                <a:chExt cx="697742" cy="506060"/>
              </a:xfrm>
            </p:grpSpPr>
            <p:sp>
              <p:nvSpPr>
                <p:cNvPr id="1415" name="Rounded Rectangle 24">
                  <a:extLst>
                    <a:ext uri="{FF2B5EF4-FFF2-40B4-BE49-F238E27FC236}">
                      <a16:creationId xmlns:a16="http://schemas.microsoft.com/office/drawing/2014/main" id="{C62C1321-05DA-3B99-B5A1-2DC898CA1939}"/>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6" name="Rounded Rectangle 25">
                  <a:extLst>
                    <a:ext uri="{FF2B5EF4-FFF2-40B4-BE49-F238E27FC236}">
                      <a16:creationId xmlns:a16="http://schemas.microsoft.com/office/drawing/2014/main" id="{FA44D6B3-88DD-2220-BC82-A5871703B5CC}"/>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7" name="Rounded Rectangle 26">
                  <a:extLst>
                    <a:ext uri="{FF2B5EF4-FFF2-40B4-BE49-F238E27FC236}">
                      <a16:creationId xmlns:a16="http://schemas.microsoft.com/office/drawing/2014/main" id="{17889FDA-AB62-8CCE-4889-DB8F60D0F6A1}"/>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8" name="Rounded Rectangle 27">
                  <a:extLst>
                    <a:ext uri="{FF2B5EF4-FFF2-40B4-BE49-F238E27FC236}">
                      <a16:creationId xmlns:a16="http://schemas.microsoft.com/office/drawing/2014/main" id="{0884284E-B07D-1844-B4D6-A6653ED5C5C6}"/>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9" name="Rounded Rectangle 29">
                  <a:extLst>
                    <a:ext uri="{FF2B5EF4-FFF2-40B4-BE49-F238E27FC236}">
                      <a16:creationId xmlns:a16="http://schemas.microsoft.com/office/drawing/2014/main" id="{64E53D20-84EA-A1E8-0D2A-C1B660CEB0D4}"/>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20" name="Rounded Rectangle 31">
                  <a:extLst>
                    <a:ext uri="{FF2B5EF4-FFF2-40B4-BE49-F238E27FC236}">
                      <a16:creationId xmlns:a16="http://schemas.microsoft.com/office/drawing/2014/main" id="{87E26803-27C9-89DE-000A-E694CCCECED8}"/>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401" name="Group 22">
                <a:extLst>
                  <a:ext uri="{FF2B5EF4-FFF2-40B4-BE49-F238E27FC236}">
                    <a16:creationId xmlns:a16="http://schemas.microsoft.com/office/drawing/2014/main" id="{164490AB-9743-B767-40DB-92EDBD3F885E}"/>
                  </a:ext>
                </a:extLst>
              </p:cNvPr>
              <p:cNvGrpSpPr>
                <a:grpSpLocks noChangeAspect="1"/>
              </p:cNvGrpSpPr>
              <p:nvPr/>
            </p:nvGrpSpPr>
            <p:grpSpPr bwMode="auto">
              <a:xfrm rot="3586345">
                <a:off x="3667058" y="2544615"/>
                <a:ext cx="361950" cy="263525"/>
                <a:chOff x="8571792" y="4033631"/>
                <a:chExt cx="697742" cy="506060"/>
              </a:xfrm>
            </p:grpSpPr>
            <p:sp>
              <p:nvSpPr>
                <p:cNvPr id="1409" name="Rounded Rectangle 24">
                  <a:extLst>
                    <a:ext uri="{FF2B5EF4-FFF2-40B4-BE49-F238E27FC236}">
                      <a16:creationId xmlns:a16="http://schemas.microsoft.com/office/drawing/2014/main" id="{458143CE-1A32-2035-533C-3C2466EDB024}"/>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0" name="Rounded Rectangle 25">
                  <a:extLst>
                    <a:ext uri="{FF2B5EF4-FFF2-40B4-BE49-F238E27FC236}">
                      <a16:creationId xmlns:a16="http://schemas.microsoft.com/office/drawing/2014/main" id="{A1795C31-0D3C-013F-5939-131170C4513B}"/>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1" name="Rounded Rectangle 26">
                  <a:extLst>
                    <a:ext uri="{FF2B5EF4-FFF2-40B4-BE49-F238E27FC236}">
                      <a16:creationId xmlns:a16="http://schemas.microsoft.com/office/drawing/2014/main" id="{E64275E8-9299-23BE-7A19-3742C5881D3F}"/>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2" name="Rounded Rectangle 27">
                  <a:extLst>
                    <a:ext uri="{FF2B5EF4-FFF2-40B4-BE49-F238E27FC236}">
                      <a16:creationId xmlns:a16="http://schemas.microsoft.com/office/drawing/2014/main" id="{2DD28FC1-BEC5-B5E5-1F11-C4DFF4FDFEAF}"/>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3" name="Rounded Rectangle 29">
                  <a:extLst>
                    <a:ext uri="{FF2B5EF4-FFF2-40B4-BE49-F238E27FC236}">
                      <a16:creationId xmlns:a16="http://schemas.microsoft.com/office/drawing/2014/main" id="{B17014CF-9E3F-B6DE-6521-9CD98F6CB039}"/>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14" name="Rounded Rectangle 31">
                  <a:extLst>
                    <a:ext uri="{FF2B5EF4-FFF2-40B4-BE49-F238E27FC236}">
                      <a16:creationId xmlns:a16="http://schemas.microsoft.com/office/drawing/2014/main" id="{E2065A1B-D0E4-3993-BD47-64D00D82F668}"/>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402" name="Group 22">
                <a:extLst>
                  <a:ext uri="{FF2B5EF4-FFF2-40B4-BE49-F238E27FC236}">
                    <a16:creationId xmlns:a16="http://schemas.microsoft.com/office/drawing/2014/main" id="{3759C057-3C67-EFBC-0598-1BC2655EA210}"/>
                  </a:ext>
                </a:extLst>
              </p:cNvPr>
              <p:cNvGrpSpPr>
                <a:grpSpLocks noChangeAspect="1"/>
              </p:cNvGrpSpPr>
              <p:nvPr/>
            </p:nvGrpSpPr>
            <p:grpSpPr bwMode="auto">
              <a:xfrm rot="7731253">
                <a:off x="3378966" y="2884221"/>
                <a:ext cx="361950" cy="263525"/>
                <a:chOff x="8571792" y="4033631"/>
                <a:chExt cx="697742" cy="506060"/>
              </a:xfrm>
            </p:grpSpPr>
            <p:sp>
              <p:nvSpPr>
                <p:cNvPr id="1403" name="Rounded Rectangle 24">
                  <a:extLst>
                    <a:ext uri="{FF2B5EF4-FFF2-40B4-BE49-F238E27FC236}">
                      <a16:creationId xmlns:a16="http://schemas.microsoft.com/office/drawing/2014/main" id="{E5FCC6E9-944E-5BED-A874-B2E1F4FB805F}"/>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04" name="Rounded Rectangle 25">
                  <a:extLst>
                    <a:ext uri="{FF2B5EF4-FFF2-40B4-BE49-F238E27FC236}">
                      <a16:creationId xmlns:a16="http://schemas.microsoft.com/office/drawing/2014/main" id="{87BF43AE-C8E9-27FB-914D-36AAC24CCCF0}"/>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05" name="Rounded Rectangle 26">
                  <a:extLst>
                    <a:ext uri="{FF2B5EF4-FFF2-40B4-BE49-F238E27FC236}">
                      <a16:creationId xmlns:a16="http://schemas.microsoft.com/office/drawing/2014/main" id="{8FB1626A-E624-9E65-D7BB-0C343730FBDE}"/>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06" name="Rounded Rectangle 27">
                  <a:extLst>
                    <a:ext uri="{FF2B5EF4-FFF2-40B4-BE49-F238E27FC236}">
                      <a16:creationId xmlns:a16="http://schemas.microsoft.com/office/drawing/2014/main" id="{7DE40C5F-34CF-DCEF-4A06-DAEB853C069A}"/>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07" name="Rounded Rectangle 29">
                  <a:extLst>
                    <a:ext uri="{FF2B5EF4-FFF2-40B4-BE49-F238E27FC236}">
                      <a16:creationId xmlns:a16="http://schemas.microsoft.com/office/drawing/2014/main" id="{2436E9DE-7DA8-AF5E-AEA8-A81BCFBBF3BB}"/>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408" name="Rounded Rectangle 31">
                  <a:extLst>
                    <a:ext uri="{FF2B5EF4-FFF2-40B4-BE49-F238E27FC236}">
                      <a16:creationId xmlns:a16="http://schemas.microsoft.com/office/drawing/2014/main" id="{6DA663C3-1705-2844-75FC-5B7D6FE68926}"/>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grpSp>
          <p:nvGrpSpPr>
            <p:cNvPr id="1205" name="Group 1204">
              <a:extLst>
                <a:ext uri="{FF2B5EF4-FFF2-40B4-BE49-F238E27FC236}">
                  <a16:creationId xmlns:a16="http://schemas.microsoft.com/office/drawing/2014/main" id="{88F35AAE-4E5F-0CCA-44F9-53DEDF7D0EE9}"/>
                </a:ext>
              </a:extLst>
            </p:cNvPr>
            <p:cNvGrpSpPr/>
            <p:nvPr/>
          </p:nvGrpSpPr>
          <p:grpSpPr>
            <a:xfrm>
              <a:off x="3425568" y="3227546"/>
              <a:ext cx="3474267" cy="3143430"/>
              <a:chOff x="3191057" y="3262552"/>
              <a:chExt cx="3474267" cy="3143430"/>
            </a:xfrm>
          </p:grpSpPr>
          <p:sp>
            <p:nvSpPr>
              <p:cNvPr id="1248" name="TextBox 1247">
                <a:extLst>
                  <a:ext uri="{FF2B5EF4-FFF2-40B4-BE49-F238E27FC236}">
                    <a16:creationId xmlns:a16="http://schemas.microsoft.com/office/drawing/2014/main" id="{D3018BF1-7760-2312-1C3B-BE21C8205054}"/>
                  </a:ext>
                </a:extLst>
              </p:cNvPr>
              <p:cNvSpPr txBox="1"/>
              <p:nvPr/>
            </p:nvSpPr>
            <p:spPr bwMode="auto">
              <a:xfrm>
                <a:off x="3191057" y="3262552"/>
                <a:ext cx="24593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mn-cs"/>
                  </a:rPr>
                  <a:t>Multiple myeloma cells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mn-cs"/>
                  </a:rPr>
                  <a:t>(abnormal plasma cells)</a:t>
                </a:r>
              </a:p>
            </p:txBody>
          </p:sp>
          <p:grpSp>
            <p:nvGrpSpPr>
              <p:cNvPr id="1249" name="Group 85">
                <a:extLst>
                  <a:ext uri="{FF2B5EF4-FFF2-40B4-BE49-F238E27FC236}">
                    <a16:creationId xmlns:a16="http://schemas.microsoft.com/office/drawing/2014/main" id="{C6717ED5-7DC4-54FF-4886-C50E0AF6D811}"/>
                  </a:ext>
                </a:extLst>
              </p:cNvPr>
              <p:cNvGrpSpPr>
                <a:grpSpLocks/>
              </p:cNvGrpSpPr>
              <p:nvPr/>
            </p:nvGrpSpPr>
            <p:grpSpPr bwMode="auto">
              <a:xfrm rot="3922366">
                <a:off x="4512937" y="4105707"/>
                <a:ext cx="933055" cy="650875"/>
                <a:chOff x="-122259" y="2865214"/>
                <a:chExt cx="608778" cy="624758"/>
              </a:xfrm>
            </p:grpSpPr>
            <p:sp>
              <p:nvSpPr>
                <p:cNvPr id="1391" name="Freeform 15">
                  <a:extLst>
                    <a:ext uri="{FF2B5EF4-FFF2-40B4-BE49-F238E27FC236}">
                      <a16:creationId xmlns:a16="http://schemas.microsoft.com/office/drawing/2014/main" id="{6BBFC312-9988-A3DC-E081-67D85BDD8092}"/>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682E74">
                        <a:lumMod val="50000"/>
                      </a:srgbClr>
                    </a:gs>
                    <a:gs pos="50000">
                      <a:srgbClr val="682E74">
                        <a:lumMod val="60000"/>
                        <a:lumOff val="40000"/>
                      </a:srgbClr>
                    </a:gs>
                    <a:gs pos="100000">
                      <a:srgbClr val="682E74">
                        <a:lumMod val="20000"/>
                        <a:lumOff val="80000"/>
                      </a:srgbClr>
                    </a:gs>
                  </a:gsLst>
                  <a:lin ang="10800000" scaled="1"/>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392" name="Freeform 16">
                  <a:extLst>
                    <a:ext uri="{FF2B5EF4-FFF2-40B4-BE49-F238E27FC236}">
                      <a16:creationId xmlns:a16="http://schemas.microsoft.com/office/drawing/2014/main" id="{27B0B294-8307-CBBC-1913-7C1FBE6F972D}"/>
                    </a:ext>
                  </a:extLst>
                </p:cNvPr>
                <p:cNvSpPr/>
                <p:nvPr/>
              </p:nvSpPr>
              <p:spPr bwMode="auto">
                <a:xfrm>
                  <a:off x="86180" y="2944386"/>
                  <a:ext cx="335422"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50000">
                      <a:srgbClr val="773484"/>
                    </a:gs>
                    <a:gs pos="100000">
                      <a:srgbClr val="682E74">
                        <a:lumMod val="40000"/>
                        <a:lumOff val="60000"/>
                      </a:srgbClr>
                    </a:gs>
                  </a:gsLst>
                  <a:path path="circle">
                    <a:fillToRect l="50000" t="50000" r="50000" b="50000"/>
                  </a:path>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50" name="Group 85">
                <a:extLst>
                  <a:ext uri="{FF2B5EF4-FFF2-40B4-BE49-F238E27FC236}">
                    <a16:creationId xmlns:a16="http://schemas.microsoft.com/office/drawing/2014/main" id="{38B1A182-9A32-F38B-4479-049703E96730}"/>
                  </a:ext>
                </a:extLst>
              </p:cNvPr>
              <p:cNvGrpSpPr>
                <a:grpSpLocks/>
              </p:cNvGrpSpPr>
              <p:nvPr/>
            </p:nvGrpSpPr>
            <p:grpSpPr bwMode="auto">
              <a:xfrm rot="1298684">
                <a:off x="3589483" y="3942398"/>
                <a:ext cx="933055" cy="650875"/>
                <a:chOff x="-122259" y="2865214"/>
                <a:chExt cx="608778" cy="624758"/>
              </a:xfrm>
            </p:grpSpPr>
            <p:sp>
              <p:nvSpPr>
                <p:cNvPr id="1389" name="Freeform 15">
                  <a:extLst>
                    <a:ext uri="{FF2B5EF4-FFF2-40B4-BE49-F238E27FC236}">
                      <a16:creationId xmlns:a16="http://schemas.microsoft.com/office/drawing/2014/main" id="{C946C8E5-F5C9-EB9F-EBCF-E9EA7891C4FB}"/>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682E74">
                        <a:lumMod val="50000"/>
                      </a:srgbClr>
                    </a:gs>
                    <a:gs pos="50000">
                      <a:srgbClr val="682E74">
                        <a:lumMod val="60000"/>
                        <a:lumOff val="40000"/>
                      </a:srgbClr>
                    </a:gs>
                    <a:gs pos="100000">
                      <a:srgbClr val="682E74">
                        <a:lumMod val="20000"/>
                        <a:lumOff val="80000"/>
                      </a:srgbClr>
                    </a:gs>
                  </a:gsLst>
                  <a:lin ang="10800000" scaled="1"/>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390" name="Freeform 16">
                  <a:extLst>
                    <a:ext uri="{FF2B5EF4-FFF2-40B4-BE49-F238E27FC236}">
                      <a16:creationId xmlns:a16="http://schemas.microsoft.com/office/drawing/2014/main" id="{3AC6FD05-7A4C-EB82-E06D-75348F791353}"/>
                    </a:ext>
                  </a:extLst>
                </p:cNvPr>
                <p:cNvSpPr/>
                <p:nvPr/>
              </p:nvSpPr>
              <p:spPr bwMode="auto">
                <a:xfrm>
                  <a:off x="86180" y="2944386"/>
                  <a:ext cx="335422"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50000">
                      <a:srgbClr val="773484"/>
                    </a:gs>
                    <a:gs pos="100000">
                      <a:srgbClr val="682E74">
                        <a:lumMod val="40000"/>
                        <a:lumOff val="60000"/>
                      </a:srgbClr>
                    </a:gs>
                  </a:gsLst>
                  <a:path path="circle">
                    <a:fillToRect l="50000" t="50000" r="50000" b="50000"/>
                  </a:path>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51" name="Group 85">
                <a:extLst>
                  <a:ext uri="{FF2B5EF4-FFF2-40B4-BE49-F238E27FC236}">
                    <a16:creationId xmlns:a16="http://schemas.microsoft.com/office/drawing/2014/main" id="{D740CC6C-ABC4-B708-3F4E-E3F4A58117F7}"/>
                  </a:ext>
                </a:extLst>
              </p:cNvPr>
              <p:cNvGrpSpPr>
                <a:grpSpLocks/>
              </p:cNvGrpSpPr>
              <p:nvPr/>
            </p:nvGrpSpPr>
            <p:grpSpPr bwMode="auto">
              <a:xfrm rot="3327616">
                <a:off x="4036012" y="4665412"/>
                <a:ext cx="933055" cy="650875"/>
                <a:chOff x="-122259" y="2865214"/>
                <a:chExt cx="608778" cy="624758"/>
              </a:xfrm>
            </p:grpSpPr>
            <p:sp>
              <p:nvSpPr>
                <p:cNvPr id="1387" name="Freeform 15">
                  <a:extLst>
                    <a:ext uri="{FF2B5EF4-FFF2-40B4-BE49-F238E27FC236}">
                      <a16:creationId xmlns:a16="http://schemas.microsoft.com/office/drawing/2014/main" id="{E36D2945-A287-1B31-B91B-1E0761E64F5F}"/>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682E74">
                        <a:lumMod val="50000"/>
                      </a:srgbClr>
                    </a:gs>
                    <a:gs pos="50000">
                      <a:srgbClr val="682E74">
                        <a:lumMod val="60000"/>
                        <a:lumOff val="40000"/>
                      </a:srgbClr>
                    </a:gs>
                    <a:gs pos="100000">
                      <a:srgbClr val="682E74">
                        <a:lumMod val="20000"/>
                        <a:lumOff val="80000"/>
                      </a:srgbClr>
                    </a:gs>
                  </a:gsLst>
                  <a:lin ang="10800000" scaled="1"/>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388" name="Freeform 16">
                  <a:extLst>
                    <a:ext uri="{FF2B5EF4-FFF2-40B4-BE49-F238E27FC236}">
                      <a16:creationId xmlns:a16="http://schemas.microsoft.com/office/drawing/2014/main" id="{AC2DD6A5-9B7A-C614-A7FC-B282D481B4AD}"/>
                    </a:ext>
                  </a:extLst>
                </p:cNvPr>
                <p:cNvSpPr/>
                <p:nvPr/>
              </p:nvSpPr>
              <p:spPr bwMode="auto">
                <a:xfrm>
                  <a:off x="86180" y="2944386"/>
                  <a:ext cx="335422"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50000">
                      <a:srgbClr val="773484"/>
                    </a:gs>
                    <a:gs pos="100000">
                      <a:srgbClr val="682E74">
                        <a:lumMod val="40000"/>
                        <a:lumOff val="60000"/>
                      </a:srgbClr>
                    </a:gs>
                  </a:gsLst>
                  <a:path path="circle">
                    <a:fillToRect l="50000" t="50000" r="50000" b="50000"/>
                  </a:path>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52" name="Group 85">
                <a:extLst>
                  <a:ext uri="{FF2B5EF4-FFF2-40B4-BE49-F238E27FC236}">
                    <a16:creationId xmlns:a16="http://schemas.microsoft.com/office/drawing/2014/main" id="{8181259D-6344-4F30-0E5A-D624513FD344}"/>
                  </a:ext>
                </a:extLst>
              </p:cNvPr>
              <p:cNvGrpSpPr>
                <a:grpSpLocks/>
              </p:cNvGrpSpPr>
              <p:nvPr/>
            </p:nvGrpSpPr>
            <p:grpSpPr bwMode="auto">
              <a:xfrm rot="11811656">
                <a:off x="4366695" y="5185873"/>
                <a:ext cx="933055" cy="650875"/>
                <a:chOff x="-122259" y="2865214"/>
                <a:chExt cx="608778" cy="624758"/>
              </a:xfrm>
            </p:grpSpPr>
            <p:sp>
              <p:nvSpPr>
                <p:cNvPr id="1385" name="Freeform 15">
                  <a:extLst>
                    <a:ext uri="{FF2B5EF4-FFF2-40B4-BE49-F238E27FC236}">
                      <a16:creationId xmlns:a16="http://schemas.microsoft.com/office/drawing/2014/main" id="{C0B49782-9EA5-6973-2D37-353C474E29C1}"/>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682E74">
                        <a:lumMod val="50000"/>
                      </a:srgbClr>
                    </a:gs>
                    <a:gs pos="50000">
                      <a:srgbClr val="682E74">
                        <a:lumMod val="60000"/>
                        <a:lumOff val="40000"/>
                      </a:srgbClr>
                    </a:gs>
                    <a:gs pos="100000">
                      <a:srgbClr val="682E74">
                        <a:lumMod val="20000"/>
                        <a:lumOff val="80000"/>
                      </a:srgbClr>
                    </a:gs>
                  </a:gsLst>
                  <a:lin ang="10800000" scaled="1"/>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386" name="Freeform 16">
                  <a:extLst>
                    <a:ext uri="{FF2B5EF4-FFF2-40B4-BE49-F238E27FC236}">
                      <a16:creationId xmlns:a16="http://schemas.microsoft.com/office/drawing/2014/main" id="{9FFFDB2C-DDAD-8F45-F6DD-BFB48EE4652A}"/>
                    </a:ext>
                  </a:extLst>
                </p:cNvPr>
                <p:cNvSpPr/>
                <p:nvPr/>
              </p:nvSpPr>
              <p:spPr bwMode="auto">
                <a:xfrm>
                  <a:off x="86180" y="2944386"/>
                  <a:ext cx="335422"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50000">
                      <a:srgbClr val="773484"/>
                    </a:gs>
                    <a:gs pos="100000">
                      <a:srgbClr val="682E74">
                        <a:lumMod val="40000"/>
                        <a:lumOff val="60000"/>
                      </a:srgbClr>
                    </a:gs>
                  </a:gsLst>
                  <a:path path="circle">
                    <a:fillToRect l="50000" t="50000" r="50000" b="50000"/>
                  </a:path>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53" name="Group 85">
                <a:extLst>
                  <a:ext uri="{FF2B5EF4-FFF2-40B4-BE49-F238E27FC236}">
                    <a16:creationId xmlns:a16="http://schemas.microsoft.com/office/drawing/2014/main" id="{28033B8F-6AD8-5E41-0B8E-A48BD02A576B}"/>
                  </a:ext>
                </a:extLst>
              </p:cNvPr>
              <p:cNvGrpSpPr>
                <a:grpSpLocks/>
              </p:cNvGrpSpPr>
              <p:nvPr/>
            </p:nvGrpSpPr>
            <p:grpSpPr bwMode="auto">
              <a:xfrm rot="18711700">
                <a:off x="4866864" y="4870333"/>
                <a:ext cx="933055" cy="650875"/>
                <a:chOff x="-122259" y="2865214"/>
                <a:chExt cx="608778" cy="624758"/>
              </a:xfrm>
            </p:grpSpPr>
            <p:sp>
              <p:nvSpPr>
                <p:cNvPr id="1383" name="Freeform 15">
                  <a:extLst>
                    <a:ext uri="{FF2B5EF4-FFF2-40B4-BE49-F238E27FC236}">
                      <a16:creationId xmlns:a16="http://schemas.microsoft.com/office/drawing/2014/main" id="{456937D6-9B05-DBA2-6CE3-71F8BB1A23FE}"/>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682E74">
                        <a:lumMod val="50000"/>
                      </a:srgbClr>
                    </a:gs>
                    <a:gs pos="50000">
                      <a:srgbClr val="682E74">
                        <a:lumMod val="60000"/>
                        <a:lumOff val="40000"/>
                      </a:srgbClr>
                    </a:gs>
                    <a:gs pos="100000">
                      <a:srgbClr val="682E74">
                        <a:lumMod val="20000"/>
                        <a:lumOff val="80000"/>
                      </a:srgbClr>
                    </a:gs>
                  </a:gsLst>
                  <a:lin ang="10800000" scaled="1"/>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384" name="Freeform 16">
                  <a:extLst>
                    <a:ext uri="{FF2B5EF4-FFF2-40B4-BE49-F238E27FC236}">
                      <a16:creationId xmlns:a16="http://schemas.microsoft.com/office/drawing/2014/main" id="{2473A4D7-AA8D-4FA9-BC1F-55729C4D3910}"/>
                    </a:ext>
                  </a:extLst>
                </p:cNvPr>
                <p:cNvSpPr/>
                <p:nvPr/>
              </p:nvSpPr>
              <p:spPr bwMode="auto">
                <a:xfrm>
                  <a:off x="86180" y="2944386"/>
                  <a:ext cx="335422"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50000">
                      <a:srgbClr val="773484"/>
                    </a:gs>
                    <a:gs pos="100000">
                      <a:srgbClr val="682E74">
                        <a:lumMod val="40000"/>
                        <a:lumOff val="60000"/>
                      </a:srgbClr>
                    </a:gs>
                  </a:gsLst>
                  <a:path path="circle">
                    <a:fillToRect l="50000" t="50000" r="50000" b="50000"/>
                  </a:path>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54" name="Group 85">
                <a:extLst>
                  <a:ext uri="{FF2B5EF4-FFF2-40B4-BE49-F238E27FC236}">
                    <a16:creationId xmlns:a16="http://schemas.microsoft.com/office/drawing/2014/main" id="{B4747658-5F04-6B2B-CBA6-6D599246E02D}"/>
                  </a:ext>
                </a:extLst>
              </p:cNvPr>
              <p:cNvGrpSpPr>
                <a:grpSpLocks/>
              </p:cNvGrpSpPr>
              <p:nvPr/>
            </p:nvGrpSpPr>
            <p:grpSpPr bwMode="auto">
              <a:xfrm rot="362326">
                <a:off x="5374525" y="5348451"/>
                <a:ext cx="933055" cy="650875"/>
                <a:chOff x="-122259" y="2865214"/>
                <a:chExt cx="608778" cy="624758"/>
              </a:xfrm>
            </p:grpSpPr>
            <p:sp>
              <p:nvSpPr>
                <p:cNvPr id="1381" name="Freeform 15">
                  <a:extLst>
                    <a:ext uri="{FF2B5EF4-FFF2-40B4-BE49-F238E27FC236}">
                      <a16:creationId xmlns:a16="http://schemas.microsoft.com/office/drawing/2014/main" id="{7AF88B37-6E78-BEBE-EAA5-DD4B8635F51A}"/>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rgbClr val="682E74">
                        <a:lumMod val="50000"/>
                      </a:srgbClr>
                    </a:gs>
                    <a:gs pos="50000">
                      <a:srgbClr val="682E74">
                        <a:lumMod val="60000"/>
                        <a:lumOff val="40000"/>
                      </a:srgbClr>
                    </a:gs>
                    <a:gs pos="100000">
                      <a:srgbClr val="682E74">
                        <a:lumMod val="20000"/>
                        <a:lumOff val="80000"/>
                      </a:srgbClr>
                    </a:gs>
                  </a:gsLst>
                  <a:lin ang="10800000" scaled="1"/>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382" name="Freeform 16">
                  <a:extLst>
                    <a:ext uri="{FF2B5EF4-FFF2-40B4-BE49-F238E27FC236}">
                      <a16:creationId xmlns:a16="http://schemas.microsoft.com/office/drawing/2014/main" id="{BC8E24E1-13C7-6C82-973C-2E11A00FE699}"/>
                    </a:ext>
                  </a:extLst>
                </p:cNvPr>
                <p:cNvSpPr/>
                <p:nvPr/>
              </p:nvSpPr>
              <p:spPr bwMode="auto">
                <a:xfrm>
                  <a:off x="86180" y="2944386"/>
                  <a:ext cx="335422"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50000">
                      <a:srgbClr val="773484"/>
                    </a:gs>
                    <a:gs pos="100000">
                      <a:srgbClr val="682E74">
                        <a:lumMod val="40000"/>
                        <a:lumOff val="60000"/>
                      </a:srgbClr>
                    </a:gs>
                  </a:gsLst>
                  <a:path path="circle">
                    <a:fillToRect l="50000" t="50000" r="50000" b="50000"/>
                  </a:path>
                  <a:tileRect/>
                </a:gradFill>
                <a:ln w="12700">
                  <a:solidFill>
                    <a:srgbClr val="682E74">
                      <a:lumMod val="20000"/>
                      <a:lumOff val="80000"/>
                    </a:srgb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255" name="Group 22">
                <a:extLst>
                  <a:ext uri="{FF2B5EF4-FFF2-40B4-BE49-F238E27FC236}">
                    <a16:creationId xmlns:a16="http://schemas.microsoft.com/office/drawing/2014/main" id="{790C775D-0647-8089-A14F-D75B0F853666}"/>
                  </a:ext>
                </a:extLst>
              </p:cNvPr>
              <p:cNvGrpSpPr>
                <a:grpSpLocks noChangeAspect="1"/>
              </p:cNvGrpSpPr>
              <p:nvPr/>
            </p:nvGrpSpPr>
            <p:grpSpPr bwMode="auto">
              <a:xfrm rot="8186753">
                <a:off x="6155753" y="4009114"/>
                <a:ext cx="361950" cy="263525"/>
                <a:chOff x="8571792" y="4033631"/>
                <a:chExt cx="697742" cy="506060"/>
              </a:xfrm>
            </p:grpSpPr>
            <p:sp>
              <p:nvSpPr>
                <p:cNvPr id="1375" name="Rounded Rectangle 24">
                  <a:extLst>
                    <a:ext uri="{FF2B5EF4-FFF2-40B4-BE49-F238E27FC236}">
                      <a16:creationId xmlns:a16="http://schemas.microsoft.com/office/drawing/2014/main" id="{753244A1-7CE5-00F7-B91E-1BE9FB4D8EB2}"/>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6" name="Rounded Rectangle 25">
                  <a:extLst>
                    <a:ext uri="{FF2B5EF4-FFF2-40B4-BE49-F238E27FC236}">
                      <a16:creationId xmlns:a16="http://schemas.microsoft.com/office/drawing/2014/main" id="{C4D4AC49-13F0-432D-5A42-C241487DA18C}"/>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7" name="Rounded Rectangle 26">
                  <a:extLst>
                    <a:ext uri="{FF2B5EF4-FFF2-40B4-BE49-F238E27FC236}">
                      <a16:creationId xmlns:a16="http://schemas.microsoft.com/office/drawing/2014/main" id="{1631A144-B165-DB52-F2F8-5252ACF78A7C}"/>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8" name="Rounded Rectangle 27">
                  <a:extLst>
                    <a:ext uri="{FF2B5EF4-FFF2-40B4-BE49-F238E27FC236}">
                      <a16:creationId xmlns:a16="http://schemas.microsoft.com/office/drawing/2014/main" id="{8F4FE1F5-FCC7-4DCB-0B8F-9B45D0254C51}"/>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9" name="Rounded Rectangle 29">
                  <a:extLst>
                    <a:ext uri="{FF2B5EF4-FFF2-40B4-BE49-F238E27FC236}">
                      <a16:creationId xmlns:a16="http://schemas.microsoft.com/office/drawing/2014/main" id="{736BB4B2-D4A4-57B1-3694-7FFC049A898C}"/>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80" name="Rounded Rectangle 31">
                  <a:extLst>
                    <a:ext uri="{FF2B5EF4-FFF2-40B4-BE49-F238E27FC236}">
                      <a16:creationId xmlns:a16="http://schemas.microsoft.com/office/drawing/2014/main" id="{34EBDD2F-1226-34E1-912F-8A6AB6BCB45C}"/>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56" name="Group 22">
                <a:extLst>
                  <a:ext uri="{FF2B5EF4-FFF2-40B4-BE49-F238E27FC236}">
                    <a16:creationId xmlns:a16="http://schemas.microsoft.com/office/drawing/2014/main" id="{12952D68-7D11-BA43-0460-551C24398346}"/>
                  </a:ext>
                </a:extLst>
              </p:cNvPr>
              <p:cNvGrpSpPr>
                <a:grpSpLocks noChangeAspect="1"/>
              </p:cNvGrpSpPr>
              <p:nvPr/>
            </p:nvGrpSpPr>
            <p:grpSpPr bwMode="auto">
              <a:xfrm rot="8997589">
                <a:off x="5847333" y="4808563"/>
                <a:ext cx="361950" cy="263525"/>
                <a:chOff x="8571792" y="4033631"/>
                <a:chExt cx="697742" cy="506060"/>
              </a:xfrm>
            </p:grpSpPr>
            <p:sp>
              <p:nvSpPr>
                <p:cNvPr id="1369" name="Rounded Rectangle 24">
                  <a:extLst>
                    <a:ext uri="{FF2B5EF4-FFF2-40B4-BE49-F238E27FC236}">
                      <a16:creationId xmlns:a16="http://schemas.microsoft.com/office/drawing/2014/main" id="{E757F607-4F67-0845-D184-82B9D7DC7D4C}"/>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0" name="Rounded Rectangle 25">
                  <a:extLst>
                    <a:ext uri="{FF2B5EF4-FFF2-40B4-BE49-F238E27FC236}">
                      <a16:creationId xmlns:a16="http://schemas.microsoft.com/office/drawing/2014/main" id="{6D0B181F-DA79-102E-4B5D-75C079CFD56F}"/>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1" name="Rounded Rectangle 26">
                  <a:extLst>
                    <a:ext uri="{FF2B5EF4-FFF2-40B4-BE49-F238E27FC236}">
                      <a16:creationId xmlns:a16="http://schemas.microsoft.com/office/drawing/2014/main" id="{0C9DB62F-201E-0102-CBBF-D52577EB7FB9}"/>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2" name="Rounded Rectangle 27">
                  <a:extLst>
                    <a:ext uri="{FF2B5EF4-FFF2-40B4-BE49-F238E27FC236}">
                      <a16:creationId xmlns:a16="http://schemas.microsoft.com/office/drawing/2014/main" id="{15CA0716-4B3B-D53A-2E94-F2BC5401CE78}"/>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3" name="Rounded Rectangle 29">
                  <a:extLst>
                    <a:ext uri="{FF2B5EF4-FFF2-40B4-BE49-F238E27FC236}">
                      <a16:creationId xmlns:a16="http://schemas.microsoft.com/office/drawing/2014/main" id="{E7FF08BC-9BF0-CCBB-91C9-F42D1E1D0C74}"/>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74" name="Rounded Rectangle 31">
                  <a:extLst>
                    <a:ext uri="{FF2B5EF4-FFF2-40B4-BE49-F238E27FC236}">
                      <a16:creationId xmlns:a16="http://schemas.microsoft.com/office/drawing/2014/main" id="{CEB05CCF-3797-9302-F9E5-A2FE9ECA2CED}"/>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57" name="Group 22">
                <a:extLst>
                  <a:ext uri="{FF2B5EF4-FFF2-40B4-BE49-F238E27FC236}">
                    <a16:creationId xmlns:a16="http://schemas.microsoft.com/office/drawing/2014/main" id="{840E2702-A599-EFC8-8BFE-331BF1D0C29A}"/>
                  </a:ext>
                </a:extLst>
              </p:cNvPr>
              <p:cNvGrpSpPr>
                <a:grpSpLocks noChangeAspect="1"/>
              </p:cNvGrpSpPr>
              <p:nvPr/>
            </p:nvGrpSpPr>
            <p:grpSpPr bwMode="auto">
              <a:xfrm rot="12331661">
                <a:off x="5867661" y="4348720"/>
                <a:ext cx="361950" cy="263525"/>
                <a:chOff x="8571792" y="4033631"/>
                <a:chExt cx="697742" cy="506060"/>
              </a:xfrm>
            </p:grpSpPr>
            <p:sp>
              <p:nvSpPr>
                <p:cNvPr id="1363" name="Rounded Rectangle 24">
                  <a:extLst>
                    <a:ext uri="{FF2B5EF4-FFF2-40B4-BE49-F238E27FC236}">
                      <a16:creationId xmlns:a16="http://schemas.microsoft.com/office/drawing/2014/main" id="{A811252C-4E32-F399-3D78-E9D97D6CE575}"/>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4" name="Rounded Rectangle 25">
                  <a:extLst>
                    <a:ext uri="{FF2B5EF4-FFF2-40B4-BE49-F238E27FC236}">
                      <a16:creationId xmlns:a16="http://schemas.microsoft.com/office/drawing/2014/main" id="{A9CC552D-3891-02E1-9B6D-0375F13627E7}"/>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5" name="Rounded Rectangle 26">
                  <a:extLst>
                    <a:ext uri="{FF2B5EF4-FFF2-40B4-BE49-F238E27FC236}">
                      <a16:creationId xmlns:a16="http://schemas.microsoft.com/office/drawing/2014/main" id="{11BB8219-C7CA-2A5A-2352-2D2E5FE9BE81}"/>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6" name="Rounded Rectangle 27">
                  <a:extLst>
                    <a:ext uri="{FF2B5EF4-FFF2-40B4-BE49-F238E27FC236}">
                      <a16:creationId xmlns:a16="http://schemas.microsoft.com/office/drawing/2014/main" id="{0DAE591B-CCF6-341A-3E4D-8F0D76741977}"/>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7" name="Rounded Rectangle 29">
                  <a:extLst>
                    <a:ext uri="{FF2B5EF4-FFF2-40B4-BE49-F238E27FC236}">
                      <a16:creationId xmlns:a16="http://schemas.microsoft.com/office/drawing/2014/main" id="{DB4A5F07-CBFB-29DE-3E55-B3419857C0CF}"/>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8" name="Rounded Rectangle 31">
                  <a:extLst>
                    <a:ext uri="{FF2B5EF4-FFF2-40B4-BE49-F238E27FC236}">
                      <a16:creationId xmlns:a16="http://schemas.microsoft.com/office/drawing/2014/main" id="{AC38E3A9-B8EC-FDC5-7655-34C8AE4A73C7}"/>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58" name="Group 22">
                <a:extLst>
                  <a:ext uri="{FF2B5EF4-FFF2-40B4-BE49-F238E27FC236}">
                    <a16:creationId xmlns:a16="http://schemas.microsoft.com/office/drawing/2014/main" id="{EB49EAEE-949E-141E-D114-425141611496}"/>
                  </a:ext>
                </a:extLst>
              </p:cNvPr>
              <p:cNvGrpSpPr>
                <a:grpSpLocks noChangeAspect="1"/>
              </p:cNvGrpSpPr>
              <p:nvPr/>
            </p:nvGrpSpPr>
            <p:grpSpPr bwMode="auto">
              <a:xfrm rot="10800000">
                <a:off x="5525601" y="4137626"/>
                <a:ext cx="361950" cy="263525"/>
                <a:chOff x="8571792" y="4033631"/>
                <a:chExt cx="697742" cy="506060"/>
              </a:xfrm>
            </p:grpSpPr>
            <p:sp>
              <p:nvSpPr>
                <p:cNvPr id="1357" name="Rounded Rectangle 24">
                  <a:extLst>
                    <a:ext uri="{FF2B5EF4-FFF2-40B4-BE49-F238E27FC236}">
                      <a16:creationId xmlns:a16="http://schemas.microsoft.com/office/drawing/2014/main" id="{68DAD06B-ED08-E774-C162-237C22DBBB89}"/>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8" name="Rounded Rectangle 25">
                  <a:extLst>
                    <a:ext uri="{FF2B5EF4-FFF2-40B4-BE49-F238E27FC236}">
                      <a16:creationId xmlns:a16="http://schemas.microsoft.com/office/drawing/2014/main" id="{E01F25D6-E2F5-9F22-A635-F596941209E8}"/>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9" name="Rounded Rectangle 26">
                  <a:extLst>
                    <a:ext uri="{FF2B5EF4-FFF2-40B4-BE49-F238E27FC236}">
                      <a16:creationId xmlns:a16="http://schemas.microsoft.com/office/drawing/2014/main" id="{299860A5-769C-07C9-EA91-3B2ED099CDC3}"/>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0" name="Rounded Rectangle 27">
                  <a:extLst>
                    <a:ext uri="{FF2B5EF4-FFF2-40B4-BE49-F238E27FC236}">
                      <a16:creationId xmlns:a16="http://schemas.microsoft.com/office/drawing/2014/main" id="{51E7F53B-ADC7-4E51-1708-0C4D57D38F5D}"/>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1" name="Rounded Rectangle 29">
                  <a:extLst>
                    <a:ext uri="{FF2B5EF4-FFF2-40B4-BE49-F238E27FC236}">
                      <a16:creationId xmlns:a16="http://schemas.microsoft.com/office/drawing/2014/main" id="{3AB787BC-5BB5-7357-A893-256A7151B96A}"/>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62" name="Rounded Rectangle 31">
                  <a:extLst>
                    <a:ext uri="{FF2B5EF4-FFF2-40B4-BE49-F238E27FC236}">
                      <a16:creationId xmlns:a16="http://schemas.microsoft.com/office/drawing/2014/main" id="{A6A947B6-47FE-0CF3-392E-B8E07E9B5777}"/>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59" name="Group 22">
                <a:extLst>
                  <a:ext uri="{FF2B5EF4-FFF2-40B4-BE49-F238E27FC236}">
                    <a16:creationId xmlns:a16="http://schemas.microsoft.com/office/drawing/2014/main" id="{97397A3D-388D-802D-6B00-5DDAD89F541B}"/>
                  </a:ext>
                </a:extLst>
              </p:cNvPr>
              <p:cNvGrpSpPr>
                <a:grpSpLocks noChangeAspect="1"/>
              </p:cNvGrpSpPr>
              <p:nvPr/>
            </p:nvGrpSpPr>
            <p:grpSpPr bwMode="auto">
              <a:xfrm rot="12331661">
                <a:off x="5339578" y="4428839"/>
                <a:ext cx="361950" cy="263525"/>
                <a:chOff x="8571792" y="4033631"/>
                <a:chExt cx="697742" cy="506060"/>
              </a:xfrm>
            </p:grpSpPr>
            <p:sp>
              <p:nvSpPr>
                <p:cNvPr id="1351" name="Rounded Rectangle 24">
                  <a:extLst>
                    <a:ext uri="{FF2B5EF4-FFF2-40B4-BE49-F238E27FC236}">
                      <a16:creationId xmlns:a16="http://schemas.microsoft.com/office/drawing/2014/main" id="{E6CB3D4C-C773-32B7-FD64-986B69633A5A}"/>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2" name="Rounded Rectangle 25">
                  <a:extLst>
                    <a:ext uri="{FF2B5EF4-FFF2-40B4-BE49-F238E27FC236}">
                      <a16:creationId xmlns:a16="http://schemas.microsoft.com/office/drawing/2014/main" id="{48C29A1D-10E0-F244-5D13-F855E3B25AD1}"/>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3" name="Rounded Rectangle 26">
                  <a:extLst>
                    <a:ext uri="{FF2B5EF4-FFF2-40B4-BE49-F238E27FC236}">
                      <a16:creationId xmlns:a16="http://schemas.microsoft.com/office/drawing/2014/main" id="{BF32B172-0514-D8D1-FC0F-7D95BE2E3E63}"/>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4" name="Rounded Rectangle 27">
                  <a:extLst>
                    <a:ext uri="{FF2B5EF4-FFF2-40B4-BE49-F238E27FC236}">
                      <a16:creationId xmlns:a16="http://schemas.microsoft.com/office/drawing/2014/main" id="{8CB29FB4-279A-612A-4490-C7769C195AFA}"/>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5" name="Rounded Rectangle 29">
                  <a:extLst>
                    <a:ext uri="{FF2B5EF4-FFF2-40B4-BE49-F238E27FC236}">
                      <a16:creationId xmlns:a16="http://schemas.microsoft.com/office/drawing/2014/main" id="{0BA85D3C-6503-682E-7DA4-8C387CFA40D3}"/>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6" name="Rounded Rectangle 31">
                  <a:extLst>
                    <a:ext uri="{FF2B5EF4-FFF2-40B4-BE49-F238E27FC236}">
                      <a16:creationId xmlns:a16="http://schemas.microsoft.com/office/drawing/2014/main" id="{37601E96-C82A-BDA3-0132-CBA73CB2D9FE}"/>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0" name="Group 22">
                <a:extLst>
                  <a:ext uri="{FF2B5EF4-FFF2-40B4-BE49-F238E27FC236}">
                    <a16:creationId xmlns:a16="http://schemas.microsoft.com/office/drawing/2014/main" id="{44986D2A-4316-84DE-3F22-48E270308000}"/>
                  </a:ext>
                </a:extLst>
              </p:cNvPr>
              <p:cNvGrpSpPr>
                <a:grpSpLocks noChangeAspect="1"/>
              </p:cNvGrpSpPr>
              <p:nvPr/>
            </p:nvGrpSpPr>
            <p:grpSpPr bwMode="auto">
              <a:xfrm rot="3586345">
                <a:off x="3841460" y="4657142"/>
                <a:ext cx="361950" cy="263525"/>
                <a:chOff x="8571792" y="4033631"/>
                <a:chExt cx="697742" cy="506060"/>
              </a:xfrm>
            </p:grpSpPr>
            <p:sp>
              <p:nvSpPr>
                <p:cNvPr id="1345" name="Rounded Rectangle 24">
                  <a:extLst>
                    <a:ext uri="{FF2B5EF4-FFF2-40B4-BE49-F238E27FC236}">
                      <a16:creationId xmlns:a16="http://schemas.microsoft.com/office/drawing/2014/main" id="{E5844CF1-1EBB-061C-66AC-EE7899B1702C}"/>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6" name="Rounded Rectangle 25">
                  <a:extLst>
                    <a:ext uri="{FF2B5EF4-FFF2-40B4-BE49-F238E27FC236}">
                      <a16:creationId xmlns:a16="http://schemas.microsoft.com/office/drawing/2014/main" id="{629AB90E-2858-9FF4-91B4-B9B0B2906A12}"/>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7" name="Rounded Rectangle 26">
                  <a:extLst>
                    <a:ext uri="{FF2B5EF4-FFF2-40B4-BE49-F238E27FC236}">
                      <a16:creationId xmlns:a16="http://schemas.microsoft.com/office/drawing/2014/main" id="{E44B46EA-6402-AB66-704A-03BD27D69E63}"/>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8" name="Rounded Rectangle 27">
                  <a:extLst>
                    <a:ext uri="{FF2B5EF4-FFF2-40B4-BE49-F238E27FC236}">
                      <a16:creationId xmlns:a16="http://schemas.microsoft.com/office/drawing/2014/main" id="{2F079E83-6A8F-ACEA-4FD0-CA3B2AE3E94D}"/>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9" name="Rounded Rectangle 29">
                  <a:extLst>
                    <a:ext uri="{FF2B5EF4-FFF2-40B4-BE49-F238E27FC236}">
                      <a16:creationId xmlns:a16="http://schemas.microsoft.com/office/drawing/2014/main" id="{24AFEF65-472E-8B7C-5E59-444E5070DD44}"/>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50" name="Rounded Rectangle 31">
                  <a:extLst>
                    <a:ext uri="{FF2B5EF4-FFF2-40B4-BE49-F238E27FC236}">
                      <a16:creationId xmlns:a16="http://schemas.microsoft.com/office/drawing/2014/main" id="{1133605A-D20E-01C1-3108-3F91894EB7F6}"/>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1" name="Group 22">
                <a:extLst>
                  <a:ext uri="{FF2B5EF4-FFF2-40B4-BE49-F238E27FC236}">
                    <a16:creationId xmlns:a16="http://schemas.microsoft.com/office/drawing/2014/main" id="{A79C8517-2FF4-1842-DF4C-6F11A19C1B01}"/>
                  </a:ext>
                </a:extLst>
              </p:cNvPr>
              <p:cNvGrpSpPr>
                <a:grpSpLocks noChangeAspect="1"/>
              </p:cNvGrpSpPr>
              <p:nvPr/>
            </p:nvGrpSpPr>
            <p:grpSpPr bwMode="auto">
              <a:xfrm rot="7731253">
                <a:off x="3553368" y="4996748"/>
                <a:ext cx="361950" cy="263525"/>
                <a:chOff x="8571792" y="4033631"/>
                <a:chExt cx="697742" cy="506060"/>
              </a:xfrm>
            </p:grpSpPr>
            <p:sp>
              <p:nvSpPr>
                <p:cNvPr id="1339" name="Rounded Rectangle 24">
                  <a:extLst>
                    <a:ext uri="{FF2B5EF4-FFF2-40B4-BE49-F238E27FC236}">
                      <a16:creationId xmlns:a16="http://schemas.microsoft.com/office/drawing/2014/main" id="{6349F3D3-9E90-E493-CB28-76D3B09B3476}"/>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0" name="Rounded Rectangle 25">
                  <a:extLst>
                    <a:ext uri="{FF2B5EF4-FFF2-40B4-BE49-F238E27FC236}">
                      <a16:creationId xmlns:a16="http://schemas.microsoft.com/office/drawing/2014/main" id="{16AE3565-3A6C-79FC-92DA-9B2870F9904A}"/>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1" name="Rounded Rectangle 26">
                  <a:extLst>
                    <a:ext uri="{FF2B5EF4-FFF2-40B4-BE49-F238E27FC236}">
                      <a16:creationId xmlns:a16="http://schemas.microsoft.com/office/drawing/2014/main" id="{EBD5770C-740F-1C44-7369-97571179F157}"/>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2" name="Rounded Rectangle 27">
                  <a:extLst>
                    <a:ext uri="{FF2B5EF4-FFF2-40B4-BE49-F238E27FC236}">
                      <a16:creationId xmlns:a16="http://schemas.microsoft.com/office/drawing/2014/main" id="{B6744A0E-801B-1E21-B685-C8D9D2939036}"/>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3" name="Rounded Rectangle 29">
                  <a:extLst>
                    <a:ext uri="{FF2B5EF4-FFF2-40B4-BE49-F238E27FC236}">
                      <a16:creationId xmlns:a16="http://schemas.microsoft.com/office/drawing/2014/main" id="{5C8B010D-1BD1-48AD-41A7-ADFF5DB11048}"/>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44" name="Rounded Rectangle 31">
                  <a:extLst>
                    <a:ext uri="{FF2B5EF4-FFF2-40B4-BE49-F238E27FC236}">
                      <a16:creationId xmlns:a16="http://schemas.microsoft.com/office/drawing/2014/main" id="{1C041D05-1E2C-62E9-F93D-B89A8BB7725C}"/>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2" name="Group 22">
                <a:extLst>
                  <a:ext uri="{FF2B5EF4-FFF2-40B4-BE49-F238E27FC236}">
                    <a16:creationId xmlns:a16="http://schemas.microsoft.com/office/drawing/2014/main" id="{0BF89A8A-68B3-AF5F-06DF-FAB0517CB26C}"/>
                  </a:ext>
                </a:extLst>
              </p:cNvPr>
              <p:cNvGrpSpPr>
                <a:grpSpLocks noChangeAspect="1"/>
              </p:cNvGrpSpPr>
              <p:nvPr/>
            </p:nvGrpSpPr>
            <p:grpSpPr bwMode="auto">
              <a:xfrm rot="3586345">
                <a:off x="3934617" y="5246255"/>
                <a:ext cx="361950" cy="263525"/>
                <a:chOff x="8571792" y="4033631"/>
                <a:chExt cx="697742" cy="506060"/>
              </a:xfrm>
            </p:grpSpPr>
            <p:sp>
              <p:nvSpPr>
                <p:cNvPr id="1333" name="Rounded Rectangle 24">
                  <a:extLst>
                    <a:ext uri="{FF2B5EF4-FFF2-40B4-BE49-F238E27FC236}">
                      <a16:creationId xmlns:a16="http://schemas.microsoft.com/office/drawing/2014/main" id="{477D5848-1060-6956-9C49-6F337B637A5E}"/>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4" name="Rounded Rectangle 25">
                  <a:extLst>
                    <a:ext uri="{FF2B5EF4-FFF2-40B4-BE49-F238E27FC236}">
                      <a16:creationId xmlns:a16="http://schemas.microsoft.com/office/drawing/2014/main" id="{CF993C37-A49C-9F03-D5DA-31CF72F937E9}"/>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5" name="Rounded Rectangle 26">
                  <a:extLst>
                    <a:ext uri="{FF2B5EF4-FFF2-40B4-BE49-F238E27FC236}">
                      <a16:creationId xmlns:a16="http://schemas.microsoft.com/office/drawing/2014/main" id="{789A4970-FADA-6385-27DE-66316C06C874}"/>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6" name="Rounded Rectangle 27">
                  <a:extLst>
                    <a:ext uri="{FF2B5EF4-FFF2-40B4-BE49-F238E27FC236}">
                      <a16:creationId xmlns:a16="http://schemas.microsoft.com/office/drawing/2014/main" id="{0A430CD2-D8CE-033F-5BC9-4FB1BCC67B2E}"/>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7" name="Rounded Rectangle 29">
                  <a:extLst>
                    <a:ext uri="{FF2B5EF4-FFF2-40B4-BE49-F238E27FC236}">
                      <a16:creationId xmlns:a16="http://schemas.microsoft.com/office/drawing/2014/main" id="{68A9CBF7-6155-57A4-3556-B37839DF0A31}"/>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8" name="Rounded Rectangle 31">
                  <a:extLst>
                    <a:ext uri="{FF2B5EF4-FFF2-40B4-BE49-F238E27FC236}">
                      <a16:creationId xmlns:a16="http://schemas.microsoft.com/office/drawing/2014/main" id="{72F45814-BDA1-13AE-AB57-F8CFB6AB5641}"/>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3" name="Group 22">
                <a:extLst>
                  <a:ext uri="{FF2B5EF4-FFF2-40B4-BE49-F238E27FC236}">
                    <a16:creationId xmlns:a16="http://schemas.microsoft.com/office/drawing/2014/main" id="{F026F7B7-2BEB-CB60-2DF5-09EF6230D856}"/>
                  </a:ext>
                </a:extLst>
              </p:cNvPr>
              <p:cNvGrpSpPr>
                <a:grpSpLocks noChangeAspect="1"/>
              </p:cNvGrpSpPr>
              <p:nvPr/>
            </p:nvGrpSpPr>
            <p:grpSpPr bwMode="auto">
              <a:xfrm rot="7731253">
                <a:off x="3646525" y="5585861"/>
                <a:ext cx="361950" cy="263525"/>
                <a:chOff x="8571792" y="4033631"/>
                <a:chExt cx="697742" cy="506060"/>
              </a:xfrm>
            </p:grpSpPr>
            <p:sp>
              <p:nvSpPr>
                <p:cNvPr id="1327" name="Rounded Rectangle 24">
                  <a:extLst>
                    <a:ext uri="{FF2B5EF4-FFF2-40B4-BE49-F238E27FC236}">
                      <a16:creationId xmlns:a16="http://schemas.microsoft.com/office/drawing/2014/main" id="{6EF57F3E-4702-E0D0-A0B4-37345E1661B2}"/>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8" name="Rounded Rectangle 25">
                  <a:extLst>
                    <a:ext uri="{FF2B5EF4-FFF2-40B4-BE49-F238E27FC236}">
                      <a16:creationId xmlns:a16="http://schemas.microsoft.com/office/drawing/2014/main" id="{EA562286-EC83-2AD8-793C-33313FC175A3}"/>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9" name="Rounded Rectangle 26">
                  <a:extLst>
                    <a:ext uri="{FF2B5EF4-FFF2-40B4-BE49-F238E27FC236}">
                      <a16:creationId xmlns:a16="http://schemas.microsoft.com/office/drawing/2014/main" id="{D02F3CDC-C6C0-A3F3-DBF3-06FFB2EBB0C6}"/>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0" name="Rounded Rectangle 27">
                  <a:extLst>
                    <a:ext uri="{FF2B5EF4-FFF2-40B4-BE49-F238E27FC236}">
                      <a16:creationId xmlns:a16="http://schemas.microsoft.com/office/drawing/2014/main" id="{37FB9EA8-1CD0-C9F2-0000-92949F2C64B2}"/>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1" name="Rounded Rectangle 29">
                  <a:extLst>
                    <a:ext uri="{FF2B5EF4-FFF2-40B4-BE49-F238E27FC236}">
                      <a16:creationId xmlns:a16="http://schemas.microsoft.com/office/drawing/2014/main" id="{719AE5D6-1336-6955-D686-1FD6DB4CB6EE}"/>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32" name="Rounded Rectangle 31">
                  <a:extLst>
                    <a:ext uri="{FF2B5EF4-FFF2-40B4-BE49-F238E27FC236}">
                      <a16:creationId xmlns:a16="http://schemas.microsoft.com/office/drawing/2014/main" id="{1D351DBD-B49D-5361-B267-64E4941E5668}"/>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4" name="Group 22">
                <a:extLst>
                  <a:ext uri="{FF2B5EF4-FFF2-40B4-BE49-F238E27FC236}">
                    <a16:creationId xmlns:a16="http://schemas.microsoft.com/office/drawing/2014/main" id="{F373D398-EB52-B5AF-83AC-33B48F843618}"/>
                  </a:ext>
                </a:extLst>
              </p:cNvPr>
              <p:cNvGrpSpPr>
                <a:grpSpLocks noChangeAspect="1"/>
              </p:cNvGrpSpPr>
              <p:nvPr/>
            </p:nvGrpSpPr>
            <p:grpSpPr bwMode="auto">
              <a:xfrm rot="1290888">
                <a:off x="4199519" y="5617767"/>
                <a:ext cx="361950" cy="263525"/>
                <a:chOff x="8571792" y="4033631"/>
                <a:chExt cx="697742" cy="506060"/>
              </a:xfrm>
            </p:grpSpPr>
            <p:sp>
              <p:nvSpPr>
                <p:cNvPr id="1321" name="Rounded Rectangle 24">
                  <a:extLst>
                    <a:ext uri="{FF2B5EF4-FFF2-40B4-BE49-F238E27FC236}">
                      <a16:creationId xmlns:a16="http://schemas.microsoft.com/office/drawing/2014/main" id="{7249F2B1-E0BF-CE28-8D34-2F07022D86E3}"/>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2" name="Rounded Rectangle 25">
                  <a:extLst>
                    <a:ext uri="{FF2B5EF4-FFF2-40B4-BE49-F238E27FC236}">
                      <a16:creationId xmlns:a16="http://schemas.microsoft.com/office/drawing/2014/main" id="{91D63EC2-FA06-1E1D-A71E-B9E246D0BDCF}"/>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3" name="Rounded Rectangle 26">
                  <a:extLst>
                    <a:ext uri="{FF2B5EF4-FFF2-40B4-BE49-F238E27FC236}">
                      <a16:creationId xmlns:a16="http://schemas.microsoft.com/office/drawing/2014/main" id="{483BF94A-8BF1-52F9-D1F7-15216221D26E}"/>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4" name="Rounded Rectangle 27">
                  <a:extLst>
                    <a:ext uri="{FF2B5EF4-FFF2-40B4-BE49-F238E27FC236}">
                      <a16:creationId xmlns:a16="http://schemas.microsoft.com/office/drawing/2014/main" id="{1833413F-9EF4-B335-4651-B533B2B007F1}"/>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5" name="Rounded Rectangle 29">
                  <a:extLst>
                    <a:ext uri="{FF2B5EF4-FFF2-40B4-BE49-F238E27FC236}">
                      <a16:creationId xmlns:a16="http://schemas.microsoft.com/office/drawing/2014/main" id="{DA7D7879-FD2C-DF2D-AD3D-BEEB01C226EF}"/>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6" name="Rounded Rectangle 31">
                  <a:extLst>
                    <a:ext uri="{FF2B5EF4-FFF2-40B4-BE49-F238E27FC236}">
                      <a16:creationId xmlns:a16="http://schemas.microsoft.com/office/drawing/2014/main" id="{3E20765E-A833-C30F-7561-8A2F66EFE4AD}"/>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5" name="Group 22">
                <a:extLst>
                  <a:ext uri="{FF2B5EF4-FFF2-40B4-BE49-F238E27FC236}">
                    <a16:creationId xmlns:a16="http://schemas.microsoft.com/office/drawing/2014/main" id="{9004336D-EF07-5761-4E55-46B91241955C}"/>
                  </a:ext>
                </a:extLst>
              </p:cNvPr>
              <p:cNvGrpSpPr>
                <a:grpSpLocks noChangeAspect="1"/>
              </p:cNvGrpSpPr>
              <p:nvPr/>
            </p:nvGrpSpPr>
            <p:grpSpPr bwMode="auto">
              <a:xfrm rot="5435796">
                <a:off x="3911427" y="5957373"/>
                <a:ext cx="361950" cy="263525"/>
                <a:chOff x="8571792" y="4033631"/>
                <a:chExt cx="697742" cy="506060"/>
              </a:xfrm>
            </p:grpSpPr>
            <p:sp>
              <p:nvSpPr>
                <p:cNvPr id="1315" name="Rounded Rectangle 24">
                  <a:extLst>
                    <a:ext uri="{FF2B5EF4-FFF2-40B4-BE49-F238E27FC236}">
                      <a16:creationId xmlns:a16="http://schemas.microsoft.com/office/drawing/2014/main" id="{F4F72C3E-0266-1DB8-927D-0F2951522962}"/>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6" name="Rounded Rectangle 25">
                  <a:extLst>
                    <a:ext uri="{FF2B5EF4-FFF2-40B4-BE49-F238E27FC236}">
                      <a16:creationId xmlns:a16="http://schemas.microsoft.com/office/drawing/2014/main" id="{F8E7A149-5A29-E054-2D30-7EAF29414166}"/>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7" name="Rounded Rectangle 26">
                  <a:extLst>
                    <a:ext uri="{FF2B5EF4-FFF2-40B4-BE49-F238E27FC236}">
                      <a16:creationId xmlns:a16="http://schemas.microsoft.com/office/drawing/2014/main" id="{F7F4700B-D4B3-F0B3-9CA5-D667226E87CF}"/>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8" name="Rounded Rectangle 27">
                  <a:extLst>
                    <a:ext uri="{FF2B5EF4-FFF2-40B4-BE49-F238E27FC236}">
                      <a16:creationId xmlns:a16="http://schemas.microsoft.com/office/drawing/2014/main" id="{04C1DFC6-E6DD-2CA7-1C2C-A68422F64BBE}"/>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9" name="Rounded Rectangle 29">
                  <a:extLst>
                    <a:ext uri="{FF2B5EF4-FFF2-40B4-BE49-F238E27FC236}">
                      <a16:creationId xmlns:a16="http://schemas.microsoft.com/office/drawing/2014/main" id="{6D8C093C-CAAB-D7CD-29A9-9070762CF1B7}"/>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20" name="Rounded Rectangle 31">
                  <a:extLst>
                    <a:ext uri="{FF2B5EF4-FFF2-40B4-BE49-F238E27FC236}">
                      <a16:creationId xmlns:a16="http://schemas.microsoft.com/office/drawing/2014/main" id="{81ADB4BE-C16D-5649-9A7C-CDC7A7528125}"/>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6" name="Group 22">
                <a:extLst>
                  <a:ext uri="{FF2B5EF4-FFF2-40B4-BE49-F238E27FC236}">
                    <a16:creationId xmlns:a16="http://schemas.microsoft.com/office/drawing/2014/main" id="{F1C14560-57CF-5FE1-D2B0-418AFFAF7D1A}"/>
                  </a:ext>
                </a:extLst>
              </p:cNvPr>
              <p:cNvGrpSpPr>
                <a:grpSpLocks noChangeAspect="1"/>
              </p:cNvGrpSpPr>
              <p:nvPr/>
            </p:nvGrpSpPr>
            <p:grpSpPr bwMode="auto">
              <a:xfrm rot="3737607">
                <a:off x="6160631" y="5127215"/>
                <a:ext cx="361950" cy="263525"/>
                <a:chOff x="8571792" y="4033631"/>
                <a:chExt cx="697742" cy="506060"/>
              </a:xfrm>
            </p:grpSpPr>
            <p:sp>
              <p:nvSpPr>
                <p:cNvPr id="1309" name="Rounded Rectangle 24">
                  <a:extLst>
                    <a:ext uri="{FF2B5EF4-FFF2-40B4-BE49-F238E27FC236}">
                      <a16:creationId xmlns:a16="http://schemas.microsoft.com/office/drawing/2014/main" id="{AD01F960-880E-8AA6-17CF-16A8F424C4B7}"/>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0" name="Rounded Rectangle 25">
                  <a:extLst>
                    <a:ext uri="{FF2B5EF4-FFF2-40B4-BE49-F238E27FC236}">
                      <a16:creationId xmlns:a16="http://schemas.microsoft.com/office/drawing/2014/main" id="{E55602B4-640F-F505-BDBD-2DCF17754F55}"/>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1" name="Rounded Rectangle 26">
                  <a:extLst>
                    <a:ext uri="{FF2B5EF4-FFF2-40B4-BE49-F238E27FC236}">
                      <a16:creationId xmlns:a16="http://schemas.microsoft.com/office/drawing/2014/main" id="{E3C8DAF5-06B7-377B-AF67-04F9C5FB5E4B}"/>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2" name="Rounded Rectangle 27">
                  <a:extLst>
                    <a:ext uri="{FF2B5EF4-FFF2-40B4-BE49-F238E27FC236}">
                      <a16:creationId xmlns:a16="http://schemas.microsoft.com/office/drawing/2014/main" id="{61031EFF-2CAB-C7A7-71EE-A5DF3E031A83}"/>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3" name="Rounded Rectangle 29">
                  <a:extLst>
                    <a:ext uri="{FF2B5EF4-FFF2-40B4-BE49-F238E27FC236}">
                      <a16:creationId xmlns:a16="http://schemas.microsoft.com/office/drawing/2014/main" id="{EDD82726-2F0D-4988-902F-A4334789A043}"/>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14" name="Rounded Rectangle 31">
                  <a:extLst>
                    <a:ext uri="{FF2B5EF4-FFF2-40B4-BE49-F238E27FC236}">
                      <a16:creationId xmlns:a16="http://schemas.microsoft.com/office/drawing/2014/main" id="{6AABF711-21F4-78C7-8A88-A6EE2140DBA8}"/>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7" name="Group 22">
                <a:extLst>
                  <a:ext uri="{FF2B5EF4-FFF2-40B4-BE49-F238E27FC236}">
                    <a16:creationId xmlns:a16="http://schemas.microsoft.com/office/drawing/2014/main" id="{3D41841D-836E-707F-8EB7-058C7629EB3A}"/>
                  </a:ext>
                </a:extLst>
              </p:cNvPr>
              <p:cNvGrpSpPr>
                <a:grpSpLocks noChangeAspect="1"/>
              </p:cNvGrpSpPr>
              <p:nvPr/>
            </p:nvGrpSpPr>
            <p:grpSpPr bwMode="auto">
              <a:xfrm rot="7071679">
                <a:off x="6352587" y="4802953"/>
                <a:ext cx="361950" cy="263525"/>
                <a:chOff x="8571792" y="4033631"/>
                <a:chExt cx="697742" cy="506060"/>
              </a:xfrm>
            </p:grpSpPr>
            <p:sp>
              <p:nvSpPr>
                <p:cNvPr id="1303" name="Rounded Rectangle 24">
                  <a:extLst>
                    <a:ext uri="{FF2B5EF4-FFF2-40B4-BE49-F238E27FC236}">
                      <a16:creationId xmlns:a16="http://schemas.microsoft.com/office/drawing/2014/main" id="{328CBF4A-A6F8-17B4-B090-0B895E75194F}"/>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4" name="Rounded Rectangle 25">
                  <a:extLst>
                    <a:ext uri="{FF2B5EF4-FFF2-40B4-BE49-F238E27FC236}">
                      <a16:creationId xmlns:a16="http://schemas.microsoft.com/office/drawing/2014/main" id="{C406CCEB-1EF4-444D-9DCA-1A22AF8EE000}"/>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5" name="Rounded Rectangle 26">
                  <a:extLst>
                    <a:ext uri="{FF2B5EF4-FFF2-40B4-BE49-F238E27FC236}">
                      <a16:creationId xmlns:a16="http://schemas.microsoft.com/office/drawing/2014/main" id="{5B8D8032-3AAE-623F-BF44-676FC2CE17E6}"/>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6" name="Rounded Rectangle 27">
                  <a:extLst>
                    <a:ext uri="{FF2B5EF4-FFF2-40B4-BE49-F238E27FC236}">
                      <a16:creationId xmlns:a16="http://schemas.microsoft.com/office/drawing/2014/main" id="{92639D07-E604-94FD-5FCB-3201AA759A27}"/>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7" name="Rounded Rectangle 29">
                  <a:extLst>
                    <a:ext uri="{FF2B5EF4-FFF2-40B4-BE49-F238E27FC236}">
                      <a16:creationId xmlns:a16="http://schemas.microsoft.com/office/drawing/2014/main" id="{DD63245B-812C-C6EC-14E1-59E8754E8095}"/>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8" name="Rounded Rectangle 31">
                  <a:extLst>
                    <a:ext uri="{FF2B5EF4-FFF2-40B4-BE49-F238E27FC236}">
                      <a16:creationId xmlns:a16="http://schemas.microsoft.com/office/drawing/2014/main" id="{8AF4EA97-0871-642F-A4D6-AA873A2A306F}"/>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8" name="Group 22">
                <a:extLst>
                  <a:ext uri="{FF2B5EF4-FFF2-40B4-BE49-F238E27FC236}">
                    <a16:creationId xmlns:a16="http://schemas.microsoft.com/office/drawing/2014/main" id="{9B397A23-50EF-2473-D5AB-F282199FA025}"/>
                  </a:ext>
                </a:extLst>
              </p:cNvPr>
              <p:cNvGrpSpPr>
                <a:grpSpLocks noChangeAspect="1"/>
              </p:cNvGrpSpPr>
              <p:nvPr/>
            </p:nvGrpSpPr>
            <p:grpSpPr bwMode="auto">
              <a:xfrm rot="7071679">
                <a:off x="6302364" y="4420726"/>
                <a:ext cx="361950" cy="263525"/>
                <a:chOff x="8571792" y="4033631"/>
                <a:chExt cx="697742" cy="506060"/>
              </a:xfrm>
            </p:grpSpPr>
            <p:sp>
              <p:nvSpPr>
                <p:cNvPr id="1297" name="Rounded Rectangle 24">
                  <a:extLst>
                    <a:ext uri="{FF2B5EF4-FFF2-40B4-BE49-F238E27FC236}">
                      <a16:creationId xmlns:a16="http://schemas.microsoft.com/office/drawing/2014/main" id="{D4D4037E-C038-83BB-C3FB-44648473EF31}"/>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8" name="Rounded Rectangle 25">
                  <a:extLst>
                    <a:ext uri="{FF2B5EF4-FFF2-40B4-BE49-F238E27FC236}">
                      <a16:creationId xmlns:a16="http://schemas.microsoft.com/office/drawing/2014/main" id="{69225AEF-7085-8839-297E-82AA03AD6886}"/>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9" name="Rounded Rectangle 26">
                  <a:extLst>
                    <a:ext uri="{FF2B5EF4-FFF2-40B4-BE49-F238E27FC236}">
                      <a16:creationId xmlns:a16="http://schemas.microsoft.com/office/drawing/2014/main" id="{AEBD75EA-F1CD-8490-7D23-3180C2481E53}"/>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0" name="Rounded Rectangle 27">
                  <a:extLst>
                    <a:ext uri="{FF2B5EF4-FFF2-40B4-BE49-F238E27FC236}">
                      <a16:creationId xmlns:a16="http://schemas.microsoft.com/office/drawing/2014/main" id="{A99465C8-F735-DAF0-0440-8956F475DEF7}"/>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1" name="Rounded Rectangle 29">
                  <a:extLst>
                    <a:ext uri="{FF2B5EF4-FFF2-40B4-BE49-F238E27FC236}">
                      <a16:creationId xmlns:a16="http://schemas.microsoft.com/office/drawing/2014/main" id="{D931E1F7-9A7B-140F-D643-E22852173636}"/>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302" name="Rounded Rectangle 31">
                  <a:extLst>
                    <a:ext uri="{FF2B5EF4-FFF2-40B4-BE49-F238E27FC236}">
                      <a16:creationId xmlns:a16="http://schemas.microsoft.com/office/drawing/2014/main" id="{F273D973-1EE7-41B5-4D3E-B00977AACE3E}"/>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69" name="Group 22">
                <a:extLst>
                  <a:ext uri="{FF2B5EF4-FFF2-40B4-BE49-F238E27FC236}">
                    <a16:creationId xmlns:a16="http://schemas.microsoft.com/office/drawing/2014/main" id="{AB6B7BAB-26D6-1AF3-CCD1-9CFB8E57A7C0}"/>
                  </a:ext>
                </a:extLst>
              </p:cNvPr>
              <p:cNvGrpSpPr>
                <a:grpSpLocks noChangeAspect="1"/>
              </p:cNvGrpSpPr>
              <p:nvPr/>
            </p:nvGrpSpPr>
            <p:grpSpPr bwMode="auto">
              <a:xfrm rot="8997589">
                <a:off x="5067107" y="6098854"/>
                <a:ext cx="361950" cy="263525"/>
                <a:chOff x="8571792" y="4033631"/>
                <a:chExt cx="697742" cy="506060"/>
              </a:xfrm>
            </p:grpSpPr>
            <p:sp>
              <p:nvSpPr>
                <p:cNvPr id="1291" name="Rounded Rectangle 24">
                  <a:extLst>
                    <a:ext uri="{FF2B5EF4-FFF2-40B4-BE49-F238E27FC236}">
                      <a16:creationId xmlns:a16="http://schemas.microsoft.com/office/drawing/2014/main" id="{B0B66039-FD73-9988-0C9F-42345C9173BB}"/>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2" name="Rounded Rectangle 25">
                  <a:extLst>
                    <a:ext uri="{FF2B5EF4-FFF2-40B4-BE49-F238E27FC236}">
                      <a16:creationId xmlns:a16="http://schemas.microsoft.com/office/drawing/2014/main" id="{62A2DF29-3899-F510-431D-C86FF31299A7}"/>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3" name="Rounded Rectangle 26">
                  <a:extLst>
                    <a:ext uri="{FF2B5EF4-FFF2-40B4-BE49-F238E27FC236}">
                      <a16:creationId xmlns:a16="http://schemas.microsoft.com/office/drawing/2014/main" id="{A2878CBA-5035-2B87-C25C-07D3C4452B8B}"/>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4" name="Rounded Rectangle 27">
                  <a:extLst>
                    <a:ext uri="{FF2B5EF4-FFF2-40B4-BE49-F238E27FC236}">
                      <a16:creationId xmlns:a16="http://schemas.microsoft.com/office/drawing/2014/main" id="{92936E1C-0D19-68DF-EF3B-9CACA0C5B0B7}"/>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5" name="Rounded Rectangle 29">
                  <a:extLst>
                    <a:ext uri="{FF2B5EF4-FFF2-40B4-BE49-F238E27FC236}">
                      <a16:creationId xmlns:a16="http://schemas.microsoft.com/office/drawing/2014/main" id="{EFCD1F6D-AE94-0654-B426-35DF303664A8}"/>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6" name="Rounded Rectangle 31">
                  <a:extLst>
                    <a:ext uri="{FF2B5EF4-FFF2-40B4-BE49-F238E27FC236}">
                      <a16:creationId xmlns:a16="http://schemas.microsoft.com/office/drawing/2014/main" id="{388F4B24-B73A-5DD4-C4F1-BDE02A986841}"/>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70" name="Group 22">
                <a:extLst>
                  <a:ext uri="{FF2B5EF4-FFF2-40B4-BE49-F238E27FC236}">
                    <a16:creationId xmlns:a16="http://schemas.microsoft.com/office/drawing/2014/main" id="{9520AEFA-AF09-209C-9A35-162A93631059}"/>
                  </a:ext>
                </a:extLst>
              </p:cNvPr>
              <p:cNvGrpSpPr>
                <a:grpSpLocks noChangeAspect="1"/>
              </p:cNvGrpSpPr>
              <p:nvPr/>
            </p:nvGrpSpPr>
            <p:grpSpPr bwMode="auto">
              <a:xfrm rot="5435796">
                <a:off x="4656669" y="5959852"/>
                <a:ext cx="361950" cy="263525"/>
                <a:chOff x="8571792" y="4033631"/>
                <a:chExt cx="697742" cy="506060"/>
              </a:xfrm>
            </p:grpSpPr>
            <p:sp>
              <p:nvSpPr>
                <p:cNvPr id="1285" name="Rounded Rectangle 24">
                  <a:extLst>
                    <a:ext uri="{FF2B5EF4-FFF2-40B4-BE49-F238E27FC236}">
                      <a16:creationId xmlns:a16="http://schemas.microsoft.com/office/drawing/2014/main" id="{DA22C098-A9E1-001F-5902-1A7D14A4C9DB}"/>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6" name="Rounded Rectangle 25">
                  <a:extLst>
                    <a:ext uri="{FF2B5EF4-FFF2-40B4-BE49-F238E27FC236}">
                      <a16:creationId xmlns:a16="http://schemas.microsoft.com/office/drawing/2014/main" id="{6487055B-41F1-FD8E-1EE9-30BEDBDB3B0B}"/>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7" name="Rounded Rectangle 26">
                  <a:extLst>
                    <a:ext uri="{FF2B5EF4-FFF2-40B4-BE49-F238E27FC236}">
                      <a16:creationId xmlns:a16="http://schemas.microsoft.com/office/drawing/2014/main" id="{B63479CD-968B-9AF7-FEE6-45023C03326F}"/>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8" name="Rounded Rectangle 27">
                  <a:extLst>
                    <a:ext uri="{FF2B5EF4-FFF2-40B4-BE49-F238E27FC236}">
                      <a16:creationId xmlns:a16="http://schemas.microsoft.com/office/drawing/2014/main" id="{1CB4F391-0934-88B2-E7FE-86DA06D88CAB}"/>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9" name="Rounded Rectangle 29">
                  <a:extLst>
                    <a:ext uri="{FF2B5EF4-FFF2-40B4-BE49-F238E27FC236}">
                      <a16:creationId xmlns:a16="http://schemas.microsoft.com/office/drawing/2014/main" id="{1474DFD4-7697-E1AF-7725-1033B1118BC4}"/>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90" name="Rounded Rectangle 31">
                  <a:extLst>
                    <a:ext uri="{FF2B5EF4-FFF2-40B4-BE49-F238E27FC236}">
                      <a16:creationId xmlns:a16="http://schemas.microsoft.com/office/drawing/2014/main" id="{C5551990-8DFE-F169-3E0B-7D1393DF1A76}"/>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71" name="Group 22">
                <a:extLst>
                  <a:ext uri="{FF2B5EF4-FFF2-40B4-BE49-F238E27FC236}">
                    <a16:creationId xmlns:a16="http://schemas.microsoft.com/office/drawing/2014/main" id="{B22C1894-46F2-37E0-7CBC-B6D35C11DDD4}"/>
                  </a:ext>
                </a:extLst>
              </p:cNvPr>
              <p:cNvGrpSpPr>
                <a:grpSpLocks noChangeAspect="1"/>
              </p:cNvGrpSpPr>
              <p:nvPr/>
            </p:nvGrpSpPr>
            <p:grpSpPr bwMode="auto">
              <a:xfrm rot="7071679">
                <a:off x="5572361" y="6093244"/>
                <a:ext cx="361950" cy="263525"/>
                <a:chOff x="8571792" y="4033631"/>
                <a:chExt cx="697742" cy="506060"/>
              </a:xfrm>
            </p:grpSpPr>
            <p:sp>
              <p:nvSpPr>
                <p:cNvPr id="1279" name="Rounded Rectangle 24">
                  <a:extLst>
                    <a:ext uri="{FF2B5EF4-FFF2-40B4-BE49-F238E27FC236}">
                      <a16:creationId xmlns:a16="http://schemas.microsoft.com/office/drawing/2014/main" id="{E76EF0F0-24C5-12F4-CEB8-09DECCA4B15C}"/>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0" name="Rounded Rectangle 25">
                  <a:extLst>
                    <a:ext uri="{FF2B5EF4-FFF2-40B4-BE49-F238E27FC236}">
                      <a16:creationId xmlns:a16="http://schemas.microsoft.com/office/drawing/2014/main" id="{4BF3DFD7-C15F-43CD-DF0F-9B7181821584}"/>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1" name="Rounded Rectangle 26">
                  <a:extLst>
                    <a:ext uri="{FF2B5EF4-FFF2-40B4-BE49-F238E27FC236}">
                      <a16:creationId xmlns:a16="http://schemas.microsoft.com/office/drawing/2014/main" id="{1961B4C8-6A99-7021-739C-692929E02A87}"/>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2" name="Rounded Rectangle 27">
                  <a:extLst>
                    <a:ext uri="{FF2B5EF4-FFF2-40B4-BE49-F238E27FC236}">
                      <a16:creationId xmlns:a16="http://schemas.microsoft.com/office/drawing/2014/main" id="{9AE589DA-01DC-B692-D889-329F2A48D0E2}"/>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3" name="Rounded Rectangle 29">
                  <a:extLst>
                    <a:ext uri="{FF2B5EF4-FFF2-40B4-BE49-F238E27FC236}">
                      <a16:creationId xmlns:a16="http://schemas.microsoft.com/office/drawing/2014/main" id="{DF91F9BE-05EA-76B9-7161-0E91B2904FDB}"/>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84" name="Rounded Rectangle 31">
                  <a:extLst>
                    <a:ext uri="{FF2B5EF4-FFF2-40B4-BE49-F238E27FC236}">
                      <a16:creationId xmlns:a16="http://schemas.microsoft.com/office/drawing/2014/main" id="{521773F1-EDA3-4999-9ADF-AD666AE208A9}"/>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nvGrpSpPr>
              <p:cNvPr id="1272" name="Group 22">
                <a:extLst>
                  <a:ext uri="{FF2B5EF4-FFF2-40B4-BE49-F238E27FC236}">
                    <a16:creationId xmlns:a16="http://schemas.microsoft.com/office/drawing/2014/main" id="{BF9D44B1-9D56-5BEC-08C5-7150831F93D0}"/>
                  </a:ext>
                </a:extLst>
              </p:cNvPr>
              <p:cNvGrpSpPr>
                <a:grpSpLocks noChangeAspect="1"/>
              </p:cNvGrpSpPr>
              <p:nvPr/>
            </p:nvGrpSpPr>
            <p:grpSpPr bwMode="auto">
              <a:xfrm rot="5565156">
                <a:off x="6022319" y="6064830"/>
                <a:ext cx="361950" cy="263525"/>
                <a:chOff x="8571792" y="4033631"/>
                <a:chExt cx="697742" cy="506060"/>
              </a:xfrm>
            </p:grpSpPr>
            <p:sp>
              <p:nvSpPr>
                <p:cNvPr id="1273" name="Rounded Rectangle 24">
                  <a:extLst>
                    <a:ext uri="{FF2B5EF4-FFF2-40B4-BE49-F238E27FC236}">
                      <a16:creationId xmlns:a16="http://schemas.microsoft.com/office/drawing/2014/main" id="{63110F5E-A9D0-BC3E-9C09-43F9E071C942}"/>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74" name="Rounded Rectangle 25">
                  <a:extLst>
                    <a:ext uri="{FF2B5EF4-FFF2-40B4-BE49-F238E27FC236}">
                      <a16:creationId xmlns:a16="http://schemas.microsoft.com/office/drawing/2014/main" id="{F9ACF26A-F3A3-A527-E21D-4B0464C88620}"/>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75" name="Rounded Rectangle 26">
                  <a:extLst>
                    <a:ext uri="{FF2B5EF4-FFF2-40B4-BE49-F238E27FC236}">
                      <a16:creationId xmlns:a16="http://schemas.microsoft.com/office/drawing/2014/main" id="{7B92D877-6AE6-AFDE-B003-C768D8EE1842}"/>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76" name="Rounded Rectangle 27">
                  <a:extLst>
                    <a:ext uri="{FF2B5EF4-FFF2-40B4-BE49-F238E27FC236}">
                      <a16:creationId xmlns:a16="http://schemas.microsoft.com/office/drawing/2014/main" id="{1570CFDF-EB8A-9365-E2B5-CE174C95C14F}"/>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77" name="Rounded Rectangle 29">
                  <a:extLst>
                    <a:ext uri="{FF2B5EF4-FFF2-40B4-BE49-F238E27FC236}">
                      <a16:creationId xmlns:a16="http://schemas.microsoft.com/office/drawing/2014/main" id="{71B2246A-A993-C116-5256-7047A54E88C4}"/>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278" name="Rounded Rectangle 31">
                  <a:extLst>
                    <a:ext uri="{FF2B5EF4-FFF2-40B4-BE49-F238E27FC236}">
                      <a16:creationId xmlns:a16="http://schemas.microsoft.com/office/drawing/2014/main" id="{E15B1455-6764-A6D5-82E4-04FA2E919C2B}"/>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49263" rtl="0" eaLnBrk="1" fontAlgn="auto" latinLnBrk="0" hangingPunct="1">
                    <a:lnSpc>
                      <a:spcPct val="100000"/>
                    </a:lnSpc>
                    <a:spcBef>
                      <a:spcPct val="0"/>
                    </a:spcBef>
                    <a:spcAft>
                      <a:spcPct val="0"/>
                    </a:spcAft>
                    <a:buClrTx/>
                    <a:buSzTx/>
                    <a:buFontTx/>
                    <a:buNone/>
                    <a:tabLst/>
                    <a:defRPr/>
                  </a:pPr>
                  <a:endParaRPr kumimoji="0" lang="fr-FR" altLang="en-US" sz="16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grpSp>
        <p:cxnSp>
          <p:nvCxnSpPr>
            <p:cNvPr id="1206" name="Straight Arrow Connector 1205">
              <a:extLst>
                <a:ext uri="{FF2B5EF4-FFF2-40B4-BE49-F238E27FC236}">
                  <a16:creationId xmlns:a16="http://schemas.microsoft.com/office/drawing/2014/main" id="{AACB6AD6-797F-FE94-B7F7-2DD0F78FEECA}"/>
                </a:ext>
              </a:extLst>
            </p:cNvPr>
            <p:cNvCxnSpPr/>
            <p:nvPr/>
          </p:nvCxnSpPr>
          <p:spPr bwMode="auto">
            <a:xfrm>
              <a:off x="1210472" y="2088799"/>
              <a:ext cx="331889" cy="276979"/>
            </a:xfrm>
            <a:prstGeom prst="straightConnector1">
              <a:avLst/>
            </a:prstGeom>
            <a:noFill/>
            <a:ln w="28575" cap="flat" cmpd="sng" algn="ctr">
              <a:solidFill>
                <a:srgbClr val="FFFFFF"/>
              </a:solidFill>
              <a:prstDash val="solid"/>
              <a:round/>
              <a:headEnd type="none" w="med" len="med"/>
              <a:tailEnd type="triangle"/>
            </a:ln>
            <a:effectLst/>
          </p:spPr>
        </p:cxnSp>
        <p:sp>
          <p:nvSpPr>
            <p:cNvPr id="1207" name="Isosceles Triangle 1206">
              <a:extLst>
                <a:ext uri="{FF2B5EF4-FFF2-40B4-BE49-F238E27FC236}">
                  <a16:creationId xmlns:a16="http://schemas.microsoft.com/office/drawing/2014/main" id="{8D1BC661-3373-FA1D-DE66-8183E511760F}"/>
                </a:ext>
              </a:extLst>
            </p:cNvPr>
            <p:cNvSpPr/>
            <p:nvPr/>
          </p:nvSpPr>
          <p:spPr bwMode="auto">
            <a:xfrm rot="15973897">
              <a:off x="684286" y="3373429"/>
              <a:ext cx="4790119" cy="1225168"/>
            </a:xfrm>
            <a:prstGeom prst="triangle">
              <a:avLst>
                <a:gd name="adj" fmla="val 80987"/>
              </a:avLst>
            </a:prstGeom>
            <a:gradFill flip="none" rotWithShape="1">
              <a:gsLst>
                <a:gs pos="0">
                  <a:srgbClr val="4DA1BB"/>
                </a:gs>
                <a:gs pos="0">
                  <a:srgbClr val="4DA1BB">
                    <a:lumMod val="20000"/>
                    <a:lumOff val="80000"/>
                  </a:srgbClr>
                </a:gs>
                <a:gs pos="100000">
                  <a:srgbClr val="DBECF1">
                    <a:alpha val="5098"/>
                  </a:srgbClr>
                </a:gs>
              </a:gsLst>
              <a:lin ang="540000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08" name="Freeform 67">
              <a:extLst>
                <a:ext uri="{FF2B5EF4-FFF2-40B4-BE49-F238E27FC236}">
                  <a16:creationId xmlns:a16="http://schemas.microsoft.com/office/drawing/2014/main" id="{BD25638C-6947-BFC6-5CF1-936CE5D3C49C}"/>
                </a:ext>
              </a:extLst>
            </p:cNvPr>
            <p:cNvSpPr/>
            <p:nvPr/>
          </p:nvSpPr>
          <p:spPr bwMode="auto">
            <a:xfrm rot="20406300">
              <a:off x="3803559" y="1926814"/>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rgbClr val="682E74">
                    <a:lumMod val="60000"/>
                    <a:lumOff val="40000"/>
                  </a:srgbClr>
                </a:gs>
                <a:gs pos="58000">
                  <a:srgbClr val="015873"/>
                </a:gs>
              </a:gsLst>
              <a:lin ang="5400000" scaled="1"/>
            </a:gradFill>
            <a:ln w="12700" cap="flat" cmpd="sng" algn="ctr">
              <a:solidFill>
                <a:srgbClr val="FFFFFF">
                  <a:lumMod val="65000"/>
                </a:srgb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itchFamily="34" charset="0"/>
              </a:endParaRPr>
            </a:p>
          </p:txBody>
        </p:sp>
        <p:sp>
          <p:nvSpPr>
            <p:cNvPr id="1209" name="Freeform 16">
              <a:extLst>
                <a:ext uri="{FF2B5EF4-FFF2-40B4-BE49-F238E27FC236}">
                  <a16:creationId xmlns:a16="http://schemas.microsoft.com/office/drawing/2014/main" id="{8C9DF6F7-BD66-24DF-5354-54D43211CBF8}"/>
                </a:ext>
              </a:extLst>
            </p:cNvPr>
            <p:cNvSpPr/>
            <p:nvPr/>
          </p:nvSpPr>
          <p:spPr bwMode="auto">
            <a:xfrm rot="3922366">
              <a:off x="3906460" y="2146693"/>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37000">
                  <a:srgbClr val="015873"/>
                </a:gs>
                <a:gs pos="100000">
                  <a:srgbClr val="682E74">
                    <a:lumMod val="40000"/>
                    <a:lumOff val="60000"/>
                  </a:srgbClr>
                </a:gs>
              </a:gsLst>
              <a:path path="circle">
                <a:fillToRect l="50000" t="50000" r="50000" b="50000"/>
              </a:path>
              <a:tileRect/>
            </a:gradFill>
            <a:ln w="12700">
              <a:solidFill>
                <a:srgbClr val="CDCDCF"/>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210" name="Freeform 67">
              <a:extLst>
                <a:ext uri="{FF2B5EF4-FFF2-40B4-BE49-F238E27FC236}">
                  <a16:creationId xmlns:a16="http://schemas.microsoft.com/office/drawing/2014/main" id="{152C3115-4779-32D5-6D2B-49EAEEB5C462}"/>
                </a:ext>
              </a:extLst>
            </p:cNvPr>
            <p:cNvSpPr/>
            <p:nvPr/>
          </p:nvSpPr>
          <p:spPr bwMode="auto">
            <a:xfrm rot="20406300">
              <a:off x="4368126" y="1839592"/>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rgbClr val="682E74">
                    <a:lumMod val="60000"/>
                    <a:lumOff val="40000"/>
                  </a:srgbClr>
                </a:gs>
                <a:gs pos="58000">
                  <a:srgbClr val="015873"/>
                </a:gs>
              </a:gsLst>
              <a:lin ang="5400000" scaled="1"/>
            </a:gradFill>
            <a:ln w="12700" cap="flat" cmpd="sng" algn="ctr">
              <a:solidFill>
                <a:srgbClr val="FFFFFF">
                  <a:lumMod val="65000"/>
                </a:srgb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itchFamily="34" charset="0"/>
              </a:endParaRPr>
            </a:p>
          </p:txBody>
        </p:sp>
        <p:sp>
          <p:nvSpPr>
            <p:cNvPr id="1211" name="Freeform 16">
              <a:extLst>
                <a:ext uri="{FF2B5EF4-FFF2-40B4-BE49-F238E27FC236}">
                  <a16:creationId xmlns:a16="http://schemas.microsoft.com/office/drawing/2014/main" id="{E02FDBFA-CDFA-0705-A2EF-72B38329D1C2}"/>
                </a:ext>
              </a:extLst>
            </p:cNvPr>
            <p:cNvSpPr/>
            <p:nvPr/>
          </p:nvSpPr>
          <p:spPr bwMode="auto">
            <a:xfrm rot="3922366">
              <a:off x="4471027" y="2059471"/>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37000">
                  <a:srgbClr val="015873"/>
                </a:gs>
                <a:gs pos="100000">
                  <a:srgbClr val="682E74">
                    <a:lumMod val="40000"/>
                    <a:lumOff val="60000"/>
                  </a:srgbClr>
                </a:gs>
              </a:gsLst>
              <a:path path="circle">
                <a:fillToRect l="50000" t="50000" r="50000" b="50000"/>
              </a:path>
              <a:tileRect/>
            </a:gradFill>
            <a:ln w="12700">
              <a:solidFill>
                <a:srgbClr val="CDCDCF"/>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212" name="Freeform 67">
              <a:extLst>
                <a:ext uri="{FF2B5EF4-FFF2-40B4-BE49-F238E27FC236}">
                  <a16:creationId xmlns:a16="http://schemas.microsoft.com/office/drawing/2014/main" id="{1AA8D739-B7CD-771C-041E-DC58FC693722}"/>
                </a:ext>
              </a:extLst>
            </p:cNvPr>
            <p:cNvSpPr/>
            <p:nvPr/>
          </p:nvSpPr>
          <p:spPr bwMode="auto">
            <a:xfrm rot="20406300">
              <a:off x="4245520" y="2478682"/>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rgbClr val="682E74">
                    <a:lumMod val="60000"/>
                    <a:lumOff val="40000"/>
                  </a:srgbClr>
                </a:gs>
                <a:gs pos="58000">
                  <a:srgbClr val="015873"/>
                </a:gs>
              </a:gsLst>
              <a:lin ang="5400000" scaled="1"/>
            </a:gradFill>
            <a:ln w="12700" cap="flat" cmpd="sng" algn="ctr">
              <a:solidFill>
                <a:srgbClr val="FFFFFF">
                  <a:lumMod val="65000"/>
                </a:srgb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itchFamily="34" charset="0"/>
              </a:endParaRPr>
            </a:p>
          </p:txBody>
        </p:sp>
        <p:sp>
          <p:nvSpPr>
            <p:cNvPr id="1213" name="Freeform 16">
              <a:extLst>
                <a:ext uri="{FF2B5EF4-FFF2-40B4-BE49-F238E27FC236}">
                  <a16:creationId xmlns:a16="http://schemas.microsoft.com/office/drawing/2014/main" id="{FF86BEB6-5FF5-BF57-B4E8-FEAF92423E34}"/>
                </a:ext>
              </a:extLst>
            </p:cNvPr>
            <p:cNvSpPr/>
            <p:nvPr/>
          </p:nvSpPr>
          <p:spPr bwMode="auto">
            <a:xfrm rot="3922366">
              <a:off x="4348421" y="2698561"/>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rgbClr val="682E74">
                    <a:lumMod val="50000"/>
                  </a:srgbClr>
                </a:gs>
                <a:gs pos="37000">
                  <a:srgbClr val="015873"/>
                </a:gs>
                <a:gs pos="100000">
                  <a:srgbClr val="682E74">
                    <a:lumMod val="40000"/>
                    <a:lumOff val="60000"/>
                  </a:srgbClr>
                </a:gs>
              </a:gsLst>
              <a:path path="circle">
                <a:fillToRect l="50000" t="50000" r="50000" b="50000"/>
              </a:path>
              <a:tileRect/>
            </a:gradFill>
            <a:ln w="12700">
              <a:solidFill>
                <a:srgbClr val="CDCDCF"/>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214" name="Freeform 4">
              <a:extLst>
                <a:ext uri="{FF2B5EF4-FFF2-40B4-BE49-F238E27FC236}">
                  <a16:creationId xmlns:a16="http://schemas.microsoft.com/office/drawing/2014/main" id="{98A5BD61-FD00-B9ED-59CA-FD977024B78D}"/>
                </a:ext>
              </a:extLst>
            </p:cNvPr>
            <p:cNvSpPr/>
            <p:nvPr/>
          </p:nvSpPr>
          <p:spPr bwMode="auto">
            <a:xfrm>
              <a:off x="1138768" y="2068601"/>
              <a:ext cx="2050124" cy="3866658"/>
            </a:xfrm>
            <a:custGeom>
              <a:avLst/>
              <a:gdLst>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5815 w 2041481"/>
                <a:gd name="connsiteY0" fmla="*/ 3887499 h 3887499"/>
                <a:gd name="connsiteX1" fmla="*/ 802990 w 2041481"/>
                <a:gd name="connsiteY1" fmla="*/ 2104998 h 3887499"/>
                <a:gd name="connsiteX2" fmla="*/ 39060 w 2041481"/>
                <a:gd name="connsiteY2" fmla="*/ 1040127 h 3887499"/>
                <a:gd name="connsiteX3" fmla="*/ 196234 w 2041481"/>
                <a:gd name="connsiteY3" fmla="*/ 573851 h 3887499"/>
                <a:gd name="connsiteX4" fmla="*/ 386301 w 2041481"/>
                <a:gd name="connsiteY4" fmla="*/ 808633 h 3887499"/>
                <a:gd name="connsiteX5" fmla="*/ 490473 w 2041481"/>
                <a:gd name="connsiteY5" fmla="*/ 368795 h 3887499"/>
                <a:gd name="connsiteX6" fmla="*/ 1022909 w 2041481"/>
                <a:gd name="connsiteY6" fmla="*/ 44704 h 3887499"/>
                <a:gd name="connsiteX7" fmla="*/ 1034483 w 2041481"/>
                <a:gd name="connsiteY7" fmla="*/ 658162 h 3887499"/>
                <a:gd name="connsiteX8" fmla="*/ 756691 w 2041481"/>
                <a:gd name="connsiteY8" fmla="*/ 1121150 h 3887499"/>
                <a:gd name="connsiteX9" fmla="*/ 988184 w 2041481"/>
                <a:gd name="connsiteY9" fmla="*/ 1179023 h 3887499"/>
                <a:gd name="connsiteX10" fmla="*/ 976610 w 2041481"/>
                <a:gd name="connsiteY10" fmla="*/ 1560988 h 3887499"/>
                <a:gd name="connsiteX11" fmla="*/ 2041481 w 2041481"/>
                <a:gd name="connsiteY11" fmla="*/ 3679155 h 3887499"/>
                <a:gd name="connsiteX12" fmla="*/ 1705815 w 2041481"/>
                <a:gd name="connsiteY12" fmla="*/ 3887499 h 3887499"/>
                <a:gd name="connsiteX0" fmla="*/ 1705815 w 2041481"/>
                <a:gd name="connsiteY0" fmla="*/ 3887499 h 3887499"/>
                <a:gd name="connsiteX1" fmla="*/ 802990 w 2041481"/>
                <a:gd name="connsiteY1" fmla="*/ 2104998 h 3887499"/>
                <a:gd name="connsiteX2" fmla="*/ 39060 w 2041481"/>
                <a:gd name="connsiteY2" fmla="*/ 1040127 h 3887499"/>
                <a:gd name="connsiteX3" fmla="*/ 196234 w 2041481"/>
                <a:gd name="connsiteY3" fmla="*/ 563983 h 3887499"/>
                <a:gd name="connsiteX4" fmla="*/ 386301 w 2041481"/>
                <a:gd name="connsiteY4" fmla="*/ 808633 h 3887499"/>
                <a:gd name="connsiteX5" fmla="*/ 490473 w 2041481"/>
                <a:gd name="connsiteY5" fmla="*/ 368795 h 3887499"/>
                <a:gd name="connsiteX6" fmla="*/ 1022909 w 2041481"/>
                <a:gd name="connsiteY6" fmla="*/ 44704 h 3887499"/>
                <a:gd name="connsiteX7" fmla="*/ 1034483 w 2041481"/>
                <a:gd name="connsiteY7" fmla="*/ 658162 h 3887499"/>
                <a:gd name="connsiteX8" fmla="*/ 756691 w 2041481"/>
                <a:gd name="connsiteY8" fmla="*/ 1121150 h 3887499"/>
                <a:gd name="connsiteX9" fmla="*/ 988184 w 2041481"/>
                <a:gd name="connsiteY9" fmla="*/ 1179023 h 3887499"/>
                <a:gd name="connsiteX10" fmla="*/ 976610 w 2041481"/>
                <a:gd name="connsiteY10" fmla="*/ 1560988 h 3887499"/>
                <a:gd name="connsiteX11" fmla="*/ 2041481 w 2041481"/>
                <a:gd name="connsiteY11" fmla="*/ 3679155 h 3887499"/>
                <a:gd name="connsiteX12" fmla="*/ 1705815 w 2041481"/>
                <a:gd name="connsiteY12" fmla="*/ 3887499 h 3887499"/>
                <a:gd name="connsiteX0" fmla="*/ 1705815 w 2041481"/>
                <a:gd name="connsiteY0" fmla="*/ 3887499 h 3887499"/>
                <a:gd name="connsiteX1" fmla="*/ 802990 w 2041481"/>
                <a:gd name="connsiteY1" fmla="*/ 2104998 h 3887499"/>
                <a:gd name="connsiteX2" fmla="*/ 39060 w 2041481"/>
                <a:gd name="connsiteY2" fmla="*/ 1040127 h 3887499"/>
                <a:gd name="connsiteX3" fmla="*/ 196234 w 2041481"/>
                <a:gd name="connsiteY3" fmla="*/ 563983 h 3887499"/>
                <a:gd name="connsiteX4" fmla="*/ 386301 w 2041481"/>
                <a:gd name="connsiteY4" fmla="*/ 798765 h 3887499"/>
                <a:gd name="connsiteX5" fmla="*/ 490473 w 2041481"/>
                <a:gd name="connsiteY5" fmla="*/ 368795 h 3887499"/>
                <a:gd name="connsiteX6" fmla="*/ 1022909 w 2041481"/>
                <a:gd name="connsiteY6" fmla="*/ 44704 h 3887499"/>
                <a:gd name="connsiteX7" fmla="*/ 1034483 w 2041481"/>
                <a:gd name="connsiteY7" fmla="*/ 658162 h 3887499"/>
                <a:gd name="connsiteX8" fmla="*/ 756691 w 2041481"/>
                <a:gd name="connsiteY8" fmla="*/ 1121150 h 3887499"/>
                <a:gd name="connsiteX9" fmla="*/ 988184 w 2041481"/>
                <a:gd name="connsiteY9" fmla="*/ 1179023 h 3887499"/>
                <a:gd name="connsiteX10" fmla="*/ 976610 w 2041481"/>
                <a:gd name="connsiteY10" fmla="*/ 1560988 h 3887499"/>
                <a:gd name="connsiteX11" fmla="*/ 2041481 w 2041481"/>
                <a:gd name="connsiteY11" fmla="*/ 3679155 h 3887499"/>
                <a:gd name="connsiteX12" fmla="*/ 1705815 w 2041481"/>
                <a:gd name="connsiteY12" fmla="*/ 3887499 h 3887499"/>
                <a:gd name="connsiteX0" fmla="*/ 1706744 w 2042410"/>
                <a:gd name="connsiteY0" fmla="*/ 3887499 h 3887499"/>
                <a:gd name="connsiteX1" fmla="*/ 803919 w 2042410"/>
                <a:gd name="connsiteY1" fmla="*/ 2104998 h 3887499"/>
                <a:gd name="connsiteX2" fmla="*/ 39989 w 2042410"/>
                <a:gd name="connsiteY2" fmla="*/ 1040127 h 3887499"/>
                <a:gd name="connsiteX3" fmla="*/ 193874 w 2042410"/>
                <a:gd name="connsiteY3" fmla="*/ 573851 h 3887499"/>
                <a:gd name="connsiteX4" fmla="*/ 387230 w 2042410"/>
                <a:gd name="connsiteY4" fmla="*/ 798765 h 3887499"/>
                <a:gd name="connsiteX5" fmla="*/ 491402 w 2042410"/>
                <a:gd name="connsiteY5" fmla="*/ 368795 h 3887499"/>
                <a:gd name="connsiteX6" fmla="*/ 1023838 w 2042410"/>
                <a:gd name="connsiteY6" fmla="*/ 44704 h 3887499"/>
                <a:gd name="connsiteX7" fmla="*/ 1035412 w 2042410"/>
                <a:gd name="connsiteY7" fmla="*/ 658162 h 3887499"/>
                <a:gd name="connsiteX8" fmla="*/ 757620 w 2042410"/>
                <a:gd name="connsiteY8" fmla="*/ 1121150 h 3887499"/>
                <a:gd name="connsiteX9" fmla="*/ 989113 w 2042410"/>
                <a:gd name="connsiteY9" fmla="*/ 1179023 h 3887499"/>
                <a:gd name="connsiteX10" fmla="*/ 977539 w 2042410"/>
                <a:gd name="connsiteY10" fmla="*/ 1560988 h 3887499"/>
                <a:gd name="connsiteX11" fmla="*/ 2042410 w 2042410"/>
                <a:gd name="connsiteY11" fmla="*/ 3679155 h 3887499"/>
                <a:gd name="connsiteX12" fmla="*/ 1706744 w 2042410"/>
                <a:gd name="connsiteY12" fmla="*/ 3887499 h 3887499"/>
                <a:gd name="connsiteX0" fmla="*/ 1706744 w 2042410"/>
                <a:gd name="connsiteY0" fmla="*/ 3887499 h 3887499"/>
                <a:gd name="connsiteX1" fmla="*/ 803919 w 2042410"/>
                <a:gd name="connsiteY1" fmla="*/ 2104998 h 3887499"/>
                <a:gd name="connsiteX2" fmla="*/ 39989 w 2042410"/>
                <a:gd name="connsiteY2" fmla="*/ 1040127 h 3887499"/>
                <a:gd name="connsiteX3" fmla="*/ 193874 w 2042410"/>
                <a:gd name="connsiteY3" fmla="*/ 573851 h 3887499"/>
                <a:gd name="connsiteX4" fmla="*/ 210145 w 2042410"/>
                <a:gd name="connsiteY4" fmla="*/ 588266 h 3887499"/>
                <a:gd name="connsiteX5" fmla="*/ 387230 w 2042410"/>
                <a:gd name="connsiteY5" fmla="*/ 798765 h 3887499"/>
                <a:gd name="connsiteX6" fmla="*/ 491402 w 2042410"/>
                <a:gd name="connsiteY6" fmla="*/ 368795 h 3887499"/>
                <a:gd name="connsiteX7" fmla="*/ 1023838 w 2042410"/>
                <a:gd name="connsiteY7" fmla="*/ 44704 h 3887499"/>
                <a:gd name="connsiteX8" fmla="*/ 1035412 w 2042410"/>
                <a:gd name="connsiteY8" fmla="*/ 658162 h 3887499"/>
                <a:gd name="connsiteX9" fmla="*/ 757620 w 2042410"/>
                <a:gd name="connsiteY9" fmla="*/ 1121150 h 3887499"/>
                <a:gd name="connsiteX10" fmla="*/ 989113 w 2042410"/>
                <a:gd name="connsiteY10" fmla="*/ 1179023 h 3887499"/>
                <a:gd name="connsiteX11" fmla="*/ 977539 w 2042410"/>
                <a:gd name="connsiteY11" fmla="*/ 1560988 h 3887499"/>
                <a:gd name="connsiteX12" fmla="*/ 2042410 w 2042410"/>
                <a:gd name="connsiteY12" fmla="*/ 3679155 h 3887499"/>
                <a:gd name="connsiteX13" fmla="*/ 1706744 w 2042410"/>
                <a:gd name="connsiteY13" fmla="*/ 3887499 h 3887499"/>
                <a:gd name="connsiteX0" fmla="*/ 1706744 w 2042410"/>
                <a:gd name="connsiteY0" fmla="*/ 3887499 h 3887499"/>
                <a:gd name="connsiteX1" fmla="*/ 803919 w 2042410"/>
                <a:gd name="connsiteY1" fmla="*/ 2104998 h 3887499"/>
                <a:gd name="connsiteX2" fmla="*/ 39989 w 2042410"/>
                <a:gd name="connsiteY2" fmla="*/ 1040127 h 3887499"/>
                <a:gd name="connsiteX3" fmla="*/ 193874 w 2042410"/>
                <a:gd name="connsiteY3" fmla="*/ 573851 h 3887499"/>
                <a:gd name="connsiteX4" fmla="*/ 213434 w 2042410"/>
                <a:gd name="connsiteY4" fmla="*/ 588266 h 3887499"/>
                <a:gd name="connsiteX5" fmla="*/ 387230 w 2042410"/>
                <a:gd name="connsiteY5" fmla="*/ 798765 h 3887499"/>
                <a:gd name="connsiteX6" fmla="*/ 491402 w 2042410"/>
                <a:gd name="connsiteY6" fmla="*/ 368795 h 3887499"/>
                <a:gd name="connsiteX7" fmla="*/ 1023838 w 2042410"/>
                <a:gd name="connsiteY7" fmla="*/ 44704 h 3887499"/>
                <a:gd name="connsiteX8" fmla="*/ 1035412 w 2042410"/>
                <a:gd name="connsiteY8" fmla="*/ 658162 h 3887499"/>
                <a:gd name="connsiteX9" fmla="*/ 757620 w 2042410"/>
                <a:gd name="connsiteY9" fmla="*/ 1121150 h 3887499"/>
                <a:gd name="connsiteX10" fmla="*/ 989113 w 2042410"/>
                <a:gd name="connsiteY10" fmla="*/ 1179023 h 3887499"/>
                <a:gd name="connsiteX11" fmla="*/ 977539 w 2042410"/>
                <a:gd name="connsiteY11" fmla="*/ 1560988 h 3887499"/>
                <a:gd name="connsiteX12" fmla="*/ 2042410 w 2042410"/>
                <a:gd name="connsiteY12" fmla="*/ 3679155 h 3887499"/>
                <a:gd name="connsiteX13" fmla="*/ 1706744 w 2042410"/>
                <a:gd name="connsiteY13" fmla="*/ 3887499 h 3887499"/>
                <a:gd name="connsiteX0" fmla="*/ 1709696 w 2045362"/>
                <a:gd name="connsiteY0" fmla="*/ 3887499 h 3887499"/>
                <a:gd name="connsiteX1" fmla="*/ 806871 w 2045362"/>
                <a:gd name="connsiteY1" fmla="*/ 2104998 h 3887499"/>
                <a:gd name="connsiteX2" fmla="*/ 42941 w 2045362"/>
                <a:gd name="connsiteY2" fmla="*/ 1040127 h 3887499"/>
                <a:gd name="connsiteX3" fmla="*/ 186958 w 2045362"/>
                <a:gd name="connsiteY3" fmla="*/ 573851 h 3887499"/>
                <a:gd name="connsiteX4" fmla="*/ 216386 w 2045362"/>
                <a:gd name="connsiteY4" fmla="*/ 588266 h 3887499"/>
                <a:gd name="connsiteX5" fmla="*/ 390182 w 2045362"/>
                <a:gd name="connsiteY5" fmla="*/ 798765 h 3887499"/>
                <a:gd name="connsiteX6" fmla="*/ 494354 w 2045362"/>
                <a:gd name="connsiteY6" fmla="*/ 368795 h 3887499"/>
                <a:gd name="connsiteX7" fmla="*/ 1026790 w 2045362"/>
                <a:gd name="connsiteY7" fmla="*/ 44704 h 3887499"/>
                <a:gd name="connsiteX8" fmla="*/ 1038364 w 2045362"/>
                <a:gd name="connsiteY8" fmla="*/ 658162 h 3887499"/>
                <a:gd name="connsiteX9" fmla="*/ 760572 w 2045362"/>
                <a:gd name="connsiteY9" fmla="*/ 1121150 h 3887499"/>
                <a:gd name="connsiteX10" fmla="*/ 992065 w 2045362"/>
                <a:gd name="connsiteY10" fmla="*/ 1179023 h 3887499"/>
                <a:gd name="connsiteX11" fmla="*/ 980491 w 2045362"/>
                <a:gd name="connsiteY11" fmla="*/ 1560988 h 3887499"/>
                <a:gd name="connsiteX12" fmla="*/ 2045362 w 2045362"/>
                <a:gd name="connsiteY12" fmla="*/ 3679155 h 3887499"/>
                <a:gd name="connsiteX13" fmla="*/ 1709696 w 2045362"/>
                <a:gd name="connsiteY13" fmla="*/ 3887499 h 3887499"/>
                <a:gd name="connsiteX0" fmla="*/ 1709696 w 2045362"/>
                <a:gd name="connsiteY0" fmla="*/ 3887499 h 3887499"/>
                <a:gd name="connsiteX1" fmla="*/ 806871 w 2045362"/>
                <a:gd name="connsiteY1" fmla="*/ 2104998 h 3887499"/>
                <a:gd name="connsiteX2" fmla="*/ 42941 w 2045362"/>
                <a:gd name="connsiteY2" fmla="*/ 1040127 h 3887499"/>
                <a:gd name="connsiteX3" fmla="*/ 186958 w 2045362"/>
                <a:gd name="connsiteY3" fmla="*/ 573851 h 3887499"/>
                <a:gd name="connsiteX4" fmla="*/ 216386 w 2045362"/>
                <a:gd name="connsiteY4" fmla="*/ 588266 h 3887499"/>
                <a:gd name="connsiteX5" fmla="*/ 390182 w 2045362"/>
                <a:gd name="connsiteY5" fmla="*/ 798765 h 3887499"/>
                <a:gd name="connsiteX6" fmla="*/ 494354 w 2045362"/>
                <a:gd name="connsiteY6" fmla="*/ 368795 h 3887499"/>
                <a:gd name="connsiteX7" fmla="*/ 1026790 w 2045362"/>
                <a:gd name="connsiteY7" fmla="*/ 44704 h 3887499"/>
                <a:gd name="connsiteX8" fmla="*/ 1038364 w 2045362"/>
                <a:gd name="connsiteY8" fmla="*/ 658162 h 3887499"/>
                <a:gd name="connsiteX9" fmla="*/ 760572 w 2045362"/>
                <a:gd name="connsiteY9" fmla="*/ 1121150 h 3887499"/>
                <a:gd name="connsiteX10" fmla="*/ 992065 w 2045362"/>
                <a:gd name="connsiteY10" fmla="*/ 1179023 h 3887499"/>
                <a:gd name="connsiteX11" fmla="*/ 980491 w 2045362"/>
                <a:gd name="connsiteY11" fmla="*/ 1560988 h 3887499"/>
                <a:gd name="connsiteX12" fmla="*/ 2045362 w 2045362"/>
                <a:gd name="connsiteY12" fmla="*/ 3679155 h 3887499"/>
                <a:gd name="connsiteX13" fmla="*/ 1709696 w 2045362"/>
                <a:gd name="connsiteY13" fmla="*/ 3887499 h 3887499"/>
                <a:gd name="connsiteX0" fmla="*/ 1709696 w 2045362"/>
                <a:gd name="connsiteY0" fmla="*/ 3893224 h 3893224"/>
                <a:gd name="connsiteX1" fmla="*/ 806871 w 2045362"/>
                <a:gd name="connsiteY1" fmla="*/ 2110723 h 3893224"/>
                <a:gd name="connsiteX2" fmla="*/ 42941 w 2045362"/>
                <a:gd name="connsiteY2" fmla="*/ 1045852 h 3893224"/>
                <a:gd name="connsiteX3" fmla="*/ 186958 w 2045362"/>
                <a:gd name="connsiteY3" fmla="*/ 579576 h 3893224"/>
                <a:gd name="connsiteX4" fmla="*/ 216386 w 2045362"/>
                <a:gd name="connsiteY4" fmla="*/ 593991 h 3893224"/>
                <a:gd name="connsiteX5" fmla="*/ 390182 w 2045362"/>
                <a:gd name="connsiteY5" fmla="*/ 804490 h 3893224"/>
                <a:gd name="connsiteX6" fmla="*/ 494354 w 2045362"/>
                <a:gd name="connsiteY6" fmla="*/ 374520 h 3893224"/>
                <a:gd name="connsiteX7" fmla="*/ 1046525 w 2045362"/>
                <a:gd name="connsiteY7" fmla="*/ 43850 h 3893224"/>
                <a:gd name="connsiteX8" fmla="*/ 1038364 w 2045362"/>
                <a:gd name="connsiteY8" fmla="*/ 663887 h 3893224"/>
                <a:gd name="connsiteX9" fmla="*/ 760572 w 2045362"/>
                <a:gd name="connsiteY9" fmla="*/ 1126875 h 3893224"/>
                <a:gd name="connsiteX10" fmla="*/ 992065 w 2045362"/>
                <a:gd name="connsiteY10" fmla="*/ 1184748 h 3893224"/>
                <a:gd name="connsiteX11" fmla="*/ 980491 w 2045362"/>
                <a:gd name="connsiteY11" fmla="*/ 1566713 h 3893224"/>
                <a:gd name="connsiteX12" fmla="*/ 2045362 w 2045362"/>
                <a:gd name="connsiteY12" fmla="*/ 3684880 h 3893224"/>
                <a:gd name="connsiteX13" fmla="*/ 1709696 w 2045362"/>
                <a:gd name="connsiteY13" fmla="*/ 3893224 h 3893224"/>
                <a:gd name="connsiteX0" fmla="*/ 1709696 w 2045362"/>
                <a:gd name="connsiteY0" fmla="*/ 3896097 h 3896097"/>
                <a:gd name="connsiteX1" fmla="*/ 806871 w 2045362"/>
                <a:gd name="connsiteY1" fmla="*/ 2113596 h 3896097"/>
                <a:gd name="connsiteX2" fmla="*/ 42941 w 2045362"/>
                <a:gd name="connsiteY2" fmla="*/ 1048725 h 3896097"/>
                <a:gd name="connsiteX3" fmla="*/ 186958 w 2045362"/>
                <a:gd name="connsiteY3" fmla="*/ 582449 h 3896097"/>
                <a:gd name="connsiteX4" fmla="*/ 216386 w 2045362"/>
                <a:gd name="connsiteY4" fmla="*/ 596864 h 3896097"/>
                <a:gd name="connsiteX5" fmla="*/ 390182 w 2045362"/>
                <a:gd name="connsiteY5" fmla="*/ 807363 h 3896097"/>
                <a:gd name="connsiteX6" fmla="*/ 494354 w 2045362"/>
                <a:gd name="connsiteY6" fmla="*/ 377393 h 3896097"/>
                <a:gd name="connsiteX7" fmla="*/ 1053103 w 2045362"/>
                <a:gd name="connsiteY7" fmla="*/ 43434 h 3896097"/>
                <a:gd name="connsiteX8" fmla="*/ 1038364 w 2045362"/>
                <a:gd name="connsiteY8" fmla="*/ 666760 h 3896097"/>
                <a:gd name="connsiteX9" fmla="*/ 760572 w 2045362"/>
                <a:gd name="connsiteY9" fmla="*/ 1129748 h 3896097"/>
                <a:gd name="connsiteX10" fmla="*/ 992065 w 2045362"/>
                <a:gd name="connsiteY10" fmla="*/ 1187621 h 3896097"/>
                <a:gd name="connsiteX11" fmla="*/ 980491 w 2045362"/>
                <a:gd name="connsiteY11" fmla="*/ 1569586 h 3896097"/>
                <a:gd name="connsiteX12" fmla="*/ 2045362 w 2045362"/>
                <a:gd name="connsiteY12" fmla="*/ 3687753 h 3896097"/>
                <a:gd name="connsiteX13" fmla="*/ 1709696 w 2045362"/>
                <a:gd name="connsiteY13" fmla="*/ 3896097 h 3896097"/>
                <a:gd name="connsiteX0" fmla="*/ 1709696 w 2045362"/>
                <a:gd name="connsiteY0" fmla="*/ 3904758 h 3904758"/>
                <a:gd name="connsiteX1" fmla="*/ 806871 w 2045362"/>
                <a:gd name="connsiteY1" fmla="*/ 2122257 h 3904758"/>
                <a:gd name="connsiteX2" fmla="*/ 42941 w 2045362"/>
                <a:gd name="connsiteY2" fmla="*/ 1057386 h 3904758"/>
                <a:gd name="connsiteX3" fmla="*/ 186958 w 2045362"/>
                <a:gd name="connsiteY3" fmla="*/ 591110 h 3904758"/>
                <a:gd name="connsiteX4" fmla="*/ 216386 w 2045362"/>
                <a:gd name="connsiteY4" fmla="*/ 605525 h 3904758"/>
                <a:gd name="connsiteX5" fmla="*/ 390182 w 2045362"/>
                <a:gd name="connsiteY5" fmla="*/ 816024 h 3904758"/>
                <a:gd name="connsiteX6" fmla="*/ 494354 w 2045362"/>
                <a:gd name="connsiteY6" fmla="*/ 386054 h 3904758"/>
                <a:gd name="connsiteX7" fmla="*/ 1056392 w 2045362"/>
                <a:gd name="connsiteY7" fmla="*/ 42227 h 3904758"/>
                <a:gd name="connsiteX8" fmla="*/ 1038364 w 2045362"/>
                <a:gd name="connsiteY8" fmla="*/ 675421 h 3904758"/>
                <a:gd name="connsiteX9" fmla="*/ 760572 w 2045362"/>
                <a:gd name="connsiteY9" fmla="*/ 1138409 h 3904758"/>
                <a:gd name="connsiteX10" fmla="*/ 992065 w 2045362"/>
                <a:gd name="connsiteY10" fmla="*/ 1196282 h 3904758"/>
                <a:gd name="connsiteX11" fmla="*/ 980491 w 2045362"/>
                <a:gd name="connsiteY11" fmla="*/ 1578247 h 3904758"/>
                <a:gd name="connsiteX12" fmla="*/ 2045362 w 2045362"/>
                <a:gd name="connsiteY12" fmla="*/ 3696414 h 3904758"/>
                <a:gd name="connsiteX13" fmla="*/ 1709696 w 2045362"/>
                <a:gd name="connsiteY13" fmla="*/ 3904758 h 3904758"/>
                <a:gd name="connsiteX0" fmla="*/ 1709696 w 2045362"/>
                <a:gd name="connsiteY0" fmla="*/ 3904758 h 3904758"/>
                <a:gd name="connsiteX1" fmla="*/ 806871 w 2045362"/>
                <a:gd name="connsiteY1" fmla="*/ 2122257 h 3904758"/>
                <a:gd name="connsiteX2" fmla="*/ 42941 w 2045362"/>
                <a:gd name="connsiteY2" fmla="*/ 1057386 h 3904758"/>
                <a:gd name="connsiteX3" fmla="*/ 186958 w 2045362"/>
                <a:gd name="connsiteY3" fmla="*/ 591110 h 3904758"/>
                <a:gd name="connsiteX4" fmla="*/ 216386 w 2045362"/>
                <a:gd name="connsiteY4" fmla="*/ 605525 h 3904758"/>
                <a:gd name="connsiteX5" fmla="*/ 390182 w 2045362"/>
                <a:gd name="connsiteY5" fmla="*/ 816024 h 3904758"/>
                <a:gd name="connsiteX6" fmla="*/ 494354 w 2045362"/>
                <a:gd name="connsiteY6" fmla="*/ 386054 h 3904758"/>
                <a:gd name="connsiteX7" fmla="*/ 1056392 w 2045362"/>
                <a:gd name="connsiteY7" fmla="*/ 42227 h 3904758"/>
                <a:gd name="connsiteX8" fmla="*/ 1038364 w 2045362"/>
                <a:gd name="connsiteY8" fmla="*/ 675421 h 3904758"/>
                <a:gd name="connsiteX9" fmla="*/ 760572 w 2045362"/>
                <a:gd name="connsiteY9" fmla="*/ 1138409 h 3904758"/>
                <a:gd name="connsiteX10" fmla="*/ 1001933 w 2045362"/>
                <a:gd name="connsiteY10" fmla="*/ 1186414 h 3904758"/>
                <a:gd name="connsiteX11" fmla="*/ 980491 w 2045362"/>
                <a:gd name="connsiteY11" fmla="*/ 1578247 h 3904758"/>
                <a:gd name="connsiteX12" fmla="*/ 2045362 w 2045362"/>
                <a:gd name="connsiteY12" fmla="*/ 3696414 h 3904758"/>
                <a:gd name="connsiteX13" fmla="*/ 1709696 w 2045362"/>
                <a:gd name="connsiteY13" fmla="*/ 3904758 h 3904758"/>
                <a:gd name="connsiteX0" fmla="*/ 1709696 w 2045362"/>
                <a:gd name="connsiteY0" fmla="*/ 3904758 h 3904758"/>
                <a:gd name="connsiteX1" fmla="*/ 806871 w 2045362"/>
                <a:gd name="connsiteY1" fmla="*/ 2122257 h 3904758"/>
                <a:gd name="connsiteX2" fmla="*/ 42941 w 2045362"/>
                <a:gd name="connsiteY2" fmla="*/ 1057386 h 3904758"/>
                <a:gd name="connsiteX3" fmla="*/ 186958 w 2045362"/>
                <a:gd name="connsiteY3" fmla="*/ 591110 h 3904758"/>
                <a:gd name="connsiteX4" fmla="*/ 216386 w 2045362"/>
                <a:gd name="connsiteY4" fmla="*/ 605525 h 3904758"/>
                <a:gd name="connsiteX5" fmla="*/ 390182 w 2045362"/>
                <a:gd name="connsiteY5" fmla="*/ 816024 h 3904758"/>
                <a:gd name="connsiteX6" fmla="*/ 494354 w 2045362"/>
                <a:gd name="connsiteY6" fmla="*/ 386054 h 3904758"/>
                <a:gd name="connsiteX7" fmla="*/ 1056392 w 2045362"/>
                <a:gd name="connsiteY7" fmla="*/ 42227 h 3904758"/>
                <a:gd name="connsiteX8" fmla="*/ 1038364 w 2045362"/>
                <a:gd name="connsiteY8" fmla="*/ 675421 h 3904758"/>
                <a:gd name="connsiteX9" fmla="*/ 760572 w 2045362"/>
                <a:gd name="connsiteY9" fmla="*/ 1138409 h 3904758"/>
                <a:gd name="connsiteX10" fmla="*/ 972904 w 2045362"/>
                <a:gd name="connsiteY10" fmla="*/ 1174559 h 3904758"/>
                <a:gd name="connsiteX11" fmla="*/ 1001933 w 2045362"/>
                <a:gd name="connsiteY11" fmla="*/ 1186414 h 3904758"/>
                <a:gd name="connsiteX12" fmla="*/ 980491 w 2045362"/>
                <a:gd name="connsiteY12" fmla="*/ 1578247 h 3904758"/>
                <a:gd name="connsiteX13" fmla="*/ 2045362 w 2045362"/>
                <a:gd name="connsiteY13" fmla="*/ 3696414 h 3904758"/>
                <a:gd name="connsiteX14" fmla="*/ 1709696 w 2045362"/>
                <a:gd name="connsiteY14" fmla="*/ 3904758 h 3904758"/>
                <a:gd name="connsiteX0" fmla="*/ 1723984 w 2045362"/>
                <a:gd name="connsiteY0" fmla="*/ 3866658 h 3866658"/>
                <a:gd name="connsiteX1" fmla="*/ 806871 w 2045362"/>
                <a:gd name="connsiteY1" fmla="*/ 2122257 h 3866658"/>
                <a:gd name="connsiteX2" fmla="*/ 42941 w 2045362"/>
                <a:gd name="connsiteY2" fmla="*/ 1057386 h 3866658"/>
                <a:gd name="connsiteX3" fmla="*/ 186958 w 2045362"/>
                <a:gd name="connsiteY3" fmla="*/ 591110 h 3866658"/>
                <a:gd name="connsiteX4" fmla="*/ 216386 w 2045362"/>
                <a:gd name="connsiteY4" fmla="*/ 605525 h 3866658"/>
                <a:gd name="connsiteX5" fmla="*/ 390182 w 2045362"/>
                <a:gd name="connsiteY5" fmla="*/ 816024 h 3866658"/>
                <a:gd name="connsiteX6" fmla="*/ 494354 w 2045362"/>
                <a:gd name="connsiteY6" fmla="*/ 386054 h 3866658"/>
                <a:gd name="connsiteX7" fmla="*/ 1056392 w 2045362"/>
                <a:gd name="connsiteY7" fmla="*/ 42227 h 3866658"/>
                <a:gd name="connsiteX8" fmla="*/ 1038364 w 2045362"/>
                <a:gd name="connsiteY8" fmla="*/ 675421 h 3866658"/>
                <a:gd name="connsiteX9" fmla="*/ 760572 w 2045362"/>
                <a:gd name="connsiteY9" fmla="*/ 1138409 h 3866658"/>
                <a:gd name="connsiteX10" fmla="*/ 972904 w 2045362"/>
                <a:gd name="connsiteY10" fmla="*/ 1174559 h 3866658"/>
                <a:gd name="connsiteX11" fmla="*/ 1001933 w 2045362"/>
                <a:gd name="connsiteY11" fmla="*/ 1186414 h 3866658"/>
                <a:gd name="connsiteX12" fmla="*/ 980491 w 2045362"/>
                <a:gd name="connsiteY12" fmla="*/ 1578247 h 3866658"/>
                <a:gd name="connsiteX13" fmla="*/ 2045362 w 2045362"/>
                <a:gd name="connsiteY13" fmla="*/ 3696414 h 3866658"/>
                <a:gd name="connsiteX14" fmla="*/ 1723984 w 2045362"/>
                <a:gd name="connsiteY14" fmla="*/ 3866658 h 3866658"/>
                <a:gd name="connsiteX0" fmla="*/ 1723984 w 2050124"/>
                <a:gd name="connsiteY0" fmla="*/ 3866658 h 3866658"/>
                <a:gd name="connsiteX1" fmla="*/ 806871 w 2050124"/>
                <a:gd name="connsiteY1" fmla="*/ 2122257 h 3866658"/>
                <a:gd name="connsiteX2" fmla="*/ 42941 w 2050124"/>
                <a:gd name="connsiteY2" fmla="*/ 1057386 h 3866658"/>
                <a:gd name="connsiteX3" fmla="*/ 186958 w 2050124"/>
                <a:gd name="connsiteY3" fmla="*/ 591110 h 3866658"/>
                <a:gd name="connsiteX4" fmla="*/ 216386 w 2050124"/>
                <a:gd name="connsiteY4" fmla="*/ 605525 h 3866658"/>
                <a:gd name="connsiteX5" fmla="*/ 390182 w 2050124"/>
                <a:gd name="connsiteY5" fmla="*/ 816024 h 3866658"/>
                <a:gd name="connsiteX6" fmla="*/ 494354 w 2050124"/>
                <a:gd name="connsiteY6" fmla="*/ 386054 h 3866658"/>
                <a:gd name="connsiteX7" fmla="*/ 1056392 w 2050124"/>
                <a:gd name="connsiteY7" fmla="*/ 42227 h 3866658"/>
                <a:gd name="connsiteX8" fmla="*/ 1038364 w 2050124"/>
                <a:gd name="connsiteY8" fmla="*/ 675421 h 3866658"/>
                <a:gd name="connsiteX9" fmla="*/ 760572 w 2050124"/>
                <a:gd name="connsiteY9" fmla="*/ 1138409 h 3866658"/>
                <a:gd name="connsiteX10" fmla="*/ 972904 w 2050124"/>
                <a:gd name="connsiteY10" fmla="*/ 1174559 h 3866658"/>
                <a:gd name="connsiteX11" fmla="*/ 1001933 w 2050124"/>
                <a:gd name="connsiteY11" fmla="*/ 1186414 h 3866658"/>
                <a:gd name="connsiteX12" fmla="*/ 980491 w 2050124"/>
                <a:gd name="connsiteY12" fmla="*/ 1578247 h 3866658"/>
                <a:gd name="connsiteX13" fmla="*/ 2050124 w 2050124"/>
                <a:gd name="connsiteY13" fmla="*/ 3667839 h 3866658"/>
                <a:gd name="connsiteX14" fmla="*/ 1723984 w 2050124"/>
                <a:gd name="connsiteY14" fmla="*/ 3866658 h 3866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50124" h="3866658">
                  <a:moveTo>
                    <a:pt x="1723984" y="3866658"/>
                  </a:moveTo>
                  <a:lnTo>
                    <a:pt x="806871" y="2122257"/>
                  </a:lnTo>
                  <a:lnTo>
                    <a:pt x="42941" y="1057386"/>
                  </a:lnTo>
                  <a:cubicBezTo>
                    <a:pt x="-26506" y="879908"/>
                    <a:pt x="-32962" y="664416"/>
                    <a:pt x="186958" y="591110"/>
                  </a:cubicBezTo>
                  <a:cubicBezTo>
                    <a:pt x="202160" y="601319"/>
                    <a:pt x="184160" y="568039"/>
                    <a:pt x="216386" y="605525"/>
                  </a:cubicBezTo>
                  <a:cubicBezTo>
                    <a:pt x="248612" y="643011"/>
                    <a:pt x="343306" y="852603"/>
                    <a:pt x="390182" y="816024"/>
                  </a:cubicBezTo>
                  <a:cubicBezTo>
                    <a:pt x="494354" y="785158"/>
                    <a:pt x="633250" y="671563"/>
                    <a:pt x="494354" y="386054"/>
                  </a:cubicBezTo>
                  <a:cubicBezTo>
                    <a:pt x="544512" y="115979"/>
                    <a:pt x="728442" y="-92811"/>
                    <a:pt x="1056392" y="42227"/>
                  </a:cubicBezTo>
                  <a:cubicBezTo>
                    <a:pt x="1303318" y="246713"/>
                    <a:pt x="1242850" y="505659"/>
                    <a:pt x="1038364" y="675421"/>
                  </a:cubicBezTo>
                  <a:cubicBezTo>
                    <a:pt x="737423" y="806601"/>
                    <a:pt x="725847" y="995654"/>
                    <a:pt x="760572" y="1138409"/>
                  </a:cubicBezTo>
                  <a:lnTo>
                    <a:pt x="972904" y="1174559"/>
                  </a:lnTo>
                  <a:lnTo>
                    <a:pt x="1001933" y="1186414"/>
                  </a:lnTo>
                  <a:cubicBezTo>
                    <a:pt x="1067524" y="1360035"/>
                    <a:pt x="984349" y="1450925"/>
                    <a:pt x="980491" y="1578247"/>
                  </a:cubicBezTo>
                  <a:lnTo>
                    <a:pt x="2050124" y="3667839"/>
                  </a:lnTo>
                  <a:lnTo>
                    <a:pt x="1723984" y="3866658"/>
                  </a:lnTo>
                  <a:close/>
                </a:path>
              </a:pathLst>
            </a:custGeom>
            <a:solidFill>
              <a:srgbClr val="E1471D">
                <a:alpha val="49804"/>
              </a:srgb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15" name="Freeform 229">
              <a:extLst>
                <a:ext uri="{FF2B5EF4-FFF2-40B4-BE49-F238E27FC236}">
                  <a16:creationId xmlns:a16="http://schemas.microsoft.com/office/drawing/2014/main" id="{8FB636EE-309B-FF49-3FE8-64A87FE44427}"/>
                </a:ext>
              </a:extLst>
            </p:cNvPr>
            <p:cNvSpPr/>
            <p:nvPr/>
          </p:nvSpPr>
          <p:spPr bwMode="auto">
            <a:xfrm>
              <a:off x="1114639" y="2085860"/>
              <a:ext cx="2055232" cy="3887499"/>
            </a:xfrm>
            <a:custGeom>
              <a:avLst/>
              <a:gdLst>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19745 w 2055411"/>
                <a:gd name="connsiteY0" fmla="*/ 3887499 h 3887499"/>
                <a:gd name="connsiteX1" fmla="*/ 816920 w 2055411"/>
                <a:gd name="connsiteY1" fmla="*/ 2104998 h 3887499"/>
                <a:gd name="connsiteX2" fmla="*/ 29841 w 2055411"/>
                <a:gd name="connsiteY2" fmla="*/ 1074851 h 3887499"/>
                <a:gd name="connsiteX3" fmla="*/ 226611 w 2055411"/>
                <a:gd name="connsiteY3" fmla="*/ 577140 h 3887499"/>
                <a:gd name="connsiteX4" fmla="*/ 400231 w 2055411"/>
                <a:gd name="connsiteY4" fmla="*/ 808633 h 3887499"/>
                <a:gd name="connsiteX5" fmla="*/ 504403 w 2055411"/>
                <a:gd name="connsiteY5" fmla="*/ 368795 h 3887499"/>
                <a:gd name="connsiteX6" fmla="*/ 1036839 w 2055411"/>
                <a:gd name="connsiteY6" fmla="*/ 44704 h 3887499"/>
                <a:gd name="connsiteX7" fmla="*/ 1048413 w 2055411"/>
                <a:gd name="connsiteY7" fmla="*/ 658162 h 3887499"/>
                <a:gd name="connsiteX8" fmla="*/ 770621 w 2055411"/>
                <a:gd name="connsiteY8" fmla="*/ 1121150 h 3887499"/>
                <a:gd name="connsiteX9" fmla="*/ 1002114 w 2055411"/>
                <a:gd name="connsiteY9" fmla="*/ 1179023 h 3887499"/>
                <a:gd name="connsiteX10" fmla="*/ 990540 w 2055411"/>
                <a:gd name="connsiteY10" fmla="*/ 1560988 h 3887499"/>
                <a:gd name="connsiteX11" fmla="*/ 2055411 w 2055411"/>
                <a:gd name="connsiteY11" fmla="*/ 3679155 h 3887499"/>
                <a:gd name="connsiteX12" fmla="*/ 1719745 w 2055411"/>
                <a:gd name="connsiteY12" fmla="*/ 3887499 h 3887499"/>
                <a:gd name="connsiteX0" fmla="*/ 1719745 w 2055411"/>
                <a:gd name="connsiteY0" fmla="*/ 3887499 h 3887499"/>
                <a:gd name="connsiteX1" fmla="*/ 816920 w 2055411"/>
                <a:gd name="connsiteY1" fmla="*/ 2104998 h 3887499"/>
                <a:gd name="connsiteX2" fmla="*/ 29841 w 2055411"/>
                <a:gd name="connsiteY2" fmla="*/ 1074851 h 3887499"/>
                <a:gd name="connsiteX3" fmla="*/ 226611 w 2055411"/>
                <a:gd name="connsiteY3" fmla="*/ 577140 h 3887499"/>
                <a:gd name="connsiteX4" fmla="*/ 400231 w 2055411"/>
                <a:gd name="connsiteY4" fmla="*/ 808633 h 3887499"/>
                <a:gd name="connsiteX5" fmla="*/ 504403 w 2055411"/>
                <a:gd name="connsiteY5" fmla="*/ 368795 h 3887499"/>
                <a:gd name="connsiteX6" fmla="*/ 1036839 w 2055411"/>
                <a:gd name="connsiteY6" fmla="*/ 44704 h 3887499"/>
                <a:gd name="connsiteX7" fmla="*/ 1048413 w 2055411"/>
                <a:gd name="connsiteY7" fmla="*/ 658162 h 3887499"/>
                <a:gd name="connsiteX8" fmla="*/ 770621 w 2055411"/>
                <a:gd name="connsiteY8" fmla="*/ 1121150 h 3887499"/>
                <a:gd name="connsiteX9" fmla="*/ 1002114 w 2055411"/>
                <a:gd name="connsiteY9" fmla="*/ 1179023 h 3887499"/>
                <a:gd name="connsiteX10" fmla="*/ 990540 w 2055411"/>
                <a:gd name="connsiteY10" fmla="*/ 1560988 h 3887499"/>
                <a:gd name="connsiteX11" fmla="*/ 2055411 w 2055411"/>
                <a:gd name="connsiteY11" fmla="*/ 3679155 h 3887499"/>
                <a:gd name="connsiteX12" fmla="*/ 1719745 w 2055411"/>
                <a:gd name="connsiteY12" fmla="*/ 3887499 h 3887499"/>
                <a:gd name="connsiteX0" fmla="*/ 1715151 w 2050817"/>
                <a:gd name="connsiteY0" fmla="*/ 3887499 h 3887499"/>
                <a:gd name="connsiteX1" fmla="*/ 812326 w 2050817"/>
                <a:gd name="connsiteY1" fmla="*/ 2104998 h 3887499"/>
                <a:gd name="connsiteX2" fmla="*/ 25247 w 2050817"/>
                <a:gd name="connsiteY2" fmla="*/ 1074851 h 3887499"/>
                <a:gd name="connsiteX3" fmla="*/ 196628 w 2050817"/>
                <a:gd name="connsiteY3" fmla="*/ 591556 h 3887499"/>
                <a:gd name="connsiteX4" fmla="*/ 222017 w 2050817"/>
                <a:gd name="connsiteY4" fmla="*/ 577140 h 3887499"/>
                <a:gd name="connsiteX5" fmla="*/ 395637 w 2050817"/>
                <a:gd name="connsiteY5" fmla="*/ 808633 h 3887499"/>
                <a:gd name="connsiteX6" fmla="*/ 499809 w 2050817"/>
                <a:gd name="connsiteY6" fmla="*/ 368795 h 3887499"/>
                <a:gd name="connsiteX7" fmla="*/ 1032245 w 2050817"/>
                <a:gd name="connsiteY7" fmla="*/ 44704 h 3887499"/>
                <a:gd name="connsiteX8" fmla="*/ 1043819 w 2050817"/>
                <a:gd name="connsiteY8" fmla="*/ 658162 h 3887499"/>
                <a:gd name="connsiteX9" fmla="*/ 766027 w 2050817"/>
                <a:gd name="connsiteY9" fmla="*/ 1121150 h 3887499"/>
                <a:gd name="connsiteX10" fmla="*/ 997520 w 2050817"/>
                <a:gd name="connsiteY10" fmla="*/ 1179023 h 3887499"/>
                <a:gd name="connsiteX11" fmla="*/ 985946 w 2050817"/>
                <a:gd name="connsiteY11" fmla="*/ 1560988 h 3887499"/>
                <a:gd name="connsiteX12" fmla="*/ 2050817 w 2050817"/>
                <a:gd name="connsiteY12" fmla="*/ 3679155 h 3887499"/>
                <a:gd name="connsiteX13" fmla="*/ 1715151 w 2050817"/>
                <a:gd name="connsiteY13" fmla="*/ 3887499 h 3887499"/>
                <a:gd name="connsiteX0" fmla="*/ 1717128 w 2052794"/>
                <a:gd name="connsiteY0" fmla="*/ 3887499 h 3887499"/>
                <a:gd name="connsiteX1" fmla="*/ 814303 w 2052794"/>
                <a:gd name="connsiteY1" fmla="*/ 2104998 h 3887499"/>
                <a:gd name="connsiteX2" fmla="*/ 27224 w 2052794"/>
                <a:gd name="connsiteY2" fmla="*/ 1074851 h 3887499"/>
                <a:gd name="connsiteX3" fmla="*/ 175581 w 2052794"/>
                <a:gd name="connsiteY3" fmla="*/ 584978 h 3887499"/>
                <a:gd name="connsiteX4" fmla="*/ 223994 w 2052794"/>
                <a:gd name="connsiteY4" fmla="*/ 577140 h 3887499"/>
                <a:gd name="connsiteX5" fmla="*/ 397614 w 2052794"/>
                <a:gd name="connsiteY5" fmla="*/ 808633 h 3887499"/>
                <a:gd name="connsiteX6" fmla="*/ 501786 w 2052794"/>
                <a:gd name="connsiteY6" fmla="*/ 368795 h 3887499"/>
                <a:gd name="connsiteX7" fmla="*/ 1034222 w 2052794"/>
                <a:gd name="connsiteY7" fmla="*/ 44704 h 3887499"/>
                <a:gd name="connsiteX8" fmla="*/ 1045796 w 2052794"/>
                <a:gd name="connsiteY8" fmla="*/ 658162 h 3887499"/>
                <a:gd name="connsiteX9" fmla="*/ 768004 w 2052794"/>
                <a:gd name="connsiteY9" fmla="*/ 1121150 h 3887499"/>
                <a:gd name="connsiteX10" fmla="*/ 999497 w 2052794"/>
                <a:gd name="connsiteY10" fmla="*/ 1179023 h 3887499"/>
                <a:gd name="connsiteX11" fmla="*/ 987923 w 2052794"/>
                <a:gd name="connsiteY11" fmla="*/ 1560988 h 3887499"/>
                <a:gd name="connsiteX12" fmla="*/ 2052794 w 2052794"/>
                <a:gd name="connsiteY12" fmla="*/ 3679155 h 3887499"/>
                <a:gd name="connsiteX13" fmla="*/ 1717128 w 2052794"/>
                <a:gd name="connsiteY13" fmla="*/ 3887499 h 3887499"/>
                <a:gd name="connsiteX0" fmla="*/ 1717128 w 2052794"/>
                <a:gd name="connsiteY0" fmla="*/ 3887499 h 3887499"/>
                <a:gd name="connsiteX1" fmla="*/ 814303 w 2052794"/>
                <a:gd name="connsiteY1" fmla="*/ 2104998 h 3887499"/>
                <a:gd name="connsiteX2" fmla="*/ 27224 w 2052794"/>
                <a:gd name="connsiteY2" fmla="*/ 1074851 h 3887499"/>
                <a:gd name="connsiteX3" fmla="*/ 175581 w 2052794"/>
                <a:gd name="connsiteY3" fmla="*/ 584978 h 3887499"/>
                <a:gd name="connsiteX4" fmla="*/ 223994 w 2052794"/>
                <a:gd name="connsiteY4" fmla="*/ 577140 h 3887499"/>
                <a:gd name="connsiteX5" fmla="*/ 397614 w 2052794"/>
                <a:gd name="connsiteY5" fmla="*/ 808633 h 3887499"/>
                <a:gd name="connsiteX6" fmla="*/ 501786 w 2052794"/>
                <a:gd name="connsiteY6" fmla="*/ 368795 h 3887499"/>
                <a:gd name="connsiteX7" fmla="*/ 1034222 w 2052794"/>
                <a:gd name="connsiteY7" fmla="*/ 44704 h 3887499"/>
                <a:gd name="connsiteX8" fmla="*/ 1045796 w 2052794"/>
                <a:gd name="connsiteY8" fmla="*/ 658162 h 3887499"/>
                <a:gd name="connsiteX9" fmla="*/ 768004 w 2052794"/>
                <a:gd name="connsiteY9" fmla="*/ 1121150 h 3887499"/>
                <a:gd name="connsiteX10" fmla="*/ 999497 w 2052794"/>
                <a:gd name="connsiteY10" fmla="*/ 1179023 h 3887499"/>
                <a:gd name="connsiteX11" fmla="*/ 987923 w 2052794"/>
                <a:gd name="connsiteY11" fmla="*/ 1560988 h 3887499"/>
                <a:gd name="connsiteX12" fmla="*/ 2052794 w 2052794"/>
                <a:gd name="connsiteY12" fmla="*/ 3679155 h 3887499"/>
                <a:gd name="connsiteX13" fmla="*/ 1717128 w 2052794"/>
                <a:gd name="connsiteY13" fmla="*/ 3887499 h 3887499"/>
                <a:gd name="connsiteX0" fmla="*/ 1717128 w 2052794"/>
                <a:gd name="connsiteY0" fmla="*/ 3887499 h 3887499"/>
                <a:gd name="connsiteX1" fmla="*/ 814303 w 2052794"/>
                <a:gd name="connsiteY1" fmla="*/ 2104998 h 3887499"/>
                <a:gd name="connsiteX2" fmla="*/ 27224 w 2052794"/>
                <a:gd name="connsiteY2" fmla="*/ 1074851 h 3887499"/>
                <a:gd name="connsiteX3" fmla="*/ 175581 w 2052794"/>
                <a:gd name="connsiteY3" fmla="*/ 584978 h 3887499"/>
                <a:gd name="connsiteX4" fmla="*/ 223994 w 2052794"/>
                <a:gd name="connsiteY4" fmla="*/ 577140 h 3887499"/>
                <a:gd name="connsiteX5" fmla="*/ 397614 w 2052794"/>
                <a:gd name="connsiteY5" fmla="*/ 808633 h 3887499"/>
                <a:gd name="connsiteX6" fmla="*/ 501786 w 2052794"/>
                <a:gd name="connsiteY6" fmla="*/ 368795 h 3887499"/>
                <a:gd name="connsiteX7" fmla="*/ 1034222 w 2052794"/>
                <a:gd name="connsiteY7" fmla="*/ 44704 h 3887499"/>
                <a:gd name="connsiteX8" fmla="*/ 1045796 w 2052794"/>
                <a:gd name="connsiteY8" fmla="*/ 658162 h 3887499"/>
                <a:gd name="connsiteX9" fmla="*/ 768004 w 2052794"/>
                <a:gd name="connsiteY9" fmla="*/ 1121150 h 3887499"/>
                <a:gd name="connsiteX10" fmla="*/ 999497 w 2052794"/>
                <a:gd name="connsiteY10" fmla="*/ 1179023 h 3887499"/>
                <a:gd name="connsiteX11" fmla="*/ 987923 w 2052794"/>
                <a:gd name="connsiteY11" fmla="*/ 1560988 h 3887499"/>
                <a:gd name="connsiteX12" fmla="*/ 2052794 w 2052794"/>
                <a:gd name="connsiteY12" fmla="*/ 3679155 h 3887499"/>
                <a:gd name="connsiteX13" fmla="*/ 1717128 w 2052794"/>
                <a:gd name="connsiteY13" fmla="*/ 3887499 h 3887499"/>
                <a:gd name="connsiteX0" fmla="*/ 1719241 w 2054907"/>
                <a:gd name="connsiteY0" fmla="*/ 3887499 h 3887499"/>
                <a:gd name="connsiteX1" fmla="*/ 816416 w 2054907"/>
                <a:gd name="connsiteY1" fmla="*/ 2104998 h 3887499"/>
                <a:gd name="connsiteX2" fmla="*/ 29337 w 2054907"/>
                <a:gd name="connsiteY2" fmla="*/ 1074851 h 3887499"/>
                <a:gd name="connsiteX3" fmla="*/ 177694 w 2054907"/>
                <a:gd name="connsiteY3" fmla="*/ 584978 h 3887499"/>
                <a:gd name="connsiteX4" fmla="*/ 226107 w 2054907"/>
                <a:gd name="connsiteY4" fmla="*/ 577140 h 3887499"/>
                <a:gd name="connsiteX5" fmla="*/ 399727 w 2054907"/>
                <a:gd name="connsiteY5" fmla="*/ 808633 h 3887499"/>
                <a:gd name="connsiteX6" fmla="*/ 503899 w 2054907"/>
                <a:gd name="connsiteY6" fmla="*/ 368795 h 3887499"/>
                <a:gd name="connsiteX7" fmla="*/ 1036335 w 2054907"/>
                <a:gd name="connsiteY7" fmla="*/ 44704 h 3887499"/>
                <a:gd name="connsiteX8" fmla="*/ 1047909 w 2054907"/>
                <a:gd name="connsiteY8" fmla="*/ 658162 h 3887499"/>
                <a:gd name="connsiteX9" fmla="*/ 770117 w 2054907"/>
                <a:gd name="connsiteY9" fmla="*/ 1121150 h 3887499"/>
                <a:gd name="connsiteX10" fmla="*/ 1001610 w 2054907"/>
                <a:gd name="connsiteY10" fmla="*/ 1179023 h 3887499"/>
                <a:gd name="connsiteX11" fmla="*/ 990036 w 2054907"/>
                <a:gd name="connsiteY11" fmla="*/ 1560988 h 3887499"/>
                <a:gd name="connsiteX12" fmla="*/ 2054907 w 2054907"/>
                <a:gd name="connsiteY12" fmla="*/ 3679155 h 3887499"/>
                <a:gd name="connsiteX13" fmla="*/ 1719241 w 2054907"/>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26432 w 2055232"/>
                <a:gd name="connsiteY4" fmla="*/ 577140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1001935 w 2055232"/>
                <a:gd name="connsiteY10" fmla="*/ 1179023 h 3887499"/>
                <a:gd name="connsiteX11" fmla="*/ 990361 w 2055232"/>
                <a:gd name="connsiteY11" fmla="*/ 1560988 h 3887499"/>
                <a:gd name="connsiteX12" fmla="*/ 2055232 w 2055232"/>
                <a:gd name="connsiteY12" fmla="*/ 3679155 h 3887499"/>
                <a:gd name="connsiteX13" fmla="*/ 1719566 w 2055232"/>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72481 w 2055232"/>
                <a:gd name="connsiteY4" fmla="*/ 665949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1001935 w 2055232"/>
                <a:gd name="connsiteY10" fmla="*/ 1179023 h 3887499"/>
                <a:gd name="connsiteX11" fmla="*/ 990361 w 2055232"/>
                <a:gd name="connsiteY11" fmla="*/ 1560988 h 3887499"/>
                <a:gd name="connsiteX12" fmla="*/ 2055232 w 2055232"/>
                <a:gd name="connsiteY12" fmla="*/ 3679155 h 3887499"/>
                <a:gd name="connsiteX13" fmla="*/ 1719566 w 2055232"/>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72481 w 2055232"/>
                <a:gd name="connsiteY4" fmla="*/ 665949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1001935 w 2055232"/>
                <a:gd name="connsiteY10" fmla="*/ 1179023 h 3887499"/>
                <a:gd name="connsiteX11" fmla="*/ 990361 w 2055232"/>
                <a:gd name="connsiteY11" fmla="*/ 1560988 h 3887499"/>
                <a:gd name="connsiteX12" fmla="*/ 2055232 w 2055232"/>
                <a:gd name="connsiteY12" fmla="*/ 3679155 h 3887499"/>
                <a:gd name="connsiteX13" fmla="*/ 1719566 w 2055232"/>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72481 w 2055232"/>
                <a:gd name="connsiteY4" fmla="*/ 665949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974008 w 2055232"/>
                <a:gd name="connsiteY10" fmla="*/ 1170457 h 3887499"/>
                <a:gd name="connsiteX11" fmla="*/ 1001935 w 2055232"/>
                <a:gd name="connsiteY11" fmla="*/ 1179023 h 3887499"/>
                <a:gd name="connsiteX12" fmla="*/ 990361 w 2055232"/>
                <a:gd name="connsiteY12" fmla="*/ 1560988 h 3887499"/>
                <a:gd name="connsiteX13" fmla="*/ 2055232 w 2055232"/>
                <a:gd name="connsiteY13" fmla="*/ 3679155 h 3887499"/>
                <a:gd name="connsiteX14" fmla="*/ 1719566 w 2055232"/>
                <a:gd name="connsiteY14" fmla="*/ 3887499 h 388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55232" h="3887499">
                  <a:moveTo>
                    <a:pt x="1719566" y="3887499"/>
                  </a:moveTo>
                  <a:lnTo>
                    <a:pt x="816741" y="2104998"/>
                  </a:lnTo>
                  <a:cubicBezTo>
                    <a:pt x="554381" y="1761616"/>
                    <a:pt x="396195" y="1533980"/>
                    <a:pt x="29662" y="1074851"/>
                  </a:cubicBezTo>
                  <a:cubicBezTo>
                    <a:pt x="-72954" y="822611"/>
                    <a:pt x="118911" y="565964"/>
                    <a:pt x="178019" y="584978"/>
                  </a:cubicBezTo>
                  <a:cubicBezTo>
                    <a:pt x="207525" y="567810"/>
                    <a:pt x="239313" y="629770"/>
                    <a:pt x="272481" y="665949"/>
                  </a:cubicBezTo>
                  <a:cubicBezTo>
                    <a:pt x="411377" y="882009"/>
                    <a:pt x="342179" y="731469"/>
                    <a:pt x="400052" y="808633"/>
                  </a:cubicBezTo>
                  <a:cubicBezTo>
                    <a:pt x="504224" y="777767"/>
                    <a:pt x="643120" y="654304"/>
                    <a:pt x="504224" y="368795"/>
                  </a:cubicBezTo>
                  <a:cubicBezTo>
                    <a:pt x="554382" y="98720"/>
                    <a:pt x="708710" y="-90334"/>
                    <a:pt x="1036660" y="44704"/>
                  </a:cubicBezTo>
                  <a:cubicBezTo>
                    <a:pt x="1283586" y="249190"/>
                    <a:pt x="1252720" y="488400"/>
                    <a:pt x="1048234" y="658162"/>
                  </a:cubicBezTo>
                  <a:cubicBezTo>
                    <a:pt x="747293" y="789342"/>
                    <a:pt x="735717" y="978395"/>
                    <a:pt x="770442" y="1121150"/>
                  </a:cubicBezTo>
                  <a:lnTo>
                    <a:pt x="974008" y="1170457"/>
                  </a:lnTo>
                  <a:lnTo>
                    <a:pt x="1001935" y="1179023"/>
                  </a:lnTo>
                  <a:cubicBezTo>
                    <a:pt x="1067526" y="1352644"/>
                    <a:pt x="994219" y="1433666"/>
                    <a:pt x="990361" y="1560988"/>
                  </a:cubicBezTo>
                  <a:lnTo>
                    <a:pt x="2055232" y="3679155"/>
                  </a:lnTo>
                  <a:lnTo>
                    <a:pt x="1719566" y="3887499"/>
                  </a:lnTo>
                  <a:close/>
                </a:path>
              </a:pathLst>
            </a:custGeom>
            <a:gradFill flip="none" rotWithShape="1">
              <a:gsLst>
                <a:gs pos="34000">
                  <a:srgbClr val="FDEBE7"/>
                </a:gs>
                <a:gs pos="100000">
                  <a:srgbClr val="E1471D">
                    <a:alpha val="50196"/>
                  </a:srgbClr>
                </a:gs>
                <a:gs pos="0">
                  <a:srgbClr val="ED9178"/>
                </a:gs>
                <a:gs pos="65000">
                  <a:srgbClr val="F9DAD2"/>
                </a:gs>
              </a:gsLst>
              <a:lin ang="21000000" scaled="0"/>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16" name="Oval 1215">
              <a:extLst>
                <a:ext uri="{FF2B5EF4-FFF2-40B4-BE49-F238E27FC236}">
                  <a16:creationId xmlns:a16="http://schemas.microsoft.com/office/drawing/2014/main" id="{EDE462C5-828D-CA71-F983-1BFB30CE9F4F}"/>
                </a:ext>
              </a:extLst>
            </p:cNvPr>
            <p:cNvSpPr/>
            <p:nvPr/>
          </p:nvSpPr>
          <p:spPr bwMode="auto">
            <a:xfrm>
              <a:off x="1221571" y="2766402"/>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17" name="Oval 1216">
              <a:extLst>
                <a:ext uri="{FF2B5EF4-FFF2-40B4-BE49-F238E27FC236}">
                  <a16:creationId xmlns:a16="http://schemas.microsoft.com/office/drawing/2014/main" id="{85E7FC53-A7FC-1934-44B3-457247F0C3BE}"/>
                </a:ext>
              </a:extLst>
            </p:cNvPr>
            <p:cNvSpPr/>
            <p:nvPr/>
          </p:nvSpPr>
          <p:spPr bwMode="auto">
            <a:xfrm>
              <a:off x="1177454" y="2932972"/>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18" name="Oval 1217">
              <a:extLst>
                <a:ext uri="{FF2B5EF4-FFF2-40B4-BE49-F238E27FC236}">
                  <a16:creationId xmlns:a16="http://schemas.microsoft.com/office/drawing/2014/main" id="{768AD5C7-C1FE-81EF-CA00-CA549BDF296C}"/>
                </a:ext>
              </a:extLst>
            </p:cNvPr>
            <p:cNvSpPr/>
            <p:nvPr/>
          </p:nvSpPr>
          <p:spPr bwMode="auto">
            <a:xfrm>
              <a:off x="1363253" y="2907565"/>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19" name="Oval 1218">
              <a:extLst>
                <a:ext uri="{FF2B5EF4-FFF2-40B4-BE49-F238E27FC236}">
                  <a16:creationId xmlns:a16="http://schemas.microsoft.com/office/drawing/2014/main" id="{4FB66126-6EDA-C2DB-AB90-9093E91F14F5}"/>
                </a:ext>
              </a:extLst>
            </p:cNvPr>
            <p:cNvSpPr/>
            <p:nvPr/>
          </p:nvSpPr>
          <p:spPr bwMode="auto">
            <a:xfrm>
              <a:off x="1305683" y="3050691"/>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0" name="Oval 1219">
              <a:extLst>
                <a:ext uri="{FF2B5EF4-FFF2-40B4-BE49-F238E27FC236}">
                  <a16:creationId xmlns:a16="http://schemas.microsoft.com/office/drawing/2014/main" id="{1F6522F8-0CBC-3269-4DFD-409BC0E0ACAC}"/>
                </a:ext>
              </a:extLst>
            </p:cNvPr>
            <p:cNvSpPr/>
            <p:nvPr/>
          </p:nvSpPr>
          <p:spPr bwMode="auto">
            <a:xfrm>
              <a:off x="1678929" y="2312817"/>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1" name="Oval 1220">
              <a:extLst>
                <a:ext uri="{FF2B5EF4-FFF2-40B4-BE49-F238E27FC236}">
                  <a16:creationId xmlns:a16="http://schemas.microsoft.com/office/drawing/2014/main" id="{A35885A3-1268-FCCB-6C84-82454293F490}"/>
                </a:ext>
              </a:extLst>
            </p:cNvPr>
            <p:cNvSpPr/>
            <p:nvPr/>
          </p:nvSpPr>
          <p:spPr bwMode="auto">
            <a:xfrm>
              <a:off x="1783733" y="2198701"/>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2" name="Oval 1221">
              <a:extLst>
                <a:ext uri="{FF2B5EF4-FFF2-40B4-BE49-F238E27FC236}">
                  <a16:creationId xmlns:a16="http://schemas.microsoft.com/office/drawing/2014/main" id="{5237EFF3-60DF-CBD4-C93D-9D15382C1690}"/>
                </a:ext>
              </a:extLst>
            </p:cNvPr>
            <p:cNvSpPr/>
            <p:nvPr/>
          </p:nvSpPr>
          <p:spPr bwMode="auto">
            <a:xfrm>
              <a:off x="1913171" y="2210880"/>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3" name="Oval 1222">
              <a:extLst>
                <a:ext uri="{FF2B5EF4-FFF2-40B4-BE49-F238E27FC236}">
                  <a16:creationId xmlns:a16="http://schemas.microsoft.com/office/drawing/2014/main" id="{A7CC8596-EDD1-295B-9FE2-D65FE8B1D99C}"/>
                </a:ext>
              </a:extLst>
            </p:cNvPr>
            <p:cNvSpPr/>
            <p:nvPr/>
          </p:nvSpPr>
          <p:spPr bwMode="auto">
            <a:xfrm>
              <a:off x="2019208" y="2307419"/>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4" name="Oval 1223">
              <a:extLst>
                <a:ext uri="{FF2B5EF4-FFF2-40B4-BE49-F238E27FC236}">
                  <a16:creationId xmlns:a16="http://schemas.microsoft.com/office/drawing/2014/main" id="{4D27DDFB-414F-FD3E-E1DB-2F5C86193562}"/>
                </a:ext>
              </a:extLst>
            </p:cNvPr>
            <p:cNvSpPr/>
            <p:nvPr/>
          </p:nvSpPr>
          <p:spPr bwMode="auto">
            <a:xfrm>
              <a:off x="2019661" y="2436978"/>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5" name="Oval 1224">
              <a:extLst>
                <a:ext uri="{FF2B5EF4-FFF2-40B4-BE49-F238E27FC236}">
                  <a16:creationId xmlns:a16="http://schemas.microsoft.com/office/drawing/2014/main" id="{0ABA369A-8700-B0D4-1691-BEE14745256E}"/>
                </a:ext>
              </a:extLst>
            </p:cNvPr>
            <p:cNvSpPr/>
            <p:nvPr/>
          </p:nvSpPr>
          <p:spPr bwMode="auto">
            <a:xfrm>
              <a:off x="1894269" y="3283859"/>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6" name="Oval 1225">
              <a:extLst>
                <a:ext uri="{FF2B5EF4-FFF2-40B4-BE49-F238E27FC236}">
                  <a16:creationId xmlns:a16="http://schemas.microsoft.com/office/drawing/2014/main" id="{5948E8AC-1DA2-7166-63CE-639618A7BF1F}"/>
                </a:ext>
              </a:extLst>
            </p:cNvPr>
            <p:cNvSpPr/>
            <p:nvPr/>
          </p:nvSpPr>
          <p:spPr bwMode="auto">
            <a:xfrm>
              <a:off x="1858233" y="3412282"/>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7" name="Oval 1226">
              <a:extLst>
                <a:ext uri="{FF2B5EF4-FFF2-40B4-BE49-F238E27FC236}">
                  <a16:creationId xmlns:a16="http://schemas.microsoft.com/office/drawing/2014/main" id="{E5E36048-6660-24A9-0E0D-BBB2D9DBE49B}"/>
                </a:ext>
              </a:extLst>
            </p:cNvPr>
            <p:cNvSpPr/>
            <p:nvPr/>
          </p:nvSpPr>
          <p:spPr bwMode="auto">
            <a:xfrm>
              <a:off x="1731318" y="3483832"/>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8" name="Oval 1227">
              <a:extLst>
                <a:ext uri="{FF2B5EF4-FFF2-40B4-BE49-F238E27FC236}">
                  <a16:creationId xmlns:a16="http://schemas.microsoft.com/office/drawing/2014/main" id="{AC6B81FE-045D-3F87-C71C-50D705B4E250}"/>
                </a:ext>
              </a:extLst>
            </p:cNvPr>
            <p:cNvSpPr/>
            <p:nvPr/>
          </p:nvSpPr>
          <p:spPr bwMode="auto">
            <a:xfrm>
              <a:off x="1587139" y="3496441"/>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29" name="Oval 1228">
              <a:extLst>
                <a:ext uri="{FF2B5EF4-FFF2-40B4-BE49-F238E27FC236}">
                  <a16:creationId xmlns:a16="http://schemas.microsoft.com/office/drawing/2014/main" id="{EE3786F9-D2D2-7C3E-987E-EE3DC57E0CE4}"/>
                </a:ext>
              </a:extLst>
            </p:cNvPr>
            <p:cNvSpPr/>
            <p:nvPr/>
          </p:nvSpPr>
          <p:spPr bwMode="auto">
            <a:xfrm>
              <a:off x="1474226" y="3370447"/>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0" name="Oval 1229">
              <a:extLst>
                <a:ext uri="{FF2B5EF4-FFF2-40B4-BE49-F238E27FC236}">
                  <a16:creationId xmlns:a16="http://schemas.microsoft.com/office/drawing/2014/main" id="{93B9E67F-F473-5806-6CF3-08D35736421F}"/>
                </a:ext>
              </a:extLst>
            </p:cNvPr>
            <p:cNvSpPr/>
            <p:nvPr/>
          </p:nvSpPr>
          <p:spPr bwMode="auto">
            <a:xfrm>
              <a:off x="1626626" y="3522847"/>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1" name="Oval 1230">
              <a:extLst>
                <a:ext uri="{FF2B5EF4-FFF2-40B4-BE49-F238E27FC236}">
                  <a16:creationId xmlns:a16="http://schemas.microsoft.com/office/drawing/2014/main" id="{EDE62E3A-604E-3141-3F05-B7AA58D8C9ED}"/>
                </a:ext>
              </a:extLst>
            </p:cNvPr>
            <p:cNvSpPr/>
            <p:nvPr/>
          </p:nvSpPr>
          <p:spPr bwMode="auto">
            <a:xfrm>
              <a:off x="1376416" y="3200228"/>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2" name="Oval 1231">
              <a:extLst>
                <a:ext uri="{FF2B5EF4-FFF2-40B4-BE49-F238E27FC236}">
                  <a16:creationId xmlns:a16="http://schemas.microsoft.com/office/drawing/2014/main" id="{8034D8E7-963E-7896-E20C-304049A23F17}"/>
                </a:ext>
              </a:extLst>
            </p:cNvPr>
            <p:cNvSpPr/>
            <p:nvPr/>
          </p:nvSpPr>
          <p:spPr bwMode="auto">
            <a:xfrm>
              <a:off x="1722782" y="2472919"/>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3" name="Oval 1232">
              <a:extLst>
                <a:ext uri="{FF2B5EF4-FFF2-40B4-BE49-F238E27FC236}">
                  <a16:creationId xmlns:a16="http://schemas.microsoft.com/office/drawing/2014/main" id="{DB386FA3-E52F-94E6-39D9-5755135FBE17}"/>
                </a:ext>
              </a:extLst>
            </p:cNvPr>
            <p:cNvSpPr/>
            <p:nvPr/>
          </p:nvSpPr>
          <p:spPr bwMode="auto">
            <a:xfrm>
              <a:off x="1854312" y="2383035"/>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4" name="Oval 1233">
              <a:extLst>
                <a:ext uri="{FF2B5EF4-FFF2-40B4-BE49-F238E27FC236}">
                  <a16:creationId xmlns:a16="http://schemas.microsoft.com/office/drawing/2014/main" id="{BC02BA57-6C2C-80EF-3D3D-3FFF5BE82EF2}"/>
                </a:ext>
              </a:extLst>
            </p:cNvPr>
            <p:cNvSpPr/>
            <p:nvPr/>
          </p:nvSpPr>
          <p:spPr bwMode="auto">
            <a:xfrm>
              <a:off x="1889105" y="2545836"/>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5" name="Oval 1234">
              <a:extLst>
                <a:ext uri="{FF2B5EF4-FFF2-40B4-BE49-F238E27FC236}">
                  <a16:creationId xmlns:a16="http://schemas.microsoft.com/office/drawing/2014/main" id="{6D79DC86-BFA3-1999-843E-833FE85532BB}"/>
                </a:ext>
              </a:extLst>
            </p:cNvPr>
            <p:cNvSpPr/>
            <p:nvPr/>
          </p:nvSpPr>
          <p:spPr bwMode="auto">
            <a:xfrm>
              <a:off x="1728111" y="2639603"/>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6" name="Oval 1235">
              <a:extLst>
                <a:ext uri="{FF2B5EF4-FFF2-40B4-BE49-F238E27FC236}">
                  <a16:creationId xmlns:a16="http://schemas.microsoft.com/office/drawing/2014/main" id="{685BE623-2BFF-02BD-353D-667999CF9785}"/>
                </a:ext>
              </a:extLst>
            </p:cNvPr>
            <p:cNvSpPr/>
            <p:nvPr/>
          </p:nvSpPr>
          <p:spPr bwMode="auto">
            <a:xfrm>
              <a:off x="1673440" y="2792675"/>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7" name="Oval 1236">
              <a:extLst>
                <a:ext uri="{FF2B5EF4-FFF2-40B4-BE49-F238E27FC236}">
                  <a16:creationId xmlns:a16="http://schemas.microsoft.com/office/drawing/2014/main" id="{BF45EA6C-6ADC-9B5F-7487-9C1A2ADEAB5F}"/>
                </a:ext>
              </a:extLst>
            </p:cNvPr>
            <p:cNvSpPr/>
            <p:nvPr/>
          </p:nvSpPr>
          <p:spPr bwMode="auto">
            <a:xfrm>
              <a:off x="1523572" y="2897932"/>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8" name="Oval 1237">
              <a:extLst>
                <a:ext uri="{FF2B5EF4-FFF2-40B4-BE49-F238E27FC236}">
                  <a16:creationId xmlns:a16="http://schemas.microsoft.com/office/drawing/2014/main" id="{4198635B-2FD3-57B5-83F2-0E102D78DF38}"/>
                </a:ext>
              </a:extLst>
            </p:cNvPr>
            <p:cNvSpPr/>
            <p:nvPr/>
          </p:nvSpPr>
          <p:spPr bwMode="auto">
            <a:xfrm>
              <a:off x="1652647" y="2981610"/>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39" name="Oval 1238">
              <a:extLst>
                <a:ext uri="{FF2B5EF4-FFF2-40B4-BE49-F238E27FC236}">
                  <a16:creationId xmlns:a16="http://schemas.microsoft.com/office/drawing/2014/main" id="{8FA598FA-FCBD-81FF-55FE-B969043EB918}"/>
                </a:ext>
              </a:extLst>
            </p:cNvPr>
            <p:cNvSpPr/>
            <p:nvPr/>
          </p:nvSpPr>
          <p:spPr bwMode="auto">
            <a:xfrm>
              <a:off x="1481895" y="3065853"/>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40" name="Oval 1239">
              <a:extLst>
                <a:ext uri="{FF2B5EF4-FFF2-40B4-BE49-F238E27FC236}">
                  <a16:creationId xmlns:a16="http://schemas.microsoft.com/office/drawing/2014/main" id="{A94378A0-64DF-430F-6C13-65D56C7C9861}"/>
                </a:ext>
              </a:extLst>
            </p:cNvPr>
            <p:cNvSpPr/>
            <p:nvPr/>
          </p:nvSpPr>
          <p:spPr bwMode="auto">
            <a:xfrm>
              <a:off x="1633494" y="3136460"/>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41" name="Oval 1240">
              <a:extLst>
                <a:ext uri="{FF2B5EF4-FFF2-40B4-BE49-F238E27FC236}">
                  <a16:creationId xmlns:a16="http://schemas.microsoft.com/office/drawing/2014/main" id="{07DD6250-49A2-9C3C-6EBF-2E3D377F6108}"/>
                </a:ext>
              </a:extLst>
            </p:cNvPr>
            <p:cNvSpPr/>
            <p:nvPr/>
          </p:nvSpPr>
          <p:spPr bwMode="auto">
            <a:xfrm>
              <a:off x="1763630" y="3255194"/>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42" name="Oval 1241">
              <a:extLst>
                <a:ext uri="{FF2B5EF4-FFF2-40B4-BE49-F238E27FC236}">
                  <a16:creationId xmlns:a16="http://schemas.microsoft.com/office/drawing/2014/main" id="{0D873473-F2D6-06D6-0004-2C8D30613D42}"/>
                </a:ext>
              </a:extLst>
            </p:cNvPr>
            <p:cNvSpPr/>
            <p:nvPr/>
          </p:nvSpPr>
          <p:spPr bwMode="auto">
            <a:xfrm>
              <a:off x="1557395" y="3244943"/>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43" name="Oval 1242">
              <a:extLst>
                <a:ext uri="{FF2B5EF4-FFF2-40B4-BE49-F238E27FC236}">
                  <a16:creationId xmlns:a16="http://schemas.microsoft.com/office/drawing/2014/main" id="{A1D4574E-F30F-29FF-8C92-87492561D2B9}"/>
                </a:ext>
              </a:extLst>
            </p:cNvPr>
            <p:cNvSpPr/>
            <p:nvPr/>
          </p:nvSpPr>
          <p:spPr bwMode="auto">
            <a:xfrm>
              <a:off x="1662087" y="3350383"/>
              <a:ext cx="195349" cy="195349"/>
            </a:xfrm>
            <a:prstGeom prst="ellipse">
              <a:avLst/>
            </a:prstGeom>
            <a:solidFill>
              <a:srgbClr val="E1471D">
                <a:lumMod val="60000"/>
                <a:lumOff val="40000"/>
              </a:srgbClr>
            </a:solidFill>
            <a:ln w="0">
              <a:solidFill>
                <a:srgbClr val="FFFFFF"/>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44" name="Rounded Rectangle 257">
              <a:extLst>
                <a:ext uri="{FF2B5EF4-FFF2-40B4-BE49-F238E27FC236}">
                  <a16:creationId xmlns:a16="http://schemas.microsoft.com/office/drawing/2014/main" id="{70CB8B07-5C75-D7F2-5E2E-960109D06BDB}"/>
                </a:ext>
              </a:extLst>
            </p:cNvPr>
            <p:cNvSpPr/>
            <p:nvPr/>
          </p:nvSpPr>
          <p:spPr bwMode="auto">
            <a:xfrm rot="20012677">
              <a:off x="1942633" y="3645039"/>
              <a:ext cx="348496" cy="893992"/>
            </a:xfrm>
            <a:prstGeom prst="roundRect">
              <a:avLst/>
            </a:prstGeom>
            <a:gradFill flip="none" rotWithShape="1">
              <a:gsLst>
                <a:gs pos="0">
                  <a:srgbClr val="E1471D">
                    <a:shade val="30000"/>
                    <a:satMod val="115000"/>
                  </a:srgbClr>
                </a:gs>
                <a:gs pos="50000">
                  <a:srgbClr val="E1471D">
                    <a:shade val="67500"/>
                    <a:satMod val="115000"/>
                  </a:srgbClr>
                </a:gs>
                <a:gs pos="100000">
                  <a:srgbClr val="E1471D">
                    <a:shade val="100000"/>
                    <a:satMod val="115000"/>
                  </a:srgbClr>
                </a:gs>
              </a:gsLst>
              <a:lin ang="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sp>
          <p:nvSpPr>
            <p:cNvPr id="1245" name="Rounded Rectangle 10">
              <a:extLst>
                <a:ext uri="{FF2B5EF4-FFF2-40B4-BE49-F238E27FC236}">
                  <a16:creationId xmlns:a16="http://schemas.microsoft.com/office/drawing/2014/main" id="{6FEB0F3B-861B-AD99-AF87-1CF30163FA8F}"/>
                </a:ext>
              </a:extLst>
            </p:cNvPr>
            <p:cNvSpPr/>
            <p:nvPr/>
          </p:nvSpPr>
          <p:spPr bwMode="auto">
            <a:xfrm rot="20012677">
              <a:off x="2138215" y="4045238"/>
              <a:ext cx="365760" cy="905256"/>
            </a:xfrm>
            <a:prstGeom prst="roundRect">
              <a:avLst/>
            </a:prstGeom>
            <a:gradFill flip="none" rotWithShape="1">
              <a:gsLst>
                <a:gs pos="0">
                  <a:srgbClr val="FDB338">
                    <a:lumMod val="60000"/>
                    <a:lumOff val="40000"/>
                    <a:tint val="66000"/>
                    <a:satMod val="160000"/>
                  </a:srgbClr>
                </a:gs>
                <a:gs pos="50000">
                  <a:srgbClr val="FDB338">
                    <a:lumMod val="60000"/>
                    <a:lumOff val="40000"/>
                    <a:tint val="44500"/>
                    <a:satMod val="160000"/>
                  </a:srgbClr>
                </a:gs>
                <a:gs pos="100000">
                  <a:srgbClr val="FDB338">
                    <a:lumMod val="60000"/>
                    <a:lumOff val="40000"/>
                    <a:tint val="23500"/>
                    <a:satMod val="160000"/>
                  </a:srgbClr>
                </a:gs>
              </a:gsLst>
              <a:lin ang="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cxnSp>
          <p:nvCxnSpPr>
            <p:cNvPr id="1246" name="Straight Arrow Connector 1245">
              <a:extLst>
                <a:ext uri="{FF2B5EF4-FFF2-40B4-BE49-F238E27FC236}">
                  <a16:creationId xmlns:a16="http://schemas.microsoft.com/office/drawing/2014/main" id="{3DB933A0-6598-FBD6-2078-25EAFC6FAD97}"/>
                </a:ext>
              </a:extLst>
            </p:cNvPr>
            <p:cNvCxnSpPr>
              <a:cxnSpLocks/>
            </p:cNvCxnSpPr>
            <p:nvPr/>
          </p:nvCxnSpPr>
          <p:spPr bwMode="auto">
            <a:xfrm flipV="1">
              <a:off x="1991839" y="4674402"/>
              <a:ext cx="449112" cy="214769"/>
            </a:xfrm>
            <a:prstGeom prst="straightConnector1">
              <a:avLst/>
            </a:prstGeom>
            <a:noFill/>
            <a:ln w="28575" cap="flat" cmpd="sng" algn="ctr">
              <a:solidFill>
                <a:srgbClr val="000000"/>
              </a:solidFill>
              <a:prstDash val="solid"/>
              <a:round/>
              <a:headEnd type="none" w="med" len="med"/>
              <a:tailEnd type="triangle"/>
            </a:ln>
            <a:effectLst/>
          </p:spPr>
        </p:cxnSp>
        <p:cxnSp>
          <p:nvCxnSpPr>
            <p:cNvPr id="1247" name="Straight Arrow Connector 1246">
              <a:extLst>
                <a:ext uri="{FF2B5EF4-FFF2-40B4-BE49-F238E27FC236}">
                  <a16:creationId xmlns:a16="http://schemas.microsoft.com/office/drawing/2014/main" id="{24366DA9-89C1-80E9-A58F-9CF6EE01660D}"/>
                </a:ext>
              </a:extLst>
            </p:cNvPr>
            <p:cNvCxnSpPr>
              <a:cxnSpLocks/>
              <a:endCxn id="1220" idx="1"/>
            </p:cNvCxnSpPr>
            <p:nvPr/>
          </p:nvCxnSpPr>
          <p:spPr bwMode="auto">
            <a:xfrm>
              <a:off x="1259612" y="2106561"/>
              <a:ext cx="447925" cy="234864"/>
            </a:xfrm>
            <a:prstGeom prst="straightConnector1">
              <a:avLst/>
            </a:prstGeom>
            <a:noFill/>
            <a:ln w="28575" cap="flat" cmpd="sng" algn="ctr">
              <a:solidFill>
                <a:srgbClr val="000000"/>
              </a:solidFill>
              <a:prstDash val="solid"/>
              <a:round/>
              <a:headEnd type="none" w="med" len="med"/>
              <a:tailEnd type="triangle"/>
            </a:ln>
            <a:effectLst/>
          </p:spPr>
        </p:cxnSp>
      </p:grpSp>
      <p:sp>
        <p:nvSpPr>
          <p:cNvPr id="2" name="Slide Number Placeholder 2">
            <a:extLst>
              <a:ext uri="{FF2B5EF4-FFF2-40B4-BE49-F238E27FC236}">
                <a16:creationId xmlns:a16="http://schemas.microsoft.com/office/drawing/2014/main" id="{877531C3-0C76-2211-48E1-2B082F73846D}"/>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88651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9766145-CC47-44D0-8783-0E14FEBE7E0B}"/>
              </a:ext>
            </a:extLst>
          </p:cNvPr>
          <p:cNvSpPr>
            <a:spLocks noGrp="1"/>
          </p:cNvSpPr>
          <p:nvPr>
            <p:ph type="title"/>
          </p:nvPr>
        </p:nvSpPr>
        <p:spPr/>
        <p:txBody>
          <a:bodyPr/>
          <a:lstStyle/>
          <a:p>
            <a:pPr eaLnBrk="1" hangingPunct="1"/>
            <a:r>
              <a:rPr lang="en-US" altLang="en-US"/>
              <a:t>IMWG Criteria for Diagnosis of MM</a:t>
            </a:r>
          </a:p>
        </p:txBody>
      </p:sp>
      <p:sp>
        <p:nvSpPr>
          <p:cNvPr id="12" name="Content Placeholder 11">
            <a:extLst>
              <a:ext uri="{FF2B5EF4-FFF2-40B4-BE49-F238E27FC236}">
                <a16:creationId xmlns:a16="http://schemas.microsoft.com/office/drawing/2014/main" id="{0194B7DB-6B30-4B7D-967F-D22B76A3E902}"/>
              </a:ext>
            </a:extLst>
          </p:cNvPr>
          <p:cNvSpPr>
            <a:spLocks noGrp="1"/>
          </p:cNvSpPr>
          <p:nvPr>
            <p:ph idx="4294967295"/>
          </p:nvPr>
        </p:nvSpPr>
        <p:spPr>
          <a:xfrm>
            <a:off x="637712" y="4215130"/>
            <a:ext cx="9528637" cy="1116013"/>
          </a:xfrm>
          <a:prstGeom prst="rect">
            <a:avLst/>
          </a:prstGeom>
        </p:spPr>
        <p:txBody>
          <a:bodyPr/>
          <a:lstStyle/>
          <a:p>
            <a:pPr marL="119027" indent="-119027">
              <a:buNone/>
              <a:defRPr/>
            </a:pPr>
            <a:r>
              <a:rPr lang="en-US" sz="2000"/>
              <a:t>*</a:t>
            </a:r>
            <a:r>
              <a:rPr lang="en-US" sz="2000" b="1">
                <a:solidFill>
                  <a:schemeClr val="accent6"/>
                </a:solidFill>
              </a:rPr>
              <a:t>S</a:t>
            </a:r>
            <a:r>
              <a:rPr lang="en-US" sz="2000"/>
              <a:t>: ≥60% clonal bone marrow plasma cells</a:t>
            </a:r>
            <a:br>
              <a:rPr lang="en-US" sz="2000"/>
            </a:br>
            <a:r>
              <a:rPr lang="en-US" sz="2000" b="1">
                <a:solidFill>
                  <a:schemeClr val="accent6"/>
                </a:solidFill>
              </a:rPr>
              <a:t>Li</a:t>
            </a:r>
            <a:r>
              <a:rPr lang="en-US" sz="2000"/>
              <a:t>: Serum free light chain ratio ≥100 (involved kappa) or ≤0.01 (involved lambda)</a:t>
            </a:r>
            <a:br>
              <a:rPr lang="en-US" sz="2000"/>
            </a:br>
            <a:r>
              <a:rPr lang="en-US" sz="2000" b="1">
                <a:solidFill>
                  <a:schemeClr val="accent6"/>
                </a:solidFill>
              </a:rPr>
              <a:t>M</a:t>
            </a:r>
            <a:r>
              <a:rPr lang="en-US" sz="2000"/>
              <a:t>: MRI studies with &gt;1 focal lesion (&gt;5 mm in size)</a:t>
            </a:r>
          </a:p>
        </p:txBody>
      </p:sp>
      <p:sp>
        <p:nvSpPr>
          <p:cNvPr id="25604" name="Text Box 11">
            <a:extLst>
              <a:ext uri="{FF2B5EF4-FFF2-40B4-BE49-F238E27FC236}">
                <a16:creationId xmlns:a16="http://schemas.microsoft.com/office/drawing/2014/main" id="{BDBE866A-EAE9-4E43-98DE-2F24650FC673}"/>
              </a:ext>
            </a:extLst>
          </p:cNvPr>
          <p:cNvSpPr txBox="1">
            <a:spLocks noChangeArrowheads="1"/>
          </p:cNvSpPr>
          <p:nvPr/>
        </p:nvSpPr>
        <p:spPr bwMode="auto">
          <a:xfrm>
            <a:off x="314200" y="6518177"/>
            <a:ext cx="85591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126" rtl="0" eaLnBrk="0" fontAlgn="base" latinLnBrk="0" hangingPunct="0">
              <a:lnSpc>
                <a:spcPct val="100000"/>
              </a:lnSpc>
              <a:spcBef>
                <a:spcPct val="35000"/>
              </a:spcBef>
              <a:spcAft>
                <a:spcPct val="25000"/>
              </a:spcAft>
              <a:buClr>
                <a:srgbClr val="8B3D9A"/>
              </a:buClr>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Rajkumar. Lancet Oncol. 2014;15:e538. </a:t>
            </a:r>
          </a:p>
        </p:txBody>
      </p:sp>
      <p:grpSp>
        <p:nvGrpSpPr>
          <p:cNvPr id="9" name="Group 8">
            <a:extLst>
              <a:ext uri="{FF2B5EF4-FFF2-40B4-BE49-F238E27FC236}">
                <a16:creationId xmlns:a16="http://schemas.microsoft.com/office/drawing/2014/main" id="{F18DF847-18DA-4581-A655-22372912A915}"/>
              </a:ext>
            </a:extLst>
          </p:cNvPr>
          <p:cNvGrpSpPr/>
          <p:nvPr/>
        </p:nvGrpSpPr>
        <p:grpSpPr>
          <a:xfrm>
            <a:off x="738297" y="1793699"/>
            <a:ext cx="3474504" cy="2302002"/>
            <a:chOff x="738297" y="1626543"/>
            <a:chExt cx="3474504" cy="2302002"/>
          </a:xfrm>
        </p:grpSpPr>
        <p:sp>
          <p:nvSpPr>
            <p:cNvPr id="4" name="Freeform 3">
              <a:extLst>
                <a:ext uri="{FF2B5EF4-FFF2-40B4-BE49-F238E27FC236}">
                  <a16:creationId xmlns:a16="http://schemas.microsoft.com/office/drawing/2014/main" id="{2D2B237A-E7F2-4D8E-8BBB-62EB5D1FD181}"/>
                </a:ext>
              </a:extLst>
            </p:cNvPr>
            <p:cNvSpPr/>
            <p:nvPr/>
          </p:nvSpPr>
          <p:spPr bwMode="auto">
            <a:xfrm>
              <a:off x="743059" y="1626543"/>
              <a:ext cx="3469742" cy="626899"/>
            </a:xfrm>
            <a:prstGeom prst="rect">
              <a:avLst/>
            </a:prstGeom>
            <a:solidFill>
              <a:schemeClr val="accent6"/>
            </a:solidFill>
            <a:ln>
              <a:solidFill>
                <a:schemeClr val="accent6"/>
              </a:solidFill>
            </a:ln>
          </p:spPr>
          <p:style>
            <a:lnRef idx="2">
              <a:schemeClr val="lt1">
                <a:hueOff val="0"/>
                <a:satOff val="0"/>
                <a:lumOff val="0"/>
                <a:alphaOff val="0"/>
              </a:schemeClr>
            </a:lnRef>
            <a:fillRef idx="1">
              <a:schemeClr val="accent5">
                <a:hueOff val="5317178"/>
                <a:satOff val="-18860"/>
                <a:lumOff val="-2353"/>
                <a:alphaOff val="0"/>
              </a:schemeClr>
            </a:fillRef>
            <a:effectRef idx="0">
              <a:schemeClr val="accent5">
                <a:hueOff val="5317178"/>
                <a:satOff val="-18860"/>
                <a:lumOff val="-2353"/>
                <a:alphaOff val="0"/>
              </a:schemeClr>
            </a:effectRef>
            <a:fontRef idx="minor">
              <a:schemeClr val="lt1"/>
            </a:fontRef>
          </p:style>
          <p:txBody>
            <a:bodyPr lIns="92432" rIns="92432" bIns="236668" spcCol="1270"/>
            <a:lstStyle/>
            <a:p>
              <a:pPr marL="0" marR="0" lvl="0" indent="0" algn="ctr" defTabSz="577677" rtl="0" eaLnBrk="0" fontAlgn="base" latinLnBrk="0" hangingPunct="0">
                <a:lnSpc>
                  <a:spcPct val="90000"/>
                </a:lnSpc>
                <a:spcBef>
                  <a:spcPct val="35000"/>
                </a:spcBef>
                <a:spcAft>
                  <a:spcPct val="35000"/>
                </a:spcAft>
                <a:buClr>
                  <a:srgbClr val="8B3D9A"/>
                </a:buClr>
                <a:buSzTx/>
                <a:buFontTx/>
                <a:buNone/>
                <a:tabLst/>
                <a:defRPr/>
              </a:pPr>
              <a:r>
                <a:rPr kumimoji="0" lang="en-US" sz="1799" b="1" i="0" u="none" strike="noStrike" kern="1200" cap="none" spc="0" normalizeH="0" baseline="0" noProof="0">
                  <a:ln>
                    <a:noFill/>
                  </a:ln>
                  <a:solidFill>
                    <a:srgbClr val="FFFFFF"/>
                  </a:solidFill>
                  <a:effectLst/>
                  <a:uLnTx/>
                  <a:uFillTx/>
                  <a:latin typeface="Calibri" panose="020F0502020204030204" pitchFamily="34" charset="0"/>
                  <a:ea typeface="+mn-ea"/>
                  <a:cs typeface="+mn-cs"/>
                </a:rPr>
                <a:t>MGUS</a:t>
              </a:r>
            </a:p>
          </p:txBody>
        </p:sp>
        <p:sp>
          <p:nvSpPr>
            <p:cNvPr id="5" name="Freeform 4">
              <a:extLst>
                <a:ext uri="{FF2B5EF4-FFF2-40B4-BE49-F238E27FC236}">
                  <a16:creationId xmlns:a16="http://schemas.microsoft.com/office/drawing/2014/main" id="{203BDC7E-1857-487F-B053-5A07B22478BA}"/>
                </a:ext>
              </a:extLst>
            </p:cNvPr>
            <p:cNvSpPr/>
            <p:nvPr/>
          </p:nvSpPr>
          <p:spPr bwMode="auto">
            <a:xfrm>
              <a:off x="738297" y="1956658"/>
              <a:ext cx="3474504" cy="1971887"/>
            </a:xfrm>
            <a:prstGeom prst="rect">
              <a:avLst/>
            </a:prstGeom>
            <a:solidFill>
              <a:schemeClr val="tx1"/>
            </a:solidFill>
            <a:ln w="28575">
              <a:solidFill>
                <a:schemeClr val="accent6"/>
              </a:solidFill>
            </a:ln>
          </p:spPr>
          <p:style>
            <a:lnRef idx="2">
              <a:schemeClr val="accent5">
                <a:hueOff val="5317178"/>
                <a:satOff val="-18860"/>
                <a:lumOff val="-235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44908" tIns="144908" rIns="144908" bIns="144908" spcCol="1270"/>
            <a:lstStyle/>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M protein &lt;3 g/dL</a:t>
              </a:r>
            </a:p>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Clonal plasma cells in BM &lt;10%</a:t>
              </a:r>
            </a:p>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No myeloma-defining events</a:t>
              </a:r>
            </a:p>
          </p:txBody>
        </p:sp>
      </p:grpSp>
      <p:grpSp>
        <p:nvGrpSpPr>
          <p:cNvPr id="6" name="Group 5">
            <a:extLst>
              <a:ext uri="{FF2B5EF4-FFF2-40B4-BE49-F238E27FC236}">
                <a16:creationId xmlns:a16="http://schemas.microsoft.com/office/drawing/2014/main" id="{AC994F6E-9F6F-489D-BEA3-35F98DDC920C}"/>
              </a:ext>
            </a:extLst>
          </p:cNvPr>
          <p:cNvGrpSpPr/>
          <p:nvPr/>
        </p:nvGrpSpPr>
        <p:grpSpPr>
          <a:xfrm>
            <a:off x="4357815" y="1793699"/>
            <a:ext cx="3474720" cy="2302002"/>
            <a:chOff x="4320717" y="1626543"/>
            <a:chExt cx="3474720" cy="2302002"/>
          </a:xfrm>
        </p:grpSpPr>
        <p:sp>
          <p:nvSpPr>
            <p:cNvPr id="7" name="Freeform 6">
              <a:extLst>
                <a:ext uri="{FF2B5EF4-FFF2-40B4-BE49-F238E27FC236}">
                  <a16:creationId xmlns:a16="http://schemas.microsoft.com/office/drawing/2014/main" id="{75FE99A5-7143-4670-9E53-EAA65F86CC6F}"/>
                </a:ext>
              </a:extLst>
            </p:cNvPr>
            <p:cNvSpPr/>
            <p:nvPr/>
          </p:nvSpPr>
          <p:spPr bwMode="auto">
            <a:xfrm>
              <a:off x="4320717" y="1626543"/>
              <a:ext cx="3474720" cy="626899"/>
            </a:xfrm>
            <a:prstGeom prst="rect">
              <a:avLst/>
            </a:prstGeom>
            <a:solidFill>
              <a:schemeClr val="accent6"/>
            </a:solidFill>
            <a:ln>
              <a:solidFill>
                <a:schemeClr val="accent6"/>
              </a:solidFill>
            </a:ln>
          </p:spPr>
          <p:style>
            <a:lnRef idx="2">
              <a:schemeClr val="lt1">
                <a:hueOff val="0"/>
                <a:satOff val="0"/>
                <a:lumOff val="0"/>
                <a:alphaOff val="0"/>
              </a:schemeClr>
            </a:lnRef>
            <a:fillRef idx="1">
              <a:schemeClr val="accent5">
                <a:hueOff val="5317178"/>
                <a:satOff val="-18860"/>
                <a:lumOff val="-2353"/>
                <a:alphaOff val="0"/>
              </a:schemeClr>
            </a:fillRef>
            <a:effectRef idx="0">
              <a:schemeClr val="accent5">
                <a:hueOff val="5317178"/>
                <a:satOff val="-18860"/>
                <a:lumOff val="-2353"/>
                <a:alphaOff val="0"/>
              </a:schemeClr>
            </a:effectRef>
            <a:fontRef idx="minor">
              <a:schemeClr val="lt1"/>
            </a:fontRef>
          </p:style>
          <p:txBody>
            <a:bodyPr lIns="92432" rIns="92432" bIns="236668" spcCol="1270"/>
            <a:lstStyle/>
            <a:p>
              <a:pPr marL="0" marR="0" lvl="0" indent="0" algn="ctr" defTabSz="577677" rtl="0" eaLnBrk="0" fontAlgn="base" latinLnBrk="0" hangingPunct="0">
                <a:lnSpc>
                  <a:spcPct val="90000"/>
                </a:lnSpc>
                <a:spcBef>
                  <a:spcPct val="35000"/>
                </a:spcBef>
                <a:spcAft>
                  <a:spcPct val="35000"/>
                </a:spcAft>
                <a:buClr>
                  <a:srgbClr val="8B3D9A"/>
                </a:buClr>
                <a:buSzTx/>
                <a:buFontTx/>
                <a:buNone/>
                <a:tabLst/>
                <a:defRPr/>
              </a:pPr>
              <a:r>
                <a:rPr kumimoji="0" lang="en-US" sz="1799" b="1" i="0" u="none" strike="noStrike" kern="1200" cap="none" spc="0" normalizeH="0" baseline="0" noProof="0">
                  <a:ln>
                    <a:noFill/>
                  </a:ln>
                  <a:solidFill>
                    <a:srgbClr val="FFFFFF"/>
                  </a:solidFill>
                  <a:effectLst/>
                  <a:uLnTx/>
                  <a:uFillTx/>
                  <a:latin typeface="Calibri" panose="020F0502020204030204" pitchFamily="34" charset="0"/>
                  <a:ea typeface="+mn-ea"/>
                  <a:cs typeface="+mn-cs"/>
                </a:rPr>
                <a:t>Smoldering Myeloma</a:t>
              </a:r>
            </a:p>
          </p:txBody>
        </p:sp>
        <p:sp>
          <p:nvSpPr>
            <p:cNvPr id="8" name="Freeform 7">
              <a:extLst>
                <a:ext uri="{FF2B5EF4-FFF2-40B4-BE49-F238E27FC236}">
                  <a16:creationId xmlns:a16="http://schemas.microsoft.com/office/drawing/2014/main" id="{622AAA06-A8CD-4CE9-9077-86353492D3A2}"/>
                </a:ext>
              </a:extLst>
            </p:cNvPr>
            <p:cNvSpPr/>
            <p:nvPr/>
          </p:nvSpPr>
          <p:spPr bwMode="auto">
            <a:xfrm>
              <a:off x="4320717" y="1956658"/>
              <a:ext cx="3474720" cy="1971887"/>
            </a:xfrm>
            <a:prstGeom prst="rect">
              <a:avLst/>
            </a:prstGeom>
            <a:solidFill>
              <a:schemeClr val="tx1"/>
            </a:solidFill>
            <a:ln w="28575">
              <a:solidFill>
                <a:schemeClr val="accent6"/>
              </a:solidFill>
            </a:ln>
          </p:spPr>
          <p:style>
            <a:lnRef idx="2">
              <a:schemeClr val="accent5">
                <a:hueOff val="5317178"/>
                <a:satOff val="-18860"/>
                <a:lumOff val="-235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44908" tIns="144908" rIns="144908" bIns="144908" spcCol="1270"/>
            <a:lstStyle/>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M-protein ≥3 g/dL (serum) or </a:t>
              </a:r>
              <a:b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≥500 mg/24 </a:t>
              </a:r>
              <a:r>
                <a:rPr kumimoji="0" lang="en-US" sz="1800" b="0" i="0" u="none" strike="noStrike" kern="1200" cap="none" spc="0" normalizeH="0" baseline="0" noProof="0" err="1">
                  <a:ln>
                    <a:noFill/>
                  </a:ln>
                  <a:solidFill>
                    <a:srgbClr val="CDCDCF">
                      <a:lumMod val="10000"/>
                    </a:srgbClr>
                  </a:solidFill>
                  <a:effectLst/>
                  <a:uLnTx/>
                  <a:uFillTx/>
                  <a:latin typeface="Calibri" panose="020F0502020204030204" pitchFamily="34" charset="0"/>
                  <a:ea typeface="+mn-ea"/>
                  <a:cs typeface="+mn-cs"/>
                </a:rPr>
                <a:t>hr</a:t>
              </a: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 (urine)</a:t>
              </a:r>
            </a:p>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Clonal plasma cells in BM ≥10% to 60%</a:t>
              </a:r>
            </a:p>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No myeloma-defining events</a:t>
              </a:r>
            </a:p>
          </p:txBody>
        </p:sp>
      </p:grpSp>
      <p:grpSp>
        <p:nvGrpSpPr>
          <p:cNvPr id="3" name="Group 2">
            <a:extLst>
              <a:ext uri="{FF2B5EF4-FFF2-40B4-BE49-F238E27FC236}">
                <a16:creationId xmlns:a16="http://schemas.microsoft.com/office/drawing/2014/main" id="{7324E0FB-5817-4AAF-B6A6-8ED2B280B999}"/>
              </a:ext>
            </a:extLst>
          </p:cNvPr>
          <p:cNvGrpSpPr/>
          <p:nvPr/>
        </p:nvGrpSpPr>
        <p:grpSpPr>
          <a:xfrm>
            <a:off x="7977549" y="1792278"/>
            <a:ext cx="3487417" cy="2288666"/>
            <a:chOff x="7931829" y="1639878"/>
            <a:chExt cx="3487417" cy="2288666"/>
          </a:xfrm>
        </p:grpSpPr>
        <p:sp>
          <p:nvSpPr>
            <p:cNvPr id="11" name="Freeform 10">
              <a:extLst>
                <a:ext uri="{FF2B5EF4-FFF2-40B4-BE49-F238E27FC236}">
                  <a16:creationId xmlns:a16="http://schemas.microsoft.com/office/drawing/2014/main" id="{0916976E-A06C-4020-8D7B-B863C7049B74}"/>
                </a:ext>
              </a:extLst>
            </p:cNvPr>
            <p:cNvSpPr/>
            <p:nvPr/>
          </p:nvSpPr>
          <p:spPr bwMode="auto">
            <a:xfrm>
              <a:off x="7944526" y="1833908"/>
              <a:ext cx="3474720" cy="1611964"/>
            </a:xfrm>
            <a:prstGeom prst="rect">
              <a:avLst/>
            </a:prstGeom>
            <a:solidFill>
              <a:schemeClr val="tx1"/>
            </a:solidFill>
            <a:ln w="28575">
              <a:noFill/>
            </a:ln>
          </p:spPr>
          <p:style>
            <a:lnRef idx="2">
              <a:schemeClr val="accent5">
                <a:hueOff val="5317178"/>
                <a:satOff val="-18860"/>
                <a:lumOff val="-235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44908" tIns="144908" rIns="144908" bIns="144908" spcCol="1270"/>
            <a:lstStyle/>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endPar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endParaRPr>
            </a:p>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Underlying plasma cell proliferative disorder </a:t>
              </a:r>
            </a:p>
            <a:p>
              <a:pPr marL="168225" marR="0" lvl="1" indent="-168225" algn="l" defTabSz="577677" rtl="0" eaLnBrk="0" fontAlgn="base" latinLnBrk="0" hangingPunct="0">
                <a:lnSpc>
                  <a:spcPct val="90000"/>
                </a:lnSpc>
                <a:spcBef>
                  <a:spcPct val="35000"/>
                </a:spcBef>
                <a:spcAft>
                  <a:spcPts val="400"/>
                </a:spcAft>
                <a:buClr>
                  <a:srgbClr val="455560">
                    <a:lumMod val="10000"/>
                  </a:srgbClr>
                </a:buClr>
                <a:buSzTx/>
                <a:buFont typeface="Wingdings" panose="05000000000000000000" pitchFamily="2" charset="2"/>
                <a:buChar char="§"/>
                <a:tabLst/>
                <a:defRPr/>
              </a:pPr>
              <a:r>
                <a:rPr kumimoji="0" lang="en-US" sz="18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mn-cs"/>
                </a:rPr>
                <a:t>AND ≥1 SLiM-CRAB* features</a:t>
              </a:r>
            </a:p>
          </p:txBody>
        </p:sp>
        <p:sp>
          <p:nvSpPr>
            <p:cNvPr id="10" name="Freeform 9">
              <a:extLst>
                <a:ext uri="{FF2B5EF4-FFF2-40B4-BE49-F238E27FC236}">
                  <a16:creationId xmlns:a16="http://schemas.microsoft.com/office/drawing/2014/main" id="{6C5754FA-02CD-4D25-B175-5304E5282324}"/>
                </a:ext>
              </a:extLst>
            </p:cNvPr>
            <p:cNvSpPr/>
            <p:nvPr/>
          </p:nvSpPr>
          <p:spPr bwMode="auto">
            <a:xfrm>
              <a:off x="7931829" y="1639878"/>
              <a:ext cx="3474720" cy="626899"/>
            </a:xfrm>
            <a:prstGeom prst="rect">
              <a:avLst/>
            </a:prstGeom>
            <a:solidFill>
              <a:schemeClr val="accent5"/>
            </a:solidFill>
            <a:ln>
              <a:noFill/>
            </a:ln>
          </p:spPr>
          <p:style>
            <a:lnRef idx="2">
              <a:schemeClr val="lt1">
                <a:hueOff val="0"/>
                <a:satOff val="0"/>
                <a:lumOff val="0"/>
                <a:alphaOff val="0"/>
              </a:schemeClr>
            </a:lnRef>
            <a:fillRef idx="1">
              <a:schemeClr val="accent5">
                <a:hueOff val="5317178"/>
                <a:satOff val="-18860"/>
                <a:lumOff val="-2353"/>
                <a:alphaOff val="0"/>
              </a:schemeClr>
            </a:fillRef>
            <a:effectRef idx="0">
              <a:schemeClr val="accent5">
                <a:hueOff val="5317178"/>
                <a:satOff val="-18860"/>
                <a:lumOff val="-2353"/>
                <a:alphaOff val="0"/>
              </a:schemeClr>
            </a:effectRef>
            <a:fontRef idx="minor">
              <a:schemeClr val="lt1"/>
            </a:fontRef>
          </p:style>
          <p:txBody>
            <a:bodyPr lIns="92432" rIns="92432" bIns="236668" spcCol="1270"/>
            <a:lstStyle/>
            <a:p>
              <a:pPr marL="0" marR="0" lvl="0" indent="0" algn="ctr" defTabSz="577677" rtl="0" eaLnBrk="0" fontAlgn="base" latinLnBrk="0" hangingPunct="0">
                <a:lnSpc>
                  <a:spcPct val="90000"/>
                </a:lnSpc>
                <a:spcBef>
                  <a:spcPts val="0"/>
                </a:spcBef>
                <a:spcAft>
                  <a:spcPts val="0"/>
                </a:spcAft>
                <a:buClr>
                  <a:srgbClr val="8B3D9A"/>
                </a:buClr>
                <a:buSzTx/>
                <a:buFontTx/>
                <a:buNone/>
                <a:tabLst/>
                <a:defRPr/>
              </a:pPr>
              <a:r>
                <a:rPr kumimoji="0" lang="en-US" sz="1799"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Active or Symptomatic </a:t>
              </a:r>
            </a:p>
            <a:p>
              <a:pPr marL="0" marR="0" lvl="0" indent="0" algn="ctr" defTabSz="577677" rtl="0" eaLnBrk="0" fontAlgn="base" latinLnBrk="0" hangingPunct="0">
                <a:lnSpc>
                  <a:spcPct val="90000"/>
                </a:lnSpc>
                <a:spcBef>
                  <a:spcPts val="0"/>
                </a:spcBef>
                <a:spcAft>
                  <a:spcPts val="0"/>
                </a:spcAft>
                <a:buClr>
                  <a:srgbClr val="8B3D9A"/>
                </a:buClr>
                <a:buSzTx/>
                <a:buFontTx/>
                <a:buNone/>
                <a:tabLst/>
                <a:defRPr/>
              </a:pPr>
              <a:r>
                <a:rPr kumimoji="0" lang="en-US" sz="1799" b="1" i="0" u="none" strike="noStrike" kern="1200" cap="none" spc="0" normalizeH="0" baseline="0" noProof="0">
                  <a:ln>
                    <a:noFill/>
                  </a:ln>
                  <a:solidFill>
                    <a:srgbClr val="FFFFFF"/>
                  </a:solidFill>
                  <a:effectLst/>
                  <a:uLnTx/>
                  <a:uFillTx/>
                  <a:latin typeface="Calibri" panose="020F0502020204030204" pitchFamily="34" charset="0"/>
                  <a:ea typeface="+mn-ea"/>
                  <a:cs typeface="+mn-cs"/>
                </a:rPr>
                <a:t>Multiple Myeloma</a:t>
              </a:r>
            </a:p>
          </p:txBody>
        </p:sp>
        <p:sp>
          <p:nvSpPr>
            <p:cNvPr id="2" name="Rounded Rectangle 1">
              <a:extLst>
                <a:ext uri="{FF2B5EF4-FFF2-40B4-BE49-F238E27FC236}">
                  <a16:creationId xmlns:a16="http://schemas.microsoft.com/office/drawing/2014/main" id="{24F540B3-A0F5-464F-B9E4-93D347D53757}"/>
                </a:ext>
              </a:extLst>
            </p:cNvPr>
            <p:cNvSpPr/>
            <p:nvPr/>
          </p:nvSpPr>
          <p:spPr bwMode="auto">
            <a:xfrm>
              <a:off x="7931829" y="1641299"/>
              <a:ext cx="3474720" cy="2287245"/>
            </a:xfrm>
            <a:prstGeom prst="rect">
              <a:avLst/>
            </a:prstGeom>
            <a:noFill/>
            <a:ln w="28575">
              <a:solidFill>
                <a:schemeClr val="accent5"/>
              </a:solidFill>
              <a:miter lim="800000"/>
              <a:headEnd/>
              <a:tailEnd/>
            </a:ln>
          </p:spPr>
          <p:txBody>
            <a:bodyPr anchor="ctr"/>
            <a:lstStyle/>
            <a:p>
              <a:pPr marL="0" marR="0" lvl="0" indent="0" algn="ctr" defTabSz="914126"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Content Placeholder 11">
            <a:extLst>
              <a:ext uri="{FF2B5EF4-FFF2-40B4-BE49-F238E27FC236}">
                <a16:creationId xmlns:a16="http://schemas.microsoft.com/office/drawing/2014/main" id="{70DF3D1A-2140-4636-945A-02FCDCD1C651}"/>
              </a:ext>
            </a:extLst>
          </p:cNvPr>
          <p:cNvSpPr txBox="1">
            <a:spLocks/>
          </p:cNvSpPr>
          <p:nvPr/>
        </p:nvSpPr>
        <p:spPr bwMode="auto">
          <a:xfrm>
            <a:off x="637713" y="5171223"/>
            <a:ext cx="10680949" cy="108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0" fontAlgn="base" hangingPunct="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19027" marR="0" lvl="0" indent="-119027" algn="l" defTabSz="914126"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mn-cs"/>
              </a:rPr>
              <a:t>  </a:t>
            </a:r>
            <a:r>
              <a:rPr kumimoji="0" lang="en-US" sz="2000" b="1" i="0" u="none" strike="noStrike" kern="0" cap="none" spc="0" normalizeH="0" baseline="0" noProof="0">
                <a:ln>
                  <a:noFill/>
                </a:ln>
                <a:solidFill>
                  <a:srgbClr val="669933"/>
                </a:solidFill>
                <a:effectLst/>
                <a:uLnTx/>
                <a:uFillTx/>
                <a:latin typeface="Calibri" panose="020F0502020204030204" pitchFamily="34" charset="0"/>
                <a:ea typeface="+mn-ea"/>
                <a:cs typeface="+mn-cs"/>
              </a:rPr>
              <a:t>C</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Calcium elevation (&gt;11 mg/dL or &gt;1 mg/dL higher than ULN)</a:t>
            </a:r>
            <a:b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br>
            <a:r>
              <a:rPr kumimoji="0" lang="en-US" sz="2000" b="1" i="0" u="none" strike="noStrike" kern="0" cap="none" spc="0" normalizeH="0" baseline="0" noProof="0">
                <a:ln>
                  <a:noFill/>
                </a:ln>
                <a:solidFill>
                  <a:srgbClr val="669933"/>
                </a:solidFill>
                <a:effectLst/>
                <a:uLnTx/>
                <a:uFillTx/>
                <a:latin typeface="Calibri" panose="020F0502020204030204" pitchFamily="34" charset="0"/>
                <a:ea typeface="+mn-ea"/>
                <a:cs typeface="+mn-cs"/>
              </a:rPr>
              <a:t>R</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Renal insufficiency (CrCl &lt;40 mL/min or serum creatinine &gt;2 mg/dL)</a:t>
            </a:r>
            <a:b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br>
            <a:r>
              <a:rPr kumimoji="0" lang="en-US" sz="2000" b="1" i="0" u="none" strike="noStrike" kern="0" cap="none" spc="0" normalizeH="0" baseline="0" noProof="0">
                <a:ln>
                  <a:noFill/>
                </a:ln>
                <a:solidFill>
                  <a:srgbClr val="669933"/>
                </a:solidFill>
                <a:effectLst/>
                <a:uLnTx/>
                <a:uFillTx/>
                <a:latin typeface="Calibri" panose="020F0502020204030204" pitchFamily="34" charset="0"/>
                <a:ea typeface="+mn-ea"/>
                <a:cs typeface="+mn-cs"/>
              </a:rPr>
              <a:t>A</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Anemia (Hgb &lt;10 g/dL or 2 g/dL &lt; normal)</a:t>
            </a:r>
            <a:b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br>
            <a:r>
              <a:rPr kumimoji="0" lang="en-US" sz="2000" b="1" i="0" u="none" strike="noStrike" kern="0" cap="none" spc="0" normalizeH="0" baseline="0" noProof="0">
                <a:ln>
                  <a:noFill/>
                </a:ln>
                <a:solidFill>
                  <a:srgbClr val="669933"/>
                </a:solidFill>
                <a:effectLst/>
                <a:uLnTx/>
                <a:uFillTx/>
                <a:latin typeface="Calibri" panose="020F0502020204030204" pitchFamily="34" charset="0"/>
                <a:ea typeface="+mn-ea"/>
                <a:cs typeface="+mn-cs"/>
              </a:rPr>
              <a:t>B</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Bone disease (≥1 lytic lesions on skeletal radiography, CT, or PET/CT)</a:t>
            </a:r>
          </a:p>
        </p:txBody>
      </p:sp>
      <p:sp>
        <p:nvSpPr>
          <p:cNvPr id="13" name="Slide Number Placeholder 2">
            <a:extLst>
              <a:ext uri="{FF2B5EF4-FFF2-40B4-BE49-F238E27FC236}">
                <a16:creationId xmlns:a16="http://schemas.microsoft.com/office/drawing/2014/main" id="{703A4A19-1B6F-AF01-7ABF-FA27253BE94A}"/>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907CCB-9831-40F8-A4FB-BE3439EED37C}"/>
              </a:ext>
            </a:extLst>
          </p:cNvPr>
          <p:cNvSpPr>
            <a:spLocks noGrp="1"/>
          </p:cNvSpPr>
          <p:nvPr>
            <p:ph idx="13"/>
          </p:nvPr>
        </p:nvSpPr>
        <p:spPr/>
        <p:txBody>
          <a:bodyPr/>
          <a:lstStyle/>
          <a:p>
            <a:pPr>
              <a:spcAft>
                <a:spcPts val="0"/>
              </a:spcAft>
            </a:pPr>
            <a:r>
              <a:rPr lang="en-US" sz="2000"/>
              <a:t>Cytogenetic abnormalities</a:t>
            </a:r>
          </a:p>
          <a:p>
            <a:pPr lvl="1">
              <a:spcAft>
                <a:spcPts val="0"/>
              </a:spcAft>
            </a:pPr>
            <a:r>
              <a:rPr lang="en-US" sz="1800"/>
              <a:t>t(4;14), t(14;16), t(14;20), del(17p), gain/amp(1q)</a:t>
            </a:r>
          </a:p>
          <a:p>
            <a:pPr lvl="1">
              <a:spcAft>
                <a:spcPts val="0"/>
              </a:spcAft>
            </a:pPr>
            <a:r>
              <a:rPr lang="en-US" sz="1800"/>
              <a:t>High-risk GEP</a:t>
            </a:r>
          </a:p>
          <a:p>
            <a:pPr>
              <a:spcAft>
                <a:spcPts val="0"/>
              </a:spcAft>
            </a:pPr>
            <a:r>
              <a:rPr lang="en-US" sz="2000"/>
              <a:t>Laboratory factors</a:t>
            </a:r>
          </a:p>
          <a:p>
            <a:pPr lvl="1">
              <a:spcAft>
                <a:spcPts val="0"/>
              </a:spcAft>
            </a:pPr>
            <a:r>
              <a:rPr lang="en-US" sz="1800"/>
              <a:t>ISS III (↓ albumin/↑ β2-microglobulin)</a:t>
            </a:r>
          </a:p>
          <a:p>
            <a:pPr lvl="1">
              <a:spcAft>
                <a:spcPts val="0"/>
              </a:spcAft>
            </a:pPr>
            <a:r>
              <a:rPr lang="en-US" sz="1800"/>
              <a:t>↑ LDH</a:t>
            </a:r>
          </a:p>
          <a:p>
            <a:pPr>
              <a:spcAft>
                <a:spcPts val="0"/>
              </a:spcAft>
            </a:pPr>
            <a:r>
              <a:rPr lang="en-US" sz="2000"/>
              <a:t>Clinical features</a:t>
            </a:r>
          </a:p>
          <a:p>
            <a:pPr lvl="1">
              <a:spcAft>
                <a:spcPts val="0"/>
              </a:spcAft>
            </a:pPr>
            <a:r>
              <a:rPr lang="en-US" sz="1800"/>
              <a:t>Plasma cell leukemia</a:t>
            </a:r>
          </a:p>
          <a:p>
            <a:pPr lvl="1">
              <a:spcAft>
                <a:spcPts val="0"/>
              </a:spcAft>
            </a:pPr>
            <a:r>
              <a:rPr lang="en-US" sz="1800"/>
              <a:t>Extramedullary involvement</a:t>
            </a:r>
          </a:p>
          <a:p>
            <a:pPr lvl="1">
              <a:spcAft>
                <a:spcPts val="0"/>
              </a:spcAft>
            </a:pPr>
            <a:r>
              <a:rPr lang="en-US" sz="1800"/>
              <a:t>Age</a:t>
            </a:r>
          </a:p>
          <a:p>
            <a:endParaRPr lang="en-US"/>
          </a:p>
        </p:txBody>
      </p:sp>
      <p:sp>
        <p:nvSpPr>
          <p:cNvPr id="4" name="Content Placeholder 3">
            <a:extLst>
              <a:ext uri="{FF2B5EF4-FFF2-40B4-BE49-F238E27FC236}">
                <a16:creationId xmlns:a16="http://schemas.microsoft.com/office/drawing/2014/main" id="{9D610AB8-A1E8-E72E-DCD0-1BE2E075642B}"/>
              </a:ext>
            </a:extLst>
          </p:cNvPr>
          <p:cNvSpPr>
            <a:spLocks noGrp="1"/>
          </p:cNvSpPr>
          <p:nvPr>
            <p:ph idx="14"/>
          </p:nvPr>
        </p:nvSpPr>
        <p:spPr/>
        <p:txBody>
          <a:bodyPr>
            <a:normAutofit/>
          </a:bodyPr>
          <a:lstStyle/>
          <a:p>
            <a:pPr>
              <a:spcAft>
                <a:spcPts val="0"/>
              </a:spcAft>
            </a:pPr>
            <a:r>
              <a:rPr lang="en-US" sz="2000"/>
              <a:t>Functional high risk (determined after initiation of therapy)</a:t>
            </a:r>
          </a:p>
          <a:p>
            <a:pPr lvl="1">
              <a:spcAft>
                <a:spcPts val="0"/>
              </a:spcAft>
            </a:pPr>
            <a:r>
              <a:rPr lang="en-US" sz="1800"/>
              <a:t>Primary refractory</a:t>
            </a:r>
          </a:p>
          <a:p>
            <a:pPr lvl="1">
              <a:spcAft>
                <a:spcPts val="0"/>
              </a:spcAft>
            </a:pPr>
            <a:r>
              <a:rPr lang="en-US" sz="1800"/>
              <a:t>Rapid progression within 18 </a:t>
            </a:r>
            <a:r>
              <a:rPr lang="en-US" sz="1800" err="1"/>
              <a:t>mo</a:t>
            </a:r>
            <a:r>
              <a:rPr lang="en-US" sz="1800"/>
              <a:t> from diagnosis</a:t>
            </a:r>
          </a:p>
        </p:txBody>
      </p:sp>
      <p:sp>
        <p:nvSpPr>
          <p:cNvPr id="2" name="Title 1">
            <a:extLst>
              <a:ext uri="{FF2B5EF4-FFF2-40B4-BE49-F238E27FC236}">
                <a16:creationId xmlns:a16="http://schemas.microsoft.com/office/drawing/2014/main" id="{72D2FC94-CD96-44E1-AE11-7676B4B971FF}"/>
              </a:ext>
            </a:extLst>
          </p:cNvPr>
          <p:cNvSpPr>
            <a:spLocks noGrp="1"/>
          </p:cNvSpPr>
          <p:nvPr>
            <p:ph type="title"/>
          </p:nvPr>
        </p:nvSpPr>
        <p:spPr/>
        <p:txBody>
          <a:bodyPr/>
          <a:lstStyle/>
          <a:p>
            <a:r>
              <a:rPr lang="en-US"/>
              <a:t>Defining High Risk</a:t>
            </a:r>
          </a:p>
        </p:txBody>
      </p:sp>
      <p:sp>
        <p:nvSpPr>
          <p:cNvPr id="5" name="Text Box 11">
            <a:extLst>
              <a:ext uri="{FF2B5EF4-FFF2-40B4-BE49-F238E27FC236}">
                <a16:creationId xmlns:a16="http://schemas.microsoft.com/office/drawing/2014/main" id="{43618ED0-4840-6738-1B2E-DC3ADF30ADDE}"/>
              </a:ext>
            </a:extLst>
          </p:cNvPr>
          <p:cNvSpPr txBox="1">
            <a:spLocks noChangeArrowheads="1"/>
          </p:cNvSpPr>
          <p:nvPr/>
        </p:nvSpPr>
        <p:spPr bwMode="auto">
          <a:xfrm>
            <a:off x="302881" y="6528310"/>
            <a:ext cx="92615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Bannerjee. Front Oncol. 2023;13:124966. Palumbo. JCO. 2015;33:2863. Soekojo. Blood Cancer J. 2022;12:24. Usmani. Leukemia. 2015;29:2119. </a:t>
            </a:r>
          </a:p>
        </p:txBody>
      </p:sp>
      <p:sp>
        <p:nvSpPr>
          <p:cNvPr id="6" name="Slide Number Placeholder 2">
            <a:extLst>
              <a:ext uri="{FF2B5EF4-FFF2-40B4-BE49-F238E27FC236}">
                <a16:creationId xmlns:a16="http://schemas.microsoft.com/office/drawing/2014/main" id="{EFEEA845-9071-EBCF-F813-6CB96F32BB2A}"/>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128634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a:extLst>
              <a:ext uri="{FF2B5EF4-FFF2-40B4-BE49-F238E27FC236}">
                <a16:creationId xmlns:a16="http://schemas.microsoft.com/office/drawing/2014/main" id="{7BC2DE79-E3E6-42A0-8CD5-BD14D395653D}"/>
              </a:ext>
            </a:extLst>
          </p:cNvPr>
          <p:cNvSpPr>
            <a:spLocks noGrp="1"/>
          </p:cNvSpPr>
          <p:nvPr>
            <p:ph type="title"/>
          </p:nvPr>
        </p:nvSpPr>
        <p:spPr/>
        <p:txBody>
          <a:bodyPr/>
          <a:lstStyle/>
          <a:p>
            <a:r>
              <a:rPr lang="en-US" altLang="en-US"/>
              <a:t>ISS Staging Systems</a:t>
            </a:r>
          </a:p>
        </p:txBody>
      </p:sp>
      <p:sp>
        <p:nvSpPr>
          <p:cNvPr id="25627" name="Text Box 11">
            <a:extLst>
              <a:ext uri="{FF2B5EF4-FFF2-40B4-BE49-F238E27FC236}">
                <a16:creationId xmlns:a16="http://schemas.microsoft.com/office/drawing/2014/main" id="{37CA0360-009A-422D-965E-30D3AF0E9AB0}"/>
              </a:ext>
            </a:extLst>
          </p:cNvPr>
          <p:cNvSpPr txBox="1">
            <a:spLocks noChangeArrowheads="1"/>
          </p:cNvSpPr>
          <p:nvPr/>
        </p:nvSpPr>
        <p:spPr bwMode="auto">
          <a:xfrm>
            <a:off x="314840" y="651534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Palumbo. J Clin Oncol. 2015;33:2863. D'Agostino. J Clin Oncol 2022;40:3406. NCCN Myeloma v3.2024.</a:t>
            </a:r>
          </a:p>
        </p:txBody>
      </p:sp>
      <p:graphicFrame>
        <p:nvGraphicFramePr>
          <p:cNvPr id="52" name="Table 51">
            <a:extLst>
              <a:ext uri="{FF2B5EF4-FFF2-40B4-BE49-F238E27FC236}">
                <a16:creationId xmlns:a16="http://schemas.microsoft.com/office/drawing/2014/main" id="{AE522D58-A437-4E61-8AC7-988E8381131F}"/>
              </a:ext>
            </a:extLst>
          </p:cNvPr>
          <p:cNvGraphicFramePr>
            <a:graphicFrameLocks noGrp="1"/>
          </p:cNvGraphicFramePr>
          <p:nvPr>
            <p:extLst>
              <p:ext uri="{D42A27DB-BD31-4B8C-83A1-F6EECF244321}">
                <p14:modId xmlns:p14="http://schemas.microsoft.com/office/powerpoint/2010/main" val="3489667468"/>
              </p:ext>
            </p:extLst>
          </p:nvPr>
        </p:nvGraphicFramePr>
        <p:xfrm>
          <a:off x="723900" y="3475268"/>
          <a:ext cx="5394960" cy="2712120"/>
        </p:xfrm>
        <a:graphic>
          <a:graphicData uri="http://schemas.openxmlformats.org/drawingml/2006/table">
            <a:tbl>
              <a:tblPr firstRow="1" bandRow="1">
                <a:tableStyleId>{93296810-A885-4BE3-A3E7-6D5BEEA58F35}</a:tableStyleId>
              </a:tblPr>
              <a:tblGrid>
                <a:gridCol w="592769">
                  <a:extLst>
                    <a:ext uri="{9D8B030D-6E8A-4147-A177-3AD203B41FA5}">
                      <a16:colId xmlns:a16="http://schemas.microsoft.com/office/drawing/2014/main" val="20000"/>
                    </a:ext>
                  </a:extLst>
                </a:gridCol>
                <a:gridCol w="4802191">
                  <a:extLst>
                    <a:ext uri="{9D8B030D-6E8A-4147-A177-3AD203B41FA5}">
                      <a16:colId xmlns:a16="http://schemas.microsoft.com/office/drawing/2014/main" val="20001"/>
                    </a:ext>
                  </a:extLst>
                </a:gridCol>
              </a:tblGrid>
              <a:tr h="278877">
                <a:tc gridSpan="2">
                  <a:txBody>
                    <a:bodyPr/>
                    <a:lstStyle/>
                    <a:p>
                      <a:pPr algn="ctr"/>
                      <a:r>
                        <a:rPr lang="en-US" sz="1400">
                          <a:latin typeface="Calibri" panose="020F0502020204030204" pitchFamily="34" charset="0"/>
                        </a:rPr>
                        <a:t>R-ISS Definition</a:t>
                      </a:r>
                    </a:p>
                  </a:txBody>
                  <a:tcPr marL="91451" marR="91451" marT="45645" marB="4564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hMerge="1">
                  <a:txBody>
                    <a:bodyPr/>
                    <a:lstStyle/>
                    <a:p>
                      <a:pPr algn="ctr"/>
                      <a:endParaRPr lang="en-US" sz="1800">
                        <a:latin typeface="Calibri" panose="020F0502020204030204" pitchFamily="34" charset="0"/>
                      </a:endParaRPr>
                    </a:p>
                  </a:txBody>
                  <a:tcPr marL="91451" marR="91451" marT="45645" marB="4564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887610">
                <a:tc>
                  <a:txBody>
                    <a:bodyPr/>
                    <a:lstStyle/>
                    <a:p>
                      <a:pPr algn="ctr"/>
                      <a:r>
                        <a:rPr lang="en-US" sz="1400">
                          <a:solidFill>
                            <a:srgbClr val="000000"/>
                          </a:solidFill>
                          <a:latin typeface="Calibri" panose="020F0502020204030204" pitchFamily="34" charset="0"/>
                        </a:rPr>
                        <a:t>I</a:t>
                      </a:r>
                    </a:p>
                  </a:txBody>
                  <a:tcPr marL="91451" marR="91451" marT="45645" marB="45645"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173038">
                        <a:buFont typeface="Wingdings" panose="05000000000000000000" pitchFamily="2" charset="2"/>
                        <a:buChar char="§"/>
                      </a:pPr>
                      <a:r>
                        <a:rPr lang="en-US" sz="1400">
                          <a:solidFill>
                            <a:srgbClr val="000000"/>
                          </a:solidFill>
                          <a:latin typeface="Calibri" panose="020F0502020204030204" pitchFamily="34" charset="0"/>
                        </a:rPr>
                        <a:t>ISS stage I </a:t>
                      </a:r>
                    </a:p>
                    <a:p>
                      <a:pPr marL="112712" indent="0">
                        <a:buFont typeface="Wingdings" panose="05000000000000000000" pitchFamily="2" charset="2"/>
                        <a:buNone/>
                      </a:pPr>
                      <a:r>
                        <a:rPr lang="en-US" sz="1400" i="1" baseline="0">
                          <a:solidFill>
                            <a:srgbClr val="000000"/>
                          </a:solidFill>
                          <a:latin typeface="Calibri" panose="020F0502020204030204" pitchFamily="34" charset="0"/>
                        </a:rPr>
                        <a:t>AND</a:t>
                      </a:r>
                    </a:p>
                    <a:p>
                      <a:pPr marL="285750" indent="-173038">
                        <a:buFont typeface="Wingdings" panose="05000000000000000000" pitchFamily="2" charset="2"/>
                        <a:buChar char="§"/>
                      </a:pPr>
                      <a:r>
                        <a:rPr lang="en-US" sz="1400" baseline="0">
                          <a:solidFill>
                            <a:srgbClr val="000000"/>
                          </a:solidFill>
                          <a:latin typeface="Calibri" panose="020F0502020204030204" pitchFamily="34" charset="0"/>
                        </a:rPr>
                        <a:t>Normal LDH</a:t>
                      </a:r>
                    </a:p>
                    <a:p>
                      <a:pPr marL="285750" marR="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aseline="0">
                          <a:solidFill>
                            <a:srgbClr val="000000"/>
                          </a:solidFill>
                          <a:latin typeface="Calibri" panose="020F0502020204030204" pitchFamily="34" charset="0"/>
                        </a:rPr>
                        <a:t>No </a:t>
                      </a:r>
                      <a:r>
                        <a:rPr lang="en-US" sz="1400">
                          <a:solidFill>
                            <a:srgbClr val="000000"/>
                          </a:solidFill>
                          <a:latin typeface="Calibri" panose="020F0502020204030204" pitchFamily="34" charset="0"/>
                        </a:rPr>
                        <a:t>t(4;14), t(14;16), or del(17p)</a:t>
                      </a:r>
                    </a:p>
                  </a:txBody>
                  <a:tcPr marL="91451" marR="91451" marT="45645" marB="45645"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78877">
                <a:tc>
                  <a:txBody>
                    <a:bodyPr/>
                    <a:lstStyle/>
                    <a:p>
                      <a:pPr algn="ctr"/>
                      <a:r>
                        <a:rPr lang="en-US" sz="1400">
                          <a:solidFill>
                            <a:srgbClr val="000000"/>
                          </a:solidFill>
                          <a:latin typeface="Calibri" panose="020F0502020204030204" pitchFamily="34" charset="0"/>
                        </a:rPr>
                        <a:t>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173038" algn="l" defTabSz="914400" rtl="0" eaLnBrk="1" latinLnBrk="0" hangingPunct="1">
                        <a:buFont typeface="Wingdings" panose="05000000000000000000" pitchFamily="2" charset="2"/>
                        <a:buChar char="§"/>
                      </a:pPr>
                      <a:r>
                        <a:rPr lang="en-US" sz="1400" kern="1200">
                          <a:solidFill>
                            <a:srgbClr val="000000"/>
                          </a:solidFill>
                          <a:latin typeface="Calibri" panose="020F0502020204030204" pitchFamily="34" charset="0"/>
                          <a:ea typeface="+mn-ea"/>
                          <a:cs typeface="+mn-cs"/>
                        </a:rPr>
                        <a:t>Not stage I or III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090520">
                <a:tc>
                  <a:txBody>
                    <a:bodyPr/>
                    <a:lstStyle/>
                    <a:p>
                      <a:pPr algn="ctr"/>
                      <a:r>
                        <a:rPr lang="en-US" sz="1400">
                          <a:solidFill>
                            <a:srgbClr val="000000"/>
                          </a:solidFill>
                          <a:latin typeface="Calibri" panose="020F0502020204030204" pitchFamily="34" charset="0"/>
                        </a:rPr>
                        <a:t>III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173038">
                        <a:buFont typeface="Wingdings" panose="05000000000000000000" pitchFamily="2" charset="2"/>
                        <a:buChar char="§"/>
                      </a:pPr>
                      <a:r>
                        <a:rPr lang="en-US" sz="1400">
                          <a:solidFill>
                            <a:srgbClr val="000000"/>
                          </a:solidFill>
                          <a:latin typeface="Calibri" panose="020F0502020204030204" pitchFamily="34" charset="0"/>
                        </a:rPr>
                        <a:t>ISS stage III</a:t>
                      </a:r>
                    </a:p>
                    <a:p>
                      <a:pPr marL="112712" indent="0">
                        <a:buFont typeface="Wingdings" panose="05000000000000000000" pitchFamily="2" charset="2"/>
                        <a:buNone/>
                      </a:pPr>
                      <a:r>
                        <a:rPr lang="en-US" sz="1400" i="1">
                          <a:solidFill>
                            <a:srgbClr val="000000"/>
                          </a:solidFill>
                          <a:latin typeface="Calibri" panose="020F0502020204030204" pitchFamily="34" charset="0"/>
                        </a:rPr>
                        <a:t>AND</a:t>
                      </a:r>
                    </a:p>
                    <a:p>
                      <a:pPr marL="285750" indent="-173038">
                        <a:buFont typeface="Wingdings" panose="05000000000000000000" pitchFamily="2" charset="2"/>
                        <a:buChar char="§"/>
                      </a:pPr>
                      <a:r>
                        <a:rPr lang="en-US" sz="1400">
                          <a:solidFill>
                            <a:srgbClr val="000000"/>
                          </a:solidFill>
                          <a:latin typeface="Calibri" panose="020F0502020204030204" pitchFamily="34" charset="0"/>
                        </a:rPr>
                        <a:t>Serum LDH &gt; </a:t>
                      </a:r>
                      <a:r>
                        <a:rPr lang="en-US" sz="1400" baseline="0">
                          <a:solidFill>
                            <a:srgbClr val="000000"/>
                          </a:solidFill>
                          <a:latin typeface="Calibri" panose="020F0502020204030204" pitchFamily="34" charset="0"/>
                        </a:rPr>
                        <a:t>ULN</a:t>
                      </a:r>
                      <a:r>
                        <a:rPr lang="en-US" sz="1400">
                          <a:solidFill>
                            <a:srgbClr val="000000"/>
                          </a:solidFill>
                          <a:latin typeface="Calibri" panose="020F0502020204030204" pitchFamily="34" charset="0"/>
                        </a:rPr>
                        <a:t> </a:t>
                      </a:r>
                    </a:p>
                    <a:p>
                      <a:pPr marL="112712" indent="0">
                        <a:buFont typeface="Wingdings" panose="05000000000000000000" pitchFamily="2" charset="2"/>
                        <a:buNone/>
                      </a:pPr>
                      <a:r>
                        <a:rPr lang="en-US" sz="1400" i="1">
                          <a:solidFill>
                            <a:srgbClr val="000000"/>
                          </a:solidFill>
                          <a:latin typeface="Calibri" panose="020F0502020204030204" pitchFamily="34" charset="0"/>
                        </a:rPr>
                        <a:t>OR</a:t>
                      </a:r>
                    </a:p>
                    <a:p>
                      <a:pPr marL="285750" indent="-173038">
                        <a:buFont typeface="Wingdings" panose="05000000000000000000" pitchFamily="2" charset="2"/>
                        <a:buChar char="§"/>
                      </a:pPr>
                      <a:r>
                        <a:rPr lang="en-US" sz="1400">
                          <a:solidFill>
                            <a:srgbClr val="000000"/>
                          </a:solidFill>
                          <a:latin typeface="Calibri" panose="020F0502020204030204" pitchFamily="34" charset="0"/>
                        </a:rPr>
                        <a:t>With t(4;14), t(14;16), or del(17p)</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53" name="Table 52">
            <a:extLst>
              <a:ext uri="{FF2B5EF4-FFF2-40B4-BE49-F238E27FC236}">
                <a16:creationId xmlns:a16="http://schemas.microsoft.com/office/drawing/2014/main" id="{95832323-AC95-4D4C-9CF6-B22A0B4CED0D}"/>
              </a:ext>
            </a:extLst>
          </p:cNvPr>
          <p:cNvGraphicFramePr>
            <a:graphicFrameLocks noGrp="1"/>
          </p:cNvGraphicFramePr>
          <p:nvPr/>
        </p:nvGraphicFramePr>
        <p:xfrm>
          <a:off x="723900" y="1684233"/>
          <a:ext cx="5394960" cy="1645304"/>
        </p:xfrm>
        <a:graphic>
          <a:graphicData uri="http://schemas.openxmlformats.org/drawingml/2006/table">
            <a:tbl>
              <a:tblPr firstRow="1" bandRow="1">
                <a:tableStyleId>{93296810-A885-4BE3-A3E7-6D5BEEA58F35}</a:tableStyleId>
              </a:tblPr>
              <a:tblGrid>
                <a:gridCol w="598340">
                  <a:extLst>
                    <a:ext uri="{9D8B030D-6E8A-4147-A177-3AD203B41FA5}">
                      <a16:colId xmlns:a16="http://schemas.microsoft.com/office/drawing/2014/main" val="20000"/>
                    </a:ext>
                  </a:extLst>
                </a:gridCol>
                <a:gridCol w="4796620">
                  <a:extLst>
                    <a:ext uri="{9D8B030D-6E8A-4147-A177-3AD203B41FA5}">
                      <a16:colId xmlns:a16="http://schemas.microsoft.com/office/drawing/2014/main" val="20001"/>
                    </a:ext>
                  </a:extLst>
                </a:gridCol>
              </a:tblGrid>
              <a:tr h="202249">
                <a:tc gridSpan="2">
                  <a:txBody>
                    <a:bodyPr/>
                    <a:lstStyle/>
                    <a:p>
                      <a:pPr algn="ctr"/>
                      <a:r>
                        <a:rPr lang="en-US" sz="1400">
                          <a:latin typeface="Calibri" panose="020F0502020204030204" pitchFamily="34" charset="0"/>
                        </a:rPr>
                        <a:t>ISS Definition</a:t>
                      </a:r>
                    </a:p>
                  </a:txBody>
                  <a:tcPr marL="91451" marR="91451" marT="45643" marB="45643">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hMerge="1">
                  <a:txBody>
                    <a:bodyPr/>
                    <a:lstStyle/>
                    <a:p>
                      <a:pPr algn="ctr"/>
                      <a:endParaRPr lang="en-US" sz="1800">
                        <a:latin typeface="Calibri" panose="020F0502020204030204" pitchFamily="34" charset="0"/>
                      </a:endParaRPr>
                    </a:p>
                  </a:txBody>
                  <a:tcPr marL="91451" marR="91451" marT="45643" marB="45643"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96565">
                <a:tc>
                  <a:txBody>
                    <a:bodyPr/>
                    <a:lstStyle/>
                    <a:p>
                      <a:pPr algn="ctr"/>
                      <a:r>
                        <a:rPr lang="en-US" sz="1400">
                          <a:solidFill>
                            <a:srgbClr val="000000"/>
                          </a:solidFill>
                          <a:latin typeface="Calibri" panose="020F0502020204030204" pitchFamily="34" charset="0"/>
                        </a:rPr>
                        <a:t>I</a:t>
                      </a:r>
                    </a:p>
                  </a:txBody>
                  <a:tcPr marL="91451" marR="91451" marT="45643" marB="4564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173038">
                        <a:buFont typeface="Wingdings" panose="05000000000000000000" pitchFamily="2" charset="2"/>
                        <a:buChar char="§"/>
                      </a:pPr>
                      <a:r>
                        <a:rPr lang="en-US" sz="1400">
                          <a:solidFill>
                            <a:srgbClr val="000000"/>
                          </a:solidFill>
                          <a:latin typeface="Calibri" panose="020F0502020204030204" pitchFamily="34" charset="0"/>
                        </a:rPr>
                        <a:t>Serum albumin ≥3.5 g/dL </a:t>
                      </a:r>
                    </a:p>
                    <a:p>
                      <a:pPr marL="112712" indent="0">
                        <a:buFont typeface="Wingdings" panose="05000000000000000000" pitchFamily="2" charset="2"/>
                        <a:buNone/>
                      </a:pPr>
                      <a:r>
                        <a:rPr lang="en-US" sz="1400" i="1">
                          <a:solidFill>
                            <a:srgbClr val="000000"/>
                          </a:solidFill>
                          <a:latin typeface="Calibri" panose="020F0502020204030204" pitchFamily="34" charset="0"/>
                        </a:rPr>
                        <a:t>AND</a:t>
                      </a:r>
                      <a:r>
                        <a:rPr lang="en-US" sz="1400" baseline="0">
                          <a:solidFill>
                            <a:srgbClr val="000000"/>
                          </a:solidFill>
                          <a:latin typeface="Calibri" panose="020F0502020204030204" pitchFamily="34" charset="0"/>
                        </a:rPr>
                        <a:t> </a:t>
                      </a:r>
                    </a:p>
                    <a:p>
                      <a:pPr marL="285750" indent="-173038">
                        <a:buFont typeface="Wingdings" panose="05000000000000000000" pitchFamily="2" charset="2"/>
                        <a:buChar char="§"/>
                      </a:pPr>
                      <a:r>
                        <a:rPr lang="el-GR" sz="1400">
                          <a:solidFill>
                            <a:srgbClr val="000000"/>
                          </a:solidFill>
                          <a:latin typeface="Calibri" panose="020F0502020204030204" pitchFamily="34" charset="0"/>
                        </a:rPr>
                        <a:t>β</a:t>
                      </a:r>
                      <a:r>
                        <a:rPr lang="en-US" sz="1400" baseline="-25000">
                          <a:solidFill>
                            <a:srgbClr val="000000"/>
                          </a:solidFill>
                          <a:latin typeface="Calibri" panose="020F0502020204030204" pitchFamily="34" charset="0"/>
                        </a:rPr>
                        <a:t>2</a:t>
                      </a:r>
                      <a:r>
                        <a:rPr lang="en-US" sz="1400" baseline="0">
                          <a:solidFill>
                            <a:srgbClr val="000000"/>
                          </a:solidFill>
                          <a:latin typeface="Calibri" panose="020F0502020204030204" pitchFamily="34" charset="0"/>
                        </a:rPr>
                        <a:t>-</a:t>
                      </a:r>
                      <a:r>
                        <a:rPr lang="en-US" sz="1400">
                          <a:solidFill>
                            <a:srgbClr val="000000"/>
                          </a:solidFill>
                          <a:latin typeface="Calibri" panose="020F0502020204030204" pitchFamily="34" charset="0"/>
                        </a:rPr>
                        <a:t>M</a:t>
                      </a:r>
                      <a:r>
                        <a:rPr lang="en-US" sz="1400" baseline="0">
                          <a:solidFill>
                            <a:srgbClr val="000000"/>
                          </a:solidFill>
                          <a:latin typeface="Calibri" panose="020F0502020204030204" pitchFamily="34" charset="0"/>
                        </a:rPr>
                        <a:t> &lt;3.5 mg/L</a:t>
                      </a:r>
                    </a:p>
                  </a:txBody>
                  <a:tcPr marL="91451" marR="91451" marT="45643" marB="4564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02249">
                <a:tc>
                  <a:txBody>
                    <a:bodyPr/>
                    <a:lstStyle/>
                    <a:p>
                      <a:pPr algn="ctr"/>
                      <a:r>
                        <a:rPr lang="en-US" sz="1400">
                          <a:solidFill>
                            <a:srgbClr val="000000"/>
                          </a:solidFill>
                          <a:latin typeface="Calibri" panose="020F0502020204030204" pitchFamily="34" charset="0"/>
                        </a:rPr>
                        <a:t>II</a:t>
                      </a:r>
                    </a:p>
                  </a:txBody>
                  <a:tcPr marL="91451" marR="91451" marT="45643" marB="456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173038" algn="l" defTabSz="914400" rtl="0" eaLnBrk="1" latinLnBrk="0" hangingPunct="1">
                        <a:buFont typeface="Wingdings" panose="05000000000000000000" pitchFamily="2" charset="2"/>
                        <a:buChar char="§"/>
                      </a:pPr>
                      <a:r>
                        <a:rPr lang="en-US" sz="1400" kern="1200">
                          <a:solidFill>
                            <a:srgbClr val="000000"/>
                          </a:solidFill>
                          <a:latin typeface="Calibri" panose="020F0502020204030204" pitchFamily="34" charset="0"/>
                          <a:ea typeface="+mn-ea"/>
                          <a:cs typeface="+mn-cs"/>
                        </a:rPr>
                        <a:t>Not stage I or III</a:t>
                      </a:r>
                    </a:p>
                  </a:txBody>
                  <a:tcPr marL="91451" marR="91451" marT="45643" marB="456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02249">
                <a:tc>
                  <a:txBody>
                    <a:bodyPr/>
                    <a:lstStyle/>
                    <a:p>
                      <a:pPr algn="ctr"/>
                      <a:r>
                        <a:rPr lang="en-US" sz="1400">
                          <a:solidFill>
                            <a:srgbClr val="000000"/>
                          </a:solidFill>
                          <a:latin typeface="Calibri" panose="020F0502020204030204" pitchFamily="34" charset="0"/>
                        </a:rPr>
                        <a:t>III</a:t>
                      </a:r>
                    </a:p>
                  </a:txBody>
                  <a:tcPr marL="91451" marR="91451" marT="45643" marB="456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173038">
                        <a:buFont typeface="Wingdings" panose="05000000000000000000" pitchFamily="2" charset="2"/>
                        <a:buChar char="§"/>
                      </a:pPr>
                      <a:r>
                        <a:rPr lang="el-GR" sz="1400">
                          <a:solidFill>
                            <a:srgbClr val="000000"/>
                          </a:solidFill>
                          <a:latin typeface="Calibri" panose="020F0502020204030204" pitchFamily="34" charset="0"/>
                        </a:rPr>
                        <a:t>β</a:t>
                      </a:r>
                      <a:r>
                        <a:rPr lang="en-US" sz="1400" baseline="-25000">
                          <a:solidFill>
                            <a:srgbClr val="000000"/>
                          </a:solidFill>
                          <a:latin typeface="Calibri" panose="020F0502020204030204" pitchFamily="34" charset="0"/>
                        </a:rPr>
                        <a:t>2</a:t>
                      </a:r>
                      <a:r>
                        <a:rPr lang="en-US" sz="1400" baseline="0">
                          <a:solidFill>
                            <a:srgbClr val="000000"/>
                          </a:solidFill>
                          <a:latin typeface="Calibri" panose="020F0502020204030204" pitchFamily="34" charset="0"/>
                        </a:rPr>
                        <a:t>-</a:t>
                      </a:r>
                      <a:r>
                        <a:rPr lang="en-US" sz="1400">
                          <a:solidFill>
                            <a:srgbClr val="000000"/>
                          </a:solidFill>
                          <a:latin typeface="Calibri" panose="020F0502020204030204" pitchFamily="34" charset="0"/>
                        </a:rPr>
                        <a:t>M</a:t>
                      </a:r>
                      <a:r>
                        <a:rPr lang="en-US" sz="1400" baseline="0">
                          <a:solidFill>
                            <a:srgbClr val="000000"/>
                          </a:solidFill>
                          <a:latin typeface="Calibri" panose="020F0502020204030204" pitchFamily="34" charset="0"/>
                        </a:rPr>
                        <a:t> </a:t>
                      </a:r>
                      <a:r>
                        <a:rPr lang="en-US" sz="1400">
                          <a:solidFill>
                            <a:srgbClr val="000000"/>
                          </a:solidFill>
                          <a:latin typeface="Calibri" panose="020F0502020204030204" pitchFamily="34" charset="0"/>
                        </a:rPr>
                        <a:t>≥5.5 mg/L</a:t>
                      </a:r>
                    </a:p>
                  </a:txBody>
                  <a:tcPr marL="91451" marR="91451" marT="45643" marB="456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9" name="Table 8">
            <a:extLst>
              <a:ext uri="{FF2B5EF4-FFF2-40B4-BE49-F238E27FC236}">
                <a16:creationId xmlns:a16="http://schemas.microsoft.com/office/drawing/2014/main" id="{A5C569F7-43CE-B3DA-F331-E10570789408}"/>
              </a:ext>
            </a:extLst>
          </p:cNvPr>
          <p:cNvGraphicFramePr>
            <a:graphicFrameLocks noGrp="1"/>
          </p:cNvGraphicFramePr>
          <p:nvPr>
            <p:extLst>
              <p:ext uri="{D42A27DB-BD31-4B8C-83A1-F6EECF244321}">
                <p14:modId xmlns:p14="http://schemas.microsoft.com/office/powerpoint/2010/main" val="955159065"/>
              </p:ext>
            </p:extLst>
          </p:nvPr>
        </p:nvGraphicFramePr>
        <p:xfrm>
          <a:off x="6388330" y="1684233"/>
          <a:ext cx="5394960" cy="3996494"/>
        </p:xfrm>
        <a:graphic>
          <a:graphicData uri="http://schemas.openxmlformats.org/drawingml/2006/table">
            <a:tbl>
              <a:tblPr firstRow="1" bandRow="1">
                <a:tableStyleId>{93296810-A885-4BE3-A3E7-6D5BEEA58F35}</a:tableStyleId>
              </a:tblPr>
              <a:tblGrid>
                <a:gridCol w="457200">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tblGrid>
              <a:tr h="286515">
                <a:tc gridSpan="2">
                  <a:txBody>
                    <a:bodyPr/>
                    <a:lstStyle/>
                    <a:p>
                      <a:pPr algn="ctr"/>
                      <a:r>
                        <a:rPr lang="en-US" sz="1400">
                          <a:latin typeface="Calibri" panose="020F0502020204030204" pitchFamily="34" charset="0"/>
                        </a:rPr>
                        <a:t>R2-ISS* Definition</a:t>
                      </a:r>
                    </a:p>
                  </a:txBody>
                  <a:tcPr marL="91451" marR="91451" marT="45645" marB="4564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hMerge="1">
                  <a:txBody>
                    <a:bodyPr/>
                    <a:lstStyle/>
                    <a:p>
                      <a:pPr algn="ctr"/>
                      <a:endParaRPr lang="en-US" sz="1800">
                        <a:latin typeface="Calibri" panose="020F0502020204030204" pitchFamily="34" charset="0"/>
                      </a:endParaRPr>
                    </a:p>
                  </a:txBody>
                  <a:tcPr marL="91451" marR="91451" marT="45645" marB="4564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888491">
                <a:tc>
                  <a:txBody>
                    <a:bodyPr/>
                    <a:lstStyle/>
                    <a:p>
                      <a:pPr algn="ctr"/>
                      <a:r>
                        <a:rPr lang="en-US" sz="1400">
                          <a:solidFill>
                            <a:srgbClr val="000000"/>
                          </a:solidFill>
                          <a:latin typeface="Calibri" panose="020F0502020204030204" pitchFamily="34" charset="0"/>
                        </a:rPr>
                        <a:t>I</a:t>
                      </a:r>
                    </a:p>
                  </a:txBody>
                  <a:tcPr marL="91451" marR="91451" marT="45645" marB="45645"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12712" indent="0">
                        <a:buFont typeface="Wingdings" panose="05000000000000000000" pitchFamily="2" charset="2"/>
                        <a:buNone/>
                      </a:pPr>
                      <a:r>
                        <a:rPr lang="en-US" sz="1400" b="1">
                          <a:solidFill>
                            <a:srgbClr val="000000"/>
                          </a:solidFill>
                          <a:latin typeface="Calibri" panose="020F0502020204030204" pitchFamily="34" charset="0"/>
                        </a:rPr>
                        <a:t>Low risk: 0 points</a:t>
                      </a:r>
                      <a:r>
                        <a:rPr lang="en-US" sz="1400" baseline="30000">
                          <a:solidFill>
                            <a:schemeClr val="bg1"/>
                          </a:solidFill>
                          <a:latin typeface="Calibri" panose="020F0502020204030204" pitchFamily="34" charset="0"/>
                        </a:rPr>
                        <a:t>†</a:t>
                      </a:r>
                      <a:endParaRPr lang="en-US" sz="1400" b="1">
                        <a:solidFill>
                          <a:srgbClr val="000000"/>
                        </a:solidFill>
                        <a:latin typeface="Calibri" panose="020F0502020204030204" pitchFamily="34" charset="0"/>
                      </a:endParaRPr>
                    </a:p>
                    <a:p>
                      <a:pPr marL="285750" indent="-173038">
                        <a:buFont typeface="Wingdings" panose="05000000000000000000" pitchFamily="2" charset="2"/>
                        <a:buChar char="§"/>
                      </a:pPr>
                      <a:r>
                        <a:rPr lang="en-US" sz="1400">
                          <a:solidFill>
                            <a:srgbClr val="000000"/>
                          </a:solidFill>
                          <a:latin typeface="Calibri" panose="020F0502020204030204" pitchFamily="34" charset="0"/>
                        </a:rPr>
                        <a:t>Not ISS stage II or III</a:t>
                      </a:r>
                    </a:p>
                    <a:p>
                      <a:pPr marL="285750" indent="-173038">
                        <a:buFont typeface="Wingdings" panose="05000000000000000000" pitchFamily="2" charset="2"/>
                        <a:buChar char="§"/>
                      </a:pPr>
                      <a:r>
                        <a:rPr lang="en-US" sz="1400">
                          <a:solidFill>
                            <a:srgbClr val="000000"/>
                          </a:solidFill>
                          <a:latin typeface="Calibri" panose="020F0502020204030204" pitchFamily="34" charset="0"/>
                        </a:rPr>
                        <a:t>Serum LDH ≤ ULN</a:t>
                      </a:r>
                    </a:p>
                    <a:p>
                      <a:pPr marL="285750"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a:solidFill>
                            <a:srgbClr val="000000"/>
                          </a:solidFill>
                          <a:latin typeface="Calibri" panose="020F0502020204030204" pitchFamily="34" charset="0"/>
                        </a:rPr>
                        <a:t>With t(4;14) or del(17p); 1q+ not detected</a:t>
                      </a:r>
                    </a:p>
                  </a:txBody>
                  <a:tcPr marL="91451" marR="91451" marT="45645" marB="45645"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289809">
                <a:tc>
                  <a:txBody>
                    <a:bodyPr/>
                    <a:lstStyle/>
                    <a:p>
                      <a:pPr algn="ctr"/>
                      <a:r>
                        <a:rPr lang="en-US" sz="1400">
                          <a:solidFill>
                            <a:srgbClr val="000000"/>
                          </a:solidFill>
                          <a:latin typeface="Calibri" panose="020F0502020204030204" pitchFamily="34" charset="0"/>
                        </a:rPr>
                        <a:t>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2"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a:solidFill>
                            <a:srgbClr val="000000"/>
                          </a:solidFill>
                          <a:latin typeface="Calibri" panose="020F0502020204030204" pitchFamily="34" charset="0"/>
                        </a:rPr>
                        <a:t>Low-intermediate risk: 0.5-1 points</a:t>
                      </a:r>
                      <a:r>
                        <a:rPr lang="en-US" sz="1400" baseline="30000">
                          <a:solidFill>
                            <a:schemeClr val="bg1"/>
                          </a:solidFill>
                          <a:latin typeface="Calibri" panose="020F0502020204030204" pitchFamily="34" charset="0"/>
                        </a:rPr>
                        <a:t>†</a:t>
                      </a:r>
                      <a:endParaRPr lang="en-US" sz="1400" b="1" kern="1200">
                        <a:solidFill>
                          <a:srgbClr val="000000"/>
                        </a:solidFill>
                        <a:latin typeface="Calibri" panose="020F0502020204030204" pitchFamily="34" charset="0"/>
                        <a:ea typeface="+mn-ea"/>
                        <a:cs typeface="+mn-cs"/>
                      </a:endParaRPr>
                    </a:p>
                    <a:p>
                      <a:pPr marL="285750" indent="-173038">
                        <a:buFont typeface="Wingdings" panose="05000000000000000000" pitchFamily="2" charset="2"/>
                        <a:buChar char="§"/>
                      </a:pPr>
                      <a:r>
                        <a:rPr lang="en-US" sz="1400">
                          <a:solidFill>
                            <a:srgbClr val="000000"/>
                          </a:solidFill>
                          <a:latin typeface="Calibri" panose="020F0502020204030204" pitchFamily="34" charset="0"/>
                        </a:rPr>
                        <a:t>ISS stage II</a:t>
                      </a:r>
                    </a:p>
                    <a:p>
                      <a:pPr marL="112712"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1">
                          <a:solidFill>
                            <a:srgbClr val="000000"/>
                          </a:solidFill>
                          <a:latin typeface="Calibri" panose="020F0502020204030204" pitchFamily="34" charset="0"/>
                        </a:rPr>
                        <a:t>OR</a:t>
                      </a:r>
                    </a:p>
                    <a:p>
                      <a:pPr marL="285750" indent="-173038">
                        <a:buFont typeface="Wingdings" panose="05000000000000000000" pitchFamily="2" charset="2"/>
                        <a:buChar char="§"/>
                      </a:pPr>
                      <a:r>
                        <a:rPr lang="en-US" sz="1400">
                          <a:solidFill>
                            <a:srgbClr val="000000"/>
                          </a:solidFill>
                          <a:latin typeface="Calibri" panose="020F0502020204030204" pitchFamily="34" charset="0"/>
                        </a:rPr>
                        <a:t>Serum LDH &gt; </a:t>
                      </a:r>
                      <a:r>
                        <a:rPr lang="en-US" sz="1400" baseline="0">
                          <a:solidFill>
                            <a:srgbClr val="000000"/>
                          </a:solidFill>
                          <a:latin typeface="Calibri" panose="020F0502020204030204" pitchFamily="34" charset="0"/>
                        </a:rPr>
                        <a:t>ULN</a:t>
                      </a:r>
                      <a:r>
                        <a:rPr lang="en-US" sz="1400">
                          <a:solidFill>
                            <a:srgbClr val="000000"/>
                          </a:solidFill>
                          <a:latin typeface="Calibri" panose="020F0502020204030204" pitchFamily="34" charset="0"/>
                        </a:rPr>
                        <a:t> </a:t>
                      </a:r>
                    </a:p>
                    <a:p>
                      <a:pPr marL="112712"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1">
                          <a:solidFill>
                            <a:srgbClr val="000000"/>
                          </a:solidFill>
                          <a:latin typeface="Calibri" panose="020F0502020204030204" pitchFamily="34" charset="0"/>
                        </a:rPr>
                        <a:t>OR</a:t>
                      </a:r>
                    </a:p>
                    <a:p>
                      <a:pPr marL="285750"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a:solidFill>
                            <a:srgbClr val="000000"/>
                          </a:solidFill>
                          <a:latin typeface="Calibri" panose="020F0502020204030204" pitchFamily="34" charset="0"/>
                        </a:rPr>
                        <a:t>With t(4;14), del(17p), or 1q</a:t>
                      </a:r>
                      <a:endParaRPr lang="en-US" sz="1400" b="1">
                        <a:solidFill>
                          <a:srgbClr val="000000"/>
                        </a:solidFill>
                        <a:latin typeface="Calibri" panose="020F0502020204030204" pitchFamily="34" charset="0"/>
                      </a:endParaRP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687832">
                <a:tc>
                  <a:txBody>
                    <a:bodyPr/>
                    <a:lstStyle/>
                    <a:p>
                      <a:pPr algn="ctr"/>
                      <a:r>
                        <a:rPr lang="en-US" sz="1400">
                          <a:solidFill>
                            <a:srgbClr val="000000"/>
                          </a:solidFill>
                          <a:latin typeface="Calibri" panose="020F0502020204030204" pitchFamily="34" charset="0"/>
                        </a:rPr>
                        <a:t>III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2"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a:solidFill>
                            <a:srgbClr val="000000"/>
                          </a:solidFill>
                          <a:latin typeface="Calibri" panose="020F0502020204030204" pitchFamily="34" charset="0"/>
                        </a:rPr>
                        <a:t>Intermediate-high risk: 1.5-2 points</a:t>
                      </a:r>
                      <a:r>
                        <a:rPr lang="en-US" sz="1400" baseline="30000">
                          <a:solidFill>
                            <a:schemeClr val="bg1"/>
                          </a:solidFill>
                          <a:latin typeface="Calibri" panose="020F0502020204030204" pitchFamily="34" charset="0"/>
                        </a:rPr>
                        <a:t>†</a:t>
                      </a:r>
                      <a:endParaRPr lang="en-US" sz="1400" b="1" kern="1200">
                        <a:solidFill>
                          <a:srgbClr val="000000"/>
                        </a:solidFill>
                        <a:latin typeface="Calibri" panose="020F0502020204030204" pitchFamily="34" charset="0"/>
                        <a:ea typeface="+mn-ea"/>
                        <a:cs typeface="+mn-cs"/>
                      </a:endParaRPr>
                    </a:p>
                    <a:p>
                      <a:pPr marL="285750" indent="-173038">
                        <a:buFont typeface="Wingdings" panose="05000000000000000000" pitchFamily="2" charset="2"/>
                        <a:buChar char="§"/>
                      </a:pPr>
                      <a:r>
                        <a:rPr lang="en-US" sz="1400">
                          <a:solidFill>
                            <a:srgbClr val="000000"/>
                          </a:solidFill>
                          <a:latin typeface="Calibri" panose="020F0502020204030204" pitchFamily="34" charset="0"/>
                        </a:rPr>
                        <a:t>Any combination of high-risk features equaling score of 1.5-2</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687832">
                <a:tc>
                  <a:txBody>
                    <a:bodyPr/>
                    <a:lstStyle/>
                    <a:p>
                      <a:pPr algn="ctr"/>
                      <a:r>
                        <a:rPr lang="en-US" sz="1400">
                          <a:solidFill>
                            <a:srgbClr val="000000"/>
                          </a:solidFill>
                          <a:latin typeface="Calibri" panose="020F0502020204030204" pitchFamily="34" charset="0"/>
                        </a:rPr>
                        <a:t>IV</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2"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a:solidFill>
                            <a:srgbClr val="000000"/>
                          </a:solidFill>
                          <a:latin typeface="Calibri" panose="020F0502020204030204" pitchFamily="34" charset="0"/>
                        </a:rPr>
                        <a:t>High risk: 3-5 points</a:t>
                      </a:r>
                      <a:r>
                        <a:rPr lang="en-US" sz="1400" baseline="30000">
                          <a:solidFill>
                            <a:schemeClr val="bg1"/>
                          </a:solidFill>
                          <a:latin typeface="Calibri" panose="020F0502020204030204" pitchFamily="34" charset="0"/>
                        </a:rPr>
                        <a:t>†</a:t>
                      </a:r>
                      <a:endParaRPr lang="en-US" sz="1400" b="1" kern="1200">
                        <a:solidFill>
                          <a:srgbClr val="000000"/>
                        </a:solidFill>
                        <a:latin typeface="Calibri" panose="020F0502020204030204" pitchFamily="34" charset="0"/>
                        <a:ea typeface="+mn-ea"/>
                        <a:cs typeface="+mn-cs"/>
                      </a:endParaRPr>
                    </a:p>
                    <a:p>
                      <a:pPr marL="285750" indent="-173038">
                        <a:buFont typeface="Wingdings" panose="05000000000000000000" pitchFamily="2" charset="2"/>
                        <a:buChar char="§"/>
                      </a:pPr>
                      <a:r>
                        <a:rPr lang="en-US" sz="1400">
                          <a:solidFill>
                            <a:srgbClr val="000000"/>
                          </a:solidFill>
                          <a:latin typeface="Calibri" panose="020F0502020204030204" pitchFamily="34" charset="0"/>
                        </a:rPr>
                        <a:t>Any combination of high-risk features equaling score of 3-5</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2628540"/>
                  </a:ext>
                </a:extLst>
              </a:tr>
            </a:tbl>
          </a:graphicData>
        </a:graphic>
      </p:graphicFrame>
      <p:sp>
        <p:nvSpPr>
          <p:cNvPr id="11" name="TextBox 10">
            <a:extLst>
              <a:ext uri="{FF2B5EF4-FFF2-40B4-BE49-F238E27FC236}">
                <a16:creationId xmlns:a16="http://schemas.microsoft.com/office/drawing/2014/main" id="{11629EF7-5DF0-86B1-A645-A28176CA0F2F}"/>
              </a:ext>
            </a:extLst>
          </p:cNvPr>
          <p:cNvSpPr txBox="1"/>
          <p:nvPr/>
        </p:nvSpPr>
        <p:spPr bwMode="auto">
          <a:xfrm>
            <a:off x="6388330" y="5619022"/>
            <a:ext cx="507977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*Validated only for NDMM. </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Based on influence on OS. ISS-III = 1.5 points, ISS-II = 1 point; del(17p) = 1 point; t(14;4) = 1 point; 1q+ = 0.5 points; serum LDH &gt; ULN = 1 point.</a:t>
            </a:r>
          </a:p>
        </p:txBody>
      </p:sp>
      <p:sp>
        <p:nvSpPr>
          <p:cNvPr id="2" name="Slide Number Placeholder 2">
            <a:extLst>
              <a:ext uri="{FF2B5EF4-FFF2-40B4-BE49-F238E27FC236}">
                <a16:creationId xmlns:a16="http://schemas.microsoft.com/office/drawing/2014/main" id="{43F67099-678D-F513-976E-357BA8498F91}"/>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94581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a:extLst>
              <a:ext uri="{FF2B5EF4-FFF2-40B4-BE49-F238E27FC236}">
                <a16:creationId xmlns:a16="http://schemas.microsoft.com/office/drawing/2014/main" id="{7BC2DE79-E3E6-42A0-8CD5-BD14D395653D}"/>
              </a:ext>
            </a:extLst>
          </p:cNvPr>
          <p:cNvSpPr>
            <a:spLocks noGrp="1"/>
          </p:cNvSpPr>
          <p:nvPr>
            <p:ph type="title"/>
          </p:nvPr>
        </p:nvSpPr>
        <p:spPr/>
        <p:txBody>
          <a:bodyPr/>
          <a:lstStyle/>
          <a:p>
            <a:r>
              <a:rPr lang="en-US" altLang="en-US"/>
              <a:t>Revised ISS Staging System and Overall Survival</a:t>
            </a:r>
          </a:p>
        </p:txBody>
      </p:sp>
      <p:sp>
        <p:nvSpPr>
          <p:cNvPr id="25627" name="Text Box 11">
            <a:extLst>
              <a:ext uri="{FF2B5EF4-FFF2-40B4-BE49-F238E27FC236}">
                <a16:creationId xmlns:a16="http://schemas.microsoft.com/office/drawing/2014/main" id="{37CA0360-009A-422D-965E-30D3AF0E9AB0}"/>
              </a:ext>
            </a:extLst>
          </p:cNvPr>
          <p:cNvSpPr txBox="1">
            <a:spLocks noChangeArrowheads="1"/>
          </p:cNvSpPr>
          <p:nvPr/>
        </p:nvSpPr>
        <p:spPr bwMode="auto">
          <a:xfrm>
            <a:off x="317997" y="652297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Palumbo. JCO. 2015;33:2863.</a:t>
            </a:r>
          </a:p>
        </p:txBody>
      </p:sp>
      <p:graphicFrame>
        <p:nvGraphicFramePr>
          <p:cNvPr id="52" name="Table 51">
            <a:extLst>
              <a:ext uri="{FF2B5EF4-FFF2-40B4-BE49-F238E27FC236}">
                <a16:creationId xmlns:a16="http://schemas.microsoft.com/office/drawing/2014/main" id="{AE522D58-A437-4E61-8AC7-988E8381131F}"/>
              </a:ext>
            </a:extLst>
          </p:cNvPr>
          <p:cNvGraphicFramePr>
            <a:graphicFrameLocks noGrp="1"/>
          </p:cNvGraphicFramePr>
          <p:nvPr/>
        </p:nvGraphicFramePr>
        <p:xfrm>
          <a:off x="440046" y="2181020"/>
          <a:ext cx="5372099" cy="3048000"/>
        </p:xfrm>
        <a:graphic>
          <a:graphicData uri="http://schemas.openxmlformats.org/drawingml/2006/table">
            <a:tbl>
              <a:tblPr firstRow="1" bandRow="1">
                <a:tableStyleId>{93296810-A885-4BE3-A3E7-6D5BEEA58F35}</a:tableStyleId>
              </a:tblPr>
              <a:tblGrid>
                <a:gridCol w="590257">
                  <a:extLst>
                    <a:ext uri="{9D8B030D-6E8A-4147-A177-3AD203B41FA5}">
                      <a16:colId xmlns:a16="http://schemas.microsoft.com/office/drawing/2014/main" val="20000"/>
                    </a:ext>
                  </a:extLst>
                </a:gridCol>
                <a:gridCol w="4781842">
                  <a:extLst>
                    <a:ext uri="{9D8B030D-6E8A-4147-A177-3AD203B41FA5}">
                      <a16:colId xmlns:a16="http://schemas.microsoft.com/office/drawing/2014/main" val="20001"/>
                    </a:ext>
                  </a:extLst>
                </a:gridCol>
              </a:tblGrid>
              <a:tr h="335185">
                <a:tc gridSpan="2">
                  <a:txBody>
                    <a:bodyPr/>
                    <a:lstStyle/>
                    <a:p>
                      <a:pPr algn="ctr"/>
                      <a:r>
                        <a:rPr lang="en-US" sz="1400">
                          <a:latin typeface="Calibri" panose="020F0502020204030204" pitchFamily="34" charset="0"/>
                        </a:rPr>
                        <a:t>R-ISS Definition</a:t>
                      </a:r>
                    </a:p>
                  </a:txBody>
                  <a:tcPr marL="91451" marR="91451" marT="45645" marB="4564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hMerge="1">
                  <a:txBody>
                    <a:bodyPr/>
                    <a:lstStyle/>
                    <a:p>
                      <a:pPr algn="ctr"/>
                      <a:endParaRPr lang="en-US" sz="1800">
                        <a:latin typeface="Calibri" panose="020F0502020204030204" pitchFamily="34" charset="0"/>
                      </a:endParaRPr>
                    </a:p>
                  </a:txBody>
                  <a:tcPr marL="91451" marR="91451" marT="45645" marB="45645"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66868">
                <a:tc>
                  <a:txBody>
                    <a:bodyPr/>
                    <a:lstStyle/>
                    <a:p>
                      <a:pPr algn="ctr"/>
                      <a:r>
                        <a:rPr lang="en-US" sz="1400">
                          <a:solidFill>
                            <a:srgbClr val="000000"/>
                          </a:solidFill>
                          <a:latin typeface="Calibri" panose="020F0502020204030204" pitchFamily="34" charset="0"/>
                        </a:rPr>
                        <a:t>I</a:t>
                      </a:r>
                    </a:p>
                  </a:txBody>
                  <a:tcPr marL="91451" marR="91451" marT="45645" marB="45645"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173038">
                        <a:buFont typeface="Wingdings" panose="05000000000000000000" pitchFamily="2" charset="2"/>
                        <a:buChar char="§"/>
                      </a:pPr>
                      <a:r>
                        <a:rPr lang="en-US" sz="1400">
                          <a:solidFill>
                            <a:srgbClr val="000000"/>
                          </a:solidFill>
                          <a:latin typeface="Calibri" panose="020F0502020204030204" pitchFamily="34" charset="0"/>
                        </a:rPr>
                        <a:t>ISS stage I </a:t>
                      </a:r>
                    </a:p>
                    <a:p>
                      <a:pPr marL="112712" indent="0">
                        <a:buFont typeface="Wingdings" panose="05000000000000000000" pitchFamily="2" charset="2"/>
                        <a:buNone/>
                      </a:pPr>
                      <a:r>
                        <a:rPr lang="en-US" sz="1400" i="1" baseline="0">
                          <a:solidFill>
                            <a:srgbClr val="000000"/>
                          </a:solidFill>
                          <a:latin typeface="Calibri" panose="020F0502020204030204" pitchFamily="34" charset="0"/>
                        </a:rPr>
                        <a:t>AND</a:t>
                      </a:r>
                    </a:p>
                    <a:p>
                      <a:pPr marL="285750" indent="-173038">
                        <a:buFont typeface="Wingdings" panose="05000000000000000000" pitchFamily="2" charset="2"/>
                        <a:buChar char="§"/>
                      </a:pPr>
                      <a:r>
                        <a:rPr lang="en-US" sz="1400" baseline="0">
                          <a:solidFill>
                            <a:srgbClr val="000000"/>
                          </a:solidFill>
                          <a:latin typeface="Calibri" panose="020F0502020204030204" pitchFamily="34" charset="0"/>
                        </a:rPr>
                        <a:t>Normal LDH</a:t>
                      </a:r>
                    </a:p>
                    <a:p>
                      <a:pPr marL="285750" marR="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aseline="0">
                          <a:solidFill>
                            <a:srgbClr val="000000"/>
                          </a:solidFill>
                          <a:latin typeface="Calibri" panose="020F0502020204030204" pitchFamily="34" charset="0"/>
                        </a:rPr>
                        <a:t>No </a:t>
                      </a:r>
                      <a:r>
                        <a:rPr lang="en-US" sz="1400">
                          <a:solidFill>
                            <a:srgbClr val="000000"/>
                          </a:solidFill>
                          <a:latin typeface="Calibri" panose="020F0502020204030204" pitchFamily="34" charset="0"/>
                        </a:rPr>
                        <a:t>t(4;14), t(14;16), or del(17p)</a:t>
                      </a:r>
                    </a:p>
                  </a:txBody>
                  <a:tcPr marL="91451" marR="91451" marT="45645" marB="45645"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5185">
                <a:tc>
                  <a:txBody>
                    <a:bodyPr/>
                    <a:lstStyle/>
                    <a:p>
                      <a:pPr algn="ctr"/>
                      <a:r>
                        <a:rPr lang="en-US" sz="1400">
                          <a:solidFill>
                            <a:srgbClr val="000000"/>
                          </a:solidFill>
                          <a:latin typeface="Calibri" panose="020F0502020204030204" pitchFamily="34" charset="0"/>
                        </a:rPr>
                        <a:t>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173038" algn="l" defTabSz="914400" rtl="0" eaLnBrk="1" latinLnBrk="0" hangingPunct="1">
                        <a:buFont typeface="Wingdings" panose="05000000000000000000" pitchFamily="2" charset="2"/>
                        <a:buChar char="§"/>
                      </a:pPr>
                      <a:r>
                        <a:rPr lang="en-US" sz="1400" kern="1200">
                          <a:solidFill>
                            <a:srgbClr val="000000"/>
                          </a:solidFill>
                          <a:latin typeface="Calibri" panose="020F0502020204030204" pitchFamily="34" charset="0"/>
                          <a:ea typeface="+mn-ea"/>
                          <a:cs typeface="+mn-cs"/>
                        </a:rPr>
                        <a:t>Not ISS stage I or III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310762">
                <a:tc>
                  <a:txBody>
                    <a:bodyPr/>
                    <a:lstStyle/>
                    <a:p>
                      <a:pPr algn="ctr"/>
                      <a:r>
                        <a:rPr lang="en-US" sz="1400">
                          <a:solidFill>
                            <a:srgbClr val="000000"/>
                          </a:solidFill>
                          <a:latin typeface="Calibri" panose="020F0502020204030204" pitchFamily="34" charset="0"/>
                        </a:rPr>
                        <a:t>III</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173038">
                        <a:buFont typeface="Wingdings" panose="05000000000000000000" pitchFamily="2" charset="2"/>
                        <a:buChar char="§"/>
                      </a:pPr>
                      <a:r>
                        <a:rPr lang="en-US" sz="1400">
                          <a:solidFill>
                            <a:srgbClr val="000000"/>
                          </a:solidFill>
                          <a:latin typeface="Calibri" panose="020F0502020204030204" pitchFamily="34" charset="0"/>
                        </a:rPr>
                        <a:t>ISS stage III</a:t>
                      </a:r>
                    </a:p>
                    <a:p>
                      <a:pPr marL="112712" indent="0">
                        <a:buFont typeface="Wingdings" panose="05000000000000000000" pitchFamily="2" charset="2"/>
                        <a:buNone/>
                      </a:pPr>
                      <a:r>
                        <a:rPr lang="en-US" sz="1400" i="1">
                          <a:solidFill>
                            <a:srgbClr val="000000"/>
                          </a:solidFill>
                          <a:latin typeface="Calibri" panose="020F0502020204030204" pitchFamily="34" charset="0"/>
                        </a:rPr>
                        <a:t>AND</a:t>
                      </a:r>
                    </a:p>
                    <a:p>
                      <a:pPr marL="285750" indent="-173038">
                        <a:buFont typeface="Wingdings" panose="05000000000000000000" pitchFamily="2" charset="2"/>
                        <a:buChar char="§"/>
                      </a:pPr>
                      <a:r>
                        <a:rPr lang="en-US" sz="1400">
                          <a:solidFill>
                            <a:srgbClr val="000000"/>
                          </a:solidFill>
                          <a:latin typeface="Calibri" panose="020F0502020204030204" pitchFamily="34" charset="0"/>
                        </a:rPr>
                        <a:t>Serum LDH &gt; </a:t>
                      </a:r>
                      <a:r>
                        <a:rPr lang="en-US" sz="1400" baseline="0">
                          <a:solidFill>
                            <a:srgbClr val="000000"/>
                          </a:solidFill>
                          <a:latin typeface="Calibri" panose="020F0502020204030204" pitchFamily="34" charset="0"/>
                        </a:rPr>
                        <a:t>ULN</a:t>
                      </a:r>
                      <a:r>
                        <a:rPr lang="en-US" sz="1400">
                          <a:solidFill>
                            <a:srgbClr val="000000"/>
                          </a:solidFill>
                          <a:latin typeface="Calibri" panose="020F0502020204030204" pitchFamily="34" charset="0"/>
                        </a:rPr>
                        <a:t> </a:t>
                      </a:r>
                    </a:p>
                    <a:p>
                      <a:pPr marL="112712" indent="0">
                        <a:buFont typeface="Wingdings" panose="05000000000000000000" pitchFamily="2" charset="2"/>
                        <a:buNone/>
                      </a:pPr>
                      <a:r>
                        <a:rPr lang="en-US" sz="1400" i="1">
                          <a:solidFill>
                            <a:srgbClr val="000000"/>
                          </a:solidFill>
                          <a:latin typeface="Calibri" panose="020F0502020204030204" pitchFamily="34" charset="0"/>
                        </a:rPr>
                        <a:t>OR</a:t>
                      </a:r>
                    </a:p>
                    <a:p>
                      <a:pPr marL="285750" indent="-173038">
                        <a:buFont typeface="Wingdings" panose="05000000000000000000" pitchFamily="2" charset="2"/>
                        <a:buChar char="§"/>
                      </a:pPr>
                      <a:r>
                        <a:rPr lang="en-US" sz="1400">
                          <a:solidFill>
                            <a:srgbClr val="000000"/>
                          </a:solidFill>
                          <a:latin typeface="Calibri" panose="020F0502020204030204" pitchFamily="34" charset="0"/>
                        </a:rPr>
                        <a:t>With t(4;14), t(14;16), or del(17p)</a:t>
                      </a:r>
                    </a:p>
                  </a:txBody>
                  <a:tcPr marL="91451" marR="91451" marT="45645" marB="4564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grpSp>
        <p:nvGrpSpPr>
          <p:cNvPr id="2" name="Group 1">
            <a:extLst>
              <a:ext uri="{FF2B5EF4-FFF2-40B4-BE49-F238E27FC236}">
                <a16:creationId xmlns:a16="http://schemas.microsoft.com/office/drawing/2014/main" id="{9C47156C-E01D-0B5E-CD1D-839B6952B0A2}"/>
              </a:ext>
            </a:extLst>
          </p:cNvPr>
          <p:cNvGrpSpPr>
            <a:grpSpLocks noChangeAspect="1"/>
          </p:cNvGrpSpPr>
          <p:nvPr/>
        </p:nvGrpSpPr>
        <p:grpSpPr>
          <a:xfrm>
            <a:off x="6709431" y="1675805"/>
            <a:ext cx="4611885" cy="4525392"/>
            <a:chOff x="6172979" y="1493105"/>
            <a:chExt cx="4967555" cy="4874391"/>
          </a:xfrm>
        </p:grpSpPr>
        <p:grpSp>
          <p:nvGrpSpPr>
            <p:cNvPr id="54" name="Group 11">
              <a:extLst>
                <a:ext uri="{FF2B5EF4-FFF2-40B4-BE49-F238E27FC236}">
                  <a16:creationId xmlns:a16="http://schemas.microsoft.com/office/drawing/2014/main" id="{D3E7A126-3F91-433E-AA09-126182C93BE6}"/>
                </a:ext>
              </a:extLst>
            </p:cNvPr>
            <p:cNvGrpSpPr>
              <a:grpSpLocks/>
            </p:cNvGrpSpPr>
            <p:nvPr/>
          </p:nvGrpSpPr>
          <p:grpSpPr bwMode="auto">
            <a:xfrm>
              <a:off x="7046333" y="1648882"/>
              <a:ext cx="3978767" cy="1887911"/>
              <a:chOff x="5379244" y="2226469"/>
              <a:chExt cx="3393281" cy="1609725"/>
            </a:xfrm>
          </p:grpSpPr>
          <p:sp>
            <p:nvSpPr>
              <p:cNvPr id="55" name="Freeform 9">
                <a:extLst>
                  <a:ext uri="{FF2B5EF4-FFF2-40B4-BE49-F238E27FC236}">
                    <a16:creationId xmlns:a16="http://schemas.microsoft.com/office/drawing/2014/main" id="{6A45F956-B18A-40A5-AC72-439C9818EEBF}"/>
                  </a:ext>
                </a:extLst>
              </p:cNvPr>
              <p:cNvSpPr/>
              <p:nvPr/>
            </p:nvSpPr>
            <p:spPr bwMode="auto">
              <a:xfrm>
                <a:off x="5379244" y="2226469"/>
                <a:ext cx="2681915" cy="1333500"/>
              </a:xfrm>
              <a:custGeom>
                <a:avLst/>
                <a:gdLst>
                  <a:gd name="connsiteX0" fmla="*/ 0 w 2681287"/>
                  <a:gd name="connsiteY0" fmla="*/ 0 h 1333500"/>
                  <a:gd name="connsiteX1" fmla="*/ 50006 w 2681287"/>
                  <a:gd name="connsiteY1" fmla="*/ 0 h 1333500"/>
                  <a:gd name="connsiteX2" fmla="*/ 50006 w 2681287"/>
                  <a:gd name="connsiteY2" fmla="*/ 40481 h 1333500"/>
                  <a:gd name="connsiteX3" fmla="*/ 83344 w 2681287"/>
                  <a:gd name="connsiteY3" fmla="*/ 40481 h 1333500"/>
                  <a:gd name="connsiteX4" fmla="*/ 83344 w 2681287"/>
                  <a:gd name="connsiteY4" fmla="*/ 71437 h 1333500"/>
                  <a:gd name="connsiteX5" fmla="*/ 133350 w 2681287"/>
                  <a:gd name="connsiteY5" fmla="*/ 71437 h 1333500"/>
                  <a:gd name="connsiteX6" fmla="*/ 133350 w 2681287"/>
                  <a:gd name="connsiteY6" fmla="*/ 92869 h 1333500"/>
                  <a:gd name="connsiteX7" fmla="*/ 178594 w 2681287"/>
                  <a:gd name="connsiteY7" fmla="*/ 92869 h 1333500"/>
                  <a:gd name="connsiteX8" fmla="*/ 178594 w 2681287"/>
                  <a:gd name="connsiteY8" fmla="*/ 119062 h 1333500"/>
                  <a:gd name="connsiteX9" fmla="*/ 250031 w 2681287"/>
                  <a:gd name="connsiteY9" fmla="*/ 119062 h 1333500"/>
                  <a:gd name="connsiteX10" fmla="*/ 250031 w 2681287"/>
                  <a:gd name="connsiteY10" fmla="*/ 140494 h 1333500"/>
                  <a:gd name="connsiteX11" fmla="*/ 295275 w 2681287"/>
                  <a:gd name="connsiteY11" fmla="*/ 140494 h 1333500"/>
                  <a:gd name="connsiteX12" fmla="*/ 295275 w 2681287"/>
                  <a:gd name="connsiteY12" fmla="*/ 169069 h 1333500"/>
                  <a:gd name="connsiteX13" fmla="*/ 364331 w 2681287"/>
                  <a:gd name="connsiteY13" fmla="*/ 169069 h 1333500"/>
                  <a:gd name="connsiteX14" fmla="*/ 364331 w 2681287"/>
                  <a:gd name="connsiteY14" fmla="*/ 190500 h 1333500"/>
                  <a:gd name="connsiteX15" fmla="*/ 414337 w 2681287"/>
                  <a:gd name="connsiteY15" fmla="*/ 190500 h 1333500"/>
                  <a:gd name="connsiteX16" fmla="*/ 414337 w 2681287"/>
                  <a:gd name="connsiteY16" fmla="*/ 226219 h 1333500"/>
                  <a:gd name="connsiteX17" fmla="*/ 521494 w 2681287"/>
                  <a:gd name="connsiteY17" fmla="*/ 226219 h 1333500"/>
                  <a:gd name="connsiteX18" fmla="*/ 521494 w 2681287"/>
                  <a:gd name="connsiteY18" fmla="*/ 254794 h 1333500"/>
                  <a:gd name="connsiteX19" fmla="*/ 559594 w 2681287"/>
                  <a:gd name="connsiteY19" fmla="*/ 254794 h 1333500"/>
                  <a:gd name="connsiteX20" fmla="*/ 559594 w 2681287"/>
                  <a:gd name="connsiteY20" fmla="*/ 290512 h 1333500"/>
                  <a:gd name="connsiteX21" fmla="*/ 623887 w 2681287"/>
                  <a:gd name="connsiteY21" fmla="*/ 290512 h 1333500"/>
                  <a:gd name="connsiteX22" fmla="*/ 623887 w 2681287"/>
                  <a:gd name="connsiteY22" fmla="*/ 314325 h 1333500"/>
                  <a:gd name="connsiteX23" fmla="*/ 697706 w 2681287"/>
                  <a:gd name="connsiteY23" fmla="*/ 314325 h 1333500"/>
                  <a:gd name="connsiteX24" fmla="*/ 697706 w 2681287"/>
                  <a:gd name="connsiteY24" fmla="*/ 335756 h 1333500"/>
                  <a:gd name="connsiteX25" fmla="*/ 735806 w 2681287"/>
                  <a:gd name="connsiteY25" fmla="*/ 335756 h 1333500"/>
                  <a:gd name="connsiteX26" fmla="*/ 735806 w 2681287"/>
                  <a:gd name="connsiteY26" fmla="*/ 361950 h 1333500"/>
                  <a:gd name="connsiteX27" fmla="*/ 790575 w 2681287"/>
                  <a:gd name="connsiteY27" fmla="*/ 361950 h 1333500"/>
                  <a:gd name="connsiteX28" fmla="*/ 790575 w 2681287"/>
                  <a:gd name="connsiteY28" fmla="*/ 385762 h 1333500"/>
                  <a:gd name="connsiteX29" fmla="*/ 833437 w 2681287"/>
                  <a:gd name="connsiteY29" fmla="*/ 385762 h 1333500"/>
                  <a:gd name="connsiteX30" fmla="*/ 833437 w 2681287"/>
                  <a:gd name="connsiteY30" fmla="*/ 409575 h 1333500"/>
                  <a:gd name="connsiteX31" fmla="*/ 885825 w 2681287"/>
                  <a:gd name="connsiteY31" fmla="*/ 409575 h 1333500"/>
                  <a:gd name="connsiteX32" fmla="*/ 895350 w 2681287"/>
                  <a:gd name="connsiteY32" fmla="*/ 419100 h 1333500"/>
                  <a:gd name="connsiteX33" fmla="*/ 947737 w 2681287"/>
                  <a:gd name="connsiteY33" fmla="*/ 419100 h 1333500"/>
                  <a:gd name="connsiteX34" fmla="*/ 947737 w 2681287"/>
                  <a:gd name="connsiteY34" fmla="*/ 450056 h 1333500"/>
                  <a:gd name="connsiteX35" fmla="*/ 997744 w 2681287"/>
                  <a:gd name="connsiteY35" fmla="*/ 450056 h 1333500"/>
                  <a:gd name="connsiteX36" fmla="*/ 997744 w 2681287"/>
                  <a:gd name="connsiteY36" fmla="*/ 476250 h 1333500"/>
                  <a:gd name="connsiteX37" fmla="*/ 1050131 w 2681287"/>
                  <a:gd name="connsiteY37" fmla="*/ 476250 h 1333500"/>
                  <a:gd name="connsiteX38" fmla="*/ 1050131 w 2681287"/>
                  <a:gd name="connsiteY38" fmla="*/ 504825 h 1333500"/>
                  <a:gd name="connsiteX39" fmla="*/ 1102519 w 2681287"/>
                  <a:gd name="connsiteY39" fmla="*/ 504825 h 1333500"/>
                  <a:gd name="connsiteX40" fmla="*/ 1102519 w 2681287"/>
                  <a:gd name="connsiteY40" fmla="*/ 523875 h 1333500"/>
                  <a:gd name="connsiteX41" fmla="*/ 1150144 w 2681287"/>
                  <a:gd name="connsiteY41" fmla="*/ 523875 h 1333500"/>
                  <a:gd name="connsiteX42" fmla="*/ 1150144 w 2681287"/>
                  <a:gd name="connsiteY42" fmla="*/ 554831 h 1333500"/>
                  <a:gd name="connsiteX43" fmla="*/ 1214437 w 2681287"/>
                  <a:gd name="connsiteY43" fmla="*/ 554831 h 1333500"/>
                  <a:gd name="connsiteX44" fmla="*/ 1214437 w 2681287"/>
                  <a:gd name="connsiteY44" fmla="*/ 573881 h 1333500"/>
                  <a:gd name="connsiteX45" fmla="*/ 1269206 w 2681287"/>
                  <a:gd name="connsiteY45" fmla="*/ 573881 h 1333500"/>
                  <a:gd name="connsiteX46" fmla="*/ 1269206 w 2681287"/>
                  <a:gd name="connsiteY46" fmla="*/ 602456 h 1333500"/>
                  <a:gd name="connsiteX47" fmla="*/ 1312069 w 2681287"/>
                  <a:gd name="connsiteY47" fmla="*/ 602456 h 1333500"/>
                  <a:gd name="connsiteX48" fmla="*/ 1312069 w 2681287"/>
                  <a:gd name="connsiteY48" fmla="*/ 628650 h 1333500"/>
                  <a:gd name="connsiteX49" fmla="*/ 1343025 w 2681287"/>
                  <a:gd name="connsiteY49" fmla="*/ 628650 h 1333500"/>
                  <a:gd name="connsiteX50" fmla="*/ 1343025 w 2681287"/>
                  <a:gd name="connsiteY50" fmla="*/ 661987 h 1333500"/>
                  <a:gd name="connsiteX51" fmla="*/ 1395412 w 2681287"/>
                  <a:gd name="connsiteY51" fmla="*/ 661987 h 1333500"/>
                  <a:gd name="connsiteX52" fmla="*/ 1395412 w 2681287"/>
                  <a:gd name="connsiteY52" fmla="*/ 688181 h 1333500"/>
                  <a:gd name="connsiteX53" fmla="*/ 1440656 w 2681287"/>
                  <a:gd name="connsiteY53" fmla="*/ 688181 h 1333500"/>
                  <a:gd name="connsiteX54" fmla="*/ 1440656 w 2681287"/>
                  <a:gd name="connsiteY54" fmla="*/ 721519 h 1333500"/>
                  <a:gd name="connsiteX55" fmla="*/ 1485900 w 2681287"/>
                  <a:gd name="connsiteY55" fmla="*/ 721519 h 1333500"/>
                  <a:gd name="connsiteX56" fmla="*/ 1485900 w 2681287"/>
                  <a:gd name="connsiteY56" fmla="*/ 745331 h 1333500"/>
                  <a:gd name="connsiteX57" fmla="*/ 1524000 w 2681287"/>
                  <a:gd name="connsiteY57" fmla="*/ 745331 h 1333500"/>
                  <a:gd name="connsiteX58" fmla="*/ 1524000 w 2681287"/>
                  <a:gd name="connsiteY58" fmla="*/ 776287 h 1333500"/>
                  <a:gd name="connsiteX59" fmla="*/ 1571625 w 2681287"/>
                  <a:gd name="connsiteY59" fmla="*/ 776287 h 1333500"/>
                  <a:gd name="connsiteX60" fmla="*/ 1571625 w 2681287"/>
                  <a:gd name="connsiteY60" fmla="*/ 792956 h 1333500"/>
                  <a:gd name="connsiteX61" fmla="*/ 1621631 w 2681287"/>
                  <a:gd name="connsiteY61" fmla="*/ 792956 h 1333500"/>
                  <a:gd name="connsiteX62" fmla="*/ 1621631 w 2681287"/>
                  <a:gd name="connsiteY62" fmla="*/ 804862 h 1333500"/>
                  <a:gd name="connsiteX63" fmla="*/ 1681162 w 2681287"/>
                  <a:gd name="connsiteY63" fmla="*/ 804862 h 1333500"/>
                  <a:gd name="connsiteX64" fmla="*/ 1681162 w 2681287"/>
                  <a:gd name="connsiteY64" fmla="*/ 823912 h 1333500"/>
                  <a:gd name="connsiteX65" fmla="*/ 1714500 w 2681287"/>
                  <a:gd name="connsiteY65" fmla="*/ 823912 h 1333500"/>
                  <a:gd name="connsiteX66" fmla="*/ 1714500 w 2681287"/>
                  <a:gd name="connsiteY66" fmla="*/ 850106 h 1333500"/>
                  <a:gd name="connsiteX67" fmla="*/ 1750219 w 2681287"/>
                  <a:gd name="connsiteY67" fmla="*/ 850106 h 1333500"/>
                  <a:gd name="connsiteX68" fmla="*/ 1750219 w 2681287"/>
                  <a:gd name="connsiteY68" fmla="*/ 883444 h 1333500"/>
                  <a:gd name="connsiteX69" fmla="*/ 1785937 w 2681287"/>
                  <a:gd name="connsiteY69" fmla="*/ 883444 h 1333500"/>
                  <a:gd name="connsiteX70" fmla="*/ 1785937 w 2681287"/>
                  <a:gd name="connsiteY70" fmla="*/ 907256 h 1333500"/>
                  <a:gd name="connsiteX71" fmla="*/ 1826419 w 2681287"/>
                  <a:gd name="connsiteY71" fmla="*/ 907256 h 1333500"/>
                  <a:gd name="connsiteX72" fmla="*/ 1826419 w 2681287"/>
                  <a:gd name="connsiteY72" fmla="*/ 940594 h 1333500"/>
                  <a:gd name="connsiteX73" fmla="*/ 1878806 w 2681287"/>
                  <a:gd name="connsiteY73" fmla="*/ 940594 h 1333500"/>
                  <a:gd name="connsiteX74" fmla="*/ 1878806 w 2681287"/>
                  <a:gd name="connsiteY74" fmla="*/ 962025 h 1333500"/>
                  <a:gd name="connsiteX75" fmla="*/ 1933575 w 2681287"/>
                  <a:gd name="connsiteY75" fmla="*/ 962025 h 1333500"/>
                  <a:gd name="connsiteX76" fmla="*/ 1933575 w 2681287"/>
                  <a:gd name="connsiteY76" fmla="*/ 990600 h 1333500"/>
                  <a:gd name="connsiteX77" fmla="*/ 2005012 w 2681287"/>
                  <a:gd name="connsiteY77" fmla="*/ 990600 h 1333500"/>
                  <a:gd name="connsiteX78" fmla="*/ 2005012 w 2681287"/>
                  <a:gd name="connsiteY78" fmla="*/ 1019175 h 1333500"/>
                  <a:gd name="connsiteX79" fmla="*/ 2043112 w 2681287"/>
                  <a:gd name="connsiteY79" fmla="*/ 1019175 h 1333500"/>
                  <a:gd name="connsiteX80" fmla="*/ 2043112 w 2681287"/>
                  <a:gd name="connsiteY80" fmla="*/ 1050131 h 1333500"/>
                  <a:gd name="connsiteX81" fmla="*/ 2138362 w 2681287"/>
                  <a:gd name="connsiteY81" fmla="*/ 1050131 h 1333500"/>
                  <a:gd name="connsiteX82" fmla="*/ 2138362 w 2681287"/>
                  <a:gd name="connsiteY82" fmla="*/ 1083469 h 1333500"/>
                  <a:gd name="connsiteX83" fmla="*/ 2188369 w 2681287"/>
                  <a:gd name="connsiteY83" fmla="*/ 1083469 h 1333500"/>
                  <a:gd name="connsiteX84" fmla="*/ 2188369 w 2681287"/>
                  <a:gd name="connsiteY84" fmla="*/ 1112044 h 1333500"/>
                  <a:gd name="connsiteX85" fmla="*/ 2240756 w 2681287"/>
                  <a:gd name="connsiteY85" fmla="*/ 1112044 h 1333500"/>
                  <a:gd name="connsiteX86" fmla="*/ 2240756 w 2681287"/>
                  <a:gd name="connsiteY86" fmla="*/ 1145381 h 1333500"/>
                  <a:gd name="connsiteX87" fmla="*/ 2312194 w 2681287"/>
                  <a:gd name="connsiteY87" fmla="*/ 1145381 h 1333500"/>
                  <a:gd name="connsiteX88" fmla="*/ 2312194 w 2681287"/>
                  <a:gd name="connsiteY88" fmla="*/ 1162050 h 1333500"/>
                  <a:gd name="connsiteX89" fmla="*/ 2357437 w 2681287"/>
                  <a:gd name="connsiteY89" fmla="*/ 1162050 h 1333500"/>
                  <a:gd name="connsiteX90" fmla="*/ 2357437 w 2681287"/>
                  <a:gd name="connsiteY90" fmla="*/ 1193006 h 1333500"/>
                  <a:gd name="connsiteX91" fmla="*/ 2393156 w 2681287"/>
                  <a:gd name="connsiteY91" fmla="*/ 1193006 h 1333500"/>
                  <a:gd name="connsiteX92" fmla="*/ 2393156 w 2681287"/>
                  <a:gd name="connsiteY92" fmla="*/ 1212056 h 1333500"/>
                  <a:gd name="connsiteX93" fmla="*/ 2457450 w 2681287"/>
                  <a:gd name="connsiteY93" fmla="*/ 1212056 h 1333500"/>
                  <a:gd name="connsiteX94" fmla="*/ 2457450 w 2681287"/>
                  <a:gd name="connsiteY94" fmla="*/ 1240631 h 1333500"/>
                  <a:gd name="connsiteX95" fmla="*/ 2509837 w 2681287"/>
                  <a:gd name="connsiteY95" fmla="*/ 1240631 h 1333500"/>
                  <a:gd name="connsiteX96" fmla="*/ 2509837 w 2681287"/>
                  <a:gd name="connsiteY96" fmla="*/ 1262062 h 1333500"/>
                  <a:gd name="connsiteX97" fmla="*/ 2552700 w 2681287"/>
                  <a:gd name="connsiteY97" fmla="*/ 1262062 h 1333500"/>
                  <a:gd name="connsiteX98" fmla="*/ 2552700 w 2681287"/>
                  <a:gd name="connsiteY98" fmla="*/ 1285875 h 1333500"/>
                  <a:gd name="connsiteX99" fmla="*/ 2583656 w 2681287"/>
                  <a:gd name="connsiteY99" fmla="*/ 1285875 h 1333500"/>
                  <a:gd name="connsiteX100" fmla="*/ 2583656 w 2681287"/>
                  <a:gd name="connsiteY100" fmla="*/ 1307306 h 1333500"/>
                  <a:gd name="connsiteX101" fmla="*/ 2636044 w 2681287"/>
                  <a:gd name="connsiteY101" fmla="*/ 1307306 h 1333500"/>
                  <a:gd name="connsiteX102" fmla="*/ 2636044 w 2681287"/>
                  <a:gd name="connsiteY102" fmla="*/ 1333500 h 1333500"/>
                  <a:gd name="connsiteX103" fmla="*/ 2681287 w 2681287"/>
                  <a:gd name="connsiteY103" fmla="*/ 1333500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681287" h="1333500">
                    <a:moveTo>
                      <a:pt x="0" y="0"/>
                    </a:moveTo>
                    <a:lnTo>
                      <a:pt x="50006" y="0"/>
                    </a:lnTo>
                    <a:lnTo>
                      <a:pt x="50006" y="40481"/>
                    </a:lnTo>
                    <a:lnTo>
                      <a:pt x="83344" y="40481"/>
                    </a:lnTo>
                    <a:lnTo>
                      <a:pt x="83344" y="71437"/>
                    </a:lnTo>
                    <a:lnTo>
                      <a:pt x="133350" y="71437"/>
                    </a:lnTo>
                    <a:lnTo>
                      <a:pt x="133350" y="92869"/>
                    </a:lnTo>
                    <a:lnTo>
                      <a:pt x="178594" y="92869"/>
                    </a:lnTo>
                    <a:lnTo>
                      <a:pt x="178594" y="119062"/>
                    </a:lnTo>
                    <a:lnTo>
                      <a:pt x="250031" y="119062"/>
                    </a:lnTo>
                    <a:lnTo>
                      <a:pt x="250031" y="140494"/>
                    </a:lnTo>
                    <a:lnTo>
                      <a:pt x="295275" y="140494"/>
                    </a:lnTo>
                    <a:lnTo>
                      <a:pt x="295275" y="169069"/>
                    </a:lnTo>
                    <a:lnTo>
                      <a:pt x="364331" y="169069"/>
                    </a:lnTo>
                    <a:lnTo>
                      <a:pt x="364331" y="190500"/>
                    </a:lnTo>
                    <a:lnTo>
                      <a:pt x="414337" y="190500"/>
                    </a:lnTo>
                    <a:lnTo>
                      <a:pt x="414337" y="226219"/>
                    </a:lnTo>
                    <a:lnTo>
                      <a:pt x="521494" y="226219"/>
                    </a:lnTo>
                    <a:lnTo>
                      <a:pt x="521494" y="254794"/>
                    </a:lnTo>
                    <a:lnTo>
                      <a:pt x="559594" y="254794"/>
                    </a:lnTo>
                    <a:lnTo>
                      <a:pt x="559594" y="290512"/>
                    </a:lnTo>
                    <a:lnTo>
                      <a:pt x="623887" y="290512"/>
                    </a:lnTo>
                    <a:lnTo>
                      <a:pt x="623887" y="314325"/>
                    </a:lnTo>
                    <a:lnTo>
                      <a:pt x="697706" y="314325"/>
                    </a:lnTo>
                    <a:lnTo>
                      <a:pt x="697706" y="335756"/>
                    </a:lnTo>
                    <a:lnTo>
                      <a:pt x="735806" y="335756"/>
                    </a:lnTo>
                    <a:lnTo>
                      <a:pt x="735806" y="361950"/>
                    </a:lnTo>
                    <a:lnTo>
                      <a:pt x="790575" y="361950"/>
                    </a:lnTo>
                    <a:lnTo>
                      <a:pt x="790575" y="385762"/>
                    </a:lnTo>
                    <a:lnTo>
                      <a:pt x="833437" y="385762"/>
                    </a:lnTo>
                    <a:lnTo>
                      <a:pt x="833437" y="409575"/>
                    </a:lnTo>
                    <a:lnTo>
                      <a:pt x="885825" y="409575"/>
                    </a:lnTo>
                    <a:lnTo>
                      <a:pt x="895350" y="419100"/>
                    </a:lnTo>
                    <a:lnTo>
                      <a:pt x="947737" y="419100"/>
                    </a:lnTo>
                    <a:lnTo>
                      <a:pt x="947737" y="450056"/>
                    </a:lnTo>
                    <a:lnTo>
                      <a:pt x="997744" y="450056"/>
                    </a:lnTo>
                    <a:lnTo>
                      <a:pt x="997744" y="476250"/>
                    </a:lnTo>
                    <a:lnTo>
                      <a:pt x="1050131" y="476250"/>
                    </a:lnTo>
                    <a:lnTo>
                      <a:pt x="1050131" y="504825"/>
                    </a:lnTo>
                    <a:lnTo>
                      <a:pt x="1102519" y="504825"/>
                    </a:lnTo>
                    <a:lnTo>
                      <a:pt x="1102519" y="523875"/>
                    </a:lnTo>
                    <a:lnTo>
                      <a:pt x="1150144" y="523875"/>
                    </a:lnTo>
                    <a:lnTo>
                      <a:pt x="1150144" y="554831"/>
                    </a:lnTo>
                    <a:lnTo>
                      <a:pt x="1214437" y="554831"/>
                    </a:lnTo>
                    <a:lnTo>
                      <a:pt x="1214437" y="573881"/>
                    </a:lnTo>
                    <a:lnTo>
                      <a:pt x="1269206" y="573881"/>
                    </a:lnTo>
                    <a:lnTo>
                      <a:pt x="1269206" y="602456"/>
                    </a:lnTo>
                    <a:lnTo>
                      <a:pt x="1312069" y="602456"/>
                    </a:lnTo>
                    <a:lnTo>
                      <a:pt x="1312069" y="628650"/>
                    </a:lnTo>
                    <a:lnTo>
                      <a:pt x="1343025" y="628650"/>
                    </a:lnTo>
                    <a:lnTo>
                      <a:pt x="1343025" y="661987"/>
                    </a:lnTo>
                    <a:lnTo>
                      <a:pt x="1395412" y="661987"/>
                    </a:lnTo>
                    <a:lnTo>
                      <a:pt x="1395412" y="688181"/>
                    </a:lnTo>
                    <a:lnTo>
                      <a:pt x="1440656" y="688181"/>
                    </a:lnTo>
                    <a:lnTo>
                      <a:pt x="1440656" y="721519"/>
                    </a:lnTo>
                    <a:lnTo>
                      <a:pt x="1485900" y="721519"/>
                    </a:lnTo>
                    <a:lnTo>
                      <a:pt x="1485900" y="745331"/>
                    </a:lnTo>
                    <a:lnTo>
                      <a:pt x="1524000" y="745331"/>
                    </a:lnTo>
                    <a:lnTo>
                      <a:pt x="1524000" y="776287"/>
                    </a:lnTo>
                    <a:lnTo>
                      <a:pt x="1571625" y="776287"/>
                    </a:lnTo>
                    <a:lnTo>
                      <a:pt x="1571625" y="792956"/>
                    </a:lnTo>
                    <a:lnTo>
                      <a:pt x="1621631" y="792956"/>
                    </a:lnTo>
                    <a:lnTo>
                      <a:pt x="1621631" y="804862"/>
                    </a:lnTo>
                    <a:lnTo>
                      <a:pt x="1681162" y="804862"/>
                    </a:lnTo>
                    <a:lnTo>
                      <a:pt x="1681162" y="823912"/>
                    </a:lnTo>
                    <a:lnTo>
                      <a:pt x="1714500" y="823912"/>
                    </a:lnTo>
                    <a:lnTo>
                      <a:pt x="1714500" y="850106"/>
                    </a:lnTo>
                    <a:lnTo>
                      <a:pt x="1750219" y="850106"/>
                    </a:lnTo>
                    <a:lnTo>
                      <a:pt x="1750219" y="883444"/>
                    </a:lnTo>
                    <a:lnTo>
                      <a:pt x="1785937" y="883444"/>
                    </a:lnTo>
                    <a:lnTo>
                      <a:pt x="1785937" y="907256"/>
                    </a:lnTo>
                    <a:lnTo>
                      <a:pt x="1826419" y="907256"/>
                    </a:lnTo>
                    <a:lnTo>
                      <a:pt x="1826419" y="940594"/>
                    </a:lnTo>
                    <a:lnTo>
                      <a:pt x="1878806" y="940594"/>
                    </a:lnTo>
                    <a:lnTo>
                      <a:pt x="1878806" y="962025"/>
                    </a:lnTo>
                    <a:lnTo>
                      <a:pt x="1933575" y="962025"/>
                    </a:lnTo>
                    <a:lnTo>
                      <a:pt x="1933575" y="990600"/>
                    </a:lnTo>
                    <a:lnTo>
                      <a:pt x="2005012" y="990600"/>
                    </a:lnTo>
                    <a:lnTo>
                      <a:pt x="2005012" y="1019175"/>
                    </a:lnTo>
                    <a:lnTo>
                      <a:pt x="2043112" y="1019175"/>
                    </a:lnTo>
                    <a:lnTo>
                      <a:pt x="2043112" y="1050131"/>
                    </a:lnTo>
                    <a:lnTo>
                      <a:pt x="2138362" y="1050131"/>
                    </a:lnTo>
                    <a:lnTo>
                      <a:pt x="2138362" y="1083469"/>
                    </a:lnTo>
                    <a:lnTo>
                      <a:pt x="2188369" y="1083469"/>
                    </a:lnTo>
                    <a:lnTo>
                      <a:pt x="2188369" y="1112044"/>
                    </a:lnTo>
                    <a:lnTo>
                      <a:pt x="2240756" y="1112044"/>
                    </a:lnTo>
                    <a:lnTo>
                      <a:pt x="2240756" y="1145381"/>
                    </a:lnTo>
                    <a:lnTo>
                      <a:pt x="2312194" y="1145381"/>
                    </a:lnTo>
                    <a:lnTo>
                      <a:pt x="2312194" y="1162050"/>
                    </a:lnTo>
                    <a:lnTo>
                      <a:pt x="2357437" y="1162050"/>
                    </a:lnTo>
                    <a:lnTo>
                      <a:pt x="2357437" y="1193006"/>
                    </a:lnTo>
                    <a:lnTo>
                      <a:pt x="2393156" y="1193006"/>
                    </a:lnTo>
                    <a:lnTo>
                      <a:pt x="2393156" y="1212056"/>
                    </a:lnTo>
                    <a:lnTo>
                      <a:pt x="2457450" y="1212056"/>
                    </a:lnTo>
                    <a:lnTo>
                      <a:pt x="2457450" y="1240631"/>
                    </a:lnTo>
                    <a:lnTo>
                      <a:pt x="2509837" y="1240631"/>
                    </a:lnTo>
                    <a:lnTo>
                      <a:pt x="2509837" y="1262062"/>
                    </a:lnTo>
                    <a:lnTo>
                      <a:pt x="2552700" y="1262062"/>
                    </a:lnTo>
                    <a:lnTo>
                      <a:pt x="2552700" y="1285875"/>
                    </a:lnTo>
                    <a:lnTo>
                      <a:pt x="2583656" y="1285875"/>
                    </a:lnTo>
                    <a:lnTo>
                      <a:pt x="2583656" y="1307306"/>
                    </a:lnTo>
                    <a:lnTo>
                      <a:pt x="2636044" y="1307306"/>
                    </a:lnTo>
                    <a:lnTo>
                      <a:pt x="2636044" y="1333500"/>
                    </a:lnTo>
                    <a:lnTo>
                      <a:pt x="2681287" y="1333500"/>
                    </a:lnTo>
                  </a:path>
                </a:pathLst>
              </a:custGeom>
              <a:noFill/>
              <a:ln w="28575" cap="flat" cmpd="sng" algn="ctr">
                <a:solidFill>
                  <a:schemeClr val="accent3"/>
                </a:solidFill>
                <a:prstDash val="solid"/>
                <a:miter lim="800000"/>
                <a:headEnd type="none" w="med" len="med"/>
                <a:tailEnd type="none" w="med" len="med"/>
              </a:ln>
              <a:effectLst/>
            </p:spPr>
            <p:txBody>
              <a:bodyPr anchor="ctr"/>
              <a:lstStyle/>
              <a:p>
                <a:pPr marL="0" marR="0" lvl="0" indent="0" algn="ctr" defTabSz="457063" rtl="0" eaLnBrk="0" fontAlgn="base" latinLnBrk="0" hangingPunct="0">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 name="Freeform 10">
                <a:extLst>
                  <a:ext uri="{FF2B5EF4-FFF2-40B4-BE49-F238E27FC236}">
                    <a16:creationId xmlns:a16="http://schemas.microsoft.com/office/drawing/2014/main" id="{E77823FC-A313-4601-B10F-528603AC0437}"/>
                  </a:ext>
                </a:extLst>
              </p:cNvPr>
              <p:cNvSpPr/>
              <p:nvPr/>
            </p:nvSpPr>
            <p:spPr bwMode="auto">
              <a:xfrm>
                <a:off x="8061159" y="3559969"/>
                <a:ext cx="711366" cy="276225"/>
              </a:xfrm>
              <a:custGeom>
                <a:avLst/>
                <a:gdLst>
                  <a:gd name="connsiteX0" fmla="*/ 711994 w 711994"/>
                  <a:gd name="connsiteY0" fmla="*/ 276225 h 276225"/>
                  <a:gd name="connsiteX1" fmla="*/ 619125 w 711994"/>
                  <a:gd name="connsiteY1" fmla="*/ 276225 h 276225"/>
                  <a:gd name="connsiteX2" fmla="*/ 619125 w 711994"/>
                  <a:gd name="connsiteY2" fmla="*/ 250031 h 276225"/>
                  <a:gd name="connsiteX3" fmla="*/ 531019 w 711994"/>
                  <a:gd name="connsiteY3" fmla="*/ 250031 h 276225"/>
                  <a:gd name="connsiteX4" fmla="*/ 531019 w 711994"/>
                  <a:gd name="connsiteY4" fmla="*/ 226219 h 276225"/>
                  <a:gd name="connsiteX5" fmla="*/ 447675 w 711994"/>
                  <a:gd name="connsiteY5" fmla="*/ 226219 h 276225"/>
                  <a:gd name="connsiteX6" fmla="*/ 447675 w 711994"/>
                  <a:gd name="connsiteY6" fmla="*/ 188119 h 276225"/>
                  <a:gd name="connsiteX7" fmla="*/ 411957 w 711994"/>
                  <a:gd name="connsiteY7" fmla="*/ 188119 h 276225"/>
                  <a:gd name="connsiteX8" fmla="*/ 411957 w 711994"/>
                  <a:gd name="connsiteY8" fmla="*/ 161925 h 276225"/>
                  <a:gd name="connsiteX9" fmla="*/ 352425 w 711994"/>
                  <a:gd name="connsiteY9" fmla="*/ 161925 h 276225"/>
                  <a:gd name="connsiteX10" fmla="*/ 352425 w 711994"/>
                  <a:gd name="connsiteY10" fmla="*/ 142875 h 276225"/>
                  <a:gd name="connsiteX11" fmla="*/ 319088 w 711994"/>
                  <a:gd name="connsiteY11" fmla="*/ 142875 h 276225"/>
                  <a:gd name="connsiteX12" fmla="*/ 319088 w 711994"/>
                  <a:gd name="connsiteY12" fmla="*/ 121444 h 276225"/>
                  <a:gd name="connsiteX13" fmla="*/ 221457 w 711994"/>
                  <a:gd name="connsiteY13" fmla="*/ 121444 h 276225"/>
                  <a:gd name="connsiteX14" fmla="*/ 221457 w 711994"/>
                  <a:gd name="connsiteY14" fmla="*/ 95250 h 276225"/>
                  <a:gd name="connsiteX15" fmla="*/ 185738 w 711994"/>
                  <a:gd name="connsiteY15" fmla="*/ 95250 h 276225"/>
                  <a:gd name="connsiteX16" fmla="*/ 173832 w 711994"/>
                  <a:gd name="connsiteY16" fmla="*/ 83344 h 276225"/>
                  <a:gd name="connsiteX17" fmla="*/ 128588 w 711994"/>
                  <a:gd name="connsiteY17" fmla="*/ 83344 h 276225"/>
                  <a:gd name="connsiteX18" fmla="*/ 128588 w 711994"/>
                  <a:gd name="connsiteY18" fmla="*/ 52387 h 276225"/>
                  <a:gd name="connsiteX19" fmla="*/ 33338 w 711994"/>
                  <a:gd name="connsiteY19" fmla="*/ 52387 h 276225"/>
                  <a:gd name="connsiteX20" fmla="*/ 33338 w 711994"/>
                  <a:gd name="connsiteY20" fmla="*/ 21431 h 276225"/>
                  <a:gd name="connsiteX21" fmla="*/ 0 w 711994"/>
                  <a:gd name="connsiteY21" fmla="*/ 21431 h 276225"/>
                  <a:gd name="connsiteX22" fmla="*/ 0 w 711994"/>
                  <a:gd name="connsiteY22"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1994" h="276225">
                    <a:moveTo>
                      <a:pt x="711994" y="276225"/>
                    </a:moveTo>
                    <a:lnTo>
                      <a:pt x="619125" y="276225"/>
                    </a:lnTo>
                    <a:lnTo>
                      <a:pt x="619125" y="250031"/>
                    </a:lnTo>
                    <a:lnTo>
                      <a:pt x="531019" y="250031"/>
                    </a:lnTo>
                    <a:lnTo>
                      <a:pt x="531019" y="226219"/>
                    </a:lnTo>
                    <a:lnTo>
                      <a:pt x="447675" y="226219"/>
                    </a:lnTo>
                    <a:lnTo>
                      <a:pt x="447675" y="188119"/>
                    </a:lnTo>
                    <a:lnTo>
                      <a:pt x="411957" y="188119"/>
                    </a:lnTo>
                    <a:lnTo>
                      <a:pt x="411957" y="161925"/>
                    </a:lnTo>
                    <a:lnTo>
                      <a:pt x="352425" y="161925"/>
                    </a:lnTo>
                    <a:lnTo>
                      <a:pt x="352425" y="142875"/>
                    </a:lnTo>
                    <a:lnTo>
                      <a:pt x="319088" y="142875"/>
                    </a:lnTo>
                    <a:lnTo>
                      <a:pt x="319088" y="121444"/>
                    </a:lnTo>
                    <a:lnTo>
                      <a:pt x="221457" y="121444"/>
                    </a:lnTo>
                    <a:lnTo>
                      <a:pt x="221457" y="95250"/>
                    </a:lnTo>
                    <a:lnTo>
                      <a:pt x="185738" y="95250"/>
                    </a:lnTo>
                    <a:lnTo>
                      <a:pt x="173832" y="83344"/>
                    </a:lnTo>
                    <a:lnTo>
                      <a:pt x="128588" y="83344"/>
                    </a:lnTo>
                    <a:lnTo>
                      <a:pt x="128588" y="52387"/>
                    </a:lnTo>
                    <a:lnTo>
                      <a:pt x="33338" y="52387"/>
                    </a:lnTo>
                    <a:lnTo>
                      <a:pt x="33338" y="21431"/>
                    </a:lnTo>
                    <a:lnTo>
                      <a:pt x="0" y="21431"/>
                    </a:lnTo>
                    <a:lnTo>
                      <a:pt x="0" y="0"/>
                    </a:lnTo>
                  </a:path>
                </a:pathLst>
              </a:custGeom>
              <a:noFill/>
              <a:ln w="28575" cap="flat" cmpd="sng" algn="ctr">
                <a:solidFill>
                  <a:schemeClr val="accent3"/>
                </a:solidFill>
                <a:prstDash val="solid"/>
                <a:miter lim="800000"/>
                <a:headEnd type="none" w="med" len="med"/>
                <a:tailEnd type="none" w="med" len="med"/>
              </a:ln>
              <a:effectLst/>
            </p:spPr>
            <p:txBody>
              <a:bodyPr anchor="ctr"/>
              <a:lstStyle/>
              <a:p>
                <a:pPr marL="0" marR="0" lvl="0" indent="0" algn="ctr" defTabSz="457063" rtl="0" eaLnBrk="0" fontAlgn="base" latinLnBrk="0" hangingPunct="0">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57" name="Group 8">
              <a:extLst>
                <a:ext uri="{FF2B5EF4-FFF2-40B4-BE49-F238E27FC236}">
                  <a16:creationId xmlns:a16="http://schemas.microsoft.com/office/drawing/2014/main" id="{433A5B48-2EBE-43AF-877D-B1EFF05A9015}"/>
                </a:ext>
              </a:extLst>
            </p:cNvPr>
            <p:cNvGrpSpPr>
              <a:grpSpLocks/>
            </p:cNvGrpSpPr>
            <p:nvPr/>
          </p:nvGrpSpPr>
          <p:grpSpPr bwMode="auto">
            <a:xfrm>
              <a:off x="7025849" y="1652607"/>
              <a:ext cx="4001110" cy="2757393"/>
              <a:chOff x="5362575" y="2231231"/>
              <a:chExt cx="3412331" cy="2350294"/>
            </a:xfrm>
          </p:grpSpPr>
          <p:sp>
            <p:nvSpPr>
              <p:cNvPr id="58" name="Freeform 6">
                <a:extLst>
                  <a:ext uri="{FF2B5EF4-FFF2-40B4-BE49-F238E27FC236}">
                    <a16:creationId xmlns:a16="http://schemas.microsoft.com/office/drawing/2014/main" id="{7B61A767-2FC4-4588-9678-AA1E372B7C04}"/>
                  </a:ext>
                </a:extLst>
              </p:cNvPr>
              <p:cNvSpPr>
                <a:spLocks/>
              </p:cNvSpPr>
              <p:nvPr/>
            </p:nvSpPr>
            <p:spPr bwMode="auto">
              <a:xfrm>
                <a:off x="5957888" y="2900363"/>
                <a:ext cx="2817018" cy="1681162"/>
              </a:xfrm>
              <a:custGeom>
                <a:avLst/>
                <a:gdLst>
                  <a:gd name="T0" fmla="*/ 2557462 w 2817018"/>
                  <a:gd name="T1" fmla="*/ 1681162 h 1681162"/>
                  <a:gd name="T2" fmla="*/ 2524124 w 2817018"/>
                  <a:gd name="T3" fmla="*/ 1616868 h 1681162"/>
                  <a:gd name="T4" fmla="*/ 2505074 w 2817018"/>
                  <a:gd name="T5" fmla="*/ 1574006 h 1681162"/>
                  <a:gd name="T6" fmla="*/ 2374106 w 2817018"/>
                  <a:gd name="T7" fmla="*/ 1526381 h 1681162"/>
                  <a:gd name="T8" fmla="*/ 2300286 w 2817018"/>
                  <a:gd name="T9" fmla="*/ 1440656 h 1681162"/>
                  <a:gd name="T10" fmla="*/ 2064543 w 2817018"/>
                  <a:gd name="T11" fmla="*/ 1412081 h 1681162"/>
                  <a:gd name="T12" fmla="*/ 1931193 w 2817018"/>
                  <a:gd name="T13" fmla="*/ 1354931 h 1681162"/>
                  <a:gd name="T14" fmla="*/ 1814512 w 2817018"/>
                  <a:gd name="T15" fmla="*/ 1326356 h 1681162"/>
                  <a:gd name="T16" fmla="*/ 1733550 w 2817018"/>
                  <a:gd name="T17" fmla="*/ 1273968 h 1681162"/>
                  <a:gd name="T18" fmla="*/ 1643062 w 2817018"/>
                  <a:gd name="T19" fmla="*/ 1238250 h 1681162"/>
                  <a:gd name="T20" fmla="*/ 1576387 w 2817018"/>
                  <a:gd name="T21" fmla="*/ 1202531 h 1681162"/>
                  <a:gd name="T22" fmla="*/ 1531143 w 2817018"/>
                  <a:gd name="T23" fmla="*/ 1171575 h 1681162"/>
                  <a:gd name="T24" fmla="*/ 1490662 w 2817018"/>
                  <a:gd name="T25" fmla="*/ 1104900 h 1681162"/>
                  <a:gd name="T26" fmla="*/ 1433512 w 2817018"/>
                  <a:gd name="T27" fmla="*/ 1081087 h 1681162"/>
                  <a:gd name="T28" fmla="*/ 1307306 w 2817018"/>
                  <a:gd name="T29" fmla="*/ 1050131 h 1681162"/>
                  <a:gd name="T30" fmla="*/ 1283493 w 2817018"/>
                  <a:gd name="T31" fmla="*/ 1004887 h 1681162"/>
                  <a:gd name="T32" fmla="*/ 1202531 w 2817018"/>
                  <a:gd name="T33" fmla="*/ 954881 h 1681162"/>
                  <a:gd name="T34" fmla="*/ 1112043 w 2817018"/>
                  <a:gd name="T35" fmla="*/ 912018 h 1681162"/>
                  <a:gd name="T36" fmla="*/ 1040606 w 2817018"/>
                  <a:gd name="T37" fmla="*/ 854868 h 1681162"/>
                  <a:gd name="T38" fmla="*/ 981075 w 2817018"/>
                  <a:gd name="T39" fmla="*/ 750093 h 1681162"/>
                  <a:gd name="T40" fmla="*/ 904875 w 2817018"/>
                  <a:gd name="T41" fmla="*/ 714375 h 1681162"/>
                  <a:gd name="T42" fmla="*/ 871537 w 2817018"/>
                  <a:gd name="T43" fmla="*/ 683418 h 1681162"/>
                  <a:gd name="T44" fmla="*/ 764381 w 2817018"/>
                  <a:gd name="T45" fmla="*/ 654843 h 1681162"/>
                  <a:gd name="T46" fmla="*/ 735806 w 2817018"/>
                  <a:gd name="T47" fmla="*/ 614362 h 1681162"/>
                  <a:gd name="T48" fmla="*/ 671512 w 2817018"/>
                  <a:gd name="T49" fmla="*/ 578643 h 1681162"/>
                  <a:gd name="T50" fmla="*/ 642937 w 2817018"/>
                  <a:gd name="T51" fmla="*/ 538162 h 1681162"/>
                  <a:gd name="T52" fmla="*/ 619125 w 2817018"/>
                  <a:gd name="T53" fmla="*/ 502443 h 1681162"/>
                  <a:gd name="T54" fmla="*/ 542925 w 2817018"/>
                  <a:gd name="T55" fmla="*/ 461962 h 1681162"/>
                  <a:gd name="T56" fmla="*/ 469106 w 2817018"/>
                  <a:gd name="T57" fmla="*/ 407193 h 1681162"/>
                  <a:gd name="T58" fmla="*/ 416718 w 2817018"/>
                  <a:gd name="T59" fmla="*/ 371475 h 1681162"/>
                  <a:gd name="T60" fmla="*/ 352425 w 2817018"/>
                  <a:gd name="T61" fmla="*/ 333375 h 1681162"/>
                  <a:gd name="T62" fmla="*/ 323850 w 2817018"/>
                  <a:gd name="T63" fmla="*/ 304800 h 1681162"/>
                  <a:gd name="T64" fmla="*/ 280987 w 2817018"/>
                  <a:gd name="T65" fmla="*/ 261937 h 1681162"/>
                  <a:gd name="T66" fmla="*/ 192881 w 2817018"/>
                  <a:gd name="T67" fmla="*/ 228600 h 1681162"/>
                  <a:gd name="T68" fmla="*/ 138112 w 2817018"/>
                  <a:gd name="T69" fmla="*/ 185737 h 1681162"/>
                  <a:gd name="T70" fmla="*/ 100012 w 2817018"/>
                  <a:gd name="T71" fmla="*/ 119062 h 1681162"/>
                  <a:gd name="T72" fmla="*/ 35718 w 2817018"/>
                  <a:gd name="T73" fmla="*/ 64293 h 1681162"/>
                  <a:gd name="T74" fmla="*/ 0 w 2817018"/>
                  <a:gd name="T75" fmla="*/ 23812 h 16811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17018"/>
                  <a:gd name="T115" fmla="*/ 0 h 1681162"/>
                  <a:gd name="T116" fmla="*/ 2817018 w 2817018"/>
                  <a:gd name="T117" fmla="*/ 1681162 h 16811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17018" h="1681162">
                    <a:moveTo>
                      <a:pt x="2817018" y="1681162"/>
                    </a:moveTo>
                    <a:lnTo>
                      <a:pt x="2557462" y="1681162"/>
                    </a:lnTo>
                    <a:lnTo>
                      <a:pt x="2557462" y="1616868"/>
                    </a:lnTo>
                    <a:lnTo>
                      <a:pt x="2524125" y="1616868"/>
                    </a:lnTo>
                    <a:lnTo>
                      <a:pt x="2524125" y="1574006"/>
                    </a:lnTo>
                    <a:lnTo>
                      <a:pt x="2505075" y="1574006"/>
                    </a:lnTo>
                    <a:lnTo>
                      <a:pt x="2505075" y="1526381"/>
                    </a:lnTo>
                    <a:lnTo>
                      <a:pt x="2374106" y="1526381"/>
                    </a:lnTo>
                    <a:lnTo>
                      <a:pt x="2374106" y="1440656"/>
                    </a:lnTo>
                    <a:lnTo>
                      <a:pt x="2300287" y="1440656"/>
                    </a:lnTo>
                    <a:lnTo>
                      <a:pt x="2300287" y="1412081"/>
                    </a:lnTo>
                    <a:lnTo>
                      <a:pt x="2064543" y="1412081"/>
                    </a:lnTo>
                    <a:lnTo>
                      <a:pt x="2064543" y="1354931"/>
                    </a:lnTo>
                    <a:lnTo>
                      <a:pt x="1931193" y="1354931"/>
                    </a:lnTo>
                    <a:lnTo>
                      <a:pt x="1931193" y="1326356"/>
                    </a:lnTo>
                    <a:lnTo>
                      <a:pt x="1814512" y="1326356"/>
                    </a:lnTo>
                    <a:lnTo>
                      <a:pt x="1814512" y="1273968"/>
                    </a:lnTo>
                    <a:lnTo>
                      <a:pt x="1733550" y="1273968"/>
                    </a:lnTo>
                    <a:lnTo>
                      <a:pt x="1733550" y="1238250"/>
                    </a:lnTo>
                    <a:lnTo>
                      <a:pt x="1643062" y="1238250"/>
                    </a:lnTo>
                    <a:lnTo>
                      <a:pt x="1643062" y="1202531"/>
                    </a:lnTo>
                    <a:lnTo>
                      <a:pt x="1576387" y="1202531"/>
                    </a:lnTo>
                    <a:lnTo>
                      <a:pt x="1576387" y="1171575"/>
                    </a:lnTo>
                    <a:lnTo>
                      <a:pt x="1531143" y="1171575"/>
                    </a:lnTo>
                    <a:lnTo>
                      <a:pt x="1531143" y="1104900"/>
                    </a:lnTo>
                    <a:lnTo>
                      <a:pt x="1490662" y="1104900"/>
                    </a:lnTo>
                    <a:lnTo>
                      <a:pt x="1490662" y="1081087"/>
                    </a:lnTo>
                    <a:lnTo>
                      <a:pt x="1433512" y="1081087"/>
                    </a:lnTo>
                    <a:lnTo>
                      <a:pt x="1433512" y="1050131"/>
                    </a:lnTo>
                    <a:lnTo>
                      <a:pt x="1307306" y="1050131"/>
                    </a:lnTo>
                    <a:lnTo>
                      <a:pt x="1307306" y="1004887"/>
                    </a:lnTo>
                    <a:lnTo>
                      <a:pt x="1283493" y="1004887"/>
                    </a:lnTo>
                    <a:lnTo>
                      <a:pt x="1283493" y="954881"/>
                    </a:lnTo>
                    <a:lnTo>
                      <a:pt x="1202531" y="954881"/>
                    </a:lnTo>
                    <a:lnTo>
                      <a:pt x="1202531" y="912018"/>
                    </a:lnTo>
                    <a:lnTo>
                      <a:pt x="1112043" y="912018"/>
                    </a:lnTo>
                    <a:lnTo>
                      <a:pt x="1112043" y="854868"/>
                    </a:lnTo>
                    <a:lnTo>
                      <a:pt x="1040606" y="854868"/>
                    </a:lnTo>
                    <a:lnTo>
                      <a:pt x="1040606" y="750093"/>
                    </a:lnTo>
                    <a:lnTo>
                      <a:pt x="981075" y="750093"/>
                    </a:lnTo>
                    <a:lnTo>
                      <a:pt x="981075" y="714375"/>
                    </a:lnTo>
                    <a:lnTo>
                      <a:pt x="904875" y="714375"/>
                    </a:lnTo>
                    <a:lnTo>
                      <a:pt x="904875" y="683418"/>
                    </a:lnTo>
                    <a:lnTo>
                      <a:pt x="871537" y="683418"/>
                    </a:lnTo>
                    <a:lnTo>
                      <a:pt x="871537" y="654843"/>
                    </a:lnTo>
                    <a:lnTo>
                      <a:pt x="764381" y="654843"/>
                    </a:lnTo>
                    <a:lnTo>
                      <a:pt x="764381" y="614362"/>
                    </a:lnTo>
                    <a:lnTo>
                      <a:pt x="735806" y="614362"/>
                    </a:lnTo>
                    <a:lnTo>
                      <a:pt x="735806" y="578643"/>
                    </a:lnTo>
                    <a:lnTo>
                      <a:pt x="671512" y="578643"/>
                    </a:lnTo>
                    <a:lnTo>
                      <a:pt x="671512" y="538162"/>
                    </a:lnTo>
                    <a:lnTo>
                      <a:pt x="642937" y="538162"/>
                    </a:lnTo>
                    <a:lnTo>
                      <a:pt x="642937" y="502443"/>
                    </a:lnTo>
                    <a:lnTo>
                      <a:pt x="619125" y="502443"/>
                    </a:lnTo>
                    <a:lnTo>
                      <a:pt x="619125" y="461962"/>
                    </a:lnTo>
                    <a:lnTo>
                      <a:pt x="542925" y="461962"/>
                    </a:lnTo>
                    <a:lnTo>
                      <a:pt x="542925" y="407193"/>
                    </a:lnTo>
                    <a:lnTo>
                      <a:pt x="469106" y="407193"/>
                    </a:lnTo>
                    <a:lnTo>
                      <a:pt x="469106" y="371475"/>
                    </a:lnTo>
                    <a:lnTo>
                      <a:pt x="416718" y="371475"/>
                    </a:lnTo>
                    <a:lnTo>
                      <a:pt x="416718" y="333375"/>
                    </a:lnTo>
                    <a:lnTo>
                      <a:pt x="352425" y="333375"/>
                    </a:lnTo>
                    <a:lnTo>
                      <a:pt x="352425" y="304800"/>
                    </a:lnTo>
                    <a:lnTo>
                      <a:pt x="323850" y="304800"/>
                    </a:lnTo>
                    <a:lnTo>
                      <a:pt x="323850" y="261937"/>
                    </a:lnTo>
                    <a:lnTo>
                      <a:pt x="280987" y="261937"/>
                    </a:lnTo>
                    <a:lnTo>
                      <a:pt x="280987" y="228600"/>
                    </a:lnTo>
                    <a:lnTo>
                      <a:pt x="192881" y="228600"/>
                    </a:lnTo>
                    <a:lnTo>
                      <a:pt x="192881" y="185737"/>
                    </a:lnTo>
                    <a:lnTo>
                      <a:pt x="138112" y="185737"/>
                    </a:lnTo>
                    <a:lnTo>
                      <a:pt x="138112" y="119062"/>
                    </a:lnTo>
                    <a:lnTo>
                      <a:pt x="100012" y="119062"/>
                    </a:lnTo>
                    <a:lnTo>
                      <a:pt x="100012" y="64293"/>
                    </a:lnTo>
                    <a:lnTo>
                      <a:pt x="35718" y="64293"/>
                    </a:lnTo>
                    <a:lnTo>
                      <a:pt x="35718" y="23812"/>
                    </a:lnTo>
                    <a:lnTo>
                      <a:pt x="0" y="23812"/>
                    </a:lnTo>
                    <a:lnTo>
                      <a:pt x="0" y="0"/>
                    </a:lnTo>
                  </a:path>
                </a:pathLst>
              </a:custGeom>
              <a:noFill/>
              <a:ln w="28575" cap="flat" cmpd="sng" algn="ctr">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457063"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9" name="Freeform 7">
                <a:extLst>
                  <a:ext uri="{FF2B5EF4-FFF2-40B4-BE49-F238E27FC236}">
                    <a16:creationId xmlns:a16="http://schemas.microsoft.com/office/drawing/2014/main" id="{1C0BA369-61CF-436A-AD5B-8C66B262A4E4}"/>
                  </a:ext>
                </a:extLst>
              </p:cNvPr>
              <p:cNvSpPr>
                <a:spLocks/>
              </p:cNvSpPr>
              <p:nvPr/>
            </p:nvSpPr>
            <p:spPr bwMode="auto">
              <a:xfrm>
                <a:off x="5362575" y="2231231"/>
                <a:ext cx="600075" cy="666750"/>
              </a:xfrm>
              <a:custGeom>
                <a:avLst/>
                <a:gdLst>
                  <a:gd name="T0" fmla="*/ 0 w 600075"/>
                  <a:gd name="T1" fmla="*/ 0 h 666750"/>
                  <a:gd name="T2" fmla="*/ 33338 w 600075"/>
                  <a:gd name="T3" fmla="*/ 0 h 666750"/>
                  <a:gd name="T4" fmla="*/ 33338 w 600075"/>
                  <a:gd name="T5" fmla="*/ 69057 h 666750"/>
                  <a:gd name="T6" fmla="*/ 83344 w 600075"/>
                  <a:gd name="T7" fmla="*/ 69057 h 666750"/>
                  <a:gd name="T8" fmla="*/ 83344 w 600075"/>
                  <a:gd name="T9" fmla="*/ 111919 h 666750"/>
                  <a:gd name="T10" fmla="*/ 111919 w 600075"/>
                  <a:gd name="T11" fmla="*/ 111919 h 666750"/>
                  <a:gd name="T12" fmla="*/ 111919 w 600075"/>
                  <a:gd name="T13" fmla="*/ 166688 h 666750"/>
                  <a:gd name="T14" fmla="*/ 142875 w 600075"/>
                  <a:gd name="T15" fmla="*/ 166688 h 666750"/>
                  <a:gd name="T16" fmla="*/ 142875 w 600075"/>
                  <a:gd name="T17" fmla="*/ 209550 h 666750"/>
                  <a:gd name="T18" fmla="*/ 166688 w 600075"/>
                  <a:gd name="T19" fmla="*/ 209550 h 666750"/>
                  <a:gd name="T20" fmla="*/ 166688 w 600075"/>
                  <a:gd name="T21" fmla="*/ 252413 h 666750"/>
                  <a:gd name="T22" fmla="*/ 192881 w 600075"/>
                  <a:gd name="T23" fmla="*/ 252413 h 666750"/>
                  <a:gd name="T24" fmla="*/ 192881 w 600075"/>
                  <a:gd name="T25" fmla="*/ 273844 h 666750"/>
                  <a:gd name="T26" fmla="*/ 223838 w 600075"/>
                  <a:gd name="T27" fmla="*/ 273844 h 666750"/>
                  <a:gd name="T28" fmla="*/ 223838 w 600075"/>
                  <a:gd name="T29" fmla="*/ 326232 h 666750"/>
                  <a:gd name="T30" fmla="*/ 269081 w 600075"/>
                  <a:gd name="T31" fmla="*/ 326232 h 666750"/>
                  <a:gd name="T32" fmla="*/ 269081 w 600075"/>
                  <a:gd name="T33" fmla="*/ 371475 h 666750"/>
                  <a:gd name="T34" fmla="*/ 321469 w 600075"/>
                  <a:gd name="T35" fmla="*/ 371475 h 666750"/>
                  <a:gd name="T36" fmla="*/ 321469 w 600075"/>
                  <a:gd name="T37" fmla="*/ 440532 h 666750"/>
                  <a:gd name="T38" fmla="*/ 388144 w 600075"/>
                  <a:gd name="T39" fmla="*/ 440532 h 666750"/>
                  <a:gd name="T40" fmla="*/ 388144 w 600075"/>
                  <a:gd name="T41" fmla="*/ 473869 h 666750"/>
                  <a:gd name="T42" fmla="*/ 411956 w 600075"/>
                  <a:gd name="T43" fmla="*/ 473869 h 666750"/>
                  <a:gd name="T44" fmla="*/ 411956 w 600075"/>
                  <a:gd name="T45" fmla="*/ 500063 h 666750"/>
                  <a:gd name="T46" fmla="*/ 452438 w 600075"/>
                  <a:gd name="T47" fmla="*/ 500063 h 666750"/>
                  <a:gd name="T48" fmla="*/ 452438 w 600075"/>
                  <a:gd name="T49" fmla="*/ 557213 h 666750"/>
                  <a:gd name="T50" fmla="*/ 483394 w 600075"/>
                  <a:gd name="T51" fmla="*/ 557213 h 666750"/>
                  <a:gd name="T52" fmla="*/ 483394 w 600075"/>
                  <a:gd name="T53" fmla="*/ 588169 h 666750"/>
                  <a:gd name="T54" fmla="*/ 531019 w 600075"/>
                  <a:gd name="T55" fmla="*/ 588169 h 666750"/>
                  <a:gd name="T56" fmla="*/ 531019 w 600075"/>
                  <a:gd name="T57" fmla="*/ 628650 h 666750"/>
                  <a:gd name="T58" fmla="*/ 566738 w 600075"/>
                  <a:gd name="T59" fmla="*/ 628650 h 666750"/>
                  <a:gd name="T60" fmla="*/ 566738 w 600075"/>
                  <a:gd name="T61" fmla="*/ 666750 h 666750"/>
                  <a:gd name="T62" fmla="*/ 600075 w 600075"/>
                  <a:gd name="T63" fmla="*/ 666750 h 6667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00075"/>
                  <a:gd name="T97" fmla="*/ 0 h 666750"/>
                  <a:gd name="T98" fmla="*/ 600075 w 600075"/>
                  <a:gd name="T99" fmla="*/ 666750 h 6667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00075" h="666750">
                    <a:moveTo>
                      <a:pt x="0" y="0"/>
                    </a:moveTo>
                    <a:lnTo>
                      <a:pt x="33338" y="0"/>
                    </a:lnTo>
                    <a:lnTo>
                      <a:pt x="33338" y="69057"/>
                    </a:lnTo>
                    <a:lnTo>
                      <a:pt x="83344" y="69057"/>
                    </a:lnTo>
                    <a:lnTo>
                      <a:pt x="83344" y="111919"/>
                    </a:lnTo>
                    <a:lnTo>
                      <a:pt x="111919" y="111919"/>
                    </a:lnTo>
                    <a:lnTo>
                      <a:pt x="111919" y="166688"/>
                    </a:lnTo>
                    <a:lnTo>
                      <a:pt x="142875" y="166688"/>
                    </a:lnTo>
                    <a:lnTo>
                      <a:pt x="142875" y="209550"/>
                    </a:lnTo>
                    <a:lnTo>
                      <a:pt x="166688" y="209550"/>
                    </a:lnTo>
                    <a:lnTo>
                      <a:pt x="166688" y="252413"/>
                    </a:lnTo>
                    <a:lnTo>
                      <a:pt x="192881" y="252413"/>
                    </a:lnTo>
                    <a:lnTo>
                      <a:pt x="192881" y="273844"/>
                    </a:lnTo>
                    <a:lnTo>
                      <a:pt x="223838" y="273844"/>
                    </a:lnTo>
                    <a:lnTo>
                      <a:pt x="223838" y="326232"/>
                    </a:lnTo>
                    <a:lnTo>
                      <a:pt x="269081" y="326232"/>
                    </a:lnTo>
                    <a:lnTo>
                      <a:pt x="269081" y="371475"/>
                    </a:lnTo>
                    <a:lnTo>
                      <a:pt x="321469" y="371475"/>
                    </a:lnTo>
                    <a:lnTo>
                      <a:pt x="321469" y="440532"/>
                    </a:lnTo>
                    <a:lnTo>
                      <a:pt x="388144" y="440532"/>
                    </a:lnTo>
                    <a:lnTo>
                      <a:pt x="388144" y="473869"/>
                    </a:lnTo>
                    <a:lnTo>
                      <a:pt x="411956" y="473869"/>
                    </a:lnTo>
                    <a:lnTo>
                      <a:pt x="411956" y="500063"/>
                    </a:lnTo>
                    <a:lnTo>
                      <a:pt x="452438" y="500063"/>
                    </a:lnTo>
                    <a:lnTo>
                      <a:pt x="452438" y="557213"/>
                    </a:lnTo>
                    <a:lnTo>
                      <a:pt x="483394" y="557213"/>
                    </a:lnTo>
                    <a:lnTo>
                      <a:pt x="483394" y="588169"/>
                    </a:lnTo>
                    <a:lnTo>
                      <a:pt x="531019" y="588169"/>
                    </a:lnTo>
                    <a:lnTo>
                      <a:pt x="531019" y="628650"/>
                    </a:lnTo>
                    <a:lnTo>
                      <a:pt x="566738" y="628650"/>
                    </a:lnTo>
                    <a:lnTo>
                      <a:pt x="566738" y="666750"/>
                    </a:lnTo>
                    <a:lnTo>
                      <a:pt x="600075" y="666750"/>
                    </a:lnTo>
                  </a:path>
                </a:pathLst>
              </a:custGeom>
              <a:noFill/>
              <a:ln w="28575" cap="flat" cmpd="sng" algn="ctr">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457063"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63" name="Freeform 12">
              <a:extLst>
                <a:ext uri="{FF2B5EF4-FFF2-40B4-BE49-F238E27FC236}">
                  <a16:creationId xmlns:a16="http://schemas.microsoft.com/office/drawing/2014/main" id="{231F9D9E-D811-43FB-B6B0-1F46D124D25E}"/>
                </a:ext>
              </a:extLst>
            </p:cNvPr>
            <p:cNvSpPr>
              <a:spLocks/>
            </p:cNvSpPr>
            <p:nvPr/>
          </p:nvSpPr>
          <p:spPr bwMode="auto">
            <a:xfrm>
              <a:off x="7057503" y="1650742"/>
              <a:ext cx="3976905" cy="1044496"/>
            </a:xfrm>
            <a:custGeom>
              <a:avLst/>
              <a:gdLst>
                <a:gd name="T0" fmla="*/ 3312318 w 3390900"/>
                <a:gd name="T1" fmla="*/ 890588 h 890588"/>
                <a:gd name="T2" fmla="*/ 3288506 w 3390900"/>
                <a:gd name="T3" fmla="*/ 845344 h 890588"/>
                <a:gd name="T4" fmla="*/ 3259930 w 3390900"/>
                <a:gd name="T5" fmla="*/ 828675 h 890588"/>
                <a:gd name="T6" fmla="*/ 3219450 w 3390900"/>
                <a:gd name="T7" fmla="*/ 807244 h 890588"/>
                <a:gd name="T8" fmla="*/ 3155156 w 3390900"/>
                <a:gd name="T9" fmla="*/ 778669 h 890588"/>
                <a:gd name="T10" fmla="*/ 3069430 w 3390900"/>
                <a:gd name="T11" fmla="*/ 764382 h 890588"/>
                <a:gd name="T12" fmla="*/ 3000374 w 3390900"/>
                <a:gd name="T13" fmla="*/ 750094 h 890588"/>
                <a:gd name="T14" fmla="*/ 2936080 w 3390900"/>
                <a:gd name="T15" fmla="*/ 731044 h 890588"/>
                <a:gd name="T16" fmla="*/ 2900362 w 3390900"/>
                <a:gd name="T17" fmla="*/ 709613 h 890588"/>
                <a:gd name="T18" fmla="*/ 2836068 w 3390900"/>
                <a:gd name="T19" fmla="*/ 678656 h 890588"/>
                <a:gd name="T20" fmla="*/ 2807494 w 3390900"/>
                <a:gd name="T21" fmla="*/ 654844 h 890588"/>
                <a:gd name="T22" fmla="*/ 2750344 w 3390900"/>
                <a:gd name="T23" fmla="*/ 645319 h 890588"/>
                <a:gd name="T24" fmla="*/ 2664618 w 3390900"/>
                <a:gd name="T25" fmla="*/ 611981 h 890588"/>
                <a:gd name="T26" fmla="*/ 2540794 w 3390900"/>
                <a:gd name="T27" fmla="*/ 600075 h 890588"/>
                <a:gd name="T28" fmla="*/ 2474118 w 3390900"/>
                <a:gd name="T29" fmla="*/ 578644 h 890588"/>
                <a:gd name="T30" fmla="*/ 2438400 w 3390900"/>
                <a:gd name="T31" fmla="*/ 559594 h 890588"/>
                <a:gd name="T32" fmla="*/ 2369344 w 3390900"/>
                <a:gd name="T33" fmla="*/ 528638 h 890588"/>
                <a:gd name="T34" fmla="*/ 2305050 w 3390900"/>
                <a:gd name="T35" fmla="*/ 514350 h 890588"/>
                <a:gd name="T36" fmla="*/ 2238374 w 3390900"/>
                <a:gd name="T37" fmla="*/ 488156 h 890588"/>
                <a:gd name="T38" fmla="*/ 2157412 w 3390900"/>
                <a:gd name="T39" fmla="*/ 469106 h 890588"/>
                <a:gd name="T40" fmla="*/ 2112168 w 3390900"/>
                <a:gd name="T41" fmla="*/ 452438 h 890588"/>
                <a:gd name="T42" fmla="*/ 2064544 w 3390900"/>
                <a:gd name="T43" fmla="*/ 438150 h 890588"/>
                <a:gd name="T44" fmla="*/ 1957387 w 3390900"/>
                <a:gd name="T45" fmla="*/ 426244 h 890588"/>
                <a:gd name="T46" fmla="*/ 1914525 w 3390900"/>
                <a:gd name="T47" fmla="*/ 395288 h 890588"/>
                <a:gd name="T48" fmla="*/ 1876425 w 3390900"/>
                <a:gd name="T49" fmla="*/ 378619 h 890588"/>
                <a:gd name="T50" fmla="*/ 1750219 w 3390900"/>
                <a:gd name="T51" fmla="*/ 354806 h 890588"/>
                <a:gd name="T52" fmla="*/ 1721644 w 3390900"/>
                <a:gd name="T53" fmla="*/ 333375 h 890588"/>
                <a:gd name="T54" fmla="*/ 1681162 w 3390900"/>
                <a:gd name="T55" fmla="*/ 316706 h 890588"/>
                <a:gd name="T56" fmla="*/ 1647825 w 3390900"/>
                <a:gd name="T57" fmla="*/ 297656 h 890588"/>
                <a:gd name="T58" fmla="*/ 1597819 w 3390900"/>
                <a:gd name="T59" fmla="*/ 283369 h 890588"/>
                <a:gd name="T60" fmla="*/ 1533525 w 3390900"/>
                <a:gd name="T61" fmla="*/ 247650 h 890588"/>
                <a:gd name="T62" fmla="*/ 1443037 w 3390900"/>
                <a:gd name="T63" fmla="*/ 230981 h 890588"/>
                <a:gd name="T64" fmla="*/ 1395412 w 3390900"/>
                <a:gd name="T65" fmla="*/ 219075 h 890588"/>
                <a:gd name="T66" fmla="*/ 1297781 w 3390900"/>
                <a:gd name="T67" fmla="*/ 204788 h 890588"/>
                <a:gd name="T68" fmla="*/ 1238250 w 3390900"/>
                <a:gd name="T69" fmla="*/ 195263 h 890588"/>
                <a:gd name="T70" fmla="*/ 1114425 w 3390900"/>
                <a:gd name="T71" fmla="*/ 178594 h 890588"/>
                <a:gd name="T72" fmla="*/ 1064419 w 3390900"/>
                <a:gd name="T73" fmla="*/ 169069 h 890588"/>
                <a:gd name="T74" fmla="*/ 978694 w 3390900"/>
                <a:gd name="T75" fmla="*/ 154781 h 890588"/>
                <a:gd name="T76" fmla="*/ 935831 w 3390900"/>
                <a:gd name="T77" fmla="*/ 138113 h 890588"/>
                <a:gd name="T78" fmla="*/ 902494 w 3390900"/>
                <a:gd name="T79" fmla="*/ 126206 h 890588"/>
                <a:gd name="T80" fmla="*/ 852487 w 3390900"/>
                <a:gd name="T81" fmla="*/ 116681 h 890588"/>
                <a:gd name="T82" fmla="*/ 797719 w 3390900"/>
                <a:gd name="T83" fmla="*/ 97631 h 890588"/>
                <a:gd name="T84" fmla="*/ 757237 w 3390900"/>
                <a:gd name="T85" fmla="*/ 83344 h 890588"/>
                <a:gd name="T86" fmla="*/ 595312 w 3390900"/>
                <a:gd name="T87" fmla="*/ 69056 h 890588"/>
                <a:gd name="T88" fmla="*/ 531019 w 3390900"/>
                <a:gd name="T89" fmla="*/ 50006 h 890588"/>
                <a:gd name="T90" fmla="*/ 431006 w 3390900"/>
                <a:gd name="T91" fmla="*/ 50006 h 890588"/>
                <a:gd name="T92" fmla="*/ 283369 w 3390900"/>
                <a:gd name="T93" fmla="*/ 38100 h 890588"/>
                <a:gd name="T94" fmla="*/ 216694 w 3390900"/>
                <a:gd name="T95" fmla="*/ 26194 h 890588"/>
                <a:gd name="T96" fmla="*/ 73819 w 3390900"/>
                <a:gd name="T97" fmla="*/ 14288 h 890588"/>
                <a:gd name="T98" fmla="*/ 0 w 3390900"/>
                <a:gd name="T99" fmla="*/ 0 h 8905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90900"/>
                <a:gd name="T151" fmla="*/ 0 h 890588"/>
                <a:gd name="T152" fmla="*/ 3390900 w 3390900"/>
                <a:gd name="T153" fmla="*/ 890588 h 8905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90900" h="890588">
                  <a:moveTo>
                    <a:pt x="3390900" y="890588"/>
                  </a:moveTo>
                  <a:lnTo>
                    <a:pt x="3312319" y="890588"/>
                  </a:lnTo>
                  <a:lnTo>
                    <a:pt x="3312319" y="845344"/>
                  </a:lnTo>
                  <a:lnTo>
                    <a:pt x="3288506" y="845344"/>
                  </a:lnTo>
                  <a:lnTo>
                    <a:pt x="3288506" y="828675"/>
                  </a:lnTo>
                  <a:lnTo>
                    <a:pt x="3259931" y="828675"/>
                  </a:lnTo>
                  <a:lnTo>
                    <a:pt x="3259931" y="807244"/>
                  </a:lnTo>
                  <a:lnTo>
                    <a:pt x="3219450" y="807244"/>
                  </a:lnTo>
                  <a:lnTo>
                    <a:pt x="3219450" y="778669"/>
                  </a:lnTo>
                  <a:lnTo>
                    <a:pt x="3155156" y="778669"/>
                  </a:lnTo>
                  <a:lnTo>
                    <a:pt x="3140869" y="764382"/>
                  </a:lnTo>
                  <a:lnTo>
                    <a:pt x="3069431" y="764382"/>
                  </a:lnTo>
                  <a:lnTo>
                    <a:pt x="3069431" y="750094"/>
                  </a:lnTo>
                  <a:lnTo>
                    <a:pt x="3000375" y="750094"/>
                  </a:lnTo>
                  <a:lnTo>
                    <a:pt x="3000375" y="731044"/>
                  </a:lnTo>
                  <a:lnTo>
                    <a:pt x="2936081" y="731044"/>
                  </a:lnTo>
                  <a:lnTo>
                    <a:pt x="2936081" y="709613"/>
                  </a:lnTo>
                  <a:lnTo>
                    <a:pt x="2900362" y="709613"/>
                  </a:lnTo>
                  <a:lnTo>
                    <a:pt x="2900362" y="678656"/>
                  </a:lnTo>
                  <a:lnTo>
                    <a:pt x="2836069" y="678656"/>
                  </a:lnTo>
                  <a:lnTo>
                    <a:pt x="2836069" y="654844"/>
                  </a:lnTo>
                  <a:lnTo>
                    <a:pt x="2807494" y="654844"/>
                  </a:lnTo>
                  <a:lnTo>
                    <a:pt x="2797969" y="645319"/>
                  </a:lnTo>
                  <a:lnTo>
                    <a:pt x="2750344" y="645319"/>
                  </a:lnTo>
                  <a:lnTo>
                    <a:pt x="2750344" y="611981"/>
                  </a:lnTo>
                  <a:lnTo>
                    <a:pt x="2664619" y="611981"/>
                  </a:lnTo>
                  <a:lnTo>
                    <a:pt x="2652713" y="600075"/>
                  </a:lnTo>
                  <a:lnTo>
                    <a:pt x="2540794" y="600075"/>
                  </a:lnTo>
                  <a:lnTo>
                    <a:pt x="2540794" y="578644"/>
                  </a:lnTo>
                  <a:lnTo>
                    <a:pt x="2474119" y="578644"/>
                  </a:lnTo>
                  <a:lnTo>
                    <a:pt x="2474119" y="559594"/>
                  </a:lnTo>
                  <a:lnTo>
                    <a:pt x="2438400" y="559594"/>
                  </a:lnTo>
                  <a:lnTo>
                    <a:pt x="2438400" y="528638"/>
                  </a:lnTo>
                  <a:lnTo>
                    <a:pt x="2369344" y="528638"/>
                  </a:lnTo>
                  <a:lnTo>
                    <a:pt x="2369344" y="514350"/>
                  </a:lnTo>
                  <a:lnTo>
                    <a:pt x="2305050" y="514350"/>
                  </a:lnTo>
                  <a:lnTo>
                    <a:pt x="2305050" y="488156"/>
                  </a:lnTo>
                  <a:lnTo>
                    <a:pt x="2238375" y="488156"/>
                  </a:lnTo>
                  <a:lnTo>
                    <a:pt x="2238375" y="469106"/>
                  </a:lnTo>
                  <a:lnTo>
                    <a:pt x="2157412" y="469106"/>
                  </a:lnTo>
                  <a:lnTo>
                    <a:pt x="2157412" y="452438"/>
                  </a:lnTo>
                  <a:lnTo>
                    <a:pt x="2112169" y="452438"/>
                  </a:lnTo>
                  <a:lnTo>
                    <a:pt x="2112169" y="438150"/>
                  </a:lnTo>
                  <a:lnTo>
                    <a:pt x="2064544" y="438150"/>
                  </a:lnTo>
                  <a:lnTo>
                    <a:pt x="2064544" y="426244"/>
                  </a:lnTo>
                  <a:lnTo>
                    <a:pt x="1957387" y="426244"/>
                  </a:lnTo>
                  <a:lnTo>
                    <a:pt x="1957387" y="395288"/>
                  </a:lnTo>
                  <a:lnTo>
                    <a:pt x="1914525" y="395288"/>
                  </a:lnTo>
                  <a:lnTo>
                    <a:pt x="1914525" y="378619"/>
                  </a:lnTo>
                  <a:lnTo>
                    <a:pt x="1876425" y="378619"/>
                  </a:lnTo>
                  <a:lnTo>
                    <a:pt x="1876425" y="354806"/>
                  </a:lnTo>
                  <a:lnTo>
                    <a:pt x="1750219" y="354806"/>
                  </a:lnTo>
                  <a:lnTo>
                    <a:pt x="1750219" y="333375"/>
                  </a:lnTo>
                  <a:lnTo>
                    <a:pt x="1721644" y="333375"/>
                  </a:lnTo>
                  <a:lnTo>
                    <a:pt x="1721644" y="316706"/>
                  </a:lnTo>
                  <a:lnTo>
                    <a:pt x="1681162" y="316706"/>
                  </a:lnTo>
                  <a:lnTo>
                    <a:pt x="1681162" y="297656"/>
                  </a:lnTo>
                  <a:lnTo>
                    <a:pt x="1647825" y="297656"/>
                  </a:lnTo>
                  <a:lnTo>
                    <a:pt x="1647825" y="283369"/>
                  </a:lnTo>
                  <a:lnTo>
                    <a:pt x="1597819" y="283369"/>
                  </a:lnTo>
                  <a:lnTo>
                    <a:pt x="1597819" y="247650"/>
                  </a:lnTo>
                  <a:lnTo>
                    <a:pt x="1533525" y="247650"/>
                  </a:lnTo>
                  <a:lnTo>
                    <a:pt x="1533525" y="230981"/>
                  </a:lnTo>
                  <a:lnTo>
                    <a:pt x="1443037" y="230981"/>
                  </a:lnTo>
                  <a:lnTo>
                    <a:pt x="1431131" y="219075"/>
                  </a:lnTo>
                  <a:lnTo>
                    <a:pt x="1395412" y="219075"/>
                  </a:lnTo>
                  <a:lnTo>
                    <a:pt x="1395412" y="204788"/>
                  </a:lnTo>
                  <a:lnTo>
                    <a:pt x="1297781" y="204788"/>
                  </a:lnTo>
                  <a:lnTo>
                    <a:pt x="1288256" y="195263"/>
                  </a:lnTo>
                  <a:lnTo>
                    <a:pt x="1238250" y="195263"/>
                  </a:lnTo>
                  <a:lnTo>
                    <a:pt x="1238250" y="178594"/>
                  </a:lnTo>
                  <a:lnTo>
                    <a:pt x="1114425" y="178594"/>
                  </a:lnTo>
                  <a:lnTo>
                    <a:pt x="1104900" y="169069"/>
                  </a:lnTo>
                  <a:lnTo>
                    <a:pt x="1064419" y="169069"/>
                  </a:lnTo>
                  <a:lnTo>
                    <a:pt x="1050131" y="154781"/>
                  </a:lnTo>
                  <a:lnTo>
                    <a:pt x="978694" y="154781"/>
                  </a:lnTo>
                  <a:lnTo>
                    <a:pt x="978694" y="138113"/>
                  </a:lnTo>
                  <a:lnTo>
                    <a:pt x="935831" y="138113"/>
                  </a:lnTo>
                  <a:lnTo>
                    <a:pt x="935831" y="126206"/>
                  </a:lnTo>
                  <a:lnTo>
                    <a:pt x="902494" y="126206"/>
                  </a:lnTo>
                  <a:lnTo>
                    <a:pt x="892969" y="116681"/>
                  </a:lnTo>
                  <a:lnTo>
                    <a:pt x="852487" y="116681"/>
                  </a:lnTo>
                  <a:lnTo>
                    <a:pt x="852487" y="97631"/>
                  </a:lnTo>
                  <a:lnTo>
                    <a:pt x="797719" y="97631"/>
                  </a:lnTo>
                  <a:lnTo>
                    <a:pt x="797719" y="83344"/>
                  </a:lnTo>
                  <a:lnTo>
                    <a:pt x="757237" y="83344"/>
                  </a:lnTo>
                  <a:lnTo>
                    <a:pt x="757237" y="69056"/>
                  </a:lnTo>
                  <a:lnTo>
                    <a:pt x="595312" y="69056"/>
                  </a:lnTo>
                  <a:lnTo>
                    <a:pt x="595312" y="50006"/>
                  </a:lnTo>
                  <a:lnTo>
                    <a:pt x="531019" y="50006"/>
                  </a:lnTo>
                  <a:lnTo>
                    <a:pt x="509587" y="50006"/>
                  </a:lnTo>
                  <a:lnTo>
                    <a:pt x="431006" y="50006"/>
                  </a:lnTo>
                  <a:lnTo>
                    <a:pt x="431006" y="38100"/>
                  </a:lnTo>
                  <a:lnTo>
                    <a:pt x="283369" y="38100"/>
                  </a:lnTo>
                  <a:lnTo>
                    <a:pt x="283369" y="26194"/>
                  </a:lnTo>
                  <a:lnTo>
                    <a:pt x="216694" y="26194"/>
                  </a:lnTo>
                  <a:lnTo>
                    <a:pt x="216694" y="14288"/>
                  </a:lnTo>
                  <a:lnTo>
                    <a:pt x="73819" y="14288"/>
                  </a:lnTo>
                  <a:lnTo>
                    <a:pt x="73819" y="0"/>
                  </a:lnTo>
                  <a:lnTo>
                    <a:pt x="0" y="0"/>
                  </a:lnTo>
                </a:path>
              </a:pathLst>
            </a:custGeom>
            <a:noFill/>
            <a:ln w="28575" cap="flat" cmpd="sng" algn="ctr">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457063"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77" name="Group 31">
              <a:extLst>
                <a:ext uri="{FF2B5EF4-FFF2-40B4-BE49-F238E27FC236}">
                  <a16:creationId xmlns:a16="http://schemas.microsoft.com/office/drawing/2014/main" id="{D0B2AE4B-6662-443B-9B2B-FFB8F40B557C}"/>
                </a:ext>
              </a:extLst>
            </p:cNvPr>
            <p:cNvGrpSpPr>
              <a:grpSpLocks/>
            </p:cNvGrpSpPr>
            <p:nvPr/>
          </p:nvGrpSpPr>
          <p:grpSpPr bwMode="auto">
            <a:xfrm>
              <a:off x="6925313" y="1639574"/>
              <a:ext cx="4086755" cy="4092335"/>
              <a:chOff x="5276849" y="2219651"/>
              <a:chExt cx="3484766" cy="3488207"/>
            </a:xfrm>
          </p:grpSpPr>
          <p:sp>
            <p:nvSpPr>
              <p:cNvPr id="78" name="Freeform 3">
                <a:extLst>
                  <a:ext uri="{FF2B5EF4-FFF2-40B4-BE49-F238E27FC236}">
                    <a16:creationId xmlns:a16="http://schemas.microsoft.com/office/drawing/2014/main" id="{B2EF04E4-D8FA-4A71-959E-C26475DAA19E}"/>
                  </a:ext>
                </a:extLst>
              </p:cNvPr>
              <p:cNvSpPr>
                <a:spLocks/>
              </p:cNvSpPr>
              <p:nvPr/>
            </p:nvSpPr>
            <p:spPr bwMode="auto">
              <a:xfrm>
                <a:off x="5353396" y="2219651"/>
                <a:ext cx="3408219" cy="3416531"/>
              </a:xfrm>
              <a:custGeom>
                <a:avLst/>
                <a:gdLst>
                  <a:gd name="T0" fmla="*/ 0 w 3408219"/>
                  <a:gd name="T1" fmla="*/ 0 h 3416531"/>
                  <a:gd name="T2" fmla="*/ 0 w 3408219"/>
                  <a:gd name="T3" fmla="*/ 3416531 h 3416531"/>
                  <a:gd name="T4" fmla="*/ 3408219 w 3408219"/>
                  <a:gd name="T5" fmla="*/ 3416531 h 3416531"/>
                  <a:gd name="T6" fmla="*/ 0 60000 65536"/>
                  <a:gd name="T7" fmla="*/ 0 60000 65536"/>
                  <a:gd name="T8" fmla="*/ 0 60000 65536"/>
                  <a:gd name="T9" fmla="*/ 0 w 3408219"/>
                  <a:gd name="T10" fmla="*/ 0 h 3416531"/>
                  <a:gd name="T11" fmla="*/ 3408219 w 3408219"/>
                  <a:gd name="T12" fmla="*/ 3416531 h 3416531"/>
                </a:gdLst>
                <a:ahLst/>
                <a:cxnLst>
                  <a:cxn ang="T6">
                    <a:pos x="T0" y="T1"/>
                  </a:cxn>
                  <a:cxn ang="T7">
                    <a:pos x="T2" y="T3"/>
                  </a:cxn>
                  <a:cxn ang="T8">
                    <a:pos x="T4" y="T5"/>
                  </a:cxn>
                </a:cxnLst>
                <a:rect l="T9" t="T10" r="T11" b="T12"/>
                <a:pathLst>
                  <a:path w="3408219" h="3416531">
                    <a:moveTo>
                      <a:pt x="0" y="0"/>
                    </a:moveTo>
                    <a:lnTo>
                      <a:pt x="0" y="3416531"/>
                    </a:lnTo>
                    <a:lnTo>
                      <a:pt x="3408219" y="3416531"/>
                    </a:lnTo>
                  </a:path>
                </a:pathLst>
              </a:custGeom>
              <a:noFill/>
              <a:ln w="28575" cap="flat" cmpd="sng" algn="ctr">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457063"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79" name="Group 20">
                <a:extLst>
                  <a:ext uri="{FF2B5EF4-FFF2-40B4-BE49-F238E27FC236}">
                    <a16:creationId xmlns:a16="http://schemas.microsoft.com/office/drawing/2014/main" id="{A08FF5EF-1D8D-420B-A1BC-4AD8284FE12F}"/>
                  </a:ext>
                </a:extLst>
              </p:cNvPr>
              <p:cNvGrpSpPr>
                <a:grpSpLocks/>
              </p:cNvGrpSpPr>
              <p:nvPr/>
            </p:nvGrpSpPr>
            <p:grpSpPr bwMode="auto">
              <a:xfrm>
                <a:off x="5276849" y="2226469"/>
                <a:ext cx="61913" cy="3401247"/>
                <a:chOff x="5276849" y="2226469"/>
                <a:chExt cx="61913" cy="3401247"/>
              </a:xfrm>
            </p:grpSpPr>
            <p:cxnSp>
              <p:nvCxnSpPr>
                <p:cNvPr id="88" name="Straight Connector 14">
                  <a:extLst>
                    <a:ext uri="{FF2B5EF4-FFF2-40B4-BE49-F238E27FC236}">
                      <a16:creationId xmlns:a16="http://schemas.microsoft.com/office/drawing/2014/main" id="{6D18ECB2-11D5-46F8-80B7-D318876D8874}"/>
                    </a:ext>
                  </a:extLst>
                </p:cNvPr>
                <p:cNvCxnSpPr>
                  <a:cxnSpLocks noChangeShapeType="1"/>
                </p:cNvCxnSpPr>
                <p:nvPr/>
              </p:nvCxnSpPr>
              <p:spPr bwMode="auto">
                <a:xfrm>
                  <a:off x="5276849" y="2919413"/>
                  <a:ext cx="61913"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9" name="Straight Connector 15">
                  <a:extLst>
                    <a:ext uri="{FF2B5EF4-FFF2-40B4-BE49-F238E27FC236}">
                      <a16:creationId xmlns:a16="http://schemas.microsoft.com/office/drawing/2014/main" id="{5BAB6E5F-EAC9-40A5-86C8-BF66B4B6E041}"/>
                    </a:ext>
                  </a:extLst>
                </p:cNvPr>
                <p:cNvCxnSpPr>
                  <a:cxnSpLocks noChangeShapeType="1"/>
                </p:cNvCxnSpPr>
                <p:nvPr/>
              </p:nvCxnSpPr>
              <p:spPr bwMode="auto">
                <a:xfrm>
                  <a:off x="5276849" y="2226469"/>
                  <a:ext cx="61913"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90" name="Straight Connector 16">
                  <a:extLst>
                    <a:ext uri="{FF2B5EF4-FFF2-40B4-BE49-F238E27FC236}">
                      <a16:creationId xmlns:a16="http://schemas.microsoft.com/office/drawing/2014/main" id="{58342E66-9D89-4297-96D8-AF84B56229F3}"/>
                    </a:ext>
                  </a:extLst>
                </p:cNvPr>
                <p:cNvCxnSpPr>
                  <a:cxnSpLocks noChangeShapeType="1"/>
                </p:cNvCxnSpPr>
                <p:nvPr/>
              </p:nvCxnSpPr>
              <p:spPr bwMode="auto">
                <a:xfrm>
                  <a:off x="5276849" y="4269584"/>
                  <a:ext cx="61913"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91" name="Straight Connector 17">
                  <a:extLst>
                    <a:ext uri="{FF2B5EF4-FFF2-40B4-BE49-F238E27FC236}">
                      <a16:creationId xmlns:a16="http://schemas.microsoft.com/office/drawing/2014/main" id="{F1745568-BA6A-4606-943C-10B5D9913402}"/>
                    </a:ext>
                  </a:extLst>
                </p:cNvPr>
                <p:cNvCxnSpPr>
                  <a:cxnSpLocks noChangeShapeType="1"/>
                </p:cNvCxnSpPr>
                <p:nvPr/>
              </p:nvCxnSpPr>
              <p:spPr bwMode="auto">
                <a:xfrm>
                  <a:off x="5276849" y="3593307"/>
                  <a:ext cx="61913"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92" name="Straight Connector 18">
                  <a:extLst>
                    <a:ext uri="{FF2B5EF4-FFF2-40B4-BE49-F238E27FC236}">
                      <a16:creationId xmlns:a16="http://schemas.microsoft.com/office/drawing/2014/main" id="{410BC7AD-66C6-48DA-9653-E4FFCC7D1F82}"/>
                    </a:ext>
                  </a:extLst>
                </p:cNvPr>
                <p:cNvCxnSpPr>
                  <a:cxnSpLocks noChangeShapeType="1"/>
                </p:cNvCxnSpPr>
                <p:nvPr/>
              </p:nvCxnSpPr>
              <p:spPr bwMode="auto">
                <a:xfrm>
                  <a:off x="5276849" y="4948240"/>
                  <a:ext cx="61913"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93" name="Straight Connector 19">
                  <a:extLst>
                    <a:ext uri="{FF2B5EF4-FFF2-40B4-BE49-F238E27FC236}">
                      <a16:creationId xmlns:a16="http://schemas.microsoft.com/office/drawing/2014/main" id="{C66A3D05-1BEF-43EB-B042-399A43D34AF6}"/>
                    </a:ext>
                  </a:extLst>
                </p:cNvPr>
                <p:cNvCxnSpPr>
                  <a:cxnSpLocks noChangeShapeType="1"/>
                </p:cNvCxnSpPr>
                <p:nvPr/>
              </p:nvCxnSpPr>
              <p:spPr bwMode="auto">
                <a:xfrm>
                  <a:off x="5276849" y="5627716"/>
                  <a:ext cx="61913"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grpSp>
            <p:nvGrpSpPr>
              <p:cNvPr id="80" name="Group 30">
                <a:extLst>
                  <a:ext uri="{FF2B5EF4-FFF2-40B4-BE49-F238E27FC236}">
                    <a16:creationId xmlns:a16="http://schemas.microsoft.com/office/drawing/2014/main" id="{E4BEEE16-3C8B-455A-854F-ABFF8F82CB92}"/>
                  </a:ext>
                </a:extLst>
              </p:cNvPr>
              <p:cNvGrpSpPr>
                <a:grpSpLocks/>
              </p:cNvGrpSpPr>
              <p:nvPr/>
            </p:nvGrpSpPr>
            <p:grpSpPr bwMode="auto">
              <a:xfrm>
                <a:off x="5353396" y="5643564"/>
                <a:ext cx="3248024" cy="64294"/>
                <a:chOff x="5353396" y="5643564"/>
                <a:chExt cx="3248024" cy="64294"/>
              </a:xfrm>
            </p:grpSpPr>
            <p:cxnSp>
              <p:nvCxnSpPr>
                <p:cNvPr id="81" name="Straight Connector 22">
                  <a:extLst>
                    <a:ext uri="{FF2B5EF4-FFF2-40B4-BE49-F238E27FC236}">
                      <a16:creationId xmlns:a16="http://schemas.microsoft.com/office/drawing/2014/main" id="{C835CBAF-9B20-45DE-B7AE-E3B4D8641C4E}"/>
                    </a:ext>
                  </a:extLst>
                </p:cNvPr>
                <p:cNvCxnSpPr>
                  <a:cxnSpLocks noChangeShapeType="1"/>
                </p:cNvCxnSpPr>
                <p:nvPr/>
              </p:nvCxnSpPr>
              <p:spPr bwMode="auto">
                <a:xfrm>
                  <a:off x="5903119"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2" name="Straight Connector 23">
                  <a:extLst>
                    <a:ext uri="{FF2B5EF4-FFF2-40B4-BE49-F238E27FC236}">
                      <a16:creationId xmlns:a16="http://schemas.microsoft.com/office/drawing/2014/main" id="{6737D3C8-C454-431C-8EE5-55490D7C337C}"/>
                    </a:ext>
                  </a:extLst>
                </p:cNvPr>
                <p:cNvCxnSpPr>
                  <a:cxnSpLocks noChangeShapeType="1"/>
                </p:cNvCxnSpPr>
                <p:nvPr/>
              </p:nvCxnSpPr>
              <p:spPr bwMode="auto">
                <a:xfrm>
                  <a:off x="5353396"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3" name="Straight Connector 24">
                  <a:extLst>
                    <a:ext uri="{FF2B5EF4-FFF2-40B4-BE49-F238E27FC236}">
                      <a16:creationId xmlns:a16="http://schemas.microsoft.com/office/drawing/2014/main" id="{12731255-E046-48AB-92FC-01A0907ABF48}"/>
                    </a:ext>
                  </a:extLst>
                </p:cNvPr>
                <p:cNvCxnSpPr>
                  <a:cxnSpLocks noChangeShapeType="1"/>
                </p:cNvCxnSpPr>
                <p:nvPr/>
              </p:nvCxnSpPr>
              <p:spPr bwMode="auto">
                <a:xfrm>
                  <a:off x="6981825"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4" name="Straight Connector 25">
                  <a:extLst>
                    <a:ext uri="{FF2B5EF4-FFF2-40B4-BE49-F238E27FC236}">
                      <a16:creationId xmlns:a16="http://schemas.microsoft.com/office/drawing/2014/main" id="{6C25AF7D-E5C1-46BA-8BB0-4D8208AC8F1D}"/>
                    </a:ext>
                  </a:extLst>
                </p:cNvPr>
                <p:cNvCxnSpPr>
                  <a:cxnSpLocks noChangeShapeType="1"/>
                </p:cNvCxnSpPr>
                <p:nvPr/>
              </p:nvCxnSpPr>
              <p:spPr bwMode="auto">
                <a:xfrm>
                  <a:off x="6441626"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5" name="Straight Connector 26">
                  <a:extLst>
                    <a:ext uri="{FF2B5EF4-FFF2-40B4-BE49-F238E27FC236}">
                      <a16:creationId xmlns:a16="http://schemas.microsoft.com/office/drawing/2014/main" id="{07974C97-77FB-42EB-B3BD-E65BA948056F}"/>
                    </a:ext>
                  </a:extLst>
                </p:cNvPr>
                <p:cNvCxnSpPr>
                  <a:cxnSpLocks noChangeShapeType="1"/>
                </p:cNvCxnSpPr>
                <p:nvPr/>
              </p:nvCxnSpPr>
              <p:spPr bwMode="auto">
                <a:xfrm>
                  <a:off x="8055770"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6" name="Straight Connector 27">
                  <a:extLst>
                    <a:ext uri="{FF2B5EF4-FFF2-40B4-BE49-F238E27FC236}">
                      <a16:creationId xmlns:a16="http://schemas.microsoft.com/office/drawing/2014/main" id="{055FA40D-FCDF-4816-A6A3-A038146FBB50}"/>
                    </a:ext>
                  </a:extLst>
                </p:cNvPr>
                <p:cNvCxnSpPr>
                  <a:cxnSpLocks noChangeShapeType="1"/>
                </p:cNvCxnSpPr>
                <p:nvPr/>
              </p:nvCxnSpPr>
              <p:spPr bwMode="auto">
                <a:xfrm>
                  <a:off x="7513190"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87" name="Straight Connector 29">
                  <a:extLst>
                    <a:ext uri="{FF2B5EF4-FFF2-40B4-BE49-F238E27FC236}">
                      <a16:creationId xmlns:a16="http://schemas.microsoft.com/office/drawing/2014/main" id="{1CB42365-2F73-498E-915B-F53381DE7A3E}"/>
                    </a:ext>
                  </a:extLst>
                </p:cNvPr>
                <p:cNvCxnSpPr>
                  <a:cxnSpLocks noChangeShapeType="1"/>
                </p:cNvCxnSpPr>
                <p:nvPr/>
              </p:nvCxnSpPr>
              <p:spPr bwMode="auto">
                <a:xfrm>
                  <a:off x="8601420" y="5643564"/>
                  <a:ext cx="0" cy="642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grpSp>
        <p:sp>
          <p:nvSpPr>
            <p:cNvPr id="94" name="TextBox 32">
              <a:extLst>
                <a:ext uri="{FF2B5EF4-FFF2-40B4-BE49-F238E27FC236}">
                  <a16:creationId xmlns:a16="http://schemas.microsoft.com/office/drawing/2014/main" id="{142F6C36-201C-42E5-ACBF-2D3574B0341A}"/>
                </a:ext>
              </a:extLst>
            </p:cNvPr>
            <p:cNvSpPr txBox="1">
              <a:spLocks noChangeArrowheads="1"/>
            </p:cNvSpPr>
            <p:nvPr/>
          </p:nvSpPr>
          <p:spPr bwMode="auto">
            <a:xfrm>
              <a:off x="6172979" y="1493105"/>
              <a:ext cx="774528"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95" name="TextBox 33">
              <a:extLst>
                <a:ext uri="{FF2B5EF4-FFF2-40B4-BE49-F238E27FC236}">
                  <a16:creationId xmlns:a16="http://schemas.microsoft.com/office/drawing/2014/main" id="{8F3FA768-E62B-4345-8A75-46CB1D19026C}"/>
                </a:ext>
              </a:extLst>
            </p:cNvPr>
            <p:cNvSpPr txBox="1">
              <a:spLocks noChangeArrowheads="1"/>
            </p:cNvSpPr>
            <p:nvPr/>
          </p:nvSpPr>
          <p:spPr bwMode="auto">
            <a:xfrm>
              <a:off x="6172979" y="2290847"/>
              <a:ext cx="774528"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96" name="TextBox 34">
              <a:extLst>
                <a:ext uri="{FF2B5EF4-FFF2-40B4-BE49-F238E27FC236}">
                  <a16:creationId xmlns:a16="http://schemas.microsoft.com/office/drawing/2014/main" id="{79B1F222-4490-49CF-ADEB-17B2039AC305}"/>
                </a:ext>
              </a:extLst>
            </p:cNvPr>
            <p:cNvSpPr txBox="1">
              <a:spLocks noChangeArrowheads="1"/>
            </p:cNvSpPr>
            <p:nvPr/>
          </p:nvSpPr>
          <p:spPr bwMode="auto">
            <a:xfrm>
              <a:off x="6172979" y="3088589"/>
              <a:ext cx="774528"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97" name="TextBox 35">
              <a:extLst>
                <a:ext uri="{FF2B5EF4-FFF2-40B4-BE49-F238E27FC236}">
                  <a16:creationId xmlns:a16="http://schemas.microsoft.com/office/drawing/2014/main" id="{00F6F490-23DA-468E-9D5F-B8B5CED63797}"/>
                </a:ext>
              </a:extLst>
            </p:cNvPr>
            <p:cNvSpPr txBox="1">
              <a:spLocks noChangeArrowheads="1"/>
            </p:cNvSpPr>
            <p:nvPr/>
          </p:nvSpPr>
          <p:spPr bwMode="auto">
            <a:xfrm>
              <a:off x="6172979" y="3886331"/>
              <a:ext cx="774528"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98" name="TextBox 36">
              <a:extLst>
                <a:ext uri="{FF2B5EF4-FFF2-40B4-BE49-F238E27FC236}">
                  <a16:creationId xmlns:a16="http://schemas.microsoft.com/office/drawing/2014/main" id="{498306DB-955D-43D6-B454-65C9AFF64294}"/>
                </a:ext>
              </a:extLst>
            </p:cNvPr>
            <p:cNvSpPr txBox="1">
              <a:spLocks noChangeArrowheads="1"/>
            </p:cNvSpPr>
            <p:nvPr/>
          </p:nvSpPr>
          <p:spPr bwMode="auto">
            <a:xfrm>
              <a:off x="6172979" y="4684073"/>
              <a:ext cx="774528"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99" name="TextBox 37">
              <a:extLst>
                <a:ext uri="{FF2B5EF4-FFF2-40B4-BE49-F238E27FC236}">
                  <a16:creationId xmlns:a16="http://schemas.microsoft.com/office/drawing/2014/main" id="{C9F1211D-322D-4991-A998-6452F4FE5A01}"/>
                </a:ext>
              </a:extLst>
            </p:cNvPr>
            <p:cNvSpPr txBox="1">
              <a:spLocks noChangeArrowheads="1"/>
            </p:cNvSpPr>
            <p:nvPr/>
          </p:nvSpPr>
          <p:spPr bwMode="auto">
            <a:xfrm>
              <a:off x="6172979" y="5481816"/>
              <a:ext cx="774528"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0" name="TextBox 38">
              <a:extLst>
                <a:ext uri="{FF2B5EF4-FFF2-40B4-BE49-F238E27FC236}">
                  <a16:creationId xmlns:a16="http://schemas.microsoft.com/office/drawing/2014/main" id="{9015009F-BE98-4895-A14C-64F967D774E6}"/>
                </a:ext>
              </a:extLst>
            </p:cNvPr>
            <p:cNvSpPr txBox="1">
              <a:spLocks noChangeArrowheads="1"/>
            </p:cNvSpPr>
            <p:nvPr/>
          </p:nvSpPr>
          <p:spPr bwMode="auto">
            <a:xfrm>
              <a:off x="6700029" y="5713290"/>
              <a:ext cx="619994"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1" name="TextBox 39">
              <a:extLst>
                <a:ext uri="{FF2B5EF4-FFF2-40B4-BE49-F238E27FC236}">
                  <a16:creationId xmlns:a16="http://schemas.microsoft.com/office/drawing/2014/main" id="{1273ABDB-582F-4D07-98B3-718328658410}"/>
                </a:ext>
              </a:extLst>
            </p:cNvPr>
            <p:cNvSpPr txBox="1">
              <a:spLocks noChangeArrowheads="1"/>
            </p:cNvSpPr>
            <p:nvPr/>
          </p:nvSpPr>
          <p:spPr bwMode="auto">
            <a:xfrm>
              <a:off x="7349812" y="5713290"/>
              <a:ext cx="619995"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102" name="TextBox 40">
              <a:extLst>
                <a:ext uri="{FF2B5EF4-FFF2-40B4-BE49-F238E27FC236}">
                  <a16:creationId xmlns:a16="http://schemas.microsoft.com/office/drawing/2014/main" id="{2D0D33CE-5EC0-40E1-A3FA-A23218E703B5}"/>
                </a:ext>
              </a:extLst>
            </p:cNvPr>
            <p:cNvSpPr txBox="1">
              <a:spLocks noChangeArrowheads="1"/>
            </p:cNvSpPr>
            <p:nvPr/>
          </p:nvSpPr>
          <p:spPr bwMode="auto">
            <a:xfrm>
              <a:off x="7980980" y="5713290"/>
              <a:ext cx="619994"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103" name="TextBox 41">
              <a:extLst>
                <a:ext uri="{FF2B5EF4-FFF2-40B4-BE49-F238E27FC236}">
                  <a16:creationId xmlns:a16="http://schemas.microsoft.com/office/drawing/2014/main" id="{1314B86A-04F2-4D99-B632-95FE8827084F}"/>
                </a:ext>
              </a:extLst>
            </p:cNvPr>
            <p:cNvSpPr txBox="1">
              <a:spLocks noChangeArrowheads="1"/>
            </p:cNvSpPr>
            <p:nvPr/>
          </p:nvSpPr>
          <p:spPr bwMode="auto">
            <a:xfrm>
              <a:off x="8630763" y="5713290"/>
              <a:ext cx="619995"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104" name="TextBox 42">
              <a:extLst>
                <a:ext uri="{FF2B5EF4-FFF2-40B4-BE49-F238E27FC236}">
                  <a16:creationId xmlns:a16="http://schemas.microsoft.com/office/drawing/2014/main" id="{5E6B130B-42A9-4DE2-A326-0504B3593B71}"/>
                </a:ext>
              </a:extLst>
            </p:cNvPr>
            <p:cNvSpPr txBox="1">
              <a:spLocks noChangeArrowheads="1"/>
            </p:cNvSpPr>
            <p:nvPr/>
          </p:nvSpPr>
          <p:spPr bwMode="auto">
            <a:xfrm>
              <a:off x="9237725" y="5713290"/>
              <a:ext cx="619995"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105" name="TextBox 43">
              <a:extLst>
                <a:ext uri="{FF2B5EF4-FFF2-40B4-BE49-F238E27FC236}">
                  <a16:creationId xmlns:a16="http://schemas.microsoft.com/office/drawing/2014/main" id="{DD5E49A4-A6E0-4BE7-825E-75C87B020735}"/>
                </a:ext>
              </a:extLst>
            </p:cNvPr>
            <p:cNvSpPr txBox="1">
              <a:spLocks noChangeArrowheads="1"/>
            </p:cNvSpPr>
            <p:nvPr/>
          </p:nvSpPr>
          <p:spPr bwMode="auto">
            <a:xfrm>
              <a:off x="9868892" y="5713290"/>
              <a:ext cx="619994"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06" name="TextBox 44">
              <a:extLst>
                <a:ext uri="{FF2B5EF4-FFF2-40B4-BE49-F238E27FC236}">
                  <a16:creationId xmlns:a16="http://schemas.microsoft.com/office/drawing/2014/main" id="{15CCE6C1-CFCF-4F14-AF67-4FEAEE010BC4}"/>
                </a:ext>
              </a:extLst>
            </p:cNvPr>
            <p:cNvSpPr txBox="1">
              <a:spLocks noChangeArrowheads="1"/>
            </p:cNvSpPr>
            <p:nvPr/>
          </p:nvSpPr>
          <p:spPr bwMode="auto">
            <a:xfrm>
              <a:off x="10518677" y="5713290"/>
              <a:ext cx="621857"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72</a:t>
              </a:r>
            </a:p>
          </p:txBody>
        </p:sp>
        <p:sp>
          <p:nvSpPr>
            <p:cNvPr id="107" name="TextBox 45">
              <a:extLst>
                <a:ext uri="{FF2B5EF4-FFF2-40B4-BE49-F238E27FC236}">
                  <a16:creationId xmlns:a16="http://schemas.microsoft.com/office/drawing/2014/main" id="{FF909214-E67F-439D-A1F0-402022A2971B}"/>
                </a:ext>
              </a:extLst>
            </p:cNvPr>
            <p:cNvSpPr txBox="1">
              <a:spLocks noChangeArrowheads="1"/>
            </p:cNvSpPr>
            <p:nvPr/>
          </p:nvSpPr>
          <p:spPr bwMode="auto">
            <a:xfrm>
              <a:off x="7377740" y="4637142"/>
              <a:ext cx="2872829" cy="8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R-ISS I	  NR</a:t>
              </a:r>
              <a:b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R-ISS II	  83</a:t>
              </a:r>
              <a:b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R-ISS III	  43</a:t>
              </a:r>
            </a:p>
          </p:txBody>
        </p:sp>
        <p:sp>
          <p:nvSpPr>
            <p:cNvPr id="108" name="TextBox 46">
              <a:extLst>
                <a:ext uri="{FF2B5EF4-FFF2-40B4-BE49-F238E27FC236}">
                  <a16:creationId xmlns:a16="http://schemas.microsoft.com/office/drawing/2014/main" id="{D64D1732-99E8-4B74-B8D7-2DD34C5B13C2}"/>
                </a:ext>
              </a:extLst>
            </p:cNvPr>
            <p:cNvSpPr txBox="1">
              <a:spLocks noChangeArrowheads="1"/>
            </p:cNvSpPr>
            <p:nvPr/>
          </p:nvSpPr>
          <p:spPr bwMode="auto">
            <a:xfrm>
              <a:off x="7221065" y="4333662"/>
              <a:ext cx="182668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Median OS, Mo</a:t>
              </a:r>
            </a:p>
          </p:txBody>
        </p:sp>
        <p:cxnSp>
          <p:nvCxnSpPr>
            <p:cNvPr id="109" name="Straight Connector 48">
              <a:extLst>
                <a:ext uri="{FF2B5EF4-FFF2-40B4-BE49-F238E27FC236}">
                  <a16:creationId xmlns:a16="http://schemas.microsoft.com/office/drawing/2014/main" id="{7AAB8F0F-2997-4A6D-8A02-32E1F3022700}"/>
                </a:ext>
              </a:extLst>
            </p:cNvPr>
            <p:cNvCxnSpPr>
              <a:cxnSpLocks noChangeShapeType="1"/>
            </p:cNvCxnSpPr>
            <p:nvPr/>
          </p:nvCxnSpPr>
          <p:spPr bwMode="auto">
            <a:xfrm>
              <a:off x="7150596" y="4780504"/>
              <a:ext cx="227146"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110" name="Straight Connector 109">
              <a:extLst>
                <a:ext uri="{FF2B5EF4-FFF2-40B4-BE49-F238E27FC236}">
                  <a16:creationId xmlns:a16="http://schemas.microsoft.com/office/drawing/2014/main" id="{D67C3ADC-C91E-4E84-BE14-9A88F66FA43F}"/>
                </a:ext>
              </a:extLst>
            </p:cNvPr>
            <p:cNvCxnSpPr/>
            <p:nvPr/>
          </p:nvCxnSpPr>
          <p:spPr bwMode="auto">
            <a:xfrm>
              <a:off x="7150596" y="5035576"/>
              <a:ext cx="227146" cy="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50">
              <a:extLst>
                <a:ext uri="{FF2B5EF4-FFF2-40B4-BE49-F238E27FC236}">
                  <a16:creationId xmlns:a16="http://schemas.microsoft.com/office/drawing/2014/main" id="{C2E339B5-56A7-49EB-83E5-918530D2B423}"/>
                </a:ext>
              </a:extLst>
            </p:cNvPr>
            <p:cNvCxnSpPr>
              <a:cxnSpLocks noChangeShapeType="1"/>
            </p:cNvCxnSpPr>
            <p:nvPr/>
          </p:nvCxnSpPr>
          <p:spPr bwMode="auto">
            <a:xfrm>
              <a:off x="7150596" y="5303681"/>
              <a:ext cx="22714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sp>
          <p:nvSpPr>
            <p:cNvPr id="112" name="TextBox 51">
              <a:extLst>
                <a:ext uri="{FF2B5EF4-FFF2-40B4-BE49-F238E27FC236}">
                  <a16:creationId xmlns:a16="http://schemas.microsoft.com/office/drawing/2014/main" id="{DC5194BB-EF23-492C-96A3-D51CD93A0685}"/>
                </a:ext>
              </a:extLst>
            </p:cNvPr>
            <p:cNvSpPr txBox="1">
              <a:spLocks noChangeArrowheads="1"/>
            </p:cNvSpPr>
            <p:nvPr/>
          </p:nvSpPr>
          <p:spPr bwMode="auto">
            <a:xfrm>
              <a:off x="6997920" y="6025992"/>
              <a:ext cx="3996979"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113" name="TextBox 52">
              <a:extLst>
                <a:ext uri="{FF2B5EF4-FFF2-40B4-BE49-F238E27FC236}">
                  <a16:creationId xmlns:a16="http://schemas.microsoft.com/office/drawing/2014/main" id="{B118256B-0FA0-461F-B335-E51AFA23450B}"/>
                </a:ext>
              </a:extLst>
            </p:cNvPr>
            <p:cNvSpPr txBox="1">
              <a:spLocks noChangeArrowheads="1"/>
            </p:cNvSpPr>
            <p:nvPr/>
          </p:nvSpPr>
          <p:spPr bwMode="auto">
            <a:xfrm rot="16200000">
              <a:off x="4381601" y="3459131"/>
              <a:ext cx="4051375" cy="34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457063" rtl="0" eaLnBrk="0" fontAlgn="base" latinLnBrk="0" hangingPunct="0">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OS (%)</a:t>
              </a:r>
            </a:p>
          </p:txBody>
        </p:sp>
      </p:grpSp>
      <p:sp>
        <p:nvSpPr>
          <p:cNvPr id="3" name="Slide Number Placeholder 2">
            <a:extLst>
              <a:ext uri="{FF2B5EF4-FFF2-40B4-BE49-F238E27FC236}">
                <a16:creationId xmlns:a16="http://schemas.microsoft.com/office/drawing/2014/main" id="{ECD24B53-DFE6-6B00-041B-0C4FD362C62F}"/>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32114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2" name="_s1038">
            <a:extLst>
              <a:ext uri="{FF2B5EF4-FFF2-40B4-BE49-F238E27FC236}">
                <a16:creationId xmlns:a16="http://schemas.microsoft.com/office/drawing/2014/main" id="{3F50D75D-23E1-0249-F85A-8F1AF0A26611}"/>
              </a:ext>
            </a:extLst>
          </p:cNvPr>
          <p:cNvSpPr>
            <a:spLocks noChangeArrowheads="1"/>
          </p:cNvSpPr>
          <p:nvPr/>
        </p:nvSpPr>
        <p:spPr bwMode="auto">
          <a:xfrm>
            <a:off x="1306612" y="1859280"/>
            <a:ext cx="4572000" cy="548640"/>
          </a:xfrm>
          <a:prstGeom prst="roundRect">
            <a:avLst>
              <a:gd name="adj" fmla="val 16667"/>
            </a:avLst>
          </a:prstGeom>
          <a:solidFill>
            <a:srgbClr val="E1471D"/>
          </a:solidFill>
          <a:ln w="9525">
            <a:solidFill>
              <a:schemeClr val="tx1"/>
            </a:solid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Transplant Candidate</a:t>
            </a:r>
            <a:endParaRPr kumimoji="0" lang="en-US" altLang="en-US" sz="2400" b="0"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endParaRPr>
          </a:p>
        </p:txBody>
      </p:sp>
      <p:sp>
        <p:nvSpPr>
          <p:cNvPr id="137223" name="_s1039">
            <a:extLst>
              <a:ext uri="{FF2B5EF4-FFF2-40B4-BE49-F238E27FC236}">
                <a16:creationId xmlns:a16="http://schemas.microsoft.com/office/drawing/2014/main" id="{812768BD-B6C6-CADD-6054-9BACCF02AA4E}"/>
              </a:ext>
            </a:extLst>
          </p:cNvPr>
          <p:cNvSpPr>
            <a:spLocks noChangeArrowheads="1"/>
          </p:cNvSpPr>
          <p:nvPr/>
        </p:nvSpPr>
        <p:spPr bwMode="auto">
          <a:xfrm>
            <a:off x="6542075" y="1859280"/>
            <a:ext cx="4572000" cy="548640"/>
          </a:xfrm>
          <a:prstGeom prst="roundRect">
            <a:avLst>
              <a:gd name="adj" fmla="val 16667"/>
            </a:avLst>
          </a:prstGeom>
          <a:solidFill>
            <a:srgbClr val="E1471D"/>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Not Transplant Candidate</a:t>
            </a:r>
          </a:p>
        </p:txBody>
      </p:sp>
      <p:sp>
        <p:nvSpPr>
          <p:cNvPr id="137224" name="_s1040">
            <a:extLst>
              <a:ext uri="{FF2B5EF4-FFF2-40B4-BE49-F238E27FC236}">
                <a16:creationId xmlns:a16="http://schemas.microsoft.com/office/drawing/2014/main" id="{F7610C17-A7DE-3713-679D-5F772120678A}"/>
              </a:ext>
            </a:extLst>
          </p:cNvPr>
          <p:cNvSpPr>
            <a:spLocks noChangeArrowheads="1"/>
          </p:cNvSpPr>
          <p:nvPr/>
        </p:nvSpPr>
        <p:spPr bwMode="auto">
          <a:xfrm>
            <a:off x="7456475" y="3414617"/>
            <a:ext cx="2743200" cy="717382"/>
          </a:xfrm>
          <a:prstGeom prst="roundRect">
            <a:avLst>
              <a:gd name="adj" fmla="val 16667"/>
            </a:avLst>
          </a:prstGeom>
          <a:solidFill>
            <a:schemeClr val="accent6"/>
          </a:solidFill>
          <a:ln w="9525">
            <a:solidFill>
              <a:schemeClr val="tx1"/>
            </a:solid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Dara-Rd</a:t>
            </a:r>
            <a:r>
              <a:rPr kumimoji="0" lang="en-US" altLang="en-US" sz="20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or</a:t>
            </a:r>
            <a:r>
              <a:rPr kumimoji="0" lang="en-US" altLang="en-US" sz="20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VRd</a:t>
            </a:r>
            <a:endPar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endParaRPr>
          </a:p>
        </p:txBody>
      </p:sp>
      <p:sp>
        <p:nvSpPr>
          <p:cNvPr id="156690" name="_s1040">
            <a:extLst>
              <a:ext uri="{FF2B5EF4-FFF2-40B4-BE49-F238E27FC236}">
                <a16:creationId xmlns:a16="http://schemas.microsoft.com/office/drawing/2014/main" id="{C602FAC9-6666-ABC9-C72F-9057A38BFD3F}"/>
              </a:ext>
            </a:extLst>
          </p:cNvPr>
          <p:cNvSpPr>
            <a:spLocks noChangeArrowheads="1"/>
          </p:cNvSpPr>
          <p:nvPr/>
        </p:nvSpPr>
        <p:spPr bwMode="auto">
          <a:xfrm>
            <a:off x="678729" y="5140108"/>
            <a:ext cx="2743200" cy="757231"/>
          </a:xfrm>
          <a:prstGeom prst="roundRect">
            <a:avLst>
              <a:gd name="adj" fmla="val 16667"/>
            </a:avLst>
          </a:prstGeom>
          <a:solidFill>
            <a:srgbClr val="FDB338"/>
          </a:solidFill>
          <a:ln w="9525">
            <a:solidFill>
              <a:schemeClr val="tx1"/>
            </a:solid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a:ea typeface="ＭＳ Ｐゴシック" pitchFamily="34" charset="-128"/>
                <a:cs typeface="Times New Roman" pitchFamily="18" charset="0"/>
              </a:rPr>
              <a:t>Lenalidomide</a:t>
            </a:r>
          </a:p>
        </p:txBody>
      </p:sp>
      <p:sp>
        <p:nvSpPr>
          <p:cNvPr id="2" name="Title 1">
            <a:extLst>
              <a:ext uri="{FF2B5EF4-FFF2-40B4-BE49-F238E27FC236}">
                <a16:creationId xmlns:a16="http://schemas.microsoft.com/office/drawing/2014/main" id="{906A88AF-E495-20BA-3563-50CF929F96E8}"/>
              </a:ext>
            </a:extLst>
          </p:cNvPr>
          <p:cNvSpPr>
            <a:spLocks noGrp="1"/>
          </p:cNvSpPr>
          <p:nvPr>
            <p:ph type="title"/>
          </p:nvPr>
        </p:nvSpPr>
        <p:spPr/>
        <p:txBody>
          <a:bodyPr/>
          <a:lstStyle/>
          <a:p>
            <a:r>
              <a:rPr lang="en-US">
                <a:latin typeface="+mn-lt"/>
              </a:rPr>
              <a:t>Proposed Treatment Algorithm for Newly Diagnosed Multiple Myeloma</a:t>
            </a:r>
          </a:p>
        </p:txBody>
      </p:sp>
      <p:sp>
        <p:nvSpPr>
          <p:cNvPr id="5" name="TextBox 4">
            <a:extLst>
              <a:ext uri="{FF2B5EF4-FFF2-40B4-BE49-F238E27FC236}">
                <a16:creationId xmlns:a16="http://schemas.microsoft.com/office/drawing/2014/main" id="{8D440363-C546-E19F-54E5-4E528C6B76AE}"/>
              </a:ext>
            </a:extLst>
          </p:cNvPr>
          <p:cNvSpPr txBox="1"/>
          <p:nvPr/>
        </p:nvSpPr>
        <p:spPr bwMode="auto">
          <a:xfrm>
            <a:off x="321410" y="6519781"/>
            <a:ext cx="7295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Adapted from NCCN Clinical Practice Guidelines in Oncology. Multiple Myeloma. v.2.2024. nccn.org.</a:t>
            </a:r>
          </a:p>
        </p:txBody>
      </p:sp>
      <p:sp>
        <p:nvSpPr>
          <p:cNvPr id="16" name="_s1039">
            <a:extLst>
              <a:ext uri="{FF2B5EF4-FFF2-40B4-BE49-F238E27FC236}">
                <a16:creationId xmlns:a16="http://schemas.microsoft.com/office/drawing/2014/main" id="{96E03EB1-92B4-81B5-D88D-5F9A0409C7CE}"/>
              </a:ext>
            </a:extLst>
          </p:cNvPr>
          <p:cNvSpPr>
            <a:spLocks noChangeArrowheads="1"/>
          </p:cNvSpPr>
          <p:nvPr/>
        </p:nvSpPr>
        <p:spPr bwMode="auto">
          <a:xfrm>
            <a:off x="678729" y="3416028"/>
            <a:ext cx="2743200" cy="715971"/>
          </a:xfrm>
          <a:prstGeom prst="roundRect">
            <a:avLst>
              <a:gd name="adj" fmla="val 16667"/>
            </a:avLst>
          </a:prstGeom>
          <a:solidFill>
            <a:schemeClr val="accent5"/>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VRd</a:t>
            </a: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0" i="0" u="sng"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or</a:t>
            </a:r>
            <a:r>
              <a:rPr kumimoji="0" lang="en-US" altLang="en-US" sz="2400" b="0"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KRd</a:t>
            </a: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a:t>
            </a:r>
            <a:endParaRPr kumimoji="0" lang="en-US" altLang="en-US" sz="2400" b="0" i="0" u="sng"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endParaRP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Dara-</a:t>
            </a: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VRd</a:t>
            </a:r>
            <a:r>
              <a:rPr kumimoji="0" lang="en-US" altLang="en-US" sz="2400" b="1" i="0" u="none" strike="noStrike" kern="1200" cap="none" spc="0" normalizeH="0" baseline="0" noProof="0">
                <a:ln>
                  <a:noFill/>
                </a:ln>
                <a:solidFill>
                  <a:srgbClr val="FFFFFF"/>
                </a:solidFill>
                <a:effectLst/>
                <a:highlight>
                  <a:srgbClr val="00FF00"/>
                </a:highlight>
                <a:uLnTx/>
                <a:uFillTx/>
                <a:latin typeface="Calibri"/>
                <a:ea typeface="MS PGothic" panose="020B0600070205080204" pitchFamily="34" charset="-128"/>
                <a:cs typeface="Times New Roman" panose="02020603050405020304" pitchFamily="18" charset="0"/>
              </a:rPr>
              <a:t> </a:t>
            </a:r>
          </a:p>
        </p:txBody>
      </p:sp>
      <p:sp>
        <p:nvSpPr>
          <p:cNvPr id="17" name="TextBox 16">
            <a:extLst>
              <a:ext uri="{FF2B5EF4-FFF2-40B4-BE49-F238E27FC236}">
                <a16:creationId xmlns:a16="http://schemas.microsoft.com/office/drawing/2014/main" id="{43DADE8C-07A0-8E12-F24D-164DB97C4BF1}"/>
              </a:ext>
            </a:extLst>
          </p:cNvPr>
          <p:cNvSpPr txBox="1"/>
          <p:nvPr/>
        </p:nvSpPr>
        <p:spPr bwMode="auto">
          <a:xfrm>
            <a:off x="678730" y="3113655"/>
            <a:ext cx="989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a:t>
            </a:r>
          </a:p>
        </p:txBody>
      </p:sp>
      <p:sp>
        <p:nvSpPr>
          <p:cNvPr id="24" name="TextBox 23">
            <a:extLst>
              <a:ext uri="{FF2B5EF4-FFF2-40B4-BE49-F238E27FC236}">
                <a16:creationId xmlns:a16="http://schemas.microsoft.com/office/drawing/2014/main" id="{B4575927-C70F-19A5-43E9-1520E5BBC3A9}"/>
              </a:ext>
            </a:extLst>
          </p:cNvPr>
          <p:cNvSpPr txBox="1"/>
          <p:nvPr/>
        </p:nvSpPr>
        <p:spPr>
          <a:xfrm>
            <a:off x="1638849" y="4431723"/>
            <a:ext cx="822960" cy="369332"/>
          </a:xfrm>
          <a:prstGeom prst="rect">
            <a:avLst/>
          </a:prstGeom>
          <a:solidFill>
            <a:schemeClr val="accent2">
              <a:lumMod val="40000"/>
              <a:lumOff val="60000"/>
            </a:schemeClr>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ASCT</a:t>
            </a:r>
          </a:p>
        </p:txBody>
      </p:sp>
      <p:sp>
        <p:nvSpPr>
          <p:cNvPr id="28" name="TextBox 27">
            <a:extLst>
              <a:ext uri="{FF2B5EF4-FFF2-40B4-BE49-F238E27FC236}">
                <a16:creationId xmlns:a16="http://schemas.microsoft.com/office/drawing/2014/main" id="{469FCDA1-3C92-E61E-7B0E-74DF32FB0163}"/>
              </a:ext>
            </a:extLst>
          </p:cNvPr>
          <p:cNvSpPr txBox="1"/>
          <p:nvPr/>
        </p:nvSpPr>
        <p:spPr bwMode="auto">
          <a:xfrm>
            <a:off x="719534" y="4801554"/>
            <a:ext cx="1416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cxnSp>
        <p:nvCxnSpPr>
          <p:cNvPr id="7" name="Straight Connector 6">
            <a:extLst>
              <a:ext uri="{FF2B5EF4-FFF2-40B4-BE49-F238E27FC236}">
                <a16:creationId xmlns:a16="http://schemas.microsoft.com/office/drawing/2014/main" id="{B2FC2C88-76EA-BF57-1529-80AD773D2C3D}"/>
              </a:ext>
            </a:extLst>
          </p:cNvPr>
          <p:cNvCxnSpPr>
            <a:cxnSpLocks/>
            <a:stCxn id="137223" idx="2"/>
            <a:endCxn id="137224" idx="0"/>
          </p:cNvCxnSpPr>
          <p:nvPr/>
        </p:nvCxnSpPr>
        <p:spPr bwMode="auto">
          <a:xfrm>
            <a:off x="8828075" y="2407920"/>
            <a:ext cx="0" cy="1006697"/>
          </a:xfrm>
          <a:prstGeom prst="line">
            <a:avLst/>
          </a:prstGeom>
          <a:noFill/>
          <a:ln w="28575" cap="flat" cmpd="sng" algn="ctr">
            <a:solidFill>
              <a:schemeClr val="bg1"/>
            </a:solidFill>
            <a:prstDash val="solid"/>
            <a:round/>
            <a:headEnd type="none" w="med" len="med"/>
            <a:tailEnd type="none" w="med" len="med"/>
          </a:ln>
          <a:effectLst/>
        </p:spPr>
      </p:cxnSp>
      <p:sp>
        <p:nvSpPr>
          <p:cNvPr id="3" name="_s1040">
            <a:extLst>
              <a:ext uri="{FF2B5EF4-FFF2-40B4-BE49-F238E27FC236}">
                <a16:creationId xmlns:a16="http://schemas.microsoft.com/office/drawing/2014/main" id="{CA61DC5E-16CE-7666-97CE-E79D92499BC5}"/>
              </a:ext>
            </a:extLst>
          </p:cNvPr>
          <p:cNvSpPr>
            <a:spLocks noChangeArrowheads="1"/>
          </p:cNvSpPr>
          <p:nvPr/>
        </p:nvSpPr>
        <p:spPr bwMode="auto">
          <a:xfrm>
            <a:off x="3763196" y="5140108"/>
            <a:ext cx="2743200" cy="757231"/>
          </a:xfrm>
          <a:prstGeom prst="roundRect">
            <a:avLst>
              <a:gd name="adj" fmla="val 16667"/>
            </a:avLst>
          </a:prstGeom>
          <a:solidFill>
            <a:srgbClr val="FDB338"/>
          </a:solidFill>
          <a:ln w="9525">
            <a:solidFill>
              <a:schemeClr val="tx1"/>
            </a:solid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a:ea typeface="ＭＳ Ｐゴシック" pitchFamily="34" charset="-128"/>
                <a:cs typeface="Times New Roman" pitchFamily="18" charset="0"/>
              </a:rPr>
              <a:t>Lenalidomide ± PI</a:t>
            </a:r>
          </a:p>
        </p:txBody>
      </p:sp>
      <p:sp>
        <p:nvSpPr>
          <p:cNvPr id="6" name="_s1039">
            <a:extLst>
              <a:ext uri="{FF2B5EF4-FFF2-40B4-BE49-F238E27FC236}">
                <a16:creationId xmlns:a16="http://schemas.microsoft.com/office/drawing/2014/main" id="{8B69F0E5-8EB5-DB9E-BBDB-EB9BE1C9A027}"/>
              </a:ext>
            </a:extLst>
          </p:cNvPr>
          <p:cNvSpPr>
            <a:spLocks noChangeArrowheads="1"/>
          </p:cNvSpPr>
          <p:nvPr/>
        </p:nvSpPr>
        <p:spPr bwMode="auto">
          <a:xfrm>
            <a:off x="3763196" y="3416028"/>
            <a:ext cx="2743200" cy="705964"/>
          </a:xfrm>
          <a:prstGeom prst="roundRect">
            <a:avLst>
              <a:gd name="adj" fmla="val 16667"/>
            </a:avLst>
          </a:prstGeom>
          <a:solidFill>
            <a:schemeClr val="accent5"/>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Dara-based </a:t>
            </a: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Quadruplet</a:t>
            </a:r>
          </a:p>
        </p:txBody>
      </p:sp>
      <p:sp>
        <p:nvSpPr>
          <p:cNvPr id="8" name="TextBox 7">
            <a:extLst>
              <a:ext uri="{FF2B5EF4-FFF2-40B4-BE49-F238E27FC236}">
                <a16:creationId xmlns:a16="http://schemas.microsoft.com/office/drawing/2014/main" id="{C5028641-8FA7-42E3-C496-87A7492D7204}"/>
              </a:ext>
            </a:extLst>
          </p:cNvPr>
          <p:cNvSpPr txBox="1"/>
          <p:nvPr/>
        </p:nvSpPr>
        <p:spPr>
          <a:xfrm>
            <a:off x="1316853" y="2680989"/>
            <a:ext cx="1466952" cy="369332"/>
          </a:xfrm>
          <a:prstGeom prst="rect">
            <a:avLst/>
          </a:prstGeom>
          <a:solidFill>
            <a:schemeClr val="tx2"/>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Standard risk</a:t>
            </a:r>
          </a:p>
        </p:txBody>
      </p:sp>
      <p:sp>
        <p:nvSpPr>
          <p:cNvPr id="9" name="TextBox 8">
            <a:extLst>
              <a:ext uri="{FF2B5EF4-FFF2-40B4-BE49-F238E27FC236}">
                <a16:creationId xmlns:a16="http://schemas.microsoft.com/office/drawing/2014/main" id="{CC386433-A869-04E0-F356-5492055AFC45}"/>
              </a:ext>
            </a:extLst>
          </p:cNvPr>
          <p:cNvSpPr txBox="1"/>
          <p:nvPr/>
        </p:nvSpPr>
        <p:spPr>
          <a:xfrm>
            <a:off x="4401320" y="2680989"/>
            <a:ext cx="1466952" cy="369332"/>
          </a:xfrm>
          <a:prstGeom prst="rect">
            <a:avLst/>
          </a:prstGeom>
          <a:solidFill>
            <a:schemeClr val="tx2"/>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 risk</a:t>
            </a:r>
          </a:p>
        </p:txBody>
      </p:sp>
      <p:sp>
        <p:nvSpPr>
          <p:cNvPr id="10" name="TextBox 9">
            <a:extLst>
              <a:ext uri="{FF2B5EF4-FFF2-40B4-BE49-F238E27FC236}">
                <a16:creationId xmlns:a16="http://schemas.microsoft.com/office/drawing/2014/main" id="{1AA479CA-D350-7B77-0E81-394ACD14B435}"/>
              </a:ext>
            </a:extLst>
          </p:cNvPr>
          <p:cNvSpPr txBox="1"/>
          <p:nvPr/>
        </p:nvSpPr>
        <p:spPr>
          <a:xfrm>
            <a:off x="4723316" y="4431723"/>
            <a:ext cx="822960" cy="369332"/>
          </a:xfrm>
          <a:prstGeom prst="rect">
            <a:avLst/>
          </a:prstGeom>
          <a:solidFill>
            <a:schemeClr val="accent2">
              <a:lumMod val="40000"/>
              <a:lumOff val="60000"/>
            </a:schemeClr>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ASCT</a:t>
            </a:r>
          </a:p>
        </p:txBody>
      </p:sp>
      <p:sp>
        <p:nvSpPr>
          <p:cNvPr id="12" name="TextBox 11">
            <a:extLst>
              <a:ext uri="{FF2B5EF4-FFF2-40B4-BE49-F238E27FC236}">
                <a16:creationId xmlns:a16="http://schemas.microsoft.com/office/drawing/2014/main" id="{AEEE8493-FF30-0644-9B57-5631F9ED123E}"/>
              </a:ext>
            </a:extLst>
          </p:cNvPr>
          <p:cNvSpPr txBox="1"/>
          <p:nvPr/>
        </p:nvSpPr>
        <p:spPr bwMode="auto">
          <a:xfrm>
            <a:off x="3773536" y="3113655"/>
            <a:ext cx="989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a:t>
            </a:r>
          </a:p>
        </p:txBody>
      </p:sp>
      <p:sp>
        <p:nvSpPr>
          <p:cNvPr id="13" name="TextBox 12">
            <a:extLst>
              <a:ext uri="{FF2B5EF4-FFF2-40B4-BE49-F238E27FC236}">
                <a16:creationId xmlns:a16="http://schemas.microsoft.com/office/drawing/2014/main" id="{185A568A-9AE9-D715-8F6B-6169ADDC1F17}"/>
              </a:ext>
            </a:extLst>
          </p:cNvPr>
          <p:cNvSpPr txBox="1"/>
          <p:nvPr/>
        </p:nvSpPr>
        <p:spPr bwMode="auto">
          <a:xfrm>
            <a:off x="3814340" y="4801554"/>
            <a:ext cx="1416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cxnSp>
        <p:nvCxnSpPr>
          <p:cNvPr id="18" name="Connector: Elbow 17">
            <a:extLst>
              <a:ext uri="{FF2B5EF4-FFF2-40B4-BE49-F238E27FC236}">
                <a16:creationId xmlns:a16="http://schemas.microsoft.com/office/drawing/2014/main" id="{4465CE2D-2D04-2FA0-1BCA-A0298DCE1251}"/>
              </a:ext>
            </a:extLst>
          </p:cNvPr>
          <p:cNvCxnSpPr>
            <a:stCxn id="137222" idx="2"/>
            <a:endCxn id="8" idx="0"/>
          </p:cNvCxnSpPr>
          <p:nvPr/>
        </p:nvCxnSpPr>
        <p:spPr bwMode="auto">
          <a:xfrm rot="5400000">
            <a:off x="2684937" y="1773313"/>
            <a:ext cx="273069" cy="1542283"/>
          </a:xfrm>
          <a:prstGeom prst="bentConnector3">
            <a:avLst/>
          </a:prstGeom>
          <a:noFill/>
          <a:ln w="28575" cap="flat" cmpd="sng" algn="ctr">
            <a:solidFill>
              <a:schemeClr val="bg1"/>
            </a:solidFill>
            <a:prstDash val="solid"/>
            <a:round/>
            <a:headEnd type="none" w="med" len="med"/>
            <a:tailEnd type="none" w="med" len="med"/>
          </a:ln>
          <a:effectLst/>
        </p:spPr>
      </p:cxnSp>
      <p:cxnSp>
        <p:nvCxnSpPr>
          <p:cNvPr id="20" name="Connector: Elbow 19">
            <a:extLst>
              <a:ext uri="{FF2B5EF4-FFF2-40B4-BE49-F238E27FC236}">
                <a16:creationId xmlns:a16="http://schemas.microsoft.com/office/drawing/2014/main" id="{57A4C184-533F-A42C-DCCE-78B017B0FA46}"/>
              </a:ext>
            </a:extLst>
          </p:cNvPr>
          <p:cNvCxnSpPr>
            <a:stCxn id="137222" idx="2"/>
            <a:endCxn id="9" idx="0"/>
          </p:cNvCxnSpPr>
          <p:nvPr/>
        </p:nvCxnSpPr>
        <p:spPr bwMode="auto">
          <a:xfrm rot="16200000" flipH="1">
            <a:off x="4227170" y="1773362"/>
            <a:ext cx="273069" cy="1542184"/>
          </a:xfrm>
          <a:prstGeom prst="bentConnector3">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D3924D7-3BB0-1D6B-3E35-F23C5BE92C77}"/>
              </a:ext>
            </a:extLst>
          </p:cNvPr>
          <p:cNvCxnSpPr>
            <a:stCxn id="8" idx="2"/>
            <a:endCxn id="16" idx="0"/>
          </p:cNvCxnSpPr>
          <p:nvPr/>
        </p:nvCxnSpPr>
        <p:spPr bwMode="auto">
          <a:xfrm>
            <a:off x="2050329" y="3050321"/>
            <a:ext cx="0" cy="36570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0EB046F-7988-A6C6-B198-49B7572ABFA5}"/>
              </a:ext>
            </a:extLst>
          </p:cNvPr>
          <p:cNvCxnSpPr>
            <a:stCxn id="9" idx="2"/>
            <a:endCxn id="6" idx="0"/>
          </p:cNvCxnSpPr>
          <p:nvPr/>
        </p:nvCxnSpPr>
        <p:spPr bwMode="auto">
          <a:xfrm>
            <a:off x="5134796" y="3050321"/>
            <a:ext cx="0" cy="36570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C3FD18D-3F7A-1C1D-A53D-AC3043587D35}"/>
              </a:ext>
            </a:extLst>
          </p:cNvPr>
          <p:cNvCxnSpPr>
            <a:stCxn id="16" idx="2"/>
            <a:endCxn id="24" idx="0"/>
          </p:cNvCxnSpPr>
          <p:nvPr/>
        </p:nvCxnSpPr>
        <p:spPr bwMode="auto">
          <a:xfrm>
            <a:off x="2050329" y="4131999"/>
            <a:ext cx="0" cy="29972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5B30BC1-36ED-262D-C9A8-426EBFC58A8F}"/>
              </a:ext>
            </a:extLst>
          </p:cNvPr>
          <p:cNvCxnSpPr>
            <a:cxnSpLocks/>
            <a:stCxn id="24" idx="2"/>
            <a:endCxn id="156690" idx="0"/>
          </p:cNvCxnSpPr>
          <p:nvPr/>
        </p:nvCxnSpPr>
        <p:spPr bwMode="auto">
          <a:xfrm>
            <a:off x="2050329" y="4801055"/>
            <a:ext cx="0" cy="33905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DA84436-FB30-0DAB-9932-EB1CBB5E50A6}"/>
              </a:ext>
            </a:extLst>
          </p:cNvPr>
          <p:cNvCxnSpPr>
            <a:stCxn id="6" idx="2"/>
            <a:endCxn id="10" idx="0"/>
          </p:cNvCxnSpPr>
          <p:nvPr/>
        </p:nvCxnSpPr>
        <p:spPr bwMode="auto">
          <a:xfrm>
            <a:off x="5134796" y="4121992"/>
            <a:ext cx="0" cy="309731"/>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F3C22E0-9BDF-830C-0B55-24C0399BA30C}"/>
              </a:ext>
            </a:extLst>
          </p:cNvPr>
          <p:cNvCxnSpPr>
            <a:stCxn id="10" idx="2"/>
            <a:endCxn id="3" idx="0"/>
          </p:cNvCxnSpPr>
          <p:nvPr/>
        </p:nvCxnSpPr>
        <p:spPr bwMode="auto">
          <a:xfrm>
            <a:off x="5134796" y="4801055"/>
            <a:ext cx="0" cy="33905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9D14BD9-DF35-66A7-20AD-736B7E7FD6FB}"/>
              </a:ext>
            </a:extLst>
          </p:cNvPr>
          <p:cNvCxnSpPr>
            <a:cxnSpLocks/>
            <a:stCxn id="137224" idx="2"/>
          </p:cNvCxnSpPr>
          <p:nvPr/>
        </p:nvCxnSpPr>
        <p:spPr bwMode="auto">
          <a:xfrm>
            <a:off x="8828075" y="4131999"/>
            <a:ext cx="0" cy="1089343"/>
          </a:xfrm>
          <a:prstGeom prst="line">
            <a:avLst/>
          </a:prstGeom>
          <a:noFill/>
          <a:ln w="28575" cap="flat" cmpd="sng" algn="ctr">
            <a:solidFill>
              <a:schemeClr val="bg1"/>
            </a:solidFill>
            <a:prstDash val="solid"/>
            <a:round/>
            <a:headEnd type="none" w="med" len="med"/>
            <a:tailEnd type="none" w="med" len="med"/>
          </a:ln>
          <a:effectLst/>
        </p:spPr>
      </p:cxnSp>
      <p:sp>
        <p:nvSpPr>
          <p:cNvPr id="14" name="_s1040">
            <a:extLst>
              <a:ext uri="{FF2B5EF4-FFF2-40B4-BE49-F238E27FC236}">
                <a16:creationId xmlns:a16="http://schemas.microsoft.com/office/drawing/2014/main" id="{8D42BE87-BEC5-A72C-E1DA-2A1112BCB3C8}"/>
              </a:ext>
            </a:extLst>
          </p:cNvPr>
          <p:cNvSpPr>
            <a:spLocks noChangeArrowheads="1"/>
          </p:cNvSpPr>
          <p:nvPr/>
        </p:nvSpPr>
        <p:spPr bwMode="auto">
          <a:xfrm>
            <a:off x="7456475" y="5187935"/>
            <a:ext cx="2743200" cy="757231"/>
          </a:xfrm>
          <a:prstGeom prst="roundRect">
            <a:avLst>
              <a:gd name="adj" fmla="val 16667"/>
            </a:avLst>
          </a:prstGeom>
          <a:solidFill>
            <a:srgbClr val="FDB338"/>
          </a:solidFill>
          <a:ln w="9525">
            <a:solidFill>
              <a:schemeClr val="tx1"/>
            </a:solid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a:ea typeface="ＭＳ Ｐゴシック" pitchFamily="34" charset="-128"/>
                <a:cs typeface="Times New Roman" pitchFamily="18" charset="0"/>
              </a:rPr>
              <a:t>Lenalidomide</a:t>
            </a:r>
          </a:p>
        </p:txBody>
      </p:sp>
      <p:sp>
        <p:nvSpPr>
          <p:cNvPr id="15" name="TextBox 14">
            <a:extLst>
              <a:ext uri="{FF2B5EF4-FFF2-40B4-BE49-F238E27FC236}">
                <a16:creationId xmlns:a16="http://schemas.microsoft.com/office/drawing/2014/main" id="{01D735C8-EBD0-1D3B-437F-9014E9BE0069}"/>
              </a:ext>
            </a:extLst>
          </p:cNvPr>
          <p:cNvSpPr txBox="1"/>
          <p:nvPr/>
        </p:nvSpPr>
        <p:spPr bwMode="auto">
          <a:xfrm>
            <a:off x="7497280" y="4849381"/>
            <a:ext cx="1416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4" name="TextBox 3">
            <a:extLst>
              <a:ext uri="{FF2B5EF4-FFF2-40B4-BE49-F238E27FC236}">
                <a16:creationId xmlns:a16="http://schemas.microsoft.com/office/drawing/2014/main" id="{69CDCF88-516D-2C07-748E-4F1B646B0C43}"/>
              </a:ext>
            </a:extLst>
          </p:cNvPr>
          <p:cNvSpPr txBox="1"/>
          <p:nvPr/>
        </p:nvSpPr>
        <p:spPr bwMode="auto">
          <a:xfrm>
            <a:off x="718804" y="5919877"/>
            <a:ext cx="602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a:t>
            </a:r>
            <a:r>
              <a:rPr lang="en-US" err="1">
                <a:solidFill>
                  <a:schemeClr val="bg1"/>
                </a:solidFill>
                <a:latin typeface="Calibri" panose="020F0502020204030204" pitchFamily="34" charset="0"/>
              </a:rPr>
              <a:t>I</a:t>
            </a:r>
            <a:r>
              <a:rPr lang="en-US" b="0" err="1">
                <a:solidFill>
                  <a:schemeClr val="bg1"/>
                </a:solidFill>
                <a:latin typeface="Calibri" panose="020F0502020204030204" pitchFamily="34" charset="0"/>
              </a:rPr>
              <a:t>xazomib</a:t>
            </a:r>
            <a:r>
              <a:rPr lang="en-US" b="0">
                <a:solidFill>
                  <a:schemeClr val="bg1"/>
                </a:solidFill>
                <a:latin typeface="Calibri" panose="020F0502020204030204" pitchFamily="34" charset="0"/>
              </a:rPr>
              <a:t> may be substituted for carfilzomib in select patients.</a:t>
            </a:r>
          </a:p>
        </p:txBody>
      </p:sp>
      <p:sp>
        <p:nvSpPr>
          <p:cNvPr id="11" name="Slide Number Placeholder 2">
            <a:extLst>
              <a:ext uri="{FF2B5EF4-FFF2-40B4-BE49-F238E27FC236}">
                <a16:creationId xmlns:a16="http://schemas.microsoft.com/office/drawing/2014/main" id="{3E9D777F-A683-114C-B247-AED8C595F7F1}"/>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08025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a:t>Selecting Treatment for MM: General Principles</a:t>
            </a:r>
            <a:endParaRPr lang="en-US"/>
          </a:p>
        </p:txBody>
      </p:sp>
      <p:graphicFrame>
        <p:nvGraphicFramePr>
          <p:cNvPr id="10" name="Table 5">
            <a:extLst>
              <a:ext uri="{FF2B5EF4-FFF2-40B4-BE49-F238E27FC236}">
                <a16:creationId xmlns:a16="http://schemas.microsoft.com/office/drawing/2014/main" id="{D3621224-078C-4BD7-B769-1BB99FAEE1B1}"/>
              </a:ext>
            </a:extLst>
          </p:cNvPr>
          <p:cNvGraphicFramePr>
            <a:graphicFrameLocks noGrp="1"/>
          </p:cNvGraphicFramePr>
          <p:nvPr>
            <p:ph idx="13"/>
          </p:nvPr>
        </p:nvGraphicFramePr>
        <p:xfrm>
          <a:off x="423863" y="1839913"/>
          <a:ext cx="11347448" cy="3585228"/>
        </p:xfrm>
        <a:graphic>
          <a:graphicData uri="http://schemas.openxmlformats.org/drawingml/2006/table">
            <a:tbl>
              <a:tblPr firstRow="1" bandRow="1">
                <a:effectLst/>
                <a:tableStyleId>{5C22544A-7EE6-4342-B048-85BDC9FD1C3A}</a:tableStyleId>
              </a:tblPr>
              <a:tblGrid>
                <a:gridCol w="3093182">
                  <a:extLst>
                    <a:ext uri="{9D8B030D-6E8A-4147-A177-3AD203B41FA5}">
                      <a16:colId xmlns:a16="http://schemas.microsoft.com/office/drawing/2014/main" val="1618815367"/>
                    </a:ext>
                  </a:extLst>
                </a:gridCol>
                <a:gridCol w="4363248">
                  <a:extLst>
                    <a:ext uri="{9D8B030D-6E8A-4147-A177-3AD203B41FA5}">
                      <a16:colId xmlns:a16="http://schemas.microsoft.com/office/drawing/2014/main" val="509989448"/>
                    </a:ext>
                  </a:extLst>
                </a:gridCol>
                <a:gridCol w="3891018">
                  <a:extLst>
                    <a:ext uri="{9D8B030D-6E8A-4147-A177-3AD203B41FA5}">
                      <a16:colId xmlns:a16="http://schemas.microsoft.com/office/drawing/2014/main" val="3174614546"/>
                    </a:ext>
                  </a:extLst>
                </a:gridCol>
              </a:tblGrid>
              <a:tr h="0">
                <a:tc>
                  <a:txBody>
                    <a:bodyPr/>
                    <a:lstStyle/>
                    <a:p>
                      <a:r>
                        <a:rPr lang="en-US" sz="1600">
                          <a:solidFill>
                            <a:schemeClr val="tx1"/>
                          </a:solidFill>
                          <a:latin typeface="Calibri" panose="020F0502020204030204" pitchFamily="34" charset="0"/>
                          <a:cs typeface="Calibri" panose="020F0502020204030204" pitchFamily="34" charset="0"/>
                        </a:rPr>
                        <a:t>Patient</a:t>
                      </a:r>
                    </a:p>
                  </a:txBody>
                  <a:tcPr marL="80747" marR="80747" marT="42867" marB="428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US" sz="1600">
                          <a:solidFill>
                            <a:schemeClr val="tx1"/>
                          </a:solidFill>
                          <a:latin typeface="Calibri" panose="020F0502020204030204" pitchFamily="34" charset="0"/>
                          <a:cs typeface="Calibri" panose="020F0502020204030204" pitchFamily="34" charset="0"/>
                        </a:rPr>
                        <a:t>Disease</a:t>
                      </a:r>
                    </a:p>
                  </a:txBody>
                  <a:tcPr marL="80747" marR="80747" marT="42867" marB="428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US" sz="1600">
                          <a:solidFill>
                            <a:schemeClr val="tx1"/>
                          </a:solidFill>
                          <a:latin typeface="Calibri" panose="020F0502020204030204" pitchFamily="34" charset="0"/>
                          <a:cs typeface="Calibri" panose="020F0502020204030204" pitchFamily="34" charset="0"/>
                        </a:rPr>
                        <a:t>Treatment</a:t>
                      </a:r>
                    </a:p>
                  </a:txBody>
                  <a:tcPr marL="80747" marR="80747" marT="42867" marB="428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411805783"/>
                  </a:ext>
                </a:extLst>
              </a:tr>
              <a:tr h="1091570">
                <a:tc>
                  <a:txBody>
                    <a:bodyPr/>
                    <a:lstStyle/>
                    <a:p>
                      <a:pPr marL="173038" indent="-173038">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Age/frailty</a:t>
                      </a:r>
                    </a:p>
                    <a:p>
                      <a:pPr marL="173038" indent="-173038">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Performance status</a:t>
                      </a:r>
                    </a:p>
                    <a:p>
                      <a:pPr marL="173038" indent="-173038">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Lifestyle</a:t>
                      </a:r>
                    </a:p>
                    <a:p>
                      <a:pPr marL="173038" indent="-173038">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Patient preference</a:t>
                      </a:r>
                    </a:p>
                    <a:p>
                      <a:pPr marL="173038" indent="-173038">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Caregiver support</a:t>
                      </a:r>
                    </a:p>
                    <a:p>
                      <a:pPr marL="173038" indent="-173038">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Comorbidities</a:t>
                      </a:r>
                    </a:p>
                    <a:p>
                      <a:pPr marL="635000" lvl="1" indent="-290513" algn="l">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Renal status</a:t>
                      </a:r>
                    </a:p>
                    <a:p>
                      <a:pPr marL="635000" lvl="1" indent="-290513" algn="l">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Neuropathy</a:t>
                      </a:r>
                    </a:p>
                    <a:p>
                      <a:pPr marL="635000" lvl="1" indent="-290513" algn="l">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Cardiac</a:t>
                      </a:r>
                    </a:p>
                    <a:p>
                      <a:pPr marL="635000" lvl="1" indent="-290513" algn="l">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Diabetes  </a:t>
                      </a:r>
                    </a:p>
                    <a:p>
                      <a:pPr marL="635000" lvl="1" indent="-290513" algn="l">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Cytopenias</a:t>
                      </a:r>
                      <a:endParaRPr lang="en-US" sz="1600">
                        <a:solidFill>
                          <a:schemeClr val="bg1"/>
                        </a:solidFill>
                        <a:latin typeface="Calibri" panose="020F0502020204030204" pitchFamily="34" charset="0"/>
                        <a:cs typeface="Calibri" panose="020F0502020204030204" pitchFamily="34" charset="0"/>
                      </a:endParaRPr>
                    </a:p>
                  </a:txBody>
                  <a:tcPr marL="80747" marR="80747" marT="42867" marB="428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73038" indent="-173038" algn="l" defTabSz="914400" rtl="0" eaLnBrk="1" latinLnBrk="0" hangingPunct="1">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Disease burden: ISS</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Rate of progression</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Marrow burden</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CRAB symptoms</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Extramedullary disease</a:t>
                      </a:r>
                      <a:endParaRPr lang="en-US" sz="1600">
                        <a:solidFill>
                          <a:schemeClr val="bg1"/>
                        </a:solidFill>
                        <a:latin typeface="Calibri" panose="020F0502020204030204" pitchFamily="34" charset="0"/>
                        <a:cs typeface="Calibri" panose="020F0502020204030204" pitchFamily="34" charset="0"/>
                      </a:endParaRPr>
                    </a:p>
                    <a:p>
                      <a:pPr marL="173038" lvl="0" indent="-173038" algn="l" defTabSz="914400" rtl="0" eaLnBrk="1" latinLnBrk="0" hangingPunct="1">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Biology</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LDH</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Cytogenetics:</a:t>
                      </a:r>
                    </a:p>
                    <a:p>
                      <a:pPr marL="923925" lvl="2" indent="-233363">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t(4;14)</a:t>
                      </a:r>
                    </a:p>
                    <a:p>
                      <a:pPr marL="923925" lvl="2" indent="-233363">
                        <a:buFont typeface="Arial" panose="020B0604020202020204" pitchFamily="34" charset="0"/>
                        <a:buChar char="•"/>
                        <a:tabLst/>
                      </a:pPr>
                      <a:r>
                        <a:rPr lang="fr-FR" sz="1600" b="0" i="0" u="none" strike="noStrike" kern="1200" baseline="0">
                          <a:solidFill>
                            <a:schemeClr val="bg1"/>
                          </a:solidFill>
                          <a:latin typeface="Calibri" panose="020F0502020204030204" pitchFamily="34" charset="0"/>
                          <a:ea typeface="+mn-ea"/>
                          <a:cs typeface="Calibri" panose="020F0502020204030204" pitchFamily="34" charset="0"/>
                        </a:rPr>
                        <a:t>del(17p)</a:t>
                      </a:r>
                    </a:p>
                    <a:p>
                      <a:pPr marL="923925" lvl="2" indent="-233363">
                        <a:buFont typeface="Arial" panose="020B0604020202020204" pitchFamily="34" charset="0"/>
                        <a:buChar char="•"/>
                        <a:tabLst/>
                      </a:pPr>
                      <a:r>
                        <a:rPr lang="fr-FR" sz="1600" b="0" i="0" u="none" strike="noStrike" kern="1200" baseline="0">
                          <a:solidFill>
                            <a:schemeClr val="bg1"/>
                          </a:solidFill>
                          <a:latin typeface="Calibri" panose="020F0502020204030204" pitchFamily="34" charset="0"/>
                          <a:ea typeface="+mn-ea"/>
                          <a:cs typeface="Calibri" panose="020F0502020204030204" pitchFamily="34" charset="0"/>
                        </a:rPr>
                        <a:t>t(14;16)</a:t>
                      </a:r>
                    </a:p>
                    <a:p>
                      <a:pPr marL="923925" lvl="2" indent="-233363">
                        <a:buFont typeface="Arial" panose="020B0604020202020204" pitchFamily="34" charset="0"/>
                        <a:buChar char="•"/>
                        <a:tabLst/>
                      </a:pPr>
                      <a:r>
                        <a:rPr lang="fr-FR" sz="1600" b="0" i="0" u="none" strike="noStrike" kern="1200" baseline="0">
                          <a:solidFill>
                            <a:schemeClr val="bg1"/>
                          </a:solidFill>
                          <a:latin typeface="Calibri" panose="020F0502020204030204" pitchFamily="34" charset="0"/>
                          <a:ea typeface="+mn-ea"/>
                          <a:cs typeface="Calibri" panose="020F0502020204030204" pitchFamily="34" charset="0"/>
                        </a:rPr>
                        <a:t>amp(1q)</a:t>
                      </a:r>
                    </a:p>
                    <a:p>
                      <a:pPr marL="923925" lvl="2" indent="-233363">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t(11;14)</a:t>
                      </a:r>
                      <a:endParaRPr lang="en-US" sz="1600">
                        <a:solidFill>
                          <a:schemeClr val="bg1"/>
                        </a:solidFill>
                        <a:latin typeface="Calibri" panose="020F0502020204030204" pitchFamily="34" charset="0"/>
                        <a:cs typeface="Calibri" panose="020F0502020204030204" pitchFamily="34" charset="0"/>
                      </a:endParaRPr>
                    </a:p>
                  </a:txBody>
                  <a:tcPr marL="80747" marR="80747" marT="42867" marB="428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73038" lvl="0" indent="-173038" algn="l" defTabSz="914400" rtl="0" eaLnBrk="1" latinLnBrk="0" hangingPunct="1">
                        <a:buFont typeface="Wingdings" pitchFamily="2" charset="2"/>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Toxicity</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Myelosuppression</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Infections</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Neuropathy</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Secondary cancers</a:t>
                      </a:r>
                    </a:p>
                    <a:p>
                      <a:pPr marL="635000" lvl="1" indent="-279400">
                        <a:buFont typeface="Arial" panose="020B0604020202020204" pitchFamily="34" charset="0"/>
                        <a:buChar char="‒"/>
                        <a:tabLst/>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Ocular toxicity</a:t>
                      </a:r>
                    </a:p>
                    <a:p>
                      <a:pPr marL="173038" marR="0" lvl="0" indent="-17303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Cost</a:t>
                      </a:r>
                    </a:p>
                    <a:p>
                      <a:pPr marL="173038" marR="0" lvl="0" indent="-17303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Administration route</a:t>
                      </a:r>
                    </a:p>
                    <a:p>
                      <a:pPr marL="173038" marR="0" lvl="0" indent="-17303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Relapsed vs refractory</a:t>
                      </a:r>
                    </a:p>
                    <a:p>
                      <a:pPr marL="173038" marR="0" lvl="0" indent="-173038"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600" b="0" i="0" u="none" strike="noStrike" kern="1200" baseline="0">
                          <a:solidFill>
                            <a:schemeClr val="bg1"/>
                          </a:solidFill>
                          <a:latin typeface="Calibri" panose="020F0502020204030204" pitchFamily="34" charset="0"/>
                          <a:ea typeface="+mn-ea"/>
                          <a:cs typeface="Calibri" panose="020F0502020204030204" pitchFamily="34" charset="0"/>
                        </a:rPr>
                        <a:t>Depth/duration of response to any prior treatment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b="0" i="0" u="none" strike="noStrike" kern="1200" baseline="0">
                        <a:solidFill>
                          <a:schemeClr val="bg1"/>
                        </a:solidFill>
                        <a:latin typeface="Calibri" panose="020F0502020204030204" pitchFamily="34" charset="0"/>
                        <a:ea typeface="+mn-ea"/>
                        <a:cs typeface="Calibri" panose="020F0502020204030204" pitchFamily="34" charset="0"/>
                      </a:endParaRPr>
                    </a:p>
                  </a:txBody>
                  <a:tcPr marL="80747" marR="80747" marT="42867" marB="4286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7279868"/>
                  </a:ext>
                </a:extLst>
              </a:tr>
            </a:tbl>
          </a:graphicData>
        </a:graphic>
      </p:graphicFrame>
      <p:sp>
        <p:nvSpPr>
          <p:cNvPr id="9" name="Text Box 11">
            <a:extLst>
              <a:ext uri="{FF2B5EF4-FFF2-40B4-BE49-F238E27FC236}">
                <a16:creationId xmlns:a16="http://schemas.microsoft.com/office/drawing/2014/main" id="{0215E92F-C9B7-4020-8BBF-C8B7112E7F60}"/>
              </a:ext>
            </a:extLst>
          </p:cNvPr>
          <p:cNvSpPr txBox="1">
            <a:spLocks noChangeArrowheads="1"/>
          </p:cNvSpPr>
          <p:nvPr/>
        </p:nvSpPr>
        <p:spPr bwMode="auto">
          <a:xfrm>
            <a:off x="318701" y="6515341"/>
            <a:ext cx="8666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Holstein SA. Oncology (Williston Park). 2022;36:430. NCCN. clinical practice guidelines in oncology: multiple myeloma v3.2024. </a:t>
            </a:r>
          </a:p>
        </p:txBody>
      </p:sp>
      <p:sp>
        <p:nvSpPr>
          <p:cNvPr id="2" name="Slide Number Placeholder 2">
            <a:extLst>
              <a:ext uri="{FF2B5EF4-FFF2-40B4-BE49-F238E27FC236}">
                <a16:creationId xmlns:a16="http://schemas.microsoft.com/office/drawing/2014/main" id="{8D87F964-0A87-5FC3-B077-C61439CBDD73}"/>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140702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420624" y="114300"/>
            <a:ext cx="10562686" cy="1368171"/>
          </a:xfrm>
        </p:spPr>
        <p:txBody>
          <a:bodyPr/>
          <a:lstStyle/>
          <a:p>
            <a:r>
              <a:rPr lang="en-US" altLang="en-US"/>
              <a:t>GRIFFIN</a:t>
            </a:r>
            <a:r>
              <a:rPr lang="en-US"/>
              <a:t>: </a:t>
            </a:r>
            <a:r>
              <a:rPr lang="en-US" altLang="en-US" sz="4000" err="1"/>
              <a:t>VRd</a:t>
            </a:r>
            <a:r>
              <a:rPr lang="en-US" altLang="en-US" sz="4000"/>
              <a:t> ± Dara in Patients With NDMM Eligible for ASCT</a:t>
            </a:r>
            <a:endParaRPr lang="en-US" altLang="en-US"/>
          </a:p>
        </p:txBody>
      </p:sp>
      <p:sp>
        <p:nvSpPr>
          <p:cNvPr id="11" name="Content Placeholder 4">
            <a:extLst>
              <a:ext uri="{FF2B5EF4-FFF2-40B4-BE49-F238E27FC236}">
                <a16:creationId xmlns:a16="http://schemas.microsoft.com/office/drawing/2014/main" id="{01F74216-1FF6-1C4D-B053-8F4F6C90CA6F}"/>
              </a:ext>
            </a:extLst>
          </p:cNvPr>
          <p:cNvSpPr>
            <a:spLocks noGrp="1"/>
          </p:cNvSpPr>
          <p:nvPr>
            <p:ph idx="13"/>
          </p:nvPr>
        </p:nvSpPr>
        <p:spPr>
          <a:xfrm>
            <a:off x="423121" y="1629603"/>
            <a:ext cx="11348191" cy="4561895"/>
          </a:xfrm>
        </p:spPr>
        <p:txBody>
          <a:bodyPr/>
          <a:lstStyle/>
          <a:p>
            <a:r>
              <a:rPr lang="en-US" altLang="en-US" sz="2200"/>
              <a:t>Multicenter, open-label, randomized phase II trial</a:t>
            </a:r>
            <a:endParaRPr lang="en-US" sz="2200"/>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324411" y="65088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NCT02874742. Voorhees. Lancet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Haematol</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2023;10:e825. </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F3D61A52-2784-9848-9099-A8159B466614}"/>
              </a:ext>
            </a:extLst>
          </p:cNvPr>
          <p:cNvSpPr txBox="1"/>
          <p:nvPr/>
        </p:nvSpPr>
        <p:spPr>
          <a:xfrm>
            <a:off x="2639849" y="2249404"/>
            <a:ext cx="2581436" cy="1508105"/>
          </a:xfrm>
          <a:prstGeom prst="rect">
            <a:avLst/>
          </a:prstGeom>
          <a:solidFill>
            <a:schemeClr val="accent5"/>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D-VRd</a:t>
            </a: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in 21-day cycles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16 mg/kg IV D1, 8, 15</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1.3 mg/m</a:t>
            </a:r>
            <a:r>
              <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SC D1, 4, 8, 11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25 mg PO D1-14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20 mg PO D1, 2, 8, 9, 15, 16</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104)</a:t>
            </a:r>
          </a:p>
        </p:txBody>
      </p:sp>
      <p:sp>
        <p:nvSpPr>
          <p:cNvPr id="27" name="TextBox 23">
            <a:extLst>
              <a:ext uri="{FF2B5EF4-FFF2-40B4-BE49-F238E27FC236}">
                <a16:creationId xmlns:a16="http://schemas.microsoft.com/office/drawing/2014/main" id="{409579E7-AEAA-BF4D-B3D2-3C0965610145}"/>
              </a:ext>
            </a:extLst>
          </p:cNvPr>
          <p:cNvSpPr txBox="1">
            <a:spLocks noChangeArrowheads="1"/>
          </p:cNvSpPr>
          <p:nvPr/>
        </p:nvSpPr>
        <p:spPr bwMode="auto">
          <a:xfrm>
            <a:off x="112137" y="2761300"/>
            <a:ext cx="2117538"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a:ea typeface="ＭＳ Ｐゴシック"/>
                <a:cs typeface="Arial"/>
              </a:rPr>
              <a:t>Transplant-eligible adults aged 18-70 </a:t>
            </a:r>
            <a:r>
              <a:rPr kumimoji="0" lang="en-US" altLang="en-US" sz="1800" b="0" i="0" u="none" strike="noStrike" kern="1200" cap="none" spc="0" normalizeH="0" baseline="0" noProof="0" err="1">
                <a:ln>
                  <a:noFill/>
                </a:ln>
                <a:solidFill>
                  <a:srgbClr val="000000"/>
                </a:solidFill>
                <a:effectLst/>
                <a:uLnTx/>
                <a:uFillTx/>
                <a:latin typeface="Calibri"/>
                <a:ea typeface="ＭＳ Ｐゴシック"/>
                <a:cs typeface="Arial"/>
              </a:rPr>
              <a:t>yr</a:t>
            </a:r>
            <a:r>
              <a:rPr kumimoji="0" lang="en-US" altLang="en-US" sz="1800" b="0" i="0" u="none" strike="noStrike" kern="1200" cap="none" spc="0" normalizeH="0" baseline="0" noProof="0">
                <a:ln>
                  <a:noFill/>
                </a:ln>
                <a:solidFill>
                  <a:srgbClr val="000000"/>
                </a:solidFill>
                <a:effectLst/>
                <a:uLnTx/>
                <a:uFillTx/>
                <a:latin typeface="Calibri"/>
                <a:ea typeface="ＭＳ Ｐゴシック"/>
                <a:cs typeface="Arial"/>
              </a:rPr>
              <a:t> with NDMM; </a:t>
            </a:r>
            <a:br>
              <a:rPr kumimoji="0" lang="en-US" altLang="en-US" sz="1800" b="0" i="0" u="none" strike="noStrike" kern="1200" cap="none" spc="0" normalizeH="0" baseline="0" noProof="0">
                <a:ln>
                  <a:noFill/>
                </a:ln>
                <a:solidFill>
                  <a:srgbClr val="000000"/>
                </a:solidFill>
                <a:effectLst/>
                <a:uLnTx/>
                <a:uFillTx/>
                <a:latin typeface="Calibri"/>
                <a:ea typeface="ＭＳ Ｐゴシック"/>
                <a:cs typeface="Arial"/>
              </a:rPr>
            </a:br>
            <a:r>
              <a:rPr kumimoji="0" lang="en-US" altLang="en-US" sz="1800" b="0" i="0" u="none" strike="noStrike" kern="1200" cap="none" spc="0" normalizeH="0" baseline="0" noProof="0">
                <a:ln>
                  <a:noFill/>
                </a:ln>
                <a:solidFill>
                  <a:srgbClr val="000000"/>
                </a:solidFill>
                <a:effectLst/>
                <a:uLnTx/>
                <a:uFillTx/>
                <a:latin typeface="Calibri"/>
                <a:ea typeface="ＭＳ Ｐゴシック"/>
                <a:cs typeface="Arial"/>
              </a:rPr>
              <a:t>ECOG PS ≤2; </a:t>
            </a:r>
            <a:br>
              <a:rPr kumimoji="0" lang="en-US" altLang="en-US" sz="1800" b="0" i="0" u="none" strike="noStrike" kern="1200" cap="none" spc="0" normalizeH="0" baseline="0" noProof="0">
                <a:ln>
                  <a:noFill/>
                </a:ln>
                <a:solidFill>
                  <a:srgbClr val="FEFDDE"/>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Calibri"/>
                <a:ea typeface="ＭＳ Ｐゴシック"/>
                <a:cs typeface="Arial"/>
              </a:rPr>
              <a:t>CrCl ≥30 mL/min*</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207)</a:t>
            </a:r>
            <a:endPar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8" name="Straight Arrow Connector 27">
            <a:extLst>
              <a:ext uri="{FF2B5EF4-FFF2-40B4-BE49-F238E27FC236}">
                <a16:creationId xmlns:a16="http://schemas.microsoft.com/office/drawing/2014/main" id="{364BB1AB-C4A8-2342-BE90-DB278D7305FD}"/>
              </a:ext>
            </a:extLst>
          </p:cNvPr>
          <p:cNvCxnSpPr>
            <a:cxnSpLocks/>
          </p:cNvCxnSpPr>
          <p:nvPr/>
        </p:nvCxnSpPr>
        <p:spPr>
          <a:xfrm rot="16200000">
            <a:off x="5357721" y="289199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9" name="Straight Arrow Connector 28">
            <a:extLst>
              <a:ext uri="{FF2B5EF4-FFF2-40B4-BE49-F238E27FC236}">
                <a16:creationId xmlns:a16="http://schemas.microsoft.com/office/drawing/2014/main" id="{79361E0C-F3A7-5340-B27F-E86C802054BB}"/>
              </a:ext>
            </a:extLst>
          </p:cNvPr>
          <p:cNvCxnSpPr>
            <a:cxnSpLocks/>
          </p:cNvCxnSpPr>
          <p:nvPr/>
        </p:nvCxnSpPr>
        <p:spPr>
          <a:xfrm rot="16200000">
            <a:off x="6155926" y="289199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0" name="Straight Arrow Connector 29">
            <a:extLst>
              <a:ext uri="{FF2B5EF4-FFF2-40B4-BE49-F238E27FC236}">
                <a16:creationId xmlns:a16="http://schemas.microsoft.com/office/drawing/2014/main" id="{94F7F7AE-E191-9A46-B85C-2BDD19A23B1B}"/>
              </a:ext>
            </a:extLst>
          </p:cNvPr>
          <p:cNvCxnSpPr>
            <a:cxnSpLocks/>
          </p:cNvCxnSpPr>
          <p:nvPr/>
        </p:nvCxnSpPr>
        <p:spPr>
          <a:xfrm rot="16200000">
            <a:off x="8850651" y="289199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1" name="Straight Arrow Connector 30">
            <a:extLst>
              <a:ext uri="{FF2B5EF4-FFF2-40B4-BE49-F238E27FC236}">
                <a16:creationId xmlns:a16="http://schemas.microsoft.com/office/drawing/2014/main" id="{A451CC11-A8D5-D544-BEEA-155D25288BA8}"/>
              </a:ext>
            </a:extLst>
          </p:cNvPr>
          <p:cNvCxnSpPr>
            <a:cxnSpLocks/>
          </p:cNvCxnSpPr>
          <p:nvPr/>
        </p:nvCxnSpPr>
        <p:spPr>
          <a:xfrm flipV="1">
            <a:off x="2162423" y="2864958"/>
            <a:ext cx="439489" cy="615552"/>
          </a:xfrm>
          <a:prstGeom prst="straightConnector1">
            <a:avLst/>
          </a:prstGeom>
          <a:noFill/>
          <a:ln w="28575" cap="flat" cmpd="sng" algn="ctr">
            <a:solidFill>
              <a:schemeClr val="bg1"/>
            </a:solidFill>
            <a:prstDash val="solid"/>
            <a:headEnd type="none" w="med" len="med"/>
            <a:tailEnd type="triangle" w="med" len="med"/>
          </a:ln>
          <a:effectLst/>
        </p:spPr>
      </p:cxnSp>
      <p:sp>
        <p:nvSpPr>
          <p:cNvPr id="32" name="TextBox 31">
            <a:extLst>
              <a:ext uri="{FF2B5EF4-FFF2-40B4-BE49-F238E27FC236}">
                <a16:creationId xmlns:a16="http://schemas.microsoft.com/office/drawing/2014/main" id="{CFB12705-CA45-4242-9D87-ED5D2A4365A6}"/>
              </a:ext>
            </a:extLst>
          </p:cNvPr>
          <p:cNvSpPr txBox="1"/>
          <p:nvPr/>
        </p:nvSpPr>
        <p:spPr>
          <a:xfrm>
            <a:off x="6316647" y="2603347"/>
            <a:ext cx="2389053" cy="800219"/>
          </a:xfrm>
          <a:prstGeom prst="rect">
            <a:avLst/>
          </a:prstGeom>
          <a:solidFill>
            <a:schemeClr val="accent5"/>
          </a:solidFill>
          <a:ln>
            <a:no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D-VRd</a:t>
            </a: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in 21-day cycles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16 mg/kg IV D1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as in induction</a:t>
            </a:r>
          </a:p>
        </p:txBody>
      </p:sp>
      <p:sp>
        <p:nvSpPr>
          <p:cNvPr id="33" name="TextBox 32">
            <a:extLst>
              <a:ext uri="{FF2B5EF4-FFF2-40B4-BE49-F238E27FC236}">
                <a16:creationId xmlns:a16="http://schemas.microsoft.com/office/drawing/2014/main" id="{63B8095B-EEA6-5C4D-823C-FA0F7F695971}"/>
              </a:ext>
            </a:extLst>
          </p:cNvPr>
          <p:cNvSpPr txBox="1"/>
          <p:nvPr/>
        </p:nvSpPr>
        <p:spPr>
          <a:xfrm>
            <a:off x="9010967" y="2507171"/>
            <a:ext cx="2767706" cy="1015663"/>
          </a:xfrm>
          <a:prstGeom prst="rect">
            <a:avLst/>
          </a:prstGeom>
          <a:solidFill>
            <a:schemeClr val="accent5"/>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D-R</a:t>
            </a: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in 28-day cycles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16 mg/kg IV D1 Q4W or Q8W</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10 mg PO D1-21 of C7-9 and </a:t>
            </a:r>
            <a:b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15 mg PO D1-21 of C10+</a:t>
            </a:r>
            <a:r>
              <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 </a:t>
            </a:r>
          </a:p>
        </p:txBody>
      </p:sp>
      <p:sp>
        <p:nvSpPr>
          <p:cNvPr id="34" name="TextBox 33">
            <a:extLst>
              <a:ext uri="{FF2B5EF4-FFF2-40B4-BE49-F238E27FC236}">
                <a16:creationId xmlns:a16="http://schemas.microsoft.com/office/drawing/2014/main" id="{3011AAC7-10E4-6B45-9BE7-55E5BBEE6C95}"/>
              </a:ext>
            </a:extLst>
          </p:cNvPr>
          <p:cNvSpPr txBox="1"/>
          <p:nvPr/>
        </p:nvSpPr>
        <p:spPr>
          <a:xfrm>
            <a:off x="5496785" y="2249403"/>
            <a:ext cx="513410" cy="2887419"/>
          </a:xfrm>
          <a:prstGeom prst="rect">
            <a:avLst/>
          </a:prstGeom>
          <a:solidFill>
            <a:schemeClr val="bg2"/>
          </a:solidFill>
          <a:ln>
            <a:noFill/>
          </a:ln>
        </p:spPr>
        <p:txBody>
          <a:bodyPr vert="wordArtVert"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ASCT</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477F6527-5D9A-3F44-A68D-A2CA83D1247D}"/>
              </a:ext>
            </a:extLst>
          </p:cNvPr>
          <p:cNvSpPr txBox="1"/>
          <p:nvPr/>
        </p:nvSpPr>
        <p:spPr bwMode="auto">
          <a:xfrm>
            <a:off x="2958698" y="1931172"/>
            <a:ext cx="1943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 Cycles 1-4</a:t>
            </a:r>
          </a:p>
        </p:txBody>
      </p:sp>
      <p:sp>
        <p:nvSpPr>
          <p:cNvPr id="36" name="TextBox 35">
            <a:extLst>
              <a:ext uri="{FF2B5EF4-FFF2-40B4-BE49-F238E27FC236}">
                <a16:creationId xmlns:a16="http://schemas.microsoft.com/office/drawing/2014/main" id="{9469A682-6320-0846-9ED4-64631D4E253C}"/>
              </a:ext>
            </a:extLst>
          </p:cNvPr>
          <p:cNvSpPr txBox="1"/>
          <p:nvPr/>
        </p:nvSpPr>
        <p:spPr bwMode="auto">
          <a:xfrm>
            <a:off x="6303022" y="1931172"/>
            <a:ext cx="24163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Consolidation: Cycles 5-6</a:t>
            </a:r>
            <a:r>
              <a:rPr kumimoji="0" lang="en-US" sz="16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10F9B2B2-B98F-3A48-90C2-E8ADDB0E5596}"/>
              </a:ext>
            </a:extLst>
          </p:cNvPr>
          <p:cNvSpPr txBox="1"/>
          <p:nvPr/>
        </p:nvSpPr>
        <p:spPr bwMode="auto">
          <a:xfrm>
            <a:off x="9174293" y="1931172"/>
            <a:ext cx="2441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 Cycles 7-32</a:t>
            </a:r>
            <a:r>
              <a:rPr kumimoji="0" lang="en-US" sz="1600" b="0" i="0" u="none" strike="noStrike" kern="1200" cap="none" spc="0" normalizeH="0" baseline="3000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DA35394A-F2E2-CF48-A029-8702B69109B4}"/>
              </a:ext>
            </a:extLst>
          </p:cNvPr>
          <p:cNvSpPr txBox="1"/>
          <p:nvPr/>
        </p:nvSpPr>
        <p:spPr bwMode="auto">
          <a:xfrm>
            <a:off x="560977" y="5112604"/>
            <a:ext cx="11136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*Lenalidomide dose was adjusted in patients with CrCl ≤50 mL/min. </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Consolidation began 60-100 days after transplant. </a:t>
            </a:r>
            <a:r>
              <a:rPr kumimoji="0" lang="en-US" sz="1200" b="0" i="0" u="none" strike="noStrike" kern="1200" cap="none" spc="0" normalizeH="0" baseline="3000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Patients completing maintenance phase were permitted to continue single-agent lenalidomide. </a:t>
            </a:r>
            <a:r>
              <a:rPr kumimoji="0" lang="en-US" sz="1200" b="0" i="0" u="none" strike="noStrike" kern="1200" cap="none" spc="0" normalizeH="0" baseline="3000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15 mg administered only if tolerable.</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579A866F-6013-B448-8724-620E7F32A79E}"/>
              </a:ext>
            </a:extLst>
          </p:cNvPr>
          <p:cNvSpPr txBox="1"/>
          <p:nvPr/>
        </p:nvSpPr>
        <p:spPr>
          <a:xfrm>
            <a:off x="2639849" y="3844167"/>
            <a:ext cx="2581436" cy="1292662"/>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in 21-day cycles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1.3 mg/m</a:t>
            </a:r>
            <a:r>
              <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SC D1, 4, 8, 11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25 mg PO D1-14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20 mg PO D1, 2, 8, 9, 15, 16</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103)</a:t>
            </a:r>
          </a:p>
        </p:txBody>
      </p:sp>
      <p:cxnSp>
        <p:nvCxnSpPr>
          <p:cNvPr id="40" name="Straight Arrow Connector 39">
            <a:extLst>
              <a:ext uri="{FF2B5EF4-FFF2-40B4-BE49-F238E27FC236}">
                <a16:creationId xmlns:a16="http://schemas.microsoft.com/office/drawing/2014/main" id="{A2A1C188-4601-8645-BD2E-B31D6A5697D1}"/>
              </a:ext>
            </a:extLst>
          </p:cNvPr>
          <p:cNvCxnSpPr>
            <a:cxnSpLocks/>
          </p:cNvCxnSpPr>
          <p:nvPr/>
        </p:nvCxnSpPr>
        <p:spPr>
          <a:xfrm rot="16200000">
            <a:off x="5357721" y="4379035"/>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41" name="Straight Arrow Connector 40">
            <a:extLst>
              <a:ext uri="{FF2B5EF4-FFF2-40B4-BE49-F238E27FC236}">
                <a16:creationId xmlns:a16="http://schemas.microsoft.com/office/drawing/2014/main" id="{A25D8CF1-E966-264D-86B1-48D5CC2646BB}"/>
              </a:ext>
            </a:extLst>
          </p:cNvPr>
          <p:cNvCxnSpPr>
            <a:cxnSpLocks/>
          </p:cNvCxnSpPr>
          <p:nvPr/>
        </p:nvCxnSpPr>
        <p:spPr>
          <a:xfrm rot="16200000">
            <a:off x="6155926" y="4379035"/>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42" name="Straight Arrow Connector 41">
            <a:extLst>
              <a:ext uri="{FF2B5EF4-FFF2-40B4-BE49-F238E27FC236}">
                <a16:creationId xmlns:a16="http://schemas.microsoft.com/office/drawing/2014/main" id="{B7E115DB-8377-9C42-B9A0-EF487FD915BB}"/>
              </a:ext>
            </a:extLst>
          </p:cNvPr>
          <p:cNvCxnSpPr>
            <a:cxnSpLocks/>
          </p:cNvCxnSpPr>
          <p:nvPr/>
        </p:nvCxnSpPr>
        <p:spPr>
          <a:xfrm rot="16200000">
            <a:off x="8850651" y="4379034"/>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43" name="Straight Arrow Connector 42">
            <a:extLst>
              <a:ext uri="{FF2B5EF4-FFF2-40B4-BE49-F238E27FC236}">
                <a16:creationId xmlns:a16="http://schemas.microsoft.com/office/drawing/2014/main" id="{28E72375-8572-0D4E-8352-08FFA8342F41}"/>
              </a:ext>
            </a:extLst>
          </p:cNvPr>
          <p:cNvCxnSpPr>
            <a:cxnSpLocks/>
          </p:cNvCxnSpPr>
          <p:nvPr/>
        </p:nvCxnSpPr>
        <p:spPr>
          <a:xfrm>
            <a:off x="2162423" y="3610487"/>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44" name="TextBox 43">
            <a:extLst>
              <a:ext uri="{FF2B5EF4-FFF2-40B4-BE49-F238E27FC236}">
                <a16:creationId xmlns:a16="http://schemas.microsoft.com/office/drawing/2014/main" id="{F6C681EE-C6A8-634D-AE82-CA9B11D9DC55}"/>
              </a:ext>
            </a:extLst>
          </p:cNvPr>
          <p:cNvSpPr txBox="1"/>
          <p:nvPr/>
        </p:nvSpPr>
        <p:spPr>
          <a:xfrm>
            <a:off x="6316647" y="4198111"/>
            <a:ext cx="2389053" cy="584775"/>
          </a:xfrm>
          <a:prstGeom prst="rect">
            <a:avLst/>
          </a:prstGeom>
          <a:solidFill>
            <a:schemeClr val="accent6"/>
          </a:solidFill>
          <a:ln>
            <a:no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in 21-day cycles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as in induction</a:t>
            </a:r>
          </a:p>
        </p:txBody>
      </p:sp>
      <p:sp>
        <p:nvSpPr>
          <p:cNvPr id="45" name="TextBox 44">
            <a:extLst>
              <a:ext uri="{FF2B5EF4-FFF2-40B4-BE49-F238E27FC236}">
                <a16:creationId xmlns:a16="http://schemas.microsoft.com/office/drawing/2014/main" id="{1040AEC1-C25D-B640-A0D8-786321C2940B}"/>
              </a:ext>
            </a:extLst>
          </p:cNvPr>
          <p:cNvSpPr txBox="1"/>
          <p:nvPr/>
        </p:nvSpPr>
        <p:spPr>
          <a:xfrm>
            <a:off x="9010967" y="4090389"/>
            <a:ext cx="2767706" cy="800219"/>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in 28-day cycles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10 mg PO D1-21 of C7-9 and </a:t>
            </a:r>
            <a:b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15 mg PO D1-21 of C10+</a:t>
            </a:r>
            <a:r>
              <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 </a:t>
            </a:r>
          </a:p>
        </p:txBody>
      </p:sp>
      <p:sp>
        <p:nvSpPr>
          <p:cNvPr id="46" name="Rectangle 3">
            <a:extLst>
              <a:ext uri="{FF2B5EF4-FFF2-40B4-BE49-F238E27FC236}">
                <a16:creationId xmlns:a16="http://schemas.microsoft.com/office/drawing/2014/main" id="{69D8C37D-E178-A242-9274-49A41FA9209D}"/>
              </a:ext>
            </a:extLst>
          </p:cNvPr>
          <p:cNvSpPr txBox="1">
            <a:spLocks noChangeArrowheads="1"/>
          </p:cNvSpPr>
          <p:nvPr/>
        </p:nvSpPr>
        <p:spPr bwMode="auto">
          <a:xfrm>
            <a:off x="368371" y="5613220"/>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 </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sCR by end of consolidation with 1-sided </a:t>
            </a:r>
            <a:r>
              <a:rPr kumimoji="0" lang="el-GR"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α</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 = 0.1</a:t>
            </a:r>
          </a:p>
          <a:p>
            <a:pPr marL="342900" marR="0" lvl="0" indent="-34290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rPr>
              <a:t>Key secondary endpoints: </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rates of MRD negativity, ORR, ≥ VGPR, CR, PFS, OS</a:t>
            </a:r>
          </a:p>
        </p:txBody>
      </p:sp>
      <p:sp>
        <p:nvSpPr>
          <p:cNvPr id="2" name="Slide Number Placeholder 2">
            <a:extLst>
              <a:ext uri="{FF2B5EF4-FFF2-40B4-BE49-F238E27FC236}">
                <a16:creationId xmlns:a16="http://schemas.microsoft.com/office/drawing/2014/main" id="{F9E159E5-FDDF-AFDE-8A93-C170FB34A407}"/>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262893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31ACE-F220-230C-1FA5-A6404E6B30FD}"/>
              </a:ext>
            </a:extLst>
          </p:cNvPr>
          <p:cNvSpPr>
            <a:spLocks noGrp="1"/>
          </p:cNvSpPr>
          <p:nvPr>
            <p:ph type="title"/>
          </p:nvPr>
        </p:nvSpPr>
        <p:spPr/>
        <p:txBody>
          <a:bodyPr/>
          <a:lstStyle/>
          <a:p>
            <a:r>
              <a:rPr lang="en-US" altLang="en-US"/>
              <a:t>GRIFFIN</a:t>
            </a:r>
            <a:r>
              <a:rPr lang="en-US"/>
              <a:t>: Response Rates </a:t>
            </a:r>
          </a:p>
        </p:txBody>
      </p:sp>
      <p:sp>
        <p:nvSpPr>
          <p:cNvPr id="5" name="Text Box 15">
            <a:extLst>
              <a:ext uri="{FF2B5EF4-FFF2-40B4-BE49-F238E27FC236}">
                <a16:creationId xmlns:a16="http://schemas.microsoft.com/office/drawing/2014/main" id="{0137C1AD-DDE7-65F7-A725-EFE004D334CA}"/>
              </a:ext>
            </a:extLst>
          </p:cNvPr>
          <p:cNvSpPr txBox="1">
            <a:spLocks noChangeArrowheads="1"/>
          </p:cNvSpPr>
          <p:nvPr/>
        </p:nvSpPr>
        <p:spPr bwMode="auto">
          <a:xfrm>
            <a:off x="333965" y="651346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Voorhees. Lancet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Haematol</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2023;10:e825.</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Slide Number Placeholder 1">
            <a:extLst>
              <a:ext uri="{FF2B5EF4-FFF2-40B4-BE49-F238E27FC236}">
                <a16:creationId xmlns:a16="http://schemas.microsoft.com/office/drawing/2014/main" id="{5F318582-C931-4240-07BF-4A119D5891EA}"/>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D04C81E5-A2A1-E4BB-3FFF-1A35AFEB19A2}"/>
              </a:ext>
            </a:extLst>
          </p:cNvPr>
          <p:cNvSpPr/>
          <p:nvPr/>
        </p:nvSpPr>
        <p:spPr bwMode="auto">
          <a:xfrm>
            <a:off x="1095174" y="2451512"/>
            <a:ext cx="4599093" cy="2628053"/>
          </a:xfrm>
          <a:custGeom>
            <a:avLst/>
            <a:gdLst>
              <a:gd name="connsiteX0" fmla="*/ 0 w 4599093"/>
              <a:gd name="connsiteY0" fmla="*/ 0 h 2628053"/>
              <a:gd name="connsiteX1" fmla="*/ 0 w 4599093"/>
              <a:gd name="connsiteY1" fmla="*/ 2628053 h 2628053"/>
              <a:gd name="connsiteX2" fmla="*/ 4599093 w 4599093"/>
              <a:gd name="connsiteY2" fmla="*/ 2628053 h 2628053"/>
            </a:gdLst>
            <a:ahLst/>
            <a:cxnLst>
              <a:cxn ang="0">
                <a:pos x="connsiteX0" y="connsiteY0"/>
              </a:cxn>
              <a:cxn ang="0">
                <a:pos x="connsiteX1" y="connsiteY1"/>
              </a:cxn>
              <a:cxn ang="0">
                <a:pos x="connsiteX2" y="connsiteY2"/>
              </a:cxn>
            </a:cxnLst>
            <a:rect l="l" t="t" r="r" b="b"/>
            <a:pathLst>
              <a:path w="4599093" h="2628053">
                <a:moveTo>
                  <a:pt x="0" y="0"/>
                </a:moveTo>
                <a:lnTo>
                  <a:pt x="0" y="2628053"/>
                </a:lnTo>
                <a:lnTo>
                  <a:pt x="4599093" y="262805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7A86EE2B-3603-1A86-F2AE-AE46AA453FFF}"/>
              </a:ext>
            </a:extLst>
          </p:cNvPr>
          <p:cNvGrpSpPr/>
          <p:nvPr/>
        </p:nvGrpSpPr>
        <p:grpSpPr>
          <a:xfrm>
            <a:off x="1014630" y="2460988"/>
            <a:ext cx="75806" cy="2618577"/>
            <a:chOff x="915136" y="2549476"/>
            <a:chExt cx="75806" cy="2618577"/>
          </a:xfrm>
        </p:grpSpPr>
        <p:cxnSp>
          <p:nvCxnSpPr>
            <p:cNvPr id="8" name="Straight Connector 7">
              <a:extLst>
                <a:ext uri="{FF2B5EF4-FFF2-40B4-BE49-F238E27FC236}">
                  <a16:creationId xmlns:a16="http://schemas.microsoft.com/office/drawing/2014/main" id="{F90485DA-571B-A7B1-525C-8FC9BA7A73B7}"/>
                </a:ext>
              </a:extLst>
            </p:cNvPr>
            <p:cNvCxnSpPr>
              <a:cxnSpLocks/>
            </p:cNvCxnSpPr>
            <p:nvPr/>
          </p:nvCxnSpPr>
          <p:spPr bwMode="auto">
            <a:xfrm>
              <a:off x="915136" y="254947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FA6381F-B084-933E-5117-9C3CCF068916}"/>
                </a:ext>
              </a:extLst>
            </p:cNvPr>
            <p:cNvCxnSpPr>
              <a:cxnSpLocks/>
            </p:cNvCxnSpPr>
            <p:nvPr/>
          </p:nvCxnSpPr>
          <p:spPr bwMode="auto">
            <a:xfrm>
              <a:off x="915136" y="307319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E8467C4-A27D-9364-EA4E-1B959900B7C9}"/>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34EF134-1879-9526-3A30-F9BED1DC693C}"/>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CA743D2-563B-65E2-F9BE-549251C7580F}"/>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F410089-0F7B-FB70-0ACC-3A6A71EE408F}"/>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A606C30C-CE95-DDE1-3D6F-E0E2469AE032}"/>
              </a:ext>
            </a:extLst>
          </p:cNvPr>
          <p:cNvGrpSpPr/>
          <p:nvPr/>
        </p:nvGrpSpPr>
        <p:grpSpPr>
          <a:xfrm rot="5400000">
            <a:off x="3355308" y="2819432"/>
            <a:ext cx="73089" cy="4593355"/>
            <a:chOff x="915136" y="3596906"/>
            <a:chExt cx="75806" cy="1571147"/>
          </a:xfrm>
        </p:grpSpPr>
        <p:cxnSp>
          <p:nvCxnSpPr>
            <p:cNvPr id="18" name="Straight Connector 17">
              <a:extLst>
                <a:ext uri="{FF2B5EF4-FFF2-40B4-BE49-F238E27FC236}">
                  <a16:creationId xmlns:a16="http://schemas.microsoft.com/office/drawing/2014/main" id="{AE8A73C1-4553-EA4F-0014-7276B0FDE412}"/>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164B0C3-9A18-D0BF-1D8F-064B04913CEF}"/>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F2D7996-8007-ADF7-3A26-83C6333BABD7}"/>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7D71BB3-3E89-8DF0-C431-CCD8DDA968D9}"/>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94299A74-C1C3-EF5E-ABAA-6C1E2E19E328}"/>
              </a:ext>
            </a:extLst>
          </p:cNvPr>
          <p:cNvSpPr txBox="1"/>
          <p:nvPr/>
        </p:nvSpPr>
        <p:spPr bwMode="auto">
          <a:xfrm>
            <a:off x="563281" y="2291511"/>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3" name="TextBox 22">
            <a:extLst>
              <a:ext uri="{FF2B5EF4-FFF2-40B4-BE49-F238E27FC236}">
                <a16:creationId xmlns:a16="http://schemas.microsoft.com/office/drawing/2014/main" id="{4AD1DD78-25EA-4BBC-3E8D-B6BBAB4977A3}"/>
              </a:ext>
            </a:extLst>
          </p:cNvPr>
          <p:cNvSpPr txBox="1"/>
          <p:nvPr/>
        </p:nvSpPr>
        <p:spPr bwMode="auto">
          <a:xfrm>
            <a:off x="675321" y="28119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4" name="TextBox 23">
            <a:extLst>
              <a:ext uri="{FF2B5EF4-FFF2-40B4-BE49-F238E27FC236}">
                <a16:creationId xmlns:a16="http://schemas.microsoft.com/office/drawing/2014/main" id="{065BDD90-1980-5EAB-5833-77F12871DEEF}"/>
              </a:ext>
            </a:extLst>
          </p:cNvPr>
          <p:cNvSpPr txBox="1"/>
          <p:nvPr/>
        </p:nvSpPr>
        <p:spPr bwMode="auto">
          <a:xfrm>
            <a:off x="667476" y="333420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5" name="TextBox 24">
            <a:extLst>
              <a:ext uri="{FF2B5EF4-FFF2-40B4-BE49-F238E27FC236}">
                <a16:creationId xmlns:a16="http://schemas.microsoft.com/office/drawing/2014/main" id="{894D658E-85C1-52DF-124C-17DC759CD9D2}"/>
              </a:ext>
            </a:extLst>
          </p:cNvPr>
          <p:cNvSpPr txBox="1"/>
          <p:nvPr/>
        </p:nvSpPr>
        <p:spPr bwMode="auto">
          <a:xfrm>
            <a:off x="675321" y="38546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6" name="TextBox 25">
            <a:extLst>
              <a:ext uri="{FF2B5EF4-FFF2-40B4-BE49-F238E27FC236}">
                <a16:creationId xmlns:a16="http://schemas.microsoft.com/office/drawing/2014/main" id="{40C4A349-A2E4-4E94-7779-DF7480B39866}"/>
              </a:ext>
            </a:extLst>
          </p:cNvPr>
          <p:cNvSpPr txBox="1"/>
          <p:nvPr/>
        </p:nvSpPr>
        <p:spPr bwMode="auto">
          <a:xfrm>
            <a:off x="667476" y="438637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7" name="TextBox 26">
            <a:extLst>
              <a:ext uri="{FF2B5EF4-FFF2-40B4-BE49-F238E27FC236}">
                <a16:creationId xmlns:a16="http://schemas.microsoft.com/office/drawing/2014/main" id="{D920B88D-1575-648A-AE6E-63D37FCDC7E1}"/>
              </a:ext>
            </a:extLst>
          </p:cNvPr>
          <p:cNvSpPr txBox="1"/>
          <p:nvPr/>
        </p:nvSpPr>
        <p:spPr bwMode="auto">
          <a:xfrm>
            <a:off x="779516" y="490685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8" name="TextBox 27">
            <a:extLst>
              <a:ext uri="{FF2B5EF4-FFF2-40B4-BE49-F238E27FC236}">
                <a16:creationId xmlns:a16="http://schemas.microsoft.com/office/drawing/2014/main" id="{501AA030-3FC6-9431-E5F7-8DF7EA44E41B}"/>
              </a:ext>
            </a:extLst>
          </p:cNvPr>
          <p:cNvSpPr txBox="1"/>
          <p:nvPr/>
        </p:nvSpPr>
        <p:spPr bwMode="auto">
          <a:xfrm rot="16200000">
            <a:off x="-179041" y="3615439"/>
            <a:ext cx="1196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t>
            </a:r>
          </a:p>
        </p:txBody>
      </p:sp>
      <p:sp>
        <p:nvSpPr>
          <p:cNvPr id="29" name="TextBox 28">
            <a:extLst>
              <a:ext uri="{FF2B5EF4-FFF2-40B4-BE49-F238E27FC236}">
                <a16:creationId xmlns:a16="http://schemas.microsoft.com/office/drawing/2014/main" id="{75F20CDB-3C43-3B6D-FBCE-E6F2688E434D}"/>
              </a:ext>
            </a:extLst>
          </p:cNvPr>
          <p:cNvSpPr txBox="1"/>
          <p:nvPr/>
        </p:nvSpPr>
        <p:spPr bwMode="auto">
          <a:xfrm>
            <a:off x="1137818" y="5057065"/>
            <a:ext cx="14375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End of induction</a:t>
            </a:r>
          </a:p>
        </p:txBody>
      </p:sp>
      <p:sp>
        <p:nvSpPr>
          <p:cNvPr id="30" name="TextBox 29">
            <a:extLst>
              <a:ext uri="{FF2B5EF4-FFF2-40B4-BE49-F238E27FC236}">
                <a16:creationId xmlns:a16="http://schemas.microsoft.com/office/drawing/2014/main" id="{0CCA14E7-B645-7D1C-122B-37045335BBBD}"/>
              </a:ext>
            </a:extLst>
          </p:cNvPr>
          <p:cNvSpPr txBox="1"/>
          <p:nvPr/>
        </p:nvSpPr>
        <p:spPr bwMode="auto">
          <a:xfrm>
            <a:off x="2599493" y="5057065"/>
            <a:ext cx="16514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End of post-autologous HSCT consolidation</a:t>
            </a:r>
          </a:p>
        </p:txBody>
      </p:sp>
      <p:sp>
        <p:nvSpPr>
          <p:cNvPr id="31" name="TextBox 30">
            <a:extLst>
              <a:ext uri="{FF2B5EF4-FFF2-40B4-BE49-F238E27FC236}">
                <a16:creationId xmlns:a16="http://schemas.microsoft.com/office/drawing/2014/main" id="{735B81BE-4509-054E-389D-3074DA5035FF}"/>
              </a:ext>
            </a:extLst>
          </p:cNvPr>
          <p:cNvSpPr txBox="1"/>
          <p:nvPr/>
        </p:nvSpPr>
        <p:spPr bwMode="auto">
          <a:xfrm>
            <a:off x="4233677" y="5057065"/>
            <a:ext cx="1437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Final analysis</a:t>
            </a:r>
          </a:p>
        </p:txBody>
      </p:sp>
      <p:sp>
        <p:nvSpPr>
          <p:cNvPr id="32" name="Right Brace 31">
            <a:extLst>
              <a:ext uri="{FF2B5EF4-FFF2-40B4-BE49-F238E27FC236}">
                <a16:creationId xmlns:a16="http://schemas.microsoft.com/office/drawing/2014/main" id="{47AA8598-37E9-12A9-8294-85896064C1B2}"/>
              </a:ext>
            </a:extLst>
          </p:cNvPr>
          <p:cNvSpPr/>
          <p:nvPr/>
        </p:nvSpPr>
        <p:spPr bwMode="auto">
          <a:xfrm rot="5400000">
            <a:off x="3252328" y="3622308"/>
            <a:ext cx="256989" cy="4580775"/>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FBFEFE42-0216-719A-EDEE-754E13087732}"/>
              </a:ext>
            </a:extLst>
          </p:cNvPr>
          <p:cNvSpPr txBox="1"/>
          <p:nvPr/>
        </p:nvSpPr>
        <p:spPr bwMode="auto">
          <a:xfrm>
            <a:off x="2557066" y="6021716"/>
            <a:ext cx="1651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Group</a:t>
            </a:r>
          </a:p>
        </p:txBody>
      </p:sp>
      <p:grpSp>
        <p:nvGrpSpPr>
          <p:cNvPr id="143" name="Group 142">
            <a:extLst>
              <a:ext uri="{FF2B5EF4-FFF2-40B4-BE49-F238E27FC236}">
                <a16:creationId xmlns:a16="http://schemas.microsoft.com/office/drawing/2014/main" id="{BEF22904-0A54-62A7-8C34-1BFCAD817D94}"/>
              </a:ext>
            </a:extLst>
          </p:cNvPr>
          <p:cNvGrpSpPr/>
          <p:nvPr/>
        </p:nvGrpSpPr>
        <p:grpSpPr>
          <a:xfrm>
            <a:off x="4070864" y="1758651"/>
            <a:ext cx="4009258" cy="338554"/>
            <a:chOff x="4070864" y="1758651"/>
            <a:chExt cx="4009258" cy="338554"/>
          </a:xfrm>
        </p:grpSpPr>
        <p:grpSp>
          <p:nvGrpSpPr>
            <p:cNvPr id="7" name="Group 6">
              <a:extLst>
                <a:ext uri="{FF2B5EF4-FFF2-40B4-BE49-F238E27FC236}">
                  <a16:creationId xmlns:a16="http://schemas.microsoft.com/office/drawing/2014/main" id="{E7FF81B0-CC32-659F-83EF-A9A7AF84BA6C}"/>
                </a:ext>
              </a:extLst>
            </p:cNvPr>
            <p:cNvGrpSpPr/>
            <p:nvPr/>
          </p:nvGrpSpPr>
          <p:grpSpPr>
            <a:xfrm>
              <a:off x="4070864" y="1758651"/>
              <a:ext cx="588593" cy="338554"/>
              <a:chOff x="2422712" y="1819692"/>
              <a:chExt cx="588593" cy="338554"/>
            </a:xfrm>
          </p:grpSpPr>
          <p:sp>
            <p:nvSpPr>
              <p:cNvPr id="34" name="TextBox 33">
                <a:extLst>
                  <a:ext uri="{FF2B5EF4-FFF2-40B4-BE49-F238E27FC236}">
                    <a16:creationId xmlns:a16="http://schemas.microsoft.com/office/drawing/2014/main" id="{6C715150-82A2-04D9-4BCD-8323D5656F8E}"/>
                  </a:ext>
                </a:extLst>
              </p:cNvPr>
              <p:cNvSpPr txBox="1"/>
              <p:nvPr/>
            </p:nvSpPr>
            <p:spPr bwMode="auto">
              <a:xfrm>
                <a:off x="2525275" y="1819692"/>
                <a:ext cx="4860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sCR</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12A4F685-3818-1921-372C-CCAAC78AF9CD}"/>
                  </a:ext>
                </a:extLst>
              </p:cNvPr>
              <p:cNvSpPr/>
              <p:nvPr/>
            </p:nvSpPr>
            <p:spPr bwMode="auto">
              <a:xfrm>
                <a:off x="2422712" y="1926652"/>
                <a:ext cx="123188" cy="12318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17" name="Group 16">
              <a:extLst>
                <a:ext uri="{FF2B5EF4-FFF2-40B4-BE49-F238E27FC236}">
                  <a16:creationId xmlns:a16="http://schemas.microsoft.com/office/drawing/2014/main" id="{59B12266-D9CA-EA33-EC94-12FDD5E4225F}"/>
                </a:ext>
              </a:extLst>
            </p:cNvPr>
            <p:cNvGrpSpPr/>
            <p:nvPr/>
          </p:nvGrpSpPr>
          <p:grpSpPr>
            <a:xfrm>
              <a:off x="5297010" y="1758651"/>
              <a:ext cx="508443" cy="338554"/>
              <a:chOff x="4148704" y="1819692"/>
              <a:chExt cx="508443" cy="338554"/>
            </a:xfrm>
          </p:grpSpPr>
          <p:sp>
            <p:nvSpPr>
              <p:cNvPr id="36" name="TextBox 35">
                <a:extLst>
                  <a:ext uri="{FF2B5EF4-FFF2-40B4-BE49-F238E27FC236}">
                    <a16:creationId xmlns:a16="http://schemas.microsoft.com/office/drawing/2014/main" id="{FBC62F30-D173-F13C-7F42-47A8A302074B}"/>
                  </a:ext>
                </a:extLst>
              </p:cNvPr>
              <p:cNvSpPr txBox="1"/>
              <p:nvPr/>
            </p:nvSpPr>
            <p:spPr bwMode="auto">
              <a:xfrm>
                <a:off x="4251267" y="1819692"/>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a:t>
                </a:r>
              </a:p>
            </p:txBody>
          </p:sp>
          <p:sp>
            <p:nvSpPr>
              <p:cNvPr id="37" name="Rectangle 36">
                <a:extLst>
                  <a:ext uri="{FF2B5EF4-FFF2-40B4-BE49-F238E27FC236}">
                    <a16:creationId xmlns:a16="http://schemas.microsoft.com/office/drawing/2014/main" id="{6071F705-F4DA-4446-F64D-B420A684502C}"/>
                  </a:ext>
                </a:extLst>
              </p:cNvPr>
              <p:cNvSpPr/>
              <p:nvPr/>
            </p:nvSpPr>
            <p:spPr bwMode="auto">
              <a:xfrm>
                <a:off x="4148704" y="1926652"/>
                <a:ext cx="123188" cy="123188"/>
              </a:xfrm>
              <a:prstGeom prst="rect">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78" name="Group 77">
              <a:extLst>
                <a:ext uri="{FF2B5EF4-FFF2-40B4-BE49-F238E27FC236}">
                  <a16:creationId xmlns:a16="http://schemas.microsoft.com/office/drawing/2014/main" id="{5EA5375B-6AC8-6358-DA8A-083720DF7F4F}"/>
                </a:ext>
              </a:extLst>
            </p:cNvPr>
            <p:cNvGrpSpPr/>
            <p:nvPr/>
          </p:nvGrpSpPr>
          <p:grpSpPr>
            <a:xfrm>
              <a:off x="7330522" y="1758651"/>
              <a:ext cx="749600" cy="338554"/>
              <a:chOff x="7251127" y="1820415"/>
              <a:chExt cx="749600" cy="338554"/>
            </a:xfrm>
          </p:grpSpPr>
          <p:sp>
            <p:nvSpPr>
              <p:cNvPr id="38" name="TextBox 37">
                <a:extLst>
                  <a:ext uri="{FF2B5EF4-FFF2-40B4-BE49-F238E27FC236}">
                    <a16:creationId xmlns:a16="http://schemas.microsoft.com/office/drawing/2014/main" id="{02064755-3BC8-1E17-FC9F-AEC4EC5841C3}"/>
                  </a:ext>
                </a:extLst>
              </p:cNvPr>
              <p:cNvSpPr txBox="1"/>
              <p:nvPr/>
            </p:nvSpPr>
            <p:spPr bwMode="auto">
              <a:xfrm>
                <a:off x="7353690" y="1820415"/>
                <a:ext cx="647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VGPR</a:t>
                </a:r>
              </a:p>
            </p:txBody>
          </p:sp>
          <p:sp>
            <p:nvSpPr>
              <p:cNvPr id="39" name="Rectangle 38">
                <a:extLst>
                  <a:ext uri="{FF2B5EF4-FFF2-40B4-BE49-F238E27FC236}">
                    <a16:creationId xmlns:a16="http://schemas.microsoft.com/office/drawing/2014/main" id="{FEE4B3DE-5CF5-910D-C2F4-4715453CC76D}"/>
                  </a:ext>
                </a:extLst>
              </p:cNvPr>
              <p:cNvSpPr/>
              <p:nvPr/>
            </p:nvSpPr>
            <p:spPr bwMode="auto">
              <a:xfrm>
                <a:off x="7251127" y="1927375"/>
                <a:ext cx="123188" cy="123188"/>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16" name="Group 15">
              <a:extLst>
                <a:ext uri="{FF2B5EF4-FFF2-40B4-BE49-F238E27FC236}">
                  <a16:creationId xmlns:a16="http://schemas.microsoft.com/office/drawing/2014/main" id="{6EA687F4-5053-A439-9169-456D1F8EAAC5}"/>
                </a:ext>
              </a:extLst>
            </p:cNvPr>
            <p:cNvGrpSpPr/>
            <p:nvPr/>
          </p:nvGrpSpPr>
          <p:grpSpPr>
            <a:xfrm>
              <a:off x="4727121" y="1758651"/>
              <a:ext cx="505237" cy="338554"/>
              <a:chOff x="2422712" y="2059085"/>
              <a:chExt cx="505237" cy="338554"/>
            </a:xfrm>
          </p:grpSpPr>
          <p:sp>
            <p:nvSpPr>
              <p:cNvPr id="40" name="TextBox 39">
                <a:extLst>
                  <a:ext uri="{FF2B5EF4-FFF2-40B4-BE49-F238E27FC236}">
                    <a16:creationId xmlns:a16="http://schemas.microsoft.com/office/drawing/2014/main" id="{1697DF7E-0B3C-D1F2-BF61-249C2E16F2E1}"/>
                  </a:ext>
                </a:extLst>
              </p:cNvPr>
              <p:cNvSpPr txBox="1"/>
              <p:nvPr/>
            </p:nvSpPr>
            <p:spPr bwMode="auto">
              <a:xfrm>
                <a:off x="2525275" y="2059085"/>
                <a:ext cx="4026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p:txBody>
          </p:sp>
          <p:sp>
            <p:nvSpPr>
              <p:cNvPr id="41" name="Rectangle 40">
                <a:extLst>
                  <a:ext uri="{FF2B5EF4-FFF2-40B4-BE49-F238E27FC236}">
                    <a16:creationId xmlns:a16="http://schemas.microsoft.com/office/drawing/2014/main" id="{DCFD6B36-8660-555A-1A2E-1DEE685F214D}"/>
                  </a:ext>
                </a:extLst>
              </p:cNvPr>
              <p:cNvSpPr/>
              <p:nvPr/>
            </p:nvSpPr>
            <p:spPr bwMode="auto">
              <a:xfrm>
                <a:off x="2422712" y="2166045"/>
                <a:ext cx="123188" cy="123188"/>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75" name="Group 74">
              <a:extLst>
                <a:ext uri="{FF2B5EF4-FFF2-40B4-BE49-F238E27FC236}">
                  <a16:creationId xmlns:a16="http://schemas.microsoft.com/office/drawing/2014/main" id="{5DAA62B1-032F-3905-F365-B1A2D8EDAFF3}"/>
                </a:ext>
              </a:extLst>
            </p:cNvPr>
            <p:cNvGrpSpPr/>
            <p:nvPr/>
          </p:nvGrpSpPr>
          <p:grpSpPr>
            <a:xfrm>
              <a:off x="5928294" y="1758651"/>
              <a:ext cx="1387082" cy="338554"/>
              <a:chOff x="4148704" y="2054396"/>
              <a:chExt cx="1387082" cy="338554"/>
            </a:xfrm>
          </p:grpSpPr>
          <p:sp>
            <p:nvSpPr>
              <p:cNvPr id="42" name="TextBox 41">
                <a:extLst>
                  <a:ext uri="{FF2B5EF4-FFF2-40B4-BE49-F238E27FC236}">
                    <a16:creationId xmlns:a16="http://schemas.microsoft.com/office/drawing/2014/main" id="{77FB0517-BC02-1760-21E3-5181147D4345}"/>
                  </a:ext>
                </a:extLst>
              </p:cNvPr>
              <p:cNvSpPr txBox="1"/>
              <p:nvPr/>
            </p:nvSpPr>
            <p:spPr bwMode="auto">
              <a:xfrm>
                <a:off x="4251267" y="2054396"/>
                <a:ext cx="1284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 PD, or NE</a:t>
                </a:r>
              </a:p>
            </p:txBody>
          </p:sp>
          <p:sp>
            <p:nvSpPr>
              <p:cNvPr id="43" name="Rectangle 42">
                <a:extLst>
                  <a:ext uri="{FF2B5EF4-FFF2-40B4-BE49-F238E27FC236}">
                    <a16:creationId xmlns:a16="http://schemas.microsoft.com/office/drawing/2014/main" id="{2FFAAEFC-3CAD-2CA3-1575-CACEE976DA13}"/>
                  </a:ext>
                </a:extLst>
              </p:cNvPr>
              <p:cNvSpPr/>
              <p:nvPr/>
            </p:nvSpPr>
            <p:spPr bwMode="auto">
              <a:xfrm>
                <a:off x="4148704" y="2161356"/>
                <a:ext cx="123188" cy="123188"/>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sp>
        <p:nvSpPr>
          <p:cNvPr id="45" name="Rectangle 44">
            <a:extLst>
              <a:ext uri="{FF2B5EF4-FFF2-40B4-BE49-F238E27FC236}">
                <a16:creationId xmlns:a16="http://schemas.microsoft.com/office/drawing/2014/main" id="{614BFBDC-D068-7CE4-FBD1-8391E36F48DC}"/>
              </a:ext>
            </a:extLst>
          </p:cNvPr>
          <p:cNvSpPr/>
          <p:nvPr/>
        </p:nvSpPr>
        <p:spPr bwMode="auto">
          <a:xfrm>
            <a:off x="1616196" y="5020361"/>
            <a:ext cx="466928" cy="45719"/>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A39F4CD6-3F28-85A9-392C-A61DDB5CC71E}"/>
              </a:ext>
            </a:extLst>
          </p:cNvPr>
          <p:cNvSpPr/>
          <p:nvPr/>
        </p:nvSpPr>
        <p:spPr bwMode="auto">
          <a:xfrm>
            <a:off x="1616196" y="4315726"/>
            <a:ext cx="466928" cy="704778"/>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42184CB2-6229-F80F-BF46-5C9B0C49373A}"/>
              </a:ext>
            </a:extLst>
          </p:cNvPr>
          <p:cNvSpPr/>
          <p:nvPr/>
        </p:nvSpPr>
        <p:spPr bwMode="auto">
          <a:xfrm>
            <a:off x="1616196" y="2951406"/>
            <a:ext cx="466928" cy="1369112"/>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92FEBE57-9B28-2062-9BAF-83BAA36AA61C}"/>
              </a:ext>
            </a:extLst>
          </p:cNvPr>
          <p:cNvSpPr/>
          <p:nvPr/>
        </p:nvSpPr>
        <p:spPr bwMode="auto">
          <a:xfrm>
            <a:off x="1615485" y="2771516"/>
            <a:ext cx="466928" cy="1798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CE45958B-D9E4-30D6-FC75-9576FD0140C6}"/>
              </a:ext>
            </a:extLst>
          </p:cNvPr>
          <p:cNvSpPr/>
          <p:nvPr/>
        </p:nvSpPr>
        <p:spPr bwMode="auto">
          <a:xfrm>
            <a:off x="1615485" y="2460989"/>
            <a:ext cx="466928" cy="3116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6B84A964-B64C-1E64-971C-D91B50E8667A}"/>
              </a:ext>
            </a:extLst>
          </p:cNvPr>
          <p:cNvSpPr/>
          <p:nvPr/>
        </p:nvSpPr>
        <p:spPr bwMode="auto">
          <a:xfrm>
            <a:off x="3146600" y="5044681"/>
            <a:ext cx="466928" cy="18288"/>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F26F52AE-E870-3859-41F0-F7746649B3B4}"/>
              </a:ext>
            </a:extLst>
          </p:cNvPr>
          <p:cNvSpPr/>
          <p:nvPr/>
        </p:nvSpPr>
        <p:spPr bwMode="auto">
          <a:xfrm>
            <a:off x="3146600" y="4845993"/>
            <a:ext cx="466928" cy="197611"/>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E9B3BFD2-6894-3688-6539-9956E44363DA}"/>
              </a:ext>
            </a:extLst>
          </p:cNvPr>
          <p:cNvSpPr/>
          <p:nvPr/>
        </p:nvSpPr>
        <p:spPr bwMode="auto">
          <a:xfrm>
            <a:off x="3146600" y="3816960"/>
            <a:ext cx="466928" cy="1029123"/>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228DCA17-0B54-E2EB-B09B-85DFBF9FA0F0}"/>
              </a:ext>
            </a:extLst>
          </p:cNvPr>
          <p:cNvSpPr/>
          <p:nvPr/>
        </p:nvSpPr>
        <p:spPr bwMode="auto">
          <a:xfrm>
            <a:off x="3145889" y="3563981"/>
            <a:ext cx="466928" cy="2519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93B42AF9-FFFA-D1CA-DA0D-22684B682EC2}"/>
              </a:ext>
            </a:extLst>
          </p:cNvPr>
          <p:cNvSpPr/>
          <p:nvPr/>
        </p:nvSpPr>
        <p:spPr bwMode="auto">
          <a:xfrm>
            <a:off x="3145889" y="2460988"/>
            <a:ext cx="466928" cy="110191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215B0004-E49C-28E2-C11B-6D0A9664EB94}"/>
              </a:ext>
            </a:extLst>
          </p:cNvPr>
          <p:cNvSpPr/>
          <p:nvPr/>
        </p:nvSpPr>
        <p:spPr bwMode="auto">
          <a:xfrm>
            <a:off x="4690174" y="5043533"/>
            <a:ext cx="466928" cy="18288"/>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C0D8CDF4-3BF5-5FE6-B494-76ADC959FA13}"/>
              </a:ext>
            </a:extLst>
          </p:cNvPr>
          <p:cNvSpPr/>
          <p:nvPr/>
        </p:nvSpPr>
        <p:spPr bwMode="auto">
          <a:xfrm>
            <a:off x="4690174" y="4975307"/>
            <a:ext cx="466928" cy="72013"/>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1B0AB34E-A29B-207E-385B-8F48D4AC851B}"/>
              </a:ext>
            </a:extLst>
          </p:cNvPr>
          <p:cNvSpPr/>
          <p:nvPr/>
        </p:nvSpPr>
        <p:spPr bwMode="auto">
          <a:xfrm>
            <a:off x="4690174" y="4627601"/>
            <a:ext cx="466928" cy="356184"/>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7771EEE0-E648-8F94-98D4-D70429DEE52C}"/>
              </a:ext>
            </a:extLst>
          </p:cNvPr>
          <p:cNvSpPr/>
          <p:nvPr/>
        </p:nvSpPr>
        <p:spPr bwMode="auto">
          <a:xfrm>
            <a:off x="4689463" y="4213108"/>
            <a:ext cx="466928" cy="4144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C9A03A1E-8BBE-622D-0566-B6A392899A38}"/>
              </a:ext>
            </a:extLst>
          </p:cNvPr>
          <p:cNvSpPr/>
          <p:nvPr/>
        </p:nvSpPr>
        <p:spPr bwMode="auto">
          <a:xfrm>
            <a:off x="4689463" y="2459840"/>
            <a:ext cx="466928" cy="175326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60" name="TextBox 59">
            <a:extLst>
              <a:ext uri="{FF2B5EF4-FFF2-40B4-BE49-F238E27FC236}">
                <a16:creationId xmlns:a16="http://schemas.microsoft.com/office/drawing/2014/main" id="{D5F32876-8BA0-661D-B064-285E6C18F449}"/>
              </a:ext>
            </a:extLst>
          </p:cNvPr>
          <p:cNvSpPr txBox="1"/>
          <p:nvPr/>
        </p:nvSpPr>
        <p:spPr bwMode="auto">
          <a:xfrm>
            <a:off x="1586317" y="4546005"/>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a:t>
            </a:r>
          </a:p>
        </p:txBody>
      </p:sp>
      <p:sp>
        <p:nvSpPr>
          <p:cNvPr id="61" name="TextBox 60">
            <a:extLst>
              <a:ext uri="{FF2B5EF4-FFF2-40B4-BE49-F238E27FC236}">
                <a16:creationId xmlns:a16="http://schemas.microsoft.com/office/drawing/2014/main" id="{EA436A7F-A9C8-0CEF-94A6-3EBF30B4D957}"/>
              </a:ext>
            </a:extLst>
          </p:cNvPr>
          <p:cNvSpPr txBox="1"/>
          <p:nvPr/>
        </p:nvSpPr>
        <p:spPr bwMode="auto">
          <a:xfrm>
            <a:off x="1581453" y="3500488"/>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53%</a:t>
            </a:r>
          </a:p>
        </p:txBody>
      </p:sp>
      <p:sp>
        <p:nvSpPr>
          <p:cNvPr id="62" name="TextBox 61">
            <a:extLst>
              <a:ext uri="{FF2B5EF4-FFF2-40B4-BE49-F238E27FC236}">
                <a16:creationId xmlns:a16="http://schemas.microsoft.com/office/drawing/2014/main" id="{36431801-B466-8C6C-D7AB-79CB0FDC2F4E}"/>
              </a:ext>
            </a:extLst>
          </p:cNvPr>
          <p:cNvSpPr txBox="1"/>
          <p:nvPr/>
        </p:nvSpPr>
        <p:spPr bwMode="auto">
          <a:xfrm>
            <a:off x="1630780" y="2689573"/>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7%</a:t>
            </a:r>
          </a:p>
        </p:txBody>
      </p:sp>
      <p:sp>
        <p:nvSpPr>
          <p:cNvPr id="63" name="TextBox 62">
            <a:extLst>
              <a:ext uri="{FF2B5EF4-FFF2-40B4-BE49-F238E27FC236}">
                <a16:creationId xmlns:a16="http://schemas.microsoft.com/office/drawing/2014/main" id="{86E48FC1-489D-D1DB-3C29-B93214739EFE}"/>
              </a:ext>
            </a:extLst>
          </p:cNvPr>
          <p:cNvSpPr txBox="1"/>
          <p:nvPr/>
        </p:nvSpPr>
        <p:spPr bwMode="auto">
          <a:xfrm>
            <a:off x="1582657" y="2449793"/>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12%</a:t>
            </a:r>
          </a:p>
        </p:txBody>
      </p:sp>
      <p:sp>
        <p:nvSpPr>
          <p:cNvPr id="64" name="TextBox 63">
            <a:extLst>
              <a:ext uri="{FF2B5EF4-FFF2-40B4-BE49-F238E27FC236}">
                <a16:creationId xmlns:a16="http://schemas.microsoft.com/office/drawing/2014/main" id="{077ECE58-4859-ADA3-F14D-7FB859A2D9CD}"/>
              </a:ext>
            </a:extLst>
          </p:cNvPr>
          <p:cNvSpPr txBox="1"/>
          <p:nvPr/>
        </p:nvSpPr>
        <p:spPr bwMode="auto">
          <a:xfrm>
            <a:off x="3164313" y="4779708"/>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65" name="TextBox 64">
            <a:extLst>
              <a:ext uri="{FF2B5EF4-FFF2-40B4-BE49-F238E27FC236}">
                <a16:creationId xmlns:a16="http://schemas.microsoft.com/office/drawing/2014/main" id="{AACD6CD9-F4D0-FA60-942C-170E8ECA1B4D}"/>
              </a:ext>
            </a:extLst>
          </p:cNvPr>
          <p:cNvSpPr txBox="1"/>
          <p:nvPr/>
        </p:nvSpPr>
        <p:spPr bwMode="auto">
          <a:xfrm>
            <a:off x="3112215" y="4172794"/>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39%</a:t>
            </a:r>
          </a:p>
        </p:txBody>
      </p:sp>
      <p:sp>
        <p:nvSpPr>
          <p:cNvPr id="66" name="TextBox 65">
            <a:extLst>
              <a:ext uri="{FF2B5EF4-FFF2-40B4-BE49-F238E27FC236}">
                <a16:creationId xmlns:a16="http://schemas.microsoft.com/office/drawing/2014/main" id="{FC85875F-D761-2645-BAD3-621D062D8D34}"/>
              </a:ext>
            </a:extLst>
          </p:cNvPr>
          <p:cNvSpPr txBox="1"/>
          <p:nvPr/>
        </p:nvSpPr>
        <p:spPr bwMode="auto">
          <a:xfrm>
            <a:off x="3160529" y="3527280"/>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9%</a:t>
            </a:r>
          </a:p>
        </p:txBody>
      </p:sp>
      <p:sp>
        <p:nvSpPr>
          <p:cNvPr id="67" name="TextBox 66">
            <a:extLst>
              <a:ext uri="{FF2B5EF4-FFF2-40B4-BE49-F238E27FC236}">
                <a16:creationId xmlns:a16="http://schemas.microsoft.com/office/drawing/2014/main" id="{691C62D3-C4CD-72F7-4FCB-179B6CCA9C1C}"/>
              </a:ext>
            </a:extLst>
          </p:cNvPr>
          <p:cNvSpPr txBox="1"/>
          <p:nvPr/>
        </p:nvSpPr>
        <p:spPr bwMode="auto">
          <a:xfrm>
            <a:off x="3110459" y="2859419"/>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42%</a:t>
            </a:r>
          </a:p>
        </p:txBody>
      </p:sp>
      <p:sp>
        <p:nvSpPr>
          <p:cNvPr id="68" name="TextBox 67">
            <a:extLst>
              <a:ext uri="{FF2B5EF4-FFF2-40B4-BE49-F238E27FC236}">
                <a16:creationId xmlns:a16="http://schemas.microsoft.com/office/drawing/2014/main" id="{C32F30E2-8CCF-5426-1032-24953A62131E}"/>
              </a:ext>
            </a:extLst>
          </p:cNvPr>
          <p:cNvSpPr txBox="1"/>
          <p:nvPr/>
        </p:nvSpPr>
        <p:spPr bwMode="auto">
          <a:xfrm>
            <a:off x="2096744" y="4793861"/>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69" name="TextBox 68">
            <a:extLst>
              <a:ext uri="{FF2B5EF4-FFF2-40B4-BE49-F238E27FC236}">
                <a16:creationId xmlns:a16="http://schemas.microsoft.com/office/drawing/2014/main" id="{33F3D5CC-36F9-1D11-411C-BEF8ADB49DD0}"/>
              </a:ext>
            </a:extLst>
          </p:cNvPr>
          <p:cNvSpPr txBox="1"/>
          <p:nvPr/>
        </p:nvSpPr>
        <p:spPr bwMode="auto">
          <a:xfrm>
            <a:off x="4654483" y="4642723"/>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13%</a:t>
            </a:r>
          </a:p>
        </p:txBody>
      </p:sp>
      <p:sp>
        <p:nvSpPr>
          <p:cNvPr id="70" name="TextBox 69">
            <a:extLst>
              <a:ext uri="{FF2B5EF4-FFF2-40B4-BE49-F238E27FC236}">
                <a16:creationId xmlns:a16="http://schemas.microsoft.com/office/drawing/2014/main" id="{EDE55DCB-BA8D-B37F-A740-F5BEFD3910B9}"/>
              </a:ext>
            </a:extLst>
          </p:cNvPr>
          <p:cNvSpPr txBox="1"/>
          <p:nvPr/>
        </p:nvSpPr>
        <p:spPr bwMode="auto">
          <a:xfrm>
            <a:off x="4650699" y="4254309"/>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16%</a:t>
            </a:r>
          </a:p>
        </p:txBody>
      </p:sp>
      <p:sp>
        <p:nvSpPr>
          <p:cNvPr id="71" name="TextBox 70">
            <a:extLst>
              <a:ext uri="{FF2B5EF4-FFF2-40B4-BE49-F238E27FC236}">
                <a16:creationId xmlns:a16="http://schemas.microsoft.com/office/drawing/2014/main" id="{33A0BD58-5EA9-168F-4894-A851B809605E}"/>
              </a:ext>
            </a:extLst>
          </p:cNvPr>
          <p:cNvSpPr txBox="1"/>
          <p:nvPr/>
        </p:nvSpPr>
        <p:spPr bwMode="auto">
          <a:xfrm>
            <a:off x="4652727" y="3206892"/>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67%</a:t>
            </a:r>
          </a:p>
        </p:txBody>
      </p:sp>
      <p:sp>
        <p:nvSpPr>
          <p:cNvPr id="72" name="TextBox 71">
            <a:extLst>
              <a:ext uri="{FF2B5EF4-FFF2-40B4-BE49-F238E27FC236}">
                <a16:creationId xmlns:a16="http://schemas.microsoft.com/office/drawing/2014/main" id="{F3CB59C4-6DC9-30C1-B02C-F31AE9885F08}"/>
              </a:ext>
            </a:extLst>
          </p:cNvPr>
          <p:cNvSpPr txBox="1"/>
          <p:nvPr/>
        </p:nvSpPr>
        <p:spPr bwMode="auto">
          <a:xfrm>
            <a:off x="3604033" y="4767237"/>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73" name="TextBox 72">
            <a:extLst>
              <a:ext uri="{FF2B5EF4-FFF2-40B4-BE49-F238E27FC236}">
                <a16:creationId xmlns:a16="http://schemas.microsoft.com/office/drawing/2014/main" id="{40AF0D00-FE17-B3D7-E576-24814FF55FB8}"/>
              </a:ext>
            </a:extLst>
          </p:cNvPr>
          <p:cNvSpPr txBox="1"/>
          <p:nvPr/>
        </p:nvSpPr>
        <p:spPr bwMode="auto">
          <a:xfrm>
            <a:off x="5156391" y="4802488"/>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74" name="TextBox 73">
            <a:extLst>
              <a:ext uri="{FF2B5EF4-FFF2-40B4-BE49-F238E27FC236}">
                <a16:creationId xmlns:a16="http://schemas.microsoft.com/office/drawing/2014/main" id="{24C314C0-8AFC-37B3-5DC6-D9FF5028DC7C}"/>
              </a:ext>
            </a:extLst>
          </p:cNvPr>
          <p:cNvSpPr txBox="1"/>
          <p:nvPr/>
        </p:nvSpPr>
        <p:spPr bwMode="auto">
          <a:xfrm>
            <a:off x="5156391" y="4643502"/>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cxnSp>
        <p:nvCxnSpPr>
          <p:cNvPr id="76" name="Straight Connector 75">
            <a:extLst>
              <a:ext uri="{FF2B5EF4-FFF2-40B4-BE49-F238E27FC236}">
                <a16:creationId xmlns:a16="http://schemas.microsoft.com/office/drawing/2014/main" id="{8A0A9562-7DF0-396C-5A21-DB77A6B123AA}"/>
              </a:ext>
            </a:extLst>
          </p:cNvPr>
          <p:cNvCxnSpPr/>
          <p:nvPr/>
        </p:nvCxnSpPr>
        <p:spPr bwMode="auto">
          <a:xfrm flipH="1">
            <a:off x="2087630" y="4990565"/>
            <a:ext cx="79604" cy="51596"/>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339E205-6FEC-DBF7-F4CD-EC4C40CD3A81}"/>
              </a:ext>
            </a:extLst>
          </p:cNvPr>
          <p:cNvCxnSpPr>
            <a:cxnSpLocks/>
          </p:cNvCxnSpPr>
          <p:nvPr/>
        </p:nvCxnSpPr>
        <p:spPr bwMode="auto">
          <a:xfrm flipH="1">
            <a:off x="3621826" y="5002134"/>
            <a:ext cx="79604" cy="51596"/>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E849C68-9998-77B1-4199-F61621914A81}"/>
              </a:ext>
            </a:extLst>
          </p:cNvPr>
          <p:cNvCxnSpPr>
            <a:cxnSpLocks/>
          </p:cNvCxnSpPr>
          <p:nvPr/>
        </p:nvCxnSpPr>
        <p:spPr bwMode="auto">
          <a:xfrm flipH="1">
            <a:off x="5166023" y="5004305"/>
            <a:ext cx="79604" cy="5159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B26D973-4FD9-C1BE-8EC2-5DAEB1082A7B}"/>
              </a:ext>
            </a:extLst>
          </p:cNvPr>
          <p:cNvCxnSpPr>
            <a:cxnSpLocks/>
          </p:cNvCxnSpPr>
          <p:nvPr/>
        </p:nvCxnSpPr>
        <p:spPr bwMode="auto">
          <a:xfrm flipH="1">
            <a:off x="5157712" y="4882370"/>
            <a:ext cx="87353" cy="121845"/>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E36A5A64-64B7-BE9E-E54E-DD66D29495EE}"/>
              </a:ext>
            </a:extLst>
          </p:cNvPr>
          <p:cNvSpPr txBox="1"/>
          <p:nvPr/>
        </p:nvSpPr>
        <p:spPr bwMode="auto">
          <a:xfrm>
            <a:off x="2227095" y="2371631"/>
            <a:ext cx="1032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 or better, 19%</a:t>
            </a:r>
          </a:p>
        </p:txBody>
      </p:sp>
      <p:sp>
        <p:nvSpPr>
          <p:cNvPr id="83" name="Right Brace 82">
            <a:extLst>
              <a:ext uri="{FF2B5EF4-FFF2-40B4-BE49-F238E27FC236}">
                <a16:creationId xmlns:a16="http://schemas.microsoft.com/office/drawing/2014/main" id="{B7B44A69-A587-E258-C5BF-CFF90A09C4F6}"/>
              </a:ext>
            </a:extLst>
          </p:cNvPr>
          <p:cNvSpPr/>
          <p:nvPr/>
        </p:nvSpPr>
        <p:spPr bwMode="auto">
          <a:xfrm>
            <a:off x="2130346" y="2465372"/>
            <a:ext cx="147545" cy="486033"/>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588F91F5-DA5A-7485-3F0C-1D2816EED5F4}"/>
              </a:ext>
            </a:extLst>
          </p:cNvPr>
          <p:cNvSpPr txBox="1"/>
          <p:nvPr/>
        </p:nvSpPr>
        <p:spPr bwMode="auto">
          <a:xfrm>
            <a:off x="3722163" y="2663926"/>
            <a:ext cx="1032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 or better, 52%</a:t>
            </a:r>
          </a:p>
        </p:txBody>
      </p:sp>
      <p:sp>
        <p:nvSpPr>
          <p:cNvPr id="85" name="Right Brace 84">
            <a:extLst>
              <a:ext uri="{FF2B5EF4-FFF2-40B4-BE49-F238E27FC236}">
                <a16:creationId xmlns:a16="http://schemas.microsoft.com/office/drawing/2014/main" id="{AED56129-C598-5F9F-C1BB-1CD762293885}"/>
              </a:ext>
            </a:extLst>
          </p:cNvPr>
          <p:cNvSpPr/>
          <p:nvPr/>
        </p:nvSpPr>
        <p:spPr bwMode="auto">
          <a:xfrm>
            <a:off x="3649992" y="2471675"/>
            <a:ext cx="147545" cy="1344208"/>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6" name="TextBox 85">
            <a:extLst>
              <a:ext uri="{FF2B5EF4-FFF2-40B4-BE49-F238E27FC236}">
                <a16:creationId xmlns:a16="http://schemas.microsoft.com/office/drawing/2014/main" id="{22F2B4F5-5D7D-8369-4476-F009026A66FF}"/>
              </a:ext>
            </a:extLst>
          </p:cNvPr>
          <p:cNvSpPr txBox="1"/>
          <p:nvPr/>
        </p:nvSpPr>
        <p:spPr bwMode="auto">
          <a:xfrm>
            <a:off x="5288342" y="3053337"/>
            <a:ext cx="9416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 or better, 83%</a:t>
            </a:r>
          </a:p>
        </p:txBody>
      </p:sp>
      <p:sp>
        <p:nvSpPr>
          <p:cNvPr id="87" name="Right Brace 86">
            <a:extLst>
              <a:ext uri="{FF2B5EF4-FFF2-40B4-BE49-F238E27FC236}">
                <a16:creationId xmlns:a16="http://schemas.microsoft.com/office/drawing/2014/main" id="{75ECB9CD-8D29-1236-0D52-DE9384B7C3C7}"/>
              </a:ext>
            </a:extLst>
          </p:cNvPr>
          <p:cNvSpPr/>
          <p:nvPr/>
        </p:nvSpPr>
        <p:spPr bwMode="auto">
          <a:xfrm>
            <a:off x="5185108" y="2462335"/>
            <a:ext cx="147545" cy="2165036"/>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8" name="Freeform: Shape 87">
            <a:extLst>
              <a:ext uri="{FF2B5EF4-FFF2-40B4-BE49-F238E27FC236}">
                <a16:creationId xmlns:a16="http://schemas.microsoft.com/office/drawing/2014/main" id="{BCB680E3-0373-6317-5255-0CF8ACAF65F1}"/>
              </a:ext>
            </a:extLst>
          </p:cNvPr>
          <p:cNvSpPr/>
          <p:nvPr/>
        </p:nvSpPr>
        <p:spPr bwMode="auto">
          <a:xfrm>
            <a:off x="6904984" y="2451512"/>
            <a:ext cx="4599093" cy="2628053"/>
          </a:xfrm>
          <a:custGeom>
            <a:avLst/>
            <a:gdLst>
              <a:gd name="connsiteX0" fmla="*/ 0 w 4599093"/>
              <a:gd name="connsiteY0" fmla="*/ 0 h 2628053"/>
              <a:gd name="connsiteX1" fmla="*/ 0 w 4599093"/>
              <a:gd name="connsiteY1" fmla="*/ 2628053 h 2628053"/>
              <a:gd name="connsiteX2" fmla="*/ 4599093 w 4599093"/>
              <a:gd name="connsiteY2" fmla="*/ 2628053 h 2628053"/>
            </a:gdLst>
            <a:ahLst/>
            <a:cxnLst>
              <a:cxn ang="0">
                <a:pos x="connsiteX0" y="connsiteY0"/>
              </a:cxn>
              <a:cxn ang="0">
                <a:pos x="connsiteX1" y="connsiteY1"/>
              </a:cxn>
              <a:cxn ang="0">
                <a:pos x="connsiteX2" y="connsiteY2"/>
              </a:cxn>
            </a:cxnLst>
            <a:rect l="l" t="t" r="r" b="b"/>
            <a:pathLst>
              <a:path w="4599093" h="2628053">
                <a:moveTo>
                  <a:pt x="0" y="0"/>
                </a:moveTo>
                <a:lnTo>
                  <a:pt x="0" y="2628053"/>
                </a:lnTo>
                <a:lnTo>
                  <a:pt x="4599093" y="262805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89" name="Group 88">
            <a:extLst>
              <a:ext uri="{FF2B5EF4-FFF2-40B4-BE49-F238E27FC236}">
                <a16:creationId xmlns:a16="http://schemas.microsoft.com/office/drawing/2014/main" id="{529F1FFE-AFA0-7C45-3244-C9CDF863342C}"/>
              </a:ext>
            </a:extLst>
          </p:cNvPr>
          <p:cNvGrpSpPr/>
          <p:nvPr/>
        </p:nvGrpSpPr>
        <p:grpSpPr>
          <a:xfrm>
            <a:off x="6824440" y="2460988"/>
            <a:ext cx="75806" cy="2618577"/>
            <a:chOff x="915136" y="2549476"/>
            <a:chExt cx="75806" cy="2618577"/>
          </a:xfrm>
        </p:grpSpPr>
        <p:cxnSp>
          <p:nvCxnSpPr>
            <p:cNvPr id="90" name="Straight Connector 89">
              <a:extLst>
                <a:ext uri="{FF2B5EF4-FFF2-40B4-BE49-F238E27FC236}">
                  <a16:creationId xmlns:a16="http://schemas.microsoft.com/office/drawing/2014/main" id="{ED28A234-3418-9219-FE10-0E664AF2B9E1}"/>
                </a:ext>
              </a:extLst>
            </p:cNvPr>
            <p:cNvCxnSpPr>
              <a:cxnSpLocks/>
            </p:cNvCxnSpPr>
            <p:nvPr/>
          </p:nvCxnSpPr>
          <p:spPr bwMode="auto">
            <a:xfrm>
              <a:off x="915136" y="254947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AAA3E24-F810-BF07-DB34-D751B01D2372}"/>
                </a:ext>
              </a:extLst>
            </p:cNvPr>
            <p:cNvCxnSpPr>
              <a:cxnSpLocks/>
            </p:cNvCxnSpPr>
            <p:nvPr/>
          </p:nvCxnSpPr>
          <p:spPr bwMode="auto">
            <a:xfrm>
              <a:off x="915136" y="307319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B1E4DDE-6F15-B6F8-6A37-20FC704A8158}"/>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51BA7E5-EEA7-A861-079E-A4C4B509EF28}"/>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A0FE726-D3AD-6BF2-B4C1-1490A20369C2}"/>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18B9537-2E9F-C5A4-EA75-C1FBD28A768C}"/>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61B197DA-45ED-0928-B66F-CC1075B07D03}"/>
              </a:ext>
            </a:extLst>
          </p:cNvPr>
          <p:cNvGrpSpPr/>
          <p:nvPr/>
        </p:nvGrpSpPr>
        <p:grpSpPr>
          <a:xfrm rot="5400000">
            <a:off x="9165118" y="2819432"/>
            <a:ext cx="73089" cy="4593355"/>
            <a:chOff x="915136" y="3596906"/>
            <a:chExt cx="75806" cy="1571147"/>
          </a:xfrm>
        </p:grpSpPr>
        <p:cxnSp>
          <p:nvCxnSpPr>
            <p:cNvPr id="97" name="Straight Connector 96">
              <a:extLst>
                <a:ext uri="{FF2B5EF4-FFF2-40B4-BE49-F238E27FC236}">
                  <a16:creationId xmlns:a16="http://schemas.microsoft.com/office/drawing/2014/main" id="{E6DF8CD6-15A0-F2FE-178F-C650E16FFAE6}"/>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A498E39-0EDC-D340-5854-72F1849469AB}"/>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8E61AFC-4E96-2E9F-EE01-2B1BF55B100D}"/>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B1BDAEF-4BDD-8DE8-818E-988CEC9F6B99}"/>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sp>
        <p:nvSpPr>
          <p:cNvPr id="101" name="TextBox 100">
            <a:extLst>
              <a:ext uri="{FF2B5EF4-FFF2-40B4-BE49-F238E27FC236}">
                <a16:creationId xmlns:a16="http://schemas.microsoft.com/office/drawing/2014/main" id="{6A1D1C5D-E0A1-A214-274D-BFB2DF6061BE}"/>
              </a:ext>
            </a:extLst>
          </p:cNvPr>
          <p:cNvSpPr txBox="1"/>
          <p:nvPr/>
        </p:nvSpPr>
        <p:spPr bwMode="auto">
          <a:xfrm>
            <a:off x="6373091" y="2291511"/>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02" name="TextBox 101">
            <a:extLst>
              <a:ext uri="{FF2B5EF4-FFF2-40B4-BE49-F238E27FC236}">
                <a16:creationId xmlns:a16="http://schemas.microsoft.com/office/drawing/2014/main" id="{D5498AFE-C71A-937A-E66C-414F1552B777}"/>
              </a:ext>
            </a:extLst>
          </p:cNvPr>
          <p:cNvSpPr txBox="1"/>
          <p:nvPr/>
        </p:nvSpPr>
        <p:spPr bwMode="auto">
          <a:xfrm>
            <a:off x="6485131" y="28119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03" name="TextBox 102">
            <a:extLst>
              <a:ext uri="{FF2B5EF4-FFF2-40B4-BE49-F238E27FC236}">
                <a16:creationId xmlns:a16="http://schemas.microsoft.com/office/drawing/2014/main" id="{C9C5A99B-6130-72D2-6FDF-A29D342C193E}"/>
              </a:ext>
            </a:extLst>
          </p:cNvPr>
          <p:cNvSpPr txBox="1"/>
          <p:nvPr/>
        </p:nvSpPr>
        <p:spPr bwMode="auto">
          <a:xfrm>
            <a:off x="6477286" y="333420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04" name="TextBox 103">
            <a:extLst>
              <a:ext uri="{FF2B5EF4-FFF2-40B4-BE49-F238E27FC236}">
                <a16:creationId xmlns:a16="http://schemas.microsoft.com/office/drawing/2014/main" id="{48D9E42A-05C5-13FE-C34E-8037C8C20C6A}"/>
              </a:ext>
            </a:extLst>
          </p:cNvPr>
          <p:cNvSpPr txBox="1"/>
          <p:nvPr/>
        </p:nvSpPr>
        <p:spPr bwMode="auto">
          <a:xfrm>
            <a:off x="6485131" y="38546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05" name="TextBox 104">
            <a:extLst>
              <a:ext uri="{FF2B5EF4-FFF2-40B4-BE49-F238E27FC236}">
                <a16:creationId xmlns:a16="http://schemas.microsoft.com/office/drawing/2014/main" id="{FF78ACD4-9515-C7CD-7244-D9EBB0C98AEF}"/>
              </a:ext>
            </a:extLst>
          </p:cNvPr>
          <p:cNvSpPr txBox="1"/>
          <p:nvPr/>
        </p:nvSpPr>
        <p:spPr bwMode="auto">
          <a:xfrm>
            <a:off x="6477286" y="438637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06" name="TextBox 105">
            <a:extLst>
              <a:ext uri="{FF2B5EF4-FFF2-40B4-BE49-F238E27FC236}">
                <a16:creationId xmlns:a16="http://schemas.microsoft.com/office/drawing/2014/main" id="{84F58AFD-130C-7FE3-EBA5-AFE586D91381}"/>
              </a:ext>
            </a:extLst>
          </p:cNvPr>
          <p:cNvSpPr txBox="1"/>
          <p:nvPr/>
        </p:nvSpPr>
        <p:spPr bwMode="auto">
          <a:xfrm>
            <a:off x="6589326" y="490685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08" name="TextBox 107">
            <a:extLst>
              <a:ext uri="{FF2B5EF4-FFF2-40B4-BE49-F238E27FC236}">
                <a16:creationId xmlns:a16="http://schemas.microsoft.com/office/drawing/2014/main" id="{472CD82D-8428-CBBC-2EAC-FD1A234C3E23}"/>
              </a:ext>
            </a:extLst>
          </p:cNvPr>
          <p:cNvSpPr txBox="1"/>
          <p:nvPr/>
        </p:nvSpPr>
        <p:spPr bwMode="auto">
          <a:xfrm>
            <a:off x="6947628" y="5057065"/>
            <a:ext cx="14375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End of induction</a:t>
            </a:r>
          </a:p>
        </p:txBody>
      </p:sp>
      <p:sp>
        <p:nvSpPr>
          <p:cNvPr id="109" name="TextBox 108">
            <a:extLst>
              <a:ext uri="{FF2B5EF4-FFF2-40B4-BE49-F238E27FC236}">
                <a16:creationId xmlns:a16="http://schemas.microsoft.com/office/drawing/2014/main" id="{6AF37FB7-324A-8E57-EBA7-81C830FC65AC}"/>
              </a:ext>
            </a:extLst>
          </p:cNvPr>
          <p:cNvSpPr txBox="1"/>
          <p:nvPr/>
        </p:nvSpPr>
        <p:spPr bwMode="auto">
          <a:xfrm>
            <a:off x="8409303" y="5057065"/>
            <a:ext cx="16514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End of post-autologous HSCT consolidation</a:t>
            </a:r>
          </a:p>
        </p:txBody>
      </p:sp>
      <p:sp>
        <p:nvSpPr>
          <p:cNvPr id="110" name="TextBox 109">
            <a:extLst>
              <a:ext uri="{FF2B5EF4-FFF2-40B4-BE49-F238E27FC236}">
                <a16:creationId xmlns:a16="http://schemas.microsoft.com/office/drawing/2014/main" id="{44FA1496-598E-233E-1E47-71C22108D067}"/>
              </a:ext>
            </a:extLst>
          </p:cNvPr>
          <p:cNvSpPr txBox="1"/>
          <p:nvPr/>
        </p:nvSpPr>
        <p:spPr bwMode="auto">
          <a:xfrm>
            <a:off x="10043487" y="5057065"/>
            <a:ext cx="1437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Final analysis</a:t>
            </a:r>
          </a:p>
        </p:txBody>
      </p:sp>
      <p:sp>
        <p:nvSpPr>
          <p:cNvPr id="111" name="Right Brace 110">
            <a:extLst>
              <a:ext uri="{FF2B5EF4-FFF2-40B4-BE49-F238E27FC236}">
                <a16:creationId xmlns:a16="http://schemas.microsoft.com/office/drawing/2014/main" id="{E6C2D058-A14A-9318-903E-FC6937CAD762}"/>
              </a:ext>
            </a:extLst>
          </p:cNvPr>
          <p:cNvSpPr/>
          <p:nvPr/>
        </p:nvSpPr>
        <p:spPr bwMode="auto">
          <a:xfrm rot="5400000">
            <a:off x="9062138" y="3622308"/>
            <a:ext cx="256989" cy="4580775"/>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2" name="TextBox 111">
            <a:extLst>
              <a:ext uri="{FF2B5EF4-FFF2-40B4-BE49-F238E27FC236}">
                <a16:creationId xmlns:a16="http://schemas.microsoft.com/office/drawing/2014/main" id="{52630F14-1097-E83B-035C-2C104A1C72BE}"/>
              </a:ext>
            </a:extLst>
          </p:cNvPr>
          <p:cNvSpPr txBox="1"/>
          <p:nvPr/>
        </p:nvSpPr>
        <p:spPr bwMode="auto">
          <a:xfrm>
            <a:off x="8366876" y="6021716"/>
            <a:ext cx="1651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Group</a:t>
            </a:r>
          </a:p>
        </p:txBody>
      </p:sp>
      <p:sp>
        <p:nvSpPr>
          <p:cNvPr id="113" name="Rectangle 112">
            <a:extLst>
              <a:ext uri="{FF2B5EF4-FFF2-40B4-BE49-F238E27FC236}">
                <a16:creationId xmlns:a16="http://schemas.microsoft.com/office/drawing/2014/main" id="{4D11DCC3-CD4D-E59E-4ACF-176D6C677DF3}"/>
              </a:ext>
            </a:extLst>
          </p:cNvPr>
          <p:cNvSpPr/>
          <p:nvPr/>
        </p:nvSpPr>
        <p:spPr bwMode="auto">
          <a:xfrm>
            <a:off x="7426006" y="4863835"/>
            <a:ext cx="466928" cy="202246"/>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91233EF1-1AFF-AFF5-8D11-EE93BAA69D26}"/>
              </a:ext>
            </a:extLst>
          </p:cNvPr>
          <p:cNvSpPr/>
          <p:nvPr/>
        </p:nvSpPr>
        <p:spPr bwMode="auto">
          <a:xfrm>
            <a:off x="7426006" y="3952516"/>
            <a:ext cx="466928" cy="911318"/>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D7E44B42-6141-4387-B4E2-922666AA7447}"/>
              </a:ext>
            </a:extLst>
          </p:cNvPr>
          <p:cNvSpPr/>
          <p:nvPr/>
        </p:nvSpPr>
        <p:spPr bwMode="auto">
          <a:xfrm>
            <a:off x="7426006" y="2799475"/>
            <a:ext cx="466928" cy="1153112"/>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614C24BA-314B-294F-4213-F94AB1C4D9D3}"/>
              </a:ext>
            </a:extLst>
          </p:cNvPr>
          <p:cNvSpPr/>
          <p:nvPr/>
        </p:nvSpPr>
        <p:spPr bwMode="auto">
          <a:xfrm>
            <a:off x="7425295" y="2628051"/>
            <a:ext cx="466928" cy="1798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C369A6C9-3E31-CD36-E21C-E4B090CE2BF5}"/>
              </a:ext>
            </a:extLst>
          </p:cNvPr>
          <p:cNvSpPr/>
          <p:nvPr/>
        </p:nvSpPr>
        <p:spPr bwMode="auto">
          <a:xfrm>
            <a:off x="7425295" y="2460989"/>
            <a:ext cx="466928" cy="18988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6F892274-E285-0B9B-1BA2-34E9671B6D19}"/>
              </a:ext>
            </a:extLst>
          </p:cNvPr>
          <p:cNvSpPr/>
          <p:nvPr/>
        </p:nvSpPr>
        <p:spPr bwMode="auto">
          <a:xfrm>
            <a:off x="8956410" y="4863834"/>
            <a:ext cx="466928" cy="199135"/>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E4411324-AB79-DC13-9314-F482DAC67051}"/>
              </a:ext>
            </a:extLst>
          </p:cNvPr>
          <p:cNvSpPr/>
          <p:nvPr/>
        </p:nvSpPr>
        <p:spPr bwMode="auto">
          <a:xfrm>
            <a:off x="8956410" y="4377063"/>
            <a:ext cx="466928" cy="486771"/>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BC597D8C-5069-DF63-5FCB-BAD9ABD6A214}"/>
              </a:ext>
            </a:extLst>
          </p:cNvPr>
          <p:cNvSpPr/>
          <p:nvPr/>
        </p:nvSpPr>
        <p:spPr bwMode="auto">
          <a:xfrm>
            <a:off x="8956410" y="3563872"/>
            <a:ext cx="466928" cy="818989"/>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3B0E96C9-D320-AB77-B22B-846B3D80FAF9}"/>
              </a:ext>
            </a:extLst>
          </p:cNvPr>
          <p:cNvSpPr/>
          <p:nvPr/>
        </p:nvSpPr>
        <p:spPr bwMode="auto">
          <a:xfrm>
            <a:off x="8955699" y="3292951"/>
            <a:ext cx="466928" cy="2699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8513D06C-F6CB-DD93-EE98-FECB1EB2F5D8}"/>
              </a:ext>
            </a:extLst>
          </p:cNvPr>
          <p:cNvSpPr/>
          <p:nvPr/>
        </p:nvSpPr>
        <p:spPr bwMode="auto">
          <a:xfrm>
            <a:off x="8955699" y="2460988"/>
            <a:ext cx="466928" cy="83463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63B05F55-C470-7CC9-F02B-CB3DA0F16001}"/>
              </a:ext>
            </a:extLst>
          </p:cNvPr>
          <p:cNvSpPr/>
          <p:nvPr/>
        </p:nvSpPr>
        <p:spPr bwMode="auto">
          <a:xfrm>
            <a:off x="10499984" y="4860121"/>
            <a:ext cx="466928" cy="201700"/>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098A0183-3832-9C84-5707-3E3EBF24187D}"/>
              </a:ext>
            </a:extLst>
          </p:cNvPr>
          <p:cNvSpPr/>
          <p:nvPr/>
        </p:nvSpPr>
        <p:spPr bwMode="auto">
          <a:xfrm>
            <a:off x="10499984" y="4493213"/>
            <a:ext cx="466928" cy="366908"/>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5" name="Rectangle 124">
            <a:extLst>
              <a:ext uri="{FF2B5EF4-FFF2-40B4-BE49-F238E27FC236}">
                <a16:creationId xmlns:a16="http://schemas.microsoft.com/office/drawing/2014/main" id="{30EFF895-244D-F850-8231-1457EE75DD50}"/>
              </a:ext>
            </a:extLst>
          </p:cNvPr>
          <p:cNvSpPr/>
          <p:nvPr/>
        </p:nvSpPr>
        <p:spPr bwMode="auto">
          <a:xfrm>
            <a:off x="10499984" y="4034790"/>
            <a:ext cx="466928" cy="460000"/>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80CA27FD-7E7B-73C6-2FDE-F7D3A2D54D20}"/>
              </a:ext>
            </a:extLst>
          </p:cNvPr>
          <p:cNvSpPr/>
          <p:nvPr/>
        </p:nvSpPr>
        <p:spPr bwMode="auto">
          <a:xfrm>
            <a:off x="10499273" y="3717150"/>
            <a:ext cx="466928" cy="3142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A454B308-C977-8F8B-977E-6C5DC6813F60}"/>
              </a:ext>
            </a:extLst>
          </p:cNvPr>
          <p:cNvSpPr/>
          <p:nvPr/>
        </p:nvSpPr>
        <p:spPr bwMode="auto">
          <a:xfrm>
            <a:off x="10499273" y="2459840"/>
            <a:ext cx="466928" cy="125690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157EC0">
                  <a:lumMod val="40000"/>
                  <a:lumOff val="60000"/>
                </a:srgbClr>
              </a:solidFill>
              <a:effectLst/>
              <a:uLnTx/>
              <a:uFillTx/>
              <a:latin typeface="Calibri" panose="020F0502020204030204" pitchFamily="34" charset="0"/>
              <a:ea typeface="+mn-ea"/>
              <a:cs typeface="+mn-cs"/>
            </a:endParaRPr>
          </a:p>
        </p:txBody>
      </p:sp>
      <p:sp>
        <p:nvSpPr>
          <p:cNvPr id="128" name="TextBox 127">
            <a:extLst>
              <a:ext uri="{FF2B5EF4-FFF2-40B4-BE49-F238E27FC236}">
                <a16:creationId xmlns:a16="http://schemas.microsoft.com/office/drawing/2014/main" id="{C2149F17-D205-5B63-C501-48CBF258BF25}"/>
              </a:ext>
            </a:extLst>
          </p:cNvPr>
          <p:cNvSpPr txBox="1"/>
          <p:nvPr/>
        </p:nvSpPr>
        <p:spPr bwMode="auto">
          <a:xfrm>
            <a:off x="7396127" y="4215044"/>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a:t>
            </a:r>
          </a:p>
        </p:txBody>
      </p:sp>
      <p:sp>
        <p:nvSpPr>
          <p:cNvPr id="129" name="TextBox 128">
            <a:extLst>
              <a:ext uri="{FF2B5EF4-FFF2-40B4-BE49-F238E27FC236}">
                <a16:creationId xmlns:a16="http://schemas.microsoft.com/office/drawing/2014/main" id="{9515FE71-5FC7-6339-3DE2-A3B2FFF3C89B}"/>
              </a:ext>
            </a:extLst>
          </p:cNvPr>
          <p:cNvSpPr txBox="1"/>
          <p:nvPr/>
        </p:nvSpPr>
        <p:spPr bwMode="auto">
          <a:xfrm>
            <a:off x="7391263" y="3179872"/>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43%</a:t>
            </a:r>
          </a:p>
        </p:txBody>
      </p:sp>
      <p:sp>
        <p:nvSpPr>
          <p:cNvPr id="130" name="TextBox 129">
            <a:extLst>
              <a:ext uri="{FF2B5EF4-FFF2-40B4-BE49-F238E27FC236}">
                <a16:creationId xmlns:a16="http://schemas.microsoft.com/office/drawing/2014/main" id="{0D5B4AE7-5E72-7FFE-9838-E6A0AF37414E}"/>
              </a:ext>
            </a:extLst>
          </p:cNvPr>
          <p:cNvSpPr txBox="1"/>
          <p:nvPr/>
        </p:nvSpPr>
        <p:spPr bwMode="auto">
          <a:xfrm>
            <a:off x="7440590" y="255650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6%</a:t>
            </a:r>
          </a:p>
        </p:txBody>
      </p:sp>
      <p:sp>
        <p:nvSpPr>
          <p:cNvPr id="131" name="TextBox 130">
            <a:extLst>
              <a:ext uri="{FF2B5EF4-FFF2-40B4-BE49-F238E27FC236}">
                <a16:creationId xmlns:a16="http://schemas.microsoft.com/office/drawing/2014/main" id="{F5EDA3DD-3D41-6C4F-8CCD-8EE67FC3A0A1}"/>
              </a:ext>
            </a:extLst>
          </p:cNvPr>
          <p:cNvSpPr txBox="1"/>
          <p:nvPr/>
        </p:nvSpPr>
        <p:spPr bwMode="auto">
          <a:xfrm>
            <a:off x="7444565" y="2362488"/>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7%</a:t>
            </a:r>
          </a:p>
        </p:txBody>
      </p:sp>
      <p:sp>
        <p:nvSpPr>
          <p:cNvPr id="132" name="TextBox 131">
            <a:extLst>
              <a:ext uri="{FF2B5EF4-FFF2-40B4-BE49-F238E27FC236}">
                <a16:creationId xmlns:a16="http://schemas.microsoft.com/office/drawing/2014/main" id="{D7F86CCD-395A-CC81-3ADC-047CCD681D14}"/>
              </a:ext>
            </a:extLst>
          </p:cNvPr>
          <p:cNvSpPr txBox="1"/>
          <p:nvPr/>
        </p:nvSpPr>
        <p:spPr bwMode="auto">
          <a:xfrm>
            <a:off x="8922025" y="4462742"/>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p>
        </p:txBody>
      </p:sp>
      <p:sp>
        <p:nvSpPr>
          <p:cNvPr id="133" name="TextBox 132">
            <a:extLst>
              <a:ext uri="{FF2B5EF4-FFF2-40B4-BE49-F238E27FC236}">
                <a16:creationId xmlns:a16="http://schemas.microsoft.com/office/drawing/2014/main" id="{F77E3433-F7B9-5E29-E28B-A0E56EFBF118}"/>
              </a:ext>
            </a:extLst>
          </p:cNvPr>
          <p:cNvSpPr txBox="1"/>
          <p:nvPr/>
        </p:nvSpPr>
        <p:spPr bwMode="auto">
          <a:xfrm>
            <a:off x="8922025" y="3811452"/>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31%</a:t>
            </a:r>
          </a:p>
        </p:txBody>
      </p:sp>
      <p:sp>
        <p:nvSpPr>
          <p:cNvPr id="134" name="TextBox 133">
            <a:extLst>
              <a:ext uri="{FF2B5EF4-FFF2-40B4-BE49-F238E27FC236}">
                <a16:creationId xmlns:a16="http://schemas.microsoft.com/office/drawing/2014/main" id="{FD3426B3-98D0-B14D-1B28-FD88C54973AF}"/>
              </a:ext>
            </a:extLst>
          </p:cNvPr>
          <p:cNvSpPr txBox="1"/>
          <p:nvPr/>
        </p:nvSpPr>
        <p:spPr bwMode="auto">
          <a:xfrm>
            <a:off x="8918241" y="3260771"/>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10%</a:t>
            </a:r>
          </a:p>
        </p:txBody>
      </p:sp>
      <p:sp>
        <p:nvSpPr>
          <p:cNvPr id="135" name="TextBox 134">
            <a:extLst>
              <a:ext uri="{FF2B5EF4-FFF2-40B4-BE49-F238E27FC236}">
                <a16:creationId xmlns:a16="http://schemas.microsoft.com/office/drawing/2014/main" id="{2CA8F5E5-A340-867E-A2E4-315BCE9EE5BB}"/>
              </a:ext>
            </a:extLst>
          </p:cNvPr>
          <p:cNvSpPr txBox="1"/>
          <p:nvPr/>
        </p:nvSpPr>
        <p:spPr bwMode="auto">
          <a:xfrm>
            <a:off x="8920269" y="2711521"/>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32%</a:t>
            </a:r>
          </a:p>
        </p:txBody>
      </p:sp>
      <p:sp>
        <p:nvSpPr>
          <p:cNvPr id="136" name="TextBox 135">
            <a:extLst>
              <a:ext uri="{FF2B5EF4-FFF2-40B4-BE49-F238E27FC236}">
                <a16:creationId xmlns:a16="http://schemas.microsoft.com/office/drawing/2014/main" id="{6CB7B24E-5253-773A-D0B3-15292BFB763F}"/>
              </a:ext>
            </a:extLst>
          </p:cNvPr>
          <p:cNvSpPr txBox="1"/>
          <p:nvPr/>
        </p:nvSpPr>
        <p:spPr bwMode="auto">
          <a:xfrm>
            <a:off x="7442083" y="479478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37" name="TextBox 136">
            <a:extLst>
              <a:ext uri="{FF2B5EF4-FFF2-40B4-BE49-F238E27FC236}">
                <a16:creationId xmlns:a16="http://schemas.microsoft.com/office/drawing/2014/main" id="{3E4536D0-A8F7-A131-7580-D833A7F8F422}"/>
              </a:ext>
            </a:extLst>
          </p:cNvPr>
          <p:cNvSpPr txBox="1"/>
          <p:nvPr/>
        </p:nvSpPr>
        <p:spPr bwMode="auto">
          <a:xfrm>
            <a:off x="10464293" y="4090040"/>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17%</a:t>
            </a:r>
          </a:p>
        </p:txBody>
      </p:sp>
      <p:sp>
        <p:nvSpPr>
          <p:cNvPr id="138" name="TextBox 137">
            <a:extLst>
              <a:ext uri="{FF2B5EF4-FFF2-40B4-BE49-F238E27FC236}">
                <a16:creationId xmlns:a16="http://schemas.microsoft.com/office/drawing/2014/main" id="{AD8C644B-C29A-B003-20C8-DC299AFD48AD}"/>
              </a:ext>
            </a:extLst>
          </p:cNvPr>
          <p:cNvSpPr txBox="1"/>
          <p:nvPr/>
        </p:nvSpPr>
        <p:spPr bwMode="auto">
          <a:xfrm>
            <a:off x="10460509" y="3698636"/>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12%</a:t>
            </a:r>
          </a:p>
        </p:txBody>
      </p:sp>
      <p:sp>
        <p:nvSpPr>
          <p:cNvPr id="139" name="TextBox 138">
            <a:extLst>
              <a:ext uri="{FF2B5EF4-FFF2-40B4-BE49-F238E27FC236}">
                <a16:creationId xmlns:a16="http://schemas.microsoft.com/office/drawing/2014/main" id="{C3237048-1C0F-A00C-DEBD-0A1235914563}"/>
              </a:ext>
            </a:extLst>
          </p:cNvPr>
          <p:cNvSpPr txBox="1"/>
          <p:nvPr/>
        </p:nvSpPr>
        <p:spPr bwMode="auto">
          <a:xfrm>
            <a:off x="10462537" y="2978567"/>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48%</a:t>
            </a:r>
          </a:p>
        </p:txBody>
      </p:sp>
      <p:sp>
        <p:nvSpPr>
          <p:cNvPr id="140" name="TextBox 139">
            <a:extLst>
              <a:ext uri="{FF2B5EF4-FFF2-40B4-BE49-F238E27FC236}">
                <a16:creationId xmlns:a16="http://schemas.microsoft.com/office/drawing/2014/main" id="{25ADF08B-9733-57F2-296F-DC5BD73A459E}"/>
              </a:ext>
            </a:extLst>
          </p:cNvPr>
          <p:cNvSpPr txBox="1"/>
          <p:nvPr/>
        </p:nvSpPr>
        <p:spPr bwMode="auto">
          <a:xfrm>
            <a:off x="8972240" y="479993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41" name="TextBox 140">
            <a:extLst>
              <a:ext uri="{FF2B5EF4-FFF2-40B4-BE49-F238E27FC236}">
                <a16:creationId xmlns:a16="http://schemas.microsoft.com/office/drawing/2014/main" id="{BC70C9EE-6D6F-4ED3-1861-A306A61D425C}"/>
              </a:ext>
            </a:extLst>
          </p:cNvPr>
          <p:cNvSpPr txBox="1"/>
          <p:nvPr/>
        </p:nvSpPr>
        <p:spPr bwMode="auto">
          <a:xfrm>
            <a:off x="10516230" y="479735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42" name="TextBox 141">
            <a:extLst>
              <a:ext uri="{FF2B5EF4-FFF2-40B4-BE49-F238E27FC236}">
                <a16:creationId xmlns:a16="http://schemas.microsoft.com/office/drawing/2014/main" id="{99DEDA88-2133-02AD-A3D1-7FDC55050BEC}"/>
              </a:ext>
            </a:extLst>
          </p:cNvPr>
          <p:cNvSpPr txBox="1"/>
          <p:nvPr/>
        </p:nvSpPr>
        <p:spPr bwMode="auto">
          <a:xfrm>
            <a:off x="10457954" y="4520403"/>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p>
        </p:txBody>
      </p:sp>
      <p:sp>
        <p:nvSpPr>
          <p:cNvPr id="147" name="TextBox 146">
            <a:extLst>
              <a:ext uri="{FF2B5EF4-FFF2-40B4-BE49-F238E27FC236}">
                <a16:creationId xmlns:a16="http://schemas.microsoft.com/office/drawing/2014/main" id="{68ADF414-5E27-BE0F-35CC-6F6CD2C95779}"/>
              </a:ext>
            </a:extLst>
          </p:cNvPr>
          <p:cNvSpPr txBox="1"/>
          <p:nvPr/>
        </p:nvSpPr>
        <p:spPr bwMode="auto">
          <a:xfrm>
            <a:off x="8029612" y="2380095"/>
            <a:ext cx="1032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 or better, 13%</a:t>
            </a:r>
          </a:p>
        </p:txBody>
      </p:sp>
      <p:sp>
        <p:nvSpPr>
          <p:cNvPr id="148" name="Right Brace 147">
            <a:extLst>
              <a:ext uri="{FF2B5EF4-FFF2-40B4-BE49-F238E27FC236}">
                <a16:creationId xmlns:a16="http://schemas.microsoft.com/office/drawing/2014/main" id="{7611061F-7C33-1A71-DC2F-8700A66013CD}"/>
              </a:ext>
            </a:extLst>
          </p:cNvPr>
          <p:cNvSpPr/>
          <p:nvPr/>
        </p:nvSpPr>
        <p:spPr bwMode="auto">
          <a:xfrm>
            <a:off x="7940156" y="2465372"/>
            <a:ext cx="147545" cy="334103"/>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9" name="TextBox 148">
            <a:extLst>
              <a:ext uri="{FF2B5EF4-FFF2-40B4-BE49-F238E27FC236}">
                <a16:creationId xmlns:a16="http://schemas.microsoft.com/office/drawing/2014/main" id="{DC3148C3-F6E7-5184-85F6-5811B116F1A1}"/>
              </a:ext>
            </a:extLst>
          </p:cNvPr>
          <p:cNvSpPr txBox="1"/>
          <p:nvPr/>
        </p:nvSpPr>
        <p:spPr bwMode="auto">
          <a:xfrm>
            <a:off x="9553856" y="2517777"/>
            <a:ext cx="1032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 or better, 42%</a:t>
            </a:r>
          </a:p>
        </p:txBody>
      </p:sp>
      <p:sp>
        <p:nvSpPr>
          <p:cNvPr id="150" name="Right Brace 149">
            <a:extLst>
              <a:ext uri="{FF2B5EF4-FFF2-40B4-BE49-F238E27FC236}">
                <a16:creationId xmlns:a16="http://schemas.microsoft.com/office/drawing/2014/main" id="{995EABF2-2C1A-F843-0A78-984B84313A99}"/>
              </a:ext>
            </a:extLst>
          </p:cNvPr>
          <p:cNvSpPr/>
          <p:nvPr/>
        </p:nvSpPr>
        <p:spPr bwMode="auto">
          <a:xfrm>
            <a:off x="9459802" y="2471675"/>
            <a:ext cx="147545" cy="1084008"/>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1" name="TextBox 150">
            <a:extLst>
              <a:ext uri="{FF2B5EF4-FFF2-40B4-BE49-F238E27FC236}">
                <a16:creationId xmlns:a16="http://schemas.microsoft.com/office/drawing/2014/main" id="{756E3F01-DA1A-2A41-D893-4CCCA604B335}"/>
              </a:ext>
            </a:extLst>
          </p:cNvPr>
          <p:cNvSpPr txBox="1"/>
          <p:nvPr/>
        </p:nvSpPr>
        <p:spPr bwMode="auto">
          <a:xfrm>
            <a:off x="11098152" y="2750530"/>
            <a:ext cx="9416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 or better, 60%</a:t>
            </a:r>
          </a:p>
        </p:txBody>
      </p:sp>
      <p:sp>
        <p:nvSpPr>
          <p:cNvPr id="152" name="Right Brace 151">
            <a:extLst>
              <a:ext uri="{FF2B5EF4-FFF2-40B4-BE49-F238E27FC236}">
                <a16:creationId xmlns:a16="http://schemas.microsoft.com/office/drawing/2014/main" id="{71F9CCF5-69D7-C06F-315E-86CD2AA30246}"/>
              </a:ext>
            </a:extLst>
          </p:cNvPr>
          <p:cNvSpPr/>
          <p:nvPr/>
        </p:nvSpPr>
        <p:spPr bwMode="auto">
          <a:xfrm>
            <a:off x="10994918" y="2462335"/>
            <a:ext cx="147545" cy="1568782"/>
          </a:xfrm>
          <a:prstGeom prst="rightBrace">
            <a:avLst>
              <a:gd name="adj1" fmla="val 17635"/>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898482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8" name="Group 487">
            <a:extLst>
              <a:ext uri="{FF2B5EF4-FFF2-40B4-BE49-F238E27FC236}">
                <a16:creationId xmlns:a16="http://schemas.microsoft.com/office/drawing/2014/main" id="{E8289DDB-F9A4-0A84-8042-3F8A1F94C4FC}"/>
              </a:ext>
            </a:extLst>
          </p:cNvPr>
          <p:cNvGrpSpPr/>
          <p:nvPr/>
        </p:nvGrpSpPr>
        <p:grpSpPr>
          <a:xfrm>
            <a:off x="7029353" y="2552499"/>
            <a:ext cx="4429330" cy="223262"/>
            <a:chOff x="7029353" y="2552499"/>
            <a:chExt cx="4429330" cy="223262"/>
          </a:xfrm>
        </p:grpSpPr>
        <p:sp>
          <p:nvSpPr>
            <p:cNvPr id="358" name="Isosceles Triangle 357">
              <a:extLst>
                <a:ext uri="{FF2B5EF4-FFF2-40B4-BE49-F238E27FC236}">
                  <a16:creationId xmlns:a16="http://schemas.microsoft.com/office/drawing/2014/main" id="{F9AED53A-631A-0D55-5F13-18F4375C59E9}"/>
                </a:ext>
              </a:extLst>
            </p:cNvPr>
            <p:cNvSpPr/>
            <p:nvPr/>
          </p:nvSpPr>
          <p:spPr bwMode="auto">
            <a:xfrm>
              <a:off x="7029353" y="25535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9" name="Isosceles Triangle 358">
              <a:extLst>
                <a:ext uri="{FF2B5EF4-FFF2-40B4-BE49-F238E27FC236}">
                  <a16:creationId xmlns:a16="http://schemas.microsoft.com/office/drawing/2014/main" id="{12FD8A9C-7572-A39A-3D7D-9774F0C801C1}"/>
                </a:ext>
              </a:extLst>
            </p:cNvPr>
            <p:cNvSpPr/>
            <p:nvPr/>
          </p:nvSpPr>
          <p:spPr bwMode="auto">
            <a:xfrm>
              <a:off x="7097557" y="2553217"/>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0" name="Isosceles Triangle 359">
              <a:extLst>
                <a:ext uri="{FF2B5EF4-FFF2-40B4-BE49-F238E27FC236}">
                  <a16:creationId xmlns:a16="http://schemas.microsoft.com/office/drawing/2014/main" id="{97BEE2D6-70F3-5695-EAE2-BFDC9CC8FB8E}"/>
                </a:ext>
              </a:extLst>
            </p:cNvPr>
            <p:cNvSpPr/>
            <p:nvPr/>
          </p:nvSpPr>
          <p:spPr bwMode="auto">
            <a:xfrm>
              <a:off x="7309123" y="2553996"/>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1" name="Isosceles Triangle 360">
              <a:extLst>
                <a:ext uri="{FF2B5EF4-FFF2-40B4-BE49-F238E27FC236}">
                  <a16:creationId xmlns:a16="http://schemas.microsoft.com/office/drawing/2014/main" id="{8BBC521A-F664-7DE6-10E9-53C39B22F3A3}"/>
                </a:ext>
              </a:extLst>
            </p:cNvPr>
            <p:cNvSpPr/>
            <p:nvPr/>
          </p:nvSpPr>
          <p:spPr bwMode="auto">
            <a:xfrm>
              <a:off x="7445592" y="2552499"/>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2" name="Isosceles Triangle 361">
              <a:extLst>
                <a:ext uri="{FF2B5EF4-FFF2-40B4-BE49-F238E27FC236}">
                  <a16:creationId xmlns:a16="http://schemas.microsoft.com/office/drawing/2014/main" id="{9964CFA4-64BA-F0C9-FCAF-74E8CFBA6C10}"/>
                </a:ext>
              </a:extLst>
            </p:cNvPr>
            <p:cNvSpPr/>
            <p:nvPr/>
          </p:nvSpPr>
          <p:spPr bwMode="auto">
            <a:xfrm>
              <a:off x="8230079" y="2601846"/>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3" name="Isosceles Triangle 362">
              <a:extLst>
                <a:ext uri="{FF2B5EF4-FFF2-40B4-BE49-F238E27FC236}">
                  <a16:creationId xmlns:a16="http://schemas.microsoft.com/office/drawing/2014/main" id="{B3995FA3-C258-373C-D75F-224F6191CA54}"/>
                </a:ext>
              </a:extLst>
            </p:cNvPr>
            <p:cNvSpPr/>
            <p:nvPr/>
          </p:nvSpPr>
          <p:spPr bwMode="auto">
            <a:xfrm>
              <a:off x="8362123" y="2602369"/>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4" name="Isosceles Triangle 363">
              <a:extLst>
                <a:ext uri="{FF2B5EF4-FFF2-40B4-BE49-F238E27FC236}">
                  <a16:creationId xmlns:a16="http://schemas.microsoft.com/office/drawing/2014/main" id="{74200299-DCC5-B697-5CB1-F55E4E7BD66B}"/>
                </a:ext>
              </a:extLst>
            </p:cNvPr>
            <p:cNvSpPr/>
            <p:nvPr/>
          </p:nvSpPr>
          <p:spPr bwMode="auto">
            <a:xfrm>
              <a:off x="8982511" y="2666885"/>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5" name="Isosceles Triangle 364">
              <a:extLst>
                <a:ext uri="{FF2B5EF4-FFF2-40B4-BE49-F238E27FC236}">
                  <a16:creationId xmlns:a16="http://schemas.microsoft.com/office/drawing/2014/main" id="{945DA4BA-4365-E966-5DD8-1B698E83F656}"/>
                </a:ext>
              </a:extLst>
            </p:cNvPr>
            <p:cNvSpPr/>
            <p:nvPr/>
          </p:nvSpPr>
          <p:spPr bwMode="auto">
            <a:xfrm>
              <a:off x="9253047" y="2689237"/>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6" name="Isosceles Triangle 365">
              <a:extLst>
                <a:ext uri="{FF2B5EF4-FFF2-40B4-BE49-F238E27FC236}">
                  <a16:creationId xmlns:a16="http://schemas.microsoft.com/office/drawing/2014/main" id="{F99E9D3E-8B37-5865-0359-5ABAA5D13797}"/>
                </a:ext>
              </a:extLst>
            </p:cNvPr>
            <p:cNvSpPr/>
            <p:nvPr/>
          </p:nvSpPr>
          <p:spPr bwMode="auto">
            <a:xfrm>
              <a:off x="9460836" y="2704375"/>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7" name="Isosceles Triangle 366">
              <a:extLst>
                <a:ext uri="{FF2B5EF4-FFF2-40B4-BE49-F238E27FC236}">
                  <a16:creationId xmlns:a16="http://schemas.microsoft.com/office/drawing/2014/main" id="{B12656C1-412B-CFFF-6AEB-4F9FB2D798CF}"/>
                </a:ext>
              </a:extLst>
            </p:cNvPr>
            <p:cNvSpPr/>
            <p:nvPr/>
          </p:nvSpPr>
          <p:spPr bwMode="auto">
            <a:xfrm>
              <a:off x="9478966" y="270267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8" name="Isosceles Triangle 367">
              <a:extLst>
                <a:ext uri="{FF2B5EF4-FFF2-40B4-BE49-F238E27FC236}">
                  <a16:creationId xmlns:a16="http://schemas.microsoft.com/office/drawing/2014/main" id="{328632BD-DF3A-C2AF-84E3-4A98B8D2BC5E}"/>
                </a:ext>
              </a:extLst>
            </p:cNvPr>
            <p:cNvSpPr/>
            <p:nvPr/>
          </p:nvSpPr>
          <p:spPr bwMode="auto">
            <a:xfrm>
              <a:off x="9519228" y="2703492"/>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9" name="Isosceles Triangle 368">
              <a:extLst>
                <a:ext uri="{FF2B5EF4-FFF2-40B4-BE49-F238E27FC236}">
                  <a16:creationId xmlns:a16="http://schemas.microsoft.com/office/drawing/2014/main" id="{9A6A0C7D-0812-468C-0B89-1761D422755B}"/>
                </a:ext>
              </a:extLst>
            </p:cNvPr>
            <p:cNvSpPr/>
            <p:nvPr/>
          </p:nvSpPr>
          <p:spPr bwMode="auto">
            <a:xfrm>
              <a:off x="10460563" y="2717016"/>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0" name="Isosceles Triangle 369">
              <a:extLst>
                <a:ext uri="{FF2B5EF4-FFF2-40B4-BE49-F238E27FC236}">
                  <a16:creationId xmlns:a16="http://schemas.microsoft.com/office/drawing/2014/main" id="{3E96FCDC-E246-5B96-6E39-C4CE037BF2F9}"/>
                </a:ext>
              </a:extLst>
            </p:cNvPr>
            <p:cNvSpPr/>
            <p:nvPr/>
          </p:nvSpPr>
          <p:spPr bwMode="auto">
            <a:xfrm>
              <a:off x="9538633" y="2705246"/>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5" name="Isosceles Triangle 384">
              <a:extLst>
                <a:ext uri="{FF2B5EF4-FFF2-40B4-BE49-F238E27FC236}">
                  <a16:creationId xmlns:a16="http://schemas.microsoft.com/office/drawing/2014/main" id="{3F4B3BCA-FB6D-AA1A-533B-D5FCB8F4A32C}"/>
                </a:ext>
              </a:extLst>
            </p:cNvPr>
            <p:cNvSpPr/>
            <p:nvPr/>
          </p:nvSpPr>
          <p:spPr bwMode="auto">
            <a:xfrm>
              <a:off x="10528835"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6" name="Isosceles Triangle 385">
              <a:extLst>
                <a:ext uri="{FF2B5EF4-FFF2-40B4-BE49-F238E27FC236}">
                  <a16:creationId xmlns:a16="http://schemas.microsoft.com/office/drawing/2014/main" id="{421B7D94-21A6-BAEB-1728-5E261F8E264F}"/>
                </a:ext>
              </a:extLst>
            </p:cNvPr>
            <p:cNvSpPr/>
            <p:nvPr/>
          </p:nvSpPr>
          <p:spPr bwMode="auto">
            <a:xfrm>
              <a:off x="10555049"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7" name="Isosceles Triangle 386">
              <a:extLst>
                <a:ext uri="{FF2B5EF4-FFF2-40B4-BE49-F238E27FC236}">
                  <a16:creationId xmlns:a16="http://schemas.microsoft.com/office/drawing/2014/main" id="{39F5FC0F-4B62-834C-5302-30F9C4A425B7}"/>
                </a:ext>
              </a:extLst>
            </p:cNvPr>
            <p:cNvSpPr/>
            <p:nvPr/>
          </p:nvSpPr>
          <p:spPr bwMode="auto">
            <a:xfrm>
              <a:off x="10587084"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8" name="Isosceles Triangle 387">
              <a:extLst>
                <a:ext uri="{FF2B5EF4-FFF2-40B4-BE49-F238E27FC236}">
                  <a16:creationId xmlns:a16="http://schemas.microsoft.com/office/drawing/2014/main" id="{78D683D2-63F5-A875-C877-2B9C616C181C}"/>
                </a:ext>
              </a:extLst>
            </p:cNvPr>
            <p:cNvSpPr/>
            <p:nvPr/>
          </p:nvSpPr>
          <p:spPr bwMode="auto">
            <a:xfrm>
              <a:off x="10705066"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9" name="Isosceles Triangle 388">
              <a:extLst>
                <a:ext uri="{FF2B5EF4-FFF2-40B4-BE49-F238E27FC236}">
                  <a16:creationId xmlns:a16="http://schemas.microsoft.com/office/drawing/2014/main" id="{285FCDC1-5E61-793F-9F92-0054792960EE}"/>
                </a:ext>
              </a:extLst>
            </p:cNvPr>
            <p:cNvSpPr/>
            <p:nvPr/>
          </p:nvSpPr>
          <p:spPr bwMode="auto">
            <a:xfrm>
              <a:off x="10712037"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0" name="Isosceles Triangle 389">
              <a:extLst>
                <a:ext uri="{FF2B5EF4-FFF2-40B4-BE49-F238E27FC236}">
                  <a16:creationId xmlns:a16="http://schemas.microsoft.com/office/drawing/2014/main" id="{99D5DCFF-672B-2676-D527-CFF01410A493}"/>
                </a:ext>
              </a:extLst>
            </p:cNvPr>
            <p:cNvSpPr/>
            <p:nvPr/>
          </p:nvSpPr>
          <p:spPr bwMode="auto">
            <a:xfrm>
              <a:off x="10736006"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1" name="Isosceles Triangle 390">
              <a:extLst>
                <a:ext uri="{FF2B5EF4-FFF2-40B4-BE49-F238E27FC236}">
                  <a16:creationId xmlns:a16="http://schemas.microsoft.com/office/drawing/2014/main" id="{76787E36-63D9-EB60-69C9-B767496AC7A9}"/>
                </a:ext>
              </a:extLst>
            </p:cNvPr>
            <p:cNvSpPr/>
            <p:nvPr/>
          </p:nvSpPr>
          <p:spPr bwMode="auto">
            <a:xfrm>
              <a:off x="10775523"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2" name="Isosceles Triangle 391">
              <a:extLst>
                <a:ext uri="{FF2B5EF4-FFF2-40B4-BE49-F238E27FC236}">
                  <a16:creationId xmlns:a16="http://schemas.microsoft.com/office/drawing/2014/main" id="{8FDC00B8-BB5A-B4C1-4312-EB0B2AB5BD34}"/>
                </a:ext>
              </a:extLst>
            </p:cNvPr>
            <p:cNvSpPr/>
            <p:nvPr/>
          </p:nvSpPr>
          <p:spPr bwMode="auto">
            <a:xfrm>
              <a:off x="10753554"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3" name="Isosceles Triangle 392">
              <a:extLst>
                <a:ext uri="{FF2B5EF4-FFF2-40B4-BE49-F238E27FC236}">
                  <a16:creationId xmlns:a16="http://schemas.microsoft.com/office/drawing/2014/main" id="{1DAFA0A9-9A6E-3CD2-0B51-FFD7E2EE8E5A}"/>
                </a:ext>
              </a:extLst>
            </p:cNvPr>
            <p:cNvSpPr/>
            <p:nvPr/>
          </p:nvSpPr>
          <p:spPr bwMode="auto">
            <a:xfrm>
              <a:off x="10816049"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4" name="Isosceles Triangle 393">
              <a:extLst>
                <a:ext uri="{FF2B5EF4-FFF2-40B4-BE49-F238E27FC236}">
                  <a16:creationId xmlns:a16="http://schemas.microsoft.com/office/drawing/2014/main" id="{608C4B12-14F1-0674-198E-DE75FE73739F}"/>
                </a:ext>
              </a:extLst>
            </p:cNvPr>
            <p:cNvSpPr/>
            <p:nvPr/>
          </p:nvSpPr>
          <p:spPr bwMode="auto">
            <a:xfrm>
              <a:off x="10793458"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5" name="Isosceles Triangle 394">
              <a:extLst>
                <a:ext uri="{FF2B5EF4-FFF2-40B4-BE49-F238E27FC236}">
                  <a16:creationId xmlns:a16="http://schemas.microsoft.com/office/drawing/2014/main" id="{2672F0E4-9285-0E71-7B67-EDBD430DD821}"/>
                </a:ext>
              </a:extLst>
            </p:cNvPr>
            <p:cNvSpPr/>
            <p:nvPr/>
          </p:nvSpPr>
          <p:spPr bwMode="auto">
            <a:xfrm>
              <a:off x="10834530"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6" name="Isosceles Triangle 395">
              <a:extLst>
                <a:ext uri="{FF2B5EF4-FFF2-40B4-BE49-F238E27FC236}">
                  <a16:creationId xmlns:a16="http://schemas.microsoft.com/office/drawing/2014/main" id="{FECBD5C2-CF29-E939-45AD-10EEF9BF4F0F}"/>
                </a:ext>
              </a:extLst>
            </p:cNvPr>
            <p:cNvSpPr/>
            <p:nvPr/>
          </p:nvSpPr>
          <p:spPr bwMode="auto">
            <a:xfrm>
              <a:off x="10623418"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7" name="Isosceles Triangle 396">
              <a:extLst>
                <a:ext uri="{FF2B5EF4-FFF2-40B4-BE49-F238E27FC236}">
                  <a16:creationId xmlns:a16="http://schemas.microsoft.com/office/drawing/2014/main" id="{53AB977B-9367-135F-8D27-906D562E0CF5}"/>
                </a:ext>
              </a:extLst>
            </p:cNvPr>
            <p:cNvSpPr/>
            <p:nvPr/>
          </p:nvSpPr>
          <p:spPr bwMode="auto">
            <a:xfrm>
              <a:off x="10610875"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8" name="Isosceles Triangle 397">
              <a:extLst>
                <a:ext uri="{FF2B5EF4-FFF2-40B4-BE49-F238E27FC236}">
                  <a16:creationId xmlns:a16="http://schemas.microsoft.com/office/drawing/2014/main" id="{6C32B09B-70EF-0CDF-D5AF-2908B98C504F}"/>
                </a:ext>
              </a:extLst>
            </p:cNvPr>
            <p:cNvSpPr/>
            <p:nvPr/>
          </p:nvSpPr>
          <p:spPr bwMode="auto">
            <a:xfrm>
              <a:off x="10644124"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9" name="Isosceles Triangle 398">
              <a:extLst>
                <a:ext uri="{FF2B5EF4-FFF2-40B4-BE49-F238E27FC236}">
                  <a16:creationId xmlns:a16="http://schemas.microsoft.com/office/drawing/2014/main" id="{223D150A-5905-4783-B361-9031F48FD84A}"/>
                </a:ext>
              </a:extLst>
            </p:cNvPr>
            <p:cNvSpPr/>
            <p:nvPr/>
          </p:nvSpPr>
          <p:spPr bwMode="auto">
            <a:xfrm>
              <a:off x="10667177"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0" name="Isosceles Triangle 399">
              <a:extLst>
                <a:ext uri="{FF2B5EF4-FFF2-40B4-BE49-F238E27FC236}">
                  <a16:creationId xmlns:a16="http://schemas.microsoft.com/office/drawing/2014/main" id="{DA78B49E-01F5-E78F-5466-5F05B6D71404}"/>
                </a:ext>
              </a:extLst>
            </p:cNvPr>
            <p:cNvSpPr/>
            <p:nvPr/>
          </p:nvSpPr>
          <p:spPr bwMode="auto">
            <a:xfrm>
              <a:off x="10682284"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1" name="Isosceles Triangle 400">
              <a:extLst>
                <a:ext uri="{FF2B5EF4-FFF2-40B4-BE49-F238E27FC236}">
                  <a16:creationId xmlns:a16="http://schemas.microsoft.com/office/drawing/2014/main" id="{84C2A39E-7D4D-E203-2FCB-BED17F2401D8}"/>
                </a:ext>
              </a:extLst>
            </p:cNvPr>
            <p:cNvSpPr/>
            <p:nvPr/>
          </p:nvSpPr>
          <p:spPr bwMode="auto">
            <a:xfrm>
              <a:off x="10936921"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2" name="Isosceles Triangle 401">
              <a:extLst>
                <a:ext uri="{FF2B5EF4-FFF2-40B4-BE49-F238E27FC236}">
                  <a16:creationId xmlns:a16="http://schemas.microsoft.com/office/drawing/2014/main" id="{051DD072-E7B0-32B6-6ECA-1594A3495199}"/>
                </a:ext>
              </a:extLst>
            </p:cNvPr>
            <p:cNvSpPr/>
            <p:nvPr/>
          </p:nvSpPr>
          <p:spPr bwMode="auto">
            <a:xfrm>
              <a:off x="10894836"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3" name="Isosceles Triangle 402">
              <a:extLst>
                <a:ext uri="{FF2B5EF4-FFF2-40B4-BE49-F238E27FC236}">
                  <a16:creationId xmlns:a16="http://schemas.microsoft.com/office/drawing/2014/main" id="{C2FC21E2-797E-5A96-DA93-0BFF994B66EC}"/>
                </a:ext>
              </a:extLst>
            </p:cNvPr>
            <p:cNvSpPr/>
            <p:nvPr/>
          </p:nvSpPr>
          <p:spPr bwMode="auto">
            <a:xfrm>
              <a:off x="10908412"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4" name="Isosceles Triangle 403">
              <a:extLst>
                <a:ext uri="{FF2B5EF4-FFF2-40B4-BE49-F238E27FC236}">
                  <a16:creationId xmlns:a16="http://schemas.microsoft.com/office/drawing/2014/main" id="{156EC805-A942-A07B-9C01-A6C9F4BB71EE}"/>
                </a:ext>
              </a:extLst>
            </p:cNvPr>
            <p:cNvSpPr/>
            <p:nvPr/>
          </p:nvSpPr>
          <p:spPr bwMode="auto">
            <a:xfrm>
              <a:off x="10973623"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5" name="Isosceles Triangle 404">
              <a:extLst>
                <a:ext uri="{FF2B5EF4-FFF2-40B4-BE49-F238E27FC236}">
                  <a16:creationId xmlns:a16="http://schemas.microsoft.com/office/drawing/2014/main" id="{B3CC0A61-8B61-45B0-EABB-9428D55548BC}"/>
                </a:ext>
              </a:extLst>
            </p:cNvPr>
            <p:cNvSpPr/>
            <p:nvPr/>
          </p:nvSpPr>
          <p:spPr bwMode="auto">
            <a:xfrm>
              <a:off x="10952735"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6" name="Isosceles Triangle 405">
              <a:extLst>
                <a:ext uri="{FF2B5EF4-FFF2-40B4-BE49-F238E27FC236}">
                  <a16:creationId xmlns:a16="http://schemas.microsoft.com/office/drawing/2014/main" id="{65BA6F81-369A-CB83-9C68-09A052B1A8EA}"/>
                </a:ext>
              </a:extLst>
            </p:cNvPr>
            <p:cNvSpPr/>
            <p:nvPr/>
          </p:nvSpPr>
          <p:spPr bwMode="auto">
            <a:xfrm>
              <a:off x="10877186"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7" name="Isosceles Triangle 406">
              <a:extLst>
                <a:ext uri="{FF2B5EF4-FFF2-40B4-BE49-F238E27FC236}">
                  <a16:creationId xmlns:a16="http://schemas.microsoft.com/office/drawing/2014/main" id="{FDA55212-8026-5ED8-2682-4EB1DACE1734}"/>
                </a:ext>
              </a:extLst>
            </p:cNvPr>
            <p:cNvSpPr/>
            <p:nvPr/>
          </p:nvSpPr>
          <p:spPr bwMode="auto">
            <a:xfrm>
              <a:off x="10855942" y="271559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3" name="Isosceles Triangle 472">
              <a:extLst>
                <a:ext uri="{FF2B5EF4-FFF2-40B4-BE49-F238E27FC236}">
                  <a16:creationId xmlns:a16="http://schemas.microsoft.com/office/drawing/2014/main" id="{1395F496-87EC-86B2-B55B-9D3C7F56C121}"/>
                </a:ext>
              </a:extLst>
            </p:cNvPr>
            <p:cNvSpPr/>
            <p:nvPr/>
          </p:nvSpPr>
          <p:spPr bwMode="auto">
            <a:xfrm>
              <a:off x="11001530"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4" name="Isosceles Triangle 473">
              <a:extLst>
                <a:ext uri="{FF2B5EF4-FFF2-40B4-BE49-F238E27FC236}">
                  <a16:creationId xmlns:a16="http://schemas.microsoft.com/office/drawing/2014/main" id="{D682B63B-1563-0AF2-EA24-6539D14CCE61}"/>
                </a:ext>
              </a:extLst>
            </p:cNvPr>
            <p:cNvSpPr/>
            <p:nvPr/>
          </p:nvSpPr>
          <p:spPr bwMode="auto">
            <a:xfrm>
              <a:off x="11041047"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5" name="Isosceles Triangle 474">
              <a:extLst>
                <a:ext uri="{FF2B5EF4-FFF2-40B4-BE49-F238E27FC236}">
                  <a16:creationId xmlns:a16="http://schemas.microsoft.com/office/drawing/2014/main" id="{8883D5F8-6129-EB54-A405-860CE61E009B}"/>
                </a:ext>
              </a:extLst>
            </p:cNvPr>
            <p:cNvSpPr/>
            <p:nvPr/>
          </p:nvSpPr>
          <p:spPr bwMode="auto">
            <a:xfrm>
              <a:off x="11019078"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6" name="Isosceles Triangle 475">
              <a:extLst>
                <a:ext uri="{FF2B5EF4-FFF2-40B4-BE49-F238E27FC236}">
                  <a16:creationId xmlns:a16="http://schemas.microsoft.com/office/drawing/2014/main" id="{5F3011E2-7CF9-8EB5-2E3D-9A3706A3A5DD}"/>
                </a:ext>
              </a:extLst>
            </p:cNvPr>
            <p:cNvSpPr/>
            <p:nvPr/>
          </p:nvSpPr>
          <p:spPr bwMode="auto">
            <a:xfrm>
              <a:off x="11081573"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7" name="Isosceles Triangle 476">
              <a:extLst>
                <a:ext uri="{FF2B5EF4-FFF2-40B4-BE49-F238E27FC236}">
                  <a16:creationId xmlns:a16="http://schemas.microsoft.com/office/drawing/2014/main" id="{3F398A9C-1550-7238-30F6-59BD9014D07B}"/>
                </a:ext>
              </a:extLst>
            </p:cNvPr>
            <p:cNvSpPr/>
            <p:nvPr/>
          </p:nvSpPr>
          <p:spPr bwMode="auto">
            <a:xfrm>
              <a:off x="11058982"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8" name="Isosceles Triangle 477">
              <a:extLst>
                <a:ext uri="{FF2B5EF4-FFF2-40B4-BE49-F238E27FC236}">
                  <a16:creationId xmlns:a16="http://schemas.microsoft.com/office/drawing/2014/main" id="{97D66AFD-E1CD-C687-FED9-08A5C714578C}"/>
                </a:ext>
              </a:extLst>
            </p:cNvPr>
            <p:cNvSpPr/>
            <p:nvPr/>
          </p:nvSpPr>
          <p:spPr bwMode="auto">
            <a:xfrm>
              <a:off x="11100054"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9" name="Isosceles Triangle 478">
              <a:extLst>
                <a:ext uri="{FF2B5EF4-FFF2-40B4-BE49-F238E27FC236}">
                  <a16:creationId xmlns:a16="http://schemas.microsoft.com/office/drawing/2014/main" id="{723479B0-8379-7EF1-F7D1-F56552D0068E}"/>
                </a:ext>
              </a:extLst>
            </p:cNvPr>
            <p:cNvSpPr/>
            <p:nvPr/>
          </p:nvSpPr>
          <p:spPr bwMode="auto">
            <a:xfrm>
              <a:off x="11335003"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0" name="Isosceles Triangle 479">
              <a:extLst>
                <a:ext uri="{FF2B5EF4-FFF2-40B4-BE49-F238E27FC236}">
                  <a16:creationId xmlns:a16="http://schemas.microsoft.com/office/drawing/2014/main" id="{821F1167-526C-2F4A-3684-21240AF90448}"/>
                </a:ext>
              </a:extLst>
            </p:cNvPr>
            <p:cNvSpPr/>
            <p:nvPr/>
          </p:nvSpPr>
          <p:spPr bwMode="auto">
            <a:xfrm>
              <a:off x="11160346"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1" name="Isosceles Triangle 480">
              <a:extLst>
                <a:ext uri="{FF2B5EF4-FFF2-40B4-BE49-F238E27FC236}">
                  <a16:creationId xmlns:a16="http://schemas.microsoft.com/office/drawing/2014/main" id="{067A8118-C936-261F-D36E-75B1F5F9CAE9}"/>
                </a:ext>
              </a:extLst>
            </p:cNvPr>
            <p:cNvSpPr/>
            <p:nvPr/>
          </p:nvSpPr>
          <p:spPr bwMode="auto">
            <a:xfrm>
              <a:off x="11263395"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2" name="Isosceles Triangle 481">
              <a:extLst>
                <a:ext uri="{FF2B5EF4-FFF2-40B4-BE49-F238E27FC236}">
                  <a16:creationId xmlns:a16="http://schemas.microsoft.com/office/drawing/2014/main" id="{E2956386-94EE-86B4-DCD3-9B550DFB0196}"/>
                </a:ext>
              </a:extLst>
            </p:cNvPr>
            <p:cNvSpPr/>
            <p:nvPr/>
          </p:nvSpPr>
          <p:spPr bwMode="auto">
            <a:xfrm>
              <a:off x="11365054"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3" name="Isosceles Triangle 482">
              <a:extLst>
                <a:ext uri="{FF2B5EF4-FFF2-40B4-BE49-F238E27FC236}">
                  <a16:creationId xmlns:a16="http://schemas.microsoft.com/office/drawing/2014/main" id="{26967F18-FC21-48E0-8937-10E400FEF077}"/>
                </a:ext>
              </a:extLst>
            </p:cNvPr>
            <p:cNvSpPr/>
            <p:nvPr/>
          </p:nvSpPr>
          <p:spPr bwMode="auto">
            <a:xfrm>
              <a:off x="11393472"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4" name="Isosceles Triangle 483">
              <a:extLst>
                <a:ext uri="{FF2B5EF4-FFF2-40B4-BE49-F238E27FC236}">
                  <a16:creationId xmlns:a16="http://schemas.microsoft.com/office/drawing/2014/main" id="{A0C4845F-5815-34DE-0305-BA0FF9AE9FB5}"/>
                </a:ext>
              </a:extLst>
            </p:cNvPr>
            <p:cNvSpPr/>
            <p:nvPr/>
          </p:nvSpPr>
          <p:spPr bwMode="auto">
            <a:xfrm>
              <a:off x="11142710"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5" name="Isosceles Triangle 484">
              <a:extLst>
                <a:ext uri="{FF2B5EF4-FFF2-40B4-BE49-F238E27FC236}">
                  <a16:creationId xmlns:a16="http://schemas.microsoft.com/office/drawing/2014/main" id="{6C57ADDB-EBC8-C8DF-8028-6BB9B7FF8795}"/>
                </a:ext>
              </a:extLst>
            </p:cNvPr>
            <p:cNvSpPr/>
            <p:nvPr/>
          </p:nvSpPr>
          <p:spPr bwMode="auto">
            <a:xfrm>
              <a:off x="11121466" y="2717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6" name="Isosceles Triangle 485">
              <a:extLst>
                <a:ext uri="{FF2B5EF4-FFF2-40B4-BE49-F238E27FC236}">
                  <a16:creationId xmlns:a16="http://schemas.microsoft.com/office/drawing/2014/main" id="{FB3102A9-8DE4-62CE-364B-F64EE7D750A0}"/>
                </a:ext>
              </a:extLst>
            </p:cNvPr>
            <p:cNvSpPr/>
            <p:nvPr/>
          </p:nvSpPr>
          <p:spPr bwMode="auto">
            <a:xfrm>
              <a:off x="11186631" y="2719545"/>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7" name="Isosceles Triangle 486">
              <a:extLst>
                <a:ext uri="{FF2B5EF4-FFF2-40B4-BE49-F238E27FC236}">
                  <a16:creationId xmlns:a16="http://schemas.microsoft.com/office/drawing/2014/main" id="{37900A37-E93B-B0AD-DFD2-037060E21200}"/>
                </a:ext>
              </a:extLst>
            </p:cNvPr>
            <p:cNvSpPr/>
            <p:nvPr/>
          </p:nvSpPr>
          <p:spPr bwMode="auto">
            <a:xfrm>
              <a:off x="11231338" y="271827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471" name="Freeform: Shape 470">
            <a:extLst>
              <a:ext uri="{FF2B5EF4-FFF2-40B4-BE49-F238E27FC236}">
                <a16:creationId xmlns:a16="http://schemas.microsoft.com/office/drawing/2014/main" id="{FF1AEB30-9C23-C2EA-5855-EED5C68391AC}"/>
              </a:ext>
            </a:extLst>
          </p:cNvPr>
          <p:cNvSpPr/>
          <p:nvPr/>
        </p:nvSpPr>
        <p:spPr bwMode="auto">
          <a:xfrm>
            <a:off x="7047319" y="2586078"/>
            <a:ext cx="4381393" cy="162274"/>
          </a:xfrm>
          <a:custGeom>
            <a:avLst/>
            <a:gdLst>
              <a:gd name="connsiteX0" fmla="*/ 0 w 4381393"/>
              <a:gd name="connsiteY0" fmla="*/ 0 h 162274"/>
              <a:gd name="connsiteX1" fmla="*/ 785612 w 4381393"/>
              <a:gd name="connsiteY1" fmla="*/ 0 h 162274"/>
              <a:gd name="connsiteX2" fmla="*/ 801066 w 4381393"/>
              <a:gd name="connsiteY2" fmla="*/ 15454 h 162274"/>
              <a:gd name="connsiteX3" fmla="*/ 914400 w 4381393"/>
              <a:gd name="connsiteY3" fmla="*/ 15454 h 162274"/>
              <a:gd name="connsiteX4" fmla="*/ 914400 w 4381393"/>
              <a:gd name="connsiteY4" fmla="*/ 48939 h 162274"/>
              <a:gd name="connsiteX5" fmla="*/ 1511980 w 4381393"/>
              <a:gd name="connsiteY5" fmla="*/ 48939 h 162274"/>
              <a:gd name="connsiteX6" fmla="*/ 1511980 w 4381393"/>
              <a:gd name="connsiteY6" fmla="*/ 69546 h 162274"/>
              <a:gd name="connsiteX7" fmla="*/ 1751527 w 4381393"/>
              <a:gd name="connsiteY7" fmla="*/ 69546 h 162274"/>
              <a:gd name="connsiteX8" fmla="*/ 1751527 w 4381393"/>
              <a:gd name="connsiteY8" fmla="*/ 113334 h 162274"/>
              <a:gd name="connsiteX9" fmla="*/ 2068347 w 4381393"/>
              <a:gd name="connsiteY9" fmla="*/ 113334 h 162274"/>
              <a:gd name="connsiteX10" fmla="*/ 2068347 w 4381393"/>
              <a:gd name="connsiteY10" fmla="*/ 136516 h 162274"/>
              <a:gd name="connsiteX11" fmla="*/ 2449562 w 4381393"/>
              <a:gd name="connsiteY11" fmla="*/ 136516 h 162274"/>
              <a:gd name="connsiteX12" fmla="*/ 2449562 w 4381393"/>
              <a:gd name="connsiteY12" fmla="*/ 162274 h 162274"/>
              <a:gd name="connsiteX13" fmla="*/ 4381393 w 4381393"/>
              <a:gd name="connsiteY13" fmla="*/ 162274 h 162274"/>
              <a:gd name="connsiteX0" fmla="*/ 0 w 4381393"/>
              <a:gd name="connsiteY0" fmla="*/ 0 h 162274"/>
              <a:gd name="connsiteX1" fmla="*/ 785612 w 4381393"/>
              <a:gd name="connsiteY1" fmla="*/ 0 h 162274"/>
              <a:gd name="connsiteX2" fmla="*/ 788187 w 4381393"/>
              <a:gd name="connsiteY2" fmla="*/ 15454 h 162274"/>
              <a:gd name="connsiteX3" fmla="*/ 914400 w 4381393"/>
              <a:gd name="connsiteY3" fmla="*/ 15454 h 162274"/>
              <a:gd name="connsiteX4" fmla="*/ 914400 w 4381393"/>
              <a:gd name="connsiteY4" fmla="*/ 48939 h 162274"/>
              <a:gd name="connsiteX5" fmla="*/ 1511980 w 4381393"/>
              <a:gd name="connsiteY5" fmla="*/ 48939 h 162274"/>
              <a:gd name="connsiteX6" fmla="*/ 1511980 w 4381393"/>
              <a:gd name="connsiteY6" fmla="*/ 69546 h 162274"/>
              <a:gd name="connsiteX7" fmla="*/ 1751527 w 4381393"/>
              <a:gd name="connsiteY7" fmla="*/ 69546 h 162274"/>
              <a:gd name="connsiteX8" fmla="*/ 1751527 w 4381393"/>
              <a:gd name="connsiteY8" fmla="*/ 113334 h 162274"/>
              <a:gd name="connsiteX9" fmla="*/ 2068347 w 4381393"/>
              <a:gd name="connsiteY9" fmla="*/ 113334 h 162274"/>
              <a:gd name="connsiteX10" fmla="*/ 2068347 w 4381393"/>
              <a:gd name="connsiteY10" fmla="*/ 136516 h 162274"/>
              <a:gd name="connsiteX11" fmla="*/ 2449562 w 4381393"/>
              <a:gd name="connsiteY11" fmla="*/ 136516 h 162274"/>
              <a:gd name="connsiteX12" fmla="*/ 2449562 w 4381393"/>
              <a:gd name="connsiteY12" fmla="*/ 162274 h 162274"/>
              <a:gd name="connsiteX13" fmla="*/ 4381393 w 4381393"/>
              <a:gd name="connsiteY13" fmla="*/ 162274 h 16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81393" h="162274">
                <a:moveTo>
                  <a:pt x="0" y="0"/>
                </a:moveTo>
                <a:lnTo>
                  <a:pt x="785612" y="0"/>
                </a:lnTo>
                <a:lnTo>
                  <a:pt x="788187" y="15454"/>
                </a:lnTo>
                <a:lnTo>
                  <a:pt x="914400" y="15454"/>
                </a:lnTo>
                <a:lnTo>
                  <a:pt x="914400" y="48939"/>
                </a:lnTo>
                <a:lnTo>
                  <a:pt x="1511980" y="48939"/>
                </a:lnTo>
                <a:lnTo>
                  <a:pt x="1511980" y="69546"/>
                </a:lnTo>
                <a:lnTo>
                  <a:pt x="1751527" y="69546"/>
                </a:lnTo>
                <a:lnTo>
                  <a:pt x="1751527" y="113334"/>
                </a:lnTo>
                <a:lnTo>
                  <a:pt x="2068347" y="113334"/>
                </a:lnTo>
                <a:lnTo>
                  <a:pt x="2068347" y="136516"/>
                </a:lnTo>
                <a:lnTo>
                  <a:pt x="2449562" y="136516"/>
                </a:lnTo>
                <a:lnTo>
                  <a:pt x="2449562" y="162274"/>
                </a:lnTo>
                <a:lnTo>
                  <a:pt x="4381393" y="162274"/>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70" name="TextBox 469">
            <a:extLst>
              <a:ext uri="{FF2B5EF4-FFF2-40B4-BE49-F238E27FC236}">
                <a16:creationId xmlns:a16="http://schemas.microsoft.com/office/drawing/2014/main" id="{E74289CB-4DCF-720D-9BD2-28404FFA4243}"/>
              </a:ext>
            </a:extLst>
          </p:cNvPr>
          <p:cNvSpPr txBox="1"/>
          <p:nvPr/>
        </p:nvSpPr>
        <p:spPr bwMode="auto">
          <a:xfrm>
            <a:off x="10631453" y="2769396"/>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669933"/>
                </a:solidFill>
                <a:effectLst/>
                <a:uLnTx/>
                <a:uFillTx/>
                <a:latin typeface="Calibri" panose="020F0502020204030204" pitchFamily="34" charset="0"/>
                <a:ea typeface="+mn-ea"/>
                <a:cs typeface="+mn-cs"/>
              </a:rPr>
              <a:t>92.2%</a:t>
            </a:r>
          </a:p>
        </p:txBody>
      </p:sp>
      <p:sp>
        <p:nvSpPr>
          <p:cNvPr id="472" name="Freeform: Shape 471">
            <a:extLst>
              <a:ext uri="{FF2B5EF4-FFF2-40B4-BE49-F238E27FC236}">
                <a16:creationId xmlns:a16="http://schemas.microsoft.com/office/drawing/2014/main" id="{5966CC17-6DB4-B43C-917B-0D1443EEB532}"/>
              </a:ext>
            </a:extLst>
          </p:cNvPr>
          <p:cNvSpPr/>
          <p:nvPr/>
        </p:nvSpPr>
        <p:spPr bwMode="auto">
          <a:xfrm>
            <a:off x="7073077" y="2580926"/>
            <a:ext cx="4466393" cy="180304"/>
          </a:xfrm>
          <a:custGeom>
            <a:avLst/>
            <a:gdLst>
              <a:gd name="connsiteX0" fmla="*/ 0 w 4466393"/>
              <a:gd name="connsiteY0" fmla="*/ 0 h 180304"/>
              <a:gd name="connsiteX1" fmla="*/ 641368 w 4466393"/>
              <a:gd name="connsiteY1" fmla="*/ 0 h 180304"/>
              <a:gd name="connsiteX2" fmla="*/ 641368 w 4466393"/>
              <a:gd name="connsiteY2" fmla="*/ 28334 h 180304"/>
              <a:gd name="connsiteX3" fmla="*/ 803642 w 4466393"/>
              <a:gd name="connsiteY3" fmla="*/ 28334 h 180304"/>
              <a:gd name="connsiteX4" fmla="*/ 803642 w 4466393"/>
              <a:gd name="connsiteY4" fmla="*/ 56667 h 180304"/>
              <a:gd name="connsiteX5" fmla="*/ 1048340 w 4466393"/>
              <a:gd name="connsiteY5" fmla="*/ 56667 h 180304"/>
              <a:gd name="connsiteX6" fmla="*/ 1048340 w 4466393"/>
              <a:gd name="connsiteY6" fmla="*/ 82425 h 180304"/>
              <a:gd name="connsiteX7" fmla="*/ 1259554 w 4466393"/>
              <a:gd name="connsiteY7" fmla="*/ 82425 h 180304"/>
              <a:gd name="connsiteX8" fmla="*/ 1259554 w 4466393"/>
              <a:gd name="connsiteY8" fmla="*/ 97880 h 180304"/>
              <a:gd name="connsiteX9" fmla="*/ 1506828 w 4466393"/>
              <a:gd name="connsiteY9" fmla="*/ 97880 h 180304"/>
              <a:gd name="connsiteX10" fmla="*/ 1506828 w 4466393"/>
              <a:gd name="connsiteY10" fmla="*/ 128789 h 180304"/>
              <a:gd name="connsiteX11" fmla="*/ 1658799 w 4466393"/>
              <a:gd name="connsiteY11" fmla="*/ 128789 h 180304"/>
              <a:gd name="connsiteX12" fmla="*/ 1658799 w 4466393"/>
              <a:gd name="connsiteY12" fmla="*/ 151971 h 180304"/>
              <a:gd name="connsiteX13" fmla="*/ 1828800 w 4466393"/>
              <a:gd name="connsiteY13" fmla="*/ 151971 h 180304"/>
              <a:gd name="connsiteX14" fmla="*/ 1828800 w 4466393"/>
              <a:gd name="connsiteY14" fmla="*/ 180304 h 180304"/>
              <a:gd name="connsiteX15" fmla="*/ 4466393 w 4466393"/>
              <a:gd name="connsiteY15" fmla="*/ 180304 h 18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66393" h="180304">
                <a:moveTo>
                  <a:pt x="0" y="0"/>
                </a:moveTo>
                <a:lnTo>
                  <a:pt x="641368" y="0"/>
                </a:lnTo>
                <a:lnTo>
                  <a:pt x="641368" y="28334"/>
                </a:lnTo>
                <a:lnTo>
                  <a:pt x="803642" y="28334"/>
                </a:lnTo>
                <a:lnTo>
                  <a:pt x="803642" y="56667"/>
                </a:lnTo>
                <a:lnTo>
                  <a:pt x="1048340" y="56667"/>
                </a:lnTo>
                <a:lnTo>
                  <a:pt x="1048340" y="82425"/>
                </a:lnTo>
                <a:lnTo>
                  <a:pt x="1259554" y="82425"/>
                </a:lnTo>
                <a:lnTo>
                  <a:pt x="1259554" y="97880"/>
                </a:lnTo>
                <a:lnTo>
                  <a:pt x="1506828" y="97880"/>
                </a:lnTo>
                <a:lnTo>
                  <a:pt x="1506828" y="128789"/>
                </a:lnTo>
                <a:lnTo>
                  <a:pt x="1658799" y="128789"/>
                </a:lnTo>
                <a:lnTo>
                  <a:pt x="1658799" y="151971"/>
                </a:lnTo>
                <a:lnTo>
                  <a:pt x="1828800" y="151971"/>
                </a:lnTo>
                <a:lnTo>
                  <a:pt x="1828800" y="180304"/>
                </a:lnTo>
                <a:lnTo>
                  <a:pt x="4466393" y="180304"/>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246" name="Straight Connector 245">
            <a:extLst>
              <a:ext uri="{FF2B5EF4-FFF2-40B4-BE49-F238E27FC236}">
                <a16:creationId xmlns:a16="http://schemas.microsoft.com/office/drawing/2014/main" id="{0C2B0B95-3F9B-452D-82D5-CE3BB8AFF915}"/>
              </a:ext>
            </a:extLst>
          </p:cNvPr>
          <p:cNvCxnSpPr/>
          <p:nvPr/>
        </p:nvCxnSpPr>
        <p:spPr bwMode="auto">
          <a:xfrm>
            <a:off x="1186526" y="3665107"/>
            <a:ext cx="4496907" cy="0"/>
          </a:xfrm>
          <a:prstGeom prst="line">
            <a:avLst/>
          </a:prstGeom>
          <a:noFill/>
          <a:ln w="28575" cap="flat" cmpd="sng" algn="ctr">
            <a:solidFill>
              <a:schemeClr val="tx2"/>
            </a:solidFill>
            <a:prstDash val="sysDash"/>
            <a:round/>
            <a:headEnd type="none" w="med" len="med"/>
            <a:tailEnd type="none" w="med" len="med"/>
          </a:ln>
          <a:effectLst/>
        </p:spPr>
      </p:cxnSp>
      <p:cxnSp>
        <p:nvCxnSpPr>
          <p:cNvPr id="247" name="Straight Connector 246">
            <a:extLst>
              <a:ext uri="{FF2B5EF4-FFF2-40B4-BE49-F238E27FC236}">
                <a16:creationId xmlns:a16="http://schemas.microsoft.com/office/drawing/2014/main" id="{DFE675C8-4C60-7AC1-D1F5-F712BD2919C9}"/>
              </a:ext>
            </a:extLst>
          </p:cNvPr>
          <p:cNvCxnSpPr>
            <a:cxnSpLocks/>
          </p:cNvCxnSpPr>
          <p:nvPr/>
        </p:nvCxnSpPr>
        <p:spPr bwMode="auto">
          <a:xfrm flipH="1" flipV="1">
            <a:off x="3880815" y="2584846"/>
            <a:ext cx="6405" cy="2125645"/>
          </a:xfrm>
          <a:prstGeom prst="line">
            <a:avLst/>
          </a:prstGeom>
          <a:noFill/>
          <a:ln w="28575" cap="flat" cmpd="sng" algn="ctr">
            <a:solidFill>
              <a:schemeClr val="tx2"/>
            </a:solidFill>
            <a:prstDash val="sysDash"/>
            <a:round/>
            <a:headEnd type="none" w="med" len="med"/>
            <a:tailEnd type="none" w="med" len="med"/>
          </a:ln>
          <a:effectLst/>
        </p:spPr>
      </p:cxnSp>
      <p:cxnSp>
        <p:nvCxnSpPr>
          <p:cNvPr id="250" name="Straight Connector 249">
            <a:extLst>
              <a:ext uri="{FF2B5EF4-FFF2-40B4-BE49-F238E27FC236}">
                <a16:creationId xmlns:a16="http://schemas.microsoft.com/office/drawing/2014/main" id="{D1D0A086-8F22-B4A4-160C-3A42FE59C2C9}"/>
              </a:ext>
            </a:extLst>
          </p:cNvPr>
          <p:cNvCxnSpPr>
            <a:cxnSpLocks/>
          </p:cNvCxnSpPr>
          <p:nvPr/>
        </p:nvCxnSpPr>
        <p:spPr bwMode="auto">
          <a:xfrm flipH="1" flipV="1">
            <a:off x="4777362" y="2599680"/>
            <a:ext cx="6405" cy="2125645"/>
          </a:xfrm>
          <a:prstGeom prst="line">
            <a:avLst/>
          </a:prstGeom>
          <a:noFill/>
          <a:ln w="28575" cap="flat" cmpd="sng" algn="ctr">
            <a:solidFill>
              <a:schemeClr val="tx2"/>
            </a:solidFill>
            <a:prstDash val="sysDash"/>
            <a:round/>
            <a:headEnd type="none" w="med" len="med"/>
            <a:tailEnd type="none" w="med" len="med"/>
          </a:ln>
          <a:effectLst/>
        </p:spPr>
      </p:cxnSp>
      <p:sp>
        <p:nvSpPr>
          <p:cNvPr id="130" name="Freeform: Shape 129">
            <a:extLst>
              <a:ext uri="{FF2B5EF4-FFF2-40B4-BE49-F238E27FC236}">
                <a16:creationId xmlns:a16="http://schemas.microsoft.com/office/drawing/2014/main" id="{13BC877A-38CB-BD0E-ECB9-D19DE4355606}"/>
              </a:ext>
            </a:extLst>
          </p:cNvPr>
          <p:cNvSpPr/>
          <p:nvPr/>
        </p:nvSpPr>
        <p:spPr bwMode="auto">
          <a:xfrm>
            <a:off x="1183022" y="2593966"/>
            <a:ext cx="4346792" cy="276762"/>
          </a:xfrm>
          <a:custGeom>
            <a:avLst/>
            <a:gdLst>
              <a:gd name="connsiteX0" fmla="*/ 0 w 4346792"/>
              <a:gd name="connsiteY0" fmla="*/ 0 h 276762"/>
              <a:gd name="connsiteX1" fmla="*/ 214355 w 4346792"/>
              <a:gd name="connsiteY1" fmla="*/ 0 h 276762"/>
              <a:gd name="connsiteX2" fmla="*/ 227922 w 4346792"/>
              <a:gd name="connsiteY2" fmla="*/ 13567 h 276762"/>
              <a:gd name="connsiteX3" fmla="*/ 347309 w 4346792"/>
              <a:gd name="connsiteY3" fmla="*/ 13567 h 276762"/>
              <a:gd name="connsiteX4" fmla="*/ 347309 w 4346792"/>
              <a:gd name="connsiteY4" fmla="*/ 46127 h 276762"/>
              <a:gd name="connsiteX5" fmla="*/ 518250 w 4346792"/>
              <a:gd name="connsiteY5" fmla="*/ 46127 h 276762"/>
              <a:gd name="connsiteX6" fmla="*/ 518250 w 4346792"/>
              <a:gd name="connsiteY6" fmla="*/ 65120 h 276762"/>
              <a:gd name="connsiteX7" fmla="*/ 618644 w 4346792"/>
              <a:gd name="connsiteY7" fmla="*/ 65120 h 276762"/>
              <a:gd name="connsiteX8" fmla="*/ 618644 w 4346792"/>
              <a:gd name="connsiteY8" fmla="*/ 89540 h 276762"/>
              <a:gd name="connsiteX9" fmla="*/ 895406 w 4346792"/>
              <a:gd name="connsiteY9" fmla="*/ 89540 h 276762"/>
              <a:gd name="connsiteX10" fmla="*/ 895406 w 4346792"/>
              <a:gd name="connsiteY10" fmla="*/ 138381 h 276762"/>
              <a:gd name="connsiteX11" fmla="*/ 1641579 w 4346792"/>
              <a:gd name="connsiteY11" fmla="*/ 138381 h 276762"/>
              <a:gd name="connsiteX12" fmla="*/ 1641579 w 4346792"/>
              <a:gd name="connsiteY12" fmla="*/ 160087 h 276762"/>
              <a:gd name="connsiteX13" fmla="*/ 1722979 w 4346792"/>
              <a:gd name="connsiteY13" fmla="*/ 160087 h 276762"/>
              <a:gd name="connsiteX14" fmla="*/ 1722979 w 4346792"/>
              <a:gd name="connsiteY14" fmla="*/ 184508 h 276762"/>
              <a:gd name="connsiteX15" fmla="*/ 2306350 w 4346792"/>
              <a:gd name="connsiteY15" fmla="*/ 184508 h 276762"/>
              <a:gd name="connsiteX16" fmla="*/ 2306350 w 4346792"/>
              <a:gd name="connsiteY16" fmla="*/ 203501 h 276762"/>
              <a:gd name="connsiteX17" fmla="*/ 2550552 w 4346792"/>
              <a:gd name="connsiteY17" fmla="*/ 203501 h 276762"/>
              <a:gd name="connsiteX18" fmla="*/ 2550552 w 4346792"/>
              <a:gd name="connsiteY18" fmla="*/ 236061 h 276762"/>
              <a:gd name="connsiteX19" fmla="*/ 3543639 w 4346792"/>
              <a:gd name="connsiteY19" fmla="*/ 236061 h 276762"/>
              <a:gd name="connsiteX20" fmla="*/ 3543639 w 4346792"/>
              <a:gd name="connsiteY20" fmla="*/ 276762 h 276762"/>
              <a:gd name="connsiteX21" fmla="*/ 4346792 w 4346792"/>
              <a:gd name="connsiteY21" fmla="*/ 276762 h 27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46792" h="276762">
                <a:moveTo>
                  <a:pt x="0" y="0"/>
                </a:moveTo>
                <a:lnTo>
                  <a:pt x="214355" y="0"/>
                </a:lnTo>
                <a:lnTo>
                  <a:pt x="227922" y="13567"/>
                </a:lnTo>
                <a:lnTo>
                  <a:pt x="347309" y="13567"/>
                </a:lnTo>
                <a:lnTo>
                  <a:pt x="347309" y="46127"/>
                </a:lnTo>
                <a:lnTo>
                  <a:pt x="518250" y="46127"/>
                </a:lnTo>
                <a:lnTo>
                  <a:pt x="518250" y="65120"/>
                </a:lnTo>
                <a:lnTo>
                  <a:pt x="618644" y="65120"/>
                </a:lnTo>
                <a:lnTo>
                  <a:pt x="618644" y="89540"/>
                </a:lnTo>
                <a:lnTo>
                  <a:pt x="895406" y="89540"/>
                </a:lnTo>
                <a:lnTo>
                  <a:pt x="895406" y="138381"/>
                </a:lnTo>
                <a:lnTo>
                  <a:pt x="1641579" y="138381"/>
                </a:lnTo>
                <a:lnTo>
                  <a:pt x="1641579" y="160087"/>
                </a:lnTo>
                <a:lnTo>
                  <a:pt x="1722979" y="160087"/>
                </a:lnTo>
                <a:lnTo>
                  <a:pt x="1722979" y="184508"/>
                </a:lnTo>
                <a:lnTo>
                  <a:pt x="2306350" y="184508"/>
                </a:lnTo>
                <a:lnTo>
                  <a:pt x="2306350" y="203501"/>
                </a:lnTo>
                <a:lnTo>
                  <a:pt x="2550552" y="203501"/>
                </a:lnTo>
                <a:lnTo>
                  <a:pt x="2550552" y="236061"/>
                </a:lnTo>
                <a:lnTo>
                  <a:pt x="3543639" y="236061"/>
                </a:lnTo>
                <a:lnTo>
                  <a:pt x="3543639" y="276762"/>
                </a:lnTo>
                <a:lnTo>
                  <a:pt x="4346792" y="276762"/>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59E6B0B5-CEB5-C540-924C-730DFCDB35B6}"/>
              </a:ext>
            </a:extLst>
          </p:cNvPr>
          <p:cNvSpPr>
            <a:spLocks noGrp="1"/>
          </p:cNvSpPr>
          <p:nvPr>
            <p:ph type="title"/>
          </p:nvPr>
        </p:nvSpPr>
        <p:spPr/>
        <p:txBody>
          <a:bodyPr/>
          <a:lstStyle/>
          <a:p>
            <a:r>
              <a:rPr lang="en-US" altLang="en-US"/>
              <a:t>GRIFFIN: Progression-Free and Overall Survival</a:t>
            </a:r>
            <a:endParaRPr lang="en-US"/>
          </a:p>
        </p:txBody>
      </p:sp>
      <p:sp>
        <p:nvSpPr>
          <p:cNvPr id="6" name="TextBox 5">
            <a:extLst>
              <a:ext uri="{FF2B5EF4-FFF2-40B4-BE49-F238E27FC236}">
                <a16:creationId xmlns:a16="http://schemas.microsoft.com/office/drawing/2014/main" id="{9783F7BE-9F65-B2C8-3EA7-2B6339FF5E70}"/>
              </a:ext>
            </a:extLst>
          </p:cNvPr>
          <p:cNvSpPr txBox="1"/>
          <p:nvPr/>
        </p:nvSpPr>
        <p:spPr bwMode="auto">
          <a:xfrm>
            <a:off x="8633176" y="2004061"/>
            <a:ext cx="1674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Overall Survival</a:t>
            </a:r>
          </a:p>
        </p:txBody>
      </p:sp>
      <p:sp>
        <p:nvSpPr>
          <p:cNvPr id="7" name="Text Box 15">
            <a:extLst>
              <a:ext uri="{FF2B5EF4-FFF2-40B4-BE49-F238E27FC236}">
                <a16:creationId xmlns:a16="http://schemas.microsoft.com/office/drawing/2014/main" id="{7ED659F7-CC4E-62D1-3F7D-95682484E913}"/>
              </a:ext>
            </a:extLst>
          </p:cNvPr>
          <p:cNvSpPr txBox="1">
            <a:spLocks noChangeArrowheads="1"/>
          </p:cNvSpPr>
          <p:nvPr/>
        </p:nvSpPr>
        <p:spPr bwMode="auto">
          <a:xfrm>
            <a:off x="335729" y="65155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Voorhees. Lancet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Haematol</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2023;10:e825.</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DF1ACED5-3A81-1CD0-BEB9-A59D670CDA8B}"/>
              </a:ext>
            </a:extLst>
          </p:cNvPr>
          <p:cNvSpPr txBox="1"/>
          <p:nvPr/>
        </p:nvSpPr>
        <p:spPr bwMode="auto">
          <a:xfrm>
            <a:off x="2048304" y="2009982"/>
            <a:ext cx="2595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Progression-Free Survival</a:t>
            </a:r>
          </a:p>
        </p:txBody>
      </p:sp>
      <p:sp>
        <p:nvSpPr>
          <p:cNvPr id="3" name="Slide Number Placeholder 1">
            <a:extLst>
              <a:ext uri="{FF2B5EF4-FFF2-40B4-BE49-F238E27FC236}">
                <a16:creationId xmlns:a16="http://schemas.microsoft.com/office/drawing/2014/main" id="{380DF326-88A0-8488-A6CC-893BE3EF463D}"/>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 name="Freeform: Shape 10">
            <a:extLst>
              <a:ext uri="{FF2B5EF4-FFF2-40B4-BE49-F238E27FC236}">
                <a16:creationId xmlns:a16="http://schemas.microsoft.com/office/drawing/2014/main" id="{69A54880-9B17-DE74-0ECF-FE7AC295D701}"/>
              </a:ext>
            </a:extLst>
          </p:cNvPr>
          <p:cNvSpPr/>
          <p:nvPr/>
        </p:nvSpPr>
        <p:spPr bwMode="auto">
          <a:xfrm>
            <a:off x="1180550" y="2587559"/>
            <a:ext cx="4510131" cy="2155465"/>
          </a:xfrm>
          <a:custGeom>
            <a:avLst/>
            <a:gdLst>
              <a:gd name="connsiteX0" fmla="*/ 0 w 4599093"/>
              <a:gd name="connsiteY0" fmla="*/ 0 h 2628053"/>
              <a:gd name="connsiteX1" fmla="*/ 0 w 4599093"/>
              <a:gd name="connsiteY1" fmla="*/ 2628053 h 2628053"/>
              <a:gd name="connsiteX2" fmla="*/ 4599093 w 4599093"/>
              <a:gd name="connsiteY2" fmla="*/ 2628053 h 2628053"/>
            </a:gdLst>
            <a:ahLst/>
            <a:cxnLst>
              <a:cxn ang="0">
                <a:pos x="connsiteX0" y="connsiteY0"/>
              </a:cxn>
              <a:cxn ang="0">
                <a:pos x="connsiteX1" y="connsiteY1"/>
              </a:cxn>
              <a:cxn ang="0">
                <a:pos x="connsiteX2" y="connsiteY2"/>
              </a:cxn>
            </a:cxnLst>
            <a:rect l="l" t="t" r="r" b="b"/>
            <a:pathLst>
              <a:path w="4599093" h="2628053">
                <a:moveTo>
                  <a:pt x="0" y="0"/>
                </a:moveTo>
                <a:lnTo>
                  <a:pt x="0" y="2628053"/>
                </a:lnTo>
                <a:lnTo>
                  <a:pt x="4599093" y="262805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2" name="Group 11">
            <a:extLst>
              <a:ext uri="{FF2B5EF4-FFF2-40B4-BE49-F238E27FC236}">
                <a16:creationId xmlns:a16="http://schemas.microsoft.com/office/drawing/2014/main" id="{79BBFDEF-877D-622D-EADE-CD9B1E8EA497}"/>
              </a:ext>
            </a:extLst>
          </p:cNvPr>
          <p:cNvGrpSpPr/>
          <p:nvPr/>
        </p:nvGrpSpPr>
        <p:grpSpPr>
          <a:xfrm>
            <a:off x="1092631" y="2587559"/>
            <a:ext cx="80073" cy="2155467"/>
            <a:chOff x="915136" y="2549476"/>
            <a:chExt cx="75806" cy="2618577"/>
          </a:xfrm>
        </p:grpSpPr>
        <p:cxnSp>
          <p:nvCxnSpPr>
            <p:cNvPr id="13" name="Straight Connector 12">
              <a:extLst>
                <a:ext uri="{FF2B5EF4-FFF2-40B4-BE49-F238E27FC236}">
                  <a16:creationId xmlns:a16="http://schemas.microsoft.com/office/drawing/2014/main" id="{0F57C93D-A105-71C5-5614-7F175812CEB3}"/>
                </a:ext>
              </a:extLst>
            </p:cNvPr>
            <p:cNvCxnSpPr>
              <a:cxnSpLocks/>
            </p:cNvCxnSpPr>
            <p:nvPr/>
          </p:nvCxnSpPr>
          <p:spPr bwMode="auto">
            <a:xfrm>
              <a:off x="915136" y="254947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1F7595D-F314-82C1-8B0E-E736FD49DE04}"/>
                </a:ext>
              </a:extLst>
            </p:cNvPr>
            <p:cNvCxnSpPr>
              <a:cxnSpLocks/>
            </p:cNvCxnSpPr>
            <p:nvPr/>
          </p:nvCxnSpPr>
          <p:spPr bwMode="auto">
            <a:xfrm>
              <a:off x="915136" y="307319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1994A22-1572-B27C-E0F2-854B68E5ED02}"/>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927E9D3-826F-C881-144A-D76A6A99E565}"/>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E19A0FA-026F-A83B-CA93-BE348FDE220D}"/>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672C77B-904D-074A-17C0-6DE5A04367C0}"/>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CE9B7C5F-FC98-7728-1F67-3061B25A92C3}"/>
              </a:ext>
            </a:extLst>
          </p:cNvPr>
          <p:cNvGrpSpPr/>
          <p:nvPr/>
        </p:nvGrpSpPr>
        <p:grpSpPr>
          <a:xfrm>
            <a:off x="665162" y="2436786"/>
            <a:ext cx="492949" cy="2392997"/>
            <a:chOff x="679755" y="1954972"/>
            <a:chExt cx="466624" cy="2923117"/>
          </a:xfrm>
        </p:grpSpPr>
        <p:sp>
          <p:nvSpPr>
            <p:cNvPr id="19" name="TextBox 18">
              <a:extLst>
                <a:ext uri="{FF2B5EF4-FFF2-40B4-BE49-F238E27FC236}">
                  <a16:creationId xmlns:a16="http://schemas.microsoft.com/office/drawing/2014/main" id="{C1F074D7-23E5-9389-E2B7-EF5BA7F8BB5B}"/>
                </a:ext>
              </a:extLst>
            </p:cNvPr>
            <p:cNvSpPr txBox="1"/>
            <p:nvPr/>
          </p:nvSpPr>
          <p:spPr bwMode="auto">
            <a:xfrm>
              <a:off x="679755" y="195497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0" name="TextBox 19">
              <a:extLst>
                <a:ext uri="{FF2B5EF4-FFF2-40B4-BE49-F238E27FC236}">
                  <a16:creationId xmlns:a16="http://schemas.microsoft.com/office/drawing/2014/main" id="{77EB001D-DEA5-0FD5-5118-25BDC842FB84}"/>
                </a:ext>
              </a:extLst>
            </p:cNvPr>
            <p:cNvSpPr txBox="1"/>
            <p:nvPr/>
          </p:nvSpPr>
          <p:spPr bwMode="auto">
            <a:xfrm>
              <a:off x="778971" y="2475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1" name="TextBox 20">
              <a:extLst>
                <a:ext uri="{FF2B5EF4-FFF2-40B4-BE49-F238E27FC236}">
                  <a16:creationId xmlns:a16="http://schemas.microsoft.com/office/drawing/2014/main" id="{B1203B62-B458-B538-B073-FB5BEB4F3778}"/>
                </a:ext>
              </a:extLst>
            </p:cNvPr>
            <p:cNvSpPr txBox="1"/>
            <p:nvPr/>
          </p:nvSpPr>
          <p:spPr bwMode="auto">
            <a:xfrm>
              <a:off x="771126" y="29976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2" name="TextBox 21">
              <a:extLst>
                <a:ext uri="{FF2B5EF4-FFF2-40B4-BE49-F238E27FC236}">
                  <a16:creationId xmlns:a16="http://schemas.microsoft.com/office/drawing/2014/main" id="{11CC7419-665C-2837-093F-A15FE6162E15}"/>
                </a:ext>
              </a:extLst>
            </p:cNvPr>
            <p:cNvSpPr txBox="1"/>
            <p:nvPr/>
          </p:nvSpPr>
          <p:spPr bwMode="auto">
            <a:xfrm>
              <a:off x="778971" y="3518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3" name="TextBox 22">
              <a:extLst>
                <a:ext uri="{FF2B5EF4-FFF2-40B4-BE49-F238E27FC236}">
                  <a16:creationId xmlns:a16="http://schemas.microsoft.com/office/drawing/2014/main" id="{47D32C58-F1F4-D0A2-3681-6385CB8272B5}"/>
                </a:ext>
              </a:extLst>
            </p:cNvPr>
            <p:cNvSpPr txBox="1"/>
            <p:nvPr/>
          </p:nvSpPr>
          <p:spPr bwMode="auto">
            <a:xfrm>
              <a:off x="771126" y="40498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4" name="TextBox 23">
              <a:extLst>
                <a:ext uri="{FF2B5EF4-FFF2-40B4-BE49-F238E27FC236}">
                  <a16:creationId xmlns:a16="http://schemas.microsoft.com/office/drawing/2014/main" id="{0DA6B0C0-6C49-1505-EF8F-24CB2C235063}"/>
                </a:ext>
              </a:extLst>
            </p:cNvPr>
            <p:cNvSpPr txBox="1"/>
            <p:nvPr/>
          </p:nvSpPr>
          <p:spPr bwMode="auto">
            <a:xfrm>
              <a:off x="870342" y="45703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
        <p:nvSpPr>
          <p:cNvPr id="25" name="TextBox 24">
            <a:extLst>
              <a:ext uri="{FF2B5EF4-FFF2-40B4-BE49-F238E27FC236}">
                <a16:creationId xmlns:a16="http://schemas.microsoft.com/office/drawing/2014/main" id="{9CC85C29-8307-2631-A39B-569D2F2FA4ED}"/>
              </a:ext>
            </a:extLst>
          </p:cNvPr>
          <p:cNvSpPr txBox="1"/>
          <p:nvPr/>
        </p:nvSpPr>
        <p:spPr bwMode="auto">
          <a:xfrm rot="16200000">
            <a:off x="247968" y="3472399"/>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a:t>
            </a:r>
          </a:p>
        </p:txBody>
      </p:sp>
      <p:sp>
        <p:nvSpPr>
          <p:cNvPr id="28" name="TextBox 27">
            <a:extLst>
              <a:ext uri="{FF2B5EF4-FFF2-40B4-BE49-F238E27FC236}">
                <a16:creationId xmlns:a16="http://schemas.microsoft.com/office/drawing/2014/main" id="{0DF5C6A8-DBDC-7024-96AE-9A8A174015F5}"/>
              </a:ext>
            </a:extLst>
          </p:cNvPr>
          <p:cNvSpPr txBox="1"/>
          <p:nvPr/>
        </p:nvSpPr>
        <p:spPr bwMode="auto">
          <a:xfrm>
            <a:off x="2036307" y="4983087"/>
            <a:ext cx="2645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Arial" panose="020B0604020202020204" pitchFamily="34" charset="0"/>
              </a:rPr>
              <a:t>Mo Since Randomization</a:t>
            </a:r>
          </a:p>
        </p:txBody>
      </p:sp>
      <p:grpSp>
        <p:nvGrpSpPr>
          <p:cNvPr id="78" name="Group 77">
            <a:extLst>
              <a:ext uri="{FF2B5EF4-FFF2-40B4-BE49-F238E27FC236}">
                <a16:creationId xmlns:a16="http://schemas.microsoft.com/office/drawing/2014/main" id="{B3ADEF23-7FF1-ECC9-86D8-7BA182C24528}"/>
              </a:ext>
            </a:extLst>
          </p:cNvPr>
          <p:cNvGrpSpPr/>
          <p:nvPr/>
        </p:nvGrpSpPr>
        <p:grpSpPr>
          <a:xfrm>
            <a:off x="1179647" y="4742154"/>
            <a:ext cx="4503787" cy="69246"/>
            <a:chOff x="1179647" y="4742154"/>
            <a:chExt cx="4503787" cy="69246"/>
          </a:xfrm>
        </p:grpSpPr>
        <p:grpSp>
          <p:nvGrpSpPr>
            <p:cNvPr id="48" name="Group 47">
              <a:extLst>
                <a:ext uri="{FF2B5EF4-FFF2-40B4-BE49-F238E27FC236}">
                  <a16:creationId xmlns:a16="http://schemas.microsoft.com/office/drawing/2014/main" id="{A6600082-19D6-5135-A70D-B0B653E13359}"/>
                </a:ext>
              </a:extLst>
            </p:cNvPr>
            <p:cNvGrpSpPr/>
            <p:nvPr/>
          </p:nvGrpSpPr>
          <p:grpSpPr>
            <a:xfrm>
              <a:off x="1179647" y="4742154"/>
              <a:ext cx="4060297" cy="69246"/>
              <a:chOff x="3950141" y="4822999"/>
              <a:chExt cx="4724170" cy="305440"/>
            </a:xfrm>
          </p:grpSpPr>
          <p:grpSp>
            <p:nvGrpSpPr>
              <p:cNvPr id="49" name="Group 48">
                <a:extLst>
                  <a:ext uri="{FF2B5EF4-FFF2-40B4-BE49-F238E27FC236}">
                    <a16:creationId xmlns:a16="http://schemas.microsoft.com/office/drawing/2014/main" id="{C9A98C7A-FBDC-35F1-6DCC-5788B7EDD2B5}"/>
                  </a:ext>
                </a:extLst>
              </p:cNvPr>
              <p:cNvGrpSpPr/>
              <p:nvPr/>
            </p:nvGrpSpPr>
            <p:grpSpPr>
              <a:xfrm rot="5400000">
                <a:off x="4454428" y="4318712"/>
                <a:ext cx="305435" cy="1314009"/>
                <a:chOff x="3586572" y="1714500"/>
                <a:chExt cx="593518" cy="3340100"/>
              </a:xfrm>
            </p:grpSpPr>
            <p:cxnSp>
              <p:nvCxnSpPr>
                <p:cNvPr id="65" name="Straight Connector 64">
                  <a:extLst>
                    <a:ext uri="{FF2B5EF4-FFF2-40B4-BE49-F238E27FC236}">
                      <a16:creationId xmlns:a16="http://schemas.microsoft.com/office/drawing/2014/main" id="{180C3146-3C74-3E05-AF92-31453C9AA170}"/>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BCCE3EE-C387-62FC-4898-696F4ECEE92E}"/>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6AFD804-7412-7C6D-7065-E6AA5EBEA982}"/>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54E2228-A14F-A13F-19FE-C57102F0337E}"/>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D5EF3CD-8007-E08E-9DC0-1373ECAAA89F}"/>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A4ADFF0-99C0-B49E-6FDE-846FF72AEB24}"/>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1BEC31A-17F5-0A43-14FD-D388341EC356}"/>
                  </a:ext>
                </a:extLst>
              </p:cNvPr>
              <p:cNvGrpSpPr/>
              <p:nvPr/>
            </p:nvGrpSpPr>
            <p:grpSpPr>
              <a:xfrm rot="5400000">
                <a:off x="6034250" y="4318712"/>
                <a:ext cx="305435" cy="1314009"/>
                <a:chOff x="3586572" y="1714500"/>
                <a:chExt cx="593518" cy="3340100"/>
              </a:xfrm>
            </p:grpSpPr>
            <p:cxnSp>
              <p:nvCxnSpPr>
                <p:cNvPr id="59" name="Straight Connector 58">
                  <a:extLst>
                    <a:ext uri="{FF2B5EF4-FFF2-40B4-BE49-F238E27FC236}">
                      <a16:creationId xmlns:a16="http://schemas.microsoft.com/office/drawing/2014/main" id="{85C097B2-B570-C861-99EB-BD17EE238855}"/>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F8B629B-7B6D-4370-8AF8-4737E1531CB3}"/>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819718D-4B55-6399-F219-4479E015E73A}"/>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5E2D635-FACD-EA7D-2280-F1F56B1AF016}"/>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E62BD58-ECC9-14DC-DAD1-CFA8942203AE}"/>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43D4979-2057-9F64-13EC-370B533594B3}"/>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573C8028-4E98-70BB-9F79-6125D9507FBC}"/>
                  </a:ext>
                </a:extLst>
              </p:cNvPr>
              <p:cNvGrpSpPr/>
              <p:nvPr/>
            </p:nvGrpSpPr>
            <p:grpSpPr>
              <a:xfrm rot="5400000">
                <a:off x="7735295" y="4189423"/>
                <a:ext cx="305437" cy="1572595"/>
                <a:chOff x="3586572" y="1057197"/>
                <a:chExt cx="593521" cy="3997403"/>
              </a:xfrm>
            </p:grpSpPr>
            <p:cxnSp>
              <p:nvCxnSpPr>
                <p:cNvPr id="52" name="Straight Connector 51">
                  <a:extLst>
                    <a:ext uri="{FF2B5EF4-FFF2-40B4-BE49-F238E27FC236}">
                      <a16:creationId xmlns:a16="http://schemas.microsoft.com/office/drawing/2014/main" id="{ACA2C373-4955-D851-F744-B31BCBDF7757}"/>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E6023CB-5D72-D670-D571-89F17BF29DD4}"/>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7417840-C119-504D-E5E7-1A755FAADB5E}"/>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E754176-334E-CA8E-238A-32B3C38B24FB}"/>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3593337-8BFF-B2B1-AA08-2F98887A5639}"/>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E9B6C7A-53E9-6A75-AFB4-F0463E38E9C7}"/>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AF5AA97-859E-5454-AD73-5610F18F3B99}"/>
                    </a:ext>
                  </a:extLst>
                </p:cNvPr>
                <p:cNvCxnSpPr>
                  <a:cxnSpLocks/>
                </p:cNvCxnSpPr>
                <p:nvPr/>
              </p:nvCxnSpPr>
              <p:spPr bwMode="auto">
                <a:xfrm>
                  <a:off x="3586575" y="1057197"/>
                  <a:ext cx="593518" cy="0"/>
                </a:xfrm>
                <a:prstGeom prst="line">
                  <a:avLst/>
                </a:prstGeom>
                <a:noFill/>
                <a:ln w="28575" cap="flat" cmpd="sng" algn="ctr">
                  <a:solidFill>
                    <a:srgbClr val="000000"/>
                  </a:solidFill>
                  <a:prstDash val="solid"/>
                  <a:round/>
                  <a:headEnd type="none" w="med" len="med"/>
                  <a:tailEnd type="none" w="med" len="med"/>
                </a:ln>
                <a:effectLst/>
              </p:spPr>
            </p:cxnSp>
          </p:grpSp>
        </p:grpSp>
        <p:grpSp>
          <p:nvGrpSpPr>
            <p:cNvPr id="73" name="Group 72">
              <a:extLst>
                <a:ext uri="{FF2B5EF4-FFF2-40B4-BE49-F238E27FC236}">
                  <a16:creationId xmlns:a16="http://schemas.microsoft.com/office/drawing/2014/main" id="{B1E998C4-11C5-1DD8-6E57-0D565DAE709B}"/>
                </a:ext>
              </a:extLst>
            </p:cNvPr>
            <p:cNvGrpSpPr/>
            <p:nvPr/>
          </p:nvGrpSpPr>
          <p:grpSpPr>
            <a:xfrm>
              <a:off x="5461613" y="4742154"/>
              <a:ext cx="221821" cy="69246"/>
              <a:chOff x="5170097" y="4894554"/>
              <a:chExt cx="222248" cy="69246"/>
            </a:xfrm>
          </p:grpSpPr>
          <p:cxnSp>
            <p:nvCxnSpPr>
              <p:cNvPr id="71" name="Straight Connector 70">
                <a:extLst>
                  <a:ext uri="{FF2B5EF4-FFF2-40B4-BE49-F238E27FC236}">
                    <a16:creationId xmlns:a16="http://schemas.microsoft.com/office/drawing/2014/main" id="{E4B45424-B82D-29A6-D88D-35AE7803936C}"/>
                  </a:ext>
                </a:extLst>
              </p:cNvPr>
              <p:cNvCxnSpPr>
                <a:cxnSpLocks/>
              </p:cNvCxnSpPr>
              <p:nvPr/>
            </p:nvCxnSpPr>
            <p:spPr bwMode="auto">
              <a:xfrm rot="5400000">
                <a:off x="5135474" y="4929177"/>
                <a:ext cx="69245" cy="0"/>
              </a:xfrm>
              <a:prstGeom prst="line">
                <a:avLst/>
              </a:prstGeom>
              <a:noFill/>
              <a:ln w="28575" cap="flat" cmpd="sng" algn="ctr">
                <a:solidFill>
                  <a:srgbClr val="000000"/>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17CBBC8-F4F7-14CD-3074-187B25D36BC5}"/>
                  </a:ext>
                </a:extLst>
              </p:cNvPr>
              <p:cNvCxnSpPr>
                <a:cxnSpLocks/>
              </p:cNvCxnSpPr>
              <p:nvPr/>
            </p:nvCxnSpPr>
            <p:spPr bwMode="auto">
              <a:xfrm rot="5400000">
                <a:off x="5357722" y="4929178"/>
                <a:ext cx="69245" cy="0"/>
              </a:xfrm>
              <a:prstGeom prst="line">
                <a:avLst/>
              </a:prstGeom>
              <a:noFill/>
              <a:ln w="28575" cap="flat" cmpd="sng" algn="ctr">
                <a:solidFill>
                  <a:srgbClr val="000000"/>
                </a:solidFill>
                <a:prstDash val="solid"/>
                <a:round/>
                <a:headEnd type="none" w="med" len="med"/>
                <a:tailEnd type="none" w="med" len="med"/>
              </a:ln>
              <a:effectLst/>
            </p:spPr>
          </p:cxnSp>
        </p:grpSp>
      </p:grpSp>
      <p:grpSp>
        <p:nvGrpSpPr>
          <p:cNvPr id="99" name="Group 98">
            <a:extLst>
              <a:ext uri="{FF2B5EF4-FFF2-40B4-BE49-F238E27FC236}">
                <a16:creationId xmlns:a16="http://schemas.microsoft.com/office/drawing/2014/main" id="{883A3CFE-912A-59F7-0009-B69CC3C0925B}"/>
              </a:ext>
            </a:extLst>
          </p:cNvPr>
          <p:cNvGrpSpPr/>
          <p:nvPr/>
        </p:nvGrpSpPr>
        <p:grpSpPr>
          <a:xfrm>
            <a:off x="1092630" y="4737235"/>
            <a:ext cx="4786350" cy="312696"/>
            <a:chOff x="1092630" y="4737235"/>
            <a:chExt cx="4786350" cy="312696"/>
          </a:xfrm>
        </p:grpSpPr>
        <p:grpSp>
          <p:nvGrpSpPr>
            <p:cNvPr id="77" name="Group 76">
              <a:extLst>
                <a:ext uri="{FF2B5EF4-FFF2-40B4-BE49-F238E27FC236}">
                  <a16:creationId xmlns:a16="http://schemas.microsoft.com/office/drawing/2014/main" id="{FD24278B-39B0-384C-ED82-3FA9CAF41B75}"/>
                </a:ext>
              </a:extLst>
            </p:cNvPr>
            <p:cNvGrpSpPr/>
            <p:nvPr/>
          </p:nvGrpSpPr>
          <p:grpSpPr>
            <a:xfrm>
              <a:off x="1092630" y="4742154"/>
              <a:ext cx="4269701" cy="307777"/>
              <a:chOff x="1092630" y="4742154"/>
              <a:chExt cx="4269701" cy="307777"/>
            </a:xfrm>
          </p:grpSpPr>
          <p:sp>
            <p:nvSpPr>
              <p:cNvPr id="29" name="TextBox 28">
                <a:extLst>
                  <a:ext uri="{FF2B5EF4-FFF2-40B4-BE49-F238E27FC236}">
                    <a16:creationId xmlns:a16="http://schemas.microsoft.com/office/drawing/2014/main" id="{10657762-8D5C-4151-729A-27D9223AB766}"/>
                  </a:ext>
                </a:extLst>
              </p:cNvPr>
              <p:cNvSpPr txBox="1"/>
              <p:nvPr/>
            </p:nvSpPr>
            <p:spPr bwMode="auto">
              <a:xfrm>
                <a:off x="1092630"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0</a:t>
                </a:r>
              </a:p>
            </p:txBody>
          </p:sp>
          <p:sp>
            <p:nvSpPr>
              <p:cNvPr id="30" name="TextBox 29">
                <a:extLst>
                  <a:ext uri="{FF2B5EF4-FFF2-40B4-BE49-F238E27FC236}">
                    <a16:creationId xmlns:a16="http://schemas.microsoft.com/office/drawing/2014/main" id="{E332E8B2-63FE-6204-9A5B-90ACDD217443}"/>
                  </a:ext>
                </a:extLst>
              </p:cNvPr>
              <p:cNvSpPr txBox="1"/>
              <p:nvPr/>
            </p:nvSpPr>
            <p:spPr bwMode="auto">
              <a:xfrm>
                <a:off x="1322313"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a:t>
                </a:r>
              </a:p>
            </p:txBody>
          </p:sp>
          <p:sp>
            <p:nvSpPr>
              <p:cNvPr id="31" name="TextBox 30">
                <a:extLst>
                  <a:ext uri="{FF2B5EF4-FFF2-40B4-BE49-F238E27FC236}">
                    <a16:creationId xmlns:a16="http://schemas.microsoft.com/office/drawing/2014/main" id="{22FBB42D-268A-A41E-9E7C-E9E5D2244ACC}"/>
                  </a:ext>
                </a:extLst>
              </p:cNvPr>
              <p:cNvSpPr txBox="1"/>
              <p:nvPr/>
            </p:nvSpPr>
            <p:spPr bwMode="auto">
              <a:xfrm>
                <a:off x="1550364"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a:t>
                </a:r>
              </a:p>
            </p:txBody>
          </p:sp>
          <p:sp>
            <p:nvSpPr>
              <p:cNvPr id="32" name="TextBox 31">
                <a:extLst>
                  <a:ext uri="{FF2B5EF4-FFF2-40B4-BE49-F238E27FC236}">
                    <a16:creationId xmlns:a16="http://schemas.microsoft.com/office/drawing/2014/main" id="{307F31E1-43F8-61F3-5E16-5A4B20DA1294}"/>
                  </a:ext>
                </a:extLst>
              </p:cNvPr>
              <p:cNvSpPr txBox="1"/>
              <p:nvPr/>
            </p:nvSpPr>
            <p:spPr bwMode="auto">
              <a:xfrm>
                <a:off x="1771910"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9</a:t>
                </a:r>
              </a:p>
            </p:txBody>
          </p:sp>
          <p:sp>
            <p:nvSpPr>
              <p:cNvPr id="33" name="TextBox 32">
                <a:extLst>
                  <a:ext uri="{FF2B5EF4-FFF2-40B4-BE49-F238E27FC236}">
                    <a16:creationId xmlns:a16="http://schemas.microsoft.com/office/drawing/2014/main" id="{D44EC3EE-88F8-EB73-9180-8B76F35D8338}"/>
                  </a:ext>
                </a:extLst>
              </p:cNvPr>
              <p:cNvSpPr txBox="1"/>
              <p:nvPr/>
            </p:nvSpPr>
            <p:spPr bwMode="auto">
              <a:xfrm>
                <a:off x="1968010"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12</a:t>
                </a:r>
              </a:p>
            </p:txBody>
          </p:sp>
          <p:sp>
            <p:nvSpPr>
              <p:cNvPr id="34" name="TextBox 33">
                <a:extLst>
                  <a:ext uri="{FF2B5EF4-FFF2-40B4-BE49-F238E27FC236}">
                    <a16:creationId xmlns:a16="http://schemas.microsoft.com/office/drawing/2014/main" id="{355CA0F0-22E7-170A-5E78-36D0C57961F6}"/>
                  </a:ext>
                </a:extLst>
              </p:cNvPr>
              <p:cNvSpPr txBox="1"/>
              <p:nvPr/>
            </p:nvSpPr>
            <p:spPr bwMode="auto">
              <a:xfrm>
                <a:off x="2197693"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15</a:t>
                </a:r>
              </a:p>
            </p:txBody>
          </p:sp>
          <p:sp>
            <p:nvSpPr>
              <p:cNvPr id="35" name="TextBox 34">
                <a:extLst>
                  <a:ext uri="{FF2B5EF4-FFF2-40B4-BE49-F238E27FC236}">
                    <a16:creationId xmlns:a16="http://schemas.microsoft.com/office/drawing/2014/main" id="{A6D0D27D-4922-0D1D-22DB-7ACCD0D355CC}"/>
                  </a:ext>
                </a:extLst>
              </p:cNvPr>
              <p:cNvSpPr txBox="1"/>
              <p:nvPr/>
            </p:nvSpPr>
            <p:spPr bwMode="auto">
              <a:xfrm>
                <a:off x="2412181"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18</a:t>
                </a:r>
              </a:p>
            </p:txBody>
          </p:sp>
          <p:sp>
            <p:nvSpPr>
              <p:cNvPr id="36" name="TextBox 35">
                <a:extLst>
                  <a:ext uri="{FF2B5EF4-FFF2-40B4-BE49-F238E27FC236}">
                    <a16:creationId xmlns:a16="http://schemas.microsoft.com/office/drawing/2014/main" id="{36EB9C60-4D73-D2A8-698C-2ECD22976910}"/>
                  </a:ext>
                </a:extLst>
              </p:cNvPr>
              <p:cNvSpPr txBox="1"/>
              <p:nvPr/>
            </p:nvSpPr>
            <p:spPr bwMode="auto">
              <a:xfrm>
                <a:off x="2641864"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21</a:t>
                </a:r>
              </a:p>
            </p:txBody>
          </p:sp>
          <p:sp>
            <p:nvSpPr>
              <p:cNvPr id="37" name="TextBox 36">
                <a:extLst>
                  <a:ext uri="{FF2B5EF4-FFF2-40B4-BE49-F238E27FC236}">
                    <a16:creationId xmlns:a16="http://schemas.microsoft.com/office/drawing/2014/main" id="{02934328-0638-19DE-929D-46C38A75DEE0}"/>
                  </a:ext>
                </a:extLst>
              </p:cNvPr>
              <p:cNvSpPr txBox="1"/>
              <p:nvPr/>
            </p:nvSpPr>
            <p:spPr bwMode="auto">
              <a:xfrm>
                <a:off x="2858363"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24</a:t>
                </a:r>
              </a:p>
            </p:txBody>
          </p:sp>
          <p:sp>
            <p:nvSpPr>
              <p:cNvPr id="38" name="TextBox 37">
                <a:extLst>
                  <a:ext uri="{FF2B5EF4-FFF2-40B4-BE49-F238E27FC236}">
                    <a16:creationId xmlns:a16="http://schemas.microsoft.com/office/drawing/2014/main" id="{8BCAE307-962B-FFAD-F55D-045618746BF8}"/>
                  </a:ext>
                </a:extLst>
              </p:cNvPr>
              <p:cNvSpPr txBox="1"/>
              <p:nvPr/>
            </p:nvSpPr>
            <p:spPr bwMode="auto">
              <a:xfrm>
                <a:off x="3088046"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27</a:t>
                </a:r>
              </a:p>
            </p:txBody>
          </p:sp>
          <p:sp>
            <p:nvSpPr>
              <p:cNvPr id="39" name="TextBox 38">
                <a:extLst>
                  <a:ext uri="{FF2B5EF4-FFF2-40B4-BE49-F238E27FC236}">
                    <a16:creationId xmlns:a16="http://schemas.microsoft.com/office/drawing/2014/main" id="{11211A63-ED87-B9E1-F6A5-9346BF7BD895}"/>
                  </a:ext>
                </a:extLst>
              </p:cNvPr>
              <p:cNvSpPr txBox="1"/>
              <p:nvPr/>
            </p:nvSpPr>
            <p:spPr bwMode="auto">
              <a:xfrm>
                <a:off x="3302534"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30</a:t>
                </a:r>
              </a:p>
            </p:txBody>
          </p:sp>
          <p:sp>
            <p:nvSpPr>
              <p:cNvPr id="40" name="TextBox 39">
                <a:extLst>
                  <a:ext uri="{FF2B5EF4-FFF2-40B4-BE49-F238E27FC236}">
                    <a16:creationId xmlns:a16="http://schemas.microsoft.com/office/drawing/2014/main" id="{734D101C-E8C9-FC4D-AC4A-8D000DBA0E62}"/>
                  </a:ext>
                </a:extLst>
              </p:cNvPr>
              <p:cNvSpPr txBox="1"/>
              <p:nvPr/>
            </p:nvSpPr>
            <p:spPr bwMode="auto">
              <a:xfrm>
                <a:off x="3532217"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33</a:t>
                </a:r>
              </a:p>
            </p:txBody>
          </p:sp>
          <p:sp>
            <p:nvSpPr>
              <p:cNvPr id="41" name="TextBox 40">
                <a:extLst>
                  <a:ext uri="{FF2B5EF4-FFF2-40B4-BE49-F238E27FC236}">
                    <a16:creationId xmlns:a16="http://schemas.microsoft.com/office/drawing/2014/main" id="{080B6AF4-9E24-62A0-4C28-D2D27F50EB89}"/>
                  </a:ext>
                </a:extLst>
              </p:cNvPr>
              <p:cNvSpPr txBox="1"/>
              <p:nvPr/>
            </p:nvSpPr>
            <p:spPr bwMode="auto">
              <a:xfrm>
                <a:off x="3758742"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36</a:t>
                </a:r>
              </a:p>
            </p:txBody>
          </p:sp>
          <p:sp>
            <p:nvSpPr>
              <p:cNvPr id="42" name="TextBox 41">
                <a:extLst>
                  <a:ext uri="{FF2B5EF4-FFF2-40B4-BE49-F238E27FC236}">
                    <a16:creationId xmlns:a16="http://schemas.microsoft.com/office/drawing/2014/main" id="{D7B8509E-9533-14D0-B3A1-D6F9B69E0A6F}"/>
                  </a:ext>
                </a:extLst>
              </p:cNvPr>
              <p:cNvSpPr txBox="1"/>
              <p:nvPr/>
            </p:nvSpPr>
            <p:spPr bwMode="auto">
              <a:xfrm>
                <a:off x="3988425"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39</a:t>
                </a:r>
              </a:p>
            </p:txBody>
          </p:sp>
          <p:sp>
            <p:nvSpPr>
              <p:cNvPr id="43" name="TextBox 42">
                <a:extLst>
                  <a:ext uri="{FF2B5EF4-FFF2-40B4-BE49-F238E27FC236}">
                    <a16:creationId xmlns:a16="http://schemas.microsoft.com/office/drawing/2014/main" id="{74ECB890-4417-59B4-9453-1B59CDE18DA6}"/>
                  </a:ext>
                </a:extLst>
              </p:cNvPr>
              <p:cNvSpPr txBox="1"/>
              <p:nvPr/>
            </p:nvSpPr>
            <p:spPr bwMode="auto">
              <a:xfrm>
                <a:off x="4204923"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42</a:t>
                </a:r>
              </a:p>
            </p:txBody>
          </p:sp>
          <p:sp>
            <p:nvSpPr>
              <p:cNvPr id="44" name="TextBox 43">
                <a:extLst>
                  <a:ext uri="{FF2B5EF4-FFF2-40B4-BE49-F238E27FC236}">
                    <a16:creationId xmlns:a16="http://schemas.microsoft.com/office/drawing/2014/main" id="{E48F934A-29DC-D8DC-E044-4A4A8D4C267E}"/>
                  </a:ext>
                </a:extLst>
              </p:cNvPr>
              <p:cNvSpPr txBox="1"/>
              <p:nvPr/>
            </p:nvSpPr>
            <p:spPr bwMode="auto">
              <a:xfrm>
                <a:off x="4434606"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45</a:t>
                </a:r>
              </a:p>
            </p:txBody>
          </p:sp>
          <p:sp>
            <p:nvSpPr>
              <p:cNvPr id="45" name="TextBox 44">
                <a:extLst>
                  <a:ext uri="{FF2B5EF4-FFF2-40B4-BE49-F238E27FC236}">
                    <a16:creationId xmlns:a16="http://schemas.microsoft.com/office/drawing/2014/main" id="{1A69FACE-B953-14D7-D1B0-C995F68A862C}"/>
                  </a:ext>
                </a:extLst>
              </p:cNvPr>
              <p:cNvSpPr txBox="1"/>
              <p:nvPr/>
            </p:nvSpPr>
            <p:spPr bwMode="auto">
              <a:xfrm>
                <a:off x="4649094"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48</a:t>
                </a:r>
              </a:p>
            </p:txBody>
          </p:sp>
          <p:sp>
            <p:nvSpPr>
              <p:cNvPr id="46" name="TextBox 45">
                <a:extLst>
                  <a:ext uri="{FF2B5EF4-FFF2-40B4-BE49-F238E27FC236}">
                    <a16:creationId xmlns:a16="http://schemas.microsoft.com/office/drawing/2014/main" id="{01C3F1F0-A339-ECC2-E025-94E106BBA199}"/>
                  </a:ext>
                </a:extLst>
              </p:cNvPr>
              <p:cNvSpPr txBox="1"/>
              <p:nvPr/>
            </p:nvSpPr>
            <p:spPr bwMode="auto">
              <a:xfrm>
                <a:off x="4897157"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51</a:t>
                </a:r>
              </a:p>
            </p:txBody>
          </p:sp>
          <p:sp>
            <p:nvSpPr>
              <p:cNvPr id="47" name="TextBox 46">
                <a:extLst>
                  <a:ext uri="{FF2B5EF4-FFF2-40B4-BE49-F238E27FC236}">
                    <a16:creationId xmlns:a16="http://schemas.microsoft.com/office/drawing/2014/main" id="{227E2F7C-94BC-06F2-C78E-C02860A704C1}"/>
                  </a:ext>
                </a:extLst>
              </p:cNvPr>
              <p:cNvSpPr txBox="1"/>
              <p:nvPr/>
            </p:nvSpPr>
            <p:spPr bwMode="auto">
              <a:xfrm>
                <a:off x="5116979"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54</a:t>
                </a:r>
              </a:p>
            </p:txBody>
          </p:sp>
        </p:grpSp>
        <p:sp>
          <p:nvSpPr>
            <p:cNvPr id="75" name="TextBox 74">
              <a:extLst>
                <a:ext uri="{FF2B5EF4-FFF2-40B4-BE49-F238E27FC236}">
                  <a16:creationId xmlns:a16="http://schemas.microsoft.com/office/drawing/2014/main" id="{B6CF84B3-A123-093F-C2D7-7BC5B6FF62FE}"/>
                </a:ext>
              </a:extLst>
            </p:cNvPr>
            <p:cNvSpPr txBox="1"/>
            <p:nvPr/>
          </p:nvSpPr>
          <p:spPr bwMode="auto">
            <a:xfrm>
              <a:off x="5273370" y="4737235"/>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57</a:t>
              </a:r>
            </a:p>
          </p:txBody>
        </p:sp>
        <p:sp>
          <p:nvSpPr>
            <p:cNvPr id="76" name="TextBox 75">
              <a:extLst>
                <a:ext uri="{FF2B5EF4-FFF2-40B4-BE49-F238E27FC236}">
                  <a16:creationId xmlns:a16="http://schemas.microsoft.com/office/drawing/2014/main" id="{4256A94C-7D91-9F52-31CE-C008ACFFE9E7}"/>
                </a:ext>
              </a:extLst>
            </p:cNvPr>
            <p:cNvSpPr txBox="1"/>
            <p:nvPr/>
          </p:nvSpPr>
          <p:spPr bwMode="auto">
            <a:xfrm>
              <a:off x="5511572" y="4737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60</a:t>
              </a:r>
            </a:p>
          </p:txBody>
        </p:sp>
      </p:grpSp>
      <p:cxnSp>
        <p:nvCxnSpPr>
          <p:cNvPr id="127" name="Straight Connector 126">
            <a:extLst>
              <a:ext uri="{FF2B5EF4-FFF2-40B4-BE49-F238E27FC236}">
                <a16:creationId xmlns:a16="http://schemas.microsoft.com/office/drawing/2014/main" id="{757ECCC1-E7E3-056B-1397-BF09910B8B07}"/>
              </a:ext>
            </a:extLst>
          </p:cNvPr>
          <p:cNvCxnSpPr>
            <a:cxnSpLocks/>
          </p:cNvCxnSpPr>
          <p:nvPr/>
        </p:nvCxnSpPr>
        <p:spPr bwMode="auto">
          <a:xfrm>
            <a:off x="1325957" y="3837528"/>
            <a:ext cx="226608" cy="0"/>
          </a:xfrm>
          <a:prstGeom prst="line">
            <a:avLst/>
          </a:prstGeom>
          <a:noFill/>
          <a:ln w="28575" cap="flat" cmpd="sng" algn="ctr">
            <a:solidFill>
              <a:schemeClr val="accent5"/>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E16C356-00E6-1A16-6696-A181E05A5FE5}"/>
              </a:ext>
            </a:extLst>
          </p:cNvPr>
          <p:cNvCxnSpPr>
            <a:cxnSpLocks/>
          </p:cNvCxnSpPr>
          <p:nvPr/>
        </p:nvCxnSpPr>
        <p:spPr bwMode="auto">
          <a:xfrm>
            <a:off x="1325957" y="4058688"/>
            <a:ext cx="226608" cy="0"/>
          </a:xfrm>
          <a:prstGeom prst="line">
            <a:avLst/>
          </a:prstGeom>
          <a:noFill/>
          <a:ln w="28575" cap="flat" cmpd="sng" algn="ctr">
            <a:solidFill>
              <a:schemeClr val="accent6"/>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E20063EA-DEE0-F79D-678B-5161451ADE18}"/>
              </a:ext>
            </a:extLst>
          </p:cNvPr>
          <p:cNvSpPr txBox="1"/>
          <p:nvPr/>
        </p:nvSpPr>
        <p:spPr bwMode="auto">
          <a:xfrm>
            <a:off x="1231397" y="4155174"/>
            <a:ext cx="21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0.45 (95% CI: 0.21-0.95)</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.032</a:t>
            </a:r>
          </a:p>
        </p:txBody>
      </p:sp>
      <p:grpSp>
        <p:nvGrpSpPr>
          <p:cNvPr id="186" name="Group 185">
            <a:extLst>
              <a:ext uri="{FF2B5EF4-FFF2-40B4-BE49-F238E27FC236}">
                <a16:creationId xmlns:a16="http://schemas.microsoft.com/office/drawing/2014/main" id="{0D8F6E40-B0AE-6FDC-954E-7DBE4C4AD28B}"/>
              </a:ext>
            </a:extLst>
          </p:cNvPr>
          <p:cNvGrpSpPr/>
          <p:nvPr/>
        </p:nvGrpSpPr>
        <p:grpSpPr>
          <a:xfrm>
            <a:off x="1368588" y="2571284"/>
            <a:ext cx="4198046" cy="315142"/>
            <a:chOff x="1368588" y="2571284"/>
            <a:chExt cx="4198046" cy="315142"/>
          </a:xfrm>
        </p:grpSpPr>
        <p:sp>
          <p:nvSpPr>
            <p:cNvPr id="132" name="Isosceles Triangle 131">
              <a:extLst>
                <a:ext uri="{FF2B5EF4-FFF2-40B4-BE49-F238E27FC236}">
                  <a16:creationId xmlns:a16="http://schemas.microsoft.com/office/drawing/2014/main" id="{08800DC7-EC21-A046-8ED5-798B63D7AED0}"/>
                </a:ext>
              </a:extLst>
            </p:cNvPr>
            <p:cNvSpPr/>
            <p:nvPr/>
          </p:nvSpPr>
          <p:spPr bwMode="auto">
            <a:xfrm>
              <a:off x="1368588" y="2571284"/>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3" name="Isosceles Triangle 132">
              <a:extLst>
                <a:ext uri="{FF2B5EF4-FFF2-40B4-BE49-F238E27FC236}">
                  <a16:creationId xmlns:a16="http://schemas.microsoft.com/office/drawing/2014/main" id="{31C707E4-4329-45A3-E5CC-B17A283A7365}"/>
                </a:ext>
              </a:extLst>
            </p:cNvPr>
            <p:cNvSpPr/>
            <p:nvPr/>
          </p:nvSpPr>
          <p:spPr bwMode="auto">
            <a:xfrm>
              <a:off x="1416082" y="2584846"/>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5" name="Isosceles Triangle 134">
              <a:extLst>
                <a:ext uri="{FF2B5EF4-FFF2-40B4-BE49-F238E27FC236}">
                  <a16:creationId xmlns:a16="http://schemas.microsoft.com/office/drawing/2014/main" id="{DD61A3AC-56FB-F363-8A4E-0A3183977486}"/>
                </a:ext>
              </a:extLst>
            </p:cNvPr>
            <p:cNvSpPr/>
            <p:nvPr/>
          </p:nvSpPr>
          <p:spPr bwMode="auto">
            <a:xfrm>
              <a:off x="1570857" y="2609398"/>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6" name="Isosceles Triangle 135">
              <a:extLst>
                <a:ext uri="{FF2B5EF4-FFF2-40B4-BE49-F238E27FC236}">
                  <a16:creationId xmlns:a16="http://schemas.microsoft.com/office/drawing/2014/main" id="{4BC569AF-718F-63D1-5566-826D990B9834}"/>
                </a:ext>
              </a:extLst>
            </p:cNvPr>
            <p:cNvSpPr/>
            <p:nvPr/>
          </p:nvSpPr>
          <p:spPr bwMode="auto">
            <a:xfrm>
              <a:off x="1743191" y="263253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7" name="Isosceles Triangle 136">
              <a:extLst>
                <a:ext uri="{FF2B5EF4-FFF2-40B4-BE49-F238E27FC236}">
                  <a16:creationId xmlns:a16="http://schemas.microsoft.com/office/drawing/2014/main" id="{DDFB23DD-1352-0463-59B1-7164C2F77CE8}"/>
                </a:ext>
              </a:extLst>
            </p:cNvPr>
            <p:cNvSpPr/>
            <p:nvPr/>
          </p:nvSpPr>
          <p:spPr bwMode="auto">
            <a:xfrm>
              <a:off x="2349683" y="269610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 name="Isosceles Triangle 137">
              <a:extLst>
                <a:ext uri="{FF2B5EF4-FFF2-40B4-BE49-F238E27FC236}">
                  <a16:creationId xmlns:a16="http://schemas.microsoft.com/office/drawing/2014/main" id="{19E36AA6-5641-96E8-5ABC-802D73502D82}"/>
                </a:ext>
              </a:extLst>
            </p:cNvPr>
            <p:cNvSpPr/>
            <p:nvPr/>
          </p:nvSpPr>
          <p:spPr bwMode="auto">
            <a:xfrm>
              <a:off x="2481732" y="2694367"/>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9" name="Isosceles Triangle 138">
              <a:extLst>
                <a:ext uri="{FF2B5EF4-FFF2-40B4-BE49-F238E27FC236}">
                  <a16:creationId xmlns:a16="http://schemas.microsoft.com/office/drawing/2014/main" id="{89FB2C72-BBBC-7591-A7D9-D215D574AC34}"/>
                </a:ext>
              </a:extLst>
            </p:cNvPr>
            <p:cNvSpPr/>
            <p:nvPr/>
          </p:nvSpPr>
          <p:spPr bwMode="auto">
            <a:xfrm>
              <a:off x="2698122" y="2694885"/>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 name="Isosceles Triangle 139">
              <a:extLst>
                <a:ext uri="{FF2B5EF4-FFF2-40B4-BE49-F238E27FC236}">
                  <a16:creationId xmlns:a16="http://schemas.microsoft.com/office/drawing/2014/main" id="{A3BC0139-412A-101C-0ABA-6619481EAB17}"/>
                </a:ext>
              </a:extLst>
            </p:cNvPr>
            <p:cNvSpPr/>
            <p:nvPr/>
          </p:nvSpPr>
          <p:spPr bwMode="auto">
            <a:xfrm>
              <a:off x="2852014" y="271983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1" name="Isosceles Triangle 140">
              <a:extLst>
                <a:ext uri="{FF2B5EF4-FFF2-40B4-BE49-F238E27FC236}">
                  <a16:creationId xmlns:a16="http://schemas.microsoft.com/office/drawing/2014/main" id="{5BF3A852-3447-C075-C3E0-C07714B5226C}"/>
                </a:ext>
              </a:extLst>
            </p:cNvPr>
            <p:cNvSpPr/>
            <p:nvPr/>
          </p:nvSpPr>
          <p:spPr bwMode="auto">
            <a:xfrm>
              <a:off x="2900975" y="2746207"/>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 name="Isosceles Triangle 141">
              <a:extLst>
                <a:ext uri="{FF2B5EF4-FFF2-40B4-BE49-F238E27FC236}">
                  <a16:creationId xmlns:a16="http://schemas.microsoft.com/office/drawing/2014/main" id="{86C12A93-C234-9F13-2CDD-67969E23DEDF}"/>
                </a:ext>
              </a:extLst>
            </p:cNvPr>
            <p:cNvSpPr/>
            <p:nvPr/>
          </p:nvSpPr>
          <p:spPr bwMode="auto">
            <a:xfrm>
              <a:off x="3344942" y="2746188"/>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3" name="Isosceles Triangle 142">
              <a:extLst>
                <a:ext uri="{FF2B5EF4-FFF2-40B4-BE49-F238E27FC236}">
                  <a16:creationId xmlns:a16="http://schemas.microsoft.com/office/drawing/2014/main" id="{B29A06A9-44AD-8CF5-84F2-715ED290A2A2}"/>
                </a:ext>
              </a:extLst>
            </p:cNvPr>
            <p:cNvSpPr/>
            <p:nvPr/>
          </p:nvSpPr>
          <p:spPr bwMode="auto">
            <a:xfrm>
              <a:off x="3394560" y="2746188"/>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4" name="Isosceles Triangle 143">
              <a:extLst>
                <a:ext uri="{FF2B5EF4-FFF2-40B4-BE49-F238E27FC236}">
                  <a16:creationId xmlns:a16="http://schemas.microsoft.com/office/drawing/2014/main" id="{5DB100EC-A8B8-064C-7EA5-741343D178CA}"/>
                </a:ext>
              </a:extLst>
            </p:cNvPr>
            <p:cNvSpPr/>
            <p:nvPr/>
          </p:nvSpPr>
          <p:spPr bwMode="auto">
            <a:xfrm>
              <a:off x="3498145" y="2771583"/>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5" name="Isosceles Triangle 144">
              <a:extLst>
                <a:ext uri="{FF2B5EF4-FFF2-40B4-BE49-F238E27FC236}">
                  <a16:creationId xmlns:a16="http://schemas.microsoft.com/office/drawing/2014/main" id="{70ECA00B-9FA2-0042-A183-14A74F65A735}"/>
                </a:ext>
              </a:extLst>
            </p:cNvPr>
            <p:cNvSpPr/>
            <p:nvPr/>
          </p:nvSpPr>
          <p:spPr bwMode="auto">
            <a:xfrm>
              <a:off x="3522484" y="2772259"/>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6" name="Isosceles Triangle 145">
              <a:extLst>
                <a:ext uri="{FF2B5EF4-FFF2-40B4-BE49-F238E27FC236}">
                  <a16:creationId xmlns:a16="http://schemas.microsoft.com/office/drawing/2014/main" id="{F2B56671-36AB-DBF0-3BC1-8B21E42C7378}"/>
                </a:ext>
              </a:extLst>
            </p:cNvPr>
            <p:cNvSpPr/>
            <p:nvPr/>
          </p:nvSpPr>
          <p:spPr bwMode="auto">
            <a:xfrm>
              <a:off x="3547400" y="2771583"/>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7" name="Isosceles Triangle 146">
              <a:extLst>
                <a:ext uri="{FF2B5EF4-FFF2-40B4-BE49-F238E27FC236}">
                  <a16:creationId xmlns:a16="http://schemas.microsoft.com/office/drawing/2014/main" id="{20712A19-9988-7452-905C-04C2A87DFA54}"/>
                </a:ext>
              </a:extLst>
            </p:cNvPr>
            <p:cNvSpPr/>
            <p:nvPr/>
          </p:nvSpPr>
          <p:spPr bwMode="auto">
            <a:xfrm>
              <a:off x="3581579" y="2768228"/>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8" name="Isosceles Triangle 147">
              <a:extLst>
                <a:ext uri="{FF2B5EF4-FFF2-40B4-BE49-F238E27FC236}">
                  <a16:creationId xmlns:a16="http://schemas.microsoft.com/office/drawing/2014/main" id="{686090B4-5183-5E17-FFD7-4207D793DA0F}"/>
                </a:ext>
              </a:extLst>
            </p:cNvPr>
            <p:cNvSpPr/>
            <p:nvPr/>
          </p:nvSpPr>
          <p:spPr bwMode="auto">
            <a:xfrm>
              <a:off x="3637906" y="277094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9" name="Isosceles Triangle 148">
              <a:extLst>
                <a:ext uri="{FF2B5EF4-FFF2-40B4-BE49-F238E27FC236}">
                  <a16:creationId xmlns:a16="http://schemas.microsoft.com/office/drawing/2014/main" id="{0F50530B-AA95-6399-559D-80B92956F635}"/>
                </a:ext>
              </a:extLst>
            </p:cNvPr>
            <p:cNvSpPr/>
            <p:nvPr/>
          </p:nvSpPr>
          <p:spPr bwMode="auto">
            <a:xfrm>
              <a:off x="3689751" y="2766525"/>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0" name="Isosceles Triangle 149">
              <a:extLst>
                <a:ext uri="{FF2B5EF4-FFF2-40B4-BE49-F238E27FC236}">
                  <a16:creationId xmlns:a16="http://schemas.microsoft.com/office/drawing/2014/main" id="{43F781A3-6A42-325F-0189-4B619346DA23}"/>
                </a:ext>
              </a:extLst>
            </p:cNvPr>
            <p:cNvSpPr/>
            <p:nvPr/>
          </p:nvSpPr>
          <p:spPr bwMode="auto">
            <a:xfrm>
              <a:off x="3705709" y="2806469"/>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1" name="Isosceles Triangle 150">
              <a:extLst>
                <a:ext uri="{FF2B5EF4-FFF2-40B4-BE49-F238E27FC236}">
                  <a16:creationId xmlns:a16="http://schemas.microsoft.com/office/drawing/2014/main" id="{7F9E39F8-9D39-4AEC-439B-D814C59189B7}"/>
                </a:ext>
              </a:extLst>
            </p:cNvPr>
            <p:cNvSpPr/>
            <p:nvPr/>
          </p:nvSpPr>
          <p:spPr bwMode="auto">
            <a:xfrm>
              <a:off x="3805052" y="280736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2" name="Isosceles Triangle 151">
              <a:extLst>
                <a:ext uri="{FF2B5EF4-FFF2-40B4-BE49-F238E27FC236}">
                  <a16:creationId xmlns:a16="http://schemas.microsoft.com/office/drawing/2014/main" id="{8017C2EE-0685-F2F6-B950-8E6B3FB4073D}"/>
                </a:ext>
              </a:extLst>
            </p:cNvPr>
            <p:cNvSpPr/>
            <p:nvPr/>
          </p:nvSpPr>
          <p:spPr bwMode="auto">
            <a:xfrm>
              <a:off x="3816100" y="2807361"/>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3" name="Isosceles Triangle 152">
              <a:extLst>
                <a:ext uri="{FF2B5EF4-FFF2-40B4-BE49-F238E27FC236}">
                  <a16:creationId xmlns:a16="http://schemas.microsoft.com/office/drawing/2014/main" id="{4A6D24FA-EC67-24D7-9763-57140B06586E}"/>
                </a:ext>
              </a:extLst>
            </p:cNvPr>
            <p:cNvSpPr/>
            <p:nvPr/>
          </p:nvSpPr>
          <p:spPr bwMode="auto">
            <a:xfrm>
              <a:off x="4061061" y="2805139"/>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4" name="Isosceles Triangle 153">
              <a:extLst>
                <a:ext uri="{FF2B5EF4-FFF2-40B4-BE49-F238E27FC236}">
                  <a16:creationId xmlns:a16="http://schemas.microsoft.com/office/drawing/2014/main" id="{D8F293F4-B941-70C7-49F6-7F85B4C10C93}"/>
                </a:ext>
              </a:extLst>
            </p:cNvPr>
            <p:cNvSpPr/>
            <p:nvPr/>
          </p:nvSpPr>
          <p:spPr bwMode="auto">
            <a:xfrm>
              <a:off x="4183288" y="2804624"/>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5" name="Isosceles Triangle 154">
              <a:extLst>
                <a:ext uri="{FF2B5EF4-FFF2-40B4-BE49-F238E27FC236}">
                  <a16:creationId xmlns:a16="http://schemas.microsoft.com/office/drawing/2014/main" id="{3659398E-E56A-7688-2240-6092E554D791}"/>
                </a:ext>
              </a:extLst>
            </p:cNvPr>
            <p:cNvSpPr/>
            <p:nvPr/>
          </p:nvSpPr>
          <p:spPr bwMode="auto">
            <a:xfrm>
              <a:off x="4260232" y="280492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6" name="Isosceles Triangle 155">
              <a:extLst>
                <a:ext uri="{FF2B5EF4-FFF2-40B4-BE49-F238E27FC236}">
                  <a16:creationId xmlns:a16="http://schemas.microsoft.com/office/drawing/2014/main" id="{3B7D3757-3E2E-BEEF-A3A0-F34675CC4E02}"/>
                </a:ext>
              </a:extLst>
            </p:cNvPr>
            <p:cNvSpPr/>
            <p:nvPr/>
          </p:nvSpPr>
          <p:spPr bwMode="auto">
            <a:xfrm>
              <a:off x="4319376" y="2803608"/>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7" name="Isosceles Triangle 156">
              <a:extLst>
                <a:ext uri="{FF2B5EF4-FFF2-40B4-BE49-F238E27FC236}">
                  <a16:creationId xmlns:a16="http://schemas.microsoft.com/office/drawing/2014/main" id="{74CC1BA6-9A0D-1FD7-1745-C74E13FB48AA}"/>
                </a:ext>
              </a:extLst>
            </p:cNvPr>
            <p:cNvSpPr/>
            <p:nvPr/>
          </p:nvSpPr>
          <p:spPr bwMode="auto">
            <a:xfrm>
              <a:off x="4387059" y="280246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8" name="Isosceles Triangle 157">
              <a:extLst>
                <a:ext uri="{FF2B5EF4-FFF2-40B4-BE49-F238E27FC236}">
                  <a16:creationId xmlns:a16="http://schemas.microsoft.com/office/drawing/2014/main" id="{EB7E6F76-5FAB-38AC-85FE-1EED90CA1708}"/>
                </a:ext>
              </a:extLst>
            </p:cNvPr>
            <p:cNvSpPr/>
            <p:nvPr/>
          </p:nvSpPr>
          <p:spPr bwMode="auto">
            <a:xfrm>
              <a:off x="4561524" y="2799314"/>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9" name="Isosceles Triangle 158">
              <a:extLst>
                <a:ext uri="{FF2B5EF4-FFF2-40B4-BE49-F238E27FC236}">
                  <a16:creationId xmlns:a16="http://schemas.microsoft.com/office/drawing/2014/main" id="{17EE29ED-16DA-79EB-96FC-D9DB5AA06396}"/>
                </a:ext>
              </a:extLst>
            </p:cNvPr>
            <p:cNvSpPr/>
            <p:nvPr/>
          </p:nvSpPr>
          <p:spPr bwMode="auto">
            <a:xfrm>
              <a:off x="4644170" y="2799084"/>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0" name="Isosceles Triangle 159">
              <a:extLst>
                <a:ext uri="{FF2B5EF4-FFF2-40B4-BE49-F238E27FC236}">
                  <a16:creationId xmlns:a16="http://schemas.microsoft.com/office/drawing/2014/main" id="{A8CE0AE9-B06D-D4DA-3593-3CC5A2975C9A}"/>
                </a:ext>
              </a:extLst>
            </p:cNvPr>
            <p:cNvSpPr/>
            <p:nvPr/>
          </p:nvSpPr>
          <p:spPr bwMode="auto">
            <a:xfrm>
              <a:off x="4709218"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1" name="Isosceles Triangle 160">
              <a:extLst>
                <a:ext uri="{FF2B5EF4-FFF2-40B4-BE49-F238E27FC236}">
                  <a16:creationId xmlns:a16="http://schemas.microsoft.com/office/drawing/2014/main" id="{310955C2-7DEC-C2EB-2B83-919D16A8DDBF}"/>
                </a:ext>
              </a:extLst>
            </p:cNvPr>
            <p:cNvSpPr/>
            <p:nvPr/>
          </p:nvSpPr>
          <p:spPr bwMode="auto">
            <a:xfrm>
              <a:off x="4730594"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2" name="Isosceles Triangle 161">
              <a:extLst>
                <a:ext uri="{FF2B5EF4-FFF2-40B4-BE49-F238E27FC236}">
                  <a16:creationId xmlns:a16="http://schemas.microsoft.com/office/drawing/2014/main" id="{951B3BF4-B445-DADF-E3B9-E2921F9B782D}"/>
                </a:ext>
              </a:extLst>
            </p:cNvPr>
            <p:cNvSpPr/>
            <p:nvPr/>
          </p:nvSpPr>
          <p:spPr bwMode="auto">
            <a:xfrm>
              <a:off x="4779562"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3" name="Isosceles Triangle 162">
              <a:extLst>
                <a:ext uri="{FF2B5EF4-FFF2-40B4-BE49-F238E27FC236}">
                  <a16:creationId xmlns:a16="http://schemas.microsoft.com/office/drawing/2014/main" id="{21A59116-DEEE-97F4-8753-3F755E2A3AF2}"/>
                </a:ext>
              </a:extLst>
            </p:cNvPr>
            <p:cNvSpPr/>
            <p:nvPr/>
          </p:nvSpPr>
          <p:spPr bwMode="auto">
            <a:xfrm>
              <a:off x="4922448"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4" name="Isosceles Triangle 163">
              <a:extLst>
                <a:ext uri="{FF2B5EF4-FFF2-40B4-BE49-F238E27FC236}">
                  <a16:creationId xmlns:a16="http://schemas.microsoft.com/office/drawing/2014/main" id="{70BD4F5D-9148-C0AA-4BAF-0269A1B2A46E}"/>
                </a:ext>
              </a:extLst>
            </p:cNvPr>
            <p:cNvSpPr/>
            <p:nvPr/>
          </p:nvSpPr>
          <p:spPr bwMode="auto">
            <a:xfrm>
              <a:off x="4949617"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5" name="Isosceles Triangle 164">
              <a:extLst>
                <a:ext uri="{FF2B5EF4-FFF2-40B4-BE49-F238E27FC236}">
                  <a16:creationId xmlns:a16="http://schemas.microsoft.com/office/drawing/2014/main" id="{D40C13D0-14E4-06E3-CC9A-ECD4DAA7AFD3}"/>
                </a:ext>
              </a:extLst>
            </p:cNvPr>
            <p:cNvSpPr/>
            <p:nvPr/>
          </p:nvSpPr>
          <p:spPr bwMode="auto">
            <a:xfrm>
              <a:off x="4979527"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6" name="Isosceles Triangle 165">
              <a:extLst>
                <a:ext uri="{FF2B5EF4-FFF2-40B4-BE49-F238E27FC236}">
                  <a16:creationId xmlns:a16="http://schemas.microsoft.com/office/drawing/2014/main" id="{BE362429-F455-F7D8-F0A8-183318A2021D}"/>
                </a:ext>
              </a:extLst>
            </p:cNvPr>
            <p:cNvSpPr/>
            <p:nvPr/>
          </p:nvSpPr>
          <p:spPr bwMode="auto">
            <a:xfrm>
              <a:off x="4999820"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7" name="Isosceles Triangle 166">
              <a:extLst>
                <a:ext uri="{FF2B5EF4-FFF2-40B4-BE49-F238E27FC236}">
                  <a16:creationId xmlns:a16="http://schemas.microsoft.com/office/drawing/2014/main" id="{F618B593-8E79-E8AA-E126-260EF9F1C2CF}"/>
                </a:ext>
              </a:extLst>
            </p:cNvPr>
            <p:cNvSpPr/>
            <p:nvPr/>
          </p:nvSpPr>
          <p:spPr bwMode="auto">
            <a:xfrm>
              <a:off x="5011981"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8" name="Isosceles Triangle 167">
              <a:extLst>
                <a:ext uri="{FF2B5EF4-FFF2-40B4-BE49-F238E27FC236}">
                  <a16:creationId xmlns:a16="http://schemas.microsoft.com/office/drawing/2014/main" id="{A9EB4799-6481-1874-15FD-97738B830BB7}"/>
                </a:ext>
              </a:extLst>
            </p:cNvPr>
            <p:cNvSpPr/>
            <p:nvPr/>
          </p:nvSpPr>
          <p:spPr bwMode="auto">
            <a:xfrm>
              <a:off x="5045554"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9" name="Isosceles Triangle 168">
              <a:extLst>
                <a:ext uri="{FF2B5EF4-FFF2-40B4-BE49-F238E27FC236}">
                  <a16:creationId xmlns:a16="http://schemas.microsoft.com/office/drawing/2014/main" id="{8B43D32E-C05A-E185-76F0-8523B409E11E}"/>
                </a:ext>
              </a:extLst>
            </p:cNvPr>
            <p:cNvSpPr/>
            <p:nvPr/>
          </p:nvSpPr>
          <p:spPr bwMode="auto">
            <a:xfrm>
              <a:off x="5069086"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0" name="Isosceles Triangle 169">
              <a:extLst>
                <a:ext uri="{FF2B5EF4-FFF2-40B4-BE49-F238E27FC236}">
                  <a16:creationId xmlns:a16="http://schemas.microsoft.com/office/drawing/2014/main" id="{9B92EF68-3C25-C809-0485-18EDAFF10258}"/>
                </a:ext>
              </a:extLst>
            </p:cNvPr>
            <p:cNvSpPr/>
            <p:nvPr/>
          </p:nvSpPr>
          <p:spPr bwMode="auto">
            <a:xfrm>
              <a:off x="5106945"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1" name="Isosceles Triangle 170">
              <a:extLst>
                <a:ext uri="{FF2B5EF4-FFF2-40B4-BE49-F238E27FC236}">
                  <a16:creationId xmlns:a16="http://schemas.microsoft.com/office/drawing/2014/main" id="{E07B9E5C-87E9-9496-7E16-55E69649708E}"/>
                </a:ext>
              </a:extLst>
            </p:cNvPr>
            <p:cNvSpPr/>
            <p:nvPr/>
          </p:nvSpPr>
          <p:spPr bwMode="auto">
            <a:xfrm>
              <a:off x="4815896"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2" name="Isosceles Triangle 171">
              <a:extLst>
                <a:ext uri="{FF2B5EF4-FFF2-40B4-BE49-F238E27FC236}">
                  <a16:creationId xmlns:a16="http://schemas.microsoft.com/office/drawing/2014/main" id="{1501566D-2E96-2392-44EE-7A91B52F99DA}"/>
                </a:ext>
              </a:extLst>
            </p:cNvPr>
            <p:cNvSpPr/>
            <p:nvPr/>
          </p:nvSpPr>
          <p:spPr bwMode="auto">
            <a:xfrm>
              <a:off x="4825124"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3" name="Isosceles Triangle 172">
              <a:extLst>
                <a:ext uri="{FF2B5EF4-FFF2-40B4-BE49-F238E27FC236}">
                  <a16:creationId xmlns:a16="http://schemas.microsoft.com/office/drawing/2014/main" id="{2B6C8DA8-4B9E-9C81-4902-F38CC09A3264}"/>
                </a:ext>
              </a:extLst>
            </p:cNvPr>
            <p:cNvSpPr/>
            <p:nvPr/>
          </p:nvSpPr>
          <p:spPr bwMode="auto">
            <a:xfrm>
              <a:off x="4845605"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4" name="Isosceles Triangle 173">
              <a:extLst>
                <a:ext uri="{FF2B5EF4-FFF2-40B4-BE49-F238E27FC236}">
                  <a16:creationId xmlns:a16="http://schemas.microsoft.com/office/drawing/2014/main" id="{9D38042B-D672-383A-9389-EB3FD95E5491}"/>
                </a:ext>
              </a:extLst>
            </p:cNvPr>
            <p:cNvSpPr/>
            <p:nvPr/>
          </p:nvSpPr>
          <p:spPr bwMode="auto">
            <a:xfrm>
              <a:off x="4895071"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5" name="Isosceles Triangle 174">
              <a:extLst>
                <a:ext uri="{FF2B5EF4-FFF2-40B4-BE49-F238E27FC236}">
                  <a16:creationId xmlns:a16="http://schemas.microsoft.com/office/drawing/2014/main" id="{DF5114C4-77F2-3741-BF07-604C53BFF3CE}"/>
                </a:ext>
              </a:extLst>
            </p:cNvPr>
            <p:cNvSpPr/>
            <p:nvPr/>
          </p:nvSpPr>
          <p:spPr bwMode="auto">
            <a:xfrm>
              <a:off x="4905340"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6" name="Isosceles Triangle 175">
              <a:extLst>
                <a:ext uri="{FF2B5EF4-FFF2-40B4-BE49-F238E27FC236}">
                  <a16:creationId xmlns:a16="http://schemas.microsoft.com/office/drawing/2014/main" id="{E6731496-42F3-6CA2-94A5-87CAC231203E}"/>
                </a:ext>
              </a:extLst>
            </p:cNvPr>
            <p:cNvSpPr/>
            <p:nvPr/>
          </p:nvSpPr>
          <p:spPr bwMode="auto">
            <a:xfrm>
              <a:off x="5354684"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7" name="Isosceles Triangle 176">
              <a:extLst>
                <a:ext uri="{FF2B5EF4-FFF2-40B4-BE49-F238E27FC236}">
                  <a16:creationId xmlns:a16="http://schemas.microsoft.com/office/drawing/2014/main" id="{6FCDED30-4995-DFE8-0BCE-F841C3D7E249}"/>
                </a:ext>
              </a:extLst>
            </p:cNvPr>
            <p:cNvSpPr/>
            <p:nvPr/>
          </p:nvSpPr>
          <p:spPr bwMode="auto">
            <a:xfrm>
              <a:off x="5303071"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8" name="Isosceles Triangle 177">
              <a:extLst>
                <a:ext uri="{FF2B5EF4-FFF2-40B4-BE49-F238E27FC236}">
                  <a16:creationId xmlns:a16="http://schemas.microsoft.com/office/drawing/2014/main" id="{C28FDDEE-DB88-1F6B-425A-FC0A637DFE9B}"/>
                </a:ext>
              </a:extLst>
            </p:cNvPr>
            <p:cNvSpPr/>
            <p:nvPr/>
          </p:nvSpPr>
          <p:spPr bwMode="auto">
            <a:xfrm>
              <a:off x="5375570"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1" name="Isosceles Triangle 180">
              <a:extLst>
                <a:ext uri="{FF2B5EF4-FFF2-40B4-BE49-F238E27FC236}">
                  <a16:creationId xmlns:a16="http://schemas.microsoft.com/office/drawing/2014/main" id="{189D0299-4420-3D07-3DBD-90B4D5549311}"/>
                </a:ext>
              </a:extLst>
            </p:cNvPr>
            <p:cNvSpPr/>
            <p:nvPr/>
          </p:nvSpPr>
          <p:spPr bwMode="auto">
            <a:xfrm>
              <a:off x="5457671"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3" name="Isosceles Triangle 182">
              <a:extLst>
                <a:ext uri="{FF2B5EF4-FFF2-40B4-BE49-F238E27FC236}">
                  <a16:creationId xmlns:a16="http://schemas.microsoft.com/office/drawing/2014/main" id="{82E5A6E7-2A91-4E11-3000-3D459AAA3542}"/>
                </a:ext>
              </a:extLst>
            </p:cNvPr>
            <p:cNvSpPr/>
            <p:nvPr/>
          </p:nvSpPr>
          <p:spPr bwMode="auto">
            <a:xfrm>
              <a:off x="5501423"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4" name="Isosceles Triangle 183">
              <a:extLst>
                <a:ext uri="{FF2B5EF4-FFF2-40B4-BE49-F238E27FC236}">
                  <a16:creationId xmlns:a16="http://schemas.microsoft.com/office/drawing/2014/main" id="{FC759C00-CBF8-3C72-5F11-0027E9DEA4C3}"/>
                </a:ext>
              </a:extLst>
            </p:cNvPr>
            <p:cNvSpPr/>
            <p:nvPr/>
          </p:nvSpPr>
          <p:spPr bwMode="auto">
            <a:xfrm>
              <a:off x="5258730"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5" name="Isosceles Triangle 184">
              <a:extLst>
                <a:ext uri="{FF2B5EF4-FFF2-40B4-BE49-F238E27FC236}">
                  <a16:creationId xmlns:a16="http://schemas.microsoft.com/office/drawing/2014/main" id="{5AC196B1-BCC5-450A-C3D8-AAE5F444BDFE}"/>
                </a:ext>
              </a:extLst>
            </p:cNvPr>
            <p:cNvSpPr/>
            <p:nvPr/>
          </p:nvSpPr>
          <p:spPr bwMode="auto">
            <a:xfrm>
              <a:off x="5218104" y="2830210"/>
              <a:ext cx="65211" cy="56216"/>
            </a:xfrm>
            <a:prstGeom prst="triangle">
              <a:avLst/>
            </a:prstGeom>
            <a:noFill/>
            <a:ln w="190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31" name="Freeform: Shape 130">
            <a:extLst>
              <a:ext uri="{FF2B5EF4-FFF2-40B4-BE49-F238E27FC236}">
                <a16:creationId xmlns:a16="http://schemas.microsoft.com/office/drawing/2014/main" id="{0F181CC2-C190-BDC9-6957-AF3E39CD9305}"/>
              </a:ext>
            </a:extLst>
          </p:cNvPr>
          <p:cNvSpPr/>
          <p:nvPr/>
        </p:nvSpPr>
        <p:spPr bwMode="auto">
          <a:xfrm>
            <a:off x="1188449" y="2593966"/>
            <a:ext cx="4441759" cy="645778"/>
          </a:xfrm>
          <a:custGeom>
            <a:avLst/>
            <a:gdLst>
              <a:gd name="connsiteX0" fmla="*/ 0 w 4441759"/>
              <a:gd name="connsiteY0" fmla="*/ 0 h 645778"/>
              <a:gd name="connsiteX1" fmla="*/ 225208 w 4441759"/>
              <a:gd name="connsiteY1" fmla="*/ 0 h 645778"/>
              <a:gd name="connsiteX2" fmla="*/ 225208 w 4441759"/>
              <a:gd name="connsiteY2" fmla="*/ 32560 h 645778"/>
              <a:gd name="connsiteX3" fmla="*/ 279475 w 4441759"/>
              <a:gd name="connsiteY3" fmla="*/ 32560 h 645778"/>
              <a:gd name="connsiteX4" fmla="*/ 279475 w 4441759"/>
              <a:gd name="connsiteY4" fmla="*/ 75973 h 645778"/>
              <a:gd name="connsiteX5" fmla="*/ 317462 w 4441759"/>
              <a:gd name="connsiteY5" fmla="*/ 75973 h 645778"/>
              <a:gd name="connsiteX6" fmla="*/ 317462 w 4441759"/>
              <a:gd name="connsiteY6" fmla="*/ 100394 h 645778"/>
              <a:gd name="connsiteX7" fmla="*/ 822146 w 4441759"/>
              <a:gd name="connsiteY7" fmla="*/ 100394 h 645778"/>
              <a:gd name="connsiteX8" fmla="*/ 822146 w 4441759"/>
              <a:gd name="connsiteY8" fmla="*/ 127527 h 645778"/>
              <a:gd name="connsiteX9" fmla="*/ 1655145 w 4441759"/>
              <a:gd name="connsiteY9" fmla="*/ 127527 h 645778"/>
              <a:gd name="connsiteX10" fmla="*/ 1655145 w 4441759"/>
              <a:gd name="connsiteY10" fmla="*/ 157374 h 645778"/>
              <a:gd name="connsiteX11" fmla="*/ 1714839 w 4441759"/>
              <a:gd name="connsiteY11" fmla="*/ 157374 h 645778"/>
              <a:gd name="connsiteX12" fmla="*/ 1714839 w 4441759"/>
              <a:gd name="connsiteY12" fmla="*/ 187221 h 645778"/>
              <a:gd name="connsiteX13" fmla="*/ 1910200 w 4441759"/>
              <a:gd name="connsiteY13" fmla="*/ 187221 h 645778"/>
              <a:gd name="connsiteX14" fmla="*/ 1910200 w 4441759"/>
              <a:gd name="connsiteY14" fmla="*/ 230635 h 645778"/>
              <a:gd name="connsiteX15" fmla="*/ 2024161 w 4441759"/>
              <a:gd name="connsiteY15" fmla="*/ 230635 h 645778"/>
              <a:gd name="connsiteX16" fmla="*/ 2024161 w 4441759"/>
              <a:gd name="connsiteY16" fmla="*/ 295755 h 645778"/>
              <a:gd name="connsiteX17" fmla="*/ 2262936 w 4441759"/>
              <a:gd name="connsiteY17" fmla="*/ 295755 h 645778"/>
              <a:gd name="connsiteX18" fmla="*/ 2262936 w 4441759"/>
              <a:gd name="connsiteY18" fmla="*/ 331029 h 645778"/>
              <a:gd name="connsiteX19" fmla="*/ 2482718 w 4441759"/>
              <a:gd name="connsiteY19" fmla="*/ 331029 h 645778"/>
              <a:gd name="connsiteX20" fmla="*/ 2482718 w 4441759"/>
              <a:gd name="connsiteY20" fmla="*/ 371729 h 645778"/>
              <a:gd name="connsiteX21" fmla="*/ 2591252 w 4441759"/>
              <a:gd name="connsiteY21" fmla="*/ 371729 h 645778"/>
              <a:gd name="connsiteX22" fmla="*/ 2591252 w 4441759"/>
              <a:gd name="connsiteY22" fmla="*/ 409716 h 645778"/>
              <a:gd name="connsiteX23" fmla="*/ 2710639 w 4441759"/>
              <a:gd name="connsiteY23" fmla="*/ 409716 h 645778"/>
              <a:gd name="connsiteX24" fmla="*/ 2710639 w 4441759"/>
              <a:gd name="connsiteY24" fmla="*/ 453130 h 645778"/>
              <a:gd name="connsiteX25" fmla="*/ 2946701 w 4441759"/>
              <a:gd name="connsiteY25" fmla="*/ 453130 h 645778"/>
              <a:gd name="connsiteX26" fmla="*/ 2946701 w 4441759"/>
              <a:gd name="connsiteY26" fmla="*/ 493830 h 645778"/>
              <a:gd name="connsiteX27" fmla="*/ 2990115 w 4441759"/>
              <a:gd name="connsiteY27" fmla="*/ 493830 h 645778"/>
              <a:gd name="connsiteX28" fmla="*/ 2990115 w 4441759"/>
              <a:gd name="connsiteY28" fmla="*/ 537243 h 645778"/>
              <a:gd name="connsiteX29" fmla="*/ 3093222 w 4441759"/>
              <a:gd name="connsiteY29" fmla="*/ 537243 h 645778"/>
              <a:gd name="connsiteX30" fmla="*/ 3093222 w 4441759"/>
              <a:gd name="connsiteY30" fmla="*/ 583370 h 645778"/>
              <a:gd name="connsiteX31" fmla="*/ 3595193 w 4441759"/>
              <a:gd name="connsiteY31" fmla="*/ 583370 h 645778"/>
              <a:gd name="connsiteX32" fmla="*/ 3595193 w 4441759"/>
              <a:gd name="connsiteY32" fmla="*/ 645778 h 645778"/>
              <a:gd name="connsiteX33" fmla="*/ 4441759 w 4441759"/>
              <a:gd name="connsiteY33" fmla="*/ 645778 h 64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41759" h="645778">
                <a:moveTo>
                  <a:pt x="0" y="0"/>
                </a:moveTo>
                <a:lnTo>
                  <a:pt x="225208" y="0"/>
                </a:lnTo>
                <a:lnTo>
                  <a:pt x="225208" y="32560"/>
                </a:lnTo>
                <a:lnTo>
                  <a:pt x="279475" y="32560"/>
                </a:lnTo>
                <a:lnTo>
                  <a:pt x="279475" y="75973"/>
                </a:lnTo>
                <a:lnTo>
                  <a:pt x="317462" y="75973"/>
                </a:lnTo>
                <a:lnTo>
                  <a:pt x="317462" y="100394"/>
                </a:lnTo>
                <a:lnTo>
                  <a:pt x="822146" y="100394"/>
                </a:lnTo>
                <a:lnTo>
                  <a:pt x="822146" y="127527"/>
                </a:lnTo>
                <a:lnTo>
                  <a:pt x="1655145" y="127527"/>
                </a:lnTo>
                <a:lnTo>
                  <a:pt x="1655145" y="157374"/>
                </a:lnTo>
                <a:lnTo>
                  <a:pt x="1714839" y="157374"/>
                </a:lnTo>
                <a:lnTo>
                  <a:pt x="1714839" y="187221"/>
                </a:lnTo>
                <a:lnTo>
                  <a:pt x="1910200" y="187221"/>
                </a:lnTo>
                <a:lnTo>
                  <a:pt x="1910200" y="230635"/>
                </a:lnTo>
                <a:lnTo>
                  <a:pt x="2024161" y="230635"/>
                </a:lnTo>
                <a:lnTo>
                  <a:pt x="2024161" y="295755"/>
                </a:lnTo>
                <a:lnTo>
                  <a:pt x="2262936" y="295755"/>
                </a:lnTo>
                <a:lnTo>
                  <a:pt x="2262936" y="331029"/>
                </a:lnTo>
                <a:lnTo>
                  <a:pt x="2482718" y="331029"/>
                </a:lnTo>
                <a:lnTo>
                  <a:pt x="2482718" y="371729"/>
                </a:lnTo>
                <a:lnTo>
                  <a:pt x="2591252" y="371729"/>
                </a:lnTo>
                <a:lnTo>
                  <a:pt x="2591252" y="409716"/>
                </a:lnTo>
                <a:lnTo>
                  <a:pt x="2710639" y="409716"/>
                </a:lnTo>
                <a:lnTo>
                  <a:pt x="2710639" y="453130"/>
                </a:lnTo>
                <a:lnTo>
                  <a:pt x="2946701" y="453130"/>
                </a:lnTo>
                <a:lnTo>
                  <a:pt x="2946701" y="493830"/>
                </a:lnTo>
                <a:lnTo>
                  <a:pt x="2990115" y="493830"/>
                </a:lnTo>
                <a:lnTo>
                  <a:pt x="2990115" y="537243"/>
                </a:lnTo>
                <a:lnTo>
                  <a:pt x="3093222" y="537243"/>
                </a:lnTo>
                <a:lnTo>
                  <a:pt x="3093222" y="583370"/>
                </a:lnTo>
                <a:lnTo>
                  <a:pt x="3595193" y="583370"/>
                </a:lnTo>
                <a:lnTo>
                  <a:pt x="3595193" y="645778"/>
                </a:lnTo>
                <a:lnTo>
                  <a:pt x="4441759" y="645778"/>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4" name="Group 243">
            <a:extLst>
              <a:ext uri="{FF2B5EF4-FFF2-40B4-BE49-F238E27FC236}">
                <a16:creationId xmlns:a16="http://schemas.microsoft.com/office/drawing/2014/main" id="{68566568-3556-F19A-0151-9313F51F2468}"/>
              </a:ext>
            </a:extLst>
          </p:cNvPr>
          <p:cNvGrpSpPr/>
          <p:nvPr/>
        </p:nvGrpSpPr>
        <p:grpSpPr>
          <a:xfrm>
            <a:off x="1155250" y="2552974"/>
            <a:ext cx="4517779" cy="712550"/>
            <a:chOff x="1155250" y="2552974"/>
            <a:chExt cx="4517779" cy="712550"/>
          </a:xfrm>
        </p:grpSpPr>
        <p:sp>
          <p:nvSpPr>
            <p:cNvPr id="188" name="Isosceles Triangle 187">
              <a:extLst>
                <a:ext uri="{FF2B5EF4-FFF2-40B4-BE49-F238E27FC236}">
                  <a16:creationId xmlns:a16="http://schemas.microsoft.com/office/drawing/2014/main" id="{46BAB039-84C7-F2AB-972C-B1A29111218C}"/>
                </a:ext>
              </a:extLst>
            </p:cNvPr>
            <p:cNvSpPr/>
            <p:nvPr/>
          </p:nvSpPr>
          <p:spPr bwMode="auto">
            <a:xfrm>
              <a:off x="1155250" y="255297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9" name="Isosceles Triangle 188">
              <a:extLst>
                <a:ext uri="{FF2B5EF4-FFF2-40B4-BE49-F238E27FC236}">
                  <a16:creationId xmlns:a16="http://schemas.microsoft.com/office/drawing/2014/main" id="{F0562B46-487A-8F24-31A3-792D901E9E9F}"/>
                </a:ext>
              </a:extLst>
            </p:cNvPr>
            <p:cNvSpPr/>
            <p:nvPr/>
          </p:nvSpPr>
          <p:spPr bwMode="auto">
            <a:xfrm>
              <a:off x="1198786" y="255297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0" name="Isosceles Triangle 189">
              <a:extLst>
                <a:ext uri="{FF2B5EF4-FFF2-40B4-BE49-F238E27FC236}">
                  <a16:creationId xmlns:a16="http://schemas.microsoft.com/office/drawing/2014/main" id="{F64EB234-C232-D687-F46B-CC0BA346C027}"/>
                </a:ext>
              </a:extLst>
            </p:cNvPr>
            <p:cNvSpPr/>
            <p:nvPr/>
          </p:nvSpPr>
          <p:spPr bwMode="auto">
            <a:xfrm>
              <a:off x="1234608" y="255297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1" name="Isosceles Triangle 190">
              <a:extLst>
                <a:ext uri="{FF2B5EF4-FFF2-40B4-BE49-F238E27FC236}">
                  <a16:creationId xmlns:a16="http://schemas.microsoft.com/office/drawing/2014/main" id="{E197D197-3408-76F9-FCBD-D36D30D3E2F7}"/>
                </a:ext>
              </a:extLst>
            </p:cNvPr>
            <p:cNvSpPr/>
            <p:nvPr/>
          </p:nvSpPr>
          <p:spPr bwMode="auto">
            <a:xfrm>
              <a:off x="1270117" y="255297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2" name="Isosceles Triangle 191">
              <a:extLst>
                <a:ext uri="{FF2B5EF4-FFF2-40B4-BE49-F238E27FC236}">
                  <a16:creationId xmlns:a16="http://schemas.microsoft.com/office/drawing/2014/main" id="{B4C48B88-D545-EB91-F928-CE84DB9AB618}"/>
                </a:ext>
              </a:extLst>
            </p:cNvPr>
            <p:cNvSpPr/>
            <p:nvPr/>
          </p:nvSpPr>
          <p:spPr bwMode="auto">
            <a:xfrm>
              <a:off x="1368130" y="255297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3" name="Isosceles Triangle 192">
              <a:extLst>
                <a:ext uri="{FF2B5EF4-FFF2-40B4-BE49-F238E27FC236}">
                  <a16:creationId xmlns:a16="http://schemas.microsoft.com/office/drawing/2014/main" id="{D1767613-9CC0-AC93-A271-786AFFBE899C}"/>
                </a:ext>
              </a:extLst>
            </p:cNvPr>
            <p:cNvSpPr/>
            <p:nvPr/>
          </p:nvSpPr>
          <p:spPr bwMode="auto">
            <a:xfrm>
              <a:off x="1402217" y="25984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4" name="Isosceles Triangle 193">
              <a:extLst>
                <a:ext uri="{FF2B5EF4-FFF2-40B4-BE49-F238E27FC236}">
                  <a16:creationId xmlns:a16="http://schemas.microsoft.com/office/drawing/2014/main" id="{374DC926-3538-D808-83CA-3E314888AF8E}"/>
                </a:ext>
              </a:extLst>
            </p:cNvPr>
            <p:cNvSpPr/>
            <p:nvPr/>
          </p:nvSpPr>
          <p:spPr bwMode="auto">
            <a:xfrm>
              <a:off x="1447664" y="2626516"/>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5" name="Isosceles Triangle 194">
              <a:extLst>
                <a:ext uri="{FF2B5EF4-FFF2-40B4-BE49-F238E27FC236}">
                  <a16:creationId xmlns:a16="http://schemas.microsoft.com/office/drawing/2014/main" id="{34F4D820-399A-60AC-23DB-CFB291E66AAD}"/>
                </a:ext>
              </a:extLst>
            </p:cNvPr>
            <p:cNvSpPr/>
            <p:nvPr/>
          </p:nvSpPr>
          <p:spPr bwMode="auto">
            <a:xfrm>
              <a:off x="1649683" y="265299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6" name="Isosceles Triangle 195">
              <a:extLst>
                <a:ext uri="{FF2B5EF4-FFF2-40B4-BE49-F238E27FC236}">
                  <a16:creationId xmlns:a16="http://schemas.microsoft.com/office/drawing/2014/main" id="{B849A6C0-F06D-9D81-51A1-981258093AFA}"/>
                </a:ext>
              </a:extLst>
            </p:cNvPr>
            <p:cNvSpPr/>
            <p:nvPr/>
          </p:nvSpPr>
          <p:spPr bwMode="auto">
            <a:xfrm>
              <a:off x="1524645" y="265299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7" name="Isosceles Triangle 196">
              <a:extLst>
                <a:ext uri="{FF2B5EF4-FFF2-40B4-BE49-F238E27FC236}">
                  <a16:creationId xmlns:a16="http://schemas.microsoft.com/office/drawing/2014/main" id="{1E3DC7F2-F3B5-2FEF-E2EC-B31B6D57B646}"/>
                </a:ext>
              </a:extLst>
            </p:cNvPr>
            <p:cNvSpPr/>
            <p:nvPr/>
          </p:nvSpPr>
          <p:spPr bwMode="auto">
            <a:xfrm>
              <a:off x="1690921" y="265299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8" name="Isosceles Triangle 197">
              <a:extLst>
                <a:ext uri="{FF2B5EF4-FFF2-40B4-BE49-F238E27FC236}">
                  <a16:creationId xmlns:a16="http://schemas.microsoft.com/office/drawing/2014/main" id="{451C0A45-64A5-FA11-56C4-1D5DB42B3E10}"/>
                </a:ext>
              </a:extLst>
            </p:cNvPr>
            <p:cNvSpPr/>
            <p:nvPr/>
          </p:nvSpPr>
          <p:spPr bwMode="auto">
            <a:xfrm>
              <a:off x="1768011" y="265299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9" name="Isosceles Triangle 198">
              <a:extLst>
                <a:ext uri="{FF2B5EF4-FFF2-40B4-BE49-F238E27FC236}">
                  <a16:creationId xmlns:a16="http://schemas.microsoft.com/office/drawing/2014/main" id="{C4BADF1C-6E63-39FB-E508-B1EC1739DD24}"/>
                </a:ext>
              </a:extLst>
            </p:cNvPr>
            <p:cNvSpPr/>
            <p:nvPr/>
          </p:nvSpPr>
          <p:spPr bwMode="auto">
            <a:xfrm>
              <a:off x="1822499" y="265299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0" name="Isosceles Triangle 199">
              <a:extLst>
                <a:ext uri="{FF2B5EF4-FFF2-40B4-BE49-F238E27FC236}">
                  <a16:creationId xmlns:a16="http://schemas.microsoft.com/office/drawing/2014/main" id="{534BA46C-4DB4-B570-C01E-0338FBE08475}"/>
                </a:ext>
              </a:extLst>
            </p:cNvPr>
            <p:cNvSpPr/>
            <p:nvPr/>
          </p:nvSpPr>
          <p:spPr bwMode="auto">
            <a:xfrm>
              <a:off x="2094201" y="268096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1" name="Isosceles Triangle 200">
              <a:extLst>
                <a:ext uri="{FF2B5EF4-FFF2-40B4-BE49-F238E27FC236}">
                  <a16:creationId xmlns:a16="http://schemas.microsoft.com/office/drawing/2014/main" id="{A2FBF89B-365A-D1CB-52A2-A429E5A93D53}"/>
                </a:ext>
              </a:extLst>
            </p:cNvPr>
            <p:cNvSpPr/>
            <p:nvPr/>
          </p:nvSpPr>
          <p:spPr bwMode="auto">
            <a:xfrm>
              <a:off x="2038927" y="2681100"/>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2" name="Isosceles Triangle 201">
              <a:extLst>
                <a:ext uri="{FF2B5EF4-FFF2-40B4-BE49-F238E27FC236}">
                  <a16:creationId xmlns:a16="http://schemas.microsoft.com/office/drawing/2014/main" id="{7D056EA9-A0E7-8993-6DE0-674D3A7E6C93}"/>
                </a:ext>
              </a:extLst>
            </p:cNvPr>
            <p:cNvSpPr/>
            <p:nvPr/>
          </p:nvSpPr>
          <p:spPr bwMode="auto">
            <a:xfrm>
              <a:off x="2197324" y="268271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3" name="Isosceles Triangle 202">
              <a:extLst>
                <a:ext uri="{FF2B5EF4-FFF2-40B4-BE49-F238E27FC236}">
                  <a16:creationId xmlns:a16="http://schemas.microsoft.com/office/drawing/2014/main" id="{A8BA47CC-B356-CDE8-98BC-097E03AC8ADE}"/>
                </a:ext>
              </a:extLst>
            </p:cNvPr>
            <p:cNvSpPr/>
            <p:nvPr/>
          </p:nvSpPr>
          <p:spPr bwMode="auto">
            <a:xfrm>
              <a:off x="2272790" y="2684943"/>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4" name="Isosceles Triangle 203">
              <a:extLst>
                <a:ext uri="{FF2B5EF4-FFF2-40B4-BE49-F238E27FC236}">
                  <a16:creationId xmlns:a16="http://schemas.microsoft.com/office/drawing/2014/main" id="{97FED24F-7B78-F701-2089-B80117AE1EC6}"/>
                </a:ext>
              </a:extLst>
            </p:cNvPr>
            <p:cNvSpPr/>
            <p:nvPr/>
          </p:nvSpPr>
          <p:spPr bwMode="auto">
            <a:xfrm>
              <a:off x="2420190" y="2682920"/>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5" name="Isosceles Triangle 204">
              <a:extLst>
                <a:ext uri="{FF2B5EF4-FFF2-40B4-BE49-F238E27FC236}">
                  <a16:creationId xmlns:a16="http://schemas.microsoft.com/office/drawing/2014/main" id="{47C1A78E-3244-311D-FF6A-0570FFBBADF4}"/>
                </a:ext>
              </a:extLst>
            </p:cNvPr>
            <p:cNvSpPr/>
            <p:nvPr/>
          </p:nvSpPr>
          <p:spPr bwMode="auto">
            <a:xfrm>
              <a:off x="2322199" y="2686483"/>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6" name="Isosceles Triangle 205">
              <a:extLst>
                <a:ext uri="{FF2B5EF4-FFF2-40B4-BE49-F238E27FC236}">
                  <a16:creationId xmlns:a16="http://schemas.microsoft.com/office/drawing/2014/main" id="{BFC62069-F13D-DF39-85F2-B56AB3BB26BD}"/>
                </a:ext>
              </a:extLst>
            </p:cNvPr>
            <p:cNvSpPr/>
            <p:nvPr/>
          </p:nvSpPr>
          <p:spPr bwMode="auto">
            <a:xfrm>
              <a:off x="2626490" y="2683846"/>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7" name="Isosceles Triangle 206">
              <a:extLst>
                <a:ext uri="{FF2B5EF4-FFF2-40B4-BE49-F238E27FC236}">
                  <a16:creationId xmlns:a16="http://schemas.microsoft.com/office/drawing/2014/main" id="{CF502F21-B164-3DCD-FF7D-D1482041BD3C}"/>
                </a:ext>
              </a:extLst>
            </p:cNvPr>
            <p:cNvSpPr/>
            <p:nvPr/>
          </p:nvSpPr>
          <p:spPr bwMode="auto">
            <a:xfrm>
              <a:off x="2462820" y="2683909"/>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8" name="Isosceles Triangle 207">
              <a:extLst>
                <a:ext uri="{FF2B5EF4-FFF2-40B4-BE49-F238E27FC236}">
                  <a16:creationId xmlns:a16="http://schemas.microsoft.com/office/drawing/2014/main" id="{B65E6AC4-2833-72DD-C173-90CEA55EA47B}"/>
                </a:ext>
              </a:extLst>
            </p:cNvPr>
            <p:cNvSpPr/>
            <p:nvPr/>
          </p:nvSpPr>
          <p:spPr bwMode="auto">
            <a:xfrm>
              <a:off x="2683338" y="2684309"/>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9" name="Isosceles Triangle 208">
              <a:extLst>
                <a:ext uri="{FF2B5EF4-FFF2-40B4-BE49-F238E27FC236}">
                  <a16:creationId xmlns:a16="http://schemas.microsoft.com/office/drawing/2014/main" id="{19140C9C-E9E1-D181-4A0E-24936655DE85}"/>
                </a:ext>
              </a:extLst>
            </p:cNvPr>
            <p:cNvSpPr/>
            <p:nvPr/>
          </p:nvSpPr>
          <p:spPr bwMode="auto">
            <a:xfrm>
              <a:off x="2997044" y="274618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0" name="Isosceles Triangle 209">
              <a:extLst>
                <a:ext uri="{FF2B5EF4-FFF2-40B4-BE49-F238E27FC236}">
                  <a16:creationId xmlns:a16="http://schemas.microsoft.com/office/drawing/2014/main" id="{B33DE8C4-D772-593B-83DA-BF23E6DA4582}"/>
                </a:ext>
              </a:extLst>
            </p:cNvPr>
            <p:cNvSpPr/>
            <p:nvPr/>
          </p:nvSpPr>
          <p:spPr bwMode="auto">
            <a:xfrm>
              <a:off x="3049648" y="2745453"/>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1" name="Isosceles Triangle 210">
              <a:extLst>
                <a:ext uri="{FF2B5EF4-FFF2-40B4-BE49-F238E27FC236}">
                  <a16:creationId xmlns:a16="http://schemas.microsoft.com/office/drawing/2014/main" id="{1FCCADF9-6767-28B9-29DB-FCAD6D27A4D2}"/>
                </a:ext>
              </a:extLst>
            </p:cNvPr>
            <p:cNvSpPr/>
            <p:nvPr/>
          </p:nvSpPr>
          <p:spPr bwMode="auto">
            <a:xfrm>
              <a:off x="3540064" y="2898739"/>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2" name="Isosceles Triangle 211">
              <a:extLst>
                <a:ext uri="{FF2B5EF4-FFF2-40B4-BE49-F238E27FC236}">
                  <a16:creationId xmlns:a16="http://schemas.microsoft.com/office/drawing/2014/main" id="{AEC6E1E8-014D-650B-AC43-CBA34BF83FCC}"/>
                </a:ext>
              </a:extLst>
            </p:cNvPr>
            <p:cNvSpPr/>
            <p:nvPr/>
          </p:nvSpPr>
          <p:spPr bwMode="auto">
            <a:xfrm>
              <a:off x="3579389" y="2898063"/>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3" name="Isosceles Triangle 212">
              <a:extLst>
                <a:ext uri="{FF2B5EF4-FFF2-40B4-BE49-F238E27FC236}">
                  <a16:creationId xmlns:a16="http://schemas.microsoft.com/office/drawing/2014/main" id="{F0944015-0D7B-EF64-DDFF-C4289208C7E1}"/>
                </a:ext>
              </a:extLst>
            </p:cNvPr>
            <p:cNvSpPr/>
            <p:nvPr/>
          </p:nvSpPr>
          <p:spPr bwMode="auto">
            <a:xfrm>
              <a:off x="3614762" y="289635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4" name="Isosceles Triangle 213">
              <a:extLst>
                <a:ext uri="{FF2B5EF4-FFF2-40B4-BE49-F238E27FC236}">
                  <a16:creationId xmlns:a16="http://schemas.microsoft.com/office/drawing/2014/main" id="{F2B8AC5D-47DE-5542-E1E9-047AF8E58B99}"/>
                </a:ext>
              </a:extLst>
            </p:cNvPr>
            <p:cNvSpPr/>
            <p:nvPr/>
          </p:nvSpPr>
          <p:spPr bwMode="auto">
            <a:xfrm>
              <a:off x="3680222" y="2936055"/>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5" name="Isosceles Triangle 214">
              <a:extLst>
                <a:ext uri="{FF2B5EF4-FFF2-40B4-BE49-F238E27FC236}">
                  <a16:creationId xmlns:a16="http://schemas.microsoft.com/office/drawing/2014/main" id="{78601893-3FA4-D092-B16E-C90635E72492}"/>
                </a:ext>
              </a:extLst>
            </p:cNvPr>
            <p:cNvSpPr/>
            <p:nvPr/>
          </p:nvSpPr>
          <p:spPr bwMode="auto">
            <a:xfrm>
              <a:off x="3730030" y="2936297"/>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6" name="Isosceles Triangle 215">
              <a:extLst>
                <a:ext uri="{FF2B5EF4-FFF2-40B4-BE49-F238E27FC236}">
                  <a16:creationId xmlns:a16="http://schemas.microsoft.com/office/drawing/2014/main" id="{343F6089-16AB-3C68-4D81-5365EE844A8E}"/>
                </a:ext>
              </a:extLst>
            </p:cNvPr>
            <p:cNvSpPr/>
            <p:nvPr/>
          </p:nvSpPr>
          <p:spPr bwMode="auto">
            <a:xfrm>
              <a:off x="3894601" y="3020957"/>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7" name="Isosceles Triangle 216">
              <a:extLst>
                <a:ext uri="{FF2B5EF4-FFF2-40B4-BE49-F238E27FC236}">
                  <a16:creationId xmlns:a16="http://schemas.microsoft.com/office/drawing/2014/main" id="{A54BDE80-3B8F-9C14-F6D9-03D079DFB35B}"/>
                </a:ext>
              </a:extLst>
            </p:cNvPr>
            <p:cNvSpPr/>
            <p:nvPr/>
          </p:nvSpPr>
          <p:spPr bwMode="auto">
            <a:xfrm>
              <a:off x="4055511" y="301881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8" name="Isosceles Triangle 217">
              <a:extLst>
                <a:ext uri="{FF2B5EF4-FFF2-40B4-BE49-F238E27FC236}">
                  <a16:creationId xmlns:a16="http://schemas.microsoft.com/office/drawing/2014/main" id="{4A389067-CAE5-999B-7665-D31B0B61D360}"/>
                </a:ext>
              </a:extLst>
            </p:cNvPr>
            <p:cNvSpPr/>
            <p:nvPr/>
          </p:nvSpPr>
          <p:spPr bwMode="auto">
            <a:xfrm>
              <a:off x="4702290" y="3150341"/>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9" name="Isosceles Triangle 218">
              <a:extLst>
                <a:ext uri="{FF2B5EF4-FFF2-40B4-BE49-F238E27FC236}">
                  <a16:creationId xmlns:a16="http://schemas.microsoft.com/office/drawing/2014/main" id="{BFB357DD-137F-D1FF-302B-2462D9DE012A}"/>
                </a:ext>
              </a:extLst>
            </p:cNvPr>
            <p:cNvSpPr/>
            <p:nvPr/>
          </p:nvSpPr>
          <p:spPr bwMode="auto">
            <a:xfrm>
              <a:off x="4755474"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0" name="Isosceles Triangle 219">
              <a:extLst>
                <a:ext uri="{FF2B5EF4-FFF2-40B4-BE49-F238E27FC236}">
                  <a16:creationId xmlns:a16="http://schemas.microsoft.com/office/drawing/2014/main" id="{1D87AB04-8D02-E417-0D37-552A9208F57E}"/>
                </a:ext>
              </a:extLst>
            </p:cNvPr>
            <p:cNvSpPr/>
            <p:nvPr/>
          </p:nvSpPr>
          <p:spPr bwMode="auto">
            <a:xfrm>
              <a:off x="4751384" y="315038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1" name="Isosceles Triangle 220">
              <a:extLst>
                <a:ext uri="{FF2B5EF4-FFF2-40B4-BE49-F238E27FC236}">
                  <a16:creationId xmlns:a16="http://schemas.microsoft.com/office/drawing/2014/main" id="{70AC7861-4588-F53B-22E0-6640EC575696}"/>
                </a:ext>
              </a:extLst>
            </p:cNvPr>
            <p:cNvSpPr/>
            <p:nvPr/>
          </p:nvSpPr>
          <p:spPr bwMode="auto">
            <a:xfrm>
              <a:off x="4812438"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2" name="Isosceles Triangle 221">
              <a:extLst>
                <a:ext uri="{FF2B5EF4-FFF2-40B4-BE49-F238E27FC236}">
                  <a16:creationId xmlns:a16="http://schemas.microsoft.com/office/drawing/2014/main" id="{B1D75126-C6A4-227E-01CC-69AE838125A2}"/>
                </a:ext>
              </a:extLst>
            </p:cNvPr>
            <p:cNvSpPr/>
            <p:nvPr/>
          </p:nvSpPr>
          <p:spPr bwMode="auto">
            <a:xfrm>
              <a:off x="4783180"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3" name="Isosceles Triangle 222">
              <a:extLst>
                <a:ext uri="{FF2B5EF4-FFF2-40B4-BE49-F238E27FC236}">
                  <a16:creationId xmlns:a16="http://schemas.microsoft.com/office/drawing/2014/main" id="{50235ADC-C76F-CB6C-F775-D807491BC64D}"/>
                </a:ext>
              </a:extLst>
            </p:cNvPr>
            <p:cNvSpPr/>
            <p:nvPr/>
          </p:nvSpPr>
          <p:spPr bwMode="auto">
            <a:xfrm>
              <a:off x="4844197"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4" name="Isosceles Triangle 223">
              <a:extLst>
                <a:ext uri="{FF2B5EF4-FFF2-40B4-BE49-F238E27FC236}">
                  <a16:creationId xmlns:a16="http://schemas.microsoft.com/office/drawing/2014/main" id="{ABEB63DF-4CEA-109A-6980-7EB8D467C969}"/>
                </a:ext>
              </a:extLst>
            </p:cNvPr>
            <p:cNvSpPr/>
            <p:nvPr/>
          </p:nvSpPr>
          <p:spPr bwMode="auto">
            <a:xfrm>
              <a:off x="4873486"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5" name="Isosceles Triangle 224">
              <a:extLst>
                <a:ext uri="{FF2B5EF4-FFF2-40B4-BE49-F238E27FC236}">
                  <a16:creationId xmlns:a16="http://schemas.microsoft.com/office/drawing/2014/main" id="{145355A1-CCB7-8FEA-D7D3-41ECFEF6AB83}"/>
                </a:ext>
              </a:extLst>
            </p:cNvPr>
            <p:cNvSpPr/>
            <p:nvPr/>
          </p:nvSpPr>
          <p:spPr bwMode="auto">
            <a:xfrm>
              <a:off x="4894885"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6" name="Isosceles Triangle 225">
              <a:extLst>
                <a:ext uri="{FF2B5EF4-FFF2-40B4-BE49-F238E27FC236}">
                  <a16:creationId xmlns:a16="http://schemas.microsoft.com/office/drawing/2014/main" id="{A88872DB-8E98-BCAE-F760-54086B98FEAF}"/>
                </a:ext>
              </a:extLst>
            </p:cNvPr>
            <p:cNvSpPr/>
            <p:nvPr/>
          </p:nvSpPr>
          <p:spPr bwMode="auto">
            <a:xfrm>
              <a:off x="4336680" y="3150593"/>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7" name="Isosceles Triangle 226">
              <a:extLst>
                <a:ext uri="{FF2B5EF4-FFF2-40B4-BE49-F238E27FC236}">
                  <a16:creationId xmlns:a16="http://schemas.microsoft.com/office/drawing/2014/main" id="{AEED9BB4-2973-BA22-3B32-A558B10299FD}"/>
                </a:ext>
              </a:extLst>
            </p:cNvPr>
            <p:cNvSpPr/>
            <p:nvPr/>
          </p:nvSpPr>
          <p:spPr bwMode="auto">
            <a:xfrm>
              <a:off x="4221445" y="3105716"/>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8" name="Isosceles Triangle 227">
              <a:extLst>
                <a:ext uri="{FF2B5EF4-FFF2-40B4-BE49-F238E27FC236}">
                  <a16:creationId xmlns:a16="http://schemas.microsoft.com/office/drawing/2014/main" id="{9B91DB6B-5B5F-AF63-E78D-B3E1083D224F}"/>
                </a:ext>
              </a:extLst>
            </p:cNvPr>
            <p:cNvSpPr/>
            <p:nvPr/>
          </p:nvSpPr>
          <p:spPr bwMode="auto">
            <a:xfrm>
              <a:off x="4416719" y="3150593"/>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9" name="Isosceles Triangle 228">
              <a:extLst>
                <a:ext uri="{FF2B5EF4-FFF2-40B4-BE49-F238E27FC236}">
                  <a16:creationId xmlns:a16="http://schemas.microsoft.com/office/drawing/2014/main" id="{6078D9EB-0FB4-3792-BB13-7E14E2C29DE1}"/>
                </a:ext>
              </a:extLst>
            </p:cNvPr>
            <p:cNvSpPr/>
            <p:nvPr/>
          </p:nvSpPr>
          <p:spPr bwMode="auto">
            <a:xfrm>
              <a:off x="4597334" y="315038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0" name="Isosceles Triangle 229">
              <a:extLst>
                <a:ext uri="{FF2B5EF4-FFF2-40B4-BE49-F238E27FC236}">
                  <a16:creationId xmlns:a16="http://schemas.microsoft.com/office/drawing/2014/main" id="{31F19BE3-3708-F7D0-E0EF-AEC6DEEE21F4}"/>
                </a:ext>
              </a:extLst>
            </p:cNvPr>
            <p:cNvSpPr/>
            <p:nvPr/>
          </p:nvSpPr>
          <p:spPr bwMode="auto">
            <a:xfrm>
              <a:off x="4553208" y="3149930"/>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1" name="Isosceles Triangle 230">
              <a:extLst>
                <a:ext uri="{FF2B5EF4-FFF2-40B4-BE49-F238E27FC236}">
                  <a16:creationId xmlns:a16="http://schemas.microsoft.com/office/drawing/2014/main" id="{411C837F-097F-7F90-37F7-D1E967C3332C}"/>
                </a:ext>
              </a:extLst>
            </p:cNvPr>
            <p:cNvSpPr/>
            <p:nvPr/>
          </p:nvSpPr>
          <p:spPr bwMode="auto">
            <a:xfrm>
              <a:off x="5141459"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2" name="Isosceles Triangle 231">
              <a:extLst>
                <a:ext uri="{FF2B5EF4-FFF2-40B4-BE49-F238E27FC236}">
                  <a16:creationId xmlns:a16="http://schemas.microsoft.com/office/drawing/2014/main" id="{A78875BE-8ED5-1657-0B3B-8524637E63E3}"/>
                </a:ext>
              </a:extLst>
            </p:cNvPr>
            <p:cNvSpPr/>
            <p:nvPr/>
          </p:nvSpPr>
          <p:spPr bwMode="auto">
            <a:xfrm>
              <a:off x="5036118"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3" name="Isosceles Triangle 232">
              <a:extLst>
                <a:ext uri="{FF2B5EF4-FFF2-40B4-BE49-F238E27FC236}">
                  <a16:creationId xmlns:a16="http://schemas.microsoft.com/office/drawing/2014/main" id="{443158F6-AFAD-4BBF-30A9-2DAF7CA16F61}"/>
                </a:ext>
              </a:extLst>
            </p:cNvPr>
            <p:cNvSpPr/>
            <p:nvPr/>
          </p:nvSpPr>
          <p:spPr bwMode="auto">
            <a:xfrm>
              <a:off x="5079960"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4" name="Isosceles Triangle 233">
              <a:extLst>
                <a:ext uri="{FF2B5EF4-FFF2-40B4-BE49-F238E27FC236}">
                  <a16:creationId xmlns:a16="http://schemas.microsoft.com/office/drawing/2014/main" id="{C7AB8DD0-36D3-7485-8FAD-45A269C15C0A}"/>
                </a:ext>
              </a:extLst>
            </p:cNvPr>
            <p:cNvSpPr/>
            <p:nvPr/>
          </p:nvSpPr>
          <p:spPr bwMode="auto">
            <a:xfrm>
              <a:off x="5210952"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5" name="Isosceles Triangle 234">
              <a:extLst>
                <a:ext uri="{FF2B5EF4-FFF2-40B4-BE49-F238E27FC236}">
                  <a16:creationId xmlns:a16="http://schemas.microsoft.com/office/drawing/2014/main" id="{CF8EA60A-35B4-2EDD-652B-96B45D3ADBDD}"/>
                </a:ext>
              </a:extLst>
            </p:cNvPr>
            <p:cNvSpPr/>
            <p:nvPr/>
          </p:nvSpPr>
          <p:spPr bwMode="auto">
            <a:xfrm>
              <a:off x="5160174"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6" name="Isosceles Triangle 235">
              <a:extLst>
                <a:ext uri="{FF2B5EF4-FFF2-40B4-BE49-F238E27FC236}">
                  <a16:creationId xmlns:a16="http://schemas.microsoft.com/office/drawing/2014/main" id="{B884D85E-D25A-98EF-604B-E875E5E5C143}"/>
                </a:ext>
              </a:extLst>
            </p:cNvPr>
            <p:cNvSpPr/>
            <p:nvPr/>
          </p:nvSpPr>
          <p:spPr bwMode="auto">
            <a:xfrm>
              <a:off x="4982131"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7" name="Isosceles Triangle 236">
              <a:extLst>
                <a:ext uri="{FF2B5EF4-FFF2-40B4-BE49-F238E27FC236}">
                  <a16:creationId xmlns:a16="http://schemas.microsoft.com/office/drawing/2014/main" id="{2352AE8C-2112-5908-B8BB-D694AA5C7FD8}"/>
                </a:ext>
              </a:extLst>
            </p:cNvPr>
            <p:cNvSpPr/>
            <p:nvPr/>
          </p:nvSpPr>
          <p:spPr bwMode="auto">
            <a:xfrm>
              <a:off x="4945622"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8" name="Isosceles Triangle 190">
              <a:extLst>
                <a:ext uri="{FF2B5EF4-FFF2-40B4-BE49-F238E27FC236}">
                  <a16:creationId xmlns:a16="http://schemas.microsoft.com/office/drawing/2014/main" id="{32144267-7D88-499D-EBAC-77EDC7F43FF9}"/>
                </a:ext>
              </a:extLst>
            </p:cNvPr>
            <p:cNvSpPr/>
            <p:nvPr/>
          </p:nvSpPr>
          <p:spPr bwMode="auto">
            <a:xfrm>
              <a:off x="1312395" y="255297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9" name="Isosceles Triangle 208">
              <a:extLst>
                <a:ext uri="{FF2B5EF4-FFF2-40B4-BE49-F238E27FC236}">
                  <a16:creationId xmlns:a16="http://schemas.microsoft.com/office/drawing/2014/main" id="{B44BB427-6D1A-40E0-ED69-C13798FD0FCB}"/>
                </a:ext>
              </a:extLst>
            </p:cNvPr>
            <p:cNvSpPr/>
            <p:nvPr/>
          </p:nvSpPr>
          <p:spPr bwMode="auto">
            <a:xfrm>
              <a:off x="3204025" y="2853647"/>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0" name="Isosceles Triangle 209">
              <a:extLst>
                <a:ext uri="{FF2B5EF4-FFF2-40B4-BE49-F238E27FC236}">
                  <a16:creationId xmlns:a16="http://schemas.microsoft.com/office/drawing/2014/main" id="{0CBD21BF-571F-3F4E-92E7-0549C7D858B3}"/>
                </a:ext>
              </a:extLst>
            </p:cNvPr>
            <p:cNvSpPr/>
            <p:nvPr/>
          </p:nvSpPr>
          <p:spPr bwMode="auto">
            <a:xfrm>
              <a:off x="3256629" y="28529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2" name="Isosceles Triangle 233">
              <a:extLst>
                <a:ext uri="{FF2B5EF4-FFF2-40B4-BE49-F238E27FC236}">
                  <a16:creationId xmlns:a16="http://schemas.microsoft.com/office/drawing/2014/main" id="{E7FEAEF4-73BC-7BB2-4D5E-15F9BB3BDAC6}"/>
                </a:ext>
              </a:extLst>
            </p:cNvPr>
            <p:cNvSpPr/>
            <p:nvPr/>
          </p:nvSpPr>
          <p:spPr bwMode="auto">
            <a:xfrm>
              <a:off x="5483777"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3" name="Isosceles Triangle 233">
              <a:extLst>
                <a:ext uri="{FF2B5EF4-FFF2-40B4-BE49-F238E27FC236}">
                  <a16:creationId xmlns:a16="http://schemas.microsoft.com/office/drawing/2014/main" id="{A726D92A-B01E-EBB3-2605-97F0FAB70DA6}"/>
                </a:ext>
              </a:extLst>
            </p:cNvPr>
            <p:cNvSpPr/>
            <p:nvPr/>
          </p:nvSpPr>
          <p:spPr bwMode="auto">
            <a:xfrm>
              <a:off x="5617439" y="320930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251" name="TextBox 250">
            <a:extLst>
              <a:ext uri="{FF2B5EF4-FFF2-40B4-BE49-F238E27FC236}">
                <a16:creationId xmlns:a16="http://schemas.microsoft.com/office/drawing/2014/main" id="{8169133F-9B84-3105-4188-66A7B8BDAE34}"/>
              </a:ext>
            </a:extLst>
          </p:cNvPr>
          <p:cNvSpPr txBox="1"/>
          <p:nvPr/>
        </p:nvSpPr>
        <p:spPr bwMode="auto">
          <a:xfrm>
            <a:off x="3498869" y="2276301"/>
            <a:ext cx="76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3-yr PFS</a:t>
            </a:r>
          </a:p>
        </p:txBody>
      </p:sp>
      <p:sp>
        <p:nvSpPr>
          <p:cNvPr id="252" name="TextBox 251">
            <a:extLst>
              <a:ext uri="{FF2B5EF4-FFF2-40B4-BE49-F238E27FC236}">
                <a16:creationId xmlns:a16="http://schemas.microsoft.com/office/drawing/2014/main" id="{1F72DC83-4A01-B9A1-0ACF-4B3B4EE36CBB}"/>
              </a:ext>
            </a:extLst>
          </p:cNvPr>
          <p:cNvSpPr txBox="1"/>
          <p:nvPr/>
        </p:nvSpPr>
        <p:spPr bwMode="auto">
          <a:xfrm>
            <a:off x="4430287" y="2282690"/>
            <a:ext cx="76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4-yr PFS</a:t>
            </a:r>
          </a:p>
        </p:txBody>
      </p:sp>
      <p:sp>
        <p:nvSpPr>
          <p:cNvPr id="253" name="TextBox 252">
            <a:extLst>
              <a:ext uri="{FF2B5EF4-FFF2-40B4-BE49-F238E27FC236}">
                <a16:creationId xmlns:a16="http://schemas.microsoft.com/office/drawing/2014/main" id="{FAAA4A8A-C441-1D62-FA39-E4783BF04E72}"/>
              </a:ext>
            </a:extLst>
          </p:cNvPr>
          <p:cNvSpPr txBox="1"/>
          <p:nvPr/>
        </p:nvSpPr>
        <p:spPr bwMode="auto">
          <a:xfrm>
            <a:off x="3868267" y="254473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89.0%</a:t>
            </a:r>
          </a:p>
        </p:txBody>
      </p:sp>
      <p:sp>
        <p:nvSpPr>
          <p:cNvPr id="254" name="TextBox 253">
            <a:extLst>
              <a:ext uri="{FF2B5EF4-FFF2-40B4-BE49-F238E27FC236}">
                <a16:creationId xmlns:a16="http://schemas.microsoft.com/office/drawing/2014/main" id="{A333EAB6-E2ED-8C67-E9DD-5D4137221193}"/>
              </a:ext>
            </a:extLst>
          </p:cNvPr>
          <p:cNvSpPr txBox="1"/>
          <p:nvPr/>
        </p:nvSpPr>
        <p:spPr bwMode="auto">
          <a:xfrm>
            <a:off x="4761240" y="255093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87.2%</a:t>
            </a:r>
          </a:p>
        </p:txBody>
      </p:sp>
      <p:sp>
        <p:nvSpPr>
          <p:cNvPr id="255" name="TextBox 254">
            <a:extLst>
              <a:ext uri="{FF2B5EF4-FFF2-40B4-BE49-F238E27FC236}">
                <a16:creationId xmlns:a16="http://schemas.microsoft.com/office/drawing/2014/main" id="{A84212A7-44BB-A9AD-E0BB-70841D08EA9E}"/>
              </a:ext>
            </a:extLst>
          </p:cNvPr>
          <p:cNvSpPr txBox="1"/>
          <p:nvPr/>
        </p:nvSpPr>
        <p:spPr bwMode="auto">
          <a:xfrm>
            <a:off x="3852678" y="279741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669933"/>
                </a:solidFill>
                <a:effectLst/>
                <a:uLnTx/>
                <a:uFillTx/>
                <a:latin typeface="Calibri" panose="020F0502020204030204" pitchFamily="34" charset="0"/>
                <a:ea typeface="+mn-ea"/>
                <a:cs typeface="+mn-cs"/>
              </a:rPr>
              <a:t>80.7%</a:t>
            </a:r>
          </a:p>
        </p:txBody>
      </p:sp>
      <p:sp>
        <p:nvSpPr>
          <p:cNvPr id="256" name="TextBox 255">
            <a:extLst>
              <a:ext uri="{FF2B5EF4-FFF2-40B4-BE49-F238E27FC236}">
                <a16:creationId xmlns:a16="http://schemas.microsoft.com/office/drawing/2014/main" id="{77AB24FE-5A31-6955-BFFF-02064C18BB60}"/>
              </a:ext>
            </a:extLst>
          </p:cNvPr>
          <p:cNvSpPr txBox="1"/>
          <p:nvPr/>
        </p:nvSpPr>
        <p:spPr bwMode="auto">
          <a:xfrm>
            <a:off x="4745651" y="295644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669933"/>
                </a:solidFill>
                <a:effectLst/>
                <a:uLnTx/>
                <a:uFillTx/>
                <a:latin typeface="Calibri" panose="020F0502020204030204" pitchFamily="34" charset="0"/>
                <a:ea typeface="+mn-ea"/>
                <a:cs typeface="+mn-cs"/>
              </a:rPr>
              <a:t>70.0%</a:t>
            </a:r>
          </a:p>
        </p:txBody>
      </p:sp>
      <p:cxnSp>
        <p:nvCxnSpPr>
          <p:cNvPr id="257" name="Straight Connector 256">
            <a:extLst>
              <a:ext uri="{FF2B5EF4-FFF2-40B4-BE49-F238E27FC236}">
                <a16:creationId xmlns:a16="http://schemas.microsoft.com/office/drawing/2014/main" id="{56260BFD-132C-C09B-9C1C-CDC31DAC515C}"/>
              </a:ext>
            </a:extLst>
          </p:cNvPr>
          <p:cNvCxnSpPr/>
          <p:nvPr/>
        </p:nvCxnSpPr>
        <p:spPr bwMode="auto">
          <a:xfrm>
            <a:off x="7072328" y="3660188"/>
            <a:ext cx="4496907" cy="0"/>
          </a:xfrm>
          <a:prstGeom prst="line">
            <a:avLst/>
          </a:prstGeom>
          <a:noFill/>
          <a:ln w="28575" cap="flat" cmpd="sng" algn="ctr">
            <a:solidFill>
              <a:schemeClr val="tx2"/>
            </a:solidFill>
            <a:prstDash val="sysDash"/>
            <a:round/>
            <a:headEnd type="none" w="med" len="med"/>
            <a:tailEnd type="none" w="med" len="med"/>
          </a:ln>
          <a:effectLst/>
        </p:spPr>
      </p:cxnSp>
      <p:cxnSp>
        <p:nvCxnSpPr>
          <p:cNvPr id="258" name="Straight Connector 257">
            <a:extLst>
              <a:ext uri="{FF2B5EF4-FFF2-40B4-BE49-F238E27FC236}">
                <a16:creationId xmlns:a16="http://schemas.microsoft.com/office/drawing/2014/main" id="{19B7C0AF-86A6-D002-014D-3A8CE85B993E}"/>
              </a:ext>
            </a:extLst>
          </p:cNvPr>
          <p:cNvCxnSpPr>
            <a:cxnSpLocks/>
          </p:cNvCxnSpPr>
          <p:nvPr/>
        </p:nvCxnSpPr>
        <p:spPr bwMode="auto">
          <a:xfrm flipH="1" flipV="1">
            <a:off x="9766617" y="2579927"/>
            <a:ext cx="6405" cy="2125645"/>
          </a:xfrm>
          <a:prstGeom prst="line">
            <a:avLst/>
          </a:prstGeom>
          <a:noFill/>
          <a:ln w="28575" cap="flat" cmpd="sng" algn="ctr">
            <a:solidFill>
              <a:schemeClr val="tx2"/>
            </a:solidFill>
            <a:prstDash val="sysDash"/>
            <a:round/>
            <a:headEnd type="none" w="med" len="med"/>
            <a:tailEnd type="none" w="med" len="med"/>
          </a:ln>
          <a:effectLst/>
        </p:spPr>
      </p:cxnSp>
      <p:cxnSp>
        <p:nvCxnSpPr>
          <p:cNvPr id="259" name="Straight Connector 258">
            <a:extLst>
              <a:ext uri="{FF2B5EF4-FFF2-40B4-BE49-F238E27FC236}">
                <a16:creationId xmlns:a16="http://schemas.microsoft.com/office/drawing/2014/main" id="{FE29CFAD-5354-50AF-88B9-E3F74468C800}"/>
              </a:ext>
            </a:extLst>
          </p:cNvPr>
          <p:cNvCxnSpPr>
            <a:cxnSpLocks/>
          </p:cNvCxnSpPr>
          <p:nvPr/>
        </p:nvCxnSpPr>
        <p:spPr bwMode="auto">
          <a:xfrm flipH="1" flipV="1">
            <a:off x="10663164" y="2594761"/>
            <a:ext cx="6405" cy="2125645"/>
          </a:xfrm>
          <a:prstGeom prst="line">
            <a:avLst/>
          </a:prstGeom>
          <a:noFill/>
          <a:ln w="28575" cap="flat" cmpd="sng" algn="ctr">
            <a:solidFill>
              <a:schemeClr val="tx2"/>
            </a:solidFill>
            <a:prstDash val="sysDash"/>
            <a:round/>
            <a:headEnd type="none" w="med" len="med"/>
            <a:tailEnd type="none" w="med" len="med"/>
          </a:ln>
          <a:effectLst/>
        </p:spPr>
      </p:cxnSp>
      <p:sp>
        <p:nvSpPr>
          <p:cNvPr id="261" name="Freeform: Shape 260">
            <a:extLst>
              <a:ext uri="{FF2B5EF4-FFF2-40B4-BE49-F238E27FC236}">
                <a16:creationId xmlns:a16="http://schemas.microsoft.com/office/drawing/2014/main" id="{D04FD57C-7F8A-B9CF-696E-2B3215390B69}"/>
              </a:ext>
            </a:extLst>
          </p:cNvPr>
          <p:cNvSpPr/>
          <p:nvPr/>
        </p:nvSpPr>
        <p:spPr bwMode="auto">
          <a:xfrm>
            <a:off x="7066352" y="2582640"/>
            <a:ext cx="4510131" cy="2155465"/>
          </a:xfrm>
          <a:custGeom>
            <a:avLst/>
            <a:gdLst>
              <a:gd name="connsiteX0" fmla="*/ 0 w 4599093"/>
              <a:gd name="connsiteY0" fmla="*/ 0 h 2628053"/>
              <a:gd name="connsiteX1" fmla="*/ 0 w 4599093"/>
              <a:gd name="connsiteY1" fmla="*/ 2628053 h 2628053"/>
              <a:gd name="connsiteX2" fmla="*/ 4599093 w 4599093"/>
              <a:gd name="connsiteY2" fmla="*/ 2628053 h 2628053"/>
            </a:gdLst>
            <a:ahLst/>
            <a:cxnLst>
              <a:cxn ang="0">
                <a:pos x="connsiteX0" y="connsiteY0"/>
              </a:cxn>
              <a:cxn ang="0">
                <a:pos x="connsiteX1" y="connsiteY1"/>
              </a:cxn>
              <a:cxn ang="0">
                <a:pos x="connsiteX2" y="connsiteY2"/>
              </a:cxn>
            </a:cxnLst>
            <a:rect l="l" t="t" r="r" b="b"/>
            <a:pathLst>
              <a:path w="4599093" h="2628053">
                <a:moveTo>
                  <a:pt x="0" y="0"/>
                </a:moveTo>
                <a:lnTo>
                  <a:pt x="0" y="2628053"/>
                </a:lnTo>
                <a:lnTo>
                  <a:pt x="4599093" y="262805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62" name="Group 261">
            <a:extLst>
              <a:ext uri="{FF2B5EF4-FFF2-40B4-BE49-F238E27FC236}">
                <a16:creationId xmlns:a16="http://schemas.microsoft.com/office/drawing/2014/main" id="{6718427D-1973-9E80-B6F8-FFAB07171ED5}"/>
              </a:ext>
            </a:extLst>
          </p:cNvPr>
          <p:cNvGrpSpPr/>
          <p:nvPr/>
        </p:nvGrpSpPr>
        <p:grpSpPr>
          <a:xfrm>
            <a:off x="6978433" y="2582640"/>
            <a:ext cx="80073" cy="2155467"/>
            <a:chOff x="915136" y="2549476"/>
            <a:chExt cx="75806" cy="2618577"/>
          </a:xfrm>
        </p:grpSpPr>
        <p:cxnSp>
          <p:nvCxnSpPr>
            <p:cNvPr id="263" name="Straight Connector 262">
              <a:extLst>
                <a:ext uri="{FF2B5EF4-FFF2-40B4-BE49-F238E27FC236}">
                  <a16:creationId xmlns:a16="http://schemas.microsoft.com/office/drawing/2014/main" id="{493D889F-4DBA-E550-1374-A99C9B234F50}"/>
                </a:ext>
              </a:extLst>
            </p:cNvPr>
            <p:cNvCxnSpPr>
              <a:cxnSpLocks/>
            </p:cNvCxnSpPr>
            <p:nvPr/>
          </p:nvCxnSpPr>
          <p:spPr bwMode="auto">
            <a:xfrm>
              <a:off x="915136" y="254947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8F7780B-0D46-6D74-20F6-EFFAA3DAC54C}"/>
                </a:ext>
              </a:extLst>
            </p:cNvPr>
            <p:cNvCxnSpPr>
              <a:cxnSpLocks/>
            </p:cNvCxnSpPr>
            <p:nvPr/>
          </p:nvCxnSpPr>
          <p:spPr bwMode="auto">
            <a:xfrm>
              <a:off x="915136" y="307319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10D6F45-C9CA-0981-8B79-B19904223D89}"/>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8A8BA64-521B-693D-DB6C-F25ACCCAA9BC}"/>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2EA86867-CA58-E339-EAA0-98E6D75B9909}"/>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36D8CB5-9676-35C4-70B5-82C46FD1BDAA}"/>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80AD6D38-B86D-0A12-D07B-5B04AC683BC7}"/>
              </a:ext>
            </a:extLst>
          </p:cNvPr>
          <p:cNvGrpSpPr/>
          <p:nvPr/>
        </p:nvGrpSpPr>
        <p:grpSpPr>
          <a:xfrm>
            <a:off x="6550964" y="2431867"/>
            <a:ext cx="492949" cy="2392997"/>
            <a:chOff x="679755" y="1954972"/>
            <a:chExt cx="466624" cy="2923117"/>
          </a:xfrm>
        </p:grpSpPr>
        <p:sp>
          <p:nvSpPr>
            <p:cNvPr id="270" name="TextBox 269">
              <a:extLst>
                <a:ext uri="{FF2B5EF4-FFF2-40B4-BE49-F238E27FC236}">
                  <a16:creationId xmlns:a16="http://schemas.microsoft.com/office/drawing/2014/main" id="{40C95F69-D946-28E3-2169-03199861B686}"/>
                </a:ext>
              </a:extLst>
            </p:cNvPr>
            <p:cNvSpPr txBox="1"/>
            <p:nvPr/>
          </p:nvSpPr>
          <p:spPr bwMode="auto">
            <a:xfrm>
              <a:off x="679755" y="195497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71" name="TextBox 270">
              <a:extLst>
                <a:ext uri="{FF2B5EF4-FFF2-40B4-BE49-F238E27FC236}">
                  <a16:creationId xmlns:a16="http://schemas.microsoft.com/office/drawing/2014/main" id="{D5530245-BD4F-9669-56B9-270A0657702C}"/>
                </a:ext>
              </a:extLst>
            </p:cNvPr>
            <p:cNvSpPr txBox="1"/>
            <p:nvPr/>
          </p:nvSpPr>
          <p:spPr bwMode="auto">
            <a:xfrm>
              <a:off x="778971" y="2475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72" name="TextBox 271">
              <a:extLst>
                <a:ext uri="{FF2B5EF4-FFF2-40B4-BE49-F238E27FC236}">
                  <a16:creationId xmlns:a16="http://schemas.microsoft.com/office/drawing/2014/main" id="{365FC80F-0257-CC5F-A08A-D41E8C38E947}"/>
                </a:ext>
              </a:extLst>
            </p:cNvPr>
            <p:cNvSpPr txBox="1"/>
            <p:nvPr/>
          </p:nvSpPr>
          <p:spPr bwMode="auto">
            <a:xfrm>
              <a:off x="771126" y="29976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73" name="TextBox 272">
              <a:extLst>
                <a:ext uri="{FF2B5EF4-FFF2-40B4-BE49-F238E27FC236}">
                  <a16:creationId xmlns:a16="http://schemas.microsoft.com/office/drawing/2014/main" id="{73A8AA13-FE1E-EB54-4D10-27236D3293CA}"/>
                </a:ext>
              </a:extLst>
            </p:cNvPr>
            <p:cNvSpPr txBox="1"/>
            <p:nvPr/>
          </p:nvSpPr>
          <p:spPr bwMode="auto">
            <a:xfrm>
              <a:off x="778971" y="3518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74" name="TextBox 273">
              <a:extLst>
                <a:ext uri="{FF2B5EF4-FFF2-40B4-BE49-F238E27FC236}">
                  <a16:creationId xmlns:a16="http://schemas.microsoft.com/office/drawing/2014/main" id="{36B5A02B-2B8C-FC66-7E84-33FB9DD1BEAE}"/>
                </a:ext>
              </a:extLst>
            </p:cNvPr>
            <p:cNvSpPr txBox="1"/>
            <p:nvPr/>
          </p:nvSpPr>
          <p:spPr bwMode="auto">
            <a:xfrm>
              <a:off x="771126" y="40498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75" name="TextBox 274">
              <a:extLst>
                <a:ext uri="{FF2B5EF4-FFF2-40B4-BE49-F238E27FC236}">
                  <a16:creationId xmlns:a16="http://schemas.microsoft.com/office/drawing/2014/main" id="{3858A8CB-2190-3CD5-578A-CE942DF2A326}"/>
                </a:ext>
              </a:extLst>
            </p:cNvPr>
            <p:cNvSpPr txBox="1"/>
            <p:nvPr/>
          </p:nvSpPr>
          <p:spPr bwMode="auto">
            <a:xfrm>
              <a:off x="870342" y="45703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
        <p:nvSpPr>
          <p:cNvPr id="276" name="TextBox 275">
            <a:extLst>
              <a:ext uri="{FF2B5EF4-FFF2-40B4-BE49-F238E27FC236}">
                <a16:creationId xmlns:a16="http://schemas.microsoft.com/office/drawing/2014/main" id="{CFBED8E2-D58E-7EC3-EED2-A6B6ACFB90FA}"/>
              </a:ext>
            </a:extLst>
          </p:cNvPr>
          <p:cNvSpPr txBox="1"/>
          <p:nvPr/>
        </p:nvSpPr>
        <p:spPr bwMode="auto">
          <a:xfrm rot="16200000">
            <a:off x="6133770" y="3467480"/>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a:t>
            </a:r>
          </a:p>
        </p:txBody>
      </p:sp>
      <p:sp>
        <p:nvSpPr>
          <p:cNvPr id="277" name="TextBox 276">
            <a:extLst>
              <a:ext uri="{FF2B5EF4-FFF2-40B4-BE49-F238E27FC236}">
                <a16:creationId xmlns:a16="http://schemas.microsoft.com/office/drawing/2014/main" id="{27A7DE06-15BB-A937-4AAD-CC07AFBED4F8}"/>
              </a:ext>
            </a:extLst>
          </p:cNvPr>
          <p:cNvSpPr txBox="1"/>
          <p:nvPr/>
        </p:nvSpPr>
        <p:spPr bwMode="auto">
          <a:xfrm>
            <a:off x="7922109" y="4978168"/>
            <a:ext cx="2645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Arial" panose="020B0604020202020204" pitchFamily="34" charset="0"/>
              </a:rPr>
              <a:t>Mo Since Randomization</a:t>
            </a:r>
          </a:p>
        </p:txBody>
      </p:sp>
      <p:grpSp>
        <p:nvGrpSpPr>
          <p:cNvPr id="278" name="Group 277">
            <a:extLst>
              <a:ext uri="{FF2B5EF4-FFF2-40B4-BE49-F238E27FC236}">
                <a16:creationId xmlns:a16="http://schemas.microsoft.com/office/drawing/2014/main" id="{B3CED42E-8317-C102-5DBF-A9349EACF016}"/>
              </a:ext>
            </a:extLst>
          </p:cNvPr>
          <p:cNvGrpSpPr/>
          <p:nvPr/>
        </p:nvGrpSpPr>
        <p:grpSpPr>
          <a:xfrm>
            <a:off x="7065449" y="4737235"/>
            <a:ext cx="4503787" cy="69246"/>
            <a:chOff x="1179647" y="4742154"/>
            <a:chExt cx="4503787" cy="69246"/>
          </a:xfrm>
        </p:grpSpPr>
        <p:grpSp>
          <p:nvGrpSpPr>
            <p:cNvPr id="279" name="Group 278">
              <a:extLst>
                <a:ext uri="{FF2B5EF4-FFF2-40B4-BE49-F238E27FC236}">
                  <a16:creationId xmlns:a16="http://schemas.microsoft.com/office/drawing/2014/main" id="{BA406DA5-15E1-4222-800E-F523B2882FC7}"/>
                </a:ext>
              </a:extLst>
            </p:cNvPr>
            <p:cNvGrpSpPr/>
            <p:nvPr/>
          </p:nvGrpSpPr>
          <p:grpSpPr>
            <a:xfrm>
              <a:off x="1179647" y="4742154"/>
              <a:ext cx="4060297" cy="69246"/>
              <a:chOff x="3950141" y="4822999"/>
              <a:chExt cx="4724170" cy="305440"/>
            </a:xfrm>
          </p:grpSpPr>
          <p:grpSp>
            <p:nvGrpSpPr>
              <p:cNvPr id="283" name="Group 282">
                <a:extLst>
                  <a:ext uri="{FF2B5EF4-FFF2-40B4-BE49-F238E27FC236}">
                    <a16:creationId xmlns:a16="http://schemas.microsoft.com/office/drawing/2014/main" id="{7F299839-8015-6795-A8EC-52C374CAC8A1}"/>
                  </a:ext>
                </a:extLst>
              </p:cNvPr>
              <p:cNvGrpSpPr/>
              <p:nvPr/>
            </p:nvGrpSpPr>
            <p:grpSpPr>
              <a:xfrm rot="5400000">
                <a:off x="4454428" y="4318712"/>
                <a:ext cx="305435" cy="1314009"/>
                <a:chOff x="3586572" y="1714500"/>
                <a:chExt cx="593518" cy="3340100"/>
              </a:xfrm>
            </p:grpSpPr>
            <p:cxnSp>
              <p:nvCxnSpPr>
                <p:cNvPr id="299" name="Straight Connector 298">
                  <a:extLst>
                    <a:ext uri="{FF2B5EF4-FFF2-40B4-BE49-F238E27FC236}">
                      <a16:creationId xmlns:a16="http://schemas.microsoft.com/office/drawing/2014/main" id="{DAC19F8C-6A66-E4EF-DE4F-531772C203D9}"/>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1B85311-2376-A526-9F0A-BADED0D72172}"/>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8FEA77C9-DAAB-E94C-DCC8-0F578FDB6D87}"/>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15CF9FDA-FD1A-74C1-FAA0-302B27CD6778}"/>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0ABE694-5DB9-9120-85ED-E639455C0017}"/>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751512F-74A6-C125-8BC0-6CF06CF2AF25}"/>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9BBD9E18-F353-0930-F54E-205EB33135A1}"/>
                  </a:ext>
                </a:extLst>
              </p:cNvPr>
              <p:cNvGrpSpPr/>
              <p:nvPr/>
            </p:nvGrpSpPr>
            <p:grpSpPr>
              <a:xfrm rot="5400000">
                <a:off x="6034250" y="4318712"/>
                <a:ext cx="305435" cy="1314009"/>
                <a:chOff x="3586572" y="1714500"/>
                <a:chExt cx="593518" cy="3340100"/>
              </a:xfrm>
            </p:grpSpPr>
            <p:cxnSp>
              <p:nvCxnSpPr>
                <p:cNvPr id="293" name="Straight Connector 292">
                  <a:extLst>
                    <a:ext uri="{FF2B5EF4-FFF2-40B4-BE49-F238E27FC236}">
                      <a16:creationId xmlns:a16="http://schemas.microsoft.com/office/drawing/2014/main" id="{7EEFF440-14CF-8F4F-E0D8-E00926233691}"/>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CC62CEB-94EA-93CF-8A84-B732BDB5268A}"/>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3110588-21A3-6CBD-8CAE-BD84314883D0}"/>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1556550-E29D-A80E-5194-8EEB165493C7}"/>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41A05709-A56B-1D80-A450-2503D4316DCC}"/>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EA2DD482-DF6D-E465-86B1-4F3DA7450578}"/>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97E15EBF-9F12-4D3E-F827-22A9657B4CB5}"/>
                  </a:ext>
                </a:extLst>
              </p:cNvPr>
              <p:cNvGrpSpPr/>
              <p:nvPr/>
            </p:nvGrpSpPr>
            <p:grpSpPr>
              <a:xfrm rot="5400000">
                <a:off x="7735295" y="4189423"/>
                <a:ext cx="305437" cy="1572595"/>
                <a:chOff x="3586572" y="1057197"/>
                <a:chExt cx="593521" cy="3997403"/>
              </a:xfrm>
            </p:grpSpPr>
            <p:cxnSp>
              <p:nvCxnSpPr>
                <p:cNvPr id="286" name="Straight Connector 285">
                  <a:extLst>
                    <a:ext uri="{FF2B5EF4-FFF2-40B4-BE49-F238E27FC236}">
                      <a16:creationId xmlns:a16="http://schemas.microsoft.com/office/drawing/2014/main" id="{9B9E117C-FBE4-B40E-9104-10CED2BD217C}"/>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3BA07C1-6DED-BC18-9B3F-2ABD91918C91}"/>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C4B1E1B-B9A7-D795-08B0-E504157CE312}"/>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B39A35D6-8D99-90CC-B1C7-0EEC8F168513}"/>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4915F55C-EA1E-8C66-BC30-F9673721DB3B}"/>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E54ABB3-D571-0D13-3A2D-CDE984302943}"/>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30936D1C-CC05-7917-DD9C-9A7FF4D0B255}"/>
                    </a:ext>
                  </a:extLst>
                </p:cNvPr>
                <p:cNvCxnSpPr>
                  <a:cxnSpLocks/>
                </p:cNvCxnSpPr>
                <p:nvPr/>
              </p:nvCxnSpPr>
              <p:spPr bwMode="auto">
                <a:xfrm>
                  <a:off x="3586575" y="1057197"/>
                  <a:ext cx="593518" cy="0"/>
                </a:xfrm>
                <a:prstGeom prst="line">
                  <a:avLst/>
                </a:prstGeom>
                <a:noFill/>
                <a:ln w="28575" cap="flat" cmpd="sng" algn="ctr">
                  <a:solidFill>
                    <a:srgbClr val="000000"/>
                  </a:solidFill>
                  <a:prstDash val="solid"/>
                  <a:round/>
                  <a:headEnd type="none" w="med" len="med"/>
                  <a:tailEnd type="none" w="med" len="med"/>
                </a:ln>
                <a:effectLst/>
              </p:spPr>
            </p:cxnSp>
          </p:grpSp>
        </p:grpSp>
        <p:grpSp>
          <p:nvGrpSpPr>
            <p:cNvPr id="280" name="Group 279">
              <a:extLst>
                <a:ext uri="{FF2B5EF4-FFF2-40B4-BE49-F238E27FC236}">
                  <a16:creationId xmlns:a16="http://schemas.microsoft.com/office/drawing/2014/main" id="{A9C0DEE0-2B31-9D17-73C1-29B667BC9FA1}"/>
                </a:ext>
              </a:extLst>
            </p:cNvPr>
            <p:cNvGrpSpPr/>
            <p:nvPr/>
          </p:nvGrpSpPr>
          <p:grpSpPr>
            <a:xfrm>
              <a:off x="5461613" y="4742154"/>
              <a:ext cx="221821" cy="69246"/>
              <a:chOff x="5170097" y="4894554"/>
              <a:chExt cx="222248" cy="69246"/>
            </a:xfrm>
          </p:grpSpPr>
          <p:cxnSp>
            <p:nvCxnSpPr>
              <p:cNvPr id="281" name="Straight Connector 280">
                <a:extLst>
                  <a:ext uri="{FF2B5EF4-FFF2-40B4-BE49-F238E27FC236}">
                    <a16:creationId xmlns:a16="http://schemas.microsoft.com/office/drawing/2014/main" id="{B3E907DA-EEB8-F459-0BB1-9B340B2817EB}"/>
                  </a:ext>
                </a:extLst>
              </p:cNvPr>
              <p:cNvCxnSpPr>
                <a:cxnSpLocks/>
              </p:cNvCxnSpPr>
              <p:nvPr/>
            </p:nvCxnSpPr>
            <p:spPr bwMode="auto">
              <a:xfrm rot="5400000">
                <a:off x="5135474" y="4929177"/>
                <a:ext cx="69245" cy="0"/>
              </a:xfrm>
              <a:prstGeom prst="line">
                <a:avLst/>
              </a:prstGeom>
              <a:noFill/>
              <a:ln w="28575" cap="flat" cmpd="sng" algn="ctr">
                <a:solidFill>
                  <a:srgbClr val="000000"/>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4FE6968-D6AF-D6BA-1CB4-98696780EDD1}"/>
                  </a:ext>
                </a:extLst>
              </p:cNvPr>
              <p:cNvCxnSpPr>
                <a:cxnSpLocks/>
              </p:cNvCxnSpPr>
              <p:nvPr/>
            </p:nvCxnSpPr>
            <p:spPr bwMode="auto">
              <a:xfrm rot="5400000">
                <a:off x="5357722" y="4929178"/>
                <a:ext cx="69245" cy="0"/>
              </a:xfrm>
              <a:prstGeom prst="line">
                <a:avLst/>
              </a:prstGeom>
              <a:noFill/>
              <a:ln w="28575" cap="flat" cmpd="sng" algn="ctr">
                <a:solidFill>
                  <a:srgbClr val="000000"/>
                </a:solidFill>
                <a:prstDash val="solid"/>
                <a:round/>
                <a:headEnd type="none" w="med" len="med"/>
                <a:tailEnd type="none" w="med" len="med"/>
              </a:ln>
              <a:effectLst/>
            </p:spPr>
          </p:cxnSp>
        </p:grpSp>
      </p:grpSp>
      <p:grpSp>
        <p:nvGrpSpPr>
          <p:cNvPr id="305" name="Group 304">
            <a:extLst>
              <a:ext uri="{FF2B5EF4-FFF2-40B4-BE49-F238E27FC236}">
                <a16:creationId xmlns:a16="http://schemas.microsoft.com/office/drawing/2014/main" id="{4D5E8ED1-D053-C8DC-1A5F-40175445E5F1}"/>
              </a:ext>
            </a:extLst>
          </p:cNvPr>
          <p:cNvGrpSpPr/>
          <p:nvPr/>
        </p:nvGrpSpPr>
        <p:grpSpPr>
          <a:xfrm>
            <a:off x="6978432" y="4732316"/>
            <a:ext cx="4786350" cy="312696"/>
            <a:chOff x="1092630" y="4737235"/>
            <a:chExt cx="4786350" cy="312696"/>
          </a:xfrm>
        </p:grpSpPr>
        <p:grpSp>
          <p:nvGrpSpPr>
            <p:cNvPr id="306" name="Group 305">
              <a:extLst>
                <a:ext uri="{FF2B5EF4-FFF2-40B4-BE49-F238E27FC236}">
                  <a16:creationId xmlns:a16="http://schemas.microsoft.com/office/drawing/2014/main" id="{A1714CDD-C372-5840-A897-06438B78669A}"/>
                </a:ext>
              </a:extLst>
            </p:cNvPr>
            <p:cNvGrpSpPr/>
            <p:nvPr/>
          </p:nvGrpSpPr>
          <p:grpSpPr>
            <a:xfrm>
              <a:off x="1092630" y="4742154"/>
              <a:ext cx="4269701" cy="307777"/>
              <a:chOff x="1092630" y="4742154"/>
              <a:chExt cx="4269701" cy="307777"/>
            </a:xfrm>
          </p:grpSpPr>
          <p:sp>
            <p:nvSpPr>
              <p:cNvPr id="309" name="TextBox 308">
                <a:extLst>
                  <a:ext uri="{FF2B5EF4-FFF2-40B4-BE49-F238E27FC236}">
                    <a16:creationId xmlns:a16="http://schemas.microsoft.com/office/drawing/2014/main" id="{94BDA97F-C0D0-7B79-F1BC-9101424BEB27}"/>
                  </a:ext>
                </a:extLst>
              </p:cNvPr>
              <p:cNvSpPr txBox="1"/>
              <p:nvPr/>
            </p:nvSpPr>
            <p:spPr bwMode="auto">
              <a:xfrm>
                <a:off x="1092630"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0</a:t>
                </a:r>
              </a:p>
            </p:txBody>
          </p:sp>
          <p:sp>
            <p:nvSpPr>
              <p:cNvPr id="310" name="TextBox 309">
                <a:extLst>
                  <a:ext uri="{FF2B5EF4-FFF2-40B4-BE49-F238E27FC236}">
                    <a16:creationId xmlns:a16="http://schemas.microsoft.com/office/drawing/2014/main" id="{E7DFE517-C86B-770D-D667-0204DFA60DBF}"/>
                  </a:ext>
                </a:extLst>
              </p:cNvPr>
              <p:cNvSpPr txBox="1"/>
              <p:nvPr/>
            </p:nvSpPr>
            <p:spPr bwMode="auto">
              <a:xfrm>
                <a:off x="1322313"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a:t>
                </a:r>
              </a:p>
            </p:txBody>
          </p:sp>
          <p:sp>
            <p:nvSpPr>
              <p:cNvPr id="311" name="TextBox 310">
                <a:extLst>
                  <a:ext uri="{FF2B5EF4-FFF2-40B4-BE49-F238E27FC236}">
                    <a16:creationId xmlns:a16="http://schemas.microsoft.com/office/drawing/2014/main" id="{529CEC54-3E90-C8B2-AF4F-EDB0B3D5C281}"/>
                  </a:ext>
                </a:extLst>
              </p:cNvPr>
              <p:cNvSpPr txBox="1"/>
              <p:nvPr/>
            </p:nvSpPr>
            <p:spPr bwMode="auto">
              <a:xfrm>
                <a:off x="1550364"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a:t>
                </a:r>
              </a:p>
            </p:txBody>
          </p:sp>
          <p:sp>
            <p:nvSpPr>
              <p:cNvPr id="312" name="TextBox 311">
                <a:extLst>
                  <a:ext uri="{FF2B5EF4-FFF2-40B4-BE49-F238E27FC236}">
                    <a16:creationId xmlns:a16="http://schemas.microsoft.com/office/drawing/2014/main" id="{8F2196BC-98CB-28ED-A7EA-8E24614FC94B}"/>
                  </a:ext>
                </a:extLst>
              </p:cNvPr>
              <p:cNvSpPr txBox="1"/>
              <p:nvPr/>
            </p:nvSpPr>
            <p:spPr bwMode="auto">
              <a:xfrm>
                <a:off x="1771910" y="4742154"/>
                <a:ext cx="184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9</a:t>
                </a:r>
              </a:p>
            </p:txBody>
          </p:sp>
          <p:sp>
            <p:nvSpPr>
              <p:cNvPr id="313" name="TextBox 312">
                <a:extLst>
                  <a:ext uri="{FF2B5EF4-FFF2-40B4-BE49-F238E27FC236}">
                    <a16:creationId xmlns:a16="http://schemas.microsoft.com/office/drawing/2014/main" id="{850B26CB-1C02-A450-3116-B2DFACF09372}"/>
                  </a:ext>
                </a:extLst>
              </p:cNvPr>
              <p:cNvSpPr txBox="1"/>
              <p:nvPr/>
            </p:nvSpPr>
            <p:spPr bwMode="auto">
              <a:xfrm>
                <a:off x="1968010"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12</a:t>
                </a:r>
              </a:p>
            </p:txBody>
          </p:sp>
          <p:sp>
            <p:nvSpPr>
              <p:cNvPr id="314" name="TextBox 313">
                <a:extLst>
                  <a:ext uri="{FF2B5EF4-FFF2-40B4-BE49-F238E27FC236}">
                    <a16:creationId xmlns:a16="http://schemas.microsoft.com/office/drawing/2014/main" id="{E57A703A-2B6D-EAB9-799C-94315FA66594}"/>
                  </a:ext>
                </a:extLst>
              </p:cNvPr>
              <p:cNvSpPr txBox="1"/>
              <p:nvPr/>
            </p:nvSpPr>
            <p:spPr bwMode="auto">
              <a:xfrm>
                <a:off x="2197693"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15</a:t>
                </a:r>
              </a:p>
            </p:txBody>
          </p:sp>
          <p:sp>
            <p:nvSpPr>
              <p:cNvPr id="315" name="TextBox 314">
                <a:extLst>
                  <a:ext uri="{FF2B5EF4-FFF2-40B4-BE49-F238E27FC236}">
                    <a16:creationId xmlns:a16="http://schemas.microsoft.com/office/drawing/2014/main" id="{8E4A3214-E649-320C-4C98-279B9413FB76}"/>
                  </a:ext>
                </a:extLst>
              </p:cNvPr>
              <p:cNvSpPr txBox="1"/>
              <p:nvPr/>
            </p:nvSpPr>
            <p:spPr bwMode="auto">
              <a:xfrm>
                <a:off x="2412181"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18</a:t>
                </a:r>
              </a:p>
            </p:txBody>
          </p:sp>
          <p:sp>
            <p:nvSpPr>
              <p:cNvPr id="316" name="TextBox 315">
                <a:extLst>
                  <a:ext uri="{FF2B5EF4-FFF2-40B4-BE49-F238E27FC236}">
                    <a16:creationId xmlns:a16="http://schemas.microsoft.com/office/drawing/2014/main" id="{D2FEDCEB-8E52-EB06-E88D-B6A0672C4F4B}"/>
                  </a:ext>
                </a:extLst>
              </p:cNvPr>
              <p:cNvSpPr txBox="1"/>
              <p:nvPr/>
            </p:nvSpPr>
            <p:spPr bwMode="auto">
              <a:xfrm>
                <a:off x="2641864"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21</a:t>
                </a:r>
              </a:p>
            </p:txBody>
          </p:sp>
          <p:sp>
            <p:nvSpPr>
              <p:cNvPr id="317" name="TextBox 316">
                <a:extLst>
                  <a:ext uri="{FF2B5EF4-FFF2-40B4-BE49-F238E27FC236}">
                    <a16:creationId xmlns:a16="http://schemas.microsoft.com/office/drawing/2014/main" id="{4A9F4E4E-9809-58B3-0590-DFE04BD0CFF8}"/>
                  </a:ext>
                </a:extLst>
              </p:cNvPr>
              <p:cNvSpPr txBox="1"/>
              <p:nvPr/>
            </p:nvSpPr>
            <p:spPr bwMode="auto">
              <a:xfrm>
                <a:off x="2858363"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24</a:t>
                </a:r>
              </a:p>
            </p:txBody>
          </p:sp>
          <p:sp>
            <p:nvSpPr>
              <p:cNvPr id="318" name="TextBox 317">
                <a:extLst>
                  <a:ext uri="{FF2B5EF4-FFF2-40B4-BE49-F238E27FC236}">
                    <a16:creationId xmlns:a16="http://schemas.microsoft.com/office/drawing/2014/main" id="{F7C462B8-D399-76A3-E3E0-7AAC0E3B1B4A}"/>
                  </a:ext>
                </a:extLst>
              </p:cNvPr>
              <p:cNvSpPr txBox="1"/>
              <p:nvPr/>
            </p:nvSpPr>
            <p:spPr bwMode="auto">
              <a:xfrm>
                <a:off x="3088046"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27</a:t>
                </a:r>
              </a:p>
            </p:txBody>
          </p:sp>
          <p:sp>
            <p:nvSpPr>
              <p:cNvPr id="319" name="TextBox 318">
                <a:extLst>
                  <a:ext uri="{FF2B5EF4-FFF2-40B4-BE49-F238E27FC236}">
                    <a16:creationId xmlns:a16="http://schemas.microsoft.com/office/drawing/2014/main" id="{C8230490-E3FD-6D3F-C7A3-C5C6BD140599}"/>
                  </a:ext>
                </a:extLst>
              </p:cNvPr>
              <p:cNvSpPr txBox="1"/>
              <p:nvPr/>
            </p:nvSpPr>
            <p:spPr bwMode="auto">
              <a:xfrm>
                <a:off x="3302534"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30</a:t>
                </a:r>
              </a:p>
            </p:txBody>
          </p:sp>
          <p:sp>
            <p:nvSpPr>
              <p:cNvPr id="320" name="TextBox 319">
                <a:extLst>
                  <a:ext uri="{FF2B5EF4-FFF2-40B4-BE49-F238E27FC236}">
                    <a16:creationId xmlns:a16="http://schemas.microsoft.com/office/drawing/2014/main" id="{E351A640-94AF-55EF-AA27-ACA55594A942}"/>
                  </a:ext>
                </a:extLst>
              </p:cNvPr>
              <p:cNvSpPr txBox="1"/>
              <p:nvPr/>
            </p:nvSpPr>
            <p:spPr bwMode="auto">
              <a:xfrm>
                <a:off x="3532217"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33</a:t>
                </a:r>
              </a:p>
            </p:txBody>
          </p:sp>
          <p:sp>
            <p:nvSpPr>
              <p:cNvPr id="321" name="TextBox 320">
                <a:extLst>
                  <a:ext uri="{FF2B5EF4-FFF2-40B4-BE49-F238E27FC236}">
                    <a16:creationId xmlns:a16="http://schemas.microsoft.com/office/drawing/2014/main" id="{03806857-674B-442B-4B79-4A7C4A159395}"/>
                  </a:ext>
                </a:extLst>
              </p:cNvPr>
              <p:cNvSpPr txBox="1"/>
              <p:nvPr/>
            </p:nvSpPr>
            <p:spPr bwMode="auto">
              <a:xfrm>
                <a:off x="3758742"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36</a:t>
                </a:r>
              </a:p>
            </p:txBody>
          </p:sp>
          <p:sp>
            <p:nvSpPr>
              <p:cNvPr id="322" name="TextBox 321">
                <a:extLst>
                  <a:ext uri="{FF2B5EF4-FFF2-40B4-BE49-F238E27FC236}">
                    <a16:creationId xmlns:a16="http://schemas.microsoft.com/office/drawing/2014/main" id="{BB6E05AD-F077-A5CE-A8FB-876B011BC76F}"/>
                  </a:ext>
                </a:extLst>
              </p:cNvPr>
              <p:cNvSpPr txBox="1"/>
              <p:nvPr/>
            </p:nvSpPr>
            <p:spPr bwMode="auto">
              <a:xfrm>
                <a:off x="3988425"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39</a:t>
                </a:r>
              </a:p>
            </p:txBody>
          </p:sp>
          <p:sp>
            <p:nvSpPr>
              <p:cNvPr id="323" name="TextBox 322">
                <a:extLst>
                  <a:ext uri="{FF2B5EF4-FFF2-40B4-BE49-F238E27FC236}">
                    <a16:creationId xmlns:a16="http://schemas.microsoft.com/office/drawing/2014/main" id="{DDE7D6DB-0522-BD90-5418-F14304CA3544}"/>
                  </a:ext>
                </a:extLst>
              </p:cNvPr>
              <p:cNvSpPr txBox="1"/>
              <p:nvPr/>
            </p:nvSpPr>
            <p:spPr bwMode="auto">
              <a:xfrm>
                <a:off x="4204923"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42</a:t>
                </a:r>
              </a:p>
            </p:txBody>
          </p:sp>
          <p:sp>
            <p:nvSpPr>
              <p:cNvPr id="324" name="TextBox 323">
                <a:extLst>
                  <a:ext uri="{FF2B5EF4-FFF2-40B4-BE49-F238E27FC236}">
                    <a16:creationId xmlns:a16="http://schemas.microsoft.com/office/drawing/2014/main" id="{882D9D6E-A782-BCA7-C5BB-9A9AFC5FD4CC}"/>
                  </a:ext>
                </a:extLst>
              </p:cNvPr>
              <p:cNvSpPr txBox="1"/>
              <p:nvPr/>
            </p:nvSpPr>
            <p:spPr bwMode="auto">
              <a:xfrm>
                <a:off x="4434606"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45</a:t>
                </a:r>
              </a:p>
            </p:txBody>
          </p:sp>
          <p:sp>
            <p:nvSpPr>
              <p:cNvPr id="325" name="TextBox 324">
                <a:extLst>
                  <a:ext uri="{FF2B5EF4-FFF2-40B4-BE49-F238E27FC236}">
                    <a16:creationId xmlns:a16="http://schemas.microsoft.com/office/drawing/2014/main" id="{D529A0C3-FB7C-750F-9F9D-1C1A12426702}"/>
                  </a:ext>
                </a:extLst>
              </p:cNvPr>
              <p:cNvSpPr txBox="1"/>
              <p:nvPr/>
            </p:nvSpPr>
            <p:spPr bwMode="auto">
              <a:xfrm>
                <a:off x="4649094"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48</a:t>
                </a:r>
              </a:p>
            </p:txBody>
          </p:sp>
          <p:sp>
            <p:nvSpPr>
              <p:cNvPr id="326" name="TextBox 325">
                <a:extLst>
                  <a:ext uri="{FF2B5EF4-FFF2-40B4-BE49-F238E27FC236}">
                    <a16:creationId xmlns:a16="http://schemas.microsoft.com/office/drawing/2014/main" id="{76D3A609-8072-CFD3-5693-A7FE6E000130}"/>
                  </a:ext>
                </a:extLst>
              </p:cNvPr>
              <p:cNvSpPr txBox="1"/>
              <p:nvPr/>
            </p:nvSpPr>
            <p:spPr bwMode="auto">
              <a:xfrm>
                <a:off x="4897157"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51</a:t>
                </a:r>
              </a:p>
            </p:txBody>
          </p:sp>
          <p:sp>
            <p:nvSpPr>
              <p:cNvPr id="327" name="TextBox 326">
                <a:extLst>
                  <a:ext uri="{FF2B5EF4-FFF2-40B4-BE49-F238E27FC236}">
                    <a16:creationId xmlns:a16="http://schemas.microsoft.com/office/drawing/2014/main" id="{CB2372FA-389A-B6CA-DFC5-BCF1EE061121}"/>
                  </a:ext>
                </a:extLst>
              </p:cNvPr>
              <p:cNvSpPr txBox="1"/>
              <p:nvPr/>
            </p:nvSpPr>
            <p:spPr bwMode="auto">
              <a:xfrm>
                <a:off x="5116979" y="4742154"/>
                <a:ext cx="245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54</a:t>
                </a:r>
              </a:p>
            </p:txBody>
          </p:sp>
        </p:grpSp>
        <p:sp>
          <p:nvSpPr>
            <p:cNvPr id="307" name="TextBox 306">
              <a:extLst>
                <a:ext uri="{FF2B5EF4-FFF2-40B4-BE49-F238E27FC236}">
                  <a16:creationId xmlns:a16="http://schemas.microsoft.com/office/drawing/2014/main" id="{CEF067F2-3502-3ABD-AB0E-7B1A8B33C7E4}"/>
                </a:ext>
              </a:extLst>
            </p:cNvPr>
            <p:cNvSpPr txBox="1"/>
            <p:nvPr/>
          </p:nvSpPr>
          <p:spPr bwMode="auto">
            <a:xfrm>
              <a:off x="5273370" y="4737235"/>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57</a:t>
              </a:r>
            </a:p>
          </p:txBody>
        </p:sp>
        <p:sp>
          <p:nvSpPr>
            <p:cNvPr id="308" name="TextBox 307">
              <a:extLst>
                <a:ext uri="{FF2B5EF4-FFF2-40B4-BE49-F238E27FC236}">
                  <a16:creationId xmlns:a16="http://schemas.microsoft.com/office/drawing/2014/main" id="{B925C2DD-BF14-74BA-C4FF-3D192CC437EB}"/>
                </a:ext>
              </a:extLst>
            </p:cNvPr>
            <p:cNvSpPr txBox="1"/>
            <p:nvPr/>
          </p:nvSpPr>
          <p:spPr bwMode="auto">
            <a:xfrm>
              <a:off x="5511572" y="4737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60</a:t>
              </a:r>
            </a:p>
          </p:txBody>
        </p:sp>
      </p:grpSp>
      <p:sp>
        <p:nvSpPr>
          <p:cNvPr id="356" name="TextBox 355">
            <a:extLst>
              <a:ext uri="{FF2B5EF4-FFF2-40B4-BE49-F238E27FC236}">
                <a16:creationId xmlns:a16="http://schemas.microsoft.com/office/drawing/2014/main" id="{36DAC5CD-638E-518D-B2F1-2CE878E023C0}"/>
              </a:ext>
            </a:extLst>
          </p:cNvPr>
          <p:cNvSpPr txBox="1"/>
          <p:nvPr/>
        </p:nvSpPr>
        <p:spPr bwMode="auto">
          <a:xfrm>
            <a:off x="7117199" y="4150255"/>
            <a:ext cx="21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0.90 (95% CI: 0.31-2.56)</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.84</a:t>
            </a:r>
          </a:p>
        </p:txBody>
      </p:sp>
      <p:grpSp>
        <p:nvGrpSpPr>
          <p:cNvPr id="489" name="Group 488">
            <a:extLst>
              <a:ext uri="{FF2B5EF4-FFF2-40B4-BE49-F238E27FC236}">
                <a16:creationId xmlns:a16="http://schemas.microsoft.com/office/drawing/2014/main" id="{AB203107-13C2-C28A-6A55-3B2E3A0B79C5}"/>
              </a:ext>
            </a:extLst>
          </p:cNvPr>
          <p:cNvGrpSpPr/>
          <p:nvPr/>
        </p:nvGrpSpPr>
        <p:grpSpPr>
          <a:xfrm>
            <a:off x="7039938" y="2555970"/>
            <a:ext cx="4521452" cy="235358"/>
            <a:chOff x="7039938" y="2555970"/>
            <a:chExt cx="4521452" cy="235358"/>
          </a:xfrm>
        </p:grpSpPr>
        <p:sp>
          <p:nvSpPr>
            <p:cNvPr id="410" name="Isosceles Triangle 187">
              <a:extLst>
                <a:ext uri="{FF2B5EF4-FFF2-40B4-BE49-F238E27FC236}">
                  <a16:creationId xmlns:a16="http://schemas.microsoft.com/office/drawing/2014/main" id="{45EABB46-372B-57F9-B6D4-9AD7CD19D829}"/>
                </a:ext>
              </a:extLst>
            </p:cNvPr>
            <p:cNvSpPr/>
            <p:nvPr/>
          </p:nvSpPr>
          <p:spPr bwMode="auto">
            <a:xfrm>
              <a:off x="7039938" y="2555970"/>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1" name="Isosceles Triangle 188">
              <a:extLst>
                <a:ext uri="{FF2B5EF4-FFF2-40B4-BE49-F238E27FC236}">
                  <a16:creationId xmlns:a16="http://schemas.microsoft.com/office/drawing/2014/main" id="{FA33B1D7-F96A-02AD-7F85-E2B6B67A9309}"/>
                </a:ext>
              </a:extLst>
            </p:cNvPr>
            <p:cNvSpPr/>
            <p:nvPr/>
          </p:nvSpPr>
          <p:spPr bwMode="auto">
            <a:xfrm>
              <a:off x="7163732" y="2563301"/>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2" name="Isosceles Triangle 189">
              <a:extLst>
                <a:ext uri="{FF2B5EF4-FFF2-40B4-BE49-F238E27FC236}">
                  <a16:creationId xmlns:a16="http://schemas.microsoft.com/office/drawing/2014/main" id="{8BC2D53F-B954-FE94-3158-17FFE63F61B8}"/>
                </a:ext>
              </a:extLst>
            </p:cNvPr>
            <p:cNvSpPr/>
            <p:nvPr/>
          </p:nvSpPr>
          <p:spPr bwMode="auto">
            <a:xfrm>
              <a:off x="7206811" y="2563301"/>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3" name="Isosceles Triangle 190">
              <a:extLst>
                <a:ext uri="{FF2B5EF4-FFF2-40B4-BE49-F238E27FC236}">
                  <a16:creationId xmlns:a16="http://schemas.microsoft.com/office/drawing/2014/main" id="{D46CE6D3-AFC8-D0F1-F046-4038BF732876}"/>
                </a:ext>
              </a:extLst>
            </p:cNvPr>
            <p:cNvSpPr/>
            <p:nvPr/>
          </p:nvSpPr>
          <p:spPr bwMode="auto">
            <a:xfrm>
              <a:off x="7261672" y="2563301"/>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4" name="Isosceles Triangle 191">
              <a:extLst>
                <a:ext uri="{FF2B5EF4-FFF2-40B4-BE49-F238E27FC236}">
                  <a16:creationId xmlns:a16="http://schemas.microsoft.com/office/drawing/2014/main" id="{AD1AEDE2-8D52-4271-0812-FF345FD17114}"/>
                </a:ext>
              </a:extLst>
            </p:cNvPr>
            <p:cNvSpPr/>
            <p:nvPr/>
          </p:nvSpPr>
          <p:spPr bwMode="auto">
            <a:xfrm>
              <a:off x="7581589" y="2562359"/>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5" name="Isosceles Triangle 192">
              <a:extLst>
                <a:ext uri="{FF2B5EF4-FFF2-40B4-BE49-F238E27FC236}">
                  <a16:creationId xmlns:a16="http://schemas.microsoft.com/office/drawing/2014/main" id="{C6C4121D-9E16-EAF1-5DEF-5EFBA7B3C4E9}"/>
                </a:ext>
              </a:extLst>
            </p:cNvPr>
            <p:cNvSpPr/>
            <p:nvPr/>
          </p:nvSpPr>
          <p:spPr bwMode="auto">
            <a:xfrm>
              <a:off x="7656458" y="2563455"/>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6" name="Isosceles Triangle 193">
              <a:extLst>
                <a:ext uri="{FF2B5EF4-FFF2-40B4-BE49-F238E27FC236}">
                  <a16:creationId xmlns:a16="http://schemas.microsoft.com/office/drawing/2014/main" id="{A1FBAD9C-C6F4-7B9F-A27F-F8788B4349E2}"/>
                </a:ext>
              </a:extLst>
            </p:cNvPr>
            <p:cNvSpPr/>
            <p:nvPr/>
          </p:nvSpPr>
          <p:spPr bwMode="auto">
            <a:xfrm>
              <a:off x="7694684" y="2587895"/>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7" name="Isosceles Triangle 194">
              <a:extLst>
                <a:ext uri="{FF2B5EF4-FFF2-40B4-BE49-F238E27FC236}">
                  <a16:creationId xmlns:a16="http://schemas.microsoft.com/office/drawing/2014/main" id="{4D5B8A32-38CD-DCD0-73F0-6D7235702767}"/>
                </a:ext>
              </a:extLst>
            </p:cNvPr>
            <p:cNvSpPr/>
            <p:nvPr/>
          </p:nvSpPr>
          <p:spPr bwMode="auto">
            <a:xfrm>
              <a:off x="8026683" y="2610246"/>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8" name="Isosceles Triangle 195">
              <a:extLst>
                <a:ext uri="{FF2B5EF4-FFF2-40B4-BE49-F238E27FC236}">
                  <a16:creationId xmlns:a16="http://schemas.microsoft.com/office/drawing/2014/main" id="{3B1B41D2-DB96-1F14-6238-95866924941B}"/>
                </a:ext>
              </a:extLst>
            </p:cNvPr>
            <p:cNvSpPr/>
            <p:nvPr/>
          </p:nvSpPr>
          <p:spPr bwMode="auto">
            <a:xfrm>
              <a:off x="7706692" y="2588048"/>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9" name="Isosceles Triangle 196">
              <a:extLst>
                <a:ext uri="{FF2B5EF4-FFF2-40B4-BE49-F238E27FC236}">
                  <a16:creationId xmlns:a16="http://schemas.microsoft.com/office/drawing/2014/main" id="{0C3B5281-D969-53ED-6731-59225171E4D5}"/>
                </a:ext>
              </a:extLst>
            </p:cNvPr>
            <p:cNvSpPr/>
            <p:nvPr/>
          </p:nvSpPr>
          <p:spPr bwMode="auto">
            <a:xfrm>
              <a:off x="7921611" y="260951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0" name="Isosceles Triangle 197">
              <a:extLst>
                <a:ext uri="{FF2B5EF4-FFF2-40B4-BE49-F238E27FC236}">
                  <a16:creationId xmlns:a16="http://schemas.microsoft.com/office/drawing/2014/main" id="{26269F38-4C8B-FB6E-FA75-F050A17F6389}"/>
                </a:ext>
              </a:extLst>
            </p:cNvPr>
            <p:cNvSpPr/>
            <p:nvPr/>
          </p:nvSpPr>
          <p:spPr bwMode="auto">
            <a:xfrm>
              <a:off x="8155450" y="2631850"/>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1" name="Isosceles Triangle 198">
              <a:extLst>
                <a:ext uri="{FF2B5EF4-FFF2-40B4-BE49-F238E27FC236}">
                  <a16:creationId xmlns:a16="http://schemas.microsoft.com/office/drawing/2014/main" id="{97F8F205-6D39-AF1C-BD3E-03E07262195D}"/>
                </a:ext>
              </a:extLst>
            </p:cNvPr>
            <p:cNvSpPr/>
            <p:nvPr/>
          </p:nvSpPr>
          <p:spPr bwMode="auto">
            <a:xfrm>
              <a:off x="8188618" y="263092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2" name="Isosceles Triangle 199">
              <a:extLst>
                <a:ext uri="{FF2B5EF4-FFF2-40B4-BE49-F238E27FC236}">
                  <a16:creationId xmlns:a16="http://schemas.microsoft.com/office/drawing/2014/main" id="{F8523F96-AA26-70B3-AE6C-295948BB542A}"/>
                </a:ext>
              </a:extLst>
            </p:cNvPr>
            <p:cNvSpPr/>
            <p:nvPr/>
          </p:nvSpPr>
          <p:spPr bwMode="auto">
            <a:xfrm>
              <a:off x="8711789" y="2702145"/>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3" name="Isosceles Triangle 200">
              <a:extLst>
                <a:ext uri="{FF2B5EF4-FFF2-40B4-BE49-F238E27FC236}">
                  <a16:creationId xmlns:a16="http://schemas.microsoft.com/office/drawing/2014/main" id="{080F47FF-DEA9-3435-9821-5BC7023C2DC2}"/>
                </a:ext>
              </a:extLst>
            </p:cNvPr>
            <p:cNvSpPr/>
            <p:nvPr/>
          </p:nvSpPr>
          <p:spPr bwMode="auto">
            <a:xfrm>
              <a:off x="8341284" y="2656764"/>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4" name="Isosceles Triangle 201">
              <a:extLst>
                <a:ext uri="{FF2B5EF4-FFF2-40B4-BE49-F238E27FC236}">
                  <a16:creationId xmlns:a16="http://schemas.microsoft.com/office/drawing/2014/main" id="{6E7CA318-5C24-7F85-2951-86287CCB9137}"/>
                </a:ext>
              </a:extLst>
            </p:cNvPr>
            <p:cNvSpPr/>
            <p:nvPr/>
          </p:nvSpPr>
          <p:spPr bwMode="auto">
            <a:xfrm>
              <a:off x="8771182" y="2702379"/>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5" name="Isosceles Triangle 202">
              <a:extLst>
                <a:ext uri="{FF2B5EF4-FFF2-40B4-BE49-F238E27FC236}">
                  <a16:creationId xmlns:a16="http://schemas.microsoft.com/office/drawing/2014/main" id="{CB68B4DF-3655-D30E-4EAE-F1B74EEE2175}"/>
                </a:ext>
              </a:extLst>
            </p:cNvPr>
            <p:cNvSpPr/>
            <p:nvPr/>
          </p:nvSpPr>
          <p:spPr bwMode="auto">
            <a:xfrm>
              <a:off x="8923153"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6" name="Isosceles Triangle 203">
              <a:extLst>
                <a:ext uri="{FF2B5EF4-FFF2-40B4-BE49-F238E27FC236}">
                  <a16:creationId xmlns:a16="http://schemas.microsoft.com/office/drawing/2014/main" id="{9E8842B5-24A2-7022-2C6C-30C216D48AA0}"/>
                </a:ext>
              </a:extLst>
            </p:cNvPr>
            <p:cNvSpPr/>
            <p:nvPr/>
          </p:nvSpPr>
          <p:spPr bwMode="auto">
            <a:xfrm>
              <a:off x="9476041"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7" name="Isosceles Triangle 204">
              <a:extLst>
                <a:ext uri="{FF2B5EF4-FFF2-40B4-BE49-F238E27FC236}">
                  <a16:creationId xmlns:a16="http://schemas.microsoft.com/office/drawing/2014/main" id="{1A6ACBD9-D234-90BA-585E-C88FBF69EDB5}"/>
                </a:ext>
              </a:extLst>
            </p:cNvPr>
            <p:cNvSpPr/>
            <p:nvPr/>
          </p:nvSpPr>
          <p:spPr bwMode="auto">
            <a:xfrm>
              <a:off x="8953337"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8" name="Isosceles Triangle 205">
              <a:extLst>
                <a:ext uri="{FF2B5EF4-FFF2-40B4-BE49-F238E27FC236}">
                  <a16:creationId xmlns:a16="http://schemas.microsoft.com/office/drawing/2014/main" id="{8CA44811-471E-4DC3-54A7-F69A6CFF8ECC}"/>
                </a:ext>
              </a:extLst>
            </p:cNvPr>
            <p:cNvSpPr/>
            <p:nvPr/>
          </p:nvSpPr>
          <p:spPr bwMode="auto">
            <a:xfrm>
              <a:off x="10315645"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9" name="Isosceles Triangle 206">
              <a:extLst>
                <a:ext uri="{FF2B5EF4-FFF2-40B4-BE49-F238E27FC236}">
                  <a16:creationId xmlns:a16="http://schemas.microsoft.com/office/drawing/2014/main" id="{016110BA-DB5E-AEB4-0C46-22DB0BBE1A75}"/>
                </a:ext>
              </a:extLst>
            </p:cNvPr>
            <p:cNvSpPr/>
            <p:nvPr/>
          </p:nvSpPr>
          <p:spPr bwMode="auto">
            <a:xfrm>
              <a:off x="9774202"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0" name="Isosceles Triangle 207">
              <a:extLst>
                <a:ext uri="{FF2B5EF4-FFF2-40B4-BE49-F238E27FC236}">
                  <a16:creationId xmlns:a16="http://schemas.microsoft.com/office/drawing/2014/main" id="{6F59E3AC-B238-AEAD-4A8E-4E891B0FF270}"/>
                </a:ext>
              </a:extLst>
            </p:cNvPr>
            <p:cNvSpPr/>
            <p:nvPr/>
          </p:nvSpPr>
          <p:spPr bwMode="auto">
            <a:xfrm>
              <a:off x="10341046"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1" name="Isosceles Triangle 208">
              <a:extLst>
                <a:ext uri="{FF2B5EF4-FFF2-40B4-BE49-F238E27FC236}">
                  <a16:creationId xmlns:a16="http://schemas.microsoft.com/office/drawing/2014/main" id="{68B3AA20-BC61-0836-3E9E-00C0CF368580}"/>
                </a:ext>
              </a:extLst>
            </p:cNvPr>
            <p:cNvSpPr/>
            <p:nvPr/>
          </p:nvSpPr>
          <p:spPr bwMode="auto">
            <a:xfrm>
              <a:off x="10490087"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2" name="Isosceles Triangle 209">
              <a:extLst>
                <a:ext uri="{FF2B5EF4-FFF2-40B4-BE49-F238E27FC236}">
                  <a16:creationId xmlns:a16="http://schemas.microsoft.com/office/drawing/2014/main" id="{09A356DE-97AC-8CF7-A07E-EA5CDD2D6CE7}"/>
                </a:ext>
              </a:extLst>
            </p:cNvPr>
            <p:cNvSpPr/>
            <p:nvPr/>
          </p:nvSpPr>
          <p:spPr bwMode="auto">
            <a:xfrm>
              <a:off x="10503987"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3" name="Isosceles Triangle 210">
              <a:extLst>
                <a:ext uri="{FF2B5EF4-FFF2-40B4-BE49-F238E27FC236}">
                  <a16:creationId xmlns:a16="http://schemas.microsoft.com/office/drawing/2014/main" id="{2B364FE0-5860-4BD4-655D-2FB0591DE855}"/>
                </a:ext>
              </a:extLst>
            </p:cNvPr>
            <p:cNvSpPr/>
            <p:nvPr/>
          </p:nvSpPr>
          <p:spPr bwMode="auto">
            <a:xfrm>
              <a:off x="10621825"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4" name="Isosceles Triangle 211">
              <a:extLst>
                <a:ext uri="{FF2B5EF4-FFF2-40B4-BE49-F238E27FC236}">
                  <a16:creationId xmlns:a16="http://schemas.microsoft.com/office/drawing/2014/main" id="{0BC168D2-0BBE-0447-30FE-C3BAE05EA569}"/>
                </a:ext>
              </a:extLst>
            </p:cNvPr>
            <p:cNvSpPr/>
            <p:nvPr/>
          </p:nvSpPr>
          <p:spPr bwMode="auto">
            <a:xfrm>
              <a:off x="10661150"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5" name="Isosceles Triangle 212">
              <a:extLst>
                <a:ext uri="{FF2B5EF4-FFF2-40B4-BE49-F238E27FC236}">
                  <a16:creationId xmlns:a16="http://schemas.microsoft.com/office/drawing/2014/main" id="{214741B4-0E3E-1428-782F-5CFD8740EA4C}"/>
                </a:ext>
              </a:extLst>
            </p:cNvPr>
            <p:cNvSpPr/>
            <p:nvPr/>
          </p:nvSpPr>
          <p:spPr bwMode="auto">
            <a:xfrm>
              <a:off x="10696523"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6" name="Isosceles Triangle 213">
              <a:extLst>
                <a:ext uri="{FF2B5EF4-FFF2-40B4-BE49-F238E27FC236}">
                  <a16:creationId xmlns:a16="http://schemas.microsoft.com/office/drawing/2014/main" id="{548D2F7C-9F78-7DF6-F4F0-1A8652845CFC}"/>
                </a:ext>
              </a:extLst>
            </p:cNvPr>
            <p:cNvSpPr/>
            <p:nvPr/>
          </p:nvSpPr>
          <p:spPr bwMode="auto">
            <a:xfrm>
              <a:off x="10733851"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7" name="Isosceles Triangle 214">
              <a:extLst>
                <a:ext uri="{FF2B5EF4-FFF2-40B4-BE49-F238E27FC236}">
                  <a16:creationId xmlns:a16="http://schemas.microsoft.com/office/drawing/2014/main" id="{1BFE775B-67F5-5719-0776-7B40753EE47E}"/>
                </a:ext>
              </a:extLst>
            </p:cNvPr>
            <p:cNvSpPr/>
            <p:nvPr/>
          </p:nvSpPr>
          <p:spPr bwMode="auto">
            <a:xfrm>
              <a:off x="10758630"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8" name="Isosceles Triangle 215">
              <a:extLst>
                <a:ext uri="{FF2B5EF4-FFF2-40B4-BE49-F238E27FC236}">
                  <a16:creationId xmlns:a16="http://schemas.microsoft.com/office/drawing/2014/main" id="{B1281E24-BA4A-1076-ADA5-D45275A37B07}"/>
                </a:ext>
              </a:extLst>
            </p:cNvPr>
            <p:cNvSpPr/>
            <p:nvPr/>
          </p:nvSpPr>
          <p:spPr bwMode="auto">
            <a:xfrm>
              <a:off x="11365824"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9" name="Isosceles Triangle 216">
              <a:extLst>
                <a:ext uri="{FF2B5EF4-FFF2-40B4-BE49-F238E27FC236}">
                  <a16:creationId xmlns:a16="http://schemas.microsoft.com/office/drawing/2014/main" id="{772F1288-2F99-50BA-884F-5E50B18E3BE0}"/>
                </a:ext>
              </a:extLst>
            </p:cNvPr>
            <p:cNvSpPr/>
            <p:nvPr/>
          </p:nvSpPr>
          <p:spPr bwMode="auto">
            <a:xfrm>
              <a:off x="11505800"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1" name="Isosceles Triangle 218">
              <a:extLst>
                <a:ext uri="{FF2B5EF4-FFF2-40B4-BE49-F238E27FC236}">
                  <a16:creationId xmlns:a16="http://schemas.microsoft.com/office/drawing/2014/main" id="{60C89AB2-F2FE-38D3-64E9-84D1F846A2DE}"/>
                </a:ext>
              </a:extLst>
            </p:cNvPr>
            <p:cNvSpPr/>
            <p:nvPr/>
          </p:nvSpPr>
          <p:spPr bwMode="auto">
            <a:xfrm>
              <a:off x="10798878"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3" name="Isosceles Triangle 220">
              <a:extLst>
                <a:ext uri="{FF2B5EF4-FFF2-40B4-BE49-F238E27FC236}">
                  <a16:creationId xmlns:a16="http://schemas.microsoft.com/office/drawing/2014/main" id="{256DDA49-9A28-4626-A61C-705DA91C7046}"/>
                </a:ext>
              </a:extLst>
            </p:cNvPr>
            <p:cNvSpPr/>
            <p:nvPr/>
          </p:nvSpPr>
          <p:spPr bwMode="auto">
            <a:xfrm>
              <a:off x="10855842"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4" name="Isosceles Triangle 221">
              <a:extLst>
                <a:ext uri="{FF2B5EF4-FFF2-40B4-BE49-F238E27FC236}">
                  <a16:creationId xmlns:a16="http://schemas.microsoft.com/office/drawing/2014/main" id="{CF389AEF-135B-FAB3-CC7F-078921A1275E}"/>
                </a:ext>
              </a:extLst>
            </p:cNvPr>
            <p:cNvSpPr/>
            <p:nvPr/>
          </p:nvSpPr>
          <p:spPr bwMode="auto">
            <a:xfrm>
              <a:off x="10826584"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5" name="Isosceles Triangle 222">
              <a:extLst>
                <a:ext uri="{FF2B5EF4-FFF2-40B4-BE49-F238E27FC236}">
                  <a16:creationId xmlns:a16="http://schemas.microsoft.com/office/drawing/2014/main" id="{B46AEB77-18DC-FA97-92C3-D4BC30FB3831}"/>
                </a:ext>
              </a:extLst>
            </p:cNvPr>
            <p:cNvSpPr/>
            <p:nvPr/>
          </p:nvSpPr>
          <p:spPr bwMode="auto">
            <a:xfrm>
              <a:off x="10887601"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6" name="Isosceles Triangle 223">
              <a:extLst>
                <a:ext uri="{FF2B5EF4-FFF2-40B4-BE49-F238E27FC236}">
                  <a16:creationId xmlns:a16="http://schemas.microsoft.com/office/drawing/2014/main" id="{57E4408B-8249-D475-95D1-E8C1655895D0}"/>
                </a:ext>
              </a:extLst>
            </p:cNvPr>
            <p:cNvSpPr/>
            <p:nvPr/>
          </p:nvSpPr>
          <p:spPr bwMode="auto">
            <a:xfrm>
              <a:off x="10916890"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7" name="Isosceles Triangle 224">
              <a:extLst>
                <a:ext uri="{FF2B5EF4-FFF2-40B4-BE49-F238E27FC236}">
                  <a16:creationId xmlns:a16="http://schemas.microsoft.com/office/drawing/2014/main" id="{DBE1EC50-4A11-9815-F918-33685A7E449A}"/>
                </a:ext>
              </a:extLst>
            </p:cNvPr>
            <p:cNvSpPr/>
            <p:nvPr/>
          </p:nvSpPr>
          <p:spPr bwMode="auto">
            <a:xfrm>
              <a:off x="10955222"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3" name="Isosceles Triangle 230">
              <a:extLst>
                <a:ext uri="{FF2B5EF4-FFF2-40B4-BE49-F238E27FC236}">
                  <a16:creationId xmlns:a16="http://schemas.microsoft.com/office/drawing/2014/main" id="{85F6E740-9175-FC23-D5B5-8EABE0C5589F}"/>
                </a:ext>
              </a:extLst>
            </p:cNvPr>
            <p:cNvSpPr/>
            <p:nvPr/>
          </p:nvSpPr>
          <p:spPr bwMode="auto">
            <a:xfrm>
              <a:off x="11136195"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4" name="Isosceles Triangle 231">
              <a:extLst>
                <a:ext uri="{FF2B5EF4-FFF2-40B4-BE49-F238E27FC236}">
                  <a16:creationId xmlns:a16="http://schemas.microsoft.com/office/drawing/2014/main" id="{C87C9A18-D9D5-ACAF-6751-AADCF2E25131}"/>
                </a:ext>
              </a:extLst>
            </p:cNvPr>
            <p:cNvSpPr/>
            <p:nvPr/>
          </p:nvSpPr>
          <p:spPr bwMode="auto">
            <a:xfrm>
              <a:off x="11079522"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5" name="Isosceles Triangle 232">
              <a:extLst>
                <a:ext uri="{FF2B5EF4-FFF2-40B4-BE49-F238E27FC236}">
                  <a16:creationId xmlns:a16="http://schemas.microsoft.com/office/drawing/2014/main" id="{66155040-D4A9-8601-A3CA-010EC858C7B0}"/>
                </a:ext>
              </a:extLst>
            </p:cNvPr>
            <p:cNvSpPr/>
            <p:nvPr/>
          </p:nvSpPr>
          <p:spPr bwMode="auto">
            <a:xfrm>
              <a:off x="11104012"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6" name="Isosceles Triangle 233">
              <a:extLst>
                <a:ext uri="{FF2B5EF4-FFF2-40B4-BE49-F238E27FC236}">
                  <a16:creationId xmlns:a16="http://schemas.microsoft.com/office/drawing/2014/main" id="{A02E6B40-AD02-2FF4-96F1-36784F4DD275}"/>
                </a:ext>
              </a:extLst>
            </p:cNvPr>
            <p:cNvSpPr/>
            <p:nvPr/>
          </p:nvSpPr>
          <p:spPr bwMode="auto">
            <a:xfrm>
              <a:off x="11254356"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7" name="Isosceles Triangle 234">
              <a:extLst>
                <a:ext uri="{FF2B5EF4-FFF2-40B4-BE49-F238E27FC236}">
                  <a16:creationId xmlns:a16="http://schemas.microsoft.com/office/drawing/2014/main" id="{8E0F8A8C-1473-EE01-DBB2-594091F44AEA}"/>
                </a:ext>
              </a:extLst>
            </p:cNvPr>
            <p:cNvSpPr/>
            <p:nvPr/>
          </p:nvSpPr>
          <p:spPr bwMode="auto">
            <a:xfrm>
              <a:off x="11203578"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8" name="Isosceles Triangle 235">
              <a:extLst>
                <a:ext uri="{FF2B5EF4-FFF2-40B4-BE49-F238E27FC236}">
                  <a16:creationId xmlns:a16="http://schemas.microsoft.com/office/drawing/2014/main" id="{5162C41D-1806-7A09-ECA0-7BF3A3CA3719}"/>
                </a:ext>
              </a:extLst>
            </p:cNvPr>
            <p:cNvSpPr/>
            <p:nvPr/>
          </p:nvSpPr>
          <p:spPr bwMode="auto">
            <a:xfrm>
              <a:off x="11025535"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9" name="Isosceles Triangle 236">
              <a:extLst>
                <a:ext uri="{FF2B5EF4-FFF2-40B4-BE49-F238E27FC236}">
                  <a16:creationId xmlns:a16="http://schemas.microsoft.com/office/drawing/2014/main" id="{6CD47C2E-C198-4029-BFEC-2AA07922CB92}"/>
                </a:ext>
              </a:extLst>
            </p:cNvPr>
            <p:cNvSpPr/>
            <p:nvPr/>
          </p:nvSpPr>
          <p:spPr bwMode="auto">
            <a:xfrm>
              <a:off x="11001121"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0" name="Isosceles Triangle 190">
              <a:extLst>
                <a:ext uri="{FF2B5EF4-FFF2-40B4-BE49-F238E27FC236}">
                  <a16:creationId xmlns:a16="http://schemas.microsoft.com/office/drawing/2014/main" id="{96637E4F-E503-72C0-83CC-5B360349FF88}"/>
                </a:ext>
              </a:extLst>
            </p:cNvPr>
            <p:cNvSpPr/>
            <p:nvPr/>
          </p:nvSpPr>
          <p:spPr bwMode="auto">
            <a:xfrm>
              <a:off x="7291855" y="2563301"/>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1" name="Isosceles Triangle 208">
              <a:extLst>
                <a:ext uri="{FF2B5EF4-FFF2-40B4-BE49-F238E27FC236}">
                  <a16:creationId xmlns:a16="http://schemas.microsoft.com/office/drawing/2014/main" id="{B13781C8-9920-C57B-CFF4-5651947F7A51}"/>
                </a:ext>
              </a:extLst>
            </p:cNvPr>
            <p:cNvSpPr/>
            <p:nvPr/>
          </p:nvSpPr>
          <p:spPr bwMode="auto">
            <a:xfrm>
              <a:off x="10535185"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2" name="Isosceles Triangle 209">
              <a:extLst>
                <a:ext uri="{FF2B5EF4-FFF2-40B4-BE49-F238E27FC236}">
                  <a16:creationId xmlns:a16="http://schemas.microsoft.com/office/drawing/2014/main" id="{3FD58691-FB7B-0DF1-F3EE-9EF27A4CEACF}"/>
                </a:ext>
              </a:extLst>
            </p:cNvPr>
            <p:cNvSpPr/>
            <p:nvPr/>
          </p:nvSpPr>
          <p:spPr bwMode="auto">
            <a:xfrm>
              <a:off x="10585871" y="2735112"/>
              <a:ext cx="55590" cy="56216"/>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465" name="TextBox 464">
            <a:extLst>
              <a:ext uri="{FF2B5EF4-FFF2-40B4-BE49-F238E27FC236}">
                <a16:creationId xmlns:a16="http://schemas.microsoft.com/office/drawing/2014/main" id="{72376895-0A69-A991-D765-DC4171790976}"/>
              </a:ext>
            </a:extLst>
          </p:cNvPr>
          <p:cNvSpPr txBox="1"/>
          <p:nvPr/>
        </p:nvSpPr>
        <p:spPr bwMode="auto">
          <a:xfrm>
            <a:off x="9384671" y="2250217"/>
            <a:ext cx="76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3-yr PFS</a:t>
            </a:r>
          </a:p>
        </p:txBody>
      </p:sp>
      <p:sp>
        <p:nvSpPr>
          <p:cNvPr id="466" name="TextBox 465">
            <a:extLst>
              <a:ext uri="{FF2B5EF4-FFF2-40B4-BE49-F238E27FC236}">
                <a16:creationId xmlns:a16="http://schemas.microsoft.com/office/drawing/2014/main" id="{F82E055B-7881-0228-69BC-FBDFACADF28C}"/>
              </a:ext>
            </a:extLst>
          </p:cNvPr>
          <p:cNvSpPr txBox="1"/>
          <p:nvPr/>
        </p:nvSpPr>
        <p:spPr bwMode="auto">
          <a:xfrm>
            <a:off x="10288381" y="2256606"/>
            <a:ext cx="76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4-yr PFS</a:t>
            </a:r>
          </a:p>
        </p:txBody>
      </p:sp>
      <p:sp>
        <p:nvSpPr>
          <p:cNvPr id="467" name="TextBox 466">
            <a:extLst>
              <a:ext uri="{FF2B5EF4-FFF2-40B4-BE49-F238E27FC236}">
                <a16:creationId xmlns:a16="http://schemas.microsoft.com/office/drawing/2014/main" id="{DC4E792C-8279-E2D4-1252-12D86F0F0D0E}"/>
              </a:ext>
            </a:extLst>
          </p:cNvPr>
          <p:cNvSpPr txBox="1"/>
          <p:nvPr/>
        </p:nvSpPr>
        <p:spPr bwMode="auto">
          <a:xfrm>
            <a:off x="9754069" y="244641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92.7%</a:t>
            </a:r>
          </a:p>
        </p:txBody>
      </p:sp>
      <p:sp>
        <p:nvSpPr>
          <p:cNvPr id="468" name="TextBox 467">
            <a:extLst>
              <a:ext uri="{FF2B5EF4-FFF2-40B4-BE49-F238E27FC236}">
                <a16:creationId xmlns:a16="http://schemas.microsoft.com/office/drawing/2014/main" id="{D796269A-1720-88EE-0CDF-8D3277594382}"/>
              </a:ext>
            </a:extLst>
          </p:cNvPr>
          <p:cNvSpPr txBox="1"/>
          <p:nvPr/>
        </p:nvSpPr>
        <p:spPr bwMode="auto">
          <a:xfrm>
            <a:off x="10647042" y="243279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92.7%</a:t>
            </a:r>
          </a:p>
        </p:txBody>
      </p:sp>
      <p:sp>
        <p:nvSpPr>
          <p:cNvPr id="469" name="TextBox 468">
            <a:extLst>
              <a:ext uri="{FF2B5EF4-FFF2-40B4-BE49-F238E27FC236}">
                <a16:creationId xmlns:a16="http://schemas.microsoft.com/office/drawing/2014/main" id="{04AB1E18-585A-D1B8-84E2-9671A0674B48}"/>
              </a:ext>
            </a:extLst>
          </p:cNvPr>
          <p:cNvSpPr txBox="1"/>
          <p:nvPr/>
        </p:nvSpPr>
        <p:spPr bwMode="auto">
          <a:xfrm>
            <a:off x="9738480" y="273733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669933"/>
                </a:solidFill>
                <a:effectLst/>
                <a:uLnTx/>
                <a:uFillTx/>
                <a:latin typeface="Calibri" panose="020F0502020204030204" pitchFamily="34" charset="0"/>
                <a:ea typeface="+mn-ea"/>
                <a:cs typeface="+mn-cs"/>
              </a:rPr>
              <a:t>92.2%</a:t>
            </a:r>
          </a:p>
        </p:txBody>
      </p:sp>
      <p:sp>
        <p:nvSpPr>
          <p:cNvPr id="9" name="TextBox 8">
            <a:extLst>
              <a:ext uri="{FF2B5EF4-FFF2-40B4-BE49-F238E27FC236}">
                <a16:creationId xmlns:a16="http://schemas.microsoft.com/office/drawing/2014/main" id="{37702BB9-E8B8-9762-2CB8-3F119F077D72}"/>
              </a:ext>
            </a:extLst>
          </p:cNvPr>
          <p:cNvSpPr txBox="1"/>
          <p:nvPr/>
        </p:nvSpPr>
        <p:spPr bwMode="auto">
          <a:xfrm>
            <a:off x="1556046" y="3674088"/>
            <a:ext cx="644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cxnSp>
        <p:nvCxnSpPr>
          <p:cNvPr id="10" name="Straight Connector 9">
            <a:extLst>
              <a:ext uri="{FF2B5EF4-FFF2-40B4-BE49-F238E27FC236}">
                <a16:creationId xmlns:a16="http://schemas.microsoft.com/office/drawing/2014/main" id="{4D4154FD-4815-D95B-5245-17DDEA53BA7A}"/>
              </a:ext>
            </a:extLst>
          </p:cNvPr>
          <p:cNvCxnSpPr>
            <a:cxnSpLocks/>
          </p:cNvCxnSpPr>
          <p:nvPr/>
        </p:nvCxnSpPr>
        <p:spPr bwMode="auto">
          <a:xfrm>
            <a:off x="7203958" y="3825611"/>
            <a:ext cx="226608" cy="0"/>
          </a:xfrm>
          <a:prstGeom prst="line">
            <a:avLst/>
          </a:prstGeom>
          <a:noFill/>
          <a:ln w="28575" cap="flat" cmpd="sng" algn="ctr">
            <a:solidFill>
              <a:schemeClr val="accent5"/>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EF6813F-600B-7D5F-F0D1-C190A124297B}"/>
              </a:ext>
            </a:extLst>
          </p:cNvPr>
          <p:cNvCxnSpPr>
            <a:cxnSpLocks/>
          </p:cNvCxnSpPr>
          <p:nvPr/>
        </p:nvCxnSpPr>
        <p:spPr bwMode="auto">
          <a:xfrm>
            <a:off x="7203958" y="4046771"/>
            <a:ext cx="226608" cy="0"/>
          </a:xfrm>
          <a:prstGeom prst="line">
            <a:avLst/>
          </a:prstGeom>
          <a:noFill/>
          <a:ln w="28575" cap="flat" cmpd="sng" algn="ctr">
            <a:solidFill>
              <a:schemeClr val="accent6"/>
            </a:solidFill>
            <a:prstDash val="solid"/>
            <a:round/>
            <a:headEnd type="none" w="med" len="med"/>
            <a:tailEnd type="none" w="med" len="med"/>
          </a:ln>
          <a:effectLst/>
        </p:spPr>
      </p:cxnSp>
      <p:sp>
        <p:nvSpPr>
          <p:cNvPr id="448" name="TextBox 447">
            <a:extLst>
              <a:ext uri="{FF2B5EF4-FFF2-40B4-BE49-F238E27FC236}">
                <a16:creationId xmlns:a16="http://schemas.microsoft.com/office/drawing/2014/main" id="{0A17111B-BAE4-ECE9-A8D2-76550DFF641C}"/>
              </a:ext>
            </a:extLst>
          </p:cNvPr>
          <p:cNvSpPr txBox="1"/>
          <p:nvPr/>
        </p:nvSpPr>
        <p:spPr bwMode="auto">
          <a:xfrm>
            <a:off x="7429816" y="3686263"/>
            <a:ext cx="644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77995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A736-0654-63C5-DAA8-551C3C77C071}"/>
              </a:ext>
            </a:extLst>
          </p:cNvPr>
          <p:cNvSpPr>
            <a:spLocks noGrp="1"/>
          </p:cNvSpPr>
          <p:nvPr>
            <p:ph type="title"/>
          </p:nvPr>
        </p:nvSpPr>
        <p:spPr/>
        <p:txBody>
          <a:bodyPr/>
          <a:lstStyle/>
          <a:p>
            <a:r>
              <a:rPr lang="en-US"/>
              <a:t>GRIFFIN: MRD-Negativity Rates Over Time</a:t>
            </a:r>
          </a:p>
        </p:txBody>
      </p:sp>
      <p:sp>
        <p:nvSpPr>
          <p:cNvPr id="3" name="Content Placeholder 2">
            <a:extLst>
              <a:ext uri="{FF2B5EF4-FFF2-40B4-BE49-F238E27FC236}">
                <a16:creationId xmlns:a16="http://schemas.microsoft.com/office/drawing/2014/main" id="{0ABFF05C-7B4C-C9E7-5D27-2983922EAE1E}"/>
              </a:ext>
            </a:extLst>
          </p:cNvPr>
          <p:cNvSpPr>
            <a:spLocks noGrp="1"/>
          </p:cNvSpPr>
          <p:nvPr>
            <p:ph idx="13"/>
          </p:nvPr>
        </p:nvSpPr>
        <p:spPr>
          <a:xfrm>
            <a:off x="377797" y="1857983"/>
            <a:ext cx="11348191" cy="4814183"/>
          </a:xfrm>
        </p:spPr>
        <p:txBody>
          <a:bodyPr/>
          <a:lstStyle/>
          <a:p>
            <a:r>
              <a:rPr lang="en-US" sz="2400"/>
              <a:t>Negative MRD rates were higher for D-RVd compared with RVd and continued to deepen and improve over time</a:t>
            </a:r>
          </a:p>
        </p:txBody>
      </p:sp>
      <p:sp>
        <p:nvSpPr>
          <p:cNvPr id="30" name="TextBox 29">
            <a:extLst>
              <a:ext uri="{FF2B5EF4-FFF2-40B4-BE49-F238E27FC236}">
                <a16:creationId xmlns:a16="http://schemas.microsoft.com/office/drawing/2014/main" id="{5221396E-26A5-5744-5F6A-0F9C390C3C4A}"/>
              </a:ext>
            </a:extLst>
          </p:cNvPr>
          <p:cNvSpPr txBox="1"/>
          <p:nvPr/>
        </p:nvSpPr>
        <p:spPr bwMode="auto">
          <a:xfrm>
            <a:off x="3747042" y="6181933"/>
            <a:ext cx="2531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D-RVd</a:t>
            </a:r>
          </a:p>
        </p:txBody>
      </p:sp>
      <p:grpSp>
        <p:nvGrpSpPr>
          <p:cNvPr id="71" name="Group 70">
            <a:extLst>
              <a:ext uri="{FF2B5EF4-FFF2-40B4-BE49-F238E27FC236}">
                <a16:creationId xmlns:a16="http://schemas.microsoft.com/office/drawing/2014/main" id="{D0D15B53-8ECD-CEED-4ED4-9F40BD691B15}"/>
              </a:ext>
            </a:extLst>
          </p:cNvPr>
          <p:cNvGrpSpPr/>
          <p:nvPr/>
        </p:nvGrpSpPr>
        <p:grpSpPr>
          <a:xfrm>
            <a:off x="3019797" y="2676963"/>
            <a:ext cx="3513267" cy="3513074"/>
            <a:chOff x="311533" y="1573305"/>
            <a:chExt cx="3754493" cy="3513074"/>
          </a:xfrm>
        </p:grpSpPr>
        <p:grpSp>
          <p:nvGrpSpPr>
            <p:cNvPr id="64" name="Group 63">
              <a:extLst>
                <a:ext uri="{FF2B5EF4-FFF2-40B4-BE49-F238E27FC236}">
                  <a16:creationId xmlns:a16="http://schemas.microsoft.com/office/drawing/2014/main" id="{C18C2105-7C8D-F712-4537-C8483C408A4D}"/>
                </a:ext>
              </a:extLst>
            </p:cNvPr>
            <p:cNvGrpSpPr/>
            <p:nvPr/>
          </p:nvGrpSpPr>
          <p:grpSpPr>
            <a:xfrm>
              <a:off x="2968015" y="2319298"/>
              <a:ext cx="519952" cy="2270629"/>
              <a:chOff x="3953436" y="2290483"/>
              <a:chExt cx="519952" cy="2299446"/>
            </a:xfrm>
          </p:grpSpPr>
          <p:sp>
            <p:nvSpPr>
              <p:cNvPr id="62" name="Rectangle 61">
                <a:extLst>
                  <a:ext uri="{FF2B5EF4-FFF2-40B4-BE49-F238E27FC236}">
                    <a16:creationId xmlns:a16="http://schemas.microsoft.com/office/drawing/2014/main" id="{1F946F71-CE2C-BC77-4539-E19B3DBF551A}"/>
                  </a:ext>
                </a:extLst>
              </p:cNvPr>
              <p:cNvSpPr/>
              <p:nvPr/>
            </p:nvSpPr>
            <p:spPr bwMode="auto">
              <a:xfrm>
                <a:off x="3953436" y="2290483"/>
                <a:ext cx="519952" cy="2299446"/>
              </a:xfrm>
              <a:prstGeom prst="rect">
                <a:avLst/>
              </a:prstGeom>
              <a:solidFill>
                <a:srgbClr val="00206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A9A5519E-5431-E3BC-1EA2-4B3C5FD4E9DA}"/>
                  </a:ext>
                </a:extLst>
              </p:cNvPr>
              <p:cNvSpPr/>
              <p:nvPr/>
            </p:nvSpPr>
            <p:spPr bwMode="auto">
              <a:xfrm>
                <a:off x="3953436" y="3585881"/>
                <a:ext cx="519952" cy="1004047"/>
              </a:xfrm>
              <a:prstGeom prst="rect">
                <a:avLst/>
              </a:prstGeom>
              <a:solidFill>
                <a:srgbClr val="157EC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5" name="Group 64">
              <a:extLst>
                <a:ext uri="{FF2B5EF4-FFF2-40B4-BE49-F238E27FC236}">
                  <a16:creationId xmlns:a16="http://schemas.microsoft.com/office/drawing/2014/main" id="{8EB1B405-97F3-579C-722E-3EF71093ABD4}"/>
                </a:ext>
              </a:extLst>
            </p:cNvPr>
            <p:cNvGrpSpPr/>
            <p:nvPr/>
          </p:nvGrpSpPr>
          <p:grpSpPr>
            <a:xfrm>
              <a:off x="1192307" y="3801035"/>
              <a:ext cx="519952" cy="788894"/>
              <a:chOff x="3953436" y="3801035"/>
              <a:chExt cx="519952" cy="788894"/>
            </a:xfrm>
          </p:grpSpPr>
          <p:sp>
            <p:nvSpPr>
              <p:cNvPr id="66" name="Rectangle 65">
                <a:extLst>
                  <a:ext uri="{FF2B5EF4-FFF2-40B4-BE49-F238E27FC236}">
                    <a16:creationId xmlns:a16="http://schemas.microsoft.com/office/drawing/2014/main" id="{840CC2AC-C937-4858-3C49-A83B6818E45A}"/>
                  </a:ext>
                </a:extLst>
              </p:cNvPr>
              <p:cNvSpPr/>
              <p:nvPr/>
            </p:nvSpPr>
            <p:spPr bwMode="auto">
              <a:xfrm>
                <a:off x="3953436" y="3801035"/>
                <a:ext cx="519952" cy="788894"/>
              </a:xfrm>
              <a:prstGeom prst="rect">
                <a:avLst/>
              </a:prstGeom>
              <a:solidFill>
                <a:srgbClr val="00206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B568E99D-8FAD-015B-5F66-FCFB3AC8B6A1}"/>
                  </a:ext>
                </a:extLst>
              </p:cNvPr>
              <p:cNvSpPr/>
              <p:nvPr/>
            </p:nvSpPr>
            <p:spPr bwMode="auto">
              <a:xfrm>
                <a:off x="3953436" y="3845859"/>
                <a:ext cx="519952" cy="744069"/>
              </a:xfrm>
              <a:prstGeom prst="rect">
                <a:avLst/>
              </a:prstGeom>
              <a:solidFill>
                <a:srgbClr val="157EC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8" name="Group 67">
              <a:extLst>
                <a:ext uri="{FF2B5EF4-FFF2-40B4-BE49-F238E27FC236}">
                  <a16:creationId xmlns:a16="http://schemas.microsoft.com/office/drawing/2014/main" id="{9686A79B-992A-6062-E496-03D44EEF9170}"/>
                </a:ext>
              </a:extLst>
            </p:cNvPr>
            <p:cNvGrpSpPr/>
            <p:nvPr/>
          </p:nvGrpSpPr>
          <p:grpSpPr>
            <a:xfrm>
              <a:off x="2070849" y="2796987"/>
              <a:ext cx="519952" cy="1792941"/>
              <a:chOff x="3953436" y="2796987"/>
              <a:chExt cx="519952" cy="1792941"/>
            </a:xfrm>
          </p:grpSpPr>
          <p:sp>
            <p:nvSpPr>
              <p:cNvPr id="69" name="Rectangle 68">
                <a:extLst>
                  <a:ext uri="{FF2B5EF4-FFF2-40B4-BE49-F238E27FC236}">
                    <a16:creationId xmlns:a16="http://schemas.microsoft.com/office/drawing/2014/main" id="{023DF507-D28B-D758-0100-0FD6EEFBF8EF}"/>
                  </a:ext>
                </a:extLst>
              </p:cNvPr>
              <p:cNvSpPr/>
              <p:nvPr/>
            </p:nvSpPr>
            <p:spPr bwMode="auto">
              <a:xfrm>
                <a:off x="3953436" y="2796987"/>
                <a:ext cx="519952" cy="1792941"/>
              </a:xfrm>
              <a:prstGeom prst="rect">
                <a:avLst/>
              </a:prstGeom>
              <a:solidFill>
                <a:srgbClr val="00206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C52A48FC-C000-0576-EF0F-CF830A613B6A}"/>
                  </a:ext>
                </a:extLst>
              </p:cNvPr>
              <p:cNvSpPr/>
              <p:nvPr/>
            </p:nvSpPr>
            <p:spPr bwMode="auto">
              <a:xfrm>
                <a:off x="3953436" y="3191435"/>
                <a:ext cx="519952" cy="1398493"/>
              </a:xfrm>
              <a:prstGeom prst="rect">
                <a:avLst/>
              </a:prstGeom>
              <a:solidFill>
                <a:srgbClr val="157EC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2" name="Straight Connector 11">
              <a:extLst>
                <a:ext uri="{FF2B5EF4-FFF2-40B4-BE49-F238E27FC236}">
                  <a16:creationId xmlns:a16="http://schemas.microsoft.com/office/drawing/2014/main" id="{6EC0CD56-17BB-5093-E8E6-CFF69F81F91E}"/>
                </a:ext>
              </a:extLst>
            </p:cNvPr>
            <p:cNvCxnSpPr/>
            <p:nvPr/>
          </p:nvCxnSpPr>
          <p:spPr bwMode="auto">
            <a:xfrm flipV="1">
              <a:off x="1039906" y="1712259"/>
              <a:ext cx="0" cy="28956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2A10776-C26F-1CC5-7DF9-2D0C552AB965}"/>
                </a:ext>
              </a:extLst>
            </p:cNvPr>
            <p:cNvCxnSpPr>
              <a:cxnSpLocks/>
            </p:cNvCxnSpPr>
            <p:nvPr/>
          </p:nvCxnSpPr>
          <p:spPr bwMode="auto">
            <a:xfrm flipH="1">
              <a:off x="968189" y="1721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EF83A37-ED05-4F07-F53E-DB9DF80C2CAA}"/>
                </a:ext>
              </a:extLst>
            </p:cNvPr>
            <p:cNvCxnSpPr>
              <a:cxnSpLocks/>
            </p:cNvCxnSpPr>
            <p:nvPr/>
          </p:nvCxnSpPr>
          <p:spPr bwMode="auto">
            <a:xfrm flipH="1">
              <a:off x="968189" y="20809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553F6E6-B7A1-4A3C-E7B1-6E44D04D62C5}"/>
                </a:ext>
              </a:extLst>
            </p:cNvPr>
            <p:cNvCxnSpPr>
              <a:cxnSpLocks/>
            </p:cNvCxnSpPr>
            <p:nvPr/>
          </p:nvCxnSpPr>
          <p:spPr bwMode="auto">
            <a:xfrm flipH="1">
              <a:off x="968189" y="24406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FB5153C-41DF-262B-B92D-C3DAD95E36A4}"/>
                </a:ext>
              </a:extLst>
            </p:cNvPr>
            <p:cNvCxnSpPr>
              <a:cxnSpLocks/>
            </p:cNvCxnSpPr>
            <p:nvPr/>
          </p:nvCxnSpPr>
          <p:spPr bwMode="auto">
            <a:xfrm flipH="1">
              <a:off x="968189" y="2800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93B15C2-0F35-BFA2-0B23-5B81F5826E5F}"/>
                </a:ext>
              </a:extLst>
            </p:cNvPr>
            <p:cNvCxnSpPr>
              <a:cxnSpLocks/>
            </p:cNvCxnSpPr>
            <p:nvPr/>
          </p:nvCxnSpPr>
          <p:spPr bwMode="auto">
            <a:xfrm flipH="1">
              <a:off x="968189" y="31600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531B3C7-16D9-07D7-E635-2C307FD8033E}"/>
                </a:ext>
              </a:extLst>
            </p:cNvPr>
            <p:cNvCxnSpPr>
              <a:cxnSpLocks/>
            </p:cNvCxnSpPr>
            <p:nvPr/>
          </p:nvCxnSpPr>
          <p:spPr bwMode="auto">
            <a:xfrm flipH="1">
              <a:off x="968189" y="35197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2BDA64B-2205-9592-CFBB-A515F17389B0}"/>
                </a:ext>
              </a:extLst>
            </p:cNvPr>
            <p:cNvCxnSpPr>
              <a:cxnSpLocks/>
            </p:cNvCxnSpPr>
            <p:nvPr/>
          </p:nvCxnSpPr>
          <p:spPr bwMode="auto">
            <a:xfrm flipH="1">
              <a:off x="968189" y="38794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4C6BBF9-B864-F755-F89F-C76AA1725BEA}"/>
                </a:ext>
              </a:extLst>
            </p:cNvPr>
            <p:cNvCxnSpPr>
              <a:cxnSpLocks/>
            </p:cNvCxnSpPr>
            <p:nvPr/>
          </p:nvCxnSpPr>
          <p:spPr bwMode="auto">
            <a:xfrm flipH="1">
              <a:off x="968189" y="42391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CFAFD8A-1B55-6F6E-90BD-6B20D25AC27F}"/>
                </a:ext>
              </a:extLst>
            </p:cNvPr>
            <p:cNvCxnSpPr>
              <a:cxnSpLocks/>
            </p:cNvCxnSpPr>
            <p:nvPr/>
          </p:nvCxnSpPr>
          <p:spPr bwMode="auto">
            <a:xfrm flipH="1">
              <a:off x="968189" y="4598894"/>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11" name="Group 10">
              <a:extLst>
                <a:ext uri="{FF2B5EF4-FFF2-40B4-BE49-F238E27FC236}">
                  <a16:creationId xmlns:a16="http://schemas.microsoft.com/office/drawing/2014/main" id="{4C06D0DF-2700-8894-7805-A9EC09E4AA29}"/>
                </a:ext>
              </a:extLst>
            </p:cNvPr>
            <p:cNvGrpSpPr/>
            <p:nvPr/>
          </p:nvGrpSpPr>
          <p:grpSpPr>
            <a:xfrm>
              <a:off x="1042386" y="4607859"/>
              <a:ext cx="2581835" cy="64008"/>
              <a:chOff x="1443318" y="4607859"/>
              <a:chExt cx="2581835" cy="64008"/>
            </a:xfrm>
          </p:grpSpPr>
          <p:cxnSp>
            <p:nvCxnSpPr>
              <p:cNvPr id="26" name="Straight Connector 25">
                <a:extLst>
                  <a:ext uri="{FF2B5EF4-FFF2-40B4-BE49-F238E27FC236}">
                    <a16:creationId xmlns:a16="http://schemas.microsoft.com/office/drawing/2014/main" id="{4962F6E6-EDC6-AAEB-3C6C-88AC56CD5146}"/>
                  </a:ext>
                </a:extLst>
              </p:cNvPr>
              <p:cNvCxnSpPr>
                <a:cxnSpLocks/>
              </p:cNvCxnSpPr>
              <p:nvPr/>
            </p:nvCxnSpPr>
            <p:spPr bwMode="auto">
              <a:xfrm>
                <a:off x="1443318" y="4607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33BB58A-1D77-8AAC-E570-0E9EF0693F9E}"/>
                  </a:ext>
                </a:extLst>
              </p:cNvPr>
              <p:cNvCxnSpPr>
                <a:cxnSpLocks/>
              </p:cNvCxnSpPr>
              <p:nvPr/>
            </p:nvCxnSpPr>
            <p:spPr bwMode="auto">
              <a:xfrm>
                <a:off x="2303930" y="4607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6586ABE-FF36-DF33-9C5F-4ED349B53655}"/>
                  </a:ext>
                </a:extLst>
              </p:cNvPr>
              <p:cNvCxnSpPr>
                <a:cxnSpLocks/>
              </p:cNvCxnSpPr>
              <p:nvPr/>
            </p:nvCxnSpPr>
            <p:spPr bwMode="auto">
              <a:xfrm>
                <a:off x="3164542" y="4607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650FA92-B2EA-548C-FBC0-96BEEBB406ED}"/>
                  </a:ext>
                </a:extLst>
              </p:cNvPr>
              <p:cNvCxnSpPr>
                <a:cxnSpLocks/>
              </p:cNvCxnSpPr>
              <p:nvPr/>
            </p:nvCxnSpPr>
            <p:spPr bwMode="auto">
              <a:xfrm>
                <a:off x="4025153" y="460785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B6959636-F8A3-2929-7CB6-FD13E7016A38}"/>
                </a:ext>
              </a:extLst>
            </p:cNvPr>
            <p:cNvSpPr txBox="1"/>
            <p:nvPr/>
          </p:nvSpPr>
          <p:spPr bwMode="auto">
            <a:xfrm>
              <a:off x="923364" y="4661647"/>
              <a:ext cx="103094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 of Induction</a:t>
              </a:r>
            </a:p>
          </p:txBody>
        </p:sp>
        <p:sp>
          <p:nvSpPr>
            <p:cNvPr id="32" name="TextBox 31">
              <a:extLst>
                <a:ext uri="{FF2B5EF4-FFF2-40B4-BE49-F238E27FC236}">
                  <a16:creationId xmlns:a16="http://schemas.microsoft.com/office/drawing/2014/main" id="{8B019860-E9BC-69AC-D754-9657BC14AF35}"/>
                </a:ext>
              </a:extLst>
            </p:cNvPr>
            <p:cNvSpPr txBox="1"/>
            <p:nvPr/>
          </p:nvSpPr>
          <p:spPr bwMode="auto">
            <a:xfrm>
              <a:off x="1710055" y="4661647"/>
              <a:ext cx="12132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 of Consolidation</a:t>
              </a:r>
            </a:p>
          </p:txBody>
        </p:sp>
        <p:sp>
          <p:nvSpPr>
            <p:cNvPr id="33" name="TextBox 32">
              <a:extLst>
                <a:ext uri="{FF2B5EF4-FFF2-40B4-BE49-F238E27FC236}">
                  <a16:creationId xmlns:a16="http://schemas.microsoft.com/office/drawing/2014/main" id="{5388CE88-7641-66C7-45A9-CF2362D61107}"/>
                </a:ext>
              </a:extLst>
            </p:cNvPr>
            <p:cNvSpPr txBox="1"/>
            <p:nvPr/>
          </p:nvSpPr>
          <p:spPr bwMode="auto">
            <a:xfrm>
              <a:off x="2566892" y="4661647"/>
              <a:ext cx="117139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95D99679-A82D-2665-1BAC-79B69F38F0DE}"/>
                </a:ext>
              </a:extLst>
            </p:cNvPr>
            <p:cNvSpPr txBox="1"/>
            <p:nvPr/>
          </p:nvSpPr>
          <p:spPr bwMode="auto">
            <a:xfrm>
              <a:off x="2671059" y="4701268"/>
              <a:ext cx="103094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 of Study</a:t>
              </a:r>
            </a:p>
          </p:txBody>
        </p:sp>
        <p:sp>
          <p:nvSpPr>
            <p:cNvPr id="46" name="TextBox 45">
              <a:extLst>
                <a:ext uri="{FF2B5EF4-FFF2-40B4-BE49-F238E27FC236}">
                  <a16:creationId xmlns:a16="http://schemas.microsoft.com/office/drawing/2014/main" id="{75E8FA62-1FCA-0CB1-7A3A-7F791C2B71A3}"/>
                </a:ext>
              </a:extLst>
            </p:cNvPr>
            <p:cNvSpPr txBox="1"/>
            <p:nvPr/>
          </p:nvSpPr>
          <p:spPr bwMode="auto">
            <a:xfrm rot="16200000">
              <a:off x="-1006197" y="3029988"/>
              <a:ext cx="294939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 Negative (%)</a:t>
              </a:r>
            </a:p>
          </p:txBody>
        </p:sp>
        <p:sp>
          <p:nvSpPr>
            <p:cNvPr id="47" name="TextBox 46">
              <a:extLst>
                <a:ext uri="{FF2B5EF4-FFF2-40B4-BE49-F238E27FC236}">
                  <a16:creationId xmlns:a16="http://schemas.microsoft.com/office/drawing/2014/main" id="{78FA4D4C-C9E1-AB7F-2613-036B99B4E19A}"/>
                </a:ext>
              </a:extLst>
            </p:cNvPr>
            <p:cNvSpPr txBox="1"/>
            <p:nvPr/>
          </p:nvSpPr>
          <p:spPr bwMode="auto">
            <a:xfrm>
              <a:off x="600636" y="157330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8" name="TextBox 47">
              <a:extLst>
                <a:ext uri="{FF2B5EF4-FFF2-40B4-BE49-F238E27FC236}">
                  <a16:creationId xmlns:a16="http://schemas.microsoft.com/office/drawing/2014/main" id="{319DBF5F-A126-1C59-E603-D1824936B91E}"/>
                </a:ext>
              </a:extLst>
            </p:cNvPr>
            <p:cNvSpPr txBox="1"/>
            <p:nvPr/>
          </p:nvSpPr>
          <p:spPr bwMode="auto">
            <a:xfrm>
              <a:off x="600636" y="193413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9" name="TextBox 48">
              <a:extLst>
                <a:ext uri="{FF2B5EF4-FFF2-40B4-BE49-F238E27FC236}">
                  <a16:creationId xmlns:a16="http://schemas.microsoft.com/office/drawing/2014/main" id="{6FB63B6B-4D2B-E69A-4354-82B94B06C2DE}"/>
                </a:ext>
              </a:extLst>
            </p:cNvPr>
            <p:cNvSpPr txBox="1"/>
            <p:nvPr/>
          </p:nvSpPr>
          <p:spPr bwMode="auto">
            <a:xfrm>
              <a:off x="600636" y="229496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 name="TextBox 49">
              <a:extLst>
                <a:ext uri="{FF2B5EF4-FFF2-40B4-BE49-F238E27FC236}">
                  <a16:creationId xmlns:a16="http://schemas.microsoft.com/office/drawing/2014/main" id="{4ACD5ED7-A49F-CF3E-06F4-DF752F40490E}"/>
                </a:ext>
              </a:extLst>
            </p:cNvPr>
            <p:cNvSpPr txBox="1"/>
            <p:nvPr/>
          </p:nvSpPr>
          <p:spPr bwMode="auto">
            <a:xfrm>
              <a:off x="600636" y="265579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51" name="TextBox 50">
              <a:extLst>
                <a:ext uri="{FF2B5EF4-FFF2-40B4-BE49-F238E27FC236}">
                  <a16:creationId xmlns:a16="http://schemas.microsoft.com/office/drawing/2014/main" id="{7365F22C-BF62-FDB6-D946-ABAD6F0D27BF}"/>
                </a:ext>
              </a:extLst>
            </p:cNvPr>
            <p:cNvSpPr txBox="1"/>
            <p:nvPr/>
          </p:nvSpPr>
          <p:spPr bwMode="auto">
            <a:xfrm>
              <a:off x="600636" y="301662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2" name="TextBox 51">
              <a:extLst>
                <a:ext uri="{FF2B5EF4-FFF2-40B4-BE49-F238E27FC236}">
                  <a16:creationId xmlns:a16="http://schemas.microsoft.com/office/drawing/2014/main" id="{F04FC066-0635-A4DE-BA41-D4357680F141}"/>
                </a:ext>
              </a:extLst>
            </p:cNvPr>
            <p:cNvSpPr txBox="1"/>
            <p:nvPr/>
          </p:nvSpPr>
          <p:spPr bwMode="auto">
            <a:xfrm>
              <a:off x="600636" y="337745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3" name="TextBox 52">
              <a:extLst>
                <a:ext uri="{FF2B5EF4-FFF2-40B4-BE49-F238E27FC236}">
                  <a16:creationId xmlns:a16="http://schemas.microsoft.com/office/drawing/2014/main" id="{DBC5AAEA-91B0-E9BD-41FA-6494157005D3}"/>
                </a:ext>
              </a:extLst>
            </p:cNvPr>
            <p:cNvSpPr txBox="1"/>
            <p:nvPr/>
          </p:nvSpPr>
          <p:spPr bwMode="auto">
            <a:xfrm>
              <a:off x="600636" y="373828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4" name="TextBox 53">
              <a:extLst>
                <a:ext uri="{FF2B5EF4-FFF2-40B4-BE49-F238E27FC236}">
                  <a16:creationId xmlns:a16="http://schemas.microsoft.com/office/drawing/2014/main" id="{3F42E66A-6D6F-82C8-0674-37228E72A998}"/>
                </a:ext>
              </a:extLst>
            </p:cNvPr>
            <p:cNvSpPr txBox="1"/>
            <p:nvPr/>
          </p:nvSpPr>
          <p:spPr bwMode="auto">
            <a:xfrm>
              <a:off x="600636" y="4099115"/>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5" name="TextBox 54">
              <a:extLst>
                <a:ext uri="{FF2B5EF4-FFF2-40B4-BE49-F238E27FC236}">
                  <a16:creationId xmlns:a16="http://schemas.microsoft.com/office/drawing/2014/main" id="{20A5AFAE-A5E0-08FF-7DBD-4C44AD4ADD8B}"/>
                </a:ext>
              </a:extLst>
            </p:cNvPr>
            <p:cNvSpPr txBox="1"/>
            <p:nvPr/>
          </p:nvSpPr>
          <p:spPr bwMode="auto">
            <a:xfrm>
              <a:off x="600636" y="4459941"/>
              <a:ext cx="4213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6" name="TextBox 85">
              <a:extLst>
                <a:ext uri="{FF2B5EF4-FFF2-40B4-BE49-F238E27FC236}">
                  <a16:creationId xmlns:a16="http://schemas.microsoft.com/office/drawing/2014/main" id="{A939F48D-4207-249E-5D10-D47A0DD1F8DC}"/>
                </a:ext>
              </a:extLst>
            </p:cNvPr>
            <p:cNvSpPr txBox="1"/>
            <p:nvPr/>
          </p:nvSpPr>
          <p:spPr bwMode="auto">
            <a:xfrm>
              <a:off x="3555037" y="3233537"/>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87" name="TextBox 86">
              <a:extLst>
                <a:ext uri="{FF2B5EF4-FFF2-40B4-BE49-F238E27FC236}">
                  <a16:creationId xmlns:a16="http://schemas.microsoft.com/office/drawing/2014/main" id="{D218D66B-B86E-100A-F9D4-94A2B57A882C}"/>
                </a:ext>
              </a:extLst>
            </p:cNvPr>
            <p:cNvSpPr txBox="1"/>
            <p:nvPr/>
          </p:nvSpPr>
          <p:spPr bwMode="auto">
            <a:xfrm>
              <a:off x="2327091" y="2175507"/>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8" name="Right Bracket 87">
              <a:extLst>
                <a:ext uri="{FF2B5EF4-FFF2-40B4-BE49-F238E27FC236}">
                  <a16:creationId xmlns:a16="http://schemas.microsoft.com/office/drawing/2014/main" id="{2D0DE455-D3AE-69F6-77A4-2D1DD1A26F7D}"/>
                </a:ext>
              </a:extLst>
            </p:cNvPr>
            <p:cNvSpPr/>
            <p:nvPr/>
          </p:nvSpPr>
          <p:spPr bwMode="auto">
            <a:xfrm>
              <a:off x="3505200" y="2334052"/>
              <a:ext cx="98612" cy="2250141"/>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Right Bracket 88">
              <a:extLst>
                <a:ext uri="{FF2B5EF4-FFF2-40B4-BE49-F238E27FC236}">
                  <a16:creationId xmlns:a16="http://schemas.microsoft.com/office/drawing/2014/main" id="{C81F772A-95FA-E40A-4192-092ADBFC67A9}"/>
                </a:ext>
              </a:extLst>
            </p:cNvPr>
            <p:cNvSpPr/>
            <p:nvPr/>
          </p:nvSpPr>
          <p:spPr bwMode="auto">
            <a:xfrm flipH="1">
              <a:off x="2775107" y="2333672"/>
              <a:ext cx="107578" cy="1272989"/>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TextBox 89">
              <a:extLst>
                <a:ext uri="{FF2B5EF4-FFF2-40B4-BE49-F238E27FC236}">
                  <a16:creationId xmlns:a16="http://schemas.microsoft.com/office/drawing/2014/main" id="{2870CDD8-DBFF-2B4E-68ED-2870A7F4DD04}"/>
                </a:ext>
              </a:extLst>
            </p:cNvPr>
            <p:cNvSpPr txBox="1"/>
            <p:nvPr/>
          </p:nvSpPr>
          <p:spPr bwMode="auto">
            <a:xfrm>
              <a:off x="2965730" y="1990163"/>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64</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TextBox 90">
              <a:extLst>
                <a:ext uri="{FF2B5EF4-FFF2-40B4-BE49-F238E27FC236}">
                  <a16:creationId xmlns:a16="http://schemas.microsoft.com/office/drawing/2014/main" id="{28F82B8B-48E6-56E8-DE8D-35A62E2E8CF2}"/>
                </a:ext>
              </a:extLst>
            </p:cNvPr>
            <p:cNvSpPr txBox="1"/>
            <p:nvPr/>
          </p:nvSpPr>
          <p:spPr bwMode="auto">
            <a:xfrm>
              <a:off x="2974686" y="2904564"/>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36</a:t>
              </a:r>
              <a:endPar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TextBox 92">
              <a:extLst>
                <a:ext uri="{FF2B5EF4-FFF2-40B4-BE49-F238E27FC236}">
                  <a16:creationId xmlns:a16="http://schemas.microsoft.com/office/drawing/2014/main" id="{9531FB12-4AFD-B9E0-AB13-C6DD3E5B51AF}"/>
                </a:ext>
              </a:extLst>
            </p:cNvPr>
            <p:cNvSpPr txBox="1"/>
            <p:nvPr/>
          </p:nvSpPr>
          <p:spPr bwMode="auto">
            <a:xfrm>
              <a:off x="2086483" y="2859740"/>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a:t>
              </a:r>
              <a:endPar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TextBox 93">
              <a:extLst>
                <a:ext uri="{FF2B5EF4-FFF2-40B4-BE49-F238E27FC236}">
                  <a16:creationId xmlns:a16="http://schemas.microsoft.com/office/drawing/2014/main" id="{BFF147BF-17C8-6C00-526E-EE624BB69521}"/>
                </a:ext>
              </a:extLst>
            </p:cNvPr>
            <p:cNvSpPr txBox="1"/>
            <p:nvPr/>
          </p:nvSpPr>
          <p:spPr bwMode="auto">
            <a:xfrm>
              <a:off x="1577786" y="3684493"/>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 name="TextBox 94">
              <a:extLst>
                <a:ext uri="{FF2B5EF4-FFF2-40B4-BE49-F238E27FC236}">
                  <a16:creationId xmlns:a16="http://schemas.microsoft.com/office/drawing/2014/main" id="{ACC80286-E575-4481-6F54-A392AF3DA8C0}"/>
                </a:ext>
              </a:extLst>
            </p:cNvPr>
            <p:cNvSpPr txBox="1"/>
            <p:nvPr/>
          </p:nvSpPr>
          <p:spPr bwMode="auto">
            <a:xfrm>
              <a:off x="1192305" y="3579838"/>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6" name="TextBox 95">
              <a:extLst>
                <a:ext uri="{FF2B5EF4-FFF2-40B4-BE49-F238E27FC236}">
                  <a16:creationId xmlns:a16="http://schemas.microsoft.com/office/drawing/2014/main" id="{C3EC9B9A-1682-3AFD-48DC-CADE8D17E109}"/>
                </a:ext>
              </a:extLst>
            </p:cNvPr>
            <p:cNvSpPr txBox="1"/>
            <p:nvPr/>
          </p:nvSpPr>
          <p:spPr bwMode="auto">
            <a:xfrm>
              <a:off x="2092910" y="2545496"/>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4" name="Straight Connector 13">
              <a:extLst>
                <a:ext uri="{FF2B5EF4-FFF2-40B4-BE49-F238E27FC236}">
                  <a16:creationId xmlns:a16="http://schemas.microsoft.com/office/drawing/2014/main" id="{4C480A4B-1FB5-42D2-5451-5CEDF6A83569}"/>
                </a:ext>
              </a:extLst>
            </p:cNvPr>
            <p:cNvCxnSpPr>
              <a:cxnSpLocks/>
            </p:cNvCxnSpPr>
            <p:nvPr/>
          </p:nvCxnSpPr>
          <p:spPr bwMode="auto">
            <a:xfrm>
              <a:off x="1030941" y="4598894"/>
              <a:ext cx="25932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A88AED77-BB1A-6BAC-1684-3E95DD75FB52}"/>
              </a:ext>
            </a:extLst>
          </p:cNvPr>
          <p:cNvGrpSpPr/>
          <p:nvPr/>
        </p:nvGrpSpPr>
        <p:grpSpPr>
          <a:xfrm>
            <a:off x="4449259" y="2650068"/>
            <a:ext cx="2018934" cy="535531"/>
            <a:chOff x="1262147" y="1546410"/>
            <a:chExt cx="2018934" cy="535531"/>
          </a:xfrm>
        </p:grpSpPr>
        <p:sp>
          <p:nvSpPr>
            <p:cNvPr id="56" name="TextBox 55">
              <a:extLst>
                <a:ext uri="{FF2B5EF4-FFF2-40B4-BE49-F238E27FC236}">
                  <a16:creationId xmlns:a16="http://schemas.microsoft.com/office/drawing/2014/main" id="{67E045E0-0541-AF7F-FC97-A8BCF1408807}"/>
                </a:ext>
              </a:extLst>
            </p:cNvPr>
            <p:cNvSpPr txBox="1"/>
            <p:nvPr/>
          </p:nvSpPr>
          <p:spPr bwMode="auto">
            <a:xfrm>
              <a:off x="1434352" y="1546410"/>
              <a:ext cx="184672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-5</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threshold</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-6</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threshold</a:t>
              </a:r>
            </a:p>
          </p:txBody>
        </p:sp>
        <p:grpSp>
          <p:nvGrpSpPr>
            <p:cNvPr id="9" name="Group 8">
              <a:extLst>
                <a:ext uri="{FF2B5EF4-FFF2-40B4-BE49-F238E27FC236}">
                  <a16:creationId xmlns:a16="http://schemas.microsoft.com/office/drawing/2014/main" id="{E17BD9BA-E66E-FAF1-B089-2EDF97258BF5}"/>
                </a:ext>
              </a:extLst>
            </p:cNvPr>
            <p:cNvGrpSpPr/>
            <p:nvPr/>
          </p:nvGrpSpPr>
          <p:grpSpPr>
            <a:xfrm>
              <a:off x="1262147" y="1619813"/>
              <a:ext cx="259107" cy="379317"/>
              <a:chOff x="1262147" y="1619813"/>
              <a:chExt cx="259107" cy="379317"/>
            </a:xfrm>
          </p:grpSpPr>
          <p:sp>
            <p:nvSpPr>
              <p:cNvPr id="58" name="Rectangle 57">
                <a:extLst>
                  <a:ext uri="{FF2B5EF4-FFF2-40B4-BE49-F238E27FC236}">
                    <a16:creationId xmlns:a16="http://schemas.microsoft.com/office/drawing/2014/main" id="{E7187E9F-A016-0FCC-0ACE-4B9C00C46368}"/>
                  </a:ext>
                </a:extLst>
              </p:cNvPr>
              <p:cNvSpPr/>
              <p:nvPr/>
            </p:nvSpPr>
            <p:spPr bwMode="auto">
              <a:xfrm>
                <a:off x="1317812" y="1851212"/>
                <a:ext cx="147918" cy="147918"/>
              </a:xfrm>
              <a:prstGeom prst="rect">
                <a:avLst/>
              </a:prstGeom>
              <a:solidFill>
                <a:srgbClr val="00206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7" name="Group 76">
                <a:extLst>
                  <a:ext uri="{FF2B5EF4-FFF2-40B4-BE49-F238E27FC236}">
                    <a16:creationId xmlns:a16="http://schemas.microsoft.com/office/drawing/2014/main" id="{ECC22560-98F5-4E8D-0CE3-B170954FF0DC}"/>
                  </a:ext>
                </a:extLst>
              </p:cNvPr>
              <p:cNvGrpSpPr/>
              <p:nvPr/>
            </p:nvGrpSpPr>
            <p:grpSpPr>
              <a:xfrm>
                <a:off x="1262147" y="1619813"/>
                <a:ext cx="259107" cy="165209"/>
                <a:chOff x="3556845" y="1203637"/>
                <a:chExt cx="389725" cy="244072"/>
              </a:xfrm>
            </p:grpSpPr>
            <p:sp>
              <p:nvSpPr>
                <p:cNvPr id="15" name="Isosceles Triangle 14">
                  <a:extLst>
                    <a:ext uri="{FF2B5EF4-FFF2-40B4-BE49-F238E27FC236}">
                      <a16:creationId xmlns:a16="http://schemas.microsoft.com/office/drawing/2014/main" id="{9AA67E58-0B45-DF34-9189-D5DBFEB0552E}"/>
                    </a:ext>
                  </a:extLst>
                </p:cNvPr>
                <p:cNvSpPr/>
                <p:nvPr/>
              </p:nvSpPr>
              <p:spPr bwMode="auto">
                <a:xfrm rot="13447355">
                  <a:off x="3556845" y="1306245"/>
                  <a:ext cx="295655" cy="141464"/>
                </a:xfrm>
                <a:prstGeom prst="triangle">
                  <a:avLst/>
                </a:prstGeom>
                <a:solidFill>
                  <a:srgbClr val="00206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Isosceles Triangle 44">
                  <a:extLst>
                    <a:ext uri="{FF2B5EF4-FFF2-40B4-BE49-F238E27FC236}">
                      <a16:creationId xmlns:a16="http://schemas.microsoft.com/office/drawing/2014/main" id="{CF8A4E3B-4DC9-A77F-9900-54BB6A569061}"/>
                    </a:ext>
                  </a:extLst>
                </p:cNvPr>
                <p:cNvSpPr/>
                <p:nvPr/>
              </p:nvSpPr>
              <p:spPr bwMode="auto">
                <a:xfrm rot="2647355">
                  <a:off x="3650915" y="1203637"/>
                  <a:ext cx="295655" cy="141464"/>
                </a:xfrm>
                <a:prstGeom prst="triangle">
                  <a:avLst/>
                </a:prstGeom>
                <a:solidFill>
                  <a:srgbClr val="157EC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7" name="Group 6">
            <a:extLst>
              <a:ext uri="{FF2B5EF4-FFF2-40B4-BE49-F238E27FC236}">
                <a16:creationId xmlns:a16="http://schemas.microsoft.com/office/drawing/2014/main" id="{7B42F550-2712-DD30-5484-1B68813EA588}"/>
              </a:ext>
            </a:extLst>
          </p:cNvPr>
          <p:cNvGrpSpPr/>
          <p:nvPr/>
        </p:nvGrpSpPr>
        <p:grpSpPr>
          <a:xfrm>
            <a:off x="6583458" y="2609134"/>
            <a:ext cx="2068570" cy="535531"/>
            <a:chOff x="3396346" y="1505476"/>
            <a:chExt cx="2068570" cy="535531"/>
          </a:xfrm>
        </p:grpSpPr>
        <p:sp>
          <p:nvSpPr>
            <p:cNvPr id="59" name="TextBox 58">
              <a:extLst>
                <a:ext uri="{FF2B5EF4-FFF2-40B4-BE49-F238E27FC236}">
                  <a16:creationId xmlns:a16="http://schemas.microsoft.com/office/drawing/2014/main" id="{FE7F5DA2-3B5B-B104-70DD-2279B2040C4D}"/>
                </a:ext>
              </a:extLst>
            </p:cNvPr>
            <p:cNvSpPr txBox="1"/>
            <p:nvPr/>
          </p:nvSpPr>
          <p:spPr bwMode="auto">
            <a:xfrm>
              <a:off x="3618187" y="1505476"/>
              <a:ext cx="184672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-5</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threshold</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-6</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threshold</a:t>
              </a:r>
            </a:p>
          </p:txBody>
        </p:sp>
        <p:sp>
          <p:nvSpPr>
            <p:cNvPr id="61" name="Rectangle 60">
              <a:extLst>
                <a:ext uri="{FF2B5EF4-FFF2-40B4-BE49-F238E27FC236}">
                  <a16:creationId xmlns:a16="http://schemas.microsoft.com/office/drawing/2014/main" id="{7FE1E83F-45B5-C30B-9956-53D5C4371519}"/>
                </a:ext>
              </a:extLst>
            </p:cNvPr>
            <p:cNvSpPr/>
            <p:nvPr/>
          </p:nvSpPr>
          <p:spPr bwMode="auto">
            <a:xfrm>
              <a:off x="3470268" y="1811592"/>
              <a:ext cx="147918" cy="14791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8" name="Group 77">
              <a:extLst>
                <a:ext uri="{FF2B5EF4-FFF2-40B4-BE49-F238E27FC236}">
                  <a16:creationId xmlns:a16="http://schemas.microsoft.com/office/drawing/2014/main" id="{A7AFAC84-A65D-C1C6-66C2-917EAE344B15}"/>
                </a:ext>
              </a:extLst>
            </p:cNvPr>
            <p:cNvGrpSpPr/>
            <p:nvPr/>
          </p:nvGrpSpPr>
          <p:grpSpPr>
            <a:xfrm>
              <a:off x="3396346" y="1588995"/>
              <a:ext cx="259107" cy="165209"/>
              <a:chOff x="3556845" y="1203637"/>
              <a:chExt cx="389725" cy="244072"/>
            </a:xfrm>
          </p:grpSpPr>
          <p:sp>
            <p:nvSpPr>
              <p:cNvPr id="109" name="Isosceles Triangle 108">
                <a:extLst>
                  <a:ext uri="{FF2B5EF4-FFF2-40B4-BE49-F238E27FC236}">
                    <a16:creationId xmlns:a16="http://schemas.microsoft.com/office/drawing/2014/main" id="{D10DEA54-33BB-D50F-B3F6-D00A2D56C1A0}"/>
                  </a:ext>
                </a:extLst>
              </p:cNvPr>
              <p:cNvSpPr/>
              <p:nvPr/>
            </p:nvSpPr>
            <p:spPr bwMode="auto">
              <a:xfrm rot="13447355">
                <a:off x="3556845" y="1306245"/>
                <a:ext cx="295655" cy="141464"/>
              </a:xfrm>
              <a:prstGeom prst="triangl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Isosceles Triangle 109">
                <a:extLst>
                  <a:ext uri="{FF2B5EF4-FFF2-40B4-BE49-F238E27FC236}">
                    <a16:creationId xmlns:a16="http://schemas.microsoft.com/office/drawing/2014/main" id="{F8D175B4-F6C7-B9E0-3A97-EA7CD1E7E9A0}"/>
                  </a:ext>
                </a:extLst>
              </p:cNvPr>
              <p:cNvSpPr/>
              <p:nvPr/>
            </p:nvSpPr>
            <p:spPr bwMode="auto">
              <a:xfrm rot="2647355">
                <a:off x="3650915" y="1203637"/>
                <a:ext cx="295655" cy="141464"/>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6" name="Text Box 11">
            <a:extLst>
              <a:ext uri="{FF2B5EF4-FFF2-40B4-BE49-F238E27FC236}">
                <a16:creationId xmlns:a16="http://schemas.microsoft.com/office/drawing/2014/main" id="{577BCD30-0842-D024-03E1-1999BEA8F9DF}"/>
              </a:ext>
            </a:extLst>
          </p:cNvPr>
          <p:cNvSpPr txBox="1">
            <a:spLocks noChangeArrowheads="1"/>
          </p:cNvSpPr>
          <p:nvPr/>
        </p:nvSpPr>
        <p:spPr bwMode="auto">
          <a:xfrm>
            <a:off x="342690" y="651208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Voorhees. Lancet Haematol. 2023;10:e825.</a:t>
            </a:r>
          </a:p>
        </p:txBody>
      </p:sp>
      <p:grpSp>
        <p:nvGrpSpPr>
          <p:cNvPr id="311" name="Group 310">
            <a:extLst>
              <a:ext uri="{FF2B5EF4-FFF2-40B4-BE49-F238E27FC236}">
                <a16:creationId xmlns:a16="http://schemas.microsoft.com/office/drawing/2014/main" id="{F1120E28-33B6-BD45-311A-B6E78CC9FB55}"/>
              </a:ext>
            </a:extLst>
          </p:cNvPr>
          <p:cNvGrpSpPr/>
          <p:nvPr/>
        </p:nvGrpSpPr>
        <p:grpSpPr>
          <a:xfrm>
            <a:off x="6266149" y="4359444"/>
            <a:ext cx="2895063" cy="2162612"/>
            <a:chOff x="3946222" y="3254188"/>
            <a:chExt cx="3093842" cy="2162612"/>
          </a:xfrm>
        </p:grpSpPr>
        <p:sp>
          <p:nvSpPr>
            <p:cNvPr id="41" name="TextBox 40">
              <a:extLst>
                <a:ext uri="{FF2B5EF4-FFF2-40B4-BE49-F238E27FC236}">
                  <a16:creationId xmlns:a16="http://schemas.microsoft.com/office/drawing/2014/main" id="{8BCF678E-AEFD-0A17-0B45-5EB859812FDA}"/>
                </a:ext>
              </a:extLst>
            </p:cNvPr>
            <p:cNvSpPr txBox="1"/>
            <p:nvPr/>
          </p:nvSpPr>
          <p:spPr bwMode="auto">
            <a:xfrm>
              <a:off x="3946222" y="4661647"/>
              <a:ext cx="103094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 of Induction</a:t>
              </a:r>
            </a:p>
          </p:txBody>
        </p:sp>
        <p:grpSp>
          <p:nvGrpSpPr>
            <p:cNvPr id="74" name="Group 73">
              <a:extLst>
                <a:ext uri="{FF2B5EF4-FFF2-40B4-BE49-F238E27FC236}">
                  <a16:creationId xmlns:a16="http://schemas.microsoft.com/office/drawing/2014/main" id="{4C64BE07-6F3F-99C9-315D-635662958345}"/>
                </a:ext>
              </a:extLst>
            </p:cNvPr>
            <p:cNvGrpSpPr/>
            <p:nvPr/>
          </p:nvGrpSpPr>
          <p:grpSpPr>
            <a:xfrm>
              <a:off x="5937405" y="3523129"/>
              <a:ext cx="519952" cy="1066800"/>
              <a:chOff x="3953436" y="3523129"/>
              <a:chExt cx="519952" cy="1066800"/>
            </a:xfrm>
          </p:grpSpPr>
          <p:sp>
            <p:nvSpPr>
              <p:cNvPr id="75" name="Rectangle 74">
                <a:extLst>
                  <a:ext uri="{FF2B5EF4-FFF2-40B4-BE49-F238E27FC236}">
                    <a16:creationId xmlns:a16="http://schemas.microsoft.com/office/drawing/2014/main" id="{CD23F908-10C5-70EB-A66D-5524A9CE87DB}"/>
                  </a:ext>
                </a:extLst>
              </p:cNvPr>
              <p:cNvSpPr/>
              <p:nvPr/>
            </p:nvSpPr>
            <p:spPr bwMode="auto">
              <a:xfrm>
                <a:off x="3953436" y="3523129"/>
                <a:ext cx="519952" cy="106680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345AF614-2250-2DA3-4F22-AED1D1ED4A68}"/>
                  </a:ext>
                </a:extLst>
              </p:cNvPr>
              <p:cNvSpPr/>
              <p:nvPr/>
            </p:nvSpPr>
            <p:spPr bwMode="auto">
              <a:xfrm>
                <a:off x="3953436" y="4105835"/>
                <a:ext cx="519952" cy="484093"/>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9" name="Rectangle 78">
              <a:extLst>
                <a:ext uri="{FF2B5EF4-FFF2-40B4-BE49-F238E27FC236}">
                  <a16:creationId xmlns:a16="http://schemas.microsoft.com/office/drawing/2014/main" id="{8A59EDD8-D7C9-58EB-F779-BC2061DE7D72}"/>
                </a:ext>
              </a:extLst>
            </p:cNvPr>
            <p:cNvSpPr/>
            <p:nvPr/>
          </p:nvSpPr>
          <p:spPr bwMode="auto">
            <a:xfrm>
              <a:off x="4224130" y="4312024"/>
              <a:ext cx="519952" cy="277904"/>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1217202F-91FC-E15F-6309-2B48B1FAD56A}"/>
                </a:ext>
              </a:extLst>
            </p:cNvPr>
            <p:cNvGrpSpPr/>
            <p:nvPr/>
          </p:nvGrpSpPr>
          <p:grpSpPr>
            <a:xfrm>
              <a:off x="5102672" y="3881718"/>
              <a:ext cx="519952" cy="708210"/>
              <a:chOff x="3953436" y="3881718"/>
              <a:chExt cx="519952" cy="708210"/>
            </a:xfrm>
          </p:grpSpPr>
          <p:sp>
            <p:nvSpPr>
              <p:cNvPr id="81" name="Rectangle 80">
                <a:extLst>
                  <a:ext uri="{FF2B5EF4-FFF2-40B4-BE49-F238E27FC236}">
                    <a16:creationId xmlns:a16="http://schemas.microsoft.com/office/drawing/2014/main" id="{C9A507A4-DE0D-BB98-D6B7-90355BC1D9C9}"/>
                  </a:ext>
                </a:extLst>
              </p:cNvPr>
              <p:cNvSpPr/>
              <p:nvPr/>
            </p:nvSpPr>
            <p:spPr bwMode="auto">
              <a:xfrm>
                <a:off x="3953436" y="3881718"/>
                <a:ext cx="519952" cy="70821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C461A2A2-68E5-54FC-0A72-B5C8D0A87A9E}"/>
                  </a:ext>
                </a:extLst>
              </p:cNvPr>
              <p:cNvSpPr/>
              <p:nvPr/>
            </p:nvSpPr>
            <p:spPr bwMode="auto">
              <a:xfrm>
                <a:off x="3953436" y="3989294"/>
                <a:ext cx="519952" cy="600634"/>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0" name="TextBox 39">
              <a:extLst>
                <a:ext uri="{FF2B5EF4-FFF2-40B4-BE49-F238E27FC236}">
                  <a16:creationId xmlns:a16="http://schemas.microsoft.com/office/drawing/2014/main" id="{17549115-F7CE-1FF9-902C-522AFCFF36C4}"/>
                </a:ext>
              </a:extLst>
            </p:cNvPr>
            <p:cNvSpPr txBox="1"/>
            <p:nvPr/>
          </p:nvSpPr>
          <p:spPr bwMode="auto">
            <a:xfrm>
              <a:off x="4152411" y="5078246"/>
              <a:ext cx="2491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RVd</a:t>
              </a:r>
            </a:p>
          </p:txBody>
        </p:sp>
        <p:sp>
          <p:nvSpPr>
            <p:cNvPr id="42" name="TextBox 41">
              <a:extLst>
                <a:ext uri="{FF2B5EF4-FFF2-40B4-BE49-F238E27FC236}">
                  <a16:creationId xmlns:a16="http://schemas.microsoft.com/office/drawing/2014/main" id="{5E8359D9-DBF9-92F5-0A22-56B1CC88E1B8}"/>
                </a:ext>
              </a:extLst>
            </p:cNvPr>
            <p:cNvSpPr txBox="1"/>
            <p:nvPr/>
          </p:nvSpPr>
          <p:spPr bwMode="auto">
            <a:xfrm>
              <a:off x="4726258" y="4661647"/>
              <a:ext cx="12132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 of Consolidation</a:t>
              </a:r>
            </a:p>
          </p:txBody>
        </p:sp>
        <p:sp>
          <p:nvSpPr>
            <p:cNvPr id="44" name="TextBox 43">
              <a:extLst>
                <a:ext uri="{FF2B5EF4-FFF2-40B4-BE49-F238E27FC236}">
                  <a16:creationId xmlns:a16="http://schemas.microsoft.com/office/drawing/2014/main" id="{6CFBD57A-0D71-4E6B-9901-0A778494B2EC}"/>
                </a:ext>
              </a:extLst>
            </p:cNvPr>
            <p:cNvSpPr txBox="1"/>
            <p:nvPr/>
          </p:nvSpPr>
          <p:spPr bwMode="auto">
            <a:xfrm>
              <a:off x="5648928" y="4661647"/>
              <a:ext cx="110831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 of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Study</a:t>
              </a:r>
            </a:p>
          </p:txBody>
        </p:sp>
        <p:sp>
          <p:nvSpPr>
            <p:cNvPr id="98" name="TextBox 97">
              <a:extLst>
                <a:ext uri="{FF2B5EF4-FFF2-40B4-BE49-F238E27FC236}">
                  <a16:creationId xmlns:a16="http://schemas.microsoft.com/office/drawing/2014/main" id="{7504D062-D6AF-A0EE-856F-1E73C428CEF8}"/>
                </a:ext>
              </a:extLst>
            </p:cNvPr>
            <p:cNvSpPr txBox="1"/>
            <p:nvPr/>
          </p:nvSpPr>
          <p:spPr bwMode="auto">
            <a:xfrm>
              <a:off x="4251023" y="4069976"/>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9" name="TextBox 98">
              <a:extLst>
                <a:ext uri="{FF2B5EF4-FFF2-40B4-BE49-F238E27FC236}">
                  <a16:creationId xmlns:a16="http://schemas.microsoft.com/office/drawing/2014/main" id="{B79FD7CF-D3A7-C40A-1F7D-4EAF26578777}"/>
                </a:ext>
              </a:extLst>
            </p:cNvPr>
            <p:cNvSpPr txBox="1"/>
            <p:nvPr/>
          </p:nvSpPr>
          <p:spPr bwMode="auto">
            <a:xfrm>
              <a:off x="5138529" y="3648635"/>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TextBox 100">
              <a:extLst>
                <a:ext uri="{FF2B5EF4-FFF2-40B4-BE49-F238E27FC236}">
                  <a16:creationId xmlns:a16="http://schemas.microsoft.com/office/drawing/2014/main" id="{3A9539A7-EDBF-2459-A169-7D7E445C5B9B}"/>
                </a:ext>
              </a:extLst>
            </p:cNvPr>
            <p:cNvSpPr txBox="1"/>
            <p:nvPr/>
          </p:nvSpPr>
          <p:spPr bwMode="auto">
            <a:xfrm>
              <a:off x="5982228" y="3254188"/>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TextBox 101">
              <a:extLst>
                <a:ext uri="{FF2B5EF4-FFF2-40B4-BE49-F238E27FC236}">
                  <a16:creationId xmlns:a16="http://schemas.microsoft.com/office/drawing/2014/main" id="{977E92F8-161A-0D29-F6CC-06046CC6F33A}"/>
                </a:ext>
              </a:extLst>
            </p:cNvPr>
            <p:cNvSpPr txBox="1"/>
            <p:nvPr/>
          </p:nvSpPr>
          <p:spPr bwMode="auto">
            <a:xfrm>
              <a:off x="5138529" y="3818963"/>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a:t>
              </a:r>
              <a:endPar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TextBox 103">
              <a:extLst>
                <a:ext uri="{FF2B5EF4-FFF2-40B4-BE49-F238E27FC236}">
                  <a16:creationId xmlns:a16="http://schemas.microsoft.com/office/drawing/2014/main" id="{531E38A2-9265-E8C2-29FC-02E43D68EA00}"/>
                </a:ext>
              </a:extLst>
            </p:cNvPr>
            <p:cNvSpPr txBox="1"/>
            <p:nvPr/>
          </p:nvSpPr>
          <p:spPr bwMode="auto">
            <a:xfrm>
              <a:off x="5955957" y="3693457"/>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endPar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TextBox 104">
              <a:extLst>
                <a:ext uri="{FF2B5EF4-FFF2-40B4-BE49-F238E27FC236}">
                  <a16:creationId xmlns:a16="http://schemas.microsoft.com/office/drawing/2014/main" id="{77D19BB9-D0BF-1EDF-2CFC-46A9FFEA722C}"/>
                </a:ext>
              </a:extLst>
            </p:cNvPr>
            <p:cNvSpPr txBox="1"/>
            <p:nvPr/>
          </p:nvSpPr>
          <p:spPr bwMode="auto">
            <a:xfrm>
              <a:off x="6529075" y="3935504"/>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06" name="TextBox 105">
              <a:extLst>
                <a:ext uri="{FF2B5EF4-FFF2-40B4-BE49-F238E27FC236}">
                  <a16:creationId xmlns:a16="http://schemas.microsoft.com/office/drawing/2014/main" id="{255969FC-D03E-443E-44E7-4F0F0F344A75}"/>
                </a:ext>
              </a:extLst>
            </p:cNvPr>
            <p:cNvSpPr txBox="1"/>
            <p:nvPr/>
          </p:nvSpPr>
          <p:spPr bwMode="auto">
            <a:xfrm>
              <a:off x="5497267" y="3310000"/>
              <a:ext cx="5109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07" name="Right Bracket 106">
              <a:extLst>
                <a:ext uri="{FF2B5EF4-FFF2-40B4-BE49-F238E27FC236}">
                  <a16:creationId xmlns:a16="http://schemas.microsoft.com/office/drawing/2014/main" id="{329FA28B-F836-1794-D1B4-C5E772B7350A}"/>
                </a:ext>
              </a:extLst>
            </p:cNvPr>
            <p:cNvSpPr/>
            <p:nvPr/>
          </p:nvSpPr>
          <p:spPr bwMode="auto">
            <a:xfrm>
              <a:off x="6484253" y="3541060"/>
              <a:ext cx="80681" cy="1013012"/>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Right Bracket 107">
              <a:extLst>
                <a:ext uri="{FF2B5EF4-FFF2-40B4-BE49-F238E27FC236}">
                  <a16:creationId xmlns:a16="http://schemas.microsoft.com/office/drawing/2014/main" id="{56F979EB-ECA3-F926-5858-47E50AE0B1C9}"/>
                </a:ext>
              </a:extLst>
            </p:cNvPr>
            <p:cNvSpPr/>
            <p:nvPr/>
          </p:nvSpPr>
          <p:spPr bwMode="auto">
            <a:xfrm flipH="1">
              <a:off x="5830983" y="3532094"/>
              <a:ext cx="89647" cy="573741"/>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7" name="Group 56">
              <a:extLst>
                <a:ext uri="{FF2B5EF4-FFF2-40B4-BE49-F238E27FC236}">
                  <a16:creationId xmlns:a16="http://schemas.microsoft.com/office/drawing/2014/main" id="{F53A5B6D-5F9A-302D-C6CC-1C3ACE99729C}"/>
                </a:ext>
              </a:extLst>
            </p:cNvPr>
            <p:cNvGrpSpPr/>
            <p:nvPr/>
          </p:nvGrpSpPr>
          <p:grpSpPr>
            <a:xfrm>
              <a:off x="4053799" y="4598894"/>
              <a:ext cx="2593282" cy="72973"/>
              <a:chOff x="4301981" y="4598894"/>
              <a:chExt cx="2593282" cy="72973"/>
            </a:xfrm>
          </p:grpSpPr>
          <p:grpSp>
            <p:nvGrpSpPr>
              <p:cNvPr id="25" name="Group 24">
                <a:extLst>
                  <a:ext uri="{FF2B5EF4-FFF2-40B4-BE49-F238E27FC236}">
                    <a16:creationId xmlns:a16="http://schemas.microsoft.com/office/drawing/2014/main" id="{9D7D54C5-CD4A-4E9B-44E3-C4E605B2B8ED}"/>
                  </a:ext>
                </a:extLst>
              </p:cNvPr>
              <p:cNvGrpSpPr/>
              <p:nvPr/>
            </p:nvGrpSpPr>
            <p:grpSpPr>
              <a:xfrm>
                <a:off x="4313428" y="4607859"/>
                <a:ext cx="2581835" cy="64008"/>
                <a:chOff x="4714358" y="4607859"/>
                <a:chExt cx="2581835" cy="64008"/>
              </a:xfrm>
            </p:grpSpPr>
            <p:cxnSp>
              <p:nvCxnSpPr>
                <p:cNvPr id="36" name="Straight Connector 35">
                  <a:extLst>
                    <a:ext uri="{FF2B5EF4-FFF2-40B4-BE49-F238E27FC236}">
                      <a16:creationId xmlns:a16="http://schemas.microsoft.com/office/drawing/2014/main" id="{CD4B01BE-4867-3F6F-CAB4-3E6B603C1E28}"/>
                    </a:ext>
                  </a:extLst>
                </p:cNvPr>
                <p:cNvCxnSpPr>
                  <a:cxnSpLocks/>
                </p:cNvCxnSpPr>
                <p:nvPr/>
              </p:nvCxnSpPr>
              <p:spPr bwMode="auto">
                <a:xfrm>
                  <a:off x="4714358" y="4607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275931B-FF45-5789-BFE4-86B8E6E6483F}"/>
                    </a:ext>
                  </a:extLst>
                </p:cNvPr>
                <p:cNvCxnSpPr>
                  <a:cxnSpLocks/>
                </p:cNvCxnSpPr>
                <p:nvPr/>
              </p:nvCxnSpPr>
              <p:spPr bwMode="auto">
                <a:xfrm>
                  <a:off x="5574970" y="4607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2F954B-1364-2576-7801-070EC60C8C24}"/>
                    </a:ext>
                  </a:extLst>
                </p:cNvPr>
                <p:cNvCxnSpPr>
                  <a:cxnSpLocks/>
                </p:cNvCxnSpPr>
                <p:nvPr/>
              </p:nvCxnSpPr>
              <p:spPr bwMode="auto">
                <a:xfrm>
                  <a:off x="6435582" y="4607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35685E9-7969-6B8C-D9E3-00B3FE143667}"/>
                    </a:ext>
                  </a:extLst>
                </p:cNvPr>
                <p:cNvCxnSpPr>
                  <a:cxnSpLocks/>
                </p:cNvCxnSpPr>
                <p:nvPr/>
              </p:nvCxnSpPr>
              <p:spPr bwMode="auto">
                <a:xfrm>
                  <a:off x="7296193" y="460785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35" name="Straight Connector 34">
                <a:extLst>
                  <a:ext uri="{FF2B5EF4-FFF2-40B4-BE49-F238E27FC236}">
                    <a16:creationId xmlns:a16="http://schemas.microsoft.com/office/drawing/2014/main" id="{86CA3041-8EAB-3C29-1B78-6A5346A11DFB}"/>
                  </a:ext>
                </a:extLst>
              </p:cNvPr>
              <p:cNvCxnSpPr>
                <a:cxnSpLocks/>
              </p:cNvCxnSpPr>
              <p:nvPr/>
            </p:nvCxnSpPr>
            <p:spPr bwMode="auto">
              <a:xfrm>
                <a:off x="4301981" y="4598894"/>
                <a:ext cx="259328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 name="Slide Number Placeholder 2">
            <a:extLst>
              <a:ext uri="{FF2B5EF4-FFF2-40B4-BE49-F238E27FC236}">
                <a16:creationId xmlns:a16="http://schemas.microsoft.com/office/drawing/2014/main" id="{FBC60C29-FBEA-7188-D4EF-95BD005F6768}"/>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0559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a:t>PERSEUS: Primary Analysis of Phase III Trial With VRd ± Daratumumab in Patients With NDMM Eligible for ASCT</a:t>
            </a:r>
            <a:endParaRPr lang="en-US" altLang="en-US"/>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319582" y="651307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Sonneveld. ASH 2023. Abstr LBA-1. Sonneveld. NEJM. 2024;390:301.</a:t>
            </a:r>
          </a:p>
        </p:txBody>
      </p:sp>
      <p:sp>
        <p:nvSpPr>
          <p:cNvPr id="4" name="Content Placeholder 4">
            <a:extLst>
              <a:ext uri="{FF2B5EF4-FFF2-40B4-BE49-F238E27FC236}">
                <a16:creationId xmlns:a16="http://schemas.microsoft.com/office/drawing/2014/main" id="{A7628130-C410-4A50-155B-F259D7708682}"/>
              </a:ext>
            </a:extLst>
          </p:cNvPr>
          <p:cNvSpPr txBox="1">
            <a:spLocks/>
          </p:cNvSpPr>
          <p:nvPr/>
        </p:nvSpPr>
        <p:spPr>
          <a:xfrm>
            <a:off x="368222" y="1534501"/>
            <a:ext cx="10877550" cy="4493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Multicenter, open-label, randomized phase III trial; current analysis median f/u: 47.5 mo</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6870001B-CC0D-4B09-F423-CA9CEA4D810C}"/>
              </a:ext>
            </a:extLst>
          </p:cNvPr>
          <p:cNvSpPr txBox="1"/>
          <p:nvPr/>
        </p:nvSpPr>
        <p:spPr>
          <a:xfrm>
            <a:off x="2639849" y="2428672"/>
            <a:ext cx="2376966" cy="1508105"/>
          </a:xfrm>
          <a:prstGeom prst="rect">
            <a:avLst/>
          </a:prstGeom>
          <a:solidFill>
            <a:schemeClr val="accent5"/>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D-VRd</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1800 mg SC QW/Q2W</a:t>
            </a:r>
            <a:r>
              <a:rPr kumimoji="0" lang="en-US" sz="1400" b="0" i="0" u="none" strike="noStrike" kern="0" cap="none" spc="0" normalizeH="0" noProof="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1.3 mg/m</a:t>
            </a:r>
            <a:r>
              <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SC D1, 4, 8, 11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25 mg PO D1-21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40 mg PO/IV D1-4, 9-12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355)</a:t>
            </a:r>
          </a:p>
        </p:txBody>
      </p:sp>
      <p:sp>
        <p:nvSpPr>
          <p:cNvPr id="6" name="TextBox 23">
            <a:extLst>
              <a:ext uri="{FF2B5EF4-FFF2-40B4-BE49-F238E27FC236}">
                <a16:creationId xmlns:a16="http://schemas.microsoft.com/office/drawing/2014/main" id="{F7A61745-DEF9-8EBD-0DB1-B74ED9B2CBC7}"/>
              </a:ext>
            </a:extLst>
          </p:cNvPr>
          <p:cNvSpPr txBox="1">
            <a:spLocks noChangeArrowheads="1"/>
          </p:cNvSpPr>
          <p:nvPr/>
        </p:nvSpPr>
        <p:spPr bwMode="auto">
          <a:xfrm>
            <a:off x="112137" y="3101336"/>
            <a:ext cx="2117538"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Transplant-eligible adults aged 18-70 yr with NDMM; </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ECOG PS ≤2 </a:t>
            </a:r>
            <a:b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709)</a:t>
            </a:r>
            <a:endPar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 name="Straight Arrow Connector 6">
            <a:extLst>
              <a:ext uri="{FF2B5EF4-FFF2-40B4-BE49-F238E27FC236}">
                <a16:creationId xmlns:a16="http://schemas.microsoft.com/office/drawing/2014/main" id="{AFC29847-0BA6-1E5D-690A-32A9C87A8777}"/>
              </a:ext>
            </a:extLst>
          </p:cNvPr>
          <p:cNvCxnSpPr>
            <a:cxnSpLocks/>
          </p:cNvCxnSpPr>
          <p:nvPr/>
        </p:nvCxnSpPr>
        <p:spPr>
          <a:xfrm rot="16200000">
            <a:off x="5154523" y="3071261"/>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5E4FC668-E67A-4526-9425-860749F99B13}"/>
              </a:ext>
            </a:extLst>
          </p:cNvPr>
          <p:cNvCxnSpPr>
            <a:cxnSpLocks/>
          </p:cNvCxnSpPr>
          <p:nvPr/>
        </p:nvCxnSpPr>
        <p:spPr>
          <a:xfrm rot="16200000">
            <a:off x="5952728" y="3071261"/>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9" name="Straight Arrow Connector 8">
            <a:extLst>
              <a:ext uri="{FF2B5EF4-FFF2-40B4-BE49-F238E27FC236}">
                <a16:creationId xmlns:a16="http://schemas.microsoft.com/office/drawing/2014/main" id="{3D262485-D2CC-5EF4-995D-621D07159C3F}"/>
              </a:ext>
            </a:extLst>
          </p:cNvPr>
          <p:cNvCxnSpPr>
            <a:cxnSpLocks/>
          </p:cNvCxnSpPr>
          <p:nvPr/>
        </p:nvCxnSpPr>
        <p:spPr>
          <a:xfrm rot="16200000">
            <a:off x="8037851" y="3071260"/>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FCF87CE1-189C-081F-8DA8-F156A00E297F}"/>
              </a:ext>
            </a:extLst>
          </p:cNvPr>
          <p:cNvCxnSpPr>
            <a:cxnSpLocks/>
          </p:cNvCxnSpPr>
          <p:nvPr/>
        </p:nvCxnSpPr>
        <p:spPr>
          <a:xfrm flipV="1">
            <a:off x="2162423" y="3044226"/>
            <a:ext cx="439489" cy="615552"/>
          </a:xfrm>
          <a:prstGeom prst="straightConnector1">
            <a:avLst/>
          </a:prstGeom>
          <a:noFill/>
          <a:ln w="28575" cap="flat" cmpd="sng" algn="ctr">
            <a:solidFill>
              <a:schemeClr val="bg1"/>
            </a:solidFill>
            <a:prstDash val="solid"/>
            <a:headEnd type="none" w="med" len="med"/>
            <a:tailEnd type="triangle" w="med" len="med"/>
          </a:ln>
          <a:effectLst/>
        </p:spPr>
      </p:cxnSp>
      <p:sp>
        <p:nvSpPr>
          <p:cNvPr id="11" name="TextBox 10">
            <a:extLst>
              <a:ext uri="{FF2B5EF4-FFF2-40B4-BE49-F238E27FC236}">
                <a16:creationId xmlns:a16="http://schemas.microsoft.com/office/drawing/2014/main" id="{0F0EF136-6DE3-A604-AF76-52CFDB231258}"/>
              </a:ext>
            </a:extLst>
          </p:cNvPr>
          <p:cNvSpPr txBox="1"/>
          <p:nvPr/>
        </p:nvSpPr>
        <p:spPr>
          <a:xfrm>
            <a:off x="6093641" y="2782615"/>
            <a:ext cx="1794254" cy="800219"/>
          </a:xfrm>
          <a:prstGeom prst="rect">
            <a:avLst/>
          </a:prstGeom>
          <a:solidFill>
            <a:schemeClr val="accent5"/>
          </a:solidFill>
          <a:ln>
            <a:no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D-VRd</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1800 mg SC Q2W</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as in induction</a:t>
            </a:r>
          </a:p>
        </p:txBody>
      </p:sp>
      <p:sp>
        <p:nvSpPr>
          <p:cNvPr id="12" name="TextBox 11">
            <a:extLst>
              <a:ext uri="{FF2B5EF4-FFF2-40B4-BE49-F238E27FC236}">
                <a16:creationId xmlns:a16="http://schemas.microsoft.com/office/drawing/2014/main" id="{05F5C4F8-E818-3DA8-04DF-BA68F71B19A2}"/>
              </a:ext>
            </a:extLst>
          </p:cNvPr>
          <p:cNvSpPr txBox="1"/>
          <p:nvPr/>
        </p:nvSpPr>
        <p:spPr>
          <a:xfrm>
            <a:off x="8188931" y="2783975"/>
            <a:ext cx="1693978" cy="800219"/>
          </a:xfrm>
          <a:prstGeom prst="rect">
            <a:avLst/>
          </a:prstGeom>
          <a:solidFill>
            <a:schemeClr val="accent5"/>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D-R</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1800 mg SC Q4W</a:t>
            </a:r>
            <a:endPar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10 mg PO D1-28</a:t>
            </a:r>
            <a:endPar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E96C036C-53E5-3FCC-8993-BF18F06A5F03}"/>
              </a:ext>
            </a:extLst>
          </p:cNvPr>
          <p:cNvSpPr txBox="1"/>
          <p:nvPr/>
        </p:nvSpPr>
        <p:spPr>
          <a:xfrm>
            <a:off x="5293587" y="2428671"/>
            <a:ext cx="513410" cy="2887419"/>
          </a:xfrm>
          <a:prstGeom prst="rect">
            <a:avLst/>
          </a:prstGeom>
          <a:solidFill>
            <a:schemeClr val="bg2"/>
          </a:solidFill>
          <a:ln>
            <a:noFill/>
          </a:ln>
        </p:spPr>
        <p:txBody>
          <a:bodyPr vert="wordArtVert"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ASCT</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4E57A9A3-F399-E6D1-D043-D67E228D6A87}"/>
              </a:ext>
            </a:extLst>
          </p:cNvPr>
          <p:cNvSpPr txBox="1"/>
          <p:nvPr/>
        </p:nvSpPr>
        <p:spPr bwMode="auto">
          <a:xfrm>
            <a:off x="2639850" y="1864219"/>
            <a:ext cx="23670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 Cycles 1-4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(28-day cycles)</a:t>
            </a:r>
          </a:p>
        </p:txBody>
      </p:sp>
      <p:sp>
        <p:nvSpPr>
          <p:cNvPr id="15" name="TextBox 14">
            <a:extLst>
              <a:ext uri="{FF2B5EF4-FFF2-40B4-BE49-F238E27FC236}">
                <a16:creationId xmlns:a16="http://schemas.microsoft.com/office/drawing/2014/main" id="{F8058B00-C05B-653F-AA2F-8B148B399B11}"/>
              </a:ext>
            </a:extLst>
          </p:cNvPr>
          <p:cNvSpPr txBox="1"/>
          <p:nvPr/>
        </p:nvSpPr>
        <p:spPr bwMode="auto">
          <a:xfrm>
            <a:off x="6260600" y="1864219"/>
            <a:ext cx="14603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Consolidation: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Cycles 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(28-day cycles)</a:t>
            </a:r>
          </a:p>
        </p:txBody>
      </p:sp>
      <p:sp>
        <p:nvSpPr>
          <p:cNvPr id="16" name="TextBox 15">
            <a:extLst>
              <a:ext uri="{FF2B5EF4-FFF2-40B4-BE49-F238E27FC236}">
                <a16:creationId xmlns:a16="http://schemas.microsoft.com/office/drawing/2014/main" id="{E89016DB-CDD9-7CB9-977E-7F1DC9BA4D9C}"/>
              </a:ext>
            </a:extLst>
          </p:cNvPr>
          <p:cNvSpPr txBox="1"/>
          <p:nvPr/>
        </p:nvSpPr>
        <p:spPr bwMode="auto">
          <a:xfrm>
            <a:off x="8188930" y="1864219"/>
            <a:ext cx="36600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 Cycles 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(28-day cycles)</a:t>
            </a:r>
          </a:p>
        </p:txBody>
      </p:sp>
      <p:sp>
        <p:nvSpPr>
          <p:cNvPr id="17" name="TextBox 16">
            <a:extLst>
              <a:ext uri="{FF2B5EF4-FFF2-40B4-BE49-F238E27FC236}">
                <a16:creationId xmlns:a16="http://schemas.microsoft.com/office/drawing/2014/main" id="{00B68944-B00D-1CA8-45BA-014957606ABE}"/>
              </a:ext>
            </a:extLst>
          </p:cNvPr>
          <p:cNvSpPr txBox="1"/>
          <p:nvPr/>
        </p:nvSpPr>
        <p:spPr bwMode="auto">
          <a:xfrm>
            <a:off x="2601911" y="5291872"/>
            <a:ext cx="90957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*QW during cycles 1-2, Q2W during cycles 3-4. </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discontinued after ≥24 mo in patients with ≥ CR and 12 mo sustained MRD negativity;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 restarted upon confirmed loss of CR without PD or MRD recurrence.</a:t>
            </a:r>
          </a:p>
        </p:txBody>
      </p:sp>
      <p:sp>
        <p:nvSpPr>
          <p:cNvPr id="18" name="TextBox 17">
            <a:extLst>
              <a:ext uri="{FF2B5EF4-FFF2-40B4-BE49-F238E27FC236}">
                <a16:creationId xmlns:a16="http://schemas.microsoft.com/office/drawing/2014/main" id="{8F0DF56B-CA26-A37C-E1E0-9A33A7E2719E}"/>
              </a:ext>
            </a:extLst>
          </p:cNvPr>
          <p:cNvSpPr txBox="1"/>
          <p:nvPr/>
        </p:nvSpPr>
        <p:spPr>
          <a:xfrm>
            <a:off x="2639849" y="4023435"/>
            <a:ext cx="2376966" cy="1292662"/>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1.3 mg/m</a:t>
            </a:r>
            <a:r>
              <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SC D1, 4, 8, 11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25 mg PO D1-21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40 mg PO/IV D1-4, 9-12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354)</a:t>
            </a:r>
          </a:p>
        </p:txBody>
      </p:sp>
      <p:cxnSp>
        <p:nvCxnSpPr>
          <p:cNvPr id="19" name="Straight Arrow Connector 18">
            <a:extLst>
              <a:ext uri="{FF2B5EF4-FFF2-40B4-BE49-F238E27FC236}">
                <a16:creationId xmlns:a16="http://schemas.microsoft.com/office/drawing/2014/main" id="{18047900-753C-99F0-7AE3-D0426676B638}"/>
              </a:ext>
            </a:extLst>
          </p:cNvPr>
          <p:cNvCxnSpPr>
            <a:cxnSpLocks/>
          </p:cNvCxnSpPr>
          <p:nvPr/>
        </p:nvCxnSpPr>
        <p:spPr>
          <a:xfrm rot="16200000">
            <a:off x="5154523" y="455830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0" name="Straight Arrow Connector 19">
            <a:extLst>
              <a:ext uri="{FF2B5EF4-FFF2-40B4-BE49-F238E27FC236}">
                <a16:creationId xmlns:a16="http://schemas.microsoft.com/office/drawing/2014/main" id="{437D2EC9-4154-FCE4-75D0-FB5E6F316E04}"/>
              </a:ext>
            </a:extLst>
          </p:cNvPr>
          <p:cNvCxnSpPr>
            <a:cxnSpLocks/>
          </p:cNvCxnSpPr>
          <p:nvPr/>
        </p:nvCxnSpPr>
        <p:spPr>
          <a:xfrm rot="16200000">
            <a:off x="5952728" y="455830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1" name="Straight Arrow Connector 20">
            <a:extLst>
              <a:ext uri="{FF2B5EF4-FFF2-40B4-BE49-F238E27FC236}">
                <a16:creationId xmlns:a16="http://schemas.microsoft.com/office/drawing/2014/main" id="{8428BC91-2FD3-168B-F729-300977B4F206}"/>
              </a:ext>
            </a:extLst>
          </p:cNvPr>
          <p:cNvCxnSpPr>
            <a:cxnSpLocks/>
          </p:cNvCxnSpPr>
          <p:nvPr/>
        </p:nvCxnSpPr>
        <p:spPr>
          <a:xfrm rot="16200000">
            <a:off x="8037851" y="455830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B329DDDE-C686-AE84-7C2C-F0D4359EA8AE}"/>
              </a:ext>
            </a:extLst>
          </p:cNvPr>
          <p:cNvCxnSpPr>
            <a:cxnSpLocks/>
          </p:cNvCxnSpPr>
          <p:nvPr/>
        </p:nvCxnSpPr>
        <p:spPr>
          <a:xfrm>
            <a:off x="2162423" y="3789755"/>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23" name="TextBox 22">
            <a:extLst>
              <a:ext uri="{FF2B5EF4-FFF2-40B4-BE49-F238E27FC236}">
                <a16:creationId xmlns:a16="http://schemas.microsoft.com/office/drawing/2014/main" id="{6F0B19DA-9C27-26F3-77DE-611E116579F0}"/>
              </a:ext>
            </a:extLst>
          </p:cNvPr>
          <p:cNvSpPr txBox="1"/>
          <p:nvPr/>
        </p:nvSpPr>
        <p:spPr>
          <a:xfrm>
            <a:off x="6093641" y="4377379"/>
            <a:ext cx="1794254" cy="584775"/>
          </a:xfrm>
          <a:prstGeom prst="rect">
            <a:avLst/>
          </a:prstGeom>
          <a:solidFill>
            <a:schemeClr val="accent6"/>
          </a:solidFill>
          <a:ln>
            <a:no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as in induction</a:t>
            </a:r>
          </a:p>
        </p:txBody>
      </p:sp>
      <p:sp>
        <p:nvSpPr>
          <p:cNvPr id="24" name="TextBox 23">
            <a:extLst>
              <a:ext uri="{FF2B5EF4-FFF2-40B4-BE49-F238E27FC236}">
                <a16:creationId xmlns:a16="http://schemas.microsoft.com/office/drawing/2014/main" id="{A0FFF74C-8E58-4A9B-51D3-D71FDBB038D7}"/>
              </a:ext>
            </a:extLst>
          </p:cNvPr>
          <p:cNvSpPr txBox="1"/>
          <p:nvPr/>
        </p:nvSpPr>
        <p:spPr>
          <a:xfrm>
            <a:off x="8188930" y="4379385"/>
            <a:ext cx="3660021" cy="584775"/>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10 mg PO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D1-28 until PD</a:t>
            </a:r>
            <a:endPar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3">
            <a:extLst>
              <a:ext uri="{FF2B5EF4-FFF2-40B4-BE49-F238E27FC236}">
                <a16:creationId xmlns:a16="http://schemas.microsoft.com/office/drawing/2014/main" id="{D235EDBB-57AE-4CB4-AB20-B88205CD25DD}"/>
              </a:ext>
            </a:extLst>
          </p:cNvPr>
          <p:cNvSpPr txBox="1">
            <a:spLocks noChangeArrowheads="1"/>
          </p:cNvSpPr>
          <p:nvPr/>
        </p:nvSpPr>
        <p:spPr bwMode="auto">
          <a:xfrm>
            <a:off x="368222" y="5701506"/>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 </a:t>
            </a:r>
            <a:r>
              <a:rPr kumimoji="0" lang="en-US" alt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PFS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Key secondary endpoints: </a:t>
            </a:r>
            <a:r>
              <a:rPr kumimoji="0" lang="en-US" alt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CR rate, MRD negativity rate, OS</a:t>
            </a:r>
          </a:p>
        </p:txBody>
      </p:sp>
      <p:cxnSp>
        <p:nvCxnSpPr>
          <p:cNvPr id="26" name="Straight Arrow Connector 25">
            <a:extLst>
              <a:ext uri="{FF2B5EF4-FFF2-40B4-BE49-F238E27FC236}">
                <a16:creationId xmlns:a16="http://schemas.microsoft.com/office/drawing/2014/main" id="{785C4808-33B3-F552-6ABF-CF9B268C4518}"/>
              </a:ext>
            </a:extLst>
          </p:cNvPr>
          <p:cNvCxnSpPr/>
          <p:nvPr/>
        </p:nvCxnSpPr>
        <p:spPr bwMode="auto">
          <a:xfrm>
            <a:off x="2262509" y="2587492"/>
            <a:ext cx="0" cy="595232"/>
          </a:xfrm>
          <a:prstGeom prst="straightConnector1">
            <a:avLst/>
          </a:prstGeom>
          <a:noFill/>
          <a:ln w="28575" cap="flat" cmpd="sng" algn="ctr">
            <a:solidFill>
              <a:schemeClr val="bg1"/>
            </a:solidFill>
            <a:prstDash val="sysDot"/>
            <a:round/>
            <a:headEnd type="none" w="med" len="med"/>
            <a:tailEnd type="triangle"/>
          </a:ln>
          <a:effectLst/>
        </p:spPr>
      </p:cxnSp>
      <p:sp>
        <p:nvSpPr>
          <p:cNvPr id="27" name="TextBox 26">
            <a:extLst>
              <a:ext uri="{FF2B5EF4-FFF2-40B4-BE49-F238E27FC236}">
                <a16:creationId xmlns:a16="http://schemas.microsoft.com/office/drawing/2014/main" id="{7FC66354-CDC9-87CD-9925-9E3171071BF9}"/>
              </a:ext>
            </a:extLst>
          </p:cNvPr>
          <p:cNvSpPr txBox="1"/>
          <p:nvPr/>
        </p:nvSpPr>
        <p:spPr bwMode="auto">
          <a:xfrm>
            <a:off x="895716" y="2062312"/>
            <a:ext cx="1943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ISS stage and cytogenetic risk</a:t>
            </a:r>
          </a:p>
        </p:txBody>
      </p:sp>
      <p:sp>
        <p:nvSpPr>
          <p:cNvPr id="3" name="TextBox 2">
            <a:extLst>
              <a:ext uri="{FF2B5EF4-FFF2-40B4-BE49-F238E27FC236}">
                <a16:creationId xmlns:a16="http://schemas.microsoft.com/office/drawing/2014/main" id="{718BC98F-429A-36CD-AA4A-677C2A7644AA}"/>
              </a:ext>
            </a:extLst>
          </p:cNvPr>
          <p:cNvSpPr txBox="1"/>
          <p:nvPr/>
        </p:nvSpPr>
        <p:spPr>
          <a:xfrm>
            <a:off x="10558962" y="2543645"/>
            <a:ext cx="1289990" cy="584775"/>
          </a:xfrm>
          <a:prstGeom prst="rect">
            <a:avLst/>
          </a:prstGeom>
          <a:solidFill>
            <a:schemeClr val="accent5"/>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D-R</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until PD</a:t>
            </a:r>
            <a:endPar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95C7EF11-E2D2-F806-D954-36B4808FA3DE}"/>
              </a:ext>
            </a:extLst>
          </p:cNvPr>
          <p:cNvSpPr txBox="1"/>
          <p:nvPr/>
        </p:nvSpPr>
        <p:spPr>
          <a:xfrm>
            <a:off x="10558962" y="3189862"/>
            <a:ext cx="1289990" cy="584775"/>
          </a:xfrm>
          <a:prstGeom prst="rect">
            <a:avLst/>
          </a:prstGeom>
          <a:solidFill>
            <a:schemeClr val="accent5"/>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8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sz="18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Discontinue D</a:t>
            </a:r>
            <a:endParaRPr kumimoji="0" lang="en-US" sz="1400" b="0" i="0" u="none" strike="noStrike" kern="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 name="Connector: Elbow 30">
            <a:extLst>
              <a:ext uri="{FF2B5EF4-FFF2-40B4-BE49-F238E27FC236}">
                <a16:creationId xmlns:a16="http://schemas.microsoft.com/office/drawing/2014/main" id="{48581BFC-19BB-D9AF-9111-4191F575089E}"/>
              </a:ext>
            </a:extLst>
          </p:cNvPr>
          <p:cNvCxnSpPr>
            <a:cxnSpLocks/>
            <a:stCxn id="12" idx="3"/>
            <a:endCxn id="3" idx="1"/>
          </p:cNvCxnSpPr>
          <p:nvPr/>
        </p:nvCxnSpPr>
        <p:spPr bwMode="auto">
          <a:xfrm flipV="1">
            <a:off x="9882909" y="2836033"/>
            <a:ext cx="676053" cy="348052"/>
          </a:xfrm>
          <a:prstGeom prst="bentConnector3">
            <a:avLst/>
          </a:prstGeom>
          <a:noFill/>
          <a:ln w="28575" cap="flat" cmpd="sng" algn="ctr">
            <a:solidFill>
              <a:schemeClr val="bg1"/>
            </a:solidFill>
            <a:prstDash val="solid"/>
            <a:round/>
            <a:headEnd type="none" w="med" len="med"/>
            <a:tailEnd type="triangle"/>
          </a:ln>
          <a:effectLst/>
        </p:spPr>
      </p:cxnSp>
      <p:cxnSp>
        <p:nvCxnSpPr>
          <p:cNvPr id="33" name="Connector: Elbow 32">
            <a:extLst>
              <a:ext uri="{FF2B5EF4-FFF2-40B4-BE49-F238E27FC236}">
                <a16:creationId xmlns:a16="http://schemas.microsoft.com/office/drawing/2014/main" id="{17F4DA2E-40AA-9C4D-1FE0-D9A1B9D867D4}"/>
              </a:ext>
            </a:extLst>
          </p:cNvPr>
          <p:cNvCxnSpPr>
            <a:cxnSpLocks/>
            <a:stCxn id="12" idx="3"/>
            <a:endCxn id="29" idx="1"/>
          </p:cNvCxnSpPr>
          <p:nvPr/>
        </p:nvCxnSpPr>
        <p:spPr bwMode="auto">
          <a:xfrm>
            <a:off x="9882909" y="3184085"/>
            <a:ext cx="676053" cy="298165"/>
          </a:xfrm>
          <a:prstGeom prst="bentConnector3">
            <a:avLst>
              <a:gd name="adj1" fmla="val 50000"/>
            </a:avLst>
          </a:prstGeom>
          <a:noFill/>
          <a:ln w="28575" cap="flat" cmpd="sng" algn="ctr">
            <a:solidFill>
              <a:schemeClr val="bg1"/>
            </a:solidFill>
            <a:prstDash val="solid"/>
            <a:round/>
            <a:headEnd type="none" w="med" len="med"/>
            <a:tailEnd type="triangle"/>
          </a:ln>
          <a:effectLst/>
        </p:spPr>
      </p:cxnSp>
      <p:sp>
        <p:nvSpPr>
          <p:cNvPr id="34" name="TextBox 33">
            <a:extLst>
              <a:ext uri="{FF2B5EF4-FFF2-40B4-BE49-F238E27FC236}">
                <a16:creationId xmlns:a16="http://schemas.microsoft.com/office/drawing/2014/main" id="{0950230A-EA0C-568D-27BB-82F6F4CFCA68}"/>
              </a:ext>
            </a:extLst>
          </p:cNvPr>
          <p:cNvSpPr txBox="1"/>
          <p:nvPr/>
        </p:nvSpPr>
        <p:spPr bwMode="auto">
          <a:xfrm>
            <a:off x="9922525" y="2517172"/>
            <a:ext cx="712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a:t>
            </a:r>
          </a:p>
        </p:txBody>
      </p:sp>
      <p:sp>
        <p:nvSpPr>
          <p:cNvPr id="35" name="TextBox 34">
            <a:extLst>
              <a:ext uri="{FF2B5EF4-FFF2-40B4-BE49-F238E27FC236}">
                <a16:creationId xmlns:a16="http://schemas.microsoft.com/office/drawing/2014/main" id="{5C380781-86FF-09BF-0B8B-E89D668BA14A}"/>
              </a:ext>
            </a:extLst>
          </p:cNvPr>
          <p:cNvSpPr txBox="1"/>
          <p:nvPr/>
        </p:nvSpPr>
        <p:spPr bwMode="auto">
          <a:xfrm>
            <a:off x="9922525" y="3466207"/>
            <a:ext cx="712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a:t>
            </a:r>
          </a:p>
        </p:txBody>
      </p:sp>
      <p:cxnSp>
        <p:nvCxnSpPr>
          <p:cNvPr id="39" name="Straight Connector 38">
            <a:extLst>
              <a:ext uri="{FF2B5EF4-FFF2-40B4-BE49-F238E27FC236}">
                <a16:creationId xmlns:a16="http://schemas.microsoft.com/office/drawing/2014/main" id="{F1377057-BFA4-0A3D-6C38-FB7E856DD0F0}"/>
              </a:ext>
            </a:extLst>
          </p:cNvPr>
          <p:cNvCxnSpPr/>
          <p:nvPr/>
        </p:nvCxnSpPr>
        <p:spPr bwMode="auto">
          <a:xfrm>
            <a:off x="8188930" y="2437907"/>
            <a:ext cx="3660021" cy="0"/>
          </a:xfrm>
          <a:prstGeom prst="line">
            <a:avLst/>
          </a:prstGeom>
          <a:noFill/>
          <a:ln w="12700" cap="flat" cmpd="sng" algn="ctr">
            <a:solidFill>
              <a:schemeClr val="bg1"/>
            </a:solidFill>
            <a:prstDash val="solid"/>
            <a:round/>
            <a:headEnd type="none" w="med" len="med"/>
            <a:tailEnd type="none" w="med" len="med"/>
          </a:ln>
          <a:effectLst/>
        </p:spPr>
      </p:cxnSp>
      <p:sp>
        <p:nvSpPr>
          <p:cNvPr id="28" name="Slide Number Placeholder 1">
            <a:extLst>
              <a:ext uri="{FF2B5EF4-FFF2-40B4-BE49-F238E27FC236}">
                <a16:creationId xmlns:a16="http://schemas.microsoft.com/office/drawing/2014/main" id="{74B4C4F3-7EBF-A0A3-C3A5-00013BE841B0}"/>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075726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PERSEUS: </a:t>
            </a:r>
            <a:r>
              <a:rPr lang="en-US"/>
              <a:t>Baseline Characteristics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26790" y="651534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Sonneveld. ASH 2023. Abstr LBA-1.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Sonneveld</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NEJM. 2024;390:301.</a:t>
            </a:r>
          </a:p>
        </p:txBody>
      </p:sp>
      <p:graphicFrame>
        <p:nvGraphicFramePr>
          <p:cNvPr id="2" name="Group 3">
            <a:extLst>
              <a:ext uri="{FF2B5EF4-FFF2-40B4-BE49-F238E27FC236}">
                <a16:creationId xmlns:a16="http://schemas.microsoft.com/office/drawing/2014/main" id="{D09F162F-A875-93BA-95B6-E65D8EDE2CBC}"/>
              </a:ext>
            </a:extLst>
          </p:cNvPr>
          <p:cNvGraphicFramePr>
            <a:graphicFrameLocks/>
          </p:cNvGraphicFramePr>
          <p:nvPr>
            <p:extLst>
              <p:ext uri="{D42A27DB-BD31-4B8C-83A1-F6EECF244321}">
                <p14:modId xmlns:p14="http://schemas.microsoft.com/office/powerpoint/2010/main" val="3294841784"/>
              </p:ext>
            </p:extLst>
          </p:nvPr>
        </p:nvGraphicFramePr>
        <p:xfrm>
          <a:off x="709799" y="1773818"/>
          <a:ext cx="5234812" cy="4450176"/>
        </p:xfrm>
        <a:graphic>
          <a:graphicData uri="http://schemas.openxmlformats.org/drawingml/2006/table">
            <a:tbl>
              <a:tblPr/>
              <a:tblGrid>
                <a:gridCol w="2711068">
                  <a:extLst>
                    <a:ext uri="{9D8B030D-6E8A-4147-A177-3AD203B41FA5}">
                      <a16:colId xmlns:a16="http://schemas.microsoft.com/office/drawing/2014/main" val="20000"/>
                    </a:ext>
                  </a:extLst>
                </a:gridCol>
                <a:gridCol w="1261872">
                  <a:extLst>
                    <a:ext uri="{9D8B030D-6E8A-4147-A177-3AD203B41FA5}">
                      <a16:colId xmlns:a16="http://schemas.microsoft.com/office/drawing/2014/main" val="20001"/>
                    </a:ext>
                  </a:extLst>
                </a:gridCol>
                <a:gridCol w="1261872">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D-VRd</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1"/>
                  </a:ext>
                </a:extLst>
              </a:tr>
              <a:tr h="1672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61.0 (32-70)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59.0 (31-70)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211 (59.4)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205 (57.9)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330 (93.0)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323 (91.2)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2215887"/>
                  </a:ext>
                </a:extLst>
              </a:tr>
              <a:tr h="47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221 (62.3)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114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230 (65.0)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108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MM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CRAB criteria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Malignancy biomarkers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CRAB criteria with malignancy biomarkers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 =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125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 (14.7)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177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 = 352)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113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174 (49.4)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6365158"/>
                  </a:ext>
                </a:extLst>
              </a:tr>
            </a:tbl>
          </a:graphicData>
        </a:graphic>
      </p:graphicFrame>
      <p:graphicFrame>
        <p:nvGraphicFramePr>
          <p:cNvPr id="3" name="Group 3">
            <a:extLst>
              <a:ext uri="{FF2B5EF4-FFF2-40B4-BE49-F238E27FC236}">
                <a16:creationId xmlns:a16="http://schemas.microsoft.com/office/drawing/2014/main" id="{6A479479-C579-FBA3-85B8-4E2C2BAD6DA3}"/>
              </a:ext>
            </a:extLst>
          </p:cNvPr>
          <p:cNvGraphicFramePr>
            <a:graphicFrameLocks/>
          </p:cNvGraphicFramePr>
          <p:nvPr>
            <p:extLst>
              <p:ext uri="{D42A27DB-BD31-4B8C-83A1-F6EECF244321}">
                <p14:modId xmlns:p14="http://schemas.microsoft.com/office/powerpoint/2010/main" val="820915896"/>
              </p:ext>
            </p:extLst>
          </p:nvPr>
        </p:nvGraphicFramePr>
        <p:xfrm>
          <a:off x="6247390" y="1773818"/>
          <a:ext cx="5231823" cy="4114880"/>
        </p:xfrm>
        <a:graphic>
          <a:graphicData uri="http://schemas.openxmlformats.org/drawingml/2006/table">
            <a:tbl>
              <a:tblPr/>
              <a:tblGrid>
                <a:gridCol w="2502375">
                  <a:extLst>
                    <a:ext uri="{9D8B030D-6E8A-4147-A177-3AD203B41FA5}">
                      <a16:colId xmlns:a16="http://schemas.microsoft.com/office/drawing/2014/main" val="20000"/>
                    </a:ext>
                  </a:extLst>
                </a:gridCol>
                <a:gridCol w="1212201">
                  <a:extLst>
                    <a:ext uri="{9D8B030D-6E8A-4147-A177-3AD203B41FA5}">
                      <a16:colId xmlns:a16="http://schemas.microsoft.com/office/drawing/2014/main" val="20001"/>
                    </a:ext>
                  </a:extLst>
                </a:gridCol>
                <a:gridCol w="1517247">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D-VRd</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1"/>
                  </a:ext>
                </a:extLst>
              </a:tr>
              <a:tr h="1005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 =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186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114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 =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178 (50.4)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125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extramedullary plasmacytoma,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Cytogenetic profile,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264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76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266 (75.1)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78 (22.0)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Median time since diagnosis of MM,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(0-46.5)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(0.1-184.6)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5998238"/>
                  </a:ext>
                </a:extLst>
              </a:tr>
            </a:tbl>
          </a:graphicData>
        </a:graphic>
      </p:graphicFrame>
      <p:sp>
        <p:nvSpPr>
          <p:cNvPr id="4" name="Slide Number Placeholder 1">
            <a:extLst>
              <a:ext uri="{FF2B5EF4-FFF2-40B4-BE49-F238E27FC236}">
                <a16:creationId xmlns:a16="http://schemas.microsoft.com/office/drawing/2014/main" id="{1F4E8D40-7969-3181-32EA-8484F6413362}"/>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normAutofit/>
          </a:bodyPr>
          <a:lstStyle/>
          <a:p>
            <a:r>
              <a:rPr lang="en-US" altLang="en-US" sz="3600"/>
              <a:t>PERSEUS Primary Analysis: </a:t>
            </a:r>
            <a:r>
              <a:rPr lang="en-US" sz="3600"/>
              <a:t>PFS (Primary Endpoint)</a:t>
            </a:r>
            <a:endParaRPr lang="en-US" altLang="en-US" sz="360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27440" y="651692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Sonneveld. ASH 2023. Abstr LBA-1. </a:t>
            </a:r>
            <a:r>
              <a:rPr kumimoji="0" lang="en-US" altLang="en-US" sz="1200" b="0" i="0" u="none" strike="noStrike" kern="1200" cap="none" spc="0" normalizeH="0" baseline="0" noProof="0" err="1">
                <a:ln>
                  <a:noFill/>
                </a:ln>
                <a:solidFill>
                  <a:schemeClr val="bg2"/>
                </a:solidFill>
                <a:effectLst/>
                <a:uLnTx/>
                <a:uFillTx/>
                <a:latin typeface="Calibri" panose="020F0502020204030204" pitchFamily="34" charset="0"/>
                <a:ea typeface="+mn-ea"/>
                <a:cs typeface="Arial" panose="020B0604020202020204" pitchFamily="34" charset="0"/>
              </a:rPr>
              <a:t>Sonneveld</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 NEJM. 2024;390:301.</a:t>
            </a:r>
          </a:p>
        </p:txBody>
      </p:sp>
      <p:sp>
        <p:nvSpPr>
          <p:cNvPr id="9559" name="TextBox 9558">
            <a:extLst>
              <a:ext uri="{FF2B5EF4-FFF2-40B4-BE49-F238E27FC236}">
                <a16:creationId xmlns:a16="http://schemas.microsoft.com/office/drawing/2014/main" id="{7ACB8BEA-8F90-6518-E570-BA280E1DDD6C}"/>
              </a:ext>
            </a:extLst>
          </p:cNvPr>
          <p:cNvSpPr txBox="1"/>
          <p:nvPr/>
        </p:nvSpPr>
        <p:spPr bwMode="auto">
          <a:xfrm>
            <a:off x="2275876" y="5403378"/>
            <a:ext cx="73923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Calibri"/>
                <a:ea typeface="+mn-ea"/>
                <a:cs typeface="Arial" panose="020B0604020202020204" pitchFamily="34" charset="0"/>
              </a:rPr>
              <a:t>Patients at Risk, n</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0" cap="none" spc="0" normalizeH="0" baseline="0" noProof="0">
                <a:ln>
                  <a:noFill/>
                </a:ln>
                <a:solidFill>
                  <a:srgbClr val="002060"/>
                </a:solidFill>
                <a:effectLst/>
                <a:uLnTx/>
                <a:uFillTx/>
                <a:latin typeface="Calibri"/>
                <a:ea typeface="+mn-ea"/>
                <a:cs typeface="Arial" panose="020B0604020202020204" pitchFamily="34" charset="0"/>
              </a:rPr>
              <a:t>D-VRd</a:t>
            </a: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rPr>
              <a:t>       355   345   335   329   327   322   318   316   313   309   305   302   299   295   286   226   90      11      0</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0" cap="none" spc="0" normalizeH="0" baseline="0" noProof="0">
                <a:ln>
                  <a:noFill/>
                </a:ln>
                <a:solidFill>
                  <a:srgbClr val="669933"/>
                </a:solidFill>
                <a:effectLst/>
                <a:uLnTx/>
                <a:uFillTx/>
                <a:latin typeface="Calibri"/>
                <a:ea typeface="+mn-ea"/>
                <a:cs typeface="Arial" panose="020B0604020202020204" pitchFamily="34" charset="0"/>
              </a:rPr>
              <a:t>VRd</a:t>
            </a: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rPr>
              <a:t>           354   335   321   311   304   297   291   283   278   270   258   247   238   228   219   175   67      13      0</a:t>
            </a:r>
          </a:p>
        </p:txBody>
      </p:sp>
      <p:cxnSp>
        <p:nvCxnSpPr>
          <p:cNvPr id="9561" name="Straight Connector 9560">
            <a:extLst>
              <a:ext uri="{FF2B5EF4-FFF2-40B4-BE49-F238E27FC236}">
                <a16:creationId xmlns:a16="http://schemas.microsoft.com/office/drawing/2014/main" id="{852C1CD8-6C2B-FBB0-23B2-FCE65F6E90BC}"/>
              </a:ext>
            </a:extLst>
          </p:cNvPr>
          <p:cNvCxnSpPr/>
          <p:nvPr/>
        </p:nvCxnSpPr>
        <p:spPr bwMode="auto">
          <a:xfrm flipV="1">
            <a:off x="8513440" y="1934547"/>
            <a:ext cx="0" cy="3218688"/>
          </a:xfrm>
          <a:prstGeom prst="line">
            <a:avLst/>
          </a:prstGeom>
          <a:noFill/>
          <a:ln w="28575" cap="flat" cmpd="sng" algn="ctr">
            <a:solidFill>
              <a:srgbClr val="000000"/>
            </a:solidFill>
            <a:prstDash val="dash"/>
            <a:round/>
            <a:headEnd type="none" w="med" len="med"/>
            <a:tailEnd type="none" w="med" len="med"/>
          </a:ln>
          <a:effectLst/>
        </p:spPr>
      </p:cxnSp>
      <p:sp>
        <p:nvSpPr>
          <p:cNvPr id="9562" name="TextBox 9561">
            <a:extLst>
              <a:ext uri="{FF2B5EF4-FFF2-40B4-BE49-F238E27FC236}">
                <a16:creationId xmlns:a16="http://schemas.microsoft.com/office/drawing/2014/main" id="{371E1C87-D200-9A89-164E-51F542A0EC82}"/>
              </a:ext>
            </a:extLst>
          </p:cNvPr>
          <p:cNvSpPr txBox="1"/>
          <p:nvPr/>
        </p:nvSpPr>
        <p:spPr bwMode="auto">
          <a:xfrm>
            <a:off x="7896434" y="1662070"/>
            <a:ext cx="12340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Calibri"/>
                <a:ea typeface="+mn-ea"/>
                <a:cs typeface="Arial" panose="020B0604020202020204" pitchFamily="34" charset="0"/>
              </a:rPr>
              <a:t>48-mo PFS</a:t>
            </a:r>
          </a:p>
        </p:txBody>
      </p:sp>
      <p:sp>
        <p:nvSpPr>
          <p:cNvPr id="9563" name="TextBox 9562">
            <a:extLst>
              <a:ext uri="{FF2B5EF4-FFF2-40B4-BE49-F238E27FC236}">
                <a16:creationId xmlns:a16="http://schemas.microsoft.com/office/drawing/2014/main" id="{B39818DF-D333-9BB5-52E8-69B027360974}"/>
              </a:ext>
            </a:extLst>
          </p:cNvPr>
          <p:cNvSpPr txBox="1"/>
          <p:nvPr/>
        </p:nvSpPr>
        <p:spPr bwMode="auto">
          <a:xfrm>
            <a:off x="8513439" y="1995150"/>
            <a:ext cx="8084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84.3%</a:t>
            </a:r>
          </a:p>
        </p:txBody>
      </p:sp>
      <p:sp>
        <p:nvSpPr>
          <p:cNvPr id="9564" name="TextBox 9563">
            <a:extLst>
              <a:ext uri="{FF2B5EF4-FFF2-40B4-BE49-F238E27FC236}">
                <a16:creationId xmlns:a16="http://schemas.microsoft.com/office/drawing/2014/main" id="{938AE5B2-0640-1983-6BDA-5BF210D08071}"/>
              </a:ext>
            </a:extLst>
          </p:cNvPr>
          <p:cNvSpPr txBox="1"/>
          <p:nvPr/>
        </p:nvSpPr>
        <p:spPr bwMode="auto">
          <a:xfrm>
            <a:off x="3250851" y="4423933"/>
            <a:ext cx="3986807" cy="646331"/>
          </a:xfrm>
          <a:prstGeom prst="rect">
            <a:avLst/>
          </a:prstGeom>
          <a:solidFill>
            <a:srgbClr val="FFFFFF"/>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HR for PD or death: 0.42 </a:t>
            </a:r>
            <a:b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b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(95% CI: 0.30-0.59; </a:t>
            </a:r>
            <a:r>
              <a:rPr kumimoji="0" lang="en-US" sz="1800" b="0" i="1" u="none" strike="noStrike" kern="0" cap="none" spc="0" normalizeH="0" baseline="0" noProof="0">
                <a:ln>
                  <a:noFill/>
                </a:ln>
                <a:solidFill>
                  <a:srgbClr val="000000"/>
                </a:solidFill>
                <a:effectLst/>
                <a:uLnTx/>
                <a:uFillTx/>
                <a:latin typeface="Calibri"/>
                <a:ea typeface="+mn-ea"/>
                <a:cs typeface="Arial" panose="020B0604020202020204" pitchFamily="34" charset="0"/>
              </a:rPr>
              <a:t>P</a:t>
            </a: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 &lt;.0001)</a:t>
            </a:r>
          </a:p>
        </p:txBody>
      </p:sp>
      <p:sp>
        <p:nvSpPr>
          <p:cNvPr id="9565" name="TextBox 9564">
            <a:extLst>
              <a:ext uri="{FF2B5EF4-FFF2-40B4-BE49-F238E27FC236}">
                <a16:creationId xmlns:a16="http://schemas.microsoft.com/office/drawing/2014/main" id="{F6FE5CF7-6E65-1957-8F6A-1ED635B2D445}"/>
              </a:ext>
            </a:extLst>
          </p:cNvPr>
          <p:cNvSpPr txBox="1"/>
          <p:nvPr/>
        </p:nvSpPr>
        <p:spPr bwMode="auto">
          <a:xfrm>
            <a:off x="4526632" y="5391865"/>
            <a:ext cx="3986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Arial" panose="020B0604020202020204" pitchFamily="34" charset="0"/>
              </a:rPr>
              <a:t>Mo Since Randomization</a:t>
            </a:r>
          </a:p>
        </p:txBody>
      </p:sp>
      <p:sp>
        <p:nvSpPr>
          <p:cNvPr id="9566" name="TextBox 9565">
            <a:extLst>
              <a:ext uri="{FF2B5EF4-FFF2-40B4-BE49-F238E27FC236}">
                <a16:creationId xmlns:a16="http://schemas.microsoft.com/office/drawing/2014/main" id="{36CF2271-66CF-9186-7019-B05103CBAA1D}"/>
              </a:ext>
            </a:extLst>
          </p:cNvPr>
          <p:cNvSpPr txBox="1"/>
          <p:nvPr/>
        </p:nvSpPr>
        <p:spPr bwMode="auto">
          <a:xfrm>
            <a:off x="2076323" y="1803004"/>
            <a:ext cx="590633" cy="3373602"/>
          </a:xfrm>
          <a:prstGeom prst="rect">
            <a:avLst/>
          </a:prstGeom>
          <a:solidFill>
            <a:srgbClr val="FFFFFF"/>
          </a:solidFill>
          <a:ln>
            <a:noFill/>
          </a:ln>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Arial" panose="020B0604020202020204" pitchFamily="34" charset="0"/>
              </a:rPr>
              <a:t>PFS (%)</a:t>
            </a:r>
          </a:p>
        </p:txBody>
      </p:sp>
      <p:sp>
        <p:nvSpPr>
          <p:cNvPr id="9567" name="TextBox 9566">
            <a:extLst>
              <a:ext uri="{FF2B5EF4-FFF2-40B4-BE49-F238E27FC236}">
                <a16:creationId xmlns:a16="http://schemas.microsoft.com/office/drawing/2014/main" id="{2F1BD5E7-FFEA-6427-A30B-6FDE75C81C7F}"/>
              </a:ext>
            </a:extLst>
          </p:cNvPr>
          <p:cNvSpPr txBox="1"/>
          <p:nvPr/>
        </p:nvSpPr>
        <p:spPr bwMode="auto">
          <a:xfrm>
            <a:off x="9104155" y="2194740"/>
            <a:ext cx="79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2060"/>
                </a:solidFill>
                <a:effectLst/>
                <a:uLnTx/>
                <a:uFillTx/>
                <a:latin typeface="Calibri"/>
                <a:ea typeface="+mn-ea"/>
                <a:cs typeface="Arial" panose="020B0604020202020204" pitchFamily="34" charset="0"/>
              </a:rPr>
              <a:t>D-VRd</a:t>
            </a:r>
            <a:endParaRPr kumimoji="0" lang="en-US" sz="1800" b="0" i="0" u="none" strike="noStrike" kern="0" cap="none" spc="0" normalizeH="0" baseline="0" noProof="0">
              <a:ln>
                <a:noFill/>
              </a:ln>
              <a:solidFill>
                <a:srgbClr val="002060"/>
              </a:solidFill>
              <a:effectLst/>
              <a:uLnTx/>
              <a:uFillTx/>
              <a:latin typeface="Calibri"/>
              <a:ea typeface="+mn-ea"/>
              <a:cs typeface="Arial" panose="020B0604020202020204" pitchFamily="34" charset="0"/>
            </a:endParaRPr>
          </a:p>
        </p:txBody>
      </p:sp>
      <p:sp>
        <p:nvSpPr>
          <p:cNvPr id="9568" name="TextBox 9567">
            <a:extLst>
              <a:ext uri="{FF2B5EF4-FFF2-40B4-BE49-F238E27FC236}">
                <a16:creationId xmlns:a16="http://schemas.microsoft.com/office/drawing/2014/main" id="{C00E1E2C-2B33-9A66-C356-B9E395F8D356}"/>
              </a:ext>
            </a:extLst>
          </p:cNvPr>
          <p:cNvSpPr txBox="1"/>
          <p:nvPr/>
        </p:nvSpPr>
        <p:spPr bwMode="auto">
          <a:xfrm>
            <a:off x="9144633" y="2722068"/>
            <a:ext cx="574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669933"/>
                </a:solidFill>
                <a:effectLst/>
                <a:uLnTx/>
                <a:uFillTx/>
                <a:latin typeface="Calibri"/>
                <a:ea typeface="+mn-ea"/>
                <a:cs typeface="Arial" panose="020B0604020202020204" pitchFamily="34" charset="0"/>
              </a:rPr>
              <a:t>VRd</a:t>
            </a:r>
            <a:endParaRPr kumimoji="0" lang="en-US" sz="1800" b="0" i="0" u="none" strike="noStrike" kern="0" cap="none" spc="0" normalizeH="0" baseline="0" noProof="0">
              <a:ln>
                <a:noFill/>
              </a:ln>
              <a:solidFill>
                <a:srgbClr val="669933"/>
              </a:solidFill>
              <a:effectLst/>
              <a:uLnTx/>
              <a:uFillTx/>
              <a:latin typeface="Calibri"/>
              <a:ea typeface="+mn-ea"/>
              <a:cs typeface="Arial" panose="020B0604020202020204" pitchFamily="34" charset="0"/>
            </a:endParaRPr>
          </a:p>
        </p:txBody>
      </p:sp>
      <p:grpSp>
        <p:nvGrpSpPr>
          <p:cNvPr id="9569" name="Group 9568">
            <a:extLst>
              <a:ext uri="{FF2B5EF4-FFF2-40B4-BE49-F238E27FC236}">
                <a16:creationId xmlns:a16="http://schemas.microsoft.com/office/drawing/2014/main" id="{EB7428A7-7C6B-06BF-D2B3-25E5524E21ED}"/>
              </a:ext>
            </a:extLst>
          </p:cNvPr>
          <p:cNvGrpSpPr/>
          <p:nvPr/>
        </p:nvGrpSpPr>
        <p:grpSpPr>
          <a:xfrm>
            <a:off x="2420295" y="1633836"/>
            <a:ext cx="685380" cy="3725092"/>
            <a:chOff x="3414008" y="1515897"/>
            <a:chExt cx="535724" cy="3725092"/>
          </a:xfrm>
        </p:grpSpPr>
        <p:sp>
          <p:nvSpPr>
            <p:cNvPr id="9751" name="TextBox 9750">
              <a:extLst>
                <a:ext uri="{FF2B5EF4-FFF2-40B4-BE49-F238E27FC236}">
                  <a16:creationId xmlns:a16="http://schemas.microsoft.com/office/drawing/2014/main" id="{A5CECBE0-A473-252E-FFD3-CE088FDE3010}"/>
                </a:ext>
              </a:extLst>
            </p:cNvPr>
            <p:cNvSpPr txBox="1"/>
            <p:nvPr/>
          </p:nvSpPr>
          <p:spPr bwMode="auto">
            <a:xfrm>
              <a:off x="3414008" y="151589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100</a:t>
              </a:r>
            </a:p>
          </p:txBody>
        </p:sp>
        <p:sp>
          <p:nvSpPr>
            <p:cNvPr id="9752" name="TextBox 9751">
              <a:extLst>
                <a:ext uri="{FF2B5EF4-FFF2-40B4-BE49-F238E27FC236}">
                  <a16:creationId xmlns:a16="http://schemas.microsoft.com/office/drawing/2014/main" id="{114D7F41-F017-766A-1532-5E8AE842CE04}"/>
                </a:ext>
              </a:extLst>
            </p:cNvPr>
            <p:cNvSpPr txBox="1"/>
            <p:nvPr/>
          </p:nvSpPr>
          <p:spPr bwMode="auto">
            <a:xfrm>
              <a:off x="3531028" y="21942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80</a:t>
              </a:r>
            </a:p>
          </p:txBody>
        </p:sp>
        <p:sp>
          <p:nvSpPr>
            <p:cNvPr id="9753" name="TextBox 9752">
              <a:extLst>
                <a:ext uri="{FF2B5EF4-FFF2-40B4-BE49-F238E27FC236}">
                  <a16:creationId xmlns:a16="http://schemas.microsoft.com/office/drawing/2014/main" id="{DDC2B842-F0BC-6063-7702-20D9558A15AC}"/>
                </a:ext>
              </a:extLst>
            </p:cNvPr>
            <p:cNvSpPr txBox="1"/>
            <p:nvPr/>
          </p:nvSpPr>
          <p:spPr bwMode="auto">
            <a:xfrm>
              <a:off x="3531028" y="28577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60</a:t>
              </a:r>
            </a:p>
          </p:txBody>
        </p:sp>
        <p:sp>
          <p:nvSpPr>
            <p:cNvPr id="9754" name="TextBox 9753">
              <a:extLst>
                <a:ext uri="{FF2B5EF4-FFF2-40B4-BE49-F238E27FC236}">
                  <a16:creationId xmlns:a16="http://schemas.microsoft.com/office/drawing/2014/main" id="{A1EB4D5E-175E-0590-9792-6341EF11A710}"/>
                </a:ext>
              </a:extLst>
            </p:cNvPr>
            <p:cNvSpPr txBox="1"/>
            <p:nvPr/>
          </p:nvSpPr>
          <p:spPr bwMode="auto">
            <a:xfrm>
              <a:off x="3531028" y="35361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40</a:t>
              </a:r>
            </a:p>
          </p:txBody>
        </p:sp>
        <p:sp>
          <p:nvSpPr>
            <p:cNvPr id="9755" name="TextBox 9754">
              <a:extLst>
                <a:ext uri="{FF2B5EF4-FFF2-40B4-BE49-F238E27FC236}">
                  <a16:creationId xmlns:a16="http://schemas.microsoft.com/office/drawing/2014/main" id="{FD3BB60C-17C2-4F7F-5CAD-F5544BF40CC5}"/>
                </a:ext>
              </a:extLst>
            </p:cNvPr>
            <p:cNvSpPr txBox="1"/>
            <p:nvPr/>
          </p:nvSpPr>
          <p:spPr bwMode="auto">
            <a:xfrm>
              <a:off x="3531028" y="41997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20</a:t>
              </a:r>
            </a:p>
          </p:txBody>
        </p:sp>
        <p:sp>
          <p:nvSpPr>
            <p:cNvPr id="9756" name="TextBox 9755">
              <a:extLst>
                <a:ext uri="{FF2B5EF4-FFF2-40B4-BE49-F238E27FC236}">
                  <a16:creationId xmlns:a16="http://schemas.microsoft.com/office/drawing/2014/main" id="{A66A213F-228D-B7D5-A5CF-0318130C53C7}"/>
                </a:ext>
              </a:extLst>
            </p:cNvPr>
            <p:cNvSpPr txBox="1"/>
            <p:nvPr/>
          </p:nvSpPr>
          <p:spPr bwMode="auto">
            <a:xfrm>
              <a:off x="3648047" y="487165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0</a:t>
              </a:r>
            </a:p>
          </p:txBody>
        </p:sp>
      </p:grpSp>
      <p:sp>
        <p:nvSpPr>
          <p:cNvPr id="9570" name="TextBox 9569">
            <a:extLst>
              <a:ext uri="{FF2B5EF4-FFF2-40B4-BE49-F238E27FC236}">
                <a16:creationId xmlns:a16="http://schemas.microsoft.com/office/drawing/2014/main" id="{8598C4E7-C906-4AB3-DD0A-FB3ED7D85A9E}"/>
              </a:ext>
            </a:extLst>
          </p:cNvPr>
          <p:cNvSpPr txBox="1"/>
          <p:nvPr/>
        </p:nvSpPr>
        <p:spPr bwMode="auto">
          <a:xfrm>
            <a:off x="2930460" y="5150932"/>
            <a:ext cx="385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0</a:t>
            </a:r>
          </a:p>
        </p:txBody>
      </p:sp>
      <p:sp>
        <p:nvSpPr>
          <p:cNvPr id="9571" name="TextBox 9570">
            <a:extLst>
              <a:ext uri="{FF2B5EF4-FFF2-40B4-BE49-F238E27FC236}">
                <a16:creationId xmlns:a16="http://schemas.microsoft.com/office/drawing/2014/main" id="{F7DBE979-07A1-E310-5587-BA7AF177DEE2}"/>
              </a:ext>
            </a:extLst>
          </p:cNvPr>
          <p:cNvSpPr txBox="1"/>
          <p:nvPr/>
        </p:nvSpPr>
        <p:spPr bwMode="auto">
          <a:xfrm>
            <a:off x="3274404" y="5150932"/>
            <a:ext cx="385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a:t>
            </a:r>
          </a:p>
        </p:txBody>
      </p:sp>
      <p:sp>
        <p:nvSpPr>
          <p:cNvPr id="9572" name="TextBox 9571">
            <a:extLst>
              <a:ext uri="{FF2B5EF4-FFF2-40B4-BE49-F238E27FC236}">
                <a16:creationId xmlns:a16="http://schemas.microsoft.com/office/drawing/2014/main" id="{D4ED98E8-4BDB-5D83-2AEE-EC4DD8BA9D7C}"/>
              </a:ext>
            </a:extLst>
          </p:cNvPr>
          <p:cNvSpPr txBox="1"/>
          <p:nvPr/>
        </p:nvSpPr>
        <p:spPr bwMode="auto">
          <a:xfrm>
            <a:off x="3615903" y="5150932"/>
            <a:ext cx="385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a:t>
            </a:r>
          </a:p>
        </p:txBody>
      </p:sp>
      <p:sp>
        <p:nvSpPr>
          <p:cNvPr id="9573" name="TextBox 9572">
            <a:extLst>
              <a:ext uri="{FF2B5EF4-FFF2-40B4-BE49-F238E27FC236}">
                <a16:creationId xmlns:a16="http://schemas.microsoft.com/office/drawing/2014/main" id="{F80FB561-0565-BECE-14A9-689BAD506708}"/>
              </a:ext>
            </a:extLst>
          </p:cNvPr>
          <p:cNvSpPr txBox="1"/>
          <p:nvPr/>
        </p:nvSpPr>
        <p:spPr bwMode="auto">
          <a:xfrm>
            <a:off x="3947661" y="5150932"/>
            <a:ext cx="385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9</a:t>
            </a:r>
          </a:p>
        </p:txBody>
      </p:sp>
      <p:sp>
        <p:nvSpPr>
          <p:cNvPr id="9574" name="TextBox 9573">
            <a:extLst>
              <a:ext uri="{FF2B5EF4-FFF2-40B4-BE49-F238E27FC236}">
                <a16:creationId xmlns:a16="http://schemas.microsoft.com/office/drawing/2014/main" id="{0BE3647A-7BBC-A00F-ACEC-C6AD22B95993}"/>
              </a:ext>
            </a:extLst>
          </p:cNvPr>
          <p:cNvSpPr txBox="1"/>
          <p:nvPr/>
        </p:nvSpPr>
        <p:spPr bwMode="auto">
          <a:xfrm>
            <a:off x="4212147"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12</a:t>
            </a:r>
          </a:p>
        </p:txBody>
      </p:sp>
      <p:sp>
        <p:nvSpPr>
          <p:cNvPr id="9575" name="TextBox 9574">
            <a:extLst>
              <a:ext uri="{FF2B5EF4-FFF2-40B4-BE49-F238E27FC236}">
                <a16:creationId xmlns:a16="http://schemas.microsoft.com/office/drawing/2014/main" id="{A5F028E7-B400-35CC-08D5-3B4C1381F118}"/>
              </a:ext>
            </a:extLst>
          </p:cNvPr>
          <p:cNvSpPr txBox="1"/>
          <p:nvPr/>
        </p:nvSpPr>
        <p:spPr bwMode="auto">
          <a:xfrm>
            <a:off x="4556090"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15</a:t>
            </a:r>
          </a:p>
        </p:txBody>
      </p:sp>
      <p:sp>
        <p:nvSpPr>
          <p:cNvPr id="9576" name="TextBox 9575">
            <a:extLst>
              <a:ext uri="{FF2B5EF4-FFF2-40B4-BE49-F238E27FC236}">
                <a16:creationId xmlns:a16="http://schemas.microsoft.com/office/drawing/2014/main" id="{5D08AC1D-4AF0-F64E-B830-974E7062FB6F}"/>
              </a:ext>
            </a:extLst>
          </p:cNvPr>
          <p:cNvSpPr txBox="1"/>
          <p:nvPr/>
        </p:nvSpPr>
        <p:spPr bwMode="auto">
          <a:xfrm>
            <a:off x="4877280"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18</a:t>
            </a:r>
          </a:p>
        </p:txBody>
      </p:sp>
      <p:sp>
        <p:nvSpPr>
          <p:cNvPr id="9577" name="TextBox 9576">
            <a:extLst>
              <a:ext uri="{FF2B5EF4-FFF2-40B4-BE49-F238E27FC236}">
                <a16:creationId xmlns:a16="http://schemas.microsoft.com/office/drawing/2014/main" id="{3FC05793-FAC3-BCDF-73F8-EFF766649F8B}"/>
              </a:ext>
            </a:extLst>
          </p:cNvPr>
          <p:cNvSpPr txBox="1"/>
          <p:nvPr/>
        </p:nvSpPr>
        <p:spPr bwMode="auto">
          <a:xfrm>
            <a:off x="5221223"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21</a:t>
            </a:r>
          </a:p>
        </p:txBody>
      </p:sp>
      <p:sp>
        <p:nvSpPr>
          <p:cNvPr id="9578" name="TextBox 9577">
            <a:extLst>
              <a:ext uri="{FF2B5EF4-FFF2-40B4-BE49-F238E27FC236}">
                <a16:creationId xmlns:a16="http://schemas.microsoft.com/office/drawing/2014/main" id="{9446EB9F-D686-87EB-AB75-E913AB975BEC}"/>
              </a:ext>
            </a:extLst>
          </p:cNvPr>
          <p:cNvSpPr txBox="1"/>
          <p:nvPr/>
        </p:nvSpPr>
        <p:spPr bwMode="auto">
          <a:xfrm>
            <a:off x="5545423"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24</a:t>
            </a:r>
          </a:p>
        </p:txBody>
      </p:sp>
      <p:sp>
        <p:nvSpPr>
          <p:cNvPr id="9579" name="TextBox 9578">
            <a:extLst>
              <a:ext uri="{FF2B5EF4-FFF2-40B4-BE49-F238E27FC236}">
                <a16:creationId xmlns:a16="http://schemas.microsoft.com/office/drawing/2014/main" id="{5DF0A8B2-EC46-FB48-E202-6333DF23354A}"/>
              </a:ext>
            </a:extLst>
          </p:cNvPr>
          <p:cNvSpPr txBox="1"/>
          <p:nvPr/>
        </p:nvSpPr>
        <p:spPr bwMode="auto">
          <a:xfrm>
            <a:off x="5889367"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27</a:t>
            </a:r>
          </a:p>
        </p:txBody>
      </p:sp>
      <p:sp>
        <p:nvSpPr>
          <p:cNvPr id="9580" name="TextBox 9579">
            <a:extLst>
              <a:ext uri="{FF2B5EF4-FFF2-40B4-BE49-F238E27FC236}">
                <a16:creationId xmlns:a16="http://schemas.microsoft.com/office/drawing/2014/main" id="{1EED9FB0-B3BA-26FA-FE39-DAAFAC1EF76B}"/>
              </a:ext>
            </a:extLst>
          </p:cNvPr>
          <p:cNvSpPr txBox="1"/>
          <p:nvPr/>
        </p:nvSpPr>
        <p:spPr bwMode="auto">
          <a:xfrm>
            <a:off x="6210556"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30</a:t>
            </a:r>
          </a:p>
        </p:txBody>
      </p:sp>
      <p:sp>
        <p:nvSpPr>
          <p:cNvPr id="9581" name="TextBox 9580">
            <a:extLst>
              <a:ext uri="{FF2B5EF4-FFF2-40B4-BE49-F238E27FC236}">
                <a16:creationId xmlns:a16="http://schemas.microsoft.com/office/drawing/2014/main" id="{2291909E-BBAF-FB67-A600-8CFEFE0D77CD}"/>
              </a:ext>
            </a:extLst>
          </p:cNvPr>
          <p:cNvSpPr txBox="1"/>
          <p:nvPr/>
        </p:nvSpPr>
        <p:spPr bwMode="auto">
          <a:xfrm>
            <a:off x="6554500"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33</a:t>
            </a:r>
          </a:p>
        </p:txBody>
      </p:sp>
      <p:sp>
        <p:nvSpPr>
          <p:cNvPr id="9582" name="TextBox 9581">
            <a:extLst>
              <a:ext uri="{FF2B5EF4-FFF2-40B4-BE49-F238E27FC236}">
                <a16:creationId xmlns:a16="http://schemas.microsoft.com/office/drawing/2014/main" id="{65C0CD32-F551-5238-CEF9-687A65F31ED3}"/>
              </a:ext>
            </a:extLst>
          </p:cNvPr>
          <p:cNvSpPr txBox="1"/>
          <p:nvPr/>
        </p:nvSpPr>
        <p:spPr bwMode="auto">
          <a:xfrm>
            <a:off x="6893714"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36</a:t>
            </a:r>
          </a:p>
        </p:txBody>
      </p:sp>
      <p:sp>
        <p:nvSpPr>
          <p:cNvPr id="9583" name="TextBox 9582">
            <a:extLst>
              <a:ext uri="{FF2B5EF4-FFF2-40B4-BE49-F238E27FC236}">
                <a16:creationId xmlns:a16="http://schemas.microsoft.com/office/drawing/2014/main" id="{D3229330-C1D8-A2B6-E76F-F87B7F3B5002}"/>
              </a:ext>
            </a:extLst>
          </p:cNvPr>
          <p:cNvSpPr txBox="1"/>
          <p:nvPr/>
        </p:nvSpPr>
        <p:spPr bwMode="auto">
          <a:xfrm>
            <a:off x="7237658"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39</a:t>
            </a:r>
          </a:p>
        </p:txBody>
      </p:sp>
      <p:sp>
        <p:nvSpPr>
          <p:cNvPr id="9584" name="TextBox 9583">
            <a:extLst>
              <a:ext uri="{FF2B5EF4-FFF2-40B4-BE49-F238E27FC236}">
                <a16:creationId xmlns:a16="http://schemas.microsoft.com/office/drawing/2014/main" id="{B788A4D1-613D-9064-12CF-42FE7FE16320}"/>
              </a:ext>
            </a:extLst>
          </p:cNvPr>
          <p:cNvSpPr txBox="1"/>
          <p:nvPr/>
        </p:nvSpPr>
        <p:spPr bwMode="auto">
          <a:xfrm>
            <a:off x="7561857"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42</a:t>
            </a:r>
          </a:p>
        </p:txBody>
      </p:sp>
      <p:sp>
        <p:nvSpPr>
          <p:cNvPr id="9585" name="TextBox 9584">
            <a:extLst>
              <a:ext uri="{FF2B5EF4-FFF2-40B4-BE49-F238E27FC236}">
                <a16:creationId xmlns:a16="http://schemas.microsoft.com/office/drawing/2014/main" id="{A0A50EDC-77A5-EF75-7853-4BEFA4A37FF4}"/>
              </a:ext>
            </a:extLst>
          </p:cNvPr>
          <p:cNvSpPr txBox="1"/>
          <p:nvPr/>
        </p:nvSpPr>
        <p:spPr bwMode="auto">
          <a:xfrm>
            <a:off x="7905801"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45</a:t>
            </a:r>
          </a:p>
        </p:txBody>
      </p:sp>
      <p:sp>
        <p:nvSpPr>
          <p:cNvPr id="9586" name="TextBox 9585">
            <a:extLst>
              <a:ext uri="{FF2B5EF4-FFF2-40B4-BE49-F238E27FC236}">
                <a16:creationId xmlns:a16="http://schemas.microsoft.com/office/drawing/2014/main" id="{20EFB8E5-E979-CE83-50DC-1E3D09A13D76}"/>
              </a:ext>
            </a:extLst>
          </p:cNvPr>
          <p:cNvSpPr txBox="1"/>
          <p:nvPr/>
        </p:nvSpPr>
        <p:spPr bwMode="auto">
          <a:xfrm>
            <a:off x="8226990"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48</a:t>
            </a:r>
          </a:p>
        </p:txBody>
      </p:sp>
      <p:sp>
        <p:nvSpPr>
          <p:cNvPr id="9587" name="TextBox 9586">
            <a:extLst>
              <a:ext uri="{FF2B5EF4-FFF2-40B4-BE49-F238E27FC236}">
                <a16:creationId xmlns:a16="http://schemas.microsoft.com/office/drawing/2014/main" id="{B2BC0C70-BFDE-132E-D5FC-E874FE4E58F1}"/>
              </a:ext>
            </a:extLst>
          </p:cNvPr>
          <p:cNvSpPr txBox="1"/>
          <p:nvPr/>
        </p:nvSpPr>
        <p:spPr bwMode="auto">
          <a:xfrm>
            <a:off x="8570934"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51</a:t>
            </a:r>
          </a:p>
        </p:txBody>
      </p:sp>
      <p:sp>
        <p:nvSpPr>
          <p:cNvPr id="9588" name="TextBox 9587">
            <a:extLst>
              <a:ext uri="{FF2B5EF4-FFF2-40B4-BE49-F238E27FC236}">
                <a16:creationId xmlns:a16="http://schemas.microsoft.com/office/drawing/2014/main" id="{9A8C5C40-A025-9FD0-5A84-6AA3FD8875AF}"/>
              </a:ext>
            </a:extLst>
          </p:cNvPr>
          <p:cNvSpPr txBox="1"/>
          <p:nvPr/>
        </p:nvSpPr>
        <p:spPr bwMode="auto">
          <a:xfrm>
            <a:off x="8927633" y="5150932"/>
            <a:ext cx="53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54</a:t>
            </a:r>
          </a:p>
        </p:txBody>
      </p:sp>
      <p:sp>
        <p:nvSpPr>
          <p:cNvPr id="9589" name="Freeform: Shape 9588">
            <a:extLst>
              <a:ext uri="{FF2B5EF4-FFF2-40B4-BE49-F238E27FC236}">
                <a16:creationId xmlns:a16="http://schemas.microsoft.com/office/drawing/2014/main" id="{67FE41B7-1FFA-157D-1A8B-33B194321AFA}"/>
              </a:ext>
            </a:extLst>
          </p:cNvPr>
          <p:cNvSpPr/>
          <p:nvPr/>
        </p:nvSpPr>
        <p:spPr bwMode="auto">
          <a:xfrm>
            <a:off x="3131565" y="1832439"/>
            <a:ext cx="6044134" cy="3333750"/>
          </a:xfrm>
          <a:custGeom>
            <a:avLst/>
            <a:gdLst>
              <a:gd name="connsiteX0" fmla="*/ 0 w 4743450"/>
              <a:gd name="connsiteY0" fmla="*/ 0 h 3333750"/>
              <a:gd name="connsiteX1" fmla="*/ 0 w 4743450"/>
              <a:gd name="connsiteY1" fmla="*/ 3333750 h 3333750"/>
              <a:gd name="connsiteX2" fmla="*/ 4743450 w 4743450"/>
              <a:gd name="connsiteY2" fmla="*/ 3333750 h 3333750"/>
            </a:gdLst>
            <a:ahLst/>
            <a:cxnLst>
              <a:cxn ang="0">
                <a:pos x="connsiteX0" y="connsiteY0"/>
              </a:cxn>
              <a:cxn ang="0">
                <a:pos x="connsiteX1" y="connsiteY1"/>
              </a:cxn>
              <a:cxn ang="0">
                <a:pos x="connsiteX2" y="connsiteY2"/>
              </a:cxn>
            </a:cxnLst>
            <a:rect l="l" t="t" r="r" b="b"/>
            <a:pathLst>
              <a:path w="4743450" h="3333750">
                <a:moveTo>
                  <a:pt x="0" y="0"/>
                </a:moveTo>
                <a:lnTo>
                  <a:pt x="0" y="3333750"/>
                </a:lnTo>
                <a:lnTo>
                  <a:pt x="4743450" y="3333750"/>
                </a:lnTo>
              </a:path>
            </a:pathLst>
          </a:custGeom>
          <a:noFill/>
          <a:ln w="28575">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590" name="Group 9589">
            <a:extLst>
              <a:ext uri="{FF2B5EF4-FFF2-40B4-BE49-F238E27FC236}">
                <a16:creationId xmlns:a16="http://schemas.microsoft.com/office/drawing/2014/main" id="{21E7595A-9422-592F-23A8-42A4054D280B}"/>
              </a:ext>
            </a:extLst>
          </p:cNvPr>
          <p:cNvGrpSpPr/>
          <p:nvPr/>
        </p:nvGrpSpPr>
        <p:grpSpPr>
          <a:xfrm>
            <a:off x="3048036" y="1832439"/>
            <a:ext cx="89363" cy="3340100"/>
            <a:chOff x="3586572" y="1714500"/>
            <a:chExt cx="593518" cy="3340100"/>
          </a:xfrm>
        </p:grpSpPr>
        <p:cxnSp>
          <p:nvCxnSpPr>
            <p:cNvPr id="9745" name="Straight Connector 9744">
              <a:extLst>
                <a:ext uri="{FF2B5EF4-FFF2-40B4-BE49-F238E27FC236}">
                  <a16:creationId xmlns:a16="http://schemas.microsoft.com/office/drawing/2014/main" id="{D599684F-C8B7-ABBF-10EC-40EA39122168}"/>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6" name="Straight Connector 9745">
              <a:extLst>
                <a:ext uri="{FF2B5EF4-FFF2-40B4-BE49-F238E27FC236}">
                  <a16:creationId xmlns:a16="http://schemas.microsoft.com/office/drawing/2014/main" id="{FC1D9D94-987F-3AD8-E7C3-48A3ABC48976}"/>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7" name="Straight Connector 9746">
              <a:extLst>
                <a:ext uri="{FF2B5EF4-FFF2-40B4-BE49-F238E27FC236}">
                  <a16:creationId xmlns:a16="http://schemas.microsoft.com/office/drawing/2014/main" id="{E0979D8A-73F4-FBF4-6AF5-2D6233565BF1}"/>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8" name="Straight Connector 9747">
              <a:extLst>
                <a:ext uri="{FF2B5EF4-FFF2-40B4-BE49-F238E27FC236}">
                  <a16:creationId xmlns:a16="http://schemas.microsoft.com/office/drawing/2014/main" id="{FD501275-7926-7BD3-6FC5-1680FF3FDCDD}"/>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9" name="Straight Connector 9748">
              <a:extLst>
                <a:ext uri="{FF2B5EF4-FFF2-40B4-BE49-F238E27FC236}">
                  <a16:creationId xmlns:a16="http://schemas.microsoft.com/office/drawing/2014/main" id="{5971A7C9-8BFA-5800-A80D-A0BFA7279F7E}"/>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50" name="Straight Connector 9749">
              <a:extLst>
                <a:ext uri="{FF2B5EF4-FFF2-40B4-BE49-F238E27FC236}">
                  <a16:creationId xmlns:a16="http://schemas.microsoft.com/office/drawing/2014/main" id="{08171255-5533-94CA-D712-CFCFEA5E662F}"/>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E1FD6A3B-5955-B8F7-C57E-566BB04A5020}"/>
              </a:ext>
            </a:extLst>
          </p:cNvPr>
          <p:cNvGrpSpPr/>
          <p:nvPr/>
        </p:nvGrpSpPr>
        <p:grpSpPr>
          <a:xfrm>
            <a:off x="3132089" y="5153218"/>
            <a:ext cx="6043881" cy="80460"/>
            <a:chOff x="3950141" y="4822999"/>
            <a:chExt cx="4724170" cy="305440"/>
          </a:xfrm>
        </p:grpSpPr>
        <p:grpSp>
          <p:nvGrpSpPr>
            <p:cNvPr id="9723" name="Group 9722">
              <a:extLst>
                <a:ext uri="{FF2B5EF4-FFF2-40B4-BE49-F238E27FC236}">
                  <a16:creationId xmlns:a16="http://schemas.microsoft.com/office/drawing/2014/main" id="{BFE4E3E1-17D7-1B3B-9472-6E5EDF87D221}"/>
                </a:ext>
              </a:extLst>
            </p:cNvPr>
            <p:cNvGrpSpPr/>
            <p:nvPr/>
          </p:nvGrpSpPr>
          <p:grpSpPr>
            <a:xfrm rot="5400000">
              <a:off x="4454428" y="4318712"/>
              <a:ext cx="305435" cy="1314009"/>
              <a:chOff x="3586572" y="1714500"/>
              <a:chExt cx="593518" cy="3340100"/>
            </a:xfrm>
          </p:grpSpPr>
          <p:cxnSp>
            <p:nvCxnSpPr>
              <p:cNvPr id="9739" name="Straight Connector 9738">
                <a:extLst>
                  <a:ext uri="{FF2B5EF4-FFF2-40B4-BE49-F238E27FC236}">
                    <a16:creationId xmlns:a16="http://schemas.microsoft.com/office/drawing/2014/main" id="{251FC1F6-0809-2F71-623F-CCDBB3B06514}"/>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0" name="Straight Connector 9739">
                <a:extLst>
                  <a:ext uri="{FF2B5EF4-FFF2-40B4-BE49-F238E27FC236}">
                    <a16:creationId xmlns:a16="http://schemas.microsoft.com/office/drawing/2014/main" id="{1C95030C-996E-AF54-C497-9AD672D2FD41}"/>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1" name="Straight Connector 9740">
                <a:extLst>
                  <a:ext uri="{FF2B5EF4-FFF2-40B4-BE49-F238E27FC236}">
                    <a16:creationId xmlns:a16="http://schemas.microsoft.com/office/drawing/2014/main" id="{1BB5A49E-60E7-0E26-26DC-973DA36FCA7D}"/>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2" name="Straight Connector 9741">
                <a:extLst>
                  <a:ext uri="{FF2B5EF4-FFF2-40B4-BE49-F238E27FC236}">
                    <a16:creationId xmlns:a16="http://schemas.microsoft.com/office/drawing/2014/main" id="{FF4FBB13-F703-C474-2EDD-22B176E596EA}"/>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3" name="Straight Connector 9742">
                <a:extLst>
                  <a:ext uri="{FF2B5EF4-FFF2-40B4-BE49-F238E27FC236}">
                    <a16:creationId xmlns:a16="http://schemas.microsoft.com/office/drawing/2014/main" id="{5E6836F2-8BD3-9C8B-866B-20DB3296042E}"/>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44" name="Straight Connector 9743">
                <a:extLst>
                  <a:ext uri="{FF2B5EF4-FFF2-40B4-BE49-F238E27FC236}">
                    <a16:creationId xmlns:a16="http://schemas.microsoft.com/office/drawing/2014/main" id="{B19A898C-898D-FD65-E19E-6086988217BF}"/>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9724" name="Group 9723">
              <a:extLst>
                <a:ext uri="{FF2B5EF4-FFF2-40B4-BE49-F238E27FC236}">
                  <a16:creationId xmlns:a16="http://schemas.microsoft.com/office/drawing/2014/main" id="{8E9DA3E2-5195-262C-2056-D702FF7C4FB1}"/>
                </a:ext>
              </a:extLst>
            </p:cNvPr>
            <p:cNvGrpSpPr/>
            <p:nvPr/>
          </p:nvGrpSpPr>
          <p:grpSpPr>
            <a:xfrm rot="5400000">
              <a:off x="6034250" y="4318712"/>
              <a:ext cx="305435" cy="1314009"/>
              <a:chOff x="3586572" y="1714500"/>
              <a:chExt cx="593518" cy="3340100"/>
            </a:xfrm>
          </p:grpSpPr>
          <p:cxnSp>
            <p:nvCxnSpPr>
              <p:cNvPr id="9733" name="Straight Connector 9732">
                <a:extLst>
                  <a:ext uri="{FF2B5EF4-FFF2-40B4-BE49-F238E27FC236}">
                    <a16:creationId xmlns:a16="http://schemas.microsoft.com/office/drawing/2014/main" id="{E302E543-D608-E750-FF4A-039C16047273}"/>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94F2FA7B-6910-83C1-18B2-2BAF474E2C3C}"/>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5" name="Straight Connector 9734">
                <a:extLst>
                  <a:ext uri="{FF2B5EF4-FFF2-40B4-BE49-F238E27FC236}">
                    <a16:creationId xmlns:a16="http://schemas.microsoft.com/office/drawing/2014/main" id="{6BB1D17F-E36C-4D6B-82CA-5395AC1E22A2}"/>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6" name="Straight Connector 9735">
                <a:extLst>
                  <a:ext uri="{FF2B5EF4-FFF2-40B4-BE49-F238E27FC236}">
                    <a16:creationId xmlns:a16="http://schemas.microsoft.com/office/drawing/2014/main" id="{7836AC3B-5328-0B26-80AC-CDFA014E81CE}"/>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7" name="Straight Connector 9736">
                <a:extLst>
                  <a:ext uri="{FF2B5EF4-FFF2-40B4-BE49-F238E27FC236}">
                    <a16:creationId xmlns:a16="http://schemas.microsoft.com/office/drawing/2014/main" id="{3858E791-A4CB-D56D-74D3-F467B684A5E4}"/>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8" name="Straight Connector 9737">
                <a:extLst>
                  <a:ext uri="{FF2B5EF4-FFF2-40B4-BE49-F238E27FC236}">
                    <a16:creationId xmlns:a16="http://schemas.microsoft.com/office/drawing/2014/main" id="{3B8C018E-AEF7-469C-986C-50B3CBE6D35C}"/>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9725" name="Group 9724">
              <a:extLst>
                <a:ext uri="{FF2B5EF4-FFF2-40B4-BE49-F238E27FC236}">
                  <a16:creationId xmlns:a16="http://schemas.microsoft.com/office/drawing/2014/main" id="{1100C22A-CA6E-A417-9A7F-5CE01D293871}"/>
                </a:ext>
              </a:extLst>
            </p:cNvPr>
            <p:cNvGrpSpPr/>
            <p:nvPr/>
          </p:nvGrpSpPr>
          <p:grpSpPr>
            <a:xfrm rot="5400000">
              <a:off x="7735295" y="4189423"/>
              <a:ext cx="305437" cy="1572595"/>
              <a:chOff x="3586572" y="1057197"/>
              <a:chExt cx="593521" cy="3997403"/>
            </a:xfrm>
          </p:grpSpPr>
          <p:cxnSp>
            <p:nvCxnSpPr>
              <p:cNvPr id="9726" name="Straight Connector 9725">
                <a:extLst>
                  <a:ext uri="{FF2B5EF4-FFF2-40B4-BE49-F238E27FC236}">
                    <a16:creationId xmlns:a16="http://schemas.microsoft.com/office/drawing/2014/main" id="{AE86DDC7-4729-1001-7CB6-6388CE2AAA3D}"/>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27" name="Straight Connector 9726">
                <a:extLst>
                  <a:ext uri="{FF2B5EF4-FFF2-40B4-BE49-F238E27FC236}">
                    <a16:creationId xmlns:a16="http://schemas.microsoft.com/office/drawing/2014/main" id="{F8F4F1A6-9525-24FC-3B2F-BC16C3FE1F87}"/>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7A4A4D27-6ADB-86CA-E1E5-8EECBDF0E5EA}"/>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29" name="Straight Connector 9728">
                <a:extLst>
                  <a:ext uri="{FF2B5EF4-FFF2-40B4-BE49-F238E27FC236}">
                    <a16:creationId xmlns:a16="http://schemas.microsoft.com/office/drawing/2014/main" id="{8A1703D0-4F10-DBF7-AD50-48DD264BB6AC}"/>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0" name="Straight Connector 9729">
                <a:extLst>
                  <a:ext uri="{FF2B5EF4-FFF2-40B4-BE49-F238E27FC236}">
                    <a16:creationId xmlns:a16="http://schemas.microsoft.com/office/drawing/2014/main" id="{3A93C201-EEA6-4B5A-38AD-0A4953348500}"/>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E3DB7F13-B74E-0212-7BC5-2954D256DE83}"/>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9732" name="Straight Connector 9731">
                <a:extLst>
                  <a:ext uri="{FF2B5EF4-FFF2-40B4-BE49-F238E27FC236}">
                    <a16:creationId xmlns:a16="http://schemas.microsoft.com/office/drawing/2014/main" id="{B6FAF3C4-FDC6-2109-9F19-079BA4C81AC8}"/>
                  </a:ext>
                </a:extLst>
              </p:cNvPr>
              <p:cNvCxnSpPr>
                <a:cxnSpLocks/>
              </p:cNvCxnSpPr>
              <p:nvPr/>
            </p:nvCxnSpPr>
            <p:spPr bwMode="auto">
              <a:xfrm>
                <a:off x="3586575" y="1057197"/>
                <a:ext cx="593518" cy="0"/>
              </a:xfrm>
              <a:prstGeom prst="line">
                <a:avLst/>
              </a:prstGeom>
              <a:noFill/>
              <a:ln w="28575" cap="flat" cmpd="sng" algn="ctr">
                <a:solidFill>
                  <a:srgbClr val="000000"/>
                </a:solidFill>
                <a:prstDash val="solid"/>
                <a:round/>
                <a:headEnd type="none" w="med" len="med"/>
                <a:tailEnd type="none" w="med" len="med"/>
              </a:ln>
              <a:effectLst/>
            </p:spPr>
          </p:cxnSp>
        </p:grpSp>
      </p:grpSp>
      <p:sp>
        <p:nvSpPr>
          <p:cNvPr id="9664" name="Freeform: Shape 9663">
            <a:extLst>
              <a:ext uri="{FF2B5EF4-FFF2-40B4-BE49-F238E27FC236}">
                <a16:creationId xmlns:a16="http://schemas.microsoft.com/office/drawing/2014/main" id="{E624DB4D-FD95-0B20-5CAB-1EA8D70301C5}"/>
              </a:ext>
            </a:extLst>
          </p:cNvPr>
          <p:cNvSpPr/>
          <p:nvPr/>
        </p:nvSpPr>
        <p:spPr bwMode="auto">
          <a:xfrm>
            <a:off x="3107153" y="1838789"/>
            <a:ext cx="5987308" cy="558800"/>
          </a:xfrm>
          <a:custGeom>
            <a:avLst/>
            <a:gdLst>
              <a:gd name="connsiteX0" fmla="*/ 4679950 w 4679950"/>
              <a:gd name="connsiteY0" fmla="*/ 558800 h 558800"/>
              <a:gd name="connsiteX1" fmla="*/ 4238625 w 4679950"/>
              <a:gd name="connsiteY1" fmla="*/ 558800 h 558800"/>
              <a:gd name="connsiteX2" fmla="*/ 4238625 w 4679950"/>
              <a:gd name="connsiteY2" fmla="*/ 527050 h 558800"/>
              <a:gd name="connsiteX3" fmla="*/ 4197350 w 4679950"/>
              <a:gd name="connsiteY3" fmla="*/ 527050 h 558800"/>
              <a:gd name="connsiteX4" fmla="*/ 4197350 w 4679950"/>
              <a:gd name="connsiteY4" fmla="*/ 473075 h 558800"/>
              <a:gd name="connsiteX5" fmla="*/ 4019550 w 4679950"/>
              <a:gd name="connsiteY5" fmla="*/ 473075 h 558800"/>
              <a:gd name="connsiteX6" fmla="*/ 4019550 w 4679950"/>
              <a:gd name="connsiteY6" fmla="*/ 444500 h 558800"/>
              <a:gd name="connsiteX7" fmla="*/ 3810000 w 4679950"/>
              <a:gd name="connsiteY7" fmla="*/ 444500 h 558800"/>
              <a:gd name="connsiteX8" fmla="*/ 3810000 w 4679950"/>
              <a:gd name="connsiteY8" fmla="*/ 415925 h 558800"/>
              <a:gd name="connsiteX9" fmla="*/ 3603625 w 4679950"/>
              <a:gd name="connsiteY9" fmla="*/ 415925 h 558800"/>
              <a:gd name="connsiteX10" fmla="*/ 3603625 w 4679950"/>
              <a:gd name="connsiteY10" fmla="*/ 393700 h 558800"/>
              <a:gd name="connsiteX11" fmla="*/ 3556000 w 4679950"/>
              <a:gd name="connsiteY11" fmla="*/ 393700 h 558800"/>
              <a:gd name="connsiteX12" fmla="*/ 3556000 w 4679950"/>
              <a:gd name="connsiteY12" fmla="*/ 371475 h 558800"/>
              <a:gd name="connsiteX13" fmla="*/ 3467100 w 4679950"/>
              <a:gd name="connsiteY13" fmla="*/ 371475 h 558800"/>
              <a:gd name="connsiteX14" fmla="*/ 3467100 w 4679950"/>
              <a:gd name="connsiteY14" fmla="*/ 355600 h 558800"/>
              <a:gd name="connsiteX15" fmla="*/ 3384550 w 4679950"/>
              <a:gd name="connsiteY15" fmla="*/ 355600 h 558800"/>
              <a:gd name="connsiteX16" fmla="*/ 3384550 w 4679950"/>
              <a:gd name="connsiteY16" fmla="*/ 349250 h 558800"/>
              <a:gd name="connsiteX17" fmla="*/ 3327400 w 4679950"/>
              <a:gd name="connsiteY17" fmla="*/ 349250 h 558800"/>
              <a:gd name="connsiteX18" fmla="*/ 3327400 w 4679950"/>
              <a:gd name="connsiteY18" fmla="*/ 342900 h 558800"/>
              <a:gd name="connsiteX19" fmla="*/ 3216275 w 4679950"/>
              <a:gd name="connsiteY19" fmla="*/ 342900 h 558800"/>
              <a:gd name="connsiteX20" fmla="*/ 3216275 w 4679950"/>
              <a:gd name="connsiteY20" fmla="*/ 330200 h 558800"/>
              <a:gd name="connsiteX21" fmla="*/ 3076575 w 4679950"/>
              <a:gd name="connsiteY21" fmla="*/ 330200 h 558800"/>
              <a:gd name="connsiteX22" fmla="*/ 3086100 w 4679950"/>
              <a:gd name="connsiteY22" fmla="*/ 320675 h 558800"/>
              <a:gd name="connsiteX23" fmla="*/ 2914650 w 4679950"/>
              <a:gd name="connsiteY23" fmla="*/ 320675 h 558800"/>
              <a:gd name="connsiteX24" fmla="*/ 2914650 w 4679950"/>
              <a:gd name="connsiteY24" fmla="*/ 304800 h 558800"/>
              <a:gd name="connsiteX25" fmla="*/ 2717800 w 4679950"/>
              <a:gd name="connsiteY25" fmla="*/ 304800 h 558800"/>
              <a:gd name="connsiteX26" fmla="*/ 2717800 w 4679950"/>
              <a:gd name="connsiteY26" fmla="*/ 295275 h 558800"/>
              <a:gd name="connsiteX27" fmla="*/ 2701925 w 4679950"/>
              <a:gd name="connsiteY27" fmla="*/ 295275 h 558800"/>
              <a:gd name="connsiteX28" fmla="*/ 2600325 w 4679950"/>
              <a:gd name="connsiteY28" fmla="*/ 295275 h 558800"/>
              <a:gd name="connsiteX29" fmla="*/ 2600325 w 4679950"/>
              <a:gd name="connsiteY29" fmla="*/ 276225 h 558800"/>
              <a:gd name="connsiteX30" fmla="*/ 2482850 w 4679950"/>
              <a:gd name="connsiteY30" fmla="*/ 276225 h 558800"/>
              <a:gd name="connsiteX31" fmla="*/ 2482850 w 4679950"/>
              <a:gd name="connsiteY31" fmla="*/ 263525 h 558800"/>
              <a:gd name="connsiteX32" fmla="*/ 2406650 w 4679950"/>
              <a:gd name="connsiteY32" fmla="*/ 263525 h 558800"/>
              <a:gd name="connsiteX33" fmla="*/ 2406650 w 4679950"/>
              <a:gd name="connsiteY33" fmla="*/ 257175 h 558800"/>
              <a:gd name="connsiteX34" fmla="*/ 2333625 w 4679950"/>
              <a:gd name="connsiteY34" fmla="*/ 257175 h 558800"/>
              <a:gd name="connsiteX35" fmla="*/ 2333625 w 4679950"/>
              <a:gd name="connsiteY35" fmla="*/ 244475 h 558800"/>
              <a:gd name="connsiteX36" fmla="*/ 2276475 w 4679950"/>
              <a:gd name="connsiteY36" fmla="*/ 244475 h 558800"/>
              <a:gd name="connsiteX37" fmla="*/ 2276475 w 4679950"/>
              <a:gd name="connsiteY37" fmla="*/ 234950 h 558800"/>
              <a:gd name="connsiteX38" fmla="*/ 2247900 w 4679950"/>
              <a:gd name="connsiteY38" fmla="*/ 234950 h 558800"/>
              <a:gd name="connsiteX39" fmla="*/ 2247900 w 4679950"/>
              <a:gd name="connsiteY39" fmla="*/ 225425 h 558800"/>
              <a:gd name="connsiteX40" fmla="*/ 2174875 w 4679950"/>
              <a:gd name="connsiteY40" fmla="*/ 225425 h 558800"/>
              <a:gd name="connsiteX41" fmla="*/ 2174875 w 4679950"/>
              <a:gd name="connsiteY41" fmla="*/ 215900 h 558800"/>
              <a:gd name="connsiteX42" fmla="*/ 2047875 w 4679950"/>
              <a:gd name="connsiteY42" fmla="*/ 215900 h 558800"/>
              <a:gd name="connsiteX43" fmla="*/ 2047875 w 4679950"/>
              <a:gd name="connsiteY43" fmla="*/ 203200 h 558800"/>
              <a:gd name="connsiteX44" fmla="*/ 1971675 w 4679950"/>
              <a:gd name="connsiteY44" fmla="*/ 203200 h 558800"/>
              <a:gd name="connsiteX45" fmla="*/ 1965325 w 4679950"/>
              <a:gd name="connsiteY45" fmla="*/ 196850 h 558800"/>
              <a:gd name="connsiteX46" fmla="*/ 1879600 w 4679950"/>
              <a:gd name="connsiteY46" fmla="*/ 196850 h 558800"/>
              <a:gd name="connsiteX47" fmla="*/ 1879600 w 4679950"/>
              <a:gd name="connsiteY47" fmla="*/ 190500 h 558800"/>
              <a:gd name="connsiteX48" fmla="*/ 1631950 w 4679950"/>
              <a:gd name="connsiteY48" fmla="*/ 190500 h 558800"/>
              <a:gd name="connsiteX49" fmla="*/ 1631950 w 4679950"/>
              <a:gd name="connsiteY49" fmla="*/ 174625 h 558800"/>
              <a:gd name="connsiteX50" fmla="*/ 1333500 w 4679950"/>
              <a:gd name="connsiteY50" fmla="*/ 174625 h 558800"/>
              <a:gd name="connsiteX51" fmla="*/ 1333500 w 4679950"/>
              <a:gd name="connsiteY51" fmla="*/ 158750 h 558800"/>
              <a:gd name="connsiteX52" fmla="*/ 1254125 w 4679950"/>
              <a:gd name="connsiteY52" fmla="*/ 158750 h 558800"/>
              <a:gd name="connsiteX53" fmla="*/ 1254125 w 4679950"/>
              <a:gd name="connsiteY53" fmla="*/ 149225 h 558800"/>
              <a:gd name="connsiteX54" fmla="*/ 1003300 w 4679950"/>
              <a:gd name="connsiteY54" fmla="*/ 149225 h 558800"/>
              <a:gd name="connsiteX55" fmla="*/ 1003300 w 4679950"/>
              <a:gd name="connsiteY55" fmla="*/ 139700 h 558800"/>
              <a:gd name="connsiteX56" fmla="*/ 825500 w 4679950"/>
              <a:gd name="connsiteY56" fmla="*/ 139700 h 558800"/>
              <a:gd name="connsiteX57" fmla="*/ 825500 w 4679950"/>
              <a:gd name="connsiteY57" fmla="*/ 127000 h 558800"/>
              <a:gd name="connsiteX58" fmla="*/ 787400 w 4679950"/>
              <a:gd name="connsiteY58" fmla="*/ 127000 h 558800"/>
              <a:gd name="connsiteX59" fmla="*/ 787400 w 4679950"/>
              <a:gd name="connsiteY59" fmla="*/ 114300 h 558800"/>
              <a:gd name="connsiteX60" fmla="*/ 746125 w 4679950"/>
              <a:gd name="connsiteY60" fmla="*/ 114300 h 558800"/>
              <a:gd name="connsiteX61" fmla="*/ 752475 w 4679950"/>
              <a:gd name="connsiteY61" fmla="*/ 107950 h 558800"/>
              <a:gd name="connsiteX62" fmla="*/ 692150 w 4679950"/>
              <a:gd name="connsiteY62" fmla="*/ 107950 h 558800"/>
              <a:gd name="connsiteX63" fmla="*/ 692150 w 4679950"/>
              <a:gd name="connsiteY63" fmla="*/ 101600 h 558800"/>
              <a:gd name="connsiteX64" fmla="*/ 555625 w 4679950"/>
              <a:gd name="connsiteY64" fmla="*/ 101600 h 558800"/>
              <a:gd name="connsiteX65" fmla="*/ 555625 w 4679950"/>
              <a:gd name="connsiteY65" fmla="*/ 79375 h 558800"/>
              <a:gd name="connsiteX66" fmla="*/ 530225 w 4679950"/>
              <a:gd name="connsiteY66" fmla="*/ 79375 h 558800"/>
              <a:gd name="connsiteX67" fmla="*/ 530225 w 4679950"/>
              <a:gd name="connsiteY67" fmla="*/ 60325 h 558800"/>
              <a:gd name="connsiteX68" fmla="*/ 498475 w 4679950"/>
              <a:gd name="connsiteY68" fmla="*/ 60325 h 558800"/>
              <a:gd name="connsiteX69" fmla="*/ 498475 w 4679950"/>
              <a:gd name="connsiteY69" fmla="*/ 50800 h 558800"/>
              <a:gd name="connsiteX70" fmla="*/ 466725 w 4679950"/>
              <a:gd name="connsiteY70" fmla="*/ 50800 h 558800"/>
              <a:gd name="connsiteX71" fmla="*/ 466725 w 4679950"/>
              <a:gd name="connsiteY71" fmla="*/ 41275 h 558800"/>
              <a:gd name="connsiteX72" fmla="*/ 336550 w 4679950"/>
              <a:gd name="connsiteY72" fmla="*/ 41275 h 558800"/>
              <a:gd name="connsiteX73" fmla="*/ 336550 w 4679950"/>
              <a:gd name="connsiteY73" fmla="*/ 25400 h 558800"/>
              <a:gd name="connsiteX74" fmla="*/ 209550 w 4679950"/>
              <a:gd name="connsiteY74" fmla="*/ 25400 h 558800"/>
              <a:gd name="connsiteX75" fmla="*/ 200025 w 4679950"/>
              <a:gd name="connsiteY75" fmla="*/ 15875 h 558800"/>
              <a:gd name="connsiteX76" fmla="*/ 168275 w 4679950"/>
              <a:gd name="connsiteY76" fmla="*/ 15875 h 558800"/>
              <a:gd name="connsiteX77" fmla="*/ 168275 w 4679950"/>
              <a:gd name="connsiteY77" fmla="*/ 0 h 558800"/>
              <a:gd name="connsiteX78" fmla="*/ 0 w 4679950"/>
              <a:gd name="connsiteY78"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679950" h="558800">
                <a:moveTo>
                  <a:pt x="4679950" y="558800"/>
                </a:moveTo>
                <a:lnTo>
                  <a:pt x="4238625" y="558800"/>
                </a:lnTo>
                <a:lnTo>
                  <a:pt x="4238625" y="527050"/>
                </a:lnTo>
                <a:lnTo>
                  <a:pt x="4197350" y="527050"/>
                </a:lnTo>
                <a:lnTo>
                  <a:pt x="4197350" y="473075"/>
                </a:lnTo>
                <a:lnTo>
                  <a:pt x="4019550" y="473075"/>
                </a:lnTo>
                <a:lnTo>
                  <a:pt x="4019550" y="444500"/>
                </a:lnTo>
                <a:lnTo>
                  <a:pt x="3810000" y="444500"/>
                </a:lnTo>
                <a:lnTo>
                  <a:pt x="3810000" y="415925"/>
                </a:lnTo>
                <a:lnTo>
                  <a:pt x="3603625" y="415925"/>
                </a:lnTo>
                <a:lnTo>
                  <a:pt x="3603625" y="393700"/>
                </a:lnTo>
                <a:lnTo>
                  <a:pt x="3556000" y="393700"/>
                </a:lnTo>
                <a:lnTo>
                  <a:pt x="3556000" y="371475"/>
                </a:lnTo>
                <a:lnTo>
                  <a:pt x="3467100" y="371475"/>
                </a:lnTo>
                <a:lnTo>
                  <a:pt x="3467100" y="355600"/>
                </a:lnTo>
                <a:lnTo>
                  <a:pt x="3384550" y="355600"/>
                </a:lnTo>
                <a:lnTo>
                  <a:pt x="3384550" y="349250"/>
                </a:lnTo>
                <a:lnTo>
                  <a:pt x="3327400" y="349250"/>
                </a:lnTo>
                <a:lnTo>
                  <a:pt x="3327400" y="342900"/>
                </a:lnTo>
                <a:lnTo>
                  <a:pt x="3216275" y="342900"/>
                </a:lnTo>
                <a:lnTo>
                  <a:pt x="3216275" y="330200"/>
                </a:lnTo>
                <a:lnTo>
                  <a:pt x="3076575" y="330200"/>
                </a:lnTo>
                <a:lnTo>
                  <a:pt x="3086100" y="320675"/>
                </a:lnTo>
                <a:lnTo>
                  <a:pt x="2914650" y="320675"/>
                </a:lnTo>
                <a:lnTo>
                  <a:pt x="2914650" y="304800"/>
                </a:lnTo>
                <a:lnTo>
                  <a:pt x="2717800" y="304800"/>
                </a:lnTo>
                <a:lnTo>
                  <a:pt x="2717800" y="295275"/>
                </a:lnTo>
                <a:lnTo>
                  <a:pt x="2701925" y="295275"/>
                </a:lnTo>
                <a:lnTo>
                  <a:pt x="2600325" y="295275"/>
                </a:lnTo>
                <a:lnTo>
                  <a:pt x="2600325" y="276225"/>
                </a:lnTo>
                <a:lnTo>
                  <a:pt x="2482850" y="276225"/>
                </a:lnTo>
                <a:lnTo>
                  <a:pt x="2482850" y="263525"/>
                </a:lnTo>
                <a:lnTo>
                  <a:pt x="2406650" y="263525"/>
                </a:lnTo>
                <a:lnTo>
                  <a:pt x="2406650" y="257175"/>
                </a:lnTo>
                <a:lnTo>
                  <a:pt x="2333625" y="257175"/>
                </a:lnTo>
                <a:lnTo>
                  <a:pt x="2333625" y="244475"/>
                </a:lnTo>
                <a:lnTo>
                  <a:pt x="2276475" y="244475"/>
                </a:lnTo>
                <a:lnTo>
                  <a:pt x="2276475" y="234950"/>
                </a:lnTo>
                <a:lnTo>
                  <a:pt x="2247900" y="234950"/>
                </a:lnTo>
                <a:lnTo>
                  <a:pt x="2247900" y="225425"/>
                </a:lnTo>
                <a:lnTo>
                  <a:pt x="2174875" y="225425"/>
                </a:lnTo>
                <a:lnTo>
                  <a:pt x="2174875" y="215900"/>
                </a:lnTo>
                <a:lnTo>
                  <a:pt x="2047875" y="215900"/>
                </a:lnTo>
                <a:lnTo>
                  <a:pt x="2047875" y="203200"/>
                </a:lnTo>
                <a:lnTo>
                  <a:pt x="1971675" y="203200"/>
                </a:lnTo>
                <a:lnTo>
                  <a:pt x="1965325" y="196850"/>
                </a:lnTo>
                <a:lnTo>
                  <a:pt x="1879600" y="196850"/>
                </a:lnTo>
                <a:lnTo>
                  <a:pt x="1879600" y="190500"/>
                </a:lnTo>
                <a:lnTo>
                  <a:pt x="1631950" y="190500"/>
                </a:lnTo>
                <a:lnTo>
                  <a:pt x="1631950" y="174625"/>
                </a:lnTo>
                <a:lnTo>
                  <a:pt x="1333500" y="174625"/>
                </a:lnTo>
                <a:lnTo>
                  <a:pt x="1333500" y="158750"/>
                </a:lnTo>
                <a:lnTo>
                  <a:pt x="1254125" y="158750"/>
                </a:lnTo>
                <a:lnTo>
                  <a:pt x="1254125" y="149225"/>
                </a:lnTo>
                <a:lnTo>
                  <a:pt x="1003300" y="149225"/>
                </a:lnTo>
                <a:lnTo>
                  <a:pt x="1003300" y="139700"/>
                </a:lnTo>
                <a:lnTo>
                  <a:pt x="825500" y="139700"/>
                </a:lnTo>
                <a:lnTo>
                  <a:pt x="825500" y="127000"/>
                </a:lnTo>
                <a:lnTo>
                  <a:pt x="787400" y="127000"/>
                </a:lnTo>
                <a:lnTo>
                  <a:pt x="787400" y="114300"/>
                </a:lnTo>
                <a:lnTo>
                  <a:pt x="746125" y="114300"/>
                </a:lnTo>
                <a:lnTo>
                  <a:pt x="752475" y="107950"/>
                </a:lnTo>
                <a:lnTo>
                  <a:pt x="692150" y="107950"/>
                </a:lnTo>
                <a:lnTo>
                  <a:pt x="692150" y="101600"/>
                </a:lnTo>
                <a:lnTo>
                  <a:pt x="555625" y="101600"/>
                </a:lnTo>
                <a:lnTo>
                  <a:pt x="555625" y="79375"/>
                </a:lnTo>
                <a:lnTo>
                  <a:pt x="530225" y="79375"/>
                </a:lnTo>
                <a:lnTo>
                  <a:pt x="530225" y="60325"/>
                </a:lnTo>
                <a:lnTo>
                  <a:pt x="498475" y="60325"/>
                </a:lnTo>
                <a:lnTo>
                  <a:pt x="498475" y="50800"/>
                </a:lnTo>
                <a:lnTo>
                  <a:pt x="466725" y="50800"/>
                </a:lnTo>
                <a:lnTo>
                  <a:pt x="466725" y="41275"/>
                </a:lnTo>
                <a:lnTo>
                  <a:pt x="336550" y="41275"/>
                </a:lnTo>
                <a:lnTo>
                  <a:pt x="336550" y="25400"/>
                </a:lnTo>
                <a:lnTo>
                  <a:pt x="209550" y="25400"/>
                </a:lnTo>
                <a:lnTo>
                  <a:pt x="200025" y="15875"/>
                </a:lnTo>
                <a:lnTo>
                  <a:pt x="168275" y="15875"/>
                </a:lnTo>
                <a:lnTo>
                  <a:pt x="168275" y="0"/>
                </a:lnTo>
                <a:lnTo>
                  <a:pt x="0" y="0"/>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D1E9F219-8429-9170-F95C-B2664F85E6F0}"/>
              </a:ext>
            </a:extLst>
          </p:cNvPr>
          <p:cNvGrpSpPr/>
          <p:nvPr/>
        </p:nvGrpSpPr>
        <p:grpSpPr>
          <a:xfrm>
            <a:off x="3075163" y="1765955"/>
            <a:ext cx="6059139" cy="666559"/>
            <a:chOff x="3075163" y="1765955"/>
            <a:chExt cx="6059139" cy="666559"/>
          </a:xfrm>
          <a:solidFill>
            <a:schemeClr val="accent5"/>
          </a:solidFill>
        </p:grpSpPr>
        <p:sp>
          <p:nvSpPr>
            <p:cNvPr id="9665" name="Isosceles Triangle 9664">
              <a:extLst>
                <a:ext uri="{FF2B5EF4-FFF2-40B4-BE49-F238E27FC236}">
                  <a16:creationId xmlns:a16="http://schemas.microsoft.com/office/drawing/2014/main" id="{3515B90E-A5FB-A0F7-1672-505EECB86D65}"/>
                </a:ext>
              </a:extLst>
            </p:cNvPr>
            <p:cNvSpPr/>
            <p:nvPr/>
          </p:nvSpPr>
          <p:spPr bwMode="auto">
            <a:xfrm>
              <a:off x="5061189" y="194661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6" name="Isosceles Triangle 9665">
              <a:extLst>
                <a:ext uri="{FF2B5EF4-FFF2-40B4-BE49-F238E27FC236}">
                  <a16:creationId xmlns:a16="http://schemas.microsoft.com/office/drawing/2014/main" id="{6731230B-2143-65DA-EC5A-2B63C909817D}"/>
                </a:ext>
              </a:extLst>
            </p:cNvPr>
            <p:cNvSpPr/>
            <p:nvPr/>
          </p:nvSpPr>
          <p:spPr bwMode="auto">
            <a:xfrm>
              <a:off x="4901968" y="194661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7" name="Isosceles Triangle 9666">
              <a:extLst>
                <a:ext uri="{FF2B5EF4-FFF2-40B4-BE49-F238E27FC236}">
                  <a16:creationId xmlns:a16="http://schemas.microsoft.com/office/drawing/2014/main" id="{4C009905-569F-ECA0-9A79-31247ADB5AE4}"/>
                </a:ext>
              </a:extLst>
            </p:cNvPr>
            <p:cNvSpPr/>
            <p:nvPr/>
          </p:nvSpPr>
          <p:spPr bwMode="auto">
            <a:xfrm>
              <a:off x="4866616" y="194661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8" name="Isosceles Triangle 9667">
              <a:extLst>
                <a:ext uri="{FF2B5EF4-FFF2-40B4-BE49-F238E27FC236}">
                  <a16:creationId xmlns:a16="http://schemas.microsoft.com/office/drawing/2014/main" id="{8CECD92C-F403-7EAD-E5D5-66C1294DFF69}"/>
                </a:ext>
              </a:extLst>
            </p:cNvPr>
            <p:cNvSpPr/>
            <p:nvPr/>
          </p:nvSpPr>
          <p:spPr bwMode="auto">
            <a:xfrm>
              <a:off x="4736718" y="194661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9" name="Isosceles Triangle 9668">
              <a:extLst>
                <a:ext uri="{FF2B5EF4-FFF2-40B4-BE49-F238E27FC236}">
                  <a16:creationId xmlns:a16="http://schemas.microsoft.com/office/drawing/2014/main" id="{D671DF7A-726F-A4E5-6E25-BFBE01338FE3}"/>
                </a:ext>
              </a:extLst>
            </p:cNvPr>
            <p:cNvSpPr/>
            <p:nvPr/>
          </p:nvSpPr>
          <p:spPr bwMode="auto">
            <a:xfrm>
              <a:off x="4596591" y="192380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0" name="Isosceles Triangle 9669">
              <a:extLst>
                <a:ext uri="{FF2B5EF4-FFF2-40B4-BE49-F238E27FC236}">
                  <a16:creationId xmlns:a16="http://schemas.microsoft.com/office/drawing/2014/main" id="{656AEC69-ECA2-4298-9C14-2A68E7AAD462}"/>
                </a:ext>
              </a:extLst>
            </p:cNvPr>
            <p:cNvSpPr/>
            <p:nvPr/>
          </p:nvSpPr>
          <p:spPr bwMode="auto">
            <a:xfrm>
              <a:off x="4574136" y="192380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1" name="Isosceles Triangle 9670">
              <a:extLst>
                <a:ext uri="{FF2B5EF4-FFF2-40B4-BE49-F238E27FC236}">
                  <a16:creationId xmlns:a16="http://schemas.microsoft.com/office/drawing/2014/main" id="{5EE80895-866B-BF16-C1ED-BA1F8BC9AAC9}"/>
                </a:ext>
              </a:extLst>
            </p:cNvPr>
            <p:cNvSpPr/>
            <p:nvPr/>
          </p:nvSpPr>
          <p:spPr bwMode="auto">
            <a:xfrm>
              <a:off x="4538877" y="192380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2" name="Isosceles Triangle 9671">
              <a:extLst>
                <a:ext uri="{FF2B5EF4-FFF2-40B4-BE49-F238E27FC236}">
                  <a16:creationId xmlns:a16="http://schemas.microsoft.com/office/drawing/2014/main" id="{3D3DCDC8-208A-DA4E-7F33-F9609F33C7F8}"/>
                </a:ext>
              </a:extLst>
            </p:cNvPr>
            <p:cNvSpPr/>
            <p:nvPr/>
          </p:nvSpPr>
          <p:spPr bwMode="auto">
            <a:xfrm>
              <a:off x="3862897" y="1877994"/>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3" name="Isosceles Triangle 9672">
              <a:extLst>
                <a:ext uri="{FF2B5EF4-FFF2-40B4-BE49-F238E27FC236}">
                  <a16:creationId xmlns:a16="http://schemas.microsoft.com/office/drawing/2014/main" id="{6CF4ED68-D402-BAA0-77B9-DC12BD2B70AF}"/>
                </a:ext>
              </a:extLst>
            </p:cNvPr>
            <p:cNvSpPr/>
            <p:nvPr/>
          </p:nvSpPr>
          <p:spPr bwMode="auto">
            <a:xfrm>
              <a:off x="3526123" y="181595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4" name="Isosceles Triangle 9673">
              <a:extLst>
                <a:ext uri="{FF2B5EF4-FFF2-40B4-BE49-F238E27FC236}">
                  <a16:creationId xmlns:a16="http://schemas.microsoft.com/office/drawing/2014/main" id="{6DB713A0-7A74-DD69-04E3-D56C6276DA3D}"/>
                </a:ext>
              </a:extLst>
            </p:cNvPr>
            <p:cNvSpPr/>
            <p:nvPr/>
          </p:nvSpPr>
          <p:spPr bwMode="auto">
            <a:xfrm>
              <a:off x="3481695" y="181595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5" name="Isosceles Triangle 9674">
              <a:extLst>
                <a:ext uri="{FF2B5EF4-FFF2-40B4-BE49-F238E27FC236}">
                  <a16:creationId xmlns:a16="http://schemas.microsoft.com/office/drawing/2014/main" id="{4A962620-00DB-482C-E8FC-D66CF638A23E}"/>
                </a:ext>
              </a:extLst>
            </p:cNvPr>
            <p:cNvSpPr/>
            <p:nvPr/>
          </p:nvSpPr>
          <p:spPr bwMode="auto">
            <a:xfrm>
              <a:off x="3397620" y="181595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6" name="Isosceles Triangle 9675">
              <a:extLst>
                <a:ext uri="{FF2B5EF4-FFF2-40B4-BE49-F238E27FC236}">
                  <a16:creationId xmlns:a16="http://schemas.microsoft.com/office/drawing/2014/main" id="{EBEB7B4A-CE49-0701-7017-2294CFCF4C5C}"/>
                </a:ext>
              </a:extLst>
            </p:cNvPr>
            <p:cNvSpPr/>
            <p:nvPr/>
          </p:nvSpPr>
          <p:spPr bwMode="auto">
            <a:xfrm>
              <a:off x="3203082" y="1773264"/>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7" name="Isosceles Triangle 9676">
              <a:extLst>
                <a:ext uri="{FF2B5EF4-FFF2-40B4-BE49-F238E27FC236}">
                  <a16:creationId xmlns:a16="http://schemas.microsoft.com/office/drawing/2014/main" id="{D0B62431-FE3B-7E94-5BB8-F08983827B51}"/>
                </a:ext>
              </a:extLst>
            </p:cNvPr>
            <p:cNvSpPr/>
            <p:nvPr/>
          </p:nvSpPr>
          <p:spPr bwMode="auto">
            <a:xfrm>
              <a:off x="3075163" y="176595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8" name="Isosceles Triangle 9677">
              <a:extLst>
                <a:ext uri="{FF2B5EF4-FFF2-40B4-BE49-F238E27FC236}">
                  <a16:creationId xmlns:a16="http://schemas.microsoft.com/office/drawing/2014/main" id="{B41BB2DB-39D1-8010-8BE8-5A29A3E0E2E6}"/>
                </a:ext>
              </a:extLst>
            </p:cNvPr>
            <p:cNvSpPr/>
            <p:nvPr/>
          </p:nvSpPr>
          <p:spPr bwMode="auto">
            <a:xfrm>
              <a:off x="6244196" y="2061636"/>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79" name="Isosceles Triangle 9678">
              <a:extLst>
                <a:ext uri="{FF2B5EF4-FFF2-40B4-BE49-F238E27FC236}">
                  <a16:creationId xmlns:a16="http://schemas.microsoft.com/office/drawing/2014/main" id="{9E37E149-AD47-0D1B-739A-1FB907C3BF73}"/>
                </a:ext>
              </a:extLst>
            </p:cNvPr>
            <p:cNvSpPr/>
            <p:nvPr/>
          </p:nvSpPr>
          <p:spPr bwMode="auto">
            <a:xfrm>
              <a:off x="6700448" y="2081131"/>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0" name="Isosceles Triangle 9679">
              <a:extLst>
                <a:ext uri="{FF2B5EF4-FFF2-40B4-BE49-F238E27FC236}">
                  <a16:creationId xmlns:a16="http://schemas.microsoft.com/office/drawing/2014/main" id="{EBAB8641-2BCC-DD1C-CBD6-8C2129824285}"/>
                </a:ext>
              </a:extLst>
            </p:cNvPr>
            <p:cNvSpPr/>
            <p:nvPr/>
          </p:nvSpPr>
          <p:spPr bwMode="auto">
            <a:xfrm>
              <a:off x="7095104" y="2115700"/>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1" name="Isosceles Triangle 9680">
              <a:extLst>
                <a:ext uri="{FF2B5EF4-FFF2-40B4-BE49-F238E27FC236}">
                  <a16:creationId xmlns:a16="http://schemas.microsoft.com/office/drawing/2014/main" id="{86F3296D-E74F-5857-49BD-861A26AE9CEF}"/>
                </a:ext>
              </a:extLst>
            </p:cNvPr>
            <p:cNvSpPr/>
            <p:nvPr/>
          </p:nvSpPr>
          <p:spPr bwMode="auto">
            <a:xfrm>
              <a:off x="7239578" y="2122281"/>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2" name="Isosceles Triangle 9681">
              <a:extLst>
                <a:ext uri="{FF2B5EF4-FFF2-40B4-BE49-F238E27FC236}">
                  <a16:creationId xmlns:a16="http://schemas.microsoft.com/office/drawing/2014/main" id="{B66A1ABF-272B-FBA0-08FA-83E146687D6B}"/>
                </a:ext>
              </a:extLst>
            </p:cNvPr>
            <p:cNvSpPr/>
            <p:nvPr/>
          </p:nvSpPr>
          <p:spPr bwMode="auto">
            <a:xfrm>
              <a:off x="7621619" y="217098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3" name="Isosceles Triangle 9682">
              <a:extLst>
                <a:ext uri="{FF2B5EF4-FFF2-40B4-BE49-F238E27FC236}">
                  <a16:creationId xmlns:a16="http://schemas.microsoft.com/office/drawing/2014/main" id="{B842BA40-A0E1-CF4A-860C-7BEF5F165640}"/>
                </a:ext>
              </a:extLst>
            </p:cNvPr>
            <p:cNvSpPr/>
            <p:nvPr/>
          </p:nvSpPr>
          <p:spPr bwMode="auto">
            <a:xfrm>
              <a:off x="7682687" y="2178834"/>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4" name="Isosceles Triangle 9683">
              <a:extLst>
                <a:ext uri="{FF2B5EF4-FFF2-40B4-BE49-F238E27FC236}">
                  <a16:creationId xmlns:a16="http://schemas.microsoft.com/office/drawing/2014/main" id="{3A78DC2A-F587-6B2D-855D-04D6949DF8D4}"/>
                </a:ext>
              </a:extLst>
            </p:cNvPr>
            <p:cNvSpPr/>
            <p:nvPr/>
          </p:nvSpPr>
          <p:spPr bwMode="auto">
            <a:xfrm>
              <a:off x="7752263" y="217693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5" name="Isosceles Triangle 9684">
              <a:extLst>
                <a:ext uri="{FF2B5EF4-FFF2-40B4-BE49-F238E27FC236}">
                  <a16:creationId xmlns:a16="http://schemas.microsoft.com/office/drawing/2014/main" id="{5158D1A3-F21E-34EB-529E-D181418417F8}"/>
                </a:ext>
              </a:extLst>
            </p:cNvPr>
            <p:cNvSpPr/>
            <p:nvPr/>
          </p:nvSpPr>
          <p:spPr bwMode="auto">
            <a:xfrm>
              <a:off x="7715112" y="2183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6" name="Isosceles Triangle 9685">
              <a:extLst>
                <a:ext uri="{FF2B5EF4-FFF2-40B4-BE49-F238E27FC236}">
                  <a16:creationId xmlns:a16="http://schemas.microsoft.com/office/drawing/2014/main" id="{4355C6C4-AE1B-515A-20BE-8F13DEBD3217}"/>
                </a:ext>
              </a:extLst>
            </p:cNvPr>
            <p:cNvSpPr/>
            <p:nvPr/>
          </p:nvSpPr>
          <p:spPr bwMode="auto">
            <a:xfrm>
              <a:off x="7833286" y="2199035"/>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7" name="Isosceles Triangle 9686">
              <a:extLst>
                <a:ext uri="{FF2B5EF4-FFF2-40B4-BE49-F238E27FC236}">
                  <a16:creationId xmlns:a16="http://schemas.microsoft.com/office/drawing/2014/main" id="{73D6DEF1-A6A2-F4DB-47A9-351C80D9F529}"/>
                </a:ext>
              </a:extLst>
            </p:cNvPr>
            <p:cNvSpPr/>
            <p:nvPr/>
          </p:nvSpPr>
          <p:spPr bwMode="auto">
            <a:xfrm>
              <a:off x="7924144" y="2205384"/>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8" name="Isosceles Triangle 9687">
              <a:extLst>
                <a:ext uri="{FF2B5EF4-FFF2-40B4-BE49-F238E27FC236}">
                  <a16:creationId xmlns:a16="http://schemas.microsoft.com/office/drawing/2014/main" id="{7149601E-6504-BFAA-182F-BDA772187639}"/>
                </a:ext>
              </a:extLst>
            </p:cNvPr>
            <p:cNvSpPr/>
            <p:nvPr/>
          </p:nvSpPr>
          <p:spPr bwMode="auto">
            <a:xfrm>
              <a:off x="7953245" y="2202762"/>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89" name="Isosceles Triangle 9688">
              <a:extLst>
                <a:ext uri="{FF2B5EF4-FFF2-40B4-BE49-F238E27FC236}">
                  <a16:creationId xmlns:a16="http://schemas.microsoft.com/office/drawing/2014/main" id="{53347976-8597-3BC3-7297-812F5F02FEEE}"/>
                </a:ext>
              </a:extLst>
            </p:cNvPr>
            <p:cNvSpPr/>
            <p:nvPr/>
          </p:nvSpPr>
          <p:spPr bwMode="auto">
            <a:xfrm>
              <a:off x="7986086" y="2202762"/>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0" name="Isosceles Triangle 9689">
              <a:extLst>
                <a:ext uri="{FF2B5EF4-FFF2-40B4-BE49-F238E27FC236}">
                  <a16:creationId xmlns:a16="http://schemas.microsoft.com/office/drawing/2014/main" id="{90A5038B-B8CF-260E-9E39-8FA7634F8374}"/>
                </a:ext>
              </a:extLst>
            </p:cNvPr>
            <p:cNvSpPr/>
            <p:nvPr/>
          </p:nvSpPr>
          <p:spPr bwMode="auto">
            <a:xfrm>
              <a:off x="8017919" y="2211573"/>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1" name="Isosceles Triangle 9690">
              <a:extLst>
                <a:ext uri="{FF2B5EF4-FFF2-40B4-BE49-F238E27FC236}">
                  <a16:creationId xmlns:a16="http://schemas.microsoft.com/office/drawing/2014/main" id="{61FED49A-F6BC-1675-CE7B-9BAE7071E0E9}"/>
                </a:ext>
              </a:extLst>
            </p:cNvPr>
            <p:cNvSpPr/>
            <p:nvPr/>
          </p:nvSpPr>
          <p:spPr bwMode="auto">
            <a:xfrm>
              <a:off x="8052532" y="220909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2" name="Isosceles Triangle 9691">
              <a:extLst>
                <a:ext uri="{FF2B5EF4-FFF2-40B4-BE49-F238E27FC236}">
                  <a16:creationId xmlns:a16="http://schemas.microsoft.com/office/drawing/2014/main" id="{A43C178E-24D2-4E26-04E9-E5F6819093EC}"/>
                </a:ext>
              </a:extLst>
            </p:cNvPr>
            <p:cNvSpPr/>
            <p:nvPr/>
          </p:nvSpPr>
          <p:spPr bwMode="auto">
            <a:xfrm>
              <a:off x="8090235" y="2212884"/>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3" name="Isosceles Triangle 9692">
              <a:extLst>
                <a:ext uri="{FF2B5EF4-FFF2-40B4-BE49-F238E27FC236}">
                  <a16:creationId xmlns:a16="http://schemas.microsoft.com/office/drawing/2014/main" id="{F10FFC41-F7D9-7194-E358-25B788476B67}"/>
                </a:ext>
              </a:extLst>
            </p:cNvPr>
            <p:cNvSpPr/>
            <p:nvPr/>
          </p:nvSpPr>
          <p:spPr bwMode="auto">
            <a:xfrm>
              <a:off x="8122728" y="222069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4" name="Isosceles Triangle 9693">
              <a:extLst>
                <a:ext uri="{FF2B5EF4-FFF2-40B4-BE49-F238E27FC236}">
                  <a16:creationId xmlns:a16="http://schemas.microsoft.com/office/drawing/2014/main" id="{D0DB08CC-E7AF-C3B4-4E79-723D72613924}"/>
                </a:ext>
              </a:extLst>
            </p:cNvPr>
            <p:cNvSpPr/>
            <p:nvPr/>
          </p:nvSpPr>
          <p:spPr bwMode="auto">
            <a:xfrm>
              <a:off x="8151761" y="2218076"/>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5" name="Isosceles Triangle 9694">
              <a:extLst>
                <a:ext uri="{FF2B5EF4-FFF2-40B4-BE49-F238E27FC236}">
                  <a16:creationId xmlns:a16="http://schemas.microsoft.com/office/drawing/2014/main" id="{D0B82916-363C-2C6F-B436-E4FB844A4946}"/>
                </a:ext>
              </a:extLst>
            </p:cNvPr>
            <p:cNvSpPr/>
            <p:nvPr/>
          </p:nvSpPr>
          <p:spPr bwMode="auto">
            <a:xfrm>
              <a:off x="8176174"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6" name="Isosceles Triangle 9695">
              <a:extLst>
                <a:ext uri="{FF2B5EF4-FFF2-40B4-BE49-F238E27FC236}">
                  <a16:creationId xmlns:a16="http://schemas.microsoft.com/office/drawing/2014/main" id="{550BC7D0-8737-2E5A-7E25-80970B3353F8}"/>
                </a:ext>
              </a:extLst>
            </p:cNvPr>
            <p:cNvSpPr/>
            <p:nvPr/>
          </p:nvSpPr>
          <p:spPr bwMode="auto">
            <a:xfrm>
              <a:off x="8210532"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7" name="Isosceles Triangle 9696">
              <a:extLst>
                <a:ext uri="{FF2B5EF4-FFF2-40B4-BE49-F238E27FC236}">
                  <a16:creationId xmlns:a16="http://schemas.microsoft.com/office/drawing/2014/main" id="{1B5B06C6-D5DF-967F-A294-5341CCEA2C59}"/>
                </a:ext>
              </a:extLst>
            </p:cNvPr>
            <p:cNvSpPr/>
            <p:nvPr/>
          </p:nvSpPr>
          <p:spPr bwMode="auto">
            <a:xfrm>
              <a:off x="8246954"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8" name="Isosceles Triangle 9697">
              <a:extLst>
                <a:ext uri="{FF2B5EF4-FFF2-40B4-BE49-F238E27FC236}">
                  <a16:creationId xmlns:a16="http://schemas.microsoft.com/office/drawing/2014/main" id="{54F2745E-65E8-068A-CA86-FC83B690BB4C}"/>
                </a:ext>
              </a:extLst>
            </p:cNvPr>
            <p:cNvSpPr/>
            <p:nvPr/>
          </p:nvSpPr>
          <p:spPr bwMode="auto">
            <a:xfrm>
              <a:off x="8276429"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99" name="Isosceles Triangle 9698">
              <a:extLst>
                <a:ext uri="{FF2B5EF4-FFF2-40B4-BE49-F238E27FC236}">
                  <a16:creationId xmlns:a16="http://schemas.microsoft.com/office/drawing/2014/main" id="{C5B1E982-BC95-1B22-B843-709EB63DC1DB}"/>
                </a:ext>
              </a:extLst>
            </p:cNvPr>
            <p:cNvSpPr/>
            <p:nvPr/>
          </p:nvSpPr>
          <p:spPr bwMode="auto">
            <a:xfrm>
              <a:off x="8305071"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0" name="Isosceles Triangle 9699">
              <a:extLst>
                <a:ext uri="{FF2B5EF4-FFF2-40B4-BE49-F238E27FC236}">
                  <a16:creationId xmlns:a16="http://schemas.microsoft.com/office/drawing/2014/main" id="{DD21D2D1-77EE-ACC1-C303-A206E1CD904B}"/>
                </a:ext>
              </a:extLst>
            </p:cNvPr>
            <p:cNvSpPr/>
            <p:nvPr/>
          </p:nvSpPr>
          <p:spPr bwMode="auto">
            <a:xfrm>
              <a:off x="8342147"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1" name="Isosceles Triangle 9700">
              <a:extLst>
                <a:ext uri="{FF2B5EF4-FFF2-40B4-BE49-F238E27FC236}">
                  <a16:creationId xmlns:a16="http://schemas.microsoft.com/office/drawing/2014/main" id="{A465A520-8706-13F5-0BCB-2748E9131218}"/>
                </a:ext>
              </a:extLst>
            </p:cNvPr>
            <p:cNvSpPr/>
            <p:nvPr/>
          </p:nvSpPr>
          <p:spPr bwMode="auto">
            <a:xfrm>
              <a:off x="8361056"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2" name="Isosceles Triangle 9701">
              <a:extLst>
                <a:ext uri="{FF2B5EF4-FFF2-40B4-BE49-F238E27FC236}">
                  <a16:creationId xmlns:a16="http://schemas.microsoft.com/office/drawing/2014/main" id="{FCC31D1E-CEC4-68AB-51F3-9606A0D2FB37}"/>
                </a:ext>
              </a:extLst>
            </p:cNvPr>
            <p:cNvSpPr/>
            <p:nvPr/>
          </p:nvSpPr>
          <p:spPr bwMode="auto">
            <a:xfrm>
              <a:off x="8379810"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3" name="Isosceles Triangle 9702">
              <a:extLst>
                <a:ext uri="{FF2B5EF4-FFF2-40B4-BE49-F238E27FC236}">
                  <a16:creationId xmlns:a16="http://schemas.microsoft.com/office/drawing/2014/main" id="{1CBEE049-4F6F-0C55-156F-88A732FCAA3F}"/>
                </a:ext>
              </a:extLst>
            </p:cNvPr>
            <p:cNvSpPr/>
            <p:nvPr/>
          </p:nvSpPr>
          <p:spPr bwMode="auto">
            <a:xfrm>
              <a:off x="8394383" y="2235387"/>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4" name="Isosceles Triangle 9703">
              <a:extLst>
                <a:ext uri="{FF2B5EF4-FFF2-40B4-BE49-F238E27FC236}">
                  <a16:creationId xmlns:a16="http://schemas.microsoft.com/office/drawing/2014/main" id="{37500C13-08B8-9829-0DD0-1703E3A49C12}"/>
                </a:ext>
              </a:extLst>
            </p:cNvPr>
            <p:cNvSpPr/>
            <p:nvPr/>
          </p:nvSpPr>
          <p:spPr bwMode="auto">
            <a:xfrm>
              <a:off x="8412927" y="225186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5" name="Isosceles Triangle 9704">
              <a:extLst>
                <a:ext uri="{FF2B5EF4-FFF2-40B4-BE49-F238E27FC236}">
                  <a16:creationId xmlns:a16="http://schemas.microsoft.com/office/drawing/2014/main" id="{F172D1BD-1358-DA9C-2FB6-E11BBF21A11E}"/>
                </a:ext>
              </a:extLst>
            </p:cNvPr>
            <p:cNvSpPr/>
            <p:nvPr/>
          </p:nvSpPr>
          <p:spPr bwMode="auto">
            <a:xfrm>
              <a:off x="8437340" y="2276172"/>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6" name="Isosceles Triangle 9705">
              <a:extLst>
                <a:ext uri="{FF2B5EF4-FFF2-40B4-BE49-F238E27FC236}">
                  <a16:creationId xmlns:a16="http://schemas.microsoft.com/office/drawing/2014/main" id="{DB617CE1-26BE-2668-F600-0A621785AAD9}"/>
                </a:ext>
              </a:extLst>
            </p:cNvPr>
            <p:cNvSpPr/>
            <p:nvPr/>
          </p:nvSpPr>
          <p:spPr bwMode="auto">
            <a:xfrm>
              <a:off x="8463230"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7" name="Isosceles Triangle 9706">
              <a:extLst>
                <a:ext uri="{FF2B5EF4-FFF2-40B4-BE49-F238E27FC236}">
                  <a16:creationId xmlns:a16="http://schemas.microsoft.com/office/drawing/2014/main" id="{8159BC6E-BC3C-7A98-BD36-5C63B190712F}"/>
                </a:ext>
              </a:extLst>
            </p:cNvPr>
            <p:cNvSpPr/>
            <p:nvPr/>
          </p:nvSpPr>
          <p:spPr bwMode="auto">
            <a:xfrm>
              <a:off x="8503248"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8" name="Isosceles Triangle 9707">
              <a:extLst>
                <a:ext uri="{FF2B5EF4-FFF2-40B4-BE49-F238E27FC236}">
                  <a16:creationId xmlns:a16="http://schemas.microsoft.com/office/drawing/2014/main" id="{ECB8E0B4-C030-FF46-327F-DFD966A75C0F}"/>
                </a:ext>
              </a:extLst>
            </p:cNvPr>
            <p:cNvSpPr/>
            <p:nvPr/>
          </p:nvSpPr>
          <p:spPr bwMode="auto">
            <a:xfrm>
              <a:off x="8526909"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09" name="Isosceles Triangle 9708">
              <a:extLst>
                <a:ext uri="{FF2B5EF4-FFF2-40B4-BE49-F238E27FC236}">
                  <a16:creationId xmlns:a16="http://schemas.microsoft.com/office/drawing/2014/main" id="{BACA4C37-8EA0-2F05-376C-FCD8F2484D8A}"/>
                </a:ext>
              </a:extLst>
            </p:cNvPr>
            <p:cNvSpPr/>
            <p:nvPr/>
          </p:nvSpPr>
          <p:spPr bwMode="auto">
            <a:xfrm>
              <a:off x="8555120"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0" name="Isosceles Triangle 9709">
              <a:extLst>
                <a:ext uri="{FF2B5EF4-FFF2-40B4-BE49-F238E27FC236}">
                  <a16:creationId xmlns:a16="http://schemas.microsoft.com/office/drawing/2014/main" id="{08954723-CEC2-B2D9-5C17-725DA71644D2}"/>
                </a:ext>
              </a:extLst>
            </p:cNvPr>
            <p:cNvSpPr/>
            <p:nvPr/>
          </p:nvSpPr>
          <p:spPr bwMode="auto">
            <a:xfrm>
              <a:off x="8594107"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1" name="Isosceles Triangle 9710">
              <a:extLst>
                <a:ext uri="{FF2B5EF4-FFF2-40B4-BE49-F238E27FC236}">
                  <a16:creationId xmlns:a16="http://schemas.microsoft.com/office/drawing/2014/main" id="{84DE5AA5-3033-442B-138B-339CDACF43E1}"/>
                </a:ext>
              </a:extLst>
            </p:cNvPr>
            <p:cNvSpPr/>
            <p:nvPr/>
          </p:nvSpPr>
          <p:spPr bwMode="auto">
            <a:xfrm>
              <a:off x="8618519"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2" name="Isosceles Triangle 9711">
              <a:extLst>
                <a:ext uri="{FF2B5EF4-FFF2-40B4-BE49-F238E27FC236}">
                  <a16:creationId xmlns:a16="http://schemas.microsoft.com/office/drawing/2014/main" id="{93741EFC-0A6C-6F4D-BD1C-F2FFE266FDE9}"/>
                </a:ext>
              </a:extLst>
            </p:cNvPr>
            <p:cNvSpPr/>
            <p:nvPr/>
          </p:nvSpPr>
          <p:spPr bwMode="auto">
            <a:xfrm>
              <a:off x="8642932"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3" name="Isosceles Triangle 9712">
              <a:extLst>
                <a:ext uri="{FF2B5EF4-FFF2-40B4-BE49-F238E27FC236}">
                  <a16:creationId xmlns:a16="http://schemas.microsoft.com/office/drawing/2014/main" id="{AFD996A0-12C6-4F6D-0C0F-00B107160296}"/>
                </a:ext>
              </a:extLst>
            </p:cNvPr>
            <p:cNvSpPr/>
            <p:nvPr/>
          </p:nvSpPr>
          <p:spPr bwMode="auto">
            <a:xfrm>
              <a:off x="8665607"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4" name="Isosceles Triangle 9713">
              <a:extLst>
                <a:ext uri="{FF2B5EF4-FFF2-40B4-BE49-F238E27FC236}">
                  <a16:creationId xmlns:a16="http://schemas.microsoft.com/office/drawing/2014/main" id="{DD79ADBF-F2E9-5FCF-D178-DB98AD9F99FF}"/>
                </a:ext>
              </a:extLst>
            </p:cNvPr>
            <p:cNvSpPr/>
            <p:nvPr/>
          </p:nvSpPr>
          <p:spPr bwMode="auto">
            <a:xfrm>
              <a:off x="8693461"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5" name="Isosceles Triangle 9714">
              <a:extLst>
                <a:ext uri="{FF2B5EF4-FFF2-40B4-BE49-F238E27FC236}">
                  <a16:creationId xmlns:a16="http://schemas.microsoft.com/office/drawing/2014/main" id="{5C720EAD-6A43-2CD7-7EDF-86BAFE0A8C49}"/>
                </a:ext>
              </a:extLst>
            </p:cNvPr>
            <p:cNvSpPr/>
            <p:nvPr/>
          </p:nvSpPr>
          <p:spPr bwMode="auto">
            <a:xfrm>
              <a:off x="8727436"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6" name="Isosceles Triangle 9715">
              <a:extLst>
                <a:ext uri="{FF2B5EF4-FFF2-40B4-BE49-F238E27FC236}">
                  <a16:creationId xmlns:a16="http://schemas.microsoft.com/office/drawing/2014/main" id="{D02B76C6-4C2F-B21E-4967-2A10C3F6B740}"/>
                </a:ext>
              </a:extLst>
            </p:cNvPr>
            <p:cNvSpPr/>
            <p:nvPr/>
          </p:nvSpPr>
          <p:spPr bwMode="auto">
            <a:xfrm>
              <a:off x="8745693"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7" name="Isosceles Triangle 9716">
              <a:extLst>
                <a:ext uri="{FF2B5EF4-FFF2-40B4-BE49-F238E27FC236}">
                  <a16:creationId xmlns:a16="http://schemas.microsoft.com/office/drawing/2014/main" id="{636A5AE7-3DBB-F007-E1E3-7B7627553DB5}"/>
                </a:ext>
              </a:extLst>
            </p:cNvPr>
            <p:cNvSpPr/>
            <p:nvPr/>
          </p:nvSpPr>
          <p:spPr bwMode="auto">
            <a:xfrm>
              <a:off x="8778977"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8" name="Isosceles Triangle 9717">
              <a:extLst>
                <a:ext uri="{FF2B5EF4-FFF2-40B4-BE49-F238E27FC236}">
                  <a16:creationId xmlns:a16="http://schemas.microsoft.com/office/drawing/2014/main" id="{0AC9F109-0D40-18DF-CD3F-1077342FC1F4}"/>
                </a:ext>
              </a:extLst>
            </p:cNvPr>
            <p:cNvSpPr/>
            <p:nvPr/>
          </p:nvSpPr>
          <p:spPr bwMode="auto">
            <a:xfrm>
              <a:off x="8841979"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19" name="Isosceles Triangle 9718">
              <a:extLst>
                <a:ext uri="{FF2B5EF4-FFF2-40B4-BE49-F238E27FC236}">
                  <a16:creationId xmlns:a16="http://schemas.microsoft.com/office/drawing/2014/main" id="{F20CCEEC-64BF-F1E3-ACD1-844F4C4CCA63}"/>
                </a:ext>
              </a:extLst>
            </p:cNvPr>
            <p:cNvSpPr/>
            <p:nvPr/>
          </p:nvSpPr>
          <p:spPr bwMode="auto">
            <a:xfrm>
              <a:off x="8891874"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20" name="Isosceles Triangle 9719">
              <a:extLst>
                <a:ext uri="{FF2B5EF4-FFF2-40B4-BE49-F238E27FC236}">
                  <a16:creationId xmlns:a16="http://schemas.microsoft.com/office/drawing/2014/main" id="{6A6D3BCF-99A4-282B-4919-D79C266E41BE}"/>
                </a:ext>
              </a:extLst>
            </p:cNvPr>
            <p:cNvSpPr/>
            <p:nvPr/>
          </p:nvSpPr>
          <p:spPr bwMode="auto">
            <a:xfrm>
              <a:off x="8958319"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21" name="Isosceles Triangle 9720">
              <a:extLst>
                <a:ext uri="{FF2B5EF4-FFF2-40B4-BE49-F238E27FC236}">
                  <a16:creationId xmlns:a16="http://schemas.microsoft.com/office/drawing/2014/main" id="{88894300-4B67-1FC3-7903-F0B74E03F072}"/>
                </a:ext>
              </a:extLst>
            </p:cNvPr>
            <p:cNvSpPr/>
            <p:nvPr/>
          </p:nvSpPr>
          <p:spPr bwMode="auto">
            <a:xfrm>
              <a:off x="8979088"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722" name="Isosceles Triangle 9721">
              <a:extLst>
                <a:ext uri="{FF2B5EF4-FFF2-40B4-BE49-F238E27FC236}">
                  <a16:creationId xmlns:a16="http://schemas.microsoft.com/office/drawing/2014/main" id="{A7B46D4C-7C5E-1EF0-5092-54CA0BF8D791}"/>
                </a:ext>
              </a:extLst>
            </p:cNvPr>
            <p:cNvSpPr/>
            <p:nvPr/>
          </p:nvSpPr>
          <p:spPr bwMode="auto">
            <a:xfrm>
              <a:off x="9001410" y="2319408"/>
              <a:ext cx="132892" cy="113106"/>
            </a:xfrm>
            <a:prstGeom prst="triangle">
              <a:avLst/>
            </a:prstGeom>
            <a:grp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sp>
        <p:nvSpPr>
          <p:cNvPr id="9593" name="Freeform: Shape 9592">
            <a:extLst>
              <a:ext uri="{FF2B5EF4-FFF2-40B4-BE49-F238E27FC236}">
                <a16:creationId xmlns:a16="http://schemas.microsoft.com/office/drawing/2014/main" id="{6BA41F66-759A-0012-41ED-BD3D5132F85B}"/>
              </a:ext>
            </a:extLst>
          </p:cNvPr>
          <p:cNvSpPr/>
          <p:nvPr/>
        </p:nvSpPr>
        <p:spPr bwMode="auto">
          <a:xfrm>
            <a:off x="3127462" y="1838789"/>
            <a:ext cx="5971060" cy="1069975"/>
          </a:xfrm>
          <a:custGeom>
            <a:avLst/>
            <a:gdLst>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39700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15888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1294 w 4667250"/>
              <a:gd name="connsiteY92" fmla="*/ 345281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8438 w 4667250"/>
              <a:gd name="connsiteY92" fmla="*/ 345281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05944 w 4667250"/>
              <a:gd name="connsiteY29" fmla="*/ 789781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17850 w 4667250"/>
              <a:gd name="connsiteY29" fmla="*/ 794543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799306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789781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4667250" h="1069975">
                <a:moveTo>
                  <a:pt x="4667250" y="1069975"/>
                </a:moveTo>
                <a:lnTo>
                  <a:pt x="4089400" y="1069975"/>
                </a:lnTo>
                <a:lnTo>
                  <a:pt x="4089400" y="1044575"/>
                </a:lnTo>
                <a:lnTo>
                  <a:pt x="3981450" y="1044575"/>
                </a:lnTo>
                <a:lnTo>
                  <a:pt x="3981450" y="1025525"/>
                </a:lnTo>
                <a:lnTo>
                  <a:pt x="3898900" y="1025525"/>
                </a:lnTo>
                <a:lnTo>
                  <a:pt x="3898900" y="1006475"/>
                </a:lnTo>
                <a:lnTo>
                  <a:pt x="3829050" y="1006475"/>
                </a:lnTo>
                <a:lnTo>
                  <a:pt x="3829050" y="968375"/>
                </a:lnTo>
                <a:lnTo>
                  <a:pt x="3673475" y="968375"/>
                </a:lnTo>
                <a:lnTo>
                  <a:pt x="3673475" y="955675"/>
                </a:lnTo>
                <a:lnTo>
                  <a:pt x="3584575" y="955675"/>
                </a:lnTo>
                <a:lnTo>
                  <a:pt x="3584575" y="930275"/>
                </a:lnTo>
                <a:lnTo>
                  <a:pt x="3514725" y="930275"/>
                </a:lnTo>
                <a:lnTo>
                  <a:pt x="3514725" y="914400"/>
                </a:lnTo>
                <a:lnTo>
                  <a:pt x="3479800" y="914400"/>
                </a:lnTo>
                <a:lnTo>
                  <a:pt x="3479800" y="904875"/>
                </a:lnTo>
                <a:lnTo>
                  <a:pt x="3460750" y="904875"/>
                </a:lnTo>
                <a:lnTo>
                  <a:pt x="3460750" y="885825"/>
                </a:lnTo>
                <a:lnTo>
                  <a:pt x="3340100" y="885825"/>
                </a:lnTo>
                <a:lnTo>
                  <a:pt x="3340100" y="869950"/>
                </a:lnTo>
                <a:lnTo>
                  <a:pt x="3308350" y="869950"/>
                </a:lnTo>
                <a:lnTo>
                  <a:pt x="3308350" y="835025"/>
                </a:lnTo>
                <a:lnTo>
                  <a:pt x="3225800" y="835025"/>
                </a:lnTo>
                <a:lnTo>
                  <a:pt x="3225800" y="815975"/>
                </a:lnTo>
                <a:lnTo>
                  <a:pt x="3143250" y="815975"/>
                </a:lnTo>
                <a:lnTo>
                  <a:pt x="3143250" y="793750"/>
                </a:lnTo>
                <a:lnTo>
                  <a:pt x="3130550" y="789781"/>
                </a:lnTo>
                <a:lnTo>
                  <a:pt x="3130550" y="787400"/>
                </a:lnTo>
                <a:lnTo>
                  <a:pt x="3117850" y="787399"/>
                </a:lnTo>
                <a:lnTo>
                  <a:pt x="3114675" y="771525"/>
                </a:lnTo>
                <a:lnTo>
                  <a:pt x="3082925" y="771525"/>
                </a:lnTo>
                <a:lnTo>
                  <a:pt x="3082925" y="758825"/>
                </a:lnTo>
                <a:lnTo>
                  <a:pt x="3057525" y="758825"/>
                </a:lnTo>
                <a:lnTo>
                  <a:pt x="3057525" y="749300"/>
                </a:lnTo>
                <a:lnTo>
                  <a:pt x="3016250" y="749300"/>
                </a:lnTo>
                <a:lnTo>
                  <a:pt x="3016250" y="739775"/>
                </a:lnTo>
                <a:lnTo>
                  <a:pt x="2955925" y="739775"/>
                </a:lnTo>
                <a:lnTo>
                  <a:pt x="2955925" y="727075"/>
                </a:lnTo>
                <a:lnTo>
                  <a:pt x="2867025" y="727075"/>
                </a:lnTo>
                <a:lnTo>
                  <a:pt x="2867025" y="708025"/>
                </a:lnTo>
                <a:lnTo>
                  <a:pt x="2803525" y="708025"/>
                </a:lnTo>
                <a:lnTo>
                  <a:pt x="2803525" y="688975"/>
                </a:lnTo>
                <a:lnTo>
                  <a:pt x="2720975" y="688975"/>
                </a:lnTo>
                <a:lnTo>
                  <a:pt x="2720975" y="666750"/>
                </a:lnTo>
                <a:lnTo>
                  <a:pt x="2689225" y="666750"/>
                </a:lnTo>
                <a:lnTo>
                  <a:pt x="2689225" y="654050"/>
                </a:lnTo>
                <a:lnTo>
                  <a:pt x="2687637" y="653256"/>
                </a:lnTo>
                <a:lnTo>
                  <a:pt x="2682875" y="628650"/>
                </a:lnTo>
                <a:lnTo>
                  <a:pt x="2590800" y="628650"/>
                </a:lnTo>
                <a:lnTo>
                  <a:pt x="2590800" y="612775"/>
                </a:lnTo>
                <a:lnTo>
                  <a:pt x="2584450" y="612775"/>
                </a:lnTo>
                <a:lnTo>
                  <a:pt x="2584450" y="593725"/>
                </a:lnTo>
                <a:lnTo>
                  <a:pt x="2562225" y="593725"/>
                </a:lnTo>
                <a:lnTo>
                  <a:pt x="2562225" y="577850"/>
                </a:lnTo>
                <a:lnTo>
                  <a:pt x="2530475" y="577850"/>
                </a:lnTo>
                <a:lnTo>
                  <a:pt x="2530475" y="568325"/>
                </a:lnTo>
                <a:lnTo>
                  <a:pt x="2486025" y="568325"/>
                </a:lnTo>
                <a:lnTo>
                  <a:pt x="2486025" y="552450"/>
                </a:lnTo>
                <a:lnTo>
                  <a:pt x="2476500" y="552450"/>
                </a:lnTo>
                <a:lnTo>
                  <a:pt x="2476500" y="539750"/>
                </a:lnTo>
                <a:lnTo>
                  <a:pt x="2441575" y="539750"/>
                </a:lnTo>
                <a:lnTo>
                  <a:pt x="2441575" y="533400"/>
                </a:lnTo>
                <a:lnTo>
                  <a:pt x="2279650" y="533400"/>
                </a:lnTo>
                <a:lnTo>
                  <a:pt x="2279650" y="501650"/>
                </a:lnTo>
                <a:lnTo>
                  <a:pt x="2212975" y="501650"/>
                </a:lnTo>
                <a:lnTo>
                  <a:pt x="2212975" y="488950"/>
                </a:lnTo>
                <a:lnTo>
                  <a:pt x="2089150" y="488950"/>
                </a:lnTo>
                <a:lnTo>
                  <a:pt x="2084388" y="479425"/>
                </a:lnTo>
                <a:lnTo>
                  <a:pt x="1901825" y="479425"/>
                </a:lnTo>
                <a:lnTo>
                  <a:pt x="1901825" y="460375"/>
                </a:lnTo>
                <a:lnTo>
                  <a:pt x="1889125" y="460375"/>
                </a:lnTo>
                <a:lnTo>
                  <a:pt x="1889125" y="444500"/>
                </a:lnTo>
                <a:lnTo>
                  <a:pt x="1841500" y="444500"/>
                </a:lnTo>
                <a:lnTo>
                  <a:pt x="1841500" y="434975"/>
                </a:lnTo>
                <a:lnTo>
                  <a:pt x="1797050" y="434975"/>
                </a:lnTo>
                <a:lnTo>
                  <a:pt x="1797050" y="434975"/>
                </a:lnTo>
                <a:lnTo>
                  <a:pt x="1797050" y="422275"/>
                </a:lnTo>
                <a:lnTo>
                  <a:pt x="1670050" y="422275"/>
                </a:lnTo>
                <a:lnTo>
                  <a:pt x="1670050" y="415925"/>
                </a:lnTo>
                <a:lnTo>
                  <a:pt x="1657350" y="415925"/>
                </a:lnTo>
                <a:lnTo>
                  <a:pt x="1657350" y="403225"/>
                </a:lnTo>
                <a:lnTo>
                  <a:pt x="1600200" y="403225"/>
                </a:lnTo>
                <a:lnTo>
                  <a:pt x="1600200" y="387350"/>
                </a:lnTo>
                <a:lnTo>
                  <a:pt x="1568450" y="387350"/>
                </a:lnTo>
                <a:lnTo>
                  <a:pt x="1568450" y="368300"/>
                </a:lnTo>
                <a:lnTo>
                  <a:pt x="1543050" y="368300"/>
                </a:lnTo>
                <a:lnTo>
                  <a:pt x="1543050" y="358775"/>
                </a:lnTo>
                <a:lnTo>
                  <a:pt x="1489075" y="358775"/>
                </a:lnTo>
                <a:lnTo>
                  <a:pt x="1489075" y="349250"/>
                </a:lnTo>
                <a:lnTo>
                  <a:pt x="1473200" y="349250"/>
                </a:lnTo>
                <a:lnTo>
                  <a:pt x="1473200" y="342900"/>
                </a:lnTo>
                <a:lnTo>
                  <a:pt x="1466057" y="338138"/>
                </a:lnTo>
                <a:lnTo>
                  <a:pt x="1463675" y="330200"/>
                </a:lnTo>
                <a:lnTo>
                  <a:pt x="1409700" y="330200"/>
                </a:lnTo>
                <a:lnTo>
                  <a:pt x="1409700" y="317500"/>
                </a:lnTo>
                <a:lnTo>
                  <a:pt x="1339850" y="317500"/>
                </a:lnTo>
                <a:lnTo>
                  <a:pt x="1339850" y="314325"/>
                </a:lnTo>
                <a:lnTo>
                  <a:pt x="1276350" y="314325"/>
                </a:lnTo>
                <a:lnTo>
                  <a:pt x="1276350" y="298450"/>
                </a:lnTo>
                <a:lnTo>
                  <a:pt x="1260475" y="298450"/>
                </a:lnTo>
                <a:lnTo>
                  <a:pt x="1260475" y="282575"/>
                </a:lnTo>
                <a:lnTo>
                  <a:pt x="1127125" y="282575"/>
                </a:lnTo>
                <a:lnTo>
                  <a:pt x="1127125" y="276225"/>
                </a:lnTo>
                <a:lnTo>
                  <a:pt x="1076325" y="276225"/>
                </a:lnTo>
                <a:lnTo>
                  <a:pt x="1076325" y="269875"/>
                </a:lnTo>
                <a:lnTo>
                  <a:pt x="1057275" y="269875"/>
                </a:lnTo>
                <a:lnTo>
                  <a:pt x="1057275" y="257175"/>
                </a:lnTo>
                <a:lnTo>
                  <a:pt x="1019175" y="257175"/>
                </a:lnTo>
                <a:lnTo>
                  <a:pt x="1019175" y="244475"/>
                </a:lnTo>
                <a:lnTo>
                  <a:pt x="962025" y="244475"/>
                </a:lnTo>
                <a:lnTo>
                  <a:pt x="962025" y="228600"/>
                </a:lnTo>
                <a:lnTo>
                  <a:pt x="793750" y="228600"/>
                </a:lnTo>
                <a:lnTo>
                  <a:pt x="793750" y="215900"/>
                </a:lnTo>
                <a:lnTo>
                  <a:pt x="701675" y="215900"/>
                </a:lnTo>
                <a:lnTo>
                  <a:pt x="708025" y="209550"/>
                </a:lnTo>
                <a:lnTo>
                  <a:pt x="577850" y="209550"/>
                </a:lnTo>
                <a:lnTo>
                  <a:pt x="577850" y="184150"/>
                </a:lnTo>
                <a:lnTo>
                  <a:pt x="520700" y="184150"/>
                </a:lnTo>
                <a:lnTo>
                  <a:pt x="520700" y="171450"/>
                </a:lnTo>
                <a:lnTo>
                  <a:pt x="485775" y="171450"/>
                </a:lnTo>
                <a:lnTo>
                  <a:pt x="485775" y="139700"/>
                </a:lnTo>
                <a:lnTo>
                  <a:pt x="473075" y="139700"/>
                </a:lnTo>
                <a:lnTo>
                  <a:pt x="473075" y="123031"/>
                </a:lnTo>
                <a:lnTo>
                  <a:pt x="445293" y="123825"/>
                </a:lnTo>
                <a:lnTo>
                  <a:pt x="441325" y="107950"/>
                </a:lnTo>
                <a:lnTo>
                  <a:pt x="365125" y="107950"/>
                </a:lnTo>
                <a:lnTo>
                  <a:pt x="365125" y="82550"/>
                </a:lnTo>
                <a:lnTo>
                  <a:pt x="263525" y="82550"/>
                </a:lnTo>
                <a:lnTo>
                  <a:pt x="263525" y="60325"/>
                </a:lnTo>
                <a:lnTo>
                  <a:pt x="209550" y="60325"/>
                </a:lnTo>
                <a:lnTo>
                  <a:pt x="209550" y="50800"/>
                </a:lnTo>
                <a:lnTo>
                  <a:pt x="184150" y="50800"/>
                </a:lnTo>
                <a:lnTo>
                  <a:pt x="184150" y="41275"/>
                </a:lnTo>
                <a:lnTo>
                  <a:pt x="149225" y="41275"/>
                </a:lnTo>
                <a:lnTo>
                  <a:pt x="149225" y="15875"/>
                </a:lnTo>
                <a:lnTo>
                  <a:pt x="0" y="15875"/>
                </a:lnTo>
                <a:lnTo>
                  <a:pt x="0" y="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5" name="TextBox 9594">
            <a:extLst>
              <a:ext uri="{FF2B5EF4-FFF2-40B4-BE49-F238E27FC236}">
                <a16:creationId xmlns:a16="http://schemas.microsoft.com/office/drawing/2014/main" id="{A2FCDE44-C16C-D740-F957-BDDE91B2620E}"/>
              </a:ext>
            </a:extLst>
          </p:cNvPr>
          <p:cNvSpPr txBox="1"/>
          <p:nvPr/>
        </p:nvSpPr>
        <p:spPr bwMode="auto">
          <a:xfrm>
            <a:off x="8513439" y="2576755"/>
            <a:ext cx="8084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67.7%</a:t>
            </a:r>
          </a:p>
        </p:txBody>
      </p:sp>
      <p:grpSp>
        <p:nvGrpSpPr>
          <p:cNvPr id="3" name="Group 2">
            <a:extLst>
              <a:ext uri="{FF2B5EF4-FFF2-40B4-BE49-F238E27FC236}">
                <a16:creationId xmlns:a16="http://schemas.microsoft.com/office/drawing/2014/main" id="{0E318FDC-5A68-36C2-C36F-5876062BC607}"/>
              </a:ext>
            </a:extLst>
          </p:cNvPr>
          <p:cNvGrpSpPr/>
          <p:nvPr/>
        </p:nvGrpSpPr>
        <p:grpSpPr>
          <a:xfrm>
            <a:off x="3085409" y="1782077"/>
            <a:ext cx="6044758" cy="1160887"/>
            <a:chOff x="3085409" y="1782077"/>
            <a:chExt cx="6044758" cy="1160887"/>
          </a:xfrm>
        </p:grpSpPr>
        <p:sp>
          <p:nvSpPr>
            <p:cNvPr id="9596" name="Oval 9595">
              <a:extLst>
                <a:ext uri="{FF2B5EF4-FFF2-40B4-BE49-F238E27FC236}">
                  <a16:creationId xmlns:a16="http://schemas.microsoft.com/office/drawing/2014/main" id="{0AB70C9F-59EE-9BFF-E9E0-F6412A1D8FEB}"/>
                </a:ext>
              </a:extLst>
            </p:cNvPr>
            <p:cNvSpPr/>
            <p:nvPr/>
          </p:nvSpPr>
          <p:spPr bwMode="auto">
            <a:xfrm>
              <a:off x="5741380" y="228231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597" name="Oval 9596">
              <a:extLst>
                <a:ext uri="{FF2B5EF4-FFF2-40B4-BE49-F238E27FC236}">
                  <a16:creationId xmlns:a16="http://schemas.microsoft.com/office/drawing/2014/main" id="{1A22EBE5-E116-1314-5A56-3DFF85F63FAD}"/>
                </a:ext>
              </a:extLst>
            </p:cNvPr>
            <p:cNvSpPr/>
            <p:nvPr/>
          </p:nvSpPr>
          <p:spPr bwMode="auto">
            <a:xfrm>
              <a:off x="5845184" y="2292109"/>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598" name="Oval 9597">
              <a:extLst>
                <a:ext uri="{FF2B5EF4-FFF2-40B4-BE49-F238E27FC236}">
                  <a16:creationId xmlns:a16="http://schemas.microsoft.com/office/drawing/2014/main" id="{07AA9B0D-9BD5-E992-CD1C-624C1714AF77}"/>
                </a:ext>
              </a:extLst>
            </p:cNvPr>
            <p:cNvSpPr/>
            <p:nvPr/>
          </p:nvSpPr>
          <p:spPr bwMode="auto">
            <a:xfrm>
              <a:off x="5302061" y="2229190"/>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599" name="Oval 9598">
              <a:extLst>
                <a:ext uri="{FF2B5EF4-FFF2-40B4-BE49-F238E27FC236}">
                  <a16:creationId xmlns:a16="http://schemas.microsoft.com/office/drawing/2014/main" id="{6E0648C6-78AA-B4E3-791C-6AC544AFD80C}"/>
                </a:ext>
              </a:extLst>
            </p:cNvPr>
            <p:cNvSpPr/>
            <p:nvPr/>
          </p:nvSpPr>
          <p:spPr bwMode="auto">
            <a:xfrm>
              <a:off x="5129015" y="2197889"/>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0" name="Oval 9599">
              <a:extLst>
                <a:ext uri="{FF2B5EF4-FFF2-40B4-BE49-F238E27FC236}">
                  <a16:creationId xmlns:a16="http://schemas.microsoft.com/office/drawing/2014/main" id="{A5C213D1-F712-F731-1F08-1B832CDDE316}"/>
                </a:ext>
              </a:extLst>
            </p:cNvPr>
            <p:cNvSpPr/>
            <p:nvPr/>
          </p:nvSpPr>
          <p:spPr bwMode="auto">
            <a:xfrm>
              <a:off x="4596591" y="209716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1" name="Oval 9600">
              <a:extLst>
                <a:ext uri="{FF2B5EF4-FFF2-40B4-BE49-F238E27FC236}">
                  <a16:creationId xmlns:a16="http://schemas.microsoft.com/office/drawing/2014/main" id="{6AD3B4EB-235C-1DCD-22B1-A02FED8C8298}"/>
                </a:ext>
              </a:extLst>
            </p:cNvPr>
            <p:cNvSpPr/>
            <p:nvPr/>
          </p:nvSpPr>
          <p:spPr bwMode="auto">
            <a:xfrm>
              <a:off x="4545102" y="2094541"/>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2" name="Oval 9601">
              <a:extLst>
                <a:ext uri="{FF2B5EF4-FFF2-40B4-BE49-F238E27FC236}">
                  <a16:creationId xmlns:a16="http://schemas.microsoft.com/office/drawing/2014/main" id="{E55BB672-059A-53B2-FD08-BCFF30F0EA98}"/>
                </a:ext>
              </a:extLst>
            </p:cNvPr>
            <p:cNvSpPr/>
            <p:nvPr/>
          </p:nvSpPr>
          <p:spPr bwMode="auto">
            <a:xfrm>
              <a:off x="4296951" y="2038919"/>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3" name="Oval 9602">
              <a:extLst>
                <a:ext uri="{FF2B5EF4-FFF2-40B4-BE49-F238E27FC236}">
                  <a16:creationId xmlns:a16="http://schemas.microsoft.com/office/drawing/2014/main" id="{CD355D13-8F15-F573-D566-30F93A0784A7}"/>
                </a:ext>
              </a:extLst>
            </p:cNvPr>
            <p:cNvSpPr/>
            <p:nvPr/>
          </p:nvSpPr>
          <p:spPr bwMode="auto">
            <a:xfrm>
              <a:off x="4219447" y="2036297"/>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4" name="Oval 9603">
              <a:extLst>
                <a:ext uri="{FF2B5EF4-FFF2-40B4-BE49-F238E27FC236}">
                  <a16:creationId xmlns:a16="http://schemas.microsoft.com/office/drawing/2014/main" id="{0B8F82DD-A7FA-4BEF-9324-478A609D3CAC}"/>
                </a:ext>
              </a:extLst>
            </p:cNvPr>
            <p:cNvSpPr/>
            <p:nvPr/>
          </p:nvSpPr>
          <p:spPr bwMode="auto">
            <a:xfrm>
              <a:off x="3966165" y="2021901"/>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5" name="Oval 9604">
              <a:extLst>
                <a:ext uri="{FF2B5EF4-FFF2-40B4-BE49-F238E27FC236}">
                  <a16:creationId xmlns:a16="http://schemas.microsoft.com/office/drawing/2014/main" id="{7EB2B7EF-D8D1-E977-8732-6417CAF60E26}"/>
                </a:ext>
              </a:extLst>
            </p:cNvPr>
            <p:cNvSpPr/>
            <p:nvPr/>
          </p:nvSpPr>
          <p:spPr bwMode="auto">
            <a:xfrm>
              <a:off x="3880290" y="2013370"/>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6" name="Oval 9605">
              <a:extLst>
                <a:ext uri="{FF2B5EF4-FFF2-40B4-BE49-F238E27FC236}">
                  <a16:creationId xmlns:a16="http://schemas.microsoft.com/office/drawing/2014/main" id="{6EC8C009-8F0C-8D34-654A-957376A9D66F}"/>
                </a:ext>
              </a:extLst>
            </p:cNvPr>
            <p:cNvSpPr/>
            <p:nvPr/>
          </p:nvSpPr>
          <p:spPr bwMode="auto">
            <a:xfrm>
              <a:off x="3803480" y="1996424"/>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7" name="Oval 9606">
              <a:extLst>
                <a:ext uri="{FF2B5EF4-FFF2-40B4-BE49-F238E27FC236}">
                  <a16:creationId xmlns:a16="http://schemas.microsoft.com/office/drawing/2014/main" id="{0AD32D6E-5A58-81B8-2F8C-6BE8977DAC2E}"/>
                </a:ext>
              </a:extLst>
            </p:cNvPr>
            <p:cNvSpPr/>
            <p:nvPr/>
          </p:nvSpPr>
          <p:spPr bwMode="auto">
            <a:xfrm>
              <a:off x="3742046" y="1972637"/>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8" name="Oval 9607">
              <a:extLst>
                <a:ext uri="{FF2B5EF4-FFF2-40B4-BE49-F238E27FC236}">
                  <a16:creationId xmlns:a16="http://schemas.microsoft.com/office/drawing/2014/main" id="{907E4BEC-E4B1-F894-359D-3BA9946E3939}"/>
                </a:ext>
              </a:extLst>
            </p:cNvPr>
            <p:cNvSpPr/>
            <p:nvPr/>
          </p:nvSpPr>
          <p:spPr bwMode="auto">
            <a:xfrm>
              <a:off x="3525755" y="1900666"/>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09" name="Oval 9608">
              <a:extLst>
                <a:ext uri="{FF2B5EF4-FFF2-40B4-BE49-F238E27FC236}">
                  <a16:creationId xmlns:a16="http://schemas.microsoft.com/office/drawing/2014/main" id="{67225E58-E72C-1D23-AA6C-9377F905CD20}"/>
                </a:ext>
              </a:extLst>
            </p:cNvPr>
            <p:cNvSpPr/>
            <p:nvPr/>
          </p:nvSpPr>
          <p:spPr bwMode="auto">
            <a:xfrm>
              <a:off x="3503345" y="1903926"/>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0" name="Oval 9609">
              <a:extLst>
                <a:ext uri="{FF2B5EF4-FFF2-40B4-BE49-F238E27FC236}">
                  <a16:creationId xmlns:a16="http://schemas.microsoft.com/office/drawing/2014/main" id="{713E6B84-9361-D4E8-0148-09B1D0F95E10}"/>
                </a:ext>
              </a:extLst>
            </p:cNvPr>
            <p:cNvSpPr/>
            <p:nvPr/>
          </p:nvSpPr>
          <p:spPr bwMode="auto">
            <a:xfrm>
              <a:off x="3402071" y="1886370"/>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1" name="Oval 9610">
              <a:extLst>
                <a:ext uri="{FF2B5EF4-FFF2-40B4-BE49-F238E27FC236}">
                  <a16:creationId xmlns:a16="http://schemas.microsoft.com/office/drawing/2014/main" id="{CF18A4D0-F98C-E644-17DC-8A240D310FDC}"/>
                </a:ext>
              </a:extLst>
            </p:cNvPr>
            <p:cNvSpPr/>
            <p:nvPr/>
          </p:nvSpPr>
          <p:spPr bwMode="auto">
            <a:xfrm>
              <a:off x="3221248" y="1840665"/>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2" name="Oval 9611">
              <a:extLst>
                <a:ext uri="{FF2B5EF4-FFF2-40B4-BE49-F238E27FC236}">
                  <a16:creationId xmlns:a16="http://schemas.microsoft.com/office/drawing/2014/main" id="{0104ECAE-031B-DD8A-25E1-11061C6128A4}"/>
                </a:ext>
              </a:extLst>
            </p:cNvPr>
            <p:cNvSpPr/>
            <p:nvPr/>
          </p:nvSpPr>
          <p:spPr bwMode="auto">
            <a:xfrm>
              <a:off x="3195357" y="183947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3" name="Oval 9612">
              <a:extLst>
                <a:ext uri="{FF2B5EF4-FFF2-40B4-BE49-F238E27FC236}">
                  <a16:creationId xmlns:a16="http://schemas.microsoft.com/office/drawing/2014/main" id="{E6550D3D-4C63-42AD-981A-B5CC80BBEB4B}"/>
                </a:ext>
              </a:extLst>
            </p:cNvPr>
            <p:cNvSpPr/>
            <p:nvPr/>
          </p:nvSpPr>
          <p:spPr bwMode="auto">
            <a:xfrm>
              <a:off x="3085409" y="1782077"/>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4" name="Oval 9613">
              <a:extLst>
                <a:ext uri="{FF2B5EF4-FFF2-40B4-BE49-F238E27FC236}">
                  <a16:creationId xmlns:a16="http://schemas.microsoft.com/office/drawing/2014/main" id="{4AA244AC-CA54-AEEF-93BE-853A123B306F}"/>
                </a:ext>
              </a:extLst>
            </p:cNvPr>
            <p:cNvSpPr/>
            <p:nvPr/>
          </p:nvSpPr>
          <p:spPr bwMode="auto">
            <a:xfrm>
              <a:off x="5952181" y="2306015"/>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5" name="Oval 9614">
              <a:extLst>
                <a:ext uri="{FF2B5EF4-FFF2-40B4-BE49-F238E27FC236}">
                  <a16:creationId xmlns:a16="http://schemas.microsoft.com/office/drawing/2014/main" id="{243ED23F-8ABA-04B2-D27D-C49D80281323}"/>
                </a:ext>
              </a:extLst>
            </p:cNvPr>
            <p:cNvSpPr/>
            <p:nvPr/>
          </p:nvSpPr>
          <p:spPr bwMode="auto">
            <a:xfrm>
              <a:off x="5997178" y="2307149"/>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6" name="Oval 9615">
              <a:extLst>
                <a:ext uri="{FF2B5EF4-FFF2-40B4-BE49-F238E27FC236}">
                  <a16:creationId xmlns:a16="http://schemas.microsoft.com/office/drawing/2014/main" id="{7D76F9C9-8FAD-140D-1836-A3290809C834}"/>
                </a:ext>
              </a:extLst>
            </p:cNvPr>
            <p:cNvSpPr/>
            <p:nvPr/>
          </p:nvSpPr>
          <p:spPr bwMode="auto">
            <a:xfrm>
              <a:off x="6103381" y="2332725"/>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7" name="Oval 9616">
              <a:extLst>
                <a:ext uri="{FF2B5EF4-FFF2-40B4-BE49-F238E27FC236}">
                  <a16:creationId xmlns:a16="http://schemas.microsoft.com/office/drawing/2014/main" id="{246DA065-56F7-A690-CFBB-1F0E4C9D8E9E}"/>
                </a:ext>
              </a:extLst>
            </p:cNvPr>
            <p:cNvSpPr/>
            <p:nvPr/>
          </p:nvSpPr>
          <p:spPr bwMode="auto">
            <a:xfrm>
              <a:off x="6149832" y="2346309"/>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8" name="Oval 9617">
              <a:extLst>
                <a:ext uri="{FF2B5EF4-FFF2-40B4-BE49-F238E27FC236}">
                  <a16:creationId xmlns:a16="http://schemas.microsoft.com/office/drawing/2014/main" id="{9F0BB984-8B07-2CD2-08F0-17621B382A07}"/>
                </a:ext>
              </a:extLst>
            </p:cNvPr>
            <p:cNvSpPr/>
            <p:nvPr/>
          </p:nvSpPr>
          <p:spPr bwMode="auto">
            <a:xfrm>
              <a:off x="6450266" y="2435361"/>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19" name="Oval 9618">
              <a:extLst>
                <a:ext uri="{FF2B5EF4-FFF2-40B4-BE49-F238E27FC236}">
                  <a16:creationId xmlns:a16="http://schemas.microsoft.com/office/drawing/2014/main" id="{9E806316-AC3C-A1A6-7CC1-356D783F1EB7}"/>
                </a:ext>
              </a:extLst>
            </p:cNvPr>
            <p:cNvSpPr/>
            <p:nvPr/>
          </p:nvSpPr>
          <p:spPr bwMode="auto">
            <a:xfrm>
              <a:off x="6704464" y="2511875"/>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0" name="Oval 9619">
              <a:extLst>
                <a:ext uri="{FF2B5EF4-FFF2-40B4-BE49-F238E27FC236}">
                  <a16:creationId xmlns:a16="http://schemas.microsoft.com/office/drawing/2014/main" id="{6CE42341-F95D-DCC1-F5EA-2A727882F196}"/>
                </a:ext>
              </a:extLst>
            </p:cNvPr>
            <p:cNvSpPr/>
            <p:nvPr/>
          </p:nvSpPr>
          <p:spPr bwMode="auto">
            <a:xfrm>
              <a:off x="6804920" y="2530831"/>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1" name="Oval 9620">
              <a:extLst>
                <a:ext uri="{FF2B5EF4-FFF2-40B4-BE49-F238E27FC236}">
                  <a16:creationId xmlns:a16="http://schemas.microsoft.com/office/drawing/2014/main" id="{10E34E96-1BC8-263E-1012-E38C6B013C7D}"/>
                </a:ext>
              </a:extLst>
            </p:cNvPr>
            <p:cNvSpPr/>
            <p:nvPr/>
          </p:nvSpPr>
          <p:spPr bwMode="auto">
            <a:xfrm>
              <a:off x="7227995" y="263723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2" name="Oval 9621">
              <a:extLst>
                <a:ext uri="{FF2B5EF4-FFF2-40B4-BE49-F238E27FC236}">
                  <a16:creationId xmlns:a16="http://schemas.microsoft.com/office/drawing/2014/main" id="{051D1512-1AF5-2A02-BA1E-3F7DDA8AF108}"/>
                </a:ext>
              </a:extLst>
            </p:cNvPr>
            <p:cNvSpPr/>
            <p:nvPr/>
          </p:nvSpPr>
          <p:spPr bwMode="auto">
            <a:xfrm>
              <a:off x="7326446" y="268139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3" name="Oval 9622">
              <a:extLst>
                <a:ext uri="{FF2B5EF4-FFF2-40B4-BE49-F238E27FC236}">
                  <a16:creationId xmlns:a16="http://schemas.microsoft.com/office/drawing/2014/main" id="{127C075D-301A-4781-685F-B3A08CC90C10}"/>
                </a:ext>
              </a:extLst>
            </p:cNvPr>
            <p:cNvSpPr/>
            <p:nvPr/>
          </p:nvSpPr>
          <p:spPr bwMode="auto">
            <a:xfrm>
              <a:off x="7415868" y="2688187"/>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4" name="Oval 9623">
              <a:extLst>
                <a:ext uri="{FF2B5EF4-FFF2-40B4-BE49-F238E27FC236}">
                  <a16:creationId xmlns:a16="http://schemas.microsoft.com/office/drawing/2014/main" id="{4A510B4D-0F8B-8E88-76E6-246A4536D0B1}"/>
                </a:ext>
              </a:extLst>
            </p:cNvPr>
            <p:cNvSpPr/>
            <p:nvPr/>
          </p:nvSpPr>
          <p:spPr bwMode="auto">
            <a:xfrm>
              <a:off x="7615833" y="2740001"/>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5" name="Oval 9624">
              <a:extLst>
                <a:ext uri="{FF2B5EF4-FFF2-40B4-BE49-F238E27FC236}">
                  <a16:creationId xmlns:a16="http://schemas.microsoft.com/office/drawing/2014/main" id="{5F5F3794-7A0A-34B6-A6FC-BEED80DAAFF7}"/>
                </a:ext>
              </a:extLst>
            </p:cNvPr>
            <p:cNvSpPr/>
            <p:nvPr/>
          </p:nvSpPr>
          <p:spPr bwMode="auto">
            <a:xfrm>
              <a:off x="7752716" y="2755948"/>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6" name="Oval 9625">
              <a:extLst>
                <a:ext uri="{FF2B5EF4-FFF2-40B4-BE49-F238E27FC236}">
                  <a16:creationId xmlns:a16="http://schemas.microsoft.com/office/drawing/2014/main" id="{D68762B5-CAA4-315A-D110-A2AA20000A9F}"/>
                </a:ext>
              </a:extLst>
            </p:cNvPr>
            <p:cNvSpPr/>
            <p:nvPr/>
          </p:nvSpPr>
          <p:spPr bwMode="auto">
            <a:xfrm>
              <a:off x="7893801" y="276703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7" name="Oval 9626">
              <a:extLst>
                <a:ext uri="{FF2B5EF4-FFF2-40B4-BE49-F238E27FC236}">
                  <a16:creationId xmlns:a16="http://schemas.microsoft.com/office/drawing/2014/main" id="{030C1297-3D2E-FC94-D270-02BE1387CAC3}"/>
                </a:ext>
              </a:extLst>
            </p:cNvPr>
            <p:cNvSpPr/>
            <p:nvPr/>
          </p:nvSpPr>
          <p:spPr bwMode="auto">
            <a:xfrm>
              <a:off x="7942740" y="2773881"/>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8" name="Oval 9627">
              <a:extLst>
                <a:ext uri="{FF2B5EF4-FFF2-40B4-BE49-F238E27FC236}">
                  <a16:creationId xmlns:a16="http://schemas.microsoft.com/office/drawing/2014/main" id="{DC5D444D-B810-C8DE-0DC9-D03D54D25AA0}"/>
                </a:ext>
              </a:extLst>
            </p:cNvPr>
            <p:cNvSpPr/>
            <p:nvPr/>
          </p:nvSpPr>
          <p:spPr bwMode="auto">
            <a:xfrm>
              <a:off x="7984850" y="277963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29" name="Oval 9628">
              <a:extLst>
                <a:ext uri="{FF2B5EF4-FFF2-40B4-BE49-F238E27FC236}">
                  <a16:creationId xmlns:a16="http://schemas.microsoft.com/office/drawing/2014/main" id="{625DEFC2-DB1F-F344-F83D-101E5DBA9D57}"/>
                </a:ext>
              </a:extLst>
            </p:cNvPr>
            <p:cNvSpPr/>
            <p:nvPr/>
          </p:nvSpPr>
          <p:spPr bwMode="auto">
            <a:xfrm>
              <a:off x="8001552" y="279036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0" name="Oval 9629">
              <a:extLst>
                <a:ext uri="{FF2B5EF4-FFF2-40B4-BE49-F238E27FC236}">
                  <a16:creationId xmlns:a16="http://schemas.microsoft.com/office/drawing/2014/main" id="{658F9606-724D-31A9-4899-7F27B24AB232}"/>
                </a:ext>
              </a:extLst>
            </p:cNvPr>
            <p:cNvSpPr/>
            <p:nvPr/>
          </p:nvSpPr>
          <p:spPr bwMode="auto">
            <a:xfrm>
              <a:off x="8020752" y="2801095"/>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1" name="Oval 9630">
              <a:extLst>
                <a:ext uri="{FF2B5EF4-FFF2-40B4-BE49-F238E27FC236}">
                  <a16:creationId xmlns:a16="http://schemas.microsoft.com/office/drawing/2014/main" id="{F473A42E-FD21-0526-286F-2CBC553ABC46}"/>
                </a:ext>
              </a:extLst>
            </p:cNvPr>
            <p:cNvSpPr/>
            <p:nvPr/>
          </p:nvSpPr>
          <p:spPr bwMode="auto">
            <a:xfrm>
              <a:off x="8051148" y="2818180"/>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2" name="Oval 9631">
              <a:extLst>
                <a:ext uri="{FF2B5EF4-FFF2-40B4-BE49-F238E27FC236}">
                  <a16:creationId xmlns:a16="http://schemas.microsoft.com/office/drawing/2014/main" id="{B6FBFC11-509F-9B67-2044-08A7F7301677}"/>
                </a:ext>
              </a:extLst>
            </p:cNvPr>
            <p:cNvSpPr/>
            <p:nvPr/>
          </p:nvSpPr>
          <p:spPr bwMode="auto">
            <a:xfrm>
              <a:off x="8084364" y="2818180"/>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3" name="Oval 9632">
              <a:extLst>
                <a:ext uri="{FF2B5EF4-FFF2-40B4-BE49-F238E27FC236}">
                  <a16:creationId xmlns:a16="http://schemas.microsoft.com/office/drawing/2014/main" id="{10140CCC-BB01-EACA-FF4A-C939C8FD1927}"/>
                </a:ext>
              </a:extLst>
            </p:cNvPr>
            <p:cNvSpPr/>
            <p:nvPr/>
          </p:nvSpPr>
          <p:spPr bwMode="auto">
            <a:xfrm>
              <a:off x="8119735" y="282335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4" name="Oval 9633">
              <a:extLst>
                <a:ext uri="{FF2B5EF4-FFF2-40B4-BE49-F238E27FC236}">
                  <a16:creationId xmlns:a16="http://schemas.microsoft.com/office/drawing/2014/main" id="{EBA947DF-6215-6472-AB5E-C25DEB1F0E51}"/>
                </a:ext>
              </a:extLst>
            </p:cNvPr>
            <p:cNvSpPr/>
            <p:nvPr/>
          </p:nvSpPr>
          <p:spPr bwMode="auto">
            <a:xfrm>
              <a:off x="8149726" y="282970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5" name="Oval 9634">
              <a:extLst>
                <a:ext uri="{FF2B5EF4-FFF2-40B4-BE49-F238E27FC236}">
                  <a16:creationId xmlns:a16="http://schemas.microsoft.com/office/drawing/2014/main" id="{6982F1DF-7645-7307-7392-A811AF670029}"/>
                </a:ext>
              </a:extLst>
            </p:cNvPr>
            <p:cNvSpPr/>
            <p:nvPr/>
          </p:nvSpPr>
          <p:spPr bwMode="auto">
            <a:xfrm>
              <a:off x="8170564" y="284164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6" name="Oval 9635">
              <a:extLst>
                <a:ext uri="{FF2B5EF4-FFF2-40B4-BE49-F238E27FC236}">
                  <a16:creationId xmlns:a16="http://schemas.microsoft.com/office/drawing/2014/main" id="{890B08A2-ED32-EE42-01A8-843E6BA9CAA7}"/>
                </a:ext>
              </a:extLst>
            </p:cNvPr>
            <p:cNvSpPr/>
            <p:nvPr/>
          </p:nvSpPr>
          <p:spPr bwMode="auto">
            <a:xfrm>
              <a:off x="8199273" y="2849939"/>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7" name="Oval 9636">
              <a:extLst>
                <a:ext uri="{FF2B5EF4-FFF2-40B4-BE49-F238E27FC236}">
                  <a16:creationId xmlns:a16="http://schemas.microsoft.com/office/drawing/2014/main" id="{EF8C0C2D-16FA-5F9F-2F9E-22E97511FE7D}"/>
                </a:ext>
              </a:extLst>
            </p:cNvPr>
            <p:cNvSpPr/>
            <p:nvPr/>
          </p:nvSpPr>
          <p:spPr bwMode="auto">
            <a:xfrm>
              <a:off x="8228918" y="285723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8" name="Oval 9637">
              <a:extLst>
                <a:ext uri="{FF2B5EF4-FFF2-40B4-BE49-F238E27FC236}">
                  <a16:creationId xmlns:a16="http://schemas.microsoft.com/office/drawing/2014/main" id="{9676FD84-4657-69D1-C1EE-DDCF96F8C326}"/>
                </a:ext>
              </a:extLst>
            </p:cNvPr>
            <p:cNvSpPr/>
            <p:nvPr/>
          </p:nvSpPr>
          <p:spPr bwMode="auto">
            <a:xfrm>
              <a:off x="8274155" y="285723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39" name="Oval 9638">
              <a:extLst>
                <a:ext uri="{FF2B5EF4-FFF2-40B4-BE49-F238E27FC236}">
                  <a16:creationId xmlns:a16="http://schemas.microsoft.com/office/drawing/2014/main" id="{CAB94FE8-6D83-6B50-C971-3F02C95B9BA1}"/>
                </a:ext>
              </a:extLst>
            </p:cNvPr>
            <p:cNvSpPr/>
            <p:nvPr/>
          </p:nvSpPr>
          <p:spPr bwMode="auto">
            <a:xfrm>
              <a:off x="8313292" y="2861142"/>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0" name="Oval 9639">
              <a:extLst>
                <a:ext uri="{FF2B5EF4-FFF2-40B4-BE49-F238E27FC236}">
                  <a16:creationId xmlns:a16="http://schemas.microsoft.com/office/drawing/2014/main" id="{53D0370B-FA42-9130-92A8-6D2A582E08CB}"/>
                </a:ext>
              </a:extLst>
            </p:cNvPr>
            <p:cNvSpPr/>
            <p:nvPr/>
          </p:nvSpPr>
          <p:spPr bwMode="auto">
            <a:xfrm>
              <a:off x="8313290"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1" name="Oval 9640">
              <a:extLst>
                <a:ext uri="{FF2B5EF4-FFF2-40B4-BE49-F238E27FC236}">
                  <a16:creationId xmlns:a16="http://schemas.microsoft.com/office/drawing/2014/main" id="{E064A76A-5B1F-9C66-3E24-DDD30D183ABA}"/>
                </a:ext>
              </a:extLst>
            </p:cNvPr>
            <p:cNvSpPr/>
            <p:nvPr/>
          </p:nvSpPr>
          <p:spPr bwMode="auto">
            <a:xfrm>
              <a:off x="8350649"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2" name="Oval 9641">
              <a:extLst>
                <a:ext uri="{FF2B5EF4-FFF2-40B4-BE49-F238E27FC236}">
                  <a16:creationId xmlns:a16="http://schemas.microsoft.com/office/drawing/2014/main" id="{E5370868-667A-F731-E83B-6F67BD665A81}"/>
                </a:ext>
              </a:extLst>
            </p:cNvPr>
            <p:cNvSpPr/>
            <p:nvPr/>
          </p:nvSpPr>
          <p:spPr bwMode="auto">
            <a:xfrm>
              <a:off x="8375061"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3" name="Oval 9642">
              <a:extLst>
                <a:ext uri="{FF2B5EF4-FFF2-40B4-BE49-F238E27FC236}">
                  <a16:creationId xmlns:a16="http://schemas.microsoft.com/office/drawing/2014/main" id="{A810916A-F376-533E-8300-8D5E4E1993E6}"/>
                </a:ext>
              </a:extLst>
            </p:cNvPr>
            <p:cNvSpPr/>
            <p:nvPr/>
          </p:nvSpPr>
          <p:spPr bwMode="auto">
            <a:xfrm>
              <a:off x="8411122"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4" name="Oval 9643">
              <a:extLst>
                <a:ext uri="{FF2B5EF4-FFF2-40B4-BE49-F238E27FC236}">
                  <a16:creationId xmlns:a16="http://schemas.microsoft.com/office/drawing/2014/main" id="{6A88534E-1A1B-B942-C9BC-03A674C57F40}"/>
                </a:ext>
              </a:extLst>
            </p:cNvPr>
            <p:cNvSpPr/>
            <p:nvPr/>
          </p:nvSpPr>
          <p:spPr bwMode="auto">
            <a:xfrm>
              <a:off x="8457091"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5" name="Oval 9644">
              <a:extLst>
                <a:ext uri="{FF2B5EF4-FFF2-40B4-BE49-F238E27FC236}">
                  <a16:creationId xmlns:a16="http://schemas.microsoft.com/office/drawing/2014/main" id="{786BAA91-6381-0265-7887-ECD4C6D75CCF}"/>
                </a:ext>
              </a:extLst>
            </p:cNvPr>
            <p:cNvSpPr/>
            <p:nvPr/>
          </p:nvSpPr>
          <p:spPr bwMode="auto">
            <a:xfrm>
              <a:off x="8487642"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6" name="Oval 9645">
              <a:extLst>
                <a:ext uri="{FF2B5EF4-FFF2-40B4-BE49-F238E27FC236}">
                  <a16:creationId xmlns:a16="http://schemas.microsoft.com/office/drawing/2014/main" id="{87AED669-92EB-818D-92F5-C7F134B5E1EA}"/>
                </a:ext>
              </a:extLst>
            </p:cNvPr>
            <p:cNvSpPr/>
            <p:nvPr/>
          </p:nvSpPr>
          <p:spPr bwMode="auto">
            <a:xfrm>
              <a:off x="8523515"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7" name="Oval 9646">
              <a:extLst>
                <a:ext uri="{FF2B5EF4-FFF2-40B4-BE49-F238E27FC236}">
                  <a16:creationId xmlns:a16="http://schemas.microsoft.com/office/drawing/2014/main" id="{1B28C10C-9E43-D94B-1ABA-7D01A89B9A40}"/>
                </a:ext>
              </a:extLst>
            </p:cNvPr>
            <p:cNvSpPr/>
            <p:nvPr/>
          </p:nvSpPr>
          <p:spPr bwMode="auto">
            <a:xfrm>
              <a:off x="8560725"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8" name="Oval 9647">
              <a:extLst>
                <a:ext uri="{FF2B5EF4-FFF2-40B4-BE49-F238E27FC236}">
                  <a16:creationId xmlns:a16="http://schemas.microsoft.com/office/drawing/2014/main" id="{4C501C4A-CE13-2187-01F9-4CD4C56EBC20}"/>
                </a:ext>
              </a:extLst>
            </p:cNvPr>
            <p:cNvSpPr/>
            <p:nvPr/>
          </p:nvSpPr>
          <p:spPr bwMode="auto">
            <a:xfrm>
              <a:off x="8586967"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49" name="Oval 9648">
              <a:extLst>
                <a:ext uri="{FF2B5EF4-FFF2-40B4-BE49-F238E27FC236}">
                  <a16:creationId xmlns:a16="http://schemas.microsoft.com/office/drawing/2014/main" id="{3D795FAF-2629-225E-ADF1-5643DF73399F}"/>
                </a:ext>
              </a:extLst>
            </p:cNvPr>
            <p:cNvSpPr/>
            <p:nvPr/>
          </p:nvSpPr>
          <p:spPr bwMode="auto">
            <a:xfrm>
              <a:off x="8615170"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0" name="Oval 9649">
              <a:extLst>
                <a:ext uri="{FF2B5EF4-FFF2-40B4-BE49-F238E27FC236}">
                  <a16:creationId xmlns:a16="http://schemas.microsoft.com/office/drawing/2014/main" id="{7A262644-60E1-610F-572C-B25EFF6C64C6}"/>
                </a:ext>
              </a:extLst>
            </p:cNvPr>
            <p:cNvSpPr/>
            <p:nvPr/>
          </p:nvSpPr>
          <p:spPr bwMode="auto">
            <a:xfrm>
              <a:off x="8642659"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1" name="Oval 9650">
              <a:extLst>
                <a:ext uri="{FF2B5EF4-FFF2-40B4-BE49-F238E27FC236}">
                  <a16:creationId xmlns:a16="http://schemas.microsoft.com/office/drawing/2014/main" id="{20634450-BD78-B5C8-BDD0-859D386DC35D}"/>
                </a:ext>
              </a:extLst>
            </p:cNvPr>
            <p:cNvSpPr/>
            <p:nvPr/>
          </p:nvSpPr>
          <p:spPr bwMode="auto">
            <a:xfrm>
              <a:off x="8676121"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2" name="Oval 9651">
              <a:extLst>
                <a:ext uri="{FF2B5EF4-FFF2-40B4-BE49-F238E27FC236}">
                  <a16:creationId xmlns:a16="http://schemas.microsoft.com/office/drawing/2014/main" id="{F74019ED-F6FD-C3F0-6096-B2DB96BE6DAA}"/>
                </a:ext>
              </a:extLst>
            </p:cNvPr>
            <p:cNvSpPr/>
            <p:nvPr/>
          </p:nvSpPr>
          <p:spPr bwMode="auto">
            <a:xfrm>
              <a:off x="8709205"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3" name="Oval 9652">
              <a:extLst>
                <a:ext uri="{FF2B5EF4-FFF2-40B4-BE49-F238E27FC236}">
                  <a16:creationId xmlns:a16="http://schemas.microsoft.com/office/drawing/2014/main" id="{523C7994-8838-EEB7-0F99-796B873752AC}"/>
                </a:ext>
              </a:extLst>
            </p:cNvPr>
            <p:cNvSpPr/>
            <p:nvPr/>
          </p:nvSpPr>
          <p:spPr bwMode="auto">
            <a:xfrm>
              <a:off x="8742155"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4" name="Oval 9653">
              <a:extLst>
                <a:ext uri="{FF2B5EF4-FFF2-40B4-BE49-F238E27FC236}">
                  <a16:creationId xmlns:a16="http://schemas.microsoft.com/office/drawing/2014/main" id="{F0E99A00-E56A-F0DA-0E17-44EE89DE8DD5}"/>
                </a:ext>
              </a:extLst>
            </p:cNvPr>
            <p:cNvSpPr/>
            <p:nvPr/>
          </p:nvSpPr>
          <p:spPr bwMode="auto">
            <a:xfrm>
              <a:off x="8777277"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5" name="Oval 9654">
              <a:extLst>
                <a:ext uri="{FF2B5EF4-FFF2-40B4-BE49-F238E27FC236}">
                  <a16:creationId xmlns:a16="http://schemas.microsoft.com/office/drawing/2014/main" id="{32A504AF-9642-ADDC-4C95-8FA2C08F68E8}"/>
                </a:ext>
              </a:extLst>
            </p:cNvPr>
            <p:cNvSpPr/>
            <p:nvPr/>
          </p:nvSpPr>
          <p:spPr bwMode="auto">
            <a:xfrm>
              <a:off x="8814236"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6" name="Oval 9655">
              <a:extLst>
                <a:ext uri="{FF2B5EF4-FFF2-40B4-BE49-F238E27FC236}">
                  <a16:creationId xmlns:a16="http://schemas.microsoft.com/office/drawing/2014/main" id="{E28CAB80-A13F-7252-3113-CBE6114A8852}"/>
                </a:ext>
              </a:extLst>
            </p:cNvPr>
            <p:cNvSpPr/>
            <p:nvPr/>
          </p:nvSpPr>
          <p:spPr bwMode="auto">
            <a:xfrm>
              <a:off x="8853483"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7" name="Oval 9656">
              <a:extLst>
                <a:ext uri="{FF2B5EF4-FFF2-40B4-BE49-F238E27FC236}">
                  <a16:creationId xmlns:a16="http://schemas.microsoft.com/office/drawing/2014/main" id="{48D489E3-27D1-B149-D4C1-AAAD26B82792}"/>
                </a:ext>
              </a:extLst>
            </p:cNvPr>
            <p:cNvSpPr/>
            <p:nvPr/>
          </p:nvSpPr>
          <p:spPr bwMode="auto">
            <a:xfrm>
              <a:off x="8881993"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8" name="Oval 9657">
              <a:extLst>
                <a:ext uri="{FF2B5EF4-FFF2-40B4-BE49-F238E27FC236}">
                  <a16:creationId xmlns:a16="http://schemas.microsoft.com/office/drawing/2014/main" id="{3042F30D-F906-DAF9-F630-F1BE71E772AD}"/>
                </a:ext>
              </a:extLst>
            </p:cNvPr>
            <p:cNvSpPr/>
            <p:nvPr/>
          </p:nvSpPr>
          <p:spPr bwMode="auto">
            <a:xfrm>
              <a:off x="8914393"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59" name="Oval 9658">
              <a:extLst>
                <a:ext uri="{FF2B5EF4-FFF2-40B4-BE49-F238E27FC236}">
                  <a16:creationId xmlns:a16="http://schemas.microsoft.com/office/drawing/2014/main" id="{9AAEA766-DE83-2351-7D5F-41259644D039}"/>
                </a:ext>
              </a:extLst>
            </p:cNvPr>
            <p:cNvSpPr/>
            <p:nvPr/>
          </p:nvSpPr>
          <p:spPr bwMode="auto">
            <a:xfrm>
              <a:off x="8942672"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0" name="Oval 9659">
              <a:extLst>
                <a:ext uri="{FF2B5EF4-FFF2-40B4-BE49-F238E27FC236}">
                  <a16:creationId xmlns:a16="http://schemas.microsoft.com/office/drawing/2014/main" id="{63344EBE-E25A-3F1A-5AA9-E307C9692BFC}"/>
                </a:ext>
              </a:extLst>
            </p:cNvPr>
            <p:cNvSpPr/>
            <p:nvPr/>
          </p:nvSpPr>
          <p:spPr bwMode="auto">
            <a:xfrm>
              <a:off x="8971182"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1" name="Oval 9660">
              <a:extLst>
                <a:ext uri="{FF2B5EF4-FFF2-40B4-BE49-F238E27FC236}">
                  <a16:creationId xmlns:a16="http://schemas.microsoft.com/office/drawing/2014/main" id="{8F3E2C29-5C7B-80BF-EF14-39410F6D0275}"/>
                </a:ext>
              </a:extLst>
            </p:cNvPr>
            <p:cNvSpPr/>
            <p:nvPr/>
          </p:nvSpPr>
          <p:spPr bwMode="auto">
            <a:xfrm>
              <a:off x="9001513"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2" name="Oval 9661">
              <a:extLst>
                <a:ext uri="{FF2B5EF4-FFF2-40B4-BE49-F238E27FC236}">
                  <a16:creationId xmlns:a16="http://schemas.microsoft.com/office/drawing/2014/main" id="{91B23A10-2ACA-6997-6B76-3A090C3D0678}"/>
                </a:ext>
              </a:extLst>
            </p:cNvPr>
            <p:cNvSpPr/>
            <p:nvPr/>
          </p:nvSpPr>
          <p:spPr bwMode="auto">
            <a:xfrm>
              <a:off x="9028121"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663" name="Oval 9662">
              <a:extLst>
                <a:ext uri="{FF2B5EF4-FFF2-40B4-BE49-F238E27FC236}">
                  <a16:creationId xmlns:a16="http://schemas.microsoft.com/office/drawing/2014/main" id="{A42AC428-3B2D-EF0B-5B32-9108A060283F}"/>
                </a:ext>
              </a:extLst>
            </p:cNvPr>
            <p:cNvSpPr/>
            <p:nvPr/>
          </p:nvSpPr>
          <p:spPr bwMode="auto">
            <a:xfrm>
              <a:off x="9043477" y="2875203"/>
              <a:ext cx="86690" cy="67761"/>
            </a:xfrm>
            <a:prstGeom prst="ellipse">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sp>
        <p:nvSpPr>
          <p:cNvPr id="4" name="Slide Number Placeholder 1">
            <a:extLst>
              <a:ext uri="{FF2B5EF4-FFF2-40B4-BE49-F238E27FC236}">
                <a16:creationId xmlns:a16="http://schemas.microsoft.com/office/drawing/2014/main" id="{BC6722D7-9330-2FE8-5306-28635AD87276}"/>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99270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7147-9B0B-C232-8DD2-8FA1BA98039D}"/>
              </a:ext>
            </a:extLst>
          </p:cNvPr>
          <p:cNvSpPr>
            <a:spLocks noGrp="1"/>
          </p:cNvSpPr>
          <p:nvPr>
            <p:ph type="title"/>
          </p:nvPr>
        </p:nvSpPr>
        <p:spPr/>
        <p:txBody>
          <a:bodyPr>
            <a:normAutofit/>
          </a:bodyPr>
          <a:lstStyle/>
          <a:p>
            <a:r>
              <a:rPr lang="en-US" altLang="en-US" sz="3600"/>
              <a:t>PERSEUS Primary Analysis: </a:t>
            </a:r>
            <a:r>
              <a:rPr lang="en-US" sz="3600"/>
              <a:t>PFS Subgroup Analysis</a:t>
            </a:r>
          </a:p>
        </p:txBody>
      </p:sp>
      <p:sp>
        <p:nvSpPr>
          <p:cNvPr id="5" name="Text Box 11">
            <a:extLst>
              <a:ext uri="{FF2B5EF4-FFF2-40B4-BE49-F238E27FC236}">
                <a16:creationId xmlns:a16="http://schemas.microsoft.com/office/drawing/2014/main" id="{B26EE5AF-E65F-4EB3-3F4D-92D7A9B18C56}"/>
              </a:ext>
            </a:extLst>
          </p:cNvPr>
          <p:cNvSpPr txBox="1">
            <a:spLocks noChangeArrowheads="1"/>
          </p:cNvSpPr>
          <p:nvPr/>
        </p:nvSpPr>
        <p:spPr bwMode="auto">
          <a:xfrm>
            <a:off x="335294" y="650698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Sonneveld. ASH 2023. Abstr LBA-1. </a:t>
            </a:r>
            <a:r>
              <a:rPr kumimoji="0" lang="en-US" altLang="en-US" sz="1200" b="0" i="0" u="none" strike="noStrike" kern="1200" cap="none" spc="0" normalizeH="0" baseline="0" noProof="0" err="1">
                <a:ln>
                  <a:noFill/>
                </a:ln>
                <a:solidFill>
                  <a:schemeClr val="bg2"/>
                </a:solidFill>
                <a:effectLst/>
                <a:uLnTx/>
                <a:uFillTx/>
                <a:latin typeface="Calibri" panose="020F0502020204030204" pitchFamily="34" charset="0"/>
                <a:ea typeface="+mn-ea"/>
                <a:cs typeface="Arial" panose="020B0604020202020204" pitchFamily="34" charset="0"/>
              </a:rPr>
              <a:t>Sonneveld</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 NEJM. 2024;390:301.</a:t>
            </a:r>
          </a:p>
        </p:txBody>
      </p:sp>
      <p:graphicFrame>
        <p:nvGraphicFramePr>
          <p:cNvPr id="236" name="Table 235">
            <a:extLst>
              <a:ext uri="{FF2B5EF4-FFF2-40B4-BE49-F238E27FC236}">
                <a16:creationId xmlns:a16="http://schemas.microsoft.com/office/drawing/2014/main" id="{286B2622-1818-951C-1B7F-C129F8C64E85}"/>
              </a:ext>
            </a:extLst>
          </p:cNvPr>
          <p:cNvGraphicFramePr>
            <a:graphicFrameLocks noGrp="1"/>
          </p:cNvGraphicFramePr>
          <p:nvPr/>
        </p:nvGraphicFramePr>
        <p:xfrm>
          <a:off x="300172" y="1842038"/>
          <a:ext cx="10755311" cy="4407408"/>
        </p:xfrm>
        <a:graphic>
          <a:graphicData uri="http://schemas.openxmlformats.org/drawingml/2006/table">
            <a:tbl>
              <a:tblPr firstRow="1" bandRow="1"/>
              <a:tblGrid>
                <a:gridCol w="2183948">
                  <a:extLst>
                    <a:ext uri="{9D8B030D-6E8A-4147-A177-3AD203B41FA5}">
                      <a16:colId xmlns:a16="http://schemas.microsoft.com/office/drawing/2014/main" val="1960452526"/>
                    </a:ext>
                  </a:extLst>
                </a:gridCol>
                <a:gridCol w="1539240">
                  <a:extLst>
                    <a:ext uri="{9D8B030D-6E8A-4147-A177-3AD203B41FA5}">
                      <a16:colId xmlns:a16="http://schemas.microsoft.com/office/drawing/2014/main" val="1581310402"/>
                    </a:ext>
                  </a:extLst>
                </a:gridCol>
                <a:gridCol w="1363980">
                  <a:extLst>
                    <a:ext uri="{9D8B030D-6E8A-4147-A177-3AD203B41FA5}">
                      <a16:colId xmlns:a16="http://schemas.microsoft.com/office/drawing/2014/main" val="3354327625"/>
                    </a:ext>
                  </a:extLst>
                </a:gridCol>
                <a:gridCol w="822960">
                  <a:extLst>
                    <a:ext uri="{9D8B030D-6E8A-4147-A177-3AD203B41FA5}">
                      <a16:colId xmlns:a16="http://schemas.microsoft.com/office/drawing/2014/main" val="2639711759"/>
                    </a:ext>
                  </a:extLst>
                </a:gridCol>
                <a:gridCol w="879292">
                  <a:extLst>
                    <a:ext uri="{9D8B030D-6E8A-4147-A177-3AD203B41FA5}">
                      <a16:colId xmlns:a16="http://schemas.microsoft.com/office/drawing/2014/main" val="21802745"/>
                    </a:ext>
                  </a:extLst>
                </a:gridCol>
                <a:gridCol w="2429418">
                  <a:extLst>
                    <a:ext uri="{9D8B030D-6E8A-4147-A177-3AD203B41FA5}">
                      <a16:colId xmlns:a16="http://schemas.microsoft.com/office/drawing/2014/main" val="672076534"/>
                    </a:ext>
                  </a:extLst>
                </a:gridCol>
                <a:gridCol w="1536473">
                  <a:extLst>
                    <a:ext uri="{9D8B030D-6E8A-4147-A177-3AD203B41FA5}">
                      <a16:colId xmlns:a16="http://schemas.microsoft.com/office/drawing/2014/main" val="1231462804"/>
                    </a:ext>
                  </a:extLst>
                </a:gridCol>
              </a:tblGrid>
              <a:tr h="17534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l">
                        <a:lnSpc>
                          <a:spcPct val="90000"/>
                        </a:lnSpc>
                      </a:pPr>
                      <a:r>
                        <a:rPr lang="en-US" sz="1200">
                          <a:solidFill>
                            <a:schemeClr val="bg1"/>
                          </a:solidFill>
                        </a:rPr>
                        <a:t>Subgroup</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ctr">
                        <a:lnSpc>
                          <a:spcPct val="90000"/>
                        </a:lnSpc>
                      </a:pPr>
                      <a:r>
                        <a:rPr lang="en-US" sz="1200"/>
                        <a:t>D-VRd</a:t>
                      </a:r>
                      <a:br>
                        <a:rPr lang="en-US" sz="1200"/>
                      </a:br>
                      <a:r>
                        <a:rPr lang="en-US" sz="1200"/>
                        <a:t>n/N</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ctr">
                        <a:lnSpc>
                          <a:spcPct val="90000"/>
                        </a:lnSpc>
                      </a:pPr>
                      <a:r>
                        <a:rPr lang="en-US" sz="1200"/>
                        <a:t>VRd</a:t>
                      </a:r>
                      <a:br>
                        <a:rPr lang="en-US" sz="1200"/>
                      </a:br>
                      <a:r>
                        <a:rPr lang="en-US" sz="1200"/>
                        <a:t>n/N</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ctr">
                        <a:lnSpc>
                          <a:spcPct val="90000"/>
                        </a:lnSpc>
                      </a:pPr>
                      <a:r>
                        <a:rPr lang="en-US" sz="1200"/>
                        <a:t>D-VRd</a:t>
                      </a:r>
                      <a:br>
                        <a:rPr lang="en-US" sz="1200"/>
                      </a:br>
                      <a:r>
                        <a:rPr lang="en-US" sz="1200"/>
                        <a:t>mo</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ctr">
                        <a:lnSpc>
                          <a:spcPct val="90000"/>
                        </a:lnSpc>
                      </a:pPr>
                      <a:r>
                        <a:rPr lang="en-US" sz="1200"/>
                        <a:t>VRd</a:t>
                      </a:r>
                      <a:br>
                        <a:rPr lang="en-US" sz="1200"/>
                      </a:br>
                      <a:r>
                        <a:rPr lang="en-US" sz="1200"/>
                        <a:t>mo</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ctr">
                        <a:lnSpc>
                          <a:spcPct val="90000"/>
                        </a:lnSpc>
                      </a:pPr>
                      <a:endParaRPr lang="en-US" sz="1200"/>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lvl="0" algn="ctr">
                        <a:lnSpc>
                          <a:spcPct val="90000"/>
                        </a:lnSpc>
                      </a:pPr>
                      <a:endParaRPr lang="en-US" sz="1200"/>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3427859"/>
                  </a:ext>
                </a:extLst>
              </a:tr>
              <a:tr h="25425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Sex</a:t>
                      </a:r>
                    </a:p>
                    <a:p>
                      <a:pPr marL="171450" lvl="0" indent="-171450" algn="l">
                        <a:lnSpc>
                          <a:spcPct val="90000"/>
                        </a:lnSpc>
                        <a:buFont typeface="Wingdings" panose="05000000000000000000" pitchFamily="2" charset="2"/>
                        <a:buChar char="§"/>
                      </a:pPr>
                      <a:r>
                        <a:rPr lang="en-US" sz="1200">
                          <a:solidFill>
                            <a:schemeClr val="bg1"/>
                          </a:solidFill>
                        </a:rPr>
                        <a:t>Male</a:t>
                      </a:r>
                    </a:p>
                    <a:p>
                      <a:pPr marL="171450" lvl="0" indent="-171450" algn="l">
                        <a:lnSpc>
                          <a:spcPct val="90000"/>
                        </a:lnSpc>
                        <a:buFont typeface="Wingdings" panose="05000000000000000000" pitchFamily="2" charset="2"/>
                        <a:buChar char="§"/>
                      </a:pPr>
                      <a:r>
                        <a:rPr lang="en-US" sz="1200">
                          <a:solidFill>
                            <a:schemeClr val="bg1"/>
                          </a:solidFill>
                        </a:rPr>
                        <a:t>Female</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36/211</a:t>
                      </a:r>
                    </a:p>
                    <a:p>
                      <a:pPr lvl="0" algn="ctr">
                        <a:lnSpc>
                          <a:spcPct val="90000"/>
                        </a:lnSpc>
                      </a:pPr>
                      <a:r>
                        <a:rPr lang="en-US" sz="1200">
                          <a:solidFill>
                            <a:schemeClr val="bg1"/>
                          </a:solidFill>
                        </a:rPr>
                        <a:t>14/144</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61/205</a:t>
                      </a:r>
                    </a:p>
                    <a:p>
                      <a:pPr lvl="0" algn="ctr">
                        <a:lnSpc>
                          <a:spcPct val="90000"/>
                        </a:lnSpc>
                      </a:pPr>
                      <a:r>
                        <a:rPr lang="en-US" sz="1200">
                          <a:solidFill>
                            <a:schemeClr val="bg1"/>
                          </a:solidFill>
                        </a:rPr>
                        <a:t>42/149</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0.51 (0.34-0.77)</a:t>
                      </a:r>
                    </a:p>
                    <a:p>
                      <a:pPr lvl="0" algn="ctr">
                        <a:lnSpc>
                          <a:spcPct val="90000"/>
                        </a:lnSpc>
                      </a:pPr>
                      <a:r>
                        <a:rPr lang="en-US" sz="1200">
                          <a:solidFill>
                            <a:schemeClr val="bg1"/>
                          </a:solidFill>
                        </a:rPr>
                        <a:t>0.29 (0.16-0.53)</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802616530"/>
                  </a:ext>
                </a:extLst>
              </a:tr>
              <a:tr h="25425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Age</a:t>
                      </a:r>
                    </a:p>
                    <a:p>
                      <a:pPr marL="171450" lvl="0" indent="-171450" algn="l">
                        <a:lnSpc>
                          <a:spcPct val="90000"/>
                        </a:lnSpc>
                        <a:buFont typeface="Wingdings" panose="05000000000000000000" pitchFamily="2" charset="2"/>
                        <a:buChar char="§"/>
                      </a:pPr>
                      <a:r>
                        <a:rPr lang="en-US" sz="1200">
                          <a:solidFill>
                            <a:schemeClr val="bg1"/>
                          </a:solidFill>
                        </a:rPr>
                        <a:t>&lt;65 yr</a:t>
                      </a:r>
                    </a:p>
                    <a:p>
                      <a:pPr marL="171450" lvl="0" indent="-171450" algn="l">
                        <a:lnSpc>
                          <a:spcPct val="90000"/>
                        </a:lnSpc>
                        <a:buFont typeface="Wingdings" panose="05000000000000000000" pitchFamily="2" charset="2"/>
                        <a:buChar char="§"/>
                      </a:pPr>
                      <a:r>
                        <a:rPr lang="en-US" sz="1200">
                          <a:solidFill>
                            <a:schemeClr val="bg1"/>
                          </a:solidFill>
                        </a:rPr>
                        <a:t>≥65 yr</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30/261</a:t>
                      </a:r>
                    </a:p>
                    <a:p>
                      <a:pPr lvl="0" algn="ctr">
                        <a:lnSpc>
                          <a:spcPct val="90000"/>
                        </a:lnSpc>
                      </a:pPr>
                      <a:r>
                        <a:rPr lang="en-US" sz="1200">
                          <a:solidFill>
                            <a:schemeClr val="bg1"/>
                          </a:solidFill>
                        </a:rPr>
                        <a:t>20/94</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84/267</a:t>
                      </a:r>
                    </a:p>
                    <a:p>
                      <a:pPr lvl="0" algn="ctr">
                        <a:lnSpc>
                          <a:spcPct val="90000"/>
                        </a:lnSpc>
                      </a:pPr>
                      <a:r>
                        <a:rPr lang="en-US" sz="1200">
                          <a:solidFill>
                            <a:schemeClr val="bg1"/>
                          </a:solidFill>
                        </a:rPr>
                        <a:t>19/87</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0.30 (0.20-0.46)</a:t>
                      </a:r>
                    </a:p>
                    <a:p>
                      <a:pPr lvl="0" algn="ctr">
                        <a:lnSpc>
                          <a:spcPct val="90000"/>
                        </a:lnSpc>
                      </a:pPr>
                      <a:r>
                        <a:rPr lang="en-US" sz="1200">
                          <a:solidFill>
                            <a:schemeClr val="bg1"/>
                          </a:solidFill>
                        </a:rPr>
                        <a:t>0.97 (0.52-1.81)</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9370590"/>
                  </a:ext>
                </a:extLst>
              </a:tr>
              <a:tr h="25425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Race </a:t>
                      </a:r>
                    </a:p>
                    <a:p>
                      <a:pPr marL="171450" lvl="0" indent="-171450" algn="l">
                        <a:lnSpc>
                          <a:spcPct val="90000"/>
                        </a:lnSpc>
                        <a:buFont typeface="Wingdings" panose="05000000000000000000" pitchFamily="2" charset="2"/>
                        <a:buChar char="§"/>
                      </a:pPr>
                      <a:r>
                        <a:rPr lang="en-US" sz="1200">
                          <a:solidFill>
                            <a:schemeClr val="bg1"/>
                          </a:solidFill>
                        </a:rPr>
                        <a:t>White</a:t>
                      </a:r>
                    </a:p>
                    <a:p>
                      <a:pPr marL="171450" lvl="0" indent="-171450" algn="l">
                        <a:lnSpc>
                          <a:spcPct val="90000"/>
                        </a:lnSpc>
                        <a:buFont typeface="Wingdings" panose="05000000000000000000" pitchFamily="2" charset="2"/>
                        <a:buChar char="§"/>
                      </a:pPr>
                      <a:r>
                        <a:rPr lang="en-US" sz="1200">
                          <a:solidFill>
                            <a:schemeClr val="bg1"/>
                          </a:solidFill>
                        </a:rPr>
                        <a:t>Other</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47/330</a:t>
                      </a:r>
                    </a:p>
                    <a:p>
                      <a:pPr lvl="0" algn="ctr">
                        <a:lnSpc>
                          <a:spcPct val="90000"/>
                        </a:lnSpc>
                      </a:pPr>
                      <a:r>
                        <a:rPr lang="en-US" sz="1200">
                          <a:solidFill>
                            <a:schemeClr val="bg1"/>
                          </a:solidFill>
                        </a:rPr>
                        <a:t>3/25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95/323</a:t>
                      </a:r>
                    </a:p>
                    <a:p>
                      <a:pPr lvl="0" algn="ctr">
                        <a:lnSpc>
                          <a:spcPct val="90000"/>
                        </a:lnSpc>
                      </a:pPr>
                      <a:r>
                        <a:rPr lang="en-US" sz="1200">
                          <a:solidFill>
                            <a:schemeClr val="bg1"/>
                          </a:solidFill>
                        </a:rPr>
                        <a:t>8/31</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0.42 (0.30-0.60)</a:t>
                      </a:r>
                    </a:p>
                    <a:p>
                      <a:pPr lvl="0" algn="ctr">
                        <a:lnSpc>
                          <a:spcPct val="90000"/>
                        </a:lnSpc>
                      </a:pPr>
                      <a:r>
                        <a:rPr lang="en-US" sz="1200">
                          <a:solidFill>
                            <a:schemeClr val="bg1"/>
                          </a:solidFill>
                        </a:rPr>
                        <a:t>0.40 (0.11-1.50)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362654944"/>
                  </a:ext>
                </a:extLst>
              </a:tr>
              <a:tr h="33316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ISS disease stage</a:t>
                      </a:r>
                    </a:p>
                    <a:p>
                      <a:pPr marL="171450" lvl="0" indent="-171450" algn="l">
                        <a:lnSpc>
                          <a:spcPct val="90000"/>
                        </a:lnSpc>
                        <a:buFont typeface="Wingdings" panose="05000000000000000000" pitchFamily="2" charset="2"/>
                        <a:buChar char="§"/>
                      </a:pPr>
                      <a:r>
                        <a:rPr lang="en-US" sz="1200">
                          <a:solidFill>
                            <a:schemeClr val="bg1"/>
                          </a:solidFill>
                        </a:rPr>
                        <a:t>I</a:t>
                      </a:r>
                    </a:p>
                    <a:p>
                      <a:pPr marL="171450" lvl="0" indent="-171450" algn="l">
                        <a:lnSpc>
                          <a:spcPct val="90000"/>
                        </a:lnSpc>
                        <a:buFont typeface="Wingdings" panose="05000000000000000000" pitchFamily="2" charset="2"/>
                        <a:buChar char="§"/>
                      </a:pPr>
                      <a:r>
                        <a:rPr lang="en-US" sz="1200">
                          <a:solidFill>
                            <a:schemeClr val="bg1"/>
                          </a:solidFill>
                        </a:rPr>
                        <a:t>II</a:t>
                      </a:r>
                    </a:p>
                    <a:p>
                      <a:pPr marL="171450" lvl="0" indent="-171450" algn="l">
                        <a:lnSpc>
                          <a:spcPct val="90000"/>
                        </a:lnSpc>
                        <a:buFont typeface="Wingdings" panose="05000000000000000000" pitchFamily="2" charset="2"/>
                        <a:buChar char="§"/>
                      </a:pPr>
                      <a:r>
                        <a:rPr lang="en-US" sz="1200">
                          <a:solidFill>
                            <a:schemeClr val="bg1"/>
                          </a:solidFill>
                        </a:rPr>
                        <a:t>III</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18/186</a:t>
                      </a:r>
                    </a:p>
                    <a:p>
                      <a:pPr lvl="0" algn="ctr">
                        <a:lnSpc>
                          <a:spcPct val="90000"/>
                        </a:lnSpc>
                      </a:pPr>
                      <a:r>
                        <a:rPr lang="en-US" sz="1200">
                          <a:solidFill>
                            <a:schemeClr val="bg1"/>
                          </a:solidFill>
                        </a:rPr>
                        <a:t>19/114</a:t>
                      </a:r>
                    </a:p>
                    <a:p>
                      <a:pPr lvl="0" algn="ctr">
                        <a:lnSpc>
                          <a:spcPct val="90000"/>
                        </a:lnSpc>
                      </a:pPr>
                      <a:r>
                        <a:rPr lang="en-US" sz="1200">
                          <a:solidFill>
                            <a:schemeClr val="bg1"/>
                          </a:solidFill>
                        </a:rPr>
                        <a:t>13/55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35/178</a:t>
                      </a:r>
                    </a:p>
                    <a:p>
                      <a:pPr lvl="0" algn="ctr">
                        <a:lnSpc>
                          <a:spcPct val="90000"/>
                        </a:lnSpc>
                      </a:pPr>
                      <a:r>
                        <a:rPr lang="en-US" sz="1200">
                          <a:solidFill>
                            <a:schemeClr val="bg1"/>
                          </a:solidFill>
                        </a:rPr>
                        <a:t>43/125</a:t>
                      </a:r>
                    </a:p>
                    <a:p>
                      <a:pPr lvl="0" algn="ctr">
                        <a:lnSpc>
                          <a:spcPct val="90000"/>
                        </a:lnSpc>
                      </a:pPr>
                      <a:r>
                        <a:rPr lang="en-US" sz="1200">
                          <a:solidFill>
                            <a:schemeClr val="bg1"/>
                          </a:solidFill>
                        </a:rPr>
                        <a:t>25/50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p>
                      <a:pPr lvl="0" algn="ctr">
                        <a:lnSpc>
                          <a:spcPct val="90000"/>
                        </a:lnSpc>
                      </a:pPr>
                      <a:r>
                        <a:rPr lang="en-US" sz="1200">
                          <a:solidFill>
                            <a:schemeClr val="bg1"/>
                          </a:solidFill>
                        </a:rPr>
                        <a:t>41.9</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0.46 (0.26-0.81)</a:t>
                      </a:r>
                    </a:p>
                    <a:p>
                      <a:pPr lvl="0" algn="ctr">
                        <a:lnSpc>
                          <a:spcPct val="90000"/>
                        </a:lnSpc>
                      </a:pPr>
                      <a:r>
                        <a:rPr lang="en-US" sz="1200">
                          <a:solidFill>
                            <a:schemeClr val="bg1"/>
                          </a:solidFill>
                        </a:rPr>
                        <a:t>0.37 (0.22-0.64)</a:t>
                      </a:r>
                    </a:p>
                    <a:p>
                      <a:pPr lvl="0" algn="ctr">
                        <a:lnSpc>
                          <a:spcPct val="90000"/>
                        </a:lnSpc>
                      </a:pPr>
                      <a:r>
                        <a:rPr lang="en-US" sz="1200">
                          <a:solidFill>
                            <a:schemeClr val="bg1"/>
                          </a:solidFill>
                        </a:rPr>
                        <a:t>0.42 (0.22-0.83)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87159982"/>
                  </a:ext>
                </a:extLst>
              </a:tr>
              <a:tr h="25425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Type of multiple myeloma</a:t>
                      </a:r>
                    </a:p>
                    <a:p>
                      <a:pPr marL="171450" lvl="0" indent="-171450" algn="l">
                        <a:lnSpc>
                          <a:spcPct val="90000"/>
                        </a:lnSpc>
                        <a:buFont typeface="Wingdings" panose="05000000000000000000" pitchFamily="2" charset="2"/>
                        <a:buChar char="§"/>
                      </a:pPr>
                      <a:r>
                        <a:rPr lang="en-US" sz="1200">
                          <a:solidFill>
                            <a:schemeClr val="bg1"/>
                          </a:solidFill>
                        </a:rPr>
                        <a:t>IgG</a:t>
                      </a:r>
                    </a:p>
                    <a:p>
                      <a:pPr marL="171450" lvl="0" indent="-171450" algn="l">
                        <a:lnSpc>
                          <a:spcPct val="90000"/>
                        </a:lnSpc>
                        <a:buFont typeface="Wingdings" panose="05000000000000000000" pitchFamily="2" charset="2"/>
                        <a:buChar char="§"/>
                      </a:pPr>
                      <a:r>
                        <a:rPr lang="en-US" sz="1200">
                          <a:solidFill>
                            <a:schemeClr val="bg1"/>
                          </a:solidFill>
                        </a:rPr>
                        <a:t>Non-IgG</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28/204</a:t>
                      </a:r>
                    </a:p>
                    <a:p>
                      <a:pPr lvl="0" algn="ctr">
                        <a:lnSpc>
                          <a:spcPct val="90000"/>
                        </a:lnSpc>
                      </a:pPr>
                      <a:r>
                        <a:rPr lang="en-US" sz="1200">
                          <a:solidFill>
                            <a:schemeClr val="bg1"/>
                          </a:solidFill>
                        </a:rPr>
                        <a:t>13/78</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58/185</a:t>
                      </a:r>
                    </a:p>
                    <a:p>
                      <a:pPr lvl="0" algn="ctr">
                        <a:lnSpc>
                          <a:spcPct val="90000"/>
                        </a:lnSpc>
                      </a:pPr>
                      <a:r>
                        <a:rPr lang="en-US" sz="1200">
                          <a:solidFill>
                            <a:schemeClr val="bg1"/>
                          </a:solidFill>
                        </a:rPr>
                        <a:t>31/96</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0.36 (0.23-0.57)</a:t>
                      </a:r>
                    </a:p>
                    <a:p>
                      <a:pPr lvl="0" algn="ctr">
                        <a:lnSpc>
                          <a:spcPct val="90000"/>
                        </a:lnSpc>
                      </a:pPr>
                      <a:r>
                        <a:rPr lang="en-US" sz="1200">
                          <a:solidFill>
                            <a:schemeClr val="bg1"/>
                          </a:solidFill>
                        </a:rPr>
                        <a:t>0.46 (0.24-0.88)</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823487202"/>
                  </a:ext>
                </a:extLst>
              </a:tr>
              <a:tr h="33316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Cytogenetic risk</a:t>
                      </a:r>
                    </a:p>
                    <a:p>
                      <a:pPr marL="171450" lvl="0" indent="-171450" algn="l">
                        <a:lnSpc>
                          <a:spcPct val="90000"/>
                        </a:lnSpc>
                        <a:buFont typeface="Wingdings" panose="05000000000000000000" pitchFamily="2" charset="2"/>
                        <a:buChar char="§"/>
                      </a:pPr>
                      <a:r>
                        <a:rPr lang="en-US" sz="1200">
                          <a:solidFill>
                            <a:schemeClr val="bg1"/>
                          </a:solidFill>
                        </a:rPr>
                        <a:t>Standard</a:t>
                      </a:r>
                    </a:p>
                    <a:p>
                      <a:pPr marL="171450" lvl="0" indent="-171450" algn="l">
                        <a:lnSpc>
                          <a:spcPct val="90000"/>
                        </a:lnSpc>
                        <a:buFont typeface="Wingdings" panose="05000000000000000000" pitchFamily="2" charset="2"/>
                        <a:buChar char="§"/>
                      </a:pPr>
                      <a:r>
                        <a:rPr lang="en-US" sz="1200">
                          <a:solidFill>
                            <a:schemeClr val="bg1"/>
                          </a:solidFill>
                        </a:rPr>
                        <a:t>High</a:t>
                      </a:r>
                    </a:p>
                    <a:p>
                      <a:pPr marL="171450" lvl="0" indent="-171450" algn="l">
                        <a:lnSpc>
                          <a:spcPct val="90000"/>
                        </a:lnSpc>
                        <a:buFont typeface="Wingdings" panose="05000000000000000000" pitchFamily="2" charset="2"/>
                        <a:buChar char="§"/>
                      </a:pPr>
                      <a:r>
                        <a:rPr lang="en-US" sz="1200">
                          <a:solidFill>
                            <a:schemeClr val="bg1"/>
                          </a:solidFill>
                        </a:rPr>
                        <a:t>Indeterminate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25/264</a:t>
                      </a:r>
                    </a:p>
                    <a:p>
                      <a:pPr lvl="0" algn="ctr">
                        <a:lnSpc>
                          <a:spcPct val="90000"/>
                        </a:lnSpc>
                      </a:pPr>
                      <a:r>
                        <a:rPr lang="en-US" sz="1200">
                          <a:solidFill>
                            <a:schemeClr val="bg1"/>
                          </a:solidFill>
                        </a:rPr>
                        <a:t>24/76</a:t>
                      </a:r>
                    </a:p>
                    <a:p>
                      <a:pPr lvl="0" algn="ctr">
                        <a:lnSpc>
                          <a:spcPct val="90000"/>
                        </a:lnSpc>
                      </a:pPr>
                      <a:r>
                        <a:rPr lang="en-US" sz="1200">
                          <a:solidFill>
                            <a:schemeClr val="bg1"/>
                          </a:solidFill>
                        </a:rPr>
                        <a:t>1/15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62/266</a:t>
                      </a:r>
                    </a:p>
                    <a:p>
                      <a:pPr lvl="0" algn="ctr">
                        <a:lnSpc>
                          <a:spcPct val="90000"/>
                        </a:lnSpc>
                      </a:pPr>
                      <a:r>
                        <a:rPr lang="en-US" sz="1200">
                          <a:solidFill>
                            <a:schemeClr val="bg1"/>
                          </a:solidFill>
                        </a:rPr>
                        <a:t>38/78</a:t>
                      </a:r>
                    </a:p>
                    <a:p>
                      <a:pPr lvl="0" algn="ctr">
                        <a:lnSpc>
                          <a:spcPct val="90000"/>
                        </a:lnSpc>
                      </a:pPr>
                      <a:r>
                        <a:rPr lang="en-US" sz="1200">
                          <a:solidFill>
                            <a:schemeClr val="bg1"/>
                          </a:solidFill>
                        </a:rPr>
                        <a:t>3/10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44.1</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0.35 (0.22-0.56)</a:t>
                      </a:r>
                    </a:p>
                    <a:p>
                      <a:pPr lvl="0" algn="ctr">
                        <a:lnSpc>
                          <a:spcPct val="90000"/>
                        </a:lnSpc>
                      </a:pPr>
                      <a:r>
                        <a:rPr lang="en-US" sz="1200">
                          <a:solidFill>
                            <a:schemeClr val="bg1"/>
                          </a:solidFill>
                        </a:rPr>
                        <a:t>0.59 (0.36-0.99)</a:t>
                      </a:r>
                    </a:p>
                    <a:p>
                      <a:pPr lvl="0" algn="ctr">
                        <a:lnSpc>
                          <a:spcPct val="90000"/>
                        </a:lnSpc>
                      </a:pPr>
                      <a:r>
                        <a:rPr lang="en-US" sz="1200">
                          <a:solidFill>
                            <a:schemeClr val="bg1"/>
                          </a:solidFill>
                        </a:rPr>
                        <a:t>0.16 (0.02-1.56)</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6079801"/>
                  </a:ext>
                </a:extLst>
              </a:tr>
              <a:tr h="25425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l">
                        <a:lnSpc>
                          <a:spcPct val="90000"/>
                        </a:lnSpc>
                      </a:pPr>
                      <a:r>
                        <a:rPr lang="en-US" sz="1200">
                          <a:solidFill>
                            <a:schemeClr val="bg1"/>
                          </a:solidFill>
                        </a:rPr>
                        <a:t>ECOG performance-status score</a:t>
                      </a:r>
                    </a:p>
                    <a:p>
                      <a:pPr marL="171450" lvl="0" indent="-171450" algn="l">
                        <a:lnSpc>
                          <a:spcPct val="90000"/>
                        </a:lnSpc>
                        <a:buFont typeface="Wingdings" panose="05000000000000000000" pitchFamily="2" charset="2"/>
                        <a:buChar char="§"/>
                      </a:pPr>
                      <a:r>
                        <a:rPr lang="en-US" sz="1200">
                          <a:solidFill>
                            <a:schemeClr val="bg1"/>
                          </a:solidFill>
                        </a:rPr>
                        <a:t>0</a:t>
                      </a:r>
                    </a:p>
                    <a:p>
                      <a:pPr marL="171450" lvl="0" indent="-171450" algn="l">
                        <a:lnSpc>
                          <a:spcPct val="90000"/>
                        </a:lnSpc>
                        <a:buFont typeface="Wingdings" panose="05000000000000000000" pitchFamily="2" charset="2"/>
                        <a:buChar char="§"/>
                      </a:pPr>
                      <a:r>
                        <a:rPr lang="en-US" sz="1200">
                          <a:solidFill>
                            <a:schemeClr val="bg1"/>
                          </a:solidFill>
                        </a:rPr>
                        <a:t>≥1</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28/211</a:t>
                      </a:r>
                    </a:p>
                    <a:p>
                      <a:pPr lvl="0" algn="ctr">
                        <a:lnSpc>
                          <a:spcPct val="90000"/>
                        </a:lnSpc>
                      </a:pPr>
                      <a:r>
                        <a:rPr lang="en-US" sz="1200">
                          <a:solidFill>
                            <a:schemeClr val="bg1"/>
                          </a:solidFill>
                        </a:rPr>
                        <a:t>22/134</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60/230</a:t>
                      </a:r>
                    </a:p>
                    <a:p>
                      <a:pPr lvl="0" algn="ctr">
                        <a:lnSpc>
                          <a:spcPct val="90000"/>
                        </a:lnSpc>
                      </a:pPr>
                      <a:r>
                        <a:rPr lang="en-US" sz="1200">
                          <a:solidFill>
                            <a:schemeClr val="bg1"/>
                          </a:solidFill>
                        </a:rPr>
                        <a:t>43/124</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NE</a:t>
                      </a:r>
                    </a:p>
                    <a:p>
                      <a:pPr lvl="0" algn="ctr">
                        <a:lnSpc>
                          <a:spcPct val="90000"/>
                        </a:lnSpc>
                      </a:pPr>
                      <a:r>
                        <a:rPr lang="en-US" sz="120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lgn="ctr">
                        <a:lnSpc>
                          <a:spcPct val="90000"/>
                        </a:lnSpc>
                      </a:pPr>
                      <a:endParaRPr lang="en-US" sz="1200">
                        <a:solidFill>
                          <a:schemeClr val="bg1"/>
                        </a:solidFill>
                      </a:endParaRPr>
                    </a:p>
                    <a:p>
                      <a:pPr lvl="0" algn="ctr">
                        <a:lnSpc>
                          <a:spcPct val="90000"/>
                        </a:lnSpc>
                      </a:pPr>
                      <a:r>
                        <a:rPr lang="en-US" sz="1200">
                          <a:solidFill>
                            <a:schemeClr val="bg1"/>
                          </a:solidFill>
                        </a:rPr>
                        <a:t>0.42 (0.27-0.66)</a:t>
                      </a:r>
                    </a:p>
                    <a:p>
                      <a:pPr lvl="0" algn="ctr">
                        <a:lnSpc>
                          <a:spcPct val="90000"/>
                        </a:lnSpc>
                      </a:pPr>
                      <a:r>
                        <a:rPr lang="en-US" sz="1200">
                          <a:solidFill>
                            <a:schemeClr val="bg1"/>
                          </a:solidFill>
                        </a:rPr>
                        <a:t>0.41 (0.25-0.69)</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519436535"/>
                  </a:ext>
                </a:extLst>
              </a:tr>
            </a:tbl>
          </a:graphicData>
        </a:graphic>
      </p:graphicFrame>
      <p:sp>
        <p:nvSpPr>
          <p:cNvPr id="237" name="TextBox 236">
            <a:extLst>
              <a:ext uri="{FF2B5EF4-FFF2-40B4-BE49-F238E27FC236}">
                <a16:creationId xmlns:a16="http://schemas.microsoft.com/office/drawing/2014/main" id="{4C2C6389-2DA9-F202-D2C7-57A64833C885}"/>
              </a:ext>
            </a:extLst>
          </p:cNvPr>
          <p:cNvSpPr txBox="1"/>
          <p:nvPr/>
        </p:nvSpPr>
        <p:spPr bwMode="auto">
          <a:xfrm>
            <a:off x="6853715" y="6447339"/>
            <a:ext cx="1339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2060"/>
                </a:solidFill>
                <a:effectLst/>
                <a:uLnTx/>
                <a:uFillTx/>
                <a:latin typeface="Calibri"/>
                <a:ea typeface="+mn-ea"/>
                <a:cs typeface="Arial" panose="020B0604020202020204" pitchFamily="34" charset="0"/>
              </a:rPr>
              <a:t>D-VRd Better</a:t>
            </a:r>
          </a:p>
        </p:txBody>
      </p:sp>
      <p:sp>
        <p:nvSpPr>
          <p:cNvPr id="238" name="TextBox 237">
            <a:extLst>
              <a:ext uri="{FF2B5EF4-FFF2-40B4-BE49-F238E27FC236}">
                <a16:creationId xmlns:a16="http://schemas.microsoft.com/office/drawing/2014/main" id="{0B6A07C7-F4F5-D54B-147C-9237CC881478}"/>
              </a:ext>
            </a:extLst>
          </p:cNvPr>
          <p:cNvSpPr txBox="1"/>
          <p:nvPr/>
        </p:nvSpPr>
        <p:spPr bwMode="auto">
          <a:xfrm>
            <a:off x="8466615" y="6447339"/>
            <a:ext cx="10825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669933"/>
                </a:solidFill>
                <a:effectLst/>
                <a:uLnTx/>
                <a:uFillTx/>
                <a:latin typeface="Calibri"/>
                <a:ea typeface="+mn-ea"/>
                <a:cs typeface="Arial" panose="020B0604020202020204" pitchFamily="34" charset="0"/>
              </a:rPr>
              <a:t>VRd Better</a:t>
            </a:r>
          </a:p>
        </p:txBody>
      </p:sp>
      <p:cxnSp>
        <p:nvCxnSpPr>
          <p:cNvPr id="239" name="Straight Arrow Connector 238">
            <a:extLst>
              <a:ext uri="{FF2B5EF4-FFF2-40B4-BE49-F238E27FC236}">
                <a16:creationId xmlns:a16="http://schemas.microsoft.com/office/drawing/2014/main" id="{BADB6B58-0A3B-C15D-212C-8D87C5661B14}"/>
              </a:ext>
            </a:extLst>
          </p:cNvPr>
          <p:cNvCxnSpPr/>
          <p:nvPr/>
        </p:nvCxnSpPr>
        <p:spPr bwMode="auto">
          <a:xfrm>
            <a:off x="8193565" y="6495393"/>
            <a:ext cx="1507965" cy="0"/>
          </a:xfrm>
          <a:prstGeom prst="straightConnector1">
            <a:avLst/>
          </a:prstGeom>
          <a:noFill/>
          <a:ln w="28575" cap="flat" cmpd="sng" algn="ctr">
            <a:solidFill>
              <a:schemeClr val="accent6"/>
            </a:solidFill>
            <a:prstDash val="solid"/>
            <a:round/>
            <a:headEnd type="none" w="med" len="med"/>
            <a:tailEnd type="triangle"/>
          </a:ln>
          <a:effectLst/>
        </p:spPr>
      </p:cxnSp>
      <p:cxnSp>
        <p:nvCxnSpPr>
          <p:cNvPr id="240" name="Straight Arrow Connector 239">
            <a:extLst>
              <a:ext uri="{FF2B5EF4-FFF2-40B4-BE49-F238E27FC236}">
                <a16:creationId xmlns:a16="http://schemas.microsoft.com/office/drawing/2014/main" id="{52BAFB35-90BE-6786-55A0-4DF327E74C70}"/>
              </a:ext>
            </a:extLst>
          </p:cNvPr>
          <p:cNvCxnSpPr>
            <a:cxnSpLocks/>
          </p:cNvCxnSpPr>
          <p:nvPr/>
        </p:nvCxnSpPr>
        <p:spPr bwMode="auto">
          <a:xfrm flipH="1">
            <a:off x="6769657" y="6495393"/>
            <a:ext cx="1293573"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241" name="Straight Connector 240">
            <a:extLst>
              <a:ext uri="{FF2B5EF4-FFF2-40B4-BE49-F238E27FC236}">
                <a16:creationId xmlns:a16="http://schemas.microsoft.com/office/drawing/2014/main" id="{B80A5C00-D614-C308-2F0D-C295773A3180}"/>
              </a:ext>
            </a:extLst>
          </p:cNvPr>
          <p:cNvCxnSpPr>
            <a:cxnSpLocks/>
          </p:cNvCxnSpPr>
          <p:nvPr/>
        </p:nvCxnSpPr>
        <p:spPr bwMode="auto">
          <a:xfrm flipH="1">
            <a:off x="6900703" y="6231985"/>
            <a:ext cx="2850041" cy="0"/>
          </a:xfrm>
          <a:prstGeom prst="line">
            <a:avLst/>
          </a:prstGeom>
          <a:noFill/>
          <a:ln w="28575" cap="flat" cmpd="sng" algn="ctr">
            <a:solidFill>
              <a:srgbClr val="000000"/>
            </a:solidFill>
            <a:prstDash val="solid"/>
            <a:round/>
            <a:headEnd type="none" w="med" len="med"/>
            <a:tailEnd type="none" w="med" len="med"/>
          </a:ln>
          <a:effectLst/>
        </p:spPr>
      </p:cxnSp>
      <p:grpSp>
        <p:nvGrpSpPr>
          <p:cNvPr id="242" name="Group 241">
            <a:extLst>
              <a:ext uri="{FF2B5EF4-FFF2-40B4-BE49-F238E27FC236}">
                <a16:creationId xmlns:a16="http://schemas.microsoft.com/office/drawing/2014/main" id="{CFC8EF7F-14F1-DCC4-8F19-A4B59A533341}"/>
              </a:ext>
            </a:extLst>
          </p:cNvPr>
          <p:cNvGrpSpPr/>
          <p:nvPr/>
        </p:nvGrpSpPr>
        <p:grpSpPr>
          <a:xfrm>
            <a:off x="6917057" y="6221993"/>
            <a:ext cx="2833687" cy="114766"/>
            <a:chOff x="7343777" y="5744086"/>
            <a:chExt cx="2833687" cy="342900"/>
          </a:xfrm>
        </p:grpSpPr>
        <p:cxnSp>
          <p:nvCxnSpPr>
            <p:cNvPr id="243" name="Straight Connector 242">
              <a:extLst>
                <a:ext uri="{FF2B5EF4-FFF2-40B4-BE49-F238E27FC236}">
                  <a16:creationId xmlns:a16="http://schemas.microsoft.com/office/drawing/2014/main" id="{870EA065-0ECD-BD26-21C2-C94CA332BD74}"/>
                </a:ext>
              </a:extLst>
            </p:cNvPr>
            <p:cNvCxnSpPr/>
            <p:nvPr/>
          </p:nvCxnSpPr>
          <p:spPr bwMode="auto">
            <a:xfrm>
              <a:off x="10177464" y="5744086"/>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75AAFE5-1639-C870-99B4-8CD29E8FE40A}"/>
                </a:ext>
              </a:extLst>
            </p:cNvPr>
            <p:cNvCxnSpPr/>
            <p:nvPr/>
          </p:nvCxnSpPr>
          <p:spPr bwMode="auto">
            <a:xfrm>
              <a:off x="9825039" y="5744086"/>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97ED9EF6-951F-AF7D-FF2F-ABFB49B9D213}"/>
                </a:ext>
              </a:extLst>
            </p:cNvPr>
            <p:cNvCxnSpPr/>
            <p:nvPr/>
          </p:nvCxnSpPr>
          <p:spPr bwMode="auto">
            <a:xfrm>
              <a:off x="8577264" y="5744086"/>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C3EBADFF-DEB8-E234-C983-A57292651D60}"/>
                </a:ext>
              </a:extLst>
            </p:cNvPr>
            <p:cNvCxnSpPr/>
            <p:nvPr/>
          </p:nvCxnSpPr>
          <p:spPr bwMode="auto">
            <a:xfrm>
              <a:off x="7343777" y="5744086"/>
              <a:ext cx="0" cy="342900"/>
            </a:xfrm>
            <a:prstGeom prst="line">
              <a:avLst/>
            </a:prstGeom>
            <a:noFill/>
            <a:ln w="28575" cap="flat" cmpd="sng" algn="ctr">
              <a:solidFill>
                <a:srgbClr val="000000"/>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2BD79EAD-C663-C81F-1988-91802E520125}"/>
              </a:ext>
            </a:extLst>
          </p:cNvPr>
          <p:cNvGrpSpPr/>
          <p:nvPr/>
        </p:nvGrpSpPr>
        <p:grpSpPr>
          <a:xfrm>
            <a:off x="7288532" y="6218856"/>
            <a:ext cx="2038428" cy="75039"/>
            <a:chOff x="7715252" y="5701223"/>
            <a:chExt cx="2038428" cy="342900"/>
          </a:xfrm>
        </p:grpSpPr>
        <p:cxnSp>
          <p:nvCxnSpPr>
            <p:cNvPr id="248" name="Straight Connector 247">
              <a:extLst>
                <a:ext uri="{FF2B5EF4-FFF2-40B4-BE49-F238E27FC236}">
                  <a16:creationId xmlns:a16="http://schemas.microsoft.com/office/drawing/2014/main" id="{1E5767B5-9B57-1EF7-25DD-66AE855F204B}"/>
                </a:ext>
              </a:extLst>
            </p:cNvPr>
            <p:cNvCxnSpPr/>
            <p:nvPr/>
          </p:nvCxnSpPr>
          <p:spPr bwMode="auto">
            <a:xfrm>
              <a:off x="7715252"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B357B74-9539-DC96-594D-5434B07B5D67}"/>
                </a:ext>
              </a:extLst>
            </p:cNvPr>
            <p:cNvCxnSpPr/>
            <p:nvPr/>
          </p:nvCxnSpPr>
          <p:spPr bwMode="auto">
            <a:xfrm>
              <a:off x="7931308"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8875C4C-A788-8CE4-0FDC-D1141A1FD97A}"/>
                </a:ext>
              </a:extLst>
            </p:cNvPr>
            <p:cNvCxnSpPr/>
            <p:nvPr/>
          </p:nvCxnSpPr>
          <p:spPr bwMode="auto">
            <a:xfrm>
              <a:off x="8088471"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816A6F5B-711E-CBE7-1F2D-682CAC5AB15B}"/>
                </a:ext>
              </a:extLst>
            </p:cNvPr>
            <p:cNvCxnSpPr/>
            <p:nvPr/>
          </p:nvCxnSpPr>
          <p:spPr bwMode="auto">
            <a:xfrm>
              <a:off x="8212296"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77024DF-24B5-9477-8802-80F2FC967A5A}"/>
                </a:ext>
              </a:extLst>
            </p:cNvPr>
            <p:cNvCxnSpPr/>
            <p:nvPr/>
          </p:nvCxnSpPr>
          <p:spPr bwMode="auto">
            <a:xfrm>
              <a:off x="8307546"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0CFFC25F-0CF0-3A76-078E-0450BF139152}"/>
                </a:ext>
              </a:extLst>
            </p:cNvPr>
            <p:cNvCxnSpPr/>
            <p:nvPr/>
          </p:nvCxnSpPr>
          <p:spPr bwMode="auto">
            <a:xfrm>
              <a:off x="8364696"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2A2632C-808B-FF2A-4755-1AFE7138B8C3}"/>
                </a:ext>
              </a:extLst>
            </p:cNvPr>
            <p:cNvCxnSpPr/>
            <p:nvPr/>
          </p:nvCxnSpPr>
          <p:spPr bwMode="auto">
            <a:xfrm>
              <a:off x="8448679"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4C29643D-F883-343F-9E23-1B0AFBFFA8F0}"/>
                </a:ext>
              </a:extLst>
            </p:cNvPr>
            <p:cNvCxnSpPr/>
            <p:nvPr/>
          </p:nvCxnSpPr>
          <p:spPr bwMode="auto">
            <a:xfrm>
              <a:off x="8518528"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887BF2A-5C2E-98B7-EA13-5A224A7EF849}"/>
                </a:ext>
              </a:extLst>
            </p:cNvPr>
            <p:cNvCxnSpPr/>
            <p:nvPr/>
          </p:nvCxnSpPr>
          <p:spPr bwMode="auto">
            <a:xfrm>
              <a:off x="8942389"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DD4B5C8-5085-9F4F-3E17-983F4C246363}"/>
                </a:ext>
              </a:extLst>
            </p:cNvPr>
            <p:cNvCxnSpPr/>
            <p:nvPr/>
          </p:nvCxnSpPr>
          <p:spPr bwMode="auto">
            <a:xfrm>
              <a:off x="9166226"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2B06BDF3-F7C9-9015-B2E3-6D1CC6A04746}"/>
                </a:ext>
              </a:extLst>
            </p:cNvPr>
            <p:cNvCxnSpPr/>
            <p:nvPr/>
          </p:nvCxnSpPr>
          <p:spPr bwMode="auto">
            <a:xfrm>
              <a:off x="9318626"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D889C26-7246-425D-B964-A72503D9D54E}"/>
                </a:ext>
              </a:extLst>
            </p:cNvPr>
            <p:cNvCxnSpPr/>
            <p:nvPr/>
          </p:nvCxnSpPr>
          <p:spPr bwMode="auto">
            <a:xfrm>
              <a:off x="9434592"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68A2F4D-5607-3BA6-34B6-B00712807AE2}"/>
                </a:ext>
              </a:extLst>
            </p:cNvPr>
            <p:cNvCxnSpPr/>
            <p:nvPr/>
          </p:nvCxnSpPr>
          <p:spPr bwMode="auto">
            <a:xfrm>
              <a:off x="9534605"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FA9BD1E6-4DAB-9E9D-46B6-7D045D15FDC7}"/>
                </a:ext>
              </a:extLst>
            </p:cNvPr>
            <p:cNvCxnSpPr/>
            <p:nvPr/>
          </p:nvCxnSpPr>
          <p:spPr bwMode="auto">
            <a:xfrm>
              <a:off x="9615567"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BF6F7E1-AAEA-D6E1-4F8D-35438EC344AB}"/>
                </a:ext>
              </a:extLst>
            </p:cNvPr>
            <p:cNvCxnSpPr/>
            <p:nvPr/>
          </p:nvCxnSpPr>
          <p:spPr bwMode="auto">
            <a:xfrm>
              <a:off x="9706055" y="5701223"/>
              <a:ext cx="0" cy="342900"/>
            </a:xfrm>
            <a:prstGeom prst="line">
              <a:avLst/>
            </a:prstGeom>
            <a:noFill/>
            <a:ln w="28575" cap="flat" cmpd="sng" algn="ctr">
              <a:solidFill>
                <a:srgbClr val="000000"/>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A2393B04-B7BD-F033-3120-1ED723381DE1}"/>
                </a:ext>
              </a:extLst>
            </p:cNvPr>
            <p:cNvCxnSpPr/>
            <p:nvPr/>
          </p:nvCxnSpPr>
          <p:spPr bwMode="auto">
            <a:xfrm>
              <a:off x="9753680" y="5701223"/>
              <a:ext cx="0" cy="342900"/>
            </a:xfrm>
            <a:prstGeom prst="line">
              <a:avLst/>
            </a:prstGeom>
            <a:noFill/>
            <a:ln w="28575" cap="flat" cmpd="sng" algn="ctr">
              <a:solidFill>
                <a:srgbClr val="000000"/>
              </a:solidFill>
              <a:prstDash val="solid"/>
              <a:round/>
              <a:headEnd type="none" w="med" len="med"/>
              <a:tailEnd type="none" w="med" len="med"/>
            </a:ln>
            <a:effectLst/>
          </p:spPr>
        </p:cxnSp>
      </p:grpSp>
      <p:sp>
        <p:nvSpPr>
          <p:cNvPr id="264" name="TextBox 263">
            <a:extLst>
              <a:ext uri="{FF2B5EF4-FFF2-40B4-BE49-F238E27FC236}">
                <a16:creationId xmlns:a16="http://schemas.microsoft.com/office/drawing/2014/main" id="{EFA71E6A-548F-79F9-CCD3-1E81895808B0}"/>
              </a:ext>
            </a:extLst>
          </p:cNvPr>
          <p:cNvSpPr txBox="1"/>
          <p:nvPr/>
        </p:nvSpPr>
        <p:spPr bwMode="auto">
          <a:xfrm>
            <a:off x="6709969" y="6240879"/>
            <a:ext cx="426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0.1</a:t>
            </a:r>
          </a:p>
        </p:txBody>
      </p:sp>
      <p:sp>
        <p:nvSpPr>
          <p:cNvPr id="265" name="TextBox 264">
            <a:extLst>
              <a:ext uri="{FF2B5EF4-FFF2-40B4-BE49-F238E27FC236}">
                <a16:creationId xmlns:a16="http://schemas.microsoft.com/office/drawing/2014/main" id="{1348369C-D69A-240C-5277-E2C8923157A9}"/>
              </a:ext>
            </a:extLst>
          </p:cNvPr>
          <p:cNvSpPr txBox="1"/>
          <p:nvPr/>
        </p:nvSpPr>
        <p:spPr bwMode="auto">
          <a:xfrm>
            <a:off x="7943519" y="6240879"/>
            <a:ext cx="426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1.0</a:t>
            </a:r>
          </a:p>
        </p:txBody>
      </p:sp>
      <p:sp>
        <p:nvSpPr>
          <p:cNvPr id="266" name="TextBox 265">
            <a:extLst>
              <a:ext uri="{FF2B5EF4-FFF2-40B4-BE49-F238E27FC236}">
                <a16:creationId xmlns:a16="http://schemas.microsoft.com/office/drawing/2014/main" id="{58D8DF95-9115-6F94-3B53-A5C9A88974A4}"/>
              </a:ext>
            </a:extLst>
          </p:cNvPr>
          <p:cNvSpPr txBox="1"/>
          <p:nvPr/>
        </p:nvSpPr>
        <p:spPr bwMode="auto">
          <a:xfrm>
            <a:off x="9118429" y="6240879"/>
            <a:ext cx="546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10.0</a:t>
            </a:r>
          </a:p>
        </p:txBody>
      </p:sp>
      <p:cxnSp>
        <p:nvCxnSpPr>
          <p:cNvPr id="267" name="Straight Connector 266">
            <a:extLst>
              <a:ext uri="{FF2B5EF4-FFF2-40B4-BE49-F238E27FC236}">
                <a16:creationId xmlns:a16="http://schemas.microsoft.com/office/drawing/2014/main" id="{DE4F9902-086D-9E70-E92C-8DBBFF86FEF4}"/>
              </a:ext>
            </a:extLst>
          </p:cNvPr>
          <p:cNvCxnSpPr>
            <a:cxnSpLocks/>
          </p:cNvCxnSpPr>
          <p:nvPr/>
        </p:nvCxnSpPr>
        <p:spPr bwMode="auto">
          <a:xfrm flipV="1">
            <a:off x="8141670" y="2173823"/>
            <a:ext cx="0" cy="4010506"/>
          </a:xfrm>
          <a:prstGeom prst="line">
            <a:avLst/>
          </a:prstGeom>
          <a:noFill/>
          <a:ln w="28575" cap="flat" cmpd="sng" algn="ctr">
            <a:solidFill>
              <a:srgbClr val="000000">
                <a:lumMod val="50000"/>
                <a:lumOff val="50000"/>
              </a:srgbClr>
            </a:solidFill>
            <a:prstDash val="sysDash"/>
            <a:round/>
            <a:headEnd type="none" w="med" len="med"/>
            <a:tailEnd type="none" w="med" len="med"/>
          </a:ln>
          <a:effectLst/>
        </p:spPr>
      </p:cxnSp>
      <p:grpSp>
        <p:nvGrpSpPr>
          <p:cNvPr id="268" name="Group 267">
            <a:extLst>
              <a:ext uri="{FF2B5EF4-FFF2-40B4-BE49-F238E27FC236}">
                <a16:creationId xmlns:a16="http://schemas.microsoft.com/office/drawing/2014/main" id="{5C34D297-BF37-51E9-0EAC-C75C53A00346}"/>
              </a:ext>
            </a:extLst>
          </p:cNvPr>
          <p:cNvGrpSpPr/>
          <p:nvPr/>
        </p:nvGrpSpPr>
        <p:grpSpPr>
          <a:xfrm>
            <a:off x="7569518" y="2390517"/>
            <a:ext cx="438154" cy="128588"/>
            <a:chOff x="7996238" y="2140744"/>
            <a:chExt cx="438154" cy="128588"/>
          </a:xfrm>
        </p:grpSpPr>
        <p:cxnSp>
          <p:nvCxnSpPr>
            <p:cNvPr id="269" name="Straight Connector 268">
              <a:extLst>
                <a:ext uri="{FF2B5EF4-FFF2-40B4-BE49-F238E27FC236}">
                  <a16:creationId xmlns:a16="http://schemas.microsoft.com/office/drawing/2014/main" id="{E6389554-B557-15A6-3595-E07C715C0387}"/>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91DC483D-95ED-5885-5D77-E11229205068}"/>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4271464-0E80-7AA4-78FA-C68588DCC949}"/>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5A4130CD-02EE-CDE4-6D56-6FFE9EAC15C8}"/>
              </a:ext>
            </a:extLst>
          </p:cNvPr>
          <p:cNvGrpSpPr/>
          <p:nvPr/>
        </p:nvGrpSpPr>
        <p:grpSpPr>
          <a:xfrm>
            <a:off x="7150418" y="2574670"/>
            <a:ext cx="660717" cy="128588"/>
            <a:chOff x="7996238" y="2140744"/>
            <a:chExt cx="438154" cy="128588"/>
          </a:xfrm>
        </p:grpSpPr>
        <p:cxnSp>
          <p:nvCxnSpPr>
            <p:cNvPr id="273" name="Straight Connector 272">
              <a:extLst>
                <a:ext uri="{FF2B5EF4-FFF2-40B4-BE49-F238E27FC236}">
                  <a16:creationId xmlns:a16="http://schemas.microsoft.com/office/drawing/2014/main" id="{C2236EF8-A3AF-0765-41B5-BB5C07BB45AA}"/>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374D30A-274A-2861-2BA2-9AFF72FA6F7A}"/>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7125F98-F020-2881-155E-1477D9807CD0}"/>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3A20C42E-3004-B6C9-9C6A-2C5C0FA686BB}"/>
              </a:ext>
            </a:extLst>
          </p:cNvPr>
          <p:cNvGrpSpPr/>
          <p:nvPr/>
        </p:nvGrpSpPr>
        <p:grpSpPr>
          <a:xfrm>
            <a:off x="7788593" y="3089012"/>
            <a:ext cx="682786" cy="128588"/>
            <a:chOff x="7996238" y="2140744"/>
            <a:chExt cx="438154" cy="128588"/>
          </a:xfrm>
        </p:grpSpPr>
        <p:cxnSp>
          <p:nvCxnSpPr>
            <p:cNvPr id="277" name="Straight Connector 276">
              <a:extLst>
                <a:ext uri="{FF2B5EF4-FFF2-40B4-BE49-F238E27FC236}">
                  <a16:creationId xmlns:a16="http://schemas.microsoft.com/office/drawing/2014/main" id="{DA68BACF-BAF0-3D79-2923-C5355876A74B}"/>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AE1534F2-2D4B-7E05-5F00-DB38BE2C3A56}"/>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20CE0230-046D-4EC0-24AD-538C781F7BF3}"/>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4507C1F3-40BB-094F-5841-D16ECA464B42}"/>
              </a:ext>
            </a:extLst>
          </p:cNvPr>
          <p:cNvGrpSpPr/>
          <p:nvPr/>
        </p:nvGrpSpPr>
        <p:grpSpPr>
          <a:xfrm>
            <a:off x="7281570" y="2917557"/>
            <a:ext cx="445109" cy="128588"/>
            <a:chOff x="7996238" y="2140744"/>
            <a:chExt cx="438154" cy="128588"/>
          </a:xfrm>
        </p:grpSpPr>
        <p:cxnSp>
          <p:nvCxnSpPr>
            <p:cNvPr id="281" name="Straight Connector 280">
              <a:extLst>
                <a:ext uri="{FF2B5EF4-FFF2-40B4-BE49-F238E27FC236}">
                  <a16:creationId xmlns:a16="http://schemas.microsoft.com/office/drawing/2014/main" id="{47135B4E-FF7D-2237-4388-3AFEBAF1D636}"/>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A5B22885-F188-9867-3B94-3297B2E6511B}"/>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D1007E4-1760-3159-0CAE-D8DEC52A97C7}"/>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75E3F2F9-D19E-2410-92CF-6AF312212C71}"/>
              </a:ext>
            </a:extLst>
          </p:cNvPr>
          <p:cNvGrpSpPr/>
          <p:nvPr/>
        </p:nvGrpSpPr>
        <p:grpSpPr>
          <a:xfrm>
            <a:off x="7493318" y="3446307"/>
            <a:ext cx="390987" cy="128588"/>
            <a:chOff x="7996238" y="2140744"/>
            <a:chExt cx="438154" cy="128588"/>
          </a:xfrm>
        </p:grpSpPr>
        <p:cxnSp>
          <p:nvCxnSpPr>
            <p:cNvPr id="285" name="Straight Connector 284">
              <a:extLst>
                <a:ext uri="{FF2B5EF4-FFF2-40B4-BE49-F238E27FC236}">
                  <a16:creationId xmlns:a16="http://schemas.microsoft.com/office/drawing/2014/main" id="{7D794DDF-5774-35EA-5BAB-4249841B9124}"/>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38EC29D-BB22-80AE-6B53-BB561D9B59AF}"/>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3E2C658-0FC8-A0B2-B6E0-EC5165FD906D}"/>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ACB0E9D0-FF8E-42EA-E582-B84EEF870BC0}"/>
              </a:ext>
            </a:extLst>
          </p:cNvPr>
          <p:cNvGrpSpPr/>
          <p:nvPr/>
        </p:nvGrpSpPr>
        <p:grpSpPr>
          <a:xfrm>
            <a:off x="6971788" y="3619339"/>
            <a:ext cx="1393070" cy="128588"/>
            <a:chOff x="8005764" y="2140744"/>
            <a:chExt cx="429094" cy="128588"/>
          </a:xfrm>
        </p:grpSpPr>
        <p:cxnSp>
          <p:nvCxnSpPr>
            <p:cNvPr id="289" name="Straight Connector 288">
              <a:extLst>
                <a:ext uri="{FF2B5EF4-FFF2-40B4-BE49-F238E27FC236}">
                  <a16:creationId xmlns:a16="http://schemas.microsoft.com/office/drawing/2014/main" id="{9E611D95-2363-975D-ED2A-2AFA5801D900}"/>
                </a:ext>
              </a:extLst>
            </p:cNvPr>
            <p:cNvCxnSpPr>
              <a:cxnSpLocks/>
            </p:cNvCxnSpPr>
            <p:nvPr/>
          </p:nvCxnSpPr>
          <p:spPr bwMode="auto">
            <a:xfrm flipH="1" flipV="1">
              <a:off x="8005764" y="2205038"/>
              <a:ext cx="429094" cy="4665"/>
            </a:xfrm>
            <a:prstGeom prst="line">
              <a:avLst/>
            </a:prstGeom>
            <a:noFill/>
            <a:ln w="28575" cap="flat" cmpd="sng" algn="ctr">
              <a:solidFill>
                <a:srgbClr val="000000"/>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5E512B7-E301-BBCD-D591-2DFA0F765E35}"/>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82C5340-BFC4-EC53-F730-55EAE95CFC77}"/>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700BCE4D-B3ED-A9B5-9E80-FB9F3B3D0E0B}"/>
              </a:ext>
            </a:extLst>
          </p:cNvPr>
          <p:cNvGrpSpPr/>
          <p:nvPr/>
        </p:nvGrpSpPr>
        <p:grpSpPr>
          <a:xfrm>
            <a:off x="7416443" y="3961334"/>
            <a:ext cx="624562" cy="128588"/>
            <a:chOff x="7996238" y="2140744"/>
            <a:chExt cx="438154" cy="128588"/>
          </a:xfrm>
        </p:grpSpPr>
        <p:cxnSp>
          <p:nvCxnSpPr>
            <p:cNvPr id="293" name="Straight Connector 292">
              <a:extLst>
                <a:ext uri="{FF2B5EF4-FFF2-40B4-BE49-F238E27FC236}">
                  <a16:creationId xmlns:a16="http://schemas.microsoft.com/office/drawing/2014/main" id="{06B050D1-0A68-E6BF-50BD-B69EE49C2E49}"/>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7267172-7F8D-0F3D-C164-30C0BB3CB78C}"/>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5048034-2255-BDB7-9CEA-995F9BFB05F8}"/>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F6A1D475-BA9D-5C8D-D3A6-169EE4EFC234}"/>
              </a:ext>
            </a:extLst>
          </p:cNvPr>
          <p:cNvGrpSpPr/>
          <p:nvPr/>
        </p:nvGrpSpPr>
        <p:grpSpPr>
          <a:xfrm>
            <a:off x="7313414" y="4148088"/>
            <a:ext cx="594241" cy="128588"/>
            <a:chOff x="7996238" y="2140744"/>
            <a:chExt cx="438154" cy="128588"/>
          </a:xfrm>
        </p:grpSpPr>
        <p:cxnSp>
          <p:nvCxnSpPr>
            <p:cNvPr id="297" name="Straight Connector 296">
              <a:extLst>
                <a:ext uri="{FF2B5EF4-FFF2-40B4-BE49-F238E27FC236}">
                  <a16:creationId xmlns:a16="http://schemas.microsoft.com/office/drawing/2014/main" id="{FE86542C-794B-71AA-0AE2-14C36665161D}"/>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57BE7ED-895B-17A1-0AAE-8FA10D19C37B}"/>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68FD1509-39F5-E74C-8370-62DD5E527E17}"/>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9DC2C99C-AD09-7C67-C7DD-E3EB3E3716D8}"/>
              </a:ext>
            </a:extLst>
          </p:cNvPr>
          <p:cNvGrpSpPr/>
          <p:nvPr/>
        </p:nvGrpSpPr>
        <p:grpSpPr>
          <a:xfrm>
            <a:off x="7319458" y="4314304"/>
            <a:ext cx="735835" cy="128588"/>
            <a:chOff x="7996238" y="2140744"/>
            <a:chExt cx="438154" cy="128588"/>
          </a:xfrm>
        </p:grpSpPr>
        <p:cxnSp>
          <p:nvCxnSpPr>
            <p:cNvPr id="301" name="Straight Connector 300">
              <a:extLst>
                <a:ext uri="{FF2B5EF4-FFF2-40B4-BE49-F238E27FC236}">
                  <a16:creationId xmlns:a16="http://schemas.microsoft.com/office/drawing/2014/main" id="{669FF038-1388-0D95-652C-66A6D74FBB85}"/>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6D232163-D81D-A8D5-468B-0D561E23775D}"/>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E7BE5A1E-9F61-94A6-EF24-9D2578A7A873}"/>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0F132000-6D42-DD7A-3766-97ECAC932F12}"/>
              </a:ext>
            </a:extLst>
          </p:cNvPr>
          <p:cNvGrpSpPr/>
          <p:nvPr/>
        </p:nvGrpSpPr>
        <p:grpSpPr>
          <a:xfrm>
            <a:off x="7366086" y="4839528"/>
            <a:ext cx="713020" cy="128588"/>
            <a:chOff x="7996238" y="2140744"/>
            <a:chExt cx="438154" cy="128588"/>
          </a:xfrm>
        </p:grpSpPr>
        <p:cxnSp>
          <p:nvCxnSpPr>
            <p:cNvPr id="305" name="Straight Connector 304">
              <a:extLst>
                <a:ext uri="{FF2B5EF4-FFF2-40B4-BE49-F238E27FC236}">
                  <a16:creationId xmlns:a16="http://schemas.microsoft.com/office/drawing/2014/main" id="{85423D1F-572D-4232-D212-3EDBD3FE2F59}"/>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A2656F5-5F68-4675-1938-ADE0749F57AB}"/>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50437BE6-B39A-E113-F8A4-C2A0A2A5CF53}"/>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F66EF8A5-D654-7599-2E47-F432495781BE}"/>
              </a:ext>
            </a:extLst>
          </p:cNvPr>
          <p:cNvGrpSpPr/>
          <p:nvPr/>
        </p:nvGrpSpPr>
        <p:grpSpPr>
          <a:xfrm>
            <a:off x="7361236" y="4667275"/>
            <a:ext cx="484507" cy="128588"/>
            <a:chOff x="7996238" y="2140744"/>
            <a:chExt cx="438154" cy="128588"/>
          </a:xfrm>
        </p:grpSpPr>
        <p:cxnSp>
          <p:nvCxnSpPr>
            <p:cNvPr id="309" name="Straight Connector 308">
              <a:extLst>
                <a:ext uri="{FF2B5EF4-FFF2-40B4-BE49-F238E27FC236}">
                  <a16:creationId xmlns:a16="http://schemas.microsoft.com/office/drawing/2014/main" id="{7C188292-9388-97BB-F775-27FF3F39F34D}"/>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789E7E30-2A5E-9EE0-6FC8-991EED64A183}"/>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7F0917F8-37FB-66B5-2FB2-6A3522DF160D}"/>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4A3904E9-76FB-5771-9601-B84902C074A1}"/>
              </a:ext>
            </a:extLst>
          </p:cNvPr>
          <p:cNvGrpSpPr/>
          <p:nvPr/>
        </p:nvGrpSpPr>
        <p:grpSpPr>
          <a:xfrm>
            <a:off x="7326251" y="5192498"/>
            <a:ext cx="519492" cy="128588"/>
            <a:chOff x="7996238" y="2140744"/>
            <a:chExt cx="438154" cy="128588"/>
          </a:xfrm>
        </p:grpSpPr>
        <p:cxnSp>
          <p:nvCxnSpPr>
            <p:cNvPr id="313" name="Straight Connector 312">
              <a:extLst>
                <a:ext uri="{FF2B5EF4-FFF2-40B4-BE49-F238E27FC236}">
                  <a16:creationId xmlns:a16="http://schemas.microsoft.com/office/drawing/2014/main" id="{247181EC-ECA7-03E6-2E18-1F053F5BC24C}"/>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D062178-BD53-913E-776C-DE9AA139C91A}"/>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2A6B325-5A89-53E7-BB4B-61E2501CE073}"/>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4C8220F8-7DF3-14DE-CB3C-11A9785E22DC}"/>
              </a:ext>
            </a:extLst>
          </p:cNvPr>
          <p:cNvGrpSpPr/>
          <p:nvPr/>
        </p:nvGrpSpPr>
        <p:grpSpPr>
          <a:xfrm>
            <a:off x="7597014" y="5363613"/>
            <a:ext cx="548766" cy="128588"/>
            <a:chOff x="7996238" y="2140744"/>
            <a:chExt cx="438154" cy="128588"/>
          </a:xfrm>
        </p:grpSpPr>
        <p:cxnSp>
          <p:nvCxnSpPr>
            <p:cNvPr id="317" name="Straight Connector 316">
              <a:extLst>
                <a:ext uri="{FF2B5EF4-FFF2-40B4-BE49-F238E27FC236}">
                  <a16:creationId xmlns:a16="http://schemas.microsoft.com/office/drawing/2014/main" id="{A34F345B-099D-5783-AA4D-4F17DE5667AD}"/>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1D31F6C-9B52-3867-74B8-3BE3A80D1209}"/>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99A745C9-03B3-2E26-B3D2-7C79DF34086B}"/>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8F91D4CA-E9F5-DBDE-7E59-0C2940CE7BE0}"/>
              </a:ext>
            </a:extLst>
          </p:cNvPr>
          <p:cNvGrpSpPr/>
          <p:nvPr/>
        </p:nvGrpSpPr>
        <p:grpSpPr>
          <a:xfrm>
            <a:off x="7440460" y="5891313"/>
            <a:ext cx="476720" cy="128588"/>
            <a:chOff x="7996238" y="2140744"/>
            <a:chExt cx="438154" cy="128588"/>
          </a:xfrm>
        </p:grpSpPr>
        <p:cxnSp>
          <p:nvCxnSpPr>
            <p:cNvPr id="321" name="Straight Connector 320">
              <a:extLst>
                <a:ext uri="{FF2B5EF4-FFF2-40B4-BE49-F238E27FC236}">
                  <a16:creationId xmlns:a16="http://schemas.microsoft.com/office/drawing/2014/main" id="{616EBBA9-DF52-7A76-4AF6-3E63BAE679FE}"/>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E5397E3-C9DF-2C8B-B8D0-9DD465D01073}"/>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2BEF4F8-02B5-4D0F-37EB-3DFB99C10FFF}"/>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5012DA67-D71D-1CA5-53CC-14FF4ED3EB95}"/>
              </a:ext>
            </a:extLst>
          </p:cNvPr>
          <p:cNvGrpSpPr/>
          <p:nvPr/>
        </p:nvGrpSpPr>
        <p:grpSpPr>
          <a:xfrm>
            <a:off x="7402690" y="6063711"/>
            <a:ext cx="552590" cy="128588"/>
            <a:chOff x="7996238" y="2140744"/>
            <a:chExt cx="438154" cy="128588"/>
          </a:xfrm>
        </p:grpSpPr>
        <p:cxnSp>
          <p:nvCxnSpPr>
            <p:cNvPr id="325" name="Straight Connector 324">
              <a:extLst>
                <a:ext uri="{FF2B5EF4-FFF2-40B4-BE49-F238E27FC236}">
                  <a16:creationId xmlns:a16="http://schemas.microsoft.com/office/drawing/2014/main" id="{EA0B507F-5FA7-9709-F67F-2A35BABE2979}"/>
                </a:ext>
              </a:extLst>
            </p:cNvPr>
            <p:cNvCxnSpPr>
              <a:cxnSpLocks/>
            </p:cNvCxnSpPr>
            <p:nvPr/>
          </p:nvCxnSpPr>
          <p:spPr bwMode="auto">
            <a:xfrm flipH="1">
              <a:off x="7996238" y="2205038"/>
              <a:ext cx="428626" cy="0"/>
            </a:xfrm>
            <a:prstGeom prst="line">
              <a:avLst/>
            </a:prstGeom>
            <a:noFill/>
            <a:ln w="28575" cap="flat" cmpd="sng" algn="ctr">
              <a:solidFill>
                <a:srgbClr val="000000"/>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25439F5A-107E-2B33-4ED0-AA879BC93EF6}"/>
                </a:ext>
              </a:extLst>
            </p:cNvPr>
            <p:cNvCxnSpPr>
              <a:cxnSpLocks/>
            </p:cNvCxnSpPr>
            <p:nvPr/>
          </p:nvCxnSpPr>
          <p:spPr bwMode="auto">
            <a:xfrm>
              <a:off x="8005764" y="2140744"/>
              <a:ext cx="0" cy="128588"/>
            </a:xfrm>
            <a:prstGeom prst="line">
              <a:avLst/>
            </a:prstGeom>
            <a:noFill/>
            <a:ln w="28575" cap="flat" cmpd="sng" algn="ctr">
              <a:solidFill>
                <a:srgbClr val="000000"/>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CB73EB16-A682-323F-F4D5-601898286114}"/>
                </a:ext>
              </a:extLst>
            </p:cNvPr>
            <p:cNvCxnSpPr>
              <a:cxnSpLocks/>
            </p:cNvCxnSpPr>
            <p:nvPr/>
          </p:nvCxnSpPr>
          <p:spPr bwMode="auto">
            <a:xfrm>
              <a:off x="8434392" y="2140744"/>
              <a:ext cx="0" cy="128588"/>
            </a:xfrm>
            <a:prstGeom prst="line">
              <a:avLst/>
            </a:prstGeom>
            <a:noFill/>
            <a:ln w="28575" cap="flat" cmpd="sng" algn="ctr">
              <a:solidFill>
                <a:srgbClr val="000000"/>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3FABE4C5-5863-C659-3539-A3ECEE7D6BC1}"/>
              </a:ext>
            </a:extLst>
          </p:cNvPr>
          <p:cNvGrpSpPr/>
          <p:nvPr/>
        </p:nvGrpSpPr>
        <p:grpSpPr>
          <a:xfrm>
            <a:off x="6853715" y="5538529"/>
            <a:ext cx="1523917" cy="128588"/>
            <a:chOff x="7280435" y="5288756"/>
            <a:chExt cx="1523917" cy="128588"/>
          </a:xfrm>
        </p:grpSpPr>
        <p:cxnSp>
          <p:nvCxnSpPr>
            <p:cNvPr id="329" name="Straight Arrow Connector 328">
              <a:extLst>
                <a:ext uri="{FF2B5EF4-FFF2-40B4-BE49-F238E27FC236}">
                  <a16:creationId xmlns:a16="http://schemas.microsoft.com/office/drawing/2014/main" id="{DBB9CA16-4085-1A6B-11DB-FCAAA75ADC61}"/>
                </a:ext>
              </a:extLst>
            </p:cNvPr>
            <p:cNvCxnSpPr/>
            <p:nvPr/>
          </p:nvCxnSpPr>
          <p:spPr bwMode="auto">
            <a:xfrm flipH="1">
              <a:off x="7280435" y="5353050"/>
              <a:ext cx="1516682" cy="0"/>
            </a:xfrm>
            <a:prstGeom prst="straightConnector1">
              <a:avLst/>
            </a:prstGeom>
            <a:noFill/>
            <a:ln w="28575" cap="flat" cmpd="sng" algn="ctr">
              <a:solidFill>
                <a:srgbClr val="000000"/>
              </a:solidFill>
              <a:prstDash val="solid"/>
              <a:round/>
              <a:headEnd type="none" w="med" len="med"/>
              <a:tailEnd type="triangle"/>
            </a:ln>
            <a:effectLst/>
          </p:spPr>
        </p:cxnSp>
        <p:cxnSp>
          <p:nvCxnSpPr>
            <p:cNvPr id="330" name="Straight Connector 329">
              <a:extLst>
                <a:ext uri="{FF2B5EF4-FFF2-40B4-BE49-F238E27FC236}">
                  <a16:creationId xmlns:a16="http://schemas.microsoft.com/office/drawing/2014/main" id="{E770A2AE-6F73-B7E9-D5BC-B77954AA8ED9}"/>
                </a:ext>
              </a:extLst>
            </p:cNvPr>
            <p:cNvCxnSpPr>
              <a:cxnSpLocks/>
            </p:cNvCxnSpPr>
            <p:nvPr/>
          </p:nvCxnSpPr>
          <p:spPr bwMode="auto">
            <a:xfrm>
              <a:off x="8804352" y="5288756"/>
              <a:ext cx="0" cy="128588"/>
            </a:xfrm>
            <a:prstGeom prst="line">
              <a:avLst/>
            </a:prstGeom>
            <a:noFill/>
            <a:ln w="28575" cap="flat" cmpd="sng" algn="ctr">
              <a:solidFill>
                <a:srgbClr val="000000"/>
              </a:solidFill>
              <a:prstDash val="solid"/>
              <a:round/>
              <a:headEnd type="none" w="med" len="med"/>
              <a:tailEnd type="none" w="med" len="med"/>
            </a:ln>
            <a:effectLst/>
          </p:spPr>
        </p:cxnSp>
      </p:grpSp>
      <p:sp>
        <p:nvSpPr>
          <p:cNvPr id="331" name="Oval 330">
            <a:extLst>
              <a:ext uri="{FF2B5EF4-FFF2-40B4-BE49-F238E27FC236}">
                <a16:creationId xmlns:a16="http://schemas.microsoft.com/office/drawing/2014/main" id="{46BCDD79-E0A2-466C-BF3A-A04CDC93669D}"/>
              </a:ext>
            </a:extLst>
          </p:cNvPr>
          <p:cNvSpPr/>
          <p:nvPr/>
        </p:nvSpPr>
        <p:spPr bwMode="auto">
          <a:xfrm>
            <a:off x="7730966" y="2398964"/>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2" name="Oval 331">
            <a:extLst>
              <a:ext uri="{FF2B5EF4-FFF2-40B4-BE49-F238E27FC236}">
                <a16:creationId xmlns:a16="http://schemas.microsoft.com/office/drawing/2014/main" id="{69EF74D8-70C4-935A-961F-82BED4E3DDA1}"/>
              </a:ext>
            </a:extLst>
          </p:cNvPr>
          <p:cNvSpPr/>
          <p:nvPr/>
        </p:nvSpPr>
        <p:spPr bwMode="auto">
          <a:xfrm>
            <a:off x="7422148" y="2579393"/>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3" name="Oval 332">
            <a:extLst>
              <a:ext uri="{FF2B5EF4-FFF2-40B4-BE49-F238E27FC236}">
                <a16:creationId xmlns:a16="http://schemas.microsoft.com/office/drawing/2014/main" id="{771C015E-C9AC-1387-F1FB-9302BA44BA24}"/>
              </a:ext>
            </a:extLst>
          </p:cNvPr>
          <p:cNvSpPr/>
          <p:nvPr/>
        </p:nvSpPr>
        <p:spPr bwMode="auto">
          <a:xfrm>
            <a:off x="7445198" y="2922277"/>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4" name="Oval 333">
            <a:extLst>
              <a:ext uri="{FF2B5EF4-FFF2-40B4-BE49-F238E27FC236}">
                <a16:creationId xmlns:a16="http://schemas.microsoft.com/office/drawing/2014/main" id="{42FBABDA-90E5-350C-8306-2A64E6D91C03}"/>
              </a:ext>
            </a:extLst>
          </p:cNvPr>
          <p:cNvSpPr/>
          <p:nvPr/>
        </p:nvSpPr>
        <p:spPr bwMode="auto">
          <a:xfrm>
            <a:off x="8068776" y="3097304"/>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5" name="Oval 334">
            <a:extLst>
              <a:ext uri="{FF2B5EF4-FFF2-40B4-BE49-F238E27FC236}">
                <a16:creationId xmlns:a16="http://schemas.microsoft.com/office/drawing/2014/main" id="{3AF01D17-B5F9-7BFF-91C4-FF8FD9E4CF9E}"/>
              </a:ext>
            </a:extLst>
          </p:cNvPr>
          <p:cNvSpPr/>
          <p:nvPr/>
        </p:nvSpPr>
        <p:spPr bwMode="auto">
          <a:xfrm>
            <a:off x="7618955" y="3444788"/>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6" name="Oval 335">
            <a:extLst>
              <a:ext uri="{FF2B5EF4-FFF2-40B4-BE49-F238E27FC236}">
                <a16:creationId xmlns:a16="http://schemas.microsoft.com/office/drawing/2014/main" id="{97AD6078-4943-DF43-E76F-EEB02908BE77}"/>
              </a:ext>
            </a:extLst>
          </p:cNvPr>
          <p:cNvSpPr/>
          <p:nvPr/>
        </p:nvSpPr>
        <p:spPr bwMode="auto">
          <a:xfrm>
            <a:off x="7595360" y="3625846"/>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7" name="Oval 336">
            <a:extLst>
              <a:ext uri="{FF2B5EF4-FFF2-40B4-BE49-F238E27FC236}">
                <a16:creationId xmlns:a16="http://schemas.microsoft.com/office/drawing/2014/main" id="{4CAFFB9E-B644-8A18-F459-2E27B83A665E}"/>
              </a:ext>
            </a:extLst>
          </p:cNvPr>
          <p:cNvSpPr/>
          <p:nvPr/>
        </p:nvSpPr>
        <p:spPr bwMode="auto">
          <a:xfrm>
            <a:off x="7675746" y="3972358"/>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8" name="Oval 337">
            <a:extLst>
              <a:ext uri="{FF2B5EF4-FFF2-40B4-BE49-F238E27FC236}">
                <a16:creationId xmlns:a16="http://schemas.microsoft.com/office/drawing/2014/main" id="{E08DD240-F240-6F33-A01F-CAE8750C585E}"/>
              </a:ext>
            </a:extLst>
          </p:cNvPr>
          <p:cNvSpPr/>
          <p:nvPr/>
        </p:nvSpPr>
        <p:spPr bwMode="auto">
          <a:xfrm>
            <a:off x="7556388" y="4137872"/>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39" name="Oval 338">
            <a:extLst>
              <a:ext uri="{FF2B5EF4-FFF2-40B4-BE49-F238E27FC236}">
                <a16:creationId xmlns:a16="http://schemas.microsoft.com/office/drawing/2014/main" id="{3A2E3F7F-22A4-B7A7-33E4-B1F783845DDD}"/>
              </a:ext>
            </a:extLst>
          </p:cNvPr>
          <p:cNvSpPr/>
          <p:nvPr/>
        </p:nvSpPr>
        <p:spPr bwMode="auto">
          <a:xfrm>
            <a:off x="7627979" y="4317264"/>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0" name="Oval 339">
            <a:extLst>
              <a:ext uri="{FF2B5EF4-FFF2-40B4-BE49-F238E27FC236}">
                <a16:creationId xmlns:a16="http://schemas.microsoft.com/office/drawing/2014/main" id="{8D46C591-936D-42AB-0EE3-0FE09E85EBDB}"/>
              </a:ext>
            </a:extLst>
          </p:cNvPr>
          <p:cNvSpPr/>
          <p:nvPr/>
        </p:nvSpPr>
        <p:spPr bwMode="auto">
          <a:xfrm>
            <a:off x="7525886" y="4666032"/>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1" name="Oval 340">
            <a:extLst>
              <a:ext uri="{FF2B5EF4-FFF2-40B4-BE49-F238E27FC236}">
                <a16:creationId xmlns:a16="http://schemas.microsoft.com/office/drawing/2014/main" id="{C692393A-0DC4-FDF2-4CAB-92EE8564C0C3}"/>
              </a:ext>
            </a:extLst>
          </p:cNvPr>
          <p:cNvSpPr/>
          <p:nvPr/>
        </p:nvSpPr>
        <p:spPr bwMode="auto">
          <a:xfrm>
            <a:off x="7664692" y="4842192"/>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2" name="Oval 341">
            <a:extLst>
              <a:ext uri="{FF2B5EF4-FFF2-40B4-BE49-F238E27FC236}">
                <a16:creationId xmlns:a16="http://schemas.microsoft.com/office/drawing/2014/main" id="{E54D0A4C-D0E9-A56C-3F25-C71984F6E5D5}"/>
              </a:ext>
            </a:extLst>
          </p:cNvPr>
          <p:cNvSpPr/>
          <p:nvPr/>
        </p:nvSpPr>
        <p:spPr bwMode="auto">
          <a:xfrm>
            <a:off x="7520493" y="5194362"/>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3" name="Oval 342">
            <a:extLst>
              <a:ext uri="{FF2B5EF4-FFF2-40B4-BE49-F238E27FC236}">
                <a16:creationId xmlns:a16="http://schemas.microsoft.com/office/drawing/2014/main" id="{DB053D4D-BCFE-B80C-0780-C01DD88DB31A}"/>
              </a:ext>
            </a:extLst>
          </p:cNvPr>
          <p:cNvSpPr/>
          <p:nvPr/>
        </p:nvSpPr>
        <p:spPr bwMode="auto">
          <a:xfrm>
            <a:off x="7796915" y="5370560"/>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4" name="Oval 343">
            <a:extLst>
              <a:ext uri="{FF2B5EF4-FFF2-40B4-BE49-F238E27FC236}">
                <a16:creationId xmlns:a16="http://schemas.microsoft.com/office/drawing/2014/main" id="{B85EDB7F-3C85-45C3-B361-8D9CFDD1385B}"/>
              </a:ext>
            </a:extLst>
          </p:cNvPr>
          <p:cNvSpPr/>
          <p:nvPr/>
        </p:nvSpPr>
        <p:spPr bwMode="auto">
          <a:xfrm>
            <a:off x="7100412" y="5542193"/>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5" name="Oval 344">
            <a:extLst>
              <a:ext uri="{FF2B5EF4-FFF2-40B4-BE49-F238E27FC236}">
                <a16:creationId xmlns:a16="http://schemas.microsoft.com/office/drawing/2014/main" id="{63F7E176-AE03-5657-BA96-23E2A7858666}"/>
              </a:ext>
            </a:extLst>
          </p:cNvPr>
          <p:cNvSpPr/>
          <p:nvPr/>
        </p:nvSpPr>
        <p:spPr bwMode="auto">
          <a:xfrm>
            <a:off x="7624083" y="5894459"/>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6" name="Oval 345">
            <a:extLst>
              <a:ext uri="{FF2B5EF4-FFF2-40B4-BE49-F238E27FC236}">
                <a16:creationId xmlns:a16="http://schemas.microsoft.com/office/drawing/2014/main" id="{4ED57797-932F-AB05-3C00-F3405077C789}"/>
              </a:ext>
            </a:extLst>
          </p:cNvPr>
          <p:cNvSpPr/>
          <p:nvPr/>
        </p:nvSpPr>
        <p:spPr bwMode="auto">
          <a:xfrm>
            <a:off x="7614034" y="6066718"/>
            <a:ext cx="128742" cy="122295"/>
          </a:xfrm>
          <a:prstGeom prst="ellipse">
            <a:avLst/>
          </a:prstGeom>
          <a:solidFill>
            <a:schemeClr val="accent5"/>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47" name="TextBox 346">
            <a:extLst>
              <a:ext uri="{FF2B5EF4-FFF2-40B4-BE49-F238E27FC236}">
                <a16:creationId xmlns:a16="http://schemas.microsoft.com/office/drawing/2014/main" id="{93F9EE12-2D99-1EC8-E69E-BB2D0C4F77CE}"/>
              </a:ext>
            </a:extLst>
          </p:cNvPr>
          <p:cNvSpPr txBox="1"/>
          <p:nvPr/>
        </p:nvSpPr>
        <p:spPr bwMode="auto">
          <a:xfrm>
            <a:off x="2536225" y="1597784"/>
            <a:ext cx="28716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PD or Death </a:t>
            </a:r>
          </a:p>
        </p:txBody>
      </p:sp>
      <p:sp>
        <p:nvSpPr>
          <p:cNvPr id="348" name="TextBox 347">
            <a:extLst>
              <a:ext uri="{FF2B5EF4-FFF2-40B4-BE49-F238E27FC236}">
                <a16:creationId xmlns:a16="http://schemas.microsoft.com/office/drawing/2014/main" id="{6D5D6F8F-CD62-1477-D36D-BC4C73B959BD}"/>
              </a:ext>
            </a:extLst>
          </p:cNvPr>
          <p:cNvSpPr txBox="1"/>
          <p:nvPr/>
        </p:nvSpPr>
        <p:spPr bwMode="auto">
          <a:xfrm>
            <a:off x="5786134" y="1615953"/>
            <a:ext cx="1057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Median PFS</a:t>
            </a:r>
          </a:p>
        </p:txBody>
      </p:sp>
      <p:sp>
        <p:nvSpPr>
          <p:cNvPr id="349" name="TextBox 348">
            <a:extLst>
              <a:ext uri="{FF2B5EF4-FFF2-40B4-BE49-F238E27FC236}">
                <a16:creationId xmlns:a16="http://schemas.microsoft.com/office/drawing/2014/main" id="{839A5AFD-BC9A-649B-935B-24219F1A269A}"/>
              </a:ext>
            </a:extLst>
          </p:cNvPr>
          <p:cNvSpPr txBox="1"/>
          <p:nvPr/>
        </p:nvSpPr>
        <p:spPr bwMode="auto">
          <a:xfrm>
            <a:off x="8193565" y="1859050"/>
            <a:ext cx="2956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Hazard Ratio for PD or Death (95% CI) </a:t>
            </a:r>
          </a:p>
        </p:txBody>
      </p:sp>
      <p:cxnSp>
        <p:nvCxnSpPr>
          <p:cNvPr id="350" name="Straight Connector 349">
            <a:extLst>
              <a:ext uri="{FF2B5EF4-FFF2-40B4-BE49-F238E27FC236}">
                <a16:creationId xmlns:a16="http://schemas.microsoft.com/office/drawing/2014/main" id="{B377E8F5-7D3F-B3AC-AC32-C2B697BC6A08}"/>
              </a:ext>
            </a:extLst>
          </p:cNvPr>
          <p:cNvCxnSpPr/>
          <p:nvPr/>
        </p:nvCxnSpPr>
        <p:spPr bwMode="auto">
          <a:xfrm>
            <a:off x="300173" y="2190455"/>
            <a:ext cx="10755309" cy="0"/>
          </a:xfrm>
          <a:prstGeom prst="line">
            <a:avLst/>
          </a:prstGeom>
          <a:noFill/>
          <a:ln w="28575" cap="flat" cmpd="sng" algn="ctr">
            <a:solidFill>
              <a:srgbClr val="000000"/>
            </a:solidFill>
            <a:prstDash val="solid"/>
            <a:round/>
            <a:headEnd type="none" w="med" len="med"/>
            <a:tailEnd type="none" w="med" len="med"/>
          </a:ln>
          <a:effectLst/>
        </p:spPr>
      </p:cxnSp>
      <p:sp>
        <p:nvSpPr>
          <p:cNvPr id="3" name="Slide Number Placeholder 1">
            <a:extLst>
              <a:ext uri="{FF2B5EF4-FFF2-40B4-BE49-F238E27FC236}">
                <a16:creationId xmlns:a16="http://schemas.microsoft.com/office/drawing/2014/main" id="{98B4BF40-85C6-5E95-36A9-C7FD1D7AA626}"/>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04394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PERSEUS Primary Analysis: </a:t>
            </a:r>
            <a:r>
              <a:rPr lang="en-US" sz="3600"/>
              <a:t>Safety</a:t>
            </a:r>
            <a:endParaRPr lang="en-US" altLang="en-US" sz="3600"/>
          </a:p>
        </p:txBody>
      </p:sp>
      <p:sp>
        <p:nvSpPr>
          <p:cNvPr id="7" name="Content Placeholder 6">
            <a:extLst>
              <a:ext uri="{FF2B5EF4-FFF2-40B4-BE49-F238E27FC236}">
                <a16:creationId xmlns:a16="http://schemas.microsoft.com/office/drawing/2014/main" id="{AF116DA8-5D16-75C6-17CE-7CDE748DFD37}"/>
              </a:ext>
            </a:extLst>
          </p:cNvPr>
          <p:cNvSpPr>
            <a:spLocks noGrp="1"/>
          </p:cNvSpPr>
          <p:nvPr>
            <p:ph idx="13"/>
          </p:nvPr>
        </p:nvSpPr>
        <p:spPr>
          <a:xfrm>
            <a:off x="547001" y="5886169"/>
            <a:ext cx="10377032" cy="497834"/>
          </a:xfrm>
        </p:spPr>
        <p:txBody>
          <a:bodyPr>
            <a:normAutofit fontScale="92500" lnSpcReduction="10000"/>
          </a:bodyPr>
          <a:lstStyle/>
          <a:p>
            <a:pPr>
              <a:spcBef>
                <a:spcPts val="600"/>
              </a:spcBef>
              <a:spcAft>
                <a:spcPts val="0"/>
              </a:spcAft>
            </a:pPr>
            <a:r>
              <a:rPr lang="en-US" sz="1600"/>
              <a:t>Any grade and grade 3/4 IRRs occurred in 6% (n = 21) and 0.9% (n = 3) of patients in the D-VRd arm, respectively</a:t>
            </a:r>
          </a:p>
          <a:p>
            <a:pPr>
              <a:spcBef>
                <a:spcPts val="600"/>
              </a:spcBef>
              <a:spcAft>
                <a:spcPts val="0"/>
              </a:spcAft>
            </a:pPr>
            <a:r>
              <a:rPr lang="en-US" sz="1600"/>
              <a:t>Secondary malignancies occurred in 10.5% (n = 37) of patients in the D-VRd arm and 7.2% (n = 25) in the VRd arm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30214" y="651045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Sonneveld. ASH 2023. Abstr LBA-1.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Sonneveld</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NEJM. 2024;390:301.</a:t>
            </a:r>
          </a:p>
        </p:txBody>
      </p:sp>
      <p:graphicFrame>
        <p:nvGraphicFramePr>
          <p:cNvPr id="3" name="Group 3">
            <a:extLst>
              <a:ext uri="{FF2B5EF4-FFF2-40B4-BE49-F238E27FC236}">
                <a16:creationId xmlns:a16="http://schemas.microsoft.com/office/drawing/2014/main" id="{271C2543-E95D-6712-05A8-790040158BD3}"/>
              </a:ext>
            </a:extLst>
          </p:cNvPr>
          <p:cNvGraphicFramePr>
            <a:graphicFrameLocks/>
          </p:cNvGraphicFramePr>
          <p:nvPr/>
        </p:nvGraphicFramePr>
        <p:xfrm>
          <a:off x="659129" y="1674712"/>
          <a:ext cx="5669280" cy="4084512"/>
        </p:xfrm>
        <a:graphic>
          <a:graphicData uri="http://schemas.openxmlformats.org/drawingml/2006/table">
            <a:tbl>
              <a:tblPr/>
              <a:tblGrid>
                <a:gridCol w="16459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694790792"/>
                    </a:ext>
                  </a:extLst>
                </a:gridCol>
                <a:gridCol w="1005840">
                  <a:extLst>
                    <a:ext uri="{9D8B030D-6E8A-4147-A177-3AD203B41FA5}">
                      <a16:colId xmlns:a16="http://schemas.microsoft.com/office/drawing/2014/main" val="1371164686"/>
                    </a:ext>
                  </a:extLst>
                </a:gridCol>
              </a:tblGrid>
              <a:tr h="26670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D-VRd (n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VRd (n = 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670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62501333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349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321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344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297 (85.6)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243 (69.2)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218 (62.1)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204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177 (51.0)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170 (48.4)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102 (29.1)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119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60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78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6365158"/>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33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35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4858188"/>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214 (61.0)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37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188 (54.2)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27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0712911"/>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188 (53.6)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179 (51.6)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608602"/>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119 (33.9)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118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6392666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111 (31.6)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109 (31.4)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6952478"/>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Insomnia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61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4328428"/>
                  </a:ext>
                </a:extLst>
              </a:tr>
            </a:tbl>
          </a:graphicData>
        </a:graphic>
      </p:graphicFrame>
      <p:graphicFrame>
        <p:nvGraphicFramePr>
          <p:cNvPr id="4" name="Group 3">
            <a:extLst>
              <a:ext uri="{FF2B5EF4-FFF2-40B4-BE49-F238E27FC236}">
                <a16:creationId xmlns:a16="http://schemas.microsoft.com/office/drawing/2014/main" id="{2597C847-1E22-9946-203C-8AC1E77C1A98}"/>
              </a:ext>
            </a:extLst>
          </p:cNvPr>
          <p:cNvGraphicFramePr>
            <a:graphicFrameLocks/>
          </p:cNvGraphicFramePr>
          <p:nvPr>
            <p:extLst>
              <p:ext uri="{D42A27DB-BD31-4B8C-83A1-F6EECF244321}">
                <p14:modId xmlns:p14="http://schemas.microsoft.com/office/powerpoint/2010/main" val="3675045288"/>
              </p:ext>
            </p:extLst>
          </p:nvPr>
        </p:nvGraphicFramePr>
        <p:xfrm>
          <a:off x="6377778" y="1674712"/>
          <a:ext cx="5346028" cy="3901600"/>
        </p:xfrm>
        <a:graphic>
          <a:graphicData uri="http://schemas.openxmlformats.org/drawingml/2006/table">
            <a:tbl>
              <a:tblPr/>
              <a:tblGrid>
                <a:gridCol w="1359160">
                  <a:extLst>
                    <a:ext uri="{9D8B030D-6E8A-4147-A177-3AD203B41FA5}">
                      <a16:colId xmlns:a16="http://schemas.microsoft.com/office/drawing/2014/main" val="20000"/>
                    </a:ext>
                  </a:extLst>
                </a:gridCol>
                <a:gridCol w="996717">
                  <a:extLst>
                    <a:ext uri="{9D8B030D-6E8A-4147-A177-3AD203B41FA5}">
                      <a16:colId xmlns:a16="http://schemas.microsoft.com/office/drawing/2014/main" val="20001"/>
                    </a:ext>
                  </a:extLst>
                </a:gridCol>
                <a:gridCol w="996717">
                  <a:extLst>
                    <a:ext uri="{9D8B030D-6E8A-4147-A177-3AD203B41FA5}">
                      <a16:colId xmlns:a16="http://schemas.microsoft.com/office/drawing/2014/main" val="20002"/>
                    </a:ext>
                  </a:extLst>
                </a:gridCol>
                <a:gridCol w="996717">
                  <a:extLst>
                    <a:ext uri="{9D8B030D-6E8A-4147-A177-3AD203B41FA5}">
                      <a16:colId xmlns:a16="http://schemas.microsoft.com/office/drawing/2014/main" val="2694790792"/>
                    </a:ext>
                  </a:extLst>
                </a:gridCol>
                <a:gridCol w="996717">
                  <a:extLst>
                    <a:ext uri="{9D8B030D-6E8A-4147-A177-3AD203B41FA5}">
                      <a16:colId xmlns:a16="http://schemas.microsoft.com/office/drawing/2014/main" val="1371164686"/>
                    </a:ext>
                  </a:extLst>
                </a:gridCol>
              </a:tblGrid>
              <a:tr h="2681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D-VRd (n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VRd (n = 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670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62501333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94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89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63291445"/>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85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030770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92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18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2426935"/>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82 (23.4)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94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17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373121"/>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80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66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689340"/>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74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6526463"/>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71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58 (16.7)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888295"/>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URI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305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123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111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64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124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37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266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83 (23.9)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 (25.1)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 (27.4)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0324115"/>
                  </a:ext>
                </a:extLst>
              </a:tr>
            </a:tbl>
          </a:graphicData>
        </a:graphic>
      </p:graphicFrame>
      <p:sp>
        <p:nvSpPr>
          <p:cNvPr id="5" name="TextBox 4">
            <a:extLst>
              <a:ext uri="{FF2B5EF4-FFF2-40B4-BE49-F238E27FC236}">
                <a16:creationId xmlns:a16="http://schemas.microsoft.com/office/drawing/2014/main" id="{1D6FE4C1-910C-0A22-EB25-7518E3CB5905}"/>
              </a:ext>
            </a:extLst>
          </p:cNvPr>
          <p:cNvSpPr txBox="1"/>
          <p:nvPr/>
        </p:nvSpPr>
        <p:spPr bwMode="auto">
          <a:xfrm>
            <a:off x="6328846" y="5576312"/>
            <a:ext cx="4710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*Any grade occurring in ≥25% or grade 3/4 occurring in ≥10%</a:t>
            </a:r>
          </a:p>
        </p:txBody>
      </p:sp>
      <p:sp>
        <p:nvSpPr>
          <p:cNvPr id="2" name="Left Brace 1">
            <a:extLst>
              <a:ext uri="{FF2B5EF4-FFF2-40B4-BE49-F238E27FC236}">
                <a16:creationId xmlns:a16="http://schemas.microsoft.com/office/drawing/2014/main" id="{DD98A4C4-F5A0-B655-B642-2E673670FD43}"/>
              </a:ext>
            </a:extLst>
          </p:cNvPr>
          <p:cNvSpPr/>
          <p:nvPr/>
        </p:nvSpPr>
        <p:spPr bwMode="auto">
          <a:xfrm>
            <a:off x="511020" y="2613248"/>
            <a:ext cx="98739" cy="137160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2C99C1C6-B864-C5D6-CD8B-BD91C34D1998}"/>
              </a:ext>
            </a:extLst>
          </p:cNvPr>
          <p:cNvSpPr txBox="1"/>
          <p:nvPr/>
        </p:nvSpPr>
        <p:spPr bwMode="auto">
          <a:xfrm rot="16200000">
            <a:off x="-146599" y="2991094"/>
            <a:ext cx="1106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Hematologic</a:t>
            </a:r>
          </a:p>
        </p:txBody>
      </p:sp>
      <p:sp>
        <p:nvSpPr>
          <p:cNvPr id="8" name="Slide Number Placeholder 2">
            <a:extLst>
              <a:ext uri="{FF2B5EF4-FFF2-40B4-BE49-F238E27FC236}">
                <a16:creationId xmlns:a16="http://schemas.microsoft.com/office/drawing/2014/main" id="{A29ECE57-2EB0-E18F-750F-5B84A12B6502}"/>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46339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C7EBA7-60FE-90C0-9E36-C8C0CED915A4}"/>
              </a:ext>
            </a:extLst>
          </p:cNvPr>
          <p:cNvSpPr txBox="1">
            <a:spLocks/>
          </p:cNvSpPr>
          <p:nvPr/>
        </p:nvSpPr>
        <p:spPr bwMode="auto">
          <a:xfrm>
            <a:off x="609760" y="1781877"/>
            <a:ext cx="10877529" cy="69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Retrospective comparative analysis of patients with newly diagnosed MM who received D-RVd or RVd induction therapy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 name="Slide Number Placeholder 2">
            <a:extLst>
              <a:ext uri="{FF2B5EF4-FFF2-40B4-BE49-F238E27FC236}">
                <a16:creationId xmlns:a16="http://schemas.microsoft.com/office/drawing/2014/main" id="{15847A2D-7677-95BD-B200-FD668197DC9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420624" y="114300"/>
            <a:ext cx="10247376" cy="1368171"/>
          </a:xfrm>
        </p:spPr>
        <p:txBody>
          <a:bodyPr>
            <a:normAutofit/>
          </a:bodyPr>
          <a:lstStyle/>
          <a:p>
            <a:r>
              <a:rPr lang="en-US" sz="3600"/>
              <a:t>D-</a:t>
            </a:r>
            <a:r>
              <a:rPr lang="en-US" sz="3600" err="1"/>
              <a:t>VRd</a:t>
            </a:r>
            <a:r>
              <a:rPr lang="en-US" sz="3600"/>
              <a:t> vs </a:t>
            </a:r>
            <a:r>
              <a:rPr lang="en-US" sz="3600" err="1"/>
              <a:t>VRd</a:t>
            </a:r>
            <a:r>
              <a:rPr lang="en-US" sz="3600"/>
              <a:t>: Retrospective Analysis of Efficacy of Dara-</a:t>
            </a:r>
            <a:r>
              <a:rPr lang="en-US" sz="3600" err="1"/>
              <a:t>VRd</a:t>
            </a:r>
            <a:r>
              <a:rPr lang="en-US" sz="3600"/>
              <a:t> vs </a:t>
            </a:r>
            <a:r>
              <a:rPr lang="en-US" sz="3600" err="1"/>
              <a:t>VRd</a:t>
            </a:r>
            <a:r>
              <a:rPr lang="en-US" sz="3600"/>
              <a:t> in Transplant-Eligible NDMM</a:t>
            </a:r>
            <a:endParaRPr lang="en-US" altLang="en-US" sz="3600"/>
          </a:p>
        </p:txBody>
      </p:sp>
      <p:sp>
        <p:nvSpPr>
          <p:cNvPr id="20" name="Content Placeholder 2">
            <a:extLst>
              <a:ext uri="{FF2B5EF4-FFF2-40B4-BE49-F238E27FC236}">
                <a16:creationId xmlns:a16="http://schemas.microsoft.com/office/drawing/2014/main" id="{76BFB28A-455D-4AB8-AF41-5422325F66A9}"/>
              </a:ext>
            </a:extLst>
          </p:cNvPr>
          <p:cNvSpPr>
            <a:spLocks noGrp="1"/>
          </p:cNvSpPr>
          <p:nvPr>
            <p:ph idx="13"/>
          </p:nvPr>
        </p:nvSpPr>
        <p:spPr>
          <a:xfrm>
            <a:off x="423121" y="5421582"/>
            <a:ext cx="11348191" cy="769916"/>
          </a:xfrm>
        </p:spPr>
        <p:txBody>
          <a:bodyPr>
            <a:normAutofit lnSpcReduction="10000"/>
          </a:bodyPr>
          <a:lstStyle/>
          <a:p>
            <a:pPr>
              <a:spcBef>
                <a:spcPts val="0"/>
              </a:spcBef>
            </a:pPr>
            <a:r>
              <a:rPr lang="en-US" sz="2400" b="1"/>
              <a:t>Primary endpoint:</a:t>
            </a:r>
            <a:r>
              <a:rPr lang="en-US" sz="2400"/>
              <a:t> ≥ CR rate</a:t>
            </a:r>
          </a:p>
          <a:p>
            <a:pPr>
              <a:spcBef>
                <a:spcPts val="0"/>
              </a:spcBef>
            </a:pPr>
            <a:r>
              <a:rPr lang="en-US" sz="2400" b="1"/>
              <a:t>Secondary endpoints: </a:t>
            </a:r>
            <a:r>
              <a:rPr lang="en-US" sz="2400"/>
              <a:t>PFS, OS, ≥ VGPR, rate of MRD negativity </a:t>
            </a:r>
          </a:p>
        </p:txBody>
      </p:sp>
      <p:sp>
        <p:nvSpPr>
          <p:cNvPr id="2" name="TextBox 1">
            <a:extLst>
              <a:ext uri="{FF2B5EF4-FFF2-40B4-BE49-F238E27FC236}">
                <a16:creationId xmlns:a16="http://schemas.microsoft.com/office/drawing/2014/main" id="{521692E6-4F74-AA33-7B7C-086D3CD750AA}"/>
              </a:ext>
            </a:extLst>
          </p:cNvPr>
          <p:cNvSpPr txBox="1"/>
          <p:nvPr/>
        </p:nvSpPr>
        <p:spPr bwMode="auto">
          <a:xfrm>
            <a:off x="281287" y="2948787"/>
            <a:ext cx="28713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Newly diagnosed, transplant-eligible patients with standard-risk or </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high-risk* MM</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1326)</a:t>
            </a:r>
          </a:p>
        </p:txBody>
      </p:sp>
      <p:cxnSp>
        <p:nvCxnSpPr>
          <p:cNvPr id="7" name="Straight Arrow Connector 6">
            <a:extLst>
              <a:ext uri="{FF2B5EF4-FFF2-40B4-BE49-F238E27FC236}">
                <a16:creationId xmlns:a16="http://schemas.microsoft.com/office/drawing/2014/main" id="{EE8FD801-9AE9-D4CD-A6FD-D1FAD8B6C9BF}"/>
              </a:ext>
            </a:extLst>
          </p:cNvPr>
          <p:cNvCxnSpPr>
            <a:cxnSpLocks/>
          </p:cNvCxnSpPr>
          <p:nvPr/>
        </p:nvCxnSpPr>
        <p:spPr bwMode="auto">
          <a:xfrm>
            <a:off x="3087898" y="2974685"/>
            <a:ext cx="515362"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F90E26E3-B9E9-D355-214D-409A572BA271}"/>
              </a:ext>
            </a:extLst>
          </p:cNvPr>
          <p:cNvSpPr txBox="1"/>
          <p:nvPr/>
        </p:nvSpPr>
        <p:spPr bwMode="auto">
          <a:xfrm>
            <a:off x="3727318" y="4173800"/>
            <a:ext cx="3831723" cy="646331"/>
          </a:xfrm>
          <a:prstGeom prst="rect">
            <a:avLst/>
          </a:prstGeom>
          <a:solidFill>
            <a:schemeClr val="accent6"/>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err="1">
                <a:ln>
                  <a:noFill/>
                </a:ln>
                <a:solidFill>
                  <a:srgbClr val="FFFFFF"/>
                </a:solidFill>
                <a:effectLst/>
                <a:uLnTx/>
                <a:uFillTx/>
                <a:latin typeface="Calibri" panose="020F0502020204030204" pitchFamily="34" charset="0"/>
                <a:ea typeface="+mn-ea"/>
                <a:cs typeface="Arial" panose="020B0604020202020204" pitchFamily="34" charset="0"/>
              </a:rPr>
              <a:t>VRd</a:t>
            </a:r>
            <a:endParaRPr kumimoji="0" lang="en-US" sz="2000" b="0"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1000)</a:t>
            </a:r>
          </a:p>
        </p:txBody>
      </p:sp>
      <p:sp>
        <p:nvSpPr>
          <p:cNvPr id="15" name="TextBox 14">
            <a:extLst>
              <a:ext uri="{FF2B5EF4-FFF2-40B4-BE49-F238E27FC236}">
                <a16:creationId xmlns:a16="http://schemas.microsoft.com/office/drawing/2014/main" id="{52201AA0-DF8E-BB43-5614-943528F831B5}"/>
              </a:ext>
            </a:extLst>
          </p:cNvPr>
          <p:cNvSpPr txBox="1"/>
          <p:nvPr/>
        </p:nvSpPr>
        <p:spPr bwMode="auto">
          <a:xfrm>
            <a:off x="3727318" y="2722811"/>
            <a:ext cx="3831723" cy="646331"/>
          </a:xfrm>
          <a:prstGeom prst="rect">
            <a:avLst/>
          </a:prstGeom>
          <a:solidFill>
            <a:srgbClr val="002060"/>
          </a:solidFill>
          <a:ln>
            <a:noFill/>
          </a:ln>
        </p:spPr>
        <p:txBody>
          <a:bodyPr wrap="square" rtlCol="0" anchor="ctr">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
            </a:r>
            <a:r>
              <a:rPr kumimoji="0" lang="en-US" sz="2000" b="1" i="0" u="none" strike="noStrike" kern="1200" cap="none" spc="0" normalizeH="0" baseline="0" noProof="0" err="1">
                <a:ln>
                  <a:noFill/>
                </a:ln>
                <a:solidFill>
                  <a:srgbClr val="FFFFFF"/>
                </a:solidFill>
                <a:effectLst/>
                <a:uLnTx/>
                <a:uFillTx/>
                <a:latin typeface="Calibri" panose="020F0502020204030204" pitchFamily="34" charset="0"/>
                <a:ea typeface="+mn-ea"/>
                <a:cs typeface="Arial" panose="020B0604020202020204" pitchFamily="34" charset="0"/>
              </a:rPr>
              <a:t>VRd</a:t>
            </a: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326)</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3099043" y="4444338"/>
            <a:ext cx="493072"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2E34821-4D9F-FF0E-6777-AF988FE53875}"/>
              </a:ext>
            </a:extLst>
          </p:cNvPr>
          <p:cNvCxnSpPr/>
          <p:nvPr/>
        </p:nvCxnSpPr>
        <p:spPr bwMode="auto">
          <a:xfrm>
            <a:off x="7901420" y="3824277"/>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24" name="TextBox 23">
            <a:extLst>
              <a:ext uri="{FF2B5EF4-FFF2-40B4-BE49-F238E27FC236}">
                <a16:creationId xmlns:a16="http://schemas.microsoft.com/office/drawing/2014/main" id="{665C990C-6876-A9BA-09B1-BF52C5BAFE46}"/>
              </a:ext>
            </a:extLst>
          </p:cNvPr>
          <p:cNvSpPr txBox="1"/>
          <p:nvPr/>
        </p:nvSpPr>
        <p:spPr bwMode="auto">
          <a:xfrm>
            <a:off x="7745401" y="3369142"/>
            <a:ext cx="677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ASCT</a:t>
            </a:r>
          </a:p>
        </p:txBody>
      </p:sp>
      <p:sp>
        <p:nvSpPr>
          <p:cNvPr id="11" name="TextBox 10">
            <a:extLst>
              <a:ext uri="{FF2B5EF4-FFF2-40B4-BE49-F238E27FC236}">
                <a16:creationId xmlns:a16="http://schemas.microsoft.com/office/drawing/2014/main" id="{890A7618-1534-7CD4-255B-E55C188B4426}"/>
              </a:ext>
            </a:extLst>
          </p:cNvPr>
          <p:cNvSpPr txBox="1"/>
          <p:nvPr/>
        </p:nvSpPr>
        <p:spPr bwMode="auto">
          <a:xfrm>
            <a:off x="104472" y="4430205"/>
            <a:ext cx="3042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*del(17p), t(4;14), t(14;16), or complex karyotype at diagnosis</a:t>
            </a:r>
          </a:p>
        </p:txBody>
      </p:sp>
      <p:sp>
        <p:nvSpPr>
          <p:cNvPr id="13" name="TextBox 12">
            <a:extLst>
              <a:ext uri="{FF2B5EF4-FFF2-40B4-BE49-F238E27FC236}">
                <a16:creationId xmlns:a16="http://schemas.microsoft.com/office/drawing/2014/main" id="{7616D216-CE01-DD88-6F41-BEAF50B94DBF}"/>
              </a:ext>
            </a:extLst>
          </p:cNvPr>
          <p:cNvSpPr txBox="1"/>
          <p:nvPr/>
        </p:nvSpPr>
        <p:spPr bwMode="auto">
          <a:xfrm>
            <a:off x="8196001" y="2774626"/>
            <a:ext cx="35920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Standard risk</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Lenalidomide maintenance until disease progression</a:t>
            </a:r>
          </a:p>
        </p:txBody>
      </p:sp>
      <p:sp>
        <p:nvSpPr>
          <p:cNvPr id="14" name="TextBox 13">
            <a:extLst>
              <a:ext uri="{FF2B5EF4-FFF2-40B4-BE49-F238E27FC236}">
                <a16:creationId xmlns:a16="http://schemas.microsoft.com/office/drawing/2014/main" id="{F9313782-6B39-030B-603F-5A8D28E25CFD}"/>
              </a:ext>
            </a:extLst>
          </p:cNvPr>
          <p:cNvSpPr txBox="1"/>
          <p:nvPr/>
        </p:nvSpPr>
        <p:spPr bwMode="auto">
          <a:xfrm>
            <a:off x="8196000" y="3929390"/>
            <a:ext cx="35920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High risk</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Proteasome inhibitor/IMiD maintenance for 3 yr or until disease progression</a:t>
            </a:r>
          </a:p>
        </p:txBody>
      </p:sp>
      <p:sp>
        <p:nvSpPr>
          <p:cNvPr id="16" name="Text Box 11">
            <a:extLst>
              <a:ext uri="{FF2B5EF4-FFF2-40B4-BE49-F238E27FC236}">
                <a16:creationId xmlns:a16="http://schemas.microsoft.com/office/drawing/2014/main" id="{75846CC8-B605-8EAB-F3BF-8641C4EDD014}"/>
              </a:ext>
            </a:extLst>
          </p:cNvPr>
          <p:cNvSpPr txBox="1">
            <a:spLocks noChangeArrowheads="1"/>
          </p:cNvSpPr>
          <p:nvPr/>
        </p:nvSpPr>
        <p:spPr bwMode="auto">
          <a:xfrm>
            <a:off x="329927" y="6515474"/>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Joseph. ASH 2023. Abstr 647.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CA2765B9-CC21-79EB-B7BB-F744006C400C}"/>
              </a:ext>
            </a:extLst>
          </p:cNvPr>
          <p:cNvSpPr txBox="1"/>
          <p:nvPr/>
        </p:nvSpPr>
        <p:spPr bwMode="auto">
          <a:xfrm>
            <a:off x="3665210" y="4775251"/>
            <a:ext cx="4080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Lenalidomide</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25 mg PO D1-14 Q21D; </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Bortezomib</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1.3 mg/m</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D1, 4, 8, 11 Q21D; </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Dexamethasone</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40 mg D1, 8, 15 Q21D</a:t>
            </a:r>
          </a:p>
        </p:txBody>
      </p:sp>
      <p:sp>
        <p:nvSpPr>
          <p:cNvPr id="19" name="TextBox 18">
            <a:extLst>
              <a:ext uri="{FF2B5EF4-FFF2-40B4-BE49-F238E27FC236}">
                <a16:creationId xmlns:a16="http://schemas.microsoft.com/office/drawing/2014/main" id="{FD8944B3-BD0D-7752-4510-DC255D982821}"/>
              </a:ext>
            </a:extLst>
          </p:cNvPr>
          <p:cNvSpPr txBox="1"/>
          <p:nvPr/>
        </p:nvSpPr>
        <p:spPr bwMode="auto">
          <a:xfrm>
            <a:off x="3665210" y="3333929"/>
            <a:ext cx="3985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Daratumumab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IV or SC on D1, 8, 15 Q21D x C1-4 and D1 only if C5-6 given</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Lenalidomide</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25 mg PO D1-14 Q21D; </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Bortezomib</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1.3 mg/m</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D1, 4, 8, 11 Q21D; </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Dexamethasone</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 mg PO D1, 8, 15 Q28D</a:t>
            </a:r>
          </a:p>
        </p:txBody>
      </p:sp>
    </p:spTree>
    <p:extLst>
      <p:ext uri="{BB962C8B-B14F-4D97-AF65-F5344CB8AC3E}">
        <p14:creationId xmlns:p14="http://schemas.microsoft.com/office/powerpoint/2010/main" val="712126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22BA-0C06-163D-3836-94EE89D64806}"/>
              </a:ext>
            </a:extLst>
          </p:cNvPr>
          <p:cNvSpPr>
            <a:spLocks noGrp="1"/>
          </p:cNvSpPr>
          <p:nvPr>
            <p:ph type="title"/>
          </p:nvPr>
        </p:nvSpPr>
        <p:spPr/>
        <p:txBody>
          <a:bodyPr>
            <a:normAutofit/>
          </a:bodyPr>
          <a:lstStyle/>
          <a:p>
            <a:r>
              <a:rPr lang="en-US" sz="3600"/>
              <a:t>D-</a:t>
            </a:r>
            <a:r>
              <a:rPr lang="en-US" sz="3600" err="1"/>
              <a:t>VRd</a:t>
            </a:r>
            <a:r>
              <a:rPr lang="en-US" sz="3600"/>
              <a:t> vs </a:t>
            </a:r>
            <a:r>
              <a:rPr lang="en-US" sz="3600" err="1"/>
              <a:t>VRd</a:t>
            </a:r>
            <a:r>
              <a:rPr lang="en-US" sz="3600"/>
              <a:t>: Response Rates Over Time</a:t>
            </a:r>
          </a:p>
        </p:txBody>
      </p:sp>
      <p:graphicFrame>
        <p:nvGraphicFramePr>
          <p:cNvPr id="4" name="Table 4">
            <a:extLst>
              <a:ext uri="{FF2B5EF4-FFF2-40B4-BE49-F238E27FC236}">
                <a16:creationId xmlns:a16="http://schemas.microsoft.com/office/drawing/2014/main" id="{3349F16A-362F-518C-2ACF-39A0B4139FED}"/>
              </a:ext>
            </a:extLst>
          </p:cNvPr>
          <p:cNvGraphicFramePr>
            <a:graphicFrameLocks noGrp="1"/>
          </p:cNvGraphicFramePr>
          <p:nvPr>
            <p:ph idx="13"/>
            <p:extLst>
              <p:ext uri="{D42A27DB-BD31-4B8C-83A1-F6EECF244321}">
                <p14:modId xmlns:p14="http://schemas.microsoft.com/office/powerpoint/2010/main" val="2853852911"/>
              </p:ext>
            </p:extLst>
          </p:nvPr>
        </p:nvGraphicFramePr>
        <p:xfrm>
          <a:off x="657203" y="1836779"/>
          <a:ext cx="10762490" cy="3519537"/>
        </p:xfrm>
        <a:graphic>
          <a:graphicData uri="http://schemas.openxmlformats.org/drawingml/2006/table">
            <a:tbl>
              <a:tblPr firstRow="1" bandRow="1">
                <a:tableStyleId>{5C22544A-7EE6-4342-B048-85BDC9FD1C3A}</a:tableStyleId>
              </a:tblPr>
              <a:tblGrid>
                <a:gridCol w="2152498">
                  <a:extLst>
                    <a:ext uri="{9D8B030D-6E8A-4147-A177-3AD203B41FA5}">
                      <a16:colId xmlns:a16="http://schemas.microsoft.com/office/drawing/2014/main" val="165205944"/>
                    </a:ext>
                  </a:extLst>
                </a:gridCol>
                <a:gridCol w="2152498">
                  <a:extLst>
                    <a:ext uri="{9D8B030D-6E8A-4147-A177-3AD203B41FA5}">
                      <a16:colId xmlns:a16="http://schemas.microsoft.com/office/drawing/2014/main" val="538029433"/>
                    </a:ext>
                  </a:extLst>
                </a:gridCol>
                <a:gridCol w="2152498">
                  <a:extLst>
                    <a:ext uri="{9D8B030D-6E8A-4147-A177-3AD203B41FA5}">
                      <a16:colId xmlns:a16="http://schemas.microsoft.com/office/drawing/2014/main" val="202381088"/>
                    </a:ext>
                  </a:extLst>
                </a:gridCol>
                <a:gridCol w="2152498">
                  <a:extLst>
                    <a:ext uri="{9D8B030D-6E8A-4147-A177-3AD203B41FA5}">
                      <a16:colId xmlns:a16="http://schemas.microsoft.com/office/drawing/2014/main" val="2675049958"/>
                    </a:ext>
                  </a:extLst>
                </a:gridCol>
                <a:gridCol w="2152498">
                  <a:extLst>
                    <a:ext uri="{9D8B030D-6E8A-4147-A177-3AD203B41FA5}">
                      <a16:colId xmlns:a16="http://schemas.microsoft.com/office/drawing/2014/main" val="1582837100"/>
                    </a:ext>
                  </a:extLst>
                </a:gridCol>
              </a:tblGrid>
              <a:tr h="166512">
                <a:tc rowSpan="2">
                  <a:txBody>
                    <a:bodyPr/>
                    <a:lstStyle/>
                    <a:p>
                      <a:r>
                        <a:rPr lang="en-US"/>
                        <a:t>Response,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gridSpan="2">
                  <a:txBody>
                    <a:bodyPr/>
                    <a:lstStyle/>
                    <a:p>
                      <a:pPr algn="ctr"/>
                      <a:r>
                        <a:rPr lang="en-US"/>
                        <a:t>Post Induction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gridSpan="2">
                  <a:txBody>
                    <a:bodyPr/>
                    <a:lstStyle/>
                    <a:p>
                      <a:pPr algn="ctr"/>
                      <a:r>
                        <a:rPr lang="en-US"/>
                        <a:t>Post Transplant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extLst>
                  <a:ext uri="{0D108BD9-81ED-4DB2-BD59-A6C34878D82A}">
                    <a16:rowId xmlns:a16="http://schemas.microsoft.com/office/drawing/2014/main" val="329602126"/>
                  </a:ext>
                </a:extLst>
              </a:tr>
              <a:tr h="166512">
                <a:tc vMerge="1">
                  <a:txBody>
                    <a:bodyPr/>
                    <a:lstStyle/>
                    <a:p>
                      <a:endParaRPr lang="en-US">
                        <a:solidFill>
                          <a:schemeClr val="bg1"/>
                        </a:solidFill>
                      </a:endParaRPr>
                    </a:p>
                  </a:txBody>
                  <a:tcPr/>
                </a:tc>
                <a:tc>
                  <a:txBody>
                    <a:bodyPr/>
                    <a:lstStyle/>
                    <a:p>
                      <a:pPr algn="ctr"/>
                      <a:r>
                        <a:rPr lang="en-US" b="1">
                          <a:solidFill>
                            <a:schemeClr val="tx1"/>
                          </a:solidFill>
                        </a:rPr>
                        <a:t>D-</a:t>
                      </a:r>
                      <a:r>
                        <a:rPr lang="en-US" b="1" err="1">
                          <a:solidFill>
                            <a:schemeClr val="tx1"/>
                          </a:solidFill>
                        </a:rPr>
                        <a:t>VRd</a:t>
                      </a:r>
                      <a:endParaRPr lang="en-US" b="1">
                        <a:solidFill>
                          <a:schemeClr val="tx1"/>
                        </a:solidFill>
                      </a:endParaRP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b="1" err="1">
                          <a:solidFill>
                            <a:schemeClr val="tx1"/>
                          </a:solidFill>
                        </a:rPr>
                        <a:t>VRd</a:t>
                      </a:r>
                      <a:endParaRPr lang="en-US" b="1">
                        <a:solidFill>
                          <a:schemeClr val="tx1"/>
                        </a:solidFill>
                      </a:endParaRP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b="1">
                          <a:solidFill>
                            <a:schemeClr val="tx1"/>
                          </a:solidFill>
                        </a:rPr>
                        <a:t>D-</a:t>
                      </a:r>
                      <a:r>
                        <a:rPr lang="en-US" b="1" err="1">
                          <a:solidFill>
                            <a:schemeClr val="tx1"/>
                          </a:solidFill>
                        </a:rPr>
                        <a:t>VRd</a:t>
                      </a:r>
                      <a:endParaRPr lang="en-US" b="1">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solidFill>
                  </a:tcPr>
                </a:tc>
                <a:tc>
                  <a:txBody>
                    <a:bodyPr/>
                    <a:lstStyle/>
                    <a:p>
                      <a:pPr algn="ctr"/>
                      <a:r>
                        <a:rPr lang="en-US" b="1" err="1">
                          <a:solidFill>
                            <a:schemeClr val="tx1"/>
                          </a:solidFill>
                        </a:rPr>
                        <a:t>VRd</a:t>
                      </a:r>
                      <a:endParaRPr lang="en-US" b="1">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151676843"/>
                  </a:ext>
                </a:extLst>
              </a:tr>
              <a:tr h="410577">
                <a:tc>
                  <a:txBody>
                    <a:bodyPr/>
                    <a:lstStyle/>
                    <a:p>
                      <a:r>
                        <a:rPr lang="en-US">
                          <a:solidFill>
                            <a:schemeClr val="bg1"/>
                          </a:solidFill>
                        </a:rPr>
                        <a:t>≥ CR</a:t>
                      </a:r>
                    </a:p>
                    <a:p>
                      <a:pPr marL="285750" indent="-285750">
                        <a:buFont typeface="Wingdings" panose="05000000000000000000" pitchFamily="2" charset="2"/>
                        <a:buChar char="§"/>
                      </a:pPr>
                      <a:r>
                        <a:rPr lang="en-US">
                          <a:solidFill>
                            <a:schemeClr val="bg1"/>
                          </a:solidFill>
                        </a:rPr>
                        <a:t>sCR</a:t>
                      </a:r>
                    </a:p>
                    <a:p>
                      <a:pPr marL="285750" indent="-285750">
                        <a:buFont typeface="Wingdings" panose="05000000000000000000" pitchFamily="2" charset="2"/>
                        <a:buChar char="§"/>
                      </a:pPr>
                      <a:r>
                        <a:rPr lang="en-US">
                          <a:solidFill>
                            <a:schemeClr val="bg1"/>
                          </a:solidFill>
                        </a:rPr>
                        <a:t>CR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21.5</a:t>
                      </a:r>
                    </a:p>
                    <a:p>
                      <a:pPr algn="ctr"/>
                      <a:r>
                        <a:rPr lang="en-US">
                          <a:solidFill>
                            <a:schemeClr val="bg1"/>
                          </a:solidFill>
                        </a:rPr>
                        <a:t>12.6</a:t>
                      </a:r>
                    </a:p>
                    <a:p>
                      <a:pPr algn="ctr"/>
                      <a:r>
                        <a:rPr lang="en-US">
                          <a:solidFill>
                            <a:schemeClr val="bg1"/>
                          </a:solidFill>
                        </a:rPr>
                        <a:t>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35.9</a:t>
                      </a:r>
                    </a:p>
                    <a:p>
                      <a:pPr algn="ctr"/>
                      <a:r>
                        <a:rPr lang="en-US">
                          <a:solidFill>
                            <a:schemeClr val="bg1"/>
                          </a:solidFill>
                        </a:rPr>
                        <a:t>4.0</a:t>
                      </a:r>
                    </a:p>
                    <a:p>
                      <a:pPr algn="ctr"/>
                      <a:r>
                        <a:rPr lang="en-US">
                          <a:solidFill>
                            <a:schemeClr val="bg1"/>
                          </a:solidFill>
                        </a:rPr>
                        <a:t>31.9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42.8</a:t>
                      </a:r>
                    </a:p>
                    <a:p>
                      <a:pPr algn="ctr"/>
                      <a:r>
                        <a:rPr lang="en-US">
                          <a:solidFill>
                            <a:schemeClr val="bg1"/>
                          </a:solidFill>
                        </a:rPr>
                        <a:t>32.1</a:t>
                      </a:r>
                    </a:p>
                    <a:p>
                      <a:pPr algn="ctr"/>
                      <a:r>
                        <a:rPr lang="en-US">
                          <a:solidFill>
                            <a:schemeClr val="bg1"/>
                          </a:solidFill>
                        </a:rPr>
                        <a:t>10.7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67.5</a:t>
                      </a:r>
                    </a:p>
                    <a:p>
                      <a:pPr algn="ctr"/>
                      <a:r>
                        <a:rPr lang="en-US">
                          <a:solidFill>
                            <a:schemeClr val="bg1"/>
                          </a:solidFill>
                        </a:rPr>
                        <a:t>28.7</a:t>
                      </a:r>
                    </a:p>
                    <a:p>
                      <a:pPr algn="ctr"/>
                      <a:r>
                        <a:rPr lang="en-US">
                          <a:solidFill>
                            <a:schemeClr val="bg1"/>
                          </a:solidFill>
                        </a:rPr>
                        <a:t>38.8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72595033"/>
                  </a:ext>
                </a:extLst>
              </a:tr>
              <a:tr h="410577">
                <a:tc>
                  <a:txBody>
                    <a:bodyPr/>
                    <a:lstStyle/>
                    <a:p>
                      <a:pPr marL="0" indent="0">
                        <a:buFont typeface="Wingdings" panose="05000000000000000000" pitchFamily="2" charset="2"/>
                        <a:buNone/>
                      </a:pPr>
                      <a:r>
                        <a:rPr lang="en-US">
                          <a:solidFill>
                            <a:schemeClr val="bg1"/>
                          </a:solidFill>
                        </a:rPr>
                        <a:t>≥ VGPR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86.4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67.5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95.6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86.8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47234158"/>
                  </a:ext>
                </a:extLst>
              </a:tr>
              <a:tr h="166512">
                <a:tc>
                  <a:txBody>
                    <a:bodyPr/>
                    <a:lstStyle/>
                    <a:p>
                      <a:r>
                        <a:rPr lang="en-US">
                          <a:solidFill>
                            <a:schemeClr val="bg1"/>
                          </a:solidFill>
                        </a:rPr>
                        <a:t>VGPR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64.9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31.6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52.8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4085204"/>
                  </a:ext>
                </a:extLst>
              </a:tr>
              <a:tr h="166512">
                <a:tc>
                  <a:txBody>
                    <a:bodyPr/>
                    <a:lstStyle/>
                    <a:p>
                      <a:r>
                        <a:rPr lang="en-US">
                          <a:solidFill>
                            <a:schemeClr val="bg1"/>
                          </a:solidFill>
                        </a:rPr>
                        <a:t>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13.2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29.6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11.8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574756"/>
                  </a:ext>
                </a:extLst>
              </a:tr>
              <a:tr h="166512">
                <a:tc>
                  <a:txBody>
                    <a:bodyPr/>
                    <a:lstStyle/>
                    <a:p>
                      <a:r>
                        <a:rPr lang="en-US">
                          <a:solidFill>
                            <a:schemeClr val="bg1"/>
                          </a:solidFill>
                        </a:rPr>
                        <a:t>SD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5203052"/>
                  </a:ext>
                </a:extLst>
              </a:tr>
              <a:tr h="166512">
                <a:tc>
                  <a:txBody>
                    <a:bodyPr/>
                    <a:lstStyle/>
                    <a:p>
                      <a:r>
                        <a:rPr lang="en-US">
                          <a:solidFill>
                            <a:schemeClr val="bg1"/>
                          </a:solidFill>
                        </a:rPr>
                        <a:t>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94477798"/>
                  </a:ext>
                </a:extLst>
              </a:tr>
            </a:tbl>
          </a:graphicData>
        </a:graphic>
      </p:graphicFrame>
      <p:sp>
        <p:nvSpPr>
          <p:cNvPr id="5" name="Content Placeholder 2">
            <a:extLst>
              <a:ext uri="{FF2B5EF4-FFF2-40B4-BE49-F238E27FC236}">
                <a16:creationId xmlns:a16="http://schemas.microsoft.com/office/drawing/2014/main" id="{CC987693-4715-9F94-50EE-E721346EA300}"/>
              </a:ext>
            </a:extLst>
          </p:cNvPr>
          <p:cNvSpPr txBox="1">
            <a:spLocks/>
          </p:cNvSpPr>
          <p:nvPr/>
        </p:nvSpPr>
        <p:spPr bwMode="auto">
          <a:xfrm>
            <a:off x="657203" y="5435469"/>
            <a:ext cx="10877529" cy="97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Response rates improved from postinduction to posttransplant phase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MRD assessment is ongoing</a:t>
            </a:r>
          </a:p>
        </p:txBody>
      </p:sp>
      <p:sp>
        <p:nvSpPr>
          <p:cNvPr id="6" name="Text Box 11">
            <a:extLst>
              <a:ext uri="{FF2B5EF4-FFF2-40B4-BE49-F238E27FC236}">
                <a16:creationId xmlns:a16="http://schemas.microsoft.com/office/drawing/2014/main" id="{7602E86D-BE18-1265-6733-E2DAE5AF123E}"/>
              </a:ext>
            </a:extLst>
          </p:cNvPr>
          <p:cNvSpPr txBox="1">
            <a:spLocks noChangeArrowheads="1"/>
          </p:cNvSpPr>
          <p:nvPr/>
        </p:nvSpPr>
        <p:spPr bwMode="auto">
          <a:xfrm>
            <a:off x="326790" y="6518583"/>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Joseph. ASH 2023. Abstr 647.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C8210BB5-ED75-DA60-B692-9BBD5825DB51}"/>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20344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4" name="Group 1453">
            <a:extLst>
              <a:ext uri="{FF2B5EF4-FFF2-40B4-BE49-F238E27FC236}">
                <a16:creationId xmlns:a16="http://schemas.microsoft.com/office/drawing/2014/main" id="{5CAA6904-2869-4B39-A26E-8879BF202306}"/>
              </a:ext>
            </a:extLst>
          </p:cNvPr>
          <p:cNvGrpSpPr/>
          <p:nvPr/>
        </p:nvGrpSpPr>
        <p:grpSpPr>
          <a:xfrm>
            <a:off x="937359" y="4685881"/>
            <a:ext cx="4764544" cy="268658"/>
            <a:chOff x="6424895" y="4576131"/>
            <a:chExt cx="5464278" cy="307777"/>
          </a:xfrm>
        </p:grpSpPr>
        <p:sp>
          <p:nvSpPr>
            <p:cNvPr id="1455" name="TextBox 1454">
              <a:extLst>
                <a:ext uri="{FF2B5EF4-FFF2-40B4-BE49-F238E27FC236}">
                  <a16:creationId xmlns:a16="http://schemas.microsoft.com/office/drawing/2014/main" id="{49863DD3-0C9F-0AB5-438B-5B4B6E36F68B}"/>
                </a:ext>
              </a:extLst>
            </p:cNvPr>
            <p:cNvSpPr txBox="1"/>
            <p:nvPr/>
          </p:nvSpPr>
          <p:spPr>
            <a:xfrm>
              <a:off x="6424895" y="4576131"/>
              <a:ext cx="28405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a:t>
              </a:r>
            </a:p>
          </p:txBody>
        </p:sp>
        <p:sp>
          <p:nvSpPr>
            <p:cNvPr id="1456" name="TextBox 1455">
              <a:extLst>
                <a:ext uri="{FF2B5EF4-FFF2-40B4-BE49-F238E27FC236}">
                  <a16:creationId xmlns:a16="http://schemas.microsoft.com/office/drawing/2014/main" id="{8A7B9DA0-23A5-3FCF-2B3C-5D5E697949BD}"/>
                </a:ext>
              </a:extLst>
            </p:cNvPr>
            <p:cNvSpPr txBox="1"/>
            <p:nvPr/>
          </p:nvSpPr>
          <p:spPr>
            <a:xfrm>
              <a:off x="6713548" y="457613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12</a:t>
              </a:r>
            </a:p>
          </p:txBody>
        </p:sp>
        <p:sp>
          <p:nvSpPr>
            <p:cNvPr id="1457" name="TextBox 1456">
              <a:extLst>
                <a:ext uri="{FF2B5EF4-FFF2-40B4-BE49-F238E27FC236}">
                  <a16:creationId xmlns:a16="http://schemas.microsoft.com/office/drawing/2014/main" id="{EB91B1E4-0F18-1907-CCC9-B24CAEFC6A26}"/>
                </a:ext>
              </a:extLst>
            </p:cNvPr>
            <p:cNvSpPr txBox="1"/>
            <p:nvPr/>
          </p:nvSpPr>
          <p:spPr>
            <a:xfrm>
              <a:off x="7109897" y="457613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24</a:t>
              </a:r>
            </a:p>
          </p:txBody>
        </p:sp>
        <p:sp>
          <p:nvSpPr>
            <p:cNvPr id="1458" name="TextBox 1457">
              <a:extLst>
                <a:ext uri="{FF2B5EF4-FFF2-40B4-BE49-F238E27FC236}">
                  <a16:creationId xmlns:a16="http://schemas.microsoft.com/office/drawing/2014/main" id="{9FA72705-EC3A-9A05-F8D3-83BA75887621}"/>
                </a:ext>
              </a:extLst>
            </p:cNvPr>
            <p:cNvSpPr txBox="1"/>
            <p:nvPr/>
          </p:nvSpPr>
          <p:spPr>
            <a:xfrm>
              <a:off x="7490568"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36</a:t>
              </a:r>
            </a:p>
          </p:txBody>
        </p:sp>
        <p:sp>
          <p:nvSpPr>
            <p:cNvPr id="1459" name="TextBox 1458">
              <a:extLst>
                <a:ext uri="{FF2B5EF4-FFF2-40B4-BE49-F238E27FC236}">
                  <a16:creationId xmlns:a16="http://schemas.microsoft.com/office/drawing/2014/main" id="{58544FF5-8D16-AA9F-345A-F2536CDE61B1}"/>
                </a:ext>
              </a:extLst>
            </p:cNvPr>
            <p:cNvSpPr txBox="1"/>
            <p:nvPr/>
          </p:nvSpPr>
          <p:spPr>
            <a:xfrm>
              <a:off x="7829560" y="457613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48</a:t>
              </a:r>
            </a:p>
          </p:txBody>
        </p:sp>
        <p:sp>
          <p:nvSpPr>
            <p:cNvPr id="1460" name="TextBox 1459">
              <a:extLst>
                <a:ext uri="{FF2B5EF4-FFF2-40B4-BE49-F238E27FC236}">
                  <a16:creationId xmlns:a16="http://schemas.microsoft.com/office/drawing/2014/main" id="{630F5046-7FFB-F63C-390E-E82BEF1BECAE}"/>
                </a:ext>
              </a:extLst>
            </p:cNvPr>
            <p:cNvSpPr txBox="1"/>
            <p:nvPr/>
          </p:nvSpPr>
          <p:spPr>
            <a:xfrm>
              <a:off x="8159892"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60</a:t>
              </a:r>
            </a:p>
          </p:txBody>
        </p:sp>
        <p:sp>
          <p:nvSpPr>
            <p:cNvPr id="1461" name="TextBox 1460">
              <a:extLst>
                <a:ext uri="{FF2B5EF4-FFF2-40B4-BE49-F238E27FC236}">
                  <a16:creationId xmlns:a16="http://schemas.microsoft.com/office/drawing/2014/main" id="{012BC2D3-7241-519A-17F1-0C9438414A7D}"/>
                </a:ext>
              </a:extLst>
            </p:cNvPr>
            <p:cNvSpPr txBox="1"/>
            <p:nvPr/>
          </p:nvSpPr>
          <p:spPr>
            <a:xfrm>
              <a:off x="8505441"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72</a:t>
              </a:r>
            </a:p>
          </p:txBody>
        </p:sp>
        <p:sp>
          <p:nvSpPr>
            <p:cNvPr id="1462" name="TextBox 1461">
              <a:extLst>
                <a:ext uri="{FF2B5EF4-FFF2-40B4-BE49-F238E27FC236}">
                  <a16:creationId xmlns:a16="http://schemas.microsoft.com/office/drawing/2014/main" id="{278FEFFD-D49C-F63B-C4D8-6B2562DA5CD8}"/>
                </a:ext>
              </a:extLst>
            </p:cNvPr>
            <p:cNvSpPr txBox="1"/>
            <p:nvPr/>
          </p:nvSpPr>
          <p:spPr>
            <a:xfrm>
              <a:off x="8893390"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84</a:t>
              </a:r>
            </a:p>
          </p:txBody>
        </p:sp>
        <p:sp>
          <p:nvSpPr>
            <p:cNvPr id="1463" name="TextBox 1462">
              <a:extLst>
                <a:ext uri="{FF2B5EF4-FFF2-40B4-BE49-F238E27FC236}">
                  <a16:creationId xmlns:a16="http://schemas.microsoft.com/office/drawing/2014/main" id="{23AAC85D-93E9-D342-64D5-1D4617124847}"/>
                </a:ext>
              </a:extLst>
            </p:cNvPr>
            <p:cNvSpPr txBox="1"/>
            <p:nvPr/>
          </p:nvSpPr>
          <p:spPr>
            <a:xfrm>
              <a:off x="9268040"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96</a:t>
              </a:r>
            </a:p>
          </p:txBody>
        </p:sp>
        <p:sp>
          <p:nvSpPr>
            <p:cNvPr id="1464" name="TextBox 1463">
              <a:extLst>
                <a:ext uri="{FF2B5EF4-FFF2-40B4-BE49-F238E27FC236}">
                  <a16:creationId xmlns:a16="http://schemas.microsoft.com/office/drawing/2014/main" id="{CE0FFF9D-729D-5A5B-901D-3B7C05127DD5}"/>
                </a:ext>
              </a:extLst>
            </p:cNvPr>
            <p:cNvSpPr txBox="1"/>
            <p:nvPr/>
          </p:nvSpPr>
          <p:spPr>
            <a:xfrm>
              <a:off x="9561347"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108</a:t>
              </a:r>
            </a:p>
          </p:txBody>
        </p:sp>
        <p:sp>
          <p:nvSpPr>
            <p:cNvPr id="1465" name="TextBox 1464">
              <a:extLst>
                <a:ext uri="{FF2B5EF4-FFF2-40B4-BE49-F238E27FC236}">
                  <a16:creationId xmlns:a16="http://schemas.microsoft.com/office/drawing/2014/main" id="{D26D8654-EE47-4C58-54A1-65E0FCF4D199}"/>
                </a:ext>
              </a:extLst>
            </p:cNvPr>
            <p:cNvSpPr txBox="1"/>
            <p:nvPr/>
          </p:nvSpPr>
          <p:spPr>
            <a:xfrm>
              <a:off x="9911859"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120</a:t>
              </a:r>
            </a:p>
          </p:txBody>
        </p:sp>
        <p:sp>
          <p:nvSpPr>
            <p:cNvPr id="1466" name="TextBox 1465">
              <a:extLst>
                <a:ext uri="{FF2B5EF4-FFF2-40B4-BE49-F238E27FC236}">
                  <a16:creationId xmlns:a16="http://schemas.microsoft.com/office/drawing/2014/main" id="{3F80EE89-5EB3-3239-2FF6-69CACA83A3DE}"/>
                </a:ext>
              </a:extLst>
            </p:cNvPr>
            <p:cNvSpPr txBox="1"/>
            <p:nvPr/>
          </p:nvSpPr>
          <p:spPr>
            <a:xfrm>
              <a:off x="10284736"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132</a:t>
              </a:r>
            </a:p>
          </p:txBody>
        </p:sp>
        <p:sp>
          <p:nvSpPr>
            <p:cNvPr id="1467" name="TextBox 1466">
              <a:extLst>
                <a:ext uri="{FF2B5EF4-FFF2-40B4-BE49-F238E27FC236}">
                  <a16:creationId xmlns:a16="http://schemas.microsoft.com/office/drawing/2014/main" id="{8F55558A-7757-2D6C-C273-7F4CDEA5DB27}"/>
                </a:ext>
              </a:extLst>
            </p:cNvPr>
            <p:cNvSpPr txBox="1"/>
            <p:nvPr/>
          </p:nvSpPr>
          <p:spPr>
            <a:xfrm>
              <a:off x="10662266"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144</a:t>
              </a:r>
            </a:p>
          </p:txBody>
        </p:sp>
        <p:sp>
          <p:nvSpPr>
            <p:cNvPr id="1468" name="TextBox 1467">
              <a:extLst>
                <a:ext uri="{FF2B5EF4-FFF2-40B4-BE49-F238E27FC236}">
                  <a16:creationId xmlns:a16="http://schemas.microsoft.com/office/drawing/2014/main" id="{98B2A383-CC30-6EAA-4B4F-98FA1F65DA86}"/>
                </a:ext>
              </a:extLst>
            </p:cNvPr>
            <p:cNvSpPr txBox="1"/>
            <p:nvPr/>
          </p:nvSpPr>
          <p:spPr>
            <a:xfrm>
              <a:off x="11046032"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156</a:t>
              </a:r>
            </a:p>
          </p:txBody>
        </p:sp>
        <p:sp>
          <p:nvSpPr>
            <p:cNvPr id="1469" name="TextBox 1468">
              <a:extLst>
                <a:ext uri="{FF2B5EF4-FFF2-40B4-BE49-F238E27FC236}">
                  <a16:creationId xmlns:a16="http://schemas.microsoft.com/office/drawing/2014/main" id="{393CBC61-89E7-BB21-8B19-71DEC1D3FAF0}"/>
                </a:ext>
              </a:extLst>
            </p:cNvPr>
            <p:cNvSpPr txBox="1"/>
            <p:nvPr/>
          </p:nvSpPr>
          <p:spPr>
            <a:xfrm>
              <a:off x="11430393"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168</a:t>
              </a:r>
            </a:p>
          </p:txBody>
        </p:sp>
      </p:grpSp>
      <p:grpSp>
        <p:nvGrpSpPr>
          <p:cNvPr id="53" name="Group 52">
            <a:extLst>
              <a:ext uri="{FF2B5EF4-FFF2-40B4-BE49-F238E27FC236}">
                <a16:creationId xmlns:a16="http://schemas.microsoft.com/office/drawing/2014/main" id="{8D234F2B-E0D2-0F20-7AFC-529A95C2EDDF}"/>
              </a:ext>
            </a:extLst>
          </p:cNvPr>
          <p:cNvGrpSpPr/>
          <p:nvPr/>
        </p:nvGrpSpPr>
        <p:grpSpPr>
          <a:xfrm>
            <a:off x="6614227" y="4685881"/>
            <a:ext cx="4769244" cy="269787"/>
            <a:chOff x="6424895" y="4576131"/>
            <a:chExt cx="5464278" cy="307777"/>
          </a:xfrm>
        </p:grpSpPr>
        <p:sp>
          <p:nvSpPr>
            <p:cNvPr id="54" name="TextBox 53">
              <a:extLst>
                <a:ext uri="{FF2B5EF4-FFF2-40B4-BE49-F238E27FC236}">
                  <a16:creationId xmlns:a16="http://schemas.microsoft.com/office/drawing/2014/main" id="{7C01D019-4B42-0AEB-A33A-0F47EDD0816A}"/>
                </a:ext>
              </a:extLst>
            </p:cNvPr>
            <p:cNvSpPr txBox="1"/>
            <p:nvPr/>
          </p:nvSpPr>
          <p:spPr>
            <a:xfrm>
              <a:off x="6424895" y="4576131"/>
              <a:ext cx="28405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a:t>
              </a:r>
            </a:p>
          </p:txBody>
        </p:sp>
        <p:sp>
          <p:nvSpPr>
            <p:cNvPr id="55" name="TextBox 54">
              <a:extLst>
                <a:ext uri="{FF2B5EF4-FFF2-40B4-BE49-F238E27FC236}">
                  <a16:creationId xmlns:a16="http://schemas.microsoft.com/office/drawing/2014/main" id="{660DC4C9-F9FF-D14A-01B5-EB66FA870696}"/>
                </a:ext>
              </a:extLst>
            </p:cNvPr>
            <p:cNvSpPr txBox="1"/>
            <p:nvPr/>
          </p:nvSpPr>
          <p:spPr>
            <a:xfrm>
              <a:off x="6713548" y="457613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12</a:t>
              </a:r>
            </a:p>
          </p:txBody>
        </p:sp>
        <p:sp>
          <p:nvSpPr>
            <p:cNvPr id="56" name="TextBox 55">
              <a:extLst>
                <a:ext uri="{FF2B5EF4-FFF2-40B4-BE49-F238E27FC236}">
                  <a16:creationId xmlns:a16="http://schemas.microsoft.com/office/drawing/2014/main" id="{2F97DA28-F3A5-C2A2-CA44-DD6A3C7533BC}"/>
                </a:ext>
              </a:extLst>
            </p:cNvPr>
            <p:cNvSpPr txBox="1"/>
            <p:nvPr/>
          </p:nvSpPr>
          <p:spPr>
            <a:xfrm>
              <a:off x="7109897" y="457613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24</a:t>
              </a:r>
            </a:p>
          </p:txBody>
        </p:sp>
        <p:sp>
          <p:nvSpPr>
            <p:cNvPr id="57" name="TextBox 56">
              <a:extLst>
                <a:ext uri="{FF2B5EF4-FFF2-40B4-BE49-F238E27FC236}">
                  <a16:creationId xmlns:a16="http://schemas.microsoft.com/office/drawing/2014/main" id="{EFBCAD3C-D4AC-30A5-52D0-DCF37FFF634D}"/>
                </a:ext>
              </a:extLst>
            </p:cNvPr>
            <p:cNvSpPr txBox="1"/>
            <p:nvPr/>
          </p:nvSpPr>
          <p:spPr>
            <a:xfrm>
              <a:off x="7490568"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36</a:t>
              </a:r>
            </a:p>
          </p:txBody>
        </p:sp>
        <p:sp>
          <p:nvSpPr>
            <p:cNvPr id="58" name="TextBox 57">
              <a:extLst>
                <a:ext uri="{FF2B5EF4-FFF2-40B4-BE49-F238E27FC236}">
                  <a16:creationId xmlns:a16="http://schemas.microsoft.com/office/drawing/2014/main" id="{D96800FB-EA6A-7133-368D-14FFED48AAC1}"/>
                </a:ext>
              </a:extLst>
            </p:cNvPr>
            <p:cNvSpPr txBox="1"/>
            <p:nvPr/>
          </p:nvSpPr>
          <p:spPr>
            <a:xfrm>
              <a:off x="7829560" y="457613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48</a:t>
              </a:r>
            </a:p>
          </p:txBody>
        </p:sp>
        <p:sp>
          <p:nvSpPr>
            <p:cNvPr id="59" name="TextBox 58">
              <a:extLst>
                <a:ext uri="{FF2B5EF4-FFF2-40B4-BE49-F238E27FC236}">
                  <a16:creationId xmlns:a16="http://schemas.microsoft.com/office/drawing/2014/main" id="{E635C81D-93A3-B0FD-3F95-9F2C5F9DF87C}"/>
                </a:ext>
              </a:extLst>
            </p:cNvPr>
            <p:cNvSpPr txBox="1"/>
            <p:nvPr/>
          </p:nvSpPr>
          <p:spPr>
            <a:xfrm>
              <a:off x="8159892"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60</a:t>
              </a:r>
            </a:p>
          </p:txBody>
        </p:sp>
        <p:sp>
          <p:nvSpPr>
            <p:cNvPr id="60" name="TextBox 59">
              <a:extLst>
                <a:ext uri="{FF2B5EF4-FFF2-40B4-BE49-F238E27FC236}">
                  <a16:creationId xmlns:a16="http://schemas.microsoft.com/office/drawing/2014/main" id="{22253882-F6FC-D9B0-4ACD-481B2590DF5A}"/>
                </a:ext>
              </a:extLst>
            </p:cNvPr>
            <p:cNvSpPr txBox="1"/>
            <p:nvPr/>
          </p:nvSpPr>
          <p:spPr>
            <a:xfrm>
              <a:off x="8505441"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72</a:t>
              </a:r>
            </a:p>
          </p:txBody>
        </p:sp>
        <p:sp>
          <p:nvSpPr>
            <p:cNvPr id="61" name="TextBox 60">
              <a:extLst>
                <a:ext uri="{FF2B5EF4-FFF2-40B4-BE49-F238E27FC236}">
                  <a16:creationId xmlns:a16="http://schemas.microsoft.com/office/drawing/2014/main" id="{4C6D7AEE-10D0-67CA-2C6A-CE947944BEED}"/>
                </a:ext>
              </a:extLst>
            </p:cNvPr>
            <p:cNvSpPr txBox="1"/>
            <p:nvPr/>
          </p:nvSpPr>
          <p:spPr>
            <a:xfrm>
              <a:off x="8893390"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84</a:t>
              </a:r>
            </a:p>
          </p:txBody>
        </p:sp>
        <p:sp>
          <p:nvSpPr>
            <p:cNvPr id="62" name="TextBox 61">
              <a:extLst>
                <a:ext uri="{FF2B5EF4-FFF2-40B4-BE49-F238E27FC236}">
                  <a16:creationId xmlns:a16="http://schemas.microsoft.com/office/drawing/2014/main" id="{B41A0AA7-F6D0-1D8F-174C-7FFC8CA794B0}"/>
                </a:ext>
              </a:extLst>
            </p:cNvPr>
            <p:cNvSpPr txBox="1"/>
            <p:nvPr/>
          </p:nvSpPr>
          <p:spPr>
            <a:xfrm>
              <a:off x="9268040" y="4576131"/>
              <a:ext cx="36740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96</a:t>
              </a:r>
            </a:p>
          </p:txBody>
        </p:sp>
        <p:sp>
          <p:nvSpPr>
            <p:cNvPr id="63" name="TextBox 62">
              <a:extLst>
                <a:ext uri="{FF2B5EF4-FFF2-40B4-BE49-F238E27FC236}">
                  <a16:creationId xmlns:a16="http://schemas.microsoft.com/office/drawing/2014/main" id="{89A41ECB-43B7-BD35-C8DE-C6B4A320AC3F}"/>
                </a:ext>
              </a:extLst>
            </p:cNvPr>
            <p:cNvSpPr txBox="1"/>
            <p:nvPr/>
          </p:nvSpPr>
          <p:spPr>
            <a:xfrm>
              <a:off x="9561347"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108</a:t>
              </a:r>
            </a:p>
          </p:txBody>
        </p:sp>
        <p:sp>
          <p:nvSpPr>
            <p:cNvPr id="1356" name="TextBox 1355">
              <a:extLst>
                <a:ext uri="{FF2B5EF4-FFF2-40B4-BE49-F238E27FC236}">
                  <a16:creationId xmlns:a16="http://schemas.microsoft.com/office/drawing/2014/main" id="{5508EDD7-B31E-63B7-FBCD-7072DD996CCD}"/>
                </a:ext>
              </a:extLst>
            </p:cNvPr>
            <p:cNvSpPr txBox="1"/>
            <p:nvPr/>
          </p:nvSpPr>
          <p:spPr>
            <a:xfrm>
              <a:off x="9911859"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120</a:t>
              </a:r>
            </a:p>
          </p:txBody>
        </p:sp>
        <p:sp>
          <p:nvSpPr>
            <p:cNvPr id="1420" name="TextBox 1419">
              <a:extLst>
                <a:ext uri="{FF2B5EF4-FFF2-40B4-BE49-F238E27FC236}">
                  <a16:creationId xmlns:a16="http://schemas.microsoft.com/office/drawing/2014/main" id="{47DD1868-FD62-7EA3-F747-4FCC4FF2E30A}"/>
                </a:ext>
              </a:extLst>
            </p:cNvPr>
            <p:cNvSpPr txBox="1"/>
            <p:nvPr/>
          </p:nvSpPr>
          <p:spPr>
            <a:xfrm>
              <a:off x="10284736"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132</a:t>
              </a:r>
            </a:p>
          </p:txBody>
        </p:sp>
        <p:sp>
          <p:nvSpPr>
            <p:cNvPr id="1431" name="TextBox 1430">
              <a:extLst>
                <a:ext uri="{FF2B5EF4-FFF2-40B4-BE49-F238E27FC236}">
                  <a16:creationId xmlns:a16="http://schemas.microsoft.com/office/drawing/2014/main" id="{357DB40F-9CA9-0C23-4802-D4B539912680}"/>
                </a:ext>
              </a:extLst>
            </p:cNvPr>
            <p:cNvSpPr txBox="1"/>
            <p:nvPr/>
          </p:nvSpPr>
          <p:spPr>
            <a:xfrm>
              <a:off x="10662266"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144</a:t>
              </a:r>
            </a:p>
          </p:txBody>
        </p:sp>
        <p:sp>
          <p:nvSpPr>
            <p:cNvPr id="1432" name="TextBox 1431">
              <a:extLst>
                <a:ext uri="{FF2B5EF4-FFF2-40B4-BE49-F238E27FC236}">
                  <a16:creationId xmlns:a16="http://schemas.microsoft.com/office/drawing/2014/main" id="{B6A8583D-A6A1-188E-1696-DBA0461160DE}"/>
                </a:ext>
              </a:extLst>
            </p:cNvPr>
            <p:cNvSpPr txBox="1"/>
            <p:nvPr/>
          </p:nvSpPr>
          <p:spPr>
            <a:xfrm>
              <a:off x="11046032"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156</a:t>
              </a:r>
            </a:p>
          </p:txBody>
        </p:sp>
        <p:sp>
          <p:nvSpPr>
            <p:cNvPr id="1433" name="TextBox 1432">
              <a:extLst>
                <a:ext uri="{FF2B5EF4-FFF2-40B4-BE49-F238E27FC236}">
                  <a16:creationId xmlns:a16="http://schemas.microsoft.com/office/drawing/2014/main" id="{C288FAF9-36DD-9EF5-D8F3-5CECED39EBE0}"/>
                </a:ext>
              </a:extLst>
            </p:cNvPr>
            <p:cNvSpPr txBox="1"/>
            <p:nvPr/>
          </p:nvSpPr>
          <p:spPr>
            <a:xfrm>
              <a:off x="11430393" y="4576131"/>
              <a:ext cx="45878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168</a:t>
              </a:r>
            </a:p>
          </p:txBody>
        </p:sp>
      </p:grpSp>
      <p:sp>
        <p:nvSpPr>
          <p:cNvPr id="2" name="Title 1">
            <a:extLst>
              <a:ext uri="{FF2B5EF4-FFF2-40B4-BE49-F238E27FC236}">
                <a16:creationId xmlns:a16="http://schemas.microsoft.com/office/drawing/2014/main" id="{FDA946A5-F906-D8C2-23BC-A4465EA51EB8}"/>
              </a:ext>
            </a:extLst>
          </p:cNvPr>
          <p:cNvSpPr>
            <a:spLocks noGrp="1"/>
          </p:cNvSpPr>
          <p:nvPr>
            <p:ph type="title"/>
          </p:nvPr>
        </p:nvSpPr>
        <p:spPr/>
        <p:txBody>
          <a:bodyPr>
            <a:normAutofit/>
          </a:bodyPr>
          <a:lstStyle/>
          <a:p>
            <a:r>
              <a:rPr lang="en-US" sz="3600"/>
              <a:t>D-</a:t>
            </a:r>
            <a:r>
              <a:rPr lang="en-US" sz="3600" err="1"/>
              <a:t>VRd</a:t>
            </a:r>
            <a:r>
              <a:rPr lang="en-US" sz="3600"/>
              <a:t> vs </a:t>
            </a:r>
            <a:r>
              <a:rPr lang="en-US" sz="3600" err="1"/>
              <a:t>VRd</a:t>
            </a:r>
            <a:r>
              <a:rPr lang="en-US" sz="3600"/>
              <a:t>: </a:t>
            </a:r>
            <a:r>
              <a:rPr lang="en-US" altLang="en-US" sz="3600"/>
              <a:t>Progression-Free and Overall Survival</a:t>
            </a:r>
            <a:endParaRPr lang="en-US" sz="3600"/>
          </a:p>
        </p:txBody>
      </p:sp>
      <p:sp>
        <p:nvSpPr>
          <p:cNvPr id="6" name="TextBox 5">
            <a:extLst>
              <a:ext uri="{FF2B5EF4-FFF2-40B4-BE49-F238E27FC236}">
                <a16:creationId xmlns:a16="http://schemas.microsoft.com/office/drawing/2014/main" id="{6E8CEC89-2AE4-3978-B304-38342D93A69F}"/>
              </a:ext>
            </a:extLst>
          </p:cNvPr>
          <p:cNvSpPr txBox="1"/>
          <p:nvPr/>
        </p:nvSpPr>
        <p:spPr bwMode="auto">
          <a:xfrm>
            <a:off x="3112101" y="2097482"/>
            <a:ext cx="519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a:t>
            </a:r>
          </a:p>
        </p:txBody>
      </p:sp>
      <p:sp>
        <p:nvSpPr>
          <p:cNvPr id="7" name="TextBox 6">
            <a:extLst>
              <a:ext uri="{FF2B5EF4-FFF2-40B4-BE49-F238E27FC236}">
                <a16:creationId xmlns:a16="http://schemas.microsoft.com/office/drawing/2014/main" id="{B546C3E0-225A-A7D7-0F62-304ED0013FD6}"/>
              </a:ext>
            </a:extLst>
          </p:cNvPr>
          <p:cNvSpPr txBox="1"/>
          <p:nvPr/>
        </p:nvSpPr>
        <p:spPr bwMode="auto">
          <a:xfrm>
            <a:off x="8673949" y="2096663"/>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a:t>
            </a:r>
          </a:p>
        </p:txBody>
      </p:sp>
      <p:sp>
        <p:nvSpPr>
          <p:cNvPr id="8" name="Text Box 11">
            <a:extLst>
              <a:ext uri="{FF2B5EF4-FFF2-40B4-BE49-F238E27FC236}">
                <a16:creationId xmlns:a16="http://schemas.microsoft.com/office/drawing/2014/main" id="{AF028566-2BB1-A022-A25B-FD3A7F942322}"/>
              </a:ext>
            </a:extLst>
          </p:cNvPr>
          <p:cNvSpPr txBox="1">
            <a:spLocks noChangeArrowheads="1"/>
          </p:cNvSpPr>
          <p:nvPr/>
        </p:nvSpPr>
        <p:spPr bwMode="auto">
          <a:xfrm>
            <a:off x="331211" y="6513202"/>
            <a:ext cx="29283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Joseph. ASH 2023. Abstr 647. </a:t>
            </a:r>
            <a:endPar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endParaRPr>
          </a:p>
        </p:txBody>
      </p:sp>
      <p:sp>
        <p:nvSpPr>
          <p:cNvPr id="11" name="TextBox 27">
            <a:extLst>
              <a:ext uri="{FF2B5EF4-FFF2-40B4-BE49-F238E27FC236}">
                <a16:creationId xmlns:a16="http://schemas.microsoft.com/office/drawing/2014/main" id="{EC44BD18-3443-47E2-9C01-052B94A058B1}"/>
              </a:ext>
            </a:extLst>
          </p:cNvPr>
          <p:cNvSpPr txBox="1"/>
          <p:nvPr/>
        </p:nvSpPr>
        <p:spPr>
          <a:xfrm>
            <a:off x="1358591" y="5017966"/>
            <a:ext cx="467625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1-yr PFS, D-</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vs </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98% vs 93%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2-yr PFS, D-</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vs </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93% vs 82%</a:t>
            </a:r>
          </a:p>
        </p:txBody>
      </p:sp>
      <p:sp>
        <p:nvSpPr>
          <p:cNvPr id="12" name="TextBox 29">
            <a:extLst>
              <a:ext uri="{FF2B5EF4-FFF2-40B4-BE49-F238E27FC236}">
                <a16:creationId xmlns:a16="http://schemas.microsoft.com/office/drawing/2014/main" id="{1B2BFA84-2B43-4C1B-ADA5-550B5245D5EA}"/>
              </a:ext>
            </a:extLst>
          </p:cNvPr>
          <p:cNvSpPr txBox="1"/>
          <p:nvPr/>
        </p:nvSpPr>
        <p:spPr>
          <a:xfrm>
            <a:off x="1068576" y="5656317"/>
            <a:ext cx="4752231"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1" u="none" strike="noStrike" kern="1200" cap="none" spc="0" normalizeH="0" baseline="0" noProof="0">
                <a:ln>
                  <a:noFill/>
                </a:ln>
                <a:solidFill>
                  <a:srgbClr val="000000"/>
                </a:solidFill>
                <a:effectLst/>
                <a:uLnTx/>
                <a:uFillTx/>
                <a:latin typeface="Calibri"/>
                <a:ea typeface="+mn-ea"/>
                <a:cs typeface="+mn-cs"/>
              </a:rPr>
              <a:t>Median follow-up D-</a:t>
            </a:r>
            <a:r>
              <a:rPr kumimoji="0" lang="en-US" sz="1400" b="0" i="1" u="none" strike="noStrike" kern="1200" cap="none" spc="0" normalizeH="0" baseline="0" noProof="0" err="1">
                <a:ln>
                  <a:noFill/>
                </a:ln>
                <a:solidFill>
                  <a:srgbClr val="000000"/>
                </a:solidFill>
                <a:effectLst/>
                <a:uLnTx/>
                <a:uFillTx/>
                <a:latin typeface="Calibri"/>
                <a:ea typeface="+mn-ea"/>
                <a:cs typeface="+mn-cs"/>
              </a:rPr>
              <a:t>VRd</a:t>
            </a:r>
            <a:r>
              <a:rPr kumimoji="0" lang="en-US" sz="1400" b="0" i="1" u="none" strike="noStrike" kern="1200" cap="none" spc="0" normalizeH="0" baseline="0" noProof="0">
                <a:ln>
                  <a:noFill/>
                </a:ln>
                <a:solidFill>
                  <a:srgbClr val="000000"/>
                </a:solidFill>
                <a:effectLst/>
                <a:uLnTx/>
                <a:uFillTx/>
                <a:latin typeface="Calibri"/>
                <a:ea typeface="+mn-ea"/>
                <a:cs typeface="+mn-cs"/>
              </a:rPr>
              <a:t>: 18 </a:t>
            </a:r>
            <a:r>
              <a:rPr kumimoji="0" lang="en-US" sz="1400" b="0" i="1" u="none" strike="noStrike" kern="1200" cap="none" spc="0" normalizeH="0" baseline="0" noProof="0" err="1">
                <a:ln>
                  <a:noFill/>
                </a:ln>
                <a:solidFill>
                  <a:srgbClr val="000000"/>
                </a:solidFill>
                <a:effectLst/>
                <a:uLnTx/>
                <a:uFillTx/>
                <a:latin typeface="Calibri"/>
                <a:ea typeface="+mn-ea"/>
                <a:cs typeface="+mn-cs"/>
              </a:rPr>
              <a:t>mo</a:t>
            </a:r>
            <a:r>
              <a:rPr kumimoji="0" lang="en-US" sz="1400" b="0" i="1" u="none" strike="noStrike" kern="1200" cap="none" spc="0" normalizeH="0" baseline="0" noProof="0">
                <a:ln>
                  <a:noFill/>
                </a:ln>
                <a:solidFill>
                  <a:srgbClr val="000000"/>
                </a:solidFill>
                <a:effectLst/>
                <a:uLnTx/>
                <a:uFillTx/>
                <a:latin typeface="Calibri"/>
                <a:ea typeface="+mn-ea"/>
                <a:cs typeface="+mn-cs"/>
              </a:rPr>
              <a:t>, </a:t>
            </a:r>
            <a:r>
              <a:rPr kumimoji="0" lang="en-US" sz="1400" b="0" i="1" u="none" strike="noStrike" kern="1200" cap="none" spc="0" normalizeH="0" baseline="0" noProof="0" err="1">
                <a:ln>
                  <a:noFill/>
                </a:ln>
                <a:solidFill>
                  <a:srgbClr val="000000"/>
                </a:solidFill>
                <a:effectLst/>
                <a:uLnTx/>
                <a:uFillTx/>
                <a:latin typeface="Calibri"/>
                <a:ea typeface="+mn-ea"/>
                <a:cs typeface="+mn-cs"/>
              </a:rPr>
              <a:t>VRd</a:t>
            </a:r>
            <a:r>
              <a:rPr kumimoji="0" lang="en-US" sz="1400" b="0" i="1" u="none" strike="noStrike" kern="1200" cap="none" spc="0" normalizeH="0" baseline="0" noProof="0">
                <a:ln>
                  <a:noFill/>
                </a:ln>
                <a:solidFill>
                  <a:srgbClr val="000000"/>
                </a:solidFill>
                <a:effectLst/>
                <a:uLnTx/>
                <a:uFillTx/>
                <a:latin typeface="Calibri"/>
                <a:ea typeface="+mn-ea"/>
                <a:cs typeface="+mn-cs"/>
              </a:rPr>
              <a:t>: 87 </a:t>
            </a:r>
            <a:r>
              <a:rPr kumimoji="0" lang="en-US" sz="1400" b="0" i="1" u="none" strike="noStrike" kern="1200" cap="none" spc="0" normalizeH="0" baseline="0" noProof="0" err="1">
                <a:ln>
                  <a:noFill/>
                </a:ln>
                <a:solidFill>
                  <a:srgbClr val="000000"/>
                </a:solidFill>
                <a:effectLst/>
                <a:uLnTx/>
                <a:uFillTx/>
                <a:latin typeface="Calibri"/>
                <a:ea typeface="+mn-ea"/>
                <a:cs typeface="+mn-cs"/>
              </a:rPr>
              <a:t>mo</a:t>
            </a:r>
            <a:endParaRPr kumimoji="0" lang="en-US" sz="1400" b="0" i="1" u="none" strike="noStrike" kern="1200" cap="none" spc="0" normalizeH="0" baseline="0" noProof="0">
              <a:ln>
                <a:noFill/>
              </a:ln>
              <a:solidFill>
                <a:srgbClr val="000000"/>
              </a:solidFill>
              <a:effectLst/>
              <a:uLnTx/>
              <a:uFillTx/>
              <a:latin typeface="Calibri"/>
              <a:ea typeface="+mn-ea"/>
              <a:cs typeface="+mn-cs"/>
            </a:endParaRPr>
          </a:p>
        </p:txBody>
      </p:sp>
      <p:sp>
        <p:nvSpPr>
          <p:cNvPr id="13" name="TextBox 28">
            <a:extLst>
              <a:ext uri="{FF2B5EF4-FFF2-40B4-BE49-F238E27FC236}">
                <a16:creationId xmlns:a16="http://schemas.microsoft.com/office/drawing/2014/main" id="{7B3AE056-3B82-45A8-80CE-1B8BB0899E9C}"/>
              </a:ext>
            </a:extLst>
          </p:cNvPr>
          <p:cNvSpPr txBox="1"/>
          <p:nvPr/>
        </p:nvSpPr>
        <p:spPr>
          <a:xfrm>
            <a:off x="7375259" y="4947124"/>
            <a:ext cx="443198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1-yr OS, D-</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vs </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99% vs 97%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2-yr OS, D-</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vs </a:t>
            </a:r>
            <a:r>
              <a:rPr kumimoji="0" lang="en-US" sz="1800" b="0" i="0" u="none" strike="noStrike" kern="1200" cap="none" spc="0" normalizeH="0" baseline="0" noProof="0" err="1">
                <a:ln>
                  <a:noFill/>
                </a:ln>
                <a:solidFill>
                  <a:srgbClr val="000000"/>
                </a:solidFill>
                <a:effectLst/>
                <a:uLnTx/>
                <a:uFillTx/>
                <a:latin typeface="Calibri"/>
                <a:ea typeface="+mn-ea"/>
                <a:cs typeface="+mn-cs"/>
              </a:rPr>
              <a:t>VRd</a:t>
            </a:r>
            <a:r>
              <a:rPr kumimoji="0" lang="en-US" sz="1800" b="0" i="0" u="none" strike="noStrike" kern="1200" cap="none" spc="0" normalizeH="0" baseline="0" noProof="0">
                <a:ln>
                  <a:noFill/>
                </a:ln>
                <a:solidFill>
                  <a:srgbClr val="000000"/>
                </a:solidFill>
                <a:effectLst/>
                <a:uLnTx/>
                <a:uFillTx/>
                <a:latin typeface="Calibri"/>
                <a:ea typeface="+mn-ea"/>
                <a:cs typeface="+mn-cs"/>
              </a:rPr>
              <a:t>: 94% vs 91%</a:t>
            </a:r>
          </a:p>
        </p:txBody>
      </p:sp>
      <p:sp>
        <p:nvSpPr>
          <p:cNvPr id="14" name="TextBox 30">
            <a:extLst>
              <a:ext uri="{FF2B5EF4-FFF2-40B4-BE49-F238E27FC236}">
                <a16:creationId xmlns:a16="http://schemas.microsoft.com/office/drawing/2014/main" id="{097BCDF6-072C-4A55-9CFD-4CBEBFECB37D}"/>
              </a:ext>
            </a:extLst>
          </p:cNvPr>
          <p:cNvSpPr txBox="1"/>
          <p:nvPr/>
        </p:nvSpPr>
        <p:spPr>
          <a:xfrm>
            <a:off x="6759191" y="5593455"/>
            <a:ext cx="476635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BFBFBF"/>
              </a:buClr>
              <a:buSzTx/>
              <a:buFontTx/>
              <a:buNone/>
              <a:tabLst/>
              <a:defRPr/>
            </a:pPr>
            <a:r>
              <a:rPr kumimoji="0" lang="en-US" sz="1400" b="0" i="1" u="none" strike="noStrike" kern="1200" cap="none" spc="0" normalizeH="0" baseline="0" noProof="0">
                <a:ln>
                  <a:noFill/>
                </a:ln>
                <a:solidFill>
                  <a:srgbClr val="000000"/>
                </a:solidFill>
                <a:effectLst/>
                <a:uLnTx/>
                <a:uFillTx/>
                <a:latin typeface="Calibri"/>
                <a:ea typeface="+mn-ea"/>
                <a:cs typeface="+mn-cs"/>
              </a:rPr>
              <a:t>Median follow-up D-</a:t>
            </a:r>
            <a:r>
              <a:rPr kumimoji="0" lang="en-US" sz="1400" b="0" i="1" u="none" strike="noStrike" kern="1200" cap="none" spc="0" normalizeH="0" baseline="0" noProof="0" err="1">
                <a:ln>
                  <a:noFill/>
                </a:ln>
                <a:solidFill>
                  <a:srgbClr val="000000"/>
                </a:solidFill>
                <a:effectLst/>
                <a:uLnTx/>
                <a:uFillTx/>
                <a:latin typeface="Calibri"/>
                <a:ea typeface="+mn-ea"/>
                <a:cs typeface="+mn-cs"/>
              </a:rPr>
              <a:t>VRd</a:t>
            </a:r>
            <a:r>
              <a:rPr kumimoji="0" lang="en-US" sz="1400" b="0" i="1" u="none" strike="noStrike" kern="1200" cap="none" spc="0" normalizeH="0" baseline="0" noProof="0">
                <a:ln>
                  <a:noFill/>
                </a:ln>
                <a:solidFill>
                  <a:srgbClr val="000000"/>
                </a:solidFill>
                <a:effectLst/>
                <a:uLnTx/>
                <a:uFillTx/>
                <a:latin typeface="Calibri"/>
                <a:ea typeface="+mn-ea"/>
                <a:cs typeface="+mn-cs"/>
              </a:rPr>
              <a:t>: 18 </a:t>
            </a:r>
            <a:r>
              <a:rPr kumimoji="0" lang="en-US" sz="1400" b="0" i="1" u="none" strike="noStrike" kern="1200" cap="none" spc="0" normalizeH="0" baseline="0" noProof="0" err="1">
                <a:ln>
                  <a:noFill/>
                </a:ln>
                <a:solidFill>
                  <a:srgbClr val="000000"/>
                </a:solidFill>
                <a:effectLst/>
                <a:uLnTx/>
                <a:uFillTx/>
                <a:latin typeface="Calibri"/>
                <a:ea typeface="+mn-ea"/>
                <a:cs typeface="+mn-cs"/>
              </a:rPr>
              <a:t>mo</a:t>
            </a:r>
            <a:r>
              <a:rPr kumimoji="0" lang="en-US" sz="1400" b="0" i="1" u="none" strike="noStrike" kern="1200" cap="none" spc="0" normalizeH="0" baseline="0" noProof="0">
                <a:ln>
                  <a:noFill/>
                </a:ln>
                <a:solidFill>
                  <a:srgbClr val="000000"/>
                </a:solidFill>
                <a:effectLst/>
                <a:uLnTx/>
                <a:uFillTx/>
                <a:latin typeface="Calibri"/>
                <a:ea typeface="+mn-ea"/>
                <a:cs typeface="+mn-cs"/>
              </a:rPr>
              <a:t>, </a:t>
            </a:r>
            <a:r>
              <a:rPr kumimoji="0" lang="en-US" sz="1400" b="0" i="1" u="none" strike="noStrike" kern="1200" cap="none" spc="0" normalizeH="0" baseline="0" noProof="0" err="1">
                <a:ln>
                  <a:noFill/>
                </a:ln>
                <a:solidFill>
                  <a:srgbClr val="000000"/>
                </a:solidFill>
                <a:effectLst/>
                <a:uLnTx/>
                <a:uFillTx/>
                <a:latin typeface="Calibri"/>
                <a:ea typeface="+mn-ea"/>
                <a:cs typeface="+mn-cs"/>
              </a:rPr>
              <a:t>VRd</a:t>
            </a:r>
            <a:r>
              <a:rPr kumimoji="0" lang="en-US" sz="1400" b="0" i="1" u="none" strike="noStrike" kern="1200" cap="none" spc="0" normalizeH="0" baseline="0" noProof="0">
                <a:ln>
                  <a:noFill/>
                </a:ln>
                <a:solidFill>
                  <a:srgbClr val="000000"/>
                </a:solidFill>
                <a:effectLst/>
                <a:uLnTx/>
                <a:uFillTx/>
                <a:latin typeface="Calibri"/>
                <a:ea typeface="+mn-ea"/>
                <a:cs typeface="+mn-cs"/>
              </a:rPr>
              <a:t>: 96 </a:t>
            </a:r>
            <a:r>
              <a:rPr kumimoji="0" lang="en-US" sz="1400" b="0" i="1" u="none" strike="noStrike" kern="1200" cap="none" spc="0" normalizeH="0" baseline="0" noProof="0" err="1">
                <a:ln>
                  <a:noFill/>
                </a:ln>
                <a:solidFill>
                  <a:srgbClr val="000000"/>
                </a:solidFill>
                <a:effectLst/>
                <a:uLnTx/>
                <a:uFillTx/>
                <a:latin typeface="Calibri"/>
                <a:ea typeface="+mn-ea"/>
                <a:cs typeface="+mn-cs"/>
              </a:rPr>
              <a:t>mo</a:t>
            </a:r>
            <a:endParaRPr kumimoji="0" lang="en-US" sz="1400" b="0" i="1" u="none" strike="noStrike" kern="1200" cap="none" spc="0" normalizeH="0" baseline="0" noProof="0">
              <a:ln>
                <a:noFill/>
              </a:ln>
              <a:solidFill>
                <a:srgbClr val="000000"/>
              </a:solidFill>
              <a:effectLst/>
              <a:uLnTx/>
              <a:uFillTx/>
              <a:latin typeface="Calibri"/>
              <a:ea typeface="+mn-ea"/>
              <a:cs typeface="+mn-cs"/>
            </a:endParaRPr>
          </a:p>
        </p:txBody>
      </p:sp>
      <p:sp>
        <p:nvSpPr>
          <p:cNvPr id="3" name="Slide Number Placeholder 1">
            <a:extLst>
              <a:ext uri="{FF2B5EF4-FFF2-40B4-BE49-F238E27FC236}">
                <a16:creationId xmlns:a16="http://schemas.microsoft.com/office/drawing/2014/main" id="{4BD9D901-FCC4-F599-A076-DAFCA71F1F9C}"/>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1" name="Group 40">
            <a:extLst>
              <a:ext uri="{FF2B5EF4-FFF2-40B4-BE49-F238E27FC236}">
                <a16:creationId xmlns:a16="http://schemas.microsoft.com/office/drawing/2014/main" id="{46D13B3E-7C0A-6F87-D643-91795BA3389A}"/>
              </a:ext>
            </a:extLst>
          </p:cNvPr>
          <p:cNvGrpSpPr/>
          <p:nvPr/>
        </p:nvGrpSpPr>
        <p:grpSpPr>
          <a:xfrm>
            <a:off x="533025" y="2260614"/>
            <a:ext cx="5287782" cy="2485548"/>
            <a:chOff x="311708" y="2615185"/>
            <a:chExt cx="5287782" cy="2485548"/>
          </a:xfrm>
        </p:grpSpPr>
        <p:grpSp>
          <p:nvGrpSpPr>
            <p:cNvPr id="1189" name="Group 1188">
              <a:extLst>
                <a:ext uri="{FF2B5EF4-FFF2-40B4-BE49-F238E27FC236}">
                  <a16:creationId xmlns:a16="http://schemas.microsoft.com/office/drawing/2014/main" id="{9575B9F1-F983-643E-634C-1204204D9D93}"/>
                </a:ext>
              </a:extLst>
            </p:cNvPr>
            <p:cNvGrpSpPr/>
            <p:nvPr/>
          </p:nvGrpSpPr>
          <p:grpSpPr>
            <a:xfrm>
              <a:off x="1019742" y="2741587"/>
              <a:ext cx="1256666" cy="399602"/>
              <a:chOff x="1019742" y="2741587"/>
              <a:chExt cx="1256666" cy="399602"/>
            </a:xfrm>
          </p:grpSpPr>
          <p:cxnSp>
            <p:nvCxnSpPr>
              <p:cNvPr id="1170" name="Straight Connector 1169">
                <a:extLst>
                  <a:ext uri="{FF2B5EF4-FFF2-40B4-BE49-F238E27FC236}">
                    <a16:creationId xmlns:a16="http://schemas.microsoft.com/office/drawing/2014/main" id="{D99A2B2D-EA6F-C75C-FCA1-073D14367A64}"/>
                  </a:ext>
                </a:extLst>
              </p:cNvPr>
              <p:cNvCxnSpPr>
                <a:cxnSpLocks/>
              </p:cNvCxnSpPr>
              <p:nvPr/>
            </p:nvCxnSpPr>
            <p:spPr bwMode="auto">
              <a:xfrm>
                <a:off x="2276408" y="3017689"/>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E763EC4D-E839-FCB7-2001-312DAA620A6E}"/>
                  </a:ext>
                </a:extLst>
              </p:cNvPr>
              <p:cNvCxnSpPr>
                <a:cxnSpLocks/>
              </p:cNvCxnSpPr>
              <p:nvPr/>
            </p:nvCxnSpPr>
            <p:spPr bwMode="auto">
              <a:xfrm>
                <a:off x="2163440" y="3017689"/>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17653914-A343-B9BC-0E02-2F8827D81C51}"/>
                  </a:ext>
                </a:extLst>
              </p:cNvPr>
              <p:cNvCxnSpPr>
                <a:cxnSpLocks/>
              </p:cNvCxnSpPr>
              <p:nvPr/>
            </p:nvCxnSpPr>
            <p:spPr bwMode="auto">
              <a:xfrm>
                <a:off x="2131467" y="3017689"/>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E81E5A42-1505-43AF-E7CC-EBCEFD9B516D}"/>
                  </a:ext>
                </a:extLst>
              </p:cNvPr>
              <p:cNvCxnSpPr>
                <a:cxnSpLocks/>
              </p:cNvCxnSpPr>
              <p:nvPr/>
            </p:nvCxnSpPr>
            <p:spPr bwMode="auto">
              <a:xfrm>
                <a:off x="2095233" y="3018755"/>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99CC2108-6845-4B34-CB27-C88A80378A9F}"/>
                  </a:ext>
                </a:extLst>
              </p:cNvPr>
              <p:cNvCxnSpPr>
                <a:cxnSpLocks/>
              </p:cNvCxnSpPr>
              <p:nvPr/>
            </p:nvCxnSpPr>
            <p:spPr bwMode="auto">
              <a:xfrm>
                <a:off x="2055802" y="3018310"/>
                <a:ext cx="0" cy="122434"/>
              </a:xfrm>
              <a:prstGeom prst="line">
                <a:avLst/>
              </a:prstGeom>
              <a:noFill/>
              <a:ln w="38100" cap="flat" cmpd="sng" algn="ctr">
                <a:solidFill>
                  <a:schemeClr val="accent5"/>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3DEFBE07-6F85-1D4E-131D-65C9782C477C}"/>
                  </a:ext>
                </a:extLst>
              </p:cNvPr>
              <p:cNvCxnSpPr>
                <a:cxnSpLocks/>
              </p:cNvCxnSpPr>
              <p:nvPr/>
            </p:nvCxnSpPr>
            <p:spPr bwMode="auto">
              <a:xfrm>
                <a:off x="1974806" y="3018310"/>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93833121-8E8C-2FE5-26F8-474048878ED4}"/>
                  </a:ext>
                </a:extLst>
              </p:cNvPr>
              <p:cNvCxnSpPr>
                <a:cxnSpLocks/>
              </p:cNvCxnSpPr>
              <p:nvPr/>
            </p:nvCxnSpPr>
            <p:spPr bwMode="auto">
              <a:xfrm>
                <a:off x="1894382" y="2904846"/>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79" name="Straight Connector 1178">
                <a:extLst>
                  <a:ext uri="{FF2B5EF4-FFF2-40B4-BE49-F238E27FC236}">
                    <a16:creationId xmlns:a16="http://schemas.microsoft.com/office/drawing/2014/main" id="{F2A9178F-28A3-2CC6-BC14-FDC37AEC3511}"/>
                  </a:ext>
                </a:extLst>
              </p:cNvPr>
              <p:cNvCxnSpPr>
                <a:cxnSpLocks/>
              </p:cNvCxnSpPr>
              <p:nvPr/>
            </p:nvCxnSpPr>
            <p:spPr bwMode="auto">
              <a:xfrm>
                <a:off x="1936438" y="3017689"/>
                <a:ext cx="0" cy="122434"/>
              </a:xfrm>
              <a:prstGeom prst="line">
                <a:avLst/>
              </a:prstGeom>
              <a:noFill/>
              <a:ln w="38100" cap="flat" cmpd="sng" algn="ctr">
                <a:solidFill>
                  <a:schemeClr val="accent5"/>
                </a:solidFill>
                <a:prstDash val="solid"/>
                <a:round/>
                <a:headEnd type="none" w="med" len="med"/>
                <a:tailEnd type="none" w="med" len="med"/>
              </a:ln>
              <a:effectLst/>
            </p:spPr>
          </p:cxnSp>
          <p:sp>
            <p:nvSpPr>
              <p:cNvPr id="1180" name="Rectangle 1179">
                <a:extLst>
                  <a:ext uri="{FF2B5EF4-FFF2-40B4-BE49-F238E27FC236}">
                    <a16:creationId xmlns:a16="http://schemas.microsoft.com/office/drawing/2014/main" id="{0104C53E-07ED-080C-4C84-D5E567CBA9E4}"/>
                  </a:ext>
                </a:extLst>
              </p:cNvPr>
              <p:cNvSpPr/>
              <p:nvPr/>
            </p:nvSpPr>
            <p:spPr bwMode="auto">
              <a:xfrm>
                <a:off x="1771532" y="2907422"/>
                <a:ext cx="97273"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1" name="Rectangle 1180">
                <a:extLst>
                  <a:ext uri="{FF2B5EF4-FFF2-40B4-BE49-F238E27FC236}">
                    <a16:creationId xmlns:a16="http://schemas.microsoft.com/office/drawing/2014/main" id="{8B206A87-A3C8-FFFA-CD7A-0469091E78A7}"/>
                  </a:ext>
                </a:extLst>
              </p:cNvPr>
              <p:cNvSpPr/>
              <p:nvPr/>
            </p:nvSpPr>
            <p:spPr bwMode="auto">
              <a:xfrm>
                <a:off x="1631977" y="2905061"/>
                <a:ext cx="121781"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2" name="Rectangle 1181">
                <a:extLst>
                  <a:ext uri="{FF2B5EF4-FFF2-40B4-BE49-F238E27FC236}">
                    <a16:creationId xmlns:a16="http://schemas.microsoft.com/office/drawing/2014/main" id="{F7C2C711-43E1-5CC1-EE8D-E74DA48D348E}"/>
                  </a:ext>
                </a:extLst>
              </p:cNvPr>
              <p:cNvSpPr/>
              <p:nvPr/>
            </p:nvSpPr>
            <p:spPr bwMode="auto">
              <a:xfrm>
                <a:off x="1450162" y="2863345"/>
                <a:ext cx="175596"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183" name="Straight Connector 1182">
                <a:extLst>
                  <a:ext uri="{FF2B5EF4-FFF2-40B4-BE49-F238E27FC236}">
                    <a16:creationId xmlns:a16="http://schemas.microsoft.com/office/drawing/2014/main" id="{88E5CA29-E94E-3D9A-750B-3DDD073B36D2}"/>
                  </a:ext>
                </a:extLst>
              </p:cNvPr>
              <p:cNvCxnSpPr>
                <a:cxnSpLocks/>
              </p:cNvCxnSpPr>
              <p:nvPr/>
            </p:nvCxnSpPr>
            <p:spPr bwMode="auto">
              <a:xfrm>
                <a:off x="1429407" y="2843629"/>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3BE9CBB8-A3D1-52A0-AB98-DFE9EEBFA23A}"/>
                  </a:ext>
                </a:extLst>
              </p:cNvPr>
              <p:cNvCxnSpPr>
                <a:cxnSpLocks/>
              </p:cNvCxnSpPr>
              <p:nvPr/>
            </p:nvCxnSpPr>
            <p:spPr bwMode="auto">
              <a:xfrm>
                <a:off x="1411657" y="2827083"/>
                <a:ext cx="0" cy="122434"/>
              </a:xfrm>
              <a:prstGeom prst="line">
                <a:avLst/>
              </a:prstGeom>
              <a:noFill/>
              <a:ln w="28575" cap="flat" cmpd="sng" algn="ctr">
                <a:solidFill>
                  <a:schemeClr val="accent5"/>
                </a:solidFill>
                <a:prstDash val="solid"/>
                <a:round/>
                <a:headEnd type="none" w="med" len="med"/>
                <a:tailEnd type="none" w="med" len="med"/>
              </a:ln>
              <a:effectLst/>
            </p:spPr>
          </p:cxnSp>
          <p:sp>
            <p:nvSpPr>
              <p:cNvPr id="1185" name="Rectangle 1184">
                <a:extLst>
                  <a:ext uri="{FF2B5EF4-FFF2-40B4-BE49-F238E27FC236}">
                    <a16:creationId xmlns:a16="http://schemas.microsoft.com/office/drawing/2014/main" id="{091302BF-640C-F0DA-D7E4-7FCD453616E2}"/>
                  </a:ext>
                </a:extLst>
              </p:cNvPr>
              <p:cNvSpPr/>
              <p:nvPr/>
            </p:nvSpPr>
            <p:spPr bwMode="auto">
              <a:xfrm>
                <a:off x="1309538" y="2799332"/>
                <a:ext cx="97300"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6" name="Rectangle 1185">
                <a:extLst>
                  <a:ext uri="{FF2B5EF4-FFF2-40B4-BE49-F238E27FC236}">
                    <a16:creationId xmlns:a16="http://schemas.microsoft.com/office/drawing/2014/main" id="{0B9A62BB-8ABC-1AC3-9A73-29BFBA3EC7DC}"/>
                  </a:ext>
                </a:extLst>
              </p:cNvPr>
              <p:cNvSpPr/>
              <p:nvPr/>
            </p:nvSpPr>
            <p:spPr bwMode="auto">
              <a:xfrm>
                <a:off x="1256071" y="2765126"/>
                <a:ext cx="59073"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7" name="Rectangle 1186">
                <a:extLst>
                  <a:ext uri="{FF2B5EF4-FFF2-40B4-BE49-F238E27FC236}">
                    <a16:creationId xmlns:a16="http://schemas.microsoft.com/office/drawing/2014/main" id="{AA71D73A-D923-BEDA-2F10-CE29E336124F}"/>
                  </a:ext>
                </a:extLst>
              </p:cNvPr>
              <p:cNvSpPr/>
              <p:nvPr/>
            </p:nvSpPr>
            <p:spPr bwMode="auto">
              <a:xfrm>
                <a:off x="1131183" y="2749103"/>
                <a:ext cx="125499"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8" name="Rectangle 1187">
                <a:extLst>
                  <a:ext uri="{FF2B5EF4-FFF2-40B4-BE49-F238E27FC236}">
                    <a16:creationId xmlns:a16="http://schemas.microsoft.com/office/drawing/2014/main" id="{1BB73791-C460-E763-112B-5EDB09C27327}"/>
                  </a:ext>
                </a:extLst>
              </p:cNvPr>
              <p:cNvSpPr/>
              <p:nvPr/>
            </p:nvSpPr>
            <p:spPr bwMode="auto">
              <a:xfrm>
                <a:off x="1019742" y="2741587"/>
                <a:ext cx="111136"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163" name="Freeform: Shape 1162">
              <a:extLst>
                <a:ext uri="{FF2B5EF4-FFF2-40B4-BE49-F238E27FC236}">
                  <a16:creationId xmlns:a16="http://schemas.microsoft.com/office/drawing/2014/main" id="{E62C93E1-B875-74B2-228E-5050026B661F}"/>
                </a:ext>
              </a:extLst>
            </p:cNvPr>
            <p:cNvSpPr/>
            <p:nvPr/>
          </p:nvSpPr>
          <p:spPr bwMode="auto">
            <a:xfrm>
              <a:off x="840864" y="2762383"/>
              <a:ext cx="1432347" cy="310129"/>
            </a:xfrm>
            <a:custGeom>
              <a:avLst/>
              <a:gdLst>
                <a:gd name="connsiteX0" fmla="*/ 0 w 1432347"/>
                <a:gd name="connsiteY0" fmla="*/ 0 h 310129"/>
                <a:gd name="connsiteX1" fmla="*/ 124691 w 1432347"/>
                <a:gd name="connsiteY1" fmla="*/ 0 h 310129"/>
                <a:gd name="connsiteX2" fmla="*/ 124691 w 1432347"/>
                <a:gd name="connsiteY2" fmla="*/ 35169 h 310129"/>
                <a:gd name="connsiteX3" fmla="*/ 290946 w 1432347"/>
                <a:gd name="connsiteY3" fmla="*/ 35169 h 310129"/>
                <a:gd name="connsiteX4" fmla="*/ 290946 w 1432347"/>
                <a:gd name="connsiteY4" fmla="*/ 51155 h 310129"/>
                <a:gd name="connsiteX5" fmla="*/ 431623 w 1432347"/>
                <a:gd name="connsiteY5" fmla="*/ 51155 h 310129"/>
                <a:gd name="connsiteX6" fmla="*/ 431623 w 1432347"/>
                <a:gd name="connsiteY6" fmla="*/ 73536 h 310129"/>
                <a:gd name="connsiteX7" fmla="*/ 454003 w 1432347"/>
                <a:gd name="connsiteY7" fmla="*/ 73536 h 310129"/>
                <a:gd name="connsiteX8" fmla="*/ 454003 w 1432347"/>
                <a:gd name="connsiteY8" fmla="*/ 92719 h 310129"/>
                <a:gd name="connsiteX9" fmla="*/ 543525 w 1432347"/>
                <a:gd name="connsiteY9" fmla="*/ 92719 h 310129"/>
                <a:gd name="connsiteX10" fmla="*/ 543525 w 1432347"/>
                <a:gd name="connsiteY10" fmla="*/ 115100 h 310129"/>
                <a:gd name="connsiteX11" fmla="*/ 575497 w 1432347"/>
                <a:gd name="connsiteY11" fmla="*/ 115100 h 310129"/>
                <a:gd name="connsiteX12" fmla="*/ 575497 w 1432347"/>
                <a:gd name="connsiteY12" fmla="*/ 147072 h 310129"/>
                <a:gd name="connsiteX13" fmla="*/ 588285 w 1432347"/>
                <a:gd name="connsiteY13" fmla="*/ 159860 h 310129"/>
                <a:gd name="connsiteX14" fmla="*/ 591483 w 1432347"/>
                <a:gd name="connsiteY14" fmla="*/ 163058 h 310129"/>
                <a:gd name="connsiteX15" fmla="*/ 792907 w 1432347"/>
                <a:gd name="connsiteY15" fmla="*/ 163058 h 310129"/>
                <a:gd name="connsiteX16" fmla="*/ 792907 w 1432347"/>
                <a:gd name="connsiteY16" fmla="*/ 204621 h 310129"/>
                <a:gd name="connsiteX17" fmla="*/ 1080655 w 1432347"/>
                <a:gd name="connsiteY17" fmla="*/ 204621 h 310129"/>
                <a:gd name="connsiteX18" fmla="*/ 1080655 w 1432347"/>
                <a:gd name="connsiteY18" fmla="*/ 310129 h 310129"/>
                <a:gd name="connsiteX19" fmla="*/ 1432347 w 1432347"/>
                <a:gd name="connsiteY19" fmla="*/ 310129 h 310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32347" h="310129">
                  <a:moveTo>
                    <a:pt x="0" y="0"/>
                  </a:moveTo>
                  <a:lnTo>
                    <a:pt x="124691" y="0"/>
                  </a:lnTo>
                  <a:lnTo>
                    <a:pt x="124691" y="35169"/>
                  </a:lnTo>
                  <a:lnTo>
                    <a:pt x="290946" y="35169"/>
                  </a:lnTo>
                  <a:lnTo>
                    <a:pt x="290946" y="51155"/>
                  </a:lnTo>
                  <a:lnTo>
                    <a:pt x="431623" y="51155"/>
                  </a:lnTo>
                  <a:lnTo>
                    <a:pt x="431623" y="73536"/>
                  </a:lnTo>
                  <a:lnTo>
                    <a:pt x="454003" y="73536"/>
                  </a:lnTo>
                  <a:lnTo>
                    <a:pt x="454003" y="92719"/>
                  </a:lnTo>
                  <a:lnTo>
                    <a:pt x="543525" y="92719"/>
                  </a:lnTo>
                  <a:lnTo>
                    <a:pt x="543525" y="115100"/>
                  </a:lnTo>
                  <a:lnTo>
                    <a:pt x="575497" y="115100"/>
                  </a:lnTo>
                  <a:lnTo>
                    <a:pt x="575497" y="147072"/>
                  </a:lnTo>
                  <a:lnTo>
                    <a:pt x="588285" y="159860"/>
                  </a:lnTo>
                  <a:lnTo>
                    <a:pt x="591483" y="163058"/>
                  </a:lnTo>
                  <a:lnTo>
                    <a:pt x="792907" y="163058"/>
                  </a:lnTo>
                  <a:lnTo>
                    <a:pt x="792907" y="204621"/>
                  </a:lnTo>
                  <a:lnTo>
                    <a:pt x="1080655" y="204621"/>
                  </a:lnTo>
                  <a:lnTo>
                    <a:pt x="1080655" y="310129"/>
                  </a:lnTo>
                  <a:lnTo>
                    <a:pt x="1432347" y="310129"/>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64" name="Freeform: Shape 1163">
              <a:extLst>
                <a:ext uri="{FF2B5EF4-FFF2-40B4-BE49-F238E27FC236}">
                  <a16:creationId xmlns:a16="http://schemas.microsoft.com/office/drawing/2014/main" id="{3695415F-7DE4-D50F-25FA-0EAAEC84CDA8}"/>
                </a:ext>
              </a:extLst>
            </p:cNvPr>
            <p:cNvSpPr/>
            <p:nvPr/>
          </p:nvSpPr>
          <p:spPr bwMode="auto">
            <a:xfrm>
              <a:off x="847259" y="2762383"/>
              <a:ext cx="4527239" cy="1579418"/>
            </a:xfrm>
            <a:custGeom>
              <a:avLst/>
              <a:gdLst>
                <a:gd name="connsiteX0" fmla="*/ 0 w 4527239"/>
                <a:gd name="connsiteY0" fmla="*/ 0 h 1579418"/>
                <a:gd name="connsiteX1" fmla="*/ 115099 w 4527239"/>
                <a:gd name="connsiteY1" fmla="*/ 0 h 1579418"/>
                <a:gd name="connsiteX2" fmla="*/ 115099 w 4527239"/>
                <a:gd name="connsiteY2" fmla="*/ 41564 h 1579418"/>
                <a:gd name="connsiteX3" fmla="*/ 185438 w 4527239"/>
                <a:gd name="connsiteY3" fmla="*/ 41564 h 1579418"/>
                <a:gd name="connsiteX4" fmla="*/ 185438 w 4527239"/>
                <a:gd name="connsiteY4" fmla="*/ 67141 h 1579418"/>
                <a:gd name="connsiteX5" fmla="*/ 258973 w 4527239"/>
                <a:gd name="connsiteY5" fmla="*/ 67141 h 1579418"/>
                <a:gd name="connsiteX6" fmla="*/ 258973 w 4527239"/>
                <a:gd name="connsiteY6" fmla="*/ 102311 h 1579418"/>
                <a:gd name="connsiteX7" fmla="*/ 294142 w 4527239"/>
                <a:gd name="connsiteY7" fmla="*/ 102311 h 1579418"/>
                <a:gd name="connsiteX8" fmla="*/ 294142 w 4527239"/>
                <a:gd name="connsiteY8" fmla="*/ 153466 h 1579418"/>
                <a:gd name="connsiteX9" fmla="*/ 342100 w 4527239"/>
                <a:gd name="connsiteY9" fmla="*/ 153466 h 1579418"/>
                <a:gd name="connsiteX10" fmla="*/ 342100 w 4527239"/>
                <a:gd name="connsiteY10" fmla="*/ 172649 h 1579418"/>
                <a:gd name="connsiteX11" fmla="*/ 374072 w 4527239"/>
                <a:gd name="connsiteY11" fmla="*/ 172649 h 1579418"/>
                <a:gd name="connsiteX12" fmla="*/ 374072 w 4527239"/>
                <a:gd name="connsiteY12" fmla="*/ 223804 h 1579418"/>
                <a:gd name="connsiteX13" fmla="*/ 444411 w 4527239"/>
                <a:gd name="connsiteY13" fmla="*/ 223804 h 1579418"/>
                <a:gd name="connsiteX14" fmla="*/ 444411 w 4527239"/>
                <a:gd name="connsiteY14" fmla="*/ 249382 h 1579418"/>
                <a:gd name="connsiteX15" fmla="*/ 482777 w 4527239"/>
                <a:gd name="connsiteY15" fmla="*/ 249382 h 1579418"/>
                <a:gd name="connsiteX16" fmla="*/ 482777 w 4527239"/>
                <a:gd name="connsiteY16" fmla="*/ 287748 h 1579418"/>
                <a:gd name="connsiteX17" fmla="*/ 524341 w 4527239"/>
                <a:gd name="connsiteY17" fmla="*/ 287748 h 1579418"/>
                <a:gd name="connsiteX18" fmla="*/ 524341 w 4527239"/>
                <a:gd name="connsiteY18" fmla="*/ 332509 h 1579418"/>
                <a:gd name="connsiteX19" fmla="*/ 562707 w 4527239"/>
                <a:gd name="connsiteY19" fmla="*/ 332509 h 1579418"/>
                <a:gd name="connsiteX20" fmla="*/ 562707 w 4527239"/>
                <a:gd name="connsiteY20" fmla="*/ 361284 h 1579418"/>
                <a:gd name="connsiteX21" fmla="*/ 601074 w 4527239"/>
                <a:gd name="connsiteY21" fmla="*/ 361284 h 1579418"/>
                <a:gd name="connsiteX22" fmla="*/ 601074 w 4527239"/>
                <a:gd name="connsiteY22" fmla="*/ 383665 h 1579418"/>
                <a:gd name="connsiteX23" fmla="*/ 642638 w 4527239"/>
                <a:gd name="connsiteY23" fmla="*/ 383665 h 1579418"/>
                <a:gd name="connsiteX24" fmla="*/ 642638 w 4527239"/>
                <a:gd name="connsiteY24" fmla="*/ 412439 h 1579418"/>
                <a:gd name="connsiteX25" fmla="*/ 668215 w 4527239"/>
                <a:gd name="connsiteY25" fmla="*/ 412439 h 1579418"/>
                <a:gd name="connsiteX26" fmla="*/ 668215 w 4527239"/>
                <a:gd name="connsiteY26" fmla="*/ 447609 h 1579418"/>
                <a:gd name="connsiteX27" fmla="*/ 722568 w 4527239"/>
                <a:gd name="connsiteY27" fmla="*/ 447609 h 1579418"/>
                <a:gd name="connsiteX28" fmla="*/ 722568 w 4527239"/>
                <a:gd name="connsiteY28" fmla="*/ 476383 h 1579418"/>
                <a:gd name="connsiteX29" fmla="*/ 776920 w 4527239"/>
                <a:gd name="connsiteY29" fmla="*/ 476383 h 1579418"/>
                <a:gd name="connsiteX30" fmla="*/ 776920 w 4527239"/>
                <a:gd name="connsiteY30" fmla="*/ 524341 h 1579418"/>
                <a:gd name="connsiteX31" fmla="*/ 812089 w 4527239"/>
                <a:gd name="connsiteY31" fmla="*/ 524341 h 1579418"/>
                <a:gd name="connsiteX32" fmla="*/ 812089 w 4527239"/>
                <a:gd name="connsiteY32" fmla="*/ 546722 h 1579418"/>
                <a:gd name="connsiteX33" fmla="*/ 850456 w 4527239"/>
                <a:gd name="connsiteY33" fmla="*/ 546722 h 1579418"/>
                <a:gd name="connsiteX34" fmla="*/ 850456 w 4527239"/>
                <a:gd name="connsiteY34" fmla="*/ 601074 h 1579418"/>
                <a:gd name="connsiteX35" fmla="*/ 917597 w 4527239"/>
                <a:gd name="connsiteY35" fmla="*/ 601074 h 1579418"/>
                <a:gd name="connsiteX36" fmla="*/ 917597 w 4527239"/>
                <a:gd name="connsiteY36" fmla="*/ 668216 h 1579418"/>
                <a:gd name="connsiteX37" fmla="*/ 975147 w 4527239"/>
                <a:gd name="connsiteY37" fmla="*/ 668216 h 1579418"/>
                <a:gd name="connsiteX38" fmla="*/ 975147 w 4527239"/>
                <a:gd name="connsiteY38" fmla="*/ 700188 h 1579418"/>
                <a:gd name="connsiteX39" fmla="*/ 1039091 w 4527239"/>
                <a:gd name="connsiteY39" fmla="*/ 700188 h 1579418"/>
                <a:gd name="connsiteX40" fmla="*/ 1039091 w 4527239"/>
                <a:gd name="connsiteY40" fmla="*/ 735357 h 1579418"/>
                <a:gd name="connsiteX41" fmla="*/ 1074260 w 4527239"/>
                <a:gd name="connsiteY41" fmla="*/ 735357 h 1579418"/>
                <a:gd name="connsiteX42" fmla="*/ 1074260 w 4527239"/>
                <a:gd name="connsiteY42" fmla="*/ 767329 h 1579418"/>
                <a:gd name="connsiteX43" fmla="*/ 1109429 w 4527239"/>
                <a:gd name="connsiteY43" fmla="*/ 767329 h 1579418"/>
                <a:gd name="connsiteX44" fmla="*/ 1109429 w 4527239"/>
                <a:gd name="connsiteY44" fmla="*/ 792907 h 1579418"/>
                <a:gd name="connsiteX45" fmla="*/ 1163782 w 4527239"/>
                <a:gd name="connsiteY45" fmla="*/ 792907 h 1579418"/>
                <a:gd name="connsiteX46" fmla="*/ 1163782 w 4527239"/>
                <a:gd name="connsiteY46" fmla="*/ 828076 h 1579418"/>
                <a:gd name="connsiteX47" fmla="*/ 1221331 w 4527239"/>
                <a:gd name="connsiteY47" fmla="*/ 828076 h 1579418"/>
                <a:gd name="connsiteX48" fmla="*/ 1221331 w 4527239"/>
                <a:gd name="connsiteY48" fmla="*/ 872837 h 1579418"/>
                <a:gd name="connsiteX49" fmla="*/ 1301261 w 4527239"/>
                <a:gd name="connsiteY49" fmla="*/ 872837 h 1579418"/>
                <a:gd name="connsiteX50" fmla="*/ 1301261 w 4527239"/>
                <a:gd name="connsiteY50" fmla="*/ 888823 h 1579418"/>
                <a:gd name="connsiteX51" fmla="*/ 1362008 w 4527239"/>
                <a:gd name="connsiteY51" fmla="*/ 888823 h 1579418"/>
                <a:gd name="connsiteX52" fmla="*/ 1362008 w 4527239"/>
                <a:gd name="connsiteY52" fmla="*/ 939978 h 1579418"/>
                <a:gd name="connsiteX53" fmla="*/ 1422755 w 4527239"/>
                <a:gd name="connsiteY53" fmla="*/ 939978 h 1579418"/>
                <a:gd name="connsiteX54" fmla="*/ 1422755 w 4527239"/>
                <a:gd name="connsiteY54" fmla="*/ 965555 h 1579418"/>
                <a:gd name="connsiteX55" fmla="*/ 1480305 w 4527239"/>
                <a:gd name="connsiteY55" fmla="*/ 965555 h 1579418"/>
                <a:gd name="connsiteX56" fmla="*/ 1480305 w 4527239"/>
                <a:gd name="connsiteY56" fmla="*/ 994330 h 1579418"/>
                <a:gd name="connsiteX57" fmla="*/ 1537854 w 4527239"/>
                <a:gd name="connsiteY57" fmla="*/ 994330 h 1579418"/>
                <a:gd name="connsiteX58" fmla="*/ 1537854 w 4527239"/>
                <a:gd name="connsiteY58" fmla="*/ 1019908 h 1579418"/>
                <a:gd name="connsiteX59" fmla="*/ 1573024 w 4527239"/>
                <a:gd name="connsiteY59" fmla="*/ 1019908 h 1579418"/>
                <a:gd name="connsiteX60" fmla="*/ 1573024 w 4527239"/>
                <a:gd name="connsiteY60" fmla="*/ 1048683 h 1579418"/>
                <a:gd name="connsiteX61" fmla="*/ 1691320 w 4527239"/>
                <a:gd name="connsiteY61" fmla="*/ 1048683 h 1579418"/>
                <a:gd name="connsiteX62" fmla="*/ 1691320 w 4527239"/>
                <a:gd name="connsiteY62" fmla="*/ 1093444 h 1579418"/>
                <a:gd name="connsiteX63" fmla="*/ 1784039 w 4527239"/>
                <a:gd name="connsiteY63" fmla="*/ 1093444 h 1579418"/>
                <a:gd name="connsiteX64" fmla="*/ 1784039 w 4527239"/>
                <a:gd name="connsiteY64" fmla="*/ 1131810 h 1579418"/>
                <a:gd name="connsiteX65" fmla="*/ 1822405 w 4527239"/>
                <a:gd name="connsiteY65" fmla="*/ 1131810 h 1579418"/>
                <a:gd name="connsiteX66" fmla="*/ 1822405 w 4527239"/>
                <a:gd name="connsiteY66" fmla="*/ 1154190 h 1579418"/>
                <a:gd name="connsiteX67" fmla="*/ 1889547 w 4527239"/>
                <a:gd name="connsiteY67" fmla="*/ 1154190 h 1579418"/>
                <a:gd name="connsiteX68" fmla="*/ 1889547 w 4527239"/>
                <a:gd name="connsiteY68" fmla="*/ 1192557 h 1579418"/>
                <a:gd name="connsiteX69" fmla="*/ 1985463 w 4527239"/>
                <a:gd name="connsiteY69" fmla="*/ 1192557 h 1579418"/>
                <a:gd name="connsiteX70" fmla="*/ 1985463 w 4527239"/>
                <a:gd name="connsiteY70" fmla="*/ 1211740 h 1579418"/>
                <a:gd name="connsiteX71" fmla="*/ 2052604 w 4527239"/>
                <a:gd name="connsiteY71" fmla="*/ 1211740 h 1579418"/>
                <a:gd name="connsiteX72" fmla="*/ 2052604 w 4527239"/>
                <a:gd name="connsiteY72" fmla="*/ 1240515 h 1579418"/>
                <a:gd name="connsiteX73" fmla="*/ 2138928 w 4527239"/>
                <a:gd name="connsiteY73" fmla="*/ 1240515 h 1579418"/>
                <a:gd name="connsiteX74" fmla="*/ 2138928 w 4527239"/>
                <a:gd name="connsiteY74" fmla="*/ 1269290 h 1579418"/>
                <a:gd name="connsiteX75" fmla="*/ 2247633 w 4527239"/>
                <a:gd name="connsiteY75" fmla="*/ 1269290 h 1579418"/>
                <a:gd name="connsiteX76" fmla="*/ 2247633 w 4527239"/>
                <a:gd name="connsiteY76" fmla="*/ 1278881 h 1579418"/>
                <a:gd name="connsiteX77" fmla="*/ 2321169 w 4527239"/>
                <a:gd name="connsiteY77" fmla="*/ 1278881 h 1579418"/>
                <a:gd name="connsiteX78" fmla="*/ 2321169 w 4527239"/>
                <a:gd name="connsiteY78" fmla="*/ 1310853 h 1579418"/>
                <a:gd name="connsiteX79" fmla="*/ 2449057 w 4527239"/>
                <a:gd name="connsiteY79" fmla="*/ 1310853 h 1579418"/>
                <a:gd name="connsiteX80" fmla="*/ 2449057 w 4527239"/>
                <a:gd name="connsiteY80" fmla="*/ 1333234 h 1579418"/>
                <a:gd name="connsiteX81" fmla="*/ 2528987 w 4527239"/>
                <a:gd name="connsiteY81" fmla="*/ 1333234 h 1579418"/>
                <a:gd name="connsiteX82" fmla="*/ 2535382 w 4527239"/>
                <a:gd name="connsiteY82" fmla="*/ 1339629 h 1579418"/>
                <a:gd name="connsiteX83" fmla="*/ 2612114 w 4527239"/>
                <a:gd name="connsiteY83" fmla="*/ 1339629 h 1579418"/>
                <a:gd name="connsiteX84" fmla="*/ 2612114 w 4527239"/>
                <a:gd name="connsiteY84" fmla="*/ 1362009 h 1579418"/>
                <a:gd name="connsiteX85" fmla="*/ 2765580 w 4527239"/>
                <a:gd name="connsiteY85" fmla="*/ 1362009 h 1579418"/>
                <a:gd name="connsiteX86" fmla="*/ 2765580 w 4527239"/>
                <a:gd name="connsiteY86" fmla="*/ 1381192 h 1579418"/>
                <a:gd name="connsiteX87" fmla="*/ 2839116 w 4527239"/>
                <a:gd name="connsiteY87" fmla="*/ 1381192 h 1579418"/>
                <a:gd name="connsiteX88" fmla="*/ 2839116 w 4527239"/>
                <a:gd name="connsiteY88" fmla="*/ 1406769 h 1579418"/>
                <a:gd name="connsiteX89" fmla="*/ 2957412 w 4527239"/>
                <a:gd name="connsiteY89" fmla="*/ 1406769 h 1579418"/>
                <a:gd name="connsiteX90" fmla="*/ 2957412 w 4527239"/>
                <a:gd name="connsiteY90" fmla="*/ 1406769 h 1579418"/>
                <a:gd name="connsiteX91" fmla="*/ 2976596 w 4527239"/>
                <a:gd name="connsiteY91" fmla="*/ 1425953 h 1579418"/>
                <a:gd name="connsiteX92" fmla="*/ 3213189 w 4527239"/>
                <a:gd name="connsiteY92" fmla="*/ 1425953 h 1579418"/>
                <a:gd name="connsiteX93" fmla="*/ 3213189 w 4527239"/>
                <a:gd name="connsiteY93" fmla="*/ 1451530 h 1579418"/>
                <a:gd name="connsiteX94" fmla="*/ 3312302 w 4527239"/>
                <a:gd name="connsiteY94" fmla="*/ 1451530 h 1579418"/>
                <a:gd name="connsiteX95" fmla="*/ 3312302 w 4527239"/>
                <a:gd name="connsiteY95" fmla="*/ 1489897 h 1579418"/>
                <a:gd name="connsiteX96" fmla="*/ 3779093 w 4527239"/>
                <a:gd name="connsiteY96" fmla="*/ 1489897 h 1579418"/>
                <a:gd name="connsiteX97" fmla="*/ 3779093 w 4527239"/>
                <a:gd name="connsiteY97" fmla="*/ 1537855 h 1579418"/>
                <a:gd name="connsiteX98" fmla="*/ 3977320 w 4527239"/>
                <a:gd name="connsiteY98" fmla="*/ 1537855 h 1579418"/>
                <a:gd name="connsiteX99" fmla="*/ 3977320 w 4527239"/>
                <a:gd name="connsiteY99" fmla="*/ 1579418 h 1579418"/>
                <a:gd name="connsiteX100" fmla="*/ 4527239 w 4527239"/>
                <a:gd name="connsiteY100" fmla="*/ 1579418 h 157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527239" h="1579418">
                  <a:moveTo>
                    <a:pt x="0" y="0"/>
                  </a:moveTo>
                  <a:lnTo>
                    <a:pt x="115099" y="0"/>
                  </a:lnTo>
                  <a:lnTo>
                    <a:pt x="115099" y="41564"/>
                  </a:lnTo>
                  <a:lnTo>
                    <a:pt x="185438" y="41564"/>
                  </a:lnTo>
                  <a:lnTo>
                    <a:pt x="185438" y="67141"/>
                  </a:lnTo>
                  <a:lnTo>
                    <a:pt x="258973" y="67141"/>
                  </a:lnTo>
                  <a:lnTo>
                    <a:pt x="258973" y="102311"/>
                  </a:lnTo>
                  <a:lnTo>
                    <a:pt x="294142" y="102311"/>
                  </a:lnTo>
                  <a:lnTo>
                    <a:pt x="294142" y="153466"/>
                  </a:lnTo>
                  <a:lnTo>
                    <a:pt x="342100" y="153466"/>
                  </a:lnTo>
                  <a:lnTo>
                    <a:pt x="342100" y="172649"/>
                  </a:lnTo>
                  <a:lnTo>
                    <a:pt x="374072" y="172649"/>
                  </a:lnTo>
                  <a:lnTo>
                    <a:pt x="374072" y="223804"/>
                  </a:lnTo>
                  <a:lnTo>
                    <a:pt x="444411" y="223804"/>
                  </a:lnTo>
                  <a:lnTo>
                    <a:pt x="444411" y="249382"/>
                  </a:lnTo>
                  <a:lnTo>
                    <a:pt x="482777" y="249382"/>
                  </a:lnTo>
                  <a:lnTo>
                    <a:pt x="482777" y="287748"/>
                  </a:lnTo>
                  <a:lnTo>
                    <a:pt x="524341" y="287748"/>
                  </a:lnTo>
                  <a:lnTo>
                    <a:pt x="524341" y="332509"/>
                  </a:lnTo>
                  <a:lnTo>
                    <a:pt x="562707" y="332509"/>
                  </a:lnTo>
                  <a:lnTo>
                    <a:pt x="562707" y="361284"/>
                  </a:lnTo>
                  <a:lnTo>
                    <a:pt x="601074" y="361284"/>
                  </a:lnTo>
                  <a:lnTo>
                    <a:pt x="601074" y="383665"/>
                  </a:lnTo>
                  <a:lnTo>
                    <a:pt x="642638" y="383665"/>
                  </a:lnTo>
                  <a:lnTo>
                    <a:pt x="642638" y="412439"/>
                  </a:lnTo>
                  <a:lnTo>
                    <a:pt x="668215" y="412439"/>
                  </a:lnTo>
                  <a:lnTo>
                    <a:pt x="668215" y="447609"/>
                  </a:lnTo>
                  <a:lnTo>
                    <a:pt x="722568" y="447609"/>
                  </a:lnTo>
                  <a:lnTo>
                    <a:pt x="722568" y="476383"/>
                  </a:lnTo>
                  <a:lnTo>
                    <a:pt x="776920" y="476383"/>
                  </a:lnTo>
                  <a:lnTo>
                    <a:pt x="776920" y="524341"/>
                  </a:lnTo>
                  <a:lnTo>
                    <a:pt x="812089" y="524341"/>
                  </a:lnTo>
                  <a:lnTo>
                    <a:pt x="812089" y="546722"/>
                  </a:lnTo>
                  <a:lnTo>
                    <a:pt x="850456" y="546722"/>
                  </a:lnTo>
                  <a:lnTo>
                    <a:pt x="850456" y="601074"/>
                  </a:lnTo>
                  <a:lnTo>
                    <a:pt x="917597" y="601074"/>
                  </a:lnTo>
                  <a:lnTo>
                    <a:pt x="917597" y="668216"/>
                  </a:lnTo>
                  <a:lnTo>
                    <a:pt x="975147" y="668216"/>
                  </a:lnTo>
                  <a:lnTo>
                    <a:pt x="975147" y="700188"/>
                  </a:lnTo>
                  <a:lnTo>
                    <a:pt x="1039091" y="700188"/>
                  </a:lnTo>
                  <a:lnTo>
                    <a:pt x="1039091" y="735357"/>
                  </a:lnTo>
                  <a:lnTo>
                    <a:pt x="1074260" y="735357"/>
                  </a:lnTo>
                  <a:lnTo>
                    <a:pt x="1074260" y="767329"/>
                  </a:lnTo>
                  <a:lnTo>
                    <a:pt x="1109429" y="767329"/>
                  </a:lnTo>
                  <a:lnTo>
                    <a:pt x="1109429" y="792907"/>
                  </a:lnTo>
                  <a:lnTo>
                    <a:pt x="1163782" y="792907"/>
                  </a:lnTo>
                  <a:lnTo>
                    <a:pt x="1163782" y="828076"/>
                  </a:lnTo>
                  <a:lnTo>
                    <a:pt x="1221331" y="828076"/>
                  </a:lnTo>
                  <a:lnTo>
                    <a:pt x="1221331" y="872837"/>
                  </a:lnTo>
                  <a:lnTo>
                    <a:pt x="1301261" y="872837"/>
                  </a:lnTo>
                  <a:lnTo>
                    <a:pt x="1301261" y="888823"/>
                  </a:lnTo>
                  <a:lnTo>
                    <a:pt x="1362008" y="888823"/>
                  </a:lnTo>
                  <a:lnTo>
                    <a:pt x="1362008" y="939978"/>
                  </a:lnTo>
                  <a:lnTo>
                    <a:pt x="1422755" y="939978"/>
                  </a:lnTo>
                  <a:lnTo>
                    <a:pt x="1422755" y="965555"/>
                  </a:lnTo>
                  <a:lnTo>
                    <a:pt x="1480305" y="965555"/>
                  </a:lnTo>
                  <a:lnTo>
                    <a:pt x="1480305" y="994330"/>
                  </a:lnTo>
                  <a:lnTo>
                    <a:pt x="1537854" y="994330"/>
                  </a:lnTo>
                  <a:lnTo>
                    <a:pt x="1537854" y="1019908"/>
                  </a:lnTo>
                  <a:lnTo>
                    <a:pt x="1573024" y="1019908"/>
                  </a:lnTo>
                  <a:lnTo>
                    <a:pt x="1573024" y="1048683"/>
                  </a:lnTo>
                  <a:lnTo>
                    <a:pt x="1691320" y="1048683"/>
                  </a:lnTo>
                  <a:lnTo>
                    <a:pt x="1691320" y="1093444"/>
                  </a:lnTo>
                  <a:lnTo>
                    <a:pt x="1784039" y="1093444"/>
                  </a:lnTo>
                  <a:lnTo>
                    <a:pt x="1784039" y="1131810"/>
                  </a:lnTo>
                  <a:lnTo>
                    <a:pt x="1822405" y="1131810"/>
                  </a:lnTo>
                  <a:lnTo>
                    <a:pt x="1822405" y="1154190"/>
                  </a:lnTo>
                  <a:lnTo>
                    <a:pt x="1889547" y="1154190"/>
                  </a:lnTo>
                  <a:lnTo>
                    <a:pt x="1889547" y="1192557"/>
                  </a:lnTo>
                  <a:lnTo>
                    <a:pt x="1985463" y="1192557"/>
                  </a:lnTo>
                  <a:lnTo>
                    <a:pt x="1985463" y="1211740"/>
                  </a:lnTo>
                  <a:lnTo>
                    <a:pt x="2052604" y="1211740"/>
                  </a:lnTo>
                  <a:lnTo>
                    <a:pt x="2052604" y="1240515"/>
                  </a:lnTo>
                  <a:lnTo>
                    <a:pt x="2138928" y="1240515"/>
                  </a:lnTo>
                  <a:lnTo>
                    <a:pt x="2138928" y="1269290"/>
                  </a:lnTo>
                  <a:lnTo>
                    <a:pt x="2247633" y="1269290"/>
                  </a:lnTo>
                  <a:lnTo>
                    <a:pt x="2247633" y="1278881"/>
                  </a:lnTo>
                  <a:lnTo>
                    <a:pt x="2321169" y="1278881"/>
                  </a:lnTo>
                  <a:lnTo>
                    <a:pt x="2321169" y="1310853"/>
                  </a:lnTo>
                  <a:lnTo>
                    <a:pt x="2449057" y="1310853"/>
                  </a:lnTo>
                  <a:lnTo>
                    <a:pt x="2449057" y="1333234"/>
                  </a:lnTo>
                  <a:lnTo>
                    <a:pt x="2528987" y="1333234"/>
                  </a:lnTo>
                  <a:lnTo>
                    <a:pt x="2535382" y="1339629"/>
                  </a:lnTo>
                  <a:lnTo>
                    <a:pt x="2612114" y="1339629"/>
                  </a:lnTo>
                  <a:lnTo>
                    <a:pt x="2612114" y="1362009"/>
                  </a:lnTo>
                  <a:lnTo>
                    <a:pt x="2765580" y="1362009"/>
                  </a:lnTo>
                  <a:lnTo>
                    <a:pt x="2765580" y="1381192"/>
                  </a:lnTo>
                  <a:lnTo>
                    <a:pt x="2839116" y="1381192"/>
                  </a:lnTo>
                  <a:lnTo>
                    <a:pt x="2839116" y="1406769"/>
                  </a:lnTo>
                  <a:lnTo>
                    <a:pt x="2957412" y="1406769"/>
                  </a:lnTo>
                  <a:lnTo>
                    <a:pt x="2957412" y="1406769"/>
                  </a:lnTo>
                  <a:lnTo>
                    <a:pt x="2976596" y="1425953"/>
                  </a:lnTo>
                  <a:lnTo>
                    <a:pt x="3213189" y="1425953"/>
                  </a:lnTo>
                  <a:lnTo>
                    <a:pt x="3213189" y="1451530"/>
                  </a:lnTo>
                  <a:lnTo>
                    <a:pt x="3312302" y="1451530"/>
                  </a:lnTo>
                  <a:lnTo>
                    <a:pt x="3312302" y="1489897"/>
                  </a:lnTo>
                  <a:lnTo>
                    <a:pt x="3779093" y="1489897"/>
                  </a:lnTo>
                  <a:lnTo>
                    <a:pt x="3779093" y="1537855"/>
                  </a:lnTo>
                  <a:lnTo>
                    <a:pt x="3977320" y="1537855"/>
                  </a:lnTo>
                  <a:lnTo>
                    <a:pt x="3977320" y="1579418"/>
                  </a:lnTo>
                  <a:lnTo>
                    <a:pt x="4527239" y="1579418"/>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TextBox 3">
              <a:extLst>
                <a:ext uri="{FF2B5EF4-FFF2-40B4-BE49-F238E27FC236}">
                  <a16:creationId xmlns:a16="http://schemas.microsoft.com/office/drawing/2014/main" id="{DBDA5CEE-556B-899E-E343-2B9CD3A71294}"/>
                </a:ext>
              </a:extLst>
            </p:cNvPr>
            <p:cNvSpPr txBox="1"/>
            <p:nvPr/>
          </p:nvSpPr>
          <p:spPr bwMode="auto">
            <a:xfrm>
              <a:off x="1000587" y="4444313"/>
              <a:ext cx="2132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HR: 0.34 (91% CI: 0.2-0.67)​</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Log-rank </a:t>
              </a:r>
              <a:r>
                <a:rPr kumimoji="0" lang="en-US" sz="1400" b="0" i="1" u="none" strike="noStrike" kern="1200" cap="none" spc="0" normalizeH="0" baseline="0" noProof="0">
                  <a:ln>
                    <a:noFill/>
                  </a:ln>
                  <a:solidFill>
                    <a:srgbClr val="000000"/>
                  </a:solidFill>
                  <a:effectLst/>
                  <a:uLnTx/>
                  <a:uFillTx/>
                  <a:latin typeface="Calibri"/>
                  <a:ea typeface="+mn-ea"/>
                  <a:cs typeface="+mn-cs"/>
                </a:rPr>
                <a:t>P</a:t>
              </a:r>
              <a:r>
                <a:rPr kumimoji="0" lang="en-US" sz="1400" b="0" i="0" u="none" strike="noStrike" kern="1200" cap="none" spc="0" normalizeH="0" baseline="0" noProof="0">
                  <a:ln>
                    <a:noFill/>
                  </a:ln>
                  <a:solidFill>
                    <a:srgbClr val="000000"/>
                  </a:solidFill>
                  <a:effectLst/>
                  <a:uLnTx/>
                  <a:uFillTx/>
                  <a:latin typeface="Calibri"/>
                  <a:ea typeface="+mn-ea"/>
                  <a:cs typeface="+mn-cs"/>
                </a:rPr>
                <a:t> &lt;.001​</a:t>
              </a:r>
            </a:p>
          </p:txBody>
        </p:sp>
        <p:sp>
          <p:nvSpPr>
            <p:cNvPr id="18" name="Freeform: Shape 17">
              <a:extLst>
                <a:ext uri="{FF2B5EF4-FFF2-40B4-BE49-F238E27FC236}">
                  <a16:creationId xmlns:a16="http://schemas.microsoft.com/office/drawing/2014/main" id="{D42B6C22-F72D-3C4C-71B2-C4FC7D5D76E5}"/>
                </a:ext>
              </a:extLst>
            </p:cNvPr>
            <p:cNvSpPr/>
            <p:nvPr/>
          </p:nvSpPr>
          <p:spPr bwMode="auto">
            <a:xfrm>
              <a:off x="833132" y="2759758"/>
              <a:ext cx="4766358" cy="2238945"/>
            </a:xfrm>
            <a:custGeom>
              <a:avLst/>
              <a:gdLst>
                <a:gd name="connsiteX0" fmla="*/ 0 w 4599093"/>
                <a:gd name="connsiteY0" fmla="*/ 0 h 2628053"/>
                <a:gd name="connsiteX1" fmla="*/ 0 w 4599093"/>
                <a:gd name="connsiteY1" fmla="*/ 2628053 h 2628053"/>
                <a:gd name="connsiteX2" fmla="*/ 4599093 w 4599093"/>
                <a:gd name="connsiteY2" fmla="*/ 2628053 h 2628053"/>
              </a:gdLst>
              <a:ahLst/>
              <a:cxnLst>
                <a:cxn ang="0">
                  <a:pos x="connsiteX0" y="connsiteY0"/>
                </a:cxn>
                <a:cxn ang="0">
                  <a:pos x="connsiteX1" y="connsiteY1"/>
                </a:cxn>
                <a:cxn ang="0">
                  <a:pos x="connsiteX2" y="connsiteY2"/>
                </a:cxn>
              </a:cxnLst>
              <a:rect l="l" t="t" r="r" b="b"/>
              <a:pathLst>
                <a:path w="4599093" h="2628053">
                  <a:moveTo>
                    <a:pt x="0" y="0"/>
                  </a:moveTo>
                  <a:lnTo>
                    <a:pt x="0" y="2628053"/>
                  </a:lnTo>
                  <a:lnTo>
                    <a:pt x="4599093" y="262805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9" name="Group 18">
              <a:extLst>
                <a:ext uri="{FF2B5EF4-FFF2-40B4-BE49-F238E27FC236}">
                  <a16:creationId xmlns:a16="http://schemas.microsoft.com/office/drawing/2014/main" id="{A097687C-45E1-40F5-445B-DC2F295FD084}"/>
                </a:ext>
              </a:extLst>
            </p:cNvPr>
            <p:cNvGrpSpPr/>
            <p:nvPr/>
          </p:nvGrpSpPr>
          <p:grpSpPr>
            <a:xfrm>
              <a:off x="745214" y="2757885"/>
              <a:ext cx="87918" cy="2238945"/>
              <a:chOff x="915136" y="2549476"/>
              <a:chExt cx="75806" cy="2618577"/>
            </a:xfrm>
          </p:grpSpPr>
          <p:cxnSp>
            <p:nvCxnSpPr>
              <p:cNvPr id="20" name="Straight Connector 19">
                <a:extLst>
                  <a:ext uri="{FF2B5EF4-FFF2-40B4-BE49-F238E27FC236}">
                    <a16:creationId xmlns:a16="http://schemas.microsoft.com/office/drawing/2014/main" id="{3075C424-6442-F135-F5D1-86EE5DB15382}"/>
                  </a:ext>
                </a:extLst>
              </p:cNvPr>
              <p:cNvCxnSpPr>
                <a:cxnSpLocks/>
              </p:cNvCxnSpPr>
              <p:nvPr/>
            </p:nvCxnSpPr>
            <p:spPr bwMode="auto">
              <a:xfrm>
                <a:off x="915136" y="254947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8A9352B-4ACA-7CE8-2309-B69ADD7CCF40}"/>
                  </a:ext>
                </a:extLst>
              </p:cNvPr>
              <p:cNvCxnSpPr>
                <a:cxnSpLocks/>
              </p:cNvCxnSpPr>
              <p:nvPr/>
            </p:nvCxnSpPr>
            <p:spPr bwMode="auto">
              <a:xfrm>
                <a:off x="915136" y="307319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7BEC24A-9D95-88A6-CB37-136E58133278}"/>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C60BE03-5E9D-076F-7C25-AC51C162C587}"/>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94B451B-38BD-3E0C-846A-19CA6BD5FB5F}"/>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D5F3464-8E1D-AC68-D5AB-3E9ADEAA95CF}"/>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8A7CD6F4-9607-F8BF-FFFF-85460F23C774}"/>
                </a:ext>
              </a:extLst>
            </p:cNvPr>
            <p:cNvGrpSpPr/>
            <p:nvPr/>
          </p:nvGrpSpPr>
          <p:grpSpPr>
            <a:xfrm>
              <a:off x="311708" y="2615185"/>
              <a:ext cx="492949" cy="2485548"/>
              <a:chOff x="679755" y="1954972"/>
              <a:chExt cx="466624" cy="2923117"/>
            </a:xfrm>
          </p:grpSpPr>
          <p:sp>
            <p:nvSpPr>
              <p:cNvPr id="27" name="TextBox 26">
                <a:extLst>
                  <a:ext uri="{FF2B5EF4-FFF2-40B4-BE49-F238E27FC236}">
                    <a16:creationId xmlns:a16="http://schemas.microsoft.com/office/drawing/2014/main" id="{153626D6-F27D-5519-33CF-CC89157BCF6F}"/>
                  </a:ext>
                </a:extLst>
              </p:cNvPr>
              <p:cNvSpPr txBox="1"/>
              <p:nvPr/>
            </p:nvSpPr>
            <p:spPr bwMode="auto">
              <a:xfrm>
                <a:off x="679755" y="1954972"/>
                <a:ext cx="458779" cy="37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8" name="TextBox 27">
                <a:extLst>
                  <a:ext uri="{FF2B5EF4-FFF2-40B4-BE49-F238E27FC236}">
                    <a16:creationId xmlns:a16="http://schemas.microsoft.com/office/drawing/2014/main" id="{58C8EFAC-319D-9082-9EAF-631E35510DFB}"/>
                  </a:ext>
                </a:extLst>
              </p:cNvPr>
              <p:cNvSpPr txBox="1"/>
              <p:nvPr/>
            </p:nvSpPr>
            <p:spPr bwMode="auto">
              <a:xfrm>
                <a:off x="778971" y="2475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9" name="TextBox 28">
                <a:extLst>
                  <a:ext uri="{FF2B5EF4-FFF2-40B4-BE49-F238E27FC236}">
                    <a16:creationId xmlns:a16="http://schemas.microsoft.com/office/drawing/2014/main" id="{F6AE320C-906E-FCBF-8B3B-D254E5C789B6}"/>
                  </a:ext>
                </a:extLst>
              </p:cNvPr>
              <p:cNvSpPr txBox="1"/>
              <p:nvPr/>
            </p:nvSpPr>
            <p:spPr bwMode="auto">
              <a:xfrm>
                <a:off x="771126" y="29976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0" name="TextBox 29">
                <a:extLst>
                  <a:ext uri="{FF2B5EF4-FFF2-40B4-BE49-F238E27FC236}">
                    <a16:creationId xmlns:a16="http://schemas.microsoft.com/office/drawing/2014/main" id="{723D881C-1147-3B20-8E13-9EAA991E75CD}"/>
                  </a:ext>
                </a:extLst>
              </p:cNvPr>
              <p:cNvSpPr txBox="1"/>
              <p:nvPr/>
            </p:nvSpPr>
            <p:spPr bwMode="auto">
              <a:xfrm>
                <a:off x="778971" y="3518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1" name="TextBox 30">
                <a:extLst>
                  <a:ext uri="{FF2B5EF4-FFF2-40B4-BE49-F238E27FC236}">
                    <a16:creationId xmlns:a16="http://schemas.microsoft.com/office/drawing/2014/main" id="{ED21FCE5-C1DB-0985-9FA1-710CBA756BB2}"/>
                  </a:ext>
                </a:extLst>
              </p:cNvPr>
              <p:cNvSpPr txBox="1"/>
              <p:nvPr/>
            </p:nvSpPr>
            <p:spPr bwMode="auto">
              <a:xfrm>
                <a:off x="771126" y="40498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2" name="TextBox 31">
                <a:extLst>
                  <a:ext uri="{FF2B5EF4-FFF2-40B4-BE49-F238E27FC236}">
                    <a16:creationId xmlns:a16="http://schemas.microsoft.com/office/drawing/2014/main" id="{96AB05A3-2DE4-DC19-BAE9-C7690469FBF0}"/>
                  </a:ext>
                </a:extLst>
              </p:cNvPr>
              <p:cNvSpPr txBox="1"/>
              <p:nvPr/>
            </p:nvSpPr>
            <p:spPr bwMode="auto">
              <a:xfrm>
                <a:off x="870342" y="45703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
          <p:nvSpPr>
            <p:cNvPr id="1165" name="TextBox 1164">
              <a:extLst>
                <a:ext uri="{FF2B5EF4-FFF2-40B4-BE49-F238E27FC236}">
                  <a16:creationId xmlns:a16="http://schemas.microsoft.com/office/drawing/2014/main" id="{1A79DAEA-BB52-9233-945C-ECCB129CCD48}"/>
                </a:ext>
              </a:extLst>
            </p:cNvPr>
            <p:cNvSpPr txBox="1"/>
            <p:nvPr/>
          </p:nvSpPr>
          <p:spPr bwMode="auto">
            <a:xfrm>
              <a:off x="2259077" y="2916351"/>
              <a:ext cx="1382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D-</a:t>
              </a:r>
              <a:r>
                <a:rPr kumimoji="0" lang="en-US" sz="1400" b="0" i="0" u="none" strike="noStrike" kern="1200" cap="none" spc="0" normalizeH="0" baseline="0" noProof="0" err="1">
                  <a:ln>
                    <a:noFill/>
                  </a:ln>
                  <a:solidFill>
                    <a:srgbClr val="000000"/>
                  </a:solidFill>
                  <a:effectLst/>
                  <a:uLnTx/>
                  <a:uFillTx/>
                  <a:latin typeface="Calibri"/>
                  <a:ea typeface="+mn-ea"/>
                  <a:cs typeface="+mn-cs"/>
                </a:rPr>
                <a:t>VRd</a:t>
              </a:r>
              <a:r>
                <a:rPr kumimoji="0" lang="en-US" sz="1400" b="0" i="0" u="none" strike="noStrike" kern="1200" cap="none" spc="0" normalizeH="0" baseline="0" noProof="0">
                  <a:ln>
                    <a:noFill/>
                  </a:ln>
                  <a:solidFill>
                    <a:srgbClr val="000000"/>
                  </a:solidFill>
                  <a:effectLst/>
                  <a:uLnTx/>
                  <a:uFillTx/>
                  <a:latin typeface="Calibri"/>
                  <a:ea typeface="+mn-ea"/>
                  <a:cs typeface="+mn-cs"/>
                </a:rPr>
                <a:t> </a:t>
              </a:r>
              <a:r>
                <a:rPr kumimoji="0" lang="en-US" sz="1400" b="0" i="0" u="none" strike="noStrike" kern="1200" cap="none" spc="0" normalizeH="0" baseline="0" noProof="0" err="1">
                  <a:ln>
                    <a:noFill/>
                  </a:ln>
                  <a:solidFill>
                    <a:srgbClr val="000000"/>
                  </a:solidFill>
                  <a:effectLst/>
                  <a:uLnTx/>
                  <a:uFillTx/>
                  <a:latin typeface="Calibri"/>
                  <a:ea typeface="+mn-ea"/>
                  <a:cs typeface="+mn-cs"/>
                </a:rPr>
                <a:t>mPFS</a:t>
              </a:r>
              <a:r>
                <a:rPr kumimoji="0" lang="en-US" sz="1400" b="0" i="0" u="none" strike="noStrike" kern="1200" cap="none" spc="0" normalizeH="0" baseline="0" noProof="0">
                  <a:ln>
                    <a:noFill/>
                  </a:ln>
                  <a:solidFill>
                    <a:srgbClr val="000000"/>
                  </a:solidFill>
                  <a:effectLst/>
                  <a:uLnTx/>
                  <a:uFillTx/>
                  <a:latin typeface="Calibri"/>
                  <a:ea typeface="+mn-ea"/>
                  <a:cs typeface="+mn-cs"/>
                </a:rPr>
                <a:t>: NR</a:t>
              </a:r>
            </a:p>
          </p:txBody>
        </p:sp>
        <p:sp>
          <p:nvSpPr>
            <p:cNvPr id="1166" name="TextBox 1165">
              <a:extLst>
                <a:ext uri="{FF2B5EF4-FFF2-40B4-BE49-F238E27FC236}">
                  <a16:creationId xmlns:a16="http://schemas.microsoft.com/office/drawing/2014/main" id="{63CAF5B8-4E4E-F420-21C8-505EA073379B}"/>
                </a:ext>
              </a:extLst>
            </p:cNvPr>
            <p:cNvSpPr txBox="1"/>
            <p:nvPr/>
          </p:nvSpPr>
          <p:spPr bwMode="auto">
            <a:xfrm>
              <a:off x="3389624" y="4357394"/>
              <a:ext cx="16007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a:ea typeface="+mn-ea"/>
                  <a:cs typeface="+mn-cs"/>
                </a:rPr>
                <a:t>VRd</a:t>
              </a:r>
              <a:r>
                <a:rPr kumimoji="0" lang="en-US" sz="1400" b="0" i="0" u="none" strike="noStrike" kern="1200" cap="none" spc="0" normalizeH="0" baseline="0" noProof="0">
                  <a:ln>
                    <a:noFill/>
                  </a:ln>
                  <a:solidFill>
                    <a:srgbClr val="000000"/>
                  </a:solidFill>
                  <a:effectLst/>
                  <a:uLnTx/>
                  <a:uFillTx/>
                  <a:latin typeface="Calibri"/>
                  <a:ea typeface="+mn-ea"/>
                  <a:cs typeface="+mn-cs"/>
                </a:rPr>
                <a:t> </a:t>
              </a:r>
              <a:r>
                <a:rPr kumimoji="0" lang="en-US" sz="1400" b="0" i="0" u="none" strike="noStrike" kern="1200" cap="none" spc="0" normalizeH="0" baseline="0" noProof="0" err="1">
                  <a:ln>
                    <a:noFill/>
                  </a:ln>
                  <a:solidFill>
                    <a:srgbClr val="000000"/>
                  </a:solidFill>
                  <a:effectLst/>
                  <a:uLnTx/>
                  <a:uFillTx/>
                  <a:latin typeface="Calibri"/>
                  <a:ea typeface="+mn-ea"/>
                  <a:cs typeface="+mn-cs"/>
                </a:rPr>
                <a:t>mPFS</a:t>
              </a:r>
              <a:r>
                <a:rPr kumimoji="0" lang="en-US" sz="1400" b="0" i="0" u="none" strike="noStrike" kern="1200" cap="none" spc="0" normalizeH="0" baseline="0" noProof="0">
                  <a:ln>
                    <a:noFill/>
                  </a:ln>
                  <a:solidFill>
                    <a:srgbClr val="000000"/>
                  </a:solidFill>
                  <a:effectLst/>
                  <a:uLnTx/>
                  <a:uFillTx/>
                  <a:latin typeface="Calibri"/>
                  <a:ea typeface="+mn-ea"/>
                  <a:cs typeface="+mn-cs"/>
                </a:rPr>
                <a:t>: 67.5 </a:t>
              </a:r>
              <a:r>
                <a:rPr kumimoji="0" lang="en-US" sz="1400" b="0" i="0" u="none" strike="noStrike" kern="1200" cap="none" spc="0" normalizeH="0" baseline="0" noProof="0" err="1">
                  <a:ln>
                    <a:noFill/>
                  </a:ln>
                  <a:solidFill>
                    <a:srgbClr val="000000"/>
                  </a:solidFill>
                  <a:effectLst/>
                  <a:uLnTx/>
                  <a:uFillTx/>
                  <a:latin typeface="Calibri"/>
                  <a:ea typeface="+mn-ea"/>
                  <a:cs typeface="+mn-cs"/>
                </a:rPr>
                <a:t>mo</a:t>
              </a:r>
              <a:endParaRPr kumimoji="0" lang="en-US" sz="1400" b="0" i="0" u="none" strike="noStrike" kern="1200" cap="none" spc="0" normalizeH="0" baseline="0" noProof="0">
                <a:ln>
                  <a:noFill/>
                </a:ln>
                <a:solidFill>
                  <a:srgbClr val="000000"/>
                </a:solidFill>
                <a:effectLst/>
                <a:uLnTx/>
                <a:uFillTx/>
                <a:latin typeface="Calibri"/>
                <a:ea typeface="+mn-ea"/>
                <a:cs typeface="+mn-cs"/>
              </a:endParaRPr>
            </a:p>
          </p:txBody>
        </p:sp>
        <p:grpSp>
          <p:nvGrpSpPr>
            <p:cNvPr id="1284" name="Group 1283">
              <a:extLst>
                <a:ext uri="{FF2B5EF4-FFF2-40B4-BE49-F238E27FC236}">
                  <a16:creationId xmlns:a16="http://schemas.microsoft.com/office/drawing/2014/main" id="{F8429745-8B03-4F30-0FDA-A5C3498C8380}"/>
                </a:ext>
              </a:extLst>
            </p:cNvPr>
            <p:cNvGrpSpPr/>
            <p:nvPr/>
          </p:nvGrpSpPr>
          <p:grpSpPr>
            <a:xfrm>
              <a:off x="847687" y="2703909"/>
              <a:ext cx="4526811" cy="1771902"/>
              <a:chOff x="847687" y="2703909"/>
              <a:chExt cx="4526811" cy="1771902"/>
            </a:xfrm>
          </p:grpSpPr>
          <p:sp>
            <p:nvSpPr>
              <p:cNvPr id="1047" name="TextBox 1046">
                <a:extLst>
                  <a:ext uri="{FF2B5EF4-FFF2-40B4-BE49-F238E27FC236}">
                    <a16:creationId xmlns:a16="http://schemas.microsoft.com/office/drawing/2014/main" id="{68CF3A7C-60ED-D493-2992-1FD9428CDF26}"/>
                  </a:ext>
                </a:extLst>
              </p:cNvPr>
              <p:cNvSpPr txBox="1"/>
              <p:nvPr/>
            </p:nvSpPr>
            <p:spPr bwMode="auto">
              <a:xfrm>
                <a:off x="1159231" y="3952591"/>
                <a:ext cx="644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cxnSp>
            <p:nvCxnSpPr>
              <p:cNvPr id="1048" name="Straight Connector 1047">
                <a:extLst>
                  <a:ext uri="{FF2B5EF4-FFF2-40B4-BE49-F238E27FC236}">
                    <a16:creationId xmlns:a16="http://schemas.microsoft.com/office/drawing/2014/main" id="{37FAD2C5-1052-6996-FA43-A0694C77AA6E}"/>
                  </a:ext>
                </a:extLst>
              </p:cNvPr>
              <p:cNvCxnSpPr/>
              <p:nvPr/>
            </p:nvCxnSpPr>
            <p:spPr bwMode="auto">
              <a:xfrm>
                <a:off x="979623" y="4317410"/>
                <a:ext cx="226608" cy="0"/>
              </a:xfrm>
              <a:prstGeom prst="line">
                <a:avLst/>
              </a:prstGeom>
              <a:noFill/>
              <a:ln w="28575" cap="flat" cmpd="sng" algn="ctr">
                <a:solidFill>
                  <a:schemeClr val="accent5"/>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A4EB6F4E-E3DE-5B73-C2F2-2E5A0AFFFE65}"/>
                  </a:ext>
                </a:extLst>
              </p:cNvPr>
              <p:cNvCxnSpPr/>
              <p:nvPr/>
            </p:nvCxnSpPr>
            <p:spPr bwMode="auto">
              <a:xfrm>
                <a:off x="982751" y="4098603"/>
                <a:ext cx="226608" cy="0"/>
              </a:xfrm>
              <a:prstGeom prst="line">
                <a:avLst/>
              </a:prstGeom>
              <a:noFill/>
              <a:ln w="28575" cap="flat" cmpd="sng" algn="ctr">
                <a:solidFill>
                  <a:schemeClr val="accent6"/>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BAFF7F98-B2B2-C863-7F66-89FF6DDFFCFC}"/>
                  </a:ext>
                </a:extLst>
              </p:cNvPr>
              <p:cNvCxnSpPr>
                <a:cxnSpLocks/>
              </p:cNvCxnSpPr>
              <p:nvPr/>
            </p:nvCxnSpPr>
            <p:spPr bwMode="auto">
              <a:xfrm>
                <a:off x="1080882" y="276413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069A32DF-49E3-72F1-9DA3-8CC844BA0508}"/>
                  </a:ext>
                </a:extLst>
              </p:cNvPr>
              <p:cNvCxnSpPr>
                <a:cxnSpLocks/>
              </p:cNvCxnSpPr>
              <p:nvPr/>
            </p:nvCxnSpPr>
            <p:spPr bwMode="auto">
              <a:xfrm>
                <a:off x="1484362" y="310204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847A1AC7-6D11-1E1B-FC2E-0457A9895E87}"/>
                  </a:ext>
                </a:extLst>
              </p:cNvPr>
              <p:cNvCxnSpPr>
                <a:cxnSpLocks/>
              </p:cNvCxnSpPr>
              <p:nvPr/>
            </p:nvCxnSpPr>
            <p:spPr bwMode="auto">
              <a:xfrm>
                <a:off x="1451241" y="308663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3802DAD4-3A9F-75D9-381C-71436B16C491}"/>
                  </a:ext>
                </a:extLst>
              </p:cNvPr>
              <p:cNvCxnSpPr>
                <a:cxnSpLocks/>
              </p:cNvCxnSpPr>
              <p:nvPr/>
            </p:nvCxnSpPr>
            <p:spPr bwMode="auto">
              <a:xfrm>
                <a:off x="1419088" y="305783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697F1532-7BE5-4421-07B2-2B0AE907CE8F}"/>
                  </a:ext>
                </a:extLst>
              </p:cNvPr>
              <p:cNvCxnSpPr>
                <a:cxnSpLocks/>
              </p:cNvCxnSpPr>
              <p:nvPr/>
            </p:nvCxnSpPr>
            <p:spPr bwMode="auto">
              <a:xfrm>
                <a:off x="1384592" y="302728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A3EE1E30-CA43-D129-4CD9-DAC8A6F376E6}"/>
                  </a:ext>
                </a:extLst>
              </p:cNvPr>
              <p:cNvCxnSpPr>
                <a:cxnSpLocks/>
              </p:cNvCxnSpPr>
              <p:nvPr/>
            </p:nvCxnSpPr>
            <p:spPr bwMode="auto">
              <a:xfrm>
                <a:off x="1269930" y="2914871"/>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9237754E-2C07-D9FB-CA42-1D32A1A78D99}"/>
                  </a:ext>
                </a:extLst>
              </p:cNvPr>
              <p:cNvCxnSpPr>
                <a:cxnSpLocks/>
              </p:cNvCxnSpPr>
              <p:nvPr/>
            </p:nvCxnSpPr>
            <p:spPr bwMode="auto">
              <a:xfrm>
                <a:off x="1317744" y="294964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ABD2ADDE-724A-0C4F-7255-6856ED466936}"/>
                  </a:ext>
                </a:extLst>
              </p:cNvPr>
              <p:cNvCxnSpPr>
                <a:cxnSpLocks/>
              </p:cNvCxnSpPr>
              <p:nvPr/>
            </p:nvCxnSpPr>
            <p:spPr bwMode="auto">
              <a:xfrm>
                <a:off x="1176520" y="285365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B93CBB65-63DE-0265-94F6-7843C60B9A50}"/>
                  </a:ext>
                </a:extLst>
              </p:cNvPr>
              <p:cNvCxnSpPr>
                <a:cxnSpLocks/>
              </p:cNvCxnSpPr>
              <p:nvPr/>
            </p:nvCxnSpPr>
            <p:spPr bwMode="auto">
              <a:xfrm>
                <a:off x="1219205" y="2887560"/>
                <a:ext cx="0" cy="122434"/>
              </a:xfrm>
              <a:prstGeom prst="line">
                <a:avLst/>
              </a:prstGeom>
              <a:noFill/>
              <a:ln w="38100" cap="flat" cmpd="sng" algn="ctr">
                <a:solidFill>
                  <a:schemeClr val="accent6"/>
                </a:solidFill>
                <a:prstDash val="solid"/>
                <a:round/>
                <a:headEnd type="none" w="med" len="med"/>
                <a:tailEnd type="none" w="med" len="med"/>
              </a:ln>
              <a:effectLst/>
            </p:spPr>
          </p:cxnSp>
          <p:sp>
            <p:nvSpPr>
              <p:cNvPr id="1199" name="Rectangle 1198">
                <a:extLst>
                  <a:ext uri="{FF2B5EF4-FFF2-40B4-BE49-F238E27FC236}">
                    <a16:creationId xmlns:a16="http://schemas.microsoft.com/office/drawing/2014/main" id="{97630A6C-6018-50B2-A639-F3A6B150ED60}"/>
                  </a:ext>
                </a:extLst>
              </p:cNvPr>
              <p:cNvSpPr/>
              <p:nvPr/>
            </p:nvSpPr>
            <p:spPr bwMode="auto">
              <a:xfrm>
                <a:off x="2331436" y="3710631"/>
                <a:ext cx="57176"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0" name="Rectangle 1199">
                <a:extLst>
                  <a:ext uri="{FF2B5EF4-FFF2-40B4-BE49-F238E27FC236}">
                    <a16:creationId xmlns:a16="http://schemas.microsoft.com/office/drawing/2014/main" id="{216FCC23-0060-2B5B-A667-1DA40CE7EB6C}"/>
                  </a:ext>
                </a:extLst>
              </p:cNvPr>
              <p:cNvSpPr/>
              <p:nvPr/>
            </p:nvSpPr>
            <p:spPr bwMode="auto">
              <a:xfrm>
                <a:off x="2829963" y="3914661"/>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1" name="Rectangle 1200">
                <a:extLst>
                  <a:ext uri="{FF2B5EF4-FFF2-40B4-BE49-F238E27FC236}">
                    <a16:creationId xmlns:a16="http://schemas.microsoft.com/office/drawing/2014/main" id="{A2F86915-38D8-AD3A-BA75-498E4897BDA6}"/>
                  </a:ext>
                </a:extLst>
              </p:cNvPr>
              <p:cNvSpPr/>
              <p:nvPr/>
            </p:nvSpPr>
            <p:spPr bwMode="auto">
              <a:xfrm>
                <a:off x="3232275" y="4018678"/>
                <a:ext cx="84570"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02" name="Straight Connector 1201">
                <a:extLst>
                  <a:ext uri="{FF2B5EF4-FFF2-40B4-BE49-F238E27FC236}">
                    <a16:creationId xmlns:a16="http://schemas.microsoft.com/office/drawing/2014/main" id="{AD64C148-0CC2-64ED-6820-ABB8DB248D7F}"/>
                  </a:ext>
                </a:extLst>
              </p:cNvPr>
              <p:cNvCxnSpPr>
                <a:cxnSpLocks/>
              </p:cNvCxnSpPr>
              <p:nvPr/>
            </p:nvCxnSpPr>
            <p:spPr bwMode="auto">
              <a:xfrm>
                <a:off x="1358188" y="298577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7E58897D-AECE-E52F-412B-7513AC31D783}"/>
                  </a:ext>
                </a:extLst>
              </p:cNvPr>
              <p:cNvCxnSpPr>
                <a:cxnSpLocks/>
              </p:cNvCxnSpPr>
              <p:nvPr/>
            </p:nvCxnSpPr>
            <p:spPr bwMode="auto">
              <a:xfrm>
                <a:off x="1109995" y="2785083"/>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204" name="Rectangle 1203">
                <a:extLst>
                  <a:ext uri="{FF2B5EF4-FFF2-40B4-BE49-F238E27FC236}">
                    <a16:creationId xmlns:a16="http://schemas.microsoft.com/office/drawing/2014/main" id="{F23846D7-02C1-4E02-C447-20E2FC0B5345}"/>
                  </a:ext>
                </a:extLst>
              </p:cNvPr>
              <p:cNvSpPr/>
              <p:nvPr/>
            </p:nvSpPr>
            <p:spPr bwMode="auto">
              <a:xfrm>
                <a:off x="1592342" y="3213421"/>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5" name="Rectangle 1204">
                <a:extLst>
                  <a:ext uri="{FF2B5EF4-FFF2-40B4-BE49-F238E27FC236}">
                    <a16:creationId xmlns:a16="http://schemas.microsoft.com/office/drawing/2014/main" id="{4958E1BA-8793-3A85-EA9E-8C1DD67A5E67}"/>
                  </a:ext>
                </a:extLst>
              </p:cNvPr>
              <p:cNvSpPr/>
              <p:nvPr/>
            </p:nvSpPr>
            <p:spPr bwMode="auto">
              <a:xfrm>
                <a:off x="956658" y="2718640"/>
                <a:ext cx="59073"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6" name="Rectangle 1205">
                <a:extLst>
                  <a:ext uri="{FF2B5EF4-FFF2-40B4-BE49-F238E27FC236}">
                    <a16:creationId xmlns:a16="http://schemas.microsoft.com/office/drawing/2014/main" id="{C051B3F0-D28C-D9DF-68B5-85A5F8A44B09}"/>
                  </a:ext>
                </a:extLst>
              </p:cNvPr>
              <p:cNvSpPr/>
              <p:nvPr/>
            </p:nvSpPr>
            <p:spPr bwMode="auto">
              <a:xfrm>
                <a:off x="2989538" y="3965189"/>
                <a:ext cx="57227"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7" name="Rectangle 1206">
                <a:extLst>
                  <a:ext uri="{FF2B5EF4-FFF2-40B4-BE49-F238E27FC236}">
                    <a16:creationId xmlns:a16="http://schemas.microsoft.com/office/drawing/2014/main" id="{1EB2548F-3026-7255-25ED-876347F1973C}"/>
                  </a:ext>
                </a:extLst>
              </p:cNvPr>
              <p:cNvSpPr/>
              <p:nvPr/>
            </p:nvSpPr>
            <p:spPr bwMode="auto">
              <a:xfrm>
                <a:off x="847687" y="2703909"/>
                <a:ext cx="111136"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8" name="Rectangle 1207">
                <a:extLst>
                  <a:ext uri="{FF2B5EF4-FFF2-40B4-BE49-F238E27FC236}">
                    <a16:creationId xmlns:a16="http://schemas.microsoft.com/office/drawing/2014/main" id="{06F0A7B9-DEBD-3E13-BE2F-1B4813C6C0FC}"/>
                  </a:ext>
                </a:extLst>
              </p:cNvPr>
              <p:cNvSpPr/>
              <p:nvPr/>
            </p:nvSpPr>
            <p:spPr bwMode="auto">
              <a:xfrm>
                <a:off x="1013648" y="2744715"/>
                <a:ext cx="59073"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09" name="Straight Connector 1208">
                <a:extLst>
                  <a:ext uri="{FF2B5EF4-FFF2-40B4-BE49-F238E27FC236}">
                    <a16:creationId xmlns:a16="http://schemas.microsoft.com/office/drawing/2014/main" id="{7E61A0AB-55FA-3345-06EF-74D86190E63B}"/>
                  </a:ext>
                </a:extLst>
              </p:cNvPr>
              <p:cNvCxnSpPr>
                <a:cxnSpLocks/>
              </p:cNvCxnSpPr>
              <p:nvPr/>
            </p:nvCxnSpPr>
            <p:spPr bwMode="auto">
              <a:xfrm>
                <a:off x="1139821" y="2823521"/>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D4AA24FF-E35F-C89B-AE55-66CAF844C6FA}"/>
                  </a:ext>
                </a:extLst>
              </p:cNvPr>
              <p:cNvCxnSpPr>
                <a:cxnSpLocks/>
              </p:cNvCxnSpPr>
              <p:nvPr/>
            </p:nvCxnSpPr>
            <p:spPr bwMode="auto">
              <a:xfrm>
                <a:off x="1507973" y="312191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C321C70C-9189-4588-B0AA-234A8B2A4FA8}"/>
                  </a:ext>
                </a:extLst>
              </p:cNvPr>
              <p:cNvCxnSpPr>
                <a:cxnSpLocks/>
              </p:cNvCxnSpPr>
              <p:nvPr/>
            </p:nvCxnSpPr>
            <p:spPr bwMode="auto">
              <a:xfrm>
                <a:off x="1534383" y="315295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AA718CB7-8A0A-F4C1-E6F1-667E72372A43}"/>
                  </a:ext>
                </a:extLst>
              </p:cNvPr>
              <p:cNvCxnSpPr>
                <a:cxnSpLocks/>
              </p:cNvCxnSpPr>
              <p:nvPr/>
            </p:nvCxnSpPr>
            <p:spPr bwMode="auto">
              <a:xfrm>
                <a:off x="1566768" y="3172483"/>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8E8FE048-979D-09F2-0FDA-22948CA3A6EE}"/>
                  </a:ext>
                </a:extLst>
              </p:cNvPr>
              <p:cNvCxnSpPr>
                <a:cxnSpLocks/>
              </p:cNvCxnSpPr>
              <p:nvPr/>
            </p:nvCxnSpPr>
            <p:spPr bwMode="auto">
              <a:xfrm>
                <a:off x="1708275" y="328494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13253908-05FA-D4D3-73A5-C48B2B92DA2A}"/>
                  </a:ext>
                </a:extLst>
              </p:cNvPr>
              <p:cNvCxnSpPr>
                <a:cxnSpLocks/>
              </p:cNvCxnSpPr>
              <p:nvPr/>
            </p:nvCxnSpPr>
            <p:spPr bwMode="auto">
              <a:xfrm>
                <a:off x="1746060" y="330532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27A4A819-5DB4-C5D3-F265-24C785EAF012}"/>
                  </a:ext>
                </a:extLst>
              </p:cNvPr>
              <p:cNvCxnSpPr>
                <a:cxnSpLocks/>
              </p:cNvCxnSpPr>
              <p:nvPr/>
            </p:nvCxnSpPr>
            <p:spPr bwMode="auto">
              <a:xfrm>
                <a:off x="1774108" y="334100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644357F0-AA48-3A16-9ED2-D3976C6451B1}"/>
                  </a:ext>
                </a:extLst>
              </p:cNvPr>
              <p:cNvCxnSpPr>
                <a:cxnSpLocks/>
              </p:cNvCxnSpPr>
              <p:nvPr/>
            </p:nvCxnSpPr>
            <p:spPr bwMode="auto">
              <a:xfrm>
                <a:off x="1890057" y="341252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86C96472-B0B3-2011-2136-625A90B849CE}"/>
                  </a:ext>
                </a:extLst>
              </p:cNvPr>
              <p:cNvCxnSpPr>
                <a:cxnSpLocks/>
              </p:cNvCxnSpPr>
              <p:nvPr/>
            </p:nvCxnSpPr>
            <p:spPr bwMode="auto">
              <a:xfrm>
                <a:off x="1938012" y="346086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D33C292F-58C2-16E2-F644-68965B8D4554}"/>
                  </a:ext>
                </a:extLst>
              </p:cNvPr>
              <p:cNvCxnSpPr>
                <a:cxnSpLocks/>
              </p:cNvCxnSpPr>
              <p:nvPr/>
            </p:nvCxnSpPr>
            <p:spPr bwMode="auto">
              <a:xfrm>
                <a:off x="1982534" y="350248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25D1D31A-F2C3-7682-1AAC-2DA848FCCDBF}"/>
                  </a:ext>
                </a:extLst>
              </p:cNvPr>
              <p:cNvCxnSpPr>
                <a:cxnSpLocks/>
              </p:cNvCxnSpPr>
              <p:nvPr/>
            </p:nvCxnSpPr>
            <p:spPr bwMode="auto">
              <a:xfrm>
                <a:off x="2019264" y="3527234"/>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220" name="Rectangle 1219">
                <a:extLst>
                  <a:ext uri="{FF2B5EF4-FFF2-40B4-BE49-F238E27FC236}">
                    <a16:creationId xmlns:a16="http://schemas.microsoft.com/office/drawing/2014/main" id="{2378DDE3-CE00-328F-85B5-886A4D248B47}"/>
                  </a:ext>
                </a:extLst>
              </p:cNvPr>
              <p:cNvSpPr/>
              <p:nvPr/>
            </p:nvSpPr>
            <p:spPr bwMode="auto">
              <a:xfrm>
                <a:off x="1642841" y="3258134"/>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21" name="Rectangle 1220">
                <a:extLst>
                  <a:ext uri="{FF2B5EF4-FFF2-40B4-BE49-F238E27FC236}">
                    <a16:creationId xmlns:a16="http://schemas.microsoft.com/office/drawing/2014/main" id="{42EF6CAC-9739-7F0A-6CFF-E455D041FA53}"/>
                  </a:ext>
                </a:extLst>
              </p:cNvPr>
              <p:cNvSpPr/>
              <p:nvPr/>
            </p:nvSpPr>
            <p:spPr bwMode="auto">
              <a:xfrm>
                <a:off x="1805411" y="3404800"/>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22" name="Straight Connector 1221">
                <a:extLst>
                  <a:ext uri="{FF2B5EF4-FFF2-40B4-BE49-F238E27FC236}">
                    <a16:creationId xmlns:a16="http://schemas.microsoft.com/office/drawing/2014/main" id="{78D4DB40-9DA0-4E49-3E45-1F0CE74F08BA}"/>
                  </a:ext>
                </a:extLst>
              </p:cNvPr>
              <p:cNvCxnSpPr>
                <a:cxnSpLocks/>
              </p:cNvCxnSpPr>
              <p:nvPr/>
            </p:nvCxnSpPr>
            <p:spPr bwMode="auto">
              <a:xfrm>
                <a:off x="2050650" y="354694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EA709A86-64C8-7DA7-24FA-074214757991}"/>
                  </a:ext>
                </a:extLst>
              </p:cNvPr>
              <p:cNvCxnSpPr>
                <a:cxnSpLocks/>
              </p:cNvCxnSpPr>
              <p:nvPr/>
            </p:nvCxnSpPr>
            <p:spPr bwMode="auto">
              <a:xfrm>
                <a:off x="2071972" y="355789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0789A499-3161-E0C2-29B0-DFB43127E045}"/>
                  </a:ext>
                </a:extLst>
              </p:cNvPr>
              <p:cNvCxnSpPr>
                <a:cxnSpLocks/>
              </p:cNvCxnSpPr>
              <p:nvPr/>
            </p:nvCxnSpPr>
            <p:spPr bwMode="auto">
              <a:xfrm>
                <a:off x="2104106" y="357142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D87FADF7-C3FE-500E-8718-86A2DDBC794C}"/>
                  </a:ext>
                </a:extLst>
              </p:cNvPr>
              <p:cNvCxnSpPr>
                <a:cxnSpLocks/>
              </p:cNvCxnSpPr>
              <p:nvPr/>
            </p:nvCxnSpPr>
            <p:spPr bwMode="auto">
              <a:xfrm>
                <a:off x="2145408" y="358384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F62FC177-281E-6FDF-C1ED-A54B717E85D8}"/>
                  </a:ext>
                </a:extLst>
              </p:cNvPr>
              <p:cNvCxnSpPr>
                <a:cxnSpLocks/>
              </p:cNvCxnSpPr>
              <p:nvPr/>
            </p:nvCxnSpPr>
            <p:spPr bwMode="auto">
              <a:xfrm>
                <a:off x="2181530" y="360300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D33B43D7-F2A5-6CF2-BFDE-C15E5CB1E8D4}"/>
                  </a:ext>
                </a:extLst>
              </p:cNvPr>
              <p:cNvCxnSpPr>
                <a:cxnSpLocks/>
              </p:cNvCxnSpPr>
              <p:nvPr/>
            </p:nvCxnSpPr>
            <p:spPr bwMode="auto">
              <a:xfrm>
                <a:off x="2204719" y="362234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25BE992D-2720-20FC-716B-BEFEDE96DA31}"/>
                  </a:ext>
                </a:extLst>
              </p:cNvPr>
              <p:cNvCxnSpPr>
                <a:cxnSpLocks/>
              </p:cNvCxnSpPr>
              <p:nvPr/>
            </p:nvCxnSpPr>
            <p:spPr bwMode="auto">
              <a:xfrm>
                <a:off x="2233604" y="363281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9B45CD8E-9DC6-014E-F601-01E4B9D553F4}"/>
                  </a:ext>
                </a:extLst>
              </p:cNvPr>
              <p:cNvCxnSpPr>
                <a:cxnSpLocks/>
              </p:cNvCxnSpPr>
              <p:nvPr/>
            </p:nvCxnSpPr>
            <p:spPr bwMode="auto">
              <a:xfrm>
                <a:off x="2266198" y="365517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30" name="Straight Connector 1229">
                <a:extLst>
                  <a:ext uri="{FF2B5EF4-FFF2-40B4-BE49-F238E27FC236}">
                    <a16:creationId xmlns:a16="http://schemas.microsoft.com/office/drawing/2014/main" id="{DF7E6378-0408-564F-CD4D-0F8F2F9F9AFF}"/>
                  </a:ext>
                </a:extLst>
              </p:cNvPr>
              <p:cNvCxnSpPr>
                <a:cxnSpLocks/>
              </p:cNvCxnSpPr>
              <p:nvPr/>
            </p:nvCxnSpPr>
            <p:spPr bwMode="auto">
              <a:xfrm>
                <a:off x="2300111" y="367773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44A7E922-8567-CAEF-7C67-0FBAE9B97400}"/>
                  </a:ext>
                </a:extLst>
              </p:cNvPr>
              <p:cNvCxnSpPr>
                <a:cxnSpLocks/>
              </p:cNvCxnSpPr>
              <p:nvPr/>
            </p:nvCxnSpPr>
            <p:spPr bwMode="auto">
              <a:xfrm>
                <a:off x="2411300" y="3733167"/>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358F0823-EC3B-FBBE-4079-42961BE8C382}"/>
                  </a:ext>
                </a:extLst>
              </p:cNvPr>
              <p:cNvCxnSpPr>
                <a:cxnSpLocks/>
              </p:cNvCxnSpPr>
              <p:nvPr/>
            </p:nvCxnSpPr>
            <p:spPr bwMode="auto">
              <a:xfrm>
                <a:off x="2579154" y="3789956"/>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33" name="Straight Connector 1232">
                <a:extLst>
                  <a:ext uri="{FF2B5EF4-FFF2-40B4-BE49-F238E27FC236}">
                    <a16:creationId xmlns:a16="http://schemas.microsoft.com/office/drawing/2014/main" id="{124CF131-50BE-2F13-FA58-4563C612FA0C}"/>
                  </a:ext>
                </a:extLst>
              </p:cNvPr>
              <p:cNvCxnSpPr>
                <a:cxnSpLocks/>
              </p:cNvCxnSpPr>
              <p:nvPr/>
            </p:nvCxnSpPr>
            <p:spPr bwMode="auto">
              <a:xfrm>
                <a:off x="2780493" y="389137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34" name="Straight Connector 1233">
                <a:extLst>
                  <a:ext uri="{FF2B5EF4-FFF2-40B4-BE49-F238E27FC236}">
                    <a16:creationId xmlns:a16="http://schemas.microsoft.com/office/drawing/2014/main" id="{3E0AB28E-C2F7-5CAE-598C-93A7BDA85115}"/>
                  </a:ext>
                </a:extLst>
              </p:cNvPr>
              <p:cNvCxnSpPr>
                <a:cxnSpLocks/>
              </p:cNvCxnSpPr>
              <p:nvPr/>
            </p:nvCxnSpPr>
            <p:spPr bwMode="auto">
              <a:xfrm>
                <a:off x="2809257" y="3894271"/>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FEAB0E82-BBEA-5F8E-B4B3-FBDD6F23BF3E}"/>
                  </a:ext>
                </a:extLst>
              </p:cNvPr>
              <p:cNvCxnSpPr>
                <a:cxnSpLocks/>
              </p:cNvCxnSpPr>
              <p:nvPr/>
            </p:nvCxnSpPr>
            <p:spPr bwMode="auto">
              <a:xfrm>
                <a:off x="3154841" y="3997901"/>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36" name="Straight Connector 1235">
                <a:extLst>
                  <a:ext uri="{FF2B5EF4-FFF2-40B4-BE49-F238E27FC236}">
                    <a16:creationId xmlns:a16="http://schemas.microsoft.com/office/drawing/2014/main" id="{49C60037-08CB-A886-B1CB-2AB450908385}"/>
                  </a:ext>
                </a:extLst>
              </p:cNvPr>
              <p:cNvCxnSpPr>
                <a:cxnSpLocks/>
              </p:cNvCxnSpPr>
              <p:nvPr/>
            </p:nvCxnSpPr>
            <p:spPr bwMode="auto">
              <a:xfrm>
                <a:off x="3375636" y="4036428"/>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237" name="Rectangle 1236">
                <a:extLst>
                  <a:ext uri="{FF2B5EF4-FFF2-40B4-BE49-F238E27FC236}">
                    <a16:creationId xmlns:a16="http://schemas.microsoft.com/office/drawing/2014/main" id="{54CE6206-12F1-13F0-C4B1-4B67B66983CC}"/>
                  </a:ext>
                </a:extLst>
              </p:cNvPr>
              <p:cNvSpPr/>
              <p:nvPr/>
            </p:nvSpPr>
            <p:spPr bwMode="auto">
              <a:xfrm>
                <a:off x="2441885" y="3760459"/>
                <a:ext cx="57176"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38" name="Rectangle 1237">
                <a:extLst>
                  <a:ext uri="{FF2B5EF4-FFF2-40B4-BE49-F238E27FC236}">
                    <a16:creationId xmlns:a16="http://schemas.microsoft.com/office/drawing/2014/main" id="{C7571058-C242-2C8E-A82C-F69AB8ACC299}"/>
                  </a:ext>
                </a:extLst>
              </p:cNvPr>
              <p:cNvSpPr/>
              <p:nvPr/>
            </p:nvSpPr>
            <p:spPr bwMode="auto">
              <a:xfrm>
                <a:off x="2507383" y="3768571"/>
                <a:ext cx="4571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39" name="Straight Connector 1238">
                <a:extLst>
                  <a:ext uri="{FF2B5EF4-FFF2-40B4-BE49-F238E27FC236}">
                    <a16:creationId xmlns:a16="http://schemas.microsoft.com/office/drawing/2014/main" id="{AC7A4F5B-8A56-F84B-0FE3-542D3EA434B5}"/>
                  </a:ext>
                </a:extLst>
              </p:cNvPr>
              <p:cNvCxnSpPr>
                <a:cxnSpLocks/>
              </p:cNvCxnSpPr>
              <p:nvPr/>
            </p:nvCxnSpPr>
            <p:spPr bwMode="auto">
              <a:xfrm>
                <a:off x="2615644" y="3813919"/>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40" name="Straight Connector 1239">
                <a:extLst>
                  <a:ext uri="{FF2B5EF4-FFF2-40B4-BE49-F238E27FC236}">
                    <a16:creationId xmlns:a16="http://schemas.microsoft.com/office/drawing/2014/main" id="{57BDEFD4-51CF-B8A2-5E1B-59AD42AEA019}"/>
                  </a:ext>
                </a:extLst>
              </p:cNvPr>
              <p:cNvCxnSpPr>
                <a:cxnSpLocks/>
              </p:cNvCxnSpPr>
              <p:nvPr/>
            </p:nvCxnSpPr>
            <p:spPr bwMode="auto">
              <a:xfrm>
                <a:off x="2646982" y="3832140"/>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41" name="Straight Connector 1240">
                <a:extLst>
                  <a:ext uri="{FF2B5EF4-FFF2-40B4-BE49-F238E27FC236}">
                    <a16:creationId xmlns:a16="http://schemas.microsoft.com/office/drawing/2014/main" id="{982DBAB6-8ACE-2262-1570-2ADC8F2ECF08}"/>
                  </a:ext>
                </a:extLst>
              </p:cNvPr>
              <p:cNvCxnSpPr>
                <a:cxnSpLocks/>
              </p:cNvCxnSpPr>
              <p:nvPr/>
            </p:nvCxnSpPr>
            <p:spPr bwMode="auto">
              <a:xfrm>
                <a:off x="2706655" y="3851965"/>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42" name="Straight Connector 1241">
                <a:extLst>
                  <a:ext uri="{FF2B5EF4-FFF2-40B4-BE49-F238E27FC236}">
                    <a16:creationId xmlns:a16="http://schemas.microsoft.com/office/drawing/2014/main" id="{8E24AFF1-5E0E-7484-9D59-5B6B76BBBBDD}"/>
                  </a:ext>
                </a:extLst>
              </p:cNvPr>
              <p:cNvCxnSpPr>
                <a:cxnSpLocks/>
              </p:cNvCxnSpPr>
              <p:nvPr/>
            </p:nvCxnSpPr>
            <p:spPr bwMode="auto">
              <a:xfrm>
                <a:off x="2732842" y="3881806"/>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43" name="Straight Connector 1242">
                <a:extLst>
                  <a:ext uri="{FF2B5EF4-FFF2-40B4-BE49-F238E27FC236}">
                    <a16:creationId xmlns:a16="http://schemas.microsoft.com/office/drawing/2014/main" id="{ED723924-7511-718C-1FA6-3883706B1CC7}"/>
                  </a:ext>
                </a:extLst>
              </p:cNvPr>
              <p:cNvCxnSpPr>
                <a:cxnSpLocks/>
              </p:cNvCxnSpPr>
              <p:nvPr/>
            </p:nvCxnSpPr>
            <p:spPr bwMode="auto">
              <a:xfrm>
                <a:off x="3199815" y="4010950"/>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44" name="Straight Connector 1243">
                <a:extLst>
                  <a:ext uri="{FF2B5EF4-FFF2-40B4-BE49-F238E27FC236}">
                    <a16:creationId xmlns:a16="http://schemas.microsoft.com/office/drawing/2014/main" id="{52A9B294-E5A9-D535-E135-27DED0E20016}"/>
                  </a:ext>
                </a:extLst>
              </p:cNvPr>
              <p:cNvCxnSpPr>
                <a:cxnSpLocks/>
              </p:cNvCxnSpPr>
              <p:nvPr/>
            </p:nvCxnSpPr>
            <p:spPr bwMode="auto">
              <a:xfrm>
                <a:off x="3433629" y="4052320"/>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245" name="Straight Connector 1244">
                <a:extLst>
                  <a:ext uri="{FF2B5EF4-FFF2-40B4-BE49-F238E27FC236}">
                    <a16:creationId xmlns:a16="http://schemas.microsoft.com/office/drawing/2014/main" id="{DA45CBB3-2F07-DBD5-6601-5D8CF287C941}"/>
                  </a:ext>
                </a:extLst>
              </p:cNvPr>
              <p:cNvCxnSpPr>
                <a:cxnSpLocks/>
              </p:cNvCxnSpPr>
              <p:nvPr/>
            </p:nvCxnSpPr>
            <p:spPr bwMode="auto">
              <a:xfrm>
                <a:off x="3532069" y="4067015"/>
                <a:ext cx="0" cy="122434"/>
              </a:xfrm>
              <a:prstGeom prst="line">
                <a:avLst/>
              </a:prstGeom>
              <a:noFill/>
              <a:ln w="57150" cap="flat" cmpd="sng" algn="ctr">
                <a:solidFill>
                  <a:schemeClr val="accent6"/>
                </a:solidFill>
                <a:prstDash val="solid"/>
                <a:round/>
                <a:headEnd type="none" w="med" len="med"/>
                <a:tailEnd type="none" w="med" len="med"/>
              </a:ln>
              <a:effectLst/>
            </p:spPr>
          </p:cxnSp>
          <p:sp>
            <p:nvSpPr>
              <p:cNvPr id="1246" name="Rectangle 1245">
                <a:extLst>
                  <a:ext uri="{FF2B5EF4-FFF2-40B4-BE49-F238E27FC236}">
                    <a16:creationId xmlns:a16="http://schemas.microsoft.com/office/drawing/2014/main" id="{6F952724-5EC7-D199-BBA1-98E89F97FE37}"/>
                  </a:ext>
                </a:extLst>
              </p:cNvPr>
              <p:cNvSpPr/>
              <p:nvPr/>
            </p:nvSpPr>
            <p:spPr bwMode="auto">
              <a:xfrm>
                <a:off x="2879396" y="3930458"/>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47" name="Rectangle 1246">
                <a:extLst>
                  <a:ext uri="{FF2B5EF4-FFF2-40B4-BE49-F238E27FC236}">
                    <a16:creationId xmlns:a16="http://schemas.microsoft.com/office/drawing/2014/main" id="{19FD3216-0D86-0245-475D-233AB2EC1AD7}"/>
                  </a:ext>
                </a:extLst>
              </p:cNvPr>
              <p:cNvSpPr/>
              <p:nvPr/>
            </p:nvSpPr>
            <p:spPr bwMode="auto">
              <a:xfrm>
                <a:off x="2926081" y="3950015"/>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48" name="Rectangle 1247">
                <a:extLst>
                  <a:ext uri="{FF2B5EF4-FFF2-40B4-BE49-F238E27FC236}">
                    <a16:creationId xmlns:a16="http://schemas.microsoft.com/office/drawing/2014/main" id="{B0A529C0-3528-CFD8-F5AA-56A427946BD4}"/>
                  </a:ext>
                </a:extLst>
              </p:cNvPr>
              <p:cNvSpPr/>
              <p:nvPr/>
            </p:nvSpPr>
            <p:spPr bwMode="auto">
              <a:xfrm>
                <a:off x="2955031" y="3957461"/>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49" name="Rectangle 1248">
                <a:extLst>
                  <a:ext uri="{FF2B5EF4-FFF2-40B4-BE49-F238E27FC236}">
                    <a16:creationId xmlns:a16="http://schemas.microsoft.com/office/drawing/2014/main" id="{D3320D51-E478-D185-22AB-33036ED15949}"/>
                  </a:ext>
                </a:extLst>
              </p:cNvPr>
              <p:cNvSpPr/>
              <p:nvPr/>
            </p:nvSpPr>
            <p:spPr bwMode="auto">
              <a:xfrm>
                <a:off x="3323240" y="4026406"/>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50" name="Rectangle 1249">
                <a:extLst>
                  <a:ext uri="{FF2B5EF4-FFF2-40B4-BE49-F238E27FC236}">
                    <a16:creationId xmlns:a16="http://schemas.microsoft.com/office/drawing/2014/main" id="{635A9D12-C0FB-B724-6E0B-2C3B2EF68900}"/>
                  </a:ext>
                </a:extLst>
              </p:cNvPr>
              <p:cNvSpPr/>
              <p:nvPr/>
            </p:nvSpPr>
            <p:spPr bwMode="auto">
              <a:xfrm>
                <a:off x="3032278" y="3972635"/>
                <a:ext cx="57227"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51" name="Rectangle 1250">
                <a:extLst>
                  <a:ext uri="{FF2B5EF4-FFF2-40B4-BE49-F238E27FC236}">
                    <a16:creationId xmlns:a16="http://schemas.microsoft.com/office/drawing/2014/main" id="{040634FE-6FF7-3A2D-767F-30FA8930AD7D}"/>
                  </a:ext>
                </a:extLst>
              </p:cNvPr>
              <p:cNvSpPr/>
              <p:nvPr/>
            </p:nvSpPr>
            <p:spPr bwMode="auto">
              <a:xfrm>
                <a:off x="3090771" y="3983375"/>
                <a:ext cx="4571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52" name="Straight Connector 1251">
                <a:extLst>
                  <a:ext uri="{FF2B5EF4-FFF2-40B4-BE49-F238E27FC236}">
                    <a16:creationId xmlns:a16="http://schemas.microsoft.com/office/drawing/2014/main" id="{D1E1071E-66F9-FC1B-45D5-F4CF6D6E5869}"/>
                  </a:ext>
                </a:extLst>
              </p:cNvPr>
              <p:cNvCxnSpPr>
                <a:cxnSpLocks/>
              </p:cNvCxnSpPr>
              <p:nvPr/>
            </p:nvCxnSpPr>
            <p:spPr bwMode="auto">
              <a:xfrm>
                <a:off x="3485706" y="406004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61E074E2-6432-EBDA-21E7-D26245103040}"/>
                  </a:ext>
                </a:extLst>
              </p:cNvPr>
              <p:cNvCxnSpPr>
                <a:cxnSpLocks/>
              </p:cNvCxnSpPr>
              <p:nvPr/>
            </p:nvCxnSpPr>
            <p:spPr bwMode="auto">
              <a:xfrm>
                <a:off x="4026738" y="4142271"/>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54" name="Straight Connector 1253">
                <a:extLst>
                  <a:ext uri="{FF2B5EF4-FFF2-40B4-BE49-F238E27FC236}">
                    <a16:creationId xmlns:a16="http://schemas.microsoft.com/office/drawing/2014/main" id="{D526423F-E1DC-46DA-AFF5-3596C11F573E}"/>
                  </a:ext>
                </a:extLst>
              </p:cNvPr>
              <p:cNvCxnSpPr>
                <a:cxnSpLocks/>
              </p:cNvCxnSpPr>
              <p:nvPr/>
            </p:nvCxnSpPr>
            <p:spPr bwMode="auto">
              <a:xfrm>
                <a:off x="3697592" y="410011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55" name="Straight Connector 1254">
                <a:extLst>
                  <a:ext uri="{FF2B5EF4-FFF2-40B4-BE49-F238E27FC236}">
                    <a16:creationId xmlns:a16="http://schemas.microsoft.com/office/drawing/2014/main" id="{9219CDEC-1916-0802-3D5E-0AB8816E072B}"/>
                  </a:ext>
                </a:extLst>
              </p:cNvPr>
              <p:cNvCxnSpPr>
                <a:cxnSpLocks/>
              </p:cNvCxnSpPr>
              <p:nvPr/>
            </p:nvCxnSpPr>
            <p:spPr bwMode="auto">
              <a:xfrm>
                <a:off x="3844717" y="414332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A7E74CF5-B5DC-4F17-8BFD-4C871D7EEFC6}"/>
                  </a:ext>
                </a:extLst>
              </p:cNvPr>
              <p:cNvCxnSpPr>
                <a:cxnSpLocks/>
              </p:cNvCxnSpPr>
              <p:nvPr/>
            </p:nvCxnSpPr>
            <p:spPr bwMode="auto">
              <a:xfrm>
                <a:off x="3886360" y="4145518"/>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257" name="Straight Connector 1256">
                <a:extLst>
                  <a:ext uri="{FF2B5EF4-FFF2-40B4-BE49-F238E27FC236}">
                    <a16:creationId xmlns:a16="http://schemas.microsoft.com/office/drawing/2014/main" id="{933E5EAA-0D39-8E2B-F327-8A203DEFA400}"/>
                  </a:ext>
                </a:extLst>
              </p:cNvPr>
              <p:cNvCxnSpPr>
                <a:cxnSpLocks/>
              </p:cNvCxnSpPr>
              <p:nvPr/>
            </p:nvCxnSpPr>
            <p:spPr bwMode="auto">
              <a:xfrm>
                <a:off x="4113456" y="415617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58" name="Straight Connector 1257">
                <a:extLst>
                  <a:ext uri="{FF2B5EF4-FFF2-40B4-BE49-F238E27FC236}">
                    <a16:creationId xmlns:a16="http://schemas.microsoft.com/office/drawing/2014/main" id="{ED58D434-9DAA-43F3-4925-84981918661E}"/>
                  </a:ext>
                </a:extLst>
              </p:cNvPr>
              <p:cNvCxnSpPr>
                <a:cxnSpLocks/>
              </p:cNvCxnSpPr>
              <p:nvPr/>
            </p:nvCxnSpPr>
            <p:spPr bwMode="auto">
              <a:xfrm>
                <a:off x="4134492" y="418248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227C15C0-AC90-5DCF-8A49-3316605B26FD}"/>
                  </a:ext>
                </a:extLst>
              </p:cNvPr>
              <p:cNvCxnSpPr>
                <a:cxnSpLocks/>
              </p:cNvCxnSpPr>
              <p:nvPr/>
            </p:nvCxnSpPr>
            <p:spPr bwMode="auto">
              <a:xfrm>
                <a:off x="4176133" y="4187103"/>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260" name="Rectangle 1259">
                <a:extLst>
                  <a:ext uri="{FF2B5EF4-FFF2-40B4-BE49-F238E27FC236}">
                    <a16:creationId xmlns:a16="http://schemas.microsoft.com/office/drawing/2014/main" id="{005A2EE8-FA35-324B-0C86-408B1DDABD7A}"/>
                  </a:ext>
                </a:extLst>
              </p:cNvPr>
              <p:cNvSpPr/>
              <p:nvPr/>
            </p:nvSpPr>
            <p:spPr bwMode="auto">
              <a:xfrm>
                <a:off x="3575960" y="4068287"/>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1" name="Rectangle 1260">
                <a:extLst>
                  <a:ext uri="{FF2B5EF4-FFF2-40B4-BE49-F238E27FC236}">
                    <a16:creationId xmlns:a16="http://schemas.microsoft.com/office/drawing/2014/main" id="{FE60E3C8-9B11-607B-91CE-DA34A617B05B}"/>
                  </a:ext>
                </a:extLst>
              </p:cNvPr>
              <p:cNvSpPr/>
              <p:nvPr/>
            </p:nvSpPr>
            <p:spPr bwMode="auto">
              <a:xfrm>
                <a:off x="3634591" y="4082147"/>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2" name="Rectangle 1261">
                <a:extLst>
                  <a:ext uri="{FF2B5EF4-FFF2-40B4-BE49-F238E27FC236}">
                    <a16:creationId xmlns:a16="http://schemas.microsoft.com/office/drawing/2014/main" id="{C0C8BB25-4FF1-A479-9785-3E7DC6774217}"/>
                  </a:ext>
                </a:extLst>
              </p:cNvPr>
              <p:cNvSpPr/>
              <p:nvPr/>
            </p:nvSpPr>
            <p:spPr bwMode="auto">
              <a:xfrm>
                <a:off x="3723434" y="4103731"/>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3" name="Rectangle 1262">
                <a:extLst>
                  <a:ext uri="{FF2B5EF4-FFF2-40B4-BE49-F238E27FC236}">
                    <a16:creationId xmlns:a16="http://schemas.microsoft.com/office/drawing/2014/main" id="{210C5355-8938-F513-09FE-2609990EC633}"/>
                  </a:ext>
                </a:extLst>
              </p:cNvPr>
              <p:cNvSpPr/>
              <p:nvPr/>
            </p:nvSpPr>
            <p:spPr bwMode="auto">
              <a:xfrm>
                <a:off x="3764046" y="4131038"/>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4" name="Rectangle 1263">
                <a:extLst>
                  <a:ext uri="{FF2B5EF4-FFF2-40B4-BE49-F238E27FC236}">
                    <a16:creationId xmlns:a16="http://schemas.microsoft.com/office/drawing/2014/main" id="{AF1298DA-6D38-E427-7173-6F0363FFEA0C}"/>
                  </a:ext>
                </a:extLst>
              </p:cNvPr>
              <p:cNvSpPr/>
              <p:nvPr/>
            </p:nvSpPr>
            <p:spPr bwMode="auto">
              <a:xfrm>
                <a:off x="3915381" y="4143322"/>
                <a:ext cx="64292"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5" name="Rectangle 1264">
                <a:extLst>
                  <a:ext uri="{FF2B5EF4-FFF2-40B4-BE49-F238E27FC236}">
                    <a16:creationId xmlns:a16="http://schemas.microsoft.com/office/drawing/2014/main" id="{94D77125-C758-3655-CB78-6BDA40964A15}"/>
                  </a:ext>
                </a:extLst>
              </p:cNvPr>
              <p:cNvSpPr/>
              <p:nvPr/>
            </p:nvSpPr>
            <p:spPr bwMode="auto">
              <a:xfrm>
                <a:off x="4204642" y="4189013"/>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6" name="Rectangle 1265">
                <a:extLst>
                  <a:ext uri="{FF2B5EF4-FFF2-40B4-BE49-F238E27FC236}">
                    <a16:creationId xmlns:a16="http://schemas.microsoft.com/office/drawing/2014/main" id="{977DCD71-5999-A1B8-DFC1-87DE875B54B4}"/>
                  </a:ext>
                </a:extLst>
              </p:cNvPr>
              <p:cNvSpPr/>
              <p:nvPr/>
            </p:nvSpPr>
            <p:spPr bwMode="auto">
              <a:xfrm>
                <a:off x="4257279" y="4189013"/>
                <a:ext cx="6217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7" name="Rectangle 1266">
                <a:extLst>
                  <a:ext uri="{FF2B5EF4-FFF2-40B4-BE49-F238E27FC236}">
                    <a16:creationId xmlns:a16="http://schemas.microsoft.com/office/drawing/2014/main" id="{4F49A2E1-9037-7D5B-A2A9-C00695C7B980}"/>
                  </a:ext>
                </a:extLst>
              </p:cNvPr>
              <p:cNvSpPr/>
              <p:nvPr/>
            </p:nvSpPr>
            <p:spPr bwMode="auto">
              <a:xfrm>
                <a:off x="4416170" y="4204903"/>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68" name="Straight Connector 1267">
                <a:extLst>
                  <a:ext uri="{FF2B5EF4-FFF2-40B4-BE49-F238E27FC236}">
                    <a16:creationId xmlns:a16="http://schemas.microsoft.com/office/drawing/2014/main" id="{CA076319-66FE-8B5A-BE7A-672D6C8A7795}"/>
                  </a:ext>
                </a:extLst>
              </p:cNvPr>
              <p:cNvCxnSpPr>
                <a:cxnSpLocks/>
              </p:cNvCxnSpPr>
              <p:nvPr/>
            </p:nvCxnSpPr>
            <p:spPr bwMode="auto">
              <a:xfrm>
                <a:off x="4349139" y="420274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69" name="Straight Connector 1268">
                <a:extLst>
                  <a:ext uri="{FF2B5EF4-FFF2-40B4-BE49-F238E27FC236}">
                    <a16:creationId xmlns:a16="http://schemas.microsoft.com/office/drawing/2014/main" id="{22044811-99A7-2D86-AE21-48105B98B99A}"/>
                  </a:ext>
                </a:extLst>
              </p:cNvPr>
              <p:cNvCxnSpPr>
                <a:cxnSpLocks/>
              </p:cNvCxnSpPr>
              <p:nvPr/>
            </p:nvCxnSpPr>
            <p:spPr bwMode="auto">
              <a:xfrm>
                <a:off x="4393356" y="420274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70" name="Straight Connector 1269">
                <a:extLst>
                  <a:ext uri="{FF2B5EF4-FFF2-40B4-BE49-F238E27FC236}">
                    <a16:creationId xmlns:a16="http://schemas.microsoft.com/office/drawing/2014/main" id="{A30D1EDA-50B3-8AFE-0AA3-537216AEC3AB}"/>
                  </a:ext>
                </a:extLst>
              </p:cNvPr>
              <p:cNvCxnSpPr>
                <a:cxnSpLocks/>
              </p:cNvCxnSpPr>
              <p:nvPr/>
            </p:nvCxnSpPr>
            <p:spPr bwMode="auto">
              <a:xfrm>
                <a:off x="4548332" y="4201161"/>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71" name="Straight Connector 1270">
                <a:extLst>
                  <a:ext uri="{FF2B5EF4-FFF2-40B4-BE49-F238E27FC236}">
                    <a16:creationId xmlns:a16="http://schemas.microsoft.com/office/drawing/2014/main" id="{113A479A-50D0-702A-E2EE-DBCABD60593A}"/>
                  </a:ext>
                </a:extLst>
              </p:cNvPr>
              <p:cNvCxnSpPr>
                <a:cxnSpLocks/>
              </p:cNvCxnSpPr>
              <p:nvPr/>
            </p:nvCxnSpPr>
            <p:spPr bwMode="auto">
              <a:xfrm>
                <a:off x="4610581" y="4200912"/>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272" name="Rectangle 1271">
                <a:extLst>
                  <a:ext uri="{FF2B5EF4-FFF2-40B4-BE49-F238E27FC236}">
                    <a16:creationId xmlns:a16="http://schemas.microsoft.com/office/drawing/2014/main" id="{9BC3B38C-BE44-9DBE-C0C0-0E923C83505B}"/>
                  </a:ext>
                </a:extLst>
              </p:cNvPr>
              <p:cNvSpPr/>
              <p:nvPr/>
            </p:nvSpPr>
            <p:spPr bwMode="auto">
              <a:xfrm>
                <a:off x="4473738" y="4203426"/>
                <a:ext cx="5670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3" name="Rectangle 1272">
                <a:extLst>
                  <a:ext uri="{FF2B5EF4-FFF2-40B4-BE49-F238E27FC236}">
                    <a16:creationId xmlns:a16="http://schemas.microsoft.com/office/drawing/2014/main" id="{2F6BC79D-A914-E25E-D2C5-029A2C31B8AA}"/>
                  </a:ext>
                </a:extLst>
              </p:cNvPr>
              <p:cNvSpPr/>
              <p:nvPr/>
            </p:nvSpPr>
            <p:spPr bwMode="auto">
              <a:xfrm>
                <a:off x="4620377" y="4238608"/>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74" name="Straight Connector 1273">
                <a:extLst>
                  <a:ext uri="{FF2B5EF4-FFF2-40B4-BE49-F238E27FC236}">
                    <a16:creationId xmlns:a16="http://schemas.microsoft.com/office/drawing/2014/main" id="{877B8A15-81E4-157D-8E30-5B0AB3350382}"/>
                  </a:ext>
                </a:extLst>
              </p:cNvPr>
              <p:cNvCxnSpPr>
                <a:cxnSpLocks/>
              </p:cNvCxnSpPr>
              <p:nvPr/>
            </p:nvCxnSpPr>
            <p:spPr bwMode="auto">
              <a:xfrm>
                <a:off x="4687853" y="423791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75" name="Straight Connector 1274">
                <a:extLst>
                  <a:ext uri="{FF2B5EF4-FFF2-40B4-BE49-F238E27FC236}">
                    <a16:creationId xmlns:a16="http://schemas.microsoft.com/office/drawing/2014/main" id="{13DE98D1-A743-645D-215F-C81287309D0F}"/>
                  </a:ext>
                </a:extLst>
              </p:cNvPr>
              <p:cNvCxnSpPr>
                <a:cxnSpLocks/>
              </p:cNvCxnSpPr>
              <p:nvPr/>
            </p:nvCxnSpPr>
            <p:spPr bwMode="auto">
              <a:xfrm>
                <a:off x="4724342" y="423712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76" name="Straight Connector 1275">
                <a:extLst>
                  <a:ext uri="{FF2B5EF4-FFF2-40B4-BE49-F238E27FC236}">
                    <a16:creationId xmlns:a16="http://schemas.microsoft.com/office/drawing/2014/main" id="{FA3BD307-67B6-A7A9-E1D8-9542E869EC94}"/>
                  </a:ext>
                </a:extLst>
              </p:cNvPr>
              <p:cNvCxnSpPr>
                <a:cxnSpLocks/>
              </p:cNvCxnSpPr>
              <p:nvPr/>
            </p:nvCxnSpPr>
            <p:spPr bwMode="auto">
              <a:xfrm>
                <a:off x="4876744" y="4288312"/>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277" name="Straight Connector 1276">
                <a:extLst>
                  <a:ext uri="{FF2B5EF4-FFF2-40B4-BE49-F238E27FC236}">
                    <a16:creationId xmlns:a16="http://schemas.microsoft.com/office/drawing/2014/main" id="{E0F81CEA-A162-AECD-D67C-70B62CB58B8F}"/>
                  </a:ext>
                </a:extLst>
              </p:cNvPr>
              <p:cNvCxnSpPr>
                <a:cxnSpLocks/>
              </p:cNvCxnSpPr>
              <p:nvPr/>
            </p:nvCxnSpPr>
            <p:spPr bwMode="auto">
              <a:xfrm>
                <a:off x="4918385" y="428831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78" name="Straight Connector 1277">
                <a:extLst>
                  <a:ext uri="{FF2B5EF4-FFF2-40B4-BE49-F238E27FC236}">
                    <a16:creationId xmlns:a16="http://schemas.microsoft.com/office/drawing/2014/main" id="{4AA5EBEF-6DB2-83D3-C8B4-BDA997720179}"/>
                  </a:ext>
                </a:extLst>
              </p:cNvPr>
              <p:cNvCxnSpPr>
                <a:cxnSpLocks/>
              </p:cNvCxnSpPr>
              <p:nvPr/>
            </p:nvCxnSpPr>
            <p:spPr bwMode="auto">
              <a:xfrm>
                <a:off x="4988360" y="428887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79" name="Straight Connector 1278">
                <a:extLst>
                  <a:ext uri="{FF2B5EF4-FFF2-40B4-BE49-F238E27FC236}">
                    <a16:creationId xmlns:a16="http://schemas.microsoft.com/office/drawing/2014/main" id="{FC7FC797-F496-BCDB-FC51-7326C836EA60}"/>
                  </a:ext>
                </a:extLst>
              </p:cNvPr>
              <p:cNvCxnSpPr>
                <a:cxnSpLocks/>
              </p:cNvCxnSpPr>
              <p:nvPr/>
            </p:nvCxnSpPr>
            <p:spPr bwMode="auto">
              <a:xfrm>
                <a:off x="5058335" y="428831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EDAB0140-B995-24C9-EF8F-5AF4EB6F678B}"/>
                  </a:ext>
                </a:extLst>
              </p:cNvPr>
              <p:cNvCxnSpPr>
                <a:cxnSpLocks/>
              </p:cNvCxnSpPr>
              <p:nvPr/>
            </p:nvCxnSpPr>
            <p:spPr bwMode="auto">
              <a:xfrm>
                <a:off x="5094826" y="428887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81" name="Straight Connector 1280">
                <a:extLst>
                  <a:ext uri="{FF2B5EF4-FFF2-40B4-BE49-F238E27FC236}">
                    <a16:creationId xmlns:a16="http://schemas.microsoft.com/office/drawing/2014/main" id="{F57B0C0A-52C4-F546-ACD1-ECD76115E52F}"/>
                  </a:ext>
                </a:extLst>
              </p:cNvPr>
              <p:cNvCxnSpPr>
                <a:cxnSpLocks/>
              </p:cNvCxnSpPr>
              <p:nvPr/>
            </p:nvCxnSpPr>
            <p:spPr bwMode="auto">
              <a:xfrm>
                <a:off x="5131315" y="428831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82" name="Straight Connector 1281">
                <a:extLst>
                  <a:ext uri="{FF2B5EF4-FFF2-40B4-BE49-F238E27FC236}">
                    <a16:creationId xmlns:a16="http://schemas.microsoft.com/office/drawing/2014/main" id="{83CBBB7A-0AD2-03AC-67AD-8F65357186EB}"/>
                  </a:ext>
                </a:extLst>
              </p:cNvPr>
              <p:cNvCxnSpPr>
                <a:cxnSpLocks/>
              </p:cNvCxnSpPr>
              <p:nvPr/>
            </p:nvCxnSpPr>
            <p:spPr bwMode="auto">
              <a:xfrm>
                <a:off x="5198714" y="428887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1A86472B-AFC2-6107-7055-B29C0BEA21AC}"/>
                  </a:ext>
                </a:extLst>
              </p:cNvPr>
              <p:cNvCxnSpPr>
                <a:cxnSpLocks/>
              </p:cNvCxnSpPr>
              <p:nvPr/>
            </p:nvCxnSpPr>
            <p:spPr bwMode="auto">
              <a:xfrm>
                <a:off x="5374498" y="4286299"/>
                <a:ext cx="0" cy="122434"/>
              </a:xfrm>
              <a:prstGeom prst="line">
                <a:avLst/>
              </a:prstGeom>
              <a:noFill/>
              <a:ln w="28575" cap="flat" cmpd="sng" algn="ctr">
                <a:solidFill>
                  <a:schemeClr val="accent6"/>
                </a:solidFill>
                <a:prstDash val="solid"/>
                <a:round/>
                <a:headEnd type="none" w="med" len="med"/>
                <a:tailEnd type="none" w="med" len="med"/>
              </a:ln>
              <a:effectLst/>
            </p:spPr>
          </p:cxnSp>
        </p:grpSp>
      </p:grpSp>
      <p:grpSp>
        <p:nvGrpSpPr>
          <p:cNvPr id="40" name="Group 39">
            <a:extLst>
              <a:ext uri="{FF2B5EF4-FFF2-40B4-BE49-F238E27FC236}">
                <a16:creationId xmlns:a16="http://schemas.microsoft.com/office/drawing/2014/main" id="{8F47B4B9-828D-1754-52B1-96912CFBEF77}"/>
              </a:ext>
            </a:extLst>
          </p:cNvPr>
          <p:cNvGrpSpPr/>
          <p:nvPr/>
        </p:nvGrpSpPr>
        <p:grpSpPr>
          <a:xfrm>
            <a:off x="6207238" y="2273892"/>
            <a:ext cx="5287782" cy="2485548"/>
            <a:chOff x="6207238" y="2628463"/>
            <a:chExt cx="5287782" cy="2485548"/>
          </a:xfrm>
        </p:grpSpPr>
        <p:grpSp>
          <p:nvGrpSpPr>
            <p:cNvPr id="1425" name="Group 1424">
              <a:extLst>
                <a:ext uri="{FF2B5EF4-FFF2-40B4-BE49-F238E27FC236}">
                  <a16:creationId xmlns:a16="http://schemas.microsoft.com/office/drawing/2014/main" id="{F94A3B81-41E7-3D6A-13FC-453515839694}"/>
                </a:ext>
              </a:extLst>
            </p:cNvPr>
            <p:cNvGrpSpPr/>
            <p:nvPr/>
          </p:nvGrpSpPr>
          <p:grpSpPr>
            <a:xfrm>
              <a:off x="6894944" y="2716523"/>
              <a:ext cx="1276236" cy="264645"/>
              <a:chOff x="6894944" y="2716523"/>
              <a:chExt cx="1276236" cy="264645"/>
            </a:xfrm>
          </p:grpSpPr>
          <p:cxnSp>
            <p:nvCxnSpPr>
              <p:cNvPr id="1286" name="Straight Connector 1285">
                <a:extLst>
                  <a:ext uri="{FF2B5EF4-FFF2-40B4-BE49-F238E27FC236}">
                    <a16:creationId xmlns:a16="http://schemas.microsoft.com/office/drawing/2014/main" id="{DA35BE26-0667-DEE9-DA82-5BE84F101060}"/>
                  </a:ext>
                </a:extLst>
              </p:cNvPr>
              <p:cNvCxnSpPr>
                <a:cxnSpLocks/>
              </p:cNvCxnSpPr>
              <p:nvPr/>
            </p:nvCxnSpPr>
            <p:spPr bwMode="auto">
              <a:xfrm>
                <a:off x="8171180" y="2858117"/>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126C5963-B3B2-1C71-88CE-92171C0C795A}"/>
                  </a:ext>
                </a:extLst>
              </p:cNvPr>
              <p:cNvCxnSpPr>
                <a:cxnSpLocks/>
              </p:cNvCxnSpPr>
              <p:nvPr/>
            </p:nvCxnSpPr>
            <p:spPr bwMode="auto">
              <a:xfrm>
                <a:off x="8066137" y="2857790"/>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88" name="Straight Connector 1287">
                <a:extLst>
                  <a:ext uri="{FF2B5EF4-FFF2-40B4-BE49-F238E27FC236}">
                    <a16:creationId xmlns:a16="http://schemas.microsoft.com/office/drawing/2014/main" id="{C1FF8E04-6F03-6629-6980-48026F382136}"/>
                  </a:ext>
                </a:extLst>
              </p:cNvPr>
              <p:cNvCxnSpPr>
                <a:cxnSpLocks/>
              </p:cNvCxnSpPr>
              <p:nvPr/>
            </p:nvCxnSpPr>
            <p:spPr bwMode="auto">
              <a:xfrm>
                <a:off x="7994502" y="2858009"/>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66BB52A0-D75C-7584-8397-26C3077D1B60}"/>
                  </a:ext>
                </a:extLst>
              </p:cNvPr>
              <p:cNvCxnSpPr>
                <a:cxnSpLocks/>
              </p:cNvCxnSpPr>
              <p:nvPr/>
            </p:nvCxnSpPr>
            <p:spPr bwMode="auto">
              <a:xfrm>
                <a:off x="7964470" y="2858199"/>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08C6558F-A14A-EB22-5616-F56FB0788B9F}"/>
                  </a:ext>
                </a:extLst>
              </p:cNvPr>
              <p:cNvCxnSpPr>
                <a:cxnSpLocks/>
              </p:cNvCxnSpPr>
              <p:nvPr/>
            </p:nvCxnSpPr>
            <p:spPr bwMode="auto">
              <a:xfrm>
                <a:off x="8029978" y="2858734"/>
                <a:ext cx="0" cy="122434"/>
              </a:xfrm>
              <a:prstGeom prst="line">
                <a:avLst/>
              </a:prstGeom>
              <a:noFill/>
              <a:ln w="38100" cap="flat" cmpd="sng" algn="ctr">
                <a:solidFill>
                  <a:schemeClr val="accent5"/>
                </a:solidFill>
                <a:prstDash val="solid"/>
                <a:round/>
                <a:headEnd type="none" w="med" len="med"/>
                <a:tailEnd type="none" w="med" len="med"/>
              </a:ln>
              <a:effectLst/>
            </p:spPr>
          </p:cxnSp>
          <p:cxnSp>
            <p:nvCxnSpPr>
              <p:cNvPr id="1291" name="Straight Connector 1290">
                <a:extLst>
                  <a:ext uri="{FF2B5EF4-FFF2-40B4-BE49-F238E27FC236}">
                    <a16:creationId xmlns:a16="http://schemas.microsoft.com/office/drawing/2014/main" id="{C7134A8E-5873-C530-50BE-6BCCD673A6E2}"/>
                  </a:ext>
                </a:extLst>
              </p:cNvPr>
              <p:cNvCxnSpPr>
                <a:cxnSpLocks/>
              </p:cNvCxnSpPr>
              <p:nvPr/>
            </p:nvCxnSpPr>
            <p:spPr bwMode="auto">
              <a:xfrm>
                <a:off x="7934361" y="2858242"/>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A90FCA17-7138-56C6-3A61-D08BCD11B87D}"/>
                  </a:ext>
                </a:extLst>
              </p:cNvPr>
              <p:cNvCxnSpPr>
                <a:cxnSpLocks/>
              </p:cNvCxnSpPr>
              <p:nvPr/>
            </p:nvCxnSpPr>
            <p:spPr bwMode="auto">
              <a:xfrm>
                <a:off x="7668517" y="2858265"/>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AE29FFAB-C1CA-DD22-7553-CEB7B2CDDD40}"/>
                  </a:ext>
                </a:extLst>
              </p:cNvPr>
              <p:cNvCxnSpPr>
                <a:cxnSpLocks/>
              </p:cNvCxnSpPr>
              <p:nvPr/>
            </p:nvCxnSpPr>
            <p:spPr bwMode="auto">
              <a:xfrm>
                <a:off x="7318498" y="2809892"/>
                <a:ext cx="0" cy="122434"/>
              </a:xfrm>
              <a:prstGeom prst="line">
                <a:avLst/>
              </a:prstGeom>
              <a:noFill/>
              <a:ln w="38100" cap="flat" cmpd="sng" algn="ctr">
                <a:solidFill>
                  <a:schemeClr val="accent5"/>
                </a:solidFill>
                <a:prstDash val="solid"/>
                <a:round/>
                <a:headEnd type="none" w="med" len="med"/>
                <a:tailEnd type="none" w="med" len="med"/>
              </a:ln>
              <a:effectLst/>
            </p:spPr>
          </p:cxnSp>
          <p:sp>
            <p:nvSpPr>
              <p:cNvPr id="1294" name="Rectangle 1293">
                <a:extLst>
                  <a:ext uri="{FF2B5EF4-FFF2-40B4-BE49-F238E27FC236}">
                    <a16:creationId xmlns:a16="http://schemas.microsoft.com/office/drawing/2014/main" id="{3288E192-D7F7-44C2-F6F9-4870672DF1F0}"/>
                  </a:ext>
                </a:extLst>
              </p:cNvPr>
              <p:cNvSpPr/>
              <p:nvPr/>
            </p:nvSpPr>
            <p:spPr bwMode="auto">
              <a:xfrm>
                <a:off x="7448913" y="2858734"/>
                <a:ext cx="201524"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95" name="Rectangle 1294">
                <a:extLst>
                  <a:ext uri="{FF2B5EF4-FFF2-40B4-BE49-F238E27FC236}">
                    <a16:creationId xmlns:a16="http://schemas.microsoft.com/office/drawing/2014/main" id="{5FA4B376-CD0B-9146-252C-944FEC8D1381}"/>
                  </a:ext>
                </a:extLst>
              </p:cNvPr>
              <p:cNvSpPr/>
              <p:nvPr/>
            </p:nvSpPr>
            <p:spPr bwMode="auto">
              <a:xfrm>
                <a:off x="7368714" y="2832137"/>
                <a:ext cx="84512"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96" name="Rectangle 1295">
                <a:extLst>
                  <a:ext uri="{FF2B5EF4-FFF2-40B4-BE49-F238E27FC236}">
                    <a16:creationId xmlns:a16="http://schemas.microsoft.com/office/drawing/2014/main" id="{1F622827-D22C-F486-2CC2-DD70FCB11BD8}"/>
                  </a:ext>
                </a:extLst>
              </p:cNvPr>
              <p:cNvSpPr/>
              <p:nvPr/>
            </p:nvSpPr>
            <p:spPr bwMode="auto">
              <a:xfrm>
                <a:off x="7202903" y="2799332"/>
                <a:ext cx="107975"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297" name="Straight Connector 1296">
                <a:extLst>
                  <a:ext uri="{FF2B5EF4-FFF2-40B4-BE49-F238E27FC236}">
                    <a16:creationId xmlns:a16="http://schemas.microsoft.com/office/drawing/2014/main" id="{1ADD769B-6FD8-6920-BADF-1FF8CC0C04CA}"/>
                  </a:ext>
                </a:extLst>
              </p:cNvPr>
              <p:cNvCxnSpPr>
                <a:cxnSpLocks/>
              </p:cNvCxnSpPr>
              <p:nvPr/>
            </p:nvCxnSpPr>
            <p:spPr bwMode="auto">
              <a:xfrm>
                <a:off x="7355942" y="2815710"/>
                <a:ext cx="0" cy="122434"/>
              </a:xfrm>
              <a:prstGeom prst="line">
                <a:avLst/>
              </a:prstGeom>
              <a:noFill/>
              <a:ln w="28575" cap="flat" cmpd="sng" algn="ctr">
                <a:solidFill>
                  <a:schemeClr val="accent5"/>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0E3AA13C-AC0A-B976-91A3-02D1BF3BB7CC}"/>
                  </a:ext>
                </a:extLst>
              </p:cNvPr>
              <p:cNvCxnSpPr>
                <a:cxnSpLocks/>
              </p:cNvCxnSpPr>
              <p:nvPr/>
            </p:nvCxnSpPr>
            <p:spPr bwMode="auto">
              <a:xfrm>
                <a:off x="7191448" y="2777740"/>
                <a:ext cx="0" cy="122434"/>
              </a:xfrm>
              <a:prstGeom prst="line">
                <a:avLst/>
              </a:prstGeom>
              <a:noFill/>
              <a:ln w="28575" cap="flat" cmpd="sng" algn="ctr">
                <a:solidFill>
                  <a:schemeClr val="accent5"/>
                </a:solidFill>
                <a:prstDash val="solid"/>
                <a:round/>
                <a:headEnd type="none" w="med" len="med"/>
                <a:tailEnd type="none" w="med" len="med"/>
              </a:ln>
              <a:effectLst/>
            </p:spPr>
          </p:cxnSp>
          <p:sp>
            <p:nvSpPr>
              <p:cNvPr id="1299" name="Rectangle 1298">
                <a:extLst>
                  <a:ext uri="{FF2B5EF4-FFF2-40B4-BE49-F238E27FC236}">
                    <a16:creationId xmlns:a16="http://schemas.microsoft.com/office/drawing/2014/main" id="{20887E92-F291-A1FD-44C4-D8A7CC256425}"/>
                  </a:ext>
                </a:extLst>
              </p:cNvPr>
              <p:cNvSpPr/>
              <p:nvPr/>
            </p:nvSpPr>
            <p:spPr bwMode="auto">
              <a:xfrm>
                <a:off x="7132638" y="2757303"/>
                <a:ext cx="48650"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00" name="Rectangle 1299">
                <a:extLst>
                  <a:ext uri="{FF2B5EF4-FFF2-40B4-BE49-F238E27FC236}">
                    <a16:creationId xmlns:a16="http://schemas.microsoft.com/office/drawing/2014/main" id="{B7BCAB98-CFAA-B6C2-A62B-707C5152D4E9}"/>
                  </a:ext>
                </a:extLst>
              </p:cNvPr>
              <p:cNvSpPr/>
              <p:nvPr/>
            </p:nvSpPr>
            <p:spPr bwMode="auto">
              <a:xfrm>
                <a:off x="7078034" y="2747296"/>
                <a:ext cx="59073"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01" name="Rectangle 1300">
                <a:extLst>
                  <a:ext uri="{FF2B5EF4-FFF2-40B4-BE49-F238E27FC236}">
                    <a16:creationId xmlns:a16="http://schemas.microsoft.com/office/drawing/2014/main" id="{B6DA8728-D490-3935-F4AF-AA730DAC47A5}"/>
                  </a:ext>
                </a:extLst>
              </p:cNvPr>
              <p:cNvSpPr/>
              <p:nvPr/>
            </p:nvSpPr>
            <p:spPr bwMode="auto">
              <a:xfrm>
                <a:off x="7004153" y="2732966"/>
                <a:ext cx="79038"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02" name="Rectangle 1301">
                <a:extLst>
                  <a:ext uri="{FF2B5EF4-FFF2-40B4-BE49-F238E27FC236}">
                    <a16:creationId xmlns:a16="http://schemas.microsoft.com/office/drawing/2014/main" id="{2360D373-86D9-531F-99EF-2744FE7B6019}"/>
                  </a:ext>
                </a:extLst>
              </p:cNvPr>
              <p:cNvSpPr/>
              <p:nvPr/>
            </p:nvSpPr>
            <p:spPr bwMode="auto">
              <a:xfrm>
                <a:off x="6894944" y="2716523"/>
                <a:ext cx="111136"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3" name="Rectangle 1422">
                <a:extLst>
                  <a:ext uri="{FF2B5EF4-FFF2-40B4-BE49-F238E27FC236}">
                    <a16:creationId xmlns:a16="http://schemas.microsoft.com/office/drawing/2014/main" id="{714CCA8C-4D21-9A84-86B0-BFCBFA28D8B5}"/>
                  </a:ext>
                </a:extLst>
              </p:cNvPr>
              <p:cNvSpPr/>
              <p:nvPr/>
            </p:nvSpPr>
            <p:spPr bwMode="auto">
              <a:xfrm>
                <a:off x="7689690" y="2858734"/>
                <a:ext cx="107639"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4" name="Rectangle 1423">
                <a:extLst>
                  <a:ext uri="{FF2B5EF4-FFF2-40B4-BE49-F238E27FC236}">
                    <a16:creationId xmlns:a16="http://schemas.microsoft.com/office/drawing/2014/main" id="{F52F9BE2-6B8F-E99F-A965-719654C66E3A}"/>
                  </a:ext>
                </a:extLst>
              </p:cNvPr>
              <p:cNvSpPr/>
              <p:nvPr/>
            </p:nvSpPr>
            <p:spPr bwMode="auto">
              <a:xfrm>
                <a:off x="7807933" y="2857474"/>
                <a:ext cx="84512" cy="122434"/>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421" name="Freeform: Shape 1420">
              <a:extLst>
                <a:ext uri="{FF2B5EF4-FFF2-40B4-BE49-F238E27FC236}">
                  <a16:creationId xmlns:a16="http://schemas.microsoft.com/office/drawing/2014/main" id="{E4513E0D-F3CF-849A-F7D3-A84CE2A1DAB2}"/>
                </a:ext>
              </a:extLst>
            </p:cNvPr>
            <p:cNvSpPr/>
            <p:nvPr/>
          </p:nvSpPr>
          <p:spPr bwMode="auto">
            <a:xfrm>
              <a:off x="6736080" y="2755900"/>
              <a:ext cx="1435100" cy="170180"/>
            </a:xfrm>
            <a:custGeom>
              <a:avLst/>
              <a:gdLst>
                <a:gd name="connsiteX0" fmla="*/ 0 w 1435100"/>
                <a:gd name="connsiteY0" fmla="*/ 0 h 170180"/>
                <a:gd name="connsiteX1" fmla="*/ 238760 w 1435100"/>
                <a:gd name="connsiteY1" fmla="*/ 0 h 170180"/>
                <a:gd name="connsiteX2" fmla="*/ 238760 w 1435100"/>
                <a:gd name="connsiteY2" fmla="*/ 27940 h 170180"/>
                <a:gd name="connsiteX3" fmla="*/ 335280 w 1435100"/>
                <a:gd name="connsiteY3" fmla="*/ 27940 h 170180"/>
                <a:gd name="connsiteX4" fmla="*/ 335280 w 1435100"/>
                <a:gd name="connsiteY4" fmla="*/ 45720 h 170180"/>
                <a:gd name="connsiteX5" fmla="*/ 421640 w 1435100"/>
                <a:gd name="connsiteY5" fmla="*/ 45720 h 170180"/>
                <a:gd name="connsiteX6" fmla="*/ 421640 w 1435100"/>
                <a:gd name="connsiteY6" fmla="*/ 68580 h 170180"/>
                <a:gd name="connsiteX7" fmla="*/ 459740 w 1435100"/>
                <a:gd name="connsiteY7" fmla="*/ 68580 h 170180"/>
                <a:gd name="connsiteX8" fmla="*/ 459740 w 1435100"/>
                <a:gd name="connsiteY8" fmla="*/ 101600 h 170180"/>
                <a:gd name="connsiteX9" fmla="*/ 566420 w 1435100"/>
                <a:gd name="connsiteY9" fmla="*/ 101600 h 170180"/>
                <a:gd name="connsiteX10" fmla="*/ 566420 w 1435100"/>
                <a:gd name="connsiteY10" fmla="*/ 101600 h 170180"/>
                <a:gd name="connsiteX11" fmla="*/ 604520 w 1435100"/>
                <a:gd name="connsiteY11" fmla="*/ 101600 h 170180"/>
                <a:gd name="connsiteX12" fmla="*/ 604520 w 1435100"/>
                <a:gd name="connsiteY12" fmla="*/ 139700 h 170180"/>
                <a:gd name="connsiteX13" fmla="*/ 721360 w 1435100"/>
                <a:gd name="connsiteY13" fmla="*/ 139700 h 170180"/>
                <a:gd name="connsiteX14" fmla="*/ 721360 w 1435100"/>
                <a:gd name="connsiteY14" fmla="*/ 170180 h 170180"/>
                <a:gd name="connsiteX15" fmla="*/ 1435100 w 1435100"/>
                <a:gd name="connsiteY15" fmla="*/ 170180 h 17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5100" h="170180">
                  <a:moveTo>
                    <a:pt x="0" y="0"/>
                  </a:moveTo>
                  <a:lnTo>
                    <a:pt x="238760" y="0"/>
                  </a:lnTo>
                  <a:lnTo>
                    <a:pt x="238760" y="27940"/>
                  </a:lnTo>
                  <a:lnTo>
                    <a:pt x="335280" y="27940"/>
                  </a:lnTo>
                  <a:lnTo>
                    <a:pt x="335280" y="45720"/>
                  </a:lnTo>
                  <a:lnTo>
                    <a:pt x="421640" y="45720"/>
                  </a:lnTo>
                  <a:lnTo>
                    <a:pt x="421640" y="68580"/>
                  </a:lnTo>
                  <a:lnTo>
                    <a:pt x="459740" y="68580"/>
                  </a:lnTo>
                  <a:lnTo>
                    <a:pt x="459740" y="101600"/>
                  </a:lnTo>
                  <a:lnTo>
                    <a:pt x="566420" y="101600"/>
                  </a:lnTo>
                  <a:lnTo>
                    <a:pt x="566420" y="101600"/>
                  </a:lnTo>
                  <a:lnTo>
                    <a:pt x="604520" y="101600"/>
                  </a:lnTo>
                  <a:lnTo>
                    <a:pt x="604520" y="139700"/>
                  </a:lnTo>
                  <a:lnTo>
                    <a:pt x="721360" y="139700"/>
                  </a:lnTo>
                  <a:lnTo>
                    <a:pt x="721360" y="170180"/>
                  </a:lnTo>
                  <a:lnTo>
                    <a:pt x="1435100" y="170180"/>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22" name="Freeform: Shape 1421">
              <a:extLst>
                <a:ext uri="{FF2B5EF4-FFF2-40B4-BE49-F238E27FC236}">
                  <a16:creationId xmlns:a16="http://schemas.microsoft.com/office/drawing/2014/main" id="{C1CEA62E-BFA2-DBF3-1ED6-016A5F57B155}"/>
                </a:ext>
              </a:extLst>
            </p:cNvPr>
            <p:cNvSpPr/>
            <p:nvPr/>
          </p:nvSpPr>
          <p:spPr bwMode="auto">
            <a:xfrm>
              <a:off x="6746240" y="2766060"/>
              <a:ext cx="4686300" cy="1384300"/>
            </a:xfrm>
            <a:custGeom>
              <a:avLst/>
              <a:gdLst>
                <a:gd name="connsiteX0" fmla="*/ 0 w 4686300"/>
                <a:gd name="connsiteY0" fmla="*/ 0 h 1384300"/>
                <a:gd name="connsiteX1" fmla="*/ 142240 w 4686300"/>
                <a:gd name="connsiteY1" fmla="*/ 0 h 1384300"/>
                <a:gd name="connsiteX2" fmla="*/ 142240 w 4686300"/>
                <a:gd name="connsiteY2" fmla="*/ 10160 h 1384300"/>
                <a:gd name="connsiteX3" fmla="*/ 238760 w 4686300"/>
                <a:gd name="connsiteY3" fmla="*/ 10160 h 1384300"/>
                <a:gd name="connsiteX4" fmla="*/ 238760 w 4686300"/>
                <a:gd name="connsiteY4" fmla="*/ 55880 h 1384300"/>
                <a:gd name="connsiteX5" fmla="*/ 342900 w 4686300"/>
                <a:gd name="connsiteY5" fmla="*/ 55880 h 1384300"/>
                <a:gd name="connsiteX6" fmla="*/ 342900 w 4686300"/>
                <a:gd name="connsiteY6" fmla="*/ 83820 h 1384300"/>
                <a:gd name="connsiteX7" fmla="*/ 426720 w 4686300"/>
                <a:gd name="connsiteY7" fmla="*/ 83820 h 1384300"/>
                <a:gd name="connsiteX8" fmla="*/ 426720 w 4686300"/>
                <a:gd name="connsiteY8" fmla="*/ 116840 h 1384300"/>
                <a:gd name="connsiteX9" fmla="*/ 485140 w 4686300"/>
                <a:gd name="connsiteY9" fmla="*/ 116840 h 1384300"/>
                <a:gd name="connsiteX10" fmla="*/ 485140 w 4686300"/>
                <a:gd name="connsiteY10" fmla="*/ 137160 h 1384300"/>
                <a:gd name="connsiteX11" fmla="*/ 528320 w 4686300"/>
                <a:gd name="connsiteY11" fmla="*/ 137160 h 1384300"/>
                <a:gd name="connsiteX12" fmla="*/ 528320 w 4686300"/>
                <a:gd name="connsiteY12" fmla="*/ 154940 h 1384300"/>
                <a:gd name="connsiteX13" fmla="*/ 594360 w 4686300"/>
                <a:gd name="connsiteY13" fmla="*/ 154940 h 1384300"/>
                <a:gd name="connsiteX14" fmla="*/ 594360 w 4686300"/>
                <a:gd name="connsiteY14" fmla="*/ 170180 h 1384300"/>
                <a:gd name="connsiteX15" fmla="*/ 619760 w 4686300"/>
                <a:gd name="connsiteY15" fmla="*/ 170180 h 1384300"/>
                <a:gd name="connsiteX16" fmla="*/ 619760 w 4686300"/>
                <a:gd name="connsiteY16" fmla="*/ 210820 h 1384300"/>
                <a:gd name="connsiteX17" fmla="*/ 713740 w 4686300"/>
                <a:gd name="connsiteY17" fmla="*/ 210820 h 1384300"/>
                <a:gd name="connsiteX18" fmla="*/ 713740 w 4686300"/>
                <a:gd name="connsiteY18" fmla="*/ 254000 h 1384300"/>
                <a:gd name="connsiteX19" fmla="*/ 812800 w 4686300"/>
                <a:gd name="connsiteY19" fmla="*/ 254000 h 1384300"/>
                <a:gd name="connsiteX20" fmla="*/ 812800 w 4686300"/>
                <a:gd name="connsiteY20" fmla="*/ 289560 h 1384300"/>
                <a:gd name="connsiteX21" fmla="*/ 858520 w 4686300"/>
                <a:gd name="connsiteY21" fmla="*/ 289560 h 1384300"/>
                <a:gd name="connsiteX22" fmla="*/ 858520 w 4686300"/>
                <a:gd name="connsiteY22" fmla="*/ 314960 h 1384300"/>
                <a:gd name="connsiteX23" fmla="*/ 944880 w 4686300"/>
                <a:gd name="connsiteY23" fmla="*/ 314960 h 1384300"/>
                <a:gd name="connsiteX24" fmla="*/ 944880 w 4686300"/>
                <a:gd name="connsiteY24" fmla="*/ 337820 h 1384300"/>
                <a:gd name="connsiteX25" fmla="*/ 995680 w 4686300"/>
                <a:gd name="connsiteY25" fmla="*/ 337820 h 1384300"/>
                <a:gd name="connsiteX26" fmla="*/ 995680 w 4686300"/>
                <a:gd name="connsiteY26" fmla="*/ 365760 h 1384300"/>
                <a:gd name="connsiteX27" fmla="*/ 1059180 w 4686300"/>
                <a:gd name="connsiteY27" fmla="*/ 365760 h 1384300"/>
                <a:gd name="connsiteX28" fmla="*/ 1059180 w 4686300"/>
                <a:gd name="connsiteY28" fmla="*/ 388620 h 1384300"/>
                <a:gd name="connsiteX29" fmla="*/ 1104900 w 4686300"/>
                <a:gd name="connsiteY29" fmla="*/ 388620 h 1384300"/>
                <a:gd name="connsiteX30" fmla="*/ 1104900 w 4686300"/>
                <a:gd name="connsiteY30" fmla="*/ 403860 h 1384300"/>
                <a:gd name="connsiteX31" fmla="*/ 1173480 w 4686300"/>
                <a:gd name="connsiteY31" fmla="*/ 403860 h 1384300"/>
                <a:gd name="connsiteX32" fmla="*/ 1173480 w 4686300"/>
                <a:gd name="connsiteY32" fmla="*/ 426720 h 1384300"/>
                <a:gd name="connsiteX33" fmla="*/ 1252220 w 4686300"/>
                <a:gd name="connsiteY33" fmla="*/ 426720 h 1384300"/>
                <a:gd name="connsiteX34" fmla="*/ 1252220 w 4686300"/>
                <a:gd name="connsiteY34" fmla="*/ 452120 h 1384300"/>
                <a:gd name="connsiteX35" fmla="*/ 1318260 w 4686300"/>
                <a:gd name="connsiteY35" fmla="*/ 452120 h 1384300"/>
                <a:gd name="connsiteX36" fmla="*/ 1318260 w 4686300"/>
                <a:gd name="connsiteY36" fmla="*/ 467360 h 1384300"/>
                <a:gd name="connsiteX37" fmla="*/ 1351280 w 4686300"/>
                <a:gd name="connsiteY37" fmla="*/ 467360 h 1384300"/>
                <a:gd name="connsiteX38" fmla="*/ 1351280 w 4686300"/>
                <a:gd name="connsiteY38" fmla="*/ 492760 h 1384300"/>
                <a:gd name="connsiteX39" fmla="*/ 1424940 w 4686300"/>
                <a:gd name="connsiteY39" fmla="*/ 492760 h 1384300"/>
                <a:gd name="connsiteX40" fmla="*/ 1424940 w 4686300"/>
                <a:gd name="connsiteY40" fmla="*/ 525780 h 1384300"/>
                <a:gd name="connsiteX41" fmla="*/ 1488440 w 4686300"/>
                <a:gd name="connsiteY41" fmla="*/ 525780 h 1384300"/>
                <a:gd name="connsiteX42" fmla="*/ 1488440 w 4686300"/>
                <a:gd name="connsiteY42" fmla="*/ 548640 h 1384300"/>
                <a:gd name="connsiteX43" fmla="*/ 1559560 w 4686300"/>
                <a:gd name="connsiteY43" fmla="*/ 548640 h 1384300"/>
                <a:gd name="connsiteX44" fmla="*/ 1559560 w 4686300"/>
                <a:gd name="connsiteY44" fmla="*/ 571500 h 1384300"/>
                <a:gd name="connsiteX45" fmla="*/ 1645920 w 4686300"/>
                <a:gd name="connsiteY45" fmla="*/ 571500 h 1384300"/>
                <a:gd name="connsiteX46" fmla="*/ 1645920 w 4686300"/>
                <a:gd name="connsiteY46" fmla="*/ 591820 h 1384300"/>
                <a:gd name="connsiteX47" fmla="*/ 1722120 w 4686300"/>
                <a:gd name="connsiteY47" fmla="*/ 591820 h 1384300"/>
                <a:gd name="connsiteX48" fmla="*/ 1722120 w 4686300"/>
                <a:gd name="connsiteY48" fmla="*/ 609600 h 1384300"/>
                <a:gd name="connsiteX49" fmla="*/ 1783080 w 4686300"/>
                <a:gd name="connsiteY49" fmla="*/ 609600 h 1384300"/>
                <a:gd name="connsiteX50" fmla="*/ 1783080 w 4686300"/>
                <a:gd name="connsiteY50" fmla="*/ 622300 h 1384300"/>
                <a:gd name="connsiteX51" fmla="*/ 1846580 w 4686300"/>
                <a:gd name="connsiteY51" fmla="*/ 622300 h 1384300"/>
                <a:gd name="connsiteX52" fmla="*/ 1846580 w 4686300"/>
                <a:gd name="connsiteY52" fmla="*/ 647700 h 1384300"/>
                <a:gd name="connsiteX53" fmla="*/ 1917700 w 4686300"/>
                <a:gd name="connsiteY53" fmla="*/ 647700 h 1384300"/>
                <a:gd name="connsiteX54" fmla="*/ 1917700 w 4686300"/>
                <a:gd name="connsiteY54" fmla="*/ 673100 h 1384300"/>
                <a:gd name="connsiteX55" fmla="*/ 2004060 w 4686300"/>
                <a:gd name="connsiteY55" fmla="*/ 673100 h 1384300"/>
                <a:gd name="connsiteX56" fmla="*/ 2004060 w 4686300"/>
                <a:gd name="connsiteY56" fmla="*/ 698500 h 1384300"/>
                <a:gd name="connsiteX57" fmla="*/ 2133600 w 4686300"/>
                <a:gd name="connsiteY57" fmla="*/ 698500 h 1384300"/>
                <a:gd name="connsiteX58" fmla="*/ 2133600 w 4686300"/>
                <a:gd name="connsiteY58" fmla="*/ 728980 h 1384300"/>
                <a:gd name="connsiteX59" fmla="*/ 2207260 w 4686300"/>
                <a:gd name="connsiteY59" fmla="*/ 728980 h 1384300"/>
                <a:gd name="connsiteX60" fmla="*/ 2214880 w 4686300"/>
                <a:gd name="connsiteY60" fmla="*/ 736600 h 1384300"/>
                <a:gd name="connsiteX61" fmla="*/ 2214880 w 4686300"/>
                <a:gd name="connsiteY61" fmla="*/ 754380 h 1384300"/>
                <a:gd name="connsiteX62" fmla="*/ 2298700 w 4686300"/>
                <a:gd name="connsiteY62" fmla="*/ 754380 h 1384300"/>
                <a:gd name="connsiteX63" fmla="*/ 2298700 w 4686300"/>
                <a:gd name="connsiteY63" fmla="*/ 784860 h 1384300"/>
                <a:gd name="connsiteX64" fmla="*/ 2367280 w 4686300"/>
                <a:gd name="connsiteY64" fmla="*/ 784860 h 1384300"/>
                <a:gd name="connsiteX65" fmla="*/ 2367280 w 4686300"/>
                <a:gd name="connsiteY65" fmla="*/ 800100 h 1384300"/>
                <a:gd name="connsiteX66" fmla="*/ 2443480 w 4686300"/>
                <a:gd name="connsiteY66" fmla="*/ 800100 h 1384300"/>
                <a:gd name="connsiteX67" fmla="*/ 2443480 w 4686300"/>
                <a:gd name="connsiteY67" fmla="*/ 838200 h 1384300"/>
                <a:gd name="connsiteX68" fmla="*/ 2494280 w 4686300"/>
                <a:gd name="connsiteY68" fmla="*/ 838200 h 1384300"/>
                <a:gd name="connsiteX69" fmla="*/ 2494280 w 4686300"/>
                <a:gd name="connsiteY69" fmla="*/ 863600 h 1384300"/>
                <a:gd name="connsiteX70" fmla="*/ 2600960 w 4686300"/>
                <a:gd name="connsiteY70" fmla="*/ 863600 h 1384300"/>
                <a:gd name="connsiteX71" fmla="*/ 2600960 w 4686300"/>
                <a:gd name="connsiteY71" fmla="*/ 896620 h 1384300"/>
                <a:gd name="connsiteX72" fmla="*/ 2664460 w 4686300"/>
                <a:gd name="connsiteY72" fmla="*/ 896620 h 1384300"/>
                <a:gd name="connsiteX73" fmla="*/ 2664460 w 4686300"/>
                <a:gd name="connsiteY73" fmla="*/ 914400 h 1384300"/>
                <a:gd name="connsiteX74" fmla="*/ 2694940 w 4686300"/>
                <a:gd name="connsiteY74" fmla="*/ 924560 h 1384300"/>
                <a:gd name="connsiteX75" fmla="*/ 2778760 w 4686300"/>
                <a:gd name="connsiteY75" fmla="*/ 924560 h 1384300"/>
                <a:gd name="connsiteX76" fmla="*/ 2778760 w 4686300"/>
                <a:gd name="connsiteY76" fmla="*/ 949960 h 1384300"/>
                <a:gd name="connsiteX77" fmla="*/ 2847340 w 4686300"/>
                <a:gd name="connsiteY77" fmla="*/ 949960 h 1384300"/>
                <a:gd name="connsiteX78" fmla="*/ 2847340 w 4686300"/>
                <a:gd name="connsiteY78" fmla="*/ 977900 h 1384300"/>
                <a:gd name="connsiteX79" fmla="*/ 2999740 w 4686300"/>
                <a:gd name="connsiteY79" fmla="*/ 977900 h 1384300"/>
                <a:gd name="connsiteX80" fmla="*/ 2999740 w 4686300"/>
                <a:gd name="connsiteY80" fmla="*/ 1010920 h 1384300"/>
                <a:gd name="connsiteX81" fmla="*/ 3139440 w 4686300"/>
                <a:gd name="connsiteY81" fmla="*/ 1010920 h 1384300"/>
                <a:gd name="connsiteX82" fmla="*/ 3139440 w 4686300"/>
                <a:gd name="connsiteY82" fmla="*/ 1036320 h 1384300"/>
                <a:gd name="connsiteX83" fmla="*/ 3243580 w 4686300"/>
                <a:gd name="connsiteY83" fmla="*/ 1036320 h 1384300"/>
                <a:gd name="connsiteX84" fmla="*/ 3243580 w 4686300"/>
                <a:gd name="connsiteY84" fmla="*/ 1066800 h 1384300"/>
                <a:gd name="connsiteX85" fmla="*/ 3332480 w 4686300"/>
                <a:gd name="connsiteY85" fmla="*/ 1066800 h 1384300"/>
                <a:gd name="connsiteX86" fmla="*/ 3332480 w 4686300"/>
                <a:gd name="connsiteY86" fmla="*/ 1097280 h 1384300"/>
                <a:gd name="connsiteX87" fmla="*/ 3393440 w 4686300"/>
                <a:gd name="connsiteY87" fmla="*/ 1097280 h 1384300"/>
                <a:gd name="connsiteX88" fmla="*/ 3393440 w 4686300"/>
                <a:gd name="connsiteY88" fmla="*/ 1135380 h 1384300"/>
                <a:gd name="connsiteX89" fmla="*/ 3446780 w 4686300"/>
                <a:gd name="connsiteY89" fmla="*/ 1135380 h 1384300"/>
                <a:gd name="connsiteX90" fmla="*/ 3446780 w 4686300"/>
                <a:gd name="connsiteY90" fmla="*/ 1158240 h 1384300"/>
                <a:gd name="connsiteX91" fmla="*/ 3566160 w 4686300"/>
                <a:gd name="connsiteY91" fmla="*/ 1158240 h 1384300"/>
                <a:gd name="connsiteX92" fmla="*/ 3566160 w 4686300"/>
                <a:gd name="connsiteY92" fmla="*/ 1181100 h 1384300"/>
                <a:gd name="connsiteX93" fmla="*/ 3690620 w 4686300"/>
                <a:gd name="connsiteY93" fmla="*/ 1181100 h 1384300"/>
                <a:gd name="connsiteX94" fmla="*/ 3985260 w 4686300"/>
                <a:gd name="connsiteY94" fmla="*/ 1181100 h 1384300"/>
                <a:gd name="connsiteX95" fmla="*/ 3985260 w 4686300"/>
                <a:gd name="connsiteY95" fmla="*/ 1216660 h 1384300"/>
                <a:gd name="connsiteX96" fmla="*/ 4119880 w 4686300"/>
                <a:gd name="connsiteY96" fmla="*/ 1216660 h 1384300"/>
                <a:gd name="connsiteX97" fmla="*/ 4119880 w 4686300"/>
                <a:gd name="connsiteY97" fmla="*/ 1282700 h 1384300"/>
                <a:gd name="connsiteX98" fmla="*/ 4333240 w 4686300"/>
                <a:gd name="connsiteY98" fmla="*/ 1282700 h 1384300"/>
                <a:gd name="connsiteX99" fmla="*/ 4333240 w 4686300"/>
                <a:gd name="connsiteY99" fmla="*/ 1384300 h 1384300"/>
                <a:gd name="connsiteX100" fmla="*/ 4686300 w 4686300"/>
                <a:gd name="connsiteY100" fmla="*/ 1384300 h 138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686300" h="1384300">
                  <a:moveTo>
                    <a:pt x="0" y="0"/>
                  </a:moveTo>
                  <a:lnTo>
                    <a:pt x="142240" y="0"/>
                  </a:lnTo>
                  <a:lnTo>
                    <a:pt x="142240" y="10160"/>
                  </a:lnTo>
                  <a:lnTo>
                    <a:pt x="238760" y="10160"/>
                  </a:lnTo>
                  <a:lnTo>
                    <a:pt x="238760" y="55880"/>
                  </a:lnTo>
                  <a:lnTo>
                    <a:pt x="342900" y="55880"/>
                  </a:lnTo>
                  <a:lnTo>
                    <a:pt x="342900" y="83820"/>
                  </a:lnTo>
                  <a:lnTo>
                    <a:pt x="426720" y="83820"/>
                  </a:lnTo>
                  <a:lnTo>
                    <a:pt x="426720" y="116840"/>
                  </a:lnTo>
                  <a:lnTo>
                    <a:pt x="485140" y="116840"/>
                  </a:lnTo>
                  <a:lnTo>
                    <a:pt x="485140" y="137160"/>
                  </a:lnTo>
                  <a:lnTo>
                    <a:pt x="528320" y="137160"/>
                  </a:lnTo>
                  <a:lnTo>
                    <a:pt x="528320" y="154940"/>
                  </a:lnTo>
                  <a:lnTo>
                    <a:pt x="594360" y="154940"/>
                  </a:lnTo>
                  <a:lnTo>
                    <a:pt x="594360" y="170180"/>
                  </a:lnTo>
                  <a:lnTo>
                    <a:pt x="619760" y="170180"/>
                  </a:lnTo>
                  <a:lnTo>
                    <a:pt x="619760" y="210820"/>
                  </a:lnTo>
                  <a:lnTo>
                    <a:pt x="713740" y="210820"/>
                  </a:lnTo>
                  <a:lnTo>
                    <a:pt x="713740" y="254000"/>
                  </a:lnTo>
                  <a:lnTo>
                    <a:pt x="812800" y="254000"/>
                  </a:lnTo>
                  <a:lnTo>
                    <a:pt x="812800" y="289560"/>
                  </a:lnTo>
                  <a:lnTo>
                    <a:pt x="858520" y="289560"/>
                  </a:lnTo>
                  <a:lnTo>
                    <a:pt x="858520" y="314960"/>
                  </a:lnTo>
                  <a:lnTo>
                    <a:pt x="944880" y="314960"/>
                  </a:lnTo>
                  <a:lnTo>
                    <a:pt x="944880" y="337820"/>
                  </a:lnTo>
                  <a:lnTo>
                    <a:pt x="995680" y="337820"/>
                  </a:lnTo>
                  <a:lnTo>
                    <a:pt x="995680" y="365760"/>
                  </a:lnTo>
                  <a:lnTo>
                    <a:pt x="1059180" y="365760"/>
                  </a:lnTo>
                  <a:lnTo>
                    <a:pt x="1059180" y="388620"/>
                  </a:lnTo>
                  <a:lnTo>
                    <a:pt x="1104900" y="388620"/>
                  </a:lnTo>
                  <a:lnTo>
                    <a:pt x="1104900" y="403860"/>
                  </a:lnTo>
                  <a:lnTo>
                    <a:pt x="1173480" y="403860"/>
                  </a:lnTo>
                  <a:lnTo>
                    <a:pt x="1173480" y="426720"/>
                  </a:lnTo>
                  <a:lnTo>
                    <a:pt x="1252220" y="426720"/>
                  </a:lnTo>
                  <a:lnTo>
                    <a:pt x="1252220" y="452120"/>
                  </a:lnTo>
                  <a:lnTo>
                    <a:pt x="1318260" y="452120"/>
                  </a:lnTo>
                  <a:lnTo>
                    <a:pt x="1318260" y="467360"/>
                  </a:lnTo>
                  <a:lnTo>
                    <a:pt x="1351280" y="467360"/>
                  </a:lnTo>
                  <a:lnTo>
                    <a:pt x="1351280" y="492760"/>
                  </a:lnTo>
                  <a:lnTo>
                    <a:pt x="1424940" y="492760"/>
                  </a:lnTo>
                  <a:lnTo>
                    <a:pt x="1424940" y="525780"/>
                  </a:lnTo>
                  <a:lnTo>
                    <a:pt x="1488440" y="525780"/>
                  </a:lnTo>
                  <a:lnTo>
                    <a:pt x="1488440" y="548640"/>
                  </a:lnTo>
                  <a:lnTo>
                    <a:pt x="1559560" y="548640"/>
                  </a:lnTo>
                  <a:lnTo>
                    <a:pt x="1559560" y="571500"/>
                  </a:lnTo>
                  <a:lnTo>
                    <a:pt x="1645920" y="571500"/>
                  </a:lnTo>
                  <a:lnTo>
                    <a:pt x="1645920" y="591820"/>
                  </a:lnTo>
                  <a:lnTo>
                    <a:pt x="1722120" y="591820"/>
                  </a:lnTo>
                  <a:lnTo>
                    <a:pt x="1722120" y="609600"/>
                  </a:lnTo>
                  <a:lnTo>
                    <a:pt x="1783080" y="609600"/>
                  </a:lnTo>
                  <a:lnTo>
                    <a:pt x="1783080" y="622300"/>
                  </a:lnTo>
                  <a:lnTo>
                    <a:pt x="1846580" y="622300"/>
                  </a:lnTo>
                  <a:lnTo>
                    <a:pt x="1846580" y="647700"/>
                  </a:lnTo>
                  <a:lnTo>
                    <a:pt x="1917700" y="647700"/>
                  </a:lnTo>
                  <a:lnTo>
                    <a:pt x="1917700" y="673100"/>
                  </a:lnTo>
                  <a:lnTo>
                    <a:pt x="2004060" y="673100"/>
                  </a:lnTo>
                  <a:lnTo>
                    <a:pt x="2004060" y="698500"/>
                  </a:lnTo>
                  <a:lnTo>
                    <a:pt x="2133600" y="698500"/>
                  </a:lnTo>
                  <a:lnTo>
                    <a:pt x="2133600" y="728980"/>
                  </a:lnTo>
                  <a:lnTo>
                    <a:pt x="2207260" y="728980"/>
                  </a:lnTo>
                  <a:lnTo>
                    <a:pt x="2214880" y="736600"/>
                  </a:lnTo>
                  <a:lnTo>
                    <a:pt x="2214880" y="754380"/>
                  </a:lnTo>
                  <a:lnTo>
                    <a:pt x="2298700" y="754380"/>
                  </a:lnTo>
                  <a:lnTo>
                    <a:pt x="2298700" y="784860"/>
                  </a:lnTo>
                  <a:lnTo>
                    <a:pt x="2367280" y="784860"/>
                  </a:lnTo>
                  <a:lnTo>
                    <a:pt x="2367280" y="800100"/>
                  </a:lnTo>
                  <a:lnTo>
                    <a:pt x="2443480" y="800100"/>
                  </a:lnTo>
                  <a:lnTo>
                    <a:pt x="2443480" y="838200"/>
                  </a:lnTo>
                  <a:lnTo>
                    <a:pt x="2494280" y="838200"/>
                  </a:lnTo>
                  <a:lnTo>
                    <a:pt x="2494280" y="863600"/>
                  </a:lnTo>
                  <a:lnTo>
                    <a:pt x="2600960" y="863600"/>
                  </a:lnTo>
                  <a:lnTo>
                    <a:pt x="2600960" y="896620"/>
                  </a:lnTo>
                  <a:lnTo>
                    <a:pt x="2664460" y="896620"/>
                  </a:lnTo>
                  <a:lnTo>
                    <a:pt x="2664460" y="914400"/>
                  </a:lnTo>
                  <a:lnTo>
                    <a:pt x="2694940" y="924560"/>
                  </a:lnTo>
                  <a:lnTo>
                    <a:pt x="2778760" y="924560"/>
                  </a:lnTo>
                  <a:lnTo>
                    <a:pt x="2778760" y="949960"/>
                  </a:lnTo>
                  <a:lnTo>
                    <a:pt x="2847340" y="949960"/>
                  </a:lnTo>
                  <a:lnTo>
                    <a:pt x="2847340" y="977900"/>
                  </a:lnTo>
                  <a:lnTo>
                    <a:pt x="2999740" y="977900"/>
                  </a:lnTo>
                  <a:lnTo>
                    <a:pt x="2999740" y="1010920"/>
                  </a:lnTo>
                  <a:lnTo>
                    <a:pt x="3139440" y="1010920"/>
                  </a:lnTo>
                  <a:lnTo>
                    <a:pt x="3139440" y="1036320"/>
                  </a:lnTo>
                  <a:lnTo>
                    <a:pt x="3243580" y="1036320"/>
                  </a:lnTo>
                  <a:lnTo>
                    <a:pt x="3243580" y="1066800"/>
                  </a:lnTo>
                  <a:lnTo>
                    <a:pt x="3332480" y="1066800"/>
                  </a:lnTo>
                  <a:lnTo>
                    <a:pt x="3332480" y="1097280"/>
                  </a:lnTo>
                  <a:lnTo>
                    <a:pt x="3393440" y="1097280"/>
                  </a:lnTo>
                  <a:lnTo>
                    <a:pt x="3393440" y="1135380"/>
                  </a:lnTo>
                  <a:lnTo>
                    <a:pt x="3446780" y="1135380"/>
                  </a:lnTo>
                  <a:lnTo>
                    <a:pt x="3446780" y="1158240"/>
                  </a:lnTo>
                  <a:lnTo>
                    <a:pt x="3566160" y="1158240"/>
                  </a:lnTo>
                  <a:lnTo>
                    <a:pt x="3566160" y="1181100"/>
                  </a:lnTo>
                  <a:lnTo>
                    <a:pt x="3690620" y="1181100"/>
                  </a:lnTo>
                  <a:lnTo>
                    <a:pt x="3985260" y="1181100"/>
                  </a:lnTo>
                  <a:lnTo>
                    <a:pt x="3985260" y="1216660"/>
                  </a:lnTo>
                  <a:lnTo>
                    <a:pt x="4119880" y="1216660"/>
                  </a:lnTo>
                  <a:lnTo>
                    <a:pt x="4119880" y="1282700"/>
                  </a:lnTo>
                  <a:lnTo>
                    <a:pt x="4333240" y="1282700"/>
                  </a:lnTo>
                  <a:lnTo>
                    <a:pt x="4333240" y="1384300"/>
                  </a:lnTo>
                  <a:lnTo>
                    <a:pt x="4686300" y="138430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extBox 4">
              <a:extLst>
                <a:ext uri="{FF2B5EF4-FFF2-40B4-BE49-F238E27FC236}">
                  <a16:creationId xmlns:a16="http://schemas.microsoft.com/office/drawing/2014/main" id="{E17DDDF2-9869-3865-54AC-FFFC127DCDD2}"/>
                </a:ext>
              </a:extLst>
            </p:cNvPr>
            <p:cNvSpPr txBox="1"/>
            <p:nvPr/>
          </p:nvSpPr>
          <p:spPr bwMode="auto">
            <a:xfrm>
              <a:off x="6794895" y="4465588"/>
              <a:ext cx="2132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HR: 0.53 (91% CI: 0.3-0.96)​</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Log-rank </a:t>
              </a:r>
              <a:r>
                <a:rPr kumimoji="0" lang="en-US" sz="1400" b="0" i="1" u="none" strike="noStrike" kern="1200" cap="none" spc="0" normalizeH="0" baseline="0" noProof="0">
                  <a:ln>
                    <a:noFill/>
                  </a:ln>
                  <a:solidFill>
                    <a:srgbClr val="000000"/>
                  </a:solidFill>
                  <a:effectLst/>
                  <a:uLnTx/>
                  <a:uFillTx/>
                  <a:latin typeface="Calibri"/>
                  <a:ea typeface="+mn-ea"/>
                  <a:cs typeface="+mn-cs"/>
                </a:rPr>
                <a:t>P </a:t>
              </a:r>
              <a:r>
                <a:rPr kumimoji="0" lang="en-US" sz="1400" b="0" i="0" u="none" strike="noStrike" kern="1200" cap="none" spc="0" normalizeH="0" baseline="0" noProof="0">
                  <a:ln>
                    <a:noFill/>
                  </a:ln>
                  <a:solidFill>
                    <a:srgbClr val="000000"/>
                  </a:solidFill>
                  <a:effectLst/>
                  <a:uLnTx/>
                  <a:uFillTx/>
                  <a:latin typeface="Calibri"/>
                  <a:ea typeface="+mn-ea"/>
                  <a:cs typeface="+mn-cs"/>
                </a:rPr>
                <a:t>&lt;.034​</a:t>
              </a:r>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1305" name="Freeform: Shape 1304">
              <a:extLst>
                <a:ext uri="{FF2B5EF4-FFF2-40B4-BE49-F238E27FC236}">
                  <a16:creationId xmlns:a16="http://schemas.microsoft.com/office/drawing/2014/main" id="{46B0B23E-D1A6-5303-D6A3-31126A668B3C}"/>
                </a:ext>
              </a:extLst>
            </p:cNvPr>
            <p:cNvSpPr/>
            <p:nvPr/>
          </p:nvSpPr>
          <p:spPr bwMode="auto">
            <a:xfrm>
              <a:off x="6728662" y="2773036"/>
              <a:ext cx="4766358" cy="2238945"/>
            </a:xfrm>
            <a:custGeom>
              <a:avLst/>
              <a:gdLst>
                <a:gd name="connsiteX0" fmla="*/ 0 w 4599093"/>
                <a:gd name="connsiteY0" fmla="*/ 0 h 2628053"/>
                <a:gd name="connsiteX1" fmla="*/ 0 w 4599093"/>
                <a:gd name="connsiteY1" fmla="*/ 2628053 h 2628053"/>
                <a:gd name="connsiteX2" fmla="*/ 4599093 w 4599093"/>
                <a:gd name="connsiteY2" fmla="*/ 2628053 h 2628053"/>
              </a:gdLst>
              <a:ahLst/>
              <a:cxnLst>
                <a:cxn ang="0">
                  <a:pos x="connsiteX0" y="connsiteY0"/>
                </a:cxn>
                <a:cxn ang="0">
                  <a:pos x="connsiteX1" y="connsiteY1"/>
                </a:cxn>
                <a:cxn ang="0">
                  <a:pos x="connsiteX2" y="connsiteY2"/>
                </a:cxn>
              </a:cxnLst>
              <a:rect l="l" t="t" r="r" b="b"/>
              <a:pathLst>
                <a:path w="4599093" h="2628053">
                  <a:moveTo>
                    <a:pt x="0" y="0"/>
                  </a:moveTo>
                  <a:lnTo>
                    <a:pt x="0" y="2628053"/>
                  </a:lnTo>
                  <a:lnTo>
                    <a:pt x="4599093" y="262805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306" name="Group 1305">
              <a:extLst>
                <a:ext uri="{FF2B5EF4-FFF2-40B4-BE49-F238E27FC236}">
                  <a16:creationId xmlns:a16="http://schemas.microsoft.com/office/drawing/2014/main" id="{A86C94E7-8D76-F3AE-3586-BC08B0B851B5}"/>
                </a:ext>
              </a:extLst>
            </p:cNvPr>
            <p:cNvGrpSpPr/>
            <p:nvPr/>
          </p:nvGrpSpPr>
          <p:grpSpPr>
            <a:xfrm>
              <a:off x="6640744" y="2771163"/>
              <a:ext cx="87918" cy="2238945"/>
              <a:chOff x="915136" y="2549476"/>
              <a:chExt cx="75806" cy="2618577"/>
            </a:xfrm>
          </p:grpSpPr>
          <p:cxnSp>
            <p:nvCxnSpPr>
              <p:cNvPr id="1307" name="Straight Connector 1306">
                <a:extLst>
                  <a:ext uri="{FF2B5EF4-FFF2-40B4-BE49-F238E27FC236}">
                    <a16:creationId xmlns:a16="http://schemas.microsoft.com/office/drawing/2014/main" id="{96D6A7D7-C6B8-E782-12FF-7B1538ABEE93}"/>
                  </a:ext>
                </a:extLst>
              </p:cNvPr>
              <p:cNvCxnSpPr>
                <a:cxnSpLocks/>
              </p:cNvCxnSpPr>
              <p:nvPr/>
            </p:nvCxnSpPr>
            <p:spPr bwMode="auto">
              <a:xfrm>
                <a:off x="915136" y="254947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523C2E4E-575C-D0CF-F5A2-06EDDC8FADD5}"/>
                  </a:ext>
                </a:extLst>
              </p:cNvPr>
              <p:cNvCxnSpPr>
                <a:cxnSpLocks/>
              </p:cNvCxnSpPr>
              <p:nvPr/>
            </p:nvCxnSpPr>
            <p:spPr bwMode="auto">
              <a:xfrm>
                <a:off x="915136" y="307319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309" name="Straight Connector 1308">
                <a:extLst>
                  <a:ext uri="{FF2B5EF4-FFF2-40B4-BE49-F238E27FC236}">
                    <a16:creationId xmlns:a16="http://schemas.microsoft.com/office/drawing/2014/main" id="{25CB7B5D-3AE2-3314-F1E5-688B2C05671B}"/>
                  </a:ext>
                </a:extLst>
              </p:cNvPr>
              <p:cNvCxnSpPr>
                <a:cxnSpLocks/>
              </p:cNvCxnSpPr>
              <p:nvPr/>
            </p:nvCxnSpPr>
            <p:spPr bwMode="auto">
              <a:xfrm>
                <a:off x="915136" y="359690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D7B95B0D-A658-C243-0AC2-003648F644FF}"/>
                  </a:ext>
                </a:extLst>
              </p:cNvPr>
              <p:cNvCxnSpPr>
                <a:cxnSpLocks/>
              </p:cNvCxnSpPr>
              <p:nvPr/>
            </p:nvCxnSpPr>
            <p:spPr bwMode="auto">
              <a:xfrm>
                <a:off x="915136" y="4120621"/>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07923FF4-9910-5873-B11B-862E8356F820}"/>
                  </a:ext>
                </a:extLst>
              </p:cNvPr>
              <p:cNvCxnSpPr>
                <a:cxnSpLocks/>
              </p:cNvCxnSpPr>
              <p:nvPr/>
            </p:nvCxnSpPr>
            <p:spPr bwMode="auto">
              <a:xfrm>
                <a:off x="915136" y="4644336"/>
                <a:ext cx="75806" cy="0"/>
              </a:xfrm>
              <a:prstGeom prst="line">
                <a:avLst/>
              </a:prstGeom>
              <a:noFill/>
              <a:ln w="28575" cap="flat" cmpd="sng" algn="ctr">
                <a:solidFill>
                  <a:schemeClr val="bg1"/>
                </a:solidFill>
                <a:prstDash val="solid"/>
                <a:round/>
                <a:headEnd type="none" w="med" len="med"/>
                <a:tailEnd type="none" w="med" len="med"/>
              </a:ln>
              <a:effectLst/>
            </p:spPr>
          </p:cxnSp>
          <p:cxnSp>
            <p:nvCxnSpPr>
              <p:cNvPr id="1312" name="Straight Connector 1311">
                <a:extLst>
                  <a:ext uri="{FF2B5EF4-FFF2-40B4-BE49-F238E27FC236}">
                    <a16:creationId xmlns:a16="http://schemas.microsoft.com/office/drawing/2014/main" id="{9C15C175-5DB8-4637-A668-D6911E9817A0}"/>
                  </a:ext>
                </a:extLst>
              </p:cNvPr>
              <p:cNvCxnSpPr>
                <a:cxnSpLocks/>
              </p:cNvCxnSpPr>
              <p:nvPr/>
            </p:nvCxnSpPr>
            <p:spPr bwMode="auto">
              <a:xfrm>
                <a:off x="915136" y="5168053"/>
                <a:ext cx="7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13" name="Group 1312">
              <a:extLst>
                <a:ext uri="{FF2B5EF4-FFF2-40B4-BE49-F238E27FC236}">
                  <a16:creationId xmlns:a16="http://schemas.microsoft.com/office/drawing/2014/main" id="{44AA5FAE-DF23-15A5-07F3-D7E991C58E5B}"/>
                </a:ext>
              </a:extLst>
            </p:cNvPr>
            <p:cNvGrpSpPr/>
            <p:nvPr/>
          </p:nvGrpSpPr>
          <p:grpSpPr>
            <a:xfrm>
              <a:off x="6207238" y="2628463"/>
              <a:ext cx="492949" cy="2485548"/>
              <a:chOff x="679755" y="1954972"/>
              <a:chExt cx="466624" cy="2923117"/>
            </a:xfrm>
          </p:grpSpPr>
          <p:sp>
            <p:nvSpPr>
              <p:cNvPr id="1314" name="TextBox 1313">
                <a:extLst>
                  <a:ext uri="{FF2B5EF4-FFF2-40B4-BE49-F238E27FC236}">
                    <a16:creationId xmlns:a16="http://schemas.microsoft.com/office/drawing/2014/main" id="{F090CCD2-A055-98CA-C7C9-383FD627DEEF}"/>
                  </a:ext>
                </a:extLst>
              </p:cNvPr>
              <p:cNvSpPr txBox="1"/>
              <p:nvPr/>
            </p:nvSpPr>
            <p:spPr bwMode="auto">
              <a:xfrm>
                <a:off x="679755" y="1954972"/>
                <a:ext cx="458779" cy="37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315" name="TextBox 1314">
                <a:extLst>
                  <a:ext uri="{FF2B5EF4-FFF2-40B4-BE49-F238E27FC236}">
                    <a16:creationId xmlns:a16="http://schemas.microsoft.com/office/drawing/2014/main" id="{B9D404CB-49FA-6469-0A34-1D4D42D8B878}"/>
                  </a:ext>
                </a:extLst>
              </p:cNvPr>
              <p:cNvSpPr txBox="1"/>
              <p:nvPr/>
            </p:nvSpPr>
            <p:spPr bwMode="auto">
              <a:xfrm>
                <a:off x="778971" y="2475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316" name="TextBox 1315">
                <a:extLst>
                  <a:ext uri="{FF2B5EF4-FFF2-40B4-BE49-F238E27FC236}">
                    <a16:creationId xmlns:a16="http://schemas.microsoft.com/office/drawing/2014/main" id="{C782E87D-CE00-BD48-069E-4DB0AEFDD444}"/>
                  </a:ext>
                </a:extLst>
              </p:cNvPr>
              <p:cNvSpPr txBox="1"/>
              <p:nvPr/>
            </p:nvSpPr>
            <p:spPr bwMode="auto">
              <a:xfrm>
                <a:off x="771126" y="29976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317" name="TextBox 1316">
                <a:extLst>
                  <a:ext uri="{FF2B5EF4-FFF2-40B4-BE49-F238E27FC236}">
                    <a16:creationId xmlns:a16="http://schemas.microsoft.com/office/drawing/2014/main" id="{97CA1165-11D3-783C-161F-AE1499FBD6E3}"/>
                  </a:ext>
                </a:extLst>
              </p:cNvPr>
              <p:cNvSpPr txBox="1"/>
              <p:nvPr/>
            </p:nvSpPr>
            <p:spPr bwMode="auto">
              <a:xfrm>
                <a:off x="778971" y="3518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318" name="TextBox 1317">
                <a:extLst>
                  <a:ext uri="{FF2B5EF4-FFF2-40B4-BE49-F238E27FC236}">
                    <a16:creationId xmlns:a16="http://schemas.microsoft.com/office/drawing/2014/main" id="{328DEBBC-E7AE-80BB-33EE-B39AD6D5D56A}"/>
                  </a:ext>
                </a:extLst>
              </p:cNvPr>
              <p:cNvSpPr txBox="1"/>
              <p:nvPr/>
            </p:nvSpPr>
            <p:spPr bwMode="auto">
              <a:xfrm>
                <a:off x="771126" y="40498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319" name="TextBox 1318">
                <a:extLst>
                  <a:ext uri="{FF2B5EF4-FFF2-40B4-BE49-F238E27FC236}">
                    <a16:creationId xmlns:a16="http://schemas.microsoft.com/office/drawing/2014/main" id="{7C8CDF3D-9252-4C8D-328E-CF3FA5B87072}"/>
                  </a:ext>
                </a:extLst>
              </p:cNvPr>
              <p:cNvSpPr txBox="1"/>
              <p:nvPr/>
            </p:nvSpPr>
            <p:spPr bwMode="auto">
              <a:xfrm>
                <a:off x="870342" y="45703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
          <p:nvSpPr>
            <p:cNvPr id="1320" name="TextBox 1319">
              <a:extLst>
                <a:ext uri="{FF2B5EF4-FFF2-40B4-BE49-F238E27FC236}">
                  <a16:creationId xmlns:a16="http://schemas.microsoft.com/office/drawing/2014/main" id="{EBE3801E-B8B8-3840-EE5A-3779EC8E05BD}"/>
                </a:ext>
              </a:extLst>
            </p:cNvPr>
            <p:cNvSpPr txBox="1"/>
            <p:nvPr/>
          </p:nvSpPr>
          <p:spPr bwMode="auto">
            <a:xfrm>
              <a:off x="8170570" y="2755896"/>
              <a:ext cx="1329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D-</a:t>
              </a:r>
              <a:r>
                <a:rPr kumimoji="0" lang="en-US" sz="1400" b="0" i="0" u="none" strike="noStrike" kern="1200" cap="none" spc="0" normalizeH="0" baseline="0" noProof="0" err="1">
                  <a:ln>
                    <a:noFill/>
                  </a:ln>
                  <a:solidFill>
                    <a:srgbClr val="000000"/>
                  </a:solidFill>
                  <a:effectLst/>
                  <a:uLnTx/>
                  <a:uFillTx/>
                  <a:latin typeface="Calibri"/>
                  <a:ea typeface="+mn-ea"/>
                  <a:cs typeface="+mn-cs"/>
                </a:rPr>
                <a:t>VRd</a:t>
              </a:r>
              <a:r>
                <a:rPr kumimoji="0" lang="en-US" sz="1400" b="0" i="0" u="none" strike="noStrike" kern="1200" cap="none" spc="0" normalizeH="0" baseline="0" noProof="0">
                  <a:ln>
                    <a:noFill/>
                  </a:ln>
                  <a:solidFill>
                    <a:srgbClr val="000000"/>
                  </a:solidFill>
                  <a:effectLst/>
                  <a:uLnTx/>
                  <a:uFillTx/>
                  <a:latin typeface="Calibri"/>
                  <a:ea typeface="+mn-ea"/>
                  <a:cs typeface="+mn-cs"/>
                </a:rPr>
                <a:t> </a:t>
              </a:r>
              <a:r>
                <a:rPr kumimoji="0" lang="en-US" sz="1400" b="0" i="0" u="none" strike="noStrike" kern="1200" cap="none" spc="0" normalizeH="0" baseline="0" noProof="0" err="1">
                  <a:ln>
                    <a:noFill/>
                  </a:ln>
                  <a:solidFill>
                    <a:srgbClr val="000000"/>
                  </a:solidFill>
                  <a:effectLst/>
                  <a:uLnTx/>
                  <a:uFillTx/>
                  <a:latin typeface="Calibri"/>
                  <a:ea typeface="+mn-ea"/>
                  <a:cs typeface="+mn-cs"/>
                </a:rPr>
                <a:t>mOS</a:t>
              </a:r>
              <a:r>
                <a:rPr kumimoji="0" lang="en-US" sz="1400" b="0" i="0" u="none" strike="noStrike" kern="1200" cap="none" spc="0" normalizeH="0" baseline="0" noProof="0">
                  <a:ln>
                    <a:noFill/>
                  </a:ln>
                  <a:solidFill>
                    <a:srgbClr val="000000"/>
                  </a:solidFill>
                  <a:effectLst/>
                  <a:uLnTx/>
                  <a:uFillTx/>
                  <a:latin typeface="Calibri"/>
                  <a:ea typeface="+mn-ea"/>
                  <a:cs typeface="+mn-cs"/>
                </a:rPr>
                <a:t>: NR</a:t>
              </a:r>
            </a:p>
          </p:txBody>
        </p:sp>
        <p:sp>
          <p:nvSpPr>
            <p:cNvPr id="1321" name="TextBox 1320">
              <a:extLst>
                <a:ext uri="{FF2B5EF4-FFF2-40B4-BE49-F238E27FC236}">
                  <a16:creationId xmlns:a16="http://schemas.microsoft.com/office/drawing/2014/main" id="{FA0B291F-E1CD-9411-2E13-18DF04F3DD3A}"/>
                </a:ext>
              </a:extLst>
            </p:cNvPr>
            <p:cNvSpPr txBox="1"/>
            <p:nvPr/>
          </p:nvSpPr>
          <p:spPr bwMode="auto">
            <a:xfrm>
              <a:off x="9650666" y="4163405"/>
              <a:ext cx="1502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a:ea typeface="+mn-ea"/>
                  <a:cs typeface="+mn-cs"/>
                </a:rPr>
                <a:t>VRd</a:t>
              </a:r>
              <a:r>
                <a:rPr kumimoji="0" lang="en-US" sz="1400" b="0" i="0" u="none" strike="noStrike" kern="1200" cap="none" spc="0" normalizeH="0" baseline="0" noProof="0">
                  <a:ln>
                    <a:noFill/>
                  </a:ln>
                  <a:solidFill>
                    <a:srgbClr val="000000"/>
                  </a:solidFill>
                  <a:effectLst/>
                  <a:uLnTx/>
                  <a:uFillTx/>
                  <a:latin typeface="Calibri"/>
                  <a:ea typeface="+mn-ea"/>
                  <a:cs typeface="+mn-cs"/>
                </a:rPr>
                <a:t> </a:t>
              </a:r>
              <a:r>
                <a:rPr kumimoji="0" lang="en-US" sz="1400" b="0" i="0" u="none" strike="noStrike" kern="1200" cap="none" spc="0" normalizeH="0" baseline="0" noProof="0" err="1">
                  <a:ln>
                    <a:noFill/>
                  </a:ln>
                  <a:solidFill>
                    <a:srgbClr val="000000"/>
                  </a:solidFill>
                  <a:effectLst/>
                  <a:uLnTx/>
                  <a:uFillTx/>
                  <a:latin typeface="Calibri"/>
                  <a:ea typeface="+mn-ea"/>
                  <a:cs typeface="+mn-cs"/>
                </a:rPr>
                <a:t>mOS</a:t>
              </a:r>
              <a:r>
                <a:rPr kumimoji="0" lang="en-US" sz="1400" b="0" i="0" u="none" strike="noStrike" kern="1200" cap="none" spc="0" normalizeH="0" baseline="0" noProof="0">
                  <a:ln>
                    <a:noFill/>
                  </a:ln>
                  <a:solidFill>
                    <a:srgbClr val="000000"/>
                  </a:solidFill>
                  <a:effectLst/>
                  <a:uLnTx/>
                  <a:uFillTx/>
                  <a:latin typeface="Calibri"/>
                  <a:ea typeface="+mn-ea"/>
                  <a:cs typeface="+mn-cs"/>
                </a:rPr>
                <a:t>: 129 </a:t>
              </a:r>
              <a:r>
                <a:rPr kumimoji="0" lang="en-US" sz="1400" b="0" i="0" u="none" strike="noStrike" kern="1200" cap="none" spc="0" normalizeH="0" baseline="0" noProof="0" err="1">
                  <a:ln>
                    <a:noFill/>
                  </a:ln>
                  <a:solidFill>
                    <a:srgbClr val="000000"/>
                  </a:solidFill>
                  <a:effectLst/>
                  <a:uLnTx/>
                  <a:uFillTx/>
                  <a:latin typeface="Calibri"/>
                  <a:ea typeface="+mn-ea"/>
                  <a:cs typeface="+mn-cs"/>
                </a:rPr>
                <a:t>mo</a:t>
              </a:r>
              <a:endParaRPr kumimoji="0" lang="en-US" sz="1400" b="0" i="0" u="none" strike="noStrike" kern="1200" cap="none" spc="0" normalizeH="0" baseline="0" noProof="0">
                <a:ln>
                  <a:noFill/>
                </a:ln>
                <a:solidFill>
                  <a:srgbClr val="000000"/>
                </a:solidFill>
                <a:effectLst/>
                <a:uLnTx/>
                <a:uFillTx/>
                <a:latin typeface="Calibri"/>
                <a:ea typeface="+mn-ea"/>
                <a:cs typeface="+mn-cs"/>
              </a:endParaRPr>
            </a:p>
          </p:txBody>
        </p:sp>
        <p:sp>
          <p:nvSpPr>
            <p:cNvPr id="1323" name="TextBox 1322">
              <a:extLst>
                <a:ext uri="{FF2B5EF4-FFF2-40B4-BE49-F238E27FC236}">
                  <a16:creationId xmlns:a16="http://schemas.microsoft.com/office/drawing/2014/main" id="{058E7A56-8858-D3EC-1B8A-3E34F6192B0E}"/>
                </a:ext>
              </a:extLst>
            </p:cNvPr>
            <p:cNvSpPr txBox="1"/>
            <p:nvPr/>
          </p:nvSpPr>
          <p:spPr bwMode="auto">
            <a:xfrm>
              <a:off x="7054761" y="3965869"/>
              <a:ext cx="644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VRd</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cxnSp>
          <p:nvCxnSpPr>
            <p:cNvPr id="1324" name="Straight Connector 1323">
              <a:extLst>
                <a:ext uri="{FF2B5EF4-FFF2-40B4-BE49-F238E27FC236}">
                  <a16:creationId xmlns:a16="http://schemas.microsoft.com/office/drawing/2014/main" id="{7AB2922C-4D25-31C3-D100-EBF44D540682}"/>
                </a:ext>
              </a:extLst>
            </p:cNvPr>
            <p:cNvCxnSpPr/>
            <p:nvPr/>
          </p:nvCxnSpPr>
          <p:spPr bwMode="auto">
            <a:xfrm>
              <a:off x="6875153" y="4330688"/>
              <a:ext cx="226608" cy="0"/>
            </a:xfrm>
            <a:prstGeom prst="line">
              <a:avLst/>
            </a:prstGeom>
            <a:noFill/>
            <a:ln w="28575" cap="flat" cmpd="sng" algn="ctr">
              <a:solidFill>
                <a:schemeClr val="accent5"/>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F9B81959-74F1-54F5-1018-C9A1B3EE5E47}"/>
                </a:ext>
              </a:extLst>
            </p:cNvPr>
            <p:cNvCxnSpPr/>
            <p:nvPr/>
          </p:nvCxnSpPr>
          <p:spPr bwMode="auto">
            <a:xfrm>
              <a:off x="6878281" y="4111881"/>
              <a:ext cx="226608" cy="0"/>
            </a:xfrm>
            <a:prstGeom prst="line">
              <a:avLst/>
            </a:prstGeom>
            <a:noFill/>
            <a:ln w="28575" cap="flat" cmpd="sng" algn="ctr">
              <a:solidFill>
                <a:schemeClr val="accent6"/>
              </a:solidFill>
              <a:prstDash val="solid"/>
              <a:round/>
              <a:headEnd type="none" w="med" len="med"/>
              <a:tailEnd type="none" w="med" len="med"/>
            </a:ln>
            <a:effectLst/>
          </p:spPr>
        </p:cxnSp>
        <p:grpSp>
          <p:nvGrpSpPr>
            <p:cNvPr id="1430" name="Group 1429">
              <a:extLst>
                <a:ext uri="{FF2B5EF4-FFF2-40B4-BE49-F238E27FC236}">
                  <a16:creationId xmlns:a16="http://schemas.microsoft.com/office/drawing/2014/main" id="{89DD6E56-2A29-E445-F635-7492C8F9F0A1}"/>
                </a:ext>
              </a:extLst>
            </p:cNvPr>
            <p:cNvGrpSpPr/>
            <p:nvPr/>
          </p:nvGrpSpPr>
          <p:grpSpPr>
            <a:xfrm>
              <a:off x="6753860" y="2686442"/>
              <a:ext cx="4678680" cy="1537577"/>
              <a:chOff x="6753860" y="2686442"/>
              <a:chExt cx="4678680" cy="1537577"/>
            </a:xfrm>
          </p:grpSpPr>
          <p:cxnSp>
            <p:nvCxnSpPr>
              <p:cNvPr id="1326" name="Straight Connector 1325">
                <a:extLst>
                  <a:ext uri="{FF2B5EF4-FFF2-40B4-BE49-F238E27FC236}">
                    <a16:creationId xmlns:a16="http://schemas.microsoft.com/office/drawing/2014/main" id="{09A83E49-DA2C-D84D-D0C7-CE688C77A366}"/>
                  </a:ext>
                </a:extLst>
              </p:cNvPr>
              <p:cNvCxnSpPr>
                <a:cxnSpLocks/>
              </p:cNvCxnSpPr>
              <p:nvPr/>
            </p:nvCxnSpPr>
            <p:spPr bwMode="auto">
              <a:xfrm>
                <a:off x="7001000" y="275081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27" name="Straight Connector 1326">
                <a:extLst>
                  <a:ext uri="{FF2B5EF4-FFF2-40B4-BE49-F238E27FC236}">
                    <a16:creationId xmlns:a16="http://schemas.microsoft.com/office/drawing/2014/main" id="{EEBE6410-A374-B9A8-313C-6151123D9029}"/>
                  </a:ext>
                </a:extLst>
              </p:cNvPr>
              <p:cNvCxnSpPr>
                <a:cxnSpLocks/>
              </p:cNvCxnSpPr>
              <p:nvPr/>
            </p:nvCxnSpPr>
            <p:spPr bwMode="auto">
              <a:xfrm>
                <a:off x="7610653" y="301514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3E1B0208-45FA-BF72-5774-09AD3D547BBD}"/>
                  </a:ext>
                </a:extLst>
              </p:cNvPr>
              <p:cNvCxnSpPr>
                <a:cxnSpLocks/>
              </p:cNvCxnSpPr>
              <p:nvPr/>
            </p:nvCxnSpPr>
            <p:spPr bwMode="auto">
              <a:xfrm>
                <a:off x="7471070" y="295055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9BCABD19-339D-5631-90C1-BA67BC3DC965}"/>
                  </a:ext>
                </a:extLst>
              </p:cNvPr>
              <p:cNvCxnSpPr>
                <a:cxnSpLocks/>
              </p:cNvCxnSpPr>
              <p:nvPr/>
            </p:nvCxnSpPr>
            <p:spPr bwMode="auto">
              <a:xfrm>
                <a:off x="7410970" y="292456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2D33233E-5FDE-104F-3F95-8925E1FCC784}"/>
                  </a:ext>
                </a:extLst>
              </p:cNvPr>
              <p:cNvCxnSpPr>
                <a:cxnSpLocks/>
              </p:cNvCxnSpPr>
              <p:nvPr/>
            </p:nvCxnSpPr>
            <p:spPr bwMode="auto">
              <a:xfrm>
                <a:off x="7358482" y="288756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8612C462-DDCA-63D4-FD34-C78622DE0367}"/>
                  </a:ext>
                </a:extLst>
              </p:cNvPr>
              <p:cNvCxnSpPr>
                <a:cxnSpLocks/>
              </p:cNvCxnSpPr>
              <p:nvPr/>
            </p:nvCxnSpPr>
            <p:spPr bwMode="auto">
              <a:xfrm>
                <a:off x="7166230" y="2797517"/>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79B40AA4-DF16-25B4-D34E-81EDCB801442}"/>
                  </a:ext>
                </a:extLst>
              </p:cNvPr>
              <p:cNvCxnSpPr>
                <a:cxnSpLocks/>
              </p:cNvCxnSpPr>
              <p:nvPr/>
            </p:nvCxnSpPr>
            <p:spPr bwMode="auto">
              <a:xfrm>
                <a:off x="7214264" y="283186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33" name="Straight Connector 1332">
                <a:extLst>
                  <a:ext uri="{FF2B5EF4-FFF2-40B4-BE49-F238E27FC236}">
                    <a16:creationId xmlns:a16="http://schemas.microsoft.com/office/drawing/2014/main" id="{D69A840C-1D16-A93C-7805-6D7423FB9AF6}"/>
                  </a:ext>
                </a:extLst>
              </p:cNvPr>
              <p:cNvCxnSpPr>
                <a:cxnSpLocks/>
              </p:cNvCxnSpPr>
              <p:nvPr/>
            </p:nvCxnSpPr>
            <p:spPr bwMode="auto">
              <a:xfrm>
                <a:off x="6753860" y="268644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A22E0178-BD85-0C9A-792A-17875A19872E}"/>
                  </a:ext>
                </a:extLst>
              </p:cNvPr>
              <p:cNvCxnSpPr>
                <a:cxnSpLocks/>
              </p:cNvCxnSpPr>
              <p:nvPr/>
            </p:nvCxnSpPr>
            <p:spPr bwMode="auto">
              <a:xfrm>
                <a:off x="7111103" y="2787622"/>
                <a:ext cx="0" cy="122434"/>
              </a:xfrm>
              <a:prstGeom prst="line">
                <a:avLst/>
              </a:prstGeom>
              <a:noFill/>
              <a:ln w="38100" cap="flat" cmpd="sng" algn="ctr">
                <a:solidFill>
                  <a:schemeClr val="accent6"/>
                </a:solidFill>
                <a:prstDash val="solid"/>
                <a:round/>
                <a:headEnd type="none" w="med" len="med"/>
                <a:tailEnd type="none" w="med" len="med"/>
              </a:ln>
              <a:effectLst/>
            </p:spPr>
          </p:cxnSp>
          <p:sp>
            <p:nvSpPr>
              <p:cNvPr id="1335" name="Rectangle 1334">
                <a:extLst>
                  <a:ext uri="{FF2B5EF4-FFF2-40B4-BE49-F238E27FC236}">
                    <a16:creationId xmlns:a16="http://schemas.microsoft.com/office/drawing/2014/main" id="{1365878B-9FE4-D7D3-D48A-2275C4D78F17}"/>
                  </a:ext>
                </a:extLst>
              </p:cNvPr>
              <p:cNvSpPr/>
              <p:nvPr/>
            </p:nvSpPr>
            <p:spPr bwMode="auto">
              <a:xfrm>
                <a:off x="8324340" y="3274638"/>
                <a:ext cx="57176"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36" name="Rectangle 1335">
                <a:extLst>
                  <a:ext uri="{FF2B5EF4-FFF2-40B4-BE49-F238E27FC236}">
                    <a16:creationId xmlns:a16="http://schemas.microsoft.com/office/drawing/2014/main" id="{C8DD339A-5B9F-0916-3532-C95DEBB12A15}"/>
                  </a:ext>
                </a:extLst>
              </p:cNvPr>
              <p:cNvSpPr/>
              <p:nvPr/>
            </p:nvSpPr>
            <p:spPr bwMode="auto">
              <a:xfrm>
                <a:off x="8874140" y="3432313"/>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37" name="Rectangle 1336">
                <a:extLst>
                  <a:ext uri="{FF2B5EF4-FFF2-40B4-BE49-F238E27FC236}">
                    <a16:creationId xmlns:a16="http://schemas.microsoft.com/office/drawing/2014/main" id="{41A90FCA-EE59-BEA8-E8DD-D05FCC403884}"/>
                  </a:ext>
                </a:extLst>
              </p:cNvPr>
              <p:cNvSpPr/>
              <p:nvPr/>
            </p:nvSpPr>
            <p:spPr bwMode="auto">
              <a:xfrm>
                <a:off x="8422764" y="3316355"/>
                <a:ext cx="84570"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338" name="Straight Connector 1337">
                <a:extLst>
                  <a:ext uri="{FF2B5EF4-FFF2-40B4-BE49-F238E27FC236}">
                    <a16:creationId xmlns:a16="http://schemas.microsoft.com/office/drawing/2014/main" id="{2420B548-A6D4-07DF-6897-37BE925419E0}"/>
                  </a:ext>
                </a:extLst>
              </p:cNvPr>
              <p:cNvCxnSpPr>
                <a:cxnSpLocks/>
              </p:cNvCxnSpPr>
              <p:nvPr/>
            </p:nvCxnSpPr>
            <p:spPr bwMode="auto">
              <a:xfrm>
                <a:off x="7321148" y="287211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F3ADD3F2-D8F0-B698-E571-DC245C14F2C8}"/>
                  </a:ext>
                </a:extLst>
              </p:cNvPr>
              <p:cNvCxnSpPr>
                <a:cxnSpLocks/>
              </p:cNvCxnSpPr>
              <p:nvPr/>
            </p:nvCxnSpPr>
            <p:spPr bwMode="auto">
              <a:xfrm>
                <a:off x="6976745" y="2731220"/>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340" name="Rectangle 1339">
                <a:extLst>
                  <a:ext uri="{FF2B5EF4-FFF2-40B4-BE49-F238E27FC236}">
                    <a16:creationId xmlns:a16="http://schemas.microsoft.com/office/drawing/2014/main" id="{7E0A0DC9-FB2D-EF7A-1A09-72E5F8BF3742}"/>
                  </a:ext>
                </a:extLst>
              </p:cNvPr>
              <p:cNvSpPr/>
              <p:nvPr/>
            </p:nvSpPr>
            <p:spPr bwMode="auto">
              <a:xfrm>
                <a:off x="7532269" y="2974816"/>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1" name="Rectangle 1340">
                <a:extLst>
                  <a:ext uri="{FF2B5EF4-FFF2-40B4-BE49-F238E27FC236}">
                    <a16:creationId xmlns:a16="http://schemas.microsoft.com/office/drawing/2014/main" id="{8E828FD7-1C69-A7A2-A0F2-F1EAFD2A4218}"/>
                  </a:ext>
                </a:extLst>
              </p:cNvPr>
              <p:cNvSpPr/>
              <p:nvPr/>
            </p:nvSpPr>
            <p:spPr bwMode="auto">
              <a:xfrm>
                <a:off x="6872575" y="2712697"/>
                <a:ext cx="59073"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2" name="Rectangle 1341">
                <a:extLst>
                  <a:ext uri="{FF2B5EF4-FFF2-40B4-BE49-F238E27FC236}">
                    <a16:creationId xmlns:a16="http://schemas.microsoft.com/office/drawing/2014/main" id="{9D9200F5-408B-B31A-4504-36D170E2B501}"/>
                  </a:ext>
                </a:extLst>
              </p:cNvPr>
              <p:cNvSpPr/>
              <p:nvPr/>
            </p:nvSpPr>
            <p:spPr bwMode="auto">
              <a:xfrm>
                <a:off x="9064339" y="3499377"/>
                <a:ext cx="57227"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3" name="Rectangle 1342">
                <a:extLst>
                  <a:ext uri="{FF2B5EF4-FFF2-40B4-BE49-F238E27FC236}">
                    <a16:creationId xmlns:a16="http://schemas.microsoft.com/office/drawing/2014/main" id="{A239AF4D-6AD6-D210-FADC-760FE9602F54}"/>
                  </a:ext>
                </a:extLst>
              </p:cNvPr>
              <p:cNvSpPr/>
              <p:nvPr/>
            </p:nvSpPr>
            <p:spPr bwMode="auto">
              <a:xfrm>
                <a:off x="6809663" y="2696847"/>
                <a:ext cx="65490"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4" name="Rectangle 1343">
                <a:extLst>
                  <a:ext uri="{FF2B5EF4-FFF2-40B4-BE49-F238E27FC236}">
                    <a16:creationId xmlns:a16="http://schemas.microsoft.com/office/drawing/2014/main" id="{99BA432E-4A99-7FAF-5CD4-E4BC3E86A91C}"/>
                  </a:ext>
                </a:extLst>
              </p:cNvPr>
              <p:cNvSpPr/>
              <p:nvPr/>
            </p:nvSpPr>
            <p:spPr bwMode="auto">
              <a:xfrm>
                <a:off x="7033382" y="2770823"/>
                <a:ext cx="59073"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345" name="Straight Connector 1344">
                <a:extLst>
                  <a:ext uri="{FF2B5EF4-FFF2-40B4-BE49-F238E27FC236}">
                    <a16:creationId xmlns:a16="http://schemas.microsoft.com/office/drawing/2014/main" id="{363D053F-4608-2622-2841-6FF75E8244F1}"/>
                  </a:ext>
                </a:extLst>
              </p:cNvPr>
              <p:cNvCxnSpPr>
                <a:cxnSpLocks/>
              </p:cNvCxnSpPr>
              <p:nvPr/>
            </p:nvCxnSpPr>
            <p:spPr bwMode="auto">
              <a:xfrm>
                <a:off x="6945432" y="272031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EB3ABB9A-5CFD-C3A4-28A3-0B8EDDA3A4B6}"/>
                  </a:ext>
                </a:extLst>
              </p:cNvPr>
              <p:cNvCxnSpPr>
                <a:cxnSpLocks/>
              </p:cNvCxnSpPr>
              <p:nvPr/>
            </p:nvCxnSpPr>
            <p:spPr bwMode="auto">
              <a:xfrm>
                <a:off x="7506030" y="296749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D29DC404-3508-C2B0-68EE-9CC722C83B63}"/>
                  </a:ext>
                </a:extLst>
              </p:cNvPr>
              <p:cNvCxnSpPr>
                <a:cxnSpLocks/>
              </p:cNvCxnSpPr>
              <p:nvPr/>
            </p:nvCxnSpPr>
            <p:spPr bwMode="auto">
              <a:xfrm>
                <a:off x="7646310" y="302817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C50596AE-8B6F-93FE-B1E7-29DF5D5F8A4E}"/>
                  </a:ext>
                </a:extLst>
              </p:cNvPr>
              <p:cNvCxnSpPr>
                <a:cxnSpLocks/>
              </p:cNvCxnSpPr>
              <p:nvPr/>
            </p:nvCxnSpPr>
            <p:spPr bwMode="auto">
              <a:xfrm>
                <a:off x="7273435" y="2853920"/>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F2BDFE33-651D-69EA-31B6-C13421D2F8DE}"/>
                  </a:ext>
                </a:extLst>
              </p:cNvPr>
              <p:cNvCxnSpPr>
                <a:cxnSpLocks/>
              </p:cNvCxnSpPr>
              <p:nvPr/>
            </p:nvCxnSpPr>
            <p:spPr bwMode="auto">
              <a:xfrm>
                <a:off x="7727045" y="305512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0DD83D46-998F-E16B-367C-152784AA9A1A}"/>
                  </a:ext>
                </a:extLst>
              </p:cNvPr>
              <p:cNvCxnSpPr>
                <a:cxnSpLocks/>
              </p:cNvCxnSpPr>
              <p:nvPr/>
            </p:nvCxnSpPr>
            <p:spPr bwMode="auto">
              <a:xfrm>
                <a:off x="7671443" y="303574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1" name="Straight Connector 1350">
                <a:extLst>
                  <a:ext uri="{FF2B5EF4-FFF2-40B4-BE49-F238E27FC236}">
                    <a16:creationId xmlns:a16="http://schemas.microsoft.com/office/drawing/2014/main" id="{6E1B85DC-6D47-9FCA-6128-3C0A6236B048}"/>
                  </a:ext>
                </a:extLst>
              </p:cNvPr>
              <p:cNvCxnSpPr>
                <a:cxnSpLocks/>
              </p:cNvCxnSpPr>
              <p:nvPr/>
            </p:nvCxnSpPr>
            <p:spPr bwMode="auto">
              <a:xfrm>
                <a:off x="7837372" y="309595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81B0B43D-7AA9-22FF-B5C5-1D7A38E5F8D3}"/>
                  </a:ext>
                </a:extLst>
              </p:cNvPr>
              <p:cNvCxnSpPr>
                <a:cxnSpLocks/>
              </p:cNvCxnSpPr>
              <p:nvPr/>
            </p:nvCxnSpPr>
            <p:spPr bwMode="auto">
              <a:xfrm>
                <a:off x="7884299" y="310889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26F7CAE4-9E3F-6AA8-9948-65AABDCF55C1}"/>
                  </a:ext>
                </a:extLst>
              </p:cNvPr>
              <p:cNvCxnSpPr>
                <a:cxnSpLocks/>
              </p:cNvCxnSpPr>
              <p:nvPr/>
            </p:nvCxnSpPr>
            <p:spPr bwMode="auto">
              <a:xfrm>
                <a:off x="7913809" y="312191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4" name="Straight Connector 1353">
                <a:extLst>
                  <a:ext uri="{FF2B5EF4-FFF2-40B4-BE49-F238E27FC236}">
                    <a16:creationId xmlns:a16="http://schemas.microsoft.com/office/drawing/2014/main" id="{1CAEB5F2-34B1-956E-4F0F-0036F3D8E916}"/>
                  </a:ext>
                </a:extLst>
              </p:cNvPr>
              <p:cNvCxnSpPr>
                <a:cxnSpLocks/>
              </p:cNvCxnSpPr>
              <p:nvPr/>
            </p:nvCxnSpPr>
            <p:spPr bwMode="auto">
              <a:xfrm>
                <a:off x="8035569" y="315297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AD065E20-948E-3CDB-B5E5-96E1B75006DD}"/>
                  </a:ext>
                </a:extLst>
              </p:cNvPr>
              <p:cNvCxnSpPr>
                <a:cxnSpLocks/>
              </p:cNvCxnSpPr>
              <p:nvPr/>
            </p:nvCxnSpPr>
            <p:spPr bwMode="auto">
              <a:xfrm>
                <a:off x="8075438" y="3186062"/>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357" name="Rectangle 1356">
                <a:extLst>
                  <a:ext uri="{FF2B5EF4-FFF2-40B4-BE49-F238E27FC236}">
                    <a16:creationId xmlns:a16="http://schemas.microsoft.com/office/drawing/2014/main" id="{A2EBA15A-D18B-DFF9-37CE-DA5779BC4FA5}"/>
                  </a:ext>
                </a:extLst>
              </p:cNvPr>
              <p:cNvSpPr/>
              <p:nvPr/>
            </p:nvSpPr>
            <p:spPr bwMode="auto">
              <a:xfrm>
                <a:off x="8262696" y="3258134"/>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358" name="Straight Connector 1357">
                <a:extLst>
                  <a:ext uri="{FF2B5EF4-FFF2-40B4-BE49-F238E27FC236}">
                    <a16:creationId xmlns:a16="http://schemas.microsoft.com/office/drawing/2014/main" id="{97762985-2608-C95C-F361-9E0B6D176FAB}"/>
                  </a:ext>
                </a:extLst>
              </p:cNvPr>
              <p:cNvCxnSpPr>
                <a:cxnSpLocks/>
              </p:cNvCxnSpPr>
              <p:nvPr/>
            </p:nvCxnSpPr>
            <p:spPr bwMode="auto">
              <a:xfrm>
                <a:off x="8157656" y="320660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D753A015-A4A5-5F2F-7A32-1FC1A6DB6B73}"/>
                  </a:ext>
                </a:extLst>
              </p:cNvPr>
              <p:cNvCxnSpPr>
                <a:cxnSpLocks/>
              </p:cNvCxnSpPr>
              <p:nvPr/>
            </p:nvCxnSpPr>
            <p:spPr bwMode="auto">
              <a:xfrm>
                <a:off x="8002684" y="314538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8052B965-D5A7-F6EE-A444-21A05A78875D}"/>
                  </a:ext>
                </a:extLst>
              </p:cNvPr>
              <p:cNvCxnSpPr>
                <a:cxnSpLocks/>
              </p:cNvCxnSpPr>
              <p:nvPr/>
            </p:nvCxnSpPr>
            <p:spPr bwMode="auto">
              <a:xfrm>
                <a:off x="8194324" y="322210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67969F59-9DD2-8898-7342-5C8A3D9A289C}"/>
                  </a:ext>
                </a:extLst>
              </p:cNvPr>
              <p:cNvCxnSpPr>
                <a:cxnSpLocks/>
              </p:cNvCxnSpPr>
              <p:nvPr/>
            </p:nvCxnSpPr>
            <p:spPr bwMode="auto">
              <a:xfrm>
                <a:off x="8234375" y="323878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2" name="Straight Connector 1361">
                <a:extLst>
                  <a:ext uri="{FF2B5EF4-FFF2-40B4-BE49-F238E27FC236}">
                    <a16:creationId xmlns:a16="http://schemas.microsoft.com/office/drawing/2014/main" id="{B4058E5F-73FD-4B79-9A51-361B713B4AA2}"/>
                  </a:ext>
                </a:extLst>
              </p:cNvPr>
              <p:cNvCxnSpPr>
                <a:cxnSpLocks/>
              </p:cNvCxnSpPr>
              <p:nvPr/>
            </p:nvCxnSpPr>
            <p:spPr bwMode="auto">
              <a:xfrm>
                <a:off x="8577481" y="334453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3" name="Straight Connector 1362">
                <a:extLst>
                  <a:ext uri="{FF2B5EF4-FFF2-40B4-BE49-F238E27FC236}">
                    <a16:creationId xmlns:a16="http://schemas.microsoft.com/office/drawing/2014/main" id="{C7F28AAB-412E-1873-0E2D-33A969479297}"/>
                  </a:ext>
                </a:extLst>
              </p:cNvPr>
              <p:cNvCxnSpPr>
                <a:cxnSpLocks/>
              </p:cNvCxnSpPr>
              <p:nvPr/>
            </p:nvCxnSpPr>
            <p:spPr bwMode="auto">
              <a:xfrm>
                <a:off x="8516387" y="333595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486932EC-BE9C-72C9-E4D7-02805ABC927E}"/>
                  </a:ext>
                </a:extLst>
              </p:cNvPr>
              <p:cNvCxnSpPr>
                <a:cxnSpLocks/>
              </p:cNvCxnSpPr>
              <p:nvPr/>
            </p:nvCxnSpPr>
            <p:spPr bwMode="auto">
              <a:xfrm>
                <a:off x="8837445" y="342028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5" name="Straight Connector 1364">
                <a:extLst>
                  <a:ext uri="{FF2B5EF4-FFF2-40B4-BE49-F238E27FC236}">
                    <a16:creationId xmlns:a16="http://schemas.microsoft.com/office/drawing/2014/main" id="{CA61971B-F06C-BCB4-054C-47BDC0C89CF4}"/>
                  </a:ext>
                </a:extLst>
              </p:cNvPr>
              <p:cNvCxnSpPr>
                <a:cxnSpLocks/>
              </p:cNvCxnSpPr>
              <p:nvPr/>
            </p:nvCxnSpPr>
            <p:spPr bwMode="auto">
              <a:xfrm>
                <a:off x="8602932" y="335490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6" name="Straight Connector 1365">
                <a:extLst>
                  <a:ext uri="{FF2B5EF4-FFF2-40B4-BE49-F238E27FC236}">
                    <a16:creationId xmlns:a16="http://schemas.microsoft.com/office/drawing/2014/main" id="{6095BFB0-C05C-2639-70AF-2E870516BDBA}"/>
                  </a:ext>
                </a:extLst>
              </p:cNvPr>
              <p:cNvCxnSpPr>
                <a:cxnSpLocks/>
              </p:cNvCxnSpPr>
              <p:nvPr/>
            </p:nvCxnSpPr>
            <p:spPr bwMode="auto">
              <a:xfrm>
                <a:off x="8865343" y="342439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864FFC93-7306-7FEB-A7E6-E60124CA8732}"/>
                  </a:ext>
                </a:extLst>
              </p:cNvPr>
              <p:cNvCxnSpPr>
                <a:cxnSpLocks/>
              </p:cNvCxnSpPr>
              <p:nvPr/>
            </p:nvCxnSpPr>
            <p:spPr bwMode="auto">
              <a:xfrm>
                <a:off x="7956850" y="3135700"/>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368" name="Straight Connector 1367">
                <a:extLst>
                  <a:ext uri="{FF2B5EF4-FFF2-40B4-BE49-F238E27FC236}">
                    <a16:creationId xmlns:a16="http://schemas.microsoft.com/office/drawing/2014/main" id="{C7D39241-7C1A-190A-FAC6-2451961D7B7E}"/>
                  </a:ext>
                </a:extLst>
              </p:cNvPr>
              <p:cNvCxnSpPr>
                <a:cxnSpLocks/>
              </p:cNvCxnSpPr>
              <p:nvPr/>
            </p:nvCxnSpPr>
            <p:spPr bwMode="auto">
              <a:xfrm>
                <a:off x="8555130" y="3335776"/>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69" name="Straight Connector 1368">
                <a:extLst>
                  <a:ext uri="{FF2B5EF4-FFF2-40B4-BE49-F238E27FC236}">
                    <a16:creationId xmlns:a16="http://schemas.microsoft.com/office/drawing/2014/main" id="{9E8CBB8E-9520-64FC-2C9B-761C6B4CBBA3}"/>
                  </a:ext>
                </a:extLst>
              </p:cNvPr>
              <p:cNvCxnSpPr>
                <a:cxnSpLocks/>
              </p:cNvCxnSpPr>
              <p:nvPr/>
            </p:nvCxnSpPr>
            <p:spPr bwMode="auto">
              <a:xfrm>
                <a:off x="8926660" y="3440577"/>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59A642AA-F1E3-9145-983A-D71F2DD00EE6}"/>
                  </a:ext>
                </a:extLst>
              </p:cNvPr>
              <p:cNvCxnSpPr>
                <a:cxnSpLocks/>
              </p:cNvCxnSpPr>
              <p:nvPr/>
            </p:nvCxnSpPr>
            <p:spPr bwMode="auto">
              <a:xfrm>
                <a:off x="9150036" y="3515072"/>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371" name="Straight Connector 1370">
                <a:extLst>
                  <a:ext uri="{FF2B5EF4-FFF2-40B4-BE49-F238E27FC236}">
                    <a16:creationId xmlns:a16="http://schemas.microsoft.com/office/drawing/2014/main" id="{85060DA3-4415-8CE9-2898-F9B0F65A5F2C}"/>
                  </a:ext>
                </a:extLst>
              </p:cNvPr>
              <p:cNvCxnSpPr>
                <a:cxnSpLocks/>
              </p:cNvCxnSpPr>
              <p:nvPr/>
            </p:nvCxnSpPr>
            <p:spPr bwMode="auto">
              <a:xfrm>
                <a:off x="9227411" y="355100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72" name="Straight Connector 1371">
                <a:extLst>
                  <a:ext uri="{FF2B5EF4-FFF2-40B4-BE49-F238E27FC236}">
                    <a16:creationId xmlns:a16="http://schemas.microsoft.com/office/drawing/2014/main" id="{622843DD-CCE7-8A22-7190-84A09C85836E}"/>
                  </a:ext>
                </a:extLst>
              </p:cNvPr>
              <p:cNvCxnSpPr>
                <a:cxnSpLocks/>
              </p:cNvCxnSpPr>
              <p:nvPr/>
            </p:nvCxnSpPr>
            <p:spPr bwMode="auto">
              <a:xfrm>
                <a:off x="9488728" y="3638625"/>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373" name="Rectangle 1372">
                <a:extLst>
                  <a:ext uri="{FF2B5EF4-FFF2-40B4-BE49-F238E27FC236}">
                    <a16:creationId xmlns:a16="http://schemas.microsoft.com/office/drawing/2014/main" id="{29B6BE70-405A-07CA-84E7-9A70B6242C90}"/>
                  </a:ext>
                </a:extLst>
              </p:cNvPr>
              <p:cNvSpPr/>
              <p:nvPr/>
            </p:nvSpPr>
            <p:spPr bwMode="auto">
              <a:xfrm>
                <a:off x="8379820" y="3299997"/>
                <a:ext cx="57176"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74" name="Rectangle 1373">
                <a:extLst>
                  <a:ext uri="{FF2B5EF4-FFF2-40B4-BE49-F238E27FC236}">
                    <a16:creationId xmlns:a16="http://schemas.microsoft.com/office/drawing/2014/main" id="{0335B29F-E3DD-9CD9-BACA-4C56AE202773}"/>
                  </a:ext>
                </a:extLst>
              </p:cNvPr>
              <p:cNvSpPr/>
              <p:nvPr/>
            </p:nvSpPr>
            <p:spPr bwMode="auto">
              <a:xfrm>
                <a:off x="8093558" y="3197671"/>
                <a:ext cx="4571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375" name="Straight Connector 1374">
                <a:extLst>
                  <a:ext uri="{FF2B5EF4-FFF2-40B4-BE49-F238E27FC236}">
                    <a16:creationId xmlns:a16="http://schemas.microsoft.com/office/drawing/2014/main" id="{1401D082-AED2-C0BC-27B0-188187BBBE27}"/>
                  </a:ext>
                </a:extLst>
              </p:cNvPr>
              <p:cNvCxnSpPr>
                <a:cxnSpLocks/>
              </p:cNvCxnSpPr>
              <p:nvPr/>
            </p:nvCxnSpPr>
            <p:spPr bwMode="auto">
              <a:xfrm>
                <a:off x="8684472" y="3384010"/>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F1975A23-0E25-D4D9-8AFD-6235FF7484C3}"/>
                  </a:ext>
                </a:extLst>
              </p:cNvPr>
              <p:cNvCxnSpPr>
                <a:cxnSpLocks/>
              </p:cNvCxnSpPr>
              <p:nvPr/>
            </p:nvCxnSpPr>
            <p:spPr bwMode="auto">
              <a:xfrm>
                <a:off x="8637828" y="3367783"/>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77" name="Straight Connector 1376">
                <a:extLst>
                  <a:ext uri="{FF2B5EF4-FFF2-40B4-BE49-F238E27FC236}">
                    <a16:creationId xmlns:a16="http://schemas.microsoft.com/office/drawing/2014/main" id="{EF454DD5-0A56-6AB8-24D8-C88C50BDBEAB}"/>
                  </a:ext>
                </a:extLst>
              </p:cNvPr>
              <p:cNvCxnSpPr>
                <a:cxnSpLocks/>
              </p:cNvCxnSpPr>
              <p:nvPr/>
            </p:nvCxnSpPr>
            <p:spPr bwMode="auto">
              <a:xfrm>
                <a:off x="8793060" y="3410353"/>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78" name="Straight Connector 1377">
                <a:extLst>
                  <a:ext uri="{FF2B5EF4-FFF2-40B4-BE49-F238E27FC236}">
                    <a16:creationId xmlns:a16="http://schemas.microsoft.com/office/drawing/2014/main" id="{38BB7201-0B9F-9996-895B-1288646E4171}"/>
                  </a:ext>
                </a:extLst>
              </p:cNvPr>
              <p:cNvCxnSpPr>
                <a:cxnSpLocks/>
              </p:cNvCxnSpPr>
              <p:nvPr/>
            </p:nvCxnSpPr>
            <p:spPr bwMode="auto">
              <a:xfrm>
                <a:off x="8747882" y="3396650"/>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1A95B5DE-FF17-1160-FFAB-C7E41488EEE2}"/>
                  </a:ext>
                </a:extLst>
              </p:cNvPr>
              <p:cNvCxnSpPr>
                <a:cxnSpLocks/>
              </p:cNvCxnSpPr>
              <p:nvPr/>
            </p:nvCxnSpPr>
            <p:spPr bwMode="auto">
              <a:xfrm>
                <a:off x="9279899" y="3567310"/>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80" name="Straight Connector 1379">
                <a:extLst>
                  <a:ext uri="{FF2B5EF4-FFF2-40B4-BE49-F238E27FC236}">
                    <a16:creationId xmlns:a16="http://schemas.microsoft.com/office/drawing/2014/main" id="{1B8DC560-C120-3494-4BDA-71A35B3E668E}"/>
                  </a:ext>
                </a:extLst>
              </p:cNvPr>
              <p:cNvCxnSpPr>
                <a:cxnSpLocks/>
              </p:cNvCxnSpPr>
              <p:nvPr/>
            </p:nvCxnSpPr>
            <p:spPr bwMode="auto">
              <a:xfrm>
                <a:off x="9436974" y="3622156"/>
                <a:ext cx="0" cy="122434"/>
              </a:xfrm>
              <a:prstGeom prst="line">
                <a:avLst/>
              </a:prstGeom>
              <a:noFill/>
              <a:ln w="57150" cap="flat" cmpd="sng" algn="ctr">
                <a:solidFill>
                  <a:schemeClr val="accent6"/>
                </a:solidFill>
                <a:prstDash val="solid"/>
                <a:round/>
                <a:headEnd type="none" w="med" len="med"/>
                <a:tailEnd type="none" w="med" len="med"/>
              </a:ln>
              <a:effectLst/>
            </p:spPr>
          </p:cxnSp>
          <p:cxnSp>
            <p:nvCxnSpPr>
              <p:cNvPr id="1381" name="Straight Connector 1380">
                <a:extLst>
                  <a:ext uri="{FF2B5EF4-FFF2-40B4-BE49-F238E27FC236}">
                    <a16:creationId xmlns:a16="http://schemas.microsoft.com/office/drawing/2014/main" id="{5FD57D0A-E4CF-1898-628C-F57413BED3D7}"/>
                  </a:ext>
                </a:extLst>
              </p:cNvPr>
              <p:cNvCxnSpPr>
                <a:cxnSpLocks/>
              </p:cNvCxnSpPr>
              <p:nvPr/>
            </p:nvCxnSpPr>
            <p:spPr bwMode="auto">
              <a:xfrm>
                <a:off x="9546951" y="3651501"/>
                <a:ext cx="0" cy="122434"/>
              </a:xfrm>
              <a:prstGeom prst="line">
                <a:avLst/>
              </a:prstGeom>
              <a:noFill/>
              <a:ln w="57150" cap="flat" cmpd="sng" algn="ctr">
                <a:solidFill>
                  <a:schemeClr val="accent6"/>
                </a:solidFill>
                <a:prstDash val="solid"/>
                <a:round/>
                <a:headEnd type="none" w="med" len="med"/>
                <a:tailEnd type="none" w="med" len="med"/>
              </a:ln>
              <a:effectLst/>
            </p:spPr>
          </p:cxnSp>
          <p:sp>
            <p:nvSpPr>
              <p:cNvPr id="1382" name="Rectangle 1381">
                <a:extLst>
                  <a:ext uri="{FF2B5EF4-FFF2-40B4-BE49-F238E27FC236}">
                    <a16:creationId xmlns:a16="http://schemas.microsoft.com/office/drawing/2014/main" id="{6BC5AA31-3F81-CF0C-50C2-283DE05D46BB}"/>
                  </a:ext>
                </a:extLst>
              </p:cNvPr>
              <p:cNvSpPr/>
              <p:nvPr/>
            </p:nvSpPr>
            <p:spPr bwMode="auto">
              <a:xfrm>
                <a:off x="8941947" y="3448849"/>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3" name="Rectangle 1382">
                <a:extLst>
                  <a:ext uri="{FF2B5EF4-FFF2-40B4-BE49-F238E27FC236}">
                    <a16:creationId xmlns:a16="http://schemas.microsoft.com/office/drawing/2014/main" id="{40248E1C-AABD-F5E0-2F47-00859FC7FF3F}"/>
                  </a:ext>
                </a:extLst>
              </p:cNvPr>
              <p:cNvSpPr/>
              <p:nvPr/>
            </p:nvSpPr>
            <p:spPr bwMode="auto">
              <a:xfrm>
                <a:off x="8989439" y="3462509"/>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4" name="Rectangle 1383">
                <a:extLst>
                  <a:ext uri="{FF2B5EF4-FFF2-40B4-BE49-F238E27FC236}">
                    <a16:creationId xmlns:a16="http://schemas.microsoft.com/office/drawing/2014/main" id="{0FFE031B-4830-FB32-1533-D846B6D4DF3D}"/>
                  </a:ext>
                </a:extLst>
              </p:cNvPr>
              <p:cNvSpPr/>
              <p:nvPr/>
            </p:nvSpPr>
            <p:spPr bwMode="auto">
              <a:xfrm>
                <a:off x="9034120" y="3483079"/>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5" name="Rectangle 1384">
                <a:extLst>
                  <a:ext uri="{FF2B5EF4-FFF2-40B4-BE49-F238E27FC236}">
                    <a16:creationId xmlns:a16="http://schemas.microsoft.com/office/drawing/2014/main" id="{04DFE4BE-CD4F-C186-4EB4-477F95CD173F}"/>
                  </a:ext>
                </a:extLst>
              </p:cNvPr>
              <p:cNvSpPr/>
              <p:nvPr/>
            </p:nvSpPr>
            <p:spPr bwMode="auto">
              <a:xfrm>
                <a:off x="9312586" y="3587019"/>
                <a:ext cx="48310"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6" name="Rectangle 1385">
                <a:extLst>
                  <a:ext uri="{FF2B5EF4-FFF2-40B4-BE49-F238E27FC236}">
                    <a16:creationId xmlns:a16="http://schemas.microsoft.com/office/drawing/2014/main" id="{90737D14-564A-A007-FA2A-5B4D3F225FFC}"/>
                  </a:ext>
                </a:extLst>
              </p:cNvPr>
              <p:cNvSpPr/>
              <p:nvPr/>
            </p:nvSpPr>
            <p:spPr bwMode="auto">
              <a:xfrm>
                <a:off x="9171907" y="3539216"/>
                <a:ext cx="4571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7" name="Rectangle 1386">
                <a:extLst>
                  <a:ext uri="{FF2B5EF4-FFF2-40B4-BE49-F238E27FC236}">
                    <a16:creationId xmlns:a16="http://schemas.microsoft.com/office/drawing/2014/main" id="{6019D35B-E4D6-DFF6-2E27-E9057DABEAB1}"/>
                  </a:ext>
                </a:extLst>
              </p:cNvPr>
              <p:cNvSpPr/>
              <p:nvPr/>
            </p:nvSpPr>
            <p:spPr bwMode="auto">
              <a:xfrm>
                <a:off x="9359617" y="3615455"/>
                <a:ext cx="4571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388" name="Straight Connector 1387">
                <a:extLst>
                  <a:ext uri="{FF2B5EF4-FFF2-40B4-BE49-F238E27FC236}">
                    <a16:creationId xmlns:a16="http://schemas.microsoft.com/office/drawing/2014/main" id="{13EF9D92-6675-B93E-65CB-914253EB55E9}"/>
                  </a:ext>
                </a:extLst>
              </p:cNvPr>
              <p:cNvCxnSpPr>
                <a:cxnSpLocks/>
              </p:cNvCxnSpPr>
              <p:nvPr/>
            </p:nvCxnSpPr>
            <p:spPr bwMode="auto">
              <a:xfrm>
                <a:off x="9503753" y="364702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89" name="Straight Connector 1388">
                <a:extLst>
                  <a:ext uri="{FF2B5EF4-FFF2-40B4-BE49-F238E27FC236}">
                    <a16:creationId xmlns:a16="http://schemas.microsoft.com/office/drawing/2014/main" id="{0193009E-2271-9D77-D082-E28225AADD81}"/>
                  </a:ext>
                </a:extLst>
              </p:cNvPr>
              <p:cNvCxnSpPr>
                <a:cxnSpLocks/>
              </p:cNvCxnSpPr>
              <p:nvPr/>
            </p:nvCxnSpPr>
            <p:spPr bwMode="auto">
              <a:xfrm>
                <a:off x="10029942" y="3768011"/>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90" name="Straight Connector 1389">
                <a:extLst>
                  <a:ext uri="{FF2B5EF4-FFF2-40B4-BE49-F238E27FC236}">
                    <a16:creationId xmlns:a16="http://schemas.microsoft.com/office/drawing/2014/main" id="{3E59BC20-E26B-88FC-89D9-B6F97EA7D9A3}"/>
                  </a:ext>
                </a:extLst>
              </p:cNvPr>
              <p:cNvCxnSpPr>
                <a:cxnSpLocks/>
              </p:cNvCxnSpPr>
              <p:nvPr/>
            </p:nvCxnSpPr>
            <p:spPr bwMode="auto">
              <a:xfrm>
                <a:off x="9864726" y="371915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31C28B1D-FDAC-609C-341F-3F55AD2E61F8}"/>
                  </a:ext>
                </a:extLst>
              </p:cNvPr>
              <p:cNvCxnSpPr>
                <a:cxnSpLocks/>
              </p:cNvCxnSpPr>
              <p:nvPr/>
            </p:nvCxnSpPr>
            <p:spPr bwMode="auto">
              <a:xfrm>
                <a:off x="9898345" y="373745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92" name="Straight Connector 1391">
                <a:extLst>
                  <a:ext uri="{FF2B5EF4-FFF2-40B4-BE49-F238E27FC236}">
                    <a16:creationId xmlns:a16="http://schemas.microsoft.com/office/drawing/2014/main" id="{E6690857-B0DE-3139-5B51-84795D3982B9}"/>
                  </a:ext>
                </a:extLst>
              </p:cNvPr>
              <p:cNvCxnSpPr>
                <a:cxnSpLocks/>
              </p:cNvCxnSpPr>
              <p:nvPr/>
            </p:nvCxnSpPr>
            <p:spPr bwMode="auto">
              <a:xfrm>
                <a:off x="9591250" y="3669374"/>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393" name="Straight Connector 1392">
                <a:extLst>
                  <a:ext uri="{FF2B5EF4-FFF2-40B4-BE49-F238E27FC236}">
                    <a16:creationId xmlns:a16="http://schemas.microsoft.com/office/drawing/2014/main" id="{D5D9133B-99AE-F0F5-5FB1-6FF17E44D996}"/>
                  </a:ext>
                </a:extLst>
              </p:cNvPr>
              <p:cNvCxnSpPr>
                <a:cxnSpLocks/>
              </p:cNvCxnSpPr>
              <p:nvPr/>
            </p:nvCxnSpPr>
            <p:spPr bwMode="auto">
              <a:xfrm>
                <a:off x="10090416" y="379034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62CE0151-3BBB-EE1B-308D-7F3D5202FE46}"/>
                  </a:ext>
                </a:extLst>
              </p:cNvPr>
              <p:cNvCxnSpPr>
                <a:cxnSpLocks/>
              </p:cNvCxnSpPr>
              <p:nvPr/>
            </p:nvCxnSpPr>
            <p:spPr bwMode="auto">
              <a:xfrm>
                <a:off x="10065823" y="378018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395" name="Straight Connector 1394">
                <a:extLst>
                  <a:ext uri="{FF2B5EF4-FFF2-40B4-BE49-F238E27FC236}">
                    <a16:creationId xmlns:a16="http://schemas.microsoft.com/office/drawing/2014/main" id="{CBD853B7-8A28-170E-34DD-6133BE73AB4F}"/>
                  </a:ext>
                </a:extLst>
              </p:cNvPr>
              <p:cNvCxnSpPr>
                <a:cxnSpLocks/>
              </p:cNvCxnSpPr>
              <p:nvPr/>
            </p:nvCxnSpPr>
            <p:spPr bwMode="auto">
              <a:xfrm>
                <a:off x="10650460" y="3890212"/>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396" name="Rectangle 1395">
                <a:extLst>
                  <a:ext uri="{FF2B5EF4-FFF2-40B4-BE49-F238E27FC236}">
                    <a16:creationId xmlns:a16="http://schemas.microsoft.com/office/drawing/2014/main" id="{03AB49CD-AA02-4F05-886E-2EABB5C7AFF0}"/>
                  </a:ext>
                </a:extLst>
              </p:cNvPr>
              <p:cNvSpPr/>
              <p:nvPr/>
            </p:nvSpPr>
            <p:spPr bwMode="auto">
              <a:xfrm>
                <a:off x="9620454" y="3686819"/>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97" name="Rectangle 1396">
                <a:extLst>
                  <a:ext uri="{FF2B5EF4-FFF2-40B4-BE49-F238E27FC236}">
                    <a16:creationId xmlns:a16="http://schemas.microsoft.com/office/drawing/2014/main" id="{789CD314-1117-92F1-395D-E70D361E542E}"/>
                  </a:ext>
                </a:extLst>
              </p:cNvPr>
              <p:cNvSpPr/>
              <p:nvPr/>
            </p:nvSpPr>
            <p:spPr bwMode="auto">
              <a:xfrm>
                <a:off x="9685554" y="3693795"/>
                <a:ext cx="79926"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98" name="Rectangle 1397">
                <a:extLst>
                  <a:ext uri="{FF2B5EF4-FFF2-40B4-BE49-F238E27FC236}">
                    <a16:creationId xmlns:a16="http://schemas.microsoft.com/office/drawing/2014/main" id="{D5366B32-C489-E5A8-D317-E24302AA8C3A}"/>
                  </a:ext>
                </a:extLst>
              </p:cNvPr>
              <p:cNvSpPr/>
              <p:nvPr/>
            </p:nvSpPr>
            <p:spPr bwMode="auto">
              <a:xfrm>
                <a:off x="9918017" y="3741751"/>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99" name="Rectangle 1398">
                <a:extLst>
                  <a:ext uri="{FF2B5EF4-FFF2-40B4-BE49-F238E27FC236}">
                    <a16:creationId xmlns:a16="http://schemas.microsoft.com/office/drawing/2014/main" id="{AEF5B271-AC0C-9029-E084-B0D7F400095B}"/>
                  </a:ext>
                </a:extLst>
              </p:cNvPr>
              <p:cNvSpPr/>
              <p:nvPr/>
            </p:nvSpPr>
            <p:spPr bwMode="auto">
              <a:xfrm>
                <a:off x="9962954" y="3760886"/>
                <a:ext cx="60425"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0" name="Rectangle 1399">
                <a:extLst>
                  <a:ext uri="{FF2B5EF4-FFF2-40B4-BE49-F238E27FC236}">
                    <a16:creationId xmlns:a16="http://schemas.microsoft.com/office/drawing/2014/main" id="{2767566F-E830-3ED4-2EE0-9D6BEEF332AB}"/>
                  </a:ext>
                </a:extLst>
              </p:cNvPr>
              <p:cNvSpPr/>
              <p:nvPr/>
            </p:nvSpPr>
            <p:spPr bwMode="auto">
              <a:xfrm>
                <a:off x="10145354" y="3855782"/>
                <a:ext cx="75022"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1" name="Rectangle 1400">
                <a:extLst>
                  <a:ext uri="{FF2B5EF4-FFF2-40B4-BE49-F238E27FC236}">
                    <a16:creationId xmlns:a16="http://schemas.microsoft.com/office/drawing/2014/main" id="{6B307967-4FD0-A1D8-64E8-DDF466ADD797}"/>
                  </a:ext>
                </a:extLst>
              </p:cNvPr>
              <p:cNvSpPr/>
              <p:nvPr/>
            </p:nvSpPr>
            <p:spPr bwMode="auto">
              <a:xfrm>
                <a:off x="10089840" y="3833960"/>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2" name="Rectangle 1401">
                <a:extLst>
                  <a:ext uri="{FF2B5EF4-FFF2-40B4-BE49-F238E27FC236}">
                    <a16:creationId xmlns:a16="http://schemas.microsoft.com/office/drawing/2014/main" id="{2E290338-119A-4E56-02CE-1D0E445C86CF}"/>
                  </a:ext>
                </a:extLst>
              </p:cNvPr>
              <p:cNvSpPr/>
              <p:nvPr/>
            </p:nvSpPr>
            <p:spPr bwMode="auto">
              <a:xfrm>
                <a:off x="10323936" y="3864949"/>
                <a:ext cx="124127"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3" name="Rectangle 1402">
                <a:extLst>
                  <a:ext uri="{FF2B5EF4-FFF2-40B4-BE49-F238E27FC236}">
                    <a16:creationId xmlns:a16="http://schemas.microsoft.com/office/drawing/2014/main" id="{0BCD1E89-9ADF-C593-822D-58B63932D148}"/>
                  </a:ext>
                </a:extLst>
              </p:cNvPr>
              <p:cNvSpPr/>
              <p:nvPr/>
            </p:nvSpPr>
            <p:spPr bwMode="auto">
              <a:xfrm>
                <a:off x="10232425" y="3854094"/>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404" name="Straight Connector 1403">
                <a:extLst>
                  <a:ext uri="{FF2B5EF4-FFF2-40B4-BE49-F238E27FC236}">
                    <a16:creationId xmlns:a16="http://schemas.microsoft.com/office/drawing/2014/main" id="{1CECBA1E-05DA-7AA0-4E2E-0C5AF9BD6BAD}"/>
                  </a:ext>
                </a:extLst>
              </p:cNvPr>
              <p:cNvCxnSpPr>
                <a:cxnSpLocks/>
              </p:cNvCxnSpPr>
              <p:nvPr/>
            </p:nvCxnSpPr>
            <p:spPr bwMode="auto">
              <a:xfrm>
                <a:off x="10726508" y="3923019"/>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05" name="Straight Connector 1404">
                <a:extLst>
                  <a:ext uri="{FF2B5EF4-FFF2-40B4-BE49-F238E27FC236}">
                    <a16:creationId xmlns:a16="http://schemas.microsoft.com/office/drawing/2014/main" id="{F418E1F2-FF93-1AF9-30FA-CB368447249E}"/>
                  </a:ext>
                </a:extLst>
              </p:cNvPr>
              <p:cNvCxnSpPr>
                <a:cxnSpLocks/>
              </p:cNvCxnSpPr>
              <p:nvPr/>
            </p:nvCxnSpPr>
            <p:spPr bwMode="auto">
              <a:xfrm>
                <a:off x="10826471" y="392430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06" name="Straight Connector 1405">
                <a:extLst>
                  <a:ext uri="{FF2B5EF4-FFF2-40B4-BE49-F238E27FC236}">
                    <a16:creationId xmlns:a16="http://schemas.microsoft.com/office/drawing/2014/main" id="{620642F4-6E0D-A2FD-5FCE-23FB9024DE9E}"/>
                  </a:ext>
                </a:extLst>
              </p:cNvPr>
              <p:cNvCxnSpPr>
                <a:cxnSpLocks/>
              </p:cNvCxnSpPr>
              <p:nvPr/>
            </p:nvCxnSpPr>
            <p:spPr bwMode="auto">
              <a:xfrm>
                <a:off x="10887920" y="3973506"/>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07" name="Straight Connector 1406">
                <a:extLst>
                  <a:ext uri="{FF2B5EF4-FFF2-40B4-BE49-F238E27FC236}">
                    <a16:creationId xmlns:a16="http://schemas.microsoft.com/office/drawing/2014/main" id="{B154BE5A-3B22-FBC6-8307-5DC7FB97E715}"/>
                  </a:ext>
                </a:extLst>
              </p:cNvPr>
              <p:cNvCxnSpPr>
                <a:cxnSpLocks/>
              </p:cNvCxnSpPr>
              <p:nvPr/>
            </p:nvCxnSpPr>
            <p:spPr bwMode="auto">
              <a:xfrm>
                <a:off x="10938704" y="3973506"/>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408" name="Rectangle 1407">
                <a:extLst>
                  <a:ext uri="{FF2B5EF4-FFF2-40B4-BE49-F238E27FC236}">
                    <a16:creationId xmlns:a16="http://schemas.microsoft.com/office/drawing/2014/main" id="{7F12B1C0-827E-82ED-816E-DB256B0F1F46}"/>
                  </a:ext>
                </a:extLst>
              </p:cNvPr>
              <p:cNvSpPr/>
              <p:nvPr/>
            </p:nvSpPr>
            <p:spPr bwMode="auto">
              <a:xfrm>
                <a:off x="10489187" y="3892424"/>
                <a:ext cx="8174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9" name="Rectangle 1408">
                <a:extLst>
                  <a:ext uri="{FF2B5EF4-FFF2-40B4-BE49-F238E27FC236}">
                    <a16:creationId xmlns:a16="http://schemas.microsoft.com/office/drawing/2014/main" id="{E6A84723-4C44-D9CB-B27A-27167354A271}"/>
                  </a:ext>
                </a:extLst>
              </p:cNvPr>
              <p:cNvSpPr/>
              <p:nvPr/>
            </p:nvSpPr>
            <p:spPr bwMode="auto">
              <a:xfrm>
                <a:off x="10268274" y="3866807"/>
                <a:ext cx="47244"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410" name="Straight Connector 1409">
                <a:extLst>
                  <a:ext uri="{FF2B5EF4-FFF2-40B4-BE49-F238E27FC236}">
                    <a16:creationId xmlns:a16="http://schemas.microsoft.com/office/drawing/2014/main" id="{D8DA4AF0-9972-1F3A-BF20-23B41682FC8A}"/>
                  </a:ext>
                </a:extLst>
              </p:cNvPr>
              <p:cNvCxnSpPr>
                <a:cxnSpLocks/>
              </p:cNvCxnSpPr>
              <p:nvPr/>
            </p:nvCxnSpPr>
            <p:spPr bwMode="auto">
              <a:xfrm>
                <a:off x="10453822" y="389027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1" name="Straight Connector 1410">
                <a:extLst>
                  <a:ext uri="{FF2B5EF4-FFF2-40B4-BE49-F238E27FC236}">
                    <a16:creationId xmlns:a16="http://schemas.microsoft.com/office/drawing/2014/main" id="{52B170AC-2382-2DC1-78FF-DC93B958489E}"/>
                  </a:ext>
                </a:extLst>
              </p:cNvPr>
              <p:cNvCxnSpPr>
                <a:cxnSpLocks/>
              </p:cNvCxnSpPr>
              <p:nvPr/>
            </p:nvCxnSpPr>
            <p:spPr bwMode="auto">
              <a:xfrm>
                <a:off x="10970778" y="3974084"/>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2" name="Straight Connector 1411">
                <a:extLst>
                  <a:ext uri="{FF2B5EF4-FFF2-40B4-BE49-F238E27FC236}">
                    <a16:creationId xmlns:a16="http://schemas.microsoft.com/office/drawing/2014/main" id="{81BDD7D9-536F-0097-1C11-22713B9541B6}"/>
                  </a:ext>
                </a:extLst>
              </p:cNvPr>
              <p:cNvCxnSpPr>
                <a:cxnSpLocks/>
              </p:cNvCxnSpPr>
              <p:nvPr/>
            </p:nvCxnSpPr>
            <p:spPr bwMode="auto">
              <a:xfrm>
                <a:off x="10691731" y="3891374"/>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413" name="Straight Connector 1412">
                <a:extLst>
                  <a:ext uri="{FF2B5EF4-FFF2-40B4-BE49-F238E27FC236}">
                    <a16:creationId xmlns:a16="http://schemas.microsoft.com/office/drawing/2014/main" id="{B78F175A-B4F1-E6A2-192A-4C917F3C98E3}"/>
                  </a:ext>
                </a:extLst>
              </p:cNvPr>
              <p:cNvCxnSpPr>
                <a:cxnSpLocks/>
              </p:cNvCxnSpPr>
              <p:nvPr/>
            </p:nvCxnSpPr>
            <p:spPr bwMode="auto">
              <a:xfrm>
                <a:off x="11001808" y="3973065"/>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4" name="Straight Connector 1413">
                <a:extLst>
                  <a:ext uri="{FF2B5EF4-FFF2-40B4-BE49-F238E27FC236}">
                    <a16:creationId xmlns:a16="http://schemas.microsoft.com/office/drawing/2014/main" id="{7D845FEE-8F90-A339-65B2-B47FBC435B52}"/>
                  </a:ext>
                </a:extLst>
              </p:cNvPr>
              <p:cNvCxnSpPr>
                <a:cxnSpLocks/>
              </p:cNvCxnSpPr>
              <p:nvPr/>
            </p:nvCxnSpPr>
            <p:spPr bwMode="auto">
              <a:xfrm>
                <a:off x="11036582" y="3973773"/>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5" name="Straight Connector 1414">
                <a:extLst>
                  <a:ext uri="{FF2B5EF4-FFF2-40B4-BE49-F238E27FC236}">
                    <a16:creationId xmlns:a16="http://schemas.microsoft.com/office/drawing/2014/main" id="{A070379D-D3FA-7D8C-9D61-EFF0DCF79E18}"/>
                  </a:ext>
                </a:extLst>
              </p:cNvPr>
              <p:cNvCxnSpPr>
                <a:cxnSpLocks/>
              </p:cNvCxnSpPr>
              <p:nvPr/>
            </p:nvCxnSpPr>
            <p:spPr bwMode="auto">
              <a:xfrm>
                <a:off x="11135195" y="4097688"/>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6" name="Straight Connector 1415">
                <a:extLst>
                  <a:ext uri="{FF2B5EF4-FFF2-40B4-BE49-F238E27FC236}">
                    <a16:creationId xmlns:a16="http://schemas.microsoft.com/office/drawing/2014/main" id="{764FE551-278F-1CCD-F04F-25BA5DF25E37}"/>
                  </a:ext>
                </a:extLst>
              </p:cNvPr>
              <p:cNvCxnSpPr>
                <a:cxnSpLocks/>
              </p:cNvCxnSpPr>
              <p:nvPr/>
            </p:nvCxnSpPr>
            <p:spPr bwMode="auto">
              <a:xfrm>
                <a:off x="11094412" y="4098212"/>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7" name="Straight Connector 1416">
                <a:extLst>
                  <a:ext uri="{FF2B5EF4-FFF2-40B4-BE49-F238E27FC236}">
                    <a16:creationId xmlns:a16="http://schemas.microsoft.com/office/drawing/2014/main" id="{22EFA6BC-B029-7861-B34F-7A2C9F883080}"/>
                  </a:ext>
                </a:extLst>
              </p:cNvPr>
              <p:cNvCxnSpPr>
                <a:cxnSpLocks/>
              </p:cNvCxnSpPr>
              <p:nvPr/>
            </p:nvCxnSpPr>
            <p:spPr bwMode="auto">
              <a:xfrm>
                <a:off x="11210323" y="4101151"/>
                <a:ext cx="0" cy="122434"/>
              </a:xfrm>
              <a:prstGeom prst="line">
                <a:avLst/>
              </a:prstGeom>
              <a:noFill/>
              <a:ln w="38100" cap="flat" cmpd="sng" algn="ctr">
                <a:solidFill>
                  <a:schemeClr val="accent6"/>
                </a:solidFill>
                <a:prstDash val="solid"/>
                <a:round/>
                <a:headEnd type="none" w="med" len="med"/>
                <a:tailEnd type="none" w="med" len="med"/>
              </a:ln>
              <a:effectLst/>
            </p:spPr>
          </p:cxnSp>
          <p:cxnSp>
            <p:nvCxnSpPr>
              <p:cNvPr id="1418" name="Straight Connector 1417">
                <a:extLst>
                  <a:ext uri="{FF2B5EF4-FFF2-40B4-BE49-F238E27FC236}">
                    <a16:creationId xmlns:a16="http://schemas.microsoft.com/office/drawing/2014/main" id="{6979A6F3-8A29-8C21-6CC2-99C82AEAA358}"/>
                  </a:ext>
                </a:extLst>
              </p:cNvPr>
              <p:cNvCxnSpPr>
                <a:cxnSpLocks/>
              </p:cNvCxnSpPr>
              <p:nvPr/>
            </p:nvCxnSpPr>
            <p:spPr bwMode="auto">
              <a:xfrm>
                <a:off x="11275574" y="4101200"/>
                <a:ext cx="0" cy="122434"/>
              </a:xfrm>
              <a:prstGeom prst="line">
                <a:avLst/>
              </a:prstGeom>
              <a:noFill/>
              <a:ln w="28575" cap="flat" cmpd="sng" algn="ctr">
                <a:solidFill>
                  <a:schemeClr val="accent6"/>
                </a:solidFill>
                <a:prstDash val="solid"/>
                <a:round/>
                <a:headEnd type="none" w="med" len="med"/>
                <a:tailEnd type="none" w="med" len="med"/>
              </a:ln>
              <a:effectLst/>
            </p:spPr>
          </p:cxnSp>
          <p:cxnSp>
            <p:nvCxnSpPr>
              <p:cNvPr id="1419" name="Straight Connector 1418">
                <a:extLst>
                  <a:ext uri="{FF2B5EF4-FFF2-40B4-BE49-F238E27FC236}">
                    <a16:creationId xmlns:a16="http://schemas.microsoft.com/office/drawing/2014/main" id="{CC9AD45F-F6CE-468F-6C16-7F02D44E5C9A}"/>
                  </a:ext>
                </a:extLst>
              </p:cNvPr>
              <p:cNvCxnSpPr>
                <a:cxnSpLocks/>
              </p:cNvCxnSpPr>
              <p:nvPr/>
            </p:nvCxnSpPr>
            <p:spPr bwMode="auto">
              <a:xfrm>
                <a:off x="11326863" y="4101585"/>
                <a:ext cx="0" cy="122434"/>
              </a:xfrm>
              <a:prstGeom prst="line">
                <a:avLst/>
              </a:prstGeom>
              <a:noFill/>
              <a:ln w="28575" cap="flat" cmpd="sng" algn="ctr">
                <a:solidFill>
                  <a:schemeClr val="accent6"/>
                </a:solidFill>
                <a:prstDash val="solid"/>
                <a:round/>
                <a:headEnd type="none" w="med" len="med"/>
                <a:tailEnd type="none" w="med" len="med"/>
              </a:ln>
              <a:effectLst/>
            </p:spPr>
          </p:cxnSp>
          <p:sp>
            <p:nvSpPr>
              <p:cNvPr id="1426" name="Rectangle 1425">
                <a:extLst>
                  <a:ext uri="{FF2B5EF4-FFF2-40B4-BE49-F238E27FC236}">
                    <a16:creationId xmlns:a16="http://schemas.microsoft.com/office/drawing/2014/main" id="{52E7FE5B-6D5F-9E91-7C1F-DC20B5C6C078}"/>
                  </a:ext>
                </a:extLst>
              </p:cNvPr>
              <p:cNvSpPr/>
              <p:nvPr/>
            </p:nvSpPr>
            <p:spPr bwMode="auto">
              <a:xfrm>
                <a:off x="9785181" y="3715560"/>
                <a:ext cx="85983"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7" name="Rectangle 1426">
                <a:extLst>
                  <a:ext uri="{FF2B5EF4-FFF2-40B4-BE49-F238E27FC236}">
                    <a16:creationId xmlns:a16="http://schemas.microsoft.com/office/drawing/2014/main" id="{A308FAD7-8BC8-E458-6AA3-47A8C92C5053}"/>
                  </a:ext>
                </a:extLst>
              </p:cNvPr>
              <p:cNvSpPr/>
              <p:nvPr/>
            </p:nvSpPr>
            <p:spPr bwMode="auto">
              <a:xfrm>
                <a:off x="10578990" y="3891595"/>
                <a:ext cx="56448"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8" name="Rectangle 1427">
                <a:extLst>
                  <a:ext uri="{FF2B5EF4-FFF2-40B4-BE49-F238E27FC236}">
                    <a16:creationId xmlns:a16="http://schemas.microsoft.com/office/drawing/2014/main" id="{1BBCDF13-E4D1-044D-953A-7415727E742B}"/>
                  </a:ext>
                </a:extLst>
              </p:cNvPr>
              <p:cNvSpPr/>
              <p:nvPr/>
            </p:nvSpPr>
            <p:spPr bwMode="auto">
              <a:xfrm>
                <a:off x="10757452" y="3924261"/>
                <a:ext cx="45719" cy="12243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429" name="Straight Connector 1428">
                <a:extLst>
                  <a:ext uri="{FF2B5EF4-FFF2-40B4-BE49-F238E27FC236}">
                    <a16:creationId xmlns:a16="http://schemas.microsoft.com/office/drawing/2014/main" id="{2047271F-775B-5FA9-366D-FE5102925112}"/>
                  </a:ext>
                </a:extLst>
              </p:cNvPr>
              <p:cNvCxnSpPr>
                <a:cxnSpLocks/>
              </p:cNvCxnSpPr>
              <p:nvPr/>
            </p:nvCxnSpPr>
            <p:spPr bwMode="auto">
              <a:xfrm>
                <a:off x="11432540" y="4099054"/>
                <a:ext cx="0" cy="122434"/>
              </a:xfrm>
              <a:prstGeom prst="line">
                <a:avLst/>
              </a:prstGeom>
              <a:noFill/>
              <a:ln w="28575" cap="flat" cmpd="sng" algn="ctr">
                <a:solidFill>
                  <a:schemeClr val="accent6"/>
                </a:solidFill>
                <a:prstDash val="solid"/>
                <a:round/>
                <a:headEnd type="none" w="med" len="med"/>
                <a:tailEnd type="none" w="med" len="med"/>
              </a:ln>
              <a:effectLst/>
            </p:spPr>
          </p:cxnSp>
        </p:grpSp>
      </p:grpSp>
      <p:grpSp>
        <p:nvGrpSpPr>
          <p:cNvPr id="1452" name="Group 1451">
            <a:extLst>
              <a:ext uri="{FF2B5EF4-FFF2-40B4-BE49-F238E27FC236}">
                <a16:creationId xmlns:a16="http://schemas.microsoft.com/office/drawing/2014/main" id="{8DF77FD5-F39B-6D59-D0E5-E0E1F27DD860}"/>
              </a:ext>
            </a:extLst>
          </p:cNvPr>
          <p:cNvGrpSpPr/>
          <p:nvPr/>
        </p:nvGrpSpPr>
        <p:grpSpPr>
          <a:xfrm>
            <a:off x="6729779" y="4649230"/>
            <a:ext cx="4444678" cy="82550"/>
            <a:chOff x="6729779" y="4727198"/>
            <a:chExt cx="4444678" cy="418253"/>
          </a:xfrm>
        </p:grpSpPr>
        <p:cxnSp>
          <p:nvCxnSpPr>
            <p:cNvPr id="1436" name="Straight Connector 1435">
              <a:extLst>
                <a:ext uri="{FF2B5EF4-FFF2-40B4-BE49-F238E27FC236}">
                  <a16:creationId xmlns:a16="http://schemas.microsoft.com/office/drawing/2014/main" id="{7AF61B47-89E3-168A-8B55-688A9FF41B59}"/>
                </a:ext>
              </a:extLst>
            </p:cNvPr>
            <p:cNvCxnSpPr>
              <a:cxnSpLocks/>
            </p:cNvCxnSpPr>
            <p:nvPr/>
          </p:nvCxnSpPr>
          <p:spPr bwMode="auto">
            <a:xfrm>
              <a:off x="6729779"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37" name="Straight Connector 1436">
              <a:extLst>
                <a:ext uri="{FF2B5EF4-FFF2-40B4-BE49-F238E27FC236}">
                  <a16:creationId xmlns:a16="http://schemas.microsoft.com/office/drawing/2014/main" id="{DCEB0213-E1DD-9156-D76D-C59455448040}"/>
                </a:ext>
              </a:extLst>
            </p:cNvPr>
            <p:cNvCxnSpPr>
              <a:cxnSpLocks/>
            </p:cNvCxnSpPr>
            <p:nvPr/>
          </p:nvCxnSpPr>
          <p:spPr bwMode="auto">
            <a:xfrm>
              <a:off x="7047256"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38" name="Straight Connector 1437">
              <a:extLst>
                <a:ext uri="{FF2B5EF4-FFF2-40B4-BE49-F238E27FC236}">
                  <a16:creationId xmlns:a16="http://schemas.microsoft.com/office/drawing/2014/main" id="{FB25B9AD-5BBE-3D52-952F-B13EC615396A}"/>
                </a:ext>
              </a:extLst>
            </p:cNvPr>
            <p:cNvCxnSpPr>
              <a:cxnSpLocks/>
            </p:cNvCxnSpPr>
            <p:nvPr/>
          </p:nvCxnSpPr>
          <p:spPr bwMode="auto">
            <a:xfrm>
              <a:off x="7364733"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39" name="Straight Connector 1438">
              <a:extLst>
                <a:ext uri="{FF2B5EF4-FFF2-40B4-BE49-F238E27FC236}">
                  <a16:creationId xmlns:a16="http://schemas.microsoft.com/office/drawing/2014/main" id="{65C1A77F-204C-5E08-2410-46D948D2ABD9}"/>
                </a:ext>
              </a:extLst>
            </p:cNvPr>
            <p:cNvCxnSpPr>
              <a:cxnSpLocks/>
            </p:cNvCxnSpPr>
            <p:nvPr/>
          </p:nvCxnSpPr>
          <p:spPr bwMode="auto">
            <a:xfrm>
              <a:off x="7682210"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0" name="Straight Connector 1439">
              <a:extLst>
                <a:ext uri="{FF2B5EF4-FFF2-40B4-BE49-F238E27FC236}">
                  <a16:creationId xmlns:a16="http://schemas.microsoft.com/office/drawing/2014/main" id="{CD37B4E9-AEB7-E907-35EA-4683F31B1D9F}"/>
                </a:ext>
              </a:extLst>
            </p:cNvPr>
            <p:cNvCxnSpPr>
              <a:cxnSpLocks/>
            </p:cNvCxnSpPr>
            <p:nvPr/>
          </p:nvCxnSpPr>
          <p:spPr bwMode="auto">
            <a:xfrm>
              <a:off x="7999687"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1" name="Straight Connector 1440">
              <a:extLst>
                <a:ext uri="{FF2B5EF4-FFF2-40B4-BE49-F238E27FC236}">
                  <a16:creationId xmlns:a16="http://schemas.microsoft.com/office/drawing/2014/main" id="{A84AB8C3-2AB0-90C3-4290-DA3A1A03E54D}"/>
                </a:ext>
              </a:extLst>
            </p:cNvPr>
            <p:cNvCxnSpPr>
              <a:cxnSpLocks/>
            </p:cNvCxnSpPr>
            <p:nvPr/>
          </p:nvCxnSpPr>
          <p:spPr bwMode="auto">
            <a:xfrm>
              <a:off x="8317164"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2" name="Straight Connector 1441">
              <a:extLst>
                <a:ext uri="{FF2B5EF4-FFF2-40B4-BE49-F238E27FC236}">
                  <a16:creationId xmlns:a16="http://schemas.microsoft.com/office/drawing/2014/main" id="{B20AEF16-86C3-734D-EC66-85F08935799C}"/>
                </a:ext>
              </a:extLst>
            </p:cNvPr>
            <p:cNvCxnSpPr>
              <a:cxnSpLocks/>
            </p:cNvCxnSpPr>
            <p:nvPr/>
          </p:nvCxnSpPr>
          <p:spPr bwMode="auto">
            <a:xfrm>
              <a:off x="8634641"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3" name="Straight Connector 1442">
              <a:extLst>
                <a:ext uri="{FF2B5EF4-FFF2-40B4-BE49-F238E27FC236}">
                  <a16:creationId xmlns:a16="http://schemas.microsoft.com/office/drawing/2014/main" id="{A08AFFBA-B0EF-0067-C052-CA1F0D90DF66}"/>
                </a:ext>
              </a:extLst>
            </p:cNvPr>
            <p:cNvCxnSpPr>
              <a:cxnSpLocks/>
            </p:cNvCxnSpPr>
            <p:nvPr/>
          </p:nvCxnSpPr>
          <p:spPr bwMode="auto">
            <a:xfrm>
              <a:off x="8952118"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4" name="Straight Connector 1443">
              <a:extLst>
                <a:ext uri="{FF2B5EF4-FFF2-40B4-BE49-F238E27FC236}">
                  <a16:creationId xmlns:a16="http://schemas.microsoft.com/office/drawing/2014/main" id="{7D5EA359-2366-F3E5-CAC7-903BC92D3831}"/>
                </a:ext>
              </a:extLst>
            </p:cNvPr>
            <p:cNvCxnSpPr>
              <a:cxnSpLocks/>
            </p:cNvCxnSpPr>
            <p:nvPr/>
          </p:nvCxnSpPr>
          <p:spPr bwMode="auto">
            <a:xfrm>
              <a:off x="9269595"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5" name="Straight Connector 1444">
              <a:extLst>
                <a:ext uri="{FF2B5EF4-FFF2-40B4-BE49-F238E27FC236}">
                  <a16:creationId xmlns:a16="http://schemas.microsoft.com/office/drawing/2014/main" id="{4531CFA2-599F-98B1-E4F6-73D7ACE17AA9}"/>
                </a:ext>
              </a:extLst>
            </p:cNvPr>
            <p:cNvCxnSpPr>
              <a:cxnSpLocks/>
            </p:cNvCxnSpPr>
            <p:nvPr/>
          </p:nvCxnSpPr>
          <p:spPr bwMode="auto">
            <a:xfrm>
              <a:off x="9587072"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6" name="Straight Connector 1445">
              <a:extLst>
                <a:ext uri="{FF2B5EF4-FFF2-40B4-BE49-F238E27FC236}">
                  <a16:creationId xmlns:a16="http://schemas.microsoft.com/office/drawing/2014/main" id="{8F4C9F6B-6703-5BC0-71EE-26468EA165FF}"/>
                </a:ext>
              </a:extLst>
            </p:cNvPr>
            <p:cNvCxnSpPr>
              <a:cxnSpLocks/>
            </p:cNvCxnSpPr>
            <p:nvPr/>
          </p:nvCxnSpPr>
          <p:spPr bwMode="auto">
            <a:xfrm>
              <a:off x="9904549"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7" name="Straight Connector 1446">
              <a:extLst>
                <a:ext uri="{FF2B5EF4-FFF2-40B4-BE49-F238E27FC236}">
                  <a16:creationId xmlns:a16="http://schemas.microsoft.com/office/drawing/2014/main" id="{0FA9F076-948A-6F46-A529-0F7B9BF97ACC}"/>
                </a:ext>
              </a:extLst>
            </p:cNvPr>
            <p:cNvCxnSpPr>
              <a:cxnSpLocks/>
            </p:cNvCxnSpPr>
            <p:nvPr/>
          </p:nvCxnSpPr>
          <p:spPr bwMode="auto">
            <a:xfrm>
              <a:off x="10222026"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8" name="Straight Connector 1447">
              <a:extLst>
                <a:ext uri="{FF2B5EF4-FFF2-40B4-BE49-F238E27FC236}">
                  <a16:creationId xmlns:a16="http://schemas.microsoft.com/office/drawing/2014/main" id="{7A6468EC-C225-896F-39A9-7752FCE23DAB}"/>
                </a:ext>
              </a:extLst>
            </p:cNvPr>
            <p:cNvCxnSpPr>
              <a:cxnSpLocks/>
            </p:cNvCxnSpPr>
            <p:nvPr/>
          </p:nvCxnSpPr>
          <p:spPr bwMode="auto">
            <a:xfrm>
              <a:off x="10539503"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49" name="Straight Connector 1448">
              <a:extLst>
                <a:ext uri="{FF2B5EF4-FFF2-40B4-BE49-F238E27FC236}">
                  <a16:creationId xmlns:a16="http://schemas.microsoft.com/office/drawing/2014/main" id="{764D7CDC-4E77-FE0A-BA29-CB5DA511D7BC}"/>
                </a:ext>
              </a:extLst>
            </p:cNvPr>
            <p:cNvCxnSpPr>
              <a:cxnSpLocks/>
            </p:cNvCxnSpPr>
            <p:nvPr/>
          </p:nvCxnSpPr>
          <p:spPr bwMode="auto">
            <a:xfrm>
              <a:off x="10856980"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450" name="Straight Connector 1449">
              <a:extLst>
                <a:ext uri="{FF2B5EF4-FFF2-40B4-BE49-F238E27FC236}">
                  <a16:creationId xmlns:a16="http://schemas.microsoft.com/office/drawing/2014/main" id="{7C1A0260-33AD-0555-0F9D-B62DEB05B2E0}"/>
                </a:ext>
              </a:extLst>
            </p:cNvPr>
            <p:cNvCxnSpPr>
              <a:cxnSpLocks/>
            </p:cNvCxnSpPr>
            <p:nvPr/>
          </p:nvCxnSpPr>
          <p:spPr bwMode="auto">
            <a:xfrm>
              <a:off x="11174457" y="4727198"/>
              <a:ext cx="0" cy="418253"/>
            </a:xfrm>
            <a:prstGeom prst="line">
              <a:avLst/>
            </a:prstGeom>
            <a:noFill/>
            <a:ln w="28575" cap="flat" cmpd="sng" algn="ctr">
              <a:solidFill>
                <a:schemeClr val="bg1"/>
              </a:solidFill>
              <a:prstDash val="solid"/>
              <a:round/>
              <a:headEnd type="none" w="med" len="med"/>
              <a:tailEnd type="none" w="med" len="med"/>
            </a:ln>
            <a:effectLst/>
          </p:spPr>
        </p:cxnSp>
      </p:grpSp>
      <p:grpSp>
        <p:nvGrpSpPr>
          <p:cNvPr id="1471" name="Group 1470">
            <a:extLst>
              <a:ext uri="{FF2B5EF4-FFF2-40B4-BE49-F238E27FC236}">
                <a16:creationId xmlns:a16="http://schemas.microsoft.com/office/drawing/2014/main" id="{62DDEF9C-B8BC-B86C-FD9C-15C558751054}"/>
              </a:ext>
            </a:extLst>
          </p:cNvPr>
          <p:cNvGrpSpPr/>
          <p:nvPr/>
        </p:nvGrpSpPr>
        <p:grpSpPr>
          <a:xfrm>
            <a:off x="1057186" y="4649230"/>
            <a:ext cx="4444678" cy="82550"/>
            <a:chOff x="6729779" y="4727198"/>
            <a:chExt cx="4444678" cy="418253"/>
          </a:xfrm>
        </p:grpSpPr>
        <p:cxnSp>
          <p:nvCxnSpPr>
            <p:cNvPr id="1024" name="Straight Connector 1023">
              <a:extLst>
                <a:ext uri="{FF2B5EF4-FFF2-40B4-BE49-F238E27FC236}">
                  <a16:creationId xmlns:a16="http://schemas.microsoft.com/office/drawing/2014/main" id="{4852B5D1-934B-085B-EB06-0059631C5127}"/>
                </a:ext>
              </a:extLst>
            </p:cNvPr>
            <p:cNvCxnSpPr>
              <a:cxnSpLocks/>
            </p:cNvCxnSpPr>
            <p:nvPr/>
          </p:nvCxnSpPr>
          <p:spPr bwMode="auto">
            <a:xfrm>
              <a:off x="6729779"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A79D34AE-0DC8-C8C0-7FAE-DA2F3F44B7FE}"/>
                </a:ext>
              </a:extLst>
            </p:cNvPr>
            <p:cNvCxnSpPr>
              <a:cxnSpLocks/>
            </p:cNvCxnSpPr>
            <p:nvPr/>
          </p:nvCxnSpPr>
          <p:spPr bwMode="auto">
            <a:xfrm>
              <a:off x="7047256"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26" name="Straight Connector 1025">
              <a:extLst>
                <a:ext uri="{FF2B5EF4-FFF2-40B4-BE49-F238E27FC236}">
                  <a16:creationId xmlns:a16="http://schemas.microsoft.com/office/drawing/2014/main" id="{1B12F747-F6A3-E371-4178-2B2AEF806BAD}"/>
                </a:ext>
              </a:extLst>
            </p:cNvPr>
            <p:cNvCxnSpPr>
              <a:cxnSpLocks/>
            </p:cNvCxnSpPr>
            <p:nvPr/>
          </p:nvCxnSpPr>
          <p:spPr bwMode="auto">
            <a:xfrm>
              <a:off x="7364733"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DA13F3B9-728F-10B9-2E9D-F4D0501679C4}"/>
                </a:ext>
              </a:extLst>
            </p:cNvPr>
            <p:cNvCxnSpPr>
              <a:cxnSpLocks/>
            </p:cNvCxnSpPr>
            <p:nvPr/>
          </p:nvCxnSpPr>
          <p:spPr bwMode="auto">
            <a:xfrm>
              <a:off x="7682210"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299D50E3-C9F8-8793-2236-89D4DAA2047C}"/>
                </a:ext>
              </a:extLst>
            </p:cNvPr>
            <p:cNvCxnSpPr>
              <a:cxnSpLocks/>
            </p:cNvCxnSpPr>
            <p:nvPr/>
          </p:nvCxnSpPr>
          <p:spPr bwMode="auto">
            <a:xfrm>
              <a:off x="7999687"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03D9DB61-E136-9D77-C7F9-D172F3779269}"/>
                </a:ext>
              </a:extLst>
            </p:cNvPr>
            <p:cNvCxnSpPr>
              <a:cxnSpLocks/>
            </p:cNvCxnSpPr>
            <p:nvPr/>
          </p:nvCxnSpPr>
          <p:spPr bwMode="auto">
            <a:xfrm>
              <a:off x="8317164"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2" name="Straight Connector 1031">
              <a:extLst>
                <a:ext uri="{FF2B5EF4-FFF2-40B4-BE49-F238E27FC236}">
                  <a16:creationId xmlns:a16="http://schemas.microsoft.com/office/drawing/2014/main" id="{BC24AF93-E470-6E34-ECF6-8E9DC49A042B}"/>
                </a:ext>
              </a:extLst>
            </p:cNvPr>
            <p:cNvCxnSpPr>
              <a:cxnSpLocks/>
            </p:cNvCxnSpPr>
            <p:nvPr/>
          </p:nvCxnSpPr>
          <p:spPr bwMode="auto">
            <a:xfrm>
              <a:off x="8634641"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37D511E9-3A06-A327-D004-5D03A2E765F8}"/>
                </a:ext>
              </a:extLst>
            </p:cNvPr>
            <p:cNvCxnSpPr>
              <a:cxnSpLocks/>
            </p:cNvCxnSpPr>
            <p:nvPr/>
          </p:nvCxnSpPr>
          <p:spPr bwMode="auto">
            <a:xfrm>
              <a:off x="8952118"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88E88342-1346-660D-3F52-E79ECBE9C757}"/>
                </a:ext>
              </a:extLst>
            </p:cNvPr>
            <p:cNvCxnSpPr>
              <a:cxnSpLocks/>
            </p:cNvCxnSpPr>
            <p:nvPr/>
          </p:nvCxnSpPr>
          <p:spPr bwMode="auto">
            <a:xfrm>
              <a:off x="9269595"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DC127B2A-4274-6FD6-1264-649CA31ABDB5}"/>
                </a:ext>
              </a:extLst>
            </p:cNvPr>
            <p:cNvCxnSpPr>
              <a:cxnSpLocks/>
            </p:cNvCxnSpPr>
            <p:nvPr/>
          </p:nvCxnSpPr>
          <p:spPr bwMode="auto">
            <a:xfrm>
              <a:off x="9587072"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09F8AF0E-88F2-9C34-7924-58CEDF52521E}"/>
                </a:ext>
              </a:extLst>
            </p:cNvPr>
            <p:cNvCxnSpPr>
              <a:cxnSpLocks/>
            </p:cNvCxnSpPr>
            <p:nvPr/>
          </p:nvCxnSpPr>
          <p:spPr bwMode="auto">
            <a:xfrm>
              <a:off x="9904549"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C2499B87-EC1A-591A-A42C-0F2252082DA0}"/>
                </a:ext>
              </a:extLst>
            </p:cNvPr>
            <p:cNvCxnSpPr>
              <a:cxnSpLocks/>
            </p:cNvCxnSpPr>
            <p:nvPr/>
          </p:nvCxnSpPr>
          <p:spPr bwMode="auto">
            <a:xfrm>
              <a:off x="10222026"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1A403FC6-5B13-5223-E671-E21075944C13}"/>
                </a:ext>
              </a:extLst>
            </p:cNvPr>
            <p:cNvCxnSpPr>
              <a:cxnSpLocks/>
            </p:cNvCxnSpPr>
            <p:nvPr/>
          </p:nvCxnSpPr>
          <p:spPr bwMode="auto">
            <a:xfrm>
              <a:off x="10539503"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15B39BCA-AFA9-DFCA-D7A2-12ED34CC0078}"/>
                </a:ext>
              </a:extLst>
            </p:cNvPr>
            <p:cNvCxnSpPr>
              <a:cxnSpLocks/>
            </p:cNvCxnSpPr>
            <p:nvPr/>
          </p:nvCxnSpPr>
          <p:spPr bwMode="auto">
            <a:xfrm>
              <a:off x="10856980" y="4727198"/>
              <a:ext cx="0" cy="418253"/>
            </a:xfrm>
            <a:prstGeom prst="line">
              <a:avLst/>
            </a:prstGeom>
            <a:noFill/>
            <a:ln w="28575"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41C7EEDD-8C42-16B0-57F1-C0CFE6248E32}"/>
                </a:ext>
              </a:extLst>
            </p:cNvPr>
            <p:cNvCxnSpPr>
              <a:cxnSpLocks/>
            </p:cNvCxnSpPr>
            <p:nvPr/>
          </p:nvCxnSpPr>
          <p:spPr bwMode="auto">
            <a:xfrm>
              <a:off x="11174457" y="4727198"/>
              <a:ext cx="0" cy="418253"/>
            </a:xfrm>
            <a:prstGeom prst="line">
              <a:avLst/>
            </a:prstGeom>
            <a:noFill/>
            <a:ln w="28575" cap="flat" cmpd="sng" algn="ctr">
              <a:solidFill>
                <a:schemeClr val="bg1"/>
              </a:solidFill>
              <a:prstDash val="solid"/>
              <a:round/>
              <a:headEnd type="none" w="med" len="med"/>
              <a:tailEnd type="none" w="med" len="med"/>
            </a:ln>
            <a:effectLst/>
          </p:spPr>
        </p:cxnSp>
      </p:grpSp>
      <p:sp>
        <p:nvSpPr>
          <p:cNvPr id="1042" name="TextBox 1041">
            <a:extLst>
              <a:ext uri="{FF2B5EF4-FFF2-40B4-BE49-F238E27FC236}">
                <a16:creationId xmlns:a16="http://schemas.microsoft.com/office/drawing/2014/main" id="{456F3DE7-7D88-FB1B-FF9D-07C8A7ECED82}"/>
              </a:ext>
            </a:extLst>
          </p:cNvPr>
          <p:cNvSpPr txBox="1"/>
          <p:nvPr/>
        </p:nvSpPr>
        <p:spPr bwMode="auto">
          <a:xfrm rot="16200000">
            <a:off x="-636111" y="3364508"/>
            <a:ext cx="22477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7DBA"/>
              </a:buClr>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Cumulative Survival</a:t>
            </a:r>
          </a:p>
        </p:txBody>
      </p:sp>
      <p:sp>
        <p:nvSpPr>
          <p:cNvPr id="1043" name="TextBox 1042">
            <a:extLst>
              <a:ext uri="{FF2B5EF4-FFF2-40B4-BE49-F238E27FC236}">
                <a16:creationId xmlns:a16="http://schemas.microsoft.com/office/drawing/2014/main" id="{D942C8C3-A091-F2F5-48B9-72B51852753D}"/>
              </a:ext>
            </a:extLst>
          </p:cNvPr>
          <p:cNvSpPr txBox="1"/>
          <p:nvPr/>
        </p:nvSpPr>
        <p:spPr bwMode="auto">
          <a:xfrm rot="16200000">
            <a:off x="5116216" y="3364508"/>
            <a:ext cx="22477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7DBA"/>
              </a:buClr>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Cumulative Survival</a:t>
            </a:r>
          </a:p>
        </p:txBody>
      </p:sp>
    </p:spTree>
    <p:extLst>
      <p:ext uri="{BB962C8B-B14F-4D97-AF65-F5344CB8AC3E}">
        <p14:creationId xmlns:p14="http://schemas.microsoft.com/office/powerpoint/2010/main" val="865167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3D6DE601-CCA3-BF7C-E7D8-BED722846E8A}"/>
              </a:ext>
            </a:extLst>
          </p:cNvPr>
          <p:cNvSpPr>
            <a:spLocks noGrp="1"/>
          </p:cNvSpPr>
          <p:nvPr>
            <p:ph type="title"/>
          </p:nvPr>
        </p:nvSpPr>
        <p:spPr/>
        <p:txBody>
          <a:bodyPr>
            <a:normAutofit/>
          </a:bodyPr>
          <a:lstStyle/>
          <a:p>
            <a:r>
              <a:rPr lang="en-US" sz="3600"/>
              <a:t>IsKia EMN24: </a:t>
            </a:r>
            <a:r>
              <a:rPr lang="en-US" altLang="en-US" sz="3600"/>
              <a:t>Phase III Trial of IsaKRd vs KRd in Transplant-Eligible Patients With NDMM	</a:t>
            </a:r>
            <a:endParaRPr lang="en-US" sz="3600"/>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13"/>
          </p:nvPr>
        </p:nvSpPr>
        <p:spPr>
          <a:xfrm>
            <a:off x="423121" y="1633728"/>
            <a:ext cx="11348191" cy="4545578"/>
          </a:xfrm>
        </p:spPr>
        <p:txBody>
          <a:bodyPr rtlCol="0">
            <a:noAutofit/>
          </a:bodyPr>
          <a:lstStyle/>
          <a:p>
            <a:pPr>
              <a:spcBef>
                <a:spcPts val="200"/>
              </a:spcBef>
            </a:pPr>
            <a:r>
              <a:rPr lang="en-US" sz="2000"/>
              <a:t>Open-label, randomized phase III trial</a:t>
            </a:r>
          </a:p>
          <a:p>
            <a:pPr marL="9525" indent="0">
              <a:spcBef>
                <a:spcPts val="200"/>
              </a:spcBef>
              <a:buNone/>
            </a:pPr>
            <a:endParaRPr lang="en-US" sz="2000"/>
          </a:p>
          <a:p>
            <a:pPr>
              <a:spcBef>
                <a:spcPts val="200"/>
              </a:spcBef>
            </a:pPr>
            <a:endParaRPr lang="en-US" sz="2000"/>
          </a:p>
          <a:p>
            <a:pPr>
              <a:spcBef>
                <a:spcPts val="200"/>
              </a:spcBef>
            </a:pPr>
            <a:endParaRPr lang="en-US" sz="2000"/>
          </a:p>
          <a:p>
            <a:pPr>
              <a:spcBef>
                <a:spcPts val="200"/>
              </a:spcBef>
            </a:pPr>
            <a:endParaRPr lang="en-US" sz="2000"/>
          </a:p>
          <a:p>
            <a:pPr>
              <a:spcBef>
                <a:spcPts val="200"/>
              </a:spcBef>
            </a:pPr>
            <a:endParaRPr lang="en-US" sz="2000"/>
          </a:p>
          <a:p>
            <a:pPr>
              <a:spcBef>
                <a:spcPts val="200"/>
              </a:spcBef>
            </a:pPr>
            <a:endParaRPr lang="en-US" sz="2000"/>
          </a:p>
          <a:p>
            <a:pPr>
              <a:spcBef>
                <a:spcPts val="200"/>
              </a:spcBef>
            </a:pPr>
            <a:endParaRPr lang="en-US" sz="2000"/>
          </a:p>
          <a:p>
            <a:pPr>
              <a:spcBef>
                <a:spcPts val="200"/>
              </a:spcBef>
            </a:pPr>
            <a:endParaRPr lang="en-US" sz="2000"/>
          </a:p>
          <a:p>
            <a:pPr marL="9525" indent="0">
              <a:spcBef>
                <a:spcPts val="200"/>
              </a:spcBef>
              <a:buNone/>
            </a:pPr>
            <a:endParaRPr lang="en-US" sz="2000"/>
          </a:p>
          <a:p>
            <a:pPr>
              <a:spcBef>
                <a:spcPts val="200"/>
              </a:spcBef>
            </a:pPr>
            <a:r>
              <a:rPr lang="en-US" sz="2000" b="1"/>
              <a:t>Primary endpoint: </a:t>
            </a:r>
            <a:r>
              <a:rPr lang="en-US" sz="2000"/>
              <a:t>MRD negativity by NGS after </a:t>
            </a:r>
            <a:r>
              <a:rPr lang="en-US" sz="2000" err="1"/>
              <a:t>postASCT</a:t>
            </a:r>
            <a:r>
              <a:rPr lang="en-US" sz="2000"/>
              <a:t> consolidation</a:t>
            </a:r>
          </a:p>
          <a:p>
            <a:pPr>
              <a:spcBef>
                <a:spcPts val="200"/>
              </a:spcBef>
            </a:pPr>
            <a:r>
              <a:rPr lang="en-US" sz="2000" b="1"/>
              <a:t>Secondary endpoints: </a:t>
            </a:r>
            <a:r>
              <a:rPr lang="en-US" sz="2000"/>
              <a:t>MRD negativity after induction, PFS, sustained MRD negativity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54693" y="3206221"/>
            <a:ext cx="16150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Transplant eligible patients aged &lt;70 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with newly diagnosed MM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302)</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2036611" y="3145174"/>
            <a:ext cx="3065186" cy="686191"/>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IsaKRd (n = 151)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2028186" y="4103168"/>
            <a:ext cx="3065186" cy="738663"/>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KRd (n = 151)</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5198111" y="3512227"/>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1617429" y="4323214"/>
            <a:ext cx="358501" cy="24184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1627602" y="3539214"/>
            <a:ext cx="318854" cy="24184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45">
            <a:extLst>
              <a:ext uri="{FF2B5EF4-FFF2-40B4-BE49-F238E27FC236}">
                <a16:creationId xmlns:a16="http://schemas.microsoft.com/office/drawing/2014/main" id="{EDE93250-72CE-70CC-4194-B42223835632}"/>
              </a:ext>
            </a:extLst>
          </p:cNvPr>
          <p:cNvSpPr txBox="1">
            <a:spLocks noChangeArrowheads="1"/>
          </p:cNvSpPr>
          <p:nvPr/>
        </p:nvSpPr>
        <p:spPr bwMode="auto">
          <a:xfrm>
            <a:off x="452827" y="1924157"/>
            <a:ext cx="2519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centralized FISH (standard risk/missing vs </a:t>
            </a:r>
            <a:b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 risk), ISS (I vs II and III)</a:t>
            </a:r>
            <a:endPar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A5C84DD-1253-38FD-30FF-0B83026300CD}"/>
              </a:ext>
            </a:extLst>
          </p:cNvPr>
          <p:cNvSpPr txBox="1"/>
          <p:nvPr/>
        </p:nvSpPr>
        <p:spPr bwMode="auto">
          <a:xfrm>
            <a:off x="2783121" y="2516201"/>
            <a:ext cx="176217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 x 28-day cycles)</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5304D017-F152-4615-31C7-59D5DF48445A}"/>
              </a:ext>
            </a:extLst>
          </p:cNvPr>
          <p:cNvSpPr txBox="1"/>
          <p:nvPr/>
        </p:nvSpPr>
        <p:spPr bwMode="auto">
          <a:xfrm>
            <a:off x="7281179" y="2288543"/>
            <a:ext cx="2197859"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Post-ASCT</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Consolidation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 x 28-day cycles)</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DAA5E875-0404-D7D8-0AD4-6431D9D1D34F}"/>
              </a:ext>
            </a:extLst>
          </p:cNvPr>
          <p:cNvSpPr txBox="1"/>
          <p:nvPr/>
        </p:nvSpPr>
        <p:spPr bwMode="auto">
          <a:xfrm>
            <a:off x="5587503" y="2558492"/>
            <a:ext cx="1385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Mobilization</a:t>
            </a:r>
          </a:p>
        </p:txBody>
      </p:sp>
      <p:sp>
        <p:nvSpPr>
          <p:cNvPr id="9" name="Rectangle 49">
            <a:extLst>
              <a:ext uri="{FF2B5EF4-FFF2-40B4-BE49-F238E27FC236}">
                <a16:creationId xmlns:a16="http://schemas.microsoft.com/office/drawing/2014/main" id="{8CFEA876-F543-82B9-88AA-39E3FEE9D168}"/>
              </a:ext>
            </a:extLst>
          </p:cNvPr>
          <p:cNvSpPr>
            <a:spLocks noChangeArrowheads="1"/>
          </p:cNvSpPr>
          <p:nvPr/>
        </p:nvSpPr>
        <p:spPr bwMode="auto">
          <a:xfrm>
            <a:off x="7241920" y="3142154"/>
            <a:ext cx="2287801" cy="685800"/>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IsaKRd</a:t>
            </a:r>
            <a:b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endPar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50">
            <a:extLst>
              <a:ext uri="{FF2B5EF4-FFF2-40B4-BE49-F238E27FC236}">
                <a16:creationId xmlns:a16="http://schemas.microsoft.com/office/drawing/2014/main" id="{C9BF4072-3A4D-11E7-B816-D496E2FFFD8D}"/>
              </a:ext>
            </a:extLst>
          </p:cNvPr>
          <p:cNvSpPr>
            <a:spLocks noChangeArrowheads="1"/>
          </p:cNvSpPr>
          <p:nvPr/>
        </p:nvSpPr>
        <p:spPr bwMode="auto">
          <a:xfrm>
            <a:off x="7236207" y="4162756"/>
            <a:ext cx="2287801" cy="685800"/>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KRd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 Box 11">
            <a:extLst>
              <a:ext uri="{FF2B5EF4-FFF2-40B4-BE49-F238E27FC236}">
                <a16:creationId xmlns:a16="http://schemas.microsoft.com/office/drawing/2014/main" id="{5665B79D-EE25-007F-0EB3-BE01F1E876BE}"/>
              </a:ext>
            </a:extLst>
          </p:cNvPr>
          <p:cNvSpPr txBox="1">
            <a:spLocks noChangeArrowheads="1"/>
          </p:cNvSpPr>
          <p:nvPr/>
        </p:nvSpPr>
        <p:spPr bwMode="auto">
          <a:xfrm>
            <a:off x="311215" y="650667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Gay. ASH 2023. Abstr 4. NCT04483739. </a:t>
            </a:r>
          </a:p>
        </p:txBody>
      </p:sp>
      <p:sp>
        <p:nvSpPr>
          <p:cNvPr id="13" name="TextBox 12">
            <a:extLst>
              <a:ext uri="{FF2B5EF4-FFF2-40B4-BE49-F238E27FC236}">
                <a16:creationId xmlns:a16="http://schemas.microsoft.com/office/drawing/2014/main" id="{EE3F6560-752B-90AF-2190-BEB0E0C6BDA2}"/>
              </a:ext>
            </a:extLst>
          </p:cNvPr>
          <p:cNvSpPr txBox="1"/>
          <p:nvPr/>
        </p:nvSpPr>
        <p:spPr bwMode="auto">
          <a:xfrm>
            <a:off x="5318021" y="3224067"/>
            <a:ext cx="180021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Cy </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2-3 g/m</a:t>
            </a:r>
            <a:r>
              <a:rPr kumimoji="0" lang="en-US" sz="1600" b="0" i="0" u="none" strike="noStrike" kern="1200" cap="none" spc="0" normalizeH="0" baseline="30000" noProof="0">
                <a:ln>
                  <a:noFill/>
                </a:ln>
                <a:solidFill>
                  <a:srgbClr val="000000"/>
                </a:solidFill>
                <a:effectLst/>
                <a:uLnTx/>
                <a:uFillTx/>
                <a:latin typeface="Calibri"/>
                <a:ea typeface="+mn-ea"/>
                <a:cs typeface="Arial" panose="020B0604020202020204" pitchFamily="34" charset="0"/>
              </a:rPr>
              <a:t>2</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a:t>
            </a:r>
            <a:b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followed by </a:t>
            </a: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G-CSF</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a:t>
            </a:r>
            <a:b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0" i="1" u="none" strike="noStrike" kern="1200" cap="none" spc="0" normalizeH="0" baseline="0" noProof="0">
                <a:ln>
                  <a:noFill/>
                </a:ln>
                <a:solidFill>
                  <a:srgbClr val="000000"/>
                </a:solidFill>
                <a:effectLst/>
                <a:uLnTx/>
                <a:uFillTx/>
                <a:latin typeface="Calibri"/>
                <a:ea typeface="+mn-ea"/>
                <a:cs typeface="Arial" panose="020B0604020202020204" pitchFamily="34" charset="0"/>
              </a:rPr>
              <a:t>and</a:t>
            </a:r>
            <a:b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MEL200-ASCT</a:t>
            </a:r>
            <a:b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MEL </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200 mg/m</a:t>
            </a:r>
            <a:r>
              <a:rPr kumimoji="0" lang="en-US" sz="1600" b="0" i="0" u="none" strike="noStrike" kern="1200" cap="none" spc="0" normalizeH="0" baseline="30000" noProof="0">
                <a:ln>
                  <a:noFill/>
                </a:ln>
                <a:solidFill>
                  <a:srgbClr val="000000"/>
                </a:solidFill>
                <a:effectLst/>
                <a:uLnTx/>
                <a:uFillTx/>
                <a:latin typeface="Calibri"/>
                <a:ea typeface="+mn-ea"/>
                <a:cs typeface="Arial" panose="020B0604020202020204" pitchFamily="34" charset="0"/>
              </a:rPr>
              <a:t>2</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a:t>
            </a:r>
            <a:b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followed by ASCT</a:t>
            </a:r>
          </a:p>
        </p:txBody>
      </p:sp>
      <p:sp>
        <p:nvSpPr>
          <p:cNvPr id="16" name="TextBox 15">
            <a:extLst>
              <a:ext uri="{FF2B5EF4-FFF2-40B4-BE49-F238E27FC236}">
                <a16:creationId xmlns:a16="http://schemas.microsoft.com/office/drawing/2014/main" id="{2B99C195-209C-CFF3-B0A6-5947E56D22EC}"/>
              </a:ext>
            </a:extLst>
          </p:cNvPr>
          <p:cNvSpPr txBox="1"/>
          <p:nvPr/>
        </p:nvSpPr>
        <p:spPr bwMode="auto">
          <a:xfrm>
            <a:off x="9537719" y="2270957"/>
            <a:ext cx="2426471"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Light </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Consolidation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 x 28-day cycles)</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9">
            <a:extLst>
              <a:ext uri="{FF2B5EF4-FFF2-40B4-BE49-F238E27FC236}">
                <a16:creationId xmlns:a16="http://schemas.microsoft.com/office/drawing/2014/main" id="{3B5C8056-D73E-FD97-B986-89DAA4E0B835}"/>
              </a:ext>
            </a:extLst>
          </p:cNvPr>
          <p:cNvSpPr>
            <a:spLocks noChangeArrowheads="1"/>
          </p:cNvSpPr>
          <p:nvPr/>
        </p:nvSpPr>
        <p:spPr bwMode="auto">
          <a:xfrm>
            <a:off x="9744116" y="3144666"/>
            <a:ext cx="2013677" cy="685800"/>
          </a:xfrm>
          <a:prstGeom prst="rect">
            <a:avLst/>
          </a:prstGeom>
          <a:solidFill>
            <a:schemeClr val="accent5">
              <a:lumMod val="25000"/>
              <a:lumOff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IsaKRd</a:t>
            </a:r>
            <a:b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50">
            <a:extLst>
              <a:ext uri="{FF2B5EF4-FFF2-40B4-BE49-F238E27FC236}">
                <a16:creationId xmlns:a16="http://schemas.microsoft.com/office/drawing/2014/main" id="{1211279A-169B-39F7-4CBC-2EF9F6FE231D}"/>
              </a:ext>
            </a:extLst>
          </p:cNvPr>
          <p:cNvSpPr>
            <a:spLocks noChangeArrowheads="1"/>
          </p:cNvSpPr>
          <p:nvPr/>
        </p:nvSpPr>
        <p:spPr bwMode="auto">
          <a:xfrm>
            <a:off x="9744116" y="4167632"/>
            <a:ext cx="2013677" cy="685800"/>
          </a:xfrm>
          <a:prstGeom prst="rect">
            <a:avLst/>
          </a:prstGeom>
          <a:solidFill>
            <a:schemeClr val="accent6">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KRd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026419D2-95CD-6EF9-AA0F-58296E98251E}"/>
              </a:ext>
            </a:extLst>
          </p:cNvPr>
          <p:cNvSpPr>
            <a:spLocks noChangeShapeType="1"/>
          </p:cNvSpPr>
          <p:nvPr/>
        </p:nvSpPr>
        <p:spPr bwMode="auto">
          <a:xfrm>
            <a:off x="5231978" y="4493766"/>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2">
            <a:extLst>
              <a:ext uri="{FF2B5EF4-FFF2-40B4-BE49-F238E27FC236}">
                <a16:creationId xmlns:a16="http://schemas.microsoft.com/office/drawing/2014/main" id="{CBCF6919-3314-09D7-3AF5-B8D07A479D65}"/>
              </a:ext>
            </a:extLst>
          </p:cNvPr>
          <p:cNvSpPr>
            <a:spLocks noChangeShapeType="1"/>
          </p:cNvSpPr>
          <p:nvPr/>
        </p:nvSpPr>
        <p:spPr bwMode="auto">
          <a:xfrm>
            <a:off x="6984579" y="3512227"/>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2">
            <a:extLst>
              <a:ext uri="{FF2B5EF4-FFF2-40B4-BE49-F238E27FC236}">
                <a16:creationId xmlns:a16="http://schemas.microsoft.com/office/drawing/2014/main" id="{E202ECAA-1258-7B41-EA59-97AB74E6E5F9}"/>
              </a:ext>
            </a:extLst>
          </p:cNvPr>
          <p:cNvSpPr>
            <a:spLocks noChangeShapeType="1"/>
          </p:cNvSpPr>
          <p:nvPr/>
        </p:nvSpPr>
        <p:spPr bwMode="auto">
          <a:xfrm>
            <a:off x="7018446" y="4493766"/>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52">
            <a:extLst>
              <a:ext uri="{FF2B5EF4-FFF2-40B4-BE49-F238E27FC236}">
                <a16:creationId xmlns:a16="http://schemas.microsoft.com/office/drawing/2014/main" id="{B8AAC028-920B-9C5A-9121-0FFB8C69FCF9}"/>
              </a:ext>
            </a:extLst>
          </p:cNvPr>
          <p:cNvSpPr>
            <a:spLocks noChangeShapeType="1"/>
          </p:cNvSpPr>
          <p:nvPr/>
        </p:nvSpPr>
        <p:spPr bwMode="auto">
          <a:xfrm>
            <a:off x="9537290" y="3512227"/>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52">
            <a:extLst>
              <a:ext uri="{FF2B5EF4-FFF2-40B4-BE49-F238E27FC236}">
                <a16:creationId xmlns:a16="http://schemas.microsoft.com/office/drawing/2014/main" id="{A4C2BA94-E21C-65AC-759F-5AA6E765C15E}"/>
              </a:ext>
            </a:extLst>
          </p:cNvPr>
          <p:cNvSpPr>
            <a:spLocks noChangeShapeType="1"/>
          </p:cNvSpPr>
          <p:nvPr/>
        </p:nvSpPr>
        <p:spPr bwMode="auto">
          <a:xfrm>
            <a:off x="9571157" y="4493766"/>
            <a:ext cx="2016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6" name="Straight Arrow Connector 25">
            <a:extLst>
              <a:ext uri="{FF2B5EF4-FFF2-40B4-BE49-F238E27FC236}">
                <a16:creationId xmlns:a16="http://schemas.microsoft.com/office/drawing/2014/main" id="{04819497-D688-E52E-6E1B-C39B3427A1F6}"/>
              </a:ext>
            </a:extLst>
          </p:cNvPr>
          <p:cNvCxnSpPr>
            <a:cxnSpLocks/>
          </p:cNvCxnSpPr>
          <p:nvPr/>
        </p:nvCxnSpPr>
        <p:spPr bwMode="auto">
          <a:xfrm flipH="1">
            <a:off x="1694229" y="2638460"/>
            <a:ext cx="1" cy="478510"/>
          </a:xfrm>
          <a:prstGeom prst="straightConnector1">
            <a:avLst/>
          </a:prstGeom>
          <a:noFill/>
          <a:ln w="28575" cap="flat" cmpd="sng" algn="ctr">
            <a:solidFill>
              <a:schemeClr val="bg1"/>
            </a:solidFill>
            <a:prstDash val="dash"/>
            <a:round/>
            <a:headEnd type="none" w="med" len="med"/>
            <a:tailEnd type="triangle"/>
          </a:ln>
          <a:effectLst/>
        </p:spPr>
      </p:cxnSp>
      <p:sp>
        <p:nvSpPr>
          <p:cNvPr id="27" name="Text Box 45">
            <a:extLst>
              <a:ext uri="{FF2B5EF4-FFF2-40B4-BE49-F238E27FC236}">
                <a16:creationId xmlns:a16="http://schemas.microsoft.com/office/drawing/2014/main" id="{1F49F7BD-B3B6-C538-DB71-0CDE3887624E}"/>
              </a:ext>
            </a:extLst>
          </p:cNvPr>
          <p:cNvSpPr txBox="1">
            <a:spLocks noChangeArrowheads="1"/>
          </p:cNvSpPr>
          <p:nvPr/>
        </p:nvSpPr>
        <p:spPr bwMode="auto">
          <a:xfrm>
            <a:off x="4933447" y="1924157"/>
            <a:ext cx="7189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 Box 45">
            <a:extLst>
              <a:ext uri="{FF2B5EF4-FFF2-40B4-BE49-F238E27FC236}">
                <a16:creationId xmlns:a16="http://schemas.microsoft.com/office/drawing/2014/main" id="{117F164A-4B44-23B6-96FF-53E4500BCEC8}"/>
              </a:ext>
            </a:extLst>
          </p:cNvPr>
          <p:cNvSpPr txBox="1">
            <a:spLocks noChangeArrowheads="1"/>
          </p:cNvSpPr>
          <p:nvPr/>
        </p:nvSpPr>
        <p:spPr bwMode="auto">
          <a:xfrm>
            <a:off x="6790948" y="1924157"/>
            <a:ext cx="718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Text Box 45">
            <a:extLst>
              <a:ext uri="{FF2B5EF4-FFF2-40B4-BE49-F238E27FC236}">
                <a16:creationId xmlns:a16="http://schemas.microsoft.com/office/drawing/2014/main" id="{A91B1FD9-0353-792C-3C74-8FF1314777E4}"/>
              </a:ext>
            </a:extLst>
          </p:cNvPr>
          <p:cNvSpPr txBox="1">
            <a:spLocks noChangeArrowheads="1"/>
          </p:cNvSpPr>
          <p:nvPr/>
        </p:nvSpPr>
        <p:spPr bwMode="auto">
          <a:xfrm>
            <a:off x="9333773" y="1924157"/>
            <a:ext cx="718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Text Box 45">
            <a:extLst>
              <a:ext uri="{FF2B5EF4-FFF2-40B4-BE49-F238E27FC236}">
                <a16:creationId xmlns:a16="http://schemas.microsoft.com/office/drawing/2014/main" id="{1A18A20F-67EC-8DDD-067A-6F0CB8DCF520}"/>
              </a:ext>
            </a:extLst>
          </p:cNvPr>
          <p:cNvSpPr txBox="1">
            <a:spLocks noChangeArrowheads="1"/>
          </p:cNvSpPr>
          <p:nvPr/>
        </p:nvSpPr>
        <p:spPr bwMode="auto">
          <a:xfrm>
            <a:off x="11391930" y="1924157"/>
            <a:ext cx="748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MRD by NGS</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9" name="Straight Arrow Connector 28">
            <a:extLst>
              <a:ext uri="{FF2B5EF4-FFF2-40B4-BE49-F238E27FC236}">
                <a16:creationId xmlns:a16="http://schemas.microsoft.com/office/drawing/2014/main" id="{E5378F0E-BA82-22BC-FEFE-68AD0B0A4552}"/>
              </a:ext>
            </a:extLst>
          </p:cNvPr>
          <p:cNvCxnSpPr>
            <a:cxnSpLocks/>
          </p:cNvCxnSpPr>
          <p:nvPr/>
        </p:nvCxnSpPr>
        <p:spPr bwMode="auto">
          <a:xfrm>
            <a:off x="5292905" y="2398919"/>
            <a:ext cx="0" cy="29402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F4C1F7F-78CF-B2A8-56B4-6F432C8AB4C0}"/>
              </a:ext>
            </a:extLst>
          </p:cNvPr>
          <p:cNvCxnSpPr>
            <a:cxnSpLocks/>
          </p:cNvCxnSpPr>
          <p:nvPr/>
        </p:nvCxnSpPr>
        <p:spPr bwMode="auto">
          <a:xfrm>
            <a:off x="7096316" y="2398919"/>
            <a:ext cx="0" cy="294028"/>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55FD5612-1935-6C4D-A7DB-84034D262F82}"/>
              </a:ext>
            </a:extLst>
          </p:cNvPr>
          <p:cNvCxnSpPr>
            <a:cxnSpLocks/>
          </p:cNvCxnSpPr>
          <p:nvPr/>
        </p:nvCxnSpPr>
        <p:spPr bwMode="auto">
          <a:xfrm>
            <a:off x="9699817" y="2398919"/>
            <a:ext cx="0" cy="29402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C588F70A-0683-66D6-0553-CEF9A93772DB}"/>
              </a:ext>
            </a:extLst>
          </p:cNvPr>
          <p:cNvCxnSpPr>
            <a:cxnSpLocks/>
          </p:cNvCxnSpPr>
          <p:nvPr/>
        </p:nvCxnSpPr>
        <p:spPr bwMode="auto">
          <a:xfrm>
            <a:off x="11766278" y="2398919"/>
            <a:ext cx="0" cy="294028"/>
          </a:xfrm>
          <a:prstGeom prst="straightConnector1">
            <a:avLst/>
          </a:prstGeom>
          <a:noFill/>
          <a:ln w="28575" cap="flat" cmpd="sng" algn="ctr">
            <a:solidFill>
              <a:schemeClr val="bg1"/>
            </a:solidFill>
            <a:prstDash val="solid"/>
            <a:round/>
            <a:headEnd type="none" w="med" len="med"/>
            <a:tailEnd type="triangle"/>
          </a:ln>
          <a:effectLst/>
        </p:spPr>
      </p:cxnSp>
      <p:sp>
        <p:nvSpPr>
          <p:cNvPr id="2" name="TextBox 1">
            <a:extLst>
              <a:ext uri="{FF2B5EF4-FFF2-40B4-BE49-F238E27FC236}">
                <a16:creationId xmlns:a16="http://schemas.microsoft.com/office/drawing/2014/main" id="{5E320FD8-833F-DF33-457D-D1944226E48E}"/>
              </a:ext>
            </a:extLst>
          </p:cNvPr>
          <p:cNvSpPr txBox="1"/>
          <p:nvPr/>
        </p:nvSpPr>
        <p:spPr bwMode="auto">
          <a:xfrm>
            <a:off x="2004437" y="4845455"/>
            <a:ext cx="328983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Isa: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 mg/kg IV C1 D1, 8, 15, 22, followed by</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C2-4 D1, 15; </a:t>
            </a: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 mg/m</a:t>
            </a:r>
            <a:r>
              <a:rPr kumimoji="0" lang="en-US" alt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IV C1 D1 only, followed by 56 mg/m</a:t>
            </a:r>
            <a:r>
              <a:rPr kumimoji="0" lang="en-US" alt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C1 D8, 15 and C2-4 D1, 8, 15;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 mg PO QD D1-21; </a:t>
            </a: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 mg PO D1, 8, 15, 22</a:t>
            </a:r>
          </a:p>
        </p:txBody>
      </p:sp>
      <p:sp>
        <p:nvSpPr>
          <p:cNvPr id="3" name="TextBox 2">
            <a:extLst>
              <a:ext uri="{FF2B5EF4-FFF2-40B4-BE49-F238E27FC236}">
                <a16:creationId xmlns:a16="http://schemas.microsoft.com/office/drawing/2014/main" id="{5B1C971C-C538-014D-E739-74D9ABAB7DAC}"/>
              </a:ext>
            </a:extLst>
          </p:cNvPr>
          <p:cNvSpPr txBox="1"/>
          <p:nvPr/>
        </p:nvSpPr>
        <p:spPr bwMode="auto">
          <a:xfrm>
            <a:off x="7211629" y="4845455"/>
            <a:ext cx="24264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Isa: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 mg/kg IV C5-8 D1, 15;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56 mg/m</a:t>
            </a:r>
            <a:r>
              <a:rPr kumimoji="0" lang="en-US" alt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C5-8 D1, 8, 15;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 mg PO QD D1-21;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 mg PO D1,8, 15, 22</a:t>
            </a:r>
          </a:p>
        </p:txBody>
      </p:sp>
      <p:sp>
        <p:nvSpPr>
          <p:cNvPr id="7" name="TextBox 6">
            <a:extLst>
              <a:ext uri="{FF2B5EF4-FFF2-40B4-BE49-F238E27FC236}">
                <a16:creationId xmlns:a16="http://schemas.microsoft.com/office/drawing/2014/main" id="{B17169A1-1E26-CC48-2279-A45ACC7A35C0}"/>
              </a:ext>
            </a:extLst>
          </p:cNvPr>
          <p:cNvSpPr txBox="1"/>
          <p:nvPr/>
        </p:nvSpPr>
        <p:spPr bwMode="auto">
          <a:xfrm>
            <a:off x="9816805" y="4845455"/>
            <a:ext cx="21473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Isa: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 mg/kg IV D1;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56 mg/m</a:t>
            </a:r>
            <a:r>
              <a:rPr kumimoji="0" lang="en-US" alt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D1, 15;</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 mg PO QD D1-21;</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 </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 mg PO D1, 15</a:t>
            </a:r>
          </a:p>
        </p:txBody>
      </p:sp>
      <p:sp>
        <p:nvSpPr>
          <p:cNvPr id="12" name="Slide Number Placeholder 2">
            <a:extLst>
              <a:ext uri="{FF2B5EF4-FFF2-40B4-BE49-F238E27FC236}">
                <a16:creationId xmlns:a16="http://schemas.microsoft.com/office/drawing/2014/main" id="{D0D2A424-DA72-CF68-A68F-59B00200CE00}"/>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60009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0C67DB48-31F9-40E5-CC2B-F8F8874B808F}"/>
              </a:ext>
            </a:extLst>
          </p:cNvPr>
          <p:cNvGraphicFramePr>
            <a:graphicFrameLocks/>
          </p:cNvGraphicFramePr>
          <p:nvPr>
            <p:extLst>
              <p:ext uri="{D42A27DB-BD31-4B8C-83A1-F6EECF244321}">
                <p14:modId xmlns:p14="http://schemas.microsoft.com/office/powerpoint/2010/main" val="3486140678"/>
              </p:ext>
            </p:extLst>
          </p:nvPr>
        </p:nvGraphicFramePr>
        <p:xfrm>
          <a:off x="420624" y="1834814"/>
          <a:ext cx="5376672" cy="4114880"/>
        </p:xfrm>
        <a:graphic>
          <a:graphicData uri="http://schemas.openxmlformats.org/drawingml/2006/table">
            <a:tbl>
              <a:tblPr/>
              <a:tblGrid>
                <a:gridCol w="2782456">
                  <a:extLst>
                    <a:ext uri="{9D8B030D-6E8A-4147-A177-3AD203B41FA5}">
                      <a16:colId xmlns:a16="http://schemas.microsoft.com/office/drawing/2014/main" val="20000"/>
                    </a:ext>
                  </a:extLst>
                </a:gridCol>
                <a:gridCol w="1295636">
                  <a:extLst>
                    <a:ext uri="{9D8B030D-6E8A-4147-A177-3AD203B41FA5}">
                      <a16:colId xmlns:a16="http://schemas.microsoft.com/office/drawing/2014/main" val="20002"/>
                    </a:ext>
                  </a:extLst>
                </a:gridCol>
                <a:gridCol w="1298580">
                  <a:extLst>
                    <a:ext uri="{9D8B030D-6E8A-4147-A177-3AD203B41FA5}">
                      <a16:colId xmlns:a16="http://schemas.microsoft.com/office/drawing/2014/main" val="3430120438"/>
                    </a:ext>
                  </a:extLst>
                </a:gridCol>
              </a:tblGrid>
              <a:tr h="450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1"/>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a:ln>
                            <a:noFill/>
                          </a:ln>
                          <a:solidFill>
                            <a:schemeClr val="bg2">
                              <a:lumMod val="10000"/>
                            </a:schemeClr>
                          </a:solidFill>
                          <a:effectLst/>
                          <a:latin typeface="+mn-lt"/>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61 (55-66)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60 (54-63)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a:ln>
                            <a:noFill/>
                          </a:ln>
                          <a:solidFill>
                            <a:schemeClr val="bg2">
                              <a:lumMod val="10000"/>
                            </a:schemeClr>
                          </a:solidFill>
                          <a:effectLst/>
                          <a:latin typeface="+mn-lt"/>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72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67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82126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a:ln>
                            <a:noFill/>
                          </a:ln>
                          <a:solidFill>
                            <a:schemeClr val="bg2">
                              <a:lumMod val="10000"/>
                            </a:schemeClr>
                          </a:solidFill>
                          <a:effectLst/>
                          <a:latin typeface="+mn-lt"/>
                        </a:rPr>
                        <a:t>Cytogenetic risk as per IMWG, </a:t>
                      </a:r>
                      <a:br>
                        <a:rPr kumimoji="0" lang="en-US" sz="1600" b="0" i="0" u="none" strike="noStrike" cap="none" normalizeH="0" baseline="0">
                          <a:ln>
                            <a:noFill/>
                          </a:ln>
                          <a:solidFill>
                            <a:schemeClr val="bg2">
                              <a:lumMod val="10000"/>
                            </a:schemeClr>
                          </a:solidFill>
                          <a:effectLst/>
                          <a:latin typeface="+mn-lt"/>
                        </a:rPr>
                      </a:br>
                      <a:r>
                        <a:rPr kumimoji="0" lang="en-US" sz="1600" b="0" i="0" u="none" strike="noStrike" cap="none" normalizeH="0" baseline="0">
                          <a:ln>
                            <a:noFill/>
                          </a:ln>
                          <a:solidFill>
                            <a:schemeClr val="bg2">
                              <a:lumMod val="10000"/>
                            </a:schemeClr>
                          </a:solidFill>
                          <a:effectLst/>
                          <a:latin typeface="+mn-lt"/>
                        </a:rPr>
                        <a:t>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Standard</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High</a:t>
                      </a:r>
                      <a:r>
                        <a:rPr lang="en-US" sz="1600" b="0" baseline="30000">
                          <a:solidFill>
                            <a:schemeClr val="bg1"/>
                          </a:solidFill>
                          <a:latin typeface="+mn-lt"/>
                        </a:rPr>
                        <a:t>†</a:t>
                      </a:r>
                      <a:endParaRPr kumimoji="0" lang="en-US" sz="1600" b="0" i="0" u="none" strike="noStrike" cap="none" normalizeH="0" baseline="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1" u="none" strike="noStrike" cap="none" normalizeH="0" baseline="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115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25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113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82126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a:ln>
                            <a:noFill/>
                          </a:ln>
                          <a:solidFill>
                            <a:schemeClr val="bg2">
                              <a:lumMod val="10000"/>
                            </a:schemeClr>
                          </a:solidFill>
                          <a:effectLst/>
                          <a:latin typeface="+mn-lt"/>
                        </a:rPr>
                        <a:t>HRCA risk: </a:t>
                      </a:r>
                      <a:br>
                        <a:rPr kumimoji="0" lang="en-US" sz="1600" b="0" i="0" u="none" strike="noStrike" cap="none" normalizeH="0" baseline="0">
                          <a:ln>
                            <a:noFill/>
                          </a:ln>
                          <a:solidFill>
                            <a:schemeClr val="bg2">
                              <a:lumMod val="10000"/>
                            </a:schemeClr>
                          </a:solidFill>
                          <a:effectLst/>
                          <a:latin typeface="+mn-lt"/>
                        </a:rPr>
                      </a:br>
                      <a:r>
                        <a:rPr kumimoji="0" lang="en-US" sz="1600" b="0" i="0" u="none" strike="noStrike" cap="none" normalizeH="0" baseline="0">
                          <a:ln>
                            <a:noFill/>
                          </a:ln>
                          <a:solidFill>
                            <a:schemeClr val="bg2">
                              <a:lumMod val="10000"/>
                            </a:schemeClr>
                          </a:solidFill>
                          <a:effectLst/>
                          <a:latin typeface="+mn-lt"/>
                        </a:rPr>
                        <a:t>0 vs 1 vs 2+ HRCAs, n (%)</a:t>
                      </a:r>
                      <a:r>
                        <a:rPr lang="en-US" sz="1600" b="0" baseline="30000">
                          <a:solidFill>
                            <a:schemeClr val="bg1"/>
                          </a:solidFill>
                          <a:latin typeface="+mn-lt"/>
                        </a:rPr>
                        <a:t>‡</a:t>
                      </a:r>
                      <a:endParaRPr kumimoji="0" lang="en-US" sz="1600" b="0" i="0" u="none" strike="noStrike" cap="none" normalizeH="0" baseline="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0 HRCAs</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1 HRCA</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2+ HRCAs</a:t>
                      </a:r>
                      <a:endParaRPr lang="en-US" sz="1600" b="0" baseline="30000">
                        <a:solidFill>
                          <a:schemeClr val="bg1"/>
                        </a:solidFill>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lang="en-US" sz="1600" b="0" i="1" baseline="0">
                          <a:solidFill>
                            <a:schemeClr val="bg1"/>
                          </a:solidFill>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mn-lt"/>
                        </a:rPr>
                      </a:b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78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49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a:ln>
                            <a:noFill/>
                          </a:ln>
                          <a:solidFill>
                            <a:schemeClr val="bg2">
                              <a:lumMod val="10000"/>
                            </a:schemeClr>
                          </a:solidFill>
                          <a:effectLst/>
                          <a:latin typeface="+mn-lt"/>
                        </a:rPr>
                      </a:b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75 (54)</a:t>
                      </a:r>
                      <a:br>
                        <a:rPr kumimoji="0" lang="en-US" sz="1600" b="0" i="0" u="none" strike="noStrike" cap="none" normalizeH="0" baseline="0">
                          <a:ln>
                            <a:noFill/>
                          </a:ln>
                          <a:solidFill>
                            <a:schemeClr val="bg2">
                              <a:lumMod val="10000"/>
                            </a:schemeClr>
                          </a:solidFill>
                          <a:effectLst/>
                          <a:latin typeface="+mn-lt"/>
                        </a:rPr>
                      </a:br>
                      <a:r>
                        <a:rPr kumimoji="0" lang="en-US" sz="1600" b="0" i="0" u="none" strike="noStrike" cap="none" normalizeH="0" baseline="0">
                          <a:ln>
                            <a:noFill/>
                          </a:ln>
                          <a:solidFill>
                            <a:schemeClr val="bg2">
                              <a:lumMod val="10000"/>
                            </a:schemeClr>
                          </a:solidFill>
                          <a:effectLst/>
                          <a:latin typeface="+mn-lt"/>
                        </a:rPr>
                        <a:t>49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sp>
        <p:nvSpPr>
          <p:cNvPr id="4" name="Text Box 11">
            <a:extLst>
              <a:ext uri="{FF2B5EF4-FFF2-40B4-BE49-F238E27FC236}">
                <a16:creationId xmlns:a16="http://schemas.microsoft.com/office/drawing/2014/main" id="{C6DE951E-D8C1-7BA1-D8E1-4FB681DD5255}"/>
              </a:ext>
            </a:extLst>
          </p:cNvPr>
          <p:cNvSpPr txBox="1">
            <a:spLocks noChangeArrowheads="1"/>
          </p:cNvSpPr>
          <p:nvPr/>
        </p:nvSpPr>
        <p:spPr bwMode="auto">
          <a:xfrm>
            <a:off x="336518" y="650745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Gay. ASH 2023. Abstr 4.</a:t>
            </a:r>
          </a:p>
        </p:txBody>
      </p:sp>
      <p:sp>
        <p:nvSpPr>
          <p:cNvPr id="5" name="TextBox 4">
            <a:extLst>
              <a:ext uri="{FF2B5EF4-FFF2-40B4-BE49-F238E27FC236}">
                <a16:creationId xmlns:a16="http://schemas.microsoft.com/office/drawing/2014/main" id="{662A67F3-2DDA-606F-C11E-1A9AC596840A}"/>
              </a:ext>
            </a:extLst>
          </p:cNvPr>
          <p:cNvSpPr txBox="1"/>
          <p:nvPr/>
        </p:nvSpPr>
        <p:spPr bwMode="auto">
          <a:xfrm>
            <a:off x="420624" y="5984231"/>
            <a:ext cx="112128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calculated on number of patients whose data were available. </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 risk: t(4;14), t(14;16), or del(17p).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del(17p13.1), t(4;14) (p16.3;q32.3), t(14;16) (q32.3q23), gain (1q21) or amp(1q21).</a:t>
            </a:r>
          </a:p>
        </p:txBody>
      </p:sp>
      <p:graphicFrame>
        <p:nvGraphicFramePr>
          <p:cNvPr id="7" name="Group 3">
            <a:extLst>
              <a:ext uri="{FF2B5EF4-FFF2-40B4-BE49-F238E27FC236}">
                <a16:creationId xmlns:a16="http://schemas.microsoft.com/office/drawing/2014/main" id="{F5D0EA59-B19B-11A5-CE54-B43A4E5B9A10}"/>
              </a:ext>
            </a:extLst>
          </p:cNvPr>
          <p:cNvGraphicFramePr>
            <a:graphicFrameLocks/>
          </p:cNvGraphicFramePr>
          <p:nvPr>
            <p:extLst>
              <p:ext uri="{D42A27DB-BD31-4B8C-83A1-F6EECF244321}">
                <p14:modId xmlns:p14="http://schemas.microsoft.com/office/powerpoint/2010/main" val="2014513606"/>
              </p:ext>
            </p:extLst>
          </p:nvPr>
        </p:nvGraphicFramePr>
        <p:xfrm>
          <a:off x="6256800" y="1834814"/>
          <a:ext cx="5376672" cy="3507179"/>
        </p:xfrm>
        <a:graphic>
          <a:graphicData uri="http://schemas.openxmlformats.org/drawingml/2006/table">
            <a:tbl>
              <a:tblPr/>
              <a:tblGrid>
                <a:gridCol w="2782456">
                  <a:extLst>
                    <a:ext uri="{9D8B030D-6E8A-4147-A177-3AD203B41FA5}">
                      <a16:colId xmlns:a16="http://schemas.microsoft.com/office/drawing/2014/main" val="20000"/>
                    </a:ext>
                  </a:extLst>
                </a:gridCol>
                <a:gridCol w="1295636">
                  <a:extLst>
                    <a:ext uri="{9D8B030D-6E8A-4147-A177-3AD203B41FA5}">
                      <a16:colId xmlns:a16="http://schemas.microsoft.com/office/drawing/2014/main" val="20002"/>
                    </a:ext>
                  </a:extLst>
                </a:gridCol>
                <a:gridCol w="1298580">
                  <a:extLst>
                    <a:ext uri="{9D8B030D-6E8A-4147-A177-3AD203B41FA5}">
                      <a16:colId xmlns:a16="http://schemas.microsoft.com/office/drawing/2014/main" val="3430120438"/>
                    </a:ext>
                  </a:extLst>
                </a:gridCol>
              </a:tblGrid>
              <a:tr h="505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1"/>
                  </a:ext>
                </a:extLst>
              </a:tr>
              <a:tr h="135754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a:ln>
                            <a:noFill/>
                          </a:ln>
                          <a:solidFill>
                            <a:schemeClr val="bg2">
                              <a:lumMod val="10000"/>
                            </a:schemeClr>
                          </a:solidFill>
                          <a:effectLst/>
                          <a:latin typeface="+mn-lt"/>
                        </a:rPr>
                        <a:t>R-ISS,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1" u="none" strike="noStrike" cap="none" normalizeH="0" baseline="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50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82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48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85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3740121"/>
                  </a:ext>
                </a:extLst>
              </a:tr>
              <a:tr h="1570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R2-ISS,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III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IV</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1" u="none" strike="noStrike" cap="none" normalizeH="0" baseline="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34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45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52 (37)</a:t>
                      </a:r>
                      <a:br>
                        <a:rPr kumimoji="0" lang="en-US" sz="1600" b="0" i="0" u="none" strike="noStrike" cap="none" normalizeH="0" baseline="0">
                          <a:ln>
                            <a:noFill/>
                          </a:ln>
                          <a:solidFill>
                            <a:schemeClr val="bg2">
                              <a:lumMod val="10000"/>
                            </a:schemeClr>
                          </a:solidFill>
                          <a:effectLst/>
                          <a:latin typeface="+mn-lt"/>
                        </a:rPr>
                      </a:br>
                      <a:r>
                        <a:rPr kumimoji="0" lang="en-US" sz="1600" b="0" i="0" u="none" strike="noStrike" cap="none" normalizeH="0" baseline="0">
                          <a:ln>
                            <a:noFill/>
                          </a:ln>
                          <a:solidFill>
                            <a:schemeClr val="bg2">
                              <a:lumMod val="10000"/>
                            </a:schemeClr>
                          </a:solidFill>
                          <a:effectLst/>
                          <a:latin typeface="+mn-lt"/>
                        </a:rPr>
                        <a:t>8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35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47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51 (37)</a:t>
                      </a:r>
                      <a:br>
                        <a:rPr kumimoji="0" lang="en-US" sz="1600" b="0" i="0" u="none" strike="noStrike" cap="none" normalizeH="0" baseline="0">
                          <a:ln>
                            <a:noFill/>
                          </a:ln>
                          <a:solidFill>
                            <a:schemeClr val="bg2">
                              <a:lumMod val="10000"/>
                            </a:schemeClr>
                          </a:solidFill>
                          <a:effectLst/>
                          <a:latin typeface="+mn-lt"/>
                        </a:rPr>
                      </a:br>
                      <a:r>
                        <a:rPr kumimoji="0" lang="en-US" sz="1600" b="0" i="0" u="none" strike="noStrike" cap="none" normalizeH="0" baseline="0">
                          <a:ln>
                            <a:noFill/>
                          </a:ln>
                          <a:solidFill>
                            <a:schemeClr val="bg2">
                              <a:lumMod val="10000"/>
                            </a:schemeClr>
                          </a:solidFill>
                          <a:effectLst/>
                          <a:latin typeface="+mn-lt"/>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8" name="Title 3">
            <a:extLst>
              <a:ext uri="{FF2B5EF4-FFF2-40B4-BE49-F238E27FC236}">
                <a16:creationId xmlns:a16="http://schemas.microsoft.com/office/drawing/2014/main" id="{E1752DB5-7488-2C24-F218-51F3FC243740}"/>
              </a:ext>
            </a:extLst>
          </p:cNvPr>
          <p:cNvSpPr>
            <a:spLocks noGrp="1"/>
          </p:cNvSpPr>
          <p:nvPr>
            <p:ph type="title"/>
          </p:nvPr>
        </p:nvSpPr>
        <p:spPr/>
        <p:txBody>
          <a:bodyPr>
            <a:normAutofit/>
          </a:bodyPr>
          <a:lstStyle/>
          <a:p>
            <a:r>
              <a:rPr lang="en-US" sz="3600"/>
              <a:t>IsKia EMN24: Baseline Characteristics</a:t>
            </a:r>
          </a:p>
        </p:txBody>
      </p:sp>
      <p:sp>
        <p:nvSpPr>
          <p:cNvPr id="2" name="Slide Number Placeholder 2">
            <a:extLst>
              <a:ext uri="{FF2B5EF4-FFF2-40B4-BE49-F238E27FC236}">
                <a16:creationId xmlns:a16="http://schemas.microsoft.com/office/drawing/2014/main" id="{21D0FD96-22E0-5004-C24D-6F20FF7087C6}"/>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11036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0D9DF-D2AA-1338-5476-7914016A939F}"/>
              </a:ext>
            </a:extLst>
          </p:cNvPr>
          <p:cNvSpPr>
            <a:spLocks noGrp="1"/>
          </p:cNvSpPr>
          <p:nvPr>
            <p:ph type="title"/>
          </p:nvPr>
        </p:nvSpPr>
        <p:spPr/>
        <p:txBody>
          <a:bodyPr>
            <a:normAutofit/>
          </a:bodyPr>
          <a:lstStyle/>
          <a:p>
            <a:r>
              <a:rPr lang="en-US" sz="3600"/>
              <a:t>IsKia EMN24: Postconsolidation </a:t>
            </a:r>
            <a:br>
              <a:rPr lang="en-US" sz="3600"/>
            </a:br>
            <a:r>
              <a:rPr lang="en-US" sz="3600"/>
              <a:t>MRD Negativity (ITT) and Response</a:t>
            </a:r>
          </a:p>
        </p:txBody>
      </p:sp>
      <p:sp>
        <p:nvSpPr>
          <p:cNvPr id="3" name="Content Placeholder 2">
            <a:extLst>
              <a:ext uri="{FF2B5EF4-FFF2-40B4-BE49-F238E27FC236}">
                <a16:creationId xmlns:a16="http://schemas.microsoft.com/office/drawing/2014/main" id="{AF7CD11C-DD38-3F66-46FF-85EFF623ECEB}"/>
              </a:ext>
            </a:extLst>
          </p:cNvPr>
          <p:cNvSpPr>
            <a:spLocks noGrp="1"/>
          </p:cNvSpPr>
          <p:nvPr>
            <p:ph idx="13"/>
          </p:nvPr>
        </p:nvSpPr>
        <p:spPr>
          <a:xfrm>
            <a:off x="423121" y="4657462"/>
            <a:ext cx="11348191" cy="1502178"/>
          </a:xfrm>
        </p:spPr>
        <p:txBody>
          <a:bodyPr/>
          <a:lstStyle/>
          <a:p>
            <a:r>
              <a:rPr lang="en-US" sz="2000"/>
              <a:t>MRD negativity rates improved over time, with higher rates of 10</a:t>
            </a:r>
            <a:r>
              <a:rPr lang="en-US" sz="2000" baseline="30000"/>
              <a:t>-5</a:t>
            </a:r>
            <a:r>
              <a:rPr lang="en-US" sz="2000"/>
              <a:t> and 10</a:t>
            </a:r>
            <a:r>
              <a:rPr lang="en-US" sz="2000" baseline="30000"/>
              <a:t>-6</a:t>
            </a:r>
            <a:r>
              <a:rPr lang="en-US" sz="2000"/>
              <a:t> MRD negativity observed after each treatment phase (induction, transplantation, consolidation)</a:t>
            </a:r>
          </a:p>
          <a:p>
            <a:r>
              <a:rPr lang="en-US" sz="2000"/>
              <a:t>Increase in MRD negativity rate in IsaKRd arm observed in all subgroups analyzed, including high-risk and very high-risk disease.</a:t>
            </a:r>
          </a:p>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graphicFrame>
        <p:nvGraphicFramePr>
          <p:cNvPr id="4" name="Group 3">
            <a:extLst>
              <a:ext uri="{FF2B5EF4-FFF2-40B4-BE49-F238E27FC236}">
                <a16:creationId xmlns:a16="http://schemas.microsoft.com/office/drawing/2014/main" id="{CBB33822-404C-DFAB-F3FE-B7FA553E3FA5}"/>
              </a:ext>
            </a:extLst>
          </p:cNvPr>
          <p:cNvGraphicFramePr>
            <a:graphicFrameLocks/>
          </p:cNvGraphicFramePr>
          <p:nvPr>
            <p:extLst>
              <p:ext uri="{D42A27DB-BD31-4B8C-83A1-F6EECF244321}">
                <p14:modId xmlns:p14="http://schemas.microsoft.com/office/powerpoint/2010/main" val="1498633409"/>
              </p:ext>
            </p:extLst>
          </p:nvPr>
        </p:nvGraphicFramePr>
        <p:xfrm>
          <a:off x="718312" y="1818922"/>
          <a:ext cx="10755312" cy="2743248"/>
        </p:xfrm>
        <a:graphic>
          <a:graphicData uri="http://schemas.openxmlformats.org/drawingml/2006/table">
            <a:tbl>
              <a:tblPr/>
              <a:tblGrid>
                <a:gridCol w="4517420">
                  <a:extLst>
                    <a:ext uri="{9D8B030D-6E8A-4147-A177-3AD203B41FA5}">
                      <a16:colId xmlns:a16="http://schemas.microsoft.com/office/drawing/2014/main" val="20000"/>
                    </a:ext>
                  </a:extLst>
                </a:gridCol>
                <a:gridCol w="1559473">
                  <a:extLst>
                    <a:ext uri="{9D8B030D-6E8A-4147-A177-3AD203B41FA5}">
                      <a16:colId xmlns:a16="http://schemas.microsoft.com/office/drawing/2014/main" val="20002"/>
                    </a:ext>
                  </a:extLst>
                </a:gridCol>
                <a:gridCol w="1559473">
                  <a:extLst>
                    <a:ext uri="{9D8B030D-6E8A-4147-A177-3AD203B41FA5}">
                      <a16:colId xmlns:a16="http://schemas.microsoft.com/office/drawing/2014/main" val="3430120438"/>
                    </a:ext>
                  </a:extLst>
                </a:gridCol>
                <a:gridCol w="1559473">
                  <a:extLst>
                    <a:ext uri="{9D8B030D-6E8A-4147-A177-3AD203B41FA5}">
                      <a16:colId xmlns:a16="http://schemas.microsoft.com/office/drawing/2014/main" val="26001721"/>
                    </a:ext>
                  </a:extLst>
                </a:gridCol>
                <a:gridCol w="1559473">
                  <a:extLst>
                    <a:ext uri="{9D8B030D-6E8A-4147-A177-3AD203B41FA5}">
                      <a16:colId xmlns:a16="http://schemas.microsoft.com/office/drawing/2014/main" val="1324921603"/>
                    </a:ext>
                  </a:extLst>
                </a:gridCol>
              </a:tblGrid>
              <a:tr h="6356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n-lt"/>
                        </a:rPr>
                        <a:t>IsaKRd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n-lt"/>
                        </a:rPr>
                        <a:t>KRd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n-lt"/>
                        </a:rPr>
                        <a:t>(n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n-lt"/>
                        </a:rPr>
                        <a:t>Odds Ratio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a:ln>
                            <a:noFill/>
                          </a:ln>
                          <a:solidFill>
                            <a:schemeClr val="tx1"/>
                          </a:solidFill>
                          <a:effectLst/>
                          <a:latin typeface="+mn-lt"/>
                        </a:rPr>
                        <a:t>P</a:t>
                      </a:r>
                      <a:r>
                        <a:rPr kumimoji="0" lang="en-US" sz="1800" b="1" i="0" u="none" strike="noStrike" cap="none" normalizeH="0" baseline="0">
                          <a:ln>
                            <a:noFill/>
                          </a:ln>
                          <a:solidFill>
                            <a:schemeClr val="tx1"/>
                          </a:solidFill>
                          <a:effectLst/>
                          <a:latin typeface="+mn-lt"/>
                        </a:rPr>
                        <a:t> Value</a:t>
                      </a:r>
                      <a:endParaRPr kumimoji="0" lang="en-US" sz="1800" b="1" i="1"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1"/>
                  </a:ext>
                </a:extLst>
              </a:tr>
              <a:tr h="90802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a:ln>
                            <a:noFill/>
                          </a:ln>
                          <a:solidFill>
                            <a:schemeClr val="bg2">
                              <a:lumMod val="10000"/>
                            </a:schemeClr>
                          </a:solidFill>
                          <a:effectLst/>
                          <a:latin typeface="+mn-lt"/>
                        </a:rPr>
                        <a:t>Postconsolidation MRD negativity by NGS,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10</a:t>
                      </a:r>
                      <a:r>
                        <a:rPr kumimoji="0" lang="en-US" sz="1800" b="0" i="0" u="none" strike="noStrike" cap="none" normalizeH="0" baseline="30000">
                          <a:ln>
                            <a:noFill/>
                          </a:ln>
                          <a:solidFill>
                            <a:schemeClr val="bg2">
                              <a:lumMod val="10000"/>
                            </a:schemeClr>
                          </a:solidFill>
                          <a:effectLst/>
                          <a:latin typeface="+mn-lt"/>
                        </a:rPr>
                        <a:t>-5 </a:t>
                      </a:r>
                      <a:r>
                        <a:rPr kumimoji="0" lang="en-US" sz="1800" b="0" i="0" u="none" strike="noStrike" cap="none" normalizeH="0" baseline="0">
                          <a:ln>
                            <a:noFill/>
                          </a:ln>
                          <a:solidFill>
                            <a:schemeClr val="bg2">
                              <a:lumMod val="10000"/>
                            </a:schemeClr>
                          </a:solidFill>
                          <a:effectLst/>
                          <a:latin typeface="+mn-lt"/>
                        </a:rPr>
                        <a:t>cutoff</a:t>
                      </a:r>
                      <a:endParaRPr kumimoji="0" lang="en-US" sz="1800" b="0" i="0" u="none" strike="noStrike" cap="none" normalizeH="0" baseline="3000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10</a:t>
                      </a:r>
                      <a:r>
                        <a:rPr kumimoji="0" lang="en-US" sz="1800" b="0" i="0" u="none" strike="noStrike" cap="none" normalizeH="0" baseline="30000">
                          <a:ln>
                            <a:noFill/>
                          </a:ln>
                          <a:solidFill>
                            <a:schemeClr val="bg2">
                              <a:lumMod val="10000"/>
                            </a:schemeClr>
                          </a:solidFill>
                          <a:effectLst/>
                          <a:latin typeface="+mn-lt"/>
                        </a:rPr>
                        <a:t>-6 </a:t>
                      </a:r>
                      <a:r>
                        <a:rPr kumimoji="0" lang="en-US" sz="1800" b="0" i="0" u="none" strike="noStrike" cap="none" normalizeH="0" baseline="0">
                          <a:ln>
                            <a:noFill/>
                          </a:ln>
                          <a:solidFill>
                            <a:schemeClr val="bg2">
                              <a:lumMod val="10000"/>
                            </a:schemeClr>
                          </a:solidFill>
                          <a:effectLst/>
                          <a:latin typeface="+mn-lt"/>
                        </a:rPr>
                        <a:t>cutoff</a:t>
                      </a:r>
                      <a:endParaRPr kumimoji="0" lang="en-US" sz="1800" b="0" i="0" u="none" strike="noStrike" cap="none" normalizeH="0" baseline="3000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77</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67</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1.67</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.049</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 &lt;.001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180428">
                <a:tc>
                  <a:txBody>
                    <a:bodyPr/>
                    <a:lstStyle/>
                    <a:p>
                      <a:pPr marL="14288" marR="0" lvl="1"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800" b="0" i="0" u="none" strike="noStrike" cap="none" normalizeH="0" baseline="0">
                          <a:ln>
                            <a:noFill/>
                          </a:ln>
                          <a:solidFill>
                            <a:schemeClr val="bg2">
                              <a:lumMod val="10000"/>
                            </a:schemeClr>
                          </a:solidFill>
                          <a:effectLst/>
                          <a:latin typeface="+mn-lt"/>
                        </a:rPr>
                        <a:t>Postconsolidation response, %</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 VGPR</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cap="none" normalizeH="0" baseline="0">
                          <a:ln>
                            <a:noFill/>
                          </a:ln>
                          <a:solidFill>
                            <a:schemeClr val="bg2">
                              <a:lumMod val="10000"/>
                            </a:schemeClr>
                          </a:solidFill>
                          <a:effectLst/>
                          <a:latin typeface="+mn-lt"/>
                        </a:rPr>
                        <a:t>≥ CR</a:t>
                      </a:r>
                    </a:p>
                    <a:p>
                      <a:pPr marL="300038"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cap="none" normalizeH="0" baseline="0">
                          <a:ln>
                            <a:noFill/>
                          </a:ln>
                          <a:solidFill>
                            <a:schemeClr val="bg2">
                              <a:lumMod val="10000"/>
                            </a:schemeClr>
                          </a:solidFill>
                          <a:effectLst/>
                          <a:latin typeface="+mn-lt"/>
                        </a:rPr>
                        <a:t>sCR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27052210"/>
                  </a:ext>
                </a:extLst>
              </a:tr>
            </a:tbl>
          </a:graphicData>
        </a:graphic>
      </p:graphicFrame>
      <p:sp>
        <p:nvSpPr>
          <p:cNvPr id="7" name="Text Box 11">
            <a:extLst>
              <a:ext uri="{FF2B5EF4-FFF2-40B4-BE49-F238E27FC236}">
                <a16:creationId xmlns:a16="http://schemas.microsoft.com/office/drawing/2014/main" id="{73AA95E1-9B6E-0685-46E8-B2E460FA8DD5}"/>
              </a:ext>
            </a:extLst>
          </p:cNvPr>
          <p:cNvSpPr txBox="1">
            <a:spLocks noChangeArrowheads="1"/>
          </p:cNvSpPr>
          <p:nvPr/>
        </p:nvSpPr>
        <p:spPr bwMode="auto">
          <a:xfrm>
            <a:off x="326789" y="650873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Gay. ASH 2023. Abstr 4.</a:t>
            </a:r>
          </a:p>
        </p:txBody>
      </p:sp>
      <p:sp>
        <p:nvSpPr>
          <p:cNvPr id="5" name="Slide Number Placeholder 2">
            <a:extLst>
              <a:ext uri="{FF2B5EF4-FFF2-40B4-BE49-F238E27FC236}">
                <a16:creationId xmlns:a16="http://schemas.microsoft.com/office/drawing/2014/main" id="{DC1FD156-E1B3-9DD9-EC10-CE2455214E99}"/>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7381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01EF-BE2E-2BE0-A8CB-2F41886B3864}"/>
              </a:ext>
            </a:extLst>
          </p:cNvPr>
          <p:cNvSpPr>
            <a:spLocks noGrp="1"/>
          </p:cNvSpPr>
          <p:nvPr>
            <p:ph type="title"/>
          </p:nvPr>
        </p:nvSpPr>
        <p:spPr/>
        <p:txBody>
          <a:bodyPr/>
          <a:lstStyle/>
          <a:p>
            <a:r>
              <a:rPr lang="en-US"/>
              <a:t>IsKia EMN24: Safety</a:t>
            </a:r>
          </a:p>
        </p:txBody>
      </p:sp>
      <p:graphicFrame>
        <p:nvGraphicFramePr>
          <p:cNvPr id="4" name="Group 3">
            <a:extLst>
              <a:ext uri="{FF2B5EF4-FFF2-40B4-BE49-F238E27FC236}">
                <a16:creationId xmlns:a16="http://schemas.microsoft.com/office/drawing/2014/main" id="{2C959859-1B55-1656-4474-52281835562B}"/>
              </a:ext>
            </a:extLst>
          </p:cNvPr>
          <p:cNvGraphicFramePr>
            <a:graphicFrameLocks/>
          </p:cNvGraphicFramePr>
          <p:nvPr>
            <p:extLst>
              <p:ext uri="{D42A27DB-BD31-4B8C-83A1-F6EECF244321}">
                <p14:modId xmlns:p14="http://schemas.microsoft.com/office/powerpoint/2010/main" val="3861477687"/>
              </p:ext>
            </p:extLst>
          </p:nvPr>
        </p:nvGraphicFramePr>
        <p:xfrm>
          <a:off x="6031430" y="1759470"/>
          <a:ext cx="5943600" cy="4328208"/>
        </p:xfrm>
        <a:graphic>
          <a:graphicData uri="http://schemas.openxmlformats.org/drawingml/2006/table">
            <a:tbl>
              <a:tblPr/>
              <a:tblGrid>
                <a:gridCol w="24688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2"/>
                    </a:ext>
                  </a:extLst>
                </a:gridCol>
                <a:gridCol w="822960">
                  <a:extLst>
                    <a:ext uri="{9D8B030D-6E8A-4147-A177-3AD203B41FA5}">
                      <a16:colId xmlns:a16="http://schemas.microsoft.com/office/drawing/2014/main" val="3053295307"/>
                    </a:ext>
                  </a:extLst>
                </a:gridCol>
                <a:gridCol w="914400">
                  <a:extLst>
                    <a:ext uri="{9D8B030D-6E8A-4147-A177-3AD203B41FA5}">
                      <a16:colId xmlns:a16="http://schemas.microsoft.com/office/drawing/2014/main" val="3430120438"/>
                    </a:ext>
                  </a:extLst>
                </a:gridCol>
                <a:gridCol w="822960">
                  <a:extLst>
                    <a:ext uri="{9D8B030D-6E8A-4147-A177-3AD203B41FA5}">
                      <a16:colId xmlns:a16="http://schemas.microsoft.com/office/drawing/2014/main" val="803820185"/>
                    </a:ext>
                  </a:extLst>
                </a:gridCol>
              </a:tblGrid>
              <a:tr h="2047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mn-lt"/>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IsaKRd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KRd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hMerge="1">
                  <a:txBody>
                    <a:bodyPr/>
                    <a:lstStyle/>
                    <a:p>
                      <a:endParaRPr lang="en-US"/>
                    </a:p>
                  </a:txBody>
                  <a:tcPr/>
                </a:tc>
                <a:extLst>
                  <a:ext uri="{0D108BD9-81ED-4DB2-BD59-A6C34878D82A}">
                    <a16:rowId xmlns:a16="http://schemas.microsoft.com/office/drawing/2014/main" val="10001"/>
                  </a:ext>
                </a:extLst>
              </a:tr>
              <a:tr h="2047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2331086630"/>
                  </a:ext>
                </a:extLst>
              </a:tr>
              <a:tr h="2397831">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a:ln>
                            <a:noFill/>
                          </a:ln>
                          <a:solidFill>
                            <a:schemeClr val="bg2">
                              <a:lumMod val="10000"/>
                            </a:schemeClr>
                          </a:solidFill>
                          <a:effectLst/>
                          <a:latin typeface="+mn-lt"/>
                        </a:rPr>
                        <a:t>≥1 nonhematologic toxicity</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Infections</a:t>
                      </a:r>
                      <a:r>
                        <a:rPr kumimoji="0" lang="en-US" sz="1400" b="0" i="0" u="none" strike="noStrike" cap="none" normalizeH="0" baseline="30000">
                          <a:ln>
                            <a:noFill/>
                          </a:ln>
                          <a:solidFill>
                            <a:schemeClr val="bg2">
                              <a:lumMod val="10000"/>
                            </a:schemeClr>
                          </a:solidFill>
                          <a:effectLst/>
                          <a:latin typeface="+mn-lt"/>
                        </a:rPr>
                        <a:t>†</a:t>
                      </a:r>
                      <a:r>
                        <a:rPr kumimoji="0" lang="en-US" sz="1400" b="0" i="0" u="none" strike="noStrike" cap="none" normalizeH="0" baseline="0">
                          <a:ln>
                            <a:noFill/>
                          </a:ln>
                          <a:solidFill>
                            <a:schemeClr val="bg2">
                              <a:lumMod val="10000"/>
                            </a:schemeClr>
                          </a:solidFill>
                          <a:effectLst/>
                          <a:latin typeface="+mn-lt"/>
                        </a:rPr>
                        <a:t> </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SARS-CoV-2 infection</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Asthenia/fatigue</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Dyspnea</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Rash</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Peripheral neuropathy</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Infusion-related reactions</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Cardiac disorders</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Vascular disorders </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400" b="0" i="0" u="none" strike="noStrike" cap="none" normalizeH="0" baseline="0">
                          <a:ln>
                            <a:noFill/>
                          </a:ln>
                          <a:solidFill>
                            <a:schemeClr val="bg2">
                              <a:lumMod val="10000"/>
                            </a:schemeClr>
                          </a:solidFill>
                          <a:effectLst/>
                          <a:latin typeface="+mn-lt"/>
                        </a:rPr>
                        <a:t>Hypertension</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400" b="0" i="0" u="none" strike="noStrike" cap="none" normalizeH="0" baseline="0">
                          <a:ln>
                            <a:noFill/>
                          </a:ln>
                          <a:solidFill>
                            <a:schemeClr val="bg2">
                              <a:lumMod val="10000"/>
                            </a:schemeClr>
                          </a:solidFill>
                          <a:effectLst/>
                          <a:latin typeface="+mn-lt"/>
                        </a:rPr>
                        <a:t>Thromboembolism </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Gastrointestinal disorders </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400" b="0" i="0" u="none" strike="noStrike" cap="none" normalizeH="0" baseline="0">
                          <a:ln>
                            <a:noFill/>
                          </a:ln>
                          <a:solidFill>
                            <a:schemeClr val="bg2">
                              <a:lumMod val="10000"/>
                            </a:schemeClr>
                          </a:solidFill>
                          <a:effectLst/>
                          <a:latin typeface="+mn-lt"/>
                        </a:rPr>
                        <a:t>Nausea</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400" b="0" i="0" u="none" strike="noStrike" cap="none" normalizeH="0" baseline="0">
                          <a:ln>
                            <a:noFill/>
                          </a:ln>
                          <a:solidFill>
                            <a:schemeClr val="bg2">
                              <a:lumMod val="10000"/>
                            </a:schemeClr>
                          </a:solidFill>
                          <a:effectLst/>
                          <a:latin typeface="+mn-lt"/>
                        </a:rPr>
                        <a:t>Vomiting</a:t>
                      </a:r>
                    </a:p>
                    <a:p>
                      <a:pPr marL="471488" marR="0" lvl="2" indent="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None/>
                        <a:tabLst/>
                      </a:pPr>
                      <a:r>
                        <a:rPr kumimoji="0" lang="en-US" sz="1400" b="0" i="0" u="none" strike="noStrike" cap="none" normalizeH="0" baseline="0">
                          <a:ln>
                            <a:noFill/>
                          </a:ln>
                          <a:solidFill>
                            <a:schemeClr val="bg2">
                              <a:lumMod val="10000"/>
                            </a:schemeClr>
                          </a:solidFill>
                          <a:effectLst/>
                          <a:latin typeface="+mn-lt"/>
                        </a:rPr>
                        <a:t>Diarrhea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136 (90)</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55 (36)</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39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37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20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29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12 (8)</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79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41 (27)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61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23 (15)</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6 (4)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129 (85)</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49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28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40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40 (26)</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25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73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56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17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bl>
          </a:graphicData>
        </a:graphic>
      </p:graphicFrame>
      <p:sp>
        <p:nvSpPr>
          <p:cNvPr id="5" name="Text Box 11">
            <a:extLst>
              <a:ext uri="{FF2B5EF4-FFF2-40B4-BE49-F238E27FC236}">
                <a16:creationId xmlns:a16="http://schemas.microsoft.com/office/drawing/2014/main" id="{5851E331-73A4-08F2-E47D-9343894AACB0}"/>
              </a:ext>
            </a:extLst>
          </p:cNvPr>
          <p:cNvSpPr txBox="1">
            <a:spLocks noChangeArrowheads="1"/>
          </p:cNvSpPr>
          <p:nvPr/>
        </p:nvSpPr>
        <p:spPr bwMode="auto">
          <a:xfrm>
            <a:off x="321133" y="651493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Gay. ASH 2023. Abstr 4.</a:t>
            </a:r>
          </a:p>
        </p:txBody>
      </p:sp>
      <p:sp>
        <p:nvSpPr>
          <p:cNvPr id="6" name="TextBox 5">
            <a:extLst>
              <a:ext uri="{FF2B5EF4-FFF2-40B4-BE49-F238E27FC236}">
                <a16:creationId xmlns:a16="http://schemas.microsoft.com/office/drawing/2014/main" id="{AAEA9156-FDAC-C40D-2E5F-4C4E759DE31D}"/>
              </a:ext>
            </a:extLst>
          </p:cNvPr>
          <p:cNvSpPr txBox="1"/>
          <p:nvPr/>
        </p:nvSpPr>
        <p:spPr bwMode="auto">
          <a:xfrm>
            <a:off x="282221" y="3659590"/>
            <a:ext cx="2147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.008. </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Excluding COVID-19.</a:t>
            </a:r>
          </a:p>
        </p:txBody>
      </p:sp>
      <p:graphicFrame>
        <p:nvGraphicFramePr>
          <p:cNvPr id="3" name="Group 3">
            <a:extLst>
              <a:ext uri="{FF2B5EF4-FFF2-40B4-BE49-F238E27FC236}">
                <a16:creationId xmlns:a16="http://schemas.microsoft.com/office/drawing/2014/main" id="{4A753497-D14E-274E-D4DA-7939CA7E8638}"/>
              </a:ext>
            </a:extLst>
          </p:cNvPr>
          <p:cNvGraphicFramePr>
            <a:graphicFrameLocks/>
          </p:cNvGraphicFramePr>
          <p:nvPr>
            <p:extLst>
              <p:ext uri="{D42A27DB-BD31-4B8C-83A1-F6EECF244321}">
                <p14:modId xmlns:p14="http://schemas.microsoft.com/office/powerpoint/2010/main" val="1666802036"/>
              </p:ext>
            </p:extLst>
          </p:nvPr>
        </p:nvGraphicFramePr>
        <p:xfrm>
          <a:off x="420624" y="1773309"/>
          <a:ext cx="5486400" cy="1767888"/>
        </p:xfrm>
        <a:graphic>
          <a:graphicData uri="http://schemas.openxmlformats.org/drawingml/2006/table">
            <a:tbl>
              <a:tblPr/>
              <a:tblGrid>
                <a:gridCol w="2011680">
                  <a:extLst>
                    <a:ext uri="{9D8B030D-6E8A-4147-A177-3AD203B41FA5}">
                      <a16:colId xmlns:a16="http://schemas.microsoft.com/office/drawing/2014/main" val="20000"/>
                    </a:ext>
                  </a:extLst>
                </a:gridCol>
                <a:gridCol w="822960">
                  <a:extLst>
                    <a:ext uri="{9D8B030D-6E8A-4147-A177-3AD203B41FA5}">
                      <a16:colId xmlns:a16="http://schemas.microsoft.com/office/drawing/2014/main" val="20002"/>
                    </a:ext>
                  </a:extLst>
                </a:gridCol>
                <a:gridCol w="914400">
                  <a:extLst>
                    <a:ext uri="{9D8B030D-6E8A-4147-A177-3AD203B41FA5}">
                      <a16:colId xmlns:a16="http://schemas.microsoft.com/office/drawing/2014/main" val="3053295307"/>
                    </a:ext>
                  </a:extLst>
                </a:gridCol>
                <a:gridCol w="822960">
                  <a:extLst>
                    <a:ext uri="{9D8B030D-6E8A-4147-A177-3AD203B41FA5}">
                      <a16:colId xmlns:a16="http://schemas.microsoft.com/office/drawing/2014/main" val="3430120438"/>
                    </a:ext>
                  </a:extLst>
                </a:gridCol>
                <a:gridCol w="914400">
                  <a:extLst>
                    <a:ext uri="{9D8B030D-6E8A-4147-A177-3AD203B41FA5}">
                      <a16:colId xmlns:a16="http://schemas.microsoft.com/office/drawing/2014/main" val="803820185"/>
                    </a:ext>
                  </a:extLst>
                </a:gridCol>
              </a:tblGrid>
              <a:tr h="2047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mn-lt"/>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IsaKRd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KRd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hMerge="1">
                  <a:txBody>
                    <a:bodyPr/>
                    <a:lstStyle/>
                    <a:p>
                      <a:endParaRPr lang="en-US"/>
                    </a:p>
                  </a:txBody>
                  <a:tcPr/>
                </a:tc>
                <a:extLst>
                  <a:ext uri="{0D108BD9-81ED-4DB2-BD59-A6C34878D82A}">
                    <a16:rowId xmlns:a16="http://schemas.microsoft.com/office/drawing/2014/main" val="10001"/>
                  </a:ext>
                </a:extLst>
              </a:tr>
              <a:tr h="2047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Grade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Grade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2331086630"/>
                  </a:ext>
                </a:extLst>
              </a:tr>
              <a:tr h="64332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a:ln>
                            <a:noFill/>
                          </a:ln>
                          <a:solidFill>
                            <a:schemeClr val="bg2">
                              <a:lumMod val="10000"/>
                            </a:schemeClr>
                          </a:solidFill>
                          <a:effectLst/>
                          <a:latin typeface="+mn-lt"/>
                        </a:rPr>
                        <a:t>≥1 hematologic toxicity</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Anemia</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Neutropenia</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83 (55)</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32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62 (41)</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51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61 (40)</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5 (3)</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55 (36)*</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22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67 (44)</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28 (19)</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39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38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bl>
          </a:graphicData>
        </a:graphic>
      </p:graphicFrame>
      <p:sp>
        <p:nvSpPr>
          <p:cNvPr id="7" name="Slide Number Placeholder 2">
            <a:extLst>
              <a:ext uri="{FF2B5EF4-FFF2-40B4-BE49-F238E27FC236}">
                <a16:creationId xmlns:a16="http://schemas.microsoft.com/office/drawing/2014/main" id="{1E37C102-9C02-6414-7750-1ED6D04151A9}"/>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0711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D95D-BF32-66F0-6E15-E8BC167D9D72}"/>
              </a:ext>
            </a:extLst>
          </p:cNvPr>
          <p:cNvSpPr>
            <a:spLocks noGrp="1"/>
          </p:cNvSpPr>
          <p:nvPr>
            <p:ph type="title"/>
          </p:nvPr>
        </p:nvSpPr>
        <p:spPr/>
        <p:txBody>
          <a:bodyPr/>
          <a:lstStyle/>
          <a:p>
            <a:r>
              <a:rPr lang="en-US"/>
              <a:t>Transplant-Ineligible Patients</a:t>
            </a:r>
          </a:p>
        </p:txBody>
      </p:sp>
      <p:sp>
        <p:nvSpPr>
          <p:cNvPr id="3" name="Slide Number Placeholder 2">
            <a:extLst>
              <a:ext uri="{FF2B5EF4-FFF2-40B4-BE49-F238E27FC236}">
                <a16:creationId xmlns:a16="http://schemas.microsoft.com/office/drawing/2014/main" id="{9AAC326A-2FD5-A7F6-083B-AF15ADC03409}"/>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55874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B395D-3FF9-39DB-1D9F-120B4A5053BF}"/>
              </a:ext>
            </a:extLst>
          </p:cNvPr>
          <p:cNvSpPr>
            <a:spLocks noGrp="1"/>
          </p:cNvSpPr>
          <p:nvPr>
            <p:ph type="title"/>
          </p:nvPr>
        </p:nvSpPr>
        <p:spPr/>
        <p:txBody>
          <a:bodyPr/>
          <a:lstStyle/>
          <a:p>
            <a:r>
              <a:rPr lang="en-US"/>
              <a:t>Factors to Consider When Determining Transplant Eligibility</a:t>
            </a:r>
          </a:p>
        </p:txBody>
      </p:sp>
      <p:sp>
        <p:nvSpPr>
          <p:cNvPr id="3" name="Content Placeholder 2">
            <a:extLst>
              <a:ext uri="{FF2B5EF4-FFF2-40B4-BE49-F238E27FC236}">
                <a16:creationId xmlns:a16="http://schemas.microsoft.com/office/drawing/2014/main" id="{6D21826F-3445-2C75-6C42-66F55E179215}"/>
              </a:ext>
            </a:extLst>
          </p:cNvPr>
          <p:cNvSpPr>
            <a:spLocks noGrp="1"/>
          </p:cNvSpPr>
          <p:nvPr>
            <p:ph idx="13"/>
          </p:nvPr>
        </p:nvSpPr>
        <p:spPr>
          <a:xfrm>
            <a:off x="423121" y="1862624"/>
            <a:ext cx="11348191" cy="4351338"/>
          </a:xfrm>
        </p:spPr>
        <p:txBody>
          <a:bodyPr>
            <a:noAutofit/>
          </a:bodyPr>
          <a:lstStyle/>
          <a:p>
            <a:pPr>
              <a:spcAft>
                <a:spcPts val="0"/>
              </a:spcAft>
            </a:pPr>
            <a:r>
              <a:rPr lang="en-US" sz="2200"/>
              <a:t>Age</a:t>
            </a:r>
          </a:p>
          <a:p>
            <a:pPr>
              <a:spcAft>
                <a:spcPts val="0"/>
              </a:spcAft>
            </a:pPr>
            <a:r>
              <a:rPr lang="en-US" sz="2200"/>
              <a:t>Comorbidities</a:t>
            </a:r>
          </a:p>
          <a:p>
            <a:pPr lvl="1">
              <a:spcAft>
                <a:spcPts val="0"/>
              </a:spcAft>
            </a:pPr>
            <a:r>
              <a:rPr lang="en-US" sz="2000"/>
              <a:t>Hypertension, ischemic heart disease, diabetes</a:t>
            </a:r>
          </a:p>
          <a:p>
            <a:pPr lvl="1">
              <a:spcAft>
                <a:spcPts val="0"/>
              </a:spcAft>
            </a:pPr>
            <a:r>
              <a:rPr lang="en-US" sz="2000"/>
              <a:t>Renal insufficiency</a:t>
            </a:r>
          </a:p>
          <a:p>
            <a:pPr lvl="1">
              <a:spcAft>
                <a:spcPts val="0"/>
              </a:spcAft>
            </a:pPr>
            <a:r>
              <a:rPr lang="en-US" sz="2000"/>
              <a:t>Osteoporosis</a:t>
            </a:r>
          </a:p>
          <a:p>
            <a:pPr lvl="1">
              <a:spcAft>
                <a:spcPts val="0"/>
              </a:spcAft>
            </a:pPr>
            <a:r>
              <a:rPr lang="en-US" sz="2000"/>
              <a:t>Psychological issues</a:t>
            </a:r>
          </a:p>
          <a:p>
            <a:pPr>
              <a:spcAft>
                <a:spcPts val="0"/>
              </a:spcAft>
            </a:pPr>
            <a:r>
              <a:rPr lang="en-US" sz="2200"/>
              <a:t>Frailty</a:t>
            </a:r>
          </a:p>
          <a:p>
            <a:pPr>
              <a:spcAft>
                <a:spcPts val="0"/>
              </a:spcAft>
            </a:pPr>
            <a:r>
              <a:rPr lang="en-US" sz="2200"/>
              <a:t>Altered drug metabolism</a:t>
            </a:r>
          </a:p>
          <a:p>
            <a:pPr>
              <a:spcAft>
                <a:spcPts val="0"/>
              </a:spcAft>
            </a:pPr>
            <a:r>
              <a:rPr lang="en-US" sz="2200"/>
              <a:t>Limited social support</a:t>
            </a:r>
          </a:p>
          <a:p>
            <a:pPr>
              <a:spcAft>
                <a:spcPts val="0"/>
              </a:spcAft>
            </a:pPr>
            <a:r>
              <a:rPr lang="en-US" sz="2200"/>
              <a:t>Limited independence/mobility</a:t>
            </a:r>
          </a:p>
        </p:txBody>
      </p:sp>
      <p:sp>
        <p:nvSpPr>
          <p:cNvPr id="4" name="TextBox 3">
            <a:extLst>
              <a:ext uri="{FF2B5EF4-FFF2-40B4-BE49-F238E27FC236}">
                <a16:creationId xmlns:a16="http://schemas.microsoft.com/office/drawing/2014/main" id="{EFD22406-1A9A-A16A-EDCB-72CB05F0CF29}"/>
              </a:ext>
            </a:extLst>
          </p:cNvPr>
          <p:cNvSpPr txBox="1"/>
          <p:nvPr/>
        </p:nvSpPr>
        <p:spPr>
          <a:xfrm>
            <a:off x="316677" y="6506396"/>
            <a:ext cx="8523287" cy="276999"/>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Derudas. Hematol Rep. 2020;12:8956.</a:t>
            </a:r>
            <a:endParaRPr kumimoji="0" lang="en-US" sz="1200" b="0" i="0" u="none" strike="noStrike" kern="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Slide Number Placeholder 2">
            <a:extLst>
              <a:ext uri="{FF2B5EF4-FFF2-40B4-BE49-F238E27FC236}">
                <a16:creationId xmlns:a16="http://schemas.microsoft.com/office/drawing/2014/main" id="{0EFB341C-C23F-709E-8DBA-1D1731AA220D}"/>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19455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253E6-6F33-4837-B0DA-34A69917B1FD}"/>
              </a:ext>
            </a:extLst>
          </p:cNvPr>
          <p:cNvSpPr>
            <a:spLocks noGrp="1"/>
          </p:cNvSpPr>
          <p:nvPr>
            <p:ph type="title"/>
          </p:nvPr>
        </p:nvSpPr>
        <p:spPr/>
        <p:txBody>
          <a:bodyPr/>
          <a:lstStyle/>
          <a:p>
            <a:r>
              <a:rPr lang="en-US"/>
              <a:t>Treatment Considerations for ASCT-Ineligible Patients</a:t>
            </a:r>
          </a:p>
        </p:txBody>
      </p:sp>
      <p:graphicFrame>
        <p:nvGraphicFramePr>
          <p:cNvPr id="2" name="Table 1">
            <a:extLst>
              <a:ext uri="{FF2B5EF4-FFF2-40B4-BE49-F238E27FC236}">
                <a16:creationId xmlns:a16="http://schemas.microsoft.com/office/drawing/2014/main" id="{10989CD0-F0EB-424E-9AC0-5404502A0BCB}"/>
              </a:ext>
            </a:extLst>
          </p:cNvPr>
          <p:cNvGraphicFramePr>
            <a:graphicFrameLocks noGrp="1"/>
          </p:cNvGraphicFramePr>
          <p:nvPr/>
        </p:nvGraphicFramePr>
        <p:xfrm>
          <a:off x="723901" y="1858960"/>
          <a:ext cx="10782300" cy="3566160"/>
        </p:xfrm>
        <a:graphic>
          <a:graphicData uri="http://schemas.openxmlformats.org/drawingml/2006/table">
            <a:tbl>
              <a:tblPr firstRow="1" bandRow="1">
                <a:tableStyleId>{5C22544A-7EE6-4342-B048-85BDC9FD1C3A}</a:tableStyleId>
              </a:tblPr>
              <a:tblGrid>
                <a:gridCol w="3064155">
                  <a:extLst>
                    <a:ext uri="{9D8B030D-6E8A-4147-A177-3AD203B41FA5}">
                      <a16:colId xmlns:a16="http://schemas.microsoft.com/office/drawing/2014/main" val="2896838046"/>
                    </a:ext>
                  </a:extLst>
                </a:gridCol>
                <a:gridCol w="7718145">
                  <a:extLst>
                    <a:ext uri="{9D8B030D-6E8A-4147-A177-3AD203B41FA5}">
                      <a16:colId xmlns:a16="http://schemas.microsoft.com/office/drawing/2014/main" val="3623999200"/>
                    </a:ext>
                  </a:extLst>
                </a:gridCol>
              </a:tblGrid>
              <a:tr h="0">
                <a:tc>
                  <a:txBody>
                    <a:bodyPr/>
                    <a:lstStyle/>
                    <a:p>
                      <a:r>
                        <a:rPr lang="en-US">
                          <a:latin typeface="Calibri" panose="020F0502020204030204" pitchFamily="34" charset="0"/>
                        </a:rPr>
                        <a:t>Patient 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r>
                        <a:rPr lang="en-US">
                          <a:latin typeface="Calibri" panose="020F0502020204030204" pitchFamily="34" charset="0"/>
                        </a:rPr>
                        <a:t>Considerations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683461374"/>
                  </a:ext>
                </a:extLst>
              </a:tr>
              <a:tr h="192459">
                <a:tc>
                  <a:txBody>
                    <a:bodyPr/>
                    <a:lstStyle/>
                    <a:p>
                      <a:r>
                        <a:rPr lang="en-US">
                          <a:solidFill>
                            <a:schemeClr val="bg1"/>
                          </a:solidFill>
                          <a:latin typeface="Calibri" panose="020F0502020204030204" pitchFamily="34" charset="0"/>
                        </a:rPr>
                        <a:t>Fit patients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Calibri" panose="020F0502020204030204" pitchFamily="34" charset="0"/>
                        </a:rPr>
                        <a:t>Use standard 3-drug regimens with available dose reductions to improve tolerability (</a:t>
                      </a:r>
                      <a:r>
                        <a:rPr lang="en-US" baseline="0">
                          <a:solidFill>
                            <a:schemeClr val="bg1"/>
                          </a:solidFill>
                          <a:latin typeface="Calibri" panose="020F0502020204030204" pitchFamily="34" charset="0"/>
                        </a:rPr>
                        <a:t>Dara-Rd, VRd-lite)</a:t>
                      </a:r>
                      <a:endParaRPr lang="en-US">
                        <a:solidFill>
                          <a:schemeClr val="bg1"/>
                        </a:solidFill>
                        <a:latin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2147480"/>
                  </a:ext>
                </a:extLst>
              </a:tr>
              <a:tr h="192459">
                <a:tc>
                  <a:txBody>
                    <a:bodyPr/>
                    <a:lstStyle/>
                    <a:p>
                      <a:r>
                        <a:rPr lang="en-US">
                          <a:solidFill>
                            <a:schemeClr val="bg1"/>
                          </a:solidFill>
                          <a:latin typeface="Calibri" panose="020F0502020204030204" pitchFamily="34" charset="0"/>
                        </a:rPr>
                        <a:t>Frail, unfit patients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solidFill>
                            <a:schemeClr val="bg1"/>
                          </a:solidFill>
                          <a:latin typeface="Calibri" panose="020F0502020204030204" pitchFamily="34" charset="0"/>
                        </a:rPr>
                        <a:t>Consider starting with doublet therapy (Rd, Vd) and adding third</a:t>
                      </a:r>
                      <a:r>
                        <a:rPr lang="en-US" baseline="0">
                          <a:solidFill>
                            <a:schemeClr val="bg1"/>
                          </a:solidFill>
                          <a:latin typeface="Calibri" panose="020F0502020204030204" pitchFamily="34" charset="0"/>
                        </a:rPr>
                        <a:t> agent if tolerable</a:t>
                      </a:r>
                    </a:p>
                    <a:p>
                      <a:r>
                        <a:rPr lang="en-US" baseline="0">
                          <a:solidFill>
                            <a:schemeClr val="bg1"/>
                          </a:solidFill>
                          <a:latin typeface="Calibri" panose="020F0502020204030204" pitchFamily="34" charset="0"/>
                        </a:rPr>
                        <a:t>Geriatric assessment</a:t>
                      </a:r>
                      <a:endParaRPr lang="en-US">
                        <a:solidFill>
                          <a:schemeClr val="bg1"/>
                        </a:solidFill>
                        <a:latin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05992172"/>
                  </a:ext>
                </a:extLst>
              </a:tr>
              <a:tr h="0">
                <a:tc>
                  <a:txBody>
                    <a:bodyPr/>
                    <a:lstStyle/>
                    <a:p>
                      <a:r>
                        <a:rPr lang="en-US">
                          <a:solidFill>
                            <a:schemeClr val="bg1"/>
                          </a:solidFill>
                          <a:latin typeface="Calibri" panose="020F0502020204030204" pitchFamily="34" charset="0"/>
                        </a:rPr>
                        <a:t>Renal dysfunction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solidFill>
                            <a:schemeClr val="bg1"/>
                          </a:solidFill>
                          <a:latin typeface="Calibri" panose="020F0502020204030204" pitchFamily="34" charset="0"/>
                        </a:rPr>
                        <a:t>Lenalidomide dose adjusted based on CrCl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85433953"/>
                  </a:ext>
                </a:extLst>
              </a:tr>
              <a:tr h="192459">
                <a:tc>
                  <a:txBody>
                    <a:bodyPr/>
                    <a:lstStyle/>
                    <a:p>
                      <a:r>
                        <a:rPr lang="en-US">
                          <a:solidFill>
                            <a:schemeClr val="bg1"/>
                          </a:solidFill>
                          <a:latin typeface="Calibri" panose="020F0502020204030204" pitchFamily="34" charset="0"/>
                        </a:rPr>
                        <a:t>Cardiac dysfunction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solidFill>
                            <a:schemeClr val="bg1"/>
                          </a:solidFill>
                          <a:latin typeface="Calibri" panose="020F0502020204030204" pitchFamily="34" charset="0"/>
                        </a:rPr>
                        <a:t>Avoid carfilzomib</a:t>
                      </a:r>
                    </a:p>
                    <a:p>
                      <a:r>
                        <a:rPr lang="en-US">
                          <a:solidFill>
                            <a:schemeClr val="bg1"/>
                          </a:solidFill>
                          <a:latin typeface="Calibri" panose="020F0502020204030204" pitchFamily="34" charset="0"/>
                        </a:rPr>
                        <a:t>Use thromboprophylaxis with lenalidomide-based 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61257546"/>
                  </a:ext>
                </a:extLst>
              </a:tr>
              <a:tr h="192459">
                <a:tc>
                  <a:txBody>
                    <a:bodyPr/>
                    <a:lstStyle/>
                    <a:p>
                      <a:r>
                        <a:rPr lang="en-US">
                          <a:solidFill>
                            <a:schemeClr val="bg1"/>
                          </a:solidFill>
                          <a:latin typeface="Calibri" panose="020F0502020204030204" pitchFamily="34" charset="0"/>
                        </a:rPr>
                        <a:t>Peripheral neuropathy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solidFill>
                            <a:schemeClr val="bg1"/>
                          </a:solidFill>
                          <a:latin typeface="Calibri" panose="020F0502020204030204" pitchFamily="34" charset="0"/>
                        </a:rPr>
                        <a:t>Administer bortezomib SC and use weekly dosing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Calibri" panose="020F0502020204030204" pitchFamily="34" charset="0"/>
                        </a:rPr>
                        <a:t>Consider induction with IRd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87424744"/>
                  </a:ext>
                </a:extLst>
              </a:tr>
            </a:tbl>
          </a:graphicData>
        </a:graphic>
      </p:graphicFrame>
      <p:sp>
        <p:nvSpPr>
          <p:cNvPr id="4" name="TextBox 3"/>
          <p:cNvSpPr txBox="1"/>
          <p:nvPr/>
        </p:nvSpPr>
        <p:spPr bwMode="auto">
          <a:xfrm>
            <a:off x="723901" y="5598143"/>
            <a:ext cx="10782300" cy="369332"/>
          </a:xfrm>
          <a:prstGeom prst="rect">
            <a:avLst/>
          </a:prstGeom>
          <a:solidFill>
            <a:schemeClr val="accent6"/>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1"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Consider risk of thromboembolic events, infection, bone health, and disease monitoring throughout</a:t>
            </a:r>
          </a:p>
        </p:txBody>
      </p:sp>
      <p:sp>
        <p:nvSpPr>
          <p:cNvPr id="5" name="TextBox 4">
            <a:extLst>
              <a:ext uri="{FF2B5EF4-FFF2-40B4-BE49-F238E27FC236}">
                <a16:creationId xmlns:a16="http://schemas.microsoft.com/office/drawing/2014/main" id="{2DEAE356-4AD6-FCA3-C818-02C58E5ED759}"/>
              </a:ext>
            </a:extLst>
          </p:cNvPr>
          <p:cNvSpPr txBox="1"/>
          <p:nvPr/>
        </p:nvSpPr>
        <p:spPr>
          <a:xfrm>
            <a:off x="316677" y="6510341"/>
            <a:ext cx="8523287" cy="276999"/>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Derudas. Hematol Rep. 2020;12:8956. </a:t>
            </a: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NCCN. Clinical practice guidelines in oncology: multiple myeloma. v.1.2024. nccn.org.</a:t>
            </a:r>
          </a:p>
        </p:txBody>
      </p:sp>
      <p:sp>
        <p:nvSpPr>
          <p:cNvPr id="6" name="Slide Number Placeholder 2">
            <a:extLst>
              <a:ext uri="{FF2B5EF4-FFF2-40B4-BE49-F238E27FC236}">
                <a16:creationId xmlns:a16="http://schemas.microsoft.com/office/drawing/2014/main" id="{0229114A-28BE-106C-59FF-A923E483B0CC}"/>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07383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2" name="_s1038">
            <a:extLst>
              <a:ext uri="{FF2B5EF4-FFF2-40B4-BE49-F238E27FC236}">
                <a16:creationId xmlns:a16="http://schemas.microsoft.com/office/drawing/2014/main" id="{3F50D75D-23E1-0249-F85A-8F1AF0A26611}"/>
              </a:ext>
            </a:extLst>
          </p:cNvPr>
          <p:cNvSpPr>
            <a:spLocks noChangeArrowheads="1"/>
          </p:cNvSpPr>
          <p:nvPr/>
        </p:nvSpPr>
        <p:spPr bwMode="auto">
          <a:xfrm>
            <a:off x="1433072" y="1887125"/>
            <a:ext cx="4572000" cy="548640"/>
          </a:xfrm>
          <a:prstGeom prst="roundRect">
            <a:avLst>
              <a:gd name="adj" fmla="val 16667"/>
            </a:avLst>
          </a:prstGeom>
          <a:solidFill>
            <a:srgbClr val="E1471D"/>
          </a:solidFill>
          <a:ln w="9525">
            <a:solidFill>
              <a:schemeClr val="tx1"/>
            </a:solid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Transplant Candidate</a:t>
            </a:r>
            <a:endParaRPr kumimoji="0" lang="en-US" altLang="en-US" sz="2400" b="0"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endParaRPr>
          </a:p>
        </p:txBody>
      </p:sp>
      <p:sp>
        <p:nvSpPr>
          <p:cNvPr id="137223" name="_s1039">
            <a:extLst>
              <a:ext uri="{FF2B5EF4-FFF2-40B4-BE49-F238E27FC236}">
                <a16:creationId xmlns:a16="http://schemas.microsoft.com/office/drawing/2014/main" id="{812768BD-B6C6-CADD-6054-9BACCF02AA4E}"/>
              </a:ext>
            </a:extLst>
          </p:cNvPr>
          <p:cNvSpPr>
            <a:spLocks noChangeArrowheads="1"/>
          </p:cNvSpPr>
          <p:nvPr/>
        </p:nvSpPr>
        <p:spPr bwMode="auto">
          <a:xfrm>
            <a:off x="6668535" y="1887125"/>
            <a:ext cx="4572000" cy="548640"/>
          </a:xfrm>
          <a:prstGeom prst="roundRect">
            <a:avLst>
              <a:gd name="adj" fmla="val 16667"/>
            </a:avLst>
          </a:prstGeom>
          <a:solidFill>
            <a:srgbClr val="E1471D"/>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Not Transplant Candidate</a:t>
            </a:r>
          </a:p>
        </p:txBody>
      </p:sp>
      <p:sp>
        <p:nvSpPr>
          <p:cNvPr id="137224" name="_s1040">
            <a:extLst>
              <a:ext uri="{FF2B5EF4-FFF2-40B4-BE49-F238E27FC236}">
                <a16:creationId xmlns:a16="http://schemas.microsoft.com/office/drawing/2014/main" id="{F7610C17-A7DE-3713-679D-5F772120678A}"/>
              </a:ext>
            </a:extLst>
          </p:cNvPr>
          <p:cNvSpPr>
            <a:spLocks noChangeArrowheads="1"/>
          </p:cNvSpPr>
          <p:nvPr/>
        </p:nvSpPr>
        <p:spPr bwMode="auto">
          <a:xfrm>
            <a:off x="7582935" y="3442462"/>
            <a:ext cx="2743200" cy="717382"/>
          </a:xfrm>
          <a:prstGeom prst="roundRect">
            <a:avLst>
              <a:gd name="adj" fmla="val 16667"/>
            </a:avLst>
          </a:prstGeom>
          <a:solidFill>
            <a:schemeClr val="accent6"/>
          </a:solidFill>
          <a:ln w="9525">
            <a:solidFill>
              <a:schemeClr val="tx1"/>
            </a:solid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Dara-Rd</a:t>
            </a:r>
            <a:r>
              <a:rPr kumimoji="0" lang="en-US" altLang="en-US" sz="20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or</a:t>
            </a:r>
            <a:r>
              <a:rPr kumimoji="0" lang="en-US" altLang="en-US" sz="20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VRd</a:t>
            </a:r>
            <a:endPar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endParaRPr>
          </a:p>
        </p:txBody>
      </p:sp>
      <p:sp>
        <p:nvSpPr>
          <p:cNvPr id="156690" name="_s1040">
            <a:extLst>
              <a:ext uri="{FF2B5EF4-FFF2-40B4-BE49-F238E27FC236}">
                <a16:creationId xmlns:a16="http://schemas.microsoft.com/office/drawing/2014/main" id="{C602FAC9-6666-ABC9-C72F-9057A38BFD3F}"/>
              </a:ext>
            </a:extLst>
          </p:cNvPr>
          <p:cNvSpPr>
            <a:spLocks noChangeArrowheads="1"/>
          </p:cNvSpPr>
          <p:nvPr/>
        </p:nvSpPr>
        <p:spPr bwMode="auto">
          <a:xfrm>
            <a:off x="805189" y="5167953"/>
            <a:ext cx="2743200" cy="757231"/>
          </a:xfrm>
          <a:prstGeom prst="roundRect">
            <a:avLst>
              <a:gd name="adj" fmla="val 16667"/>
            </a:avLst>
          </a:prstGeom>
          <a:solidFill>
            <a:srgbClr val="FDB338"/>
          </a:solidFill>
          <a:ln w="9525">
            <a:solidFill>
              <a:schemeClr val="tx1"/>
            </a:solid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a:ea typeface="ＭＳ Ｐゴシック" pitchFamily="34" charset="-128"/>
                <a:cs typeface="Times New Roman" pitchFamily="18" charset="0"/>
              </a:rPr>
              <a:t>Lenalidomide</a:t>
            </a:r>
          </a:p>
        </p:txBody>
      </p:sp>
      <p:sp>
        <p:nvSpPr>
          <p:cNvPr id="2" name="Title 1">
            <a:extLst>
              <a:ext uri="{FF2B5EF4-FFF2-40B4-BE49-F238E27FC236}">
                <a16:creationId xmlns:a16="http://schemas.microsoft.com/office/drawing/2014/main" id="{906A88AF-E495-20BA-3563-50CF929F96E8}"/>
              </a:ext>
            </a:extLst>
          </p:cNvPr>
          <p:cNvSpPr>
            <a:spLocks noGrp="1"/>
          </p:cNvSpPr>
          <p:nvPr>
            <p:ph type="title"/>
          </p:nvPr>
        </p:nvSpPr>
        <p:spPr/>
        <p:txBody>
          <a:bodyPr/>
          <a:lstStyle/>
          <a:p>
            <a:r>
              <a:rPr lang="en-US">
                <a:latin typeface="+mn-lt"/>
              </a:rPr>
              <a:t>Proposed Treatment Algorithm for Newly Diagnosed Multiple Myeloma</a:t>
            </a:r>
          </a:p>
        </p:txBody>
      </p:sp>
      <p:sp>
        <p:nvSpPr>
          <p:cNvPr id="5" name="TextBox 4">
            <a:extLst>
              <a:ext uri="{FF2B5EF4-FFF2-40B4-BE49-F238E27FC236}">
                <a16:creationId xmlns:a16="http://schemas.microsoft.com/office/drawing/2014/main" id="{8D440363-C546-E19F-54E5-4E528C6B76AE}"/>
              </a:ext>
            </a:extLst>
          </p:cNvPr>
          <p:cNvSpPr txBox="1"/>
          <p:nvPr/>
        </p:nvSpPr>
        <p:spPr bwMode="auto">
          <a:xfrm>
            <a:off x="329181" y="6513017"/>
            <a:ext cx="6701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Adapted from NCCN Clinical Practice Guidelines in Oncology. Multiple Myeloma. v.2.2024. nccn.org.</a:t>
            </a:r>
          </a:p>
        </p:txBody>
      </p:sp>
      <p:sp>
        <p:nvSpPr>
          <p:cNvPr id="16" name="_s1039">
            <a:extLst>
              <a:ext uri="{FF2B5EF4-FFF2-40B4-BE49-F238E27FC236}">
                <a16:creationId xmlns:a16="http://schemas.microsoft.com/office/drawing/2014/main" id="{96E03EB1-92B4-81B5-D88D-5F9A0409C7CE}"/>
              </a:ext>
            </a:extLst>
          </p:cNvPr>
          <p:cNvSpPr>
            <a:spLocks noChangeArrowheads="1"/>
          </p:cNvSpPr>
          <p:nvPr/>
        </p:nvSpPr>
        <p:spPr bwMode="auto">
          <a:xfrm>
            <a:off x="805189" y="3443873"/>
            <a:ext cx="2743200" cy="715971"/>
          </a:xfrm>
          <a:prstGeom prst="roundRect">
            <a:avLst>
              <a:gd name="adj" fmla="val 16667"/>
            </a:avLst>
          </a:prstGeom>
          <a:solidFill>
            <a:schemeClr val="accent5"/>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VRd</a:t>
            </a: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0" i="0" u="sng"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or</a:t>
            </a:r>
            <a:r>
              <a:rPr kumimoji="0" lang="en-US" altLang="en-US" sz="2400" b="0"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a:t>
            </a: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KRd</a:t>
            </a: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a:t>
            </a:r>
            <a:endParaRPr kumimoji="0" lang="en-US" altLang="en-US" sz="2400" b="0" i="0" u="sng"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endParaRP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 Dara-</a:t>
            </a:r>
            <a:r>
              <a:rPr kumimoji="0" lang="en-US" altLang="en-US" sz="2400" b="1" i="0" u="none" strike="noStrike" kern="1200" cap="none" spc="0" normalizeH="0" baseline="0" noProof="0" err="1">
                <a:ln>
                  <a:noFill/>
                </a:ln>
                <a:solidFill>
                  <a:srgbClr val="FFFFFF"/>
                </a:solidFill>
                <a:effectLst/>
                <a:uLnTx/>
                <a:uFillTx/>
                <a:latin typeface="Calibri"/>
                <a:ea typeface="MS PGothic" panose="020B0600070205080204" pitchFamily="34" charset="-128"/>
                <a:cs typeface="Times New Roman" panose="02020603050405020304" pitchFamily="18" charset="0"/>
              </a:rPr>
              <a:t>VRd</a:t>
            </a:r>
            <a:r>
              <a:rPr kumimoji="0" lang="en-US" altLang="en-US" sz="2400" b="1" i="0" u="none" strike="noStrike" kern="1200" cap="none" spc="0" normalizeH="0" baseline="0" noProof="0">
                <a:ln>
                  <a:noFill/>
                </a:ln>
                <a:solidFill>
                  <a:srgbClr val="FFFFFF"/>
                </a:solidFill>
                <a:effectLst/>
                <a:highlight>
                  <a:srgbClr val="00FF00"/>
                </a:highlight>
                <a:uLnTx/>
                <a:uFillTx/>
                <a:latin typeface="Calibri"/>
                <a:ea typeface="MS PGothic" panose="020B0600070205080204" pitchFamily="34" charset="-128"/>
                <a:cs typeface="Times New Roman" panose="02020603050405020304" pitchFamily="18" charset="0"/>
              </a:rPr>
              <a:t> </a:t>
            </a:r>
          </a:p>
        </p:txBody>
      </p:sp>
      <p:sp>
        <p:nvSpPr>
          <p:cNvPr id="17" name="TextBox 16">
            <a:extLst>
              <a:ext uri="{FF2B5EF4-FFF2-40B4-BE49-F238E27FC236}">
                <a16:creationId xmlns:a16="http://schemas.microsoft.com/office/drawing/2014/main" id="{43DADE8C-07A0-8E12-F24D-164DB97C4BF1}"/>
              </a:ext>
            </a:extLst>
          </p:cNvPr>
          <p:cNvSpPr txBox="1"/>
          <p:nvPr/>
        </p:nvSpPr>
        <p:spPr bwMode="auto">
          <a:xfrm>
            <a:off x="805190" y="3141500"/>
            <a:ext cx="989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a:t>
            </a:r>
          </a:p>
        </p:txBody>
      </p:sp>
      <p:sp>
        <p:nvSpPr>
          <p:cNvPr id="24" name="TextBox 23">
            <a:extLst>
              <a:ext uri="{FF2B5EF4-FFF2-40B4-BE49-F238E27FC236}">
                <a16:creationId xmlns:a16="http://schemas.microsoft.com/office/drawing/2014/main" id="{B4575927-C70F-19A5-43E9-1520E5BBC3A9}"/>
              </a:ext>
            </a:extLst>
          </p:cNvPr>
          <p:cNvSpPr txBox="1"/>
          <p:nvPr/>
        </p:nvSpPr>
        <p:spPr>
          <a:xfrm>
            <a:off x="1765309" y="4459568"/>
            <a:ext cx="822960" cy="369332"/>
          </a:xfrm>
          <a:prstGeom prst="rect">
            <a:avLst/>
          </a:prstGeom>
          <a:solidFill>
            <a:schemeClr val="accent2">
              <a:lumMod val="40000"/>
              <a:lumOff val="60000"/>
            </a:schemeClr>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ASCT</a:t>
            </a:r>
          </a:p>
        </p:txBody>
      </p:sp>
      <p:sp>
        <p:nvSpPr>
          <p:cNvPr id="28" name="TextBox 27">
            <a:extLst>
              <a:ext uri="{FF2B5EF4-FFF2-40B4-BE49-F238E27FC236}">
                <a16:creationId xmlns:a16="http://schemas.microsoft.com/office/drawing/2014/main" id="{469FCDA1-3C92-E61E-7B0E-74DF32FB0163}"/>
              </a:ext>
            </a:extLst>
          </p:cNvPr>
          <p:cNvSpPr txBox="1"/>
          <p:nvPr/>
        </p:nvSpPr>
        <p:spPr bwMode="auto">
          <a:xfrm>
            <a:off x="845994" y="4829399"/>
            <a:ext cx="1416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cxnSp>
        <p:nvCxnSpPr>
          <p:cNvPr id="7" name="Straight Connector 6">
            <a:extLst>
              <a:ext uri="{FF2B5EF4-FFF2-40B4-BE49-F238E27FC236}">
                <a16:creationId xmlns:a16="http://schemas.microsoft.com/office/drawing/2014/main" id="{B2FC2C88-76EA-BF57-1529-80AD773D2C3D}"/>
              </a:ext>
            </a:extLst>
          </p:cNvPr>
          <p:cNvCxnSpPr>
            <a:cxnSpLocks/>
            <a:stCxn id="137223" idx="2"/>
            <a:endCxn id="137224" idx="0"/>
          </p:cNvCxnSpPr>
          <p:nvPr/>
        </p:nvCxnSpPr>
        <p:spPr bwMode="auto">
          <a:xfrm>
            <a:off x="8954535" y="2435765"/>
            <a:ext cx="0" cy="1006697"/>
          </a:xfrm>
          <a:prstGeom prst="line">
            <a:avLst/>
          </a:prstGeom>
          <a:noFill/>
          <a:ln w="28575" cap="flat" cmpd="sng" algn="ctr">
            <a:solidFill>
              <a:schemeClr val="bg1"/>
            </a:solidFill>
            <a:prstDash val="solid"/>
            <a:round/>
            <a:headEnd type="none" w="med" len="med"/>
            <a:tailEnd type="none" w="med" len="med"/>
          </a:ln>
          <a:effectLst/>
        </p:spPr>
      </p:cxnSp>
      <p:sp>
        <p:nvSpPr>
          <p:cNvPr id="3" name="_s1040">
            <a:extLst>
              <a:ext uri="{FF2B5EF4-FFF2-40B4-BE49-F238E27FC236}">
                <a16:creationId xmlns:a16="http://schemas.microsoft.com/office/drawing/2014/main" id="{CA61DC5E-16CE-7666-97CE-E79D92499BC5}"/>
              </a:ext>
            </a:extLst>
          </p:cNvPr>
          <p:cNvSpPr>
            <a:spLocks noChangeArrowheads="1"/>
          </p:cNvSpPr>
          <p:nvPr/>
        </p:nvSpPr>
        <p:spPr bwMode="auto">
          <a:xfrm>
            <a:off x="3889656" y="5167953"/>
            <a:ext cx="2743200" cy="757231"/>
          </a:xfrm>
          <a:prstGeom prst="roundRect">
            <a:avLst>
              <a:gd name="adj" fmla="val 16667"/>
            </a:avLst>
          </a:prstGeom>
          <a:solidFill>
            <a:srgbClr val="FDB338"/>
          </a:solidFill>
          <a:ln w="9525">
            <a:solidFill>
              <a:schemeClr val="tx1"/>
            </a:solid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a:ea typeface="ＭＳ Ｐゴシック" pitchFamily="34" charset="-128"/>
                <a:cs typeface="Times New Roman" pitchFamily="18" charset="0"/>
              </a:rPr>
              <a:t>Lenalidomide ± PI</a:t>
            </a:r>
          </a:p>
        </p:txBody>
      </p:sp>
      <p:sp>
        <p:nvSpPr>
          <p:cNvPr id="6" name="_s1039">
            <a:extLst>
              <a:ext uri="{FF2B5EF4-FFF2-40B4-BE49-F238E27FC236}">
                <a16:creationId xmlns:a16="http://schemas.microsoft.com/office/drawing/2014/main" id="{8B69F0E5-8EB5-DB9E-BBDB-EB9BE1C9A027}"/>
              </a:ext>
            </a:extLst>
          </p:cNvPr>
          <p:cNvSpPr>
            <a:spLocks noChangeArrowheads="1"/>
          </p:cNvSpPr>
          <p:nvPr/>
        </p:nvSpPr>
        <p:spPr bwMode="auto">
          <a:xfrm>
            <a:off x="3889656" y="3443873"/>
            <a:ext cx="2743200" cy="705964"/>
          </a:xfrm>
          <a:prstGeom prst="roundRect">
            <a:avLst>
              <a:gd name="adj" fmla="val 16667"/>
            </a:avLst>
          </a:prstGeom>
          <a:solidFill>
            <a:schemeClr val="accent5"/>
          </a:solidFill>
          <a:ln w="9525">
            <a:noFill/>
            <a:round/>
            <a:headEnd/>
            <a:tailEnd/>
          </a:ln>
        </p:spPr>
        <p:txBody>
          <a:bodyPr wrap="none" lIns="0" tIns="0" rIns="0" bIns="0" anchor="ctr"/>
          <a:lstStyle>
            <a:lvl1pPr defTabSz="682625">
              <a:lnSpc>
                <a:spcPct val="90000"/>
              </a:lnSpc>
              <a:spcBef>
                <a:spcPct val="50000"/>
              </a:spcBef>
              <a:buClr>
                <a:schemeClr val="tx2"/>
              </a:buClr>
              <a:buSzPct val="120000"/>
              <a:buChar char="•"/>
              <a:defRPr sz="2400" b="1">
                <a:solidFill>
                  <a:schemeClr val="tx1"/>
                </a:solidFill>
                <a:latin typeface="Arial" panose="020B0604020202020204" pitchFamily="34" charset="0"/>
                <a:ea typeface="MS PGothic" panose="020B0600070205080204" pitchFamily="34" charset="-128"/>
              </a:defRPr>
            </a:lvl1pPr>
            <a:lvl2pPr marL="742950" indent="-28575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2pPr>
            <a:lvl3pPr marL="11430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3pPr>
            <a:lvl4pPr marL="16002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4pPr>
            <a:lvl5pPr marL="2057400" indent="-228600" defTabSz="682625">
              <a:lnSpc>
                <a:spcPct val="90000"/>
              </a:lnSpc>
              <a:spcBef>
                <a:spcPct val="20000"/>
              </a:spcBef>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5pPr>
            <a:lvl6pPr marL="25146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6pPr>
            <a:lvl7pPr marL="29718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7pPr>
            <a:lvl8pPr marL="34290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8pPr>
            <a:lvl9pPr marL="3886200" indent="-228600" defTabSz="682625" eaLnBrk="0" fontAlgn="base" hangingPunct="0">
              <a:lnSpc>
                <a:spcPct val="90000"/>
              </a:lnSpc>
              <a:spcBef>
                <a:spcPct val="20000"/>
              </a:spcBef>
              <a:spcAft>
                <a:spcPct val="0"/>
              </a:spcAft>
              <a:buClr>
                <a:schemeClr val="folHlink"/>
              </a:buClr>
              <a:buSzPct val="120000"/>
              <a:buChar char="•"/>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Dara-based </a:t>
            </a:r>
          </a:p>
          <a:p>
            <a:pPr marL="0" marR="0" lvl="0" indent="0" algn="ctr" defTabSz="682625"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a:ea typeface="MS PGothic" panose="020B0600070205080204" pitchFamily="34" charset="-128"/>
                <a:cs typeface="Times New Roman" panose="02020603050405020304" pitchFamily="18" charset="0"/>
              </a:rPr>
              <a:t>Quadruplet</a:t>
            </a:r>
          </a:p>
        </p:txBody>
      </p:sp>
      <p:sp>
        <p:nvSpPr>
          <p:cNvPr id="8" name="TextBox 7">
            <a:extLst>
              <a:ext uri="{FF2B5EF4-FFF2-40B4-BE49-F238E27FC236}">
                <a16:creationId xmlns:a16="http://schemas.microsoft.com/office/drawing/2014/main" id="{C5028641-8FA7-42E3-C496-87A7492D7204}"/>
              </a:ext>
            </a:extLst>
          </p:cNvPr>
          <p:cNvSpPr txBox="1"/>
          <p:nvPr/>
        </p:nvSpPr>
        <p:spPr>
          <a:xfrm>
            <a:off x="1443313" y="2708834"/>
            <a:ext cx="1466952" cy="369332"/>
          </a:xfrm>
          <a:prstGeom prst="rect">
            <a:avLst/>
          </a:prstGeom>
          <a:solidFill>
            <a:schemeClr val="tx2"/>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Standard risk</a:t>
            </a:r>
          </a:p>
        </p:txBody>
      </p:sp>
      <p:sp>
        <p:nvSpPr>
          <p:cNvPr id="9" name="TextBox 8">
            <a:extLst>
              <a:ext uri="{FF2B5EF4-FFF2-40B4-BE49-F238E27FC236}">
                <a16:creationId xmlns:a16="http://schemas.microsoft.com/office/drawing/2014/main" id="{CC386433-A869-04E0-F356-5492055AFC45}"/>
              </a:ext>
            </a:extLst>
          </p:cNvPr>
          <p:cNvSpPr txBox="1"/>
          <p:nvPr/>
        </p:nvSpPr>
        <p:spPr>
          <a:xfrm>
            <a:off x="4527780" y="2708834"/>
            <a:ext cx="1466952" cy="369332"/>
          </a:xfrm>
          <a:prstGeom prst="rect">
            <a:avLst/>
          </a:prstGeom>
          <a:solidFill>
            <a:schemeClr val="tx2"/>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 risk</a:t>
            </a:r>
          </a:p>
        </p:txBody>
      </p:sp>
      <p:sp>
        <p:nvSpPr>
          <p:cNvPr id="10" name="TextBox 9">
            <a:extLst>
              <a:ext uri="{FF2B5EF4-FFF2-40B4-BE49-F238E27FC236}">
                <a16:creationId xmlns:a16="http://schemas.microsoft.com/office/drawing/2014/main" id="{1AA479CA-D350-7B77-0E81-394ACD14B435}"/>
              </a:ext>
            </a:extLst>
          </p:cNvPr>
          <p:cNvSpPr txBox="1"/>
          <p:nvPr/>
        </p:nvSpPr>
        <p:spPr>
          <a:xfrm>
            <a:off x="4849776" y="4459568"/>
            <a:ext cx="822960" cy="369332"/>
          </a:xfrm>
          <a:prstGeom prst="rect">
            <a:avLst/>
          </a:prstGeom>
          <a:solidFill>
            <a:schemeClr val="accent2">
              <a:lumMod val="40000"/>
              <a:lumOff val="60000"/>
            </a:schemeClr>
          </a:solid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ASCT</a:t>
            </a:r>
          </a:p>
        </p:txBody>
      </p:sp>
      <p:sp>
        <p:nvSpPr>
          <p:cNvPr id="12" name="TextBox 11">
            <a:extLst>
              <a:ext uri="{FF2B5EF4-FFF2-40B4-BE49-F238E27FC236}">
                <a16:creationId xmlns:a16="http://schemas.microsoft.com/office/drawing/2014/main" id="{AEEE8493-FF30-0644-9B57-5631F9ED123E}"/>
              </a:ext>
            </a:extLst>
          </p:cNvPr>
          <p:cNvSpPr txBox="1"/>
          <p:nvPr/>
        </p:nvSpPr>
        <p:spPr bwMode="auto">
          <a:xfrm>
            <a:off x="3899996" y="3141500"/>
            <a:ext cx="989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Induction</a:t>
            </a:r>
          </a:p>
        </p:txBody>
      </p:sp>
      <p:sp>
        <p:nvSpPr>
          <p:cNvPr id="13" name="TextBox 12">
            <a:extLst>
              <a:ext uri="{FF2B5EF4-FFF2-40B4-BE49-F238E27FC236}">
                <a16:creationId xmlns:a16="http://schemas.microsoft.com/office/drawing/2014/main" id="{185A568A-9AE9-D715-8F6B-6169ADDC1F17}"/>
              </a:ext>
            </a:extLst>
          </p:cNvPr>
          <p:cNvSpPr txBox="1"/>
          <p:nvPr/>
        </p:nvSpPr>
        <p:spPr bwMode="auto">
          <a:xfrm>
            <a:off x="3940800" y="4829399"/>
            <a:ext cx="1416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cxnSp>
        <p:nvCxnSpPr>
          <p:cNvPr id="18" name="Connector: Elbow 17">
            <a:extLst>
              <a:ext uri="{FF2B5EF4-FFF2-40B4-BE49-F238E27FC236}">
                <a16:creationId xmlns:a16="http://schemas.microsoft.com/office/drawing/2014/main" id="{4465CE2D-2D04-2FA0-1BCA-A0298DCE1251}"/>
              </a:ext>
            </a:extLst>
          </p:cNvPr>
          <p:cNvCxnSpPr>
            <a:stCxn id="137222" idx="2"/>
            <a:endCxn id="8" idx="0"/>
          </p:cNvCxnSpPr>
          <p:nvPr/>
        </p:nvCxnSpPr>
        <p:spPr bwMode="auto">
          <a:xfrm rot="5400000">
            <a:off x="2811397" y="1801158"/>
            <a:ext cx="273069" cy="1542283"/>
          </a:xfrm>
          <a:prstGeom prst="bentConnector3">
            <a:avLst/>
          </a:prstGeom>
          <a:noFill/>
          <a:ln w="28575" cap="flat" cmpd="sng" algn="ctr">
            <a:solidFill>
              <a:schemeClr val="bg1"/>
            </a:solidFill>
            <a:prstDash val="solid"/>
            <a:round/>
            <a:headEnd type="none" w="med" len="med"/>
            <a:tailEnd type="none" w="med" len="med"/>
          </a:ln>
          <a:effectLst/>
        </p:spPr>
      </p:cxnSp>
      <p:cxnSp>
        <p:nvCxnSpPr>
          <p:cNvPr id="20" name="Connector: Elbow 19">
            <a:extLst>
              <a:ext uri="{FF2B5EF4-FFF2-40B4-BE49-F238E27FC236}">
                <a16:creationId xmlns:a16="http://schemas.microsoft.com/office/drawing/2014/main" id="{57A4C184-533F-A42C-DCCE-78B017B0FA46}"/>
              </a:ext>
            </a:extLst>
          </p:cNvPr>
          <p:cNvCxnSpPr>
            <a:stCxn id="137222" idx="2"/>
            <a:endCxn id="9" idx="0"/>
          </p:cNvCxnSpPr>
          <p:nvPr/>
        </p:nvCxnSpPr>
        <p:spPr bwMode="auto">
          <a:xfrm rot="16200000" flipH="1">
            <a:off x="4353630" y="1801207"/>
            <a:ext cx="273069" cy="1542184"/>
          </a:xfrm>
          <a:prstGeom prst="bentConnector3">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D3924D7-3BB0-1D6B-3E35-F23C5BE92C77}"/>
              </a:ext>
            </a:extLst>
          </p:cNvPr>
          <p:cNvCxnSpPr>
            <a:stCxn id="8" idx="2"/>
            <a:endCxn id="16" idx="0"/>
          </p:cNvCxnSpPr>
          <p:nvPr/>
        </p:nvCxnSpPr>
        <p:spPr bwMode="auto">
          <a:xfrm>
            <a:off x="2176789" y="3078166"/>
            <a:ext cx="0" cy="36570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0EB046F-7988-A6C6-B198-49B7572ABFA5}"/>
              </a:ext>
            </a:extLst>
          </p:cNvPr>
          <p:cNvCxnSpPr>
            <a:stCxn id="9" idx="2"/>
            <a:endCxn id="6" idx="0"/>
          </p:cNvCxnSpPr>
          <p:nvPr/>
        </p:nvCxnSpPr>
        <p:spPr bwMode="auto">
          <a:xfrm>
            <a:off x="5261256" y="3078166"/>
            <a:ext cx="0" cy="36570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C3FD18D-3F7A-1C1D-A53D-AC3043587D35}"/>
              </a:ext>
            </a:extLst>
          </p:cNvPr>
          <p:cNvCxnSpPr>
            <a:stCxn id="16" idx="2"/>
            <a:endCxn id="24" idx="0"/>
          </p:cNvCxnSpPr>
          <p:nvPr/>
        </p:nvCxnSpPr>
        <p:spPr bwMode="auto">
          <a:xfrm>
            <a:off x="2176789" y="4159844"/>
            <a:ext cx="0" cy="29972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5B30BC1-36ED-262D-C9A8-426EBFC58A8F}"/>
              </a:ext>
            </a:extLst>
          </p:cNvPr>
          <p:cNvCxnSpPr>
            <a:cxnSpLocks/>
            <a:stCxn id="24" idx="2"/>
            <a:endCxn id="156690" idx="0"/>
          </p:cNvCxnSpPr>
          <p:nvPr/>
        </p:nvCxnSpPr>
        <p:spPr bwMode="auto">
          <a:xfrm>
            <a:off x="2176789" y="4828900"/>
            <a:ext cx="0" cy="33905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DA84436-FB30-0DAB-9932-EB1CBB5E50A6}"/>
              </a:ext>
            </a:extLst>
          </p:cNvPr>
          <p:cNvCxnSpPr>
            <a:stCxn id="6" idx="2"/>
            <a:endCxn id="10" idx="0"/>
          </p:cNvCxnSpPr>
          <p:nvPr/>
        </p:nvCxnSpPr>
        <p:spPr bwMode="auto">
          <a:xfrm>
            <a:off x="5261256" y="4149837"/>
            <a:ext cx="0" cy="309731"/>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F3C22E0-9BDF-830C-0B55-24C0399BA30C}"/>
              </a:ext>
            </a:extLst>
          </p:cNvPr>
          <p:cNvCxnSpPr>
            <a:stCxn id="10" idx="2"/>
            <a:endCxn id="3" idx="0"/>
          </p:cNvCxnSpPr>
          <p:nvPr/>
        </p:nvCxnSpPr>
        <p:spPr bwMode="auto">
          <a:xfrm>
            <a:off x="5261256" y="4828900"/>
            <a:ext cx="0" cy="33905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9D14BD9-DF35-66A7-20AD-736B7E7FD6FB}"/>
              </a:ext>
            </a:extLst>
          </p:cNvPr>
          <p:cNvCxnSpPr>
            <a:cxnSpLocks/>
            <a:stCxn id="137224" idx="2"/>
          </p:cNvCxnSpPr>
          <p:nvPr/>
        </p:nvCxnSpPr>
        <p:spPr bwMode="auto">
          <a:xfrm>
            <a:off x="8954535" y="4159844"/>
            <a:ext cx="0" cy="1089343"/>
          </a:xfrm>
          <a:prstGeom prst="line">
            <a:avLst/>
          </a:prstGeom>
          <a:noFill/>
          <a:ln w="28575" cap="flat" cmpd="sng" algn="ctr">
            <a:solidFill>
              <a:schemeClr val="bg1"/>
            </a:solidFill>
            <a:prstDash val="solid"/>
            <a:round/>
            <a:headEnd type="none" w="med" len="med"/>
            <a:tailEnd type="none" w="med" len="med"/>
          </a:ln>
          <a:effectLst/>
        </p:spPr>
      </p:cxnSp>
      <p:sp>
        <p:nvSpPr>
          <p:cNvPr id="14" name="_s1040">
            <a:extLst>
              <a:ext uri="{FF2B5EF4-FFF2-40B4-BE49-F238E27FC236}">
                <a16:creationId xmlns:a16="http://schemas.microsoft.com/office/drawing/2014/main" id="{8D42BE87-BEC5-A72C-E1DA-2A1112BCB3C8}"/>
              </a:ext>
            </a:extLst>
          </p:cNvPr>
          <p:cNvSpPr>
            <a:spLocks noChangeArrowheads="1"/>
          </p:cNvSpPr>
          <p:nvPr/>
        </p:nvSpPr>
        <p:spPr bwMode="auto">
          <a:xfrm>
            <a:off x="7582935" y="5215780"/>
            <a:ext cx="2743200" cy="757231"/>
          </a:xfrm>
          <a:prstGeom prst="roundRect">
            <a:avLst>
              <a:gd name="adj" fmla="val 16667"/>
            </a:avLst>
          </a:prstGeom>
          <a:solidFill>
            <a:srgbClr val="FDB338"/>
          </a:solidFill>
          <a:ln w="9525">
            <a:solidFill>
              <a:schemeClr val="tx1"/>
            </a:solidFill>
            <a:round/>
            <a:headEnd/>
            <a:tailEnd/>
          </a:ln>
        </p:spPr>
        <p:txBody>
          <a:bodyPr wrap="none" lIns="0" tIns="0" rIns="0" bIns="0" anchor="ctr"/>
          <a:lstStyle>
            <a:lvl1pPr algn="l">
              <a:lnSpc>
                <a:spcPct val="90000"/>
              </a:lnSpc>
              <a:buClr>
                <a:schemeClr val="tx2"/>
              </a:buClr>
              <a:buSzPct val="120000"/>
              <a:buChar char="•"/>
              <a:defRPr sz="3200" b="1">
                <a:solidFill>
                  <a:schemeClr val="tx1"/>
                </a:solidFill>
                <a:latin typeface="Arial" pitchFamily="34" charset="0"/>
                <a:ea typeface="ＭＳ Ｐゴシック" pitchFamily="34" charset="-128"/>
              </a:defRPr>
            </a:lvl1pPr>
            <a:lvl2pPr marL="742950" indent="-28575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2pPr>
            <a:lvl3pPr marL="11430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3pPr>
            <a:lvl4pPr marL="16002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4pPr>
            <a:lvl5pPr marL="2057400" indent="-228600" algn="l">
              <a:lnSpc>
                <a:spcPct val="90000"/>
              </a:lnSpc>
              <a:spcBef>
                <a:spcPct val="20000"/>
              </a:spcBef>
              <a:buClr>
                <a:schemeClr val="folHlink"/>
              </a:buClr>
              <a:buSzPct val="120000"/>
              <a:buChar char="•"/>
              <a:defRPr sz="3200" b="1">
                <a:solidFill>
                  <a:schemeClr val="tx1"/>
                </a:solidFill>
                <a:latin typeface="Arial" pitchFamily="34" charset="0"/>
                <a:ea typeface="ＭＳ Ｐゴシック" pitchFamily="34" charset="-128"/>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Arial" pitchFamily="34" charset="0"/>
                <a:ea typeface="ＭＳ Ｐゴシック" pitchFamily="34" charset="-128"/>
              </a:defRPr>
            </a:lvl9pPr>
          </a:lstStyle>
          <a:p>
            <a:pPr marL="0" marR="0" lvl="0" indent="0" algn="ctr" defTabSz="914332"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Calibri"/>
                <a:ea typeface="ＭＳ Ｐゴシック" pitchFamily="34" charset="-128"/>
                <a:cs typeface="Times New Roman" pitchFamily="18" charset="0"/>
              </a:rPr>
              <a:t>Lenalidomide</a:t>
            </a:r>
          </a:p>
        </p:txBody>
      </p:sp>
      <p:sp>
        <p:nvSpPr>
          <p:cNvPr id="15" name="TextBox 14">
            <a:extLst>
              <a:ext uri="{FF2B5EF4-FFF2-40B4-BE49-F238E27FC236}">
                <a16:creationId xmlns:a16="http://schemas.microsoft.com/office/drawing/2014/main" id="{01D735C8-EBD0-1D3B-437F-9014E9BE0069}"/>
              </a:ext>
            </a:extLst>
          </p:cNvPr>
          <p:cNvSpPr txBox="1"/>
          <p:nvPr/>
        </p:nvSpPr>
        <p:spPr bwMode="auto">
          <a:xfrm>
            <a:off x="7623740" y="4877226"/>
            <a:ext cx="1416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4" name="TextBox 3">
            <a:extLst>
              <a:ext uri="{FF2B5EF4-FFF2-40B4-BE49-F238E27FC236}">
                <a16:creationId xmlns:a16="http://schemas.microsoft.com/office/drawing/2014/main" id="{69CDCF88-516D-2C07-748E-4F1B646B0C43}"/>
              </a:ext>
            </a:extLst>
          </p:cNvPr>
          <p:cNvSpPr txBox="1"/>
          <p:nvPr/>
        </p:nvSpPr>
        <p:spPr bwMode="auto">
          <a:xfrm>
            <a:off x="845264" y="5947722"/>
            <a:ext cx="602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Ixazomib</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may be substituted for carfilzomib in select patients.</a:t>
            </a:r>
          </a:p>
        </p:txBody>
      </p:sp>
      <p:sp>
        <p:nvSpPr>
          <p:cNvPr id="11" name="Slide Number Placeholder 2">
            <a:extLst>
              <a:ext uri="{FF2B5EF4-FFF2-40B4-BE49-F238E27FC236}">
                <a16:creationId xmlns:a16="http://schemas.microsoft.com/office/drawing/2014/main" id="{3CD3CF43-7BB6-8E2A-0FD5-4C80F6385A55}"/>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83842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58A40-AB8F-4014-8D1E-2B1E5BDE2D62}"/>
              </a:ext>
            </a:extLst>
          </p:cNvPr>
          <p:cNvSpPr>
            <a:spLocks noGrp="1"/>
          </p:cNvSpPr>
          <p:nvPr>
            <p:ph type="title"/>
          </p:nvPr>
        </p:nvSpPr>
        <p:spPr/>
        <p:txBody>
          <a:bodyPr/>
          <a:lstStyle/>
          <a:p>
            <a:r>
              <a:rPr lang="en-US" b="1"/>
              <a:t>Combination Therapy in Patients With Newly Diagnosed Transplant-Ineligible Multiple Myeloma</a:t>
            </a:r>
          </a:p>
        </p:txBody>
      </p:sp>
      <p:graphicFrame>
        <p:nvGraphicFramePr>
          <p:cNvPr id="13" name="Group 3">
            <a:extLst>
              <a:ext uri="{FF2B5EF4-FFF2-40B4-BE49-F238E27FC236}">
                <a16:creationId xmlns:a16="http://schemas.microsoft.com/office/drawing/2014/main" id="{A91BC0BF-F250-4DEF-9C10-340E993DB652}"/>
              </a:ext>
            </a:extLst>
          </p:cNvPr>
          <p:cNvGraphicFramePr>
            <a:graphicFrameLocks/>
          </p:cNvGraphicFramePr>
          <p:nvPr>
            <p:extLst>
              <p:ext uri="{D42A27DB-BD31-4B8C-83A1-F6EECF244321}">
                <p14:modId xmlns:p14="http://schemas.microsoft.com/office/powerpoint/2010/main" val="2887797787"/>
              </p:ext>
            </p:extLst>
          </p:nvPr>
        </p:nvGraphicFramePr>
        <p:xfrm>
          <a:off x="743944" y="1912066"/>
          <a:ext cx="10762487" cy="3718688"/>
        </p:xfrm>
        <a:graphic>
          <a:graphicData uri="http://schemas.openxmlformats.org/drawingml/2006/table">
            <a:tbl>
              <a:tblPr/>
              <a:tblGrid>
                <a:gridCol w="1759472">
                  <a:extLst>
                    <a:ext uri="{9D8B030D-6E8A-4147-A177-3AD203B41FA5}">
                      <a16:colId xmlns:a16="http://schemas.microsoft.com/office/drawing/2014/main" val="20000"/>
                    </a:ext>
                  </a:extLst>
                </a:gridCol>
                <a:gridCol w="1763477">
                  <a:extLst>
                    <a:ext uri="{9D8B030D-6E8A-4147-A177-3AD203B41FA5}">
                      <a16:colId xmlns:a16="http://schemas.microsoft.com/office/drawing/2014/main" val="20001"/>
                    </a:ext>
                  </a:extLst>
                </a:gridCol>
                <a:gridCol w="1763477">
                  <a:extLst>
                    <a:ext uri="{9D8B030D-6E8A-4147-A177-3AD203B41FA5}">
                      <a16:colId xmlns:a16="http://schemas.microsoft.com/office/drawing/2014/main" val="20002"/>
                    </a:ext>
                  </a:extLst>
                </a:gridCol>
                <a:gridCol w="1763477">
                  <a:extLst>
                    <a:ext uri="{9D8B030D-6E8A-4147-A177-3AD203B41FA5}">
                      <a16:colId xmlns:a16="http://schemas.microsoft.com/office/drawing/2014/main" val="20003"/>
                    </a:ext>
                  </a:extLst>
                </a:gridCol>
                <a:gridCol w="1763477">
                  <a:extLst>
                    <a:ext uri="{9D8B030D-6E8A-4147-A177-3AD203B41FA5}">
                      <a16:colId xmlns:a16="http://schemas.microsoft.com/office/drawing/2014/main" val="2053731560"/>
                    </a:ext>
                  </a:extLst>
                </a:gridCol>
                <a:gridCol w="1949107">
                  <a:extLst>
                    <a:ext uri="{9D8B030D-6E8A-4147-A177-3AD203B41FA5}">
                      <a16:colId xmlns:a16="http://schemas.microsoft.com/office/drawing/2014/main" val="42395389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SWOG S0777</a:t>
                      </a:r>
                      <a:r>
                        <a:rPr kumimoji="0" lang="en-US" sz="1400" b="1" i="0" u="none" strike="noStrike" cap="none" normalizeH="0" baseline="30000">
                          <a:ln>
                            <a:noFill/>
                          </a:ln>
                          <a:solidFill>
                            <a:schemeClr val="tx1"/>
                          </a:solidFill>
                          <a:effectLst/>
                          <a:latin typeface="Calibri" panose="020F0502020204030204" pitchFamily="34" charset="0"/>
                        </a:rPr>
                        <a:t>1</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VRd-lite</a:t>
                      </a:r>
                      <a:r>
                        <a:rPr kumimoji="0" lang="en-US" sz="1400" b="1" i="0" u="none" strike="noStrike" cap="none" normalizeH="0" baseline="30000">
                          <a:ln>
                            <a:noFill/>
                          </a:ln>
                          <a:solidFill>
                            <a:schemeClr val="tx1"/>
                          </a:solidFill>
                          <a:effectLst/>
                          <a:latin typeface="Calibri" panose="020F0502020204030204" pitchFamily="34" charset="0"/>
                        </a:rPr>
                        <a:t>2</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MAIA</a:t>
                      </a:r>
                      <a:r>
                        <a:rPr kumimoji="0" lang="en-US" sz="1400" b="1" i="0" u="none" strike="noStrike" cap="none" normalizeH="0" baseline="30000">
                          <a:ln>
                            <a:noFill/>
                          </a:ln>
                          <a:solidFill>
                            <a:schemeClr val="tx1"/>
                          </a:solidFill>
                          <a:effectLst/>
                          <a:latin typeface="Calibri" panose="020F0502020204030204" pitchFamily="34" charset="0"/>
                        </a:rPr>
                        <a:t>3</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CLARION</a:t>
                      </a:r>
                      <a:r>
                        <a:rPr kumimoji="0" lang="en-US" sz="1400" b="1" i="0" u="none" strike="noStrike" cap="none" normalizeH="0" baseline="30000">
                          <a:ln>
                            <a:noFill/>
                          </a:ln>
                          <a:solidFill>
                            <a:schemeClr val="tx1"/>
                          </a:solidFill>
                          <a:effectLst/>
                          <a:latin typeface="Calibri" panose="020F0502020204030204" pitchFamily="34" charset="0"/>
                        </a:rPr>
                        <a:t>4</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TOURMALINE-MM2</a:t>
                      </a:r>
                      <a:r>
                        <a:rPr kumimoji="0" lang="en-US" sz="1400" b="1" i="0" u="none" strike="noStrike" cap="none" normalizeH="0" baseline="30000">
                          <a:ln>
                            <a:noFill/>
                          </a:ln>
                          <a:solidFill>
                            <a:schemeClr val="tx1"/>
                          </a:solidFill>
                          <a:effectLst/>
                          <a:latin typeface="Calibri" panose="020F0502020204030204" pitchFamily="34" charset="0"/>
                        </a:rPr>
                        <a:t>5</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Study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VRd vs Rd</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VRd lite</a:t>
                      </a:r>
                      <a:r>
                        <a:rPr kumimoji="0" lang="en-US" sz="1400" b="0" i="0" u="none" strike="noStrike" cap="none" normalizeH="0" baseline="3000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(n = 50)</a:t>
                      </a:r>
                      <a:endParaRPr kumimoji="0" lang="en-US" sz="1400" b="0" i="0" u="none" strike="noStrike" cap="none" normalizeH="0" baseline="3000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DRd vs Rd</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(n = 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KMP vs  VMP</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(n = 955)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IRd vs Rd</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2689243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Study 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82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Study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69% intent to transplant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100% ineligible for transplant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100% ineligible for high-dose CT and transplant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100% ineligible for transplant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100% ineligible for transplant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f/u,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a:t>
                      </a:r>
                      <a:r>
                        <a:rPr kumimoji="0" lang="en-US" sz="1400" b="0" i="0" u="none" strike="noStrike" cap="none" normalizeH="0" baseline="3000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53.3</a:t>
                      </a:r>
                      <a:r>
                        <a:rPr kumimoji="0" lang="en-US" sz="1400" b="0" i="0" u="none" strike="noStrike" cap="none" normalizeH="0" baseline="3000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90.2 vs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92.9 vs 81.6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84.3 vs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82.1 vs 79.7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02188940"/>
                  </a:ext>
                </a:extLst>
              </a:tr>
              <a:tr h="24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41 vs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t>
                      </a:r>
                      <a:r>
                        <a:rPr kumimoji="0" lang="en-US" sz="1400" b="0" i="1" u="none" strike="noStrike" cap="none" normalizeH="0" baseline="0">
                          <a:ln>
                            <a:noFill/>
                          </a:ln>
                          <a:solidFill>
                            <a:schemeClr val="bg2">
                              <a:lumMod val="10000"/>
                            </a:schemeClr>
                          </a:solidFill>
                          <a:effectLst/>
                          <a:latin typeface="Calibri" panose="020F0502020204030204" pitchFamily="34" charset="0"/>
                        </a:rPr>
                        <a:t>P</a:t>
                      </a:r>
                      <a:r>
                        <a:rPr kumimoji="0" lang="en-US" sz="1400" b="0" i="0" u="none" strike="noStrike" cap="none" normalizeH="0" baseline="0">
                          <a:ln>
                            <a:noFill/>
                          </a:ln>
                          <a:solidFill>
                            <a:schemeClr val="bg2">
                              <a:lumMod val="10000"/>
                            </a:schemeClr>
                          </a:solidFill>
                          <a:effectLst/>
                          <a:latin typeface="Calibri" panose="020F0502020204030204" pitchFamily="34" charset="0"/>
                        </a:rPr>
                        <a:t> = .003)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61.9 vs 34.4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i="0">
                          <a:solidFill>
                            <a:schemeClr val="bg1"/>
                          </a:solidFill>
                          <a:latin typeface="Calibri" panose="020F0502020204030204" pitchFamily="34" charset="0"/>
                        </a:rPr>
                        <a:t>(</a:t>
                      </a:r>
                      <a:r>
                        <a:rPr lang="en-US" sz="1400" b="0" i="1">
                          <a:solidFill>
                            <a:schemeClr val="bg1"/>
                          </a:solidFill>
                          <a:latin typeface="Calibri" panose="020F0502020204030204" pitchFamily="34" charset="0"/>
                        </a:rPr>
                        <a:t>P</a:t>
                      </a:r>
                      <a:r>
                        <a:rPr lang="en-US" sz="1400" b="0">
                          <a:solidFill>
                            <a:schemeClr val="bg1"/>
                          </a:solidFill>
                          <a:latin typeface="Calibri" panose="020F0502020204030204" pitchFamily="34" charset="0"/>
                        </a:rPr>
                        <a:t> &lt;.0001)</a:t>
                      </a: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22.3 vs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35.3 vs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a:t>
                      </a:r>
                      <a:r>
                        <a:rPr lang="en-US" sz="1400" b="0" i="1">
                          <a:solidFill>
                            <a:schemeClr val="bg1"/>
                          </a:solidFill>
                          <a:latin typeface="Calibri" panose="020F0502020204030204" pitchFamily="34" charset="0"/>
                        </a:rPr>
                        <a:t>P = </a:t>
                      </a:r>
                      <a:r>
                        <a:rPr lang="en-US" sz="1400" b="0">
                          <a:solidFill>
                            <a:schemeClr val="bg1"/>
                          </a:solidFill>
                          <a:latin typeface="Calibri" panose="020F0502020204030204" pitchFamily="34" charset="0"/>
                        </a:rPr>
                        <a:t>.073</a:t>
                      </a:r>
                      <a:r>
                        <a:rPr kumimoji="0" lang="en-US" sz="14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8923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 vs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t>
                      </a:r>
                      <a:r>
                        <a:rPr kumimoji="0" lang="en-US" sz="1400" b="0" i="1" u="none" strike="noStrike" cap="none" normalizeH="0" baseline="0">
                          <a:ln>
                            <a:noFill/>
                          </a:ln>
                          <a:solidFill>
                            <a:schemeClr val="bg2">
                              <a:lumMod val="10000"/>
                            </a:schemeClr>
                          </a:solidFill>
                          <a:effectLst/>
                          <a:latin typeface="Calibri" panose="020F0502020204030204" pitchFamily="34" charset="0"/>
                        </a:rPr>
                        <a:t>P</a:t>
                      </a:r>
                      <a:r>
                        <a:rPr kumimoji="0" lang="en-US" sz="1400" b="0" i="0" u="none" strike="noStrike" cap="none" normalizeH="0" baseline="0">
                          <a:ln>
                            <a:noFill/>
                          </a:ln>
                          <a:solidFill>
                            <a:schemeClr val="bg2">
                              <a:lumMod val="10000"/>
                            </a:schemeClr>
                          </a:solidFill>
                          <a:effectLst/>
                          <a:latin typeface="Calibri" panose="020F0502020204030204" pitchFamily="34" charset="0"/>
                        </a:rPr>
                        <a:t> = .0114)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highlight>
                          <a:srgbClr val="FFFF00"/>
                        </a:highligh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 vs 65.5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t>
                      </a:r>
                      <a:r>
                        <a:rPr kumimoji="0" lang="en-US" sz="1400" b="0" i="1" u="none" strike="noStrike" cap="none" normalizeH="0" baseline="0">
                          <a:ln>
                            <a:noFill/>
                          </a:ln>
                          <a:solidFill>
                            <a:schemeClr val="bg2">
                              <a:lumMod val="10000"/>
                            </a:schemeClr>
                          </a:solidFill>
                          <a:effectLst/>
                          <a:latin typeface="Calibri" panose="020F0502020204030204" pitchFamily="34" charset="0"/>
                        </a:rPr>
                        <a:t>P</a:t>
                      </a:r>
                      <a:r>
                        <a:rPr kumimoji="0" lang="en-US" sz="1400" b="0" i="0" u="none" strike="noStrike" cap="none" normalizeH="0" baseline="0">
                          <a:ln>
                            <a:noFill/>
                          </a:ln>
                          <a:solidFill>
                            <a:schemeClr val="bg2">
                              <a:lumMod val="10000"/>
                            </a:schemeClr>
                          </a:solidFill>
                          <a:effectLst/>
                          <a:latin typeface="Calibri" panose="020F0502020204030204" pitchFamily="34" charset="0"/>
                        </a:rPr>
                        <a:t> = .0003)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 vs 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NR vs 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(HR: 0.998)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7411141"/>
                  </a:ext>
                </a:extLst>
              </a:tr>
            </a:tbl>
          </a:graphicData>
        </a:graphic>
      </p:graphicFrame>
      <p:sp>
        <p:nvSpPr>
          <p:cNvPr id="14" name="Text Box 30">
            <a:extLst>
              <a:ext uri="{FF2B5EF4-FFF2-40B4-BE49-F238E27FC236}">
                <a16:creationId xmlns:a16="http://schemas.microsoft.com/office/drawing/2014/main" id="{1B738483-F48B-47CB-8393-5820BF1CBEF8}"/>
              </a:ext>
            </a:extLst>
          </p:cNvPr>
          <p:cNvSpPr txBox="1">
            <a:spLocks noChangeArrowheads="1"/>
          </p:cNvSpPr>
          <p:nvPr/>
        </p:nvSpPr>
        <p:spPr bwMode="auto">
          <a:xfrm>
            <a:off x="743944" y="5670843"/>
            <a:ext cx="11024935"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*Efficacy analysis, n = 235; response analysis, n = 215. </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 1.3 mg/m</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SC QW, R: 15 mg PO on Days 1-21, d: 20 mg PO on Days 1, 2, 8, 9, 15, 16, 22, 23 </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 cycles) followed by consolidation (6 cycles) for 35-day cycles. </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For OS assessment, ~27 mo. </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For OS assessment, ~58 mo.</a:t>
            </a:r>
          </a:p>
        </p:txBody>
      </p:sp>
      <p:sp>
        <p:nvSpPr>
          <p:cNvPr id="15" name="Text Box 15">
            <a:extLst>
              <a:ext uri="{FF2B5EF4-FFF2-40B4-BE49-F238E27FC236}">
                <a16:creationId xmlns:a16="http://schemas.microsoft.com/office/drawing/2014/main" id="{D8705381-E4F2-4AD9-A8A1-F8E614366926}"/>
              </a:ext>
            </a:extLst>
          </p:cNvPr>
          <p:cNvSpPr txBox="1">
            <a:spLocks noChangeArrowheads="1"/>
          </p:cNvSpPr>
          <p:nvPr/>
        </p:nvSpPr>
        <p:spPr bwMode="auto">
          <a:xfrm>
            <a:off x="315475" y="6330675"/>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1. Durie. Blood Cancer J. 2020;10:53. 2. O’Donnell. ASH 2019.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 3178. 3. Kumar. ASH 2022.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 4559. 4.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Facon</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 Blood. 2019;133:1953. 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Facon</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 Blood. 2021;137:3616.</a:t>
            </a:r>
          </a:p>
        </p:txBody>
      </p:sp>
      <p:sp>
        <p:nvSpPr>
          <p:cNvPr id="3" name="Slide Number Placeholder 2">
            <a:extLst>
              <a:ext uri="{FF2B5EF4-FFF2-40B4-BE49-F238E27FC236}">
                <a16:creationId xmlns:a16="http://schemas.microsoft.com/office/drawing/2014/main" id="{00761EC2-74F0-D9CC-2FAD-FDD99660CFEC}"/>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94105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97695-D1D1-3730-BDE9-C076BFA2AAE5}"/>
              </a:ext>
            </a:extLst>
          </p:cNvPr>
          <p:cNvSpPr>
            <a:spLocks noGrp="1"/>
          </p:cNvSpPr>
          <p:nvPr>
            <p:ph type="title"/>
          </p:nvPr>
        </p:nvSpPr>
        <p:spPr/>
        <p:txBody>
          <a:bodyPr/>
          <a:lstStyle/>
          <a:p>
            <a:r>
              <a:rPr lang="en-US" err="1"/>
              <a:t>DRd</a:t>
            </a:r>
            <a:r>
              <a:rPr lang="en-US"/>
              <a:t> vs </a:t>
            </a:r>
            <a:r>
              <a:rPr lang="en-US" err="1"/>
              <a:t>VRd</a:t>
            </a:r>
            <a:r>
              <a:rPr lang="en-US"/>
              <a:t> in Transplant-Ineligible NDMM</a:t>
            </a:r>
          </a:p>
        </p:txBody>
      </p:sp>
      <p:sp>
        <p:nvSpPr>
          <p:cNvPr id="3" name="Content Placeholder 2">
            <a:extLst>
              <a:ext uri="{FF2B5EF4-FFF2-40B4-BE49-F238E27FC236}">
                <a16:creationId xmlns:a16="http://schemas.microsoft.com/office/drawing/2014/main" id="{999D7234-A078-CD60-50C1-9D904FA3F81E}"/>
              </a:ext>
            </a:extLst>
          </p:cNvPr>
          <p:cNvSpPr>
            <a:spLocks noGrp="1"/>
          </p:cNvSpPr>
          <p:nvPr>
            <p:ph idx="13"/>
          </p:nvPr>
        </p:nvSpPr>
        <p:spPr>
          <a:xfrm>
            <a:off x="423121" y="1728555"/>
            <a:ext cx="11348191" cy="4462943"/>
          </a:xfrm>
        </p:spPr>
        <p:txBody>
          <a:bodyPr/>
          <a:lstStyle/>
          <a:p>
            <a:r>
              <a:rPr lang="en-US" sz="1800"/>
              <a:t>Retrospective analysis of data from </a:t>
            </a:r>
            <a:r>
              <a:rPr lang="en-US" sz="1800" err="1"/>
              <a:t>Acentrus</a:t>
            </a:r>
            <a:r>
              <a:rPr lang="en-US" sz="1800"/>
              <a:t> EMR database comparing time to next treatment or death with Dara-Rd or </a:t>
            </a:r>
            <a:r>
              <a:rPr lang="en-US" sz="1800" err="1"/>
              <a:t>VRd</a:t>
            </a:r>
            <a:r>
              <a:rPr lang="en-US" sz="1800"/>
              <a:t> in 643 patients* between January 2018 and May 2023</a:t>
            </a:r>
          </a:p>
        </p:txBody>
      </p:sp>
      <p:sp>
        <p:nvSpPr>
          <p:cNvPr id="4" name="TextBox 3">
            <a:extLst>
              <a:ext uri="{FF2B5EF4-FFF2-40B4-BE49-F238E27FC236}">
                <a16:creationId xmlns:a16="http://schemas.microsoft.com/office/drawing/2014/main" id="{218B3F37-280B-9237-193A-06D426EBC364}"/>
              </a:ext>
            </a:extLst>
          </p:cNvPr>
          <p:cNvSpPr txBox="1"/>
          <p:nvPr/>
        </p:nvSpPr>
        <p:spPr bwMode="auto">
          <a:xfrm>
            <a:off x="320406" y="6521365"/>
            <a:ext cx="6102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Hansen. ASH 2023. </a:t>
            </a:r>
            <a:r>
              <a:rPr kumimoji="0" lang="en-US" altLang="en-US" sz="1200" b="0" i="0" u="none" strike="noStrike" kern="1200" cap="none" spc="0" normalizeH="0" baseline="0" noProof="0" err="1">
                <a:ln>
                  <a:noFill/>
                </a:ln>
                <a:solidFill>
                  <a:srgbClr val="455560"/>
                </a:solidFill>
                <a:effectLst/>
                <a:uLnTx/>
                <a:uFillTx/>
                <a:latin typeface="Calibri"/>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543.</a:t>
            </a:r>
          </a:p>
        </p:txBody>
      </p:sp>
      <p:sp>
        <p:nvSpPr>
          <p:cNvPr id="10" name="TextBox 9">
            <a:extLst>
              <a:ext uri="{FF2B5EF4-FFF2-40B4-BE49-F238E27FC236}">
                <a16:creationId xmlns:a16="http://schemas.microsoft.com/office/drawing/2014/main" id="{37F59550-1892-5A28-DDFC-A6D66FDDDB11}"/>
              </a:ext>
            </a:extLst>
          </p:cNvPr>
          <p:cNvSpPr txBox="1"/>
          <p:nvPr/>
        </p:nvSpPr>
        <p:spPr bwMode="auto">
          <a:xfrm>
            <a:off x="4090247" y="2281509"/>
            <a:ext cx="31364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to Next Treatment/Death</a:t>
            </a:r>
          </a:p>
        </p:txBody>
      </p:sp>
      <p:sp>
        <p:nvSpPr>
          <p:cNvPr id="11" name="Content Placeholder 2">
            <a:extLst>
              <a:ext uri="{FF2B5EF4-FFF2-40B4-BE49-F238E27FC236}">
                <a16:creationId xmlns:a16="http://schemas.microsoft.com/office/drawing/2014/main" id="{4D7B97B0-B58F-501B-6118-D4F34F3F360B}"/>
              </a:ext>
            </a:extLst>
          </p:cNvPr>
          <p:cNvSpPr txBox="1">
            <a:spLocks/>
          </p:cNvSpPr>
          <p:nvPr/>
        </p:nvSpPr>
        <p:spPr bwMode="auto">
          <a:xfrm>
            <a:off x="366523" y="5770736"/>
            <a:ext cx="10877529" cy="72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32% of patients treated with </a:t>
            </a:r>
            <a:r>
              <a:rPr kumimoji="0" lang="en-US" sz="1800" b="0" i="0" u="none" strike="noStrike" kern="0" cap="none" spc="0" normalizeH="0" baseline="0" noProof="0" err="1">
                <a:ln>
                  <a:noFill/>
                </a:ln>
                <a:solidFill>
                  <a:srgbClr val="000000"/>
                </a:solidFill>
                <a:effectLst/>
                <a:uLnTx/>
                <a:uFillTx/>
                <a:latin typeface="Calibri" panose="020F0502020204030204" pitchFamily="34" charset="0"/>
                <a:ea typeface="+mn-ea"/>
                <a:cs typeface="+mn-cs"/>
              </a:rPr>
              <a:t>DRd</a:t>
            </a: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 vs 51% of patients treated with </a:t>
            </a:r>
            <a:r>
              <a:rPr kumimoji="0" lang="en-US" sz="1800" b="0" i="0" u="none" strike="noStrike" kern="0" cap="none" spc="0" normalizeH="0" baseline="0" noProof="0" err="1">
                <a:ln>
                  <a:noFill/>
                </a:ln>
                <a:solidFill>
                  <a:srgbClr val="000000"/>
                </a:solidFill>
                <a:effectLst/>
                <a:uLnTx/>
                <a:uFillTx/>
                <a:latin typeface="Calibri" panose="020F0502020204030204" pitchFamily="34" charset="0"/>
                <a:ea typeface="+mn-ea"/>
                <a:cs typeface="+mn-cs"/>
              </a:rPr>
              <a:t>VRd</a:t>
            </a: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 received a subsequent line of therapy or died</a:t>
            </a:r>
          </a:p>
        </p:txBody>
      </p:sp>
      <p:sp>
        <p:nvSpPr>
          <p:cNvPr id="12" name="TextBox 11">
            <a:extLst>
              <a:ext uri="{FF2B5EF4-FFF2-40B4-BE49-F238E27FC236}">
                <a16:creationId xmlns:a16="http://schemas.microsoft.com/office/drawing/2014/main" id="{A139535E-B3C7-EDD6-96EF-C4F450B24650}"/>
              </a:ext>
            </a:extLst>
          </p:cNvPr>
          <p:cNvSpPr txBox="1"/>
          <p:nvPr/>
        </p:nvSpPr>
        <p:spPr bwMode="auto">
          <a:xfrm>
            <a:off x="2935612" y="3911542"/>
            <a:ext cx="35835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Median TTNT/death: 37.8 </a:t>
            </a: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mo</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vs 18.7 </a:t>
            </a: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mo</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0.58 (95% CI: 0.35-0.81); </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&lt;.001</a:t>
            </a:r>
          </a:p>
        </p:txBody>
      </p:sp>
      <p:sp>
        <p:nvSpPr>
          <p:cNvPr id="5" name="TextBox 4">
            <a:extLst>
              <a:ext uri="{FF2B5EF4-FFF2-40B4-BE49-F238E27FC236}">
                <a16:creationId xmlns:a16="http://schemas.microsoft.com/office/drawing/2014/main" id="{1C226FD0-86BF-4545-31FC-AD694389A485}"/>
              </a:ext>
            </a:extLst>
          </p:cNvPr>
          <p:cNvSpPr txBox="1"/>
          <p:nvPr/>
        </p:nvSpPr>
        <p:spPr bwMode="auto">
          <a:xfrm>
            <a:off x="3909371" y="6280503"/>
            <a:ext cx="38099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*After inverse probability of treatment weighting </a:t>
            </a:r>
          </a:p>
        </p:txBody>
      </p:sp>
      <p:sp>
        <p:nvSpPr>
          <p:cNvPr id="6" name="Slide Number Placeholder 1">
            <a:extLst>
              <a:ext uri="{FF2B5EF4-FFF2-40B4-BE49-F238E27FC236}">
                <a16:creationId xmlns:a16="http://schemas.microsoft.com/office/drawing/2014/main" id="{EDB26018-617E-5270-D4CB-B8E8C6C7BF74}"/>
              </a:ext>
            </a:extLst>
          </p:cNvPr>
          <p:cNvSpPr>
            <a:spLocks noGrp="1"/>
          </p:cNvSpPr>
          <p:nvPr>
            <p:ph type="sldNum" sz="quarter" idx="4"/>
          </p:nvPr>
        </p:nvSpPr>
        <p:spPr>
          <a:xfrm>
            <a:off x="11804651" y="6455570"/>
            <a:ext cx="384174" cy="30718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E3AFC9B3-5A54-F47C-31FE-E4FDC82CC77D}"/>
              </a:ext>
            </a:extLst>
          </p:cNvPr>
          <p:cNvSpPr txBox="1"/>
          <p:nvPr/>
        </p:nvSpPr>
        <p:spPr bwMode="auto">
          <a:xfrm>
            <a:off x="4332721" y="4889678"/>
            <a:ext cx="3986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Arial" panose="020B0604020202020204" pitchFamily="34" charset="0"/>
              </a:rPr>
              <a:t>Time From Index Date (Mo)</a:t>
            </a:r>
          </a:p>
        </p:txBody>
      </p:sp>
      <p:sp>
        <p:nvSpPr>
          <p:cNvPr id="8" name="TextBox 7">
            <a:extLst>
              <a:ext uri="{FF2B5EF4-FFF2-40B4-BE49-F238E27FC236}">
                <a16:creationId xmlns:a16="http://schemas.microsoft.com/office/drawing/2014/main" id="{C22E09B8-31A0-09A5-F1C7-2EFACE0B889B}"/>
              </a:ext>
            </a:extLst>
          </p:cNvPr>
          <p:cNvSpPr txBox="1"/>
          <p:nvPr/>
        </p:nvSpPr>
        <p:spPr bwMode="auto">
          <a:xfrm>
            <a:off x="1570657" y="2650841"/>
            <a:ext cx="738664" cy="2033462"/>
          </a:xfrm>
          <a:prstGeom prst="rect">
            <a:avLst/>
          </a:prstGeom>
          <a:noFill/>
          <a:ln>
            <a:noFill/>
          </a:ln>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a:ea typeface="+mn-ea"/>
                <a:cs typeface="Arial" panose="020B0604020202020204" pitchFamily="34" charset="0"/>
              </a:rPr>
              <a:t>Patients Remaining on Treatment (%)</a:t>
            </a:r>
          </a:p>
        </p:txBody>
      </p:sp>
      <p:grpSp>
        <p:nvGrpSpPr>
          <p:cNvPr id="13" name="Group 12">
            <a:extLst>
              <a:ext uri="{FF2B5EF4-FFF2-40B4-BE49-F238E27FC236}">
                <a16:creationId xmlns:a16="http://schemas.microsoft.com/office/drawing/2014/main" id="{46487797-24DF-5CBA-8C14-9BA7BD04C6F1}"/>
              </a:ext>
            </a:extLst>
          </p:cNvPr>
          <p:cNvGrpSpPr/>
          <p:nvPr/>
        </p:nvGrpSpPr>
        <p:grpSpPr>
          <a:xfrm>
            <a:off x="2187472" y="2587903"/>
            <a:ext cx="685380" cy="2263974"/>
            <a:chOff x="3414008" y="2977015"/>
            <a:chExt cx="535724" cy="2263974"/>
          </a:xfrm>
        </p:grpSpPr>
        <p:sp>
          <p:nvSpPr>
            <p:cNvPr id="14" name="TextBox 13">
              <a:extLst>
                <a:ext uri="{FF2B5EF4-FFF2-40B4-BE49-F238E27FC236}">
                  <a16:creationId xmlns:a16="http://schemas.microsoft.com/office/drawing/2014/main" id="{678EBD51-4ACC-6FC9-6A45-B15AF4E97ED2}"/>
                </a:ext>
              </a:extLst>
            </p:cNvPr>
            <p:cNvSpPr txBox="1"/>
            <p:nvPr/>
          </p:nvSpPr>
          <p:spPr bwMode="auto">
            <a:xfrm>
              <a:off x="3414008" y="297701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100</a:t>
              </a:r>
            </a:p>
          </p:txBody>
        </p:sp>
        <p:sp>
          <p:nvSpPr>
            <p:cNvPr id="15" name="TextBox 14">
              <a:extLst>
                <a:ext uri="{FF2B5EF4-FFF2-40B4-BE49-F238E27FC236}">
                  <a16:creationId xmlns:a16="http://schemas.microsoft.com/office/drawing/2014/main" id="{B66FF978-8C85-93CA-3983-8712FFD86BBB}"/>
                </a:ext>
              </a:extLst>
            </p:cNvPr>
            <p:cNvSpPr txBox="1"/>
            <p:nvPr/>
          </p:nvSpPr>
          <p:spPr bwMode="auto">
            <a:xfrm>
              <a:off x="3531028" y="33545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80</a:t>
              </a:r>
            </a:p>
          </p:txBody>
        </p:sp>
        <p:sp>
          <p:nvSpPr>
            <p:cNvPr id="16" name="TextBox 15">
              <a:extLst>
                <a:ext uri="{FF2B5EF4-FFF2-40B4-BE49-F238E27FC236}">
                  <a16:creationId xmlns:a16="http://schemas.microsoft.com/office/drawing/2014/main" id="{F723F797-8D9C-DA2C-E159-545243F7F22C}"/>
                </a:ext>
              </a:extLst>
            </p:cNvPr>
            <p:cNvSpPr txBox="1"/>
            <p:nvPr/>
          </p:nvSpPr>
          <p:spPr bwMode="auto">
            <a:xfrm>
              <a:off x="3531028" y="37376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60</a:t>
              </a:r>
            </a:p>
          </p:txBody>
        </p:sp>
        <p:sp>
          <p:nvSpPr>
            <p:cNvPr id="17" name="TextBox 16">
              <a:extLst>
                <a:ext uri="{FF2B5EF4-FFF2-40B4-BE49-F238E27FC236}">
                  <a16:creationId xmlns:a16="http://schemas.microsoft.com/office/drawing/2014/main" id="{85B78C09-FF81-BB54-EECD-6AD34FF646CC}"/>
                </a:ext>
              </a:extLst>
            </p:cNvPr>
            <p:cNvSpPr txBox="1"/>
            <p:nvPr/>
          </p:nvSpPr>
          <p:spPr bwMode="auto">
            <a:xfrm>
              <a:off x="3531028" y="4116078"/>
              <a:ext cx="418704" cy="33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40</a:t>
              </a:r>
            </a:p>
          </p:txBody>
        </p:sp>
        <p:sp>
          <p:nvSpPr>
            <p:cNvPr id="18" name="TextBox 17">
              <a:extLst>
                <a:ext uri="{FF2B5EF4-FFF2-40B4-BE49-F238E27FC236}">
                  <a16:creationId xmlns:a16="http://schemas.microsoft.com/office/drawing/2014/main" id="{B1D3EF51-2DEC-22C7-2160-BF03D395C8D6}"/>
                </a:ext>
              </a:extLst>
            </p:cNvPr>
            <p:cNvSpPr txBox="1"/>
            <p:nvPr/>
          </p:nvSpPr>
          <p:spPr bwMode="auto">
            <a:xfrm>
              <a:off x="3531028" y="4496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20</a:t>
              </a:r>
            </a:p>
          </p:txBody>
        </p:sp>
        <p:sp>
          <p:nvSpPr>
            <p:cNvPr id="19" name="TextBox 18">
              <a:extLst>
                <a:ext uri="{FF2B5EF4-FFF2-40B4-BE49-F238E27FC236}">
                  <a16:creationId xmlns:a16="http://schemas.microsoft.com/office/drawing/2014/main" id="{EE149C73-5326-4FDA-5702-2A71A45C9CEE}"/>
                </a:ext>
              </a:extLst>
            </p:cNvPr>
            <p:cNvSpPr txBox="1"/>
            <p:nvPr/>
          </p:nvSpPr>
          <p:spPr bwMode="auto">
            <a:xfrm>
              <a:off x="3648047" y="487165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0</a:t>
              </a:r>
            </a:p>
          </p:txBody>
        </p:sp>
      </p:grpSp>
      <p:sp>
        <p:nvSpPr>
          <p:cNvPr id="20" name="TextBox 19">
            <a:extLst>
              <a:ext uri="{FF2B5EF4-FFF2-40B4-BE49-F238E27FC236}">
                <a16:creationId xmlns:a16="http://schemas.microsoft.com/office/drawing/2014/main" id="{403FDFBF-FBC6-1EF4-90C9-FC0468672075}"/>
              </a:ext>
            </a:extLst>
          </p:cNvPr>
          <p:cNvSpPr txBox="1"/>
          <p:nvPr/>
        </p:nvSpPr>
        <p:spPr bwMode="auto">
          <a:xfrm>
            <a:off x="2707365" y="4653609"/>
            <a:ext cx="385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0</a:t>
            </a:r>
          </a:p>
        </p:txBody>
      </p:sp>
      <p:sp>
        <p:nvSpPr>
          <p:cNvPr id="21" name="Freeform: Shape 20">
            <a:extLst>
              <a:ext uri="{FF2B5EF4-FFF2-40B4-BE49-F238E27FC236}">
                <a16:creationId xmlns:a16="http://schemas.microsoft.com/office/drawing/2014/main" id="{88D07888-F96F-57BB-0691-6EB019839FBC}"/>
              </a:ext>
            </a:extLst>
          </p:cNvPr>
          <p:cNvSpPr/>
          <p:nvPr/>
        </p:nvSpPr>
        <p:spPr bwMode="auto">
          <a:xfrm>
            <a:off x="2898742" y="2767262"/>
            <a:ext cx="6864690" cy="1891876"/>
          </a:xfrm>
          <a:custGeom>
            <a:avLst/>
            <a:gdLst>
              <a:gd name="connsiteX0" fmla="*/ 0 w 4743450"/>
              <a:gd name="connsiteY0" fmla="*/ 0 h 3333750"/>
              <a:gd name="connsiteX1" fmla="*/ 0 w 4743450"/>
              <a:gd name="connsiteY1" fmla="*/ 3333750 h 3333750"/>
              <a:gd name="connsiteX2" fmla="*/ 4743450 w 4743450"/>
              <a:gd name="connsiteY2" fmla="*/ 3333750 h 3333750"/>
            </a:gdLst>
            <a:ahLst/>
            <a:cxnLst>
              <a:cxn ang="0">
                <a:pos x="connsiteX0" y="connsiteY0"/>
              </a:cxn>
              <a:cxn ang="0">
                <a:pos x="connsiteX1" y="connsiteY1"/>
              </a:cxn>
              <a:cxn ang="0">
                <a:pos x="connsiteX2" y="connsiteY2"/>
              </a:cxn>
            </a:cxnLst>
            <a:rect l="l" t="t" r="r" b="b"/>
            <a:pathLst>
              <a:path w="4743450" h="3333750">
                <a:moveTo>
                  <a:pt x="0" y="0"/>
                </a:moveTo>
                <a:lnTo>
                  <a:pt x="0" y="3333750"/>
                </a:lnTo>
                <a:lnTo>
                  <a:pt x="4743450" y="3333750"/>
                </a:lnTo>
              </a:path>
            </a:pathLst>
          </a:custGeom>
          <a:noFill/>
          <a:ln w="28575">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604B0A18-A5B4-6BFC-20DB-69CEF6C08288}"/>
              </a:ext>
            </a:extLst>
          </p:cNvPr>
          <p:cNvGrpSpPr/>
          <p:nvPr/>
        </p:nvGrpSpPr>
        <p:grpSpPr>
          <a:xfrm>
            <a:off x="2823411" y="2767262"/>
            <a:ext cx="86311" cy="1891876"/>
            <a:chOff x="3586572" y="1714500"/>
            <a:chExt cx="593518" cy="3340100"/>
          </a:xfrm>
        </p:grpSpPr>
        <p:cxnSp>
          <p:nvCxnSpPr>
            <p:cNvPr id="23" name="Straight Connector 22">
              <a:extLst>
                <a:ext uri="{FF2B5EF4-FFF2-40B4-BE49-F238E27FC236}">
                  <a16:creationId xmlns:a16="http://schemas.microsoft.com/office/drawing/2014/main" id="{70994875-C20C-E4F6-4D04-C1CA22D551CF}"/>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792F8DA-D1CC-E98D-9DF1-B3E440C18746}"/>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03D4BC6-1656-8DF9-9CCA-3ABF7E9F1E72}"/>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5176BFF-B02B-46B4-9B62-EA92FF1D6D93}"/>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9FDD026-9286-3D32-D8EE-B67F75B175FD}"/>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A1C6F5B-9A89-6F50-F4D1-6D2FA454F1EB}"/>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DE7B9F59-47B6-2AAC-4D3E-59C4B2084D8A}"/>
              </a:ext>
            </a:extLst>
          </p:cNvPr>
          <p:cNvGrpSpPr/>
          <p:nvPr/>
        </p:nvGrpSpPr>
        <p:grpSpPr>
          <a:xfrm>
            <a:off x="2900346" y="4647928"/>
            <a:ext cx="6858222" cy="89474"/>
            <a:chOff x="2900346" y="4652792"/>
            <a:chExt cx="6858222" cy="89474"/>
          </a:xfrm>
        </p:grpSpPr>
        <p:grpSp>
          <p:nvGrpSpPr>
            <p:cNvPr id="29" name="Group 28">
              <a:extLst>
                <a:ext uri="{FF2B5EF4-FFF2-40B4-BE49-F238E27FC236}">
                  <a16:creationId xmlns:a16="http://schemas.microsoft.com/office/drawing/2014/main" id="{84D3E7B6-6DEA-CA82-8FC8-57690CF14A3B}"/>
                </a:ext>
              </a:extLst>
            </p:cNvPr>
            <p:cNvGrpSpPr/>
            <p:nvPr/>
          </p:nvGrpSpPr>
          <p:grpSpPr>
            <a:xfrm rot="5400000">
              <a:off x="5712358" y="1845643"/>
              <a:ext cx="84611" cy="5708635"/>
              <a:chOff x="3586572" y="1714500"/>
              <a:chExt cx="593518" cy="3340100"/>
            </a:xfrm>
          </p:grpSpPr>
          <p:cxnSp>
            <p:nvCxnSpPr>
              <p:cNvPr id="30" name="Straight Connector 29">
                <a:extLst>
                  <a:ext uri="{FF2B5EF4-FFF2-40B4-BE49-F238E27FC236}">
                    <a16:creationId xmlns:a16="http://schemas.microsoft.com/office/drawing/2014/main" id="{AFE1FEA7-6031-9F23-E2AB-4AA89EF15143}"/>
                  </a:ext>
                </a:extLst>
              </p:cNvPr>
              <p:cNvCxnSpPr>
                <a:cxnSpLocks/>
              </p:cNvCxnSpPr>
              <p:nvPr/>
            </p:nvCxnSpPr>
            <p:spPr bwMode="auto">
              <a:xfrm>
                <a:off x="3586572" y="171450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1E2D81A-7D14-3D7B-C7B7-3D5B24D25F72}"/>
                  </a:ext>
                </a:extLst>
              </p:cNvPr>
              <p:cNvCxnSpPr>
                <a:cxnSpLocks/>
              </p:cNvCxnSpPr>
              <p:nvPr/>
            </p:nvCxnSpPr>
            <p:spPr bwMode="auto">
              <a:xfrm>
                <a:off x="3586572" y="238252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64EF178-C460-BF9F-ACFA-5B8E91D1AE81}"/>
                  </a:ext>
                </a:extLst>
              </p:cNvPr>
              <p:cNvCxnSpPr>
                <a:cxnSpLocks/>
              </p:cNvCxnSpPr>
              <p:nvPr/>
            </p:nvCxnSpPr>
            <p:spPr bwMode="auto">
              <a:xfrm>
                <a:off x="3586572" y="305054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B7BB164-00D6-08F3-1CEA-BA9ACC67212E}"/>
                  </a:ext>
                </a:extLst>
              </p:cNvPr>
              <p:cNvCxnSpPr>
                <a:cxnSpLocks/>
              </p:cNvCxnSpPr>
              <p:nvPr/>
            </p:nvCxnSpPr>
            <p:spPr bwMode="auto">
              <a:xfrm>
                <a:off x="3586572" y="371856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842364F-8AA2-4372-17B5-949827D5B938}"/>
                  </a:ext>
                </a:extLst>
              </p:cNvPr>
              <p:cNvCxnSpPr>
                <a:cxnSpLocks/>
              </p:cNvCxnSpPr>
              <p:nvPr/>
            </p:nvCxnSpPr>
            <p:spPr bwMode="auto">
              <a:xfrm>
                <a:off x="3586572" y="4386580"/>
                <a:ext cx="593518" cy="0"/>
              </a:xfrm>
              <a:prstGeom prst="line">
                <a:avLst/>
              </a:prstGeom>
              <a:noFill/>
              <a:ln w="28575" cap="flat" cmpd="sng" algn="ctr">
                <a:solidFill>
                  <a:srgbClr val="000000"/>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23E2AA8-CEEC-EA48-2E69-6F8D487BC912}"/>
                  </a:ext>
                </a:extLst>
              </p:cNvPr>
              <p:cNvCxnSpPr>
                <a:cxnSpLocks/>
              </p:cNvCxnSpPr>
              <p:nvPr/>
            </p:nvCxnSpPr>
            <p:spPr bwMode="auto">
              <a:xfrm>
                <a:off x="3586572" y="5054600"/>
                <a:ext cx="593518" cy="0"/>
              </a:xfrm>
              <a:prstGeom prst="line">
                <a:avLst/>
              </a:prstGeom>
              <a:noFill/>
              <a:ln w="28575" cap="flat" cmpd="sng" algn="ctr">
                <a:solidFill>
                  <a:srgbClr val="000000"/>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1AF75DF1-743E-9776-3B42-9D9CB836754F}"/>
                </a:ext>
              </a:extLst>
            </p:cNvPr>
            <p:cNvCxnSpPr>
              <a:cxnSpLocks/>
            </p:cNvCxnSpPr>
            <p:nvPr/>
          </p:nvCxnSpPr>
          <p:spPr bwMode="auto">
            <a:xfrm rot="5400000">
              <a:off x="9716262" y="4695098"/>
              <a:ext cx="84611" cy="0"/>
            </a:xfrm>
            <a:prstGeom prst="line">
              <a:avLst/>
            </a:prstGeom>
            <a:noFill/>
            <a:ln w="28575" cap="flat" cmpd="sng" algn="ctr">
              <a:solidFill>
                <a:srgbClr val="000000"/>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ABEA5EB1-E96D-1791-AD2C-B2E4D80F32BC}"/>
              </a:ext>
            </a:extLst>
          </p:cNvPr>
          <p:cNvSpPr txBox="1"/>
          <p:nvPr/>
        </p:nvSpPr>
        <p:spPr bwMode="auto">
          <a:xfrm>
            <a:off x="3883372" y="465913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6</a:t>
            </a:r>
          </a:p>
        </p:txBody>
      </p:sp>
      <p:sp>
        <p:nvSpPr>
          <p:cNvPr id="39" name="TextBox 38">
            <a:extLst>
              <a:ext uri="{FF2B5EF4-FFF2-40B4-BE49-F238E27FC236}">
                <a16:creationId xmlns:a16="http://schemas.microsoft.com/office/drawing/2014/main" id="{88CECB12-A570-5584-F8C8-7E663BD249AD}"/>
              </a:ext>
            </a:extLst>
          </p:cNvPr>
          <p:cNvSpPr txBox="1"/>
          <p:nvPr/>
        </p:nvSpPr>
        <p:spPr bwMode="auto">
          <a:xfrm>
            <a:off x="4980438" y="46511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12</a:t>
            </a:r>
          </a:p>
        </p:txBody>
      </p:sp>
      <p:sp>
        <p:nvSpPr>
          <p:cNvPr id="40" name="TextBox 39">
            <a:extLst>
              <a:ext uri="{FF2B5EF4-FFF2-40B4-BE49-F238E27FC236}">
                <a16:creationId xmlns:a16="http://schemas.microsoft.com/office/drawing/2014/main" id="{29C41146-BE13-A311-526D-E5704784DB12}"/>
              </a:ext>
            </a:extLst>
          </p:cNvPr>
          <p:cNvSpPr txBox="1"/>
          <p:nvPr/>
        </p:nvSpPr>
        <p:spPr bwMode="auto">
          <a:xfrm>
            <a:off x="6114306" y="46566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18</a:t>
            </a:r>
          </a:p>
        </p:txBody>
      </p:sp>
      <p:sp>
        <p:nvSpPr>
          <p:cNvPr id="41" name="TextBox 40">
            <a:extLst>
              <a:ext uri="{FF2B5EF4-FFF2-40B4-BE49-F238E27FC236}">
                <a16:creationId xmlns:a16="http://schemas.microsoft.com/office/drawing/2014/main" id="{A9113AEE-4F35-062B-A25D-C688E895F747}"/>
              </a:ext>
            </a:extLst>
          </p:cNvPr>
          <p:cNvSpPr txBox="1"/>
          <p:nvPr/>
        </p:nvSpPr>
        <p:spPr bwMode="auto">
          <a:xfrm>
            <a:off x="7266977" y="46650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24</a:t>
            </a:r>
          </a:p>
        </p:txBody>
      </p:sp>
      <p:sp>
        <p:nvSpPr>
          <p:cNvPr id="42" name="TextBox 41">
            <a:extLst>
              <a:ext uri="{FF2B5EF4-FFF2-40B4-BE49-F238E27FC236}">
                <a16:creationId xmlns:a16="http://schemas.microsoft.com/office/drawing/2014/main" id="{A5518F05-C04B-F954-788F-8A479789C3A5}"/>
              </a:ext>
            </a:extLst>
          </p:cNvPr>
          <p:cNvSpPr txBox="1"/>
          <p:nvPr/>
        </p:nvSpPr>
        <p:spPr bwMode="auto">
          <a:xfrm>
            <a:off x="8405709" y="4670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30</a:t>
            </a:r>
          </a:p>
        </p:txBody>
      </p:sp>
      <p:sp>
        <p:nvSpPr>
          <p:cNvPr id="43" name="TextBox 42">
            <a:extLst>
              <a:ext uri="{FF2B5EF4-FFF2-40B4-BE49-F238E27FC236}">
                <a16:creationId xmlns:a16="http://schemas.microsoft.com/office/drawing/2014/main" id="{DA0D372A-5EB9-1B47-532C-52A9BC2B685C}"/>
              </a:ext>
            </a:extLst>
          </p:cNvPr>
          <p:cNvSpPr txBox="1"/>
          <p:nvPr/>
        </p:nvSpPr>
        <p:spPr bwMode="auto">
          <a:xfrm>
            <a:off x="9555684" y="46511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36</a:t>
            </a:r>
          </a:p>
        </p:txBody>
      </p:sp>
      <p:sp>
        <p:nvSpPr>
          <p:cNvPr id="44" name="TextBox 43">
            <a:extLst>
              <a:ext uri="{FF2B5EF4-FFF2-40B4-BE49-F238E27FC236}">
                <a16:creationId xmlns:a16="http://schemas.microsoft.com/office/drawing/2014/main" id="{D5E4F73C-2DBE-94F0-946E-9E25DDB77846}"/>
              </a:ext>
            </a:extLst>
          </p:cNvPr>
          <p:cNvSpPr txBox="1"/>
          <p:nvPr/>
        </p:nvSpPr>
        <p:spPr bwMode="auto">
          <a:xfrm>
            <a:off x="2411537" y="5183681"/>
            <a:ext cx="9813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302 (100)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341 (100)</a:t>
            </a:r>
          </a:p>
        </p:txBody>
      </p:sp>
      <p:sp>
        <p:nvSpPr>
          <p:cNvPr id="46" name="TextBox 45">
            <a:extLst>
              <a:ext uri="{FF2B5EF4-FFF2-40B4-BE49-F238E27FC236}">
                <a16:creationId xmlns:a16="http://schemas.microsoft.com/office/drawing/2014/main" id="{E6BC61A1-0868-2823-9127-71615E509A07}"/>
              </a:ext>
            </a:extLst>
          </p:cNvPr>
          <p:cNvSpPr txBox="1"/>
          <p:nvPr/>
        </p:nvSpPr>
        <p:spPr bwMode="auto">
          <a:xfrm>
            <a:off x="4757942" y="5181206"/>
            <a:ext cx="8771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171 (57)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161 (47)</a:t>
            </a:r>
          </a:p>
        </p:txBody>
      </p:sp>
      <p:sp>
        <p:nvSpPr>
          <p:cNvPr id="48" name="TextBox 47">
            <a:extLst>
              <a:ext uri="{FF2B5EF4-FFF2-40B4-BE49-F238E27FC236}">
                <a16:creationId xmlns:a16="http://schemas.microsoft.com/office/drawing/2014/main" id="{E806E4B7-811D-E29A-FCA6-1BE4971C275E}"/>
              </a:ext>
            </a:extLst>
          </p:cNvPr>
          <p:cNvSpPr txBox="1"/>
          <p:nvPr/>
        </p:nvSpPr>
        <p:spPr bwMode="auto">
          <a:xfrm>
            <a:off x="7106306" y="5195087"/>
            <a:ext cx="7729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83 (28)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74 (22)</a:t>
            </a:r>
          </a:p>
        </p:txBody>
      </p:sp>
      <p:sp>
        <p:nvSpPr>
          <p:cNvPr id="50" name="TextBox 49">
            <a:extLst>
              <a:ext uri="{FF2B5EF4-FFF2-40B4-BE49-F238E27FC236}">
                <a16:creationId xmlns:a16="http://schemas.microsoft.com/office/drawing/2014/main" id="{C20953CD-6BEC-4A99-1724-14678A17864F}"/>
              </a:ext>
            </a:extLst>
          </p:cNvPr>
          <p:cNvSpPr txBox="1"/>
          <p:nvPr/>
        </p:nvSpPr>
        <p:spPr bwMode="auto">
          <a:xfrm>
            <a:off x="9450940" y="5181206"/>
            <a:ext cx="6687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18 (6)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a:ea typeface="+mn-ea"/>
                <a:cs typeface="Arial" panose="020B0604020202020204" pitchFamily="34" charset="0"/>
              </a:rPr>
              <a:t>27 (8)</a:t>
            </a:r>
          </a:p>
        </p:txBody>
      </p:sp>
      <p:sp>
        <p:nvSpPr>
          <p:cNvPr id="51" name="TextBox 50">
            <a:extLst>
              <a:ext uri="{FF2B5EF4-FFF2-40B4-BE49-F238E27FC236}">
                <a16:creationId xmlns:a16="http://schemas.microsoft.com/office/drawing/2014/main" id="{DE5ED23B-0CDC-2C66-532D-95910B06B570}"/>
              </a:ext>
            </a:extLst>
          </p:cNvPr>
          <p:cNvSpPr txBox="1"/>
          <p:nvPr/>
        </p:nvSpPr>
        <p:spPr bwMode="auto">
          <a:xfrm>
            <a:off x="578057" y="4974204"/>
            <a:ext cx="20233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latin typeface="Calibri"/>
                <a:ea typeface="+mn-ea"/>
                <a:cs typeface="Arial" panose="020B0604020202020204" pitchFamily="34" charset="0"/>
              </a:rPr>
              <a:t>Patients at Risk, n (%)</a:t>
            </a:r>
          </a:p>
        </p:txBody>
      </p:sp>
      <p:sp>
        <p:nvSpPr>
          <p:cNvPr id="52" name="TextBox 51">
            <a:extLst>
              <a:ext uri="{FF2B5EF4-FFF2-40B4-BE49-F238E27FC236}">
                <a16:creationId xmlns:a16="http://schemas.microsoft.com/office/drawing/2014/main" id="{1C554FAC-8B9A-7E96-A544-AB49647CA7F4}"/>
              </a:ext>
            </a:extLst>
          </p:cNvPr>
          <p:cNvSpPr txBox="1"/>
          <p:nvPr/>
        </p:nvSpPr>
        <p:spPr bwMode="auto">
          <a:xfrm>
            <a:off x="9400192" y="2674813"/>
            <a:ext cx="5741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0" cap="none" spc="0" normalizeH="0" baseline="0" noProof="0" err="1">
                <a:ln>
                  <a:noFill/>
                </a:ln>
                <a:solidFill>
                  <a:srgbClr val="000000"/>
                </a:solidFill>
                <a:effectLst/>
                <a:uLnTx/>
                <a:uFillTx/>
                <a:latin typeface="Calibri"/>
                <a:ea typeface="+mn-ea"/>
                <a:cs typeface="Arial" panose="020B0604020202020204" pitchFamily="34" charset="0"/>
              </a:rPr>
              <a:t>DRd</a:t>
            </a:r>
            <a:endPar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0" cap="none" spc="0" normalizeH="0" baseline="0" noProof="0" err="1">
                <a:ln>
                  <a:noFill/>
                </a:ln>
                <a:solidFill>
                  <a:srgbClr val="000000"/>
                </a:solidFill>
                <a:effectLst/>
                <a:uLnTx/>
                <a:uFillTx/>
                <a:latin typeface="Calibri"/>
                <a:ea typeface="+mn-ea"/>
                <a:cs typeface="Arial" panose="020B0604020202020204" pitchFamily="34" charset="0"/>
              </a:rPr>
              <a:t>VRd</a:t>
            </a:r>
            <a:endParaRPr kumimoji="0" lang="en-US" sz="18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cxnSp>
        <p:nvCxnSpPr>
          <p:cNvPr id="54" name="Straight Connector 53">
            <a:extLst>
              <a:ext uri="{FF2B5EF4-FFF2-40B4-BE49-F238E27FC236}">
                <a16:creationId xmlns:a16="http://schemas.microsoft.com/office/drawing/2014/main" id="{90D1B813-9FC5-DC80-D7EA-AA89FF04CBE2}"/>
              </a:ext>
            </a:extLst>
          </p:cNvPr>
          <p:cNvCxnSpPr/>
          <p:nvPr/>
        </p:nvCxnSpPr>
        <p:spPr bwMode="auto">
          <a:xfrm>
            <a:off x="9149530" y="2862669"/>
            <a:ext cx="250662" cy="0"/>
          </a:xfrm>
          <a:prstGeom prst="line">
            <a:avLst/>
          </a:prstGeom>
          <a:noFill/>
          <a:ln w="28575" cap="flat" cmpd="sng" algn="ctr">
            <a:solidFill>
              <a:schemeClr val="accent5"/>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8F1C720-02F3-46E5-9D6C-56B309FF1B49}"/>
              </a:ext>
            </a:extLst>
          </p:cNvPr>
          <p:cNvCxnSpPr/>
          <p:nvPr/>
        </p:nvCxnSpPr>
        <p:spPr bwMode="auto">
          <a:xfrm>
            <a:off x="9149530" y="3131852"/>
            <a:ext cx="250662" cy="0"/>
          </a:xfrm>
          <a:prstGeom prst="line">
            <a:avLst/>
          </a:prstGeom>
          <a:noFill/>
          <a:ln w="28575" cap="flat" cmpd="sng" algn="ctr">
            <a:solidFill>
              <a:schemeClr val="accent6"/>
            </a:solidFill>
            <a:prstDash val="solid"/>
            <a:round/>
            <a:headEnd type="none" w="med" len="med"/>
            <a:tailEnd type="none" w="med" len="med"/>
          </a:ln>
          <a:effectLst/>
        </p:spPr>
      </p:cxnSp>
      <p:sp>
        <p:nvSpPr>
          <p:cNvPr id="56" name="Freeform: Shape 55">
            <a:extLst>
              <a:ext uri="{FF2B5EF4-FFF2-40B4-BE49-F238E27FC236}">
                <a16:creationId xmlns:a16="http://schemas.microsoft.com/office/drawing/2014/main" id="{6AFE7A07-1A8F-99EE-36B9-793FA4F35DB3}"/>
              </a:ext>
            </a:extLst>
          </p:cNvPr>
          <p:cNvSpPr/>
          <p:nvPr/>
        </p:nvSpPr>
        <p:spPr bwMode="auto">
          <a:xfrm>
            <a:off x="2903133" y="2771014"/>
            <a:ext cx="6863215" cy="869202"/>
          </a:xfrm>
          <a:custGeom>
            <a:avLst/>
            <a:gdLst>
              <a:gd name="connsiteX0" fmla="*/ 0 w 6863215"/>
              <a:gd name="connsiteY0" fmla="*/ 0 h 869202"/>
              <a:gd name="connsiteX1" fmla="*/ 406786 w 6863215"/>
              <a:gd name="connsiteY1" fmla="*/ 0 h 869202"/>
              <a:gd name="connsiteX2" fmla="*/ 406786 w 6863215"/>
              <a:gd name="connsiteY2" fmla="*/ 17384 h 869202"/>
              <a:gd name="connsiteX3" fmla="*/ 483276 w 6863215"/>
              <a:gd name="connsiteY3" fmla="*/ 17384 h 869202"/>
              <a:gd name="connsiteX4" fmla="*/ 483276 w 6863215"/>
              <a:gd name="connsiteY4" fmla="*/ 41722 h 869202"/>
              <a:gd name="connsiteX5" fmla="*/ 545859 w 6863215"/>
              <a:gd name="connsiteY5" fmla="*/ 41722 h 869202"/>
              <a:gd name="connsiteX6" fmla="*/ 545859 w 6863215"/>
              <a:gd name="connsiteY6" fmla="*/ 79967 h 869202"/>
              <a:gd name="connsiteX7" fmla="*/ 632779 w 6863215"/>
              <a:gd name="connsiteY7" fmla="*/ 79967 h 869202"/>
              <a:gd name="connsiteX8" fmla="*/ 632779 w 6863215"/>
              <a:gd name="connsiteY8" fmla="*/ 100828 h 869202"/>
              <a:gd name="connsiteX9" fmla="*/ 851818 w 6863215"/>
              <a:gd name="connsiteY9" fmla="*/ 100828 h 869202"/>
              <a:gd name="connsiteX10" fmla="*/ 851818 w 6863215"/>
              <a:gd name="connsiteY10" fmla="*/ 114735 h 869202"/>
              <a:gd name="connsiteX11" fmla="*/ 903970 w 6863215"/>
              <a:gd name="connsiteY11" fmla="*/ 114735 h 869202"/>
              <a:gd name="connsiteX12" fmla="*/ 903970 w 6863215"/>
              <a:gd name="connsiteY12" fmla="*/ 128642 h 869202"/>
              <a:gd name="connsiteX13" fmla="*/ 1154300 w 6863215"/>
              <a:gd name="connsiteY13" fmla="*/ 128642 h 869202"/>
              <a:gd name="connsiteX14" fmla="*/ 1154300 w 6863215"/>
              <a:gd name="connsiteY14" fmla="*/ 152980 h 869202"/>
              <a:gd name="connsiteX15" fmla="*/ 1237743 w 6863215"/>
              <a:gd name="connsiteY15" fmla="*/ 152980 h 869202"/>
              <a:gd name="connsiteX16" fmla="*/ 1237743 w 6863215"/>
              <a:gd name="connsiteY16" fmla="*/ 177318 h 869202"/>
              <a:gd name="connsiteX17" fmla="*/ 1275988 w 6863215"/>
              <a:gd name="connsiteY17" fmla="*/ 177318 h 869202"/>
              <a:gd name="connsiteX18" fmla="*/ 1275988 w 6863215"/>
              <a:gd name="connsiteY18" fmla="*/ 201655 h 869202"/>
              <a:gd name="connsiteX19" fmla="*/ 1300326 w 6863215"/>
              <a:gd name="connsiteY19" fmla="*/ 201655 h 869202"/>
              <a:gd name="connsiteX20" fmla="*/ 1300326 w 6863215"/>
              <a:gd name="connsiteY20" fmla="*/ 201655 h 869202"/>
              <a:gd name="connsiteX21" fmla="*/ 1352478 w 6863215"/>
              <a:gd name="connsiteY21" fmla="*/ 201655 h 869202"/>
              <a:gd name="connsiteX22" fmla="*/ 1352478 w 6863215"/>
              <a:gd name="connsiteY22" fmla="*/ 232946 h 869202"/>
              <a:gd name="connsiteX23" fmla="*/ 1418537 w 6863215"/>
              <a:gd name="connsiteY23" fmla="*/ 232946 h 869202"/>
              <a:gd name="connsiteX24" fmla="*/ 1418537 w 6863215"/>
              <a:gd name="connsiteY24" fmla="*/ 232946 h 869202"/>
              <a:gd name="connsiteX25" fmla="*/ 1446352 w 6863215"/>
              <a:gd name="connsiteY25" fmla="*/ 260761 h 869202"/>
              <a:gd name="connsiteX26" fmla="*/ 1477643 w 6863215"/>
              <a:gd name="connsiteY26" fmla="*/ 292052 h 869202"/>
              <a:gd name="connsiteX27" fmla="*/ 1564563 w 6863215"/>
              <a:gd name="connsiteY27" fmla="*/ 292052 h 869202"/>
              <a:gd name="connsiteX28" fmla="*/ 1564563 w 6863215"/>
              <a:gd name="connsiteY28" fmla="*/ 316390 h 869202"/>
              <a:gd name="connsiteX29" fmla="*/ 1641053 w 6863215"/>
              <a:gd name="connsiteY29" fmla="*/ 316390 h 869202"/>
              <a:gd name="connsiteX30" fmla="*/ 1641053 w 6863215"/>
              <a:gd name="connsiteY30" fmla="*/ 326820 h 869202"/>
              <a:gd name="connsiteX31" fmla="*/ 1853138 w 6863215"/>
              <a:gd name="connsiteY31" fmla="*/ 326820 h 869202"/>
              <a:gd name="connsiteX32" fmla="*/ 1853138 w 6863215"/>
              <a:gd name="connsiteY32" fmla="*/ 326820 h 869202"/>
              <a:gd name="connsiteX33" fmla="*/ 2179957 w 6863215"/>
              <a:gd name="connsiteY33" fmla="*/ 326820 h 869202"/>
              <a:gd name="connsiteX34" fmla="*/ 2179957 w 6863215"/>
              <a:gd name="connsiteY34" fmla="*/ 378972 h 869202"/>
              <a:gd name="connsiteX35" fmla="*/ 2485916 w 6863215"/>
              <a:gd name="connsiteY35" fmla="*/ 378972 h 869202"/>
              <a:gd name="connsiteX36" fmla="*/ 2485916 w 6863215"/>
              <a:gd name="connsiteY36" fmla="*/ 424171 h 869202"/>
              <a:gd name="connsiteX37" fmla="*/ 2555453 w 6863215"/>
              <a:gd name="connsiteY37" fmla="*/ 424171 h 869202"/>
              <a:gd name="connsiteX38" fmla="*/ 2555453 w 6863215"/>
              <a:gd name="connsiteY38" fmla="*/ 451985 h 869202"/>
              <a:gd name="connsiteX39" fmla="*/ 2736246 w 6863215"/>
              <a:gd name="connsiteY39" fmla="*/ 451985 h 869202"/>
              <a:gd name="connsiteX40" fmla="*/ 2736246 w 6863215"/>
              <a:gd name="connsiteY40" fmla="*/ 490230 h 869202"/>
              <a:gd name="connsiteX41" fmla="*/ 2871842 w 6863215"/>
              <a:gd name="connsiteY41" fmla="*/ 490230 h 869202"/>
              <a:gd name="connsiteX42" fmla="*/ 2871842 w 6863215"/>
              <a:gd name="connsiteY42" fmla="*/ 521521 h 869202"/>
              <a:gd name="connsiteX43" fmla="*/ 3000484 w 6863215"/>
              <a:gd name="connsiteY43" fmla="*/ 521521 h 869202"/>
              <a:gd name="connsiteX44" fmla="*/ 3000484 w 6863215"/>
              <a:gd name="connsiteY44" fmla="*/ 563243 h 869202"/>
              <a:gd name="connsiteX45" fmla="*/ 3132602 w 6863215"/>
              <a:gd name="connsiteY45" fmla="*/ 563243 h 869202"/>
              <a:gd name="connsiteX46" fmla="*/ 3132602 w 6863215"/>
              <a:gd name="connsiteY46" fmla="*/ 608442 h 869202"/>
              <a:gd name="connsiteX47" fmla="*/ 3327304 w 6863215"/>
              <a:gd name="connsiteY47" fmla="*/ 608442 h 869202"/>
              <a:gd name="connsiteX48" fmla="*/ 3327304 w 6863215"/>
              <a:gd name="connsiteY48" fmla="*/ 674501 h 869202"/>
              <a:gd name="connsiteX49" fmla="*/ 3595018 w 6863215"/>
              <a:gd name="connsiteY49" fmla="*/ 674501 h 869202"/>
              <a:gd name="connsiteX50" fmla="*/ 3595018 w 6863215"/>
              <a:gd name="connsiteY50" fmla="*/ 698838 h 869202"/>
              <a:gd name="connsiteX51" fmla="*/ 3845348 w 6863215"/>
              <a:gd name="connsiteY51" fmla="*/ 698838 h 869202"/>
              <a:gd name="connsiteX52" fmla="*/ 3845348 w 6863215"/>
              <a:gd name="connsiteY52" fmla="*/ 730130 h 869202"/>
              <a:gd name="connsiteX53" fmla="*/ 4113062 w 6863215"/>
              <a:gd name="connsiteY53" fmla="*/ 730130 h 869202"/>
              <a:gd name="connsiteX54" fmla="*/ 4113062 w 6863215"/>
              <a:gd name="connsiteY54" fmla="*/ 750991 h 869202"/>
              <a:gd name="connsiteX55" fmla="*/ 5861895 w 6863215"/>
              <a:gd name="connsiteY55" fmla="*/ 750991 h 869202"/>
              <a:gd name="connsiteX56" fmla="*/ 5861895 w 6863215"/>
              <a:gd name="connsiteY56" fmla="*/ 782282 h 869202"/>
              <a:gd name="connsiteX57" fmla="*/ 5900140 w 6863215"/>
              <a:gd name="connsiteY57" fmla="*/ 782282 h 869202"/>
              <a:gd name="connsiteX58" fmla="*/ 5900140 w 6863215"/>
              <a:gd name="connsiteY58" fmla="*/ 824003 h 869202"/>
              <a:gd name="connsiteX59" fmla="*/ 6164377 w 6863215"/>
              <a:gd name="connsiteY59" fmla="*/ 824003 h 869202"/>
              <a:gd name="connsiteX60" fmla="*/ 6164377 w 6863215"/>
              <a:gd name="connsiteY60" fmla="*/ 869202 h 869202"/>
              <a:gd name="connsiteX61" fmla="*/ 6863215 w 6863215"/>
              <a:gd name="connsiteY61" fmla="*/ 869202 h 869202"/>
              <a:gd name="connsiteX0" fmla="*/ 0 w 6863215"/>
              <a:gd name="connsiteY0" fmla="*/ 0 h 869202"/>
              <a:gd name="connsiteX1" fmla="*/ 406786 w 6863215"/>
              <a:gd name="connsiteY1" fmla="*/ 0 h 869202"/>
              <a:gd name="connsiteX2" fmla="*/ 406786 w 6863215"/>
              <a:gd name="connsiteY2" fmla="*/ 17384 h 869202"/>
              <a:gd name="connsiteX3" fmla="*/ 483276 w 6863215"/>
              <a:gd name="connsiteY3" fmla="*/ 17384 h 869202"/>
              <a:gd name="connsiteX4" fmla="*/ 483276 w 6863215"/>
              <a:gd name="connsiteY4" fmla="*/ 41722 h 869202"/>
              <a:gd name="connsiteX5" fmla="*/ 545859 w 6863215"/>
              <a:gd name="connsiteY5" fmla="*/ 41722 h 869202"/>
              <a:gd name="connsiteX6" fmla="*/ 545859 w 6863215"/>
              <a:gd name="connsiteY6" fmla="*/ 79967 h 869202"/>
              <a:gd name="connsiteX7" fmla="*/ 632779 w 6863215"/>
              <a:gd name="connsiteY7" fmla="*/ 79967 h 869202"/>
              <a:gd name="connsiteX8" fmla="*/ 632779 w 6863215"/>
              <a:gd name="connsiteY8" fmla="*/ 100828 h 869202"/>
              <a:gd name="connsiteX9" fmla="*/ 851818 w 6863215"/>
              <a:gd name="connsiteY9" fmla="*/ 100828 h 869202"/>
              <a:gd name="connsiteX10" fmla="*/ 851818 w 6863215"/>
              <a:gd name="connsiteY10" fmla="*/ 114735 h 869202"/>
              <a:gd name="connsiteX11" fmla="*/ 903970 w 6863215"/>
              <a:gd name="connsiteY11" fmla="*/ 114735 h 869202"/>
              <a:gd name="connsiteX12" fmla="*/ 903970 w 6863215"/>
              <a:gd name="connsiteY12" fmla="*/ 128642 h 869202"/>
              <a:gd name="connsiteX13" fmla="*/ 1154300 w 6863215"/>
              <a:gd name="connsiteY13" fmla="*/ 128642 h 869202"/>
              <a:gd name="connsiteX14" fmla="*/ 1154300 w 6863215"/>
              <a:gd name="connsiteY14" fmla="*/ 152980 h 869202"/>
              <a:gd name="connsiteX15" fmla="*/ 1237743 w 6863215"/>
              <a:gd name="connsiteY15" fmla="*/ 152980 h 869202"/>
              <a:gd name="connsiteX16" fmla="*/ 1237743 w 6863215"/>
              <a:gd name="connsiteY16" fmla="*/ 177318 h 869202"/>
              <a:gd name="connsiteX17" fmla="*/ 1275988 w 6863215"/>
              <a:gd name="connsiteY17" fmla="*/ 177318 h 869202"/>
              <a:gd name="connsiteX18" fmla="*/ 1275988 w 6863215"/>
              <a:gd name="connsiteY18" fmla="*/ 201655 h 869202"/>
              <a:gd name="connsiteX19" fmla="*/ 1300326 w 6863215"/>
              <a:gd name="connsiteY19" fmla="*/ 201655 h 869202"/>
              <a:gd name="connsiteX20" fmla="*/ 1300326 w 6863215"/>
              <a:gd name="connsiteY20" fmla="*/ 201655 h 869202"/>
              <a:gd name="connsiteX21" fmla="*/ 1352478 w 6863215"/>
              <a:gd name="connsiteY21" fmla="*/ 201655 h 869202"/>
              <a:gd name="connsiteX22" fmla="*/ 1352478 w 6863215"/>
              <a:gd name="connsiteY22" fmla="*/ 232946 h 869202"/>
              <a:gd name="connsiteX23" fmla="*/ 1418537 w 6863215"/>
              <a:gd name="connsiteY23" fmla="*/ 232946 h 869202"/>
              <a:gd name="connsiteX24" fmla="*/ 1418537 w 6863215"/>
              <a:gd name="connsiteY24" fmla="*/ 243376 h 869202"/>
              <a:gd name="connsiteX25" fmla="*/ 1446352 w 6863215"/>
              <a:gd name="connsiteY25" fmla="*/ 260761 h 869202"/>
              <a:gd name="connsiteX26" fmla="*/ 1477643 w 6863215"/>
              <a:gd name="connsiteY26" fmla="*/ 292052 h 869202"/>
              <a:gd name="connsiteX27" fmla="*/ 1564563 w 6863215"/>
              <a:gd name="connsiteY27" fmla="*/ 292052 h 869202"/>
              <a:gd name="connsiteX28" fmla="*/ 1564563 w 6863215"/>
              <a:gd name="connsiteY28" fmla="*/ 316390 h 869202"/>
              <a:gd name="connsiteX29" fmla="*/ 1641053 w 6863215"/>
              <a:gd name="connsiteY29" fmla="*/ 316390 h 869202"/>
              <a:gd name="connsiteX30" fmla="*/ 1641053 w 6863215"/>
              <a:gd name="connsiteY30" fmla="*/ 326820 h 869202"/>
              <a:gd name="connsiteX31" fmla="*/ 1853138 w 6863215"/>
              <a:gd name="connsiteY31" fmla="*/ 326820 h 869202"/>
              <a:gd name="connsiteX32" fmla="*/ 1853138 w 6863215"/>
              <a:gd name="connsiteY32" fmla="*/ 326820 h 869202"/>
              <a:gd name="connsiteX33" fmla="*/ 2179957 w 6863215"/>
              <a:gd name="connsiteY33" fmla="*/ 326820 h 869202"/>
              <a:gd name="connsiteX34" fmla="*/ 2179957 w 6863215"/>
              <a:gd name="connsiteY34" fmla="*/ 378972 h 869202"/>
              <a:gd name="connsiteX35" fmla="*/ 2485916 w 6863215"/>
              <a:gd name="connsiteY35" fmla="*/ 378972 h 869202"/>
              <a:gd name="connsiteX36" fmla="*/ 2485916 w 6863215"/>
              <a:gd name="connsiteY36" fmla="*/ 424171 h 869202"/>
              <a:gd name="connsiteX37" fmla="*/ 2555453 w 6863215"/>
              <a:gd name="connsiteY37" fmla="*/ 424171 h 869202"/>
              <a:gd name="connsiteX38" fmla="*/ 2555453 w 6863215"/>
              <a:gd name="connsiteY38" fmla="*/ 451985 h 869202"/>
              <a:gd name="connsiteX39" fmla="*/ 2736246 w 6863215"/>
              <a:gd name="connsiteY39" fmla="*/ 451985 h 869202"/>
              <a:gd name="connsiteX40" fmla="*/ 2736246 w 6863215"/>
              <a:gd name="connsiteY40" fmla="*/ 490230 h 869202"/>
              <a:gd name="connsiteX41" fmla="*/ 2871842 w 6863215"/>
              <a:gd name="connsiteY41" fmla="*/ 490230 h 869202"/>
              <a:gd name="connsiteX42" fmla="*/ 2871842 w 6863215"/>
              <a:gd name="connsiteY42" fmla="*/ 521521 h 869202"/>
              <a:gd name="connsiteX43" fmla="*/ 3000484 w 6863215"/>
              <a:gd name="connsiteY43" fmla="*/ 521521 h 869202"/>
              <a:gd name="connsiteX44" fmla="*/ 3000484 w 6863215"/>
              <a:gd name="connsiteY44" fmla="*/ 563243 h 869202"/>
              <a:gd name="connsiteX45" fmla="*/ 3132602 w 6863215"/>
              <a:gd name="connsiteY45" fmla="*/ 563243 h 869202"/>
              <a:gd name="connsiteX46" fmla="*/ 3132602 w 6863215"/>
              <a:gd name="connsiteY46" fmla="*/ 608442 h 869202"/>
              <a:gd name="connsiteX47" fmla="*/ 3327304 w 6863215"/>
              <a:gd name="connsiteY47" fmla="*/ 608442 h 869202"/>
              <a:gd name="connsiteX48" fmla="*/ 3327304 w 6863215"/>
              <a:gd name="connsiteY48" fmla="*/ 674501 h 869202"/>
              <a:gd name="connsiteX49" fmla="*/ 3595018 w 6863215"/>
              <a:gd name="connsiteY49" fmla="*/ 674501 h 869202"/>
              <a:gd name="connsiteX50" fmla="*/ 3595018 w 6863215"/>
              <a:gd name="connsiteY50" fmla="*/ 698838 h 869202"/>
              <a:gd name="connsiteX51" fmla="*/ 3845348 w 6863215"/>
              <a:gd name="connsiteY51" fmla="*/ 698838 h 869202"/>
              <a:gd name="connsiteX52" fmla="*/ 3845348 w 6863215"/>
              <a:gd name="connsiteY52" fmla="*/ 730130 h 869202"/>
              <a:gd name="connsiteX53" fmla="*/ 4113062 w 6863215"/>
              <a:gd name="connsiteY53" fmla="*/ 730130 h 869202"/>
              <a:gd name="connsiteX54" fmla="*/ 4113062 w 6863215"/>
              <a:gd name="connsiteY54" fmla="*/ 750991 h 869202"/>
              <a:gd name="connsiteX55" fmla="*/ 5861895 w 6863215"/>
              <a:gd name="connsiteY55" fmla="*/ 750991 h 869202"/>
              <a:gd name="connsiteX56" fmla="*/ 5861895 w 6863215"/>
              <a:gd name="connsiteY56" fmla="*/ 782282 h 869202"/>
              <a:gd name="connsiteX57" fmla="*/ 5900140 w 6863215"/>
              <a:gd name="connsiteY57" fmla="*/ 782282 h 869202"/>
              <a:gd name="connsiteX58" fmla="*/ 5900140 w 6863215"/>
              <a:gd name="connsiteY58" fmla="*/ 824003 h 869202"/>
              <a:gd name="connsiteX59" fmla="*/ 6164377 w 6863215"/>
              <a:gd name="connsiteY59" fmla="*/ 824003 h 869202"/>
              <a:gd name="connsiteX60" fmla="*/ 6164377 w 6863215"/>
              <a:gd name="connsiteY60" fmla="*/ 869202 h 869202"/>
              <a:gd name="connsiteX61" fmla="*/ 6863215 w 6863215"/>
              <a:gd name="connsiteY61" fmla="*/ 869202 h 869202"/>
              <a:gd name="connsiteX0" fmla="*/ 0 w 6863215"/>
              <a:gd name="connsiteY0" fmla="*/ 0 h 869202"/>
              <a:gd name="connsiteX1" fmla="*/ 406786 w 6863215"/>
              <a:gd name="connsiteY1" fmla="*/ 0 h 869202"/>
              <a:gd name="connsiteX2" fmla="*/ 406786 w 6863215"/>
              <a:gd name="connsiteY2" fmla="*/ 17384 h 869202"/>
              <a:gd name="connsiteX3" fmla="*/ 483276 w 6863215"/>
              <a:gd name="connsiteY3" fmla="*/ 17384 h 869202"/>
              <a:gd name="connsiteX4" fmla="*/ 483276 w 6863215"/>
              <a:gd name="connsiteY4" fmla="*/ 41722 h 869202"/>
              <a:gd name="connsiteX5" fmla="*/ 545859 w 6863215"/>
              <a:gd name="connsiteY5" fmla="*/ 41722 h 869202"/>
              <a:gd name="connsiteX6" fmla="*/ 545859 w 6863215"/>
              <a:gd name="connsiteY6" fmla="*/ 79967 h 869202"/>
              <a:gd name="connsiteX7" fmla="*/ 632779 w 6863215"/>
              <a:gd name="connsiteY7" fmla="*/ 79967 h 869202"/>
              <a:gd name="connsiteX8" fmla="*/ 632779 w 6863215"/>
              <a:gd name="connsiteY8" fmla="*/ 100828 h 869202"/>
              <a:gd name="connsiteX9" fmla="*/ 851818 w 6863215"/>
              <a:gd name="connsiteY9" fmla="*/ 100828 h 869202"/>
              <a:gd name="connsiteX10" fmla="*/ 851818 w 6863215"/>
              <a:gd name="connsiteY10" fmla="*/ 114735 h 869202"/>
              <a:gd name="connsiteX11" fmla="*/ 903970 w 6863215"/>
              <a:gd name="connsiteY11" fmla="*/ 114735 h 869202"/>
              <a:gd name="connsiteX12" fmla="*/ 903970 w 6863215"/>
              <a:gd name="connsiteY12" fmla="*/ 128642 h 869202"/>
              <a:gd name="connsiteX13" fmla="*/ 1154300 w 6863215"/>
              <a:gd name="connsiteY13" fmla="*/ 128642 h 869202"/>
              <a:gd name="connsiteX14" fmla="*/ 1154300 w 6863215"/>
              <a:gd name="connsiteY14" fmla="*/ 152980 h 869202"/>
              <a:gd name="connsiteX15" fmla="*/ 1237743 w 6863215"/>
              <a:gd name="connsiteY15" fmla="*/ 152980 h 869202"/>
              <a:gd name="connsiteX16" fmla="*/ 1237743 w 6863215"/>
              <a:gd name="connsiteY16" fmla="*/ 177318 h 869202"/>
              <a:gd name="connsiteX17" fmla="*/ 1275988 w 6863215"/>
              <a:gd name="connsiteY17" fmla="*/ 177318 h 869202"/>
              <a:gd name="connsiteX18" fmla="*/ 1275988 w 6863215"/>
              <a:gd name="connsiteY18" fmla="*/ 201655 h 869202"/>
              <a:gd name="connsiteX19" fmla="*/ 1300326 w 6863215"/>
              <a:gd name="connsiteY19" fmla="*/ 201655 h 869202"/>
              <a:gd name="connsiteX20" fmla="*/ 1300326 w 6863215"/>
              <a:gd name="connsiteY20" fmla="*/ 201655 h 869202"/>
              <a:gd name="connsiteX21" fmla="*/ 1352478 w 6863215"/>
              <a:gd name="connsiteY21" fmla="*/ 201655 h 869202"/>
              <a:gd name="connsiteX22" fmla="*/ 1352478 w 6863215"/>
              <a:gd name="connsiteY22" fmla="*/ 232946 h 869202"/>
              <a:gd name="connsiteX23" fmla="*/ 1418537 w 6863215"/>
              <a:gd name="connsiteY23" fmla="*/ 232946 h 869202"/>
              <a:gd name="connsiteX24" fmla="*/ 1418537 w 6863215"/>
              <a:gd name="connsiteY24" fmla="*/ 257283 h 869202"/>
              <a:gd name="connsiteX25" fmla="*/ 1446352 w 6863215"/>
              <a:gd name="connsiteY25" fmla="*/ 260761 h 869202"/>
              <a:gd name="connsiteX26" fmla="*/ 1477643 w 6863215"/>
              <a:gd name="connsiteY26" fmla="*/ 292052 h 869202"/>
              <a:gd name="connsiteX27" fmla="*/ 1564563 w 6863215"/>
              <a:gd name="connsiteY27" fmla="*/ 292052 h 869202"/>
              <a:gd name="connsiteX28" fmla="*/ 1564563 w 6863215"/>
              <a:gd name="connsiteY28" fmla="*/ 316390 h 869202"/>
              <a:gd name="connsiteX29" fmla="*/ 1641053 w 6863215"/>
              <a:gd name="connsiteY29" fmla="*/ 316390 h 869202"/>
              <a:gd name="connsiteX30" fmla="*/ 1641053 w 6863215"/>
              <a:gd name="connsiteY30" fmla="*/ 326820 h 869202"/>
              <a:gd name="connsiteX31" fmla="*/ 1853138 w 6863215"/>
              <a:gd name="connsiteY31" fmla="*/ 326820 h 869202"/>
              <a:gd name="connsiteX32" fmla="*/ 1853138 w 6863215"/>
              <a:gd name="connsiteY32" fmla="*/ 326820 h 869202"/>
              <a:gd name="connsiteX33" fmla="*/ 2179957 w 6863215"/>
              <a:gd name="connsiteY33" fmla="*/ 326820 h 869202"/>
              <a:gd name="connsiteX34" fmla="*/ 2179957 w 6863215"/>
              <a:gd name="connsiteY34" fmla="*/ 378972 h 869202"/>
              <a:gd name="connsiteX35" fmla="*/ 2485916 w 6863215"/>
              <a:gd name="connsiteY35" fmla="*/ 378972 h 869202"/>
              <a:gd name="connsiteX36" fmla="*/ 2485916 w 6863215"/>
              <a:gd name="connsiteY36" fmla="*/ 424171 h 869202"/>
              <a:gd name="connsiteX37" fmla="*/ 2555453 w 6863215"/>
              <a:gd name="connsiteY37" fmla="*/ 424171 h 869202"/>
              <a:gd name="connsiteX38" fmla="*/ 2555453 w 6863215"/>
              <a:gd name="connsiteY38" fmla="*/ 451985 h 869202"/>
              <a:gd name="connsiteX39" fmla="*/ 2736246 w 6863215"/>
              <a:gd name="connsiteY39" fmla="*/ 451985 h 869202"/>
              <a:gd name="connsiteX40" fmla="*/ 2736246 w 6863215"/>
              <a:gd name="connsiteY40" fmla="*/ 490230 h 869202"/>
              <a:gd name="connsiteX41" fmla="*/ 2871842 w 6863215"/>
              <a:gd name="connsiteY41" fmla="*/ 490230 h 869202"/>
              <a:gd name="connsiteX42" fmla="*/ 2871842 w 6863215"/>
              <a:gd name="connsiteY42" fmla="*/ 521521 h 869202"/>
              <a:gd name="connsiteX43" fmla="*/ 3000484 w 6863215"/>
              <a:gd name="connsiteY43" fmla="*/ 521521 h 869202"/>
              <a:gd name="connsiteX44" fmla="*/ 3000484 w 6863215"/>
              <a:gd name="connsiteY44" fmla="*/ 563243 h 869202"/>
              <a:gd name="connsiteX45" fmla="*/ 3132602 w 6863215"/>
              <a:gd name="connsiteY45" fmla="*/ 563243 h 869202"/>
              <a:gd name="connsiteX46" fmla="*/ 3132602 w 6863215"/>
              <a:gd name="connsiteY46" fmla="*/ 608442 h 869202"/>
              <a:gd name="connsiteX47" fmla="*/ 3327304 w 6863215"/>
              <a:gd name="connsiteY47" fmla="*/ 608442 h 869202"/>
              <a:gd name="connsiteX48" fmla="*/ 3327304 w 6863215"/>
              <a:gd name="connsiteY48" fmla="*/ 674501 h 869202"/>
              <a:gd name="connsiteX49" fmla="*/ 3595018 w 6863215"/>
              <a:gd name="connsiteY49" fmla="*/ 674501 h 869202"/>
              <a:gd name="connsiteX50" fmla="*/ 3595018 w 6863215"/>
              <a:gd name="connsiteY50" fmla="*/ 698838 h 869202"/>
              <a:gd name="connsiteX51" fmla="*/ 3845348 w 6863215"/>
              <a:gd name="connsiteY51" fmla="*/ 698838 h 869202"/>
              <a:gd name="connsiteX52" fmla="*/ 3845348 w 6863215"/>
              <a:gd name="connsiteY52" fmla="*/ 730130 h 869202"/>
              <a:gd name="connsiteX53" fmla="*/ 4113062 w 6863215"/>
              <a:gd name="connsiteY53" fmla="*/ 730130 h 869202"/>
              <a:gd name="connsiteX54" fmla="*/ 4113062 w 6863215"/>
              <a:gd name="connsiteY54" fmla="*/ 750991 h 869202"/>
              <a:gd name="connsiteX55" fmla="*/ 5861895 w 6863215"/>
              <a:gd name="connsiteY55" fmla="*/ 750991 h 869202"/>
              <a:gd name="connsiteX56" fmla="*/ 5861895 w 6863215"/>
              <a:gd name="connsiteY56" fmla="*/ 782282 h 869202"/>
              <a:gd name="connsiteX57" fmla="*/ 5900140 w 6863215"/>
              <a:gd name="connsiteY57" fmla="*/ 782282 h 869202"/>
              <a:gd name="connsiteX58" fmla="*/ 5900140 w 6863215"/>
              <a:gd name="connsiteY58" fmla="*/ 824003 h 869202"/>
              <a:gd name="connsiteX59" fmla="*/ 6164377 w 6863215"/>
              <a:gd name="connsiteY59" fmla="*/ 824003 h 869202"/>
              <a:gd name="connsiteX60" fmla="*/ 6164377 w 6863215"/>
              <a:gd name="connsiteY60" fmla="*/ 869202 h 869202"/>
              <a:gd name="connsiteX61" fmla="*/ 6863215 w 6863215"/>
              <a:gd name="connsiteY61" fmla="*/ 869202 h 869202"/>
              <a:gd name="connsiteX0" fmla="*/ 0 w 6863215"/>
              <a:gd name="connsiteY0" fmla="*/ 0 h 869202"/>
              <a:gd name="connsiteX1" fmla="*/ 406786 w 6863215"/>
              <a:gd name="connsiteY1" fmla="*/ 0 h 869202"/>
              <a:gd name="connsiteX2" fmla="*/ 406786 w 6863215"/>
              <a:gd name="connsiteY2" fmla="*/ 17384 h 869202"/>
              <a:gd name="connsiteX3" fmla="*/ 483276 w 6863215"/>
              <a:gd name="connsiteY3" fmla="*/ 17384 h 869202"/>
              <a:gd name="connsiteX4" fmla="*/ 483276 w 6863215"/>
              <a:gd name="connsiteY4" fmla="*/ 41722 h 869202"/>
              <a:gd name="connsiteX5" fmla="*/ 545859 w 6863215"/>
              <a:gd name="connsiteY5" fmla="*/ 41722 h 869202"/>
              <a:gd name="connsiteX6" fmla="*/ 545859 w 6863215"/>
              <a:gd name="connsiteY6" fmla="*/ 79967 h 869202"/>
              <a:gd name="connsiteX7" fmla="*/ 632779 w 6863215"/>
              <a:gd name="connsiteY7" fmla="*/ 79967 h 869202"/>
              <a:gd name="connsiteX8" fmla="*/ 632779 w 6863215"/>
              <a:gd name="connsiteY8" fmla="*/ 100828 h 869202"/>
              <a:gd name="connsiteX9" fmla="*/ 851818 w 6863215"/>
              <a:gd name="connsiteY9" fmla="*/ 100828 h 869202"/>
              <a:gd name="connsiteX10" fmla="*/ 851818 w 6863215"/>
              <a:gd name="connsiteY10" fmla="*/ 114735 h 869202"/>
              <a:gd name="connsiteX11" fmla="*/ 903970 w 6863215"/>
              <a:gd name="connsiteY11" fmla="*/ 114735 h 869202"/>
              <a:gd name="connsiteX12" fmla="*/ 903970 w 6863215"/>
              <a:gd name="connsiteY12" fmla="*/ 128642 h 869202"/>
              <a:gd name="connsiteX13" fmla="*/ 1154300 w 6863215"/>
              <a:gd name="connsiteY13" fmla="*/ 128642 h 869202"/>
              <a:gd name="connsiteX14" fmla="*/ 1154300 w 6863215"/>
              <a:gd name="connsiteY14" fmla="*/ 152980 h 869202"/>
              <a:gd name="connsiteX15" fmla="*/ 1237743 w 6863215"/>
              <a:gd name="connsiteY15" fmla="*/ 152980 h 869202"/>
              <a:gd name="connsiteX16" fmla="*/ 1237743 w 6863215"/>
              <a:gd name="connsiteY16" fmla="*/ 177318 h 869202"/>
              <a:gd name="connsiteX17" fmla="*/ 1275988 w 6863215"/>
              <a:gd name="connsiteY17" fmla="*/ 177318 h 869202"/>
              <a:gd name="connsiteX18" fmla="*/ 1275988 w 6863215"/>
              <a:gd name="connsiteY18" fmla="*/ 201655 h 869202"/>
              <a:gd name="connsiteX19" fmla="*/ 1300326 w 6863215"/>
              <a:gd name="connsiteY19" fmla="*/ 201655 h 869202"/>
              <a:gd name="connsiteX20" fmla="*/ 1300326 w 6863215"/>
              <a:gd name="connsiteY20" fmla="*/ 201655 h 869202"/>
              <a:gd name="connsiteX21" fmla="*/ 1352478 w 6863215"/>
              <a:gd name="connsiteY21" fmla="*/ 201655 h 869202"/>
              <a:gd name="connsiteX22" fmla="*/ 1352478 w 6863215"/>
              <a:gd name="connsiteY22" fmla="*/ 232946 h 869202"/>
              <a:gd name="connsiteX23" fmla="*/ 1418537 w 6863215"/>
              <a:gd name="connsiteY23" fmla="*/ 232946 h 869202"/>
              <a:gd name="connsiteX24" fmla="*/ 1418537 w 6863215"/>
              <a:gd name="connsiteY24" fmla="*/ 257283 h 869202"/>
              <a:gd name="connsiteX25" fmla="*/ 1481120 w 6863215"/>
              <a:gd name="connsiteY25" fmla="*/ 260761 h 869202"/>
              <a:gd name="connsiteX26" fmla="*/ 1477643 w 6863215"/>
              <a:gd name="connsiteY26" fmla="*/ 292052 h 869202"/>
              <a:gd name="connsiteX27" fmla="*/ 1564563 w 6863215"/>
              <a:gd name="connsiteY27" fmla="*/ 292052 h 869202"/>
              <a:gd name="connsiteX28" fmla="*/ 1564563 w 6863215"/>
              <a:gd name="connsiteY28" fmla="*/ 316390 h 869202"/>
              <a:gd name="connsiteX29" fmla="*/ 1641053 w 6863215"/>
              <a:gd name="connsiteY29" fmla="*/ 316390 h 869202"/>
              <a:gd name="connsiteX30" fmla="*/ 1641053 w 6863215"/>
              <a:gd name="connsiteY30" fmla="*/ 326820 h 869202"/>
              <a:gd name="connsiteX31" fmla="*/ 1853138 w 6863215"/>
              <a:gd name="connsiteY31" fmla="*/ 326820 h 869202"/>
              <a:gd name="connsiteX32" fmla="*/ 1853138 w 6863215"/>
              <a:gd name="connsiteY32" fmla="*/ 326820 h 869202"/>
              <a:gd name="connsiteX33" fmla="*/ 2179957 w 6863215"/>
              <a:gd name="connsiteY33" fmla="*/ 326820 h 869202"/>
              <a:gd name="connsiteX34" fmla="*/ 2179957 w 6863215"/>
              <a:gd name="connsiteY34" fmla="*/ 378972 h 869202"/>
              <a:gd name="connsiteX35" fmla="*/ 2485916 w 6863215"/>
              <a:gd name="connsiteY35" fmla="*/ 378972 h 869202"/>
              <a:gd name="connsiteX36" fmla="*/ 2485916 w 6863215"/>
              <a:gd name="connsiteY36" fmla="*/ 424171 h 869202"/>
              <a:gd name="connsiteX37" fmla="*/ 2555453 w 6863215"/>
              <a:gd name="connsiteY37" fmla="*/ 424171 h 869202"/>
              <a:gd name="connsiteX38" fmla="*/ 2555453 w 6863215"/>
              <a:gd name="connsiteY38" fmla="*/ 451985 h 869202"/>
              <a:gd name="connsiteX39" fmla="*/ 2736246 w 6863215"/>
              <a:gd name="connsiteY39" fmla="*/ 451985 h 869202"/>
              <a:gd name="connsiteX40" fmla="*/ 2736246 w 6863215"/>
              <a:gd name="connsiteY40" fmla="*/ 490230 h 869202"/>
              <a:gd name="connsiteX41" fmla="*/ 2871842 w 6863215"/>
              <a:gd name="connsiteY41" fmla="*/ 490230 h 869202"/>
              <a:gd name="connsiteX42" fmla="*/ 2871842 w 6863215"/>
              <a:gd name="connsiteY42" fmla="*/ 521521 h 869202"/>
              <a:gd name="connsiteX43" fmla="*/ 3000484 w 6863215"/>
              <a:gd name="connsiteY43" fmla="*/ 521521 h 869202"/>
              <a:gd name="connsiteX44" fmla="*/ 3000484 w 6863215"/>
              <a:gd name="connsiteY44" fmla="*/ 563243 h 869202"/>
              <a:gd name="connsiteX45" fmla="*/ 3132602 w 6863215"/>
              <a:gd name="connsiteY45" fmla="*/ 563243 h 869202"/>
              <a:gd name="connsiteX46" fmla="*/ 3132602 w 6863215"/>
              <a:gd name="connsiteY46" fmla="*/ 608442 h 869202"/>
              <a:gd name="connsiteX47" fmla="*/ 3327304 w 6863215"/>
              <a:gd name="connsiteY47" fmla="*/ 608442 h 869202"/>
              <a:gd name="connsiteX48" fmla="*/ 3327304 w 6863215"/>
              <a:gd name="connsiteY48" fmla="*/ 674501 h 869202"/>
              <a:gd name="connsiteX49" fmla="*/ 3595018 w 6863215"/>
              <a:gd name="connsiteY49" fmla="*/ 674501 h 869202"/>
              <a:gd name="connsiteX50" fmla="*/ 3595018 w 6863215"/>
              <a:gd name="connsiteY50" fmla="*/ 698838 h 869202"/>
              <a:gd name="connsiteX51" fmla="*/ 3845348 w 6863215"/>
              <a:gd name="connsiteY51" fmla="*/ 698838 h 869202"/>
              <a:gd name="connsiteX52" fmla="*/ 3845348 w 6863215"/>
              <a:gd name="connsiteY52" fmla="*/ 730130 h 869202"/>
              <a:gd name="connsiteX53" fmla="*/ 4113062 w 6863215"/>
              <a:gd name="connsiteY53" fmla="*/ 730130 h 869202"/>
              <a:gd name="connsiteX54" fmla="*/ 4113062 w 6863215"/>
              <a:gd name="connsiteY54" fmla="*/ 750991 h 869202"/>
              <a:gd name="connsiteX55" fmla="*/ 5861895 w 6863215"/>
              <a:gd name="connsiteY55" fmla="*/ 750991 h 869202"/>
              <a:gd name="connsiteX56" fmla="*/ 5861895 w 6863215"/>
              <a:gd name="connsiteY56" fmla="*/ 782282 h 869202"/>
              <a:gd name="connsiteX57" fmla="*/ 5900140 w 6863215"/>
              <a:gd name="connsiteY57" fmla="*/ 782282 h 869202"/>
              <a:gd name="connsiteX58" fmla="*/ 5900140 w 6863215"/>
              <a:gd name="connsiteY58" fmla="*/ 824003 h 869202"/>
              <a:gd name="connsiteX59" fmla="*/ 6164377 w 6863215"/>
              <a:gd name="connsiteY59" fmla="*/ 824003 h 869202"/>
              <a:gd name="connsiteX60" fmla="*/ 6164377 w 6863215"/>
              <a:gd name="connsiteY60" fmla="*/ 869202 h 869202"/>
              <a:gd name="connsiteX61" fmla="*/ 6863215 w 6863215"/>
              <a:gd name="connsiteY61" fmla="*/ 869202 h 869202"/>
              <a:gd name="connsiteX0" fmla="*/ 0 w 6863215"/>
              <a:gd name="connsiteY0" fmla="*/ 0 h 869202"/>
              <a:gd name="connsiteX1" fmla="*/ 406786 w 6863215"/>
              <a:gd name="connsiteY1" fmla="*/ 0 h 869202"/>
              <a:gd name="connsiteX2" fmla="*/ 406786 w 6863215"/>
              <a:gd name="connsiteY2" fmla="*/ 17384 h 869202"/>
              <a:gd name="connsiteX3" fmla="*/ 483276 w 6863215"/>
              <a:gd name="connsiteY3" fmla="*/ 17384 h 869202"/>
              <a:gd name="connsiteX4" fmla="*/ 483276 w 6863215"/>
              <a:gd name="connsiteY4" fmla="*/ 41722 h 869202"/>
              <a:gd name="connsiteX5" fmla="*/ 545859 w 6863215"/>
              <a:gd name="connsiteY5" fmla="*/ 41722 h 869202"/>
              <a:gd name="connsiteX6" fmla="*/ 545859 w 6863215"/>
              <a:gd name="connsiteY6" fmla="*/ 79967 h 869202"/>
              <a:gd name="connsiteX7" fmla="*/ 632779 w 6863215"/>
              <a:gd name="connsiteY7" fmla="*/ 79967 h 869202"/>
              <a:gd name="connsiteX8" fmla="*/ 632779 w 6863215"/>
              <a:gd name="connsiteY8" fmla="*/ 100828 h 869202"/>
              <a:gd name="connsiteX9" fmla="*/ 851818 w 6863215"/>
              <a:gd name="connsiteY9" fmla="*/ 100828 h 869202"/>
              <a:gd name="connsiteX10" fmla="*/ 851818 w 6863215"/>
              <a:gd name="connsiteY10" fmla="*/ 114735 h 869202"/>
              <a:gd name="connsiteX11" fmla="*/ 903970 w 6863215"/>
              <a:gd name="connsiteY11" fmla="*/ 114735 h 869202"/>
              <a:gd name="connsiteX12" fmla="*/ 903970 w 6863215"/>
              <a:gd name="connsiteY12" fmla="*/ 128642 h 869202"/>
              <a:gd name="connsiteX13" fmla="*/ 1154300 w 6863215"/>
              <a:gd name="connsiteY13" fmla="*/ 128642 h 869202"/>
              <a:gd name="connsiteX14" fmla="*/ 1154300 w 6863215"/>
              <a:gd name="connsiteY14" fmla="*/ 152980 h 869202"/>
              <a:gd name="connsiteX15" fmla="*/ 1237743 w 6863215"/>
              <a:gd name="connsiteY15" fmla="*/ 152980 h 869202"/>
              <a:gd name="connsiteX16" fmla="*/ 1237743 w 6863215"/>
              <a:gd name="connsiteY16" fmla="*/ 177318 h 869202"/>
              <a:gd name="connsiteX17" fmla="*/ 1275988 w 6863215"/>
              <a:gd name="connsiteY17" fmla="*/ 177318 h 869202"/>
              <a:gd name="connsiteX18" fmla="*/ 1275988 w 6863215"/>
              <a:gd name="connsiteY18" fmla="*/ 201655 h 869202"/>
              <a:gd name="connsiteX19" fmla="*/ 1300326 w 6863215"/>
              <a:gd name="connsiteY19" fmla="*/ 201655 h 869202"/>
              <a:gd name="connsiteX20" fmla="*/ 1300326 w 6863215"/>
              <a:gd name="connsiteY20" fmla="*/ 201655 h 869202"/>
              <a:gd name="connsiteX21" fmla="*/ 1352478 w 6863215"/>
              <a:gd name="connsiteY21" fmla="*/ 201655 h 869202"/>
              <a:gd name="connsiteX22" fmla="*/ 1352478 w 6863215"/>
              <a:gd name="connsiteY22" fmla="*/ 232946 h 869202"/>
              <a:gd name="connsiteX23" fmla="*/ 1418537 w 6863215"/>
              <a:gd name="connsiteY23" fmla="*/ 232946 h 869202"/>
              <a:gd name="connsiteX24" fmla="*/ 1418537 w 6863215"/>
              <a:gd name="connsiteY24" fmla="*/ 257283 h 869202"/>
              <a:gd name="connsiteX25" fmla="*/ 1477643 w 6863215"/>
              <a:gd name="connsiteY25" fmla="*/ 260761 h 869202"/>
              <a:gd name="connsiteX26" fmla="*/ 1477643 w 6863215"/>
              <a:gd name="connsiteY26" fmla="*/ 292052 h 869202"/>
              <a:gd name="connsiteX27" fmla="*/ 1564563 w 6863215"/>
              <a:gd name="connsiteY27" fmla="*/ 292052 h 869202"/>
              <a:gd name="connsiteX28" fmla="*/ 1564563 w 6863215"/>
              <a:gd name="connsiteY28" fmla="*/ 316390 h 869202"/>
              <a:gd name="connsiteX29" fmla="*/ 1641053 w 6863215"/>
              <a:gd name="connsiteY29" fmla="*/ 316390 h 869202"/>
              <a:gd name="connsiteX30" fmla="*/ 1641053 w 6863215"/>
              <a:gd name="connsiteY30" fmla="*/ 326820 h 869202"/>
              <a:gd name="connsiteX31" fmla="*/ 1853138 w 6863215"/>
              <a:gd name="connsiteY31" fmla="*/ 326820 h 869202"/>
              <a:gd name="connsiteX32" fmla="*/ 1853138 w 6863215"/>
              <a:gd name="connsiteY32" fmla="*/ 326820 h 869202"/>
              <a:gd name="connsiteX33" fmla="*/ 2179957 w 6863215"/>
              <a:gd name="connsiteY33" fmla="*/ 326820 h 869202"/>
              <a:gd name="connsiteX34" fmla="*/ 2179957 w 6863215"/>
              <a:gd name="connsiteY34" fmla="*/ 378972 h 869202"/>
              <a:gd name="connsiteX35" fmla="*/ 2485916 w 6863215"/>
              <a:gd name="connsiteY35" fmla="*/ 378972 h 869202"/>
              <a:gd name="connsiteX36" fmla="*/ 2485916 w 6863215"/>
              <a:gd name="connsiteY36" fmla="*/ 424171 h 869202"/>
              <a:gd name="connsiteX37" fmla="*/ 2555453 w 6863215"/>
              <a:gd name="connsiteY37" fmla="*/ 424171 h 869202"/>
              <a:gd name="connsiteX38" fmla="*/ 2555453 w 6863215"/>
              <a:gd name="connsiteY38" fmla="*/ 451985 h 869202"/>
              <a:gd name="connsiteX39" fmla="*/ 2736246 w 6863215"/>
              <a:gd name="connsiteY39" fmla="*/ 451985 h 869202"/>
              <a:gd name="connsiteX40" fmla="*/ 2736246 w 6863215"/>
              <a:gd name="connsiteY40" fmla="*/ 490230 h 869202"/>
              <a:gd name="connsiteX41" fmla="*/ 2871842 w 6863215"/>
              <a:gd name="connsiteY41" fmla="*/ 490230 h 869202"/>
              <a:gd name="connsiteX42" fmla="*/ 2871842 w 6863215"/>
              <a:gd name="connsiteY42" fmla="*/ 521521 h 869202"/>
              <a:gd name="connsiteX43" fmla="*/ 3000484 w 6863215"/>
              <a:gd name="connsiteY43" fmla="*/ 521521 h 869202"/>
              <a:gd name="connsiteX44" fmla="*/ 3000484 w 6863215"/>
              <a:gd name="connsiteY44" fmla="*/ 563243 h 869202"/>
              <a:gd name="connsiteX45" fmla="*/ 3132602 w 6863215"/>
              <a:gd name="connsiteY45" fmla="*/ 563243 h 869202"/>
              <a:gd name="connsiteX46" fmla="*/ 3132602 w 6863215"/>
              <a:gd name="connsiteY46" fmla="*/ 608442 h 869202"/>
              <a:gd name="connsiteX47" fmla="*/ 3327304 w 6863215"/>
              <a:gd name="connsiteY47" fmla="*/ 608442 h 869202"/>
              <a:gd name="connsiteX48" fmla="*/ 3327304 w 6863215"/>
              <a:gd name="connsiteY48" fmla="*/ 674501 h 869202"/>
              <a:gd name="connsiteX49" fmla="*/ 3595018 w 6863215"/>
              <a:gd name="connsiteY49" fmla="*/ 674501 h 869202"/>
              <a:gd name="connsiteX50" fmla="*/ 3595018 w 6863215"/>
              <a:gd name="connsiteY50" fmla="*/ 698838 h 869202"/>
              <a:gd name="connsiteX51" fmla="*/ 3845348 w 6863215"/>
              <a:gd name="connsiteY51" fmla="*/ 698838 h 869202"/>
              <a:gd name="connsiteX52" fmla="*/ 3845348 w 6863215"/>
              <a:gd name="connsiteY52" fmla="*/ 730130 h 869202"/>
              <a:gd name="connsiteX53" fmla="*/ 4113062 w 6863215"/>
              <a:gd name="connsiteY53" fmla="*/ 730130 h 869202"/>
              <a:gd name="connsiteX54" fmla="*/ 4113062 w 6863215"/>
              <a:gd name="connsiteY54" fmla="*/ 750991 h 869202"/>
              <a:gd name="connsiteX55" fmla="*/ 5861895 w 6863215"/>
              <a:gd name="connsiteY55" fmla="*/ 750991 h 869202"/>
              <a:gd name="connsiteX56" fmla="*/ 5861895 w 6863215"/>
              <a:gd name="connsiteY56" fmla="*/ 782282 h 869202"/>
              <a:gd name="connsiteX57" fmla="*/ 5900140 w 6863215"/>
              <a:gd name="connsiteY57" fmla="*/ 782282 h 869202"/>
              <a:gd name="connsiteX58" fmla="*/ 5900140 w 6863215"/>
              <a:gd name="connsiteY58" fmla="*/ 824003 h 869202"/>
              <a:gd name="connsiteX59" fmla="*/ 6164377 w 6863215"/>
              <a:gd name="connsiteY59" fmla="*/ 824003 h 869202"/>
              <a:gd name="connsiteX60" fmla="*/ 6164377 w 6863215"/>
              <a:gd name="connsiteY60" fmla="*/ 869202 h 869202"/>
              <a:gd name="connsiteX61" fmla="*/ 6863215 w 6863215"/>
              <a:gd name="connsiteY61" fmla="*/ 869202 h 86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863215" h="869202">
                <a:moveTo>
                  <a:pt x="0" y="0"/>
                </a:moveTo>
                <a:lnTo>
                  <a:pt x="406786" y="0"/>
                </a:lnTo>
                <a:lnTo>
                  <a:pt x="406786" y="17384"/>
                </a:lnTo>
                <a:lnTo>
                  <a:pt x="483276" y="17384"/>
                </a:lnTo>
                <a:lnTo>
                  <a:pt x="483276" y="41722"/>
                </a:lnTo>
                <a:lnTo>
                  <a:pt x="545859" y="41722"/>
                </a:lnTo>
                <a:lnTo>
                  <a:pt x="545859" y="79967"/>
                </a:lnTo>
                <a:lnTo>
                  <a:pt x="632779" y="79967"/>
                </a:lnTo>
                <a:lnTo>
                  <a:pt x="632779" y="100828"/>
                </a:lnTo>
                <a:lnTo>
                  <a:pt x="851818" y="100828"/>
                </a:lnTo>
                <a:lnTo>
                  <a:pt x="851818" y="114735"/>
                </a:lnTo>
                <a:lnTo>
                  <a:pt x="903970" y="114735"/>
                </a:lnTo>
                <a:lnTo>
                  <a:pt x="903970" y="128642"/>
                </a:lnTo>
                <a:lnTo>
                  <a:pt x="1154300" y="128642"/>
                </a:lnTo>
                <a:lnTo>
                  <a:pt x="1154300" y="152980"/>
                </a:lnTo>
                <a:lnTo>
                  <a:pt x="1237743" y="152980"/>
                </a:lnTo>
                <a:lnTo>
                  <a:pt x="1237743" y="177318"/>
                </a:lnTo>
                <a:lnTo>
                  <a:pt x="1275988" y="177318"/>
                </a:lnTo>
                <a:lnTo>
                  <a:pt x="1275988" y="201655"/>
                </a:lnTo>
                <a:lnTo>
                  <a:pt x="1300326" y="201655"/>
                </a:lnTo>
                <a:lnTo>
                  <a:pt x="1300326" y="201655"/>
                </a:lnTo>
                <a:lnTo>
                  <a:pt x="1352478" y="201655"/>
                </a:lnTo>
                <a:lnTo>
                  <a:pt x="1352478" y="232946"/>
                </a:lnTo>
                <a:lnTo>
                  <a:pt x="1418537" y="232946"/>
                </a:lnTo>
                <a:lnTo>
                  <a:pt x="1418537" y="257283"/>
                </a:lnTo>
                <a:lnTo>
                  <a:pt x="1477643" y="260761"/>
                </a:lnTo>
                <a:lnTo>
                  <a:pt x="1477643" y="292052"/>
                </a:lnTo>
                <a:lnTo>
                  <a:pt x="1564563" y="292052"/>
                </a:lnTo>
                <a:lnTo>
                  <a:pt x="1564563" y="316390"/>
                </a:lnTo>
                <a:lnTo>
                  <a:pt x="1641053" y="316390"/>
                </a:lnTo>
                <a:lnTo>
                  <a:pt x="1641053" y="326820"/>
                </a:lnTo>
                <a:lnTo>
                  <a:pt x="1853138" y="326820"/>
                </a:lnTo>
                <a:lnTo>
                  <a:pt x="1853138" y="326820"/>
                </a:lnTo>
                <a:lnTo>
                  <a:pt x="2179957" y="326820"/>
                </a:lnTo>
                <a:lnTo>
                  <a:pt x="2179957" y="378972"/>
                </a:lnTo>
                <a:lnTo>
                  <a:pt x="2485916" y="378972"/>
                </a:lnTo>
                <a:lnTo>
                  <a:pt x="2485916" y="424171"/>
                </a:lnTo>
                <a:lnTo>
                  <a:pt x="2555453" y="424171"/>
                </a:lnTo>
                <a:lnTo>
                  <a:pt x="2555453" y="451985"/>
                </a:lnTo>
                <a:lnTo>
                  <a:pt x="2736246" y="451985"/>
                </a:lnTo>
                <a:lnTo>
                  <a:pt x="2736246" y="490230"/>
                </a:lnTo>
                <a:lnTo>
                  <a:pt x="2871842" y="490230"/>
                </a:lnTo>
                <a:lnTo>
                  <a:pt x="2871842" y="521521"/>
                </a:lnTo>
                <a:lnTo>
                  <a:pt x="3000484" y="521521"/>
                </a:lnTo>
                <a:lnTo>
                  <a:pt x="3000484" y="563243"/>
                </a:lnTo>
                <a:lnTo>
                  <a:pt x="3132602" y="563243"/>
                </a:lnTo>
                <a:lnTo>
                  <a:pt x="3132602" y="608442"/>
                </a:lnTo>
                <a:lnTo>
                  <a:pt x="3327304" y="608442"/>
                </a:lnTo>
                <a:lnTo>
                  <a:pt x="3327304" y="674501"/>
                </a:lnTo>
                <a:lnTo>
                  <a:pt x="3595018" y="674501"/>
                </a:lnTo>
                <a:lnTo>
                  <a:pt x="3595018" y="698838"/>
                </a:lnTo>
                <a:lnTo>
                  <a:pt x="3845348" y="698838"/>
                </a:lnTo>
                <a:lnTo>
                  <a:pt x="3845348" y="730130"/>
                </a:lnTo>
                <a:lnTo>
                  <a:pt x="4113062" y="730130"/>
                </a:lnTo>
                <a:lnTo>
                  <a:pt x="4113062" y="750991"/>
                </a:lnTo>
                <a:lnTo>
                  <a:pt x="5861895" y="750991"/>
                </a:lnTo>
                <a:lnTo>
                  <a:pt x="5861895" y="782282"/>
                </a:lnTo>
                <a:lnTo>
                  <a:pt x="5900140" y="782282"/>
                </a:lnTo>
                <a:lnTo>
                  <a:pt x="5900140" y="824003"/>
                </a:lnTo>
                <a:lnTo>
                  <a:pt x="6164377" y="824003"/>
                </a:lnTo>
                <a:lnTo>
                  <a:pt x="6164377" y="869202"/>
                </a:lnTo>
                <a:lnTo>
                  <a:pt x="6863215" y="869202"/>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7" name="Freeform: Shape 56">
            <a:extLst>
              <a:ext uri="{FF2B5EF4-FFF2-40B4-BE49-F238E27FC236}">
                <a16:creationId xmlns:a16="http://schemas.microsoft.com/office/drawing/2014/main" id="{AA2189F9-6AC4-C7CF-8413-4F02F07369FB}"/>
              </a:ext>
            </a:extLst>
          </p:cNvPr>
          <p:cNvSpPr/>
          <p:nvPr/>
        </p:nvSpPr>
        <p:spPr bwMode="auto">
          <a:xfrm>
            <a:off x="2896179" y="2767538"/>
            <a:ext cx="6856262" cy="1230789"/>
          </a:xfrm>
          <a:custGeom>
            <a:avLst/>
            <a:gdLst>
              <a:gd name="connsiteX0" fmla="*/ 0 w 6908414"/>
              <a:gd name="connsiteY0" fmla="*/ 0 h 1230789"/>
              <a:gd name="connsiteX1" fmla="*/ 375496 w 6908414"/>
              <a:gd name="connsiteY1" fmla="*/ 0 h 1230789"/>
              <a:gd name="connsiteX2" fmla="*/ 375496 w 6908414"/>
              <a:gd name="connsiteY2" fmla="*/ 31291 h 1230789"/>
              <a:gd name="connsiteX3" fmla="*/ 420694 w 6908414"/>
              <a:gd name="connsiteY3" fmla="*/ 31291 h 1230789"/>
              <a:gd name="connsiteX4" fmla="*/ 420694 w 6908414"/>
              <a:gd name="connsiteY4" fmla="*/ 62582 h 1230789"/>
              <a:gd name="connsiteX5" fmla="*/ 462416 w 6908414"/>
              <a:gd name="connsiteY5" fmla="*/ 62582 h 1230789"/>
              <a:gd name="connsiteX6" fmla="*/ 462416 w 6908414"/>
              <a:gd name="connsiteY6" fmla="*/ 104304 h 1230789"/>
              <a:gd name="connsiteX7" fmla="*/ 531952 w 6908414"/>
              <a:gd name="connsiteY7" fmla="*/ 104304 h 1230789"/>
              <a:gd name="connsiteX8" fmla="*/ 531952 w 6908414"/>
              <a:gd name="connsiteY8" fmla="*/ 132118 h 1230789"/>
              <a:gd name="connsiteX9" fmla="*/ 580627 w 6908414"/>
              <a:gd name="connsiteY9" fmla="*/ 132118 h 1230789"/>
              <a:gd name="connsiteX10" fmla="*/ 580627 w 6908414"/>
              <a:gd name="connsiteY10" fmla="*/ 132118 h 1230789"/>
              <a:gd name="connsiteX11" fmla="*/ 580627 w 6908414"/>
              <a:gd name="connsiteY11" fmla="*/ 156456 h 1230789"/>
              <a:gd name="connsiteX12" fmla="*/ 657117 w 6908414"/>
              <a:gd name="connsiteY12" fmla="*/ 156456 h 1230789"/>
              <a:gd name="connsiteX13" fmla="*/ 657117 w 6908414"/>
              <a:gd name="connsiteY13" fmla="*/ 177317 h 1230789"/>
              <a:gd name="connsiteX14" fmla="*/ 750991 w 6908414"/>
              <a:gd name="connsiteY14" fmla="*/ 177317 h 1230789"/>
              <a:gd name="connsiteX15" fmla="*/ 750991 w 6908414"/>
              <a:gd name="connsiteY15" fmla="*/ 219038 h 1230789"/>
              <a:gd name="connsiteX16" fmla="*/ 796189 w 6908414"/>
              <a:gd name="connsiteY16" fmla="*/ 219038 h 1230789"/>
              <a:gd name="connsiteX17" fmla="*/ 796189 w 6908414"/>
              <a:gd name="connsiteY17" fmla="*/ 250330 h 1230789"/>
              <a:gd name="connsiteX18" fmla="*/ 851818 w 6908414"/>
              <a:gd name="connsiteY18" fmla="*/ 250330 h 1230789"/>
              <a:gd name="connsiteX19" fmla="*/ 851818 w 6908414"/>
              <a:gd name="connsiteY19" fmla="*/ 281621 h 1230789"/>
              <a:gd name="connsiteX20" fmla="*/ 890063 w 6908414"/>
              <a:gd name="connsiteY20" fmla="*/ 281621 h 1230789"/>
              <a:gd name="connsiteX21" fmla="*/ 890063 w 6908414"/>
              <a:gd name="connsiteY21" fmla="*/ 299005 h 1230789"/>
              <a:gd name="connsiteX22" fmla="*/ 956122 w 6908414"/>
              <a:gd name="connsiteY22" fmla="*/ 299005 h 1230789"/>
              <a:gd name="connsiteX23" fmla="*/ 956122 w 6908414"/>
              <a:gd name="connsiteY23" fmla="*/ 305959 h 1230789"/>
              <a:gd name="connsiteX24" fmla="*/ 1011751 w 6908414"/>
              <a:gd name="connsiteY24" fmla="*/ 305959 h 1230789"/>
              <a:gd name="connsiteX25" fmla="*/ 1011751 w 6908414"/>
              <a:gd name="connsiteY25" fmla="*/ 337250 h 1230789"/>
              <a:gd name="connsiteX26" fmla="*/ 1043042 w 6908414"/>
              <a:gd name="connsiteY26" fmla="*/ 337250 h 1230789"/>
              <a:gd name="connsiteX27" fmla="*/ 1043042 w 6908414"/>
              <a:gd name="connsiteY27" fmla="*/ 358111 h 1230789"/>
              <a:gd name="connsiteX28" fmla="*/ 1105625 w 6908414"/>
              <a:gd name="connsiteY28" fmla="*/ 358111 h 1230789"/>
              <a:gd name="connsiteX29" fmla="*/ 1105625 w 6908414"/>
              <a:gd name="connsiteY29" fmla="*/ 382448 h 1230789"/>
              <a:gd name="connsiteX30" fmla="*/ 1189068 w 6908414"/>
              <a:gd name="connsiteY30" fmla="*/ 382448 h 1230789"/>
              <a:gd name="connsiteX31" fmla="*/ 1189068 w 6908414"/>
              <a:gd name="connsiteY31" fmla="*/ 413740 h 1230789"/>
              <a:gd name="connsiteX32" fmla="*/ 1279465 w 6908414"/>
              <a:gd name="connsiteY32" fmla="*/ 413740 h 1230789"/>
              <a:gd name="connsiteX33" fmla="*/ 1279465 w 6908414"/>
              <a:gd name="connsiteY33" fmla="*/ 438077 h 1230789"/>
              <a:gd name="connsiteX34" fmla="*/ 1362908 w 6908414"/>
              <a:gd name="connsiteY34" fmla="*/ 438077 h 1230789"/>
              <a:gd name="connsiteX35" fmla="*/ 1362908 w 6908414"/>
              <a:gd name="connsiteY35" fmla="*/ 451984 h 1230789"/>
              <a:gd name="connsiteX36" fmla="*/ 1397677 w 6908414"/>
              <a:gd name="connsiteY36" fmla="*/ 451984 h 1230789"/>
              <a:gd name="connsiteX37" fmla="*/ 1397677 w 6908414"/>
              <a:gd name="connsiteY37" fmla="*/ 472845 h 1230789"/>
              <a:gd name="connsiteX38" fmla="*/ 1481120 w 6908414"/>
              <a:gd name="connsiteY38" fmla="*/ 472845 h 1230789"/>
              <a:gd name="connsiteX39" fmla="*/ 1481120 w 6908414"/>
              <a:gd name="connsiteY39" fmla="*/ 500660 h 1230789"/>
              <a:gd name="connsiteX40" fmla="*/ 1557610 w 6908414"/>
              <a:gd name="connsiteY40" fmla="*/ 500660 h 1230789"/>
              <a:gd name="connsiteX41" fmla="*/ 1557610 w 6908414"/>
              <a:gd name="connsiteY41" fmla="*/ 524997 h 1230789"/>
              <a:gd name="connsiteX42" fmla="*/ 1616715 w 6908414"/>
              <a:gd name="connsiteY42" fmla="*/ 524997 h 1230789"/>
              <a:gd name="connsiteX43" fmla="*/ 1616715 w 6908414"/>
              <a:gd name="connsiteY43" fmla="*/ 545858 h 1230789"/>
              <a:gd name="connsiteX44" fmla="*/ 1700159 w 6908414"/>
              <a:gd name="connsiteY44" fmla="*/ 545858 h 1230789"/>
              <a:gd name="connsiteX45" fmla="*/ 1700159 w 6908414"/>
              <a:gd name="connsiteY45" fmla="*/ 598010 h 1230789"/>
              <a:gd name="connsiteX46" fmla="*/ 1762741 w 6908414"/>
              <a:gd name="connsiteY46" fmla="*/ 598010 h 1230789"/>
              <a:gd name="connsiteX47" fmla="*/ 1762741 w 6908414"/>
              <a:gd name="connsiteY47" fmla="*/ 618871 h 1230789"/>
              <a:gd name="connsiteX48" fmla="*/ 1860092 w 6908414"/>
              <a:gd name="connsiteY48" fmla="*/ 618871 h 1230789"/>
              <a:gd name="connsiteX49" fmla="*/ 1860092 w 6908414"/>
              <a:gd name="connsiteY49" fmla="*/ 618871 h 1230789"/>
              <a:gd name="connsiteX50" fmla="*/ 1860092 w 6908414"/>
              <a:gd name="connsiteY50" fmla="*/ 650162 h 1230789"/>
              <a:gd name="connsiteX51" fmla="*/ 1947012 w 6908414"/>
              <a:gd name="connsiteY51" fmla="*/ 650162 h 1230789"/>
              <a:gd name="connsiteX52" fmla="*/ 1947012 w 6908414"/>
              <a:gd name="connsiteY52" fmla="*/ 677977 h 1230789"/>
              <a:gd name="connsiteX53" fmla="*/ 2040886 w 6908414"/>
              <a:gd name="connsiteY53" fmla="*/ 677977 h 1230789"/>
              <a:gd name="connsiteX54" fmla="*/ 2040886 w 6908414"/>
              <a:gd name="connsiteY54" fmla="*/ 702314 h 1230789"/>
              <a:gd name="connsiteX55" fmla="*/ 2086084 w 6908414"/>
              <a:gd name="connsiteY55" fmla="*/ 702314 h 1230789"/>
              <a:gd name="connsiteX56" fmla="*/ 2086084 w 6908414"/>
              <a:gd name="connsiteY56" fmla="*/ 719699 h 1230789"/>
              <a:gd name="connsiteX57" fmla="*/ 2256448 w 6908414"/>
              <a:gd name="connsiteY57" fmla="*/ 719699 h 1230789"/>
              <a:gd name="connsiteX58" fmla="*/ 2256448 w 6908414"/>
              <a:gd name="connsiteY58" fmla="*/ 744036 h 1230789"/>
              <a:gd name="connsiteX59" fmla="*/ 2371182 w 6908414"/>
              <a:gd name="connsiteY59" fmla="*/ 744036 h 1230789"/>
              <a:gd name="connsiteX60" fmla="*/ 2371182 w 6908414"/>
              <a:gd name="connsiteY60" fmla="*/ 744036 h 1230789"/>
              <a:gd name="connsiteX61" fmla="*/ 2371182 w 6908414"/>
              <a:gd name="connsiteY61" fmla="*/ 771851 h 1230789"/>
              <a:gd name="connsiteX62" fmla="*/ 2458102 w 6908414"/>
              <a:gd name="connsiteY62" fmla="*/ 771851 h 1230789"/>
              <a:gd name="connsiteX63" fmla="*/ 2454626 w 6908414"/>
              <a:gd name="connsiteY63" fmla="*/ 775327 h 1230789"/>
              <a:gd name="connsiteX64" fmla="*/ 2551976 w 6908414"/>
              <a:gd name="connsiteY64" fmla="*/ 775327 h 1230789"/>
              <a:gd name="connsiteX65" fmla="*/ 2551976 w 6908414"/>
              <a:gd name="connsiteY65" fmla="*/ 796188 h 1230789"/>
              <a:gd name="connsiteX66" fmla="*/ 2659757 w 6908414"/>
              <a:gd name="connsiteY66" fmla="*/ 796188 h 1230789"/>
              <a:gd name="connsiteX67" fmla="*/ 2652804 w 6908414"/>
              <a:gd name="connsiteY67" fmla="*/ 803141 h 1230789"/>
              <a:gd name="connsiteX68" fmla="*/ 2725816 w 6908414"/>
              <a:gd name="connsiteY68" fmla="*/ 803141 h 1230789"/>
              <a:gd name="connsiteX69" fmla="*/ 2725816 w 6908414"/>
              <a:gd name="connsiteY69" fmla="*/ 834433 h 1230789"/>
              <a:gd name="connsiteX70" fmla="*/ 2861412 w 6908414"/>
              <a:gd name="connsiteY70" fmla="*/ 834433 h 1230789"/>
              <a:gd name="connsiteX71" fmla="*/ 2861412 w 6908414"/>
              <a:gd name="connsiteY71" fmla="*/ 848340 h 1230789"/>
              <a:gd name="connsiteX72" fmla="*/ 2990054 w 6908414"/>
              <a:gd name="connsiteY72" fmla="*/ 848340 h 1230789"/>
              <a:gd name="connsiteX73" fmla="*/ 2990054 w 6908414"/>
              <a:gd name="connsiteY73" fmla="*/ 872678 h 1230789"/>
              <a:gd name="connsiteX74" fmla="*/ 3195185 w 6908414"/>
              <a:gd name="connsiteY74" fmla="*/ 872678 h 1230789"/>
              <a:gd name="connsiteX75" fmla="*/ 3195185 w 6908414"/>
              <a:gd name="connsiteY75" fmla="*/ 900492 h 1230789"/>
              <a:gd name="connsiteX76" fmla="*/ 3379456 w 6908414"/>
              <a:gd name="connsiteY76" fmla="*/ 900492 h 1230789"/>
              <a:gd name="connsiteX77" fmla="*/ 3379456 w 6908414"/>
              <a:gd name="connsiteY77" fmla="*/ 917876 h 1230789"/>
              <a:gd name="connsiteX78" fmla="*/ 3469853 w 6908414"/>
              <a:gd name="connsiteY78" fmla="*/ 917876 h 1230789"/>
              <a:gd name="connsiteX79" fmla="*/ 3469853 w 6908414"/>
              <a:gd name="connsiteY79" fmla="*/ 928307 h 1230789"/>
              <a:gd name="connsiteX80" fmla="*/ 3546343 w 6908414"/>
              <a:gd name="connsiteY80" fmla="*/ 928307 h 1230789"/>
              <a:gd name="connsiteX81" fmla="*/ 3546343 w 6908414"/>
              <a:gd name="connsiteY81" fmla="*/ 928307 h 1230789"/>
              <a:gd name="connsiteX82" fmla="*/ 3546343 w 6908414"/>
              <a:gd name="connsiteY82" fmla="*/ 952645 h 1230789"/>
              <a:gd name="connsiteX83" fmla="*/ 3654124 w 6908414"/>
              <a:gd name="connsiteY83" fmla="*/ 952645 h 1230789"/>
              <a:gd name="connsiteX84" fmla="*/ 3654124 w 6908414"/>
              <a:gd name="connsiteY84" fmla="*/ 987413 h 1230789"/>
              <a:gd name="connsiteX85" fmla="*/ 3793196 w 6908414"/>
              <a:gd name="connsiteY85" fmla="*/ 987413 h 1230789"/>
              <a:gd name="connsiteX86" fmla="*/ 3793196 w 6908414"/>
              <a:gd name="connsiteY86" fmla="*/ 1001320 h 1230789"/>
              <a:gd name="connsiteX87" fmla="*/ 3848825 w 6908414"/>
              <a:gd name="connsiteY87" fmla="*/ 1001320 h 1230789"/>
              <a:gd name="connsiteX88" fmla="*/ 3848825 w 6908414"/>
              <a:gd name="connsiteY88" fmla="*/ 1018704 h 1230789"/>
              <a:gd name="connsiteX89" fmla="*/ 3866209 w 6908414"/>
              <a:gd name="connsiteY89" fmla="*/ 1018704 h 1230789"/>
              <a:gd name="connsiteX90" fmla="*/ 3866209 w 6908414"/>
              <a:gd name="connsiteY90" fmla="*/ 1039565 h 1230789"/>
              <a:gd name="connsiteX91" fmla="*/ 4109585 w 6908414"/>
              <a:gd name="connsiteY91" fmla="*/ 1039565 h 1230789"/>
              <a:gd name="connsiteX92" fmla="*/ 4109585 w 6908414"/>
              <a:gd name="connsiteY92" fmla="*/ 1067379 h 1230789"/>
              <a:gd name="connsiteX93" fmla="*/ 4398160 w 6908414"/>
              <a:gd name="connsiteY93" fmla="*/ 1067379 h 1230789"/>
              <a:gd name="connsiteX94" fmla="*/ 4398160 w 6908414"/>
              <a:gd name="connsiteY94" fmla="*/ 1088240 h 1230789"/>
              <a:gd name="connsiteX95" fmla="*/ 4871006 w 6908414"/>
              <a:gd name="connsiteY95" fmla="*/ 1088240 h 1230789"/>
              <a:gd name="connsiteX96" fmla="*/ 4871006 w 6908414"/>
              <a:gd name="connsiteY96" fmla="*/ 1088240 h 1230789"/>
              <a:gd name="connsiteX97" fmla="*/ 4940542 w 6908414"/>
              <a:gd name="connsiteY97" fmla="*/ 1088240 h 1230789"/>
              <a:gd name="connsiteX98" fmla="*/ 4940542 w 6908414"/>
              <a:gd name="connsiteY98" fmla="*/ 1105624 h 1230789"/>
              <a:gd name="connsiteX99" fmla="*/ 5260408 w 6908414"/>
              <a:gd name="connsiteY99" fmla="*/ 1105624 h 1230789"/>
              <a:gd name="connsiteX100" fmla="*/ 5260408 w 6908414"/>
              <a:gd name="connsiteY100" fmla="*/ 1119531 h 1230789"/>
              <a:gd name="connsiteX101" fmla="*/ 5350805 w 6908414"/>
              <a:gd name="connsiteY101" fmla="*/ 1119531 h 1230789"/>
              <a:gd name="connsiteX102" fmla="*/ 5350805 w 6908414"/>
              <a:gd name="connsiteY102" fmla="*/ 1129962 h 1230789"/>
              <a:gd name="connsiteX103" fmla="*/ 5569844 w 6908414"/>
              <a:gd name="connsiteY103" fmla="*/ 1129962 h 1230789"/>
              <a:gd name="connsiteX104" fmla="*/ 5569844 w 6908414"/>
              <a:gd name="connsiteY104" fmla="*/ 1147346 h 1230789"/>
              <a:gd name="connsiteX105" fmla="*/ 5768022 w 6908414"/>
              <a:gd name="connsiteY105" fmla="*/ 1147346 h 1230789"/>
              <a:gd name="connsiteX106" fmla="*/ 5771499 w 6908414"/>
              <a:gd name="connsiteY106" fmla="*/ 1150823 h 1230789"/>
              <a:gd name="connsiteX107" fmla="*/ 5889710 w 6908414"/>
              <a:gd name="connsiteY107" fmla="*/ 1150823 h 1230789"/>
              <a:gd name="connsiteX108" fmla="*/ 5889710 w 6908414"/>
              <a:gd name="connsiteY108" fmla="*/ 1178637 h 1230789"/>
              <a:gd name="connsiteX109" fmla="*/ 5994014 w 6908414"/>
              <a:gd name="connsiteY109" fmla="*/ 1178637 h 1230789"/>
              <a:gd name="connsiteX110" fmla="*/ 5994014 w 6908414"/>
              <a:gd name="connsiteY110" fmla="*/ 1189067 h 1230789"/>
              <a:gd name="connsiteX111" fmla="*/ 6101795 w 6908414"/>
              <a:gd name="connsiteY111" fmla="*/ 1189067 h 1230789"/>
              <a:gd name="connsiteX112" fmla="*/ 6094842 w 6908414"/>
              <a:gd name="connsiteY112" fmla="*/ 1196020 h 1230789"/>
              <a:gd name="connsiteX113" fmla="*/ 6206099 w 6908414"/>
              <a:gd name="connsiteY113" fmla="*/ 1196020 h 1230789"/>
              <a:gd name="connsiteX114" fmla="*/ 6206099 w 6908414"/>
              <a:gd name="connsiteY114" fmla="*/ 1223835 h 1230789"/>
              <a:gd name="connsiteX115" fmla="*/ 6623316 w 6908414"/>
              <a:gd name="connsiteY115" fmla="*/ 1223835 h 1230789"/>
              <a:gd name="connsiteX116" fmla="*/ 6623316 w 6908414"/>
              <a:gd name="connsiteY116" fmla="*/ 1230789 h 1230789"/>
              <a:gd name="connsiteX117" fmla="*/ 6908414 w 6908414"/>
              <a:gd name="connsiteY117" fmla="*/ 1230789 h 1230789"/>
              <a:gd name="connsiteX0" fmla="*/ 0 w 6856262"/>
              <a:gd name="connsiteY0" fmla="*/ 0 h 1230789"/>
              <a:gd name="connsiteX1" fmla="*/ 375496 w 6856262"/>
              <a:gd name="connsiteY1" fmla="*/ 0 h 1230789"/>
              <a:gd name="connsiteX2" fmla="*/ 375496 w 6856262"/>
              <a:gd name="connsiteY2" fmla="*/ 31291 h 1230789"/>
              <a:gd name="connsiteX3" fmla="*/ 420694 w 6856262"/>
              <a:gd name="connsiteY3" fmla="*/ 31291 h 1230789"/>
              <a:gd name="connsiteX4" fmla="*/ 420694 w 6856262"/>
              <a:gd name="connsiteY4" fmla="*/ 62582 h 1230789"/>
              <a:gd name="connsiteX5" fmla="*/ 462416 w 6856262"/>
              <a:gd name="connsiteY5" fmla="*/ 62582 h 1230789"/>
              <a:gd name="connsiteX6" fmla="*/ 462416 w 6856262"/>
              <a:gd name="connsiteY6" fmla="*/ 104304 h 1230789"/>
              <a:gd name="connsiteX7" fmla="*/ 531952 w 6856262"/>
              <a:gd name="connsiteY7" fmla="*/ 104304 h 1230789"/>
              <a:gd name="connsiteX8" fmla="*/ 531952 w 6856262"/>
              <a:gd name="connsiteY8" fmla="*/ 132118 h 1230789"/>
              <a:gd name="connsiteX9" fmla="*/ 580627 w 6856262"/>
              <a:gd name="connsiteY9" fmla="*/ 132118 h 1230789"/>
              <a:gd name="connsiteX10" fmla="*/ 580627 w 6856262"/>
              <a:gd name="connsiteY10" fmla="*/ 132118 h 1230789"/>
              <a:gd name="connsiteX11" fmla="*/ 580627 w 6856262"/>
              <a:gd name="connsiteY11" fmla="*/ 156456 h 1230789"/>
              <a:gd name="connsiteX12" fmla="*/ 657117 w 6856262"/>
              <a:gd name="connsiteY12" fmla="*/ 156456 h 1230789"/>
              <a:gd name="connsiteX13" fmla="*/ 657117 w 6856262"/>
              <a:gd name="connsiteY13" fmla="*/ 177317 h 1230789"/>
              <a:gd name="connsiteX14" fmla="*/ 750991 w 6856262"/>
              <a:gd name="connsiteY14" fmla="*/ 177317 h 1230789"/>
              <a:gd name="connsiteX15" fmla="*/ 750991 w 6856262"/>
              <a:gd name="connsiteY15" fmla="*/ 219038 h 1230789"/>
              <a:gd name="connsiteX16" fmla="*/ 796189 w 6856262"/>
              <a:gd name="connsiteY16" fmla="*/ 219038 h 1230789"/>
              <a:gd name="connsiteX17" fmla="*/ 796189 w 6856262"/>
              <a:gd name="connsiteY17" fmla="*/ 250330 h 1230789"/>
              <a:gd name="connsiteX18" fmla="*/ 851818 w 6856262"/>
              <a:gd name="connsiteY18" fmla="*/ 250330 h 1230789"/>
              <a:gd name="connsiteX19" fmla="*/ 851818 w 6856262"/>
              <a:gd name="connsiteY19" fmla="*/ 281621 h 1230789"/>
              <a:gd name="connsiteX20" fmla="*/ 890063 w 6856262"/>
              <a:gd name="connsiteY20" fmla="*/ 281621 h 1230789"/>
              <a:gd name="connsiteX21" fmla="*/ 890063 w 6856262"/>
              <a:gd name="connsiteY21" fmla="*/ 299005 h 1230789"/>
              <a:gd name="connsiteX22" fmla="*/ 956122 w 6856262"/>
              <a:gd name="connsiteY22" fmla="*/ 299005 h 1230789"/>
              <a:gd name="connsiteX23" fmla="*/ 956122 w 6856262"/>
              <a:gd name="connsiteY23" fmla="*/ 305959 h 1230789"/>
              <a:gd name="connsiteX24" fmla="*/ 1011751 w 6856262"/>
              <a:gd name="connsiteY24" fmla="*/ 305959 h 1230789"/>
              <a:gd name="connsiteX25" fmla="*/ 1011751 w 6856262"/>
              <a:gd name="connsiteY25" fmla="*/ 337250 h 1230789"/>
              <a:gd name="connsiteX26" fmla="*/ 1043042 w 6856262"/>
              <a:gd name="connsiteY26" fmla="*/ 337250 h 1230789"/>
              <a:gd name="connsiteX27" fmla="*/ 1043042 w 6856262"/>
              <a:gd name="connsiteY27" fmla="*/ 358111 h 1230789"/>
              <a:gd name="connsiteX28" fmla="*/ 1105625 w 6856262"/>
              <a:gd name="connsiteY28" fmla="*/ 358111 h 1230789"/>
              <a:gd name="connsiteX29" fmla="*/ 1105625 w 6856262"/>
              <a:gd name="connsiteY29" fmla="*/ 382448 h 1230789"/>
              <a:gd name="connsiteX30" fmla="*/ 1189068 w 6856262"/>
              <a:gd name="connsiteY30" fmla="*/ 382448 h 1230789"/>
              <a:gd name="connsiteX31" fmla="*/ 1189068 w 6856262"/>
              <a:gd name="connsiteY31" fmla="*/ 413740 h 1230789"/>
              <a:gd name="connsiteX32" fmla="*/ 1279465 w 6856262"/>
              <a:gd name="connsiteY32" fmla="*/ 413740 h 1230789"/>
              <a:gd name="connsiteX33" fmla="*/ 1279465 w 6856262"/>
              <a:gd name="connsiteY33" fmla="*/ 438077 h 1230789"/>
              <a:gd name="connsiteX34" fmla="*/ 1362908 w 6856262"/>
              <a:gd name="connsiteY34" fmla="*/ 438077 h 1230789"/>
              <a:gd name="connsiteX35" fmla="*/ 1362908 w 6856262"/>
              <a:gd name="connsiteY35" fmla="*/ 451984 h 1230789"/>
              <a:gd name="connsiteX36" fmla="*/ 1397677 w 6856262"/>
              <a:gd name="connsiteY36" fmla="*/ 451984 h 1230789"/>
              <a:gd name="connsiteX37" fmla="*/ 1397677 w 6856262"/>
              <a:gd name="connsiteY37" fmla="*/ 472845 h 1230789"/>
              <a:gd name="connsiteX38" fmla="*/ 1481120 w 6856262"/>
              <a:gd name="connsiteY38" fmla="*/ 472845 h 1230789"/>
              <a:gd name="connsiteX39" fmla="*/ 1481120 w 6856262"/>
              <a:gd name="connsiteY39" fmla="*/ 500660 h 1230789"/>
              <a:gd name="connsiteX40" fmla="*/ 1557610 w 6856262"/>
              <a:gd name="connsiteY40" fmla="*/ 500660 h 1230789"/>
              <a:gd name="connsiteX41" fmla="*/ 1557610 w 6856262"/>
              <a:gd name="connsiteY41" fmla="*/ 524997 h 1230789"/>
              <a:gd name="connsiteX42" fmla="*/ 1616715 w 6856262"/>
              <a:gd name="connsiteY42" fmla="*/ 524997 h 1230789"/>
              <a:gd name="connsiteX43" fmla="*/ 1616715 w 6856262"/>
              <a:gd name="connsiteY43" fmla="*/ 545858 h 1230789"/>
              <a:gd name="connsiteX44" fmla="*/ 1700159 w 6856262"/>
              <a:gd name="connsiteY44" fmla="*/ 545858 h 1230789"/>
              <a:gd name="connsiteX45" fmla="*/ 1700159 w 6856262"/>
              <a:gd name="connsiteY45" fmla="*/ 598010 h 1230789"/>
              <a:gd name="connsiteX46" fmla="*/ 1762741 w 6856262"/>
              <a:gd name="connsiteY46" fmla="*/ 598010 h 1230789"/>
              <a:gd name="connsiteX47" fmla="*/ 1762741 w 6856262"/>
              <a:gd name="connsiteY47" fmla="*/ 618871 h 1230789"/>
              <a:gd name="connsiteX48" fmla="*/ 1860092 w 6856262"/>
              <a:gd name="connsiteY48" fmla="*/ 618871 h 1230789"/>
              <a:gd name="connsiteX49" fmla="*/ 1860092 w 6856262"/>
              <a:gd name="connsiteY49" fmla="*/ 618871 h 1230789"/>
              <a:gd name="connsiteX50" fmla="*/ 1860092 w 6856262"/>
              <a:gd name="connsiteY50" fmla="*/ 650162 h 1230789"/>
              <a:gd name="connsiteX51" fmla="*/ 1947012 w 6856262"/>
              <a:gd name="connsiteY51" fmla="*/ 650162 h 1230789"/>
              <a:gd name="connsiteX52" fmla="*/ 1947012 w 6856262"/>
              <a:gd name="connsiteY52" fmla="*/ 677977 h 1230789"/>
              <a:gd name="connsiteX53" fmla="*/ 2040886 w 6856262"/>
              <a:gd name="connsiteY53" fmla="*/ 677977 h 1230789"/>
              <a:gd name="connsiteX54" fmla="*/ 2040886 w 6856262"/>
              <a:gd name="connsiteY54" fmla="*/ 702314 h 1230789"/>
              <a:gd name="connsiteX55" fmla="*/ 2086084 w 6856262"/>
              <a:gd name="connsiteY55" fmla="*/ 702314 h 1230789"/>
              <a:gd name="connsiteX56" fmla="*/ 2086084 w 6856262"/>
              <a:gd name="connsiteY56" fmla="*/ 719699 h 1230789"/>
              <a:gd name="connsiteX57" fmla="*/ 2256448 w 6856262"/>
              <a:gd name="connsiteY57" fmla="*/ 719699 h 1230789"/>
              <a:gd name="connsiteX58" fmla="*/ 2256448 w 6856262"/>
              <a:gd name="connsiteY58" fmla="*/ 744036 h 1230789"/>
              <a:gd name="connsiteX59" fmla="*/ 2371182 w 6856262"/>
              <a:gd name="connsiteY59" fmla="*/ 744036 h 1230789"/>
              <a:gd name="connsiteX60" fmla="*/ 2371182 w 6856262"/>
              <a:gd name="connsiteY60" fmla="*/ 744036 h 1230789"/>
              <a:gd name="connsiteX61" fmla="*/ 2371182 w 6856262"/>
              <a:gd name="connsiteY61" fmla="*/ 771851 h 1230789"/>
              <a:gd name="connsiteX62" fmla="*/ 2458102 w 6856262"/>
              <a:gd name="connsiteY62" fmla="*/ 771851 h 1230789"/>
              <a:gd name="connsiteX63" fmla="*/ 2454626 w 6856262"/>
              <a:gd name="connsiteY63" fmla="*/ 775327 h 1230789"/>
              <a:gd name="connsiteX64" fmla="*/ 2551976 w 6856262"/>
              <a:gd name="connsiteY64" fmla="*/ 775327 h 1230789"/>
              <a:gd name="connsiteX65" fmla="*/ 2551976 w 6856262"/>
              <a:gd name="connsiteY65" fmla="*/ 796188 h 1230789"/>
              <a:gd name="connsiteX66" fmla="*/ 2659757 w 6856262"/>
              <a:gd name="connsiteY66" fmla="*/ 796188 h 1230789"/>
              <a:gd name="connsiteX67" fmla="*/ 2652804 w 6856262"/>
              <a:gd name="connsiteY67" fmla="*/ 803141 h 1230789"/>
              <a:gd name="connsiteX68" fmla="*/ 2725816 w 6856262"/>
              <a:gd name="connsiteY68" fmla="*/ 803141 h 1230789"/>
              <a:gd name="connsiteX69" fmla="*/ 2725816 w 6856262"/>
              <a:gd name="connsiteY69" fmla="*/ 834433 h 1230789"/>
              <a:gd name="connsiteX70" fmla="*/ 2861412 w 6856262"/>
              <a:gd name="connsiteY70" fmla="*/ 834433 h 1230789"/>
              <a:gd name="connsiteX71" fmla="*/ 2861412 w 6856262"/>
              <a:gd name="connsiteY71" fmla="*/ 848340 h 1230789"/>
              <a:gd name="connsiteX72" fmla="*/ 2990054 w 6856262"/>
              <a:gd name="connsiteY72" fmla="*/ 848340 h 1230789"/>
              <a:gd name="connsiteX73" fmla="*/ 2990054 w 6856262"/>
              <a:gd name="connsiteY73" fmla="*/ 872678 h 1230789"/>
              <a:gd name="connsiteX74" fmla="*/ 3195185 w 6856262"/>
              <a:gd name="connsiteY74" fmla="*/ 872678 h 1230789"/>
              <a:gd name="connsiteX75" fmla="*/ 3195185 w 6856262"/>
              <a:gd name="connsiteY75" fmla="*/ 900492 h 1230789"/>
              <a:gd name="connsiteX76" fmla="*/ 3379456 w 6856262"/>
              <a:gd name="connsiteY76" fmla="*/ 900492 h 1230789"/>
              <a:gd name="connsiteX77" fmla="*/ 3379456 w 6856262"/>
              <a:gd name="connsiteY77" fmla="*/ 917876 h 1230789"/>
              <a:gd name="connsiteX78" fmla="*/ 3469853 w 6856262"/>
              <a:gd name="connsiteY78" fmla="*/ 917876 h 1230789"/>
              <a:gd name="connsiteX79" fmla="*/ 3469853 w 6856262"/>
              <a:gd name="connsiteY79" fmla="*/ 928307 h 1230789"/>
              <a:gd name="connsiteX80" fmla="*/ 3546343 w 6856262"/>
              <a:gd name="connsiteY80" fmla="*/ 928307 h 1230789"/>
              <a:gd name="connsiteX81" fmla="*/ 3546343 w 6856262"/>
              <a:gd name="connsiteY81" fmla="*/ 928307 h 1230789"/>
              <a:gd name="connsiteX82" fmla="*/ 3546343 w 6856262"/>
              <a:gd name="connsiteY82" fmla="*/ 952645 h 1230789"/>
              <a:gd name="connsiteX83" fmla="*/ 3654124 w 6856262"/>
              <a:gd name="connsiteY83" fmla="*/ 952645 h 1230789"/>
              <a:gd name="connsiteX84" fmla="*/ 3654124 w 6856262"/>
              <a:gd name="connsiteY84" fmla="*/ 987413 h 1230789"/>
              <a:gd name="connsiteX85" fmla="*/ 3793196 w 6856262"/>
              <a:gd name="connsiteY85" fmla="*/ 987413 h 1230789"/>
              <a:gd name="connsiteX86" fmla="*/ 3793196 w 6856262"/>
              <a:gd name="connsiteY86" fmla="*/ 1001320 h 1230789"/>
              <a:gd name="connsiteX87" fmla="*/ 3848825 w 6856262"/>
              <a:gd name="connsiteY87" fmla="*/ 1001320 h 1230789"/>
              <a:gd name="connsiteX88" fmla="*/ 3848825 w 6856262"/>
              <a:gd name="connsiteY88" fmla="*/ 1018704 h 1230789"/>
              <a:gd name="connsiteX89" fmla="*/ 3866209 w 6856262"/>
              <a:gd name="connsiteY89" fmla="*/ 1018704 h 1230789"/>
              <a:gd name="connsiteX90" fmla="*/ 3866209 w 6856262"/>
              <a:gd name="connsiteY90" fmla="*/ 1039565 h 1230789"/>
              <a:gd name="connsiteX91" fmla="*/ 4109585 w 6856262"/>
              <a:gd name="connsiteY91" fmla="*/ 1039565 h 1230789"/>
              <a:gd name="connsiteX92" fmla="*/ 4109585 w 6856262"/>
              <a:gd name="connsiteY92" fmla="*/ 1067379 h 1230789"/>
              <a:gd name="connsiteX93" fmla="*/ 4398160 w 6856262"/>
              <a:gd name="connsiteY93" fmla="*/ 1067379 h 1230789"/>
              <a:gd name="connsiteX94" fmla="*/ 4398160 w 6856262"/>
              <a:gd name="connsiteY94" fmla="*/ 1088240 h 1230789"/>
              <a:gd name="connsiteX95" fmla="*/ 4871006 w 6856262"/>
              <a:gd name="connsiteY95" fmla="*/ 1088240 h 1230789"/>
              <a:gd name="connsiteX96" fmla="*/ 4871006 w 6856262"/>
              <a:gd name="connsiteY96" fmla="*/ 1088240 h 1230789"/>
              <a:gd name="connsiteX97" fmla="*/ 4940542 w 6856262"/>
              <a:gd name="connsiteY97" fmla="*/ 1088240 h 1230789"/>
              <a:gd name="connsiteX98" fmla="*/ 4940542 w 6856262"/>
              <a:gd name="connsiteY98" fmla="*/ 1105624 h 1230789"/>
              <a:gd name="connsiteX99" fmla="*/ 5260408 w 6856262"/>
              <a:gd name="connsiteY99" fmla="*/ 1105624 h 1230789"/>
              <a:gd name="connsiteX100" fmla="*/ 5260408 w 6856262"/>
              <a:gd name="connsiteY100" fmla="*/ 1119531 h 1230789"/>
              <a:gd name="connsiteX101" fmla="*/ 5350805 w 6856262"/>
              <a:gd name="connsiteY101" fmla="*/ 1119531 h 1230789"/>
              <a:gd name="connsiteX102" fmla="*/ 5350805 w 6856262"/>
              <a:gd name="connsiteY102" fmla="*/ 1129962 h 1230789"/>
              <a:gd name="connsiteX103" fmla="*/ 5569844 w 6856262"/>
              <a:gd name="connsiteY103" fmla="*/ 1129962 h 1230789"/>
              <a:gd name="connsiteX104" fmla="*/ 5569844 w 6856262"/>
              <a:gd name="connsiteY104" fmla="*/ 1147346 h 1230789"/>
              <a:gd name="connsiteX105" fmla="*/ 5768022 w 6856262"/>
              <a:gd name="connsiteY105" fmla="*/ 1147346 h 1230789"/>
              <a:gd name="connsiteX106" fmla="*/ 5771499 w 6856262"/>
              <a:gd name="connsiteY106" fmla="*/ 1150823 h 1230789"/>
              <a:gd name="connsiteX107" fmla="*/ 5889710 w 6856262"/>
              <a:gd name="connsiteY107" fmla="*/ 1150823 h 1230789"/>
              <a:gd name="connsiteX108" fmla="*/ 5889710 w 6856262"/>
              <a:gd name="connsiteY108" fmla="*/ 1178637 h 1230789"/>
              <a:gd name="connsiteX109" fmla="*/ 5994014 w 6856262"/>
              <a:gd name="connsiteY109" fmla="*/ 1178637 h 1230789"/>
              <a:gd name="connsiteX110" fmla="*/ 5994014 w 6856262"/>
              <a:gd name="connsiteY110" fmla="*/ 1189067 h 1230789"/>
              <a:gd name="connsiteX111" fmla="*/ 6101795 w 6856262"/>
              <a:gd name="connsiteY111" fmla="*/ 1189067 h 1230789"/>
              <a:gd name="connsiteX112" fmla="*/ 6094842 w 6856262"/>
              <a:gd name="connsiteY112" fmla="*/ 1196020 h 1230789"/>
              <a:gd name="connsiteX113" fmla="*/ 6206099 w 6856262"/>
              <a:gd name="connsiteY113" fmla="*/ 1196020 h 1230789"/>
              <a:gd name="connsiteX114" fmla="*/ 6206099 w 6856262"/>
              <a:gd name="connsiteY114" fmla="*/ 1223835 h 1230789"/>
              <a:gd name="connsiteX115" fmla="*/ 6623316 w 6856262"/>
              <a:gd name="connsiteY115" fmla="*/ 1223835 h 1230789"/>
              <a:gd name="connsiteX116" fmla="*/ 6623316 w 6856262"/>
              <a:gd name="connsiteY116" fmla="*/ 1230789 h 1230789"/>
              <a:gd name="connsiteX117" fmla="*/ 6856262 w 6856262"/>
              <a:gd name="connsiteY117" fmla="*/ 1230789 h 123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856262" h="1230789">
                <a:moveTo>
                  <a:pt x="0" y="0"/>
                </a:moveTo>
                <a:lnTo>
                  <a:pt x="375496" y="0"/>
                </a:lnTo>
                <a:lnTo>
                  <a:pt x="375496" y="31291"/>
                </a:lnTo>
                <a:lnTo>
                  <a:pt x="420694" y="31291"/>
                </a:lnTo>
                <a:lnTo>
                  <a:pt x="420694" y="62582"/>
                </a:lnTo>
                <a:lnTo>
                  <a:pt x="462416" y="62582"/>
                </a:lnTo>
                <a:lnTo>
                  <a:pt x="462416" y="104304"/>
                </a:lnTo>
                <a:lnTo>
                  <a:pt x="531952" y="104304"/>
                </a:lnTo>
                <a:lnTo>
                  <a:pt x="531952" y="132118"/>
                </a:lnTo>
                <a:lnTo>
                  <a:pt x="580627" y="132118"/>
                </a:lnTo>
                <a:lnTo>
                  <a:pt x="580627" y="132118"/>
                </a:lnTo>
                <a:lnTo>
                  <a:pt x="580627" y="156456"/>
                </a:lnTo>
                <a:lnTo>
                  <a:pt x="657117" y="156456"/>
                </a:lnTo>
                <a:lnTo>
                  <a:pt x="657117" y="177317"/>
                </a:lnTo>
                <a:lnTo>
                  <a:pt x="750991" y="177317"/>
                </a:lnTo>
                <a:lnTo>
                  <a:pt x="750991" y="219038"/>
                </a:lnTo>
                <a:lnTo>
                  <a:pt x="796189" y="219038"/>
                </a:lnTo>
                <a:lnTo>
                  <a:pt x="796189" y="250330"/>
                </a:lnTo>
                <a:lnTo>
                  <a:pt x="851818" y="250330"/>
                </a:lnTo>
                <a:lnTo>
                  <a:pt x="851818" y="281621"/>
                </a:lnTo>
                <a:lnTo>
                  <a:pt x="890063" y="281621"/>
                </a:lnTo>
                <a:lnTo>
                  <a:pt x="890063" y="299005"/>
                </a:lnTo>
                <a:lnTo>
                  <a:pt x="956122" y="299005"/>
                </a:lnTo>
                <a:lnTo>
                  <a:pt x="956122" y="305959"/>
                </a:lnTo>
                <a:lnTo>
                  <a:pt x="1011751" y="305959"/>
                </a:lnTo>
                <a:lnTo>
                  <a:pt x="1011751" y="337250"/>
                </a:lnTo>
                <a:lnTo>
                  <a:pt x="1043042" y="337250"/>
                </a:lnTo>
                <a:lnTo>
                  <a:pt x="1043042" y="358111"/>
                </a:lnTo>
                <a:lnTo>
                  <a:pt x="1105625" y="358111"/>
                </a:lnTo>
                <a:lnTo>
                  <a:pt x="1105625" y="382448"/>
                </a:lnTo>
                <a:lnTo>
                  <a:pt x="1189068" y="382448"/>
                </a:lnTo>
                <a:lnTo>
                  <a:pt x="1189068" y="413740"/>
                </a:lnTo>
                <a:lnTo>
                  <a:pt x="1279465" y="413740"/>
                </a:lnTo>
                <a:lnTo>
                  <a:pt x="1279465" y="438077"/>
                </a:lnTo>
                <a:lnTo>
                  <a:pt x="1362908" y="438077"/>
                </a:lnTo>
                <a:lnTo>
                  <a:pt x="1362908" y="451984"/>
                </a:lnTo>
                <a:lnTo>
                  <a:pt x="1397677" y="451984"/>
                </a:lnTo>
                <a:lnTo>
                  <a:pt x="1397677" y="472845"/>
                </a:lnTo>
                <a:lnTo>
                  <a:pt x="1481120" y="472845"/>
                </a:lnTo>
                <a:lnTo>
                  <a:pt x="1481120" y="500660"/>
                </a:lnTo>
                <a:lnTo>
                  <a:pt x="1557610" y="500660"/>
                </a:lnTo>
                <a:lnTo>
                  <a:pt x="1557610" y="524997"/>
                </a:lnTo>
                <a:lnTo>
                  <a:pt x="1616715" y="524997"/>
                </a:lnTo>
                <a:lnTo>
                  <a:pt x="1616715" y="545858"/>
                </a:lnTo>
                <a:lnTo>
                  <a:pt x="1700159" y="545858"/>
                </a:lnTo>
                <a:lnTo>
                  <a:pt x="1700159" y="598010"/>
                </a:lnTo>
                <a:lnTo>
                  <a:pt x="1762741" y="598010"/>
                </a:lnTo>
                <a:lnTo>
                  <a:pt x="1762741" y="618871"/>
                </a:lnTo>
                <a:lnTo>
                  <a:pt x="1860092" y="618871"/>
                </a:lnTo>
                <a:lnTo>
                  <a:pt x="1860092" y="618871"/>
                </a:lnTo>
                <a:lnTo>
                  <a:pt x="1860092" y="650162"/>
                </a:lnTo>
                <a:lnTo>
                  <a:pt x="1947012" y="650162"/>
                </a:lnTo>
                <a:lnTo>
                  <a:pt x="1947012" y="677977"/>
                </a:lnTo>
                <a:lnTo>
                  <a:pt x="2040886" y="677977"/>
                </a:lnTo>
                <a:lnTo>
                  <a:pt x="2040886" y="702314"/>
                </a:lnTo>
                <a:lnTo>
                  <a:pt x="2086084" y="702314"/>
                </a:lnTo>
                <a:lnTo>
                  <a:pt x="2086084" y="719699"/>
                </a:lnTo>
                <a:lnTo>
                  <a:pt x="2256448" y="719699"/>
                </a:lnTo>
                <a:lnTo>
                  <a:pt x="2256448" y="744036"/>
                </a:lnTo>
                <a:lnTo>
                  <a:pt x="2371182" y="744036"/>
                </a:lnTo>
                <a:lnTo>
                  <a:pt x="2371182" y="744036"/>
                </a:lnTo>
                <a:lnTo>
                  <a:pt x="2371182" y="771851"/>
                </a:lnTo>
                <a:lnTo>
                  <a:pt x="2458102" y="771851"/>
                </a:lnTo>
                <a:lnTo>
                  <a:pt x="2454626" y="775327"/>
                </a:lnTo>
                <a:lnTo>
                  <a:pt x="2551976" y="775327"/>
                </a:lnTo>
                <a:lnTo>
                  <a:pt x="2551976" y="796188"/>
                </a:lnTo>
                <a:lnTo>
                  <a:pt x="2659757" y="796188"/>
                </a:lnTo>
                <a:lnTo>
                  <a:pt x="2652804" y="803141"/>
                </a:lnTo>
                <a:lnTo>
                  <a:pt x="2725816" y="803141"/>
                </a:lnTo>
                <a:lnTo>
                  <a:pt x="2725816" y="834433"/>
                </a:lnTo>
                <a:lnTo>
                  <a:pt x="2861412" y="834433"/>
                </a:lnTo>
                <a:lnTo>
                  <a:pt x="2861412" y="848340"/>
                </a:lnTo>
                <a:lnTo>
                  <a:pt x="2990054" y="848340"/>
                </a:lnTo>
                <a:lnTo>
                  <a:pt x="2990054" y="872678"/>
                </a:lnTo>
                <a:lnTo>
                  <a:pt x="3195185" y="872678"/>
                </a:lnTo>
                <a:lnTo>
                  <a:pt x="3195185" y="900492"/>
                </a:lnTo>
                <a:lnTo>
                  <a:pt x="3379456" y="900492"/>
                </a:lnTo>
                <a:lnTo>
                  <a:pt x="3379456" y="917876"/>
                </a:lnTo>
                <a:lnTo>
                  <a:pt x="3469853" y="917876"/>
                </a:lnTo>
                <a:lnTo>
                  <a:pt x="3469853" y="928307"/>
                </a:lnTo>
                <a:lnTo>
                  <a:pt x="3546343" y="928307"/>
                </a:lnTo>
                <a:lnTo>
                  <a:pt x="3546343" y="928307"/>
                </a:lnTo>
                <a:lnTo>
                  <a:pt x="3546343" y="952645"/>
                </a:lnTo>
                <a:lnTo>
                  <a:pt x="3654124" y="952645"/>
                </a:lnTo>
                <a:lnTo>
                  <a:pt x="3654124" y="987413"/>
                </a:lnTo>
                <a:lnTo>
                  <a:pt x="3793196" y="987413"/>
                </a:lnTo>
                <a:lnTo>
                  <a:pt x="3793196" y="1001320"/>
                </a:lnTo>
                <a:lnTo>
                  <a:pt x="3848825" y="1001320"/>
                </a:lnTo>
                <a:lnTo>
                  <a:pt x="3848825" y="1018704"/>
                </a:lnTo>
                <a:lnTo>
                  <a:pt x="3866209" y="1018704"/>
                </a:lnTo>
                <a:lnTo>
                  <a:pt x="3866209" y="1039565"/>
                </a:lnTo>
                <a:lnTo>
                  <a:pt x="4109585" y="1039565"/>
                </a:lnTo>
                <a:lnTo>
                  <a:pt x="4109585" y="1067379"/>
                </a:lnTo>
                <a:lnTo>
                  <a:pt x="4398160" y="1067379"/>
                </a:lnTo>
                <a:lnTo>
                  <a:pt x="4398160" y="1088240"/>
                </a:lnTo>
                <a:lnTo>
                  <a:pt x="4871006" y="1088240"/>
                </a:lnTo>
                <a:lnTo>
                  <a:pt x="4871006" y="1088240"/>
                </a:lnTo>
                <a:lnTo>
                  <a:pt x="4940542" y="1088240"/>
                </a:lnTo>
                <a:lnTo>
                  <a:pt x="4940542" y="1105624"/>
                </a:lnTo>
                <a:lnTo>
                  <a:pt x="5260408" y="1105624"/>
                </a:lnTo>
                <a:lnTo>
                  <a:pt x="5260408" y="1119531"/>
                </a:lnTo>
                <a:lnTo>
                  <a:pt x="5350805" y="1119531"/>
                </a:lnTo>
                <a:lnTo>
                  <a:pt x="5350805" y="1129962"/>
                </a:lnTo>
                <a:lnTo>
                  <a:pt x="5569844" y="1129962"/>
                </a:lnTo>
                <a:lnTo>
                  <a:pt x="5569844" y="1147346"/>
                </a:lnTo>
                <a:lnTo>
                  <a:pt x="5768022" y="1147346"/>
                </a:lnTo>
                <a:lnTo>
                  <a:pt x="5771499" y="1150823"/>
                </a:lnTo>
                <a:lnTo>
                  <a:pt x="5889710" y="1150823"/>
                </a:lnTo>
                <a:lnTo>
                  <a:pt x="5889710" y="1178637"/>
                </a:lnTo>
                <a:lnTo>
                  <a:pt x="5994014" y="1178637"/>
                </a:lnTo>
                <a:lnTo>
                  <a:pt x="5994014" y="1189067"/>
                </a:lnTo>
                <a:lnTo>
                  <a:pt x="6101795" y="1189067"/>
                </a:lnTo>
                <a:lnTo>
                  <a:pt x="6094842" y="1196020"/>
                </a:lnTo>
                <a:lnTo>
                  <a:pt x="6206099" y="1196020"/>
                </a:lnTo>
                <a:lnTo>
                  <a:pt x="6206099" y="1223835"/>
                </a:lnTo>
                <a:lnTo>
                  <a:pt x="6623316" y="1223835"/>
                </a:lnTo>
                <a:lnTo>
                  <a:pt x="6623316" y="1230789"/>
                </a:lnTo>
                <a:lnTo>
                  <a:pt x="6856262" y="1230789"/>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8" name="TextBox 57">
            <a:extLst>
              <a:ext uri="{FF2B5EF4-FFF2-40B4-BE49-F238E27FC236}">
                <a16:creationId xmlns:a16="http://schemas.microsoft.com/office/drawing/2014/main" id="{72F65AB1-5530-0029-7833-0A02278EFE01}"/>
              </a:ext>
            </a:extLst>
          </p:cNvPr>
          <p:cNvSpPr txBox="1"/>
          <p:nvPr/>
        </p:nvSpPr>
        <p:spPr bwMode="auto">
          <a:xfrm>
            <a:off x="1940292" y="5192431"/>
            <a:ext cx="5405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err="1">
                <a:ln>
                  <a:noFill/>
                </a:ln>
                <a:solidFill>
                  <a:srgbClr val="002060"/>
                </a:solidFill>
                <a:effectLst/>
                <a:uLnTx/>
                <a:uFillTx/>
                <a:latin typeface="Calibri"/>
                <a:ea typeface="+mn-ea"/>
                <a:cs typeface="Arial" panose="020B0604020202020204" pitchFamily="34" charset="0"/>
              </a:rPr>
              <a:t>DRd</a:t>
            </a:r>
            <a:endParaRPr kumimoji="0" lang="en-US" sz="1600" b="1" i="0" u="none" strike="noStrike" kern="0" cap="none" spc="0" normalizeH="0" baseline="0" noProof="0">
              <a:ln>
                <a:noFill/>
              </a:ln>
              <a:solidFill>
                <a:srgbClr val="002060"/>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err="1">
                <a:ln>
                  <a:noFill/>
                </a:ln>
                <a:solidFill>
                  <a:srgbClr val="669933"/>
                </a:solidFill>
                <a:effectLst/>
                <a:uLnTx/>
                <a:uFillTx/>
                <a:latin typeface="Calibri"/>
                <a:ea typeface="+mn-ea"/>
                <a:cs typeface="Arial" panose="020B0604020202020204" pitchFamily="34" charset="0"/>
              </a:rPr>
              <a:t>VRd</a:t>
            </a:r>
            <a:endParaRPr kumimoji="0" lang="en-US" sz="1600" b="1" i="0" u="none" strike="noStrike" kern="0" cap="none" spc="0" normalizeH="0" baseline="0" noProof="0">
              <a:ln>
                <a:noFill/>
              </a:ln>
              <a:solidFill>
                <a:srgbClr val="669933"/>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293726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a:t>Moving CAR T-Cell Therapy and Bispecific Antibodies to Earlier Therapy Lines</a:t>
            </a:r>
          </a:p>
        </p:txBody>
      </p:sp>
      <p:sp>
        <p:nvSpPr>
          <p:cNvPr id="7" name="Text Box 11">
            <a:extLst>
              <a:ext uri="{FF2B5EF4-FFF2-40B4-BE49-F238E27FC236}">
                <a16:creationId xmlns:a16="http://schemas.microsoft.com/office/drawing/2014/main" id="{3E9CEF56-E0F6-416B-A73E-B8AB92B2F250}"/>
              </a:ext>
            </a:extLst>
          </p:cNvPr>
          <p:cNvSpPr txBox="1">
            <a:spLocks noChangeArrowheads="1"/>
          </p:cNvSpPr>
          <p:nvPr/>
        </p:nvSpPr>
        <p:spPr bwMode="auto">
          <a:xfrm>
            <a:off x="336470" y="651320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ClinicalTrials.gov.</a:t>
            </a:r>
          </a:p>
        </p:txBody>
      </p:sp>
      <p:graphicFrame>
        <p:nvGraphicFramePr>
          <p:cNvPr id="8" name="Group 32">
            <a:extLst>
              <a:ext uri="{FF2B5EF4-FFF2-40B4-BE49-F238E27FC236}">
                <a16:creationId xmlns:a16="http://schemas.microsoft.com/office/drawing/2014/main" id="{7A88CE2E-A718-43D1-A52D-E94364169FAE}"/>
              </a:ext>
            </a:extLst>
          </p:cNvPr>
          <p:cNvGraphicFramePr>
            <a:graphicFrameLocks noGrp="1"/>
          </p:cNvGraphicFramePr>
          <p:nvPr>
            <p:extLst>
              <p:ext uri="{D42A27DB-BD31-4B8C-83A1-F6EECF244321}">
                <p14:modId xmlns:p14="http://schemas.microsoft.com/office/powerpoint/2010/main" val="864616511"/>
              </p:ext>
            </p:extLst>
          </p:nvPr>
        </p:nvGraphicFramePr>
        <p:xfrm>
          <a:off x="419089" y="1791792"/>
          <a:ext cx="11247438" cy="3804032"/>
        </p:xfrm>
        <a:graphic>
          <a:graphicData uri="http://schemas.openxmlformats.org/drawingml/2006/table">
            <a:tbl>
              <a:tblPr/>
              <a:tblGrid>
                <a:gridCol w="1546555">
                  <a:extLst>
                    <a:ext uri="{9D8B030D-6E8A-4147-A177-3AD203B41FA5}">
                      <a16:colId xmlns:a16="http://schemas.microsoft.com/office/drawing/2014/main" val="20000"/>
                    </a:ext>
                  </a:extLst>
                </a:gridCol>
                <a:gridCol w="1257767">
                  <a:extLst>
                    <a:ext uri="{9D8B030D-6E8A-4147-A177-3AD203B41FA5}">
                      <a16:colId xmlns:a16="http://schemas.microsoft.com/office/drawing/2014/main" val="2625748983"/>
                    </a:ext>
                  </a:extLst>
                </a:gridCol>
                <a:gridCol w="2296289">
                  <a:extLst>
                    <a:ext uri="{9D8B030D-6E8A-4147-A177-3AD203B41FA5}">
                      <a16:colId xmlns:a16="http://schemas.microsoft.com/office/drawing/2014/main" val="1924066054"/>
                    </a:ext>
                  </a:extLst>
                </a:gridCol>
                <a:gridCol w="4187106">
                  <a:extLst>
                    <a:ext uri="{9D8B030D-6E8A-4147-A177-3AD203B41FA5}">
                      <a16:colId xmlns:a16="http://schemas.microsoft.com/office/drawing/2014/main" val="2308306418"/>
                    </a:ext>
                  </a:extLst>
                </a:gridCol>
                <a:gridCol w="1959721">
                  <a:extLst>
                    <a:ext uri="{9D8B030D-6E8A-4147-A177-3AD203B41FA5}">
                      <a16:colId xmlns:a16="http://schemas.microsoft.com/office/drawing/2014/main" val="3908775228"/>
                    </a:ext>
                  </a:extLst>
                </a:gridCol>
              </a:tblGrid>
              <a:tr h="0">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Phase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Regimen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Estimated Primary Completion*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4176678300"/>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CARTITUDE-5</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(NCT04923893)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NDMM, ASCT not planned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err="1">
                          <a:ln>
                            <a:noFill/>
                          </a:ln>
                          <a:solidFill>
                            <a:schemeClr val="bg2">
                              <a:lumMod val="10000"/>
                            </a:schemeClr>
                          </a:solidFill>
                          <a:effectLst/>
                          <a:latin typeface="Calibri" panose="020F0502020204030204" pitchFamily="34" charset="0"/>
                        </a:rPr>
                        <a:t>VRd</a:t>
                      </a:r>
                      <a:r>
                        <a:rPr kumimoji="0" lang="en-US" sz="1400" b="0" i="0" u="none" strike="noStrike" cap="none" normalizeH="0" baseline="0">
                          <a:ln>
                            <a:noFill/>
                          </a:ln>
                          <a:solidFill>
                            <a:schemeClr val="bg2">
                              <a:lumMod val="10000"/>
                            </a:schemeClr>
                          </a:solidFill>
                          <a:effectLst/>
                          <a:latin typeface="Calibri" panose="020F0502020204030204" pitchFamily="34" charset="0"/>
                        </a:rPr>
                        <a: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a:t>
                      </a:r>
                      <a:r>
                        <a:rPr kumimoji="0" lang="en-US" sz="1400" b="0" i="0" u="none" strike="noStrike" cap="none" normalizeH="0" baseline="0" err="1">
                          <a:ln>
                            <a:noFill/>
                          </a:ln>
                          <a:solidFill>
                            <a:schemeClr val="bg2">
                              <a:lumMod val="10000"/>
                            </a:schemeClr>
                          </a:solidFill>
                          <a:effectLst/>
                          <a:latin typeface="Calibri" panose="020F0502020204030204" pitchFamily="34" charset="0"/>
                          <a:sym typeface="Wingdings" panose="05000000000000000000" pitchFamily="2" charset="2"/>
                        </a:rPr>
                        <a:t>Cilta-cel</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vs </a:t>
                      </a:r>
                      <a:r>
                        <a:rPr kumimoji="0" lang="en-US" sz="1400" b="0" i="0" u="none" strike="noStrike" cap="none" normalizeH="0" baseline="0" err="1">
                          <a:ln>
                            <a:noFill/>
                          </a:ln>
                          <a:solidFill>
                            <a:schemeClr val="bg2">
                              <a:lumMod val="10000"/>
                            </a:schemeClr>
                          </a:solidFill>
                          <a:effectLst/>
                          <a:latin typeface="Calibri" panose="020F0502020204030204" pitchFamily="34" charset="0"/>
                          <a:sym typeface="Wingdings" panose="05000000000000000000" pitchFamily="2" charset="2"/>
                        </a:rPr>
                        <a:t>VRd</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 Rd</a:t>
                      </a: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June 2026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CARTITUDE-6</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(NCT05257083)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NDMM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Dara-</a:t>
                      </a:r>
                      <a:r>
                        <a:rPr kumimoji="0" lang="en-US" sz="1400" b="0" i="0" u="none" strike="noStrike" cap="none" normalizeH="0" baseline="0" err="1">
                          <a:ln>
                            <a:noFill/>
                          </a:ln>
                          <a:solidFill>
                            <a:schemeClr val="bg2">
                              <a:lumMod val="10000"/>
                            </a:schemeClr>
                          </a:solidFill>
                          <a:effectLst/>
                          <a:latin typeface="Calibri" panose="020F0502020204030204" pitchFamily="34" charset="0"/>
                        </a:rPr>
                        <a:t>VRd</a:t>
                      </a:r>
                      <a:r>
                        <a:rPr kumimoji="0" lang="en-US" sz="1400" b="0" i="0" u="none" strike="noStrike" cap="none" normalizeH="0" baseline="0">
                          <a:ln>
                            <a:noFill/>
                          </a:ln>
                          <a:solidFill>
                            <a:schemeClr val="bg2">
                              <a:lumMod val="10000"/>
                            </a:schemeClr>
                          </a:solidFill>
                          <a:effectLst/>
                          <a:latin typeface="Calibri" panose="020F0502020204030204" pitchFamily="34" charset="0"/>
                        </a:rPr>
                        <a: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r>
                        <a:rPr kumimoji="0" lang="en-US" sz="1400" b="0" i="0" u="none" strike="noStrike" cap="none" normalizeH="0" baseline="0">
                          <a:ln>
                            <a:noFill/>
                          </a:ln>
                          <a:solidFill>
                            <a:schemeClr val="bg2">
                              <a:lumMod val="10000"/>
                            </a:schemeClr>
                          </a:solidFill>
                          <a:effectLst/>
                          <a:latin typeface="Calibri" panose="020F0502020204030204" pitchFamily="34" charset="0"/>
                        </a:rPr>
                        <a:t> </a:t>
                      </a:r>
                      <a:r>
                        <a:rPr kumimoji="0" lang="en-US" sz="1400" b="0" i="0" u="none" strike="noStrike" cap="none" normalizeH="0" baseline="0" err="1">
                          <a:ln>
                            <a:noFill/>
                          </a:ln>
                          <a:solidFill>
                            <a:schemeClr val="bg2">
                              <a:lumMod val="10000"/>
                            </a:schemeClr>
                          </a:solidFill>
                          <a:effectLst/>
                          <a:latin typeface="Calibri" panose="020F0502020204030204" pitchFamily="34" charset="0"/>
                        </a:rPr>
                        <a:t>Cilta-cel</a:t>
                      </a:r>
                      <a:r>
                        <a:rPr kumimoji="0" lang="en-US" sz="1400" b="0" i="0" u="none" strike="noStrike" cap="none" normalizeH="0" baseline="0">
                          <a:ln>
                            <a:noFill/>
                          </a:ln>
                          <a:solidFill>
                            <a:schemeClr val="bg2">
                              <a:lumMod val="10000"/>
                            </a:schemeClr>
                          </a:solidFill>
                          <a:effectLst/>
                          <a:latin typeface="Calibri" panose="020F0502020204030204" pitchFamily="34" charset="0"/>
                        </a:rPr>
                        <a:t> vs Dara-</a:t>
                      </a:r>
                      <a:r>
                        <a:rPr kumimoji="0" lang="en-US" sz="1400" b="0" i="0" u="none" strike="noStrike" cap="none" normalizeH="0" baseline="0" err="1">
                          <a:ln>
                            <a:noFill/>
                          </a:ln>
                          <a:solidFill>
                            <a:schemeClr val="bg2">
                              <a:lumMod val="10000"/>
                            </a:schemeClr>
                          </a:solidFill>
                          <a:effectLst/>
                          <a:latin typeface="Calibri" panose="020F0502020204030204" pitchFamily="34" charset="0"/>
                        </a:rPr>
                        <a:t>VRd</a:t>
                      </a:r>
                      <a:r>
                        <a:rPr kumimoji="0" lang="en-US" sz="1400" b="0" i="0" u="none" strike="noStrike" cap="none" normalizeH="0" baseline="0">
                          <a:ln>
                            <a:noFill/>
                          </a:ln>
                          <a:solidFill>
                            <a:schemeClr val="bg2">
                              <a:lumMod val="10000"/>
                            </a:schemeClr>
                          </a:solidFill>
                          <a:effectLst/>
                          <a:latin typeface="Calibri" panose="020F0502020204030204" pitchFamily="34" charset="0"/>
                        </a:rPr>
                        <a: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r>
                        <a:rPr kumimoji="0" lang="en-US" sz="1400" b="0" i="0" u="none" strike="noStrike" cap="none" normalizeH="0" baseline="0">
                          <a:ln>
                            <a:noFill/>
                          </a:ln>
                          <a:solidFill>
                            <a:schemeClr val="bg2">
                              <a:lumMod val="10000"/>
                            </a:schemeClr>
                          </a:solidFill>
                          <a:effectLst/>
                          <a:latin typeface="Calibri" panose="020F0502020204030204" pitchFamily="34" charset="0"/>
                        </a:rPr>
                        <a:t> ASCT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June 2033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113058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KarMMa-4</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(NCT04196491)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High-risk NDMM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Ide-</a:t>
                      </a:r>
                      <a:r>
                        <a:rPr kumimoji="0" lang="en-US" sz="1400" b="0" i="0" u="none" strike="noStrike" cap="none" normalizeH="0" baseline="0" err="1">
                          <a:ln>
                            <a:noFill/>
                          </a:ln>
                          <a:solidFill>
                            <a:schemeClr val="bg2">
                              <a:lumMod val="10000"/>
                            </a:schemeClr>
                          </a:solidFill>
                          <a:effectLst/>
                          <a:latin typeface="Calibri" panose="020F0502020204030204" pitchFamily="34" charset="0"/>
                        </a:rPr>
                        <a:t>cel</a:t>
                      </a:r>
                      <a:r>
                        <a:rPr kumimoji="0" lang="en-US" sz="1400" b="0" i="0" u="none" strike="noStrike" cap="none" normalizeH="0" baseline="0">
                          <a:ln>
                            <a:noFill/>
                          </a:ln>
                          <a:solidFill>
                            <a:schemeClr val="bg2">
                              <a:lumMod val="10000"/>
                            </a:schemeClr>
                          </a:solidFill>
                          <a:effectLst/>
                          <a:latin typeface="Calibri" panose="020F0502020204030204" pitchFamily="34" charset="0"/>
                        </a:rPr>
                        <a: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R maintenance</a:t>
                      </a: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June 2023 (Actual)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48636218"/>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MajesTEC-4 (NCT05243797)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NDMM, transplant eligible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Induction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a:t>
                      </a:r>
                      <a:r>
                        <a:rPr kumimoji="0" lang="en-US" sz="1400" b="0" i="0" u="none" strike="noStrike" cap="none" normalizeH="0" baseline="0">
                          <a:ln>
                            <a:noFill/>
                          </a:ln>
                          <a:solidFill>
                            <a:schemeClr val="bg2">
                              <a:lumMod val="10000"/>
                            </a:schemeClr>
                          </a:solidFill>
                          <a:effectLst/>
                          <a:latin typeface="Calibri" panose="020F0502020204030204" pitchFamily="34" charset="0"/>
                        </a:rPr>
                        <a:t> ASCT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a:t>
                      </a:r>
                      <a:r>
                        <a:rPr kumimoji="0" lang="en-US" sz="1400" b="0" i="0" u="none" strike="noStrike" cap="none" normalizeH="0" baseline="0" err="1">
                          <a:ln>
                            <a:noFill/>
                          </a:ln>
                          <a:solidFill>
                            <a:schemeClr val="bg2">
                              <a:lumMod val="10000"/>
                            </a:schemeClr>
                          </a:solidFill>
                          <a:effectLst/>
                          <a:latin typeface="Calibri" panose="020F0502020204030204" pitchFamily="34" charset="0"/>
                          <a:sym typeface="Wingdings" panose="05000000000000000000" pitchFamily="2" charset="2"/>
                        </a:rPr>
                        <a:t>Teclistamab</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 R or </a:t>
                      </a:r>
                      <a:r>
                        <a:rPr kumimoji="0" lang="en-US" sz="1400" b="0" i="0" u="none" strike="noStrike" cap="none" normalizeH="0" baseline="0" err="1">
                          <a:ln>
                            <a:noFill/>
                          </a:ln>
                          <a:solidFill>
                            <a:schemeClr val="bg2">
                              <a:lumMod val="10000"/>
                            </a:schemeClr>
                          </a:solidFill>
                          <a:effectLst/>
                          <a:latin typeface="Calibri" panose="020F0502020204030204" pitchFamily="34" charset="0"/>
                          <a:sym typeface="Wingdings" panose="05000000000000000000" pitchFamily="2" charset="2"/>
                        </a:rPr>
                        <a:t>Teclistamab</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vs R</a:t>
                      </a: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April 2028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1402839"/>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MajesTEC-7 (NCT05552222)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NDMM, ASCT ineligible or not planned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err="1">
                          <a:ln>
                            <a:noFill/>
                          </a:ln>
                          <a:solidFill>
                            <a:schemeClr val="bg2">
                              <a:lumMod val="10000"/>
                            </a:schemeClr>
                          </a:solidFill>
                          <a:effectLst/>
                          <a:latin typeface="Calibri" panose="020F0502020204030204" pitchFamily="34" charset="0"/>
                        </a:rPr>
                        <a:t>Teclistamab</a:t>
                      </a:r>
                      <a:r>
                        <a:rPr kumimoji="0" lang="en-US" sz="1400" b="0" i="0" u="none" strike="noStrike" cap="none" normalizeH="0" baseline="0">
                          <a:ln>
                            <a:noFill/>
                          </a:ln>
                          <a:solidFill>
                            <a:schemeClr val="bg2">
                              <a:lumMod val="10000"/>
                            </a:schemeClr>
                          </a:solidFill>
                          <a:effectLst/>
                          <a:latin typeface="Calibri" panose="020F0502020204030204" pitchFamily="34" charset="0"/>
                        </a:rPr>
                        <a:t> + Dara-R vs </a:t>
                      </a:r>
                      <a:r>
                        <a:rPr kumimoji="0" lang="en-US" sz="1400" b="0" i="0" u="none" strike="noStrike" cap="none" normalizeH="0" baseline="0" err="1">
                          <a:ln>
                            <a:noFill/>
                          </a:ln>
                          <a:solidFill>
                            <a:schemeClr val="bg2">
                              <a:lumMod val="10000"/>
                            </a:schemeClr>
                          </a:solidFill>
                          <a:effectLst/>
                          <a:latin typeface="Calibri" panose="020F0502020204030204" pitchFamily="34" charset="0"/>
                        </a:rPr>
                        <a:t>Talquetamab</a:t>
                      </a:r>
                      <a:r>
                        <a:rPr kumimoji="0" lang="en-US" sz="1400" b="0" i="0" u="none" strike="noStrike" cap="none" normalizeH="0" baseline="0">
                          <a:ln>
                            <a:noFill/>
                          </a:ln>
                          <a:solidFill>
                            <a:schemeClr val="bg2">
                              <a:lumMod val="10000"/>
                            </a:schemeClr>
                          </a:solidFill>
                          <a:effectLst/>
                          <a:latin typeface="Calibri" panose="020F0502020204030204" pitchFamily="34" charset="0"/>
                        </a:rPr>
                        <a:t> + Dara-R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vs Dara-Rd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April 2031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67150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MagnetisMM-6  (NCT05623020)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NDMM, transplant ineligible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err="1">
                          <a:ln>
                            <a:noFill/>
                          </a:ln>
                          <a:solidFill>
                            <a:schemeClr val="bg2">
                              <a:lumMod val="10000"/>
                            </a:schemeClr>
                          </a:solidFill>
                          <a:effectLst/>
                          <a:latin typeface="Calibri" panose="020F0502020204030204" pitchFamily="34" charset="0"/>
                        </a:rPr>
                        <a:t>Elranatamab</a:t>
                      </a:r>
                      <a:r>
                        <a:rPr kumimoji="0" lang="en-US" sz="1400" b="0" i="0" u="none" strike="noStrike" cap="none" normalizeH="0" baseline="0">
                          <a:ln>
                            <a:noFill/>
                          </a:ln>
                          <a:solidFill>
                            <a:schemeClr val="bg2">
                              <a:lumMod val="10000"/>
                            </a:schemeClr>
                          </a:solidFill>
                          <a:effectLst/>
                          <a:latin typeface="Calibri" panose="020F0502020204030204" pitchFamily="34" charset="0"/>
                        </a:rPr>
                        <a:t> + Dara-R vs Dara-Rd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March 2028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467684010"/>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MagnetismMM-7 (NCT05317416)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NDMM, MRD positive post ASCT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ASCT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a:t>
                      </a:r>
                      <a:r>
                        <a:rPr kumimoji="0" lang="en-US" sz="1400" b="0" i="0" u="none" strike="noStrike" cap="none" normalizeH="0" baseline="0" err="1">
                          <a:ln>
                            <a:noFill/>
                          </a:ln>
                          <a:solidFill>
                            <a:schemeClr val="bg2">
                              <a:lumMod val="10000"/>
                            </a:schemeClr>
                          </a:solidFill>
                          <a:effectLst/>
                          <a:latin typeface="Calibri" panose="020F0502020204030204" pitchFamily="34" charset="0"/>
                          <a:sym typeface="Wingdings" panose="05000000000000000000" pitchFamily="2" charset="2"/>
                        </a:rPr>
                        <a:t>Elranatmab</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vs </a:t>
                      </a:r>
                      <a:r>
                        <a:rPr kumimoji="0" lang="en-US" sz="1400" b="0" i="0" u="none" strike="noStrike" cap="none" normalizeH="0" baseline="0">
                          <a:ln>
                            <a:noFill/>
                          </a:ln>
                          <a:solidFill>
                            <a:schemeClr val="bg2">
                              <a:lumMod val="10000"/>
                            </a:schemeClr>
                          </a:solidFill>
                          <a:effectLst/>
                          <a:latin typeface="Calibri" panose="020F0502020204030204" pitchFamily="34" charset="0"/>
                        </a:rPr>
                        <a:t>ASCT </a:t>
                      </a:r>
                      <a:r>
                        <a:rPr kumimoji="0" lang="en-US" sz="14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 R </a:t>
                      </a: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August 2027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6166478"/>
                  </a:ext>
                </a:extLst>
              </a:tr>
            </a:tbl>
          </a:graphicData>
        </a:graphic>
      </p:graphicFrame>
      <p:sp>
        <p:nvSpPr>
          <p:cNvPr id="2" name="TextBox 1">
            <a:extLst>
              <a:ext uri="{FF2B5EF4-FFF2-40B4-BE49-F238E27FC236}">
                <a16:creationId xmlns:a16="http://schemas.microsoft.com/office/drawing/2014/main" id="{19635A30-8208-21C4-6BE4-7DD5A6997AE1}"/>
              </a:ext>
            </a:extLst>
          </p:cNvPr>
          <p:cNvSpPr txBox="1"/>
          <p:nvPr/>
        </p:nvSpPr>
        <p:spPr bwMode="auto">
          <a:xfrm>
            <a:off x="507000" y="5695801"/>
            <a:ext cx="3606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*As of April 17, 2024.</a:t>
            </a:r>
          </a:p>
        </p:txBody>
      </p:sp>
      <p:sp>
        <p:nvSpPr>
          <p:cNvPr id="3" name="Slide Number Placeholder 2">
            <a:extLst>
              <a:ext uri="{FF2B5EF4-FFF2-40B4-BE49-F238E27FC236}">
                <a16:creationId xmlns:a16="http://schemas.microsoft.com/office/drawing/2014/main" id="{A37F3FB7-5407-353B-ABC1-9285AA51E0DF}"/>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72054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83BA-2606-CF3B-3E27-7470549B98C7}"/>
              </a:ext>
            </a:extLst>
          </p:cNvPr>
          <p:cNvSpPr>
            <a:spLocks noGrp="1"/>
          </p:cNvSpPr>
          <p:nvPr>
            <p:ph type="title"/>
          </p:nvPr>
        </p:nvSpPr>
        <p:spPr>
          <a:xfrm>
            <a:off x="419100" y="2551837"/>
            <a:ext cx="11314854" cy="1169551"/>
          </a:xfrm>
        </p:spPr>
        <p:txBody>
          <a:bodyPr/>
          <a:lstStyle/>
          <a:p>
            <a:r>
              <a:rPr lang="en-US"/>
              <a:t>Adverse Event Management</a:t>
            </a:r>
            <a:br>
              <a:rPr lang="en-US"/>
            </a:br>
            <a:r>
              <a:rPr lang="en-US"/>
              <a:t> and Supportive Care for NDMM</a:t>
            </a:r>
          </a:p>
        </p:txBody>
      </p:sp>
      <p:sp>
        <p:nvSpPr>
          <p:cNvPr id="3" name="Slide Number Placeholder 2">
            <a:extLst>
              <a:ext uri="{FF2B5EF4-FFF2-40B4-BE49-F238E27FC236}">
                <a16:creationId xmlns:a16="http://schemas.microsoft.com/office/drawing/2014/main" id="{5C2369A7-242B-99E2-1CF5-B9C01218FAF9}"/>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56795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A431-894A-4172-A84C-C30CDB882D92}"/>
              </a:ext>
            </a:extLst>
          </p:cNvPr>
          <p:cNvSpPr>
            <a:spLocks noGrp="1"/>
          </p:cNvSpPr>
          <p:nvPr>
            <p:ph type="title"/>
          </p:nvPr>
        </p:nvSpPr>
        <p:spPr/>
        <p:txBody>
          <a:bodyPr/>
          <a:lstStyle/>
          <a:p>
            <a:r>
              <a:rPr lang="en-US"/>
              <a:t>Select Adverse Events and Prophylaxis by Drug Class</a:t>
            </a:r>
          </a:p>
        </p:txBody>
      </p:sp>
      <p:graphicFrame>
        <p:nvGraphicFramePr>
          <p:cNvPr id="3" name="Table 5">
            <a:extLst>
              <a:ext uri="{FF2B5EF4-FFF2-40B4-BE49-F238E27FC236}">
                <a16:creationId xmlns:a16="http://schemas.microsoft.com/office/drawing/2014/main" id="{C63082ED-304B-4A26-926F-EF51E491DBB5}"/>
              </a:ext>
            </a:extLst>
          </p:cNvPr>
          <p:cNvGraphicFramePr>
            <a:graphicFrameLocks/>
          </p:cNvGraphicFramePr>
          <p:nvPr>
            <p:extLst>
              <p:ext uri="{D42A27DB-BD31-4B8C-83A1-F6EECF244321}">
                <p14:modId xmlns:p14="http://schemas.microsoft.com/office/powerpoint/2010/main" val="4153193939"/>
              </p:ext>
            </p:extLst>
          </p:nvPr>
        </p:nvGraphicFramePr>
        <p:xfrm>
          <a:off x="409372" y="1691397"/>
          <a:ext cx="11247120" cy="4541807"/>
        </p:xfrm>
        <a:graphic>
          <a:graphicData uri="http://schemas.openxmlformats.org/drawingml/2006/table">
            <a:tbl>
              <a:tblPr firstRow="1" bandRow="1">
                <a:tableStyleId>{2A488322-F2BA-4B5B-9748-0D474271808F}</a:tableStyleId>
              </a:tblPr>
              <a:tblGrid>
                <a:gridCol w="2811780">
                  <a:extLst>
                    <a:ext uri="{9D8B030D-6E8A-4147-A177-3AD203B41FA5}">
                      <a16:colId xmlns:a16="http://schemas.microsoft.com/office/drawing/2014/main" val="2029333964"/>
                    </a:ext>
                  </a:extLst>
                </a:gridCol>
                <a:gridCol w="2811780">
                  <a:extLst>
                    <a:ext uri="{9D8B030D-6E8A-4147-A177-3AD203B41FA5}">
                      <a16:colId xmlns:a16="http://schemas.microsoft.com/office/drawing/2014/main" val="2416783345"/>
                    </a:ext>
                  </a:extLst>
                </a:gridCol>
                <a:gridCol w="2811780">
                  <a:extLst>
                    <a:ext uri="{9D8B030D-6E8A-4147-A177-3AD203B41FA5}">
                      <a16:colId xmlns:a16="http://schemas.microsoft.com/office/drawing/2014/main" val="1571796534"/>
                    </a:ext>
                  </a:extLst>
                </a:gridCol>
                <a:gridCol w="2811780">
                  <a:extLst>
                    <a:ext uri="{9D8B030D-6E8A-4147-A177-3AD203B41FA5}">
                      <a16:colId xmlns:a16="http://schemas.microsoft.com/office/drawing/2014/main" val="140412052"/>
                    </a:ext>
                  </a:extLst>
                </a:gridCol>
              </a:tblGrid>
              <a:tr h="8384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prstClr val="white"/>
                          </a:solidFill>
                          <a:latin typeface="Calibri" panose="020F0502020204030204" pitchFamily="34" charset="0"/>
                          <a:ea typeface="Arial" charset="0"/>
                          <a:cs typeface="Calibri" panose="020F0502020204030204" pitchFamily="34" charset="0"/>
                        </a:rPr>
                        <a:t>Proteasome Inhibitors</a:t>
                      </a: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ctr"/>
                      <a:r>
                        <a:rPr lang="en-US" sz="1800">
                          <a:latin typeface="Calibri" panose="020F0502020204030204" pitchFamily="34" charset="0"/>
                          <a:cs typeface="Calibri" panose="020F0502020204030204" pitchFamily="34" charset="0"/>
                        </a:rPr>
                        <a:t>Immunomodulatory Agents</a:t>
                      </a: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5"/>
                    </a:solidFill>
                  </a:tcPr>
                </a:tc>
                <a:tc>
                  <a:txBody>
                    <a:bodyPr/>
                    <a:lstStyle/>
                    <a:p>
                      <a:pPr algn="ctr"/>
                      <a:r>
                        <a:rPr lang="en-US" sz="1800">
                          <a:latin typeface="Calibri" panose="020F0502020204030204" pitchFamily="34" charset="0"/>
                          <a:cs typeface="Calibri" panose="020F0502020204030204" pitchFamily="34" charset="0"/>
                        </a:rPr>
                        <a:t>Anti-CD38 </a:t>
                      </a:r>
                      <a:br>
                        <a:rPr lang="en-US" sz="1800">
                          <a:latin typeface="Calibri" panose="020F0502020204030204" pitchFamily="34" charset="0"/>
                          <a:cs typeface="Calibri" panose="020F0502020204030204" pitchFamily="34" charset="0"/>
                        </a:rPr>
                      </a:br>
                      <a:r>
                        <a:rPr lang="en-US" sz="1800">
                          <a:latin typeface="Calibri" panose="020F0502020204030204" pitchFamily="34" charset="0"/>
                          <a:cs typeface="Calibri" panose="020F0502020204030204" pitchFamily="34" charset="0"/>
                        </a:rPr>
                        <a:t>Monoclonal Antibodies</a:t>
                      </a: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2"/>
                    </a:solidFill>
                  </a:tcPr>
                </a:tc>
                <a:tc>
                  <a:txBody>
                    <a:bodyPr/>
                    <a:lstStyle/>
                    <a:p>
                      <a:pPr algn="ctr"/>
                      <a:r>
                        <a:rPr lang="en-US" sz="1800">
                          <a:latin typeface="Calibri" panose="020F0502020204030204" pitchFamily="34" charset="0"/>
                          <a:cs typeface="Calibri" panose="020F0502020204030204" pitchFamily="34" charset="0"/>
                        </a:rPr>
                        <a:t>Corticosteroids</a:t>
                      </a: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10107369"/>
                  </a:ext>
                </a:extLst>
              </a:tr>
              <a:tr h="3595325">
                <a:tc>
                  <a:txBody>
                    <a:bodyPr/>
                    <a:lstStyle/>
                    <a:p>
                      <a:pPr marL="426085" lvl="1" indent="-285750" defTabSz="711200">
                        <a:lnSpc>
                          <a:spcPct val="90000"/>
                        </a:lnSpc>
                        <a:spcBef>
                          <a:spcPct val="0"/>
                        </a:spcBef>
                        <a:spcAft>
                          <a:spcPct val="15000"/>
                        </a:spcAft>
                        <a:buClrTx/>
                        <a:buFont typeface="Wingdings" panose="05000000000000000000" pitchFamily="2" charset="2"/>
                        <a:buChar char="§"/>
                      </a:pPr>
                      <a:r>
                        <a:rPr lang="en-US" sz="16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Herpes zoster prophylaxis</a:t>
                      </a:r>
                    </a:p>
                    <a:p>
                      <a:pPr marL="426085" lvl="1" indent="-285750" defTabSz="711200">
                        <a:lnSpc>
                          <a:spcPct val="90000"/>
                        </a:lnSpc>
                        <a:spcBef>
                          <a:spcPct val="0"/>
                        </a:spcBef>
                        <a:spcAft>
                          <a:spcPct val="15000"/>
                        </a:spcAft>
                        <a:buClrTx/>
                        <a:buFont typeface="Wingdings" panose="05000000000000000000" pitchFamily="2" charset="2"/>
                        <a:buChar char="§"/>
                      </a:pPr>
                      <a:r>
                        <a:rPr lang="en-US" sz="16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Peripheral neuropathy (bortezomib)</a:t>
                      </a:r>
                    </a:p>
                    <a:p>
                      <a:pPr marL="426085" lvl="1" indent="-285750" defTabSz="711200">
                        <a:lnSpc>
                          <a:spcPct val="90000"/>
                        </a:lnSpc>
                        <a:spcBef>
                          <a:spcPct val="0"/>
                        </a:spcBef>
                        <a:spcAft>
                          <a:spcPct val="15000"/>
                        </a:spcAft>
                        <a:buClrTx/>
                        <a:buFont typeface="Wingdings" panose="05000000000000000000" pitchFamily="2" charset="2"/>
                        <a:buChar char="§"/>
                      </a:pPr>
                      <a:r>
                        <a:rPr lang="en-US" sz="16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Monitor/manage cardiac conditions carefully (carfilzomib)</a:t>
                      </a:r>
                    </a:p>
                    <a:p>
                      <a:pPr marL="426085" lvl="1" indent="-285750" defTabSz="711200">
                        <a:lnSpc>
                          <a:spcPct val="90000"/>
                        </a:lnSpc>
                        <a:spcBef>
                          <a:spcPct val="0"/>
                        </a:spcBef>
                        <a:spcAft>
                          <a:spcPct val="15000"/>
                        </a:spcAft>
                        <a:buClrTx/>
                        <a:buFont typeface="Wingdings" panose="05000000000000000000" pitchFamily="2" charset="2"/>
                        <a:buChar char="§"/>
                      </a:pPr>
                      <a:r>
                        <a:rPr lang="en-US" sz="16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Thromboprophylaxis (carfilzomib) </a:t>
                      </a:r>
                    </a:p>
                  </a:txBody>
                  <a:tcPr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5400" cmpd="sng">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Prophylactic anticoagulation </a:t>
                      </a:r>
                    </a:p>
                    <a:p>
                      <a:pPr marL="801688" lvl="2" indent="-339725" algn="l" defTabSz="711200" rtl="0" eaLnBrk="1" latinLnBrk="0" hangingPunct="1">
                        <a:lnSpc>
                          <a:spcPct val="90000"/>
                        </a:lnSpc>
                        <a:spcBef>
                          <a:spcPct val="0"/>
                        </a:spcBef>
                        <a:spcAft>
                          <a:spcPct val="15000"/>
                        </a:spcAft>
                        <a:buClrTx/>
                        <a:buFont typeface="Calibri" panose="020F0502020204030204" pitchFamily="34" charset="0"/>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81-mg aspirin for patients with no risk factors</a:t>
                      </a:r>
                    </a:p>
                    <a:p>
                      <a:pPr marL="801688" lvl="2" indent="-339725" algn="l" defTabSz="711200" rtl="0" eaLnBrk="1" latinLnBrk="0" hangingPunct="1">
                        <a:lnSpc>
                          <a:spcPct val="90000"/>
                        </a:lnSpc>
                        <a:spcBef>
                          <a:spcPct val="0"/>
                        </a:spcBef>
                        <a:spcAft>
                          <a:spcPct val="15000"/>
                        </a:spcAft>
                        <a:buClrTx/>
                        <a:buFont typeface="Calibri" panose="020F0502020204030204" pitchFamily="34" charset="0"/>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Warfarin or LMWH for higher-risk individuals</a:t>
                      </a:r>
                    </a:p>
                    <a:p>
                      <a:pPr marL="801688" lvl="2" indent="-339725" algn="l" defTabSz="711200" rtl="0" eaLnBrk="1" latinLnBrk="0" hangingPunct="1">
                        <a:lnSpc>
                          <a:spcPct val="90000"/>
                        </a:lnSpc>
                        <a:spcBef>
                          <a:spcPct val="0"/>
                        </a:spcBef>
                        <a:spcAft>
                          <a:spcPct val="15000"/>
                        </a:spcAft>
                        <a:buClrTx/>
                        <a:buFont typeface="Calibri" panose="020F0502020204030204" pitchFamily="34" charset="0"/>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Possible role for DOACs</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2 birth control methods required</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Cytopenias </a:t>
                      </a:r>
                    </a:p>
                  </a:txBody>
                  <a:tcPr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5400" cmpd="sng">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Premedicate with corticosteroids, antipyretics, antihistamines, and H2 antagonist (for </a:t>
                      </a:r>
                      <a:r>
                        <a:rPr lang="en-US" sz="1600" kern="1200" err="1">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isatuximab</a:t>
                      </a: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Herpes zoster prophylaxis</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Consider </a:t>
                      </a:r>
                      <a:r>
                        <a:rPr lang="en-US" sz="1600" i="1"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Pneumocystis jiroveci</a:t>
                      </a: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 pneumonia prophylaxis per institutional practice</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Interference with </a:t>
                      </a:r>
                      <a:b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b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blood typing and response monitoring</a:t>
                      </a:r>
                    </a:p>
                    <a:p>
                      <a:pPr marL="426085" marR="0" lvl="1" indent="-285750" algn="l" defTabSz="711200" rtl="0" eaLnBrk="1" fontAlgn="auto" latinLnBrk="0" hangingPunct="1">
                        <a:lnSpc>
                          <a:spcPct val="90000"/>
                        </a:lnSpc>
                        <a:spcBef>
                          <a:spcPct val="0"/>
                        </a:spcBef>
                        <a:spcAft>
                          <a:spcPct val="15000"/>
                        </a:spcAft>
                        <a:buClrTx/>
                        <a:buSzTx/>
                        <a:buFont typeface="Wingdings" panose="05000000000000000000" pitchFamily="2" charset="2"/>
                        <a:buChar char="§"/>
                        <a:tabLst/>
                        <a:defRPr/>
                      </a:pPr>
                      <a:r>
                        <a:rPr kumimoji="0" lang="en-US" altLang="en-US" sz="1600" b="0" i="0" u="none" strike="noStrike" kern="1200" cap="none" spc="0" normalizeH="0" baseline="0" noProof="0">
                          <a:ln>
                            <a:noFill/>
                          </a:ln>
                          <a:solidFill>
                            <a:srgbClr val="000000"/>
                          </a:solidFill>
                          <a:effectLst/>
                          <a:uLnTx/>
                          <a:uFillTx/>
                          <a:latin typeface="+mn-lt"/>
                          <a:ea typeface="+mn-ea"/>
                          <a:cs typeface="+mn-cs"/>
                        </a:rPr>
                        <a:t>Evaluate hepatitis B viral serologies at baseline</a:t>
                      </a:r>
                      <a:endParaRPr kumimoji="0" lang="en-US" sz="1600" b="0" i="0" u="none" strike="noStrike" kern="0" cap="none" spc="0" normalizeH="0" baseline="0" noProof="0">
                        <a:ln>
                          <a:noFill/>
                        </a:ln>
                        <a:solidFill>
                          <a:srgbClr val="000000"/>
                        </a:solidFill>
                        <a:effectLst/>
                        <a:uLnTx/>
                        <a:uFillTx/>
                        <a:latin typeface="+mn-lt"/>
                        <a:ea typeface="+mn-ea"/>
                        <a:cs typeface="+mn-cs"/>
                      </a:endParaRPr>
                    </a:p>
                  </a:txBody>
                  <a:tcPr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5400" cmpd="sng">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Hyperglycemia</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Fatigue</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Hyperactivity</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Infection risk</a:t>
                      </a:r>
                    </a:p>
                    <a:p>
                      <a:pPr marL="426085" lvl="1" indent="-285750" algn="l" defTabSz="711200" rtl="0" eaLnBrk="1" latinLnBrk="0" hangingPunct="1">
                        <a:lnSpc>
                          <a:spcPct val="90000"/>
                        </a:lnSpc>
                        <a:spcBef>
                          <a:spcPct val="0"/>
                        </a:spcBef>
                        <a:spcAft>
                          <a:spcPct val="15000"/>
                        </a:spcAft>
                        <a:buClrTx/>
                        <a:buFont typeface="Wingdings" panose="05000000000000000000" pitchFamily="2" charset="2"/>
                        <a:buChar char="§"/>
                      </a:pPr>
                      <a:r>
                        <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rPr>
                        <a:t>Muscle wasting</a:t>
                      </a:r>
                    </a:p>
                    <a:p>
                      <a:pPr marL="801688" lvl="2" indent="-339725" algn="l" defTabSz="711200" rtl="0" eaLnBrk="1" latinLnBrk="0" hangingPunct="1">
                        <a:lnSpc>
                          <a:spcPct val="90000"/>
                        </a:lnSpc>
                        <a:spcBef>
                          <a:spcPct val="0"/>
                        </a:spcBef>
                        <a:spcAft>
                          <a:spcPct val="15000"/>
                        </a:spcAft>
                        <a:buClr>
                          <a:srgbClr val="0A6FA7"/>
                        </a:buClr>
                        <a:buFont typeface="Calibri" panose="020F0502020204030204" pitchFamily="34" charset="0"/>
                        <a:buChar char="–"/>
                      </a:pPr>
                      <a:endParaRPr lang="en-US" sz="1600" kern="1200">
                        <a:solidFill>
                          <a:prstClr val="black">
                            <a:hueOff val="0"/>
                            <a:satOff val="0"/>
                            <a:lumOff val="0"/>
                            <a:alphaOff val="0"/>
                          </a:prstClr>
                        </a:solidFill>
                        <a:latin typeface="Calibri" panose="020F0502020204030204" pitchFamily="34" charset="0"/>
                        <a:ea typeface="Arial" charset="0"/>
                        <a:cs typeface="Calibri" panose="020F0502020204030204" pitchFamily="34" charset="0"/>
                      </a:endParaRPr>
                    </a:p>
                  </a:txBody>
                  <a:tcPr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5400" cmpd="sng">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862013"/>
                  </a:ext>
                </a:extLst>
              </a:tr>
            </a:tbl>
          </a:graphicData>
        </a:graphic>
      </p:graphicFrame>
      <p:sp>
        <p:nvSpPr>
          <p:cNvPr id="7" name="Text Box 15">
            <a:extLst>
              <a:ext uri="{FF2B5EF4-FFF2-40B4-BE49-F238E27FC236}">
                <a16:creationId xmlns:a16="http://schemas.microsoft.com/office/drawing/2014/main" id="{9283E441-00DC-4742-962C-CC45FB9E5DCD}"/>
              </a:ext>
            </a:extLst>
          </p:cNvPr>
          <p:cNvSpPr txBox="1">
            <a:spLocks noChangeArrowheads="1"/>
          </p:cNvSpPr>
          <p:nvPr/>
        </p:nvSpPr>
        <p:spPr bwMode="auto">
          <a:xfrm>
            <a:off x="315793" y="6330270"/>
            <a:ext cx="887982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Kurtin. J Adv Pract Oncol. 2013;4:307. Raje. J Natl Compr Canc Netw. 2014;12:502. NCCN. M</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ultiple</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Myeloma</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v.3.2024. myeloma.org/dexamethasone-side-effects.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Daratumumab</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PI.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isatuximab</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PI. </a:t>
            </a:r>
          </a:p>
        </p:txBody>
      </p:sp>
      <p:sp>
        <p:nvSpPr>
          <p:cNvPr id="4" name="Slide Number Placeholder 2">
            <a:extLst>
              <a:ext uri="{FF2B5EF4-FFF2-40B4-BE49-F238E27FC236}">
                <a16:creationId xmlns:a16="http://schemas.microsoft.com/office/drawing/2014/main" id="{3A84228B-9B36-2BB9-C707-1492C5652A62}"/>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00267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a:extLst>
              <a:ext uri="{FF2B5EF4-FFF2-40B4-BE49-F238E27FC236}">
                <a16:creationId xmlns:a16="http://schemas.microsoft.com/office/drawing/2014/main" id="{41D07886-9DCD-4554-93F5-38292A7E267E}"/>
              </a:ext>
            </a:extLst>
          </p:cNvPr>
          <p:cNvSpPr>
            <a:spLocks noGrp="1"/>
          </p:cNvSpPr>
          <p:nvPr>
            <p:ph type="title"/>
          </p:nvPr>
        </p:nvSpPr>
        <p:spPr/>
        <p:txBody>
          <a:bodyPr/>
          <a:lstStyle/>
          <a:p>
            <a:r>
              <a:rPr lang="en-US" altLang="en-US"/>
              <a:t>Myelosuppression With MM Treatments</a:t>
            </a:r>
          </a:p>
        </p:txBody>
      </p:sp>
      <p:sp>
        <p:nvSpPr>
          <p:cNvPr id="124931" name="Content Placeholder 2">
            <a:extLst>
              <a:ext uri="{FF2B5EF4-FFF2-40B4-BE49-F238E27FC236}">
                <a16:creationId xmlns:a16="http://schemas.microsoft.com/office/drawing/2014/main" id="{E8A7843A-EF6F-4A51-ADFA-375BDE2D1E8A}"/>
              </a:ext>
            </a:extLst>
          </p:cNvPr>
          <p:cNvSpPr>
            <a:spLocks noGrp="1"/>
          </p:cNvSpPr>
          <p:nvPr>
            <p:ph idx="13"/>
          </p:nvPr>
        </p:nvSpPr>
        <p:spPr>
          <a:solidFill>
            <a:schemeClr val="accent6">
              <a:lumMod val="20000"/>
              <a:lumOff val="80000"/>
            </a:schemeClr>
          </a:solidFill>
        </p:spPr>
        <p:txBody>
          <a:bodyPr/>
          <a:lstStyle/>
          <a:p>
            <a:r>
              <a:rPr lang="en-US" altLang="en-US"/>
              <a:t>Myeloma and some treatment regimens associated with myelosuppression, including thrombocytopenia, anemia, and neutropenia</a:t>
            </a:r>
            <a:endParaRPr lang="en-US" altLang="en-US" baseline="30000"/>
          </a:p>
          <a:p>
            <a:pPr lvl="1"/>
            <a:r>
              <a:rPr lang="en-US" altLang="en-US"/>
              <a:t>Increased risk of infection </a:t>
            </a:r>
          </a:p>
          <a:p>
            <a:pPr lvl="1"/>
            <a:r>
              <a:rPr lang="en-US" altLang="en-US"/>
              <a:t>Potential for decreased QoL and treatment interruption</a:t>
            </a:r>
          </a:p>
          <a:p>
            <a:r>
              <a:rPr lang="en-US" altLang="en-US"/>
              <a:t>Dose modification guidelines available in prescribing information</a:t>
            </a:r>
          </a:p>
          <a:p>
            <a:r>
              <a:rPr lang="en-US" altLang="en-US"/>
              <a:t>Growth factor support may be considered</a:t>
            </a:r>
          </a:p>
        </p:txBody>
      </p:sp>
      <p:sp>
        <p:nvSpPr>
          <p:cNvPr id="124933" name="Text Box 11">
            <a:extLst>
              <a:ext uri="{FF2B5EF4-FFF2-40B4-BE49-F238E27FC236}">
                <a16:creationId xmlns:a16="http://schemas.microsoft.com/office/drawing/2014/main" id="{2E73FD9D-709A-47FD-B35A-48B5E8831851}"/>
              </a:ext>
            </a:extLst>
          </p:cNvPr>
          <p:cNvSpPr txBox="1">
            <a:spLocks noChangeArrowheads="1"/>
          </p:cNvSpPr>
          <p:nvPr/>
        </p:nvSpPr>
        <p:spPr bwMode="auto">
          <a:xfrm>
            <a:off x="326791" y="6515341"/>
            <a:ext cx="8780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Brigle. Clin J Oncol Nurs. 2017;21 (5 suppl):60.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Slide Number Placeholder 2">
            <a:extLst>
              <a:ext uri="{FF2B5EF4-FFF2-40B4-BE49-F238E27FC236}">
                <a16:creationId xmlns:a16="http://schemas.microsoft.com/office/drawing/2014/main" id="{057E65D6-B018-5BBB-A4EB-CC281C0C16CB}"/>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84368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7D6657-A0BC-72E0-7D41-935089F164F8}"/>
              </a:ext>
            </a:extLst>
          </p:cNvPr>
          <p:cNvSpPr>
            <a:spLocks noGrp="1"/>
          </p:cNvSpPr>
          <p:nvPr>
            <p:ph idx="13"/>
          </p:nvPr>
        </p:nvSpPr>
        <p:spPr>
          <a:xfrm>
            <a:off x="423121" y="1840160"/>
            <a:ext cx="5531365" cy="4351338"/>
          </a:xfrm>
        </p:spPr>
        <p:txBody>
          <a:bodyPr>
            <a:normAutofit lnSpcReduction="10000"/>
          </a:bodyPr>
          <a:lstStyle/>
          <a:p>
            <a:r>
              <a:rPr lang="en-US"/>
              <a:t>Myelosuppression with MM treatments increase the risk of infections</a:t>
            </a:r>
          </a:p>
          <a:p>
            <a:r>
              <a:rPr lang="en-US"/>
              <a:t>Increase risk of </a:t>
            </a:r>
          </a:p>
          <a:p>
            <a:pPr lvl="1"/>
            <a:r>
              <a:rPr lang="en-US" sz="2200"/>
              <a:t>Viral infection with PIs and monoclonal antibodies</a:t>
            </a:r>
          </a:p>
          <a:p>
            <a:pPr lvl="1"/>
            <a:r>
              <a:rPr lang="en-US" sz="2200"/>
              <a:t>Fungal infection with high-dose steroids</a:t>
            </a:r>
          </a:p>
          <a:p>
            <a:r>
              <a:rPr kumimoji="0" lang="en-US"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Patient education emphasizing importance of alerting treating clinicians of potential infection can reduce unnecessary antibiotics</a:t>
            </a:r>
          </a:p>
          <a:p>
            <a:endParaRPr lang="en-US"/>
          </a:p>
        </p:txBody>
      </p:sp>
      <p:sp>
        <p:nvSpPr>
          <p:cNvPr id="5" name="Title 4">
            <a:extLst>
              <a:ext uri="{FF2B5EF4-FFF2-40B4-BE49-F238E27FC236}">
                <a16:creationId xmlns:a16="http://schemas.microsoft.com/office/drawing/2014/main" id="{A81AD3BF-8B61-4CAA-9187-F55DE4508222}"/>
              </a:ext>
            </a:extLst>
          </p:cNvPr>
          <p:cNvSpPr>
            <a:spLocks noGrp="1"/>
          </p:cNvSpPr>
          <p:nvPr>
            <p:ph type="title"/>
          </p:nvPr>
        </p:nvSpPr>
        <p:spPr/>
        <p:txBody>
          <a:bodyPr/>
          <a:lstStyle/>
          <a:p>
            <a:r>
              <a:rPr lang="en-US"/>
              <a:t>Managing Infections With MM Treatments</a:t>
            </a:r>
          </a:p>
        </p:txBody>
      </p:sp>
      <p:sp>
        <p:nvSpPr>
          <p:cNvPr id="7" name="Rectangle 6">
            <a:extLst>
              <a:ext uri="{FF2B5EF4-FFF2-40B4-BE49-F238E27FC236}">
                <a16:creationId xmlns:a16="http://schemas.microsoft.com/office/drawing/2014/main" id="{215BD2B8-07C5-49D9-B8BD-315586609536}"/>
              </a:ext>
            </a:extLst>
          </p:cNvPr>
          <p:cNvSpPr/>
          <p:nvPr/>
        </p:nvSpPr>
        <p:spPr bwMode="auto">
          <a:xfrm>
            <a:off x="6331062" y="2039074"/>
            <a:ext cx="5360195" cy="3218726"/>
          </a:xfrm>
          <a:prstGeom prst="rect">
            <a:avLst/>
          </a:prstGeom>
          <a:solidFill>
            <a:schemeClr val="accent3">
              <a:alpha val="25098"/>
            </a:schemeClr>
          </a:solidFill>
          <a:ln w="28575">
            <a:solidFill>
              <a:schemeClr val="accent6"/>
            </a:solidFill>
            <a:miter lim="800000"/>
            <a:headEnd/>
            <a:tailEnd/>
          </a:ln>
        </p:spPr>
        <p:txBody>
          <a:bodyPr rtlCol="0" anchor="t"/>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ct val="35000"/>
              </a:spcBef>
              <a:spcAft>
                <a:spcPct val="2500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Stay current on vaccinations, including COVID-19, annual influenza, and pneumococcal vaccines</a:t>
            </a:r>
          </a:p>
          <a:p>
            <a:pPr marL="285750" marR="0" lvl="0" indent="-285750" algn="l" defTabSz="457200" rtl="0" eaLnBrk="1" fontAlgn="auto" latinLnBrk="0" hangingPunct="1">
              <a:lnSpc>
                <a:spcPct val="100000"/>
              </a:lnSpc>
              <a:spcBef>
                <a:spcPct val="35000"/>
              </a:spcBef>
              <a:spcAft>
                <a:spcPct val="2500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VZV or HSV prophylaxis when receiving PIs,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mAbs</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ct val="35000"/>
              </a:spcBef>
              <a:spcAft>
                <a:spcPct val="2500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PJP prophylaxis if using high-dose dexamethasone</a:t>
            </a:r>
          </a:p>
          <a:p>
            <a:pPr marL="285750" marR="0" lvl="0" indent="-285750" algn="l" defTabSz="457200" rtl="0" eaLnBrk="1" fontAlgn="auto" latinLnBrk="0" hangingPunct="1">
              <a:lnSpc>
                <a:spcPct val="100000"/>
              </a:lnSpc>
              <a:spcBef>
                <a:spcPct val="35000"/>
              </a:spcBef>
              <a:spcAft>
                <a:spcPct val="2500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Antibacterial and antifungal prophylaxis while neutropenic</a:t>
            </a:r>
          </a:p>
          <a:p>
            <a:pPr marL="285750" marR="0" lvl="0" indent="-285750" algn="l" defTabSz="457200" rtl="0" eaLnBrk="1" fontAlgn="auto" latinLnBrk="0" hangingPunct="1">
              <a:lnSpc>
                <a:spcPct val="100000"/>
              </a:lnSpc>
              <a:spcBef>
                <a:spcPct val="35000"/>
              </a:spcBef>
              <a:spcAft>
                <a:spcPct val="2500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Consider IVIG for recurrent, life-threatening infections; use only when warranted</a:t>
            </a:r>
          </a:p>
        </p:txBody>
      </p:sp>
      <p:sp>
        <p:nvSpPr>
          <p:cNvPr id="11" name="Rectangle: Rounded Corners 10">
            <a:extLst>
              <a:ext uri="{FF2B5EF4-FFF2-40B4-BE49-F238E27FC236}">
                <a16:creationId xmlns:a16="http://schemas.microsoft.com/office/drawing/2014/main" id="{28DE90AF-A46E-4788-82A3-330B1FC79F02}"/>
              </a:ext>
            </a:extLst>
          </p:cNvPr>
          <p:cNvSpPr/>
          <p:nvPr/>
        </p:nvSpPr>
        <p:spPr bwMode="auto">
          <a:xfrm>
            <a:off x="6331062" y="1818863"/>
            <a:ext cx="5360195" cy="365760"/>
          </a:xfrm>
          <a:prstGeom prst="roundRect">
            <a:avLst/>
          </a:prstGeom>
          <a:solidFill>
            <a:schemeClr val="accent6"/>
          </a:solidFill>
          <a:ln w="28575">
            <a:solidFill>
              <a:schemeClr val="accent6"/>
            </a:solidFill>
            <a:miter lim="800000"/>
            <a:headEnd/>
            <a:tailEnd/>
          </a:ln>
        </p:spPr>
        <p:txBody>
          <a:bodyPr rtlCol="0" anchor="ctr"/>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Infection</a:t>
            </a:r>
          </a:p>
        </p:txBody>
      </p:sp>
      <p:sp>
        <p:nvSpPr>
          <p:cNvPr id="16" name="Text Box 15">
            <a:extLst>
              <a:ext uri="{FF2B5EF4-FFF2-40B4-BE49-F238E27FC236}">
                <a16:creationId xmlns:a16="http://schemas.microsoft.com/office/drawing/2014/main" id="{49C90AA0-A652-4993-BA58-DB2F32175D4E}"/>
              </a:ext>
            </a:extLst>
          </p:cNvPr>
          <p:cNvSpPr txBox="1">
            <a:spLocks noChangeArrowheads="1"/>
          </p:cNvSpPr>
          <p:nvPr/>
        </p:nvSpPr>
        <p:spPr bwMode="auto">
          <a:xfrm>
            <a:off x="323348" y="631735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Brigle. Clin J Oncol Nurs. 2017;21 (5 suppl):60.</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Kambhampati</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Blood</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Adv. 2022;6:2045. NCCN.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Clinical</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practice</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guidelines</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in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oncology</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multiple</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myeloma. v.3.2024. nccn.org. Raje. J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Natl</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Compr</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Canc</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Netw</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2014;12:502. </a:t>
            </a:r>
          </a:p>
        </p:txBody>
      </p:sp>
      <p:sp>
        <p:nvSpPr>
          <p:cNvPr id="2" name="Slide Number Placeholder 2">
            <a:extLst>
              <a:ext uri="{FF2B5EF4-FFF2-40B4-BE49-F238E27FC236}">
                <a16:creationId xmlns:a16="http://schemas.microsoft.com/office/drawing/2014/main" id="{EE4E4F06-C293-C364-4567-22537BCF9B30}"/>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95438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6D4E87-EA2B-BE23-B2AC-3EDC4AC9153B}"/>
              </a:ext>
            </a:extLst>
          </p:cNvPr>
          <p:cNvSpPr>
            <a:spLocks noGrp="1"/>
          </p:cNvSpPr>
          <p:nvPr>
            <p:ph idx="13"/>
          </p:nvPr>
        </p:nvSpPr>
        <p:spPr>
          <a:xfrm>
            <a:off x="423122" y="1840160"/>
            <a:ext cx="5672878" cy="4351338"/>
          </a:xfrm>
        </p:spPr>
        <p:txBody>
          <a:bodyPr>
            <a:normAutofit/>
          </a:bodyPr>
          <a:lstStyle/>
          <a:p>
            <a:r>
              <a:rPr lang="en-US" sz="2200"/>
              <a:t>Thrombotic events are a concern for patients who are receiving </a:t>
            </a:r>
            <a:r>
              <a:rPr lang="en-US" sz="2200" err="1"/>
              <a:t>IMiDs</a:t>
            </a:r>
            <a:r>
              <a:rPr lang="en-US" sz="2200"/>
              <a:t>, and they may also occur with carfilzomib treatment</a:t>
            </a:r>
          </a:p>
          <a:p>
            <a:r>
              <a:rPr lang="en-US" sz="2200"/>
              <a:t>Educate patients </a:t>
            </a:r>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on preventive strategies and early detection</a:t>
            </a:r>
          </a:p>
          <a:p>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Risk factors include older age, history of thrombotic event, BMI ≥30 kg/m</a:t>
            </a:r>
            <a:r>
              <a:rPr kumimoji="0" lang="en-US" sz="2200" b="0"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prior central venous catheter or pacemaker, immobilization, CV/renal disease, diabetes, trauma, blood clotting disorders, </a:t>
            </a:r>
            <a:r>
              <a:rPr kumimoji="0" lang="en-US" sz="22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hyperviscosity</a:t>
            </a:r>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acute infection.</a:t>
            </a:r>
            <a:endParaRPr lang="en-US" sz="2200"/>
          </a:p>
        </p:txBody>
      </p:sp>
      <p:sp>
        <p:nvSpPr>
          <p:cNvPr id="5" name="Title 4">
            <a:extLst>
              <a:ext uri="{FF2B5EF4-FFF2-40B4-BE49-F238E27FC236}">
                <a16:creationId xmlns:a16="http://schemas.microsoft.com/office/drawing/2014/main" id="{A81AD3BF-8B61-4CAA-9187-F55DE4508222}"/>
              </a:ext>
            </a:extLst>
          </p:cNvPr>
          <p:cNvSpPr>
            <a:spLocks noGrp="1"/>
          </p:cNvSpPr>
          <p:nvPr>
            <p:ph type="title"/>
          </p:nvPr>
        </p:nvSpPr>
        <p:spPr/>
        <p:txBody>
          <a:bodyPr/>
          <a:lstStyle/>
          <a:p>
            <a:r>
              <a:rPr lang="en-US"/>
              <a:t>Thrombotic Events With MM Treatments</a:t>
            </a:r>
          </a:p>
        </p:txBody>
      </p:sp>
      <p:sp>
        <p:nvSpPr>
          <p:cNvPr id="16" name="Text Box 15">
            <a:extLst>
              <a:ext uri="{FF2B5EF4-FFF2-40B4-BE49-F238E27FC236}">
                <a16:creationId xmlns:a16="http://schemas.microsoft.com/office/drawing/2014/main" id="{49C90AA0-A652-4993-BA58-DB2F32175D4E}"/>
              </a:ext>
            </a:extLst>
          </p:cNvPr>
          <p:cNvSpPr txBox="1">
            <a:spLocks noChangeArrowheads="1"/>
          </p:cNvSpPr>
          <p:nvPr/>
        </p:nvSpPr>
        <p:spPr bwMode="auto">
          <a:xfrm>
            <a:off x="323347" y="6331093"/>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Delforge. Blood. 2017;129:2359. Noonan. Clin J Oncol Nurs. 2017;21 (5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suppl</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):37. </a:t>
            </a:r>
            <a:b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multiple myeloma. v.1.2024. nccn.org.</a:t>
            </a:r>
          </a:p>
        </p:txBody>
      </p:sp>
      <p:sp>
        <p:nvSpPr>
          <p:cNvPr id="6" name="Rectangle 5">
            <a:extLst>
              <a:ext uri="{FF2B5EF4-FFF2-40B4-BE49-F238E27FC236}">
                <a16:creationId xmlns:a16="http://schemas.microsoft.com/office/drawing/2014/main" id="{0C3FCD43-44F5-5460-8527-251476360124}"/>
              </a:ext>
            </a:extLst>
          </p:cNvPr>
          <p:cNvSpPr/>
          <p:nvPr/>
        </p:nvSpPr>
        <p:spPr bwMode="auto">
          <a:xfrm>
            <a:off x="6760029" y="2062282"/>
            <a:ext cx="4920342" cy="2701104"/>
          </a:xfrm>
          <a:prstGeom prst="rect">
            <a:avLst/>
          </a:prstGeom>
          <a:solidFill>
            <a:schemeClr val="accent3">
              <a:lumMod val="20000"/>
              <a:lumOff val="80000"/>
            </a:schemeClr>
          </a:solidFill>
          <a:ln>
            <a:headEnd/>
            <a:tailEnd/>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285750" marR="0" lvl="1" indent="-285750" algn="l" defTabSz="457200" rtl="0" eaLnBrk="1" fontAlgn="auto"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Low risk (&lt;2 risk factors): 81-325 mg aspirin</a:t>
            </a:r>
          </a:p>
          <a:p>
            <a:pPr marL="285750" marR="0" lvl="1" indent="-285750" algn="l" defTabSz="457200" rtl="0" eaLnBrk="1" fontAlgn="auto"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 risk (≥2 risk factors) </a:t>
            </a:r>
            <a:r>
              <a:rPr kumimoji="0" lang="en-US" sz="20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IMiD + high-dose dexamethasone: LMWH or </a:t>
            </a: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therapeutic</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warfarin (target INR 2-3)</a:t>
            </a:r>
          </a:p>
          <a:p>
            <a:pPr marL="285750" marR="0" lvl="0" indent="-285750" algn="l" defTabSz="457200" rtl="0" eaLnBrk="1" fontAlgn="auto" latinLnBrk="0" hangingPunct="1">
              <a:lnSpc>
                <a:spcPct val="100000"/>
              </a:lnSpc>
              <a:spcBef>
                <a:spcPct val="35000"/>
              </a:spcBef>
              <a:spcAft>
                <a:spcPct val="25000"/>
              </a:spcAft>
              <a:buClr>
                <a:srgbClr val="000000"/>
              </a:buClr>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Possible role for DOACs</a:t>
            </a:r>
          </a:p>
        </p:txBody>
      </p:sp>
      <p:sp>
        <p:nvSpPr>
          <p:cNvPr id="13" name="Rectangle: Rounded Corners 12">
            <a:extLst>
              <a:ext uri="{FF2B5EF4-FFF2-40B4-BE49-F238E27FC236}">
                <a16:creationId xmlns:a16="http://schemas.microsoft.com/office/drawing/2014/main" id="{BDB13042-B3D7-7229-4170-46A036872429}"/>
              </a:ext>
            </a:extLst>
          </p:cNvPr>
          <p:cNvSpPr/>
          <p:nvPr/>
        </p:nvSpPr>
        <p:spPr bwMode="auto">
          <a:xfrm>
            <a:off x="6759342" y="1882181"/>
            <a:ext cx="4920343" cy="365760"/>
          </a:xfrm>
          <a:prstGeom prst="roundRect">
            <a:avLst/>
          </a:prstGeom>
          <a:solidFill>
            <a:schemeClr val="accent6"/>
          </a:solidFill>
          <a:ln w="28575">
            <a:solidFill>
              <a:schemeClr val="accent6"/>
            </a:solidFill>
            <a:miter lim="800000"/>
            <a:headEnd/>
            <a:tailEnd/>
          </a:ln>
        </p:spPr>
        <p:txBody>
          <a:bodyPr rtlCol="0" anchor="ctr"/>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Thromboprophylaxis Recommendations</a:t>
            </a:r>
          </a:p>
        </p:txBody>
      </p:sp>
      <p:sp>
        <p:nvSpPr>
          <p:cNvPr id="2" name="Slide Number Placeholder 2">
            <a:extLst>
              <a:ext uri="{FF2B5EF4-FFF2-40B4-BE49-F238E27FC236}">
                <a16:creationId xmlns:a16="http://schemas.microsoft.com/office/drawing/2014/main" id="{ADE7611A-14CD-C152-21E2-32B1A52803E1}"/>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38</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49994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Content Placeholder 4">
            <a:extLst>
              <a:ext uri="{FF2B5EF4-FFF2-40B4-BE49-F238E27FC236}">
                <a16:creationId xmlns:a16="http://schemas.microsoft.com/office/drawing/2014/main" id="{F68686B9-EE73-4363-8061-23ED40A0D2B2}"/>
              </a:ext>
            </a:extLst>
          </p:cNvPr>
          <p:cNvSpPr>
            <a:spLocks noGrp="1"/>
          </p:cNvSpPr>
          <p:nvPr>
            <p:ph idx="13"/>
          </p:nvPr>
        </p:nvSpPr>
        <p:spPr>
          <a:solidFill>
            <a:schemeClr val="accent6">
              <a:lumMod val="20000"/>
              <a:lumOff val="80000"/>
            </a:schemeClr>
          </a:solidFill>
        </p:spPr>
        <p:txBody>
          <a:bodyPr/>
          <a:lstStyle/>
          <a:p>
            <a:pPr eaLnBrk="1" hangingPunct="1">
              <a:spcBef>
                <a:spcPts val="0"/>
              </a:spcBef>
            </a:pPr>
            <a:r>
              <a:rPr lang="en-US" altLang="en-US" sz="2400" b="1"/>
              <a:t>Drug interactions </a:t>
            </a:r>
          </a:p>
          <a:p>
            <a:pPr lvl="1" eaLnBrk="1" hangingPunct="1">
              <a:spcBef>
                <a:spcPts val="0"/>
              </a:spcBef>
            </a:pPr>
            <a:r>
              <a:rPr lang="en-US" altLang="en-US" sz="2200"/>
              <a:t>Drugs that affect kidney function</a:t>
            </a:r>
          </a:p>
          <a:p>
            <a:pPr lvl="1" eaLnBrk="1" hangingPunct="1">
              <a:spcBef>
                <a:spcPts val="0"/>
              </a:spcBef>
            </a:pPr>
            <a:r>
              <a:rPr lang="en-US" altLang="en-US" sz="2200"/>
              <a:t>Drugs that may increase the risk of thrombosis</a:t>
            </a:r>
          </a:p>
          <a:p>
            <a:pPr lvl="2" eaLnBrk="1" hangingPunct="1">
              <a:spcBef>
                <a:spcPts val="0"/>
              </a:spcBef>
            </a:pPr>
            <a:r>
              <a:rPr lang="en-US" altLang="en-US" sz="2000"/>
              <a:t>Erythropoietic agents</a:t>
            </a:r>
          </a:p>
          <a:p>
            <a:pPr lvl="2" eaLnBrk="1" hangingPunct="1">
              <a:spcBef>
                <a:spcPts val="0"/>
              </a:spcBef>
            </a:pPr>
            <a:r>
              <a:rPr lang="en-US" altLang="en-US" sz="2000"/>
              <a:t>Estrogen-containing therapies</a:t>
            </a:r>
          </a:p>
        </p:txBody>
      </p:sp>
      <p:sp>
        <p:nvSpPr>
          <p:cNvPr id="3" name="Content Placeholder 2">
            <a:extLst>
              <a:ext uri="{FF2B5EF4-FFF2-40B4-BE49-F238E27FC236}">
                <a16:creationId xmlns:a16="http://schemas.microsoft.com/office/drawing/2014/main" id="{9048A39D-098B-31A8-0CBB-34766FD35E29}"/>
              </a:ext>
            </a:extLst>
          </p:cNvPr>
          <p:cNvSpPr>
            <a:spLocks noGrp="1"/>
          </p:cNvSpPr>
          <p:nvPr>
            <p:ph idx="14"/>
          </p:nvPr>
        </p:nvSpPr>
        <p:spPr>
          <a:prstGeom prst="rect">
            <a:avLst/>
          </a:prstGeom>
          <a:solidFill>
            <a:schemeClr val="accent2">
              <a:lumMod val="20000"/>
              <a:lumOff val="80000"/>
            </a:schemeClr>
          </a:solidFill>
        </p:spPr>
        <p:txBody>
          <a:bodyPr>
            <a:normAutofit lnSpcReduction="10000"/>
          </a:bodyPr>
          <a:lstStyle/>
          <a:p>
            <a:pPr marL="342900" marR="0" lvl="0" indent="-342900" algn="l" defTabSz="914400" rtl="0" eaLnBrk="0" fontAlgn="base" latinLnBrk="0" hangingPunct="0">
              <a:spcBef>
                <a:spcPts val="0"/>
              </a:spcBef>
              <a:buClrTx/>
              <a:buSzTx/>
              <a:buFont typeface="Wingdings" panose="05000000000000000000" pitchFamily="2" charset="2"/>
              <a:buChar char="§"/>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Teratogenicity</a:t>
            </a:r>
          </a:p>
          <a:p>
            <a:pPr marL="742950" marR="0" lvl="1" indent="-285750" algn="l" defTabSz="914400" rtl="0" eaLnBrk="0" fontAlgn="base" latinLnBrk="0" hangingPunct="0">
              <a:spcBef>
                <a:spcPts val="0"/>
              </a:spcBef>
              <a:buClrTx/>
              <a:buSzTx/>
              <a:buFont typeface="Calibri" panose="020F0502020204030204" pitchFamily="34" charset="0"/>
              <a:buChar char="–"/>
              <a:tabLst/>
              <a:defRPr/>
            </a:pP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Drug available only through REMS program</a:t>
            </a:r>
          </a:p>
          <a:p>
            <a:pPr marL="742950" marR="0" lvl="1" indent="-285750" algn="l" defTabSz="914400" rtl="0" eaLnBrk="0" fontAlgn="base" latinLnBrk="0" hangingPunct="0">
              <a:spcBef>
                <a:spcPts val="0"/>
              </a:spcBef>
              <a:buClrTx/>
              <a:buSzTx/>
              <a:buFont typeface="Calibri" panose="020F0502020204030204" pitchFamily="34" charset="0"/>
              <a:buChar char="–"/>
              <a:tabLst/>
              <a:defRPr/>
            </a:pP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Ensure compliance with REMS program requirements</a:t>
            </a:r>
          </a:p>
          <a:p>
            <a:pPr marL="1143000" marR="0" lvl="2" indent="-228600" algn="l" defTabSz="914400" rtl="0" eaLnBrk="0" fontAlgn="base" latinLnBrk="0" hangingPunct="0">
              <a:spcBef>
                <a:spcPts val="0"/>
              </a:spcBef>
              <a:buClrTx/>
              <a:buSzTx/>
              <a:buFont typeface="Calibri" panose="020F0502020204030204" pitchFamily="34" charset="0"/>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Pregnancy testing</a:t>
            </a:r>
          </a:p>
          <a:p>
            <a:pPr marL="1143000" marR="0" lvl="2" indent="-228600" algn="l" defTabSz="914400" rtl="0" eaLnBrk="0" fontAlgn="base" latinLnBrk="0" hangingPunct="0">
              <a:spcBef>
                <a:spcPts val="0"/>
              </a:spcBef>
              <a:buClrTx/>
              <a:buSzTx/>
              <a:buFont typeface="Calibri" panose="020F0502020204030204" pitchFamily="34" charset="0"/>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Contraception requirements</a:t>
            </a:r>
          </a:p>
          <a:p>
            <a:pPr marL="1600200" marR="0" lvl="3" indent="-228600" algn="l" defTabSz="914400" rtl="0" eaLnBrk="0" fontAlgn="base" latinLnBrk="0" hangingPunct="0">
              <a:spcBef>
                <a:spcPts val="0"/>
              </a:spcBef>
              <a:buClrTx/>
              <a:buSzTx/>
              <a:buFont typeface="Calibri" panose="020F050202020403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Females with childbearing potential: </a:t>
            </a:r>
            <a:b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 methods of contraception</a:t>
            </a:r>
          </a:p>
          <a:p>
            <a:pPr marL="1600200" marR="0" lvl="3" indent="-228600" algn="l" defTabSz="914400" rtl="0" eaLnBrk="0" fontAlgn="base" latinLnBrk="0" hangingPunct="0">
              <a:spcBef>
                <a:spcPts val="0"/>
              </a:spcBef>
              <a:buClrTx/>
              <a:buSzTx/>
              <a:buFont typeface="Calibri" panose="020F050202020403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Males: use of condom during sexual intercourse; must not donate sperm </a:t>
            </a:r>
          </a:p>
          <a:p>
            <a:pPr marL="1143000" marR="0" lvl="2" indent="-228600" algn="l" defTabSz="914400" rtl="0" eaLnBrk="0" fontAlgn="base" latinLnBrk="0" hangingPunct="0">
              <a:spcBef>
                <a:spcPts val="0"/>
              </a:spcBef>
              <a:buClrTx/>
              <a:buSzTx/>
              <a:buFont typeface="Calibri" panose="020F0502020204030204" pitchFamily="34" charset="0"/>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Participation in telephone surveys</a:t>
            </a:r>
          </a:p>
          <a:p>
            <a:pPr marL="1143000" marR="0" lvl="2" indent="-228600" algn="l" defTabSz="914400" rtl="0" eaLnBrk="0" fontAlgn="base" latinLnBrk="0" hangingPunct="0">
              <a:spcBef>
                <a:spcPts val="0"/>
              </a:spcBef>
              <a:buClrTx/>
              <a:buSzTx/>
              <a:buFont typeface="Calibri" panose="020F0502020204030204" pitchFamily="34" charset="0"/>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Must not donate blood or blood products</a:t>
            </a:r>
          </a:p>
          <a:p>
            <a:endParaRPr lang="en-US" sz="2400"/>
          </a:p>
        </p:txBody>
      </p:sp>
      <p:sp>
        <p:nvSpPr>
          <p:cNvPr id="122882" name="Title 3">
            <a:extLst>
              <a:ext uri="{FF2B5EF4-FFF2-40B4-BE49-F238E27FC236}">
                <a16:creationId xmlns:a16="http://schemas.microsoft.com/office/drawing/2014/main" id="{58D70642-DEA6-406D-9194-15B25C8F25AD}"/>
              </a:ext>
            </a:extLst>
          </p:cNvPr>
          <p:cNvSpPr>
            <a:spLocks noGrp="1"/>
          </p:cNvSpPr>
          <p:nvPr>
            <p:ph type="title"/>
          </p:nvPr>
        </p:nvSpPr>
        <p:spPr/>
        <p:txBody>
          <a:bodyPr/>
          <a:lstStyle/>
          <a:p>
            <a:pPr eaLnBrk="1" hangingPunct="1"/>
            <a:r>
              <a:rPr lang="en-US" err="1"/>
              <a:t>IMiDs</a:t>
            </a:r>
            <a:r>
              <a:rPr lang="en-US"/>
              <a:t>: Drug Interactions and Teratogenicity</a:t>
            </a:r>
            <a:endParaRPr lang="en-US" altLang="en-US"/>
          </a:p>
        </p:txBody>
      </p:sp>
      <p:sp>
        <p:nvSpPr>
          <p:cNvPr id="122886" name="Text Box 11">
            <a:extLst>
              <a:ext uri="{FF2B5EF4-FFF2-40B4-BE49-F238E27FC236}">
                <a16:creationId xmlns:a16="http://schemas.microsoft.com/office/drawing/2014/main" id="{9B077DF0-0635-4579-928E-4E61704E4798}"/>
              </a:ext>
            </a:extLst>
          </p:cNvPr>
          <p:cNvSpPr txBox="1">
            <a:spLocks noChangeArrowheads="1"/>
          </p:cNvSpPr>
          <p:nvPr/>
        </p:nvSpPr>
        <p:spPr bwMode="auto">
          <a:xfrm>
            <a:off x="333663" y="6505613"/>
            <a:ext cx="8561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Lenalidomide PI. </a:t>
            </a:r>
          </a:p>
        </p:txBody>
      </p:sp>
      <p:sp>
        <p:nvSpPr>
          <p:cNvPr id="2" name="Slide Number Placeholder 2">
            <a:extLst>
              <a:ext uri="{FF2B5EF4-FFF2-40B4-BE49-F238E27FC236}">
                <a16:creationId xmlns:a16="http://schemas.microsoft.com/office/drawing/2014/main" id="{6F63FEA4-90D8-2045-D18F-CEA934F5A590}"/>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7585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F8CA4ADD-9DA8-DEF8-E15D-984AC5709063}"/>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 name="Title 6">
            <a:extLst>
              <a:ext uri="{FF2B5EF4-FFF2-40B4-BE49-F238E27FC236}">
                <a16:creationId xmlns:a16="http://schemas.microsoft.com/office/drawing/2014/main" id="{4834CE26-27D9-0A5B-C049-75148AE20665}"/>
              </a:ext>
            </a:extLst>
          </p:cNvPr>
          <p:cNvSpPr>
            <a:spLocks noGrp="1"/>
          </p:cNvSpPr>
          <p:nvPr>
            <p:ph type="title"/>
          </p:nvPr>
        </p:nvSpPr>
        <p:spPr/>
        <p:txBody>
          <a:bodyPr/>
          <a:lstStyle/>
          <a:p>
            <a:r>
              <a:rPr lang="en-US"/>
              <a:t>Maintaining Bone Health in Patients With MM</a:t>
            </a:r>
          </a:p>
        </p:txBody>
      </p:sp>
      <p:sp>
        <p:nvSpPr>
          <p:cNvPr id="2" name="Content Placeholder 1">
            <a:extLst>
              <a:ext uri="{FF2B5EF4-FFF2-40B4-BE49-F238E27FC236}">
                <a16:creationId xmlns:a16="http://schemas.microsoft.com/office/drawing/2014/main" id="{E31D4275-1B34-119C-EFEF-4B3E41EB05CA}"/>
              </a:ext>
            </a:extLst>
          </p:cNvPr>
          <p:cNvSpPr>
            <a:spLocks noGrp="1"/>
          </p:cNvSpPr>
          <p:nvPr>
            <p:ph idx="13"/>
          </p:nvPr>
        </p:nvSpPr>
        <p:spPr>
          <a:solidFill>
            <a:schemeClr val="accent6">
              <a:lumMod val="20000"/>
              <a:lumOff val="80000"/>
            </a:schemeClr>
          </a:solidFill>
        </p:spPr>
        <p:txBody>
          <a:bodyPr/>
          <a:lstStyle/>
          <a:p>
            <a:pPr lvl="0"/>
            <a:r>
              <a:rPr lang="en-US" sz="2600" noProof="0"/>
              <a:t>All patients should receive bisphosphonates or denosumab</a:t>
            </a:r>
          </a:p>
          <a:p>
            <a:pPr lvl="0"/>
            <a:r>
              <a:rPr lang="en-US" sz="2600" noProof="0"/>
              <a:t>Bisphosphonates: pamidronate and zoledronic acid </a:t>
            </a:r>
          </a:p>
          <a:p>
            <a:pPr lvl="1"/>
            <a:r>
              <a:rPr lang="en-US" sz="2600"/>
              <a:t>G</a:t>
            </a:r>
            <a:r>
              <a:rPr lang="en-US" sz="2600" noProof="0" err="1"/>
              <a:t>reater</a:t>
            </a:r>
            <a:r>
              <a:rPr lang="en-US" sz="2600" noProof="0"/>
              <a:t> risk for ONJ with zoledronic acid</a:t>
            </a:r>
          </a:p>
          <a:p>
            <a:pPr lvl="1"/>
            <a:r>
              <a:rPr lang="en-US" sz="2600"/>
              <a:t>M</a:t>
            </a:r>
            <a:r>
              <a:rPr lang="en-US" sz="2600" noProof="0" err="1"/>
              <a:t>onitor</a:t>
            </a:r>
            <a:r>
              <a:rPr lang="en-US" sz="2600" noProof="0"/>
              <a:t> for renal impairment on bisphosphonates</a:t>
            </a:r>
          </a:p>
          <a:p>
            <a:pPr lvl="0"/>
            <a:r>
              <a:rPr lang="en-US" sz="2600" noProof="0"/>
              <a:t>SC denosumab preferred when renal disease is present</a:t>
            </a:r>
          </a:p>
          <a:p>
            <a:pPr lvl="0"/>
            <a:r>
              <a:rPr lang="en-US" sz="2600" noProof="0"/>
              <a:t>Baseline dental exam and ONJ monitoring while using bone-modifying therapy</a:t>
            </a:r>
          </a:p>
          <a:p>
            <a:endParaRPr lang="en-US"/>
          </a:p>
        </p:txBody>
      </p:sp>
      <p:sp>
        <p:nvSpPr>
          <p:cNvPr id="3" name="Text Box 15">
            <a:extLst>
              <a:ext uri="{FF2B5EF4-FFF2-40B4-BE49-F238E27FC236}">
                <a16:creationId xmlns:a16="http://schemas.microsoft.com/office/drawing/2014/main" id="{FA32066D-9B5D-085E-81E3-E3D313A62936}"/>
              </a:ext>
            </a:extLst>
          </p:cNvPr>
          <p:cNvSpPr txBox="1">
            <a:spLocks noChangeArrowheads="1"/>
          </p:cNvSpPr>
          <p:nvPr/>
        </p:nvSpPr>
        <p:spPr bwMode="auto">
          <a:xfrm>
            <a:off x="325522" y="65185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Raje. J Natl Compr Canc Netw. 2014;12:502. Bernstein. </a:t>
            </a:r>
            <a:r>
              <a:rPr kumimoji="0" lang="es-E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Cells</a:t>
            </a:r>
            <a:r>
              <a:rPr kumimoji="0" lang="es-E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2022;11:2308. </a:t>
            </a:r>
          </a:p>
        </p:txBody>
      </p:sp>
    </p:spTree>
    <p:extLst>
      <p:ext uri="{BB962C8B-B14F-4D97-AF65-F5344CB8AC3E}">
        <p14:creationId xmlns:p14="http://schemas.microsoft.com/office/powerpoint/2010/main" val="2473598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40C3A3-CAEB-49FD-BFC3-4BD3000B2715}"/>
              </a:ext>
            </a:extLst>
          </p:cNvPr>
          <p:cNvSpPr>
            <a:spLocks noGrp="1"/>
          </p:cNvSpPr>
          <p:nvPr>
            <p:ph idx="13"/>
          </p:nvPr>
        </p:nvSpPr>
        <p:spPr>
          <a:solidFill>
            <a:schemeClr val="accent6">
              <a:lumMod val="20000"/>
              <a:lumOff val="80000"/>
            </a:schemeClr>
          </a:solidFill>
        </p:spPr>
        <p:txBody>
          <a:bodyPr/>
          <a:lstStyle/>
          <a:p>
            <a:pPr>
              <a:spcBef>
                <a:spcPts val="600"/>
              </a:spcBef>
              <a:spcAft>
                <a:spcPts val="0"/>
              </a:spcAft>
            </a:pPr>
            <a:r>
              <a:rPr lang="en-US" sz="2000"/>
              <a:t>General Myeloma/Cancer Resources</a:t>
            </a:r>
          </a:p>
          <a:p>
            <a:pPr lvl="1">
              <a:spcBef>
                <a:spcPts val="600"/>
              </a:spcBef>
              <a:spcAft>
                <a:spcPts val="0"/>
              </a:spcAft>
            </a:pPr>
            <a:r>
              <a:rPr lang="en-US" sz="1800"/>
              <a:t>American Cancer Society</a:t>
            </a:r>
          </a:p>
          <a:p>
            <a:pPr lvl="1">
              <a:spcBef>
                <a:spcPts val="600"/>
              </a:spcBef>
              <a:spcAft>
                <a:spcPts val="0"/>
              </a:spcAft>
            </a:pPr>
            <a:r>
              <a:rPr lang="en-US" sz="1800"/>
              <a:t>CANCERcare</a:t>
            </a:r>
          </a:p>
          <a:p>
            <a:pPr lvl="1">
              <a:spcBef>
                <a:spcPts val="600"/>
              </a:spcBef>
              <a:spcAft>
                <a:spcPts val="0"/>
              </a:spcAft>
            </a:pPr>
            <a:r>
              <a:rPr lang="en-US" sz="1800"/>
              <a:t>International Myeloma Foundation</a:t>
            </a:r>
          </a:p>
          <a:p>
            <a:pPr lvl="1">
              <a:spcBef>
                <a:spcPts val="600"/>
              </a:spcBef>
              <a:spcAft>
                <a:spcPts val="0"/>
              </a:spcAft>
            </a:pPr>
            <a:r>
              <a:rPr lang="en-US" sz="1800"/>
              <a:t>Leukemia and Lymphoma Society</a:t>
            </a:r>
          </a:p>
          <a:p>
            <a:pPr lvl="1">
              <a:spcBef>
                <a:spcPts val="600"/>
              </a:spcBef>
              <a:spcAft>
                <a:spcPts val="0"/>
              </a:spcAft>
            </a:pPr>
            <a:r>
              <a:rPr lang="en-US" sz="1800"/>
              <a:t>LIVESTRONG</a:t>
            </a:r>
          </a:p>
          <a:p>
            <a:pPr lvl="1">
              <a:spcBef>
                <a:spcPts val="600"/>
              </a:spcBef>
              <a:spcAft>
                <a:spcPts val="0"/>
              </a:spcAft>
            </a:pPr>
            <a:r>
              <a:rPr lang="en-US" sz="1800"/>
              <a:t>MedLine Plus</a:t>
            </a:r>
          </a:p>
          <a:p>
            <a:pPr lvl="1">
              <a:spcBef>
                <a:spcPts val="600"/>
              </a:spcBef>
              <a:spcAft>
                <a:spcPts val="0"/>
              </a:spcAft>
            </a:pPr>
            <a:r>
              <a:rPr lang="en-US" sz="1800"/>
              <a:t>MMRF </a:t>
            </a:r>
          </a:p>
        </p:txBody>
      </p:sp>
      <p:sp>
        <p:nvSpPr>
          <p:cNvPr id="4" name="Content Placeholder 3">
            <a:extLst>
              <a:ext uri="{FF2B5EF4-FFF2-40B4-BE49-F238E27FC236}">
                <a16:creationId xmlns:a16="http://schemas.microsoft.com/office/drawing/2014/main" id="{8AF972DD-A601-47F8-A6BB-EC5412F20898}"/>
              </a:ext>
            </a:extLst>
          </p:cNvPr>
          <p:cNvSpPr>
            <a:spLocks noGrp="1"/>
          </p:cNvSpPr>
          <p:nvPr>
            <p:ph idx="14"/>
          </p:nvPr>
        </p:nvSpPr>
        <p:spPr>
          <a:solidFill>
            <a:schemeClr val="accent2">
              <a:lumMod val="20000"/>
              <a:lumOff val="80000"/>
            </a:schemeClr>
          </a:solidFill>
        </p:spPr>
        <p:txBody>
          <a:bodyPr/>
          <a:lstStyle/>
          <a:p>
            <a:pPr>
              <a:spcBef>
                <a:spcPts val="600"/>
              </a:spcBef>
              <a:spcAft>
                <a:spcPts val="0"/>
              </a:spcAft>
            </a:pPr>
            <a:r>
              <a:rPr lang="en-US" sz="2000"/>
              <a:t>Financial Assistance</a:t>
            </a:r>
          </a:p>
          <a:p>
            <a:pPr lvl="1">
              <a:spcBef>
                <a:spcPts val="600"/>
              </a:spcBef>
              <a:spcAft>
                <a:spcPts val="0"/>
              </a:spcAft>
            </a:pPr>
            <a:r>
              <a:rPr lang="en-US" sz="1800" err="1"/>
              <a:t>CancerCare</a:t>
            </a:r>
            <a:r>
              <a:rPr lang="en-US" sz="1800"/>
              <a:t> Copayment Assistance Foundation</a:t>
            </a:r>
          </a:p>
          <a:p>
            <a:pPr lvl="1">
              <a:spcBef>
                <a:spcPts val="600"/>
              </a:spcBef>
              <a:spcAft>
                <a:spcPts val="0"/>
              </a:spcAft>
            </a:pPr>
            <a:r>
              <a:rPr lang="en-US" sz="1800"/>
              <a:t>Cancer Financial Assistance Coalition</a:t>
            </a:r>
          </a:p>
          <a:p>
            <a:pPr lvl="1">
              <a:spcBef>
                <a:spcPts val="600"/>
              </a:spcBef>
              <a:spcAft>
                <a:spcPts val="0"/>
              </a:spcAft>
            </a:pPr>
            <a:r>
              <a:rPr lang="en-US" sz="1800"/>
              <a:t>Center for Medicare and Medicaid Services</a:t>
            </a:r>
          </a:p>
          <a:p>
            <a:pPr lvl="1">
              <a:spcBef>
                <a:spcPts val="600"/>
              </a:spcBef>
              <a:spcAft>
                <a:spcPts val="0"/>
              </a:spcAft>
            </a:pPr>
            <a:r>
              <a:rPr lang="en-US" sz="1800"/>
              <a:t>HealthWell Foundation</a:t>
            </a:r>
          </a:p>
          <a:p>
            <a:pPr lvl="1">
              <a:spcBef>
                <a:spcPts val="600"/>
              </a:spcBef>
              <a:spcAft>
                <a:spcPts val="0"/>
              </a:spcAft>
            </a:pPr>
            <a:r>
              <a:rPr lang="en-US" sz="1800"/>
              <a:t>Pharmaceutical manufacturer websites</a:t>
            </a:r>
          </a:p>
          <a:p>
            <a:pPr lvl="1">
              <a:spcBef>
                <a:spcPts val="600"/>
              </a:spcBef>
              <a:spcAft>
                <a:spcPts val="0"/>
              </a:spcAft>
            </a:pPr>
            <a:r>
              <a:rPr lang="en-US" sz="1800"/>
              <a:t>Rx Assist</a:t>
            </a:r>
          </a:p>
          <a:p>
            <a:pPr>
              <a:spcBef>
                <a:spcPts val="600"/>
              </a:spcBef>
              <a:spcAft>
                <a:spcPts val="0"/>
              </a:spcAft>
            </a:pPr>
            <a:r>
              <a:rPr lang="en-US" sz="2000"/>
              <a:t>Psychological/Social</a:t>
            </a:r>
          </a:p>
          <a:p>
            <a:pPr lvl="1">
              <a:spcBef>
                <a:spcPts val="600"/>
              </a:spcBef>
              <a:spcAft>
                <a:spcPts val="0"/>
              </a:spcAft>
            </a:pPr>
            <a:r>
              <a:rPr lang="en-US" sz="1800"/>
              <a:t>Association of Oncology Social Work</a:t>
            </a:r>
          </a:p>
          <a:p>
            <a:pPr lvl="1">
              <a:spcBef>
                <a:spcPts val="600"/>
              </a:spcBef>
              <a:spcAft>
                <a:spcPts val="0"/>
              </a:spcAft>
            </a:pPr>
            <a:r>
              <a:rPr lang="en-US" sz="1800"/>
              <a:t>Cancer Hope Network</a:t>
            </a:r>
          </a:p>
          <a:p>
            <a:pPr lvl="1">
              <a:spcBef>
                <a:spcPts val="600"/>
              </a:spcBef>
              <a:spcAft>
                <a:spcPts val="0"/>
              </a:spcAft>
            </a:pPr>
            <a:r>
              <a:rPr lang="en-US" sz="1800"/>
              <a:t>Cancer.net</a:t>
            </a:r>
          </a:p>
          <a:p>
            <a:pPr lvl="1">
              <a:spcBef>
                <a:spcPts val="600"/>
              </a:spcBef>
              <a:spcAft>
                <a:spcPts val="0"/>
              </a:spcAft>
            </a:pPr>
            <a:r>
              <a:rPr lang="en-US" sz="1800"/>
              <a:t>Cancer Support Community</a:t>
            </a:r>
          </a:p>
        </p:txBody>
      </p:sp>
      <p:sp>
        <p:nvSpPr>
          <p:cNvPr id="2" name="Title 1">
            <a:extLst>
              <a:ext uri="{FF2B5EF4-FFF2-40B4-BE49-F238E27FC236}">
                <a16:creationId xmlns:a16="http://schemas.microsoft.com/office/drawing/2014/main" id="{C00D5A47-B211-4AEE-9E42-E482F4F78872}"/>
              </a:ext>
            </a:extLst>
          </p:cNvPr>
          <p:cNvSpPr>
            <a:spLocks noGrp="1"/>
          </p:cNvSpPr>
          <p:nvPr>
            <p:ph type="title"/>
          </p:nvPr>
        </p:nvSpPr>
        <p:spPr/>
        <p:txBody>
          <a:bodyPr/>
          <a:lstStyle/>
          <a:p>
            <a:r>
              <a:rPr lang="en-US"/>
              <a:t>Selected Patient Resources</a:t>
            </a:r>
          </a:p>
        </p:txBody>
      </p:sp>
      <p:sp>
        <p:nvSpPr>
          <p:cNvPr id="5" name="TextBox 4">
            <a:extLst>
              <a:ext uri="{FF2B5EF4-FFF2-40B4-BE49-F238E27FC236}">
                <a16:creationId xmlns:a16="http://schemas.microsoft.com/office/drawing/2014/main" id="{8362E30D-5ABD-4943-A7BA-9CF0E819304F}"/>
              </a:ext>
            </a:extLst>
          </p:cNvPr>
          <p:cNvSpPr txBox="1"/>
          <p:nvPr/>
        </p:nvSpPr>
        <p:spPr>
          <a:xfrm>
            <a:off x="324255" y="6518582"/>
            <a:ext cx="8523287" cy="276999"/>
          </a:xfrm>
          <a:prstGeom prst="rect">
            <a:avLst/>
          </a:prstGeom>
          <a:noFill/>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myeloma.org/cancer-organizations-resources. </a:t>
            </a:r>
          </a:p>
        </p:txBody>
      </p:sp>
      <p:sp>
        <p:nvSpPr>
          <p:cNvPr id="6" name="Slide Number Placeholder 2">
            <a:extLst>
              <a:ext uri="{FF2B5EF4-FFF2-40B4-BE49-F238E27FC236}">
                <a16:creationId xmlns:a16="http://schemas.microsoft.com/office/drawing/2014/main" id="{E2755457-BF62-1486-135D-04E3A8FE1049}"/>
              </a:ext>
            </a:extLst>
          </p:cNvPr>
          <p:cNvSpPr>
            <a:spLocks noGrp="1"/>
          </p:cNvSpPr>
          <p:nvPr>
            <p:ph type="sldNum" sz="quarter" idx="4"/>
          </p:nvPr>
        </p:nvSpPr>
        <p:spPr>
          <a:xfrm>
            <a:off x="11804651" y="6455570"/>
            <a:ext cx="384174" cy="307181"/>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398429151"/>
      </p:ext>
    </p:extLst>
  </p:cSld>
  <p:clrMapOvr>
    <a:masterClrMapping/>
  </p:clrMapOvr>
</p:sld>
</file>

<file path=ppt/theme/theme1.xml><?xml version="1.0" encoding="utf-8"?>
<a:theme xmlns:a="http://schemas.openxmlformats.org/drawingml/2006/main" name="2_2022_CCO_Template">
  <a:themeElements>
    <a:clrScheme name="Custom 4">
      <a:dk1>
        <a:srgbClr val="455560"/>
      </a:dk1>
      <a:lt1>
        <a:srgbClr val="FFFFFF"/>
      </a:lt1>
      <a:dk2>
        <a:srgbClr val="000000"/>
      </a:dk2>
      <a:lt2>
        <a:srgbClr val="CDCDCF"/>
      </a:lt2>
      <a:accent1>
        <a:srgbClr val="157EC0"/>
      </a:accent1>
      <a:accent2>
        <a:srgbClr val="ED7D31"/>
      </a:accent2>
      <a:accent3>
        <a:srgbClr val="BFBFBF"/>
      </a:accent3>
      <a:accent4>
        <a:srgbClr val="FFD966"/>
      </a:accent4>
      <a:accent5>
        <a:srgbClr val="002060"/>
      </a:accent5>
      <a:accent6>
        <a:srgbClr val="669933"/>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2EF157C1FCB94A8EF45BD94BB97D33" ma:contentTypeVersion="11" ma:contentTypeDescription="Create a new document." ma:contentTypeScope="" ma:versionID="911034c34833b1cec5b77398e321bee0">
  <xsd:schema xmlns:xsd="http://www.w3.org/2001/XMLSchema" xmlns:xs="http://www.w3.org/2001/XMLSchema" xmlns:p="http://schemas.microsoft.com/office/2006/metadata/properties" xmlns:ns2="55cdecaa-e313-4534-8087-4705480060e3" xmlns:ns3="22fd6914-46d4-4c7e-bbad-46e82841b69d" targetNamespace="http://schemas.microsoft.com/office/2006/metadata/properties" ma:root="true" ma:fieldsID="ab7a400cc52da8e2b42a43dcff9b0402" ns2:_="" ns3:_="">
    <xsd:import namespace="55cdecaa-e313-4534-8087-4705480060e3"/>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cdecaa-e313-4534-8087-4705480060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5cdecaa-e313-4534-8087-4705480060e3">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2A03292A-EB2B-4F0C-BB91-3AD57AB08F62}">
  <ds:schemaRefs>
    <ds:schemaRef ds:uri="22fd6914-46d4-4c7e-bbad-46e82841b69d"/>
    <ds:schemaRef ds:uri="55cdecaa-e313-4534-8087-4705480060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F085426-7C03-4F02-9B7D-903DD5494931}">
  <ds:schemaRefs>
    <ds:schemaRef ds:uri="http://schemas.microsoft.com/sharepoint/v3/contenttype/forms"/>
  </ds:schemaRefs>
</ds:datastoreItem>
</file>

<file path=customXml/itemProps3.xml><?xml version="1.0" encoding="utf-8"?>
<ds:datastoreItem xmlns:ds="http://schemas.openxmlformats.org/officeDocument/2006/customXml" ds:itemID="{169F93AC-EF4F-4AF8-B197-C71B8D453DF9}">
  <ds:schemaRefs>
    <ds:schemaRef ds:uri="http://purl.org/dc/terms/"/>
    <ds:schemaRef ds:uri="http://www.w3.org/XML/1998/namespace"/>
    <ds:schemaRef ds:uri="http://schemas.microsoft.com/office/2006/documentManagement/types"/>
    <ds:schemaRef ds:uri="http://schemas.openxmlformats.org/package/2006/metadata/core-properties"/>
    <ds:schemaRef ds:uri="22fd6914-46d4-4c7e-bbad-46e82841b69d"/>
    <ds:schemaRef ds:uri="http://schemas.microsoft.com/office/infopath/2007/PartnerControls"/>
    <ds:schemaRef ds:uri="http://purl.org/dc/dcmitype/"/>
    <ds:schemaRef ds:uri="55cdecaa-e313-4534-8087-4705480060e3"/>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8044</Words>
  <Application>Microsoft Office PowerPoint</Application>
  <PresentationFormat>Widescreen</PresentationFormat>
  <Paragraphs>1668</Paragraphs>
  <Slides>41</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System Font Regular</vt:lpstr>
      <vt:lpstr>Wingdings</vt:lpstr>
      <vt:lpstr>2_2022_CCO_Template</vt:lpstr>
      <vt:lpstr>PowerPoint Presentation</vt:lpstr>
      <vt:lpstr>About These Slides</vt:lpstr>
      <vt:lpstr>Faculty</vt:lpstr>
      <vt:lpstr>Multiple Myeloma: Overview</vt:lpstr>
      <vt:lpstr>IMWG Criteria for Diagnosis of MM</vt:lpstr>
      <vt:lpstr>Defining High Risk</vt:lpstr>
      <vt:lpstr>ISS Staging Systems</vt:lpstr>
      <vt:lpstr>Revised ISS Staging System and Overall Survival</vt:lpstr>
      <vt:lpstr>Proposed Treatment Algorithm for Newly Diagnosed Multiple Myeloma</vt:lpstr>
      <vt:lpstr>Selecting Treatment for MM: General Principles</vt:lpstr>
      <vt:lpstr>GRIFFIN: VRd ± Dara in Patients With NDMM Eligible for ASCT</vt:lpstr>
      <vt:lpstr>GRIFFIN: Response Rates </vt:lpstr>
      <vt:lpstr>GRIFFIN: Progression-Free and Overall Survival</vt:lpstr>
      <vt:lpstr>GRIFFIN: MRD-Negativity Rates Over Time</vt:lpstr>
      <vt:lpstr>PERSEUS: Primary Analysis of Phase III Trial With VRd ± Daratumumab in Patients With NDMM Eligible for ASCT</vt:lpstr>
      <vt:lpstr>PERSEUS: Baseline Characteristics</vt:lpstr>
      <vt:lpstr>PERSEUS Primary Analysis: PFS (Primary Endpoint)</vt:lpstr>
      <vt:lpstr>PERSEUS Primary Analysis: PFS Subgroup Analysis</vt:lpstr>
      <vt:lpstr>PERSEUS Primary Analysis: Safety</vt:lpstr>
      <vt:lpstr>D-VRd vs VRd: Retrospective Analysis of Efficacy of Dara-VRd vs VRd in Transplant-Eligible NDMM</vt:lpstr>
      <vt:lpstr>D-VRd vs VRd: Response Rates Over Time</vt:lpstr>
      <vt:lpstr>D-VRd vs VRd: Progression-Free and Overall Survival</vt:lpstr>
      <vt:lpstr>IsKia EMN24: Phase III Trial of IsaKRd vs KRd in Transplant-Eligible Patients With NDMM </vt:lpstr>
      <vt:lpstr>IsKia EMN24: Baseline Characteristics</vt:lpstr>
      <vt:lpstr>IsKia EMN24: Postconsolidation  MRD Negativity (ITT) and Response</vt:lpstr>
      <vt:lpstr>IsKia EMN24: Safety</vt:lpstr>
      <vt:lpstr>Transplant-Ineligible Patients</vt:lpstr>
      <vt:lpstr>Factors to Consider When Determining Transplant Eligibility</vt:lpstr>
      <vt:lpstr>Treatment Considerations for ASCT-Ineligible Patients</vt:lpstr>
      <vt:lpstr>Proposed Treatment Algorithm for Newly Diagnosed Multiple Myeloma</vt:lpstr>
      <vt:lpstr>Combination Therapy in Patients With Newly Diagnosed Transplant-Ineligible Multiple Myeloma</vt:lpstr>
      <vt:lpstr>DRd vs VRd in Transplant-Ineligible NDMM</vt:lpstr>
      <vt:lpstr>Moving CAR T-Cell Therapy and Bispecific Antibodies to Earlier Therapy Lines</vt:lpstr>
      <vt:lpstr>Adverse Event Management  and Supportive Care for NDMM</vt:lpstr>
      <vt:lpstr>Select Adverse Events and Prophylaxis by Drug Class</vt:lpstr>
      <vt:lpstr>Myelosuppression With MM Treatments</vt:lpstr>
      <vt:lpstr>Managing Infections With MM Treatments</vt:lpstr>
      <vt:lpstr>Thrombotic Events With MM Treatments</vt:lpstr>
      <vt:lpstr>IMiDs: Drug Interactions and Teratogenicity</vt:lpstr>
      <vt:lpstr>Maintaining Bone Health in Patients With MM</vt:lpstr>
      <vt:lpstr>Selected Patient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Newly Diagnosed Multiple Myeloma</dc:title>
  <dc:creator>Shara Pantry</dc:creator>
  <cp:lastModifiedBy>Valerie Wenzel</cp:lastModifiedBy>
  <cp:revision>1</cp:revision>
  <dcterms:created xsi:type="dcterms:W3CDTF">2024-02-27T15:43:07Z</dcterms:created>
  <dcterms:modified xsi:type="dcterms:W3CDTF">2024-05-15T18:32:30Z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0x010100E12EF157C1FCB94A8EF45BD94BB97D33</vt:lpwstr>
  </property>
  <property fmtid="{D5CDD505-2E9C-101B-9397-08002B2CF9AE}" pid="3" name="MediaServiceImageTags">
    <vt:lpwstr/>
  </property>
</Properties>
</file>