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5"/>
  </p:notesMasterIdLst>
  <p:sldIdLst>
    <p:sldId id="559" r:id="rId5"/>
    <p:sldId id="558" r:id="rId6"/>
    <p:sldId id="544" r:id="rId7"/>
    <p:sldId id="545" r:id="rId8"/>
    <p:sldId id="552" r:id="rId9"/>
    <p:sldId id="561" r:id="rId10"/>
    <p:sldId id="562" r:id="rId11"/>
    <p:sldId id="566" r:id="rId12"/>
    <p:sldId id="549" r:id="rId13"/>
    <p:sldId id="31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64" userDrawn="1">
          <p15:clr>
            <a:srgbClr val="A4A3A4"/>
          </p15:clr>
        </p15:guide>
        <p15:guide id="2" pos="3964" userDrawn="1">
          <p15:clr>
            <a:srgbClr val="A4A3A4"/>
          </p15:clr>
        </p15:guide>
        <p15:guide id="3" orient="horz"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lison Weckerle" initials="AW" lastIdx="27" clrIdx="0">
    <p:extLst>
      <p:ext uri="{19B8F6BF-5375-455C-9EA6-DF929625EA0E}">
        <p15:presenceInfo xmlns:p15="http://schemas.microsoft.com/office/powerpoint/2012/main" userId="S::aweckerle@cealliance.com::2aecc5db-e215-47aa-9eb4-82d4e2a56303" providerId="AD"/>
      </p:ext>
    </p:extLst>
  </p:cmAuthor>
  <p:cmAuthor id="2" name="Amber Williams" initials="AW" lastIdx="13" clrIdx="1">
    <p:extLst>
      <p:ext uri="{19B8F6BF-5375-455C-9EA6-DF929625EA0E}">
        <p15:presenceInfo xmlns:p15="http://schemas.microsoft.com/office/powerpoint/2012/main" userId="S::awilliams@cealliance.com::981bbddf-314c-40a4-aea3-441dcc545642" providerId="AD"/>
      </p:ext>
    </p:extLst>
  </p:cmAuthor>
  <p:cmAuthor id="3" name="Timothy Quill" initials="TQ" lastIdx="4" clrIdx="2">
    <p:extLst>
      <p:ext uri="{19B8F6BF-5375-455C-9EA6-DF929625EA0E}">
        <p15:presenceInfo xmlns:p15="http://schemas.microsoft.com/office/powerpoint/2012/main" userId="S::tquill@clinicaloptions.com::b1dc6efb-2995-45e7-a306-57a2c67aa886" providerId="AD"/>
      </p:ext>
    </p:extLst>
  </p:cmAuthor>
  <p:cmAuthor id="4" name="Andrea Boecler" initials="AB" lastIdx="3" clrIdx="3">
    <p:extLst>
      <p:ext uri="{19B8F6BF-5375-455C-9EA6-DF929625EA0E}">
        <p15:presenceInfo xmlns:p15="http://schemas.microsoft.com/office/powerpoint/2012/main" userId="S::aboecler@clinicaloptions.com::28e82037-1239-4052-943b-ae184e0bc2a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4B523D-7F5D-4A7D-8622-8B747B175A80}" v="11" dt="2024-12-18T01:53:40.607"/>
    <p1510:client id="{40D11AB5-B936-443F-BF05-B19DBA584EAE}" v="2" dt="2024-12-18T16:59:05.151"/>
    <p1510:client id="{489A2866-4462-4E94-929A-D64002FB7DA1}" v="347" dt="2024-12-18T16:16:07.5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14" autoAdjust="0"/>
    <p:restoredTop sz="85873" autoAdjust="0"/>
  </p:normalViewPr>
  <p:slideViewPr>
    <p:cSldViewPr snapToGrid="0">
      <p:cViewPr varScale="1">
        <p:scale>
          <a:sx n="83" d="100"/>
          <a:sy n="83" d="100"/>
        </p:scale>
        <p:origin x="346" y="72"/>
      </p:cViewPr>
      <p:guideLst>
        <p:guide pos="3864"/>
        <p:guide pos="3964"/>
        <p:guide orient="horz"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12/18/2024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dirty="0"/>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ET, endocrine therapy; HR, hormone receptor.</a:t>
            </a:r>
          </a:p>
        </p:txBody>
      </p:sp>
      <p:sp>
        <p:nvSpPr>
          <p:cNvPr id="4" name="Slide Number Placeholder 3"/>
          <p:cNvSpPr>
            <a:spLocks noGrp="1"/>
          </p:cNvSpPr>
          <p:nvPr>
            <p:ph type="sldNum" sz="quarter" idx="5"/>
          </p:nvPr>
        </p:nvSpPr>
        <p:spPr/>
        <p:txBody>
          <a:bodyPr/>
          <a:lstStyle/>
          <a:p>
            <a:fld id="{965331EA-F62C-43DF-8099-C6F32DC3F6B9}" type="slidenum">
              <a:rPr lang="en-US" smtClean="0"/>
              <a:t>1</a:t>
            </a:fld>
            <a:endParaRPr lang="en-US" dirty="0"/>
          </a:p>
        </p:txBody>
      </p:sp>
    </p:spTree>
    <p:extLst>
      <p:ext uri="{BB962C8B-B14F-4D97-AF65-F5344CB8AC3E}">
        <p14:creationId xmlns:p14="http://schemas.microsoft.com/office/powerpoint/2010/main" val="1067713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ABC, advanced breast cancer; CT, chemotherapy; ET, endocrine therapy; HER2E, HER2 enriched; HR, hormone receptor; ITT, intention-to-treat; mPFS, median progression-free survival; PFS, progression-free survival.</a:t>
            </a:r>
          </a:p>
        </p:txBody>
      </p:sp>
      <p:sp>
        <p:nvSpPr>
          <p:cNvPr id="4" name="Slide Number Placeholder 3"/>
          <p:cNvSpPr>
            <a:spLocks noGrp="1"/>
          </p:cNvSpPr>
          <p:nvPr>
            <p:ph type="sldNum" sz="quarter" idx="5"/>
          </p:nvPr>
        </p:nvSpPr>
        <p:spPr/>
        <p:txBody>
          <a:bodyPr/>
          <a:lstStyle/>
          <a:p>
            <a:fld id="{965331EA-F62C-43DF-8099-C6F32DC3F6B9}" type="slidenum">
              <a:rPr lang="en-US" smtClean="0"/>
              <a:t>3</a:t>
            </a:fld>
            <a:endParaRPr lang="en-US" dirty="0"/>
          </a:p>
        </p:txBody>
      </p:sp>
    </p:spTree>
    <p:extLst>
      <p:ext uri="{BB962C8B-B14F-4D97-AF65-F5344CB8AC3E}">
        <p14:creationId xmlns:p14="http://schemas.microsoft.com/office/powerpoint/2010/main" val="11207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ABC, advanced breast cancer; CBR, clinical benefit rate; CT, chemotherapy; ECOG, Eastern Cooperative Oncology Group; ER, estrogen receptor; HR, hormone receptor; mets, metastases; ORR, overall response rate; OS, overall survival; PFS, progression-free survival; PRO, patient-reported outcome; PS, performance status; TFR, treatment failure rate; TTF, time to failure; TTR, time to response; ULN, upper limit of normal.</a:t>
            </a:r>
          </a:p>
        </p:txBody>
      </p:sp>
      <p:sp>
        <p:nvSpPr>
          <p:cNvPr id="4" name="Slide Number Placeholder 3"/>
          <p:cNvSpPr>
            <a:spLocks noGrp="1"/>
          </p:cNvSpPr>
          <p:nvPr>
            <p:ph type="sldNum" sz="quarter" idx="5"/>
          </p:nvPr>
        </p:nvSpPr>
        <p:spPr/>
        <p:txBody>
          <a:bodyPr/>
          <a:lstStyle/>
          <a:p>
            <a:fld id="{965331EA-F62C-43DF-8099-C6F32DC3F6B9}" type="slidenum">
              <a:rPr lang="en-US" smtClean="0"/>
              <a:t>4</a:t>
            </a:fld>
            <a:endParaRPr lang="en-US" dirty="0"/>
          </a:p>
        </p:txBody>
      </p:sp>
    </p:spTree>
    <p:extLst>
      <p:ext uri="{BB962C8B-B14F-4D97-AF65-F5344CB8AC3E}">
        <p14:creationId xmlns:p14="http://schemas.microsoft.com/office/powerpoint/2010/main" val="21839537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ET, endocrine therapy; HER2E, HER2 enriched; mPFS, median progression-free survival; NR, not reached; PFS, progression-free survival.</a:t>
            </a:r>
            <a:endParaRPr lang="en-US" dirty="0"/>
          </a:p>
        </p:txBody>
      </p:sp>
      <p:sp>
        <p:nvSpPr>
          <p:cNvPr id="4" name="Slide Number Placeholder 3"/>
          <p:cNvSpPr>
            <a:spLocks noGrp="1"/>
          </p:cNvSpPr>
          <p:nvPr>
            <p:ph type="sldNum" sz="quarter" idx="5"/>
          </p:nvPr>
        </p:nvSpPr>
        <p:spPr/>
        <p:txBody>
          <a:bodyPr/>
          <a:lstStyle/>
          <a:p>
            <a:fld id="{965331EA-F62C-43DF-8099-C6F32DC3F6B9}" type="slidenum">
              <a:rPr lang="en-US" smtClean="0"/>
              <a:t>5</a:t>
            </a:fld>
            <a:endParaRPr lang="en-US" dirty="0"/>
          </a:p>
        </p:txBody>
      </p:sp>
    </p:spTree>
    <p:extLst>
      <p:ext uri="{BB962C8B-B14F-4D97-AF65-F5344CB8AC3E}">
        <p14:creationId xmlns:p14="http://schemas.microsoft.com/office/powerpoint/2010/main" val="26070830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A6BA2-CA53-5A0F-7273-7188216D1C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1F1BCF-3E74-D261-2DC0-CE366E8025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DC0E9F-964B-08FF-2E81-F2C5C9894E5C}"/>
              </a:ext>
            </a:extLst>
          </p:cNvPr>
          <p:cNvSpPr>
            <a:spLocks noGrp="1"/>
          </p:cNvSpPr>
          <p:nvPr>
            <p:ph type="body" idx="1"/>
          </p:nvPr>
        </p:nvSpPr>
        <p:spPr/>
        <p:txBody>
          <a:bodyPr/>
          <a:lstStyle/>
          <a:p>
            <a:r>
              <a:rPr lang="en-US" i="1" dirty="0"/>
              <a:t>CT, chemotherapy; ET, endocrine therapy; HER2E, HER2 enriched; mPFS, median progression-free survival; NR, not reached; PFS, progression-free survival.</a:t>
            </a:r>
            <a:endParaRPr lang="en-US" dirty="0"/>
          </a:p>
        </p:txBody>
      </p:sp>
      <p:sp>
        <p:nvSpPr>
          <p:cNvPr id="4" name="Slide Number Placeholder 3">
            <a:extLst>
              <a:ext uri="{FF2B5EF4-FFF2-40B4-BE49-F238E27FC236}">
                <a16:creationId xmlns:a16="http://schemas.microsoft.com/office/drawing/2014/main" id="{5B9F69EC-6CE1-1CFA-7E67-BE2FF42F4619}"/>
              </a:ext>
            </a:extLst>
          </p:cNvPr>
          <p:cNvSpPr>
            <a:spLocks noGrp="1"/>
          </p:cNvSpPr>
          <p:nvPr>
            <p:ph type="sldNum" sz="quarter" idx="5"/>
          </p:nvPr>
        </p:nvSpPr>
        <p:spPr/>
        <p:txBody>
          <a:bodyPr/>
          <a:lstStyle/>
          <a:p>
            <a:fld id="{965331EA-F62C-43DF-8099-C6F32DC3F6B9}" type="slidenum">
              <a:rPr lang="en-US" smtClean="0"/>
              <a:t>6</a:t>
            </a:fld>
            <a:endParaRPr lang="en-US" dirty="0"/>
          </a:p>
        </p:txBody>
      </p:sp>
    </p:spTree>
    <p:extLst>
      <p:ext uri="{BB962C8B-B14F-4D97-AF65-F5344CB8AC3E}">
        <p14:creationId xmlns:p14="http://schemas.microsoft.com/office/powerpoint/2010/main" val="4249497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FC61AC-DC00-D88A-3674-12AD0D3CEE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212F17-E5F3-74BE-40EF-7856BED5DC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F0FADF-BD56-B98B-3331-8013D7D0D2A8}"/>
              </a:ext>
            </a:extLst>
          </p:cNvPr>
          <p:cNvSpPr>
            <a:spLocks noGrp="1"/>
          </p:cNvSpPr>
          <p:nvPr>
            <p:ph type="body" idx="1"/>
          </p:nvPr>
        </p:nvSpPr>
        <p:spPr/>
        <p:txBody>
          <a:bodyPr/>
          <a:lstStyle/>
          <a:p>
            <a:r>
              <a:rPr lang="en-US" i="1" dirty="0"/>
              <a:t>CT, chemotherapy; ET, endocrine therapy; mPFS, median progression-free survival; NK, natural killer; NR, not reached; PFS, progression-free survival.</a:t>
            </a:r>
          </a:p>
        </p:txBody>
      </p:sp>
      <p:sp>
        <p:nvSpPr>
          <p:cNvPr id="4" name="Slide Number Placeholder 3">
            <a:extLst>
              <a:ext uri="{FF2B5EF4-FFF2-40B4-BE49-F238E27FC236}">
                <a16:creationId xmlns:a16="http://schemas.microsoft.com/office/drawing/2014/main" id="{BBCC9410-243A-097F-A910-BDC417010B19}"/>
              </a:ext>
            </a:extLst>
          </p:cNvPr>
          <p:cNvSpPr>
            <a:spLocks noGrp="1"/>
          </p:cNvSpPr>
          <p:nvPr>
            <p:ph type="sldNum" sz="quarter" idx="5"/>
          </p:nvPr>
        </p:nvSpPr>
        <p:spPr/>
        <p:txBody>
          <a:bodyPr/>
          <a:lstStyle/>
          <a:p>
            <a:fld id="{965331EA-F62C-43DF-8099-C6F32DC3F6B9}" type="slidenum">
              <a:rPr lang="en-US" smtClean="0"/>
              <a:t>7</a:t>
            </a:fld>
            <a:endParaRPr lang="en-US" dirty="0"/>
          </a:p>
        </p:txBody>
      </p:sp>
    </p:spTree>
    <p:extLst>
      <p:ext uri="{BB962C8B-B14F-4D97-AF65-F5344CB8AC3E}">
        <p14:creationId xmlns:p14="http://schemas.microsoft.com/office/powerpoint/2010/main" val="3312240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E7FEEF-285E-4C02-4B7B-FD3F79E32C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8072C5-C240-38B5-BD8A-B60E40B00F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08BAAE-9BD3-54D6-CE1E-5E67DE90A4A3}"/>
              </a:ext>
            </a:extLst>
          </p:cNvPr>
          <p:cNvSpPr>
            <a:spLocks noGrp="1"/>
          </p:cNvSpPr>
          <p:nvPr>
            <p:ph type="body" idx="1"/>
          </p:nvPr>
        </p:nvSpPr>
        <p:spPr/>
        <p:txBody>
          <a:bodyPr/>
          <a:lstStyle/>
          <a:p>
            <a:r>
              <a:rPr lang="en-US" i="1" dirty="0"/>
              <a:t>CT, chemotherapy; ET, endocrine therapy; mPFS, median progression-free survival; NR, not reached; PFS, progression-free survival.</a:t>
            </a:r>
          </a:p>
        </p:txBody>
      </p:sp>
      <p:sp>
        <p:nvSpPr>
          <p:cNvPr id="4" name="Slide Number Placeholder 3">
            <a:extLst>
              <a:ext uri="{FF2B5EF4-FFF2-40B4-BE49-F238E27FC236}">
                <a16:creationId xmlns:a16="http://schemas.microsoft.com/office/drawing/2014/main" id="{00D6B35B-A7E8-AEF3-C2E3-9E00B1DB09C0}"/>
              </a:ext>
            </a:extLst>
          </p:cNvPr>
          <p:cNvSpPr>
            <a:spLocks noGrp="1"/>
          </p:cNvSpPr>
          <p:nvPr>
            <p:ph type="sldNum" sz="quarter" idx="5"/>
          </p:nvPr>
        </p:nvSpPr>
        <p:spPr/>
        <p:txBody>
          <a:bodyPr/>
          <a:lstStyle/>
          <a:p>
            <a:fld id="{965331EA-F62C-43DF-8099-C6F32DC3F6B9}" type="slidenum">
              <a:rPr lang="en-US" smtClean="0"/>
              <a:t>8</a:t>
            </a:fld>
            <a:endParaRPr lang="en-US" dirty="0"/>
          </a:p>
        </p:txBody>
      </p:sp>
    </p:spTree>
    <p:extLst>
      <p:ext uri="{BB962C8B-B14F-4D97-AF65-F5344CB8AC3E}">
        <p14:creationId xmlns:p14="http://schemas.microsoft.com/office/powerpoint/2010/main" val="15741653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ABC, advanced breast cancer; CT, chemotherapy; ET, endocrine therapy; HR, hormone receptor; mPFS, median progression-free survival; PFS, progression-free survival.</a:t>
            </a:r>
          </a:p>
        </p:txBody>
      </p:sp>
      <p:sp>
        <p:nvSpPr>
          <p:cNvPr id="4" name="Slide Number Placeholder 3"/>
          <p:cNvSpPr>
            <a:spLocks noGrp="1"/>
          </p:cNvSpPr>
          <p:nvPr>
            <p:ph type="sldNum" sz="quarter" idx="5"/>
          </p:nvPr>
        </p:nvSpPr>
        <p:spPr/>
        <p:txBody>
          <a:bodyPr/>
          <a:lstStyle/>
          <a:p>
            <a:fld id="{965331EA-F62C-43DF-8099-C6F32DC3F6B9}" type="slidenum">
              <a:rPr lang="en-US" smtClean="0"/>
              <a:t>9</a:t>
            </a:fld>
            <a:endParaRPr lang="en-US" dirty="0"/>
          </a:p>
        </p:txBody>
      </p:sp>
    </p:spTree>
    <p:extLst>
      <p:ext uri="{BB962C8B-B14F-4D97-AF65-F5344CB8AC3E}">
        <p14:creationId xmlns:p14="http://schemas.microsoft.com/office/powerpoint/2010/main" val="40581076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RIGHT Choice: Subgroup Analyses From the </a:t>
            </a:r>
            <a:br>
              <a:rPr lang="en-US" altLang="en-US" sz="4000" dirty="0"/>
            </a:br>
            <a:r>
              <a:rPr lang="en-US" altLang="en-US" sz="4000" dirty="0"/>
              <a:t>Phase II Trial of First-line Ribociclib + ET vs Combination Chemotherapy in Clinically </a:t>
            </a:r>
            <a:br>
              <a:rPr lang="en-US" altLang="en-US" sz="4000" dirty="0"/>
            </a:br>
            <a:r>
              <a:rPr lang="en-US" altLang="en-US" sz="4000" dirty="0"/>
              <a:t>Aggressive HR+/HER2- Advanced Breast Cancer</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dirty="0">
                <a:ln>
                  <a:noFill/>
                </a:ln>
                <a:solidFill>
                  <a:srgbClr val="455560"/>
                </a:solidFill>
                <a:effectLst/>
                <a:uLnTx/>
                <a:uFillTx/>
                <a:latin typeface="Calibri"/>
                <a:ea typeface="+mn-ea"/>
                <a:cs typeface="Calibri"/>
              </a:rPr>
            </a:br>
            <a:r>
              <a:rPr kumimoji="0" lang="en-US" sz="1600" b="0" i="1" u="none" strike="noStrike" kern="0" cap="none" spc="0" normalizeH="0" baseline="0" noProof="0" dirty="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RIGHT Choice Subgroup Analysis: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Bef>
                <a:spcPts val="600"/>
              </a:spcBef>
            </a:pPr>
            <a:r>
              <a:rPr lang="en-US" altLang="en-US" sz="2200" dirty="0"/>
              <a:t>Phase II RIGHT Choice trial compared ribociclib (CDK4/6i) + ET with combination CT in </a:t>
            </a:r>
            <a:br>
              <a:rPr lang="en-US" altLang="en-US" sz="2200" dirty="0"/>
            </a:br>
            <a:r>
              <a:rPr lang="en-US" altLang="en-US" sz="2200" dirty="0"/>
              <a:t>pre- and perimenopausal patients with clinically aggressive HR+/HER2- ABC</a:t>
            </a:r>
            <a:r>
              <a:rPr lang="en-US" altLang="en-US" sz="2200" baseline="30000" dirty="0"/>
              <a:t>1</a:t>
            </a:r>
          </a:p>
          <a:p>
            <a:pPr lvl="1">
              <a:spcBef>
                <a:spcPts val="600"/>
              </a:spcBef>
            </a:pPr>
            <a:r>
              <a:rPr lang="en-US" altLang="en-US" sz="2000" dirty="0"/>
              <a:t>At data cutoff (May 10, 2023): 9 mo PFS benefit in the ITT population with ribociclib + ET vs combination CT (mPFS: 21.8 vs 12.8 mo; HR: 0.61; 95% CI: 0.43-0.87; </a:t>
            </a:r>
            <a:r>
              <a:rPr lang="en-US" altLang="en-US" sz="2000" i="1" dirty="0"/>
              <a:t>P </a:t>
            </a:r>
            <a:r>
              <a:rPr lang="en-US" altLang="en-US" sz="2000" dirty="0"/>
              <a:t>= .003)</a:t>
            </a:r>
          </a:p>
          <a:p>
            <a:pPr>
              <a:spcBef>
                <a:spcPts val="600"/>
              </a:spcBef>
            </a:pPr>
            <a:r>
              <a:rPr lang="en-US" altLang="en-US" sz="2200" dirty="0"/>
              <a:t>Exploratory analysis of phase III MONALEESA-2, -3, and -7 trials in patients with HR+/HER2- ABC showed improved PFS with ribociclib + ET vs placebo + ET for most PAM50-based intrinsic subtypes (eg, luminal A, luminal B, and HER2E), but not the basal-like subtypes</a:t>
            </a:r>
            <a:r>
              <a:rPr lang="en-US" altLang="en-US" sz="2200" baseline="30000" dirty="0"/>
              <a:t>2</a:t>
            </a:r>
          </a:p>
          <a:p>
            <a:pPr lvl="1">
              <a:spcBef>
                <a:spcPts val="600"/>
              </a:spcBef>
            </a:pPr>
            <a:r>
              <a:rPr lang="en-US" altLang="en-US" sz="2000" dirty="0"/>
              <a:t>Exploratory pooled biomarker analysis also found that ribociclib + ET benefited PFS regardless of gene expression levels</a:t>
            </a:r>
            <a:r>
              <a:rPr lang="en-US" altLang="en-US" sz="2000" baseline="30000" dirty="0"/>
              <a:t>3</a:t>
            </a:r>
          </a:p>
          <a:p>
            <a:pPr>
              <a:spcBef>
                <a:spcPts val="600"/>
              </a:spcBef>
            </a:pPr>
            <a:r>
              <a:rPr lang="en-US" altLang="en-US" sz="2200" dirty="0"/>
              <a:t>This RIGHT Choice study exploratory analysis aimed to evaluate the efficacy of ribociclib + ET vs combination CT by PAM50-based intrinsic subtype and gene/signature expression levels in patients with clinically aggressive HR+/HER2- ABC</a:t>
            </a:r>
            <a:r>
              <a:rPr lang="en-US" altLang="en-US" sz="2200" baseline="30000" dirty="0"/>
              <a:t>4</a:t>
            </a:r>
            <a:endParaRPr lang="en-US" altLang="en-US" sz="22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7134" y="6376723"/>
            <a:ext cx="9005569"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Lu. JCO. 2024;42:2812. 2. Prat. JCO. 2023;39:1458. 3. Bardia. SABCS 2022. Abstr PD17-08. 4. Lu. SABCS 2024. Abstr PS2-06.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RIGHT Choice: Study Design</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5279178"/>
            <a:ext cx="10877529" cy="933322"/>
          </a:xfrm>
        </p:spPr>
        <p:txBody>
          <a:bodyPr/>
          <a:lstStyle/>
          <a:p>
            <a:pPr>
              <a:spcBef>
                <a:spcPts val="600"/>
              </a:spcBef>
            </a:pPr>
            <a:r>
              <a:rPr lang="en-US" altLang="en-US" sz="2800" b="1" kern="0" dirty="0"/>
              <a:t>Primary endpoint</a:t>
            </a:r>
            <a:r>
              <a:rPr lang="en-US" altLang="en-US" sz="2800" kern="0" dirty="0"/>
              <a:t>: PFS</a:t>
            </a:r>
          </a:p>
          <a:p>
            <a:pPr>
              <a:spcBef>
                <a:spcPts val="600"/>
              </a:spcBef>
            </a:pPr>
            <a:r>
              <a:rPr lang="en-US" altLang="en-US" sz="2800" b="1" kern="0" dirty="0"/>
              <a:t>Secondary endpoints</a:t>
            </a:r>
            <a:r>
              <a:rPr lang="en-US" altLang="en-US" sz="2800" kern="0" dirty="0"/>
              <a:t>: TTF, 3-mo TFR, ORR, CBR, TTR, OS, PROs, safety</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7135" y="637672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 SABCS 2024. Abstr PS2-06.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11" name="TextBox 10">
            <a:extLst>
              <a:ext uri="{FF2B5EF4-FFF2-40B4-BE49-F238E27FC236}">
                <a16:creationId xmlns:a16="http://schemas.microsoft.com/office/drawing/2014/main" id="{C2BCB1E0-CE21-19FB-AF4A-9F9C743E8548}"/>
              </a:ext>
            </a:extLst>
          </p:cNvPr>
          <p:cNvSpPr txBox="1"/>
          <p:nvPr/>
        </p:nvSpPr>
        <p:spPr bwMode="auto">
          <a:xfrm>
            <a:off x="6290724" y="5044657"/>
            <a:ext cx="55403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Aft>
                <a:spcPct val="0"/>
              </a:spcAft>
            </a:pPr>
            <a:r>
              <a:rPr lang="en-US" sz="1200" dirty="0">
                <a:solidFill>
                  <a:schemeClr val="bg1"/>
                </a:solidFill>
                <a:latin typeface="Calibri" panose="020F0502020204030204" pitchFamily="34" charset="0"/>
              </a:rPr>
              <a:t>*Baseline tumor samples from n = 49 patients were analyzed for gene expression.</a:t>
            </a:r>
            <a:endParaRPr lang="en-US" sz="1200" b="0" dirty="0">
              <a:solidFill>
                <a:schemeClr val="bg1"/>
              </a:solidFill>
              <a:latin typeface="Calibri" panose="020F0502020204030204" pitchFamily="34" charset="0"/>
            </a:endParaRPr>
          </a:p>
          <a:p>
            <a:pPr algn="l">
              <a:lnSpc>
                <a:spcPct val="100000"/>
              </a:lnSpc>
              <a:spcAft>
                <a:spcPct val="0"/>
              </a:spcAft>
              <a:buClrTx/>
              <a:buFontTx/>
              <a:buNone/>
            </a:pP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Letrozole 2.5 mg QD or anastrozole 1 mg QD, goserelin 3.6 mg Q4W SQ over 3 days.</a:t>
            </a:r>
          </a:p>
        </p:txBody>
      </p:sp>
      <p:sp>
        <p:nvSpPr>
          <p:cNvPr id="13" name="Rectangle 3">
            <a:extLst>
              <a:ext uri="{FF2B5EF4-FFF2-40B4-BE49-F238E27FC236}">
                <a16:creationId xmlns:a16="http://schemas.microsoft.com/office/drawing/2014/main" id="{4338A537-FCB1-0607-67DC-B27F22E97CC2}"/>
              </a:ext>
            </a:extLst>
          </p:cNvPr>
          <p:cNvSpPr txBox="1">
            <a:spLocks noChangeArrowheads="1"/>
          </p:cNvSpPr>
          <p:nvPr/>
        </p:nvSpPr>
        <p:spPr bwMode="auto">
          <a:xfrm>
            <a:off x="604674" y="1516364"/>
            <a:ext cx="10877529" cy="808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600" kern="0" dirty="0"/>
              <a:t>International, open-label, randomized phase II trial</a:t>
            </a:r>
          </a:p>
        </p:txBody>
      </p:sp>
      <p:grpSp>
        <p:nvGrpSpPr>
          <p:cNvPr id="19" name="Group 18">
            <a:extLst>
              <a:ext uri="{FF2B5EF4-FFF2-40B4-BE49-F238E27FC236}">
                <a16:creationId xmlns:a16="http://schemas.microsoft.com/office/drawing/2014/main" id="{0FE4DD4A-35C4-9BAF-7848-B09FDF5EC4FB}"/>
              </a:ext>
            </a:extLst>
          </p:cNvPr>
          <p:cNvGrpSpPr/>
          <p:nvPr/>
        </p:nvGrpSpPr>
        <p:grpSpPr>
          <a:xfrm>
            <a:off x="1014340" y="2025017"/>
            <a:ext cx="10049937" cy="2922961"/>
            <a:chOff x="2629016" y="1921323"/>
            <a:chExt cx="8052167" cy="2922961"/>
          </a:xfrm>
        </p:grpSpPr>
        <p:grpSp>
          <p:nvGrpSpPr>
            <p:cNvPr id="15" name="Group 14">
              <a:extLst>
                <a:ext uri="{FF2B5EF4-FFF2-40B4-BE49-F238E27FC236}">
                  <a16:creationId xmlns:a16="http://schemas.microsoft.com/office/drawing/2014/main" id="{DA9BEC14-A39D-C3D6-C931-3CB085541D58}"/>
                </a:ext>
              </a:extLst>
            </p:cNvPr>
            <p:cNvGrpSpPr/>
            <p:nvPr/>
          </p:nvGrpSpPr>
          <p:grpSpPr>
            <a:xfrm>
              <a:off x="2629016" y="2526383"/>
              <a:ext cx="8052167" cy="2317901"/>
              <a:chOff x="2197723" y="2308075"/>
              <a:chExt cx="8052167" cy="2317901"/>
            </a:xfrm>
          </p:grpSpPr>
          <p:sp>
            <p:nvSpPr>
              <p:cNvPr id="2" name="TextBox 1">
                <a:extLst>
                  <a:ext uri="{FF2B5EF4-FFF2-40B4-BE49-F238E27FC236}">
                    <a16:creationId xmlns:a16="http://schemas.microsoft.com/office/drawing/2014/main" id="{2DEA0CE2-344B-02A9-3B0C-D9525DE69140}"/>
                  </a:ext>
                </a:extLst>
              </p:cNvPr>
              <p:cNvSpPr txBox="1"/>
              <p:nvPr/>
            </p:nvSpPr>
            <p:spPr bwMode="auto">
              <a:xfrm>
                <a:off x="2197723" y="2726950"/>
                <a:ext cx="3190333"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Aft>
                    <a:spcPct val="0"/>
                  </a:spcAft>
                  <a:buClrTx/>
                  <a:buFontTx/>
                  <a:buNone/>
                </a:pPr>
                <a:r>
                  <a:rPr lang="en-US" sz="1400" b="0" dirty="0">
                    <a:solidFill>
                      <a:schemeClr val="bg1"/>
                    </a:solidFill>
                    <a:latin typeface="Calibri" panose="020F0502020204030204" pitchFamily="34" charset="0"/>
                  </a:rPr>
                  <a:t>Pre- or perimenopausal </a:t>
                </a:r>
                <a:r>
                  <a:rPr lang="en-US" sz="1400" dirty="0">
                    <a:solidFill>
                      <a:schemeClr val="bg1"/>
                    </a:solidFill>
                    <a:latin typeface="Calibri" panose="020F0502020204030204" pitchFamily="34" charset="0"/>
                  </a:rPr>
                  <a:t>adult females &lt;60 yr old </a:t>
                </a:r>
                <a:r>
                  <a:rPr lang="en-US" sz="1400" b="0" dirty="0">
                    <a:solidFill>
                      <a:schemeClr val="bg1"/>
                    </a:solidFill>
                    <a:latin typeface="Calibri" panose="020F0502020204030204" pitchFamily="34" charset="0"/>
                  </a:rPr>
                  <a:t>with HR+/HER2- ABC (&gt;10% ER+); no prior ET or CT for ABC; measurable disease; aggressive disease (symptomatic visceral mets, rapid disease progression or impending visceral compromise, markedly symptomatic nonvisceral disease); ECOG PS ≤2; total bilirubin ≤1.5x ULN</a:t>
                </a:r>
              </a:p>
              <a:p>
                <a:pPr algn="ctr">
                  <a:lnSpc>
                    <a:spcPct val="100000"/>
                  </a:lnSpc>
                  <a:spcAft>
                    <a:spcPct val="0"/>
                  </a:spcAft>
                  <a:buClrTx/>
                  <a:buFontTx/>
                  <a:buNone/>
                </a:pPr>
                <a:r>
                  <a:rPr lang="en-US" sz="1400" dirty="0">
                    <a:solidFill>
                      <a:schemeClr val="bg1"/>
                    </a:solidFill>
                    <a:latin typeface="Calibri" panose="020F0502020204030204" pitchFamily="34" charset="0"/>
                  </a:rPr>
                  <a:t>(N = 222)*</a:t>
                </a:r>
                <a:endParaRPr lang="en-US" sz="1400" b="0" dirty="0">
                  <a:solidFill>
                    <a:schemeClr val="bg1"/>
                  </a:solidFill>
                  <a:latin typeface="Calibri" panose="020F0502020204030204" pitchFamily="34" charset="0"/>
                </a:endParaRPr>
              </a:p>
            </p:txBody>
          </p:sp>
          <p:cxnSp>
            <p:nvCxnSpPr>
              <p:cNvPr id="7" name="Straight Arrow Connector 6">
                <a:extLst>
                  <a:ext uri="{FF2B5EF4-FFF2-40B4-BE49-F238E27FC236}">
                    <a16:creationId xmlns:a16="http://schemas.microsoft.com/office/drawing/2014/main" id="{98380860-FFFF-8681-9EA2-534E19205C7D}"/>
                  </a:ext>
                </a:extLst>
              </p:cNvPr>
              <p:cNvCxnSpPr/>
              <p:nvPr/>
            </p:nvCxnSpPr>
            <p:spPr bwMode="auto">
              <a:xfrm flipV="1">
                <a:off x="5468113" y="2801837"/>
                <a:ext cx="914399" cy="415499"/>
              </a:xfrm>
              <a:prstGeom prst="straightConnector1">
                <a:avLst/>
              </a:prstGeom>
              <a:noFill/>
              <a:ln w="28575" cap="flat" cmpd="sng" algn="ctr">
                <a:solidFill>
                  <a:schemeClr val="bg1"/>
                </a:solidFill>
                <a:prstDash val="solid"/>
                <a:round/>
                <a:headEnd type="none" w="med" len="med"/>
                <a:tailEnd type="triangle"/>
              </a:ln>
              <a:effectLst/>
            </p:spPr>
          </p:cxnSp>
          <p:cxnSp>
            <p:nvCxnSpPr>
              <p:cNvPr id="8" name="Straight Arrow Connector 7">
                <a:extLst>
                  <a:ext uri="{FF2B5EF4-FFF2-40B4-BE49-F238E27FC236}">
                    <a16:creationId xmlns:a16="http://schemas.microsoft.com/office/drawing/2014/main" id="{FC7A168C-224F-CF7B-FD85-84A7E6605709}"/>
                  </a:ext>
                </a:extLst>
              </p:cNvPr>
              <p:cNvCxnSpPr>
                <a:cxnSpLocks/>
              </p:cNvCxnSpPr>
              <p:nvPr/>
            </p:nvCxnSpPr>
            <p:spPr bwMode="auto">
              <a:xfrm>
                <a:off x="5449825" y="3744737"/>
                <a:ext cx="914399" cy="448459"/>
              </a:xfrm>
              <a:prstGeom prst="straightConnector1">
                <a:avLst/>
              </a:prstGeom>
              <a:noFill/>
              <a:ln w="28575" cap="flat" cmpd="sng" algn="ctr">
                <a:solidFill>
                  <a:schemeClr val="bg1"/>
                </a:solidFill>
                <a:prstDash val="solid"/>
                <a:round/>
                <a:headEnd type="none" w="med" len="med"/>
                <a:tailEnd type="triangle"/>
              </a:ln>
              <a:effectLst/>
            </p:spPr>
          </p:cxnSp>
          <p:sp>
            <p:nvSpPr>
              <p:cNvPr id="5" name="TextBox 4">
                <a:extLst>
                  <a:ext uri="{FF2B5EF4-FFF2-40B4-BE49-F238E27FC236}">
                    <a16:creationId xmlns:a16="http://schemas.microsoft.com/office/drawing/2014/main" id="{91964256-A731-ED5B-463B-EB778ED9B29D}"/>
                  </a:ext>
                </a:extLst>
              </p:cNvPr>
              <p:cNvSpPr txBox="1"/>
              <p:nvPr/>
            </p:nvSpPr>
            <p:spPr bwMode="auto">
              <a:xfrm>
                <a:off x="6483096" y="3548758"/>
                <a:ext cx="3766794" cy="1077218"/>
              </a:xfrm>
              <a:prstGeom prst="rect">
                <a:avLst/>
              </a:prstGeom>
              <a:solidFill>
                <a:schemeClr val="accent3"/>
              </a:solidFill>
              <a:ln>
                <a:noFill/>
              </a:ln>
            </p:spPr>
            <p:txBody>
              <a:bodyPr wrap="square" rtlCol="0" anchor="ctr" anchorCtr="0">
                <a:spAutoFit/>
              </a:bodyPr>
              <a:lstStyle/>
              <a:p>
                <a:pPr algn="ctr">
                  <a:lnSpc>
                    <a:spcPct val="100000"/>
                  </a:lnSpc>
                  <a:spcAft>
                    <a:spcPct val="0"/>
                  </a:spcAft>
                  <a:buClrTx/>
                  <a:buFontTx/>
                  <a:buNone/>
                </a:pPr>
                <a:r>
                  <a:rPr lang="en-US" sz="1600" dirty="0">
                    <a:latin typeface="Calibri" panose="020F0502020204030204" pitchFamily="34" charset="0"/>
                  </a:rPr>
                  <a:t>Investigator’s choice combination CT</a:t>
                </a:r>
              </a:p>
              <a:p>
                <a:pPr algn="ctr">
                  <a:lnSpc>
                    <a:spcPct val="100000"/>
                  </a:lnSpc>
                  <a:spcAft>
                    <a:spcPct val="0"/>
                  </a:spcAft>
                  <a:buClrTx/>
                  <a:buFontTx/>
                  <a:buNone/>
                </a:pPr>
                <a:r>
                  <a:rPr lang="en-US" sz="1600" b="1" dirty="0">
                    <a:latin typeface="Calibri" panose="020F0502020204030204" pitchFamily="34" charset="0"/>
                  </a:rPr>
                  <a:t>Docetaxel </a:t>
                </a:r>
                <a:r>
                  <a:rPr lang="en-US" sz="1600" dirty="0">
                    <a:latin typeface="Calibri" panose="020F0502020204030204" pitchFamily="34" charset="0"/>
                  </a:rPr>
                  <a:t>+</a:t>
                </a:r>
                <a:r>
                  <a:rPr lang="en-US" sz="1600" b="1" dirty="0">
                    <a:latin typeface="Calibri" panose="020F0502020204030204" pitchFamily="34" charset="0"/>
                  </a:rPr>
                  <a:t> Capecitabine</a:t>
                </a:r>
                <a:r>
                  <a:rPr lang="en-US" sz="1600" dirty="0">
                    <a:latin typeface="Calibri" panose="020F0502020204030204" pitchFamily="34" charset="0"/>
                  </a:rPr>
                  <a:t>, or</a:t>
                </a:r>
                <a:r>
                  <a:rPr lang="en-US" sz="1600" b="1" dirty="0">
                    <a:latin typeface="Calibri" panose="020F0502020204030204" pitchFamily="34" charset="0"/>
                  </a:rPr>
                  <a:t> Paclitaxel </a:t>
                </a:r>
                <a:r>
                  <a:rPr lang="en-US" sz="1600" dirty="0">
                    <a:latin typeface="Calibri" panose="020F0502020204030204" pitchFamily="34" charset="0"/>
                  </a:rPr>
                  <a:t>+</a:t>
                </a:r>
                <a:r>
                  <a:rPr lang="en-US" sz="1600" b="1" dirty="0">
                    <a:latin typeface="Calibri" panose="020F0502020204030204" pitchFamily="34" charset="0"/>
                  </a:rPr>
                  <a:t> Gemcitabine</a:t>
                </a:r>
                <a:r>
                  <a:rPr lang="en-US" sz="1600" dirty="0">
                    <a:latin typeface="Calibri" panose="020F0502020204030204" pitchFamily="34" charset="0"/>
                  </a:rPr>
                  <a:t>,</a:t>
                </a:r>
                <a:r>
                  <a:rPr lang="en-US" sz="1600" b="1" dirty="0">
                    <a:latin typeface="Calibri" panose="020F0502020204030204" pitchFamily="34" charset="0"/>
                  </a:rPr>
                  <a:t> </a:t>
                </a:r>
                <a:r>
                  <a:rPr lang="en-US" sz="1600" dirty="0">
                    <a:latin typeface="Calibri" panose="020F0502020204030204" pitchFamily="34" charset="0"/>
                  </a:rPr>
                  <a:t>or </a:t>
                </a:r>
                <a:r>
                  <a:rPr lang="en-US" sz="1600" b="1" dirty="0">
                    <a:latin typeface="Calibri" panose="020F0502020204030204" pitchFamily="34" charset="0"/>
                  </a:rPr>
                  <a:t>Capecitabine </a:t>
                </a:r>
                <a:r>
                  <a:rPr lang="en-US" sz="1600" dirty="0">
                    <a:latin typeface="Calibri" panose="020F0502020204030204" pitchFamily="34" charset="0"/>
                  </a:rPr>
                  <a:t>+</a:t>
                </a:r>
                <a:r>
                  <a:rPr lang="en-US" sz="1600" b="1" dirty="0">
                    <a:latin typeface="Calibri" panose="020F0502020204030204" pitchFamily="34" charset="0"/>
                  </a:rPr>
                  <a:t> Vinorelbine</a:t>
                </a:r>
              </a:p>
              <a:p>
                <a:pPr algn="ctr">
                  <a:lnSpc>
                    <a:spcPct val="100000"/>
                  </a:lnSpc>
                  <a:spcAft>
                    <a:spcPct val="0"/>
                  </a:spcAft>
                  <a:buClrTx/>
                  <a:buFontTx/>
                  <a:buNone/>
                </a:pPr>
                <a:r>
                  <a:rPr lang="en-US" sz="1600" dirty="0">
                    <a:latin typeface="Calibri" panose="020F0502020204030204" pitchFamily="34" charset="0"/>
                  </a:rPr>
                  <a:t>(n = 110)</a:t>
                </a:r>
                <a:endParaRPr lang="en-US" sz="1600" b="1" dirty="0">
                  <a:latin typeface="Calibri" panose="020F0502020204030204" pitchFamily="34" charset="0"/>
                </a:endParaRPr>
              </a:p>
            </p:txBody>
          </p:sp>
          <p:sp>
            <p:nvSpPr>
              <p:cNvPr id="9" name="Rectangle 8">
                <a:extLst>
                  <a:ext uri="{FF2B5EF4-FFF2-40B4-BE49-F238E27FC236}">
                    <a16:creationId xmlns:a16="http://schemas.microsoft.com/office/drawing/2014/main" id="{28839D95-5DC9-E84B-984D-8304F69F4F67}"/>
                  </a:ext>
                </a:extLst>
              </p:cNvPr>
              <p:cNvSpPr/>
              <p:nvPr/>
            </p:nvSpPr>
            <p:spPr bwMode="auto">
              <a:xfrm>
                <a:off x="6477778" y="2308075"/>
                <a:ext cx="3766795" cy="1078992"/>
              </a:xfrm>
              <a:prstGeom prst="rect">
                <a:avLst/>
              </a:prstGeom>
              <a:solidFill>
                <a:schemeClr val="accent1"/>
              </a:solidFill>
              <a:ln w="0">
                <a:noFill/>
                <a:miter lim="800000"/>
                <a:headEnd/>
                <a:tailEnd/>
              </a:ln>
            </p:spPr>
            <p:txBody>
              <a:bodyPr rtlCol="0" anchor="ctr" anchorCtr="0"/>
              <a:lstStyle/>
              <a:p>
                <a:pPr algn="ctr">
                  <a:lnSpc>
                    <a:spcPct val="100000"/>
                  </a:lnSpc>
                  <a:spcAft>
                    <a:spcPct val="0"/>
                  </a:spcAft>
                  <a:buClrTx/>
                  <a:buFontTx/>
                  <a:buNone/>
                </a:pPr>
                <a:r>
                  <a:rPr lang="en-US" sz="1600" b="1" dirty="0">
                    <a:latin typeface="Calibri" panose="020F0502020204030204" pitchFamily="34" charset="0"/>
                  </a:rPr>
                  <a:t>Ribociclib</a:t>
                </a:r>
                <a:r>
                  <a:rPr lang="en-US" sz="1600" dirty="0">
                    <a:latin typeface="Calibri" panose="020F0502020204030204" pitchFamily="34" charset="0"/>
                  </a:rPr>
                  <a:t> 600 mg, 3 wk on/1 wk off + </a:t>
                </a:r>
                <a:r>
                  <a:rPr lang="en-US" sz="1600" b="1" dirty="0">
                    <a:latin typeface="Calibri" panose="020F0502020204030204" pitchFamily="34" charset="0"/>
                  </a:rPr>
                  <a:t>Letrozole/Anastrozole </a:t>
                </a:r>
                <a:r>
                  <a:rPr lang="en-US" sz="1600" dirty="0">
                    <a:latin typeface="Calibri" panose="020F0502020204030204" pitchFamily="34" charset="0"/>
                  </a:rPr>
                  <a:t>+ </a:t>
                </a:r>
                <a:r>
                  <a:rPr lang="en-US" sz="1600" b="1" dirty="0">
                    <a:latin typeface="Calibri" panose="020F0502020204030204" pitchFamily="34" charset="0"/>
                  </a:rPr>
                  <a:t>Goserelin</a:t>
                </a:r>
                <a:r>
                  <a:rPr lang="en-US" sz="1600" b="1" baseline="30000" dirty="0">
                    <a:latin typeface="Calibri" panose="020F0502020204030204" pitchFamily="34" charset="0"/>
                  </a:rPr>
                  <a:t>†</a:t>
                </a:r>
              </a:p>
              <a:p>
                <a:pPr algn="ctr">
                  <a:lnSpc>
                    <a:spcPct val="100000"/>
                  </a:lnSpc>
                  <a:spcAft>
                    <a:spcPct val="0"/>
                  </a:spcAft>
                  <a:buClrTx/>
                  <a:buFontTx/>
                  <a:buNone/>
                </a:pPr>
                <a:r>
                  <a:rPr lang="en-US" sz="1600" dirty="0">
                    <a:latin typeface="Calibri" panose="020F0502020204030204" pitchFamily="34" charset="0"/>
                  </a:rPr>
                  <a:t>(n = 112)</a:t>
                </a:r>
              </a:p>
            </p:txBody>
          </p:sp>
        </p:grpSp>
        <p:sp>
          <p:nvSpPr>
            <p:cNvPr id="12" name="TextBox 11">
              <a:extLst>
                <a:ext uri="{FF2B5EF4-FFF2-40B4-BE49-F238E27FC236}">
                  <a16:creationId xmlns:a16="http://schemas.microsoft.com/office/drawing/2014/main" id="{7F6D723C-E307-9972-8312-EBBD36BEDD04}"/>
                </a:ext>
              </a:extLst>
            </p:cNvPr>
            <p:cNvSpPr txBox="1"/>
            <p:nvPr/>
          </p:nvSpPr>
          <p:spPr bwMode="auto">
            <a:xfrm>
              <a:off x="4678558" y="1921323"/>
              <a:ext cx="29610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dirty="0">
                  <a:solidFill>
                    <a:schemeClr val="bg1"/>
                  </a:solidFill>
                  <a:latin typeface="Calibri" panose="020F0502020204030204" pitchFamily="34" charset="0"/>
                </a:rPr>
                <a:t>Stratified by presence or absence of liver metastases and disease-free interval &lt;2 or ≥2 yr</a:t>
              </a:r>
            </a:p>
          </p:txBody>
        </p:sp>
        <p:cxnSp>
          <p:nvCxnSpPr>
            <p:cNvPr id="16" name="Straight Arrow Connector 15">
              <a:extLst>
                <a:ext uri="{FF2B5EF4-FFF2-40B4-BE49-F238E27FC236}">
                  <a16:creationId xmlns:a16="http://schemas.microsoft.com/office/drawing/2014/main" id="{44F8A569-5B75-2107-FC53-4A85920B7821}"/>
                </a:ext>
              </a:extLst>
            </p:cNvPr>
            <p:cNvCxnSpPr>
              <a:cxnSpLocks/>
            </p:cNvCxnSpPr>
            <p:nvPr/>
          </p:nvCxnSpPr>
          <p:spPr bwMode="auto">
            <a:xfrm>
              <a:off x="6158811" y="2533525"/>
              <a:ext cx="0" cy="640080"/>
            </a:xfrm>
            <a:prstGeom prst="straightConnector1">
              <a:avLst/>
            </a:prstGeom>
            <a:noFill/>
            <a:ln w="28575" cap="flat" cmpd="sng" algn="ctr">
              <a:solidFill>
                <a:schemeClr val="bg1"/>
              </a:solidFill>
              <a:prstDash val="sysDash"/>
              <a:round/>
              <a:headEnd type="none" w="med" len="med"/>
              <a:tailEnd type="triangle"/>
            </a:ln>
            <a:effectLst/>
          </p:spPr>
        </p:cxnSp>
      </p:grpSp>
    </p:spTree>
    <p:extLst>
      <p:ext uri="{BB962C8B-B14F-4D97-AF65-F5344CB8AC3E}">
        <p14:creationId xmlns:p14="http://schemas.microsoft.com/office/powerpoint/2010/main" val="7121260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a:xfrm>
            <a:off x="609759" y="238127"/>
            <a:ext cx="10872444" cy="1103313"/>
          </a:xfrm>
        </p:spPr>
        <p:txBody>
          <a:bodyPr/>
          <a:lstStyle/>
          <a:p>
            <a:r>
              <a:rPr lang="en-US" dirty="0"/>
              <a:t>RIGHT Choice Subgroup Analysis: </a:t>
            </a:r>
            <a:br>
              <a:rPr lang="en-US" dirty="0"/>
            </a:br>
            <a:r>
              <a:rPr lang="en-US" dirty="0"/>
              <a:t>Distribution of Patients and PFS by Intrinsic Subtype</a:t>
            </a:r>
            <a:endParaRPr lang="en-US" altLang="en-US" dirty="0"/>
          </a:p>
        </p:txBody>
      </p:sp>
      <p:sp>
        <p:nvSpPr>
          <p:cNvPr id="6" name="Content Placeholder 5">
            <a:extLst>
              <a:ext uri="{FF2B5EF4-FFF2-40B4-BE49-F238E27FC236}">
                <a16:creationId xmlns:a16="http://schemas.microsoft.com/office/drawing/2014/main" id="{5C3F318F-D9CE-812C-B8A7-A0157BE8770B}"/>
              </a:ext>
            </a:extLst>
          </p:cNvPr>
          <p:cNvSpPr>
            <a:spLocks noGrp="1"/>
          </p:cNvSpPr>
          <p:nvPr>
            <p:ph idx="1"/>
          </p:nvPr>
        </p:nvSpPr>
        <p:spPr>
          <a:xfrm>
            <a:off x="604838" y="4062953"/>
            <a:ext cx="10874375" cy="2101309"/>
          </a:xfrm>
        </p:spPr>
        <p:txBody>
          <a:bodyPr/>
          <a:lstStyle/>
          <a:p>
            <a:pPr marL="0" indent="0">
              <a:buNone/>
            </a:pPr>
            <a:r>
              <a:rPr lang="en-US" sz="2400" dirty="0"/>
              <a:t>Among patients (n = 49) included in this </a:t>
            </a:r>
            <a:br>
              <a:rPr lang="en-US" sz="2400" dirty="0"/>
            </a:br>
            <a:r>
              <a:rPr lang="en-US" sz="2400" dirty="0"/>
              <a:t>biomarker analysis</a:t>
            </a:r>
          </a:p>
          <a:p>
            <a:r>
              <a:rPr lang="en-US" sz="2400" dirty="0"/>
              <a:t>With visceral crisis: 63.0% in ribociclib + ET arm and 68.2% in combination CT arm</a:t>
            </a:r>
          </a:p>
          <a:p>
            <a:r>
              <a:rPr lang="en-US" sz="2400" dirty="0"/>
              <a:t>Age ≥40 yr: 63.0% in ribociclib + ET arm and 77.3% in combination CT arm</a:t>
            </a:r>
          </a:p>
        </p:txBody>
      </p:sp>
      <p:graphicFrame>
        <p:nvGraphicFramePr>
          <p:cNvPr id="2" name="Group 3">
            <a:extLst>
              <a:ext uri="{FF2B5EF4-FFF2-40B4-BE49-F238E27FC236}">
                <a16:creationId xmlns:a16="http://schemas.microsoft.com/office/drawing/2014/main" id="{E433B38F-231D-EE53-A705-4390403CF214}"/>
              </a:ext>
            </a:extLst>
          </p:cNvPr>
          <p:cNvGraphicFramePr>
            <a:graphicFrameLocks/>
          </p:cNvGraphicFramePr>
          <p:nvPr>
            <p:extLst>
              <p:ext uri="{D42A27DB-BD31-4B8C-83A1-F6EECF244321}">
                <p14:modId xmlns:p14="http://schemas.microsoft.com/office/powerpoint/2010/main" val="1701893533"/>
              </p:ext>
            </p:extLst>
          </p:nvPr>
        </p:nvGraphicFramePr>
        <p:xfrm>
          <a:off x="520701" y="1603375"/>
          <a:ext cx="5710392" cy="2103200"/>
        </p:xfrm>
        <a:graphic>
          <a:graphicData uri="http://schemas.openxmlformats.org/drawingml/2006/table">
            <a:tbl>
              <a:tblPr/>
              <a:tblGrid>
                <a:gridCol w="2138220">
                  <a:extLst>
                    <a:ext uri="{9D8B030D-6E8A-4147-A177-3AD203B41FA5}">
                      <a16:colId xmlns:a16="http://schemas.microsoft.com/office/drawing/2014/main" val="20000"/>
                    </a:ext>
                  </a:extLst>
                </a:gridCol>
                <a:gridCol w="1780953">
                  <a:extLst>
                    <a:ext uri="{9D8B030D-6E8A-4147-A177-3AD203B41FA5}">
                      <a16:colId xmlns:a16="http://schemas.microsoft.com/office/drawing/2014/main" val="20001"/>
                    </a:ext>
                  </a:extLst>
                </a:gridCol>
                <a:gridCol w="1791219">
                  <a:extLst>
                    <a:ext uri="{9D8B030D-6E8A-4147-A177-3AD203B41FA5}">
                      <a16:colId xmlns:a16="http://schemas.microsoft.com/office/drawing/2014/main" val="539149234"/>
                    </a:ext>
                  </a:extLst>
                </a:gridCol>
              </a:tblGrid>
              <a:tr h="4202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Intrinsic Subtype, </a:t>
                      </a:r>
                      <a:br>
                        <a:rPr kumimoji="0" lang="en-GB" sz="1800" b="1" i="0" u="none" strike="noStrike" cap="none" normalizeH="0" baseline="0" dirty="0">
                          <a:ln>
                            <a:noFill/>
                          </a:ln>
                          <a:solidFill>
                            <a:schemeClr val="tx1"/>
                          </a:solidFill>
                          <a:effectLst/>
                          <a:latin typeface="Calibri" panose="020F0502020204030204" pitchFamily="34" charset="0"/>
                        </a:rPr>
                      </a:br>
                      <a:r>
                        <a:rPr kumimoji="0" lang="en-GB" sz="1800" b="1" i="0" u="none" strike="noStrike" cap="none" normalizeH="0" baseline="0" dirty="0">
                          <a:ln>
                            <a:noFill/>
                          </a:ln>
                          <a:solidFill>
                            <a:schemeClr val="tx1"/>
                          </a:solidFill>
                          <a:effectLst/>
                          <a:latin typeface="Calibri" panose="020F0502020204030204" pitchFamily="34" charset="0"/>
                        </a:rPr>
                        <a:t>n (%)</a:t>
                      </a:r>
                    </a:p>
                  </a:txBody>
                  <a:tcPr marL="121699" marR="121699" marT="45728" marB="45728"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Ribociclib + ET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27)</a:t>
                      </a:r>
                    </a:p>
                  </a:txBody>
                  <a:tcPr marL="121699" marR="121699" marT="45728" marB="45728"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Combination CT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22)</a:t>
                      </a:r>
                    </a:p>
                  </a:txBody>
                  <a:tcPr marL="121699" marR="121699" marT="45728" marB="45728"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1681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Luminal A</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(22.2)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 (50.0)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81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Luminal B</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 (51.9)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 (40.9)</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5226621"/>
                  </a:ext>
                </a:extLst>
              </a:tr>
              <a:tr h="1681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HER2E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 (22.2)</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 (9.1)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51923524"/>
                  </a:ext>
                </a:extLst>
              </a:tr>
              <a:tr h="1681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Basal like</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 (3.7)</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3" name="Text Box 15">
            <a:extLst>
              <a:ext uri="{FF2B5EF4-FFF2-40B4-BE49-F238E27FC236}">
                <a16:creationId xmlns:a16="http://schemas.microsoft.com/office/drawing/2014/main" id="{6BB73734-8A9A-1A1F-591C-B876BB8C9E6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 SABCS 2024. Abstr PS2-06.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4" name="Group 3">
            <a:extLst>
              <a:ext uri="{FF2B5EF4-FFF2-40B4-BE49-F238E27FC236}">
                <a16:creationId xmlns:a16="http://schemas.microsoft.com/office/drawing/2014/main" id="{C0C34DB1-45F7-470F-D091-0CC1C7DD30C0}"/>
              </a:ext>
            </a:extLst>
          </p:cNvPr>
          <p:cNvGraphicFramePr>
            <a:graphicFrameLocks/>
          </p:cNvGraphicFramePr>
          <p:nvPr>
            <p:extLst>
              <p:ext uri="{D42A27DB-BD31-4B8C-83A1-F6EECF244321}">
                <p14:modId xmlns:p14="http://schemas.microsoft.com/office/powerpoint/2010/main" val="3427999243"/>
              </p:ext>
            </p:extLst>
          </p:nvPr>
        </p:nvGraphicFramePr>
        <p:xfrm>
          <a:off x="6388285" y="1603375"/>
          <a:ext cx="5386203" cy="2560336"/>
        </p:xfrm>
        <a:graphic>
          <a:graphicData uri="http://schemas.openxmlformats.org/drawingml/2006/table">
            <a:tbl>
              <a:tblPr/>
              <a:tblGrid>
                <a:gridCol w="1854823">
                  <a:extLst>
                    <a:ext uri="{9D8B030D-6E8A-4147-A177-3AD203B41FA5}">
                      <a16:colId xmlns:a16="http://schemas.microsoft.com/office/drawing/2014/main" val="20000"/>
                    </a:ext>
                  </a:extLst>
                </a:gridCol>
                <a:gridCol w="1765690">
                  <a:extLst>
                    <a:ext uri="{9D8B030D-6E8A-4147-A177-3AD203B41FA5}">
                      <a16:colId xmlns:a16="http://schemas.microsoft.com/office/drawing/2014/main" val="20001"/>
                    </a:ext>
                  </a:extLst>
                </a:gridCol>
                <a:gridCol w="1765690">
                  <a:extLst>
                    <a:ext uri="{9D8B030D-6E8A-4147-A177-3AD203B41FA5}">
                      <a16:colId xmlns:a16="http://schemas.microsoft.com/office/drawing/2014/main" val="539149234"/>
                    </a:ext>
                  </a:extLst>
                </a:gridCol>
              </a:tblGrid>
              <a:tr h="16726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mPFS, Mo (n)</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Ribociclib + ET</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Combination CT</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1463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Luminal A</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32.5</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46315">
                <a:tc>
                  <a:txBody>
                    <a:bodyPr/>
                    <a:lstStyle/>
                    <a:p>
                      <a:pPr marL="0" marR="0" lvl="0" indent="17145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0.88 (0.20-3.91)</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68140904"/>
                  </a:ext>
                </a:extLst>
              </a:tr>
              <a:tr h="1463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Luminal B</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38.0</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21.7</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5226621"/>
                  </a:ext>
                </a:extLst>
              </a:tr>
              <a:tr h="146315">
                <a:tc>
                  <a:txBody>
                    <a:bodyPr/>
                    <a:lstStyle/>
                    <a:p>
                      <a:pPr marL="0" marR="0" lvl="0" indent="17145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0.64 (0.18-2.20)</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819859200"/>
                  </a:ext>
                </a:extLst>
              </a:tr>
              <a:tr h="1463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HER2E</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17.4</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51923524"/>
                  </a:ext>
                </a:extLst>
              </a:tr>
              <a:tr h="146315">
                <a:tc>
                  <a:txBody>
                    <a:bodyPr/>
                    <a:lstStyle/>
                    <a:p>
                      <a:pPr marL="0" marR="0" lvl="0" indent="17145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0.23 (0.03-1.66)</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102083869"/>
                  </a:ext>
                </a:extLst>
              </a:tr>
              <a:tr h="1463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Luminal B/HER2E</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38.0</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18.4</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46315">
                <a:tc>
                  <a:txBody>
                    <a:bodyPr/>
                    <a:lstStyle/>
                    <a:p>
                      <a:pPr marL="0" marR="0" lvl="0" indent="17145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marL="121699" marR="121699" marT="0" marB="0"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0.58 (0.21-1.62)</a:t>
                      </a:r>
                    </a:p>
                  </a:txBody>
                  <a:tcPr marL="121699" marR="121699" marT="0" marB="0"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34279455"/>
                  </a:ext>
                </a:extLst>
              </a:tr>
            </a:tbl>
          </a:graphicData>
        </a:graphic>
      </p:graphicFrame>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64E5E-E55B-7A77-037D-9AFF534230C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2D49E5-CF09-AD55-B476-DCB5047268EE}"/>
              </a:ext>
            </a:extLst>
          </p:cNvPr>
          <p:cNvSpPr>
            <a:spLocks noGrp="1"/>
          </p:cNvSpPr>
          <p:nvPr>
            <p:ph type="title"/>
          </p:nvPr>
        </p:nvSpPr>
        <p:spPr/>
        <p:txBody>
          <a:bodyPr/>
          <a:lstStyle/>
          <a:p>
            <a:r>
              <a:rPr lang="en-US" dirty="0"/>
              <a:t>RIGHT Choice Subgroup Analysis: </a:t>
            </a:r>
            <a:br>
              <a:rPr lang="en-US" dirty="0"/>
            </a:br>
            <a:r>
              <a:rPr lang="en-US" dirty="0"/>
              <a:t>PFS by Baseline Gene Expression/Signature Status</a:t>
            </a:r>
          </a:p>
        </p:txBody>
      </p:sp>
      <p:graphicFrame>
        <p:nvGraphicFramePr>
          <p:cNvPr id="4" name="Group 3">
            <a:extLst>
              <a:ext uri="{FF2B5EF4-FFF2-40B4-BE49-F238E27FC236}">
                <a16:creationId xmlns:a16="http://schemas.microsoft.com/office/drawing/2014/main" id="{E91BAAC1-B975-5739-D2FF-AE991EBBFAA1}"/>
              </a:ext>
            </a:extLst>
          </p:cNvPr>
          <p:cNvGraphicFramePr>
            <a:graphicFrameLocks/>
          </p:cNvGraphicFramePr>
          <p:nvPr>
            <p:extLst>
              <p:ext uri="{D42A27DB-BD31-4B8C-83A1-F6EECF244321}">
                <p14:modId xmlns:p14="http://schemas.microsoft.com/office/powerpoint/2010/main" val="2799370478"/>
              </p:ext>
            </p:extLst>
          </p:nvPr>
        </p:nvGraphicFramePr>
        <p:xfrm>
          <a:off x="723900" y="1603376"/>
          <a:ext cx="10755312" cy="3931920"/>
        </p:xfrm>
        <a:graphic>
          <a:graphicData uri="http://schemas.openxmlformats.org/drawingml/2006/table">
            <a:tbl>
              <a:tblPr/>
              <a:tblGrid>
                <a:gridCol w="3672557">
                  <a:extLst>
                    <a:ext uri="{9D8B030D-6E8A-4147-A177-3AD203B41FA5}">
                      <a16:colId xmlns:a16="http://schemas.microsoft.com/office/drawing/2014/main" val="20000"/>
                    </a:ext>
                  </a:extLst>
                </a:gridCol>
                <a:gridCol w="1754238">
                  <a:extLst>
                    <a:ext uri="{9D8B030D-6E8A-4147-A177-3AD203B41FA5}">
                      <a16:colId xmlns:a16="http://schemas.microsoft.com/office/drawing/2014/main" val="20001"/>
                    </a:ext>
                  </a:extLst>
                </a:gridCol>
                <a:gridCol w="1787872">
                  <a:extLst>
                    <a:ext uri="{9D8B030D-6E8A-4147-A177-3AD203B41FA5}">
                      <a16:colId xmlns:a16="http://schemas.microsoft.com/office/drawing/2014/main" val="4054917873"/>
                    </a:ext>
                  </a:extLst>
                </a:gridCol>
                <a:gridCol w="1678186">
                  <a:extLst>
                    <a:ext uri="{9D8B030D-6E8A-4147-A177-3AD203B41FA5}">
                      <a16:colId xmlns:a16="http://schemas.microsoft.com/office/drawing/2014/main" val="539149234"/>
                    </a:ext>
                  </a:extLst>
                </a:gridCol>
                <a:gridCol w="1862459">
                  <a:extLst>
                    <a:ext uri="{9D8B030D-6E8A-4147-A177-3AD203B41FA5}">
                      <a16:colId xmlns:a16="http://schemas.microsoft.com/office/drawing/2014/main" val="1417109924"/>
                    </a:ext>
                  </a:extLst>
                </a:gridCol>
              </a:tblGrid>
              <a:tr h="17085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mPFS, Mo</a:t>
                      </a:r>
                    </a:p>
                  </a:txBody>
                  <a:tcPr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Ribociclib + ET</a:t>
                      </a:r>
                    </a:p>
                  </a:txBody>
                  <a:tcPr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Combination Chemotherapy</a:t>
                      </a:r>
                    </a:p>
                  </a:txBody>
                  <a:tcPr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1315713787"/>
                  </a:ext>
                </a:extLst>
              </a:tr>
              <a:tr h="170859">
                <a:tc vMerge="1">
                  <a:txBody>
                    <a:bodyPr/>
                    <a:lstStyle/>
                    <a:p>
                      <a:endParaRPr lang="en-US" dirty="0"/>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≤Median</a:t>
                      </a:r>
                      <a:endParaRPr kumimoji="0" lang="en-US" sz="18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&gt;Median</a:t>
                      </a:r>
                      <a:endParaRPr kumimoji="0" lang="en-US" sz="18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≤Median</a:t>
                      </a:r>
                      <a:endParaRPr kumimoji="0" lang="en-US" sz="18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&gt;Median</a:t>
                      </a:r>
                      <a:endParaRPr kumimoji="0" lang="en-US" sz="18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331569154"/>
                  </a:ext>
                </a:extLst>
              </a:tr>
              <a:tr h="1569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ESR1</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32.5 (n = 13)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38.0 (n = 14)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(n = 12)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17.2 (n = 10)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12857966"/>
                  </a:ext>
                </a:extLst>
              </a:tr>
              <a:tr h="156931">
                <a:tc>
                  <a:txBody>
                    <a:bodyPr/>
                    <a:lstStyle/>
                    <a:p>
                      <a:pPr marL="0" marR="0" lvl="0" indent="174625"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1.59 (0.20-12.44)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0.78 (0.23-2.61)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4067396809"/>
                  </a:ext>
                </a:extLst>
              </a:tr>
              <a:tr h="2746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Tumor inflammatory signature (BC360 panel)</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(n = 13)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11.4 (n = 14)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15.0 (n = 12)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(n = 10)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15619394"/>
                  </a:ext>
                </a:extLst>
              </a:tr>
              <a:tr h="156931">
                <a:tc>
                  <a:txBody>
                    <a:bodyPr/>
                    <a:lstStyle/>
                    <a:p>
                      <a:pPr marL="0" marR="0" lvl="0" indent="17462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algn="ctr"/>
                      <a:r>
                        <a:rPr kumimoji="0" lang="en-US" sz="1800" b="0" i="0" u="none" strike="noStrike" cap="none" normalizeH="0" baseline="0" dirty="0">
                          <a:ln>
                            <a:noFill/>
                          </a:ln>
                          <a:solidFill>
                            <a:schemeClr val="bg2">
                              <a:lumMod val="10000"/>
                            </a:schemeClr>
                          </a:solidFill>
                          <a:effectLst/>
                          <a:latin typeface="Calibri" panose="020F0502020204030204" pitchFamily="34" charset="0"/>
                        </a:rPr>
                        <a:t>0.17 (0.04-0.76)</a:t>
                      </a:r>
                      <a:endParaRPr lang="en-US" dirty="0"/>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gridSpan="2">
                  <a:txBody>
                    <a:bodyPr/>
                    <a:lstStyle/>
                    <a:p>
                      <a:pPr algn="ctr"/>
                      <a:r>
                        <a:rPr kumimoji="0" lang="en-US" sz="1800" b="0" i="0" u="none" strike="noStrike" cap="none" normalizeH="0" baseline="0" dirty="0">
                          <a:ln>
                            <a:noFill/>
                          </a:ln>
                          <a:solidFill>
                            <a:schemeClr val="bg2">
                              <a:lumMod val="10000"/>
                            </a:schemeClr>
                          </a:solidFill>
                          <a:effectLst/>
                          <a:latin typeface="Calibri" panose="020F0502020204030204" pitchFamily="34" charset="0"/>
                        </a:rPr>
                        <a:t>2.08 (0.62-6.93)</a:t>
                      </a:r>
                      <a:endParaRPr lang="en-US" dirty="0"/>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1289853369"/>
                  </a:ext>
                </a:extLst>
              </a:tr>
              <a:tr h="1569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T-cell (IO 360 panel)</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NR (n = 14)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10.3 (n = 13)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12.8 (n = 11)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18.4 (n = 11)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93874592"/>
                  </a:ext>
                </a:extLst>
              </a:tr>
              <a:tr h="156931">
                <a:tc>
                  <a:txBody>
                    <a:bodyPr/>
                    <a:lstStyle/>
                    <a:p>
                      <a:pPr marL="0" marR="0" lvl="0" indent="17462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0.20 (0.05-0.76)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1.80 (0.57-5.71)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4156326010"/>
                  </a:ext>
                </a:extLst>
              </a:tr>
              <a:tr h="15693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1" u="none" strike="noStrike" cap="none" normalizeH="0" baseline="0" dirty="0">
                          <a:ln>
                            <a:noFill/>
                          </a:ln>
                          <a:solidFill>
                            <a:schemeClr val="bg2">
                              <a:lumMod val="10000"/>
                            </a:schemeClr>
                          </a:solidFill>
                          <a:effectLst/>
                          <a:latin typeface="Calibri" panose="020F0502020204030204" pitchFamily="34" charset="0"/>
                        </a:rPr>
                        <a:t>RB1</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17.4 (n = 15)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38.0 (n = 12)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14.3 (n = 10)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21.7 (n = 12)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153531"/>
                  </a:ext>
                </a:extLst>
              </a:tr>
              <a:tr h="156931">
                <a:tc>
                  <a:txBody>
                    <a:bodyPr/>
                    <a:lstStyle/>
                    <a:p>
                      <a:pPr marL="0" marR="0" lvl="0" indent="17462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2.91 (0.78-10.87)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1.56 (0.50-4.88)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endParaRPr lang="en-US"/>
                    </a:p>
                  </a:txBody>
                  <a:tcPr/>
                </a:tc>
                <a:extLst>
                  <a:ext uri="{0D108BD9-81ED-4DB2-BD59-A6C34878D82A}">
                    <a16:rowId xmlns:a16="http://schemas.microsoft.com/office/drawing/2014/main" val="1462892581"/>
                  </a:ext>
                </a:extLst>
              </a:tr>
            </a:tbl>
          </a:graphicData>
        </a:graphic>
      </p:graphicFrame>
      <p:sp>
        <p:nvSpPr>
          <p:cNvPr id="5" name="Text Box 15">
            <a:extLst>
              <a:ext uri="{FF2B5EF4-FFF2-40B4-BE49-F238E27FC236}">
                <a16:creationId xmlns:a16="http://schemas.microsoft.com/office/drawing/2014/main" id="{011E7F88-F0D0-828B-BB8B-8D05CC1B7CE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 SABCS 2024. Abstr PS2-06.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405798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22C96-17DF-CC84-2570-28401FE7B041}"/>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6EFD7A27-F556-658D-A419-E944D1D8904E}"/>
              </a:ext>
            </a:extLst>
          </p:cNvPr>
          <p:cNvSpPr>
            <a:spLocks noGrp="1" noChangeArrowheads="1"/>
          </p:cNvSpPr>
          <p:nvPr>
            <p:ph type="title"/>
          </p:nvPr>
        </p:nvSpPr>
        <p:spPr/>
        <p:txBody>
          <a:bodyPr/>
          <a:lstStyle/>
          <a:p>
            <a:r>
              <a:rPr lang="en-US" dirty="0"/>
              <a:t>RIGHT Choice Subgroup Analysis: PFS by Baseline Immune-Related Signatures (IO 360 Panel)</a:t>
            </a:r>
            <a:endParaRPr lang="en-US" altLang="en-US" dirty="0"/>
          </a:p>
        </p:txBody>
      </p:sp>
      <p:sp>
        <p:nvSpPr>
          <p:cNvPr id="4" name="Text Box 15">
            <a:extLst>
              <a:ext uri="{FF2B5EF4-FFF2-40B4-BE49-F238E27FC236}">
                <a16:creationId xmlns:a16="http://schemas.microsoft.com/office/drawing/2014/main" id="{E40FD2DB-B2ED-F244-70D9-F83E9EF6E8F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 SABCS 2024. Abstr PS2-06.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
            <a:extLst>
              <a:ext uri="{FF2B5EF4-FFF2-40B4-BE49-F238E27FC236}">
                <a16:creationId xmlns:a16="http://schemas.microsoft.com/office/drawing/2014/main" id="{AA9F3D74-E9BA-CB77-53A5-6EF2138D1F4B}"/>
              </a:ext>
            </a:extLst>
          </p:cNvPr>
          <p:cNvGraphicFramePr>
            <a:graphicFrameLocks/>
          </p:cNvGraphicFramePr>
          <p:nvPr>
            <p:extLst>
              <p:ext uri="{D42A27DB-BD31-4B8C-83A1-F6EECF244321}">
                <p14:modId xmlns:p14="http://schemas.microsoft.com/office/powerpoint/2010/main" val="2789622899"/>
              </p:ext>
            </p:extLst>
          </p:nvPr>
        </p:nvGraphicFramePr>
        <p:xfrm>
          <a:off x="520700" y="1603375"/>
          <a:ext cx="5611876" cy="3840480"/>
        </p:xfrm>
        <a:graphic>
          <a:graphicData uri="http://schemas.openxmlformats.org/drawingml/2006/table">
            <a:tbl>
              <a:tblPr/>
              <a:tblGrid>
                <a:gridCol w="1562236">
                  <a:extLst>
                    <a:ext uri="{9D8B030D-6E8A-4147-A177-3AD203B41FA5}">
                      <a16:colId xmlns:a16="http://schemas.microsoft.com/office/drawing/2014/main" val="20000"/>
                    </a:ext>
                  </a:extLst>
                </a:gridCol>
                <a:gridCol w="1012410">
                  <a:extLst>
                    <a:ext uri="{9D8B030D-6E8A-4147-A177-3AD203B41FA5}">
                      <a16:colId xmlns:a16="http://schemas.microsoft.com/office/drawing/2014/main" val="20001"/>
                    </a:ext>
                  </a:extLst>
                </a:gridCol>
                <a:gridCol w="1012410">
                  <a:extLst>
                    <a:ext uri="{9D8B030D-6E8A-4147-A177-3AD203B41FA5}">
                      <a16:colId xmlns:a16="http://schemas.microsoft.com/office/drawing/2014/main" val="1415196512"/>
                    </a:ext>
                  </a:extLst>
                </a:gridCol>
                <a:gridCol w="1012410">
                  <a:extLst>
                    <a:ext uri="{9D8B030D-6E8A-4147-A177-3AD203B41FA5}">
                      <a16:colId xmlns:a16="http://schemas.microsoft.com/office/drawing/2014/main" val="786379148"/>
                    </a:ext>
                  </a:extLst>
                </a:gridCol>
                <a:gridCol w="1012410">
                  <a:extLst>
                    <a:ext uri="{9D8B030D-6E8A-4147-A177-3AD203B41FA5}">
                      <a16:colId xmlns:a16="http://schemas.microsoft.com/office/drawing/2014/main" val="116031000"/>
                    </a:ext>
                  </a:extLst>
                </a:gridCol>
              </a:tblGrid>
              <a:tr h="124959">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mPFS, Mo</a:t>
                      </a:r>
                    </a:p>
                  </a:txBody>
                  <a:tcPr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Ribociclib + ET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Combination CT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2293926703"/>
                  </a:ext>
                </a:extLst>
              </a:tr>
              <a:tr h="124959">
                <a:tc vMerge="1">
                  <a:txBody>
                    <a:bodyPr/>
                    <a:lstStyle/>
                    <a:p>
                      <a:endParaRPr lang="en-US" dirty="0"/>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1249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B-cells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24959">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0.18 (0.04-0.82)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2.88 (0.78-10.7)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2556357"/>
                  </a:ext>
                </a:extLst>
              </a:tr>
              <a:tr h="1249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CD45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5226621"/>
                  </a:ext>
                </a:extLst>
              </a:tr>
              <a:tr h="124959">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0.60 (0.18-2.01)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10.37 (1.33-80.88)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87550320"/>
                  </a:ext>
                </a:extLst>
              </a:tr>
              <a:tr h="1249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CD8 T-cells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65591117"/>
                  </a:ext>
                </a:extLst>
              </a:tr>
              <a:tr h="124959">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0.40 (0.12-1.32)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2.41 (0.72-8.06)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25868278"/>
                  </a:ext>
                </a:extLst>
              </a:tr>
              <a:tr h="1249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Cytotoxic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51923524"/>
                  </a:ext>
                </a:extLst>
              </a:tr>
              <a:tr h="124959">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0.13 (0.03-0.61)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 (0.57-5.71)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66053540"/>
                  </a:ext>
                </a:extLst>
              </a:tr>
              <a:tr h="1249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Exhausted CD8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35531251"/>
                  </a:ext>
                </a:extLst>
              </a:tr>
              <a:tr h="124959">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0.24 (0.06-0.89)</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 (0.60-6.68)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7108205"/>
                  </a:ext>
                </a:extLst>
              </a:tr>
              <a:tr h="1249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Dendritic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24959">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0.25 (0.06-0.94)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1.04 (0.33-3.29)</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88385903"/>
                  </a:ext>
                </a:extLst>
              </a:tr>
            </a:tbl>
          </a:graphicData>
        </a:graphic>
      </p:graphicFrame>
      <p:graphicFrame>
        <p:nvGraphicFramePr>
          <p:cNvPr id="5" name="Group 3">
            <a:extLst>
              <a:ext uri="{FF2B5EF4-FFF2-40B4-BE49-F238E27FC236}">
                <a16:creationId xmlns:a16="http://schemas.microsoft.com/office/drawing/2014/main" id="{3A0A6278-6449-880E-7B6D-E770FFFBED27}"/>
              </a:ext>
            </a:extLst>
          </p:cNvPr>
          <p:cNvGraphicFramePr>
            <a:graphicFrameLocks/>
          </p:cNvGraphicFramePr>
          <p:nvPr>
            <p:extLst>
              <p:ext uri="{D42A27DB-BD31-4B8C-83A1-F6EECF244321}">
                <p14:modId xmlns:p14="http://schemas.microsoft.com/office/powerpoint/2010/main" val="2270875554"/>
              </p:ext>
            </p:extLst>
          </p:nvPr>
        </p:nvGraphicFramePr>
        <p:xfrm>
          <a:off x="6278880" y="1603375"/>
          <a:ext cx="5495610" cy="3840480"/>
        </p:xfrm>
        <a:graphic>
          <a:graphicData uri="http://schemas.openxmlformats.org/drawingml/2006/table">
            <a:tbl>
              <a:tblPr/>
              <a:tblGrid>
                <a:gridCol w="1529882">
                  <a:extLst>
                    <a:ext uri="{9D8B030D-6E8A-4147-A177-3AD203B41FA5}">
                      <a16:colId xmlns:a16="http://schemas.microsoft.com/office/drawing/2014/main" val="20000"/>
                    </a:ext>
                  </a:extLst>
                </a:gridCol>
                <a:gridCol w="991432">
                  <a:extLst>
                    <a:ext uri="{9D8B030D-6E8A-4147-A177-3AD203B41FA5}">
                      <a16:colId xmlns:a16="http://schemas.microsoft.com/office/drawing/2014/main" val="20001"/>
                    </a:ext>
                  </a:extLst>
                </a:gridCol>
                <a:gridCol w="991432">
                  <a:extLst>
                    <a:ext uri="{9D8B030D-6E8A-4147-A177-3AD203B41FA5}">
                      <a16:colId xmlns:a16="http://schemas.microsoft.com/office/drawing/2014/main" val="1415196512"/>
                    </a:ext>
                  </a:extLst>
                </a:gridCol>
                <a:gridCol w="991432">
                  <a:extLst>
                    <a:ext uri="{9D8B030D-6E8A-4147-A177-3AD203B41FA5}">
                      <a16:colId xmlns:a16="http://schemas.microsoft.com/office/drawing/2014/main" val="786379148"/>
                    </a:ext>
                  </a:extLst>
                </a:gridCol>
                <a:gridCol w="991432">
                  <a:extLst>
                    <a:ext uri="{9D8B030D-6E8A-4147-A177-3AD203B41FA5}">
                      <a16:colId xmlns:a16="http://schemas.microsoft.com/office/drawing/2014/main" val="116031000"/>
                    </a:ext>
                  </a:extLst>
                </a:gridCol>
              </a:tblGrid>
              <a:tr h="171114">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mPFS, Mo</a:t>
                      </a:r>
                    </a:p>
                  </a:txBody>
                  <a:tcPr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Ribociclib + ET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Combination CT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2293926703"/>
                  </a:ext>
                </a:extLst>
              </a:tr>
              <a:tr h="171114">
                <a:tc vMerge="1">
                  <a:txBody>
                    <a:bodyPr/>
                    <a:lstStyle/>
                    <a:p>
                      <a:endParaRPr lang="en-US" dirty="0"/>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171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Macrophages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1114">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0.54 (0.16-1.85)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2.82 (0.74-10.74)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2556357"/>
                  </a:ext>
                </a:extLst>
              </a:tr>
              <a:tr h="171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Mast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5226621"/>
                  </a:ext>
                </a:extLst>
              </a:tr>
              <a:tr h="171114">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0.23 (0.06-0.88)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0.47 (0.14-1.56)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87550320"/>
                  </a:ext>
                </a:extLst>
              </a:tr>
              <a:tr h="171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Neutrophils </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65591117"/>
                  </a:ext>
                </a:extLst>
              </a:tr>
              <a:tr h="171114">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0.27 (0.07-1.02)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3.47 (0.91-13.19)</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25868278"/>
                  </a:ext>
                </a:extLst>
              </a:tr>
              <a:tr h="171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NK CD56dim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51923524"/>
                  </a:ext>
                </a:extLst>
              </a:tr>
              <a:tr h="171114">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0.53 (0.16-1.68)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3.95 (1.16-13.46)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66053540"/>
                  </a:ext>
                </a:extLst>
              </a:tr>
              <a:tr h="171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NK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35531251"/>
                  </a:ext>
                </a:extLst>
              </a:tr>
              <a:tr h="171114">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0.20 (0.05-0.76)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1.62 (0.51-5.13)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7108205"/>
                  </a:ext>
                </a:extLst>
              </a:tr>
              <a:tr h="17111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Th1 cells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71114">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0.45 (0.13-1.51)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3.09 (0.92-10.38)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88385903"/>
                  </a:ext>
                </a:extLst>
              </a:tr>
            </a:tbl>
          </a:graphicData>
        </a:graphic>
      </p:graphicFrame>
    </p:spTree>
    <p:extLst>
      <p:ext uri="{BB962C8B-B14F-4D97-AF65-F5344CB8AC3E}">
        <p14:creationId xmlns:p14="http://schemas.microsoft.com/office/powerpoint/2010/main" val="2925354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2F360-16BB-5804-1823-15E48BE8C8FC}"/>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AE1B2FB6-A468-58C1-6661-E2EB6C52580A}"/>
              </a:ext>
            </a:extLst>
          </p:cNvPr>
          <p:cNvSpPr>
            <a:spLocks noGrp="1" noChangeArrowheads="1"/>
          </p:cNvSpPr>
          <p:nvPr>
            <p:ph type="title"/>
          </p:nvPr>
        </p:nvSpPr>
        <p:spPr/>
        <p:txBody>
          <a:bodyPr/>
          <a:lstStyle/>
          <a:p>
            <a:r>
              <a:rPr lang="en-US" dirty="0"/>
              <a:t>RIGHT Choice Subgroup Analysis: PFS by Baseline Immune-Related Gene Expression (IO 360 Panel)</a:t>
            </a:r>
            <a:endParaRPr lang="en-US" altLang="en-US" dirty="0"/>
          </a:p>
        </p:txBody>
      </p:sp>
      <p:sp>
        <p:nvSpPr>
          <p:cNvPr id="4" name="Text Box 15">
            <a:extLst>
              <a:ext uri="{FF2B5EF4-FFF2-40B4-BE49-F238E27FC236}">
                <a16:creationId xmlns:a16="http://schemas.microsoft.com/office/drawing/2014/main" id="{DA94A5CD-F29A-A6F3-7813-EF3F531BC9FA}"/>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 SABCS 2024. Abstr PS2-06.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
            <a:extLst>
              <a:ext uri="{FF2B5EF4-FFF2-40B4-BE49-F238E27FC236}">
                <a16:creationId xmlns:a16="http://schemas.microsoft.com/office/drawing/2014/main" id="{18CF9C66-D3C3-DB1C-E79E-744044695CEB}"/>
              </a:ext>
            </a:extLst>
          </p:cNvPr>
          <p:cNvGraphicFramePr>
            <a:graphicFrameLocks/>
          </p:cNvGraphicFramePr>
          <p:nvPr>
            <p:extLst>
              <p:ext uri="{D42A27DB-BD31-4B8C-83A1-F6EECF244321}">
                <p14:modId xmlns:p14="http://schemas.microsoft.com/office/powerpoint/2010/main" val="3715713441"/>
              </p:ext>
            </p:extLst>
          </p:nvPr>
        </p:nvGraphicFramePr>
        <p:xfrm>
          <a:off x="520701" y="1603375"/>
          <a:ext cx="5613400" cy="4389120"/>
        </p:xfrm>
        <a:graphic>
          <a:graphicData uri="http://schemas.openxmlformats.org/drawingml/2006/table">
            <a:tbl>
              <a:tblPr/>
              <a:tblGrid>
                <a:gridCol w="1562660">
                  <a:extLst>
                    <a:ext uri="{9D8B030D-6E8A-4147-A177-3AD203B41FA5}">
                      <a16:colId xmlns:a16="http://schemas.microsoft.com/office/drawing/2014/main" val="20000"/>
                    </a:ext>
                  </a:extLst>
                </a:gridCol>
                <a:gridCol w="1012685">
                  <a:extLst>
                    <a:ext uri="{9D8B030D-6E8A-4147-A177-3AD203B41FA5}">
                      <a16:colId xmlns:a16="http://schemas.microsoft.com/office/drawing/2014/main" val="20001"/>
                    </a:ext>
                  </a:extLst>
                </a:gridCol>
                <a:gridCol w="1012685">
                  <a:extLst>
                    <a:ext uri="{9D8B030D-6E8A-4147-A177-3AD203B41FA5}">
                      <a16:colId xmlns:a16="http://schemas.microsoft.com/office/drawing/2014/main" val="1415196512"/>
                    </a:ext>
                  </a:extLst>
                </a:gridCol>
                <a:gridCol w="1012685">
                  <a:extLst>
                    <a:ext uri="{9D8B030D-6E8A-4147-A177-3AD203B41FA5}">
                      <a16:colId xmlns:a16="http://schemas.microsoft.com/office/drawing/2014/main" val="786379148"/>
                    </a:ext>
                  </a:extLst>
                </a:gridCol>
                <a:gridCol w="1012685">
                  <a:extLst>
                    <a:ext uri="{9D8B030D-6E8A-4147-A177-3AD203B41FA5}">
                      <a16:colId xmlns:a16="http://schemas.microsoft.com/office/drawing/2014/main" val="116031000"/>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mPFS, Mo</a:t>
                      </a:r>
                    </a:p>
                  </a:txBody>
                  <a:tcPr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Ribociclib + ET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Combination CT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2293926703"/>
                  </a:ext>
                </a:extLst>
              </a:tr>
              <a:tr h="0">
                <a:tc vMerge="1">
                  <a:txBody>
                    <a:bodyPr/>
                    <a:lstStyle/>
                    <a:p>
                      <a:endParaRPr lang="en-US" dirty="0"/>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Treg</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0.26 (0.07-0.99)</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1.83 (0.55-6.16)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255635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IDO1</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5226621"/>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0.34 (0.10-1.40)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3.37 (0.73-15.50)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8755032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PD-L1</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11.4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65591117"/>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0.24 (0.06-0.89)</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0.92 (0.28-2.98)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2586827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B7-H3</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21.7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51923524"/>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1.54 (0.48-4.93)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1.70 (0.54-5.37)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6605354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TGFB</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35531251"/>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0.75 (0.23-2.41)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1.67 (0.50-5.59)</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71082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CTLA4</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0.19 (0.04-0.87)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2.49 (0.67-9.24)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883859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CTLA4</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24586334"/>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0.26 (0.07-0.99)</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4.49 (0.98-20.57)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a:p>
                  </a:txBody>
                  <a:tcPr/>
                </a:tc>
                <a:extLst>
                  <a:ext uri="{0D108BD9-81ED-4DB2-BD59-A6C34878D82A}">
                    <a16:rowId xmlns:a16="http://schemas.microsoft.com/office/drawing/2014/main" val="1121120483"/>
                  </a:ext>
                </a:extLst>
              </a:tr>
            </a:tbl>
          </a:graphicData>
        </a:graphic>
      </p:graphicFrame>
      <p:graphicFrame>
        <p:nvGraphicFramePr>
          <p:cNvPr id="6" name="Group 3">
            <a:extLst>
              <a:ext uri="{FF2B5EF4-FFF2-40B4-BE49-F238E27FC236}">
                <a16:creationId xmlns:a16="http://schemas.microsoft.com/office/drawing/2014/main" id="{C29FAC36-F106-7582-8035-B4D7E7F33041}"/>
              </a:ext>
            </a:extLst>
          </p:cNvPr>
          <p:cNvGraphicFramePr>
            <a:graphicFrameLocks/>
          </p:cNvGraphicFramePr>
          <p:nvPr>
            <p:extLst>
              <p:ext uri="{D42A27DB-BD31-4B8C-83A1-F6EECF244321}">
                <p14:modId xmlns:p14="http://schemas.microsoft.com/office/powerpoint/2010/main" val="3753434046"/>
              </p:ext>
            </p:extLst>
          </p:nvPr>
        </p:nvGraphicFramePr>
        <p:xfrm>
          <a:off x="6292850" y="1603375"/>
          <a:ext cx="5481640" cy="4023360"/>
        </p:xfrm>
        <a:graphic>
          <a:graphicData uri="http://schemas.openxmlformats.org/drawingml/2006/table">
            <a:tbl>
              <a:tblPr/>
              <a:tblGrid>
                <a:gridCol w="1525980">
                  <a:extLst>
                    <a:ext uri="{9D8B030D-6E8A-4147-A177-3AD203B41FA5}">
                      <a16:colId xmlns:a16="http://schemas.microsoft.com/office/drawing/2014/main" val="20000"/>
                    </a:ext>
                  </a:extLst>
                </a:gridCol>
                <a:gridCol w="988915">
                  <a:extLst>
                    <a:ext uri="{9D8B030D-6E8A-4147-A177-3AD203B41FA5}">
                      <a16:colId xmlns:a16="http://schemas.microsoft.com/office/drawing/2014/main" val="20001"/>
                    </a:ext>
                  </a:extLst>
                </a:gridCol>
                <a:gridCol w="988915">
                  <a:extLst>
                    <a:ext uri="{9D8B030D-6E8A-4147-A177-3AD203B41FA5}">
                      <a16:colId xmlns:a16="http://schemas.microsoft.com/office/drawing/2014/main" val="1415196512"/>
                    </a:ext>
                  </a:extLst>
                </a:gridCol>
                <a:gridCol w="988915">
                  <a:extLst>
                    <a:ext uri="{9D8B030D-6E8A-4147-A177-3AD203B41FA5}">
                      <a16:colId xmlns:a16="http://schemas.microsoft.com/office/drawing/2014/main" val="786379148"/>
                    </a:ext>
                  </a:extLst>
                </a:gridCol>
                <a:gridCol w="988915">
                  <a:extLst>
                    <a:ext uri="{9D8B030D-6E8A-4147-A177-3AD203B41FA5}">
                      <a16:colId xmlns:a16="http://schemas.microsoft.com/office/drawing/2014/main" val="116031000"/>
                    </a:ext>
                  </a:extLst>
                </a:gridCol>
              </a:tblGrid>
              <a:tr h="13938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200" b="1" i="0" u="none" strike="noStrike" cap="none" normalizeH="0" baseline="0" dirty="0">
                          <a:ln>
                            <a:noFill/>
                          </a:ln>
                          <a:solidFill>
                            <a:schemeClr val="tx1"/>
                          </a:solidFill>
                          <a:effectLst/>
                          <a:latin typeface="Calibri" panose="020F0502020204030204" pitchFamily="34" charset="0"/>
                        </a:rPr>
                        <a:t>mPFS, Mo</a:t>
                      </a:r>
                    </a:p>
                  </a:txBody>
                  <a:tcPr anchor="b"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Ribociclib + ET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Combination CT</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endParaRPr lang="en-US"/>
                    </a:p>
                  </a:txBody>
                  <a:tcPr/>
                </a:tc>
                <a:extLst>
                  <a:ext uri="{0D108BD9-81ED-4DB2-BD59-A6C34878D82A}">
                    <a16:rowId xmlns:a16="http://schemas.microsoft.com/office/drawing/2014/main" val="2293926703"/>
                  </a:ext>
                </a:extLst>
              </a:tr>
              <a:tr h="129655">
                <a:tc vMerge="1">
                  <a:txBody>
                    <a:bodyPr/>
                    <a:lstStyle/>
                    <a:p>
                      <a:endParaRPr lang="en-US" dirty="0"/>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≤Median</a:t>
                      </a:r>
                      <a:endParaRPr kumimoji="0" lang="en-US" sz="1200" b="1" i="0" u="sng" strike="noStrike" cap="none" normalizeH="0" baseline="0" dirty="0">
                        <a:ln>
                          <a:noFill/>
                        </a:ln>
                        <a:solidFill>
                          <a:schemeClr val="tx1"/>
                        </a:solidFill>
                        <a:effectLst/>
                        <a:latin typeface="Calibri" panose="020F0502020204030204" pitchFamily="34" charset="0"/>
                      </a:endParaRP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1" i="0" u="none" strike="noStrike" cap="none" normalizeH="0" baseline="0" dirty="0">
                          <a:ln>
                            <a:noFill/>
                          </a:ln>
                          <a:solidFill>
                            <a:schemeClr val="tx1"/>
                          </a:solidFill>
                          <a:effectLst/>
                          <a:latin typeface="Calibri" panose="020F0502020204030204" pitchFamily="34" charset="0"/>
                        </a:rPr>
                        <a:t>&gt;Median</a:t>
                      </a:r>
                    </a:p>
                  </a:txBody>
                  <a:tcPr anchor="b"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98897251"/>
                  </a:ext>
                </a:extLst>
              </a:tr>
              <a:tr h="1728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Inflammatory chemokines</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0.38 (0.10-1.40)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2.39 (0.64-8.94)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255635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PD-1</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55226621"/>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0.32 (0.09-1.17)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2.06 (0.61-6.90)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8755032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1" u="none" strike="noStrike" cap="none" normalizeH="0" baseline="0" dirty="0">
                          <a:ln>
                            <a:noFill/>
                          </a:ln>
                          <a:solidFill>
                            <a:schemeClr val="bg2">
                              <a:lumMod val="10000"/>
                            </a:schemeClr>
                          </a:solidFill>
                          <a:effectLst/>
                          <a:latin typeface="Calibri" panose="020F0502020204030204" pitchFamily="34" charset="0"/>
                        </a:rPr>
                        <a:t>PD-L2</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15.6</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65591117"/>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0.80 (0.25-2.52)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2.00 (0.60-6.68)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2586827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TIGIT</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10.2</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15.0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51923524"/>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0.06 (0.01-0.44)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2.08 (0.62-6.93)</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6605354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ARG1</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38.0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17.4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35531251"/>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0.42 (0.11-1.57)</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1.45 (0.39-5.38)</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571082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1" u="none" strike="noStrike" cap="none" normalizeH="0" baseline="0" dirty="0">
                          <a:ln>
                            <a:noFill/>
                          </a:ln>
                          <a:solidFill>
                            <a:schemeClr val="bg2">
                              <a:lumMod val="10000"/>
                            </a:schemeClr>
                          </a:solidFill>
                          <a:effectLst/>
                          <a:latin typeface="Calibri" panose="020F0502020204030204" pitchFamily="34" charset="0"/>
                        </a:rPr>
                        <a:t>NOS2</a:t>
                      </a:r>
                      <a:endParaRPr kumimoji="0" lang="en-US" sz="1200" b="0" i="0" u="none" strike="noStrike" cap="none" normalizeH="0" baseline="0" dirty="0">
                        <a:ln>
                          <a:noFill/>
                        </a:ln>
                        <a:solidFill>
                          <a:schemeClr val="bg2">
                            <a:lumMod val="10000"/>
                          </a:schemeClr>
                        </a:solidFill>
                        <a:effectLst/>
                        <a:latin typeface="Calibri" panose="020F0502020204030204" pitchFamily="34" charset="0"/>
                      </a:endParaRP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12.5</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18.4</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200" b="0" i="0" u="none" strike="noStrike" cap="none" normalizeH="0" baseline="0" dirty="0">
                          <a:ln>
                            <a:noFill/>
                          </a:ln>
                          <a:solidFill>
                            <a:schemeClr val="bg2">
                              <a:lumMod val="10000"/>
                            </a:schemeClr>
                          </a:solidFill>
                          <a:effectLst/>
                          <a:latin typeface="Calibri" panose="020F0502020204030204" pitchFamily="34" charset="0"/>
                        </a:rPr>
                        <a:t>NR</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117475"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HR (95% CI)</a:t>
                      </a:r>
                    </a:p>
                  </a:txBody>
                  <a:tcPr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0.26 (0.07-1.00)</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200" b="0" i="0" u="none" strike="noStrike" cap="none" normalizeH="0" baseline="0" dirty="0">
                          <a:ln>
                            <a:noFill/>
                          </a:ln>
                          <a:solidFill>
                            <a:schemeClr val="bg2">
                              <a:lumMod val="10000"/>
                            </a:schemeClr>
                          </a:solidFill>
                          <a:effectLst/>
                          <a:latin typeface="Calibri" panose="020F0502020204030204" pitchFamily="34" charset="0"/>
                        </a:rPr>
                        <a:t>1.24 (0.39-3.91)</a:t>
                      </a:r>
                    </a:p>
                  </a:txBody>
                  <a:tcPr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9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88385903"/>
                  </a:ext>
                </a:extLst>
              </a:tr>
            </a:tbl>
          </a:graphicData>
        </a:graphic>
      </p:graphicFrame>
    </p:spTree>
    <p:extLst>
      <p:ext uri="{BB962C8B-B14F-4D97-AF65-F5344CB8AC3E}">
        <p14:creationId xmlns:p14="http://schemas.microsoft.com/office/powerpoint/2010/main" val="7896861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RIGHT Choice Subgroup Analysis: </a:t>
            </a:r>
            <a:br>
              <a:rPr lang="en-US" dirty="0"/>
            </a:br>
            <a:r>
              <a:rPr lang="en-US" dirty="0"/>
              <a:t>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513047"/>
            <a:ext cx="11169813" cy="4650686"/>
          </a:xfrm>
        </p:spPr>
        <p:txBody>
          <a:bodyPr/>
          <a:lstStyle/>
          <a:p>
            <a:r>
              <a:rPr lang="en-US" altLang="en-US" sz="2400" dirty="0"/>
              <a:t>In this exploratory analysis of RIGHT Choice with small sample sizes, ribociclib + ET had a PFS benefit over combination CT in subtypes associated with a poor prognosis (eg, luminal B/HER2E)</a:t>
            </a:r>
          </a:p>
          <a:p>
            <a:pPr lvl="1"/>
            <a:r>
              <a:rPr lang="en-US" altLang="en-US" sz="2200" dirty="0"/>
              <a:t>Ribociclib + ET associated with higher PFS benefit in patients with high vs low baseline </a:t>
            </a:r>
            <a:br>
              <a:rPr lang="en-US" altLang="en-US" sz="2200" dirty="0"/>
            </a:br>
            <a:r>
              <a:rPr lang="en-US" altLang="en-US" sz="2200" i="1" dirty="0"/>
              <a:t>ESR1</a:t>
            </a:r>
            <a:r>
              <a:rPr lang="en-US" altLang="en-US" sz="2200" dirty="0"/>
              <a:t> expression</a:t>
            </a:r>
          </a:p>
          <a:p>
            <a:pPr lvl="1"/>
            <a:r>
              <a:rPr lang="en-US" altLang="en-US" sz="2200" dirty="0"/>
              <a:t>More prominent PFS benefit of ribociclib + ET in patients with low expression of tumor inflammatory or immune-related genes/cells vs those with high expression</a:t>
            </a:r>
          </a:p>
          <a:p>
            <a:pPr lvl="1"/>
            <a:r>
              <a:rPr lang="en-US" altLang="en-US" sz="2200" dirty="0"/>
              <a:t>Combination CT associated with shorter mPFS in patients with low expression of immune-related genes/cells compared with those with high expression</a:t>
            </a:r>
          </a:p>
          <a:p>
            <a:r>
              <a:rPr lang="en-US" altLang="en-US" sz="2400" dirty="0"/>
              <a:t>Investigators conclude that these data serve to generate hypotheses concerning the predictive value of intrinsic subtypes and immune-related gene expression levels for benefit of ribociclib + ET in patients with clinically aggressive HR+/HER2- ABC</a:t>
            </a:r>
          </a:p>
        </p:txBody>
      </p:sp>
      <p:sp>
        <p:nvSpPr>
          <p:cNvPr id="3" name="Text Box 15">
            <a:extLst>
              <a:ext uri="{FF2B5EF4-FFF2-40B4-BE49-F238E27FC236}">
                <a16:creationId xmlns:a16="http://schemas.microsoft.com/office/drawing/2014/main" id="{2764E9E6-9229-D4D2-1E13-36FC3032B409}"/>
              </a:ext>
            </a:extLst>
          </p:cNvPr>
          <p:cNvSpPr txBox="1">
            <a:spLocks noChangeArrowheads="1"/>
          </p:cNvSpPr>
          <p:nvPr/>
        </p:nvSpPr>
        <p:spPr bwMode="auto">
          <a:xfrm>
            <a:off x="437135" y="637672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 SABCS 2024. Abstr PS2-06.</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CME-certified analysis </a:t>
            </a:r>
            <a:r>
              <a:rPr lang="en-US" sz="2200" b="0" dirty="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2" ma:contentTypeDescription="Create a new document." ma:contentTypeScope="" ma:versionID="c165b22341a967871623aa06f139488c">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a482146f788b591418680849c9a7dbe"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CFB1BA-033F-485E-9720-EEC8E7C3A0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c7c570-01a5-4783-a5d8-c1ec17b8ed46"/>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4D21687-64EB-4B1B-AEF1-AE1F4EEE9421}">
  <ds:schemaRefs>
    <ds:schemaRef ds:uri="http://purl.org/dc/terms/"/>
    <ds:schemaRef ds:uri="http://www.w3.org/XML/1998/namespace"/>
    <ds:schemaRef ds:uri="22fd6914-46d4-4c7e-bbad-46e82841b69d"/>
    <ds:schemaRef ds:uri="http://schemas.microsoft.com/office/2006/documentManagement/types"/>
    <ds:schemaRef ds:uri="http://purl.org/dc/elements/1.1/"/>
    <ds:schemaRef ds:uri="http://schemas.microsoft.com/office/infopath/2007/PartnerControls"/>
    <ds:schemaRef ds:uri="http://purl.org/dc/dcmitype/"/>
    <ds:schemaRef ds:uri="http://schemas.openxmlformats.org/package/2006/metadata/core-properties"/>
    <ds:schemaRef ds:uri="09c7c570-01a5-4783-a5d8-c1ec17b8ed46"/>
    <ds:schemaRef ds:uri="http://schemas.microsoft.com/office/2006/metadata/properties"/>
  </ds:schemaRefs>
</ds:datastoreItem>
</file>

<file path=customXml/itemProps3.xml><?xml version="1.0" encoding="utf-8"?>
<ds:datastoreItem xmlns:ds="http://schemas.openxmlformats.org/officeDocument/2006/customXml" ds:itemID="{01C68B3C-C21F-43E6-B9C0-AF2DA0CA1A7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878</TotalTime>
  <Words>2187</Words>
  <Application>Microsoft Office PowerPoint</Application>
  <PresentationFormat>Widescreen</PresentationFormat>
  <Paragraphs>381</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Aptos</vt:lpstr>
      <vt:lpstr>Arial</vt:lpstr>
      <vt:lpstr>Calibri</vt:lpstr>
      <vt:lpstr>Times</vt:lpstr>
      <vt:lpstr>Wingdings</vt:lpstr>
      <vt:lpstr>2022_CCO_Template</vt:lpstr>
      <vt:lpstr>RIGHT Choice: Subgroup Analyses From the  Phase II Trial of First-line Ribociclib + ET vs Combination Chemotherapy in Clinically  Aggressive HR+/HER2- Advanced Breast Cancer</vt:lpstr>
      <vt:lpstr>About These Slides</vt:lpstr>
      <vt:lpstr>RIGHT Choice Subgroup Analysis: Background</vt:lpstr>
      <vt:lpstr>RIGHT Choice: Study Design</vt:lpstr>
      <vt:lpstr>RIGHT Choice Subgroup Analysis:  Distribution of Patients and PFS by Intrinsic Subtype</vt:lpstr>
      <vt:lpstr>RIGHT Choice Subgroup Analysis:  PFS by Baseline Gene Expression/Signature Status</vt:lpstr>
      <vt:lpstr>RIGHT Choice Subgroup Analysis: PFS by Baseline Immune-Related Signatures (IO 360 Panel)</vt:lpstr>
      <vt:lpstr>RIGHT Choice Subgroup Analysis: PFS by Baseline Immune-Related Gene Expression (IO 360 Panel)</vt:lpstr>
      <vt:lpstr>RIGHT Choice Subgroup Analysis:  Investigators’ Conclusions</vt:lpstr>
      <vt:lpstr>Go Online for More CCO  Coverage of SABCS 2024!</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RIGHT Choice: Subgroup Analyses From the  Phase II Trial of First-line Ribociclib + ET vs Combination Chemotherapy in Clinically  Aggressive HR+/HER2- Advanced Breast Cancer</dc:title>
  <dc:subject/>
  <dc:creator>Timothy Quill</dc:creator>
  <cp:keywords/>
  <dc:description/>
  <cp:lastModifiedBy>Valerie Wenzel</cp:lastModifiedBy>
  <cp:revision>9</cp:revision>
  <dcterms:created xsi:type="dcterms:W3CDTF">2024-12-06T00:52:27Z</dcterms:created>
  <dcterms:modified xsi:type="dcterms:W3CDTF">2024-12-18T17:19:08Z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