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4"/>
  </p:notesMasterIdLst>
  <p:handoutMasterIdLst>
    <p:handoutMasterId r:id="rId45"/>
  </p:handoutMasterIdLst>
  <p:sldIdLst>
    <p:sldId id="321" r:id="rId7"/>
    <p:sldId id="308" r:id="rId8"/>
    <p:sldId id="547" r:id="rId9"/>
    <p:sldId id="545" r:id="rId10"/>
    <p:sldId id="2146848201" r:id="rId11"/>
    <p:sldId id="2146848211" r:id="rId12"/>
    <p:sldId id="2146848243" r:id="rId13"/>
    <p:sldId id="2146848207" r:id="rId14"/>
    <p:sldId id="2146848229" r:id="rId15"/>
    <p:sldId id="2146848231" r:id="rId16"/>
    <p:sldId id="569" r:id="rId17"/>
    <p:sldId id="2146848232" r:id="rId18"/>
    <p:sldId id="2146848233" r:id="rId19"/>
    <p:sldId id="572" r:id="rId20"/>
    <p:sldId id="2146848216" r:id="rId21"/>
    <p:sldId id="2146848237" r:id="rId22"/>
    <p:sldId id="2146848244" r:id="rId23"/>
    <p:sldId id="2146848245" r:id="rId24"/>
    <p:sldId id="2146848242" r:id="rId25"/>
    <p:sldId id="2146848240" r:id="rId26"/>
    <p:sldId id="557" r:id="rId27"/>
    <p:sldId id="2146848234" r:id="rId28"/>
    <p:sldId id="2146848220" r:id="rId29"/>
    <p:sldId id="2146848235" r:id="rId30"/>
    <p:sldId id="559" r:id="rId31"/>
    <p:sldId id="805" r:id="rId32"/>
    <p:sldId id="2146848217" r:id="rId33"/>
    <p:sldId id="550" r:id="rId34"/>
    <p:sldId id="2146848219" r:id="rId35"/>
    <p:sldId id="2146848218" r:id="rId36"/>
    <p:sldId id="553" r:id="rId37"/>
    <p:sldId id="554" r:id="rId38"/>
    <p:sldId id="2146848222" r:id="rId39"/>
    <p:sldId id="2146848236" r:id="rId40"/>
    <p:sldId id="2146848224" r:id="rId41"/>
    <p:sldId id="551" r:id="rId42"/>
    <p:sldId id="552" r:id="rId43"/>
  </p:sldIdLst>
  <p:sldSz cx="12192000" cy="6858000"/>
  <p:notesSz cx="7315200" cy="9601200"/>
  <p:custDataLst>
    <p:tags r:id="rId4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88"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Nicola Hanson" initials="NH" lastIdx="67" clrIdx="15">
    <p:extLst>
      <p:ext uri="{19B8F6BF-5375-455C-9EA6-DF929625EA0E}">
        <p15:presenceInfo xmlns:p15="http://schemas.microsoft.com/office/powerpoint/2012/main" userId="S::nhanson@clinicaloptions.com::39599e68-50f4-4fbb-a55c-98dd65373d6e" providerId="AD"/>
      </p:ext>
    </p:extLst>
  </p:cmAuthor>
  <p:cmAuthor id="17" name="Marie Becker" initials="MB" lastIdx="34" clrIdx="16">
    <p:extLst>
      <p:ext uri="{19B8F6BF-5375-455C-9EA6-DF929625EA0E}">
        <p15:presenceInfo xmlns:p15="http://schemas.microsoft.com/office/powerpoint/2012/main" userId="S::mbecker@clinicaloptions.com::a16991b8-7bb5-4da5-98af-c360d036dd20" providerId="AD"/>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nhanson" initials="n" lastIdx="11" clrIdx="18">
    <p:extLst>
      <p:ext uri="{19B8F6BF-5375-455C-9EA6-DF929625EA0E}">
        <p15:presenceInfo xmlns:p15="http://schemas.microsoft.com/office/powerpoint/2012/main" userId="nhanson" providerId="None"/>
      </p:ext>
    </p:extLst>
  </p:cmAuthor>
  <p:cmAuthor id="20" name="Andrea Boecler" initials="AB" lastIdx="4" clrIdx="19">
    <p:extLst>
      <p:ext uri="{19B8F6BF-5375-455C-9EA6-DF929625EA0E}">
        <p15:presenceInfo xmlns:p15="http://schemas.microsoft.com/office/powerpoint/2012/main" userId="S::aboecler@clinicaloptions.com::28e82037-1239-4052-943b-ae184e0bc2af" providerId="AD"/>
      </p:ext>
    </p:extLst>
  </p:cmAuthor>
  <p:cmAuthor id="21" name="aboecler@clinicaloptions.com" initials="a" lastIdx="1" clrIdx="20">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7CA2"/>
    <a:srgbClr val="0297C6"/>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5D324-36CC-4BD5-8368-1408C9D2433F}" v="91" dt="2023-04-11T16:26:21.11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996" autoAdjust="0"/>
    <p:restoredTop sz="87328" autoAdjust="0"/>
  </p:normalViewPr>
  <p:slideViewPr>
    <p:cSldViewPr snapToGrid="0">
      <p:cViewPr varScale="1">
        <p:scale>
          <a:sx n="96" d="100"/>
          <a:sy n="96" d="100"/>
        </p:scale>
        <p:origin x="900" y="78"/>
      </p:cViewPr>
      <p:guideLst>
        <p:guide orient="horz" pos="4128"/>
        <p:guide orient="horz" pos="1008"/>
        <p:guide orient="horz" pos="4032"/>
        <p:guide orient="horz" pos="151"/>
        <p:guide orient="horz" pos="264"/>
        <p:guide orient="horz" pos="3912"/>
        <p:guide orient="horz"/>
        <p:guide pos="329"/>
        <p:guide pos="7407"/>
        <p:guide pos="3888"/>
        <p:guide pos="453"/>
        <p:guide pos="724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gs" Target="tags/tag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a:t>
            </a:r>
            <a:r>
              <a:rPr lang="en-US" altLang="en-US" sz="1200" kern="1200" dirty="0">
                <a:solidFill>
                  <a:srgbClr val="FEFDDE"/>
                </a:solidFill>
                <a:latin typeface="Arial" panose="020B0604020202020204" pitchFamily="34" charset="0"/>
                <a:ea typeface="+mn-ea"/>
                <a:cs typeface="+mn-cs"/>
              </a:rPr>
              <a:t>the</a:t>
            </a:r>
            <a:r>
              <a:rPr lang="en-US" altLang="en-US" dirty="0">
                <a:latin typeface="Arial" panose="020B0604020202020204" pitchFamily="34" charset="0"/>
              </a:rPr>
              <a:t>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787561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GEJ, </a:t>
            </a:r>
            <a:r>
              <a:rPr lang="en-US" b="0" i="1" dirty="0">
                <a:solidFill>
                  <a:srgbClr val="4D5156"/>
                </a:solidFill>
                <a:effectLst/>
                <a:latin typeface="Roboto" panose="02000000000000000000" pitchFamily="2" charset="0"/>
              </a:rPr>
              <a:t>gastroesophageal junction.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11247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IHC, immunohistochemistry.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44971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GEJ, </a:t>
            </a:r>
            <a:r>
              <a:rPr lang="en-US" b="0" i="1" dirty="0">
                <a:solidFill>
                  <a:srgbClr val="4D5156"/>
                </a:solidFill>
                <a:effectLst/>
                <a:latin typeface="Roboto" panose="02000000000000000000" pitchFamily="2" charset="0"/>
              </a:rPr>
              <a:t>gastroesophageal junction; ORR, overall response rate;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80340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Calibri" panose="020F0502020204030204" pitchFamily="34" charset="0"/>
                <a:cs typeface="Calibri" panose="020F0502020204030204" pitchFamily="34" charset="0"/>
              </a:rPr>
              <a:t>Ab, antibody; ADCC, antibody-dependent cellular cytotoxicity; mAb, monoclonal antibody; MMAE, monomethyl auristatin 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604693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DCR, disease control rate; DoR, duration of response; EOX, epirubicin/oxaliplatin/capecitabine; G, gastric; GEJ, gastroesophageal junction; IRC, independent review committee; ORR, objective response rate; OS, overall survival; PD, progressive disease; PFS, progression-free survival; TTP, time to progression.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5803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EOX, epirubicin/oxaliplatin/capecitabine; ITT, intent-to-treat; PFS, progression-free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59973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5-FU, 5-fluorouracil; DoR, duration of response; ECOG, Eastern Cooperative Oncology Group; FOLFOX, leucovorin/5-fluorouracil/oxaliplatin; G, gastric; GEJ, gastroesophageal junction; GHS, global health status; ORR, overall response rate; OS, overall survival; PF, physical function, PRO, patient-reported outcome; PS, performance status; QoL, quality of life; TTCD, time to first confirmed deterioration.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80004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FOLFOX, leucovorin/5-fluorouracil/oxaliplatin; </a:t>
            </a:r>
            <a:r>
              <a:rPr lang="en-US" i="1" dirty="0"/>
              <a:t>IRC, independent review committee; PFS, progression-free survival.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392643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FOLFOX, leucovorin/5-fluorouracil/oxaliplatin; </a:t>
            </a:r>
            <a:r>
              <a:rPr lang="en-US"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835447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 complete response; DoR, duration of response; FOLFOX, leucovorin/5-fluorouracil/oxaliplatin;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74082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FOLFOX, leucovorin/5-fluorouracil/oxaliplatin; </a:t>
            </a:r>
            <a:r>
              <a:rPr lang="en-US" i="1" dirty="0"/>
              <a:t>TEAE, treatment-emergent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479752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CAPOX, capecitabine/oxaliplatin; CT, chemotherapy; DoR, duration of response; G, gastric; GEJ, gastroesophageal junction; IHC, immunohistochemistry; IRC, independent review committee; ORR, overall response rate; OS, overall survival; PD, progressive disease; PFS, progression-free survival; PK, pharmacokinetics; QoL, quality of life.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960513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CAPOX, capecitabine/oxaliplatin; IRC, independent review committee; PFS,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1489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CAPOX, capecitabine/oxaliplatin; OS, overall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6948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CAPOX, capecitabine/oxaliplatin; CR, complete response; DoR, duration of response; PD, progressive disease; PR, partial response; SD, stable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5598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CAPOX, capecitabine/oxaliplatin; TEAE, treatment-emergent adverse event; TRAE, treatment-related adverse event.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661956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BTC, biliary tract cancer; CAPOX, capecitabine/oxaliplatin; CBR, clinical benefit rate; CRC, colorectal cancer; CT, chemotherapy; DLT, dose-limiting toxicity; DoR, duration of response; G, gastric; GEJ, gastroesophageal junction; IHC, immunohistochemistry; MTD, maximum tolerated dose; NSCLC, non-small-cell lung cancer; ORR, objective response rate; OS, overall survival; PD, pharmacodynamics; PFS, progression-free survival; PK, pharmacokinetics; QoL, quality of life; RP2D, recommended phase II dose.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522659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transaminase; CAPOX, capecitabine/oxaliplatin; G, gastric; GEJ, gastroesophageal junction; PR, partial response; SD, stable disease;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74481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CAPOX, capecitabine/oxaliplatin; CBR, clinical benefit rate; CT, chemotherapy; DLT, dose-limiting toxicity; DoR, duration of response; MTD, maximum tolerated dose; ORR, objective response rate; OS, overall survival; PD, pharmacodynamics; PFS, progression-free survival; PK, pharmacokinetics;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4138659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CAPOX, capecitabine/oxaliplatin; PR, partial response; SD, stable disease;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214413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CAPOX, capecitabine/oxaliplatin; IHC, immunohistochemistry; mAb, monoclonal antibody.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283717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7"/>
          <p:cNvSpPr>
            <a:spLocks noGrp="1" noChangeArrowheads="1"/>
          </p:cNvSpPr>
          <p:nvPr>
            <p:ph type="sldNum" sz="quarter" idx="5"/>
          </p:nvPr>
        </p:nvSpPr>
        <p:spPr>
          <a:xfrm>
            <a:off x="3777607" y="9428583"/>
            <a:ext cx="2889938" cy="49633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fld id="{1FE9B873-AE3B-DF4E-BEB8-E6DDF6809DF7}" type="slidenum">
              <a:rPr lang="en-US" sz="1200">
                <a:solidFill>
                  <a:srgbClr val="000000"/>
                </a:solidFill>
              </a:rPr>
              <a:pPr eaLnBrk="1" hangingPunct="1">
                <a:spcBef>
                  <a:spcPct val="50000"/>
                </a:spcBef>
              </a:pPr>
              <a:t>26</a:t>
            </a:fld>
            <a:endParaRPr lang="en-US" sz="1200" dirty="0">
              <a:solidFill>
                <a:srgbClr val="000000"/>
              </a:solidFill>
            </a:endParaRPr>
          </a:p>
        </p:txBody>
      </p:sp>
      <p:sp>
        <p:nvSpPr>
          <p:cNvPr id="284674" name="Rectangle 2"/>
          <p:cNvSpPr>
            <a:spLocks noGrp="1" noRot="1" noChangeAspect="1" noChangeArrowheads="1" noTextEdit="1"/>
          </p:cNvSpPr>
          <p:nvPr>
            <p:ph type="sldImg"/>
          </p:nvPr>
        </p:nvSpPr>
        <p:spPr>
          <a:xfrm>
            <a:off x="68263" y="757238"/>
            <a:ext cx="6538912" cy="3679825"/>
          </a:xfrm>
          <a:ln w="12700"/>
        </p:spPr>
      </p:sp>
      <p:sp>
        <p:nvSpPr>
          <p:cNvPr id="284675" name="Rectangle 3"/>
          <p:cNvSpPr>
            <a:spLocks noGrp="1" noChangeArrowheads="1"/>
          </p:cNvSpPr>
          <p:nvPr>
            <p:ph type="body" idx="1"/>
          </p:nvPr>
        </p:nvSpPr>
        <p:spPr>
          <a:xfrm>
            <a:off x="889212" y="4691028"/>
            <a:ext cx="4890665" cy="452213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59" tIns="46031" rIns="92059" bIns="46031"/>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3600" b="0" i="1" dirty="0">
                <a:solidFill>
                  <a:schemeClr val="bg1"/>
                </a:solidFill>
                <a:latin typeface="Calibri" panose="020F0502020204030204" pitchFamily="34" charset="0"/>
              </a:rPr>
              <a:t>Fab, binding site; Fc, tail; scFv, single  chain variable fragment.</a:t>
            </a:r>
            <a:endParaRPr lang="en-GB" sz="2400" i="1"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DLT, dose-limiting toxicity; GERD, gastroesophageal reflux disease; GI, gastrointestinal; PR, partial response; R/R, relapsed/refractory; SD, stable disease; SoC, standard of care;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472877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ADCC, antibody-dependent cellular cytotoxicity; MMAE, monomethyl auristatin 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3584982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0" dirty="0"/>
              <a:t>ADC, antibody–drug conjugate; ADCC, antibody-dependent cellular cytotoxicity; AE, adverse event; DCR, disease control rate; DLT, dose-limiting toxicity; G, gastric; GEJ, gastroesophageal; MMAE, monomethyl auristatin E; mOS, median overall survival; mPFS, median progression-free survival; MTD, maximum tolerated dose; NR, not reached; ORR, objective response rate.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687749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GEJ, gastroesophageal junction; IHC, immunohistochemistry;</a:t>
            </a:r>
            <a:r>
              <a:rPr lang="en-US" i="1" dirty="0">
                <a:latin typeface="Calibri" panose="020F0502020204030204" pitchFamily="34" charset="0"/>
                <a:cs typeface="Calibri" panose="020F0502020204030204" pitchFamily="34" charset="0"/>
              </a:rPr>
              <a:t> MMAE, monomethyl auristatin 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241491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3235719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8730847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DoR, duration of response; IHC, immunohistochemistry; MTD, maximum tolerated dose; ORR, objective response rate; OS, overall survival; PD, pharmacodynamics; PFS, progression-free survival; PK, pharmacokinetics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3343897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DoR, duration of response; G, gastric; GEJ, gastroesophageal junction;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6634469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2693376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GEJ, gastroesophageal junction; 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4096167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4013677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500CCB-9F4C-CD99-8820-7F502B4733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E923AE07-ECCE-F2FC-5C54-DFEBF0D39C15}"/>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BDC7CE04-A7DC-9E20-9053-7CD5DBC9CC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6C10BF06-5E69-7628-207C-69EEB27A94C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BC82294C-9EAC-5D0A-A9C0-6AFCA8A516F7}"/>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67918074-1B06-8753-3FB9-6305EA6404B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8D353EB0-BC45-0079-4BD1-4188F9E0418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BB8E15A4-550E-FB5C-7D9F-1A64F1C3A2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DDCFF68-4703-3B66-3B5C-E5EA59604F8A}"/>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ACC47B3C-5971-489B-2E17-E29FFD14A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D8F6D1D7-363E-9EA3-EA87-4DE123A7244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53B75E18-C3A6-5FB5-9FEF-B512938456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6.png"/><Relationship Id="rId7" Type="http://schemas.openxmlformats.org/officeDocument/2006/relationships/image" Target="../media/image9.wmf"/><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Claudin18.2: A New Target for Precision Care of Gastric and Gastroesophageal Cancers </a:t>
            </a:r>
            <a:endParaRPr lang="en-US" altLang="en-US" dirty="0"/>
          </a:p>
        </p:txBody>
      </p:sp>
      <p:sp>
        <p:nvSpPr>
          <p:cNvPr id="4" name="Text Box 21">
            <a:extLst>
              <a:ext uri="{FF2B5EF4-FFF2-40B4-BE49-F238E27FC236}">
                <a16:creationId xmlns:a16="http://schemas.microsoft.com/office/drawing/2014/main" id="{2608B749-F1F7-189E-D595-58157601148A}"/>
              </a:ext>
            </a:extLst>
          </p:cNvPr>
          <p:cNvSpPr txBox="1">
            <a:spLocks noChangeArrowheads="1"/>
          </p:cNvSpPr>
          <p:nvPr/>
        </p:nvSpPr>
        <p:spPr bwMode="auto">
          <a:xfrm>
            <a:off x="423864" y="637309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Astellas and Bristol Myers Squibb. </a:t>
            </a:r>
          </a:p>
        </p:txBody>
      </p:sp>
      <p:sp>
        <p:nvSpPr>
          <p:cNvPr id="3" name="Rectangle 6">
            <a:extLst>
              <a:ext uri="{FF2B5EF4-FFF2-40B4-BE49-F238E27FC236}">
                <a16:creationId xmlns:a16="http://schemas.microsoft.com/office/drawing/2014/main" id="{88858A6F-539E-FF97-EEC3-81736B354742}"/>
              </a:ext>
            </a:extLst>
          </p:cNvPr>
          <p:cNvSpPr>
            <a:spLocks noGrp="1" noChangeArrowheads="1"/>
          </p:cNvSpPr>
          <p:nvPr>
            <p:ph type="subTitle" idx="1"/>
          </p:nvPr>
        </p:nvSpPr>
        <p:spPr bwMode="invGray">
          <a:xfrm>
            <a:off x="609600" y="4041650"/>
            <a:ext cx="5181600" cy="1120775"/>
          </a:xfrm>
        </p:spPr>
        <p:txBody>
          <a:bodyPr/>
          <a:lstStyle/>
          <a:p>
            <a:pPr eaLnBrk="1" hangingPunct="1">
              <a:spcBef>
                <a:spcPct val="0"/>
              </a:spcBef>
              <a:spcAft>
                <a:spcPct val="0"/>
              </a:spcAft>
            </a:pPr>
            <a:r>
              <a:rPr lang="en-US" altLang="en-US" dirty="0"/>
              <a:t>Manish A. Shah, MD</a:t>
            </a:r>
          </a:p>
          <a:p>
            <a:pPr eaLnBrk="1" hangingPunct="1">
              <a:spcBef>
                <a:spcPct val="0"/>
              </a:spcBef>
              <a:spcAft>
                <a:spcPct val="0"/>
              </a:spcAft>
            </a:pPr>
            <a:r>
              <a:rPr lang="en-US" altLang="en-US" sz="1600" b="0" dirty="0"/>
              <a:t>Bartlett Family Professor of Gastrointestinal Oncology</a:t>
            </a:r>
          </a:p>
          <a:p>
            <a:pPr eaLnBrk="1" hangingPunct="1">
              <a:spcBef>
                <a:spcPct val="0"/>
              </a:spcBef>
              <a:spcAft>
                <a:spcPct val="0"/>
              </a:spcAft>
            </a:pPr>
            <a:r>
              <a:rPr lang="en-US" altLang="en-US" sz="1600" b="0" dirty="0"/>
              <a:t>Weill Cornell Medical College</a:t>
            </a:r>
          </a:p>
          <a:p>
            <a:pPr eaLnBrk="1" hangingPunct="1">
              <a:spcBef>
                <a:spcPct val="0"/>
              </a:spcBef>
              <a:spcAft>
                <a:spcPct val="0"/>
              </a:spcAft>
            </a:pPr>
            <a:r>
              <a:rPr lang="en-US" altLang="en-US" sz="1600" b="0" dirty="0"/>
              <a:t>New York, New York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39F09227-E215-8016-F019-CF43D2854108}"/>
              </a:ext>
            </a:extLst>
          </p:cNvPr>
          <p:cNvGrpSpPr/>
          <p:nvPr/>
        </p:nvGrpSpPr>
        <p:grpSpPr>
          <a:xfrm>
            <a:off x="3841028" y="3434848"/>
            <a:ext cx="4509943" cy="615278"/>
            <a:chOff x="4156075" y="3330939"/>
            <a:chExt cx="4509943" cy="615278"/>
          </a:xfrm>
        </p:grpSpPr>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3" name="Picture 2">
              <a:extLst>
                <a:ext uri="{FF2B5EF4-FFF2-40B4-BE49-F238E27FC236}">
                  <a16:creationId xmlns:a16="http://schemas.microsoft.com/office/drawing/2014/main" id="{EEEA04F7-B16D-ADDC-68B4-E7FD8DB815D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Disclosures </a:t>
            </a:r>
          </a:p>
        </p:txBody>
      </p:sp>
      <p:sp>
        <p:nvSpPr>
          <p:cNvPr id="2" name="Content Placeholder 1">
            <a:extLst>
              <a:ext uri="{FF2B5EF4-FFF2-40B4-BE49-F238E27FC236}">
                <a16:creationId xmlns:a16="http://schemas.microsoft.com/office/drawing/2014/main" id="{B267242B-0E5A-444D-8C6A-0B1C7E8AAF07}"/>
              </a:ext>
            </a:extLst>
          </p:cNvPr>
          <p:cNvSpPr>
            <a:spLocks noGrp="1"/>
          </p:cNvSpPr>
          <p:nvPr>
            <p:ph idx="1"/>
          </p:nvPr>
        </p:nvSpPr>
        <p:spPr/>
        <p:txBody>
          <a:bodyPr/>
          <a:lstStyle/>
          <a:p>
            <a:pPr marL="0" indent="0">
              <a:spcBef>
                <a:spcPts val="0"/>
              </a:spcBef>
              <a:spcAft>
                <a:spcPts val="0"/>
              </a:spcAft>
              <a:buNone/>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endParaRPr lang="en-US" sz="2800" b="1" dirty="0">
              <a:solidFill>
                <a:schemeClr val="accent3"/>
              </a:solidFill>
              <a:latin typeface="Calibri" panose="020F0502020204030204" pitchFamily="34" charset="0"/>
            </a:endParaRPr>
          </a:p>
          <a:p>
            <a:pPr marL="0" indent="0">
              <a:buNone/>
            </a:pPr>
            <a:r>
              <a:rPr lang="en-US" sz="2800" b="1" dirty="0">
                <a:solidFill>
                  <a:schemeClr val="accent3"/>
                </a:solidFill>
                <a:latin typeface="Calibri" panose="020F0502020204030204" pitchFamily="34" charset="0"/>
              </a:rPr>
              <a:t>Manish A. Shah, MD: </a:t>
            </a:r>
            <a:r>
              <a:rPr lang="en-US" sz="2800" i="1" dirty="0">
                <a:latin typeface="Calibri" panose="020F0502020204030204" pitchFamily="34" charset="0"/>
              </a:rPr>
              <a:t>r</a:t>
            </a:r>
            <a:r>
              <a:rPr lang="en-US" sz="2800" i="1" dirty="0">
                <a:solidFill>
                  <a:schemeClr val="bg1"/>
                </a:solidFill>
                <a:latin typeface="Calibri" panose="020F0502020204030204" pitchFamily="34" charset="0"/>
              </a:rPr>
              <a:t>esearcher</a:t>
            </a:r>
            <a:r>
              <a:rPr lang="en-US" sz="2800" dirty="0">
                <a:solidFill>
                  <a:schemeClr val="bg1"/>
                </a:solidFill>
                <a:latin typeface="Calibri" panose="020F0502020204030204" pitchFamily="34" charset="0"/>
              </a:rPr>
              <a:t>: Bristol-Myers Squibb, Merck, Oncolys Biopharma.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7C3CA-DF86-DEDB-0DDE-1152878E65C8}"/>
              </a:ext>
            </a:extLst>
          </p:cNvPr>
          <p:cNvSpPr>
            <a:spLocks noGrp="1"/>
          </p:cNvSpPr>
          <p:nvPr>
            <p:ph type="title"/>
          </p:nvPr>
        </p:nvSpPr>
        <p:spPr/>
        <p:txBody>
          <a:bodyPr/>
          <a:lstStyle/>
          <a:p>
            <a:r>
              <a:rPr lang="en-US" dirty="0"/>
              <a:t>Current Options for Advanced/Metastatic Gastric Cancer</a:t>
            </a:r>
          </a:p>
        </p:txBody>
      </p:sp>
      <p:sp>
        <p:nvSpPr>
          <p:cNvPr id="4" name="Content Placeholder 3">
            <a:extLst>
              <a:ext uri="{FF2B5EF4-FFF2-40B4-BE49-F238E27FC236}">
                <a16:creationId xmlns:a16="http://schemas.microsoft.com/office/drawing/2014/main" id="{26DFBD23-C461-1664-79E7-225EEC804DB8}"/>
              </a:ext>
            </a:extLst>
          </p:cNvPr>
          <p:cNvSpPr>
            <a:spLocks noGrp="1"/>
          </p:cNvSpPr>
          <p:nvPr>
            <p:ph idx="1"/>
          </p:nvPr>
        </p:nvSpPr>
        <p:spPr/>
        <p:txBody>
          <a:bodyPr/>
          <a:lstStyle/>
          <a:p>
            <a:r>
              <a:rPr lang="en-US" sz="2400" dirty="0"/>
              <a:t>&gt;1 million cases of gastric cancer are diagnosed worldwide yearly, resulting in almost 800,000 deaths</a:t>
            </a:r>
            <a:r>
              <a:rPr lang="en-US" sz="2400" baseline="30000" dirty="0"/>
              <a:t>1</a:t>
            </a:r>
          </a:p>
          <a:p>
            <a:r>
              <a:rPr lang="en-US" sz="2400" dirty="0"/>
              <a:t>Standard of care for patients with advanced unresectable or metastatic gastric adenocarcinoma is chemotherapy, providing median OS of &lt;1 yr</a:t>
            </a:r>
            <a:r>
              <a:rPr lang="en-US" sz="2400" baseline="30000" dirty="0"/>
              <a:t>2</a:t>
            </a:r>
          </a:p>
          <a:p>
            <a:pPr lvl="1"/>
            <a:r>
              <a:rPr lang="en-US" sz="2200" dirty="0"/>
              <a:t>There is a high unmet need in this patient group</a:t>
            </a:r>
          </a:p>
          <a:p>
            <a:r>
              <a:rPr lang="en-US" sz="2400" dirty="0"/>
              <a:t>Genetic testing allows some patient subgroups to benefit from targeted therapy</a:t>
            </a:r>
            <a:r>
              <a:rPr lang="en-US" sz="2400" baseline="30000" dirty="0"/>
              <a:t>2</a:t>
            </a:r>
          </a:p>
          <a:p>
            <a:pPr lvl="1"/>
            <a:r>
              <a:rPr lang="en-US" sz="2200" dirty="0"/>
              <a:t>Trastuzumab: HER2-positive disease</a:t>
            </a:r>
          </a:p>
          <a:p>
            <a:pPr lvl="1"/>
            <a:r>
              <a:rPr lang="en-US" sz="2200" dirty="0"/>
              <a:t>Nivolumab: PD-L1 combined positive score ≥5</a:t>
            </a:r>
          </a:p>
          <a:p>
            <a:r>
              <a:rPr lang="en-US" sz="2400" dirty="0"/>
              <a:t>Further identification of molecular targets is needed to reach greater numbers of patients</a:t>
            </a:r>
          </a:p>
          <a:p>
            <a:endParaRPr lang="en-US" sz="2400" dirty="0"/>
          </a:p>
          <a:p>
            <a:pPr lvl="1"/>
            <a:endParaRPr lang="en-US" sz="2400" dirty="0"/>
          </a:p>
        </p:txBody>
      </p:sp>
      <p:sp>
        <p:nvSpPr>
          <p:cNvPr id="3" name="TextBox 2">
            <a:extLst>
              <a:ext uri="{FF2B5EF4-FFF2-40B4-BE49-F238E27FC236}">
                <a16:creationId xmlns:a16="http://schemas.microsoft.com/office/drawing/2014/main" id="{F766FBD2-F6AB-18BC-186E-CA61EBC68F26}"/>
              </a:ext>
            </a:extLst>
          </p:cNvPr>
          <p:cNvSpPr txBox="1"/>
          <p:nvPr/>
        </p:nvSpPr>
        <p:spPr bwMode="auto">
          <a:xfrm>
            <a:off x="448330" y="6169814"/>
            <a:ext cx="7781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1. WHO. gco.iarc.fr/today/data/factsheets/cancers/7-Stomach-fact-sheet.pdf.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2. NCCN. Clinical practice guidelines in oncology: gastric cancer. V.2.2022. nccn.org.</a:t>
            </a:r>
            <a:endParaRPr lang="en-US" sz="1200" dirty="0">
              <a:solidFill>
                <a:schemeClr val="bg2"/>
              </a:solidFill>
            </a:endParaRPr>
          </a:p>
        </p:txBody>
      </p:sp>
    </p:spTree>
    <p:extLst>
      <p:ext uri="{BB962C8B-B14F-4D97-AF65-F5344CB8AC3E}">
        <p14:creationId xmlns:p14="http://schemas.microsoft.com/office/powerpoint/2010/main" val="4132621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A0B6-186E-7FEA-943B-4921A8389631}"/>
              </a:ext>
            </a:extLst>
          </p:cNvPr>
          <p:cNvSpPr>
            <a:spLocks noGrp="1"/>
          </p:cNvSpPr>
          <p:nvPr>
            <p:ph type="title"/>
          </p:nvPr>
        </p:nvSpPr>
        <p:spPr/>
        <p:txBody>
          <a:bodyPr/>
          <a:lstStyle/>
          <a:p>
            <a:r>
              <a:rPr lang="en-US" dirty="0"/>
              <a:t>CLDN18.2</a:t>
            </a:r>
            <a:r>
              <a:rPr lang="en-US" dirty="0">
                <a:latin typeface="+mn-lt"/>
                <a:cs typeface="Arial" panose="020B0604020202020204" pitchFamily="34" charset="0"/>
              </a:rPr>
              <a:t>: </a:t>
            </a:r>
            <a:r>
              <a:rPr lang="en-US" dirty="0"/>
              <a:t>Leveraging Biology</a:t>
            </a:r>
          </a:p>
        </p:txBody>
      </p:sp>
      <p:sp>
        <p:nvSpPr>
          <p:cNvPr id="6" name="Content Placeholder 5">
            <a:extLst>
              <a:ext uri="{FF2B5EF4-FFF2-40B4-BE49-F238E27FC236}">
                <a16:creationId xmlns:a16="http://schemas.microsoft.com/office/drawing/2014/main" id="{21BBEDEA-5ABD-E050-012E-9E217EF71A23}"/>
              </a:ext>
            </a:extLst>
          </p:cNvPr>
          <p:cNvSpPr>
            <a:spLocks noGrp="1"/>
          </p:cNvSpPr>
          <p:nvPr>
            <p:ph sz="half" idx="1"/>
          </p:nvPr>
        </p:nvSpPr>
        <p:spPr>
          <a:xfrm>
            <a:off x="601820" y="3969406"/>
            <a:ext cx="5309278" cy="2220061"/>
          </a:xfrm>
        </p:spPr>
        <p:txBody>
          <a:bodyPr/>
          <a:lstStyle/>
          <a:p>
            <a:pPr marL="342900" indent="-342900" algn="l">
              <a:buFont typeface="Wingdings" pitchFamily="2" charset="2"/>
              <a:buChar char="§"/>
            </a:pPr>
            <a:r>
              <a:rPr lang="en-US" sz="2400" b="0" dirty="0">
                <a:solidFill>
                  <a:schemeClr val="bg1"/>
                </a:solidFill>
                <a:cs typeface="Calibri" panose="020F0502020204030204" pitchFamily="34" charset="0"/>
              </a:rPr>
              <a:t>CLDN18.2 is a major structural component of intercellular tight junctions</a:t>
            </a:r>
          </a:p>
          <a:p>
            <a:r>
              <a:rPr lang="en-US" sz="2400" dirty="0"/>
              <a:t>Not routinely expressed in any normal tissue outside gastric mucosa (cancer-restricted antigen)</a:t>
            </a:r>
            <a:endParaRPr lang="en-US" sz="2400" b="0" dirty="0">
              <a:solidFill>
                <a:schemeClr val="bg1"/>
              </a:solidFill>
              <a:cs typeface="Calibri" panose="020F0502020204030204" pitchFamily="34" charset="0"/>
            </a:endParaRPr>
          </a:p>
          <a:p>
            <a:pPr marL="0" indent="0">
              <a:buNone/>
            </a:pPr>
            <a:endParaRPr lang="en-US" sz="2400" dirty="0"/>
          </a:p>
        </p:txBody>
      </p:sp>
      <p:sp>
        <p:nvSpPr>
          <p:cNvPr id="8" name="Content Placeholder 7">
            <a:extLst>
              <a:ext uri="{FF2B5EF4-FFF2-40B4-BE49-F238E27FC236}">
                <a16:creationId xmlns:a16="http://schemas.microsoft.com/office/drawing/2014/main" id="{78A446C9-50F2-21D4-63ED-CA5A368AB519}"/>
              </a:ext>
            </a:extLst>
          </p:cNvPr>
          <p:cNvSpPr>
            <a:spLocks noGrp="1"/>
          </p:cNvSpPr>
          <p:nvPr>
            <p:ph sz="half" idx="2"/>
          </p:nvPr>
        </p:nvSpPr>
        <p:spPr>
          <a:xfrm>
            <a:off x="6252634" y="3969786"/>
            <a:ext cx="5229570" cy="2220405"/>
          </a:xfrm>
        </p:spPr>
        <p:txBody>
          <a:bodyPr/>
          <a:lstStyle/>
          <a:p>
            <a:r>
              <a:rPr lang="en-US" sz="2400" dirty="0"/>
              <a:t>Broadly expressed in several tumor types including gastric, GEJ, biliary, and pancreatic</a:t>
            </a:r>
          </a:p>
        </p:txBody>
      </p:sp>
      <p:sp>
        <p:nvSpPr>
          <p:cNvPr id="4" name="Rounded Rectangle 3">
            <a:extLst>
              <a:ext uri="{FF2B5EF4-FFF2-40B4-BE49-F238E27FC236}">
                <a16:creationId xmlns:a16="http://schemas.microsoft.com/office/drawing/2014/main" id="{5EFA70D2-3BA0-BF53-8B2E-EC9E87566D7F}"/>
              </a:ext>
            </a:extLst>
          </p:cNvPr>
          <p:cNvSpPr/>
          <p:nvPr/>
        </p:nvSpPr>
        <p:spPr>
          <a:xfrm>
            <a:off x="2889919" y="1929001"/>
            <a:ext cx="805069" cy="1689653"/>
          </a:xfrm>
          <a:prstGeom prst="roundRect">
            <a:avLst/>
          </a:prstGeom>
          <a:solidFill>
            <a:schemeClr val="accent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Rounded Rectangle 17">
            <a:extLst>
              <a:ext uri="{FF2B5EF4-FFF2-40B4-BE49-F238E27FC236}">
                <a16:creationId xmlns:a16="http://schemas.microsoft.com/office/drawing/2014/main" id="{A8F95B84-29BB-2825-7D69-3A6098216F83}"/>
              </a:ext>
            </a:extLst>
          </p:cNvPr>
          <p:cNvSpPr/>
          <p:nvPr/>
        </p:nvSpPr>
        <p:spPr>
          <a:xfrm>
            <a:off x="3938552" y="1929001"/>
            <a:ext cx="805069" cy="1689653"/>
          </a:xfrm>
          <a:prstGeom prst="roundRect">
            <a:avLst/>
          </a:prstGeom>
          <a:solidFill>
            <a:schemeClr val="accent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F8CE325D-DA35-D319-7B5C-F3EC141CC69B}"/>
              </a:ext>
            </a:extLst>
          </p:cNvPr>
          <p:cNvSpPr/>
          <p:nvPr/>
        </p:nvSpPr>
        <p:spPr>
          <a:xfrm>
            <a:off x="4367280" y="3143514"/>
            <a:ext cx="294317" cy="367747"/>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86F90595-5397-ACD3-D5E5-E7A7D18E1225}"/>
              </a:ext>
            </a:extLst>
          </p:cNvPr>
          <p:cNvSpPr/>
          <p:nvPr/>
        </p:nvSpPr>
        <p:spPr>
          <a:xfrm>
            <a:off x="3014528" y="3143514"/>
            <a:ext cx="294317" cy="367747"/>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Hexagon 12">
            <a:extLst>
              <a:ext uri="{FF2B5EF4-FFF2-40B4-BE49-F238E27FC236}">
                <a16:creationId xmlns:a16="http://schemas.microsoft.com/office/drawing/2014/main" id="{C37E6244-E159-C01F-2310-191FC910C728}"/>
              </a:ext>
            </a:extLst>
          </p:cNvPr>
          <p:cNvSpPr/>
          <p:nvPr/>
        </p:nvSpPr>
        <p:spPr>
          <a:xfrm>
            <a:off x="3819327" y="2820246"/>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Hexagon 20">
            <a:extLst>
              <a:ext uri="{FF2B5EF4-FFF2-40B4-BE49-F238E27FC236}">
                <a16:creationId xmlns:a16="http://schemas.microsoft.com/office/drawing/2014/main" id="{5A8BCD96-8CF6-4EE6-75D5-CC9DB406D7C6}"/>
              </a:ext>
            </a:extLst>
          </p:cNvPr>
          <p:cNvSpPr/>
          <p:nvPr/>
        </p:nvSpPr>
        <p:spPr>
          <a:xfrm>
            <a:off x="3535707" y="2820246"/>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Hexagon 22">
            <a:extLst>
              <a:ext uri="{FF2B5EF4-FFF2-40B4-BE49-F238E27FC236}">
                <a16:creationId xmlns:a16="http://schemas.microsoft.com/office/drawing/2014/main" id="{8C92EF12-8668-5012-C437-78A56ADE3521}"/>
              </a:ext>
            </a:extLst>
          </p:cNvPr>
          <p:cNvSpPr/>
          <p:nvPr/>
        </p:nvSpPr>
        <p:spPr>
          <a:xfrm>
            <a:off x="3819327" y="3109997"/>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Hexagon 23">
            <a:extLst>
              <a:ext uri="{FF2B5EF4-FFF2-40B4-BE49-F238E27FC236}">
                <a16:creationId xmlns:a16="http://schemas.microsoft.com/office/drawing/2014/main" id="{212B0F71-274D-08AC-3CBF-DD17D37E4737}"/>
              </a:ext>
            </a:extLst>
          </p:cNvPr>
          <p:cNvSpPr/>
          <p:nvPr/>
        </p:nvSpPr>
        <p:spPr>
          <a:xfrm>
            <a:off x="3535707" y="3109997"/>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Hexagon 24">
            <a:extLst>
              <a:ext uri="{FF2B5EF4-FFF2-40B4-BE49-F238E27FC236}">
                <a16:creationId xmlns:a16="http://schemas.microsoft.com/office/drawing/2014/main" id="{2ADCE334-20ED-40CA-C5F8-C10CF850383F}"/>
              </a:ext>
            </a:extLst>
          </p:cNvPr>
          <p:cNvSpPr/>
          <p:nvPr/>
        </p:nvSpPr>
        <p:spPr>
          <a:xfrm>
            <a:off x="3819327" y="3399748"/>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Hexagon 25">
            <a:extLst>
              <a:ext uri="{FF2B5EF4-FFF2-40B4-BE49-F238E27FC236}">
                <a16:creationId xmlns:a16="http://schemas.microsoft.com/office/drawing/2014/main" id="{D2F2EE44-2BCB-6A3F-5707-F57AAA4C2B76}"/>
              </a:ext>
            </a:extLst>
          </p:cNvPr>
          <p:cNvSpPr/>
          <p:nvPr/>
        </p:nvSpPr>
        <p:spPr>
          <a:xfrm>
            <a:off x="3535707" y="3399748"/>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5619B51F-B5B6-AEDE-8D73-B98B68F448AA}"/>
              </a:ext>
            </a:extLst>
          </p:cNvPr>
          <p:cNvSpPr txBox="1"/>
          <p:nvPr/>
        </p:nvSpPr>
        <p:spPr>
          <a:xfrm>
            <a:off x="2889919" y="1936545"/>
            <a:ext cx="805069" cy="246221"/>
          </a:xfrm>
          <a:prstGeom prst="rect">
            <a:avLst/>
          </a:prstGeom>
          <a:noFill/>
        </p:spPr>
        <p:txBody>
          <a:bodyPr wrap="square" rtlCol="0">
            <a:spAutoFit/>
          </a:bodyPr>
          <a:lstStyle/>
          <a:p>
            <a:pPr algn="ctr"/>
            <a:r>
              <a:rPr lang="en-US" sz="1000" b="1" dirty="0">
                <a:solidFill>
                  <a:schemeClr val="bg1"/>
                </a:solidFill>
              </a:rPr>
              <a:t>Luminal</a:t>
            </a:r>
          </a:p>
        </p:txBody>
      </p:sp>
      <p:sp>
        <p:nvSpPr>
          <p:cNvPr id="28" name="TextBox 27">
            <a:extLst>
              <a:ext uri="{FF2B5EF4-FFF2-40B4-BE49-F238E27FC236}">
                <a16:creationId xmlns:a16="http://schemas.microsoft.com/office/drawing/2014/main" id="{483B1654-01AD-2F74-5711-48D44F91DD85}"/>
              </a:ext>
            </a:extLst>
          </p:cNvPr>
          <p:cNvSpPr txBox="1"/>
          <p:nvPr/>
        </p:nvSpPr>
        <p:spPr>
          <a:xfrm>
            <a:off x="3938551" y="1942869"/>
            <a:ext cx="805069" cy="246221"/>
          </a:xfrm>
          <a:prstGeom prst="rect">
            <a:avLst/>
          </a:prstGeom>
          <a:noFill/>
        </p:spPr>
        <p:txBody>
          <a:bodyPr wrap="square" rtlCol="0">
            <a:spAutoFit/>
          </a:bodyPr>
          <a:lstStyle/>
          <a:p>
            <a:pPr algn="ctr"/>
            <a:r>
              <a:rPr lang="en-US" sz="1000" b="1" dirty="0">
                <a:solidFill>
                  <a:schemeClr val="bg1"/>
                </a:solidFill>
              </a:rPr>
              <a:t>Luminal</a:t>
            </a:r>
          </a:p>
        </p:txBody>
      </p:sp>
      <p:sp>
        <p:nvSpPr>
          <p:cNvPr id="29" name="TextBox 28">
            <a:extLst>
              <a:ext uri="{FF2B5EF4-FFF2-40B4-BE49-F238E27FC236}">
                <a16:creationId xmlns:a16="http://schemas.microsoft.com/office/drawing/2014/main" id="{B3784B7E-60E9-EB16-F2B0-6F5A79570F92}"/>
              </a:ext>
            </a:extLst>
          </p:cNvPr>
          <p:cNvSpPr txBox="1"/>
          <p:nvPr/>
        </p:nvSpPr>
        <p:spPr>
          <a:xfrm>
            <a:off x="2525288" y="1515744"/>
            <a:ext cx="2623931"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Normal Gastric Epithelia</a:t>
            </a:r>
          </a:p>
        </p:txBody>
      </p:sp>
      <p:sp>
        <p:nvSpPr>
          <p:cNvPr id="30" name="Right Arrow 29">
            <a:extLst>
              <a:ext uri="{FF2B5EF4-FFF2-40B4-BE49-F238E27FC236}">
                <a16:creationId xmlns:a16="http://schemas.microsoft.com/office/drawing/2014/main" id="{5C77DB3E-497B-BAE3-6AA3-D90507DB757E}"/>
              </a:ext>
            </a:extLst>
          </p:cNvPr>
          <p:cNvSpPr/>
          <p:nvPr/>
        </p:nvSpPr>
        <p:spPr>
          <a:xfrm>
            <a:off x="4950387" y="2616739"/>
            <a:ext cx="1441174" cy="372471"/>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55400E3E-9B44-F863-DAA3-F54A4EE31339}"/>
              </a:ext>
            </a:extLst>
          </p:cNvPr>
          <p:cNvSpPr txBox="1"/>
          <p:nvPr/>
        </p:nvSpPr>
        <p:spPr>
          <a:xfrm>
            <a:off x="4872273" y="2096418"/>
            <a:ext cx="1504113" cy="523220"/>
          </a:xfrm>
          <a:prstGeom prst="rect">
            <a:avLst/>
          </a:prstGeom>
          <a:noFill/>
        </p:spPr>
        <p:txBody>
          <a:bodyPr wrap="square" rtlCol="0">
            <a:spAutoFit/>
          </a:bodyPr>
          <a:lstStyle/>
          <a:p>
            <a:pPr algn="ctr"/>
            <a:r>
              <a:rPr lang="en-US" sz="1400" dirty="0">
                <a:solidFill>
                  <a:schemeClr val="bg1"/>
                </a:solidFill>
                <a:latin typeface="Calibri" panose="020F0502020204030204" pitchFamily="34" charset="0"/>
                <a:cs typeface="Calibri" panose="020F0502020204030204" pitchFamily="34" charset="0"/>
              </a:rPr>
              <a:t>Malignant</a:t>
            </a:r>
          </a:p>
          <a:p>
            <a:pPr algn="ctr"/>
            <a:r>
              <a:rPr lang="en-US" sz="1400" dirty="0">
                <a:solidFill>
                  <a:schemeClr val="bg1"/>
                </a:solidFill>
                <a:latin typeface="Calibri" panose="020F0502020204030204" pitchFamily="34" charset="0"/>
                <a:cs typeface="Calibri" panose="020F0502020204030204" pitchFamily="34" charset="0"/>
              </a:rPr>
              <a:t>Transformation</a:t>
            </a:r>
          </a:p>
        </p:txBody>
      </p:sp>
      <p:sp>
        <p:nvSpPr>
          <p:cNvPr id="32" name="Freeform 31">
            <a:extLst>
              <a:ext uri="{FF2B5EF4-FFF2-40B4-BE49-F238E27FC236}">
                <a16:creationId xmlns:a16="http://schemas.microsoft.com/office/drawing/2014/main" id="{530BBD0A-9AB4-1DE3-BBC9-3528E1FEBB4C}"/>
              </a:ext>
            </a:extLst>
          </p:cNvPr>
          <p:cNvSpPr/>
          <p:nvPr/>
        </p:nvSpPr>
        <p:spPr>
          <a:xfrm>
            <a:off x="6391520" y="2010453"/>
            <a:ext cx="1194837" cy="1580322"/>
          </a:xfrm>
          <a:custGeom>
            <a:avLst/>
            <a:gdLst>
              <a:gd name="connsiteX0" fmla="*/ 665963 w 1194837"/>
              <a:gd name="connsiteY0" fmla="*/ 109330 h 1580322"/>
              <a:gd name="connsiteX1" fmla="*/ 665963 w 1194837"/>
              <a:gd name="connsiteY1" fmla="*/ 109330 h 1580322"/>
              <a:gd name="connsiteX2" fmla="*/ 586450 w 1194837"/>
              <a:gd name="connsiteY2" fmla="*/ 159026 h 1580322"/>
              <a:gd name="connsiteX3" fmla="*/ 496998 w 1194837"/>
              <a:gd name="connsiteY3" fmla="*/ 178904 h 1580322"/>
              <a:gd name="connsiteX4" fmla="*/ 457241 w 1194837"/>
              <a:gd name="connsiteY4" fmla="*/ 198782 h 1580322"/>
              <a:gd name="connsiteX5" fmla="*/ 427424 w 1194837"/>
              <a:gd name="connsiteY5" fmla="*/ 208722 h 1580322"/>
              <a:gd name="connsiteX6" fmla="*/ 367789 w 1194837"/>
              <a:gd name="connsiteY6" fmla="*/ 248478 h 1580322"/>
              <a:gd name="connsiteX7" fmla="*/ 288276 w 1194837"/>
              <a:gd name="connsiteY7" fmla="*/ 318052 h 1580322"/>
              <a:gd name="connsiteX8" fmla="*/ 248519 w 1194837"/>
              <a:gd name="connsiteY8" fmla="*/ 387626 h 1580322"/>
              <a:gd name="connsiteX9" fmla="*/ 238580 w 1194837"/>
              <a:gd name="connsiteY9" fmla="*/ 427382 h 1580322"/>
              <a:gd name="connsiteX10" fmla="*/ 228641 w 1194837"/>
              <a:gd name="connsiteY10" fmla="*/ 477078 h 1580322"/>
              <a:gd name="connsiteX11" fmla="*/ 218702 w 1194837"/>
              <a:gd name="connsiteY11" fmla="*/ 506895 h 1580322"/>
              <a:gd name="connsiteX12" fmla="*/ 198824 w 1194837"/>
              <a:gd name="connsiteY12" fmla="*/ 775252 h 1580322"/>
              <a:gd name="connsiteX13" fmla="*/ 178945 w 1194837"/>
              <a:gd name="connsiteY13" fmla="*/ 894522 h 1580322"/>
              <a:gd name="connsiteX14" fmla="*/ 139189 w 1194837"/>
              <a:gd name="connsiteY14" fmla="*/ 954156 h 1580322"/>
              <a:gd name="connsiteX15" fmla="*/ 99432 w 1194837"/>
              <a:gd name="connsiteY15" fmla="*/ 1003852 h 1580322"/>
              <a:gd name="connsiteX16" fmla="*/ 69615 w 1194837"/>
              <a:gd name="connsiteY16" fmla="*/ 1053548 h 1580322"/>
              <a:gd name="connsiteX17" fmla="*/ 59676 w 1194837"/>
              <a:gd name="connsiteY17" fmla="*/ 1083365 h 1580322"/>
              <a:gd name="connsiteX18" fmla="*/ 19919 w 1194837"/>
              <a:gd name="connsiteY18" fmla="*/ 1143000 h 1580322"/>
              <a:gd name="connsiteX19" fmla="*/ 41 w 1194837"/>
              <a:gd name="connsiteY19" fmla="*/ 1202635 h 1580322"/>
              <a:gd name="connsiteX20" fmla="*/ 9980 w 1194837"/>
              <a:gd name="connsiteY20" fmla="*/ 1431235 h 1580322"/>
              <a:gd name="connsiteX21" fmla="*/ 39798 w 1194837"/>
              <a:gd name="connsiteY21" fmla="*/ 1461052 h 1580322"/>
              <a:gd name="connsiteX22" fmla="*/ 99432 w 1194837"/>
              <a:gd name="connsiteY22" fmla="*/ 1500808 h 1580322"/>
              <a:gd name="connsiteX23" fmla="*/ 228641 w 1194837"/>
              <a:gd name="connsiteY23" fmla="*/ 1530626 h 1580322"/>
              <a:gd name="connsiteX24" fmla="*/ 337971 w 1194837"/>
              <a:gd name="connsiteY24" fmla="*/ 1560443 h 1580322"/>
              <a:gd name="connsiteX25" fmla="*/ 516876 w 1194837"/>
              <a:gd name="connsiteY25" fmla="*/ 1580322 h 1580322"/>
              <a:gd name="connsiteX26" fmla="*/ 844867 w 1194837"/>
              <a:gd name="connsiteY26" fmla="*/ 1570382 h 1580322"/>
              <a:gd name="connsiteX27" fmla="*/ 944258 w 1194837"/>
              <a:gd name="connsiteY27" fmla="*/ 1540565 h 1580322"/>
              <a:gd name="connsiteX28" fmla="*/ 974076 w 1194837"/>
              <a:gd name="connsiteY28" fmla="*/ 1530626 h 1580322"/>
              <a:gd name="connsiteX29" fmla="*/ 1003893 w 1194837"/>
              <a:gd name="connsiteY29" fmla="*/ 1520687 h 1580322"/>
              <a:gd name="connsiteX30" fmla="*/ 1043650 w 1194837"/>
              <a:gd name="connsiteY30" fmla="*/ 1461052 h 1580322"/>
              <a:gd name="connsiteX31" fmla="*/ 1063528 w 1194837"/>
              <a:gd name="connsiteY31" fmla="*/ 1401417 h 1580322"/>
              <a:gd name="connsiteX32" fmla="*/ 1043650 w 1194837"/>
              <a:gd name="connsiteY32" fmla="*/ 1242391 h 1580322"/>
              <a:gd name="connsiteX33" fmla="*/ 1033711 w 1194837"/>
              <a:gd name="connsiteY33" fmla="*/ 1212574 h 1580322"/>
              <a:gd name="connsiteX34" fmla="*/ 1013832 w 1194837"/>
              <a:gd name="connsiteY34" fmla="*/ 1192695 h 1580322"/>
              <a:gd name="connsiteX35" fmla="*/ 1003893 w 1194837"/>
              <a:gd name="connsiteY35" fmla="*/ 1162878 h 1580322"/>
              <a:gd name="connsiteX36" fmla="*/ 964137 w 1194837"/>
              <a:gd name="connsiteY36" fmla="*/ 1143000 h 1580322"/>
              <a:gd name="connsiteX37" fmla="*/ 904502 w 1194837"/>
              <a:gd name="connsiteY37" fmla="*/ 1113182 h 1580322"/>
              <a:gd name="connsiteX38" fmla="*/ 844867 w 1194837"/>
              <a:gd name="connsiteY38" fmla="*/ 1073426 h 1580322"/>
              <a:gd name="connsiteX39" fmla="*/ 824989 w 1194837"/>
              <a:gd name="connsiteY39" fmla="*/ 1043608 h 1580322"/>
              <a:gd name="connsiteX40" fmla="*/ 815050 w 1194837"/>
              <a:gd name="connsiteY40" fmla="*/ 1013791 h 1580322"/>
              <a:gd name="connsiteX41" fmla="*/ 795171 w 1194837"/>
              <a:gd name="connsiteY41" fmla="*/ 993913 h 1580322"/>
              <a:gd name="connsiteX42" fmla="*/ 785232 w 1194837"/>
              <a:gd name="connsiteY42" fmla="*/ 964095 h 1580322"/>
              <a:gd name="connsiteX43" fmla="*/ 795171 w 1194837"/>
              <a:gd name="connsiteY43" fmla="*/ 894522 h 1580322"/>
              <a:gd name="connsiteX44" fmla="*/ 815050 w 1194837"/>
              <a:gd name="connsiteY44" fmla="*/ 874643 h 1580322"/>
              <a:gd name="connsiteX45" fmla="*/ 874684 w 1194837"/>
              <a:gd name="connsiteY45" fmla="*/ 834887 h 1580322"/>
              <a:gd name="connsiteX46" fmla="*/ 944258 w 1194837"/>
              <a:gd name="connsiteY46" fmla="*/ 805069 h 1580322"/>
              <a:gd name="connsiteX47" fmla="*/ 984015 w 1194837"/>
              <a:gd name="connsiteY47" fmla="*/ 775252 h 1580322"/>
              <a:gd name="connsiteX48" fmla="*/ 1023771 w 1194837"/>
              <a:gd name="connsiteY48" fmla="*/ 725556 h 1580322"/>
              <a:gd name="connsiteX49" fmla="*/ 1043650 w 1194837"/>
              <a:gd name="connsiteY49" fmla="*/ 695739 h 1580322"/>
              <a:gd name="connsiteX50" fmla="*/ 1123163 w 1194837"/>
              <a:gd name="connsiteY50" fmla="*/ 606287 h 1580322"/>
              <a:gd name="connsiteX51" fmla="*/ 1133102 w 1194837"/>
              <a:gd name="connsiteY51" fmla="*/ 576469 h 1580322"/>
              <a:gd name="connsiteX52" fmla="*/ 1172858 w 1194837"/>
              <a:gd name="connsiteY52" fmla="*/ 506895 h 1580322"/>
              <a:gd name="connsiteX53" fmla="*/ 1182798 w 1194837"/>
              <a:gd name="connsiteY53" fmla="*/ 467139 h 1580322"/>
              <a:gd name="connsiteX54" fmla="*/ 1192737 w 1194837"/>
              <a:gd name="connsiteY54" fmla="*/ 437322 h 1580322"/>
              <a:gd name="connsiteX55" fmla="*/ 1172858 w 1194837"/>
              <a:gd name="connsiteY55" fmla="*/ 188843 h 1580322"/>
              <a:gd name="connsiteX56" fmla="*/ 1162919 w 1194837"/>
              <a:gd name="connsiteY56" fmla="*/ 119269 h 1580322"/>
              <a:gd name="connsiteX57" fmla="*/ 1133102 w 1194837"/>
              <a:gd name="connsiteY57" fmla="*/ 59635 h 1580322"/>
              <a:gd name="connsiteX58" fmla="*/ 1073467 w 1194837"/>
              <a:gd name="connsiteY58" fmla="*/ 19878 h 1580322"/>
              <a:gd name="connsiteX59" fmla="*/ 993954 w 1194837"/>
              <a:gd name="connsiteY59" fmla="*/ 0 h 1580322"/>
              <a:gd name="connsiteX60" fmla="*/ 894563 w 1194837"/>
              <a:gd name="connsiteY60" fmla="*/ 19878 h 1580322"/>
              <a:gd name="connsiteX61" fmla="*/ 844867 w 1194837"/>
              <a:gd name="connsiteY61" fmla="*/ 59635 h 1580322"/>
              <a:gd name="connsiteX62" fmla="*/ 785232 w 1194837"/>
              <a:gd name="connsiteY62" fmla="*/ 99391 h 1580322"/>
              <a:gd name="connsiteX63" fmla="*/ 725598 w 1194837"/>
              <a:gd name="connsiteY63" fmla="*/ 119269 h 1580322"/>
              <a:gd name="connsiteX64" fmla="*/ 665963 w 1194837"/>
              <a:gd name="connsiteY64" fmla="*/ 109330 h 1580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94837" h="1580322">
                <a:moveTo>
                  <a:pt x="665963" y="109330"/>
                </a:moveTo>
                <a:lnTo>
                  <a:pt x="665963" y="109330"/>
                </a:lnTo>
                <a:cubicBezTo>
                  <a:pt x="639459" y="125895"/>
                  <a:pt x="614406" y="145048"/>
                  <a:pt x="586450" y="159026"/>
                </a:cubicBezTo>
                <a:cubicBezTo>
                  <a:pt x="577094" y="163704"/>
                  <a:pt x="502225" y="177859"/>
                  <a:pt x="496998" y="178904"/>
                </a:cubicBezTo>
                <a:cubicBezTo>
                  <a:pt x="483746" y="185530"/>
                  <a:pt x="470859" y="192945"/>
                  <a:pt x="457241" y="198782"/>
                </a:cubicBezTo>
                <a:cubicBezTo>
                  <a:pt x="447611" y="202909"/>
                  <a:pt x="436582" y="203634"/>
                  <a:pt x="427424" y="208722"/>
                </a:cubicBezTo>
                <a:cubicBezTo>
                  <a:pt x="406540" y="220324"/>
                  <a:pt x="387667" y="235226"/>
                  <a:pt x="367789" y="248478"/>
                </a:cubicBezTo>
                <a:cubicBezTo>
                  <a:pt x="336265" y="269493"/>
                  <a:pt x="311536" y="283163"/>
                  <a:pt x="288276" y="318052"/>
                </a:cubicBezTo>
                <a:cubicBezTo>
                  <a:pt x="260179" y="360197"/>
                  <a:pt x="273740" y="337185"/>
                  <a:pt x="248519" y="387626"/>
                </a:cubicBezTo>
                <a:cubicBezTo>
                  <a:pt x="245206" y="400878"/>
                  <a:pt x="241543" y="414047"/>
                  <a:pt x="238580" y="427382"/>
                </a:cubicBezTo>
                <a:cubicBezTo>
                  <a:pt x="234915" y="443873"/>
                  <a:pt x="232738" y="460689"/>
                  <a:pt x="228641" y="477078"/>
                </a:cubicBezTo>
                <a:cubicBezTo>
                  <a:pt x="226100" y="487242"/>
                  <a:pt x="222015" y="496956"/>
                  <a:pt x="218702" y="506895"/>
                </a:cubicBezTo>
                <a:cubicBezTo>
                  <a:pt x="194901" y="649705"/>
                  <a:pt x="218057" y="496389"/>
                  <a:pt x="198824" y="775252"/>
                </a:cubicBezTo>
                <a:cubicBezTo>
                  <a:pt x="198377" y="781740"/>
                  <a:pt x="189641" y="873130"/>
                  <a:pt x="178945" y="894522"/>
                </a:cubicBezTo>
                <a:cubicBezTo>
                  <a:pt x="168261" y="915890"/>
                  <a:pt x="152441" y="934278"/>
                  <a:pt x="139189" y="954156"/>
                </a:cubicBezTo>
                <a:cubicBezTo>
                  <a:pt x="114111" y="991773"/>
                  <a:pt x="127759" y="975526"/>
                  <a:pt x="99432" y="1003852"/>
                </a:cubicBezTo>
                <a:cubicBezTo>
                  <a:pt x="71277" y="1088318"/>
                  <a:pt x="110544" y="985332"/>
                  <a:pt x="69615" y="1053548"/>
                </a:cubicBezTo>
                <a:cubicBezTo>
                  <a:pt x="64225" y="1062532"/>
                  <a:pt x="64764" y="1074207"/>
                  <a:pt x="59676" y="1083365"/>
                </a:cubicBezTo>
                <a:cubicBezTo>
                  <a:pt x="48074" y="1104249"/>
                  <a:pt x="19919" y="1143000"/>
                  <a:pt x="19919" y="1143000"/>
                </a:cubicBezTo>
                <a:cubicBezTo>
                  <a:pt x="13293" y="1162878"/>
                  <a:pt x="-869" y="1181701"/>
                  <a:pt x="41" y="1202635"/>
                </a:cubicBezTo>
                <a:cubicBezTo>
                  <a:pt x="3354" y="1278835"/>
                  <a:pt x="-1618" y="1355850"/>
                  <a:pt x="9980" y="1431235"/>
                </a:cubicBezTo>
                <a:cubicBezTo>
                  <a:pt x="12117" y="1445128"/>
                  <a:pt x="28703" y="1452422"/>
                  <a:pt x="39798" y="1461052"/>
                </a:cubicBezTo>
                <a:cubicBezTo>
                  <a:pt x="58656" y="1475719"/>
                  <a:pt x="76768" y="1493253"/>
                  <a:pt x="99432" y="1500808"/>
                </a:cubicBezTo>
                <a:cubicBezTo>
                  <a:pt x="181292" y="1528095"/>
                  <a:pt x="138324" y="1517724"/>
                  <a:pt x="228641" y="1530626"/>
                </a:cubicBezTo>
                <a:cubicBezTo>
                  <a:pt x="262884" y="1542040"/>
                  <a:pt x="304340" y="1556706"/>
                  <a:pt x="337971" y="1560443"/>
                </a:cubicBezTo>
                <a:lnTo>
                  <a:pt x="516876" y="1580322"/>
                </a:lnTo>
                <a:cubicBezTo>
                  <a:pt x="626206" y="1577009"/>
                  <a:pt x="735646" y="1576286"/>
                  <a:pt x="844867" y="1570382"/>
                </a:cubicBezTo>
                <a:cubicBezTo>
                  <a:pt x="862797" y="1569413"/>
                  <a:pt x="936326" y="1543209"/>
                  <a:pt x="944258" y="1540565"/>
                </a:cubicBezTo>
                <a:lnTo>
                  <a:pt x="974076" y="1530626"/>
                </a:lnTo>
                <a:lnTo>
                  <a:pt x="1003893" y="1520687"/>
                </a:lnTo>
                <a:cubicBezTo>
                  <a:pt x="1017145" y="1500809"/>
                  <a:pt x="1036095" y="1483717"/>
                  <a:pt x="1043650" y="1461052"/>
                </a:cubicBezTo>
                <a:lnTo>
                  <a:pt x="1063528" y="1401417"/>
                </a:lnTo>
                <a:cubicBezTo>
                  <a:pt x="1055825" y="1308975"/>
                  <a:pt x="1062111" y="1307004"/>
                  <a:pt x="1043650" y="1242391"/>
                </a:cubicBezTo>
                <a:cubicBezTo>
                  <a:pt x="1040772" y="1232317"/>
                  <a:pt x="1039101" y="1221558"/>
                  <a:pt x="1033711" y="1212574"/>
                </a:cubicBezTo>
                <a:cubicBezTo>
                  <a:pt x="1028890" y="1204538"/>
                  <a:pt x="1020458" y="1199321"/>
                  <a:pt x="1013832" y="1192695"/>
                </a:cubicBezTo>
                <a:cubicBezTo>
                  <a:pt x="1010519" y="1182756"/>
                  <a:pt x="1011301" y="1170286"/>
                  <a:pt x="1003893" y="1162878"/>
                </a:cubicBezTo>
                <a:cubicBezTo>
                  <a:pt x="993416" y="1152401"/>
                  <a:pt x="976465" y="1151218"/>
                  <a:pt x="964137" y="1143000"/>
                </a:cubicBezTo>
                <a:cubicBezTo>
                  <a:pt x="910969" y="1107555"/>
                  <a:pt x="987795" y="1134007"/>
                  <a:pt x="904502" y="1113182"/>
                </a:cubicBezTo>
                <a:cubicBezTo>
                  <a:pt x="884624" y="1099930"/>
                  <a:pt x="858119" y="1093304"/>
                  <a:pt x="844867" y="1073426"/>
                </a:cubicBezTo>
                <a:cubicBezTo>
                  <a:pt x="838241" y="1063487"/>
                  <a:pt x="830331" y="1054292"/>
                  <a:pt x="824989" y="1043608"/>
                </a:cubicBezTo>
                <a:cubicBezTo>
                  <a:pt x="820304" y="1034237"/>
                  <a:pt x="820440" y="1022775"/>
                  <a:pt x="815050" y="1013791"/>
                </a:cubicBezTo>
                <a:cubicBezTo>
                  <a:pt x="810229" y="1005756"/>
                  <a:pt x="801797" y="1000539"/>
                  <a:pt x="795171" y="993913"/>
                </a:cubicBezTo>
                <a:cubicBezTo>
                  <a:pt x="791858" y="983974"/>
                  <a:pt x="785232" y="974572"/>
                  <a:pt x="785232" y="964095"/>
                </a:cubicBezTo>
                <a:cubicBezTo>
                  <a:pt x="785232" y="940669"/>
                  <a:pt x="787763" y="916746"/>
                  <a:pt x="795171" y="894522"/>
                </a:cubicBezTo>
                <a:cubicBezTo>
                  <a:pt x="798134" y="885632"/>
                  <a:pt x="807553" y="880266"/>
                  <a:pt x="815050" y="874643"/>
                </a:cubicBezTo>
                <a:cubicBezTo>
                  <a:pt x="834162" y="860309"/>
                  <a:pt x="852020" y="842442"/>
                  <a:pt x="874684" y="834887"/>
                </a:cubicBezTo>
                <a:cubicBezTo>
                  <a:pt x="903673" y="825224"/>
                  <a:pt x="916181" y="822617"/>
                  <a:pt x="944258" y="805069"/>
                </a:cubicBezTo>
                <a:cubicBezTo>
                  <a:pt x="958305" y="796289"/>
                  <a:pt x="970763" y="785191"/>
                  <a:pt x="984015" y="775252"/>
                </a:cubicBezTo>
                <a:cubicBezTo>
                  <a:pt x="1045188" y="683493"/>
                  <a:pt x="967129" y="796358"/>
                  <a:pt x="1023771" y="725556"/>
                </a:cubicBezTo>
                <a:cubicBezTo>
                  <a:pt x="1031233" y="716228"/>
                  <a:pt x="1035784" y="704729"/>
                  <a:pt x="1043650" y="695739"/>
                </a:cubicBezTo>
                <a:cubicBezTo>
                  <a:pt x="1151118" y="572919"/>
                  <a:pt x="1046720" y="708208"/>
                  <a:pt x="1123163" y="606287"/>
                </a:cubicBezTo>
                <a:cubicBezTo>
                  <a:pt x="1126476" y="596348"/>
                  <a:pt x="1128975" y="586099"/>
                  <a:pt x="1133102" y="576469"/>
                </a:cubicBezTo>
                <a:cubicBezTo>
                  <a:pt x="1148233" y="541163"/>
                  <a:pt x="1152896" y="536839"/>
                  <a:pt x="1172858" y="506895"/>
                </a:cubicBezTo>
                <a:cubicBezTo>
                  <a:pt x="1176171" y="493643"/>
                  <a:pt x="1179045" y="480273"/>
                  <a:pt x="1182798" y="467139"/>
                </a:cubicBezTo>
                <a:cubicBezTo>
                  <a:pt x="1185676" y="457066"/>
                  <a:pt x="1192737" y="447799"/>
                  <a:pt x="1192737" y="437322"/>
                </a:cubicBezTo>
                <a:cubicBezTo>
                  <a:pt x="1192737" y="239437"/>
                  <a:pt x="1204377" y="283392"/>
                  <a:pt x="1172858" y="188843"/>
                </a:cubicBezTo>
                <a:cubicBezTo>
                  <a:pt x="1169545" y="165652"/>
                  <a:pt x="1167513" y="142241"/>
                  <a:pt x="1162919" y="119269"/>
                </a:cubicBezTo>
                <a:cubicBezTo>
                  <a:pt x="1159267" y="101008"/>
                  <a:pt x="1147316" y="72073"/>
                  <a:pt x="1133102" y="59635"/>
                </a:cubicBezTo>
                <a:cubicBezTo>
                  <a:pt x="1115122" y="43903"/>
                  <a:pt x="1096894" y="24563"/>
                  <a:pt x="1073467" y="19878"/>
                </a:cubicBezTo>
                <a:cubicBezTo>
                  <a:pt x="1013498" y="7884"/>
                  <a:pt x="1039797" y="15281"/>
                  <a:pt x="993954" y="0"/>
                </a:cubicBezTo>
                <a:cubicBezTo>
                  <a:pt x="968313" y="3663"/>
                  <a:pt x="922319" y="6000"/>
                  <a:pt x="894563" y="19878"/>
                </a:cubicBezTo>
                <a:cubicBezTo>
                  <a:pt x="845910" y="44204"/>
                  <a:pt x="881851" y="31897"/>
                  <a:pt x="844867" y="59635"/>
                </a:cubicBezTo>
                <a:cubicBezTo>
                  <a:pt x="825755" y="73969"/>
                  <a:pt x="807897" y="91836"/>
                  <a:pt x="785232" y="99391"/>
                </a:cubicBezTo>
                <a:lnTo>
                  <a:pt x="725598" y="119269"/>
                </a:lnTo>
                <a:cubicBezTo>
                  <a:pt x="691335" y="130690"/>
                  <a:pt x="675902" y="110986"/>
                  <a:pt x="665963" y="109330"/>
                </a:cubicBezTo>
                <a:close/>
              </a:path>
            </a:pathLst>
          </a:custGeom>
          <a:solidFill>
            <a:schemeClr val="accent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32">
            <a:extLst>
              <a:ext uri="{FF2B5EF4-FFF2-40B4-BE49-F238E27FC236}">
                <a16:creationId xmlns:a16="http://schemas.microsoft.com/office/drawing/2014/main" id="{E3832811-659E-25DB-7A4E-9F469EE064E5}"/>
              </a:ext>
            </a:extLst>
          </p:cNvPr>
          <p:cNvSpPr/>
          <p:nvPr/>
        </p:nvSpPr>
        <p:spPr>
          <a:xfrm rot="10800000">
            <a:off x="8279291" y="1988391"/>
            <a:ext cx="1194837" cy="1580322"/>
          </a:xfrm>
          <a:custGeom>
            <a:avLst/>
            <a:gdLst>
              <a:gd name="connsiteX0" fmla="*/ 665963 w 1194837"/>
              <a:gd name="connsiteY0" fmla="*/ 109330 h 1580322"/>
              <a:gd name="connsiteX1" fmla="*/ 665963 w 1194837"/>
              <a:gd name="connsiteY1" fmla="*/ 109330 h 1580322"/>
              <a:gd name="connsiteX2" fmla="*/ 586450 w 1194837"/>
              <a:gd name="connsiteY2" fmla="*/ 159026 h 1580322"/>
              <a:gd name="connsiteX3" fmla="*/ 496998 w 1194837"/>
              <a:gd name="connsiteY3" fmla="*/ 178904 h 1580322"/>
              <a:gd name="connsiteX4" fmla="*/ 457241 w 1194837"/>
              <a:gd name="connsiteY4" fmla="*/ 198782 h 1580322"/>
              <a:gd name="connsiteX5" fmla="*/ 427424 w 1194837"/>
              <a:gd name="connsiteY5" fmla="*/ 208722 h 1580322"/>
              <a:gd name="connsiteX6" fmla="*/ 367789 w 1194837"/>
              <a:gd name="connsiteY6" fmla="*/ 248478 h 1580322"/>
              <a:gd name="connsiteX7" fmla="*/ 288276 w 1194837"/>
              <a:gd name="connsiteY7" fmla="*/ 318052 h 1580322"/>
              <a:gd name="connsiteX8" fmla="*/ 248519 w 1194837"/>
              <a:gd name="connsiteY8" fmla="*/ 387626 h 1580322"/>
              <a:gd name="connsiteX9" fmla="*/ 238580 w 1194837"/>
              <a:gd name="connsiteY9" fmla="*/ 427382 h 1580322"/>
              <a:gd name="connsiteX10" fmla="*/ 228641 w 1194837"/>
              <a:gd name="connsiteY10" fmla="*/ 477078 h 1580322"/>
              <a:gd name="connsiteX11" fmla="*/ 218702 w 1194837"/>
              <a:gd name="connsiteY11" fmla="*/ 506895 h 1580322"/>
              <a:gd name="connsiteX12" fmla="*/ 198824 w 1194837"/>
              <a:gd name="connsiteY12" fmla="*/ 775252 h 1580322"/>
              <a:gd name="connsiteX13" fmla="*/ 178945 w 1194837"/>
              <a:gd name="connsiteY13" fmla="*/ 894522 h 1580322"/>
              <a:gd name="connsiteX14" fmla="*/ 139189 w 1194837"/>
              <a:gd name="connsiteY14" fmla="*/ 954156 h 1580322"/>
              <a:gd name="connsiteX15" fmla="*/ 99432 w 1194837"/>
              <a:gd name="connsiteY15" fmla="*/ 1003852 h 1580322"/>
              <a:gd name="connsiteX16" fmla="*/ 69615 w 1194837"/>
              <a:gd name="connsiteY16" fmla="*/ 1053548 h 1580322"/>
              <a:gd name="connsiteX17" fmla="*/ 59676 w 1194837"/>
              <a:gd name="connsiteY17" fmla="*/ 1083365 h 1580322"/>
              <a:gd name="connsiteX18" fmla="*/ 19919 w 1194837"/>
              <a:gd name="connsiteY18" fmla="*/ 1143000 h 1580322"/>
              <a:gd name="connsiteX19" fmla="*/ 41 w 1194837"/>
              <a:gd name="connsiteY19" fmla="*/ 1202635 h 1580322"/>
              <a:gd name="connsiteX20" fmla="*/ 9980 w 1194837"/>
              <a:gd name="connsiteY20" fmla="*/ 1431235 h 1580322"/>
              <a:gd name="connsiteX21" fmla="*/ 39798 w 1194837"/>
              <a:gd name="connsiteY21" fmla="*/ 1461052 h 1580322"/>
              <a:gd name="connsiteX22" fmla="*/ 99432 w 1194837"/>
              <a:gd name="connsiteY22" fmla="*/ 1500808 h 1580322"/>
              <a:gd name="connsiteX23" fmla="*/ 228641 w 1194837"/>
              <a:gd name="connsiteY23" fmla="*/ 1530626 h 1580322"/>
              <a:gd name="connsiteX24" fmla="*/ 337971 w 1194837"/>
              <a:gd name="connsiteY24" fmla="*/ 1560443 h 1580322"/>
              <a:gd name="connsiteX25" fmla="*/ 516876 w 1194837"/>
              <a:gd name="connsiteY25" fmla="*/ 1580322 h 1580322"/>
              <a:gd name="connsiteX26" fmla="*/ 844867 w 1194837"/>
              <a:gd name="connsiteY26" fmla="*/ 1570382 h 1580322"/>
              <a:gd name="connsiteX27" fmla="*/ 944258 w 1194837"/>
              <a:gd name="connsiteY27" fmla="*/ 1540565 h 1580322"/>
              <a:gd name="connsiteX28" fmla="*/ 974076 w 1194837"/>
              <a:gd name="connsiteY28" fmla="*/ 1530626 h 1580322"/>
              <a:gd name="connsiteX29" fmla="*/ 1003893 w 1194837"/>
              <a:gd name="connsiteY29" fmla="*/ 1520687 h 1580322"/>
              <a:gd name="connsiteX30" fmla="*/ 1043650 w 1194837"/>
              <a:gd name="connsiteY30" fmla="*/ 1461052 h 1580322"/>
              <a:gd name="connsiteX31" fmla="*/ 1063528 w 1194837"/>
              <a:gd name="connsiteY31" fmla="*/ 1401417 h 1580322"/>
              <a:gd name="connsiteX32" fmla="*/ 1043650 w 1194837"/>
              <a:gd name="connsiteY32" fmla="*/ 1242391 h 1580322"/>
              <a:gd name="connsiteX33" fmla="*/ 1033711 w 1194837"/>
              <a:gd name="connsiteY33" fmla="*/ 1212574 h 1580322"/>
              <a:gd name="connsiteX34" fmla="*/ 1013832 w 1194837"/>
              <a:gd name="connsiteY34" fmla="*/ 1192695 h 1580322"/>
              <a:gd name="connsiteX35" fmla="*/ 1003893 w 1194837"/>
              <a:gd name="connsiteY35" fmla="*/ 1162878 h 1580322"/>
              <a:gd name="connsiteX36" fmla="*/ 964137 w 1194837"/>
              <a:gd name="connsiteY36" fmla="*/ 1143000 h 1580322"/>
              <a:gd name="connsiteX37" fmla="*/ 904502 w 1194837"/>
              <a:gd name="connsiteY37" fmla="*/ 1113182 h 1580322"/>
              <a:gd name="connsiteX38" fmla="*/ 844867 w 1194837"/>
              <a:gd name="connsiteY38" fmla="*/ 1073426 h 1580322"/>
              <a:gd name="connsiteX39" fmla="*/ 824989 w 1194837"/>
              <a:gd name="connsiteY39" fmla="*/ 1043608 h 1580322"/>
              <a:gd name="connsiteX40" fmla="*/ 815050 w 1194837"/>
              <a:gd name="connsiteY40" fmla="*/ 1013791 h 1580322"/>
              <a:gd name="connsiteX41" fmla="*/ 795171 w 1194837"/>
              <a:gd name="connsiteY41" fmla="*/ 993913 h 1580322"/>
              <a:gd name="connsiteX42" fmla="*/ 785232 w 1194837"/>
              <a:gd name="connsiteY42" fmla="*/ 964095 h 1580322"/>
              <a:gd name="connsiteX43" fmla="*/ 795171 w 1194837"/>
              <a:gd name="connsiteY43" fmla="*/ 894522 h 1580322"/>
              <a:gd name="connsiteX44" fmla="*/ 815050 w 1194837"/>
              <a:gd name="connsiteY44" fmla="*/ 874643 h 1580322"/>
              <a:gd name="connsiteX45" fmla="*/ 874684 w 1194837"/>
              <a:gd name="connsiteY45" fmla="*/ 834887 h 1580322"/>
              <a:gd name="connsiteX46" fmla="*/ 944258 w 1194837"/>
              <a:gd name="connsiteY46" fmla="*/ 805069 h 1580322"/>
              <a:gd name="connsiteX47" fmla="*/ 984015 w 1194837"/>
              <a:gd name="connsiteY47" fmla="*/ 775252 h 1580322"/>
              <a:gd name="connsiteX48" fmla="*/ 1023771 w 1194837"/>
              <a:gd name="connsiteY48" fmla="*/ 725556 h 1580322"/>
              <a:gd name="connsiteX49" fmla="*/ 1043650 w 1194837"/>
              <a:gd name="connsiteY49" fmla="*/ 695739 h 1580322"/>
              <a:gd name="connsiteX50" fmla="*/ 1123163 w 1194837"/>
              <a:gd name="connsiteY50" fmla="*/ 606287 h 1580322"/>
              <a:gd name="connsiteX51" fmla="*/ 1133102 w 1194837"/>
              <a:gd name="connsiteY51" fmla="*/ 576469 h 1580322"/>
              <a:gd name="connsiteX52" fmla="*/ 1172858 w 1194837"/>
              <a:gd name="connsiteY52" fmla="*/ 506895 h 1580322"/>
              <a:gd name="connsiteX53" fmla="*/ 1182798 w 1194837"/>
              <a:gd name="connsiteY53" fmla="*/ 467139 h 1580322"/>
              <a:gd name="connsiteX54" fmla="*/ 1192737 w 1194837"/>
              <a:gd name="connsiteY54" fmla="*/ 437322 h 1580322"/>
              <a:gd name="connsiteX55" fmla="*/ 1172858 w 1194837"/>
              <a:gd name="connsiteY55" fmla="*/ 188843 h 1580322"/>
              <a:gd name="connsiteX56" fmla="*/ 1162919 w 1194837"/>
              <a:gd name="connsiteY56" fmla="*/ 119269 h 1580322"/>
              <a:gd name="connsiteX57" fmla="*/ 1133102 w 1194837"/>
              <a:gd name="connsiteY57" fmla="*/ 59635 h 1580322"/>
              <a:gd name="connsiteX58" fmla="*/ 1073467 w 1194837"/>
              <a:gd name="connsiteY58" fmla="*/ 19878 h 1580322"/>
              <a:gd name="connsiteX59" fmla="*/ 993954 w 1194837"/>
              <a:gd name="connsiteY59" fmla="*/ 0 h 1580322"/>
              <a:gd name="connsiteX60" fmla="*/ 894563 w 1194837"/>
              <a:gd name="connsiteY60" fmla="*/ 19878 h 1580322"/>
              <a:gd name="connsiteX61" fmla="*/ 844867 w 1194837"/>
              <a:gd name="connsiteY61" fmla="*/ 59635 h 1580322"/>
              <a:gd name="connsiteX62" fmla="*/ 785232 w 1194837"/>
              <a:gd name="connsiteY62" fmla="*/ 99391 h 1580322"/>
              <a:gd name="connsiteX63" fmla="*/ 725598 w 1194837"/>
              <a:gd name="connsiteY63" fmla="*/ 119269 h 1580322"/>
              <a:gd name="connsiteX64" fmla="*/ 665963 w 1194837"/>
              <a:gd name="connsiteY64" fmla="*/ 109330 h 1580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94837" h="1580322">
                <a:moveTo>
                  <a:pt x="665963" y="109330"/>
                </a:moveTo>
                <a:lnTo>
                  <a:pt x="665963" y="109330"/>
                </a:lnTo>
                <a:cubicBezTo>
                  <a:pt x="639459" y="125895"/>
                  <a:pt x="614406" y="145048"/>
                  <a:pt x="586450" y="159026"/>
                </a:cubicBezTo>
                <a:cubicBezTo>
                  <a:pt x="577094" y="163704"/>
                  <a:pt x="502225" y="177859"/>
                  <a:pt x="496998" y="178904"/>
                </a:cubicBezTo>
                <a:cubicBezTo>
                  <a:pt x="483746" y="185530"/>
                  <a:pt x="470859" y="192945"/>
                  <a:pt x="457241" y="198782"/>
                </a:cubicBezTo>
                <a:cubicBezTo>
                  <a:pt x="447611" y="202909"/>
                  <a:pt x="436582" y="203634"/>
                  <a:pt x="427424" y="208722"/>
                </a:cubicBezTo>
                <a:cubicBezTo>
                  <a:pt x="406540" y="220324"/>
                  <a:pt x="387667" y="235226"/>
                  <a:pt x="367789" y="248478"/>
                </a:cubicBezTo>
                <a:cubicBezTo>
                  <a:pt x="336265" y="269493"/>
                  <a:pt x="311536" y="283163"/>
                  <a:pt x="288276" y="318052"/>
                </a:cubicBezTo>
                <a:cubicBezTo>
                  <a:pt x="260179" y="360197"/>
                  <a:pt x="273740" y="337185"/>
                  <a:pt x="248519" y="387626"/>
                </a:cubicBezTo>
                <a:cubicBezTo>
                  <a:pt x="245206" y="400878"/>
                  <a:pt x="241543" y="414047"/>
                  <a:pt x="238580" y="427382"/>
                </a:cubicBezTo>
                <a:cubicBezTo>
                  <a:pt x="234915" y="443873"/>
                  <a:pt x="232738" y="460689"/>
                  <a:pt x="228641" y="477078"/>
                </a:cubicBezTo>
                <a:cubicBezTo>
                  <a:pt x="226100" y="487242"/>
                  <a:pt x="222015" y="496956"/>
                  <a:pt x="218702" y="506895"/>
                </a:cubicBezTo>
                <a:cubicBezTo>
                  <a:pt x="194901" y="649705"/>
                  <a:pt x="218057" y="496389"/>
                  <a:pt x="198824" y="775252"/>
                </a:cubicBezTo>
                <a:cubicBezTo>
                  <a:pt x="198377" y="781740"/>
                  <a:pt x="189641" y="873130"/>
                  <a:pt x="178945" y="894522"/>
                </a:cubicBezTo>
                <a:cubicBezTo>
                  <a:pt x="168261" y="915890"/>
                  <a:pt x="152441" y="934278"/>
                  <a:pt x="139189" y="954156"/>
                </a:cubicBezTo>
                <a:cubicBezTo>
                  <a:pt x="114111" y="991773"/>
                  <a:pt x="127759" y="975526"/>
                  <a:pt x="99432" y="1003852"/>
                </a:cubicBezTo>
                <a:cubicBezTo>
                  <a:pt x="71277" y="1088318"/>
                  <a:pt x="110544" y="985332"/>
                  <a:pt x="69615" y="1053548"/>
                </a:cubicBezTo>
                <a:cubicBezTo>
                  <a:pt x="64225" y="1062532"/>
                  <a:pt x="64764" y="1074207"/>
                  <a:pt x="59676" y="1083365"/>
                </a:cubicBezTo>
                <a:cubicBezTo>
                  <a:pt x="48074" y="1104249"/>
                  <a:pt x="19919" y="1143000"/>
                  <a:pt x="19919" y="1143000"/>
                </a:cubicBezTo>
                <a:cubicBezTo>
                  <a:pt x="13293" y="1162878"/>
                  <a:pt x="-869" y="1181701"/>
                  <a:pt x="41" y="1202635"/>
                </a:cubicBezTo>
                <a:cubicBezTo>
                  <a:pt x="3354" y="1278835"/>
                  <a:pt x="-1618" y="1355850"/>
                  <a:pt x="9980" y="1431235"/>
                </a:cubicBezTo>
                <a:cubicBezTo>
                  <a:pt x="12117" y="1445128"/>
                  <a:pt x="28703" y="1452422"/>
                  <a:pt x="39798" y="1461052"/>
                </a:cubicBezTo>
                <a:cubicBezTo>
                  <a:pt x="58656" y="1475719"/>
                  <a:pt x="76768" y="1493253"/>
                  <a:pt x="99432" y="1500808"/>
                </a:cubicBezTo>
                <a:cubicBezTo>
                  <a:pt x="181292" y="1528095"/>
                  <a:pt x="138324" y="1517724"/>
                  <a:pt x="228641" y="1530626"/>
                </a:cubicBezTo>
                <a:cubicBezTo>
                  <a:pt x="262884" y="1542040"/>
                  <a:pt x="304340" y="1556706"/>
                  <a:pt x="337971" y="1560443"/>
                </a:cubicBezTo>
                <a:lnTo>
                  <a:pt x="516876" y="1580322"/>
                </a:lnTo>
                <a:cubicBezTo>
                  <a:pt x="626206" y="1577009"/>
                  <a:pt x="735646" y="1576286"/>
                  <a:pt x="844867" y="1570382"/>
                </a:cubicBezTo>
                <a:cubicBezTo>
                  <a:pt x="862797" y="1569413"/>
                  <a:pt x="936326" y="1543209"/>
                  <a:pt x="944258" y="1540565"/>
                </a:cubicBezTo>
                <a:lnTo>
                  <a:pt x="974076" y="1530626"/>
                </a:lnTo>
                <a:lnTo>
                  <a:pt x="1003893" y="1520687"/>
                </a:lnTo>
                <a:cubicBezTo>
                  <a:pt x="1017145" y="1500809"/>
                  <a:pt x="1036095" y="1483717"/>
                  <a:pt x="1043650" y="1461052"/>
                </a:cubicBezTo>
                <a:lnTo>
                  <a:pt x="1063528" y="1401417"/>
                </a:lnTo>
                <a:cubicBezTo>
                  <a:pt x="1055825" y="1308975"/>
                  <a:pt x="1062111" y="1307004"/>
                  <a:pt x="1043650" y="1242391"/>
                </a:cubicBezTo>
                <a:cubicBezTo>
                  <a:pt x="1040772" y="1232317"/>
                  <a:pt x="1039101" y="1221558"/>
                  <a:pt x="1033711" y="1212574"/>
                </a:cubicBezTo>
                <a:cubicBezTo>
                  <a:pt x="1028890" y="1204538"/>
                  <a:pt x="1020458" y="1199321"/>
                  <a:pt x="1013832" y="1192695"/>
                </a:cubicBezTo>
                <a:cubicBezTo>
                  <a:pt x="1010519" y="1182756"/>
                  <a:pt x="1011301" y="1170286"/>
                  <a:pt x="1003893" y="1162878"/>
                </a:cubicBezTo>
                <a:cubicBezTo>
                  <a:pt x="993416" y="1152401"/>
                  <a:pt x="976465" y="1151218"/>
                  <a:pt x="964137" y="1143000"/>
                </a:cubicBezTo>
                <a:cubicBezTo>
                  <a:pt x="910969" y="1107555"/>
                  <a:pt x="987795" y="1134007"/>
                  <a:pt x="904502" y="1113182"/>
                </a:cubicBezTo>
                <a:cubicBezTo>
                  <a:pt x="884624" y="1099930"/>
                  <a:pt x="858119" y="1093304"/>
                  <a:pt x="844867" y="1073426"/>
                </a:cubicBezTo>
                <a:cubicBezTo>
                  <a:pt x="838241" y="1063487"/>
                  <a:pt x="830331" y="1054292"/>
                  <a:pt x="824989" y="1043608"/>
                </a:cubicBezTo>
                <a:cubicBezTo>
                  <a:pt x="820304" y="1034237"/>
                  <a:pt x="820440" y="1022775"/>
                  <a:pt x="815050" y="1013791"/>
                </a:cubicBezTo>
                <a:cubicBezTo>
                  <a:pt x="810229" y="1005756"/>
                  <a:pt x="801797" y="1000539"/>
                  <a:pt x="795171" y="993913"/>
                </a:cubicBezTo>
                <a:cubicBezTo>
                  <a:pt x="791858" y="983974"/>
                  <a:pt x="785232" y="974572"/>
                  <a:pt x="785232" y="964095"/>
                </a:cubicBezTo>
                <a:cubicBezTo>
                  <a:pt x="785232" y="940669"/>
                  <a:pt x="787763" y="916746"/>
                  <a:pt x="795171" y="894522"/>
                </a:cubicBezTo>
                <a:cubicBezTo>
                  <a:pt x="798134" y="885632"/>
                  <a:pt x="807553" y="880266"/>
                  <a:pt x="815050" y="874643"/>
                </a:cubicBezTo>
                <a:cubicBezTo>
                  <a:pt x="834162" y="860309"/>
                  <a:pt x="852020" y="842442"/>
                  <a:pt x="874684" y="834887"/>
                </a:cubicBezTo>
                <a:cubicBezTo>
                  <a:pt x="903673" y="825224"/>
                  <a:pt x="916181" y="822617"/>
                  <a:pt x="944258" y="805069"/>
                </a:cubicBezTo>
                <a:cubicBezTo>
                  <a:pt x="958305" y="796289"/>
                  <a:pt x="970763" y="785191"/>
                  <a:pt x="984015" y="775252"/>
                </a:cubicBezTo>
                <a:cubicBezTo>
                  <a:pt x="1045188" y="683493"/>
                  <a:pt x="967129" y="796358"/>
                  <a:pt x="1023771" y="725556"/>
                </a:cubicBezTo>
                <a:cubicBezTo>
                  <a:pt x="1031233" y="716228"/>
                  <a:pt x="1035784" y="704729"/>
                  <a:pt x="1043650" y="695739"/>
                </a:cubicBezTo>
                <a:cubicBezTo>
                  <a:pt x="1151118" y="572919"/>
                  <a:pt x="1046720" y="708208"/>
                  <a:pt x="1123163" y="606287"/>
                </a:cubicBezTo>
                <a:cubicBezTo>
                  <a:pt x="1126476" y="596348"/>
                  <a:pt x="1128975" y="586099"/>
                  <a:pt x="1133102" y="576469"/>
                </a:cubicBezTo>
                <a:cubicBezTo>
                  <a:pt x="1148233" y="541163"/>
                  <a:pt x="1152896" y="536839"/>
                  <a:pt x="1172858" y="506895"/>
                </a:cubicBezTo>
                <a:cubicBezTo>
                  <a:pt x="1176171" y="493643"/>
                  <a:pt x="1179045" y="480273"/>
                  <a:pt x="1182798" y="467139"/>
                </a:cubicBezTo>
                <a:cubicBezTo>
                  <a:pt x="1185676" y="457066"/>
                  <a:pt x="1192737" y="447799"/>
                  <a:pt x="1192737" y="437322"/>
                </a:cubicBezTo>
                <a:cubicBezTo>
                  <a:pt x="1192737" y="239437"/>
                  <a:pt x="1204377" y="283392"/>
                  <a:pt x="1172858" y="188843"/>
                </a:cubicBezTo>
                <a:cubicBezTo>
                  <a:pt x="1169545" y="165652"/>
                  <a:pt x="1167513" y="142241"/>
                  <a:pt x="1162919" y="119269"/>
                </a:cubicBezTo>
                <a:cubicBezTo>
                  <a:pt x="1159267" y="101008"/>
                  <a:pt x="1147316" y="72073"/>
                  <a:pt x="1133102" y="59635"/>
                </a:cubicBezTo>
                <a:cubicBezTo>
                  <a:pt x="1115122" y="43903"/>
                  <a:pt x="1096894" y="24563"/>
                  <a:pt x="1073467" y="19878"/>
                </a:cubicBezTo>
                <a:cubicBezTo>
                  <a:pt x="1013498" y="7884"/>
                  <a:pt x="1039797" y="15281"/>
                  <a:pt x="993954" y="0"/>
                </a:cubicBezTo>
                <a:cubicBezTo>
                  <a:pt x="968313" y="3663"/>
                  <a:pt x="922319" y="6000"/>
                  <a:pt x="894563" y="19878"/>
                </a:cubicBezTo>
                <a:cubicBezTo>
                  <a:pt x="845910" y="44204"/>
                  <a:pt x="881851" y="31897"/>
                  <a:pt x="844867" y="59635"/>
                </a:cubicBezTo>
                <a:cubicBezTo>
                  <a:pt x="825755" y="73969"/>
                  <a:pt x="807897" y="91836"/>
                  <a:pt x="785232" y="99391"/>
                </a:cubicBezTo>
                <a:lnTo>
                  <a:pt x="725598" y="119269"/>
                </a:lnTo>
                <a:cubicBezTo>
                  <a:pt x="691335" y="130690"/>
                  <a:pt x="675902" y="110986"/>
                  <a:pt x="665963" y="109330"/>
                </a:cubicBezTo>
                <a:close/>
              </a:path>
            </a:pathLst>
          </a:custGeom>
          <a:solidFill>
            <a:schemeClr val="accent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33">
            <a:extLst>
              <a:ext uri="{FF2B5EF4-FFF2-40B4-BE49-F238E27FC236}">
                <a16:creationId xmlns:a16="http://schemas.microsoft.com/office/drawing/2014/main" id="{10479742-E7C0-09D9-22D2-4BCE621299C6}"/>
              </a:ext>
            </a:extLst>
          </p:cNvPr>
          <p:cNvSpPr/>
          <p:nvPr/>
        </p:nvSpPr>
        <p:spPr>
          <a:xfrm>
            <a:off x="7435111" y="2159427"/>
            <a:ext cx="854824" cy="1401530"/>
          </a:xfrm>
          <a:custGeom>
            <a:avLst/>
            <a:gdLst>
              <a:gd name="connsiteX0" fmla="*/ 278354 w 854824"/>
              <a:gd name="connsiteY0" fmla="*/ 367861 h 1401530"/>
              <a:gd name="connsiteX1" fmla="*/ 278354 w 854824"/>
              <a:gd name="connsiteY1" fmla="*/ 367861 h 1401530"/>
              <a:gd name="connsiteX2" fmla="*/ 288293 w 854824"/>
              <a:gd name="connsiteY2" fmla="*/ 278408 h 1401530"/>
              <a:gd name="connsiteX3" fmla="*/ 298233 w 854824"/>
              <a:gd name="connsiteY3" fmla="*/ 248591 h 1401530"/>
              <a:gd name="connsiteX4" fmla="*/ 308172 w 854824"/>
              <a:gd name="connsiteY4" fmla="*/ 208834 h 1401530"/>
              <a:gd name="connsiteX5" fmla="*/ 328050 w 854824"/>
              <a:gd name="connsiteY5" fmla="*/ 149200 h 1401530"/>
              <a:gd name="connsiteX6" fmla="*/ 367807 w 854824"/>
              <a:gd name="connsiteY6" fmla="*/ 109443 h 1401530"/>
              <a:gd name="connsiteX7" fmla="*/ 417502 w 854824"/>
              <a:gd name="connsiteY7" fmla="*/ 59748 h 1401530"/>
              <a:gd name="connsiteX8" fmla="*/ 467198 w 854824"/>
              <a:gd name="connsiteY8" fmla="*/ 29930 h 1401530"/>
              <a:gd name="connsiteX9" fmla="*/ 526833 w 854824"/>
              <a:gd name="connsiteY9" fmla="*/ 113 h 1401530"/>
              <a:gd name="connsiteX10" fmla="*/ 586467 w 854824"/>
              <a:gd name="connsiteY10" fmla="*/ 19991 h 1401530"/>
              <a:gd name="connsiteX11" fmla="*/ 616285 w 854824"/>
              <a:gd name="connsiteY11" fmla="*/ 29930 h 1401530"/>
              <a:gd name="connsiteX12" fmla="*/ 636163 w 854824"/>
              <a:gd name="connsiteY12" fmla="*/ 59748 h 1401530"/>
              <a:gd name="connsiteX13" fmla="*/ 665980 w 854824"/>
              <a:gd name="connsiteY13" fmla="*/ 79626 h 1401530"/>
              <a:gd name="connsiteX14" fmla="*/ 675920 w 854824"/>
              <a:gd name="connsiteY14" fmla="*/ 109443 h 1401530"/>
              <a:gd name="connsiteX15" fmla="*/ 705737 w 854824"/>
              <a:gd name="connsiteY15" fmla="*/ 129321 h 1401530"/>
              <a:gd name="connsiteX16" fmla="*/ 725615 w 854824"/>
              <a:gd name="connsiteY16" fmla="*/ 149200 h 1401530"/>
              <a:gd name="connsiteX17" fmla="*/ 745493 w 854824"/>
              <a:gd name="connsiteY17" fmla="*/ 179017 h 1401530"/>
              <a:gd name="connsiteX18" fmla="*/ 775311 w 854824"/>
              <a:gd name="connsiteY18" fmla="*/ 188956 h 1401530"/>
              <a:gd name="connsiteX19" fmla="*/ 805128 w 854824"/>
              <a:gd name="connsiteY19" fmla="*/ 208834 h 1401530"/>
              <a:gd name="connsiteX20" fmla="*/ 844885 w 854824"/>
              <a:gd name="connsiteY20" fmla="*/ 258530 h 1401530"/>
              <a:gd name="connsiteX21" fmla="*/ 854824 w 854824"/>
              <a:gd name="connsiteY21" fmla="*/ 288348 h 1401530"/>
              <a:gd name="connsiteX22" fmla="*/ 844885 w 854824"/>
              <a:gd name="connsiteY22" fmla="*/ 457313 h 1401530"/>
              <a:gd name="connsiteX23" fmla="*/ 834946 w 854824"/>
              <a:gd name="connsiteY23" fmla="*/ 487130 h 1401530"/>
              <a:gd name="connsiteX24" fmla="*/ 825007 w 854824"/>
              <a:gd name="connsiteY24" fmla="*/ 526887 h 1401530"/>
              <a:gd name="connsiteX25" fmla="*/ 805128 w 854824"/>
              <a:gd name="connsiteY25" fmla="*/ 586521 h 1401530"/>
              <a:gd name="connsiteX26" fmla="*/ 765372 w 854824"/>
              <a:gd name="connsiteY26" fmla="*/ 675974 h 1401530"/>
              <a:gd name="connsiteX27" fmla="*/ 735554 w 854824"/>
              <a:gd name="connsiteY27" fmla="*/ 785304 h 1401530"/>
              <a:gd name="connsiteX28" fmla="*/ 725615 w 854824"/>
              <a:gd name="connsiteY28" fmla="*/ 815121 h 1401530"/>
              <a:gd name="connsiteX29" fmla="*/ 715676 w 854824"/>
              <a:gd name="connsiteY29" fmla="*/ 844939 h 1401530"/>
              <a:gd name="connsiteX30" fmla="*/ 745493 w 854824"/>
              <a:gd name="connsiteY30" fmla="*/ 954269 h 1401530"/>
              <a:gd name="connsiteX31" fmla="*/ 755433 w 854824"/>
              <a:gd name="connsiteY31" fmla="*/ 984087 h 1401530"/>
              <a:gd name="connsiteX32" fmla="*/ 765372 w 854824"/>
              <a:gd name="connsiteY32" fmla="*/ 1013904 h 1401530"/>
              <a:gd name="connsiteX33" fmla="*/ 755433 w 854824"/>
              <a:gd name="connsiteY33" fmla="*/ 1103356 h 1401530"/>
              <a:gd name="connsiteX34" fmla="*/ 745493 w 854824"/>
              <a:gd name="connsiteY34" fmla="*/ 1133174 h 1401530"/>
              <a:gd name="connsiteX35" fmla="*/ 725615 w 854824"/>
              <a:gd name="connsiteY35" fmla="*/ 1212687 h 1401530"/>
              <a:gd name="connsiteX36" fmla="*/ 705737 w 854824"/>
              <a:gd name="connsiteY36" fmla="*/ 1272321 h 1401530"/>
              <a:gd name="connsiteX37" fmla="*/ 675920 w 854824"/>
              <a:gd name="connsiteY37" fmla="*/ 1331956 h 1401530"/>
              <a:gd name="connsiteX38" fmla="*/ 646102 w 854824"/>
              <a:gd name="connsiteY38" fmla="*/ 1351834 h 1401530"/>
              <a:gd name="connsiteX39" fmla="*/ 626224 w 854824"/>
              <a:gd name="connsiteY39" fmla="*/ 1371713 h 1401530"/>
              <a:gd name="connsiteX40" fmla="*/ 516893 w 854824"/>
              <a:gd name="connsiteY40" fmla="*/ 1401530 h 1401530"/>
              <a:gd name="connsiteX41" fmla="*/ 387685 w 854824"/>
              <a:gd name="connsiteY41" fmla="*/ 1391591 h 1401530"/>
              <a:gd name="connsiteX42" fmla="*/ 347928 w 854824"/>
              <a:gd name="connsiteY42" fmla="*/ 1381652 h 1401530"/>
              <a:gd name="connsiteX43" fmla="*/ 288293 w 854824"/>
              <a:gd name="connsiteY43" fmla="*/ 1361774 h 1401530"/>
              <a:gd name="connsiteX44" fmla="*/ 258476 w 854824"/>
              <a:gd name="connsiteY44" fmla="*/ 1351834 h 1401530"/>
              <a:gd name="connsiteX45" fmla="*/ 228659 w 854824"/>
              <a:gd name="connsiteY45" fmla="*/ 1331956 h 1401530"/>
              <a:gd name="connsiteX46" fmla="*/ 198841 w 854824"/>
              <a:gd name="connsiteY46" fmla="*/ 1272321 h 1401530"/>
              <a:gd name="connsiteX47" fmla="*/ 178963 w 854824"/>
              <a:gd name="connsiteY47" fmla="*/ 1242504 h 1401530"/>
              <a:gd name="connsiteX48" fmla="*/ 159085 w 854824"/>
              <a:gd name="connsiteY48" fmla="*/ 1182869 h 1401530"/>
              <a:gd name="connsiteX49" fmla="*/ 139207 w 854824"/>
              <a:gd name="connsiteY49" fmla="*/ 1153052 h 1401530"/>
              <a:gd name="connsiteX50" fmla="*/ 129267 w 854824"/>
              <a:gd name="connsiteY50" fmla="*/ 1123234 h 1401530"/>
              <a:gd name="connsiteX51" fmla="*/ 79572 w 854824"/>
              <a:gd name="connsiteY51" fmla="*/ 1073539 h 1401530"/>
              <a:gd name="connsiteX52" fmla="*/ 19937 w 854824"/>
              <a:gd name="connsiteY52" fmla="*/ 1003965 h 1401530"/>
              <a:gd name="connsiteX53" fmla="*/ 59 w 854824"/>
              <a:gd name="connsiteY53" fmla="*/ 944330 h 1401530"/>
              <a:gd name="connsiteX54" fmla="*/ 29876 w 854824"/>
              <a:gd name="connsiteY54" fmla="*/ 815121 h 1401530"/>
              <a:gd name="connsiteX55" fmla="*/ 59693 w 854824"/>
              <a:gd name="connsiteY55" fmla="*/ 785304 h 1401530"/>
              <a:gd name="connsiteX56" fmla="*/ 119328 w 854824"/>
              <a:gd name="connsiteY56" fmla="*/ 695852 h 1401530"/>
              <a:gd name="connsiteX57" fmla="*/ 159085 w 854824"/>
              <a:gd name="connsiteY57" fmla="*/ 636217 h 1401530"/>
              <a:gd name="connsiteX58" fmla="*/ 178963 w 854824"/>
              <a:gd name="connsiteY58" fmla="*/ 606400 h 1401530"/>
              <a:gd name="connsiteX59" fmla="*/ 218720 w 854824"/>
              <a:gd name="connsiteY59" fmla="*/ 566643 h 1401530"/>
              <a:gd name="connsiteX60" fmla="*/ 228659 w 854824"/>
              <a:gd name="connsiteY60" fmla="*/ 536826 h 1401530"/>
              <a:gd name="connsiteX61" fmla="*/ 248537 w 854824"/>
              <a:gd name="connsiteY61" fmla="*/ 507008 h 1401530"/>
              <a:gd name="connsiteX62" fmla="*/ 268415 w 854824"/>
              <a:gd name="connsiteY62" fmla="*/ 447374 h 1401530"/>
              <a:gd name="connsiteX63" fmla="*/ 278354 w 854824"/>
              <a:gd name="connsiteY63" fmla="*/ 367861 h 1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854824" h="1401530">
                <a:moveTo>
                  <a:pt x="278354" y="367861"/>
                </a:moveTo>
                <a:lnTo>
                  <a:pt x="278354" y="367861"/>
                </a:lnTo>
                <a:cubicBezTo>
                  <a:pt x="281667" y="338043"/>
                  <a:pt x="283361" y="308001"/>
                  <a:pt x="288293" y="278408"/>
                </a:cubicBezTo>
                <a:cubicBezTo>
                  <a:pt x="290015" y="268074"/>
                  <a:pt x="295355" y="258665"/>
                  <a:pt x="298233" y="248591"/>
                </a:cubicBezTo>
                <a:cubicBezTo>
                  <a:pt x="301986" y="235456"/>
                  <a:pt x="304247" y="221918"/>
                  <a:pt x="308172" y="208834"/>
                </a:cubicBezTo>
                <a:cubicBezTo>
                  <a:pt x="314193" y="188764"/>
                  <a:pt x="313234" y="164016"/>
                  <a:pt x="328050" y="149200"/>
                </a:cubicBezTo>
                <a:cubicBezTo>
                  <a:pt x="341302" y="135948"/>
                  <a:pt x="357411" y="125037"/>
                  <a:pt x="367807" y="109443"/>
                </a:cubicBezTo>
                <a:cubicBezTo>
                  <a:pt x="401885" y="58326"/>
                  <a:pt x="370172" y="97613"/>
                  <a:pt x="417502" y="59748"/>
                </a:cubicBezTo>
                <a:cubicBezTo>
                  <a:pt x="456483" y="28562"/>
                  <a:pt x="415415" y="47191"/>
                  <a:pt x="467198" y="29930"/>
                </a:cubicBezTo>
                <a:cubicBezTo>
                  <a:pt x="478923" y="22113"/>
                  <a:pt x="509197" y="-1847"/>
                  <a:pt x="526833" y="113"/>
                </a:cubicBezTo>
                <a:cubicBezTo>
                  <a:pt x="547658" y="2427"/>
                  <a:pt x="566589" y="13365"/>
                  <a:pt x="586467" y="19991"/>
                </a:cubicBezTo>
                <a:lnTo>
                  <a:pt x="616285" y="29930"/>
                </a:lnTo>
                <a:cubicBezTo>
                  <a:pt x="622911" y="39869"/>
                  <a:pt x="627716" y="51301"/>
                  <a:pt x="636163" y="59748"/>
                </a:cubicBezTo>
                <a:cubicBezTo>
                  <a:pt x="644609" y="68195"/>
                  <a:pt x="658518" y="70298"/>
                  <a:pt x="665980" y="79626"/>
                </a:cubicBezTo>
                <a:cubicBezTo>
                  <a:pt x="672525" y="87807"/>
                  <a:pt x="669375" y="101262"/>
                  <a:pt x="675920" y="109443"/>
                </a:cubicBezTo>
                <a:cubicBezTo>
                  <a:pt x="683382" y="118771"/>
                  <a:pt x="696409" y="121859"/>
                  <a:pt x="705737" y="129321"/>
                </a:cubicBezTo>
                <a:cubicBezTo>
                  <a:pt x="713054" y="135175"/>
                  <a:pt x="719761" y="141883"/>
                  <a:pt x="725615" y="149200"/>
                </a:cubicBezTo>
                <a:cubicBezTo>
                  <a:pt x="733077" y="158528"/>
                  <a:pt x="736165" y="171555"/>
                  <a:pt x="745493" y="179017"/>
                </a:cubicBezTo>
                <a:cubicBezTo>
                  <a:pt x="753674" y="185562"/>
                  <a:pt x="765372" y="185643"/>
                  <a:pt x="775311" y="188956"/>
                </a:cubicBezTo>
                <a:cubicBezTo>
                  <a:pt x="785250" y="195582"/>
                  <a:pt x="795800" y="201372"/>
                  <a:pt x="805128" y="208834"/>
                </a:cubicBezTo>
                <a:cubicBezTo>
                  <a:pt x="825361" y="225020"/>
                  <a:pt x="830125" y="236390"/>
                  <a:pt x="844885" y="258530"/>
                </a:cubicBezTo>
                <a:cubicBezTo>
                  <a:pt x="848198" y="268469"/>
                  <a:pt x="854824" y="277871"/>
                  <a:pt x="854824" y="288348"/>
                </a:cubicBezTo>
                <a:cubicBezTo>
                  <a:pt x="854824" y="344767"/>
                  <a:pt x="850499" y="401174"/>
                  <a:pt x="844885" y="457313"/>
                </a:cubicBezTo>
                <a:cubicBezTo>
                  <a:pt x="843843" y="467738"/>
                  <a:pt x="837824" y="477056"/>
                  <a:pt x="834946" y="487130"/>
                </a:cubicBezTo>
                <a:cubicBezTo>
                  <a:pt x="831193" y="500265"/>
                  <a:pt x="828932" y="513803"/>
                  <a:pt x="825007" y="526887"/>
                </a:cubicBezTo>
                <a:cubicBezTo>
                  <a:pt x="818986" y="546957"/>
                  <a:pt x="816751" y="569087"/>
                  <a:pt x="805128" y="586521"/>
                </a:cubicBezTo>
                <a:cubicBezTo>
                  <a:pt x="781333" y="622214"/>
                  <a:pt x="775510" y="625283"/>
                  <a:pt x="765372" y="675974"/>
                </a:cubicBezTo>
                <a:cubicBezTo>
                  <a:pt x="751323" y="746217"/>
                  <a:pt x="760776" y="709641"/>
                  <a:pt x="735554" y="785304"/>
                </a:cubicBezTo>
                <a:lnTo>
                  <a:pt x="725615" y="815121"/>
                </a:lnTo>
                <a:lnTo>
                  <a:pt x="715676" y="844939"/>
                </a:lnTo>
                <a:cubicBezTo>
                  <a:pt x="729723" y="915176"/>
                  <a:pt x="720274" y="878613"/>
                  <a:pt x="745493" y="954269"/>
                </a:cubicBezTo>
                <a:lnTo>
                  <a:pt x="755433" y="984087"/>
                </a:lnTo>
                <a:lnTo>
                  <a:pt x="765372" y="1013904"/>
                </a:lnTo>
                <a:cubicBezTo>
                  <a:pt x="762059" y="1043721"/>
                  <a:pt x="760365" y="1073763"/>
                  <a:pt x="755433" y="1103356"/>
                </a:cubicBezTo>
                <a:cubicBezTo>
                  <a:pt x="753711" y="1113690"/>
                  <a:pt x="748250" y="1123066"/>
                  <a:pt x="745493" y="1133174"/>
                </a:cubicBezTo>
                <a:cubicBezTo>
                  <a:pt x="738305" y="1159531"/>
                  <a:pt x="734254" y="1186769"/>
                  <a:pt x="725615" y="1212687"/>
                </a:cubicBezTo>
                <a:lnTo>
                  <a:pt x="705737" y="1272321"/>
                </a:lnTo>
                <a:cubicBezTo>
                  <a:pt x="697653" y="1296572"/>
                  <a:pt x="695188" y="1312689"/>
                  <a:pt x="675920" y="1331956"/>
                </a:cubicBezTo>
                <a:cubicBezTo>
                  <a:pt x="667473" y="1340403"/>
                  <a:pt x="655430" y="1344372"/>
                  <a:pt x="646102" y="1351834"/>
                </a:cubicBezTo>
                <a:cubicBezTo>
                  <a:pt x="638785" y="1357688"/>
                  <a:pt x="634605" y="1367522"/>
                  <a:pt x="626224" y="1371713"/>
                </a:cubicBezTo>
                <a:cubicBezTo>
                  <a:pt x="592598" y="1388526"/>
                  <a:pt x="553245" y="1394260"/>
                  <a:pt x="516893" y="1401530"/>
                </a:cubicBezTo>
                <a:cubicBezTo>
                  <a:pt x="473824" y="1398217"/>
                  <a:pt x="430586" y="1396638"/>
                  <a:pt x="387685" y="1391591"/>
                </a:cubicBezTo>
                <a:cubicBezTo>
                  <a:pt x="374118" y="1389995"/>
                  <a:pt x="361012" y="1385577"/>
                  <a:pt x="347928" y="1381652"/>
                </a:cubicBezTo>
                <a:cubicBezTo>
                  <a:pt x="327858" y="1375631"/>
                  <a:pt x="308171" y="1368400"/>
                  <a:pt x="288293" y="1361774"/>
                </a:cubicBezTo>
                <a:cubicBezTo>
                  <a:pt x="278354" y="1358461"/>
                  <a:pt x="267193" y="1357645"/>
                  <a:pt x="258476" y="1351834"/>
                </a:cubicBezTo>
                <a:lnTo>
                  <a:pt x="228659" y="1331956"/>
                </a:lnTo>
                <a:cubicBezTo>
                  <a:pt x="171695" y="1246515"/>
                  <a:pt x="239986" y="1354612"/>
                  <a:pt x="198841" y="1272321"/>
                </a:cubicBezTo>
                <a:cubicBezTo>
                  <a:pt x="193499" y="1261637"/>
                  <a:pt x="183814" y="1253420"/>
                  <a:pt x="178963" y="1242504"/>
                </a:cubicBezTo>
                <a:cubicBezTo>
                  <a:pt x="170453" y="1223356"/>
                  <a:pt x="170708" y="1200303"/>
                  <a:pt x="159085" y="1182869"/>
                </a:cubicBezTo>
                <a:cubicBezTo>
                  <a:pt x="152459" y="1172930"/>
                  <a:pt x="144549" y="1163736"/>
                  <a:pt x="139207" y="1153052"/>
                </a:cubicBezTo>
                <a:cubicBezTo>
                  <a:pt x="134521" y="1143681"/>
                  <a:pt x="133953" y="1132605"/>
                  <a:pt x="129267" y="1123234"/>
                </a:cubicBezTo>
                <a:cubicBezTo>
                  <a:pt x="107732" y="1080164"/>
                  <a:pt x="114359" y="1103357"/>
                  <a:pt x="79572" y="1073539"/>
                </a:cubicBezTo>
                <a:cubicBezTo>
                  <a:pt x="42080" y="1041403"/>
                  <a:pt x="43384" y="1039135"/>
                  <a:pt x="19937" y="1003965"/>
                </a:cubicBezTo>
                <a:cubicBezTo>
                  <a:pt x="13311" y="984087"/>
                  <a:pt x="1666" y="965222"/>
                  <a:pt x="59" y="944330"/>
                </a:cubicBezTo>
                <a:cubicBezTo>
                  <a:pt x="-1112" y="929102"/>
                  <a:pt x="15178" y="829819"/>
                  <a:pt x="29876" y="815121"/>
                </a:cubicBezTo>
                <a:cubicBezTo>
                  <a:pt x="39815" y="805182"/>
                  <a:pt x="51064" y="796399"/>
                  <a:pt x="59693" y="785304"/>
                </a:cubicBezTo>
                <a:cubicBezTo>
                  <a:pt x="59697" y="785299"/>
                  <a:pt x="109387" y="710764"/>
                  <a:pt x="119328" y="695852"/>
                </a:cubicBezTo>
                <a:lnTo>
                  <a:pt x="159085" y="636217"/>
                </a:lnTo>
                <a:cubicBezTo>
                  <a:pt x="165711" y="626278"/>
                  <a:pt x="170516" y="614847"/>
                  <a:pt x="178963" y="606400"/>
                </a:cubicBezTo>
                <a:lnTo>
                  <a:pt x="218720" y="566643"/>
                </a:lnTo>
                <a:cubicBezTo>
                  <a:pt x="222033" y="556704"/>
                  <a:pt x="223974" y="546197"/>
                  <a:pt x="228659" y="536826"/>
                </a:cubicBezTo>
                <a:cubicBezTo>
                  <a:pt x="234001" y="526142"/>
                  <a:pt x="243686" y="517924"/>
                  <a:pt x="248537" y="507008"/>
                </a:cubicBezTo>
                <a:cubicBezTo>
                  <a:pt x="257047" y="487861"/>
                  <a:pt x="261789" y="467252"/>
                  <a:pt x="268415" y="447374"/>
                </a:cubicBezTo>
                <a:cubicBezTo>
                  <a:pt x="279402" y="414414"/>
                  <a:pt x="276698" y="381113"/>
                  <a:pt x="278354" y="367861"/>
                </a:cubicBezTo>
                <a:close/>
              </a:path>
            </a:pathLst>
          </a:custGeom>
          <a:solidFill>
            <a:schemeClr val="accent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Hexagon 34">
            <a:extLst>
              <a:ext uri="{FF2B5EF4-FFF2-40B4-BE49-F238E27FC236}">
                <a16:creationId xmlns:a16="http://schemas.microsoft.com/office/drawing/2014/main" id="{478354A3-C657-5F86-2DD0-6751FE787871}"/>
              </a:ext>
            </a:extLst>
          </p:cNvPr>
          <p:cNvSpPr/>
          <p:nvPr/>
        </p:nvSpPr>
        <p:spPr>
          <a:xfrm rot="5400000">
            <a:off x="7193660" y="1963665"/>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Hexagon 35">
            <a:extLst>
              <a:ext uri="{FF2B5EF4-FFF2-40B4-BE49-F238E27FC236}">
                <a16:creationId xmlns:a16="http://schemas.microsoft.com/office/drawing/2014/main" id="{65C26573-0933-8C8A-3C55-D0D6423E8678}"/>
              </a:ext>
            </a:extLst>
          </p:cNvPr>
          <p:cNvSpPr/>
          <p:nvPr/>
        </p:nvSpPr>
        <p:spPr>
          <a:xfrm rot="5113107">
            <a:off x="6605017" y="2164493"/>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Hexagon 36">
            <a:extLst>
              <a:ext uri="{FF2B5EF4-FFF2-40B4-BE49-F238E27FC236}">
                <a16:creationId xmlns:a16="http://schemas.microsoft.com/office/drawing/2014/main" id="{7EAE6A64-07FA-1466-53E0-A0556B485828}"/>
              </a:ext>
            </a:extLst>
          </p:cNvPr>
          <p:cNvSpPr/>
          <p:nvPr/>
        </p:nvSpPr>
        <p:spPr>
          <a:xfrm rot="3958458">
            <a:off x="7636308" y="2224139"/>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Hexagon 37">
            <a:extLst>
              <a:ext uri="{FF2B5EF4-FFF2-40B4-BE49-F238E27FC236}">
                <a16:creationId xmlns:a16="http://schemas.microsoft.com/office/drawing/2014/main" id="{764C59B5-E90B-EEEF-0D8F-B41B73F772AF}"/>
              </a:ext>
            </a:extLst>
          </p:cNvPr>
          <p:cNvSpPr/>
          <p:nvPr/>
        </p:nvSpPr>
        <p:spPr>
          <a:xfrm rot="5400000">
            <a:off x="8071274" y="2246911"/>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Hexagon 38">
            <a:extLst>
              <a:ext uri="{FF2B5EF4-FFF2-40B4-BE49-F238E27FC236}">
                <a16:creationId xmlns:a16="http://schemas.microsoft.com/office/drawing/2014/main" id="{AC6BA885-B512-A33B-D1C7-D1A3F719DA1A}"/>
              </a:ext>
            </a:extLst>
          </p:cNvPr>
          <p:cNvSpPr/>
          <p:nvPr/>
        </p:nvSpPr>
        <p:spPr>
          <a:xfrm rot="5400000">
            <a:off x="8411354" y="1938402"/>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Hexagon 39">
            <a:extLst>
              <a:ext uri="{FF2B5EF4-FFF2-40B4-BE49-F238E27FC236}">
                <a16:creationId xmlns:a16="http://schemas.microsoft.com/office/drawing/2014/main" id="{62EDB0A7-33F5-C8C2-5C19-C28DD09D5191}"/>
              </a:ext>
            </a:extLst>
          </p:cNvPr>
          <p:cNvSpPr/>
          <p:nvPr/>
        </p:nvSpPr>
        <p:spPr>
          <a:xfrm rot="5400000">
            <a:off x="8833410" y="1922958"/>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Hexagon 40">
            <a:extLst>
              <a:ext uri="{FF2B5EF4-FFF2-40B4-BE49-F238E27FC236}">
                <a16:creationId xmlns:a16="http://schemas.microsoft.com/office/drawing/2014/main" id="{E6FEC253-9C88-2CC7-122A-043EEB16505A}"/>
              </a:ext>
            </a:extLst>
          </p:cNvPr>
          <p:cNvSpPr/>
          <p:nvPr/>
        </p:nvSpPr>
        <p:spPr>
          <a:xfrm rot="7429559">
            <a:off x="9309560" y="2096292"/>
            <a:ext cx="268357" cy="168965"/>
          </a:xfrm>
          <a:prstGeom prst="hexagon">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A4023FAB-D923-3C8E-D5BA-04A3A6764C25}"/>
              </a:ext>
            </a:extLst>
          </p:cNvPr>
          <p:cNvSpPr txBox="1"/>
          <p:nvPr/>
        </p:nvSpPr>
        <p:spPr>
          <a:xfrm>
            <a:off x="6391521" y="1511983"/>
            <a:ext cx="3197094" cy="338554"/>
          </a:xfrm>
          <a:prstGeom prst="rect">
            <a:avLst/>
          </a:prstGeom>
          <a:noFill/>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Gastric Cancer</a:t>
            </a:r>
          </a:p>
        </p:txBody>
      </p:sp>
      <p:sp>
        <p:nvSpPr>
          <p:cNvPr id="43" name="Oval 42">
            <a:extLst>
              <a:ext uri="{FF2B5EF4-FFF2-40B4-BE49-F238E27FC236}">
                <a16:creationId xmlns:a16="http://schemas.microsoft.com/office/drawing/2014/main" id="{FBB0B6CB-773C-C809-8AA8-48568609C148}"/>
              </a:ext>
            </a:extLst>
          </p:cNvPr>
          <p:cNvSpPr/>
          <p:nvPr/>
        </p:nvSpPr>
        <p:spPr>
          <a:xfrm rot="19263866">
            <a:off x="6942683" y="3116483"/>
            <a:ext cx="294317" cy="367747"/>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a:extLst>
              <a:ext uri="{FF2B5EF4-FFF2-40B4-BE49-F238E27FC236}">
                <a16:creationId xmlns:a16="http://schemas.microsoft.com/office/drawing/2014/main" id="{C4918B1F-8235-1B8E-A0B4-F0F6A0BE05EF}"/>
              </a:ext>
            </a:extLst>
          </p:cNvPr>
          <p:cNvSpPr/>
          <p:nvPr/>
        </p:nvSpPr>
        <p:spPr>
          <a:xfrm rot="19263866" flipH="1">
            <a:off x="7624715" y="2919974"/>
            <a:ext cx="502364" cy="367747"/>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4">
            <a:extLst>
              <a:ext uri="{FF2B5EF4-FFF2-40B4-BE49-F238E27FC236}">
                <a16:creationId xmlns:a16="http://schemas.microsoft.com/office/drawing/2014/main" id="{99848EAA-54A4-2A61-386B-A67F0261FDE9}"/>
              </a:ext>
            </a:extLst>
          </p:cNvPr>
          <p:cNvSpPr/>
          <p:nvPr/>
        </p:nvSpPr>
        <p:spPr>
          <a:xfrm rot="19263866">
            <a:off x="8813853" y="2379987"/>
            <a:ext cx="294317" cy="498268"/>
          </a:xfrm>
          <a:prstGeom prst="ellipse">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TextBox 192">
            <a:extLst>
              <a:ext uri="{FF2B5EF4-FFF2-40B4-BE49-F238E27FC236}">
                <a16:creationId xmlns:a16="http://schemas.microsoft.com/office/drawing/2014/main" id="{7866D17A-4036-A202-7CDC-36F9AD9FA871}"/>
              </a:ext>
            </a:extLst>
          </p:cNvPr>
          <p:cNvSpPr txBox="1"/>
          <p:nvPr/>
        </p:nvSpPr>
        <p:spPr bwMode="auto">
          <a:xfrm>
            <a:off x="439094" y="6363035"/>
            <a:ext cx="6105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Baek. Anticancer Res. 2019;39:6973.</a:t>
            </a:r>
            <a:endParaRPr lang="en-US" sz="1200" dirty="0">
              <a:solidFill>
                <a:schemeClr val="bg2"/>
              </a:solidFill>
            </a:endParaRPr>
          </a:p>
        </p:txBody>
      </p:sp>
    </p:spTree>
    <p:extLst>
      <p:ext uri="{BB962C8B-B14F-4D97-AF65-F5344CB8AC3E}">
        <p14:creationId xmlns:p14="http://schemas.microsoft.com/office/powerpoint/2010/main" val="135148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83335-A93F-1BE9-B347-2E42558F8CCF}"/>
              </a:ext>
            </a:extLst>
          </p:cNvPr>
          <p:cNvSpPr>
            <a:spLocks noGrp="1"/>
          </p:cNvSpPr>
          <p:nvPr>
            <p:ph type="title"/>
          </p:nvPr>
        </p:nvSpPr>
        <p:spPr/>
        <p:txBody>
          <a:bodyPr/>
          <a:lstStyle/>
          <a:p>
            <a:r>
              <a:rPr lang="en-US" dirty="0"/>
              <a:t>CLDN18.2 Scoring in Gastric Cancer</a:t>
            </a:r>
          </a:p>
        </p:txBody>
      </p:sp>
      <p:sp>
        <p:nvSpPr>
          <p:cNvPr id="6" name="Content Placeholder 5">
            <a:extLst>
              <a:ext uri="{FF2B5EF4-FFF2-40B4-BE49-F238E27FC236}">
                <a16:creationId xmlns:a16="http://schemas.microsoft.com/office/drawing/2014/main" id="{F64F6516-720D-3781-0E72-B19ACBDD0774}"/>
              </a:ext>
            </a:extLst>
          </p:cNvPr>
          <p:cNvSpPr>
            <a:spLocks noGrp="1"/>
          </p:cNvSpPr>
          <p:nvPr>
            <p:ph sz="half" idx="1"/>
          </p:nvPr>
        </p:nvSpPr>
        <p:spPr>
          <a:xfrm>
            <a:off x="601820" y="1529024"/>
            <a:ext cx="6667784" cy="1965046"/>
          </a:xfrm>
        </p:spPr>
        <p:txBody>
          <a:bodyPr>
            <a:noAutofit/>
          </a:bodyPr>
          <a:lstStyle/>
          <a:p>
            <a:pPr>
              <a:spcBef>
                <a:spcPts val="500"/>
              </a:spcBef>
              <a:spcAft>
                <a:spcPts val="0"/>
              </a:spcAft>
            </a:pPr>
            <a:r>
              <a:rPr lang="en-US" sz="1800" dirty="0"/>
              <a:t>IHC staining</a:t>
            </a:r>
          </a:p>
          <a:p>
            <a:pPr>
              <a:spcBef>
                <a:spcPts val="500"/>
              </a:spcBef>
              <a:spcAft>
                <a:spcPts val="0"/>
              </a:spcAft>
            </a:pPr>
            <a:r>
              <a:rPr lang="en-US" sz="1800" dirty="0"/>
              <a:t>Common tumor cell expression thresholds:</a:t>
            </a:r>
          </a:p>
          <a:p>
            <a:pPr lvl="1">
              <a:spcBef>
                <a:spcPts val="500"/>
              </a:spcBef>
              <a:spcAft>
                <a:spcPts val="0"/>
              </a:spcAft>
            </a:pPr>
            <a:r>
              <a:rPr lang="en-US" sz="1800" dirty="0"/>
              <a:t>≥40%: moderate or intermediate</a:t>
            </a:r>
          </a:p>
          <a:p>
            <a:pPr lvl="1">
              <a:spcBef>
                <a:spcPts val="500"/>
              </a:spcBef>
              <a:spcAft>
                <a:spcPts val="0"/>
              </a:spcAft>
            </a:pPr>
            <a:r>
              <a:rPr lang="en-US" sz="1800" dirty="0"/>
              <a:t>≥75%: high</a:t>
            </a:r>
          </a:p>
          <a:p>
            <a:pPr>
              <a:spcBef>
                <a:spcPts val="500"/>
              </a:spcBef>
              <a:spcAft>
                <a:spcPts val="0"/>
              </a:spcAft>
            </a:pPr>
            <a:r>
              <a:rPr lang="en-US" sz="1800" dirty="0"/>
              <a:t>No correlation with PD-L1</a:t>
            </a:r>
          </a:p>
          <a:p>
            <a:pPr lvl="1">
              <a:spcBef>
                <a:spcPts val="500"/>
              </a:spcBef>
              <a:spcAft>
                <a:spcPts val="0"/>
              </a:spcAft>
            </a:pPr>
            <a:r>
              <a:rPr lang="en-US" sz="1800" dirty="0"/>
              <a:t>In fact, ~15%-20% CLDN18.2 high tumors have PD-L1 CPS </a:t>
            </a:r>
            <a:r>
              <a:rPr lang="en-US" sz="1800" dirty="0">
                <a:cs typeface="Calibri" panose="020F0502020204030204" pitchFamily="34" charset="0"/>
              </a:rPr>
              <a:t>≥</a:t>
            </a:r>
            <a:r>
              <a:rPr lang="en-US" sz="1800" dirty="0"/>
              <a:t>5</a:t>
            </a:r>
          </a:p>
        </p:txBody>
      </p:sp>
      <p:grpSp>
        <p:nvGrpSpPr>
          <p:cNvPr id="12" name="Group 11">
            <a:extLst>
              <a:ext uri="{FF2B5EF4-FFF2-40B4-BE49-F238E27FC236}">
                <a16:creationId xmlns:a16="http://schemas.microsoft.com/office/drawing/2014/main" id="{2D16595C-4F7D-FCF5-1CDD-0036A8B2547F}"/>
              </a:ext>
            </a:extLst>
          </p:cNvPr>
          <p:cNvGrpSpPr/>
          <p:nvPr/>
        </p:nvGrpSpPr>
        <p:grpSpPr>
          <a:xfrm>
            <a:off x="7628848" y="1677167"/>
            <a:ext cx="3929716" cy="3547061"/>
            <a:chOff x="6096000" y="1379941"/>
            <a:chExt cx="5310281" cy="4729617"/>
          </a:xfrm>
        </p:grpSpPr>
        <p:pic>
          <p:nvPicPr>
            <p:cNvPr id="5" name="Picture 4">
              <a:extLst>
                <a:ext uri="{FF2B5EF4-FFF2-40B4-BE49-F238E27FC236}">
                  <a16:creationId xmlns:a16="http://schemas.microsoft.com/office/drawing/2014/main" id="{0D16383E-CA00-5F0F-11F1-3356B30A38D0}"/>
                </a:ext>
              </a:extLst>
            </p:cNvPr>
            <p:cNvPicPr>
              <a:picLocks noChangeAspect="1"/>
            </p:cNvPicPr>
            <p:nvPr/>
          </p:nvPicPr>
          <p:blipFill>
            <a:blip r:embed="rId3"/>
            <a:stretch>
              <a:fillRect/>
            </a:stretch>
          </p:blipFill>
          <p:spPr>
            <a:xfrm>
              <a:off x="6096000" y="1756997"/>
              <a:ext cx="5310281" cy="4352561"/>
            </a:xfrm>
            <a:prstGeom prst="rect">
              <a:avLst/>
            </a:prstGeom>
          </p:spPr>
        </p:pic>
        <p:sp>
          <p:nvSpPr>
            <p:cNvPr id="8" name="TextBox 7">
              <a:extLst>
                <a:ext uri="{FF2B5EF4-FFF2-40B4-BE49-F238E27FC236}">
                  <a16:creationId xmlns:a16="http://schemas.microsoft.com/office/drawing/2014/main" id="{20EEE8B5-8039-341B-EFBC-80ACF0099D53}"/>
                </a:ext>
              </a:extLst>
            </p:cNvPr>
            <p:cNvSpPr txBox="1"/>
            <p:nvPr/>
          </p:nvSpPr>
          <p:spPr bwMode="auto">
            <a:xfrm>
              <a:off x="6280904" y="1387433"/>
              <a:ext cx="968187" cy="36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Diffuse</a:t>
              </a:r>
            </a:p>
          </p:txBody>
        </p:sp>
        <p:sp>
          <p:nvSpPr>
            <p:cNvPr id="9" name="TextBox 8">
              <a:extLst>
                <a:ext uri="{FF2B5EF4-FFF2-40B4-BE49-F238E27FC236}">
                  <a16:creationId xmlns:a16="http://schemas.microsoft.com/office/drawing/2014/main" id="{9A086017-EC83-8DE6-86EE-64806D9F7072}"/>
                </a:ext>
              </a:extLst>
            </p:cNvPr>
            <p:cNvSpPr txBox="1"/>
            <p:nvPr/>
          </p:nvSpPr>
          <p:spPr bwMode="auto">
            <a:xfrm>
              <a:off x="7734543" y="1379941"/>
              <a:ext cx="1065006" cy="36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Intestinal</a:t>
              </a:r>
            </a:p>
          </p:txBody>
        </p:sp>
        <p:sp>
          <p:nvSpPr>
            <p:cNvPr id="10" name="TextBox 9">
              <a:extLst>
                <a:ext uri="{FF2B5EF4-FFF2-40B4-BE49-F238E27FC236}">
                  <a16:creationId xmlns:a16="http://schemas.microsoft.com/office/drawing/2014/main" id="{120E505C-7A73-6400-AFE8-3FD4A0410586}"/>
                </a:ext>
              </a:extLst>
            </p:cNvPr>
            <p:cNvSpPr txBox="1"/>
            <p:nvPr/>
          </p:nvSpPr>
          <p:spPr bwMode="auto">
            <a:xfrm>
              <a:off x="9246134" y="1387433"/>
              <a:ext cx="968187" cy="36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Mixed</a:t>
              </a:r>
            </a:p>
          </p:txBody>
        </p:sp>
      </p:grpSp>
      <p:sp>
        <p:nvSpPr>
          <p:cNvPr id="11" name="TextBox 10">
            <a:extLst>
              <a:ext uri="{FF2B5EF4-FFF2-40B4-BE49-F238E27FC236}">
                <a16:creationId xmlns:a16="http://schemas.microsoft.com/office/drawing/2014/main" id="{BC98B226-2D2D-01DC-3957-8D3A652F879E}"/>
              </a:ext>
            </a:extLst>
          </p:cNvPr>
          <p:cNvSpPr txBox="1"/>
          <p:nvPr/>
        </p:nvSpPr>
        <p:spPr bwMode="auto">
          <a:xfrm>
            <a:off x="437820" y="6360804"/>
            <a:ext cx="6105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Baek. Anticancer Res. 2019;39:6973.</a:t>
            </a:r>
            <a:r>
              <a:rPr lang="en-US" sz="1200" dirty="0">
                <a:solidFill>
                  <a:schemeClr val="bg2"/>
                </a:solidFill>
              </a:rPr>
              <a:t> </a:t>
            </a:r>
            <a:r>
              <a:rPr lang="en-US" sz="1200" b="0" dirty="0">
                <a:solidFill>
                  <a:schemeClr val="bg2"/>
                </a:solidFill>
                <a:latin typeface="Calibri" panose="020F0502020204030204" pitchFamily="34" charset="0"/>
              </a:rPr>
              <a:t>Mao. SITC 2022. Abstr 105.</a:t>
            </a:r>
            <a:endParaRPr lang="en-US" sz="1200" dirty="0">
              <a:solidFill>
                <a:schemeClr val="bg2"/>
              </a:solidFill>
            </a:endParaRPr>
          </a:p>
        </p:txBody>
      </p:sp>
      <p:grpSp>
        <p:nvGrpSpPr>
          <p:cNvPr id="109" name="Group 108">
            <a:extLst>
              <a:ext uri="{FF2B5EF4-FFF2-40B4-BE49-F238E27FC236}">
                <a16:creationId xmlns:a16="http://schemas.microsoft.com/office/drawing/2014/main" id="{3FC495CD-0441-1622-468F-2EAA56083055}"/>
              </a:ext>
            </a:extLst>
          </p:cNvPr>
          <p:cNvGrpSpPr/>
          <p:nvPr/>
        </p:nvGrpSpPr>
        <p:grpSpPr>
          <a:xfrm>
            <a:off x="625905" y="3406012"/>
            <a:ext cx="6765541" cy="3046015"/>
            <a:chOff x="1265790" y="3533266"/>
            <a:chExt cx="6765541" cy="3046015"/>
          </a:xfrm>
        </p:grpSpPr>
        <p:sp>
          <p:nvSpPr>
            <p:cNvPr id="16" name="TextBox 15">
              <a:extLst>
                <a:ext uri="{FF2B5EF4-FFF2-40B4-BE49-F238E27FC236}">
                  <a16:creationId xmlns:a16="http://schemas.microsoft.com/office/drawing/2014/main" id="{1FBFC6B5-BB80-E0AD-A6ED-58D141022263}"/>
                </a:ext>
              </a:extLst>
            </p:cNvPr>
            <p:cNvSpPr txBox="1"/>
            <p:nvPr/>
          </p:nvSpPr>
          <p:spPr bwMode="auto">
            <a:xfrm>
              <a:off x="1341009" y="3533266"/>
              <a:ext cx="5960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CLDN18.2 Prevalence Based on IHC Staining at 2 Cutoffs Overall</a:t>
              </a:r>
            </a:p>
          </p:txBody>
        </p:sp>
        <p:cxnSp>
          <p:nvCxnSpPr>
            <p:cNvPr id="17" name="Straight Connector 16">
              <a:extLst>
                <a:ext uri="{FF2B5EF4-FFF2-40B4-BE49-F238E27FC236}">
                  <a16:creationId xmlns:a16="http://schemas.microsoft.com/office/drawing/2014/main" id="{6E88DAD8-5658-011D-B6FD-A39E08BA8AA2}"/>
                </a:ext>
              </a:extLst>
            </p:cNvPr>
            <p:cNvCxnSpPr/>
            <p:nvPr/>
          </p:nvCxnSpPr>
          <p:spPr bwMode="auto">
            <a:xfrm flipV="1">
              <a:off x="1890684" y="4135348"/>
              <a:ext cx="0" cy="1977776"/>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AA08E25-F17D-EF87-3985-E4DAF7DA07A0}"/>
                </a:ext>
              </a:extLst>
            </p:cNvPr>
            <p:cNvCxnSpPr>
              <a:cxnSpLocks/>
            </p:cNvCxnSpPr>
            <p:nvPr/>
          </p:nvCxnSpPr>
          <p:spPr bwMode="auto">
            <a:xfrm flipH="1">
              <a:off x="1818765" y="4145622"/>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B60099F-BF46-0CD0-1ECB-4558297A6A19}"/>
                </a:ext>
              </a:extLst>
            </p:cNvPr>
            <p:cNvCxnSpPr>
              <a:cxnSpLocks/>
            </p:cNvCxnSpPr>
            <p:nvPr/>
          </p:nvCxnSpPr>
          <p:spPr bwMode="auto">
            <a:xfrm flipH="1">
              <a:off x="1818765" y="4472683"/>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0133B64-7205-33E9-B498-D43539E12067}"/>
                </a:ext>
              </a:extLst>
            </p:cNvPr>
            <p:cNvCxnSpPr>
              <a:cxnSpLocks/>
            </p:cNvCxnSpPr>
            <p:nvPr/>
          </p:nvCxnSpPr>
          <p:spPr bwMode="auto">
            <a:xfrm flipH="1">
              <a:off x="1818765" y="4799744"/>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9C04A21-3AC3-9207-81BE-3BC34C900B74}"/>
                </a:ext>
              </a:extLst>
            </p:cNvPr>
            <p:cNvCxnSpPr>
              <a:cxnSpLocks/>
            </p:cNvCxnSpPr>
            <p:nvPr/>
          </p:nvCxnSpPr>
          <p:spPr bwMode="auto">
            <a:xfrm flipH="1">
              <a:off x="1818765" y="5126805"/>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ADAE374-D46F-16CC-5A32-5DFCA2CF7A36}"/>
                </a:ext>
              </a:extLst>
            </p:cNvPr>
            <p:cNvCxnSpPr>
              <a:cxnSpLocks/>
            </p:cNvCxnSpPr>
            <p:nvPr/>
          </p:nvCxnSpPr>
          <p:spPr bwMode="auto">
            <a:xfrm flipH="1">
              <a:off x="1818765" y="5453866"/>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163E50-EE51-8E15-B3DE-269C921881F4}"/>
                </a:ext>
              </a:extLst>
            </p:cNvPr>
            <p:cNvCxnSpPr>
              <a:cxnSpLocks/>
            </p:cNvCxnSpPr>
            <p:nvPr/>
          </p:nvCxnSpPr>
          <p:spPr bwMode="auto">
            <a:xfrm flipH="1">
              <a:off x="1818765" y="5780927"/>
              <a:ext cx="66782"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F24266D9-918B-06FA-A20F-10274DC3DB53}"/>
                </a:ext>
              </a:extLst>
            </p:cNvPr>
            <p:cNvSpPr txBox="1"/>
            <p:nvPr/>
          </p:nvSpPr>
          <p:spPr bwMode="auto">
            <a:xfrm>
              <a:off x="1430071" y="3970008"/>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264A3DF8-7C00-293F-2602-AB23B026008F}"/>
                </a:ext>
              </a:extLst>
            </p:cNvPr>
            <p:cNvSpPr txBox="1"/>
            <p:nvPr/>
          </p:nvSpPr>
          <p:spPr bwMode="auto">
            <a:xfrm>
              <a:off x="1430071" y="4299360"/>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6" name="TextBox 25">
              <a:extLst>
                <a:ext uri="{FF2B5EF4-FFF2-40B4-BE49-F238E27FC236}">
                  <a16:creationId xmlns:a16="http://schemas.microsoft.com/office/drawing/2014/main" id="{271CDDFE-8000-A225-086A-B13E9666E0FF}"/>
                </a:ext>
              </a:extLst>
            </p:cNvPr>
            <p:cNvSpPr txBox="1"/>
            <p:nvPr/>
          </p:nvSpPr>
          <p:spPr bwMode="auto">
            <a:xfrm>
              <a:off x="1430071" y="4628712"/>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C593311E-7226-36A6-DC59-627E7CF795C0}"/>
                </a:ext>
              </a:extLst>
            </p:cNvPr>
            <p:cNvSpPr txBox="1"/>
            <p:nvPr/>
          </p:nvSpPr>
          <p:spPr bwMode="auto">
            <a:xfrm>
              <a:off x="1430071" y="4958064"/>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8" name="TextBox 27">
              <a:extLst>
                <a:ext uri="{FF2B5EF4-FFF2-40B4-BE49-F238E27FC236}">
                  <a16:creationId xmlns:a16="http://schemas.microsoft.com/office/drawing/2014/main" id="{41ED5580-DFF9-FA4E-ACBE-B8FE626153D4}"/>
                </a:ext>
              </a:extLst>
            </p:cNvPr>
            <p:cNvSpPr txBox="1"/>
            <p:nvPr/>
          </p:nvSpPr>
          <p:spPr bwMode="auto">
            <a:xfrm>
              <a:off x="1430071" y="5287416"/>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92F6635B-1EE1-ED89-31CC-50933EAD5280}"/>
                </a:ext>
              </a:extLst>
            </p:cNvPr>
            <p:cNvSpPr txBox="1"/>
            <p:nvPr/>
          </p:nvSpPr>
          <p:spPr bwMode="auto">
            <a:xfrm>
              <a:off x="1430071" y="5616768"/>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0" name="TextBox 29">
              <a:extLst>
                <a:ext uri="{FF2B5EF4-FFF2-40B4-BE49-F238E27FC236}">
                  <a16:creationId xmlns:a16="http://schemas.microsoft.com/office/drawing/2014/main" id="{9A8F9D79-F148-1E06-EE8D-59EFF80F2B4F}"/>
                </a:ext>
              </a:extLst>
            </p:cNvPr>
            <p:cNvSpPr txBox="1"/>
            <p:nvPr/>
          </p:nvSpPr>
          <p:spPr bwMode="auto">
            <a:xfrm>
              <a:off x="1430071" y="5946122"/>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00914569-4260-DEC9-9905-CF3A9FDF6313}"/>
                </a:ext>
              </a:extLst>
            </p:cNvPr>
            <p:cNvSpPr txBox="1"/>
            <p:nvPr/>
          </p:nvSpPr>
          <p:spPr bwMode="auto">
            <a:xfrm rot="16200000">
              <a:off x="172148" y="4931617"/>
              <a:ext cx="2495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Positive Samples at Cutoff (%)</a:t>
              </a:r>
            </a:p>
          </p:txBody>
        </p:sp>
        <p:sp>
          <p:nvSpPr>
            <p:cNvPr id="32" name="TextBox 31">
              <a:extLst>
                <a:ext uri="{FF2B5EF4-FFF2-40B4-BE49-F238E27FC236}">
                  <a16:creationId xmlns:a16="http://schemas.microsoft.com/office/drawing/2014/main" id="{42E9A0A7-EF69-5CB8-F4FA-484AB584F6C5}"/>
                </a:ext>
              </a:extLst>
            </p:cNvPr>
            <p:cNvSpPr txBox="1"/>
            <p:nvPr/>
          </p:nvSpPr>
          <p:spPr bwMode="auto">
            <a:xfrm>
              <a:off x="2974715" y="4043389"/>
              <a:ext cx="12225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CLDN18.2</a:t>
              </a:r>
              <a:r>
                <a:rPr lang="en-US" sz="1200" b="0" baseline="30000" dirty="0">
                  <a:solidFill>
                    <a:schemeClr val="bg1"/>
                  </a:solidFill>
                  <a:latin typeface="Calibri" panose="020F0502020204030204" pitchFamily="34" charset="0"/>
                </a:rPr>
                <a:t>high/inter</a:t>
              </a:r>
              <a:br>
                <a:rPr lang="en-US" sz="1200" b="0" baseline="300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CLDN18.2</a:t>
              </a:r>
              <a:r>
                <a:rPr lang="en-US" sz="1200" b="0" baseline="30000" dirty="0">
                  <a:solidFill>
                    <a:schemeClr val="bg1"/>
                  </a:solidFill>
                  <a:latin typeface="Calibri" panose="020F0502020204030204" pitchFamily="34" charset="0"/>
                </a:rPr>
                <a:t>high</a:t>
              </a:r>
            </a:p>
          </p:txBody>
        </p:sp>
        <p:sp>
          <p:nvSpPr>
            <p:cNvPr id="34" name="Rectangle 33">
              <a:extLst>
                <a:ext uri="{FF2B5EF4-FFF2-40B4-BE49-F238E27FC236}">
                  <a16:creationId xmlns:a16="http://schemas.microsoft.com/office/drawing/2014/main" id="{F85F0C84-580B-6CD2-D888-1A4BD692FB0E}"/>
                </a:ext>
              </a:extLst>
            </p:cNvPr>
            <p:cNvSpPr/>
            <p:nvPr/>
          </p:nvSpPr>
          <p:spPr bwMode="auto">
            <a:xfrm>
              <a:off x="2916548" y="4135348"/>
              <a:ext cx="103533" cy="1035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42432D2B-B064-02AD-D672-88B1DFAB7A04}"/>
                </a:ext>
              </a:extLst>
            </p:cNvPr>
            <p:cNvSpPr/>
            <p:nvPr/>
          </p:nvSpPr>
          <p:spPr bwMode="auto">
            <a:xfrm>
              <a:off x="2916548" y="4313433"/>
              <a:ext cx="103533" cy="1035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6" name="Group 35">
              <a:extLst>
                <a:ext uri="{FF2B5EF4-FFF2-40B4-BE49-F238E27FC236}">
                  <a16:creationId xmlns:a16="http://schemas.microsoft.com/office/drawing/2014/main" id="{1F63F07A-223A-A7E4-79DD-702B7241580C}"/>
                </a:ext>
              </a:extLst>
            </p:cNvPr>
            <p:cNvGrpSpPr/>
            <p:nvPr/>
          </p:nvGrpSpPr>
          <p:grpSpPr>
            <a:xfrm>
              <a:off x="1966078" y="4644519"/>
              <a:ext cx="421907" cy="1458333"/>
              <a:chOff x="3327165" y="4644519"/>
              <a:chExt cx="421907" cy="1458333"/>
            </a:xfrm>
          </p:grpSpPr>
          <p:sp>
            <p:nvSpPr>
              <p:cNvPr id="37" name="Rectangle 36">
                <a:extLst>
                  <a:ext uri="{FF2B5EF4-FFF2-40B4-BE49-F238E27FC236}">
                    <a16:creationId xmlns:a16="http://schemas.microsoft.com/office/drawing/2014/main" id="{ED2E2ED6-F8D4-B499-E943-35A2704372E1}"/>
                  </a:ext>
                </a:extLst>
              </p:cNvPr>
              <p:cNvSpPr/>
              <p:nvPr/>
            </p:nvSpPr>
            <p:spPr bwMode="auto">
              <a:xfrm>
                <a:off x="3327165" y="4644519"/>
                <a:ext cx="212282" cy="14583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A893A38-D8D4-1C70-D7EE-43358662BE2D}"/>
                  </a:ext>
                </a:extLst>
              </p:cNvPr>
              <p:cNvSpPr/>
              <p:nvPr/>
            </p:nvSpPr>
            <p:spPr bwMode="auto">
              <a:xfrm>
                <a:off x="3536790" y="5116678"/>
                <a:ext cx="212282" cy="9861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8BF1132E-B1C6-9C94-54E8-5B90AB997DC5}"/>
                </a:ext>
              </a:extLst>
            </p:cNvPr>
            <p:cNvGrpSpPr/>
            <p:nvPr/>
          </p:nvGrpSpPr>
          <p:grpSpPr>
            <a:xfrm>
              <a:off x="2542533" y="4339148"/>
              <a:ext cx="421907" cy="1757099"/>
              <a:chOff x="3327165" y="4339148"/>
              <a:chExt cx="421907" cy="1757099"/>
            </a:xfrm>
          </p:grpSpPr>
          <p:sp>
            <p:nvSpPr>
              <p:cNvPr id="40" name="Rectangle 39">
                <a:extLst>
                  <a:ext uri="{FF2B5EF4-FFF2-40B4-BE49-F238E27FC236}">
                    <a16:creationId xmlns:a16="http://schemas.microsoft.com/office/drawing/2014/main" id="{1E8A0D33-B013-9D56-8780-2A0676F9215E}"/>
                  </a:ext>
                </a:extLst>
              </p:cNvPr>
              <p:cNvSpPr/>
              <p:nvPr/>
            </p:nvSpPr>
            <p:spPr bwMode="auto">
              <a:xfrm>
                <a:off x="3327165" y="4339148"/>
                <a:ext cx="212282" cy="17570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C325A24C-9252-B7D8-F2B7-77F89AB6FD6D}"/>
                  </a:ext>
                </a:extLst>
              </p:cNvPr>
              <p:cNvSpPr/>
              <p:nvPr/>
            </p:nvSpPr>
            <p:spPr bwMode="auto">
              <a:xfrm>
                <a:off x="3536790" y="4996377"/>
                <a:ext cx="212282" cy="10998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0B4D0025-DF00-091F-D77A-92771430AD1F}"/>
                </a:ext>
              </a:extLst>
            </p:cNvPr>
            <p:cNvGrpSpPr/>
            <p:nvPr/>
          </p:nvGrpSpPr>
          <p:grpSpPr>
            <a:xfrm>
              <a:off x="3118988" y="4921033"/>
              <a:ext cx="421907" cy="1181818"/>
              <a:chOff x="3327165" y="4921033"/>
              <a:chExt cx="421907" cy="1181818"/>
            </a:xfrm>
          </p:grpSpPr>
          <p:sp>
            <p:nvSpPr>
              <p:cNvPr id="43" name="Rectangle 42">
                <a:extLst>
                  <a:ext uri="{FF2B5EF4-FFF2-40B4-BE49-F238E27FC236}">
                    <a16:creationId xmlns:a16="http://schemas.microsoft.com/office/drawing/2014/main" id="{1E95B68A-F17C-DB10-8816-3967BFF80515}"/>
                  </a:ext>
                </a:extLst>
              </p:cNvPr>
              <p:cNvSpPr/>
              <p:nvPr/>
            </p:nvSpPr>
            <p:spPr bwMode="auto">
              <a:xfrm>
                <a:off x="3327165" y="4921033"/>
                <a:ext cx="212282" cy="11818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B0B73D9C-5281-2ECF-2AD9-D94A8E13F0FD}"/>
                  </a:ext>
                </a:extLst>
              </p:cNvPr>
              <p:cNvSpPr/>
              <p:nvPr/>
            </p:nvSpPr>
            <p:spPr bwMode="auto">
              <a:xfrm>
                <a:off x="3536790" y="5329830"/>
                <a:ext cx="212282" cy="7730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C2199BB2-13C6-BFBB-8A19-0B224971DB25}"/>
                </a:ext>
              </a:extLst>
            </p:cNvPr>
            <p:cNvGrpSpPr/>
            <p:nvPr/>
          </p:nvGrpSpPr>
          <p:grpSpPr>
            <a:xfrm>
              <a:off x="3695444" y="4670205"/>
              <a:ext cx="421907" cy="1439252"/>
              <a:chOff x="3327165" y="4670205"/>
              <a:chExt cx="421907" cy="1439252"/>
            </a:xfrm>
          </p:grpSpPr>
          <p:sp>
            <p:nvSpPr>
              <p:cNvPr id="46" name="Rectangle 45">
                <a:extLst>
                  <a:ext uri="{FF2B5EF4-FFF2-40B4-BE49-F238E27FC236}">
                    <a16:creationId xmlns:a16="http://schemas.microsoft.com/office/drawing/2014/main" id="{D361823A-C640-EEB3-64C3-CD654272C452}"/>
                  </a:ext>
                </a:extLst>
              </p:cNvPr>
              <p:cNvSpPr/>
              <p:nvPr/>
            </p:nvSpPr>
            <p:spPr bwMode="auto">
              <a:xfrm>
                <a:off x="3327165" y="4670205"/>
                <a:ext cx="212282" cy="14392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986D4141-706F-5F9A-1BAE-2AA5A36AE87A}"/>
                  </a:ext>
                </a:extLst>
              </p:cNvPr>
              <p:cNvSpPr/>
              <p:nvPr/>
            </p:nvSpPr>
            <p:spPr bwMode="auto">
              <a:xfrm>
                <a:off x="3536790" y="5065167"/>
                <a:ext cx="212282" cy="104428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48" name="Straight Connector 47">
              <a:extLst>
                <a:ext uri="{FF2B5EF4-FFF2-40B4-BE49-F238E27FC236}">
                  <a16:creationId xmlns:a16="http://schemas.microsoft.com/office/drawing/2014/main" id="{2E019BA4-C78E-F70B-F840-15230AB8F9C5}"/>
                </a:ext>
              </a:extLst>
            </p:cNvPr>
            <p:cNvCxnSpPr>
              <a:cxnSpLocks/>
            </p:cNvCxnSpPr>
            <p:nvPr/>
          </p:nvCxnSpPr>
          <p:spPr bwMode="auto">
            <a:xfrm>
              <a:off x="1885547" y="6107987"/>
              <a:ext cx="2311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DB39F40-9B57-5F35-36CE-B5E5E7053295}"/>
                </a:ext>
              </a:extLst>
            </p:cNvPr>
            <p:cNvCxnSpPr>
              <a:cxnSpLocks/>
            </p:cNvCxnSpPr>
            <p:nvPr/>
          </p:nvCxnSpPr>
          <p:spPr bwMode="auto">
            <a:xfrm>
              <a:off x="2173223" y="61131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FCAA3AB-BD1F-63EF-0CFA-C672B900736B}"/>
                </a:ext>
              </a:extLst>
            </p:cNvPr>
            <p:cNvCxnSpPr>
              <a:cxnSpLocks/>
            </p:cNvCxnSpPr>
            <p:nvPr/>
          </p:nvCxnSpPr>
          <p:spPr bwMode="auto">
            <a:xfrm>
              <a:off x="2752001" y="61131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9D36417-92B5-0515-788B-73D0D058A8A2}"/>
                </a:ext>
              </a:extLst>
            </p:cNvPr>
            <p:cNvCxnSpPr>
              <a:cxnSpLocks/>
            </p:cNvCxnSpPr>
            <p:nvPr/>
          </p:nvCxnSpPr>
          <p:spPr bwMode="auto">
            <a:xfrm>
              <a:off x="3330779" y="61131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E9171CE-9970-B035-F1CF-43FDBBE35B58}"/>
                </a:ext>
              </a:extLst>
            </p:cNvPr>
            <p:cNvCxnSpPr>
              <a:cxnSpLocks/>
            </p:cNvCxnSpPr>
            <p:nvPr/>
          </p:nvCxnSpPr>
          <p:spPr bwMode="auto">
            <a:xfrm>
              <a:off x="3909556" y="611312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8078606-89F6-F772-4B31-481464669CE2}"/>
                </a:ext>
              </a:extLst>
            </p:cNvPr>
            <p:cNvCxnSpPr>
              <a:cxnSpLocks/>
            </p:cNvCxnSpPr>
            <p:nvPr/>
          </p:nvCxnSpPr>
          <p:spPr bwMode="auto">
            <a:xfrm flipH="1">
              <a:off x="1818765" y="6107987"/>
              <a:ext cx="66782" cy="0"/>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76956BBB-E1AA-C82C-1AEE-34AD7B6F6F99}"/>
                </a:ext>
              </a:extLst>
            </p:cNvPr>
            <p:cNvSpPr txBox="1"/>
            <p:nvPr/>
          </p:nvSpPr>
          <p:spPr bwMode="auto">
            <a:xfrm>
              <a:off x="1763524" y="6117616"/>
              <a:ext cx="8122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Overall</a:t>
              </a:r>
            </a:p>
          </p:txBody>
        </p:sp>
        <p:sp>
          <p:nvSpPr>
            <p:cNvPr id="55" name="TextBox 54">
              <a:extLst>
                <a:ext uri="{FF2B5EF4-FFF2-40B4-BE49-F238E27FC236}">
                  <a16:creationId xmlns:a16="http://schemas.microsoft.com/office/drawing/2014/main" id="{BC5C81B6-9DDB-6370-55ED-D5920D853B44}"/>
                </a:ext>
              </a:extLst>
            </p:cNvPr>
            <p:cNvSpPr txBox="1"/>
            <p:nvPr/>
          </p:nvSpPr>
          <p:spPr bwMode="auto">
            <a:xfrm>
              <a:off x="2325014" y="6117616"/>
              <a:ext cx="8122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North</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American</a:t>
              </a:r>
            </a:p>
          </p:txBody>
        </p:sp>
        <p:sp>
          <p:nvSpPr>
            <p:cNvPr id="56" name="TextBox 55">
              <a:extLst>
                <a:ext uri="{FF2B5EF4-FFF2-40B4-BE49-F238E27FC236}">
                  <a16:creationId xmlns:a16="http://schemas.microsoft.com/office/drawing/2014/main" id="{074FE08E-FBE4-C190-786E-94AAF3027581}"/>
                </a:ext>
              </a:extLst>
            </p:cNvPr>
            <p:cNvSpPr txBox="1"/>
            <p:nvPr/>
          </p:nvSpPr>
          <p:spPr bwMode="auto">
            <a:xfrm>
              <a:off x="2948076" y="6117616"/>
              <a:ext cx="8122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Asian</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(Chinese)</a:t>
              </a:r>
            </a:p>
          </p:txBody>
        </p:sp>
        <p:sp>
          <p:nvSpPr>
            <p:cNvPr id="57" name="TextBox 56">
              <a:extLst>
                <a:ext uri="{FF2B5EF4-FFF2-40B4-BE49-F238E27FC236}">
                  <a16:creationId xmlns:a16="http://schemas.microsoft.com/office/drawing/2014/main" id="{93FE9125-83EE-CB76-6618-EA930DF0C876}"/>
                </a:ext>
              </a:extLst>
            </p:cNvPr>
            <p:cNvSpPr txBox="1"/>
            <p:nvPr/>
          </p:nvSpPr>
          <p:spPr bwMode="auto">
            <a:xfrm>
              <a:off x="3516528" y="6117616"/>
              <a:ext cx="8122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European</a:t>
              </a:r>
            </a:p>
          </p:txBody>
        </p:sp>
        <p:sp>
          <p:nvSpPr>
            <p:cNvPr id="58" name="TextBox 57">
              <a:extLst>
                <a:ext uri="{FF2B5EF4-FFF2-40B4-BE49-F238E27FC236}">
                  <a16:creationId xmlns:a16="http://schemas.microsoft.com/office/drawing/2014/main" id="{9794B50D-C3D5-B85A-F6A1-33251B154EAE}"/>
                </a:ext>
              </a:extLst>
            </p:cNvPr>
            <p:cNvSpPr txBox="1"/>
            <p:nvPr/>
          </p:nvSpPr>
          <p:spPr bwMode="auto">
            <a:xfrm>
              <a:off x="1847730" y="4394462"/>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45</a:t>
              </a:r>
            </a:p>
          </p:txBody>
        </p:sp>
        <p:sp>
          <p:nvSpPr>
            <p:cNvPr id="59" name="TextBox 58">
              <a:extLst>
                <a:ext uri="{FF2B5EF4-FFF2-40B4-BE49-F238E27FC236}">
                  <a16:creationId xmlns:a16="http://schemas.microsoft.com/office/drawing/2014/main" id="{F50EE083-EE71-8A01-36BF-AF760C0ECCB3}"/>
                </a:ext>
              </a:extLst>
            </p:cNvPr>
            <p:cNvSpPr txBox="1"/>
            <p:nvPr/>
          </p:nvSpPr>
          <p:spPr bwMode="auto">
            <a:xfrm>
              <a:off x="2061764" y="4893805"/>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A20D6640-2097-4502-BF1D-0A58067115BC}"/>
                </a:ext>
              </a:extLst>
            </p:cNvPr>
            <p:cNvSpPr txBox="1"/>
            <p:nvPr/>
          </p:nvSpPr>
          <p:spPr bwMode="auto">
            <a:xfrm>
              <a:off x="2415523" y="4111375"/>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54</a:t>
              </a:r>
            </a:p>
          </p:txBody>
        </p:sp>
        <p:sp>
          <p:nvSpPr>
            <p:cNvPr id="61" name="TextBox 60">
              <a:extLst>
                <a:ext uri="{FF2B5EF4-FFF2-40B4-BE49-F238E27FC236}">
                  <a16:creationId xmlns:a16="http://schemas.microsoft.com/office/drawing/2014/main" id="{4431DC73-43D1-3B38-B861-087A13DC2018}"/>
                </a:ext>
              </a:extLst>
            </p:cNvPr>
            <p:cNvSpPr txBox="1"/>
            <p:nvPr/>
          </p:nvSpPr>
          <p:spPr bwMode="auto">
            <a:xfrm>
              <a:off x="2634641" y="4764926"/>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34</a:t>
              </a:r>
            </a:p>
          </p:txBody>
        </p:sp>
        <p:sp>
          <p:nvSpPr>
            <p:cNvPr id="62" name="TextBox 61">
              <a:extLst>
                <a:ext uri="{FF2B5EF4-FFF2-40B4-BE49-F238E27FC236}">
                  <a16:creationId xmlns:a16="http://schemas.microsoft.com/office/drawing/2014/main" id="{33472500-E9B1-67D8-F952-E66E22DB0661}"/>
                </a:ext>
              </a:extLst>
            </p:cNvPr>
            <p:cNvSpPr txBox="1"/>
            <p:nvPr/>
          </p:nvSpPr>
          <p:spPr bwMode="auto">
            <a:xfrm>
              <a:off x="2978529" y="4685181"/>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8789995D-46BE-7FCF-3533-91888618EB3A}"/>
                </a:ext>
              </a:extLst>
            </p:cNvPr>
            <p:cNvSpPr txBox="1"/>
            <p:nvPr/>
          </p:nvSpPr>
          <p:spPr bwMode="auto">
            <a:xfrm>
              <a:off x="3218935" y="5101648"/>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24</a:t>
              </a:r>
            </a:p>
          </p:txBody>
        </p:sp>
        <p:sp>
          <p:nvSpPr>
            <p:cNvPr id="64" name="TextBox 63">
              <a:extLst>
                <a:ext uri="{FF2B5EF4-FFF2-40B4-BE49-F238E27FC236}">
                  <a16:creationId xmlns:a16="http://schemas.microsoft.com/office/drawing/2014/main" id="{E5833361-5D43-9278-9D24-243B2E34DC6B}"/>
                </a:ext>
              </a:extLst>
            </p:cNvPr>
            <p:cNvSpPr txBox="1"/>
            <p:nvPr/>
          </p:nvSpPr>
          <p:spPr bwMode="auto">
            <a:xfrm>
              <a:off x="3564968" y="4441010"/>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44</a:t>
              </a:r>
            </a:p>
          </p:txBody>
        </p:sp>
        <p:sp>
          <p:nvSpPr>
            <p:cNvPr id="65" name="TextBox 64">
              <a:extLst>
                <a:ext uri="{FF2B5EF4-FFF2-40B4-BE49-F238E27FC236}">
                  <a16:creationId xmlns:a16="http://schemas.microsoft.com/office/drawing/2014/main" id="{0AD5E6DA-DEFC-2677-0345-F7F721DC40E5}"/>
                </a:ext>
              </a:extLst>
            </p:cNvPr>
            <p:cNvSpPr txBox="1"/>
            <p:nvPr/>
          </p:nvSpPr>
          <p:spPr bwMode="auto">
            <a:xfrm>
              <a:off x="3803437" y="4828766"/>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32</a:t>
              </a:r>
            </a:p>
          </p:txBody>
        </p:sp>
        <p:cxnSp>
          <p:nvCxnSpPr>
            <p:cNvPr id="66" name="Straight Connector 65">
              <a:extLst>
                <a:ext uri="{FF2B5EF4-FFF2-40B4-BE49-F238E27FC236}">
                  <a16:creationId xmlns:a16="http://schemas.microsoft.com/office/drawing/2014/main" id="{F0987FA1-649C-A190-6068-12B93E71DBBE}"/>
                </a:ext>
              </a:extLst>
            </p:cNvPr>
            <p:cNvCxnSpPr/>
            <p:nvPr/>
          </p:nvCxnSpPr>
          <p:spPr bwMode="auto">
            <a:xfrm flipV="1">
              <a:off x="4995005" y="4128742"/>
              <a:ext cx="0" cy="1977776"/>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291A4EA-2986-9460-DB00-0269200E52F6}"/>
                </a:ext>
              </a:extLst>
            </p:cNvPr>
            <p:cNvCxnSpPr>
              <a:cxnSpLocks/>
            </p:cNvCxnSpPr>
            <p:nvPr/>
          </p:nvCxnSpPr>
          <p:spPr bwMode="auto">
            <a:xfrm flipH="1">
              <a:off x="4923086" y="4139016"/>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CA9A6D2-5A78-71A4-E7F2-8DA2FED6D46F}"/>
                </a:ext>
              </a:extLst>
            </p:cNvPr>
            <p:cNvCxnSpPr>
              <a:cxnSpLocks/>
            </p:cNvCxnSpPr>
            <p:nvPr/>
          </p:nvCxnSpPr>
          <p:spPr bwMode="auto">
            <a:xfrm flipH="1">
              <a:off x="4923086" y="4335252"/>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8B9EFB4-37F4-A0F5-8277-5BC8C0AB2AD4}"/>
                </a:ext>
              </a:extLst>
            </p:cNvPr>
            <p:cNvCxnSpPr>
              <a:cxnSpLocks/>
            </p:cNvCxnSpPr>
            <p:nvPr/>
          </p:nvCxnSpPr>
          <p:spPr bwMode="auto">
            <a:xfrm flipH="1">
              <a:off x="4923086" y="4531488"/>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8795638-3CA5-B3DD-34EA-5492E4CEAD19}"/>
                </a:ext>
              </a:extLst>
            </p:cNvPr>
            <p:cNvCxnSpPr>
              <a:cxnSpLocks/>
            </p:cNvCxnSpPr>
            <p:nvPr/>
          </p:nvCxnSpPr>
          <p:spPr bwMode="auto">
            <a:xfrm flipH="1">
              <a:off x="4923086" y="4727724"/>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12DA12B-8417-8DB9-4D1D-FDF336A2120A}"/>
                </a:ext>
              </a:extLst>
            </p:cNvPr>
            <p:cNvCxnSpPr>
              <a:cxnSpLocks/>
            </p:cNvCxnSpPr>
            <p:nvPr/>
          </p:nvCxnSpPr>
          <p:spPr bwMode="auto">
            <a:xfrm flipH="1">
              <a:off x="4923086" y="4923960"/>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FD9C3C4-2D73-127F-9B8B-242377CA9C1C}"/>
                </a:ext>
              </a:extLst>
            </p:cNvPr>
            <p:cNvCxnSpPr>
              <a:cxnSpLocks/>
            </p:cNvCxnSpPr>
            <p:nvPr/>
          </p:nvCxnSpPr>
          <p:spPr bwMode="auto">
            <a:xfrm flipH="1">
              <a:off x="4923086" y="5316432"/>
              <a:ext cx="66782"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459182F7-2574-4B1D-816E-ED7D5271A0E2}"/>
                </a:ext>
              </a:extLst>
            </p:cNvPr>
            <p:cNvSpPr txBox="1"/>
            <p:nvPr/>
          </p:nvSpPr>
          <p:spPr bwMode="auto">
            <a:xfrm>
              <a:off x="4518819" y="3963402"/>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74" name="TextBox 73">
              <a:extLst>
                <a:ext uri="{FF2B5EF4-FFF2-40B4-BE49-F238E27FC236}">
                  <a16:creationId xmlns:a16="http://schemas.microsoft.com/office/drawing/2014/main" id="{0FABA19A-E2BE-034F-02A3-47A80B1C5992}"/>
                </a:ext>
              </a:extLst>
            </p:cNvPr>
            <p:cNvSpPr txBox="1"/>
            <p:nvPr/>
          </p:nvSpPr>
          <p:spPr bwMode="auto">
            <a:xfrm>
              <a:off x="4518819" y="4161013"/>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75" name="TextBox 74">
              <a:extLst>
                <a:ext uri="{FF2B5EF4-FFF2-40B4-BE49-F238E27FC236}">
                  <a16:creationId xmlns:a16="http://schemas.microsoft.com/office/drawing/2014/main" id="{ABC6F375-B677-796A-E487-AE47CDD99113}"/>
                </a:ext>
              </a:extLst>
            </p:cNvPr>
            <p:cNvSpPr txBox="1"/>
            <p:nvPr/>
          </p:nvSpPr>
          <p:spPr bwMode="auto">
            <a:xfrm>
              <a:off x="4518819" y="4358624"/>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6" name="TextBox 75">
              <a:extLst>
                <a:ext uri="{FF2B5EF4-FFF2-40B4-BE49-F238E27FC236}">
                  <a16:creationId xmlns:a16="http://schemas.microsoft.com/office/drawing/2014/main" id="{C9A3033E-9FB9-3332-B53D-F9D7CAAD389D}"/>
                </a:ext>
              </a:extLst>
            </p:cNvPr>
            <p:cNvSpPr txBox="1"/>
            <p:nvPr/>
          </p:nvSpPr>
          <p:spPr bwMode="auto">
            <a:xfrm>
              <a:off x="4518819" y="4556235"/>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77" name="TextBox 76">
              <a:extLst>
                <a:ext uri="{FF2B5EF4-FFF2-40B4-BE49-F238E27FC236}">
                  <a16:creationId xmlns:a16="http://schemas.microsoft.com/office/drawing/2014/main" id="{797AA10C-E8FB-9CD1-8064-6D21F1F70E17}"/>
                </a:ext>
              </a:extLst>
            </p:cNvPr>
            <p:cNvSpPr txBox="1"/>
            <p:nvPr/>
          </p:nvSpPr>
          <p:spPr bwMode="auto">
            <a:xfrm>
              <a:off x="4518819" y="5149068"/>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8" name="TextBox 77">
              <a:extLst>
                <a:ext uri="{FF2B5EF4-FFF2-40B4-BE49-F238E27FC236}">
                  <a16:creationId xmlns:a16="http://schemas.microsoft.com/office/drawing/2014/main" id="{05E18D3C-0A5E-AD51-1F01-8B0DA2588759}"/>
                </a:ext>
              </a:extLst>
            </p:cNvPr>
            <p:cNvSpPr txBox="1"/>
            <p:nvPr/>
          </p:nvSpPr>
          <p:spPr bwMode="auto">
            <a:xfrm>
              <a:off x="4518819" y="5544290"/>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F9F3B16D-2E27-020F-BBDF-E8E5C7F0B071}"/>
                </a:ext>
              </a:extLst>
            </p:cNvPr>
            <p:cNvSpPr txBox="1"/>
            <p:nvPr/>
          </p:nvSpPr>
          <p:spPr bwMode="auto">
            <a:xfrm>
              <a:off x="4518819" y="5939516"/>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332F3442-C393-32A6-55EB-F109669229C0}"/>
                </a:ext>
              </a:extLst>
            </p:cNvPr>
            <p:cNvSpPr txBox="1"/>
            <p:nvPr/>
          </p:nvSpPr>
          <p:spPr bwMode="auto">
            <a:xfrm rot="16200000">
              <a:off x="3318459" y="4927726"/>
              <a:ext cx="2403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Positive Samples at Cutoff (%)</a:t>
              </a:r>
            </a:p>
          </p:txBody>
        </p:sp>
        <p:sp>
          <p:nvSpPr>
            <p:cNvPr id="81" name="TextBox 80">
              <a:extLst>
                <a:ext uri="{FF2B5EF4-FFF2-40B4-BE49-F238E27FC236}">
                  <a16:creationId xmlns:a16="http://schemas.microsoft.com/office/drawing/2014/main" id="{1CFEA31C-B91A-4567-1E8D-5FE927088F83}"/>
                </a:ext>
              </a:extLst>
            </p:cNvPr>
            <p:cNvSpPr txBox="1"/>
            <p:nvPr/>
          </p:nvSpPr>
          <p:spPr bwMode="auto">
            <a:xfrm>
              <a:off x="6808813" y="4036783"/>
              <a:ext cx="12225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CLDN18.2</a:t>
              </a:r>
              <a:r>
                <a:rPr lang="en-US" sz="1200" b="0" baseline="30000" dirty="0">
                  <a:solidFill>
                    <a:schemeClr val="bg1"/>
                  </a:solidFill>
                  <a:latin typeface="Calibri" panose="020F0502020204030204" pitchFamily="34" charset="0"/>
                </a:rPr>
                <a:t>high/inter</a:t>
              </a:r>
              <a:br>
                <a:rPr lang="en-US" sz="1200" b="0" baseline="300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CLDN18.2</a:t>
              </a:r>
              <a:r>
                <a:rPr lang="en-US" sz="1200" b="0" baseline="30000" dirty="0">
                  <a:solidFill>
                    <a:schemeClr val="bg1"/>
                  </a:solidFill>
                  <a:latin typeface="Calibri" panose="020F0502020204030204" pitchFamily="34" charset="0"/>
                </a:rPr>
                <a:t>high</a:t>
              </a:r>
            </a:p>
          </p:txBody>
        </p:sp>
        <p:sp>
          <p:nvSpPr>
            <p:cNvPr id="83" name="Rectangle 82">
              <a:extLst>
                <a:ext uri="{FF2B5EF4-FFF2-40B4-BE49-F238E27FC236}">
                  <a16:creationId xmlns:a16="http://schemas.microsoft.com/office/drawing/2014/main" id="{2AB21AE0-B3AD-8CA6-849A-81C98A88CCE0}"/>
                </a:ext>
              </a:extLst>
            </p:cNvPr>
            <p:cNvSpPr/>
            <p:nvPr/>
          </p:nvSpPr>
          <p:spPr bwMode="auto">
            <a:xfrm>
              <a:off x="6750646" y="4128742"/>
              <a:ext cx="103533" cy="1035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A7838965-7F22-8EB3-7954-45D4FFE1A32D}"/>
                </a:ext>
              </a:extLst>
            </p:cNvPr>
            <p:cNvSpPr/>
            <p:nvPr/>
          </p:nvSpPr>
          <p:spPr bwMode="auto">
            <a:xfrm>
              <a:off x="6750646" y="4306827"/>
              <a:ext cx="103533" cy="1035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5" name="Group 84">
              <a:extLst>
                <a:ext uri="{FF2B5EF4-FFF2-40B4-BE49-F238E27FC236}">
                  <a16:creationId xmlns:a16="http://schemas.microsoft.com/office/drawing/2014/main" id="{9348B801-AACD-405B-E079-4E342EBF9C57}"/>
                </a:ext>
              </a:extLst>
            </p:cNvPr>
            <p:cNvGrpSpPr/>
            <p:nvPr/>
          </p:nvGrpSpPr>
          <p:grpSpPr>
            <a:xfrm>
              <a:off x="5171849" y="4410361"/>
              <a:ext cx="841729" cy="1689551"/>
              <a:chOff x="3327165" y="4416967"/>
              <a:chExt cx="421907" cy="1689551"/>
            </a:xfrm>
          </p:grpSpPr>
          <p:sp>
            <p:nvSpPr>
              <p:cNvPr id="86" name="Rectangle 85">
                <a:extLst>
                  <a:ext uri="{FF2B5EF4-FFF2-40B4-BE49-F238E27FC236}">
                    <a16:creationId xmlns:a16="http://schemas.microsoft.com/office/drawing/2014/main" id="{0B4F4E93-BEF7-9BA5-4A57-AC5069857261}"/>
                  </a:ext>
                </a:extLst>
              </p:cNvPr>
              <p:cNvSpPr/>
              <p:nvPr/>
            </p:nvSpPr>
            <p:spPr bwMode="auto">
              <a:xfrm>
                <a:off x="3327165" y="4416967"/>
                <a:ext cx="212282" cy="16858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DD3F7AA9-F7AD-5F44-AA56-BD11091C72EE}"/>
                  </a:ext>
                </a:extLst>
              </p:cNvPr>
              <p:cNvSpPr/>
              <p:nvPr/>
            </p:nvSpPr>
            <p:spPr bwMode="auto">
              <a:xfrm>
                <a:off x="3536790" y="5003174"/>
                <a:ext cx="212282" cy="11033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80A42DFD-E6EA-4E16-5709-12F2BE055E31}"/>
                </a:ext>
              </a:extLst>
            </p:cNvPr>
            <p:cNvGrpSpPr/>
            <p:nvPr/>
          </p:nvGrpSpPr>
          <p:grpSpPr>
            <a:xfrm>
              <a:off x="6218217" y="4292754"/>
              <a:ext cx="839553" cy="1810097"/>
              <a:chOff x="3327165" y="4299360"/>
              <a:chExt cx="421907" cy="1810097"/>
            </a:xfrm>
          </p:grpSpPr>
          <p:sp>
            <p:nvSpPr>
              <p:cNvPr id="89" name="Rectangle 88">
                <a:extLst>
                  <a:ext uri="{FF2B5EF4-FFF2-40B4-BE49-F238E27FC236}">
                    <a16:creationId xmlns:a16="http://schemas.microsoft.com/office/drawing/2014/main" id="{610C7D61-64FD-FCB3-EBB9-C7950300A942}"/>
                  </a:ext>
                </a:extLst>
              </p:cNvPr>
              <p:cNvSpPr/>
              <p:nvPr/>
            </p:nvSpPr>
            <p:spPr bwMode="auto">
              <a:xfrm>
                <a:off x="3327165" y="4299360"/>
                <a:ext cx="212282" cy="18100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949D66FE-8A04-99FC-0895-91DB6CA9DC35}"/>
                  </a:ext>
                </a:extLst>
              </p:cNvPr>
              <p:cNvSpPr/>
              <p:nvPr/>
            </p:nvSpPr>
            <p:spPr bwMode="auto">
              <a:xfrm>
                <a:off x="3536790" y="4927639"/>
                <a:ext cx="212282" cy="11818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91" name="Straight Connector 90">
              <a:extLst>
                <a:ext uri="{FF2B5EF4-FFF2-40B4-BE49-F238E27FC236}">
                  <a16:creationId xmlns:a16="http://schemas.microsoft.com/office/drawing/2014/main" id="{AE1FC3A7-6E06-D9CC-034D-57A46DF6EEBE}"/>
                </a:ext>
              </a:extLst>
            </p:cNvPr>
            <p:cNvCxnSpPr>
              <a:cxnSpLocks/>
            </p:cNvCxnSpPr>
            <p:nvPr/>
          </p:nvCxnSpPr>
          <p:spPr bwMode="auto">
            <a:xfrm>
              <a:off x="4989868" y="6101381"/>
              <a:ext cx="231168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44E1BA7-BA5D-2B51-9048-7A4718E3C557}"/>
                </a:ext>
              </a:extLst>
            </p:cNvPr>
            <p:cNvCxnSpPr>
              <a:cxnSpLocks/>
            </p:cNvCxnSpPr>
            <p:nvPr/>
          </p:nvCxnSpPr>
          <p:spPr bwMode="auto">
            <a:xfrm>
              <a:off x="5586363" y="61065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1CDC7DC-7C89-2CAE-964F-AF6006FB39C0}"/>
                </a:ext>
              </a:extLst>
            </p:cNvPr>
            <p:cNvCxnSpPr>
              <a:cxnSpLocks/>
            </p:cNvCxnSpPr>
            <p:nvPr/>
          </p:nvCxnSpPr>
          <p:spPr bwMode="auto">
            <a:xfrm>
              <a:off x="6633377" y="61065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E93215F-DDDB-8110-2BC3-38AB3153BFAA}"/>
                </a:ext>
              </a:extLst>
            </p:cNvPr>
            <p:cNvCxnSpPr>
              <a:cxnSpLocks/>
            </p:cNvCxnSpPr>
            <p:nvPr/>
          </p:nvCxnSpPr>
          <p:spPr bwMode="auto">
            <a:xfrm flipH="1">
              <a:off x="4923086" y="6101381"/>
              <a:ext cx="66782"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19A38EE0-D0EA-D2B9-1CF8-44BF3BE40F44}"/>
                </a:ext>
              </a:extLst>
            </p:cNvPr>
            <p:cNvSpPr txBox="1"/>
            <p:nvPr/>
          </p:nvSpPr>
          <p:spPr bwMode="auto">
            <a:xfrm>
              <a:off x="5176664" y="6111010"/>
              <a:ext cx="8122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Intestinal</a:t>
              </a:r>
            </a:p>
          </p:txBody>
        </p:sp>
        <p:sp>
          <p:nvSpPr>
            <p:cNvPr id="96" name="TextBox 95">
              <a:extLst>
                <a:ext uri="{FF2B5EF4-FFF2-40B4-BE49-F238E27FC236}">
                  <a16:creationId xmlns:a16="http://schemas.microsoft.com/office/drawing/2014/main" id="{3DF73421-3B25-1107-61A0-AB70B91ACC19}"/>
                </a:ext>
              </a:extLst>
            </p:cNvPr>
            <p:cNvSpPr txBox="1"/>
            <p:nvPr/>
          </p:nvSpPr>
          <p:spPr bwMode="auto">
            <a:xfrm>
              <a:off x="6240349" y="6111010"/>
              <a:ext cx="8122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Diffuse</a:t>
              </a:r>
            </a:p>
          </p:txBody>
        </p:sp>
        <p:sp>
          <p:nvSpPr>
            <p:cNvPr id="97" name="TextBox 96">
              <a:extLst>
                <a:ext uri="{FF2B5EF4-FFF2-40B4-BE49-F238E27FC236}">
                  <a16:creationId xmlns:a16="http://schemas.microsoft.com/office/drawing/2014/main" id="{1777DFB6-65C7-80BF-830A-4AD34A1EABDA}"/>
                </a:ext>
              </a:extLst>
            </p:cNvPr>
            <p:cNvSpPr txBox="1"/>
            <p:nvPr/>
          </p:nvSpPr>
          <p:spPr bwMode="auto">
            <a:xfrm>
              <a:off x="5143829" y="4145517"/>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43</a:t>
              </a:r>
            </a:p>
          </p:txBody>
        </p:sp>
        <p:sp>
          <p:nvSpPr>
            <p:cNvPr id="98" name="TextBox 97">
              <a:extLst>
                <a:ext uri="{FF2B5EF4-FFF2-40B4-BE49-F238E27FC236}">
                  <a16:creationId xmlns:a16="http://schemas.microsoft.com/office/drawing/2014/main" id="{E4AC9161-796D-62F1-E318-7F7BE0E90782}"/>
                </a:ext>
              </a:extLst>
            </p:cNvPr>
            <p:cNvSpPr txBox="1"/>
            <p:nvPr/>
          </p:nvSpPr>
          <p:spPr bwMode="auto">
            <a:xfrm>
              <a:off x="5545085" y="4755305"/>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28</a:t>
              </a:r>
            </a:p>
          </p:txBody>
        </p:sp>
        <p:sp>
          <p:nvSpPr>
            <p:cNvPr id="99" name="TextBox 98">
              <a:extLst>
                <a:ext uri="{FF2B5EF4-FFF2-40B4-BE49-F238E27FC236}">
                  <a16:creationId xmlns:a16="http://schemas.microsoft.com/office/drawing/2014/main" id="{F2F6655F-FC45-EAD6-990D-B8E9BDE78748}"/>
                </a:ext>
              </a:extLst>
            </p:cNvPr>
            <p:cNvSpPr txBox="1"/>
            <p:nvPr/>
          </p:nvSpPr>
          <p:spPr bwMode="auto">
            <a:xfrm>
              <a:off x="6171123" y="4041142"/>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46</a:t>
              </a:r>
            </a:p>
          </p:txBody>
        </p:sp>
        <p:sp>
          <p:nvSpPr>
            <p:cNvPr id="100" name="TextBox 99">
              <a:extLst>
                <a:ext uri="{FF2B5EF4-FFF2-40B4-BE49-F238E27FC236}">
                  <a16:creationId xmlns:a16="http://schemas.microsoft.com/office/drawing/2014/main" id="{5BBAAAF4-DD5B-F8B0-054E-95116A6CBEBA}"/>
                </a:ext>
              </a:extLst>
            </p:cNvPr>
            <p:cNvSpPr txBox="1"/>
            <p:nvPr/>
          </p:nvSpPr>
          <p:spPr bwMode="auto">
            <a:xfrm>
              <a:off x="6591813" y="4681065"/>
              <a:ext cx="4607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30</a:t>
              </a:r>
            </a:p>
          </p:txBody>
        </p:sp>
        <p:sp>
          <p:nvSpPr>
            <p:cNvPr id="101" name="TextBox 100">
              <a:extLst>
                <a:ext uri="{FF2B5EF4-FFF2-40B4-BE49-F238E27FC236}">
                  <a16:creationId xmlns:a16="http://schemas.microsoft.com/office/drawing/2014/main" id="{1C57185E-7DCA-F17A-13AD-25C32D4C4BFC}"/>
                </a:ext>
              </a:extLst>
            </p:cNvPr>
            <p:cNvSpPr txBox="1"/>
            <p:nvPr/>
          </p:nvSpPr>
          <p:spPr bwMode="auto">
            <a:xfrm>
              <a:off x="4518819" y="4753846"/>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2" name="TextBox 101">
              <a:extLst>
                <a:ext uri="{FF2B5EF4-FFF2-40B4-BE49-F238E27FC236}">
                  <a16:creationId xmlns:a16="http://schemas.microsoft.com/office/drawing/2014/main" id="{985013BF-E88A-9D01-395F-42348AD3AC5C}"/>
                </a:ext>
              </a:extLst>
            </p:cNvPr>
            <p:cNvSpPr txBox="1"/>
            <p:nvPr/>
          </p:nvSpPr>
          <p:spPr bwMode="auto">
            <a:xfrm>
              <a:off x="4518819" y="4951457"/>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03" name="TextBox 102">
              <a:extLst>
                <a:ext uri="{FF2B5EF4-FFF2-40B4-BE49-F238E27FC236}">
                  <a16:creationId xmlns:a16="http://schemas.microsoft.com/office/drawing/2014/main" id="{428D2CE9-DC6F-67BF-1FA0-140173E8D45E}"/>
                </a:ext>
              </a:extLst>
            </p:cNvPr>
            <p:cNvSpPr txBox="1"/>
            <p:nvPr/>
          </p:nvSpPr>
          <p:spPr bwMode="auto">
            <a:xfrm>
              <a:off x="4518819" y="5346679"/>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04" name="TextBox 103">
              <a:extLst>
                <a:ext uri="{FF2B5EF4-FFF2-40B4-BE49-F238E27FC236}">
                  <a16:creationId xmlns:a16="http://schemas.microsoft.com/office/drawing/2014/main" id="{3BD0806E-C06F-D96C-AE50-592756170C57}"/>
                </a:ext>
              </a:extLst>
            </p:cNvPr>
            <p:cNvSpPr txBox="1"/>
            <p:nvPr/>
          </p:nvSpPr>
          <p:spPr bwMode="auto">
            <a:xfrm>
              <a:off x="4518819" y="5741901"/>
              <a:ext cx="46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cxnSp>
          <p:nvCxnSpPr>
            <p:cNvPr id="105" name="Straight Connector 104">
              <a:extLst>
                <a:ext uri="{FF2B5EF4-FFF2-40B4-BE49-F238E27FC236}">
                  <a16:creationId xmlns:a16="http://schemas.microsoft.com/office/drawing/2014/main" id="{983566B5-2BEA-4062-26A3-9BF1ECCE40DF}"/>
                </a:ext>
              </a:extLst>
            </p:cNvPr>
            <p:cNvCxnSpPr>
              <a:cxnSpLocks/>
            </p:cNvCxnSpPr>
            <p:nvPr/>
          </p:nvCxnSpPr>
          <p:spPr bwMode="auto">
            <a:xfrm flipH="1">
              <a:off x="4923086" y="5708904"/>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7A874F7-8B2A-D8B7-6FC0-CFCAB2FFF98E}"/>
                </a:ext>
              </a:extLst>
            </p:cNvPr>
            <p:cNvCxnSpPr>
              <a:cxnSpLocks/>
            </p:cNvCxnSpPr>
            <p:nvPr/>
          </p:nvCxnSpPr>
          <p:spPr bwMode="auto">
            <a:xfrm flipH="1">
              <a:off x="4923086" y="5905140"/>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0D3D3C2-89E2-8792-5903-78C2ACFB9269}"/>
                </a:ext>
              </a:extLst>
            </p:cNvPr>
            <p:cNvCxnSpPr>
              <a:cxnSpLocks/>
            </p:cNvCxnSpPr>
            <p:nvPr/>
          </p:nvCxnSpPr>
          <p:spPr bwMode="auto">
            <a:xfrm flipH="1">
              <a:off x="4923086" y="5120196"/>
              <a:ext cx="66782"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274A338-1348-29AB-A54F-0AE5F2E5564A}"/>
                </a:ext>
              </a:extLst>
            </p:cNvPr>
            <p:cNvCxnSpPr>
              <a:cxnSpLocks/>
            </p:cNvCxnSpPr>
            <p:nvPr/>
          </p:nvCxnSpPr>
          <p:spPr bwMode="auto">
            <a:xfrm flipH="1">
              <a:off x="4923086" y="5512668"/>
              <a:ext cx="66782" cy="0"/>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873D94D3-5C31-FC47-FECA-7A02EB242003}"/>
                </a:ext>
              </a:extLst>
            </p:cNvPr>
            <p:cNvSpPr txBox="1"/>
            <p:nvPr/>
          </p:nvSpPr>
          <p:spPr bwMode="auto">
            <a:xfrm>
              <a:off x="2278431" y="3777805"/>
              <a:ext cx="11926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By Region</a:t>
              </a:r>
            </a:p>
          </p:txBody>
        </p:sp>
        <p:sp>
          <p:nvSpPr>
            <p:cNvPr id="4" name="TextBox 3">
              <a:extLst>
                <a:ext uri="{FF2B5EF4-FFF2-40B4-BE49-F238E27FC236}">
                  <a16:creationId xmlns:a16="http://schemas.microsoft.com/office/drawing/2014/main" id="{A231C032-0386-C340-37F7-F58D6BA54553}"/>
                </a:ext>
              </a:extLst>
            </p:cNvPr>
            <p:cNvSpPr txBox="1"/>
            <p:nvPr/>
          </p:nvSpPr>
          <p:spPr bwMode="auto">
            <a:xfrm>
              <a:off x="4956477" y="3777805"/>
              <a:ext cx="2411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Across Histologic Subtypes</a:t>
              </a:r>
            </a:p>
          </p:txBody>
        </p:sp>
      </p:grpSp>
    </p:spTree>
    <p:extLst>
      <p:ext uri="{BB962C8B-B14F-4D97-AF65-F5344CB8AC3E}">
        <p14:creationId xmlns:p14="http://schemas.microsoft.com/office/powerpoint/2010/main" val="2273960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9501-D3FC-3C44-0C26-88401B9F9177}"/>
              </a:ext>
            </a:extLst>
          </p:cNvPr>
          <p:cNvSpPr>
            <a:spLocks noGrp="1"/>
          </p:cNvSpPr>
          <p:nvPr>
            <p:ph type="title"/>
          </p:nvPr>
        </p:nvSpPr>
        <p:spPr/>
        <p:txBody>
          <a:bodyPr/>
          <a:lstStyle/>
          <a:p>
            <a:r>
              <a:rPr lang="en-US" dirty="0"/>
              <a:t>CLDN18.2 Expression and Treatment Outcomes</a:t>
            </a:r>
          </a:p>
        </p:txBody>
      </p:sp>
      <p:sp>
        <p:nvSpPr>
          <p:cNvPr id="4" name="TextBox 3">
            <a:extLst>
              <a:ext uri="{FF2B5EF4-FFF2-40B4-BE49-F238E27FC236}">
                <a16:creationId xmlns:a16="http://schemas.microsoft.com/office/drawing/2014/main" id="{5BA201FD-B14E-43F3-1478-2933382B7A14}"/>
              </a:ext>
            </a:extLst>
          </p:cNvPr>
          <p:cNvSpPr txBox="1"/>
          <p:nvPr/>
        </p:nvSpPr>
        <p:spPr bwMode="auto">
          <a:xfrm>
            <a:off x="437820" y="6362558"/>
            <a:ext cx="6105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2"/>
                </a:solidFill>
                <a:latin typeface="Calibri" panose="020F0502020204030204" pitchFamily="34" charset="0"/>
              </a:rPr>
              <a:t>Kubota. ESMO Open. 2023;8:100762.</a:t>
            </a:r>
            <a:endParaRPr lang="en-US" sz="1200" dirty="0">
              <a:solidFill>
                <a:schemeClr val="bg2"/>
              </a:solidFill>
            </a:endParaRPr>
          </a:p>
        </p:txBody>
      </p:sp>
      <p:sp>
        <p:nvSpPr>
          <p:cNvPr id="17" name="TextBox 16">
            <a:extLst>
              <a:ext uri="{FF2B5EF4-FFF2-40B4-BE49-F238E27FC236}">
                <a16:creationId xmlns:a16="http://schemas.microsoft.com/office/drawing/2014/main" id="{988A2E77-D8D9-9A7B-511D-7662FB291192}"/>
              </a:ext>
            </a:extLst>
          </p:cNvPr>
          <p:cNvSpPr txBox="1"/>
          <p:nvPr/>
        </p:nvSpPr>
        <p:spPr bwMode="auto">
          <a:xfrm>
            <a:off x="6655922" y="4817820"/>
            <a:ext cx="29556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CLDN+ (≥75% of tumor cells)</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CLDN- (&lt;75% of tumor cells)</a:t>
            </a:r>
          </a:p>
        </p:txBody>
      </p:sp>
      <p:sp>
        <p:nvSpPr>
          <p:cNvPr id="18" name="TextBox 17">
            <a:extLst>
              <a:ext uri="{FF2B5EF4-FFF2-40B4-BE49-F238E27FC236}">
                <a16:creationId xmlns:a16="http://schemas.microsoft.com/office/drawing/2014/main" id="{67B51A85-BFA0-CAED-FF52-DC7145B138F8}"/>
              </a:ext>
            </a:extLst>
          </p:cNvPr>
          <p:cNvSpPr txBox="1"/>
          <p:nvPr/>
        </p:nvSpPr>
        <p:spPr bwMode="auto">
          <a:xfrm>
            <a:off x="5994400" y="1606707"/>
            <a:ext cx="5664200" cy="4001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Overall Survival </a:t>
            </a:r>
          </a:p>
        </p:txBody>
      </p:sp>
      <p:graphicFrame>
        <p:nvGraphicFramePr>
          <p:cNvPr id="19" name="Group 32">
            <a:extLst>
              <a:ext uri="{FF2B5EF4-FFF2-40B4-BE49-F238E27FC236}">
                <a16:creationId xmlns:a16="http://schemas.microsoft.com/office/drawing/2014/main" id="{0560A9E7-1C93-EA6F-4AE0-703BEBC4A511}"/>
              </a:ext>
            </a:extLst>
          </p:cNvPr>
          <p:cNvGraphicFramePr>
            <a:graphicFrameLocks noGrp="1"/>
          </p:cNvGraphicFramePr>
          <p:nvPr/>
        </p:nvGraphicFramePr>
        <p:xfrm>
          <a:off x="8219253" y="2177665"/>
          <a:ext cx="3566160" cy="1341168"/>
        </p:xfrm>
        <a:graphic>
          <a:graphicData uri="http://schemas.openxmlformats.org/drawingml/2006/table">
            <a:tbl>
              <a:tblPr/>
              <a:tblGrid>
                <a:gridCol w="137160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4069657791"/>
                    </a:ext>
                  </a:extLst>
                </a:gridCol>
              </a:tblGrid>
              <a:tr h="12078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CLDN18.2+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 49)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CLDN18.2-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 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Median OS, mo </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18.4 </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(15.4-23.1)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20.1 </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(16.9-24.6)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1.26 (0.59-1.78); </a:t>
                      </a:r>
                      <a:r>
                        <a:rPr kumimoji="0" lang="en-US" sz="1400" b="0" i="1" u="none" strike="noStrike" cap="none" normalizeH="0" baseline="0" dirty="0">
                          <a:ln>
                            <a:noFill/>
                          </a:ln>
                          <a:solidFill>
                            <a:schemeClr val="bg1"/>
                          </a:solidFill>
                          <a:effectLst/>
                          <a:latin typeface="Calibri" panose="020F0502020204030204" pitchFamily="34" charset="0"/>
                        </a:rPr>
                        <a:t>P</a:t>
                      </a:r>
                      <a:r>
                        <a:rPr kumimoji="0" lang="en-US" sz="1400" b="0" i="0" u="none" strike="noStrike" cap="none" normalizeH="0" baseline="0" dirty="0">
                          <a:ln>
                            <a:noFill/>
                          </a:ln>
                          <a:solidFill>
                            <a:schemeClr val="bg1"/>
                          </a:solidFill>
                          <a:effectLst/>
                          <a:latin typeface="Calibri" panose="020F0502020204030204" pitchFamily="34" charset="0"/>
                        </a:rPr>
                        <a:t> =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20" name="TextBox 19">
            <a:extLst>
              <a:ext uri="{FF2B5EF4-FFF2-40B4-BE49-F238E27FC236}">
                <a16:creationId xmlns:a16="http://schemas.microsoft.com/office/drawing/2014/main" id="{E90F5E66-C4B3-1B04-88B0-F8D4D224B7B3}"/>
              </a:ext>
            </a:extLst>
          </p:cNvPr>
          <p:cNvSpPr txBox="1"/>
          <p:nvPr/>
        </p:nvSpPr>
        <p:spPr bwMode="auto">
          <a:xfrm rot="16200000">
            <a:off x="4022001" y="3691770"/>
            <a:ext cx="33027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21" name="TextBox 20">
            <a:extLst>
              <a:ext uri="{FF2B5EF4-FFF2-40B4-BE49-F238E27FC236}">
                <a16:creationId xmlns:a16="http://schemas.microsoft.com/office/drawing/2014/main" id="{BCF12222-1493-AB56-4D40-DBCFF2F5868B}"/>
              </a:ext>
            </a:extLst>
          </p:cNvPr>
          <p:cNvSpPr txBox="1"/>
          <p:nvPr/>
        </p:nvSpPr>
        <p:spPr bwMode="auto">
          <a:xfrm>
            <a:off x="6324601" y="5724062"/>
            <a:ext cx="533400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5" name="Content Placeholder 4">
            <a:extLst>
              <a:ext uri="{FF2B5EF4-FFF2-40B4-BE49-F238E27FC236}">
                <a16:creationId xmlns:a16="http://schemas.microsoft.com/office/drawing/2014/main" id="{6087C425-3BCB-A571-124F-DC86A7CF5377}"/>
              </a:ext>
            </a:extLst>
          </p:cNvPr>
          <p:cNvSpPr>
            <a:spLocks noGrp="1"/>
          </p:cNvSpPr>
          <p:nvPr>
            <p:ph idx="1"/>
          </p:nvPr>
        </p:nvSpPr>
        <p:spPr>
          <a:xfrm>
            <a:off x="604676" y="1513047"/>
            <a:ext cx="4352095" cy="4650686"/>
          </a:xfrm>
        </p:spPr>
        <p:txBody>
          <a:bodyPr/>
          <a:lstStyle/>
          <a:p>
            <a:r>
              <a:rPr lang="en-US" sz="2600" dirty="0"/>
              <a:t>High CLDN18.2 expression (24% of patients) had no impact on OS in patients treated for gastric/GEJ cancer in a real-world cohort</a:t>
            </a:r>
          </a:p>
          <a:p>
            <a:r>
              <a:rPr lang="en-US" sz="2600" dirty="0"/>
              <a:t>PFS and ORR for treatment with first- or second-line chemotherapy of anti–PD-1 therapy also did not significantly differ by level of CLDN18.2 expression</a:t>
            </a:r>
          </a:p>
        </p:txBody>
      </p:sp>
      <p:cxnSp>
        <p:nvCxnSpPr>
          <p:cNvPr id="7" name="Straight Connector 6">
            <a:extLst>
              <a:ext uri="{FF2B5EF4-FFF2-40B4-BE49-F238E27FC236}">
                <a16:creationId xmlns:a16="http://schemas.microsoft.com/office/drawing/2014/main" id="{5C6813FC-0E50-B01B-EB83-E9178AB10F53}"/>
              </a:ext>
            </a:extLst>
          </p:cNvPr>
          <p:cNvCxnSpPr>
            <a:cxnSpLocks/>
          </p:cNvCxnSpPr>
          <p:nvPr/>
        </p:nvCxnSpPr>
        <p:spPr bwMode="auto">
          <a:xfrm>
            <a:off x="6527871" y="4977104"/>
            <a:ext cx="187036" cy="0"/>
          </a:xfrm>
          <a:prstGeom prst="line">
            <a:avLst/>
          </a:prstGeom>
          <a:noFill/>
          <a:ln w="28575" cap="flat" cmpd="sng" algn="ctr">
            <a:solidFill>
              <a:schemeClr val="accent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CC47279-6893-C41E-9428-40626071CB14}"/>
              </a:ext>
            </a:extLst>
          </p:cNvPr>
          <p:cNvCxnSpPr>
            <a:cxnSpLocks/>
          </p:cNvCxnSpPr>
          <p:nvPr/>
        </p:nvCxnSpPr>
        <p:spPr bwMode="auto">
          <a:xfrm>
            <a:off x="6527871" y="5239507"/>
            <a:ext cx="187036" cy="0"/>
          </a:xfrm>
          <a:prstGeom prst="line">
            <a:avLst/>
          </a:prstGeom>
          <a:noFill/>
          <a:ln w="28575" cap="flat" cmpd="sng" algn="ctr">
            <a:solidFill>
              <a:schemeClr val="accent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15C5F3A-799B-0CB9-2C6C-FA12882F9D70}"/>
              </a:ext>
            </a:extLst>
          </p:cNvPr>
          <p:cNvCxnSpPr>
            <a:cxnSpLocks/>
            <a:stCxn id="34" idx="0"/>
          </p:cNvCxnSpPr>
          <p:nvPr/>
        </p:nvCxnSpPr>
        <p:spPr bwMode="auto">
          <a:xfrm flipV="1">
            <a:off x="6321138" y="2225039"/>
            <a:ext cx="0" cy="3251231"/>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5297EEF-6E16-D235-7078-CE417B7A2D6C}"/>
              </a:ext>
            </a:extLst>
          </p:cNvPr>
          <p:cNvCxnSpPr>
            <a:cxnSpLocks/>
          </p:cNvCxnSpPr>
          <p:nvPr/>
        </p:nvCxnSpPr>
        <p:spPr bwMode="auto">
          <a:xfrm>
            <a:off x="6324600" y="5483197"/>
            <a:ext cx="53340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4742D8D-D559-48CF-9356-8231EF457EF6}"/>
              </a:ext>
            </a:extLst>
          </p:cNvPr>
          <p:cNvCxnSpPr>
            <a:cxnSpLocks/>
          </p:cNvCxnSpPr>
          <p:nvPr/>
        </p:nvCxnSpPr>
        <p:spPr bwMode="auto">
          <a:xfrm flipH="1">
            <a:off x="6262255" y="22388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59F9512-5DF8-35DF-BB90-8006BF374D0F}"/>
              </a:ext>
            </a:extLst>
          </p:cNvPr>
          <p:cNvCxnSpPr>
            <a:cxnSpLocks/>
          </p:cNvCxnSpPr>
          <p:nvPr/>
        </p:nvCxnSpPr>
        <p:spPr bwMode="auto">
          <a:xfrm flipH="1">
            <a:off x="6262255" y="28877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385D3BD-C4F9-147D-2B42-15B313C1D871}"/>
              </a:ext>
            </a:extLst>
          </p:cNvPr>
          <p:cNvCxnSpPr>
            <a:cxnSpLocks/>
          </p:cNvCxnSpPr>
          <p:nvPr/>
        </p:nvCxnSpPr>
        <p:spPr bwMode="auto">
          <a:xfrm flipH="1">
            <a:off x="6262255" y="35366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7034D6B-EA39-94D3-FDA6-D61E4DA79101}"/>
              </a:ext>
            </a:extLst>
          </p:cNvPr>
          <p:cNvCxnSpPr>
            <a:cxnSpLocks/>
          </p:cNvCxnSpPr>
          <p:nvPr/>
        </p:nvCxnSpPr>
        <p:spPr bwMode="auto">
          <a:xfrm flipH="1">
            <a:off x="6262255" y="41854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C5DEC41-FA97-D2DB-DAC8-BEBE0F8EAB92}"/>
              </a:ext>
            </a:extLst>
          </p:cNvPr>
          <p:cNvCxnSpPr>
            <a:cxnSpLocks/>
          </p:cNvCxnSpPr>
          <p:nvPr/>
        </p:nvCxnSpPr>
        <p:spPr bwMode="auto">
          <a:xfrm flipH="1">
            <a:off x="6262255" y="48343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B6292C8-2BBA-FE66-B881-F7824341216E}"/>
              </a:ext>
            </a:extLst>
          </p:cNvPr>
          <p:cNvCxnSpPr>
            <a:cxnSpLocks/>
          </p:cNvCxnSpPr>
          <p:nvPr/>
        </p:nvCxnSpPr>
        <p:spPr bwMode="auto">
          <a:xfrm flipH="1">
            <a:off x="6262255" y="54831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2FE0CCB-1265-F61A-DCFA-F0920A8EAA12}"/>
              </a:ext>
            </a:extLst>
          </p:cNvPr>
          <p:cNvCxnSpPr>
            <a:cxnSpLocks/>
          </p:cNvCxnSpPr>
          <p:nvPr/>
        </p:nvCxnSpPr>
        <p:spPr bwMode="auto">
          <a:xfrm>
            <a:off x="6324600" y="54831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4D0C32B-F6A2-DB35-B6FB-E589A13181AA}"/>
              </a:ext>
            </a:extLst>
          </p:cNvPr>
          <p:cNvCxnSpPr>
            <a:cxnSpLocks/>
          </p:cNvCxnSpPr>
          <p:nvPr/>
        </p:nvCxnSpPr>
        <p:spPr bwMode="auto">
          <a:xfrm>
            <a:off x="7588827" y="54831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160B112-9530-4329-57D5-54391ED6B656}"/>
              </a:ext>
            </a:extLst>
          </p:cNvPr>
          <p:cNvCxnSpPr>
            <a:cxnSpLocks/>
          </p:cNvCxnSpPr>
          <p:nvPr/>
        </p:nvCxnSpPr>
        <p:spPr bwMode="auto">
          <a:xfrm>
            <a:off x="8853054" y="54831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894E9D2-427F-B0FA-796D-BB549256D6A1}"/>
              </a:ext>
            </a:extLst>
          </p:cNvPr>
          <p:cNvCxnSpPr>
            <a:cxnSpLocks/>
          </p:cNvCxnSpPr>
          <p:nvPr/>
        </p:nvCxnSpPr>
        <p:spPr bwMode="auto">
          <a:xfrm>
            <a:off x="10117281" y="54831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7C26F00-C72E-66FD-5707-6EAE37A76756}"/>
              </a:ext>
            </a:extLst>
          </p:cNvPr>
          <p:cNvCxnSpPr>
            <a:cxnSpLocks/>
          </p:cNvCxnSpPr>
          <p:nvPr/>
        </p:nvCxnSpPr>
        <p:spPr bwMode="auto">
          <a:xfrm>
            <a:off x="11381509" y="5483197"/>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EED5DB34-FA73-4148-9EB8-ADE5AD0F7E09}"/>
              </a:ext>
            </a:extLst>
          </p:cNvPr>
          <p:cNvSpPr txBox="1"/>
          <p:nvPr/>
        </p:nvSpPr>
        <p:spPr bwMode="auto">
          <a:xfrm>
            <a:off x="11118272" y="5476270"/>
            <a:ext cx="505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4" name="TextBox 33">
            <a:extLst>
              <a:ext uri="{FF2B5EF4-FFF2-40B4-BE49-F238E27FC236}">
                <a16:creationId xmlns:a16="http://schemas.microsoft.com/office/drawing/2014/main" id="{37B8706B-315E-A5CC-9454-60760B67CF6E}"/>
              </a:ext>
            </a:extLst>
          </p:cNvPr>
          <p:cNvSpPr txBox="1"/>
          <p:nvPr/>
        </p:nvSpPr>
        <p:spPr bwMode="auto">
          <a:xfrm>
            <a:off x="6068293" y="5476270"/>
            <a:ext cx="505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B9A99C14-0AAF-24E7-A54A-3147BB5ECAAB}"/>
              </a:ext>
            </a:extLst>
          </p:cNvPr>
          <p:cNvSpPr txBox="1"/>
          <p:nvPr/>
        </p:nvSpPr>
        <p:spPr bwMode="auto">
          <a:xfrm>
            <a:off x="7330788" y="5476270"/>
            <a:ext cx="505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6" name="TextBox 35">
            <a:extLst>
              <a:ext uri="{FF2B5EF4-FFF2-40B4-BE49-F238E27FC236}">
                <a16:creationId xmlns:a16="http://schemas.microsoft.com/office/drawing/2014/main" id="{F2992AC8-EC4B-4A98-EDFA-BA6DC6881EE1}"/>
              </a:ext>
            </a:extLst>
          </p:cNvPr>
          <p:cNvSpPr txBox="1"/>
          <p:nvPr/>
        </p:nvSpPr>
        <p:spPr bwMode="auto">
          <a:xfrm>
            <a:off x="8593283" y="5476270"/>
            <a:ext cx="505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FA40CC3C-7529-C4C5-E8AD-ECFB8DF26ED7}"/>
              </a:ext>
            </a:extLst>
          </p:cNvPr>
          <p:cNvSpPr txBox="1"/>
          <p:nvPr/>
        </p:nvSpPr>
        <p:spPr bwMode="auto">
          <a:xfrm>
            <a:off x="9855778" y="5476270"/>
            <a:ext cx="505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8" name="TextBox 37">
            <a:extLst>
              <a:ext uri="{FF2B5EF4-FFF2-40B4-BE49-F238E27FC236}">
                <a16:creationId xmlns:a16="http://schemas.microsoft.com/office/drawing/2014/main" id="{EBF5B6BC-F22B-04BC-6454-3491C505DDF3}"/>
              </a:ext>
            </a:extLst>
          </p:cNvPr>
          <p:cNvSpPr txBox="1"/>
          <p:nvPr/>
        </p:nvSpPr>
        <p:spPr bwMode="auto">
          <a:xfrm>
            <a:off x="5682692" y="2051413"/>
            <a:ext cx="621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9" name="TextBox 38">
            <a:extLst>
              <a:ext uri="{FF2B5EF4-FFF2-40B4-BE49-F238E27FC236}">
                <a16:creationId xmlns:a16="http://schemas.microsoft.com/office/drawing/2014/main" id="{EC4D629F-537C-8946-FC15-C02CEC5C442D}"/>
              </a:ext>
            </a:extLst>
          </p:cNvPr>
          <p:cNvSpPr txBox="1"/>
          <p:nvPr/>
        </p:nvSpPr>
        <p:spPr bwMode="auto">
          <a:xfrm>
            <a:off x="5682692" y="2700837"/>
            <a:ext cx="621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0" name="TextBox 39">
            <a:extLst>
              <a:ext uri="{FF2B5EF4-FFF2-40B4-BE49-F238E27FC236}">
                <a16:creationId xmlns:a16="http://schemas.microsoft.com/office/drawing/2014/main" id="{3652C9E5-3E0A-6702-5F3C-D6BEF4D05241}"/>
              </a:ext>
            </a:extLst>
          </p:cNvPr>
          <p:cNvSpPr txBox="1"/>
          <p:nvPr/>
        </p:nvSpPr>
        <p:spPr bwMode="auto">
          <a:xfrm>
            <a:off x="5682692" y="3350261"/>
            <a:ext cx="621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81E2ECF4-265E-C533-F490-790335FD0320}"/>
              </a:ext>
            </a:extLst>
          </p:cNvPr>
          <p:cNvSpPr txBox="1"/>
          <p:nvPr/>
        </p:nvSpPr>
        <p:spPr bwMode="auto">
          <a:xfrm>
            <a:off x="5682692" y="3999685"/>
            <a:ext cx="621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BFE1AE03-9AEE-F73A-F1D4-A6B849E1B281}"/>
              </a:ext>
            </a:extLst>
          </p:cNvPr>
          <p:cNvSpPr txBox="1"/>
          <p:nvPr/>
        </p:nvSpPr>
        <p:spPr bwMode="auto">
          <a:xfrm>
            <a:off x="5682692" y="4649109"/>
            <a:ext cx="621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A9856154-FDE6-D89D-901A-237E484A7F5B}"/>
              </a:ext>
            </a:extLst>
          </p:cNvPr>
          <p:cNvSpPr txBox="1"/>
          <p:nvPr/>
        </p:nvSpPr>
        <p:spPr bwMode="auto">
          <a:xfrm>
            <a:off x="5682692" y="5298531"/>
            <a:ext cx="621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Freeform 44">
            <a:extLst>
              <a:ext uri="{FF2B5EF4-FFF2-40B4-BE49-F238E27FC236}">
                <a16:creationId xmlns:a16="http://schemas.microsoft.com/office/drawing/2014/main" id="{F0E62AD3-1DFD-57E8-33FB-B08E9AE58C18}"/>
              </a:ext>
            </a:extLst>
          </p:cNvPr>
          <p:cNvSpPr/>
          <p:nvPr/>
        </p:nvSpPr>
        <p:spPr bwMode="auto">
          <a:xfrm>
            <a:off x="6312159" y="2234682"/>
            <a:ext cx="5346441" cy="3018453"/>
          </a:xfrm>
          <a:custGeom>
            <a:avLst/>
            <a:gdLst>
              <a:gd name="connsiteX0" fmla="*/ 0 w 5346441"/>
              <a:gd name="connsiteY0" fmla="*/ 0 h 3018453"/>
              <a:gd name="connsiteX1" fmla="*/ 676470 w 5346441"/>
              <a:gd name="connsiteY1" fmla="*/ 0 h 3018453"/>
              <a:gd name="connsiteX2" fmla="*/ 676470 w 5346441"/>
              <a:gd name="connsiteY2" fmla="*/ 69979 h 3018453"/>
              <a:gd name="connsiteX3" fmla="*/ 727788 w 5346441"/>
              <a:gd name="connsiteY3" fmla="*/ 69979 h 3018453"/>
              <a:gd name="connsiteX4" fmla="*/ 727788 w 5346441"/>
              <a:gd name="connsiteY4" fmla="*/ 139959 h 3018453"/>
              <a:gd name="connsiteX5" fmla="*/ 900404 w 5346441"/>
              <a:gd name="connsiteY5" fmla="*/ 139959 h 3018453"/>
              <a:gd name="connsiteX6" fmla="*/ 900404 w 5346441"/>
              <a:gd name="connsiteY6" fmla="*/ 209938 h 3018453"/>
              <a:gd name="connsiteX7" fmla="*/ 993710 w 5346441"/>
              <a:gd name="connsiteY7" fmla="*/ 209938 h 3018453"/>
              <a:gd name="connsiteX8" fmla="*/ 993710 w 5346441"/>
              <a:gd name="connsiteY8" fmla="*/ 270587 h 3018453"/>
              <a:gd name="connsiteX9" fmla="*/ 1012372 w 5346441"/>
              <a:gd name="connsiteY9" fmla="*/ 270587 h 3018453"/>
              <a:gd name="connsiteX10" fmla="*/ 1012372 w 5346441"/>
              <a:gd name="connsiteY10" fmla="*/ 340567 h 3018453"/>
              <a:gd name="connsiteX11" fmla="*/ 1059025 w 5346441"/>
              <a:gd name="connsiteY11" fmla="*/ 340567 h 3018453"/>
              <a:gd name="connsiteX12" fmla="*/ 1059025 w 5346441"/>
              <a:gd name="connsiteY12" fmla="*/ 396551 h 3018453"/>
              <a:gd name="connsiteX13" fmla="*/ 1077686 w 5346441"/>
              <a:gd name="connsiteY13" fmla="*/ 396551 h 3018453"/>
              <a:gd name="connsiteX14" fmla="*/ 1077686 w 5346441"/>
              <a:gd name="connsiteY14" fmla="*/ 471196 h 3018453"/>
              <a:gd name="connsiteX15" fmla="*/ 1273629 w 5346441"/>
              <a:gd name="connsiteY15" fmla="*/ 471196 h 3018453"/>
              <a:gd name="connsiteX16" fmla="*/ 1273629 w 5346441"/>
              <a:gd name="connsiteY16" fmla="*/ 541175 h 3018453"/>
              <a:gd name="connsiteX17" fmla="*/ 1404257 w 5346441"/>
              <a:gd name="connsiteY17" fmla="*/ 541175 h 3018453"/>
              <a:gd name="connsiteX18" fmla="*/ 1404257 w 5346441"/>
              <a:gd name="connsiteY18" fmla="*/ 611155 h 3018453"/>
              <a:gd name="connsiteX19" fmla="*/ 1469572 w 5346441"/>
              <a:gd name="connsiteY19" fmla="*/ 611155 h 3018453"/>
              <a:gd name="connsiteX20" fmla="*/ 1469572 w 5346441"/>
              <a:gd name="connsiteY20" fmla="*/ 690465 h 3018453"/>
              <a:gd name="connsiteX21" fmla="*/ 1544217 w 5346441"/>
              <a:gd name="connsiteY21" fmla="*/ 690465 h 3018453"/>
              <a:gd name="connsiteX22" fmla="*/ 1544217 w 5346441"/>
              <a:gd name="connsiteY22" fmla="*/ 816428 h 3018453"/>
              <a:gd name="connsiteX23" fmla="*/ 1558212 w 5346441"/>
              <a:gd name="connsiteY23" fmla="*/ 816428 h 3018453"/>
              <a:gd name="connsiteX24" fmla="*/ 1558212 w 5346441"/>
              <a:gd name="connsiteY24" fmla="*/ 895738 h 3018453"/>
              <a:gd name="connsiteX25" fmla="*/ 1576874 w 5346441"/>
              <a:gd name="connsiteY25" fmla="*/ 895738 h 3018453"/>
              <a:gd name="connsiteX26" fmla="*/ 1576874 w 5346441"/>
              <a:gd name="connsiteY26" fmla="*/ 961053 h 3018453"/>
              <a:gd name="connsiteX27" fmla="*/ 1609531 w 5346441"/>
              <a:gd name="connsiteY27" fmla="*/ 961053 h 3018453"/>
              <a:gd name="connsiteX28" fmla="*/ 1609531 w 5346441"/>
              <a:gd name="connsiteY28" fmla="*/ 1091681 h 3018453"/>
              <a:gd name="connsiteX29" fmla="*/ 1642188 w 5346441"/>
              <a:gd name="connsiteY29" fmla="*/ 1091681 h 3018453"/>
              <a:gd name="connsiteX30" fmla="*/ 1642188 w 5346441"/>
              <a:gd name="connsiteY30" fmla="*/ 1231640 h 3018453"/>
              <a:gd name="connsiteX31" fmla="*/ 1707502 w 5346441"/>
              <a:gd name="connsiteY31" fmla="*/ 1231640 h 3018453"/>
              <a:gd name="connsiteX32" fmla="*/ 1707502 w 5346441"/>
              <a:gd name="connsiteY32" fmla="*/ 1301620 h 3018453"/>
              <a:gd name="connsiteX33" fmla="*/ 1712168 w 5346441"/>
              <a:gd name="connsiteY33" fmla="*/ 1301620 h 3018453"/>
              <a:gd name="connsiteX34" fmla="*/ 1712168 w 5346441"/>
              <a:gd name="connsiteY34" fmla="*/ 1376265 h 3018453"/>
              <a:gd name="connsiteX35" fmla="*/ 1726163 w 5346441"/>
              <a:gd name="connsiteY35" fmla="*/ 1376265 h 3018453"/>
              <a:gd name="connsiteX36" fmla="*/ 1726163 w 5346441"/>
              <a:gd name="connsiteY36" fmla="*/ 1446245 h 3018453"/>
              <a:gd name="connsiteX37" fmla="*/ 1824135 w 5346441"/>
              <a:gd name="connsiteY37" fmla="*/ 1446245 h 3018453"/>
              <a:gd name="connsiteX38" fmla="*/ 1824135 w 5346441"/>
              <a:gd name="connsiteY38" fmla="*/ 1506894 h 3018453"/>
              <a:gd name="connsiteX39" fmla="*/ 1950098 w 5346441"/>
              <a:gd name="connsiteY39" fmla="*/ 1506894 h 3018453"/>
              <a:gd name="connsiteX40" fmla="*/ 1950098 w 5346441"/>
              <a:gd name="connsiteY40" fmla="*/ 1581538 h 3018453"/>
              <a:gd name="connsiteX41" fmla="*/ 1959429 w 5346441"/>
              <a:gd name="connsiteY41" fmla="*/ 1581538 h 3018453"/>
              <a:gd name="connsiteX42" fmla="*/ 1959429 w 5346441"/>
              <a:gd name="connsiteY42" fmla="*/ 1646853 h 3018453"/>
              <a:gd name="connsiteX43" fmla="*/ 2020078 w 5346441"/>
              <a:gd name="connsiteY43" fmla="*/ 1646853 h 3018453"/>
              <a:gd name="connsiteX44" fmla="*/ 2020078 w 5346441"/>
              <a:gd name="connsiteY44" fmla="*/ 1800808 h 3018453"/>
              <a:gd name="connsiteX45" fmla="*/ 2299996 w 5346441"/>
              <a:gd name="connsiteY45" fmla="*/ 1800808 h 3018453"/>
              <a:gd name="connsiteX46" fmla="*/ 2299996 w 5346441"/>
              <a:gd name="connsiteY46" fmla="*/ 1866122 h 3018453"/>
              <a:gd name="connsiteX47" fmla="*/ 2416629 w 5346441"/>
              <a:gd name="connsiteY47" fmla="*/ 1866122 h 3018453"/>
              <a:gd name="connsiteX48" fmla="*/ 2416629 w 5346441"/>
              <a:gd name="connsiteY48" fmla="*/ 1936102 h 3018453"/>
              <a:gd name="connsiteX49" fmla="*/ 2425959 w 5346441"/>
              <a:gd name="connsiteY49" fmla="*/ 1936102 h 3018453"/>
              <a:gd name="connsiteX50" fmla="*/ 2425959 w 5346441"/>
              <a:gd name="connsiteY50" fmla="*/ 2015412 h 3018453"/>
              <a:gd name="connsiteX51" fmla="*/ 2453951 w 5346441"/>
              <a:gd name="connsiteY51" fmla="*/ 2015412 h 3018453"/>
              <a:gd name="connsiteX52" fmla="*/ 2453951 w 5346441"/>
              <a:gd name="connsiteY52" fmla="*/ 2090057 h 3018453"/>
              <a:gd name="connsiteX53" fmla="*/ 2827176 w 5346441"/>
              <a:gd name="connsiteY53" fmla="*/ 2090057 h 3018453"/>
              <a:gd name="connsiteX54" fmla="*/ 2827176 w 5346441"/>
              <a:gd name="connsiteY54" fmla="*/ 2169367 h 3018453"/>
              <a:gd name="connsiteX55" fmla="*/ 2981131 w 5346441"/>
              <a:gd name="connsiteY55" fmla="*/ 2169367 h 3018453"/>
              <a:gd name="connsiteX56" fmla="*/ 2981131 w 5346441"/>
              <a:gd name="connsiteY56" fmla="*/ 2239347 h 3018453"/>
              <a:gd name="connsiteX57" fmla="*/ 3172408 w 5346441"/>
              <a:gd name="connsiteY57" fmla="*/ 2239347 h 3018453"/>
              <a:gd name="connsiteX58" fmla="*/ 3172408 w 5346441"/>
              <a:gd name="connsiteY58" fmla="*/ 2318657 h 3018453"/>
              <a:gd name="connsiteX59" fmla="*/ 3480319 w 5346441"/>
              <a:gd name="connsiteY59" fmla="*/ 2318657 h 3018453"/>
              <a:gd name="connsiteX60" fmla="*/ 3480319 w 5346441"/>
              <a:gd name="connsiteY60" fmla="*/ 2397967 h 3018453"/>
              <a:gd name="connsiteX61" fmla="*/ 3512976 w 5346441"/>
              <a:gd name="connsiteY61" fmla="*/ 2397967 h 3018453"/>
              <a:gd name="connsiteX62" fmla="*/ 3512976 w 5346441"/>
              <a:gd name="connsiteY62" fmla="*/ 2472612 h 3018453"/>
              <a:gd name="connsiteX63" fmla="*/ 3526972 w 5346441"/>
              <a:gd name="connsiteY63" fmla="*/ 2472612 h 3018453"/>
              <a:gd name="connsiteX64" fmla="*/ 3526972 w 5346441"/>
              <a:gd name="connsiteY64" fmla="*/ 2547257 h 3018453"/>
              <a:gd name="connsiteX65" fmla="*/ 3592286 w 5346441"/>
              <a:gd name="connsiteY65" fmla="*/ 2547257 h 3018453"/>
              <a:gd name="connsiteX66" fmla="*/ 3592286 w 5346441"/>
              <a:gd name="connsiteY66" fmla="*/ 2621902 h 3018453"/>
              <a:gd name="connsiteX67" fmla="*/ 3606282 w 5346441"/>
              <a:gd name="connsiteY67" fmla="*/ 2621902 h 3018453"/>
              <a:gd name="connsiteX68" fmla="*/ 3606282 w 5346441"/>
              <a:gd name="connsiteY68" fmla="*/ 2701212 h 3018453"/>
              <a:gd name="connsiteX69" fmla="*/ 3755572 w 5346441"/>
              <a:gd name="connsiteY69" fmla="*/ 2701212 h 3018453"/>
              <a:gd name="connsiteX70" fmla="*/ 3755572 w 5346441"/>
              <a:gd name="connsiteY70" fmla="*/ 2780522 h 3018453"/>
              <a:gd name="connsiteX71" fmla="*/ 3988837 w 5346441"/>
              <a:gd name="connsiteY71" fmla="*/ 2780522 h 3018453"/>
              <a:gd name="connsiteX72" fmla="*/ 3988837 w 5346441"/>
              <a:gd name="connsiteY72" fmla="*/ 2859832 h 3018453"/>
              <a:gd name="connsiteX73" fmla="*/ 4054151 w 5346441"/>
              <a:gd name="connsiteY73" fmla="*/ 2859832 h 3018453"/>
              <a:gd name="connsiteX74" fmla="*/ 4054151 w 5346441"/>
              <a:gd name="connsiteY74" fmla="*/ 2934477 h 3018453"/>
              <a:gd name="connsiteX75" fmla="*/ 4161453 w 5346441"/>
              <a:gd name="connsiteY75" fmla="*/ 2934477 h 3018453"/>
              <a:gd name="connsiteX76" fmla="*/ 4161453 w 5346441"/>
              <a:gd name="connsiteY76" fmla="*/ 3018453 h 3018453"/>
              <a:gd name="connsiteX77" fmla="*/ 5346441 w 5346441"/>
              <a:gd name="connsiteY77" fmla="*/ 3018453 h 301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346441" h="3018453">
                <a:moveTo>
                  <a:pt x="0" y="0"/>
                </a:moveTo>
                <a:lnTo>
                  <a:pt x="676470" y="0"/>
                </a:lnTo>
                <a:lnTo>
                  <a:pt x="676470" y="69979"/>
                </a:lnTo>
                <a:lnTo>
                  <a:pt x="727788" y="69979"/>
                </a:lnTo>
                <a:lnTo>
                  <a:pt x="727788" y="139959"/>
                </a:lnTo>
                <a:lnTo>
                  <a:pt x="900404" y="139959"/>
                </a:lnTo>
                <a:lnTo>
                  <a:pt x="900404" y="209938"/>
                </a:lnTo>
                <a:lnTo>
                  <a:pt x="993710" y="209938"/>
                </a:lnTo>
                <a:lnTo>
                  <a:pt x="993710" y="270587"/>
                </a:lnTo>
                <a:lnTo>
                  <a:pt x="1012372" y="270587"/>
                </a:lnTo>
                <a:lnTo>
                  <a:pt x="1012372" y="340567"/>
                </a:lnTo>
                <a:lnTo>
                  <a:pt x="1059025" y="340567"/>
                </a:lnTo>
                <a:lnTo>
                  <a:pt x="1059025" y="396551"/>
                </a:lnTo>
                <a:lnTo>
                  <a:pt x="1077686" y="396551"/>
                </a:lnTo>
                <a:lnTo>
                  <a:pt x="1077686" y="471196"/>
                </a:lnTo>
                <a:lnTo>
                  <a:pt x="1273629" y="471196"/>
                </a:lnTo>
                <a:lnTo>
                  <a:pt x="1273629" y="541175"/>
                </a:lnTo>
                <a:lnTo>
                  <a:pt x="1404257" y="541175"/>
                </a:lnTo>
                <a:lnTo>
                  <a:pt x="1404257" y="611155"/>
                </a:lnTo>
                <a:lnTo>
                  <a:pt x="1469572" y="611155"/>
                </a:lnTo>
                <a:lnTo>
                  <a:pt x="1469572" y="690465"/>
                </a:lnTo>
                <a:lnTo>
                  <a:pt x="1544217" y="690465"/>
                </a:lnTo>
                <a:lnTo>
                  <a:pt x="1544217" y="816428"/>
                </a:lnTo>
                <a:lnTo>
                  <a:pt x="1558212" y="816428"/>
                </a:lnTo>
                <a:lnTo>
                  <a:pt x="1558212" y="895738"/>
                </a:lnTo>
                <a:lnTo>
                  <a:pt x="1576874" y="895738"/>
                </a:lnTo>
                <a:lnTo>
                  <a:pt x="1576874" y="961053"/>
                </a:lnTo>
                <a:lnTo>
                  <a:pt x="1609531" y="961053"/>
                </a:lnTo>
                <a:lnTo>
                  <a:pt x="1609531" y="1091681"/>
                </a:lnTo>
                <a:lnTo>
                  <a:pt x="1642188" y="1091681"/>
                </a:lnTo>
                <a:lnTo>
                  <a:pt x="1642188" y="1231640"/>
                </a:lnTo>
                <a:lnTo>
                  <a:pt x="1707502" y="1231640"/>
                </a:lnTo>
                <a:lnTo>
                  <a:pt x="1707502" y="1301620"/>
                </a:lnTo>
                <a:lnTo>
                  <a:pt x="1712168" y="1301620"/>
                </a:lnTo>
                <a:lnTo>
                  <a:pt x="1712168" y="1376265"/>
                </a:lnTo>
                <a:lnTo>
                  <a:pt x="1726163" y="1376265"/>
                </a:lnTo>
                <a:lnTo>
                  <a:pt x="1726163" y="1446245"/>
                </a:lnTo>
                <a:lnTo>
                  <a:pt x="1824135" y="1446245"/>
                </a:lnTo>
                <a:lnTo>
                  <a:pt x="1824135" y="1506894"/>
                </a:lnTo>
                <a:lnTo>
                  <a:pt x="1950098" y="1506894"/>
                </a:lnTo>
                <a:lnTo>
                  <a:pt x="1950098" y="1581538"/>
                </a:lnTo>
                <a:lnTo>
                  <a:pt x="1959429" y="1581538"/>
                </a:lnTo>
                <a:lnTo>
                  <a:pt x="1959429" y="1646853"/>
                </a:lnTo>
                <a:lnTo>
                  <a:pt x="2020078" y="1646853"/>
                </a:lnTo>
                <a:lnTo>
                  <a:pt x="2020078" y="1800808"/>
                </a:lnTo>
                <a:lnTo>
                  <a:pt x="2299996" y="1800808"/>
                </a:lnTo>
                <a:lnTo>
                  <a:pt x="2299996" y="1866122"/>
                </a:lnTo>
                <a:lnTo>
                  <a:pt x="2416629" y="1866122"/>
                </a:lnTo>
                <a:lnTo>
                  <a:pt x="2416629" y="1936102"/>
                </a:lnTo>
                <a:lnTo>
                  <a:pt x="2425959" y="1936102"/>
                </a:lnTo>
                <a:lnTo>
                  <a:pt x="2425959" y="2015412"/>
                </a:lnTo>
                <a:lnTo>
                  <a:pt x="2453951" y="2015412"/>
                </a:lnTo>
                <a:lnTo>
                  <a:pt x="2453951" y="2090057"/>
                </a:lnTo>
                <a:lnTo>
                  <a:pt x="2827176" y="2090057"/>
                </a:lnTo>
                <a:lnTo>
                  <a:pt x="2827176" y="2169367"/>
                </a:lnTo>
                <a:lnTo>
                  <a:pt x="2981131" y="2169367"/>
                </a:lnTo>
                <a:lnTo>
                  <a:pt x="2981131" y="2239347"/>
                </a:lnTo>
                <a:lnTo>
                  <a:pt x="3172408" y="2239347"/>
                </a:lnTo>
                <a:lnTo>
                  <a:pt x="3172408" y="2318657"/>
                </a:lnTo>
                <a:lnTo>
                  <a:pt x="3480319" y="2318657"/>
                </a:lnTo>
                <a:lnTo>
                  <a:pt x="3480319" y="2397967"/>
                </a:lnTo>
                <a:lnTo>
                  <a:pt x="3512976" y="2397967"/>
                </a:lnTo>
                <a:lnTo>
                  <a:pt x="3512976" y="2472612"/>
                </a:lnTo>
                <a:lnTo>
                  <a:pt x="3526972" y="2472612"/>
                </a:lnTo>
                <a:lnTo>
                  <a:pt x="3526972" y="2547257"/>
                </a:lnTo>
                <a:lnTo>
                  <a:pt x="3592286" y="2547257"/>
                </a:lnTo>
                <a:lnTo>
                  <a:pt x="3592286" y="2621902"/>
                </a:lnTo>
                <a:lnTo>
                  <a:pt x="3606282" y="2621902"/>
                </a:lnTo>
                <a:lnTo>
                  <a:pt x="3606282" y="2701212"/>
                </a:lnTo>
                <a:lnTo>
                  <a:pt x="3755572" y="2701212"/>
                </a:lnTo>
                <a:lnTo>
                  <a:pt x="3755572" y="2780522"/>
                </a:lnTo>
                <a:lnTo>
                  <a:pt x="3988837" y="2780522"/>
                </a:lnTo>
                <a:lnTo>
                  <a:pt x="3988837" y="2859832"/>
                </a:lnTo>
                <a:lnTo>
                  <a:pt x="4054151" y="2859832"/>
                </a:lnTo>
                <a:lnTo>
                  <a:pt x="4054151" y="2934477"/>
                </a:lnTo>
                <a:lnTo>
                  <a:pt x="4161453" y="2934477"/>
                </a:lnTo>
                <a:lnTo>
                  <a:pt x="4161453" y="3018453"/>
                </a:lnTo>
                <a:lnTo>
                  <a:pt x="5346441" y="3018453"/>
                </a:lnTo>
              </a:path>
            </a:pathLst>
          </a:custGeom>
          <a:noFill/>
          <a:ln w="28575">
            <a:solidFill>
              <a:schemeClr val="accent1"/>
            </a:solidFill>
            <a:miter lim="800000"/>
            <a:headEnd/>
            <a:tailEnd/>
          </a:ln>
        </p:spPr>
        <p:txBody>
          <a:bodyPr rtlCol="0" anchor="ctr"/>
          <a:lstStyle/>
          <a:p>
            <a:pPr algn="ctr"/>
            <a:endParaRPr lang="en-US" dirty="0"/>
          </a:p>
        </p:txBody>
      </p:sp>
      <p:grpSp>
        <p:nvGrpSpPr>
          <p:cNvPr id="48" name="Group 47">
            <a:extLst>
              <a:ext uri="{FF2B5EF4-FFF2-40B4-BE49-F238E27FC236}">
                <a16:creationId xmlns:a16="http://schemas.microsoft.com/office/drawing/2014/main" id="{8995D55D-92B5-9696-71B2-6792BD7A4352}"/>
              </a:ext>
            </a:extLst>
          </p:cNvPr>
          <p:cNvGrpSpPr/>
          <p:nvPr/>
        </p:nvGrpSpPr>
        <p:grpSpPr>
          <a:xfrm>
            <a:off x="6335486" y="2248678"/>
            <a:ext cx="5323114" cy="2733869"/>
            <a:chOff x="6335486" y="2248678"/>
            <a:chExt cx="5323114" cy="2733869"/>
          </a:xfrm>
        </p:grpSpPr>
        <p:sp>
          <p:nvSpPr>
            <p:cNvPr id="46" name="Freeform 45">
              <a:extLst>
                <a:ext uri="{FF2B5EF4-FFF2-40B4-BE49-F238E27FC236}">
                  <a16:creationId xmlns:a16="http://schemas.microsoft.com/office/drawing/2014/main" id="{804E6C1A-DBA1-6F04-B4F3-524E6BD3CC5A}"/>
                </a:ext>
              </a:extLst>
            </p:cNvPr>
            <p:cNvSpPr/>
            <p:nvPr/>
          </p:nvSpPr>
          <p:spPr bwMode="auto">
            <a:xfrm>
              <a:off x="6335486" y="2248678"/>
              <a:ext cx="2733869" cy="1959428"/>
            </a:xfrm>
            <a:custGeom>
              <a:avLst/>
              <a:gdLst>
                <a:gd name="connsiteX0" fmla="*/ 0 w 2733869"/>
                <a:gd name="connsiteY0" fmla="*/ 0 h 1959428"/>
                <a:gd name="connsiteX1" fmla="*/ 251926 w 2733869"/>
                <a:gd name="connsiteY1" fmla="*/ 0 h 1959428"/>
                <a:gd name="connsiteX2" fmla="*/ 251926 w 2733869"/>
                <a:gd name="connsiteY2" fmla="*/ 46653 h 1959428"/>
                <a:gd name="connsiteX3" fmla="*/ 312575 w 2733869"/>
                <a:gd name="connsiteY3" fmla="*/ 46653 h 1959428"/>
                <a:gd name="connsiteX4" fmla="*/ 312575 w 2733869"/>
                <a:gd name="connsiteY4" fmla="*/ 93306 h 1959428"/>
                <a:gd name="connsiteX5" fmla="*/ 391885 w 2733869"/>
                <a:gd name="connsiteY5" fmla="*/ 93306 h 1959428"/>
                <a:gd name="connsiteX6" fmla="*/ 391885 w 2733869"/>
                <a:gd name="connsiteY6" fmla="*/ 153955 h 1959428"/>
                <a:gd name="connsiteX7" fmla="*/ 410547 w 2733869"/>
                <a:gd name="connsiteY7" fmla="*/ 153955 h 1959428"/>
                <a:gd name="connsiteX8" fmla="*/ 410547 w 2733869"/>
                <a:gd name="connsiteY8" fmla="*/ 181946 h 1959428"/>
                <a:gd name="connsiteX9" fmla="*/ 587828 w 2733869"/>
                <a:gd name="connsiteY9" fmla="*/ 181946 h 1959428"/>
                <a:gd name="connsiteX10" fmla="*/ 587828 w 2733869"/>
                <a:gd name="connsiteY10" fmla="*/ 209938 h 1959428"/>
                <a:gd name="connsiteX11" fmla="*/ 671804 w 2733869"/>
                <a:gd name="connsiteY11" fmla="*/ 209938 h 1959428"/>
                <a:gd name="connsiteX12" fmla="*/ 671804 w 2733869"/>
                <a:gd name="connsiteY12" fmla="*/ 265922 h 1959428"/>
                <a:gd name="connsiteX13" fmla="*/ 685800 w 2733869"/>
                <a:gd name="connsiteY13" fmla="*/ 265922 h 1959428"/>
                <a:gd name="connsiteX14" fmla="*/ 685800 w 2733869"/>
                <a:gd name="connsiteY14" fmla="*/ 312575 h 1959428"/>
                <a:gd name="connsiteX15" fmla="*/ 727787 w 2733869"/>
                <a:gd name="connsiteY15" fmla="*/ 312575 h 1959428"/>
                <a:gd name="connsiteX16" fmla="*/ 727787 w 2733869"/>
                <a:gd name="connsiteY16" fmla="*/ 363893 h 1959428"/>
                <a:gd name="connsiteX17" fmla="*/ 779106 w 2733869"/>
                <a:gd name="connsiteY17" fmla="*/ 363893 h 1959428"/>
                <a:gd name="connsiteX18" fmla="*/ 779106 w 2733869"/>
                <a:gd name="connsiteY18" fmla="*/ 401216 h 1959428"/>
                <a:gd name="connsiteX19" fmla="*/ 872412 w 2733869"/>
                <a:gd name="connsiteY19" fmla="*/ 401216 h 1959428"/>
                <a:gd name="connsiteX20" fmla="*/ 891073 w 2733869"/>
                <a:gd name="connsiteY20" fmla="*/ 419877 h 1959428"/>
                <a:gd name="connsiteX21" fmla="*/ 942392 w 2733869"/>
                <a:gd name="connsiteY21" fmla="*/ 419877 h 1959428"/>
                <a:gd name="connsiteX22" fmla="*/ 942392 w 2733869"/>
                <a:gd name="connsiteY22" fmla="*/ 457200 h 1959428"/>
                <a:gd name="connsiteX23" fmla="*/ 1049694 w 2733869"/>
                <a:gd name="connsiteY23" fmla="*/ 457200 h 1959428"/>
                <a:gd name="connsiteX24" fmla="*/ 1049694 w 2733869"/>
                <a:gd name="connsiteY24" fmla="*/ 513183 h 1959428"/>
                <a:gd name="connsiteX25" fmla="*/ 1105677 w 2733869"/>
                <a:gd name="connsiteY25" fmla="*/ 513183 h 1959428"/>
                <a:gd name="connsiteX26" fmla="*/ 1105677 w 2733869"/>
                <a:gd name="connsiteY26" fmla="*/ 564502 h 1959428"/>
                <a:gd name="connsiteX27" fmla="*/ 1129004 w 2733869"/>
                <a:gd name="connsiteY27" fmla="*/ 564502 h 1959428"/>
                <a:gd name="connsiteX28" fmla="*/ 1129004 w 2733869"/>
                <a:gd name="connsiteY28" fmla="*/ 615820 h 1959428"/>
                <a:gd name="connsiteX29" fmla="*/ 1194318 w 2733869"/>
                <a:gd name="connsiteY29" fmla="*/ 615820 h 1959428"/>
                <a:gd name="connsiteX30" fmla="*/ 1194318 w 2733869"/>
                <a:gd name="connsiteY30" fmla="*/ 667138 h 1959428"/>
                <a:gd name="connsiteX31" fmla="*/ 1217645 w 2733869"/>
                <a:gd name="connsiteY31" fmla="*/ 667138 h 1959428"/>
                <a:gd name="connsiteX32" fmla="*/ 1217645 w 2733869"/>
                <a:gd name="connsiteY32" fmla="*/ 718457 h 1959428"/>
                <a:gd name="connsiteX33" fmla="*/ 1268963 w 2733869"/>
                <a:gd name="connsiteY33" fmla="*/ 718457 h 1959428"/>
                <a:gd name="connsiteX34" fmla="*/ 1268963 w 2733869"/>
                <a:gd name="connsiteY34" fmla="*/ 788436 h 1959428"/>
                <a:gd name="connsiteX35" fmla="*/ 1338943 w 2733869"/>
                <a:gd name="connsiteY35" fmla="*/ 788436 h 1959428"/>
                <a:gd name="connsiteX36" fmla="*/ 1338943 w 2733869"/>
                <a:gd name="connsiteY36" fmla="*/ 863081 h 1959428"/>
                <a:gd name="connsiteX37" fmla="*/ 1357604 w 2733869"/>
                <a:gd name="connsiteY37" fmla="*/ 881742 h 1959428"/>
                <a:gd name="connsiteX38" fmla="*/ 1357604 w 2733869"/>
                <a:gd name="connsiteY38" fmla="*/ 956387 h 1959428"/>
                <a:gd name="connsiteX39" fmla="*/ 1441579 w 2733869"/>
                <a:gd name="connsiteY39" fmla="*/ 956387 h 1959428"/>
                <a:gd name="connsiteX40" fmla="*/ 1441579 w 2733869"/>
                <a:gd name="connsiteY40" fmla="*/ 1017036 h 1959428"/>
                <a:gd name="connsiteX41" fmla="*/ 1464906 w 2733869"/>
                <a:gd name="connsiteY41" fmla="*/ 1017036 h 1959428"/>
                <a:gd name="connsiteX42" fmla="*/ 1464906 w 2733869"/>
                <a:gd name="connsiteY42" fmla="*/ 1059024 h 1959428"/>
                <a:gd name="connsiteX43" fmla="*/ 1530220 w 2733869"/>
                <a:gd name="connsiteY43" fmla="*/ 1059024 h 1959428"/>
                <a:gd name="connsiteX44" fmla="*/ 1530220 w 2733869"/>
                <a:gd name="connsiteY44" fmla="*/ 1119673 h 1959428"/>
                <a:gd name="connsiteX45" fmla="*/ 1604865 w 2733869"/>
                <a:gd name="connsiteY45" fmla="*/ 1119673 h 1959428"/>
                <a:gd name="connsiteX46" fmla="*/ 1604865 w 2733869"/>
                <a:gd name="connsiteY46" fmla="*/ 1212979 h 1959428"/>
                <a:gd name="connsiteX47" fmla="*/ 1698171 w 2733869"/>
                <a:gd name="connsiteY47" fmla="*/ 1212979 h 1959428"/>
                <a:gd name="connsiteX48" fmla="*/ 1698171 w 2733869"/>
                <a:gd name="connsiteY48" fmla="*/ 1278293 h 1959428"/>
                <a:gd name="connsiteX49" fmla="*/ 1740159 w 2733869"/>
                <a:gd name="connsiteY49" fmla="*/ 1278293 h 1959428"/>
                <a:gd name="connsiteX50" fmla="*/ 1740159 w 2733869"/>
                <a:gd name="connsiteY50" fmla="*/ 1357604 h 1959428"/>
                <a:gd name="connsiteX51" fmla="*/ 1824134 w 2733869"/>
                <a:gd name="connsiteY51" fmla="*/ 1357604 h 1959428"/>
                <a:gd name="connsiteX52" fmla="*/ 1824134 w 2733869"/>
                <a:gd name="connsiteY52" fmla="*/ 1390261 h 1959428"/>
                <a:gd name="connsiteX53" fmla="*/ 1824134 w 2733869"/>
                <a:gd name="connsiteY53" fmla="*/ 1390261 h 1959428"/>
                <a:gd name="connsiteX54" fmla="*/ 1870787 w 2733869"/>
                <a:gd name="connsiteY54" fmla="*/ 1390261 h 1959428"/>
                <a:gd name="connsiteX55" fmla="*/ 1870787 w 2733869"/>
                <a:gd name="connsiteY55" fmla="*/ 1455575 h 1959428"/>
                <a:gd name="connsiteX56" fmla="*/ 1908110 w 2733869"/>
                <a:gd name="connsiteY56" fmla="*/ 1455575 h 1959428"/>
                <a:gd name="connsiteX57" fmla="*/ 1908110 w 2733869"/>
                <a:gd name="connsiteY57" fmla="*/ 1483567 h 1959428"/>
                <a:gd name="connsiteX58" fmla="*/ 1978090 w 2733869"/>
                <a:gd name="connsiteY58" fmla="*/ 1483567 h 1959428"/>
                <a:gd name="connsiteX59" fmla="*/ 1978090 w 2733869"/>
                <a:gd name="connsiteY59" fmla="*/ 1530220 h 1959428"/>
                <a:gd name="connsiteX60" fmla="*/ 2034073 w 2733869"/>
                <a:gd name="connsiteY60" fmla="*/ 1530220 h 1959428"/>
                <a:gd name="connsiteX61" fmla="*/ 2034073 w 2733869"/>
                <a:gd name="connsiteY61" fmla="*/ 1586204 h 1959428"/>
                <a:gd name="connsiteX62" fmla="*/ 2118049 w 2733869"/>
                <a:gd name="connsiteY62" fmla="*/ 1586204 h 1959428"/>
                <a:gd name="connsiteX63" fmla="*/ 2118049 w 2733869"/>
                <a:gd name="connsiteY63" fmla="*/ 1623526 h 1959428"/>
                <a:gd name="connsiteX64" fmla="*/ 2160036 w 2733869"/>
                <a:gd name="connsiteY64" fmla="*/ 1623526 h 1959428"/>
                <a:gd name="connsiteX65" fmla="*/ 2160036 w 2733869"/>
                <a:gd name="connsiteY65" fmla="*/ 1642187 h 1959428"/>
                <a:gd name="connsiteX66" fmla="*/ 2192694 w 2733869"/>
                <a:gd name="connsiteY66" fmla="*/ 1642187 h 1959428"/>
                <a:gd name="connsiteX67" fmla="*/ 2192694 w 2733869"/>
                <a:gd name="connsiteY67" fmla="*/ 1721498 h 1959428"/>
                <a:gd name="connsiteX68" fmla="*/ 2230016 w 2733869"/>
                <a:gd name="connsiteY68" fmla="*/ 1721498 h 1959428"/>
                <a:gd name="connsiteX69" fmla="*/ 2230016 w 2733869"/>
                <a:gd name="connsiteY69" fmla="*/ 1744824 h 1959428"/>
                <a:gd name="connsiteX70" fmla="*/ 2290665 w 2733869"/>
                <a:gd name="connsiteY70" fmla="*/ 1744824 h 1959428"/>
                <a:gd name="connsiteX71" fmla="*/ 2290665 w 2733869"/>
                <a:gd name="connsiteY71" fmla="*/ 1768151 h 1959428"/>
                <a:gd name="connsiteX72" fmla="*/ 2337318 w 2733869"/>
                <a:gd name="connsiteY72" fmla="*/ 1768151 h 1959428"/>
                <a:gd name="connsiteX73" fmla="*/ 2337318 w 2733869"/>
                <a:gd name="connsiteY73" fmla="*/ 1805473 h 1959428"/>
                <a:gd name="connsiteX74" fmla="*/ 2365310 w 2733869"/>
                <a:gd name="connsiteY74" fmla="*/ 1805473 h 1959428"/>
                <a:gd name="connsiteX75" fmla="*/ 2388636 w 2733869"/>
                <a:gd name="connsiteY75" fmla="*/ 1828799 h 1959428"/>
                <a:gd name="connsiteX76" fmla="*/ 2575249 w 2733869"/>
                <a:gd name="connsiteY76" fmla="*/ 1828799 h 1959428"/>
                <a:gd name="connsiteX77" fmla="*/ 2575249 w 2733869"/>
                <a:gd name="connsiteY77" fmla="*/ 1856791 h 1959428"/>
                <a:gd name="connsiteX78" fmla="*/ 2645228 w 2733869"/>
                <a:gd name="connsiteY78" fmla="*/ 1856791 h 1959428"/>
                <a:gd name="connsiteX79" fmla="*/ 2645228 w 2733869"/>
                <a:gd name="connsiteY79" fmla="*/ 1898779 h 1959428"/>
                <a:gd name="connsiteX80" fmla="*/ 2673220 w 2733869"/>
                <a:gd name="connsiteY80" fmla="*/ 1898779 h 1959428"/>
                <a:gd name="connsiteX81" fmla="*/ 2673220 w 2733869"/>
                <a:gd name="connsiteY81" fmla="*/ 1959428 h 1959428"/>
                <a:gd name="connsiteX82" fmla="*/ 2733869 w 2733869"/>
                <a:gd name="connsiteY82" fmla="*/ 1959428 h 195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733869" h="1959428">
                  <a:moveTo>
                    <a:pt x="0" y="0"/>
                  </a:moveTo>
                  <a:lnTo>
                    <a:pt x="251926" y="0"/>
                  </a:lnTo>
                  <a:lnTo>
                    <a:pt x="251926" y="46653"/>
                  </a:lnTo>
                  <a:lnTo>
                    <a:pt x="312575" y="46653"/>
                  </a:lnTo>
                  <a:lnTo>
                    <a:pt x="312575" y="93306"/>
                  </a:lnTo>
                  <a:lnTo>
                    <a:pt x="391885" y="93306"/>
                  </a:lnTo>
                  <a:lnTo>
                    <a:pt x="391885" y="153955"/>
                  </a:lnTo>
                  <a:lnTo>
                    <a:pt x="410547" y="153955"/>
                  </a:lnTo>
                  <a:lnTo>
                    <a:pt x="410547" y="181946"/>
                  </a:lnTo>
                  <a:lnTo>
                    <a:pt x="587828" y="181946"/>
                  </a:lnTo>
                  <a:lnTo>
                    <a:pt x="587828" y="209938"/>
                  </a:lnTo>
                  <a:lnTo>
                    <a:pt x="671804" y="209938"/>
                  </a:lnTo>
                  <a:lnTo>
                    <a:pt x="671804" y="265922"/>
                  </a:lnTo>
                  <a:lnTo>
                    <a:pt x="685800" y="265922"/>
                  </a:lnTo>
                  <a:lnTo>
                    <a:pt x="685800" y="312575"/>
                  </a:lnTo>
                  <a:lnTo>
                    <a:pt x="727787" y="312575"/>
                  </a:lnTo>
                  <a:lnTo>
                    <a:pt x="727787" y="363893"/>
                  </a:lnTo>
                  <a:lnTo>
                    <a:pt x="779106" y="363893"/>
                  </a:lnTo>
                  <a:lnTo>
                    <a:pt x="779106" y="401216"/>
                  </a:lnTo>
                  <a:lnTo>
                    <a:pt x="872412" y="401216"/>
                  </a:lnTo>
                  <a:lnTo>
                    <a:pt x="891073" y="419877"/>
                  </a:lnTo>
                  <a:lnTo>
                    <a:pt x="942392" y="419877"/>
                  </a:lnTo>
                  <a:lnTo>
                    <a:pt x="942392" y="457200"/>
                  </a:lnTo>
                  <a:lnTo>
                    <a:pt x="1049694" y="457200"/>
                  </a:lnTo>
                  <a:lnTo>
                    <a:pt x="1049694" y="513183"/>
                  </a:lnTo>
                  <a:lnTo>
                    <a:pt x="1105677" y="513183"/>
                  </a:lnTo>
                  <a:lnTo>
                    <a:pt x="1105677" y="564502"/>
                  </a:lnTo>
                  <a:lnTo>
                    <a:pt x="1129004" y="564502"/>
                  </a:lnTo>
                  <a:lnTo>
                    <a:pt x="1129004" y="615820"/>
                  </a:lnTo>
                  <a:lnTo>
                    <a:pt x="1194318" y="615820"/>
                  </a:lnTo>
                  <a:lnTo>
                    <a:pt x="1194318" y="667138"/>
                  </a:lnTo>
                  <a:lnTo>
                    <a:pt x="1217645" y="667138"/>
                  </a:lnTo>
                  <a:lnTo>
                    <a:pt x="1217645" y="718457"/>
                  </a:lnTo>
                  <a:lnTo>
                    <a:pt x="1268963" y="718457"/>
                  </a:lnTo>
                  <a:lnTo>
                    <a:pt x="1268963" y="788436"/>
                  </a:lnTo>
                  <a:lnTo>
                    <a:pt x="1338943" y="788436"/>
                  </a:lnTo>
                  <a:lnTo>
                    <a:pt x="1338943" y="863081"/>
                  </a:lnTo>
                  <a:lnTo>
                    <a:pt x="1357604" y="881742"/>
                  </a:lnTo>
                  <a:lnTo>
                    <a:pt x="1357604" y="956387"/>
                  </a:lnTo>
                  <a:lnTo>
                    <a:pt x="1441579" y="956387"/>
                  </a:lnTo>
                  <a:lnTo>
                    <a:pt x="1441579" y="1017036"/>
                  </a:lnTo>
                  <a:lnTo>
                    <a:pt x="1464906" y="1017036"/>
                  </a:lnTo>
                  <a:lnTo>
                    <a:pt x="1464906" y="1059024"/>
                  </a:lnTo>
                  <a:lnTo>
                    <a:pt x="1530220" y="1059024"/>
                  </a:lnTo>
                  <a:lnTo>
                    <a:pt x="1530220" y="1119673"/>
                  </a:lnTo>
                  <a:lnTo>
                    <a:pt x="1604865" y="1119673"/>
                  </a:lnTo>
                  <a:lnTo>
                    <a:pt x="1604865" y="1212979"/>
                  </a:lnTo>
                  <a:lnTo>
                    <a:pt x="1698171" y="1212979"/>
                  </a:lnTo>
                  <a:lnTo>
                    <a:pt x="1698171" y="1278293"/>
                  </a:lnTo>
                  <a:lnTo>
                    <a:pt x="1740159" y="1278293"/>
                  </a:lnTo>
                  <a:lnTo>
                    <a:pt x="1740159" y="1357604"/>
                  </a:lnTo>
                  <a:lnTo>
                    <a:pt x="1824134" y="1357604"/>
                  </a:lnTo>
                  <a:lnTo>
                    <a:pt x="1824134" y="1390261"/>
                  </a:lnTo>
                  <a:lnTo>
                    <a:pt x="1824134" y="1390261"/>
                  </a:lnTo>
                  <a:lnTo>
                    <a:pt x="1870787" y="1390261"/>
                  </a:lnTo>
                  <a:lnTo>
                    <a:pt x="1870787" y="1455575"/>
                  </a:lnTo>
                  <a:lnTo>
                    <a:pt x="1908110" y="1455575"/>
                  </a:lnTo>
                  <a:lnTo>
                    <a:pt x="1908110" y="1483567"/>
                  </a:lnTo>
                  <a:lnTo>
                    <a:pt x="1978090" y="1483567"/>
                  </a:lnTo>
                  <a:lnTo>
                    <a:pt x="1978090" y="1530220"/>
                  </a:lnTo>
                  <a:lnTo>
                    <a:pt x="2034073" y="1530220"/>
                  </a:lnTo>
                  <a:lnTo>
                    <a:pt x="2034073" y="1586204"/>
                  </a:lnTo>
                  <a:lnTo>
                    <a:pt x="2118049" y="1586204"/>
                  </a:lnTo>
                  <a:lnTo>
                    <a:pt x="2118049" y="1623526"/>
                  </a:lnTo>
                  <a:lnTo>
                    <a:pt x="2160036" y="1623526"/>
                  </a:lnTo>
                  <a:lnTo>
                    <a:pt x="2160036" y="1642187"/>
                  </a:lnTo>
                  <a:lnTo>
                    <a:pt x="2192694" y="1642187"/>
                  </a:lnTo>
                  <a:lnTo>
                    <a:pt x="2192694" y="1721498"/>
                  </a:lnTo>
                  <a:lnTo>
                    <a:pt x="2230016" y="1721498"/>
                  </a:lnTo>
                  <a:lnTo>
                    <a:pt x="2230016" y="1744824"/>
                  </a:lnTo>
                  <a:lnTo>
                    <a:pt x="2290665" y="1744824"/>
                  </a:lnTo>
                  <a:lnTo>
                    <a:pt x="2290665" y="1768151"/>
                  </a:lnTo>
                  <a:lnTo>
                    <a:pt x="2337318" y="1768151"/>
                  </a:lnTo>
                  <a:lnTo>
                    <a:pt x="2337318" y="1805473"/>
                  </a:lnTo>
                  <a:lnTo>
                    <a:pt x="2365310" y="1805473"/>
                  </a:lnTo>
                  <a:lnTo>
                    <a:pt x="2388636" y="1828799"/>
                  </a:lnTo>
                  <a:lnTo>
                    <a:pt x="2575249" y="1828799"/>
                  </a:lnTo>
                  <a:lnTo>
                    <a:pt x="2575249" y="1856791"/>
                  </a:lnTo>
                  <a:lnTo>
                    <a:pt x="2645228" y="1856791"/>
                  </a:lnTo>
                  <a:lnTo>
                    <a:pt x="2645228" y="1898779"/>
                  </a:lnTo>
                  <a:lnTo>
                    <a:pt x="2673220" y="1898779"/>
                  </a:lnTo>
                  <a:lnTo>
                    <a:pt x="2673220" y="1959428"/>
                  </a:lnTo>
                  <a:lnTo>
                    <a:pt x="2733869" y="1959428"/>
                  </a:lnTo>
                </a:path>
              </a:pathLst>
            </a:custGeom>
            <a:noFill/>
            <a:ln w="28575">
              <a:solidFill>
                <a:schemeClr val="accent3"/>
              </a:solidFill>
              <a:miter lim="800000"/>
              <a:headEnd/>
              <a:tailEnd/>
            </a:ln>
          </p:spPr>
          <p:txBody>
            <a:bodyPr rtlCol="0" anchor="ctr"/>
            <a:lstStyle/>
            <a:p>
              <a:pPr algn="ctr"/>
              <a:endParaRPr lang="en-US" dirty="0"/>
            </a:p>
          </p:txBody>
        </p:sp>
        <p:sp>
          <p:nvSpPr>
            <p:cNvPr id="47" name="Freeform 46">
              <a:extLst>
                <a:ext uri="{FF2B5EF4-FFF2-40B4-BE49-F238E27FC236}">
                  <a16:creationId xmlns:a16="http://schemas.microsoft.com/office/drawing/2014/main" id="{E0494E8F-7627-8022-0AD0-51E8EBA8374F}"/>
                </a:ext>
              </a:extLst>
            </p:cNvPr>
            <p:cNvSpPr/>
            <p:nvPr/>
          </p:nvSpPr>
          <p:spPr bwMode="auto">
            <a:xfrm>
              <a:off x="9046029" y="4212771"/>
              <a:ext cx="2612571" cy="769776"/>
            </a:xfrm>
            <a:custGeom>
              <a:avLst/>
              <a:gdLst>
                <a:gd name="connsiteX0" fmla="*/ 2612571 w 2612571"/>
                <a:gd name="connsiteY0" fmla="*/ 769776 h 769776"/>
                <a:gd name="connsiteX1" fmla="*/ 2472612 w 2612571"/>
                <a:gd name="connsiteY1" fmla="*/ 769776 h 769776"/>
                <a:gd name="connsiteX2" fmla="*/ 2472612 w 2612571"/>
                <a:gd name="connsiteY2" fmla="*/ 746449 h 769776"/>
                <a:gd name="connsiteX3" fmla="*/ 2393302 w 2612571"/>
                <a:gd name="connsiteY3" fmla="*/ 746449 h 769776"/>
                <a:gd name="connsiteX4" fmla="*/ 2393302 w 2612571"/>
                <a:gd name="connsiteY4" fmla="*/ 704462 h 769776"/>
                <a:gd name="connsiteX5" fmla="*/ 2332653 w 2612571"/>
                <a:gd name="connsiteY5" fmla="*/ 704462 h 769776"/>
                <a:gd name="connsiteX6" fmla="*/ 2332653 w 2612571"/>
                <a:gd name="connsiteY6" fmla="*/ 676470 h 769776"/>
                <a:gd name="connsiteX7" fmla="*/ 2141375 w 2612571"/>
                <a:gd name="connsiteY7" fmla="*/ 676470 h 769776"/>
                <a:gd name="connsiteX8" fmla="*/ 2141375 w 2612571"/>
                <a:gd name="connsiteY8" fmla="*/ 676470 h 769776"/>
                <a:gd name="connsiteX9" fmla="*/ 2141375 w 2612571"/>
                <a:gd name="connsiteY9" fmla="*/ 639147 h 769776"/>
                <a:gd name="connsiteX10" fmla="*/ 2057400 w 2612571"/>
                <a:gd name="connsiteY10" fmla="*/ 639147 h 769776"/>
                <a:gd name="connsiteX11" fmla="*/ 2057400 w 2612571"/>
                <a:gd name="connsiteY11" fmla="*/ 620486 h 769776"/>
                <a:gd name="connsiteX12" fmla="*/ 1852126 w 2612571"/>
                <a:gd name="connsiteY12" fmla="*/ 620486 h 769776"/>
                <a:gd name="connsiteX13" fmla="*/ 1852126 w 2612571"/>
                <a:gd name="connsiteY13" fmla="*/ 620486 h 769776"/>
                <a:gd name="connsiteX14" fmla="*/ 1852126 w 2612571"/>
                <a:gd name="connsiteY14" fmla="*/ 578498 h 769776"/>
                <a:gd name="connsiteX15" fmla="*/ 1791477 w 2612571"/>
                <a:gd name="connsiteY15" fmla="*/ 578498 h 769776"/>
                <a:gd name="connsiteX16" fmla="*/ 1791477 w 2612571"/>
                <a:gd name="connsiteY16" fmla="*/ 522515 h 769776"/>
                <a:gd name="connsiteX17" fmla="*/ 1660849 w 2612571"/>
                <a:gd name="connsiteY17" fmla="*/ 522515 h 769776"/>
                <a:gd name="connsiteX18" fmla="*/ 1660849 w 2612571"/>
                <a:gd name="connsiteY18" fmla="*/ 522515 h 769776"/>
                <a:gd name="connsiteX19" fmla="*/ 1660849 w 2612571"/>
                <a:gd name="connsiteY19" fmla="*/ 489858 h 769776"/>
                <a:gd name="connsiteX20" fmla="*/ 1600200 w 2612571"/>
                <a:gd name="connsiteY20" fmla="*/ 489858 h 769776"/>
                <a:gd name="connsiteX21" fmla="*/ 1600200 w 2612571"/>
                <a:gd name="connsiteY21" fmla="*/ 457200 h 769776"/>
                <a:gd name="connsiteX22" fmla="*/ 1553547 w 2612571"/>
                <a:gd name="connsiteY22" fmla="*/ 457200 h 769776"/>
                <a:gd name="connsiteX23" fmla="*/ 1553547 w 2612571"/>
                <a:gd name="connsiteY23" fmla="*/ 396551 h 769776"/>
                <a:gd name="connsiteX24" fmla="*/ 1506893 w 2612571"/>
                <a:gd name="connsiteY24" fmla="*/ 396551 h 769776"/>
                <a:gd name="connsiteX25" fmla="*/ 1506893 w 2612571"/>
                <a:gd name="connsiteY25" fmla="*/ 359229 h 769776"/>
                <a:gd name="connsiteX26" fmla="*/ 1338942 w 2612571"/>
                <a:gd name="connsiteY26" fmla="*/ 359229 h 769776"/>
                <a:gd name="connsiteX27" fmla="*/ 1338942 w 2612571"/>
                <a:gd name="connsiteY27" fmla="*/ 340568 h 769776"/>
                <a:gd name="connsiteX28" fmla="*/ 1198983 w 2612571"/>
                <a:gd name="connsiteY28" fmla="*/ 340568 h 769776"/>
                <a:gd name="connsiteX29" fmla="*/ 1198983 w 2612571"/>
                <a:gd name="connsiteY29" fmla="*/ 275253 h 769776"/>
                <a:gd name="connsiteX30" fmla="*/ 1049693 w 2612571"/>
                <a:gd name="connsiteY30" fmla="*/ 275253 h 769776"/>
                <a:gd name="connsiteX31" fmla="*/ 1049693 w 2612571"/>
                <a:gd name="connsiteY31" fmla="*/ 275253 h 769776"/>
                <a:gd name="connsiteX32" fmla="*/ 1049693 w 2612571"/>
                <a:gd name="connsiteY32" fmla="*/ 275253 h 769776"/>
                <a:gd name="connsiteX33" fmla="*/ 1049693 w 2612571"/>
                <a:gd name="connsiteY33" fmla="*/ 237931 h 769776"/>
                <a:gd name="connsiteX34" fmla="*/ 867747 w 2612571"/>
                <a:gd name="connsiteY34" fmla="*/ 237931 h 769776"/>
                <a:gd name="connsiteX35" fmla="*/ 867747 w 2612571"/>
                <a:gd name="connsiteY35" fmla="*/ 200609 h 769776"/>
                <a:gd name="connsiteX36" fmla="*/ 737118 w 2612571"/>
                <a:gd name="connsiteY36" fmla="*/ 200609 h 769776"/>
                <a:gd name="connsiteX37" fmla="*/ 737118 w 2612571"/>
                <a:gd name="connsiteY37" fmla="*/ 172617 h 769776"/>
                <a:gd name="connsiteX38" fmla="*/ 737118 w 2612571"/>
                <a:gd name="connsiteY38" fmla="*/ 172617 h 769776"/>
                <a:gd name="connsiteX39" fmla="*/ 699795 w 2612571"/>
                <a:gd name="connsiteY39" fmla="*/ 172617 h 769776"/>
                <a:gd name="connsiteX40" fmla="*/ 699795 w 2612571"/>
                <a:gd name="connsiteY40" fmla="*/ 130629 h 769776"/>
                <a:gd name="connsiteX41" fmla="*/ 485191 w 2612571"/>
                <a:gd name="connsiteY41" fmla="*/ 130629 h 769776"/>
                <a:gd name="connsiteX42" fmla="*/ 485191 w 2612571"/>
                <a:gd name="connsiteY42" fmla="*/ 97972 h 769776"/>
                <a:gd name="connsiteX43" fmla="*/ 377889 w 2612571"/>
                <a:gd name="connsiteY43" fmla="*/ 97972 h 769776"/>
                <a:gd name="connsiteX44" fmla="*/ 377889 w 2612571"/>
                <a:gd name="connsiteY44" fmla="*/ 74645 h 769776"/>
                <a:gd name="connsiteX45" fmla="*/ 237930 w 2612571"/>
                <a:gd name="connsiteY45" fmla="*/ 74645 h 769776"/>
                <a:gd name="connsiteX46" fmla="*/ 237930 w 2612571"/>
                <a:gd name="connsiteY46" fmla="*/ 32658 h 769776"/>
                <a:gd name="connsiteX47" fmla="*/ 41987 w 2612571"/>
                <a:gd name="connsiteY47" fmla="*/ 32658 h 769776"/>
                <a:gd name="connsiteX48" fmla="*/ 41987 w 2612571"/>
                <a:gd name="connsiteY48" fmla="*/ 0 h 769776"/>
                <a:gd name="connsiteX49" fmla="*/ 0 w 2612571"/>
                <a:gd name="connsiteY49" fmla="*/ 0 h 769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12571" h="769776">
                  <a:moveTo>
                    <a:pt x="2612571" y="769776"/>
                  </a:moveTo>
                  <a:lnTo>
                    <a:pt x="2472612" y="769776"/>
                  </a:lnTo>
                  <a:lnTo>
                    <a:pt x="2472612" y="746449"/>
                  </a:lnTo>
                  <a:lnTo>
                    <a:pt x="2393302" y="746449"/>
                  </a:lnTo>
                  <a:lnTo>
                    <a:pt x="2393302" y="704462"/>
                  </a:lnTo>
                  <a:lnTo>
                    <a:pt x="2332653" y="704462"/>
                  </a:lnTo>
                  <a:lnTo>
                    <a:pt x="2332653" y="676470"/>
                  </a:lnTo>
                  <a:lnTo>
                    <a:pt x="2141375" y="676470"/>
                  </a:lnTo>
                  <a:lnTo>
                    <a:pt x="2141375" y="676470"/>
                  </a:lnTo>
                  <a:lnTo>
                    <a:pt x="2141375" y="639147"/>
                  </a:lnTo>
                  <a:lnTo>
                    <a:pt x="2057400" y="639147"/>
                  </a:lnTo>
                  <a:lnTo>
                    <a:pt x="2057400" y="620486"/>
                  </a:lnTo>
                  <a:lnTo>
                    <a:pt x="1852126" y="620486"/>
                  </a:lnTo>
                  <a:lnTo>
                    <a:pt x="1852126" y="620486"/>
                  </a:lnTo>
                  <a:lnTo>
                    <a:pt x="1852126" y="578498"/>
                  </a:lnTo>
                  <a:lnTo>
                    <a:pt x="1791477" y="578498"/>
                  </a:lnTo>
                  <a:lnTo>
                    <a:pt x="1791477" y="522515"/>
                  </a:lnTo>
                  <a:lnTo>
                    <a:pt x="1660849" y="522515"/>
                  </a:lnTo>
                  <a:lnTo>
                    <a:pt x="1660849" y="522515"/>
                  </a:lnTo>
                  <a:lnTo>
                    <a:pt x="1660849" y="489858"/>
                  </a:lnTo>
                  <a:lnTo>
                    <a:pt x="1600200" y="489858"/>
                  </a:lnTo>
                  <a:lnTo>
                    <a:pt x="1600200" y="457200"/>
                  </a:lnTo>
                  <a:lnTo>
                    <a:pt x="1553547" y="457200"/>
                  </a:lnTo>
                  <a:lnTo>
                    <a:pt x="1553547" y="396551"/>
                  </a:lnTo>
                  <a:lnTo>
                    <a:pt x="1506893" y="396551"/>
                  </a:lnTo>
                  <a:lnTo>
                    <a:pt x="1506893" y="359229"/>
                  </a:lnTo>
                  <a:lnTo>
                    <a:pt x="1338942" y="359229"/>
                  </a:lnTo>
                  <a:lnTo>
                    <a:pt x="1338942" y="340568"/>
                  </a:lnTo>
                  <a:lnTo>
                    <a:pt x="1198983" y="340568"/>
                  </a:lnTo>
                  <a:lnTo>
                    <a:pt x="1198983" y="275253"/>
                  </a:lnTo>
                  <a:lnTo>
                    <a:pt x="1049693" y="275253"/>
                  </a:lnTo>
                  <a:lnTo>
                    <a:pt x="1049693" y="275253"/>
                  </a:lnTo>
                  <a:lnTo>
                    <a:pt x="1049693" y="275253"/>
                  </a:lnTo>
                  <a:lnTo>
                    <a:pt x="1049693" y="237931"/>
                  </a:lnTo>
                  <a:lnTo>
                    <a:pt x="867747" y="237931"/>
                  </a:lnTo>
                  <a:lnTo>
                    <a:pt x="867747" y="200609"/>
                  </a:lnTo>
                  <a:lnTo>
                    <a:pt x="737118" y="200609"/>
                  </a:lnTo>
                  <a:lnTo>
                    <a:pt x="737118" y="172617"/>
                  </a:lnTo>
                  <a:lnTo>
                    <a:pt x="737118" y="172617"/>
                  </a:lnTo>
                  <a:lnTo>
                    <a:pt x="699795" y="172617"/>
                  </a:lnTo>
                  <a:lnTo>
                    <a:pt x="699795" y="130629"/>
                  </a:lnTo>
                  <a:lnTo>
                    <a:pt x="485191" y="130629"/>
                  </a:lnTo>
                  <a:lnTo>
                    <a:pt x="485191" y="97972"/>
                  </a:lnTo>
                  <a:lnTo>
                    <a:pt x="377889" y="97972"/>
                  </a:lnTo>
                  <a:lnTo>
                    <a:pt x="377889" y="74645"/>
                  </a:lnTo>
                  <a:lnTo>
                    <a:pt x="237930" y="74645"/>
                  </a:lnTo>
                  <a:lnTo>
                    <a:pt x="237930" y="32658"/>
                  </a:lnTo>
                  <a:lnTo>
                    <a:pt x="41987" y="32658"/>
                  </a:lnTo>
                  <a:lnTo>
                    <a:pt x="41987"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49" name="TextBox 48">
            <a:extLst>
              <a:ext uri="{FF2B5EF4-FFF2-40B4-BE49-F238E27FC236}">
                <a16:creationId xmlns:a16="http://schemas.microsoft.com/office/drawing/2014/main" id="{F68BB8AA-0B49-FB8C-63E6-A685C61FF281}"/>
              </a:ext>
            </a:extLst>
          </p:cNvPr>
          <p:cNvSpPr txBox="1"/>
          <p:nvPr/>
        </p:nvSpPr>
        <p:spPr bwMode="auto">
          <a:xfrm>
            <a:off x="7457141" y="250134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50" name="TextBox 49">
            <a:extLst>
              <a:ext uri="{FF2B5EF4-FFF2-40B4-BE49-F238E27FC236}">
                <a16:creationId xmlns:a16="http://schemas.microsoft.com/office/drawing/2014/main" id="{46E08446-538D-81C4-41AD-C10B636E5D48}"/>
              </a:ext>
            </a:extLst>
          </p:cNvPr>
          <p:cNvSpPr txBox="1"/>
          <p:nvPr/>
        </p:nvSpPr>
        <p:spPr bwMode="auto">
          <a:xfrm>
            <a:off x="7251018" y="251195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1" name="TextBox 50">
            <a:extLst>
              <a:ext uri="{FF2B5EF4-FFF2-40B4-BE49-F238E27FC236}">
                <a16:creationId xmlns:a16="http://schemas.microsoft.com/office/drawing/2014/main" id="{718FDD77-1339-5A17-B5AC-18D8DF7A7A20}"/>
              </a:ext>
            </a:extLst>
          </p:cNvPr>
          <p:cNvSpPr txBox="1"/>
          <p:nvPr/>
        </p:nvSpPr>
        <p:spPr bwMode="auto">
          <a:xfrm>
            <a:off x="7615761" y="293868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2" name="TextBox 51">
            <a:extLst>
              <a:ext uri="{FF2B5EF4-FFF2-40B4-BE49-F238E27FC236}">
                <a16:creationId xmlns:a16="http://schemas.microsoft.com/office/drawing/2014/main" id="{7056E30E-044D-72A3-4D9F-CEF67C46F842}"/>
              </a:ext>
            </a:extLst>
          </p:cNvPr>
          <p:cNvSpPr txBox="1"/>
          <p:nvPr/>
        </p:nvSpPr>
        <p:spPr bwMode="auto">
          <a:xfrm>
            <a:off x="6342914" y="205141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3" name="TextBox 52">
            <a:extLst>
              <a:ext uri="{FF2B5EF4-FFF2-40B4-BE49-F238E27FC236}">
                <a16:creationId xmlns:a16="http://schemas.microsoft.com/office/drawing/2014/main" id="{EFCE337A-BA73-05D1-281C-6F494D3993AA}"/>
              </a:ext>
            </a:extLst>
          </p:cNvPr>
          <p:cNvSpPr txBox="1"/>
          <p:nvPr/>
        </p:nvSpPr>
        <p:spPr bwMode="auto">
          <a:xfrm>
            <a:off x="8800837" y="4123882"/>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54" name="TextBox 53">
            <a:extLst>
              <a:ext uri="{FF2B5EF4-FFF2-40B4-BE49-F238E27FC236}">
                <a16:creationId xmlns:a16="http://schemas.microsoft.com/office/drawing/2014/main" id="{B5A47707-CADF-7FB7-7A6B-E66A846A6F86}"/>
              </a:ext>
            </a:extLst>
          </p:cNvPr>
          <p:cNvSpPr txBox="1"/>
          <p:nvPr/>
        </p:nvSpPr>
        <p:spPr bwMode="auto">
          <a:xfrm>
            <a:off x="8219253" y="367338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55" name="TextBox 54">
            <a:extLst>
              <a:ext uri="{FF2B5EF4-FFF2-40B4-BE49-F238E27FC236}">
                <a16:creationId xmlns:a16="http://schemas.microsoft.com/office/drawing/2014/main" id="{C02D04A9-D17C-5242-9F38-4366594B4FEF}"/>
              </a:ext>
            </a:extLst>
          </p:cNvPr>
          <p:cNvSpPr txBox="1"/>
          <p:nvPr/>
        </p:nvSpPr>
        <p:spPr bwMode="auto">
          <a:xfrm>
            <a:off x="7768161" y="309108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6" name="TextBox 55">
            <a:extLst>
              <a:ext uri="{FF2B5EF4-FFF2-40B4-BE49-F238E27FC236}">
                <a16:creationId xmlns:a16="http://schemas.microsoft.com/office/drawing/2014/main" id="{78A6D030-6E1F-A3B0-3A71-AC47603EB43A}"/>
              </a:ext>
            </a:extLst>
          </p:cNvPr>
          <p:cNvSpPr txBox="1"/>
          <p:nvPr/>
        </p:nvSpPr>
        <p:spPr bwMode="auto">
          <a:xfrm>
            <a:off x="7920561" y="324348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7" name="TextBox 56">
            <a:extLst>
              <a:ext uri="{FF2B5EF4-FFF2-40B4-BE49-F238E27FC236}">
                <a16:creationId xmlns:a16="http://schemas.microsoft.com/office/drawing/2014/main" id="{46EB9A82-19AC-D3EF-C8F1-C25AE15DC6CA}"/>
              </a:ext>
            </a:extLst>
          </p:cNvPr>
          <p:cNvSpPr txBox="1"/>
          <p:nvPr/>
        </p:nvSpPr>
        <p:spPr bwMode="auto">
          <a:xfrm>
            <a:off x="9863067" y="426034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8" name="TextBox 57">
            <a:extLst>
              <a:ext uri="{FF2B5EF4-FFF2-40B4-BE49-F238E27FC236}">
                <a16:creationId xmlns:a16="http://schemas.microsoft.com/office/drawing/2014/main" id="{040E9CB8-261A-4201-4485-53B125E5711F}"/>
              </a:ext>
            </a:extLst>
          </p:cNvPr>
          <p:cNvSpPr txBox="1"/>
          <p:nvPr/>
        </p:nvSpPr>
        <p:spPr bwMode="auto">
          <a:xfrm>
            <a:off x="9775462" y="420736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59" name="TextBox 58">
            <a:extLst>
              <a:ext uri="{FF2B5EF4-FFF2-40B4-BE49-F238E27FC236}">
                <a16:creationId xmlns:a16="http://schemas.microsoft.com/office/drawing/2014/main" id="{366C6E36-2172-F4CD-EF80-440D035786B4}"/>
              </a:ext>
            </a:extLst>
          </p:cNvPr>
          <p:cNvSpPr txBox="1"/>
          <p:nvPr/>
        </p:nvSpPr>
        <p:spPr bwMode="auto">
          <a:xfrm>
            <a:off x="8694434" y="3877222"/>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0" name="TextBox 59">
            <a:extLst>
              <a:ext uri="{FF2B5EF4-FFF2-40B4-BE49-F238E27FC236}">
                <a16:creationId xmlns:a16="http://schemas.microsoft.com/office/drawing/2014/main" id="{7EFCE8E9-EC85-5197-C36A-279882B862DE}"/>
              </a:ext>
            </a:extLst>
          </p:cNvPr>
          <p:cNvSpPr txBox="1"/>
          <p:nvPr/>
        </p:nvSpPr>
        <p:spPr bwMode="auto">
          <a:xfrm>
            <a:off x="8775532" y="387643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1" name="TextBox 60">
            <a:extLst>
              <a:ext uri="{FF2B5EF4-FFF2-40B4-BE49-F238E27FC236}">
                <a16:creationId xmlns:a16="http://schemas.microsoft.com/office/drawing/2014/main" id="{969E7EB0-BF83-2703-4618-17E2623C2C66}"/>
              </a:ext>
            </a:extLst>
          </p:cNvPr>
          <p:cNvSpPr txBox="1"/>
          <p:nvPr/>
        </p:nvSpPr>
        <p:spPr bwMode="auto">
          <a:xfrm>
            <a:off x="8974245" y="402204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2" name="TextBox 61">
            <a:extLst>
              <a:ext uri="{FF2B5EF4-FFF2-40B4-BE49-F238E27FC236}">
                <a16:creationId xmlns:a16="http://schemas.microsoft.com/office/drawing/2014/main" id="{47CBAA5F-233E-47DE-24A3-46D291B4FF83}"/>
              </a:ext>
            </a:extLst>
          </p:cNvPr>
          <p:cNvSpPr txBox="1"/>
          <p:nvPr/>
        </p:nvSpPr>
        <p:spPr bwMode="auto">
          <a:xfrm>
            <a:off x="9132159" y="404406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3" name="TextBox 62">
            <a:extLst>
              <a:ext uri="{FF2B5EF4-FFF2-40B4-BE49-F238E27FC236}">
                <a16:creationId xmlns:a16="http://schemas.microsoft.com/office/drawing/2014/main" id="{FCE57B33-ED7B-3DEB-201A-D5817A7967BB}"/>
              </a:ext>
            </a:extLst>
          </p:cNvPr>
          <p:cNvSpPr txBox="1"/>
          <p:nvPr/>
        </p:nvSpPr>
        <p:spPr bwMode="auto">
          <a:xfrm>
            <a:off x="9242057" y="410151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4" name="TextBox 63">
            <a:extLst>
              <a:ext uri="{FF2B5EF4-FFF2-40B4-BE49-F238E27FC236}">
                <a16:creationId xmlns:a16="http://schemas.microsoft.com/office/drawing/2014/main" id="{3A94A840-1A2A-D8D5-8690-FA10FB34C8F9}"/>
              </a:ext>
            </a:extLst>
          </p:cNvPr>
          <p:cNvSpPr txBox="1"/>
          <p:nvPr/>
        </p:nvSpPr>
        <p:spPr bwMode="auto">
          <a:xfrm>
            <a:off x="9971490" y="426034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5" name="TextBox 64">
            <a:extLst>
              <a:ext uri="{FF2B5EF4-FFF2-40B4-BE49-F238E27FC236}">
                <a16:creationId xmlns:a16="http://schemas.microsoft.com/office/drawing/2014/main" id="{F8755798-7E30-4E9E-0922-0BA6DF3B0427}"/>
              </a:ext>
            </a:extLst>
          </p:cNvPr>
          <p:cNvSpPr txBox="1"/>
          <p:nvPr/>
        </p:nvSpPr>
        <p:spPr bwMode="auto">
          <a:xfrm>
            <a:off x="10161088" y="4342012"/>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6" name="TextBox 65">
            <a:extLst>
              <a:ext uri="{FF2B5EF4-FFF2-40B4-BE49-F238E27FC236}">
                <a16:creationId xmlns:a16="http://schemas.microsoft.com/office/drawing/2014/main" id="{C2A6AE21-8A81-7F0F-919D-39D85DB235FA}"/>
              </a:ext>
            </a:extLst>
          </p:cNvPr>
          <p:cNvSpPr txBox="1"/>
          <p:nvPr/>
        </p:nvSpPr>
        <p:spPr bwMode="auto">
          <a:xfrm>
            <a:off x="10379799" y="437666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7" name="TextBox 66">
            <a:extLst>
              <a:ext uri="{FF2B5EF4-FFF2-40B4-BE49-F238E27FC236}">
                <a16:creationId xmlns:a16="http://schemas.microsoft.com/office/drawing/2014/main" id="{325F2AC4-4EBC-D2C2-0553-CBB1A970D37D}"/>
              </a:ext>
            </a:extLst>
          </p:cNvPr>
          <p:cNvSpPr txBox="1"/>
          <p:nvPr/>
        </p:nvSpPr>
        <p:spPr bwMode="auto">
          <a:xfrm>
            <a:off x="10417979" y="437666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8" name="TextBox 67">
            <a:extLst>
              <a:ext uri="{FF2B5EF4-FFF2-40B4-BE49-F238E27FC236}">
                <a16:creationId xmlns:a16="http://schemas.microsoft.com/office/drawing/2014/main" id="{D83DA699-92DD-3C4A-F6A2-3D6CA7022636}"/>
              </a:ext>
            </a:extLst>
          </p:cNvPr>
          <p:cNvSpPr txBox="1"/>
          <p:nvPr/>
        </p:nvSpPr>
        <p:spPr bwMode="auto">
          <a:xfrm>
            <a:off x="11302199" y="468193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69" name="TextBox 68">
            <a:extLst>
              <a:ext uri="{FF2B5EF4-FFF2-40B4-BE49-F238E27FC236}">
                <a16:creationId xmlns:a16="http://schemas.microsoft.com/office/drawing/2014/main" id="{C00A594A-2AA7-437E-428D-021EBE01AFDA}"/>
              </a:ext>
            </a:extLst>
          </p:cNvPr>
          <p:cNvSpPr txBox="1"/>
          <p:nvPr/>
        </p:nvSpPr>
        <p:spPr bwMode="auto">
          <a:xfrm>
            <a:off x="11388771" y="474958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2331340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A0B6-186E-7FEA-943B-4921A8389631}"/>
              </a:ext>
            </a:extLst>
          </p:cNvPr>
          <p:cNvSpPr>
            <a:spLocks noGrp="1"/>
          </p:cNvSpPr>
          <p:nvPr>
            <p:ph type="title"/>
          </p:nvPr>
        </p:nvSpPr>
        <p:spPr/>
        <p:txBody>
          <a:bodyPr vert="horz" lIns="91440" tIns="45720" rIns="91440" bIns="45720" rtlCol="0" anchor="ctr">
            <a:normAutofit/>
          </a:bodyPr>
          <a:lstStyle/>
          <a:p>
            <a:r>
              <a:rPr lang="en-US" b="1" kern="1200" dirty="0">
                <a:latin typeface="+mj-lt"/>
                <a:ea typeface="+mj-ea"/>
                <a:cs typeface="+mj-cs"/>
              </a:rPr>
              <a:t>Major CLDN18.2 Therapeutic Strategies</a:t>
            </a:r>
          </a:p>
        </p:txBody>
      </p:sp>
      <p:sp>
        <p:nvSpPr>
          <p:cNvPr id="5" name="TextBox 4">
            <a:extLst>
              <a:ext uri="{FF2B5EF4-FFF2-40B4-BE49-F238E27FC236}">
                <a16:creationId xmlns:a16="http://schemas.microsoft.com/office/drawing/2014/main" id="{ED84164F-FCDE-7213-B4B8-5406FDE4913B}"/>
              </a:ext>
            </a:extLst>
          </p:cNvPr>
          <p:cNvSpPr txBox="1"/>
          <p:nvPr/>
        </p:nvSpPr>
        <p:spPr bwMode="auto">
          <a:xfrm>
            <a:off x="437879" y="6368593"/>
            <a:ext cx="2094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Cao. Biomark Res. 2022;10:38.</a:t>
            </a:r>
          </a:p>
        </p:txBody>
      </p:sp>
      <p:sp>
        <p:nvSpPr>
          <p:cNvPr id="3" name="TextBox 2">
            <a:extLst>
              <a:ext uri="{FF2B5EF4-FFF2-40B4-BE49-F238E27FC236}">
                <a16:creationId xmlns:a16="http://schemas.microsoft.com/office/drawing/2014/main" id="{0F14A525-444B-D23F-6870-23E66AF453A1}"/>
              </a:ext>
            </a:extLst>
          </p:cNvPr>
          <p:cNvSpPr txBox="1"/>
          <p:nvPr/>
        </p:nvSpPr>
        <p:spPr>
          <a:xfrm>
            <a:off x="980978" y="4838607"/>
            <a:ext cx="147993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n-lt"/>
                <a:ea typeface="SimHei"/>
                <a:cs typeface="Arial" panose="020B0604020202020204" pitchFamily="34" charset="0"/>
              </a:rPr>
              <a:t>Fc Mutations</a:t>
            </a:r>
          </a:p>
          <a:p>
            <a:pPr lvl="0" algn="ctr">
              <a:defRPr/>
            </a:pPr>
            <a:r>
              <a:rPr kumimoji="0" lang="en-US" sz="1200" b="1" i="0" u="none" strike="noStrike" kern="1200" cap="none" spc="0" normalizeH="0" baseline="0" noProof="0" dirty="0">
                <a:ln>
                  <a:noFill/>
                </a:ln>
                <a:solidFill>
                  <a:schemeClr val="bg1"/>
                </a:solidFill>
                <a:effectLst/>
                <a:uLnTx/>
                <a:uFillTx/>
                <a:latin typeface="+mn-lt"/>
                <a:ea typeface="SimHei"/>
                <a:cs typeface="Arial" panose="020B0604020202020204" pitchFamily="34" charset="0"/>
              </a:rPr>
              <a:t> to Enhance ADCC</a:t>
            </a:r>
          </a:p>
        </p:txBody>
      </p:sp>
      <p:sp>
        <p:nvSpPr>
          <p:cNvPr id="4" name="TextBox 3">
            <a:extLst>
              <a:ext uri="{FF2B5EF4-FFF2-40B4-BE49-F238E27FC236}">
                <a16:creationId xmlns:a16="http://schemas.microsoft.com/office/drawing/2014/main" id="{02A00F11-7330-96AA-F1E0-5A7B5C7FE664}"/>
              </a:ext>
            </a:extLst>
          </p:cNvPr>
          <p:cNvSpPr txBox="1"/>
          <p:nvPr/>
        </p:nvSpPr>
        <p:spPr>
          <a:xfrm>
            <a:off x="261424" y="1866227"/>
            <a:ext cx="2919047" cy="461665"/>
          </a:xfrm>
          <a:prstGeom prst="rect">
            <a:avLst/>
          </a:prstGeom>
          <a:noFill/>
        </p:spPr>
        <p:txBody>
          <a:bodyPr wrap="square" rtlCol="0">
            <a:spAutoFit/>
          </a:bodyPr>
          <a:lstStyle/>
          <a:p>
            <a:pPr algn="ctr"/>
            <a:r>
              <a:rPr lang="en-US" sz="2400" b="1" dirty="0">
                <a:solidFill>
                  <a:schemeClr val="bg1"/>
                </a:solidFill>
                <a:latin typeface="Calibri" panose="020F0502020204030204" pitchFamily="34" charset="0"/>
                <a:cs typeface="Calibri" panose="020F0502020204030204" pitchFamily="34" charset="0"/>
              </a:rPr>
              <a:t>Engineered mAb</a:t>
            </a:r>
          </a:p>
        </p:txBody>
      </p:sp>
      <p:grpSp>
        <p:nvGrpSpPr>
          <p:cNvPr id="7" name="Group 6">
            <a:extLst>
              <a:ext uri="{FF2B5EF4-FFF2-40B4-BE49-F238E27FC236}">
                <a16:creationId xmlns:a16="http://schemas.microsoft.com/office/drawing/2014/main" id="{1FFCD0B2-C10E-C6CF-1FC9-66377821B4C9}"/>
              </a:ext>
            </a:extLst>
          </p:cNvPr>
          <p:cNvGrpSpPr/>
          <p:nvPr/>
        </p:nvGrpSpPr>
        <p:grpSpPr>
          <a:xfrm>
            <a:off x="1058190" y="3136154"/>
            <a:ext cx="1325514" cy="1673790"/>
            <a:chOff x="3749468" y="3867677"/>
            <a:chExt cx="1325514" cy="1673790"/>
          </a:xfrm>
        </p:grpSpPr>
        <p:grpSp>
          <p:nvGrpSpPr>
            <p:cNvPr id="8" name="Group 7">
              <a:extLst>
                <a:ext uri="{FF2B5EF4-FFF2-40B4-BE49-F238E27FC236}">
                  <a16:creationId xmlns:a16="http://schemas.microsoft.com/office/drawing/2014/main" id="{321ADCB3-4C65-5885-FA1C-CDE361CBF3EF}"/>
                </a:ext>
              </a:extLst>
            </p:cNvPr>
            <p:cNvGrpSpPr/>
            <p:nvPr/>
          </p:nvGrpSpPr>
          <p:grpSpPr>
            <a:xfrm rot="19639115">
              <a:off x="3749468" y="3867677"/>
              <a:ext cx="337754" cy="700154"/>
              <a:chOff x="1151497" y="13759572"/>
              <a:chExt cx="315952" cy="956701"/>
            </a:xfrm>
          </p:grpSpPr>
          <p:sp>
            <p:nvSpPr>
              <p:cNvPr id="48" name="Rectangle: Rounded Corners 53">
                <a:extLst>
                  <a:ext uri="{FF2B5EF4-FFF2-40B4-BE49-F238E27FC236}">
                    <a16:creationId xmlns:a16="http://schemas.microsoft.com/office/drawing/2014/main" id="{7AFCA5A1-8F5B-2161-F9C2-A6358FD62C4B}"/>
                  </a:ext>
                </a:extLst>
              </p:cNvPr>
              <p:cNvSpPr/>
              <p:nvPr/>
            </p:nvSpPr>
            <p:spPr>
              <a:xfrm>
                <a:off x="1151497" y="13759572"/>
                <a:ext cx="137160" cy="457200"/>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49" name="Rectangle: Rounded Corners 234">
                <a:extLst>
                  <a:ext uri="{FF2B5EF4-FFF2-40B4-BE49-F238E27FC236}">
                    <a16:creationId xmlns:a16="http://schemas.microsoft.com/office/drawing/2014/main" id="{EE91A5A2-3487-23BF-BADC-0CC0BE4995AC}"/>
                  </a:ext>
                </a:extLst>
              </p:cNvPr>
              <p:cNvSpPr/>
              <p:nvPr/>
            </p:nvSpPr>
            <p:spPr>
              <a:xfrm>
                <a:off x="1330289" y="13759572"/>
                <a:ext cx="137160" cy="457200"/>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50" name="Rectangle: Rounded Corners 237">
                <a:extLst>
                  <a:ext uri="{FF2B5EF4-FFF2-40B4-BE49-F238E27FC236}">
                    <a16:creationId xmlns:a16="http://schemas.microsoft.com/office/drawing/2014/main" id="{77438DAD-2C73-5983-3A6A-5116B06C8A24}"/>
                  </a:ext>
                </a:extLst>
              </p:cNvPr>
              <p:cNvSpPr/>
              <p:nvPr/>
            </p:nvSpPr>
            <p:spPr>
              <a:xfrm>
                <a:off x="1151497" y="14259073"/>
                <a:ext cx="137160" cy="457200"/>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51" name="Rectangle: Rounded Corners 238">
                <a:extLst>
                  <a:ext uri="{FF2B5EF4-FFF2-40B4-BE49-F238E27FC236}">
                    <a16:creationId xmlns:a16="http://schemas.microsoft.com/office/drawing/2014/main" id="{18A82314-39EA-C628-599D-550AFD48EFBB}"/>
                  </a:ext>
                </a:extLst>
              </p:cNvPr>
              <p:cNvSpPr/>
              <p:nvPr/>
            </p:nvSpPr>
            <p:spPr>
              <a:xfrm>
                <a:off x="1330289" y="14259073"/>
                <a:ext cx="137160" cy="457200"/>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grpSp>
          <p:nvGrpSpPr>
            <p:cNvPr id="9" name="Group 8">
              <a:extLst>
                <a:ext uri="{FF2B5EF4-FFF2-40B4-BE49-F238E27FC236}">
                  <a16:creationId xmlns:a16="http://schemas.microsoft.com/office/drawing/2014/main" id="{1072DAF2-6F5A-5E41-2E10-9CA652A96519}"/>
                </a:ext>
              </a:extLst>
            </p:cNvPr>
            <p:cNvGrpSpPr/>
            <p:nvPr/>
          </p:nvGrpSpPr>
          <p:grpSpPr>
            <a:xfrm rot="1960885" flipH="1">
              <a:off x="4737228" y="3882458"/>
              <a:ext cx="337754" cy="700154"/>
              <a:chOff x="1151497" y="13759572"/>
              <a:chExt cx="315952" cy="956701"/>
            </a:xfrm>
          </p:grpSpPr>
          <p:sp>
            <p:nvSpPr>
              <p:cNvPr id="34" name="Rectangle: Rounded Corners 240">
                <a:extLst>
                  <a:ext uri="{FF2B5EF4-FFF2-40B4-BE49-F238E27FC236}">
                    <a16:creationId xmlns:a16="http://schemas.microsoft.com/office/drawing/2014/main" id="{089DA20C-F97F-A0E1-64A4-95E9061E2DAB}"/>
                  </a:ext>
                </a:extLst>
              </p:cNvPr>
              <p:cNvSpPr/>
              <p:nvPr/>
            </p:nvSpPr>
            <p:spPr>
              <a:xfrm>
                <a:off x="1151497" y="13759572"/>
                <a:ext cx="137160" cy="4572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40" name="Rectangle: Rounded Corners 241">
                <a:extLst>
                  <a:ext uri="{FF2B5EF4-FFF2-40B4-BE49-F238E27FC236}">
                    <a16:creationId xmlns:a16="http://schemas.microsoft.com/office/drawing/2014/main" id="{AF05936D-DA75-95E6-9953-07CB355D28C8}"/>
                  </a:ext>
                </a:extLst>
              </p:cNvPr>
              <p:cNvSpPr/>
              <p:nvPr/>
            </p:nvSpPr>
            <p:spPr>
              <a:xfrm>
                <a:off x="1330289" y="13759572"/>
                <a:ext cx="137160" cy="457200"/>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43" name="Rectangle: Rounded Corners 242">
                <a:extLst>
                  <a:ext uri="{FF2B5EF4-FFF2-40B4-BE49-F238E27FC236}">
                    <a16:creationId xmlns:a16="http://schemas.microsoft.com/office/drawing/2014/main" id="{94960EC4-942D-6244-7062-8BEECED82AA3}"/>
                  </a:ext>
                </a:extLst>
              </p:cNvPr>
              <p:cNvSpPr/>
              <p:nvPr/>
            </p:nvSpPr>
            <p:spPr>
              <a:xfrm>
                <a:off x="1151497" y="14259073"/>
                <a:ext cx="137160" cy="45720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44" name="Rectangle: Rounded Corners 243">
                <a:extLst>
                  <a:ext uri="{FF2B5EF4-FFF2-40B4-BE49-F238E27FC236}">
                    <a16:creationId xmlns:a16="http://schemas.microsoft.com/office/drawing/2014/main" id="{32960B00-CA01-B608-5579-3FD940A5A79B}"/>
                  </a:ext>
                </a:extLst>
              </p:cNvPr>
              <p:cNvSpPr/>
              <p:nvPr/>
            </p:nvSpPr>
            <p:spPr>
              <a:xfrm>
                <a:off x="1330289" y="14259073"/>
                <a:ext cx="137160" cy="457200"/>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sp>
          <p:nvSpPr>
            <p:cNvPr id="10" name="Rectangle: Rounded Corners 84">
              <a:extLst>
                <a:ext uri="{FF2B5EF4-FFF2-40B4-BE49-F238E27FC236}">
                  <a16:creationId xmlns:a16="http://schemas.microsoft.com/office/drawing/2014/main" id="{86CE38C6-A04B-1350-236F-70ED8C97EF31}"/>
                </a:ext>
              </a:extLst>
            </p:cNvPr>
            <p:cNvSpPr/>
            <p:nvPr/>
          </p:nvSpPr>
          <p:spPr>
            <a:xfrm>
              <a:off x="4240668" y="4573458"/>
              <a:ext cx="146625" cy="468437"/>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11" name="Rectangle: Rounded Corners 244">
              <a:extLst>
                <a:ext uri="{FF2B5EF4-FFF2-40B4-BE49-F238E27FC236}">
                  <a16:creationId xmlns:a16="http://schemas.microsoft.com/office/drawing/2014/main" id="{A06FD9FC-0EEF-9E8D-6E5B-46FE9DC0D6CF}"/>
                </a:ext>
              </a:extLst>
            </p:cNvPr>
            <p:cNvSpPr/>
            <p:nvPr/>
          </p:nvSpPr>
          <p:spPr>
            <a:xfrm>
              <a:off x="4434869" y="4573458"/>
              <a:ext cx="146625" cy="468437"/>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14" name="Rectangle: Rounded Corners 245">
              <a:extLst>
                <a:ext uri="{FF2B5EF4-FFF2-40B4-BE49-F238E27FC236}">
                  <a16:creationId xmlns:a16="http://schemas.microsoft.com/office/drawing/2014/main" id="{84F00125-0BAC-B712-3160-99FF4F62D425}"/>
                </a:ext>
              </a:extLst>
            </p:cNvPr>
            <p:cNvSpPr/>
            <p:nvPr/>
          </p:nvSpPr>
          <p:spPr>
            <a:xfrm>
              <a:off x="4240668" y="5073030"/>
              <a:ext cx="146625" cy="468437"/>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16" name="Rectangle: Rounded Corners 246">
              <a:extLst>
                <a:ext uri="{FF2B5EF4-FFF2-40B4-BE49-F238E27FC236}">
                  <a16:creationId xmlns:a16="http://schemas.microsoft.com/office/drawing/2014/main" id="{D3C25A1D-6E2E-FCBA-EA5B-C38D5B8D7D42}"/>
                </a:ext>
              </a:extLst>
            </p:cNvPr>
            <p:cNvSpPr/>
            <p:nvPr/>
          </p:nvSpPr>
          <p:spPr>
            <a:xfrm>
              <a:off x="4434869" y="5073030"/>
              <a:ext cx="146625" cy="468437"/>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cxnSp>
          <p:nvCxnSpPr>
            <p:cNvPr id="22" name="Straight Connector 21">
              <a:extLst>
                <a:ext uri="{FF2B5EF4-FFF2-40B4-BE49-F238E27FC236}">
                  <a16:creationId xmlns:a16="http://schemas.microsoft.com/office/drawing/2014/main" id="{3A7A1532-35B5-1843-CD9D-D8861A7E9A52}"/>
                </a:ext>
              </a:extLst>
            </p:cNvPr>
            <p:cNvCxnSpPr/>
            <p:nvPr/>
          </p:nvCxnSpPr>
          <p:spPr>
            <a:xfrm>
              <a:off x="4317436" y="4529622"/>
              <a:ext cx="195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B856EE85-421B-5AFF-8BC5-B7B614397E34}"/>
                </a:ext>
              </a:extLst>
            </p:cNvPr>
            <p:cNvSpPr/>
            <p:nvPr/>
          </p:nvSpPr>
          <p:spPr bwMode="auto">
            <a:xfrm>
              <a:off x="4243370" y="4423447"/>
              <a:ext cx="68704" cy="141220"/>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sp>
          <p:nvSpPr>
            <p:cNvPr id="33" name="Freeform: Shape 32">
              <a:extLst>
                <a:ext uri="{FF2B5EF4-FFF2-40B4-BE49-F238E27FC236}">
                  <a16:creationId xmlns:a16="http://schemas.microsoft.com/office/drawing/2014/main" id="{782C1018-4821-C101-E05F-733966E8436B}"/>
                </a:ext>
              </a:extLst>
            </p:cNvPr>
            <p:cNvSpPr/>
            <p:nvPr/>
          </p:nvSpPr>
          <p:spPr bwMode="auto">
            <a:xfrm flipH="1">
              <a:off x="4503447" y="4431814"/>
              <a:ext cx="73152" cy="137160"/>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grpSp>
      <p:sp>
        <p:nvSpPr>
          <p:cNvPr id="52" name="TextBox 51">
            <a:extLst>
              <a:ext uri="{FF2B5EF4-FFF2-40B4-BE49-F238E27FC236}">
                <a16:creationId xmlns:a16="http://schemas.microsoft.com/office/drawing/2014/main" id="{385B2CBF-B9E3-921D-1C4F-7F6A4ECD3D2D}"/>
              </a:ext>
            </a:extLst>
          </p:cNvPr>
          <p:cNvSpPr txBox="1"/>
          <p:nvPr/>
        </p:nvSpPr>
        <p:spPr>
          <a:xfrm>
            <a:off x="2627577" y="1866227"/>
            <a:ext cx="2919047" cy="461665"/>
          </a:xfrm>
          <a:prstGeom prst="rect">
            <a:avLst/>
          </a:prstGeom>
          <a:noFill/>
        </p:spPr>
        <p:txBody>
          <a:bodyPr wrap="square" rtlCol="0">
            <a:spAutoFit/>
          </a:bodyPr>
          <a:lstStyle/>
          <a:p>
            <a:pPr algn="ctr"/>
            <a:r>
              <a:rPr lang="en-US" sz="2400" dirty="0">
                <a:solidFill>
                  <a:schemeClr val="bg1"/>
                </a:solidFill>
                <a:latin typeface="Calibri" panose="020F0502020204030204" pitchFamily="34" charset="0"/>
                <a:cs typeface="Calibri" panose="020F0502020204030204" pitchFamily="34" charset="0"/>
              </a:rPr>
              <a:t>Bis</a:t>
            </a:r>
            <a:r>
              <a:rPr lang="en-US" sz="2400" b="1" dirty="0">
                <a:solidFill>
                  <a:schemeClr val="bg1"/>
                </a:solidFill>
                <a:latin typeface="Calibri" panose="020F0502020204030204" pitchFamily="34" charset="0"/>
                <a:cs typeface="Calibri" panose="020F0502020204030204" pitchFamily="34" charset="0"/>
              </a:rPr>
              <a:t>pecific Ab</a:t>
            </a:r>
          </a:p>
        </p:txBody>
      </p:sp>
      <p:sp>
        <p:nvSpPr>
          <p:cNvPr id="53" name="Freeform: Shape 52">
            <a:extLst>
              <a:ext uri="{FF2B5EF4-FFF2-40B4-BE49-F238E27FC236}">
                <a16:creationId xmlns:a16="http://schemas.microsoft.com/office/drawing/2014/main" id="{C921F7B1-C0A5-5B28-83A6-DC1189649C36}"/>
              </a:ext>
            </a:extLst>
          </p:cNvPr>
          <p:cNvSpPr/>
          <p:nvPr/>
        </p:nvSpPr>
        <p:spPr bwMode="auto">
          <a:xfrm rot="20641203" flipH="1">
            <a:off x="4227348" y="4235979"/>
            <a:ext cx="71828" cy="119389"/>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sp>
        <p:nvSpPr>
          <p:cNvPr id="54" name="Rectangle: Rounded Corners 84">
            <a:extLst>
              <a:ext uri="{FF2B5EF4-FFF2-40B4-BE49-F238E27FC236}">
                <a16:creationId xmlns:a16="http://schemas.microsoft.com/office/drawing/2014/main" id="{01725373-9FD2-0626-709A-AC408E48EDDC}"/>
              </a:ext>
            </a:extLst>
          </p:cNvPr>
          <p:cNvSpPr/>
          <p:nvPr/>
        </p:nvSpPr>
        <p:spPr>
          <a:xfrm rot="1074252">
            <a:off x="3890796" y="3761513"/>
            <a:ext cx="146625" cy="468437"/>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55" name="Rectangle: Rounded Corners 244">
            <a:extLst>
              <a:ext uri="{FF2B5EF4-FFF2-40B4-BE49-F238E27FC236}">
                <a16:creationId xmlns:a16="http://schemas.microsoft.com/office/drawing/2014/main" id="{724E856C-EFA6-3BE9-2771-573D2F62FA97}"/>
              </a:ext>
            </a:extLst>
          </p:cNvPr>
          <p:cNvSpPr/>
          <p:nvPr/>
        </p:nvSpPr>
        <p:spPr>
          <a:xfrm rot="20558032">
            <a:off x="4214817" y="3764432"/>
            <a:ext cx="146625" cy="468437"/>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cxnSp>
        <p:nvCxnSpPr>
          <p:cNvPr id="56" name="Straight Connector 55">
            <a:extLst>
              <a:ext uri="{FF2B5EF4-FFF2-40B4-BE49-F238E27FC236}">
                <a16:creationId xmlns:a16="http://schemas.microsoft.com/office/drawing/2014/main" id="{7CD38A30-8660-1F04-E35F-D859BC9DF1D7}"/>
              </a:ext>
            </a:extLst>
          </p:cNvPr>
          <p:cNvCxnSpPr/>
          <p:nvPr/>
        </p:nvCxnSpPr>
        <p:spPr>
          <a:xfrm>
            <a:off x="4028966" y="3745096"/>
            <a:ext cx="195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Freeform: Shape 56">
            <a:extLst>
              <a:ext uri="{FF2B5EF4-FFF2-40B4-BE49-F238E27FC236}">
                <a16:creationId xmlns:a16="http://schemas.microsoft.com/office/drawing/2014/main" id="{A54A4366-04B5-C4AD-514A-928A344FFAF8}"/>
              </a:ext>
            </a:extLst>
          </p:cNvPr>
          <p:cNvSpPr/>
          <p:nvPr/>
        </p:nvSpPr>
        <p:spPr bwMode="auto">
          <a:xfrm>
            <a:off x="3954900" y="3619041"/>
            <a:ext cx="68704" cy="141220"/>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sp>
        <p:nvSpPr>
          <p:cNvPr id="58" name="Freeform: Shape 57">
            <a:extLst>
              <a:ext uri="{FF2B5EF4-FFF2-40B4-BE49-F238E27FC236}">
                <a16:creationId xmlns:a16="http://schemas.microsoft.com/office/drawing/2014/main" id="{02D57E72-B380-5CB8-D44D-DFF9A86700B2}"/>
              </a:ext>
            </a:extLst>
          </p:cNvPr>
          <p:cNvSpPr/>
          <p:nvPr/>
        </p:nvSpPr>
        <p:spPr bwMode="auto">
          <a:xfrm flipH="1">
            <a:off x="4214977" y="3627408"/>
            <a:ext cx="73152" cy="137160"/>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cxnSp>
        <p:nvCxnSpPr>
          <p:cNvPr id="59" name="Straight Connector 58">
            <a:extLst>
              <a:ext uri="{FF2B5EF4-FFF2-40B4-BE49-F238E27FC236}">
                <a16:creationId xmlns:a16="http://schemas.microsoft.com/office/drawing/2014/main" id="{8178FF68-5D40-5E5C-0457-0E160E121BB3}"/>
              </a:ext>
            </a:extLst>
          </p:cNvPr>
          <p:cNvCxnSpPr/>
          <p:nvPr/>
        </p:nvCxnSpPr>
        <p:spPr>
          <a:xfrm>
            <a:off x="4028966" y="3705490"/>
            <a:ext cx="195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31C9B630-C4E7-72E5-EDD4-F6F7CB6C5860}"/>
              </a:ext>
            </a:extLst>
          </p:cNvPr>
          <p:cNvGrpSpPr/>
          <p:nvPr/>
        </p:nvGrpSpPr>
        <p:grpSpPr>
          <a:xfrm>
            <a:off x="3439750" y="3075831"/>
            <a:ext cx="537344" cy="615910"/>
            <a:chOff x="5423379" y="3974953"/>
            <a:chExt cx="537344" cy="615910"/>
          </a:xfrm>
        </p:grpSpPr>
        <p:grpSp>
          <p:nvGrpSpPr>
            <p:cNvPr id="61" name="Group 60">
              <a:extLst>
                <a:ext uri="{FF2B5EF4-FFF2-40B4-BE49-F238E27FC236}">
                  <a16:creationId xmlns:a16="http://schemas.microsoft.com/office/drawing/2014/main" id="{C0363108-C222-748D-D261-D2E61A9926E6}"/>
                </a:ext>
              </a:extLst>
            </p:cNvPr>
            <p:cNvGrpSpPr/>
            <p:nvPr/>
          </p:nvGrpSpPr>
          <p:grpSpPr>
            <a:xfrm rot="19869813">
              <a:off x="5626125" y="4256264"/>
              <a:ext cx="334598" cy="334599"/>
              <a:chOff x="5624860" y="4240478"/>
              <a:chExt cx="334598" cy="334599"/>
            </a:xfrm>
          </p:grpSpPr>
          <p:sp>
            <p:nvSpPr>
              <p:cNvPr id="65" name="Rectangle: Rounded Corners 237">
                <a:extLst>
                  <a:ext uri="{FF2B5EF4-FFF2-40B4-BE49-F238E27FC236}">
                    <a16:creationId xmlns:a16="http://schemas.microsoft.com/office/drawing/2014/main" id="{B8A1A547-7037-81D2-6A4E-058759D3474F}"/>
                  </a:ext>
                </a:extLst>
              </p:cNvPr>
              <p:cNvSpPr/>
              <p:nvPr/>
            </p:nvSpPr>
            <p:spPr>
              <a:xfrm rot="2284773">
                <a:off x="5718847" y="4240478"/>
                <a:ext cx="146625" cy="334599"/>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66" name="Rectangle: Rounded Corners 238">
                <a:extLst>
                  <a:ext uri="{FF2B5EF4-FFF2-40B4-BE49-F238E27FC236}">
                    <a16:creationId xmlns:a16="http://schemas.microsoft.com/office/drawing/2014/main" id="{860009C5-F895-5196-6A6B-ED9490A0C739}"/>
                  </a:ext>
                </a:extLst>
              </p:cNvPr>
              <p:cNvSpPr/>
              <p:nvPr/>
            </p:nvSpPr>
            <p:spPr>
              <a:xfrm rot="18675840">
                <a:off x="5718846" y="4240477"/>
                <a:ext cx="146625" cy="334598"/>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grpSp>
          <p:nvGrpSpPr>
            <p:cNvPr id="62" name="Group 61">
              <a:extLst>
                <a:ext uri="{FF2B5EF4-FFF2-40B4-BE49-F238E27FC236}">
                  <a16:creationId xmlns:a16="http://schemas.microsoft.com/office/drawing/2014/main" id="{EC9D9702-D0BC-EFAC-9353-BFC09D7A87D1}"/>
                </a:ext>
              </a:extLst>
            </p:cNvPr>
            <p:cNvGrpSpPr/>
            <p:nvPr/>
          </p:nvGrpSpPr>
          <p:grpSpPr>
            <a:xfrm rot="19869813">
              <a:off x="5423379" y="3974953"/>
              <a:ext cx="334598" cy="334599"/>
              <a:chOff x="5624860" y="4240478"/>
              <a:chExt cx="334598" cy="334599"/>
            </a:xfrm>
            <a:solidFill>
              <a:schemeClr val="accent3"/>
            </a:solidFill>
          </p:grpSpPr>
          <p:sp>
            <p:nvSpPr>
              <p:cNvPr id="63" name="Rectangle: Rounded Corners 237">
                <a:extLst>
                  <a:ext uri="{FF2B5EF4-FFF2-40B4-BE49-F238E27FC236}">
                    <a16:creationId xmlns:a16="http://schemas.microsoft.com/office/drawing/2014/main" id="{23A98CF9-29DB-B160-F15C-BB6A2624F7BA}"/>
                  </a:ext>
                </a:extLst>
              </p:cNvPr>
              <p:cNvSpPr/>
              <p:nvPr/>
            </p:nvSpPr>
            <p:spPr>
              <a:xfrm rot="2284773">
                <a:off x="5718847" y="4240478"/>
                <a:ext cx="146625" cy="33459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64" name="Rectangle: Rounded Corners 238">
                <a:extLst>
                  <a:ext uri="{FF2B5EF4-FFF2-40B4-BE49-F238E27FC236}">
                    <a16:creationId xmlns:a16="http://schemas.microsoft.com/office/drawing/2014/main" id="{72F13F7F-9BE8-EB45-B222-4E7159C9B346}"/>
                  </a:ext>
                </a:extLst>
              </p:cNvPr>
              <p:cNvSpPr/>
              <p:nvPr/>
            </p:nvSpPr>
            <p:spPr>
              <a:xfrm rot="18675840">
                <a:off x="5718846" y="4240477"/>
                <a:ext cx="146625" cy="334598"/>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grpSp>
      <p:grpSp>
        <p:nvGrpSpPr>
          <p:cNvPr id="67" name="Group 66">
            <a:extLst>
              <a:ext uri="{FF2B5EF4-FFF2-40B4-BE49-F238E27FC236}">
                <a16:creationId xmlns:a16="http://schemas.microsoft.com/office/drawing/2014/main" id="{7B2628C2-4DD7-54E2-E952-4CE62E6428A8}"/>
              </a:ext>
            </a:extLst>
          </p:cNvPr>
          <p:cNvGrpSpPr/>
          <p:nvPr/>
        </p:nvGrpSpPr>
        <p:grpSpPr>
          <a:xfrm>
            <a:off x="4268409" y="3043362"/>
            <a:ext cx="466042" cy="639999"/>
            <a:chOff x="6252038" y="3942484"/>
            <a:chExt cx="466042" cy="639999"/>
          </a:xfrm>
        </p:grpSpPr>
        <p:grpSp>
          <p:nvGrpSpPr>
            <p:cNvPr id="68" name="Group 67">
              <a:extLst>
                <a:ext uri="{FF2B5EF4-FFF2-40B4-BE49-F238E27FC236}">
                  <a16:creationId xmlns:a16="http://schemas.microsoft.com/office/drawing/2014/main" id="{F086B0A6-DECE-0EA3-C518-DCCF70CF9677}"/>
                </a:ext>
              </a:extLst>
            </p:cNvPr>
            <p:cNvGrpSpPr/>
            <p:nvPr/>
          </p:nvGrpSpPr>
          <p:grpSpPr>
            <a:xfrm rot="17841176">
              <a:off x="6252039" y="4247884"/>
              <a:ext cx="334598" cy="334599"/>
              <a:chOff x="5624860" y="4240478"/>
              <a:chExt cx="334598" cy="334599"/>
            </a:xfrm>
          </p:grpSpPr>
          <p:sp>
            <p:nvSpPr>
              <p:cNvPr id="72" name="Rectangle: Rounded Corners 237">
                <a:extLst>
                  <a:ext uri="{FF2B5EF4-FFF2-40B4-BE49-F238E27FC236}">
                    <a16:creationId xmlns:a16="http://schemas.microsoft.com/office/drawing/2014/main" id="{F4D460C1-E5E6-A647-BFD3-0BA4CA3489FE}"/>
                  </a:ext>
                </a:extLst>
              </p:cNvPr>
              <p:cNvSpPr/>
              <p:nvPr/>
            </p:nvSpPr>
            <p:spPr>
              <a:xfrm rot="2284773">
                <a:off x="5718847" y="4240478"/>
                <a:ext cx="146625" cy="334599"/>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73" name="Rectangle: Rounded Corners 238">
                <a:extLst>
                  <a:ext uri="{FF2B5EF4-FFF2-40B4-BE49-F238E27FC236}">
                    <a16:creationId xmlns:a16="http://schemas.microsoft.com/office/drawing/2014/main" id="{D4B623AB-EA99-9329-9F63-4F92B74D0066}"/>
                  </a:ext>
                </a:extLst>
              </p:cNvPr>
              <p:cNvSpPr/>
              <p:nvPr/>
            </p:nvSpPr>
            <p:spPr>
              <a:xfrm rot="18675840">
                <a:off x="5718846" y="4240477"/>
                <a:ext cx="146625" cy="334598"/>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grpSp>
          <p:nvGrpSpPr>
            <p:cNvPr id="69" name="Group 68">
              <a:extLst>
                <a:ext uri="{FF2B5EF4-FFF2-40B4-BE49-F238E27FC236}">
                  <a16:creationId xmlns:a16="http://schemas.microsoft.com/office/drawing/2014/main" id="{257E1D51-69EB-09BF-F703-C8AD38991898}"/>
                </a:ext>
              </a:extLst>
            </p:cNvPr>
            <p:cNvGrpSpPr/>
            <p:nvPr/>
          </p:nvGrpSpPr>
          <p:grpSpPr>
            <a:xfrm rot="17762649">
              <a:off x="6383482" y="3942483"/>
              <a:ext cx="334598" cy="334599"/>
              <a:chOff x="5624860" y="4240478"/>
              <a:chExt cx="334598" cy="334599"/>
            </a:xfrm>
            <a:solidFill>
              <a:schemeClr val="accent3"/>
            </a:solidFill>
          </p:grpSpPr>
          <p:sp>
            <p:nvSpPr>
              <p:cNvPr id="70" name="Rectangle: Rounded Corners 237">
                <a:extLst>
                  <a:ext uri="{FF2B5EF4-FFF2-40B4-BE49-F238E27FC236}">
                    <a16:creationId xmlns:a16="http://schemas.microsoft.com/office/drawing/2014/main" id="{F83A50A9-7898-E3E8-D142-92A08425A0DD}"/>
                  </a:ext>
                </a:extLst>
              </p:cNvPr>
              <p:cNvSpPr/>
              <p:nvPr/>
            </p:nvSpPr>
            <p:spPr>
              <a:xfrm rot="2284773">
                <a:off x="5718847" y="4240478"/>
                <a:ext cx="146625" cy="334599"/>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71" name="Rectangle: Rounded Corners 238">
                <a:extLst>
                  <a:ext uri="{FF2B5EF4-FFF2-40B4-BE49-F238E27FC236}">
                    <a16:creationId xmlns:a16="http://schemas.microsoft.com/office/drawing/2014/main" id="{2B77E7FE-9651-3642-A6B5-41807472688D}"/>
                  </a:ext>
                </a:extLst>
              </p:cNvPr>
              <p:cNvSpPr/>
              <p:nvPr/>
            </p:nvSpPr>
            <p:spPr>
              <a:xfrm rot="18675840">
                <a:off x="5718846" y="4240477"/>
                <a:ext cx="146625" cy="334598"/>
              </a:xfrm>
              <a:prstGeom prst="round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grpSp>
      <p:sp>
        <p:nvSpPr>
          <p:cNvPr id="74" name="Freeform: Shape 73">
            <a:extLst>
              <a:ext uri="{FF2B5EF4-FFF2-40B4-BE49-F238E27FC236}">
                <a16:creationId xmlns:a16="http://schemas.microsoft.com/office/drawing/2014/main" id="{614B6C0E-CE0D-7E90-AE9B-BF98FF5C8ACF}"/>
              </a:ext>
            </a:extLst>
          </p:cNvPr>
          <p:cNvSpPr/>
          <p:nvPr/>
        </p:nvSpPr>
        <p:spPr bwMode="auto">
          <a:xfrm rot="1485544">
            <a:off x="3917444" y="4237526"/>
            <a:ext cx="68704" cy="141220"/>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sp>
        <p:nvSpPr>
          <p:cNvPr id="75" name="Rectangle: Rounded Corners 84">
            <a:extLst>
              <a:ext uri="{FF2B5EF4-FFF2-40B4-BE49-F238E27FC236}">
                <a16:creationId xmlns:a16="http://schemas.microsoft.com/office/drawing/2014/main" id="{F1451679-0BE9-8C54-BDB2-FF9640F6ADD0}"/>
              </a:ext>
            </a:extLst>
          </p:cNvPr>
          <p:cNvSpPr/>
          <p:nvPr/>
        </p:nvSpPr>
        <p:spPr>
          <a:xfrm rot="18816466">
            <a:off x="4020917" y="4273741"/>
            <a:ext cx="146625" cy="365760"/>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76" name="Rectangle: Rounded Corners 244">
            <a:extLst>
              <a:ext uri="{FF2B5EF4-FFF2-40B4-BE49-F238E27FC236}">
                <a16:creationId xmlns:a16="http://schemas.microsoft.com/office/drawing/2014/main" id="{423AE1D0-696A-E845-2A91-EC4A4A24E259}"/>
              </a:ext>
            </a:extLst>
          </p:cNvPr>
          <p:cNvSpPr/>
          <p:nvPr/>
        </p:nvSpPr>
        <p:spPr>
          <a:xfrm rot="2699266">
            <a:off x="4043405" y="4273741"/>
            <a:ext cx="146625" cy="365760"/>
          </a:xfrm>
          <a:prstGeom prst="round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nvGrpSpPr>
          <p:cNvPr id="77" name="Group 76">
            <a:extLst>
              <a:ext uri="{FF2B5EF4-FFF2-40B4-BE49-F238E27FC236}">
                <a16:creationId xmlns:a16="http://schemas.microsoft.com/office/drawing/2014/main" id="{28203DD2-762A-BF43-97CA-B37AB93081F6}"/>
              </a:ext>
            </a:extLst>
          </p:cNvPr>
          <p:cNvGrpSpPr/>
          <p:nvPr/>
        </p:nvGrpSpPr>
        <p:grpSpPr>
          <a:xfrm rot="14665473">
            <a:off x="3674708" y="4716182"/>
            <a:ext cx="334598" cy="334599"/>
            <a:chOff x="5659228" y="4231119"/>
            <a:chExt cx="334598" cy="334599"/>
          </a:xfrm>
        </p:grpSpPr>
        <p:sp>
          <p:nvSpPr>
            <p:cNvPr id="78" name="Rectangle: Rounded Corners 237">
              <a:extLst>
                <a:ext uri="{FF2B5EF4-FFF2-40B4-BE49-F238E27FC236}">
                  <a16:creationId xmlns:a16="http://schemas.microsoft.com/office/drawing/2014/main" id="{3B1F1601-04DA-E925-FB65-43479866DABA}"/>
                </a:ext>
              </a:extLst>
            </p:cNvPr>
            <p:cNvSpPr/>
            <p:nvPr/>
          </p:nvSpPr>
          <p:spPr>
            <a:xfrm rot="1152604">
              <a:off x="5753215" y="4231119"/>
              <a:ext cx="146625" cy="334599"/>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82" name="Rectangle: Rounded Corners 238">
              <a:extLst>
                <a:ext uri="{FF2B5EF4-FFF2-40B4-BE49-F238E27FC236}">
                  <a16:creationId xmlns:a16="http://schemas.microsoft.com/office/drawing/2014/main" id="{12AF12DD-C15D-B3E3-71E0-AA7E1067D396}"/>
                </a:ext>
              </a:extLst>
            </p:cNvPr>
            <p:cNvSpPr/>
            <p:nvPr/>
          </p:nvSpPr>
          <p:spPr>
            <a:xfrm rot="18463108">
              <a:off x="5753214" y="4231117"/>
              <a:ext cx="146625" cy="334598"/>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sp>
        <p:nvSpPr>
          <p:cNvPr id="84" name="Freeform: Shape 83">
            <a:extLst>
              <a:ext uri="{FF2B5EF4-FFF2-40B4-BE49-F238E27FC236}">
                <a16:creationId xmlns:a16="http://schemas.microsoft.com/office/drawing/2014/main" id="{12A314D8-61D1-8897-09BA-946214742802}"/>
              </a:ext>
            </a:extLst>
          </p:cNvPr>
          <p:cNvSpPr/>
          <p:nvPr/>
        </p:nvSpPr>
        <p:spPr bwMode="auto">
          <a:xfrm rot="7848187" flipH="1">
            <a:off x="4205972" y="4599966"/>
            <a:ext cx="71828" cy="119389"/>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sp>
        <p:nvSpPr>
          <p:cNvPr id="96" name="Freeform: Shape 95">
            <a:extLst>
              <a:ext uri="{FF2B5EF4-FFF2-40B4-BE49-F238E27FC236}">
                <a16:creationId xmlns:a16="http://schemas.microsoft.com/office/drawing/2014/main" id="{1DF0586C-8BEA-8C2C-F79C-D76EA007DCCF}"/>
              </a:ext>
            </a:extLst>
          </p:cNvPr>
          <p:cNvSpPr/>
          <p:nvPr/>
        </p:nvSpPr>
        <p:spPr bwMode="auto">
          <a:xfrm rot="13570301">
            <a:off x="3931396" y="4584152"/>
            <a:ext cx="68704" cy="141220"/>
          </a:xfrm>
          <a:custGeom>
            <a:avLst/>
            <a:gdLst>
              <a:gd name="connsiteX0" fmla="*/ 0 w 68704"/>
              <a:gd name="connsiteY0" fmla="*/ 0 h 141220"/>
              <a:gd name="connsiteX1" fmla="*/ 60019 w 68704"/>
              <a:gd name="connsiteY1" fmla="*/ 31774 h 141220"/>
              <a:gd name="connsiteX2" fmla="*/ 67080 w 68704"/>
              <a:gd name="connsiteY2" fmla="*/ 141220 h 141220"/>
            </a:gdLst>
            <a:ahLst/>
            <a:cxnLst>
              <a:cxn ang="0">
                <a:pos x="connsiteX0" y="connsiteY0"/>
              </a:cxn>
              <a:cxn ang="0">
                <a:pos x="connsiteX1" y="connsiteY1"/>
              </a:cxn>
              <a:cxn ang="0">
                <a:pos x="connsiteX2" y="connsiteY2"/>
              </a:cxn>
            </a:cxnLst>
            <a:rect l="l" t="t" r="r" b="b"/>
            <a:pathLst>
              <a:path w="68704" h="141220">
                <a:moveTo>
                  <a:pt x="0" y="0"/>
                </a:moveTo>
                <a:cubicBezTo>
                  <a:pt x="24419" y="4118"/>
                  <a:pt x="48839" y="8237"/>
                  <a:pt x="60019" y="31774"/>
                </a:cubicBezTo>
                <a:cubicBezTo>
                  <a:pt x="71199" y="55311"/>
                  <a:pt x="69139" y="98265"/>
                  <a:pt x="67080" y="141220"/>
                </a:cubicBezTo>
              </a:path>
            </a:pathLst>
          </a:custGeom>
          <a:noFill/>
          <a:ln w="12700">
            <a:solidFill>
              <a:schemeClr val="bg1"/>
            </a:solidFill>
            <a:miter lim="800000"/>
            <a:headEnd/>
            <a:tailEnd/>
          </a:ln>
        </p:spPr>
        <p:txBody>
          <a:bodyPr rtlCol="0" anchor="ctr"/>
          <a:lstStyle/>
          <a:p>
            <a:pPr algn="ctr"/>
            <a:endParaRPr lang="en-US" dirty="0"/>
          </a:p>
        </p:txBody>
      </p:sp>
      <p:sp>
        <p:nvSpPr>
          <p:cNvPr id="97" name="TextBox 96">
            <a:extLst>
              <a:ext uri="{FF2B5EF4-FFF2-40B4-BE49-F238E27FC236}">
                <a16:creationId xmlns:a16="http://schemas.microsoft.com/office/drawing/2014/main" id="{52582D43-83C8-0DFC-D646-58D02ACA4164}"/>
              </a:ext>
            </a:extLst>
          </p:cNvPr>
          <p:cNvSpPr txBox="1"/>
          <p:nvPr/>
        </p:nvSpPr>
        <p:spPr>
          <a:xfrm>
            <a:off x="3332493" y="5090922"/>
            <a:ext cx="1509215" cy="307777"/>
          </a:xfrm>
          <a:prstGeom prst="rect">
            <a:avLst/>
          </a:prstGeom>
          <a:noFill/>
        </p:spPr>
        <p:txBody>
          <a:bodyPr wrap="squar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Anti-PD-L1 scFv</a:t>
            </a:r>
          </a:p>
        </p:txBody>
      </p:sp>
      <p:sp>
        <p:nvSpPr>
          <p:cNvPr id="98" name="TextBox 97">
            <a:extLst>
              <a:ext uri="{FF2B5EF4-FFF2-40B4-BE49-F238E27FC236}">
                <a16:creationId xmlns:a16="http://schemas.microsoft.com/office/drawing/2014/main" id="{6F061943-BF0F-737A-52F0-B9F132397162}"/>
              </a:ext>
            </a:extLst>
          </p:cNvPr>
          <p:cNvSpPr txBox="1"/>
          <p:nvPr/>
        </p:nvSpPr>
        <p:spPr>
          <a:xfrm>
            <a:off x="3185547" y="2680995"/>
            <a:ext cx="1803107" cy="307777"/>
          </a:xfrm>
          <a:prstGeom prst="rect">
            <a:avLst/>
          </a:prstGeom>
          <a:noFill/>
        </p:spPr>
        <p:txBody>
          <a:bodyPr wrap="squar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Anti-CLDN18.2 mAb</a:t>
            </a:r>
          </a:p>
        </p:txBody>
      </p:sp>
      <p:grpSp>
        <p:nvGrpSpPr>
          <p:cNvPr id="99" name="Group 98">
            <a:extLst>
              <a:ext uri="{FF2B5EF4-FFF2-40B4-BE49-F238E27FC236}">
                <a16:creationId xmlns:a16="http://schemas.microsoft.com/office/drawing/2014/main" id="{B41351C9-96A4-49A4-4311-6BF4DE8276F4}"/>
              </a:ext>
            </a:extLst>
          </p:cNvPr>
          <p:cNvGrpSpPr/>
          <p:nvPr/>
        </p:nvGrpSpPr>
        <p:grpSpPr>
          <a:xfrm rot="14946908">
            <a:off x="4201312" y="4703044"/>
            <a:ext cx="334598" cy="334599"/>
            <a:chOff x="5659228" y="4231119"/>
            <a:chExt cx="334598" cy="334599"/>
          </a:xfrm>
        </p:grpSpPr>
        <p:sp>
          <p:nvSpPr>
            <p:cNvPr id="100" name="Rectangle: Rounded Corners 237">
              <a:extLst>
                <a:ext uri="{FF2B5EF4-FFF2-40B4-BE49-F238E27FC236}">
                  <a16:creationId xmlns:a16="http://schemas.microsoft.com/office/drawing/2014/main" id="{47C8CE7D-751C-E74D-0DD1-EE0BCC08D249}"/>
                </a:ext>
              </a:extLst>
            </p:cNvPr>
            <p:cNvSpPr/>
            <p:nvPr/>
          </p:nvSpPr>
          <p:spPr>
            <a:xfrm rot="1325850">
              <a:off x="5753215" y="4231119"/>
              <a:ext cx="146625" cy="334599"/>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sp>
          <p:nvSpPr>
            <p:cNvPr id="101" name="Rectangle: Rounded Corners 238">
              <a:extLst>
                <a:ext uri="{FF2B5EF4-FFF2-40B4-BE49-F238E27FC236}">
                  <a16:creationId xmlns:a16="http://schemas.microsoft.com/office/drawing/2014/main" id="{43624C49-3A37-F66F-6596-91440B6D4F35}"/>
                </a:ext>
              </a:extLst>
            </p:cNvPr>
            <p:cNvSpPr/>
            <p:nvPr/>
          </p:nvSpPr>
          <p:spPr>
            <a:xfrm rot="16438579">
              <a:off x="5753214" y="4231117"/>
              <a:ext cx="146625" cy="334598"/>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Narrow" panose="020B0606020202030204" pitchFamily="34" charset="0"/>
                <a:ea typeface="SimHei"/>
              </a:endParaRPr>
            </a:p>
          </p:txBody>
        </p:sp>
      </p:grpSp>
      <p:sp>
        <p:nvSpPr>
          <p:cNvPr id="102" name="Arc 101">
            <a:extLst>
              <a:ext uri="{FF2B5EF4-FFF2-40B4-BE49-F238E27FC236}">
                <a16:creationId xmlns:a16="http://schemas.microsoft.com/office/drawing/2014/main" id="{CB136E93-1C38-B8C1-0F38-4210318D2E4E}"/>
              </a:ext>
            </a:extLst>
          </p:cNvPr>
          <p:cNvSpPr/>
          <p:nvPr/>
        </p:nvSpPr>
        <p:spPr bwMode="auto">
          <a:xfrm rot="6215387">
            <a:off x="3745474" y="4777542"/>
            <a:ext cx="274320" cy="274320"/>
          </a:xfrm>
          <a:prstGeom prst="arc">
            <a:avLst>
              <a:gd name="adj1" fmla="val 15494729"/>
              <a:gd name="adj2" fmla="val 0"/>
            </a:avLst>
          </a:prstGeom>
          <a:noFill/>
          <a:ln w="12700">
            <a:solidFill>
              <a:schemeClr val="bg1"/>
            </a:solidFill>
            <a:miter lim="800000"/>
            <a:headEnd/>
            <a:tailEnd/>
          </a:ln>
        </p:spPr>
        <p:txBody>
          <a:bodyPr rtlCol="0" anchor="ctr"/>
          <a:lstStyle/>
          <a:p>
            <a:pPr algn="ctr"/>
            <a:endParaRPr lang="en-US" dirty="0"/>
          </a:p>
        </p:txBody>
      </p:sp>
      <p:sp>
        <p:nvSpPr>
          <p:cNvPr id="103" name="Arc 102">
            <a:extLst>
              <a:ext uri="{FF2B5EF4-FFF2-40B4-BE49-F238E27FC236}">
                <a16:creationId xmlns:a16="http://schemas.microsoft.com/office/drawing/2014/main" id="{71DB6569-1BB5-6855-8369-5D24A59D786E}"/>
              </a:ext>
            </a:extLst>
          </p:cNvPr>
          <p:cNvSpPr/>
          <p:nvPr/>
        </p:nvSpPr>
        <p:spPr bwMode="auto">
          <a:xfrm rot="10800000">
            <a:off x="4192691" y="4782174"/>
            <a:ext cx="274320" cy="274320"/>
          </a:xfrm>
          <a:prstGeom prst="arc">
            <a:avLst>
              <a:gd name="adj1" fmla="val 15494729"/>
              <a:gd name="adj2" fmla="val 0"/>
            </a:avLst>
          </a:prstGeom>
          <a:noFill/>
          <a:ln w="12700">
            <a:solidFill>
              <a:schemeClr val="bg1"/>
            </a:solidFill>
            <a:miter lim="800000"/>
            <a:headEnd/>
            <a:tailEnd/>
          </a:ln>
        </p:spPr>
        <p:txBody>
          <a:bodyPr rtlCol="0" anchor="ctr"/>
          <a:lstStyle/>
          <a:p>
            <a:pPr algn="ctr"/>
            <a:endParaRPr lang="en-US" dirty="0"/>
          </a:p>
        </p:txBody>
      </p:sp>
      <p:sp>
        <p:nvSpPr>
          <p:cNvPr id="104" name="TextBox 103">
            <a:extLst>
              <a:ext uri="{FF2B5EF4-FFF2-40B4-BE49-F238E27FC236}">
                <a16:creationId xmlns:a16="http://schemas.microsoft.com/office/drawing/2014/main" id="{C50E77E6-5D33-2AB7-549B-6BE2F2CBBF8C}"/>
              </a:ext>
            </a:extLst>
          </p:cNvPr>
          <p:cNvSpPr txBox="1"/>
          <p:nvPr/>
        </p:nvSpPr>
        <p:spPr>
          <a:xfrm>
            <a:off x="5405080" y="1857800"/>
            <a:ext cx="3516033" cy="461665"/>
          </a:xfrm>
          <a:prstGeom prst="rect">
            <a:avLst/>
          </a:prstGeom>
          <a:noFill/>
        </p:spPr>
        <p:txBody>
          <a:bodyPr wrap="square" rtlCol="0">
            <a:spAutoFit/>
          </a:bodyPr>
          <a:lstStyle/>
          <a:p>
            <a:pPr algn="ctr"/>
            <a:r>
              <a:rPr lang="en-US" sz="2400" b="1" dirty="0">
                <a:solidFill>
                  <a:schemeClr val="bg1"/>
                </a:solidFill>
                <a:latin typeface="Calibri" panose="020F0502020204030204" pitchFamily="34" charset="0"/>
                <a:cs typeface="Calibri" panose="020F0502020204030204" pitchFamily="34" charset="0"/>
              </a:rPr>
              <a:t>Antibody</a:t>
            </a:r>
            <a:r>
              <a:rPr lang="en-US" sz="2400" b="1" dirty="0">
                <a:solidFill>
                  <a:schemeClr val="bg1"/>
                </a:solidFill>
                <a:latin typeface="+mn-lt"/>
              </a:rPr>
              <a:t>–</a:t>
            </a:r>
            <a:r>
              <a:rPr lang="en-US" sz="2400" b="1" dirty="0">
                <a:solidFill>
                  <a:schemeClr val="bg1"/>
                </a:solidFill>
                <a:latin typeface="Calibri" panose="020F0502020204030204" pitchFamily="34" charset="0"/>
                <a:cs typeface="Calibri" panose="020F0502020204030204" pitchFamily="34" charset="0"/>
              </a:rPr>
              <a:t>Drug Conjugate</a:t>
            </a:r>
          </a:p>
        </p:txBody>
      </p:sp>
      <p:sp>
        <p:nvSpPr>
          <p:cNvPr id="105" name="TextBox 104">
            <a:extLst>
              <a:ext uri="{FF2B5EF4-FFF2-40B4-BE49-F238E27FC236}">
                <a16:creationId xmlns:a16="http://schemas.microsoft.com/office/drawing/2014/main" id="{BE0A89AE-1F81-3A15-3DFF-D3FF3B7FE8D7}"/>
              </a:ext>
            </a:extLst>
          </p:cNvPr>
          <p:cNvSpPr txBox="1"/>
          <p:nvPr/>
        </p:nvSpPr>
        <p:spPr>
          <a:xfrm>
            <a:off x="6404699" y="2788336"/>
            <a:ext cx="1424744" cy="338554"/>
          </a:xfrm>
          <a:prstGeom prst="rect">
            <a:avLst/>
          </a:prstGeom>
          <a:solidFill>
            <a:schemeClr val="tx1"/>
          </a:solidFill>
          <a:ln>
            <a:solidFill>
              <a:schemeClr val="tx1"/>
            </a:solidFill>
          </a:ln>
        </p:spPr>
        <p:txBody>
          <a:bodyPr wrap="square" rtlCol="0">
            <a:spAutoFit/>
          </a:bodyPr>
          <a:lstStyle/>
          <a:p>
            <a:pPr algn="ctr"/>
            <a:r>
              <a:rPr lang="en-US" sz="1600" b="1" dirty="0">
                <a:solidFill>
                  <a:sysClr val="windowText" lastClr="000000"/>
                </a:solidFill>
                <a:latin typeface="Calibri" panose="020F0502020204030204" pitchFamily="34" charset="0"/>
                <a:cs typeface="Calibri" panose="020F0502020204030204" pitchFamily="34" charset="0"/>
              </a:rPr>
              <a:t>CLDN18.2</a:t>
            </a:r>
          </a:p>
        </p:txBody>
      </p:sp>
      <p:grpSp>
        <p:nvGrpSpPr>
          <p:cNvPr id="106" name="Group 105">
            <a:extLst>
              <a:ext uri="{FF2B5EF4-FFF2-40B4-BE49-F238E27FC236}">
                <a16:creationId xmlns:a16="http://schemas.microsoft.com/office/drawing/2014/main" id="{B57A2B57-F8DE-F7E9-7432-66146FB20EF7}"/>
              </a:ext>
            </a:extLst>
          </p:cNvPr>
          <p:cNvGrpSpPr/>
          <p:nvPr/>
        </p:nvGrpSpPr>
        <p:grpSpPr>
          <a:xfrm>
            <a:off x="6243198" y="3295554"/>
            <a:ext cx="1672498" cy="1775715"/>
            <a:chOff x="1976501" y="3778573"/>
            <a:chExt cx="1464471" cy="1554850"/>
          </a:xfrm>
        </p:grpSpPr>
        <p:sp>
          <p:nvSpPr>
            <p:cNvPr id="107" name="Rectangle 106">
              <a:extLst>
                <a:ext uri="{FF2B5EF4-FFF2-40B4-BE49-F238E27FC236}">
                  <a16:creationId xmlns:a16="http://schemas.microsoft.com/office/drawing/2014/main" id="{95A799B2-00CE-C0B4-2C5B-7A86DCAE7998}"/>
                </a:ext>
              </a:extLst>
            </p:cNvPr>
            <p:cNvSpPr/>
            <p:nvPr/>
          </p:nvSpPr>
          <p:spPr bwMode="auto">
            <a:xfrm>
              <a:off x="2901818" y="5113488"/>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8" name="Freeform 73">
              <a:extLst>
                <a:ext uri="{FF2B5EF4-FFF2-40B4-BE49-F238E27FC236}">
                  <a16:creationId xmlns:a16="http://schemas.microsoft.com/office/drawing/2014/main" id="{22D4C297-692C-5AE1-C520-3E4A9A799E72}"/>
                </a:ext>
              </a:extLst>
            </p:cNvPr>
            <p:cNvSpPr/>
            <p:nvPr/>
          </p:nvSpPr>
          <p:spPr bwMode="auto">
            <a:xfrm>
              <a:off x="3010041" y="4016813"/>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9" name="Freeform 74">
              <a:extLst>
                <a:ext uri="{FF2B5EF4-FFF2-40B4-BE49-F238E27FC236}">
                  <a16:creationId xmlns:a16="http://schemas.microsoft.com/office/drawing/2014/main" id="{FA261B15-151C-A6CC-2343-AE4D52C1D08F}"/>
                </a:ext>
              </a:extLst>
            </p:cNvPr>
            <p:cNvSpPr/>
            <p:nvPr/>
          </p:nvSpPr>
          <p:spPr bwMode="auto">
            <a:xfrm flipV="1">
              <a:off x="1976501" y="4038929"/>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0" name="Freeform 39">
              <a:extLst>
                <a:ext uri="{FF2B5EF4-FFF2-40B4-BE49-F238E27FC236}">
                  <a16:creationId xmlns:a16="http://schemas.microsoft.com/office/drawing/2014/main" id="{BBF32613-9E3F-1719-03B3-F16996F943AF}"/>
                </a:ext>
              </a:extLst>
            </p:cNvPr>
            <p:cNvSpPr/>
            <p:nvPr/>
          </p:nvSpPr>
          <p:spPr bwMode="auto">
            <a:xfrm>
              <a:off x="2727568" y="3778573"/>
              <a:ext cx="619644" cy="155485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1" name="Freeform 41">
              <a:extLst>
                <a:ext uri="{FF2B5EF4-FFF2-40B4-BE49-F238E27FC236}">
                  <a16:creationId xmlns:a16="http://schemas.microsoft.com/office/drawing/2014/main" id="{057B8958-FB16-51DC-EF12-5B6FA637ED87}"/>
                </a:ext>
              </a:extLst>
            </p:cNvPr>
            <p:cNvSpPr/>
            <p:nvPr/>
          </p:nvSpPr>
          <p:spPr bwMode="auto">
            <a:xfrm flipH="1">
              <a:off x="2041130" y="3778573"/>
              <a:ext cx="616174" cy="155485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112" name="Straight Connector 111">
              <a:extLst>
                <a:ext uri="{FF2B5EF4-FFF2-40B4-BE49-F238E27FC236}">
                  <a16:creationId xmlns:a16="http://schemas.microsoft.com/office/drawing/2014/main" id="{87736D30-AF16-FF54-839E-DFD2C8DBC325}"/>
                </a:ext>
              </a:extLst>
            </p:cNvPr>
            <p:cNvCxnSpPr>
              <a:cxnSpLocks/>
            </p:cNvCxnSpPr>
            <p:nvPr/>
          </p:nvCxnSpPr>
          <p:spPr bwMode="auto">
            <a:xfrm flipV="1">
              <a:off x="2488521" y="4512957"/>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443751D-4CDC-E6EF-6BE5-EE55C8A801C0}"/>
                </a:ext>
              </a:extLst>
            </p:cNvPr>
            <p:cNvCxnSpPr>
              <a:cxnSpLocks/>
            </p:cNvCxnSpPr>
            <p:nvPr/>
          </p:nvCxnSpPr>
          <p:spPr bwMode="auto">
            <a:xfrm flipV="1">
              <a:off x="2744631" y="4512957"/>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087ED1E-777E-2FB6-D2C2-7D205DAAF088}"/>
                </a:ext>
              </a:extLst>
            </p:cNvPr>
            <p:cNvCxnSpPr/>
            <p:nvPr/>
          </p:nvCxnSpPr>
          <p:spPr bwMode="auto">
            <a:xfrm>
              <a:off x="2491289" y="4902088"/>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533EDB7-2B00-7B16-5D68-4777E5316269}"/>
                </a:ext>
              </a:extLst>
            </p:cNvPr>
            <p:cNvCxnSpPr/>
            <p:nvPr/>
          </p:nvCxnSpPr>
          <p:spPr bwMode="auto">
            <a:xfrm>
              <a:off x="2732333" y="4902088"/>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251F6D7-8A11-9FEC-51E1-3FE75CF86844}"/>
                </a:ext>
              </a:extLst>
            </p:cNvPr>
            <p:cNvCxnSpPr/>
            <p:nvPr/>
          </p:nvCxnSpPr>
          <p:spPr bwMode="auto">
            <a:xfrm>
              <a:off x="2946014" y="4173615"/>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3E75500-CD24-5991-A2EB-A1E45AB6DD1A}"/>
                </a:ext>
              </a:extLst>
            </p:cNvPr>
            <p:cNvCxnSpPr/>
            <p:nvPr/>
          </p:nvCxnSpPr>
          <p:spPr bwMode="auto">
            <a:xfrm flipV="1">
              <a:off x="2126832" y="4166082"/>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120" name="Rectangle 119">
              <a:extLst>
                <a:ext uri="{FF2B5EF4-FFF2-40B4-BE49-F238E27FC236}">
                  <a16:creationId xmlns:a16="http://schemas.microsoft.com/office/drawing/2014/main" id="{E1367B0C-7722-702A-04E7-FA00A4024A08}"/>
                </a:ext>
              </a:extLst>
            </p:cNvPr>
            <p:cNvSpPr/>
            <p:nvPr/>
          </p:nvSpPr>
          <p:spPr bwMode="auto">
            <a:xfrm rot="19486446">
              <a:off x="2252476" y="4244631"/>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1" name="Rectangle 120">
              <a:extLst>
                <a:ext uri="{FF2B5EF4-FFF2-40B4-BE49-F238E27FC236}">
                  <a16:creationId xmlns:a16="http://schemas.microsoft.com/office/drawing/2014/main" id="{AA929B95-5B2A-D56C-CD48-5436C2325A9F}"/>
                </a:ext>
              </a:extLst>
            </p:cNvPr>
            <p:cNvSpPr/>
            <p:nvPr/>
          </p:nvSpPr>
          <p:spPr bwMode="auto">
            <a:xfrm rot="2113554" flipV="1">
              <a:off x="3080908" y="4249418"/>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2" name="Rectangle 121">
              <a:extLst>
                <a:ext uri="{FF2B5EF4-FFF2-40B4-BE49-F238E27FC236}">
                  <a16:creationId xmlns:a16="http://schemas.microsoft.com/office/drawing/2014/main" id="{A3CAA052-9BCA-7DEF-5FE7-66ADDD169A8D}"/>
                </a:ext>
              </a:extLst>
            </p:cNvPr>
            <p:cNvSpPr/>
            <p:nvPr/>
          </p:nvSpPr>
          <p:spPr bwMode="auto">
            <a:xfrm rot="5400000" flipV="1">
              <a:off x="2670329" y="4610563"/>
              <a:ext cx="50241" cy="70776"/>
            </a:xfrm>
            <a:prstGeom prst="rect">
              <a:avLst/>
            </a:prstGeom>
            <a:solidFill>
              <a:srgbClr val="F4AB33">
                <a:lumMod val="50000"/>
              </a:srgb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3" name="7-Point Star 2">
              <a:extLst>
                <a:ext uri="{FF2B5EF4-FFF2-40B4-BE49-F238E27FC236}">
                  <a16:creationId xmlns:a16="http://schemas.microsoft.com/office/drawing/2014/main" id="{5A8D6580-9F8D-3717-77C5-15AA8F6F26BD}"/>
                </a:ext>
              </a:extLst>
            </p:cNvPr>
            <p:cNvSpPr/>
            <p:nvPr/>
          </p:nvSpPr>
          <p:spPr bwMode="auto">
            <a:xfrm>
              <a:off x="3031659" y="4980182"/>
              <a:ext cx="240200" cy="240200"/>
            </a:xfrm>
            <a:prstGeom prst="star7">
              <a:avLst/>
            </a:prstGeom>
            <a:solidFill>
              <a:schemeClr val="accent3"/>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4" name="Rectangle 123">
              <a:extLst>
                <a:ext uri="{FF2B5EF4-FFF2-40B4-BE49-F238E27FC236}">
                  <a16:creationId xmlns:a16="http://schemas.microsoft.com/office/drawing/2014/main" id="{5DFB2878-EEB5-F7CF-D2EE-C64689BB7438}"/>
                </a:ext>
              </a:extLst>
            </p:cNvPr>
            <p:cNvSpPr/>
            <p:nvPr/>
          </p:nvSpPr>
          <p:spPr bwMode="auto">
            <a:xfrm>
              <a:off x="2917483" y="4798977"/>
              <a:ext cx="144905"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5" name="7-Point Star 2">
              <a:extLst>
                <a:ext uri="{FF2B5EF4-FFF2-40B4-BE49-F238E27FC236}">
                  <a16:creationId xmlns:a16="http://schemas.microsoft.com/office/drawing/2014/main" id="{6CFA345B-71A2-99A2-AD23-1311F384FAA7}"/>
                </a:ext>
              </a:extLst>
            </p:cNvPr>
            <p:cNvSpPr/>
            <p:nvPr/>
          </p:nvSpPr>
          <p:spPr bwMode="auto">
            <a:xfrm>
              <a:off x="3052313" y="4666025"/>
              <a:ext cx="240200" cy="240200"/>
            </a:xfrm>
            <a:prstGeom prst="star7">
              <a:avLst/>
            </a:prstGeom>
            <a:solidFill>
              <a:schemeClr val="accent3"/>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6" name="Rectangle 125">
              <a:extLst>
                <a:ext uri="{FF2B5EF4-FFF2-40B4-BE49-F238E27FC236}">
                  <a16:creationId xmlns:a16="http://schemas.microsoft.com/office/drawing/2014/main" id="{960822FA-3948-A7D6-ED89-67DBD4D717BC}"/>
                </a:ext>
              </a:extLst>
            </p:cNvPr>
            <p:cNvSpPr/>
            <p:nvPr/>
          </p:nvSpPr>
          <p:spPr bwMode="auto">
            <a:xfrm>
              <a:off x="2321406" y="4788573"/>
              <a:ext cx="147068" cy="38378"/>
            </a:xfrm>
            <a:prstGeom prst="rect">
              <a:avLst/>
            </a:prstGeom>
            <a:solidFill>
              <a:srgbClr val="68A0DE"/>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2" name="7-Point Star 14">
              <a:extLst>
                <a:ext uri="{FF2B5EF4-FFF2-40B4-BE49-F238E27FC236}">
                  <a16:creationId xmlns:a16="http://schemas.microsoft.com/office/drawing/2014/main" id="{D65DEBEF-F3ED-661C-AAF2-D4CC033B881C}"/>
                </a:ext>
              </a:extLst>
            </p:cNvPr>
            <p:cNvSpPr/>
            <p:nvPr/>
          </p:nvSpPr>
          <p:spPr bwMode="auto">
            <a:xfrm rot="20253103">
              <a:off x="2123068" y="4684483"/>
              <a:ext cx="240200" cy="240200"/>
            </a:xfrm>
            <a:prstGeom prst="star7">
              <a:avLst/>
            </a:prstGeom>
            <a:solidFill>
              <a:schemeClr val="accent3"/>
            </a:solidFill>
            <a:ln w="28575">
              <a:solidFill>
                <a:schemeClr val="accent5"/>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142" name="TextBox 141">
            <a:extLst>
              <a:ext uri="{FF2B5EF4-FFF2-40B4-BE49-F238E27FC236}">
                <a16:creationId xmlns:a16="http://schemas.microsoft.com/office/drawing/2014/main" id="{5E5051F6-4397-102E-AC8D-BE3C60B66C14}"/>
              </a:ext>
            </a:extLst>
          </p:cNvPr>
          <p:cNvSpPr txBox="1"/>
          <p:nvPr/>
        </p:nvSpPr>
        <p:spPr>
          <a:xfrm>
            <a:off x="7988818" y="3452956"/>
            <a:ext cx="736503" cy="338554"/>
          </a:xfrm>
          <a:prstGeom prst="rect">
            <a:avLst/>
          </a:prstGeom>
          <a:noFill/>
          <a:ln>
            <a:noFill/>
          </a:ln>
        </p:spPr>
        <p:txBody>
          <a:bodyPr wrap="square" rtlCol="0">
            <a:spAutoFit/>
          </a:bodyPr>
          <a:lstStyle/>
          <a:p>
            <a:pPr algn="ctr"/>
            <a:r>
              <a:rPr lang="en-US" sz="1600" b="1" dirty="0">
                <a:solidFill>
                  <a:sysClr val="windowText" lastClr="000000"/>
                </a:solidFill>
                <a:latin typeface="Calibri" panose="020F0502020204030204" pitchFamily="34" charset="0"/>
                <a:cs typeface="Calibri" panose="020F0502020204030204" pitchFamily="34" charset="0"/>
              </a:rPr>
              <a:t>Fab</a:t>
            </a:r>
          </a:p>
        </p:txBody>
      </p:sp>
      <p:sp>
        <p:nvSpPr>
          <p:cNvPr id="148" name="TextBox 147">
            <a:extLst>
              <a:ext uri="{FF2B5EF4-FFF2-40B4-BE49-F238E27FC236}">
                <a16:creationId xmlns:a16="http://schemas.microsoft.com/office/drawing/2014/main" id="{716A920B-61A9-486D-D6D7-819B598C6DE0}"/>
              </a:ext>
            </a:extLst>
          </p:cNvPr>
          <p:cNvSpPr txBox="1"/>
          <p:nvPr/>
        </p:nvSpPr>
        <p:spPr>
          <a:xfrm>
            <a:off x="7988818" y="4539027"/>
            <a:ext cx="736503" cy="338554"/>
          </a:xfrm>
          <a:prstGeom prst="rect">
            <a:avLst/>
          </a:prstGeom>
          <a:noFill/>
          <a:ln>
            <a:noFill/>
          </a:ln>
        </p:spPr>
        <p:txBody>
          <a:bodyPr wrap="square" rtlCol="0">
            <a:spAutoFit/>
          </a:bodyPr>
          <a:lstStyle/>
          <a:p>
            <a:pPr algn="ctr"/>
            <a:r>
              <a:rPr lang="en-US" sz="1600" b="1" dirty="0">
                <a:solidFill>
                  <a:sysClr val="windowText" lastClr="000000"/>
                </a:solidFill>
                <a:latin typeface="Calibri" panose="020F0502020204030204" pitchFamily="34" charset="0"/>
                <a:cs typeface="Calibri" panose="020F0502020204030204" pitchFamily="34" charset="0"/>
              </a:rPr>
              <a:t>Fc</a:t>
            </a:r>
          </a:p>
        </p:txBody>
      </p:sp>
      <p:sp>
        <p:nvSpPr>
          <p:cNvPr id="151" name="Right Brace 150">
            <a:extLst>
              <a:ext uri="{FF2B5EF4-FFF2-40B4-BE49-F238E27FC236}">
                <a16:creationId xmlns:a16="http://schemas.microsoft.com/office/drawing/2014/main" id="{8F54B771-521A-B0BA-B0D3-E2A631AC0861}"/>
              </a:ext>
            </a:extLst>
          </p:cNvPr>
          <p:cNvSpPr/>
          <p:nvPr/>
        </p:nvSpPr>
        <p:spPr bwMode="auto">
          <a:xfrm>
            <a:off x="8033744" y="3262832"/>
            <a:ext cx="155448" cy="73152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55" name="Right Brace 154">
            <a:extLst>
              <a:ext uri="{FF2B5EF4-FFF2-40B4-BE49-F238E27FC236}">
                <a16:creationId xmlns:a16="http://schemas.microsoft.com/office/drawing/2014/main" id="{F9248EB0-7541-58B0-8C98-6FF38E5863CD}"/>
              </a:ext>
            </a:extLst>
          </p:cNvPr>
          <p:cNvSpPr/>
          <p:nvPr/>
        </p:nvSpPr>
        <p:spPr bwMode="auto">
          <a:xfrm>
            <a:off x="8033744" y="4196317"/>
            <a:ext cx="155448" cy="100584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56" name="TextBox 155">
            <a:extLst>
              <a:ext uri="{FF2B5EF4-FFF2-40B4-BE49-F238E27FC236}">
                <a16:creationId xmlns:a16="http://schemas.microsoft.com/office/drawing/2014/main" id="{297720FB-26C1-215E-0AA4-D823605253CB}"/>
              </a:ext>
            </a:extLst>
          </p:cNvPr>
          <p:cNvSpPr txBox="1"/>
          <p:nvPr/>
        </p:nvSpPr>
        <p:spPr>
          <a:xfrm>
            <a:off x="5596503" y="4205990"/>
            <a:ext cx="887542" cy="584775"/>
          </a:xfrm>
          <a:prstGeom prst="rect">
            <a:avLst/>
          </a:prstGeom>
          <a:noFill/>
          <a:ln>
            <a:noFill/>
          </a:ln>
        </p:spPr>
        <p:txBody>
          <a:bodyPr wrap="square" rtlCol="0">
            <a:spAutoFit/>
          </a:bodyPr>
          <a:lstStyle/>
          <a:p>
            <a:pPr algn="ctr"/>
            <a:r>
              <a:rPr lang="en-US" sz="1600" b="1" dirty="0">
                <a:solidFill>
                  <a:sysClr val="windowText" lastClr="000000"/>
                </a:solidFill>
                <a:latin typeface="Calibri" panose="020F0502020204030204" pitchFamily="34" charset="0"/>
                <a:cs typeface="Calibri" panose="020F0502020204030204" pitchFamily="34" charset="0"/>
              </a:rPr>
              <a:t>MMAE</a:t>
            </a:r>
          </a:p>
          <a:p>
            <a:pPr algn="ctr"/>
            <a:r>
              <a:rPr lang="en-US" sz="1600" dirty="0">
                <a:solidFill>
                  <a:sysClr val="windowText" lastClr="000000"/>
                </a:solidFill>
                <a:latin typeface="Calibri" panose="020F0502020204030204" pitchFamily="34" charset="0"/>
                <a:cs typeface="Calibri" panose="020F0502020204030204" pitchFamily="34" charset="0"/>
              </a:rPr>
              <a:t>Payload</a:t>
            </a:r>
            <a:endParaRPr lang="en-US" sz="1600" b="1" dirty="0">
              <a:solidFill>
                <a:sysClr val="windowText" lastClr="000000"/>
              </a:solidFill>
              <a:latin typeface="Calibri" panose="020F0502020204030204" pitchFamily="34" charset="0"/>
              <a:cs typeface="Calibri" panose="020F0502020204030204" pitchFamily="34" charset="0"/>
            </a:endParaRPr>
          </a:p>
        </p:txBody>
      </p:sp>
      <p:sp>
        <p:nvSpPr>
          <p:cNvPr id="157" name="TextBox 156">
            <a:extLst>
              <a:ext uri="{FF2B5EF4-FFF2-40B4-BE49-F238E27FC236}">
                <a16:creationId xmlns:a16="http://schemas.microsoft.com/office/drawing/2014/main" id="{4DB78685-37D0-ADD0-98E0-436D52F94341}"/>
              </a:ext>
            </a:extLst>
          </p:cNvPr>
          <p:cNvSpPr txBox="1"/>
          <p:nvPr/>
        </p:nvSpPr>
        <p:spPr>
          <a:xfrm>
            <a:off x="7165217" y="4925852"/>
            <a:ext cx="887542" cy="338554"/>
          </a:xfrm>
          <a:prstGeom prst="rect">
            <a:avLst/>
          </a:prstGeom>
          <a:noFill/>
          <a:ln>
            <a:noFill/>
          </a:ln>
        </p:spPr>
        <p:txBody>
          <a:bodyPr wrap="square" rtlCol="0">
            <a:spAutoFit/>
          </a:bodyPr>
          <a:lstStyle/>
          <a:p>
            <a:pPr algn="ctr"/>
            <a:r>
              <a:rPr lang="en-US" sz="1600" b="1" dirty="0">
                <a:solidFill>
                  <a:sysClr val="windowText" lastClr="000000"/>
                </a:solidFill>
                <a:latin typeface="Calibri" panose="020F0502020204030204" pitchFamily="34" charset="0"/>
                <a:cs typeface="Calibri" panose="020F0502020204030204" pitchFamily="34" charset="0"/>
              </a:rPr>
              <a:t>Linker</a:t>
            </a:r>
          </a:p>
        </p:txBody>
      </p:sp>
      <p:cxnSp>
        <p:nvCxnSpPr>
          <p:cNvPr id="158" name="Straight Arrow Connector 157">
            <a:extLst>
              <a:ext uri="{FF2B5EF4-FFF2-40B4-BE49-F238E27FC236}">
                <a16:creationId xmlns:a16="http://schemas.microsoft.com/office/drawing/2014/main" id="{665C13D8-2CFD-56F4-2BBB-2C137EC54042}"/>
              </a:ext>
            </a:extLst>
          </p:cNvPr>
          <p:cNvCxnSpPr>
            <a:endCxn id="107" idx="2"/>
          </p:cNvCxnSpPr>
          <p:nvPr/>
        </p:nvCxnSpPr>
        <p:spPr bwMode="auto">
          <a:xfrm flipH="1" flipV="1">
            <a:off x="7382701" y="4863922"/>
            <a:ext cx="40851" cy="122130"/>
          </a:xfrm>
          <a:prstGeom prst="straightConnector1">
            <a:avLst/>
          </a:prstGeom>
          <a:noFill/>
          <a:ln w="28575" cap="flat" cmpd="sng" algn="ctr">
            <a:solidFill>
              <a:schemeClr val="bg1"/>
            </a:solidFill>
            <a:prstDash val="solid"/>
            <a:round/>
            <a:headEnd type="none" w="med" len="med"/>
            <a:tailEnd type="triangle"/>
          </a:ln>
          <a:effectLst/>
        </p:spPr>
      </p:cxnSp>
      <p:sp>
        <p:nvSpPr>
          <p:cNvPr id="159" name="TextBox 158">
            <a:extLst>
              <a:ext uri="{FF2B5EF4-FFF2-40B4-BE49-F238E27FC236}">
                <a16:creationId xmlns:a16="http://schemas.microsoft.com/office/drawing/2014/main" id="{18FAC99C-B380-6D90-7758-0B5004913A02}"/>
              </a:ext>
            </a:extLst>
          </p:cNvPr>
          <p:cNvSpPr txBox="1"/>
          <p:nvPr/>
        </p:nvSpPr>
        <p:spPr>
          <a:xfrm>
            <a:off x="9422969" y="1867978"/>
            <a:ext cx="1728371" cy="461665"/>
          </a:xfrm>
          <a:prstGeom prst="rect">
            <a:avLst/>
          </a:prstGeom>
          <a:noFill/>
        </p:spPr>
        <p:txBody>
          <a:bodyPr wrap="square" rtlCol="0">
            <a:spAutoFit/>
          </a:bodyPr>
          <a:lstStyle/>
          <a:p>
            <a:pPr algn="ctr"/>
            <a:r>
              <a:rPr lang="en-US" sz="2400" b="1" dirty="0">
                <a:solidFill>
                  <a:schemeClr val="bg1"/>
                </a:solidFill>
                <a:latin typeface="Calibri" panose="020F0502020204030204" pitchFamily="34" charset="0"/>
                <a:cs typeface="Calibri" panose="020F0502020204030204" pitchFamily="34" charset="0"/>
              </a:rPr>
              <a:t>CAR T-Cell</a:t>
            </a:r>
          </a:p>
        </p:txBody>
      </p:sp>
      <p:grpSp>
        <p:nvGrpSpPr>
          <p:cNvPr id="162" name="Group 161">
            <a:extLst>
              <a:ext uri="{FF2B5EF4-FFF2-40B4-BE49-F238E27FC236}">
                <a16:creationId xmlns:a16="http://schemas.microsoft.com/office/drawing/2014/main" id="{E20C800A-2284-6E3D-1874-A05BB8598B6D}"/>
              </a:ext>
            </a:extLst>
          </p:cNvPr>
          <p:cNvGrpSpPr/>
          <p:nvPr/>
        </p:nvGrpSpPr>
        <p:grpSpPr>
          <a:xfrm>
            <a:off x="8261576" y="2762262"/>
            <a:ext cx="3345143" cy="2636437"/>
            <a:chOff x="-52031" y="3459458"/>
            <a:chExt cx="3345143" cy="2636437"/>
          </a:xfrm>
        </p:grpSpPr>
        <p:sp>
          <p:nvSpPr>
            <p:cNvPr id="163" name="TextBox 162">
              <a:extLst>
                <a:ext uri="{FF2B5EF4-FFF2-40B4-BE49-F238E27FC236}">
                  <a16:creationId xmlns:a16="http://schemas.microsoft.com/office/drawing/2014/main" id="{EF3482A1-1049-7D06-F8C7-31CA3D3072F9}"/>
                </a:ext>
              </a:extLst>
            </p:cNvPr>
            <p:cNvSpPr txBox="1"/>
            <p:nvPr/>
          </p:nvSpPr>
          <p:spPr>
            <a:xfrm>
              <a:off x="1455248" y="3459458"/>
              <a:ext cx="1672352" cy="307777"/>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Anti-CLDN18.2scFv</a:t>
              </a:r>
            </a:p>
          </p:txBody>
        </p:sp>
        <p:grpSp>
          <p:nvGrpSpPr>
            <p:cNvPr id="167" name="Group 166">
              <a:extLst>
                <a:ext uri="{FF2B5EF4-FFF2-40B4-BE49-F238E27FC236}">
                  <a16:creationId xmlns:a16="http://schemas.microsoft.com/office/drawing/2014/main" id="{9EAA24B2-97F9-0B37-D20B-6AA3420C2603}"/>
                </a:ext>
              </a:extLst>
            </p:cNvPr>
            <p:cNvGrpSpPr/>
            <p:nvPr/>
          </p:nvGrpSpPr>
          <p:grpSpPr>
            <a:xfrm>
              <a:off x="1031826" y="3934657"/>
              <a:ext cx="2261286" cy="2161238"/>
              <a:chOff x="-919170" y="2027549"/>
              <a:chExt cx="1135394" cy="1085160"/>
            </a:xfrm>
          </p:grpSpPr>
          <p:sp>
            <p:nvSpPr>
              <p:cNvPr id="1034" name="Oval 5">
                <a:extLst>
                  <a:ext uri="{FF2B5EF4-FFF2-40B4-BE49-F238E27FC236}">
                    <a16:creationId xmlns:a16="http://schemas.microsoft.com/office/drawing/2014/main" id="{7A93997A-FEE3-ECE8-D4E3-A6E2C6D7D796}"/>
                  </a:ext>
                </a:extLst>
              </p:cNvPr>
              <p:cNvSpPr>
                <a:spLocks noChangeArrowheads="1"/>
              </p:cNvSpPr>
              <p:nvPr/>
            </p:nvSpPr>
            <p:spPr bwMode="auto">
              <a:xfrm rot="10800000">
                <a:off x="-919170" y="2027549"/>
                <a:ext cx="1135394" cy="1085160"/>
              </a:xfrm>
              <a:prstGeom prst="ellipse">
                <a:avLst/>
              </a:prstGeom>
              <a:solidFill>
                <a:srgbClr val="00823B">
                  <a:alpha val="25098"/>
                </a:srgbClr>
              </a:solidFill>
              <a:ln w="38100" cmpd="thickThin">
                <a:solidFill>
                  <a:schemeClr val="accent4">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5" name="Oval 6">
                <a:extLst>
                  <a:ext uri="{FF2B5EF4-FFF2-40B4-BE49-F238E27FC236}">
                    <a16:creationId xmlns:a16="http://schemas.microsoft.com/office/drawing/2014/main" id="{4B170E45-BA4B-63CC-67C2-1A45D5E28D63}"/>
                  </a:ext>
                </a:extLst>
              </p:cNvPr>
              <p:cNvSpPr>
                <a:spLocks noChangeArrowheads="1"/>
              </p:cNvSpPr>
              <p:nvPr/>
            </p:nvSpPr>
            <p:spPr bwMode="auto">
              <a:xfrm rot="10800000">
                <a:off x="-573510" y="2341594"/>
                <a:ext cx="657755" cy="645811"/>
              </a:xfrm>
              <a:prstGeom prst="ellipse">
                <a:avLst/>
              </a:prstGeom>
              <a:solidFill>
                <a:srgbClr val="00823B">
                  <a:alpha val="25098"/>
                </a:srgbClr>
              </a:solidFill>
              <a:ln w="9525" cmpd="dbl">
                <a:solidFill>
                  <a:schemeClr val="accent4">
                    <a:lumMod val="75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6" name="TextBox 1035">
                <a:extLst>
                  <a:ext uri="{FF2B5EF4-FFF2-40B4-BE49-F238E27FC236}">
                    <a16:creationId xmlns:a16="http://schemas.microsoft.com/office/drawing/2014/main" id="{636554A7-4B8C-23DD-0805-19186F0D46CD}"/>
                  </a:ext>
                </a:extLst>
              </p:cNvPr>
              <p:cNvSpPr txBox="1"/>
              <p:nvPr/>
            </p:nvSpPr>
            <p:spPr>
              <a:xfrm>
                <a:off x="-538462" y="2748113"/>
                <a:ext cx="587658" cy="154535"/>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rPr>
                  <a:t>CAR T-Cell</a:t>
                </a:r>
              </a:p>
            </p:txBody>
          </p:sp>
        </p:grpSp>
        <p:grpSp>
          <p:nvGrpSpPr>
            <p:cNvPr id="168" name="Group 167">
              <a:extLst>
                <a:ext uri="{FF2B5EF4-FFF2-40B4-BE49-F238E27FC236}">
                  <a16:creationId xmlns:a16="http://schemas.microsoft.com/office/drawing/2014/main" id="{CE1D91FF-6633-B2A1-0455-2114594B69B5}"/>
                </a:ext>
              </a:extLst>
            </p:cNvPr>
            <p:cNvGrpSpPr/>
            <p:nvPr/>
          </p:nvGrpSpPr>
          <p:grpSpPr>
            <a:xfrm rot="10800000">
              <a:off x="1267565" y="3479462"/>
              <a:ext cx="292336" cy="1507714"/>
              <a:chOff x="5741059" y="2950613"/>
              <a:chExt cx="182321" cy="940322"/>
            </a:xfrm>
          </p:grpSpPr>
          <p:grpSp>
            <p:nvGrpSpPr>
              <p:cNvPr id="172" name="Group 171">
                <a:extLst>
                  <a:ext uri="{FF2B5EF4-FFF2-40B4-BE49-F238E27FC236}">
                    <a16:creationId xmlns:a16="http://schemas.microsoft.com/office/drawing/2014/main" id="{79DC3576-C1F9-81B9-3015-E46C8F5A3C2E}"/>
                  </a:ext>
                </a:extLst>
              </p:cNvPr>
              <p:cNvGrpSpPr/>
              <p:nvPr/>
            </p:nvGrpSpPr>
            <p:grpSpPr>
              <a:xfrm>
                <a:off x="5751432" y="3338420"/>
                <a:ext cx="171948" cy="552515"/>
                <a:chOff x="5745082" y="3338420"/>
                <a:chExt cx="171948" cy="552515"/>
              </a:xfrm>
            </p:grpSpPr>
            <p:grpSp>
              <p:nvGrpSpPr>
                <p:cNvPr id="189" name="Group 188">
                  <a:extLst>
                    <a:ext uri="{FF2B5EF4-FFF2-40B4-BE49-F238E27FC236}">
                      <a16:creationId xmlns:a16="http://schemas.microsoft.com/office/drawing/2014/main" id="{B51A18BF-1330-8369-711B-F459C12BEEF3}"/>
                    </a:ext>
                  </a:extLst>
                </p:cNvPr>
                <p:cNvGrpSpPr/>
                <p:nvPr/>
              </p:nvGrpSpPr>
              <p:grpSpPr>
                <a:xfrm>
                  <a:off x="5779026" y="3338420"/>
                  <a:ext cx="138004" cy="552515"/>
                  <a:chOff x="6524449" y="3607213"/>
                  <a:chExt cx="138004" cy="552515"/>
                </a:xfrm>
              </p:grpSpPr>
              <p:cxnSp>
                <p:nvCxnSpPr>
                  <p:cNvPr id="1026" name="Straight Connector 1025">
                    <a:extLst>
                      <a:ext uri="{FF2B5EF4-FFF2-40B4-BE49-F238E27FC236}">
                        <a16:creationId xmlns:a16="http://schemas.microsoft.com/office/drawing/2014/main" id="{F1323295-8B25-0786-3B90-B306B23C5DF9}"/>
                      </a:ext>
                    </a:extLst>
                  </p:cNvPr>
                  <p:cNvCxnSpPr>
                    <a:cxnSpLocks/>
                  </p:cNvCxnSpPr>
                  <p:nvPr/>
                </p:nvCxnSpPr>
                <p:spPr bwMode="auto">
                  <a:xfrm rot="10800000">
                    <a:off x="6524449" y="3607213"/>
                    <a:ext cx="0" cy="274688"/>
                  </a:xfrm>
                  <a:prstGeom prst="line">
                    <a:avLst/>
                  </a:prstGeom>
                  <a:noFill/>
                  <a:ln w="19050" cap="flat" cmpd="sng" algn="ctr">
                    <a:solidFill>
                      <a:schemeClr val="accent5">
                        <a:lumMod val="50000"/>
                      </a:schemeClr>
                    </a:solidFill>
                    <a:prstDash val="solid"/>
                    <a:round/>
                    <a:headEnd type="none" w="med" len="med"/>
                    <a:tailEnd type="none" w="med" len="med"/>
                  </a:ln>
                  <a:effectLst/>
                </p:spPr>
              </p:cxnSp>
              <p:sp>
                <p:nvSpPr>
                  <p:cNvPr id="1031" name="Freeform: Shape 1030">
                    <a:extLst>
                      <a:ext uri="{FF2B5EF4-FFF2-40B4-BE49-F238E27FC236}">
                        <a16:creationId xmlns:a16="http://schemas.microsoft.com/office/drawing/2014/main" id="{DDB01180-A44E-3B4B-22AC-4AF9389178BB}"/>
                      </a:ext>
                    </a:extLst>
                  </p:cNvPr>
                  <p:cNvSpPr/>
                  <p:nvPr/>
                </p:nvSpPr>
                <p:spPr bwMode="auto">
                  <a:xfrm rot="10800000">
                    <a:off x="6526669" y="3910547"/>
                    <a:ext cx="99398" cy="234373"/>
                  </a:xfrm>
                  <a:custGeom>
                    <a:avLst/>
                    <a:gdLst>
                      <a:gd name="connsiteX0" fmla="*/ 5065 w 226947"/>
                      <a:gd name="connsiteY0" fmla="*/ 390426 h 687060"/>
                      <a:gd name="connsiteX1" fmla="*/ 14492 w 226947"/>
                      <a:gd name="connsiteY1" fmla="*/ 644950 h 687060"/>
                      <a:gd name="connsiteX2" fmla="*/ 127614 w 226947"/>
                      <a:gd name="connsiteY2" fmla="*/ 626096 h 687060"/>
                      <a:gd name="connsiteX3" fmla="*/ 99333 w 226947"/>
                      <a:gd name="connsiteY3" fmla="*/ 60488 h 687060"/>
                      <a:gd name="connsiteX4" fmla="*/ 212455 w 226947"/>
                      <a:gd name="connsiteY4" fmla="*/ 51061 h 687060"/>
                      <a:gd name="connsiteX5" fmla="*/ 221882 w 226947"/>
                      <a:gd name="connsiteY5" fmla="*/ 371572 h 687060"/>
                      <a:gd name="connsiteX0" fmla="*/ 5065 w 225733"/>
                      <a:gd name="connsiteY0" fmla="*/ 384714 h 680714"/>
                      <a:gd name="connsiteX1" fmla="*/ 14492 w 225733"/>
                      <a:gd name="connsiteY1" fmla="*/ 639238 h 680714"/>
                      <a:gd name="connsiteX2" fmla="*/ 127614 w 225733"/>
                      <a:gd name="connsiteY2" fmla="*/ 620384 h 680714"/>
                      <a:gd name="connsiteX3" fmla="*/ 122024 w 225733"/>
                      <a:gd name="connsiteY3" fmla="*/ 64301 h 680714"/>
                      <a:gd name="connsiteX4" fmla="*/ 212455 w 225733"/>
                      <a:gd name="connsiteY4" fmla="*/ 45349 h 680714"/>
                      <a:gd name="connsiteX5" fmla="*/ 221882 w 225733"/>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 name="connsiteX0" fmla="*/ 4138 w 224806"/>
                      <a:gd name="connsiteY0" fmla="*/ 384714 h 680714"/>
                      <a:gd name="connsiteX1" fmla="*/ 13565 w 224806"/>
                      <a:gd name="connsiteY1" fmla="*/ 639238 h 680714"/>
                      <a:gd name="connsiteX2" fmla="*/ 109669 w 224806"/>
                      <a:gd name="connsiteY2" fmla="*/ 620384 h 680714"/>
                      <a:gd name="connsiteX3" fmla="*/ 121097 w 224806"/>
                      <a:gd name="connsiteY3" fmla="*/ 64301 h 680714"/>
                      <a:gd name="connsiteX4" fmla="*/ 211528 w 224806"/>
                      <a:gd name="connsiteY4" fmla="*/ 45349 h 680714"/>
                      <a:gd name="connsiteX5" fmla="*/ 220955 w 224806"/>
                      <a:gd name="connsiteY5" fmla="*/ 365860 h 68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806" h="680714">
                        <a:moveTo>
                          <a:pt x="4138" y="384714"/>
                        </a:moveTo>
                        <a:cubicBezTo>
                          <a:pt x="-1361" y="492337"/>
                          <a:pt x="-4023" y="599960"/>
                          <a:pt x="13565" y="639238"/>
                        </a:cubicBezTo>
                        <a:cubicBezTo>
                          <a:pt x="31153" y="678516"/>
                          <a:pt x="91747" y="716207"/>
                          <a:pt x="109669" y="620384"/>
                        </a:cubicBezTo>
                        <a:cubicBezTo>
                          <a:pt x="127591" y="524561"/>
                          <a:pt x="104121" y="160140"/>
                          <a:pt x="121097" y="64301"/>
                        </a:cubicBezTo>
                        <a:cubicBezTo>
                          <a:pt x="138073" y="-31538"/>
                          <a:pt x="194885" y="-4911"/>
                          <a:pt x="211528" y="45349"/>
                        </a:cubicBezTo>
                        <a:cubicBezTo>
                          <a:pt x="228171" y="95609"/>
                          <a:pt x="226454" y="231528"/>
                          <a:pt x="220955" y="365860"/>
                        </a:cubicBezTo>
                      </a:path>
                    </a:pathLst>
                  </a:custGeom>
                  <a:noFill/>
                  <a:ln w="19050">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2" name="Rectangle: Rounded Corners 1031">
                    <a:extLst>
                      <a:ext uri="{FF2B5EF4-FFF2-40B4-BE49-F238E27FC236}">
                        <a16:creationId xmlns:a16="http://schemas.microsoft.com/office/drawing/2014/main" id="{547D79F0-FA52-E8CE-7895-22223F292107}"/>
                      </a:ext>
                    </a:extLst>
                  </p:cNvPr>
                  <p:cNvSpPr/>
                  <p:nvPr/>
                </p:nvSpPr>
                <p:spPr bwMode="auto">
                  <a:xfrm rot="10800000">
                    <a:off x="6604307" y="3927450"/>
                    <a:ext cx="58146" cy="232278"/>
                  </a:xfrm>
                  <a:prstGeom prst="roundRect">
                    <a:avLst/>
                  </a:prstGeom>
                  <a:solidFill>
                    <a:schemeClr val="accent5"/>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25" name="Rectangle: Rounded Corners 1024">
                  <a:extLst>
                    <a:ext uri="{FF2B5EF4-FFF2-40B4-BE49-F238E27FC236}">
                      <a16:creationId xmlns:a16="http://schemas.microsoft.com/office/drawing/2014/main" id="{2A361EE5-2134-7655-3796-990C35F01093}"/>
                    </a:ext>
                  </a:extLst>
                </p:cNvPr>
                <p:cNvSpPr/>
                <p:nvPr/>
              </p:nvSpPr>
              <p:spPr bwMode="auto">
                <a:xfrm rot="10800000">
                  <a:off x="5745082" y="3613941"/>
                  <a:ext cx="58146" cy="232278"/>
                </a:xfrm>
                <a:prstGeom prst="roundRect">
                  <a:avLst/>
                </a:prstGeom>
                <a:solidFill>
                  <a:schemeClr val="accent5"/>
                </a:solidFill>
                <a:ln w="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6" name="Group 175">
                <a:extLst>
                  <a:ext uri="{FF2B5EF4-FFF2-40B4-BE49-F238E27FC236}">
                    <a16:creationId xmlns:a16="http://schemas.microsoft.com/office/drawing/2014/main" id="{B4F50E1C-EC37-3F72-6E42-4863226474B8}"/>
                  </a:ext>
                </a:extLst>
              </p:cNvPr>
              <p:cNvGrpSpPr/>
              <p:nvPr/>
            </p:nvGrpSpPr>
            <p:grpSpPr>
              <a:xfrm rot="10800000">
                <a:off x="5741059" y="2950613"/>
                <a:ext cx="85543" cy="650562"/>
                <a:chOff x="1247364" y="2486623"/>
                <a:chExt cx="181032" cy="2374432"/>
              </a:xfrm>
            </p:grpSpPr>
            <p:sp>
              <p:nvSpPr>
                <p:cNvPr id="177" name="Rectangle: Rounded Corners 176">
                  <a:extLst>
                    <a:ext uri="{FF2B5EF4-FFF2-40B4-BE49-F238E27FC236}">
                      <a16:creationId xmlns:a16="http://schemas.microsoft.com/office/drawing/2014/main" id="{6042B179-8733-86B0-884C-A3D00D964FE5}"/>
                    </a:ext>
                  </a:extLst>
                </p:cNvPr>
                <p:cNvSpPr/>
                <p:nvPr/>
              </p:nvSpPr>
              <p:spPr bwMode="auto">
                <a:xfrm>
                  <a:off x="1247364" y="3169343"/>
                  <a:ext cx="181032" cy="832577"/>
                </a:xfrm>
                <a:prstGeom prst="round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Rounded Corners 177">
                  <a:extLst>
                    <a:ext uri="{FF2B5EF4-FFF2-40B4-BE49-F238E27FC236}">
                      <a16:creationId xmlns:a16="http://schemas.microsoft.com/office/drawing/2014/main" id="{E4CF7347-5CD4-4742-AC80-EFE9736E73D8}"/>
                    </a:ext>
                  </a:extLst>
                </p:cNvPr>
                <p:cNvSpPr/>
                <p:nvPr/>
              </p:nvSpPr>
              <p:spPr bwMode="auto">
                <a:xfrm>
                  <a:off x="1289708" y="2486623"/>
                  <a:ext cx="110406" cy="208145"/>
                </a:xfrm>
                <a:prstGeom prst="round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Rectangle: Rounded Corners 187">
                  <a:extLst>
                    <a:ext uri="{FF2B5EF4-FFF2-40B4-BE49-F238E27FC236}">
                      <a16:creationId xmlns:a16="http://schemas.microsoft.com/office/drawing/2014/main" id="{CE0CF040-DAEC-F3D8-64E9-1BC54024596B}"/>
                    </a:ext>
                  </a:extLst>
                </p:cNvPr>
                <p:cNvSpPr/>
                <p:nvPr/>
              </p:nvSpPr>
              <p:spPr bwMode="auto">
                <a:xfrm>
                  <a:off x="1247364" y="4028478"/>
                  <a:ext cx="181032" cy="832577"/>
                </a:xfrm>
                <a:prstGeom prst="round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69" name="TextBox 168">
              <a:extLst>
                <a:ext uri="{FF2B5EF4-FFF2-40B4-BE49-F238E27FC236}">
                  <a16:creationId xmlns:a16="http://schemas.microsoft.com/office/drawing/2014/main" id="{48123EFE-6C34-66D2-48A1-FD8300D77926}"/>
                </a:ext>
              </a:extLst>
            </p:cNvPr>
            <p:cNvSpPr txBox="1"/>
            <p:nvPr/>
          </p:nvSpPr>
          <p:spPr>
            <a:xfrm>
              <a:off x="1498955" y="4190841"/>
              <a:ext cx="1082148" cy="461665"/>
            </a:xfrm>
            <a:prstGeom prst="rect">
              <a:avLst/>
            </a:prstGeom>
            <a:noFill/>
          </p:spPr>
          <p:txBody>
            <a:bodyPr wrap="square" rtlCol="0">
              <a:spAutoFit/>
            </a:bodyPr>
            <a:lstStyle>
              <a:defPPr>
                <a:defRPr lang="en-US"/>
              </a:defPPr>
              <a:lvl1pPr marL="0" marR="0" lvl="0" indent="0" algn="r" defTabSz="457200" latinLnBrk="0">
                <a:lnSpc>
                  <a:spcPct val="100000"/>
                </a:lnSpc>
                <a:buClrTx/>
                <a:buSzTx/>
                <a:buFontTx/>
                <a:buNone/>
                <a:tabLst/>
                <a:defRPr kumimoji="0" sz="1400" i="0" u="none" strike="noStrike" cap="none" spc="0" normalizeH="0" baseline="0">
                  <a:ln>
                    <a:noFill/>
                  </a:ln>
                  <a:solidFill>
                    <a:srgbClr val="1D2E5A"/>
                  </a:solidFill>
                  <a:effectLst/>
                  <a:uLnTx/>
                  <a:uFillTx/>
                  <a:latin typeface="Calibri" panose="020F0502020204030204" pitchFamily="34" charset="0"/>
                  <a:cs typeface="Calibri" panose="020F0502020204030204" pitchFamily="34" charset="0"/>
                </a:defRPr>
              </a:lvl1pPr>
            </a:lstStyle>
            <a:p>
              <a:pPr algn="l"/>
              <a:r>
                <a:rPr lang="en-US" sz="1200" dirty="0"/>
                <a:t>CD28 co-stim domain</a:t>
              </a:r>
            </a:p>
          </p:txBody>
        </p:sp>
        <p:sp>
          <p:nvSpPr>
            <p:cNvPr id="170" name="TextBox 169">
              <a:extLst>
                <a:ext uri="{FF2B5EF4-FFF2-40B4-BE49-F238E27FC236}">
                  <a16:creationId xmlns:a16="http://schemas.microsoft.com/office/drawing/2014/main" id="{2B1A52BD-48D4-AEA9-B4C3-56EEA434A23C}"/>
                </a:ext>
              </a:extLst>
            </p:cNvPr>
            <p:cNvSpPr txBox="1"/>
            <p:nvPr/>
          </p:nvSpPr>
          <p:spPr>
            <a:xfrm>
              <a:off x="-52031" y="3828951"/>
              <a:ext cx="1463040" cy="307777"/>
            </a:xfrm>
            <a:prstGeom prst="rect">
              <a:avLst/>
            </a:prstGeom>
            <a:noFill/>
          </p:spPr>
          <p:txBody>
            <a:bodyPr wrap="squar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CD8</a:t>
              </a:r>
              <a:r>
                <a:rPr kumimoji="0" lang="el-GR"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α</a:t>
              </a:r>
              <a:r>
                <a:rPr kumimoji="0" lang="en-US" sz="14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rPr>
                <a:t> hinge</a:t>
              </a:r>
            </a:p>
          </p:txBody>
        </p:sp>
        <p:sp>
          <p:nvSpPr>
            <p:cNvPr id="171" name="TextBox 170">
              <a:extLst>
                <a:ext uri="{FF2B5EF4-FFF2-40B4-BE49-F238E27FC236}">
                  <a16:creationId xmlns:a16="http://schemas.microsoft.com/office/drawing/2014/main" id="{536093A1-ECF9-5F9A-1878-BA40CCC959B6}"/>
                </a:ext>
              </a:extLst>
            </p:cNvPr>
            <p:cNvSpPr txBox="1"/>
            <p:nvPr/>
          </p:nvSpPr>
          <p:spPr>
            <a:xfrm>
              <a:off x="1498955" y="4567886"/>
              <a:ext cx="1170398" cy="461665"/>
            </a:xfrm>
            <a:prstGeom prst="rect">
              <a:avLst/>
            </a:prstGeom>
            <a:noFill/>
          </p:spPr>
          <p:txBody>
            <a:bodyPr wrap="square" rtlCol="0">
              <a:spAutoFit/>
            </a:bodyPr>
            <a:lstStyle>
              <a:defPPr>
                <a:defRPr lang="en-US"/>
              </a:defPPr>
              <a:lvl1pPr marL="0" marR="0" lvl="0" indent="0" algn="r" defTabSz="457200" latinLnBrk="0">
                <a:lnSpc>
                  <a:spcPct val="100000"/>
                </a:lnSpc>
                <a:buClrTx/>
                <a:buSzTx/>
                <a:buFontTx/>
                <a:buNone/>
                <a:tabLst/>
                <a:defRPr kumimoji="0" sz="1400" i="0" u="none" strike="noStrike" cap="none" spc="0" normalizeH="0" baseline="0">
                  <a:ln>
                    <a:noFill/>
                  </a:ln>
                  <a:solidFill>
                    <a:srgbClr val="1D2E5A"/>
                  </a:solidFill>
                  <a:effectLst/>
                  <a:uLnTx/>
                  <a:uFillTx/>
                  <a:latin typeface="Calibri" panose="020F0502020204030204" pitchFamily="34" charset="0"/>
                  <a:cs typeface="Calibri" panose="020F0502020204030204" pitchFamily="34" charset="0"/>
                </a:defRPr>
              </a:lvl1pPr>
            </a:lstStyle>
            <a:p>
              <a:pPr algn="l"/>
              <a:r>
                <a:rPr lang="en-US" sz="1200" dirty="0"/>
                <a:t>CD3</a:t>
              </a:r>
              <a:r>
                <a:rPr lang="el-GR" sz="1200"/>
                <a:t>ζ</a:t>
              </a:r>
              <a:r>
                <a:rPr lang="en-US" sz="1200" dirty="0"/>
                <a:t> activating domain</a:t>
              </a:r>
            </a:p>
          </p:txBody>
        </p:sp>
      </p:grpSp>
    </p:spTree>
    <p:extLst>
      <p:ext uri="{BB962C8B-B14F-4D97-AF65-F5344CB8AC3E}">
        <p14:creationId xmlns:p14="http://schemas.microsoft.com/office/powerpoint/2010/main" val="3865443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5510-84EA-828E-F1A3-9F21A3734BF1}"/>
              </a:ext>
            </a:extLst>
          </p:cNvPr>
          <p:cNvSpPr>
            <a:spLocks noGrp="1"/>
          </p:cNvSpPr>
          <p:nvPr>
            <p:ph type="title"/>
          </p:nvPr>
        </p:nvSpPr>
        <p:spPr/>
        <p:txBody>
          <a:bodyPr/>
          <a:lstStyle/>
          <a:p>
            <a:r>
              <a:rPr lang="en-US" dirty="0"/>
              <a:t>FAST: Zolbetuximab + EOX in CLDN18.2+ G/GEJ Cancer </a:t>
            </a:r>
          </a:p>
        </p:txBody>
      </p:sp>
      <p:sp>
        <p:nvSpPr>
          <p:cNvPr id="5" name="Content Placeholder 2">
            <a:extLst>
              <a:ext uri="{FF2B5EF4-FFF2-40B4-BE49-F238E27FC236}">
                <a16:creationId xmlns:a16="http://schemas.microsoft.com/office/drawing/2014/main" id="{395B88DD-CB5F-75F3-D2AF-C766B460E57F}"/>
              </a:ext>
            </a:extLst>
          </p:cNvPr>
          <p:cNvSpPr>
            <a:spLocks noGrp="1"/>
          </p:cNvSpPr>
          <p:nvPr>
            <p:ph idx="1"/>
          </p:nvPr>
        </p:nvSpPr>
        <p:spPr/>
        <p:txBody>
          <a:bodyPr/>
          <a:lstStyle/>
          <a:p>
            <a:pPr>
              <a:spcBef>
                <a:spcPts val="0"/>
              </a:spcBef>
            </a:pPr>
            <a:r>
              <a:rPr lang="en-US" sz="2000" dirty="0"/>
              <a:t>First-in-class chimeric IgG1 monoclonal antibody targeting CLDN18.2</a:t>
            </a:r>
          </a:p>
          <a:p>
            <a:pPr lvl="1">
              <a:spcBef>
                <a:spcPts val="0"/>
              </a:spcBef>
            </a:pPr>
            <a:r>
              <a:rPr lang="en-US" sz="1800" dirty="0"/>
              <a:t>Induces antibody-dependent and complement dependent cytotoxicity</a:t>
            </a:r>
          </a:p>
          <a:p>
            <a:pPr>
              <a:spcBef>
                <a:spcPts val="0"/>
              </a:spcBef>
            </a:pPr>
            <a:r>
              <a:rPr lang="en-US" sz="2000" dirty="0"/>
              <a:t>Multicenter, randomized, open-label, phase II study</a:t>
            </a:r>
            <a:endParaRPr lang="en-US" sz="2000" baseline="30000" dirty="0"/>
          </a:p>
        </p:txBody>
      </p:sp>
      <p:sp>
        <p:nvSpPr>
          <p:cNvPr id="4" name="Text Box 15">
            <a:extLst>
              <a:ext uri="{FF2B5EF4-FFF2-40B4-BE49-F238E27FC236}">
                <a16:creationId xmlns:a16="http://schemas.microsoft.com/office/drawing/2014/main" id="{69BE7106-1457-C35F-6127-C1D14AA55725}"/>
              </a:ext>
            </a:extLst>
          </p:cNvPr>
          <p:cNvSpPr txBox="1">
            <a:spLocks noChangeArrowheads="1"/>
          </p:cNvSpPr>
          <p:nvPr/>
        </p:nvSpPr>
        <p:spPr bwMode="auto">
          <a:xfrm>
            <a:off x="444281" y="6355944"/>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Sahin. Ann Oncol. 2021;32:609.</a:t>
            </a:r>
          </a:p>
        </p:txBody>
      </p:sp>
      <p:sp>
        <p:nvSpPr>
          <p:cNvPr id="6" name="Rectangle 49">
            <a:extLst>
              <a:ext uri="{FF2B5EF4-FFF2-40B4-BE49-F238E27FC236}">
                <a16:creationId xmlns:a16="http://schemas.microsoft.com/office/drawing/2014/main" id="{DCAC9E0E-5194-B3FC-505A-EFD19B993537}"/>
              </a:ext>
            </a:extLst>
          </p:cNvPr>
          <p:cNvSpPr>
            <a:spLocks noChangeArrowheads="1"/>
          </p:cNvSpPr>
          <p:nvPr/>
        </p:nvSpPr>
        <p:spPr bwMode="auto">
          <a:xfrm>
            <a:off x="3642329" y="3055149"/>
            <a:ext cx="3362980" cy="117944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Zolbetuximab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a:t>
            </a:r>
            <a:r>
              <a:rPr lang="en-US" altLang="en-US" sz="1600" b="0" baseline="30000" dirty="0">
                <a:solidFill>
                  <a:srgbClr val="FFFFFF"/>
                </a:solidFill>
                <a:latin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a:t>
            </a:r>
            <a:endParaRPr kumimoji="0" lang="en-US" altLang="en-US" sz="1600" b="0" i="0" u="none" strike="noStrike" kern="1200" cap="none" spc="0" normalizeH="0" noProof="0" dirty="0">
              <a:ln>
                <a:noFill/>
              </a:ln>
              <a:solidFill>
                <a:schemeClr val="tx1"/>
              </a:solidFill>
              <a:effectLst/>
              <a:uLnTx/>
              <a:uFillTx/>
              <a:latin typeface="Calibri" panose="020F0502020204030204" pitchFamily="34" charset="0"/>
              <a:ea typeface="+mn-ea"/>
              <a:cs typeface="Arial" panose="020B0604020202020204" pitchFamily="34" charset="0"/>
            </a:endParaRP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 EOX</a:t>
            </a:r>
            <a:r>
              <a:rPr lang="en-US" altLang="en-US" sz="1600" b="1"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8 cycles (21 days/cycle)</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(n = 77)</a:t>
            </a:r>
          </a:p>
        </p:txBody>
      </p:sp>
      <p:sp>
        <p:nvSpPr>
          <p:cNvPr id="7" name="Rectangle 50">
            <a:extLst>
              <a:ext uri="{FF2B5EF4-FFF2-40B4-BE49-F238E27FC236}">
                <a16:creationId xmlns:a16="http://schemas.microsoft.com/office/drawing/2014/main" id="{E98F49CB-28C2-7884-D15C-01A673A0FCB1}"/>
              </a:ext>
            </a:extLst>
          </p:cNvPr>
          <p:cNvSpPr>
            <a:spLocks noChangeArrowheads="1"/>
          </p:cNvSpPr>
          <p:nvPr/>
        </p:nvSpPr>
        <p:spPr bwMode="auto">
          <a:xfrm>
            <a:off x="3639876" y="4299909"/>
            <a:ext cx="3362980" cy="97274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tx1"/>
                </a:solidFill>
                <a:latin typeface="Calibri" panose="020F0502020204030204" pitchFamily="34" charset="0"/>
              </a:rPr>
              <a:t>EOX</a:t>
            </a:r>
            <a:endParaRPr lang="en-US" altLang="en-US" sz="1600" b="1" baseline="30000" dirty="0">
              <a:solidFill>
                <a:schemeClr val="tx1"/>
              </a:solidFill>
              <a:latin typeface="Calibri" panose="020F0502020204030204" pitchFamily="34" charset="0"/>
            </a:endParaRP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8 cycles (21 days/cycle)</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(n = 84)</a:t>
            </a:r>
          </a:p>
        </p:txBody>
      </p:sp>
      <p:sp>
        <p:nvSpPr>
          <p:cNvPr id="8" name="Line 53">
            <a:extLst>
              <a:ext uri="{FF2B5EF4-FFF2-40B4-BE49-F238E27FC236}">
                <a16:creationId xmlns:a16="http://schemas.microsoft.com/office/drawing/2014/main" id="{76174C28-22FF-2FEA-9C7C-45C524A1032D}"/>
              </a:ext>
            </a:extLst>
          </p:cNvPr>
          <p:cNvSpPr>
            <a:spLocks noChangeShapeType="1"/>
          </p:cNvSpPr>
          <p:nvPr/>
        </p:nvSpPr>
        <p:spPr bwMode="auto">
          <a:xfrm>
            <a:off x="2754446" y="4099330"/>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5C28A86E-2021-C081-25F2-B73CE28F2E21}"/>
              </a:ext>
            </a:extLst>
          </p:cNvPr>
          <p:cNvSpPr>
            <a:spLocks noChangeShapeType="1"/>
          </p:cNvSpPr>
          <p:nvPr/>
        </p:nvSpPr>
        <p:spPr bwMode="auto">
          <a:xfrm flipV="1">
            <a:off x="2728468" y="3573349"/>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48EBBD31-D734-04A5-8605-D459495AC48D}"/>
              </a:ext>
            </a:extLst>
          </p:cNvPr>
          <p:cNvSpPr txBox="1">
            <a:spLocks noChangeArrowheads="1"/>
          </p:cNvSpPr>
          <p:nvPr/>
        </p:nvSpPr>
        <p:spPr bwMode="auto">
          <a:xfrm>
            <a:off x="1360" y="3231341"/>
            <a:ext cx="29605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t>
            </a:r>
            <a:r>
              <a:rPr lang="en-US" altLang="en-US" sz="1600" b="0" dirty="0">
                <a:solidFill>
                  <a:schemeClr val="bg1"/>
                </a:solidFill>
                <a:latin typeface="Calibri" panose="020F0502020204030204" pitchFamily="34" charset="0"/>
              </a:rPr>
              <a:t>CLDN18.2+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 40% by IHC) HER2-negative locally advanced/metastatic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G/GEJ or esophageal adenocarcinoma,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no prior CT</a:t>
            </a:r>
            <a:endParaRPr lang="en-GB" altLang="en-US" sz="16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161)</a:t>
            </a:r>
            <a:endParaRPr lang="en-US" altLang="en-US" sz="1600" b="0"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80E1F79C-784B-FC8D-7D93-BECC4F9198E1}"/>
              </a:ext>
            </a:extLst>
          </p:cNvPr>
          <p:cNvSpPr txBox="1">
            <a:spLocks noChangeArrowheads="1"/>
          </p:cNvSpPr>
          <p:nvPr/>
        </p:nvSpPr>
        <p:spPr bwMode="auto">
          <a:xfrm>
            <a:off x="9973941" y="3554507"/>
            <a:ext cx="14633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discontinuation</a:t>
            </a:r>
            <a:endParaRPr lang="en-US" altLang="en-US" sz="1600" b="0" i="1" dirty="0">
              <a:solidFill>
                <a:schemeClr val="bg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26E05B9D-2AA6-C426-2A66-7A965974EF8C}"/>
              </a:ext>
            </a:extLst>
          </p:cNvPr>
          <p:cNvCxnSpPr>
            <a:cxnSpLocks/>
          </p:cNvCxnSpPr>
          <p:nvPr/>
        </p:nvCxnSpPr>
        <p:spPr bwMode="auto">
          <a:xfrm>
            <a:off x="9519128" y="3767105"/>
            <a:ext cx="371321" cy="0"/>
          </a:xfrm>
          <a:prstGeom prst="straightConnector1">
            <a:avLst/>
          </a:prstGeom>
          <a:noFill/>
          <a:ln w="28575" cap="flat" cmpd="sng" algn="ctr">
            <a:solidFill>
              <a:schemeClr val="bg1"/>
            </a:solidFill>
            <a:prstDash val="solid"/>
            <a:round/>
            <a:headEnd type="none" w="med" len="med"/>
            <a:tailEnd type="triangle"/>
          </a:ln>
          <a:effectLst/>
        </p:spPr>
      </p:cxnSp>
      <p:sp>
        <p:nvSpPr>
          <p:cNvPr id="13" name="Content Placeholder 2">
            <a:extLst>
              <a:ext uri="{FF2B5EF4-FFF2-40B4-BE49-F238E27FC236}">
                <a16:creationId xmlns:a16="http://schemas.microsoft.com/office/drawing/2014/main" id="{FEEB7562-15D9-A725-C037-32B821B5B63F}"/>
              </a:ext>
            </a:extLst>
          </p:cNvPr>
          <p:cNvSpPr txBox="1">
            <a:spLocks/>
          </p:cNvSpPr>
          <p:nvPr/>
        </p:nvSpPr>
        <p:spPr bwMode="auto">
          <a:xfrm>
            <a:off x="619919" y="5615033"/>
            <a:ext cx="6127721" cy="892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2000" b="1" dirty="0"/>
              <a:t>Primary endpoint: </a:t>
            </a:r>
            <a:r>
              <a:rPr lang="en-US" sz="2000" b="0" dirty="0"/>
              <a:t>IRC-assessed PFS</a:t>
            </a:r>
          </a:p>
          <a:p>
            <a:pPr>
              <a:spcBef>
                <a:spcPts val="0"/>
              </a:spcBef>
            </a:pPr>
            <a:r>
              <a:rPr lang="en-US" sz="2000" b="1" kern="0" dirty="0"/>
              <a:t>Secondary endpoints: </a:t>
            </a:r>
            <a:r>
              <a:rPr lang="en-US" sz="2000" b="0" kern="0" dirty="0"/>
              <a:t>OS, TTP, ORR, DCR, DoR, safety</a:t>
            </a:r>
          </a:p>
        </p:txBody>
      </p:sp>
      <p:sp>
        <p:nvSpPr>
          <p:cNvPr id="3" name="TextBox 2">
            <a:extLst>
              <a:ext uri="{FF2B5EF4-FFF2-40B4-BE49-F238E27FC236}">
                <a16:creationId xmlns:a16="http://schemas.microsoft.com/office/drawing/2014/main" id="{99895F54-AC07-22C6-B09C-F84AF612F264}"/>
              </a:ext>
            </a:extLst>
          </p:cNvPr>
          <p:cNvSpPr txBox="1"/>
          <p:nvPr/>
        </p:nvSpPr>
        <p:spPr bwMode="auto">
          <a:xfrm>
            <a:off x="3588788" y="5320090"/>
            <a:ext cx="29007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rgbClr val="000000"/>
                </a:solidFill>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dose only: 800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lang="en-US" altLang="en-US" sz="1400" b="0" dirty="0">
                <a:solidFill>
                  <a:schemeClr val="bg1"/>
                </a:solidFill>
                <a:latin typeface="Calibri" panose="020F0502020204030204" pitchFamily="34" charset="0"/>
              </a:rPr>
              <a:t>. </a:t>
            </a:r>
            <a:endParaRPr lang="en-US" altLang="en-US" sz="1400" b="0" baseline="30000" dirty="0">
              <a:solidFill>
                <a:schemeClr val="bg1"/>
              </a:solidFill>
              <a:latin typeface="Calibri" panose="020F0502020204030204" pitchFamily="34" charset="0"/>
            </a:endParaRPr>
          </a:p>
        </p:txBody>
      </p:sp>
      <p:sp>
        <p:nvSpPr>
          <p:cNvPr id="14" name="Rectangle 46">
            <a:extLst>
              <a:ext uri="{FF2B5EF4-FFF2-40B4-BE49-F238E27FC236}">
                <a16:creationId xmlns:a16="http://schemas.microsoft.com/office/drawing/2014/main" id="{E1B71E15-6507-BA98-1702-EEBE40A41A45}"/>
              </a:ext>
            </a:extLst>
          </p:cNvPr>
          <p:cNvSpPr>
            <a:spLocks noChangeArrowheads="1"/>
          </p:cNvSpPr>
          <p:nvPr/>
        </p:nvSpPr>
        <p:spPr bwMode="auto">
          <a:xfrm>
            <a:off x="860423" y="2415473"/>
            <a:ext cx="41131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CLDN18.2 level (&lt; or ≥70%) and disease measurability (measurable vs non-measurable)</a:t>
            </a:r>
          </a:p>
        </p:txBody>
      </p:sp>
      <p:sp>
        <p:nvSpPr>
          <p:cNvPr id="15" name="Line 52">
            <a:extLst>
              <a:ext uri="{FF2B5EF4-FFF2-40B4-BE49-F238E27FC236}">
                <a16:creationId xmlns:a16="http://schemas.microsoft.com/office/drawing/2014/main" id="{6671B53D-4D01-138D-7DD8-C95CAC01F55B}"/>
              </a:ext>
            </a:extLst>
          </p:cNvPr>
          <p:cNvSpPr>
            <a:spLocks noChangeShapeType="1"/>
          </p:cNvSpPr>
          <p:nvPr/>
        </p:nvSpPr>
        <p:spPr bwMode="auto">
          <a:xfrm rot="5400000">
            <a:off x="2770623" y="3341302"/>
            <a:ext cx="490307" cy="11312"/>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Content Placeholder 2">
            <a:extLst>
              <a:ext uri="{FF2B5EF4-FFF2-40B4-BE49-F238E27FC236}">
                <a16:creationId xmlns:a16="http://schemas.microsoft.com/office/drawing/2014/main" id="{FEAA5981-C310-E43D-8E46-E1FFDD8155F8}"/>
              </a:ext>
            </a:extLst>
          </p:cNvPr>
          <p:cNvSpPr txBox="1">
            <a:spLocks/>
          </p:cNvSpPr>
          <p:nvPr/>
        </p:nvSpPr>
        <p:spPr bwMode="auto">
          <a:xfrm>
            <a:off x="6891236" y="5615033"/>
            <a:ext cx="4546010" cy="821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2000" dirty="0"/>
              <a:t>Pre-defined subgroup analysis: </a:t>
            </a:r>
            <a:r>
              <a:rPr lang="en-US" sz="2000" b="0" dirty="0"/>
              <a:t>PFS and OS by CLDN18.2 expression level</a:t>
            </a:r>
            <a:endParaRPr lang="en-US" sz="2000" b="0" kern="0" baseline="30000" dirty="0"/>
          </a:p>
        </p:txBody>
      </p:sp>
      <p:sp>
        <p:nvSpPr>
          <p:cNvPr id="19" name="Rectangle 18">
            <a:extLst>
              <a:ext uri="{FF2B5EF4-FFF2-40B4-BE49-F238E27FC236}">
                <a16:creationId xmlns:a16="http://schemas.microsoft.com/office/drawing/2014/main" id="{896695CA-7DD3-8361-FB08-D8FC9478A0C0}"/>
              </a:ext>
            </a:extLst>
          </p:cNvPr>
          <p:cNvSpPr/>
          <p:nvPr/>
        </p:nvSpPr>
        <p:spPr bwMode="auto">
          <a:xfrm>
            <a:off x="8808469" y="4337532"/>
            <a:ext cx="3074631" cy="1007939"/>
          </a:xfrm>
          <a:prstGeom prst="rect">
            <a:avLst/>
          </a:prstGeom>
          <a:solidFill>
            <a:schemeClr val="tx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A 3rd treatment arm with higher-dose zolbetuximab + EOX was added by protocol amendment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85)</a:t>
            </a:r>
          </a:p>
        </p:txBody>
      </p:sp>
      <p:sp>
        <p:nvSpPr>
          <p:cNvPr id="16" name="Rectangle 49">
            <a:extLst>
              <a:ext uri="{FF2B5EF4-FFF2-40B4-BE49-F238E27FC236}">
                <a16:creationId xmlns:a16="http://schemas.microsoft.com/office/drawing/2014/main" id="{D5760BEA-9C0E-214D-15F2-9B532189168B}"/>
              </a:ext>
            </a:extLst>
          </p:cNvPr>
          <p:cNvSpPr>
            <a:spLocks noChangeArrowheads="1"/>
          </p:cNvSpPr>
          <p:nvPr/>
        </p:nvSpPr>
        <p:spPr bwMode="auto">
          <a:xfrm>
            <a:off x="7064458" y="3056459"/>
            <a:ext cx="2420136" cy="117813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9+</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32784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CD54F72-14C4-66D8-970D-4A77FAC2DB69}"/>
              </a:ext>
            </a:extLst>
          </p:cNvPr>
          <p:cNvSpPr>
            <a:spLocks noGrp="1"/>
          </p:cNvSpPr>
          <p:nvPr>
            <p:ph type="title"/>
          </p:nvPr>
        </p:nvSpPr>
        <p:spPr/>
        <p:txBody>
          <a:bodyPr/>
          <a:lstStyle/>
          <a:p>
            <a:r>
              <a:rPr lang="en-US" dirty="0"/>
              <a:t>FAST: PFS</a:t>
            </a:r>
          </a:p>
        </p:txBody>
      </p:sp>
      <p:sp>
        <p:nvSpPr>
          <p:cNvPr id="2" name="TextBox 1">
            <a:extLst>
              <a:ext uri="{FF2B5EF4-FFF2-40B4-BE49-F238E27FC236}">
                <a16:creationId xmlns:a16="http://schemas.microsoft.com/office/drawing/2014/main" id="{43FF104B-7842-900D-0A3B-13603B631C08}"/>
              </a:ext>
            </a:extLst>
          </p:cNvPr>
          <p:cNvSpPr txBox="1"/>
          <p:nvPr/>
        </p:nvSpPr>
        <p:spPr bwMode="auto">
          <a:xfrm>
            <a:off x="437879" y="6358084"/>
            <a:ext cx="21502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Sahin. Ann Oncol. 2021;32:609.</a:t>
            </a:r>
          </a:p>
        </p:txBody>
      </p:sp>
      <p:graphicFrame>
        <p:nvGraphicFramePr>
          <p:cNvPr id="19" name="Group 32">
            <a:extLst>
              <a:ext uri="{FF2B5EF4-FFF2-40B4-BE49-F238E27FC236}">
                <a16:creationId xmlns:a16="http://schemas.microsoft.com/office/drawing/2014/main" id="{362B87E3-B702-0A5E-EBA5-12039926725E}"/>
              </a:ext>
            </a:extLst>
          </p:cNvPr>
          <p:cNvGraphicFramePr>
            <a:graphicFrameLocks noGrp="1"/>
          </p:cNvGraphicFramePr>
          <p:nvPr>
            <p:extLst>
              <p:ext uri="{D42A27DB-BD31-4B8C-83A1-F6EECF244321}">
                <p14:modId xmlns:p14="http://schemas.microsoft.com/office/powerpoint/2010/main" val="126685357"/>
              </p:ext>
            </p:extLst>
          </p:nvPr>
        </p:nvGraphicFramePr>
        <p:xfrm>
          <a:off x="6969535" y="1482659"/>
          <a:ext cx="4335386" cy="1249728"/>
        </p:xfrm>
        <a:graphic>
          <a:graphicData uri="http://schemas.openxmlformats.org/drawingml/2006/table">
            <a:tbl>
              <a:tblPr/>
              <a:tblGrid>
                <a:gridCol w="1633128">
                  <a:extLst>
                    <a:ext uri="{9D8B030D-6E8A-4147-A177-3AD203B41FA5}">
                      <a16:colId xmlns:a16="http://schemas.microsoft.com/office/drawing/2014/main" val="20000"/>
                    </a:ext>
                  </a:extLst>
                </a:gridCol>
                <a:gridCol w="1333167">
                  <a:extLst>
                    <a:ext uri="{9D8B030D-6E8A-4147-A177-3AD203B41FA5}">
                      <a16:colId xmlns:a16="http://schemas.microsoft.com/office/drawing/2014/main" val="20001"/>
                    </a:ext>
                  </a:extLst>
                </a:gridCol>
                <a:gridCol w="1369091">
                  <a:extLst>
                    <a:ext uri="{9D8B030D-6E8A-4147-A177-3AD203B41FA5}">
                      <a16:colId xmlns:a16="http://schemas.microsoft.com/office/drawing/2014/main" val="4069657791"/>
                    </a:ext>
                  </a:extLst>
                </a:gridCol>
              </a:tblGrid>
              <a:tr h="1541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ZOL + EOX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EOX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PFS,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56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0.44 (0.29-0.67); </a:t>
                      </a: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&lt;.0005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graphicFrame>
        <p:nvGraphicFramePr>
          <p:cNvPr id="21" name="Group 32">
            <a:extLst>
              <a:ext uri="{FF2B5EF4-FFF2-40B4-BE49-F238E27FC236}">
                <a16:creationId xmlns:a16="http://schemas.microsoft.com/office/drawing/2014/main" id="{15FFA221-4EC1-3861-BBCC-98E3FECC6BCB}"/>
              </a:ext>
            </a:extLst>
          </p:cNvPr>
          <p:cNvGraphicFramePr>
            <a:graphicFrameLocks noGrp="1"/>
          </p:cNvGraphicFramePr>
          <p:nvPr>
            <p:extLst>
              <p:ext uri="{D42A27DB-BD31-4B8C-83A1-F6EECF244321}">
                <p14:modId xmlns:p14="http://schemas.microsoft.com/office/powerpoint/2010/main" val="124465764"/>
              </p:ext>
            </p:extLst>
          </p:nvPr>
        </p:nvGraphicFramePr>
        <p:xfrm>
          <a:off x="6969536" y="4256315"/>
          <a:ext cx="4335386" cy="1249728"/>
        </p:xfrm>
        <a:graphic>
          <a:graphicData uri="http://schemas.openxmlformats.org/drawingml/2006/table">
            <a:tbl>
              <a:tblPr/>
              <a:tblGrid>
                <a:gridCol w="1633128">
                  <a:extLst>
                    <a:ext uri="{9D8B030D-6E8A-4147-A177-3AD203B41FA5}">
                      <a16:colId xmlns:a16="http://schemas.microsoft.com/office/drawing/2014/main" val="20000"/>
                    </a:ext>
                  </a:extLst>
                </a:gridCol>
                <a:gridCol w="1333167">
                  <a:extLst>
                    <a:ext uri="{9D8B030D-6E8A-4147-A177-3AD203B41FA5}">
                      <a16:colId xmlns:a16="http://schemas.microsoft.com/office/drawing/2014/main" val="20001"/>
                    </a:ext>
                  </a:extLst>
                </a:gridCol>
                <a:gridCol w="1369091">
                  <a:extLst>
                    <a:ext uri="{9D8B030D-6E8A-4147-A177-3AD203B41FA5}">
                      <a16:colId xmlns:a16="http://schemas.microsoft.com/office/drawing/2014/main" val="4069657791"/>
                    </a:ext>
                  </a:extLst>
                </a:gridCol>
              </a:tblGrid>
              <a:tr h="21884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ZOL + EOX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EOX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0">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PFS,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56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0.38 (0.23-0.62); </a:t>
                      </a: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&lt;.0005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8" name="Content Placeholder 7">
            <a:extLst>
              <a:ext uri="{FF2B5EF4-FFF2-40B4-BE49-F238E27FC236}">
                <a16:creationId xmlns:a16="http://schemas.microsoft.com/office/drawing/2014/main" id="{E8DB1E83-29A4-00B9-41DE-6F8585859D43}"/>
              </a:ext>
            </a:extLst>
          </p:cNvPr>
          <p:cNvSpPr>
            <a:spLocks noGrp="1"/>
          </p:cNvSpPr>
          <p:nvPr>
            <p:ph idx="1"/>
          </p:nvPr>
        </p:nvSpPr>
        <p:spPr>
          <a:xfrm>
            <a:off x="7076898" y="2834711"/>
            <a:ext cx="3992077" cy="399251"/>
          </a:xfrm>
          <a:ln>
            <a:noFill/>
          </a:ln>
        </p:spPr>
        <p:txBody>
          <a:bodyPr anchor="t"/>
          <a:lstStyle/>
          <a:p>
            <a:pPr>
              <a:spcBef>
                <a:spcPts val="0"/>
              </a:spcBef>
              <a:spcAft>
                <a:spcPts val="0"/>
              </a:spcAft>
            </a:pPr>
            <a:r>
              <a:rPr lang="en-US" sz="1600" dirty="0"/>
              <a:t>Overall trial population (N = 161):</a:t>
            </a:r>
          </a:p>
          <a:p>
            <a:pPr lvl="1">
              <a:spcBef>
                <a:spcPts val="0"/>
              </a:spcBef>
              <a:spcAft>
                <a:spcPts val="0"/>
              </a:spcAft>
            </a:pPr>
            <a:r>
              <a:rPr lang="en-US" sz="1600" dirty="0"/>
              <a:t>81% gastric cancer</a:t>
            </a:r>
          </a:p>
          <a:p>
            <a:pPr lvl="1">
              <a:spcBef>
                <a:spcPts val="0"/>
              </a:spcBef>
              <a:spcAft>
                <a:spcPts val="0"/>
              </a:spcAft>
            </a:pPr>
            <a:r>
              <a:rPr lang="en-US" sz="1600" dirty="0"/>
              <a:t>45% diffuse histopathology</a:t>
            </a:r>
          </a:p>
        </p:txBody>
      </p:sp>
      <p:sp>
        <p:nvSpPr>
          <p:cNvPr id="3" name="TextBox 2">
            <a:extLst>
              <a:ext uri="{FF2B5EF4-FFF2-40B4-BE49-F238E27FC236}">
                <a16:creationId xmlns:a16="http://schemas.microsoft.com/office/drawing/2014/main" id="{E68F236C-A174-69F8-C38C-169FC4CCA3D6}"/>
              </a:ext>
            </a:extLst>
          </p:cNvPr>
          <p:cNvSpPr txBox="1"/>
          <p:nvPr/>
        </p:nvSpPr>
        <p:spPr bwMode="auto">
          <a:xfrm>
            <a:off x="3423585" y="1020613"/>
            <a:ext cx="5344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CLDN18.2 Intermediate/High Expression (</a:t>
            </a:r>
            <a:r>
              <a:rPr kumimoji="0" lang="en-US" sz="1600" b="1" i="0" u="none" strike="noStrike" cap="none" normalizeH="0" baseline="0" dirty="0">
                <a:ln>
                  <a:noFill/>
                </a:ln>
                <a:solidFill>
                  <a:schemeClr val="bg1"/>
                </a:solidFill>
                <a:effectLst/>
                <a:latin typeface="Calibri" panose="020F0502020204030204" pitchFamily="34" charset="0"/>
              </a:rPr>
              <a:t>≥40%)</a:t>
            </a:r>
            <a:r>
              <a:rPr lang="en-US" sz="1600" dirty="0">
                <a:solidFill>
                  <a:schemeClr val="bg1"/>
                </a:solidFill>
                <a:latin typeface="Calibri" panose="020F0502020204030204" pitchFamily="34" charset="0"/>
              </a:rPr>
              <a:t>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ITT Population</a:t>
            </a:r>
          </a:p>
        </p:txBody>
      </p:sp>
      <p:sp>
        <p:nvSpPr>
          <p:cNvPr id="4" name="TextBox 3">
            <a:extLst>
              <a:ext uri="{FF2B5EF4-FFF2-40B4-BE49-F238E27FC236}">
                <a16:creationId xmlns:a16="http://schemas.microsoft.com/office/drawing/2014/main" id="{0A7987C6-6842-EC71-9BD4-EB0C8C387107}"/>
              </a:ext>
            </a:extLst>
          </p:cNvPr>
          <p:cNvSpPr txBox="1"/>
          <p:nvPr/>
        </p:nvSpPr>
        <p:spPr bwMode="auto">
          <a:xfrm>
            <a:off x="3372072" y="3905056"/>
            <a:ext cx="5344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CLDN18.2 High Expression (</a:t>
            </a:r>
            <a:r>
              <a:rPr kumimoji="0" lang="en-US" sz="1600" b="1" i="0" u="none" strike="noStrike" cap="none" normalizeH="0" baseline="0" dirty="0">
                <a:ln>
                  <a:noFill/>
                </a:ln>
                <a:solidFill>
                  <a:schemeClr val="bg1"/>
                </a:solidFill>
                <a:effectLst/>
                <a:latin typeface="Calibri" panose="020F0502020204030204" pitchFamily="34" charset="0"/>
              </a:rPr>
              <a:t>≥70%)</a:t>
            </a:r>
            <a:r>
              <a:rPr lang="en-US" sz="1600" dirty="0">
                <a:solidFill>
                  <a:schemeClr val="bg1"/>
                </a:solidFill>
                <a:latin typeface="Calibri" panose="020F0502020204030204" pitchFamily="34" charset="0"/>
              </a:rPr>
              <a:t>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Subgroup</a:t>
            </a:r>
          </a:p>
        </p:txBody>
      </p:sp>
      <p:sp>
        <p:nvSpPr>
          <p:cNvPr id="7" name="Freeform: Shape 6">
            <a:extLst>
              <a:ext uri="{FF2B5EF4-FFF2-40B4-BE49-F238E27FC236}">
                <a16:creationId xmlns:a16="http://schemas.microsoft.com/office/drawing/2014/main" id="{3BCDDA94-BA37-0D07-72A8-136E7210717F}"/>
              </a:ext>
            </a:extLst>
          </p:cNvPr>
          <p:cNvSpPr/>
          <p:nvPr/>
        </p:nvSpPr>
        <p:spPr bwMode="auto">
          <a:xfrm>
            <a:off x="1487010" y="1319689"/>
            <a:ext cx="4771748" cy="1833239"/>
          </a:xfrm>
          <a:custGeom>
            <a:avLst/>
            <a:gdLst>
              <a:gd name="connsiteX0" fmla="*/ 0 w 4771748"/>
              <a:gd name="connsiteY0" fmla="*/ 0 h 1833239"/>
              <a:gd name="connsiteX1" fmla="*/ 0 w 4771748"/>
              <a:gd name="connsiteY1" fmla="*/ 1833239 h 1833239"/>
              <a:gd name="connsiteX2" fmla="*/ 4771748 w 4771748"/>
              <a:gd name="connsiteY2" fmla="*/ 1833239 h 1833239"/>
            </a:gdLst>
            <a:ahLst/>
            <a:cxnLst>
              <a:cxn ang="0">
                <a:pos x="connsiteX0" y="connsiteY0"/>
              </a:cxn>
              <a:cxn ang="0">
                <a:pos x="connsiteX1" y="connsiteY1"/>
              </a:cxn>
              <a:cxn ang="0">
                <a:pos x="connsiteX2" y="connsiteY2"/>
              </a:cxn>
            </a:cxnLst>
            <a:rect l="l" t="t" r="r" b="b"/>
            <a:pathLst>
              <a:path w="4771748" h="1833239">
                <a:moveTo>
                  <a:pt x="0" y="0"/>
                </a:moveTo>
                <a:lnTo>
                  <a:pt x="0" y="1833239"/>
                </a:lnTo>
                <a:lnTo>
                  <a:pt x="4771748" y="1833239"/>
                </a:lnTo>
              </a:path>
            </a:pathLst>
          </a:custGeom>
          <a:noFill/>
          <a:ln w="28575">
            <a:solidFill>
              <a:schemeClr val="bg1"/>
            </a:solidFill>
            <a:miter lim="800000"/>
            <a:headEnd/>
            <a:tailEnd/>
          </a:ln>
        </p:spPr>
        <p:txBody>
          <a:bodyPr rtlCol="0" anchor="ctr"/>
          <a:lstStyle/>
          <a:p>
            <a:pPr algn="ctr"/>
            <a:endParaRPr lang="en-US" dirty="0"/>
          </a:p>
        </p:txBody>
      </p:sp>
      <p:grpSp>
        <p:nvGrpSpPr>
          <p:cNvPr id="23" name="Group 22">
            <a:extLst>
              <a:ext uri="{FF2B5EF4-FFF2-40B4-BE49-F238E27FC236}">
                <a16:creationId xmlns:a16="http://schemas.microsoft.com/office/drawing/2014/main" id="{29678A4D-C3C4-86F8-7927-D8DBDC5322D1}"/>
              </a:ext>
            </a:extLst>
          </p:cNvPr>
          <p:cNvGrpSpPr/>
          <p:nvPr/>
        </p:nvGrpSpPr>
        <p:grpSpPr>
          <a:xfrm>
            <a:off x="1420427" y="1328568"/>
            <a:ext cx="66582" cy="1824361"/>
            <a:chOff x="1358283" y="1300579"/>
            <a:chExt cx="128726" cy="1824361"/>
          </a:xfrm>
        </p:grpSpPr>
        <p:cxnSp>
          <p:nvCxnSpPr>
            <p:cNvPr id="10" name="Straight Connector 9">
              <a:extLst>
                <a:ext uri="{FF2B5EF4-FFF2-40B4-BE49-F238E27FC236}">
                  <a16:creationId xmlns:a16="http://schemas.microsoft.com/office/drawing/2014/main" id="{A08E6240-AB3E-C37B-C890-81D5CB76F91E}"/>
                </a:ext>
              </a:extLst>
            </p:cNvPr>
            <p:cNvCxnSpPr/>
            <p:nvPr/>
          </p:nvCxnSpPr>
          <p:spPr bwMode="auto">
            <a:xfrm>
              <a:off x="1358283" y="3124940"/>
              <a:ext cx="12872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DBFC34A-15F2-46C6-7C58-8CB7127043A2}"/>
                </a:ext>
              </a:extLst>
            </p:cNvPr>
            <p:cNvCxnSpPr/>
            <p:nvPr/>
          </p:nvCxnSpPr>
          <p:spPr bwMode="auto">
            <a:xfrm>
              <a:off x="1358283" y="2760067"/>
              <a:ext cx="12872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C0E04E7-EB6E-3DDD-77E4-0C0E2B719387}"/>
                </a:ext>
              </a:extLst>
            </p:cNvPr>
            <p:cNvCxnSpPr/>
            <p:nvPr/>
          </p:nvCxnSpPr>
          <p:spPr bwMode="auto">
            <a:xfrm>
              <a:off x="1358283" y="2395195"/>
              <a:ext cx="12872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1F08113-0E9F-DB4C-309E-02CD87177817}"/>
                </a:ext>
              </a:extLst>
            </p:cNvPr>
            <p:cNvCxnSpPr/>
            <p:nvPr/>
          </p:nvCxnSpPr>
          <p:spPr bwMode="auto">
            <a:xfrm>
              <a:off x="1358283" y="2030323"/>
              <a:ext cx="12872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536811-7227-561E-AF42-8D2C647A3ED0}"/>
                </a:ext>
              </a:extLst>
            </p:cNvPr>
            <p:cNvCxnSpPr/>
            <p:nvPr/>
          </p:nvCxnSpPr>
          <p:spPr bwMode="auto">
            <a:xfrm>
              <a:off x="1358283" y="1665451"/>
              <a:ext cx="12872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646218F-31BD-3D9A-7864-0727042A8AEB}"/>
                </a:ext>
              </a:extLst>
            </p:cNvPr>
            <p:cNvCxnSpPr/>
            <p:nvPr/>
          </p:nvCxnSpPr>
          <p:spPr bwMode="auto">
            <a:xfrm>
              <a:off x="1358283" y="1300579"/>
              <a:ext cx="12872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66E5D857-7585-BD3F-7534-1C373B894B36}"/>
              </a:ext>
            </a:extLst>
          </p:cNvPr>
          <p:cNvGrpSpPr/>
          <p:nvPr/>
        </p:nvGrpSpPr>
        <p:grpSpPr>
          <a:xfrm>
            <a:off x="1484791" y="3141833"/>
            <a:ext cx="4771747" cy="71020"/>
            <a:chOff x="1484791" y="3080203"/>
            <a:chExt cx="4771747" cy="344358"/>
          </a:xfrm>
        </p:grpSpPr>
        <p:cxnSp>
          <p:nvCxnSpPr>
            <p:cNvPr id="29" name="Straight Connector 28">
              <a:extLst>
                <a:ext uri="{FF2B5EF4-FFF2-40B4-BE49-F238E27FC236}">
                  <a16:creationId xmlns:a16="http://schemas.microsoft.com/office/drawing/2014/main" id="{BF8E9773-633B-8085-01E9-47D46B1CB3FA}"/>
                </a:ext>
              </a:extLst>
            </p:cNvPr>
            <p:cNvCxnSpPr/>
            <p:nvPr/>
          </p:nvCxnSpPr>
          <p:spPr bwMode="auto">
            <a:xfrm>
              <a:off x="1484791" y="3127159"/>
              <a:ext cx="0" cy="29740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DEED42B-52DE-55E6-B43A-FB964F5EF577}"/>
                </a:ext>
              </a:extLst>
            </p:cNvPr>
            <p:cNvCxnSpPr/>
            <p:nvPr/>
          </p:nvCxnSpPr>
          <p:spPr bwMode="auto">
            <a:xfrm>
              <a:off x="2280082" y="3127159"/>
              <a:ext cx="0" cy="29740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D98C04F-7F4D-AD5C-8E36-4679A8DA1F1D}"/>
                </a:ext>
              </a:extLst>
            </p:cNvPr>
            <p:cNvCxnSpPr/>
            <p:nvPr/>
          </p:nvCxnSpPr>
          <p:spPr bwMode="auto">
            <a:xfrm>
              <a:off x="3075373" y="3127159"/>
              <a:ext cx="0" cy="297402"/>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6032863-EAED-8536-F0A7-EB5D4B9B875C}"/>
                </a:ext>
              </a:extLst>
            </p:cNvPr>
            <p:cNvCxnSpPr/>
            <p:nvPr/>
          </p:nvCxnSpPr>
          <p:spPr bwMode="auto">
            <a:xfrm>
              <a:off x="3870664" y="3127159"/>
              <a:ext cx="0" cy="297402"/>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A333492-732F-A77B-5589-B7EF7BBC856E}"/>
                </a:ext>
              </a:extLst>
            </p:cNvPr>
            <p:cNvCxnSpPr/>
            <p:nvPr/>
          </p:nvCxnSpPr>
          <p:spPr bwMode="auto">
            <a:xfrm>
              <a:off x="4665955" y="3127159"/>
              <a:ext cx="0" cy="297402"/>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4AB0BD0-FB5E-FDFF-A62E-4B16A26E11FA}"/>
                </a:ext>
              </a:extLst>
            </p:cNvPr>
            <p:cNvCxnSpPr/>
            <p:nvPr/>
          </p:nvCxnSpPr>
          <p:spPr bwMode="auto">
            <a:xfrm>
              <a:off x="5461246" y="3127159"/>
              <a:ext cx="0" cy="29740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C45D95E-9F29-5592-02F9-F8C66F6CD18F}"/>
                </a:ext>
              </a:extLst>
            </p:cNvPr>
            <p:cNvCxnSpPr>
              <a:cxnSpLocks/>
            </p:cNvCxnSpPr>
            <p:nvPr/>
          </p:nvCxnSpPr>
          <p:spPr bwMode="auto">
            <a:xfrm>
              <a:off x="6256538" y="3080203"/>
              <a:ext cx="0" cy="344358"/>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088770D1-BE5D-EA5D-6E8F-0A8CF5AD6D11}"/>
              </a:ext>
            </a:extLst>
          </p:cNvPr>
          <p:cNvSpPr txBox="1"/>
          <p:nvPr/>
        </p:nvSpPr>
        <p:spPr bwMode="auto">
          <a:xfrm rot="16200000">
            <a:off x="23681" y="2068164"/>
            <a:ext cx="1876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39" name="TextBox 38">
            <a:extLst>
              <a:ext uri="{FF2B5EF4-FFF2-40B4-BE49-F238E27FC236}">
                <a16:creationId xmlns:a16="http://schemas.microsoft.com/office/drawing/2014/main" id="{1B35D293-F926-D15C-F38D-8924BFA1AE81}"/>
              </a:ext>
            </a:extLst>
          </p:cNvPr>
          <p:cNvSpPr txBox="1"/>
          <p:nvPr/>
        </p:nvSpPr>
        <p:spPr bwMode="auto">
          <a:xfrm>
            <a:off x="2988034" y="3325305"/>
            <a:ext cx="1894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sp>
        <p:nvSpPr>
          <p:cNvPr id="40" name="TextBox 39">
            <a:extLst>
              <a:ext uri="{FF2B5EF4-FFF2-40B4-BE49-F238E27FC236}">
                <a16:creationId xmlns:a16="http://schemas.microsoft.com/office/drawing/2014/main" id="{6001AA4C-21E7-7E06-F5E4-0EC8A74FA9CC}"/>
              </a:ext>
            </a:extLst>
          </p:cNvPr>
          <p:cNvSpPr txBox="1"/>
          <p:nvPr/>
        </p:nvSpPr>
        <p:spPr bwMode="auto">
          <a:xfrm>
            <a:off x="1223597" y="2997238"/>
            <a:ext cx="21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E866A6A7-D556-A045-7365-BFD685B1F13F}"/>
              </a:ext>
            </a:extLst>
          </p:cNvPr>
          <p:cNvSpPr txBox="1"/>
          <p:nvPr/>
        </p:nvSpPr>
        <p:spPr bwMode="auto">
          <a:xfrm>
            <a:off x="1123025" y="2639912"/>
            <a:ext cx="388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966D95D8-E752-DD7B-39F1-C163AECBA7F1}"/>
              </a:ext>
            </a:extLst>
          </p:cNvPr>
          <p:cNvSpPr txBox="1"/>
          <p:nvPr/>
        </p:nvSpPr>
        <p:spPr bwMode="auto">
          <a:xfrm>
            <a:off x="1123025" y="2273708"/>
            <a:ext cx="388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0C49EE05-ED28-B49A-1861-818ADD00D0EC}"/>
              </a:ext>
            </a:extLst>
          </p:cNvPr>
          <p:cNvSpPr txBox="1"/>
          <p:nvPr/>
        </p:nvSpPr>
        <p:spPr bwMode="auto">
          <a:xfrm>
            <a:off x="1123025" y="1896407"/>
            <a:ext cx="388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4" name="TextBox 43">
            <a:extLst>
              <a:ext uri="{FF2B5EF4-FFF2-40B4-BE49-F238E27FC236}">
                <a16:creationId xmlns:a16="http://schemas.microsoft.com/office/drawing/2014/main" id="{8AFE6485-32AE-6F82-04B1-EF8EF94D8440}"/>
              </a:ext>
            </a:extLst>
          </p:cNvPr>
          <p:cNvSpPr txBox="1"/>
          <p:nvPr/>
        </p:nvSpPr>
        <p:spPr bwMode="auto">
          <a:xfrm>
            <a:off x="1123025" y="1545739"/>
            <a:ext cx="388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AEB0A065-96D2-B745-B069-A2D9EAA70BE7}"/>
              </a:ext>
            </a:extLst>
          </p:cNvPr>
          <p:cNvSpPr txBox="1"/>
          <p:nvPr/>
        </p:nvSpPr>
        <p:spPr bwMode="auto">
          <a:xfrm>
            <a:off x="1043126" y="1175096"/>
            <a:ext cx="486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782045B6-7A9D-583E-0894-9D3879C60989}"/>
              </a:ext>
            </a:extLst>
          </p:cNvPr>
          <p:cNvSpPr txBox="1"/>
          <p:nvPr/>
        </p:nvSpPr>
        <p:spPr bwMode="auto">
          <a:xfrm>
            <a:off x="1347884" y="3134842"/>
            <a:ext cx="21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80F91DA8-8459-57DB-0D8F-73D7FC5FDE77}"/>
              </a:ext>
            </a:extLst>
          </p:cNvPr>
          <p:cNvSpPr txBox="1"/>
          <p:nvPr/>
        </p:nvSpPr>
        <p:spPr bwMode="auto">
          <a:xfrm>
            <a:off x="2093608" y="3134842"/>
            <a:ext cx="389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D3C73EB9-7131-09BB-BEB0-6E0CE5C062AD}"/>
              </a:ext>
            </a:extLst>
          </p:cNvPr>
          <p:cNvSpPr txBox="1"/>
          <p:nvPr/>
        </p:nvSpPr>
        <p:spPr bwMode="auto">
          <a:xfrm>
            <a:off x="2901475" y="3134842"/>
            <a:ext cx="389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C09D943C-FFB5-DB10-5DD8-AB745C66F418}"/>
              </a:ext>
            </a:extLst>
          </p:cNvPr>
          <p:cNvSpPr txBox="1"/>
          <p:nvPr/>
        </p:nvSpPr>
        <p:spPr bwMode="auto">
          <a:xfrm>
            <a:off x="3691588" y="3134842"/>
            <a:ext cx="389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4FB6D669-06C9-F13F-0E2E-1E7A565FAFB3}"/>
              </a:ext>
            </a:extLst>
          </p:cNvPr>
          <p:cNvSpPr txBox="1"/>
          <p:nvPr/>
        </p:nvSpPr>
        <p:spPr bwMode="auto">
          <a:xfrm>
            <a:off x="4495018" y="3134842"/>
            <a:ext cx="389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C20F78E9-BEF6-BA06-7B2A-EA78758833DE}"/>
              </a:ext>
            </a:extLst>
          </p:cNvPr>
          <p:cNvSpPr txBox="1"/>
          <p:nvPr/>
        </p:nvSpPr>
        <p:spPr bwMode="auto">
          <a:xfrm>
            <a:off x="5229645" y="3134842"/>
            <a:ext cx="516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80D762CC-122B-AB41-07E8-0379C9FE0BDD}"/>
              </a:ext>
            </a:extLst>
          </p:cNvPr>
          <p:cNvSpPr txBox="1"/>
          <p:nvPr/>
        </p:nvSpPr>
        <p:spPr bwMode="auto">
          <a:xfrm>
            <a:off x="6035293" y="3134842"/>
            <a:ext cx="516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79" name="Freeform: Shape 78">
            <a:extLst>
              <a:ext uri="{FF2B5EF4-FFF2-40B4-BE49-F238E27FC236}">
                <a16:creationId xmlns:a16="http://schemas.microsoft.com/office/drawing/2014/main" id="{C96F39FC-408E-3DFC-BC9D-BED389F1D1A4}"/>
              </a:ext>
            </a:extLst>
          </p:cNvPr>
          <p:cNvSpPr/>
          <p:nvPr/>
        </p:nvSpPr>
        <p:spPr bwMode="auto">
          <a:xfrm>
            <a:off x="1494053" y="1323902"/>
            <a:ext cx="4765218" cy="1828800"/>
          </a:xfrm>
          <a:custGeom>
            <a:avLst/>
            <a:gdLst>
              <a:gd name="connsiteX0" fmla="*/ 4765218 w 4765218"/>
              <a:gd name="connsiteY0" fmla="*/ 1828800 h 1828800"/>
              <a:gd name="connsiteX1" fmla="*/ 3370850 w 4765218"/>
              <a:gd name="connsiteY1" fmla="*/ 1828800 h 1828800"/>
              <a:gd name="connsiteX2" fmla="*/ 3370850 w 4765218"/>
              <a:gd name="connsiteY2" fmla="*/ 1789418 h 1828800"/>
              <a:gd name="connsiteX3" fmla="*/ 2616440 w 4765218"/>
              <a:gd name="connsiteY3" fmla="*/ 1789418 h 1828800"/>
              <a:gd name="connsiteX4" fmla="*/ 2616440 w 4765218"/>
              <a:gd name="connsiteY4" fmla="*/ 1747574 h 1828800"/>
              <a:gd name="connsiteX5" fmla="*/ 1990020 w 4765218"/>
              <a:gd name="connsiteY5" fmla="*/ 1747574 h 1828800"/>
              <a:gd name="connsiteX6" fmla="*/ 1990020 w 4765218"/>
              <a:gd name="connsiteY6" fmla="*/ 1711885 h 1828800"/>
              <a:gd name="connsiteX7" fmla="*/ 1943254 w 4765218"/>
              <a:gd name="connsiteY7" fmla="*/ 1711885 h 1828800"/>
              <a:gd name="connsiteX8" fmla="*/ 1943254 w 4765218"/>
              <a:gd name="connsiteY8" fmla="*/ 1676195 h 1828800"/>
              <a:gd name="connsiteX9" fmla="*/ 1833723 w 4765218"/>
              <a:gd name="connsiteY9" fmla="*/ 1676195 h 1828800"/>
              <a:gd name="connsiteX10" fmla="*/ 1833723 w 4765218"/>
              <a:gd name="connsiteY10" fmla="*/ 1635582 h 1828800"/>
              <a:gd name="connsiteX11" fmla="*/ 1683579 w 4765218"/>
              <a:gd name="connsiteY11" fmla="*/ 1635582 h 1828800"/>
              <a:gd name="connsiteX12" fmla="*/ 1683579 w 4765218"/>
              <a:gd name="connsiteY12" fmla="*/ 1599892 h 1828800"/>
              <a:gd name="connsiteX13" fmla="*/ 1650351 w 4765218"/>
              <a:gd name="connsiteY13" fmla="*/ 1599892 h 1828800"/>
              <a:gd name="connsiteX14" fmla="*/ 1650351 w 4765218"/>
              <a:gd name="connsiteY14" fmla="*/ 1560510 h 1828800"/>
              <a:gd name="connsiteX15" fmla="*/ 1626968 w 4765218"/>
              <a:gd name="connsiteY15" fmla="*/ 1560510 h 1828800"/>
              <a:gd name="connsiteX16" fmla="*/ 1626968 w 4765218"/>
              <a:gd name="connsiteY16" fmla="*/ 1522359 h 1828800"/>
              <a:gd name="connsiteX17" fmla="*/ 1514975 w 4765218"/>
              <a:gd name="connsiteY17" fmla="*/ 1522359 h 1828800"/>
              <a:gd name="connsiteX18" fmla="*/ 1514975 w 4765218"/>
              <a:gd name="connsiteY18" fmla="*/ 1486669 h 1828800"/>
              <a:gd name="connsiteX19" fmla="*/ 1374677 w 4765218"/>
              <a:gd name="connsiteY19" fmla="*/ 1486669 h 1828800"/>
              <a:gd name="connsiteX20" fmla="*/ 1374677 w 4765218"/>
              <a:gd name="connsiteY20" fmla="*/ 1439903 h 1828800"/>
              <a:gd name="connsiteX21" fmla="*/ 1373446 w 4765218"/>
              <a:gd name="connsiteY21" fmla="*/ 1439903 h 1828800"/>
              <a:gd name="connsiteX22" fmla="*/ 1373446 w 4765218"/>
              <a:gd name="connsiteY22" fmla="*/ 1409136 h 1828800"/>
              <a:gd name="connsiteX23" fmla="*/ 1359909 w 4765218"/>
              <a:gd name="connsiteY23" fmla="*/ 1409136 h 1828800"/>
              <a:gd name="connsiteX24" fmla="*/ 1359909 w 4765218"/>
              <a:gd name="connsiteY24" fmla="*/ 1368523 h 1828800"/>
              <a:gd name="connsiteX25" fmla="*/ 1332834 w 4765218"/>
              <a:gd name="connsiteY25" fmla="*/ 1368523 h 1828800"/>
              <a:gd name="connsiteX26" fmla="*/ 1332834 w 4765218"/>
              <a:gd name="connsiteY26" fmla="*/ 1330372 h 1828800"/>
              <a:gd name="connsiteX27" fmla="*/ 1274991 w 4765218"/>
              <a:gd name="connsiteY27" fmla="*/ 1330372 h 1828800"/>
              <a:gd name="connsiteX28" fmla="*/ 1274991 w 4765218"/>
              <a:gd name="connsiteY28" fmla="*/ 1289759 h 1828800"/>
              <a:gd name="connsiteX29" fmla="*/ 1266377 w 4765218"/>
              <a:gd name="connsiteY29" fmla="*/ 1289759 h 1828800"/>
              <a:gd name="connsiteX30" fmla="*/ 1266377 w 4765218"/>
              <a:gd name="connsiteY30" fmla="*/ 1261453 h 1828800"/>
              <a:gd name="connsiteX31" fmla="*/ 1247916 w 4765218"/>
              <a:gd name="connsiteY31" fmla="*/ 1261453 h 1828800"/>
              <a:gd name="connsiteX32" fmla="*/ 1247916 w 4765218"/>
              <a:gd name="connsiteY32" fmla="*/ 1223302 h 1828800"/>
              <a:gd name="connsiteX33" fmla="*/ 1234379 w 4765218"/>
              <a:gd name="connsiteY33" fmla="*/ 1223302 h 1828800"/>
              <a:gd name="connsiteX34" fmla="*/ 1234379 w 4765218"/>
              <a:gd name="connsiteY34" fmla="*/ 1135923 h 1828800"/>
              <a:gd name="connsiteX35" fmla="*/ 1219611 w 4765218"/>
              <a:gd name="connsiteY35" fmla="*/ 1135923 h 1828800"/>
              <a:gd name="connsiteX36" fmla="*/ 1219611 w 4765218"/>
              <a:gd name="connsiteY36" fmla="*/ 1107618 h 1828800"/>
              <a:gd name="connsiteX37" fmla="*/ 1171614 w 4765218"/>
              <a:gd name="connsiteY37" fmla="*/ 1107618 h 1828800"/>
              <a:gd name="connsiteX38" fmla="*/ 1171614 w 4765218"/>
              <a:gd name="connsiteY38" fmla="*/ 1075620 h 1828800"/>
              <a:gd name="connsiteX39" fmla="*/ 1112541 w 4765218"/>
              <a:gd name="connsiteY39" fmla="*/ 1075620 h 1828800"/>
              <a:gd name="connsiteX40" fmla="*/ 1112541 w 4765218"/>
              <a:gd name="connsiteY40" fmla="*/ 1032546 h 1828800"/>
              <a:gd name="connsiteX41" fmla="*/ 959936 w 4765218"/>
              <a:gd name="connsiteY41" fmla="*/ 1032546 h 1828800"/>
              <a:gd name="connsiteX42" fmla="*/ 959936 w 4765218"/>
              <a:gd name="connsiteY42" fmla="*/ 941475 h 1828800"/>
              <a:gd name="connsiteX43" fmla="*/ 907016 w 4765218"/>
              <a:gd name="connsiteY43" fmla="*/ 941475 h 1828800"/>
              <a:gd name="connsiteX44" fmla="*/ 907016 w 4765218"/>
              <a:gd name="connsiteY44" fmla="*/ 913169 h 1828800"/>
              <a:gd name="connsiteX45" fmla="*/ 823330 w 4765218"/>
              <a:gd name="connsiteY45" fmla="*/ 913169 h 1828800"/>
              <a:gd name="connsiteX46" fmla="*/ 823330 w 4765218"/>
              <a:gd name="connsiteY46" fmla="*/ 905785 h 1828800"/>
              <a:gd name="connsiteX47" fmla="*/ 801177 w 4765218"/>
              <a:gd name="connsiteY47" fmla="*/ 905785 h 1828800"/>
              <a:gd name="connsiteX48" fmla="*/ 801177 w 4765218"/>
              <a:gd name="connsiteY48" fmla="*/ 883633 h 1828800"/>
              <a:gd name="connsiteX49" fmla="*/ 779025 w 4765218"/>
              <a:gd name="connsiteY49" fmla="*/ 883633 h 1828800"/>
              <a:gd name="connsiteX50" fmla="*/ 779025 w 4765218"/>
              <a:gd name="connsiteY50" fmla="*/ 863942 h 1828800"/>
              <a:gd name="connsiteX51" fmla="*/ 756872 w 4765218"/>
              <a:gd name="connsiteY51" fmla="*/ 863942 h 1828800"/>
              <a:gd name="connsiteX52" fmla="*/ 756872 w 4765218"/>
              <a:gd name="connsiteY52" fmla="*/ 849173 h 1828800"/>
              <a:gd name="connsiteX53" fmla="*/ 737181 w 4765218"/>
              <a:gd name="connsiteY53" fmla="*/ 849173 h 1828800"/>
              <a:gd name="connsiteX54" fmla="*/ 737181 w 4765218"/>
              <a:gd name="connsiteY54" fmla="*/ 748257 h 1828800"/>
              <a:gd name="connsiteX55" fmla="*/ 721183 w 4765218"/>
              <a:gd name="connsiteY55" fmla="*/ 748257 h 1828800"/>
              <a:gd name="connsiteX56" fmla="*/ 721183 w 4765218"/>
              <a:gd name="connsiteY56" fmla="*/ 706414 h 1828800"/>
              <a:gd name="connsiteX57" fmla="*/ 701492 w 4765218"/>
              <a:gd name="connsiteY57" fmla="*/ 706414 h 1828800"/>
              <a:gd name="connsiteX58" fmla="*/ 701492 w 4765218"/>
              <a:gd name="connsiteY58" fmla="*/ 686723 h 1828800"/>
              <a:gd name="connsiteX59" fmla="*/ 683031 w 4765218"/>
              <a:gd name="connsiteY59" fmla="*/ 686723 h 1828800"/>
              <a:gd name="connsiteX60" fmla="*/ 683031 w 4765218"/>
              <a:gd name="connsiteY60" fmla="*/ 664570 h 1828800"/>
              <a:gd name="connsiteX61" fmla="*/ 653495 w 4765218"/>
              <a:gd name="connsiteY61" fmla="*/ 664570 h 1828800"/>
              <a:gd name="connsiteX62" fmla="*/ 653495 w 4765218"/>
              <a:gd name="connsiteY62" fmla="*/ 633803 h 1828800"/>
              <a:gd name="connsiteX63" fmla="*/ 635034 w 4765218"/>
              <a:gd name="connsiteY63" fmla="*/ 633803 h 1828800"/>
              <a:gd name="connsiteX64" fmla="*/ 635034 w 4765218"/>
              <a:gd name="connsiteY64" fmla="*/ 611651 h 1828800"/>
              <a:gd name="connsiteX65" fmla="*/ 484891 w 4765218"/>
              <a:gd name="connsiteY65" fmla="*/ 611651 h 1828800"/>
              <a:gd name="connsiteX66" fmla="*/ 484891 w 4765218"/>
              <a:gd name="connsiteY66" fmla="*/ 438124 h 1828800"/>
              <a:gd name="connsiteX67" fmla="*/ 428279 w 4765218"/>
              <a:gd name="connsiteY67" fmla="*/ 438124 h 1828800"/>
              <a:gd name="connsiteX68" fmla="*/ 428279 w 4765218"/>
              <a:gd name="connsiteY68" fmla="*/ 415972 h 1828800"/>
              <a:gd name="connsiteX69" fmla="*/ 354438 w 4765218"/>
              <a:gd name="connsiteY69" fmla="*/ 415972 h 1828800"/>
              <a:gd name="connsiteX70" fmla="*/ 354438 w 4765218"/>
              <a:gd name="connsiteY70" fmla="*/ 392589 h 1828800"/>
              <a:gd name="connsiteX71" fmla="*/ 337208 w 4765218"/>
              <a:gd name="connsiteY71" fmla="*/ 392589 h 1828800"/>
              <a:gd name="connsiteX72" fmla="*/ 337208 w 4765218"/>
              <a:gd name="connsiteY72" fmla="*/ 366744 h 1828800"/>
              <a:gd name="connsiteX73" fmla="*/ 326132 w 4765218"/>
              <a:gd name="connsiteY73" fmla="*/ 366744 h 1828800"/>
              <a:gd name="connsiteX74" fmla="*/ 326132 w 4765218"/>
              <a:gd name="connsiteY74" fmla="*/ 340900 h 1828800"/>
              <a:gd name="connsiteX75" fmla="*/ 315056 w 4765218"/>
              <a:gd name="connsiteY75" fmla="*/ 340900 h 1828800"/>
              <a:gd name="connsiteX76" fmla="*/ 315056 w 4765218"/>
              <a:gd name="connsiteY76" fmla="*/ 324901 h 1828800"/>
              <a:gd name="connsiteX77" fmla="*/ 292904 w 4765218"/>
              <a:gd name="connsiteY77" fmla="*/ 324901 h 1828800"/>
              <a:gd name="connsiteX78" fmla="*/ 292904 w 4765218"/>
              <a:gd name="connsiteY78" fmla="*/ 292903 h 1828800"/>
              <a:gd name="connsiteX79" fmla="*/ 273213 w 4765218"/>
              <a:gd name="connsiteY79" fmla="*/ 292903 h 1828800"/>
              <a:gd name="connsiteX80" fmla="*/ 273213 w 4765218"/>
              <a:gd name="connsiteY80" fmla="*/ 275674 h 1828800"/>
              <a:gd name="connsiteX81" fmla="*/ 254752 w 4765218"/>
              <a:gd name="connsiteY81" fmla="*/ 275674 h 1828800"/>
              <a:gd name="connsiteX82" fmla="*/ 254752 w 4765218"/>
              <a:gd name="connsiteY82" fmla="*/ 235061 h 1828800"/>
              <a:gd name="connsiteX83" fmla="*/ 246138 w 4765218"/>
              <a:gd name="connsiteY83" fmla="*/ 235061 h 1828800"/>
              <a:gd name="connsiteX84" fmla="*/ 246138 w 4765218"/>
              <a:gd name="connsiteY84" fmla="*/ 136606 h 1828800"/>
              <a:gd name="connsiteX85" fmla="*/ 220293 w 4765218"/>
              <a:gd name="connsiteY85" fmla="*/ 136606 h 1828800"/>
              <a:gd name="connsiteX86" fmla="*/ 220293 w 4765218"/>
              <a:gd name="connsiteY86" fmla="*/ 52919 h 1828800"/>
              <a:gd name="connsiteX87" fmla="*/ 198141 w 4765218"/>
              <a:gd name="connsiteY87" fmla="*/ 52919 h 1828800"/>
              <a:gd name="connsiteX88" fmla="*/ 198141 w 4765218"/>
              <a:gd name="connsiteY88" fmla="*/ 22152 h 1828800"/>
              <a:gd name="connsiteX89" fmla="*/ 88610 w 4765218"/>
              <a:gd name="connsiteY89" fmla="*/ 22152 h 1828800"/>
              <a:gd name="connsiteX90" fmla="*/ 88610 w 4765218"/>
              <a:gd name="connsiteY90" fmla="*/ 0 h 1828800"/>
              <a:gd name="connsiteX91" fmla="*/ 0 w 4765218"/>
              <a:gd name="connsiteY91"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765218" h="1828800">
                <a:moveTo>
                  <a:pt x="4765218" y="1828800"/>
                </a:moveTo>
                <a:lnTo>
                  <a:pt x="3370850" y="1828800"/>
                </a:lnTo>
                <a:lnTo>
                  <a:pt x="3370850" y="1789418"/>
                </a:lnTo>
                <a:lnTo>
                  <a:pt x="2616440" y="1789418"/>
                </a:lnTo>
                <a:lnTo>
                  <a:pt x="2616440" y="1747574"/>
                </a:lnTo>
                <a:lnTo>
                  <a:pt x="1990020" y="1747574"/>
                </a:lnTo>
                <a:lnTo>
                  <a:pt x="1990020" y="1711885"/>
                </a:lnTo>
                <a:lnTo>
                  <a:pt x="1943254" y="1711885"/>
                </a:lnTo>
                <a:lnTo>
                  <a:pt x="1943254" y="1676195"/>
                </a:lnTo>
                <a:lnTo>
                  <a:pt x="1833723" y="1676195"/>
                </a:lnTo>
                <a:lnTo>
                  <a:pt x="1833723" y="1635582"/>
                </a:lnTo>
                <a:lnTo>
                  <a:pt x="1683579" y="1635582"/>
                </a:lnTo>
                <a:lnTo>
                  <a:pt x="1683579" y="1599892"/>
                </a:lnTo>
                <a:lnTo>
                  <a:pt x="1650351" y="1599892"/>
                </a:lnTo>
                <a:lnTo>
                  <a:pt x="1650351" y="1560510"/>
                </a:lnTo>
                <a:lnTo>
                  <a:pt x="1626968" y="1560510"/>
                </a:lnTo>
                <a:lnTo>
                  <a:pt x="1626968" y="1522359"/>
                </a:lnTo>
                <a:lnTo>
                  <a:pt x="1514975" y="1522359"/>
                </a:lnTo>
                <a:lnTo>
                  <a:pt x="1514975" y="1486669"/>
                </a:lnTo>
                <a:lnTo>
                  <a:pt x="1374677" y="1486669"/>
                </a:lnTo>
                <a:lnTo>
                  <a:pt x="1374677" y="1439903"/>
                </a:lnTo>
                <a:lnTo>
                  <a:pt x="1373446" y="1439903"/>
                </a:lnTo>
                <a:lnTo>
                  <a:pt x="1373446" y="1409136"/>
                </a:lnTo>
                <a:lnTo>
                  <a:pt x="1359909" y="1409136"/>
                </a:lnTo>
                <a:lnTo>
                  <a:pt x="1359909" y="1368523"/>
                </a:lnTo>
                <a:lnTo>
                  <a:pt x="1332834" y="1368523"/>
                </a:lnTo>
                <a:lnTo>
                  <a:pt x="1332834" y="1330372"/>
                </a:lnTo>
                <a:lnTo>
                  <a:pt x="1274991" y="1330372"/>
                </a:lnTo>
                <a:lnTo>
                  <a:pt x="1274991" y="1289759"/>
                </a:lnTo>
                <a:lnTo>
                  <a:pt x="1266377" y="1289759"/>
                </a:lnTo>
                <a:lnTo>
                  <a:pt x="1266377" y="1261453"/>
                </a:lnTo>
                <a:lnTo>
                  <a:pt x="1247916" y="1261453"/>
                </a:lnTo>
                <a:lnTo>
                  <a:pt x="1247916" y="1223302"/>
                </a:lnTo>
                <a:lnTo>
                  <a:pt x="1234379" y="1223302"/>
                </a:lnTo>
                <a:lnTo>
                  <a:pt x="1234379" y="1135923"/>
                </a:lnTo>
                <a:lnTo>
                  <a:pt x="1219611" y="1135923"/>
                </a:lnTo>
                <a:lnTo>
                  <a:pt x="1219611" y="1107618"/>
                </a:lnTo>
                <a:lnTo>
                  <a:pt x="1171614" y="1107618"/>
                </a:lnTo>
                <a:lnTo>
                  <a:pt x="1171614" y="1075620"/>
                </a:lnTo>
                <a:lnTo>
                  <a:pt x="1112541" y="1075620"/>
                </a:lnTo>
                <a:lnTo>
                  <a:pt x="1112541" y="1032546"/>
                </a:lnTo>
                <a:lnTo>
                  <a:pt x="959936" y="1032546"/>
                </a:lnTo>
                <a:lnTo>
                  <a:pt x="959936" y="941475"/>
                </a:lnTo>
                <a:lnTo>
                  <a:pt x="907016" y="941475"/>
                </a:lnTo>
                <a:lnTo>
                  <a:pt x="907016" y="913169"/>
                </a:lnTo>
                <a:lnTo>
                  <a:pt x="823330" y="913169"/>
                </a:lnTo>
                <a:lnTo>
                  <a:pt x="823330" y="905785"/>
                </a:lnTo>
                <a:lnTo>
                  <a:pt x="801177" y="905785"/>
                </a:lnTo>
                <a:lnTo>
                  <a:pt x="801177" y="883633"/>
                </a:lnTo>
                <a:lnTo>
                  <a:pt x="779025" y="883633"/>
                </a:lnTo>
                <a:lnTo>
                  <a:pt x="779025" y="863942"/>
                </a:lnTo>
                <a:lnTo>
                  <a:pt x="756872" y="863942"/>
                </a:lnTo>
                <a:lnTo>
                  <a:pt x="756872" y="849173"/>
                </a:lnTo>
                <a:lnTo>
                  <a:pt x="737181" y="849173"/>
                </a:lnTo>
                <a:lnTo>
                  <a:pt x="737181" y="748257"/>
                </a:lnTo>
                <a:lnTo>
                  <a:pt x="721183" y="748257"/>
                </a:lnTo>
                <a:lnTo>
                  <a:pt x="721183" y="706414"/>
                </a:lnTo>
                <a:lnTo>
                  <a:pt x="701492" y="706414"/>
                </a:lnTo>
                <a:lnTo>
                  <a:pt x="701492" y="686723"/>
                </a:lnTo>
                <a:lnTo>
                  <a:pt x="683031" y="686723"/>
                </a:lnTo>
                <a:lnTo>
                  <a:pt x="683031" y="664570"/>
                </a:lnTo>
                <a:lnTo>
                  <a:pt x="653495" y="664570"/>
                </a:lnTo>
                <a:lnTo>
                  <a:pt x="653495" y="633803"/>
                </a:lnTo>
                <a:lnTo>
                  <a:pt x="635034" y="633803"/>
                </a:lnTo>
                <a:lnTo>
                  <a:pt x="635034" y="611651"/>
                </a:lnTo>
                <a:lnTo>
                  <a:pt x="484891" y="611651"/>
                </a:lnTo>
                <a:lnTo>
                  <a:pt x="484891" y="438124"/>
                </a:lnTo>
                <a:lnTo>
                  <a:pt x="428279" y="438124"/>
                </a:lnTo>
                <a:lnTo>
                  <a:pt x="428279" y="415972"/>
                </a:lnTo>
                <a:lnTo>
                  <a:pt x="354438" y="415972"/>
                </a:lnTo>
                <a:lnTo>
                  <a:pt x="354438" y="392589"/>
                </a:lnTo>
                <a:lnTo>
                  <a:pt x="337208" y="392589"/>
                </a:lnTo>
                <a:lnTo>
                  <a:pt x="337208" y="366744"/>
                </a:lnTo>
                <a:lnTo>
                  <a:pt x="326132" y="366744"/>
                </a:lnTo>
                <a:lnTo>
                  <a:pt x="326132" y="340900"/>
                </a:lnTo>
                <a:lnTo>
                  <a:pt x="315056" y="340900"/>
                </a:lnTo>
                <a:lnTo>
                  <a:pt x="315056" y="324901"/>
                </a:lnTo>
                <a:lnTo>
                  <a:pt x="292904" y="324901"/>
                </a:lnTo>
                <a:lnTo>
                  <a:pt x="292904" y="292903"/>
                </a:lnTo>
                <a:lnTo>
                  <a:pt x="273213" y="292903"/>
                </a:lnTo>
                <a:lnTo>
                  <a:pt x="273213" y="275674"/>
                </a:lnTo>
                <a:lnTo>
                  <a:pt x="254752" y="275674"/>
                </a:lnTo>
                <a:lnTo>
                  <a:pt x="254752" y="235061"/>
                </a:lnTo>
                <a:lnTo>
                  <a:pt x="246138" y="235061"/>
                </a:lnTo>
                <a:lnTo>
                  <a:pt x="246138" y="136606"/>
                </a:lnTo>
                <a:lnTo>
                  <a:pt x="220293" y="136606"/>
                </a:lnTo>
                <a:lnTo>
                  <a:pt x="220293" y="52919"/>
                </a:lnTo>
                <a:lnTo>
                  <a:pt x="198141" y="52919"/>
                </a:lnTo>
                <a:lnTo>
                  <a:pt x="198141" y="22152"/>
                </a:lnTo>
                <a:lnTo>
                  <a:pt x="88610" y="22152"/>
                </a:lnTo>
                <a:lnTo>
                  <a:pt x="8861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3" name="Freeform: Shape 52">
            <a:extLst>
              <a:ext uri="{FF2B5EF4-FFF2-40B4-BE49-F238E27FC236}">
                <a16:creationId xmlns:a16="http://schemas.microsoft.com/office/drawing/2014/main" id="{5668D2D4-055D-E962-105D-F9BBFB3A6374}"/>
              </a:ext>
            </a:extLst>
          </p:cNvPr>
          <p:cNvSpPr/>
          <p:nvPr/>
        </p:nvSpPr>
        <p:spPr bwMode="auto">
          <a:xfrm>
            <a:off x="1496728" y="1326196"/>
            <a:ext cx="4768115" cy="1639905"/>
          </a:xfrm>
          <a:custGeom>
            <a:avLst/>
            <a:gdLst>
              <a:gd name="connsiteX0" fmla="*/ 4768115 w 4768115"/>
              <a:gd name="connsiteY0" fmla="*/ 1639905 h 1639905"/>
              <a:gd name="connsiteX1" fmla="*/ 4491389 w 4768115"/>
              <a:gd name="connsiteY1" fmla="*/ 1639905 h 1639905"/>
              <a:gd name="connsiteX2" fmla="*/ 4491389 w 4768115"/>
              <a:gd name="connsiteY2" fmla="*/ 1548465 h 1639905"/>
              <a:gd name="connsiteX3" fmla="*/ 3700914 w 4768115"/>
              <a:gd name="connsiteY3" fmla="*/ 1548465 h 1639905"/>
              <a:gd name="connsiteX4" fmla="*/ 3700914 w 4768115"/>
              <a:gd name="connsiteY4" fmla="*/ 1482291 h 1639905"/>
              <a:gd name="connsiteX5" fmla="*/ 3450657 w 4768115"/>
              <a:gd name="connsiteY5" fmla="*/ 1482291 h 1639905"/>
              <a:gd name="connsiteX6" fmla="*/ 3450657 w 4768115"/>
              <a:gd name="connsiteY6" fmla="*/ 1412508 h 1639905"/>
              <a:gd name="connsiteX7" fmla="*/ 3149868 w 4768115"/>
              <a:gd name="connsiteY7" fmla="*/ 1412508 h 1639905"/>
              <a:gd name="connsiteX8" fmla="*/ 3149868 w 4768115"/>
              <a:gd name="connsiteY8" fmla="*/ 1365585 h 1639905"/>
              <a:gd name="connsiteX9" fmla="*/ 3112570 w 4768115"/>
              <a:gd name="connsiteY9" fmla="*/ 1365585 h 1639905"/>
              <a:gd name="connsiteX10" fmla="*/ 3112570 w 4768115"/>
              <a:gd name="connsiteY10" fmla="*/ 1323474 h 1639905"/>
              <a:gd name="connsiteX11" fmla="*/ 2138012 w 4768115"/>
              <a:gd name="connsiteY11" fmla="*/ 1323474 h 1639905"/>
              <a:gd name="connsiteX12" fmla="*/ 2138012 w 4768115"/>
              <a:gd name="connsiteY12" fmla="*/ 1275348 h 1639905"/>
              <a:gd name="connsiteX13" fmla="*/ 2122371 w 4768115"/>
              <a:gd name="connsiteY13" fmla="*/ 1275348 h 1639905"/>
              <a:gd name="connsiteX14" fmla="*/ 2122371 w 4768115"/>
              <a:gd name="connsiteY14" fmla="*/ 1228425 h 1639905"/>
              <a:gd name="connsiteX15" fmla="*/ 2002055 w 4768115"/>
              <a:gd name="connsiteY15" fmla="*/ 1228425 h 1639905"/>
              <a:gd name="connsiteX16" fmla="*/ 2002055 w 4768115"/>
              <a:gd name="connsiteY16" fmla="*/ 1187517 h 1639905"/>
              <a:gd name="connsiteX17" fmla="*/ 1943100 w 4768115"/>
              <a:gd name="connsiteY17" fmla="*/ 1187517 h 1639905"/>
              <a:gd name="connsiteX18" fmla="*/ 1943100 w 4768115"/>
              <a:gd name="connsiteY18" fmla="*/ 1141797 h 1639905"/>
              <a:gd name="connsiteX19" fmla="*/ 1773455 w 4768115"/>
              <a:gd name="connsiteY19" fmla="*/ 1141797 h 1639905"/>
              <a:gd name="connsiteX20" fmla="*/ 1773455 w 4768115"/>
              <a:gd name="connsiteY20" fmla="*/ 1092468 h 1639905"/>
              <a:gd name="connsiteX21" fmla="*/ 1580950 w 4768115"/>
              <a:gd name="connsiteY21" fmla="*/ 1092468 h 1639905"/>
              <a:gd name="connsiteX22" fmla="*/ 1580950 w 4768115"/>
              <a:gd name="connsiteY22" fmla="*/ 1053967 h 1639905"/>
              <a:gd name="connsiteX23" fmla="*/ 1550871 w 4768115"/>
              <a:gd name="connsiteY23" fmla="*/ 1053967 h 1639905"/>
              <a:gd name="connsiteX24" fmla="*/ 1550871 w 4768115"/>
              <a:gd name="connsiteY24" fmla="*/ 1007044 h 1639905"/>
              <a:gd name="connsiteX25" fmla="*/ 1446196 w 4768115"/>
              <a:gd name="connsiteY25" fmla="*/ 1007044 h 1639905"/>
              <a:gd name="connsiteX26" fmla="*/ 1446196 w 4768115"/>
              <a:gd name="connsiteY26" fmla="*/ 969746 h 1639905"/>
              <a:gd name="connsiteX27" fmla="*/ 1417320 w 4768115"/>
              <a:gd name="connsiteY27" fmla="*/ 969746 h 1639905"/>
              <a:gd name="connsiteX28" fmla="*/ 1417320 w 4768115"/>
              <a:gd name="connsiteY28" fmla="*/ 926432 h 1639905"/>
              <a:gd name="connsiteX29" fmla="*/ 1274145 w 4768115"/>
              <a:gd name="connsiteY29" fmla="*/ 926432 h 1639905"/>
              <a:gd name="connsiteX30" fmla="*/ 1274145 w 4768115"/>
              <a:gd name="connsiteY30" fmla="*/ 886728 h 1639905"/>
              <a:gd name="connsiteX31" fmla="*/ 1226018 w 4768115"/>
              <a:gd name="connsiteY31" fmla="*/ 886728 h 1639905"/>
              <a:gd name="connsiteX32" fmla="*/ 1226018 w 4768115"/>
              <a:gd name="connsiteY32" fmla="*/ 767615 h 1639905"/>
              <a:gd name="connsiteX33" fmla="*/ 1035919 w 4768115"/>
              <a:gd name="connsiteY33" fmla="*/ 767615 h 1639905"/>
              <a:gd name="connsiteX34" fmla="*/ 1035919 w 4768115"/>
              <a:gd name="connsiteY34" fmla="*/ 735130 h 1639905"/>
              <a:gd name="connsiteX35" fmla="*/ 978168 w 4768115"/>
              <a:gd name="connsiteY35" fmla="*/ 735130 h 1639905"/>
              <a:gd name="connsiteX36" fmla="*/ 978168 w 4768115"/>
              <a:gd name="connsiteY36" fmla="*/ 693019 h 1639905"/>
              <a:gd name="connsiteX37" fmla="*/ 966136 w 4768115"/>
              <a:gd name="connsiteY37" fmla="*/ 693019 h 1639905"/>
              <a:gd name="connsiteX38" fmla="*/ 966136 w 4768115"/>
              <a:gd name="connsiteY38" fmla="*/ 630455 h 1639905"/>
              <a:gd name="connsiteX39" fmla="*/ 951698 w 4768115"/>
              <a:gd name="connsiteY39" fmla="*/ 630455 h 1639905"/>
              <a:gd name="connsiteX40" fmla="*/ 951698 w 4768115"/>
              <a:gd name="connsiteY40" fmla="*/ 589548 h 1639905"/>
              <a:gd name="connsiteX41" fmla="*/ 898759 w 4768115"/>
              <a:gd name="connsiteY41" fmla="*/ 589548 h 1639905"/>
              <a:gd name="connsiteX42" fmla="*/ 898759 w 4768115"/>
              <a:gd name="connsiteY42" fmla="*/ 553453 h 1639905"/>
              <a:gd name="connsiteX43" fmla="*/ 848227 w 4768115"/>
              <a:gd name="connsiteY43" fmla="*/ 553453 h 1639905"/>
              <a:gd name="connsiteX44" fmla="*/ 848227 w 4768115"/>
              <a:gd name="connsiteY44" fmla="*/ 516155 h 1639905"/>
              <a:gd name="connsiteX45" fmla="*/ 753177 w 4768115"/>
              <a:gd name="connsiteY45" fmla="*/ 516155 h 1639905"/>
              <a:gd name="connsiteX46" fmla="*/ 753177 w 4768115"/>
              <a:gd name="connsiteY46" fmla="*/ 466826 h 1639905"/>
              <a:gd name="connsiteX47" fmla="*/ 736333 w 4768115"/>
              <a:gd name="connsiteY47" fmla="*/ 466826 h 1639905"/>
              <a:gd name="connsiteX48" fmla="*/ 736333 w 4768115"/>
              <a:gd name="connsiteY48" fmla="*/ 449981 h 1639905"/>
              <a:gd name="connsiteX49" fmla="*/ 721895 w 4768115"/>
              <a:gd name="connsiteY49" fmla="*/ 449981 h 1639905"/>
              <a:gd name="connsiteX50" fmla="*/ 721895 w 4768115"/>
              <a:gd name="connsiteY50" fmla="*/ 310415 h 1639905"/>
              <a:gd name="connsiteX51" fmla="*/ 713473 w 4768115"/>
              <a:gd name="connsiteY51" fmla="*/ 310415 h 1639905"/>
              <a:gd name="connsiteX52" fmla="*/ 713473 w 4768115"/>
              <a:gd name="connsiteY52" fmla="*/ 274320 h 1639905"/>
              <a:gd name="connsiteX53" fmla="*/ 567891 w 4768115"/>
              <a:gd name="connsiteY53" fmla="*/ 274320 h 1639905"/>
              <a:gd name="connsiteX54" fmla="*/ 567891 w 4768115"/>
              <a:gd name="connsiteY54" fmla="*/ 244241 h 1639905"/>
              <a:gd name="connsiteX55" fmla="*/ 466826 w 4768115"/>
              <a:gd name="connsiteY55" fmla="*/ 244241 h 1639905"/>
              <a:gd name="connsiteX56" fmla="*/ 466826 w 4768115"/>
              <a:gd name="connsiteY56" fmla="*/ 217772 h 1639905"/>
              <a:gd name="connsiteX57" fmla="*/ 366964 w 4768115"/>
              <a:gd name="connsiteY57" fmla="*/ 217772 h 1639905"/>
              <a:gd name="connsiteX58" fmla="*/ 366964 w 4768115"/>
              <a:gd name="connsiteY58" fmla="*/ 182880 h 1639905"/>
              <a:gd name="connsiteX59" fmla="*/ 271914 w 4768115"/>
              <a:gd name="connsiteY59" fmla="*/ 182880 h 1639905"/>
              <a:gd name="connsiteX60" fmla="*/ 271914 w 4768115"/>
              <a:gd name="connsiteY60" fmla="*/ 169646 h 1639905"/>
              <a:gd name="connsiteX61" fmla="*/ 250257 w 4768115"/>
              <a:gd name="connsiteY61" fmla="*/ 169646 h 1639905"/>
              <a:gd name="connsiteX62" fmla="*/ 250257 w 4768115"/>
              <a:gd name="connsiteY62" fmla="*/ 109488 h 1639905"/>
              <a:gd name="connsiteX63" fmla="*/ 224991 w 4768115"/>
              <a:gd name="connsiteY63" fmla="*/ 109488 h 1639905"/>
              <a:gd name="connsiteX64" fmla="*/ 224991 w 4768115"/>
              <a:gd name="connsiteY64" fmla="*/ 34892 h 1639905"/>
              <a:gd name="connsiteX65" fmla="*/ 86628 w 4768115"/>
              <a:gd name="connsiteY65" fmla="*/ 34892 h 1639905"/>
              <a:gd name="connsiteX66" fmla="*/ 86628 w 4768115"/>
              <a:gd name="connsiteY66" fmla="*/ 0 h 1639905"/>
              <a:gd name="connsiteX67" fmla="*/ 0 w 4768115"/>
              <a:gd name="connsiteY67" fmla="*/ 0 h 1639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768115" h="1639905">
                <a:moveTo>
                  <a:pt x="4768115" y="1639905"/>
                </a:moveTo>
                <a:lnTo>
                  <a:pt x="4491389" y="1639905"/>
                </a:lnTo>
                <a:lnTo>
                  <a:pt x="4491389" y="1548465"/>
                </a:lnTo>
                <a:lnTo>
                  <a:pt x="3700914" y="1548465"/>
                </a:lnTo>
                <a:lnTo>
                  <a:pt x="3700914" y="1482291"/>
                </a:lnTo>
                <a:lnTo>
                  <a:pt x="3450657" y="1482291"/>
                </a:lnTo>
                <a:lnTo>
                  <a:pt x="3450657" y="1412508"/>
                </a:lnTo>
                <a:lnTo>
                  <a:pt x="3149868" y="1412508"/>
                </a:lnTo>
                <a:lnTo>
                  <a:pt x="3149868" y="1365585"/>
                </a:lnTo>
                <a:lnTo>
                  <a:pt x="3112570" y="1365585"/>
                </a:lnTo>
                <a:lnTo>
                  <a:pt x="3112570" y="1323474"/>
                </a:lnTo>
                <a:lnTo>
                  <a:pt x="2138012" y="1323474"/>
                </a:lnTo>
                <a:lnTo>
                  <a:pt x="2138012" y="1275348"/>
                </a:lnTo>
                <a:lnTo>
                  <a:pt x="2122371" y="1275348"/>
                </a:lnTo>
                <a:lnTo>
                  <a:pt x="2122371" y="1228425"/>
                </a:lnTo>
                <a:lnTo>
                  <a:pt x="2002055" y="1228425"/>
                </a:lnTo>
                <a:lnTo>
                  <a:pt x="2002055" y="1187517"/>
                </a:lnTo>
                <a:lnTo>
                  <a:pt x="1943100" y="1187517"/>
                </a:lnTo>
                <a:lnTo>
                  <a:pt x="1943100" y="1141797"/>
                </a:lnTo>
                <a:lnTo>
                  <a:pt x="1773455" y="1141797"/>
                </a:lnTo>
                <a:lnTo>
                  <a:pt x="1773455" y="1092468"/>
                </a:lnTo>
                <a:lnTo>
                  <a:pt x="1580950" y="1092468"/>
                </a:lnTo>
                <a:lnTo>
                  <a:pt x="1580950" y="1053967"/>
                </a:lnTo>
                <a:lnTo>
                  <a:pt x="1550871" y="1053967"/>
                </a:lnTo>
                <a:lnTo>
                  <a:pt x="1550871" y="1007044"/>
                </a:lnTo>
                <a:lnTo>
                  <a:pt x="1446196" y="1007044"/>
                </a:lnTo>
                <a:lnTo>
                  <a:pt x="1446196" y="969746"/>
                </a:lnTo>
                <a:lnTo>
                  <a:pt x="1417320" y="969746"/>
                </a:lnTo>
                <a:lnTo>
                  <a:pt x="1417320" y="926432"/>
                </a:lnTo>
                <a:lnTo>
                  <a:pt x="1274145" y="926432"/>
                </a:lnTo>
                <a:lnTo>
                  <a:pt x="1274145" y="886728"/>
                </a:lnTo>
                <a:lnTo>
                  <a:pt x="1226018" y="886728"/>
                </a:lnTo>
                <a:lnTo>
                  <a:pt x="1226018" y="767615"/>
                </a:lnTo>
                <a:lnTo>
                  <a:pt x="1035919" y="767615"/>
                </a:lnTo>
                <a:lnTo>
                  <a:pt x="1035919" y="735130"/>
                </a:lnTo>
                <a:lnTo>
                  <a:pt x="978168" y="735130"/>
                </a:lnTo>
                <a:lnTo>
                  <a:pt x="978168" y="693019"/>
                </a:lnTo>
                <a:lnTo>
                  <a:pt x="966136" y="693019"/>
                </a:lnTo>
                <a:lnTo>
                  <a:pt x="966136" y="630455"/>
                </a:lnTo>
                <a:lnTo>
                  <a:pt x="951698" y="630455"/>
                </a:lnTo>
                <a:lnTo>
                  <a:pt x="951698" y="589548"/>
                </a:lnTo>
                <a:lnTo>
                  <a:pt x="898759" y="589548"/>
                </a:lnTo>
                <a:lnTo>
                  <a:pt x="898759" y="553453"/>
                </a:lnTo>
                <a:lnTo>
                  <a:pt x="848227" y="553453"/>
                </a:lnTo>
                <a:lnTo>
                  <a:pt x="848227" y="516155"/>
                </a:lnTo>
                <a:lnTo>
                  <a:pt x="753177" y="516155"/>
                </a:lnTo>
                <a:lnTo>
                  <a:pt x="753177" y="466826"/>
                </a:lnTo>
                <a:lnTo>
                  <a:pt x="736333" y="466826"/>
                </a:lnTo>
                <a:lnTo>
                  <a:pt x="736333" y="449981"/>
                </a:lnTo>
                <a:lnTo>
                  <a:pt x="721895" y="449981"/>
                </a:lnTo>
                <a:lnTo>
                  <a:pt x="721895" y="310415"/>
                </a:lnTo>
                <a:lnTo>
                  <a:pt x="713473" y="310415"/>
                </a:lnTo>
                <a:lnTo>
                  <a:pt x="713473" y="274320"/>
                </a:lnTo>
                <a:lnTo>
                  <a:pt x="567891" y="274320"/>
                </a:lnTo>
                <a:lnTo>
                  <a:pt x="567891" y="244241"/>
                </a:lnTo>
                <a:lnTo>
                  <a:pt x="466826" y="244241"/>
                </a:lnTo>
                <a:lnTo>
                  <a:pt x="466826" y="217772"/>
                </a:lnTo>
                <a:lnTo>
                  <a:pt x="366964" y="217772"/>
                </a:lnTo>
                <a:lnTo>
                  <a:pt x="366964" y="182880"/>
                </a:lnTo>
                <a:lnTo>
                  <a:pt x="271914" y="182880"/>
                </a:lnTo>
                <a:lnTo>
                  <a:pt x="271914" y="169646"/>
                </a:lnTo>
                <a:lnTo>
                  <a:pt x="250257" y="169646"/>
                </a:lnTo>
                <a:lnTo>
                  <a:pt x="250257" y="109488"/>
                </a:lnTo>
                <a:lnTo>
                  <a:pt x="224991" y="109488"/>
                </a:lnTo>
                <a:lnTo>
                  <a:pt x="224991" y="34892"/>
                </a:lnTo>
                <a:lnTo>
                  <a:pt x="86628" y="34892"/>
                </a:lnTo>
                <a:lnTo>
                  <a:pt x="86628"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98" name="Group 97">
            <a:extLst>
              <a:ext uri="{FF2B5EF4-FFF2-40B4-BE49-F238E27FC236}">
                <a16:creationId xmlns:a16="http://schemas.microsoft.com/office/drawing/2014/main" id="{D7E666A3-E799-F963-EFA7-570B2B94645C}"/>
              </a:ext>
            </a:extLst>
          </p:cNvPr>
          <p:cNvGrpSpPr/>
          <p:nvPr/>
        </p:nvGrpSpPr>
        <p:grpSpPr>
          <a:xfrm>
            <a:off x="1474815" y="1300629"/>
            <a:ext cx="1274983" cy="1155813"/>
            <a:chOff x="1474815" y="1272640"/>
            <a:chExt cx="1274983" cy="1155813"/>
          </a:xfrm>
        </p:grpSpPr>
        <p:sp>
          <p:nvSpPr>
            <p:cNvPr id="80" name="Oval 79">
              <a:extLst>
                <a:ext uri="{FF2B5EF4-FFF2-40B4-BE49-F238E27FC236}">
                  <a16:creationId xmlns:a16="http://schemas.microsoft.com/office/drawing/2014/main" id="{3C5B594A-C581-10A0-AA94-B2E239E81868}"/>
                </a:ext>
              </a:extLst>
            </p:cNvPr>
            <p:cNvSpPr/>
            <p:nvPr/>
          </p:nvSpPr>
          <p:spPr bwMode="auto">
            <a:xfrm>
              <a:off x="1488352" y="1272640"/>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38852A63-1E66-D043-F882-5FAB59525630}"/>
                </a:ext>
              </a:extLst>
            </p:cNvPr>
            <p:cNvSpPr/>
            <p:nvPr/>
          </p:nvSpPr>
          <p:spPr bwMode="auto">
            <a:xfrm>
              <a:off x="1474815" y="1272640"/>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99DD1D91-1365-C75F-510A-EFC8B8CD67E3}"/>
                </a:ext>
              </a:extLst>
            </p:cNvPr>
            <p:cNvSpPr/>
            <p:nvPr/>
          </p:nvSpPr>
          <p:spPr bwMode="auto">
            <a:xfrm>
              <a:off x="1696339" y="1400631"/>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0F71C200-6EB4-8703-0EE3-A73FA4FB67FA}"/>
                </a:ext>
              </a:extLst>
            </p:cNvPr>
            <p:cNvSpPr/>
            <p:nvPr/>
          </p:nvSpPr>
          <p:spPr bwMode="auto">
            <a:xfrm>
              <a:off x="1735721" y="1546057"/>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92D70C83-9D2B-254B-ED3B-78B95DA36223}"/>
                </a:ext>
              </a:extLst>
            </p:cNvPr>
            <p:cNvSpPr/>
            <p:nvPr/>
          </p:nvSpPr>
          <p:spPr bwMode="auto">
            <a:xfrm>
              <a:off x="1912940" y="1708508"/>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72B9BDC2-94CF-5764-B233-1056824B099A}"/>
                </a:ext>
              </a:extLst>
            </p:cNvPr>
            <p:cNvSpPr/>
            <p:nvPr/>
          </p:nvSpPr>
          <p:spPr bwMode="auto">
            <a:xfrm>
              <a:off x="1947399" y="1757736"/>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D2BF8C0D-1D92-491D-BCAA-AF1221915179}"/>
                </a:ext>
              </a:extLst>
            </p:cNvPr>
            <p:cNvSpPr/>
            <p:nvPr/>
          </p:nvSpPr>
          <p:spPr bwMode="auto">
            <a:xfrm>
              <a:off x="1947399" y="1857421"/>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D9CE463A-BC8F-2431-C210-F2388EF263BC}"/>
                </a:ext>
              </a:extLst>
            </p:cNvPr>
            <p:cNvSpPr/>
            <p:nvPr/>
          </p:nvSpPr>
          <p:spPr bwMode="auto">
            <a:xfrm>
              <a:off x="1981859" y="1857421"/>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2D9CB0CA-AF86-13F5-2147-42C0E24FB48C}"/>
                </a:ext>
              </a:extLst>
            </p:cNvPr>
            <p:cNvSpPr/>
            <p:nvPr/>
          </p:nvSpPr>
          <p:spPr bwMode="auto">
            <a:xfrm>
              <a:off x="2080313" y="1882035"/>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13B43B57-0160-9615-7098-9512A32A9724}"/>
                </a:ext>
              </a:extLst>
            </p:cNvPr>
            <p:cNvSpPr/>
            <p:nvPr/>
          </p:nvSpPr>
          <p:spPr bwMode="auto">
            <a:xfrm>
              <a:off x="2184921" y="1986643"/>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BBC168F0-E9FF-A2A9-A13C-4D0479876B98}"/>
                </a:ext>
              </a:extLst>
            </p:cNvPr>
            <p:cNvSpPr/>
            <p:nvPr/>
          </p:nvSpPr>
          <p:spPr bwMode="auto">
            <a:xfrm>
              <a:off x="2205842" y="2040793"/>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C8EB2E2C-47FA-F905-FE79-BDFCF4E8C32E}"/>
                </a:ext>
              </a:extLst>
            </p:cNvPr>
            <p:cNvSpPr/>
            <p:nvPr/>
          </p:nvSpPr>
          <p:spPr bwMode="auto">
            <a:xfrm>
              <a:off x="2229225" y="2124480"/>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DB3F61CC-2ECF-5E0E-5646-040CE24B18C0}"/>
                </a:ext>
              </a:extLst>
            </p:cNvPr>
            <p:cNvSpPr/>
            <p:nvPr/>
          </p:nvSpPr>
          <p:spPr bwMode="auto">
            <a:xfrm>
              <a:off x="2257530" y="2152785"/>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8C64D808-61B6-3686-F8F2-2BAC195AC49C}"/>
                </a:ext>
              </a:extLst>
            </p:cNvPr>
            <p:cNvSpPr/>
            <p:nvPr/>
          </p:nvSpPr>
          <p:spPr bwMode="auto">
            <a:xfrm>
              <a:off x="2309219" y="2187245"/>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0F28E953-68B5-7A23-6B2C-3A8488AEBD69}"/>
                </a:ext>
              </a:extLst>
            </p:cNvPr>
            <p:cNvSpPr/>
            <p:nvPr/>
          </p:nvSpPr>
          <p:spPr bwMode="auto">
            <a:xfrm>
              <a:off x="2418750" y="2270932"/>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E44EC0DB-E4BB-844B-1B05-6E1ABAA1E406}"/>
                </a:ext>
              </a:extLst>
            </p:cNvPr>
            <p:cNvSpPr/>
            <p:nvPr/>
          </p:nvSpPr>
          <p:spPr bwMode="auto">
            <a:xfrm>
              <a:off x="2481515" y="2307853"/>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D0B41F3B-72DF-C64D-1697-A0BFEFF0EBE1}"/>
                </a:ext>
              </a:extLst>
            </p:cNvPr>
            <p:cNvSpPr/>
            <p:nvPr/>
          </p:nvSpPr>
          <p:spPr bwMode="auto">
            <a:xfrm>
              <a:off x="2658734" y="2374310"/>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C54DC123-7BB4-3D04-CF34-C5AA37AE70B8}"/>
                </a:ext>
              </a:extLst>
            </p:cNvPr>
            <p:cNvSpPr/>
            <p:nvPr/>
          </p:nvSpPr>
          <p:spPr bwMode="auto">
            <a:xfrm>
              <a:off x="2695655" y="2374310"/>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ADFBBF92-DD9C-BD71-36F5-7BB1D9D7BF9E}"/>
              </a:ext>
            </a:extLst>
          </p:cNvPr>
          <p:cNvGrpSpPr/>
          <p:nvPr/>
        </p:nvGrpSpPr>
        <p:grpSpPr>
          <a:xfrm>
            <a:off x="1706077" y="1350258"/>
            <a:ext cx="4578017" cy="1645921"/>
            <a:chOff x="1706077" y="1322269"/>
            <a:chExt cx="4578017" cy="1645921"/>
          </a:xfrm>
        </p:grpSpPr>
        <p:grpSp>
          <p:nvGrpSpPr>
            <p:cNvPr id="77" name="Group 76">
              <a:extLst>
                <a:ext uri="{FF2B5EF4-FFF2-40B4-BE49-F238E27FC236}">
                  <a16:creationId xmlns:a16="http://schemas.microsoft.com/office/drawing/2014/main" id="{5DB257FD-BCBC-93E0-CCFA-E2478D42A8B3}"/>
                </a:ext>
              </a:extLst>
            </p:cNvPr>
            <p:cNvGrpSpPr/>
            <p:nvPr/>
          </p:nvGrpSpPr>
          <p:grpSpPr>
            <a:xfrm>
              <a:off x="1706077" y="1322269"/>
              <a:ext cx="1434165" cy="1100891"/>
              <a:chOff x="1706077" y="1322269"/>
              <a:chExt cx="1434165" cy="1100891"/>
            </a:xfrm>
          </p:grpSpPr>
          <p:sp>
            <p:nvSpPr>
              <p:cNvPr id="54" name="Oval 53">
                <a:extLst>
                  <a:ext uri="{FF2B5EF4-FFF2-40B4-BE49-F238E27FC236}">
                    <a16:creationId xmlns:a16="http://schemas.microsoft.com/office/drawing/2014/main" id="{848988F3-E0A0-8F2F-86D0-955B954A0A07}"/>
                  </a:ext>
                </a:extLst>
              </p:cNvPr>
              <p:cNvSpPr/>
              <p:nvPr/>
            </p:nvSpPr>
            <p:spPr bwMode="auto">
              <a:xfrm>
                <a:off x="2920064" y="228118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D099D699-4D27-89E1-2DFF-3F057CD1FDF1}"/>
                  </a:ext>
                </a:extLst>
              </p:cNvPr>
              <p:cNvSpPr/>
              <p:nvPr/>
            </p:nvSpPr>
            <p:spPr bwMode="auto">
              <a:xfrm>
                <a:off x="2726356" y="2157262"/>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2B28F981-6E21-907E-2B9D-63EB5BEF2E95}"/>
                  </a:ext>
                </a:extLst>
              </p:cNvPr>
              <p:cNvSpPr/>
              <p:nvPr/>
            </p:nvSpPr>
            <p:spPr bwMode="auto">
              <a:xfrm>
                <a:off x="2684245" y="2079056"/>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F4330FDD-0C19-F659-09F6-62F95734C51B}"/>
                  </a:ext>
                </a:extLst>
              </p:cNvPr>
              <p:cNvSpPr/>
              <p:nvPr/>
            </p:nvSpPr>
            <p:spPr bwMode="auto">
              <a:xfrm>
                <a:off x="2557913" y="2041759"/>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4286A37A-05A1-0011-6F88-9353EE129C8E}"/>
                  </a:ext>
                </a:extLst>
              </p:cNvPr>
              <p:cNvSpPr/>
              <p:nvPr/>
            </p:nvSpPr>
            <p:spPr bwMode="auto">
              <a:xfrm>
                <a:off x="2425565" y="1937084"/>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C732BF1B-705B-0813-955F-D3DDC1C5771B}"/>
                  </a:ext>
                </a:extLst>
              </p:cNvPr>
              <p:cNvSpPr/>
              <p:nvPr/>
            </p:nvSpPr>
            <p:spPr bwMode="auto">
              <a:xfrm>
                <a:off x="2221028" y="1759016"/>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5BED08F1-6B81-B3CE-2B0D-7516829CC7B0}"/>
                  </a:ext>
                </a:extLst>
              </p:cNvPr>
              <p:cNvSpPr/>
              <p:nvPr/>
            </p:nvSpPr>
            <p:spPr bwMode="auto">
              <a:xfrm>
                <a:off x="2176511" y="154605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8F965E27-4867-CBE6-2792-ECAA113E9B15}"/>
                  </a:ext>
                </a:extLst>
              </p:cNvPr>
              <p:cNvSpPr/>
              <p:nvPr/>
            </p:nvSpPr>
            <p:spPr bwMode="auto">
              <a:xfrm>
                <a:off x="2105524" y="154605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CC1C86CA-56BD-63BE-FA5D-2CBD7675FE5F}"/>
                  </a:ext>
                </a:extLst>
              </p:cNvPr>
              <p:cNvSpPr/>
              <p:nvPr/>
            </p:nvSpPr>
            <p:spPr bwMode="auto">
              <a:xfrm>
                <a:off x="1980396" y="1524400"/>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E8B810EF-81DB-2D4E-C780-D2C0F5098668}"/>
                  </a:ext>
                </a:extLst>
              </p:cNvPr>
              <p:cNvSpPr/>
              <p:nvPr/>
            </p:nvSpPr>
            <p:spPr bwMode="auto">
              <a:xfrm>
                <a:off x="1949114" y="1524400"/>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5BEEF989-8B31-7A17-67C6-B1FB8BF4B142}"/>
                  </a:ext>
                </a:extLst>
              </p:cNvPr>
              <p:cNvSpPr/>
              <p:nvPr/>
            </p:nvSpPr>
            <p:spPr bwMode="auto">
              <a:xfrm>
                <a:off x="1950317" y="1491915"/>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3BB34E91-DF66-C63E-BABD-FD1FFF7AC3D7}"/>
                  </a:ext>
                </a:extLst>
              </p:cNvPr>
              <p:cNvSpPr/>
              <p:nvPr/>
            </p:nvSpPr>
            <p:spPr bwMode="auto">
              <a:xfrm>
                <a:off x="1919035" y="1491915"/>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9DA66315-BCDE-7315-A8A4-EA6AC0A35392}"/>
                  </a:ext>
                </a:extLst>
              </p:cNvPr>
              <p:cNvSpPr/>
              <p:nvPr/>
            </p:nvSpPr>
            <p:spPr bwMode="auto">
              <a:xfrm>
                <a:off x="1749390" y="1460633"/>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D268CF04-BF9A-2858-F076-92BE97BD2217}"/>
                  </a:ext>
                </a:extLst>
              </p:cNvPr>
              <p:cNvSpPr/>
              <p:nvPr/>
            </p:nvSpPr>
            <p:spPr bwMode="auto">
              <a:xfrm>
                <a:off x="1727734" y="1440179"/>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E2A1D9FE-A7CA-1D5B-D26C-ADEFCC2B93CE}"/>
                  </a:ext>
                </a:extLst>
              </p:cNvPr>
              <p:cNvSpPr/>
              <p:nvPr/>
            </p:nvSpPr>
            <p:spPr bwMode="auto">
              <a:xfrm>
                <a:off x="1721718" y="140889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4B42E4B5-981C-8D6E-7239-E47AF097C26B}"/>
                  </a:ext>
                </a:extLst>
              </p:cNvPr>
              <p:cNvSpPr/>
              <p:nvPr/>
            </p:nvSpPr>
            <p:spPr bwMode="auto">
              <a:xfrm>
                <a:off x="1714499" y="1352348"/>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1031FD63-ED17-3063-C86D-0833A909D60A}"/>
                  </a:ext>
                </a:extLst>
              </p:cNvPr>
              <p:cNvSpPr/>
              <p:nvPr/>
            </p:nvSpPr>
            <p:spPr bwMode="auto">
              <a:xfrm>
                <a:off x="1706077" y="1322269"/>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57C0A0F7-9E6D-B211-DD73-D33D9C7A21DE}"/>
                  </a:ext>
                </a:extLst>
              </p:cNvPr>
              <p:cNvSpPr/>
              <p:nvPr/>
            </p:nvSpPr>
            <p:spPr bwMode="auto">
              <a:xfrm>
                <a:off x="3086099" y="236901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2" name="Oval 71">
              <a:extLst>
                <a:ext uri="{FF2B5EF4-FFF2-40B4-BE49-F238E27FC236}">
                  <a16:creationId xmlns:a16="http://schemas.microsoft.com/office/drawing/2014/main" id="{65CFEA1B-DEE4-0D87-DBC0-B8C99821F607}"/>
                </a:ext>
              </a:extLst>
            </p:cNvPr>
            <p:cNvSpPr/>
            <p:nvPr/>
          </p:nvSpPr>
          <p:spPr bwMode="auto">
            <a:xfrm>
              <a:off x="4864367" y="2687853"/>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64A952D4-55A5-FC4A-FCED-1E1E2BBA0BB1}"/>
                </a:ext>
              </a:extLst>
            </p:cNvPr>
            <p:cNvSpPr/>
            <p:nvPr/>
          </p:nvSpPr>
          <p:spPr bwMode="auto">
            <a:xfrm>
              <a:off x="4867977" y="2687853"/>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7E5E7422-919D-7B44-FA5B-968B8DBD83A3}"/>
                </a:ext>
              </a:extLst>
            </p:cNvPr>
            <p:cNvSpPr/>
            <p:nvPr/>
          </p:nvSpPr>
          <p:spPr bwMode="auto">
            <a:xfrm>
              <a:off x="5191626" y="28226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FD781F7A-F9E5-0474-940B-6E60042F25FF}"/>
                </a:ext>
              </a:extLst>
            </p:cNvPr>
            <p:cNvSpPr/>
            <p:nvPr/>
          </p:nvSpPr>
          <p:spPr bwMode="auto">
            <a:xfrm>
              <a:off x="6146933" y="291404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AB4ED292-2D06-8A7B-3385-B30FC4D77901}"/>
                </a:ext>
              </a:extLst>
            </p:cNvPr>
            <p:cNvSpPr/>
            <p:nvPr/>
          </p:nvSpPr>
          <p:spPr bwMode="auto">
            <a:xfrm>
              <a:off x="6229951" y="291404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9" name="TextBox 98">
            <a:extLst>
              <a:ext uri="{FF2B5EF4-FFF2-40B4-BE49-F238E27FC236}">
                <a16:creationId xmlns:a16="http://schemas.microsoft.com/office/drawing/2014/main" id="{6626E2FB-EA08-2C6D-0DF5-1B9B28DC6655}"/>
              </a:ext>
            </a:extLst>
          </p:cNvPr>
          <p:cNvSpPr txBox="1"/>
          <p:nvPr/>
        </p:nvSpPr>
        <p:spPr bwMode="auto">
          <a:xfrm>
            <a:off x="2236840" y="2456019"/>
            <a:ext cx="585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rgbClr val="FF0000"/>
                </a:solidFill>
                <a:latin typeface="Calibri" panose="020F0502020204030204" pitchFamily="34" charset="0"/>
              </a:rPr>
              <a:t>EOX</a:t>
            </a:r>
          </a:p>
        </p:txBody>
      </p:sp>
      <p:sp>
        <p:nvSpPr>
          <p:cNvPr id="107" name="TextBox 106">
            <a:extLst>
              <a:ext uri="{FF2B5EF4-FFF2-40B4-BE49-F238E27FC236}">
                <a16:creationId xmlns:a16="http://schemas.microsoft.com/office/drawing/2014/main" id="{E80531A0-73AE-2957-1688-35A2EF9EF448}"/>
              </a:ext>
            </a:extLst>
          </p:cNvPr>
          <p:cNvSpPr txBox="1"/>
          <p:nvPr/>
        </p:nvSpPr>
        <p:spPr bwMode="auto">
          <a:xfrm rot="16200000">
            <a:off x="20803" y="4784118"/>
            <a:ext cx="18826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108" name="Freeform: Shape 107">
            <a:extLst>
              <a:ext uri="{FF2B5EF4-FFF2-40B4-BE49-F238E27FC236}">
                <a16:creationId xmlns:a16="http://schemas.microsoft.com/office/drawing/2014/main" id="{600D6E0D-9807-876F-2EFF-7B09C9AA33EC}"/>
              </a:ext>
            </a:extLst>
          </p:cNvPr>
          <p:cNvSpPr/>
          <p:nvPr/>
        </p:nvSpPr>
        <p:spPr bwMode="auto">
          <a:xfrm>
            <a:off x="1520166" y="4167302"/>
            <a:ext cx="4733026" cy="1819215"/>
          </a:xfrm>
          <a:custGeom>
            <a:avLst/>
            <a:gdLst>
              <a:gd name="connsiteX0" fmla="*/ 0 w 4733026"/>
              <a:gd name="connsiteY0" fmla="*/ 0 h 1819215"/>
              <a:gd name="connsiteX1" fmla="*/ 0 w 4733026"/>
              <a:gd name="connsiteY1" fmla="*/ 1819215 h 1819215"/>
              <a:gd name="connsiteX2" fmla="*/ 4733026 w 4733026"/>
              <a:gd name="connsiteY2" fmla="*/ 1819215 h 1819215"/>
            </a:gdLst>
            <a:ahLst/>
            <a:cxnLst>
              <a:cxn ang="0">
                <a:pos x="connsiteX0" y="connsiteY0"/>
              </a:cxn>
              <a:cxn ang="0">
                <a:pos x="connsiteX1" y="connsiteY1"/>
              </a:cxn>
              <a:cxn ang="0">
                <a:pos x="connsiteX2" y="connsiteY2"/>
              </a:cxn>
            </a:cxnLst>
            <a:rect l="l" t="t" r="r" b="b"/>
            <a:pathLst>
              <a:path w="4733026" h="1819215">
                <a:moveTo>
                  <a:pt x="0" y="0"/>
                </a:moveTo>
                <a:lnTo>
                  <a:pt x="0" y="1819215"/>
                </a:lnTo>
                <a:lnTo>
                  <a:pt x="4733026" y="1819215"/>
                </a:lnTo>
              </a:path>
            </a:pathLst>
          </a:custGeom>
          <a:noFill/>
          <a:ln w="28575">
            <a:solidFill>
              <a:schemeClr val="bg1"/>
            </a:solidFill>
            <a:miter lim="800000"/>
            <a:headEnd/>
            <a:tailEnd/>
          </a:ln>
        </p:spPr>
        <p:txBody>
          <a:bodyPr rtlCol="0" anchor="ctr"/>
          <a:lstStyle/>
          <a:p>
            <a:pPr algn="ctr"/>
            <a:endParaRPr lang="en-US" dirty="0"/>
          </a:p>
        </p:txBody>
      </p:sp>
      <p:grpSp>
        <p:nvGrpSpPr>
          <p:cNvPr id="117" name="Group 116">
            <a:extLst>
              <a:ext uri="{FF2B5EF4-FFF2-40B4-BE49-F238E27FC236}">
                <a16:creationId xmlns:a16="http://schemas.microsoft.com/office/drawing/2014/main" id="{9B82FCFB-DFA6-2FDB-DAC2-5B7E839F3B24}"/>
              </a:ext>
            </a:extLst>
          </p:cNvPr>
          <p:cNvGrpSpPr/>
          <p:nvPr/>
        </p:nvGrpSpPr>
        <p:grpSpPr>
          <a:xfrm>
            <a:off x="1454988" y="4169218"/>
            <a:ext cx="76679" cy="1817299"/>
            <a:chOff x="1387894" y="3879969"/>
            <a:chExt cx="143774" cy="1817299"/>
          </a:xfrm>
        </p:grpSpPr>
        <p:cxnSp>
          <p:nvCxnSpPr>
            <p:cNvPr id="110" name="Straight Connector 109">
              <a:extLst>
                <a:ext uri="{FF2B5EF4-FFF2-40B4-BE49-F238E27FC236}">
                  <a16:creationId xmlns:a16="http://schemas.microsoft.com/office/drawing/2014/main" id="{CAFBFF18-0325-F62D-9C79-611F7BFB5E5E}"/>
                </a:ext>
              </a:extLst>
            </p:cNvPr>
            <p:cNvCxnSpPr>
              <a:cxnSpLocks/>
            </p:cNvCxnSpPr>
            <p:nvPr/>
          </p:nvCxnSpPr>
          <p:spPr bwMode="auto">
            <a:xfrm>
              <a:off x="1387894" y="5697268"/>
              <a:ext cx="143774"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ED3AC5B-6B1D-98E7-1C0E-5E28A7A1336A}"/>
                </a:ext>
              </a:extLst>
            </p:cNvPr>
            <p:cNvCxnSpPr>
              <a:cxnSpLocks/>
            </p:cNvCxnSpPr>
            <p:nvPr/>
          </p:nvCxnSpPr>
          <p:spPr bwMode="auto">
            <a:xfrm>
              <a:off x="1387894" y="5333809"/>
              <a:ext cx="14377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0ADF17F-1512-06ED-8CD7-D7B083B20875}"/>
                </a:ext>
              </a:extLst>
            </p:cNvPr>
            <p:cNvCxnSpPr>
              <a:cxnSpLocks/>
            </p:cNvCxnSpPr>
            <p:nvPr/>
          </p:nvCxnSpPr>
          <p:spPr bwMode="auto">
            <a:xfrm>
              <a:off x="1387894" y="4970349"/>
              <a:ext cx="143774"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5B1E6CE-A40D-960D-D093-A5D187FB98E5}"/>
                </a:ext>
              </a:extLst>
            </p:cNvPr>
            <p:cNvCxnSpPr>
              <a:cxnSpLocks/>
            </p:cNvCxnSpPr>
            <p:nvPr/>
          </p:nvCxnSpPr>
          <p:spPr bwMode="auto">
            <a:xfrm>
              <a:off x="1387894" y="4606889"/>
              <a:ext cx="143774"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B22F06C-31DF-8CE4-6D69-13F0CA41F56F}"/>
                </a:ext>
              </a:extLst>
            </p:cNvPr>
            <p:cNvCxnSpPr>
              <a:cxnSpLocks/>
            </p:cNvCxnSpPr>
            <p:nvPr/>
          </p:nvCxnSpPr>
          <p:spPr bwMode="auto">
            <a:xfrm>
              <a:off x="1387894" y="4243429"/>
              <a:ext cx="143774"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65F108F-10F9-C11A-F0F7-7AF54F481BF4}"/>
                </a:ext>
              </a:extLst>
            </p:cNvPr>
            <p:cNvCxnSpPr>
              <a:cxnSpLocks/>
            </p:cNvCxnSpPr>
            <p:nvPr/>
          </p:nvCxnSpPr>
          <p:spPr bwMode="auto">
            <a:xfrm>
              <a:off x="1387894" y="3879969"/>
              <a:ext cx="1437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32FF04AB-F226-6BA1-5339-4CFEEF4085DE}"/>
              </a:ext>
            </a:extLst>
          </p:cNvPr>
          <p:cNvGrpSpPr/>
          <p:nvPr/>
        </p:nvGrpSpPr>
        <p:grpSpPr>
          <a:xfrm>
            <a:off x="1520166" y="5975017"/>
            <a:ext cx="4742612" cy="78596"/>
            <a:chOff x="1520166" y="5630233"/>
            <a:chExt cx="4742612" cy="331578"/>
          </a:xfrm>
        </p:grpSpPr>
        <p:cxnSp>
          <p:nvCxnSpPr>
            <p:cNvPr id="119" name="Straight Connector 118">
              <a:extLst>
                <a:ext uri="{FF2B5EF4-FFF2-40B4-BE49-F238E27FC236}">
                  <a16:creationId xmlns:a16="http://schemas.microsoft.com/office/drawing/2014/main" id="{FD90C8CD-6DB2-1549-4AD5-1E596A3C0D6A}"/>
                </a:ext>
              </a:extLst>
            </p:cNvPr>
            <p:cNvCxnSpPr/>
            <p:nvPr/>
          </p:nvCxnSpPr>
          <p:spPr bwMode="auto">
            <a:xfrm>
              <a:off x="1520166" y="5703019"/>
              <a:ext cx="0" cy="258792"/>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6621E0F-D38D-AB9C-396A-9CDE579F1C4F}"/>
                </a:ext>
              </a:extLst>
            </p:cNvPr>
            <p:cNvCxnSpPr/>
            <p:nvPr/>
          </p:nvCxnSpPr>
          <p:spPr bwMode="auto">
            <a:xfrm>
              <a:off x="2310601" y="5703019"/>
              <a:ext cx="0" cy="258792"/>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44B2337-2492-1525-521F-B00BF333D171}"/>
                </a:ext>
              </a:extLst>
            </p:cNvPr>
            <p:cNvCxnSpPr/>
            <p:nvPr/>
          </p:nvCxnSpPr>
          <p:spPr bwMode="auto">
            <a:xfrm>
              <a:off x="3101036" y="5703019"/>
              <a:ext cx="0" cy="258792"/>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261DB31-B2C8-662D-977F-7B8502695332}"/>
                </a:ext>
              </a:extLst>
            </p:cNvPr>
            <p:cNvCxnSpPr/>
            <p:nvPr/>
          </p:nvCxnSpPr>
          <p:spPr bwMode="auto">
            <a:xfrm>
              <a:off x="3891471" y="5703019"/>
              <a:ext cx="0" cy="258792"/>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3912001-6B69-D78F-269F-53C4C6584B5A}"/>
                </a:ext>
              </a:extLst>
            </p:cNvPr>
            <p:cNvCxnSpPr/>
            <p:nvPr/>
          </p:nvCxnSpPr>
          <p:spPr bwMode="auto">
            <a:xfrm>
              <a:off x="4681906" y="5703019"/>
              <a:ext cx="0" cy="258792"/>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6339216-234B-4E40-6CF5-A710FCEE8BD1}"/>
                </a:ext>
              </a:extLst>
            </p:cNvPr>
            <p:cNvCxnSpPr/>
            <p:nvPr/>
          </p:nvCxnSpPr>
          <p:spPr bwMode="auto">
            <a:xfrm>
              <a:off x="5472341" y="5703019"/>
              <a:ext cx="0" cy="258792"/>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84EF281-7161-34F1-116D-4A23CA3C954C}"/>
                </a:ext>
              </a:extLst>
            </p:cNvPr>
            <p:cNvCxnSpPr>
              <a:cxnSpLocks/>
            </p:cNvCxnSpPr>
            <p:nvPr/>
          </p:nvCxnSpPr>
          <p:spPr bwMode="auto">
            <a:xfrm>
              <a:off x="6262778" y="5630233"/>
              <a:ext cx="0" cy="331578"/>
            </a:xfrm>
            <a:prstGeom prst="line">
              <a:avLst/>
            </a:prstGeom>
            <a:noFill/>
            <a:ln w="28575" cap="flat" cmpd="sng" algn="ctr">
              <a:solidFill>
                <a:schemeClr val="bg1"/>
              </a:solidFill>
              <a:prstDash val="solid"/>
              <a:round/>
              <a:headEnd type="none" w="med" len="med"/>
              <a:tailEnd type="none" w="med" len="med"/>
            </a:ln>
            <a:effectLst/>
          </p:spPr>
        </p:cxnSp>
      </p:grpSp>
      <p:sp>
        <p:nvSpPr>
          <p:cNvPr id="128" name="TextBox 127">
            <a:extLst>
              <a:ext uri="{FF2B5EF4-FFF2-40B4-BE49-F238E27FC236}">
                <a16:creationId xmlns:a16="http://schemas.microsoft.com/office/drawing/2014/main" id="{7821D408-685A-8D93-7DB1-897E7B755182}"/>
              </a:ext>
            </a:extLst>
          </p:cNvPr>
          <p:cNvSpPr txBox="1"/>
          <p:nvPr/>
        </p:nvSpPr>
        <p:spPr bwMode="auto">
          <a:xfrm>
            <a:off x="2988034" y="6153403"/>
            <a:ext cx="1894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sp>
        <p:nvSpPr>
          <p:cNvPr id="129" name="TextBox 128">
            <a:extLst>
              <a:ext uri="{FF2B5EF4-FFF2-40B4-BE49-F238E27FC236}">
                <a16:creationId xmlns:a16="http://schemas.microsoft.com/office/drawing/2014/main" id="{B3F11C62-D4AA-9791-5124-E244CB4DB33D}"/>
              </a:ext>
            </a:extLst>
          </p:cNvPr>
          <p:cNvSpPr txBox="1"/>
          <p:nvPr/>
        </p:nvSpPr>
        <p:spPr bwMode="auto">
          <a:xfrm>
            <a:off x="1382390" y="5974441"/>
            <a:ext cx="21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0" name="TextBox 129">
            <a:extLst>
              <a:ext uri="{FF2B5EF4-FFF2-40B4-BE49-F238E27FC236}">
                <a16:creationId xmlns:a16="http://schemas.microsoft.com/office/drawing/2014/main" id="{7EB7275C-19A9-BD8B-2C42-F989F070058E}"/>
              </a:ext>
            </a:extLst>
          </p:cNvPr>
          <p:cNvSpPr txBox="1"/>
          <p:nvPr/>
        </p:nvSpPr>
        <p:spPr bwMode="auto">
          <a:xfrm>
            <a:off x="1263537" y="5840252"/>
            <a:ext cx="21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1" name="TextBox 130">
            <a:extLst>
              <a:ext uri="{FF2B5EF4-FFF2-40B4-BE49-F238E27FC236}">
                <a16:creationId xmlns:a16="http://schemas.microsoft.com/office/drawing/2014/main" id="{D06A8F23-61E9-669A-CD4A-72173C752112}"/>
              </a:ext>
            </a:extLst>
          </p:cNvPr>
          <p:cNvSpPr txBox="1"/>
          <p:nvPr/>
        </p:nvSpPr>
        <p:spPr bwMode="auto">
          <a:xfrm>
            <a:off x="1152106" y="5470275"/>
            <a:ext cx="378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2" name="TextBox 131">
            <a:extLst>
              <a:ext uri="{FF2B5EF4-FFF2-40B4-BE49-F238E27FC236}">
                <a16:creationId xmlns:a16="http://schemas.microsoft.com/office/drawing/2014/main" id="{F3771AB3-F7B2-B6BD-8142-A7A2D7818BEB}"/>
              </a:ext>
            </a:extLst>
          </p:cNvPr>
          <p:cNvSpPr txBox="1"/>
          <p:nvPr/>
        </p:nvSpPr>
        <p:spPr bwMode="auto">
          <a:xfrm>
            <a:off x="1152106" y="5106048"/>
            <a:ext cx="378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33" name="TextBox 132">
            <a:extLst>
              <a:ext uri="{FF2B5EF4-FFF2-40B4-BE49-F238E27FC236}">
                <a16:creationId xmlns:a16="http://schemas.microsoft.com/office/drawing/2014/main" id="{DC543E3A-72E6-D742-CA6F-A8C83D4732E5}"/>
              </a:ext>
            </a:extLst>
          </p:cNvPr>
          <p:cNvSpPr txBox="1"/>
          <p:nvPr/>
        </p:nvSpPr>
        <p:spPr bwMode="auto">
          <a:xfrm>
            <a:off x="1152106" y="4732237"/>
            <a:ext cx="378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4" name="TextBox 133">
            <a:extLst>
              <a:ext uri="{FF2B5EF4-FFF2-40B4-BE49-F238E27FC236}">
                <a16:creationId xmlns:a16="http://schemas.microsoft.com/office/drawing/2014/main" id="{4C5F4B23-A99F-B777-5789-94EC7855B358}"/>
              </a:ext>
            </a:extLst>
          </p:cNvPr>
          <p:cNvSpPr txBox="1"/>
          <p:nvPr/>
        </p:nvSpPr>
        <p:spPr bwMode="auto">
          <a:xfrm>
            <a:off x="1152106" y="4385263"/>
            <a:ext cx="3783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35" name="TextBox 134">
            <a:extLst>
              <a:ext uri="{FF2B5EF4-FFF2-40B4-BE49-F238E27FC236}">
                <a16:creationId xmlns:a16="http://schemas.microsoft.com/office/drawing/2014/main" id="{7DE18DB5-FB40-729F-2548-0DBC05FE36C3}"/>
              </a:ext>
            </a:extLst>
          </p:cNvPr>
          <p:cNvSpPr txBox="1"/>
          <p:nvPr/>
        </p:nvSpPr>
        <p:spPr bwMode="auto">
          <a:xfrm>
            <a:off x="1083094" y="4019120"/>
            <a:ext cx="479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36" name="TextBox 135">
            <a:extLst>
              <a:ext uri="{FF2B5EF4-FFF2-40B4-BE49-F238E27FC236}">
                <a16:creationId xmlns:a16="http://schemas.microsoft.com/office/drawing/2014/main" id="{19556FD7-7E97-371B-C1A0-A8EC0F07BC9E}"/>
              </a:ext>
            </a:extLst>
          </p:cNvPr>
          <p:cNvSpPr txBox="1"/>
          <p:nvPr/>
        </p:nvSpPr>
        <p:spPr bwMode="auto">
          <a:xfrm>
            <a:off x="2126179" y="5974441"/>
            <a:ext cx="371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7" name="TextBox 136">
            <a:extLst>
              <a:ext uri="{FF2B5EF4-FFF2-40B4-BE49-F238E27FC236}">
                <a16:creationId xmlns:a16="http://schemas.microsoft.com/office/drawing/2014/main" id="{1EBC7B6D-2934-8506-DA04-DEDBECFCDFF4}"/>
              </a:ext>
            </a:extLst>
          </p:cNvPr>
          <p:cNvSpPr txBox="1"/>
          <p:nvPr/>
        </p:nvSpPr>
        <p:spPr bwMode="auto">
          <a:xfrm>
            <a:off x="2925560" y="5974441"/>
            <a:ext cx="371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38" name="TextBox 137">
            <a:extLst>
              <a:ext uri="{FF2B5EF4-FFF2-40B4-BE49-F238E27FC236}">
                <a16:creationId xmlns:a16="http://schemas.microsoft.com/office/drawing/2014/main" id="{472A3463-FC9B-3F3C-BE5C-A525F89DD15F}"/>
              </a:ext>
            </a:extLst>
          </p:cNvPr>
          <p:cNvSpPr txBox="1"/>
          <p:nvPr/>
        </p:nvSpPr>
        <p:spPr bwMode="auto">
          <a:xfrm>
            <a:off x="3721107" y="5974441"/>
            <a:ext cx="371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9" name="TextBox 138">
            <a:extLst>
              <a:ext uri="{FF2B5EF4-FFF2-40B4-BE49-F238E27FC236}">
                <a16:creationId xmlns:a16="http://schemas.microsoft.com/office/drawing/2014/main" id="{A2B99863-144A-37CD-FF13-400F2CAAB90D}"/>
              </a:ext>
            </a:extLst>
          </p:cNvPr>
          <p:cNvSpPr txBox="1"/>
          <p:nvPr/>
        </p:nvSpPr>
        <p:spPr bwMode="auto">
          <a:xfrm>
            <a:off x="4510903" y="5974441"/>
            <a:ext cx="371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40" name="TextBox 139">
            <a:extLst>
              <a:ext uri="{FF2B5EF4-FFF2-40B4-BE49-F238E27FC236}">
                <a16:creationId xmlns:a16="http://schemas.microsoft.com/office/drawing/2014/main" id="{704CD53D-FBC3-FDC5-DE8E-718D83C8C03E}"/>
              </a:ext>
            </a:extLst>
          </p:cNvPr>
          <p:cNvSpPr txBox="1"/>
          <p:nvPr/>
        </p:nvSpPr>
        <p:spPr bwMode="auto">
          <a:xfrm>
            <a:off x="5252773" y="5974441"/>
            <a:ext cx="4962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1" name="TextBox 140">
            <a:extLst>
              <a:ext uri="{FF2B5EF4-FFF2-40B4-BE49-F238E27FC236}">
                <a16:creationId xmlns:a16="http://schemas.microsoft.com/office/drawing/2014/main" id="{C505161C-B5CE-996F-7BA1-CE7F1EB94B32}"/>
              </a:ext>
            </a:extLst>
          </p:cNvPr>
          <p:cNvSpPr txBox="1"/>
          <p:nvPr/>
        </p:nvSpPr>
        <p:spPr bwMode="auto">
          <a:xfrm>
            <a:off x="6044487" y="5974441"/>
            <a:ext cx="4962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162" name="Freeform: Shape 161">
            <a:extLst>
              <a:ext uri="{FF2B5EF4-FFF2-40B4-BE49-F238E27FC236}">
                <a16:creationId xmlns:a16="http://schemas.microsoft.com/office/drawing/2014/main" id="{D8FE615F-C317-AE93-C273-F007AEF02020}"/>
              </a:ext>
            </a:extLst>
          </p:cNvPr>
          <p:cNvSpPr/>
          <p:nvPr/>
        </p:nvSpPr>
        <p:spPr bwMode="auto">
          <a:xfrm>
            <a:off x="1525465" y="4169587"/>
            <a:ext cx="4727331" cy="1808285"/>
          </a:xfrm>
          <a:custGeom>
            <a:avLst/>
            <a:gdLst>
              <a:gd name="connsiteX0" fmla="*/ 4727331 w 4727331"/>
              <a:gd name="connsiteY0" fmla="*/ 1808285 h 1808285"/>
              <a:gd name="connsiteX1" fmla="*/ 3360127 w 4727331"/>
              <a:gd name="connsiteY1" fmla="*/ 1808285 h 1808285"/>
              <a:gd name="connsiteX2" fmla="*/ 3360127 w 4727331"/>
              <a:gd name="connsiteY2" fmla="*/ 1765789 h 1808285"/>
              <a:gd name="connsiteX3" fmla="*/ 2605454 w 4727331"/>
              <a:gd name="connsiteY3" fmla="*/ 1765789 h 1808285"/>
              <a:gd name="connsiteX4" fmla="*/ 2605454 w 4727331"/>
              <a:gd name="connsiteY4" fmla="*/ 1778977 h 1808285"/>
              <a:gd name="connsiteX5" fmla="*/ 2605454 w 4727331"/>
              <a:gd name="connsiteY5" fmla="*/ 1720362 h 1808285"/>
              <a:gd name="connsiteX6" fmla="*/ 1985597 w 4727331"/>
              <a:gd name="connsiteY6" fmla="*/ 1720362 h 1808285"/>
              <a:gd name="connsiteX7" fmla="*/ 1985597 w 4727331"/>
              <a:gd name="connsiteY7" fmla="*/ 1680797 h 1808285"/>
              <a:gd name="connsiteX8" fmla="*/ 1938704 w 4727331"/>
              <a:gd name="connsiteY8" fmla="*/ 1680797 h 1808285"/>
              <a:gd name="connsiteX9" fmla="*/ 1938704 w 4727331"/>
              <a:gd name="connsiteY9" fmla="*/ 1629508 h 1808285"/>
              <a:gd name="connsiteX10" fmla="*/ 1828800 w 4727331"/>
              <a:gd name="connsiteY10" fmla="*/ 1629508 h 1808285"/>
              <a:gd name="connsiteX11" fmla="*/ 1828800 w 4727331"/>
              <a:gd name="connsiteY11" fmla="*/ 1584081 h 1808285"/>
              <a:gd name="connsiteX12" fmla="*/ 1679331 w 4727331"/>
              <a:gd name="connsiteY12" fmla="*/ 1584081 h 1808285"/>
              <a:gd name="connsiteX13" fmla="*/ 1679331 w 4727331"/>
              <a:gd name="connsiteY13" fmla="*/ 1540120 h 1808285"/>
              <a:gd name="connsiteX14" fmla="*/ 1644162 w 4727331"/>
              <a:gd name="connsiteY14" fmla="*/ 1540120 h 1808285"/>
              <a:gd name="connsiteX15" fmla="*/ 1644162 w 4727331"/>
              <a:gd name="connsiteY15" fmla="*/ 1497624 h 1808285"/>
              <a:gd name="connsiteX16" fmla="*/ 1625112 w 4727331"/>
              <a:gd name="connsiteY16" fmla="*/ 1497624 h 1808285"/>
              <a:gd name="connsiteX17" fmla="*/ 1625112 w 4727331"/>
              <a:gd name="connsiteY17" fmla="*/ 1441939 h 1808285"/>
              <a:gd name="connsiteX18" fmla="*/ 1510812 w 4727331"/>
              <a:gd name="connsiteY18" fmla="*/ 1441939 h 1808285"/>
              <a:gd name="connsiteX19" fmla="*/ 1510812 w 4727331"/>
              <a:gd name="connsiteY19" fmla="*/ 1397977 h 1808285"/>
              <a:gd name="connsiteX20" fmla="*/ 1374531 w 4727331"/>
              <a:gd name="connsiteY20" fmla="*/ 1397977 h 1808285"/>
              <a:gd name="connsiteX21" fmla="*/ 1374531 w 4727331"/>
              <a:gd name="connsiteY21" fmla="*/ 1348154 h 1808285"/>
              <a:gd name="connsiteX22" fmla="*/ 1364273 w 4727331"/>
              <a:gd name="connsiteY22" fmla="*/ 1348154 h 1808285"/>
              <a:gd name="connsiteX23" fmla="*/ 1364273 w 4727331"/>
              <a:gd name="connsiteY23" fmla="*/ 1298331 h 1808285"/>
              <a:gd name="connsiteX24" fmla="*/ 1351085 w 4727331"/>
              <a:gd name="connsiteY24" fmla="*/ 1298331 h 1808285"/>
              <a:gd name="connsiteX25" fmla="*/ 1351085 w 4727331"/>
              <a:gd name="connsiteY25" fmla="*/ 1257300 h 1808285"/>
              <a:gd name="connsiteX26" fmla="*/ 1320312 w 4727331"/>
              <a:gd name="connsiteY26" fmla="*/ 1257300 h 1808285"/>
              <a:gd name="connsiteX27" fmla="*/ 1320312 w 4727331"/>
              <a:gd name="connsiteY27" fmla="*/ 1219200 h 1808285"/>
              <a:gd name="connsiteX28" fmla="*/ 1263162 w 4727331"/>
              <a:gd name="connsiteY28" fmla="*/ 1219200 h 1808285"/>
              <a:gd name="connsiteX29" fmla="*/ 1263162 w 4727331"/>
              <a:gd name="connsiteY29" fmla="*/ 1166447 h 1808285"/>
              <a:gd name="connsiteX30" fmla="*/ 1235320 w 4727331"/>
              <a:gd name="connsiteY30" fmla="*/ 1166447 h 1808285"/>
              <a:gd name="connsiteX31" fmla="*/ 1235320 w 4727331"/>
              <a:gd name="connsiteY31" fmla="*/ 1113693 h 1808285"/>
              <a:gd name="connsiteX32" fmla="*/ 1233854 w 4727331"/>
              <a:gd name="connsiteY32" fmla="*/ 1112227 h 1808285"/>
              <a:gd name="connsiteX33" fmla="*/ 1233854 w 4727331"/>
              <a:gd name="connsiteY33" fmla="*/ 1036027 h 1808285"/>
              <a:gd name="connsiteX34" fmla="*/ 1166447 w 4727331"/>
              <a:gd name="connsiteY34" fmla="*/ 1036027 h 1808285"/>
              <a:gd name="connsiteX35" fmla="*/ 1166447 w 4727331"/>
              <a:gd name="connsiteY35" fmla="*/ 989135 h 1808285"/>
              <a:gd name="connsiteX36" fmla="*/ 1106366 w 4727331"/>
              <a:gd name="connsiteY36" fmla="*/ 989135 h 1808285"/>
              <a:gd name="connsiteX37" fmla="*/ 1106366 w 4727331"/>
              <a:gd name="connsiteY37" fmla="*/ 942243 h 1808285"/>
              <a:gd name="connsiteX38" fmla="*/ 967154 w 4727331"/>
              <a:gd name="connsiteY38" fmla="*/ 942243 h 1808285"/>
              <a:gd name="connsiteX39" fmla="*/ 967154 w 4727331"/>
              <a:gd name="connsiteY39" fmla="*/ 905608 h 1808285"/>
              <a:gd name="connsiteX40" fmla="*/ 959827 w 4727331"/>
              <a:gd name="connsiteY40" fmla="*/ 905608 h 1808285"/>
              <a:gd name="connsiteX41" fmla="*/ 959827 w 4727331"/>
              <a:gd name="connsiteY41" fmla="*/ 819150 h 1808285"/>
              <a:gd name="connsiteX42" fmla="*/ 912935 w 4727331"/>
              <a:gd name="connsiteY42" fmla="*/ 819150 h 1808285"/>
              <a:gd name="connsiteX43" fmla="*/ 912935 w 4727331"/>
              <a:gd name="connsiteY43" fmla="*/ 783981 h 1808285"/>
              <a:gd name="connsiteX44" fmla="*/ 738554 w 4727331"/>
              <a:gd name="connsiteY44" fmla="*/ 783981 h 1808285"/>
              <a:gd name="connsiteX45" fmla="*/ 738554 w 4727331"/>
              <a:gd name="connsiteY45" fmla="*/ 625720 h 1808285"/>
              <a:gd name="connsiteX46" fmla="*/ 694593 w 4727331"/>
              <a:gd name="connsiteY46" fmla="*/ 625720 h 1808285"/>
              <a:gd name="connsiteX47" fmla="*/ 694593 w 4727331"/>
              <a:gd name="connsiteY47" fmla="*/ 589085 h 1808285"/>
              <a:gd name="connsiteX48" fmla="*/ 638908 w 4727331"/>
              <a:gd name="connsiteY48" fmla="*/ 589085 h 1808285"/>
              <a:gd name="connsiteX49" fmla="*/ 638908 w 4727331"/>
              <a:gd name="connsiteY49" fmla="*/ 546589 h 1808285"/>
              <a:gd name="connsiteX50" fmla="*/ 509954 w 4727331"/>
              <a:gd name="connsiteY50" fmla="*/ 546589 h 1808285"/>
              <a:gd name="connsiteX51" fmla="*/ 509954 w 4727331"/>
              <a:gd name="connsiteY51" fmla="*/ 521677 h 1808285"/>
              <a:gd name="connsiteX52" fmla="*/ 482112 w 4727331"/>
              <a:gd name="connsiteY52" fmla="*/ 521677 h 1808285"/>
              <a:gd name="connsiteX53" fmla="*/ 482112 w 4727331"/>
              <a:gd name="connsiteY53" fmla="*/ 356089 h 1808285"/>
              <a:gd name="connsiteX54" fmla="*/ 422031 w 4727331"/>
              <a:gd name="connsiteY54" fmla="*/ 356089 h 1808285"/>
              <a:gd name="connsiteX55" fmla="*/ 422031 w 4727331"/>
              <a:gd name="connsiteY55" fmla="*/ 320920 h 1808285"/>
              <a:gd name="connsiteX56" fmla="*/ 338504 w 4727331"/>
              <a:gd name="connsiteY56" fmla="*/ 320920 h 1808285"/>
              <a:gd name="connsiteX57" fmla="*/ 338504 w 4727331"/>
              <a:gd name="connsiteY57" fmla="*/ 252047 h 1808285"/>
              <a:gd name="connsiteX58" fmla="*/ 297473 w 4727331"/>
              <a:gd name="connsiteY58" fmla="*/ 252047 h 1808285"/>
              <a:gd name="connsiteX59" fmla="*/ 297473 w 4727331"/>
              <a:gd name="connsiteY59" fmla="*/ 228600 h 1808285"/>
              <a:gd name="connsiteX60" fmla="*/ 269631 w 4727331"/>
              <a:gd name="connsiteY60" fmla="*/ 228600 h 1808285"/>
              <a:gd name="connsiteX61" fmla="*/ 269631 w 4727331"/>
              <a:gd name="connsiteY61" fmla="*/ 184639 h 1808285"/>
              <a:gd name="connsiteX62" fmla="*/ 246185 w 4727331"/>
              <a:gd name="connsiteY62" fmla="*/ 184639 h 1808285"/>
              <a:gd name="connsiteX63" fmla="*/ 246185 w 4727331"/>
              <a:gd name="connsiteY63" fmla="*/ 146539 h 1808285"/>
              <a:gd name="connsiteX64" fmla="*/ 231531 w 4727331"/>
              <a:gd name="connsiteY64" fmla="*/ 146539 h 1808285"/>
              <a:gd name="connsiteX65" fmla="*/ 231531 w 4727331"/>
              <a:gd name="connsiteY65" fmla="*/ 24912 h 1808285"/>
              <a:gd name="connsiteX66" fmla="*/ 203689 w 4727331"/>
              <a:gd name="connsiteY66" fmla="*/ 24912 h 1808285"/>
              <a:gd name="connsiteX67" fmla="*/ 203689 w 4727331"/>
              <a:gd name="connsiteY67" fmla="*/ 0 h 1808285"/>
              <a:gd name="connsiteX68" fmla="*/ 0 w 4727331"/>
              <a:gd name="connsiteY68" fmla="*/ 0 h 180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727331" h="1808285">
                <a:moveTo>
                  <a:pt x="4727331" y="1808285"/>
                </a:moveTo>
                <a:lnTo>
                  <a:pt x="3360127" y="1808285"/>
                </a:lnTo>
                <a:lnTo>
                  <a:pt x="3360127" y="1765789"/>
                </a:lnTo>
                <a:lnTo>
                  <a:pt x="2605454" y="1765789"/>
                </a:lnTo>
                <a:lnTo>
                  <a:pt x="2605454" y="1778977"/>
                </a:lnTo>
                <a:lnTo>
                  <a:pt x="2605454" y="1720362"/>
                </a:lnTo>
                <a:lnTo>
                  <a:pt x="1985597" y="1720362"/>
                </a:lnTo>
                <a:lnTo>
                  <a:pt x="1985597" y="1680797"/>
                </a:lnTo>
                <a:lnTo>
                  <a:pt x="1938704" y="1680797"/>
                </a:lnTo>
                <a:lnTo>
                  <a:pt x="1938704" y="1629508"/>
                </a:lnTo>
                <a:lnTo>
                  <a:pt x="1828800" y="1629508"/>
                </a:lnTo>
                <a:lnTo>
                  <a:pt x="1828800" y="1584081"/>
                </a:lnTo>
                <a:lnTo>
                  <a:pt x="1679331" y="1584081"/>
                </a:lnTo>
                <a:lnTo>
                  <a:pt x="1679331" y="1540120"/>
                </a:lnTo>
                <a:lnTo>
                  <a:pt x="1644162" y="1540120"/>
                </a:lnTo>
                <a:lnTo>
                  <a:pt x="1644162" y="1497624"/>
                </a:lnTo>
                <a:lnTo>
                  <a:pt x="1625112" y="1497624"/>
                </a:lnTo>
                <a:lnTo>
                  <a:pt x="1625112" y="1441939"/>
                </a:lnTo>
                <a:lnTo>
                  <a:pt x="1510812" y="1441939"/>
                </a:lnTo>
                <a:lnTo>
                  <a:pt x="1510812" y="1397977"/>
                </a:lnTo>
                <a:lnTo>
                  <a:pt x="1374531" y="1397977"/>
                </a:lnTo>
                <a:lnTo>
                  <a:pt x="1374531" y="1348154"/>
                </a:lnTo>
                <a:lnTo>
                  <a:pt x="1364273" y="1348154"/>
                </a:lnTo>
                <a:lnTo>
                  <a:pt x="1364273" y="1298331"/>
                </a:lnTo>
                <a:lnTo>
                  <a:pt x="1351085" y="1298331"/>
                </a:lnTo>
                <a:lnTo>
                  <a:pt x="1351085" y="1257300"/>
                </a:lnTo>
                <a:lnTo>
                  <a:pt x="1320312" y="1257300"/>
                </a:lnTo>
                <a:lnTo>
                  <a:pt x="1320312" y="1219200"/>
                </a:lnTo>
                <a:lnTo>
                  <a:pt x="1263162" y="1219200"/>
                </a:lnTo>
                <a:lnTo>
                  <a:pt x="1263162" y="1166447"/>
                </a:lnTo>
                <a:lnTo>
                  <a:pt x="1235320" y="1166447"/>
                </a:lnTo>
                <a:lnTo>
                  <a:pt x="1235320" y="1113693"/>
                </a:lnTo>
                <a:lnTo>
                  <a:pt x="1233854" y="1112227"/>
                </a:lnTo>
                <a:lnTo>
                  <a:pt x="1233854" y="1036027"/>
                </a:lnTo>
                <a:lnTo>
                  <a:pt x="1166447" y="1036027"/>
                </a:lnTo>
                <a:lnTo>
                  <a:pt x="1166447" y="989135"/>
                </a:lnTo>
                <a:lnTo>
                  <a:pt x="1106366" y="989135"/>
                </a:lnTo>
                <a:lnTo>
                  <a:pt x="1106366" y="942243"/>
                </a:lnTo>
                <a:lnTo>
                  <a:pt x="967154" y="942243"/>
                </a:lnTo>
                <a:lnTo>
                  <a:pt x="967154" y="905608"/>
                </a:lnTo>
                <a:lnTo>
                  <a:pt x="959827" y="905608"/>
                </a:lnTo>
                <a:lnTo>
                  <a:pt x="959827" y="819150"/>
                </a:lnTo>
                <a:lnTo>
                  <a:pt x="912935" y="819150"/>
                </a:lnTo>
                <a:lnTo>
                  <a:pt x="912935" y="783981"/>
                </a:lnTo>
                <a:lnTo>
                  <a:pt x="738554" y="783981"/>
                </a:lnTo>
                <a:lnTo>
                  <a:pt x="738554" y="625720"/>
                </a:lnTo>
                <a:lnTo>
                  <a:pt x="694593" y="625720"/>
                </a:lnTo>
                <a:lnTo>
                  <a:pt x="694593" y="589085"/>
                </a:lnTo>
                <a:lnTo>
                  <a:pt x="638908" y="589085"/>
                </a:lnTo>
                <a:lnTo>
                  <a:pt x="638908" y="546589"/>
                </a:lnTo>
                <a:lnTo>
                  <a:pt x="509954" y="546589"/>
                </a:lnTo>
                <a:lnTo>
                  <a:pt x="509954" y="521677"/>
                </a:lnTo>
                <a:lnTo>
                  <a:pt x="482112" y="521677"/>
                </a:lnTo>
                <a:lnTo>
                  <a:pt x="482112" y="356089"/>
                </a:lnTo>
                <a:lnTo>
                  <a:pt x="422031" y="356089"/>
                </a:lnTo>
                <a:lnTo>
                  <a:pt x="422031" y="320920"/>
                </a:lnTo>
                <a:lnTo>
                  <a:pt x="338504" y="320920"/>
                </a:lnTo>
                <a:lnTo>
                  <a:pt x="338504" y="252047"/>
                </a:lnTo>
                <a:lnTo>
                  <a:pt x="297473" y="252047"/>
                </a:lnTo>
                <a:lnTo>
                  <a:pt x="297473" y="228600"/>
                </a:lnTo>
                <a:lnTo>
                  <a:pt x="269631" y="228600"/>
                </a:lnTo>
                <a:lnTo>
                  <a:pt x="269631" y="184639"/>
                </a:lnTo>
                <a:lnTo>
                  <a:pt x="246185" y="184639"/>
                </a:lnTo>
                <a:lnTo>
                  <a:pt x="246185" y="146539"/>
                </a:lnTo>
                <a:lnTo>
                  <a:pt x="231531" y="146539"/>
                </a:lnTo>
                <a:lnTo>
                  <a:pt x="231531" y="24912"/>
                </a:lnTo>
                <a:lnTo>
                  <a:pt x="203689" y="24912"/>
                </a:lnTo>
                <a:lnTo>
                  <a:pt x="20368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43" name="Freeform: Shape 142">
            <a:extLst>
              <a:ext uri="{FF2B5EF4-FFF2-40B4-BE49-F238E27FC236}">
                <a16:creationId xmlns:a16="http://schemas.microsoft.com/office/drawing/2014/main" id="{12EA7E79-C922-8380-4708-365120D5AA43}"/>
              </a:ext>
            </a:extLst>
          </p:cNvPr>
          <p:cNvSpPr/>
          <p:nvPr/>
        </p:nvSpPr>
        <p:spPr bwMode="auto">
          <a:xfrm>
            <a:off x="1524000" y="4169587"/>
            <a:ext cx="4743450" cy="1594339"/>
          </a:xfrm>
          <a:custGeom>
            <a:avLst/>
            <a:gdLst>
              <a:gd name="connsiteX0" fmla="*/ 4743450 w 4743450"/>
              <a:gd name="connsiteY0" fmla="*/ 1594339 h 1594339"/>
              <a:gd name="connsiteX1" fmla="*/ 4467958 w 4743450"/>
              <a:gd name="connsiteY1" fmla="*/ 1594339 h 1594339"/>
              <a:gd name="connsiteX2" fmla="*/ 4467958 w 4743450"/>
              <a:gd name="connsiteY2" fmla="*/ 1480039 h 1594339"/>
              <a:gd name="connsiteX3" fmla="*/ 3688373 w 4743450"/>
              <a:gd name="connsiteY3" fmla="*/ 1480039 h 1594339"/>
              <a:gd name="connsiteX4" fmla="*/ 3688373 w 4743450"/>
              <a:gd name="connsiteY4" fmla="*/ 1393581 h 1594339"/>
              <a:gd name="connsiteX5" fmla="*/ 3440723 w 4743450"/>
              <a:gd name="connsiteY5" fmla="*/ 1393581 h 1594339"/>
              <a:gd name="connsiteX6" fmla="*/ 3440723 w 4743450"/>
              <a:gd name="connsiteY6" fmla="*/ 1310054 h 1594339"/>
              <a:gd name="connsiteX7" fmla="*/ 3143250 w 4743450"/>
              <a:gd name="connsiteY7" fmla="*/ 1310054 h 1594339"/>
              <a:gd name="connsiteX8" fmla="*/ 3143250 w 4743450"/>
              <a:gd name="connsiteY8" fmla="*/ 1257300 h 1594339"/>
              <a:gd name="connsiteX9" fmla="*/ 3106615 w 4743450"/>
              <a:gd name="connsiteY9" fmla="*/ 1257300 h 1594339"/>
              <a:gd name="connsiteX10" fmla="*/ 3106615 w 4743450"/>
              <a:gd name="connsiteY10" fmla="*/ 1206012 h 1594339"/>
              <a:gd name="connsiteX11" fmla="*/ 2130669 w 4743450"/>
              <a:gd name="connsiteY11" fmla="*/ 1206012 h 1594339"/>
              <a:gd name="connsiteX12" fmla="*/ 2130669 w 4743450"/>
              <a:gd name="connsiteY12" fmla="*/ 1148862 h 1594339"/>
              <a:gd name="connsiteX13" fmla="*/ 2117481 w 4743450"/>
              <a:gd name="connsiteY13" fmla="*/ 1148862 h 1594339"/>
              <a:gd name="connsiteX14" fmla="*/ 2117481 w 4743450"/>
              <a:gd name="connsiteY14" fmla="*/ 1088781 h 1594339"/>
              <a:gd name="connsiteX15" fmla="*/ 2004646 w 4743450"/>
              <a:gd name="connsiteY15" fmla="*/ 1088781 h 1594339"/>
              <a:gd name="connsiteX16" fmla="*/ 2004646 w 4743450"/>
              <a:gd name="connsiteY16" fmla="*/ 1030166 h 1594339"/>
              <a:gd name="connsiteX17" fmla="*/ 1944565 w 4743450"/>
              <a:gd name="connsiteY17" fmla="*/ 1030166 h 1594339"/>
              <a:gd name="connsiteX18" fmla="*/ 1944565 w 4743450"/>
              <a:gd name="connsiteY18" fmla="*/ 981808 h 1594339"/>
              <a:gd name="connsiteX19" fmla="*/ 1771650 w 4743450"/>
              <a:gd name="connsiteY19" fmla="*/ 981808 h 1594339"/>
              <a:gd name="connsiteX20" fmla="*/ 1771650 w 4743450"/>
              <a:gd name="connsiteY20" fmla="*/ 921727 h 1594339"/>
              <a:gd name="connsiteX21" fmla="*/ 1548912 w 4743450"/>
              <a:gd name="connsiteY21" fmla="*/ 921727 h 1594339"/>
              <a:gd name="connsiteX22" fmla="*/ 1548912 w 4743450"/>
              <a:gd name="connsiteY22" fmla="*/ 870439 h 1594339"/>
              <a:gd name="connsiteX23" fmla="*/ 1444869 w 4743450"/>
              <a:gd name="connsiteY23" fmla="*/ 870439 h 1594339"/>
              <a:gd name="connsiteX24" fmla="*/ 1444869 w 4743450"/>
              <a:gd name="connsiteY24" fmla="*/ 823547 h 1594339"/>
              <a:gd name="connsiteX25" fmla="*/ 1418492 w 4743450"/>
              <a:gd name="connsiteY25" fmla="*/ 823547 h 1594339"/>
              <a:gd name="connsiteX26" fmla="*/ 1418492 w 4743450"/>
              <a:gd name="connsiteY26" fmla="*/ 772258 h 1594339"/>
              <a:gd name="connsiteX27" fmla="*/ 1280746 w 4743450"/>
              <a:gd name="connsiteY27" fmla="*/ 772258 h 1594339"/>
              <a:gd name="connsiteX28" fmla="*/ 1280746 w 4743450"/>
              <a:gd name="connsiteY28" fmla="*/ 719504 h 1594339"/>
              <a:gd name="connsiteX29" fmla="*/ 1232388 w 4743450"/>
              <a:gd name="connsiteY29" fmla="*/ 719504 h 1594339"/>
              <a:gd name="connsiteX30" fmla="*/ 1232388 w 4743450"/>
              <a:gd name="connsiteY30" fmla="*/ 616927 h 1594339"/>
              <a:gd name="connsiteX31" fmla="*/ 1214804 w 4743450"/>
              <a:gd name="connsiteY31" fmla="*/ 616927 h 1594339"/>
              <a:gd name="connsiteX32" fmla="*/ 1214804 w 4743450"/>
              <a:gd name="connsiteY32" fmla="*/ 575897 h 1594339"/>
              <a:gd name="connsiteX33" fmla="*/ 1043354 w 4743450"/>
              <a:gd name="connsiteY33" fmla="*/ 575897 h 1594339"/>
              <a:gd name="connsiteX34" fmla="*/ 1043354 w 4743450"/>
              <a:gd name="connsiteY34" fmla="*/ 536331 h 1594339"/>
              <a:gd name="connsiteX35" fmla="*/ 965688 w 4743450"/>
              <a:gd name="connsiteY35" fmla="*/ 536331 h 1594339"/>
              <a:gd name="connsiteX36" fmla="*/ 965688 w 4743450"/>
              <a:gd name="connsiteY36" fmla="*/ 490904 h 1594339"/>
              <a:gd name="connsiteX37" fmla="*/ 901212 w 4743450"/>
              <a:gd name="connsiteY37" fmla="*/ 490904 h 1594339"/>
              <a:gd name="connsiteX38" fmla="*/ 901212 w 4743450"/>
              <a:gd name="connsiteY38" fmla="*/ 438150 h 1594339"/>
              <a:gd name="connsiteX39" fmla="*/ 849923 w 4743450"/>
              <a:gd name="connsiteY39" fmla="*/ 438150 h 1594339"/>
              <a:gd name="connsiteX40" fmla="*/ 849923 w 4743450"/>
              <a:gd name="connsiteY40" fmla="*/ 391258 h 1594339"/>
              <a:gd name="connsiteX41" fmla="*/ 753208 w 4743450"/>
              <a:gd name="connsiteY41" fmla="*/ 391258 h 1594339"/>
              <a:gd name="connsiteX42" fmla="*/ 753208 w 4743450"/>
              <a:gd name="connsiteY42" fmla="*/ 312127 h 1594339"/>
              <a:gd name="connsiteX43" fmla="*/ 734158 w 4743450"/>
              <a:gd name="connsiteY43" fmla="*/ 312127 h 1594339"/>
              <a:gd name="connsiteX44" fmla="*/ 734158 w 4743450"/>
              <a:gd name="connsiteY44" fmla="*/ 180243 h 1594339"/>
              <a:gd name="connsiteX45" fmla="*/ 720969 w 4743450"/>
              <a:gd name="connsiteY45" fmla="*/ 180243 h 1594339"/>
              <a:gd name="connsiteX46" fmla="*/ 720969 w 4743450"/>
              <a:gd name="connsiteY46" fmla="*/ 142143 h 1594339"/>
              <a:gd name="connsiteX47" fmla="*/ 370742 w 4743450"/>
              <a:gd name="connsiteY47" fmla="*/ 142143 h 1594339"/>
              <a:gd name="connsiteX48" fmla="*/ 370742 w 4743450"/>
              <a:gd name="connsiteY48" fmla="*/ 102577 h 1594339"/>
              <a:gd name="connsiteX49" fmla="*/ 262304 w 4743450"/>
              <a:gd name="connsiteY49" fmla="*/ 102577 h 1594339"/>
              <a:gd name="connsiteX50" fmla="*/ 262304 w 4743450"/>
              <a:gd name="connsiteY50" fmla="*/ 83527 h 1594339"/>
              <a:gd name="connsiteX51" fmla="*/ 232996 w 4743450"/>
              <a:gd name="connsiteY51" fmla="*/ 83527 h 1594339"/>
              <a:gd name="connsiteX52" fmla="*/ 232996 w 4743450"/>
              <a:gd name="connsiteY52" fmla="*/ 35170 h 1594339"/>
              <a:gd name="connsiteX53" fmla="*/ 95250 w 4743450"/>
              <a:gd name="connsiteY53" fmla="*/ 35170 h 1594339"/>
              <a:gd name="connsiteX54" fmla="*/ 95250 w 4743450"/>
              <a:gd name="connsiteY54" fmla="*/ 0 h 1594339"/>
              <a:gd name="connsiteX55" fmla="*/ 0 w 4743450"/>
              <a:gd name="connsiteY55" fmla="*/ 0 h 1594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743450" h="1594339">
                <a:moveTo>
                  <a:pt x="4743450" y="1594339"/>
                </a:moveTo>
                <a:lnTo>
                  <a:pt x="4467958" y="1594339"/>
                </a:lnTo>
                <a:lnTo>
                  <a:pt x="4467958" y="1480039"/>
                </a:lnTo>
                <a:lnTo>
                  <a:pt x="3688373" y="1480039"/>
                </a:lnTo>
                <a:lnTo>
                  <a:pt x="3688373" y="1393581"/>
                </a:lnTo>
                <a:lnTo>
                  <a:pt x="3440723" y="1393581"/>
                </a:lnTo>
                <a:lnTo>
                  <a:pt x="3440723" y="1310054"/>
                </a:lnTo>
                <a:lnTo>
                  <a:pt x="3143250" y="1310054"/>
                </a:lnTo>
                <a:lnTo>
                  <a:pt x="3143250" y="1257300"/>
                </a:lnTo>
                <a:lnTo>
                  <a:pt x="3106615" y="1257300"/>
                </a:lnTo>
                <a:lnTo>
                  <a:pt x="3106615" y="1206012"/>
                </a:lnTo>
                <a:lnTo>
                  <a:pt x="2130669" y="1206012"/>
                </a:lnTo>
                <a:lnTo>
                  <a:pt x="2130669" y="1148862"/>
                </a:lnTo>
                <a:lnTo>
                  <a:pt x="2117481" y="1148862"/>
                </a:lnTo>
                <a:lnTo>
                  <a:pt x="2117481" y="1088781"/>
                </a:lnTo>
                <a:lnTo>
                  <a:pt x="2004646" y="1088781"/>
                </a:lnTo>
                <a:lnTo>
                  <a:pt x="2004646" y="1030166"/>
                </a:lnTo>
                <a:lnTo>
                  <a:pt x="1944565" y="1030166"/>
                </a:lnTo>
                <a:lnTo>
                  <a:pt x="1944565" y="981808"/>
                </a:lnTo>
                <a:lnTo>
                  <a:pt x="1771650" y="981808"/>
                </a:lnTo>
                <a:lnTo>
                  <a:pt x="1771650" y="921727"/>
                </a:lnTo>
                <a:lnTo>
                  <a:pt x="1548912" y="921727"/>
                </a:lnTo>
                <a:lnTo>
                  <a:pt x="1548912" y="870439"/>
                </a:lnTo>
                <a:lnTo>
                  <a:pt x="1444869" y="870439"/>
                </a:lnTo>
                <a:lnTo>
                  <a:pt x="1444869" y="823547"/>
                </a:lnTo>
                <a:lnTo>
                  <a:pt x="1418492" y="823547"/>
                </a:lnTo>
                <a:lnTo>
                  <a:pt x="1418492" y="772258"/>
                </a:lnTo>
                <a:lnTo>
                  <a:pt x="1280746" y="772258"/>
                </a:lnTo>
                <a:lnTo>
                  <a:pt x="1280746" y="719504"/>
                </a:lnTo>
                <a:lnTo>
                  <a:pt x="1232388" y="719504"/>
                </a:lnTo>
                <a:lnTo>
                  <a:pt x="1232388" y="616927"/>
                </a:lnTo>
                <a:lnTo>
                  <a:pt x="1214804" y="616927"/>
                </a:lnTo>
                <a:lnTo>
                  <a:pt x="1214804" y="575897"/>
                </a:lnTo>
                <a:lnTo>
                  <a:pt x="1043354" y="575897"/>
                </a:lnTo>
                <a:lnTo>
                  <a:pt x="1043354" y="536331"/>
                </a:lnTo>
                <a:lnTo>
                  <a:pt x="965688" y="536331"/>
                </a:lnTo>
                <a:lnTo>
                  <a:pt x="965688" y="490904"/>
                </a:lnTo>
                <a:lnTo>
                  <a:pt x="901212" y="490904"/>
                </a:lnTo>
                <a:lnTo>
                  <a:pt x="901212" y="438150"/>
                </a:lnTo>
                <a:lnTo>
                  <a:pt x="849923" y="438150"/>
                </a:lnTo>
                <a:lnTo>
                  <a:pt x="849923" y="391258"/>
                </a:lnTo>
                <a:lnTo>
                  <a:pt x="753208" y="391258"/>
                </a:lnTo>
                <a:lnTo>
                  <a:pt x="753208" y="312127"/>
                </a:lnTo>
                <a:lnTo>
                  <a:pt x="734158" y="312127"/>
                </a:lnTo>
                <a:lnTo>
                  <a:pt x="734158" y="180243"/>
                </a:lnTo>
                <a:lnTo>
                  <a:pt x="720969" y="180243"/>
                </a:lnTo>
                <a:lnTo>
                  <a:pt x="720969" y="142143"/>
                </a:lnTo>
                <a:lnTo>
                  <a:pt x="370742" y="142143"/>
                </a:lnTo>
                <a:lnTo>
                  <a:pt x="370742" y="102577"/>
                </a:lnTo>
                <a:lnTo>
                  <a:pt x="262304" y="102577"/>
                </a:lnTo>
                <a:lnTo>
                  <a:pt x="262304" y="83527"/>
                </a:lnTo>
                <a:lnTo>
                  <a:pt x="232996" y="83527"/>
                </a:lnTo>
                <a:lnTo>
                  <a:pt x="232996" y="35170"/>
                </a:lnTo>
                <a:lnTo>
                  <a:pt x="95250" y="35170"/>
                </a:lnTo>
                <a:lnTo>
                  <a:pt x="9525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77" name="Group 176">
            <a:extLst>
              <a:ext uri="{FF2B5EF4-FFF2-40B4-BE49-F238E27FC236}">
                <a16:creationId xmlns:a16="http://schemas.microsoft.com/office/drawing/2014/main" id="{10689EEF-F4EF-34E9-9C7D-B619DCFAF40F}"/>
              </a:ext>
            </a:extLst>
          </p:cNvPr>
          <p:cNvGrpSpPr/>
          <p:nvPr/>
        </p:nvGrpSpPr>
        <p:grpSpPr>
          <a:xfrm>
            <a:off x="1506384" y="4139152"/>
            <a:ext cx="1266016" cy="1093102"/>
            <a:chOff x="1506384" y="3849903"/>
            <a:chExt cx="1266016" cy="1093102"/>
          </a:xfrm>
        </p:grpSpPr>
        <p:sp>
          <p:nvSpPr>
            <p:cNvPr id="163" name="Oval 162">
              <a:extLst>
                <a:ext uri="{FF2B5EF4-FFF2-40B4-BE49-F238E27FC236}">
                  <a16:creationId xmlns:a16="http://schemas.microsoft.com/office/drawing/2014/main" id="{46163114-1583-EDE4-B0F7-5AD2283C917A}"/>
                </a:ext>
              </a:extLst>
            </p:cNvPr>
            <p:cNvSpPr/>
            <p:nvPr/>
          </p:nvSpPr>
          <p:spPr bwMode="auto">
            <a:xfrm>
              <a:off x="1518107" y="3849903"/>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A57F9915-D067-5B19-AA1E-30A9FF83B84C}"/>
                </a:ext>
              </a:extLst>
            </p:cNvPr>
            <p:cNvSpPr/>
            <p:nvPr/>
          </p:nvSpPr>
          <p:spPr bwMode="auto">
            <a:xfrm>
              <a:off x="1506384" y="3849903"/>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6DFACBA4-DFE0-87FD-EAB3-85440B519D4E}"/>
                </a:ext>
              </a:extLst>
            </p:cNvPr>
            <p:cNvSpPr/>
            <p:nvPr/>
          </p:nvSpPr>
          <p:spPr bwMode="auto">
            <a:xfrm>
              <a:off x="1967980" y="4241161"/>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937C452A-216E-990D-90FC-7F5B21C0BD32}"/>
                </a:ext>
              </a:extLst>
            </p:cNvPr>
            <p:cNvSpPr/>
            <p:nvPr/>
          </p:nvSpPr>
          <p:spPr bwMode="auto">
            <a:xfrm>
              <a:off x="1985565" y="4371581"/>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51C3ADFC-F37D-D4EA-B378-774353C08560}"/>
                </a:ext>
              </a:extLst>
            </p:cNvPr>
            <p:cNvSpPr/>
            <p:nvPr/>
          </p:nvSpPr>
          <p:spPr bwMode="auto">
            <a:xfrm>
              <a:off x="2011942" y="4371581"/>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8A1DA9FA-F7B5-5416-4F82-A71F9E502962}"/>
                </a:ext>
              </a:extLst>
            </p:cNvPr>
            <p:cNvSpPr/>
            <p:nvPr/>
          </p:nvSpPr>
          <p:spPr bwMode="auto">
            <a:xfrm>
              <a:off x="2108657" y="4415543"/>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4E04B9EB-F8B0-CF40-B413-5DA0EC6BC0B7}"/>
                </a:ext>
              </a:extLst>
            </p:cNvPr>
            <p:cNvSpPr/>
            <p:nvPr/>
          </p:nvSpPr>
          <p:spPr bwMode="auto">
            <a:xfrm>
              <a:off x="2231749" y="4526912"/>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86395E35-319D-D793-DBF4-17BAF33746FF}"/>
                </a:ext>
              </a:extLst>
            </p:cNvPr>
            <p:cNvSpPr/>
            <p:nvPr/>
          </p:nvSpPr>
          <p:spPr bwMode="auto">
            <a:xfrm>
              <a:off x="2285968" y="4633885"/>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848D99B2-57FC-1AF0-3E7C-208F64945A2F}"/>
                </a:ext>
              </a:extLst>
            </p:cNvPr>
            <p:cNvSpPr/>
            <p:nvPr/>
          </p:nvSpPr>
          <p:spPr bwMode="auto">
            <a:xfrm>
              <a:off x="2460349" y="4756977"/>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3E80D1B2-B056-1476-E98F-1F4F92921B43}"/>
                </a:ext>
              </a:extLst>
            </p:cNvPr>
            <p:cNvSpPr/>
            <p:nvPr/>
          </p:nvSpPr>
          <p:spPr bwMode="auto">
            <a:xfrm>
              <a:off x="2718257" y="4888862"/>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65AB0961-2515-F5D6-B810-5A401185DF5D}"/>
                </a:ext>
              </a:extLst>
            </p:cNvPr>
            <p:cNvSpPr/>
            <p:nvPr/>
          </p:nvSpPr>
          <p:spPr bwMode="auto">
            <a:xfrm>
              <a:off x="1724726" y="3942222"/>
              <a:ext cx="54143" cy="54143"/>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7" name="Group 166">
            <a:extLst>
              <a:ext uri="{FF2B5EF4-FFF2-40B4-BE49-F238E27FC236}">
                <a16:creationId xmlns:a16="http://schemas.microsoft.com/office/drawing/2014/main" id="{0BE682C1-7EC7-B617-69D0-8A6D14016ED0}"/>
              </a:ext>
            </a:extLst>
          </p:cNvPr>
          <p:cNvGrpSpPr/>
          <p:nvPr/>
        </p:nvGrpSpPr>
        <p:grpSpPr>
          <a:xfrm>
            <a:off x="1737916" y="4209491"/>
            <a:ext cx="4552873" cy="1584005"/>
            <a:chOff x="1737916" y="3920242"/>
            <a:chExt cx="4552873" cy="1584005"/>
          </a:xfrm>
        </p:grpSpPr>
        <p:grpSp>
          <p:nvGrpSpPr>
            <p:cNvPr id="165" name="Group 164">
              <a:extLst>
                <a:ext uri="{FF2B5EF4-FFF2-40B4-BE49-F238E27FC236}">
                  <a16:creationId xmlns:a16="http://schemas.microsoft.com/office/drawing/2014/main" id="{4D3343D5-12D6-7305-8F3C-286B0726BDB7}"/>
                </a:ext>
              </a:extLst>
            </p:cNvPr>
            <p:cNvGrpSpPr/>
            <p:nvPr/>
          </p:nvGrpSpPr>
          <p:grpSpPr>
            <a:xfrm>
              <a:off x="1737916" y="3920242"/>
              <a:ext cx="1425741" cy="915789"/>
              <a:chOff x="1737916" y="3920242"/>
              <a:chExt cx="1425741" cy="915789"/>
            </a:xfrm>
          </p:grpSpPr>
          <p:grpSp>
            <p:nvGrpSpPr>
              <p:cNvPr id="164" name="Group 163">
                <a:extLst>
                  <a:ext uri="{FF2B5EF4-FFF2-40B4-BE49-F238E27FC236}">
                    <a16:creationId xmlns:a16="http://schemas.microsoft.com/office/drawing/2014/main" id="{9B67BC2A-1483-8E1C-E5FF-BE465B128681}"/>
                  </a:ext>
                </a:extLst>
              </p:cNvPr>
              <p:cNvGrpSpPr/>
              <p:nvPr/>
            </p:nvGrpSpPr>
            <p:grpSpPr>
              <a:xfrm>
                <a:off x="1737916" y="3920242"/>
                <a:ext cx="525996" cy="131808"/>
                <a:chOff x="1737916" y="3920242"/>
                <a:chExt cx="525996" cy="131808"/>
              </a:xfrm>
            </p:grpSpPr>
            <p:sp>
              <p:nvSpPr>
                <p:cNvPr id="144" name="Oval 143">
                  <a:extLst>
                    <a:ext uri="{FF2B5EF4-FFF2-40B4-BE49-F238E27FC236}">
                      <a16:creationId xmlns:a16="http://schemas.microsoft.com/office/drawing/2014/main" id="{8F43BCD2-5BA0-328F-F8A2-8A768686FE97}"/>
                    </a:ext>
                  </a:extLst>
                </p:cNvPr>
                <p:cNvSpPr/>
                <p:nvPr/>
              </p:nvSpPr>
              <p:spPr bwMode="auto">
                <a:xfrm>
                  <a:off x="1737916" y="3920242"/>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0D24EC51-43DE-56E7-E65A-2208852DDF13}"/>
                    </a:ext>
                  </a:extLst>
                </p:cNvPr>
                <p:cNvSpPr/>
                <p:nvPr/>
              </p:nvSpPr>
              <p:spPr bwMode="auto">
                <a:xfrm>
                  <a:off x="1781877" y="39598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25C5F8F2-203C-D8AC-FD65-58943E94273B}"/>
                    </a:ext>
                  </a:extLst>
                </p:cNvPr>
                <p:cNvSpPr/>
                <p:nvPr/>
              </p:nvSpPr>
              <p:spPr bwMode="auto">
                <a:xfrm>
                  <a:off x="1970911" y="39979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C194320E-EE2A-4426-C428-2D4F6D81AEEE}"/>
                    </a:ext>
                  </a:extLst>
                </p:cNvPr>
                <p:cNvSpPr/>
                <p:nvPr/>
              </p:nvSpPr>
              <p:spPr bwMode="auto">
                <a:xfrm>
                  <a:off x="1985565" y="39979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47CE2A2-C1DD-3DF4-B278-76AF0EDA9F65}"/>
                    </a:ext>
                  </a:extLst>
                </p:cNvPr>
                <p:cNvSpPr/>
                <p:nvPr/>
              </p:nvSpPr>
              <p:spPr bwMode="auto">
                <a:xfrm>
                  <a:off x="2014873" y="39979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5AD2143E-47FE-354E-ACBD-E40EF0500506}"/>
                    </a:ext>
                  </a:extLst>
                </p:cNvPr>
                <p:cNvSpPr/>
                <p:nvPr/>
              </p:nvSpPr>
              <p:spPr bwMode="auto">
                <a:xfrm>
                  <a:off x="2139430" y="39979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76AD4F18-1191-44C3-36F0-AD5D49C21A77}"/>
                    </a:ext>
                  </a:extLst>
                </p:cNvPr>
                <p:cNvSpPr/>
                <p:nvPr/>
              </p:nvSpPr>
              <p:spPr bwMode="auto">
                <a:xfrm>
                  <a:off x="2209769" y="3997907"/>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1" name="Oval 150">
                <a:extLst>
                  <a:ext uri="{FF2B5EF4-FFF2-40B4-BE49-F238E27FC236}">
                    <a16:creationId xmlns:a16="http://schemas.microsoft.com/office/drawing/2014/main" id="{CF2AF2A3-9CA0-0669-AB78-A9B7B4B9CD15}"/>
                  </a:ext>
                </a:extLst>
              </p:cNvPr>
              <p:cNvSpPr/>
              <p:nvPr/>
            </p:nvSpPr>
            <p:spPr bwMode="auto">
              <a:xfrm>
                <a:off x="2253730" y="4213318"/>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5D4246B8-7FC5-0844-0293-8BC6E04FE24B}"/>
                  </a:ext>
                </a:extLst>
              </p:cNvPr>
              <p:cNvSpPr/>
              <p:nvPr/>
            </p:nvSpPr>
            <p:spPr bwMode="auto">
              <a:xfrm>
                <a:off x="2457419" y="4342272"/>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E1080E14-DB12-CAE9-A055-7A7E3CA9EF8B}"/>
                  </a:ext>
                </a:extLst>
              </p:cNvPr>
              <p:cNvSpPr/>
              <p:nvPr/>
            </p:nvSpPr>
            <p:spPr bwMode="auto">
              <a:xfrm>
                <a:off x="2590769" y="4437522"/>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B95DD7CE-88CA-446E-E6FC-2205E7976197}"/>
                  </a:ext>
                </a:extLst>
              </p:cNvPr>
              <p:cNvSpPr/>
              <p:nvPr/>
            </p:nvSpPr>
            <p:spPr bwMode="auto">
              <a:xfrm>
                <a:off x="2710930" y="4482949"/>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4250D112-4615-0421-7DF6-EAD523B4C7F6}"/>
                  </a:ext>
                </a:extLst>
              </p:cNvPr>
              <p:cNvSpPr/>
              <p:nvPr/>
            </p:nvSpPr>
            <p:spPr bwMode="auto">
              <a:xfrm>
                <a:off x="2946857" y="4727668"/>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37F1CC70-3741-FF32-8716-06061DFC56C6}"/>
                  </a:ext>
                </a:extLst>
              </p:cNvPr>
              <p:cNvSpPr/>
              <p:nvPr/>
            </p:nvSpPr>
            <p:spPr bwMode="auto">
              <a:xfrm>
                <a:off x="3109514" y="4781888"/>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6" name="Group 165">
              <a:extLst>
                <a:ext uri="{FF2B5EF4-FFF2-40B4-BE49-F238E27FC236}">
                  <a16:creationId xmlns:a16="http://schemas.microsoft.com/office/drawing/2014/main" id="{CDC08FD7-E737-BCFD-0589-CC89DFC41187}"/>
                </a:ext>
              </a:extLst>
            </p:cNvPr>
            <p:cNvGrpSpPr/>
            <p:nvPr/>
          </p:nvGrpSpPr>
          <p:grpSpPr>
            <a:xfrm>
              <a:off x="4876768" y="5173146"/>
              <a:ext cx="1414021" cy="331101"/>
              <a:chOff x="4876768" y="5173146"/>
              <a:chExt cx="1414021" cy="331101"/>
            </a:xfrm>
          </p:grpSpPr>
          <p:sp>
            <p:nvSpPr>
              <p:cNvPr id="157" name="Oval 156">
                <a:extLst>
                  <a:ext uri="{FF2B5EF4-FFF2-40B4-BE49-F238E27FC236}">
                    <a16:creationId xmlns:a16="http://schemas.microsoft.com/office/drawing/2014/main" id="{F7B9C1FF-72F2-D432-63B6-6101A9EB3FB8}"/>
                  </a:ext>
                </a:extLst>
              </p:cNvPr>
              <p:cNvSpPr/>
              <p:nvPr/>
            </p:nvSpPr>
            <p:spPr bwMode="auto">
              <a:xfrm>
                <a:off x="4876768" y="5173146"/>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7A7B68B9-5AE4-3B86-6840-8F0ECB5325E3}"/>
                  </a:ext>
                </a:extLst>
              </p:cNvPr>
              <p:cNvSpPr/>
              <p:nvPr/>
            </p:nvSpPr>
            <p:spPr bwMode="auto">
              <a:xfrm>
                <a:off x="4889958" y="5173146"/>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5A295D27-B45D-291F-C810-422CFED6ED34}"/>
                  </a:ext>
                </a:extLst>
              </p:cNvPr>
              <p:cNvSpPr/>
              <p:nvPr/>
            </p:nvSpPr>
            <p:spPr bwMode="auto">
              <a:xfrm>
                <a:off x="5207946" y="5338734"/>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D714863F-9AD3-F93B-0B29-41AB81D34463}"/>
                  </a:ext>
                </a:extLst>
              </p:cNvPr>
              <p:cNvSpPr/>
              <p:nvPr/>
            </p:nvSpPr>
            <p:spPr bwMode="auto">
              <a:xfrm>
                <a:off x="6236646" y="5450104"/>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7B57BB14-4FFE-07BE-9452-B0CEA64EA030}"/>
                  </a:ext>
                </a:extLst>
              </p:cNvPr>
              <p:cNvSpPr/>
              <p:nvPr/>
            </p:nvSpPr>
            <p:spPr bwMode="auto">
              <a:xfrm>
                <a:off x="6156050" y="5450104"/>
                <a:ext cx="54143" cy="5414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6" name="TextBox 5">
            <a:extLst>
              <a:ext uri="{FF2B5EF4-FFF2-40B4-BE49-F238E27FC236}">
                <a16:creationId xmlns:a16="http://schemas.microsoft.com/office/drawing/2014/main" id="{0E5FBCBD-C2A3-FEFE-E716-80CC5B28EDCF}"/>
              </a:ext>
            </a:extLst>
          </p:cNvPr>
          <p:cNvSpPr txBox="1"/>
          <p:nvPr/>
        </p:nvSpPr>
        <p:spPr bwMode="auto">
          <a:xfrm>
            <a:off x="3691588" y="2275481"/>
            <a:ext cx="9903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ZOL + EOX</a:t>
            </a:r>
          </a:p>
        </p:txBody>
      </p:sp>
      <p:sp>
        <p:nvSpPr>
          <p:cNvPr id="9" name="TextBox 8">
            <a:extLst>
              <a:ext uri="{FF2B5EF4-FFF2-40B4-BE49-F238E27FC236}">
                <a16:creationId xmlns:a16="http://schemas.microsoft.com/office/drawing/2014/main" id="{AEE5EE01-184A-FC2F-ED17-D8CD47420D70}"/>
              </a:ext>
            </a:extLst>
          </p:cNvPr>
          <p:cNvSpPr txBox="1"/>
          <p:nvPr/>
        </p:nvSpPr>
        <p:spPr bwMode="auto">
          <a:xfrm>
            <a:off x="2203582" y="5212316"/>
            <a:ext cx="585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rgbClr val="FF0000"/>
                </a:solidFill>
                <a:latin typeface="Calibri" panose="020F0502020204030204" pitchFamily="34" charset="0"/>
              </a:rPr>
              <a:t>EOX</a:t>
            </a:r>
          </a:p>
        </p:txBody>
      </p:sp>
      <p:sp>
        <p:nvSpPr>
          <p:cNvPr id="13" name="TextBox 12">
            <a:extLst>
              <a:ext uri="{FF2B5EF4-FFF2-40B4-BE49-F238E27FC236}">
                <a16:creationId xmlns:a16="http://schemas.microsoft.com/office/drawing/2014/main" id="{BC45E97E-4878-F7E8-5B6A-24468D019C06}"/>
              </a:ext>
            </a:extLst>
          </p:cNvPr>
          <p:cNvSpPr txBox="1"/>
          <p:nvPr/>
        </p:nvSpPr>
        <p:spPr bwMode="auto">
          <a:xfrm>
            <a:off x="3703953" y="4975835"/>
            <a:ext cx="11352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ZOL + EOX</a:t>
            </a:r>
          </a:p>
        </p:txBody>
      </p:sp>
    </p:spTree>
    <p:extLst>
      <p:ext uri="{BB962C8B-B14F-4D97-AF65-F5344CB8AC3E}">
        <p14:creationId xmlns:p14="http://schemas.microsoft.com/office/powerpoint/2010/main" val="3568170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a:t>
            </a:r>
            <a:r>
              <a:rPr lang="en-US" dirty="0"/>
              <a:t>Zolbetuximab + mFOLFOX6 in CLDN18.2+ Treatment Naive G/GEJ Cancer</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548972"/>
          </a:xfrm>
        </p:spPr>
        <p:txBody>
          <a:bodyPr/>
          <a:lstStyle/>
          <a:p>
            <a:pPr>
              <a:spcBef>
                <a:spcPts val="0"/>
              </a:spcBef>
            </a:pPr>
            <a:r>
              <a:rPr lang="en-US" altLang="en-US" sz="2000" dirty="0"/>
              <a:t>Global, randomized, double-blind phase III trial</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33771" y="6359678"/>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2023.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 Box 45">
            <a:extLst>
              <a:ext uri="{FF2B5EF4-FFF2-40B4-BE49-F238E27FC236}">
                <a16:creationId xmlns:a16="http://schemas.microsoft.com/office/drawing/2014/main" id="{0F2AAA9A-43DE-4C8B-6196-6755920BAA01}"/>
              </a:ext>
            </a:extLst>
          </p:cNvPr>
          <p:cNvSpPr txBox="1">
            <a:spLocks noChangeArrowheads="1"/>
          </p:cNvSpPr>
          <p:nvPr/>
        </p:nvSpPr>
        <p:spPr bwMode="auto">
          <a:xfrm>
            <a:off x="442282" y="3027429"/>
            <a:ext cx="279346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locally advanced or metastatic gastric/GEJ adenocarcinoma; CLDN18.2+ (≥75% by IHC); HER2 negative;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565)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384FB4CC-E630-DCF9-BF77-5846F1BDAE15}"/>
              </a:ext>
            </a:extLst>
          </p:cNvPr>
          <p:cNvSpPr>
            <a:spLocks noChangeArrowheads="1"/>
          </p:cNvSpPr>
          <p:nvPr/>
        </p:nvSpPr>
        <p:spPr bwMode="auto">
          <a:xfrm>
            <a:off x="4054352" y="2581003"/>
            <a:ext cx="3116263"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a:t>
            </a:r>
            <a:r>
              <a:rPr lang="en-US" altLang="en-US" sz="1600" b="0" baseline="30000" dirty="0">
                <a:solidFill>
                  <a:srgbClr val="FFFFFF"/>
                </a:solidFill>
                <a:latin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mFOLFOX6</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Q2W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baseline="0" dirty="0">
                <a:solidFill>
                  <a:srgbClr val="FFFFFF"/>
                </a:solidFill>
                <a:latin typeface="Calibri" panose="020F0502020204030204" pitchFamily="34" charset="0"/>
                <a:cs typeface="Arial" panose="020B0604020202020204" pitchFamily="34" charset="0"/>
              </a:rPr>
              <a:t>4 cycles (42 days/cycle)</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283)</a:t>
            </a:r>
          </a:p>
        </p:txBody>
      </p:sp>
      <p:sp>
        <p:nvSpPr>
          <p:cNvPr id="6" name="Rectangle 50">
            <a:extLst>
              <a:ext uri="{FF2B5EF4-FFF2-40B4-BE49-F238E27FC236}">
                <a16:creationId xmlns:a16="http://schemas.microsoft.com/office/drawing/2014/main" id="{2CAA9C33-FBC7-3561-ABCA-ED18C780BEA6}"/>
              </a:ext>
            </a:extLst>
          </p:cNvPr>
          <p:cNvSpPr>
            <a:spLocks noChangeArrowheads="1"/>
          </p:cNvSpPr>
          <p:nvPr/>
        </p:nvSpPr>
        <p:spPr bwMode="auto">
          <a:xfrm>
            <a:off x="4054352" y="3797330"/>
            <a:ext cx="3116263" cy="113178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Q3W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mFOLFOX6</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Q2W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baseline="0" dirty="0">
                <a:solidFill>
                  <a:srgbClr val="FFFFFF"/>
                </a:solidFill>
                <a:latin typeface="Calibri" panose="020F0502020204030204" pitchFamily="34" charset="0"/>
                <a:cs typeface="Arial" panose="020B0604020202020204" pitchFamily="34" charset="0"/>
              </a:rPr>
              <a:t>4 cycles (42 days/cycle)</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282)</a:t>
            </a:r>
          </a:p>
        </p:txBody>
      </p:sp>
      <p:sp>
        <p:nvSpPr>
          <p:cNvPr id="8" name="Line 53">
            <a:extLst>
              <a:ext uri="{FF2B5EF4-FFF2-40B4-BE49-F238E27FC236}">
                <a16:creationId xmlns:a16="http://schemas.microsoft.com/office/drawing/2014/main" id="{5828D067-95F8-08BC-A4F9-66D96E985093}"/>
              </a:ext>
            </a:extLst>
          </p:cNvPr>
          <p:cNvSpPr>
            <a:spLocks noChangeShapeType="1"/>
          </p:cNvSpPr>
          <p:nvPr/>
        </p:nvSpPr>
        <p:spPr bwMode="auto">
          <a:xfrm>
            <a:off x="3310753" y="393636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9DF239B3-35C8-B889-76E4-391474A4A301}"/>
              </a:ext>
            </a:extLst>
          </p:cNvPr>
          <p:cNvSpPr>
            <a:spLocks noChangeShapeType="1"/>
          </p:cNvSpPr>
          <p:nvPr/>
        </p:nvSpPr>
        <p:spPr bwMode="auto">
          <a:xfrm flipV="1">
            <a:off x="3310753" y="328406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6">
            <a:extLst>
              <a:ext uri="{FF2B5EF4-FFF2-40B4-BE49-F238E27FC236}">
                <a16:creationId xmlns:a16="http://schemas.microsoft.com/office/drawing/2014/main" id="{3D0F1119-D65B-E21B-1298-F47034D05F2A}"/>
              </a:ext>
            </a:extLst>
          </p:cNvPr>
          <p:cNvSpPr>
            <a:spLocks noChangeArrowheads="1"/>
          </p:cNvSpPr>
          <p:nvPr/>
        </p:nvSpPr>
        <p:spPr bwMode="auto">
          <a:xfrm>
            <a:off x="1333500" y="2036462"/>
            <a:ext cx="462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(Asia vs non-Asia), organs with metastases (0-2 vs ≥3), prior gastrectomy (yes vs no)</a:t>
            </a:r>
          </a:p>
        </p:txBody>
      </p:sp>
      <p:sp>
        <p:nvSpPr>
          <p:cNvPr id="11" name="Line 52">
            <a:extLst>
              <a:ext uri="{FF2B5EF4-FFF2-40B4-BE49-F238E27FC236}">
                <a16:creationId xmlns:a16="http://schemas.microsoft.com/office/drawing/2014/main" id="{0E4ED245-88DC-8907-EC31-799FA801D88D}"/>
              </a:ext>
            </a:extLst>
          </p:cNvPr>
          <p:cNvSpPr>
            <a:spLocks noChangeShapeType="1"/>
          </p:cNvSpPr>
          <p:nvPr/>
        </p:nvSpPr>
        <p:spPr bwMode="auto">
          <a:xfrm rot="5400000">
            <a:off x="3219367" y="2917586"/>
            <a:ext cx="812472" cy="16926"/>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2FCEA979-EB1E-4EA8-D1B4-A33B7F519B90}"/>
              </a:ext>
            </a:extLst>
          </p:cNvPr>
          <p:cNvSpPr txBox="1"/>
          <p:nvPr/>
        </p:nvSpPr>
        <p:spPr bwMode="auto">
          <a:xfrm>
            <a:off x="4054352" y="4973779"/>
            <a:ext cx="25590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dose only: 800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4" name="Rectangle 49">
            <a:extLst>
              <a:ext uri="{FF2B5EF4-FFF2-40B4-BE49-F238E27FC236}">
                <a16:creationId xmlns:a16="http://schemas.microsoft.com/office/drawing/2014/main" id="{1C0D48AB-9D7C-151E-C779-A2B5BD117524}"/>
              </a:ext>
            </a:extLst>
          </p:cNvPr>
          <p:cNvSpPr>
            <a:spLocks noChangeArrowheads="1"/>
          </p:cNvSpPr>
          <p:nvPr/>
        </p:nvSpPr>
        <p:spPr bwMode="auto">
          <a:xfrm>
            <a:off x="7209056" y="2581003"/>
            <a:ext cx="3116263"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5-FU + folinic acid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Q2W</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50">
            <a:extLst>
              <a:ext uri="{FF2B5EF4-FFF2-40B4-BE49-F238E27FC236}">
                <a16:creationId xmlns:a16="http://schemas.microsoft.com/office/drawing/2014/main" id="{A25032E2-15C8-41A2-E66F-80EBC5D30A74}"/>
              </a:ext>
            </a:extLst>
          </p:cNvPr>
          <p:cNvSpPr>
            <a:spLocks noChangeArrowheads="1"/>
          </p:cNvSpPr>
          <p:nvPr/>
        </p:nvSpPr>
        <p:spPr bwMode="auto">
          <a:xfrm>
            <a:off x="7209056" y="3797330"/>
            <a:ext cx="3116263" cy="113178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Q3W +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5-FU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folinic acid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Q2W</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BD9A1CB7-1000-AA10-F185-4538BE3BB52F}"/>
              </a:ext>
            </a:extLst>
          </p:cNvPr>
          <p:cNvSpPr txBox="1">
            <a:spLocks/>
          </p:cNvSpPr>
          <p:nvPr/>
        </p:nvSpPr>
        <p:spPr bwMode="auto">
          <a:xfrm>
            <a:off x="604673" y="5275548"/>
            <a:ext cx="8446241" cy="6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TTCD (GHS/QoL, PF, and QLQ-OG25-Pain score)</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Additional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DoR, safety, PROs</a:t>
            </a:r>
          </a:p>
        </p:txBody>
      </p:sp>
    </p:spTree>
    <p:extLst>
      <p:ext uri="{BB962C8B-B14F-4D97-AF65-F5344CB8AC3E}">
        <p14:creationId xmlns:p14="http://schemas.microsoft.com/office/powerpoint/2010/main" val="1522793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188B-875B-8090-7CD1-F5A04C82198A}"/>
              </a:ext>
            </a:extLst>
          </p:cNvPr>
          <p:cNvSpPr>
            <a:spLocks noGrp="1"/>
          </p:cNvSpPr>
          <p:nvPr>
            <p:ph type="title"/>
          </p:nvPr>
        </p:nvSpPr>
        <p:spPr/>
        <p:txBody>
          <a:bodyPr/>
          <a:lstStyle/>
          <a:p>
            <a:r>
              <a:rPr lang="en-US" dirty="0"/>
              <a:t>SPOTLIGHT: IRC-Assessed PFS</a:t>
            </a:r>
          </a:p>
        </p:txBody>
      </p:sp>
      <p:sp>
        <p:nvSpPr>
          <p:cNvPr id="6" name="Text Box 15">
            <a:extLst>
              <a:ext uri="{FF2B5EF4-FFF2-40B4-BE49-F238E27FC236}">
                <a16:creationId xmlns:a16="http://schemas.microsoft.com/office/drawing/2014/main" id="{BFBBB19C-76D9-8922-954A-B5ADACB8ECA9}"/>
              </a:ext>
            </a:extLst>
          </p:cNvPr>
          <p:cNvSpPr txBox="1">
            <a:spLocks noChangeArrowheads="1"/>
          </p:cNvSpPr>
          <p:nvPr/>
        </p:nvSpPr>
        <p:spPr bwMode="auto">
          <a:xfrm>
            <a:off x="444281" y="635594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2023.</a:t>
            </a:r>
          </a:p>
        </p:txBody>
      </p:sp>
      <p:sp>
        <p:nvSpPr>
          <p:cNvPr id="13" name="Text Box 15">
            <a:extLst>
              <a:ext uri="{FF2B5EF4-FFF2-40B4-BE49-F238E27FC236}">
                <a16:creationId xmlns:a16="http://schemas.microsoft.com/office/drawing/2014/main" id="{C64B8026-D0AF-8EAB-3AAD-535C80DFA6B0}"/>
              </a:ext>
            </a:extLst>
          </p:cNvPr>
          <p:cNvSpPr txBox="1">
            <a:spLocks noChangeArrowheads="1"/>
          </p:cNvSpPr>
          <p:nvPr/>
        </p:nvSpPr>
        <p:spPr bwMode="auto">
          <a:xfrm>
            <a:off x="609759" y="6021890"/>
            <a:ext cx="90499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Data cutoff: September 9, 2022. Median follow-up: 12.94 mo (zolbetuximab + FOLFOX6) vs 12.65 mo (placebo vs FOLFOX6). </a:t>
            </a:r>
          </a:p>
        </p:txBody>
      </p:sp>
      <p:graphicFrame>
        <p:nvGraphicFramePr>
          <p:cNvPr id="5" name="Group 32">
            <a:extLst>
              <a:ext uri="{FF2B5EF4-FFF2-40B4-BE49-F238E27FC236}">
                <a16:creationId xmlns:a16="http://schemas.microsoft.com/office/drawing/2014/main" id="{AA07F335-BFDB-7131-B392-1BBB6784F031}"/>
              </a:ext>
            </a:extLst>
          </p:cNvPr>
          <p:cNvGraphicFramePr>
            <a:graphicFrameLocks noGrp="1"/>
          </p:cNvGraphicFramePr>
          <p:nvPr/>
        </p:nvGraphicFramePr>
        <p:xfrm>
          <a:off x="5684490" y="1371697"/>
          <a:ext cx="5989351" cy="1493568"/>
        </p:xfrm>
        <a:graphic>
          <a:graphicData uri="http://schemas.openxmlformats.org/drawingml/2006/table">
            <a:tbl>
              <a:tblPr/>
              <a:tblGrid>
                <a:gridCol w="2321175">
                  <a:extLst>
                    <a:ext uri="{9D8B030D-6E8A-4147-A177-3AD203B41FA5}">
                      <a16:colId xmlns:a16="http://schemas.microsoft.com/office/drawing/2014/main" val="20000"/>
                    </a:ext>
                  </a:extLst>
                </a:gridCol>
                <a:gridCol w="1834088">
                  <a:extLst>
                    <a:ext uri="{9D8B030D-6E8A-4147-A177-3AD203B41FA5}">
                      <a16:colId xmlns:a16="http://schemas.microsoft.com/office/drawing/2014/main" val="20001"/>
                    </a:ext>
                  </a:extLst>
                </a:gridCol>
                <a:gridCol w="1834088">
                  <a:extLst>
                    <a:ext uri="{9D8B030D-6E8A-4147-A177-3AD203B41FA5}">
                      <a16:colId xmlns:a16="http://schemas.microsoft.com/office/drawing/2014/main" val="4069657791"/>
                    </a:ext>
                  </a:extLst>
                </a:gridCol>
              </a:tblGrid>
              <a:tr h="7132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Zolbetuximab + mFOLFOX6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mFOLFOX6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10.61 (8.90-12.48)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8.67 (8.21-10.28)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0.751 (0.60-0.94); </a:t>
                      </a: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 .0066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
        <p:nvSpPr>
          <p:cNvPr id="3" name="TextBox 2">
            <a:extLst>
              <a:ext uri="{FF2B5EF4-FFF2-40B4-BE49-F238E27FC236}">
                <a16:creationId xmlns:a16="http://schemas.microsoft.com/office/drawing/2014/main" id="{E1F4AA11-1FA3-20E4-1586-15B1555772D2}"/>
              </a:ext>
            </a:extLst>
          </p:cNvPr>
          <p:cNvSpPr txBox="1"/>
          <p:nvPr/>
        </p:nvSpPr>
        <p:spPr bwMode="auto">
          <a:xfrm rot="16200000">
            <a:off x="371065" y="3178540"/>
            <a:ext cx="1978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a:t>
            </a:r>
          </a:p>
        </p:txBody>
      </p:sp>
      <p:sp>
        <p:nvSpPr>
          <p:cNvPr id="4" name="TextBox 3">
            <a:extLst>
              <a:ext uri="{FF2B5EF4-FFF2-40B4-BE49-F238E27FC236}">
                <a16:creationId xmlns:a16="http://schemas.microsoft.com/office/drawing/2014/main" id="{CA5DE505-FA7F-19B3-11DE-4969E12F4C5B}"/>
              </a:ext>
            </a:extLst>
          </p:cNvPr>
          <p:cNvSpPr txBox="1"/>
          <p:nvPr/>
        </p:nvSpPr>
        <p:spPr bwMode="auto">
          <a:xfrm>
            <a:off x="6224108" y="5214959"/>
            <a:ext cx="9453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7" name="Group 16">
            <a:extLst>
              <a:ext uri="{FF2B5EF4-FFF2-40B4-BE49-F238E27FC236}">
                <a16:creationId xmlns:a16="http://schemas.microsoft.com/office/drawing/2014/main" id="{22FCE313-1064-4FCE-7801-C58D08D754FD}"/>
              </a:ext>
            </a:extLst>
          </p:cNvPr>
          <p:cNvGrpSpPr/>
          <p:nvPr/>
        </p:nvGrpSpPr>
        <p:grpSpPr>
          <a:xfrm>
            <a:off x="2091749" y="2004671"/>
            <a:ext cx="92388" cy="2925606"/>
            <a:chOff x="1814587" y="1878548"/>
            <a:chExt cx="369550" cy="2925606"/>
          </a:xfrm>
        </p:grpSpPr>
        <p:cxnSp>
          <p:nvCxnSpPr>
            <p:cNvPr id="9" name="Straight Connector 8">
              <a:extLst>
                <a:ext uri="{FF2B5EF4-FFF2-40B4-BE49-F238E27FC236}">
                  <a16:creationId xmlns:a16="http://schemas.microsoft.com/office/drawing/2014/main" id="{757099A0-C5B6-4FEA-2BD8-2A9E96383019}"/>
                </a:ext>
              </a:extLst>
            </p:cNvPr>
            <p:cNvCxnSpPr/>
            <p:nvPr/>
          </p:nvCxnSpPr>
          <p:spPr bwMode="auto">
            <a:xfrm>
              <a:off x="1814587" y="1878548"/>
              <a:ext cx="36955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C232C14-55A8-52C2-3445-68A805CBF1C3}"/>
                </a:ext>
              </a:extLst>
            </p:cNvPr>
            <p:cNvCxnSpPr/>
            <p:nvPr/>
          </p:nvCxnSpPr>
          <p:spPr bwMode="auto">
            <a:xfrm>
              <a:off x="1814587" y="2463669"/>
              <a:ext cx="36955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B6A6516-E9F5-6B50-D8E5-C70B7E0D65D9}"/>
                </a:ext>
              </a:extLst>
            </p:cNvPr>
            <p:cNvCxnSpPr/>
            <p:nvPr/>
          </p:nvCxnSpPr>
          <p:spPr bwMode="auto">
            <a:xfrm>
              <a:off x="1814587" y="3048790"/>
              <a:ext cx="36955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BFB3D51-9095-9D5E-8E9E-5E27B10881EE}"/>
                </a:ext>
              </a:extLst>
            </p:cNvPr>
            <p:cNvCxnSpPr/>
            <p:nvPr/>
          </p:nvCxnSpPr>
          <p:spPr bwMode="auto">
            <a:xfrm>
              <a:off x="1814587" y="3633911"/>
              <a:ext cx="36955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E6A1FB2-5E53-FEB2-8A3A-6A35D128D957}"/>
                </a:ext>
              </a:extLst>
            </p:cNvPr>
            <p:cNvCxnSpPr/>
            <p:nvPr/>
          </p:nvCxnSpPr>
          <p:spPr bwMode="auto">
            <a:xfrm>
              <a:off x="1814587" y="4219032"/>
              <a:ext cx="36955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333F619-946B-993F-28D2-B625166723A9}"/>
                </a:ext>
              </a:extLst>
            </p:cNvPr>
            <p:cNvCxnSpPr/>
            <p:nvPr/>
          </p:nvCxnSpPr>
          <p:spPr bwMode="auto">
            <a:xfrm>
              <a:off x="1814587" y="4804154"/>
              <a:ext cx="3695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5FD665EC-769C-7DE0-EC4B-2491866A1153}"/>
              </a:ext>
            </a:extLst>
          </p:cNvPr>
          <p:cNvGrpSpPr/>
          <p:nvPr/>
        </p:nvGrpSpPr>
        <p:grpSpPr>
          <a:xfrm>
            <a:off x="2179399" y="4944488"/>
            <a:ext cx="8596779" cy="63961"/>
            <a:chOff x="2179399" y="4818366"/>
            <a:chExt cx="8596779" cy="241630"/>
          </a:xfrm>
        </p:grpSpPr>
        <p:cxnSp>
          <p:nvCxnSpPr>
            <p:cNvPr id="19" name="Straight Connector 18">
              <a:extLst>
                <a:ext uri="{FF2B5EF4-FFF2-40B4-BE49-F238E27FC236}">
                  <a16:creationId xmlns:a16="http://schemas.microsoft.com/office/drawing/2014/main" id="{CB054AD4-8558-ECAC-D003-2AA1B4EED0C4}"/>
                </a:ext>
              </a:extLst>
            </p:cNvPr>
            <p:cNvCxnSpPr>
              <a:cxnSpLocks/>
            </p:cNvCxnSpPr>
            <p:nvPr/>
          </p:nvCxnSpPr>
          <p:spPr bwMode="auto">
            <a:xfrm>
              <a:off x="2179399"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5206895-593F-B0B8-AE9C-D8619BCE8FBB}"/>
                </a:ext>
              </a:extLst>
            </p:cNvPr>
            <p:cNvCxnSpPr>
              <a:cxnSpLocks/>
            </p:cNvCxnSpPr>
            <p:nvPr/>
          </p:nvCxnSpPr>
          <p:spPr bwMode="auto">
            <a:xfrm>
              <a:off x="2609238"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E305A66-DB37-3F44-F666-20EF0DCBE970}"/>
                </a:ext>
              </a:extLst>
            </p:cNvPr>
            <p:cNvCxnSpPr>
              <a:cxnSpLocks/>
            </p:cNvCxnSpPr>
            <p:nvPr/>
          </p:nvCxnSpPr>
          <p:spPr bwMode="auto">
            <a:xfrm>
              <a:off x="3039077"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2C7E551-20F2-AED1-0999-5665E94D5517}"/>
                </a:ext>
              </a:extLst>
            </p:cNvPr>
            <p:cNvCxnSpPr>
              <a:cxnSpLocks/>
            </p:cNvCxnSpPr>
            <p:nvPr/>
          </p:nvCxnSpPr>
          <p:spPr bwMode="auto">
            <a:xfrm>
              <a:off x="3468916"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4ACEF34-F5A8-879C-459B-38BBDF57A1B4}"/>
                </a:ext>
              </a:extLst>
            </p:cNvPr>
            <p:cNvCxnSpPr>
              <a:cxnSpLocks/>
            </p:cNvCxnSpPr>
            <p:nvPr/>
          </p:nvCxnSpPr>
          <p:spPr bwMode="auto">
            <a:xfrm>
              <a:off x="3898755"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13BC91-341B-384A-CB40-4EB9899CD051}"/>
                </a:ext>
              </a:extLst>
            </p:cNvPr>
            <p:cNvCxnSpPr>
              <a:cxnSpLocks/>
            </p:cNvCxnSpPr>
            <p:nvPr/>
          </p:nvCxnSpPr>
          <p:spPr bwMode="auto">
            <a:xfrm>
              <a:off x="4328594"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CB5B763-3792-0C16-C61C-8AA890440536}"/>
                </a:ext>
              </a:extLst>
            </p:cNvPr>
            <p:cNvCxnSpPr>
              <a:cxnSpLocks/>
            </p:cNvCxnSpPr>
            <p:nvPr/>
          </p:nvCxnSpPr>
          <p:spPr bwMode="auto">
            <a:xfrm>
              <a:off x="4758433"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702730D-E829-E7B6-44B2-69EDE1043630}"/>
                </a:ext>
              </a:extLst>
            </p:cNvPr>
            <p:cNvCxnSpPr>
              <a:cxnSpLocks/>
            </p:cNvCxnSpPr>
            <p:nvPr/>
          </p:nvCxnSpPr>
          <p:spPr bwMode="auto">
            <a:xfrm>
              <a:off x="5188272"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38DC4C5-FDFE-79C3-CA2E-9CCABEA1AC01}"/>
                </a:ext>
              </a:extLst>
            </p:cNvPr>
            <p:cNvCxnSpPr>
              <a:cxnSpLocks/>
            </p:cNvCxnSpPr>
            <p:nvPr/>
          </p:nvCxnSpPr>
          <p:spPr bwMode="auto">
            <a:xfrm>
              <a:off x="5618111"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732EB9E-CBFF-26A2-EE74-51E1669C0BC7}"/>
                </a:ext>
              </a:extLst>
            </p:cNvPr>
            <p:cNvCxnSpPr>
              <a:cxnSpLocks/>
            </p:cNvCxnSpPr>
            <p:nvPr/>
          </p:nvCxnSpPr>
          <p:spPr bwMode="auto">
            <a:xfrm>
              <a:off x="6047950"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C9B5A4F-B1F3-E6FF-0A25-E68F2AB6DFE1}"/>
                </a:ext>
              </a:extLst>
            </p:cNvPr>
            <p:cNvCxnSpPr>
              <a:cxnSpLocks/>
            </p:cNvCxnSpPr>
            <p:nvPr/>
          </p:nvCxnSpPr>
          <p:spPr bwMode="auto">
            <a:xfrm>
              <a:off x="6477789"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06AC972-F3B3-77EC-246F-A624D31550CA}"/>
                </a:ext>
              </a:extLst>
            </p:cNvPr>
            <p:cNvCxnSpPr>
              <a:cxnSpLocks/>
            </p:cNvCxnSpPr>
            <p:nvPr/>
          </p:nvCxnSpPr>
          <p:spPr bwMode="auto">
            <a:xfrm>
              <a:off x="6907628"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4FCABE7-53D0-15EF-D728-72BC9C9CB4D4}"/>
                </a:ext>
              </a:extLst>
            </p:cNvPr>
            <p:cNvCxnSpPr>
              <a:cxnSpLocks/>
            </p:cNvCxnSpPr>
            <p:nvPr/>
          </p:nvCxnSpPr>
          <p:spPr bwMode="auto">
            <a:xfrm>
              <a:off x="7337467"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9868018-F64F-2F30-189D-66B929CEB416}"/>
                </a:ext>
              </a:extLst>
            </p:cNvPr>
            <p:cNvCxnSpPr>
              <a:cxnSpLocks/>
            </p:cNvCxnSpPr>
            <p:nvPr/>
          </p:nvCxnSpPr>
          <p:spPr bwMode="auto">
            <a:xfrm>
              <a:off x="7767306"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455E7AB-CEC0-73F6-EAAF-38D5143C121D}"/>
                </a:ext>
              </a:extLst>
            </p:cNvPr>
            <p:cNvCxnSpPr>
              <a:cxnSpLocks/>
            </p:cNvCxnSpPr>
            <p:nvPr/>
          </p:nvCxnSpPr>
          <p:spPr bwMode="auto">
            <a:xfrm>
              <a:off x="8197145"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948B2A6-4DA7-D400-54B8-2099D7BCAF1E}"/>
                </a:ext>
              </a:extLst>
            </p:cNvPr>
            <p:cNvCxnSpPr>
              <a:cxnSpLocks/>
            </p:cNvCxnSpPr>
            <p:nvPr/>
          </p:nvCxnSpPr>
          <p:spPr bwMode="auto">
            <a:xfrm>
              <a:off x="8626984"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BA2CA86-26B1-E4CC-8318-AA87E0AA16A6}"/>
                </a:ext>
              </a:extLst>
            </p:cNvPr>
            <p:cNvCxnSpPr>
              <a:cxnSpLocks/>
            </p:cNvCxnSpPr>
            <p:nvPr/>
          </p:nvCxnSpPr>
          <p:spPr bwMode="auto">
            <a:xfrm>
              <a:off x="9056823"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D96D723-FBBE-A103-0639-65F4D81965A8}"/>
                </a:ext>
              </a:extLst>
            </p:cNvPr>
            <p:cNvCxnSpPr>
              <a:cxnSpLocks/>
            </p:cNvCxnSpPr>
            <p:nvPr/>
          </p:nvCxnSpPr>
          <p:spPr bwMode="auto">
            <a:xfrm>
              <a:off x="9486662"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E713344-07D8-948B-564D-0A1A0395FED8}"/>
                </a:ext>
              </a:extLst>
            </p:cNvPr>
            <p:cNvCxnSpPr>
              <a:cxnSpLocks/>
            </p:cNvCxnSpPr>
            <p:nvPr/>
          </p:nvCxnSpPr>
          <p:spPr bwMode="auto">
            <a:xfrm>
              <a:off x="9916501"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D63A714-2B2C-D542-6B21-F88FF1B2EE65}"/>
                </a:ext>
              </a:extLst>
            </p:cNvPr>
            <p:cNvCxnSpPr>
              <a:cxnSpLocks/>
            </p:cNvCxnSpPr>
            <p:nvPr/>
          </p:nvCxnSpPr>
          <p:spPr bwMode="auto">
            <a:xfrm>
              <a:off x="10346340" y="4818366"/>
              <a:ext cx="0" cy="24163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E090D59-8C7C-E830-2D14-23070A9BA5D4}"/>
                </a:ext>
              </a:extLst>
            </p:cNvPr>
            <p:cNvCxnSpPr>
              <a:cxnSpLocks/>
            </p:cNvCxnSpPr>
            <p:nvPr/>
          </p:nvCxnSpPr>
          <p:spPr bwMode="auto">
            <a:xfrm>
              <a:off x="10776178" y="4818366"/>
              <a:ext cx="0" cy="241630"/>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A109C06E-D614-E3D8-26BA-187F6972DA0A}"/>
              </a:ext>
            </a:extLst>
          </p:cNvPr>
          <p:cNvSpPr txBox="1"/>
          <p:nvPr/>
        </p:nvSpPr>
        <p:spPr bwMode="auto">
          <a:xfrm>
            <a:off x="1135943" y="4155641"/>
            <a:ext cx="10056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FD728C90-8D74-B381-3426-92BD6384DE58}"/>
              </a:ext>
            </a:extLst>
          </p:cNvPr>
          <p:cNvSpPr txBox="1"/>
          <p:nvPr/>
        </p:nvSpPr>
        <p:spPr bwMode="auto">
          <a:xfrm>
            <a:off x="1135943" y="3561044"/>
            <a:ext cx="10056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570DD56F-1288-8EB8-570E-16A9CB2F9CB8}"/>
              </a:ext>
            </a:extLst>
          </p:cNvPr>
          <p:cNvSpPr txBox="1"/>
          <p:nvPr/>
        </p:nvSpPr>
        <p:spPr bwMode="auto">
          <a:xfrm>
            <a:off x="1135943" y="2987767"/>
            <a:ext cx="10056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702E908D-54F8-765F-8B34-8F8CF0D5407E}"/>
              </a:ext>
            </a:extLst>
          </p:cNvPr>
          <p:cNvSpPr txBox="1"/>
          <p:nvPr/>
        </p:nvSpPr>
        <p:spPr bwMode="auto">
          <a:xfrm>
            <a:off x="1135943" y="2400278"/>
            <a:ext cx="10056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E9EBA2B9-C037-DCC3-548E-A9D07FEBF16A}"/>
              </a:ext>
            </a:extLst>
          </p:cNvPr>
          <p:cNvSpPr txBox="1"/>
          <p:nvPr/>
        </p:nvSpPr>
        <p:spPr bwMode="auto">
          <a:xfrm>
            <a:off x="1488763" y="1824632"/>
            <a:ext cx="629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6E104CC0-07E8-1EDC-1CEE-4E58B39A2C3B}"/>
              </a:ext>
            </a:extLst>
          </p:cNvPr>
          <p:cNvSpPr txBox="1"/>
          <p:nvPr/>
        </p:nvSpPr>
        <p:spPr bwMode="auto">
          <a:xfrm>
            <a:off x="1534108" y="4747869"/>
            <a:ext cx="571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FD990E30-2197-AC93-CC87-270F954EF61A}"/>
              </a:ext>
            </a:extLst>
          </p:cNvPr>
          <p:cNvSpPr txBox="1"/>
          <p:nvPr/>
        </p:nvSpPr>
        <p:spPr bwMode="auto">
          <a:xfrm>
            <a:off x="2025421" y="4918431"/>
            <a:ext cx="284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6923434A-FC95-0D2B-8702-51D357640DB1}"/>
              </a:ext>
            </a:extLst>
          </p:cNvPr>
          <p:cNvSpPr txBox="1"/>
          <p:nvPr/>
        </p:nvSpPr>
        <p:spPr bwMode="auto">
          <a:xfrm>
            <a:off x="2458932" y="4918431"/>
            <a:ext cx="284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6EF1EA9B-7FE9-94FF-3C42-39733DBF859A}"/>
              </a:ext>
            </a:extLst>
          </p:cNvPr>
          <p:cNvSpPr txBox="1"/>
          <p:nvPr/>
        </p:nvSpPr>
        <p:spPr bwMode="auto">
          <a:xfrm>
            <a:off x="2897181" y="4918431"/>
            <a:ext cx="284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930E49C1-DB70-BDC4-B35D-BE1B275FCC6A}"/>
              </a:ext>
            </a:extLst>
          </p:cNvPr>
          <p:cNvSpPr txBox="1"/>
          <p:nvPr/>
        </p:nvSpPr>
        <p:spPr bwMode="auto">
          <a:xfrm>
            <a:off x="3311741" y="4918431"/>
            <a:ext cx="284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09A1ACA4-3728-3330-00B9-EC837739DFF2}"/>
              </a:ext>
            </a:extLst>
          </p:cNvPr>
          <p:cNvSpPr txBox="1"/>
          <p:nvPr/>
        </p:nvSpPr>
        <p:spPr bwMode="auto">
          <a:xfrm>
            <a:off x="3749989" y="4918431"/>
            <a:ext cx="284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3" name="TextBox 52">
            <a:extLst>
              <a:ext uri="{FF2B5EF4-FFF2-40B4-BE49-F238E27FC236}">
                <a16:creationId xmlns:a16="http://schemas.microsoft.com/office/drawing/2014/main" id="{D97DBDC9-54B8-E5A2-3074-53A3999EA844}"/>
              </a:ext>
            </a:extLst>
          </p:cNvPr>
          <p:cNvSpPr txBox="1"/>
          <p:nvPr/>
        </p:nvSpPr>
        <p:spPr bwMode="auto">
          <a:xfrm>
            <a:off x="4133751"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4" name="TextBox 53">
            <a:extLst>
              <a:ext uri="{FF2B5EF4-FFF2-40B4-BE49-F238E27FC236}">
                <a16:creationId xmlns:a16="http://schemas.microsoft.com/office/drawing/2014/main" id="{A93D3663-3F43-C7B9-3918-CDC7CCA1BB9E}"/>
              </a:ext>
            </a:extLst>
          </p:cNvPr>
          <p:cNvSpPr txBox="1"/>
          <p:nvPr/>
        </p:nvSpPr>
        <p:spPr bwMode="auto">
          <a:xfrm>
            <a:off x="4553048"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E75838D7-5A63-89B1-D144-E2F4E127F6A3}"/>
              </a:ext>
            </a:extLst>
          </p:cNvPr>
          <p:cNvSpPr txBox="1"/>
          <p:nvPr/>
        </p:nvSpPr>
        <p:spPr bwMode="auto">
          <a:xfrm>
            <a:off x="4974715"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6" name="TextBox 55">
            <a:extLst>
              <a:ext uri="{FF2B5EF4-FFF2-40B4-BE49-F238E27FC236}">
                <a16:creationId xmlns:a16="http://schemas.microsoft.com/office/drawing/2014/main" id="{C1099045-E708-6288-502A-AAC46B3D8C36}"/>
              </a:ext>
            </a:extLst>
          </p:cNvPr>
          <p:cNvSpPr txBox="1"/>
          <p:nvPr/>
        </p:nvSpPr>
        <p:spPr bwMode="auto">
          <a:xfrm>
            <a:off x="5410595"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FF9EAEF8-B443-24C2-B2CB-149000207214}"/>
              </a:ext>
            </a:extLst>
          </p:cNvPr>
          <p:cNvSpPr txBox="1"/>
          <p:nvPr/>
        </p:nvSpPr>
        <p:spPr bwMode="auto">
          <a:xfrm>
            <a:off x="5839368"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8227BFBC-04F3-2C09-B136-CED8E4E10693}"/>
              </a:ext>
            </a:extLst>
          </p:cNvPr>
          <p:cNvSpPr txBox="1"/>
          <p:nvPr/>
        </p:nvSpPr>
        <p:spPr bwMode="auto">
          <a:xfrm>
            <a:off x="6275247"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D33FB859-3C73-29A1-8934-15A730CED68F}"/>
              </a:ext>
            </a:extLst>
          </p:cNvPr>
          <p:cNvSpPr txBox="1"/>
          <p:nvPr/>
        </p:nvSpPr>
        <p:spPr bwMode="auto">
          <a:xfrm>
            <a:off x="6689807"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60" name="TextBox 59">
            <a:extLst>
              <a:ext uri="{FF2B5EF4-FFF2-40B4-BE49-F238E27FC236}">
                <a16:creationId xmlns:a16="http://schemas.microsoft.com/office/drawing/2014/main" id="{FB693326-ABFB-585C-A03D-101680716668}"/>
              </a:ext>
            </a:extLst>
          </p:cNvPr>
          <p:cNvSpPr txBox="1"/>
          <p:nvPr/>
        </p:nvSpPr>
        <p:spPr bwMode="auto">
          <a:xfrm>
            <a:off x="7120949"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8CF7EDC1-C8EB-41FC-E1C9-168035097CE1}"/>
              </a:ext>
            </a:extLst>
          </p:cNvPr>
          <p:cNvSpPr txBox="1"/>
          <p:nvPr/>
        </p:nvSpPr>
        <p:spPr bwMode="auto">
          <a:xfrm>
            <a:off x="7544984"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62" name="TextBox 61">
            <a:extLst>
              <a:ext uri="{FF2B5EF4-FFF2-40B4-BE49-F238E27FC236}">
                <a16:creationId xmlns:a16="http://schemas.microsoft.com/office/drawing/2014/main" id="{4D878E81-C7CE-C2F2-5F45-718E16805A6A}"/>
              </a:ext>
            </a:extLst>
          </p:cNvPr>
          <p:cNvSpPr txBox="1"/>
          <p:nvPr/>
        </p:nvSpPr>
        <p:spPr bwMode="auto">
          <a:xfrm>
            <a:off x="7992709"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63" name="TextBox 62">
            <a:extLst>
              <a:ext uri="{FF2B5EF4-FFF2-40B4-BE49-F238E27FC236}">
                <a16:creationId xmlns:a16="http://schemas.microsoft.com/office/drawing/2014/main" id="{3FEF31F9-1A39-81CC-363F-7E3DC5221BF5}"/>
              </a:ext>
            </a:extLst>
          </p:cNvPr>
          <p:cNvSpPr txBox="1"/>
          <p:nvPr/>
        </p:nvSpPr>
        <p:spPr bwMode="auto">
          <a:xfrm>
            <a:off x="8433327"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4" name="TextBox 63">
            <a:extLst>
              <a:ext uri="{FF2B5EF4-FFF2-40B4-BE49-F238E27FC236}">
                <a16:creationId xmlns:a16="http://schemas.microsoft.com/office/drawing/2014/main" id="{C35166BD-0014-4CF2-F341-8A38053596F4}"/>
              </a:ext>
            </a:extLst>
          </p:cNvPr>
          <p:cNvSpPr txBox="1"/>
          <p:nvPr/>
        </p:nvSpPr>
        <p:spPr bwMode="auto">
          <a:xfrm>
            <a:off x="8845518"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65" name="TextBox 64">
            <a:extLst>
              <a:ext uri="{FF2B5EF4-FFF2-40B4-BE49-F238E27FC236}">
                <a16:creationId xmlns:a16="http://schemas.microsoft.com/office/drawing/2014/main" id="{2E7DFEAD-2B75-E9F4-415A-78E161786202}"/>
              </a:ext>
            </a:extLst>
          </p:cNvPr>
          <p:cNvSpPr txBox="1"/>
          <p:nvPr/>
        </p:nvSpPr>
        <p:spPr bwMode="auto">
          <a:xfrm>
            <a:off x="9274291"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66" name="TextBox 65">
            <a:extLst>
              <a:ext uri="{FF2B5EF4-FFF2-40B4-BE49-F238E27FC236}">
                <a16:creationId xmlns:a16="http://schemas.microsoft.com/office/drawing/2014/main" id="{8335F823-F695-C4A9-3941-3058384142A7}"/>
              </a:ext>
            </a:extLst>
          </p:cNvPr>
          <p:cNvSpPr txBox="1"/>
          <p:nvPr/>
        </p:nvSpPr>
        <p:spPr bwMode="auto">
          <a:xfrm>
            <a:off x="9714908"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43DD0D7F-528C-F332-9807-006306DA2297}"/>
              </a:ext>
            </a:extLst>
          </p:cNvPr>
          <p:cNvSpPr txBox="1"/>
          <p:nvPr/>
        </p:nvSpPr>
        <p:spPr bwMode="auto">
          <a:xfrm>
            <a:off x="10134205"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68" name="TextBox 67">
            <a:extLst>
              <a:ext uri="{FF2B5EF4-FFF2-40B4-BE49-F238E27FC236}">
                <a16:creationId xmlns:a16="http://schemas.microsoft.com/office/drawing/2014/main" id="{913A6241-7BA9-C66D-B780-E2B73A5E3B72}"/>
              </a:ext>
            </a:extLst>
          </p:cNvPr>
          <p:cNvSpPr txBox="1"/>
          <p:nvPr/>
        </p:nvSpPr>
        <p:spPr bwMode="auto">
          <a:xfrm>
            <a:off x="10574822" y="4918431"/>
            <a:ext cx="447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cxnSp>
        <p:nvCxnSpPr>
          <p:cNvPr id="70" name="Straight Connector 69">
            <a:extLst>
              <a:ext uri="{FF2B5EF4-FFF2-40B4-BE49-F238E27FC236}">
                <a16:creationId xmlns:a16="http://schemas.microsoft.com/office/drawing/2014/main" id="{7BEFB516-34CA-EC41-48A6-6696DCEE07BE}"/>
              </a:ext>
            </a:extLst>
          </p:cNvPr>
          <p:cNvCxnSpPr/>
          <p:nvPr/>
        </p:nvCxnSpPr>
        <p:spPr bwMode="auto">
          <a:xfrm>
            <a:off x="4761513" y="2329211"/>
            <a:ext cx="0" cy="2593959"/>
          </a:xfrm>
          <a:prstGeom prst="line">
            <a:avLst/>
          </a:prstGeom>
          <a:noFill/>
          <a:ln w="28575" cap="flat" cmpd="sng" algn="ctr">
            <a:solidFill>
              <a:schemeClr val="bg1"/>
            </a:solidFill>
            <a:prstDash val="dash"/>
            <a:round/>
            <a:headEnd type="none" w="med" len="med"/>
            <a:tailEnd type="none" w="med" len="med"/>
          </a:ln>
          <a:effectLst/>
        </p:spPr>
      </p:cxnSp>
      <p:cxnSp>
        <p:nvCxnSpPr>
          <p:cNvPr id="71" name="Straight Connector 70">
            <a:extLst>
              <a:ext uri="{FF2B5EF4-FFF2-40B4-BE49-F238E27FC236}">
                <a16:creationId xmlns:a16="http://schemas.microsoft.com/office/drawing/2014/main" id="{F84AC4C7-49CD-D42D-9387-6476A2F9CD75}"/>
              </a:ext>
            </a:extLst>
          </p:cNvPr>
          <p:cNvCxnSpPr>
            <a:cxnSpLocks/>
          </p:cNvCxnSpPr>
          <p:nvPr/>
        </p:nvCxnSpPr>
        <p:spPr bwMode="auto">
          <a:xfrm>
            <a:off x="7336521" y="3499455"/>
            <a:ext cx="0" cy="1430823"/>
          </a:xfrm>
          <a:prstGeom prst="line">
            <a:avLst/>
          </a:prstGeom>
          <a:noFill/>
          <a:ln w="28575" cap="flat" cmpd="sng" algn="ctr">
            <a:solidFill>
              <a:schemeClr val="bg1"/>
            </a:solidFill>
            <a:prstDash val="dash"/>
            <a:round/>
            <a:headEnd type="none" w="med" len="med"/>
            <a:tailEnd type="none" w="med" len="med"/>
          </a:ln>
          <a:effectLst/>
        </p:spPr>
      </p:cxnSp>
      <p:sp>
        <p:nvSpPr>
          <p:cNvPr id="73" name="Freeform: Shape 72">
            <a:extLst>
              <a:ext uri="{FF2B5EF4-FFF2-40B4-BE49-F238E27FC236}">
                <a16:creationId xmlns:a16="http://schemas.microsoft.com/office/drawing/2014/main" id="{065B2D5B-1C27-566E-0986-40BC3A12A88D}"/>
              </a:ext>
            </a:extLst>
          </p:cNvPr>
          <p:cNvSpPr/>
          <p:nvPr/>
        </p:nvSpPr>
        <p:spPr bwMode="auto">
          <a:xfrm>
            <a:off x="2179692" y="2018857"/>
            <a:ext cx="8648886" cy="2317966"/>
          </a:xfrm>
          <a:custGeom>
            <a:avLst/>
            <a:gdLst>
              <a:gd name="connsiteX0" fmla="*/ 8648886 w 8648886"/>
              <a:gd name="connsiteY0" fmla="*/ 2317966 h 2317966"/>
              <a:gd name="connsiteX1" fmla="*/ 6861717 w 8648886"/>
              <a:gd name="connsiteY1" fmla="*/ 2317966 h 2317966"/>
              <a:gd name="connsiteX2" fmla="*/ 6861717 w 8648886"/>
              <a:gd name="connsiteY2" fmla="*/ 2201994 h 2317966"/>
              <a:gd name="connsiteX3" fmla="*/ 5006154 w 8648886"/>
              <a:gd name="connsiteY3" fmla="*/ 2201994 h 2317966"/>
              <a:gd name="connsiteX4" fmla="*/ 5006154 w 8648886"/>
              <a:gd name="connsiteY4" fmla="*/ 2155902 h 2317966"/>
              <a:gd name="connsiteX5" fmla="*/ 4429264 w 8648886"/>
              <a:gd name="connsiteY5" fmla="*/ 2155902 h 2317966"/>
              <a:gd name="connsiteX6" fmla="*/ 4429264 w 8648886"/>
              <a:gd name="connsiteY6" fmla="*/ 2121705 h 2317966"/>
              <a:gd name="connsiteX7" fmla="*/ 4406962 w 8648886"/>
              <a:gd name="connsiteY7" fmla="*/ 2121705 h 2317966"/>
              <a:gd name="connsiteX8" fmla="*/ 4406962 w 8648886"/>
              <a:gd name="connsiteY8" fmla="*/ 2091968 h 2317966"/>
              <a:gd name="connsiteX9" fmla="*/ 4008491 w 8648886"/>
              <a:gd name="connsiteY9" fmla="*/ 2091968 h 2317966"/>
              <a:gd name="connsiteX10" fmla="*/ 4008491 w 8648886"/>
              <a:gd name="connsiteY10" fmla="*/ 2069666 h 2317966"/>
              <a:gd name="connsiteX11" fmla="*/ 3922255 w 8648886"/>
              <a:gd name="connsiteY11" fmla="*/ 2069666 h 2317966"/>
              <a:gd name="connsiteX12" fmla="*/ 3922255 w 8648886"/>
              <a:gd name="connsiteY12" fmla="*/ 2035469 h 2317966"/>
              <a:gd name="connsiteX13" fmla="*/ 3876164 w 8648886"/>
              <a:gd name="connsiteY13" fmla="*/ 2035469 h 2317966"/>
              <a:gd name="connsiteX14" fmla="*/ 3876164 w 8648886"/>
              <a:gd name="connsiteY14" fmla="*/ 2010193 h 2317966"/>
              <a:gd name="connsiteX15" fmla="*/ 3850888 w 8648886"/>
              <a:gd name="connsiteY15" fmla="*/ 2010193 h 2317966"/>
              <a:gd name="connsiteX16" fmla="*/ 3850888 w 8648886"/>
              <a:gd name="connsiteY16" fmla="*/ 1975996 h 2317966"/>
              <a:gd name="connsiteX17" fmla="*/ 3834532 w 8648886"/>
              <a:gd name="connsiteY17" fmla="*/ 1975996 h 2317966"/>
              <a:gd name="connsiteX18" fmla="*/ 3834532 w 8648886"/>
              <a:gd name="connsiteY18" fmla="*/ 1953693 h 2317966"/>
              <a:gd name="connsiteX19" fmla="*/ 3824125 w 8648886"/>
              <a:gd name="connsiteY19" fmla="*/ 1953693 h 2317966"/>
              <a:gd name="connsiteX20" fmla="*/ 3824125 w 8648886"/>
              <a:gd name="connsiteY20" fmla="*/ 1931391 h 2317966"/>
              <a:gd name="connsiteX21" fmla="*/ 3733428 w 8648886"/>
              <a:gd name="connsiteY21" fmla="*/ 1931391 h 2317966"/>
              <a:gd name="connsiteX22" fmla="*/ 3733428 w 8648886"/>
              <a:gd name="connsiteY22" fmla="*/ 1909088 h 2317966"/>
              <a:gd name="connsiteX23" fmla="*/ 3706665 w 8648886"/>
              <a:gd name="connsiteY23" fmla="*/ 1909088 h 2317966"/>
              <a:gd name="connsiteX24" fmla="*/ 3706665 w 8648886"/>
              <a:gd name="connsiteY24" fmla="*/ 1880839 h 2317966"/>
              <a:gd name="connsiteX25" fmla="*/ 3648679 w 8648886"/>
              <a:gd name="connsiteY25" fmla="*/ 1880839 h 2317966"/>
              <a:gd name="connsiteX26" fmla="*/ 3648679 w 8648886"/>
              <a:gd name="connsiteY26" fmla="*/ 1857049 h 2317966"/>
              <a:gd name="connsiteX27" fmla="*/ 3590692 w 8648886"/>
              <a:gd name="connsiteY27" fmla="*/ 1857049 h 2317966"/>
              <a:gd name="connsiteX28" fmla="*/ 3590692 w 8648886"/>
              <a:gd name="connsiteY28" fmla="*/ 1830286 h 2317966"/>
              <a:gd name="connsiteX29" fmla="*/ 3471746 w 8648886"/>
              <a:gd name="connsiteY29" fmla="*/ 1830286 h 2317966"/>
              <a:gd name="connsiteX30" fmla="*/ 3471746 w 8648886"/>
              <a:gd name="connsiteY30" fmla="*/ 1803524 h 2317966"/>
              <a:gd name="connsiteX31" fmla="*/ 3394431 w 8648886"/>
              <a:gd name="connsiteY31" fmla="*/ 1803524 h 2317966"/>
              <a:gd name="connsiteX32" fmla="*/ 3394431 w 8648886"/>
              <a:gd name="connsiteY32" fmla="*/ 1775274 h 2317966"/>
              <a:gd name="connsiteX33" fmla="*/ 3308195 w 8648886"/>
              <a:gd name="connsiteY33" fmla="*/ 1775274 h 2317966"/>
              <a:gd name="connsiteX34" fmla="*/ 3308195 w 8648886"/>
              <a:gd name="connsiteY34" fmla="*/ 1763379 h 2317966"/>
              <a:gd name="connsiteX35" fmla="*/ 3282919 w 8648886"/>
              <a:gd name="connsiteY35" fmla="*/ 1763379 h 2317966"/>
              <a:gd name="connsiteX36" fmla="*/ 3282919 w 8648886"/>
              <a:gd name="connsiteY36" fmla="*/ 1739590 h 2317966"/>
              <a:gd name="connsiteX37" fmla="*/ 3248722 w 8648886"/>
              <a:gd name="connsiteY37" fmla="*/ 1739590 h 2317966"/>
              <a:gd name="connsiteX38" fmla="*/ 3248722 w 8648886"/>
              <a:gd name="connsiteY38" fmla="*/ 1732156 h 2317966"/>
              <a:gd name="connsiteX39" fmla="*/ 3006368 w 8648886"/>
              <a:gd name="connsiteY39" fmla="*/ 1732156 h 2317966"/>
              <a:gd name="connsiteX40" fmla="*/ 3006368 w 8648886"/>
              <a:gd name="connsiteY40" fmla="*/ 1706880 h 2317966"/>
              <a:gd name="connsiteX41" fmla="*/ 2836870 w 8648886"/>
              <a:gd name="connsiteY41" fmla="*/ 1706880 h 2317966"/>
              <a:gd name="connsiteX42" fmla="*/ 2836870 w 8648886"/>
              <a:gd name="connsiteY42" fmla="*/ 1689038 h 2317966"/>
              <a:gd name="connsiteX43" fmla="*/ 2703055 w 8648886"/>
              <a:gd name="connsiteY43" fmla="*/ 1689038 h 2317966"/>
              <a:gd name="connsiteX44" fmla="*/ 2703055 w 8648886"/>
              <a:gd name="connsiteY44" fmla="*/ 1666735 h 2317966"/>
              <a:gd name="connsiteX45" fmla="*/ 2689674 w 8648886"/>
              <a:gd name="connsiteY45" fmla="*/ 1666735 h 2317966"/>
              <a:gd name="connsiteX46" fmla="*/ 2689674 w 8648886"/>
              <a:gd name="connsiteY46" fmla="*/ 1628078 h 2317966"/>
              <a:gd name="connsiteX47" fmla="*/ 2677779 w 8648886"/>
              <a:gd name="connsiteY47" fmla="*/ 1628078 h 2317966"/>
              <a:gd name="connsiteX48" fmla="*/ 2677779 w 8648886"/>
              <a:gd name="connsiteY48" fmla="*/ 1589420 h 2317966"/>
              <a:gd name="connsiteX49" fmla="*/ 2658450 w 8648886"/>
              <a:gd name="connsiteY49" fmla="*/ 1589420 h 2317966"/>
              <a:gd name="connsiteX50" fmla="*/ 2658450 w 8648886"/>
              <a:gd name="connsiteY50" fmla="*/ 1561170 h 2317966"/>
              <a:gd name="connsiteX51" fmla="*/ 2646556 w 8648886"/>
              <a:gd name="connsiteY51" fmla="*/ 1561170 h 2317966"/>
              <a:gd name="connsiteX52" fmla="*/ 2646556 w 8648886"/>
              <a:gd name="connsiteY52" fmla="*/ 1538868 h 2317966"/>
              <a:gd name="connsiteX53" fmla="*/ 2642095 w 8648886"/>
              <a:gd name="connsiteY53" fmla="*/ 1538868 h 2317966"/>
              <a:gd name="connsiteX54" fmla="*/ 2642095 w 8648886"/>
              <a:gd name="connsiteY54" fmla="*/ 1512105 h 2317966"/>
              <a:gd name="connsiteX55" fmla="*/ 2630201 w 8648886"/>
              <a:gd name="connsiteY55" fmla="*/ 1512105 h 2317966"/>
              <a:gd name="connsiteX56" fmla="*/ 2630201 w 8648886"/>
              <a:gd name="connsiteY56" fmla="*/ 1486829 h 2317966"/>
              <a:gd name="connsiteX57" fmla="*/ 2380413 w 8648886"/>
              <a:gd name="connsiteY57" fmla="*/ 1486829 h 2317966"/>
              <a:gd name="connsiteX58" fmla="*/ 2380413 w 8648886"/>
              <a:gd name="connsiteY58" fmla="*/ 1467500 h 2317966"/>
              <a:gd name="connsiteX59" fmla="*/ 2286743 w 8648886"/>
              <a:gd name="connsiteY59" fmla="*/ 1467500 h 2317966"/>
              <a:gd name="connsiteX60" fmla="*/ 2286743 w 8648886"/>
              <a:gd name="connsiteY60" fmla="*/ 1440737 h 2317966"/>
              <a:gd name="connsiteX61" fmla="*/ 2267414 w 8648886"/>
              <a:gd name="connsiteY61" fmla="*/ 1440737 h 2317966"/>
              <a:gd name="connsiteX62" fmla="*/ 2267414 w 8648886"/>
              <a:gd name="connsiteY62" fmla="*/ 1422895 h 2317966"/>
              <a:gd name="connsiteX63" fmla="*/ 2251059 w 8648886"/>
              <a:gd name="connsiteY63" fmla="*/ 1422895 h 2317966"/>
              <a:gd name="connsiteX64" fmla="*/ 2251059 w 8648886"/>
              <a:gd name="connsiteY64" fmla="*/ 1402080 h 2317966"/>
              <a:gd name="connsiteX65" fmla="*/ 2236191 w 8648886"/>
              <a:gd name="connsiteY65" fmla="*/ 1402080 h 2317966"/>
              <a:gd name="connsiteX66" fmla="*/ 2236191 w 8648886"/>
              <a:gd name="connsiteY66" fmla="*/ 1384238 h 2317966"/>
              <a:gd name="connsiteX67" fmla="*/ 2218349 w 8648886"/>
              <a:gd name="connsiteY67" fmla="*/ 1384238 h 2317966"/>
              <a:gd name="connsiteX68" fmla="*/ 2218349 w 8648886"/>
              <a:gd name="connsiteY68" fmla="*/ 1361935 h 2317966"/>
              <a:gd name="connsiteX69" fmla="*/ 2206454 w 8648886"/>
              <a:gd name="connsiteY69" fmla="*/ 1361935 h 2317966"/>
              <a:gd name="connsiteX70" fmla="*/ 2206454 w 8648886"/>
              <a:gd name="connsiteY70" fmla="*/ 1344093 h 2317966"/>
              <a:gd name="connsiteX71" fmla="*/ 2142521 w 8648886"/>
              <a:gd name="connsiteY71" fmla="*/ 1344093 h 2317966"/>
              <a:gd name="connsiteX72" fmla="*/ 2142521 w 8648886"/>
              <a:gd name="connsiteY72" fmla="*/ 1321791 h 2317966"/>
              <a:gd name="connsiteX73" fmla="*/ 2120218 w 8648886"/>
              <a:gd name="connsiteY73" fmla="*/ 1321791 h 2317966"/>
              <a:gd name="connsiteX74" fmla="*/ 2120218 w 8648886"/>
              <a:gd name="connsiteY74" fmla="*/ 1303949 h 2317966"/>
              <a:gd name="connsiteX75" fmla="*/ 2086021 w 8648886"/>
              <a:gd name="connsiteY75" fmla="*/ 1303949 h 2317966"/>
              <a:gd name="connsiteX76" fmla="*/ 2086021 w 8648886"/>
              <a:gd name="connsiteY76" fmla="*/ 1290567 h 2317966"/>
              <a:gd name="connsiteX77" fmla="*/ 1999785 w 8648886"/>
              <a:gd name="connsiteY77" fmla="*/ 1290567 h 2317966"/>
              <a:gd name="connsiteX78" fmla="*/ 1999785 w 8648886"/>
              <a:gd name="connsiteY78" fmla="*/ 1275699 h 2317966"/>
              <a:gd name="connsiteX79" fmla="*/ 1926930 w 8648886"/>
              <a:gd name="connsiteY79" fmla="*/ 1275699 h 2317966"/>
              <a:gd name="connsiteX80" fmla="*/ 1926930 w 8648886"/>
              <a:gd name="connsiteY80" fmla="*/ 1259344 h 2317966"/>
              <a:gd name="connsiteX81" fmla="*/ 1915036 w 8648886"/>
              <a:gd name="connsiteY81" fmla="*/ 1259344 h 2317966"/>
              <a:gd name="connsiteX82" fmla="*/ 1915036 w 8648886"/>
              <a:gd name="connsiteY82" fmla="*/ 1242989 h 2317966"/>
              <a:gd name="connsiteX83" fmla="*/ 1894220 w 8648886"/>
              <a:gd name="connsiteY83" fmla="*/ 1242989 h 2317966"/>
              <a:gd name="connsiteX84" fmla="*/ 1894220 w 8648886"/>
              <a:gd name="connsiteY84" fmla="*/ 1235555 h 2317966"/>
              <a:gd name="connsiteX85" fmla="*/ 1886786 w 8648886"/>
              <a:gd name="connsiteY85" fmla="*/ 1228121 h 2317966"/>
              <a:gd name="connsiteX86" fmla="*/ 1886786 w 8648886"/>
              <a:gd name="connsiteY86" fmla="*/ 1213252 h 2317966"/>
              <a:gd name="connsiteX87" fmla="*/ 1874891 w 8648886"/>
              <a:gd name="connsiteY87" fmla="*/ 1213252 h 2317966"/>
              <a:gd name="connsiteX88" fmla="*/ 1874891 w 8648886"/>
              <a:gd name="connsiteY88" fmla="*/ 1186489 h 2317966"/>
              <a:gd name="connsiteX89" fmla="*/ 1855563 w 8648886"/>
              <a:gd name="connsiteY89" fmla="*/ 1186489 h 2317966"/>
              <a:gd name="connsiteX90" fmla="*/ 1855563 w 8648886"/>
              <a:gd name="connsiteY90" fmla="*/ 1171621 h 2317966"/>
              <a:gd name="connsiteX91" fmla="*/ 1842181 w 8648886"/>
              <a:gd name="connsiteY91" fmla="*/ 1171621 h 2317966"/>
              <a:gd name="connsiteX92" fmla="*/ 1842181 w 8648886"/>
              <a:gd name="connsiteY92" fmla="*/ 1122556 h 2317966"/>
              <a:gd name="connsiteX93" fmla="*/ 1824339 w 8648886"/>
              <a:gd name="connsiteY93" fmla="*/ 1122556 h 2317966"/>
              <a:gd name="connsiteX94" fmla="*/ 1824339 w 8648886"/>
              <a:gd name="connsiteY94" fmla="*/ 1106201 h 2317966"/>
              <a:gd name="connsiteX95" fmla="*/ 1812445 w 8648886"/>
              <a:gd name="connsiteY95" fmla="*/ 1106201 h 2317966"/>
              <a:gd name="connsiteX96" fmla="*/ 1812445 w 8648886"/>
              <a:gd name="connsiteY96" fmla="*/ 1092819 h 2317966"/>
              <a:gd name="connsiteX97" fmla="*/ 1796089 w 8648886"/>
              <a:gd name="connsiteY97" fmla="*/ 1092819 h 2317966"/>
              <a:gd name="connsiteX98" fmla="*/ 1796089 w 8648886"/>
              <a:gd name="connsiteY98" fmla="*/ 1005096 h 2317966"/>
              <a:gd name="connsiteX99" fmla="*/ 1791629 w 8648886"/>
              <a:gd name="connsiteY99" fmla="*/ 1005096 h 2317966"/>
              <a:gd name="connsiteX100" fmla="*/ 1791629 w 8648886"/>
              <a:gd name="connsiteY100" fmla="*/ 985767 h 2317966"/>
              <a:gd name="connsiteX101" fmla="*/ 1782708 w 8648886"/>
              <a:gd name="connsiteY101" fmla="*/ 985767 h 2317966"/>
              <a:gd name="connsiteX102" fmla="*/ 1782708 w 8648886"/>
              <a:gd name="connsiteY102" fmla="*/ 972386 h 2317966"/>
              <a:gd name="connsiteX103" fmla="*/ 1757432 w 8648886"/>
              <a:gd name="connsiteY103" fmla="*/ 972386 h 2317966"/>
              <a:gd name="connsiteX104" fmla="*/ 1757432 w 8648886"/>
              <a:gd name="connsiteY104" fmla="*/ 948597 h 2317966"/>
              <a:gd name="connsiteX105" fmla="*/ 1739590 w 8648886"/>
              <a:gd name="connsiteY105" fmla="*/ 948597 h 2317966"/>
              <a:gd name="connsiteX106" fmla="*/ 1739590 w 8648886"/>
              <a:gd name="connsiteY106" fmla="*/ 918860 h 2317966"/>
              <a:gd name="connsiteX107" fmla="*/ 1622130 w 8648886"/>
              <a:gd name="connsiteY107" fmla="*/ 918860 h 2317966"/>
              <a:gd name="connsiteX108" fmla="*/ 1622130 w 8648886"/>
              <a:gd name="connsiteY108" fmla="*/ 886150 h 2317966"/>
              <a:gd name="connsiteX109" fmla="*/ 1587933 w 8648886"/>
              <a:gd name="connsiteY109" fmla="*/ 886150 h 2317966"/>
              <a:gd name="connsiteX110" fmla="*/ 1587933 w 8648886"/>
              <a:gd name="connsiteY110" fmla="*/ 874255 h 2317966"/>
              <a:gd name="connsiteX111" fmla="*/ 1546302 w 8648886"/>
              <a:gd name="connsiteY111" fmla="*/ 874255 h 2317966"/>
              <a:gd name="connsiteX112" fmla="*/ 1546302 w 8648886"/>
              <a:gd name="connsiteY112" fmla="*/ 862361 h 2317966"/>
              <a:gd name="connsiteX113" fmla="*/ 1480882 w 8648886"/>
              <a:gd name="connsiteY113" fmla="*/ 862361 h 2317966"/>
              <a:gd name="connsiteX114" fmla="*/ 1480882 w 8648886"/>
              <a:gd name="connsiteY114" fmla="*/ 850466 h 2317966"/>
              <a:gd name="connsiteX115" fmla="*/ 1467500 w 8648886"/>
              <a:gd name="connsiteY115" fmla="*/ 850466 h 2317966"/>
              <a:gd name="connsiteX116" fmla="*/ 1460066 w 8648886"/>
              <a:gd name="connsiteY116" fmla="*/ 843032 h 2317966"/>
              <a:gd name="connsiteX117" fmla="*/ 1436277 w 8648886"/>
              <a:gd name="connsiteY117" fmla="*/ 843032 h 2317966"/>
              <a:gd name="connsiteX118" fmla="*/ 1436277 w 8648886"/>
              <a:gd name="connsiteY118" fmla="*/ 822216 h 2317966"/>
              <a:gd name="connsiteX119" fmla="*/ 1390185 w 8648886"/>
              <a:gd name="connsiteY119" fmla="*/ 822216 h 2317966"/>
              <a:gd name="connsiteX120" fmla="*/ 1390185 w 8648886"/>
              <a:gd name="connsiteY120" fmla="*/ 798427 h 2317966"/>
              <a:gd name="connsiteX121" fmla="*/ 1375317 w 8648886"/>
              <a:gd name="connsiteY121" fmla="*/ 798427 h 2317966"/>
              <a:gd name="connsiteX122" fmla="*/ 1375317 w 8648886"/>
              <a:gd name="connsiteY122" fmla="*/ 771664 h 2317966"/>
              <a:gd name="connsiteX123" fmla="*/ 1363422 w 8648886"/>
              <a:gd name="connsiteY123" fmla="*/ 771664 h 2317966"/>
              <a:gd name="connsiteX124" fmla="*/ 1363422 w 8648886"/>
              <a:gd name="connsiteY124" fmla="*/ 744901 h 2317966"/>
              <a:gd name="connsiteX125" fmla="*/ 1351528 w 8648886"/>
              <a:gd name="connsiteY125" fmla="*/ 744901 h 2317966"/>
              <a:gd name="connsiteX126" fmla="*/ 1351528 w 8648886"/>
              <a:gd name="connsiteY126" fmla="*/ 718138 h 2317966"/>
              <a:gd name="connsiteX127" fmla="*/ 1336659 w 8648886"/>
              <a:gd name="connsiteY127" fmla="*/ 718138 h 2317966"/>
              <a:gd name="connsiteX128" fmla="*/ 1336659 w 8648886"/>
              <a:gd name="connsiteY128" fmla="*/ 682454 h 2317966"/>
              <a:gd name="connsiteX129" fmla="*/ 1324765 w 8648886"/>
              <a:gd name="connsiteY129" fmla="*/ 682454 h 2317966"/>
              <a:gd name="connsiteX130" fmla="*/ 1324765 w 8648886"/>
              <a:gd name="connsiteY130" fmla="*/ 666099 h 2317966"/>
              <a:gd name="connsiteX131" fmla="*/ 1303949 w 8648886"/>
              <a:gd name="connsiteY131" fmla="*/ 666099 h 2317966"/>
              <a:gd name="connsiteX132" fmla="*/ 1303949 w 8648886"/>
              <a:gd name="connsiteY132" fmla="*/ 634876 h 2317966"/>
              <a:gd name="connsiteX133" fmla="*/ 1132964 w 8648886"/>
              <a:gd name="connsiteY133" fmla="*/ 634876 h 2317966"/>
              <a:gd name="connsiteX134" fmla="*/ 1132964 w 8648886"/>
              <a:gd name="connsiteY134" fmla="*/ 621494 h 2317966"/>
              <a:gd name="connsiteX135" fmla="*/ 1118095 w 8648886"/>
              <a:gd name="connsiteY135" fmla="*/ 621494 h 2317966"/>
              <a:gd name="connsiteX136" fmla="*/ 1118095 w 8648886"/>
              <a:gd name="connsiteY136" fmla="*/ 605139 h 2317966"/>
              <a:gd name="connsiteX137" fmla="*/ 1106201 w 8648886"/>
              <a:gd name="connsiteY137" fmla="*/ 605139 h 2317966"/>
              <a:gd name="connsiteX138" fmla="*/ 1106201 w 8648886"/>
              <a:gd name="connsiteY138" fmla="*/ 597705 h 2317966"/>
              <a:gd name="connsiteX139" fmla="*/ 1067543 w 8648886"/>
              <a:gd name="connsiteY139" fmla="*/ 597705 h 2317966"/>
              <a:gd name="connsiteX140" fmla="*/ 1067543 w 8648886"/>
              <a:gd name="connsiteY140" fmla="*/ 584324 h 2317966"/>
              <a:gd name="connsiteX141" fmla="*/ 1040780 w 8648886"/>
              <a:gd name="connsiteY141" fmla="*/ 584324 h 2317966"/>
              <a:gd name="connsiteX142" fmla="*/ 1040780 w 8648886"/>
              <a:gd name="connsiteY142" fmla="*/ 569455 h 2317966"/>
              <a:gd name="connsiteX143" fmla="*/ 1027399 w 8648886"/>
              <a:gd name="connsiteY143" fmla="*/ 569455 h 2317966"/>
              <a:gd name="connsiteX144" fmla="*/ 1027399 w 8648886"/>
              <a:gd name="connsiteY144" fmla="*/ 559047 h 2317966"/>
              <a:gd name="connsiteX145" fmla="*/ 1000636 w 8648886"/>
              <a:gd name="connsiteY145" fmla="*/ 559047 h 2317966"/>
              <a:gd name="connsiteX146" fmla="*/ 1000636 w 8648886"/>
              <a:gd name="connsiteY146" fmla="*/ 542692 h 2317966"/>
              <a:gd name="connsiteX147" fmla="*/ 978333 w 8648886"/>
              <a:gd name="connsiteY147" fmla="*/ 542692 h 2317966"/>
              <a:gd name="connsiteX148" fmla="*/ 978333 w 8648886"/>
              <a:gd name="connsiteY148" fmla="*/ 526337 h 2317966"/>
              <a:gd name="connsiteX149" fmla="*/ 951570 w 8648886"/>
              <a:gd name="connsiteY149" fmla="*/ 526337 h 2317966"/>
              <a:gd name="connsiteX150" fmla="*/ 951570 w 8648886"/>
              <a:gd name="connsiteY150" fmla="*/ 463890 h 2317966"/>
              <a:gd name="connsiteX151" fmla="*/ 933728 w 8648886"/>
              <a:gd name="connsiteY151" fmla="*/ 463890 h 2317966"/>
              <a:gd name="connsiteX152" fmla="*/ 933728 w 8648886"/>
              <a:gd name="connsiteY152" fmla="*/ 446048 h 2317966"/>
              <a:gd name="connsiteX153" fmla="*/ 908452 w 8648886"/>
              <a:gd name="connsiteY153" fmla="*/ 446048 h 2317966"/>
              <a:gd name="connsiteX154" fmla="*/ 908452 w 8648886"/>
              <a:gd name="connsiteY154" fmla="*/ 392523 h 2317966"/>
              <a:gd name="connsiteX155" fmla="*/ 896558 w 8648886"/>
              <a:gd name="connsiteY155" fmla="*/ 392523 h 2317966"/>
              <a:gd name="connsiteX156" fmla="*/ 896558 w 8648886"/>
              <a:gd name="connsiteY156" fmla="*/ 379141 h 2317966"/>
              <a:gd name="connsiteX157" fmla="*/ 884663 w 8648886"/>
              <a:gd name="connsiteY157" fmla="*/ 379141 h 2317966"/>
              <a:gd name="connsiteX158" fmla="*/ 884663 w 8648886"/>
              <a:gd name="connsiteY158" fmla="*/ 359812 h 2317966"/>
              <a:gd name="connsiteX159" fmla="*/ 872768 w 8648886"/>
              <a:gd name="connsiteY159" fmla="*/ 359812 h 2317966"/>
              <a:gd name="connsiteX160" fmla="*/ 872768 w 8648886"/>
              <a:gd name="connsiteY160" fmla="*/ 322642 h 2317966"/>
              <a:gd name="connsiteX161" fmla="*/ 697323 w 8648886"/>
              <a:gd name="connsiteY161" fmla="*/ 322642 h 2317966"/>
              <a:gd name="connsiteX162" fmla="*/ 697323 w 8648886"/>
              <a:gd name="connsiteY162" fmla="*/ 306286 h 2317966"/>
              <a:gd name="connsiteX163" fmla="*/ 597705 w 8648886"/>
              <a:gd name="connsiteY163" fmla="*/ 306286 h 2317966"/>
              <a:gd name="connsiteX164" fmla="*/ 597705 w 8648886"/>
              <a:gd name="connsiteY164" fmla="*/ 289931 h 2317966"/>
              <a:gd name="connsiteX165" fmla="*/ 570942 w 8648886"/>
              <a:gd name="connsiteY165" fmla="*/ 289931 h 2317966"/>
              <a:gd name="connsiteX166" fmla="*/ 570942 w 8648886"/>
              <a:gd name="connsiteY166" fmla="*/ 276550 h 2317966"/>
              <a:gd name="connsiteX167" fmla="*/ 499574 w 8648886"/>
              <a:gd name="connsiteY167" fmla="*/ 276550 h 2317966"/>
              <a:gd name="connsiteX168" fmla="*/ 499574 w 8648886"/>
              <a:gd name="connsiteY168" fmla="*/ 230458 h 2317966"/>
              <a:gd name="connsiteX169" fmla="*/ 475785 w 8648886"/>
              <a:gd name="connsiteY169" fmla="*/ 230458 h 2317966"/>
              <a:gd name="connsiteX170" fmla="*/ 475785 w 8648886"/>
              <a:gd name="connsiteY170" fmla="*/ 215590 h 2317966"/>
              <a:gd name="connsiteX171" fmla="*/ 457943 w 8648886"/>
              <a:gd name="connsiteY171" fmla="*/ 215590 h 2317966"/>
              <a:gd name="connsiteX172" fmla="*/ 457943 w 8648886"/>
              <a:gd name="connsiteY172" fmla="*/ 159090 h 2317966"/>
              <a:gd name="connsiteX173" fmla="*/ 438614 w 8648886"/>
              <a:gd name="connsiteY173" fmla="*/ 159090 h 2317966"/>
              <a:gd name="connsiteX174" fmla="*/ 438614 w 8648886"/>
              <a:gd name="connsiteY174" fmla="*/ 135301 h 2317966"/>
              <a:gd name="connsiteX175" fmla="*/ 417799 w 8648886"/>
              <a:gd name="connsiteY175" fmla="*/ 135301 h 2317966"/>
              <a:gd name="connsiteX176" fmla="*/ 417799 w 8648886"/>
              <a:gd name="connsiteY176" fmla="*/ 115972 h 2317966"/>
              <a:gd name="connsiteX177" fmla="*/ 395496 w 8648886"/>
              <a:gd name="connsiteY177" fmla="*/ 115972 h 2317966"/>
              <a:gd name="connsiteX178" fmla="*/ 395496 w 8648886"/>
              <a:gd name="connsiteY178" fmla="*/ 95157 h 2317966"/>
              <a:gd name="connsiteX179" fmla="*/ 359812 w 8648886"/>
              <a:gd name="connsiteY179" fmla="*/ 95157 h 2317966"/>
              <a:gd name="connsiteX180" fmla="*/ 291418 w 8648886"/>
              <a:gd name="connsiteY180" fmla="*/ 95157 h 2317966"/>
              <a:gd name="connsiteX181" fmla="*/ 291418 w 8648886"/>
              <a:gd name="connsiteY181" fmla="*/ 81775 h 2317966"/>
              <a:gd name="connsiteX182" fmla="*/ 279524 w 8648886"/>
              <a:gd name="connsiteY182" fmla="*/ 81775 h 2317966"/>
              <a:gd name="connsiteX183" fmla="*/ 279524 w 8648886"/>
              <a:gd name="connsiteY183" fmla="*/ 63933 h 2317966"/>
              <a:gd name="connsiteX184" fmla="*/ 240866 w 8648886"/>
              <a:gd name="connsiteY184" fmla="*/ 63933 h 2317966"/>
              <a:gd name="connsiteX185" fmla="*/ 240866 w 8648886"/>
              <a:gd name="connsiteY185" fmla="*/ 55012 h 2317966"/>
              <a:gd name="connsiteX186" fmla="*/ 202208 w 8648886"/>
              <a:gd name="connsiteY186" fmla="*/ 55012 h 2317966"/>
              <a:gd name="connsiteX187" fmla="*/ 202208 w 8648886"/>
              <a:gd name="connsiteY187" fmla="*/ 11894 h 2317966"/>
              <a:gd name="connsiteX188" fmla="*/ 105565 w 8648886"/>
              <a:gd name="connsiteY188" fmla="*/ 11894 h 2317966"/>
              <a:gd name="connsiteX189" fmla="*/ 105565 w 8648886"/>
              <a:gd name="connsiteY189" fmla="*/ 0 h 2317966"/>
              <a:gd name="connsiteX190" fmla="*/ 0 w 8648886"/>
              <a:gd name="connsiteY190" fmla="*/ 0 h 2317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8648886" h="2317966">
                <a:moveTo>
                  <a:pt x="8648886" y="2317966"/>
                </a:moveTo>
                <a:lnTo>
                  <a:pt x="6861717" y="2317966"/>
                </a:lnTo>
                <a:lnTo>
                  <a:pt x="6861717" y="2201994"/>
                </a:lnTo>
                <a:lnTo>
                  <a:pt x="5006154" y="2201994"/>
                </a:lnTo>
                <a:lnTo>
                  <a:pt x="5006154" y="2155902"/>
                </a:lnTo>
                <a:lnTo>
                  <a:pt x="4429264" y="2155902"/>
                </a:lnTo>
                <a:lnTo>
                  <a:pt x="4429264" y="2121705"/>
                </a:lnTo>
                <a:lnTo>
                  <a:pt x="4406962" y="2121705"/>
                </a:lnTo>
                <a:lnTo>
                  <a:pt x="4406962" y="2091968"/>
                </a:lnTo>
                <a:lnTo>
                  <a:pt x="4008491" y="2091968"/>
                </a:lnTo>
                <a:lnTo>
                  <a:pt x="4008491" y="2069666"/>
                </a:lnTo>
                <a:lnTo>
                  <a:pt x="3922255" y="2069666"/>
                </a:lnTo>
                <a:lnTo>
                  <a:pt x="3922255" y="2035469"/>
                </a:lnTo>
                <a:lnTo>
                  <a:pt x="3876164" y="2035469"/>
                </a:lnTo>
                <a:lnTo>
                  <a:pt x="3876164" y="2010193"/>
                </a:lnTo>
                <a:lnTo>
                  <a:pt x="3850888" y="2010193"/>
                </a:lnTo>
                <a:lnTo>
                  <a:pt x="3850888" y="1975996"/>
                </a:lnTo>
                <a:lnTo>
                  <a:pt x="3834532" y="1975996"/>
                </a:lnTo>
                <a:lnTo>
                  <a:pt x="3834532" y="1953693"/>
                </a:lnTo>
                <a:lnTo>
                  <a:pt x="3824125" y="1953693"/>
                </a:lnTo>
                <a:lnTo>
                  <a:pt x="3824125" y="1931391"/>
                </a:lnTo>
                <a:lnTo>
                  <a:pt x="3733428" y="1931391"/>
                </a:lnTo>
                <a:lnTo>
                  <a:pt x="3733428" y="1909088"/>
                </a:lnTo>
                <a:lnTo>
                  <a:pt x="3706665" y="1909088"/>
                </a:lnTo>
                <a:lnTo>
                  <a:pt x="3706665" y="1880839"/>
                </a:lnTo>
                <a:lnTo>
                  <a:pt x="3648679" y="1880839"/>
                </a:lnTo>
                <a:lnTo>
                  <a:pt x="3648679" y="1857049"/>
                </a:lnTo>
                <a:lnTo>
                  <a:pt x="3590692" y="1857049"/>
                </a:lnTo>
                <a:lnTo>
                  <a:pt x="3590692" y="1830286"/>
                </a:lnTo>
                <a:lnTo>
                  <a:pt x="3471746" y="1830286"/>
                </a:lnTo>
                <a:lnTo>
                  <a:pt x="3471746" y="1803524"/>
                </a:lnTo>
                <a:lnTo>
                  <a:pt x="3394431" y="1803524"/>
                </a:lnTo>
                <a:lnTo>
                  <a:pt x="3394431" y="1775274"/>
                </a:lnTo>
                <a:lnTo>
                  <a:pt x="3308195" y="1775274"/>
                </a:lnTo>
                <a:lnTo>
                  <a:pt x="3308195" y="1763379"/>
                </a:lnTo>
                <a:lnTo>
                  <a:pt x="3282919" y="1763379"/>
                </a:lnTo>
                <a:lnTo>
                  <a:pt x="3282919" y="1739590"/>
                </a:lnTo>
                <a:lnTo>
                  <a:pt x="3248722" y="1739590"/>
                </a:lnTo>
                <a:lnTo>
                  <a:pt x="3248722" y="1732156"/>
                </a:lnTo>
                <a:lnTo>
                  <a:pt x="3006368" y="1732156"/>
                </a:lnTo>
                <a:lnTo>
                  <a:pt x="3006368" y="1706880"/>
                </a:lnTo>
                <a:lnTo>
                  <a:pt x="2836870" y="1706880"/>
                </a:lnTo>
                <a:lnTo>
                  <a:pt x="2836870" y="1689038"/>
                </a:lnTo>
                <a:lnTo>
                  <a:pt x="2703055" y="1689038"/>
                </a:lnTo>
                <a:lnTo>
                  <a:pt x="2703055" y="1666735"/>
                </a:lnTo>
                <a:lnTo>
                  <a:pt x="2689674" y="1666735"/>
                </a:lnTo>
                <a:lnTo>
                  <a:pt x="2689674" y="1628078"/>
                </a:lnTo>
                <a:lnTo>
                  <a:pt x="2677779" y="1628078"/>
                </a:lnTo>
                <a:lnTo>
                  <a:pt x="2677779" y="1589420"/>
                </a:lnTo>
                <a:lnTo>
                  <a:pt x="2658450" y="1589420"/>
                </a:lnTo>
                <a:lnTo>
                  <a:pt x="2658450" y="1561170"/>
                </a:lnTo>
                <a:lnTo>
                  <a:pt x="2646556" y="1561170"/>
                </a:lnTo>
                <a:lnTo>
                  <a:pt x="2646556" y="1538868"/>
                </a:lnTo>
                <a:lnTo>
                  <a:pt x="2642095" y="1538868"/>
                </a:lnTo>
                <a:lnTo>
                  <a:pt x="2642095" y="1512105"/>
                </a:lnTo>
                <a:lnTo>
                  <a:pt x="2630201" y="1512105"/>
                </a:lnTo>
                <a:lnTo>
                  <a:pt x="2630201" y="1486829"/>
                </a:lnTo>
                <a:lnTo>
                  <a:pt x="2380413" y="1486829"/>
                </a:lnTo>
                <a:lnTo>
                  <a:pt x="2380413" y="1467500"/>
                </a:lnTo>
                <a:lnTo>
                  <a:pt x="2286743" y="1467500"/>
                </a:lnTo>
                <a:lnTo>
                  <a:pt x="2286743" y="1440737"/>
                </a:lnTo>
                <a:lnTo>
                  <a:pt x="2267414" y="1440737"/>
                </a:lnTo>
                <a:lnTo>
                  <a:pt x="2267414" y="1422895"/>
                </a:lnTo>
                <a:lnTo>
                  <a:pt x="2251059" y="1422895"/>
                </a:lnTo>
                <a:lnTo>
                  <a:pt x="2251059" y="1402080"/>
                </a:lnTo>
                <a:lnTo>
                  <a:pt x="2236191" y="1402080"/>
                </a:lnTo>
                <a:lnTo>
                  <a:pt x="2236191" y="1384238"/>
                </a:lnTo>
                <a:lnTo>
                  <a:pt x="2218349" y="1384238"/>
                </a:lnTo>
                <a:lnTo>
                  <a:pt x="2218349" y="1361935"/>
                </a:lnTo>
                <a:lnTo>
                  <a:pt x="2206454" y="1361935"/>
                </a:lnTo>
                <a:lnTo>
                  <a:pt x="2206454" y="1344093"/>
                </a:lnTo>
                <a:lnTo>
                  <a:pt x="2142521" y="1344093"/>
                </a:lnTo>
                <a:lnTo>
                  <a:pt x="2142521" y="1321791"/>
                </a:lnTo>
                <a:lnTo>
                  <a:pt x="2120218" y="1321791"/>
                </a:lnTo>
                <a:lnTo>
                  <a:pt x="2120218" y="1303949"/>
                </a:lnTo>
                <a:lnTo>
                  <a:pt x="2086021" y="1303949"/>
                </a:lnTo>
                <a:lnTo>
                  <a:pt x="2086021" y="1290567"/>
                </a:lnTo>
                <a:lnTo>
                  <a:pt x="1999785" y="1290567"/>
                </a:lnTo>
                <a:lnTo>
                  <a:pt x="1999785" y="1275699"/>
                </a:lnTo>
                <a:lnTo>
                  <a:pt x="1926930" y="1275699"/>
                </a:lnTo>
                <a:lnTo>
                  <a:pt x="1926930" y="1259344"/>
                </a:lnTo>
                <a:lnTo>
                  <a:pt x="1915036" y="1259344"/>
                </a:lnTo>
                <a:lnTo>
                  <a:pt x="1915036" y="1242989"/>
                </a:lnTo>
                <a:lnTo>
                  <a:pt x="1894220" y="1242989"/>
                </a:lnTo>
                <a:lnTo>
                  <a:pt x="1894220" y="1235555"/>
                </a:lnTo>
                <a:lnTo>
                  <a:pt x="1886786" y="1228121"/>
                </a:lnTo>
                <a:lnTo>
                  <a:pt x="1886786" y="1213252"/>
                </a:lnTo>
                <a:lnTo>
                  <a:pt x="1874891" y="1213252"/>
                </a:lnTo>
                <a:lnTo>
                  <a:pt x="1874891" y="1186489"/>
                </a:lnTo>
                <a:lnTo>
                  <a:pt x="1855563" y="1186489"/>
                </a:lnTo>
                <a:lnTo>
                  <a:pt x="1855563" y="1171621"/>
                </a:lnTo>
                <a:lnTo>
                  <a:pt x="1842181" y="1171621"/>
                </a:lnTo>
                <a:lnTo>
                  <a:pt x="1842181" y="1122556"/>
                </a:lnTo>
                <a:lnTo>
                  <a:pt x="1824339" y="1122556"/>
                </a:lnTo>
                <a:lnTo>
                  <a:pt x="1824339" y="1106201"/>
                </a:lnTo>
                <a:lnTo>
                  <a:pt x="1812445" y="1106201"/>
                </a:lnTo>
                <a:lnTo>
                  <a:pt x="1812445" y="1092819"/>
                </a:lnTo>
                <a:lnTo>
                  <a:pt x="1796089" y="1092819"/>
                </a:lnTo>
                <a:lnTo>
                  <a:pt x="1796089" y="1005096"/>
                </a:lnTo>
                <a:lnTo>
                  <a:pt x="1791629" y="1005096"/>
                </a:lnTo>
                <a:lnTo>
                  <a:pt x="1791629" y="985767"/>
                </a:lnTo>
                <a:lnTo>
                  <a:pt x="1782708" y="985767"/>
                </a:lnTo>
                <a:lnTo>
                  <a:pt x="1782708" y="972386"/>
                </a:lnTo>
                <a:lnTo>
                  <a:pt x="1757432" y="972386"/>
                </a:lnTo>
                <a:lnTo>
                  <a:pt x="1757432" y="948597"/>
                </a:lnTo>
                <a:lnTo>
                  <a:pt x="1739590" y="948597"/>
                </a:lnTo>
                <a:lnTo>
                  <a:pt x="1739590" y="918860"/>
                </a:lnTo>
                <a:lnTo>
                  <a:pt x="1622130" y="918860"/>
                </a:lnTo>
                <a:lnTo>
                  <a:pt x="1622130" y="886150"/>
                </a:lnTo>
                <a:lnTo>
                  <a:pt x="1587933" y="886150"/>
                </a:lnTo>
                <a:lnTo>
                  <a:pt x="1587933" y="874255"/>
                </a:lnTo>
                <a:lnTo>
                  <a:pt x="1546302" y="874255"/>
                </a:lnTo>
                <a:lnTo>
                  <a:pt x="1546302" y="862361"/>
                </a:lnTo>
                <a:lnTo>
                  <a:pt x="1480882" y="862361"/>
                </a:lnTo>
                <a:lnTo>
                  <a:pt x="1480882" y="850466"/>
                </a:lnTo>
                <a:lnTo>
                  <a:pt x="1467500" y="850466"/>
                </a:lnTo>
                <a:lnTo>
                  <a:pt x="1460066" y="843032"/>
                </a:lnTo>
                <a:lnTo>
                  <a:pt x="1436277" y="843032"/>
                </a:lnTo>
                <a:lnTo>
                  <a:pt x="1436277" y="822216"/>
                </a:lnTo>
                <a:lnTo>
                  <a:pt x="1390185" y="822216"/>
                </a:lnTo>
                <a:lnTo>
                  <a:pt x="1390185" y="798427"/>
                </a:lnTo>
                <a:lnTo>
                  <a:pt x="1375317" y="798427"/>
                </a:lnTo>
                <a:lnTo>
                  <a:pt x="1375317" y="771664"/>
                </a:lnTo>
                <a:lnTo>
                  <a:pt x="1363422" y="771664"/>
                </a:lnTo>
                <a:lnTo>
                  <a:pt x="1363422" y="744901"/>
                </a:lnTo>
                <a:lnTo>
                  <a:pt x="1351528" y="744901"/>
                </a:lnTo>
                <a:lnTo>
                  <a:pt x="1351528" y="718138"/>
                </a:lnTo>
                <a:lnTo>
                  <a:pt x="1336659" y="718138"/>
                </a:lnTo>
                <a:lnTo>
                  <a:pt x="1336659" y="682454"/>
                </a:lnTo>
                <a:lnTo>
                  <a:pt x="1324765" y="682454"/>
                </a:lnTo>
                <a:lnTo>
                  <a:pt x="1324765" y="666099"/>
                </a:lnTo>
                <a:lnTo>
                  <a:pt x="1303949" y="666099"/>
                </a:lnTo>
                <a:lnTo>
                  <a:pt x="1303949" y="634876"/>
                </a:lnTo>
                <a:lnTo>
                  <a:pt x="1132964" y="634876"/>
                </a:lnTo>
                <a:lnTo>
                  <a:pt x="1132964" y="621494"/>
                </a:lnTo>
                <a:lnTo>
                  <a:pt x="1118095" y="621494"/>
                </a:lnTo>
                <a:lnTo>
                  <a:pt x="1118095" y="605139"/>
                </a:lnTo>
                <a:lnTo>
                  <a:pt x="1106201" y="605139"/>
                </a:lnTo>
                <a:lnTo>
                  <a:pt x="1106201" y="597705"/>
                </a:lnTo>
                <a:lnTo>
                  <a:pt x="1067543" y="597705"/>
                </a:lnTo>
                <a:lnTo>
                  <a:pt x="1067543" y="584324"/>
                </a:lnTo>
                <a:lnTo>
                  <a:pt x="1040780" y="584324"/>
                </a:lnTo>
                <a:lnTo>
                  <a:pt x="1040780" y="569455"/>
                </a:lnTo>
                <a:lnTo>
                  <a:pt x="1027399" y="569455"/>
                </a:lnTo>
                <a:lnTo>
                  <a:pt x="1027399" y="559047"/>
                </a:lnTo>
                <a:lnTo>
                  <a:pt x="1000636" y="559047"/>
                </a:lnTo>
                <a:lnTo>
                  <a:pt x="1000636" y="542692"/>
                </a:lnTo>
                <a:lnTo>
                  <a:pt x="978333" y="542692"/>
                </a:lnTo>
                <a:lnTo>
                  <a:pt x="978333" y="526337"/>
                </a:lnTo>
                <a:lnTo>
                  <a:pt x="951570" y="526337"/>
                </a:lnTo>
                <a:lnTo>
                  <a:pt x="951570" y="463890"/>
                </a:lnTo>
                <a:lnTo>
                  <a:pt x="933728" y="463890"/>
                </a:lnTo>
                <a:lnTo>
                  <a:pt x="933728" y="446048"/>
                </a:lnTo>
                <a:lnTo>
                  <a:pt x="908452" y="446048"/>
                </a:lnTo>
                <a:lnTo>
                  <a:pt x="908452" y="392523"/>
                </a:lnTo>
                <a:lnTo>
                  <a:pt x="896558" y="392523"/>
                </a:lnTo>
                <a:lnTo>
                  <a:pt x="896558" y="379141"/>
                </a:lnTo>
                <a:lnTo>
                  <a:pt x="884663" y="379141"/>
                </a:lnTo>
                <a:lnTo>
                  <a:pt x="884663" y="359812"/>
                </a:lnTo>
                <a:lnTo>
                  <a:pt x="872768" y="359812"/>
                </a:lnTo>
                <a:lnTo>
                  <a:pt x="872768" y="322642"/>
                </a:lnTo>
                <a:lnTo>
                  <a:pt x="697323" y="322642"/>
                </a:lnTo>
                <a:lnTo>
                  <a:pt x="697323" y="306286"/>
                </a:lnTo>
                <a:lnTo>
                  <a:pt x="597705" y="306286"/>
                </a:lnTo>
                <a:lnTo>
                  <a:pt x="597705" y="289931"/>
                </a:lnTo>
                <a:lnTo>
                  <a:pt x="570942" y="289931"/>
                </a:lnTo>
                <a:lnTo>
                  <a:pt x="570942" y="276550"/>
                </a:lnTo>
                <a:lnTo>
                  <a:pt x="499574" y="276550"/>
                </a:lnTo>
                <a:lnTo>
                  <a:pt x="499574" y="230458"/>
                </a:lnTo>
                <a:lnTo>
                  <a:pt x="475785" y="230458"/>
                </a:lnTo>
                <a:lnTo>
                  <a:pt x="475785" y="215590"/>
                </a:lnTo>
                <a:lnTo>
                  <a:pt x="457943" y="215590"/>
                </a:lnTo>
                <a:lnTo>
                  <a:pt x="457943" y="159090"/>
                </a:lnTo>
                <a:lnTo>
                  <a:pt x="438614" y="159090"/>
                </a:lnTo>
                <a:lnTo>
                  <a:pt x="438614" y="135301"/>
                </a:lnTo>
                <a:lnTo>
                  <a:pt x="417799" y="135301"/>
                </a:lnTo>
                <a:lnTo>
                  <a:pt x="417799" y="115972"/>
                </a:lnTo>
                <a:lnTo>
                  <a:pt x="395496" y="115972"/>
                </a:lnTo>
                <a:lnTo>
                  <a:pt x="395496" y="95157"/>
                </a:lnTo>
                <a:lnTo>
                  <a:pt x="359812" y="95157"/>
                </a:lnTo>
                <a:lnTo>
                  <a:pt x="291418" y="95157"/>
                </a:lnTo>
                <a:lnTo>
                  <a:pt x="291418" y="81775"/>
                </a:lnTo>
                <a:lnTo>
                  <a:pt x="279524" y="81775"/>
                </a:lnTo>
                <a:lnTo>
                  <a:pt x="279524" y="63933"/>
                </a:lnTo>
                <a:lnTo>
                  <a:pt x="240866" y="63933"/>
                </a:lnTo>
                <a:lnTo>
                  <a:pt x="240866" y="55012"/>
                </a:lnTo>
                <a:lnTo>
                  <a:pt x="202208" y="55012"/>
                </a:lnTo>
                <a:lnTo>
                  <a:pt x="202208" y="11894"/>
                </a:lnTo>
                <a:lnTo>
                  <a:pt x="105565" y="11894"/>
                </a:lnTo>
                <a:lnTo>
                  <a:pt x="105565"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91" name="Group 290">
            <a:extLst>
              <a:ext uri="{FF2B5EF4-FFF2-40B4-BE49-F238E27FC236}">
                <a16:creationId xmlns:a16="http://schemas.microsoft.com/office/drawing/2014/main" id="{23B16FCF-6F9A-F26B-B84C-F6A36B6CCFBF}"/>
              </a:ext>
            </a:extLst>
          </p:cNvPr>
          <p:cNvGrpSpPr/>
          <p:nvPr/>
        </p:nvGrpSpPr>
        <p:grpSpPr>
          <a:xfrm>
            <a:off x="2486927" y="2066817"/>
            <a:ext cx="8363153" cy="2307656"/>
            <a:chOff x="2486927" y="1940694"/>
            <a:chExt cx="8363153" cy="2307656"/>
          </a:xfrm>
        </p:grpSpPr>
        <p:grpSp>
          <p:nvGrpSpPr>
            <p:cNvPr id="80" name="Group 79">
              <a:extLst>
                <a:ext uri="{FF2B5EF4-FFF2-40B4-BE49-F238E27FC236}">
                  <a16:creationId xmlns:a16="http://schemas.microsoft.com/office/drawing/2014/main" id="{DC3E722F-7AFD-DB27-D885-9047365097E4}"/>
                </a:ext>
              </a:extLst>
            </p:cNvPr>
            <p:cNvGrpSpPr/>
            <p:nvPr/>
          </p:nvGrpSpPr>
          <p:grpSpPr>
            <a:xfrm>
              <a:off x="2699886" y="2125980"/>
              <a:ext cx="77002" cy="73393"/>
              <a:chOff x="2699886" y="2125980"/>
              <a:chExt cx="77002" cy="73393"/>
            </a:xfrm>
          </p:grpSpPr>
          <p:cxnSp>
            <p:nvCxnSpPr>
              <p:cNvPr id="75" name="Straight Connector 74">
                <a:extLst>
                  <a:ext uri="{FF2B5EF4-FFF2-40B4-BE49-F238E27FC236}">
                    <a16:creationId xmlns:a16="http://schemas.microsoft.com/office/drawing/2014/main" id="{578079AC-CD34-E05B-6CFC-C2F895CDBA3A}"/>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09B2F44-3FD6-4280-2892-BB72EB01218D}"/>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00A89707-6ED2-5AE6-E1CF-F86BE7FAA1F3}"/>
                </a:ext>
              </a:extLst>
            </p:cNvPr>
            <p:cNvGrpSpPr/>
            <p:nvPr/>
          </p:nvGrpSpPr>
          <p:grpSpPr>
            <a:xfrm>
              <a:off x="2544678" y="1940694"/>
              <a:ext cx="77002" cy="73393"/>
              <a:chOff x="2699886" y="2125980"/>
              <a:chExt cx="77002" cy="73393"/>
            </a:xfrm>
          </p:grpSpPr>
          <p:cxnSp>
            <p:nvCxnSpPr>
              <p:cNvPr id="82" name="Straight Connector 81">
                <a:extLst>
                  <a:ext uri="{FF2B5EF4-FFF2-40B4-BE49-F238E27FC236}">
                    <a16:creationId xmlns:a16="http://schemas.microsoft.com/office/drawing/2014/main" id="{05A8969D-9ADD-AB00-E4D9-AC1EDAC43A30}"/>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65AD877-6E30-D806-3380-F695B395EB5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F5112D11-3FD8-74FD-CEAA-A9058D1E1297}"/>
                </a:ext>
              </a:extLst>
            </p:cNvPr>
            <p:cNvGrpSpPr/>
            <p:nvPr/>
          </p:nvGrpSpPr>
          <p:grpSpPr>
            <a:xfrm>
              <a:off x="2536256" y="1940694"/>
              <a:ext cx="77002" cy="73393"/>
              <a:chOff x="2699886" y="2125980"/>
              <a:chExt cx="77002" cy="73393"/>
            </a:xfrm>
          </p:grpSpPr>
          <p:cxnSp>
            <p:nvCxnSpPr>
              <p:cNvPr id="85" name="Straight Connector 84">
                <a:extLst>
                  <a:ext uri="{FF2B5EF4-FFF2-40B4-BE49-F238E27FC236}">
                    <a16:creationId xmlns:a16="http://schemas.microsoft.com/office/drawing/2014/main" id="{3952B9AE-34EC-5AD6-E3E0-11943F82FAE4}"/>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F35081E-0D22-7418-8012-3A09932A0FF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5F9853F7-9708-D5D3-A15F-A3976D14970A}"/>
                </a:ext>
              </a:extLst>
            </p:cNvPr>
            <p:cNvGrpSpPr/>
            <p:nvPr/>
          </p:nvGrpSpPr>
          <p:grpSpPr>
            <a:xfrm>
              <a:off x="2486927" y="1940694"/>
              <a:ext cx="77002" cy="73393"/>
              <a:chOff x="2699886" y="2125980"/>
              <a:chExt cx="77002" cy="73393"/>
            </a:xfrm>
          </p:grpSpPr>
          <p:cxnSp>
            <p:nvCxnSpPr>
              <p:cNvPr id="88" name="Straight Connector 87">
                <a:extLst>
                  <a:ext uri="{FF2B5EF4-FFF2-40B4-BE49-F238E27FC236}">
                    <a16:creationId xmlns:a16="http://schemas.microsoft.com/office/drawing/2014/main" id="{F93BE7D2-BC20-3518-5595-417CB993ED52}"/>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3277E77-DD2A-9806-19A8-2EA3E232C14B}"/>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F4D28561-4503-9293-2D9F-8D09B20EEFF7}"/>
                </a:ext>
              </a:extLst>
            </p:cNvPr>
            <p:cNvGrpSpPr/>
            <p:nvPr/>
          </p:nvGrpSpPr>
          <p:grpSpPr>
            <a:xfrm>
              <a:off x="2827420" y="2156059"/>
              <a:ext cx="77002" cy="73393"/>
              <a:chOff x="2699886" y="2125980"/>
              <a:chExt cx="77002" cy="73393"/>
            </a:xfrm>
          </p:grpSpPr>
          <p:cxnSp>
            <p:nvCxnSpPr>
              <p:cNvPr id="91" name="Straight Connector 90">
                <a:extLst>
                  <a:ext uri="{FF2B5EF4-FFF2-40B4-BE49-F238E27FC236}">
                    <a16:creationId xmlns:a16="http://schemas.microsoft.com/office/drawing/2014/main" id="{CA4CF142-D0D9-D205-9690-4F8C94227008}"/>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CCBD7FC-303B-09F1-1300-DFF4D5702DBC}"/>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3D3B5921-A435-75A1-61D5-D793AF7F8B53}"/>
                </a:ext>
              </a:extLst>
            </p:cNvPr>
            <p:cNvGrpSpPr/>
            <p:nvPr/>
          </p:nvGrpSpPr>
          <p:grpSpPr>
            <a:xfrm>
              <a:off x="2851484" y="2171700"/>
              <a:ext cx="77002" cy="73393"/>
              <a:chOff x="2699886" y="2125980"/>
              <a:chExt cx="77002" cy="73393"/>
            </a:xfrm>
          </p:grpSpPr>
          <p:cxnSp>
            <p:nvCxnSpPr>
              <p:cNvPr id="94" name="Straight Connector 93">
                <a:extLst>
                  <a:ext uri="{FF2B5EF4-FFF2-40B4-BE49-F238E27FC236}">
                    <a16:creationId xmlns:a16="http://schemas.microsoft.com/office/drawing/2014/main" id="{6BD6C661-026D-1DAF-D7EE-1DCA7E13F5B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109FB6E-5506-DF7B-9169-637A2754F394}"/>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C99ED2EC-57B4-B853-884E-46E5955369E0}"/>
                </a:ext>
              </a:extLst>
            </p:cNvPr>
            <p:cNvGrpSpPr/>
            <p:nvPr/>
          </p:nvGrpSpPr>
          <p:grpSpPr>
            <a:xfrm>
              <a:off x="2951346" y="2171700"/>
              <a:ext cx="77002" cy="73393"/>
              <a:chOff x="2699886" y="2125980"/>
              <a:chExt cx="77002" cy="73393"/>
            </a:xfrm>
          </p:grpSpPr>
          <p:cxnSp>
            <p:nvCxnSpPr>
              <p:cNvPr id="97" name="Straight Connector 96">
                <a:extLst>
                  <a:ext uri="{FF2B5EF4-FFF2-40B4-BE49-F238E27FC236}">
                    <a16:creationId xmlns:a16="http://schemas.microsoft.com/office/drawing/2014/main" id="{5F97DFDC-B537-C82A-75BA-EBF089DE767E}"/>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08667E0-BFA9-8DE1-BFEE-3359844EF8C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A24CA5F7-1174-5322-5D15-89646A377CFE}"/>
                </a:ext>
              </a:extLst>
            </p:cNvPr>
            <p:cNvGrpSpPr/>
            <p:nvPr/>
          </p:nvGrpSpPr>
          <p:grpSpPr>
            <a:xfrm>
              <a:off x="2958565" y="2171700"/>
              <a:ext cx="77002" cy="73393"/>
              <a:chOff x="2699886" y="2125980"/>
              <a:chExt cx="77002" cy="73393"/>
            </a:xfrm>
          </p:grpSpPr>
          <p:cxnSp>
            <p:nvCxnSpPr>
              <p:cNvPr id="100" name="Straight Connector 99">
                <a:extLst>
                  <a:ext uri="{FF2B5EF4-FFF2-40B4-BE49-F238E27FC236}">
                    <a16:creationId xmlns:a16="http://schemas.microsoft.com/office/drawing/2014/main" id="{4B866043-EC4F-58DB-7AEF-18DF296BAA7E}"/>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24E3F34-F968-3848-7655-FE985E36CE7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C29691A7-FD09-F2D9-B227-C02735037E92}"/>
                </a:ext>
              </a:extLst>
            </p:cNvPr>
            <p:cNvGrpSpPr/>
            <p:nvPr/>
          </p:nvGrpSpPr>
          <p:grpSpPr>
            <a:xfrm>
              <a:off x="3007895" y="2205388"/>
              <a:ext cx="77002" cy="73393"/>
              <a:chOff x="2699886" y="2125980"/>
              <a:chExt cx="77002" cy="73393"/>
            </a:xfrm>
          </p:grpSpPr>
          <p:cxnSp>
            <p:nvCxnSpPr>
              <p:cNvPr id="103" name="Straight Connector 102">
                <a:extLst>
                  <a:ext uri="{FF2B5EF4-FFF2-40B4-BE49-F238E27FC236}">
                    <a16:creationId xmlns:a16="http://schemas.microsoft.com/office/drawing/2014/main" id="{0CC988E7-E687-8DD9-BDC5-2B65EC112F2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81634013-1418-48AB-E6A6-2D10ED4B8E9B}"/>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8DFD8EAD-6593-13B4-BB3E-D68D12A91F22}"/>
                </a:ext>
              </a:extLst>
            </p:cNvPr>
            <p:cNvGrpSpPr/>
            <p:nvPr/>
          </p:nvGrpSpPr>
          <p:grpSpPr>
            <a:xfrm>
              <a:off x="3051209" y="2294422"/>
              <a:ext cx="77002" cy="73393"/>
              <a:chOff x="2699886" y="2125980"/>
              <a:chExt cx="77002" cy="73393"/>
            </a:xfrm>
          </p:grpSpPr>
          <p:cxnSp>
            <p:nvCxnSpPr>
              <p:cNvPr id="106" name="Straight Connector 105">
                <a:extLst>
                  <a:ext uri="{FF2B5EF4-FFF2-40B4-BE49-F238E27FC236}">
                    <a16:creationId xmlns:a16="http://schemas.microsoft.com/office/drawing/2014/main" id="{B8B0EA56-8311-7EAE-1438-0B567DA69A8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08D0EDB-7CBD-9597-2AE6-E49CB7D34BF7}"/>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06114AD9-0685-48F7-9980-DA02F1551907}"/>
                </a:ext>
              </a:extLst>
            </p:cNvPr>
            <p:cNvGrpSpPr/>
            <p:nvPr/>
          </p:nvGrpSpPr>
          <p:grpSpPr>
            <a:xfrm>
              <a:off x="3114977" y="2388268"/>
              <a:ext cx="77002" cy="73393"/>
              <a:chOff x="2699886" y="2125980"/>
              <a:chExt cx="77002" cy="73393"/>
            </a:xfrm>
          </p:grpSpPr>
          <p:cxnSp>
            <p:nvCxnSpPr>
              <p:cNvPr id="109" name="Straight Connector 108">
                <a:extLst>
                  <a:ext uri="{FF2B5EF4-FFF2-40B4-BE49-F238E27FC236}">
                    <a16:creationId xmlns:a16="http://schemas.microsoft.com/office/drawing/2014/main" id="{E471E49E-2FF0-5BAF-1D6B-55C85790F6E6}"/>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B10ECE50-6F66-C91D-D5C7-142946BBF60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A41CC570-5485-FCAD-7C49-C0D810076F04}"/>
                </a:ext>
              </a:extLst>
            </p:cNvPr>
            <p:cNvGrpSpPr/>
            <p:nvPr/>
          </p:nvGrpSpPr>
          <p:grpSpPr>
            <a:xfrm>
              <a:off x="3133024" y="2390675"/>
              <a:ext cx="77002" cy="73393"/>
              <a:chOff x="2699886" y="2125980"/>
              <a:chExt cx="77002" cy="73393"/>
            </a:xfrm>
          </p:grpSpPr>
          <p:cxnSp>
            <p:nvCxnSpPr>
              <p:cNvPr id="112" name="Straight Connector 111">
                <a:extLst>
                  <a:ext uri="{FF2B5EF4-FFF2-40B4-BE49-F238E27FC236}">
                    <a16:creationId xmlns:a16="http://schemas.microsoft.com/office/drawing/2014/main" id="{92301BB3-2A34-7543-0216-03C43546D5D9}"/>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E62CB57-26A9-3819-690D-A51A8A8646AB}"/>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1EFEEE9F-7BB3-508E-515A-7724AE1E1874}"/>
                </a:ext>
              </a:extLst>
            </p:cNvPr>
            <p:cNvGrpSpPr/>
            <p:nvPr/>
          </p:nvGrpSpPr>
          <p:grpSpPr>
            <a:xfrm>
              <a:off x="3142649" y="2394284"/>
              <a:ext cx="77002" cy="73393"/>
              <a:chOff x="2699886" y="2125980"/>
              <a:chExt cx="77002" cy="73393"/>
            </a:xfrm>
          </p:grpSpPr>
          <p:cxnSp>
            <p:nvCxnSpPr>
              <p:cNvPr id="115" name="Straight Connector 114">
                <a:extLst>
                  <a:ext uri="{FF2B5EF4-FFF2-40B4-BE49-F238E27FC236}">
                    <a16:creationId xmlns:a16="http://schemas.microsoft.com/office/drawing/2014/main" id="{5D65B4FC-667F-58AD-714D-17454DC0BB63}"/>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78D8374-8F69-183B-D466-A5BA0AE3248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DDD7082F-6153-DD89-82BF-C23FE6F2DBF0}"/>
                </a:ext>
              </a:extLst>
            </p:cNvPr>
            <p:cNvGrpSpPr/>
            <p:nvPr/>
          </p:nvGrpSpPr>
          <p:grpSpPr>
            <a:xfrm>
              <a:off x="3444642" y="2494147"/>
              <a:ext cx="77002" cy="73393"/>
              <a:chOff x="2699886" y="2125980"/>
              <a:chExt cx="77002" cy="73393"/>
            </a:xfrm>
          </p:grpSpPr>
          <p:cxnSp>
            <p:nvCxnSpPr>
              <p:cNvPr id="118" name="Straight Connector 117">
                <a:extLst>
                  <a:ext uri="{FF2B5EF4-FFF2-40B4-BE49-F238E27FC236}">
                    <a16:creationId xmlns:a16="http://schemas.microsoft.com/office/drawing/2014/main" id="{73E97739-C1A4-1BF7-7B48-8FFAE7DA05DE}"/>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4780448-466B-20E2-EB69-45F1DF085BF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9B247D1B-BC6D-6345-6036-4C136F226DFF}"/>
                </a:ext>
              </a:extLst>
            </p:cNvPr>
            <p:cNvGrpSpPr/>
            <p:nvPr/>
          </p:nvGrpSpPr>
          <p:grpSpPr>
            <a:xfrm>
              <a:off x="3497581" y="2620478"/>
              <a:ext cx="77002" cy="73393"/>
              <a:chOff x="2699886" y="2125980"/>
              <a:chExt cx="77002" cy="73393"/>
            </a:xfrm>
          </p:grpSpPr>
          <p:cxnSp>
            <p:nvCxnSpPr>
              <p:cNvPr id="121" name="Straight Connector 120">
                <a:extLst>
                  <a:ext uri="{FF2B5EF4-FFF2-40B4-BE49-F238E27FC236}">
                    <a16:creationId xmlns:a16="http://schemas.microsoft.com/office/drawing/2014/main" id="{E89731DB-425D-112C-2D22-38F6374DC875}"/>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E5110B9-C2DB-052C-20E8-CC98838A3D4C}"/>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8791230F-D5E4-0B81-F816-64CB00FADF35}"/>
                </a:ext>
              </a:extLst>
            </p:cNvPr>
            <p:cNvGrpSpPr/>
            <p:nvPr/>
          </p:nvGrpSpPr>
          <p:grpSpPr>
            <a:xfrm>
              <a:off x="3540895" y="2680636"/>
              <a:ext cx="77002" cy="73393"/>
              <a:chOff x="2699886" y="2125980"/>
              <a:chExt cx="77002" cy="73393"/>
            </a:xfrm>
          </p:grpSpPr>
          <p:cxnSp>
            <p:nvCxnSpPr>
              <p:cNvPr id="124" name="Straight Connector 123">
                <a:extLst>
                  <a:ext uri="{FF2B5EF4-FFF2-40B4-BE49-F238E27FC236}">
                    <a16:creationId xmlns:a16="http://schemas.microsoft.com/office/drawing/2014/main" id="{2B3126B3-1BC4-6DAE-00CB-F1004D6B0DC2}"/>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6F241BC-A906-E839-400F-4D206C46AACE}"/>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B6DF23C0-F564-F841-45B2-8C1C53CFA292}"/>
                </a:ext>
              </a:extLst>
            </p:cNvPr>
            <p:cNvGrpSpPr/>
            <p:nvPr/>
          </p:nvGrpSpPr>
          <p:grpSpPr>
            <a:xfrm>
              <a:off x="3817621" y="2780498"/>
              <a:ext cx="77002" cy="73393"/>
              <a:chOff x="2699886" y="2125980"/>
              <a:chExt cx="77002" cy="73393"/>
            </a:xfrm>
          </p:grpSpPr>
          <p:cxnSp>
            <p:nvCxnSpPr>
              <p:cNvPr id="127" name="Straight Connector 126">
                <a:extLst>
                  <a:ext uri="{FF2B5EF4-FFF2-40B4-BE49-F238E27FC236}">
                    <a16:creationId xmlns:a16="http://schemas.microsoft.com/office/drawing/2014/main" id="{837CCB0E-ED65-9321-7EDA-88F71D2ED384}"/>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7571642-0EDD-F6B0-129B-C2F2214DE384}"/>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CBABA32F-E923-972C-C887-08EF89DADDD0}"/>
                </a:ext>
              </a:extLst>
            </p:cNvPr>
            <p:cNvGrpSpPr/>
            <p:nvPr/>
          </p:nvGrpSpPr>
          <p:grpSpPr>
            <a:xfrm>
              <a:off x="3870560" y="2780498"/>
              <a:ext cx="77002" cy="73393"/>
              <a:chOff x="2699886" y="2125980"/>
              <a:chExt cx="77002" cy="73393"/>
            </a:xfrm>
          </p:grpSpPr>
          <p:cxnSp>
            <p:nvCxnSpPr>
              <p:cNvPr id="130" name="Straight Connector 129">
                <a:extLst>
                  <a:ext uri="{FF2B5EF4-FFF2-40B4-BE49-F238E27FC236}">
                    <a16:creationId xmlns:a16="http://schemas.microsoft.com/office/drawing/2014/main" id="{2FB3778A-91A4-84ED-34C4-B24905F815A9}"/>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218395A-E10F-20A2-0082-BCE3201AE37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B9234741-6CF8-F909-2E3B-CA8B549C7289}"/>
                </a:ext>
              </a:extLst>
            </p:cNvPr>
            <p:cNvGrpSpPr/>
            <p:nvPr/>
          </p:nvGrpSpPr>
          <p:grpSpPr>
            <a:xfrm>
              <a:off x="3921092" y="2816592"/>
              <a:ext cx="77002" cy="73393"/>
              <a:chOff x="2699886" y="2125980"/>
              <a:chExt cx="77002" cy="73393"/>
            </a:xfrm>
          </p:grpSpPr>
          <p:cxnSp>
            <p:nvCxnSpPr>
              <p:cNvPr id="133" name="Straight Connector 132">
                <a:extLst>
                  <a:ext uri="{FF2B5EF4-FFF2-40B4-BE49-F238E27FC236}">
                    <a16:creationId xmlns:a16="http://schemas.microsoft.com/office/drawing/2014/main" id="{DF321658-05F9-788C-DE32-08C2FC4265DA}"/>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C51DC58-1708-0C2D-C8E1-46461D10ED36}"/>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2739749D-B6B5-5B0D-1C74-C98651BBAC73}"/>
                </a:ext>
              </a:extLst>
            </p:cNvPr>
            <p:cNvGrpSpPr/>
            <p:nvPr/>
          </p:nvGrpSpPr>
          <p:grpSpPr>
            <a:xfrm>
              <a:off x="4262788" y="3166711"/>
              <a:ext cx="77002" cy="73393"/>
              <a:chOff x="2699886" y="2125980"/>
              <a:chExt cx="77002" cy="73393"/>
            </a:xfrm>
          </p:grpSpPr>
          <p:cxnSp>
            <p:nvCxnSpPr>
              <p:cNvPr id="136" name="Straight Connector 135">
                <a:extLst>
                  <a:ext uri="{FF2B5EF4-FFF2-40B4-BE49-F238E27FC236}">
                    <a16:creationId xmlns:a16="http://schemas.microsoft.com/office/drawing/2014/main" id="{6B1205E0-5C12-C013-0EDF-F2B436ECD463}"/>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38A5079-F715-A657-30A5-2605FDD5355A}"/>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D6BAFE10-03FF-C60C-83B7-B224A666F100}"/>
                </a:ext>
              </a:extLst>
            </p:cNvPr>
            <p:cNvGrpSpPr/>
            <p:nvPr/>
          </p:nvGrpSpPr>
          <p:grpSpPr>
            <a:xfrm>
              <a:off x="4295273" y="3194384"/>
              <a:ext cx="77002" cy="73393"/>
              <a:chOff x="2699886" y="2125980"/>
              <a:chExt cx="77002" cy="73393"/>
            </a:xfrm>
          </p:grpSpPr>
          <p:cxnSp>
            <p:nvCxnSpPr>
              <p:cNvPr id="139" name="Straight Connector 138">
                <a:extLst>
                  <a:ext uri="{FF2B5EF4-FFF2-40B4-BE49-F238E27FC236}">
                    <a16:creationId xmlns:a16="http://schemas.microsoft.com/office/drawing/2014/main" id="{158925C9-0CF7-A2D2-8D2A-359EB5458B5F}"/>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5946D24-DF10-4D96-B4FC-6D688528BE5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32CD0DD8-F8D6-494C-1ED4-7A8EA32ED30F}"/>
                </a:ext>
              </a:extLst>
            </p:cNvPr>
            <p:cNvGrpSpPr/>
            <p:nvPr/>
          </p:nvGrpSpPr>
          <p:grpSpPr>
            <a:xfrm>
              <a:off x="4320539" y="3199196"/>
              <a:ext cx="77002" cy="73393"/>
              <a:chOff x="2699886" y="2125980"/>
              <a:chExt cx="77002" cy="73393"/>
            </a:xfrm>
          </p:grpSpPr>
          <p:cxnSp>
            <p:nvCxnSpPr>
              <p:cNvPr id="142" name="Straight Connector 141">
                <a:extLst>
                  <a:ext uri="{FF2B5EF4-FFF2-40B4-BE49-F238E27FC236}">
                    <a16:creationId xmlns:a16="http://schemas.microsoft.com/office/drawing/2014/main" id="{D5783298-8013-7AD8-5CB2-9FB6DAD67D75}"/>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CB44F05-BA66-185B-6198-466E2C2DB643}"/>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65524175-7A71-CD93-9AD1-2501EA05BD48}"/>
                </a:ext>
              </a:extLst>
            </p:cNvPr>
            <p:cNvGrpSpPr/>
            <p:nvPr/>
          </p:nvGrpSpPr>
          <p:grpSpPr>
            <a:xfrm>
              <a:off x="4355431" y="3208822"/>
              <a:ext cx="77002" cy="73393"/>
              <a:chOff x="2699886" y="2125980"/>
              <a:chExt cx="77002" cy="73393"/>
            </a:xfrm>
          </p:grpSpPr>
          <p:cxnSp>
            <p:nvCxnSpPr>
              <p:cNvPr id="145" name="Straight Connector 144">
                <a:extLst>
                  <a:ext uri="{FF2B5EF4-FFF2-40B4-BE49-F238E27FC236}">
                    <a16:creationId xmlns:a16="http://schemas.microsoft.com/office/drawing/2014/main" id="{BDE3B9BF-1879-EE79-38BA-B8AB9E0DE23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00A78D6-74A4-2DDC-6C3E-E3EBE3FA6346}"/>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94FA32B0-2F96-E9D3-A493-FF2D2A6CF811}"/>
                </a:ext>
              </a:extLst>
            </p:cNvPr>
            <p:cNvGrpSpPr/>
            <p:nvPr/>
          </p:nvGrpSpPr>
          <p:grpSpPr>
            <a:xfrm>
              <a:off x="4450480" y="3319512"/>
              <a:ext cx="77002" cy="73393"/>
              <a:chOff x="2699886" y="2125980"/>
              <a:chExt cx="77002" cy="73393"/>
            </a:xfrm>
          </p:grpSpPr>
          <p:cxnSp>
            <p:nvCxnSpPr>
              <p:cNvPr id="148" name="Straight Connector 147">
                <a:extLst>
                  <a:ext uri="{FF2B5EF4-FFF2-40B4-BE49-F238E27FC236}">
                    <a16:creationId xmlns:a16="http://schemas.microsoft.com/office/drawing/2014/main" id="{4809BCFF-C95D-2C40-55B7-C76B2A2F693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06DE04A-A809-0B30-8A43-47038F66E2A4}"/>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D1F47B77-17D5-BF72-7997-5C9E901AD6E2}"/>
                </a:ext>
              </a:extLst>
            </p:cNvPr>
            <p:cNvGrpSpPr/>
            <p:nvPr/>
          </p:nvGrpSpPr>
          <p:grpSpPr>
            <a:xfrm>
              <a:off x="4508232" y="3319512"/>
              <a:ext cx="77002" cy="73393"/>
              <a:chOff x="2699886" y="2125980"/>
              <a:chExt cx="77002" cy="73393"/>
            </a:xfrm>
          </p:grpSpPr>
          <p:cxnSp>
            <p:nvCxnSpPr>
              <p:cNvPr id="151" name="Straight Connector 150">
                <a:extLst>
                  <a:ext uri="{FF2B5EF4-FFF2-40B4-BE49-F238E27FC236}">
                    <a16:creationId xmlns:a16="http://schemas.microsoft.com/office/drawing/2014/main" id="{A9660505-D0F2-A348-A0F8-B0BAE0C51B84}"/>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395494D-F479-9BBC-433D-6EFF08F6EA15}"/>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B0530E0E-A6E4-5F00-96D1-3F35C935061D}"/>
                </a:ext>
              </a:extLst>
            </p:cNvPr>
            <p:cNvGrpSpPr/>
            <p:nvPr/>
          </p:nvGrpSpPr>
          <p:grpSpPr>
            <a:xfrm>
              <a:off x="4517857" y="3336357"/>
              <a:ext cx="77002" cy="73393"/>
              <a:chOff x="2699886" y="2125980"/>
              <a:chExt cx="77002" cy="73393"/>
            </a:xfrm>
          </p:grpSpPr>
          <p:cxnSp>
            <p:nvCxnSpPr>
              <p:cNvPr id="154" name="Straight Connector 153">
                <a:extLst>
                  <a:ext uri="{FF2B5EF4-FFF2-40B4-BE49-F238E27FC236}">
                    <a16:creationId xmlns:a16="http://schemas.microsoft.com/office/drawing/2014/main" id="{D71EA95A-63C3-CDD0-E30C-E1EFD55C42D3}"/>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5C5D5C0-BFC4-4900-00E2-B7AFD2CD952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353A40CF-8F8D-BB54-2515-7B7BD6B324F8}"/>
                </a:ext>
              </a:extLst>
            </p:cNvPr>
            <p:cNvGrpSpPr/>
            <p:nvPr/>
          </p:nvGrpSpPr>
          <p:grpSpPr>
            <a:xfrm>
              <a:off x="4526279" y="3336357"/>
              <a:ext cx="77002" cy="73393"/>
              <a:chOff x="2699886" y="2125980"/>
              <a:chExt cx="77002" cy="73393"/>
            </a:xfrm>
          </p:grpSpPr>
          <p:cxnSp>
            <p:nvCxnSpPr>
              <p:cNvPr id="157" name="Straight Connector 156">
                <a:extLst>
                  <a:ext uri="{FF2B5EF4-FFF2-40B4-BE49-F238E27FC236}">
                    <a16:creationId xmlns:a16="http://schemas.microsoft.com/office/drawing/2014/main" id="{3AACE6CA-35DE-3788-9D5D-46F5446A9C1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C58A84D-98FA-88FA-FF9F-671A00B331E2}"/>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9716191D-4422-4800-4E32-8629C2B2D047}"/>
                </a:ext>
              </a:extLst>
            </p:cNvPr>
            <p:cNvGrpSpPr/>
            <p:nvPr/>
          </p:nvGrpSpPr>
          <p:grpSpPr>
            <a:xfrm>
              <a:off x="4533498" y="3336357"/>
              <a:ext cx="77002" cy="73393"/>
              <a:chOff x="2699886" y="2125980"/>
              <a:chExt cx="77002" cy="73393"/>
            </a:xfrm>
          </p:grpSpPr>
          <p:cxnSp>
            <p:nvCxnSpPr>
              <p:cNvPr id="160" name="Straight Connector 159">
                <a:extLst>
                  <a:ext uri="{FF2B5EF4-FFF2-40B4-BE49-F238E27FC236}">
                    <a16:creationId xmlns:a16="http://schemas.microsoft.com/office/drawing/2014/main" id="{2FA5366B-71DB-4873-0ADC-6726AB69E13D}"/>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A630780-44A7-B5C6-E8B1-D7FDFB003967}"/>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6D121EB9-A8E9-B7C5-E5A2-A44F7E8E67E9}"/>
                </a:ext>
              </a:extLst>
            </p:cNvPr>
            <p:cNvGrpSpPr/>
            <p:nvPr/>
          </p:nvGrpSpPr>
          <p:grpSpPr>
            <a:xfrm>
              <a:off x="4636970" y="3336357"/>
              <a:ext cx="77002" cy="73393"/>
              <a:chOff x="2699886" y="2125980"/>
              <a:chExt cx="77002" cy="73393"/>
            </a:xfrm>
          </p:grpSpPr>
          <p:cxnSp>
            <p:nvCxnSpPr>
              <p:cNvPr id="163" name="Straight Connector 162">
                <a:extLst>
                  <a:ext uri="{FF2B5EF4-FFF2-40B4-BE49-F238E27FC236}">
                    <a16:creationId xmlns:a16="http://schemas.microsoft.com/office/drawing/2014/main" id="{FB50E14C-5F29-02D2-2E99-ED936EC5B3A4}"/>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BAE77BC-8BA9-7078-84B5-A97CDEB36103}"/>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341DEE48-7AE5-06E0-A1F7-BDB547469293}"/>
                </a:ext>
              </a:extLst>
            </p:cNvPr>
            <p:cNvGrpSpPr/>
            <p:nvPr/>
          </p:nvGrpSpPr>
          <p:grpSpPr>
            <a:xfrm>
              <a:off x="4668250" y="3336357"/>
              <a:ext cx="77002" cy="73393"/>
              <a:chOff x="2699886" y="2125980"/>
              <a:chExt cx="77002" cy="73393"/>
            </a:xfrm>
          </p:grpSpPr>
          <p:cxnSp>
            <p:nvCxnSpPr>
              <p:cNvPr id="166" name="Straight Connector 165">
                <a:extLst>
                  <a:ext uri="{FF2B5EF4-FFF2-40B4-BE49-F238E27FC236}">
                    <a16:creationId xmlns:a16="http://schemas.microsoft.com/office/drawing/2014/main" id="{77E1CE72-00FB-DCA6-53A3-6ADFE2225F6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B194B7A-E01D-EBC0-3ED0-A80674F85662}"/>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44BBCE62-4AD3-117B-B9B0-EF9C32A5139E}"/>
                </a:ext>
              </a:extLst>
            </p:cNvPr>
            <p:cNvGrpSpPr/>
            <p:nvPr/>
          </p:nvGrpSpPr>
          <p:grpSpPr>
            <a:xfrm>
              <a:off x="4859552" y="3540894"/>
              <a:ext cx="77002" cy="73393"/>
              <a:chOff x="2699886" y="2125980"/>
              <a:chExt cx="77002" cy="73393"/>
            </a:xfrm>
          </p:grpSpPr>
          <p:cxnSp>
            <p:nvCxnSpPr>
              <p:cNvPr id="169" name="Straight Connector 168">
                <a:extLst>
                  <a:ext uri="{FF2B5EF4-FFF2-40B4-BE49-F238E27FC236}">
                    <a16:creationId xmlns:a16="http://schemas.microsoft.com/office/drawing/2014/main" id="{0267CD3A-FA74-DC17-0152-E2756163A2F1}"/>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18BF841-88BF-0C22-BA2F-177906BC8E6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3B2D40EC-3AA6-3A77-F40F-D9D23037C786}"/>
                </a:ext>
              </a:extLst>
            </p:cNvPr>
            <p:cNvGrpSpPr/>
            <p:nvPr/>
          </p:nvGrpSpPr>
          <p:grpSpPr>
            <a:xfrm>
              <a:off x="4925726" y="3540894"/>
              <a:ext cx="77002" cy="73393"/>
              <a:chOff x="2699886" y="2125980"/>
              <a:chExt cx="77002" cy="73393"/>
            </a:xfrm>
          </p:grpSpPr>
          <p:cxnSp>
            <p:nvCxnSpPr>
              <p:cNvPr id="172" name="Straight Connector 171">
                <a:extLst>
                  <a:ext uri="{FF2B5EF4-FFF2-40B4-BE49-F238E27FC236}">
                    <a16:creationId xmlns:a16="http://schemas.microsoft.com/office/drawing/2014/main" id="{80DBC247-1AD2-0C31-918B-95D55704439D}"/>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42C67BA-A7E7-8D05-192C-B153D4A528A2}"/>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8793BDF9-32BC-C59D-0B33-9B700A91D7E3}"/>
                </a:ext>
              </a:extLst>
            </p:cNvPr>
            <p:cNvGrpSpPr/>
            <p:nvPr/>
          </p:nvGrpSpPr>
          <p:grpSpPr>
            <a:xfrm>
              <a:off x="5047245" y="3561348"/>
              <a:ext cx="77002" cy="73393"/>
              <a:chOff x="2699886" y="2125980"/>
              <a:chExt cx="77002" cy="73393"/>
            </a:xfrm>
          </p:grpSpPr>
          <p:cxnSp>
            <p:nvCxnSpPr>
              <p:cNvPr id="175" name="Straight Connector 174">
                <a:extLst>
                  <a:ext uri="{FF2B5EF4-FFF2-40B4-BE49-F238E27FC236}">
                    <a16:creationId xmlns:a16="http://schemas.microsoft.com/office/drawing/2014/main" id="{1B188B3A-05F3-781B-4E7E-08F9910970B0}"/>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C94DFE3-2564-0D1A-EA52-C7C32DA6226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DB89A7B7-F650-D53B-26E6-CCB902C70520}"/>
                </a:ext>
              </a:extLst>
            </p:cNvPr>
            <p:cNvGrpSpPr/>
            <p:nvPr/>
          </p:nvGrpSpPr>
          <p:grpSpPr>
            <a:xfrm>
              <a:off x="5257798" y="3589021"/>
              <a:ext cx="77002" cy="73393"/>
              <a:chOff x="2699886" y="2125980"/>
              <a:chExt cx="77002" cy="73393"/>
            </a:xfrm>
          </p:grpSpPr>
          <p:cxnSp>
            <p:nvCxnSpPr>
              <p:cNvPr id="178" name="Straight Connector 177">
                <a:extLst>
                  <a:ext uri="{FF2B5EF4-FFF2-40B4-BE49-F238E27FC236}">
                    <a16:creationId xmlns:a16="http://schemas.microsoft.com/office/drawing/2014/main" id="{4491D394-7554-3952-441B-CA692A6BEE89}"/>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033752B-0BEF-7366-5B00-B13151BD1ADC}"/>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DBD6A48B-EAA9-5F23-1FF6-7B47D36670E7}"/>
                </a:ext>
              </a:extLst>
            </p:cNvPr>
            <p:cNvGrpSpPr/>
            <p:nvPr/>
          </p:nvGrpSpPr>
          <p:grpSpPr>
            <a:xfrm>
              <a:off x="5263814" y="3589021"/>
              <a:ext cx="77002" cy="73393"/>
              <a:chOff x="2699886" y="2125980"/>
              <a:chExt cx="77002" cy="73393"/>
            </a:xfrm>
          </p:grpSpPr>
          <p:cxnSp>
            <p:nvCxnSpPr>
              <p:cNvPr id="181" name="Straight Connector 180">
                <a:extLst>
                  <a:ext uri="{FF2B5EF4-FFF2-40B4-BE49-F238E27FC236}">
                    <a16:creationId xmlns:a16="http://schemas.microsoft.com/office/drawing/2014/main" id="{1C8EDF39-65AE-7671-F69B-2EA51936EFCF}"/>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B788E90-84C5-0232-DE4D-7ED73BC61682}"/>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A4EAB023-3BA7-9111-EF90-74F46AC9D805}"/>
                </a:ext>
              </a:extLst>
            </p:cNvPr>
            <p:cNvGrpSpPr/>
            <p:nvPr/>
          </p:nvGrpSpPr>
          <p:grpSpPr>
            <a:xfrm>
              <a:off x="5354051" y="3589021"/>
              <a:ext cx="77002" cy="73393"/>
              <a:chOff x="2699886" y="2125980"/>
              <a:chExt cx="77002" cy="73393"/>
            </a:xfrm>
          </p:grpSpPr>
          <p:cxnSp>
            <p:nvCxnSpPr>
              <p:cNvPr id="184" name="Straight Connector 183">
                <a:extLst>
                  <a:ext uri="{FF2B5EF4-FFF2-40B4-BE49-F238E27FC236}">
                    <a16:creationId xmlns:a16="http://schemas.microsoft.com/office/drawing/2014/main" id="{1BFF53C9-3CEB-3018-5698-C45B6FE36FAE}"/>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105BA20-85B6-05B3-F436-D7D4F5640389}"/>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00ED8641-475D-7326-6A98-2A13089DF0FD}"/>
                </a:ext>
              </a:extLst>
            </p:cNvPr>
            <p:cNvGrpSpPr/>
            <p:nvPr/>
          </p:nvGrpSpPr>
          <p:grpSpPr>
            <a:xfrm>
              <a:off x="5411803" y="3602255"/>
              <a:ext cx="77002" cy="73393"/>
              <a:chOff x="2699886" y="2125980"/>
              <a:chExt cx="77002" cy="73393"/>
            </a:xfrm>
          </p:grpSpPr>
          <p:cxnSp>
            <p:nvCxnSpPr>
              <p:cNvPr id="187" name="Straight Connector 186">
                <a:extLst>
                  <a:ext uri="{FF2B5EF4-FFF2-40B4-BE49-F238E27FC236}">
                    <a16:creationId xmlns:a16="http://schemas.microsoft.com/office/drawing/2014/main" id="{736C9126-53A5-0471-6FB4-FF4158525E47}"/>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F4185DE-361E-D3A0-9FC5-A7F068FF61D5}"/>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36006587-3939-42D3-D81D-915FE702D96A}"/>
                </a:ext>
              </a:extLst>
            </p:cNvPr>
            <p:cNvGrpSpPr/>
            <p:nvPr/>
          </p:nvGrpSpPr>
          <p:grpSpPr>
            <a:xfrm>
              <a:off x="5417819" y="3604662"/>
              <a:ext cx="77002" cy="73393"/>
              <a:chOff x="2699886" y="2125980"/>
              <a:chExt cx="77002" cy="73393"/>
            </a:xfrm>
          </p:grpSpPr>
          <p:cxnSp>
            <p:nvCxnSpPr>
              <p:cNvPr id="190" name="Straight Connector 189">
                <a:extLst>
                  <a:ext uri="{FF2B5EF4-FFF2-40B4-BE49-F238E27FC236}">
                    <a16:creationId xmlns:a16="http://schemas.microsoft.com/office/drawing/2014/main" id="{2805C036-5D0D-7EB6-73CC-D42EBF205A42}"/>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07C6F8A-F9AC-8A3D-6352-27A5A903AB94}"/>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3C210319-8A90-37B4-426A-9F12C28E2E3E}"/>
                </a:ext>
              </a:extLst>
            </p:cNvPr>
            <p:cNvGrpSpPr/>
            <p:nvPr/>
          </p:nvGrpSpPr>
          <p:grpSpPr>
            <a:xfrm>
              <a:off x="5451507" y="3629928"/>
              <a:ext cx="77002" cy="73393"/>
              <a:chOff x="2699886" y="2125980"/>
              <a:chExt cx="77002" cy="73393"/>
            </a:xfrm>
          </p:grpSpPr>
          <p:cxnSp>
            <p:nvCxnSpPr>
              <p:cNvPr id="193" name="Straight Connector 192">
                <a:extLst>
                  <a:ext uri="{FF2B5EF4-FFF2-40B4-BE49-F238E27FC236}">
                    <a16:creationId xmlns:a16="http://schemas.microsoft.com/office/drawing/2014/main" id="{FCD0BF1A-E19B-D4FE-BDC5-43D4C14B130D}"/>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7E61252-C919-BF28-CAEE-325CA04CC512}"/>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F6524ADA-E6C9-F5FB-AE3B-FE5F3926C7EB}"/>
                </a:ext>
              </a:extLst>
            </p:cNvPr>
            <p:cNvGrpSpPr/>
            <p:nvPr/>
          </p:nvGrpSpPr>
          <p:grpSpPr>
            <a:xfrm>
              <a:off x="5990522" y="3858528"/>
              <a:ext cx="77002" cy="73393"/>
              <a:chOff x="2699886" y="2125980"/>
              <a:chExt cx="77002" cy="73393"/>
            </a:xfrm>
          </p:grpSpPr>
          <p:cxnSp>
            <p:nvCxnSpPr>
              <p:cNvPr id="196" name="Straight Connector 195">
                <a:extLst>
                  <a:ext uri="{FF2B5EF4-FFF2-40B4-BE49-F238E27FC236}">
                    <a16:creationId xmlns:a16="http://schemas.microsoft.com/office/drawing/2014/main" id="{99BED7EE-91E6-A3E6-5773-F9A818730B29}"/>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EC3D598-4C55-5503-3368-E7C48CD162AB}"/>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73E52295-DEE4-5451-AC3D-0B0E065D0AD9}"/>
                </a:ext>
              </a:extLst>
            </p:cNvPr>
            <p:cNvGrpSpPr/>
            <p:nvPr/>
          </p:nvGrpSpPr>
          <p:grpSpPr>
            <a:xfrm>
              <a:off x="6016992" y="3864543"/>
              <a:ext cx="77002" cy="73393"/>
              <a:chOff x="2699886" y="2125980"/>
              <a:chExt cx="77002" cy="73393"/>
            </a:xfrm>
          </p:grpSpPr>
          <p:cxnSp>
            <p:nvCxnSpPr>
              <p:cNvPr id="199" name="Straight Connector 198">
                <a:extLst>
                  <a:ext uri="{FF2B5EF4-FFF2-40B4-BE49-F238E27FC236}">
                    <a16:creationId xmlns:a16="http://schemas.microsoft.com/office/drawing/2014/main" id="{66EFA37E-CA31-199E-778B-23E8931F1AD7}"/>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74AA7A7-D0FC-E9AC-43A2-8B1A88EA52A4}"/>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123802F7-E9A4-B5C2-3C34-7A30E69F39A3}"/>
                </a:ext>
              </a:extLst>
            </p:cNvPr>
            <p:cNvGrpSpPr/>
            <p:nvPr/>
          </p:nvGrpSpPr>
          <p:grpSpPr>
            <a:xfrm>
              <a:off x="6014585" y="3864543"/>
              <a:ext cx="77002" cy="73393"/>
              <a:chOff x="2699886" y="2125980"/>
              <a:chExt cx="77002" cy="73393"/>
            </a:xfrm>
          </p:grpSpPr>
          <p:cxnSp>
            <p:nvCxnSpPr>
              <p:cNvPr id="202" name="Straight Connector 201">
                <a:extLst>
                  <a:ext uri="{FF2B5EF4-FFF2-40B4-BE49-F238E27FC236}">
                    <a16:creationId xmlns:a16="http://schemas.microsoft.com/office/drawing/2014/main" id="{FA46791B-B715-9D94-D174-75C7DF5E0208}"/>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D86C486-14E8-C775-CC9C-48D5D9E337E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30DDFCF5-7BBB-D57B-65E7-16C6716301FE}"/>
                </a:ext>
              </a:extLst>
            </p:cNvPr>
            <p:cNvGrpSpPr/>
            <p:nvPr/>
          </p:nvGrpSpPr>
          <p:grpSpPr>
            <a:xfrm>
              <a:off x="6571648" y="4011328"/>
              <a:ext cx="77002" cy="73393"/>
              <a:chOff x="2699886" y="2125980"/>
              <a:chExt cx="77002" cy="73393"/>
            </a:xfrm>
          </p:grpSpPr>
          <p:cxnSp>
            <p:nvCxnSpPr>
              <p:cNvPr id="205" name="Straight Connector 204">
                <a:extLst>
                  <a:ext uri="{FF2B5EF4-FFF2-40B4-BE49-F238E27FC236}">
                    <a16:creationId xmlns:a16="http://schemas.microsoft.com/office/drawing/2014/main" id="{FFFAD2F9-86D9-AC49-148C-408B5776E881}"/>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CD88626-74E8-6F31-7D3B-5AB133DFC6D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E740642E-16BA-2C41-1880-1065135E5CDB}"/>
                </a:ext>
              </a:extLst>
            </p:cNvPr>
            <p:cNvGrpSpPr/>
            <p:nvPr/>
          </p:nvGrpSpPr>
          <p:grpSpPr>
            <a:xfrm>
              <a:off x="6580070" y="4011328"/>
              <a:ext cx="77002" cy="73393"/>
              <a:chOff x="2699886" y="2125980"/>
              <a:chExt cx="77002" cy="73393"/>
            </a:xfrm>
          </p:grpSpPr>
          <p:cxnSp>
            <p:nvCxnSpPr>
              <p:cNvPr id="208" name="Straight Connector 207">
                <a:extLst>
                  <a:ext uri="{FF2B5EF4-FFF2-40B4-BE49-F238E27FC236}">
                    <a16:creationId xmlns:a16="http://schemas.microsoft.com/office/drawing/2014/main" id="{BF7CA9E3-F744-2A3D-D6B8-88BC87518D36}"/>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B5CDBFC-82A7-E7F4-B92C-B83D3B6D80B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ACEFE67F-C751-476A-0433-EC27713C4CB1}"/>
                </a:ext>
              </a:extLst>
            </p:cNvPr>
            <p:cNvGrpSpPr/>
            <p:nvPr/>
          </p:nvGrpSpPr>
          <p:grpSpPr>
            <a:xfrm>
              <a:off x="6590898" y="4011328"/>
              <a:ext cx="77002" cy="73393"/>
              <a:chOff x="2699886" y="2125980"/>
              <a:chExt cx="77002" cy="73393"/>
            </a:xfrm>
          </p:grpSpPr>
          <p:cxnSp>
            <p:nvCxnSpPr>
              <p:cNvPr id="211" name="Straight Connector 210">
                <a:extLst>
                  <a:ext uri="{FF2B5EF4-FFF2-40B4-BE49-F238E27FC236}">
                    <a16:creationId xmlns:a16="http://schemas.microsoft.com/office/drawing/2014/main" id="{88E87D72-1BD5-3183-BC2C-DCF8639712C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6FB8AB5-9FBD-5436-6430-E29BD21E85DD}"/>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056F9EE4-428A-7965-006C-78CD323B08BB}"/>
                </a:ext>
              </a:extLst>
            </p:cNvPr>
            <p:cNvGrpSpPr/>
            <p:nvPr/>
          </p:nvGrpSpPr>
          <p:grpSpPr>
            <a:xfrm>
              <a:off x="6595711" y="4011328"/>
              <a:ext cx="77002" cy="73393"/>
              <a:chOff x="2699886" y="2125980"/>
              <a:chExt cx="77002" cy="73393"/>
            </a:xfrm>
          </p:grpSpPr>
          <p:cxnSp>
            <p:nvCxnSpPr>
              <p:cNvPr id="214" name="Straight Connector 213">
                <a:extLst>
                  <a:ext uri="{FF2B5EF4-FFF2-40B4-BE49-F238E27FC236}">
                    <a16:creationId xmlns:a16="http://schemas.microsoft.com/office/drawing/2014/main" id="{11442D19-558C-CFD9-EEC2-E64D186F4377}"/>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A74F9903-9DA4-3CB1-ADD3-F1BA190AA4A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1E870332-23FA-BC3B-E198-82CB8B40A6E6}"/>
                </a:ext>
              </a:extLst>
            </p:cNvPr>
            <p:cNvGrpSpPr/>
            <p:nvPr/>
          </p:nvGrpSpPr>
          <p:grpSpPr>
            <a:xfrm>
              <a:off x="6600524" y="4011328"/>
              <a:ext cx="77002" cy="73393"/>
              <a:chOff x="2699886" y="2125980"/>
              <a:chExt cx="77002" cy="73393"/>
            </a:xfrm>
          </p:grpSpPr>
          <p:cxnSp>
            <p:nvCxnSpPr>
              <p:cNvPr id="217" name="Straight Connector 216">
                <a:extLst>
                  <a:ext uri="{FF2B5EF4-FFF2-40B4-BE49-F238E27FC236}">
                    <a16:creationId xmlns:a16="http://schemas.microsoft.com/office/drawing/2014/main" id="{2F2CC59F-4005-86EE-FC90-6F767B52917A}"/>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E039957-6408-84E2-B6EA-56A4339718B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29A81776-048C-98B7-982F-95F4531F9AFA}"/>
                </a:ext>
              </a:extLst>
            </p:cNvPr>
            <p:cNvGrpSpPr/>
            <p:nvPr/>
          </p:nvGrpSpPr>
          <p:grpSpPr>
            <a:xfrm>
              <a:off x="6616165" y="4011328"/>
              <a:ext cx="77002" cy="73393"/>
              <a:chOff x="2699886" y="2125980"/>
              <a:chExt cx="77002" cy="73393"/>
            </a:xfrm>
          </p:grpSpPr>
          <p:cxnSp>
            <p:nvCxnSpPr>
              <p:cNvPr id="220" name="Straight Connector 219">
                <a:extLst>
                  <a:ext uri="{FF2B5EF4-FFF2-40B4-BE49-F238E27FC236}">
                    <a16:creationId xmlns:a16="http://schemas.microsoft.com/office/drawing/2014/main" id="{DA155743-D6B9-820D-0E39-C7814D0A84BD}"/>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7791F9D8-E8C7-52EB-84B1-3DC659D78AC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34D8FFEA-7CB1-9685-461D-DFBA3783B543}"/>
                </a:ext>
              </a:extLst>
            </p:cNvPr>
            <p:cNvGrpSpPr/>
            <p:nvPr/>
          </p:nvGrpSpPr>
          <p:grpSpPr>
            <a:xfrm>
              <a:off x="6684745" y="4011328"/>
              <a:ext cx="77002" cy="73393"/>
              <a:chOff x="2699886" y="2125980"/>
              <a:chExt cx="77002" cy="73393"/>
            </a:xfrm>
          </p:grpSpPr>
          <p:cxnSp>
            <p:nvCxnSpPr>
              <p:cNvPr id="223" name="Straight Connector 222">
                <a:extLst>
                  <a:ext uri="{FF2B5EF4-FFF2-40B4-BE49-F238E27FC236}">
                    <a16:creationId xmlns:a16="http://schemas.microsoft.com/office/drawing/2014/main" id="{E93B0F92-FA7C-007E-829E-D01B1D98E0C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DBE79B5-DF46-9D3F-B996-F5EB03B2D4B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7E184A3D-6072-77CE-A3B0-FB7AA6B6F564}"/>
                </a:ext>
              </a:extLst>
            </p:cNvPr>
            <p:cNvGrpSpPr/>
            <p:nvPr/>
          </p:nvGrpSpPr>
          <p:grpSpPr>
            <a:xfrm>
              <a:off x="6770169" y="4011328"/>
              <a:ext cx="77002" cy="73393"/>
              <a:chOff x="2699886" y="2125980"/>
              <a:chExt cx="77002" cy="73393"/>
            </a:xfrm>
          </p:grpSpPr>
          <p:cxnSp>
            <p:nvCxnSpPr>
              <p:cNvPr id="226" name="Straight Connector 225">
                <a:extLst>
                  <a:ext uri="{FF2B5EF4-FFF2-40B4-BE49-F238E27FC236}">
                    <a16:creationId xmlns:a16="http://schemas.microsoft.com/office/drawing/2014/main" id="{6DEBB08B-17F4-C4E1-BABF-56E3CFB0F391}"/>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BD7AC84-D1BF-E1DA-8B26-3DEE62089F0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5B7CC549-71C1-7DA6-5BA7-5C5AE58EB44C}"/>
                </a:ext>
              </a:extLst>
            </p:cNvPr>
            <p:cNvGrpSpPr/>
            <p:nvPr/>
          </p:nvGrpSpPr>
          <p:grpSpPr>
            <a:xfrm>
              <a:off x="6889281" y="4011328"/>
              <a:ext cx="77002" cy="73393"/>
              <a:chOff x="2699886" y="2125980"/>
              <a:chExt cx="77002" cy="73393"/>
            </a:xfrm>
          </p:grpSpPr>
          <p:cxnSp>
            <p:nvCxnSpPr>
              <p:cNvPr id="229" name="Straight Connector 228">
                <a:extLst>
                  <a:ext uri="{FF2B5EF4-FFF2-40B4-BE49-F238E27FC236}">
                    <a16:creationId xmlns:a16="http://schemas.microsoft.com/office/drawing/2014/main" id="{4388C013-BD50-721B-9B72-B4831500EAC6}"/>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7304AF2-CDD0-CF5B-3B5C-9D7BD9A618BA}"/>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0B5909BE-CEE2-4A2C-2010-79B0D6735735}"/>
                </a:ext>
              </a:extLst>
            </p:cNvPr>
            <p:cNvGrpSpPr/>
            <p:nvPr/>
          </p:nvGrpSpPr>
          <p:grpSpPr>
            <a:xfrm>
              <a:off x="6883265" y="4011328"/>
              <a:ext cx="77002" cy="73393"/>
              <a:chOff x="2699886" y="2125980"/>
              <a:chExt cx="77002" cy="73393"/>
            </a:xfrm>
          </p:grpSpPr>
          <p:cxnSp>
            <p:nvCxnSpPr>
              <p:cNvPr id="232" name="Straight Connector 231">
                <a:extLst>
                  <a:ext uri="{FF2B5EF4-FFF2-40B4-BE49-F238E27FC236}">
                    <a16:creationId xmlns:a16="http://schemas.microsoft.com/office/drawing/2014/main" id="{53ACEBA3-CFE3-95DF-D5C7-5724B0B765F2}"/>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BA34D3A-6127-8ADE-C1DB-EEB32916C649}"/>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9A8ACD32-AD19-92BC-F6EE-D6632FE10A5A}"/>
                </a:ext>
              </a:extLst>
            </p:cNvPr>
            <p:cNvGrpSpPr/>
            <p:nvPr/>
          </p:nvGrpSpPr>
          <p:grpSpPr>
            <a:xfrm>
              <a:off x="6948236" y="4011328"/>
              <a:ext cx="77002" cy="73393"/>
              <a:chOff x="2699886" y="2125980"/>
              <a:chExt cx="77002" cy="73393"/>
            </a:xfrm>
          </p:grpSpPr>
          <p:cxnSp>
            <p:nvCxnSpPr>
              <p:cNvPr id="235" name="Straight Connector 234">
                <a:extLst>
                  <a:ext uri="{FF2B5EF4-FFF2-40B4-BE49-F238E27FC236}">
                    <a16:creationId xmlns:a16="http://schemas.microsoft.com/office/drawing/2014/main" id="{C4FDB943-BE07-E772-E398-1EE51549970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3AA4857-A0B4-B585-E50A-9AD3D138EC56}"/>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47209074-57C7-7A7B-4F63-5E53277093F8}"/>
                </a:ext>
              </a:extLst>
            </p:cNvPr>
            <p:cNvGrpSpPr/>
            <p:nvPr/>
          </p:nvGrpSpPr>
          <p:grpSpPr>
            <a:xfrm>
              <a:off x="6944628" y="4011328"/>
              <a:ext cx="77002" cy="73393"/>
              <a:chOff x="2699886" y="2125980"/>
              <a:chExt cx="77002" cy="73393"/>
            </a:xfrm>
          </p:grpSpPr>
          <p:cxnSp>
            <p:nvCxnSpPr>
              <p:cNvPr id="238" name="Straight Connector 237">
                <a:extLst>
                  <a:ext uri="{FF2B5EF4-FFF2-40B4-BE49-F238E27FC236}">
                    <a16:creationId xmlns:a16="http://schemas.microsoft.com/office/drawing/2014/main" id="{2D62E93E-EE3C-426D-6677-D414C072FC1F}"/>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AD2C11A6-D569-77D7-AC79-EDE4A4D1564D}"/>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FD845795-7293-E034-817C-F19C470B802D}"/>
                </a:ext>
              </a:extLst>
            </p:cNvPr>
            <p:cNvGrpSpPr/>
            <p:nvPr/>
          </p:nvGrpSpPr>
          <p:grpSpPr>
            <a:xfrm>
              <a:off x="7192479" y="4053439"/>
              <a:ext cx="77002" cy="73393"/>
              <a:chOff x="2699886" y="2125980"/>
              <a:chExt cx="77002" cy="73393"/>
            </a:xfrm>
          </p:grpSpPr>
          <p:cxnSp>
            <p:nvCxnSpPr>
              <p:cNvPr id="241" name="Straight Connector 240">
                <a:extLst>
                  <a:ext uri="{FF2B5EF4-FFF2-40B4-BE49-F238E27FC236}">
                    <a16:creationId xmlns:a16="http://schemas.microsoft.com/office/drawing/2014/main" id="{787A0EA2-DE9E-3233-2CA9-0F4B5CE5045F}"/>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7BBEA8EA-6FDC-38C8-54E3-B5D4D633D23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85966FE8-F3C2-403D-8E84-2CEF6BAA239F}"/>
                </a:ext>
              </a:extLst>
            </p:cNvPr>
            <p:cNvGrpSpPr/>
            <p:nvPr/>
          </p:nvGrpSpPr>
          <p:grpSpPr>
            <a:xfrm>
              <a:off x="7197291" y="4053439"/>
              <a:ext cx="77002" cy="73393"/>
              <a:chOff x="2699886" y="2125980"/>
              <a:chExt cx="77002" cy="73393"/>
            </a:xfrm>
          </p:grpSpPr>
          <p:cxnSp>
            <p:nvCxnSpPr>
              <p:cNvPr id="244" name="Straight Connector 243">
                <a:extLst>
                  <a:ext uri="{FF2B5EF4-FFF2-40B4-BE49-F238E27FC236}">
                    <a16:creationId xmlns:a16="http://schemas.microsoft.com/office/drawing/2014/main" id="{84299715-A5F5-83AD-B764-F1EF12DEBB00}"/>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36592E4-07D9-2AC6-5A80-48E6BF6C096C}"/>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EE533586-4CEF-06EC-2890-0B0314BC7445}"/>
                </a:ext>
              </a:extLst>
            </p:cNvPr>
            <p:cNvGrpSpPr/>
            <p:nvPr/>
          </p:nvGrpSpPr>
          <p:grpSpPr>
            <a:xfrm>
              <a:off x="7230979" y="4053439"/>
              <a:ext cx="77002" cy="73393"/>
              <a:chOff x="2699886" y="2125980"/>
              <a:chExt cx="77002" cy="73393"/>
            </a:xfrm>
          </p:grpSpPr>
          <p:cxnSp>
            <p:nvCxnSpPr>
              <p:cNvPr id="247" name="Straight Connector 246">
                <a:extLst>
                  <a:ext uri="{FF2B5EF4-FFF2-40B4-BE49-F238E27FC236}">
                    <a16:creationId xmlns:a16="http://schemas.microsoft.com/office/drawing/2014/main" id="{23793043-B799-1427-FDAE-BBA22E9A9575}"/>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9C6D11AE-F6CF-EED7-28BF-84056FE3EF07}"/>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6C623951-449B-40F2-D718-247C0EE11AF5}"/>
                </a:ext>
              </a:extLst>
            </p:cNvPr>
            <p:cNvGrpSpPr/>
            <p:nvPr/>
          </p:nvGrpSpPr>
          <p:grpSpPr>
            <a:xfrm>
              <a:off x="7749540" y="4053439"/>
              <a:ext cx="77002" cy="73393"/>
              <a:chOff x="2699886" y="2125980"/>
              <a:chExt cx="77002" cy="73393"/>
            </a:xfrm>
          </p:grpSpPr>
          <p:cxnSp>
            <p:nvCxnSpPr>
              <p:cNvPr id="250" name="Straight Connector 249">
                <a:extLst>
                  <a:ext uri="{FF2B5EF4-FFF2-40B4-BE49-F238E27FC236}">
                    <a16:creationId xmlns:a16="http://schemas.microsoft.com/office/drawing/2014/main" id="{E90283BA-6338-BC95-BD4F-86B39574CBCB}"/>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B1D50FEF-BF7C-C579-E1F7-511E9A90C77C}"/>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F43B8D00-41EB-B116-782E-E6E53D86F65D}"/>
                </a:ext>
              </a:extLst>
            </p:cNvPr>
            <p:cNvGrpSpPr/>
            <p:nvPr/>
          </p:nvGrpSpPr>
          <p:grpSpPr>
            <a:xfrm>
              <a:off x="7756759" y="4053439"/>
              <a:ext cx="77002" cy="73393"/>
              <a:chOff x="2699886" y="2125980"/>
              <a:chExt cx="77002" cy="73393"/>
            </a:xfrm>
          </p:grpSpPr>
          <p:cxnSp>
            <p:nvCxnSpPr>
              <p:cNvPr id="253" name="Straight Connector 252">
                <a:extLst>
                  <a:ext uri="{FF2B5EF4-FFF2-40B4-BE49-F238E27FC236}">
                    <a16:creationId xmlns:a16="http://schemas.microsoft.com/office/drawing/2014/main" id="{CF4F040A-F418-2F80-D0DE-DE32DA083C7D}"/>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E74362B8-6571-74D3-A5AF-CF8753D7E00D}"/>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5ABB987D-A02D-5F33-865A-A5B19A7B98AC}"/>
                </a:ext>
              </a:extLst>
            </p:cNvPr>
            <p:cNvGrpSpPr/>
            <p:nvPr/>
          </p:nvGrpSpPr>
          <p:grpSpPr>
            <a:xfrm>
              <a:off x="7786838" y="4053439"/>
              <a:ext cx="77002" cy="73393"/>
              <a:chOff x="2699886" y="2125980"/>
              <a:chExt cx="77002" cy="73393"/>
            </a:xfrm>
          </p:grpSpPr>
          <p:cxnSp>
            <p:nvCxnSpPr>
              <p:cNvPr id="256" name="Straight Connector 255">
                <a:extLst>
                  <a:ext uri="{FF2B5EF4-FFF2-40B4-BE49-F238E27FC236}">
                    <a16:creationId xmlns:a16="http://schemas.microsoft.com/office/drawing/2014/main" id="{264C259E-793C-A223-ADDF-42162CC29AF6}"/>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0A0564BD-98D7-C841-4FDA-171C459937A5}"/>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AE6BE627-D791-ABCD-F342-E0DDFE481372}"/>
                </a:ext>
              </a:extLst>
            </p:cNvPr>
            <p:cNvGrpSpPr/>
            <p:nvPr/>
          </p:nvGrpSpPr>
          <p:grpSpPr>
            <a:xfrm>
              <a:off x="8334275" y="4053439"/>
              <a:ext cx="77002" cy="73393"/>
              <a:chOff x="2699886" y="2125980"/>
              <a:chExt cx="77002" cy="73393"/>
            </a:xfrm>
          </p:grpSpPr>
          <p:cxnSp>
            <p:nvCxnSpPr>
              <p:cNvPr id="259" name="Straight Connector 258">
                <a:extLst>
                  <a:ext uri="{FF2B5EF4-FFF2-40B4-BE49-F238E27FC236}">
                    <a16:creationId xmlns:a16="http://schemas.microsoft.com/office/drawing/2014/main" id="{15BFA116-EE35-BDB2-B7AF-0FB2105BBFC0}"/>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E791908-A22D-F79C-2EDD-E642D557794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70760B82-998C-33C3-6503-B1E851427585}"/>
                </a:ext>
              </a:extLst>
            </p:cNvPr>
            <p:cNvGrpSpPr/>
            <p:nvPr/>
          </p:nvGrpSpPr>
          <p:grpSpPr>
            <a:xfrm>
              <a:off x="8442560" y="4053439"/>
              <a:ext cx="77002" cy="73393"/>
              <a:chOff x="2699886" y="2125980"/>
              <a:chExt cx="77002" cy="73393"/>
            </a:xfrm>
          </p:grpSpPr>
          <p:cxnSp>
            <p:nvCxnSpPr>
              <p:cNvPr id="262" name="Straight Connector 261">
                <a:extLst>
                  <a:ext uri="{FF2B5EF4-FFF2-40B4-BE49-F238E27FC236}">
                    <a16:creationId xmlns:a16="http://schemas.microsoft.com/office/drawing/2014/main" id="{49BCC8D2-0729-25D8-2667-2C1D46BCB2F4}"/>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F5B2574-7B61-A746-658B-833450C155C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93C04971-4BDC-A7D9-FDBE-98AAC579386C}"/>
                </a:ext>
              </a:extLst>
            </p:cNvPr>
            <p:cNvGrpSpPr/>
            <p:nvPr/>
          </p:nvGrpSpPr>
          <p:grpSpPr>
            <a:xfrm>
              <a:off x="8470233" y="4053439"/>
              <a:ext cx="77002" cy="73393"/>
              <a:chOff x="2699886" y="2125980"/>
              <a:chExt cx="77002" cy="73393"/>
            </a:xfrm>
          </p:grpSpPr>
          <p:cxnSp>
            <p:nvCxnSpPr>
              <p:cNvPr id="265" name="Straight Connector 264">
                <a:extLst>
                  <a:ext uri="{FF2B5EF4-FFF2-40B4-BE49-F238E27FC236}">
                    <a16:creationId xmlns:a16="http://schemas.microsoft.com/office/drawing/2014/main" id="{42D5B85C-DA4B-7D33-EAB7-786E887913D2}"/>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171A08E-9CD2-0D9C-DB02-3900C61AF073}"/>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B1DD3AB7-5C14-EE35-3A67-44CB96A64A25}"/>
                </a:ext>
              </a:extLst>
            </p:cNvPr>
            <p:cNvGrpSpPr/>
            <p:nvPr/>
          </p:nvGrpSpPr>
          <p:grpSpPr>
            <a:xfrm>
              <a:off x="8927433" y="4053439"/>
              <a:ext cx="77002" cy="73393"/>
              <a:chOff x="2699886" y="2125980"/>
              <a:chExt cx="77002" cy="73393"/>
            </a:xfrm>
          </p:grpSpPr>
          <p:cxnSp>
            <p:nvCxnSpPr>
              <p:cNvPr id="268" name="Straight Connector 267">
                <a:extLst>
                  <a:ext uri="{FF2B5EF4-FFF2-40B4-BE49-F238E27FC236}">
                    <a16:creationId xmlns:a16="http://schemas.microsoft.com/office/drawing/2014/main" id="{395ADE0C-56D3-6C18-75B4-134C414E25D7}"/>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8C32252-BD1C-F2E3-1F1B-A1D4BF9D797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3C07F906-664C-1065-97D1-1DD5DD88EEEB}"/>
                </a:ext>
              </a:extLst>
            </p:cNvPr>
            <p:cNvGrpSpPr/>
            <p:nvPr/>
          </p:nvGrpSpPr>
          <p:grpSpPr>
            <a:xfrm>
              <a:off x="9568716" y="4174957"/>
              <a:ext cx="77002" cy="73393"/>
              <a:chOff x="2699886" y="2125980"/>
              <a:chExt cx="77002" cy="73393"/>
            </a:xfrm>
          </p:grpSpPr>
          <p:cxnSp>
            <p:nvCxnSpPr>
              <p:cNvPr id="271" name="Straight Connector 270">
                <a:extLst>
                  <a:ext uri="{FF2B5EF4-FFF2-40B4-BE49-F238E27FC236}">
                    <a16:creationId xmlns:a16="http://schemas.microsoft.com/office/drawing/2014/main" id="{2530BB3A-08EA-547A-3CBE-76C4EA88432F}"/>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23809BE-33C1-1F7E-1F2E-BFC960E1E1E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C55E820C-FB5C-F855-7DA0-0F08DD83BD82}"/>
                </a:ext>
              </a:extLst>
            </p:cNvPr>
            <p:cNvGrpSpPr/>
            <p:nvPr/>
          </p:nvGrpSpPr>
          <p:grpSpPr>
            <a:xfrm>
              <a:off x="9572326" y="4174957"/>
              <a:ext cx="77002" cy="73393"/>
              <a:chOff x="2699886" y="2125980"/>
              <a:chExt cx="77002" cy="73393"/>
            </a:xfrm>
          </p:grpSpPr>
          <p:cxnSp>
            <p:nvCxnSpPr>
              <p:cNvPr id="274" name="Straight Connector 273">
                <a:extLst>
                  <a:ext uri="{FF2B5EF4-FFF2-40B4-BE49-F238E27FC236}">
                    <a16:creationId xmlns:a16="http://schemas.microsoft.com/office/drawing/2014/main" id="{797CA257-B5EC-0CAE-CCDC-B9CAB5924B49}"/>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21D3EC4-9E63-3179-287A-446D604764BB}"/>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6247E902-B1C3-52C3-9DDB-48B0555938F7}"/>
                </a:ext>
              </a:extLst>
            </p:cNvPr>
            <p:cNvGrpSpPr/>
            <p:nvPr/>
          </p:nvGrpSpPr>
          <p:grpSpPr>
            <a:xfrm>
              <a:off x="9593983" y="4174957"/>
              <a:ext cx="77002" cy="73393"/>
              <a:chOff x="2699886" y="2125980"/>
              <a:chExt cx="77002" cy="73393"/>
            </a:xfrm>
          </p:grpSpPr>
          <p:cxnSp>
            <p:nvCxnSpPr>
              <p:cNvPr id="277" name="Straight Connector 276">
                <a:extLst>
                  <a:ext uri="{FF2B5EF4-FFF2-40B4-BE49-F238E27FC236}">
                    <a16:creationId xmlns:a16="http://schemas.microsoft.com/office/drawing/2014/main" id="{7E1F8913-82D4-FDA3-022D-78607581B5EE}"/>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35991318-A9AA-9618-CF8D-441B2DB4C76F}"/>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0DE1A460-C2A4-A604-3BF8-EDD047BD3B55}"/>
                </a:ext>
              </a:extLst>
            </p:cNvPr>
            <p:cNvGrpSpPr/>
            <p:nvPr/>
          </p:nvGrpSpPr>
          <p:grpSpPr>
            <a:xfrm>
              <a:off x="10727358" y="4174957"/>
              <a:ext cx="77002" cy="73393"/>
              <a:chOff x="2699886" y="2125980"/>
              <a:chExt cx="77002" cy="73393"/>
            </a:xfrm>
          </p:grpSpPr>
          <p:cxnSp>
            <p:nvCxnSpPr>
              <p:cNvPr id="280" name="Straight Connector 279">
                <a:extLst>
                  <a:ext uri="{FF2B5EF4-FFF2-40B4-BE49-F238E27FC236}">
                    <a16:creationId xmlns:a16="http://schemas.microsoft.com/office/drawing/2014/main" id="{0A416BD8-D5A4-4E05-33F0-41D7382A7B0C}"/>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681CA44-AEFC-9F08-6168-A5BBB2D45BD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5A361E2E-BA9A-C359-ACC8-D7E4F8DFE8A8}"/>
                </a:ext>
              </a:extLst>
            </p:cNvPr>
            <p:cNvGrpSpPr/>
            <p:nvPr/>
          </p:nvGrpSpPr>
          <p:grpSpPr>
            <a:xfrm>
              <a:off x="10767062" y="4174957"/>
              <a:ext cx="77002" cy="73393"/>
              <a:chOff x="2699886" y="2125980"/>
              <a:chExt cx="77002" cy="73393"/>
            </a:xfrm>
          </p:grpSpPr>
          <p:cxnSp>
            <p:nvCxnSpPr>
              <p:cNvPr id="283" name="Straight Connector 282">
                <a:extLst>
                  <a:ext uri="{FF2B5EF4-FFF2-40B4-BE49-F238E27FC236}">
                    <a16:creationId xmlns:a16="http://schemas.microsoft.com/office/drawing/2014/main" id="{1E64F7FB-40FA-E3B1-E89D-B4F8EDC41E77}"/>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EB2B42B-CDBD-1632-B642-67D29A795058}"/>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88C3A34F-5C95-41F2-44BE-4522BA0EF5E7}"/>
                </a:ext>
              </a:extLst>
            </p:cNvPr>
            <p:cNvGrpSpPr/>
            <p:nvPr/>
          </p:nvGrpSpPr>
          <p:grpSpPr>
            <a:xfrm>
              <a:off x="10773078" y="4174957"/>
              <a:ext cx="77002" cy="73393"/>
              <a:chOff x="2699886" y="2125980"/>
              <a:chExt cx="77002" cy="73393"/>
            </a:xfrm>
          </p:grpSpPr>
          <p:cxnSp>
            <p:nvCxnSpPr>
              <p:cNvPr id="286" name="Straight Connector 285">
                <a:extLst>
                  <a:ext uri="{FF2B5EF4-FFF2-40B4-BE49-F238E27FC236}">
                    <a16:creationId xmlns:a16="http://schemas.microsoft.com/office/drawing/2014/main" id="{4822E953-03A5-1D97-4A5F-2C7690392403}"/>
                  </a:ext>
                </a:extLst>
              </p:cNvPr>
              <p:cNvCxnSpPr>
                <a:cxnSpLocks/>
              </p:cNvCxnSpPr>
              <p:nvPr/>
            </p:nvCxnSpPr>
            <p:spPr bwMode="auto">
              <a:xfrm>
                <a:off x="2737184" y="2125980"/>
                <a:ext cx="0" cy="73393"/>
              </a:xfrm>
              <a:prstGeom prst="line">
                <a:avLst/>
              </a:prstGeom>
              <a:noFill/>
              <a:ln w="127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4B639A5D-CA7D-0AC6-4EC6-C76FB00F9020}"/>
                  </a:ext>
                </a:extLst>
              </p:cNvPr>
              <p:cNvCxnSpPr>
                <a:cxnSpLocks/>
              </p:cNvCxnSpPr>
              <p:nvPr/>
            </p:nvCxnSpPr>
            <p:spPr bwMode="auto">
              <a:xfrm>
                <a:off x="2699886" y="2163277"/>
                <a:ext cx="77002" cy="0"/>
              </a:xfrm>
              <a:prstGeom prst="line">
                <a:avLst/>
              </a:prstGeom>
              <a:noFill/>
              <a:ln w="12700" cap="flat" cmpd="sng" algn="ctr">
                <a:solidFill>
                  <a:schemeClr val="accent1"/>
                </a:solidFill>
                <a:prstDash val="solid"/>
                <a:round/>
                <a:headEnd type="none" w="med" len="med"/>
                <a:tailEnd type="none" w="med" len="med"/>
              </a:ln>
              <a:effectLst/>
            </p:spPr>
          </p:cxnSp>
        </p:grpSp>
      </p:grpSp>
      <p:sp>
        <p:nvSpPr>
          <p:cNvPr id="292" name="Freeform: Shape 291">
            <a:extLst>
              <a:ext uri="{FF2B5EF4-FFF2-40B4-BE49-F238E27FC236}">
                <a16:creationId xmlns:a16="http://schemas.microsoft.com/office/drawing/2014/main" id="{F54DDAC4-4F0F-939A-4675-1AA366627090}"/>
              </a:ext>
            </a:extLst>
          </p:cNvPr>
          <p:cNvSpPr/>
          <p:nvPr/>
        </p:nvSpPr>
        <p:spPr bwMode="auto">
          <a:xfrm>
            <a:off x="2186517" y="2007840"/>
            <a:ext cx="6850591" cy="2548466"/>
          </a:xfrm>
          <a:custGeom>
            <a:avLst/>
            <a:gdLst>
              <a:gd name="connsiteX0" fmla="*/ 6850591 w 6850591"/>
              <a:gd name="connsiteY0" fmla="*/ 2548466 h 2548466"/>
              <a:gd name="connsiteX1" fmla="*/ 5139266 w 6850591"/>
              <a:gd name="connsiteY1" fmla="*/ 2548466 h 2548466"/>
              <a:gd name="connsiteX2" fmla="*/ 5139266 w 6850591"/>
              <a:gd name="connsiteY2" fmla="*/ 2498725 h 2548466"/>
              <a:gd name="connsiteX3" fmla="*/ 4320116 w 6850591"/>
              <a:gd name="connsiteY3" fmla="*/ 2498725 h 2548466"/>
              <a:gd name="connsiteX4" fmla="*/ 4320116 w 6850591"/>
              <a:gd name="connsiteY4" fmla="*/ 2454275 h 2548466"/>
              <a:gd name="connsiteX5" fmla="*/ 4286250 w 6850591"/>
              <a:gd name="connsiteY5" fmla="*/ 2454275 h 2548466"/>
              <a:gd name="connsiteX6" fmla="*/ 4286250 w 6850591"/>
              <a:gd name="connsiteY6" fmla="*/ 2411941 h 2548466"/>
              <a:gd name="connsiteX7" fmla="*/ 4264025 w 6850591"/>
              <a:gd name="connsiteY7" fmla="*/ 2411941 h 2548466"/>
              <a:gd name="connsiteX8" fmla="*/ 4264025 w 6850591"/>
              <a:gd name="connsiteY8" fmla="*/ 2365375 h 2548466"/>
              <a:gd name="connsiteX9" fmla="*/ 4179358 w 6850591"/>
              <a:gd name="connsiteY9" fmla="*/ 2365375 h 2548466"/>
              <a:gd name="connsiteX10" fmla="*/ 4179358 w 6850591"/>
              <a:gd name="connsiteY10" fmla="*/ 2328333 h 2548466"/>
              <a:gd name="connsiteX11" fmla="*/ 3854450 w 6850591"/>
              <a:gd name="connsiteY11" fmla="*/ 2328333 h 2548466"/>
              <a:gd name="connsiteX12" fmla="*/ 3854450 w 6850591"/>
              <a:gd name="connsiteY12" fmla="*/ 2294466 h 2548466"/>
              <a:gd name="connsiteX13" fmla="*/ 3775075 w 6850591"/>
              <a:gd name="connsiteY13" fmla="*/ 2294466 h 2548466"/>
              <a:gd name="connsiteX14" fmla="*/ 3775075 w 6850591"/>
              <a:gd name="connsiteY14" fmla="*/ 2263775 h 2548466"/>
              <a:gd name="connsiteX15" fmla="*/ 3696758 w 6850591"/>
              <a:gd name="connsiteY15" fmla="*/ 2263775 h 2548466"/>
              <a:gd name="connsiteX16" fmla="*/ 3696758 w 6850591"/>
              <a:gd name="connsiteY16" fmla="*/ 2238375 h 2548466"/>
              <a:gd name="connsiteX17" fmla="*/ 3668183 w 6850591"/>
              <a:gd name="connsiteY17" fmla="*/ 2238375 h 2548466"/>
              <a:gd name="connsiteX18" fmla="*/ 3668183 w 6850591"/>
              <a:gd name="connsiteY18" fmla="*/ 2205566 h 2548466"/>
              <a:gd name="connsiteX19" fmla="*/ 3457575 w 6850591"/>
              <a:gd name="connsiteY19" fmla="*/ 2205566 h 2548466"/>
              <a:gd name="connsiteX20" fmla="*/ 3457575 w 6850591"/>
              <a:gd name="connsiteY20" fmla="*/ 2173816 h 2548466"/>
              <a:gd name="connsiteX21" fmla="*/ 3422650 w 6850591"/>
              <a:gd name="connsiteY21" fmla="*/ 2173816 h 2548466"/>
              <a:gd name="connsiteX22" fmla="*/ 3422650 w 6850591"/>
              <a:gd name="connsiteY22" fmla="*/ 2126191 h 2548466"/>
              <a:gd name="connsiteX23" fmla="*/ 3391958 w 6850591"/>
              <a:gd name="connsiteY23" fmla="*/ 2126191 h 2548466"/>
              <a:gd name="connsiteX24" fmla="*/ 3391958 w 6850591"/>
              <a:gd name="connsiteY24" fmla="*/ 2111375 h 2548466"/>
              <a:gd name="connsiteX25" fmla="*/ 3377141 w 6850591"/>
              <a:gd name="connsiteY25" fmla="*/ 2111375 h 2548466"/>
              <a:gd name="connsiteX26" fmla="*/ 3377141 w 6850591"/>
              <a:gd name="connsiteY26" fmla="*/ 2088091 h 2548466"/>
              <a:gd name="connsiteX27" fmla="*/ 3262841 w 6850591"/>
              <a:gd name="connsiteY27" fmla="*/ 2088091 h 2548466"/>
              <a:gd name="connsiteX28" fmla="*/ 3262841 w 6850591"/>
              <a:gd name="connsiteY28" fmla="*/ 2065866 h 2548466"/>
              <a:gd name="connsiteX29" fmla="*/ 3220508 w 6850591"/>
              <a:gd name="connsiteY29" fmla="*/ 2065866 h 2548466"/>
              <a:gd name="connsiteX30" fmla="*/ 3220508 w 6850591"/>
              <a:gd name="connsiteY30" fmla="*/ 2058458 h 2548466"/>
              <a:gd name="connsiteX31" fmla="*/ 3199341 w 6850591"/>
              <a:gd name="connsiteY31" fmla="*/ 2058458 h 2548466"/>
              <a:gd name="connsiteX32" fmla="*/ 3199341 w 6850591"/>
              <a:gd name="connsiteY32" fmla="*/ 2038350 h 2548466"/>
              <a:gd name="connsiteX33" fmla="*/ 2935816 w 6850591"/>
              <a:gd name="connsiteY33" fmla="*/ 2038350 h 2548466"/>
              <a:gd name="connsiteX34" fmla="*/ 2935816 w 6850591"/>
              <a:gd name="connsiteY34" fmla="*/ 1994958 h 2548466"/>
              <a:gd name="connsiteX35" fmla="*/ 2825750 w 6850591"/>
              <a:gd name="connsiteY35" fmla="*/ 1994958 h 2548466"/>
              <a:gd name="connsiteX36" fmla="*/ 2825750 w 6850591"/>
              <a:gd name="connsiteY36" fmla="*/ 1970616 h 2548466"/>
              <a:gd name="connsiteX37" fmla="*/ 2778125 w 6850591"/>
              <a:gd name="connsiteY37" fmla="*/ 1970616 h 2548466"/>
              <a:gd name="connsiteX38" fmla="*/ 2778125 w 6850591"/>
              <a:gd name="connsiteY38" fmla="*/ 1945216 h 2548466"/>
              <a:gd name="connsiteX39" fmla="*/ 2708275 w 6850591"/>
              <a:gd name="connsiteY39" fmla="*/ 1945216 h 2548466"/>
              <a:gd name="connsiteX40" fmla="*/ 2708275 w 6850591"/>
              <a:gd name="connsiteY40" fmla="*/ 1930400 h 2548466"/>
              <a:gd name="connsiteX41" fmla="*/ 2680758 w 6850591"/>
              <a:gd name="connsiteY41" fmla="*/ 1930400 h 2548466"/>
              <a:gd name="connsiteX42" fmla="*/ 2680758 w 6850591"/>
              <a:gd name="connsiteY42" fmla="*/ 1916641 h 2548466"/>
              <a:gd name="connsiteX43" fmla="*/ 2662766 w 6850591"/>
              <a:gd name="connsiteY43" fmla="*/ 1916641 h 2548466"/>
              <a:gd name="connsiteX44" fmla="*/ 2662766 w 6850591"/>
              <a:gd name="connsiteY44" fmla="*/ 1901825 h 2548466"/>
              <a:gd name="connsiteX45" fmla="*/ 2446866 w 6850591"/>
              <a:gd name="connsiteY45" fmla="*/ 1901825 h 2548466"/>
              <a:gd name="connsiteX46" fmla="*/ 2446866 w 6850591"/>
              <a:gd name="connsiteY46" fmla="*/ 1891241 h 2548466"/>
              <a:gd name="connsiteX47" fmla="*/ 2430991 w 6850591"/>
              <a:gd name="connsiteY47" fmla="*/ 1891241 h 2548466"/>
              <a:gd name="connsiteX48" fmla="*/ 2430991 w 6850591"/>
              <a:gd name="connsiteY48" fmla="*/ 1876425 h 2548466"/>
              <a:gd name="connsiteX49" fmla="*/ 2413000 w 6850591"/>
              <a:gd name="connsiteY49" fmla="*/ 1876425 h 2548466"/>
              <a:gd name="connsiteX50" fmla="*/ 2413000 w 6850591"/>
              <a:gd name="connsiteY50" fmla="*/ 1862666 h 2548466"/>
              <a:gd name="connsiteX51" fmla="*/ 2328333 w 6850591"/>
              <a:gd name="connsiteY51" fmla="*/ 1862666 h 2548466"/>
              <a:gd name="connsiteX52" fmla="*/ 2328333 w 6850591"/>
              <a:gd name="connsiteY52" fmla="*/ 1840441 h 2548466"/>
              <a:gd name="connsiteX53" fmla="*/ 2297641 w 6850591"/>
              <a:gd name="connsiteY53" fmla="*/ 1840441 h 2548466"/>
              <a:gd name="connsiteX54" fmla="*/ 2297641 w 6850591"/>
              <a:gd name="connsiteY54" fmla="*/ 1823508 h 2548466"/>
              <a:gd name="connsiteX55" fmla="*/ 2273300 w 6850591"/>
              <a:gd name="connsiteY55" fmla="*/ 1823508 h 2548466"/>
              <a:gd name="connsiteX56" fmla="*/ 2273300 w 6850591"/>
              <a:gd name="connsiteY56" fmla="*/ 1766358 h 2548466"/>
              <a:gd name="connsiteX57" fmla="*/ 2258483 w 6850591"/>
              <a:gd name="connsiteY57" fmla="*/ 1766358 h 2548466"/>
              <a:gd name="connsiteX58" fmla="*/ 2258483 w 6850591"/>
              <a:gd name="connsiteY58" fmla="*/ 1760008 h 2548466"/>
              <a:gd name="connsiteX59" fmla="*/ 2242608 w 6850591"/>
              <a:gd name="connsiteY59" fmla="*/ 1760008 h 2548466"/>
              <a:gd name="connsiteX60" fmla="*/ 2242608 w 6850591"/>
              <a:gd name="connsiteY60" fmla="*/ 1717675 h 2548466"/>
              <a:gd name="connsiteX61" fmla="*/ 2226733 w 6850591"/>
              <a:gd name="connsiteY61" fmla="*/ 1717675 h 2548466"/>
              <a:gd name="connsiteX62" fmla="*/ 2226733 w 6850591"/>
              <a:gd name="connsiteY62" fmla="*/ 1696508 h 2548466"/>
              <a:gd name="connsiteX63" fmla="*/ 2215091 w 6850591"/>
              <a:gd name="connsiteY63" fmla="*/ 1696508 h 2548466"/>
              <a:gd name="connsiteX64" fmla="*/ 2215091 w 6850591"/>
              <a:gd name="connsiteY64" fmla="*/ 1668991 h 2548466"/>
              <a:gd name="connsiteX65" fmla="*/ 2208741 w 6850591"/>
              <a:gd name="connsiteY65" fmla="*/ 1668991 h 2548466"/>
              <a:gd name="connsiteX66" fmla="*/ 2208741 w 6850591"/>
              <a:gd name="connsiteY66" fmla="*/ 1653116 h 2548466"/>
              <a:gd name="connsiteX67" fmla="*/ 2187575 w 6850591"/>
              <a:gd name="connsiteY67" fmla="*/ 1653116 h 2548466"/>
              <a:gd name="connsiteX68" fmla="*/ 2187575 w 6850591"/>
              <a:gd name="connsiteY68" fmla="*/ 1615016 h 2548466"/>
              <a:gd name="connsiteX69" fmla="*/ 2176991 w 6850591"/>
              <a:gd name="connsiteY69" fmla="*/ 1615016 h 2548466"/>
              <a:gd name="connsiteX70" fmla="*/ 2176991 w 6850591"/>
              <a:gd name="connsiteY70" fmla="*/ 1601258 h 2548466"/>
              <a:gd name="connsiteX71" fmla="*/ 2054225 w 6850591"/>
              <a:gd name="connsiteY71" fmla="*/ 1601258 h 2548466"/>
              <a:gd name="connsiteX72" fmla="*/ 2054225 w 6850591"/>
              <a:gd name="connsiteY72" fmla="*/ 1583266 h 2548466"/>
              <a:gd name="connsiteX73" fmla="*/ 2001308 w 6850591"/>
              <a:gd name="connsiteY73" fmla="*/ 1583266 h 2548466"/>
              <a:gd name="connsiteX74" fmla="*/ 2001308 w 6850591"/>
              <a:gd name="connsiteY74" fmla="*/ 1566333 h 2548466"/>
              <a:gd name="connsiteX75" fmla="*/ 1969558 w 6850591"/>
              <a:gd name="connsiteY75" fmla="*/ 1566333 h 2548466"/>
              <a:gd name="connsiteX76" fmla="*/ 1969558 w 6850591"/>
              <a:gd name="connsiteY76" fmla="*/ 1545166 h 2548466"/>
              <a:gd name="connsiteX77" fmla="*/ 1953683 w 6850591"/>
              <a:gd name="connsiteY77" fmla="*/ 1545166 h 2548466"/>
              <a:gd name="connsiteX78" fmla="*/ 1953683 w 6850591"/>
              <a:gd name="connsiteY78" fmla="*/ 1530350 h 2548466"/>
              <a:gd name="connsiteX79" fmla="*/ 1925108 w 6850591"/>
              <a:gd name="connsiteY79" fmla="*/ 1530350 h 2548466"/>
              <a:gd name="connsiteX80" fmla="*/ 1925108 w 6850591"/>
              <a:gd name="connsiteY80" fmla="*/ 1518708 h 2548466"/>
              <a:gd name="connsiteX81" fmla="*/ 1892300 w 6850591"/>
              <a:gd name="connsiteY81" fmla="*/ 1518708 h 2548466"/>
              <a:gd name="connsiteX82" fmla="*/ 1892300 w 6850591"/>
              <a:gd name="connsiteY82" fmla="*/ 1500716 h 2548466"/>
              <a:gd name="connsiteX83" fmla="*/ 1870075 w 6850591"/>
              <a:gd name="connsiteY83" fmla="*/ 1500716 h 2548466"/>
              <a:gd name="connsiteX84" fmla="*/ 1870075 w 6850591"/>
              <a:gd name="connsiteY84" fmla="*/ 1488016 h 2548466"/>
              <a:gd name="connsiteX85" fmla="*/ 1852083 w 6850591"/>
              <a:gd name="connsiteY85" fmla="*/ 1488016 h 2548466"/>
              <a:gd name="connsiteX86" fmla="*/ 1852083 w 6850591"/>
              <a:gd name="connsiteY86" fmla="*/ 1473200 h 2548466"/>
              <a:gd name="connsiteX87" fmla="*/ 1837266 w 6850591"/>
              <a:gd name="connsiteY87" fmla="*/ 1473200 h 2548466"/>
              <a:gd name="connsiteX88" fmla="*/ 1837266 w 6850591"/>
              <a:gd name="connsiteY88" fmla="*/ 1437216 h 2548466"/>
              <a:gd name="connsiteX89" fmla="*/ 1807633 w 6850591"/>
              <a:gd name="connsiteY89" fmla="*/ 1437216 h 2548466"/>
              <a:gd name="connsiteX90" fmla="*/ 1807633 w 6850591"/>
              <a:gd name="connsiteY90" fmla="*/ 1424516 h 2548466"/>
              <a:gd name="connsiteX91" fmla="*/ 1788583 w 6850591"/>
              <a:gd name="connsiteY91" fmla="*/ 1424516 h 2548466"/>
              <a:gd name="connsiteX92" fmla="*/ 1788583 w 6850591"/>
              <a:gd name="connsiteY92" fmla="*/ 1380066 h 2548466"/>
              <a:gd name="connsiteX93" fmla="*/ 1773766 w 6850591"/>
              <a:gd name="connsiteY93" fmla="*/ 1380066 h 2548466"/>
              <a:gd name="connsiteX94" fmla="*/ 1773766 w 6850591"/>
              <a:gd name="connsiteY94" fmla="*/ 1328208 h 2548466"/>
              <a:gd name="connsiteX95" fmla="*/ 1758950 w 6850591"/>
              <a:gd name="connsiteY95" fmla="*/ 1328208 h 2548466"/>
              <a:gd name="connsiteX96" fmla="*/ 1758950 w 6850591"/>
              <a:gd name="connsiteY96" fmla="*/ 1290108 h 2548466"/>
              <a:gd name="connsiteX97" fmla="*/ 1746250 w 6850591"/>
              <a:gd name="connsiteY97" fmla="*/ 1290108 h 2548466"/>
              <a:gd name="connsiteX98" fmla="*/ 1746250 w 6850591"/>
              <a:gd name="connsiteY98" fmla="*/ 1262591 h 2548466"/>
              <a:gd name="connsiteX99" fmla="*/ 1730375 w 6850591"/>
              <a:gd name="connsiteY99" fmla="*/ 1262591 h 2548466"/>
              <a:gd name="connsiteX100" fmla="*/ 1730375 w 6850591"/>
              <a:gd name="connsiteY100" fmla="*/ 1256241 h 2548466"/>
              <a:gd name="connsiteX101" fmla="*/ 1710266 w 6850591"/>
              <a:gd name="connsiteY101" fmla="*/ 1256241 h 2548466"/>
              <a:gd name="connsiteX102" fmla="*/ 1710266 w 6850591"/>
              <a:gd name="connsiteY102" fmla="*/ 1238250 h 2548466"/>
              <a:gd name="connsiteX103" fmla="*/ 1684866 w 6850591"/>
              <a:gd name="connsiteY103" fmla="*/ 1238250 h 2548466"/>
              <a:gd name="connsiteX104" fmla="*/ 1684866 w 6850591"/>
              <a:gd name="connsiteY104" fmla="*/ 1219200 h 2548466"/>
              <a:gd name="connsiteX105" fmla="*/ 1673225 w 6850591"/>
              <a:gd name="connsiteY105" fmla="*/ 1219200 h 2548466"/>
              <a:gd name="connsiteX106" fmla="*/ 1673225 w 6850591"/>
              <a:gd name="connsiteY106" fmla="*/ 1199091 h 2548466"/>
              <a:gd name="connsiteX107" fmla="*/ 1611841 w 6850591"/>
              <a:gd name="connsiteY107" fmla="*/ 1199091 h 2548466"/>
              <a:gd name="connsiteX108" fmla="*/ 1611841 w 6850591"/>
              <a:gd name="connsiteY108" fmla="*/ 1175808 h 2548466"/>
              <a:gd name="connsiteX109" fmla="*/ 1598083 w 6850591"/>
              <a:gd name="connsiteY109" fmla="*/ 1175808 h 2548466"/>
              <a:gd name="connsiteX110" fmla="*/ 1598083 w 6850591"/>
              <a:gd name="connsiteY110" fmla="*/ 1167341 h 2548466"/>
              <a:gd name="connsiteX111" fmla="*/ 1582208 w 6850591"/>
              <a:gd name="connsiteY111" fmla="*/ 1167341 h 2548466"/>
              <a:gd name="connsiteX112" fmla="*/ 1582208 w 6850591"/>
              <a:gd name="connsiteY112" fmla="*/ 1145116 h 2548466"/>
              <a:gd name="connsiteX113" fmla="*/ 1548341 w 6850591"/>
              <a:gd name="connsiteY113" fmla="*/ 1145116 h 2548466"/>
              <a:gd name="connsiteX114" fmla="*/ 1548341 w 6850591"/>
              <a:gd name="connsiteY114" fmla="*/ 1128183 h 2548466"/>
              <a:gd name="connsiteX115" fmla="*/ 1520825 w 6850591"/>
              <a:gd name="connsiteY115" fmla="*/ 1128183 h 2548466"/>
              <a:gd name="connsiteX116" fmla="*/ 1520825 w 6850591"/>
              <a:gd name="connsiteY116" fmla="*/ 1116541 h 2548466"/>
              <a:gd name="connsiteX117" fmla="*/ 1495425 w 6850591"/>
              <a:gd name="connsiteY117" fmla="*/ 1116541 h 2548466"/>
              <a:gd name="connsiteX118" fmla="*/ 1495425 w 6850591"/>
              <a:gd name="connsiteY118" fmla="*/ 1086908 h 2548466"/>
              <a:gd name="connsiteX119" fmla="*/ 1450975 w 6850591"/>
              <a:gd name="connsiteY119" fmla="*/ 1086908 h 2548466"/>
              <a:gd name="connsiteX120" fmla="*/ 1450975 w 6850591"/>
              <a:gd name="connsiteY120" fmla="*/ 1071033 h 2548466"/>
              <a:gd name="connsiteX121" fmla="*/ 1387475 w 6850591"/>
              <a:gd name="connsiteY121" fmla="*/ 1071033 h 2548466"/>
              <a:gd name="connsiteX122" fmla="*/ 1387475 w 6850591"/>
              <a:gd name="connsiteY122" fmla="*/ 1010708 h 2548466"/>
              <a:gd name="connsiteX123" fmla="*/ 1369483 w 6850591"/>
              <a:gd name="connsiteY123" fmla="*/ 1010708 h 2548466"/>
              <a:gd name="connsiteX124" fmla="*/ 1369483 w 6850591"/>
              <a:gd name="connsiteY124" fmla="*/ 1002241 h 2548466"/>
              <a:gd name="connsiteX125" fmla="*/ 1356783 w 6850591"/>
              <a:gd name="connsiteY125" fmla="*/ 1002241 h 2548466"/>
              <a:gd name="connsiteX126" fmla="*/ 1356783 w 6850591"/>
              <a:gd name="connsiteY126" fmla="*/ 994833 h 2548466"/>
              <a:gd name="connsiteX127" fmla="*/ 1344083 w 6850591"/>
              <a:gd name="connsiteY127" fmla="*/ 994833 h 2548466"/>
              <a:gd name="connsiteX128" fmla="*/ 1344083 w 6850591"/>
              <a:gd name="connsiteY128" fmla="*/ 948266 h 2548466"/>
              <a:gd name="connsiteX129" fmla="*/ 1334558 w 6850591"/>
              <a:gd name="connsiteY129" fmla="*/ 948266 h 2548466"/>
              <a:gd name="connsiteX130" fmla="*/ 1334558 w 6850591"/>
              <a:gd name="connsiteY130" fmla="*/ 904875 h 2548466"/>
              <a:gd name="connsiteX131" fmla="*/ 1315508 w 6850591"/>
              <a:gd name="connsiteY131" fmla="*/ 904875 h 2548466"/>
              <a:gd name="connsiteX132" fmla="*/ 1315508 w 6850591"/>
              <a:gd name="connsiteY132" fmla="*/ 874183 h 2548466"/>
              <a:gd name="connsiteX133" fmla="*/ 1289050 w 6850591"/>
              <a:gd name="connsiteY133" fmla="*/ 874183 h 2548466"/>
              <a:gd name="connsiteX134" fmla="*/ 1289050 w 6850591"/>
              <a:gd name="connsiteY134" fmla="*/ 836083 h 2548466"/>
              <a:gd name="connsiteX135" fmla="*/ 1268941 w 6850591"/>
              <a:gd name="connsiteY135" fmla="*/ 836083 h 2548466"/>
              <a:gd name="connsiteX136" fmla="*/ 1268941 w 6850591"/>
              <a:gd name="connsiteY136" fmla="*/ 802216 h 2548466"/>
              <a:gd name="connsiteX137" fmla="*/ 1256241 w 6850591"/>
              <a:gd name="connsiteY137" fmla="*/ 802216 h 2548466"/>
              <a:gd name="connsiteX138" fmla="*/ 1256241 w 6850591"/>
              <a:gd name="connsiteY138" fmla="*/ 781050 h 2548466"/>
              <a:gd name="connsiteX139" fmla="*/ 1177925 w 6850591"/>
              <a:gd name="connsiteY139" fmla="*/ 781050 h 2548466"/>
              <a:gd name="connsiteX140" fmla="*/ 1177925 w 6850591"/>
              <a:gd name="connsiteY140" fmla="*/ 763058 h 2548466"/>
              <a:gd name="connsiteX141" fmla="*/ 1138766 w 6850591"/>
              <a:gd name="connsiteY141" fmla="*/ 763058 h 2548466"/>
              <a:gd name="connsiteX142" fmla="*/ 1138766 w 6850591"/>
              <a:gd name="connsiteY142" fmla="*/ 750358 h 2548466"/>
              <a:gd name="connsiteX143" fmla="*/ 1078441 w 6850591"/>
              <a:gd name="connsiteY143" fmla="*/ 750358 h 2548466"/>
              <a:gd name="connsiteX144" fmla="*/ 1078441 w 6850591"/>
              <a:gd name="connsiteY144" fmla="*/ 728133 h 2548466"/>
              <a:gd name="connsiteX145" fmla="*/ 1045633 w 6850591"/>
              <a:gd name="connsiteY145" fmla="*/ 728133 h 2548466"/>
              <a:gd name="connsiteX146" fmla="*/ 1045633 w 6850591"/>
              <a:gd name="connsiteY146" fmla="*/ 677333 h 2548466"/>
              <a:gd name="connsiteX147" fmla="*/ 1024466 w 6850591"/>
              <a:gd name="connsiteY147" fmla="*/ 677333 h 2548466"/>
              <a:gd name="connsiteX148" fmla="*/ 1024466 w 6850591"/>
              <a:gd name="connsiteY148" fmla="*/ 668866 h 2548466"/>
              <a:gd name="connsiteX149" fmla="*/ 965200 w 6850591"/>
              <a:gd name="connsiteY149" fmla="*/ 668866 h 2548466"/>
              <a:gd name="connsiteX150" fmla="*/ 965200 w 6850591"/>
              <a:gd name="connsiteY150" fmla="*/ 658283 h 2548466"/>
              <a:gd name="connsiteX151" fmla="*/ 948266 w 6850591"/>
              <a:gd name="connsiteY151" fmla="*/ 658283 h 2548466"/>
              <a:gd name="connsiteX152" fmla="*/ 948266 w 6850591"/>
              <a:gd name="connsiteY152" fmla="*/ 627591 h 2548466"/>
              <a:gd name="connsiteX153" fmla="*/ 941916 w 6850591"/>
              <a:gd name="connsiteY153" fmla="*/ 627591 h 2548466"/>
              <a:gd name="connsiteX154" fmla="*/ 941916 w 6850591"/>
              <a:gd name="connsiteY154" fmla="*/ 619125 h 2548466"/>
              <a:gd name="connsiteX155" fmla="*/ 933450 w 6850591"/>
              <a:gd name="connsiteY155" fmla="*/ 619125 h 2548466"/>
              <a:gd name="connsiteX156" fmla="*/ 933450 w 6850591"/>
              <a:gd name="connsiteY156" fmla="*/ 602191 h 2548466"/>
              <a:gd name="connsiteX157" fmla="*/ 919691 w 6850591"/>
              <a:gd name="connsiteY157" fmla="*/ 602191 h 2548466"/>
              <a:gd name="connsiteX158" fmla="*/ 919691 w 6850591"/>
              <a:gd name="connsiteY158" fmla="*/ 566208 h 2548466"/>
              <a:gd name="connsiteX159" fmla="*/ 912283 w 6850591"/>
              <a:gd name="connsiteY159" fmla="*/ 566208 h 2548466"/>
              <a:gd name="connsiteX160" fmla="*/ 912283 w 6850591"/>
              <a:gd name="connsiteY160" fmla="*/ 552450 h 2548466"/>
              <a:gd name="connsiteX161" fmla="*/ 898525 w 6850591"/>
              <a:gd name="connsiteY161" fmla="*/ 552450 h 2548466"/>
              <a:gd name="connsiteX162" fmla="*/ 898525 w 6850591"/>
              <a:gd name="connsiteY162" fmla="*/ 538691 h 2548466"/>
              <a:gd name="connsiteX163" fmla="*/ 875241 w 6850591"/>
              <a:gd name="connsiteY163" fmla="*/ 538691 h 2548466"/>
              <a:gd name="connsiteX164" fmla="*/ 875241 w 6850591"/>
              <a:gd name="connsiteY164" fmla="*/ 461433 h 2548466"/>
              <a:gd name="connsiteX165" fmla="*/ 862541 w 6850591"/>
              <a:gd name="connsiteY165" fmla="*/ 461433 h 2548466"/>
              <a:gd name="connsiteX166" fmla="*/ 862541 w 6850591"/>
              <a:gd name="connsiteY166" fmla="*/ 442383 h 2548466"/>
              <a:gd name="connsiteX167" fmla="*/ 846666 w 6850591"/>
              <a:gd name="connsiteY167" fmla="*/ 442383 h 2548466"/>
              <a:gd name="connsiteX168" fmla="*/ 846666 w 6850591"/>
              <a:gd name="connsiteY168" fmla="*/ 410633 h 2548466"/>
              <a:gd name="connsiteX169" fmla="*/ 812800 w 6850591"/>
              <a:gd name="connsiteY169" fmla="*/ 410633 h 2548466"/>
              <a:gd name="connsiteX170" fmla="*/ 812800 w 6850591"/>
              <a:gd name="connsiteY170" fmla="*/ 391583 h 2548466"/>
              <a:gd name="connsiteX171" fmla="*/ 800100 w 6850591"/>
              <a:gd name="connsiteY171" fmla="*/ 391583 h 2548466"/>
              <a:gd name="connsiteX172" fmla="*/ 800100 w 6850591"/>
              <a:gd name="connsiteY172" fmla="*/ 377825 h 2548466"/>
              <a:gd name="connsiteX173" fmla="*/ 770466 w 6850591"/>
              <a:gd name="connsiteY173" fmla="*/ 377825 h 2548466"/>
              <a:gd name="connsiteX174" fmla="*/ 739775 w 6850591"/>
              <a:gd name="connsiteY174" fmla="*/ 377825 h 2548466"/>
              <a:gd name="connsiteX175" fmla="*/ 739775 w 6850591"/>
              <a:gd name="connsiteY175" fmla="*/ 345016 h 2548466"/>
              <a:gd name="connsiteX176" fmla="*/ 718608 w 6850591"/>
              <a:gd name="connsiteY176" fmla="*/ 345016 h 2548466"/>
              <a:gd name="connsiteX177" fmla="*/ 718608 w 6850591"/>
              <a:gd name="connsiteY177" fmla="*/ 322791 h 2548466"/>
              <a:gd name="connsiteX178" fmla="*/ 615950 w 6850591"/>
              <a:gd name="connsiteY178" fmla="*/ 322791 h 2548466"/>
              <a:gd name="connsiteX179" fmla="*/ 615950 w 6850591"/>
              <a:gd name="connsiteY179" fmla="*/ 309033 h 2548466"/>
              <a:gd name="connsiteX180" fmla="*/ 581025 w 6850591"/>
              <a:gd name="connsiteY180" fmla="*/ 309033 h 2548466"/>
              <a:gd name="connsiteX181" fmla="*/ 581025 w 6850591"/>
              <a:gd name="connsiteY181" fmla="*/ 292100 h 2548466"/>
              <a:gd name="connsiteX182" fmla="*/ 493183 w 6850591"/>
              <a:gd name="connsiteY182" fmla="*/ 292100 h 2548466"/>
              <a:gd name="connsiteX183" fmla="*/ 493183 w 6850591"/>
              <a:gd name="connsiteY183" fmla="*/ 275166 h 2548466"/>
              <a:gd name="connsiteX184" fmla="*/ 474133 w 6850591"/>
              <a:gd name="connsiteY184" fmla="*/ 275166 h 2548466"/>
              <a:gd name="connsiteX185" fmla="*/ 474133 w 6850591"/>
              <a:gd name="connsiteY185" fmla="*/ 265641 h 2548466"/>
              <a:gd name="connsiteX186" fmla="*/ 459316 w 6850591"/>
              <a:gd name="connsiteY186" fmla="*/ 265641 h 2548466"/>
              <a:gd name="connsiteX187" fmla="*/ 459316 w 6850591"/>
              <a:gd name="connsiteY187" fmla="*/ 230716 h 2548466"/>
              <a:gd name="connsiteX188" fmla="*/ 447675 w 6850591"/>
              <a:gd name="connsiteY188" fmla="*/ 230716 h 2548466"/>
              <a:gd name="connsiteX189" fmla="*/ 447675 w 6850591"/>
              <a:gd name="connsiteY189" fmla="*/ 171450 h 2548466"/>
              <a:gd name="connsiteX190" fmla="*/ 432858 w 6850591"/>
              <a:gd name="connsiteY190" fmla="*/ 171450 h 2548466"/>
              <a:gd name="connsiteX191" fmla="*/ 432858 w 6850591"/>
              <a:gd name="connsiteY191" fmla="*/ 153458 h 2548466"/>
              <a:gd name="connsiteX192" fmla="*/ 421216 w 6850591"/>
              <a:gd name="connsiteY192" fmla="*/ 153458 h 2548466"/>
              <a:gd name="connsiteX193" fmla="*/ 421216 w 6850591"/>
              <a:gd name="connsiteY193" fmla="*/ 136525 h 2548466"/>
              <a:gd name="connsiteX194" fmla="*/ 403225 w 6850591"/>
              <a:gd name="connsiteY194" fmla="*/ 136525 h 2548466"/>
              <a:gd name="connsiteX195" fmla="*/ 403225 w 6850591"/>
              <a:gd name="connsiteY195" fmla="*/ 116416 h 2548466"/>
              <a:gd name="connsiteX196" fmla="*/ 351366 w 6850591"/>
              <a:gd name="connsiteY196" fmla="*/ 116416 h 2548466"/>
              <a:gd name="connsiteX197" fmla="*/ 351366 w 6850591"/>
              <a:gd name="connsiteY197" fmla="*/ 101600 h 2548466"/>
              <a:gd name="connsiteX198" fmla="*/ 277283 w 6850591"/>
              <a:gd name="connsiteY198" fmla="*/ 101600 h 2548466"/>
              <a:gd name="connsiteX199" fmla="*/ 277283 w 6850591"/>
              <a:gd name="connsiteY199" fmla="*/ 87841 h 2548466"/>
              <a:gd name="connsiteX200" fmla="*/ 257175 w 6850591"/>
              <a:gd name="connsiteY200" fmla="*/ 87841 h 2548466"/>
              <a:gd name="connsiteX201" fmla="*/ 257175 w 6850591"/>
              <a:gd name="connsiteY201" fmla="*/ 74083 h 2548466"/>
              <a:gd name="connsiteX202" fmla="*/ 221191 w 6850591"/>
              <a:gd name="connsiteY202" fmla="*/ 74083 h 2548466"/>
              <a:gd name="connsiteX203" fmla="*/ 221191 w 6850591"/>
              <a:gd name="connsiteY203" fmla="*/ 63500 h 2548466"/>
              <a:gd name="connsiteX204" fmla="*/ 183091 w 6850591"/>
              <a:gd name="connsiteY204" fmla="*/ 63500 h 2548466"/>
              <a:gd name="connsiteX205" fmla="*/ 183091 w 6850591"/>
              <a:gd name="connsiteY205" fmla="*/ 52916 h 2548466"/>
              <a:gd name="connsiteX206" fmla="*/ 118533 w 6850591"/>
              <a:gd name="connsiteY206" fmla="*/ 52916 h 2548466"/>
              <a:gd name="connsiteX207" fmla="*/ 118533 w 6850591"/>
              <a:gd name="connsiteY207" fmla="*/ 35983 h 2548466"/>
              <a:gd name="connsiteX208" fmla="*/ 53975 w 6850591"/>
              <a:gd name="connsiteY208" fmla="*/ 35983 h 2548466"/>
              <a:gd name="connsiteX209" fmla="*/ 53975 w 6850591"/>
              <a:gd name="connsiteY209" fmla="*/ 30691 h 2548466"/>
              <a:gd name="connsiteX210" fmla="*/ 30691 w 6850591"/>
              <a:gd name="connsiteY210" fmla="*/ 30691 h 2548466"/>
              <a:gd name="connsiteX211" fmla="*/ 30691 w 6850591"/>
              <a:gd name="connsiteY211" fmla="*/ 0 h 2548466"/>
              <a:gd name="connsiteX212" fmla="*/ 0 w 6850591"/>
              <a:gd name="connsiteY212" fmla="*/ 0 h 254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6850591" h="2548466">
                <a:moveTo>
                  <a:pt x="6850591" y="2548466"/>
                </a:moveTo>
                <a:lnTo>
                  <a:pt x="5139266" y="2548466"/>
                </a:lnTo>
                <a:lnTo>
                  <a:pt x="5139266" y="2498725"/>
                </a:lnTo>
                <a:lnTo>
                  <a:pt x="4320116" y="2498725"/>
                </a:lnTo>
                <a:lnTo>
                  <a:pt x="4320116" y="2454275"/>
                </a:lnTo>
                <a:lnTo>
                  <a:pt x="4286250" y="2454275"/>
                </a:lnTo>
                <a:lnTo>
                  <a:pt x="4286250" y="2411941"/>
                </a:lnTo>
                <a:lnTo>
                  <a:pt x="4264025" y="2411941"/>
                </a:lnTo>
                <a:lnTo>
                  <a:pt x="4264025" y="2365375"/>
                </a:lnTo>
                <a:lnTo>
                  <a:pt x="4179358" y="2365375"/>
                </a:lnTo>
                <a:lnTo>
                  <a:pt x="4179358" y="2328333"/>
                </a:lnTo>
                <a:lnTo>
                  <a:pt x="3854450" y="2328333"/>
                </a:lnTo>
                <a:lnTo>
                  <a:pt x="3854450" y="2294466"/>
                </a:lnTo>
                <a:lnTo>
                  <a:pt x="3775075" y="2294466"/>
                </a:lnTo>
                <a:lnTo>
                  <a:pt x="3775075" y="2263775"/>
                </a:lnTo>
                <a:lnTo>
                  <a:pt x="3696758" y="2263775"/>
                </a:lnTo>
                <a:lnTo>
                  <a:pt x="3696758" y="2238375"/>
                </a:lnTo>
                <a:lnTo>
                  <a:pt x="3668183" y="2238375"/>
                </a:lnTo>
                <a:lnTo>
                  <a:pt x="3668183" y="2205566"/>
                </a:lnTo>
                <a:lnTo>
                  <a:pt x="3457575" y="2205566"/>
                </a:lnTo>
                <a:lnTo>
                  <a:pt x="3457575" y="2173816"/>
                </a:lnTo>
                <a:lnTo>
                  <a:pt x="3422650" y="2173816"/>
                </a:lnTo>
                <a:lnTo>
                  <a:pt x="3422650" y="2126191"/>
                </a:lnTo>
                <a:lnTo>
                  <a:pt x="3391958" y="2126191"/>
                </a:lnTo>
                <a:lnTo>
                  <a:pt x="3391958" y="2111375"/>
                </a:lnTo>
                <a:lnTo>
                  <a:pt x="3377141" y="2111375"/>
                </a:lnTo>
                <a:lnTo>
                  <a:pt x="3377141" y="2088091"/>
                </a:lnTo>
                <a:lnTo>
                  <a:pt x="3262841" y="2088091"/>
                </a:lnTo>
                <a:lnTo>
                  <a:pt x="3262841" y="2065866"/>
                </a:lnTo>
                <a:lnTo>
                  <a:pt x="3220508" y="2065866"/>
                </a:lnTo>
                <a:lnTo>
                  <a:pt x="3220508" y="2058458"/>
                </a:lnTo>
                <a:lnTo>
                  <a:pt x="3199341" y="2058458"/>
                </a:lnTo>
                <a:lnTo>
                  <a:pt x="3199341" y="2038350"/>
                </a:lnTo>
                <a:lnTo>
                  <a:pt x="2935816" y="2038350"/>
                </a:lnTo>
                <a:lnTo>
                  <a:pt x="2935816" y="1994958"/>
                </a:lnTo>
                <a:lnTo>
                  <a:pt x="2825750" y="1994958"/>
                </a:lnTo>
                <a:lnTo>
                  <a:pt x="2825750" y="1970616"/>
                </a:lnTo>
                <a:lnTo>
                  <a:pt x="2778125" y="1970616"/>
                </a:lnTo>
                <a:lnTo>
                  <a:pt x="2778125" y="1945216"/>
                </a:lnTo>
                <a:lnTo>
                  <a:pt x="2708275" y="1945216"/>
                </a:lnTo>
                <a:lnTo>
                  <a:pt x="2708275" y="1930400"/>
                </a:lnTo>
                <a:lnTo>
                  <a:pt x="2680758" y="1930400"/>
                </a:lnTo>
                <a:lnTo>
                  <a:pt x="2680758" y="1916641"/>
                </a:lnTo>
                <a:lnTo>
                  <a:pt x="2662766" y="1916641"/>
                </a:lnTo>
                <a:lnTo>
                  <a:pt x="2662766" y="1901825"/>
                </a:lnTo>
                <a:lnTo>
                  <a:pt x="2446866" y="1901825"/>
                </a:lnTo>
                <a:lnTo>
                  <a:pt x="2446866" y="1891241"/>
                </a:lnTo>
                <a:lnTo>
                  <a:pt x="2430991" y="1891241"/>
                </a:lnTo>
                <a:lnTo>
                  <a:pt x="2430991" y="1876425"/>
                </a:lnTo>
                <a:lnTo>
                  <a:pt x="2413000" y="1876425"/>
                </a:lnTo>
                <a:lnTo>
                  <a:pt x="2413000" y="1862666"/>
                </a:lnTo>
                <a:lnTo>
                  <a:pt x="2328333" y="1862666"/>
                </a:lnTo>
                <a:lnTo>
                  <a:pt x="2328333" y="1840441"/>
                </a:lnTo>
                <a:lnTo>
                  <a:pt x="2297641" y="1840441"/>
                </a:lnTo>
                <a:lnTo>
                  <a:pt x="2297641" y="1823508"/>
                </a:lnTo>
                <a:lnTo>
                  <a:pt x="2273300" y="1823508"/>
                </a:lnTo>
                <a:lnTo>
                  <a:pt x="2273300" y="1766358"/>
                </a:lnTo>
                <a:lnTo>
                  <a:pt x="2258483" y="1766358"/>
                </a:lnTo>
                <a:lnTo>
                  <a:pt x="2258483" y="1760008"/>
                </a:lnTo>
                <a:lnTo>
                  <a:pt x="2242608" y="1760008"/>
                </a:lnTo>
                <a:lnTo>
                  <a:pt x="2242608" y="1717675"/>
                </a:lnTo>
                <a:lnTo>
                  <a:pt x="2226733" y="1717675"/>
                </a:lnTo>
                <a:lnTo>
                  <a:pt x="2226733" y="1696508"/>
                </a:lnTo>
                <a:lnTo>
                  <a:pt x="2215091" y="1696508"/>
                </a:lnTo>
                <a:lnTo>
                  <a:pt x="2215091" y="1668991"/>
                </a:lnTo>
                <a:lnTo>
                  <a:pt x="2208741" y="1668991"/>
                </a:lnTo>
                <a:lnTo>
                  <a:pt x="2208741" y="1653116"/>
                </a:lnTo>
                <a:lnTo>
                  <a:pt x="2187575" y="1653116"/>
                </a:lnTo>
                <a:lnTo>
                  <a:pt x="2187575" y="1615016"/>
                </a:lnTo>
                <a:lnTo>
                  <a:pt x="2176991" y="1615016"/>
                </a:lnTo>
                <a:lnTo>
                  <a:pt x="2176991" y="1601258"/>
                </a:lnTo>
                <a:lnTo>
                  <a:pt x="2054225" y="1601258"/>
                </a:lnTo>
                <a:lnTo>
                  <a:pt x="2054225" y="1583266"/>
                </a:lnTo>
                <a:lnTo>
                  <a:pt x="2001308" y="1583266"/>
                </a:lnTo>
                <a:lnTo>
                  <a:pt x="2001308" y="1566333"/>
                </a:lnTo>
                <a:lnTo>
                  <a:pt x="1969558" y="1566333"/>
                </a:lnTo>
                <a:lnTo>
                  <a:pt x="1969558" y="1545166"/>
                </a:lnTo>
                <a:lnTo>
                  <a:pt x="1953683" y="1545166"/>
                </a:lnTo>
                <a:lnTo>
                  <a:pt x="1953683" y="1530350"/>
                </a:lnTo>
                <a:lnTo>
                  <a:pt x="1925108" y="1530350"/>
                </a:lnTo>
                <a:lnTo>
                  <a:pt x="1925108" y="1518708"/>
                </a:lnTo>
                <a:lnTo>
                  <a:pt x="1892300" y="1518708"/>
                </a:lnTo>
                <a:lnTo>
                  <a:pt x="1892300" y="1500716"/>
                </a:lnTo>
                <a:lnTo>
                  <a:pt x="1870075" y="1500716"/>
                </a:lnTo>
                <a:lnTo>
                  <a:pt x="1870075" y="1488016"/>
                </a:lnTo>
                <a:lnTo>
                  <a:pt x="1852083" y="1488016"/>
                </a:lnTo>
                <a:lnTo>
                  <a:pt x="1852083" y="1473200"/>
                </a:lnTo>
                <a:lnTo>
                  <a:pt x="1837266" y="1473200"/>
                </a:lnTo>
                <a:lnTo>
                  <a:pt x="1837266" y="1437216"/>
                </a:lnTo>
                <a:lnTo>
                  <a:pt x="1807633" y="1437216"/>
                </a:lnTo>
                <a:lnTo>
                  <a:pt x="1807633" y="1424516"/>
                </a:lnTo>
                <a:lnTo>
                  <a:pt x="1788583" y="1424516"/>
                </a:lnTo>
                <a:lnTo>
                  <a:pt x="1788583" y="1380066"/>
                </a:lnTo>
                <a:lnTo>
                  <a:pt x="1773766" y="1380066"/>
                </a:lnTo>
                <a:lnTo>
                  <a:pt x="1773766" y="1328208"/>
                </a:lnTo>
                <a:lnTo>
                  <a:pt x="1758950" y="1328208"/>
                </a:lnTo>
                <a:lnTo>
                  <a:pt x="1758950" y="1290108"/>
                </a:lnTo>
                <a:lnTo>
                  <a:pt x="1746250" y="1290108"/>
                </a:lnTo>
                <a:lnTo>
                  <a:pt x="1746250" y="1262591"/>
                </a:lnTo>
                <a:lnTo>
                  <a:pt x="1730375" y="1262591"/>
                </a:lnTo>
                <a:lnTo>
                  <a:pt x="1730375" y="1256241"/>
                </a:lnTo>
                <a:lnTo>
                  <a:pt x="1710266" y="1256241"/>
                </a:lnTo>
                <a:lnTo>
                  <a:pt x="1710266" y="1238250"/>
                </a:lnTo>
                <a:lnTo>
                  <a:pt x="1684866" y="1238250"/>
                </a:lnTo>
                <a:lnTo>
                  <a:pt x="1684866" y="1219200"/>
                </a:lnTo>
                <a:lnTo>
                  <a:pt x="1673225" y="1219200"/>
                </a:lnTo>
                <a:lnTo>
                  <a:pt x="1673225" y="1199091"/>
                </a:lnTo>
                <a:lnTo>
                  <a:pt x="1611841" y="1199091"/>
                </a:lnTo>
                <a:lnTo>
                  <a:pt x="1611841" y="1175808"/>
                </a:lnTo>
                <a:lnTo>
                  <a:pt x="1598083" y="1175808"/>
                </a:lnTo>
                <a:lnTo>
                  <a:pt x="1598083" y="1167341"/>
                </a:lnTo>
                <a:lnTo>
                  <a:pt x="1582208" y="1167341"/>
                </a:lnTo>
                <a:lnTo>
                  <a:pt x="1582208" y="1145116"/>
                </a:lnTo>
                <a:lnTo>
                  <a:pt x="1548341" y="1145116"/>
                </a:lnTo>
                <a:lnTo>
                  <a:pt x="1548341" y="1128183"/>
                </a:lnTo>
                <a:lnTo>
                  <a:pt x="1520825" y="1128183"/>
                </a:lnTo>
                <a:lnTo>
                  <a:pt x="1520825" y="1116541"/>
                </a:lnTo>
                <a:lnTo>
                  <a:pt x="1495425" y="1116541"/>
                </a:lnTo>
                <a:lnTo>
                  <a:pt x="1495425" y="1086908"/>
                </a:lnTo>
                <a:lnTo>
                  <a:pt x="1450975" y="1086908"/>
                </a:lnTo>
                <a:lnTo>
                  <a:pt x="1450975" y="1071033"/>
                </a:lnTo>
                <a:lnTo>
                  <a:pt x="1387475" y="1071033"/>
                </a:lnTo>
                <a:lnTo>
                  <a:pt x="1387475" y="1010708"/>
                </a:lnTo>
                <a:lnTo>
                  <a:pt x="1369483" y="1010708"/>
                </a:lnTo>
                <a:lnTo>
                  <a:pt x="1369483" y="1002241"/>
                </a:lnTo>
                <a:lnTo>
                  <a:pt x="1356783" y="1002241"/>
                </a:lnTo>
                <a:lnTo>
                  <a:pt x="1356783" y="994833"/>
                </a:lnTo>
                <a:lnTo>
                  <a:pt x="1344083" y="994833"/>
                </a:lnTo>
                <a:lnTo>
                  <a:pt x="1344083" y="948266"/>
                </a:lnTo>
                <a:lnTo>
                  <a:pt x="1334558" y="948266"/>
                </a:lnTo>
                <a:lnTo>
                  <a:pt x="1334558" y="904875"/>
                </a:lnTo>
                <a:lnTo>
                  <a:pt x="1315508" y="904875"/>
                </a:lnTo>
                <a:lnTo>
                  <a:pt x="1315508" y="874183"/>
                </a:lnTo>
                <a:lnTo>
                  <a:pt x="1289050" y="874183"/>
                </a:lnTo>
                <a:lnTo>
                  <a:pt x="1289050" y="836083"/>
                </a:lnTo>
                <a:lnTo>
                  <a:pt x="1268941" y="836083"/>
                </a:lnTo>
                <a:lnTo>
                  <a:pt x="1268941" y="802216"/>
                </a:lnTo>
                <a:lnTo>
                  <a:pt x="1256241" y="802216"/>
                </a:lnTo>
                <a:lnTo>
                  <a:pt x="1256241" y="781050"/>
                </a:lnTo>
                <a:lnTo>
                  <a:pt x="1177925" y="781050"/>
                </a:lnTo>
                <a:lnTo>
                  <a:pt x="1177925" y="763058"/>
                </a:lnTo>
                <a:lnTo>
                  <a:pt x="1138766" y="763058"/>
                </a:lnTo>
                <a:lnTo>
                  <a:pt x="1138766" y="750358"/>
                </a:lnTo>
                <a:lnTo>
                  <a:pt x="1078441" y="750358"/>
                </a:lnTo>
                <a:lnTo>
                  <a:pt x="1078441" y="728133"/>
                </a:lnTo>
                <a:lnTo>
                  <a:pt x="1045633" y="728133"/>
                </a:lnTo>
                <a:lnTo>
                  <a:pt x="1045633" y="677333"/>
                </a:lnTo>
                <a:lnTo>
                  <a:pt x="1024466" y="677333"/>
                </a:lnTo>
                <a:lnTo>
                  <a:pt x="1024466" y="668866"/>
                </a:lnTo>
                <a:lnTo>
                  <a:pt x="965200" y="668866"/>
                </a:lnTo>
                <a:lnTo>
                  <a:pt x="965200" y="658283"/>
                </a:lnTo>
                <a:lnTo>
                  <a:pt x="948266" y="658283"/>
                </a:lnTo>
                <a:lnTo>
                  <a:pt x="948266" y="627591"/>
                </a:lnTo>
                <a:lnTo>
                  <a:pt x="941916" y="627591"/>
                </a:lnTo>
                <a:lnTo>
                  <a:pt x="941916" y="619125"/>
                </a:lnTo>
                <a:lnTo>
                  <a:pt x="933450" y="619125"/>
                </a:lnTo>
                <a:lnTo>
                  <a:pt x="933450" y="602191"/>
                </a:lnTo>
                <a:lnTo>
                  <a:pt x="919691" y="602191"/>
                </a:lnTo>
                <a:lnTo>
                  <a:pt x="919691" y="566208"/>
                </a:lnTo>
                <a:lnTo>
                  <a:pt x="912283" y="566208"/>
                </a:lnTo>
                <a:lnTo>
                  <a:pt x="912283" y="552450"/>
                </a:lnTo>
                <a:lnTo>
                  <a:pt x="898525" y="552450"/>
                </a:lnTo>
                <a:lnTo>
                  <a:pt x="898525" y="538691"/>
                </a:lnTo>
                <a:lnTo>
                  <a:pt x="875241" y="538691"/>
                </a:lnTo>
                <a:lnTo>
                  <a:pt x="875241" y="461433"/>
                </a:lnTo>
                <a:lnTo>
                  <a:pt x="862541" y="461433"/>
                </a:lnTo>
                <a:lnTo>
                  <a:pt x="862541" y="442383"/>
                </a:lnTo>
                <a:lnTo>
                  <a:pt x="846666" y="442383"/>
                </a:lnTo>
                <a:lnTo>
                  <a:pt x="846666" y="410633"/>
                </a:lnTo>
                <a:lnTo>
                  <a:pt x="812800" y="410633"/>
                </a:lnTo>
                <a:lnTo>
                  <a:pt x="812800" y="391583"/>
                </a:lnTo>
                <a:lnTo>
                  <a:pt x="800100" y="391583"/>
                </a:lnTo>
                <a:lnTo>
                  <a:pt x="800100" y="377825"/>
                </a:lnTo>
                <a:lnTo>
                  <a:pt x="770466" y="377825"/>
                </a:lnTo>
                <a:lnTo>
                  <a:pt x="739775" y="377825"/>
                </a:lnTo>
                <a:lnTo>
                  <a:pt x="739775" y="345016"/>
                </a:lnTo>
                <a:lnTo>
                  <a:pt x="718608" y="345016"/>
                </a:lnTo>
                <a:lnTo>
                  <a:pt x="718608" y="322791"/>
                </a:lnTo>
                <a:lnTo>
                  <a:pt x="615950" y="322791"/>
                </a:lnTo>
                <a:lnTo>
                  <a:pt x="615950" y="309033"/>
                </a:lnTo>
                <a:lnTo>
                  <a:pt x="581025" y="309033"/>
                </a:lnTo>
                <a:lnTo>
                  <a:pt x="581025" y="292100"/>
                </a:lnTo>
                <a:lnTo>
                  <a:pt x="493183" y="292100"/>
                </a:lnTo>
                <a:lnTo>
                  <a:pt x="493183" y="275166"/>
                </a:lnTo>
                <a:lnTo>
                  <a:pt x="474133" y="275166"/>
                </a:lnTo>
                <a:lnTo>
                  <a:pt x="474133" y="265641"/>
                </a:lnTo>
                <a:lnTo>
                  <a:pt x="459316" y="265641"/>
                </a:lnTo>
                <a:lnTo>
                  <a:pt x="459316" y="230716"/>
                </a:lnTo>
                <a:lnTo>
                  <a:pt x="447675" y="230716"/>
                </a:lnTo>
                <a:lnTo>
                  <a:pt x="447675" y="171450"/>
                </a:lnTo>
                <a:lnTo>
                  <a:pt x="432858" y="171450"/>
                </a:lnTo>
                <a:lnTo>
                  <a:pt x="432858" y="153458"/>
                </a:lnTo>
                <a:lnTo>
                  <a:pt x="421216" y="153458"/>
                </a:lnTo>
                <a:lnTo>
                  <a:pt x="421216" y="136525"/>
                </a:lnTo>
                <a:lnTo>
                  <a:pt x="403225" y="136525"/>
                </a:lnTo>
                <a:lnTo>
                  <a:pt x="403225" y="116416"/>
                </a:lnTo>
                <a:lnTo>
                  <a:pt x="351366" y="116416"/>
                </a:lnTo>
                <a:lnTo>
                  <a:pt x="351366" y="101600"/>
                </a:lnTo>
                <a:lnTo>
                  <a:pt x="277283" y="101600"/>
                </a:lnTo>
                <a:lnTo>
                  <a:pt x="277283" y="87841"/>
                </a:lnTo>
                <a:lnTo>
                  <a:pt x="257175" y="87841"/>
                </a:lnTo>
                <a:lnTo>
                  <a:pt x="257175" y="74083"/>
                </a:lnTo>
                <a:lnTo>
                  <a:pt x="221191" y="74083"/>
                </a:lnTo>
                <a:lnTo>
                  <a:pt x="221191" y="63500"/>
                </a:lnTo>
                <a:lnTo>
                  <a:pt x="183091" y="63500"/>
                </a:lnTo>
                <a:lnTo>
                  <a:pt x="183091" y="52916"/>
                </a:lnTo>
                <a:lnTo>
                  <a:pt x="118533" y="52916"/>
                </a:lnTo>
                <a:lnTo>
                  <a:pt x="118533" y="35983"/>
                </a:lnTo>
                <a:lnTo>
                  <a:pt x="53975" y="35983"/>
                </a:lnTo>
                <a:lnTo>
                  <a:pt x="53975" y="30691"/>
                </a:lnTo>
                <a:lnTo>
                  <a:pt x="30691" y="30691"/>
                </a:lnTo>
                <a:lnTo>
                  <a:pt x="30691"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441" name="Group 440">
            <a:extLst>
              <a:ext uri="{FF2B5EF4-FFF2-40B4-BE49-F238E27FC236}">
                <a16:creationId xmlns:a16="http://schemas.microsoft.com/office/drawing/2014/main" id="{FA36C920-C9D8-7930-B4A8-AA5790C7C226}"/>
              </a:ext>
            </a:extLst>
          </p:cNvPr>
          <p:cNvGrpSpPr/>
          <p:nvPr/>
        </p:nvGrpSpPr>
        <p:grpSpPr>
          <a:xfrm>
            <a:off x="2147614" y="1970246"/>
            <a:ext cx="6927664" cy="2618679"/>
            <a:chOff x="2147614" y="1844123"/>
            <a:chExt cx="6927664" cy="2618679"/>
          </a:xfrm>
        </p:grpSpPr>
        <p:grpSp>
          <p:nvGrpSpPr>
            <p:cNvPr id="440" name="Group 439">
              <a:extLst>
                <a:ext uri="{FF2B5EF4-FFF2-40B4-BE49-F238E27FC236}">
                  <a16:creationId xmlns:a16="http://schemas.microsoft.com/office/drawing/2014/main" id="{EAF4BA90-BB42-CEE5-617E-2AAB5D95366F}"/>
                </a:ext>
              </a:extLst>
            </p:cNvPr>
            <p:cNvGrpSpPr/>
            <p:nvPr/>
          </p:nvGrpSpPr>
          <p:grpSpPr>
            <a:xfrm>
              <a:off x="4076955" y="3355420"/>
              <a:ext cx="4998323" cy="1107382"/>
              <a:chOff x="4076955" y="3355420"/>
              <a:chExt cx="4998323" cy="1107382"/>
            </a:xfrm>
          </p:grpSpPr>
          <p:grpSp>
            <p:nvGrpSpPr>
              <p:cNvPr id="288" name="Group 287">
                <a:extLst>
                  <a:ext uri="{FF2B5EF4-FFF2-40B4-BE49-F238E27FC236}">
                    <a16:creationId xmlns:a16="http://schemas.microsoft.com/office/drawing/2014/main" id="{869306A2-763E-28B1-9E5E-468C30A85BB6}"/>
                  </a:ext>
                </a:extLst>
              </p:cNvPr>
              <p:cNvGrpSpPr/>
              <p:nvPr/>
            </p:nvGrpSpPr>
            <p:grpSpPr>
              <a:xfrm>
                <a:off x="8998276" y="4389409"/>
                <a:ext cx="77002" cy="73393"/>
                <a:chOff x="2699886" y="2125980"/>
                <a:chExt cx="77002" cy="73393"/>
              </a:xfrm>
            </p:grpSpPr>
            <p:cxnSp>
              <p:nvCxnSpPr>
                <p:cNvPr id="289" name="Straight Connector 288">
                  <a:extLst>
                    <a:ext uri="{FF2B5EF4-FFF2-40B4-BE49-F238E27FC236}">
                      <a16:creationId xmlns:a16="http://schemas.microsoft.com/office/drawing/2014/main" id="{E87E5914-70CE-7C2E-5010-38294879EF8E}"/>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3C79811-EC57-4D74-0243-6709BD56C9C7}"/>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F393991F-AB97-357E-6392-C05016416D5B}"/>
                  </a:ext>
                </a:extLst>
              </p:cNvPr>
              <p:cNvGrpSpPr/>
              <p:nvPr/>
            </p:nvGrpSpPr>
            <p:grpSpPr>
              <a:xfrm>
                <a:off x="8968642" y="4389409"/>
                <a:ext cx="77002" cy="73393"/>
                <a:chOff x="2699886" y="2125980"/>
                <a:chExt cx="77002" cy="73393"/>
              </a:xfrm>
            </p:grpSpPr>
            <p:cxnSp>
              <p:nvCxnSpPr>
                <p:cNvPr id="294" name="Straight Connector 293">
                  <a:extLst>
                    <a:ext uri="{FF2B5EF4-FFF2-40B4-BE49-F238E27FC236}">
                      <a16:creationId xmlns:a16="http://schemas.microsoft.com/office/drawing/2014/main" id="{5E511A5A-041F-9DF5-6D69-FA09BEF88FF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3A15CF4-01ED-3C4C-392D-0A4D673F3F8F}"/>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351915AB-8231-3803-6BCA-14772C4A82BF}"/>
                  </a:ext>
                </a:extLst>
              </p:cNvPr>
              <p:cNvGrpSpPr/>
              <p:nvPr/>
            </p:nvGrpSpPr>
            <p:grpSpPr>
              <a:xfrm>
                <a:off x="8582350" y="4389409"/>
                <a:ext cx="77002" cy="73393"/>
                <a:chOff x="2699886" y="2125980"/>
                <a:chExt cx="77002" cy="73393"/>
              </a:xfrm>
            </p:grpSpPr>
            <p:cxnSp>
              <p:nvCxnSpPr>
                <p:cNvPr id="297" name="Straight Connector 296">
                  <a:extLst>
                    <a:ext uri="{FF2B5EF4-FFF2-40B4-BE49-F238E27FC236}">
                      <a16:creationId xmlns:a16="http://schemas.microsoft.com/office/drawing/2014/main" id="{577992A8-BBAA-C77B-D666-20CE2AF022F1}"/>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D788B5F5-DD97-2F39-1CB5-C8248A89E7DD}"/>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011E46A7-4B57-F958-44C7-B284A06538D3}"/>
                  </a:ext>
                </a:extLst>
              </p:cNvPr>
              <p:cNvGrpSpPr/>
              <p:nvPr/>
            </p:nvGrpSpPr>
            <p:grpSpPr>
              <a:xfrm>
                <a:off x="8423600" y="4389409"/>
                <a:ext cx="77002" cy="73393"/>
                <a:chOff x="2699886" y="2125980"/>
                <a:chExt cx="77002" cy="73393"/>
              </a:xfrm>
            </p:grpSpPr>
            <p:cxnSp>
              <p:nvCxnSpPr>
                <p:cNvPr id="300" name="Straight Connector 299">
                  <a:extLst>
                    <a:ext uri="{FF2B5EF4-FFF2-40B4-BE49-F238E27FC236}">
                      <a16:creationId xmlns:a16="http://schemas.microsoft.com/office/drawing/2014/main" id="{D4BA9D35-FFF4-0EA1-5D77-5F605B428CD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A41D185B-789B-115D-856B-801E7E03675F}"/>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8FA27352-CED6-405B-25C6-67A310392BF1}"/>
                  </a:ext>
                </a:extLst>
              </p:cNvPr>
              <p:cNvGrpSpPr/>
              <p:nvPr/>
            </p:nvGrpSpPr>
            <p:grpSpPr>
              <a:xfrm>
                <a:off x="8371741" y="4389409"/>
                <a:ext cx="77002" cy="73393"/>
                <a:chOff x="2699886" y="2125980"/>
                <a:chExt cx="77002" cy="73393"/>
              </a:xfrm>
            </p:grpSpPr>
            <p:cxnSp>
              <p:nvCxnSpPr>
                <p:cNvPr id="303" name="Straight Connector 302">
                  <a:extLst>
                    <a:ext uri="{FF2B5EF4-FFF2-40B4-BE49-F238E27FC236}">
                      <a16:creationId xmlns:a16="http://schemas.microsoft.com/office/drawing/2014/main" id="{0835488A-BFD8-A8F1-B050-B82550422BF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FB15589-7995-B6FC-BE13-04E2016BDEDB}"/>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ED9C7D1E-2BAE-98E6-6AA9-B160EF8BD3B2}"/>
                  </a:ext>
                </a:extLst>
              </p:cNvPr>
              <p:cNvGrpSpPr/>
              <p:nvPr/>
            </p:nvGrpSpPr>
            <p:grpSpPr>
              <a:xfrm>
                <a:off x="7765316" y="4389409"/>
                <a:ext cx="77002" cy="73393"/>
                <a:chOff x="2699886" y="2125980"/>
                <a:chExt cx="77002" cy="73393"/>
              </a:xfrm>
            </p:grpSpPr>
            <p:cxnSp>
              <p:nvCxnSpPr>
                <p:cNvPr id="306" name="Straight Connector 305">
                  <a:extLst>
                    <a:ext uri="{FF2B5EF4-FFF2-40B4-BE49-F238E27FC236}">
                      <a16:creationId xmlns:a16="http://schemas.microsoft.com/office/drawing/2014/main" id="{C1BC8471-1812-CD54-26B7-10C15EE7C245}"/>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1FAA5744-7FE9-334E-2D3C-2032E1EC0EAD}"/>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562D9921-AB9E-34C4-0F46-E7DB89EB0670}"/>
                  </a:ext>
                </a:extLst>
              </p:cNvPr>
              <p:cNvGrpSpPr/>
              <p:nvPr/>
            </p:nvGrpSpPr>
            <p:grpSpPr>
              <a:xfrm>
                <a:off x="7595983" y="4389409"/>
                <a:ext cx="77002" cy="73393"/>
                <a:chOff x="2699886" y="2125980"/>
                <a:chExt cx="77002" cy="73393"/>
              </a:xfrm>
            </p:grpSpPr>
            <p:cxnSp>
              <p:nvCxnSpPr>
                <p:cNvPr id="309" name="Straight Connector 308">
                  <a:extLst>
                    <a:ext uri="{FF2B5EF4-FFF2-40B4-BE49-F238E27FC236}">
                      <a16:creationId xmlns:a16="http://schemas.microsoft.com/office/drawing/2014/main" id="{3EB6E56D-98DB-D1E9-8EBE-8600A40EA9F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4589948-BBB8-E94D-B994-1E613C48F345}"/>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E2F9256B-3FC2-E9EF-BBA4-B342E659379D}"/>
                  </a:ext>
                </a:extLst>
              </p:cNvPr>
              <p:cNvGrpSpPr/>
              <p:nvPr/>
            </p:nvGrpSpPr>
            <p:grpSpPr>
              <a:xfrm>
                <a:off x="7216041" y="4339668"/>
                <a:ext cx="77002" cy="73393"/>
                <a:chOff x="2699886" y="2125980"/>
                <a:chExt cx="77002" cy="73393"/>
              </a:xfrm>
            </p:grpSpPr>
            <p:cxnSp>
              <p:nvCxnSpPr>
                <p:cNvPr id="312" name="Straight Connector 311">
                  <a:extLst>
                    <a:ext uri="{FF2B5EF4-FFF2-40B4-BE49-F238E27FC236}">
                      <a16:creationId xmlns:a16="http://schemas.microsoft.com/office/drawing/2014/main" id="{3D424B9C-5131-CC5C-70C6-9F7ACE745ED7}"/>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88336CE6-4B30-51A9-EC84-D76224E60B64}"/>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5717B1E8-D32B-8846-C617-C6CC1FBF7AFB}"/>
                  </a:ext>
                </a:extLst>
              </p:cNvPr>
              <p:cNvGrpSpPr/>
              <p:nvPr/>
            </p:nvGrpSpPr>
            <p:grpSpPr>
              <a:xfrm>
                <a:off x="6595858" y="4339668"/>
                <a:ext cx="77002" cy="73393"/>
                <a:chOff x="2699886" y="2125980"/>
                <a:chExt cx="77002" cy="73393"/>
              </a:xfrm>
            </p:grpSpPr>
            <p:cxnSp>
              <p:nvCxnSpPr>
                <p:cNvPr id="315" name="Straight Connector 314">
                  <a:extLst>
                    <a:ext uri="{FF2B5EF4-FFF2-40B4-BE49-F238E27FC236}">
                      <a16:creationId xmlns:a16="http://schemas.microsoft.com/office/drawing/2014/main" id="{6D872CD9-9D65-D895-683C-F16A56BDE642}"/>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880E490-3CC5-F838-7217-2E401AE68FDC}"/>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BEE626C2-1DB2-D6F4-CEF1-CAC9122776FC}"/>
                  </a:ext>
                </a:extLst>
              </p:cNvPr>
              <p:cNvGrpSpPr/>
              <p:nvPr/>
            </p:nvGrpSpPr>
            <p:grpSpPr>
              <a:xfrm>
                <a:off x="6124900" y="4171393"/>
                <a:ext cx="77002" cy="73393"/>
                <a:chOff x="2699886" y="2125980"/>
                <a:chExt cx="77002" cy="73393"/>
              </a:xfrm>
            </p:grpSpPr>
            <p:cxnSp>
              <p:nvCxnSpPr>
                <p:cNvPr id="318" name="Straight Connector 317">
                  <a:extLst>
                    <a:ext uri="{FF2B5EF4-FFF2-40B4-BE49-F238E27FC236}">
                      <a16:creationId xmlns:a16="http://schemas.microsoft.com/office/drawing/2014/main" id="{812B52C7-76C2-314B-77A3-1975993B736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9C1DAD11-822E-2DDE-A8D1-FBD35DC5A840}"/>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DC05F2E2-ACC5-D415-B6CC-13CDE43C76E0}"/>
                  </a:ext>
                </a:extLst>
              </p:cNvPr>
              <p:cNvGrpSpPr/>
              <p:nvPr/>
            </p:nvGrpSpPr>
            <p:grpSpPr>
              <a:xfrm>
                <a:off x="6063447" y="4171393"/>
                <a:ext cx="77002" cy="73393"/>
                <a:chOff x="2699886" y="2125980"/>
                <a:chExt cx="77002" cy="73393"/>
              </a:xfrm>
            </p:grpSpPr>
            <p:cxnSp>
              <p:nvCxnSpPr>
                <p:cNvPr id="321" name="Straight Connector 320">
                  <a:extLst>
                    <a:ext uri="{FF2B5EF4-FFF2-40B4-BE49-F238E27FC236}">
                      <a16:creationId xmlns:a16="http://schemas.microsoft.com/office/drawing/2014/main" id="{8BA8E0C3-09E8-EFBF-8461-D6589592744C}"/>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A532BD5-27E4-F0E5-5E5D-D09309698D64}"/>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92ECE043-DD91-E28F-8481-F101A84F2786}"/>
                  </a:ext>
                </a:extLst>
              </p:cNvPr>
              <p:cNvGrpSpPr/>
              <p:nvPr/>
            </p:nvGrpSpPr>
            <p:grpSpPr>
              <a:xfrm>
                <a:off x="6046514" y="4171393"/>
                <a:ext cx="77002" cy="73393"/>
                <a:chOff x="2699886" y="2125980"/>
                <a:chExt cx="77002" cy="73393"/>
              </a:xfrm>
            </p:grpSpPr>
            <p:cxnSp>
              <p:nvCxnSpPr>
                <p:cNvPr id="324" name="Straight Connector 323">
                  <a:extLst>
                    <a:ext uri="{FF2B5EF4-FFF2-40B4-BE49-F238E27FC236}">
                      <a16:creationId xmlns:a16="http://schemas.microsoft.com/office/drawing/2014/main" id="{59D261C1-74B7-4536-EA6E-AC713228DBF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75FEB59-882A-4B21-5AD8-FE9AF0C0EF58}"/>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D38F36C8-EF7A-78F4-DBF1-4170043DF947}"/>
                  </a:ext>
                </a:extLst>
              </p:cNvPr>
              <p:cNvGrpSpPr/>
              <p:nvPr/>
            </p:nvGrpSpPr>
            <p:grpSpPr>
              <a:xfrm>
                <a:off x="6014764" y="4171393"/>
                <a:ext cx="77002" cy="73393"/>
                <a:chOff x="2699886" y="2125980"/>
                <a:chExt cx="77002" cy="73393"/>
              </a:xfrm>
            </p:grpSpPr>
            <p:cxnSp>
              <p:nvCxnSpPr>
                <p:cNvPr id="327" name="Straight Connector 326">
                  <a:extLst>
                    <a:ext uri="{FF2B5EF4-FFF2-40B4-BE49-F238E27FC236}">
                      <a16:creationId xmlns:a16="http://schemas.microsoft.com/office/drawing/2014/main" id="{400FB5AE-BFA3-29CD-16A0-B20848146F6D}"/>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7B1FF772-3445-14F1-1AEA-69508BDF3D4A}"/>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6199F076-9A81-E0D9-3E93-085B59B857F1}"/>
                  </a:ext>
                </a:extLst>
              </p:cNvPr>
              <p:cNvGrpSpPr/>
              <p:nvPr/>
            </p:nvGrpSpPr>
            <p:grpSpPr>
              <a:xfrm>
                <a:off x="6008414" y="4168218"/>
                <a:ext cx="77002" cy="73393"/>
                <a:chOff x="2699886" y="2125980"/>
                <a:chExt cx="77002" cy="73393"/>
              </a:xfrm>
            </p:grpSpPr>
            <p:cxnSp>
              <p:nvCxnSpPr>
                <p:cNvPr id="330" name="Straight Connector 329">
                  <a:extLst>
                    <a:ext uri="{FF2B5EF4-FFF2-40B4-BE49-F238E27FC236}">
                      <a16:creationId xmlns:a16="http://schemas.microsoft.com/office/drawing/2014/main" id="{8D2A23FC-3900-1AFD-807E-8F81344A86E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918BD95-3089-993F-207A-7A101333CE57}"/>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E408EC4E-5802-1971-043D-500BD25F42D6}"/>
                  </a:ext>
                </a:extLst>
              </p:cNvPr>
              <p:cNvGrpSpPr/>
              <p:nvPr/>
            </p:nvGrpSpPr>
            <p:grpSpPr>
              <a:xfrm>
                <a:off x="5965022" y="4129060"/>
                <a:ext cx="77002" cy="73393"/>
                <a:chOff x="2699886" y="2125980"/>
                <a:chExt cx="77002" cy="73393"/>
              </a:xfrm>
            </p:grpSpPr>
            <p:cxnSp>
              <p:nvCxnSpPr>
                <p:cNvPr id="333" name="Straight Connector 332">
                  <a:extLst>
                    <a:ext uri="{FF2B5EF4-FFF2-40B4-BE49-F238E27FC236}">
                      <a16:creationId xmlns:a16="http://schemas.microsoft.com/office/drawing/2014/main" id="{503EE3B1-19A0-8363-ABBE-83B2523A603E}"/>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D692C134-D2E5-54BC-37DC-B541C8E69DD5}"/>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3BB5DC2F-31F4-B2EE-5C04-5E86675AB843}"/>
                  </a:ext>
                </a:extLst>
              </p:cNvPr>
              <p:cNvGrpSpPr/>
              <p:nvPr/>
            </p:nvGrpSpPr>
            <p:grpSpPr>
              <a:xfrm>
                <a:off x="5906814" y="4102601"/>
                <a:ext cx="77002" cy="73393"/>
                <a:chOff x="2699886" y="2125980"/>
                <a:chExt cx="77002" cy="73393"/>
              </a:xfrm>
            </p:grpSpPr>
            <p:cxnSp>
              <p:nvCxnSpPr>
                <p:cNvPr id="336" name="Straight Connector 335">
                  <a:extLst>
                    <a:ext uri="{FF2B5EF4-FFF2-40B4-BE49-F238E27FC236}">
                      <a16:creationId xmlns:a16="http://schemas.microsoft.com/office/drawing/2014/main" id="{D921C74A-B772-3B91-5389-98168B7C929E}"/>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35F9E07E-2145-D15F-910C-27F3352AB285}"/>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045E5657-247A-A74E-7428-67A89BA3E69E}"/>
                  </a:ext>
                </a:extLst>
              </p:cNvPr>
              <p:cNvGrpSpPr/>
              <p:nvPr/>
            </p:nvGrpSpPr>
            <p:grpSpPr>
              <a:xfrm>
                <a:off x="5452789" y="3934326"/>
                <a:ext cx="77002" cy="73393"/>
                <a:chOff x="2699886" y="2125980"/>
                <a:chExt cx="77002" cy="73393"/>
              </a:xfrm>
            </p:grpSpPr>
            <p:cxnSp>
              <p:nvCxnSpPr>
                <p:cNvPr id="339" name="Straight Connector 338">
                  <a:extLst>
                    <a:ext uri="{FF2B5EF4-FFF2-40B4-BE49-F238E27FC236}">
                      <a16:creationId xmlns:a16="http://schemas.microsoft.com/office/drawing/2014/main" id="{35BE5730-A381-E1EC-202D-8EE946EADBE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2030D23C-3217-D845-2B67-FE518ECFBC45}"/>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05A8CFA0-44BC-9B2C-A053-F222C5E8A903}"/>
                  </a:ext>
                </a:extLst>
              </p:cNvPr>
              <p:cNvGrpSpPr/>
              <p:nvPr/>
            </p:nvGrpSpPr>
            <p:grpSpPr>
              <a:xfrm>
                <a:off x="5380822" y="3904693"/>
                <a:ext cx="77002" cy="73393"/>
                <a:chOff x="2699886" y="2125980"/>
                <a:chExt cx="77002" cy="73393"/>
              </a:xfrm>
            </p:grpSpPr>
            <p:cxnSp>
              <p:nvCxnSpPr>
                <p:cNvPr id="342" name="Straight Connector 341">
                  <a:extLst>
                    <a:ext uri="{FF2B5EF4-FFF2-40B4-BE49-F238E27FC236}">
                      <a16:creationId xmlns:a16="http://schemas.microsoft.com/office/drawing/2014/main" id="{522FEBB4-09AD-7A0F-172F-A5ABDD79DFBC}"/>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866E9E2-C1EB-4FBD-6283-A2B45EE272E2}"/>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FD458EB4-0B2B-2754-E6C2-4F9D2CCCC662}"/>
                  </a:ext>
                </a:extLst>
              </p:cNvPr>
              <p:cNvGrpSpPr/>
              <p:nvPr/>
            </p:nvGrpSpPr>
            <p:grpSpPr>
              <a:xfrm>
                <a:off x="5371297" y="3899401"/>
                <a:ext cx="77002" cy="73393"/>
                <a:chOff x="2699886" y="2125980"/>
                <a:chExt cx="77002" cy="73393"/>
              </a:xfrm>
            </p:grpSpPr>
            <p:cxnSp>
              <p:nvCxnSpPr>
                <p:cNvPr id="345" name="Straight Connector 344">
                  <a:extLst>
                    <a:ext uri="{FF2B5EF4-FFF2-40B4-BE49-F238E27FC236}">
                      <a16:creationId xmlns:a16="http://schemas.microsoft.com/office/drawing/2014/main" id="{2422B1BB-65D3-32B0-4F1B-49C729530B5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7AC672FA-1B4F-7280-665F-F4D6A520D1AA}"/>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9223D4B8-94E7-673E-C30C-9FF64785A5B9}"/>
                  </a:ext>
                </a:extLst>
              </p:cNvPr>
              <p:cNvGrpSpPr/>
              <p:nvPr/>
            </p:nvGrpSpPr>
            <p:grpSpPr>
              <a:xfrm>
                <a:off x="5322613" y="3881410"/>
                <a:ext cx="77002" cy="73393"/>
                <a:chOff x="2699886" y="2125980"/>
                <a:chExt cx="77002" cy="73393"/>
              </a:xfrm>
            </p:grpSpPr>
            <p:cxnSp>
              <p:nvCxnSpPr>
                <p:cNvPr id="348" name="Straight Connector 347">
                  <a:extLst>
                    <a:ext uri="{FF2B5EF4-FFF2-40B4-BE49-F238E27FC236}">
                      <a16:creationId xmlns:a16="http://schemas.microsoft.com/office/drawing/2014/main" id="{C2D03D2E-D4FC-448A-AC94-5A20A5C08F6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ED710EC1-5977-517D-9249-0EE28C9A4D70}"/>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FA54BAB1-F489-8D89-8737-F3F4C8606374}"/>
                  </a:ext>
                </a:extLst>
              </p:cNvPr>
              <p:cNvGrpSpPr/>
              <p:nvPr/>
            </p:nvGrpSpPr>
            <p:grpSpPr>
              <a:xfrm>
                <a:off x="5258055" y="3881410"/>
                <a:ext cx="77002" cy="73393"/>
                <a:chOff x="2699886" y="2125980"/>
                <a:chExt cx="77002" cy="73393"/>
              </a:xfrm>
            </p:grpSpPr>
            <p:cxnSp>
              <p:nvCxnSpPr>
                <p:cNvPr id="351" name="Straight Connector 350">
                  <a:extLst>
                    <a:ext uri="{FF2B5EF4-FFF2-40B4-BE49-F238E27FC236}">
                      <a16:creationId xmlns:a16="http://schemas.microsoft.com/office/drawing/2014/main" id="{F86DE6C9-6A10-794A-9C21-D03A34D1F04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E635B09F-07B2-19F4-8B51-8514A488C1D8}"/>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7EB0B8F8-5528-3889-89D7-FE2ABA066345}"/>
                  </a:ext>
                </a:extLst>
              </p:cNvPr>
              <p:cNvGrpSpPr/>
              <p:nvPr/>
            </p:nvGrpSpPr>
            <p:grpSpPr>
              <a:xfrm>
                <a:off x="4891872" y="3790394"/>
                <a:ext cx="77002" cy="73393"/>
                <a:chOff x="2699886" y="2125980"/>
                <a:chExt cx="77002" cy="73393"/>
              </a:xfrm>
            </p:grpSpPr>
            <p:cxnSp>
              <p:nvCxnSpPr>
                <p:cNvPr id="354" name="Straight Connector 353">
                  <a:extLst>
                    <a:ext uri="{FF2B5EF4-FFF2-40B4-BE49-F238E27FC236}">
                      <a16:creationId xmlns:a16="http://schemas.microsoft.com/office/drawing/2014/main" id="{9DAE6CB6-0979-3BC5-D281-D182E67FF6C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6F073447-437E-C3B1-48CF-82AA468D7946}"/>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8515A175-552C-1C5F-D13A-A07D8739177A}"/>
                  </a:ext>
                </a:extLst>
              </p:cNvPr>
              <p:cNvGrpSpPr/>
              <p:nvPr/>
            </p:nvGrpSpPr>
            <p:grpSpPr>
              <a:xfrm>
                <a:off x="4871763" y="3790394"/>
                <a:ext cx="77002" cy="73393"/>
                <a:chOff x="2699886" y="2125980"/>
                <a:chExt cx="77002" cy="73393"/>
              </a:xfrm>
            </p:grpSpPr>
            <p:cxnSp>
              <p:nvCxnSpPr>
                <p:cNvPr id="357" name="Straight Connector 356">
                  <a:extLst>
                    <a:ext uri="{FF2B5EF4-FFF2-40B4-BE49-F238E27FC236}">
                      <a16:creationId xmlns:a16="http://schemas.microsoft.com/office/drawing/2014/main" id="{3CED735C-0A8C-8FDA-A245-97FB6C5DC269}"/>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6BD2266-2540-2E30-1C85-01F2AEE31324}"/>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47C6678C-908B-F48F-0410-4F554F2C0C38}"/>
                  </a:ext>
                </a:extLst>
              </p:cNvPr>
              <p:cNvGrpSpPr/>
              <p:nvPr/>
            </p:nvGrpSpPr>
            <p:grpSpPr>
              <a:xfrm>
                <a:off x="4808263" y="3748061"/>
                <a:ext cx="77002" cy="73393"/>
                <a:chOff x="2699886" y="2125980"/>
                <a:chExt cx="77002" cy="73393"/>
              </a:xfrm>
            </p:grpSpPr>
            <p:cxnSp>
              <p:nvCxnSpPr>
                <p:cNvPr id="360" name="Straight Connector 359">
                  <a:extLst>
                    <a:ext uri="{FF2B5EF4-FFF2-40B4-BE49-F238E27FC236}">
                      <a16:creationId xmlns:a16="http://schemas.microsoft.com/office/drawing/2014/main" id="{37FD6359-417C-6E32-493C-7A7C9227F00E}"/>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23F06D3C-CF69-01D2-0F4B-3D7F2EE0343E}"/>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3E4BF973-3A17-0D30-DA1B-0CA5E1F1D27F}"/>
                  </a:ext>
                </a:extLst>
              </p:cNvPr>
              <p:cNvGrpSpPr/>
              <p:nvPr/>
            </p:nvGrpSpPr>
            <p:grpSpPr>
              <a:xfrm>
                <a:off x="4798738" y="3748061"/>
                <a:ext cx="77002" cy="73393"/>
                <a:chOff x="2699886" y="2125980"/>
                <a:chExt cx="77002" cy="73393"/>
              </a:xfrm>
            </p:grpSpPr>
            <p:cxnSp>
              <p:nvCxnSpPr>
                <p:cNvPr id="363" name="Straight Connector 362">
                  <a:extLst>
                    <a:ext uri="{FF2B5EF4-FFF2-40B4-BE49-F238E27FC236}">
                      <a16:creationId xmlns:a16="http://schemas.microsoft.com/office/drawing/2014/main" id="{1C2BCAED-C975-1048-569E-F856FC578C9F}"/>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1657AE04-DB97-9E2A-97B7-32D38085EEE2}"/>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B09065EA-97E7-D5D1-9E8D-A4B6490DDC4D}"/>
                  </a:ext>
                </a:extLst>
              </p:cNvPr>
              <p:cNvGrpSpPr/>
              <p:nvPr/>
            </p:nvGrpSpPr>
            <p:grpSpPr>
              <a:xfrm>
                <a:off x="4740530" y="3748061"/>
                <a:ext cx="77002" cy="73393"/>
                <a:chOff x="2699886" y="2125980"/>
                <a:chExt cx="77002" cy="73393"/>
              </a:xfrm>
            </p:grpSpPr>
            <p:cxnSp>
              <p:nvCxnSpPr>
                <p:cNvPr id="366" name="Straight Connector 365">
                  <a:extLst>
                    <a:ext uri="{FF2B5EF4-FFF2-40B4-BE49-F238E27FC236}">
                      <a16:creationId xmlns:a16="http://schemas.microsoft.com/office/drawing/2014/main" id="{95E96BDB-BC3C-EA51-FCE5-61BAAA43DFF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044C6DBB-9A81-F86C-AA6D-93AD9BBA335E}"/>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433C4DA9-244D-E0F0-7742-548B18B77984}"/>
                  </a:ext>
                </a:extLst>
              </p:cNvPr>
              <p:cNvGrpSpPr/>
              <p:nvPr/>
            </p:nvGrpSpPr>
            <p:grpSpPr>
              <a:xfrm>
                <a:off x="4715130" y="3748061"/>
                <a:ext cx="77002" cy="73393"/>
                <a:chOff x="2699886" y="2125980"/>
                <a:chExt cx="77002" cy="73393"/>
              </a:xfrm>
            </p:grpSpPr>
            <p:cxnSp>
              <p:nvCxnSpPr>
                <p:cNvPr id="369" name="Straight Connector 368">
                  <a:extLst>
                    <a:ext uri="{FF2B5EF4-FFF2-40B4-BE49-F238E27FC236}">
                      <a16:creationId xmlns:a16="http://schemas.microsoft.com/office/drawing/2014/main" id="{7F390134-92B7-E28A-F5AD-6A29C4795DC3}"/>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1582BFBB-378F-C077-3788-B50B28055E18}"/>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E3A2F884-A96C-69C0-3C0F-3B8BBFC89523}"/>
                  </a:ext>
                </a:extLst>
              </p:cNvPr>
              <p:cNvGrpSpPr/>
              <p:nvPr/>
            </p:nvGrpSpPr>
            <p:grpSpPr>
              <a:xfrm>
                <a:off x="4423030" y="3636936"/>
                <a:ext cx="77002" cy="73393"/>
                <a:chOff x="2699886" y="2125980"/>
                <a:chExt cx="77002" cy="73393"/>
              </a:xfrm>
            </p:grpSpPr>
            <p:cxnSp>
              <p:nvCxnSpPr>
                <p:cNvPr id="372" name="Straight Connector 371">
                  <a:extLst>
                    <a:ext uri="{FF2B5EF4-FFF2-40B4-BE49-F238E27FC236}">
                      <a16:creationId xmlns:a16="http://schemas.microsoft.com/office/drawing/2014/main" id="{DAAEF415-BE7C-3272-E6C8-019510823F29}"/>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7761BFB3-0E7B-453C-9FE8-7A8BFB25F4FC}"/>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D1EDE48B-E812-C263-6552-33EB10503A47}"/>
                  </a:ext>
                </a:extLst>
              </p:cNvPr>
              <p:cNvGrpSpPr/>
              <p:nvPr/>
            </p:nvGrpSpPr>
            <p:grpSpPr>
              <a:xfrm>
                <a:off x="4339421" y="3453845"/>
                <a:ext cx="77002" cy="73393"/>
                <a:chOff x="2699886" y="2125980"/>
                <a:chExt cx="77002" cy="73393"/>
              </a:xfrm>
            </p:grpSpPr>
            <p:cxnSp>
              <p:nvCxnSpPr>
                <p:cNvPr id="375" name="Straight Connector 374">
                  <a:extLst>
                    <a:ext uri="{FF2B5EF4-FFF2-40B4-BE49-F238E27FC236}">
                      <a16:creationId xmlns:a16="http://schemas.microsoft.com/office/drawing/2014/main" id="{A384C4CC-9656-5EEE-0C3C-ECC826FB8B3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B929E67-A725-FD10-5C9F-AD0F6C040AB3}"/>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A08C8D53-96C0-A90C-9FCD-1B4B824450E7}"/>
                  </a:ext>
                </a:extLst>
              </p:cNvPr>
              <p:cNvGrpSpPr/>
              <p:nvPr/>
            </p:nvGrpSpPr>
            <p:grpSpPr>
              <a:xfrm>
                <a:off x="4317196" y="3444320"/>
                <a:ext cx="77002" cy="73393"/>
                <a:chOff x="2699886" y="2125980"/>
                <a:chExt cx="77002" cy="73393"/>
              </a:xfrm>
            </p:grpSpPr>
            <p:cxnSp>
              <p:nvCxnSpPr>
                <p:cNvPr id="378" name="Straight Connector 377">
                  <a:extLst>
                    <a:ext uri="{FF2B5EF4-FFF2-40B4-BE49-F238E27FC236}">
                      <a16:creationId xmlns:a16="http://schemas.microsoft.com/office/drawing/2014/main" id="{1BD7A95C-B448-A759-326B-7C4C4970C5C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6A641595-154E-A341-ED7C-FCAB5AAD07A3}"/>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3C7334D3-858B-95E4-02CF-88203F7C50A9}"/>
                  </a:ext>
                </a:extLst>
              </p:cNvPr>
              <p:cNvGrpSpPr/>
              <p:nvPr/>
            </p:nvGrpSpPr>
            <p:grpSpPr>
              <a:xfrm>
                <a:off x="4203954" y="3428445"/>
                <a:ext cx="77002" cy="73393"/>
                <a:chOff x="2699886" y="2125980"/>
                <a:chExt cx="77002" cy="73393"/>
              </a:xfrm>
            </p:grpSpPr>
            <p:cxnSp>
              <p:nvCxnSpPr>
                <p:cNvPr id="381" name="Straight Connector 380">
                  <a:extLst>
                    <a:ext uri="{FF2B5EF4-FFF2-40B4-BE49-F238E27FC236}">
                      <a16:creationId xmlns:a16="http://schemas.microsoft.com/office/drawing/2014/main" id="{5E6D2B52-02CE-CE46-144C-C075115DC152}"/>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30B84083-384C-105A-3F4E-3743E6C1B28D}"/>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591AB2B2-C48C-15E9-87C5-9FE186FE0FF1}"/>
                  </a:ext>
                </a:extLst>
              </p:cNvPr>
              <p:cNvGrpSpPr/>
              <p:nvPr/>
            </p:nvGrpSpPr>
            <p:grpSpPr>
              <a:xfrm>
                <a:off x="4145746" y="3405162"/>
                <a:ext cx="77002" cy="73393"/>
                <a:chOff x="2699886" y="2125980"/>
                <a:chExt cx="77002" cy="73393"/>
              </a:xfrm>
            </p:grpSpPr>
            <p:cxnSp>
              <p:nvCxnSpPr>
                <p:cNvPr id="384" name="Straight Connector 383">
                  <a:extLst>
                    <a:ext uri="{FF2B5EF4-FFF2-40B4-BE49-F238E27FC236}">
                      <a16:creationId xmlns:a16="http://schemas.microsoft.com/office/drawing/2014/main" id="{6B4B3748-439E-3B93-40AE-668934D3675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036426EC-70BD-A5BA-D198-8371A26A0805}"/>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85D1EDBD-0B37-D18B-28BC-26CB904F3F4A}"/>
                  </a:ext>
                </a:extLst>
              </p:cNvPr>
              <p:cNvGrpSpPr/>
              <p:nvPr/>
            </p:nvGrpSpPr>
            <p:grpSpPr>
              <a:xfrm>
                <a:off x="4076955" y="3355420"/>
                <a:ext cx="77002" cy="73393"/>
                <a:chOff x="2699886" y="2125980"/>
                <a:chExt cx="77002" cy="73393"/>
              </a:xfrm>
            </p:grpSpPr>
            <p:cxnSp>
              <p:nvCxnSpPr>
                <p:cNvPr id="387" name="Straight Connector 386">
                  <a:extLst>
                    <a:ext uri="{FF2B5EF4-FFF2-40B4-BE49-F238E27FC236}">
                      <a16:creationId xmlns:a16="http://schemas.microsoft.com/office/drawing/2014/main" id="{0E1EA726-1866-08FE-3B2F-F19711AF1A3E}"/>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D28AC3A-5834-57CE-4EBB-09B453A6B1AF}"/>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389" name="Group 388">
              <a:extLst>
                <a:ext uri="{FF2B5EF4-FFF2-40B4-BE49-F238E27FC236}">
                  <a16:creationId xmlns:a16="http://schemas.microsoft.com/office/drawing/2014/main" id="{0C505C10-A29A-52B9-267D-3168DFDE63FA}"/>
                </a:ext>
              </a:extLst>
            </p:cNvPr>
            <p:cNvGrpSpPr/>
            <p:nvPr/>
          </p:nvGrpSpPr>
          <p:grpSpPr>
            <a:xfrm>
              <a:off x="3815546" y="3046386"/>
              <a:ext cx="77002" cy="73393"/>
              <a:chOff x="2699886" y="2125980"/>
              <a:chExt cx="77002" cy="73393"/>
            </a:xfrm>
          </p:grpSpPr>
          <p:cxnSp>
            <p:nvCxnSpPr>
              <p:cNvPr id="390" name="Straight Connector 389">
                <a:extLst>
                  <a:ext uri="{FF2B5EF4-FFF2-40B4-BE49-F238E27FC236}">
                    <a16:creationId xmlns:a16="http://schemas.microsoft.com/office/drawing/2014/main" id="{9DDA3AD7-F5DD-692F-FC65-A9CECBD12B51}"/>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3185B028-6B96-5B7E-8C44-31E2A511F71F}"/>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79496235-0B46-2E3A-2991-D7F7A6B7B3D9}"/>
                </a:ext>
              </a:extLst>
            </p:cNvPr>
            <p:cNvGrpSpPr/>
            <p:nvPr/>
          </p:nvGrpSpPr>
          <p:grpSpPr>
            <a:xfrm>
              <a:off x="3530854" y="2847420"/>
              <a:ext cx="77002" cy="73393"/>
              <a:chOff x="2699886" y="2125980"/>
              <a:chExt cx="77002" cy="73393"/>
            </a:xfrm>
          </p:grpSpPr>
          <p:cxnSp>
            <p:nvCxnSpPr>
              <p:cNvPr id="393" name="Straight Connector 392">
                <a:extLst>
                  <a:ext uri="{FF2B5EF4-FFF2-40B4-BE49-F238E27FC236}">
                    <a16:creationId xmlns:a16="http://schemas.microsoft.com/office/drawing/2014/main" id="{A24B1CD1-E2AB-30FE-45A9-1170323E6507}"/>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0D4A447F-5A15-70BC-C4EE-3216CCB2D96F}"/>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CADC4E00-C6E9-375F-9787-454E0731DFC8}"/>
                </a:ext>
              </a:extLst>
            </p:cNvPr>
            <p:cNvGrpSpPr/>
            <p:nvPr/>
          </p:nvGrpSpPr>
          <p:grpSpPr>
            <a:xfrm>
              <a:off x="3491696" y="2813553"/>
              <a:ext cx="77002" cy="73393"/>
              <a:chOff x="2699886" y="2125980"/>
              <a:chExt cx="77002" cy="73393"/>
            </a:xfrm>
          </p:grpSpPr>
          <p:cxnSp>
            <p:nvCxnSpPr>
              <p:cNvPr id="396" name="Straight Connector 395">
                <a:extLst>
                  <a:ext uri="{FF2B5EF4-FFF2-40B4-BE49-F238E27FC236}">
                    <a16:creationId xmlns:a16="http://schemas.microsoft.com/office/drawing/2014/main" id="{40838CAB-5816-8384-FD71-821A4CDC040D}"/>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561D3DA6-9506-15C3-FD3A-9DE3B982F8AE}"/>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09DB2C81-2442-3706-6595-F25204C9153E}"/>
                </a:ext>
              </a:extLst>
            </p:cNvPr>
            <p:cNvGrpSpPr/>
            <p:nvPr/>
          </p:nvGrpSpPr>
          <p:grpSpPr>
            <a:xfrm>
              <a:off x="3473705" y="2724653"/>
              <a:ext cx="77002" cy="73393"/>
              <a:chOff x="2699886" y="2125980"/>
              <a:chExt cx="77002" cy="73393"/>
            </a:xfrm>
          </p:grpSpPr>
          <p:cxnSp>
            <p:nvCxnSpPr>
              <p:cNvPr id="399" name="Straight Connector 398">
                <a:extLst>
                  <a:ext uri="{FF2B5EF4-FFF2-40B4-BE49-F238E27FC236}">
                    <a16:creationId xmlns:a16="http://schemas.microsoft.com/office/drawing/2014/main" id="{FA0BFED6-E7DE-3F4A-3A77-D200005B52B0}"/>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D67EA61B-85D0-5D90-54A8-4B8B40AFAAF4}"/>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65AB0FD9-78B3-D938-46EC-FAD22481D3DD}"/>
                </a:ext>
              </a:extLst>
            </p:cNvPr>
            <p:cNvGrpSpPr/>
            <p:nvPr/>
          </p:nvGrpSpPr>
          <p:grpSpPr>
            <a:xfrm>
              <a:off x="3452539" y="2707720"/>
              <a:ext cx="77002" cy="73393"/>
              <a:chOff x="2699886" y="2125980"/>
              <a:chExt cx="77002" cy="73393"/>
            </a:xfrm>
          </p:grpSpPr>
          <p:cxnSp>
            <p:nvCxnSpPr>
              <p:cNvPr id="402" name="Straight Connector 401">
                <a:extLst>
                  <a:ext uri="{FF2B5EF4-FFF2-40B4-BE49-F238E27FC236}">
                    <a16:creationId xmlns:a16="http://schemas.microsoft.com/office/drawing/2014/main" id="{AC23159E-8916-6447-087D-BC7E6D41AC45}"/>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93BA8C25-0AAB-750A-7397-5FBE0C33C457}"/>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999FC05B-BF34-7154-C36B-F35087E58138}"/>
                </a:ext>
              </a:extLst>
            </p:cNvPr>
            <p:cNvGrpSpPr/>
            <p:nvPr/>
          </p:nvGrpSpPr>
          <p:grpSpPr>
            <a:xfrm>
              <a:off x="3391156" y="2618820"/>
              <a:ext cx="77002" cy="73393"/>
              <a:chOff x="2699886" y="2125980"/>
              <a:chExt cx="77002" cy="73393"/>
            </a:xfrm>
          </p:grpSpPr>
          <p:cxnSp>
            <p:nvCxnSpPr>
              <p:cNvPr id="405" name="Straight Connector 404">
                <a:extLst>
                  <a:ext uri="{FF2B5EF4-FFF2-40B4-BE49-F238E27FC236}">
                    <a16:creationId xmlns:a16="http://schemas.microsoft.com/office/drawing/2014/main" id="{1CEEC4B0-F8AA-4574-2F4C-C4886F54B3C9}"/>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E887FDA6-225E-7AED-1F08-027087D4C340}"/>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442906EF-FE34-9DB8-AC1F-CAAB3FE7BF35}"/>
                </a:ext>
              </a:extLst>
            </p:cNvPr>
            <p:cNvGrpSpPr/>
            <p:nvPr/>
          </p:nvGrpSpPr>
          <p:grpSpPr>
            <a:xfrm>
              <a:off x="3379514" y="2618820"/>
              <a:ext cx="77002" cy="73393"/>
              <a:chOff x="2699886" y="2125980"/>
              <a:chExt cx="77002" cy="73393"/>
            </a:xfrm>
          </p:grpSpPr>
          <p:cxnSp>
            <p:nvCxnSpPr>
              <p:cNvPr id="408" name="Straight Connector 407">
                <a:extLst>
                  <a:ext uri="{FF2B5EF4-FFF2-40B4-BE49-F238E27FC236}">
                    <a16:creationId xmlns:a16="http://schemas.microsoft.com/office/drawing/2014/main" id="{DC6ABD52-1B7C-B0A2-6288-BD1080CEA59C}"/>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397EC262-5C20-A200-DDAE-7B452185451E}"/>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FBC95D40-0B5A-1ADD-48F9-825561ACB1F9}"/>
                </a:ext>
              </a:extLst>
            </p:cNvPr>
            <p:cNvGrpSpPr/>
            <p:nvPr/>
          </p:nvGrpSpPr>
          <p:grpSpPr>
            <a:xfrm>
              <a:off x="3332948" y="2607179"/>
              <a:ext cx="77002" cy="73393"/>
              <a:chOff x="2699886" y="2125980"/>
              <a:chExt cx="77002" cy="73393"/>
            </a:xfrm>
          </p:grpSpPr>
          <p:cxnSp>
            <p:nvCxnSpPr>
              <p:cNvPr id="411" name="Straight Connector 410">
                <a:extLst>
                  <a:ext uri="{FF2B5EF4-FFF2-40B4-BE49-F238E27FC236}">
                    <a16:creationId xmlns:a16="http://schemas.microsoft.com/office/drawing/2014/main" id="{086A8539-5513-7A26-FC99-A40325069D8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D6188767-83BA-A1F8-EC4F-F1614D240617}"/>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67137343-F588-D324-B5B5-B40F478B94AC}"/>
                </a:ext>
              </a:extLst>
            </p:cNvPr>
            <p:cNvGrpSpPr/>
            <p:nvPr/>
          </p:nvGrpSpPr>
          <p:grpSpPr>
            <a:xfrm>
              <a:off x="3245107" y="2592362"/>
              <a:ext cx="77002" cy="73393"/>
              <a:chOff x="2699886" y="2125980"/>
              <a:chExt cx="77002" cy="73393"/>
            </a:xfrm>
          </p:grpSpPr>
          <p:cxnSp>
            <p:nvCxnSpPr>
              <p:cNvPr id="414" name="Straight Connector 413">
                <a:extLst>
                  <a:ext uri="{FF2B5EF4-FFF2-40B4-BE49-F238E27FC236}">
                    <a16:creationId xmlns:a16="http://schemas.microsoft.com/office/drawing/2014/main" id="{EDD02159-EB5A-C2DF-F369-688B9AFBF79A}"/>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A7D67964-3F8E-5A73-C373-4EC7AB4C4AD7}"/>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9BA87DC0-6FDA-98E8-E098-10158424261C}"/>
                </a:ext>
              </a:extLst>
            </p:cNvPr>
            <p:cNvGrpSpPr/>
            <p:nvPr/>
          </p:nvGrpSpPr>
          <p:grpSpPr>
            <a:xfrm>
              <a:off x="3128690" y="2516162"/>
              <a:ext cx="77002" cy="73393"/>
              <a:chOff x="2699886" y="2125980"/>
              <a:chExt cx="77002" cy="73393"/>
            </a:xfrm>
          </p:grpSpPr>
          <p:cxnSp>
            <p:nvCxnSpPr>
              <p:cNvPr id="417" name="Straight Connector 416">
                <a:extLst>
                  <a:ext uri="{FF2B5EF4-FFF2-40B4-BE49-F238E27FC236}">
                    <a16:creationId xmlns:a16="http://schemas.microsoft.com/office/drawing/2014/main" id="{F9F85536-6DA6-88F2-23EE-27998A929A6C}"/>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DEA58EB9-0F99-712B-390D-00EE9482FBFF}"/>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45F9A6BD-2578-5A71-1DF7-BB6E2FCA2C5F}"/>
                </a:ext>
              </a:extLst>
            </p:cNvPr>
            <p:cNvGrpSpPr/>
            <p:nvPr/>
          </p:nvGrpSpPr>
          <p:grpSpPr>
            <a:xfrm>
              <a:off x="3089532" y="2498171"/>
              <a:ext cx="77002" cy="73393"/>
              <a:chOff x="2699886" y="2125980"/>
              <a:chExt cx="77002" cy="73393"/>
            </a:xfrm>
          </p:grpSpPr>
          <p:cxnSp>
            <p:nvCxnSpPr>
              <p:cNvPr id="420" name="Straight Connector 419">
                <a:extLst>
                  <a:ext uri="{FF2B5EF4-FFF2-40B4-BE49-F238E27FC236}">
                    <a16:creationId xmlns:a16="http://schemas.microsoft.com/office/drawing/2014/main" id="{3A04DF9A-C5EB-7FFD-EFD2-31DFEF3DDE47}"/>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8A5C2C7C-1615-294F-0ACA-7F099A66E15B}"/>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46156FA7-7EE3-7B60-4D2F-B2C16B36364E}"/>
                </a:ext>
              </a:extLst>
            </p:cNvPr>
            <p:cNvGrpSpPr/>
            <p:nvPr/>
          </p:nvGrpSpPr>
          <p:grpSpPr>
            <a:xfrm>
              <a:off x="3017565" y="2305555"/>
              <a:ext cx="77002" cy="73393"/>
              <a:chOff x="2699886" y="2125980"/>
              <a:chExt cx="77002" cy="73393"/>
            </a:xfrm>
          </p:grpSpPr>
          <p:cxnSp>
            <p:nvCxnSpPr>
              <p:cNvPr id="423" name="Straight Connector 422">
                <a:extLst>
                  <a:ext uri="{FF2B5EF4-FFF2-40B4-BE49-F238E27FC236}">
                    <a16:creationId xmlns:a16="http://schemas.microsoft.com/office/drawing/2014/main" id="{91D088FF-9E84-9B13-2F75-EDDB91C64F4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6519161B-AA83-B27A-E93E-E05F35370723}"/>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9D3609AF-B21F-BA45-BBDB-717DA5D97362}"/>
                </a:ext>
              </a:extLst>
            </p:cNvPr>
            <p:cNvGrpSpPr/>
            <p:nvPr/>
          </p:nvGrpSpPr>
          <p:grpSpPr>
            <a:xfrm>
              <a:off x="3011215" y="2300264"/>
              <a:ext cx="77002" cy="73393"/>
              <a:chOff x="2699886" y="2125980"/>
              <a:chExt cx="77002" cy="73393"/>
            </a:xfrm>
          </p:grpSpPr>
          <p:cxnSp>
            <p:nvCxnSpPr>
              <p:cNvPr id="426" name="Straight Connector 425">
                <a:extLst>
                  <a:ext uri="{FF2B5EF4-FFF2-40B4-BE49-F238E27FC236}">
                    <a16:creationId xmlns:a16="http://schemas.microsoft.com/office/drawing/2014/main" id="{69965BB6-8A42-42B1-C98A-4EA075372918}"/>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47AF3CB4-67CD-48CC-F671-BD4E2CA8063B}"/>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CFA49476-8CA7-6C70-CA92-9C38BF23DA21}"/>
                </a:ext>
              </a:extLst>
            </p:cNvPr>
            <p:cNvGrpSpPr/>
            <p:nvPr/>
          </p:nvGrpSpPr>
          <p:grpSpPr>
            <a:xfrm>
              <a:off x="2609048" y="2113998"/>
              <a:ext cx="77002" cy="73393"/>
              <a:chOff x="2699886" y="2125980"/>
              <a:chExt cx="77002" cy="73393"/>
            </a:xfrm>
          </p:grpSpPr>
          <p:cxnSp>
            <p:nvCxnSpPr>
              <p:cNvPr id="429" name="Straight Connector 428">
                <a:extLst>
                  <a:ext uri="{FF2B5EF4-FFF2-40B4-BE49-F238E27FC236}">
                    <a16:creationId xmlns:a16="http://schemas.microsoft.com/office/drawing/2014/main" id="{E3D93A01-1BDF-DB5E-999A-E30F8BABD3A9}"/>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CCB20115-DD2B-3C38-8D87-4B837B389074}"/>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86E52B75-5D34-183E-B2DF-2483D706BBCC}"/>
                </a:ext>
              </a:extLst>
            </p:cNvPr>
            <p:cNvGrpSpPr/>
            <p:nvPr/>
          </p:nvGrpSpPr>
          <p:grpSpPr>
            <a:xfrm>
              <a:off x="2634448" y="2126698"/>
              <a:ext cx="77002" cy="73393"/>
              <a:chOff x="2699886" y="2125980"/>
              <a:chExt cx="77002" cy="73393"/>
            </a:xfrm>
          </p:grpSpPr>
          <p:cxnSp>
            <p:nvCxnSpPr>
              <p:cNvPr id="432" name="Straight Connector 431">
                <a:extLst>
                  <a:ext uri="{FF2B5EF4-FFF2-40B4-BE49-F238E27FC236}">
                    <a16:creationId xmlns:a16="http://schemas.microsoft.com/office/drawing/2014/main" id="{9AD53A02-6CDC-077A-228F-0BAB65F5385E}"/>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61CA234B-7F13-7ADE-8007-056363A31125}"/>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D4AA8888-E7EC-4129-3F63-4A4CD3CE80CE}"/>
                </a:ext>
              </a:extLst>
            </p:cNvPr>
            <p:cNvGrpSpPr/>
            <p:nvPr/>
          </p:nvGrpSpPr>
          <p:grpSpPr>
            <a:xfrm>
              <a:off x="2257681" y="1883281"/>
              <a:ext cx="77002" cy="73393"/>
              <a:chOff x="2699886" y="2125980"/>
              <a:chExt cx="77002" cy="73393"/>
            </a:xfrm>
          </p:grpSpPr>
          <p:cxnSp>
            <p:nvCxnSpPr>
              <p:cNvPr id="435" name="Straight Connector 434">
                <a:extLst>
                  <a:ext uri="{FF2B5EF4-FFF2-40B4-BE49-F238E27FC236}">
                    <a16:creationId xmlns:a16="http://schemas.microsoft.com/office/drawing/2014/main" id="{3FC7160C-24BB-35A5-9419-48EA53366B5B}"/>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4B776F0F-58C7-8D66-E803-FDA3D459E6EA}"/>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87C77E13-8073-854A-C284-5857E0D23FBF}"/>
                </a:ext>
              </a:extLst>
            </p:cNvPr>
            <p:cNvGrpSpPr/>
            <p:nvPr/>
          </p:nvGrpSpPr>
          <p:grpSpPr>
            <a:xfrm>
              <a:off x="2147614" y="1844123"/>
              <a:ext cx="77002" cy="73393"/>
              <a:chOff x="2699886" y="2125980"/>
              <a:chExt cx="77002" cy="73393"/>
            </a:xfrm>
          </p:grpSpPr>
          <p:cxnSp>
            <p:nvCxnSpPr>
              <p:cNvPr id="438" name="Straight Connector 437">
                <a:extLst>
                  <a:ext uri="{FF2B5EF4-FFF2-40B4-BE49-F238E27FC236}">
                    <a16:creationId xmlns:a16="http://schemas.microsoft.com/office/drawing/2014/main" id="{3310A1DB-1558-2F1D-0E00-B3171F8C9DA4}"/>
                  </a:ext>
                </a:extLst>
              </p:cNvPr>
              <p:cNvCxnSpPr>
                <a:cxnSpLocks/>
              </p:cNvCxnSpPr>
              <p:nvPr/>
            </p:nvCxnSpPr>
            <p:spPr bwMode="auto">
              <a:xfrm>
                <a:off x="2737184" y="2125980"/>
                <a:ext cx="0" cy="73393"/>
              </a:xfrm>
              <a:prstGeom prst="line">
                <a:avLst/>
              </a:prstGeom>
              <a:noFill/>
              <a:ln w="12700"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F0D18AFF-9BF4-1F03-6C20-298E3404060B}"/>
                  </a:ext>
                </a:extLst>
              </p:cNvPr>
              <p:cNvCxnSpPr>
                <a:cxnSpLocks/>
              </p:cNvCxnSpPr>
              <p:nvPr/>
            </p:nvCxnSpPr>
            <p:spPr bwMode="auto">
              <a:xfrm>
                <a:off x="2699886" y="2163277"/>
                <a:ext cx="77002" cy="0"/>
              </a:xfrm>
              <a:prstGeom prst="line">
                <a:avLst/>
              </a:prstGeom>
              <a:noFill/>
              <a:ln w="12700" cap="flat" cmpd="sng" algn="ctr">
                <a:solidFill>
                  <a:schemeClr val="accent3"/>
                </a:solidFill>
                <a:prstDash val="solid"/>
                <a:round/>
                <a:headEnd type="none" w="med" len="med"/>
                <a:tailEnd type="none" w="med" len="med"/>
              </a:ln>
              <a:effectLst/>
            </p:spPr>
          </p:cxnSp>
        </p:grpSp>
      </p:grpSp>
      <p:sp>
        <p:nvSpPr>
          <p:cNvPr id="442" name="TextBox 441">
            <a:extLst>
              <a:ext uri="{FF2B5EF4-FFF2-40B4-BE49-F238E27FC236}">
                <a16:creationId xmlns:a16="http://schemas.microsoft.com/office/drawing/2014/main" id="{EEAAF9B6-0339-43D0-653E-749CE7CBF6BF}"/>
              </a:ext>
            </a:extLst>
          </p:cNvPr>
          <p:cNvSpPr txBox="1"/>
          <p:nvPr/>
        </p:nvSpPr>
        <p:spPr bwMode="auto">
          <a:xfrm>
            <a:off x="4736989" y="3207253"/>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49%</a:t>
            </a:r>
          </a:p>
        </p:txBody>
      </p:sp>
      <p:sp>
        <p:nvSpPr>
          <p:cNvPr id="443" name="TextBox 442">
            <a:extLst>
              <a:ext uri="{FF2B5EF4-FFF2-40B4-BE49-F238E27FC236}">
                <a16:creationId xmlns:a16="http://schemas.microsoft.com/office/drawing/2014/main" id="{6D6E73D1-7103-582D-D7F6-CA7A7F624937}"/>
              </a:ext>
            </a:extLst>
          </p:cNvPr>
          <p:cNvSpPr txBox="1"/>
          <p:nvPr/>
        </p:nvSpPr>
        <p:spPr bwMode="auto">
          <a:xfrm>
            <a:off x="7299296" y="3916907"/>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24%</a:t>
            </a:r>
          </a:p>
        </p:txBody>
      </p:sp>
      <p:sp>
        <p:nvSpPr>
          <p:cNvPr id="444" name="TextBox 443">
            <a:extLst>
              <a:ext uri="{FF2B5EF4-FFF2-40B4-BE49-F238E27FC236}">
                <a16:creationId xmlns:a16="http://schemas.microsoft.com/office/drawing/2014/main" id="{1AD2A24B-7734-7FD1-BDBE-4BE673E39951}"/>
              </a:ext>
            </a:extLst>
          </p:cNvPr>
          <p:cNvSpPr txBox="1"/>
          <p:nvPr/>
        </p:nvSpPr>
        <p:spPr bwMode="auto">
          <a:xfrm>
            <a:off x="4196300" y="3899016"/>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35%</a:t>
            </a:r>
          </a:p>
        </p:txBody>
      </p:sp>
      <p:sp>
        <p:nvSpPr>
          <p:cNvPr id="445" name="TextBox 444">
            <a:extLst>
              <a:ext uri="{FF2B5EF4-FFF2-40B4-BE49-F238E27FC236}">
                <a16:creationId xmlns:a16="http://schemas.microsoft.com/office/drawing/2014/main" id="{2A38C963-3778-549E-2BC3-27D8442174FE}"/>
              </a:ext>
            </a:extLst>
          </p:cNvPr>
          <p:cNvSpPr txBox="1"/>
          <p:nvPr/>
        </p:nvSpPr>
        <p:spPr bwMode="auto">
          <a:xfrm>
            <a:off x="6836133" y="4479462"/>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15%</a:t>
            </a:r>
          </a:p>
        </p:txBody>
      </p:sp>
      <p:sp>
        <p:nvSpPr>
          <p:cNvPr id="446" name="TextBox 445">
            <a:extLst>
              <a:ext uri="{FF2B5EF4-FFF2-40B4-BE49-F238E27FC236}">
                <a16:creationId xmlns:a16="http://schemas.microsoft.com/office/drawing/2014/main" id="{CEE0126B-BFB8-0A2D-C5B0-0357007A7FAA}"/>
              </a:ext>
            </a:extLst>
          </p:cNvPr>
          <p:cNvSpPr txBox="1"/>
          <p:nvPr/>
        </p:nvSpPr>
        <p:spPr bwMode="auto">
          <a:xfrm>
            <a:off x="9024729" y="4368144"/>
            <a:ext cx="1115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Placebo + mFOLFOX6</a:t>
            </a:r>
          </a:p>
        </p:txBody>
      </p:sp>
      <p:sp>
        <p:nvSpPr>
          <p:cNvPr id="447" name="TextBox 446">
            <a:extLst>
              <a:ext uri="{FF2B5EF4-FFF2-40B4-BE49-F238E27FC236}">
                <a16:creationId xmlns:a16="http://schemas.microsoft.com/office/drawing/2014/main" id="{3EABDE3F-7F29-0DA5-DDE1-A8A8D8F7B3BC}"/>
              </a:ext>
            </a:extLst>
          </p:cNvPr>
          <p:cNvSpPr txBox="1"/>
          <p:nvPr/>
        </p:nvSpPr>
        <p:spPr bwMode="auto">
          <a:xfrm>
            <a:off x="9444161" y="3757881"/>
            <a:ext cx="14769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Zolbetuximab + mFOLFOX6</a:t>
            </a:r>
          </a:p>
        </p:txBody>
      </p:sp>
      <p:sp>
        <p:nvSpPr>
          <p:cNvPr id="448" name="TextBox 447">
            <a:extLst>
              <a:ext uri="{FF2B5EF4-FFF2-40B4-BE49-F238E27FC236}">
                <a16:creationId xmlns:a16="http://schemas.microsoft.com/office/drawing/2014/main" id="{69BABE31-246C-C1EA-2B90-EBBE9768BE47}"/>
              </a:ext>
            </a:extLst>
          </p:cNvPr>
          <p:cNvSpPr txBox="1"/>
          <p:nvPr/>
        </p:nvSpPr>
        <p:spPr bwMode="auto">
          <a:xfrm>
            <a:off x="6736978" y="2913426"/>
            <a:ext cx="119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PFS rate</a:t>
            </a:r>
          </a:p>
        </p:txBody>
      </p:sp>
      <p:sp>
        <p:nvSpPr>
          <p:cNvPr id="449" name="TextBox 448">
            <a:extLst>
              <a:ext uri="{FF2B5EF4-FFF2-40B4-BE49-F238E27FC236}">
                <a16:creationId xmlns:a16="http://schemas.microsoft.com/office/drawing/2014/main" id="{2C57906C-15EC-98AE-573C-A2406E1756A1}"/>
              </a:ext>
            </a:extLst>
          </p:cNvPr>
          <p:cNvSpPr txBox="1"/>
          <p:nvPr/>
        </p:nvSpPr>
        <p:spPr bwMode="auto">
          <a:xfrm>
            <a:off x="4173129" y="1799094"/>
            <a:ext cx="119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PFS rate</a:t>
            </a:r>
          </a:p>
        </p:txBody>
      </p:sp>
      <p:sp>
        <p:nvSpPr>
          <p:cNvPr id="450" name="TextBox 449">
            <a:extLst>
              <a:ext uri="{FF2B5EF4-FFF2-40B4-BE49-F238E27FC236}">
                <a16:creationId xmlns:a16="http://schemas.microsoft.com/office/drawing/2014/main" id="{CE659AAD-FB57-E0E6-2D98-E6BF66C18C13}"/>
              </a:ext>
            </a:extLst>
          </p:cNvPr>
          <p:cNvSpPr txBox="1"/>
          <p:nvPr/>
        </p:nvSpPr>
        <p:spPr bwMode="auto">
          <a:xfrm>
            <a:off x="609759" y="5286210"/>
            <a:ext cx="15395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452" name="TextBox 451">
            <a:extLst>
              <a:ext uri="{FF2B5EF4-FFF2-40B4-BE49-F238E27FC236}">
                <a16:creationId xmlns:a16="http://schemas.microsoft.com/office/drawing/2014/main" id="{EA77BCE0-86AD-630D-123A-EB61A7D5A49F}"/>
              </a:ext>
            </a:extLst>
          </p:cNvPr>
          <p:cNvSpPr txBox="1"/>
          <p:nvPr/>
        </p:nvSpPr>
        <p:spPr bwMode="auto">
          <a:xfrm>
            <a:off x="1962231" y="5587071"/>
            <a:ext cx="9381431"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2638425" algn="l"/>
                <a:tab pos="2849563" algn="l"/>
                <a:tab pos="3073400" algn="l"/>
                <a:tab pos="3286125" algn="l"/>
                <a:tab pos="3502025" algn="l"/>
                <a:tab pos="3735388" algn="l"/>
                <a:tab pos="3932238" algn="l"/>
                <a:tab pos="4144963" algn="l"/>
                <a:tab pos="4357688" algn="l"/>
                <a:tab pos="4578350" algn="l"/>
                <a:tab pos="4813300" algn="l"/>
                <a:tab pos="5022850" algn="l"/>
                <a:tab pos="5229225" algn="l"/>
                <a:tab pos="5462588" algn="l"/>
                <a:tab pos="5662613" algn="l"/>
                <a:tab pos="5888038" algn="l"/>
                <a:tab pos="6099175" algn="l"/>
                <a:tab pos="6337300" algn="l"/>
                <a:tab pos="6538913" algn="l"/>
              </a:tabLst>
            </a:pPr>
            <a:r>
              <a:rPr lang="en-US" sz="980" b="0" dirty="0">
                <a:solidFill>
                  <a:schemeClr val="accent1"/>
                </a:solidFill>
                <a:latin typeface="Calibri" panose="020F0502020204030204" pitchFamily="34" charset="0"/>
              </a:rPr>
              <a:t>283 263 254 232 226 190 187 148 143 108 102 84	78	59	56	53	43	40	33	28	28	21	19	17	12	12	12	10	10	9	7      7     5      5     5     2      2     2     2      2     1     0</a:t>
            </a:r>
          </a:p>
          <a:p>
            <a:pPr algn="l">
              <a:lnSpc>
                <a:spcPct val="100000"/>
              </a:lnSpc>
              <a:spcBef>
                <a:spcPts val="0"/>
              </a:spcBef>
              <a:spcAft>
                <a:spcPct val="0"/>
              </a:spcAft>
              <a:buClrTx/>
              <a:buFontTx/>
              <a:buNone/>
              <a:tabLst>
                <a:tab pos="2638425" algn="l"/>
                <a:tab pos="2849563" algn="l"/>
                <a:tab pos="3073400" algn="l"/>
                <a:tab pos="3286125" algn="l"/>
                <a:tab pos="3502025" algn="l"/>
                <a:tab pos="3735388" algn="l"/>
                <a:tab pos="3932238" algn="l"/>
                <a:tab pos="4144963" algn="l"/>
                <a:tab pos="4357688" algn="l"/>
                <a:tab pos="4608513" algn="l"/>
                <a:tab pos="4845050" algn="l"/>
                <a:tab pos="5032375" algn="l"/>
                <a:tab pos="5253038" algn="l"/>
                <a:tab pos="5462588" algn="l"/>
                <a:tab pos="5662613" algn="l"/>
                <a:tab pos="5888038" algn="l"/>
                <a:tab pos="6099175" algn="l"/>
                <a:tab pos="6337300" algn="l"/>
                <a:tab pos="6538913" algn="l"/>
              </a:tabLst>
            </a:pPr>
            <a:r>
              <a:rPr lang="en-US" sz="980" b="0" dirty="0">
                <a:solidFill>
                  <a:schemeClr val="accent3"/>
                </a:solidFill>
                <a:latin typeface="Calibri" panose="020F0502020204030204" pitchFamily="34" charset="0"/>
              </a:rPr>
              <a:t>282 273 260 237 226 183 168 136 122 91   83   60	56	43	40	38	26	25	19	14	12	9	9	9	8	7	6	5	5	4	2     2      0     0      0     0      0     0     0     0      0     0</a:t>
            </a:r>
          </a:p>
        </p:txBody>
      </p:sp>
      <p:sp>
        <p:nvSpPr>
          <p:cNvPr id="455" name="TextBox 454">
            <a:extLst>
              <a:ext uri="{FF2B5EF4-FFF2-40B4-BE49-F238E27FC236}">
                <a16:creationId xmlns:a16="http://schemas.microsoft.com/office/drawing/2014/main" id="{4332BD48-A1E9-3DD0-95D5-CFBCE56A3279}"/>
              </a:ext>
            </a:extLst>
          </p:cNvPr>
          <p:cNvSpPr txBox="1"/>
          <p:nvPr/>
        </p:nvSpPr>
        <p:spPr bwMode="auto">
          <a:xfrm>
            <a:off x="412750" y="5577663"/>
            <a:ext cx="1663292" cy="24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tabLst>
                <a:tab pos="2638425" algn="l"/>
                <a:tab pos="2849563" algn="l"/>
                <a:tab pos="3073400" algn="l"/>
                <a:tab pos="3286125" algn="l"/>
                <a:tab pos="3502025" algn="l"/>
                <a:tab pos="3735388" algn="l"/>
                <a:tab pos="3932238" algn="l"/>
                <a:tab pos="4144963" algn="l"/>
                <a:tab pos="4357688" algn="l"/>
                <a:tab pos="4578350" algn="l"/>
                <a:tab pos="4813300" algn="l"/>
                <a:tab pos="5022850" algn="l"/>
                <a:tab pos="5229225" algn="l"/>
                <a:tab pos="5462588" algn="l"/>
                <a:tab pos="5662613" algn="l"/>
                <a:tab pos="5888038" algn="l"/>
                <a:tab pos="6099175" algn="l"/>
                <a:tab pos="6337300" algn="l"/>
                <a:tab pos="6538913" algn="l"/>
              </a:tabLst>
            </a:pPr>
            <a:r>
              <a:rPr lang="en-US" sz="980" b="0" dirty="0">
                <a:solidFill>
                  <a:schemeClr val="accent1"/>
                </a:solidFill>
                <a:latin typeface="Calibri" panose="020F0502020204030204" pitchFamily="34" charset="0"/>
              </a:rPr>
              <a:t>Zolbetuximab + mFOLFOX6</a:t>
            </a:r>
          </a:p>
        </p:txBody>
      </p:sp>
      <p:sp>
        <p:nvSpPr>
          <p:cNvPr id="456" name="TextBox 455">
            <a:extLst>
              <a:ext uri="{FF2B5EF4-FFF2-40B4-BE49-F238E27FC236}">
                <a16:creationId xmlns:a16="http://schemas.microsoft.com/office/drawing/2014/main" id="{BEFF1DC5-F070-591B-2C13-D1748AC0CDD7}"/>
              </a:ext>
            </a:extLst>
          </p:cNvPr>
          <p:cNvSpPr txBox="1"/>
          <p:nvPr/>
        </p:nvSpPr>
        <p:spPr bwMode="auto">
          <a:xfrm>
            <a:off x="412750" y="5738162"/>
            <a:ext cx="1663292" cy="24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tabLst>
                <a:tab pos="2638425" algn="l"/>
                <a:tab pos="2849563" algn="l"/>
                <a:tab pos="3073400" algn="l"/>
                <a:tab pos="3286125" algn="l"/>
                <a:tab pos="3502025" algn="l"/>
                <a:tab pos="3735388" algn="l"/>
                <a:tab pos="3932238" algn="l"/>
                <a:tab pos="4144963" algn="l"/>
                <a:tab pos="4357688" algn="l"/>
                <a:tab pos="4578350" algn="l"/>
                <a:tab pos="4813300" algn="l"/>
                <a:tab pos="5022850" algn="l"/>
                <a:tab pos="5229225" algn="l"/>
                <a:tab pos="5462588" algn="l"/>
                <a:tab pos="5662613" algn="l"/>
                <a:tab pos="5888038" algn="l"/>
                <a:tab pos="6099175" algn="l"/>
                <a:tab pos="6337300" algn="l"/>
                <a:tab pos="6538913" algn="l"/>
              </a:tabLst>
            </a:pPr>
            <a:r>
              <a:rPr lang="en-US" sz="980" b="0" dirty="0">
                <a:solidFill>
                  <a:schemeClr val="accent3"/>
                </a:solidFill>
                <a:latin typeface="Calibri" panose="020F0502020204030204" pitchFamily="34" charset="0"/>
              </a:rPr>
              <a:t>Placebo + mFOLFOX6</a:t>
            </a:r>
          </a:p>
        </p:txBody>
      </p:sp>
      <p:sp>
        <p:nvSpPr>
          <p:cNvPr id="7" name="Freeform: Shape 6">
            <a:extLst>
              <a:ext uri="{FF2B5EF4-FFF2-40B4-BE49-F238E27FC236}">
                <a16:creationId xmlns:a16="http://schemas.microsoft.com/office/drawing/2014/main" id="{37575A5F-B7EA-CA1D-D6B3-A53BF84589EE}"/>
              </a:ext>
            </a:extLst>
          </p:cNvPr>
          <p:cNvSpPr/>
          <p:nvPr/>
        </p:nvSpPr>
        <p:spPr bwMode="auto">
          <a:xfrm>
            <a:off x="2178231" y="1996620"/>
            <a:ext cx="8768443" cy="2932612"/>
          </a:xfrm>
          <a:custGeom>
            <a:avLst/>
            <a:gdLst>
              <a:gd name="connsiteX0" fmla="*/ 0 w 8768443"/>
              <a:gd name="connsiteY0" fmla="*/ 0 h 2932612"/>
              <a:gd name="connsiteX1" fmla="*/ 0 w 8768443"/>
              <a:gd name="connsiteY1" fmla="*/ 2932612 h 2932612"/>
              <a:gd name="connsiteX2" fmla="*/ 8768443 w 8768443"/>
              <a:gd name="connsiteY2" fmla="*/ 2932612 h 2932612"/>
            </a:gdLst>
            <a:ahLst/>
            <a:cxnLst>
              <a:cxn ang="0">
                <a:pos x="connsiteX0" y="connsiteY0"/>
              </a:cxn>
              <a:cxn ang="0">
                <a:pos x="connsiteX1" y="connsiteY1"/>
              </a:cxn>
              <a:cxn ang="0">
                <a:pos x="connsiteX2" y="connsiteY2"/>
              </a:cxn>
            </a:cxnLst>
            <a:rect l="l" t="t" r="r" b="b"/>
            <a:pathLst>
              <a:path w="8768443" h="2932612">
                <a:moveTo>
                  <a:pt x="0" y="0"/>
                </a:moveTo>
                <a:lnTo>
                  <a:pt x="0" y="2932612"/>
                </a:lnTo>
                <a:lnTo>
                  <a:pt x="8768443" y="2932612"/>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59569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188B-875B-8090-7CD1-F5A04C82198A}"/>
              </a:ext>
            </a:extLst>
          </p:cNvPr>
          <p:cNvSpPr>
            <a:spLocks noGrp="1"/>
          </p:cNvSpPr>
          <p:nvPr>
            <p:ph type="title"/>
          </p:nvPr>
        </p:nvSpPr>
        <p:spPr/>
        <p:txBody>
          <a:bodyPr/>
          <a:lstStyle/>
          <a:p>
            <a:r>
              <a:rPr lang="en-US" dirty="0"/>
              <a:t>SPOTLIGHT: OS</a:t>
            </a:r>
          </a:p>
        </p:txBody>
      </p:sp>
      <p:sp>
        <p:nvSpPr>
          <p:cNvPr id="6" name="Text Box 15">
            <a:extLst>
              <a:ext uri="{FF2B5EF4-FFF2-40B4-BE49-F238E27FC236}">
                <a16:creationId xmlns:a16="http://schemas.microsoft.com/office/drawing/2014/main" id="{BFBBB19C-76D9-8922-954A-B5ADACB8ECA9}"/>
              </a:ext>
            </a:extLst>
          </p:cNvPr>
          <p:cNvSpPr txBox="1">
            <a:spLocks noChangeArrowheads="1"/>
          </p:cNvSpPr>
          <p:nvPr/>
        </p:nvSpPr>
        <p:spPr bwMode="auto">
          <a:xfrm>
            <a:off x="444281" y="636645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2023.</a:t>
            </a:r>
          </a:p>
        </p:txBody>
      </p:sp>
      <p:sp>
        <p:nvSpPr>
          <p:cNvPr id="13" name="Text Box 15">
            <a:extLst>
              <a:ext uri="{FF2B5EF4-FFF2-40B4-BE49-F238E27FC236}">
                <a16:creationId xmlns:a16="http://schemas.microsoft.com/office/drawing/2014/main" id="{C64B8026-D0AF-8EAB-3AAD-535C80DFA6B0}"/>
              </a:ext>
            </a:extLst>
          </p:cNvPr>
          <p:cNvSpPr txBox="1">
            <a:spLocks noChangeArrowheads="1"/>
          </p:cNvSpPr>
          <p:nvPr/>
        </p:nvSpPr>
        <p:spPr bwMode="auto">
          <a:xfrm>
            <a:off x="620110" y="6136925"/>
            <a:ext cx="894298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Data cut-off: September 9, 2022. Median follow-up: 22.14 mo (zolbetuximab + FOLFOX6) vs 20.93 mo (placebo vs FOLFOX6). </a:t>
            </a:r>
          </a:p>
        </p:txBody>
      </p:sp>
      <p:sp>
        <p:nvSpPr>
          <p:cNvPr id="5" name="TextBox 4">
            <a:extLst>
              <a:ext uri="{FF2B5EF4-FFF2-40B4-BE49-F238E27FC236}">
                <a16:creationId xmlns:a16="http://schemas.microsoft.com/office/drawing/2014/main" id="{6C28EC97-4944-C547-7C02-8BD801800FAE}"/>
              </a:ext>
            </a:extLst>
          </p:cNvPr>
          <p:cNvSpPr txBox="1"/>
          <p:nvPr/>
        </p:nvSpPr>
        <p:spPr bwMode="auto">
          <a:xfrm rot="16200000">
            <a:off x="-456761" y="3329694"/>
            <a:ext cx="3060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7" name="TextBox 6">
            <a:extLst>
              <a:ext uri="{FF2B5EF4-FFF2-40B4-BE49-F238E27FC236}">
                <a16:creationId xmlns:a16="http://schemas.microsoft.com/office/drawing/2014/main" id="{71BA5C9D-90DF-AE00-D80F-8BCE348BC412}"/>
              </a:ext>
            </a:extLst>
          </p:cNvPr>
          <p:cNvSpPr txBox="1"/>
          <p:nvPr/>
        </p:nvSpPr>
        <p:spPr bwMode="auto">
          <a:xfrm>
            <a:off x="5963482" y="5208863"/>
            <a:ext cx="9453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7" name="Group 16">
            <a:extLst>
              <a:ext uri="{FF2B5EF4-FFF2-40B4-BE49-F238E27FC236}">
                <a16:creationId xmlns:a16="http://schemas.microsoft.com/office/drawing/2014/main" id="{78132BB8-C822-A52E-F60E-6AD0070582DF}"/>
              </a:ext>
            </a:extLst>
          </p:cNvPr>
          <p:cNvGrpSpPr/>
          <p:nvPr/>
        </p:nvGrpSpPr>
        <p:grpSpPr>
          <a:xfrm>
            <a:off x="1609193" y="2082463"/>
            <a:ext cx="97794" cy="2923482"/>
            <a:chOff x="1439001" y="1966853"/>
            <a:chExt cx="267986" cy="2923482"/>
          </a:xfrm>
        </p:grpSpPr>
        <p:cxnSp>
          <p:nvCxnSpPr>
            <p:cNvPr id="10" name="Straight Connector 9">
              <a:extLst>
                <a:ext uri="{FF2B5EF4-FFF2-40B4-BE49-F238E27FC236}">
                  <a16:creationId xmlns:a16="http://schemas.microsoft.com/office/drawing/2014/main" id="{9D5BAEA2-0CA8-A6FB-557D-9C8714064845}"/>
                </a:ext>
              </a:extLst>
            </p:cNvPr>
            <p:cNvCxnSpPr/>
            <p:nvPr/>
          </p:nvCxnSpPr>
          <p:spPr bwMode="auto">
            <a:xfrm>
              <a:off x="1439001" y="1966853"/>
              <a:ext cx="26798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239D95F-38B2-EE17-EB3A-4834B22A3245}"/>
                </a:ext>
              </a:extLst>
            </p:cNvPr>
            <p:cNvCxnSpPr/>
            <p:nvPr/>
          </p:nvCxnSpPr>
          <p:spPr bwMode="auto">
            <a:xfrm>
              <a:off x="1439001" y="2551549"/>
              <a:ext cx="26798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D706F3B-3E71-05D9-3554-CA087ED7ED35}"/>
                </a:ext>
              </a:extLst>
            </p:cNvPr>
            <p:cNvCxnSpPr/>
            <p:nvPr/>
          </p:nvCxnSpPr>
          <p:spPr bwMode="auto">
            <a:xfrm>
              <a:off x="1439001" y="3136245"/>
              <a:ext cx="26798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9635E02-7B9A-528F-6FF8-ABF96C3BBC76}"/>
                </a:ext>
              </a:extLst>
            </p:cNvPr>
            <p:cNvCxnSpPr/>
            <p:nvPr/>
          </p:nvCxnSpPr>
          <p:spPr bwMode="auto">
            <a:xfrm>
              <a:off x="1439001" y="3720941"/>
              <a:ext cx="26798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20671BC-BB30-E9B9-08F5-9FE132F5449D}"/>
                </a:ext>
              </a:extLst>
            </p:cNvPr>
            <p:cNvCxnSpPr/>
            <p:nvPr/>
          </p:nvCxnSpPr>
          <p:spPr bwMode="auto">
            <a:xfrm>
              <a:off x="1439001" y="4305637"/>
              <a:ext cx="26798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B59386F-BF92-7917-8710-8681078D05A9}"/>
                </a:ext>
              </a:extLst>
            </p:cNvPr>
            <p:cNvCxnSpPr/>
            <p:nvPr/>
          </p:nvCxnSpPr>
          <p:spPr bwMode="auto">
            <a:xfrm>
              <a:off x="1439001" y="4890335"/>
              <a:ext cx="2679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E08BC1FC-A43D-0C8E-569B-D2A1E8DE0552}"/>
              </a:ext>
            </a:extLst>
          </p:cNvPr>
          <p:cNvGrpSpPr/>
          <p:nvPr/>
        </p:nvGrpSpPr>
        <p:grpSpPr>
          <a:xfrm>
            <a:off x="1696279" y="5009450"/>
            <a:ext cx="9357926" cy="71014"/>
            <a:chOff x="1696279" y="4893839"/>
            <a:chExt cx="9357926" cy="160919"/>
          </a:xfrm>
        </p:grpSpPr>
        <p:cxnSp>
          <p:nvCxnSpPr>
            <p:cNvPr id="19" name="Straight Connector 18">
              <a:extLst>
                <a:ext uri="{FF2B5EF4-FFF2-40B4-BE49-F238E27FC236}">
                  <a16:creationId xmlns:a16="http://schemas.microsoft.com/office/drawing/2014/main" id="{29B973D6-EDFC-0457-7609-3F5FA18855C0}"/>
                </a:ext>
              </a:extLst>
            </p:cNvPr>
            <p:cNvCxnSpPr>
              <a:cxnSpLocks/>
            </p:cNvCxnSpPr>
            <p:nvPr/>
          </p:nvCxnSpPr>
          <p:spPr bwMode="auto">
            <a:xfrm>
              <a:off x="1696279"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9B02487-C5F3-F86D-74AB-34A6802C9F6F}"/>
                </a:ext>
              </a:extLst>
            </p:cNvPr>
            <p:cNvCxnSpPr>
              <a:cxnSpLocks/>
            </p:cNvCxnSpPr>
            <p:nvPr/>
          </p:nvCxnSpPr>
          <p:spPr bwMode="auto">
            <a:xfrm>
              <a:off x="2141895"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38A76F3-F4D3-B811-D61A-2D1E4520165D}"/>
                </a:ext>
              </a:extLst>
            </p:cNvPr>
            <p:cNvCxnSpPr>
              <a:cxnSpLocks/>
            </p:cNvCxnSpPr>
            <p:nvPr/>
          </p:nvCxnSpPr>
          <p:spPr bwMode="auto">
            <a:xfrm>
              <a:off x="2587511"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AB755FA-3505-3E52-77CD-A1768BC69E00}"/>
                </a:ext>
              </a:extLst>
            </p:cNvPr>
            <p:cNvCxnSpPr>
              <a:cxnSpLocks/>
            </p:cNvCxnSpPr>
            <p:nvPr/>
          </p:nvCxnSpPr>
          <p:spPr bwMode="auto">
            <a:xfrm>
              <a:off x="3033127"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14043CC-9109-1754-3127-FC8BA9C1BF4B}"/>
                </a:ext>
              </a:extLst>
            </p:cNvPr>
            <p:cNvCxnSpPr>
              <a:cxnSpLocks/>
            </p:cNvCxnSpPr>
            <p:nvPr/>
          </p:nvCxnSpPr>
          <p:spPr bwMode="auto">
            <a:xfrm>
              <a:off x="3478743"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5B1CE10-EB40-D758-C82D-B02426BA2466}"/>
                </a:ext>
              </a:extLst>
            </p:cNvPr>
            <p:cNvCxnSpPr>
              <a:cxnSpLocks/>
            </p:cNvCxnSpPr>
            <p:nvPr/>
          </p:nvCxnSpPr>
          <p:spPr bwMode="auto">
            <a:xfrm>
              <a:off x="3924359"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A227261-5F19-D159-BA8B-11C363705C1B}"/>
                </a:ext>
              </a:extLst>
            </p:cNvPr>
            <p:cNvCxnSpPr>
              <a:cxnSpLocks/>
            </p:cNvCxnSpPr>
            <p:nvPr/>
          </p:nvCxnSpPr>
          <p:spPr bwMode="auto">
            <a:xfrm>
              <a:off x="4369975"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FC7181A-94C7-C889-3455-1BFA22F887D8}"/>
                </a:ext>
              </a:extLst>
            </p:cNvPr>
            <p:cNvCxnSpPr>
              <a:cxnSpLocks/>
            </p:cNvCxnSpPr>
            <p:nvPr/>
          </p:nvCxnSpPr>
          <p:spPr bwMode="auto">
            <a:xfrm>
              <a:off x="4815591"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2272DFF-491F-8C07-856B-F45F99753601}"/>
                </a:ext>
              </a:extLst>
            </p:cNvPr>
            <p:cNvCxnSpPr>
              <a:cxnSpLocks/>
            </p:cNvCxnSpPr>
            <p:nvPr/>
          </p:nvCxnSpPr>
          <p:spPr bwMode="auto">
            <a:xfrm>
              <a:off x="5261207"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CBAF0DF-B36C-46DD-5FB9-A28739D40D90}"/>
                </a:ext>
              </a:extLst>
            </p:cNvPr>
            <p:cNvCxnSpPr>
              <a:cxnSpLocks/>
            </p:cNvCxnSpPr>
            <p:nvPr/>
          </p:nvCxnSpPr>
          <p:spPr bwMode="auto">
            <a:xfrm>
              <a:off x="5706823"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FDAEFD4-827D-1F50-682F-E25EDB942B6C}"/>
                </a:ext>
              </a:extLst>
            </p:cNvPr>
            <p:cNvCxnSpPr>
              <a:cxnSpLocks/>
            </p:cNvCxnSpPr>
            <p:nvPr/>
          </p:nvCxnSpPr>
          <p:spPr bwMode="auto">
            <a:xfrm>
              <a:off x="6152439"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AF9B09A-0F7F-28A5-ACC2-346FD9577CCD}"/>
                </a:ext>
              </a:extLst>
            </p:cNvPr>
            <p:cNvCxnSpPr>
              <a:cxnSpLocks/>
            </p:cNvCxnSpPr>
            <p:nvPr/>
          </p:nvCxnSpPr>
          <p:spPr bwMode="auto">
            <a:xfrm>
              <a:off x="6598055"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66F21AB-9624-4CD0-EB5E-4D61A2FF2231}"/>
                </a:ext>
              </a:extLst>
            </p:cNvPr>
            <p:cNvCxnSpPr>
              <a:cxnSpLocks/>
            </p:cNvCxnSpPr>
            <p:nvPr/>
          </p:nvCxnSpPr>
          <p:spPr bwMode="auto">
            <a:xfrm>
              <a:off x="7043671"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6A6B1CC-DFBD-40A0-498A-41C17524E926}"/>
                </a:ext>
              </a:extLst>
            </p:cNvPr>
            <p:cNvCxnSpPr>
              <a:cxnSpLocks/>
            </p:cNvCxnSpPr>
            <p:nvPr/>
          </p:nvCxnSpPr>
          <p:spPr bwMode="auto">
            <a:xfrm>
              <a:off x="7489287"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26D8076-5CC7-F410-A484-BA2CD21F057A}"/>
                </a:ext>
              </a:extLst>
            </p:cNvPr>
            <p:cNvCxnSpPr>
              <a:cxnSpLocks/>
            </p:cNvCxnSpPr>
            <p:nvPr/>
          </p:nvCxnSpPr>
          <p:spPr bwMode="auto">
            <a:xfrm>
              <a:off x="7934903"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A918A86-8ED5-77EE-BF37-C775F121EF7C}"/>
                </a:ext>
              </a:extLst>
            </p:cNvPr>
            <p:cNvCxnSpPr>
              <a:cxnSpLocks/>
            </p:cNvCxnSpPr>
            <p:nvPr/>
          </p:nvCxnSpPr>
          <p:spPr bwMode="auto">
            <a:xfrm>
              <a:off x="8380519"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4B14429-451B-44E9-7FBD-6B97ADFE3E08}"/>
                </a:ext>
              </a:extLst>
            </p:cNvPr>
            <p:cNvCxnSpPr>
              <a:cxnSpLocks/>
            </p:cNvCxnSpPr>
            <p:nvPr/>
          </p:nvCxnSpPr>
          <p:spPr bwMode="auto">
            <a:xfrm>
              <a:off x="8826135"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6E0D38F-F679-E225-F93D-0A452F22A442}"/>
                </a:ext>
              </a:extLst>
            </p:cNvPr>
            <p:cNvCxnSpPr>
              <a:cxnSpLocks/>
            </p:cNvCxnSpPr>
            <p:nvPr/>
          </p:nvCxnSpPr>
          <p:spPr bwMode="auto">
            <a:xfrm>
              <a:off x="9271751"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67D284F-3D03-8A1C-FF93-AF68B5F72924}"/>
                </a:ext>
              </a:extLst>
            </p:cNvPr>
            <p:cNvCxnSpPr>
              <a:cxnSpLocks/>
            </p:cNvCxnSpPr>
            <p:nvPr/>
          </p:nvCxnSpPr>
          <p:spPr bwMode="auto">
            <a:xfrm>
              <a:off x="9717367"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35737C3-9F6D-F891-BD09-9A087A6FD6AE}"/>
                </a:ext>
              </a:extLst>
            </p:cNvPr>
            <p:cNvCxnSpPr>
              <a:cxnSpLocks/>
            </p:cNvCxnSpPr>
            <p:nvPr/>
          </p:nvCxnSpPr>
          <p:spPr bwMode="auto">
            <a:xfrm>
              <a:off x="10162983"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F9466A0-ED65-0529-DB9A-C753E46C90F3}"/>
                </a:ext>
              </a:extLst>
            </p:cNvPr>
            <p:cNvCxnSpPr>
              <a:cxnSpLocks/>
            </p:cNvCxnSpPr>
            <p:nvPr/>
          </p:nvCxnSpPr>
          <p:spPr bwMode="auto">
            <a:xfrm>
              <a:off x="10608599" y="4893839"/>
              <a:ext cx="0" cy="160919"/>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96ADC17-268D-B554-191F-0D4C443C2541}"/>
                </a:ext>
              </a:extLst>
            </p:cNvPr>
            <p:cNvCxnSpPr>
              <a:cxnSpLocks/>
            </p:cNvCxnSpPr>
            <p:nvPr/>
          </p:nvCxnSpPr>
          <p:spPr bwMode="auto">
            <a:xfrm>
              <a:off x="11054205" y="4893839"/>
              <a:ext cx="0" cy="160919"/>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186A401E-8D8B-C757-E4B8-E3B38FEDC2B6}"/>
              </a:ext>
            </a:extLst>
          </p:cNvPr>
          <p:cNvSpPr txBox="1"/>
          <p:nvPr/>
        </p:nvSpPr>
        <p:spPr bwMode="auto">
          <a:xfrm>
            <a:off x="1239592" y="4820960"/>
            <a:ext cx="373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8DB30AAE-84BA-406A-2457-85B4808DE80D}"/>
              </a:ext>
            </a:extLst>
          </p:cNvPr>
          <p:cNvSpPr txBox="1"/>
          <p:nvPr/>
        </p:nvSpPr>
        <p:spPr bwMode="auto">
          <a:xfrm>
            <a:off x="1540934" y="4996643"/>
            <a:ext cx="251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F2755169-EA4B-0E99-18F9-6ED6DE647C6C}"/>
              </a:ext>
            </a:extLst>
          </p:cNvPr>
          <p:cNvSpPr txBox="1"/>
          <p:nvPr/>
        </p:nvSpPr>
        <p:spPr bwMode="auto">
          <a:xfrm>
            <a:off x="856637" y="4224060"/>
            <a:ext cx="756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16139756-9974-3727-3CD1-009345067ED5}"/>
              </a:ext>
            </a:extLst>
          </p:cNvPr>
          <p:cNvSpPr txBox="1"/>
          <p:nvPr/>
        </p:nvSpPr>
        <p:spPr bwMode="auto">
          <a:xfrm>
            <a:off x="856637" y="3633510"/>
            <a:ext cx="756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5EA91FB1-C52B-F47A-2C5E-46CD7B452826}"/>
              </a:ext>
            </a:extLst>
          </p:cNvPr>
          <p:cNvSpPr txBox="1"/>
          <p:nvPr/>
        </p:nvSpPr>
        <p:spPr bwMode="auto">
          <a:xfrm>
            <a:off x="856637" y="3047194"/>
            <a:ext cx="756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7397C2AE-AE70-BD49-ABC5-B7F3E8D4AF27}"/>
              </a:ext>
            </a:extLst>
          </p:cNvPr>
          <p:cNvSpPr txBox="1"/>
          <p:nvPr/>
        </p:nvSpPr>
        <p:spPr bwMode="auto">
          <a:xfrm>
            <a:off x="856637" y="2475694"/>
            <a:ext cx="756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B07AEEF7-A397-8308-7EEE-ED19E68082EC}"/>
              </a:ext>
            </a:extLst>
          </p:cNvPr>
          <p:cNvSpPr txBox="1"/>
          <p:nvPr/>
        </p:nvSpPr>
        <p:spPr bwMode="auto">
          <a:xfrm>
            <a:off x="991774" y="1874560"/>
            <a:ext cx="621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F48C9229-DC76-E601-9BBE-B4A3303F54FC}"/>
              </a:ext>
            </a:extLst>
          </p:cNvPr>
          <p:cNvSpPr txBox="1"/>
          <p:nvPr/>
        </p:nvSpPr>
        <p:spPr bwMode="auto">
          <a:xfrm>
            <a:off x="1989668" y="4996643"/>
            <a:ext cx="251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1" name="TextBox 50">
            <a:extLst>
              <a:ext uri="{FF2B5EF4-FFF2-40B4-BE49-F238E27FC236}">
                <a16:creationId xmlns:a16="http://schemas.microsoft.com/office/drawing/2014/main" id="{0799D395-CD2F-D835-2A6D-12233BD50116}"/>
              </a:ext>
            </a:extLst>
          </p:cNvPr>
          <p:cNvSpPr txBox="1"/>
          <p:nvPr/>
        </p:nvSpPr>
        <p:spPr bwMode="auto">
          <a:xfrm>
            <a:off x="2438401" y="4996643"/>
            <a:ext cx="251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2" name="TextBox 51">
            <a:extLst>
              <a:ext uri="{FF2B5EF4-FFF2-40B4-BE49-F238E27FC236}">
                <a16:creationId xmlns:a16="http://schemas.microsoft.com/office/drawing/2014/main" id="{162EC843-211E-D7A5-CE6D-570D30E72689}"/>
              </a:ext>
            </a:extLst>
          </p:cNvPr>
          <p:cNvSpPr txBox="1"/>
          <p:nvPr/>
        </p:nvSpPr>
        <p:spPr bwMode="auto">
          <a:xfrm>
            <a:off x="2880785" y="4996643"/>
            <a:ext cx="251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A4E6DDA8-0254-3FFA-8946-53F9212DE3F9}"/>
              </a:ext>
            </a:extLst>
          </p:cNvPr>
          <p:cNvSpPr txBox="1"/>
          <p:nvPr/>
        </p:nvSpPr>
        <p:spPr bwMode="auto">
          <a:xfrm>
            <a:off x="3329519" y="4996643"/>
            <a:ext cx="251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4" name="TextBox 53">
            <a:extLst>
              <a:ext uri="{FF2B5EF4-FFF2-40B4-BE49-F238E27FC236}">
                <a16:creationId xmlns:a16="http://schemas.microsoft.com/office/drawing/2014/main" id="{056F3590-532D-E13F-100B-0F3E73EDAE9A}"/>
              </a:ext>
            </a:extLst>
          </p:cNvPr>
          <p:cNvSpPr txBox="1"/>
          <p:nvPr/>
        </p:nvSpPr>
        <p:spPr bwMode="auto">
          <a:xfrm>
            <a:off x="3714753"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64D439CB-EEFB-80E2-CF94-F77047C0FFBD}"/>
              </a:ext>
            </a:extLst>
          </p:cNvPr>
          <p:cNvSpPr txBox="1"/>
          <p:nvPr/>
        </p:nvSpPr>
        <p:spPr bwMode="auto">
          <a:xfrm>
            <a:off x="4169836"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F6D682B6-33A7-0452-4BFC-A94B6BEBD512}"/>
              </a:ext>
            </a:extLst>
          </p:cNvPr>
          <p:cNvSpPr txBox="1"/>
          <p:nvPr/>
        </p:nvSpPr>
        <p:spPr bwMode="auto">
          <a:xfrm>
            <a:off x="4614336"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7" name="TextBox 56">
            <a:extLst>
              <a:ext uri="{FF2B5EF4-FFF2-40B4-BE49-F238E27FC236}">
                <a16:creationId xmlns:a16="http://schemas.microsoft.com/office/drawing/2014/main" id="{DAB7DD2E-F62E-F152-E859-577EAF2A82AD}"/>
              </a:ext>
            </a:extLst>
          </p:cNvPr>
          <p:cNvSpPr txBox="1"/>
          <p:nvPr/>
        </p:nvSpPr>
        <p:spPr bwMode="auto">
          <a:xfrm>
            <a:off x="5050369"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8" name="TextBox 57">
            <a:extLst>
              <a:ext uri="{FF2B5EF4-FFF2-40B4-BE49-F238E27FC236}">
                <a16:creationId xmlns:a16="http://schemas.microsoft.com/office/drawing/2014/main" id="{3E53545B-3FF5-101A-446B-E4EB94447EDA}"/>
              </a:ext>
            </a:extLst>
          </p:cNvPr>
          <p:cNvSpPr txBox="1"/>
          <p:nvPr/>
        </p:nvSpPr>
        <p:spPr bwMode="auto">
          <a:xfrm>
            <a:off x="5490635"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9" name="TextBox 58">
            <a:extLst>
              <a:ext uri="{FF2B5EF4-FFF2-40B4-BE49-F238E27FC236}">
                <a16:creationId xmlns:a16="http://schemas.microsoft.com/office/drawing/2014/main" id="{171EB106-4E59-0991-432B-17FE646E7E0F}"/>
              </a:ext>
            </a:extLst>
          </p:cNvPr>
          <p:cNvSpPr txBox="1"/>
          <p:nvPr/>
        </p:nvSpPr>
        <p:spPr bwMode="auto">
          <a:xfrm>
            <a:off x="5949951"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9D45BF72-17FB-8558-BB96-6640EAE5813B}"/>
              </a:ext>
            </a:extLst>
          </p:cNvPr>
          <p:cNvSpPr txBox="1"/>
          <p:nvPr/>
        </p:nvSpPr>
        <p:spPr bwMode="auto">
          <a:xfrm>
            <a:off x="6392334"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61" name="TextBox 60">
            <a:extLst>
              <a:ext uri="{FF2B5EF4-FFF2-40B4-BE49-F238E27FC236}">
                <a16:creationId xmlns:a16="http://schemas.microsoft.com/office/drawing/2014/main" id="{BFC5DE7E-51E2-4AD3-0943-103835F14CD0}"/>
              </a:ext>
            </a:extLst>
          </p:cNvPr>
          <p:cNvSpPr txBox="1"/>
          <p:nvPr/>
        </p:nvSpPr>
        <p:spPr bwMode="auto">
          <a:xfrm>
            <a:off x="6830484"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2" name="TextBox 61">
            <a:extLst>
              <a:ext uri="{FF2B5EF4-FFF2-40B4-BE49-F238E27FC236}">
                <a16:creationId xmlns:a16="http://schemas.microsoft.com/office/drawing/2014/main" id="{C08FF536-E445-DE3B-61EC-6005AC4C3394}"/>
              </a:ext>
            </a:extLst>
          </p:cNvPr>
          <p:cNvSpPr txBox="1"/>
          <p:nvPr/>
        </p:nvSpPr>
        <p:spPr bwMode="auto">
          <a:xfrm>
            <a:off x="7283450"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63" name="TextBox 62">
            <a:extLst>
              <a:ext uri="{FF2B5EF4-FFF2-40B4-BE49-F238E27FC236}">
                <a16:creationId xmlns:a16="http://schemas.microsoft.com/office/drawing/2014/main" id="{F1A013E4-633C-B795-A184-C1A0B58E9D21}"/>
              </a:ext>
            </a:extLst>
          </p:cNvPr>
          <p:cNvSpPr txBox="1"/>
          <p:nvPr/>
        </p:nvSpPr>
        <p:spPr bwMode="auto">
          <a:xfrm>
            <a:off x="7730067"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64" name="TextBox 63">
            <a:extLst>
              <a:ext uri="{FF2B5EF4-FFF2-40B4-BE49-F238E27FC236}">
                <a16:creationId xmlns:a16="http://schemas.microsoft.com/office/drawing/2014/main" id="{D59005FD-8D01-A554-FE59-035D938865E9}"/>
              </a:ext>
            </a:extLst>
          </p:cNvPr>
          <p:cNvSpPr txBox="1"/>
          <p:nvPr/>
        </p:nvSpPr>
        <p:spPr bwMode="auto">
          <a:xfrm>
            <a:off x="8170334"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5" name="TextBox 64">
            <a:extLst>
              <a:ext uri="{FF2B5EF4-FFF2-40B4-BE49-F238E27FC236}">
                <a16:creationId xmlns:a16="http://schemas.microsoft.com/office/drawing/2014/main" id="{1F74A12D-0637-1554-A414-578C6E2E696D}"/>
              </a:ext>
            </a:extLst>
          </p:cNvPr>
          <p:cNvSpPr txBox="1"/>
          <p:nvPr/>
        </p:nvSpPr>
        <p:spPr bwMode="auto">
          <a:xfrm>
            <a:off x="8612717"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66" name="TextBox 65">
            <a:extLst>
              <a:ext uri="{FF2B5EF4-FFF2-40B4-BE49-F238E27FC236}">
                <a16:creationId xmlns:a16="http://schemas.microsoft.com/office/drawing/2014/main" id="{23CD18BB-CBF6-E569-26D3-F013ECE27649}"/>
              </a:ext>
            </a:extLst>
          </p:cNvPr>
          <p:cNvSpPr txBox="1"/>
          <p:nvPr/>
        </p:nvSpPr>
        <p:spPr bwMode="auto">
          <a:xfrm>
            <a:off x="9057217"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67" name="TextBox 66">
            <a:extLst>
              <a:ext uri="{FF2B5EF4-FFF2-40B4-BE49-F238E27FC236}">
                <a16:creationId xmlns:a16="http://schemas.microsoft.com/office/drawing/2014/main" id="{534BF69F-63C5-6830-3F80-358CE1F2625A}"/>
              </a:ext>
            </a:extLst>
          </p:cNvPr>
          <p:cNvSpPr txBox="1"/>
          <p:nvPr/>
        </p:nvSpPr>
        <p:spPr bwMode="auto">
          <a:xfrm>
            <a:off x="9495367"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8" name="TextBox 67">
            <a:extLst>
              <a:ext uri="{FF2B5EF4-FFF2-40B4-BE49-F238E27FC236}">
                <a16:creationId xmlns:a16="http://schemas.microsoft.com/office/drawing/2014/main" id="{D0116F82-314E-3EEE-5E00-93BE0B8684E8}"/>
              </a:ext>
            </a:extLst>
          </p:cNvPr>
          <p:cNvSpPr txBox="1"/>
          <p:nvPr/>
        </p:nvSpPr>
        <p:spPr bwMode="auto">
          <a:xfrm>
            <a:off x="9954684"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69" name="TextBox 68">
            <a:extLst>
              <a:ext uri="{FF2B5EF4-FFF2-40B4-BE49-F238E27FC236}">
                <a16:creationId xmlns:a16="http://schemas.microsoft.com/office/drawing/2014/main" id="{4C8EBC2D-EF8D-EB1D-6676-0573805510B8}"/>
              </a:ext>
            </a:extLst>
          </p:cNvPr>
          <p:cNvSpPr txBox="1"/>
          <p:nvPr/>
        </p:nvSpPr>
        <p:spPr bwMode="auto">
          <a:xfrm>
            <a:off x="10392834"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0" name="TextBox 69">
            <a:extLst>
              <a:ext uri="{FF2B5EF4-FFF2-40B4-BE49-F238E27FC236}">
                <a16:creationId xmlns:a16="http://schemas.microsoft.com/office/drawing/2014/main" id="{999C6779-E97A-6FEF-1FD1-08596C818352}"/>
              </a:ext>
            </a:extLst>
          </p:cNvPr>
          <p:cNvSpPr txBox="1"/>
          <p:nvPr/>
        </p:nvSpPr>
        <p:spPr bwMode="auto">
          <a:xfrm>
            <a:off x="10833101" y="4996643"/>
            <a:ext cx="43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407" name="Freeform: Shape 406">
            <a:extLst>
              <a:ext uri="{FF2B5EF4-FFF2-40B4-BE49-F238E27FC236}">
                <a16:creationId xmlns:a16="http://schemas.microsoft.com/office/drawing/2014/main" id="{99191B7D-CF20-DB61-7CB8-A531D373DDFA}"/>
              </a:ext>
            </a:extLst>
          </p:cNvPr>
          <p:cNvSpPr/>
          <p:nvPr/>
        </p:nvSpPr>
        <p:spPr bwMode="auto">
          <a:xfrm>
            <a:off x="1706054" y="2086300"/>
            <a:ext cx="8207078" cy="2664372"/>
          </a:xfrm>
          <a:custGeom>
            <a:avLst/>
            <a:gdLst>
              <a:gd name="connsiteX0" fmla="*/ 8207078 w 8207078"/>
              <a:gd name="connsiteY0" fmla="*/ 2664372 h 2664372"/>
              <a:gd name="connsiteX1" fmla="*/ 7951451 w 8207078"/>
              <a:gd name="connsiteY1" fmla="*/ 2664372 h 2664372"/>
              <a:gd name="connsiteX2" fmla="*/ 7951451 w 8207078"/>
              <a:gd name="connsiteY2" fmla="*/ 2578788 h 2664372"/>
              <a:gd name="connsiteX3" fmla="*/ 7807310 w 8207078"/>
              <a:gd name="connsiteY3" fmla="*/ 2578788 h 2664372"/>
              <a:gd name="connsiteX4" fmla="*/ 7807310 w 8207078"/>
              <a:gd name="connsiteY4" fmla="*/ 2499960 h 2664372"/>
              <a:gd name="connsiteX5" fmla="*/ 6880522 w 8207078"/>
              <a:gd name="connsiteY5" fmla="*/ 2499960 h 2664372"/>
              <a:gd name="connsiteX6" fmla="*/ 6880522 w 8207078"/>
              <a:gd name="connsiteY6" fmla="*/ 2450411 h 2664372"/>
              <a:gd name="connsiteX7" fmla="*/ 6556203 w 8207078"/>
              <a:gd name="connsiteY7" fmla="*/ 2450411 h 2664372"/>
              <a:gd name="connsiteX8" fmla="*/ 6556203 w 8207078"/>
              <a:gd name="connsiteY8" fmla="*/ 2416628 h 2664372"/>
              <a:gd name="connsiteX9" fmla="*/ 6511159 w 8207078"/>
              <a:gd name="connsiteY9" fmla="*/ 2416628 h 2664372"/>
              <a:gd name="connsiteX10" fmla="*/ 6511159 w 8207078"/>
              <a:gd name="connsiteY10" fmla="*/ 2390728 h 2664372"/>
              <a:gd name="connsiteX11" fmla="*/ 6101255 w 8207078"/>
              <a:gd name="connsiteY11" fmla="*/ 2390728 h 2664372"/>
              <a:gd name="connsiteX12" fmla="*/ 6101255 w 8207078"/>
              <a:gd name="connsiteY12" fmla="*/ 2354692 h 2664372"/>
              <a:gd name="connsiteX13" fmla="*/ 6078733 w 8207078"/>
              <a:gd name="connsiteY13" fmla="*/ 2354692 h 2664372"/>
              <a:gd name="connsiteX14" fmla="*/ 6078733 w 8207078"/>
              <a:gd name="connsiteY14" fmla="*/ 2332170 h 2664372"/>
              <a:gd name="connsiteX15" fmla="*/ 5927835 w 8207078"/>
              <a:gd name="connsiteY15" fmla="*/ 2332170 h 2664372"/>
              <a:gd name="connsiteX16" fmla="*/ 5927835 w 8207078"/>
              <a:gd name="connsiteY16" fmla="*/ 2310774 h 2664372"/>
              <a:gd name="connsiteX17" fmla="*/ 5833242 w 8207078"/>
              <a:gd name="connsiteY17" fmla="*/ 2310774 h 2664372"/>
              <a:gd name="connsiteX18" fmla="*/ 5833242 w 8207078"/>
              <a:gd name="connsiteY18" fmla="*/ 2248838 h 2664372"/>
              <a:gd name="connsiteX19" fmla="*/ 5770179 w 8207078"/>
              <a:gd name="connsiteY19" fmla="*/ 2248838 h 2664372"/>
              <a:gd name="connsiteX20" fmla="*/ 5770179 w 8207078"/>
              <a:gd name="connsiteY20" fmla="*/ 2221811 h 2664372"/>
              <a:gd name="connsiteX21" fmla="*/ 5578741 w 8207078"/>
              <a:gd name="connsiteY21" fmla="*/ 2221811 h 2664372"/>
              <a:gd name="connsiteX22" fmla="*/ 5578741 w 8207078"/>
              <a:gd name="connsiteY22" fmla="*/ 2197037 h 2664372"/>
              <a:gd name="connsiteX23" fmla="*/ 5560723 w 8207078"/>
              <a:gd name="connsiteY23" fmla="*/ 2197037 h 2664372"/>
              <a:gd name="connsiteX24" fmla="*/ 5560723 w 8207078"/>
              <a:gd name="connsiteY24" fmla="*/ 2168884 h 2664372"/>
              <a:gd name="connsiteX25" fmla="*/ 5535949 w 8207078"/>
              <a:gd name="connsiteY25" fmla="*/ 2168884 h 2664372"/>
              <a:gd name="connsiteX26" fmla="*/ 5535949 w 8207078"/>
              <a:gd name="connsiteY26" fmla="*/ 2158749 h 2664372"/>
              <a:gd name="connsiteX27" fmla="*/ 5520183 w 8207078"/>
              <a:gd name="connsiteY27" fmla="*/ 2158749 h 2664372"/>
              <a:gd name="connsiteX28" fmla="*/ 5520183 w 8207078"/>
              <a:gd name="connsiteY28" fmla="*/ 2144110 h 2664372"/>
              <a:gd name="connsiteX29" fmla="*/ 5410951 w 8207078"/>
              <a:gd name="connsiteY29" fmla="*/ 2144110 h 2664372"/>
              <a:gd name="connsiteX30" fmla="*/ 5410951 w 8207078"/>
              <a:gd name="connsiteY30" fmla="*/ 2118210 h 2664372"/>
              <a:gd name="connsiteX31" fmla="*/ 5345637 w 8207078"/>
              <a:gd name="connsiteY31" fmla="*/ 2118210 h 2664372"/>
              <a:gd name="connsiteX32" fmla="*/ 5345637 w 8207078"/>
              <a:gd name="connsiteY32" fmla="*/ 2095687 h 2664372"/>
              <a:gd name="connsiteX33" fmla="*/ 4958255 w 8207078"/>
              <a:gd name="connsiteY33" fmla="*/ 2095687 h 2664372"/>
              <a:gd name="connsiteX34" fmla="*/ 4958255 w 8207078"/>
              <a:gd name="connsiteY34" fmla="*/ 2070913 h 2664372"/>
              <a:gd name="connsiteX35" fmla="*/ 4779204 w 8207078"/>
              <a:gd name="connsiteY35" fmla="*/ 2070913 h 2664372"/>
              <a:gd name="connsiteX36" fmla="*/ 4779204 w 8207078"/>
              <a:gd name="connsiteY36" fmla="*/ 2054021 h 2664372"/>
              <a:gd name="connsiteX37" fmla="*/ 4702629 w 8207078"/>
              <a:gd name="connsiteY37" fmla="*/ 2054021 h 2664372"/>
              <a:gd name="connsiteX38" fmla="*/ 4702629 w 8207078"/>
              <a:gd name="connsiteY38" fmla="*/ 2025869 h 2664372"/>
              <a:gd name="connsiteX39" fmla="*/ 4494299 w 8207078"/>
              <a:gd name="connsiteY39" fmla="*/ 2025869 h 2664372"/>
              <a:gd name="connsiteX40" fmla="*/ 4494299 w 8207078"/>
              <a:gd name="connsiteY40" fmla="*/ 2011229 h 2664372"/>
              <a:gd name="connsiteX41" fmla="*/ 4476281 w 8207078"/>
              <a:gd name="connsiteY41" fmla="*/ 2011229 h 2664372"/>
              <a:gd name="connsiteX42" fmla="*/ 4476281 w 8207078"/>
              <a:gd name="connsiteY42" fmla="*/ 1989833 h 2664372"/>
              <a:gd name="connsiteX43" fmla="*/ 4414345 w 8207078"/>
              <a:gd name="connsiteY43" fmla="*/ 1989833 h 2664372"/>
              <a:gd name="connsiteX44" fmla="*/ 4414345 w 8207078"/>
              <a:gd name="connsiteY44" fmla="*/ 1949293 h 2664372"/>
              <a:gd name="connsiteX45" fmla="*/ 4376057 w 8207078"/>
              <a:gd name="connsiteY45" fmla="*/ 1949293 h 2664372"/>
              <a:gd name="connsiteX46" fmla="*/ 4376057 w 8207078"/>
              <a:gd name="connsiteY46" fmla="*/ 1930149 h 2664372"/>
              <a:gd name="connsiteX47" fmla="*/ 4315247 w 8207078"/>
              <a:gd name="connsiteY47" fmla="*/ 1930149 h 2664372"/>
              <a:gd name="connsiteX48" fmla="*/ 4315247 w 8207078"/>
              <a:gd name="connsiteY48" fmla="*/ 1916636 h 2664372"/>
              <a:gd name="connsiteX49" fmla="*/ 4289347 w 8207078"/>
              <a:gd name="connsiteY49" fmla="*/ 1916636 h 2664372"/>
              <a:gd name="connsiteX50" fmla="*/ 4289347 w 8207078"/>
              <a:gd name="connsiteY50" fmla="*/ 1898618 h 2664372"/>
              <a:gd name="connsiteX51" fmla="*/ 4240924 w 8207078"/>
              <a:gd name="connsiteY51" fmla="*/ 1898618 h 2664372"/>
              <a:gd name="connsiteX52" fmla="*/ 4240924 w 8207078"/>
              <a:gd name="connsiteY52" fmla="*/ 1871592 h 2664372"/>
              <a:gd name="connsiteX53" fmla="*/ 4218402 w 8207078"/>
              <a:gd name="connsiteY53" fmla="*/ 1871592 h 2664372"/>
              <a:gd name="connsiteX54" fmla="*/ 4218402 w 8207078"/>
              <a:gd name="connsiteY54" fmla="*/ 1851322 h 2664372"/>
              <a:gd name="connsiteX55" fmla="*/ 4013450 w 8207078"/>
              <a:gd name="connsiteY55" fmla="*/ 1851322 h 2664372"/>
              <a:gd name="connsiteX56" fmla="*/ 4013450 w 8207078"/>
              <a:gd name="connsiteY56" fmla="*/ 1807404 h 2664372"/>
              <a:gd name="connsiteX57" fmla="*/ 3943632 w 8207078"/>
              <a:gd name="connsiteY57" fmla="*/ 1807404 h 2664372"/>
              <a:gd name="connsiteX58" fmla="*/ 3943632 w 8207078"/>
              <a:gd name="connsiteY58" fmla="*/ 1744342 h 2664372"/>
              <a:gd name="connsiteX59" fmla="*/ 3912101 w 8207078"/>
              <a:gd name="connsiteY59" fmla="*/ 1744342 h 2664372"/>
              <a:gd name="connsiteX60" fmla="*/ 3912101 w 8207078"/>
              <a:gd name="connsiteY60" fmla="*/ 1711684 h 2664372"/>
              <a:gd name="connsiteX61" fmla="*/ 3828769 w 8207078"/>
              <a:gd name="connsiteY61" fmla="*/ 1711684 h 2664372"/>
              <a:gd name="connsiteX62" fmla="*/ 3828769 w 8207078"/>
              <a:gd name="connsiteY62" fmla="*/ 1677901 h 2664372"/>
              <a:gd name="connsiteX63" fmla="*/ 3799490 w 8207078"/>
              <a:gd name="connsiteY63" fmla="*/ 1677901 h 2664372"/>
              <a:gd name="connsiteX64" fmla="*/ 3799490 w 8207078"/>
              <a:gd name="connsiteY64" fmla="*/ 1661010 h 2664372"/>
              <a:gd name="connsiteX65" fmla="*/ 3667735 w 8207078"/>
              <a:gd name="connsiteY65" fmla="*/ 1661010 h 2664372"/>
              <a:gd name="connsiteX66" fmla="*/ 3667735 w 8207078"/>
              <a:gd name="connsiteY66" fmla="*/ 1642992 h 2664372"/>
              <a:gd name="connsiteX67" fmla="*/ 3646339 w 8207078"/>
              <a:gd name="connsiteY67" fmla="*/ 1642992 h 2664372"/>
              <a:gd name="connsiteX68" fmla="*/ 3646339 w 8207078"/>
              <a:gd name="connsiteY68" fmla="*/ 1627226 h 2664372"/>
              <a:gd name="connsiteX69" fmla="*/ 3627195 w 8207078"/>
              <a:gd name="connsiteY69" fmla="*/ 1627226 h 2664372"/>
              <a:gd name="connsiteX70" fmla="*/ 3627195 w 8207078"/>
              <a:gd name="connsiteY70" fmla="*/ 1614839 h 2664372"/>
              <a:gd name="connsiteX71" fmla="*/ 3579899 w 8207078"/>
              <a:gd name="connsiteY71" fmla="*/ 1614839 h 2664372"/>
              <a:gd name="connsiteX72" fmla="*/ 3579899 w 8207078"/>
              <a:gd name="connsiteY72" fmla="*/ 1600200 h 2664372"/>
              <a:gd name="connsiteX73" fmla="*/ 3547242 w 8207078"/>
              <a:gd name="connsiteY73" fmla="*/ 1600200 h 2664372"/>
              <a:gd name="connsiteX74" fmla="*/ 3547242 w 8207078"/>
              <a:gd name="connsiteY74" fmla="*/ 1582182 h 2664372"/>
              <a:gd name="connsiteX75" fmla="*/ 3517963 w 8207078"/>
              <a:gd name="connsiteY75" fmla="*/ 1582182 h 2664372"/>
              <a:gd name="connsiteX76" fmla="*/ 3517963 w 8207078"/>
              <a:gd name="connsiteY76" fmla="*/ 1556281 h 2664372"/>
              <a:gd name="connsiteX77" fmla="*/ 3490936 w 8207078"/>
              <a:gd name="connsiteY77" fmla="*/ 1556281 h 2664372"/>
              <a:gd name="connsiteX78" fmla="*/ 3490936 w 8207078"/>
              <a:gd name="connsiteY78" fmla="*/ 1532633 h 2664372"/>
              <a:gd name="connsiteX79" fmla="*/ 3475171 w 8207078"/>
              <a:gd name="connsiteY79" fmla="*/ 1532633 h 2664372"/>
              <a:gd name="connsiteX80" fmla="*/ 3475171 w 8207078"/>
              <a:gd name="connsiteY80" fmla="*/ 1497724 h 2664372"/>
              <a:gd name="connsiteX81" fmla="*/ 3463910 w 8207078"/>
              <a:gd name="connsiteY81" fmla="*/ 1497724 h 2664372"/>
              <a:gd name="connsiteX82" fmla="*/ 3463910 w 8207078"/>
              <a:gd name="connsiteY82" fmla="*/ 1485337 h 2664372"/>
              <a:gd name="connsiteX83" fmla="*/ 3463910 w 8207078"/>
              <a:gd name="connsiteY83" fmla="*/ 1485337 h 2664372"/>
              <a:gd name="connsiteX84" fmla="*/ 3463910 w 8207078"/>
              <a:gd name="connsiteY84" fmla="*/ 1451553 h 2664372"/>
              <a:gd name="connsiteX85" fmla="*/ 3389586 w 8207078"/>
              <a:gd name="connsiteY85" fmla="*/ 1451553 h 2664372"/>
              <a:gd name="connsiteX86" fmla="*/ 3389586 w 8207078"/>
              <a:gd name="connsiteY86" fmla="*/ 1425653 h 2664372"/>
              <a:gd name="connsiteX87" fmla="*/ 3247697 w 8207078"/>
              <a:gd name="connsiteY87" fmla="*/ 1425653 h 2664372"/>
              <a:gd name="connsiteX88" fmla="*/ 3247697 w 8207078"/>
              <a:gd name="connsiteY88" fmla="*/ 1417770 h 2664372"/>
              <a:gd name="connsiteX89" fmla="*/ 3189139 w 8207078"/>
              <a:gd name="connsiteY89" fmla="*/ 1417770 h 2664372"/>
              <a:gd name="connsiteX90" fmla="*/ 3189139 w 8207078"/>
              <a:gd name="connsiteY90" fmla="*/ 1400878 h 2664372"/>
              <a:gd name="connsiteX91" fmla="*/ 3072024 w 8207078"/>
              <a:gd name="connsiteY91" fmla="*/ 1400878 h 2664372"/>
              <a:gd name="connsiteX92" fmla="*/ 3072024 w 8207078"/>
              <a:gd name="connsiteY92" fmla="*/ 1373852 h 2664372"/>
              <a:gd name="connsiteX93" fmla="*/ 3063015 w 8207078"/>
              <a:gd name="connsiteY93" fmla="*/ 1373852 h 2664372"/>
              <a:gd name="connsiteX94" fmla="*/ 3063015 w 8207078"/>
              <a:gd name="connsiteY94" fmla="*/ 1358086 h 2664372"/>
              <a:gd name="connsiteX95" fmla="*/ 3049502 w 8207078"/>
              <a:gd name="connsiteY95" fmla="*/ 1358086 h 2664372"/>
              <a:gd name="connsiteX96" fmla="*/ 3049502 w 8207078"/>
              <a:gd name="connsiteY96" fmla="*/ 1313042 h 2664372"/>
              <a:gd name="connsiteX97" fmla="*/ 3031484 w 8207078"/>
              <a:gd name="connsiteY97" fmla="*/ 1313042 h 2664372"/>
              <a:gd name="connsiteX98" fmla="*/ 3031484 w 8207078"/>
              <a:gd name="connsiteY98" fmla="*/ 1295024 h 2664372"/>
              <a:gd name="connsiteX99" fmla="*/ 3017971 w 8207078"/>
              <a:gd name="connsiteY99" fmla="*/ 1295024 h 2664372"/>
              <a:gd name="connsiteX100" fmla="*/ 3017971 w 8207078"/>
              <a:gd name="connsiteY100" fmla="*/ 1280385 h 2664372"/>
              <a:gd name="connsiteX101" fmla="*/ 3005583 w 8207078"/>
              <a:gd name="connsiteY101" fmla="*/ 1280385 h 2664372"/>
              <a:gd name="connsiteX102" fmla="*/ 3005583 w 8207078"/>
              <a:gd name="connsiteY102" fmla="*/ 1264619 h 2664372"/>
              <a:gd name="connsiteX103" fmla="*/ 2926756 w 8207078"/>
              <a:gd name="connsiteY103" fmla="*/ 1264619 h 2664372"/>
              <a:gd name="connsiteX104" fmla="*/ 2926756 w 8207078"/>
              <a:gd name="connsiteY104" fmla="*/ 1243223 h 2664372"/>
              <a:gd name="connsiteX105" fmla="*/ 2899729 w 8207078"/>
              <a:gd name="connsiteY105" fmla="*/ 1243223 h 2664372"/>
              <a:gd name="connsiteX106" fmla="*/ 2899729 w 8207078"/>
              <a:gd name="connsiteY106" fmla="*/ 1221827 h 2664372"/>
              <a:gd name="connsiteX107" fmla="*/ 2709417 w 8207078"/>
              <a:gd name="connsiteY107" fmla="*/ 1221827 h 2664372"/>
              <a:gd name="connsiteX108" fmla="*/ 2709417 w 8207078"/>
              <a:gd name="connsiteY108" fmla="*/ 1193675 h 2664372"/>
              <a:gd name="connsiteX109" fmla="*/ 2672255 w 8207078"/>
              <a:gd name="connsiteY109" fmla="*/ 1193675 h 2664372"/>
              <a:gd name="connsiteX110" fmla="*/ 2672255 w 8207078"/>
              <a:gd name="connsiteY110" fmla="*/ 1172278 h 2664372"/>
              <a:gd name="connsiteX111" fmla="*/ 2640724 w 8207078"/>
              <a:gd name="connsiteY111" fmla="*/ 1172278 h 2664372"/>
              <a:gd name="connsiteX112" fmla="*/ 2640724 w 8207078"/>
              <a:gd name="connsiteY112" fmla="*/ 1152009 h 2664372"/>
              <a:gd name="connsiteX113" fmla="*/ 2596806 w 8207078"/>
              <a:gd name="connsiteY113" fmla="*/ 1152009 h 2664372"/>
              <a:gd name="connsiteX114" fmla="*/ 2558518 w 8207078"/>
              <a:gd name="connsiteY114" fmla="*/ 1152009 h 2664372"/>
              <a:gd name="connsiteX115" fmla="*/ 2558518 w 8207078"/>
              <a:gd name="connsiteY115" fmla="*/ 1119351 h 2664372"/>
              <a:gd name="connsiteX116" fmla="*/ 2532618 w 8207078"/>
              <a:gd name="connsiteY116" fmla="*/ 1119351 h 2664372"/>
              <a:gd name="connsiteX117" fmla="*/ 2532618 w 8207078"/>
              <a:gd name="connsiteY117" fmla="*/ 1094577 h 2664372"/>
              <a:gd name="connsiteX118" fmla="*/ 2512348 w 8207078"/>
              <a:gd name="connsiteY118" fmla="*/ 1094577 h 2664372"/>
              <a:gd name="connsiteX119" fmla="*/ 2512348 w 8207078"/>
              <a:gd name="connsiteY119" fmla="*/ 1081064 h 2664372"/>
              <a:gd name="connsiteX120" fmla="*/ 2481943 w 8207078"/>
              <a:gd name="connsiteY120" fmla="*/ 1081064 h 2664372"/>
              <a:gd name="connsiteX121" fmla="*/ 2481943 w 8207078"/>
              <a:gd name="connsiteY121" fmla="*/ 1043902 h 2664372"/>
              <a:gd name="connsiteX122" fmla="*/ 2417755 w 8207078"/>
              <a:gd name="connsiteY122" fmla="*/ 1043902 h 2664372"/>
              <a:gd name="connsiteX123" fmla="*/ 2417755 w 8207078"/>
              <a:gd name="connsiteY123" fmla="*/ 1033767 h 2664372"/>
              <a:gd name="connsiteX124" fmla="*/ 2404242 w 8207078"/>
              <a:gd name="connsiteY124" fmla="*/ 1033767 h 2664372"/>
              <a:gd name="connsiteX125" fmla="*/ 2404242 w 8207078"/>
              <a:gd name="connsiteY125" fmla="*/ 1015749 h 2664372"/>
              <a:gd name="connsiteX126" fmla="*/ 2386224 w 8207078"/>
              <a:gd name="connsiteY126" fmla="*/ 1015749 h 2664372"/>
              <a:gd name="connsiteX127" fmla="*/ 2386224 w 8207078"/>
              <a:gd name="connsiteY127" fmla="*/ 1003362 h 2664372"/>
              <a:gd name="connsiteX128" fmla="*/ 2368206 w 8207078"/>
              <a:gd name="connsiteY128" fmla="*/ 1003362 h 2664372"/>
              <a:gd name="connsiteX129" fmla="*/ 2368206 w 8207078"/>
              <a:gd name="connsiteY129" fmla="*/ 979714 h 2664372"/>
              <a:gd name="connsiteX130" fmla="*/ 2347936 w 8207078"/>
              <a:gd name="connsiteY130" fmla="*/ 979714 h 2664372"/>
              <a:gd name="connsiteX131" fmla="*/ 2347936 w 8207078"/>
              <a:gd name="connsiteY131" fmla="*/ 969579 h 2664372"/>
              <a:gd name="connsiteX132" fmla="*/ 2296135 w 8207078"/>
              <a:gd name="connsiteY132" fmla="*/ 969579 h 2664372"/>
              <a:gd name="connsiteX133" fmla="*/ 2296135 w 8207078"/>
              <a:gd name="connsiteY133" fmla="*/ 943678 h 2664372"/>
              <a:gd name="connsiteX134" fmla="*/ 2272487 w 8207078"/>
              <a:gd name="connsiteY134" fmla="*/ 943678 h 2664372"/>
              <a:gd name="connsiteX135" fmla="*/ 2272487 w 8207078"/>
              <a:gd name="connsiteY135" fmla="*/ 921156 h 2664372"/>
              <a:gd name="connsiteX136" fmla="*/ 2157624 w 8207078"/>
              <a:gd name="connsiteY136" fmla="*/ 921156 h 2664372"/>
              <a:gd name="connsiteX137" fmla="*/ 2157624 w 8207078"/>
              <a:gd name="connsiteY137" fmla="*/ 903139 h 2664372"/>
              <a:gd name="connsiteX138" fmla="*/ 2130597 w 8207078"/>
              <a:gd name="connsiteY138" fmla="*/ 903139 h 2664372"/>
              <a:gd name="connsiteX139" fmla="*/ 2130597 w 8207078"/>
              <a:gd name="connsiteY139" fmla="*/ 885121 h 2664372"/>
              <a:gd name="connsiteX140" fmla="*/ 2111453 w 8207078"/>
              <a:gd name="connsiteY140" fmla="*/ 885121 h 2664372"/>
              <a:gd name="connsiteX141" fmla="*/ 2111453 w 8207078"/>
              <a:gd name="connsiteY141" fmla="*/ 864851 h 2664372"/>
              <a:gd name="connsiteX142" fmla="*/ 2097940 w 8207078"/>
              <a:gd name="connsiteY142" fmla="*/ 864851 h 2664372"/>
              <a:gd name="connsiteX143" fmla="*/ 2097940 w 8207078"/>
              <a:gd name="connsiteY143" fmla="*/ 845707 h 2664372"/>
              <a:gd name="connsiteX144" fmla="*/ 2067535 w 8207078"/>
              <a:gd name="connsiteY144" fmla="*/ 845707 h 2664372"/>
              <a:gd name="connsiteX145" fmla="*/ 2067535 w 8207078"/>
              <a:gd name="connsiteY145" fmla="*/ 828815 h 2664372"/>
              <a:gd name="connsiteX146" fmla="*/ 2057400 w 8207078"/>
              <a:gd name="connsiteY146" fmla="*/ 828815 h 2664372"/>
              <a:gd name="connsiteX147" fmla="*/ 2057400 w 8207078"/>
              <a:gd name="connsiteY147" fmla="*/ 819807 h 2664372"/>
              <a:gd name="connsiteX148" fmla="*/ 2024743 w 8207078"/>
              <a:gd name="connsiteY148" fmla="*/ 819807 h 2664372"/>
              <a:gd name="connsiteX149" fmla="*/ 2024743 w 8207078"/>
              <a:gd name="connsiteY149" fmla="*/ 798410 h 2664372"/>
              <a:gd name="connsiteX150" fmla="*/ 2010104 w 8207078"/>
              <a:gd name="connsiteY150" fmla="*/ 798410 h 2664372"/>
              <a:gd name="connsiteX151" fmla="*/ 2010104 w 8207078"/>
              <a:gd name="connsiteY151" fmla="*/ 784897 h 2664372"/>
              <a:gd name="connsiteX152" fmla="*/ 1995464 w 8207078"/>
              <a:gd name="connsiteY152" fmla="*/ 784897 h 2664372"/>
              <a:gd name="connsiteX153" fmla="*/ 1995464 w 8207078"/>
              <a:gd name="connsiteY153" fmla="*/ 766879 h 2664372"/>
              <a:gd name="connsiteX154" fmla="*/ 1980825 w 8207078"/>
              <a:gd name="connsiteY154" fmla="*/ 766879 h 2664372"/>
              <a:gd name="connsiteX155" fmla="*/ 1980825 w 8207078"/>
              <a:gd name="connsiteY155" fmla="*/ 749988 h 2664372"/>
              <a:gd name="connsiteX156" fmla="*/ 1954924 w 8207078"/>
              <a:gd name="connsiteY156" fmla="*/ 749988 h 2664372"/>
              <a:gd name="connsiteX157" fmla="*/ 1954924 w 8207078"/>
              <a:gd name="connsiteY157" fmla="*/ 733096 h 2664372"/>
              <a:gd name="connsiteX158" fmla="*/ 1927898 w 8207078"/>
              <a:gd name="connsiteY158" fmla="*/ 733096 h 2664372"/>
              <a:gd name="connsiteX159" fmla="*/ 1927898 w 8207078"/>
              <a:gd name="connsiteY159" fmla="*/ 720709 h 2664372"/>
              <a:gd name="connsiteX160" fmla="*/ 1915511 w 8207078"/>
              <a:gd name="connsiteY160" fmla="*/ 720709 h 2664372"/>
              <a:gd name="connsiteX161" fmla="*/ 1915511 w 8207078"/>
              <a:gd name="connsiteY161" fmla="*/ 700439 h 2664372"/>
              <a:gd name="connsiteX162" fmla="*/ 1895241 w 8207078"/>
              <a:gd name="connsiteY162" fmla="*/ 700439 h 2664372"/>
              <a:gd name="connsiteX163" fmla="*/ 1895241 w 8207078"/>
              <a:gd name="connsiteY163" fmla="*/ 688052 h 2664372"/>
              <a:gd name="connsiteX164" fmla="*/ 1871592 w 8207078"/>
              <a:gd name="connsiteY164" fmla="*/ 688052 h 2664372"/>
              <a:gd name="connsiteX165" fmla="*/ 1871592 w 8207078"/>
              <a:gd name="connsiteY165" fmla="*/ 670034 h 2664372"/>
              <a:gd name="connsiteX166" fmla="*/ 1827674 w 8207078"/>
              <a:gd name="connsiteY166" fmla="*/ 670034 h 2664372"/>
              <a:gd name="connsiteX167" fmla="*/ 1827674 w 8207078"/>
              <a:gd name="connsiteY167" fmla="*/ 650890 h 2664372"/>
              <a:gd name="connsiteX168" fmla="*/ 1787134 w 8207078"/>
              <a:gd name="connsiteY168" fmla="*/ 650890 h 2664372"/>
              <a:gd name="connsiteX169" fmla="*/ 1787134 w 8207078"/>
              <a:gd name="connsiteY169" fmla="*/ 624990 h 2664372"/>
              <a:gd name="connsiteX170" fmla="*/ 1748846 w 8207078"/>
              <a:gd name="connsiteY170" fmla="*/ 624990 h 2664372"/>
              <a:gd name="connsiteX171" fmla="*/ 1748846 w 8207078"/>
              <a:gd name="connsiteY171" fmla="*/ 608098 h 2664372"/>
              <a:gd name="connsiteX172" fmla="*/ 1695919 w 8207078"/>
              <a:gd name="connsiteY172" fmla="*/ 608098 h 2664372"/>
              <a:gd name="connsiteX173" fmla="*/ 1695919 w 8207078"/>
              <a:gd name="connsiteY173" fmla="*/ 596837 h 2664372"/>
              <a:gd name="connsiteX174" fmla="*/ 1662136 w 8207078"/>
              <a:gd name="connsiteY174" fmla="*/ 596837 h 2664372"/>
              <a:gd name="connsiteX175" fmla="*/ 1662136 w 8207078"/>
              <a:gd name="connsiteY175" fmla="*/ 584450 h 2664372"/>
              <a:gd name="connsiteX176" fmla="*/ 1617092 w 8207078"/>
              <a:gd name="connsiteY176" fmla="*/ 584450 h 2664372"/>
              <a:gd name="connsiteX177" fmla="*/ 1617092 w 8207078"/>
              <a:gd name="connsiteY177" fmla="*/ 572063 h 2664372"/>
              <a:gd name="connsiteX178" fmla="*/ 1592317 w 8207078"/>
              <a:gd name="connsiteY178" fmla="*/ 572063 h 2664372"/>
              <a:gd name="connsiteX179" fmla="*/ 1592317 w 8207078"/>
              <a:gd name="connsiteY179" fmla="*/ 559676 h 2664372"/>
              <a:gd name="connsiteX180" fmla="*/ 1566417 w 8207078"/>
              <a:gd name="connsiteY180" fmla="*/ 559676 h 2664372"/>
              <a:gd name="connsiteX181" fmla="*/ 1566417 w 8207078"/>
              <a:gd name="connsiteY181" fmla="*/ 542784 h 2664372"/>
              <a:gd name="connsiteX182" fmla="*/ 1521373 w 8207078"/>
              <a:gd name="connsiteY182" fmla="*/ 542784 h 2664372"/>
              <a:gd name="connsiteX183" fmla="*/ 1521373 w 8207078"/>
              <a:gd name="connsiteY183" fmla="*/ 537153 h 2664372"/>
              <a:gd name="connsiteX184" fmla="*/ 1502229 w 8207078"/>
              <a:gd name="connsiteY184" fmla="*/ 537153 h 2664372"/>
              <a:gd name="connsiteX185" fmla="*/ 1502229 w 8207078"/>
              <a:gd name="connsiteY185" fmla="*/ 512379 h 2664372"/>
              <a:gd name="connsiteX186" fmla="*/ 1452680 w 8207078"/>
              <a:gd name="connsiteY186" fmla="*/ 512379 h 2664372"/>
              <a:gd name="connsiteX187" fmla="*/ 1452680 w 8207078"/>
              <a:gd name="connsiteY187" fmla="*/ 480848 h 2664372"/>
              <a:gd name="connsiteX188" fmla="*/ 1403131 w 8207078"/>
              <a:gd name="connsiteY188" fmla="*/ 480848 h 2664372"/>
              <a:gd name="connsiteX189" fmla="*/ 1403131 w 8207078"/>
              <a:gd name="connsiteY189" fmla="*/ 475217 h 2664372"/>
              <a:gd name="connsiteX190" fmla="*/ 1362591 w 8207078"/>
              <a:gd name="connsiteY190" fmla="*/ 475217 h 2664372"/>
              <a:gd name="connsiteX191" fmla="*/ 1362591 w 8207078"/>
              <a:gd name="connsiteY191" fmla="*/ 459452 h 2664372"/>
              <a:gd name="connsiteX192" fmla="*/ 1341195 w 8207078"/>
              <a:gd name="connsiteY192" fmla="*/ 459452 h 2664372"/>
              <a:gd name="connsiteX193" fmla="*/ 1341195 w 8207078"/>
              <a:gd name="connsiteY193" fmla="*/ 450443 h 2664372"/>
              <a:gd name="connsiteX194" fmla="*/ 1314169 w 8207078"/>
              <a:gd name="connsiteY194" fmla="*/ 450443 h 2664372"/>
              <a:gd name="connsiteX195" fmla="*/ 1314169 w 8207078"/>
              <a:gd name="connsiteY195" fmla="*/ 430173 h 2664372"/>
              <a:gd name="connsiteX196" fmla="*/ 1287142 w 8207078"/>
              <a:gd name="connsiteY196" fmla="*/ 430173 h 2664372"/>
              <a:gd name="connsiteX197" fmla="*/ 1287142 w 8207078"/>
              <a:gd name="connsiteY197" fmla="*/ 404273 h 2664372"/>
              <a:gd name="connsiteX198" fmla="*/ 1281511 w 8207078"/>
              <a:gd name="connsiteY198" fmla="*/ 398642 h 2664372"/>
              <a:gd name="connsiteX199" fmla="*/ 1258989 w 8207078"/>
              <a:gd name="connsiteY199" fmla="*/ 398642 h 2664372"/>
              <a:gd name="connsiteX200" fmla="*/ 1258989 w 8207078"/>
              <a:gd name="connsiteY200" fmla="*/ 382877 h 2664372"/>
              <a:gd name="connsiteX201" fmla="*/ 1218449 w 8207078"/>
              <a:gd name="connsiteY201" fmla="*/ 382877 h 2664372"/>
              <a:gd name="connsiteX202" fmla="*/ 1218449 w 8207078"/>
              <a:gd name="connsiteY202" fmla="*/ 364859 h 2664372"/>
              <a:gd name="connsiteX203" fmla="*/ 1126109 w 8207078"/>
              <a:gd name="connsiteY203" fmla="*/ 364859 h 2664372"/>
              <a:gd name="connsiteX204" fmla="*/ 1126109 w 8207078"/>
              <a:gd name="connsiteY204" fmla="*/ 354724 h 2664372"/>
              <a:gd name="connsiteX205" fmla="*/ 1109217 w 8207078"/>
              <a:gd name="connsiteY205" fmla="*/ 354724 h 2664372"/>
              <a:gd name="connsiteX206" fmla="*/ 1109217 w 8207078"/>
              <a:gd name="connsiteY206" fmla="*/ 338958 h 2664372"/>
              <a:gd name="connsiteX207" fmla="*/ 1094578 w 8207078"/>
              <a:gd name="connsiteY207" fmla="*/ 338958 h 2664372"/>
              <a:gd name="connsiteX208" fmla="*/ 1094578 w 8207078"/>
              <a:gd name="connsiteY208" fmla="*/ 310806 h 2664372"/>
              <a:gd name="connsiteX209" fmla="*/ 1070929 w 8207078"/>
              <a:gd name="connsiteY209" fmla="*/ 310806 h 2664372"/>
              <a:gd name="connsiteX210" fmla="*/ 1070929 w 8207078"/>
              <a:gd name="connsiteY210" fmla="*/ 296166 h 2664372"/>
              <a:gd name="connsiteX211" fmla="*/ 1050659 w 8207078"/>
              <a:gd name="connsiteY211" fmla="*/ 296166 h 2664372"/>
              <a:gd name="connsiteX212" fmla="*/ 1050659 w 8207078"/>
              <a:gd name="connsiteY212" fmla="*/ 272518 h 2664372"/>
              <a:gd name="connsiteX213" fmla="*/ 971832 w 8207078"/>
              <a:gd name="connsiteY213" fmla="*/ 272518 h 2664372"/>
              <a:gd name="connsiteX214" fmla="*/ 971832 w 8207078"/>
              <a:gd name="connsiteY214" fmla="*/ 264635 h 2664372"/>
              <a:gd name="connsiteX215" fmla="*/ 948183 w 8207078"/>
              <a:gd name="connsiteY215" fmla="*/ 264635 h 2664372"/>
              <a:gd name="connsiteX216" fmla="*/ 948183 w 8207078"/>
              <a:gd name="connsiteY216" fmla="*/ 242113 h 2664372"/>
              <a:gd name="connsiteX217" fmla="*/ 920031 w 8207078"/>
              <a:gd name="connsiteY217" fmla="*/ 242113 h 2664372"/>
              <a:gd name="connsiteX218" fmla="*/ 920031 w 8207078"/>
              <a:gd name="connsiteY218" fmla="*/ 221843 h 2664372"/>
              <a:gd name="connsiteX219" fmla="*/ 867104 w 8207078"/>
              <a:gd name="connsiteY219" fmla="*/ 221843 h 2664372"/>
              <a:gd name="connsiteX220" fmla="*/ 867104 w 8207078"/>
              <a:gd name="connsiteY220" fmla="*/ 209456 h 2664372"/>
              <a:gd name="connsiteX221" fmla="*/ 844581 w 8207078"/>
              <a:gd name="connsiteY221" fmla="*/ 209456 h 2664372"/>
              <a:gd name="connsiteX222" fmla="*/ 844581 w 8207078"/>
              <a:gd name="connsiteY222" fmla="*/ 195943 h 2664372"/>
              <a:gd name="connsiteX223" fmla="*/ 818681 w 8207078"/>
              <a:gd name="connsiteY223" fmla="*/ 195943 h 2664372"/>
              <a:gd name="connsiteX224" fmla="*/ 818681 w 8207078"/>
              <a:gd name="connsiteY224" fmla="*/ 174546 h 2664372"/>
              <a:gd name="connsiteX225" fmla="*/ 748862 w 8207078"/>
              <a:gd name="connsiteY225" fmla="*/ 174546 h 2664372"/>
              <a:gd name="connsiteX226" fmla="*/ 748862 w 8207078"/>
              <a:gd name="connsiteY226" fmla="*/ 159907 h 2664372"/>
              <a:gd name="connsiteX227" fmla="*/ 659900 w 8207078"/>
              <a:gd name="connsiteY227" fmla="*/ 159907 h 2664372"/>
              <a:gd name="connsiteX228" fmla="*/ 659900 w 8207078"/>
              <a:gd name="connsiteY228" fmla="*/ 141889 h 2664372"/>
              <a:gd name="connsiteX229" fmla="*/ 644134 w 8207078"/>
              <a:gd name="connsiteY229" fmla="*/ 141889 h 2664372"/>
              <a:gd name="connsiteX230" fmla="*/ 644134 w 8207078"/>
              <a:gd name="connsiteY230" fmla="*/ 110358 h 2664372"/>
              <a:gd name="connsiteX231" fmla="*/ 604720 w 8207078"/>
              <a:gd name="connsiteY231" fmla="*/ 110358 h 2664372"/>
              <a:gd name="connsiteX232" fmla="*/ 604720 w 8207078"/>
              <a:gd name="connsiteY232" fmla="*/ 102476 h 2664372"/>
              <a:gd name="connsiteX233" fmla="*/ 486479 w 8207078"/>
              <a:gd name="connsiteY233" fmla="*/ 102476 h 2664372"/>
              <a:gd name="connsiteX234" fmla="*/ 486479 w 8207078"/>
              <a:gd name="connsiteY234" fmla="*/ 86710 h 2664372"/>
              <a:gd name="connsiteX235" fmla="*/ 407651 w 8207078"/>
              <a:gd name="connsiteY235" fmla="*/ 86710 h 2664372"/>
              <a:gd name="connsiteX236" fmla="*/ 407651 w 8207078"/>
              <a:gd name="connsiteY236" fmla="*/ 79953 h 2664372"/>
              <a:gd name="connsiteX237" fmla="*/ 342337 w 8207078"/>
              <a:gd name="connsiteY237" fmla="*/ 79953 h 2664372"/>
              <a:gd name="connsiteX238" fmla="*/ 342337 w 8207078"/>
              <a:gd name="connsiteY238" fmla="*/ 66440 h 2664372"/>
              <a:gd name="connsiteX239" fmla="*/ 275897 w 8207078"/>
              <a:gd name="connsiteY239" fmla="*/ 66440 h 2664372"/>
              <a:gd name="connsiteX240" fmla="*/ 275897 w 8207078"/>
              <a:gd name="connsiteY240" fmla="*/ 56305 h 2664372"/>
              <a:gd name="connsiteX241" fmla="*/ 246618 w 8207078"/>
              <a:gd name="connsiteY241" fmla="*/ 56305 h 2664372"/>
              <a:gd name="connsiteX242" fmla="*/ 246618 w 8207078"/>
              <a:gd name="connsiteY242" fmla="*/ 38287 h 2664372"/>
              <a:gd name="connsiteX243" fmla="*/ 183556 w 8207078"/>
              <a:gd name="connsiteY243" fmla="*/ 38287 h 2664372"/>
              <a:gd name="connsiteX244" fmla="*/ 86711 w 8207078"/>
              <a:gd name="connsiteY244" fmla="*/ 38287 h 2664372"/>
              <a:gd name="connsiteX245" fmla="*/ 86711 w 8207078"/>
              <a:gd name="connsiteY245" fmla="*/ 13513 h 2664372"/>
              <a:gd name="connsiteX246" fmla="*/ 70945 w 8207078"/>
              <a:gd name="connsiteY246" fmla="*/ 13513 h 2664372"/>
              <a:gd name="connsiteX247" fmla="*/ 70945 w 8207078"/>
              <a:gd name="connsiteY247" fmla="*/ 0 h 2664372"/>
              <a:gd name="connsiteX248" fmla="*/ 0 w 8207078"/>
              <a:gd name="connsiteY248" fmla="*/ 0 h 26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8207078" h="2664372">
                <a:moveTo>
                  <a:pt x="8207078" y="2664372"/>
                </a:moveTo>
                <a:lnTo>
                  <a:pt x="7951451" y="2664372"/>
                </a:lnTo>
                <a:lnTo>
                  <a:pt x="7951451" y="2578788"/>
                </a:lnTo>
                <a:lnTo>
                  <a:pt x="7807310" y="2578788"/>
                </a:lnTo>
                <a:lnTo>
                  <a:pt x="7807310" y="2499960"/>
                </a:lnTo>
                <a:lnTo>
                  <a:pt x="6880522" y="2499960"/>
                </a:lnTo>
                <a:lnTo>
                  <a:pt x="6880522" y="2450411"/>
                </a:lnTo>
                <a:lnTo>
                  <a:pt x="6556203" y="2450411"/>
                </a:lnTo>
                <a:lnTo>
                  <a:pt x="6556203" y="2416628"/>
                </a:lnTo>
                <a:lnTo>
                  <a:pt x="6511159" y="2416628"/>
                </a:lnTo>
                <a:lnTo>
                  <a:pt x="6511159" y="2390728"/>
                </a:lnTo>
                <a:lnTo>
                  <a:pt x="6101255" y="2390728"/>
                </a:lnTo>
                <a:lnTo>
                  <a:pt x="6101255" y="2354692"/>
                </a:lnTo>
                <a:lnTo>
                  <a:pt x="6078733" y="2354692"/>
                </a:lnTo>
                <a:lnTo>
                  <a:pt x="6078733" y="2332170"/>
                </a:lnTo>
                <a:lnTo>
                  <a:pt x="5927835" y="2332170"/>
                </a:lnTo>
                <a:lnTo>
                  <a:pt x="5927835" y="2310774"/>
                </a:lnTo>
                <a:lnTo>
                  <a:pt x="5833242" y="2310774"/>
                </a:lnTo>
                <a:lnTo>
                  <a:pt x="5833242" y="2248838"/>
                </a:lnTo>
                <a:lnTo>
                  <a:pt x="5770179" y="2248838"/>
                </a:lnTo>
                <a:lnTo>
                  <a:pt x="5770179" y="2221811"/>
                </a:lnTo>
                <a:lnTo>
                  <a:pt x="5578741" y="2221811"/>
                </a:lnTo>
                <a:lnTo>
                  <a:pt x="5578741" y="2197037"/>
                </a:lnTo>
                <a:lnTo>
                  <a:pt x="5560723" y="2197037"/>
                </a:lnTo>
                <a:lnTo>
                  <a:pt x="5560723" y="2168884"/>
                </a:lnTo>
                <a:lnTo>
                  <a:pt x="5535949" y="2168884"/>
                </a:lnTo>
                <a:lnTo>
                  <a:pt x="5535949" y="2158749"/>
                </a:lnTo>
                <a:lnTo>
                  <a:pt x="5520183" y="2158749"/>
                </a:lnTo>
                <a:lnTo>
                  <a:pt x="5520183" y="2144110"/>
                </a:lnTo>
                <a:lnTo>
                  <a:pt x="5410951" y="2144110"/>
                </a:lnTo>
                <a:lnTo>
                  <a:pt x="5410951" y="2118210"/>
                </a:lnTo>
                <a:lnTo>
                  <a:pt x="5345637" y="2118210"/>
                </a:lnTo>
                <a:lnTo>
                  <a:pt x="5345637" y="2095687"/>
                </a:lnTo>
                <a:lnTo>
                  <a:pt x="4958255" y="2095687"/>
                </a:lnTo>
                <a:lnTo>
                  <a:pt x="4958255" y="2070913"/>
                </a:lnTo>
                <a:lnTo>
                  <a:pt x="4779204" y="2070913"/>
                </a:lnTo>
                <a:lnTo>
                  <a:pt x="4779204" y="2054021"/>
                </a:lnTo>
                <a:lnTo>
                  <a:pt x="4702629" y="2054021"/>
                </a:lnTo>
                <a:lnTo>
                  <a:pt x="4702629" y="2025869"/>
                </a:lnTo>
                <a:lnTo>
                  <a:pt x="4494299" y="2025869"/>
                </a:lnTo>
                <a:lnTo>
                  <a:pt x="4494299" y="2011229"/>
                </a:lnTo>
                <a:lnTo>
                  <a:pt x="4476281" y="2011229"/>
                </a:lnTo>
                <a:lnTo>
                  <a:pt x="4476281" y="1989833"/>
                </a:lnTo>
                <a:lnTo>
                  <a:pt x="4414345" y="1989833"/>
                </a:lnTo>
                <a:lnTo>
                  <a:pt x="4414345" y="1949293"/>
                </a:lnTo>
                <a:lnTo>
                  <a:pt x="4376057" y="1949293"/>
                </a:lnTo>
                <a:lnTo>
                  <a:pt x="4376057" y="1930149"/>
                </a:lnTo>
                <a:lnTo>
                  <a:pt x="4315247" y="1930149"/>
                </a:lnTo>
                <a:lnTo>
                  <a:pt x="4315247" y="1916636"/>
                </a:lnTo>
                <a:lnTo>
                  <a:pt x="4289347" y="1916636"/>
                </a:lnTo>
                <a:lnTo>
                  <a:pt x="4289347" y="1898618"/>
                </a:lnTo>
                <a:lnTo>
                  <a:pt x="4240924" y="1898618"/>
                </a:lnTo>
                <a:lnTo>
                  <a:pt x="4240924" y="1871592"/>
                </a:lnTo>
                <a:lnTo>
                  <a:pt x="4218402" y="1871592"/>
                </a:lnTo>
                <a:lnTo>
                  <a:pt x="4218402" y="1851322"/>
                </a:lnTo>
                <a:lnTo>
                  <a:pt x="4013450" y="1851322"/>
                </a:lnTo>
                <a:lnTo>
                  <a:pt x="4013450" y="1807404"/>
                </a:lnTo>
                <a:lnTo>
                  <a:pt x="3943632" y="1807404"/>
                </a:lnTo>
                <a:lnTo>
                  <a:pt x="3943632" y="1744342"/>
                </a:lnTo>
                <a:lnTo>
                  <a:pt x="3912101" y="1744342"/>
                </a:lnTo>
                <a:lnTo>
                  <a:pt x="3912101" y="1711684"/>
                </a:lnTo>
                <a:lnTo>
                  <a:pt x="3828769" y="1711684"/>
                </a:lnTo>
                <a:lnTo>
                  <a:pt x="3828769" y="1677901"/>
                </a:lnTo>
                <a:lnTo>
                  <a:pt x="3799490" y="1677901"/>
                </a:lnTo>
                <a:lnTo>
                  <a:pt x="3799490" y="1661010"/>
                </a:lnTo>
                <a:lnTo>
                  <a:pt x="3667735" y="1661010"/>
                </a:lnTo>
                <a:lnTo>
                  <a:pt x="3667735" y="1642992"/>
                </a:lnTo>
                <a:lnTo>
                  <a:pt x="3646339" y="1642992"/>
                </a:lnTo>
                <a:lnTo>
                  <a:pt x="3646339" y="1627226"/>
                </a:lnTo>
                <a:lnTo>
                  <a:pt x="3627195" y="1627226"/>
                </a:lnTo>
                <a:lnTo>
                  <a:pt x="3627195" y="1614839"/>
                </a:lnTo>
                <a:lnTo>
                  <a:pt x="3579899" y="1614839"/>
                </a:lnTo>
                <a:lnTo>
                  <a:pt x="3579899" y="1600200"/>
                </a:lnTo>
                <a:lnTo>
                  <a:pt x="3547242" y="1600200"/>
                </a:lnTo>
                <a:lnTo>
                  <a:pt x="3547242" y="1582182"/>
                </a:lnTo>
                <a:lnTo>
                  <a:pt x="3517963" y="1582182"/>
                </a:lnTo>
                <a:lnTo>
                  <a:pt x="3517963" y="1556281"/>
                </a:lnTo>
                <a:lnTo>
                  <a:pt x="3490936" y="1556281"/>
                </a:lnTo>
                <a:lnTo>
                  <a:pt x="3490936" y="1532633"/>
                </a:lnTo>
                <a:lnTo>
                  <a:pt x="3475171" y="1532633"/>
                </a:lnTo>
                <a:lnTo>
                  <a:pt x="3475171" y="1497724"/>
                </a:lnTo>
                <a:lnTo>
                  <a:pt x="3463910" y="1497724"/>
                </a:lnTo>
                <a:lnTo>
                  <a:pt x="3463910" y="1485337"/>
                </a:lnTo>
                <a:lnTo>
                  <a:pt x="3463910" y="1485337"/>
                </a:lnTo>
                <a:lnTo>
                  <a:pt x="3463910" y="1451553"/>
                </a:lnTo>
                <a:lnTo>
                  <a:pt x="3389586" y="1451553"/>
                </a:lnTo>
                <a:lnTo>
                  <a:pt x="3389586" y="1425653"/>
                </a:lnTo>
                <a:lnTo>
                  <a:pt x="3247697" y="1425653"/>
                </a:lnTo>
                <a:lnTo>
                  <a:pt x="3247697" y="1417770"/>
                </a:lnTo>
                <a:lnTo>
                  <a:pt x="3189139" y="1417770"/>
                </a:lnTo>
                <a:lnTo>
                  <a:pt x="3189139" y="1400878"/>
                </a:lnTo>
                <a:lnTo>
                  <a:pt x="3072024" y="1400878"/>
                </a:lnTo>
                <a:lnTo>
                  <a:pt x="3072024" y="1373852"/>
                </a:lnTo>
                <a:lnTo>
                  <a:pt x="3063015" y="1373852"/>
                </a:lnTo>
                <a:lnTo>
                  <a:pt x="3063015" y="1358086"/>
                </a:lnTo>
                <a:lnTo>
                  <a:pt x="3049502" y="1358086"/>
                </a:lnTo>
                <a:lnTo>
                  <a:pt x="3049502" y="1313042"/>
                </a:lnTo>
                <a:lnTo>
                  <a:pt x="3031484" y="1313042"/>
                </a:lnTo>
                <a:lnTo>
                  <a:pt x="3031484" y="1295024"/>
                </a:lnTo>
                <a:lnTo>
                  <a:pt x="3017971" y="1295024"/>
                </a:lnTo>
                <a:lnTo>
                  <a:pt x="3017971" y="1280385"/>
                </a:lnTo>
                <a:lnTo>
                  <a:pt x="3005583" y="1280385"/>
                </a:lnTo>
                <a:lnTo>
                  <a:pt x="3005583" y="1264619"/>
                </a:lnTo>
                <a:lnTo>
                  <a:pt x="2926756" y="1264619"/>
                </a:lnTo>
                <a:lnTo>
                  <a:pt x="2926756" y="1243223"/>
                </a:lnTo>
                <a:lnTo>
                  <a:pt x="2899729" y="1243223"/>
                </a:lnTo>
                <a:lnTo>
                  <a:pt x="2899729" y="1221827"/>
                </a:lnTo>
                <a:lnTo>
                  <a:pt x="2709417" y="1221827"/>
                </a:lnTo>
                <a:lnTo>
                  <a:pt x="2709417" y="1193675"/>
                </a:lnTo>
                <a:lnTo>
                  <a:pt x="2672255" y="1193675"/>
                </a:lnTo>
                <a:lnTo>
                  <a:pt x="2672255" y="1172278"/>
                </a:lnTo>
                <a:lnTo>
                  <a:pt x="2640724" y="1172278"/>
                </a:lnTo>
                <a:lnTo>
                  <a:pt x="2640724" y="1152009"/>
                </a:lnTo>
                <a:lnTo>
                  <a:pt x="2596806" y="1152009"/>
                </a:lnTo>
                <a:lnTo>
                  <a:pt x="2558518" y="1152009"/>
                </a:lnTo>
                <a:lnTo>
                  <a:pt x="2558518" y="1119351"/>
                </a:lnTo>
                <a:lnTo>
                  <a:pt x="2532618" y="1119351"/>
                </a:lnTo>
                <a:lnTo>
                  <a:pt x="2532618" y="1094577"/>
                </a:lnTo>
                <a:lnTo>
                  <a:pt x="2512348" y="1094577"/>
                </a:lnTo>
                <a:lnTo>
                  <a:pt x="2512348" y="1081064"/>
                </a:lnTo>
                <a:lnTo>
                  <a:pt x="2481943" y="1081064"/>
                </a:lnTo>
                <a:lnTo>
                  <a:pt x="2481943" y="1043902"/>
                </a:lnTo>
                <a:lnTo>
                  <a:pt x="2417755" y="1043902"/>
                </a:lnTo>
                <a:lnTo>
                  <a:pt x="2417755" y="1033767"/>
                </a:lnTo>
                <a:lnTo>
                  <a:pt x="2404242" y="1033767"/>
                </a:lnTo>
                <a:lnTo>
                  <a:pt x="2404242" y="1015749"/>
                </a:lnTo>
                <a:lnTo>
                  <a:pt x="2386224" y="1015749"/>
                </a:lnTo>
                <a:lnTo>
                  <a:pt x="2386224" y="1003362"/>
                </a:lnTo>
                <a:lnTo>
                  <a:pt x="2368206" y="1003362"/>
                </a:lnTo>
                <a:lnTo>
                  <a:pt x="2368206" y="979714"/>
                </a:lnTo>
                <a:lnTo>
                  <a:pt x="2347936" y="979714"/>
                </a:lnTo>
                <a:lnTo>
                  <a:pt x="2347936" y="969579"/>
                </a:lnTo>
                <a:lnTo>
                  <a:pt x="2296135" y="969579"/>
                </a:lnTo>
                <a:lnTo>
                  <a:pt x="2296135" y="943678"/>
                </a:lnTo>
                <a:lnTo>
                  <a:pt x="2272487" y="943678"/>
                </a:lnTo>
                <a:lnTo>
                  <a:pt x="2272487" y="921156"/>
                </a:lnTo>
                <a:lnTo>
                  <a:pt x="2157624" y="921156"/>
                </a:lnTo>
                <a:lnTo>
                  <a:pt x="2157624" y="903139"/>
                </a:lnTo>
                <a:lnTo>
                  <a:pt x="2130597" y="903139"/>
                </a:lnTo>
                <a:lnTo>
                  <a:pt x="2130597" y="885121"/>
                </a:lnTo>
                <a:lnTo>
                  <a:pt x="2111453" y="885121"/>
                </a:lnTo>
                <a:lnTo>
                  <a:pt x="2111453" y="864851"/>
                </a:lnTo>
                <a:lnTo>
                  <a:pt x="2097940" y="864851"/>
                </a:lnTo>
                <a:lnTo>
                  <a:pt x="2097940" y="845707"/>
                </a:lnTo>
                <a:lnTo>
                  <a:pt x="2067535" y="845707"/>
                </a:lnTo>
                <a:lnTo>
                  <a:pt x="2067535" y="828815"/>
                </a:lnTo>
                <a:lnTo>
                  <a:pt x="2057400" y="828815"/>
                </a:lnTo>
                <a:lnTo>
                  <a:pt x="2057400" y="819807"/>
                </a:lnTo>
                <a:lnTo>
                  <a:pt x="2024743" y="819807"/>
                </a:lnTo>
                <a:lnTo>
                  <a:pt x="2024743" y="798410"/>
                </a:lnTo>
                <a:lnTo>
                  <a:pt x="2010104" y="798410"/>
                </a:lnTo>
                <a:lnTo>
                  <a:pt x="2010104" y="784897"/>
                </a:lnTo>
                <a:lnTo>
                  <a:pt x="1995464" y="784897"/>
                </a:lnTo>
                <a:lnTo>
                  <a:pt x="1995464" y="766879"/>
                </a:lnTo>
                <a:lnTo>
                  <a:pt x="1980825" y="766879"/>
                </a:lnTo>
                <a:lnTo>
                  <a:pt x="1980825" y="749988"/>
                </a:lnTo>
                <a:lnTo>
                  <a:pt x="1954924" y="749988"/>
                </a:lnTo>
                <a:lnTo>
                  <a:pt x="1954924" y="733096"/>
                </a:lnTo>
                <a:lnTo>
                  <a:pt x="1927898" y="733096"/>
                </a:lnTo>
                <a:lnTo>
                  <a:pt x="1927898" y="720709"/>
                </a:lnTo>
                <a:lnTo>
                  <a:pt x="1915511" y="720709"/>
                </a:lnTo>
                <a:lnTo>
                  <a:pt x="1915511" y="700439"/>
                </a:lnTo>
                <a:lnTo>
                  <a:pt x="1895241" y="700439"/>
                </a:lnTo>
                <a:lnTo>
                  <a:pt x="1895241" y="688052"/>
                </a:lnTo>
                <a:lnTo>
                  <a:pt x="1871592" y="688052"/>
                </a:lnTo>
                <a:lnTo>
                  <a:pt x="1871592" y="670034"/>
                </a:lnTo>
                <a:lnTo>
                  <a:pt x="1827674" y="670034"/>
                </a:lnTo>
                <a:lnTo>
                  <a:pt x="1827674" y="650890"/>
                </a:lnTo>
                <a:lnTo>
                  <a:pt x="1787134" y="650890"/>
                </a:lnTo>
                <a:lnTo>
                  <a:pt x="1787134" y="624990"/>
                </a:lnTo>
                <a:lnTo>
                  <a:pt x="1748846" y="624990"/>
                </a:lnTo>
                <a:lnTo>
                  <a:pt x="1748846" y="608098"/>
                </a:lnTo>
                <a:lnTo>
                  <a:pt x="1695919" y="608098"/>
                </a:lnTo>
                <a:lnTo>
                  <a:pt x="1695919" y="596837"/>
                </a:lnTo>
                <a:lnTo>
                  <a:pt x="1662136" y="596837"/>
                </a:lnTo>
                <a:lnTo>
                  <a:pt x="1662136" y="584450"/>
                </a:lnTo>
                <a:lnTo>
                  <a:pt x="1617092" y="584450"/>
                </a:lnTo>
                <a:lnTo>
                  <a:pt x="1617092" y="572063"/>
                </a:lnTo>
                <a:lnTo>
                  <a:pt x="1592317" y="572063"/>
                </a:lnTo>
                <a:lnTo>
                  <a:pt x="1592317" y="559676"/>
                </a:lnTo>
                <a:lnTo>
                  <a:pt x="1566417" y="559676"/>
                </a:lnTo>
                <a:lnTo>
                  <a:pt x="1566417" y="542784"/>
                </a:lnTo>
                <a:lnTo>
                  <a:pt x="1521373" y="542784"/>
                </a:lnTo>
                <a:lnTo>
                  <a:pt x="1521373" y="537153"/>
                </a:lnTo>
                <a:lnTo>
                  <a:pt x="1502229" y="537153"/>
                </a:lnTo>
                <a:lnTo>
                  <a:pt x="1502229" y="512379"/>
                </a:lnTo>
                <a:lnTo>
                  <a:pt x="1452680" y="512379"/>
                </a:lnTo>
                <a:lnTo>
                  <a:pt x="1452680" y="480848"/>
                </a:lnTo>
                <a:lnTo>
                  <a:pt x="1403131" y="480848"/>
                </a:lnTo>
                <a:lnTo>
                  <a:pt x="1403131" y="475217"/>
                </a:lnTo>
                <a:lnTo>
                  <a:pt x="1362591" y="475217"/>
                </a:lnTo>
                <a:lnTo>
                  <a:pt x="1362591" y="459452"/>
                </a:lnTo>
                <a:lnTo>
                  <a:pt x="1341195" y="459452"/>
                </a:lnTo>
                <a:lnTo>
                  <a:pt x="1341195" y="450443"/>
                </a:lnTo>
                <a:lnTo>
                  <a:pt x="1314169" y="450443"/>
                </a:lnTo>
                <a:lnTo>
                  <a:pt x="1314169" y="430173"/>
                </a:lnTo>
                <a:lnTo>
                  <a:pt x="1287142" y="430173"/>
                </a:lnTo>
                <a:lnTo>
                  <a:pt x="1287142" y="404273"/>
                </a:lnTo>
                <a:lnTo>
                  <a:pt x="1281511" y="398642"/>
                </a:lnTo>
                <a:lnTo>
                  <a:pt x="1258989" y="398642"/>
                </a:lnTo>
                <a:lnTo>
                  <a:pt x="1258989" y="382877"/>
                </a:lnTo>
                <a:lnTo>
                  <a:pt x="1218449" y="382877"/>
                </a:lnTo>
                <a:lnTo>
                  <a:pt x="1218449" y="364859"/>
                </a:lnTo>
                <a:lnTo>
                  <a:pt x="1126109" y="364859"/>
                </a:lnTo>
                <a:lnTo>
                  <a:pt x="1126109" y="354724"/>
                </a:lnTo>
                <a:lnTo>
                  <a:pt x="1109217" y="354724"/>
                </a:lnTo>
                <a:lnTo>
                  <a:pt x="1109217" y="338958"/>
                </a:lnTo>
                <a:lnTo>
                  <a:pt x="1094578" y="338958"/>
                </a:lnTo>
                <a:lnTo>
                  <a:pt x="1094578" y="310806"/>
                </a:lnTo>
                <a:lnTo>
                  <a:pt x="1070929" y="310806"/>
                </a:lnTo>
                <a:lnTo>
                  <a:pt x="1070929" y="296166"/>
                </a:lnTo>
                <a:lnTo>
                  <a:pt x="1050659" y="296166"/>
                </a:lnTo>
                <a:lnTo>
                  <a:pt x="1050659" y="272518"/>
                </a:lnTo>
                <a:lnTo>
                  <a:pt x="971832" y="272518"/>
                </a:lnTo>
                <a:lnTo>
                  <a:pt x="971832" y="264635"/>
                </a:lnTo>
                <a:lnTo>
                  <a:pt x="948183" y="264635"/>
                </a:lnTo>
                <a:lnTo>
                  <a:pt x="948183" y="242113"/>
                </a:lnTo>
                <a:lnTo>
                  <a:pt x="920031" y="242113"/>
                </a:lnTo>
                <a:lnTo>
                  <a:pt x="920031" y="221843"/>
                </a:lnTo>
                <a:lnTo>
                  <a:pt x="867104" y="221843"/>
                </a:lnTo>
                <a:lnTo>
                  <a:pt x="867104" y="209456"/>
                </a:lnTo>
                <a:lnTo>
                  <a:pt x="844581" y="209456"/>
                </a:lnTo>
                <a:lnTo>
                  <a:pt x="844581" y="195943"/>
                </a:lnTo>
                <a:lnTo>
                  <a:pt x="818681" y="195943"/>
                </a:lnTo>
                <a:lnTo>
                  <a:pt x="818681" y="174546"/>
                </a:lnTo>
                <a:lnTo>
                  <a:pt x="748862" y="174546"/>
                </a:lnTo>
                <a:lnTo>
                  <a:pt x="748862" y="159907"/>
                </a:lnTo>
                <a:lnTo>
                  <a:pt x="659900" y="159907"/>
                </a:lnTo>
                <a:lnTo>
                  <a:pt x="659900" y="141889"/>
                </a:lnTo>
                <a:lnTo>
                  <a:pt x="644134" y="141889"/>
                </a:lnTo>
                <a:lnTo>
                  <a:pt x="644134" y="110358"/>
                </a:lnTo>
                <a:lnTo>
                  <a:pt x="604720" y="110358"/>
                </a:lnTo>
                <a:lnTo>
                  <a:pt x="604720" y="102476"/>
                </a:lnTo>
                <a:lnTo>
                  <a:pt x="486479" y="102476"/>
                </a:lnTo>
                <a:lnTo>
                  <a:pt x="486479" y="86710"/>
                </a:lnTo>
                <a:lnTo>
                  <a:pt x="407651" y="86710"/>
                </a:lnTo>
                <a:lnTo>
                  <a:pt x="407651" y="79953"/>
                </a:lnTo>
                <a:lnTo>
                  <a:pt x="342337" y="79953"/>
                </a:lnTo>
                <a:lnTo>
                  <a:pt x="342337" y="66440"/>
                </a:lnTo>
                <a:lnTo>
                  <a:pt x="275897" y="66440"/>
                </a:lnTo>
                <a:lnTo>
                  <a:pt x="275897" y="56305"/>
                </a:lnTo>
                <a:lnTo>
                  <a:pt x="246618" y="56305"/>
                </a:lnTo>
                <a:lnTo>
                  <a:pt x="246618" y="38287"/>
                </a:lnTo>
                <a:lnTo>
                  <a:pt x="183556" y="38287"/>
                </a:lnTo>
                <a:lnTo>
                  <a:pt x="86711" y="38287"/>
                </a:lnTo>
                <a:lnTo>
                  <a:pt x="86711" y="13513"/>
                </a:lnTo>
                <a:lnTo>
                  <a:pt x="70945" y="13513"/>
                </a:lnTo>
                <a:lnTo>
                  <a:pt x="7094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55" name="Group 654">
            <a:extLst>
              <a:ext uri="{FF2B5EF4-FFF2-40B4-BE49-F238E27FC236}">
                <a16:creationId xmlns:a16="http://schemas.microsoft.com/office/drawing/2014/main" id="{9DE20323-2A68-E6D2-439E-64D9F1F31CD4}"/>
              </a:ext>
            </a:extLst>
          </p:cNvPr>
          <p:cNvGrpSpPr/>
          <p:nvPr/>
        </p:nvGrpSpPr>
        <p:grpSpPr>
          <a:xfrm>
            <a:off x="1715932" y="2062936"/>
            <a:ext cx="8224086" cy="2719922"/>
            <a:chOff x="1715932" y="1947326"/>
            <a:chExt cx="8224086" cy="2719922"/>
          </a:xfrm>
        </p:grpSpPr>
        <p:grpSp>
          <p:nvGrpSpPr>
            <p:cNvPr id="402" name="Group 401">
              <a:extLst>
                <a:ext uri="{FF2B5EF4-FFF2-40B4-BE49-F238E27FC236}">
                  <a16:creationId xmlns:a16="http://schemas.microsoft.com/office/drawing/2014/main" id="{7272677F-9355-8B44-4B6B-AFBA95168B9F}"/>
                </a:ext>
              </a:extLst>
            </p:cNvPr>
            <p:cNvGrpSpPr/>
            <p:nvPr/>
          </p:nvGrpSpPr>
          <p:grpSpPr>
            <a:xfrm>
              <a:off x="9868954" y="4602690"/>
              <a:ext cx="71064" cy="64558"/>
              <a:chOff x="1876424" y="1989137"/>
              <a:chExt cx="75142" cy="68263"/>
            </a:xfrm>
          </p:grpSpPr>
          <p:cxnSp>
            <p:nvCxnSpPr>
              <p:cNvPr id="403" name="Straight Connector 402">
                <a:extLst>
                  <a:ext uri="{FF2B5EF4-FFF2-40B4-BE49-F238E27FC236}">
                    <a16:creationId xmlns:a16="http://schemas.microsoft.com/office/drawing/2014/main" id="{E46F40DF-C886-9210-66A0-74FF66C1852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1CEC15EB-7686-13D3-D271-A0FD035C2AF2}"/>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F5A603E9-671F-3E35-F3A1-FBB7075ECF8F}"/>
                </a:ext>
              </a:extLst>
            </p:cNvPr>
            <p:cNvGrpSpPr/>
            <p:nvPr/>
          </p:nvGrpSpPr>
          <p:grpSpPr>
            <a:xfrm>
              <a:off x="9713551" y="4602690"/>
              <a:ext cx="71064" cy="64558"/>
              <a:chOff x="1876424" y="1989137"/>
              <a:chExt cx="75142" cy="68263"/>
            </a:xfrm>
          </p:grpSpPr>
          <p:cxnSp>
            <p:nvCxnSpPr>
              <p:cNvPr id="409" name="Straight Connector 408">
                <a:extLst>
                  <a:ext uri="{FF2B5EF4-FFF2-40B4-BE49-F238E27FC236}">
                    <a16:creationId xmlns:a16="http://schemas.microsoft.com/office/drawing/2014/main" id="{E49D634C-FD11-3263-58E8-8646AE75FA1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FAA94328-59C7-F797-2843-883DFF1A1E2F}"/>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191C1F09-5214-5F09-160A-ACC8224F5125}"/>
                </a:ext>
              </a:extLst>
            </p:cNvPr>
            <p:cNvGrpSpPr/>
            <p:nvPr/>
          </p:nvGrpSpPr>
          <p:grpSpPr>
            <a:xfrm>
              <a:off x="9691029" y="4602690"/>
              <a:ext cx="71064" cy="64558"/>
              <a:chOff x="1876424" y="1989137"/>
              <a:chExt cx="75142" cy="68263"/>
            </a:xfrm>
          </p:grpSpPr>
          <p:cxnSp>
            <p:nvCxnSpPr>
              <p:cNvPr id="412" name="Straight Connector 411">
                <a:extLst>
                  <a:ext uri="{FF2B5EF4-FFF2-40B4-BE49-F238E27FC236}">
                    <a16:creationId xmlns:a16="http://schemas.microsoft.com/office/drawing/2014/main" id="{DCAA4429-5FB6-DD2A-2CAA-24EF1C6C8467}"/>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34267D5E-5158-EA12-18EA-FB5D173292A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D5F81209-BB94-5AC1-7E40-59A69EC27424}"/>
                </a:ext>
              </a:extLst>
            </p:cNvPr>
            <p:cNvGrpSpPr/>
            <p:nvPr/>
          </p:nvGrpSpPr>
          <p:grpSpPr>
            <a:xfrm>
              <a:off x="9651615" y="4602690"/>
              <a:ext cx="71064" cy="64558"/>
              <a:chOff x="1876424" y="1989137"/>
              <a:chExt cx="75142" cy="68263"/>
            </a:xfrm>
          </p:grpSpPr>
          <p:cxnSp>
            <p:nvCxnSpPr>
              <p:cNvPr id="415" name="Straight Connector 414">
                <a:extLst>
                  <a:ext uri="{FF2B5EF4-FFF2-40B4-BE49-F238E27FC236}">
                    <a16:creationId xmlns:a16="http://schemas.microsoft.com/office/drawing/2014/main" id="{5704118A-6B03-9EEA-D415-EEB2F5BD37CD}"/>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1F3C48C-A045-71DD-EDD1-0BB4E7C54DF5}"/>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22191D85-CECD-62D8-1C99-5D8E460042B1}"/>
                </a:ext>
              </a:extLst>
            </p:cNvPr>
            <p:cNvGrpSpPr/>
            <p:nvPr/>
          </p:nvGrpSpPr>
          <p:grpSpPr>
            <a:xfrm>
              <a:off x="9260855" y="4440531"/>
              <a:ext cx="71064" cy="64558"/>
              <a:chOff x="1876424" y="1989137"/>
              <a:chExt cx="75142" cy="68263"/>
            </a:xfrm>
          </p:grpSpPr>
          <p:cxnSp>
            <p:nvCxnSpPr>
              <p:cNvPr id="418" name="Straight Connector 417">
                <a:extLst>
                  <a:ext uri="{FF2B5EF4-FFF2-40B4-BE49-F238E27FC236}">
                    <a16:creationId xmlns:a16="http://schemas.microsoft.com/office/drawing/2014/main" id="{633AA9B8-4BBF-FCC5-F448-B7DBBAAA374F}"/>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EB716F8-E467-1795-B376-30FCF21590C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0CCF178C-C48B-DC2A-25AA-D4AFE149DBCC}"/>
                </a:ext>
              </a:extLst>
            </p:cNvPr>
            <p:cNvGrpSpPr/>
            <p:nvPr/>
          </p:nvGrpSpPr>
          <p:grpSpPr>
            <a:xfrm>
              <a:off x="9201171" y="4440531"/>
              <a:ext cx="71064" cy="64558"/>
              <a:chOff x="1876424" y="1989137"/>
              <a:chExt cx="75142" cy="68263"/>
            </a:xfrm>
          </p:grpSpPr>
          <p:cxnSp>
            <p:nvCxnSpPr>
              <p:cNvPr id="421" name="Straight Connector 420">
                <a:extLst>
                  <a:ext uri="{FF2B5EF4-FFF2-40B4-BE49-F238E27FC236}">
                    <a16:creationId xmlns:a16="http://schemas.microsoft.com/office/drawing/2014/main" id="{E3976F64-3429-A173-0DD4-25366748597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AF2EB5C8-FEB1-0E92-C696-3B30B644973F}"/>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C3F9F5CD-AB47-D313-B674-2CD341590AA2}"/>
                </a:ext>
              </a:extLst>
            </p:cNvPr>
            <p:cNvGrpSpPr/>
            <p:nvPr/>
          </p:nvGrpSpPr>
          <p:grpSpPr>
            <a:xfrm>
              <a:off x="8908383" y="4440531"/>
              <a:ext cx="71064" cy="64558"/>
              <a:chOff x="1876424" y="1989137"/>
              <a:chExt cx="75142" cy="68263"/>
            </a:xfrm>
          </p:grpSpPr>
          <p:cxnSp>
            <p:nvCxnSpPr>
              <p:cNvPr id="424" name="Straight Connector 423">
                <a:extLst>
                  <a:ext uri="{FF2B5EF4-FFF2-40B4-BE49-F238E27FC236}">
                    <a16:creationId xmlns:a16="http://schemas.microsoft.com/office/drawing/2014/main" id="{445BBB71-E97D-E88A-5DB0-AA94C6E36D2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A6892492-C993-4994-90F4-0F85AD8DA08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28AF81C7-644A-EE06-D69C-348E3C246B5B}"/>
                </a:ext>
              </a:extLst>
            </p:cNvPr>
            <p:cNvGrpSpPr/>
            <p:nvPr/>
          </p:nvGrpSpPr>
          <p:grpSpPr>
            <a:xfrm>
              <a:off x="8755233" y="4440531"/>
              <a:ext cx="71064" cy="64558"/>
              <a:chOff x="1876424" y="1989137"/>
              <a:chExt cx="75142" cy="68263"/>
            </a:xfrm>
          </p:grpSpPr>
          <p:cxnSp>
            <p:nvCxnSpPr>
              <p:cNvPr id="427" name="Straight Connector 426">
                <a:extLst>
                  <a:ext uri="{FF2B5EF4-FFF2-40B4-BE49-F238E27FC236}">
                    <a16:creationId xmlns:a16="http://schemas.microsoft.com/office/drawing/2014/main" id="{42BCE25C-0F1A-CB5D-BF42-EC2FE12A2509}"/>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BFBF9DF2-0021-349D-467F-8113213E6D47}"/>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3A44BA5B-AB9F-4A2D-EBFD-E4BAEF62067B}"/>
                </a:ext>
              </a:extLst>
            </p:cNvPr>
            <p:cNvGrpSpPr/>
            <p:nvPr/>
          </p:nvGrpSpPr>
          <p:grpSpPr>
            <a:xfrm>
              <a:off x="8469201" y="4389856"/>
              <a:ext cx="71064" cy="64558"/>
              <a:chOff x="1876424" y="1989137"/>
              <a:chExt cx="75142" cy="68263"/>
            </a:xfrm>
          </p:grpSpPr>
          <p:cxnSp>
            <p:nvCxnSpPr>
              <p:cNvPr id="430" name="Straight Connector 429">
                <a:extLst>
                  <a:ext uri="{FF2B5EF4-FFF2-40B4-BE49-F238E27FC236}">
                    <a16:creationId xmlns:a16="http://schemas.microsoft.com/office/drawing/2014/main" id="{0FE949A7-3529-2407-74AE-8807C26BBC2F}"/>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9E5E18FA-40E6-8988-A090-AE4751380E04}"/>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CB42FDC6-2769-9F46-EF27-E972D1CFA6F1}"/>
                </a:ext>
              </a:extLst>
            </p:cNvPr>
            <p:cNvGrpSpPr/>
            <p:nvPr/>
          </p:nvGrpSpPr>
          <p:grpSpPr>
            <a:xfrm>
              <a:off x="8451183" y="4389856"/>
              <a:ext cx="71064" cy="64558"/>
              <a:chOff x="1876424" y="1989137"/>
              <a:chExt cx="75142" cy="68263"/>
            </a:xfrm>
          </p:grpSpPr>
          <p:cxnSp>
            <p:nvCxnSpPr>
              <p:cNvPr id="433" name="Straight Connector 432">
                <a:extLst>
                  <a:ext uri="{FF2B5EF4-FFF2-40B4-BE49-F238E27FC236}">
                    <a16:creationId xmlns:a16="http://schemas.microsoft.com/office/drawing/2014/main" id="{8704381C-69EF-3CDD-D1D2-F992D6048AC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81B59822-C349-6452-7C29-9DC6ECE8E3BF}"/>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050FC6A6-6184-B399-B4E0-62462F2B4ED0}"/>
                </a:ext>
              </a:extLst>
            </p:cNvPr>
            <p:cNvGrpSpPr/>
            <p:nvPr/>
          </p:nvGrpSpPr>
          <p:grpSpPr>
            <a:xfrm>
              <a:off x="8443301" y="4389856"/>
              <a:ext cx="71064" cy="64558"/>
              <a:chOff x="1876424" y="1989137"/>
              <a:chExt cx="75142" cy="68263"/>
            </a:xfrm>
          </p:grpSpPr>
          <p:cxnSp>
            <p:nvCxnSpPr>
              <p:cNvPr id="436" name="Straight Connector 435">
                <a:extLst>
                  <a:ext uri="{FF2B5EF4-FFF2-40B4-BE49-F238E27FC236}">
                    <a16:creationId xmlns:a16="http://schemas.microsoft.com/office/drawing/2014/main" id="{947E98EE-B00E-737F-E23E-B30411931BB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9373764B-FAAB-D53B-BCA5-FF38AF4A6C5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75454315-C389-0402-C94D-C59E163F9C79}"/>
                </a:ext>
              </a:extLst>
            </p:cNvPr>
            <p:cNvGrpSpPr/>
            <p:nvPr/>
          </p:nvGrpSpPr>
          <p:grpSpPr>
            <a:xfrm>
              <a:off x="8406139" y="4389856"/>
              <a:ext cx="71064" cy="64558"/>
              <a:chOff x="1876424" y="1989137"/>
              <a:chExt cx="75142" cy="68263"/>
            </a:xfrm>
          </p:grpSpPr>
          <p:cxnSp>
            <p:nvCxnSpPr>
              <p:cNvPr id="439" name="Straight Connector 438">
                <a:extLst>
                  <a:ext uri="{FF2B5EF4-FFF2-40B4-BE49-F238E27FC236}">
                    <a16:creationId xmlns:a16="http://schemas.microsoft.com/office/drawing/2014/main" id="{ACD6A018-4A5D-69B2-A78C-D5023AE002A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3A9A1958-FB49-5478-CAF1-D137B0A55DBD}"/>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E6562C63-4888-4370-9D98-6C627F51C2AE}"/>
                </a:ext>
              </a:extLst>
            </p:cNvPr>
            <p:cNvGrpSpPr/>
            <p:nvPr/>
          </p:nvGrpSpPr>
          <p:grpSpPr>
            <a:xfrm>
              <a:off x="8066055" y="4330173"/>
              <a:ext cx="71064" cy="64558"/>
              <a:chOff x="1876424" y="1989137"/>
              <a:chExt cx="75142" cy="68263"/>
            </a:xfrm>
          </p:grpSpPr>
          <p:cxnSp>
            <p:nvCxnSpPr>
              <p:cNvPr id="442" name="Straight Connector 441">
                <a:extLst>
                  <a:ext uri="{FF2B5EF4-FFF2-40B4-BE49-F238E27FC236}">
                    <a16:creationId xmlns:a16="http://schemas.microsoft.com/office/drawing/2014/main" id="{4DBD7C23-2264-FB75-958C-64F419906E8B}"/>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F222BCDA-F59D-43E3-5CFE-253D2474DD67}"/>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F8AD721-43A6-3988-AB7A-B044EB74DDB5}"/>
                </a:ext>
              </a:extLst>
            </p:cNvPr>
            <p:cNvGrpSpPr/>
            <p:nvPr/>
          </p:nvGrpSpPr>
          <p:grpSpPr>
            <a:xfrm>
              <a:off x="7801419" y="4330173"/>
              <a:ext cx="71064" cy="64558"/>
              <a:chOff x="1876424" y="1989137"/>
              <a:chExt cx="75142" cy="68263"/>
            </a:xfrm>
          </p:grpSpPr>
          <p:cxnSp>
            <p:nvCxnSpPr>
              <p:cNvPr id="445" name="Straight Connector 444">
                <a:extLst>
                  <a:ext uri="{FF2B5EF4-FFF2-40B4-BE49-F238E27FC236}">
                    <a16:creationId xmlns:a16="http://schemas.microsoft.com/office/drawing/2014/main" id="{66E4C4FC-4666-E884-B290-C13BFB81F209}"/>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655B1703-7AB3-58B9-200C-E6A0ACACCB7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54" name="Group 653">
              <a:extLst>
                <a:ext uri="{FF2B5EF4-FFF2-40B4-BE49-F238E27FC236}">
                  <a16:creationId xmlns:a16="http://schemas.microsoft.com/office/drawing/2014/main" id="{401EC3ED-A3E9-2FBD-77DC-D9F45E7BE4DF}"/>
                </a:ext>
              </a:extLst>
            </p:cNvPr>
            <p:cNvGrpSpPr/>
            <p:nvPr/>
          </p:nvGrpSpPr>
          <p:grpSpPr>
            <a:xfrm>
              <a:off x="1715932" y="1947326"/>
              <a:ext cx="5842367" cy="2298759"/>
              <a:chOff x="1715932" y="1947326"/>
              <a:chExt cx="5842367" cy="2298759"/>
            </a:xfrm>
          </p:grpSpPr>
          <p:grpSp>
            <p:nvGrpSpPr>
              <p:cNvPr id="447" name="Group 446">
                <a:extLst>
                  <a:ext uri="{FF2B5EF4-FFF2-40B4-BE49-F238E27FC236}">
                    <a16:creationId xmlns:a16="http://schemas.microsoft.com/office/drawing/2014/main" id="{009187D7-3C4D-5C82-D4B8-90500318F8BC}"/>
                  </a:ext>
                </a:extLst>
              </p:cNvPr>
              <p:cNvGrpSpPr/>
              <p:nvPr/>
            </p:nvGrpSpPr>
            <p:grpSpPr>
              <a:xfrm>
                <a:off x="7487235" y="4181527"/>
                <a:ext cx="71064" cy="64558"/>
                <a:chOff x="1876424" y="1989137"/>
                <a:chExt cx="75142" cy="68263"/>
              </a:xfrm>
            </p:grpSpPr>
            <p:cxnSp>
              <p:nvCxnSpPr>
                <p:cNvPr id="448" name="Straight Connector 447">
                  <a:extLst>
                    <a:ext uri="{FF2B5EF4-FFF2-40B4-BE49-F238E27FC236}">
                      <a16:creationId xmlns:a16="http://schemas.microsoft.com/office/drawing/2014/main" id="{D19B4622-4E6A-C4EB-1896-5EB6E8DC1837}"/>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2AC08462-A27A-5EC6-0DCE-4C78C234F73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C99ADEF9-C035-7431-FDF0-648B3392F5E3}"/>
                  </a:ext>
                </a:extLst>
              </p:cNvPr>
              <p:cNvGrpSpPr/>
              <p:nvPr/>
            </p:nvGrpSpPr>
            <p:grpSpPr>
              <a:xfrm>
                <a:off x="7416290" y="4157879"/>
                <a:ext cx="71064" cy="64558"/>
                <a:chOff x="1876424" y="1989137"/>
                <a:chExt cx="75142" cy="68263"/>
              </a:xfrm>
            </p:grpSpPr>
            <p:cxnSp>
              <p:nvCxnSpPr>
                <p:cNvPr id="451" name="Straight Connector 450">
                  <a:extLst>
                    <a:ext uri="{FF2B5EF4-FFF2-40B4-BE49-F238E27FC236}">
                      <a16:creationId xmlns:a16="http://schemas.microsoft.com/office/drawing/2014/main" id="{A5358466-1596-E5FF-2E10-CC1F63ADBD7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9249688C-F767-233D-E163-DA1525AE1A4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3EFC5928-F976-B0DE-8CAA-37ACCE8551F9}"/>
                  </a:ext>
                </a:extLst>
              </p:cNvPr>
              <p:cNvGrpSpPr/>
              <p:nvPr/>
            </p:nvGrpSpPr>
            <p:grpSpPr>
              <a:xfrm>
                <a:off x="7373498" y="4157879"/>
                <a:ext cx="71064" cy="64558"/>
                <a:chOff x="1876424" y="1989137"/>
                <a:chExt cx="75142" cy="68263"/>
              </a:xfrm>
            </p:grpSpPr>
            <p:cxnSp>
              <p:nvCxnSpPr>
                <p:cNvPr id="454" name="Straight Connector 453">
                  <a:extLst>
                    <a:ext uri="{FF2B5EF4-FFF2-40B4-BE49-F238E27FC236}">
                      <a16:creationId xmlns:a16="http://schemas.microsoft.com/office/drawing/2014/main" id="{51CF2991-4592-AF14-737D-3E5A5BE28D6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63181F71-7AE5-D3F0-76C7-B730B8DC640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401FF09B-9E32-00EB-06DB-E35E8755E42A}"/>
                  </a:ext>
                </a:extLst>
              </p:cNvPr>
              <p:cNvGrpSpPr/>
              <p:nvPr/>
            </p:nvGrpSpPr>
            <p:grpSpPr>
              <a:xfrm>
                <a:off x="7057062" y="4058781"/>
                <a:ext cx="71064" cy="64558"/>
                <a:chOff x="1876424" y="1989137"/>
                <a:chExt cx="75142" cy="68263"/>
              </a:xfrm>
            </p:grpSpPr>
            <p:cxnSp>
              <p:nvCxnSpPr>
                <p:cNvPr id="457" name="Straight Connector 456">
                  <a:extLst>
                    <a:ext uri="{FF2B5EF4-FFF2-40B4-BE49-F238E27FC236}">
                      <a16:creationId xmlns:a16="http://schemas.microsoft.com/office/drawing/2014/main" id="{15B6C5DC-466A-D5D7-8735-BFD93940B30B}"/>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DED56E09-6992-B934-5DE6-B9A640F0315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38B5BA51-1550-99AD-C8E9-3F50AC337150}"/>
                  </a:ext>
                </a:extLst>
              </p:cNvPr>
              <p:cNvGrpSpPr/>
              <p:nvPr/>
            </p:nvGrpSpPr>
            <p:grpSpPr>
              <a:xfrm>
                <a:off x="6890398" y="4032881"/>
                <a:ext cx="71064" cy="64558"/>
                <a:chOff x="1876424" y="1989137"/>
                <a:chExt cx="75142" cy="68263"/>
              </a:xfrm>
            </p:grpSpPr>
            <p:cxnSp>
              <p:nvCxnSpPr>
                <p:cNvPr id="460" name="Straight Connector 459">
                  <a:extLst>
                    <a:ext uri="{FF2B5EF4-FFF2-40B4-BE49-F238E27FC236}">
                      <a16:creationId xmlns:a16="http://schemas.microsoft.com/office/drawing/2014/main" id="{5F8CC135-A8A4-87A8-1FC6-7D9C24DAE55E}"/>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789E7647-9E43-4EEF-AB1F-858D8A88FDA7}"/>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4C573A7F-4F2F-57C0-62D0-0C7777EAD738}"/>
                  </a:ext>
                </a:extLst>
              </p:cNvPr>
              <p:cNvGrpSpPr/>
              <p:nvPr/>
            </p:nvGrpSpPr>
            <p:grpSpPr>
              <a:xfrm>
                <a:off x="6852111" y="4032881"/>
                <a:ext cx="71064" cy="64558"/>
                <a:chOff x="1876424" y="1989137"/>
                <a:chExt cx="75142" cy="68263"/>
              </a:xfrm>
            </p:grpSpPr>
            <p:cxnSp>
              <p:nvCxnSpPr>
                <p:cNvPr id="463" name="Straight Connector 462">
                  <a:extLst>
                    <a:ext uri="{FF2B5EF4-FFF2-40B4-BE49-F238E27FC236}">
                      <a16:creationId xmlns:a16="http://schemas.microsoft.com/office/drawing/2014/main" id="{299333B0-2C42-E051-2965-82BC2AC980A2}"/>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7B1F1CC9-844F-929E-0B6B-89CCE192A80C}"/>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8AEF2644-8D36-CC4F-DB77-A21F8CBE434F}"/>
                  </a:ext>
                </a:extLst>
              </p:cNvPr>
              <p:cNvGrpSpPr/>
              <p:nvPr/>
            </p:nvGrpSpPr>
            <p:grpSpPr>
              <a:xfrm>
                <a:off x="6775536" y="4032881"/>
                <a:ext cx="71064" cy="64558"/>
                <a:chOff x="1876424" y="1989137"/>
                <a:chExt cx="75142" cy="68263"/>
              </a:xfrm>
            </p:grpSpPr>
            <p:cxnSp>
              <p:nvCxnSpPr>
                <p:cNvPr id="466" name="Straight Connector 465">
                  <a:extLst>
                    <a:ext uri="{FF2B5EF4-FFF2-40B4-BE49-F238E27FC236}">
                      <a16:creationId xmlns:a16="http://schemas.microsoft.com/office/drawing/2014/main" id="{95477FD5-D234-767F-AF3E-01DAEA136B6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BD6EFDDD-2C29-2882-BBDD-AC0A42ECCBC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8E3704D6-DE12-D6CF-D0A8-CB45EF87BAEA}"/>
                  </a:ext>
                </a:extLst>
              </p:cNvPr>
              <p:cNvGrpSpPr/>
              <p:nvPr/>
            </p:nvGrpSpPr>
            <p:grpSpPr>
              <a:xfrm>
                <a:off x="6693330" y="4032881"/>
                <a:ext cx="71064" cy="64558"/>
                <a:chOff x="1876424" y="1989137"/>
                <a:chExt cx="75142" cy="68263"/>
              </a:xfrm>
            </p:grpSpPr>
            <p:cxnSp>
              <p:nvCxnSpPr>
                <p:cNvPr id="469" name="Straight Connector 468">
                  <a:extLst>
                    <a:ext uri="{FF2B5EF4-FFF2-40B4-BE49-F238E27FC236}">
                      <a16:creationId xmlns:a16="http://schemas.microsoft.com/office/drawing/2014/main" id="{36ED26BE-9A8D-8B3E-9254-AF9BE345F2B4}"/>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BEFBF333-9D07-24C4-6A0C-289F6AC88D7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D28E3FB4-5ABB-73AD-6BC8-CCD27AAE6CE2}"/>
                  </a:ext>
                </a:extLst>
              </p:cNvPr>
              <p:cNvGrpSpPr/>
              <p:nvPr/>
            </p:nvGrpSpPr>
            <p:grpSpPr>
              <a:xfrm>
                <a:off x="6588602" y="4009233"/>
                <a:ext cx="71064" cy="64558"/>
                <a:chOff x="1876424" y="1989137"/>
                <a:chExt cx="75142" cy="68263"/>
              </a:xfrm>
            </p:grpSpPr>
            <p:cxnSp>
              <p:nvCxnSpPr>
                <p:cNvPr id="472" name="Straight Connector 471">
                  <a:extLst>
                    <a:ext uri="{FF2B5EF4-FFF2-40B4-BE49-F238E27FC236}">
                      <a16:creationId xmlns:a16="http://schemas.microsoft.com/office/drawing/2014/main" id="{6EA8A4F4-4B66-004E-320E-DD53A7FB51D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13543D5E-70E8-0BFE-1EC2-7911898CB2E5}"/>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A656F3FE-CC14-4377-037A-DEA5485B83D1}"/>
                  </a:ext>
                </a:extLst>
              </p:cNvPr>
              <p:cNvGrpSpPr/>
              <p:nvPr/>
            </p:nvGrpSpPr>
            <p:grpSpPr>
              <a:xfrm>
                <a:off x="6314958" y="3965315"/>
                <a:ext cx="71064" cy="64558"/>
                <a:chOff x="1876424" y="1989137"/>
                <a:chExt cx="75142" cy="68263"/>
              </a:xfrm>
            </p:grpSpPr>
            <p:cxnSp>
              <p:nvCxnSpPr>
                <p:cNvPr id="475" name="Straight Connector 474">
                  <a:extLst>
                    <a:ext uri="{FF2B5EF4-FFF2-40B4-BE49-F238E27FC236}">
                      <a16:creationId xmlns:a16="http://schemas.microsoft.com/office/drawing/2014/main" id="{48A83FB3-7550-2CA8-B470-617DFC464C61}"/>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95E82FC6-DEBA-B395-D61C-DC570D2B977D}"/>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87ABA6D3-A686-0782-D403-CE7B7C7BB02C}"/>
                  </a:ext>
                </a:extLst>
              </p:cNvPr>
              <p:cNvGrpSpPr/>
              <p:nvPr/>
            </p:nvGrpSpPr>
            <p:grpSpPr>
              <a:xfrm>
                <a:off x="6051449" y="3890992"/>
                <a:ext cx="71064" cy="64558"/>
                <a:chOff x="1876424" y="1989137"/>
                <a:chExt cx="75142" cy="68263"/>
              </a:xfrm>
            </p:grpSpPr>
            <p:cxnSp>
              <p:nvCxnSpPr>
                <p:cNvPr id="478" name="Straight Connector 477">
                  <a:extLst>
                    <a:ext uri="{FF2B5EF4-FFF2-40B4-BE49-F238E27FC236}">
                      <a16:creationId xmlns:a16="http://schemas.microsoft.com/office/drawing/2014/main" id="{DCFF2D4B-C38C-B53A-2B4A-6160D1F53C9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ACE305B-B714-BFBC-CA94-0ED6579025B2}"/>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E9D7BAE4-F28F-7E66-B4E7-FB87690C8E93}"/>
                  </a:ext>
                </a:extLst>
              </p:cNvPr>
              <p:cNvGrpSpPr/>
              <p:nvPr/>
            </p:nvGrpSpPr>
            <p:grpSpPr>
              <a:xfrm>
                <a:off x="6024422" y="3870722"/>
                <a:ext cx="71064" cy="64558"/>
                <a:chOff x="1876424" y="1989137"/>
                <a:chExt cx="75142" cy="68263"/>
              </a:xfrm>
            </p:grpSpPr>
            <p:cxnSp>
              <p:nvCxnSpPr>
                <p:cNvPr id="481" name="Straight Connector 480">
                  <a:extLst>
                    <a:ext uri="{FF2B5EF4-FFF2-40B4-BE49-F238E27FC236}">
                      <a16:creationId xmlns:a16="http://schemas.microsoft.com/office/drawing/2014/main" id="{1903A5E5-354D-EB80-66F0-8F7F1D97FB3D}"/>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2AFD335-70CB-2DAB-CF94-DFD0D9982AE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CC6742DD-8F15-B460-3F3A-A3B5A87082E4}"/>
                  </a:ext>
                </a:extLst>
              </p:cNvPr>
              <p:cNvGrpSpPr/>
              <p:nvPr/>
            </p:nvGrpSpPr>
            <p:grpSpPr>
              <a:xfrm>
                <a:off x="5723751" y="3785138"/>
                <a:ext cx="71064" cy="64558"/>
                <a:chOff x="1876424" y="1989137"/>
                <a:chExt cx="75142" cy="68263"/>
              </a:xfrm>
            </p:grpSpPr>
            <p:cxnSp>
              <p:nvCxnSpPr>
                <p:cNvPr id="484" name="Straight Connector 483">
                  <a:extLst>
                    <a:ext uri="{FF2B5EF4-FFF2-40B4-BE49-F238E27FC236}">
                      <a16:creationId xmlns:a16="http://schemas.microsoft.com/office/drawing/2014/main" id="{99836DC5-55F9-C9CC-AB44-D49ED0D8421C}"/>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6720DD81-385F-28A4-D4A2-9D24AE419B7C}"/>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B022A806-C170-8CF0-65AF-AE33050CB395}"/>
                  </a:ext>
                </a:extLst>
              </p:cNvPr>
              <p:cNvGrpSpPr/>
              <p:nvPr/>
            </p:nvGrpSpPr>
            <p:grpSpPr>
              <a:xfrm>
                <a:off x="5619023" y="3750229"/>
                <a:ext cx="71064" cy="64558"/>
                <a:chOff x="1876424" y="1989137"/>
                <a:chExt cx="75142" cy="68263"/>
              </a:xfrm>
            </p:grpSpPr>
            <p:cxnSp>
              <p:nvCxnSpPr>
                <p:cNvPr id="487" name="Straight Connector 486">
                  <a:extLst>
                    <a:ext uri="{FF2B5EF4-FFF2-40B4-BE49-F238E27FC236}">
                      <a16:creationId xmlns:a16="http://schemas.microsoft.com/office/drawing/2014/main" id="{62C0D451-E5BB-CF00-D781-D10D0D43F002}"/>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AA8111B-AB69-9993-9DE6-702F2042D16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36E4E88F-17F6-4BE7-21FF-BF748B082479}"/>
                  </a:ext>
                </a:extLst>
              </p:cNvPr>
              <p:cNvGrpSpPr/>
              <p:nvPr/>
            </p:nvGrpSpPr>
            <p:grpSpPr>
              <a:xfrm>
                <a:off x="5582988" y="3656762"/>
                <a:ext cx="71064" cy="64558"/>
                <a:chOff x="1876424" y="1989137"/>
                <a:chExt cx="75142" cy="68263"/>
              </a:xfrm>
            </p:grpSpPr>
            <p:cxnSp>
              <p:nvCxnSpPr>
                <p:cNvPr id="490" name="Straight Connector 489">
                  <a:extLst>
                    <a:ext uri="{FF2B5EF4-FFF2-40B4-BE49-F238E27FC236}">
                      <a16:creationId xmlns:a16="http://schemas.microsoft.com/office/drawing/2014/main" id="{68B132AB-08AE-E015-0DC0-B86A071ACD5F}"/>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0D46082-BF76-A8BD-8FD7-8BC8057DAC5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77C4C1FD-4FEA-BD0A-7F34-561854A209A0}"/>
                  </a:ext>
                </a:extLst>
              </p:cNvPr>
              <p:cNvGrpSpPr/>
              <p:nvPr/>
            </p:nvGrpSpPr>
            <p:grpSpPr>
              <a:xfrm>
                <a:off x="5375784" y="3598205"/>
                <a:ext cx="71064" cy="64558"/>
                <a:chOff x="1876424" y="1989137"/>
                <a:chExt cx="75142" cy="68263"/>
              </a:xfrm>
            </p:grpSpPr>
            <p:cxnSp>
              <p:nvCxnSpPr>
                <p:cNvPr id="493" name="Straight Connector 492">
                  <a:extLst>
                    <a:ext uri="{FF2B5EF4-FFF2-40B4-BE49-F238E27FC236}">
                      <a16:creationId xmlns:a16="http://schemas.microsoft.com/office/drawing/2014/main" id="{12DC94CE-9007-D19D-0E5D-12781EE68BE3}"/>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B7C2BA9-1C75-A45B-C6D9-22E07CB1626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45C47AA3-BB26-FD08-8D9A-B85A730269DE}"/>
                  </a:ext>
                </a:extLst>
              </p:cNvPr>
              <p:cNvGrpSpPr/>
              <p:nvPr/>
            </p:nvGrpSpPr>
            <p:grpSpPr>
              <a:xfrm>
                <a:off x="5366775" y="3598205"/>
                <a:ext cx="71064" cy="64558"/>
                <a:chOff x="1876424" y="1989137"/>
                <a:chExt cx="75142" cy="68263"/>
              </a:xfrm>
            </p:grpSpPr>
            <p:cxnSp>
              <p:nvCxnSpPr>
                <p:cNvPr id="496" name="Straight Connector 495">
                  <a:extLst>
                    <a:ext uri="{FF2B5EF4-FFF2-40B4-BE49-F238E27FC236}">
                      <a16:creationId xmlns:a16="http://schemas.microsoft.com/office/drawing/2014/main" id="{12BAF19C-32DE-A614-A63E-2251B74FCF53}"/>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2B247F35-03D6-68CB-560E-5059C2DF8AC2}"/>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4595D490-3D78-99AA-7AC9-C8D49F694578}"/>
                  </a:ext>
                </a:extLst>
              </p:cNvPr>
              <p:cNvGrpSpPr/>
              <p:nvPr/>
            </p:nvGrpSpPr>
            <p:grpSpPr>
              <a:xfrm>
                <a:off x="5286821" y="3548656"/>
                <a:ext cx="71064" cy="64558"/>
                <a:chOff x="1876424" y="1989137"/>
                <a:chExt cx="75142" cy="68263"/>
              </a:xfrm>
            </p:grpSpPr>
            <p:cxnSp>
              <p:nvCxnSpPr>
                <p:cNvPr id="499" name="Straight Connector 498">
                  <a:extLst>
                    <a:ext uri="{FF2B5EF4-FFF2-40B4-BE49-F238E27FC236}">
                      <a16:creationId xmlns:a16="http://schemas.microsoft.com/office/drawing/2014/main" id="{29D29003-5083-5E61-76FB-F4E1167F8951}"/>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DCC79BB7-85A1-24CB-ABB7-5EE2DEA6F2F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ABF170DA-D1E0-33FC-0678-6945F9A386E5}"/>
                  </a:ext>
                </a:extLst>
              </p:cNvPr>
              <p:cNvGrpSpPr/>
              <p:nvPr/>
            </p:nvGrpSpPr>
            <p:grpSpPr>
              <a:xfrm>
                <a:off x="5068356" y="3386496"/>
                <a:ext cx="71064" cy="64558"/>
                <a:chOff x="1876424" y="1989137"/>
                <a:chExt cx="75142" cy="68263"/>
              </a:xfrm>
            </p:grpSpPr>
            <p:cxnSp>
              <p:nvCxnSpPr>
                <p:cNvPr id="502" name="Straight Connector 501">
                  <a:extLst>
                    <a:ext uri="{FF2B5EF4-FFF2-40B4-BE49-F238E27FC236}">
                      <a16:creationId xmlns:a16="http://schemas.microsoft.com/office/drawing/2014/main" id="{D3B42613-86E3-C87B-675C-B794D0984E5E}"/>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5D2E8F37-313E-8B3B-3872-6F42F9FFFFE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C43225DC-5B92-363B-CCA5-2DE6909965F5}"/>
                  </a:ext>
                </a:extLst>
              </p:cNvPr>
              <p:cNvGrpSpPr/>
              <p:nvPr/>
            </p:nvGrpSpPr>
            <p:grpSpPr>
              <a:xfrm>
                <a:off x="5032321" y="3366226"/>
                <a:ext cx="71064" cy="64558"/>
                <a:chOff x="1876424" y="1989137"/>
                <a:chExt cx="75142" cy="68263"/>
              </a:xfrm>
            </p:grpSpPr>
            <p:cxnSp>
              <p:nvCxnSpPr>
                <p:cNvPr id="505" name="Straight Connector 504">
                  <a:extLst>
                    <a:ext uri="{FF2B5EF4-FFF2-40B4-BE49-F238E27FC236}">
                      <a16:creationId xmlns:a16="http://schemas.microsoft.com/office/drawing/2014/main" id="{68A4EB01-8E7B-5774-6587-C697BA5F898D}"/>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D441B30F-E921-13CC-0F17-E9CEAE05C2E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45BEF16E-9E9A-8F37-78EE-6E5053D95F05}"/>
                  </a:ext>
                </a:extLst>
              </p:cNvPr>
              <p:cNvGrpSpPr/>
              <p:nvPr/>
            </p:nvGrpSpPr>
            <p:grpSpPr>
              <a:xfrm>
                <a:off x="5001916" y="3366226"/>
                <a:ext cx="71064" cy="64558"/>
                <a:chOff x="1876424" y="1989137"/>
                <a:chExt cx="75142" cy="68263"/>
              </a:xfrm>
            </p:grpSpPr>
            <p:cxnSp>
              <p:nvCxnSpPr>
                <p:cNvPr id="508" name="Straight Connector 507">
                  <a:extLst>
                    <a:ext uri="{FF2B5EF4-FFF2-40B4-BE49-F238E27FC236}">
                      <a16:creationId xmlns:a16="http://schemas.microsoft.com/office/drawing/2014/main" id="{7DE176AD-4D7D-8644-B0E7-4DB776AD1F47}"/>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FF33F13B-205A-5FE9-ED8D-2B686F70785A}"/>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31A8DB9C-6D04-AFD6-C66B-AAA7E378B252}"/>
                  </a:ext>
                </a:extLst>
              </p:cNvPr>
              <p:cNvGrpSpPr/>
              <p:nvPr/>
            </p:nvGrpSpPr>
            <p:grpSpPr>
              <a:xfrm>
                <a:off x="4985024" y="3366226"/>
                <a:ext cx="71064" cy="64558"/>
                <a:chOff x="1876424" y="1989137"/>
                <a:chExt cx="75142" cy="68263"/>
              </a:xfrm>
            </p:grpSpPr>
            <p:cxnSp>
              <p:nvCxnSpPr>
                <p:cNvPr id="511" name="Straight Connector 510">
                  <a:extLst>
                    <a:ext uri="{FF2B5EF4-FFF2-40B4-BE49-F238E27FC236}">
                      <a16:creationId xmlns:a16="http://schemas.microsoft.com/office/drawing/2014/main" id="{2EE32D23-FB48-A6F7-D45B-A40103A3D3D3}"/>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235C8907-ED3D-D1BF-9B7D-FFD1F34FF99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C842AA95-F176-2B34-8925-4E32BEDDFC00}"/>
                  </a:ext>
                </a:extLst>
              </p:cNvPr>
              <p:cNvGrpSpPr/>
              <p:nvPr/>
            </p:nvGrpSpPr>
            <p:grpSpPr>
              <a:xfrm>
                <a:off x="4994033" y="3366226"/>
                <a:ext cx="71064" cy="64558"/>
                <a:chOff x="1876424" y="1989137"/>
                <a:chExt cx="75142" cy="68263"/>
              </a:xfrm>
            </p:grpSpPr>
            <p:cxnSp>
              <p:nvCxnSpPr>
                <p:cNvPr id="514" name="Straight Connector 513">
                  <a:extLst>
                    <a:ext uri="{FF2B5EF4-FFF2-40B4-BE49-F238E27FC236}">
                      <a16:creationId xmlns:a16="http://schemas.microsoft.com/office/drawing/2014/main" id="{B247724F-2D07-4142-F603-32B532C58243}"/>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7CFE4883-AF6C-AAD6-FE74-AFF4E73FD7B9}"/>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4CBA46F3-E9EA-4817-51AA-D60B926FC54A}"/>
                  </a:ext>
                </a:extLst>
              </p:cNvPr>
              <p:cNvGrpSpPr/>
              <p:nvPr/>
            </p:nvGrpSpPr>
            <p:grpSpPr>
              <a:xfrm>
                <a:off x="4951240" y="3366226"/>
                <a:ext cx="71064" cy="64558"/>
                <a:chOff x="1876424" y="1989137"/>
                <a:chExt cx="75142" cy="68263"/>
              </a:xfrm>
            </p:grpSpPr>
            <p:cxnSp>
              <p:nvCxnSpPr>
                <p:cNvPr id="517" name="Straight Connector 516">
                  <a:extLst>
                    <a:ext uri="{FF2B5EF4-FFF2-40B4-BE49-F238E27FC236}">
                      <a16:creationId xmlns:a16="http://schemas.microsoft.com/office/drawing/2014/main" id="{45473D5F-4734-B4AF-B475-7462A40ACC32}"/>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A092BCCC-B10A-DABB-4FF8-416DEAD0E71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4FC8B8B1-4648-B14F-9B7F-BFF4618AEAD8}"/>
                  </a:ext>
                </a:extLst>
              </p:cNvPr>
              <p:cNvGrpSpPr/>
              <p:nvPr/>
            </p:nvGrpSpPr>
            <p:grpSpPr>
              <a:xfrm>
                <a:off x="4880295" y="3356091"/>
                <a:ext cx="71064" cy="64558"/>
                <a:chOff x="1876424" y="1989137"/>
                <a:chExt cx="75142" cy="68263"/>
              </a:xfrm>
            </p:grpSpPr>
            <p:cxnSp>
              <p:nvCxnSpPr>
                <p:cNvPr id="520" name="Straight Connector 519">
                  <a:extLst>
                    <a:ext uri="{FF2B5EF4-FFF2-40B4-BE49-F238E27FC236}">
                      <a16:creationId xmlns:a16="http://schemas.microsoft.com/office/drawing/2014/main" id="{EAA724E9-5B91-D2AA-8A58-1791E98417C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9923244F-0293-F687-7E84-E9596D06E79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A2CF55CB-05F0-3C76-8CEE-A3058DA93098}"/>
                  </a:ext>
                </a:extLst>
              </p:cNvPr>
              <p:cNvGrpSpPr/>
              <p:nvPr/>
            </p:nvGrpSpPr>
            <p:grpSpPr>
              <a:xfrm>
                <a:off x="4831872" y="3340326"/>
                <a:ext cx="71064" cy="64558"/>
                <a:chOff x="1876424" y="1989137"/>
                <a:chExt cx="75142" cy="68263"/>
              </a:xfrm>
            </p:grpSpPr>
            <p:cxnSp>
              <p:nvCxnSpPr>
                <p:cNvPr id="523" name="Straight Connector 522">
                  <a:extLst>
                    <a:ext uri="{FF2B5EF4-FFF2-40B4-BE49-F238E27FC236}">
                      <a16:creationId xmlns:a16="http://schemas.microsoft.com/office/drawing/2014/main" id="{7AB675BC-368E-F0EA-FE68-22FFFF1DC401}"/>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8BE09ABF-538D-653F-DA6A-0E75ADAF923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CAB18234-0F6C-7E2D-FD5F-2A8DE866B2C6}"/>
                  </a:ext>
                </a:extLst>
              </p:cNvPr>
              <p:cNvGrpSpPr/>
              <p:nvPr/>
            </p:nvGrpSpPr>
            <p:grpSpPr>
              <a:xfrm>
                <a:off x="4643812" y="3204067"/>
                <a:ext cx="71064" cy="64558"/>
                <a:chOff x="1876424" y="1989137"/>
                <a:chExt cx="75142" cy="68263"/>
              </a:xfrm>
            </p:grpSpPr>
            <p:cxnSp>
              <p:nvCxnSpPr>
                <p:cNvPr id="526" name="Straight Connector 525">
                  <a:extLst>
                    <a:ext uri="{FF2B5EF4-FFF2-40B4-BE49-F238E27FC236}">
                      <a16:creationId xmlns:a16="http://schemas.microsoft.com/office/drawing/2014/main" id="{0A24DFC9-7A0E-66BC-9AC7-4C0E52A088F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63D8E3E5-5D83-8640-AE36-907149832C05}"/>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D9BC2B66-6595-97F7-5EF1-902DC12D38AE}"/>
                  </a:ext>
                </a:extLst>
              </p:cNvPr>
              <p:cNvGrpSpPr/>
              <p:nvPr/>
            </p:nvGrpSpPr>
            <p:grpSpPr>
              <a:xfrm>
                <a:off x="4639308" y="3204067"/>
                <a:ext cx="71064" cy="64558"/>
                <a:chOff x="1876424" y="1989137"/>
                <a:chExt cx="75142" cy="68263"/>
              </a:xfrm>
            </p:grpSpPr>
            <p:cxnSp>
              <p:nvCxnSpPr>
                <p:cNvPr id="529" name="Straight Connector 528">
                  <a:extLst>
                    <a:ext uri="{FF2B5EF4-FFF2-40B4-BE49-F238E27FC236}">
                      <a16:creationId xmlns:a16="http://schemas.microsoft.com/office/drawing/2014/main" id="{A19EDFDC-22F0-D5C0-692F-A412E8D14609}"/>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8B281850-26FE-1598-8B09-C16BFB8465D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4696DE45-1D96-2327-00AB-ACEC35F3D09E}"/>
                  </a:ext>
                </a:extLst>
              </p:cNvPr>
              <p:cNvGrpSpPr/>
              <p:nvPr/>
            </p:nvGrpSpPr>
            <p:grpSpPr>
              <a:xfrm>
                <a:off x="4626921" y="3204067"/>
                <a:ext cx="71064" cy="64558"/>
                <a:chOff x="1876424" y="1989137"/>
                <a:chExt cx="75142" cy="68263"/>
              </a:xfrm>
            </p:grpSpPr>
            <p:cxnSp>
              <p:nvCxnSpPr>
                <p:cNvPr id="532" name="Straight Connector 531">
                  <a:extLst>
                    <a:ext uri="{FF2B5EF4-FFF2-40B4-BE49-F238E27FC236}">
                      <a16:creationId xmlns:a16="http://schemas.microsoft.com/office/drawing/2014/main" id="{2656BA0E-05D4-B18A-8F1A-C69E112851EE}"/>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4168222A-B1FB-791D-84E0-6A2509AFC6F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3AE0354C-7743-A8FA-43F2-479437A825E8}"/>
                  </a:ext>
                </a:extLst>
              </p:cNvPr>
              <p:cNvGrpSpPr/>
              <p:nvPr/>
            </p:nvGrpSpPr>
            <p:grpSpPr>
              <a:xfrm>
                <a:off x="4452374" y="3154518"/>
                <a:ext cx="71064" cy="64558"/>
                <a:chOff x="1876424" y="1989137"/>
                <a:chExt cx="75142" cy="68263"/>
              </a:xfrm>
            </p:grpSpPr>
            <p:cxnSp>
              <p:nvCxnSpPr>
                <p:cNvPr id="535" name="Straight Connector 534">
                  <a:extLst>
                    <a:ext uri="{FF2B5EF4-FFF2-40B4-BE49-F238E27FC236}">
                      <a16:creationId xmlns:a16="http://schemas.microsoft.com/office/drawing/2014/main" id="{F8F9345E-13B5-BC70-E982-41AE6DAF03B2}"/>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B4309EB3-9A40-0699-2529-D0288ADED53C}"/>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E84D9194-62FF-9F02-8B99-539D9B413A6A}"/>
                  </a:ext>
                </a:extLst>
              </p:cNvPr>
              <p:cNvGrpSpPr/>
              <p:nvPr/>
            </p:nvGrpSpPr>
            <p:grpSpPr>
              <a:xfrm>
                <a:off x="4429852" y="3154518"/>
                <a:ext cx="71064" cy="64558"/>
                <a:chOff x="1876424" y="1989137"/>
                <a:chExt cx="75142" cy="68263"/>
              </a:xfrm>
            </p:grpSpPr>
            <p:cxnSp>
              <p:nvCxnSpPr>
                <p:cNvPr id="538" name="Straight Connector 537">
                  <a:extLst>
                    <a:ext uri="{FF2B5EF4-FFF2-40B4-BE49-F238E27FC236}">
                      <a16:creationId xmlns:a16="http://schemas.microsoft.com/office/drawing/2014/main" id="{A4F3ED02-007D-D351-76CA-A53D228AFE7D}"/>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38F43504-BDB6-9B23-5AE2-0A68B8D79C11}"/>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59EE93AD-44E6-4C46-65D0-2D3AF211BECD}"/>
                  </a:ext>
                </a:extLst>
              </p:cNvPr>
              <p:cNvGrpSpPr/>
              <p:nvPr/>
            </p:nvGrpSpPr>
            <p:grpSpPr>
              <a:xfrm>
                <a:off x="4407330" y="3154518"/>
                <a:ext cx="71064" cy="64558"/>
                <a:chOff x="1876424" y="1989137"/>
                <a:chExt cx="75142" cy="68263"/>
              </a:xfrm>
            </p:grpSpPr>
            <p:cxnSp>
              <p:nvCxnSpPr>
                <p:cNvPr id="541" name="Straight Connector 540">
                  <a:extLst>
                    <a:ext uri="{FF2B5EF4-FFF2-40B4-BE49-F238E27FC236}">
                      <a16:creationId xmlns:a16="http://schemas.microsoft.com/office/drawing/2014/main" id="{A31D33AC-42F5-8A25-F8AE-5C0A9E40B464}"/>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30ACB803-423C-7D62-1ED7-2501E68A8475}"/>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F431FBC6-DC4D-94FF-BD9E-64DA92F6A6DB}"/>
                  </a:ext>
                </a:extLst>
              </p:cNvPr>
              <p:cNvGrpSpPr/>
              <p:nvPr/>
            </p:nvGrpSpPr>
            <p:grpSpPr>
              <a:xfrm>
                <a:off x="4398321" y="3154518"/>
                <a:ext cx="71064" cy="64558"/>
                <a:chOff x="1876424" y="1989137"/>
                <a:chExt cx="75142" cy="68263"/>
              </a:xfrm>
            </p:grpSpPr>
            <p:cxnSp>
              <p:nvCxnSpPr>
                <p:cNvPr id="544" name="Straight Connector 543">
                  <a:extLst>
                    <a:ext uri="{FF2B5EF4-FFF2-40B4-BE49-F238E27FC236}">
                      <a16:creationId xmlns:a16="http://schemas.microsoft.com/office/drawing/2014/main" id="{467FA319-EE7E-A559-EEE0-3BF5EC06D39E}"/>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FC57100D-18E9-C1A8-BC74-4D5D940B40C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667B0FDA-BC8A-4E3B-FCC4-1FBF43680D61}"/>
                  </a:ext>
                </a:extLst>
              </p:cNvPr>
              <p:cNvGrpSpPr/>
              <p:nvPr/>
            </p:nvGrpSpPr>
            <p:grpSpPr>
              <a:xfrm>
                <a:off x="4250801" y="3086952"/>
                <a:ext cx="71064" cy="64558"/>
                <a:chOff x="1876424" y="1989137"/>
                <a:chExt cx="75142" cy="68263"/>
              </a:xfrm>
            </p:grpSpPr>
            <p:cxnSp>
              <p:nvCxnSpPr>
                <p:cNvPr id="547" name="Straight Connector 546">
                  <a:extLst>
                    <a:ext uri="{FF2B5EF4-FFF2-40B4-BE49-F238E27FC236}">
                      <a16:creationId xmlns:a16="http://schemas.microsoft.com/office/drawing/2014/main" id="{C719C463-49D8-1ED7-7913-012F62A384F6}"/>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6993D0DA-10D7-23C3-5803-34101B17446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A1F08A98-D1F9-6A84-37B9-7B991EF3D635}"/>
                  </a:ext>
                </a:extLst>
              </p:cNvPr>
              <p:cNvGrpSpPr/>
              <p:nvPr/>
            </p:nvGrpSpPr>
            <p:grpSpPr>
              <a:xfrm>
                <a:off x="4120173" y="2984476"/>
                <a:ext cx="71064" cy="64558"/>
                <a:chOff x="1876424" y="1989137"/>
                <a:chExt cx="75142" cy="68263"/>
              </a:xfrm>
            </p:grpSpPr>
            <p:cxnSp>
              <p:nvCxnSpPr>
                <p:cNvPr id="550" name="Straight Connector 549">
                  <a:extLst>
                    <a:ext uri="{FF2B5EF4-FFF2-40B4-BE49-F238E27FC236}">
                      <a16:creationId xmlns:a16="http://schemas.microsoft.com/office/drawing/2014/main" id="{8151B64A-7F1F-B311-DE06-4A3D4AADC30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D41665E9-BCBA-C713-C3EC-3421B95589F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69168B09-2258-A97E-D4B7-0CEC7C774DBA}"/>
                  </a:ext>
                </a:extLst>
              </p:cNvPr>
              <p:cNvGrpSpPr/>
              <p:nvPr/>
            </p:nvGrpSpPr>
            <p:grpSpPr>
              <a:xfrm>
                <a:off x="4096524" y="2984476"/>
                <a:ext cx="71064" cy="64558"/>
                <a:chOff x="1876424" y="1989137"/>
                <a:chExt cx="75142" cy="68263"/>
              </a:xfrm>
            </p:grpSpPr>
            <p:cxnSp>
              <p:nvCxnSpPr>
                <p:cNvPr id="553" name="Straight Connector 552">
                  <a:extLst>
                    <a:ext uri="{FF2B5EF4-FFF2-40B4-BE49-F238E27FC236}">
                      <a16:creationId xmlns:a16="http://schemas.microsoft.com/office/drawing/2014/main" id="{F3EE493D-F990-7987-02FF-FFDBE97C5BED}"/>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08792E80-EF2A-360A-2FFF-77280F435DC6}"/>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1D2B965E-4504-8404-6440-579CBE1FCB23}"/>
                  </a:ext>
                </a:extLst>
              </p:cNvPr>
              <p:cNvGrpSpPr/>
              <p:nvPr/>
            </p:nvGrpSpPr>
            <p:grpSpPr>
              <a:xfrm>
                <a:off x="3892699" y="2861730"/>
                <a:ext cx="71064" cy="64558"/>
                <a:chOff x="1876424" y="1989137"/>
                <a:chExt cx="75142" cy="68263"/>
              </a:xfrm>
            </p:grpSpPr>
            <p:cxnSp>
              <p:nvCxnSpPr>
                <p:cNvPr id="556" name="Straight Connector 555">
                  <a:extLst>
                    <a:ext uri="{FF2B5EF4-FFF2-40B4-BE49-F238E27FC236}">
                      <a16:creationId xmlns:a16="http://schemas.microsoft.com/office/drawing/2014/main" id="{DC2F67F5-61D3-1740-E107-9F23E2F85C8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249F426B-598C-7F3C-B839-86A7916553F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90453362-1BEA-5E22-BCC4-9B27E6C454A8}"/>
                  </a:ext>
                </a:extLst>
              </p:cNvPr>
              <p:cNvGrpSpPr/>
              <p:nvPr/>
            </p:nvGrpSpPr>
            <p:grpSpPr>
              <a:xfrm>
                <a:off x="3846529" y="2861730"/>
                <a:ext cx="71064" cy="64558"/>
                <a:chOff x="1876424" y="1989137"/>
                <a:chExt cx="75142" cy="68263"/>
              </a:xfrm>
            </p:grpSpPr>
            <p:cxnSp>
              <p:nvCxnSpPr>
                <p:cNvPr id="559" name="Straight Connector 558">
                  <a:extLst>
                    <a:ext uri="{FF2B5EF4-FFF2-40B4-BE49-F238E27FC236}">
                      <a16:creationId xmlns:a16="http://schemas.microsoft.com/office/drawing/2014/main" id="{15E96107-0CE5-C959-BAAC-D767F9F84703}"/>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84E12101-F458-E1BC-DFB1-4FD0F95276ED}"/>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591E912E-F970-0C12-860A-7A3BCEF4ED10}"/>
                  </a:ext>
                </a:extLst>
              </p:cNvPr>
              <p:cNvGrpSpPr/>
              <p:nvPr/>
            </p:nvGrpSpPr>
            <p:grpSpPr>
              <a:xfrm>
                <a:off x="3809368" y="2843712"/>
                <a:ext cx="71064" cy="64558"/>
                <a:chOff x="1876424" y="1989137"/>
                <a:chExt cx="75142" cy="68263"/>
              </a:xfrm>
            </p:grpSpPr>
            <p:cxnSp>
              <p:nvCxnSpPr>
                <p:cNvPr id="562" name="Straight Connector 561">
                  <a:extLst>
                    <a:ext uri="{FF2B5EF4-FFF2-40B4-BE49-F238E27FC236}">
                      <a16:creationId xmlns:a16="http://schemas.microsoft.com/office/drawing/2014/main" id="{C812DEC9-B635-A290-16AA-9A1F7FF71FD0}"/>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7607DDB4-7892-248A-1CF7-248FA77A51DA}"/>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C43C24E1-0FA3-F3F1-D83A-49C8E70F47E5}"/>
                  </a:ext>
                </a:extLst>
              </p:cNvPr>
              <p:cNvGrpSpPr/>
              <p:nvPr/>
            </p:nvGrpSpPr>
            <p:grpSpPr>
              <a:xfrm>
                <a:off x="3737297" y="2749119"/>
                <a:ext cx="71064" cy="64558"/>
                <a:chOff x="1876424" y="1989137"/>
                <a:chExt cx="75142" cy="68263"/>
              </a:xfrm>
            </p:grpSpPr>
            <p:cxnSp>
              <p:nvCxnSpPr>
                <p:cNvPr id="565" name="Straight Connector 564">
                  <a:extLst>
                    <a:ext uri="{FF2B5EF4-FFF2-40B4-BE49-F238E27FC236}">
                      <a16:creationId xmlns:a16="http://schemas.microsoft.com/office/drawing/2014/main" id="{325666EA-D3C3-8B07-A6F1-CC1E449C1A6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70C18473-B41C-41FA-EC27-BE32A315B5F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C595E792-7A5D-E55C-879A-D7187D3546FD}"/>
                  </a:ext>
                </a:extLst>
              </p:cNvPr>
              <p:cNvGrpSpPr/>
              <p:nvPr/>
            </p:nvGrpSpPr>
            <p:grpSpPr>
              <a:xfrm>
                <a:off x="3745180" y="2758128"/>
                <a:ext cx="71064" cy="64558"/>
                <a:chOff x="1876424" y="1989137"/>
                <a:chExt cx="75142" cy="68263"/>
              </a:xfrm>
            </p:grpSpPr>
            <p:cxnSp>
              <p:nvCxnSpPr>
                <p:cNvPr id="568" name="Straight Connector 567">
                  <a:extLst>
                    <a:ext uri="{FF2B5EF4-FFF2-40B4-BE49-F238E27FC236}">
                      <a16:creationId xmlns:a16="http://schemas.microsoft.com/office/drawing/2014/main" id="{6D39B6AF-3567-82F7-0DA2-B823542452E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FF9F25EB-5836-BD1A-F45B-6AFE7287E0B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87C8AE87-839D-351A-9659-1AC7A6A28384}"/>
                  </a:ext>
                </a:extLst>
              </p:cNvPr>
              <p:cNvGrpSpPr/>
              <p:nvPr/>
            </p:nvGrpSpPr>
            <p:grpSpPr>
              <a:xfrm>
                <a:off x="3748558" y="2758128"/>
                <a:ext cx="71064" cy="64558"/>
                <a:chOff x="1876424" y="1989137"/>
                <a:chExt cx="75142" cy="68263"/>
              </a:xfrm>
            </p:grpSpPr>
            <p:cxnSp>
              <p:nvCxnSpPr>
                <p:cNvPr id="571" name="Straight Connector 570">
                  <a:extLst>
                    <a:ext uri="{FF2B5EF4-FFF2-40B4-BE49-F238E27FC236}">
                      <a16:creationId xmlns:a16="http://schemas.microsoft.com/office/drawing/2014/main" id="{70FA9FE5-7D95-3FC9-7C7B-AD2934687DA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9667FA35-9E9F-2C55-CA83-FF96D334EA6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03259237-01F0-545E-1291-3F0BCC933FC7}"/>
                  </a:ext>
                </a:extLst>
              </p:cNvPr>
              <p:cNvGrpSpPr/>
              <p:nvPr/>
            </p:nvGrpSpPr>
            <p:grpSpPr>
              <a:xfrm>
                <a:off x="3724909" y="2750245"/>
                <a:ext cx="71064" cy="64558"/>
                <a:chOff x="1876424" y="1989137"/>
                <a:chExt cx="75142" cy="68263"/>
              </a:xfrm>
            </p:grpSpPr>
            <p:cxnSp>
              <p:nvCxnSpPr>
                <p:cNvPr id="574" name="Straight Connector 573">
                  <a:extLst>
                    <a:ext uri="{FF2B5EF4-FFF2-40B4-BE49-F238E27FC236}">
                      <a16:creationId xmlns:a16="http://schemas.microsoft.com/office/drawing/2014/main" id="{A922D6FE-7F37-5EAE-AB92-9BC6F08E6B3F}"/>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D298CB6C-B0AA-CAC4-B476-E0521CA56369}"/>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662B3648-3F54-44D1-C43A-F8C339946E61}"/>
                  </a:ext>
                </a:extLst>
              </p:cNvPr>
              <p:cNvGrpSpPr/>
              <p:nvPr/>
            </p:nvGrpSpPr>
            <p:grpSpPr>
              <a:xfrm>
                <a:off x="3594280" y="2656778"/>
                <a:ext cx="71064" cy="64558"/>
                <a:chOff x="1876424" y="1989137"/>
                <a:chExt cx="75142" cy="68263"/>
              </a:xfrm>
            </p:grpSpPr>
            <p:cxnSp>
              <p:nvCxnSpPr>
                <p:cNvPr id="577" name="Straight Connector 576">
                  <a:extLst>
                    <a:ext uri="{FF2B5EF4-FFF2-40B4-BE49-F238E27FC236}">
                      <a16:creationId xmlns:a16="http://schemas.microsoft.com/office/drawing/2014/main" id="{41B07958-5343-95A4-7CA3-47366EBF7AC3}"/>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61F736B3-DC62-BA07-5CB4-14773690BA6A}"/>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9385EFAE-2834-F62C-3C12-4DA0245E970C}"/>
                  </a:ext>
                </a:extLst>
              </p:cNvPr>
              <p:cNvGrpSpPr/>
              <p:nvPr/>
            </p:nvGrpSpPr>
            <p:grpSpPr>
              <a:xfrm>
                <a:off x="3477165" y="2593716"/>
                <a:ext cx="71064" cy="64558"/>
                <a:chOff x="1876424" y="1989137"/>
                <a:chExt cx="75142" cy="68263"/>
              </a:xfrm>
            </p:grpSpPr>
            <p:cxnSp>
              <p:nvCxnSpPr>
                <p:cNvPr id="580" name="Straight Connector 579">
                  <a:extLst>
                    <a:ext uri="{FF2B5EF4-FFF2-40B4-BE49-F238E27FC236}">
                      <a16:creationId xmlns:a16="http://schemas.microsoft.com/office/drawing/2014/main" id="{8F838D32-5D5F-EB8C-E73F-4C3EC63112FC}"/>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7DCF5855-1299-363A-512C-9D5EB9A8D3C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6DBC0B3A-BD0B-0916-23E7-CA60F5BD4F98}"/>
                  </a:ext>
                </a:extLst>
              </p:cNvPr>
              <p:cNvGrpSpPr/>
              <p:nvPr/>
            </p:nvGrpSpPr>
            <p:grpSpPr>
              <a:xfrm>
                <a:off x="3432121" y="2562185"/>
                <a:ext cx="71064" cy="64558"/>
                <a:chOff x="1876424" y="1989137"/>
                <a:chExt cx="75142" cy="68263"/>
              </a:xfrm>
            </p:grpSpPr>
            <p:cxnSp>
              <p:nvCxnSpPr>
                <p:cNvPr id="583" name="Straight Connector 582">
                  <a:extLst>
                    <a:ext uri="{FF2B5EF4-FFF2-40B4-BE49-F238E27FC236}">
                      <a16:creationId xmlns:a16="http://schemas.microsoft.com/office/drawing/2014/main" id="{B9AEF6F9-19E8-EAE2-1B46-9046A9060319}"/>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31749597-BB07-6367-3577-EA3EAFDC8BD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3689A448-CE66-8B42-8FC3-EFDD733D78F7}"/>
                  </a:ext>
                </a:extLst>
              </p:cNvPr>
              <p:cNvGrpSpPr/>
              <p:nvPr/>
            </p:nvGrpSpPr>
            <p:grpSpPr>
              <a:xfrm>
                <a:off x="3387077" y="2557680"/>
                <a:ext cx="71064" cy="64558"/>
                <a:chOff x="1876424" y="1989137"/>
                <a:chExt cx="75142" cy="68263"/>
              </a:xfrm>
            </p:grpSpPr>
            <p:cxnSp>
              <p:nvCxnSpPr>
                <p:cNvPr id="586" name="Straight Connector 585">
                  <a:extLst>
                    <a:ext uri="{FF2B5EF4-FFF2-40B4-BE49-F238E27FC236}">
                      <a16:creationId xmlns:a16="http://schemas.microsoft.com/office/drawing/2014/main" id="{4F75D053-C8E0-A3DD-2D9D-29F6EB6E5D86}"/>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21772F14-0BB3-5996-9F77-48BE4AE34B1F}"/>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287AF111-A1F8-02A8-C875-0F83CD3A5810}"/>
                  </a:ext>
                </a:extLst>
              </p:cNvPr>
              <p:cNvGrpSpPr/>
              <p:nvPr/>
            </p:nvGrpSpPr>
            <p:grpSpPr>
              <a:xfrm>
                <a:off x="3375815" y="2557680"/>
                <a:ext cx="71064" cy="64558"/>
                <a:chOff x="1876424" y="1989137"/>
                <a:chExt cx="75142" cy="68263"/>
              </a:xfrm>
            </p:grpSpPr>
            <p:cxnSp>
              <p:nvCxnSpPr>
                <p:cNvPr id="589" name="Straight Connector 588">
                  <a:extLst>
                    <a:ext uri="{FF2B5EF4-FFF2-40B4-BE49-F238E27FC236}">
                      <a16:creationId xmlns:a16="http://schemas.microsoft.com/office/drawing/2014/main" id="{821FB946-34BF-4FE8-8229-2DF1DE4C62F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37FACC84-FF8E-CA1B-0954-D9685AC779E2}"/>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8F37AB9E-2ACB-9D7C-526B-E1EDBE089712}"/>
                  </a:ext>
                </a:extLst>
              </p:cNvPr>
              <p:cNvGrpSpPr/>
              <p:nvPr/>
            </p:nvGrpSpPr>
            <p:grpSpPr>
              <a:xfrm>
                <a:off x="3372437" y="2557680"/>
                <a:ext cx="71064" cy="64558"/>
                <a:chOff x="1876424" y="1989137"/>
                <a:chExt cx="75142" cy="68263"/>
              </a:xfrm>
            </p:grpSpPr>
            <p:cxnSp>
              <p:nvCxnSpPr>
                <p:cNvPr id="592" name="Straight Connector 591">
                  <a:extLst>
                    <a:ext uri="{FF2B5EF4-FFF2-40B4-BE49-F238E27FC236}">
                      <a16:creationId xmlns:a16="http://schemas.microsoft.com/office/drawing/2014/main" id="{0A6590D9-9EC9-2A89-3523-8A39FF12818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3DD78632-1A0D-26D6-5E4C-A01BF1C230F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DFE30E82-ED5E-31BC-5BD5-410C9CEA3A30}"/>
                  </a:ext>
                </a:extLst>
              </p:cNvPr>
              <p:cNvGrpSpPr/>
              <p:nvPr/>
            </p:nvGrpSpPr>
            <p:grpSpPr>
              <a:xfrm>
                <a:off x="3317258" y="2527275"/>
                <a:ext cx="71064" cy="64558"/>
                <a:chOff x="1876424" y="1989137"/>
                <a:chExt cx="75142" cy="68263"/>
              </a:xfrm>
            </p:grpSpPr>
            <p:cxnSp>
              <p:nvCxnSpPr>
                <p:cNvPr id="595" name="Straight Connector 594">
                  <a:extLst>
                    <a:ext uri="{FF2B5EF4-FFF2-40B4-BE49-F238E27FC236}">
                      <a16:creationId xmlns:a16="http://schemas.microsoft.com/office/drawing/2014/main" id="{427D6D5D-D5A3-A1D0-ACC9-265DB5708E9B}"/>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AC95A55B-659F-F1D6-FF3C-7515364C6539}"/>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ED81A6E4-BE84-D0DD-1E80-CF8F457D544B}"/>
                  </a:ext>
                </a:extLst>
              </p:cNvPr>
              <p:cNvGrpSpPr/>
              <p:nvPr/>
            </p:nvGrpSpPr>
            <p:grpSpPr>
              <a:xfrm>
                <a:off x="3276718" y="2513761"/>
                <a:ext cx="71064" cy="64558"/>
                <a:chOff x="1876424" y="1989137"/>
                <a:chExt cx="75142" cy="68263"/>
              </a:xfrm>
            </p:grpSpPr>
            <p:cxnSp>
              <p:nvCxnSpPr>
                <p:cNvPr id="598" name="Straight Connector 597">
                  <a:extLst>
                    <a:ext uri="{FF2B5EF4-FFF2-40B4-BE49-F238E27FC236}">
                      <a16:creationId xmlns:a16="http://schemas.microsoft.com/office/drawing/2014/main" id="{BDFD6347-FA6A-BFD3-05E5-87E162005BDB}"/>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9F2B05AE-4501-8E45-E758-BCCDE0817909}"/>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00" name="Group 599">
                <a:extLst>
                  <a:ext uri="{FF2B5EF4-FFF2-40B4-BE49-F238E27FC236}">
                    <a16:creationId xmlns:a16="http://schemas.microsoft.com/office/drawing/2014/main" id="{7F192B53-EA8F-CD19-B119-B9673BAF5A0E}"/>
                  </a:ext>
                </a:extLst>
              </p:cNvPr>
              <p:cNvGrpSpPr/>
              <p:nvPr/>
            </p:nvGrpSpPr>
            <p:grpSpPr>
              <a:xfrm>
                <a:off x="3117937" y="2416916"/>
                <a:ext cx="71064" cy="64558"/>
                <a:chOff x="1876424" y="1989137"/>
                <a:chExt cx="75142" cy="68263"/>
              </a:xfrm>
            </p:grpSpPr>
            <p:cxnSp>
              <p:nvCxnSpPr>
                <p:cNvPr id="601" name="Straight Connector 600">
                  <a:extLst>
                    <a:ext uri="{FF2B5EF4-FFF2-40B4-BE49-F238E27FC236}">
                      <a16:creationId xmlns:a16="http://schemas.microsoft.com/office/drawing/2014/main" id="{519B50ED-87FF-F580-ED61-F45BABBE9795}"/>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F76985C8-D5E9-3275-C1AA-0D1F7B3C040D}"/>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31EAAF10-5099-1522-14B5-FBE6D2D0F4D5}"/>
                  </a:ext>
                </a:extLst>
              </p:cNvPr>
              <p:cNvGrpSpPr/>
              <p:nvPr/>
            </p:nvGrpSpPr>
            <p:grpSpPr>
              <a:xfrm>
                <a:off x="3099919" y="2416916"/>
                <a:ext cx="71064" cy="64558"/>
                <a:chOff x="1876424" y="1989137"/>
                <a:chExt cx="75142" cy="68263"/>
              </a:xfrm>
            </p:grpSpPr>
            <p:cxnSp>
              <p:nvCxnSpPr>
                <p:cNvPr id="604" name="Straight Connector 603">
                  <a:extLst>
                    <a:ext uri="{FF2B5EF4-FFF2-40B4-BE49-F238E27FC236}">
                      <a16:creationId xmlns:a16="http://schemas.microsoft.com/office/drawing/2014/main" id="{C0779D27-940B-E515-525A-B832ED69168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7E0D72D3-B9A9-1390-E07B-BAE0459A8547}"/>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06" name="Group 605">
                <a:extLst>
                  <a:ext uri="{FF2B5EF4-FFF2-40B4-BE49-F238E27FC236}">
                    <a16:creationId xmlns:a16="http://schemas.microsoft.com/office/drawing/2014/main" id="{655AC047-D56D-A1CC-89D8-7E7E576EFCFB}"/>
                  </a:ext>
                </a:extLst>
              </p:cNvPr>
              <p:cNvGrpSpPr/>
              <p:nvPr/>
            </p:nvGrpSpPr>
            <p:grpSpPr>
              <a:xfrm>
                <a:off x="3089784" y="2416916"/>
                <a:ext cx="71064" cy="64558"/>
                <a:chOff x="1876424" y="1989137"/>
                <a:chExt cx="75142" cy="68263"/>
              </a:xfrm>
            </p:grpSpPr>
            <p:cxnSp>
              <p:nvCxnSpPr>
                <p:cNvPr id="607" name="Straight Connector 606">
                  <a:extLst>
                    <a:ext uri="{FF2B5EF4-FFF2-40B4-BE49-F238E27FC236}">
                      <a16:creationId xmlns:a16="http://schemas.microsoft.com/office/drawing/2014/main" id="{AF758206-BFCC-B42F-5B04-A2DCCC0EB537}"/>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7507DF65-621F-252C-F4CD-22BB6A4E2657}"/>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09" name="Group 608">
                <a:extLst>
                  <a:ext uri="{FF2B5EF4-FFF2-40B4-BE49-F238E27FC236}">
                    <a16:creationId xmlns:a16="http://schemas.microsoft.com/office/drawing/2014/main" id="{068EFB02-8956-5F8B-133B-2407909832F6}"/>
                  </a:ext>
                </a:extLst>
              </p:cNvPr>
              <p:cNvGrpSpPr/>
              <p:nvPr/>
            </p:nvGrpSpPr>
            <p:grpSpPr>
              <a:xfrm>
                <a:off x="3068388" y="2416916"/>
                <a:ext cx="71064" cy="64558"/>
                <a:chOff x="1876424" y="1989137"/>
                <a:chExt cx="75142" cy="68263"/>
              </a:xfrm>
            </p:grpSpPr>
            <p:cxnSp>
              <p:nvCxnSpPr>
                <p:cNvPr id="610" name="Straight Connector 609">
                  <a:extLst>
                    <a:ext uri="{FF2B5EF4-FFF2-40B4-BE49-F238E27FC236}">
                      <a16:creationId xmlns:a16="http://schemas.microsoft.com/office/drawing/2014/main" id="{F02E0452-26C0-77ED-CB5C-0ACC0368D442}"/>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2267FEA2-A017-CB9E-ADB5-A627816FB6F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12" name="Group 611">
                <a:extLst>
                  <a:ext uri="{FF2B5EF4-FFF2-40B4-BE49-F238E27FC236}">
                    <a16:creationId xmlns:a16="http://schemas.microsoft.com/office/drawing/2014/main" id="{1EFC2059-EEBD-5E07-02CA-5F0C6C38A162}"/>
                  </a:ext>
                </a:extLst>
              </p:cNvPr>
              <p:cNvGrpSpPr/>
              <p:nvPr/>
            </p:nvGrpSpPr>
            <p:grpSpPr>
              <a:xfrm>
                <a:off x="3027848" y="2393267"/>
                <a:ext cx="71064" cy="64558"/>
                <a:chOff x="1876424" y="1989137"/>
                <a:chExt cx="75142" cy="68263"/>
              </a:xfrm>
            </p:grpSpPr>
            <p:cxnSp>
              <p:nvCxnSpPr>
                <p:cNvPr id="613" name="Straight Connector 612">
                  <a:extLst>
                    <a:ext uri="{FF2B5EF4-FFF2-40B4-BE49-F238E27FC236}">
                      <a16:creationId xmlns:a16="http://schemas.microsoft.com/office/drawing/2014/main" id="{49677E5B-4568-3D31-B668-3FC83E6DFAC6}"/>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C4543E5E-E494-EE43-FC66-4726E1C3BE27}"/>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054A90B5-D990-CB88-CC4E-1F80D00AA783}"/>
                  </a:ext>
                </a:extLst>
              </p:cNvPr>
              <p:cNvGrpSpPr/>
              <p:nvPr/>
            </p:nvGrpSpPr>
            <p:grpSpPr>
              <a:xfrm>
                <a:off x="2963660" y="2362862"/>
                <a:ext cx="71064" cy="64558"/>
                <a:chOff x="1876424" y="1989137"/>
                <a:chExt cx="75142" cy="68263"/>
              </a:xfrm>
            </p:grpSpPr>
            <p:cxnSp>
              <p:nvCxnSpPr>
                <p:cNvPr id="616" name="Straight Connector 615">
                  <a:extLst>
                    <a:ext uri="{FF2B5EF4-FFF2-40B4-BE49-F238E27FC236}">
                      <a16:creationId xmlns:a16="http://schemas.microsoft.com/office/drawing/2014/main" id="{B97B2FB6-DBE9-AE97-04E7-4C4D1D6DC9F1}"/>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8D0CDF14-03A5-F281-1C1E-B4F90121DCF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1F0D0DDB-8B6F-D0AE-9798-D6401FBDE9E4}"/>
                  </a:ext>
                </a:extLst>
              </p:cNvPr>
              <p:cNvGrpSpPr/>
              <p:nvPr/>
            </p:nvGrpSpPr>
            <p:grpSpPr>
              <a:xfrm>
                <a:off x="2871319" y="2312187"/>
                <a:ext cx="71064" cy="64558"/>
                <a:chOff x="1876424" y="1989137"/>
                <a:chExt cx="75142" cy="68263"/>
              </a:xfrm>
            </p:grpSpPr>
            <p:cxnSp>
              <p:nvCxnSpPr>
                <p:cNvPr id="619" name="Straight Connector 618">
                  <a:extLst>
                    <a:ext uri="{FF2B5EF4-FFF2-40B4-BE49-F238E27FC236}">
                      <a16:creationId xmlns:a16="http://schemas.microsoft.com/office/drawing/2014/main" id="{EF9828BE-3089-C336-DF40-772847E7E3D8}"/>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B0A7071D-D557-2DD7-B953-2E4FCF3C500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4858E347-1A61-9C6C-7439-3E5F8CF749F4}"/>
                  </a:ext>
                </a:extLst>
              </p:cNvPr>
              <p:cNvGrpSpPr/>
              <p:nvPr/>
            </p:nvGrpSpPr>
            <p:grpSpPr>
              <a:xfrm>
                <a:off x="2848797" y="2312187"/>
                <a:ext cx="71064" cy="64558"/>
                <a:chOff x="1876424" y="1989137"/>
                <a:chExt cx="75142" cy="68263"/>
              </a:xfrm>
            </p:grpSpPr>
            <p:cxnSp>
              <p:nvCxnSpPr>
                <p:cNvPr id="622" name="Straight Connector 621">
                  <a:extLst>
                    <a:ext uri="{FF2B5EF4-FFF2-40B4-BE49-F238E27FC236}">
                      <a16:creationId xmlns:a16="http://schemas.microsoft.com/office/drawing/2014/main" id="{FFCF6121-8F18-D204-29D2-925967BFD85F}"/>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07AF08E3-CC41-A4EA-E730-56FD5EDBC0EB}"/>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EF6E0A24-746F-EC70-9CEB-D360B4A1C6B1}"/>
                  </a:ext>
                </a:extLst>
              </p:cNvPr>
              <p:cNvGrpSpPr/>
              <p:nvPr/>
            </p:nvGrpSpPr>
            <p:grpSpPr>
              <a:xfrm>
                <a:off x="2838662" y="2312187"/>
                <a:ext cx="71064" cy="64558"/>
                <a:chOff x="1876424" y="1989137"/>
                <a:chExt cx="75142" cy="68263"/>
              </a:xfrm>
            </p:grpSpPr>
            <p:cxnSp>
              <p:nvCxnSpPr>
                <p:cNvPr id="625" name="Straight Connector 624">
                  <a:extLst>
                    <a:ext uri="{FF2B5EF4-FFF2-40B4-BE49-F238E27FC236}">
                      <a16:creationId xmlns:a16="http://schemas.microsoft.com/office/drawing/2014/main" id="{4B19A8A6-32CF-411B-5D90-615221A7241C}"/>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CC9F59FF-CB37-D22C-6463-07A3616FEBE3}"/>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6BB9E817-4FB9-4FDF-86D3-D92919929333}"/>
                  </a:ext>
                </a:extLst>
              </p:cNvPr>
              <p:cNvGrpSpPr/>
              <p:nvPr/>
            </p:nvGrpSpPr>
            <p:grpSpPr>
              <a:xfrm>
                <a:off x="2826274" y="2312187"/>
                <a:ext cx="71064" cy="64558"/>
                <a:chOff x="1876424" y="1989137"/>
                <a:chExt cx="75142" cy="68263"/>
              </a:xfrm>
            </p:grpSpPr>
            <p:cxnSp>
              <p:nvCxnSpPr>
                <p:cNvPr id="628" name="Straight Connector 627">
                  <a:extLst>
                    <a:ext uri="{FF2B5EF4-FFF2-40B4-BE49-F238E27FC236}">
                      <a16:creationId xmlns:a16="http://schemas.microsoft.com/office/drawing/2014/main" id="{5187F406-AD9D-18AC-8C4E-82A4993B8A04}"/>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5C15872D-E08E-605B-7137-7F1E943E064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30" name="Group 629">
                <a:extLst>
                  <a:ext uri="{FF2B5EF4-FFF2-40B4-BE49-F238E27FC236}">
                    <a16:creationId xmlns:a16="http://schemas.microsoft.com/office/drawing/2014/main" id="{FB9DC96D-6AE1-43D5-4AB6-C0CC59EE809B}"/>
                  </a:ext>
                </a:extLst>
              </p:cNvPr>
              <p:cNvGrpSpPr/>
              <p:nvPr/>
            </p:nvGrpSpPr>
            <p:grpSpPr>
              <a:xfrm>
                <a:off x="2480559" y="2123000"/>
                <a:ext cx="71064" cy="64558"/>
                <a:chOff x="1876424" y="1989137"/>
                <a:chExt cx="75142" cy="68263"/>
              </a:xfrm>
            </p:grpSpPr>
            <p:cxnSp>
              <p:nvCxnSpPr>
                <p:cNvPr id="631" name="Straight Connector 630">
                  <a:extLst>
                    <a:ext uri="{FF2B5EF4-FFF2-40B4-BE49-F238E27FC236}">
                      <a16:creationId xmlns:a16="http://schemas.microsoft.com/office/drawing/2014/main" id="{66E90499-7678-15EE-AE3F-49CF3B54B6D1}"/>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B82A88D6-3703-7EA3-DDE5-455A31D13390}"/>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33" name="Group 632">
                <a:extLst>
                  <a:ext uri="{FF2B5EF4-FFF2-40B4-BE49-F238E27FC236}">
                    <a16:creationId xmlns:a16="http://schemas.microsoft.com/office/drawing/2014/main" id="{88A65013-B1B1-5E93-6384-7F9E9FA1BED1}"/>
                  </a:ext>
                </a:extLst>
              </p:cNvPr>
              <p:cNvGrpSpPr/>
              <p:nvPr/>
            </p:nvGrpSpPr>
            <p:grpSpPr>
              <a:xfrm>
                <a:off x="2488441" y="2123000"/>
                <a:ext cx="71064" cy="64558"/>
                <a:chOff x="1876424" y="1989137"/>
                <a:chExt cx="75142" cy="68263"/>
              </a:xfrm>
            </p:grpSpPr>
            <p:cxnSp>
              <p:nvCxnSpPr>
                <p:cNvPr id="634" name="Straight Connector 633">
                  <a:extLst>
                    <a:ext uri="{FF2B5EF4-FFF2-40B4-BE49-F238E27FC236}">
                      <a16:creationId xmlns:a16="http://schemas.microsoft.com/office/drawing/2014/main" id="{7332D441-80E8-251D-7C59-F041E0281B1A}"/>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BFD730AC-D5D0-D223-24E6-5B1EF89CEF5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36" name="Group 635">
                <a:extLst>
                  <a:ext uri="{FF2B5EF4-FFF2-40B4-BE49-F238E27FC236}">
                    <a16:creationId xmlns:a16="http://schemas.microsoft.com/office/drawing/2014/main" id="{DEB78FEA-D228-20B6-6C09-E79FECF9B86D}"/>
                  </a:ext>
                </a:extLst>
              </p:cNvPr>
              <p:cNvGrpSpPr/>
              <p:nvPr/>
            </p:nvGrpSpPr>
            <p:grpSpPr>
              <a:xfrm>
                <a:off x="2409614" y="2089216"/>
                <a:ext cx="71064" cy="64558"/>
                <a:chOff x="1876424" y="1989137"/>
                <a:chExt cx="75142" cy="68263"/>
              </a:xfrm>
            </p:grpSpPr>
            <p:cxnSp>
              <p:nvCxnSpPr>
                <p:cNvPr id="637" name="Straight Connector 636">
                  <a:extLst>
                    <a:ext uri="{FF2B5EF4-FFF2-40B4-BE49-F238E27FC236}">
                      <a16:creationId xmlns:a16="http://schemas.microsoft.com/office/drawing/2014/main" id="{9B683D4E-308A-AA6C-10C4-50F53AB9F9B4}"/>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9B9E2628-A52E-9711-9C0E-5739E594B43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39" name="Group 638">
                <a:extLst>
                  <a:ext uri="{FF2B5EF4-FFF2-40B4-BE49-F238E27FC236}">
                    <a16:creationId xmlns:a16="http://schemas.microsoft.com/office/drawing/2014/main" id="{6779DD19-03A8-7011-14CB-D24D38F730F7}"/>
                  </a:ext>
                </a:extLst>
              </p:cNvPr>
              <p:cNvGrpSpPr/>
              <p:nvPr/>
            </p:nvGrpSpPr>
            <p:grpSpPr>
              <a:xfrm>
                <a:off x="2603305" y="2172548"/>
                <a:ext cx="71064" cy="64558"/>
                <a:chOff x="1876424" y="1989137"/>
                <a:chExt cx="75142" cy="68263"/>
              </a:xfrm>
            </p:grpSpPr>
            <p:cxnSp>
              <p:nvCxnSpPr>
                <p:cNvPr id="640" name="Straight Connector 639">
                  <a:extLst>
                    <a:ext uri="{FF2B5EF4-FFF2-40B4-BE49-F238E27FC236}">
                      <a16:creationId xmlns:a16="http://schemas.microsoft.com/office/drawing/2014/main" id="{312C6E86-375D-880C-CFC0-7C6DC54C2E26}"/>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ECDC8D84-7044-A99F-C4C2-66235ADF40F8}"/>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42" name="Group 641">
                <a:extLst>
                  <a:ext uri="{FF2B5EF4-FFF2-40B4-BE49-F238E27FC236}">
                    <a16:creationId xmlns:a16="http://schemas.microsoft.com/office/drawing/2014/main" id="{39A97E6B-34C2-E3F9-4E29-FEA834982FE1}"/>
                  </a:ext>
                </a:extLst>
              </p:cNvPr>
              <p:cNvGrpSpPr/>
              <p:nvPr/>
            </p:nvGrpSpPr>
            <p:grpSpPr>
              <a:xfrm>
                <a:off x="2685511" y="2213088"/>
                <a:ext cx="71064" cy="64558"/>
                <a:chOff x="1876424" y="1989137"/>
                <a:chExt cx="75142" cy="68263"/>
              </a:xfrm>
            </p:grpSpPr>
            <p:cxnSp>
              <p:nvCxnSpPr>
                <p:cNvPr id="643" name="Straight Connector 642">
                  <a:extLst>
                    <a:ext uri="{FF2B5EF4-FFF2-40B4-BE49-F238E27FC236}">
                      <a16:creationId xmlns:a16="http://schemas.microsoft.com/office/drawing/2014/main" id="{252AAC81-FBCC-2879-9639-4F205F3E6AE5}"/>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17F50442-28BE-9E27-CE83-AFDE2844FC2D}"/>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45" name="Group 644">
                <a:extLst>
                  <a:ext uri="{FF2B5EF4-FFF2-40B4-BE49-F238E27FC236}">
                    <a16:creationId xmlns:a16="http://schemas.microsoft.com/office/drawing/2014/main" id="{B83DC944-B7CD-BCCA-B77F-803F02E99AD2}"/>
                  </a:ext>
                </a:extLst>
              </p:cNvPr>
              <p:cNvGrpSpPr/>
              <p:nvPr/>
            </p:nvGrpSpPr>
            <p:grpSpPr>
              <a:xfrm>
                <a:off x="1988450" y="2007010"/>
                <a:ext cx="71064" cy="64558"/>
                <a:chOff x="1876424" y="1989137"/>
                <a:chExt cx="75142" cy="68263"/>
              </a:xfrm>
            </p:grpSpPr>
            <p:cxnSp>
              <p:nvCxnSpPr>
                <p:cNvPr id="646" name="Straight Connector 645">
                  <a:extLst>
                    <a:ext uri="{FF2B5EF4-FFF2-40B4-BE49-F238E27FC236}">
                      <a16:creationId xmlns:a16="http://schemas.microsoft.com/office/drawing/2014/main" id="{609DDA66-0A7C-5172-8E60-2EA90F9FBDD7}"/>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C53BA595-0B30-4AFD-7426-C434D46C1DAE}"/>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48" name="Group 647">
                <a:extLst>
                  <a:ext uri="{FF2B5EF4-FFF2-40B4-BE49-F238E27FC236}">
                    <a16:creationId xmlns:a16="http://schemas.microsoft.com/office/drawing/2014/main" id="{2C89681A-A3AA-76D6-631E-DD56AE5F8AEB}"/>
                  </a:ext>
                </a:extLst>
              </p:cNvPr>
              <p:cNvGrpSpPr/>
              <p:nvPr/>
            </p:nvGrpSpPr>
            <p:grpSpPr>
              <a:xfrm>
                <a:off x="1715932" y="1947326"/>
                <a:ext cx="71064" cy="64558"/>
                <a:chOff x="1876424" y="1989137"/>
                <a:chExt cx="75142" cy="68263"/>
              </a:xfrm>
            </p:grpSpPr>
            <p:cxnSp>
              <p:nvCxnSpPr>
                <p:cNvPr id="649" name="Straight Connector 648">
                  <a:extLst>
                    <a:ext uri="{FF2B5EF4-FFF2-40B4-BE49-F238E27FC236}">
                      <a16:creationId xmlns:a16="http://schemas.microsoft.com/office/drawing/2014/main" id="{88F3ACA5-9E30-3F90-488D-772CBE8E143F}"/>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DBC1B60F-C6D4-7DF9-41D7-E7282008FAC2}"/>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7C7470FA-F27B-755E-CAE7-4C57FA5EC403}"/>
                  </a:ext>
                </a:extLst>
              </p:cNvPr>
              <p:cNvGrpSpPr/>
              <p:nvPr/>
            </p:nvGrpSpPr>
            <p:grpSpPr>
              <a:xfrm>
                <a:off x="1778994" y="1960840"/>
                <a:ext cx="71064" cy="64558"/>
                <a:chOff x="1876424" y="1989137"/>
                <a:chExt cx="75142" cy="68263"/>
              </a:xfrm>
            </p:grpSpPr>
            <p:cxnSp>
              <p:nvCxnSpPr>
                <p:cNvPr id="652" name="Straight Connector 651">
                  <a:extLst>
                    <a:ext uri="{FF2B5EF4-FFF2-40B4-BE49-F238E27FC236}">
                      <a16:creationId xmlns:a16="http://schemas.microsoft.com/office/drawing/2014/main" id="{B52C43BE-A408-8D53-89AD-03C4A7088387}"/>
                    </a:ext>
                  </a:extLst>
                </p:cNvPr>
                <p:cNvCxnSpPr>
                  <a:cxnSpLocks/>
                </p:cNvCxnSpPr>
                <p:nvPr/>
              </p:nvCxnSpPr>
              <p:spPr bwMode="auto">
                <a:xfrm>
                  <a:off x="1912408" y="1989137"/>
                  <a:ext cx="0" cy="68263"/>
                </a:xfrm>
                <a:prstGeom prst="line">
                  <a:avLst/>
                </a:prstGeom>
                <a:noFill/>
                <a:ln w="12700"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B40DA50C-5A56-CFEE-0012-4BEABAFB3434}"/>
                    </a:ext>
                  </a:extLst>
                </p:cNvPr>
                <p:cNvCxnSpPr>
                  <a:cxnSpLocks/>
                </p:cNvCxnSpPr>
                <p:nvPr/>
              </p:nvCxnSpPr>
              <p:spPr bwMode="auto">
                <a:xfrm>
                  <a:off x="1876424" y="2024593"/>
                  <a:ext cx="75142" cy="0"/>
                </a:xfrm>
                <a:prstGeom prst="line">
                  <a:avLst/>
                </a:prstGeom>
                <a:noFill/>
                <a:ln w="12700" cap="flat" cmpd="sng" algn="ctr">
                  <a:solidFill>
                    <a:schemeClr val="accent3"/>
                  </a:solidFill>
                  <a:prstDash val="solid"/>
                  <a:round/>
                  <a:headEnd type="none" w="med" len="med"/>
                  <a:tailEnd type="none" w="med" len="med"/>
                </a:ln>
                <a:effectLst/>
              </p:spPr>
            </p:cxnSp>
          </p:grpSp>
        </p:grpSp>
      </p:grpSp>
      <p:grpSp>
        <p:nvGrpSpPr>
          <p:cNvPr id="406" name="Group 405">
            <a:extLst>
              <a:ext uri="{FF2B5EF4-FFF2-40B4-BE49-F238E27FC236}">
                <a16:creationId xmlns:a16="http://schemas.microsoft.com/office/drawing/2014/main" id="{78DA55A7-ED49-34DC-4A93-DC343FB72B50}"/>
              </a:ext>
            </a:extLst>
          </p:cNvPr>
          <p:cNvGrpSpPr/>
          <p:nvPr/>
        </p:nvGrpSpPr>
        <p:grpSpPr>
          <a:xfrm>
            <a:off x="1672167" y="2064002"/>
            <a:ext cx="9428843" cy="2534706"/>
            <a:chOff x="1672167" y="1948392"/>
            <a:chExt cx="9428843" cy="2534706"/>
          </a:xfrm>
        </p:grpSpPr>
        <p:grpSp>
          <p:nvGrpSpPr>
            <p:cNvPr id="79" name="Group 78">
              <a:extLst>
                <a:ext uri="{FF2B5EF4-FFF2-40B4-BE49-F238E27FC236}">
                  <a16:creationId xmlns:a16="http://schemas.microsoft.com/office/drawing/2014/main" id="{7ED6FDF4-FBA5-3887-9531-87A3D89F52F4}"/>
                </a:ext>
              </a:extLst>
            </p:cNvPr>
            <p:cNvGrpSpPr/>
            <p:nvPr/>
          </p:nvGrpSpPr>
          <p:grpSpPr>
            <a:xfrm>
              <a:off x="2293408" y="2129366"/>
              <a:ext cx="71064" cy="64558"/>
              <a:chOff x="1876424" y="1989137"/>
              <a:chExt cx="75142" cy="68263"/>
            </a:xfrm>
          </p:grpSpPr>
          <p:cxnSp>
            <p:nvCxnSpPr>
              <p:cNvPr id="73" name="Straight Connector 72">
                <a:extLst>
                  <a:ext uri="{FF2B5EF4-FFF2-40B4-BE49-F238E27FC236}">
                    <a16:creationId xmlns:a16="http://schemas.microsoft.com/office/drawing/2014/main" id="{0DB616B0-C15E-5DBA-0EDB-DA6624EEAAA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1BCCD92-A1AE-08DE-78A6-C5E6937E10E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7B7E3BB2-30ED-C00A-179B-06364EE28E27}"/>
                </a:ext>
              </a:extLst>
            </p:cNvPr>
            <p:cNvGrpSpPr/>
            <p:nvPr/>
          </p:nvGrpSpPr>
          <p:grpSpPr>
            <a:xfrm>
              <a:off x="2351616" y="2143124"/>
              <a:ext cx="71064" cy="64558"/>
              <a:chOff x="1876424" y="1989137"/>
              <a:chExt cx="75142" cy="68263"/>
            </a:xfrm>
          </p:grpSpPr>
          <p:cxnSp>
            <p:nvCxnSpPr>
              <p:cNvPr id="81" name="Straight Connector 80">
                <a:extLst>
                  <a:ext uri="{FF2B5EF4-FFF2-40B4-BE49-F238E27FC236}">
                    <a16:creationId xmlns:a16="http://schemas.microsoft.com/office/drawing/2014/main" id="{95FF20F6-A10B-6B81-F165-13F735CE362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ED2A3EE-34DA-E1D5-8ECB-19A32E04A9C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DB117807-45AD-775F-7B22-BF949E768845}"/>
                </a:ext>
              </a:extLst>
            </p:cNvPr>
            <p:cNvGrpSpPr/>
            <p:nvPr/>
          </p:nvGrpSpPr>
          <p:grpSpPr>
            <a:xfrm>
              <a:off x="1880658" y="1992842"/>
              <a:ext cx="71064" cy="64558"/>
              <a:chOff x="1876424" y="1989137"/>
              <a:chExt cx="75142" cy="68263"/>
            </a:xfrm>
          </p:grpSpPr>
          <p:cxnSp>
            <p:nvCxnSpPr>
              <p:cNvPr id="84" name="Straight Connector 83">
                <a:extLst>
                  <a:ext uri="{FF2B5EF4-FFF2-40B4-BE49-F238E27FC236}">
                    <a16:creationId xmlns:a16="http://schemas.microsoft.com/office/drawing/2014/main" id="{ED375959-9C96-23AA-B2E9-320F39569D5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B87A154-A80A-B64E-A7AB-E6E3DD5F56F1}"/>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B9AA7A16-8F0F-F348-0B42-0C9D7E700F68}"/>
                </a:ext>
              </a:extLst>
            </p:cNvPr>
            <p:cNvGrpSpPr/>
            <p:nvPr/>
          </p:nvGrpSpPr>
          <p:grpSpPr>
            <a:xfrm>
              <a:off x="1779058" y="1966384"/>
              <a:ext cx="71064" cy="64558"/>
              <a:chOff x="1876424" y="1989137"/>
              <a:chExt cx="75142" cy="68263"/>
            </a:xfrm>
          </p:grpSpPr>
          <p:cxnSp>
            <p:nvCxnSpPr>
              <p:cNvPr id="87" name="Straight Connector 86">
                <a:extLst>
                  <a:ext uri="{FF2B5EF4-FFF2-40B4-BE49-F238E27FC236}">
                    <a16:creationId xmlns:a16="http://schemas.microsoft.com/office/drawing/2014/main" id="{526932E0-9924-81C5-4DC0-8A57F84C192A}"/>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A772740-C017-97C9-65A9-2E1C34EE3F3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5F63E5A8-0650-8A36-FD88-5C156C4F5CA5}"/>
                </a:ext>
              </a:extLst>
            </p:cNvPr>
            <p:cNvGrpSpPr/>
            <p:nvPr/>
          </p:nvGrpSpPr>
          <p:grpSpPr>
            <a:xfrm>
              <a:off x="1701800" y="1948392"/>
              <a:ext cx="71064" cy="64558"/>
              <a:chOff x="1876424" y="1989137"/>
              <a:chExt cx="75142" cy="68263"/>
            </a:xfrm>
          </p:grpSpPr>
          <p:cxnSp>
            <p:nvCxnSpPr>
              <p:cNvPr id="90" name="Straight Connector 89">
                <a:extLst>
                  <a:ext uri="{FF2B5EF4-FFF2-40B4-BE49-F238E27FC236}">
                    <a16:creationId xmlns:a16="http://schemas.microsoft.com/office/drawing/2014/main" id="{D2AEC291-F64E-CE51-8784-DCD1D6F1ECF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C73FA5C-FF6C-944E-664C-0DFACD1D92DF}"/>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11E49561-DCA4-6CA0-2949-1F7198B8FBD3}"/>
                </a:ext>
              </a:extLst>
            </p:cNvPr>
            <p:cNvGrpSpPr/>
            <p:nvPr/>
          </p:nvGrpSpPr>
          <p:grpSpPr>
            <a:xfrm>
              <a:off x="1672167" y="1948392"/>
              <a:ext cx="71064" cy="64558"/>
              <a:chOff x="1876424" y="1989137"/>
              <a:chExt cx="75142" cy="68263"/>
            </a:xfrm>
          </p:grpSpPr>
          <p:cxnSp>
            <p:nvCxnSpPr>
              <p:cNvPr id="93" name="Straight Connector 92">
                <a:extLst>
                  <a:ext uri="{FF2B5EF4-FFF2-40B4-BE49-F238E27FC236}">
                    <a16:creationId xmlns:a16="http://schemas.microsoft.com/office/drawing/2014/main" id="{011798ED-69C4-68BC-D53F-F2D0ED58054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5BD6674-B7B4-F3E3-1EDA-49FD182CD4E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A5BFC3FC-284E-8D99-7810-D22CCA1D3058}"/>
                </a:ext>
              </a:extLst>
            </p:cNvPr>
            <p:cNvGrpSpPr/>
            <p:nvPr/>
          </p:nvGrpSpPr>
          <p:grpSpPr>
            <a:xfrm>
              <a:off x="2601383" y="2186517"/>
              <a:ext cx="71064" cy="64558"/>
              <a:chOff x="1876424" y="1989137"/>
              <a:chExt cx="75142" cy="68263"/>
            </a:xfrm>
          </p:grpSpPr>
          <p:cxnSp>
            <p:nvCxnSpPr>
              <p:cNvPr id="96" name="Straight Connector 95">
                <a:extLst>
                  <a:ext uri="{FF2B5EF4-FFF2-40B4-BE49-F238E27FC236}">
                    <a16:creationId xmlns:a16="http://schemas.microsoft.com/office/drawing/2014/main" id="{7D3D65EC-D3C3-8A22-F26B-4A78E9937E92}"/>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543B589-C524-34BF-E446-A25E83C62A9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4FBA18F1-25BF-E85D-E923-90F8CF272B1C}"/>
                </a:ext>
              </a:extLst>
            </p:cNvPr>
            <p:cNvGrpSpPr/>
            <p:nvPr/>
          </p:nvGrpSpPr>
          <p:grpSpPr>
            <a:xfrm>
              <a:off x="2610908" y="2186517"/>
              <a:ext cx="71064" cy="64558"/>
              <a:chOff x="1876424" y="1989137"/>
              <a:chExt cx="75142" cy="68263"/>
            </a:xfrm>
          </p:grpSpPr>
          <p:cxnSp>
            <p:nvCxnSpPr>
              <p:cNvPr id="99" name="Straight Connector 98">
                <a:extLst>
                  <a:ext uri="{FF2B5EF4-FFF2-40B4-BE49-F238E27FC236}">
                    <a16:creationId xmlns:a16="http://schemas.microsoft.com/office/drawing/2014/main" id="{6AD51468-7ECA-F773-591B-B6AB4313EBF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D740DA3-F848-404A-7B07-B20E3F99C739}"/>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BFCF9948-B169-7E44-B7C5-5A88253F8694}"/>
                </a:ext>
              </a:extLst>
            </p:cNvPr>
            <p:cNvGrpSpPr/>
            <p:nvPr/>
          </p:nvGrpSpPr>
          <p:grpSpPr>
            <a:xfrm>
              <a:off x="2695575" y="2223558"/>
              <a:ext cx="71064" cy="64558"/>
              <a:chOff x="1876424" y="1989137"/>
              <a:chExt cx="75142" cy="68263"/>
            </a:xfrm>
          </p:grpSpPr>
          <p:cxnSp>
            <p:nvCxnSpPr>
              <p:cNvPr id="102" name="Straight Connector 101">
                <a:extLst>
                  <a:ext uri="{FF2B5EF4-FFF2-40B4-BE49-F238E27FC236}">
                    <a16:creationId xmlns:a16="http://schemas.microsoft.com/office/drawing/2014/main" id="{2E6BB0F3-2BDA-EFCE-BB56-AADC6A6A187F}"/>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5BBAAE6-72BE-1CF2-4F61-E966304FC02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6A14066D-5842-4DFE-C87B-DD483E7D92D7}"/>
                </a:ext>
              </a:extLst>
            </p:cNvPr>
            <p:cNvGrpSpPr/>
            <p:nvPr/>
          </p:nvGrpSpPr>
          <p:grpSpPr>
            <a:xfrm>
              <a:off x="3004608" y="2339975"/>
              <a:ext cx="71064" cy="64558"/>
              <a:chOff x="1876424" y="1989137"/>
              <a:chExt cx="75142" cy="68263"/>
            </a:xfrm>
          </p:grpSpPr>
          <p:cxnSp>
            <p:nvCxnSpPr>
              <p:cNvPr id="105" name="Straight Connector 104">
                <a:extLst>
                  <a:ext uri="{FF2B5EF4-FFF2-40B4-BE49-F238E27FC236}">
                    <a16:creationId xmlns:a16="http://schemas.microsoft.com/office/drawing/2014/main" id="{0B6EF7FB-1646-16C7-2F5C-C6E9615D77A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57ED5BF-043F-373C-B338-C8EE175B533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2C995962-5F11-2852-B513-2B8699442993}"/>
                </a:ext>
              </a:extLst>
            </p:cNvPr>
            <p:cNvGrpSpPr/>
            <p:nvPr/>
          </p:nvGrpSpPr>
          <p:grpSpPr>
            <a:xfrm>
              <a:off x="3027891" y="2339975"/>
              <a:ext cx="71064" cy="64558"/>
              <a:chOff x="1876424" y="1989137"/>
              <a:chExt cx="75142" cy="68263"/>
            </a:xfrm>
          </p:grpSpPr>
          <p:cxnSp>
            <p:nvCxnSpPr>
              <p:cNvPr id="108" name="Straight Connector 107">
                <a:extLst>
                  <a:ext uri="{FF2B5EF4-FFF2-40B4-BE49-F238E27FC236}">
                    <a16:creationId xmlns:a16="http://schemas.microsoft.com/office/drawing/2014/main" id="{6A60A2F3-AFA9-B480-5440-1E51BF5095DC}"/>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60118C6-5564-53FE-42C1-EE6E15A74E8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64FE9EB0-1417-F164-309E-B300BC7B0F4B}"/>
                </a:ext>
              </a:extLst>
            </p:cNvPr>
            <p:cNvGrpSpPr/>
            <p:nvPr/>
          </p:nvGrpSpPr>
          <p:grpSpPr>
            <a:xfrm>
              <a:off x="3056466" y="2355850"/>
              <a:ext cx="71064" cy="64558"/>
              <a:chOff x="1876424" y="1989137"/>
              <a:chExt cx="75142" cy="68263"/>
            </a:xfrm>
          </p:grpSpPr>
          <p:cxnSp>
            <p:nvCxnSpPr>
              <p:cNvPr id="111" name="Straight Connector 110">
                <a:extLst>
                  <a:ext uri="{FF2B5EF4-FFF2-40B4-BE49-F238E27FC236}">
                    <a16:creationId xmlns:a16="http://schemas.microsoft.com/office/drawing/2014/main" id="{A8239B74-0DD4-0607-2B2C-1D8C9F10FE8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DFE3D4C-CF19-DE36-4D1E-B8C04F5AA36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4EDC4524-BC8C-D4CD-BD74-17C43E130811}"/>
                </a:ext>
              </a:extLst>
            </p:cNvPr>
            <p:cNvGrpSpPr/>
            <p:nvPr/>
          </p:nvGrpSpPr>
          <p:grpSpPr>
            <a:xfrm>
              <a:off x="3088216" y="2374900"/>
              <a:ext cx="71064" cy="64558"/>
              <a:chOff x="1876424" y="1989137"/>
              <a:chExt cx="75142" cy="68263"/>
            </a:xfrm>
          </p:grpSpPr>
          <p:cxnSp>
            <p:nvCxnSpPr>
              <p:cNvPr id="114" name="Straight Connector 113">
                <a:extLst>
                  <a:ext uri="{FF2B5EF4-FFF2-40B4-BE49-F238E27FC236}">
                    <a16:creationId xmlns:a16="http://schemas.microsoft.com/office/drawing/2014/main" id="{C530E2DF-8F47-D181-B00A-71C2E904194A}"/>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F100E7D-07F0-903C-76A1-7A6D2A913A0E}"/>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00A388CE-C1C8-AEF5-4978-E4B1156F4087}"/>
                </a:ext>
              </a:extLst>
            </p:cNvPr>
            <p:cNvGrpSpPr/>
            <p:nvPr/>
          </p:nvGrpSpPr>
          <p:grpSpPr>
            <a:xfrm>
              <a:off x="3111500" y="2374900"/>
              <a:ext cx="71064" cy="64558"/>
              <a:chOff x="1876424" y="1989137"/>
              <a:chExt cx="75142" cy="68263"/>
            </a:xfrm>
          </p:grpSpPr>
          <p:cxnSp>
            <p:nvCxnSpPr>
              <p:cNvPr id="117" name="Straight Connector 116">
                <a:extLst>
                  <a:ext uri="{FF2B5EF4-FFF2-40B4-BE49-F238E27FC236}">
                    <a16:creationId xmlns:a16="http://schemas.microsoft.com/office/drawing/2014/main" id="{96278E6F-2EDB-EBB9-A74D-9179783FAC57}"/>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25213FC-95BC-BC07-B2FB-310F18C5C61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1A0D006A-0700-41D6-BB08-FDEA4C58662A}"/>
                </a:ext>
              </a:extLst>
            </p:cNvPr>
            <p:cNvGrpSpPr/>
            <p:nvPr/>
          </p:nvGrpSpPr>
          <p:grpSpPr>
            <a:xfrm>
              <a:off x="3142192" y="2374900"/>
              <a:ext cx="71064" cy="64558"/>
              <a:chOff x="1876424" y="1989137"/>
              <a:chExt cx="75142" cy="68263"/>
            </a:xfrm>
          </p:grpSpPr>
          <p:cxnSp>
            <p:nvCxnSpPr>
              <p:cNvPr id="120" name="Straight Connector 119">
                <a:extLst>
                  <a:ext uri="{FF2B5EF4-FFF2-40B4-BE49-F238E27FC236}">
                    <a16:creationId xmlns:a16="http://schemas.microsoft.com/office/drawing/2014/main" id="{F95E3DFC-1DA2-48F7-BB60-AC853515C273}"/>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20C3896-432B-49F1-6A12-E6E628CB424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614BEFD4-D073-08CB-EFEC-6CFE1A06109A}"/>
                </a:ext>
              </a:extLst>
            </p:cNvPr>
            <p:cNvGrpSpPr/>
            <p:nvPr/>
          </p:nvGrpSpPr>
          <p:grpSpPr>
            <a:xfrm>
              <a:off x="3201459" y="2374900"/>
              <a:ext cx="71064" cy="64558"/>
              <a:chOff x="1876424" y="1989137"/>
              <a:chExt cx="75142" cy="68263"/>
            </a:xfrm>
          </p:grpSpPr>
          <p:cxnSp>
            <p:nvCxnSpPr>
              <p:cNvPr id="123" name="Straight Connector 122">
                <a:extLst>
                  <a:ext uri="{FF2B5EF4-FFF2-40B4-BE49-F238E27FC236}">
                    <a16:creationId xmlns:a16="http://schemas.microsoft.com/office/drawing/2014/main" id="{36F3CE39-E66D-4700-7CF6-70681508EDF9}"/>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663F5FC-89F4-15BC-4D0C-2DEE7BEA26B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895E7D61-4FE8-6E8E-024F-143E61D5CC0F}"/>
                </a:ext>
              </a:extLst>
            </p:cNvPr>
            <p:cNvGrpSpPr/>
            <p:nvPr/>
          </p:nvGrpSpPr>
          <p:grpSpPr>
            <a:xfrm>
              <a:off x="3225800" y="2384425"/>
              <a:ext cx="71064" cy="64558"/>
              <a:chOff x="1876424" y="1989137"/>
              <a:chExt cx="75142" cy="68263"/>
            </a:xfrm>
          </p:grpSpPr>
          <p:cxnSp>
            <p:nvCxnSpPr>
              <p:cNvPr id="126" name="Straight Connector 125">
                <a:extLst>
                  <a:ext uri="{FF2B5EF4-FFF2-40B4-BE49-F238E27FC236}">
                    <a16:creationId xmlns:a16="http://schemas.microsoft.com/office/drawing/2014/main" id="{3C9BB3C5-6A77-BA72-8321-AAD9399CEDAC}"/>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F6213A5-E6B5-A2BB-A0D5-BE20F03987A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CC30BA86-40F5-3CA7-A83C-4CAC0FB684AF}"/>
                </a:ext>
              </a:extLst>
            </p:cNvPr>
            <p:cNvGrpSpPr/>
            <p:nvPr/>
          </p:nvGrpSpPr>
          <p:grpSpPr>
            <a:xfrm>
              <a:off x="3267075" y="2453217"/>
              <a:ext cx="71064" cy="64558"/>
              <a:chOff x="1876424" y="1989137"/>
              <a:chExt cx="75142" cy="68263"/>
            </a:xfrm>
          </p:grpSpPr>
          <p:cxnSp>
            <p:nvCxnSpPr>
              <p:cNvPr id="129" name="Straight Connector 128">
                <a:extLst>
                  <a:ext uri="{FF2B5EF4-FFF2-40B4-BE49-F238E27FC236}">
                    <a16:creationId xmlns:a16="http://schemas.microsoft.com/office/drawing/2014/main" id="{CB0B35F5-2120-9918-0E3C-A7B6CDC1DFDD}"/>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6EE92E1-A0D2-71AC-AF81-719E3A0B22E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4300BB54-9A20-3F05-B24C-418BB9231DF5}"/>
                </a:ext>
              </a:extLst>
            </p:cNvPr>
            <p:cNvGrpSpPr/>
            <p:nvPr/>
          </p:nvGrpSpPr>
          <p:grpSpPr>
            <a:xfrm>
              <a:off x="3272367" y="2453217"/>
              <a:ext cx="71064" cy="64558"/>
              <a:chOff x="1876424" y="1989137"/>
              <a:chExt cx="75142" cy="68263"/>
            </a:xfrm>
          </p:grpSpPr>
          <p:cxnSp>
            <p:nvCxnSpPr>
              <p:cNvPr id="132" name="Straight Connector 131">
                <a:extLst>
                  <a:ext uri="{FF2B5EF4-FFF2-40B4-BE49-F238E27FC236}">
                    <a16:creationId xmlns:a16="http://schemas.microsoft.com/office/drawing/2014/main" id="{7C8814A5-3148-DF27-6342-0FEE98D6C41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DED9E1C-E8F6-FB21-7F04-7875E6AF2DE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BDA35D8D-B649-0BFB-4D74-FBCC687D400E}"/>
                </a:ext>
              </a:extLst>
            </p:cNvPr>
            <p:cNvGrpSpPr/>
            <p:nvPr/>
          </p:nvGrpSpPr>
          <p:grpSpPr>
            <a:xfrm>
              <a:off x="3306234" y="2460625"/>
              <a:ext cx="71064" cy="64558"/>
              <a:chOff x="1876424" y="1989137"/>
              <a:chExt cx="75142" cy="68263"/>
            </a:xfrm>
          </p:grpSpPr>
          <p:cxnSp>
            <p:nvCxnSpPr>
              <p:cNvPr id="135" name="Straight Connector 134">
                <a:extLst>
                  <a:ext uri="{FF2B5EF4-FFF2-40B4-BE49-F238E27FC236}">
                    <a16:creationId xmlns:a16="http://schemas.microsoft.com/office/drawing/2014/main" id="{833124D1-2670-20C2-9E13-4329A8B9C1DD}"/>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D79C839-D632-84F0-FAB4-E9B3DB21BEB9}"/>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ABE33319-C8D1-C6F5-77E2-2790B0048536}"/>
                </a:ext>
              </a:extLst>
            </p:cNvPr>
            <p:cNvGrpSpPr/>
            <p:nvPr/>
          </p:nvGrpSpPr>
          <p:grpSpPr>
            <a:xfrm>
              <a:off x="3321051" y="2460625"/>
              <a:ext cx="71064" cy="64558"/>
              <a:chOff x="1876424" y="1989137"/>
              <a:chExt cx="75142" cy="68263"/>
            </a:xfrm>
          </p:grpSpPr>
          <p:cxnSp>
            <p:nvCxnSpPr>
              <p:cNvPr id="138" name="Straight Connector 137">
                <a:extLst>
                  <a:ext uri="{FF2B5EF4-FFF2-40B4-BE49-F238E27FC236}">
                    <a16:creationId xmlns:a16="http://schemas.microsoft.com/office/drawing/2014/main" id="{7D71B508-357E-132D-2418-38E97FE230D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4DD2DF7E-8EB4-B9B5-394E-CA6D2A7B5369}"/>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E55F9E4C-08E3-AF0D-21F1-C13C550DD31B}"/>
                </a:ext>
              </a:extLst>
            </p:cNvPr>
            <p:cNvGrpSpPr/>
            <p:nvPr/>
          </p:nvGrpSpPr>
          <p:grpSpPr>
            <a:xfrm>
              <a:off x="3329518" y="2460625"/>
              <a:ext cx="71064" cy="64558"/>
              <a:chOff x="1876424" y="1989137"/>
              <a:chExt cx="75142" cy="68263"/>
            </a:xfrm>
          </p:grpSpPr>
          <p:cxnSp>
            <p:nvCxnSpPr>
              <p:cNvPr id="145" name="Straight Connector 144">
                <a:extLst>
                  <a:ext uri="{FF2B5EF4-FFF2-40B4-BE49-F238E27FC236}">
                    <a16:creationId xmlns:a16="http://schemas.microsoft.com/office/drawing/2014/main" id="{B0D74A6B-01B8-CD07-1039-E8E1F785E44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FB37014-5721-0BEB-61AD-3C03AACD894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A66975B5-95C7-7736-1E70-41232F4E44D1}"/>
                </a:ext>
              </a:extLst>
            </p:cNvPr>
            <p:cNvGrpSpPr/>
            <p:nvPr/>
          </p:nvGrpSpPr>
          <p:grpSpPr>
            <a:xfrm>
              <a:off x="3368676" y="2480733"/>
              <a:ext cx="71064" cy="64558"/>
              <a:chOff x="1876424" y="1989137"/>
              <a:chExt cx="75142" cy="68263"/>
            </a:xfrm>
          </p:grpSpPr>
          <p:cxnSp>
            <p:nvCxnSpPr>
              <p:cNvPr id="148" name="Straight Connector 147">
                <a:extLst>
                  <a:ext uri="{FF2B5EF4-FFF2-40B4-BE49-F238E27FC236}">
                    <a16:creationId xmlns:a16="http://schemas.microsoft.com/office/drawing/2014/main" id="{EB1BA14A-97FC-2C21-E4D5-286809942BF9}"/>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BD4E211-B324-A5DB-8158-A26C1E15E30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7FDB9FD3-8433-7034-A711-0EC1D7B585B2}"/>
                </a:ext>
              </a:extLst>
            </p:cNvPr>
            <p:cNvGrpSpPr/>
            <p:nvPr/>
          </p:nvGrpSpPr>
          <p:grpSpPr>
            <a:xfrm>
              <a:off x="3481918" y="2525183"/>
              <a:ext cx="71064" cy="64558"/>
              <a:chOff x="1876424" y="1989137"/>
              <a:chExt cx="75142" cy="68263"/>
            </a:xfrm>
          </p:grpSpPr>
          <p:cxnSp>
            <p:nvCxnSpPr>
              <p:cNvPr id="151" name="Straight Connector 150">
                <a:extLst>
                  <a:ext uri="{FF2B5EF4-FFF2-40B4-BE49-F238E27FC236}">
                    <a16:creationId xmlns:a16="http://schemas.microsoft.com/office/drawing/2014/main" id="{3C988D13-53BE-3D49-9697-334DA17F0ED3}"/>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3D6B874-689B-B446-15AA-60C259FC129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6BE550BE-9765-80E8-A029-33ED0DF6D7E3}"/>
                </a:ext>
              </a:extLst>
            </p:cNvPr>
            <p:cNvGrpSpPr/>
            <p:nvPr/>
          </p:nvGrpSpPr>
          <p:grpSpPr>
            <a:xfrm>
              <a:off x="3513668" y="2525183"/>
              <a:ext cx="71064" cy="64558"/>
              <a:chOff x="1876424" y="1989137"/>
              <a:chExt cx="75142" cy="68263"/>
            </a:xfrm>
          </p:grpSpPr>
          <p:cxnSp>
            <p:nvCxnSpPr>
              <p:cNvPr id="154" name="Straight Connector 153">
                <a:extLst>
                  <a:ext uri="{FF2B5EF4-FFF2-40B4-BE49-F238E27FC236}">
                    <a16:creationId xmlns:a16="http://schemas.microsoft.com/office/drawing/2014/main" id="{12EC8532-EA18-326A-41B7-9C7A5FA1FC6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0D859A2-7978-FD98-15FB-1DC28678B85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5CA431C5-28D6-64DA-9447-A2AB19D405BB}"/>
                </a:ext>
              </a:extLst>
            </p:cNvPr>
            <p:cNvGrpSpPr/>
            <p:nvPr/>
          </p:nvGrpSpPr>
          <p:grpSpPr>
            <a:xfrm>
              <a:off x="3712634" y="2716741"/>
              <a:ext cx="71064" cy="64558"/>
              <a:chOff x="1876424" y="1989137"/>
              <a:chExt cx="75142" cy="68263"/>
            </a:xfrm>
          </p:grpSpPr>
          <p:cxnSp>
            <p:nvCxnSpPr>
              <p:cNvPr id="157" name="Straight Connector 156">
                <a:extLst>
                  <a:ext uri="{FF2B5EF4-FFF2-40B4-BE49-F238E27FC236}">
                    <a16:creationId xmlns:a16="http://schemas.microsoft.com/office/drawing/2014/main" id="{A3CF0AB2-A47E-77F1-6521-AF02254DBDBD}"/>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8D9705B-108C-247D-BB97-61E1E54F37F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D79F0C66-BB86-9694-7311-111A77C0E9DE}"/>
                </a:ext>
              </a:extLst>
            </p:cNvPr>
            <p:cNvGrpSpPr/>
            <p:nvPr/>
          </p:nvGrpSpPr>
          <p:grpSpPr>
            <a:xfrm>
              <a:off x="3783542" y="2737908"/>
              <a:ext cx="71064" cy="64558"/>
              <a:chOff x="1876424" y="1989137"/>
              <a:chExt cx="75142" cy="68263"/>
            </a:xfrm>
          </p:grpSpPr>
          <p:cxnSp>
            <p:nvCxnSpPr>
              <p:cNvPr id="160" name="Straight Connector 159">
                <a:extLst>
                  <a:ext uri="{FF2B5EF4-FFF2-40B4-BE49-F238E27FC236}">
                    <a16:creationId xmlns:a16="http://schemas.microsoft.com/office/drawing/2014/main" id="{D562BEC6-899D-AF26-11B8-949BB47BCDE3}"/>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6C5CBB9-F4D7-3B2E-F3F2-F98D64A3C9D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7ADCDD5E-FB06-C1F2-257A-1195ED26760B}"/>
                </a:ext>
              </a:extLst>
            </p:cNvPr>
            <p:cNvGrpSpPr/>
            <p:nvPr/>
          </p:nvGrpSpPr>
          <p:grpSpPr>
            <a:xfrm>
              <a:off x="3807883" y="2737908"/>
              <a:ext cx="71064" cy="64558"/>
              <a:chOff x="1876424" y="1989137"/>
              <a:chExt cx="75142" cy="68263"/>
            </a:xfrm>
          </p:grpSpPr>
          <p:cxnSp>
            <p:nvCxnSpPr>
              <p:cNvPr id="163" name="Straight Connector 162">
                <a:extLst>
                  <a:ext uri="{FF2B5EF4-FFF2-40B4-BE49-F238E27FC236}">
                    <a16:creationId xmlns:a16="http://schemas.microsoft.com/office/drawing/2014/main" id="{B2C9E197-B444-86FB-29D0-CA9F274AD49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6E6F367-DF58-FD79-80A4-F844A9FDFF9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C3EA48EB-8ADB-B95C-A18B-D1B433417BD1}"/>
                </a:ext>
              </a:extLst>
            </p:cNvPr>
            <p:cNvGrpSpPr/>
            <p:nvPr/>
          </p:nvGrpSpPr>
          <p:grpSpPr>
            <a:xfrm>
              <a:off x="3869266" y="2779183"/>
              <a:ext cx="71064" cy="64558"/>
              <a:chOff x="1876424" y="1989137"/>
              <a:chExt cx="75142" cy="68263"/>
            </a:xfrm>
          </p:grpSpPr>
          <p:cxnSp>
            <p:nvCxnSpPr>
              <p:cNvPr id="166" name="Straight Connector 165">
                <a:extLst>
                  <a:ext uri="{FF2B5EF4-FFF2-40B4-BE49-F238E27FC236}">
                    <a16:creationId xmlns:a16="http://schemas.microsoft.com/office/drawing/2014/main" id="{7F436092-607A-CDE7-369F-88E10FBE549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39675D6-C32D-4FA9-6FD4-1838A62F990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A96EE8C1-B1FB-A3CA-701B-A634D567DF22}"/>
                </a:ext>
              </a:extLst>
            </p:cNvPr>
            <p:cNvGrpSpPr/>
            <p:nvPr/>
          </p:nvGrpSpPr>
          <p:grpSpPr>
            <a:xfrm>
              <a:off x="3926416" y="2784475"/>
              <a:ext cx="71064" cy="64558"/>
              <a:chOff x="1876424" y="1989137"/>
              <a:chExt cx="75142" cy="68263"/>
            </a:xfrm>
          </p:grpSpPr>
          <p:cxnSp>
            <p:nvCxnSpPr>
              <p:cNvPr id="169" name="Straight Connector 168">
                <a:extLst>
                  <a:ext uri="{FF2B5EF4-FFF2-40B4-BE49-F238E27FC236}">
                    <a16:creationId xmlns:a16="http://schemas.microsoft.com/office/drawing/2014/main" id="{373BA39D-E465-F95B-3F1F-F37AD6CA6F0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3E05E5F-5C84-BF68-CE99-809BB1D50C0F}"/>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4822CE55-0044-F40C-A52C-7B11B5A2F13A}"/>
                </a:ext>
              </a:extLst>
            </p:cNvPr>
            <p:cNvGrpSpPr/>
            <p:nvPr/>
          </p:nvGrpSpPr>
          <p:grpSpPr>
            <a:xfrm>
              <a:off x="3986741" y="2840567"/>
              <a:ext cx="71064" cy="64558"/>
              <a:chOff x="1876424" y="1989137"/>
              <a:chExt cx="75142" cy="68263"/>
            </a:xfrm>
          </p:grpSpPr>
          <p:cxnSp>
            <p:nvCxnSpPr>
              <p:cNvPr id="172" name="Straight Connector 171">
                <a:extLst>
                  <a:ext uri="{FF2B5EF4-FFF2-40B4-BE49-F238E27FC236}">
                    <a16:creationId xmlns:a16="http://schemas.microsoft.com/office/drawing/2014/main" id="{F1B636C3-8A75-7F3A-D525-330FBA3E43B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A8E8E7A-3AE1-BA72-38E8-1AA014776C6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36E61ACE-A37F-EBAA-3176-ABE8FC73C43E}"/>
                </a:ext>
              </a:extLst>
            </p:cNvPr>
            <p:cNvGrpSpPr/>
            <p:nvPr/>
          </p:nvGrpSpPr>
          <p:grpSpPr>
            <a:xfrm>
              <a:off x="4032249" y="2840567"/>
              <a:ext cx="71064" cy="64558"/>
              <a:chOff x="1876424" y="1989137"/>
              <a:chExt cx="75142" cy="68263"/>
            </a:xfrm>
          </p:grpSpPr>
          <p:cxnSp>
            <p:nvCxnSpPr>
              <p:cNvPr id="175" name="Straight Connector 174">
                <a:extLst>
                  <a:ext uri="{FF2B5EF4-FFF2-40B4-BE49-F238E27FC236}">
                    <a16:creationId xmlns:a16="http://schemas.microsoft.com/office/drawing/2014/main" id="{3093F397-1917-845A-A5A6-696205BD4AC7}"/>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F45D1F4-1D3C-E16B-C804-AF9B6E36F7A7}"/>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7F483E7B-A706-BD9A-3B45-9E37F9E0E322}"/>
                </a:ext>
              </a:extLst>
            </p:cNvPr>
            <p:cNvGrpSpPr/>
            <p:nvPr/>
          </p:nvGrpSpPr>
          <p:grpSpPr>
            <a:xfrm>
              <a:off x="4151840" y="2860675"/>
              <a:ext cx="71064" cy="64558"/>
              <a:chOff x="1876424" y="1989137"/>
              <a:chExt cx="75142" cy="68263"/>
            </a:xfrm>
          </p:grpSpPr>
          <p:cxnSp>
            <p:nvCxnSpPr>
              <p:cNvPr id="178" name="Straight Connector 177">
                <a:extLst>
                  <a:ext uri="{FF2B5EF4-FFF2-40B4-BE49-F238E27FC236}">
                    <a16:creationId xmlns:a16="http://schemas.microsoft.com/office/drawing/2014/main" id="{CC460156-CBF2-3F05-D1C6-E9B6CCE81681}"/>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70FB681-F615-85BA-3DE4-BB20D9A4BB6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7CA591A8-F30D-CFED-9BAD-D14A313657BF}"/>
                </a:ext>
              </a:extLst>
            </p:cNvPr>
            <p:cNvGrpSpPr/>
            <p:nvPr/>
          </p:nvGrpSpPr>
          <p:grpSpPr>
            <a:xfrm>
              <a:off x="4212165" y="2879725"/>
              <a:ext cx="6888845" cy="1603373"/>
              <a:chOff x="4212165" y="2879725"/>
              <a:chExt cx="6888845" cy="1603373"/>
            </a:xfrm>
          </p:grpSpPr>
          <p:grpSp>
            <p:nvGrpSpPr>
              <p:cNvPr id="180" name="Group 179">
                <a:extLst>
                  <a:ext uri="{FF2B5EF4-FFF2-40B4-BE49-F238E27FC236}">
                    <a16:creationId xmlns:a16="http://schemas.microsoft.com/office/drawing/2014/main" id="{711C1032-F4E5-4432-4A5A-D8EE20D668C7}"/>
                  </a:ext>
                </a:extLst>
              </p:cNvPr>
              <p:cNvGrpSpPr/>
              <p:nvPr/>
            </p:nvGrpSpPr>
            <p:grpSpPr>
              <a:xfrm>
                <a:off x="4212165" y="2879725"/>
                <a:ext cx="71064" cy="64558"/>
                <a:chOff x="1876424" y="1989137"/>
                <a:chExt cx="75142" cy="68263"/>
              </a:xfrm>
            </p:grpSpPr>
            <p:cxnSp>
              <p:nvCxnSpPr>
                <p:cNvPr id="181" name="Straight Connector 180">
                  <a:extLst>
                    <a:ext uri="{FF2B5EF4-FFF2-40B4-BE49-F238E27FC236}">
                      <a16:creationId xmlns:a16="http://schemas.microsoft.com/office/drawing/2014/main" id="{2F08611D-1B46-1983-3ED8-90445FEB60CC}"/>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2ACA878-DFAE-D6ED-7CE2-84007A2897C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14C186A-1B4A-FAD8-587C-A250C28F5B99}"/>
                  </a:ext>
                </a:extLst>
              </p:cNvPr>
              <p:cNvGrpSpPr/>
              <p:nvPr/>
            </p:nvGrpSpPr>
            <p:grpSpPr>
              <a:xfrm>
                <a:off x="4242857" y="2879725"/>
                <a:ext cx="71064" cy="64558"/>
                <a:chOff x="1876424" y="1989137"/>
                <a:chExt cx="75142" cy="68263"/>
              </a:xfrm>
            </p:grpSpPr>
            <p:cxnSp>
              <p:nvCxnSpPr>
                <p:cNvPr id="184" name="Straight Connector 183">
                  <a:extLst>
                    <a:ext uri="{FF2B5EF4-FFF2-40B4-BE49-F238E27FC236}">
                      <a16:creationId xmlns:a16="http://schemas.microsoft.com/office/drawing/2014/main" id="{F7F4EFF8-A869-DF8D-43B0-3DCA5726223D}"/>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4788873-59CF-EC21-FABE-BE8A93C4F61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9D009200-4977-7417-B79B-C3C4FC414286}"/>
                  </a:ext>
                </a:extLst>
              </p:cNvPr>
              <p:cNvGrpSpPr/>
              <p:nvPr/>
            </p:nvGrpSpPr>
            <p:grpSpPr>
              <a:xfrm>
                <a:off x="4384673" y="2919942"/>
                <a:ext cx="71064" cy="64558"/>
                <a:chOff x="1876424" y="1989137"/>
                <a:chExt cx="75142" cy="68263"/>
              </a:xfrm>
            </p:grpSpPr>
            <p:cxnSp>
              <p:nvCxnSpPr>
                <p:cNvPr id="187" name="Straight Connector 186">
                  <a:extLst>
                    <a:ext uri="{FF2B5EF4-FFF2-40B4-BE49-F238E27FC236}">
                      <a16:creationId xmlns:a16="http://schemas.microsoft.com/office/drawing/2014/main" id="{EFF87ABF-5AA5-8037-6DD3-A65535ABA857}"/>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35C4243-B05A-D921-B7B2-72D88515707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02094068-51CD-15C2-4B07-BB1BBB1883FB}"/>
                  </a:ext>
                </a:extLst>
              </p:cNvPr>
              <p:cNvGrpSpPr/>
              <p:nvPr/>
            </p:nvGrpSpPr>
            <p:grpSpPr>
              <a:xfrm>
                <a:off x="4389965" y="2919942"/>
                <a:ext cx="71064" cy="64558"/>
                <a:chOff x="1876424" y="1989137"/>
                <a:chExt cx="75142" cy="68263"/>
              </a:xfrm>
            </p:grpSpPr>
            <p:cxnSp>
              <p:nvCxnSpPr>
                <p:cNvPr id="190" name="Straight Connector 189">
                  <a:extLst>
                    <a:ext uri="{FF2B5EF4-FFF2-40B4-BE49-F238E27FC236}">
                      <a16:creationId xmlns:a16="http://schemas.microsoft.com/office/drawing/2014/main" id="{FE7039DF-CDF1-76A9-F68F-E2F128114CC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2A4DF07-EFD3-3BAD-C462-0D092F5231F1}"/>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7238E928-E2A8-A031-D6FA-F2AA9EF664A1}"/>
                  </a:ext>
                </a:extLst>
              </p:cNvPr>
              <p:cNvGrpSpPr/>
              <p:nvPr/>
            </p:nvGrpSpPr>
            <p:grpSpPr>
              <a:xfrm>
                <a:off x="4403724" y="2919942"/>
                <a:ext cx="71064" cy="64558"/>
                <a:chOff x="1876424" y="1989137"/>
                <a:chExt cx="75142" cy="68263"/>
              </a:xfrm>
            </p:grpSpPr>
            <p:cxnSp>
              <p:nvCxnSpPr>
                <p:cNvPr id="193" name="Straight Connector 192">
                  <a:extLst>
                    <a:ext uri="{FF2B5EF4-FFF2-40B4-BE49-F238E27FC236}">
                      <a16:creationId xmlns:a16="http://schemas.microsoft.com/office/drawing/2014/main" id="{1C27667D-49E2-0B16-DD9A-824556697BB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CBB55A8-7A6A-B030-D2EF-5727C80A398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FC839FBA-7DBF-9D24-9CC7-A4D318BE79B8}"/>
                  </a:ext>
                </a:extLst>
              </p:cNvPr>
              <p:cNvGrpSpPr/>
              <p:nvPr/>
            </p:nvGrpSpPr>
            <p:grpSpPr>
              <a:xfrm>
                <a:off x="4424890" y="2919942"/>
                <a:ext cx="71064" cy="64558"/>
                <a:chOff x="1876424" y="1989137"/>
                <a:chExt cx="75142" cy="68263"/>
              </a:xfrm>
            </p:grpSpPr>
            <p:cxnSp>
              <p:nvCxnSpPr>
                <p:cNvPr id="196" name="Straight Connector 195">
                  <a:extLst>
                    <a:ext uri="{FF2B5EF4-FFF2-40B4-BE49-F238E27FC236}">
                      <a16:creationId xmlns:a16="http://schemas.microsoft.com/office/drawing/2014/main" id="{3111D63D-42BC-E188-F696-674EFC9B95E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214FDB5-B1D8-0547-0424-99EBC04C6879}"/>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885D7623-168A-F434-DDE1-A95F3BEA968A}"/>
                  </a:ext>
                </a:extLst>
              </p:cNvPr>
              <p:cNvGrpSpPr/>
              <p:nvPr/>
            </p:nvGrpSpPr>
            <p:grpSpPr>
              <a:xfrm>
                <a:off x="4494740" y="2949575"/>
                <a:ext cx="71064" cy="64558"/>
                <a:chOff x="1876424" y="1989137"/>
                <a:chExt cx="75142" cy="68263"/>
              </a:xfrm>
            </p:grpSpPr>
            <p:cxnSp>
              <p:nvCxnSpPr>
                <p:cNvPr id="199" name="Straight Connector 198">
                  <a:extLst>
                    <a:ext uri="{FF2B5EF4-FFF2-40B4-BE49-F238E27FC236}">
                      <a16:creationId xmlns:a16="http://schemas.microsoft.com/office/drawing/2014/main" id="{475D2C71-DA2A-D778-DC66-11EAFAC9D69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D454304-D79F-13EB-8432-CC9B2F8B9FC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651B1C16-AF73-466B-821F-6898CB5E6B1A}"/>
                  </a:ext>
                </a:extLst>
              </p:cNvPr>
              <p:cNvGrpSpPr/>
              <p:nvPr/>
            </p:nvGrpSpPr>
            <p:grpSpPr>
              <a:xfrm>
                <a:off x="4500031" y="2949575"/>
                <a:ext cx="71064" cy="64558"/>
                <a:chOff x="1876424" y="1989137"/>
                <a:chExt cx="75142" cy="68263"/>
              </a:xfrm>
            </p:grpSpPr>
            <p:cxnSp>
              <p:nvCxnSpPr>
                <p:cNvPr id="202" name="Straight Connector 201">
                  <a:extLst>
                    <a:ext uri="{FF2B5EF4-FFF2-40B4-BE49-F238E27FC236}">
                      <a16:creationId xmlns:a16="http://schemas.microsoft.com/office/drawing/2014/main" id="{187AF2D3-6374-B856-522E-DDE8B7D9CCE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C7960AA-35B9-5A3D-DF55-F50E30424EF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0E235A6E-828F-11E9-F02A-734B72B3B500}"/>
                  </a:ext>
                </a:extLst>
              </p:cNvPr>
              <p:cNvGrpSpPr/>
              <p:nvPr/>
            </p:nvGrpSpPr>
            <p:grpSpPr>
              <a:xfrm>
                <a:off x="4528606" y="2949575"/>
                <a:ext cx="71064" cy="64558"/>
                <a:chOff x="1876424" y="1989137"/>
                <a:chExt cx="75142" cy="68263"/>
              </a:xfrm>
            </p:grpSpPr>
            <p:cxnSp>
              <p:nvCxnSpPr>
                <p:cNvPr id="205" name="Straight Connector 204">
                  <a:extLst>
                    <a:ext uri="{FF2B5EF4-FFF2-40B4-BE49-F238E27FC236}">
                      <a16:creationId xmlns:a16="http://schemas.microsoft.com/office/drawing/2014/main" id="{48E4562C-5F66-4E57-7C69-FB81A5670E5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317A393-51DA-30A2-F9F6-950ED78E20F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A149358D-24B3-58B6-4342-6EF82B3B300C}"/>
                  </a:ext>
                </a:extLst>
              </p:cNvPr>
              <p:cNvGrpSpPr/>
              <p:nvPr/>
            </p:nvGrpSpPr>
            <p:grpSpPr>
              <a:xfrm>
                <a:off x="4533898" y="2949575"/>
                <a:ext cx="71064" cy="64558"/>
                <a:chOff x="1876424" y="1989137"/>
                <a:chExt cx="75142" cy="68263"/>
              </a:xfrm>
            </p:grpSpPr>
            <p:cxnSp>
              <p:nvCxnSpPr>
                <p:cNvPr id="208" name="Straight Connector 207">
                  <a:extLst>
                    <a:ext uri="{FF2B5EF4-FFF2-40B4-BE49-F238E27FC236}">
                      <a16:creationId xmlns:a16="http://schemas.microsoft.com/office/drawing/2014/main" id="{F18938D7-0F7D-7CFE-FEED-25F34ECE6B9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887BBD3-A7D4-97B5-E3CD-20EBFC6C366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DB41E6B7-DD84-922D-062D-0BD4F4D1D339}"/>
                  </a:ext>
                </a:extLst>
              </p:cNvPr>
              <p:cNvGrpSpPr/>
              <p:nvPr/>
            </p:nvGrpSpPr>
            <p:grpSpPr>
              <a:xfrm>
                <a:off x="4566706" y="2949575"/>
                <a:ext cx="71064" cy="64558"/>
                <a:chOff x="1876424" y="1989137"/>
                <a:chExt cx="75142" cy="68263"/>
              </a:xfrm>
            </p:grpSpPr>
            <p:cxnSp>
              <p:nvCxnSpPr>
                <p:cNvPr id="211" name="Straight Connector 210">
                  <a:extLst>
                    <a:ext uri="{FF2B5EF4-FFF2-40B4-BE49-F238E27FC236}">
                      <a16:creationId xmlns:a16="http://schemas.microsoft.com/office/drawing/2014/main" id="{59B741EB-BF6D-971F-648B-957BBE1C080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7E4AE37-C4D3-D28F-A053-7F7E3C41F9A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55BB1DC5-8E13-0DF5-E2E2-843F8162A189}"/>
                  </a:ext>
                </a:extLst>
              </p:cNvPr>
              <p:cNvGrpSpPr/>
              <p:nvPr/>
            </p:nvGrpSpPr>
            <p:grpSpPr>
              <a:xfrm>
                <a:off x="4740273" y="3006725"/>
                <a:ext cx="71064" cy="64558"/>
                <a:chOff x="1876424" y="1989137"/>
                <a:chExt cx="75142" cy="68263"/>
              </a:xfrm>
            </p:grpSpPr>
            <p:cxnSp>
              <p:nvCxnSpPr>
                <p:cNvPr id="214" name="Straight Connector 213">
                  <a:extLst>
                    <a:ext uri="{FF2B5EF4-FFF2-40B4-BE49-F238E27FC236}">
                      <a16:creationId xmlns:a16="http://schemas.microsoft.com/office/drawing/2014/main" id="{36F7EFA9-ED03-09CA-9AC7-6911860B094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E6ABCE6-0083-E7AE-2615-0DD7705236D7}"/>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64FD2C82-F804-72D9-78CB-D2E443B2EF15}"/>
                  </a:ext>
                </a:extLst>
              </p:cNvPr>
              <p:cNvGrpSpPr/>
              <p:nvPr/>
            </p:nvGrpSpPr>
            <p:grpSpPr>
              <a:xfrm>
                <a:off x="4835523" y="3048000"/>
                <a:ext cx="71064" cy="64558"/>
                <a:chOff x="1876424" y="1989137"/>
                <a:chExt cx="75142" cy="68263"/>
              </a:xfrm>
            </p:grpSpPr>
            <p:cxnSp>
              <p:nvCxnSpPr>
                <p:cNvPr id="217" name="Straight Connector 216">
                  <a:extLst>
                    <a:ext uri="{FF2B5EF4-FFF2-40B4-BE49-F238E27FC236}">
                      <a16:creationId xmlns:a16="http://schemas.microsoft.com/office/drawing/2014/main" id="{4D40EA27-F974-6C39-1AF7-938FFAD471F1}"/>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A3E923A-3238-3FBB-200E-8C437406120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6092E3DD-4976-96DC-BEBB-43EE1C50C94B}"/>
                  </a:ext>
                </a:extLst>
              </p:cNvPr>
              <p:cNvGrpSpPr/>
              <p:nvPr/>
            </p:nvGrpSpPr>
            <p:grpSpPr>
              <a:xfrm>
                <a:off x="4846107" y="3048000"/>
                <a:ext cx="71064" cy="64558"/>
                <a:chOff x="1876424" y="1989137"/>
                <a:chExt cx="75142" cy="68263"/>
              </a:xfrm>
            </p:grpSpPr>
            <p:cxnSp>
              <p:nvCxnSpPr>
                <p:cNvPr id="220" name="Straight Connector 219">
                  <a:extLst>
                    <a:ext uri="{FF2B5EF4-FFF2-40B4-BE49-F238E27FC236}">
                      <a16:creationId xmlns:a16="http://schemas.microsoft.com/office/drawing/2014/main" id="{88262FF5-C27E-6296-A99C-8D66EA81A56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7F3E2CE-2B13-6CED-80F4-F4233756DE8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974BDF93-8E6C-C1FA-F009-2E918F07C9B1}"/>
                  </a:ext>
                </a:extLst>
              </p:cNvPr>
              <p:cNvGrpSpPr/>
              <p:nvPr/>
            </p:nvGrpSpPr>
            <p:grpSpPr>
              <a:xfrm>
                <a:off x="4863040" y="3048000"/>
                <a:ext cx="71064" cy="64558"/>
                <a:chOff x="1876424" y="1989137"/>
                <a:chExt cx="75142" cy="68263"/>
              </a:xfrm>
            </p:grpSpPr>
            <p:cxnSp>
              <p:nvCxnSpPr>
                <p:cNvPr id="223" name="Straight Connector 222">
                  <a:extLst>
                    <a:ext uri="{FF2B5EF4-FFF2-40B4-BE49-F238E27FC236}">
                      <a16:creationId xmlns:a16="http://schemas.microsoft.com/office/drawing/2014/main" id="{9E304CD4-EB90-B6AA-608D-D71CB84F539D}"/>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B0AFAAEC-6176-7726-13B1-32AB0AF67AF7}"/>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07D0A36B-1DD9-2D48-5251-3D9FA53A2144}"/>
                  </a:ext>
                </a:extLst>
              </p:cNvPr>
              <p:cNvGrpSpPr/>
              <p:nvPr/>
            </p:nvGrpSpPr>
            <p:grpSpPr>
              <a:xfrm>
                <a:off x="4893732" y="3048000"/>
                <a:ext cx="71064" cy="64558"/>
                <a:chOff x="1876424" y="1989137"/>
                <a:chExt cx="75142" cy="68263"/>
              </a:xfrm>
            </p:grpSpPr>
            <p:cxnSp>
              <p:nvCxnSpPr>
                <p:cNvPr id="226" name="Straight Connector 225">
                  <a:extLst>
                    <a:ext uri="{FF2B5EF4-FFF2-40B4-BE49-F238E27FC236}">
                      <a16:creationId xmlns:a16="http://schemas.microsoft.com/office/drawing/2014/main" id="{C0E6BF0F-4407-C70B-F239-1DBC0E11815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BA47961F-2CD2-2A6E-66ED-0F4BC5A1C3B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D6ADE6C3-9541-D6C8-B1B4-DBD96ACF603E}"/>
                  </a:ext>
                </a:extLst>
              </p:cNvPr>
              <p:cNvGrpSpPr/>
              <p:nvPr/>
            </p:nvGrpSpPr>
            <p:grpSpPr>
              <a:xfrm>
                <a:off x="4923365" y="3048000"/>
                <a:ext cx="71064" cy="64558"/>
                <a:chOff x="1876424" y="1989137"/>
                <a:chExt cx="75142" cy="68263"/>
              </a:xfrm>
            </p:grpSpPr>
            <p:cxnSp>
              <p:nvCxnSpPr>
                <p:cNvPr id="229" name="Straight Connector 228">
                  <a:extLst>
                    <a:ext uri="{FF2B5EF4-FFF2-40B4-BE49-F238E27FC236}">
                      <a16:creationId xmlns:a16="http://schemas.microsoft.com/office/drawing/2014/main" id="{8D535070-1961-5134-0611-790A308CDDE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4F62BB5-C41C-D3D8-D025-F22A10CA43E4}"/>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732EF558-D1DD-5D3A-8626-2EF3EB0C1E2A}"/>
                  </a:ext>
                </a:extLst>
              </p:cNvPr>
              <p:cNvGrpSpPr/>
              <p:nvPr/>
            </p:nvGrpSpPr>
            <p:grpSpPr>
              <a:xfrm>
                <a:off x="4936065" y="3048000"/>
                <a:ext cx="71064" cy="64558"/>
                <a:chOff x="1876424" y="1989137"/>
                <a:chExt cx="75142" cy="68263"/>
              </a:xfrm>
            </p:grpSpPr>
            <p:cxnSp>
              <p:nvCxnSpPr>
                <p:cNvPr id="232" name="Straight Connector 231">
                  <a:extLst>
                    <a:ext uri="{FF2B5EF4-FFF2-40B4-BE49-F238E27FC236}">
                      <a16:creationId xmlns:a16="http://schemas.microsoft.com/office/drawing/2014/main" id="{0F8B1E5B-4313-43D0-6570-874E9B03A16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65D2C7E-AE2F-9940-0457-D934E24F571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382C4744-8D83-BDDB-0469-C8921F149946}"/>
                  </a:ext>
                </a:extLst>
              </p:cNvPr>
              <p:cNvGrpSpPr/>
              <p:nvPr/>
            </p:nvGrpSpPr>
            <p:grpSpPr>
              <a:xfrm>
                <a:off x="5081056" y="3064934"/>
                <a:ext cx="71064" cy="64558"/>
                <a:chOff x="1876424" y="1989137"/>
                <a:chExt cx="75142" cy="68263"/>
              </a:xfrm>
            </p:grpSpPr>
            <p:cxnSp>
              <p:nvCxnSpPr>
                <p:cNvPr id="235" name="Straight Connector 234">
                  <a:extLst>
                    <a:ext uri="{FF2B5EF4-FFF2-40B4-BE49-F238E27FC236}">
                      <a16:creationId xmlns:a16="http://schemas.microsoft.com/office/drawing/2014/main" id="{CE5DA350-087F-C2A6-E4E3-737DFF6BDCD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8F0D226-E89C-744E-D336-9CCC6564886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935064C8-A2F9-5F25-9BBD-02355D350613}"/>
                  </a:ext>
                </a:extLst>
              </p:cNvPr>
              <p:cNvGrpSpPr/>
              <p:nvPr/>
            </p:nvGrpSpPr>
            <p:grpSpPr>
              <a:xfrm>
                <a:off x="5203823" y="3136900"/>
                <a:ext cx="71064" cy="64558"/>
                <a:chOff x="1876424" y="1989137"/>
                <a:chExt cx="75142" cy="68263"/>
              </a:xfrm>
            </p:grpSpPr>
            <p:cxnSp>
              <p:nvCxnSpPr>
                <p:cNvPr id="238" name="Straight Connector 237">
                  <a:extLst>
                    <a:ext uri="{FF2B5EF4-FFF2-40B4-BE49-F238E27FC236}">
                      <a16:creationId xmlns:a16="http://schemas.microsoft.com/office/drawing/2014/main" id="{23B0DAD4-C984-4C4A-2710-FCBC108691F7}"/>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BA0E203-1ABA-5AC5-E091-2ECFC3E5D3EE}"/>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C045CE3E-D06E-45C1-9893-A4B44EEDD210}"/>
                  </a:ext>
                </a:extLst>
              </p:cNvPr>
              <p:cNvGrpSpPr/>
              <p:nvPr/>
            </p:nvGrpSpPr>
            <p:grpSpPr>
              <a:xfrm>
                <a:off x="5311773" y="3209925"/>
                <a:ext cx="71064" cy="64558"/>
                <a:chOff x="1876424" y="1989137"/>
                <a:chExt cx="75142" cy="68263"/>
              </a:xfrm>
            </p:grpSpPr>
            <p:cxnSp>
              <p:nvCxnSpPr>
                <p:cNvPr id="241" name="Straight Connector 240">
                  <a:extLst>
                    <a:ext uri="{FF2B5EF4-FFF2-40B4-BE49-F238E27FC236}">
                      <a16:creationId xmlns:a16="http://schemas.microsoft.com/office/drawing/2014/main" id="{05A1B3B2-5716-D7BB-8DB7-A7A1477D9E6F}"/>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D6CFFC8-F1EB-4007-1816-DAA9F3B105A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AB186485-4C63-017A-2620-70A7A474BD94}"/>
                  </a:ext>
                </a:extLst>
              </p:cNvPr>
              <p:cNvGrpSpPr/>
              <p:nvPr/>
            </p:nvGrpSpPr>
            <p:grpSpPr>
              <a:xfrm>
                <a:off x="5326590" y="3223684"/>
                <a:ext cx="71064" cy="64558"/>
                <a:chOff x="1876424" y="1989137"/>
                <a:chExt cx="75142" cy="68263"/>
              </a:xfrm>
            </p:grpSpPr>
            <p:cxnSp>
              <p:nvCxnSpPr>
                <p:cNvPr id="244" name="Straight Connector 243">
                  <a:extLst>
                    <a:ext uri="{FF2B5EF4-FFF2-40B4-BE49-F238E27FC236}">
                      <a16:creationId xmlns:a16="http://schemas.microsoft.com/office/drawing/2014/main" id="{55B7D228-1296-E93A-AD14-2B773709B5C7}"/>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1EC123E-034D-9A0F-BC70-7643B1461D74}"/>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AAE053E7-D7AA-8C46-7B34-811EE0620064}"/>
                  </a:ext>
                </a:extLst>
              </p:cNvPr>
              <p:cNvGrpSpPr/>
              <p:nvPr/>
            </p:nvGrpSpPr>
            <p:grpSpPr>
              <a:xfrm>
                <a:off x="5355165" y="3243792"/>
                <a:ext cx="71064" cy="64558"/>
                <a:chOff x="1876424" y="1989137"/>
                <a:chExt cx="75142" cy="68263"/>
              </a:xfrm>
            </p:grpSpPr>
            <p:cxnSp>
              <p:nvCxnSpPr>
                <p:cNvPr id="247" name="Straight Connector 246">
                  <a:extLst>
                    <a:ext uri="{FF2B5EF4-FFF2-40B4-BE49-F238E27FC236}">
                      <a16:creationId xmlns:a16="http://schemas.microsoft.com/office/drawing/2014/main" id="{AA4C8209-123C-30B9-3840-8AA5E24CAE9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2AA6AE57-3DC9-0FAE-9B96-33752276ADE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D67C8336-8FAD-5593-449D-2FEDAA36F335}"/>
                  </a:ext>
                </a:extLst>
              </p:cNvPr>
              <p:cNvGrpSpPr/>
              <p:nvPr/>
            </p:nvGrpSpPr>
            <p:grpSpPr>
              <a:xfrm>
                <a:off x="5464173" y="3288242"/>
                <a:ext cx="71064" cy="64558"/>
                <a:chOff x="1876424" y="1989137"/>
                <a:chExt cx="75142" cy="68263"/>
              </a:xfrm>
            </p:grpSpPr>
            <p:cxnSp>
              <p:nvCxnSpPr>
                <p:cNvPr id="250" name="Straight Connector 249">
                  <a:extLst>
                    <a:ext uri="{FF2B5EF4-FFF2-40B4-BE49-F238E27FC236}">
                      <a16:creationId xmlns:a16="http://schemas.microsoft.com/office/drawing/2014/main" id="{E529949C-441E-82B6-9742-4F0252EFC822}"/>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51EC0D4-2803-3B90-5C1B-00166D037B7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C9F586C4-60EC-D6CF-9847-1A8FD1C6F212}"/>
                  </a:ext>
                </a:extLst>
              </p:cNvPr>
              <p:cNvGrpSpPr/>
              <p:nvPr/>
            </p:nvGrpSpPr>
            <p:grpSpPr>
              <a:xfrm>
                <a:off x="5473698" y="3288242"/>
                <a:ext cx="71064" cy="64558"/>
                <a:chOff x="1876424" y="1989137"/>
                <a:chExt cx="75142" cy="68263"/>
              </a:xfrm>
            </p:grpSpPr>
            <p:cxnSp>
              <p:nvCxnSpPr>
                <p:cNvPr id="253" name="Straight Connector 252">
                  <a:extLst>
                    <a:ext uri="{FF2B5EF4-FFF2-40B4-BE49-F238E27FC236}">
                      <a16:creationId xmlns:a16="http://schemas.microsoft.com/office/drawing/2014/main" id="{9C8913A6-6E37-091F-F218-20D97DC2A73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BB5A874-A48D-0703-7CDA-CE657A82BA1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D4E0161B-015C-721B-CEAD-68360ACBCBF0}"/>
                  </a:ext>
                </a:extLst>
              </p:cNvPr>
              <p:cNvGrpSpPr/>
              <p:nvPr/>
            </p:nvGrpSpPr>
            <p:grpSpPr>
              <a:xfrm>
                <a:off x="5570006" y="3339042"/>
                <a:ext cx="71064" cy="64558"/>
                <a:chOff x="1876424" y="1989137"/>
                <a:chExt cx="75142" cy="68263"/>
              </a:xfrm>
            </p:grpSpPr>
            <p:cxnSp>
              <p:nvCxnSpPr>
                <p:cNvPr id="256" name="Straight Connector 255">
                  <a:extLst>
                    <a:ext uri="{FF2B5EF4-FFF2-40B4-BE49-F238E27FC236}">
                      <a16:creationId xmlns:a16="http://schemas.microsoft.com/office/drawing/2014/main" id="{B9C01CEB-2329-EFD3-94B2-22612C329C7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D5CFA74-8E37-0751-090C-9F6AF788ED41}"/>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2375D257-5AFB-F26B-C7CC-48FA4D85F4CC}"/>
                  </a:ext>
                </a:extLst>
              </p:cNvPr>
              <p:cNvGrpSpPr/>
              <p:nvPr/>
            </p:nvGrpSpPr>
            <p:grpSpPr>
              <a:xfrm>
                <a:off x="5575297" y="3341158"/>
                <a:ext cx="71064" cy="64558"/>
                <a:chOff x="1876424" y="1989137"/>
                <a:chExt cx="75142" cy="68263"/>
              </a:xfrm>
            </p:grpSpPr>
            <p:cxnSp>
              <p:nvCxnSpPr>
                <p:cNvPr id="259" name="Straight Connector 258">
                  <a:extLst>
                    <a:ext uri="{FF2B5EF4-FFF2-40B4-BE49-F238E27FC236}">
                      <a16:creationId xmlns:a16="http://schemas.microsoft.com/office/drawing/2014/main" id="{9358DB37-3BC4-9A2A-0ACD-8036250C8BB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08263D88-4B3F-730E-4D6A-F2D8DB99AB9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3FDC3385-F1C6-C8BD-A35D-35BF44C3456F}"/>
                  </a:ext>
                </a:extLst>
              </p:cNvPr>
              <p:cNvGrpSpPr/>
              <p:nvPr/>
            </p:nvGrpSpPr>
            <p:grpSpPr>
              <a:xfrm>
                <a:off x="5664197" y="3401483"/>
                <a:ext cx="71064" cy="64558"/>
                <a:chOff x="1876424" y="1989137"/>
                <a:chExt cx="75142" cy="68263"/>
              </a:xfrm>
            </p:grpSpPr>
            <p:cxnSp>
              <p:nvCxnSpPr>
                <p:cNvPr id="262" name="Straight Connector 261">
                  <a:extLst>
                    <a:ext uri="{FF2B5EF4-FFF2-40B4-BE49-F238E27FC236}">
                      <a16:creationId xmlns:a16="http://schemas.microsoft.com/office/drawing/2014/main" id="{1C87A67A-19FC-EFA4-6E0C-2368552B30E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E013500A-8C97-7B34-05FE-A4CE0EA1139B}"/>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1B49C73D-29E1-1CF6-F404-02055132455B}"/>
                  </a:ext>
                </a:extLst>
              </p:cNvPr>
              <p:cNvGrpSpPr/>
              <p:nvPr/>
            </p:nvGrpSpPr>
            <p:grpSpPr>
              <a:xfrm>
                <a:off x="5669488" y="3401483"/>
                <a:ext cx="71064" cy="64558"/>
                <a:chOff x="1876424" y="1989137"/>
                <a:chExt cx="75142" cy="68263"/>
              </a:xfrm>
            </p:grpSpPr>
            <p:cxnSp>
              <p:nvCxnSpPr>
                <p:cNvPr id="265" name="Straight Connector 264">
                  <a:extLst>
                    <a:ext uri="{FF2B5EF4-FFF2-40B4-BE49-F238E27FC236}">
                      <a16:creationId xmlns:a16="http://schemas.microsoft.com/office/drawing/2014/main" id="{05BE0AAB-7C2D-94DF-2227-802C17699E3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FD68C6F-7423-EDFA-ABD7-7D8E11402C3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10364C03-3AEE-6268-E6B7-799E478EB888}"/>
                  </a:ext>
                </a:extLst>
              </p:cNvPr>
              <p:cNvGrpSpPr/>
              <p:nvPr/>
            </p:nvGrpSpPr>
            <p:grpSpPr>
              <a:xfrm>
                <a:off x="5759446" y="3413124"/>
                <a:ext cx="71064" cy="64558"/>
                <a:chOff x="1876424" y="1989137"/>
                <a:chExt cx="75142" cy="68263"/>
              </a:xfrm>
            </p:grpSpPr>
            <p:cxnSp>
              <p:nvCxnSpPr>
                <p:cNvPr id="268" name="Straight Connector 267">
                  <a:extLst>
                    <a:ext uri="{FF2B5EF4-FFF2-40B4-BE49-F238E27FC236}">
                      <a16:creationId xmlns:a16="http://schemas.microsoft.com/office/drawing/2014/main" id="{BEFD5BF8-CC3A-F0B6-3882-A8F66B5582D2}"/>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3EF32BE-8767-A6BD-C71E-55094DD3F95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A8FA47EB-C065-D203-112C-B7B747E1B0F4}"/>
                  </a:ext>
                </a:extLst>
              </p:cNvPr>
              <p:cNvGrpSpPr/>
              <p:nvPr/>
            </p:nvGrpSpPr>
            <p:grpSpPr>
              <a:xfrm>
                <a:off x="5765796" y="3413124"/>
                <a:ext cx="71064" cy="64558"/>
                <a:chOff x="1876424" y="1989137"/>
                <a:chExt cx="75142" cy="68263"/>
              </a:xfrm>
            </p:grpSpPr>
            <p:cxnSp>
              <p:nvCxnSpPr>
                <p:cNvPr id="271" name="Straight Connector 270">
                  <a:extLst>
                    <a:ext uri="{FF2B5EF4-FFF2-40B4-BE49-F238E27FC236}">
                      <a16:creationId xmlns:a16="http://schemas.microsoft.com/office/drawing/2014/main" id="{8054140C-7ABA-E9F2-5129-D15C34578E9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1E67AA9A-06A7-CF02-6F1F-FED1BA2E140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C9C46FAD-A8AA-77B7-4ADF-92F029B2DAB7}"/>
                  </a:ext>
                </a:extLst>
              </p:cNvPr>
              <p:cNvGrpSpPr/>
              <p:nvPr/>
            </p:nvGrpSpPr>
            <p:grpSpPr>
              <a:xfrm>
                <a:off x="5832471" y="3432174"/>
                <a:ext cx="71064" cy="64558"/>
                <a:chOff x="1876424" y="1989137"/>
                <a:chExt cx="75142" cy="68263"/>
              </a:xfrm>
            </p:grpSpPr>
            <p:cxnSp>
              <p:nvCxnSpPr>
                <p:cNvPr id="274" name="Straight Connector 273">
                  <a:extLst>
                    <a:ext uri="{FF2B5EF4-FFF2-40B4-BE49-F238E27FC236}">
                      <a16:creationId xmlns:a16="http://schemas.microsoft.com/office/drawing/2014/main" id="{9F054BAC-F575-FC00-3377-6CE6071EF01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C046997B-75A8-4427-200E-07100C806EAF}"/>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2625AE33-C915-5158-452E-F97415DEF245}"/>
                  </a:ext>
                </a:extLst>
              </p:cNvPr>
              <p:cNvGrpSpPr/>
              <p:nvPr/>
            </p:nvGrpSpPr>
            <p:grpSpPr>
              <a:xfrm>
                <a:off x="5824005" y="3432174"/>
                <a:ext cx="71064" cy="64558"/>
                <a:chOff x="1876424" y="1989137"/>
                <a:chExt cx="75142" cy="68263"/>
              </a:xfrm>
            </p:grpSpPr>
            <p:cxnSp>
              <p:nvCxnSpPr>
                <p:cNvPr id="277" name="Straight Connector 276">
                  <a:extLst>
                    <a:ext uri="{FF2B5EF4-FFF2-40B4-BE49-F238E27FC236}">
                      <a16:creationId xmlns:a16="http://schemas.microsoft.com/office/drawing/2014/main" id="{C9A62A08-DB0C-4592-B305-B7F43548E9E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B3900CB-0298-BDB4-6729-DA9200331C4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CFA422AF-CD58-EBAF-56A2-C159327D0D03}"/>
                  </a:ext>
                </a:extLst>
              </p:cNvPr>
              <p:cNvGrpSpPr/>
              <p:nvPr/>
            </p:nvGrpSpPr>
            <p:grpSpPr>
              <a:xfrm>
                <a:off x="6011330" y="3487208"/>
                <a:ext cx="71064" cy="64558"/>
                <a:chOff x="1876424" y="1989137"/>
                <a:chExt cx="75142" cy="68263"/>
              </a:xfrm>
            </p:grpSpPr>
            <p:cxnSp>
              <p:nvCxnSpPr>
                <p:cNvPr id="280" name="Straight Connector 279">
                  <a:extLst>
                    <a:ext uri="{FF2B5EF4-FFF2-40B4-BE49-F238E27FC236}">
                      <a16:creationId xmlns:a16="http://schemas.microsoft.com/office/drawing/2014/main" id="{5830C7CB-2C45-D9AB-FBC2-C9194D90B431}"/>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10E76947-839C-B4B3-F081-FD2C8B26781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B61D5DA1-A34C-5BAB-6055-B74A7FF9659E}"/>
                  </a:ext>
                </a:extLst>
              </p:cNvPr>
              <p:cNvGrpSpPr/>
              <p:nvPr/>
            </p:nvGrpSpPr>
            <p:grpSpPr>
              <a:xfrm>
                <a:off x="6072713" y="3527424"/>
                <a:ext cx="71064" cy="64558"/>
                <a:chOff x="1876424" y="1989137"/>
                <a:chExt cx="75142" cy="68263"/>
              </a:xfrm>
            </p:grpSpPr>
            <p:cxnSp>
              <p:nvCxnSpPr>
                <p:cNvPr id="283" name="Straight Connector 282">
                  <a:extLst>
                    <a:ext uri="{FF2B5EF4-FFF2-40B4-BE49-F238E27FC236}">
                      <a16:creationId xmlns:a16="http://schemas.microsoft.com/office/drawing/2014/main" id="{80CE19DB-17E9-ACCC-3B4F-56C61343B25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48BEC2B-C951-D6DF-8DCC-E7A9791C6FE5}"/>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E8C71114-3C32-BFE2-A192-85FD8D1F75FB}"/>
                  </a:ext>
                </a:extLst>
              </p:cNvPr>
              <p:cNvGrpSpPr/>
              <p:nvPr/>
            </p:nvGrpSpPr>
            <p:grpSpPr>
              <a:xfrm>
                <a:off x="6312955" y="3567640"/>
                <a:ext cx="71064" cy="64558"/>
                <a:chOff x="1876424" y="1989137"/>
                <a:chExt cx="75142" cy="68263"/>
              </a:xfrm>
            </p:grpSpPr>
            <p:cxnSp>
              <p:nvCxnSpPr>
                <p:cNvPr id="286" name="Straight Connector 285">
                  <a:extLst>
                    <a:ext uri="{FF2B5EF4-FFF2-40B4-BE49-F238E27FC236}">
                      <a16:creationId xmlns:a16="http://schemas.microsoft.com/office/drawing/2014/main" id="{B1AEFBBA-EC09-20AC-D94A-2A5C959C707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81BE4ECF-A516-6221-D86F-F16779F5EDA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B7D195CD-B4B7-0DDC-823D-362377C6D9AC}"/>
                  </a:ext>
                </a:extLst>
              </p:cNvPr>
              <p:cNvGrpSpPr/>
              <p:nvPr/>
            </p:nvGrpSpPr>
            <p:grpSpPr>
              <a:xfrm>
                <a:off x="6321422" y="3567640"/>
                <a:ext cx="71064" cy="64558"/>
                <a:chOff x="1876424" y="1989137"/>
                <a:chExt cx="75142" cy="68263"/>
              </a:xfrm>
            </p:grpSpPr>
            <p:cxnSp>
              <p:nvCxnSpPr>
                <p:cNvPr id="289" name="Straight Connector 288">
                  <a:extLst>
                    <a:ext uri="{FF2B5EF4-FFF2-40B4-BE49-F238E27FC236}">
                      <a16:creationId xmlns:a16="http://schemas.microsoft.com/office/drawing/2014/main" id="{9AE6A207-0E25-8DDD-F79D-D7E5D0DF43DC}"/>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C01770C-FEFC-8BD3-9F96-791B89C187FE}"/>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AAE235BB-C50D-CF94-8600-390B728A03A6}"/>
                  </a:ext>
                </a:extLst>
              </p:cNvPr>
              <p:cNvGrpSpPr/>
              <p:nvPr/>
            </p:nvGrpSpPr>
            <p:grpSpPr>
              <a:xfrm>
                <a:off x="6344705" y="3567640"/>
                <a:ext cx="71064" cy="64558"/>
                <a:chOff x="1876424" y="1989137"/>
                <a:chExt cx="75142" cy="68263"/>
              </a:xfrm>
            </p:grpSpPr>
            <p:cxnSp>
              <p:nvCxnSpPr>
                <p:cNvPr id="292" name="Straight Connector 291">
                  <a:extLst>
                    <a:ext uri="{FF2B5EF4-FFF2-40B4-BE49-F238E27FC236}">
                      <a16:creationId xmlns:a16="http://schemas.microsoft.com/office/drawing/2014/main" id="{F9A3EAD8-55A2-A409-56E2-9BA8B48A5C9C}"/>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485AB1F-DE16-F772-69D4-B48458ED214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FD26DABF-E1BE-5918-98FF-3CEE812DCF85}"/>
                  </a:ext>
                </a:extLst>
              </p:cNvPr>
              <p:cNvGrpSpPr/>
              <p:nvPr/>
            </p:nvGrpSpPr>
            <p:grpSpPr>
              <a:xfrm>
                <a:off x="6437839" y="3567640"/>
                <a:ext cx="71064" cy="64558"/>
                <a:chOff x="1876424" y="1989137"/>
                <a:chExt cx="75142" cy="68263"/>
              </a:xfrm>
            </p:grpSpPr>
            <p:cxnSp>
              <p:nvCxnSpPr>
                <p:cNvPr id="295" name="Straight Connector 294">
                  <a:extLst>
                    <a:ext uri="{FF2B5EF4-FFF2-40B4-BE49-F238E27FC236}">
                      <a16:creationId xmlns:a16="http://schemas.microsoft.com/office/drawing/2014/main" id="{AC843378-00FB-0D69-AA7A-B5AA4E982E7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66B23255-8705-970D-E3C6-1C7CD5809D3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A1399A23-6FBB-FAF3-8BCF-261198CFCA6E}"/>
                  </a:ext>
                </a:extLst>
              </p:cNvPr>
              <p:cNvGrpSpPr/>
              <p:nvPr/>
            </p:nvGrpSpPr>
            <p:grpSpPr>
              <a:xfrm>
                <a:off x="6587064" y="3606798"/>
                <a:ext cx="71064" cy="64558"/>
                <a:chOff x="1876424" y="1989137"/>
                <a:chExt cx="75142" cy="68263"/>
              </a:xfrm>
            </p:grpSpPr>
            <p:cxnSp>
              <p:nvCxnSpPr>
                <p:cNvPr id="298" name="Straight Connector 297">
                  <a:extLst>
                    <a:ext uri="{FF2B5EF4-FFF2-40B4-BE49-F238E27FC236}">
                      <a16:creationId xmlns:a16="http://schemas.microsoft.com/office/drawing/2014/main" id="{DCE28D39-D469-4A56-3651-094A3B738B62}"/>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56EB5395-B674-5238-2E1A-5EFDC0A5C0D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11D21BD0-716E-6F25-26F3-6B03F6890AE7}"/>
                  </a:ext>
                </a:extLst>
              </p:cNvPr>
              <p:cNvGrpSpPr/>
              <p:nvPr/>
            </p:nvGrpSpPr>
            <p:grpSpPr>
              <a:xfrm>
                <a:off x="6597647" y="3606798"/>
                <a:ext cx="71064" cy="64558"/>
                <a:chOff x="1876424" y="1989137"/>
                <a:chExt cx="75142" cy="68263"/>
              </a:xfrm>
            </p:grpSpPr>
            <p:cxnSp>
              <p:nvCxnSpPr>
                <p:cNvPr id="301" name="Straight Connector 300">
                  <a:extLst>
                    <a:ext uri="{FF2B5EF4-FFF2-40B4-BE49-F238E27FC236}">
                      <a16:creationId xmlns:a16="http://schemas.microsoft.com/office/drawing/2014/main" id="{91EB5040-3C9A-9B62-C127-83E4ACD77B5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EF9C3CA1-2502-D3C9-4D8F-BEBB425F6CA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1AC98564-14DB-AB3C-921C-F2AE429485DC}"/>
                  </a:ext>
                </a:extLst>
              </p:cNvPr>
              <p:cNvGrpSpPr/>
              <p:nvPr/>
            </p:nvGrpSpPr>
            <p:grpSpPr>
              <a:xfrm>
                <a:off x="6693955" y="3606798"/>
                <a:ext cx="71064" cy="64558"/>
                <a:chOff x="1876424" y="1989137"/>
                <a:chExt cx="75142" cy="68263"/>
              </a:xfrm>
            </p:grpSpPr>
            <p:cxnSp>
              <p:nvCxnSpPr>
                <p:cNvPr id="304" name="Straight Connector 303">
                  <a:extLst>
                    <a:ext uri="{FF2B5EF4-FFF2-40B4-BE49-F238E27FC236}">
                      <a16:creationId xmlns:a16="http://schemas.microsoft.com/office/drawing/2014/main" id="{AE26A0C3-286F-22DC-0022-B3503026EA4C}"/>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6CDD4BAC-72E1-FE2F-581B-898CD710490B}"/>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3190F542-B694-A0C2-E215-B6905EA32D45}"/>
                  </a:ext>
                </a:extLst>
              </p:cNvPr>
              <p:cNvGrpSpPr/>
              <p:nvPr/>
            </p:nvGrpSpPr>
            <p:grpSpPr>
              <a:xfrm>
                <a:off x="6883397" y="3671357"/>
                <a:ext cx="71064" cy="64558"/>
                <a:chOff x="1876424" y="1989137"/>
                <a:chExt cx="75142" cy="68263"/>
              </a:xfrm>
            </p:grpSpPr>
            <p:cxnSp>
              <p:nvCxnSpPr>
                <p:cNvPr id="307" name="Straight Connector 306">
                  <a:extLst>
                    <a:ext uri="{FF2B5EF4-FFF2-40B4-BE49-F238E27FC236}">
                      <a16:creationId xmlns:a16="http://schemas.microsoft.com/office/drawing/2014/main" id="{20D483CA-F3E2-D4A7-A669-C95B4CAFB393}"/>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E051268-E129-2BF2-5FF7-2FA2530F0454}"/>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2395DCFA-DEEC-56F2-B346-F828E8886680}"/>
                  </a:ext>
                </a:extLst>
              </p:cNvPr>
              <p:cNvGrpSpPr/>
              <p:nvPr/>
            </p:nvGrpSpPr>
            <p:grpSpPr>
              <a:xfrm>
                <a:off x="6923613" y="3697815"/>
                <a:ext cx="71064" cy="64558"/>
                <a:chOff x="1876424" y="1989137"/>
                <a:chExt cx="75142" cy="68263"/>
              </a:xfrm>
            </p:grpSpPr>
            <p:cxnSp>
              <p:nvCxnSpPr>
                <p:cNvPr id="310" name="Straight Connector 309">
                  <a:extLst>
                    <a:ext uri="{FF2B5EF4-FFF2-40B4-BE49-F238E27FC236}">
                      <a16:creationId xmlns:a16="http://schemas.microsoft.com/office/drawing/2014/main" id="{550A3AEB-5D49-55B7-F566-318B4FBB607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CCC45157-66D8-96CF-E16C-CB656AFDF4C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F632E27D-5A3C-8B52-C292-1760FC639EC2}"/>
                  </a:ext>
                </a:extLst>
              </p:cNvPr>
              <p:cNvGrpSpPr/>
              <p:nvPr/>
            </p:nvGrpSpPr>
            <p:grpSpPr>
              <a:xfrm>
                <a:off x="6941604" y="3697815"/>
                <a:ext cx="71064" cy="64558"/>
                <a:chOff x="1876424" y="1989137"/>
                <a:chExt cx="75142" cy="68263"/>
              </a:xfrm>
            </p:grpSpPr>
            <p:cxnSp>
              <p:nvCxnSpPr>
                <p:cNvPr id="313" name="Straight Connector 312">
                  <a:extLst>
                    <a:ext uri="{FF2B5EF4-FFF2-40B4-BE49-F238E27FC236}">
                      <a16:creationId xmlns:a16="http://schemas.microsoft.com/office/drawing/2014/main" id="{41416614-D6C3-EEEC-8686-D078CF6DDE8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4673A2B-2330-4BDA-A45E-3F81F5A5794F}"/>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84F078E5-1C17-2327-79CC-CF7A46206709}"/>
                  </a:ext>
                </a:extLst>
              </p:cNvPr>
              <p:cNvGrpSpPr/>
              <p:nvPr/>
            </p:nvGrpSpPr>
            <p:grpSpPr>
              <a:xfrm>
                <a:off x="7144804" y="3788831"/>
                <a:ext cx="71064" cy="64558"/>
                <a:chOff x="1876424" y="1989137"/>
                <a:chExt cx="75142" cy="68263"/>
              </a:xfrm>
            </p:grpSpPr>
            <p:cxnSp>
              <p:nvCxnSpPr>
                <p:cNvPr id="316" name="Straight Connector 315">
                  <a:extLst>
                    <a:ext uri="{FF2B5EF4-FFF2-40B4-BE49-F238E27FC236}">
                      <a16:creationId xmlns:a16="http://schemas.microsoft.com/office/drawing/2014/main" id="{18F69C26-6E91-C3F4-9D31-A46373982493}"/>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F7C7909-BC2A-0982-4AC0-BB4E6EDE167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815D7249-DA75-B9D5-58F7-005CA724E2E5}"/>
                  </a:ext>
                </a:extLst>
              </p:cNvPr>
              <p:cNvGrpSpPr/>
              <p:nvPr/>
            </p:nvGrpSpPr>
            <p:grpSpPr>
              <a:xfrm>
                <a:off x="7175496" y="3788831"/>
                <a:ext cx="71064" cy="64558"/>
                <a:chOff x="1876424" y="1989137"/>
                <a:chExt cx="75142" cy="68263"/>
              </a:xfrm>
            </p:grpSpPr>
            <p:cxnSp>
              <p:nvCxnSpPr>
                <p:cNvPr id="319" name="Straight Connector 318">
                  <a:extLst>
                    <a:ext uri="{FF2B5EF4-FFF2-40B4-BE49-F238E27FC236}">
                      <a16:creationId xmlns:a16="http://schemas.microsoft.com/office/drawing/2014/main" id="{03734F18-199C-A2BE-844F-066F336C93AF}"/>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A2128DC-472C-A111-66F7-5ECF73D4A79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2CD62740-6C8D-F4C0-4E47-3C93855CC9A7}"/>
                  </a:ext>
                </a:extLst>
              </p:cNvPr>
              <p:cNvGrpSpPr/>
              <p:nvPr/>
            </p:nvGrpSpPr>
            <p:grpSpPr>
              <a:xfrm>
                <a:off x="7435846" y="3934881"/>
                <a:ext cx="71064" cy="64558"/>
                <a:chOff x="1876424" y="1989137"/>
                <a:chExt cx="75142" cy="68263"/>
              </a:xfrm>
            </p:grpSpPr>
            <p:cxnSp>
              <p:nvCxnSpPr>
                <p:cNvPr id="322" name="Straight Connector 321">
                  <a:extLst>
                    <a:ext uri="{FF2B5EF4-FFF2-40B4-BE49-F238E27FC236}">
                      <a16:creationId xmlns:a16="http://schemas.microsoft.com/office/drawing/2014/main" id="{BB21AACE-7436-CD7F-8861-EFAE1922B77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8F96BD1E-6C84-3B14-96B0-E51572759A7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A24A2D3F-92F5-8C46-518D-9BA7FD6C1194}"/>
                  </a:ext>
                </a:extLst>
              </p:cNvPr>
              <p:cNvGrpSpPr/>
              <p:nvPr/>
            </p:nvGrpSpPr>
            <p:grpSpPr>
              <a:xfrm>
                <a:off x="7501462" y="3934881"/>
                <a:ext cx="71064" cy="64558"/>
                <a:chOff x="1876424" y="1989137"/>
                <a:chExt cx="75142" cy="68263"/>
              </a:xfrm>
            </p:grpSpPr>
            <p:cxnSp>
              <p:nvCxnSpPr>
                <p:cNvPr id="325" name="Straight Connector 324">
                  <a:extLst>
                    <a:ext uri="{FF2B5EF4-FFF2-40B4-BE49-F238E27FC236}">
                      <a16:creationId xmlns:a16="http://schemas.microsoft.com/office/drawing/2014/main" id="{0DAE12E7-8DDA-BDFE-BF10-048628C221B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1AE62AC0-F5A7-A7AE-7597-5C70D5AEFA3F}"/>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C08A05A7-70D2-32B9-167F-9DD58CC50BA9}"/>
                  </a:ext>
                </a:extLst>
              </p:cNvPr>
              <p:cNvGrpSpPr/>
              <p:nvPr/>
            </p:nvGrpSpPr>
            <p:grpSpPr>
              <a:xfrm>
                <a:off x="7512045" y="3934881"/>
                <a:ext cx="71064" cy="64558"/>
                <a:chOff x="1876424" y="1989137"/>
                <a:chExt cx="75142" cy="68263"/>
              </a:xfrm>
            </p:grpSpPr>
            <p:cxnSp>
              <p:nvCxnSpPr>
                <p:cNvPr id="328" name="Straight Connector 327">
                  <a:extLst>
                    <a:ext uri="{FF2B5EF4-FFF2-40B4-BE49-F238E27FC236}">
                      <a16:creationId xmlns:a16="http://schemas.microsoft.com/office/drawing/2014/main" id="{ED68148A-42FC-A896-91B6-343C52B7220A}"/>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8F9FE14-2B90-7431-B6EF-E6711B678EC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78178872-69F5-2CEC-FFB1-71311CD6C271}"/>
                  </a:ext>
                </a:extLst>
              </p:cNvPr>
              <p:cNvGrpSpPr/>
              <p:nvPr/>
            </p:nvGrpSpPr>
            <p:grpSpPr>
              <a:xfrm>
                <a:off x="7805203" y="3987798"/>
                <a:ext cx="71064" cy="64558"/>
                <a:chOff x="1876424" y="1989137"/>
                <a:chExt cx="75142" cy="68263"/>
              </a:xfrm>
            </p:grpSpPr>
            <p:cxnSp>
              <p:nvCxnSpPr>
                <p:cNvPr id="331" name="Straight Connector 330">
                  <a:extLst>
                    <a:ext uri="{FF2B5EF4-FFF2-40B4-BE49-F238E27FC236}">
                      <a16:creationId xmlns:a16="http://schemas.microsoft.com/office/drawing/2014/main" id="{6BEC91E0-CCBA-BA6D-0840-001F49626FA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BD4692EB-32E6-42F5-F238-3D7999A152C9}"/>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B5907FAF-D6CD-5CCB-F286-2FA7A12137F9}"/>
                  </a:ext>
                </a:extLst>
              </p:cNvPr>
              <p:cNvGrpSpPr/>
              <p:nvPr/>
            </p:nvGrpSpPr>
            <p:grpSpPr>
              <a:xfrm>
                <a:off x="8108944" y="4053415"/>
                <a:ext cx="71064" cy="64558"/>
                <a:chOff x="1876424" y="1989137"/>
                <a:chExt cx="75142" cy="68263"/>
              </a:xfrm>
            </p:grpSpPr>
            <p:cxnSp>
              <p:nvCxnSpPr>
                <p:cNvPr id="334" name="Straight Connector 333">
                  <a:extLst>
                    <a:ext uri="{FF2B5EF4-FFF2-40B4-BE49-F238E27FC236}">
                      <a16:creationId xmlns:a16="http://schemas.microsoft.com/office/drawing/2014/main" id="{423C55C1-8BC2-FE61-6513-2CA077018F5F}"/>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0009AEA-C600-9052-F4E0-621E6A574B6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15E840E2-28A4-FD62-C32D-AFCF488172B3}"/>
                  </a:ext>
                </a:extLst>
              </p:cNvPr>
              <p:cNvGrpSpPr/>
              <p:nvPr/>
            </p:nvGrpSpPr>
            <p:grpSpPr>
              <a:xfrm>
                <a:off x="8199961" y="4053415"/>
                <a:ext cx="71064" cy="64558"/>
                <a:chOff x="1876424" y="1989137"/>
                <a:chExt cx="75142" cy="68263"/>
              </a:xfrm>
            </p:grpSpPr>
            <p:cxnSp>
              <p:nvCxnSpPr>
                <p:cNvPr id="337" name="Straight Connector 336">
                  <a:extLst>
                    <a:ext uri="{FF2B5EF4-FFF2-40B4-BE49-F238E27FC236}">
                      <a16:creationId xmlns:a16="http://schemas.microsoft.com/office/drawing/2014/main" id="{B8E42ED9-3591-2042-9B2C-C5A764E7BAC9}"/>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7B521BAA-B4B2-1DE1-9109-598DF952EBA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BE14AD16-A0A2-3CE4-4A36-D4063170FC80}"/>
                  </a:ext>
                </a:extLst>
              </p:cNvPr>
              <p:cNvGrpSpPr/>
              <p:nvPr/>
            </p:nvGrpSpPr>
            <p:grpSpPr>
              <a:xfrm>
                <a:off x="8224302" y="4053415"/>
                <a:ext cx="71064" cy="64558"/>
                <a:chOff x="1876424" y="1989137"/>
                <a:chExt cx="75142" cy="68263"/>
              </a:xfrm>
            </p:grpSpPr>
            <p:cxnSp>
              <p:nvCxnSpPr>
                <p:cNvPr id="340" name="Straight Connector 339">
                  <a:extLst>
                    <a:ext uri="{FF2B5EF4-FFF2-40B4-BE49-F238E27FC236}">
                      <a16:creationId xmlns:a16="http://schemas.microsoft.com/office/drawing/2014/main" id="{4F906E5F-72B0-C156-2375-5755C058434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C58796F-BE8F-4D9E-9D33-FE24ABA3EA1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DBFA21D5-DF24-4D6C-EB30-C1B8809D128D}"/>
                  </a:ext>
                </a:extLst>
              </p:cNvPr>
              <p:cNvGrpSpPr/>
              <p:nvPr/>
            </p:nvGrpSpPr>
            <p:grpSpPr>
              <a:xfrm>
                <a:off x="8283569" y="4053415"/>
                <a:ext cx="71064" cy="64558"/>
                <a:chOff x="1876424" y="1989137"/>
                <a:chExt cx="75142" cy="68263"/>
              </a:xfrm>
            </p:grpSpPr>
            <p:cxnSp>
              <p:nvCxnSpPr>
                <p:cNvPr id="343" name="Straight Connector 342">
                  <a:extLst>
                    <a:ext uri="{FF2B5EF4-FFF2-40B4-BE49-F238E27FC236}">
                      <a16:creationId xmlns:a16="http://schemas.microsoft.com/office/drawing/2014/main" id="{93794F96-9C22-D94E-BB64-410AD2E86027}"/>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C8DD5676-6011-BFA9-33E9-E7DD9056FF2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D84352F0-D2DF-913F-DB14-6508625ED4B2}"/>
                  </a:ext>
                </a:extLst>
              </p:cNvPr>
              <p:cNvGrpSpPr/>
              <p:nvPr/>
            </p:nvGrpSpPr>
            <p:grpSpPr>
              <a:xfrm>
                <a:off x="8337544" y="4083048"/>
                <a:ext cx="71064" cy="64558"/>
                <a:chOff x="1876424" y="1989137"/>
                <a:chExt cx="75142" cy="68263"/>
              </a:xfrm>
            </p:grpSpPr>
            <p:cxnSp>
              <p:nvCxnSpPr>
                <p:cNvPr id="346" name="Straight Connector 345">
                  <a:extLst>
                    <a:ext uri="{FF2B5EF4-FFF2-40B4-BE49-F238E27FC236}">
                      <a16:creationId xmlns:a16="http://schemas.microsoft.com/office/drawing/2014/main" id="{66704121-F50A-29EF-7FA7-E0AAAC0243BF}"/>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CAB74CF0-098C-FE4E-DC23-1010A77E9A6C}"/>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213CA466-329C-7BFE-C45B-0E45A54B160D}"/>
                  </a:ext>
                </a:extLst>
              </p:cNvPr>
              <p:cNvGrpSpPr/>
              <p:nvPr/>
            </p:nvGrpSpPr>
            <p:grpSpPr>
              <a:xfrm>
                <a:off x="8393635" y="4083048"/>
                <a:ext cx="71064" cy="64558"/>
                <a:chOff x="1876424" y="1989137"/>
                <a:chExt cx="75142" cy="68263"/>
              </a:xfrm>
            </p:grpSpPr>
            <p:cxnSp>
              <p:nvCxnSpPr>
                <p:cNvPr id="349" name="Straight Connector 348">
                  <a:extLst>
                    <a:ext uri="{FF2B5EF4-FFF2-40B4-BE49-F238E27FC236}">
                      <a16:creationId xmlns:a16="http://schemas.microsoft.com/office/drawing/2014/main" id="{DFE73D86-4AD3-7B70-BDEE-4D2FB094B79A}"/>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C4079A12-0A43-1ADB-99DA-614BAA023B3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3E456BD9-3D6D-903A-8B0D-009D7C7B92CC}"/>
                  </a:ext>
                </a:extLst>
              </p:cNvPr>
              <p:cNvGrpSpPr/>
              <p:nvPr/>
            </p:nvGrpSpPr>
            <p:grpSpPr>
              <a:xfrm>
                <a:off x="8587310" y="4121148"/>
                <a:ext cx="71064" cy="64558"/>
                <a:chOff x="1876424" y="1989137"/>
                <a:chExt cx="75142" cy="68263"/>
              </a:xfrm>
            </p:grpSpPr>
            <p:cxnSp>
              <p:nvCxnSpPr>
                <p:cNvPr id="352" name="Straight Connector 351">
                  <a:extLst>
                    <a:ext uri="{FF2B5EF4-FFF2-40B4-BE49-F238E27FC236}">
                      <a16:creationId xmlns:a16="http://schemas.microsoft.com/office/drawing/2014/main" id="{F16B3DF3-2F65-95C9-BC34-35540B0ACD7B}"/>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55ABBBB2-E2F4-AC9B-6666-5CCD1E9C7FD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C6F6BDA7-AF04-A172-272D-DBFF079E544E}"/>
                  </a:ext>
                </a:extLst>
              </p:cNvPr>
              <p:cNvGrpSpPr/>
              <p:nvPr/>
            </p:nvGrpSpPr>
            <p:grpSpPr>
              <a:xfrm>
                <a:off x="8703727" y="4121148"/>
                <a:ext cx="71064" cy="64558"/>
                <a:chOff x="1876424" y="1989137"/>
                <a:chExt cx="75142" cy="68263"/>
              </a:xfrm>
            </p:grpSpPr>
            <p:cxnSp>
              <p:nvCxnSpPr>
                <p:cNvPr id="355" name="Straight Connector 354">
                  <a:extLst>
                    <a:ext uri="{FF2B5EF4-FFF2-40B4-BE49-F238E27FC236}">
                      <a16:creationId xmlns:a16="http://schemas.microsoft.com/office/drawing/2014/main" id="{E0A213E5-491E-1068-6C19-968023104F5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46FD38B7-D7EA-8611-6D11-D8774179CA01}"/>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F0892B47-5003-481E-5DD0-A850C2CC20C1}"/>
                  </a:ext>
                </a:extLst>
              </p:cNvPr>
              <p:cNvGrpSpPr/>
              <p:nvPr/>
            </p:nvGrpSpPr>
            <p:grpSpPr>
              <a:xfrm>
                <a:off x="8733360" y="4121148"/>
                <a:ext cx="71064" cy="64558"/>
                <a:chOff x="1876424" y="1989137"/>
                <a:chExt cx="75142" cy="68263"/>
              </a:xfrm>
            </p:grpSpPr>
            <p:cxnSp>
              <p:nvCxnSpPr>
                <p:cNvPr id="358" name="Straight Connector 357">
                  <a:extLst>
                    <a:ext uri="{FF2B5EF4-FFF2-40B4-BE49-F238E27FC236}">
                      <a16:creationId xmlns:a16="http://schemas.microsoft.com/office/drawing/2014/main" id="{E87E27EB-6494-0B9D-A0E0-0DF2AA7425B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05ECF510-40DA-FB4C-6033-3F6D9227408D}"/>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A2A68E2C-80C9-5F21-8BD3-471DE81576D1}"/>
                  </a:ext>
                </a:extLst>
              </p:cNvPr>
              <p:cNvGrpSpPr/>
              <p:nvPr/>
            </p:nvGrpSpPr>
            <p:grpSpPr>
              <a:xfrm>
                <a:off x="9449851" y="4260848"/>
                <a:ext cx="71064" cy="64558"/>
                <a:chOff x="1876424" y="1989137"/>
                <a:chExt cx="75142" cy="68263"/>
              </a:xfrm>
            </p:grpSpPr>
            <p:cxnSp>
              <p:nvCxnSpPr>
                <p:cNvPr id="361" name="Straight Connector 360">
                  <a:extLst>
                    <a:ext uri="{FF2B5EF4-FFF2-40B4-BE49-F238E27FC236}">
                      <a16:creationId xmlns:a16="http://schemas.microsoft.com/office/drawing/2014/main" id="{1A26FD1E-0FCA-3CCB-7760-894B4BFF87E9}"/>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421801AA-AD2D-299C-D860-F108752FFD27}"/>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60C0D01B-DBC8-6F65-5FDD-A949981363E4}"/>
                  </a:ext>
                </a:extLst>
              </p:cNvPr>
              <p:cNvGrpSpPr/>
              <p:nvPr/>
            </p:nvGrpSpPr>
            <p:grpSpPr>
              <a:xfrm>
                <a:off x="9460435" y="4260848"/>
                <a:ext cx="71064" cy="64558"/>
                <a:chOff x="1876424" y="1989137"/>
                <a:chExt cx="75142" cy="68263"/>
              </a:xfrm>
            </p:grpSpPr>
            <p:cxnSp>
              <p:nvCxnSpPr>
                <p:cNvPr id="364" name="Straight Connector 363">
                  <a:extLst>
                    <a:ext uri="{FF2B5EF4-FFF2-40B4-BE49-F238E27FC236}">
                      <a16:creationId xmlns:a16="http://schemas.microsoft.com/office/drawing/2014/main" id="{9C77BCF0-467F-FE92-8133-5BE4A46630BE}"/>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0AAEEB3F-7FF4-D286-D914-2C1CE264A8EB}"/>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8BE97E35-D08A-FBC6-09C0-BC9C59773B55}"/>
                  </a:ext>
                </a:extLst>
              </p:cNvPr>
              <p:cNvGrpSpPr/>
              <p:nvPr/>
            </p:nvGrpSpPr>
            <p:grpSpPr>
              <a:xfrm>
                <a:off x="9514410" y="4260848"/>
                <a:ext cx="71064" cy="64558"/>
                <a:chOff x="1876424" y="1989137"/>
                <a:chExt cx="75142" cy="68263"/>
              </a:xfrm>
            </p:grpSpPr>
            <p:cxnSp>
              <p:nvCxnSpPr>
                <p:cNvPr id="367" name="Straight Connector 366">
                  <a:extLst>
                    <a:ext uri="{FF2B5EF4-FFF2-40B4-BE49-F238E27FC236}">
                      <a16:creationId xmlns:a16="http://schemas.microsoft.com/office/drawing/2014/main" id="{9458A0B8-F17E-F13C-AD6C-149185F88ED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086C2240-80A9-DA31-1375-C3A0F355E29A}"/>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1676322B-7636-723A-9B38-73D2564EA434}"/>
                  </a:ext>
                </a:extLst>
              </p:cNvPr>
              <p:cNvGrpSpPr/>
              <p:nvPr/>
            </p:nvGrpSpPr>
            <p:grpSpPr>
              <a:xfrm>
                <a:off x="9576852" y="4260848"/>
                <a:ext cx="71064" cy="64558"/>
                <a:chOff x="1876424" y="1989137"/>
                <a:chExt cx="75142" cy="68263"/>
              </a:xfrm>
            </p:grpSpPr>
            <p:cxnSp>
              <p:nvCxnSpPr>
                <p:cNvPr id="370" name="Straight Connector 369">
                  <a:extLst>
                    <a:ext uri="{FF2B5EF4-FFF2-40B4-BE49-F238E27FC236}">
                      <a16:creationId xmlns:a16="http://schemas.microsoft.com/office/drawing/2014/main" id="{9001E432-15CB-DF96-25FA-8E5E8762D41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84EF6DD8-8768-D7E0-908E-CE8227D2F9C2}"/>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F6CBAFCA-02DC-0914-255C-57D1BEF838ED}"/>
                  </a:ext>
                </a:extLst>
              </p:cNvPr>
              <p:cNvGrpSpPr/>
              <p:nvPr/>
            </p:nvGrpSpPr>
            <p:grpSpPr>
              <a:xfrm>
                <a:off x="9569444" y="4260848"/>
                <a:ext cx="71064" cy="64558"/>
                <a:chOff x="1876424" y="1989137"/>
                <a:chExt cx="75142" cy="68263"/>
              </a:xfrm>
            </p:grpSpPr>
            <p:cxnSp>
              <p:nvCxnSpPr>
                <p:cNvPr id="373" name="Straight Connector 372">
                  <a:extLst>
                    <a:ext uri="{FF2B5EF4-FFF2-40B4-BE49-F238E27FC236}">
                      <a16:creationId xmlns:a16="http://schemas.microsoft.com/office/drawing/2014/main" id="{C979F913-D9A4-D5F8-054A-EAC6DD69A0C9}"/>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85D0E915-86BE-1B04-317B-204E2D512E9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BE79B1D8-B199-826A-8DF0-FDA3FDDB541C}"/>
                  </a:ext>
                </a:extLst>
              </p:cNvPr>
              <p:cNvGrpSpPr/>
              <p:nvPr/>
            </p:nvGrpSpPr>
            <p:grpSpPr>
              <a:xfrm>
                <a:off x="9635061" y="4260848"/>
                <a:ext cx="71064" cy="64558"/>
                <a:chOff x="1876424" y="1989137"/>
                <a:chExt cx="75142" cy="68263"/>
              </a:xfrm>
            </p:grpSpPr>
            <p:cxnSp>
              <p:nvCxnSpPr>
                <p:cNvPr id="376" name="Straight Connector 375">
                  <a:extLst>
                    <a:ext uri="{FF2B5EF4-FFF2-40B4-BE49-F238E27FC236}">
                      <a16:creationId xmlns:a16="http://schemas.microsoft.com/office/drawing/2014/main" id="{BFCA7994-18D8-B091-7580-A856AD6E44A6}"/>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C7EE483F-FFC7-41C0-A45B-EB6C5E07FA7B}"/>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0CBED164-7CF7-6E3A-1048-BD8551D4DB9A}"/>
                  </a:ext>
                </a:extLst>
              </p:cNvPr>
              <p:cNvGrpSpPr/>
              <p:nvPr/>
            </p:nvGrpSpPr>
            <p:grpSpPr>
              <a:xfrm>
                <a:off x="9897528" y="4260848"/>
                <a:ext cx="71064" cy="64558"/>
                <a:chOff x="1876424" y="1989137"/>
                <a:chExt cx="75142" cy="68263"/>
              </a:xfrm>
            </p:grpSpPr>
            <p:cxnSp>
              <p:nvCxnSpPr>
                <p:cNvPr id="379" name="Straight Connector 378">
                  <a:extLst>
                    <a:ext uri="{FF2B5EF4-FFF2-40B4-BE49-F238E27FC236}">
                      <a16:creationId xmlns:a16="http://schemas.microsoft.com/office/drawing/2014/main" id="{C45F030D-65AA-4290-4D32-C54EDB3C6042}"/>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B35AB801-1D83-6A80-1ACB-FC9A7E782964}"/>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02413ED5-D047-B573-1F04-A71E64229E73}"/>
                  </a:ext>
                </a:extLst>
              </p:cNvPr>
              <p:cNvGrpSpPr/>
              <p:nvPr/>
            </p:nvGrpSpPr>
            <p:grpSpPr>
              <a:xfrm>
                <a:off x="9922928" y="4260848"/>
                <a:ext cx="71064" cy="64558"/>
                <a:chOff x="1876424" y="1989137"/>
                <a:chExt cx="75142" cy="68263"/>
              </a:xfrm>
            </p:grpSpPr>
            <p:cxnSp>
              <p:nvCxnSpPr>
                <p:cNvPr id="382" name="Straight Connector 381">
                  <a:extLst>
                    <a:ext uri="{FF2B5EF4-FFF2-40B4-BE49-F238E27FC236}">
                      <a16:creationId xmlns:a16="http://schemas.microsoft.com/office/drawing/2014/main" id="{AE88B3AF-4945-57EC-E9ED-CDBBF929A260}"/>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BCB8BEC5-99C6-8569-DEDF-93D02D1D7051}"/>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662AF6CA-3AE1-E9C1-9DA6-F02ECD754EE7}"/>
                  </a:ext>
                </a:extLst>
              </p:cNvPr>
              <p:cNvGrpSpPr/>
              <p:nvPr/>
            </p:nvGrpSpPr>
            <p:grpSpPr>
              <a:xfrm>
                <a:off x="10521945" y="4260848"/>
                <a:ext cx="71064" cy="64558"/>
                <a:chOff x="1876424" y="1989137"/>
                <a:chExt cx="75142" cy="68263"/>
              </a:xfrm>
            </p:grpSpPr>
            <p:cxnSp>
              <p:nvCxnSpPr>
                <p:cNvPr id="385" name="Straight Connector 384">
                  <a:extLst>
                    <a:ext uri="{FF2B5EF4-FFF2-40B4-BE49-F238E27FC236}">
                      <a16:creationId xmlns:a16="http://schemas.microsoft.com/office/drawing/2014/main" id="{B23434DA-1D6E-6AB2-7B10-B7CCAD4B6758}"/>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8ACDD1FE-1EB0-09C1-8700-366C59B1803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7F105C32-8F6B-94DE-95BD-C748F0A30FAF}"/>
                  </a:ext>
                </a:extLst>
              </p:cNvPr>
              <p:cNvGrpSpPr/>
              <p:nvPr/>
            </p:nvGrpSpPr>
            <p:grpSpPr>
              <a:xfrm>
                <a:off x="10624603" y="4260848"/>
                <a:ext cx="71064" cy="64558"/>
                <a:chOff x="1876424" y="1989137"/>
                <a:chExt cx="75142" cy="68263"/>
              </a:xfrm>
            </p:grpSpPr>
            <p:cxnSp>
              <p:nvCxnSpPr>
                <p:cNvPr id="388" name="Straight Connector 387">
                  <a:extLst>
                    <a:ext uri="{FF2B5EF4-FFF2-40B4-BE49-F238E27FC236}">
                      <a16:creationId xmlns:a16="http://schemas.microsoft.com/office/drawing/2014/main" id="{A8FEEE85-C650-70FE-F455-EB6C09F8A3F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90AD60A-745B-F8CF-9E1D-BF7F9E680273}"/>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7673629B-D5BF-52AF-5FA0-2EC7CF8DD454}"/>
                  </a:ext>
                </a:extLst>
              </p:cNvPr>
              <p:cNvGrpSpPr/>
              <p:nvPr/>
            </p:nvGrpSpPr>
            <p:grpSpPr>
              <a:xfrm>
                <a:off x="10777003" y="4260848"/>
                <a:ext cx="71064" cy="64558"/>
                <a:chOff x="1876424" y="1989137"/>
                <a:chExt cx="75142" cy="68263"/>
              </a:xfrm>
            </p:grpSpPr>
            <p:cxnSp>
              <p:nvCxnSpPr>
                <p:cNvPr id="391" name="Straight Connector 390">
                  <a:extLst>
                    <a:ext uri="{FF2B5EF4-FFF2-40B4-BE49-F238E27FC236}">
                      <a16:creationId xmlns:a16="http://schemas.microsoft.com/office/drawing/2014/main" id="{33752C28-9CC0-4CEB-14B2-1C3D95B69C6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16D4061-F62B-CC86-F36B-7BCDFDFF9250}"/>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05AE0A37-322E-2737-1893-442B4D71A09B}"/>
                  </a:ext>
                </a:extLst>
              </p:cNvPr>
              <p:cNvGrpSpPr/>
              <p:nvPr/>
            </p:nvGrpSpPr>
            <p:grpSpPr>
              <a:xfrm>
                <a:off x="10857437" y="4418540"/>
                <a:ext cx="71064" cy="64558"/>
                <a:chOff x="1876424" y="1989137"/>
                <a:chExt cx="75142" cy="68263"/>
              </a:xfrm>
            </p:grpSpPr>
            <p:cxnSp>
              <p:nvCxnSpPr>
                <p:cNvPr id="394" name="Straight Connector 393">
                  <a:extLst>
                    <a:ext uri="{FF2B5EF4-FFF2-40B4-BE49-F238E27FC236}">
                      <a16:creationId xmlns:a16="http://schemas.microsoft.com/office/drawing/2014/main" id="{A5CABE29-454F-EBCA-0E6C-16A1AF4FF533}"/>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B97EE6D3-1E94-D96C-8E31-E17A7734A968}"/>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59E4CB70-7E6C-1B32-8B19-843A103AF097}"/>
                  </a:ext>
                </a:extLst>
              </p:cNvPr>
              <p:cNvGrpSpPr/>
              <p:nvPr/>
            </p:nvGrpSpPr>
            <p:grpSpPr>
              <a:xfrm>
                <a:off x="10983379" y="4418540"/>
                <a:ext cx="71064" cy="64558"/>
                <a:chOff x="1876424" y="1989137"/>
                <a:chExt cx="75142" cy="68263"/>
              </a:xfrm>
            </p:grpSpPr>
            <p:cxnSp>
              <p:nvCxnSpPr>
                <p:cNvPr id="397" name="Straight Connector 396">
                  <a:extLst>
                    <a:ext uri="{FF2B5EF4-FFF2-40B4-BE49-F238E27FC236}">
                      <a16:creationId xmlns:a16="http://schemas.microsoft.com/office/drawing/2014/main" id="{EF61AF37-5726-1A90-CDB3-151B439E0C84}"/>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8A16D8E4-2BDB-306E-344F-4BB832AFEF26}"/>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B7FE363F-83E7-6FB0-8FD0-F0374ED7A9BC}"/>
                  </a:ext>
                </a:extLst>
              </p:cNvPr>
              <p:cNvGrpSpPr/>
              <p:nvPr/>
            </p:nvGrpSpPr>
            <p:grpSpPr>
              <a:xfrm>
                <a:off x="11029946" y="4418540"/>
                <a:ext cx="71064" cy="64558"/>
                <a:chOff x="1876424" y="1989137"/>
                <a:chExt cx="75142" cy="68263"/>
              </a:xfrm>
            </p:grpSpPr>
            <p:cxnSp>
              <p:nvCxnSpPr>
                <p:cNvPr id="400" name="Straight Connector 399">
                  <a:extLst>
                    <a:ext uri="{FF2B5EF4-FFF2-40B4-BE49-F238E27FC236}">
                      <a16:creationId xmlns:a16="http://schemas.microsoft.com/office/drawing/2014/main" id="{2633AB45-9247-7F5E-64D7-C03447E267F5}"/>
                    </a:ext>
                  </a:extLst>
                </p:cNvPr>
                <p:cNvCxnSpPr>
                  <a:cxnSpLocks/>
                </p:cNvCxnSpPr>
                <p:nvPr/>
              </p:nvCxnSpPr>
              <p:spPr bwMode="auto">
                <a:xfrm>
                  <a:off x="1912408" y="1989137"/>
                  <a:ext cx="0" cy="68263"/>
                </a:xfrm>
                <a:prstGeom prst="line">
                  <a:avLst/>
                </a:prstGeom>
                <a:noFill/>
                <a:ln w="1270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2FD80AEA-78AC-657C-FAFA-D7C244CAF73F}"/>
                    </a:ext>
                  </a:extLst>
                </p:cNvPr>
                <p:cNvCxnSpPr>
                  <a:cxnSpLocks/>
                </p:cNvCxnSpPr>
                <p:nvPr/>
              </p:nvCxnSpPr>
              <p:spPr bwMode="auto">
                <a:xfrm>
                  <a:off x="1876424" y="2024593"/>
                  <a:ext cx="75142" cy="0"/>
                </a:xfrm>
                <a:prstGeom prst="line">
                  <a:avLst/>
                </a:prstGeom>
                <a:noFill/>
                <a:ln w="12700" cap="flat" cmpd="sng" algn="ctr">
                  <a:solidFill>
                    <a:schemeClr val="accent1"/>
                  </a:solidFill>
                  <a:prstDash val="solid"/>
                  <a:round/>
                  <a:headEnd type="none" w="med" len="med"/>
                  <a:tailEnd type="none" w="med" len="med"/>
                </a:ln>
                <a:effectLst/>
              </p:spPr>
            </p:cxnSp>
          </p:grpSp>
        </p:grpSp>
      </p:grpSp>
      <p:sp>
        <p:nvSpPr>
          <p:cNvPr id="71" name="Freeform: Shape 70">
            <a:extLst>
              <a:ext uri="{FF2B5EF4-FFF2-40B4-BE49-F238E27FC236}">
                <a16:creationId xmlns:a16="http://schemas.microsoft.com/office/drawing/2014/main" id="{A7AA3762-00E8-FA95-EB7B-76DD4F8E9F27}"/>
              </a:ext>
            </a:extLst>
          </p:cNvPr>
          <p:cNvSpPr/>
          <p:nvPr/>
        </p:nvSpPr>
        <p:spPr bwMode="auto">
          <a:xfrm>
            <a:off x="1702579" y="2093070"/>
            <a:ext cx="9358576" cy="2473929"/>
          </a:xfrm>
          <a:custGeom>
            <a:avLst/>
            <a:gdLst>
              <a:gd name="connsiteX0" fmla="*/ 9358576 w 9358576"/>
              <a:gd name="connsiteY0" fmla="*/ 2473929 h 2473929"/>
              <a:gd name="connsiteX1" fmla="*/ 9134183 w 9358576"/>
              <a:gd name="connsiteY1" fmla="*/ 2473929 h 2473929"/>
              <a:gd name="connsiteX2" fmla="*/ 9134183 w 9358576"/>
              <a:gd name="connsiteY2" fmla="*/ 2315452 h 2473929"/>
              <a:gd name="connsiteX3" fmla="*/ 7496117 w 9358576"/>
              <a:gd name="connsiteY3" fmla="*/ 2315452 h 2473929"/>
              <a:gd name="connsiteX4" fmla="*/ 7496117 w 9358576"/>
              <a:gd name="connsiteY4" fmla="*/ 2264963 h 2473929"/>
              <a:gd name="connsiteX5" fmla="*/ 7479287 w 9358576"/>
              <a:gd name="connsiteY5" fmla="*/ 2264963 h 2473929"/>
              <a:gd name="connsiteX6" fmla="*/ 7479287 w 9358576"/>
              <a:gd name="connsiteY6" fmla="*/ 2222890 h 2473929"/>
              <a:gd name="connsiteX7" fmla="*/ 7104832 w 9358576"/>
              <a:gd name="connsiteY7" fmla="*/ 2222890 h 2473929"/>
              <a:gd name="connsiteX8" fmla="*/ 7104832 w 9358576"/>
              <a:gd name="connsiteY8" fmla="*/ 2176609 h 2473929"/>
              <a:gd name="connsiteX9" fmla="*/ 6872025 w 9358576"/>
              <a:gd name="connsiteY9" fmla="*/ 2176609 h 2473929"/>
              <a:gd name="connsiteX10" fmla="*/ 6872025 w 9358576"/>
              <a:gd name="connsiteY10" fmla="*/ 2141547 h 2473929"/>
              <a:gd name="connsiteX11" fmla="*/ 6661657 w 9358576"/>
              <a:gd name="connsiteY11" fmla="*/ 2141547 h 2473929"/>
              <a:gd name="connsiteX12" fmla="*/ 6661657 w 9358576"/>
              <a:gd name="connsiteY12" fmla="*/ 2102279 h 2473929"/>
              <a:gd name="connsiteX13" fmla="*/ 6435861 w 9358576"/>
              <a:gd name="connsiteY13" fmla="*/ 2102279 h 2473929"/>
              <a:gd name="connsiteX14" fmla="*/ 6435861 w 9358576"/>
              <a:gd name="connsiteY14" fmla="*/ 2077034 h 2473929"/>
              <a:gd name="connsiteX15" fmla="*/ 6365739 w 9358576"/>
              <a:gd name="connsiteY15" fmla="*/ 2077034 h 2473929"/>
              <a:gd name="connsiteX16" fmla="*/ 6365739 w 9358576"/>
              <a:gd name="connsiteY16" fmla="*/ 2048985 h 2473929"/>
              <a:gd name="connsiteX17" fmla="*/ 6120309 w 9358576"/>
              <a:gd name="connsiteY17" fmla="*/ 2048985 h 2473929"/>
              <a:gd name="connsiteX18" fmla="*/ 6120309 w 9358576"/>
              <a:gd name="connsiteY18" fmla="*/ 2019534 h 2473929"/>
              <a:gd name="connsiteX19" fmla="*/ 5904331 w 9358576"/>
              <a:gd name="connsiteY19" fmla="*/ 2019534 h 2473929"/>
              <a:gd name="connsiteX20" fmla="*/ 5904331 w 9358576"/>
              <a:gd name="connsiteY20" fmla="*/ 1985875 h 2473929"/>
              <a:gd name="connsiteX21" fmla="*/ 5693963 w 9358576"/>
              <a:gd name="connsiteY21" fmla="*/ 1985875 h 2473929"/>
              <a:gd name="connsiteX22" fmla="*/ 5693963 w 9358576"/>
              <a:gd name="connsiteY22" fmla="*/ 1966241 h 2473929"/>
              <a:gd name="connsiteX23" fmla="*/ 5618231 w 9358576"/>
              <a:gd name="connsiteY23" fmla="*/ 1966241 h 2473929"/>
              <a:gd name="connsiteX24" fmla="*/ 5618231 w 9358576"/>
              <a:gd name="connsiteY24" fmla="*/ 1914350 h 2473929"/>
              <a:gd name="connsiteX25" fmla="*/ 5594389 w 9358576"/>
              <a:gd name="connsiteY25" fmla="*/ 1914350 h 2473929"/>
              <a:gd name="connsiteX26" fmla="*/ 5594389 w 9358576"/>
              <a:gd name="connsiteY26" fmla="*/ 1891911 h 2473929"/>
              <a:gd name="connsiteX27" fmla="*/ 5539693 w 9358576"/>
              <a:gd name="connsiteY27" fmla="*/ 1891911 h 2473929"/>
              <a:gd name="connsiteX28" fmla="*/ 5539693 w 9358576"/>
              <a:gd name="connsiteY28" fmla="*/ 1868069 h 2473929"/>
              <a:gd name="connsiteX29" fmla="*/ 5517254 w 9358576"/>
              <a:gd name="connsiteY29" fmla="*/ 1868069 h 2473929"/>
              <a:gd name="connsiteX30" fmla="*/ 5517254 w 9358576"/>
              <a:gd name="connsiteY30" fmla="*/ 1845630 h 2473929"/>
              <a:gd name="connsiteX31" fmla="*/ 5377009 w 9358576"/>
              <a:gd name="connsiteY31" fmla="*/ 1845630 h 2473929"/>
              <a:gd name="connsiteX32" fmla="*/ 5377009 w 9358576"/>
              <a:gd name="connsiteY32" fmla="*/ 1817580 h 2473929"/>
              <a:gd name="connsiteX33" fmla="*/ 5355972 w 9358576"/>
              <a:gd name="connsiteY33" fmla="*/ 1817580 h 2473929"/>
              <a:gd name="connsiteX34" fmla="*/ 5355972 w 9358576"/>
              <a:gd name="connsiteY34" fmla="*/ 1792336 h 2473929"/>
              <a:gd name="connsiteX35" fmla="*/ 5299874 w 9358576"/>
              <a:gd name="connsiteY35" fmla="*/ 1792336 h 2473929"/>
              <a:gd name="connsiteX36" fmla="*/ 5299874 w 9358576"/>
              <a:gd name="connsiteY36" fmla="*/ 1768495 h 2473929"/>
              <a:gd name="connsiteX37" fmla="*/ 5264812 w 9358576"/>
              <a:gd name="connsiteY37" fmla="*/ 1768495 h 2473929"/>
              <a:gd name="connsiteX38" fmla="*/ 5264812 w 9358576"/>
              <a:gd name="connsiteY38" fmla="*/ 1744653 h 2473929"/>
              <a:gd name="connsiteX39" fmla="*/ 5221336 w 9358576"/>
              <a:gd name="connsiteY39" fmla="*/ 1744653 h 2473929"/>
              <a:gd name="connsiteX40" fmla="*/ 5221336 w 9358576"/>
              <a:gd name="connsiteY40" fmla="*/ 1727823 h 2473929"/>
              <a:gd name="connsiteX41" fmla="*/ 5190482 w 9358576"/>
              <a:gd name="connsiteY41" fmla="*/ 1727823 h 2473929"/>
              <a:gd name="connsiteX42" fmla="*/ 5190482 w 9358576"/>
              <a:gd name="connsiteY42" fmla="*/ 1702579 h 2473929"/>
              <a:gd name="connsiteX43" fmla="*/ 5139994 w 9358576"/>
              <a:gd name="connsiteY43" fmla="*/ 1702579 h 2473929"/>
              <a:gd name="connsiteX44" fmla="*/ 5139994 w 9358576"/>
              <a:gd name="connsiteY44" fmla="*/ 1680140 h 2473929"/>
              <a:gd name="connsiteX45" fmla="*/ 5093713 w 9358576"/>
              <a:gd name="connsiteY45" fmla="*/ 1680140 h 2473929"/>
              <a:gd name="connsiteX46" fmla="*/ 5093713 w 9358576"/>
              <a:gd name="connsiteY46" fmla="*/ 1660506 h 2473929"/>
              <a:gd name="connsiteX47" fmla="*/ 4778161 w 9358576"/>
              <a:gd name="connsiteY47" fmla="*/ 1660506 h 2473929"/>
              <a:gd name="connsiteX48" fmla="*/ 4778161 w 9358576"/>
              <a:gd name="connsiteY48" fmla="*/ 1621237 h 2473929"/>
              <a:gd name="connsiteX49" fmla="*/ 4581817 w 9358576"/>
              <a:gd name="connsiteY49" fmla="*/ 1621237 h 2473929"/>
              <a:gd name="connsiteX50" fmla="*/ 4581817 w 9358576"/>
              <a:gd name="connsiteY50" fmla="*/ 1607212 h 2473929"/>
              <a:gd name="connsiteX51" fmla="*/ 4492060 w 9358576"/>
              <a:gd name="connsiteY51" fmla="*/ 1607212 h 2473929"/>
              <a:gd name="connsiteX52" fmla="*/ 4492060 w 9358576"/>
              <a:gd name="connsiteY52" fmla="*/ 1584773 h 2473929"/>
              <a:gd name="connsiteX53" fmla="*/ 4396693 w 9358576"/>
              <a:gd name="connsiteY53" fmla="*/ 1584773 h 2473929"/>
              <a:gd name="connsiteX54" fmla="*/ 4396693 w 9358576"/>
              <a:gd name="connsiteY54" fmla="*/ 1563736 h 2473929"/>
              <a:gd name="connsiteX55" fmla="*/ 4370047 w 9358576"/>
              <a:gd name="connsiteY55" fmla="*/ 1563736 h 2473929"/>
              <a:gd name="connsiteX56" fmla="*/ 4370047 w 9358576"/>
              <a:gd name="connsiteY56" fmla="*/ 1542700 h 2473929"/>
              <a:gd name="connsiteX57" fmla="*/ 4311144 w 9358576"/>
              <a:gd name="connsiteY57" fmla="*/ 1542700 h 2473929"/>
              <a:gd name="connsiteX58" fmla="*/ 4311144 w 9358576"/>
              <a:gd name="connsiteY58" fmla="*/ 1531480 h 2473929"/>
              <a:gd name="connsiteX59" fmla="*/ 4215777 w 9358576"/>
              <a:gd name="connsiteY59" fmla="*/ 1531480 h 2473929"/>
              <a:gd name="connsiteX60" fmla="*/ 4215777 w 9358576"/>
              <a:gd name="connsiteY60" fmla="*/ 1507638 h 2473929"/>
              <a:gd name="connsiteX61" fmla="*/ 4183520 w 9358576"/>
              <a:gd name="connsiteY61" fmla="*/ 1507638 h 2473929"/>
              <a:gd name="connsiteX62" fmla="*/ 4183520 w 9358576"/>
              <a:gd name="connsiteY62" fmla="*/ 1479589 h 2473929"/>
              <a:gd name="connsiteX63" fmla="*/ 4140044 w 9358576"/>
              <a:gd name="connsiteY63" fmla="*/ 1479589 h 2473929"/>
              <a:gd name="connsiteX64" fmla="*/ 4140044 w 9358576"/>
              <a:gd name="connsiteY64" fmla="*/ 1469772 h 2473929"/>
              <a:gd name="connsiteX65" fmla="*/ 4053092 w 9358576"/>
              <a:gd name="connsiteY65" fmla="*/ 1469772 h 2473929"/>
              <a:gd name="connsiteX66" fmla="*/ 4053092 w 9358576"/>
              <a:gd name="connsiteY66" fmla="*/ 1455747 h 2473929"/>
              <a:gd name="connsiteX67" fmla="*/ 3974555 w 9358576"/>
              <a:gd name="connsiteY67" fmla="*/ 1455747 h 2473929"/>
              <a:gd name="connsiteX68" fmla="*/ 3974555 w 9358576"/>
              <a:gd name="connsiteY68" fmla="*/ 1445930 h 2473929"/>
              <a:gd name="connsiteX69" fmla="*/ 3953518 w 9358576"/>
              <a:gd name="connsiteY69" fmla="*/ 1445930 h 2473929"/>
              <a:gd name="connsiteX70" fmla="*/ 3953518 w 9358576"/>
              <a:gd name="connsiteY70" fmla="*/ 1427698 h 2473929"/>
              <a:gd name="connsiteX71" fmla="*/ 3939493 w 9358576"/>
              <a:gd name="connsiteY71" fmla="*/ 1427698 h 2473929"/>
              <a:gd name="connsiteX72" fmla="*/ 3939493 w 9358576"/>
              <a:gd name="connsiteY72" fmla="*/ 1416479 h 2473929"/>
              <a:gd name="connsiteX73" fmla="*/ 3929676 w 9358576"/>
              <a:gd name="connsiteY73" fmla="*/ 1416479 h 2473929"/>
              <a:gd name="connsiteX74" fmla="*/ 3929676 w 9358576"/>
              <a:gd name="connsiteY74" fmla="*/ 1391234 h 2473929"/>
              <a:gd name="connsiteX75" fmla="*/ 3890408 w 9358576"/>
              <a:gd name="connsiteY75" fmla="*/ 1391234 h 2473929"/>
              <a:gd name="connsiteX76" fmla="*/ 3890408 w 9358576"/>
              <a:gd name="connsiteY76" fmla="*/ 1381417 h 2473929"/>
              <a:gd name="connsiteX77" fmla="*/ 3865163 w 9358576"/>
              <a:gd name="connsiteY77" fmla="*/ 1381417 h 2473929"/>
              <a:gd name="connsiteX78" fmla="*/ 3865163 w 9358576"/>
              <a:gd name="connsiteY78" fmla="*/ 1363185 h 2473929"/>
              <a:gd name="connsiteX79" fmla="*/ 3842724 w 9358576"/>
              <a:gd name="connsiteY79" fmla="*/ 1363185 h 2473929"/>
              <a:gd name="connsiteX80" fmla="*/ 3842724 w 9358576"/>
              <a:gd name="connsiteY80" fmla="*/ 1347758 h 2473929"/>
              <a:gd name="connsiteX81" fmla="*/ 3764187 w 9358576"/>
              <a:gd name="connsiteY81" fmla="*/ 1347758 h 2473929"/>
              <a:gd name="connsiteX82" fmla="*/ 3764187 w 9358576"/>
              <a:gd name="connsiteY82" fmla="*/ 1312697 h 2473929"/>
              <a:gd name="connsiteX83" fmla="*/ 3695466 w 9358576"/>
              <a:gd name="connsiteY83" fmla="*/ 1312697 h 2473929"/>
              <a:gd name="connsiteX84" fmla="*/ 3695466 w 9358576"/>
              <a:gd name="connsiteY84" fmla="*/ 1295868 h 2473929"/>
              <a:gd name="connsiteX85" fmla="*/ 3677234 w 9358576"/>
              <a:gd name="connsiteY85" fmla="*/ 1295868 h 2473929"/>
              <a:gd name="connsiteX86" fmla="*/ 3677234 w 9358576"/>
              <a:gd name="connsiteY86" fmla="*/ 1284648 h 2473929"/>
              <a:gd name="connsiteX87" fmla="*/ 3651990 w 9358576"/>
              <a:gd name="connsiteY87" fmla="*/ 1284648 h 2473929"/>
              <a:gd name="connsiteX88" fmla="*/ 3651990 w 9358576"/>
              <a:gd name="connsiteY88" fmla="*/ 1270623 h 2473929"/>
              <a:gd name="connsiteX89" fmla="*/ 3588880 w 9358576"/>
              <a:gd name="connsiteY89" fmla="*/ 1270623 h 2473929"/>
              <a:gd name="connsiteX90" fmla="*/ 3588880 w 9358576"/>
              <a:gd name="connsiteY90" fmla="*/ 1238367 h 2473929"/>
              <a:gd name="connsiteX91" fmla="*/ 3565038 w 9358576"/>
              <a:gd name="connsiteY91" fmla="*/ 1238367 h 2473929"/>
              <a:gd name="connsiteX92" fmla="*/ 3565038 w 9358576"/>
              <a:gd name="connsiteY92" fmla="*/ 1213123 h 2473929"/>
              <a:gd name="connsiteX93" fmla="*/ 3539794 w 9358576"/>
              <a:gd name="connsiteY93" fmla="*/ 1213123 h 2473929"/>
              <a:gd name="connsiteX94" fmla="*/ 3539794 w 9358576"/>
              <a:gd name="connsiteY94" fmla="*/ 1187879 h 2473929"/>
              <a:gd name="connsiteX95" fmla="*/ 3511745 w 9358576"/>
              <a:gd name="connsiteY95" fmla="*/ 1187879 h 2473929"/>
              <a:gd name="connsiteX96" fmla="*/ 3511745 w 9358576"/>
              <a:gd name="connsiteY96" fmla="*/ 1168244 h 2473929"/>
              <a:gd name="connsiteX97" fmla="*/ 3494915 w 9358576"/>
              <a:gd name="connsiteY97" fmla="*/ 1168244 h 2473929"/>
              <a:gd name="connsiteX98" fmla="*/ 3494915 w 9358576"/>
              <a:gd name="connsiteY98" fmla="*/ 1154220 h 2473929"/>
              <a:gd name="connsiteX99" fmla="*/ 3472476 w 9358576"/>
              <a:gd name="connsiteY99" fmla="*/ 1154220 h 2473929"/>
              <a:gd name="connsiteX100" fmla="*/ 3472476 w 9358576"/>
              <a:gd name="connsiteY100" fmla="*/ 1137390 h 2473929"/>
              <a:gd name="connsiteX101" fmla="*/ 3444427 w 9358576"/>
              <a:gd name="connsiteY101" fmla="*/ 1137390 h 2473929"/>
              <a:gd name="connsiteX102" fmla="*/ 3444427 w 9358576"/>
              <a:gd name="connsiteY102" fmla="*/ 1113549 h 2473929"/>
              <a:gd name="connsiteX103" fmla="*/ 3368695 w 9358576"/>
              <a:gd name="connsiteY103" fmla="*/ 1113549 h 2473929"/>
              <a:gd name="connsiteX104" fmla="*/ 3368695 w 9358576"/>
              <a:gd name="connsiteY104" fmla="*/ 1105134 h 2473929"/>
              <a:gd name="connsiteX105" fmla="*/ 3159729 w 9358576"/>
              <a:gd name="connsiteY105" fmla="*/ 1105134 h 2473929"/>
              <a:gd name="connsiteX106" fmla="*/ 3159729 w 9358576"/>
              <a:gd name="connsiteY106" fmla="*/ 1096719 h 2473929"/>
              <a:gd name="connsiteX107" fmla="*/ 3131680 w 9358576"/>
              <a:gd name="connsiteY107" fmla="*/ 1096719 h 2473929"/>
              <a:gd name="connsiteX108" fmla="*/ 3131680 w 9358576"/>
              <a:gd name="connsiteY108" fmla="*/ 1078487 h 2473929"/>
              <a:gd name="connsiteX109" fmla="*/ 3086801 w 9358576"/>
              <a:gd name="connsiteY109" fmla="*/ 1078487 h 2473929"/>
              <a:gd name="connsiteX110" fmla="*/ 3086801 w 9358576"/>
              <a:gd name="connsiteY110" fmla="*/ 1061658 h 2473929"/>
              <a:gd name="connsiteX111" fmla="*/ 2992837 w 9358576"/>
              <a:gd name="connsiteY111" fmla="*/ 1061658 h 2473929"/>
              <a:gd name="connsiteX112" fmla="*/ 2992837 w 9358576"/>
              <a:gd name="connsiteY112" fmla="*/ 1040621 h 2473929"/>
              <a:gd name="connsiteX113" fmla="*/ 2949361 w 9358576"/>
              <a:gd name="connsiteY113" fmla="*/ 1040621 h 2473929"/>
              <a:gd name="connsiteX114" fmla="*/ 2949361 w 9358576"/>
              <a:gd name="connsiteY114" fmla="*/ 1009767 h 2473929"/>
              <a:gd name="connsiteX115" fmla="*/ 2925519 w 9358576"/>
              <a:gd name="connsiteY115" fmla="*/ 1009767 h 2473929"/>
              <a:gd name="connsiteX116" fmla="*/ 2925519 w 9358576"/>
              <a:gd name="connsiteY116" fmla="*/ 994340 h 2473929"/>
              <a:gd name="connsiteX117" fmla="*/ 2802103 w 9358576"/>
              <a:gd name="connsiteY117" fmla="*/ 994340 h 2473929"/>
              <a:gd name="connsiteX118" fmla="*/ 2802103 w 9358576"/>
              <a:gd name="connsiteY118" fmla="*/ 987328 h 2473929"/>
              <a:gd name="connsiteX119" fmla="*/ 2757225 w 9358576"/>
              <a:gd name="connsiteY119" fmla="*/ 987328 h 2473929"/>
              <a:gd name="connsiteX120" fmla="*/ 2757225 w 9358576"/>
              <a:gd name="connsiteY120" fmla="*/ 971901 h 2473929"/>
              <a:gd name="connsiteX121" fmla="*/ 2654846 w 9358576"/>
              <a:gd name="connsiteY121" fmla="*/ 971901 h 2473929"/>
              <a:gd name="connsiteX122" fmla="*/ 2654846 w 9358576"/>
              <a:gd name="connsiteY122" fmla="*/ 957876 h 2473929"/>
              <a:gd name="connsiteX123" fmla="*/ 2601552 w 9358576"/>
              <a:gd name="connsiteY123" fmla="*/ 957876 h 2473929"/>
              <a:gd name="connsiteX124" fmla="*/ 2601552 w 9358576"/>
              <a:gd name="connsiteY124" fmla="*/ 934034 h 2473929"/>
              <a:gd name="connsiteX125" fmla="*/ 2511795 w 9358576"/>
              <a:gd name="connsiteY125" fmla="*/ 934034 h 2473929"/>
              <a:gd name="connsiteX126" fmla="*/ 2511795 w 9358576"/>
              <a:gd name="connsiteY126" fmla="*/ 912998 h 2473929"/>
              <a:gd name="connsiteX127" fmla="*/ 2385574 w 9358576"/>
              <a:gd name="connsiteY127" fmla="*/ 912998 h 2473929"/>
              <a:gd name="connsiteX128" fmla="*/ 2385574 w 9358576"/>
              <a:gd name="connsiteY128" fmla="*/ 896168 h 2473929"/>
              <a:gd name="connsiteX129" fmla="*/ 2305634 w 9358576"/>
              <a:gd name="connsiteY129" fmla="*/ 896168 h 2473929"/>
              <a:gd name="connsiteX130" fmla="*/ 2305634 w 9358576"/>
              <a:gd name="connsiteY130" fmla="*/ 872327 h 2473929"/>
              <a:gd name="connsiteX131" fmla="*/ 2283195 w 9358576"/>
              <a:gd name="connsiteY131" fmla="*/ 872327 h 2473929"/>
              <a:gd name="connsiteX132" fmla="*/ 2283195 w 9358576"/>
              <a:gd name="connsiteY132" fmla="*/ 851290 h 2473929"/>
              <a:gd name="connsiteX133" fmla="*/ 2269171 w 9358576"/>
              <a:gd name="connsiteY133" fmla="*/ 851290 h 2473929"/>
              <a:gd name="connsiteX134" fmla="*/ 2269171 w 9358576"/>
              <a:gd name="connsiteY134" fmla="*/ 830253 h 2473929"/>
              <a:gd name="connsiteX135" fmla="*/ 2162584 w 9358576"/>
              <a:gd name="connsiteY135" fmla="*/ 830253 h 2473929"/>
              <a:gd name="connsiteX136" fmla="*/ 2162584 w 9358576"/>
              <a:gd name="connsiteY136" fmla="*/ 814826 h 2473929"/>
              <a:gd name="connsiteX137" fmla="*/ 2141547 w 9358576"/>
              <a:gd name="connsiteY137" fmla="*/ 814826 h 2473929"/>
              <a:gd name="connsiteX138" fmla="*/ 2141547 w 9358576"/>
              <a:gd name="connsiteY138" fmla="*/ 799399 h 2473929"/>
              <a:gd name="connsiteX139" fmla="*/ 2113498 w 9358576"/>
              <a:gd name="connsiteY139" fmla="*/ 799399 h 2473929"/>
              <a:gd name="connsiteX140" fmla="*/ 2105084 w 9358576"/>
              <a:gd name="connsiteY140" fmla="*/ 790985 h 2473929"/>
              <a:gd name="connsiteX141" fmla="*/ 2053193 w 9358576"/>
              <a:gd name="connsiteY141" fmla="*/ 790985 h 2473929"/>
              <a:gd name="connsiteX142" fmla="*/ 2053193 w 9358576"/>
              <a:gd name="connsiteY142" fmla="*/ 765740 h 2473929"/>
              <a:gd name="connsiteX143" fmla="*/ 2006912 w 9358576"/>
              <a:gd name="connsiteY143" fmla="*/ 765740 h 2473929"/>
              <a:gd name="connsiteX144" fmla="*/ 2006912 w 9358576"/>
              <a:gd name="connsiteY144" fmla="*/ 751715 h 2473929"/>
              <a:gd name="connsiteX145" fmla="*/ 1978863 w 9358576"/>
              <a:gd name="connsiteY145" fmla="*/ 751715 h 2473929"/>
              <a:gd name="connsiteX146" fmla="*/ 1978863 w 9358576"/>
              <a:gd name="connsiteY146" fmla="*/ 736288 h 2473929"/>
              <a:gd name="connsiteX147" fmla="*/ 1952216 w 9358576"/>
              <a:gd name="connsiteY147" fmla="*/ 736288 h 2473929"/>
              <a:gd name="connsiteX148" fmla="*/ 1952216 w 9358576"/>
              <a:gd name="connsiteY148" fmla="*/ 719459 h 2473929"/>
              <a:gd name="connsiteX149" fmla="*/ 1936789 w 9358576"/>
              <a:gd name="connsiteY149" fmla="*/ 719459 h 2473929"/>
              <a:gd name="connsiteX150" fmla="*/ 1936789 w 9358576"/>
              <a:gd name="connsiteY150" fmla="*/ 674580 h 2473929"/>
              <a:gd name="connsiteX151" fmla="*/ 1919960 w 9358576"/>
              <a:gd name="connsiteY151" fmla="*/ 674580 h 2473929"/>
              <a:gd name="connsiteX152" fmla="*/ 1919960 w 9358576"/>
              <a:gd name="connsiteY152" fmla="*/ 660556 h 2473929"/>
              <a:gd name="connsiteX153" fmla="*/ 1894715 w 9358576"/>
              <a:gd name="connsiteY153" fmla="*/ 660556 h 2473929"/>
              <a:gd name="connsiteX154" fmla="*/ 1894715 w 9358576"/>
              <a:gd name="connsiteY154" fmla="*/ 642324 h 2473929"/>
              <a:gd name="connsiteX155" fmla="*/ 1877886 w 9358576"/>
              <a:gd name="connsiteY155" fmla="*/ 642324 h 2473929"/>
              <a:gd name="connsiteX156" fmla="*/ 1877886 w 9358576"/>
              <a:gd name="connsiteY156" fmla="*/ 594641 h 2473929"/>
              <a:gd name="connsiteX157" fmla="*/ 1851239 w 9358576"/>
              <a:gd name="connsiteY157" fmla="*/ 594641 h 2473929"/>
              <a:gd name="connsiteX158" fmla="*/ 1851239 w 9358576"/>
              <a:gd name="connsiteY158" fmla="*/ 575006 h 2473929"/>
              <a:gd name="connsiteX159" fmla="*/ 1726421 w 9358576"/>
              <a:gd name="connsiteY159" fmla="*/ 575006 h 2473929"/>
              <a:gd name="connsiteX160" fmla="*/ 1726421 w 9358576"/>
              <a:gd name="connsiteY160" fmla="*/ 552567 h 2473929"/>
              <a:gd name="connsiteX161" fmla="*/ 1699774 w 9358576"/>
              <a:gd name="connsiteY161" fmla="*/ 552567 h 2473929"/>
              <a:gd name="connsiteX162" fmla="*/ 1699774 w 9358576"/>
              <a:gd name="connsiteY162" fmla="*/ 528725 h 2473929"/>
              <a:gd name="connsiteX163" fmla="*/ 1663311 w 9358576"/>
              <a:gd name="connsiteY163" fmla="*/ 528725 h 2473929"/>
              <a:gd name="connsiteX164" fmla="*/ 1663311 w 9358576"/>
              <a:gd name="connsiteY164" fmla="*/ 516103 h 2473929"/>
              <a:gd name="connsiteX165" fmla="*/ 1626847 w 9358576"/>
              <a:gd name="connsiteY165" fmla="*/ 516103 h 2473929"/>
              <a:gd name="connsiteX166" fmla="*/ 1626847 w 9358576"/>
              <a:gd name="connsiteY166" fmla="*/ 502079 h 2473929"/>
              <a:gd name="connsiteX167" fmla="*/ 1601603 w 9358576"/>
              <a:gd name="connsiteY167" fmla="*/ 502079 h 2473929"/>
              <a:gd name="connsiteX168" fmla="*/ 1601603 w 9358576"/>
              <a:gd name="connsiteY168" fmla="*/ 460005 h 2473929"/>
              <a:gd name="connsiteX169" fmla="*/ 1581968 w 9358576"/>
              <a:gd name="connsiteY169" fmla="*/ 460005 h 2473929"/>
              <a:gd name="connsiteX170" fmla="*/ 1581968 w 9358576"/>
              <a:gd name="connsiteY170" fmla="*/ 438968 h 2473929"/>
              <a:gd name="connsiteX171" fmla="*/ 1412271 w 9358576"/>
              <a:gd name="connsiteY171" fmla="*/ 438968 h 2473929"/>
              <a:gd name="connsiteX172" fmla="*/ 1412271 w 9358576"/>
              <a:gd name="connsiteY172" fmla="*/ 424944 h 2473929"/>
              <a:gd name="connsiteX173" fmla="*/ 1387027 w 9358576"/>
              <a:gd name="connsiteY173" fmla="*/ 424944 h 2473929"/>
              <a:gd name="connsiteX174" fmla="*/ 1387027 w 9358576"/>
              <a:gd name="connsiteY174" fmla="*/ 395492 h 2473929"/>
              <a:gd name="connsiteX175" fmla="*/ 1266416 w 9358576"/>
              <a:gd name="connsiteY175" fmla="*/ 395492 h 2473929"/>
              <a:gd name="connsiteX176" fmla="*/ 1266416 w 9358576"/>
              <a:gd name="connsiteY176" fmla="*/ 375858 h 2473929"/>
              <a:gd name="connsiteX177" fmla="*/ 1222940 w 9358576"/>
              <a:gd name="connsiteY177" fmla="*/ 375858 h 2473929"/>
              <a:gd name="connsiteX178" fmla="*/ 1222940 w 9358576"/>
              <a:gd name="connsiteY178" fmla="*/ 359028 h 2473929"/>
              <a:gd name="connsiteX179" fmla="*/ 1148610 w 9358576"/>
              <a:gd name="connsiteY179" fmla="*/ 359028 h 2473929"/>
              <a:gd name="connsiteX180" fmla="*/ 1148610 w 9358576"/>
              <a:gd name="connsiteY180" fmla="*/ 332382 h 2473929"/>
              <a:gd name="connsiteX181" fmla="*/ 1112146 w 9358576"/>
              <a:gd name="connsiteY181" fmla="*/ 332382 h 2473929"/>
              <a:gd name="connsiteX182" fmla="*/ 1112146 w 9358576"/>
              <a:gd name="connsiteY182" fmla="*/ 312747 h 2473929"/>
              <a:gd name="connsiteX183" fmla="*/ 1067268 w 9358576"/>
              <a:gd name="connsiteY183" fmla="*/ 312747 h 2473929"/>
              <a:gd name="connsiteX184" fmla="*/ 1067268 w 9358576"/>
              <a:gd name="connsiteY184" fmla="*/ 298723 h 2473929"/>
              <a:gd name="connsiteX185" fmla="*/ 1046231 w 9358576"/>
              <a:gd name="connsiteY185" fmla="*/ 298723 h 2473929"/>
              <a:gd name="connsiteX186" fmla="*/ 1046231 w 9358576"/>
              <a:gd name="connsiteY186" fmla="*/ 266466 h 2473929"/>
              <a:gd name="connsiteX187" fmla="*/ 966291 w 9358576"/>
              <a:gd name="connsiteY187" fmla="*/ 266466 h 2473929"/>
              <a:gd name="connsiteX188" fmla="*/ 966291 w 9358576"/>
              <a:gd name="connsiteY188" fmla="*/ 242625 h 2473929"/>
              <a:gd name="connsiteX189" fmla="*/ 866717 w 9358576"/>
              <a:gd name="connsiteY189" fmla="*/ 242625 h 2473929"/>
              <a:gd name="connsiteX190" fmla="*/ 866717 w 9358576"/>
              <a:gd name="connsiteY190" fmla="*/ 220185 h 2473929"/>
              <a:gd name="connsiteX191" fmla="*/ 840070 w 9358576"/>
              <a:gd name="connsiteY191" fmla="*/ 220185 h 2473929"/>
              <a:gd name="connsiteX192" fmla="*/ 840070 w 9358576"/>
              <a:gd name="connsiteY192" fmla="*/ 220185 h 2473929"/>
              <a:gd name="connsiteX193" fmla="*/ 814826 w 9358576"/>
              <a:gd name="connsiteY193" fmla="*/ 220185 h 2473929"/>
              <a:gd name="connsiteX194" fmla="*/ 814826 w 9358576"/>
              <a:gd name="connsiteY194" fmla="*/ 196344 h 2473929"/>
              <a:gd name="connsiteX195" fmla="*/ 636714 w 9358576"/>
              <a:gd name="connsiteY195" fmla="*/ 196344 h 2473929"/>
              <a:gd name="connsiteX196" fmla="*/ 636714 w 9358576"/>
              <a:gd name="connsiteY196" fmla="*/ 176709 h 2473929"/>
              <a:gd name="connsiteX197" fmla="*/ 590433 w 9358576"/>
              <a:gd name="connsiteY197" fmla="*/ 176709 h 2473929"/>
              <a:gd name="connsiteX198" fmla="*/ 590433 w 9358576"/>
              <a:gd name="connsiteY198" fmla="*/ 155673 h 2473929"/>
              <a:gd name="connsiteX199" fmla="*/ 506286 w 9358576"/>
              <a:gd name="connsiteY199" fmla="*/ 155673 h 2473929"/>
              <a:gd name="connsiteX200" fmla="*/ 506286 w 9358576"/>
              <a:gd name="connsiteY200" fmla="*/ 140246 h 2473929"/>
              <a:gd name="connsiteX201" fmla="*/ 482444 w 9358576"/>
              <a:gd name="connsiteY201" fmla="*/ 140246 h 2473929"/>
              <a:gd name="connsiteX202" fmla="*/ 482444 w 9358576"/>
              <a:gd name="connsiteY202" fmla="*/ 124819 h 2473929"/>
              <a:gd name="connsiteX203" fmla="*/ 458603 w 9358576"/>
              <a:gd name="connsiteY203" fmla="*/ 124819 h 2473929"/>
              <a:gd name="connsiteX204" fmla="*/ 458603 w 9358576"/>
              <a:gd name="connsiteY204" fmla="*/ 115001 h 2473929"/>
              <a:gd name="connsiteX205" fmla="*/ 405309 w 9358576"/>
              <a:gd name="connsiteY205" fmla="*/ 115001 h 2473929"/>
              <a:gd name="connsiteX206" fmla="*/ 405309 w 9358576"/>
              <a:gd name="connsiteY206" fmla="*/ 93965 h 2473929"/>
              <a:gd name="connsiteX207" fmla="*/ 352016 w 9358576"/>
              <a:gd name="connsiteY207" fmla="*/ 93965 h 2473929"/>
              <a:gd name="connsiteX208" fmla="*/ 352016 w 9358576"/>
              <a:gd name="connsiteY208" fmla="*/ 65915 h 2473929"/>
              <a:gd name="connsiteX209" fmla="*/ 274881 w 9358576"/>
              <a:gd name="connsiteY209" fmla="*/ 65915 h 2473929"/>
              <a:gd name="connsiteX210" fmla="*/ 274881 w 9358576"/>
              <a:gd name="connsiteY210" fmla="*/ 56098 h 2473929"/>
              <a:gd name="connsiteX211" fmla="*/ 186527 w 9358576"/>
              <a:gd name="connsiteY211" fmla="*/ 56098 h 2473929"/>
              <a:gd name="connsiteX212" fmla="*/ 186527 w 9358576"/>
              <a:gd name="connsiteY212" fmla="*/ 30854 h 2473929"/>
              <a:gd name="connsiteX213" fmla="*/ 43476 w 9358576"/>
              <a:gd name="connsiteY213" fmla="*/ 30854 h 2473929"/>
              <a:gd name="connsiteX214" fmla="*/ 43476 w 9358576"/>
              <a:gd name="connsiteY214" fmla="*/ 0 h 2473929"/>
              <a:gd name="connsiteX215" fmla="*/ 0 w 9358576"/>
              <a:gd name="connsiteY215" fmla="*/ 0 h 247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Lst>
            <a:rect l="l" t="t" r="r" b="b"/>
            <a:pathLst>
              <a:path w="9358576" h="2473929">
                <a:moveTo>
                  <a:pt x="9358576" y="2473929"/>
                </a:moveTo>
                <a:lnTo>
                  <a:pt x="9134183" y="2473929"/>
                </a:lnTo>
                <a:lnTo>
                  <a:pt x="9134183" y="2315452"/>
                </a:lnTo>
                <a:lnTo>
                  <a:pt x="7496117" y="2315452"/>
                </a:lnTo>
                <a:lnTo>
                  <a:pt x="7496117" y="2264963"/>
                </a:lnTo>
                <a:lnTo>
                  <a:pt x="7479287" y="2264963"/>
                </a:lnTo>
                <a:lnTo>
                  <a:pt x="7479287" y="2222890"/>
                </a:lnTo>
                <a:lnTo>
                  <a:pt x="7104832" y="2222890"/>
                </a:lnTo>
                <a:lnTo>
                  <a:pt x="7104832" y="2176609"/>
                </a:lnTo>
                <a:lnTo>
                  <a:pt x="6872025" y="2176609"/>
                </a:lnTo>
                <a:lnTo>
                  <a:pt x="6872025" y="2141547"/>
                </a:lnTo>
                <a:lnTo>
                  <a:pt x="6661657" y="2141547"/>
                </a:lnTo>
                <a:lnTo>
                  <a:pt x="6661657" y="2102279"/>
                </a:lnTo>
                <a:lnTo>
                  <a:pt x="6435861" y="2102279"/>
                </a:lnTo>
                <a:lnTo>
                  <a:pt x="6435861" y="2077034"/>
                </a:lnTo>
                <a:lnTo>
                  <a:pt x="6365739" y="2077034"/>
                </a:lnTo>
                <a:lnTo>
                  <a:pt x="6365739" y="2048985"/>
                </a:lnTo>
                <a:lnTo>
                  <a:pt x="6120309" y="2048985"/>
                </a:lnTo>
                <a:lnTo>
                  <a:pt x="6120309" y="2019534"/>
                </a:lnTo>
                <a:lnTo>
                  <a:pt x="5904331" y="2019534"/>
                </a:lnTo>
                <a:lnTo>
                  <a:pt x="5904331" y="1985875"/>
                </a:lnTo>
                <a:lnTo>
                  <a:pt x="5693963" y="1985875"/>
                </a:lnTo>
                <a:lnTo>
                  <a:pt x="5693963" y="1966241"/>
                </a:lnTo>
                <a:lnTo>
                  <a:pt x="5618231" y="1966241"/>
                </a:lnTo>
                <a:lnTo>
                  <a:pt x="5618231" y="1914350"/>
                </a:lnTo>
                <a:lnTo>
                  <a:pt x="5594389" y="1914350"/>
                </a:lnTo>
                <a:lnTo>
                  <a:pt x="5594389" y="1891911"/>
                </a:lnTo>
                <a:lnTo>
                  <a:pt x="5539693" y="1891911"/>
                </a:lnTo>
                <a:lnTo>
                  <a:pt x="5539693" y="1868069"/>
                </a:lnTo>
                <a:lnTo>
                  <a:pt x="5517254" y="1868069"/>
                </a:lnTo>
                <a:lnTo>
                  <a:pt x="5517254" y="1845630"/>
                </a:lnTo>
                <a:lnTo>
                  <a:pt x="5377009" y="1845630"/>
                </a:lnTo>
                <a:lnTo>
                  <a:pt x="5377009" y="1817580"/>
                </a:lnTo>
                <a:lnTo>
                  <a:pt x="5355972" y="1817580"/>
                </a:lnTo>
                <a:lnTo>
                  <a:pt x="5355972" y="1792336"/>
                </a:lnTo>
                <a:lnTo>
                  <a:pt x="5299874" y="1792336"/>
                </a:lnTo>
                <a:lnTo>
                  <a:pt x="5299874" y="1768495"/>
                </a:lnTo>
                <a:lnTo>
                  <a:pt x="5264812" y="1768495"/>
                </a:lnTo>
                <a:lnTo>
                  <a:pt x="5264812" y="1744653"/>
                </a:lnTo>
                <a:lnTo>
                  <a:pt x="5221336" y="1744653"/>
                </a:lnTo>
                <a:lnTo>
                  <a:pt x="5221336" y="1727823"/>
                </a:lnTo>
                <a:lnTo>
                  <a:pt x="5190482" y="1727823"/>
                </a:lnTo>
                <a:lnTo>
                  <a:pt x="5190482" y="1702579"/>
                </a:lnTo>
                <a:lnTo>
                  <a:pt x="5139994" y="1702579"/>
                </a:lnTo>
                <a:lnTo>
                  <a:pt x="5139994" y="1680140"/>
                </a:lnTo>
                <a:lnTo>
                  <a:pt x="5093713" y="1680140"/>
                </a:lnTo>
                <a:lnTo>
                  <a:pt x="5093713" y="1660506"/>
                </a:lnTo>
                <a:lnTo>
                  <a:pt x="4778161" y="1660506"/>
                </a:lnTo>
                <a:lnTo>
                  <a:pt x="4778161" y="1621237"/>
                </a:lnTo>
                <a:lnTo>
                  <a:pt x="4581817" y="1621237"/>
                </a:lnTo>
                <a:lnTo>
                  <a:pt x="4581817" y="1607212"/>
                </a:lnTo>
                <a:lnTo>
                  <a:pt x="4492060" y="1607212"/>
                </a:lnTo>
                <a:lnTo>
                  <a:pt x="4492060" y="1584773"/>
                </a:lnTo>
                <a:lnTo>
                  <a:pt x="4396693" y="1584773"/>
                </a:lnTo>
                <a:lnTo>
                  <a:pt x="4396693" y="1563736"/>
                </a:lnTo>
                <a:lnTo>
                  <a:pt x="4370047" y="1563736"/>
                </a:lnTo>
                <a:lnTo>
                  <a:pt x="4370047" y="1542700"/>
                </a:lnTo>
                <a:lnTo>
                  <a:pt x="4311144" y="1542700"/>
                </a:lnTo>
                <a:lnTo>
                  <a:pt x="4311144" y="1531480"/>
                </a:lnTo>
                <a:lnTo>
                  <a:pt x="4215777" y="1531480"/>
                </a:lnTo>
                <a:lnTo>
                  <a:pt x="4215777" y="1507638"/>
                </a:lnTo>
                <a:lnTo>
                  <a:pt x="4183520" y="1507638"/>
                </a:lnTo>
                <a:lnTo>
                  <a:pt x="4183520" y="1479589"/>
                </a:lnTo>
                <a:lnTo>
                  <a:pt x="4140044" y="1479589"/>
                </a:lnTo>
                <a:lnTo>
                  <a:pt x="4140044" y="1469772"/>
                </a:lnTo>
                <a:lnTo>
                  <a:pt x="4053092" y="1469772"/>
                </a:lnTo>
                <a:lnTo>
                  <a:pt x="4053092" y="1455747"/>
                </a:lnTo>
                <a:lnTo>
                  <a:pt x="3974555" y="1455747"/>
                </a:lnTo>
                <a:lnTo>
                  <a:pt x="3974555" y="1445930"/>
                </a:lnTo>
                <a:lnTo>
                  <a:pt x="3953518" y="1445930"/>
                </a:lnTo>
                <a:lnTo>
                  <a:pt x="3953518" y="1427698"/>
                </a:lnTo>
                <a:lnTo>
                  <a:pt x="3939493" y="1427698"/>
                </a:lnTo>
                <a:lnTo>
                  <a:pt x="3939493" y="1416479"/>
                </a:lnTo>
                <a:lnTo>
                  <a:pt x="3929676" y="1416479"/>
                </a:lnTo>
                <a:lnTo>
                  <a:pt x="3929676" y="1391234"/>
                </a:lnTo>
                <a:lnTo>
                  <a:pt x="3890408" y="1391234"/>
                </a:lnTo>
                <a:lnTo>
                  <a:pt x="3890408" y="1381417"/>
                </a:lnTo>
                <a:lnTo>
                  <a:pt x="3865163" y="1381417"/>
                </a:lnTo>
                <a:lnTo>
                  <a:pt x="3865163" y="1363185"/>
                </a:lnTo>
                <a:lnTo>
                  <a:pt x="3842724" y="1363185"/>
                </a:lnTo>
                <a:lnTo>
                  <a:pt x="3842724" y="1347758"/>
                </a:lnTo>
                <a:lnTo>
                  <a:pt x="3764187" y="1347758"/>
                </a:lnTo>
                <a:lnTo>
                  <a:pt x="3764187" y="1312697"/>
                </a:lnTo>
                <a:lnTo>
                  <a:pt x="3695466" y="1312697"/>
                </a:lnTo>
                <a:lnTo>
                  <a:pt x="3695466" y="1295868"/>
                </a:lnTo>
                <a:lnTo>
                  <a:pt x="3677234" y="1295868"/>
                </a:lnTo>
                <a:lnTo>
                  <a:pt x="3677234" y="1284648"/>
                </a:lnTo>
                <a:lnTo>
                  <a:pt x="3651990" y="1284648"/>
                </a:lnTo>
                <a:lnTo>
                  <a:pt x="3651990" y="1270623"/>
                </a:lnTo>
                <a:lnTo>
                  <a:pt x="3588880" y="1270623"/>
                </a:lnTo>
                <a:lnTo>
                  <a:pt x="3588880" y="1238367"/>
                </a:lnTo>
                <a:lnTo>
                  <a:pt x="3565038" y="1238367"/>
                </a:lnTo>
                <a:lnTo>
                  <a:pt x="3565038" y="1213123"/>
                </a:lnTo>
                <a:lnTo>
                  <a:pt x="3539794" y="1213123"/>
                </a:lnTo>
                <a:lnTo>
                  <a:pt x="3539794" y="1187879"/>
                </a:lnTo>
                <a:lnTo>
                  <a:pt x="3511745" y="1187879"/>
                </a:lnTo>
                <a:lnTo>
                  <a:pt x="3511745" y="1168244"/>
                </a:lnTo>
                <a:lnTo>
                  <a:pt x="3494915" y="1168244"/>
                </a:lnTo>
                <a:lnTo>
                  <a:pt x="3494915" y="1154220"/>
                </a:lnTo>
                <a:lnTo>
                  <a:pt x="3472476" y="1154220"/>
                </a:lnTo>
                <a:lnTo>
                  <a:pt x="3472476" y="1137390"/>
                </a:lnTo>
                <a:lnTo>
                  <a:pt x="3444427" y="1137390"/>
                </a:lnTo>
                <a:lnTo>
                  <a:pt x="3444427" y="1113549"/>
                </a:lnTo>
                <a:lnTo>
                  <a:pt x="3368695" y="1113549"/>
                </a:lnTo>
                <a:lnTo>
                  <a:pt x="3368695" y="1105134"/>
                </a:lnTo>
                <a:lnTo>
                  <a:pt x="3159729" y="1105134"/>
                </a:lnTo>
                <a:lnTo>
                  <a:pt x="3159729" y="1096719"/>
                </a:lnTo>
                <a:lnTo>
                  <a:pt x="3131680" y="1096719"/>
                </a:lnTo>
                <a:lnTo>
                  <a:pt x="3131680" y="1078487"/>
                </a:lnTo>
                <a:lnTo>
                  <a:pt x="3086801" y="1078487"/>
                </a:lnTo>
                <a:lnTo>
                  <a:pt x="3086801" y="1061658"/>
                </a:lnTo>
                <a:lnTo>
                  <a:pt x="2992837" y="1061658"/>
                </a:lnTo>
                <a:lnTo>
                  <a:pt x="2992837" y="1040621"/>
                </a:lnTo>
                <a:lnTo>
                  <a:pt x="2949361" y="1040621"/>
                </a:lnTo>
                <a:lnTo>
                  <a:pt x="2949361" y="1009767"/>
                </a:lnTo>
                <a:lnTo>
                  <a:pt x="2925519" y="1009767"/>
                </a:lnTo>
                <a:lnTo>
                  <a:pt x="2925519" y="994340"/>
                </a:lnTo>
                <a:lnTo>
                  <a:pt x="2802103" y="994340"/>
                </a:lnTo>
                <a:lnTo>
                  <a:pt x="2802103" y="987328"/>
                </a:lnTo>
                <a:lnTo>
                  <a:pt x="2757225" y="987328"/>
                </a:lnTo>
                <a:lnTo>
                  <a:pt x="2757225" y="971901"/>
                </a:lnTo>
                <a:lnTo>
                  <a:pt x="2654846" y="971901"/>
                </a:lnTo>
                <a:lnTo>
                  <a:pt x="2654846" y="957876"/>
                </a:lnTo>
                <a:lnTo>
                  <a:pt x="2601552" y="957876"/>
                </a:lnTo>
                <a:lnTo>
                  <a:pt x="2601552" y="934034"/>
                </a:lnTo>
                <a:lnTo>
                  <a:pt x="2511795" y="934034"/>
                </a:lnTo>
                <a:lnTo>
                  <a:pt x="2511795" y="912998"/>
                </a:lnTo>
                <a:lnTo>
                  <a:pt x="2385574" y="912998"/>
                </a:lnTo>
                <a:lnTo>
                  <a:pt x="2385574" y="896168"/>
                </a:lnTo>
                <a:lnTo>
                  <a:pt x="2305634" y="896168"/>
                </a:lnTo>
                <a:lnTo>
                  <a:pt x="2305634" y="872327"/>
                </a:lnTo>
                <a:lnTo>
                  <a:pt x="2283195" y="872327"/>
                </a:lnTo>
                <a:lnTo>
                  <a:pt x="2283195" y="851290"/>
                </a:lnTo>
                <a:lnTo>
                  <a:pt x="2269171" y="851290"/>
                </a:lnTo>
                <a:lnTo>
                  <a:pt x="2269171" y="830253"/>
                </a:lnTo>
                <a:lnTo>
                  <a:pt x="2162584" y="830253"/>
                </a:lnTo>
                <a:lnTo>
                  <a:pt x="2162584" y="814826"/>
                </a:lnTo>
                <a:lnTo>
                  <a:pt x="2141547" y="814826"/>
                </a:lnTo>
                <a:lnTo>
                  <a:pt x="2141547" y="799399"/>
                </a:lnTo>
                <a:lnTo>
                  <a:pt x="2113498" y="799399"/>
                </a:lnTo>
                <a:lnTo>
                  <a:pt x="2105084" y="790985"/>
                </a:lnTo>
                <a:lnTo>
                  <a:pt x="2053193" y="790985"/>
                </a:lnTo>
                <a:lnTo>
                  <a:pt x="2053193" y="765740"/>
                </a:lnTo>
                <a:lnTo>
                  <a:pt x="2006912" y="765740"/>
                </a:lnTo>
                <a:lnTo>
                  <a:pt x="2006912" y="751715"/>
                </a:lnTo>
                <a:lnTo>
                  <a:pt x="1978863" y="751715"/>
                </a:lnTo>
                <a:lnTo>
                  <a:pt x="1978863" y="736288"/>
                </a:lnTo>
                <a:lnTo>
                  <a:pt x="1952216" y="736288"/>
                </a:lnTo>
                <a:lnTo>
                  <a:pt x="1952216" y="719459"/>
                </a:lnTo>
                <a:lnTo>
                  <a:pt x="1936789" y="719459"/>
                </a:lnTo>
                <a:lnTo>
                  <a:pt x="1936789" y="674580"/>
                </a:lnTo>
                <a:lnTo>
                  <a:pt x="1919960" y="674580"/>
                </a:lnTo>
                <a:lnTo>
                  <a:pt x="1919960" y="660556"/>
                </a:lnTo>
                <a:lnTo>
                  <a:pt x="1894715" y="660556"/>
                </a:lnTo>
                <a:lnTo>
                  <a:pt x="1894715" y="642324"/>
                </a:lnTo>
                <a:lnTo>
                  <a:pt x="1877886" y="642324"/>
                </a:lnTo>
                <a:lnTo>
                  <a:pt x="1877886" y="594641"/>
                </a:lnTo>
                <a:lnTo>
                  <a:pt x="1851239" y="594641"/>
                </a:lnTo>
                <a:lnTo>
                  <a:pt x="1851239" y="575006"/>
                </a:lnTo>
                <a:lnTo>
                  <a:pt x="1726421" y="575006"/>
                </a:lnTo>
                <a:lnTo>
                  <a:pt x="1726421" y="552567"/>
                </a:lnTo>
                <a:lnTo>
                  <a:pt x="1699774" y="552567"/>
                </a:lnTo>
                <a:lnTo>
                  <a:pt x="1699774" y="528725"/>
                </a:lnTo>
                <a:lnTo>
                  <a:pt x="1663311" y="528725"/>
                </a:lnTo>
                <a:lnTo>
                  <a:pt x="1663311" y="516103"/>
                </a:lnTo>
                <a:lnTo>
                  <a:pt x="1626847" y="516103"/>
                </a:lnTo>
                <a:lnTo>
                  <a:pt x="1626847" y="502079"/>
                </a:lnTo>
                <a:lnTo>
                  <a:pt x="1601603" y="502079"/>
                </a:lnTo>
                <a:lnTo>
                  <a:pt x="1601603" y="460005"/>
                </a:lnTo>
                <a:lnTo>
                  <a:pt x="1581968" y="460005"/>
                </a:lnTo>
                <a:lnTo>
                  <a:pt x="1581968" y="438968"/>
                </a:lnTo>
                <a:lnTo>
                  <a:pt x="1412271" y="438968"/>
                </a:lnTo>
                <a:lnTo>
                  <a:pt x="1412271" y="424944"/>
                </a:lnTo>
                <a:lnTo>
                  <a:pt x="1387027" y="424944"/>
                </a:lnTo>
                <a:lnTo>
                  <a:pt x="1387027" y="395492"/>
                </a:lnTo>
                <a:lnTo>
                  <a:pt x="1266416" y="395492"/>
                </a:lnTo>
                <a:lnTo>
                  <a:pt x="1266416" y="375858"/>
                </a:lnTo>
                <a:lnTo>
                  <a:pt x="1222940" y="375858"/>
                </a:lnTo>
                <a:lnTo>
                  <a:pt x="1222940" y="359028"/>
                </a:lnTo>
                <a:lnTo>
                  <a:pt x="1148610" y="359028"/>
                </a:lnTo>
                <a:lnTo>
                  <a:pt x="1148610" y="332382"/>
                </a:lnTo>
                <a:lnTo>
                  <a:pt x="1112146" y="332382"/>
                </a:lnTo>
                <a:lnTo>
                  <a:pt x="1112146" y="312747"/>
                </a:lnTo>
                <a:lnTo>
                  <a:pt x="1067268" y="312747"/>
                </a:lnTo>
                <a:lnTo>
                  <a:pt x="1067268" y="298723"/>
                </a:lnTo>
                <a:lnTo>
                  <a:pt x="1046231" y="298723"/>
                </a:lnTo>
                <a:lnTo>
                  <a:pt x="1046231" y="266466"/>
                </a:lnTo>
                <a:lnTo>
                  <a:pt x="966291" y="266466"/>
                </a:lnTo>
                <a:lnTo>
                  <a:pt x="966291" y="242625"/>
                </a:lnTo>
                <a:lnTo>
                  <a:pt x="866717" y="242625"/>
                </a:lnTo>
                <a:lnTo>
                  <a:pt x="866717" y="220185"/>
                </a:lnTo>
                <a:lnTo>
                  <a:pt x="840070" y="220185"/>
                </a:lnTo>
                <a:lnTo>
                  <a:pt x="840070" y="220185"/>
                </a:lnTo>
                <a:lnTo>
                  <a:pt x="814826" y="220185"/>
                </a:lnTo>
                <a:lnTo>
                  <a:pt x="814826" y="196344"/>
                </a:lnTo>
                <a:lnTo>
                  <a:pt x="636714" y="196344"/>
                </a:lnTo>
                <a:lnTo>
                  <a:pt x="636714" y="176709"/>
                </a:lnTo>
                <a:lnTo>
                  <a:pt x="590433" y="176709"/>
                </a:lnTo>
                <a:lnTo>
                  <a:pt x="590433" y="155673"/>
                </a:lnTo>
                <a:lnTo>
                  <a:pt x="506286" y="155673"/>
                </a:lnTo>
                <a:lnTo>
                  <a:pt x="506286" y="140246"/>
                </a:lnTo>
                <a:lnTo>
                  <a:pt x="482444" y="140246"/>
                </a:lnTo>
                <a:lnTo>
                  <a:pt x="482444" y="124819"/>
                </a:lnTo>
                <a:lnTo>
                  <a:pt x="458603" y="124819"/>
                </a:lnTo>
                <a:lnTo>
                  <a:pt x="458603" y="115001"/>
                </a:lnTo>
                <a:lnTo>
                  <a:pt x="405309" y="115001"/>
                </a:lnTo>
                <a:lnTo>
                  <a:pt x="405309" y="93965"/>
                </a:lnTo>
                <a:lnTo>
                  <a:pt x="352016" y="93965"/>
                </a:lnTo>
                <a:lnTo>
                  <a:pt x="352016" y="65915"/>
                </a:lnTo>
                <a:lnTo>
                  <a:pt x="274881" y="65915"/>
                </a:lnTo>
                <a:lnTo>
                  <a:pt x="274881" y="56098"/>
                </a:lnTo>
                <a:lnTo>
                  <a:pt x="186527" y="56098"/>
                </a:lnTo>
                <a:lnTo>
                  <a:pt x="186527" y="30854"/>
                </a:lnTo>
                <a:lnTo>
                  <a:pt x="43476" y="30854"/>
                </a:lnTo>
                <a:lnTo>
                  <a:pt x="4347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 name="Freeform: Shape 7">
            <a:extLst>
              <a:ext uri="{FF2B5EF4-FFF2-40B4-BE49-F238E27FC236}">
                <a16:creationId xmlns:a16="http://schemas.microsoft.com/office/drawing/2014/main" id="{5B684647-DA83-FF9F-8A2C-D8520790CB50}"/>
              </a:ext>
            </a:extLst>
          </p:cNvPr>
          <p:cNvSpPr/>
          <p:nvPr/>
        </p:nvSpPr>
        <p:spPr bwMode="auto">
          <a:xfrm>
            <a:off x="1695669" y="2077541"/>
            <a:ext cx="9515365" cy="2928883"/>
          </a:xfrm>
          <a:custGeom>
            <a:avLst/>
            <a:gdLst>
              <a:gd name="connsiteX0" fmla="*/ 0 w 9515365"/>
              <a:gd name="connsiteY0" fmla="*/ 0 h 2928883"/>
              <a:gd name="connsiteX1" fmla="*/ 0 w 9515365"/>
              <a:gd name="connsiteY1" fmla="*/ 2928883 h 2928883"/>
              <a:gd name="connsiteX2" fmla="*/ 9515365 w 9515365"/>
              <a:gd name="connsiteY2" fmla="*/ 2928883 h 2928883"/>
            </a:gdLst>
            <a:ahLst/>
            <a:cxnLst>
              <a:cxn ang="0">
                <a:pos x="connsiteX0" y="connsiteY0"/>
              </a:cxn>
              <a:cxn ang="0">
                <a:pos x="connsiteX1" y="connsiteY1"/>
              </a:cxn>
              <a:cxn ang="0">
                <a:pos x="connsiteX2" y="connsiteY2"/>
              </a:cxn>
            </a:cxnLst>
            <a:rect l="l" t="t" r="r" b="b"/>
            <a:pathLst>
              <a:path w="9515365" h="2928883">
                <a:moveTo>
                  <a:pt x="0" y="0"/>
                </a:moveTo>
                <a:lnTo>
                  <a:pt x="0" y="2928883"/>
                </a:lnTo>
                <a:lnTo>
                  <a:pt x="9515365" y="2928883"/>
                </a:lnTo>
              </a:path>
            </a:pathLst>
          </a:custGeom>
          <a:noFill/>
          <a:ln w="28575">
            <a:solidFill>
              <a:schemeClr val="bg1"/>
            </a:solidFill>
            <a:miter lim="800000"/>
            <a:headEnd/>
            <a:tailEnd/>
          </a:ln>
        </p:spPr>
        <p:txBody>
          <a:bodyPr rtlCol="0" anchor="ctr"/>
          <a:lstStyle/>
          <a:p>
            <a:pPr algn="ctr"/>
            <a:endParaRPr lang="en-US" dirty="0"/>
          </a:p>
        </p:txBody>
      </p:sp>
      <p:sp>
        <p:nvSpPr>
          <p:cNvPr id="656" name="TextBox 655">
            <a:extLst>
              <a:ext uri="{FF2B5EF4-FFF2-40B4-BE49-F238E27FC236}">
                <a16:creationId xmlns:a16="http://schemas.microsoft.com/office/drawing/2014/main" id="{32681639-601F-584E-5685-1CD521CAA598}"/>
              </a:ext>
            </a:extLst>
          </p:cNvPr>
          <p:cNvSpPr txBox="1"/>
          <p:nvPr/>
        </p:nvSpPr>
        <p:spPr bwMode="auto">
          <a:xfrm>
            <a:off x="6472824" y="3031397"/>
            <a:ext cx="119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OS rate</a:t>
            </a:r>
          </a:p>
        </p:txBody>
      </p:sp>
      <p:sp>
        <p:nvSpPr>
          <p:cNvPr id="657" name="TextBox 656">
            <a:extLst>
              <a:ext uri="{FF2B5EF4-FFF2-40B4-BE49-F238E27FC236}">
                <a16:creationId xmlns:a16="http://schemas.microsoft.com/office/drawing/2014/main" id="{D3EE828D-47A7-3B7B-6579-A07AA7087E19}"/>
              </a:ext>
            </a:extLst>
          </p:cNvPr>
          <p:cNvSpPr txBox="1"/>
          <p:nvPr/>
        </p:nvSpPr>
        <p:spPr bwMode="auto">
          <a:xfrm>
            <a:off x="3793019" y="1917066"/>
            <a:ext cx="119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OS rate</a:t>
            </a:r>
          </a:p>
        </p:txBody>
      </p:sp>
      <p:cxnSp>
        <p:nvCxnSpPr>
          <p:cNvPr id="659" name="Straight Connector 658">
            <a:extLst>
              <a:ext uri="{FF2B5EF4-FFF2-40B4-BE49-F238E27FC236}">
                <a16:creationId xmlns:a16="http://schemas.microsoft.com/office/drawing/2014/main" id="{AA224DFE-8AFA-3715-6A16-8E4A4BFF76DF}"/>
              </a:ext>
            </a:extLst>
          </p:cNvPr>
          <p:cNvCxnSpPr>
            <a:cxnSpLocks/>
          </p:cNvCxnSpPr>
          <p:nvPr/>
        </p:nvCxnSpPr>
        <p:spPr bwMode="auto">
          <a:xfrm>
            <a:off x="4373218" y="2454619"/>
            <a:ext cx="0" cy="2564296"/>
          </a:xfrm>
          <a:prstGeom prst="line">
            <a:avLst/>
          </a:prstGeom>
          <a:noFill/>
          <a:ln w="28575" cap="flat" cmpd="sng" algn="ctr">
            <a:solidFill>
              <a:schemeClr val="bg1"/>
            </a:solidFill>
            <a:prstDash val="dash"/>
            <a:round/>
            <a:headEnd type="none" w="med" len="med"/>
            <a:tailEnd type="none" w="med" len="med"/>
          </a:ln>
          <a:effectLst/>
        </p:spPr>
      </p:cxnSp>
      <p:cxnSp>
        <p:nvCxnSpPr>
          <p:cNvPr id="661" name="Straight Connector 660">
            <a:extLst>
              <a:ext uri="{FF2B5EF4-FFF2-40B4-BE49-F238E27FC236}">
                <a16:creationId xmlns:a16="http://schemas.microsoft.com/office/drawing/2014/main" id="{D3DFAAA1-27E2-3DA6-D94E-FB4BB50BD571}"/>
              </a:ext>
            </a:extLst>
          </p:cNvPr>
          <p:cNvCxnSpPr>
            <a:cxnSpLocks/>
          </p:cNvCxnSpPr>
          <p:nvPr/>
        </p:nvCxnSpPr>
        <p:spPr bwMode="auto">
          <a:xfrm>
            <a:off x="7040218" y="3587680"/>
            <a:ext cx="0" cy="1431235"/>
          </a:xfrm>
          <a:prstGeom prst="line">
            <a:avLst/>
          </a:prstGeom>
          <a:noFill/>
          <a:ln w="28575" cap="flat" cmpd="sng" algn="ctr">
            <a:solidFill>
              <a:schemeClr val="bg1"/>
            </a:solidFill>
            <a:prstDash val="dash"/>
            <a:round/>
            <a:headEnd type="none" w="med" len="med"/>
            <a:tailEnd type="none" w="med" len="med"/>
          </a:ln>
          <a:effectLst/>
        </p:spPr>
      </p:cxnSp>
      <p:cxnSp>
        <p:nvCxnSpPr>
          <p:cNvPr id="663" name="Straight Connector 662">
            <a:extLst>
              <a:ext uri="{FF2B5EF4-FFF2-40B4-BE49-F238E27FC236}">
                <a16:creationId xmlns:a16="http://schemas.microsoft.com/office/drawing/2014/main" id="{B5362612-781C-168B-A20E-3A5ECF699F40}"/>
              </a:ext>
            </a:extLst>
          </p:cNvPr>
          <p:cNvCxnSpPr>
            <a:cxnSpLocks/>
          </p:cNvCxnSpPr>
          <p:nvPr/>
        </p:nvCxnSpPr>
        <p:spPr bwMode="auto">
          <a:xfrm>
            <a:off x="9717157" y="4147584"/>
            <a:ext cx="0" cy="871331"/>
          </a:xfrm>
          <a:prstGeom prst="line">
            <a:avLst/>
          </a:prstGeom>
          <a:noFill/>
          <a:ln w="28575" cap="flat" cmpd="sng" algn="ctr">
            <a:solidFill>
              <a:schemeClr val="bg1"/>
            </a:solidFill>
            <a:prstDash val="dash"/>
            <a:round/>
            <a:headEnd type="none" w="med" len="med"/>
            <a:tailEnd type="none" w="med" len="med"/>
          </a:ln>
          <a:effectLst/>
        </p:spPr>
      </p:cxnSp>
      <p:sp>
        <p:nvSpPr>
          <p:cNvPr id="665" name="TextBox 664">
            <a:extLst>
              <a:ext uri="{FF2B5EF4-FFF2-40B4-BE49-F238E27FC236}">
                <a16:creationId xmlns:a16="http://schemas.microsoft.com/office/drawing/2014/main" id="{CD2C2CE7-48AE-2F2C-0F97-C307A9E2F43B}"/>
              </a:ext>
            </a:extLst>
          </p:cNvPr>
          <p:cNvSpPr txBox="1"/>
          <p:nvPr/>
        </p:nvSpPr>
        <p:spPr bwMode="auto">
          <a:xfrm>
            <a:off x="9146450" y="3571423"/>
            <a:ext cx="11937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OS rate</a:t>
            </a:r>
          </a:p>
        </p:txBody>
      </p:sp>
      <p:sp>
        <p:nvSpPr>
          <p:cNvPr id="666" name="TextBox 665">
            <a:extLst>
              <a:ext uri="{FF2B5EF4-FFF2-40B4-BE49-F238E27FC236}">
                <a16:creationId xmlns:a16="http://schemas.microsoft.com/office/drawing/2014/main" id="{105D5516-94AF-23FD-976C-78FB195C01D9}"/>
              </a:ext>
            </a:extLst>
          </p:cNvPr>
          <p:cNvSpPr txBox="1"/>
          <p:nvPr/>
        </p:nvSpPr>
        <p:spPr bwMode="auto">
          <a:xfrm>
            <a:off x="9868853" y="4466962"/>
            <a:ext cx="1115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Placebo + mFOLFOX6</a:t>
            </a:r>
          </a:p>
        </p:txBody>
      </p:sp>
      <p:sp>
        <p:nvSpPr>
          <p:cNvPr id="667" name="TextBox 666">
            <a:extLst>
              <a:ext uri="{FF2B5EF4-FFF2-40B4-BE49-F238E27FC236}">
                <a16:creationId xmlns:a16="http://schemas.microsoft.com/office/drawing/2014/main" id="{B59C8790-C535-2049-6C7A-7F79052C4DD3}"/>
              </a:ext>
            </a:extLst>
          </p:cNvPr>
          <p:cNvSpPr txBox="1"/>
          <p:nvPr/>
        </p:nvSpPr>
        <p:spPr bwMode="auto">
          <a:xfrm>
            <a:off x="10281658" y="3777186"/>
            <a:ext cx="14769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Zolbetuximab + mFOLFOX6</a:t>
            </a:r>
          </a:p>
        </p:txBody>
      </p:sp>
      <p:sp>
        <p:nvSpPr>
          <p:cNvPr id="668" name="TextBox 667">
            <a:extLst>
              <a:ext uri="{FF2B5EF4-FFF2-40B4-BE49-F238E27FC236}">
                <a16:creationId xmlns:a16="http://schemas.microsoft.com/office/drawing/2014/main" id="{911AD4CA-ACBF-F475-4178-B47B2F978C92}"/>
              </a:ext>
            </a:extLst>
          </p:cNvPr>
          <p:cNvSpPr txBox="1"/>
          <p:nvPr/>
        </p:nvSpPr>
        <p:spPr bwMode="auto">
          <a:xfrm>
            <a:off x="4332798" y="2746166"/>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68%</a:t>
            </a:r>
          </a:p>
        </p:txBody>
      </p:sp>
      <p:sp>
        <p:nvSpPr>
          <p:cNvPr id="669" name="TextBox 668">
            <a:extLst>
              <a:ext uri="{FF2B5EF4-FFF2-40B4-BE49-F238E27FC236}">
                <a16:creationId xmlns:a16="http://schemas.microsoft.com/office/drawing/2014/main" id="{E5616762-AC83-4381-D399-8845E5343768}"/>
              </a:ext>
            </a:extLst>
          </p:cNvPr>
          <p:cNvSpPr txBox="1"/>
          <p:nvPr/>
        </p:nvSpPr>
        <p:spPr bwMode="auto">
          <a:xfrm>
            <a:off x="7023321" y="3600931"/>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39%</a:t>
            </a:r>
          </a:p>
        </p:txBody>
      </p:sp>
      <p:sp>
        <p:nvSpPr>
          <p:cNvPr id="670" name="TextBox 669">
            <a:extLst>
              <a:ext uri="{FF2B5EF4-FFF2-40B4-BE49-F238E27FC236}">
                <a16:creationId xmlns:a16="http://schemas.microsoft.com/office/drawing/2014/main" id="{F4139081-9665-AF4A-2F06-D01E1F46629C}"/>
              </a:ext>
            </a:extLst>
          </p:cNvPr>
          <p:cNvSpPr txBox="1"/>
          <p:nvPr/>
        </p:nvSpPr>
        <p:spPr bwMode="auto">
          <a:xfrm>
            <a:off x="9693634" y="4101201"/>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21%</a:t>
            </a:r>
          </a:p>
        </p:txBody>
      </p:sp>
      <p:sp>
        <p:nvSpPr>
          <p:cNvPr id="671" name="TextBox 670">
            <a:extLst>
              <a:ext uri="{FF2B5EF4-FFF2-40B4-BE49-F238E27FC236}">
                <a16:creationId xmlns:a16="http://schemas.microsoft.com/office/drawing/2014/main" id="{BFE668AC-C73A-831C-CBF0-6B904C87C775}"/>
              </a:ext>
            </a:extLst>
          </p:cNvPr>
          <p:cNvSpPr txBox="1"/>
          <p:nvPr/>
        </p:nvSpPr>
        <p:spPr bwMode="auto">
          <a:xfrm>
            <a:off x="9253000" y="4624661"/>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9%</a:t>
            </a:r>
          </a:p>
        </p:txBody>
      </p:sp>
      <p:sp>
        <p:nvSpPr>
          <p:cNvPr id="672" name="TextBox 671">
            <a:extLst>
              <a:ext uri="{FF2B5EF4-FFF2-40B4-BE49-F238E27FC236}">
                <a16:creationId xmlns:a16="http://schemas.microsoft.com/office/drawing/2014/main" id="{22D26D38-D20A-3C82-65F1-5648B1C206C7}"/>
              </a:ext>
            </a:extLst>
          </p:cNvPr>
          <p:cNvSpPr txBox="1"/>
          <p:nvPr/>
        </p:nvSpPr>
        <p:spPr bwMode="auto">
          <a:xfrm>
            <a:off x="6552870" y="4147582"/>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28%</a:t>
            </a:r>
          </a:p>
        </p:txBody>
      </p:sp>
      <p:sp>
        <p:nvSpPr>
          <p:cNvPr id="673" name="TextBox 672">
            <a:extLst>
              <a:ext uri="{FF2B5EF4-FFF2-40B4-BE49-F238E27FC236}">
                <a16:creationId xmlns:a16="http://schemas.microsoft.com/office/drawing/2014/main" id="{9250F0A0-154D-38E1-C10E-BC8093425123}"/>
              </a:ext>
            </a:extLst>
          </p:cNvPr>
          <p:cNvSpPr txBox="1"/>
          <p:nvPr/>
        </p:nvSpPr>
        <p:spPr bwMode="auto">
          <a:xfrm>
            <a:off x="3882557" y="3183487"/>
            <a:ext cx="598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60%</a:t>
            </a:r>
          </a:p>
        </p:txBody>
      </p:sp>
      <p:sp>
        <p:nvSpPr>
          <p:cNvPr id="674" name="TextBox 673">
            <a:extLst>
              <a:ext uri="{FF2B5EF4-FFF2-40B4-BE49-F238E27FC236}">
                <a16:creationId xmlns:a16="http://schemas.microsoft.com/office/drawing/2014/main" id="{A6F3E8D6-1D8B-AB2D-CC05-99697F9DD693}"/>
              </a:ext>
            </a:extLst>
          </p:cNvPr>
          <p:cNvSpPr txBox="1"/>
          <p:nvPr/>
        </p:nvSpPr>
        <p:spPr bwMode="auto">
          <a:xfrm>
            <a:off x="127000" y="5409624"/>
            <a:ext cx="1555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676" name="TextBox 675">
            <a:extLst>
              <a:ext uri="{FF2B5EF4-FFF2-40B4-BE49-F238E27FC236}">
                <a16:creationId xmlns:a16="http://schemas.microsoft.com/office/drawing/2014/main" id="{A9F5DFE4-550B-8F59-834E-FB65FF06FBEA}"/>
              </a:ext>
            </a:extLst>
          </p:cNvPr>
          <p:cNvSpPr txBox="1"/>
          <p:nvPr/>
        </p:nvSpPr>
        <p:spPr bwMode="auto">
          <a:xfrm>
            <a:off x="-90535" y="5709580"/>
            <a:ext cx="16596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tabLst>
                <a:tab pos="2638425" algn="l"/>
                <a:tab pos="2849563" algn="l"/>
                <a:tab pos="3073400" algn="l"/>
                <a:tab pos="3286125" algn="l"/>
                <a:tab pos="3502025" algn="l"/>
                <a:tab pos="3735388" algn="l"/>
                <a:tab pos="3932238" algn="l"/>
                <a:tab pos="4144963" algn="l"/>
                <a:tab pos="4357688" algn="l"/>
                <a:tab pos="4578350" algn="l"/>
                <a:tab pos="4813300" algn="l"/>
                <a:tab pos="5022850" algn="l"/>
                <a:tab pos="5229225" algn="l"/>
                <a:tab pos="5462588" algn="l"/>
                <a:tab pos="5662613" algn="l"/>
                <a:tab pos="5888038" algn="l"/>
                <a:tab pos="6099175" algn="l"/>
                <a:tab pos="6337300" algn="l"/>
                <a:tab pos="6538913" algn="l"/>
              </a:tabLst>
            </a:pPr>
            <a:r>
              <a:rPr lang="en-US" sz="1000" b="0" dirty="0">
                <a:solidFill>
                  <a:schemeClr val="accent1"/>
                </a:solidFill>
                <a:latin typeface="Calibri" panose="020F0502020204030204" pitchFamily="34" charset="0"/>
              </a:rPr>
              <a:t>Zolbetuximab + mFOLFOX6</a:t>
            </a:r>
          </a:p>
        </p:txBody>
      </p:sp>
      <p:sp>
        <p:nvSpPr>
          <p:cNvPr id="677" name="TextBox 676">
            <a:extLst>
              <a:ext uri="{FF2B5EF4-FFF2-40B4-BE49-F238E27FC236}">
                <a16:creationId xmlns:a16="http://schemas.microsoft.com/office/drawing/2014/main" id="{496F6DA4-6C66-4E3F-FA7A-4C5092510C32}"/>
              </a:ext>
            </a:extLst>
          </p:cNvPr>
          <p:cNvSpPr txBox="1"/>
          <p:nvPr/>
        </p:nvSpPr>
        <p:spPr bwMode="auto">
          <a:xfrm>
            <a:off x="-90535" y="5861026"/>
            <a:ext cx="16596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tabLst>
                <a:tab pos="2638425" algn="l"/>
                <a:tab pos="2849563" algn="l"/>
                <a:tab pos="3073400" algn="l"/>
                <a:tab pos="3286125" algn="l"/>
                <a:tab pos="3502025" algn="l"/>
                <a:tab pos="3735388" algn="l"/>
                <a:tab pos="3932238" algn="l"/>
                <a:tab pos="4144963" algn="l"/>
                <a:tab pos="4357688" algn="l"/>
                <a:tab pos="4578350" algn="l"/>
                <a:tab pos="4813300" algn="l"/>
                <a:tab pos="5022850" algn="l"/>
                <a:tab pos="5229225" algn="l"/>
                <a:tab pos="5462588" algn="l"/>
                <a:tab pos="5662613" algn="l"/>
                <a:tab pos="5888038" algn="l"/>
                <a:tab pos="6099175" algn="l"/>
                <a:tab pos="6337300" algn="l"/>
                <a:tab pos="6538913" algn="l"/>
              </a:tabLst>
            </a:pPr>
            <a:r>
              <a:rPr lang="en-US" sz="1000" b="0" dirty="0">
                <a:solidFill>
                  <a:schemeClr val="accent3"/>
                </a:solidFill>
                <a:latin typeface="Calibri" panose="020F0502020204030204" pitchFamily="34" charset="0"/>
              </a:rPr>
              <a:t>Placebo + mFOLFOX6</a:t>
            </a:r>
          </a:p>
        </p:txBody>
      </p:sp>
      <p:sp>
        <p:nvSpPr>
          <p:cNvPr id="678" name="TextBox 677">
            <a:extLst>
              <a:ext uri="{FF2B5EF4-FFF2-40B4-BE49-F238E27FC236}">
                <a16:creationId xmlns:a16="http://schemas.microsoft.com/office/drawing/2014/main" id="{2E8E790D-5CAA-0BE9-EC17-B49E31B5435D}"/>
              </a:ext>
            </a:extLst>
          </p:cNvPr>
          <p:cNvSpPr txBox="1"/>
          <p:nvPr/>
        </p:nvSpPr>
        <p:spPr bwMode="auto">
          <a:xfrm>
            <a:off x="1476953" y="5708227"/>
            <a:ext cx="102114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4059238" algn="l"/>
                <a:tab pos="4271963" algn="l"/>
                <a:tab pos="4503738" algn="l"/>
                <a:tab pos="4714875" algn="l"/>
                <a:tab pos="4940300" algn="l"/>
                <a:tab pos="5164138" algn="l"/>
                <a:tab pos="5383213" algn="l"/>
                <a:tab pos="5605463" algn="l"/>
                <a:tab pos="5834063" algn="l"/>
                <a:tab pos="6064250" algn="l"/>
                <a:tab pos="6288088" algn="l"/>
                <a:tab pos="6508750" algn="l"/>
                <a:tab pos="6726238" algn="l"/>
                <a:tab pos="6946900" algn="l"/>
                <a:tab pos="7189788" algn="l"/>
                <a:tab pos="7407275" algn="l"/>
                <a:tab pos="7632700" algn="l"/>
                <a:tab pos="7859713" algn="l"/>
                <a:tab pos="8105775" algn="l"/>
              </a:tabLst>
            </a:pPr>
            <a:r>
              <a:rPr lang="en-US" sz="1000" b="0" dirty="0">
                <a:solidFill>
                  <a:schemeClr val="accent1"/>
                </a:solidFill>
                <a:latin typeface="Calibri" panose="020F0502020204030204" pitchFamily="34" charset="0"/>
              </a:rPr>
              <a:t>283 270 264 255 251 241 233 217 196 178 164 152 146 135 125 117 107  93	83	75	70	67	62	58	49	42	34	32	30	27	23	20	15	15	13	13	9      8     7      7     6      4      1     0</a:t>
            </a:r>
          </a:p>
          <a:p>
            <a:pPr algn="l">
              <a:lnSpc>
                <a:spcPct val="100000"/>
              </a:lnSpc>
              <a:spcBef>
                <a:spcPts val="0"/>
              </a:spcBef>
              <a:spcAft>
                <a:spcPct val="0"/>
              </a:spcAft>
              <a:buClrTx/>
              <a:buFontTx/>
              <a:buNone/>
              <a:tabLst>
                <a:tab pos="4059238" algn="l"/>
                <a:tab pos="4271963" algn="l"/>
                <a:tab pos="4503738" algn="l"/>
                <a:tab pos="4714875" algn="l"/>
                <a:tab pos="4940300" algn="l"/>
                <a:tab pos="5164138" algn="l"/>
                <a:tab pos="5383213" algn="l"/>
                <a:tab pos="5605463" algn="l"/>
                <a:tab pos="5834063" algn="l"/>
                <a:tab pos="6064250" algn="l"/>
                <a:tab pos="6288088" algn="l"/>
                <a:tab pos="6508750" algn="l"/>
                <a:tab pos="6726238" algn="l"/>
                <a:tab pos="6997700" algn="l"/>
                <a:tab pos="7213600" algn="l"/>
                <a:tab pos="7439025" algn="l"/>
                <a:tab pos="7656513" algn="l"/>
                <a:tab pos="7859713" algn="l"/>
                <a:tab pos="8105775" algn="l"/>
              </a:tabLst>
            </a:pPr>
            <a:r>
              <a:rPr lang="en-US" sz="1000" b="0" dirty="0">
                <a:solidFill>
                  <a:schemeClr val="accent3"/>
                </a:solidFill>
                <a:latin typeface="Calibri" panose="020F0502020204030204" pitchFamily="34" charset="0"/>
              </a:rPr>
              <a:t>282 277 271 266 253 242 224 210 197 183 164 152 139 129 108 101  85   77	64	60	49	42	40	36	34	30	25	21	18	17	15	9	8	7	6	5	2	    0     0      0     0      0      0     0</a:t>
            </a:r>
          </a:p>
        </p:txBody>
      </p:sp>
      <p:graphicFrame>
        <p:nvGraphicFramePr>
          <p:cNvPr id="4" name="Group 32">
            <a:extLst>
              <a:ext uri="{FF2B5EF4-FFF2-40B4-BE49-F238E27FC236}">
                <a16:creationId xmlns:a16="http://schemas.microsoft.com/office/drawing/2014/main" id="{D5E06462-7C16-02A5-5A59-69FDE568AC9E}"/>
              </a:ext>
            </a:extLst>
          </p:cNvPr>
          <p:cNvGraphicFramePr>
            <a:graphicFrameLocks noGrp="1"/>
          </p:cNvGraphicFramePr>
          <p:nvPr/>
        </p:nvGraphicFramePr>
        <p:xfrm>
          <a:off x="5684490" y="1361184"/>
          <a:ext cx="6161655" cy="1493568"/>
        </p:xfrm>
        <a:graphic>
          <a:graphicData uri="http://schemas.openxmlformats.org/drawingml/2006/table">
            <a:tbl>
              <a:tblPr/>
              <a:tblGrid>
                <a:gridCol w="2321175">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4069657791"/>
                    </a:ext>
                  </a:extLst>
                </a:gridCol>
              </a:tblGrid>
              <a:tr h="7132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Zolbetuximab + mFOLFOX6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mFOLFOX6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18.23 (16.43-22.90)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15.54 (13.47-16.53)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0.750 (0.60-0.94); </a:t>
                      </a: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 .0053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spTree>
    <p:extLst>
      <p:ext uri="{BB962C8B-B14F-4D97-AF65-F5344CB8AC3E}">
        <p14:creationId xmlns:p14="http://schemas.microsoft.com/office/powerpoint/2010/main" val="1105301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Response</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44281" y="637019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2023.</a:t>
            </a:r>
          </a:p>
        </p:txBody>
      </p:sp>
      <p:graphicFrame>
        <p:nvGraphicFramePr>
          <p:cNvPr id="6" name="Group 32">
            <a:extLst>
              <a:ext uri="{FF2B5EF4-FFF2-40B4-BE49-F238E27FC236}">
                <a16:creationId xmlns:a16="http://schemas.microsoft.com/office/drawing/2014/main" id="{A0C004D0-AFBA-894A-CAEE-1954E5AAA46D}"/>
              </a:ext>
            </a:extLst>
          </p:cNvPr>
          <p:cNvGraphicFramePr>
            <a:graphicFrameLocks noGrp="1"/>
          </p:cNvGraphicFramePr>
          <p:nvPr/>
        </p:nvGraphicFramePr>
        <p:xfrm>
          <a:off x="735979" y="1600200"/>
          <a:ext cx="10770222" cy="3810080"/>
        </p:xfrm>
        <a:graphic>
          <a:graphicData uri="http://schemas.openxmlformats.org/drawingml/2006/table">
            <a:tbl>
              <a:tblPr/>
              <a:tblGrid>
                <a:gridCol w="4116740">
                  <a:extLst>
                    <a:ext uri="{9D8B030D-6E8A-4147-A177-3AD203B41FA5}">
                      <a16:colId xmlns:a16="http://schemas.microsoft.com/office/drawing/2014/main" val="20000"/>
                    </a:ext>
                  </a:extLst>
                </a:gridCol>
                <a:gridCol w="3404413">
                  <a:extLst>
                    <a:ext uri="{9D8B030D-6E8A-4147-A177-3AD203B41FA5}">
                      <a16:colId xmlns:a16="http://schemas.microsoft.com/office/drawing/2014/main" val="20001"/>
                    </a:ext>
                  </a:extLst>
                </a:gridCol>
                <a:gridCol w="324906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Zolbetuximab + mFOLFOX6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 + mFOLFOX6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measurable disease,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 (54-67)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 (55-69)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960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116 (55)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 (21)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124 (59)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 (25)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8.51 (6.80-10.25)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8.11 (6.47-11.37)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7205202"/>
                  </a:ext>
                </a:extLst>
              </a:tr>
            </a:tbl>
          </a:graphicData>
        </a:graphic>
      </p:graphicFrame>
    </p:spTree>
    <p:extLst>
      <p:ext uri="{BB962C8B-B14F-4D97-AF65-F5344CB8AC3E}">
        <p14:creationId xmlns:p14="http://schemas.microsoft.com/office/powerpoint/2010/main" val="258404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188B-875B-8090-7CD1-F5A04C82198A}"/>
              </a:ext>
            </a:extLst>
          </p:cNvPr>
          <p:cNvSpPr>
            <a:spLocks noGrp="1"/>
          </p:cNvSpPr>
          <p:nvPr>
            <p:ph type="title"/>
          </p:nvPr>
        </p:nvSpPr>
        <p:spPr/>
        <p:txBody>
          <a:bodyPr/>
          <a:lstStyle/>
          <a:p>
            <a:r>
              <a:rPr lang="en-US" dirty="0"/>
              <a:t>SPOTLIGHT: Safety</a:t>
            </a:r>
          </a:p>
        </p:txBody>
      </p:sp>
      <p:sp>
        <p:nvSpPr>
          <p:cNvPr id="6" name="Text Box 15">
            <a:extLst>
              <a:ext uri="{FF2B5EF4-FFF2-40B4-BE49-F238E27FC236}">
                <a16:creationId xmlns:a16="http://schemas.microsoft.com/office/drawing/2014/main" id="{BFBBB19C-76D9-8922-954A-B5ADACB8ECA9}"/>
              </a:ext>
            </a:extLst>
          </p:cNvPr>
          <p:cNvSpPr txBox="1">
            <a:spLocks noChangeArrowheads="1"/>
          </p:cNvSpPr>
          <p:nvPr/>
        </p:nvSpPr>
        <p:spPr bwMode="auto">
          <a:xfrm>
            <a:off x="444281" y="635594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2023.</a:t>
            </a:r>
          </a:p>
        </p:txBody>
      </p:sp>
      <p:graphicFrame>
        <p:nvGraphicFramePr>
          <p:cNvPr id="3" name="Group 3">
            <a:extLst>
              <a:ext uri="{FF2B5EF4-FFF2-40B4-BE49-F238E27FC236}">
                <a16:creationId xmlns:a16="http://schemas.microsoft.com/office/drawing/2014/main" id="{41C5824C-A4FF-F0EF-26FA-34C8CAD6F951}"/>
              </a:ext>
            </a:extLst>
          </p:cNvPr>
          <p:cNvGraphicFramePr>
            <a:graphicFrameLocks/>
          </p:cNvGraphicFramePr>
          <p:nvPr/>
        </p:nvGraphicFramePr>
        <p:xfrm>
          <a:off x="719138" y="1600200"/>
          <a:ext cx="10787062" cy="4206352"/>
        </p:xfrm>
        <a:graphic>
          <a:graphicData uri="http://schemas.openxmlformats.org/drawingml/2006/table">
            <a:tbl>
              <a:tblPr/>
              <a:tblGrid>
                <a:gridCol w="3515482">
                  <a:extLst>
                    <a:ext uri="{9D8B030D-6E8A-4147-A177-3AD203B41FA5}">
                      <a16:colId xmlns:a16="http://schemas.microsoft.com/office/drawing/2014/main" val="20000"/>
                    </a:ext>
                  </a:extLst>
                </a:gridCol>
                <a:gridCol w="1817895">
                  <a:extLst>
                    <a:ext uri="{9D8B030D-6E8A-4147-A177-3AD203B41FA5}">
                      <a16:colId xmlns:a16="http://schemas.microsoft.com/office/drawing/2014/main" val="20001"/>
                    </a:ext>
                  </a:extLst>
                </a:gridCol>
                <a:gridCol w="1817895">
                  <a:extLst>
                    <a:ext uri="{9D8B030D-6E8A-4147-A177-3AD203B41FA5}">
                      <a16:colId xmlns:a16="http://schemas.microsoft.com/office/drawing/2014/main" val="20002"/>
                    </a:ext>
                  </a:extLst>
                </a:gridCol>
                <a:gridCol w="1817895">
                  <a:extLst>
                    <a:ext uri="{9D8B030D-6E8A-4147-A177-3AD203B41FA5}">
                      <a16:colId xmlns:a16="http://schemas.microsoft.com/office/drawing/2014/main" val="20003"/>
                    </a:ext>
                  </a:extLst>
                </a:gridCol>
                <a:gridCol w="1817895">
                  <a:extLst>
                    <a:ext uri="{9D8B030D-6E8A-4147-A177-3AD203B41FA5}">
                      <a16:colId xmlns:a16="http://schemas.microsoft.com/office/drawing/2014/main" val="847648015"/>
                    </a:ext>
                  </a:extLst>
                </a:gridCol>
              </a:tblGrid>
              <a:tr h="29229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algn="ctr"/>
                      <a:r>
                        <a:rPr lang="en-US" sz="1800" b="1" dirty="0"/>
                        <a:t>Zolbetuximab + mFOLFOX6</a:t>
                      </a:r>
                      <a:br>
                        <a:rPr lang="en-US" sz="1800" b="1" dirty="0"/>
                      </a:br>
                      <a:r>
                        <a:rPr lang="en-US" sz="1800" b="1" dirty="0"/>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800" b="1" dirty="0"/>
                        <a:t>Placebo + mFOLFOX6</a:t>
                      </a:r>
                      <a:br>
                        <a:rPr lang="en-US" sz="1800" b="1" dirty="0"/>
                      </a:br>
                      <a:r>
                        <a:rPr lang="en-US" sz="1800" b="1" dirty="0"/>
                        <a:t>(n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7026">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428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278 (&gt;99)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230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188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131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242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16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277 (99.6)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169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99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93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216 (77.7)</a:t>
                      </a:r>
                    </a:p>
                    <a:p>
                      <a:pPr algn="ctr"/>
                      <a:r>
                        <a:rPr lang="en-US" sz="1800" dirty="0">
                          <a:solidFill>
                            <a:schemeClr val="bg1"/>
                          </a:solidFill>
                        </a:rPr>
                        <a:t>18 (6)</a:t>
                      </a:r>
                    </a:p>
                    <a:p>
                      <a:pPr algn="ctr"/>
                      <a:r>
                        <a:rPr lang="en-US" sz="1800" dirty="0">
                          <a:solidFill>
                            <a:schemeClr val="bg1"/>
                          </a:solidFill>
                        </a:rPr>
                        <a:t>16 (6)</a:t>
                      </a:r>
                    </a:p>
                    <a:p>
                      <a:pPr algn="ctr"/>
                      <a:r>
                        <a:rPr lang="en-US" sz="1800" dirty="0">
                          <a:solidFill>
                            <a:schemeClr val="bg1"/>
                          </a:solidFill>
                        </a:rPr>
                        <a:t>9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7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121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22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discontinuation of any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106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82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22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discontinuation of zolbetuximab or 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6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6097144"/>
                  </a:ext>
                </a:extLst>
              </a:tr>
              <a:tr h="167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600" dirty="0">
                        <a:solidFill>
                          <a:schemeClr val="bg1"/>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5208094"/>
                  </a:ext>
                </a:extLst>
              </a:tr>
            </a:tbl>
          </a:graphicData>
        </a:graphic>
      </p:graphicFrame>
    </p:spTree>
    <p:extLst>
      <p:ext uri="{BB962C8B-B14F-4D97-AF65-F5344CB8AC3E}">
        <p14:creationId xmlns:p14="http://schemas.microsoft.com/office/powerpoint/2010/main" val="544582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5510-84EA-828E-F1A3-9F21A3734BF1}"/>
              </a:ext>
            </a:extLst>
          </p:cNvPr>
          <p:cNvSpPr>
            <a:spLocks noGrp="1"/>
          </p:cNvSpPr>
          <p:nvPr>
            <p:ph type="title"/>
          </p:nvPr>
        </p:nvSpPr>
        <p:spPr/>
        <p:txBody>
          <a:bodyPr/>
          <a:lstStyle/>
          <a:p>
            <a:r>
              <a:rPr lang="en-US" dirty="0"/>
              <a:t>GLOW: Zolbetuximab + CAPOX in CLDN18.2+ G/GEJ Cancer </a:t>
            </a:r>
          </a:p>
        </p:txBody>
      </p:sp>
      <p:sp>
        <p:nvSpPr>
          <p:cNvPr id="4" name="Text Box 15">
            <a:extLst>
              <a:ext uri="{FF2B5EF4-FFF2-40B4-BE49-F238E27FC236}">
                <a16:creationId xmlns:a16="http://schemas.microsoft.com/office/drawing/2014/main" id="{69BE7106-1457-C35F-6127-C1D14AA55725}"/>
              </a:ext>
            </a:extLst>
          </p:cNvPr>
          <p:cNvSpPr txBox="1">
            <a:spLocks noChangeArrowheads="1"/>
          </p:cNvSpPr>
          <p:nvPr/>
        </p:nvSpPr>
        <p:spPr bwMode="auto">
          <a:xfrm>
            <a:off x="444281" y="636645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 ASCO Plenary 2023. Abstr 405736. </a:t>
            </a:r>
          </a:p>
        </p:txBody>
      </p:sp>
      <p:sp>
        <p:nvSpPr>
          <p:cNvPr id="5" name="Content Placeholder 2">
            <a:extLst>
              <a:ext uri="{FF2B5EF4-FFF2-40B4-BE49-F238E27FC236}">
                <a16:creationId xmlns:a16="http://schemas.microsoft.com/office/drawing/2014/main" id="{395B88DD-CB5F-75F3-D2AF-C766B460E57F}"/>
              </a:ext>
            </a:extLst>
          </p:cNvPr>
          <p:cNvSpPr>
            <a:spLocks noGrp="1"/>
          </p:cNvSpPr>
          <p:nvPr>
            <p:ph idx="1"/>
          </p:nvPr>
        </p:nvSpPr>
        <p:spPr>
          <a:xfrm>
            <a:off x="614835" y="1533368"/>
            <a:ext cx="10877529" cy="468966"/>
          </a:xfrm>
        </p:spPr>
        <p:txBody>
          <a:bodyPr/>
          <a:lstStyle/>
          <a:p>
            <a:r>
              <a:rPr lang="en-US" sz="2400" dirty="0"/>
              <a:t>Global, double-blind, placebo-controlled, randomized phase III study</a:t>
            </a:r>
            <a:endParaRPr lang="en-US" sz="2400" baseline="30000" dirty="0"/>
          </a:p>
        </p:txBody>
      </p:sp>
      <p:sp>
        <p:nvSpPr>
          <p:cNvPr id="8" name="Line 53">
            <a:extLst>
              <a:ext uri="{FF2B5EF4-FFF2-40B4-BE49-F238E27FC236}">
                <a16:creationId xmlns:a16="http://schemas.microsoft.com/office/drawing/2014/main" id="{76174C28-22FF-2FEA-9C7C-45C524A1032D}"/>
              </a:ext>
            </a:extLst>
          </p:cNvPr>
          <p:cNvSpPr>
            <a:spLocks noChangeShapeType="1"/>
          </p:cNvSpPr>
          <p:nvPr/>
        </p:nvSpPr>
        <p:spPr bwMode="auto">
          <a:xfrm>
            <a:off x="3008386" y="3772131"/>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5C28A86E-2021-C081-25F2-B73CE28F2E21}"/>
              </a:ext>
            </a:extLst>
          </p:cNvPr>
          <p:cNvSpPr>
            <a:spLocks noChangeShapeType="1"/>
          </p:cNvSpPr>
          <p:nvPr/>
        </p:nvSpPr>
        <p:spPr bwMode="auto">
          <a:xfrm flipV="1">
            <a:off x="2984383" y="3220734"/>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48EBBD31-D734-04A5-8605-D459495AC48D}"/>
              </a:ext>
            </a:extLst>
          </p:cNvPr>
          <p:cNvSpPr txBox="1">
            <a:spLocks noChangeArrowheads="1"/>
          </p:cNvSpPr>
          <p:nvPr/>
        </p:nvSpPr>
        <p:spPr bwMode="auto">
          <a:xfrm>
            <a:off x="323850" y="2718799"/>
            <a:ext cx="263410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t>
            </a:r>
            <a:r>
              <a:rPr lang="en-US" altLang="en-US" sz="1600" b="0" dirty="0">
                <a:solidFill>
                  <a:schemeClr val="bg1"/>
                </a:solidFill>
                <a:latin typeface="Calibri" panose="020F0502020204030204" pitchFamily="34" charset="0"/>
              </a:rPr>
              <a:t>CLDN18.2+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 75% by IHC) HER2-negative unresectable/metastatic G/GEJ adenocarcinoma,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no prior CT</a:t>
            </a:r>
            <a:endParaRPr lang="en-GB" altLang="en-US" sz="16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507)</a:t>
            </a:r>
            <a:endParaRPr lang="en-US" altLang="en-US" sz="1600" b="0"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80E1F79C-784B-FC8D-7D93-BECC4F9198E1}"/>
              </a:ext>
            </a:extLst>
          </p:cNvPr>
          <p:cNvSpPr txBox="1">
            <a:spLocks noChangeArrowheads="1"/>
          </p:cNvSpPr>
          <p:nvPr/>
        </p:nvSpPr>
        <p:spPr bwMode="auto">
          <a:xfrm>
            <a:off x="10514823" y="3476949"/>
            <a:ext cx="14633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discontinuation</a:t>
            </a:r>
            <a:endParaRPr lang="en-US" altLang="en-US" sz="1600" b="0" i="1" dirty="0">
              <a:solidFill>
                <a:schemeClr val="bg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26E05B9D-2AA6-C426-2A66-7A965974EF8C}"/>
              </a:ext>
            </a:extLst>
          </p:cNvPr>
          <p:cNvCxnSpPr>
            <a:cxnSpLocks/>
            <a:endCxn id="11" idx="1"/>
          </p:cNvCxnSpPr>
          <p:nvPr/>
        </p:nvCxnSpPr>
        <p:spPr bwMode="auto">
          <a:xfrm>
            <a:off x="10158810" y="3769337"/>
            <a:ext cx="356013" cy="0"/>
          </a:xfrm>
          <a:prstGeom prst="straightConnector1">
            <a:avLst/>
          </a:prstGeom>
          <a:noFill/>
          <a:ln w="28575" cap="flat" cmpd="sng" algn="ctr">
            <a:solidFill>
              <a:schemeClr val="bg1"/>
            </a:solidFill>
            <a:prstDash val="solid"/>
            <a:round/>
            <a:headEnd type="none" w="med" len="med"/>
            <a:tailEnd type="triangle"/>
          </a:ln>
          <a:effectLst/>
        </p:spPr>
      </p:cxnSp>
      <p:sp>
        <p:nvSpPr>
          <p:cNvPr id="13" name="Content Placeholder 2">
            <a:extLst>
              <a:ext uri="{FF2B5EF4-FFF2-40B4-BE49-F238E27FC236}">
                <a16:creationId xmlns:a16="http://schemas.microsoft.com/office/drawing/2014/main" id="{FEEB7562-15D9-A725-C037-32B821B5B63F}"/>
              </a:ext>
            </a:extLst>
          </p:cNvPr>
          <p:cNvSpPr txBox="1">
            <a:spLocks/>
          </p:cNvSpPr>
          <p:nvPr/>
        </p:nvSpPr>
        <p:spPr bwMode="auto">
          <a:xfrm>
            <a:off x="619920" y="5356687"/>
            <a:ext cx="1087244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IRC-assessed PFS</a:t>
            </a:r>
          </a:p>
          <a:p>
            <a:r>
              <a:rPr lang="en-US" sz="2400" b="1" kern="0" dirty="0"/>
              <a:t>Secondary endpoints: </a:t>
            </a:r>
            <a:r>
              <a:rPr lang="en-US" sz="2400" b="0" kern="0" dirty="0"/>
              <a:t>OS, ORR, DoR, safety, PK, QoL</a:t>
            </a:r>
            <a:endParaRPr lang="en-US" sz="2400" b="0" kern="0" baseline="30000" dirty="0"/>
          </a:p>
        </p:txBody>
      </p:sp>
      <p:sp>
        <p:nvSpPr>
          <p:cNvPr id="14" name="Rectangle 46">
            <a:extLst>
              <a:ext uri="{FF2B5EF4-FFF2-40B4-BE49-F238E27FC236}">
                <a16:creationId xmlns:a16="http://schemas.microsoft.com/office/drawing/2014/main" id="{E1B71E15-6507-BA98-1702-EEBE40A41A45}"/>
              </a:ext>
            </a:extLst>
          </p:cNvPr>
          <p:cNvSpPr>
            <a:spLocks noChangeArrowheads="1"/>
          </p:cNvSpPr>
          <p:nvPr/>
        </p:nvSpPr>
        <p:spPr bwMode="auto">
          <a:xfrm>
            <a:off x="1076151" y="1956069"/>
            <a:ext cx="46007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(Asia vs non-Asia), organs with metastases (0-2 vs ≥3), prior gastrectomy (yes vs no)</a:t>
            </a:r>
          </a:p>
        </p:txBody>
      </p:sp>
      <p:sp>
        <p:nvSpPr>
          <p:cNvPr id="15" name="Line 52">
            <a:extLst>
              <a:ext uri="{FF2B5EF4-FFF2-40B4-BE49-F238E27FC236}">
                <a16:creationId xmlns:a16="http://schemas.microsoft.com/office/drawing/2014/main" id="{6671B53D-4D01-138D-7DD8-C95CAC01F55B}"/>
              </a:ext>
            </a:extLst>
          </p:cNvPr>
          <p:cNvSpPr>
            <a:spLocks noChangeShapeType="1"/>
          </p:cNvSpPr>
          <p:nvPr/>
        </p:nvSpPr>
        <p:spPr bwMode="auto">
          <a:xfrm rot="5400000" flipV="1">
            <a:off x="3036809" y="2762346"/>
            <a:ext cx="654216" cy="1682"/>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49">
            <a:extLst>
              <a:ext uri="{FF2B5EF4-FFF2-40B4-BE49-F238E27FC236}">
                <a16:creationId xmlns:a16="http://schemas.microsoft.com/office/drawing/2014/main" id="{1FC0BC14-C3AE-31E0-14FF-1D4F5804345C}"/>
              </a:ext>
            </a:extLst>
          </p:cNvPr>
          <p:cNvSpPr>
            <a:spLocks noChangeArrowheads="1"/>
          </p:cNvSpPr>
          <p:nvPr/>
        </p:nvSpPr>
        <p:spPr bwMode="auto">
          <a:xfrm>
            <a:off x="3839745" y="2581003"/>
            <a:ext cx="3116263"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a:t>
            </a:r>
            <a:r>
              <a:rPr lang="en-US" altLang="en-US" sz="1600" b="0" baseline="30000" dirty="0">
                <a:solidFill>
                  <a:srgbClr val="FFFFFF"/>
                </a:solidFill>
                <a:latin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CAPOX</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8</a:t>
            </a:r>
            <a:r>
              <a:rPr lang="en-US" altLang="en-US" sz="1600" b="0" baseline="0" dirty="0">
                <a:solidFill>
                  <a:srgbClr val="FFFFFF"/>
                </a:solidFill>
                <a:latin typeface="Calibri" panose="020F0502020204030204" pitchFamily="34" charset="0"/>
                <a:cs typeface="Arial" panose="020B0604020202020204" pitchFamily="34" charset="0"/>
              </a:rPr>
              <a:t> cycles (</a:t>
            </a:r>
            <a:r>
              <a:rPr lang="en-US" altLang="en-US" sz="1600" b="0" dirty="0">
                <a:solidFill>
                  <a:srgbClr val="FFFFFF"/>
                </a:solidFill>
                <a:latin typeface="Calibri" panose="020F0502020204030204" pitchFamily="34" charset="0"/>
              </a:rPr>
              <a:t>21</a:t>
            </a:r>
            <a:r>
              <a:rPr lang="en-US" altLang="en-US" sz="1600" b="0" baseline="0" dirty="0">
                <a:solidFill>
                  <a:srgbClr val="FFFFFF"/>
                </a:solidFill>
                <a:latin typeface="Calibri" panose="020F0502020204030204" pitchFamily="34" charset="0"/>
                <a:cs typeface="Arial" panose="020B0604020202020204" pitchFamily="34" charset="0"/>
              </a:rPr>
              <a:t> days/cycle)</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254)</a:t>
            </a:r>
          </a:p>
        </p:txBody>
      </p:sp>
      <p:sp>
        <p:nvSpPr>
          <p:cNvPr id="17" name="Rectangle 50">
            <a:extLst>
              <a:ext uri="{FF2B5EF4-FFF2-40B4-BE49-F238E27FC236}">
                <a16:creationId xmlns:a16="http://schemas.microsoft.com/office/drawing/2014/main" id="{53A2E48F-C681-A3DB-BEF2-46BB86B2F2BC}"/>
              </a:ext>
            </a:extLst>
          </p:cNvPr>
          <p:cNvSpPr>
            <a:spLocks noChangeArrowheads="1"/>
          </p:cNvSpPr>
          <p:nvPr/>
        </p:nvSpPr>
        <p:spPr bwMode="auto">
          <a:xfrm>
            <a:off x="3839745" y="3797330"/>
            <a:ext cx="3116263" cy="113178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CAPOX</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8</a:t>
            </a:r>
            <a:r>
              <a:rPr lang="en-US" altLang="en-US" sz="1600" b="0" baseline="0" dirty="0">
                <a:solidFill>
                  <a:srgbClr val="FFFFFF"/>
                </a:solidFill>
                <a:latin typeface="Calibri" panose="020F0502020204030204" pitchFamily="34" charset="0"/>
                <a:cs typeface="Arial" panose="020B0604020202020204" pitchFamily="34" charset="0"/>
              </a:rPr>
              <a:t> cycles (</a:t>
            </a:r>
            <a:r>
              <a:rPr lang="en-US" altLang="en-US" sz="1600" b="0" dirty="0">
                <a:solidFill>
                  <a:srgbClr val="FFFFFF"/>
                </a:solidFill>
                <a:latin typeface="Calibri" panose="020F0502020204030204" pitchFamily="34" charset="0"/>
              </a:rPr>
              <a:t>21</a:t>
            </a:r>
            <a:r>
              <a:rPr lang="en-US" altLang="en-US" sz="1600" b="0" baseline="0" dirty="0">
                <a:solidFill>
                  <a:srgbClr val="FFFFFF"/>
                </a:solidFill>
                <a:latin typeface="Calibri" panose="020F0502020204030204" pitchFamily="34" charset="0"/>
                <a:cs typeface="Arial" panose="020B0604020202020204" pitchFamily="34" charset="0"/>
              </a:rPr>
              <a:t> days/cycle)</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253)</a:t>
            </a:r>
          </a:p>
        </p:txBody>
      </p:sp>
      <p:sp>
        <p:nvSpPr>
          <p:cNvPr id="19" name="TextBox 18">
            <a:extLst>
              <a:ext uri="{FF2B5EF4-FFF2-40B4-BE49-F238E27FC236}">
                <a16:creationId xmlns:a16="http://schemas.microsoft.com/office/drawing/2014/main" id="{A6AE589A-B70E-39F8-A473-13EF8A76D0D8}"/>
              </a:ext>
            </a:extLst>
          </p:cNvPr>
          <p:cNvSpPr txBox="1"/>
          <p:nvPr/>
        </p:nvSpPr>
        <p:spPr bwMode="auto">
          <a:xfrm>
            <a:off x="3839744" y="4973779"/>
            <a:ext cx="70584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dose only: 800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O</a:t>
            </a:r>
            <a:r>
              <a:rPr lang="en-US" altLang="en-US" sz="1400" b="0" dirty="0">
                <a:solidFill>
                  <a:schemeClr val="bg1"/>
                </a:solidFill>
                <a:latin typeface="Calibri" panose="020F0502020204030204" pitchFamily="34" charset="0"/>
              </a:rPr>
              <a:t>xaliplatin 130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IV Day 1; capecitabine PO BID Days 1-14.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49">
            <a:extLst>
              <a:ext uri="{FF2B5EF4-FFF2-40B4-BE49-F238E27FC236}">
                <a16:creationId xmlns:a16="http://schemas.microsoft.com/office/drawing/2014/main" id="{458DAF61-A72B-D129-3B4D-070538E0F119}"/>
              </a:ext>
            </a:extLst>
          </p:cNvPr>
          <p:cNvSpPr>
            <a:spLocks noChangeArrowheads="1"/>
          </p:cNvSpPr>
          <p:nvPr/>
        </p:nvSpPr>
        <p:spPr bwMode="auto">
          <a:xfrm>
            <a:off x="6994449" y="2581003"/>
            <a:ext cx="3116263"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lang="en-US" altLang="en-US" sz="1600" dirty="0">
                <a:solidFill>
                  <a:srgbClr val="FFFFFF"/>
                </a:solidFill>
                <a:latin typeface="Calibri" panose="020F0502020204030204" pitchFamily="34" charset="0"/>
              </a:rPr>
              <a:t>C</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apecitabine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BID Days 1-14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9+</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50">
            <a:extLst>
              <a:ext uri="{FF2B5EF4-FFF2-40B4-BE49-F238E27FC236}">
                <a16:creationId xmlns:a16="http://schemas.microsoft.com/office/drawing/2014/main" id="{AF0B466D-410C-C4DB-8A95-4B5DC210DC1C}"/>
              </a:ext>
            </a:extLst>
          </p:cNvPr>
          <p:cNvSpPr>
            <a:spLocks noChangeArrowheads="1"/>
          </p:cNvSpPr>
          <p:nvPr/>
        </p:nvSpPr>
        <p:spPr bwMode="auto">
          <a:xfrm>
            <a:off x="6994449" y="3797330"/>
            <a:ext cx="3116263" cy="113178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Q3W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lang="en-US" altLang="en-US" sz="1600" dirty="0">
                <a:solidFill>
                  <a:srgbClr val="FFFFFF"/>
                </a:solidFill>
                <a:latin typeface="Calibri" panose="020F0502020204030204" pitchFamily="34" charset="0"/>
              </a:rPr>
              <a:t>C</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apecitabine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BID Days 1-14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9+</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0C00909F-3861-B6BE-89C5-10A168CE4958}"/>
              </a:ext>
            </a:extLst>
          </p:cNvPr>
          <p:cNvSpPr/>
          <p:nvPr/>
        </p:nvSpPr>
        <p:spPr bwMode="auto">
          <a:xfrm>
            <a:off x="195293" y="4347988"/>
            <a:ext cx="2891217" cy="689312"/>
          </a:xfrm>
          <a:prstGeom prst="roundRect">
            <a:avLst/>
          </a:prstGeom>
          <a:solidFill>
            <a:schemeClr val="accent5"/>
          </a:solidFill>
          <a:ln w="0">
            <a:solidFill>
              <a:schemeClr val="accent5"/>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78% of assessable CLDN18.2+ patients had PD-L1 CPS &lt;5</a:t>
            </a:r>
          </a:p>
        </p:txBody>
      </p:sp>
    </p:spTree>
    <p:extLst>
      <p:ext uri="{BB962C8B-B14F-4D97-AF65-F5344CB8AC3E}">
        <p14:creationId xmlns:p14="http://schemas.microsoft.com/office/powerpoint/2010/main" val="848203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7" name="Straight Connector 106">
            <a:extLst>
              <a:ext uri="{FF2B5EF4-FFF2-40B4-BE49-F238E27FC236}">
                <a16:creationId xmlns:a16="http://schemas.microsoft.com/office/drawing/2014/main" id="{DDA97274-5E2B-4AED-4A09-4BA0EC863E78}"/>
              </a:ext>
            </a:extLst>
          </p:cNvPr>
          <p:cNvCxnSpPr/>
          <p:nvPr/>
        </p:nvCxnSpPr>
        <p:spPr bwMode="auto">
          <a:xfrm flipV="1">
            <a:off x="5163123" y="3429000"/>
            <a:ext cx="0" cy="1761436"/>
          </a:xfrm>
          <a:prstGeom prst="line">
            <a:avLst/>
          </a:prstGeom>
          <a:noFill/>
          <a:ln w="28575" cap="flat" cmpd="sng" algn="ctr">
            <a:solidFill>
              <a:schemeClr val="tx2"/>
            </a:solidFill>
            <a:prstDash val="sysDot"/>
            <a:round/>
            <a:headEnd type="none" w="med" len="med"/>
            <a:tailEnd type="none" w="med" len="med"/>
          </a:ln>
          <a:effectLst/>
        </p:spPr>
      </p:cxnSp>
      <p:cxnSp>
        <p:nvCxnSpPr>
          <p:cNvPr id="108" name="Straight Connector 107">
            <a:extLst>
              <a:ext uri="{FF2B5EF4-FFF2-40B4-BE49-F238E27FC236}">
                <a16:creationId xmlns:a16="http://schemas.microsoft.com/office/drawing/2014/main" id="{3FD4982E-087E-A37F-5703-B165CD62C3E0}"/>
              </a:ext>
            </a:extLst>
          </p:cNvPr>
          <p:cNvCxnSpPr>
            <a:cxnSpLocks/>
          </p:cNvCxnSpPr>
          <p:nvPr/>
        </p:nvCxnSpPr>
        <p:spPr bwMode="auto">
          <a:xfrm flipV="1">
            <a:off x="8265547" y="3939729"/>
            <a:ext cx="0" cy="1224281"/>
          </a:xfrm>
          <a:prstGeom prst="line">
            <a:avLst/>
          </a:prstGeom>
          <a:noFill/>
          <a:ln w="28575" cap="flat" cmpd="sng" algn="ctr">
            <a:solidFill>
              <a:schemeClr val="tx2"/>
            </a:solidFill>
            <a:prstDash val="sysDot"/>
            <a:round/>
            <a:headEnd type="none" w="med" len="med"/>
            <a:tailEnd type="none" w="med" len="med"/>
          </a:ln>
          <a:effectLst/>
        </p:spPr>
      </p:cxnSp>
      <p:sp>
        <p:nvSpPr>
          <p:cNvPr id="2" name="Title 1">
            <a:extLst>
              <a:ext uri="{FF2B5EF4-FFF2-40B4-BE49-F238E27FC236}">
                <a16:creationId xmlns:a16="http://schemas.microsoft.com/office/drawing/2014/main" id="{E1CD5510-84EA-828E-F1A3-9F21A3734BF1}"/>
              </a:ext>
            </a:extLst>
          </p:cNvPr>
          <p:cNvSpPr>
            <a:spLocks noGrp="1"/>
          </p:cNvSpPr>
          <p:nvPr>
            <p:ph type="title"/>
          </p:nvPr>
        </p:nvSpPr>
        <p:spPr/>
        <p:txBody>
          <a:bodyPr/>
          <a:lstStyle/>
          <a:p>
            <a:r>
              <a:rPr lang="en-US" dirty="0"/>
              <a:t>GLOW: IRC-Assessed PFS</a:t>
            </a:r>
          </a:p>
        </p:txBody>
      </p:sp>
      <p:sp>
        <p:nvSpPr>
          <p:cNvPr id="4" name="Text Box 15">
            <a:extLst>
              <a:ext uri="{FF2B5EF4-FFF2-40B4-BE49-F238E27FC236}">
                <a16:creationId xmlns:a16="http://schemas.microsoft.com/office/drawing/2014/main" id="{69BE7106-1457-C35F-6127-C1D14AA55725}"/>
              </a:ext>
            </a:extLst>
          </p:cNvPr>
          <p:cNvSpPr txBox="1">
            <a:spLocks noChangeArrowheads="1"/>
          </p:cNvSpPr>
          <p:nvPr/>
        </p:nvSpPr>
        <p:spPr bwMode="auto">
          <a:xfrm>
            <a:off x="442881" y="635559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 ASCO Plenary 2023. Abstr 405736. </a:t>
            </a:r>
          </a:p>
        </p:txBody>
      </p:sp>
      <p:sp>
        <p:nvSpPr>
          <p:cNvPr id="7" name="Text Box 15">
            <a:extLst>
              <a:ext uri="{FF2B5EF4-FFF2-40B4-BE49-F238E27FC236}">
                <a16:creationId xmlns:a16="http://schemas.microsoft.com/office/drawing/2014/main" id="{06AF317C-4C37-3AC8-19F7-6CECB9D87566}"/>
              </a:ext>
            </a:extLst>
          </p:cNvPr>
          <p:cNvSpPr txBox="1">
            <a:spLocks noChangeArrowheads="1"/>
          </p:cNvSpPr>
          <p:nvPr/>
        </p:nvSpPr>
        <p:spPr bwMode="auto">
          <a:xfrm>
            <a:off x="630079" y="6176052"/>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October 7, 2022. Median follow-up: 12.62 mo (zolbetuximab + CAPOX) vs 12.09 mo (placebo vs CAPOX). </a:t>
            </a:r>
          </a:p>
        </p:txBody>
      </p:sp>
      <p:graphicFrame>
        <p:nvGraphicFramePr>
          <p:cNvPr id="9" name="Group 32">
            <a:extLst>
              <a:ext uri="{FF2B5EF4-FFF2-40B4-BE49-F238E27FC236}">
                <a16:creationId xmlns:a16="http://schemas.microsoft.com/office/drawing/2014/main" id="{75F9D862-A130-FB45-1286-61CC7C76447C}"/>
              </a:ext>
            </a:extLst>
          </p:cNvPr>
          <p:cNvGraphicFramePr>
            <a:graphicFrameLocks noGrp="1"/>
          </p:cNvGraphicFramePr>
          <p:nvPr/>
        </p:nvGraphicFramePr>
        <p:xfrm>
          <a:off x="6086621" y="1512345"/>
          <a:ext cx="5826761" cy="1493568"/>
        </p:xfrm>
        <a:graphic>
          <a:graphicData uri="http://schemas.openxmlformats.org/drawingml/2006/table">
            <a:tbl>
              <a:tblPr/>
              <a:tblGrid>
                <a:gridCol w="2343752">
                  <a:extLst>
                    <a:ext uri="{9D8B030D-6E8A-4147-A177-3AD203B41FA5}">
                      <a16:colId xmlns:a16="http://schemas.microsoft.com/office/drawing/2014/main" val="20000"/>
                    </a:ext>
                  </a:extLst>
                </a:gridCol>
                <a:gridCol w="1698710">
                  <a:extLst>
                    <a:ext uri="{9D8B030D-6E8A-4147-A177-3AD203B41FA5}">
                      <a16:colId xmlns:a16="http://schemas.microsoft.com/office/drawing/2014/main" val="20001"/>
                    </a:ext>
                  </a:extLst>
                </a:gridCol>
                <a:gridCol w="1784299">
                  <a:extLst>
                    <a:ext uri="{9D8B030D-6E8A-4147-A177-3AD203B41FA5}">
                      <a16:colId xmlns:a16="http://schemas.microsoft.com/office/drawing/2014/main" val="4069657791"/>
                    </a:ext>
                  </a:extLst>
                </a:gridCol>
              </a:tblGrid>
              <a:tr h="7132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Zolbetuximab + CAPOX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CAPOX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8.21 (7.46-8.84)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6.80 (6.14-8.08)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0.687 (0.544-0.866); </a:t>
                      </a: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 .0007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cxnSp>
        <p:nvCxnSpPr>
          <p:cNvPr id="5" name="Straight Connector 4">
            <a:extLst>
              <a:ext uri="{FF2B5EF4-FFF2-40B4-BE49-F238E27FC236}">
                <a16:creationId xmlns:a16="http://schemas.microsoft.com/office/drawing/2014/main" id="{F250CCC5-91E5-822B-728D-6D4ECBA60A8A}"/>
              </a:ext>
            </a:extLst>
          </p:cNvPr>
          <p:cNvCxnSpPr>
            <a:cxnSpLocks/>
          </p:cNvCxnSpPr>
          <p:nvPr/>
        </p:nvCxnSpPr>
        <p:spPr bwMode="auto">
          <a:xfrm>
            <a:off x="2059709" y="1681018"/>
            <a:ext cx="0" cy="3519055"/>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54FB91B-D81E-1140-475D-9768B197F774}"/>
              </a:ext>
            </a:extLst>
          </p:cNvPr>
          <p:cNvCxnSpPr>
            <a:cxnSpLocks/>
          </p:cNvCxnSpPr>
          <p:nvPr/>
        </p:nvCxnSpPr>
        <p:spPr bwMode="auto">
          <a:xfrm>
            <a:off x="2041236" y="5190836"/>
            <a:ext cx="804487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25AC7BD-660F-49B8-5610-E9D81598F055}"/>
              </a:ext>
            </a:extLst>
          </p:cNvPr>
          <p:cNvCxnSpPr>
            <a:cxnSpLocks/>
          </p:cNvCxnSpPr>
          <p:nvPr/>
        </p:nvCxnSpPr>
        <p:spPr bwMode="auto">
          <a:xfrm>
            <a:off x="2059709"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211C7B0-4A32-9988-A202-1B31E992FE74}"/>
              </a:ext>
            </a:extLst>
          </p:cNvPr>
          <p:cNvCxnSpPr>
            <a:cxnSpLocks/>
          </p:cNvCxnSpPr>
          <p:nvPr/>
        </p:nvCxnSpPr>
        <p:spPr bwMode="auto">
          <a:xfrm>
            <a:off x="2576945"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3164FC9-5FDD-7E3A-0085-808623D90842}"/>
              </a:ext>
            </a:extLst>
          </p:cNvPr>
          <p:cNvCxnSpPr>
            <a:cxnSpLocks/>
          </p:cNvCxnSpPr>
          <p:nvPr/>
        </p:nvCxnSpPr>
        <p:spPr bwMode="auto">
          <a:xfrm>
            <a:off x="3094181"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7501B57-E047-B5E4-E4A1-6A0EF2EC6D96}"/>
              </a:ext>
            </a:extLst>
          </p:cNvPr>
          <p:cNvCxnSpPr>
            <a:cxnSpLocks/>
          </p:cNvCxnSpPr>
          <p:nvPr/>
        </p:nvCxnSpPr>
        <p:spPr bwMode="auto">
          <a:xfrm>
            <a:off x="3611417"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6CDD925-1CA6-1612-B01C-978314D14A50}"/>
              </a:ext>
            </a:extLst>
          </p:cNvPr>
          <p:cNvCxnSpPr>
            <a:cxnSpLocks/>
          </p:cNvCxnSpPr>
          <p:nvPr/>
        </p:nvCxnSpPr>
        <p:spPr bwMode="auto">
          <a:xfrm>
            <a:off x="4128653"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5812F62-59E5-B087-55A1-771F673D73F8}"/>
              </a:ext>
            </a:extLst>
          </p:cNvPr>
          <p:cNvCxnSpPr>
            <a:cxnSpLocks/>
          </p:cNvCxnSpPr>
          <p:nvPr/>
        </p:nvCxnSpPr>
        <p:spPr bwMode="auto">
          <a:xfrm>
            <a:off x="4645889"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D3D095D-7948-1550-0083-2BD4991B4498}"/>
              </a:ext>
            </a:extLst>
          </p:cNvPr>
          <p:cNvCxnSpPr>
            <a:cxnSpLocks/>
          </p:cNvCxnSpPr>
          <p:nvPr/>
        </p:nvCxnSpPr>
        <p:spPr bwMode="auto">
          <a:xfrm>
            <a:off x="5163125"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E43F7D2-10BB-0298-16FD-B00BEAF98728}"/>
              </a:ext>
            </a:extLst>
          </p:cNvPr>
          <p:cNvCxnSpPr>
            <a:cxnSpLocks/>
          </p:cNvCxnSpPr>
          <p:nvPr/>
        </p:nvCxnSpPr>
        <p:spPr bwMode="auto">
          <a:xfrm>
            <a:off x="5680361"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1D00E3E-3D52-AD39-28C8-56596472CE4D}"/>
              </a:ext>
            </a:extLst>
          </p:cNvPr>
          <p:cNvCxnSpPr>
            <a:cxnSpLocks/>
          </p:cNvCxnSpPr>
          <p:nvPr/>
        </p:nvCxnSpPr>
        <p:spPr bwMode="auto">
          <a:xfrm>
            <a:off x="6197597"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1AB2044-66AD-7132-D6AD-FF3C7E5064C5}"/>
              </a:ext>
            </a:extLst>
          </p:cNvPr>
          <p:cNvCxnSpPr>
            <a:cxnSpLocks/>
          </p:cNvCxnSpPr>
          <p:nvPr/>
        </p:nvCxnSpPr>
        <p:spPr bwMode="auto">
          <a:xfrm>
            <a:off x="6714833"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0D0247F-2AEE-383A-3B7A-2D289D5F42E4}"/>
              </a:ext>
            </a:extLst>
          </p:cNvPr>
          <p:cNvCxnSpPr>
            <a:cxnSpLocks/>
          </p:cNvCxnSpPr>
          <p:nvPr/>
        </p:nvCxnSpPr>
        <p:spPr bwMode="auto">
          <a:xfrm>
            <a:off x="7232069"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C2B0946-EEB4-71BA-0959-F471DEC4D264}"/>
              </a:ext>
            </a:extLst>
          </p:cNvPr>
          <p:cNvCxnSpPr>
            <a:cxnSpLocks/>
          </p:cNvCxnSpPr>
          <p:nvPr/>
        </p:nvCxnSpPr>
        <p:spPr bwMode="auto">
          <a:xfrm>
            <a:off x="7749305"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B3272F8-4FA7-B724-F30C-3EFC7FB7D90B}"/>
              </a:ext>
            </a:extLst>
          </p:cNvPr>
          <p:cNvCxnSpPr>
            <a:cxnSpLocks/>
          </p:cNvCxnSpPr>
          <p:nvPr/>
        </p:nvCxnSpPr>
        <p:spPr bwMode="auto">
          <a:xfrm>
            <a:off x="8266541"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A6E8911-0AA6-14A1-3935-5B8D0DE611A3}"/>
              </a:ext>
            </a:extLst>
          </p:cNvPr>
          <p:cNvCxnSpPr>
            <a:cxnSpLocks/>
          </p:cNvCxnSpPr>
          <p:nvPr/>
        </p:nvCxnSpPr>
        <p:spPr bwMode="auto">
          <a:xfrm>
            <a:off x="8783777"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6B2EDC8-6CED-42F2-93FB-318538E7B927}"/>
              </a:ext>
            </a:extLst>
          </p:cNvPr>
          <p:cNvCxnSpPr>
            <a:cxnSpLocks/>
          </p:cNvCxnSpPr>
          <p:nvPr/>
        </p:nvCxnSpPr>
        <p:spPr bwMode="auto">
          <a:xfrm>
            <a:off x="9301013"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253949B-C491-BA09-7405-222E6459D5D9}"/>
              </a:ext>
            </a:extLst>
          </p:cNvPr>
          <p:cNvCxnSpPr>
            <a:cxnSpLocks/>
          </p:cNvCxnSpPr>
          <p:nvPr/>
        </p:nvCxnSpPr>
        <p:spPr bwMode="auto">
          <a:xfrm>
            <a:off x="9818256"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FA55DB5-B2F3-9F89-2FE3-89D2D742AB6C}"/>
              </a:ext>
            </a:extLst>
          </p:cNvPr>
          <p:cNvCxnSpPr>
            <a:cxnSpLocks/>
          </p:cNvCxnSpPr>
          <p:nvPr/>
        </p:nvCxnSpPr>
        <p:spPr bwMode="auto">
          <a:xfrm flipH="1">
            <a:off x="1995053" y="16902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926F4FA-4D26-3F74-C0F7-3364F0420F22}"/>
              </a:ext>
            </a:extLst>
          </p:cNvPr>
          <p:cNvCxnSpPr>
            <a:cxnSpLocks/>
          </p:cNvCxnSpPr>
          <p:nvPr/>
        </p:nvCxnSpPr>
        <p:spPr bwMode="auto">
          <a:xfrm flipH="1">
            <a:off x="1995053" y="20403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F6FDD51-474F-A058-08C3-3661BC4366D3}"/>
              </a:ext>
            </a:extLst>
          </p:cNvPr>
          <p:cNvCxnSpPr>
            <a:cxnSpLocks/>
          </p:cNvCxnSpPr>
          <p:nvPr/>
        </p:nvCxnSpPr>
        <p:spPr bwMode="auto">
          <a:xfrm flipH="1">
            <a:off x="1995053" y="23903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D4E65A3-086F-D82A-5052-BF6B50C495E8}"/>
              </a:ext>
            </a:extLst>
          </p:cNvPr>
          <p:cNvCxnSpPr>
            <a:cxnSpLocks/>
          </p:cNvCxnSpPr>
          <p:nvPr/>
        </p:nvCxnSpPr>
        <p:spPr bwMode="auto">
          <a:xfrm flipH="1">
            <a:off x="1995053" y="27404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BD23D9A-88A3-E257-433E-8DDF1F564D1D}"/>
              </a:ext>
            </a:extLst>
          </p:cNvPr>
          <p:cNvCxnSpPr>
            <a:cxnSpLocks/>
          </p:cNvCxnSpPr>
          <p:nvPr/>
        </p:nvCxnSpPr>
        <p:spPr bwMode="auto">
          <a:xfrm flipH="1">
            <a:off x="1995053" y="3090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B9F7B6B-0F47-9269-4473-59DDAC5B4723}"/>
              </a:ext>
            </a:extLst>
          </p:cNvPr>
          <p:cNvCxnSpPr>
            <a:cxnSpLocks/>
          </p:cNvCxnSpPr>
          <p:nvPr/>
        </p:nvCxnSpPr>
        <p:spPr bwMode="auto">
          <a:xfrm flipH="1">
            <a:off x="1995053" y="3440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5F69B7D-6A2D-2851-5DF0-D4149A3B67F0}"/>
              </a:ext>
            </a:extLst>
          </p:cNvPr>
          <p:cNvCxnSpPr>
            <a:cxnSpLocks/>
          </p:cNvCxnSpPr>
          <p:nvPr/>
        </p:nvCxnSpPr>
        <p:spPr bwMode="auto">
          <a:xfrm flipH="1">
            <a:off x="1995053" y="379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0858C36-CB12-F25B-07AD-01373654E2E4}"/>
              </a:ext>
            </a:extLst>
          </p:cNvPr>
          <p:cNvCxnSpPr>
            <a:cxnSpLocks/>
          </p:cNvCxnSpPr>
          <p:nvPr/>
        </p:nvCxnSpPr>
        <p:spPr bwMode="auto">
          <a:xfrm flipH="1">
            <a:off x="1995053" y="41406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21B3CB1-99A2-7142-40D9-1FC69BB84F4B}"/>
              </a:ext>
            </a:extLst>
          </p:cNvPr>
          <p:cNvCxnSpPr>
            <a:cxnSpLocks/>
          </p:cNvCxnSpPr>
          <p:nvPr/>
        </p:nvCxnSpPr>
        <p:spPr bwMode="auto">
          <a:xfrm flipH="1">
            <a:off x="1995053" y="4490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F12AC32-D10B-27FA-3985-3F1854DFB36E}"/>
              </a:ext>
            </a:extLst>
          </p:cNvPr>
          <p:cNvCxnSpPr>
            <a:cxnSpLocks/>
          </p:cNvCxnSpPr>
          <p:nvPr/>
        </p:nvCxnSpPr>
        <p:spPr bwMode="auto">
          <a:xfrm flipH="1">
            <a:off x="1995053" y="48407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FF470BF-A2D8-557A-7E98-FFE926D6C1CD}"/>
              </a:ext>
            </a:extLst>
          </p:cNvPr>
          <p:cNvCxnSpPr>
            <a:cxnSpLocks/>
          </p:cNvCxnSpPr>
          <p:nvPr/>
        </p:nvCxnSpPr>
        <p:spPr bwMode="auto">
          <a:xfrm flipH="1">
            <a:off x="1995053" y="5190836"/>
            <a:ext cx="64008"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2DFFCB39-6DFD-3BA1-00AD-08B67F4FC760}"/>
              </a:ext>
            </a:extLst>
          </p:cNvPr>
          <p:cNvSpPr txBox="1"/>
          <p:nvPr/>
        </p:nvSpPr>
        <p:spPr bwMode="auto">
          <a:xfrm>
            <a:off x="2031790" y="5456271"/>
            <a:ext cx="7915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41" name="TextBox 40">
            <a:extLst>
              <a:ext uri="{FF2B5EF4-FFF2-40B4-BE49-F238E27FC236}">
                <a16:creationId xmlns:a16="http://schemas.microsoft.com/office/drawing/2014/main" id="{A384A285-3725-0FBB-BFAC-B1494A91933C}"/>
              </a:ext>
            </a:extLst>
          </p:cNvPr>
          <p:cNvSpPr txBox="1"/>
          <p:nvPr/>
        </p:nvSpPr>
        <p:spPr bwMode="auto">
          <a:xfrm rot="16200000">
            <a:off x="-342651" y="3255880"/>
            <a:ext cx="3500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a:t>
            </a:r>
          </a:p>
        </p:txBody>
      </p:sp>
      <p:sp>
        <p:nvSpPr>
          <p:cNvPr id="42" name="TextBox 41">
            <a:extLst>
              <a:ext uri="{FF2B5EF4-FFF2-40B4-BE49-F238E27FC236}">
                <a16:creationId xmlns:a16="http://schemas.microsoft.com/office/drawing/2014/main" id="{1FD125DD-2066-F097-2FBA-CBEC133AA185}"/>
              </a:ext>
            </a:extLst>
          </p:cNvPr>
          <p:cNvSpPr txBox="1"/>
          <p:nvPr/>
        </p:nvSpPr>
        <p:spPr bwMode="auto">
          <a:xfrm>
            <a:off x="1459345" y="1495951"/>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177D7AD1-2847-BF1C-7C64-BBAD6FB804A5}"/>
              </a:ext>
            </a:extLst>
          </p:cNvPr>
          <p:cNvSpPr txBox="1"/>
          <p:nvPr/>
        </p:nvSpPr>
        <p:spPr bwMode="auto">
          <a:xfrm>
            <a:off x="1459345" y="1846933"/>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0.9</a:t>
            </a:r>
          </a:p>
        </p:txBody>
      </p:sp>
      <p:sp>
        <p:nvSpPr>
          <p:cNvPr id="44" name="TextBox 43">
            <a:extLst>
              <a:ext uri="{FF2B5EF4-FFF2-40B4-BE49-F238E27FC236}">
                <a16:creationId xmlns:a16="http://schemas.microsoft.com/office/drawing/2014/main" id="{4D3A98F1-36FD-690F-F0B0-4AE189D7570B}"/>
              </a:ext>
            </a:extLst>
          </p:cNvPr>
          <p:cNvSpPr txBox="1"/>
          <p:nvPr/>
        </p:nvSpPr>
        <p:spPr bwMode="auto">
          <a:xfrm>
            <a:off x="1459345" y="2197915"/>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5" name="TextBox 44">
            <a:extLst>
              <a:ext uri="{FF2B5EF4-FFF2-40B4-BE49-F238E27FC236}">
                <a16:creationId xmlns:a16="http://schemas.microsoft.com/office/drawing/2014/main" id="{4AB1FB8B-79D9-F934-33AA-2F80B0B6F954}"/>
              </a:ext>
            </a:extLst>
          </p:cNvPr>
          <p:cNvSpPr txBox="1"/>
          <p:nvPr/>
        </p:nvSpPr>
        <p:spPr bwMode="auto">
          <a:xfrm>
            <a:off x="1459345" y="2548897"/>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a:t>
            </a:r>
          </a:p>
        </p:txBody>
      </p:sp>
      <p:sp>
        <p:nvSpPr>
          <p:cNvPr id="46" name="TextBox 45">
            <a:extLst>
              <a:ext uri="{FF2B5EF4-FFF2-40B4-BE49-F238E27FC236}">
                <a16:creationId xmlns:a16="http://schemas.microsoft.com/office/drawing/2014/main" id="{5D8F94F8-0E4D-3BB5-0B9A-0B46D74A7934}"/>
              </a:ext>
            </a:extLst>
          </p:cNvPr>
          <p:cNvSpPr txBox="1"/>
          <p:nvPr/>
        </p:nvSpPr>
        <p:spPr bwMode="auto">
          <a:xfrm>
            <a:off x="1459345" y="2899879"/>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7" name="TextBox 46">
            <a:extLst>
              <a:ext uri="{FF2B5EF4-FFF2-40B4-BE49-F238E27FC236}">
                <a16:creationId xmlns:a16="http://schemas.microsoft.com/office/drawing/2014/main" id="{7A6B64A7-9D8D-75FE-0C0C-AF701BB2EEB7}"/>
              </a:ext>
            </a:extLst>
          </p:cNvPr>
          <p:cNvSpPr txBox="1"/>
          <p:nvPr/>
        </p:nvSpPr>
        <p:spPr bwMode="auto">
          <a:xfrm>
            <a:off x="1459345" y="3250861"/>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48" name="TextBox 47">
            <a:extLst>
              <a:ext uri="{FF2B5EF4-FFF2-40B4-BE49-F238E27FC236}">
                <a16:creationId xmlns:a16="http://schemas.microsoft.com/office/drawing/2014/main" id="{277E5D5C-F3BD-2A61-59CA-78EFD9AED861}"/>
              </a:ext>
            </a:extLst>
          </p:cNvPr>
          <p:cNvSpPr txBox="1"/>
          <p:nvPr/>
        </p:nvSpPr>
        <p:spPr bwMode="auto">
          <a:xfrm>
            <a:off x="1459345" y="3601843"/>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9" name="TextBox 48">
            <a:extLst>
              <a:ext uri="{FF2B5EF4-FFF2-40B4-BE49-F238E27FC236}">
                <a16:creationId xmlns:a16="http://schemas.microsoft.com/office/drawing/2014/main" id="{1D6F231B-BDFB-3636-31C8-08FD0544E765}"/>
              </a:ext>
            </a:extLst>
          </p:cNvPr>
          <p:cNvSpPr txBox="1"/>
          <p:nvPr/>
        </p:nvSpPr>
        <p:spPr bwMode="auto">
          <a:xfrm>
            <a:off x="1459345" y="3952825"/>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0.3</a:t>
            </a:r>
          </a:p>
        </p:txBody>
      </p:sp>
      <p:sp>
        <p:nvSpPr>
          <p:cNvPr id="50" name="TextBox 49">
            <a:extLst>
              <a:ext uri="{FF2B5EF4-FFF2-40B4-BE49-F238E27FC236}">
                <a16:creationId xmlns:a16="http://schemas.microsoft.com/office/drawing/2014/main" id="{E22F6CAE-D549-856D-B24A-C6F4C989DFFB}"/>
              </a:ext>
            </a:extLst>
          </p:cNvPr>
          <p:cNvSpPr txBox="1"/>
          <p:nvPr/>
        </p:nvSpPr>
        <p:spPr bwMode="auto">
          <a:xfrm>
            <a:off x="1459345" y="4303807"/>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51" name="TextBox 50">
            <a:extLst>
              <a:ext uri="{FF2B5EF4-FFF2-40B4-BE49-F238E27FC236}">
                <a16:creationId xmlns:a16="http://schemas.microsoft.com/office/drawing/2014/main" id="{B4ABA048-BDEB-13ED-00DC-8B8F43F86CC4}"/>
              </a:ext>
            </a:extLst>
          </p:cNvPr>
          <p:cNvSpPr txBox="1"/>
          <p:nvPr/>
        </p:nvSpPr>
        <p:spPr bwMode="auto">
          <a:xfrm>
            <a:off x="1459345" y="4654789"/>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52" name="TextBox 51">
            <a:extLst>
              <a:ext uri="{FF2B5EF4-FFF2-40B4-BE49-F238E27FC236}">
                <a16:creationId xmlns:a16="http://schemas.microsoft.com/office/drawing/2014/main" id="{C7AE3197-E4F9-82F4-55F5-AAC38ED09A4D}"/>
              </a:ext>
            </a:extLst>
          </p:cNvPr>
          <p:cNvSpPr txBox="1"/>
          <p:nvPr/>
        </p:nvSpPr>
        <p:spPr bwMode="auto">
          <a:xfrm>
            <a:off x="1459345" y="5005770"/>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694EA8E5-20D5-EB86-0549-24117B9928D0}"/>
              </a:ext>
            </a:extLst>
          </p:cNvPr>
          <p:cNvSpPr txBox="1"/>
          <p:nvPr/>
        </p:nvSpPr>
        <p:spPr bwMode="auto">
          <a:xfrm>
            <a:off x="9547603"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4" name="TextBox 53">
            <a:extLst>
              <a:ext uri="{FF2B5EF4-FFF2-40B4-BE49-F238E27FC236}">
                <a16:creationId xmlns:a16="http://schemas.microsoft.com/office/drawing/2014/main" id="{A78A0A32-EB8F-539C-D6D1-F280ACB4A9F8}"/>
              </a:ext>
            </a:extLst>
          </p:cNvPr>
          <p:cNvSpPr txBox="1"/>
          <p:nvPr/>
        </p:nvSpPr>
        <p:spPr bwMode="auto">
          <a:xfrm>
            <a:off x="178412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03BB00E1-004B-CDED-35F2-74E309C333ED}"/>
              </a:ext>
            </a:extLst>
          </p:cNvPr>
          <p:cNvSpPr txBox="1"/>
          <p:nvPr/>
        </p:nvSpPr>
        <p:spPr bwMode="auto">
          <a:xfrm>
            <a:off x="230168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E61E5822-82E4-F555-4E36-8E1DAC2F9DBD}"/>
              </a:ext>
            </a:extLst>
          </p:cNvPr>
          <p:cNvSpPr txBox="1"/>
          <p:nvPr/>
        </p:nvSpPr>
        <p:spPr bwMode="auto">
          <a:xfrm>
            <a:off x="281925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75E8172B-161C-7F5B-F465-7A1F428D75AE}"/>
              </a:ext>
            </a:extLst>
          </p:cNvPr>
          <p:cNvSpPr txBox="1"/>
          <p:nvPr/>
        </p:nvSpPr>
        <p:spPr bwMode="auto">
          <a:xfrm>
            <a:off x="333681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47966AFF-56CA-F385-C2C6-5CC1BE854564}"/>
              </a:ext>
            </a:extLst>
          </p:cNvPr>
          <p:cNvSpPr txBox="1"/>
          <p:nvPr/>
        </p:nvSpPr>
        <p:spPr bwMode="auto">
          <a:xfrm>
            <a:off x="385438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9" name="TextBox 58">
            <a:extLst>
              <a:ext uri="{FF2B5EF4-FFF2-40B4-BE49-F238E27FC236}">
                <a16:creationId xmlns:a16="http://schemas.microsoft.com/office/drawing/2014/main" id="{BFEEB6C4-5BA3-0F54-EBA4-AFE1D423B92E}"/>
              </a:ext>
            </a:extLst>
          </p:cNvPr>
          <p:cNvSpPr txBox="1"/>
          <p:nvPr/>
        </p:nvSpPr>
        <p:spPr bwMode="auto">
          <a:xfrm>
            <a:off x="437194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4B116E58-E6B6-C5CC-6B38-AA2BF81A35F7}"/>
              </a:ext>
            </a:extLst>
          </p:cNvPr>
          <p:cNvSpPr txBox="1"/>
          <p:nvPr/>
        </p:nvSpPr>
        <p:spPr bwMode="auto">
          <a:xfrm>
            <a:off x="488951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40734EF0-5E80-8A12-9FC9-054B6CDB2840}"/>
              </a:ext>
            </a:extLst>
          </p:cNvPr>
          <p:cNvSpPr txBox="1"/>
          <p:nvPr/>
        </p:nvSpPr>
        <p:spPr bwMode="auto">
          <a:xfrm>
            <a:off x="540707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62" name="TextBox 61">
            <a:extLst>
              <a:ext uri="{FF2B5EF4-FFF2-40B4-BE49-F238E27FC236}">
                <a16:creationId xmlns:a16="http://schemas.microsoft.com/office/drawing/2014/main" id="{A35EB658-BCB9-8C9E-D043-3E9B804CE39D}"/>
              </a:ext>
            </a:extLst>
          </p:cNvPr>
          <p:cNvSpPr txBox="1"/>
          <p:nvPr/>
        </p:nvSpPr>
        <p:spPr bwMode="auto">
          <a:xfrm>
            <a:off x="592464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63" name="TextBox 62">
            <a:extLst>
              <a:ext uri="{FF2B5EF4-FFF2-40B4-BE49-F238E27FC236}">
                <a16:creationId xmlns:a16="http://schemas.microsoft.com/office/drawing/2014/main" id="{59449C7A-77E5-5339-431A-597D0F385F2C}"/>
              </a:ext>
            </a:extLst>
          </p:cNvPr>
          <p:cNvSpPr txBox="1"/>
          <p:nvPr/>
        </p:nvSpPr>
        <p:spPr bwMode="auto">
          <a:xfrm>
            <a:off x="644220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4" name="TextBox 63">
            <a:extLst>
              <a:ext uri="{FF2B5EF4-FFF2-40B4-BE49-F238E27FC236}">
                <a16:creationId xmlns:a16="http://schemas.microsoft.com/office/drawing/2014/main" id="{A4C8A8EB-41C5-595B-ED6C-2E92FA40FA37}"/>
              </a:ext>
            </a:extLst>
          </p:cNvPr>
          <p:cNvSpPr txBox="1"/>
          <p:nvPr/>
        </p:nvSpPr>
        <p:spPr bwMode="auto">
          <a:xfrm>
            <a:off x="695977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FAFBF7F3-D632-9D0C-EAE2-033197F4F0F5}"/>
              </a:ext>
            </a:extLst>
          </p:cNvPr>
          <p:cNvSpPr txBox="1"/>
          <p:nvPr/>
        </p:nvSpPr>
        <p:spPr bwMode="auto">
          <a:xfrm>
            <a:off x="747733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66" name="TextBox 65">
            <a:extLst>
              <a:ext uri="{FF2B5EF4-FFF2-40B4-BE49-F238E27FC236}">
                <a16:creationId xmlns:a16="http://schemas.microsoft.com/office/drawing/2014/main" id="{A5AA040C-6AC7-6EF4-02B8-DFABED5FC588}"/>
              </a:ext>
            </a:extLst>
          </p:cNvPr>
          <p:cNvSpPr txBox="1"/>
          <p:nvPr/>
        </p:nvSpPr>
        <p:spPr bwMode="auto">
          <a:xfrm>
            <a:off x="799490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7" name="TextBox 66">
            <a:extLst>
              <a:ext uri="{FF2B5EF4-FFF2-40B4-BE49-F238E27FC236}">
                <a16:creationId xmlns:a16="http://schemas.microsoft.com/office/drawing/2014/main" id="{81045B27-4CE0-44EC-7A56-4E9905A76466}"/>
              </a:ext>
            </a:extLst>
          </p:cNvPr>
          <p:cNvSpPr txBox="1"/>
          <p:nvPr/>
        </p:nvSpPr>
        <p:spPr bwMode="auto">
          <a:xfrm>
            <a:off x="851246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68" name="TextBox 67">
            <a:extLst>
              <a:ext uri="{FF2B5EF4-FFF2-40B4-BE49-F238E27FC236}">
                <a16:creationId xmlns:a16="http://schemas.microsoft.com/office/drawing/2014/main" id="{14A236DE-ECD2-F2E6-2D07-95588A1EAB6C}"/>
              </a:ext>
            </a:extLst>
          </p:cNvPr>
          <p:cNvSpPr txBox="1"/>
          <p:nvPr/>
        </p:nvSpPr>
        <p:spPr bwMode="auto">
          <a:xfrm>
            <a:off x="903003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69" name="TextBox 68">
            <a:extLst>
              <a:ext uri="{FF2B5EF4-FFF2-40B4-BE49-F238E27FC236}">
                <a16:creationId xmlns:a16="http://schemas.microsoft.com/office/drawing/2014/main" id="{6705EBC2-9860-B051-F275-A5A57D6478A0}"/>
              </a:ext>
            </a:extLst>
          </p:cNvPr>
          <p:cNvSpPr txBox="1"/>
          <p:nvPr/>
        </p:nvSpPr>
        <p:spPr bwMode="auto">
          <a:xfrm>
            <a:off x="170729" y="5586627"/>
            <a:ext cx="1698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Zolbetuximab + CAPOX</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 CAPOX</a:t>
            </a:r>
          </a:p>
        </p:txBody>
      </p:sp>
      <p:sp>
        <p:nvSpPr>
          <p:cNvPr id="70" name="TextBox 69">
            <a:extLst>
              <a:ext uri="{FF2B5EF4-FFF2-40B4-BE49-F238E27FC236}">
                <a16:creationId xmlns:a16="http://schemas.microsoft.com/office/drawing/2014/main" id="{FF9A709C-252A-9FCA-BF01-363F706CA648}"/>
              </a:ext>
            </a:extLst>
          </p:cNvPr>
          <p:cNvSpPr txBox="1"/>
          <p:nvPr/>
        </p:nvSpPr>
        <p:spPr bwMode="auto">
          <a:xfrm>
            <a:off x="179631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253</a:t>
            </a:r>
          </a:p>
        </p:txBody>
      </p:sp>
      <p:sp>
        <p:nvSpPr>
          <p:cNvPr id="72" name="TextBox 71">
            <a:extLst>
              <a:ext uri="{FF2B5EF4-FFF2-40B4-BE49-F238E27FC236}">
                <a16:creationId xmlns:a16="http://schemas.microsoft.com/office/drawing/2014/main" id="{CF28ACC3-ACDE-E771-4357-8C12508EC787}"/>
              </a:ext>
            </a:extLst>
          </p:cNvPr>
          <p:cNvSpPr txBox="1"/>
          <p:nvPr/>
        </p:nvSpPr>
        <p:spPr bwMode="auto">
          <a:xfrm>
            <a:off x="231504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215</a:t>
            </a:r>
          </a:p>
        </p:txBody>
      </p:sp>
      <p:sp>
        <p:nvSpPr>
          <p:cNvPr id="74" name="TextBox 73">
            <a:extLst>
              <a:ext uri="{FF2B5EF4-FFF2-40B4-BE49-F238E27FC236}">
                <a16:creationId xmlns:a16="http://schemas.microsoft.com/office/drawing/2014/main" id="{13BC554C-971F-2CB0-AD27-FF5B09D67A31}"/>
              </a:ext>
            </a:extLst>
          </p:cNvPr>
          <p:cNvSpPr txBox="1"/>
          <p:nvPr/>
        </p:nvSpPr>
        <p:spPr bwMode="auto">
          <a:xfrm>
            <a:off x="2833769"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175</a:t>
            </a:r>
          </a:p>
        </p:txBody>
      </p:sp>
      <p:sp>
        <p:nvSpPr>
          <p:cNvPr id="76" name="TextBox 75">
            <a:extLst>
              <a:ext uri="{FF2B5EF4-FFF2-40B4-BE49-F238E27FC236}">
                <a16:creationId xmlns:a16="http://schemas.microsoft.com/office/drawing/2014/main" id="{82445CD7-E882-61BF-D6C7-F45A7FB5A197}"/>
              </a:ext>
            </a:extLst>
          </p:cNvPr>
          <p:cNvSpPr txBox="1"/>
          <p:nvPr/>
        </p:nvSpPr>
        <p:spPr bwMode="auto">
          <a:xfrm>
            <a:off x="335249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127</a:t>
            </a:r>
          </a:p>
        </p:txBody>
      </p:sp>
      <p:sp>
        <p:nvSpPr>
          <p:cNvPr id="78" name="TextBox 77">
            <a:extLst>
              <a:ext uri="{FF2B5EF4-FFF2-40B4-BE49-F238E27FC236}">
                <a16:creationId xmlns:a16="http://schemas.microsoft.com/office/drawing/2014/main" id="{0C443B68-5CF7-43BA-3E4A-7EDE922B0E15}"/>
              </a:ext>
            </a:extLst>
          </p:cNvPr>
          <p:cNvSpPr txBox="1"/>
          <p:nvPr/>
        </p:nvSpPr>
        <p:spPr bwMode="auto">
          <a:xfrm>
            <a:off x="3871221"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84</a:t>
            </a:r>
          </a:p>
        </p:txBody>
      </p:sp>
      <p:sp>
        <p:nvSpPr>
          <p:cNvPr id="80" name="TextBox 79">
            <a:extLst>
              <a:ext uri="{FF2B5EF4-FFF2-40B4-BE49-F238E27FC236}">
                <a16:creationId xmlns:a16="http://schemas.microsoft.com/office/drawing/2014/main" id="{8B1D7FF6-E8E0-887C-2CE2-52766879F4AE}"/>
              </a:ext>
            </a:extLst>
          </p:cNvPr>
          <p:cNvSpPr txBox="1"/>
          <p:nvPr/>
        </p:nvSpPr>
        <p:spPr bwMode="auto">
          <a:xfrm>
            <a:off x="438994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43</a:t>
            </a:r>
          </a:p>
        </p:txBody>
      </p:sp>
      <p:sp>
        <p:nvSpPr>
          <p:cNvPr id="82" name="TextBox 81">
            <a:extLst>
              <a:ext uri="{FF2B5EF4-FFF2-40B4-BE49-F238E27FC236}">
                <a16:creationId xmlns:a16="http://schemas.microsoft.com/office/drawing/2014/main" id="{3156DC82-3C3A-4A61-E698-3DB3832A3F49}"/>
              </a:ext>
            </a:extLst>
          </p:cNvPr>
          <p:cNvSpPr txBox="1"/>
          <p:nvPr/>
        </p:nvSpPr>
        <p:spPr bwMode="auto">
          <a:xfrm>
            <a:off x="490867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a:t>
            </a:r>
          </a:p>
        </p:txBody>
      </p:sp>
      <p:sp>
        <p:nvSpPr>
          <p:cNvPr id="84" name="TextBox 83">
            <a:extLst>
              <a:ext uri="{FF2B5EF4-FFF2-40B4-BE49-F238E27FC236}">
                <a16:creationId xmlns:a16="http://schemas.microsoft.com/office/drawing/2014/main" id="{90E4F94E-5977-BE40-DFFC-4125EBFB9310}"/>
              </a:ext>
            </a:extLst>
          </p:cNvPr>
          <p:cNvSpPr txBox="1"/>
          <p:nvPr/>
        </p:nvSpPr>
        <p:spPr bwMode="auto">
          <a:xfrm>
            <a:off x="5427399"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p>
        </p:txBody>
      </p:sp>
      <p:sp>
        <p:nvSpPr>
          <p:cNvPr id="86" name="TextBox 85">
            <a:extLst>
              <a:ext uri="{FF2B5EF4-FFF2-40B4-BE49-F238E27FC236}">
                <a16:creationId xmlns:a16="http://schemas.microsoft.com/office/drawing/2014/main" id="{9ED14350-FEB4-B53A-5878-49FAB1CDE01C}"/>
              </a:ext>
            </a:extLst>
          </p:cNvPr>
          <p:cNvSpPr txBox="1"/>
          <p:nvPr/>
        </p:nvSpPr>
        <p:spPr bwMode="auto">
          <a:xfrm>
            <a:off x="594612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88" name="TextBox 87">
            <a:extLst>
              <a:ext uri="{FF2B5EF4-FFF2-40B4-BE49-F238E27FC236}">
                <a16:creationId xmlns:a16="http://schemas.microsoft.com/office/drawing/2014/main" id="{71F29D1A-4872-5388-D08F-E590FC043567}"/>
              </a:ext>
            </a:extLst>
          </p:cNvPr>
          <p:cNvSpPr txBox="1"/>
          <p:nvPr/>
        </p:nvSpPr>
        <p:spPr bwMode="auto">
          <a:xfrm>
            <a:off x="6464851"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90" name="TextBox 89">
            <a:extLst>
              <a:ext uri="{FF2B5EF4-FFF2-40B4-BE49-F238E27FC236}">
                <a16:creationId xmlns:a16="http://schemas.microsoft.com/office/drawing/2014/main" id="{052C6C0E-556D-B4B9-D7D1-291D6CE097FC}"/>
              </a:ext>
            </a:extLst>
          </p:cNvPr>
          <p:cNvSpPr txBox="1"/>
          <p:nvPr/>
        </p:nvSpPr>
        <p:spPr bwMode="auto">
          <a:xfrm>
            <a:off x="698357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sp>
        <p:nvSpPr>
          <p:cNvPr id="92" name="TextBox 91">
            <a:extLst>
              <a:ext uri="{FF2B5EF4-FFF2-40B4-BE49-F238E27FC236}">
                <a16:creationId xmlns:a16="http://schemas.microsoft.com/office/drawing/2014/main" id="{4762F90B-764C-5D72-FA02-5701A9CCA152}"/>
              </a:ext>
            </a:extLst>
          </p:cNvPr>
          <p:cNvSpPr txBox="1"/>
          <p:nvPr/>
        </p:nvSpPr>
        <p:spPr bwMode="auto">
          <a:xfrm>
            <a:off x="750230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94" name="TextBox 93">
            <a:extLst>
              <a:ext uri="{FF2B5EF4-FFF2-40B4-BE49-F238E27FC236}">
                <a16:creationId xmlns:a16="http://schemas.microsoft.com/office/drawing/2014/main" id="{B503266E-0608-BF32-A5F3-CB3A8001BC1C}"/>
              </a:ext>
            </a:extLst>
          </p:cNvPr>
          <p:cNvSpPr txBox="1"/>
          <p:nvPr/>
        </p:nvSpPr>
        <p:spPr bwMode="auto">
          <a:xfrm>
            <a:off x="8021029"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9F144060-011F-D729-19A8-75063F817B8D}"/>
              </a:ext>
            </a:extLst>
          </p:cNvPr>
          <p:cNvSpPr txBox="1"/>
          <p:nvPr/>
        </p:nvSpPr>
        <p:spPr bwMode="auto">
          <a:xfrm>
            <a:off x="853975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98" name="TextBox 97">
            <a:extLst>
              <a:ext uri="{FF2B5EF4-FFF2-40B4-BE49-F238E27FC236}">
                <a16:creationId xmlns:a16="http://schemas.microsoft.com/office/drawing/2014/main" id="{A21E2030-F334-45E0-2F92-EFF8F0272AFF}"/>
              </a:ext>
            </a:extLst>
          </p:cNvPr>
          <p:cNvSpPr txBox="1"/>
          <p:nvPr/>
        </p:nvSpPr>
        <p:spPr bwMode="auto">
          <a:xfrm>
            <a:off x="9058481"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00" name="TextBox 99">
            <a:extLst>
              <a:ext uri="{FF2B5EF4-FFF2-40B4-BE49-F238E27FC236}">
                <a16:creationId xmlns:a16="http://schemas.microsoft.com/office/drawing/2014/main" id="{4E1C1B0A-BF40-9B93-D2AB-25D4F6CBB96E}"/>
              </a:ext>
            </a:extLst>
          </p:cNvPr>
          <p:cNvSpPr txBox="1"/>
          <p:nvPr/>
        </p:nvSpPr>
        <p:spPr bwMode="auto">
          <a:xfrm>
            <a:off x="957720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02" name="TextBox 101">
            <a:extLst>
              <a:ext uri="{FF2B5EF4-FFF2-40B4-BE49-F238E27FC236}">
                <a16:creationId xmlns:a16="http://schemas.microsoft.com/office/drawing/2014/main" id="{53F9BD3A-C212-5CE1-644B-7C5CC243F4DB}"/>
              </a:ext>
            </a:extLst>
          </p:cNvPr>
          <p:cNvSpPr txBox="1"/>
          <p:nvPr/>
        </p:nvSpPr>
        <p:spPr bwMode="auto">
          <a:xfrm>
            <a:off x="2024829" y="2431567"/>
            <a:ext cx="11616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Placebo + CAPOX</a:t>
            </a:r>
          </a:p>
        </p:txBody>
      </p:sp>
      <p:sp>
        <p:nvSpPr>
          <p:cNvPr id="103" name="TextBox 102">
            <a:extLst>
              <a:ext uri="{FF2B5EF4-FFF2-40B4-BE49-F238E27FC236}">
                <a16:creationId xmlns:a16="http://schemas.microsoft.com/office/drawing/2014/main" id="{5D5C39DC-49A0-00C3-BE05-2FBAFC6F90A8}"/>
              </a:ext>
            </a:extLst>
          </p:cNvPr>
          <p:cNvSpPr txBox="1"/>
          <p:nvPr/>
        </p:nvSpPr>
        <p:spPr bwMode="auto">
          <a:xfrm>
            <a:off x="2677000" y="1595581"/>
            <a:ext cx="1280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Zolbetuximab + CAPOX</a:t>
            </a:r>
          </a:p>
        </p:txBody>
      </p:sp>
      <p:sp>
        <p:nvSpPr>
          <p:cNvPr id="104" name="TextBox 103">
            <a:extLst>
              <a:ext uri="{FF2B5EF4-FFF2-40B4-BE49-F238E27FC236}">
                <a16:creationId xmlns:a16="http://schemas.microsoft.com/office/drawing/2014/main" id="{29DBA38F-B361-6F8A-580E-E44E87C3FFF6}"/>
              </a:ext>
            </a:extLst>
          </p:cNvPr>
          <p:cNvSpPr txBox="1"/>
          <p:nvPr/>
        </p:nvSpPr>
        <p:spPr bwMode="auto">
          <a:xfrm>
            <a:off x="4513705" y="2708163"/>
            <a:ext cx="12803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PFS rate</a:t>
            </a:r>
            <a:br>
              <a:rPr lang="en-US" sz="1400" b="0"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35% </a:t>
            </a:r>
            <a:r>
              <a:rPr lang="en-US" sz="1400" b="0" dirty="0">
                <a:solidFill>
                  <a:schemeClr val="bg1"/>
                </a:solidFill>
                <a:latin typeface="Calibri" panose="020F0502020204030204" pitchFamily="34" charset="0"/>
              </a:rPr>
              <a:t>vs </a:t>
            </a:r>
            <a:r>
              <a:rPr lang="en-US" sz="1400" b="1" dirty="0">
                <a:solidFill>
                  <a:schemeClr val="accent1"/>
                </a:solidFill>
                <a:latin typeface="Calibri" panose="020F0502020204030204" pitchFamily="34" charset="0"/>
              </a:rPr>
              <a:t>19%</a:t>
            </a:r>
          </a:p>
        </p:txBody>
      </p:sp>
      <p:sp>
        <p:nvSpPr>
          <p:cNvPr id="105" name="TextBox 104">
            <a:extLst>
              <a:ext uri="{FF2B5EF4-FFF2-40B4-BE49-F238E27FC236}">
                <a16:creationId xmlns:a16="http://schemas.microsoft.com/office/drawing/2014/main" id="{2783BD66-0E7A-88B6-3B29-2B7AB1E19CC0}"/>
              </a:ext>
            </a:extLst>
          </p:cNvPr>
          <p:cNvSpPr txBox="1"/>
          <p:nvPr/>
        </p:nvSpPr>
        <p:spPr bwMode="auto">
          <a:xfrm>
            <a:off x="7614658" y="3201065"/>
            <a:ext cx="12803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PFS rate</a:t>
            </a:r>
            <a:br>
              <a:rPr lang="en-US" sz="1400" b="0"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14% </a:t>
            </a:r>
            <a:r>
              <a:rPr lang="en-US" sz="1400" b="0" dirty="0">
                <a:solidFill>
                  <a:schemeClr val="bg1"/>
                </a:solidFill>
                <a:latin typeface="Calibri" panose="020F0502020204030204" pitchFamily="34" charset="0"/>
              </a:rPr>
              <a:t>vs </a:t>
            </a:r>
            <a:r>
              <a:rPr lang="en-US" sz="1400" b="1" dirty="0">
                <a:solidFill>
                  <a:schemeClr val="accent1"/>
                </a:solidFill>
                <a:latin typeface="Calibri" panose="020F0502020204030204" pitchFamily="34" charset="0"/>
              </a:rPr>
              <a:t>7%</a:t>
            </a:r>
          </a:p>
        </p:txBody>
      </p:sp>
      <p:grpSp>
        <p:nvGrpSpPr>
          <p:cNvPr id="117" name="Group 116">
            <a:extLst>
              <a:ext uri="{FF2B5EF4-FFF2-40B4-BE49-F238E27FC236}">
                <a16:creationId xmlns:a16="http://schemas.microsoft.com/office/drawing/2014/main" id="{68C2741A-BC0C-722D-434C-9A2EE72EB43A}"/>
              </a:ext>
            </a:extLst>
          </p:cNvPr>
          <p:cNvGrpSpPr/>
          <p:nvPr/>
        </p:nvGrpSpPr>
        <p:grpSpPr>
          <a:xfrm>
            <a:off x="2082800" y="1692275"/>
            <a:ext cx="7868722" cy="3485367"/>
            <a:chOff x="2082800" y="1692275"/>
            <a:chExt cx="7868722" cy="3485367"/>
          </a:xfrm>
        </p:grpSpPr>
        <p:sp>
          <p:nvSpPr>
            <p:cNvPr id="110" name="Freeform 109">
              <a:extLst>
                <a:ext uri="{FF2B5EF4-FFF2-40B4-BE49-F238E27FC236}">
                  <a16:creationId xmlns:a16="http://schemas.microsoft.com/office/drawing/2014/main" id="{66CB6A8E-C083-A02E-CB7C-D59F98506237}"/>
                </a:ext>
              </a:extLst>
            </p:cNvPr>
            <p:cNvSpPr/>
            <p:nvPr/>
          </p:nvSpPr>
          <p:spPr bwMode="auto">
            <a:xfrm>
              <a:off x="4969823" y="4506686"/>
              <a:ext cx="4981699" cy="670956"/>
            </a:xfrm>
            <a:custGeom>
              <a:avLst/>
              <a:gdLst>
                <a:gd name="connsiteX0" fmla="*/ 4981699 w 4981699"/>
                <a:gd name="connsiteY0" fmla="*/ 670956 h 670956"/>
                <a:gd name="connsiteX1" fmla="*/ 4981699 w 4981699"/>
                <a:gd name="connsiteY1" fmla="*/ 433449 h 670956"/>
                <a:gd name="connsiteX2" fmla="*/ 2190998 w 4981699"/>
                <a:gd name="connsiteY2" fmla="*/ 433449 h 670956"/>
                <a:gd name="connsiteX3" fmla="*/ 2190998 w 4981699"/>
                <a:gd name="connsiteY3" fmla="*/ 380010 h 670956"/>
                <a:gd name="connsiteX4" fmla="*/ 1757548 w 4981699"/>
                <a:gd name="connsiteY4" fmla="*/ 380010 h 670956"/>
                <a:gd name="connsiteX5" fmla="*/ 1757548 w 4981699"/>
                <a:gd name="connsiteY5" fmla="*/ 326571 h 670956"/>
                <a:gd name="connsiteX6" fmla="*/ 1674421 w 4981699"/>
                <a:gd name="connsiteY6" fmla="*/ 326571 h 670956"/>
                <a:gd name="connsiteX7" fmla="*/ 1674421 w 4981699"/>
                <a:gd name="connsiteY7" fmla="*/ 326571 h 670956"/>
                <a:gd name="connsiteX8" fmla="*/ 1674421 w 4981699"/>
                <a:gd name="connsiteY8" fmla="*/ 273132 h 670956"/>
                <a:gd name="connsiteX9" fmla="*/ 1163782 w 4981699"/>
                <a:gd name="connsiteY9" fmla="*/ 273132 h 670956"/>
                <a:gd name="connsiteX10" fmla="*/ 1163782 w 4981699"/>
                <a:gd name="connsiteY10" fmla="*/ 225631 h 670956"/>
                <a:gd name="connsiteX11" fmla="*/ 1074717 w 4981699"/>
                <a:gd name="connsiteY11" fmla="*/ 225631 h 670956"/>
                <a:gd name="connsiteX12" fmla="*/ 1074717 w 4981699"/>
                <a:gd name="connsiteY12" fmla="*/ 184067 h 670956"/>
                <a:gd name="connsiteX13" fmla="*/ 1062842 w 4981699"/>
                <a:gd name="connsiteY13" fmla="*/ 184067 h 670956"/>
                <a:gd name="connsiteX14" fmla="*/ 1062842 w 4981699"/>
                <a:gd name="connsiteY14" fmla="*/ 184067 h 670956"/>
                <a:gd name="connsiteX15" fmla="*/ 1062842 w 4981699"/>
                <a:gd name="connsiteY15" fmla="*/ 142504 h 670956"/>
                <a:gd name="connsiteX16" fmla="*/ 1021278 w 4981699"/>
                <a:gd name="connsiteY16" fmla="*/ 142504 h 670956"/>
                <a:gd name="connsiteX17" fmla="*/ 1021278 w 4981699"/>
                <a:gd name="connsiteY17" fmla="*/ 89065 h 670956"/>
                <a:gd name="connsiteX18" fmla="*/ 760021 w 4981699"/>
                <a:gd name="connsiteY18" fmla="*/ 89065 h 670956"/>
                <a:gd name="connsiteX19" fmla="*/ 760021 w 4981699"/>
                <a:gd name="connsiteY19" fmla="*/ 89065 h 670956"/>
                <a:gd name="connsiteX20" fmla="*/ 760021 w 4981699"/>
                <a:gd name="connsiteY20" fmla="*/ 53439 h 670956"/>
                <a:gd name="connsiteX21" fmla="*/ 314696 w 4981699"/>
                <a:gd name="connsiteY21" fmla="*/ 53439 h 670956"/>
                <a:gd name="connsiteX22" fmla="*/ 314696 w 4981699"/>
                <a:gd name="connsiteY22" fmla="*/ 17813 h 670956"/>
                <a:gd name="connsiteX23" fmla="*/ 71252 w 4981699"/>
                <a:gd name="connsiteY23" fmla="*/ 17813 h 670956"/>
                <a:gd name="connsiteX24" fmla="*/ 71252 w 4981699"/>
                <a:gd name="connsiteY24" fmla="*/ 0 h 670956"/>
                <a:gd name="connsiteX25" fmla="*/ 0 w 4981699"/>
                <a:gd name="connsiteY25" fmla="*/ 0 h 6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981699" h="670956">
                  <a:moveTo>
                    <a:pt x="4981699" y="670956"/>
                  </a:moveTo>
                  <a:lnTo>
                    <a:pt x="4981699" y="433449"/>
                  </a:lnTo>
                  <a:lnTo>
                    <a:pt x="2190998" y="433449"/>
                  </a:lnTo>
                  <a:lnTo>
                    <a:pt x="2190998" y="380010"/>
                  </a:lnTo>
                  <a:lnTo>
                    <a:pt x="1757548" y="380010"/>
                  </a:lnTo>
                  <a:lnTo>
                    <a:pt x="1757548" y="326571"/>
                  </a:lnTo>
                  <a:lnTo>
                    <a:pt x="1674421" y="326571"/>
                  </a:lnTo>
                  <a:lnTo>
                    <a:pt x="1674421" y="326571"/>
                  </a:lnTo>
                  <a:lnTo>
                    <a:pt x="1674421" y="273132"/>
                  </a:lnTo>
                  <a:lnTo>
                    <a:pt x="1163782" y="273132"/>
                  </a:lnTo>
                  <a:lnTo>
                    <a:pt x="1163782" y="225631"/>
                  </a:lnTo>
                  <a:lnTo>
                    <a:pt x="1074717" y="225631"/>
                  </a:lnTo>
                  <a:lnTo>
                    <a:pt x="1074717" y="184067"/>
                  </a:lnTo>
                  <a:lnTo>
                    <a:pt x="1062842" y="184067"/>
                  </a:lnTo>
                  <a:lnTo>
                    <a:pt x="1062842" y="184067"/>
                  </a:lnTo>
                  <a:lnTo>
                    <a:pt x="1062842" y="142504"/>
                  </a:lnTo>
                  <a:lnTo>
                    <a:pt x="1021278" y="142504"/>
                  </a:lnTo>
                  <a:lnTo>
                    <a:pt x="1021278" y="89065"/>
                  </a:lnTo>
                  <a:lnTo>
                    <a:pt x="760021" y="89065"/>
                  </a:lnTo>
                  <a:lnTo>
                    <a:pt x="760021" y="89065"/>
                  </a:lnTo>
                  <a:lnTo>
                    <a:pt x="760021" y="53439"/>
                  </a:lnTo>
                  <a:lnTo>
                    <a:pt x="314696" y="53439"/>
                  </a:lnTo>
                  <a:lnTo>
                    <a:pt x="314696" y="17813"/>
                  </a:lnTo>
                  <a:lnTo>
                    <a:pt x="71252" y="17813"/>
                  </a:lnTo>
                  <a:lnTo>
                    <a:pt x="71252"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1" name="Freeform 110">
              <a:extLst>
                <a:ext uri="{FF2B5EF4-FFF2-40B4-BE49-F238E27FC236}">
                  <a16:creationId xmlns:a16="http://schemas.microsoft.com/office/drawing/2014/main" id="{9761422B-D0D4-E688-F335-13855DAE5466}"/>
                </a:ext>
              </a:extLst>
            </p:cNvPr>
            <p:cNvSpPr/>
            <p:nvPr/>
          </p:nvSpPr>
          <p:spPr bwMode="auto">
            <a:xfrm>
              <a:off x="2082800" y="1692275"/>
              <a:ext cx="1450975" cy="1323975"/>
            </a:xfrm>
            <a:custGeom>
              <a:avLst/>
              <a:gdLst>
                <a:gd name="connsiteX0" fmla="*/ 0 w 1450975"/>
                <a:gd name="connsiteY0" fmla="*/ 0 h 1323975"/>
                <a:gd name="connsiteX1" fmla="*/ 0 w 1450975"/>
                <a:gd name="connsiteY1" fmla="*/ 31750 h 1323975"/>
                <a:gd name="connsiteX2" fmla="*/ 38100 w 1450975"/>
                <a:gd name="connsiteY2" fmla="*/ 31750 h 1323975"/>
                <a:gd name="connsiteX3" fmla="*/ 38100 w 1450975"/>
                <a:gd name="connsiteY3" fmla="*/ 31750 h 1323975"/>
                <a:gd name="connsiteX4" fmla="*/ 38100 w 1450975"/>
                <a:gd name="connsiteY4" fmla="*/ 31750 h 1323975"/>
                <a:gd name="connsiteX5" fmla="*/ 38100 w 1450975"/>
                <a:gd name="connsiteY5" fmla="*/ 50800 h 1323975"/>
                <a:gd name="connsiteX6" fmla="*/ 117475 w 1450975"/>
                <a:gd name="connsiteY6" fmla="*/ 50800 h 1323975"/>
                <a:gd name="connsiteX7" fmla="*/ 117475 w 1450975"/>
                <a:gd name="connsiteY7" fmla="*/ 82550 h 1323975"/>
                <a:gd name="connsiteX8" fmla="*/ 146050 w 1450975"/>
                <a:gd name="connsiteY8" fmla="*/ 82550 h 1323975"/>
                <a:gd name="connsiteX9" fmla="*/ 146050 w 1450975"/>
                <a:gd name="connsiteY9" fmla="*/ 123825 h 1323975"/>
                <a:gd name="connsiteX10" fmla="*/ 190500 w 1450975"/>
                <a:gd name="connsiteY10" fmla="*/ 123825 h 1323975"/>
                <a:gd name="connsiteX11" fmla="*/ 190500 w 1450975"/>
                <a:gd name="connsiteY11" fmla="*/ 136525 h 1323975"/>
                <a:gd name="connsiteX12" fmla="*/ 219075 w 1450975"/>
                <a:gd name="connsiteY12" fmla="*/ 136525 h 1323975"/>
                <a:gd name="connsiteX13" fmla="*/ 219075 w 1450975"/>
                <a:gd name="connsiteY13" fmla="*/ 165100 h 1323975"/>
                <a:gd name="connsiteX14" fmla="*/ 355600 w 1450975"/>
                <a:gd name="connsiteY14" fmla="*/ 165100 h 1323975"/>
                <a:gd name="connsiteX15" fmla="*/ 355600 w 1450975"/>
                <a:gd name="connsiteY15" fmla="*/ 177800 h 1323975"/>
                <a:gd name="connsiteX16" fmla="*/ 400050 w 1450975"/>
                <a:gd name="connsiteY16" fmla="*/ 177800 h 1323975"/>
                <a:gd name="connsiteX17" fmla="*/ 400050 w 1450975"/>
                <a:gd name="connsiteY17" fmla="*/ 234950 h 1323975"/>
                <a:gd name="connsiteX18" fmla="*/ 444500 w 1450975"/>
                <a:gd name="connsiteY18" fmla="*/ 234950 h 1323975"/>
                <a:gd name="connsiteX19" fmla="*/ 444500 w 1450975"/>
                <a:gd name="connsiteY19" fmla="*/ 254000 h 1323975"/>
                <a:gd name="connsiteX20" fmla="*/ 457200 w 1450975"/>
                <a:gd name="connsiteY20" fmla="*/ 254000 h 1323975"/>
                <a:gd name="connsiteX21" fmla="*/ 457200 w 1450975"/>
                <a:gd name="connsiteY21" fmla="*/ 314325 h 1323975"/>
                <a:gd name="connsiteX22" fmla="*/ 473075 w 1450975"/>
                <a:gd name="connsiteY22" fmla="*/ 314325 h 1323975"/>
                <a:gd name="connsiteX23" fmla="*/ 473075 w 1450975"/>
                <a:gd name="connsiteY23" fmla="*/ 371475 h 1323975"/>
                <a:gd name="connsiteX24" fmla="*/ 485775 w 1450975"/>
                <a:gd name="connsiteY24" fmla="*/ 371475 h 1323975"/>
                <a:gd name="connsiteX25" fmla="*/ 485775 w 1450975"/>
                <a:gd name="connsiteY25" fmla="*/ 415925 h 1323975"/>
                <a:gd name="connsiteX26" fmla="*/ 495300 w 1450975"/>
                <a:gd name="connsiteY26" fmla="*/ 415925 h 1323975"/>
                <a:gd name="connsiteX27" fmla="*/ 495300 w 1450975"/>
                <a:gd name="connsiteY27" fmla="*/ 473075 h 1323975"/>
                <a:gd name="connsiteX28" fmla="*/ 511175 w 1450975"/>
                <a:gd name="connsiteY28" fmla="*/ 473075 h 1323975"/>
                <a:gd name="connsiteX29" fmla="*/ 511175 w 1450975"/>
                <a:gd name="connsiteY29" fmla="*/ 504825 h 1323975"/>
                <a:gd name="connsiteX30" fmla="*/ 520700 w 1450975"/>
                <a:gd name="connsiteY30" fmla="*/ 504825 h 1323975"/>
                <a:gd name="connsiteX31" fmla="*/ 520700 w 1450975"/>
                <a:gd name="connsiteY31" fmla="*/ 561975 h 1323975"/>
                <a:gd name="connsiteX32" fmla="*/ 552450 w 1450975"/>
                <a:gd name="connsiteY32" fmla="*/ 561975 h 1323975"/>
                <a:gd name="connsiteX33" fmla="*/ 552450 w 1450975"/>
                <a:gd name="connsiteY33" fmla="*/ 606425 h 1323975"/>
                <a:gd name="connsiteX34" fmla="*/ 568325 w 1450975"/>
                <a:gd name="connsiteY34" fmla="*/ 606425 h 1323975"/>
                <a:gd name="connsiteX35" fmla="*/ 568325 w 1450975"/>
                <a:gd name="connsiteY35" fmla="*/ 612775 h 1323975"/>
                <a:gd name="connsiteX36" fmla="*/ 622300 w 1450975"/>
                <a:gd name="connsiteY36" fmla="*/ 612775 h 1323975"/>
                <a:gd name="connsiteX37" fmla="*/ 622300 w 1450975"/>
                <a:gd name="connsiteY37" fmla="*/ 641350 h 1323975"/>
                <a:gd name="connsiteX38" fmla="*/ 657225 w 1450975"/>
                <a:gd name="connsiteY38" fmla="*/ 641350 h 1323975"/>
                <a:gd name="connsiteX39" fmla="*/ 657225 w 1450975"/>
                <a:gd name="connsiteY39" fmla="*/ 641350 h 1323975"/>
                <a:gd name="connsiteX40" fmla="*/ 657225 w 1450975"/>
                <a:gd name="connsiteY40" fmla="*/ 660400 h 1323975"/>
                <a:gd name="connsiteX41" fmla="*/ 720725 w 1450975"/>
                <a:gd name="connsiteY41" fmla="*/ 660400 h 1323975"/>
                <a:gd name="connsiteX42" fmla="*/ 720725 w 1450975"/>
                <a:gd name="connsiteY42" fmla="*/ 688975 h 1323975"/>
                <a:gd name="connsiteX43" fmla="*/ 793750 w 1450975"/>
                <a:gd name="connsiteY43" fmla="*/ 688975 h 1323975"/>
                <a:gd name="connsiteX44" fmla="*/ 793750 w 1450975"/>
                <a:gd name="connsiteY44" fmla="*/ 708025 h 1323975"/>
                <a:gd name="connsiteX45" fmla="*/ 838200 w 1450975"/>
                <a:gd name="connsiteY45" fmla="*/ 708025 h 1323975"/>
                <a:gd name="connsiteX46" fmla="*/ 838200 w 1450975"/>
                <a:gd name="connsiteY46" fmla="*/ 708025 h 1323975"/>
                <a:gd name="connsiteX47" fmla="*/ 838200 w 1450975"/>
                <a:gd name="connsiteY47" fmla="*/ 739775 h 1323975"/>
                <a:gd name="connsiteX48" fmla="*/ 927100 w 1450975"/>
                <a:gd name="connsiteY48" fmla="*/ 739775 h 1323975"/>
                <a:gd name="connsiteX49" fmla="*/ 927100 w 1450975"/>
                <a:gd name="connsiteY49" fmla="*/ 739775 h 1323975"/>
                <a:gd name="connsiteX50" fmla="*/ 927100 w 1450975"/>
                <a:gd name="connsiteY50" fmla="*/ 765175 h 1323975"/>
                <a:gd name="connsiteX51" fmla="*/ 987425 w 1450975"/>
                <a:gd name="connsiteY51" fmla="*/ 765175 h 1323975"/>
                <a:gd name="connsiteX52" fmla="*/ 987425 w 1450975"/>
                <a:gd name="connsiteY52" fmla="*/ 822325 h 1323975"/>
                <a:gd name="connsiteX53" fmla="*/ 1003300 w 1450975"/>
                <a:gd name="connsiteY53" fmla="*/ 822325 h 1323975"/>
                <a:gd name="connsiteX54" fmla="*/ 1003300 w 1450975"/>
                <a:gd name="connsiteY54" fmla="*/ 876300 h 1323975"/>
                <a:gd name="connsiteX55" fmla="*/ 1031875 w 1450975"/>
                <a:gd name="connsiteY55" fmla="*/ 876300 h 1323975"/>
                <a:gd name="connsiteX56" fmla="*/ 1031875 w 1450975"/>
                <a:gd name="connsiteY56" fmla="*/ 949325 h 1323975"/>
                <a:gd name="connsiteX57" fmla="*/ 1057275 w 1450975"/>
                <a:gd name="connsiteY57" fmla="*/ 949325 h 1323975"/>
                <a:gd name="connsiteX58" fmla="*/ 1057275 w 1450975"/>
                <a:gd name="connsiteY58" fmla="*/ 1006475 h 1323975"/>
                <a:gd name="connsiteX59" fmla="*/ 1085850 w 1450975"/>
                <a:gd name="connsiteY59" fmla="*/ 1006475 h 1323975"/>
                <a:gd name="connsiteX60" fmla="*/ 1085850 w 1450975"/>
                <a:gd name="connsiteY60" fmla="*/ 1041400 h 1323975"/>
                <a:gd name="connsiteX61" fmla="*/ 1098550 w 1450975"/>
                <a:gd name="connsiteY61" fmla="*/ 1041400 h 1323975"/>
                <a:gd name="connsiteX62" fmla="*/ 1098550 w 1450975"/>
                <a:gd name="connsiteY62" fmla="*/ 1079500 h 1323975"/>
                <a:gd name="connsiteX63" fmla="*/ 1136650 w 1450975"/>
                <a:gd name="connsiteY63" fmla="*/ 1079500 h 1323975"/>
                <a:gd name="connsiteX64" fmla="*/ 1136650 w 1450975"/>
                <a:gd name="connsiteY64" fmla="*/ 1098550 h 1323975"/>
                <a:gd name="connsiteX65" fmla="*/ 1254125 w 1450975"/>
                <a:gd name="connsiteY65" fmla="*/ 1098550 h 1323975"/>
                <a:gd name="connsiteX66" fmla="*/ 1254125 w 1450975"/>
                <a:gd name="connsiteY66" fmla="*/ 1149350 h 1323975"/>
                <a:gd name="connsiteX67" fmla="*/ 1279525 w 1450975"/>
                <a:gd name="connsiteY67" fmla="*/ 1149350 h 1323975"/>
                <a:gd name="connsiteX68" fmla="*/ 1279525 w 1450975"/>
                <a:gd name="connsiteY68" fmla="*/ 1193800 h 1323975"/>
                <a:gd name="connsiteX69" fmla="*/ 1304925 w 1450975"/>
                <a:gd name="connsiteY69" fmla="*/ 1193800 h 1323975"/>
                <a:gd name="connsiteX70" fmla="*/ 1304925 w 1450975"/>
                <a:gd name="connsiteY70" fmla="*/ 1203325 h 1323975"/>
                <a:gd name="connsiteX71" fmla="*/ 1355725 w 1450975"/>
                <a:gd name="connsiteY71" fmla="*/ 1203325 h 1323975"/>
                <a:gd name="connsiteX72" fmla="*/ 1355725 w 1450975"/>
                <a:gd name="connsiteY72" fmla="*/ 1241425 h 1323975"/>
                <a:gd name="connsiteX73" fmla="*/ 1368425 w 1450975"/>
                <a:gd name="connsiteY73" fmla="*/ 1241425 h 1323975"/>
                <a:gd name="connsiteX74" fmla="*/ 1368425 w 1450975"/>
                <a:gd name="connsiteY74" fmla="*/ 1270000 h 1323975"/>
                <a:gd name="connsiteX75" fmla="*/ 1406525 w 1450975"/>
                <a:gd name="connsiteY75" fmla="*/ 1270000 h 1323975"/>
                <a:gd name="connsiteX76" fmla="*/ 1406525 w 1450975"/>
                <a:gd name="connsiteY76" fmla="*/ 1289050 h 1323975"/>
                <a:gd name="connsiteX77" fmla="*/ 1450975 w 1450975"/>
                <a:gd name="connsiteY77" fmla="*/ 1289050 h 1323975"/>
                <a:gd name="connsiteX78" fmla="*/ 1450975 w 1450975"/>
                <a:gd name="connsiteY78"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450975" h="1323975">
                  <a:moveTo>
                    <a:pt x="0" y="0"/>
                  </a:moveTo>
                  <a:lnTo>
                    <a:pt x="0" y="31750"/>
                  </a:lnTo>
                  <a:lnTo>
                    <a:pt x="38100" y="31750"/>
                  </a:lnTo>
                  <a:lnTo>
                    <a:pt x="38100" y="31750"/>
                  </a:lnTo>
                  <a:lnTo>
                    <a:pt x="38100" y="31750"/>
                  </a:lnTo>
                  <a:lnTo>
                    <a:pt x="38100" y="50800"/>
                  </a:lnTo>
                  <a:lnTo>
                    <a:pt x="117475" y="50800"/>
                  </a:lnTo>
                  <a:lnTo>
                    <a:pt x="117475" y="82550"/>
                  </a:lnTo>
                  <a:lnTo>
                    <a:pt x="146050" y="82550"/>
                  </a:lnTo>
                  <a:lnTo>
                    <a:pt x="146050" y="123825"/>
                  </a:lnTo>
                  <a:lnTo>
                    <a:pt x="190500" y="123825"/>
                  </a:lnTo>
                  <a:lnTo>
                    <a:pt x="190500" y="136525"/>
                  </a:lnTo>
                  <a:lnTo>
                    <a:pt x="219075" y="136525"/>
                  </a:lnTo>
                  <a:lnTo>
                    <a:pt x="219075" y="165100"/>
                  </a:lnTo>
                  <a:lnTo>
                    <a:pt x="355600" y="165100"/>
                  </a:lnTo>
                  <a:lnTo>
                    <a:pt x="355600" y="177800"/>
                  </a:lnTo>
                  <a:lnTo>
                    <a:pt x="400050" y="177800"/>
                  </a:lnTo>
                  <a:lnTo>
                    <a:pt x="400050" y="234950"/>
                  </a:lnTo>
                  <a:lnTo>
                    <a:pt x="444500" y="234950"/>
                  </a:lnTo>
                  <a:lnTo>
                    <a:pt x="444500" y="254000"/>
                  </a:lnTo>
                  <a:lnTo>
                    <a:pt x="457200" y="254000"/>
                  </a:lnTo>
                  <a:lnTo>
                    <a:pt x="457200" y="314325"/>
                  </a:lnTo>
                  <a:lnTo>
                    <a:pt x="473075" y="314325"/>
                  </a:lnTo>
                  <a:lnTo>
                    <a:pt x="473075" y="371475"/>
                  </a:lnTo>
                  <a:lnTo>
                    <a:pt x="485775" y="371475"/>
                  </a:lnTo>
                  <a:lnTo>
                    <a:pt x="485775" y="415925"/>
                  </a:lnTo>
                  <a:lnTo>
                    <a:pt x="495300" y="415925"/>
                  </a:lnTo>
                  <a:lnTo>
                    <a:pt x="495300" y="473075"/>
                  </a:lnTo>
                  <a:lnTo>
                    <a:pt x="511175" y="473075"/>
                  </a:lnTo>
                  <a:lnTo>
                    <a:pt x="511175" y="504825"/>
                  </a:lnTo>
                  <a:lnTo>
                    <a:pt x="520700" y="504825"/>
                  </a:lnTo>
                  <a:lnTo>
                    <a:pt x="520700" y="561975"/>
                  </a:lnTo>
                  <a:lnTo>
                    <a:pt x="552450" y="561975"/>
                  </a:lnTo>
                  <a:lnTo>
                    <a:pt x="552450" y="606425"/>
                  </a:lnTo>
                  <a:lnTo>
                    <a:pt x="568325" y="606425"/>
                  </a:lnTo>
                  <a:lnTo>
                    <a:pt x="568325" y="612775"/>
                  </a:lnTo>
                  <a:lnTo>
                    <a:pt x="622300" y="612775"/>
                  </a:lnTo>
                  <a:lnTo>
                    <a:pt x="622300" y="641350"/>
                  </a:lnTo>
                  <a:lnTo>
                    <a:pt x="657225" y="641350"/>
                  </a:lnTo>
                  <a:lnTo>
                    <a:pt x="657225" y="641350"/>
                  </a:lnTo>
                  <a:lnTo>
                    <a:pt x="657225" y="660400"/>
                  </a:lnTo>
                  <a:lnTo>
                    <a:pt x="720725" y="660400"/>
                  </a:lnTo>
                  <a:lnTo>
                    <a:pt x="720725" y="688975"/>
                  </a:lnTo>
                  <a:lnTo>
                    <a:pt x="793750" y="688975"/>
                  </a:lnTo>
                  <a:lnTo>
                    <a:pt x="793750" y="708025"/>
                  </a:lnTo>
                  <a:lnTo>
                    <a:pt x="838200" y="708025"/>
                  </a:lnTo>
                  <a:lnTo>
                    <a:pt x="838200" y="708025"/>
                  </a:lnTo>
                  <a:lnTo>
                    <a:pt x="838200" y="739775"/>
                  </a:lnTo>
                  <a:lnTo>
                    <a:pt x="927100" y="739775"/>
                  </a:lnTo>
                  <a:lnTo>
                    <a:pt x="927100" y="739775"/>
                  </a:lnTo>
                  <a:lnTo>
                    <a:pt x="927100" y="765175"/>
                  </a:lnTo>
                  <a:lnTo>
                    <a:pt x="987425" y="765175"/>
                  </a:lnTo>
                  <a:lnTo>
                    <a:pt x="987425" y="822325"/>
                  </a:lnTo>
                  <a:lnTo>
                    <a:pt x="1003300" y="822325"/>
                  </a:lnTo>
                  <a:lnTo>
                    <a:pt x="1003300" y="876300"/>
                  </a:lnTo>
                  <a:lnTo>
                    <a:pt x="1031875" y="876300"/>
                  </a:lnTo>
                  <a:lnTo>
                    <a:pt x="1031875" y="949325"/>
                  </a:lnTo>
                  <a:lnTo>
                    <a:pt x="1057275" y="949325"/>
                  </a:lnTo>
                  <a:lnTo>
                    <a:pt x="1057275" y="1006475"/>
                  </a:lnTo>
                  <a:lnTo>
                    <a:pt x="1085850" y="1006475"/>
                  </a:lnTo>
                  <a:lnTo>
                    <a:pt x="1085850" y="1041400"/>
                  </a:lnTo>
                  <a:lnTo>
                    <a:pt x="1098550" y="1041400"/>
                  </a:lnTo>
                  <a:lnTo>
                    <a:pt x="1098550" y="1079500"/>
                  </a:lnTo>
                  <a:lnTo>
                    <a:pt x="1136650" y="1079500"/>
                  </a:lnTo>
                  <a:lnTo>
                    <a:pt x="1136650" y="1098550"/>
                  </a:lnTo>
                  <a:lnTo>
                    <a:pt x="1254125" y="1098550"/>
                  </a:lnTo>
                  <a:lnTo>
                    <a:pt x="1254125" y="1149350"/>
                  </a:lnTo>
                  <a:lnTo>
                    <a:pt x="1279525" y="1149350"/>
                  </a:lnTo>
                  <a:lnTo>
                    <a:pt x="1279525" y="1193800"/>
                  </a:lnTo>
                  <a:lnTo>
                    <a:pt x="1304925" y="1193800"/>
                  </a:lnTo>
                  <a:lnTo>
                    <a:pt x="1304925" y="1203325"/>
                  </a:lnTo>
                  <a:lnTo>
                    <a:pt x="1355725" y="1203325"/>
                  </a:lnTo>
                  <a:lnTo>
                    <a:pt x="1355725" y="1241425"/>
                  </a:lnTo>
                  <a:lnTo>
                    <a:pt x="1368425" y="1241425"/>
                  </a:lnTo>
                  <a:lnTo>
                    <a:pt x="1368425" y="1270000"/>
                  </a:lnTo>
                  <a:lnTo>
                    <a:pt x="1406525" y="1270000"/>
                  </a:lnTo>
                  <a:lnTo>
                    <a:pt x="1406525" y="1289050"/>
                  </a:lnTo>
                  <a:lnTo>
                    <a:pt x="1450975" y="1289050"/>
                  </a:lnTo>
                  <a:lnTo>
                    <a:pt x="1450975" y="1323975"/>
                  </a:lnTo>
                </a:path>
              </a:pathLst>
            </a:custGeom>
            <a:noFill/>
            <a:ln w="28575">
              <a:solidFill>
                <a:schemeClr val="accent1"/>
              </a:solidFill>
              <a:miter lim="800000"/>
              <a:headEnd/>
              <a:tailEnd/>
            </a:ln>
          </p:spPr>
          <p:txBody>
            <a:bodyPr rtlCol="0" anchor="ctr"/>
            <a:lstStyle/>
            <a:p>
              <a:pPr algn="ctr"/>
              <a:endParaRPr lang="en-US" dirty="0"/>
            </a:p>
          </p:txBody>
        </p:sp>
        <p:sp>
          <p:nvSpPr>
            <p:cNvPr id="113" name="Freeform 112">
              <a:extLst>
                <a:ext uri="{FF2B5EF4-FFF2-40B4-BE49-F238E27FC236}">
                  <a16:creationId xmlns:a16="http://schemas.microsoft.com/office/drawing/2014/main" id="{AF8F831B-EDCF-E211-CB84-D8A5B519FC49}"/>
                </a:ext>
              </a:extLst>
            </p:cNvPr>
            <p:cNvSpPr/>
            <p:nvPr/>
          </p:nvSpPr>
          <p:spPr bwMode="auto">
            <a:xfrm>
              <a:off x="3965575" y="3514725"/>
              <a:ext cx="993775" cy="1000125"/>
            </a:xfrm>
            <a:custGeom>
              <a:avLst/>
              <a:gdLst>
                <a:gd name="connsiteX0" fmla="*/ 993775 w 993775"/>
                <a:gd name="connsiteY0" fmla="*/ 1000125 h 1000125"/>
                <a:gd name="connsiteX1" fmla="*/ 993775 w 993775"/>
                <a:gd name="connsiteY1" fmla="*/ 952500 h 1000125"/>
                <a:gd name="connsiteX2" fmla="*/ 952500 w 993775"/>
                <a:gd name="connsiteY2" fmla="*/ 952500 h 1000125"/>
                <a:gd name="connsiteX3" fmla="*/ 952500 w 993775"/>
                <a:gd name="connsiteY3" fmla="*/ 889000 h 1000125"/>
                <a:gd name="connsiteX4" fmla="*/ 803275 w 993775"/>
                <a:gd name="connsiteY4" fmla="*/ 889000 h 1000125"/>
                <a:gd name="connsiteX5" fmla="*/ 803275 w 993775"/>
                <a:gd name="connsiteY5" fmla="*/ 857250 h 1000125"/>
                <a:gd name="connsiteX6" fmla="*/ 765175 w 993775"/>
                <a:gd name="connsiteY6" fmla="*/ 857250 h 1000125"/>
                <a:gd name="connsiteX7" fmla="*/ 765175 w 993775"/>
                <a:gd name="connsiteY7" fmla="*/ 806450 h 1000125"/>
                <a:gd name="connsiteX8" fmla="*/ 752475 w 993775"/>
                <a:gd name="connsiteY8" fmla="*/ 806450 h 1000125"/>
                <a:gd name="connsiteX9" fmla="*/ 752475 w 993775"/>
                <a:gd name="connsiteY9" fmla="*/ 806450 h 1000125"/>
                <a:gd name="connsiteX10" fmla="*/ 752475 w 993775"/>
                <a:gd name="connsiteY10" fmla="*/ 777875 h 1000125"/>
                <a:gd name="connsiteX11" fmla="*/ 723900 w 993775"/>
                <a:gd name="connsiteY11" fmla="*/ 777875 h 1000125"/>
                <a:gd name="connsiteX12" fmla="*/ 723900 w 993775"/>
                <a:gd name="connsiteY12" fmla="*/ 739775 h 1000125"/>
                <a:gd name="connsiteX13" fmla="*/ 708025 w 993775"/>
                <a:gd name="connsiteY13" fmla="*/ 739775 h 1000125"/>
                <a:gd name="connsiteX14" fmla="*/ 708025 w 993775"/>
                <a:gd name="connsiteY14" fmla="*/ 717550 h 1000125"/>
                <a:gd name="connsiteX15" fmla="*/ 666750 w 993775"/>
                <a:gd name="connsiteY15" fmla="*/ 717550 h 1000125"/>
                <a:gd name="connsiteX16" fmla="*/ 666750 w 993775"/>
                <a:gd name="connsiteY16" fmla="*/ 698500 h 1000125"/>
                <a:gd name="connsiteX17" fmla="*/ 539750 w 993775"/>
                <a:gd name="connsiteY17" fmla="*/ 698500 h 1000125"/>
                <a:gd name="connsiteX18" fmla="*/ 539750 w 993775"/>
                <a:gd name="connsiteY18" fmla="*/ 698500 h 1000125"/>
                <a:gd name="connsiteX19" fmla="*/ 539750 w 993775"/>
                <a:gd name="connsiteY19" fmla="*/ 669925 h 1000125"/>
                <a:gd name="connsiteX20" fmla="*/ 476250 w 993775"/>
                <a:gd name="connsiteY20" fmla="*/ 669925 h 1000125"/>
                <a:gd name="connsiteX21" fmla="*/ 476250 w 993775"/>
                <a:gd name="connsiteY21" fmla="*/ 650875 h 1000125"/>
                <a:gd name="connsiteX22" fmla="*/ 422275 w 993775"/>
                <a:gd name="connsiteY22" fmla="*/ 650875 h 1000125"/>
                <a:gd name="connsiteX23" fmla="*/ 422275 w 993775"/>
                <a:gd name="connsiteY23" fmla="*/ 622300 h 1000125"/>
                <a:gd name="connsiteX24" fmla="*/ 355600 w 993775"/>
                <a:gd name="connsiteY24" fmla="*/ 622300 h 1000125"/>
                <a:gd name="connsiteX25" fmla="*/ 355600 w 993775"/>
                <a:gd name="connsiteY25" fmla="*/ 600075 h 1000125"/>
                <a:gd name="connsiteX26" fmla="*/ 323850 w 993775"/>
                <a:gd name="connsiteY26" fmla="*/ 600075 h 1000125"/>
                <a:gd name="connsiteX27" fmla="*/ 323850 w 993775"/>
                <a:gd name="connsiteY27" fmla="*/ 555625 h 1000125"/>
                <a:gd name="connsiteX28" fmla="*/ 288925 w 993775"/>
                <a:gd name="connsiteY28" fmla="*/ 555625 h 1000125"/>
                <a:gd name="connsiteX29" fmla="*/ 288925 w 993775"/>
                <a:gd name="connsiteY29" fmla="*/ 466725 h 1000125"/>
                <a:gd name="connsiteX30" fmla="*/ 263525 w 993775"/>
                <a:gd name="connsiteY30" fmla="*/ 466725 h 1000125"/>
                <a:gd name="connsiteX31" fmla="*/ 263525 w 993775"/>
                <a:gd name="connsiteY31" fmla="*/ 428625 h 1000125"/>
                <a:gd name="connsiteX32" fmla="*/ 228600 w 993775"/>
                <a:gd name="connsiteY32" fmla="*/ 428625 h 1000125"/>
                <a:gd name="connsiteX33" fmla="*/ 228600 w 993775"/>
                <a:gd name="connsiteY33" fmla="*/ 307975 h 1000125"/>
                <a:gd name="connsiteX34" fmla="*/ 228600 w 993775"/>
                <a:gd name="connsiteY34" fmla="*/ 307975 h 1000125"/>
                <a:gd name="connsiteX35" fmla="*/ 219075 w 993775"/>
                <a:gd name="connsiteY35" fmla="*/ 307975 h 1000125"/>
                <a:gd name="connsiteX36" fmla="*/ 219075 w 993775"/>
                <a:gd name="connsiteY36" fmla="*/ 266700 h 1000125"/>
                <a:gd name="connsiteX37" fmla="*/ 206375 w 993775"/>
                <a:gd name="connsiteY37" fmla="*/ 266700 h 1000125"/>
                <a:gd name="connsiteX38" fmla="*/ 206375 w 993775"/>
                <a:gd name="connsiteY38" fmla="*/ 231775 h 1000125"/>
                <a:gd name="connsiteX39" fmla="*/ 190500 w 993775"/>
                <a:gd name="connsiteY39" fmla="*/ 231775 h 1000125"/>
                <a:gd name="connsiteX40" fmla="*/ 190500 w 993775"/>
                <a:gd name="connsiteY40" fmla="*/ 174625 h 1000125"/>
                <a:gd name="connsiteX41" fmla="*/ 174625 w 993775"/>
                <a:gd name="connsiteY41" fmla="*/ 174625 h 1000125"/>
                <a:gd name="connsiteX42" fmla="*/ 174625 w 993775"/>
                <a:gd name="connsiteY42" fmla="*/ 95250 h 1000125"/>
                <a:gd name="connsiteX43" fmla="*/ 139700 w 993775"/>
                <a:gd name="connsiteY43" fmla="*/ 95250 h 1000125"/>
                <a:gd name="connsiteX44" fmla="*/ 139700 w 993775"/>
                <a:gd name="connsiteY44" fmla="*/ 76200 h 1000125"/>
                <a:gd name="connsiteX45" fmla="*/ 139700 w 993775"/>
                <a:gd name="connsiteY45" fmla="*/ 76200 h 1000125"/>
                <a:gd name="connsiteX46" fmla="*/ 120650 w 993775"/>
                <a:gd name="connsiteY46" fmla="*/ 57150 h 1000125"/>
                <a:gd name="connsiteX47" fmla="*/ 82550 w 993775"/>
                <a:gd name="connsiteY47" fmla="*/ 57150 h 1000125"/>
                <a:gd name="connsiteX48" fmla="*/ 82550 w 993775"/>
                <a:gd name="connsiteY48" fmla="*/ 38100 h 1000125"/>
                <a:gd name="connsiteX49" fmla="*/ 69850 w 993775"/>
                <a:gd name="connsiteY49" fmla="*/ 38100 h 1000125"/>
                <a:gd name="connsiteX50" fmla="*/ 69850 w 993775"/>
                <a:gd name="connsiteY50" fmla="*/ 0 h 1000125"/>
                <a:gd name="connsiteX51" fmla="*/ 0 w 993775"/>
                <a:gd name="connsiteY51" fmla="*/ 0 h 1000125"/>
                <a:gd name="connsiteX0" fmla="*/ 993775 w 993775"/>
                <a:gd name="connsiteY0" fmla="*/ 1000125 h 1000125"/>
                <a:gd name="connsiteX1" fmla="*/ 993775 w 993775"/>
                <a:gd name="connsiteY1" fmla="*/ 952500 h 1000125"/>
                <a:gd name="connsiteX2" fmla="*/ 952500 w 993775"/>
                <a:gd name="connsiteY2" fmla="*/ 952500 h 1000125"/>
                <a:gd name="connsiteX3" fmla="*/ 952500 w 993775"/>
                <a:gd name="connsiteY3" fmla="*/ 889000 h 1000125"/>
                <a:gd name="connsiteX4" fmla="*/ 803275 w 993775"/>
                <a:gd name="connsiteY4" fmla="*/ 889000 h 1000125"/>
                <a:gd name="connsiteX5" fmla="*/ 803275 w 993775"/>
                <a:gd name="connsiteY5" fmla="*/ 857250 h 1000125"/>
                <a:gd name="connsiteX6" fmla="*/ 765175 w 993775"/>
                <a:gd name="connsiteY6" fmla="*/ 857250 h 1000125"/>
                <a:gd name="connsiteX7" fmla="*/ 765175 w 993775"/>
                <a:gd name="connsiteY7" fmla="*/ 806450 h 1000125"/>
                <a:gd name="connsiteX8" fmla="*/ 752475 w 993775"/>
                <a:gd name="connsiteY8" fmla="*/ 806450 h 1000125"/>
                <a:gd name="connsiteX9" fmla="*/ 752475 w 993775"/>
                <a:gd name="connsiteY9" fmla="*/ 806450 h 1000125"/>
                <a:gd name="connsiteX10" fmla="*/ 752475 w 993775"/>
                <a:gd name="connsiteY10" fmla="*/ 777875 h 1000125"/>
                <a:gd name="connsiteX11" fmla="*/ 723900 w 993775"/>
                <a:gd name="connsiteY11" fmla="*/ 777875 h 1000125"/>
                <a:gd name="connsiteX12" fmla="*/ 723900 w 993775"/>
                <a:gd name="connsiteY12" fmla="*/ 739775 h 1000125"/>
                <a:gd name="connsiteX13" fmla="*/ 708025 w 993775"/>
                <a:gd name="connsiteY13" fmla="*/ 739775 h 1000125"/>
                <a:gd name="connsiteX14" fmla="*/ 708025 w 993775"/>
                <a:gd name="connsiteY14" fmla="*/ 717550 h 1000125"/>
                <a:gd name="connsiteX15" fmla="*/ 666750 w 993775"/>
                <a:gd name="connsiteY15" fmla="*/ 717550 h 1000125"/>
                <a:gd name="connsiteX16" fmla="*/ 666750 w 993775"/>
                <a:gd name="connsiteY16" fmla="*/ 698500 h 1000125"/>
                <a:gd name="connsiteX17" fmla="*/ 539750 w 993775"/>
                <a:gd name="connsiteY17" fmla="*/ 698500 h 1000125"/>
                <a:gd name="connsiteX18" fmla="*/ 539750 w 993775"/>
                <a:gd name="connsiteY18" fmla="*/ 698500 h 1000125"/>
                <a:gd name="connsiteX19" fmla="*/ 539750 w 993775"/>
                <a:gd name="connsiteY19" fmla="*/ 669925 h 1000125"/>
                <a:gd name="connsiteX20" fmla="*/ 476250 w 993775"/>
                <a:gd name="connsiteY20" fmla="*/ 669925 h 1000125"/>
                <a:gd name="connsiteX21" fmla="*/ 476250 w 993775"/>
                <a:gd name="connsiteY21" fmla="*/ 650875 h 1000125"/>
                <a:gd name="connsiteX22" fmla="*/ 422275 w 993775"/>
                <a:gd name="connsiteY22" fmla="*/ 650875 h 1000125"/>
                <a:gd name="connsiteX23" fmla="*/ 422275 w 993775"/>
                <a:gd name="connsiteY23" fmla="*/ 622300 h 1000125"/>
                <a:gd name="connsiteX24" fmla="*/ 355600 w 993775"/>
                <a:gd name="connsiteY24" fmla="*/ 622300 h 1000125"/>
                <a:gd name="connsiteX25" fmla="*/ 355600 w 993775"/>
                <a:gd name="connsiteY25" fmla="*/ 600075 h 1000125"/>
                <a:gd name="connsiteX26" fmla="*/ 323850 w 993775"/>
                <a:gd name="connsiteY26" fmla="*/ 600075 h 1000125"/>
                <a:gd name="connsiteX27" fmla="*/ 323850 w 993775"/>
                <a:gd name="connsiteY27" fmla="*/ 555625 h 1000125"/>
                <a:gd name="connsiteX28" fmla="*/ 288925 w 993775"/>
                <a:gd name="connsiteY28" fmla="*/ 555625 h 1000125"/>
                <a:gd name="connsiteX29" fmla="*/ 288925 w 993775"/>
                <a:gd name="connsiteY29" fmla="*/ 466725 h 1000125"/>
                <a:gd name="connsiteX30" fmla="*/ 263525 w 993775"/>
                <a:gd name="connsiteY30" fmla="*/ 466725 h 1000125"/>
                <a:gd name="connsiteX31" fmla="*/ 263525 w 993775"/>
                <a:gd name="connsiteY31" fmla="*/ 428625 h 1000125"/>
                <a:gd name="connsiteX32" fmla="*/ 228600 w 993775"/>
                <a:gd name="connsiteY32" fmla="*/ 428625 h 1000125"/>
                <a:gd name="connsiteX33" fmla="*/ 228600 w 993775"/>
                <a:gd name="connsiteY33" fmla="*/ 307975 h 1000125"/>
                <a:gd name="connsiteX34" fmla="*/ 228600 w 993775"/>
                <a:gd name="connsiteY34" fmla="*/ 307975 h 1000125"/>
                <a:gd name="connsiteX35" fmla="*/ 219075 w 993775"/>
                <a:gd name="connsiteY35" fmla="*/ 307975 h 1000125"/>
                <a:gd name="connsiteX36" fmla="*/ 219075 w 993775"/>
                <a:gd name="connsiteY36" fmla="*/ 266700 h 1000125"/>
                <a:gd name="connsiteX37" fmla="*/ 206375 w 993775"/>
                <a:gd name="connsiteY37" fmla="*/ 266700 h 1000125"/>
                <a:gd name="connsiteX38" fmla="*/ 206375 w 993775"/>
                <a:gd name="connsiteY38" fmla="*/ 231775 h 1000125"/>
                <a:gd name="connsiteX39" fmla="*/ 190500 w 993775"/>
                <a:gd name="connsiteY39" fmla="*/ 231775 h 1000125"/>
                <a:gd name="connsiteX40" fmla="*/ 190500 w 993775"/>
                <a:gd name="connsiteY40" fmla="*/ 174625 h 1000125"/>
                <a:gd name="connsiteX41" fmla="*/ 174625 w 993775"/>
                <a:gd name="connsiteY41" fmla="*/ 174625 h 1000125"/>
                <a:gd name="connsiteX42" fmla="*/ 174625 w 993775"/>
                <a:gd name="connsiteY42" fmla="*/ 95250 h 1000125"/>
                <a:gd name="connsiteX43" fmla="*/ 139700 w 993775"/>
                <a:gd name="connsiteY43" fmla="*/ 95250 h 1000125"/>
                <a:gd name="connsiteX44" fmla="*/ 139700 w 993775"/>
                <a:gd name="connsiteY44" fmla="*/ 76200 h 1000125"/>
                <a:gd name="connsiteX45" fmla="*/ 114300 w 993775"/>
                <a:gd name="connsiteY45" fmla="*/ 76200 h 1000125"/>
                <a:gd name="connsiteX46" fmla="*/ 120650 w 993775"/>
                <a:gd name="connsiteY46" fmla="*/ 57150 h 1000125"/>
                <a:gd name="connsiteX47" fmla="*/ 82550 w 993775"/>
                <a:gd name="connsiteY47" fmla="*/ 57150 h 1000125"/>
                <a:gd name="connsiteX48" fmla="*/ 82550 w 993775"/>
                <a:gd name="connsiteY48" fmla="*/ 38100 h 1000125"/>
                <a:gd name="connsiteX49" fmla="*/ 69850 w 993775"/>
                <a:gd name="connsiteY49" fmla="*/ 38100 h 1000125"/>
                <a:gd name="connsiteX50" fmla="*/ 69850 w 993775"/>
                <a:gd name="connsiteY50" fmla="*/ 0 h 1000125"/>
                <a:gd name="connsiteX51" fmla="*/ 0 w 993775"/>
                <a:gd name="connsiteY51" fmla="*/ 0 h 1000125"/>
                <a:gd name="connsiteX0" fmla="*/ 993775 w 993775"/>
                <a:gd name="connsiteY0" fmla="*/ 1000125 h 1000125"/>
                <a:gd name="connsiteX1" fmla="*/ 993775 w 993775"/>
                <a:gd name="connsiteY1" fmla="*/ 952500 h 1000125"/>
                <a:gd name="connsiteX2" fmla="*/ 952500 w 993775"/>
                <a:gd name="connsiteY2" fmla="*/ 952500 h 1000125"/>
                <a:gd name="connsiteX3" fmla="*/ 952500 w 993775"/>
                <a:gd name="connsiteY3" fmla="*/ 889000 h 1000125"/>
                <a:gd name="connsiteX4" fmla="*/ 803275 w 993775"/>
                <a:gd name="connsiteY4" fmla="*/ 889000 h 1000125"/>
                <a:gd name="connsiteX5" fmla="*/ 803275 w 993775"/>
                <a:gd name="connsiteY5" fmla="*/ 857250 h 1000125"/>
                <a:gd name="connsiteX6" fmla="*/ 765175 w 993775"/>
                <a:gd name="connsiteY6" fmla="*/ 857250 h 1000125"/>
                <a:gd name="connsiteX7" fmla="*/ 765175 w 993775"/>
                <a:gd name="connsiteY7" fmla="*/ 806450 h 1000125"/>
                <a:gd name="connsiteX8" fmla="*/ 752475 w 993775"/>
                <a:gd name="connsiteY8" fmla="*/ 806450 h 1000125"/>
                <a:gd name="connsiteX9" fmla="*/ 752475 w 993775"/>
                <a:gd name="connsiteY9" fmla="*/ 806450 h 1000125"/>
                <a:gd name="connsiteX10" fmla="*/ 752475 w 993775"/>
                <a:gd name="connsiteY10" fmla="*/ 777875 h 1000125"/>
                <a:gd name="connsiteX11" fmla="*/ 723900 w 993775"/>
                <a:gd name="connsiteY11" fmla="*/ 777875 h 1000125"/>
                <a:gd name="connsiteX12" fmla="*/ 723900 w 993775"/>
                <a:gd name="connsiteY12" fmla="*/ 739775 h 1000125"/>
                <a:gd name="connsiteX13" fmla="*/ 708025 w 993775"/>
                <a:gd name="connsiteY13" fmla="*/ 739775 h 1000125"/>
                <a:gd name="connsiteX14" fmla="*/ 708025 w 993775"/>
                <a:gd name="connsiteY14" fmla="*/ 717550 h 1000125"/>
                <a:gd name="connsiteX15" fmla="*/ 666750 w 993775"/>
                <a:gd name="connsiteY15" fmla="*/ 717550 h 1000125"/>
                <a:gd name="connsiteX16" fmla="*/ 666750 w 993775"/>
                <a:gd name="connsiteY16" fmla="*/ 698500 h 1000125"/>
                <a:gd name="connsiteX17" fmla="*/ 539750 w 993775"/>
                <a:gd name="connsiteY17" fmla="*/ 698500 h 1000125"/>
                <a:gd name="connsiteX18" fmla="*/ 539750 w 993775"/>
                <a:gd name="connsiteY18" fmla="*/ 698500 h 1000125"/>
                <a:gd name="connsiteX19" fmla="*/ 539750 w 993775"/>
                <a:gd name="connsiteY19" fmla="*/ 669925 h 1000125"/>
                <a:gd name="connsiteX20" fmla="*/ 476250 w 993775"/>
                <a:gd name="connsiteY20" fmla="*/ 669925 h 1000125"/>
                <a:gd name="connsiteX21" fmla="*/ 476250 w 993775"/>
                <a:gd name="connsiteY21" fmla="*/ 650875 h 1000125"/>
                <a:gd name="connsiteX22" fmla="*/ 422275 w 993775"/>
                <a:gd name="connsiteY22" fmla="*/ 650875 h 1000125"/>
                <a:gd name="connsiteX23" fmla="*/ 422275 w 993775"/>
                <a:gd name="connsiteY23" fmla="*/ 622300 h 1000125"/>
                <a:gd name="connsiteX24" fmla="*/ 355600 w 993775"/>
                <a:gd name="connsiteY24" fmla="*/ 622300 h 1000125"/>
                <a:gd name="connsiteX25" fmla="*/ 355600 w 993775"/>
                <a:gd name="connsiteY25" fmla="*/ 600075 h 1000125"/>
                <a:gd name="connsiteX26" fmla="*/ 323850 w 993775"/>
                <a:gd name="connsiteY26" fmla="*/ 600075 h 1000125"/>
                <a:gd name="connsiteX27" fmla="*/ 323850 w 993775"/>
                <a:gd name="connsiteY27" fmla="*/ 555625 h 1000125"/>
                <a:gd name="connsiteX28" fmla="*/ 288925 w 993775"/>
                <a:gd name="connsiteY28" fmla="*/ 555625 h 1000125"/>
                <a:gd name="connsiteX29" fmla="*/ 288925 w 993775"/>
                <a:gd name="connsiteY29" fmla="*/ 466725 h 1000125"/>
                <a:gd name="connsiteX30" fmla="*/ 263525 w 993775"/>
                <a:gd name="connsiteY30" fmla="*/ 466725 h 1000125"/>
                <a:gd name="connsiteX31" fmla="*/ 263525 w 993775"/>
                <a:gd name="connsiteY31" fmla="*/ 428625 h 1000125"/>
                <a:gd name="connsiteX32" fmla="*/ 228600 w 993775"/>
                <a:gd name="connsiteY32" fmla="*/ 428625 h 1000125"/>
                <a:gd name="connsiteX33" fmla="*/ 228600 w 993775"/>
                <a:gd name="connsiteY33" fmla="*/ 307975 h 1000125"/>
                <a:gd name="connsiteX34" fmla="*/ 228600 w 993775"/>
                <a:gd name="connsiteY34" fmla="*/ 307975 h 1000125"/>
                <a:gd name="connsiteX35" fmla="*/ 219075 w 993775"/>
                <a:gd name="connsiteY35" fmla="*/ 307975 h 1000125"/>
                <a:gd name="connsiteX36" fmla="*/ 219075 w 993775"/>
                <a:gd name="connsiteY36" fmla="*/ 266700 h 1000125"/>
                <a:gd name="connsiteX37" fmla="*/ 206375 w 993775"/>
                <a:gd name="connsiteY37" fmla="*/ 266700 h 1000125"/>
                <a:gd name="connsiteX38" fmla="*/ 206375 w 993775"/>
                <a:gd name="connsiteY38" fmla="*/ 231775 h 1000125"/>
                <a:gd name="connsiteX39" fmla="*/ 190500 w 993775"/>
                <a:gd name="connsiteY39" fmla="*/ 231775 h 1000125"/>
                <a:gd name="connsiteX40" fmla="*/ 190500 w 993775"/>
                <a:gd name="connsiteY40" fmla="*/ 174625 h 1000125"/>
                <a:gd name="connsiteX41" fmla="*/ 174625 w 993775"/>
                <a:gd name="connsiteY41" fmla="*/ 174625 h 1000125"/>
                <a:gd name="connsiteX42" fmla="*/ 174625 w 993775"/>
                <a:gd name="connsiteY42" fmla="*/ 95250 h 1000125"/>
                <a:gd name="connsiteX43" fmla="*/ 139700 w 993775"/>
                <a:gd name="connsiteY43" fmla="*/ 95250 h 1000125"/>
                <a:gd name="connsiteX44" fmla="*/ 139700 w 993775"/>
                <a:gd name="connsiteY44" fmla="*/ 76200 h 1000125"/>
                <a:gd name="connsiteX45" fmla="*/ 117475 w 993775"/>
                <a:gd name="connsiteY45" fmla="*/ 76200 h 1000125"/>
                <a:gd name="connsiteX46" fmla="*/ 120650 w 993775"/>
                <a:gd name="connsiteY46" fmla="*/ 57150 h 1000125"/>
                <a:gd name="connsiteX47" fmla="*/ 82550 w 993775"/>
                <a:gd name="connsiteY47" fmla="*/ 57150 h 1000125"/>
                <a:gd name="connsiteX48" fmla="*/ 82550 w 993775"/>
                <a:gd name="connsiteY48" fmla="*/ 38100 h 1000125"/>
                <a:gd name="connsiteX49" fmla="*/ 69850 w 993775"/>
                <a:gd name="connsiteY49" fmla="*/ 38100 h 1000125"/>
                <a:gd name="connsiteX50" fmla="*/ 69850 w 993775"/>
                <a:gd name="connsiteY50" fmla="*/ 0 h 1000125"/>
                <a:gd name="connsiteX51" fmla="*/ 0 w 993775"/>
                <a:gd name="connsiteY51" fmla="*/ 0 h 1000125"/>
                <a:gd name="connsiteX0" fmla="*/ 993775 w 993775"/>
                <a:gd name="connsiteY0" fmla="*/ 1000125 h 1000125"/>
                <a:gd name="connsiteX1" fmla="*/ 993775 w 993775"/>
                <a:gd name="connsiteY1" fmla="*/ 952500 h 1000125"/>
                <a:gd name="connsiteX2" fmla="*/ 952500 w 993775"/>
                <a:gd name="connsiteY2" fmla="*/ 952500 h 1000125"/>
                <a:gd name="connsiteX3" fmla="*/ 952500 w 993775"/>
                <a:gd name="connsiteY3" fmla="*/ 889000 h 1000125"/>
                <a:gd name="connsiteX4" fmla="*/ 803275 w 993775"/>
                <a:gd name="connsiteY4" fmla="*/ 889000 h 1000125"/>
                <a:gd name="connsiteX5" fmla="*/ 803275 w 993775"/>
                <a:gd name="connsiteY5" fmla="*/ 857250 h 1000125"/>
                <a:gd name="connsiteX6" fmla="*/ 765175 w 993775"/>
                <a:gd name="connsiteY6" fmla="*/ 857250 h 1000125"/>
                <a:gd name="connsiteX7" fmla="*/ 765175 w 993775"/>
                <a:gd name="connsiteY7" fmla="*/ 806450 h 1000125"/>
                <a:gd name="connsiteX8" fmla="*/ 752475 w 993775"/>
                <a:gd name="connsiteY8" fmla="*/ 806450 h 1000125"/>
                <a:gd name="connsiteX9" fmla="*/ 752475 w 993775"/>
                <a:gd name="connsiteY9" fmla="*/ 806450 h 1000125"/>
                <a:gd name="connsiteX10" fmla="*/ 752475 w 993775"/>
                <a:gd name="connsiteY10" fmla="*/ 777875 h 1000125"/>
                <a:gd name="connsiteX11" fmla="*/ 723900 w 993775"/>
                <a:gd name="connsiteY11" fmla="*/ 777875 h 1000125"/>
                <a:gd name="connsiteX12" fmla="*/ 723900 w 993775"/>
                <a:gd name="connsiteY12" fmla="*/ 739775 h 1000125"/>
                <a:gd name="connsiteX13" fmla="*/ 708025 w 993775"/>
                <a:gd name="connsiteY13" fmla="*/ 739775 h 1000125"/>
                <a:gd name="connsiteX14" fmla="*/ 708025 w 993775"/>
                <a:gd name="connsiteY14" fmla="*/ 717550 h 1000125"/>
                <a:gd name="connsiteX15" fmla="*/ 666750 w 993775"/>
                <a:gd name="connsiteY15" fmla="*/ 717550 h 1000125"/>
                <a:gd name="connsiteX16" fmla="*/ 666750 w 993775"/>
                <a:gd name="connsiteY16" fmla="*/ 698500 h 1000125"/>
                <a:gd name="connsiteX17" fmla="*/ 539750 w 993775"/>
                <a:gd name="connsiteY17" fmla="*/ 698500 h 1000125"/>
                <a:gd name="connsiteX18" fmla="*/ 539750 w 993775"/>
                <a:gd name="connsiteY18" fmla="*/ 698500 h 1000125"/>
                <a:gd name="connsiteX19" fmla="*/ 539750 w 993775"/>
                <a:gd name="connsiteY19" fmla="*/ 669925 h 1000125"/>
                <a:gd name="connsiteX20" fmla="*/ 476250 w 993775"/>
                <a:gd name="connsiteY20" fmla="*/ 669925 h 1000125"/>
                <a:gd name="connsiteX21" fmla="*/ 476250 w 993775"/>
                <a:gd name="connsiteY21" fmla="*/ 650875 h 1000125"/>
                <a:gd name="connsiteX22" fmla="*/ 422275 w 993775"/>
                <a:gd name="connsiteY22" fmla="*/ 650875 h 1000125"/>
                <a:gd name="connsiteX23" fmla="*/ 422275 w 993775"/>
                <a:gd name="connsiteY23" fmla="*/ 622300 h 1000125"/>
                <a:gd name="connsiteX24" fmla="*/ 355600 w 993775"/>
                <a:gd name="connsiteY24" fmla="*/ 622300 h 1000125"/>
                <a:gd name="connsiteX25" fmla="*/ 355600 w 993775"/>
                <a:gd name="connsiteY25" fmla="*/ 600075 h 1000125"/>
                <a:gd name="connsiteX26" fmla="*/ 323850 w 993775"/>
                <a:gd name="connsiteY26" fmla="*/ 600075 h 1000125"/>
                <a:gd name="connsiteX27" fmla="*/ 323850 w 993775"/>
                <a:gd name="connsiteY27" fmla="*/ 555625 h 1000125"/>
                <a:gd name="connsiteX28" fmla="*/ 288925 w 993775"/>
                <a:gd name="connsiteY28" fmla="*/ 555625 h 1000125"/>
                <a:gd name="connsiteX29" fmla="*/ 288925 w 993775"/>
                <a:gd name="connsiteY29" fmla="*/ 466725 h 1000125"/>
                <a:gd name="connsiteX30" fmla="*/ 263525 w 993775"/>
                <a:gd name="connsiteY30" fmla="*/ 466725 h 1000125"/>
                <a:gd name="connsiteX31" fmla="*/ 263525 w 993775"/>
                <a:gd name="connsiteY31" fmla="*/ 428625 h 1000125"/>
                <a:gd name="connsiteX32" fmla="*/ 228600 w 993775"/>
                <a:gd name="connsiteY32" fmla="*/ 428625 h 1000125"/>
                <a:gd name="connsiteX33" fmla="*/ 228600 w 993775"/>
                <a:gd name="connsiteY33" fmla="*/ 307975 h 1000125"/>
                <a:gd name="connsiteX34" fmla="*/ 228600 w 993775"/>
                <a:gd name="connsiteY34" fmla="*/ 307975 h 1000125"/>
                <a:gd name="connsiteX35" fmla="*/ 219075 w 993775"/>
                <a:gd name="connsiteY35" fmla="*/ 307975 h 1000125"/>
                <a:gd name="connsiteX36" fmla="*/ 219075 w 993775"/>
                <a:gd name="connsiteY36" fmla="*/ 266700 h 1000125"/>
                <a:gd name="connsiteX37" fmla="*/ 206375 w 993775"/>
                <a:gd name="connsiteY37" fmla="*/ 266700 h 1000125"/>
                <a:gd name="connsiteX38" fmla="*/ 206375 w 993775"/>
                <a:gd name="connsiteY38" fmla="*/ 231775 h 1000125"/>
                <a:gd name="connsiteX39" fmla="*/ 190500 w 993775"/>
                <a:gd name="connsiteY39" fmla="*/ 231775 h 1000125"/>
                <a:gd name="connsiteX40" fmla="*/ 190500 w 993775"/>
                <a:gd name="connsiteY40" fmla="*/ 174625 h 1000125"/>
                <a:gd name="connsiteX41" fmla="*/ 174625 w 993775"/>
                <a:gd name="connsiteY41" fmla="*/ 174625 h 1000125"/>
                <a:gd name="connsiteX42" fmla="*/ 174625 w 993775"/>
                <a:gd name="connsiteY42" fmla="*/ 95250 h 1000125"/>
                <a:gd name="connsiteX43" fmla="*/ 139700 w 993775"/>
                <a:gd name="connsiteY43" fmla="*/ 95250 h 1000125"/>
                <a:gd name="connsiteX44" fmla="*/ 139700 w 993775"/>
                <a:gd name="connsiteY44" fmla="*/ 76200 h 1000125"/>
                <a:gd name="connsiteX45" fmla="*/ 123825 w 993775"/>
                <a:gd name="connsiteY45" fmla="*/ 79375 h 1000125"/>
                <a:gd name="connsiteX46" fmla="*/ 120650 w 993775"/>
                <a:gd name="connsiteY46" fmla="*/ 57150 h 1000125"/>
                <a:gd name="connsiteX47" fmla="*/ 82550 w 993775"/>
                <a:gd name="connsiteY47" fmla="*/ 57150 h 1000125"/>
                <a:gd name="connsiteX48" fmla="*/ 82550 w 993775"/>
                <a:gd name="connsiteY48" fmla="*/ 38100 h 1000125"/>
                <a:gd name="connsiteX49" fmla="*/ 69850 w 993775"/>
                <a:gd name="connsiteY49" fmla="*/ 38100 h 1000125"/>
                <a:gd name="connsiteX50" fmla="*/ 69850 w 993775"/>
                <a:gd name="connsiteY50" fmla="*/ 0 h 1000125"/>
                <a:gd name="connsiteX51" fmla="*/ 0 w 993775"/>
                <a:gd name="connsiteY51" fmla="*/ 0 h 10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3775" h="1000125">
                  <a:moveTo>
                    <a:pt x="993775" y="1000125"/>
                  </a:moveTo>
                  <a:lnTo>
                    <a:pt x="993775" y="952500"/>
                  </a:lnTo>
                  <a:lnTo>
                    <a:pt x="952500" y="952500"/>
                  </a:lnTo>
                  <a:lnTo>
                    <a:pt x="952500" y="889000"/>
                  </a:lnTo>
                  <a:lnTo>
                    <a:pt x="803275" y="889000"/>
                  </a:lnTo>
                  <a:lnTo>
                    <a:pt x="803275" y="857250"/>
                  </a:lnTo>
                  <a:lnTo>
                    <a:pt x="765175" y="857250"/>
                  </a:lnTo>
                  <a:lnTo>
                    <a:pt x="765175" y="806450"/>
                  </a:lnTo>
                  <a:lnTo>
                    <a:pt x="752475" y="806450"/>
                  </a:lnTo>
                  <a:lnTo>
                    <a:pt x="752475" y="806450"/>
                  </a:lnTo>
                  <a:lnTo>
                    <a:pt x="752475" y="777875"/>
                  </a:lnTo>
                  <a:lnTo>
                    <a:pt x="723900" y="777875"/>
                  </a:lnTo>
                  <a:lnTo>
                    <a:pt x="723900" y="739775"/>
                  </a:lnTo>
                  <a:lnTo>
                    <a:pt x="708025" y="739775"/>
                  </a:lnTo>
                  <a:lnTo>
                    <a:pt x="708025" y="717550"/>
                  </a:lnTo>
                  <a:lnTo>
                    <a:pt x="666750" y="717550"/>
                  </a:lnTo>
                  <a:lnTo>
                    <a:pt x="666750" y="698500"/>
                  </a:lnTo>
                  <a:lnTo>
                    <a:pt x="539750" y="698500"/>
                  </a:lnTo>
                  <a:lnTo>
                    <a:pt x="539750" y="698500"/>
                  </a:lnTo>
                  <a:lnTo>
                    <a:pt x="539750" y="669925"/>
                  </a:lnTo>
                  <a:lnTo>
                    <a:pt x="476250" y="669925"/>
                  </a:lnTo>
                  <a:lnTo>
                    <a:pt x="476250" y="650875"/>
                  </a:lnTo>
                  <a:lnTo>
                    <a:pt x="422275" y="650875"/>
                  </a:lnTo>
                  <a:lnTo>
                    <a:pt x="422275" y="622300"/>
                  </a:lnTo>
                  <a:lnTo>
                    <a:pt x="355600" y="622300"/>
                  </a:lnTo>
                  <a:lnTo>
                    <a:pt x="355600" y="600075"/>
                  </a:lnTo>
                  <a:lnTo>
                    <a:pt x="323850" y="600075"/>
                  </a:lnTo>
                  <a:lnTo>
                    <a:pt x="323850" y="555625"/>
                  </a:lnTo>
                  <a:lnTo>
                    <a:pt x="288925" y="555625"/>
                  </a:lnTo>
                  <a:lnTo>
                    <a:pt x="288925" y="466725"/>
                  </a:lnTo>
                  <a:lnTo>
                    <a:pt x="263525" y="466725"/>
                  </a:lnTo>
                  <a:lnTo>
                    <a:pt x="263525" y="428625"/>
                  </a:lnTo>
                  <a:lnTo>
                    <a:pt x="228600" y="428625"/>
                  </a:lnTo>
                  <a:lnTo>
                    <a:pt x="228600" y="307975"/>
                  </a:lnTo>
                  <a:lnTo>
                    <a:pt x="228600" y="307975"/>
                  </a:lnTo>
                  <a:lnTo>
                    <a:pt x="219075" y="307975"/>
                  </a:lnTo>
                  <a:lnTo>
                    <a:pt x="219075" y="266700"/>
                  </a:lnTo>
                  <a:lnTo>
                    <a:pt x="206375" y="266700"/>
                  </a:lnTo>
                  <a:lnTo>
                    <a:pt x="206375" y="231775"/>
                  </a:lnTo>
                  <a:lnTo>
                    <a:pt x="190500" y="231775"/>
                  </a:lnTo>
                  <a:lnTo>
                    <a:pt x="190500" y="174625"/>
                  </a:lnTo>
                  <a:lnTo>
                    <a:pt x="174625" y="174625"/>
                  </a:lnTo>
                  <a:lnTo>
                    <a:pt x="174625" y="95250"/>
                  </a:lnTo>
                  <a:lnTo>
                    <a:pt x="139700" y="95250"/>
                  </a:lnTo>
                  <a:lnTo>
                    <a:pt x="139700" y="76200"/>
                  </a:lnTo>
                  <a:lnTo>
                    <a:pt x="123825" y="79375"/>
                  </a:lnTo>
                  <a:lnTo>
                    <a:pt x="120650" y="57150"/>
                  </a:lnTo>
                  <a:lnTo>
                    <a:pt x="82550" y="57150"/>
                  </a:lnTo>
                  <a:lnTo>
                    <a:pt x="82550" y="38100"/>
                  </a:lnTo>
                  <a:lnTo>
                    <a:pt x="69850" y="38100"/>
                  </a:lnTo>
                  <a:lnTo>
                    <a:pt x="698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5" name="Freeform 114">
              <a:extLst>
                <a:ext uri="{FF2B5EF4-FFF2-40B4-BE49-F238E27FC236}">
                  <a16:creationId xmlns:a16="http://schemas.microsoft.com/office/drawing/2014/main" id="{C135B987-A492-3B06-CD05-F3689D1BDF32}"/>
                </a:ext>
              </a:extLst>
            </p:cNvPr>
            <p:cNvSpPr/>
            <p:nvPr/>
          </p:nvSpPr>
          <p:spPr bwMode="auto">
            <a:xfrm>
              <a:off x="3533775" y="3006725"/>
              <a:ext cx="174625" cy="377825"/>
            </a:xfrm>
            <a:custGeom>
              <a:avLst/>
              <a:gdLst>
                <a:gd name="connsiteX0" fmla="*/ 0 w 174625"/>
                <a:gd name="connsiteY0" fmla="*/ 0 h 377825"/>
                <a:gd name="connsiteX1" fmla="*/ 38100 w 174625"/>
                <a:gd name="connsiteY1" fmla="*/ 0 h 377825"/>
                <a:gd name="connsiteX2" fmla="*/ 38100 w 174625"/>
                <a:gd name="connsiteY2" fmla="*/ 47625 h 377825"/>
                <a:gd name="connsiteX3" fmla="*/ 82550 w 174625"/>
                <a:gd name="connsiteY3" fmla="*/ 47625 h 377825"/>
                <a:gd name="connsiteX4" fmla="*/ 82550 w 174625"/>
                <a:gd name="connsiteY4" fmla="*/ 149225 h 377825"/>
                <a:gd name="connsiteX5" fmla="*/ 98425 w 174625"/>
                <a:gd name="connsiteY5" fmla="*/ 149225 h 377825"/>
                <a:gd name="connsiteX6" fmla="*/ 98425 w 174625"/>
                <a:gd name="connsiteY6" fmla="*/ 209550 h 377825"/>
                <a:gd name="connsiteX7" fmla="*/ 120650 w 174625"/>
                <a:gd name="connsiteY7" fmla="*/ 209550 h 377825"/>
                <a:gd name="connsiteX8" fmla="*/ 120650 w 174625"/>
                <a:gd name="connsiteY8" fmla="*/ 254000 h 377825"/>
                <a:gd name="connsiteX9" fmla="*/ 146050 w 174625"/>
                <a:gd name="connsiteY9" fmla="*/ 254000 h 377825"/>
                <a:gd name="connsiteX10" fmla="*/ 146050 w 174625"/>
                <a:gd name="connsiteY10" fmla="*/ 323850 h 377825"/>
                <a:gd name="connsiteX11" fmla="*/ 174625 w 174625"/>
                <a:gd name="connsiteY11" fmla="*/ 323850 h 377825"/>
                <a:gd name="connsiteX12" fmla="*/ 174625 w 174625"/>
                <a:gd name="connsiteY12" fmla="*/ 377825 h 37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4625" h="377825">
                  <a:moveTo>
                    <a:pt x="0" y="0"/>
                  </a:moveTo>
                  <a:lnTo>
                    <a:pt x="38100" y="0"/>
                  </a:lnTo>
                  <a:lnTo>
                    <a:pt x="38100" y="47625"/>
                  </a:lnTo>
                  <a:lnTo>
                    <a:pt x="82550" y="47625"/>
                  </a:lnTo>
                  <a:lnTo>
                    <a:pt x="82550" y="149225"/>
                  </a:lnTo>
                  <a:lnTo>
                    <a:pt x="98425" y="149225"/>
                  </a:lnTo>
                  <a:lnTo>
                    <a:pt x="98425" y="209550"/>
                  </a:lnTo>
                  <a:lnTo>
                    <a:pt x="120650" y="209550"/>
                  </a:lnTo>
                  <a:lnTo>
                    <a:pt x="120650" y="254000"/>
                  </a:lnTo>
                  <a:lnTo>
                    <a:pt x="146050" y="254000"/>
                  </a:lnTo>
                  <a:lnTo>
                    <a:pt x="146050" y="323850"/>
                  </a:lnTo>
                  <a:lnTo>
                    <a:pt x="174625" y="323850"/>
                  </a:lnTo>
                  <a:lnTo>
                    <a:pt x="174625" y="377825"/>
                  </a:lnTo>
                </a:path>
              </a:pathLst>
            </a:custGeom>
            <a:noFill/>
            <a:ln w="28575">
              <a:solidFill>
                <a:schemeClr val="accent1"/>
              </a:solidFill>
              <a:miter lim="800000"/>
              <a:headEnd/>
              <a:tailEnd/>
            </a:ln>
          </p:spPr>
          <p:txBody>
            <a:bodyPr rtlCol="0" anchor="ctr"/>
            <a:lstStyle/>
            <a:p>
              <a:pPr algn="ctr"/>
              <a:endParaRPr lang="en-US" dirty="0"/>
            </a:p>
          </p:txBody>
        </p:sp>
        <p:sp>
          <p:nvSpPr>
            <p:cNvPr id="116" name="Freeform 115">
              <a:extLst>
                <a:ext uri="{FF2B5EF4-FFF2-40B4-BE49-F238E27FC236}">
                  <a16:creationId xmlns:a16="http://schemas.microsoft.com/office/drawing/2014/main" id="{75E2CF5C-F7A1-AD62-1330-FFDB91C023EE}"/>
                </a:ext>
              </a:extLst>
            </p:cNvPr>
            <p:cNvSpPr/>
            <p:nvPr/>
          </p:nvSpPr>
          <p:spPr bwMode="auto">
            <a:xfrm>
              <a:off x="3714749" y="3362324"/>
              <a:ext cx="257175" cy="158750"/>
            </a:xfrm>
            <a:custGeom>
              <a:avLst/>
              <a:gdLst>
                <a:gd name="connsiteX0" fmla="*/ 0 w 266700"/>
                <a:gd name="connsiteY0" fmla="*/ 0 h 152400"/>
                <a:gd name="connsiteX1" fmla="*/ 0 w 266700"/>
                <a:gd name="connsiteY1" fmla="*/ 44450 h 152400"/>
                <a:gd name="connsiteX2" fmla="*/ 31750 w 266700"/>
                <a:gd name="connsiteY2" fmla="*/ 44450 h 152400"/>
                <a:gd name="connsiteX3" fmla="*/ 31750 w 266700"/>
                <a:gd name="connsiteY3" fmla="*/ 82550 h 152400"/>
                <a:gd name="connsiteX4" fmla="*/ 101600 w 266700"/>
                <a:gd name="connsiteY4" fmla="*/ 82550 h 152400"/>
                <a:gd name="connsiteX5" fmla="*/ 101600 w 266700"/>
                <a:gd name="connsiteY5" fmla="*/ 98425 h 152400"/>
                <a:gd name="connsiteX6" fmla="*/ 212725 w 266700"/>
                <a:gd name="connsiteY6" fmla="*/ 98425 h 152400"/>
                <a:gd name="connsiteX7" fmla="*/ 212725 w 266700"/>
                <a:gd name="connsiteY7" fmla="*/ 98425 h 152400"/>
                <a:gd name="connsiteX8" fmla="*/ 212725 w 266700"/>
                <a:gd name="connsiteY8" fmla="*/ 98425 h 152400"/>
                <a:gd name="connsiteX9" fmla="*/ 238125 w 266700"/>
                <a:gd name="connsiteY9" fmla="*/ 123825 h 152400"/>
                <a:gd name="connsiteX10" fmla="*/ 238125 w 266700"/>
                <a:gd name="connsiteY10" fmla="*/ 123825 h 152400"/>
                <a:gd name="connsiteX11" fmla="*/ 266700 w 266700"/>
                <a:gd name="connsiteY11" fmla="*/ 152400 h 152400"/>
                <a:gd name="connsiteX0" fmla="*/ 0 w 266700"/>
                <a:gd name="connsiteY0" fmla="*/ 0 h 152400"/>
                <a:gd name="connsiteX1" fmla="*/ 0 w 266700"/>
                <a:gd name="connsiteY1" fmla="*/ 44450 h 152400"/>
                <a:gd name="connsiteX2" fmla="*/ 31750 w 266700"/>
                <a:gd name="connsiteY2" fmla="*/ 44450 h 152400"/>
                <a:gd name="connsiteX3" fmla="*/ 31750 w 266700"/>
                <a:gd name="connsiteY3" fmla="*/ 82550 h 152400"/>
                <a:gd name="connsiteX4" fmla="*/ 101600 w 266700"/>
                <a:gd name="connsiteY4" fmla="*/ 82550 h 152400"/>
                <a:gd name="connsiteX5" fmla="*/ 101600 w 266700"/>
                <a:gd name="connsiteY5" fmla="*/ 98425 h 152400"/>
                <a:gd name="connsiteX6" fmla="*/ 212725 w 266700"/>
                <a:gd name="connsiteY6" fmla="*/ 98425 h 152400"/>
                <a:gd name="connsiteX7" fmla="*/ 212725 w 266700"/>
                <a:gd name="connsiteY7" fmla="*/ 98425 h 152400"/>
                <a:gd name="connsiteX8" fmla="*/ 212725 w 266700"/>
                <a:gd name="connsiteY8" fmla="*/ 98425 h 152400"/>
                <a:gd name="connsiteX9" fmla="*/ 238125 w 266700"/>
                <a:gd name="connsiteY9" fmla="*/ 123825 h 152400"/>
                <a:gd name="connsiteX10" fmla="*/ 209550 w 266700"/>
                <a:gd name="connsiteY10" fmla="*/ 123825 h 152400"/>
                <a:gd name="connsiteX11" fmla="*/ 266700 w 266700"/>
                <a:gd name="connsiteY11" fmla="*/ 152400 h 152400"/>
                <a:gd name="connsiteX0" fmla="*/ 0 w 266700"/>
                <a:gd name="connsiteY0" fmla="*/ 0 h 172294"/>
                <a:gd name="connsiteX1" fmla="*/ 0 w 266700"/>
                <a:gd name="connsiteY1" fmla="*/ 44450 h 172294"/>
                <a:gd name="connsiteX2" fmla="*/ 31750 w 266700"/>
                <a:gd name="connsiteY2" fmla="*/ 44450 h 172294"/>
                <a:gd name="connsiteX3" fmla="*/ 31750 w 266700"/>
                <a:gd name="connsiteY3" fmla="*/ 82550 h 172294"/>
                <a:gd name="connsiteX4" fmla="*/ 101600 w 266700"/>
                <a:gd name="connsiteY4" fmla="*/ 82550 h 172294"/>
                <a:gd name="connsiteX5" fmla="*/ 101600 w 266700"/>
                <a:gd name="connsiteY5" fmla="*/ 98425 h 172294"/>
                <a:gd name="connsiteX6" fmla="*/ 212725 w 266700"/>
                <a:gd name="connsiteY6" fmla="*/ 98425 h 172294"/>
                <a:gd name="connsiteX7" fmla="*/ 212725 w 266700"/>
                <a:gd name="connsiteY7" fmla="*/ 98425 h 172294"/>
                <a:gd name="connsiteX8" fmla="*/ 212725 w 266700"/>
                <a:gd name="connsiteY8" fmla="*/ 98425 h 172294"/>
                <a:gd name="connsiteX9" fmla="*/ 238125 w 266700"/>
                <a:gd name="connsiteY9" fmla="*/ 123825 h 172294"/>
                <a:gd name="connsiteX10" fmla="*/ 209550 w 266700"/>
                <a:gd name="connsiteY10" fmla="*/ 123825 h 172294"/>
                <a:gd name="connsiteX11" fmla="*/ 266700 w 266700"/>
                <a:gd name="connsiteY11" fmla="*/ 152400 h 172294"/>
                <a:gd name="connsiteX0" fmla="*/ 0 w 266700"/>
                <a:gd name="connsiteY0" fmla="*/ 0 h 262034"/>
                <a:gd name="connsiteX1" fmla="*/ 0 w 266700"/>
                <a:gd name="connsiteY1" fmla="*/ 44450 h 262034"/>
                <a:gd name="connsiteX2" fmla="*/ 31750 w 266700"/>
                <a:gd name="connsiteY2" fmla="*/ 44450 h 262034"/>
                <a:gd name="connsiteX3" fmla="*/ 31750 w 266700"/>
                <a:gd name="connsiteY3" fmla="*/ 82550 h 262034"/>
                <a:gd name="connsiteX4" fmla="*/ 101600 w 266700"/>
                <a:gd name="connsiteY4" fmla="*/ 82550 h 262034"/>
                <a:gd name="connsiteX5" fmla="*/ 101600 w 266700"/>
                <a:gd name="connsiteY5" fmla="*/ 98425 h 262034"/>
                <a:gd name="connsiteX6" fmla="*/ 212725 w 266700"/>
                <a:gd name="connsiteY6" fmla="*/ 98425 h 262034"/>
                <a:gd name="connsiteX7" fmla="*/ 212725 w 266700"/>
                <a:gd name="connsiteY7" fmla="*/ 98425 h 262034"/>
                <a:gd name="connsiteX8" fmla="*/ 212725 w 266700"/>
                <a:gd name="connsiteY8" fmla="*/ 98425 h 262034"/>
                <a:gd name="connsiteX9" fmla="*/ 238125 w 266700"/>
                <a:gd name="connsiteY9" fmla="*/ 123825 h 262034"/>
                <a:gd name="connsiteX10" fmla="*/ 219075 w 266700"/>
                <a:gd name="connsiteY10" fmla="*/ 234950 h 262034"/>
                <a:gd name="connsiteX11" fmla="*/ 266700 w 266700"/>
                <a:gd name="connsiteY11" fmla="*/ 152400 h 262034"/>
                <a:gd name="connsiteX0" fmla="*/ 0 w 266700"/>
                <a:gd name="connsiteY0" fmla="*/ 0 h 262034"/>
                <a:gd name="connsiteX1" fmla="*/ 0 w 266700"/>
                <a:gd name="connsiteY1" fmla="*/ 44450 h 262034"/>
                <a:gd name="connsiteX2" fmla="*/ 31750 w 266700"/>
                <a:gd name="connsiteY2" fmla="*/ 44450 h 262034"/>
                <a:gd name="connsiteX3" fmla="*/ 31750 w 266700"/>
                <a:gd name="connsiteY3" fmla="*/ 82550 h 262034"/>
                <a:gd name="connsiteX4" fmla="*/ 101600 w 266700"/>
                <a:gd name="connsiteY4" fmla="*/ 82550 h 262034"/>
                <a:gd name="connsiteX5" fmla="*/ 101600 w 266700"/>
                <a:gd name="connsiteY5" fmla="*/ 98425 h 262034"/>
                <a:gd name="connsiteX6" fmla="*/ 212725 w 266700"/>
                <a:gd name="connsiteY6" fmla="*/ 98425 h 262034"/>
                <a:gd name="connsiteX7" fmla="*/ 212725 w 266700"/>
                <a:gd name="connsiteY7" fmla="*/ 98425 h 262034"/>
                <a:gd name="connsiteX8" fmla="*/ 212725 w 266700"/>
                <a:gd name="connsiteY8" fmla="*/ 98425 h 262034"/>
                <a:gd name="connsiteX9" fmla="*/ 206375 w 266700"/>
                <a:gd name="connsiteY9" fmla="*/ 120650 h 262034"/>
                <a:gd name="connsiteX10" fmla="*/ 219075 w 266700"/>
                <a:gd name="connsiteY10" fmla="*/ 234950 h 262034"/>
                <a:gd name="connsiteX11" fmla="*/ 266700 w 266700"/>
                <a:gd name="connsiteY11" fmla="*/ 152400 h 262034"/>
                <a:gd name="connsiteX0" fmla="*/ 0 w 266700"/>
                <a:gd name="connsiteY0" fmla="*/ 0 h 170237"/>
                <a:gd name="connsiteX1" fmla="*/ 0 w 266700"/>
                <a:gd name="connsiteY1" fmla="*/ 44450 h 170237"/>
                <a:gd name="connsiteX2" fmla="*/ 31750 w 266700"/>
                <a:gd name="connsiteY2" fmla="*/ 44450 h 170237"/>
                <a:gd name="connsiteX3" fmla="*/ 31750 w 266700"/>
                <a:gd name="connsiteY3" fmla="*/ 82550 h 170237"/>
                <a:gd name="connsiteX4" fmla="*/ 101600 w 266700"/>
                <a:gd name="connsiteY4" fmla="*/ 82550 h 170237"/>
                <a:gd name="connsiteX5" fmla="*/ 101600 w 266700"/>
                <a:gd name="connsiteY5" fmla="*/ 98425 h 170237"/>
                <a:gd name="connsiteX6" fmla="*/ 212725 w 266700"/>
                <a:gd name="connsiteY6" fmla="*/ 98425 h 170237"/>
                <a:gd name="connsiteX7" fmla="*/ 212725 w 266700"/>
                <a:gd name="connsiteY7" fmla="*/ 98425 h 170237"/>
                <a:gd name="connsiteX8" fmla="*/ 212725 w 266700"/>
                <a:gd name="connsiteY8" fmla="*/ 98425 h 170237"/>
                <a:gd name="connsiteX9" fmla="*/ 206375 w 266700"/>
                <a:gd name="connsiteY9" fmla="*/ 120650 h 170237"/>
                <a:gd name="connsiteX10" fmla="*/ 234950 w 266700"/>
                <a:gd name="connsiteY10" fmla="*/ 120650 h 170237"/>
                <a:gd name="connsiteX11" fmla="*/ 266700 w 266700"/>
                <a:gd name="connsiteY11" fmla="*/ 152400 h 170237"/>
                <a:gd name="connsiteX0" fmla="*/ 0 w 266700"/>
                <a:gd name="connsiteY0" fmla="*/ 0 h 152400"/>
                <a:gd name="connsiteX1" fmla="*/ 0 w 266700"/>
                <a:gd name="connsiteY1" fmla="*/ 44450 h 152400"/>
                <a:gd name="connsiteX2" fmla="*/ 31750 w 266700"/>
                <a:gd name="connsiteY2" fmla="*/ 44450 h 152400"/>
                <a:gd name="connsiteX3" fmla="*/ 31750 w 266700"/>
                <a:gd name="connsiteY3" fmla="*/ 82550 h 152400"/>
                <a:gd name="connsiteX4" fmla="*/ 101600 w 266700"/>
                <a:gd name="connsiteY4" fmla="*/ 82550 h 152400"/>
                <a:gd name="connsiteX5" fmla="*/ 101600 w 266700"/>
                <a:gd name="connsiteY5" fmla="*/ 98425 h 152400"/>
                <a:gd name="connsiteX6" fmla="*/ 212725 w 266700"/>
                <a:gd name="connsiteY6" fmla="*/ 98425 h 152400"/>
                <a:gd name="connsiteX7" fmla="*/ 212725 w 266700"/>
                <a:gd name="connsiteY7" fmla="*/ 98425 h 152400"/>
                <a:gd name="connsiteX8" fmla="*/ 212725 w 266700"/>
                <a:gd name="connsiteY8" fmla="*/ 98425 h 152400"/>
                <a:gd name="connsiteX9" fmla="*/ 206375 w 266700"/>
                <a:gd name="connsiteY9" fmla="*/ 120650 h 152400"/>
                <a:gd name="connsiteX10" fmla="*/ 234950 w 266700"/>
                <a:gd name="connsiteY10" fmla="*/ 120650 h 152400"/>
                <a:gd name="connsiteX11" fmla="*/ 266700 w 266700"/>
                <a:gd name="connsiteY11" fmla="*/ 152400 h 152400"/>
                <a:gd name="connsiteX0" fmla="*/ 0 w 238125"/>
                <a:gd name="connsiteY0" fmla="*/ 0 h 152400"/>
                <a:gd name="connsiteX1" fmla="*/ 0 w 238125"/>
                <a:gd name="connsiteY1" fmla="*/ 44450 h 152400"/>
                <a:gd name="connsiteX2" fmla="*/ 31750 w 238125"/>
                <a:gd name="connsiteY2" fmla="*/ 44450 h 152400"/>
                <a:gd name="connsiteX3" fmla="*/ 31750 w 238125"/>
                <a:gd name="connsiteY3" fmla="*/ 82550 h 152400"/>
                <a:gd name="connsiteX4" fmla="*/ 101600 w 238125"/>
                <a:gd name="connsiteY4" fmla="*/ 82550 h 152400"/>
                <a:gd name="connsiteX5" fmla="*/ 101600 w 238125"/>
                <a:gd name="connsiteY5" fmla="*/ 98425 h 152400"/>
                <a:gd name="connsiteX6" fmla="*/ 212725 w 238125"/>
                <a:gd name="connsiteY6" fmla="*/ 98425 h 152400"/>
                <a:gd name="connsiteX7" fmla="*/ 212725 w 238125"/>
                <a:gd name="connsiteY7" fmla="*/ 98425 h 152400"/>
                <a:gd name="connsiteX8" fmla="*/ 212725 w 238125"/>
                <a:gd name="connsiteY8" fmla="*/ 98425 h 152400"/>
                <a:gd name="connsiteX9" fmla="*/ 206375 w 238125"/>
                <a:gd name="connsiteY9" fmla="*/ 120650 h 152400"/>
                <a:gd name="connsiteX10" fmla="*/ 234950 w 238125"/>
                <a:gd name="connsiteY10" fmla="*/ 120650 h 152400"/>
                <a:gd name="connsiteX11" fmla="*/ 238125 w 238125"/>
                <a:gd name="connsiteY11" fmla="*/ 152400 h 152400"/>
                <a:gd name="connsiteX0" fmla="*/ 0 w 238125"/>
                <a:gd name="connsiteY0" fmla="*/ 0 h 152400"/>
                <a:gd name="connsiteX1" fmla="*/ 0 w 238125"/>
                <a:gd name="connsiteY1" fmla="*/ 44450 h 152400"/>
                <a:gd name="connsiteX2" fmla="*/ 31750 w 238125"/>
                <a:gd name="connsiteY2" fmla="*/ 44450 h 152400"/>
                <a:gd name="connsiteX3" fmla="*/ 31750 w 238125"/>
                <a:gd name="connsiteY3" fmla="*/ 82550 h 152400"/>
                <a:gd name="connsiteX4" fmla="*/ 101600 w 238125"/>
                <a:gd name="connsiteY4" fmla="*/ 82550 h 152400"/>
                <a:gd name="connsiteX5" fmla="*/ 101600 w 238125"/>
                <a:gd name="connsiteY5" fmla="*/ 98425 h 152400"/>
                <a:gd name="connsiteX6" fmla="*/ 212725 w 238125"/>
                <a:gd name="connsiteY6" fmla="*/ 98425 h 152400"/>
                <a:gd name="connsiteX7" fmla="*/ 212725 w 238125"/>
                <a:gd name="connsiteY7" fmla="*/ 98425 h 152400"/>
                <a:gd name="connsiteX8" fmla="*/ 212725 w 238125"/>
                <a:gd name="connsiteY8" fmla="*/ 98425 h 152400"/>
                <a:gd name="connsiteX9" fmla="*/ 215900 w 238125"/>
                <a:gd name="connsiteY9" fmla="*/ 127000 h 152400"/>
                <a:gd name="connsiteX10" fmla="*/ 234950 w 238125"/>
                <a:gd name="connsiteY10" fmla="*/ 120650 h 152400"/>
                <a:gd name="connsiteX11" fmla="*/ 238125 w 238125"/>
                <a:gd name="connsiteY11" fmla="*/ 152400 h 152400"/>
                <a:gd name="connsiteX0" fmla="*/ 0 w 250825"/>
                <a:gd name="connsiteY0" fmla="*/ 0 h 152400"/>
                <a:gd name="connsiteX1" fmla="*/ 0 w 250825"/>
                <a:gd name="connsiteY1" fmla="*/ 44450 h 152400"/>
                <a:gd name="connsiteX2" fmla="*/ 31750 w 250825"/>
                <a:gd name="connsiteY2" fmla="*/ 44450 h 152400"/>
                <a:gd name="connsiteX3" fmla="*/ 31750 w 250825"/>
                <a:gd name="connsiteY3" fmla="*/ 82550 h 152400"/>
                <a:gd name="connsiteX4" fmla="*/ 101600 w 250825"/>
                <a:gd name="connsiteY4" fmla="*/ 82550 h 152400"/>
                <a:gd name="connsiteX5" fmla="*/ 101600 w 250825"/>
                <a:gd name="connsiteY5" fmla="*/ 98425 h 152400"/>
                <a:gd name="connsiteX6" fmla="*/ 212725 w 250825"/>
                <a:gd name="connsiteY6" fmla="*/ 98425 h 152400"/>
                <a:gd name="connsiteX7" fmla="*/ 212725 w 250825"/>
                <a:gd name="connsiteY7" fmla="*/ 98425 h 152400"/>
                <a:gd name="connsiteX8" fmla="*/ 212725 w 250825"/>
                <a:gd name="connsiteY8" fmla="*/ 98425 h 152400"/>
                <a:gd name="connsiteX9" fmla="*/ 215900 w 250825"/>
                <a:gd name="connsiteY9" fmla="*/ 127000 h 152400"/>
                <a:gd name="connsiteX10" fmla="*/ 250825 w 250825"/>
                <a:gd name="connsiteY10" fmla="*/ 123825 h 152400"/>
                <a:gd name="connsiteX11" fmla="*/ 238125 w 250825"/>
                <a:gd name="connsiteY11" fmla="*/ 152400 h 152400"/>
                <a:gd name="connsiteX0" fmla="*/ 0 w 257175"/>
                <a:gd name="connsiteY0" fmla="*/ 0 h 158750"/>
                <a:gd name="connsiteX1" fmla="*/ 0 w 257175"/>
                <a:gd name="connsiteY1" fmla="*/ 44450 h 158750"/>
                <a:gd name="connsiteX2" fmla="*/ 31750 w 257175"/>
                <a:gd name="connsiteY2" fmla="*/ 44450 h 158750"/>
                <a:gd name="connsiteX3" fmla="*/ 31750 w 257175"/>
                <a:gd name="connsiteY3" fmla="*/ 82550 h 158750"/>
                <a:gd name="connsiteX4" fmla="*/ 101600 w 257175"/>
                <a:gd name="connsiteY4" fmla="*/ 82550 h 158750"/>
                <a:gd name="connsiteX5" fmla="*/ 101600 w 257175"/>
                <a:gd name="connsiteY5" fmla="*/ 98425 h 158750"/>
                <a:gd name="connsiteX6" fmla="*/ 212725 w 257175"/>
                <a:gd name="connsiteY6" fmla="*/ 98425 h 158750"/>
                <a:gd name="connsiteX7" fmla="*/ 212725 w 257175"/>
                <a:gd name="connsiteY7" fmla="*/ 98425 h 158750"/>
                <a:gd name="connsiteX8" fmla="*/ 212725 w 257175"/>
                <a:gd name="connsiteY8" fmla="*/ 98425 h 158750"/>
                <a:gd name="connsiteX9" fmla="*/ 215900 w 257175"/>
                <a:gd name="connsiteY9" fmla="*/ 127000 h 158750"/>
                <a:gd name="connsiteX10" fmla="*/ 250825 w 257175"/>
                <a:gd name="connsiteY10" fmla="*/ 123825 h 158750"/>
                <a:gd name="connsiteX11" fmla="*/ 257175 w 257175"/>
                <a:gd name="connsiteY11" fmla="*/ 158750 h 15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175" h="158750">
                  <a:moveTo>
                    <a:pt x="0" y="0"/>
                  </a:moveTo>
                  <a:lnTo>
                    <a:pt x="0" y="44450"/>
                  </a:lnTo>
                  <a:lnTo>
                    <a:pt x="31750" y="44450"/>
                  </a:lnTo>
                  <a:lnTo>
                    <a:pt x="31750" y="82550"/>
                  </a:lnTo>
                  <a:lnTo>
                    <a:pt x="101600" y="82550"/>
                  </a:lnTo>
                  <a:lnTo>
                    <a:pt x="101600" y="98425"/>
                  </a:lnTo>
                  <a:lnTo>
                    <a:pt x="212725" y="98425"/>
                  </a:lnTo>
                  <a:lnTo>
                    <a:pt x="212725" y="98425"/>
                  </a:lnTo>
                  <a:lnTo>
                    <a:pt x="212725" y="98425"/>
                  </a:lnTo>
                  <a:lnTo>
                    <a:pt x="215900" y="127000"/>
                  </a:lnTo>
                  <a:lnTo>
                    <a:pt x="250825" y="123825"/>
                  </a:lnTo>
                  <a:lnTo>
                    <a:pt x="257175" y="158750"/>
                  </a:lnTo>
                </a:path>
              </a:pathLst>
            </a:custGeom>
            <a:noFill/>
            <a:ln w="28575">
              <a:solidFill>
                <a:schemeClr val="accent1"/>
              </a:solidFill>
              <a:miter lim="800000"/>
              <a:headEnd/>
              <a:tailEnd/>
            </a:ln>
          </p:spPr>
          <p:txBody>
            <a:bodyPr rtlCol="0" anchor="ctr"/>
            <a:lstStyle/>
            <a:p>
              <a:pPr algn="ctr"/>
              <a:endParaRPr lang="en-US" dirty="0"/>
            </a:p>
          </p:txBody>
        </p:sp>
      </p:grpSp>
      <p:grpSp>
        <p:nvGrpSpPr>
          <p:cNvPr id="150" name="Group 149">
            <a:extLst>
              <a:ext uri="{FF2B5EF4-FFF2-40B4-BE49-F238E27FC236}">
                <a16:creationId xmlns:a16="http://schemas.microsoft.com/office/drawing/2014/main" id="{969CB997-C4EF-40DE-BB35-4B605E141211}"/>
              </a:ext>
            </a:extLst>
          </p:cNvPr>
          <p:cNvGrpSpPr/>
          <p:nvPr/>
        </p:nvGrpSpPr>
        <p:grpSpPr>
          <a:xfrm>
            <a:off x="2596984" y="2107118"/>
            <a:ext cx="5683408" cy="3015249"/>
            <a:chOff x="2596984" y="2107118"/>
            <a:chExt cx="5683408" cy="3015249"/>
          </a:xfrm>
        </p:grpSpPr>
        <p:sp>
          <p:nvSpPr>
            <p:cNvPr id="118" name="TextBox 117">
              <a:extLst>
                <a:ext uri="{FF2B5EF4-FFF2-40B4-BE49-F238E27FC236}">
                  <a16:creationId xmlns:a16="http://schemas.microsoft.com/office/drawing/2014/main" id="{0619C480-68C8-9AAA-C5CC-1E6363C97410}"/>
                </a:ext>
              </a:extLst>
            </p:cNvPr>
            <p:cNvSpPr txBox="1"/>
            <p:nvPr/>
          </p:nvSpPr>
          <p:spPr bwMode="auto">
            <a:xfrm>
              <a:off x="2596984" y="210711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0E36C73A-EA46-5CC5-FF30-D059FCCE2C6E}"/>
                </a:ext>
              </a:extLst>
            </p:cNvPr>
            <p:cNvSpPr txBox="1"/>
            <p:nvPr/>
          </p:nvSpPr>
          <p:spPr bwMode="auto">
            <a:xfrm>
              <a:off x="2647467" y="213601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6130C8F9-2FE5-29C6-103B-D93092B57CEA}"/>
                </a:ext>
              </a:extLst>
            </p:cNvPr>
            <p:cNvSpPr txBox="1"/>
            <p:nvPr/>
          </p:nvSpPr>
          <p:spPr bwMode="auto">
            <a:xfrm>
              <a:off x="2789421" y="219499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A82CF0EC-02CB-8190-B60A-BE09D9CB2965}"/>
                </a:ext>
              </a:extLst>
            </p:cNvPr>
            <p:cNvSpPr txBox="1"/>
            <p:nvPr/>
          </p:nvSpPr>
          <p:spPr bwMode="auto">
            <a:xfrm>
              <a:off x="2959812" y="226375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A619B67C-B80C-2E40-4BC6-D787164F7464}"/>
                </a:ext>
              </a:extLst>
            </p:cNvPr>
            <p:cNvSpPr txBox="1"/>
            <p:nvPr/>
          </p:nvSpPr>
          <p:spPr bwMode="auto">
            <a:xfrm>
              <a:off x="3061880" y="247801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FA07DCDD-6EE1-C880-5A10-5FFCD0061199}"/>
                </a:ext>
              </a:extLst>
            </p:cNvPr>
            <p:cNvSpPr txBox="1"/>
            <p:nvPr/>
          </p:nvSpPr>
          <p:spPr bwMode="auto">
            <a:xfrm>
              <a:off x="3119524" y="257497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5177E38C-8A47-69AA-69D1-792ECE3B31EA}"/>
                </a:ext>
              </a:extLst>
            </p:cNvPr>
            <p:cNvSpPr txBox="1"/>
            <p:nvPr/>
          </p:nvSpPr>
          <p:spPr bwMode="auto">
            <a:xfrm>
              <a:off x="3345110" y="270599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79E90AB0-4E59-7279-B48A-D209A3F88BD6}"/>
                </a:ext>
              </a:extLst>
            </p:cNvPr>
            <p:cNvSpPr txBox="1"/>
            <p:nvPr/>
          </p:nvSpPr>
          <p:spPr bwMode="auto">
            <a:xfrm>
              <a:off x="3363948" y="273615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F9823887-4AB4-4679-9DFA-F099CDB813D4}"/>
                </a:ext>
              </a:extLst>
            </p:cNvPr>
            <p:cNvSpPr txBox="1"/>
            <p:nvPr/>
          </p:nvSpPr>
          <p:spPr bwMode="auto">
            <a:xfrm>
              <a:off x="3488773" y="284123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4903344D-085F-C50E-1AB6-141FF26EF78B}"/>
                </a:ext>
              </a:extLst>
            </p:cNvPr>
            <p:cNvSpPr txBox="1"/>
            <p:nvPr/>
          </p:nvSpPr>
          <p:spPr bwMode="auto">
            <a:xfrm>
              <a:off x="3526239" y="286068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E56C9FA4-5BD9-22D4-615F-B7AD5A2B5665}"/>
                </a:ext>
              </a:extLst>
            </p:cNvPr>
            <p:cNvSpPr txBox="1"/>
            <p:nvPr/>
          </p:nvSpPr>
          <p:spPr bwMode="auto">
            <a:xfrm>
              <a:off x="3544640" y="295803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A2689136-4C77-A8C0-5C7E-595A1814DEDD}"/>
                </a:ext>
              </a:extLst>
            </p:cNvPr>
            <p:cNvSpPr txBox="1"/>
            <p:nvPr/>
          </p:nvSpPr>
          <p:spPr bwMode="auto">
            <a:xfrm>
              <a:off x="3620534" y="313669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1A6C9112-C664-9EA1-DD97-22BA68B1F419}"/>
                </a:ext>
              </a:extLst>
            </p:cNvPr>
            <p:cNvSpPr txBox="1"/>
            <p:nvPr/>
          </p:nvSpPr>
          <p:spPr bwMode="auto">
            <a:xfrm>
              <a:off x="3750138" y="325970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C739FA14-BD8F-FD6F-49A2-073BBC7120E2}"/>
                </a:ext>
              </a:extLst>
            </p:cNvPr>
            <p:cNvSpPr txBox="1"/>
            <p:nvPr/>
          </p:nvSpPr>
          <p:spPr bwMode="auto">
            <a:xfrm>
              <a:off x="3841264" y="327892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ACDDCA30-ECA4-DE94-C93A-CEE9E80F71FC}"/>
                </a:ext>
              </a:extLst>
            </p:cNvPr>
            <p:cNvSpPr txBox="1"/>
            <p:nvPr/>
          </p:nvSpPr>
          <p:spPr bwMode="auto">
            <a:xfrm>
              <a:off x="4511081" y="401586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08D9FAE3-9D45-97F3-6339-E75311A60C4E}"/>
                </a:ext>
              </a:extLst>
            </p:cNvPr>
            <p:cNvSpPr txBox="1"/>
            <p:nvPr/>
          </p:nvSpPr>
          <p:spPr bwMode="auto">
            <a:xfrm>
              <a:off x="4149174" y="376169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F1740FD8-AA72-50FE-E0B2-D7DB5C7A80EA}"/>
                </a:ext>
              </a:extLst>
            </p:cNvPr>
            <p:cNvSpPr txBox="1"/>
            <p:nvPr/>
          </p:nvSpPr>
          <p:spPr bwMode="auto">
            <a:xfrm>
              <a:off x="4667036" y="417095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7D862677-8F52-3C45-D35D-DEA8683B346D}"/>
                </a:ext>
              </a:extLst>
            </p:cNvPr>
            <p:cNvSpPr txBox="1"/>
            <p:nvPr/>
          </p:nvSpPr>
          <p:spPr bwMode="auto">
            <a:xfrm>
              <a:off x="4647441" y="412716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2047B313-631C-FC10-B59D-B97E9F8F72CA}"/>
                </a:ext>
              </a:extLst>
            </p:cNvPr>
            <p:cNvSpPr txBox="1"/>
            <p:nvPr/>
          </p:nvSpPr>
          <p:spPr bwMode="auto">
            <a:xfrm>
              <a:off x="4612967" y="405926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834C46D6-50CD-4256-AFFC-750CDF6B7A59}"/>
                </a:ext>
              </a:extLst>
            </p:cNvPr>
            <p:cNvSpPr txBox="1"/>
            <p:nvPr/>
          </p:nvSpPr>
          <p:spPr bwMode="auto">
            <a:xfrm>
              <a:off x="5035943" y="433730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0D30AF65-FF62-50A5-2124-91EC788EE0E7}"/>
                </a:ext>
              </a:extLst>
            </p:cNvPr>
            <p:cNvSpPr txBox="1"/>
            <p:nvPr/>
          </p:nvSpPr>
          <p:spPr bwMode="auto">
            <a:xfrm>
              <a:off x="5098321" y="433690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8188119B-657F-49C2-BF64-403231A5CDA6}"/>
                </a:ext>
              </a:extLst>
            </p:cNvPr>
            <p:cNvSpPr txBox="1"/>
            <p:nvPr/>
          </p:nvSpPr>
          <p:spPr bwMode="auto">
            <a:xfrm>
              <a:off x="5142484" y="433650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65377139-88AF-DC4A-A0E2-8CB8DACEC97D}"/>
                </a:ext>
              </a:extLst>
            </p:cNvPr>
            <p:cNvSpPr txBox="1"/>
            <p:nvPr/>
          </p:nvSpPr>
          <p:spPr bwMode="auto">
            <a:xfrm>
              <a:off x="5197454" y="433610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8F94157A-4455-BAC2-3871-C67E8B82B0C7}"/>
                </a:ext>
              </a:extLst>
            </p:cNvPr>
            <p:cNvSpPr txBox="1"/>
            <p:nvPr/>
          </p:nvSpPr>
          <p:spPr bwMode="auto">
            <a:xfrm>
              <a:off x="5216629" y="436720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5307C215-A15C-D182-A04C-9A49A72CDA2A}"/>
                </a:ext>
              </a:extLst>
            </p:cNvPr>
            <p:cNvSpPr txBox="1"/>
            <p:nvPr/>
          </p:nvSpPr>
          <p:spPr bwMode="auto">
            <a:xfrm>
              <a:off x="5864329" y="439895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44CACE4E-8AEF-CBA9-C1B9-F0B1F0532B53}"/>
                </a:ext>
              </a:extLst>
            </p:cNvPr>
            <p:cNvSpPr txBox="1"/>
            <p:nvPr/>
          </p:nvSpPr>
          <p:spPr bwMode="auto">
            <a:xfrm>
              <a:off x="5734154" y="440530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B951327A-013D-23BD-AC8A-98433DE872D4}"/>
                </a:ext>
              </a:extLst>
            </p:cNvPr>
            <p:cNvSpPr txBox="1"/>
            <p:nvPr/>
          </p:nvSpPr>
          <p:spPr bwMode="auto">
            <a:xfrm>
              <a:off x="5889990" y="439895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0D364B3B-A518-6A1C-02CC-9AB53EEC113B}"/>
                </a:ext>
              </a:extLst>
            </p:cNvPr>
            <p:cNvSpPr txBox="1"/>
            <p:nvPr/>
          </p:nvSpPr>
          <p:spPr bwMode="auto">
            <a:xfrm>
              <a:off x="5915255" y="439895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230D8A10-EE1F-2306-17E5-1682E20AC44C}"/>
                </a:ext>
              </a:extLst>
            </p:cNvPr>
            <p:cNvSpPr txBox="1"/>
            <p:nvPr/>
          </p:nvSpPr>
          <p:spPr bwMode="auto">
            <a:xfrm>
              <a:off x="6609260" y="463643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180F4630-CFB9-95F7-7EBE-59661E7DDF7A}"/>
                </a:ext>
              </a:extLst>
            </p:cNvPr>
            <p:cNvSpPr txBox="1"/>
            <p:nvPr/>
          </p:nvSpPr>
          <p:spPr bwMode="auto">
            <a:xfrm>
              <a:off x="6691493" y="4693234"/>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2F331B5C-A937-F12D-B49B-45FD7F28E595}"/>
                </a:ext>
              </a:extLst>
            </p:cNvPr>
            <p:cNvSpPr txBox="1"/>
            <p:nvPr/>
          </p:nvSpPr>
          <p:spPr bwMode="auto">
            <a:xfrm>
              <a:off x="7345540" y="474763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B89187DB-E9B9-2375-CBF6-5AA29B7C3BAE}"/>
                </a:ext>
              </a:extLst>
            </p:cNvPr>
            <p:cNvSpPr txBox="1"/>
            <p:nvPr/>
          </p:nvSpPr>
          <p:spPr bwMode="auto">
            <a:xfrm>
              <a:off x="8121772" y="475303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151" name="TextBox 150">
            <a:extLst>
              <a:ext uri="{FF2B5EF4-FFF2-40B4-BE49-F238E27FC236}">
                <a16:creationId xmlns:a16="http://schemas.microsoft.com/office/drawing/2014/main" id="{A0F6EB3A-D186-8895-84EC-296930451527}"/>
              </a:ext>
            </a:extLst>
          </p:cNvPr>
          <p:cNvSpPr txBox="1"/>
          <p:nvPr/>
        </p:nvSpPr>
        <p:spPr bwMode="auto">
          <a:xfrm>
            <a:off x="2526969" y="174440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58" name="Freeform 157">
            <a:extLst>
              <a:ext uri="{FF2B5EF4-FFF2-40B4-BE49-F238E27FC236}">
                <a16:creationId xmlns:a16="http://schemas.microsoft.com/office/drawing/2014/main" id="{842CECA2-B8EF-4BF9-90B1-0A3135890C70}"/>
              </a:ext>
            </a:extLst>
          </p:cNvPr>
          <p:cNvSpPr/>
          <p:nvPr/>
        </p:nvSpPr>
        <p:spPr bwMode="auto">
          <a:xfrm>
            <a:off x="3587750" y="2689225"/>
            <a:ext cx="0" cy="38100"/>
          </a:xfrm>
          <a:custGeom>
            <a:avLst/>
            <a:gdLst>
              <a:gd name="connsiteX0" fmla="*/ 0 w 0"/>
              <a:gd name="connsiteY0" fmla="*/ 0 h 38100"/>
              <a:gd name="connsiteX1" fmla="*/ 0 w 0"/>
              <a:gd name="connsiteY1" fmla="*/ 38100 h 38100"/>
              <a:gd name="connsiteX2" fmla="*/ 0 w 0"/>
              <a:gd name="connsiteY2" fmla="*/ 0 h 38100"/>
            </a:gdLst>
            <a:ahLst/>
            <a:cxnLst>
              <a:cxn ang="0">
                <a:pos x="connsiteX0" y="connsiteY0"/>
              </a:cxn>
              <a:cxn ang="0">
                <a:pos x="connsiteX1" y="connsiteY1"/>
              </a:cxn>
              <a:cxn ang="0">
                <a:pos x="connsiteX2" y="connsiteY2"/>
              </a:cxn>
            </a:cxnLst>
            <a:rect l="l" t="t" r="r" b="b"/>
            <a:pathLst>
              <a:path h="38100">
                <a:moveTo>
                  <a:pt x="0" y="0"/>
                </a:moveTo>
                <a:lnTo>
                  <a:pt x="0" y="38100"/>
                </a:ln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Freeform 159">
            <a:extLst>
              <a:ext uri="{FF2B5EF4-FFF2-40B4-BE49-F238E27FC236}">
                <a16:creationId xmlns:a16="http://schemas.microsoft.com/office/drawing/2014/main" id="{CC3B6D54-8217-38B1-B4FE-D5B4E61CBDC0}"/>
              </a:ext>
            </a:extLst>
          </p:cNvPr>
          <p:cNvSpPr/>
          <p:nvPr/>
        </p:nvSpPr>
        <p:spPr bwMode="auto">
          <a:xfrm>
            <a:off x="3590925" y="2686050"/>
            <a:ext cx="0" cy="41275"/>
          </a:xfrm>
          <a:custGeom>
            <a:avLst/>
            <a:gdLst>
              <a:gd name="connsiteX0" fmla="*/ 0 w 0"/>
              <a:gd name="connsiteY0" fmla="*/ 0 h 41275"/>
              <a:gd name="connsiteX1" fmla="*/ 0 w 0"/>
              <a:gd name="connsiteY1" fmla="*/ 41275 h 41275"/>
              <a:gd name="connsiteX2" fmla="*/ 0 w 0"/>
              <a:gd name="connsiteY2" fmla="*/ 41275 h 41275"/>
              <a:gd name="connsiteX3" fmla="*/ 0 w 0"/>
              <a:gd name="connsiteY3" fmla="*/ 0 h 41275"/>
            </a:gdLst>
            <a:ahLst/>
            <a:cxnLst>
              <a:cxn ang="0">
                <a:pos x="connsiteX0" y="connsiteY0"/>
              </a:cxn>
              <a:cxn ang="0">
                <a:pos x="connsiteX1" y="connsiteY1"/>
              </a:cxn>
              <a:cxn ang="0">
                <a:pos x="connsiteX2" y="connsiteY2"/>
              </a:cxn>
              <a:cxn ang="0">
                <a:pos x="connsiteX3" y="connsiteY3"/>
              </a:cxn>
            </a:cxnLst>
            <a:rect l="l" t="t" r="r" b="b"/>
            <a:pathLst>
              <a:path h="41275">
                <a:moveTo>
                  <a:pt x="0" y="0"/>
                </a:moveTo>
                <a:lnTo>
                  <a:pt x="0" y="41275"/>
                </a:lnTo>
                <a:lnTo>
                  <a:pt x="0" y="41275"/>
                </a:ln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2" name="Group 161">
            <a:extLst>
              <a:ext uri="{FF2B5EF4-FFF2-40B4-BE49-F238E27FC236}">
                <a16:creationId xmlns:a16="http://schemas.microsoft.com/office/drawing/2014/main" id="{89AFAA80-E1EC-6AC6-5148-6234C9F40563}"/>
              </a:ext>
            </a:extLst>
          </p:cNvPr>
          <p:cNvGrpSpPr/>
          <p:nvPr/>
        </p:nvGrpSpPr>
        <p:grpSpPr>
          <a:xfrm>
            <a:off x="2057400" y="1686560"/>
            <a:ext cx="7523480" cy="3180080"/>
            <a:chOff x="2057400" y="1686560"/>
            <a:chExt cx="7523480" cy="3180080"/>
          </a:xfrm>
        </p:grpSpPr>
        <p:grpSp>
          <p:nvGrpSpPr>
            <p:cNvPr id="155" name="Group 154">
              <a:extLst>
                <a:ext uri="{FF2B5EF4-FFF2-40B4-BE49-F238E27FC236}">
                  <a16:creationId xmlns:a16="http://schemas.microsoft.com/office/drawing/2014/main" id="{0198E158-3EEE-95E1-38F4-5B4FCD39F6AB}"/>
                </a:ext>
              </a:extLst>
            </p:cNvPr>
            <p:cNvGrpSpPr/>
            <p:nvPr/>
          </p:nvGrpSpPr>
          <p:grpSpPr>
            <a:xfrm>
              <a:off x="2057400" y="1686560"/>
              <a:ext cx="1518920" cy="1026160"/>
              <a:chOff x="2057400" y="1686560"/>
              <a:chExt cx="1518920" cy="1026160"/>
            </a:xfrm>
          </p:grpSpPr>
          <p:sp>
            <p:nvSpPr>
              <p:cNvPr id="153" name="Freeform 152">
                <a:extLst>
                  <a:ext uri="{FF2B5EF4-FFF2-40B4-BE49-F238E27FC236}">
                    <a16:creationId xmlns:a16="http://schemas.microsoft.com/office/drawing/2014/main" id="{52167335-E785-22E0-AE9C-055F49F4DE33}"/>
                  </a:ext>
                </a:extLst>
              </p:cNvPr>
              <p:cNvSpPr/>
              <p:nvPr/>
            </p:nvSpPr>
            <p:spPr bwMode="auto">
              <a:xfrm>
                <a:off x="2057400" y="1686560"/>
                <a:ext cx="665480" cy="320040"/>
              </a:xfrm>
              <a:custGeom>
                <a:avLst/>
                <a:gdLst>
                  <a:gd name="connsiteX0" fmla="*/ 0 w 665480"/>
                  <a:gd name="connsiteY0" fmla="*/ 0 h 320040"/>
                  <a:gd name="connsiteX1" fmla="*/ 111760 w 665480"/>
                  <a:gd name="connsiteY1" fmla="*/ 0 h 320040"/>
                  <a:gd name="connsiteX2" fmla="*/ 111760 w 665480"/>
                  <a:gd name="connsiteY2" fmla="*/ 25400 h 320040"/>
                  <a:gd name="connsiteX3" fmla="*/ 203200 w 665480"/>
                  <a:gd name="connsiteY3" fmla="*/ 25400 h 320040"/>
                  <a:gd name="connsiteX4" fmla="*/ 203200 w 665480"/>
                  <a:gd name="connsiteY4" fmla="*/ 40640 h 320040"/>
                  <a:gd name="connsiteX5" fmla="*/ 279400 w 665480"/>
                  <a:gd name="connsiteY5" fmla="*/ 40640 h 320040"/>
                  <a:gd name="connsiteX6" fmla="*/ 279400 w 665480"/>
                  <a:gd name="connsiteY6" fmla="*/ 71120 h 320040"/>
                  <a:gd name="connsiteX7" fmla="*/ 360680 w 665480"/>
                  <a:gd name="connsiteY7" fmla="*/ 71120 h 320040"/>
                  <a:gd name="connsiteX8" fmla="*/ 360680 w 665480"/>
                  <a:gd name="connsiteY8" fmla="*/ 96520 h 320040"/>
                  <a:gd name="connsiteX9" fmla="*/ 431800 w 665480"/>
                  <a:gd name="connsiteY9" fmla="*/ 96520 h 320040"/>
                  <a:gd name="connsiteX10" fmla="*/ 431800 w 665480"/>
                  <a:gd name="connsiteY10" fmla="*/ 132080 h 320040"/>
                  <a:gd name="connsiteX11" fmla="*/ 487680 w 665480"/>
                  <a:gd name="connsiteY11" fmla="*/ 132080 h 320040"/>
                  <a:gd name="connsiteX12" fmla="*/ 487680 w 665480"/>
                  <a:gd name="connsiteY12" fmla="*/ 193040 h 320040"/>
                  <a:gd name="connsiteX13" fmla="*/ 513080 w 665480"/>
                  <a:gd name="connsiteY13" fmla="*/ 193040 h 320040"/>
                  <a:gd name="connsiteX14" fmla="*/ 513080 w 665480"/>
                  <a:gd name="connsiteY14" fmla="*/ 254000 h 320040"/>
                  <a:gd name="connsiteX15" fmla="*/ 584200 w 665480"/>
                  <a:gd name="connsiteY15" fmla="*/ 254000 h 320040"/>
                  <a:gd name="connsiteX16" fmla="*/ 584200 w 665480"/>
                  <a:gd name="connsiteY16" fmla="*/ 320040 h 320040"/>
                  <a:gd name="connsiteX17" fmla="*/ 665480 w 665480"/>
                  <a:gd name="connsiteY17" fmla="*/ 320040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5480" h="320040">
                    <a:moveTo>
                      <a:pt x="0" y="0"/>
                    </a:moveTo>
                    <a:lnTo>
                      <a:pt x="111760" y="0"/>
                    </a:lnTo>
                    <a:lnTo>
                      <a:pt x="111760" y="25400"/>
                    </a:lnTo>
                    <a:lnTo>
                      <a:pt x="203200" y="25400"/>
                    </a:lnTo>
                    <a:lnTo>
                      <a:pt x="203200" y="40640"/>
                    </a:lnTo>
                    <a:lnTo>
                      <a:pt x="279400" y="40640"/>
                    </a:lnTo>
                    <a:lnTo>
                      <a:pt x="279400" y="71120"/>
                    </a:lnTo>
                    <a:lnTo>
                      <a:pt x="360680" y="71120"/>
                    </a:lnTo>
                    <a:lnTo>
                      <a:pt x="360680" y="96520"/>
                    </a:lnTo>
                    <a:lnTo>
                      <a:pt x="431800" y="96520"/>
                    </a:lnTo>
                    <a:lnTo>
                      <a:pt x="431800" y="132080"/>
                    </a:lnTo>
                    <a:lnTo>
                      <a:pt x="487680" y="132080"/>
                    </a:lnTo>
                    <a:lnTo>
                      <a:pt x="487680" y="193040"/>
                    </a:lnTo>
                    <a:lnTo>
                      <a:pt x="513080" y="193040"/>
                    </a:lnTo>
                    <a:lnTo>
                      <a:pt x="513080" y="254000"/>
                    </a:lnTo>
                    <a:lnTo>
                      <a:pt x="584200" y="254000"/>
                    </a:lnTo>
                    <a:lnTo>
                      <a:pt x="584200" y="320040"/>
                    </a:lnTo>
                    <a:lnTo>
                      <a:pt x="665480" y="320040"/>
                    </a:lnTo>
                  </a:path>
                </a:pathLst>
              </a:custGeom>
              <a:noFill/>
              <a:ln w="28575">
                <a:solidFill>
                  <a:schemeClr val="accent3"/>
                </a:solidFill>
                <a:miter lim="800000"/>
                <a:headEnd/>
                <a:tailEnd/>
              </a:ln>
            </p:spPr>
            <p:txBody>
              <a:bodyPr rtlCol="0" anchor="ctr"/>
              <a:lstStyle/>
              <a:p>
                <a:pPr algn="ctr"/>
                <a:endParaRPr lang="en-US" dirty="0"/>
              </a:p>
            </p:txBody>
          </p:sp>
          <p:sp>
            <p:nvSpPr>
              <p:cNvPr id="154" name="Freeform 153">
                <a:extLst>
                  <a:ext uri="{FF2B5EF4-FFF2-40B4-BE49-F238E27FC236}">
                    <a16:creationId xmlns:a16="http://schemas.microsoft.com/office/drawing/2014/main" id="{77F49587-BCE9-B248-D3A2-3774A0AC2785}"/>
                  </a:ext>
                </a:extLst>
              </p:cNvPr>
              <p:cNvSpPr/>
              <p:nvPr/>
            </p:nvSpPr>
            <p:spPr bwMode="auto">
              <a:xfrm>
                <a:off x="2692400" y="2021840"/>
                <a:ext cx="883920" cy="690880"/>
              </a:xfrm>
              <a:custGeom>
                <a:avLst/>
                <a:gdLst>
                  <a:gd name="connsiteX0" fmla="*/ 0 w 883920"/>
                  <a:gd name="connsiteY0" fmla="*/ 0 h 690880"/>
                  <a:gd name="connsiteX1" fmla="*/ 71120 w 883920"/>
                  <a:gd name="connsiteY1" fmla="*/ 0 h 690880"/>
                  <a:gd name="connsiteX2" fmla="*/ 71120 w 883920"/>
                  <a:gd name="connsiteY2" fmla="*/ 66040 h 690880"/>
                  <a:gd name="connsiteX3" fmla="*/ 172720 w 883920"/>
                  <a:gd name="connsiteY3" fmla="*/ 66040 h 690880"/>
                  <a:gd name="connsiteX4" fmla="*/ 172720 w 883920"/>
                  <a:gd name="connsiteY4" fmla="*/ 86360 h 690880"/>
                  <a:gd name="connsiteX5" fmla="*/ 228600 w 883920"/>
                  <a:gd name="connsiteY5" fmla="*/ 86360 h 690880"/>
                  <a:gd name="connsiteX6" fmla="*/ 228600 w 883920"/>
                  <a:gd name="connsiteY6" fmla="*/ 111760 h 690880"/>
                  <a:gd name="connsiteX7" fmla="*/ 279400 w 883920"/>
                  <a:gd name="connsiteY7" fmla="*/ 111760 h 690880"/>
                  <a:gd name="connsiteX8" fmla="*/ 279400 w 883920"/>
                  <a:gd name="connsiteY8" fmla="*/ 177800 h 690880"/>
                  <a:gd name="connsiteX9" fmla="*/ 299720 w 883920"/>
                  <a:gd name="connsiteY9" fmla="*/ 177800 h 690880"/>
                  <a:gd name="connsiteX10" fmla="*/ 299720 w 883920"/>
                  <a:gd name="connsiteY10" fmla="*/ 177800 h 690880"/>
                  <a:gd name="connsiteX11" fmla="*/ 299720 w 883920"/>
                  <a:gd name="connsiteY11" fmla="*/ 213360 h 690880"/>
                  <a:gd name="connsiteX12" fmla="*/ 370840 w 883920"/>
                  <a:gd name="connsiteY12" fmla="*/ 213360 h 690880"/>
                  <a:gd name="connsiteX13" fmla="*/ 370840 w 883920"/>
                  <a:gd name="connsiteY13" fmla="*/ 309880 h 690880"/>
                  <a:gd name="connsiteX14" fmla="*/ 411480 w 883920"/>
                  <a:gd name="connsiteY14" fmla="*/ 309880 h 690880"/>
                  <a:gd name="connsiteX15" fmla="*/ 411480 w 883920"/>
                  <a:gd name="connsiteY15" fmla="*/ 355600 h 690880"/>
                  <a:gd name="connsiteX16" fmla="*/ 447040 w 883920"/>
                  <a:gd name="connsiteY16" fmla="*/ 355600 h 690880"/>
                  <a:gd name="connsiteX17" fmla="*/ 447040 w 883920"/>
                  <a:gd name="connsiteY17" fmla="*/ 421640 h 690880"/>
                  <a:gd name="connsiteX18" fmla="*/ 457200 w 883920"/>
                  <a:gd name="connsiteY18" fmla="*/ 431800 h 690880"/>
                  <a:gd name="connsiteX19" fmla="*/ 457200 w 883920"/>
                  <a:gd name="connsiteY19" fmla="*/ 497840 h 690880"/>
                  <a:gd name="connsiteX20" fmla="*/ 513080 w 883920"/>
                  <a:gd name="connsiteY20" fmla="*/ 497840 h 690880"/>
                  <a:gd name="connsiteX21" fmla="*/ 513080 w 883920"/>
                  <a:gd name="connsiteY21" fmla="*/ 497840 h 690880"/>
                  <a:gd name="connsiteX22" fmla="*/ 513080 w 883920"/>
                  <a:gd name="connsiteY22" fmla="*/ 538480 h 690880"/>
                  <a:gd name="connsiteX23" fmla="*/ 624840 w 883920"/>
                  <a:gd name="connsiteY23" fmla="*/ 538480 h 690880"/>
                  <a:gd name="connsiteX24" fmla="*/ 624840 w 883920"/>
                  <a:gd name="connsiteY24" fmla="*/ 553720 h 690880"/>
                  <a:gd name="connsiteX25" fmla="*/ 675640 w 883920"/>
                  <a:gd name="connsiteY25" fmla="*/ 553720 h 690880"/>
                  <a:gd name="connsiteX26" fmla="*/ 675640 w 883920"/>
                  <a:gd name="connsiteY26" fmla="*/ 553720 h 690880"/>
                  <a:gd name="connsiteX27" fmla="*/ 675640 w 883920"/>
                  <a:gd name="connsiteY27" fmla="*/ 594360 h 690880"/>
                  <a:gd name="connsiteX28" fmla="*/ 711200 w 883920"/>
                  <a:gd name="connsiteY28" fmla="*/ 594360 h 690880"/>
                  <a:gd name="connsiteX29" fmla="*/ 711200 w 883920"/>
                  <a:gd name="connsiteY29" fmla="*/ 609600 h 690880"/>
                  <a:gd name="connsiteX30" fmla="*/ 711200 w 883920"/>
                  <a:gd name="connsiteY30" fmla="*/ 609600 h 690880"/>
                  <a:gd name="connsiteX31" fmla="*/ 756920 w 883920"/>
                  <a:gd name="connsiteY31" fmla="*/ 609600 h 690880"/>
                  <a:gd name="connsiteX32" fmla="*/ 756920 w 883920"/>
                  <a:gd name="connsiteY32" fmla="*/ 640080 h 690880"/>
                  <a:gd name="connsiteX33" fmla="*/ 822960 w 883920"/>
                  <a:gd name="connsiteY33" fmla="*/ 640080 h 690880"/>
                  <a:gd name="connsiteX34" fmla="*/ 822960 w 883920"/>
                  <a:gd name="connsiteY34" fmla="*/ 665480 h 690880"/>
                  <a:gd name="connsiteX35" fmla="*/ 883920 w 883920"/>
                  <a:gd name="connsiteY35" fmla="*/ 665480 h 690880"/>
                  <a:gd name="connsiteX36" fmla="*/ 883920 w 883920"/>
                  <a:gd name="connsiteY36" fmla="*/ 690880 h 690880"/>
                  <a:gd name="connsiteX37" fmla="*/ 883920 w 883920"/>
                  <a:gd name="connsiteY37" fmla="*/ 690880 h 69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83920" h="690880">
                    <a:moveTo>
                      <a:pt x="0" y="0"/>
                    </a:moveTo>
                    <a:lnTo>
                      <a:pt x="71120" y="0"/>
                    </a:lnTo>
                    <a:lnTo>
                      <a:pt x="71120" y="66040"/>
                    </a:lnTo>
                    <a:lnTo>
                      <a:pt x="172720" y="66040"/>
                    </a:lnTo>
                    <a:lnTo>
                      <a:pt x="172720" y="86360"/>
                    </a:lnTo>
                    <a:lnTo>
                      <a:pt x="228600" y="86360"/>
                    </a:lnTo>
                    <a:lnTo>
                      <a:pt x="228600" y="111760"/>
                    </a:lnTo>
                    <a:lnTo>
                      <a:pt x="279400" y="111760"/>
                    </a:lnTo>
                    <a:lnTo>
                      <a:pt x="279400" y="177800"/>
                    </a:lnTo>
                    <a:lnTo>
                      <a:pt x="299720" y="177800"/>
                    </a:lnTo>
                    <a:lnTo>
                      <a:pt x="299720" y="177800"/>
                    </a:lnTo>
                    <a:lnTo>
                      <a:pt x="299720" y="213360"/>
                    </a:lnTo>
                    <a:lnTo>
                      <a:pt x="370840" y="213360"/>
                    </a:lnTo>
                    <a:lnTo>
                      <a:pt x="370840" y="309880"/>
                    </a:lnTo>
                    <a:lnTo>
                      <a:pt x="411480" y="309880"/>
                    </a:lnTo>
                    <a:lnTo>
                      <a:pt x="411480" y="355600"/>
                    </a:lnTo>
                    <a:lnTo>
                      <a:pt x="447040" y="355600"/>
                    </a:lnTo>
                    <a:lnTo>
                      <a:pt x="447040" y="421640"/>
                    </a:lnTo>
                    <a:lnTo>
                      <a:pt x="457200" y="431800"/>
                    </a:lnTo>
                    <a:lnTo>
                      <a:pt x="457200" y="497840"/>
                    </a:lnTo>
                    <a:lnTo>
                      <a:pt x="513080" y="497840"/>
                    </a:lnTo>
                    <a:lnTo>
                      <a:pt x="513080" y="497840"/>
                    </a:lnTo>
                    <a:lnTo>
                      <a:pt x="513080" y="538480"/>
                    </a:lnTo>
                    <a:lnTo>
                      <a:pt x="624840" y="538480"/>
                    </a:lnTo>
                    <a:lnTo>
                      <a:pt x="624840" y="553720"/>
                    </a:lnTo>
                    <a:lnTo>
                      <a:pt x="675640" y="553720"/>
                    </a:lnTo>
                    <a:lnTo>
                      <a:pt x="675640" y="553720"/>
                    </a:lnTo>
                    <a:lnTo>
                      <a:pt x="675640" y="594360"/>
                    </a:lnTo>
                    <a:lnTo>
                      <a:pt x="711200" y="594360"/>
                    </a:lnTo>
                    <a:lnTo>
                      <a:pt x="711200" y="609600"/>
                    </a:lnTo>
                    <a:lnTo>
                      <a:pt x="711200" y="609600"/>
                    </a:lnTo>
                    <a:lnTo>
                      <a:pt x="756920" y="609600"/>
                    </a:lnTo>
                    <a:lnTo>
                      <a:pt x="756920" y="640080"/>
                    </a:lnTo>
                    <a:lnTo>
                      <a:pt x="822960" y="640080"/>
                    </a:lnTo>
                    <a:lnTo>
                      <a:pt x="822960" y="665480"/>
                    </a:lnTo>
                    <a:lnTo>
                      <a:pt x="883920" y="665480"/>
                    </a:lnTo>
                    <a:lnTo>
                      <a:pt x="883920" y="690880"/>
                    </a:lnTo>
                    <a:lnTo>
                      <a:pt x="883920" y="690880"/>
                    </a:lnTo>
                  </a:path>
                </a:pathLst>
              </a:custGeom>
              <a:noFill/>
              <a:ln w="28575">
                <a:solidFill>
                  <a:schemeClr val="accent3"/>
                </a:solidFill>
                <a:miter lim="800000"/>
                <a:headEnd/>
                <a:tailEnd/>
              </a:ln>
            </p:spPr>
            <p:txBody>
              <a:bodyPr rtlCol="0" anchor="ctr"/>
              <a:lstStyle/>
              <a:p>
                <a:pPr algn="ctr"/>
                <a:endParaRPr lang="en-US" dirty="0"/>
              </a:p>
            </p:txBody>
          </p:sp>
        </p:grpSp>
        <p:sp>
          <p:nvSpPr>
            <p:cNvPr id="156" name="Freeform 155">
              <a:extLst>
                <a:ext uri="{FF2B5EF4-FFF2-40B4-BE49-F238E27FC236}">
                  <a16:creationId xmlns:a16="http://schemas.microsoft.com/office/drawing/2014/main" id="{6B52E7E4-639A-4010-5101-D61A8A2B97E7}"/>
                </a:ext>
              </a:extLst>
            </p:cNvPr>
            <p:cNvSpPr/>
            <p:nvPr/>
          </p:nvSpPr>
          <p:spPr bwMode="auto">
            <a:xfrm>
              <a:off x="5608320" y="4150360"/>
              <a:ext cx="3972560" cy="716280"/>
            </a:xfrm>
            <a:custGeom>
              <a:avLst/>
              <a:gdLst>
                <a:gd name="connsiteX0" fmla="*/ 3972560 w 3972560"/>
                <a:gd name="connsiteY0" fmla="*/ 716280 h 716280"/>
                <a:gd name="connsiteX1" fmla="*/ 3266440 w 3972560"/>
                <a:gd name="connsiteY1" fmla="*/ 716280 h 716280"/>
                <a:gd name="connsiteX2" fmla="*/ 3266440 w 3972560"/>
                <a:gd name="connsiteY2" fmla="*/ 553720 h 716280"/>
                <a:gd name="connsiteX3" fmla="*/ 2585720 w 3972560"/>
                <a:gd name="connsiteY3" fmla="*/ 553720 h 716280"/>
                <a:gd name="connsiteX4" fmla="*/ 2585720 w 3972560"/>
                <a:gd name="connsiteY4" fmla="*/ 375920 h 716280"/>
                <a:gd name="connsiteX5" fmla="*/ 2458720 w 3972560"/>
                <a:gd name="connsiteY5" fmla="*/ 375920 h 716280"/>
                <a:gd name="connsiteX6" fmla="*/ 2458720 w 3972560"/>
                <a:gd name="connsiteY6" fmla="*/ 294640 h 716280"/>
                <a:gd name="connsiteX7" fmla="*/ 1823720 w 3972560"/>
                <a:gd name="connsiteY7" fmla="*/ 294640 h 716280"/>
                <a:gd name="connsiteX8" fmla="*/ 1823720 w 3972560"/>
                <a:gd name="connsiteY8" fmla="*/ 208280 h 716280"/>
                <a:gd name="connsiteX9" fmla="*/ 1066800 w 3972560"/>
                <a:gd name="connsiteY9" fmla="*/ 208280 h 716280"/>
                <a:gd name="connsiteX10" fmla="*/ 1066800 w 3972560"/>
                <a:gd name="connsiteY10" fmla="*/ 208280 h 716280"/>
                <a:gd name="connsiteX11" fmla="*/ 1066800 w 3972560"/>
                <a:gd name="connsiteY11" fmla="*/ 177800 h 716280"/>
                <a:gd name="connsiteX12" fmla="*/ 985520 w 3972560"/>
                <a:gd name="connsiteY12" fmla="*/ 177800 h 716280"/>
                <a:gd name="connsiteX13" fmla="*/ 985520 w 3972560"/>
                <a:gd name="connsiteY13" fmla="*/ 142240 h 716280"/>
                <a:gd name="connsiteX14" fmla="*/ 452120 w 3972560"/>
                <a:gd name="connsiteY14" fmla="*/ 142240 h 716280"/>
                <a:gd name="connsiteX15" fmla="*/ 452120 w 3972560"/>
                <a:gd name="connsiteY15" fmla="*/ 91440 h 716280"/>
                <a:gd name="connsiteX16" fmla="*/ 452120 w 3972560"/>
                <a:gd name="connsiteY16" fmla="*/ 91440 h 716280"/>
                <a:gd name="connsiteX17" fmla="*/ 421640 w 3972560"/>
                <a:gd name="connsiteY17" fmla="*/ 91440 h 716280"/>
                <a:gd name="connsiteX18" fmla="*/ 421640 w 3972560"/>
                <a:gd name="connsiteY18" fmla="*/ 91440 h 716280"/>
                <a:gd name="connsiteX19" fmla="*/ 421640 w 3972560"/>
                <a:gd name="connsiteY19" fmla="*/ 60960 h 716280"/>
                <a:gd name="connsiteX20" fmla="*/ 421640 w 3972560"/>
                <a:gd name="connsiteY20" fmla="*/ 60960 h 716280"/>
                <a:gd name="connsiteX21" fmla="*/ 391160 w 3972560"/>
                <a:gd name="connsiteY21" fmla="*/ 30480 h 716280"/>
                <a:gd name="connsiteX22" fmla="*/ 391160 w 3972560"/>
                <a:gd name="connsiteY22" fmla="*/ 30480 h 716280"/>
                <a:gd name="connsiteX23" fmla="*/ 360680 w 3972560"/>
                <a:gd name="connsiteY23" fmla="*/ 0 h 716280"/>
                <a:gd name="connsiteX24" fmla="*/ 0 w 3972560"/>
                <a:gd name="connsiteY24" fmla="*/ 0 h 716280"/>
                <a:gd name="connsiteX0" fmla="*/ 3972560 w 3972560"/>
                <a:gd name="connsiteY0" fmla="*/ 716280 h 716280"/>
                <a:gd name="connsiteX1" fmla="*/ 3266440 w 3972560"/>
                <a:gd name="connsiteY1" fmla="*/ 716280 h 716280"/>
                <a:gd name="connsiteX2" fmla="*/ 3266440 w 3972560"/>
                <a:gd name="connsiteY2" fmla="*/ 553720 h 716280"/>
                <a:gd name="connsiteX3" fmla="*/ 2585720 w 3972560"/>
                <a:gd name="connsiteY3" fmla="*/ 553720 h 716280"/>
                <a:gd name="connsiteX4" fmla="*/ 2585720 w 3972560"/>
                <a:gd name="connsiteY4" fmla="*/ 375920 h 716280"/>
                <a:gd name="connsiteX5" fmla="*/ 2458720 w 3972560"/>
                <a:gd name="connsiteY5" fmla="*/ 375920 h 716280"/>
                <a:gd name="connsiteX6" fmla="*/ 2458720 w 3972560"/>
                <a:gd name="connsiteY6" fmla="*/ 294640 h 716280"/>
                <a:gd name="connsiteX7" fmla="*/ 1823720 w 3972560"/>
                <a:gd name="connsiteY7" fmla="*/ 294640 h 716280"/>
                <a:gd name="connsiteX8" fmla="*/ 1823720 w 3972560"/>
                <a:gd name="connsiteY8" fmla="*/ 208280 h 716280"/>
                <a:gd name="connsiteX9" fmla="*/ 1066800 w 3972560"/>
                <a:gd name="connsiteY9" fmla="*/ 208280 h 716280"/>
                <a:gd name="connsiteX10" fmla="*/ 1066800 w 3972560"/>
                <a:gd name="connsiteY10" fmla="*/ 208280 h 716280"/>
                <a:gd name="connsiteX11" fmla="*/ 1066800 w 3972560"/>
                <a:gd name="connsiteY11" fmla="*/ 177800 h 716280"/>
                <a:gd name="connsiteX12" fmla="*/ 985520 w 3972560"/>
                <a:gd name="connsiteY12" fmla="*/ 177800 h 716280"/>
                <a:gd name="connsiteX13" fmla="*/ 985520 w 3972560"/>
                <a:gd name="connsiteY13" fmla="*/ 142240 h 716280"/>
                <a:gd name="connsiteX14" fmla="*/ 452120 w 3972560"/>
                <a:gd name="connsiteY14" fmla="*/ 142240 h 716280"/>
                <a:gd name="connsiteX15" fmla="*/ 452120 w 3972560"/>
                <a:gd name="connsiteY15" fmla="*/ 91440 h 716280"/>
                <a:gd name="connsiteX16" fmla="*/ 452120 w 3972560"/>
                <a:gd name="connsiteY16" fmla="*/ 91440 h 716280"/>
                <a:gd name="connsiteX17" fmla="*/ 421640 w 3972560"/>
                <a:gd name="connsiteY17" fmla="*/ 91440 h 716280"/>
                <a:gd name="connsiteX18" fmla="*/ 421640 w 3972560"/>
                <a:gd name="connsiteY18" fmla="*/ 91440 h 716280"/>
                <a:gd name="connsiteX19" fmla="*/ 421640 w 3972560"/>
                <a:gd name="connsiteY19" fmla="*/ 60960 h 716280"/>
                <a:gd name="connsiteX20" fmla="*/ 421640 w 3972560"/>
                <a:gd name="connsiteY20" fmla="*/ 60960 h 716280"/>
                <a:gd name="connsiteX21" fmla="*/ 391160 w 3972560"/>
                <a:gd name="connsiteY21" fmla="*/ 30480 h 716280"/>
                <a:gd name="connsiteX22" fmla="*/ 360680 w 3972560"/>
                <a:gd name="connsiteY22" fmla="*/ 35560 h 716280"/>
                <a:gd name="connsiteX23" fmla="*/ 360680 w 3972560"/>
                <a:gd name="connsiteY23" fmla="*/ 0 h 716280"/>
                <a:gd name="connsiteX24" fmla="*/ 0 w 3972560"/>
                <a:gd name="connsiteY24" fmla="*/ 0 h 716280"/>
                <a:gd name="connsiteX0" fmla="*/ 3972560 w 3972560"/>
                <a:gd name="connsiteY0" fmla="*/ 716280 h 716280"/>
                <a:gd name="connsiteX1" fmla="*/ 3266440 w 3972560"/>
                <a:gd name="connsiteY1" fmla="*/ 716280 h 716280"/>
                <a:gd name="connsiteX2" fmla="*/ 3266440 w 3972560"/>
                <a:gd name="connsiteY2" fmla="*/ 553720 h 716280"/>
                <a:gd name="connsiteX3" fmla="*/ 2585720 w 3972560"/>
                <a:gd name="connsiteY3" fmla="*/ 553720 h 716280"/>
                <a:gd name="connsiteX4" fmla="*/ 2585720 w 3972560"/>
                <a:gd name="connsiteY4" fmla="*/ 375920 h 716280"/>
                <a:gd name="connsiteX5" fmla="*/ 2458720 w 3972560"/>
                <a:gd name="connsiteY5" fmla="*/ 375920 h 716280"/>
                <a:gd name="connsiteX6" fmla="*/ 2458720 w 3972560"/>
                <a:gd name="connsiteY6" fmla="*/ 294640 h 716280"/>
                <a:gd name="connsiteX7" fmla="*/ 1823720 w 3972560"/>
                <a:gd name="connsiteY7" fmla="*/ 294640 h 716280"/>
                <a:gd name="connsiteX8" fmla="*/ 1823720 w 3972560"/>
                <a:gd name="connsiteY8" fmla="*/ 208280 h 716280"/>
                <a:gd name="connsiteX9" fmla="*/ 1066800 w 3972560"/>
                <a:gd name="connsiteY9" fmla="*/ 208280 h 716280"/>
                <a:gd name="connsiteX10" fmla="*/ 1066800 w 3972560"/>
                <a:gd name="connsiteY10" fmla="*/ 208280 h 716280"/>
                <a:gd name="connsiteX11" fmla="*/ 1066800 w 3972560"/>
                <a:gd name="connsiteY11" fmla="*/ 177800 h 716280"/>
                <a:gd name="connsiteX12" fmla="*/ 985520 w 3972560"/>
                <a:gd name="connsiteY12" fmla="*/ 177800 h 716280"/>
                <a:gd name="connsiteX13" fmla="*/ 985520 w 3972560"/>
                <a:gd name="connsiteY13" fmla="*/ 142240 h 716280"/>
                <a:gd name="connsiteX14" fmla="*/ 452120 w 3972560"/>
                <a:gd name="connsiteY14" fmla="*/ 142240 h 716280"/>
                <a:gd name="connsiteX15" fmla="*/ 452120 w 3972560"/>
                <a:gd name="connsiteY15" fmla="*/ 91440 h 716280"/>
                <a:gd name="connsiteX16" fmla="*/ 452120 w 3972560"/>
                <a:gd name="connsiteY16" fmla="*/ 91440 h 716280"/>
                <a:gd name="connsiteX17" fmla="*/ 421640 w 3972560"/>
                <a:gd name="connsiteY17" fmla="*/ 91440 h 716280"/>
                <a:gd name="connsiteX18" fmla="*/ 421640 w 3972560"/>
                <a:gd name="connsiteY18" fmla="*/ 91440 h 716280"/>
                <a:gd name="connsiteX19" fmla="*/ 421640 w 3972560"/>
                <a:gd name="connsiteY19" fmla="*/ 60960 h 716280"/>
                <a:gd name="connsiteX20" fmla="*/ 421640 w 3972560"/>
                <a:gd name="connsiteY20" fmla="*/ 60960 h 716280"/>
                <a:gd name="connsiteX21" fmla="*/ 396240 w 3972560"/>
                <a:gd name="connsiteY21" fmla="*/ 30480 h 716280"/>
                <a:gd name="connsiteX22" fmla="*/ 360680 w 3972560"/>
                <a:gd name="connsiteY22" fmla="*/ 35560 h 716280"/>
                <a:gd name="connsiteX23" fmla="*/ 360680 w 3972560"/>
                <a:gd name="connsiteY23" fmla="*/ 0 h 716280"/>
                <a:gd name="connsiteX24" fmla="*/ 0 w 3972560"/>
                <a:gd name="connsiteY24" fmla="*/ 0 h 716280"/>
                <a:gd name="connsiteX0" fmla="*/ 3972560 w 3972560"/>
                <a:gd name="connsiteY0" fmla="*/ 716280 h 716280"/>
                <a:gd name="connsiteX1" fmla="*/ 3266440 w 3972560"/>
                <a:gd name="connsiteY1" fmla="*/ 716280 h 716280"/>
                <a:gd name="connsiteX2" fmla="*/ 3266440 w 3972560"/>
                <a:gd name="connsiteY2" fmla="*/ 553720 h 716280"/>
                <a:gd name="connsiteX3" fmla="*/ 2585720 w 3972560"/>
                <a:gd name="connsiteY3" fmla="*/ 553720 h 716280"/>
                <a:gd name="connsiteX4" fmla="*/ 2585720 w 3972560"/>
                <a:gd name="connsiteY4" fmla="*/ 375920 h 716280"/>
                <a:gd name="connsiteX5" fmla="*/ 2458720 w 3972560"/>
                <a:gd name="connsiteY5" fmla="*/ 375920 h 716280"/>
                <a:gd name="connsiteX6" fmla="*/ 2458720 w 3972560"/>
                <a:gd name="connsiteY6" fmla="*/ 294640 h 716280"/>
                <a:gd name="connsiteX7" fmla="*/ 1823720 w 3972560"/>
                <a:gd name="connsiteY7" fmla="*/ 294640 h 716280"/>
                <a:gd name="connsiteX8" fmla="*/ 1823720 w 3972560"/>
                <a:gd name="connsiteY8" fmla="*/ 208280 h 716280"/>
                <a:gd name="connsiteX9" fmla="*/ 1066800 w 3972560"/>
                <a:gd name="connsiteY9" fmla="*/ 208280 h 716280"/>
                <a:gd name="connsiteX10" fmla="*/ 1066800 w 3972560"/>
                <a:gd name="connsiteY10" fmla="*/ 208280 h 716280"/>
                <a:gd name="connsiteX11" fmla="*/ 1066800 w 3972560"/>
                <a:gd name="connsiteY11" fmla="*/ 177800 h 716280"/>
                <a:gd name="connsiteX12" fmla="*/ 985520 w 3972560"/>
                <a:gd name="connsiteY12" fmla="*/ 177800 h 716280"/>
                <a:gd name="connsiteX13" fmla="*/ 985520 w 3972560"/>
                <a:gd name="connsiteY13" fmla="*/ 142240 h 716280"/>
                <a:gd name="connsiteX14" fmla="*/ 452120 w 3972560"/>
                <a:gd name="connsiteY14" fmla="*/ 142240 h 716280"/>
                <a:gd name="connsiteX15" fmla="*/ 452120 w 3972560"/>
                <a:gd name="connsiteY15" fmla="*/ 91440 h 716280"/>
                <a:gd name="connsiteX16" fmla="*/ 452120 w 3972560"/>
                <a:gd name="connsiteY16" fmla="*/ 91440 h 716280"/>
                <a:gd name="connsiteX17" fmla="*/ 421640 w 3972560"/>
                <a:gd name="connsiteY17" fmla="*/ 91440 h 716280"/>
                <a:gd name="connsiteX18" fmla="*/ 421640 w 3972560"/>
                <a:gd name="connsiteY18" fmla="*/ 91440 h 716280"/>
                <a:gd name="connsiteX19" fmla="*/ 421640 w 3972560"/>
                <a:gd name="connsiteY19" fmla="*/ 60960 h 716280"/>
                <a:gd name="connsiteX20" fmla="*/ 393065 w 3972560"/>
                <a:gd name="connsiteY20" fmla="*/ 64135 h 716280"/>
                <a:gd name="connsiteX21" fmla="*/ 396240 w 3972560"/>
                <a:gd name="connsiteY21" fmla="*/ 30480 h 716280"/>
                <a:gd name="connsiteX22" fmla="*/ 360680 w 3972560"/>
                <a:gd name="connsiteY22" fmla="*/ 35560 h 716280"/>
                <a:gd name="connsiteX23" fmla="*/ 360680 w 3972560"/>
                <a:gd name="connsiteY23" fmla="*/ 0 h 716280"/>
                <a:gd name="connsiteX24" fmla="*/ 0 w 3972560"/>
                <a:gd name="connsiteY24" fmla="*/ 0 h 716280"/>
                <a:gd name="connsiteX0" fmla="*/ 3972560 w 3972560"/>
                <a:gd name="connsiteY0" fmla="*/ 716280 h 716280"/>
                <a:gd name="connsiteX1" fmla="*/ 3266440 w 3972560"/>
                <a:gd name="connsiteY1" fmla="*/ 716280 h 716280"/>
                <a:gd name="connsiteX2" fmla="*/ 3266440 w 3972560"/>
                <a:gd name="connsiteY2" fmla="*/ 553720 h 716280"/>
                <a:gd name="connsiteX3" fmla="*/ 2585720 w 3972560"/>
                <a:gd name="connsiteY3" fmla="*/ 553720 h 716280"/>
                <a:gd name="connsiteX4" fmla="*/ 2585720 w 3972560"/>
                <a:gd name="connsiteY4" fmla="*/ 375920 h 716280"/>
                <a:gd name="connsiteX5" fmla="*/ 2458720 w 3972560"/>
                <a:gd name="connsiteY5" fmla="*/ 375920 h 716280"/>
                <a:gd name="connsiteX6" fmla="*/ 2458720 w 3972560"/>
                <a:gd name="connsiteY6" fmla="*/ 294640 h 716280"/>
                <a:gd name="connsiteX7" fmla="*/ 1823720 w 3972560"/>
                <a:gd name="connsiteY7" fmla="*/ 294640 h 716280"/>
                <a:gd name="connsiteX8" fmla="*/ 1823720 w 3972560"/>
                <a:gd name="connsiteY8" fmla="*/ 208280 h 716280"/>
                <a:gd name="connsiteX9" fmla="*/ 1066800 w 3972560"/>
                <a:gd name="connsiteY9" fmla="*/ 208280 h 716280"/>
                <a:gd name="connsiteX10" fmla="*/ 1066800 w 3972560"/>
                <a:gd name="connsiteY10" fmla="*/ 208280 h 716280"/>
                <a:gd name="connsiteX11" fmla="*/ 1066800 w 3972560"/>
                <a:gd name="connsiteY11" fmla="*/ 177800 h 716280"/>
                <a:gd name="connsiteX12" fmla="*/ 985520 w 3972560"/>
                <a:gd name="connsiteY12" fmla="*/ 177800 h 716280"/>
                <a:gd name="connsiteX13" fmla="*/ 985520 w 3972560"/>
                <a:gd name="connsiteY13" fmla="*/ 142240 h 716280"/>
                <a:gd name="connsiteX14" fmla="*/ 452120 w 3972560"/>
                <a:gd name="connsiteY14" fmla="*/ 142240 h 716280"/>
                <a:gd name="connsiteX15" fmla="*/ 452120 w 3972560"/>
                <a:gd name="connsiteY15" fmla="*/ 91440 h 716280"/>
                <a:gd name="connsiteX16" fmla="*/ 452120 w 3972560"/>
                <a:gd name="connsiteY16" fmla="*/ 91440 h 716280"/>
                <a:gd name="connsiteX17" fmla="*/ 421640 w 3972560"/>
                <a:gd name="connsiteY17" fmla="*/ 91440 h 716280"/>
                <a:gd name="connsiteX18" fmla="*/ 421640 w 3972560"/>
                <a:gd name="connsiteY18" fmla="*/ 91440 h 716280"/>
                <a:gd name="connsiteX19" fmla="*/ 421640 w 3972560"/>
                <a:gd name="connsiteY19" fmla="*/ 60960 h 716280"/>
                <a:gd name="connsiteX20" fmla="*/ 393065 w 3972560"/>
                <a:gd name="connsiteY20" fmla="*/ 64135 h 716280"/>
                <a:gd name="connsiteX21" fmla="*/ 396240 w 3972560"/>
                <a:gd name="connsiteY21" fmla="*/ 36830 h 716280"/>
                <a:gd name="connsiteX22" fmla="*/ 360680 w 3972560"/>
                <a:gd name="connsiteY22" fmla="*/ 35560 h 716280"/>
                <a:gd name="connsiteX23" fmla="*/ 360680 w 3972560"/>
                <a:gd name="connsiteY23" fmla="*/ 0 h 716280"/>
                <a:gd name="connsiteX24" fmla="*/ 0 w 3972560"/>
                <a:gd name="connsiteY24" fmla="*/ 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72560" h="716280">
                  <a:moveTo>
                    <a:pt x="3972560" y="716280"/>
                  </a:moveTo>
                  <a:lnTo>
                    <a:pt x="3266440" y="716280"/>
                  </a:lnTo>
                  <a:lnTo>
                    <a:pt x="3266440" y="553720"/>
                  </a:lnTo>
                  <a:lnTo>
                    <a:pt x="2585720" y="553720"/>
                  </a:lnTo>
                  <a:lnTo>
                    <a:pt x="2585720" y="375920"/>
                  </a:lnTo>
                  <a:lnTo>
                    <a:pt x="2458720" y="375920"/>
                  </a:lnTo>
                  <a:lnTo>
                    <a:pt x="2458720" y="294640"/>
                  </a:lnTo>
                  <a:lnTo>
                    <a:pt x="1823720" y="294640"/>
                  </a:lnTo>
                  <a:lnTo>
                    <a:pt x="1823720" y="208280"/>
                  </a:lnTo>
                  <a:lnTo>
                    <a:pt x="1066800" y="208280"/>
                  </a:lnTo>
                  <a:lnTo>
                    <a:pt x="1066800" y="208280"/>
                  </a:lnTo>
                  <a:lnTo>
                    <a:pt x="1066800" y="177800"/>
                  </a:lnTo>
                  <a:lnTo>
                    <a:pt x="985520" y="177800"/>
                  </a:lnTo>
                  <a:lnTo>
                    <a:pt x="985520" y="142240"/>
                  </a:lnTo>
                  <a:lnTo>
                    <a:pt x="452120" y="142240"/>
                  </a:lnTo>
                  <a:lnTo>
                    <a:pt x="452120" y="91440"/>
                  </a:lnTo>
                  <a:lnTo>
                    <a:pt x="452120" y="91440"/>
                  </a:lnTo>
                  <a:lnTo>
                    <a:pt x="421640" y="91440"/>
                  </a:lnTo>
                  <a:lnTo>
                    <a:pt x="421640" y="91440"/>
                  </a:lnTo>
                  <a:lnTo>
                    <a:pt x="421640" y="60960"/>
                  </a:lnTo>
                  <a:lnTo>
                    <a:pt x="393065" y="64135"/>
                  </a:lnTo>
                  <a:lnTo>
                    <a:pt x="396240" y="36830"/>
                  </a:lnTo>
                  <a:lnTo>
                    <a:pt x="360680" y="35560"/>
                  </a:lnTo>
                  <a:lnTo>
                    <a:pt x="36068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7" name="Freeform 156">
              <a:extLst>
                <a:ext uri="{FF2B5EF4-FFF2-40B4-BE49-F238E27FC236}">
                  <a16:creationId xmlns:a16="http://schemas.microsoft.com/office/drawing/2014/main" id="{161C0C92-68A0-E640-076E-E0B3A005F167}"/>
                </a:ext>
              </a:extLst>
            </p:cNvPr>
            <p:cNvSpPr/>
            <p:nvPr/>
          </p:nvSpPr>
          <p:spPr bwMode="auto">
            <a:xfrm>
              <a:off x="3937000" y="3187700"/>
              <a:ext cx="1673225" cy="965200"/>
            </a:xfrm>
            <a:custGeom>
              <a:avLst/>
              <a:gdLst>
                <a:gd name="connsiteX0" fmla="*/ 1673225 w 1673225"/>
                <a:gd name="connsiteY0" fmla="*/ 965200 h 965200"/>
                <a:gd name="connsiteX1" fmla="*/ 1673225 w 1673225"/>
                <a:gd name="connsiteY1" fmla="*/ 927100 h 965200"/>
                <a:gd name="connsiteX2" fmla="*/ 1619250 w 1673225"/>
                <a:gd name="connsiteY2" fmla="*/ 927100 h 965200"/>
                <a:gd name="connsiteX3" fmla="*/ 1619250 w 1673225"/>
                <a:gd name="connsiteY3" fmla="*/ 927100 h 965200"/>
                <a:gd name="connsiteX4" fmla="*/ 1619250 w 1673225"/>
                <a:gd name="connsiteY4" fmla="*/ 904875 h 965200"/>
                <a:gd name="connsiteX5" fmla="*/ 1597025 w 1673225"/>
                <a:gd name="connsiteY5" fmla="*/ 904875 h 965200"/>
                <a:gd name="connsiteX6" fmla="*/ 1597025 w 1673225"/>
                <a:gd name="connsiteY6" fmla="*/ 904875 h 965200"/>
                <a:gd name="connsiteX7" fmla="*/ 1597025 w 1673225"/>
                <a:gd name="connsiteY7" fmla="*/ 873125 h 965200"/>
                <a:gd name="connsiteX8" fmla="*/ 1409700 w 1673225"/>
                <a:gd name="connsiteY8" fmla="*/ 873125 h 965200"/>
                <a:gd name="connsiteX9" fmla="*/ 1409700 w 1673225"/>
                <a:gd name="connsiteY9" fmla="*/ 854075 h 965200"/>
                <a:gd name="connsiteX10" fmla="*/ 1311275 w 1673225"/>
                <a:gd name="connsiteY10" fmla="*/ 854075 h 965200"/>
                <a:gd name="connsiteX11" fmla="*/ 1311275 w 1673225"/>
                <a:gd name="connsiteY11" fmla="*/ 825500 h 965200"/>
                <a:gd name="connsiteX12" fmla="*/ 1244600 w 1673225"/>
                <a:gd name="connsiteY12" fmla="*/ 825500 h 965200"/>
                <a:gd name="connsiteX13" fmla="*/ 1244600 w 1673225"/>
                <a:gd name="connsiteY13" fmla="*/ 790575 h 965200"/>
                <a:gd name="connsiteX14" fmla="*/ 1212850 w 1673225"/>
                <a:gd name="connsiteY14" fmla="*/ 790575 h 965200"/>
                <a:gd name="connsiteX15" fmla="*/ 1212850 w 1673225"/>
                <a:gd name="connsiteY15" fmla="*/ 765175 h 965200"/>
                <a:gd name="connsiteX16" fmla="*/ 854075 w 1673225"/>
                <a:gd name="connsiteY16" fmla="*/ 765175 h 965200"/>
                <a:gd name="connsiteX17" fmla="*/ 854075 w 1673225"/>
                <a:gd name="connsiteY17" fmla="*/ 733425 h 965200"/>
                <a:gd name="connsiteX18" fmla="*/ 812800 w 1673225"/>
                <a:gd name="connsiteY18" fmla="*/ 733425 h 965200"/>
                <a:gd name="connsiteX19" fmla="*/ 812800 w 1673225"/>
                <a:gd name="connsiteY19" fmla="*/ 688975 h 965200"/>
                <a:gd name="connsiteX20" fmla="*/ 800100 w 1673225"/>
                <a:gd name="connsiteY20" fmla="*/ 688975 h 965200"/>
                <a:gd name="connsiteX21" fmla="*/ 800100 w 1673225"/>
                <a:gd name="connsiteY21" fmla="*/ 638175 h 965200"/>
                <a:gd name="connsiteX22" fmla="*/ 787400 w 1673225"/>
                <a:gd name="connsiteY22" fmla="*/ 638175 h 965200"/>
                <a:gd name="connsiteX23" fmla="*/ 787400 w 1673225"/>
                <a:gd name="connsiteY23" fmla="*/ 619125 h 965200"/>
                <a:gd name="connsiteX24" fmla="*/ 549275 w 1673225"/>
                <a:gd name="connsiteY24" fmla="*/ 619125 h 965200"/>
                <a:gd name="connsiteX25" fmla="*/ 549275 w 1673225"/>
                <a:gd name="connsiteY25" fmla="*/ 593725 h 965200"/>
                <a:gd name="connsiteX26" fmla="*/ 511175 w 1673225"/>
                <a:gd name="connsiteY26" fmla="*/ 593725 h 965200"/>
                <a:gd name="connsiteX27" fmla="*/ 511175 w 1673225"/>
                <a:gd name="connsiteY27" fmla="*/ 571500 h 965200"/>
                <a:gd name="connsiteX28" fmla="*/ 473075 w 1673225"/>
                <a:gd name="connsiteY28" fmla="*/ 571500 h 965200"/>
                <a:gd name="connsiteX29" fmla="*/ 473075 w 1673225"/>
                <a:gd name="connsiteY29" fmla="*/ 530225 h 965200"/>
                <a:gd name="connsiteX30" fmla="*/ 406400 w 1673225"/>
                <a:gd name="connsiteY30" fmla="*/ 530225 h 965200"/>
                <a:gd name="connsiteX31" fmla="*/ 406400 w 1673225"/>
                <a:gd name="connsiteY31" fmla="*/ 508000 h 965200"/>
                <a:gd name="connsiteX32" fmla="*/ 393700 w 1673225"/>
                <a:gd name="connsiteY32" fmla="*/ 508000 h 965200"/>
                <a:gd name="connsiteX33" fmla="*/ 393700 w 1673225"/>
                <a:gd name="connsiteY33" fmla="*/ 482600 h 965200"/>
                <a:gd name="connsiteX34" fmla="*/ 314325 w 1673225"/>
                <a:gd name="connsiteY34" fmla="*/ 482600 h 965200"/>
                <a:gd name="connsiteX35" fmla="*/ 314325 w 1673225"/>
                <a:gd name="connsiteY35" fmla="*/ 454025 h 965200"/>
                <a:gd name="connsiteX36" fmla="*/ 304800 w 1673225"/>
                <a:gd name="connsiteY36" fmla="*/ 454025 h 965200"/>
                <a:gd name="connsiteX37" fmla="*/ 304800 w 1673225"/>
                <a:gd name="connsiteY37" fmla="*/ 371475 h 965200"/>
                <a:gd name="connsiteX38" fmla="*/ 269875 w 1673225"/>
                <a:gd name="connsiteY38" fmla="*/ 371475 h 965200"/>
                <a:gd name="connsiteX39" fmla="*/ 269875 w 1673225"/>
                <a:gd name="connsiteY39" fmla="*/ 273050 h 965200"/>
                <a:gd name="connsiteX40" fmla="*/ 241300 w 1673225"/>
                <a:gd name="connsiteY40" fmla="*/ 273050 h 965200"/>
                <a:gd name="connsiteX41" fmla="*/ 241300 w 1673225"/>
                <a:gd name="connsiteY41" fmla="*/ 234950 h 965200"/>
                <a:gd name="connsiteX42" fmla="*/ 241300 w 1673225"/>
                <a:gd name="connsiteY42" fmla="*/ 234950 h 965200"/>
                <a:gd name="connsiteX43" fmla="*/ 241300 w 1673225"/>
                <a:gd name="connsiteY43" fmla="*/ 234950 h 965200"/>
                <a:gd name="connsiteX44" fmla="*/ 219075 w 1673225"/>
                <a:gd name="connsiteY44" fmla="*/ 234950 h 965200"/>
                <a:gd name="connsiteX45" fmla="*/ 219075 w 1673225"/>
                <a:gd name="connsiteY45" fmla="*/ 161925 h 965200"/>
                <a:gd name="connsiteX46" fmla="*/ 219075 w 1673225"/>
                <a:gd name="connsiteY46" fmla="*/ 161925 h 965200"/>
                <a:gd name="connsiteX47" fmla="*/ 203200 w 1673225"/>
                <a:gd name="connsiteY47" fmla="*/ 146050 h 965200"/>
                <a:gd name="connsiteX48" fmla="*/ 203200 w 1673225"/>
                <a:gd name="connsiteY48" fmla="*/ 146050 h 965200"/>
                <a:gd name="connsiteX49" fmla="*/ 171450 w 1673225"/>
                <a:gd name="connsiteY49" fmla="*/ 146050 h 965200"/>
                <a:gd name="connsiteX50" fmla="*/ 171450 w 1673225"/>
                <a:gd name="connsiteY50" fmla="*/ 95250 h 965200"/>
                <a:gd name="connsiteX51" fmla="*/ 171450 w 1673225"/>
                <a:gd name="connsiteY51" fmla="*/ 95250 h 965200"/>
                <a:gd name="connsiteX52" fmla="*/ 142875 w 1673225"/>
                <a:gd name="connsiteY52" fmla="*/ 95250 h 965200"/>
                <a:gd name="connsiteX53" fmla="*/ 142875 w 1673225"/>
                <a:gd name="connsiteY53" fmla="*/ 25400 h 965200"/>
                <a:gd name="connsiteX54" fmla="*/ 47625 w 1673225"/>
                <a:gd name="connsiteY54" fmla="*/ 25400 h 965200"/>
                <a:gd name="connsiteX55" fmla="*/ 47625 w 1673225"/>
                <a:gd name="connsiteY55" fmla="*/ 25400 h 965200"/>
                <a:gd name="connsiteX56" fmla="*/ 47625 w 1673225"/>
                <a:gd name="connsiteY56" fmla="*/ 0 h 965200"/>
                <a:gd name="connsiteX57" fmla="*/ 0 w 1673225"/>
                <a:gd name="connsiteY57" fmla="*/ 0 h 965200"/>
                <a:gd name="connsiteX0" fmla="*/ 1673225 w 1673225"/>
                <a:gd name="connsiteY0" fmla="*/ 965200 h 965200"/>
                <a:gd name="connsiteX1" fmla="*/ 1673225 w 1673225"/>
                <a:gd name="connsiteY1" fmla="*/ 927100 h 965200"/>
                <a:gd name="connsiteX2" fmla="*/ 1619250 w 1673225"/>
                <a:gd name="connsiteY2" fmla="*/ 927100 h 965200"/>
                <a:gd name="connsiteX3" fmla="*/ 1619250 w 1673225"/>
                <a:gd name="connsiteY3" fmla="*/ 927100 h 965200"/>
                <a:gd name="connsiteX4" fmla="*/ 1619250 w 1673225"/>
                <a:gd name="connsiteY4" fmla="*/ 904875 h 965200"/>
                <a:gd name="connsiteX5" fmla="*/ 1597025 w 1673225"/>
                <a:gd name="connsiteY5" fmla="*/ 904875 h 965200"/>
                <a:gd name="connsiteX6" fmla="*/ 1597025 w 1673225"/>
                <a:gd name="connsiteY6" fmla="*/ 904875 h 965200"/>
                <a:gd name="connsiteX7" fmla="*/ 1597025 w 1673225"/>
                <a:gd name="connsiteY7" fmla="*/ 873125 h 965200"/>
                <a:gd name="connsiteX8" fmla="*/ 1409700 w 1673225"/>
                <a:gd name="connsiteY8" fmla="*/ 873125 h 965200"/>
                <a:gd name="connsiteX9" fmla="*/ 1409700 w 1673225"/>
                <a:gd name="connsiteY9" fmla="*/ 854075 h 965200"/>
                <a:gd name="connsiteX10" fmla="*/ 1311275 w 1673225"/>
                <a:gd name="connsiteY10" fmla="*/ 854075 h 965200"/>
                <a:gd name="connsiteX11" fmla="*/ 1311275 w 1673225"/>
                <a:gd name="connsiteY11" fmla="*/ 825500 h 965200"/>
                <a:gd name="connsiteX12" fmla="*/ 1244600 w 1673225"/>
                <a:gd name="connsiteY12" fmla="*/ 825500 h 965200"/>
                <a:gd name="connsiteX13" fmla="*/ 1244600 w 1673225"/>
                <a:gd name="connsiteY13" fmla="*/ 790575 h 965200"/>
                <a:gd name="connsiteX14" fmla="*/ 1212850 w 1673225"/>
                <a:gd name="connsiteY14" fmla="*/ 790575 h 965200"/>
                <a:gd name="connsiteX15" fmla="*/ 1212850 w 1673225"/>
                <a:gd name="connsiteY15" fmla="*/ 765175 h 965200"/>
                <a:gd name="connsiteX16" fmla="*/ 854075 w 1673225"/>
                <a:gd name="connsiteY16" fmla="*/ 765175 h 965200"/>
                <a:gd name="connsiteX17" fmla="*/ 854075 w 1673225"/>
                <a:gd name="connsiteY17" fmla="*/ 733425 h 965200"/>
                <a:gd name="connsiteX18" fmla="*/ 812800 w 1673225"/>
                <a:gd name="connsiteY18" fmla="*/ 733425 h 965200"/>
                <a:gd name="connsiteX19" fmla="*/ 812800 w 1673225"/>
                <a:gd name="connsiteY19" fmla="*/ 688975 h 965200"/>
                <a:gd name="connsiteX20" fmla="*/ 800100 w 1673225"/>
                <a:gd name="connsiteY20" fmla="*/ 688975 h 965200"/>
                <a:gd name="connsiteX21" fmla="*/ 800100 w 1673225"/>
                <a:gd name="connsiteY21" fmla="*/ 638175 h 965200"/>
                <a:gd name="connsiteX22" fmla="*/ 787400 w 1673225"/>
                <a:gd name="connsiteY22" fmla="*/ 638175 h 965200"/>
                <a:gd name="connsiteX23" fmla="*/ 787400 w 1673225"/>
                <a:gd name="connsiteY23" fmla="*/ 619125 h 965200"/>
                <a:gd name="connsiteX24" fmla="*/ 549275 w 1673225"/>
                <a:gd name="connsiteY24" fmla="*/ 619125 h 965200"/>
                <a:gd name="connsiteX25" fmla="*/ 549275 w 1673225"/>
                <a:gd name="connsiteY25" fmla="*/ 593725 h 965200"/>
                <a:gd name="connsiteX26" fmla="*/ 511175 w 1673225"/>
                <a:gd name="connsiteY26" fmla="*/ 593725 h 965200"/>
                <a:gd name="connsiteX27" fmla="*/ 511175 w 1673225"/>
                <a:gd name="connsiteY27" fmla="*/ 571500 h 965200"/>
                <a:gd name="connsiteX28" fmla="*/ 473075 w 1673225"/>
                <a:gd name="connsiteY28" fmla="*/ 571500 h 965200"/>
                <a:gd name="connsiteX29" fmla="*/ 473075 w 1673225"/>
                <a:gd name="connsiteY29" fmla="*/ 530225 h 965200"/>
                <a:gd name="connsiteX30" fmla="*/ 406400 w 1673225"/>
                <a:gd name="connsiteY30" fmla="*/ 530225 h 965200"/>
                <a:gd name="connsiteX31" fmla="*/ 406400 w 1673225"/>
                <a:gd name="connsiteY31" fmla="*/ 508000 h 965200"/>
                <a:gd name="connsiteX32" fmla="*/ 393700 w 1673225"/>
                <a:gd name="connsiteY32" fmla="*/ 508000 h 965200"/>
                <a:gd name="connsiteX33" fmla="*/ 393700 w 1673225"/>
                <a:gd name="connsiteY33" fmla="*/ 482600 h 965200"/>
                <a:gd name="connsiteX34" fmla="*/ 314325 w 1673225"/>
                <a:gd name="connsiteY34" fmla="*/ 482600 h 965200"/>
                <a:gd name="connsiteX35" fmla="*/ 314325 w 1673225"/>
                <a:gd name="connsiteY35" fmla="*/ 454025 h 965200"/>
                <a:gd name="connsiteX36" fmla="*/ 304800 w 1673225"/>
                <a:gd name="connsiteY36" fmla="*/ 454025 h 965200"/>
                <a:gd name="connsiteX37" fmla="*/ 304800 w 1673225"/>
                <a:gd name="connsiteY37" fmla="*/ 371475 h 965200"/>
                <a:gd name="connsiteX38" fmla="*/ 269875 w 1673225"/>
                <a:gd name="connsiteY38" fmla="*/ 371475 h 965200"/>
                <a:gd name="connsiteX39" fmla="*/ 269875 w 1673225"/>
                <a:gd name="connsiteY39" fmla="*/ 273050 h 965200"/>
                <a:gd name="connsiteX40" fmla="*/ 241300 w 1673225"/>
                <a:gd name="connsiteY40" fmla="*/ 273050 h 965200"/>
                <a:gd name="connsiteX41" fmla="*/ 241300 w 1673225"/>
                <a:gd name="connsiteY41" fmla="*/ 234950 h 965200"/>
                <a:gd name="connsiteX42" fmla="*/ 241300 w 1673225"/>
                <a:gd name="connsiteY42" fmla="*/ 234950 h 965200"/>
                <a:gd name="connsiteX43" fmla="*/ 241300 w 1673225"/>
                <a:gd name="connsiteY43" fmla="*/ 234950 h 965200"/>
                <a:gd name="connsiteX44" fmla="*/ 219075 w 1673225"/>
                <a:gd name="connsiteY44" fmla="*/ 234950 h 965200"/>
                <a:gd name="connsiteX45" fmla="*/ 219075 w 1673225"/>
                <a:gd name="connsiteY45" fmla="*/ 161925 h 965200"/>
                <a:gd name="connsiteX46" fmla="*/ 200025 w 1673225"/>
                <a:gd name="connsiteY46" fmla="*/ 155575 h 965200"/>
                <a:gd name="connsiteX47" fmla="*/ 203200 w 1673225"/>
                <a:gd name="connsiteY47" fmla="*/ 146050 h 965200"/>
                <a:gd name="connsiteX48" fmla="*/ 203200 w 1673225"/>
                <a:gd name="connsiteY48" fmla="*/ 146050 h 965200"/>
                <a:gd name="connsiteX49" fmla="*/ 171450 w 1673225"/>
                <a:gd name="connsiteY49" fmla="*/ 146050 h 965200"/>
                <a:gd name="connsiteX50" fmla="*/ 171450 w 1673225"/>
                <a:gd name="connsiteY50" fmla="*/ 95250 h 965200"/>
                <a:gd name="connsiteX51" fmla="*/ 171450 w 1673225"/>
                <a:gd name="connsiteY51" fmla="*/ 95250 h 965200"/>
                <a:gd name="connsiteX52" fmla="*/ 142875 w 1673225"/>
                <a:gd name="connsiteY52" fmla="*/ 95250 h 965200"/>
                <a:gd name="connsiteX53" fmla="*/ 142875 w 1673225"/>
                <a:gd name="connsiteY53" fmla="*/ 25400 h 965200"/>
                <a:gd name="connsiteX54" fmla="*/ 47625 w 1673225"/>
                <a:gd name="connsiteY54" fmla="*/ 25400 h 965200"/>
                <a:gd name="connsiteX55" fmla="*/ 47625 w 1673225"/>
                <a:gd name="connsiteY55" fmla="*/ 25400 h 965200"/>
                <a:gd name="connsiteX56" fmla="*/ 47625 w 1673225"/>
                <a:gd name="connsiteY56" fmla="*/ 0 h 965200"/>
                <a:gd name="connsiteX57" fmla="*/ 0 w 1673225"/>
                <a:gd name="connsiteY57" fmla="*/ 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673225" h="965200">
                  <a:moveTo>
                    <a:pt x="1673225" y="965200"/>
                  </a:moveTo>
                  <a:lnTo>
                    <a:pt x="1673225" y="927100"/>
                  </a:lnTo>
                  <a:lnTo>
                    <a:pt x="1619250" y="927100"/>
                  </a:lnTo>
                  <a:lnTo>
                    <a:pt x="1619250" y="927100"/>
                  </a:lnTo>
                  <a:lnTo>
                    <a:pt x="1619250" y="904875"/>
                  </a:lnTo>
                  <a:lnTo>
                    <a:pt x="1597025" y="904875"/>
                  </a:lnTo>
                  <a:lnTo>
                    <a:pt x="1597025" y="904875"/>
                  </a:lnTo>
                  <a:lnTo>
                    <a:pt x="1597025" y="873125"/>
                  </a:lnTo>
                  <a:lnTo>
                    <a:pt x="1409700" y="873125"/>
                  </a:lnTo>
                  <a:lnTo>
                    <a:pt x="1409700" y="854075"/>
                  </a:lnTo>
                  <a:lnTo>
                    <a:pt x="1311275" y="854075"/>
                  </a:lnTo>
                  <a:lnTo>
                    <a:pt x="1311275" y="825500"/>
                  </a:lnTo>
                  <a:lnTo>
                    <a:pt x="1244600" y="825500"/>
                  </a:lnTo>
                  <a:lnTo>
                    <a:pt x="1244600" y="790575"/>
                  </a:lnTo>
                  <a:lnTo>
                    <a:pt x="1212850" y="790575"/>
                  </a:lnTo>
                  <a:lnTo>
                    <a:pt x="1212850" y="765175"/>
                  </a:lnTo>
                  <a:lnTo>
                    <a:pt x="854075" y="765175"/>
                  </a:lnTo>
                  <a:lnTo>
                    <a:pt x="854075" y="733425"/>
                  </a:lnTo>
                  <a:lnTo>
                    <a:pt x="812800" y="733425"/>
                  </a:lnTo>
                  <a:lnTo>
                    <a:pt x="812800" y="688975"/>
                  </a:lnTo>
                  <a:lnTo>
                    <a:pt x="800100" y="688975"/>
                  </a:lnTo>
                  <a:lnTo>
                    <a:pt x="800100" y="638175"/>
                  </a:lnTo>
                  <a:lnTo>
                    <a:pt x="787400" y="638175"/>
                  </a:lnTo>
                  <a:lnTo>
                    <a:pt x="787400" y="619125"/>
                  </a:lnTo>
                  <a:lnTo>
                    <a:pt x="549275" y="619125"/>
                  </a:lnTo>
                  <a:lnTo>
                    <a:pt x="549275" y="593725"/>
                  </a:lnTo>
                  <a:lnTo>
                    <a:pt x="511175" y="593725"/>
                  </a:lnTo>
                  <a:lnTo>
                    <a:pt x="511175" y="571500"/>
                  </a:lnTo>
                  <a:lnTo>
                    <a:pt x="473075" y="571500"/>
                  </a:lnTo>
                  <a:lnTo>
                    <a:pt x="473075" y="530225"/>
                  </a:lnTo>
                  <a:lnTo>
                    <a:pt x="406400" y="530225"/>
                  </a:lnTo>
                  <a:lnTo>
                    <a:pt x="406400" y="508000"/>
                  </a:lnTo>
                  <a:lnTo>
                    <a:pt x="393700" y="508000"/>
                  </a:lnTo>
                  <a:lnTo>
                    <a:pt x="393700" y="482600"/>
                  </a:lnTo>
                  <a:lnTo>
                    <a:pt x="314325" y="482600"/>
                  </a:lnTo>
                  <a:lnTo>
                    <a:pt x="314325" y="454025"/>
                  </a:lnTo>
                  <a:lnTo>
                    <a:pt x="304800" y="454025"/>
                  </a:lnTo>
                  <a:lnTo>
                    <a:pt x="304800" y="371475"/>
                  </a:lnTo>
                  <a:lnTo>
                    <a:pt x="269875" y="371475"/>
                  </a:lnTo>
                  <a:lnTo>
                    <a:pt x="269875" y="273050"/>
                  </a:lnTo>
                  <a:lnTo>
                    <a:pt x="241300" y="273050"/>
                  </a:lnTo>
                  <a:lnTo>
                    <a:pt x="241300" y="234950"/>
                  </a:lnTo>
                  <a:lnTo>
                    <a:pt x="241300" y="234950"/>
                  </a:lnTo>
                  <a:lnTo>
                    <a:pt x="241300" y="234950"/>
                  </a:lnTo>
                  <a:lnTo>
                    <a:pt x="219075" y="234950"/>
                  </a:lnTo>
                  <a:lnTo>
                    <a:pt x="219075" y="161925"/>
                  </a:lnTo>
                  <a:lnTo>
                    <a:pt x="200025" y="155575"/>
                  </a:lnTo>
                  <a:lnTo>
                    <a:pt x="203200" y="146050"/>
                  </a:lnTo>
                  <a:lnTo>
                    <a:pt x="203200" y="146050"/>
                  </a:lnTo>
                  <a:lnTo>
                    <a:pt x="171450" y="146050"/>
                  </a:lnTo>
                  <a:lnTo>
                    <a:pt x="171450" y="95250"/>
                  </a:lnTo>
                  <a:lnTo>
                    <a:pt x="171450" y="95250"/>
                  </a:lnTo>
                  <a:lnTo>
                    <a:pt x="142875" y="95250"/>
                  </a:lnTo>
                  <a:lnTo>
                    <a:pt x="142875" y="25400"/>
                  </a:lnTo>
                  <a:lnTo>
                    <a:pt x="47625" y="25400"/>
                  </a:lnTo>
                  <a:lnTo>
                    <a:pt x="47625" y="25400"/>
                  </a:lnTo>
                  <a:lnTo>
                    <a:pt x="476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61" name="Freeform 160">
              <a:extLst>
                <a:ext uri="{FF2B5EF4-FFF2-40B4-BE49-F238E27FC236}">
                  <a16:creationId xmlns:a16="http://schemas.microsoft.com/office/drawing/2014/main" id="{12D99ED1-FE9D-21C6-A83B-1811586F9816}"/>
                </a:ext>
              </a:extLst>
            </p:cNvPr>
            <p:cNvSpPr/>
            <p:nvPr/>
          </p:nvSpPr>
          <p:spPr bwMode="auto">
            <a:xfrm>
              <a:off x="3581400" y="2717800"/>
              <a:ext cx="374650" cy="450850"/>
            </a:xfrm>
            <a:custGeom>
              <a:avLst/>
              <a:gdLst>
                <a:gd name="connsiteX0" fmla="*/ 374650 w 374650"/>
                <a:gd name="connsiteY0" fmla="*/ 450850 h 450850"/>
                <a:gd name="connsiteX1" fmla="*/ 307975 w 374650"/>
                <a:gd name="connsiteY1" fmla="*/ 450850 h 450850"/>
                <a:gd name="connsiteX2" fmla="*/ 307975 w 374650"/>
                <a:gd name="connsiteY2" fmla="*/ 406400 h 450850"/>
                <a:gd name="connsiteX3" fmla="*/ 266700 w 374650"/>
                <a:gd name="connsiteY3" fmla="*/ 406400 h 450850"/>
                <a:gd name="connsiteX4" fmla="*/ 266700 w 374650"/>
                <a:gd name="connsiteY4" fmla="*/ 387350 h 450850"/>
                <a:gd name="connsiteX5" fmla="*/ 231775 w 374650"/>
                <a:gd name="connsiteY5" fmla="*/ 387350 h 450850"/>
                <a:gd name="connsiteX6" fmla="*/ 231775 w 374650"/>
                <a:gd name="connsiteY6" fmla="*/ 387350 h 450850"/>
                <a:gd name="connsiteX7" fmla="*/ 231775 w 374650"/>
                <a:gd name="connsiteY7" fmla="*/ 355600 h 450850"/>
                <a:gd name="connsiteX8" fmla="*/ 190500 w 374650"/>
                <a:gd name="connsiteY8" fmla="*/ 355600 h 450850"/>
                <a:gd name="connsiteX9" fmla="*/ 190500 w 374650"/>
                <a:gd name="connsiteY9" fmla="*/ 355600 h 450850"/>
                <a:gd name="connsiteX10" fmla="*/ 190500 w 374650"/>
                <a:gd name="connsiteY10" fmla="*/ 327025 h 450850"/>
                <a:gd name="connsiteX11" fmla="*/ 142875 w 374650"/>
                <a:gd name="connsiteY11" fmla="*/ 327025 h 450850"/>
                <a:gd name="connsiteX12" fmla="*/ 142875 w 374650"/>
                <a:gd name="connsiteY12" fmla="*/ 263525 h 450850"/>
                <a:gd name="connsiteX13" fmla="*/ 88900 w 374650"/>
                <a:gd name="connsiteY13" fmla="*/ 263525 h 450850"/>
                <a:gd name="connsiteX14" fmla="*/ 88900 w 374650"/>
                <a:gd name="connsiteY14" fmla="*/ 158750 h 450850"/>
                <a:gd name="connsiteX15" fmla="*/ 53975 w 374650"/>
                <a:gd name="connsiteY15" fmla="*/ 158750 h 450850"/>
                <a:gd name="connsiteX16" fmla="*/ 53975 w 374650"/>
                <a:gd name="connsiteY16" fmla="*/ 92075 h 450850"/>
                <a:gd name="connsiteX17" fmla="*/ 34925 w 374650"/>
                <a:gd name="connsiteY17" fmla="*/ 92075 h 450850"/>
                <a:gd name="connsiteX18" fmla="*/ 34925 w 374650"/>
                <a:gd name="connsiteY18" fmla="*/ 47625 h 450850"/>
                <a:gd name="connsiteX19" fmla="*/ 19050 w 374650"/>
                <a:gd name="connsiteY19" fmla="*/ 31750 h 450850"/>
                <a:gd name="connsiteX20" fmla="*/ 19050 w 374650"/>
                <a:gd name="connsiteY20" fmla="*/ 0 h 450850"/>
                <a:gd name="connsiteX21" fmla="*/ 0 w 374650"/>
                <a:gd name="connsiteY21"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4650" h="450850">
                  <a:moveTo>
                    <a:pt x="374650" y="450850"/>
                  </a:moveTo>
                  <a:lnTo>
                    <a:pt x="307975" y="450850"/>
                  </a:lnTo>
                  <a:lnTo>
                    <a:pt x="307975" y="406400"/>
                  </a:lnTo>
                  <a:lnTo>
                    <a:pt x="266700" y="406400"/>
                  </a:lnTo>
                  <a:lnTo>
                    <a:pt x="266700" y="387350"/>
                  </a:lnTo>
                  <a:lnTo>
                    <a:pt x="231775" y="387350"/>
                  </a:lnTo>
                  <a:lnTo>
                    <a:pt x="231775" y="387350"/>
                  </a:lnTo>
                  <a:lnTo>
                    <a:pt x="231775" y="355600"/>
                  </a:lnTo>
                  <a:lnTo>
                    <a:pt x="190500" y="355600"/>
                  </a:lnTo>
                  <a:lnTo>
                    <a:pt x="190500" y="355600"/>
                  </a:lnTo>
                  <a:lnTo>
                    <a:pt x="190500" y="327025"/>
                  </a:lnTo>
                  <a:lnTo>
                    <a:pt x="142875" y="327025"/>
                  </a:lnTo>
                  <a:lnTo>
                    <a:pt x="142875" y="263525"/>
                  </a:lnTo>
                  <a:lnTo>
                    <a:pt x="88900" y="263525"/>
                  </a:lnTo>
                  <a:lnTo>
                    <a:pt x="88900" y="158750"/>
                  </a:lnTo>
                  <a:lnTo>
                    <a:pt x="53975" y="158750"/>
                  </a:lnTo>
                  <a:lnTo>
                    <a:pt x="53975" y="92075"/>
                  </a:lnTo>
                  <a:lnTo>
                    <a:pt x="34925" y="92075"/>
                  </a:lnTo>
                  <a:lnTo>
                    <a:pt x="34925" y="47625"/>
                  </a:lnTo>
                  <a:lnTo>
                    <a:pt x="19050" y="31750"/>
                  </a:lnTo>
                  <a:lnTo>
                    <a:pt x="19050" y="0"/>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163" name="TextBox 162">
            <a:extLst>
              <a:ext uri="{FF2B5EF4-FFF2-40B4-BE49-F238E27FC236}">
                <a16:creationId xmlns:a16="http://schemas.microsoft.com/office/drawing/2014/main" id="{03C66166-23B5-AEA5-22BC-255A6A4C2902}"/>
              </a:ext>
            </a:extLst>
          </p:cNvPr>
          <p:cNvSpPr txBox="1"/>
          <p:nvPr/>
        </p:nvSpPr>
        <p:spPr bwMode="auto">
          <a:xfrm>
            <a:off x="3279739" y="240538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64" name="TextBox 163">
            <a:extLst>
              <a:ext uri="{FF2B5EF4-FFF2-40B4-BE49-F238E27FC236}">
                <a16:creationId xmlns:a16="http://schemas.microsoft.com/office/drawing/2014/main" id="{8D78A094-E92B-692B-197B-7FFAF3B51799}"/>
              </a:ext>
            </a:extLst>
          </p:cNvPr>
          <p:cNvSpPr txBox="1"/>
          <p:nvPr/>
        </p:nvSpPr>
        <p:spPr bwMode="auto">
          <a:xfrm>
            <a:off x="3139944" y="234846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65" name="TextBox 164">
            <a:extLst>
              <a:ext uri="{FF2B5EF4-FFF2-40B4-BE49-F238E27FC236}">
                <a16:creationId xmlns:a16="http://schemas.microsoft.com/office/drawing/2014/main" id="{F3A8A25B-27BE-34B5-548E-3241BC70DEBD}"/>
              </a:ext>
            </a:extLst>
          </p:cNvPr>
          <p:cNvSpPr txBox="1"/>
          <p:nvPr/>
        </p:nvSpPr>
        <p:spPr bwMode="auto">
          <a:xfrm>
            <a:off x="3092197" y="232149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66" name="TextBox 165">
            <a:extLst>
              <a:ext uri="{FF2B5EF4-FFF2-40B4-BE49-F238E27FC236}">
                <a16:creationId xmlns:a16="http://schemas.microsoft.com/office/drawing/2014/main" id="{D082410C-1A71-4086-2AD5-3EC1917E5C79}"/>
              </a:ext>
            </a:extLst>
          </p:cNvPr>
          <p:cNvSpPr txBox="1"/>
          <p:nvPr/>
        </p:nvSpPr>
        <p:spPr bwMode="auto">
          <a:xfrm>
            <a:off x="3568743" y="2649974"/>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67" name="TextBox 166">
            <a:extLst>
              <a:ext uri="{FF2B5EF4-FFF2-40B4-BE49-F238E27FC236}">
                <a16:creationId xmlns:a16="http://schemas.microsoft.com/office/drawing/2014/main" id="{628F2FA0-F66B-3EAE-7E28-44F66511166A}"/>
              </a:ext>
            </a:extLst>
          </p:cNvPr>
          <p:cNvSpPr txBox="1"/>
          <p:nvPr/>
        </p:nvSpPr>
        <p:spPr bwMode="auto">
          <a:xfrm>
            <a:off x="3605549" y="278460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68" name="TextBox 167">
            <a:extLst>
              <a:ext uri="{FF2B5EF4-FFF2-40B4-BE49-F238E27FC236}">
                <a16:creationId xmlns:a16="http://schemas.microsoft.com/office/drawing/2014/main" id="{F4519E42-7392-23F8-C2BD-D093A95A0D77}"/>
              </a:ext>
            </a:extLst>
          </p:cNvPr>
          <p:cNvSpPr txBox="1"/>
          <p:nvPr/>
        </p:nvSpPr>
        <p:spPr bwMode="auto">
          <a:xfrm>
            <a:off x="3625614" y="2789613"/>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69" name="TextBox 168">
            <a:extLst>
              <a:ext uri="{FF2B5EF4-FFF2-40B4-BE49-F238E27FC236}">
                <a16:creationId xmlns:a16="http://schemas.microsoft.com/office/drawing/2014/main" id="{C4B91513-0198-2721-4E6E-3A484EFDEC03}"/>
              </a:ext>
            </a:extLst>
          </p:cNvPr>
          <p:cNvSpPr txBox="1"/>
          <p:nvPr/>
        </p:nvSpPr>
        <p:spPr bwMode="auto">
          <a:xfrm>
            <a:off x="3959188" y="301796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0" name="TextBox 169">
            <a:extLst>
              <a:ext uri="{FF2B5EF4-FFF2-40B4-BE49-F238E27FC236}">
                <a16:creationId xmlns:a16="http://schemas.microsoft.com/office/drawing/2014/main" id="{9A8B4C7E-55FA-B0F4-EC6C-BACD0C28C214}"/>
              </a:ext>
            </a:extLst>
          </p:cNvPr>
          <p:cNvSpPr txBox="1"/>
          <p:nvPr/>
        </p:nvSpPr>
        <p:spPr bwMode="auto">
          <a:xfrm>
            <a:off x="3993629" y="301437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1" name="TextBox 170">
            <a:extLst>
              <a:ext uri="{FF2B5EF4-FFF2-40B4-BE49-F238E27FC236}">
                <a16:creationId xmlns:a16="http://schemas.microsoft.com/office/drawing/2014/main" id="{D25DDFEC-B5AB-8387-90E6-40E393C162EC}"/>
              </a:ext>
            </a:extLst>
          </p:cNvPr>
          <p:cNvSpPr txBox="1"/>
          <p:nvPr/>
        </p:nvSpPr>
        <p:spPr bwMode="auto">
          <a:xfrm>
            <a:off x="4058431" y="314494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2" name="TextBox 171">
            <a:extLst>
              <a:ext uri="{FF2B5EF4-FFF2-40B4-BE49-F238E27FC236}">
                <a16:creationId xmlns:a16="http://schemas.microsoft.com/office/drawing/2014/main" id="{BCCFAD41-DA02-5AAB-94BF-1B439DE0CB41}"/>
              </a:ext>
            </a:extLst>
          </p:cNvPr>
          <p:cNvSpPr txBox="1"/>
          <p:nvPr/>
        </p:nvSpPr>
        <p:spPr bwMode="auto">
          <a:xfrm>
            <a:off x="4133681" y="3358412"/>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3" name="TextBox 172">
            <a:extLst>
              <a:ext uri="{FF2B5EF4-FFF2-40B4-BE49-F238E27FC236}">
                <a16:creationId xmlns:a16="http://schemas.microsoft.com/office/drawing/2014/main" id="{C124EE0A-FA1C-6416-E0A0-B7DB6E390196}"/>
              </a:ext>
            </a:extLst>
          </p:cNvPr>
          <p:cNvSpPr txBox="1"/>
          <p:nvPr/>
        </p:nvSpPr>
        <p:spPr bwMode="auto">
          <a:xfrm>
            <a:off x="4301787" y="352939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4" name="TextBox 173">
            <a:extLst>
              <a:ext uri="{FF2B5EF4-FFF2-40B4-BE49-F238E27FC236}">
                <a16:creationId xmlns:a16="http://schemas.microsoft.com/office/drawing/2014/main" id="{BB204D2A-699D-8244-7E5C-0231AEDE4AB9}"/>
              </a:ext>
            </a:extLst>
          </p:cNvPr>
          <p:cNvSpPr txBox="1"/>
          <p:nvPr/>
        </p:nvSpPr>
        <p:spPr bwMode="auto">
          <a:xfrm>
            <a:off x="4599749" y="360834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5" name="TextBox 174">
            <a:extLst>
              <a:ext uri="{FF2B5EF4-FFF2-40B4-BE49-F238E27FC236}">
                <a16:creationId xmlns:a16="http://schemas.microsoft.com/office/drawing/2014/main" id="{A373385A-2790-4FA5-64D2-2CB7290C7D99}"/>
              </a:ext>
            </a:extLst>
          </p:cNvPr>
          <p:cNvSpPr txBox="1"/>
          <p:nvPr/>
        </p:nvSpPr>
        <p:spPr bwMode="auto">
          <a:xfrm>
            <a:off x="4622862" y="360524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6" name="TextBox 175">
            <a:extLst>
              <a:ext uri="{FF2B5EF4-FFF2-40B4-BE49-F238E27FC236}">
                <a16:creationId xmlns:a16="http://schemas.microsoft.com/office/drawing/2014/main" id="{F46972A3-8791-EABB-EEBE-EE6E0A907E63}"/>
              </a:ext>
            </a:extLst>
          </p:cNvPr>
          <p:cNvSpPr txBox="1"/>
          <p:nvPr/>
        </p:nvSpPr>
        <p:spPr bwMode="auto">
          <a:xfrm>
            <a:off x="4962488" y="3748962"/>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7" name="TextBox 176">
            <a:extLst>
              <a:ext uri="{FF2B5EF4-FFF2-40B4-BE49-F238E27FC236}">
                <a16:creationId xmlns:a16="http://schemas.microsoft.com/office/drawing/2014/main" id="{E173A57B-1F17-58F8-DF40-8C1D22B8F27F}"/>
              </a:ext>
            </a:extLst>
          </p:cNvPr>
          <p:cNvSpPr txBox="1"/>
          <p:nvPr/>
        </p:nvSpPr>
        <p:spPr bwMode="auto">
          <a:xfrm>
            <a:off x="4647374" y="360834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8" name="TextBox 177">
            <a:extLst>
              <a:ext uri="{FF2B5EF4-FFF2-40B4-BE49-F238E27FC236}">
                <a16:creationId xmlns:a16="http://schemas.microsoft.com/office/drawing/2014/main" id="{59680F99-2A24-BB39-7FDC-3D9C64820698}"/>
              </a:ext>
            </a:extLst>
          </p:cNvPr>
          <p:cNvSpPr txBox="1"/>
          <p:nvPr/>
        </p:nvSpPr>
        <p:spPr bwMode="auto">
          <a:xfrm>
            <a:off x="4681957" y="373036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79" name="TextBox 178">
            <a:extLst>
              <a:ext uri="{FF2B5EF4-FFF2-40B4-BE49-F238E27FC236}">
                <a16:creationId xmlns:a16="http://schemas.microsoft.com/office/drawing/2014/main" id="{07286BCC-11D2-E097-9997-752E3EDF9CBB}"/>
              </a:ext>
            </a:extLst>
          </p:cNvPr>
          <p:cNvSpPr txBox="1"/>
          <p:nvPr/>
        </p:nvSpPr>
        <p:spPr bwMode="auto">
          <a:xfrm>
            <a:off x="5237279" y="3848461"/>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0" name="TextBox 179">
            <a:extLst>
              <a:ext uri="{FF2B5EF4-FFF2-40B4-BE49-F238E27FC236}">
                <a16:creationId xmlns:a16="http://schemas.microsoft.com/office/drawing/2014/main" id="{06894313-DCFC-21DB-95ED-CDD9B61B46F3}"/>
              </a:ext>
            </a:extLst>
          </p:cNvPr>
          <p:cNvSpPr txBox="1"/>
          <p:nvPr/>
        </p:nvSpPr>
        <p:spPr bwMode="auto">
          <a:xfrm>
            <a:off x="5398551" y="387402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1" name="TextBox 180">
            <a:extLst>
              <a:ext uri="{FF2B5EF4-FFF2-40B4-BE49-F238E27FC236}">
                <a16:creationId xmlns:a16="http://schemas.microsoft.com/office/drawing/2014/main" id="{2C8D0C9F-2A8B-43F9-2E19-B670DDBEC379}"/>
              </a:ext>
            </a:extLst>
          </p:cNvPr>
          <p:cNvSpPr txBox="1"/>
          <p:nvPr/>
        </p:nvSpPr>
        <p:spPr bwMode="auto">
          <a:xfrm>
            <a:off x="5662170" y="3956662"/>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2" name="TextBox 181">
            <a:extLst>
              <a:ext uri="{FF2B5EF4-FFF2-40B4-BE49-F238E27FC236}">
                <a16:creationId xmlns:a16="http://schemas.microsoft.com/office/drawing/2014/main" id="{FA0549FA-E055-BBD1-A9AF-3113460A03E8}"/>
              </a:ext>
            </a:extLst>
          </p:cNvPr>
          <p:cNvSpPr txBox="1"/>
          <p:nvPr/>
        </p:nvSpPr>
        <p:spPr bwMode="auto">
          <a:xfrm>
            <a:off x="5753513" y="395856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3" name="TextBox 182">
            <a:extLst>
              <a:ext uri="{FF2B5EF4-FFF2-40B4-BE49-F238E27FC236}">
                <a16:creationId xmlns:a16="http://schemas.microsoft.com/office/drawing/2014/main" id="{958A7A1D-8B47-CDBA-DDD4-1897711CA91C}"/>
              </a:ext>
            </a:extLst>
          </p:cNvPr>
          <p:cNvSpPr txBox="1"/>
          <p:nvPr/>
        </p:nvSpPr>
        <p:spPr bwMode="auto">
          <a:xfrm>
            <a:off x="5866257" y="395835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4" name="TextBox 183">
            <a:extLst>
              <a:ext uri="{FF2B5EF4-FFF2-40B4-BE49-F238E27FC236}">
                <a16:creationId xmlns:a16="http://schemas.microsoft.com/office/drawing/2014/main" id="{BC4E2071-8421-C5AC-E0D9-86E10B19D774}"/>
              </a:ext>
            </a:extLst>
          </p:cNvPr>
          <p:cNvSpPr txBox="1"/>
          <p:nvPr/>
        </p:nvSpPr>
        <p:spPr bwMode="auto">
          <a:xfrm>
            <a:off x="5914655" y="399526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5" name="TextBox 184">
            <a:extLst>
              <a:ext uri="{FF2B5EF4-FFF2-40B4-BE49-F238E27FC236}">
                <a16:creationId xmlns:a16="http://schemas.microsoft.com/office/drawing/2014/main" id="{8C9E4155-63CF-C29A-DFE8-FB54F0E9C05D}"/>
              </a:ext>
            </a:extLst>
          </p:cNvPr>
          <p:cNvSpPr txBox="1"/>
          <p:nvPr/>
        </p:nvSpPr>
        <p:spPr bwMode="auto">
          <a:xfrm>
            <a:off x="6055870" y="410302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6" name="TextBox 185">
            <a:extLst>
              <a:ext uri="{FF2B5EF4-FFF2-40B4-BE49-F238E27FC236}">
                <a16:creationId xmlns:a16="http://schemas.microsoft.com/office/drawing/2014/main" id="{74F4DC5A-C0AF-4C61-ECBF-0E698151FF4D}"/>
              </a:ext>
            </a:extLst>
          </p:cNvPr>
          <p:cNvSpPr txBox="1"/>
          <p:nvPr/>
        </p:nvSpPr>
        <p:spPr bwMode="auto">
          <a:xfrm>
            <a:off x="5968904" y="405608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7" name="TextBox 186">
            <a:extLst>
              <a:ext uri="{FF2B5EF4-FFF2-40B4-BE49-F238E27FC236}">
                <a16:creationId xmlns:a16="http://schemas.microsoft.com/office/drawing/2014/main" id="{09C43FE1-F9CA-B5D8-2F49-2D24C9C6E81B}"/>
              </a:ext>
            </a:extLst>
          </p:cNvPr>
          <p:cNvSpPr txBox="1"/>
          <p:nvPr/>
        </p:nvSpPr>
        <p:spPr bwMode="auto">
          <a:xfrm>
            <a:off x="6587154" y="413572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8" name="TextBox 187">
            <a:extLst>
              <a:ext uri="{FF2B5EF4-FFF2-40B4-BE49-F238E27FC236}">
                <a16:creationId xmlns:a16="http://schemas.microsoft.com/office/drawing/2014/main" id="{CAD9DCEE-BE5E-2A4D-4716-304EE0FD7B35}"/>
              </a:ext>
            </a:extLst>
          </p:cNvPr>
          <p:cNvSpPr txBox="1"/>
          <p:nvPr/>
        </p:nvSpPr>
        <p:spPr bwMode="auto">
          <a:xfrm>
            <a:off x="6638863" y="417057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89" name="TextBox 188">
            <a:extLst>
              <a:ext uri="{FF2B5EF4-FFF2-40B4-BE49-F238E27FC236}">
                <a16:creationId xmlns:a16="http://schemas.microsoft.com/office/drawing/2014/main" id="{AD5E150D-AA63-3FF8-C5AA-85A949C53E84}"/>
              </a:ext>
            </a:extLst>
          </p:cNvPr>
          <p:cNvSpPr txBox="1"/>
          <p:nvPr/>
        </p:nvSpPr>
        <p:spPr bwMode="auto">
          <a:xfrm>
            <a:off x="6608388" y="417057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0" name="TextBox 189">
            <a:extLst>
              <a:ext uri="{FF2B5EF4-FFF2-40B4-BE49-F238E27FC236}">
                <a16:creationId xmlns:a16="http://schemas.microsoft.com/office/drawing/2014/main" id="{506F2A91-15C4-7593-573D-DF6F49C86309}"/>
              </a:ext>
            </a:extLst>
          </p:cNvPr>
          <p:cNvSpPr txBox="1"/>
          <p:nvPr/>
        </p:nvSpPr>
        <p:spPr bwMode="auto">
          <a:xfrm>
            <a:off x="6661208" y="4175248"/>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1" name="TextBox 190">
            <a:extLst>
              <a:ext uri="{FF2B5EF4-FFF2-40B4-BE49-F238E27FC236}">
                <a16:creationId xmlns:a16="http://schemas.microsoft.com/office/drawing/2014/main" id="{81C04502-FEAC-20F0-4919-3347B1093570}"/>
              </a:ext>
            </a:extLst>
          </p:cNvPr>
          <p:cNvSpPr txBox="1"/>
          <p:nvPr/>
        </p:nvSpPr>
        <p:spPr bwMode="auto">
          <a:xfrm>
            <a:off x="6866615" y="417459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2" name="TextBox 191">
            <a:extLst>
              <a:ext uri="{FF2B5EF4-FFF2-40B4-BE49-F238E27FC236}">
                <a16:creationId xmlns:a16="http://schemas.microsoft.com/office/drawing/2014/main" id="{F3892F58-8DB4-5351-04DB-5BDF519188E8}"/>
              </a:ext>
            </a:extLst>
          </p:cNvPr>
          <p:cNvSpPr txBox="1"/>
          <p:nvPr/>
        </p:nvSpPr>
        <p:spPr bwMode="auto">
          <a:xfrm>
            <a:off x="6690243" y="4169469"/>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3" name="TextBox 192">
            <a:extLst>
              <a:ext uri="{FF2B5EF4-FFF2-40B4-BE49-F238E27FC236}">
                <a16:creationId xmlns:a16="http://schemas.microsoft.com/office/drawing/2014/main" id="{496F4A02-C36D-83E5-FA4A-266A0F1F8B7B}"/>
              </a:ext>
            </a:extLst>
          </p:cNvPr>
          <p:cNvSpPr txBox="1"/>
          <p:nvPr/>
        </p:nvSpPr>
        <p:spPr bwMode="auto">
          <a:xfrm>
            <a:off x="7166258" y="417597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4" name="TextBox 193">
            <a:extLst>
              <a:ext uri="{FF2B5EF4-FFF2-40B4-BE49-F238E27FC236}">
                <a16:creationId xmlns:a16="http://schemas.microsoft.com/office/drawing/2014/main" id="{5E8F4E74-619E-7291-D720-0909C8E9C9E6}"/>
              </a:ext>
            </a:extLst>
          </p:cNvPr>
          <p:cNvSpPr txBox="1"/>
          <p:nvPr/>
        </p:nvSpPr>
        <p:spPr bwMode="auto">
          <a:xfrm>
            <a:off x="7281528" y="417597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5" name="TextBox 194">
            <a:extLst>
              <a:ext uri="{FF2B5EF4-FFF2-40B4-BE49-F238E27FC236}">
                <a16:creationId xmlns:a16="http://schemas.microsoft.com/office/drawing/2014/main" id="{D5B4614E-4209-E5CD-74C8-DEF9677FA104}"/>
              </a:ext>
            </a:extLst>
          </p:cNvPr>
          <p:cNvSpPr txBox="1"/>
          <p:nvPr/>
        </p:nvSpPr>
        <p:spPr bwMode="auto">
          <a:xfrm>
            <a:off x="7401378" y="424516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6" name="TextBox 195">
            <a:extLst>
              <a:ext uri="{FF2B5EF4-FFF2-40B4-BE49-F238E27FC236}">
                <a16:creationId xmlns:a16="http://schemas.microsoft.com/office/drawing/2014/main" id="{3C4F19D4-0A42-7A4E-0B96-C7F32AAA51EB}"/>
              </a:ext>
            </a:extLst>
          </p:cNvPr>
          <p:cNvSpPr txBox="1"/>
          <p:nvPr/>
        </p:nvSpPr>
        <p:spPr bwMode="auto">
          <a:xfrm>
            <a:off x="7345958" y="4175975"/>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7" name="TextBox 196">
            <a:extLst>
              <a:ext uri="{FF2B5EF4-FFF2-40B4-BE49-F238E27FC236}">
                <a16:creationId xmlns:a16="http://schemas.microsoft.com/office/drawing/2014/main" id="{D59EDEAC-675D-D4B3-0FBF-63812EC73EA5}"/>
              </a:ext>
            </a:extLst>
          </p:cNvPr>
          <p:cNvSpPr txBox="1"/>
          <p:nvPr/>
        </p:nvSpPr>
        <p:spPr bwMode="auto">
          <a:xfrm>
            <a:off x="8003995" y="4321326"/>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8" name="TextBox 197">
            <a:extLst>
              <a:ext uri="{FF2B5EF4-FFF2-40B4-BE49-F238E27FC236}">
                <a16:creationId xmlns:a16="http://schemas.microsoft.com/office/drawing/2014/main" id="{CA904508-1050-A1BD-6DCC-D58904FDC3C8}"/>
              </a:ext>
            </a:extLst>
          </p:cNvPr>
          <p:cNvSpPr txBox="1"/>
          <p:nvPr/>
        </p:nvSpPr>
        <p:spPr bwMode="auto">
          <a:xfrm>
            <a:off x="8046542" y="432164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99" name="TextBox 198">
            <a:extLst>
              <a:ext uri="{FF2B5EF4-FFF2-40B4-BE49-F238E27FC236}">
                <a16:creationId xmlns:a16="http://schemas.microsoft.com/office/drawing/2014/main" id="{837C4D41-B24F-BB35-16F3-7F82B135B13D}"/>
              </a:ext>
            </a:extLst>
          </p:cNvPr>
          <p:cNvSpPr txBox="1"/>
          <p:nvPr/>
        </p:nvSpPr>
        <p:spPr bwMode="auto">
          <a:xfrm>
            <a:off x="8840661" y="466817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0" name="TextBox 199">
            <a:extLst>
              <a:ext uri="{FF2B5EF4-FFF2-40B4-BE49-F238E27FC236}">
                <a16:creationId xmlns:a16="http://schemas.microsoft.com/office/drawing/2014/main" id="{97717BCD-8175-DBED-EFBD-335F315176F0}"/>
              </a:ext>
            </a:extLst>
          </p:cNvPr>
          <p:cNvSpPr txBox="1"/>
          <p:nvPr/>
        </p:nvSpPr>
        <p:spPr bwMode="auto">
          <a:xfrm>
            <a:off x="9486428" y="4674037"/>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01" name="TextBox 200">
            <a:extLst>
              <a:ext uri="{FF2B5EF4-FFF2-40B4-BE49-F238E27FC236}">
                <a16:creationId xmlns:a16="http://schemas.microsoft.com/office/drawing/2014/main" id="{85DD95A5-9C5C-28CB-FE35-88B49EDA5B59}"/>
              </a:ext>
            </a:extLst>
          </p:cNvPr>
          <p:cNvSpPr txBox="1"/>
          <p:nvPr/>
        </p:nvSpPr>
        <p:spPr bwMode="auto">
          <a:xfrm>
            <a:off x="8076145" y="4324090"/>
            <a:ext cx="158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3875444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5510-84EA-828E-F1A3-9F21A3734BF1}"/>
              </a:ext>
            </a:extLst>
          </p:cNvPr>
          <p:cNvSpPr>
            <a:spLocks noGrp="1"/>
          </p:cNvSpPr>
          <p:nvPr>
            <p:ph type="title"/>
          </p:nvPr>
        </p:nvSpPr>
        <p:spPr/>
        <p:txBody>
          <a:bodyPr/>
          <a:lstStyle/>
          <a:p>
            <a:r>
              <a:rPr lang="en-US" dirty="0"/>
              <a:t>GLOW: OS</a:t>
            </a:r>
          </a:p>
        </p:txBody>
      </p:sp>
      <p:sp>
        <p:nvSpPr>
          <p:cNvPr id="4" name="Text Box 15">
            <a:extLst>
              <a:ext uri="{FF2B5EF4-FFF2-40B4-BE49-F238E27FC236}">
                <a16:creationId xmlns:a16="http://schemas.microsoft.com/office/drawing/2014/main" id="{69BE7106-1457-C35F-6127-C1D14AA55725}"/>
              </a:ext>
            </a:extLst>
          </p:cNvPr>
          <p:cNvSpPr txBox="1">
            <a:spLocks noChangeArrowheads="1"/>
          </p:cNvSpPr>
          <p:nvPr/>
        </p:nvSpPr>
        <p:spPr bwMode="auto">
          <a:xfrm>
            <a:off x="442881" y="6355594"/>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 ASCO Plenary 2023. Abstr 405736. </a:t>
            </a:r>
          </a:p>
        </p:txBody>
      </p:sp>
      <p:sp>
        <p:nvSpPr>
          <p:cNvPr id="6" name="Text Box 15">
            <a:extLst>
              <a:ext uri="{FF2B5EF4-FFF2-40B4-BE49-F238E27FC236}">
                <a16:creationId xmlns:a16="http://schemas.microsoft.com/office/drawing/2014/main" id="{C6ED7D6C-4C87-FF16-853C-1F097D4C9F64}"/>
              </a:ext>
            </a:extLst>
          </p:cNvPr>
          <p:cNvSpPr txBox="1">
            <a:spLocks noChangeArrowheads="1"/>
          </p:cNvSpPr>
          <p:nvPr/>
        </p:nvSpPr>
        <p:spPr bwMode="auto">
          <a:xfrm>
            <a:off x="626110" y="6167628"/>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October 7, 2022. Median follow-up: 12.62 mo (zolbetuximab + CAPOX) vs 12.09 mo (placebo vs CAPOX). </a:t>
            </a:r>
          </a:p>
        </p:txBody>
      </p:sp>
      <p:graphicFrame>
        <p:nvGraphicFramePr>
          <p:cNvPr id="10" name="Group 32">
            <a:extLst>
              <a:ext uri="{FF2B5EF4-FFF2-40B4-BE49-F238E27FC236}">
                <a16:creationId xmlns:a16="http://schemas.microsoft.com/office/drawing/2014/main" id="{D7D72C13-6EDA-BDD5-103C-6156739CFD94}"/>
              </a:ext>
            </a:extLst>
          </p:cNvPr>
          <p:cNvGraphicFramePr>
            <a:graphicFrameLocks noGrp="1"/>
          </p:cNvGraphicFramePr>
          <p:nvPr/>
        </p:nvGraphicFramePr>
        <p:xfrm>
          <a:off x="5670017" y="1515053"/>
          <a:ext cx="6161655" cy="1493568"/>
        </p:xfrm>
        <a:graphic>
          <a:graphicData uri="http://schemas.openxmlformats.org/drawingml/2006/table">
            <a:tbl>
              <a:tblPr/>
              <a:tblGrid>
                <a:gridCol w="2321175">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4069657791"/>
                    </a:ext>
                  </a:extLst>
                </a:gridCol>
              </a:tblGrid>
              <a:tr h="7132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Zolbetuximab + CAPOX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254)</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CAPOX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253)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14.39 (12.29-16.49)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12.16 (10.28-13.67)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290596">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0.771 (0.615-0.965); </a:t>
                      </a: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 .0118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480984"/>
                  </a:ext>
                </a:extLst>
              </a:tr>
            </a:tbl>
          </a:graphicData>
        </a:graphic>
      </p:graphicFrame>
      <p:cxnSp>
        <p:nvCxnSpPr>
          <p:cNvPr id="3" name="Straight Connector 2">
            <a:extLst>
              <a:ext uri="{FF2B5EF4-FFF2-40B4-BE49-F238E27FC236}">
                <a16:creationId xmlns:a16="http://schemas.microsoft.com/office/drawing/2014/main" id="{403BB31E-E943-16F8-EFEF-AF99C2406EE7}"/>
              </a:ext>
            </a:extLst>
          </p:cNvPr>
          <p:cNvCxnSpPr>
            <a:cxnSpLocks/>
            <a:endCxn id="102" idx="2"/>
          </p:cNvCxnSpPr>
          <p:nvPr/>
        </p:nvCxnSpPr>
        <p:spPr bwMode="auto">
          <a:xfrm flipV="1">
            <a:off x="4782949" y="2700767"/>
            <a:ext cx="0" cy="2489669"/>
          </a:xfrm>
          <a:prstGeom prst="line">
            <a:avLst/>
          </a:prstGeom>
          <a:noFill/>
          <a:ln w="28575" cap="flat" cmpd="sng" algn="ctr">
            <a:solidFill>
              <a:schemeClr val="tx2"/>
            </a:solidFill>
            <a:prstDash val="sysDot"/>
            <a:round/>
            <a:headEnd type="none" w="med" len="med"/>
            <a:tailEnd type="none" w="med" len="med"/>
          </a:ln>
          <a:effectLst/>
        </p:spPr>
      </p:cxnSp>
      <p:cxnSp>
        <p:nvCxnSpPr>
          <p:cNvPr id="5" name="Straight Connector 4">
            <a:extLst>
              <a:ext uri="{FF2B5EF4-FFF2-40B4-BE49-F238E27FC236}">
                <a16:creationId xmlns:a16="http://schemas.microsoft.com/office/drawing/2014/main" id="{F66106F5-0DED-E950-CABD-D75281B3A6D4}"/>
              </a:ext>
            </a:extLst>
          </p:cNvPr>
          <p:cNvCxnSpPr>
            <a:cxnSpLocks/>
          </p:cNvCxnSpPr>
          <p:nvPr/>
        </p:nvCxnSpPr>
        <p:spPr bwMode="auto">
          <a:xfrm flipV="1">
            <a:off x="7505133" y="3755258"/>
            <a:ext cx="0" cy="1408752"/>
          </a:xfrm>
          <a:prstGeom prst="line">
            <a:avLst/>
          </a:prstGeom>
          <a:noFill/>
          <a:ln w="28575" cap="flat" cmpd="sng" algn="ctr">
            <a:solidFill>
              <a:schemeClr val="tx2"/>
            </a:solidFill>
            <a:prstDash val="sysDot"/>
            <a:round/>
            <a:headEnd type="none" w="med" len="med"/>
            <a:tailEnd type="none" w="med" len="med"/>
          </a:ln>
          <a:effectLst/>
        </p:spPr>
      </p:cxnSp>
      <p:cxnSp>
        <p:nvCxnSpPr>
          <p:cNvPr id="7" name="Straight Connector 6">
            <a:extLst>
              <a:ext uri="{FF2B5EF4-FFF2-40B4-BE49-F238E27FC236}">
                <a16:creationId xmlns:a16="http://schemas.microsoft.com/office/drawing/2014/main" id="{66143D99-53B6-FFF3-69AB-D1884C727CFA}"/>
              </a:ext>
            </a:extLst>
          </p:cNvPr>
          <p:cNvCxnSpPr>
            <a:cxnSpLocks/>
          </p:cNvCxnSpPr>
          <p:nvPr/>
        </p:nvCxnSpPr>
        <p:spPr bwMode="auto">
          <a:xfrm>
            <a:off x="2059709" y="1681018"/>
            <a:ext cx="0" cy="3519055"/>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8FEAF36-7134-B6BC-F33B-A26A3325C815}"/>
              </a:ext>
            </a:extLst>
          </p:cNvPr>
          <p:cNvCxnSpPr>
            <a:cxnSpLocks/>
          </p:cNvCxnSpPr>
          <p:nvPr/>
        </p:nvCxnSpPr>
        <p:spPr bwMode="auto">
          <a:xfrm>
            <a:off x="2041236" y="5190836"/>
            <a:ext cx="821011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395C5F7-F288-077A-5FEA-43A8DB16DC90}"/>
              </a:ext>
            </a:extLst>
          </p:cNvPr>
          <p:cNvCxnSpPr>
            <a:cxnSpLocks/>
          </p:cNvCxnSpPr>
          <p:nvPr/>
        </p:nvCxnSpPr>
        <p:spPr bwMode="auto">
          <a:xfrm>
            <a:off x="2059709"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C934DE2-C451-3E83-C52B-B29270F1E517}"/>
              </a:ext>
            </a:extLst>
          </p:cNvPr>
          <p:cNvCxnSpPr>
            <a:cxnSpLocks/>
          </p:cNvCxnSpPr>
          <p:nvPr/>
        </p:nvCxnSpPr>
        <p:spPr bwMode="auto">
          <a:xfrm>
            <a:off x="2514132"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B5BFAA4-4551-A88E-3CE9-4BC272FE6DCF}"/>
              </a:ext>
            </a:extLst>
          </p:cNvPr>
          <p:cNvCxnSpPr>
            <a:cxnSpLocks/>
          </p:cNvCxnSpPr>
          <p:nvPr/>
        </p:nvCxnSpPr>
        <p:spPr bwMode="auto">
          <a:xfrm>
            <a:off x="2968555"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1DBD190-A902-94AF-4E94-9B8FF24AF4AC}"/>
              </a:ext>
            </a:extLst>
          </p:cNvPr>
          <p:cNvCxnSpPr>
            <a:cxnSpLocks/>
          </p:cNvCxnSpPr>
          <p:nvPr/>
        </p:nvCxnSpPr>
        <p:spPr bwMode="auto">
          <a:xfrm>
            <a:off x="3422978"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E3FDEA2-1CF3-88C1-06E7-A805F5BD8702}"/>
              </a:ext>
            </a:extLst>
          </p:cNvPr>
          <p:cNvCxnSpPr>
            <a:cxnSpLocks/>
          </p:cNvCxnSpPr>
          <p:nvPr/>
        </p:nvCxnSpPr>
        <p:spPr bwMode="auto">
          <a:xfrm>
            <a:off x="3877401"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19BDE99-7353-C516-54D6-8D22EA5B3A78}"/>
              </a:ext>
            </a:extLst>
          </p:cNvPr>
          <p:cNvCxnSpPr>
            <a:cxnSpLocks/>
          </p:cNvCxnSpPr>
          <p:nvPr/>
        </p:nvCxnSpPr>
        <p:spPr bwMode="auto">
          <a:xfrm>
            <a:off x="4331824"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036F6B-7B46-4CA1-AFB0-3924D7AAE076}"/>
              </a:ext>
            </a:extLst>
          </p:cNvPr>
          <p:cNvCxnSpPr>
            <a:cxnSpLocks/>
          </p:cNvCxnSpPr>
          <p:nvPr/>
        </p:nvCxnSpPr>
        <p:spPr bwMode="auto">
          <a:xfrm>
            <a:off x="4786247"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4A7096F-8141-3EBF-A826-0B5057F0636B}"/>
              </a:ext>
            </a:extLst>
          </p:cNvPr>
          <p:cNvCxnSpPr>
            <a:cxnSpLocks/>
          </p:cNvCxnSpPr>
          <p:nvPr/>
        </p:nvCxnSpPr>
        <p:spPr bwMode="auto">
          <a:xfrm>
            <a:off x="5240670"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9EA94AB-D5FD-73E6-D890-7FE5C0238634}"/>
              </a:ext>
            </a:extLst>
          </p:cNvPr>
          <p:cNvCxnSpPr>
            <a:cxnSpLocks/>
          </p:cNvCxnSpPr>
          <p:nvPr/>
        </p:nvCxnSpPr>
        <p:spPr bwMode="auto">
          <a:xfrm>
            <a:off x="5695093"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3F2DBCD-07AA-59C2-9689-4937A2C16D80}"/>
              </a:ext>
            </a:extLst>
          </p:cNvPr>
          <p:cNvCxnSpPr>
            <a:cxnSpLocks/>
          </p:cNvCxnSpPr>
          <p:nvPr/>
        </p:nvCxnSpPr>
        <p:spPr bwMode="auto">
          <a:xfrm>
            <a:off x="6149516"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7F4B1DA-B35A-2850-4794-BDAFCA3999ED}"/>
              </a:ext>
            </a:extLst>
          </p:cNvPr>
          <p:cNvCxnSpPr>
            <a:cxnSpLocks/>
          </p:cNvCxnSpPr>
          <p:nvPr/>
        </p:nvCxnSpPr>
        <p:spPr bwMode="auto">
          <a:xfrm>
            <a:off x="6603939"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F8F1E8C-86D5-DC98-5CC4-E96A2BDDF061}"/>
              </a:ext>
            </a:extLst>
          </p:cNvPr>
          <p:cNvCxnSpPr>
            <a:cxnSpLocks/>
          </p:cNvCxnSpPr>
          <p:nvPr/>
        </p:nvCxnSpPr>
        <p:spPr bwMode="auto">
          <a:xfrm>
            <a:off x="7058362"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D25937A-0D6F-2F27-A362-5DC8F769C0CD}"/>
              </a:ext>
            </a:extLst>
          </p:cNvPr>
          <p:cNvCxnSpPr>
            <a:cxnSpLocks/>
          </p:cNvCxnSpPr>
          <p:nvPr/>
        </p:nvCxnSpPr>
        <p:spPr bwMode="auto">
          <a:xfrm>
            <a:off x="7512785"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7D1CE96-1D01-F621-27CC-0A42D16CF213}"/>
              </a:ext>
            </a:extLst>
          </p:cNvPr>
          <p:cNvCxnSpPr>
            <a:cxnSpLocks/>
          </p:cNvCxnSpPr>
          <p:nvPr/>
        </p:nvCxnSpPr>
        <p:spPr bwMode="auto">
          <a:xfrm>
            <a:off x="7967208"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A0DC8B0-14CF-2DB5-2950-0CA5F4DE71C4}"/>
              </a:ext>
            </a:extLst>
          </p:cNvPr>
          <p:cNvCxnSpPr>
            <a:cxnSpLocks/>
          </p:cNvCxnSpPr>
          <p:nvPr/>
        </p:nvCxnSpPr>
        <p:spPr bwMode="auto">
          <a:xfrm>
            <a:off x="8421631"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787E249-2ED9-A977-320B-1DC737D936D3}"/>
              </a:ext>
            </a:extLst>
          </p:cNvPr>
          <p:cNvCxnSpPr>
            <a:cxnSpLocks/>
          </p:cNvCxnSpPr>
          <p:nvPr/>
        </p:nvCxnSpPr>
        <p:spPr bwMode="auto">
          <a:xfrm>
            <a:off x="8876054" y="5200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69E8EA4-4DC3-5170-31B3-3CBF897F0158}"/>
              </a:ext>
            </a:extLst>
          </p:cNvPr>
          <p:cNvCxnSpPr>
            <a:cxnSpLocks/>
          </p:cNvCxnSpPr>
          <p:nvPr/>
        </p:nvCxnSpPr>
        <p:spPr bwMode="auto">
          <a:xfrm flipH="1">
            <a:off x="1995053" y="16902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1D4BF58-520F-834C-4A1B-BE1AA9E92D2D}"/>
              </a:ext>
            </a:extLst>
          </p:cNvPr>
          <p:cNvCxnSpPr>
            <a:cxnSpLocks/>
          </p:cNvCxnSpPr>
          <p:nvPr/>
        </p:nvCxnSpPr>
        <p:spPr bwMode="auto">
          <a:xfrm flipH="1">
            <a:off x="1995053" y="20403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668C923-C469-F18C-445A-D454747EE27C}"/>
              </a:ext>
            </a:extLst>
          </p:cNvPr>
          <p:cNvCxnSpPr>
            <a:cxnSpLocks/>
          </p:cNvCxnSpPr>
          <p:nvPr/>
        </p:nvCxnSpPr>
        <p:spPr bwMode="auto">
          <a:xfrm flipH="1">
            <a:off x="1995053" y="23903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9ECB852-DB36-F50F-B974-BD2B5E1C64FB}"/>
              </a:ext>
            </a:extLst>
          </p:cNvPr>
          <p:cNvCxnSpPr>
            <a:cxnSpLocks/>
          </p:cNvCxnSpPr>
          <p:nvPr/>
        </p:nvCxnSpPr>
        <p:spPr bwMode="auto">
          <a:xfrm flipH="1">
            <a:off x="1995053" y="27404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19DA9C2-8616-DDAB-AA46-7E2B03BE15C1}"/>
              </a:ext>
            </a:extLst>
          </p:cNvPr>
          <p:cNvCxnSpPr>
            <a:cxnSpLocks/>
          </p:cNvCxnSpPr>
          <p:nvPr/>
        </p:nvCxnSpPr>
        <p:spPr bwMode="auto">
          <a:xfrm flipH="1">
            <a:off x="1995053" y="3090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A02C824-1276-14BB-30CD-B74470FD6D90}"/>
              </a:ext>
            </a:extLst>
          </p:cNvPr>
          <p:cNvCxnSpPr>
            <a:cxnSpLocks/>
          </p:cNvCxnSpPr>
          <p:nvPr/>
        </p:nvCxnSpPr>
        <p:spPr bwMode="auto">
          <a:xfrm flipH="1">
            <a:off x="1995053" y="3440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F81768E-9C6F-0D23-2CC9-5F8392B35723}"/>
              </a:ext>
            </a:extLst>
          </p:cNvPr>
          <p:cNvCxnSpPr>
            <a:cxnSpLocks/>
          </p:cNvCxnSpPr>
          <p:nvPr/>
        </p:nvCxnSpPr>
        <p:spPr bwMode="auto">
          <a:xfrm flipH="1">
            <a:off x="1995053" y="379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C297772-34A9-B699-E8CF-7DBB2C20A51B}"/>
              </a:ext>
            </a:extLst>
          </p:cNvPr>
          <p:cNvCxnSpPr>
            <a:cxnSpLocks/>
          </p:cNvCxnSpPr>
          <p:nvPr/>
        </p:nvCxnSpPr>
        <p:spPr bwMode="auto">
          <a:xfrm flipH="1">
            <a:off x="1995053" y="41406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71AE396-81F8-951D-A866-00C75C8A7306}"/>
              </a:ext>
            </a:extLst>
          </p:cNvPr>
          <p:cNvCxnSpPr>
            <a:cxnSpLocks/>
          </p:cNvCxnSpPr>
          <p:nvPr/>
        </p:nvCxnSpPr>
        <p:spPr bwMode="auto">
          <a:xfrm flipH="1">
            <a:off x="1995053" y="4490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A3C87A3-DA39-4CAC-CE97-3D3F257F0538}"/>
              </a:ext>
            </a:extLst>
          </p:cNvPr>
          <p:cNvCxnSpPr>
            <a:cxnSpLocks/>
          </p:cNvCxnSpPr>
          <p:nvPr/>
        </p:nvCxnSpPr>
        <p:spPr bwMode="auto">
          <a:xfrm flipH="1">
            <a:off x="1995053" y="48407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59EC743-8F74-0DA1-4B99-89F22E0FEFBA}"/>
              </a:ext>
            </a:extLst>
          </p:cNvPr>
          <p:cNvCxnSpPr>
            <a:cxnSpLocks/>
          </p:cNvCxnSpPr>
          <p:nvPr/>
        </p:nvCxnSpPr>
        <p:spPr bwMode="auto">
          <a:xfrm flipH="1">
            <a:off x="1995053" y="5190836"/>
            <a:ext cx="64008"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192C2154-4CF9-B9CA-96AB-EFFD0F7DF1D6}"/>
              </a:ext>
            </a:extLst>
          </p:cNvPr>
          <p:cNvSpPr txBox="1"/>
          <p:nvPr/>
        </p:nvSpPr>
        <p:spPr bwMode="auto">
          <a:xfrm>
            <a:off x="2041236" y="5456061"/>
            <a:ext cx="7915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39" name="TextBox 38">
            <a:extLst>
              <a:ext uri="{FF2B5EF4-FFF2-40B4-BE49-F238E27FC236}">
                <a16:creationId xmlns:a16="http://schemas.microsoft.com/office/drawing/2014/main" id="{A65909C6-95E1-798D-B6FE-E90C33C43DB4}"/>
              </a:ext>
            </a:extLst>
          </p:cNvPr>
          <p:cNvSpPr txBox="1"/>
          <p:nvPr/>
        </p:nvSpPr>
        <p:spPr bwMode="auto">
          <a:xfrm rot="16200000">
            <a:off x="-342651" y="3255880"/>
            <a:ext cx="3500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OS</a:t>
            </a:r>
          </a:p>
        </p:txBody>
      </p:sp>
      <p:sp>
        <p:nvSpPr>
          <p:cNvPr id="40" name="TextBox 39">
            <a:extLst>
              <a:ext uri="{FF2B5EF4-FFF2-40B4-BE49-F238E27FC236}">
                <a16:creationId xmlns:a16="http://schemas.microsoft.com/office/drawing/2014/main" id="{C124FA19-AA9F-3975-78C0-4284A19DE9CE}"/>
              </a:ext>
            </a:extLst>
          </p:cNvPr>
          <p:cNvSpPr txBox="1"/>
          <p:nvPr/>
        </p:nvSpPr>
        <p:spPr bwMode="auto">
          <a:xfrm>
            <a:off x="1459345" y="1495951"/>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3B4276F4-E13F-DAA8-2E20-CB23F2E825B9}"/>
              </a:ext>
            </a:extLst>
          </p:cNvPr>
          <p:cNvSpPr txBox="1"/>
          <p:nvPr/>
        </p:nvSpPr>
        <p:spPr bwMode="auto">
          <a:xfrm>
            <a:off x="1459345" y="1846933"/>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0.9</a:t>
            </a:r>
          </a:p>
        </p:txBody>
      </p:sp>
      <p:sp>
        <p:nvSpPr>
          <p:cNvPr id="42" name="TextBox 41">
            <a:extLst>
              <a:ext uri="{FF2B5EF4-FFF2-40B4-BE49-F238E27FC236}">
                <a16:creationId xmlns:a16="http://schemas.microsoft.com/office/drawing/2014/main" id="{7B9DE71D-0586-4003-3E1F-FCC080E09241}"/>
              </a:ext>
            </a:extLst>
          </p:cNvPr>
          <p:cNvSpPr txBox="1"/>
          <p:nvPr/>
        </p:nvSpPr>
        <p:spPr bwMode="auto">
          <a:xfrm>
            <a:off x="1459345" y="2197915"/>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C8B090C5-CA97-91B1-1A47-5AC83F308873}"/>
              </a:ext>
            </a:extLst>
          </p:cNvPr>
          <p:cNvSpPr txBox="1"/>
          <p:nvPr/>
        </p:nvSpPr>
        <p:spPr bwMode="auto">
          <a:xfrm>
            <a:off x="1459345" y="2548897"/>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a:t>
            </a:r>
          </a:p>
        </p:txBody>
      </p:sp>
      <p:sp>
        <p:nvSpPr>
          <p:cNvPr id="44" name="TextBox 43">
            <a:extLst>
              <a:ext uri="{FF2B5EF4-FFF2-40B4-BE49-F238E27FC236}">
                <a16:creationId xmlns:a16="http://schemas.microsoft.com/office/drawing/2014/main" id="{DD476CFC-73D5-8F72-C525-C8961ACAC564}"/>
              </a:ext>
            </a:extLst>
          </p:cNvPr>
          <p:cNvSpPr txBox="1"/>
          <p:nvPr/>
        </p:nvSpPr>
        <p:spPr bwMode="auto">
          <a:xfrm>
            <a:off x="1459345" y="2899879"/>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5" name="TextBox 44">
            <a:extLst>
              <a:ext uri="{FF2B5EF4-FFF2-40B4-BE49-F238E27FC236}">
                <a16:creationId xmlns:a16="http://schemas.microsoft.com/office/drawing/2014/main" id="{D0CEE231-E751-8876-CCF8-1DA5C84CBFA0}"/>
              </a:ext>
            </a:extLst>
          </p:cNvPr>
          <p:cNvSpPr txBox="1"/>
          <p:nvPr/>
        </p:nvSpPr>
        <p:spPr bwMode="auto">
          <a:xfrm>
            <a:off x="1459345" y="3250861"/>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46" name="TextBox 45">
            <a:extLst>
              <a:ext uri="{FF2B5EF4-FFF2-40B4-BE49-F238E27FC236}">
                <a16:creationId xmlns:a16="http://schemas.microsoft.com/office/drawing/2014/main" id="{8CCF8423-67B4-D37A-E4C0-32AA7D33AB1E}"/>
              </a:ext>
            </a:extLst>
          </p:cNvPr>
          <p:cNvSpPr txBox="1"/>
          <p:nvPr/>
        </p:nvSpPr>
        <p:spPr bwMode="auto">
          <a:xfrm>
            <a:off x="1459345" y="3601843"/>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7" name="TextBox 46">
            <a:extLst>
              <a:ext uri="{FF2B5EF4-FFF2-40B4-BE49-F238E27FC236}">
                <a16:creationId xmlns:a16="http://schemas.microsoft.com/office/drawing/2014/main" id="{15D88517-5685-8077-117F-E52EFB1E03E7}"/>
              </a:ext>
            </a:extLst>
          </p:cNvPr>
          <p:cNvSpPr txBox="1"/>
          <p:nvPr/>
        </p:nvSpPr>
        <p:spPr bwMode="auto">
          <a:xfrm>
            <a:off x="1459345" y="3952825"/>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0.3</a:t>
            </a:r>
          </a:p>
        </p:txBody>
      </p:sp>
      <p:sp>
        <p:nvSpPr>
          <p:cNvPr id="48" name="TextBox 47">
            <a:extLst>
              <a:ext uri="{FF2B5EF4-FFF2-40B4-BE49-F238E27FC236}">
                <a16:creationId xmlns:a16="http://schemas.microsoft.com/office/drawing/2014/main" id="{CF6120B6-8DDF-B592-BA04-D6FB919D9091}"/>
              </a:ext>
            </a:extLst>
          </p:cNvPr>
          <p:cNvSpPr txBox="1"/>
          <p:nvPr/>
        </p:nvSpPr>
        <p:spPr bwMode="auto">
          <a:xfrm>
            <a:off x="1459345" y="4303807"/>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9" name="TextBox 48">
            <a:extLst>
              <a:ext uri="{FF2B5EF4-FFF2-40B4-BE49-F238E27FC236}">
                <a16:creationId xmlns:a16="http://schemas.microsoft.com/office/drawing/2014/main" id="{4684457B-F6CC-A0D1-256E-AFF14A9FCD23}"/>
              </a:ext>
            </a:extLst>
          </p:cNvPr>
          <p:cNvSpPr txBox="1"/>
          <p:nvPr/>
        </p:nvSpPr>
        <p:spPr bwMode="auto">
          <a:xfrm>
            <a:off x="1459345" y="4654789"/>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50" name="TextBox 49">
            <a:extLst>
              <a:ext uri="{FF2B5EF4-FFF2-40B4-BE49-F238E27FC236}">
                <a16:creationId xmlns:a16="http://schemas.microsoft.com/office/drawing/2014/main" id="{6CEE616A-DD09-DA89-376B-F4ED6D90E339}"/>
              </a:ext>
            </a:extLst>
          </p:cNvPr>
          <p:cNvSpPr txBox="1"/>
          <p:nvPr/>
        </p:nvSpPr>
        <p:spPr bwMode="auto">
          <a:xfrm>
            <a:off x="1459345" y="5005770"/>
            <a:ext cx="59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4D353A70-CBD7-C8A9-2D0A-2304E01CAD05}"/>
              </a:ext>
            </a:extLst>
          </p:cNvPr>
          <p:cNvSpPr txBox="1"/>
          <p:nvPr/>
        </p:nvSpPr>
        <p:spPr bwMode="auto">
          <a:xfrm>
            <a:off x="860457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9EBEBBBB-61D9-E0CD-248B-1D1DA4DB7B31}"/>
              </a:ext>
            </a:extLst>
          </p:cNvPr>
          <p:cNvSpPr txBox="1"/>
          <p:nvPr/>
        </p:nvSpPr>
        <p:spPr bwMode="auto">
          <a:xfrm>
            <a:off x="178412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6E2C93F2-1CB2-51D8-B2A5-F33C21C9DF13}"/>
              </a:ext>
            </a:extLst>
          </p:cNvPr>
          <p:cNvSpPr txBox="1"/>
          <p:nvPr/>
        </p:nvSpPr>
        <p:spPr bwMode="auto">
          <a:xfrm>
            <a:off x="2238818"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4" name="TextBox 53">
            <a:extLst>
              <a:ext uri="{FF2B5EF4-FFF2-40B4-BE49-F238E27FC236}">
                <a16:creationId xmlns:a16="http://schemas.microsoft.com/office/drawing/2014/main" id="{43FE0926-9F86-CF33-8860-6DBCF16CE040}"/>
              </a:ext>
            </a:extLst>
          </p:cNvPr>
          <p:cNvSpPr txBox="1"/>
          <p:nvPr/>
        </p:nvSpPr>
        <p:spPr bwMode="auto">
          <a:xfrm>
            <a:off x="2693515"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06FA2E6A-0FBF-2DEB-F079-FEAECB21BFE0}"/>
              </a:ext>
            </a:extLst>
          </p:cNvPr>
          <p:cNvSpPr txBox="1"/>
          <p:nvPr/>
        </p:nvSpPr>
        <p:spPr bwMode="auto">
          <a:xfrm>
            <a:off x="3148212"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6" name="TextBox 55">
            <a:extLst>
              <a:ext uri="{FF2B5EF4-FFF2-40B4-BE49-F238E27FC236}">
                <a16:creationId xmlns:a16="http://schemas.microsoft.com/office/drawing/2014/main" id="{C6221D5C-D198-4CD2-0E3B-D3F56D0FCF4C}"/>
              </a:ext>
            </a:extLst>
          </p:cNvPr>
          <p:cNvSpPr txBox="1"/>
          <p:nvPr/>
        </p:nvSpPr>
        <p:spPr bwMode="auto">
          <a:xfrm>
            <a:off x="3602909"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7" name="TextBox 56">
            <a:extLst>
              <a:ext uri="{FF2B5EF4-FFF2-40B4-BE49-F238E27FC236}">
                <a16:creationId xmlns:a16="http://schemas.microsoft.com/office/drawing/2014/main" id="{F83ED5BE-429F-0709-112B-88CE3BEF1A6D}"/>
              </a:ext>
            </a:extLst>
          </p:cNvPr>
          <p:cNvSpPr txBox="1"/>
          <p:nvPr/>
        </p:nvSpPr>
        <p:spPr bwMode="auto">
          <a:xfrm>
            <a:off x="4057606"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8" name="TextBox 57">
            <a:extLst>
              <a:ext uri="{FF2B5EF4-FFF2-40B4-BE49-F238E27FC236}">
                <a16:creationId xmlns:a16="http://schemas.microsoft.com/office/drawing/2014/main" id="{52C42675-25FB-9971-580B-5D29C6EABAEF}"/>
              </a:ext>
            </a:extLst>
          </p:cNvPr>
          <p:cNvSpPr txBox="1"/>
          <p:nvPr/>
        </p:nvSpPr>
        <p:spPr bwMode="auto">
          <a:xfrm>
            <a:off x="4512303"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9" name="TextBox 58">
            <a:extLst>
              <a:ext uri="{FF2B5EF4-FFF2-40B4-BE49-F238E27FC236}">
                <a16:creationId xmlns:a16="http://schemas.microsoft.com/office/drawing/2014/main" id="{C2F12040-7B51-24E9-4961-049DEDE5E9D3}"/>
              </a:ext>
            </a:extLst>
          </p:cNvPr>
          <p:cNvSpPr txBox="1"/>
          <p:nvPr/>
        </p:nvSpPr>
        <p:spPr bwMode="auto">
          <a:xfrm>
            <a:off x="4967000"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60" name="TextBox 59">
            <a:extLst>
              <a:ext uri="{FF2B5EF4-FFF2-40B4-BE49-F238E27FC236}">
                <a16:creationId xmlns:a16="http://schemas.microsoft.com/office/drawing/2014/main" id="{A1476E4F-1285-997B-C9E1-63C8CAAAFE65}"/>
              </a:ext>
            </a:extLst>
          </p:cNvPr>
          <p:cNvSpPr txBox="1"/>
          <p:nvPr/>
        </p:nvSpPr>
        <p:spPr bwMode="auto">
          <a:xfrm>
            <a:off x="5421697"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61" name="TextBox 60">
            <a:extLst>
              <a:ext uri="{FF2B5EF4-FFF2-40B4-BE49-F238E27FC236}">
                <a16:creationId xmlns:a16="http://schemas.microsoft.com/office/drawing/2014/main" id="{823DC639-0A6F-E9D4-CEBD-46F73CE35ED4}"/>
              </a:ext>
            </a:extLst>
          </p:cNvPr>
          <p:cNvSpPr txBox="1"/>
          <p:nvPr/>
        </p:nvSpPr>
        <p:spPr bwMode="auto">
          <a:xfrm>
            <a:off x="5876394"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2" name="TextBox 61">
            <a:extLst>
              <a:ext uri="{FF2B5EF4-FFF2-40B4-BE49-F238E27FC236}">
                <a16:creationId xmlns:a16="http://schemas.microsoft.com/office/drawing/2014/main" id="{D1AFC6A3-A037-4955-D7A2-25D1DED71E23}"/>
              </a:ext>
            </a:extLst>
          </p:cNvPr>
          <p:cNvSpPr txBox="1"/>
          <p:nvPr/>
        </p:nvSpPr>
        <p:spPr bwMode="auto">
          <a:xfrm>
            <a:off x="6331091"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0DFBF8D8-8D11-176F-C739-BB159B2661DD}"/>
              </a:ext>
            </a:extLst>
          </p:cNvPr>
          <p:cNvSpPr txBox="1"/>
          <p:nvPr/>
        </p:nvSpPr>
        <p:spPr bwMode="auto">
          <a:xfrm>
            <a:off x="6785788"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64" name="TextBox 63">
            <a:extLst>
              <a:ext uri="{FF2B5EF4-FFF2-40B4-BE49-F238E27FC236}">
                <a16:creationId xmlns:a16="http://schemas.microsoft.com/office/drawing/2014/main" id="{CE666FFD-067B-6199-7B21-E045D16664B9}"/>
              </a:ext>
            </a:extLst>
          </p:cNvPr>
          <p:cNvSpPr txBox="1"/>
          <p:nvPr/>
        </p:nvSpPr>
        <p:spPr bwMode="auto">
          <a:xfrm>
            <a:off x="7240485"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5" name="TextBox 64">
            <a:extLst>
              <a:ext uri="{FF2B5EF4-FFF2-40B4-BE49-F238E27FC236}">
                <a16:creationId xmlns:a16="http://schemas.microsoft.com/office/drawing/2014/main" id="{988556C7-4328-8FC3-B7D2-65705BD3BD48}"/>
              </a:ext>
            </a:extLst>
          </p:cNvPr>
          <p:cNvSpPr txBox="1"/>
          <p:nvPr/>
        </p:nvSpPr>
        <p:spPr bwMode="auto">
          <a:xfrm>
            <a:off x="7695182"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66" name="TextBox 65">
            <a:extLst>
              <a:ext uri="{FF2B5EF4-FFF2-40B4-BE49-F238E27FC236}">
                <a16:creationId xmlns:a16="http://schemas.microsoft.com/office/drawing/2014/main" id="{9BCBCC9B-7A1B-1F55-8597-6B0320268BC0}"/>
              </a:ext>
            </a:extLst>
          </p:cNvPr>
          <p:cNvSpPr txBox="1"/>
          <p:nvPr/>
        </p:nvSpPr>
        <p:spPr bwMode="auto">
          <a:xfrm>
            <a:off x="8149879" y="520804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67" name="TextBox 66">
            <a:extLst>
              <a:ext uri="{FF2B5EF4-FFF2-40B4-BE49-F238E27FC236}">
                <a16:creationId xmlns:a16="http://schemas.microsoft.com/office/drawing/2014/main" id="{DF86291B-F55E-6733-9DCF-FD65D1737BC2}"/>
              </a:ext>
            </a:extLst>
          </p:cNvPr>
          <p:cNvSpPr txBox="1"/>
          <p:nvPr/>
        </p:nvSpPr>
        <p:spPr bwMode="auto">
          <a:xfrm>
            <a:off x="170729" y="5586627"/>
            <a:ext cx="1698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Zolbetuximab + CAPOX</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 + CAPOX</a:t>
            </a:r>
          </a:p>
        </p:txBody>
      </p:sp>
      <p:sp>
        <p:nvSpPr>
          <p:cNvPr id="100" name="TextBox 99">
            <a:extLst>
              <a:ext uri="{FF2B5EF4-FFF2-40B4-BE49-F238E27FC236}">
                <a16:creationId xmlns:a16="http://schemas.microsoft.com/office/drawing/2014/main" id="{B2221F58-CF69-9033-E04E-6EC2A5A82305}"/>
              </a:ext>
            </a:extLst>
          </p:cNvPr>
          <p:cNvSpPr txBox="1"/>
          <p:nvPr/>
        </p:nvSpPr>
        <p:spPr bwMode="auto">
          <a:xfrm>
            <a:off x="2266616" y="2395009"/>
            <a:ext cx="11616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Placebo + CAPOX</a:t>
            </a:r>
          </a:p>
        </p:txBody>
      </p:sp>
      <p:sp>
        <p:nvSpPr>
          <p:cNvPr id="101" name="TextBox 100">
            <a:extLst>
              <a:ext uri="{FF2B5EF4-FFF2-40B4-BE49-F238E27FC236}">
                <a16:creationId xmlns:a16="http://schemas.microsoft.com/office/drawing/2014/main" id="{73ECB8D6-E457-3874-3B03-CDCDC193BE43}"/>
              </a:ext>
            </a:extLst>
          </p:cNvPr>
          <p:cNvSpPr txBox="1"/>
          <p:nvPr/>
        </p:nvSpPr>
        <p:spPr bwMode="auto">
          <a:xfrm>
            <a:off x="2910744" y="1578012"/>
            <a:ext cx="1280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Zolbetuximab + CAPOX</a:t>
            </a:r>
          </a:p>
        </p:txBody>
      </p:sp>
      <p:sp>
        <p:nvSpPr>
          <p:cNvPr id="102" name="TextBox 101">
            <a:extLst>
              <a:ext uri="{FF2B5EF4-FFF2-40B4-BE49-F238E27FC236}">
                <a16:creationId xmlns:a16="http://schemas.microsoft.com/office/drawing/2014/main" id="{C1A8BF97-69FB-1920-7FDD-773D37A17AA6}"/>
              </a:ext>
            </a:extLst>
          </p:cNvPr>
          <p:cNvSpPr txBox="1"/>
          <p:nvPr/>
        </p:nvSpPr>
        <p:spPr bwMode="auto">
          <a:xfrm>
            <a:off x="4173508" y="1962103"/>
            <a:ext cx="12803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OS rate</a:t>
            </a:r>
            <a:br>
              <a:rPr lang="en-US" sz="1400" b="0"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58% </a:t>
            </a:r>
            <a:r>
              <a:rPr lang="en-US" sz="1400" b="0" dirty="0">
                <a:solidFill>
                  <a:schemeClr val="bg1"/>
                </a:solidFill>
                <a:latin typeface="Calibri" panose="020F0502020204030204" pitchFamily="34" charset="0"/>
              </a:rPr>
              <a:t>vs </a:t>
            </a:r>
            <a:r>
              <a:rPr lang="en-US" sz="1400" b="1" dirty="0">
                <a:solidFill>
                  <a:schemeClr val="accent1"/>
                </a:solidFill>
                <a:latin typeface="Calibri" panose="020F0502020204030204" pitchFamily="34" charset="0"/>
              </a:rPr>
              <a:t>51%</a:t>
            </a:r>
          </a:p>
        </p:txBody>
      </p:sp>
      <p:sp>
        <p:nvSpPr>
          <p:cNvPr id="103" name="TextBox 102">
            <a:extLst>
              <a:ext uri="{FF2B5EF4-FFF2-40B4-BE49-F238E27FC236}">
                <a16:creationId xmlns:a16="http://schemas.microsoft.com/office/drawing/2014/main" id="{9EADA24F-A48C-9E0B-85C0-7C6CD963164C}"/>
              </a:ext>
            </a:extLst>
          </p:cNvPr>
          <p:cNvSpPr txBox="1"/>
          <p:nvPr/>
        </p:nvSpPr>
        <p:spPr bwMode="auto">
          <a:xfrm>
            <a:off x="6898020" y="3016594"/>
            <a:ext cx="12803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OS rate</a:t>
            </a:r>
            <a:br>
              <a:rPr lang="en-US" sz="1400" b="0"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29% </a:t>
            </a:r>
            <a:r>
              <a:rPr lang="en-US" sz="1400" b="0" dirty="0">
                <a:solidFill>
                  <a:schemeClr val="bg1"/>
                </a:solidFill>
                <a:latin typeface="Calibri" panose="020F0502020204030204" pitchFamily="34" charset="0"/>
              </a:rPr>
              <a:t>vs 1</a:t>
            </a:r>
            <a:r>
              <a:rPr lang="en-US" sz="1400" b="1" dirty="0">
                <a:solidFill>
                  <a:schemeClr val="accent1"/>
                </a:solidFill>
                <a:latin typeface="Calibri" panose="020F0502020204030204" pitchFamily="34" charset="0"/>
              </a:rPr>
              <a:t>7%</a:t>
            </a:r>
          </a:p>
        </p:txBody>
      </p:sp>
      <p:cxnSp>
        <p:nvCxnSpPr>
          <p:cNvPr id="193" name="Straight Connector 192">
            <a:extLst>
              <a:ext uri="{FF2B5EF4-FFF2-40B4-BE49-F238E27FC236}">
                <a16:creationId xmlns:a16="http://schemas.microsoft.com/office/drawing/2014/main" id="{CDA101BA-0AD7-B6D2-24D2-41890160C5DD}"/>
              </a:ext>
            </a:extLst>
          </p:cNvPr>
          <p:cNvCxnSpPr>
            <a:cxnSpLocks/>
          </p:cNvCxnSpPr>
          <p:nvPr/>
        </p:nvCxnSpPr>
        <p:spPr bwMode="auto">
          <a:xfrm>
            <a:off x="10239326" y="518246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4B9448DD-A6C1-7EE9-B63F-F01A71CE2DE2}"/>
              </a:ext>
            </a:extLst>
          </p:cNvPr>
          <p:cNvSpPr txBox="1"/>
          <p:nvPr/>
        </p:nvSpPr>
        <p:spPr bwMode="auto">
          <a:xfrm>
            <a:off x="9968673" y="5190436"/>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cxnSp>
        <p:nvCxnSpPr>
          <p:cNvPr id="195" name="Straight Connector 194">
            <a:extLst>
              <a:ext uri="{FF2B5EF4-FFF2-40B4-BE49-F238E27FC236}">
                <a16:creationId xmlns:a16="http://schemas.microsoft.com/office/drawing/2014/main" id="{42D0F376-EEC6-4E3B-C11E-3D1891285A4F}"/>
              </a:ext>
            </a:extLst>
          </p:cNvPr>
          <p:cNvCxnSpPr>
            <a:cxnSpLocks/>
          </p:cNvCxnSpPr>
          <p:nvPr/>
        </p:nvCxnSpPr>
        <p:spPr bwMode="auto">
          <a:xfrm>
            <a:off x="9330477" y="520200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6" name="TextBox 195">
            <a:extLst>
              <a:ext uri="{FF2B5EF4-FFF2-40B4-BE49-F238E27FC236}">
                <a16:creationId xmlns:a16="http://schemas.microsoft.com/office/drawing/2014/main" id="{A9C98ECB-CCE1-F4DA-6C40-6D8DC9BACED0}"/>
              </a:ext>
            </a:extLst>
          </p:cNvPr>
          <p:cNvSpPr txBox="1"/>
          <p:nvPr/>
        </p:nvSpPr>
        <p:spPr bwMode="auto">
          <a:xfrm>
            <a:off x="9059273" y="5209977"/>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cxnSp>
        <p:nvCxnSpPr>
          <p:cNvPr id="197" name="Straight Connector 196">
            <a:extLst>
              <a:ext uri="{FF2B5EF4-FFF2-40B4-BE49-F238E27FC236}">
                <a16:creationId xmlns:a16="http://schemas.microsoft.com/office/drawing/2014/main" id="{930072B6-F9CA-B21D-5CD3-19D7B885D459}"/>
              </a:ext>
            </a:extLst>
          </p:cNvPr>
          <p:cNvCxnSpPr>
            <a:cxnSpLocks/>
          </p:cNvCxnSpPr>
          <p:nvPr/>
        </p:nvCxnSpPr>
        <p:spPr bwMode="auto">
          <a:xfrm>
            <a:off x="9784900" y="52039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373B5B67-AFD5-57FF-DD55-118D705DED7F}"/>
              </a:ext>
            </a:extLst>
          </p:cNvPr>
          <p:cNvSpPr txBox="1"/>
          <p:nvPr/>
        </p:nvSpPr>
        <p:spPr bwMode="auto">
          <a:xfrm>
            <a:off x="9513970" y="5211908"/>
            <a:ext cx="541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grpSp>
        <p:nvGrpSpPr>
          <p:cNvPr id="213" name="Group 212">
            <a:extLst>
              <a:ext uri="{FF2B5EF4-FFF2-40B4-BE49-F238E27FC236}">
                <a16:creationId xmlns:a16="http://schemas.microsoft.com/office/drawing/2014/main" id="{6A68C7E7-40DA-1B32-7BC6-A847F025C0EB}"/>
              </a:ext>
            </a:extLst>
          </p:cNvPr>
          <p:cNvGrpSpPr/>
          <p:nvPr/>
        </p:nvGrpSpPr>
        <p:grpSpPr>
          <a:xfrm>
            <a:off x="2044296" y="1689019"/>
            <a:ext cx="8171358" cy="3308148"/>
            <a:chOff x="2044296" y="1689019"/>
            <a:chExt cx="8171358" cy="3308148"/>
          </a:xfrm>
        </p:grpSpPr>
        <p:sp>
          <p:nvSpPr>
            <p:cNvPr id="206" name="Freeform 205">
              <a:extLst>
                <a:ext uri="{FF2B5EF4-FFF2-40B4-BE49-F238E27FC236}">
                  <a16:creationId xmlns:a16="http://schemas.microsoft.com/office/drawing/2014/main" id="{2A98F27F-FC95-8A39-B13F-38054DE133EA}"/>
                </a:ext>
              </a:extLst>
            </p:cNvPr>
            <p:cNvSpPr/>
            <p:nvPr/>
          </p:nvSpPr>
          <p:spPr bwMode="auto">
            <a:xfrm>
              <a:off x="6581350" y="4152657"/>
              <a:ext cx="3634304" cy="844510"/>
            </a:xfrm>
            <a:custGeom>
              <a:avLst/>
              <a:gdLst>
                <a:gd name="connsiteX0" fmla="*/ 3634304 w 3634304"/>
                <a:gd name="connsiteY0" fmla="*/ 844510 h 844510"/>
                <a:gd name="connsiteX1" fmla="*/ 3354742 w 3634304"/>
                <a:gd name="connsiteY1" fmla="*/ 844510 h 844510"/>
                <a:gd name="connsiteX2" fmla="*/ 3354742 w 3634304"/>
                <a:gd name="connsiteY2" fmla="*/ 629014 h 844510"/>
                <a:gd name="connsiteX3" fmla="*/ 2335506 w 3634304"/>
                <a:gd name="connsiteY3" fmla="*/ 629014 h 844510"/>
                <a:gd name="connsiteX4" fmla="*/ 2335506 w 3634304"/>
                <a:gd name="connsiteY4" fmla="*/ 489233 h 844510"/>
                <a:gd name="connsiteX5" fmla="*/ 2149132 w 3634304"/>
                <a:gd name="connsiteY5" fmla="*/ 489233 h 844510"/>
                <a:gd name="connsiteX6" fmla="*/ 2149132 w 3634304"/>
                <a:gd name="connsiteY6" fmla="*/ 384398 h 844510"/>
                <a:gd name="connsiteX7" fmla="*/ 1927812 w 3634304"/>
                <a:gd name="connsiteY7" fmla="*/ 384398 h 844510"/>
                <a:gd name="connsiteX8" fmla="*/ 1927812 w 3634304"/>
                <a:gd name="connsiteY8" fmla="*/ 267914 h 844510"/>
                <a:gd name="connsiteX9" fmla="*/ 1630777 w 3634304"/>
                <a:gd name="connsiteY9" fmla="*/ 267914 h 844510"/>
                <a:gd name="connsiteX10" fmla="*/ 1630777 w 3634304"/>
                <a:gd name="connsiteY10" fmla="*/ 168902 h 844510"/>
                <a:gd name="connsiteX11" fmla="*/ 1275501 w 3634304"/>
                <a:gd name="connsiteY11" fmla="*/ 168902 h 844510"/>
                <a:gd name="connsiteX12" fmla="*/ 1275501 w 3634304"/>
                <a:gd name="connsiteY12" fmla="*/ 99012 h 844510"/>
                <a:gd name="connsiteX13" fmla="*/ 984291 w 3634304"/>
                <a:gd name="connsiteY13" fmla="*/ 99012 h 844510"/>
                <a:gd name="connsiteX14" fmla="*/ 984291 w 3634304"/>
                <a:gd name="connsiteY14" fmla="*/ 46594 h 844510"/>
                <a:gd name="connsiteX15" fmla="*/ 413519 w 3634304"/>
                <a:gd name="connsiteY15" fmla="*/ 46594 h 844510"/>
                <a:gd name="connsiteX16" fmla="*/ 413519 w 3634304"/>
                <a:gd name="connsiteY16" fmla="*/ 0 h 844510"/>
                <a:gd name="connsiteX17" fmla="*/ 0 w 3634304"/>
                <a:gd name="connsiteY17" fmla="*/ 0 h 84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304" h="844510">
                  <a:moveTo>
                    <a:pt x="3634304" y="844510"/>
                  </a:moveTo>
                  <a:lnTo>
                    <a:pt x="3354742" y="844510"/>
                  </a:lnTo>
                  <a:lnTo>
                    <a:pt x="3354742" y="629014"/>
                  </a:lnTo>
                  <a:lnTo>
                    <a:pt x="2335506" y="629014"/>
                  </a:lnTo>
                  <a:lnTo>
                    <a:pt x="2335506" y="489233"/>
                  </a:lnTo>
                  <a:lnTo>
                    <a:pt x="2149132" y="489233"/>
                  </a:lnTo>
                  <a:lnTo>
                    <a:pt x="2149132" y="384398"/>
                  </a:lnTo>
                  <a:lnTo>
                    <a:pt x="1927812" y="384398"/>
                  </a:lnTo>
                  <a:lnTo>
                    <a:pt x="1927812" y="267914"/>
                  </a:lnTo>
                  <a:lnTo>
                    <a:pt x="1630777" y="267914"/>
                  </a:lnTo>
                  <a:lnTo>
                    <a:pt x="1630777" y="168902"/>
                  </a:lnTo>
                  <a:lnTo>
                    <a:pt x="1275501" y="168902"/>
                  </a:lnTo>
                  <a:lnTo>
                    <a:pt x="1275501" y="99012"/>
                  </a:lnTo>
                  <a:lnTo>
                    <a:pt x="984291" y="99012"/>
                  </a:lnTo>
                  <a:lnTo>
                    <a:pt x="984291" y="46594"/>
                  </a:lnTo>
                  <a:lnTo>
                    <a:pt x="413519" y="46594"/>
                  </a:lnTo>
                  <a:lnTo>
                    <a:pt x="413519"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11" name="Group 210">
              <a:extLst>
                <a:ext uri="{FF2B5EF4-FFF2-40B4-BE49-F238E27FC236}">
                  <a16:creationId xmlns:a16="http://schemas.microsoft.com/office/drawing/2014/main" id="{FE0DE6CB-D562-DEBB-C75B-E2611548F0FB}"/>
                </a:ext>
              </a:extLst>
            </p:cNvPr>
            <p:cNvGrpSpPr/>
            <p:nvPr/>
          </p:nvGrpSpPr>
          <p:grpSpPr>
            <a:xfrm>
              <a:off x="2044296" y="1689019"/>
              <a:ext cx="3065781" cy="1631871"/>
              <a:chOff x="2044296" y="1689019"/>
              <a:chExt cx="3065781" cy="1631871"/>
            </a:xfrm>
          </p:grpSpPr>
          <p:sp>
            <p:nvSpPr>
              <p:cNvPr id="208" name="Freeform 207">
                <a:extLst>
                  <a:ext uri="{FF2B5EF4-FFF2-40B4-BE49-F238E27FC236}">
                    <a16:creationId xmlns:a16="http://schemas.microsoft.com/office/drawing/2014/main" id="{FE66B2F0-F0F4-0E05-8302-89DBC2C25C3B}"/>
                  </a:ext>
                </a:extLst>
              </p:cNvPr>
              <p:cNvSpPr/>
              <p:nvPr/>
            </p:nvSpPr>
            <p:spPr bwMode="auto">
              <a:xfrm>
                <a:off x="2044296" y="1689019"/>
                <a:ext cx="1001763" cy="419343"/>
              </a:xfrm>
              <a:custGeom>
                <a:avLst/>
                <a:gdLst>
                  <a:gd name="connsiteX0" fmla="*/ 0 w 1001763"/>
                  <a:gd name="connsiteY0" fmla="*/ 0 h 419343"/>
                  <a:gd name="connsiteX1" fmla="*/ 238792 w 1001763"/>
                  <a:gd name="connsiteY1" fmla="*/ 0 h 419343"/>
                  <a:gd name="connsiteX2" fmla="*/ 238792 w 1001763"/>
                  <a:gd name="connsiteY2" fmla="*/ 0 h 419343"/>
                  <a:gd name="connsiteX3" fmla="*/ 238792 w 1001763"/>
                  <a:gd name="connsiteY3" fmla="*/ 46594 h 419343"/>
                  <a:gd name="connsiteX4" fmla="*/ 343628 w 1001763"/>
                  <a:gd name="connsiteY4" fmla="*/ 46594 h 419343"/>
                  <a:gd name="connsiteX5" fmla="*/ 343628 w 1001763"/>
                  <a:gd name="connsiteY5" fmla="*/ 75715 h 419343"/>
                  <a:gd name="connsiteX6" fmla="*/ 413518 w 1001763"/>
                  <a:gd name="connsiteY6" fmla="*/ 75715 h 419343"/>
                  <a:gd name="connsiteX7" fmla="*/ 413518 w 1001763"/>
                  <a:gd name="connsiteY7" fmla="*/ 99012 h 419343"/>
                  <a:gd name="connsiteX8" fmla="*/ 489233 w 1001763"/>
                  <a:gd name="connsiteY8" fmla="*/ 99012 h 419343"/>
                  <a:gd name="connsiteX9" fmla="*/ 489233 w 1001763"/>
                  <a:gd name="connsiteY9" fmla="*/ 139781 h 419343"/>
                  <a:gd name="connsiteX10" fmla="*/ 599893 w 1001763"/>
                  <a:gd name="connsiteY10" fmla="*/ 139781 h 419343"/>
                  <a:gd name="connsiteX11" fmla="*/ 599893 w 1001763"/>
                  <a:gd name="connsiteY11" fmla="*/ 168902 h 419343"/>
                  <a:gd name="connsiteX12" fmla="*/ 652310 w 1001763"/>
                  <a:gd name="connsiteY12" fmla="*/ 168902 h 419343"/>
                  <a:gd name="connsiteX13" fmla="*/ 652310 w 1001763"/>
                  <a:gd name="connsiteY13" fmla="*/ 209671 h 419343"/>
                  <a:gd name="connsiteX14" fmla="*/ 745498 w 1001763"/>
                  <a:gd name="connsiteY14" fmla="*/ 209671 h 419343"/>
                  <a:gd name="connsiteX15" fmla="*/ 745498 w 1001763"/>
                  <a:gd name="connsiteY15" fmla="*/ 232968 h 419343"/>
                  <a:gd name="connsiteX16" fmla="*/ 821212 w 1001763"/>
                  <a:gd name="connsiteY16" fmla="*/ 232968 h 419343"/>
                  <a:gd name="connsiteX17" fmla="*/ 821212 w 1001763"/>
                  <a:gd name="connsiteY17" fmla="*/ 308683 h 419343"/>
                  <a:gd name="connsiteX18" fmla="*/ 873630 w 1001763"/>
                  <a:gd name="connsiteY18" fmla="*/ 308683 h 419343"/>
                  <a:gd name="connsiteX19" fmla="*/ 873630 w 1001763"/>
                  <a:gd name="connsiteY19" fmla="*/ 366925 h 419343"/>
                  <a:gd name="connsiteX20" fmla="*/ 908575 w 1001763"/>
                  <a:gd name="connsiteY20" fmla="*/ 366925 h 419343"/>
                  <a:gd name="connsiteX21" fmla="*/ 908575 w 1001763"/>
                  <a:gd name="connsiteY21" fmla="*/ 419343 h 419343"/>
                  <a:gd name="connsiteX22" fmla="*/ 1001763 w 1001763"/>
                  <a:gd name="connsiteY22" fmla="*/ 419343 h 41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1763" h="419343">
                    <a:moveTo>
                      <a:pt x="0" y="0"/>
                    </a:moveTo>
                    <a:lnTo>
                      <a:pt x="238792" y="0"/>
                    </a:lnTo>
                    <a:lnTo>
                      <a:pt x="238792" y="0"/>
                    </a:lnTo>
                    <a:lnTo>
                      <a:pt x="238792" y="46594"/>
                    </a:lnTo>
                    <a:lnTo>
                      <a:pt x="343628" y="46594"/>
                    </a:lnTo>
                    <a:lnTo>
                      <a:pt x="343628" y="75715"/>
                    </a:lnTo>
                    <a:lnTo>
                      <a:pt x="413518" y="75715"/>
                    </a:lnTo>
                    <a:lnTo>
                      <a:pt x="413518" y="99012"/>
                    </a:lnTo>
                    <a:lnTo>
                      <a:pt x="489233" y="99012"/>
                    </a:lnTo>
                    <a:lnTo>
                      <a:pt x="489233" y="139781"/>
                    </a:lnTo>
                    <a:lnTo>
                      <a:pt x="599893" y="139781"/>
                    </a:lnTo>
                    <a:lnTo>
                      <a:pt x="599893" y="168902"/>
                    </a:lnTo>
                    <a:lnTo>
                      <a:pt x="652310" y="168902"/>
                    </a:lnTo>
                    <a:lnTo>
                      <a:pt x="652310" y="209671"/>
                    </a:lnTo>
                    <a:lnTo>
                      <a:pt x="745498" y="209671"/>
                    </a:lnTo>
                    <a:lnTo>
                      <a:pt x="745498" y="232968"/>
                    </a:lnTo>
                    <a:lnTo>
                      <a:pt x="821212" y="232968"/>
                    </a:lnTo>
                    <a:lnTo>
                      <a:pt x="821212" y="308683"/>
                    </a:lnTo>
                    <a:lnTo>
                      <a:pt x="873630" y="308683"/>
                    </a:lnTo>
                    <a:lnTo>
                      <a:pt x="873630" y="366925"/>
                    </a:lnTo>
                    <a:lnTo>
                      <a:pt x="908575" y="366925"/>
                    </a:lnTo>
                    <a:lnTo>
                      <a:pt x="908575" y="419343"/>
                    </a:lnTo>
                    <a:lnTo>
                      <a:pt x="1001763" y="419343"/>
                    </a:lnTo>
                  </a:path>
                </a:pathLst>
              </a:custGeom>
              <a:noFill/>
              <a:ln w="28575">
                <a:solidFill>
                  <a:schemeClr val="accent3"/>
                </a:solidFill>
                <a:miter lim="800000"/>
                <a:headEnd/>
                <a:tailEnd/>
              </a:ln>
            </p:spPr>
            <p:txBody>
              <a:bodyPr rtlCol="0" anchor="ctr"/>
              <a:lstStyle/>
              <a:p>
                <a:pPr algn="ctr"/>
                <a:endParaRPr lang="en-US" dirty="0"/>
              </a:p>
            </p:txBody>
          </p:sp>
          <p:sp>
            <p:nvSpPr>
              <p:cNvPr id="209" name="Freeform 208">
                <a:extLst>
                  <a:ext uri="{FF2B5EF4-FFF2-40B4-BE49-F238E27FC236}">
                    <a16:creationId xmlns:a16="http://schemas.microsoft.com/office/drawing/2014/main" id="{41A6D0D7-CBAA-5D98-DED2-384AFC083378}"/>
                  </a:ext>
                </a:extLst>
              </p:cNvPr>
              <p:cNvSpPr/>
              <p:nvPr/>
            </p:nvSpPr>
            <p:spPr bwMode="auto">
              <a:xfrm>
                <a:off x="3011113" y="2131659"/>
                <a:ext cx="960994" cy="582420"/>
              </a:xfrm>
              <a:custGeom>
                <a:avLst/>
                <a:gdLst>
                  <a:gd name="connsiteX0" fmla="*/ 0 w 960994"/>
                  <a:gd name="connsiteY0" fmla="*/ 0 h 582420"/>
                  <a:gd name="connsiteX1" fmla="*/ 168902 w 960994"/>
                  <a:gd name="connsiteY1" fmla="*/ 0 h 582420"/>
                  <a:gd name="connsiteX2" fmla="*/ 168902 w 960994"/>
                  <a:gd name="connsiteY2" fmla="*/ 40769 h 582420"/>
                  <a:gd name="connsiteX3" fmla="*/ 256265 w 960994"/>
                  <a:gd name="connsiteY3" fmla="*/ 40769 h 582420"/>
                  <a:gd name="connsiteX4" fmla="*/ 256265 w 960994"/>
                  <a:gd name="connsiteY4" fmla="*/ 64066 h 582420"/>
                  <a:gd name="connsiteX5" fmla="*/ 285386 w 960994"/>
                  <a:gd name="connsiteY5" fmla="*/ 64066 h 582420"/>
                  <a:gd name="connsiteX6" fmla="*/ 285386 w 960994"/>
                  <a:gd name="connsiteY6" fmla="*/ 87363 h 582420"/>
                  <a:gd name="connsiteX7" fmla="*/ 361101 w 960994"/>
                  <a:gd name="connsiteY7" fmla="*/ 87363 h 582420"/>
                  <a:gd name="connsiteX8" fmla="*/ 361101 w 960994"/>
                  <a:gd name="connsiteY8" fmla="*/ 122308 h 582420"/>
                  <a:gd name="connsiteX9" fmla="*/ 361101 w 960994"/>
                  <a:gd name="connsiteY9" fmla="*/ 122308 h 582420"/>
                  <a:gd name="connsiteX10" fmla="*/ 407695 w 960994"/>
                  <a:gd name="connsiteY10" fmla="*/ 122308 h 582420"/>
                  <a:gd name="connsiteX11" fmla="*/ 407695 w 960994"/>
                  <a:gd name="connsiteY11" fmla="*/ 174726 h 582420"/>
                  <a:gd name="connsiteX12" fmla="*/ 483409 w 960994"/>
                  <a:gd name="connsiteY12" fmla="*/ 174726 h 582420"/>
                  <a:gd name="connsiteX13" fmla="*/ 483409 w 960994"/>
                  <a:gd name="connsiteY13" fmla="*/ 192198 h 582420"/>
                  <a:gd name="connsiteX14" fmla="*/ 518355 w 960994"/>
                  <a:gd name="connsiteY14" fmla="*/ 192198 h 582420"/>
                  <a:gd name="connsiteX15" fmla="*/ 518355 w 960994"/>
                  <a:gd name="connsiteY15" fmla="*/ 227144 h 582420"/>
                  <a:gd name="connsiteX16" fmla="*/ 634839 w 960994"/>
                  <a:gd name="connsiteY16" fmla="*/ 227144 h 582420"/>
                  <a:gd name="connsiteX17" fmla="*/ 634839 w 960994"/>
                  <a:gd name="connsiteY17" fmla="*/ 250440 h 582420"/>
                  <a:gd name="connsiteX18" fmla="*/ 675608 w 960994"/>
                  <a:gd name="connsiteY18" fmla="*/ 250440 h 582420"/>
                  <a:gd name="connsiteX19" fmla="*/ 722202 w 960994"/>
                  <a:gd name="connsiteY19" fmla="*/ 297034 h 582420"/>
                  <a:gd name="connsiteX20" fmla="*/ 722202 w 960994"/>
                  <a:gd name="connsiteY20" fmla="*/ 297034 h 582420"/>
                  <a:gd name="connsiteX21" fmla="*/ 762971 w 960994"/>
                  <a:gd name="connsiteY21" fmla="*/ 337803 h 582420"/>
                  <a:gd name="connsiteX22" fmla="*/ 838686 w 960994"/>
                  <a:gd name="connsiteY22" fmla="*/ 337803 h 582420"/>
                  <a:gd name="connsiteX23" fmla="*/ 838686 w 960994"/>
                  <a:gd name="connsiteY23" fmla="*/ 390221 h 582420"/>
                  <a:gd name="connsiteX24" fmla="*/ 879455 w 960994"/>
                  <a:gd name="connsiteY24" fmla="*/ 390221 h 582420"/>
                  <a:gd name="connsiteX25" fmla="*/ 879455 w 960994"/>
                  <a:gd name="connsiteY25" fmla="*/ 448463 h 582420"/>
                  <a:gd name="connsiteX26" fmla="*/ 920225 w 960994"/>
                  <a:gd name="connsiteY26" fmla="*/ 448463 h 582420"/>
                  <a:gd name="connsiteX27" fmla="*/ 920225 w 960994"/>
                  <a:gd name="connsiteY27" fmla="*/ 448463 h 582420"/>
                  <a:gd name="connsiteX28" fmla="*/ 960994 w 960994"/>
                  <a:gd name="connsiteY28" fmla="*/ 489232 h 582420"/>
                  <a:gd name="connsiteX29" fmla="*/ 960994 w 960994"/>
                  <a:gd name="connsiteY29" fmla="*/ 582420 h 582420"/>
                  <a:gd name="connsiteX0" fmla="*/ 0 w 960994"/>
                  <a:gd name="connsiteY0" fmla="*/ 0 h 582420"/>
                  <a:gd name="connsiteX1" fmla="*/ 168902 w 960994"/>
                  <a:gd name="connsiteY1" fmla="*/ 0 h 582420"/>
                  <a:gd name="connsiteX2" fmla="*/ 168902 w 960994"/>
                  <a:gd name="connsiteY2" fmla="*/ 40769 h 582420"/>
                  <a:gd name="connsiteX3" fmla="*/ 256265 w 960994"/>
                  <a:gd name="connsiteY3" fmla="*/ 40769 h 582420"/>
                  <a:gd name="connsiteX4" fmla="*/ 256265 w 960994"/>
                  <a:gd name="connsiteY4" fmla="*/ 64066 h 582420"/>
                  <a:gd name="connsiteX5" fmla="*/ 285386 w 960994"/>
                  <a:gd name="connsiteY5" fmla="*/ 64066 h 582420"/>
                  <a:gd name="connsiteX6" fmla="*/ 285386 w 960994"/>
                  <a:gd name="connsiteY6" fmla="*/ 87363 h 582420"/>
                  <a:gd name="connsiteX7" fmla="*/ 361101 w 960994"/>
                  <a:gd name="connsiteY7" fmla="*/ 87363 h 582420"/>
                  <a:gd name="connsiteX8" fmla="*/ 361101 w 960994"/>
                  <a:gd name="connsiteY8" fmla="*/ 122308 h 582420"/>
                  <a:gd name="connsiteX9" fmla="*/ 361101 w 960994"/>
                  <a:gd name="connsiteY9" fmla="*/ 122308 h 582420"/>
                  <a:gd name="connsiteX10" fmla="*/ 407695 w 960994"/>
                  <a:gd name="connsiteY10" fmla="*/ 122308 h 582420"/>
                  <a:gd name="connsiteX11" fmla="*/ 407695 w 960994"/>
                  <a:gd name="connsiteY11" fmla="*/ 174726 h 582420"/>
                  <a:gd name="connsiteX12" fmla="*/ 483409 w 960994"/>
                  <a:gd name="connsiteY12" fmla="*/ 174726 h 582420"/>
                  <a:gd name="connsiteX13" fmla="*/ 483409 w 960994"/>
                  <a:gd name="connsiteY13" fmla="*/ 192198 h 582420"/>
                  <a:gd name="connsiteX14" fmla="*/ 518355 w 960994"/>
                  <a:gd name="connsiteY14" fmla="*/ 192198 h 582420"/>
                  <a:gd name="connsiteX15" fmla="*/ 518355 w 960994"/>
                  <a:gd name="connsiteY15" fmla="*/ 227144 h 582420"/>
                  <a:gd name="connsiteX16" fmla="*/ 634839 w 960994"/>
                  <a:gd name="connsiteY16" fmla="*/ 227144 h 582420"/>
                  <a:gd name="connsiteX17" fmla="*/ 634839 w 960994"/>
                  <a:gd name="connsiteY17" fmla="*/ 250440 h 582420"/>
                  <a:gd name="connsiteX18" fmla="*/ 675608 w 960994"/>
                  <a:gd name="connsiteY18" fmla="*/ 250440 h 582420"/>
                  <a:gd name="connsiteX19" fmla="*/ 722202 w 960994"/>
                  <a:gd name="connsiteY19" fmla="*/ 297034 h 582420"/>
                  <a:gd name="connsiteX20" fmla="*/ 722202 w 960994"/>
                  <a:gd name="connsiteY20" fmla="*/ 297034 h 582420"/>
                  <a:gd name="connsiteX21" fmla="*/ 762971 w 960994"/>
                  <a:gd name="connsiteY21" fmla="*/ 337803 h 582420"/>
                  <a:gd name="connsiteX22" fmla="*/ 838686 w 960994"/>
                  <a:gd name="connsiteY22" fmla="*/ 337803 h 582420"/>
                  <a:gd name="connsiteX23" fmla="*/ 838686 w 960994"/>
                  <a:gd name="connsiteY23" fmla="*/ 390221 h 582420"/>
                  <a:gd name="connsiteX24" fmla="*/ 879455 w 960994"/>
                  <a:gd name="connsiteY24" fmla="*/ 390221 h 582420"/>
                  <a:gd name="connsiteX25" fmla="*/ 879455 w 960994"/>
                  <a:gd name="connsiteY25" fmla="*/ 448463 h 582420"/>
                  <a:gd name="connsiteX26" fmla="*/ 920225 w 960994"/>
                  <a:gd name="connsiteY26" fmla="*/ 448463 h 582420"/>
                  <a:gd name="connsiteX27" fmla="*/ 920225 w 960994"/>
                  <a:gd name="connsiteY27" fmla="*/ 448463 h 582420"/>
                  <a:gd name="connsiteX28" fmla="*/ 955170 w 960994"/>
                  <a:gd name="connsiteY28" fmla="*/ 477583 h 582420"/>
                  <a:gd name="connsiteX29" fmla="*/ 960994 w 960994"/>
                  <a:gd name="connsiteY29" fmla="*/ 582420 h 582420"/>
                  <a:gd name="connsiteX0" fmla="*/ 0 w 960994"/>
                  <a:gd name="connsiteY0" fmla="*/ 0 h 582420"/>
                  <a:gd name="connsiteX1" fmla="*/ 168902 w 960994"/>
                  <a:gd name="connsiteY1" fmla="*/ 0 h 582420"/>
                  <a:gd name="connsiteX2" fmla="*/ 168902 w 960994"/>
                  <a:gd name="connsiteY2" fmla="*/ 40769 h 582420"/>
                  <a:gd name="connsiteX3" fmla="*/ 256265 w 960994"/>
                  <a:gd name="connsiteY3" fmla="*/ 40769 h 582420"/>
                  <a:gd name="connsiteX4" fmla="*/ 256265 w 960994"/>
                  <a:gd name="connsiteY4" fmla="*/ 64066 h 582420"/>
                  <a:gd name="connsiteX5" fmla="*/ 285386 w 960994"/>
                  <a:gd name="connsiteY5" fmla="*/ 64066 h 582420"/>
                  <a:gd name="connsiteX6" fmla="*/ 285386 w 960994"/>
                  <a:gd name="connsiteY6" fmla="*/ 87363 h 582420"/>
                  <a:gd name="connsiteX7" fmla="*/ 361101 w 960994"/>
                  <a:gd name="connsiteY7" fmla="*/ 87363 h 582420"/>
                  <a:gd name="connsiteX8" fmla="*/ 361101 w 960994"/>
                  <a:gd name="connsiteY8" fmla="*/ 122308 h 582420"/>
                  <a:gd name="connsiteX9" fmla="*/ 361101 w 960994"/>
                  <a:gd name="connsiteY9" fmla="*/ 122308 h 582420"/>
                  <a:gd name="connsiteX10" fmla="*/ 407695 w 960994"/>
                  <a:gd name="connsiteY10" fmla="*/ 122308 h 582420"/>
                  <a:gd name="connsiteX11" fmla="*/ 407695 w 960994"/>
                  <a:gd name="connsiteY11" fmla="*/ 174726 h 582420"/>
                  <a:gd name="connsiteX12" fmla="*/ 483409 w 960994"/>
                  <a:gd name="connsiteY12" fmla="*/ 174726 h 582420"/>
                  <a:gd name="connsiteX13" fmla="*/ 483409 w 960994"/>
                  <a:gd name="connsiteY13" fmla="*/ 192198 h 582420"/>
                  <a:gd name="connsiteX14" fmla="*/ 518355 w 960994"/>
                  <a:gd name="connsiteY14" fmla="*/ 192198 h 582420"/>
                  <a:gd name="connsiteX15" fmla="*/ 518355 w 960994"/>
                  <a:gd name="connsiteY15" fmla="*/ 227144 h 582420"/>
                  <a:gd name="connsiteX16" fmla="*/ 634839 w 960994"/>
                  <a:gd name="connsiteY16" fmla="*/ 227144 h 582420"/>
                  <a:gd name="connsiteX17" fmla="*/ 634839 w 960994"/>
                  <a:gd name="connsiteY17" fmla="*/ 250440 h 582420"/>
                  <a:gd name="connsiteX18" fmla="*/ 675608 w 960994"/>
                  <a:gd name="connsiteY18" fmla="*/ 250440 h 582420"/>
                  <a:gd name="connsiteX19" fmla="*/ 722202 w 960994"/>
                  <a:gd name="connsiteY19" fmla="*/ 297034 h 582420"/>
                  <a:gd name="connsiteX20" fmla="*/ 722202 w 960994"/>
                  <a:gd name="connsiteY20" fmla="*/ 297034 h 582420"/>
                  <a:gd name="connsiteX21" fmla="*/ 762971 w 960994"/>
                  <a:gd name="connsiteY21" fmla="*/ 337803 h 582420"/>
                  <a:gd name="connsiteX22" fmla="*/ 838686 w 960994"/>
                  <a:gd name="connsiteY22" fmla="*/ 337803 h 582420"/>
                  <a:gd name="connsiteX23" fmla="*/ 838686 w 960994"/>
                  <a:gd name="connsiteY23" fmla="*/ 390221 h 582420"/>
                  <a:gd name="connsiteX24" fmla="*/ 879455 w 960994"/>
                  <a:gd name="connsiteY24" fmla="*/ 390221 h 582420"/>
                  <a:gd name="connsiteX25" fmla="*/ 879455 w 960994"/>
                  <a:gd name="connsiteY25" fmla="*/ 448463 h 582420"/>
                  <a:gd name="connsiteX26" fmla="*/ 920225 w 960994"/>
                  <a:gd name="connsiteY26" fmla="*/ 448463 h 582420"/>
                  <a:gd name="connsiteX27" fmla="*/ 920225 w 960994"/>
                  <a:gd name="connsiteY27" fmla="*/ 483409 h 582420"/>
                  <a:gd name="connsiteX28" fmla="*/ 955170 w 960994"/>
                  <a:gd name="connsiteY28" fmla="*/ 477583 h 582420"/>
                  <a:gd name="connsiteX29" fmla="*/ 960994 w 960994"/>
                  <a:gd name="connsiteY29" fmla="*/ 582420 h 582420"/>
                  <a:gd name="connsiteX0" fmla="*/ 0 w 960994"/>
                  <a:gd name="connsiteY0" fmla="*/ 0 h 582420"/>
                  <a:gd name="connsiteX1" fmla="*/ 168902 w 960994"/>
                  <a:gd name="connsiteY1" fmla="*/ 0 h 582420"/>
                  <a:gd name="connsiteX2" fmla="*/ 168902 w 960994"/>
                  <a:gd name="connsiteY2" fmla="*/ 40769 h 582420"/>
                  <a:gd name="connsiteX3" fmla="*/ 256265 w 960994"/>
                  <a:gd name="connsiteY3" fmla="*/ 40769 h 582420"/>
                  <a:gd name="connsiteX4" fmla="*/ 256265 w 960994"/>
                  <a:gd name="connsiteY4" fmla="*/ 64066 h 582420"/>
                  <a:gd name="connsiteX5" fmla="*/ 285386 w 960994"/>
                  <a:gd name="connsiteY5" fmla="*/ 64066 h 582420"/>
                  <a:gd name="connsiteX6" fmla="*/ 285386 w 960994"/>
                  <a:gd name="connsiteY6" fmla="*/ 87363 h 582420"/>
                  <a:gd name="connsiteX7" fmla="*/ 361101 w 960994"/>
                  <a:gd name="connsiteY7" fmla="*/ 87363 h 582420"/>
                  <a:gd name="connsiteX8" fmla="*/ 361101 w 960994"/>
                  <a:gd name="connsiteY8" fmla="*/ 122308 h 582420"/>
                  <a:gd name="connsiteX9" fmla="*/ 361101 w 960994"/>
                  <a:gd name="connsiteY9" fmla="*/ 122308 h 582420"/>
                  <a:gd name="connsiteX10" fmla="*/ 407695 w 960994"/>
                  <a:gd name="connsiteY10" fmla="*/ 122308 h 582420"/>
                  <a:gd name="connsiteX11" fmla="*/ 407695 w 960994"/>
                  <a:gd name="connsiteY11" fmla="*/ 174726 h 582420"/>
                  <a:gd name="connsiteX12" fmla="*/ 483409 w 960994"/>
                  <a:gd name="connsiteY12" fmla="*/ 174726 h 582420"/>
                  <a:gd name="connsiteX13" fmla="*/ 483409 w 960994"/>
                  <a:gd name="connsiteY13" fmla="*/ 192198 h 582420"/>
                  <a:gd name="connsiteX14" fmla="*/ 518355 w 960994"/>
                  <a:gd name="connsiteY14" fmla="*/ 192198 h 582420"/>
                  <a:gd name="connsiteX15" fmla="*/ 518355 w 960994"/>
                  <a:gd name="connsiteY15" fmla="*/ 227144 h 582420"/>
                  <a:gd name="connsiteX16" fmla="*/ 634839 w 960994"/>
                  <a:gd name="connsiteY16" fmla="*/ 227144 h 582420"/>
                  <a:gd name="connsiteX17" fmla="*/ 634839 w 960994"/>
                  <a:gd name="connsiteY17" fmla="*/ 250440 h 582420"/>
                  <a:gd name="connsiteX18" fmla="*/ 675608 w 960994"/>
                  <a:gd name="connsiteY18" fmla="*/ 250440 h 582420"/>
                  <a:gd name="connsiteX19" fmla="*/ 722202 w 960994"/>
                  <a:gd name="connsiteY19" fmla="*/ 297034 h 582420"/>
                  <a:gd name="connsiteX20" fmla="*/ 722202 w 960994"/>
                  <a:gd name="connsiteY20" fmla="*/ 297034 h 582420"/>
                  <a:gd name="connsiteX21" fmla="*/ 762971 w 960994"/>
                  <a:gd name="connsiteY21" fmla="*/ 337803 h 582420"/>
                  <a:gd name="connsiteX22" fmla="*/ 838686 w 960994"/>
                  <a:gd name="connsiteY22" fmla="*/ 337803 h 582420"/>
                  <a:gd name="connsiteX23" fmla="*/ 838686 w 960994"/>
                  <a:gd name="connsiteY23" fmla="*/ 390221 h 582420"/>
                  <a:gd name="connsiteX24" fmla="*/ 879455 w 960994"/>
                  <a:gd name="connsiteY24" fmla="*/ 390221 h 582420"/>
                  <a:gd name="connsiteX25" fmla="*/ 879455 w 960994"/>
                  <a:gd name="connsiteY25" fmla="*/ 448463 h 582420"/>
                  <a:gd name="connsiteX26" fmla="*/ 920225 w 960994"/>
                  <a:gd name="connsiteY26" fmla="*/ 448463 h 582420"/>
                  <a:gd name="connsiteX27" fmla="*/ 920225 w 960994"/>
                  <a:gd name="connsiteY27" fmla="*/ 483409 h 582420"/>
                  <a:gd name="connsiteX28" fmla="*/ 955170 w 960994"/>
                  <a:gd name="connsiteY28" fmla="*/ 500880 h 582420"/>
                  <a:gd name="connsiteX29" fmla="*/ 960994 w 960994"/>
                  <a:gd name="connsiteY29" fmla="*/ 582420 h 582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60994" h="582420">
                    <a:moveTo>
                      <a:pt x="0" y="0"/>
                    </a:moveTo>
                    <a:lnTo>
                      <a:pt x="168902" y="0"/>
                    </a:lnTo>
                    <a:lnTo>
                      <a:pt x="168902" y="40769"/>
                    </a:lnTo>
                    <a:lnTo>
                      <a:pt x="256265" y="40769"/>
                    </a:lnTo>
                    <a:lnTo>
                      <a:pt x="256265" y="64066"/>
                    </a:lnTo>
                    <a:lnTo>
                      <a:pt x="285386" y="64066"/>
                    </a:lnTo>
                    <a:lnTo>
                      <a:pt x="285386" y="87363"/>
                    </a:lnTo>
                    <a:lnTo>
                      <a:pt x="361101" y="87363"/>
                    </a:lnTo>
                    <a:lnTo>
                      <a:pt x="361101" y="122308"/>
                    </a:lnTo>
                    <a:lnTo>
                      <a:pt x="361101" y="122308"/>
                    </a:lnTo>
                    <a:lnTo>
                      <a:pt x="407695" y="122308"/>
                    </a:lnTo>
                    <a:lnTo>
                      <a:pt x="407695" y="174726"/>
                    </a:lnTo>
                    <a:lnTo>
                      <a:pt x="483409" y="174726"/>
                    </a:lnTo>
                    <a:lnTo>
                      <a:pt x="483409" y="192198"/>
                    </a:lnTo>
                    <a:lnTo>
                      <a:pt x="518355" y="192198"/>
                    </a:lnTo>
                    <a:lnTo>
                      <a:pt x="518355" y="227144"/>
                    </a:lnTo>
                    <a:lnTo>
                      <a:pt x="634839" y="227144"/>
                    </a:lnTo>
                    <a:lnTo>
                      <a:pt x="634839" y="250440"/>
                    </a:lnTo>
                    <a:lnTo>
                      <a:pt x="675608" y="250440"/>
                    </a:lnTo>
                    <a:lnTo>
                      <a:pt x="722202" y="297034"/>
                    </a:lnTo>
                    <a:lnTo>
                      <a:pt x="722202" y="297034"/>
                    </a:lnTo>
                    <a:lnTo>
                      <a:pt x="762971" y="337803"/>
                    </a:lnTo>
                    <a:lnTo>
                      <a:pt x="838686" y="337803"/>
                    </a:lnTo>
                    <a:lnTo>
                      <a:pt x="838686" y="390221"/>
                    </a:lnTo>
                    <a:lnTo>
                      <a:pt x="879455" y="390221"/>
                    </a:lnTo>
                    <a:lnTo>
                      <a:pt x="879455" y="448463"/>
                    </a:lnTo>
                    <a:lnTo>
                      <a:pt x="920225" y="448463"/>
                    </a:lnTo>
                    <a:lnTo>
                      <a:pt x="920225" y="483409"/>
                    </a:lnTo>
                    <a:lnTo>
                      <a:pt x="955170" y="500880"/>
                    </a:lnTo>
                    <a:cubicBezTo>
                      <a:pt x="955170" y="531943"/>
                      <a:pt x="960994" y="551357"/>
                      <a:pt x="960994" y="582420"/>
                    </a:cubicBezTo>
                  </a:path>
                </a:pathLst>
              </a:custGeom>
              <a:noFill/>
              <a:ln w="28575">
                <a:solidFill>
                  <a:schemeClr val="accent3"/>
                </a:solidFill>
                <a:miter lim="800000"/>
                <a:headEnd/>
                <a:tailEnd/>
              </a:ln>
            </p:spPr>
            <p:txBody>
              <a:bodyPr rtlCol="0" anchor="ctr"/>
              <a:lstStyle/>
              <a:p>
                <a:pPr algn="ctr"/>
                <a:endParaRPr lang="en-US" dirty="0"/>
              </a:p>
            </p:txBody>
          </p:sp>
          <p:sp>
            <p:nvSpPr>
              <p:cNvPr id="210" name="Freeform 209">
                <a:extLst>
                  <a:ext uri="{FF2B5EF4-FFF2-40B4-BE49-F238E27FC236}">
                    <a16:creationId xmlns:a16="http://schemas.microsoft.com/office/drawing/2014/main" id="{F51C8645-5F8B-5533-9056-9141B7C9BD5B}"/>
                  </a:ext>
                </a:extLst>
              </p:cNvPr>
              <p:cNvSpPr/>
              <p:nvPr/>
            </p:nvSpPr>
            <p:spPr bwMode="auto">
              <a:xfrm>
                <a:off x="3974504" y="2713490"/>
                <a:ext cx="1135573" cy="607400"/>
              </a:xfrm>
              <a:custGeom>
                <a:avLst/>
                <a:gdLst>
                  <a:gd name="connsiteX0" fmla="*/ 0 w 1135573"/>
                  <a:gd name="connsiteY0" fmla="*/ 0 h 607400"/>
                  <a:gd name="connsiteX1" fmla="*/ 82527 w 1135573"/>
                  <a:gd name="connsiteY1" fmla="*/ 0 h 607400"/>
                  <a:gd name="connsiteX2" fmla="*/ 82527 w 1135573"/>
                  <a:gd name="connsiteY2" fmla="*/ 42914 h 607400"/>
                  <a:gd name="connsiteX3" fmla="*/ 148549 w 1135573"/>
                  <a:gd name="connsiteY3" fmla="*/ 42914 h 607400"/>
                  <a:gd name="connsiteX4" fmla="*/ 148549 w 1135573"/>
                  <a:gd name="connsiteY4" fmla="*/ 95732 h 607400"/>
                  <a:gd name="connsiteX5" fmla="*/ 231076 w 1135573"/>
                  <a:gd name="connsiteY5" fmla="*/ 95732 h 607400"/>
                  <a:gd name="connsiteX6" fmla="*/ 231076 w 1135573"/>
                  <a:gd name="connsiteY6" fmla="*/ 145248 h 607400"/>
                  <a:gd name="connsiteX7" fmla="*/ 409334 w 1135573"/>
                  <a:gd name="connsiteY7" fmla="*/ 145248 h 607400"/>
                  <a:gd name="connsiteX8" fmla="*/ 409334 w 1135573"/>
                  <a:gd name="connsiteY8" fmla="*/ 217872 h 607400"/>
                  <a:gd name="connsiteX9" fmla="*/ 458851 w 1135573"/>
                  <a:gd name="connsiteY9" fmla="*/ 217872 h 607400"/>
                  <a:gd name="connsiteX10" fmla="*/ 458851 w 1135573"/>
                  <a:gd name="connsiteY10" fmla="*/ 254184 h 607400"/>
                  <a:gd name="connsiteX11" fmla="*/ 495162 w 1135573"/>
                  <a:gd name="connsiteY11" fmla="*/ 254184 h 607400"/>
                  <a:gd name="connsiteX12" fmla="*/ 495162 w 1135573"/>
                  <a:gd name="connsiteY12" fmla="*/ 277291 h 607400"/>
                  <a:gd name="connsiteX13" fmla="*/ 561184 w 1135573"/>
                  <a:gd name="connsiteY13" fmla="*/ 277291 h 607400"/>
                  <a:gd name="connsiteX14" fmla="*/ 561184 w 1135573"/>
                  <a:gd name="connsiteY14" fmla="*/ 277291 h 607400"/>
                  <a:gd name="connsiteX15" fmla="*/ 561184 w 1135573"/>
                  <a:gd name="connsiteY15" fmla="*/ 303700 h 607400"/>
                  <a:gd name="connsiteX16" fmla="*/ 617302 w 1135573"/>
                  <a:gd name="connsiteY16" fmla="*/ 303700 h 607400"/>
                  <a:gd name="connsiteX17" fmla="*/ 617302 w 1135573"/>
                  <a:gd name="connsiteY17" fmla="*/ 333410 h 607400"/>
                  <a:gd name="connsiteX18" fmla="*/ 686625 w 1135573"/>
                  <a:gd name="connsiteY18" fmla="*/ 333410 h 607400"/>
                  <a:gd name="connsiteX19" fmla="*/ 686625 w 1135573"/>
                  <a:gd name="connsiteY19" fmla="*/ 373023 h 607400"/>
                  <a:gd name="connsiteX20" fmla="*/ 752647 w 1135573"/>
                  <a:gd name="connsiteY20" fmla="*/ 373023 h 607400"/>
                  <a:gd name="connsiteX21" fmla="*/ 752647 w 1135573"/>
                  <a:gd name="connsiteY21" fmla="*/ 373023 h 607400"/>
                  <a:gd name="connsiteX22" fmla="*/ 752647 w 1135573"/>
                  <a:gd name="connsiteY22" fmla="*/ 415937 h 607400"/>
                  <a:gd name="connsiteX23" fmla="*/ 825271 w 1135573"/>
                  <a:gd name="connsiteY23" fmla="*/ 415937 h 607400"/>
                  <a:gd name="connsiteX24" fmla="*/ 825271 w 1135573"/>
                  <a:gd name="connsiteY24" fmla="*/ 475356 h 607400"/>
                  <a:gd name="connsiteX25" fmla="*/ 894593 w 1135573"/>
                  <a:gd name="connsiteY25" fmla="*/ 475356 h 607400"/>
                  <a:gd name="connsiteX26" fmla="*/ 894593 w 1135573"/>
                  <a:gd name="connsiteY26" fmla="*/ 518270 h 607400"/>
                  <a:gd name="connsiteX27" fmla="*/ 947411 w 1135573"/>
                  <a:gd name="connsiteY27" fmla="*/ 518270 h 607400"/>
                  <a:gd name="connsiteX28" fmla="*/ 947411 w 1135573"/>
                  <a:gd name="connsiteY28" fmla="*/ 557883 h 607400"/>
                  <a:gd name="connsiteX29" fmla="*/ 1076153 w 1135573"/>
                  <a:gd name="connsiteY29" fmla="*/ 557883 h 607400"/>
                  <a:gd name="connsiteX30" fmla="*/ 1076153 w 1135573"/>
                  <a:gd name="connsiteY30" fmla="*/ 607400 h 607400"/>
                  <a:gd name="connsiteX31" fmla="*/ 1135573 w 1135573"/>
                  <a:gd name="connsiteY31" fmla="*/ 607400 h 60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35573" h="607400">
                    <a:moveTo>
                      <a:pt x="0" y="0"/>
                    </a:moveTo>
                    <a:lnTo>
                      <a:pt x="82527" y="0"/>
                    </a:lnTo>
                    <a:lnTo>
                      <a:pt x="82527" y="42914"/>
                    </a:lnTo>
                    <a:lnTo>
                      <a:pt x="148549" y="42914"/>
                    </a:lnTo>
                    <a:lnTo>
                      <a:pt x="148549" y="95732"/>
                    </a:lnTo>
                    <a:lnTo>
                      <a:pt x="231076" y="95732"/>
                    </a:lnTo>
                    <a:lnTo>
                      <a:pt x="231076" y="145248"/>
                    </a:lnTo>
                    <a:lnTo>
                      <a:pt x="409334" y="145248"/>
                    </a:lnTo>
                    <a:lnTo>
                      <a:pt x="409334" y="217872"/>
                    </a:lnTo>
                    <a:lnTo>
                      <a:pt x="458851" y="217872"/>
                    </a:lnTo>
                    <a:lnTo>
                      <a:pt x="458851" y="254184"/>
                    </a:lnTo>
                    <a:lnTo>
                      <a:pt x="495162" y="254184"/>
                    </a:lnTo>
                    <a:lnTo>
                      <a:pt x="495162" y="277291"/>
                    </a:lnTo>
                    <a:lnTo>
                      <a:pt x="561184" y="277291"/>
                    </a:lnTo>
                    <a:lnTo>
                      <a:pt x="561184" y="277291"/>
                    </a:lnTo>
                    <a:lnTo>
                      <a:pt x="561184" y="303700"/>
                    </a:lnTo>
                    <a:lnTo>
                      <a:pt x="617302" y="303700"/>
                    </a:lnTo>
                    <a:lnTo>
                      <a:pt x="617302" y="333410"/>
                    </a:lnTo>
                    <a:lnTo>
                      <a:pt x="686625" y="333410"/>
                    </a:lnTo>
                    <a:lnTo>
                      <a:pt x="686625" y="373023"/>
                    </a:lnTo>
                    <a:lnTo>
                      <a:pt x="752647" y="373023"/>
                    </a:lnTo>
                    <a:lnTo>
                      <a:pt x="752647" y="373023"/>
                    </a:lnTo>
                    <a:lnTo>
                      <a:pt x="752647" y="415937"/>
                    </a:lnTo>
                    <a:lnTo>
                      <a:pt x="825271" y="415937"/>
                    </a:lnTo>
                    <a:lnTo>
                      <a:pt x="825271" y="475356"/>
                    </a:lnTo>
                    <a:lnTo>
                      <a:pt x="894593" y="475356"/>
                    </a:lnTo>
                    <a:lnTo>
                      <a:pt x="894593" y="518270"/>
                    </a:lnTo>
                    <a:lnTo>
                      <a:pt x="947411" y="518270"/>
                    </a:lnTo>
                    <a:lnTo>
                      <a:pt x="947411" y="557883"/>
                    </a:lnTo>
                    <a:lnTo>
                      <a:pt x="1076153" y="557883"/>
                    </a:lnTo>
                    <a:lnTo>
                      <a:pt x="1076153" y="607400"/>
                    </a:lnTo>
                    <a:lnTo>
                      <a:pt x="1135573" y="607400"/>
                    </a:lnTo>
                  </a:path>
                </a:pathLst>
              </a:custGeom>
              <a:noFill/>
              <a:ln w="28575">
                <a:solidFill>
                  <a:schemeClr val="accent3"/>
                </a:solidFill>
                <a:miter lim="800000"/>
                <a:headEnd/>
                <a:tailEnd/>
              </a:ln>
            </p:spPr>
            <p:txBody>
              <a:bodyPr rtlCol="0" anchor="ctr"/>
              <a:lstStyle/>
              <a:p>
                <a:pPr algn="ctr"/>
                <a:endParaRPr lang="en-US" dirty="0"/>
              </a:p>
            </p:txBody>
          </p:sp>
        </p:grpSp>
        <p:sp>
          <p:nvSpPr>
            <p:cNvPr id="212" name="Freeform 211">
              <a:extLst>
                <a:ext uri="{FF2B5EF4-FFF2-40B4-BE49-F238E27FC236}">
                  <a16:creationId xmlns:a16="http://schemas.microsoft.com/office/drawing/2014/main" id="{EB89E94D-D05C-44DA-7190-3FA2408848B3}"/>
                </a:ext>
              </a:extLst>
            </p:cNvPr>
            <p:cNvSpPr/>
            <p:nvPr/>
          </p:nvSpPr>
          <p:spPr bwMode="auto">
            <a:xfrm>
              <a:off x="5086969" y="3330793"/>
              <a:ext cx="1525100" cy="825271"/>
            </a:xfrm>
            <a:custGeom>
              <a:avLst/>
              <a:gdLst>
                <a:gd name="connsiteX0" fmla="*/ 0 w 1525100"/>
                <a:gd name="connsiteY0" fmla="*/ 0 h 825271"/>
                <a:gd name="connsiteX1" fmla="*/ 82527 w 1525100"/>
                <a:gd name="connsiteY1" fmla="*/ 0 h 825271"/>
                <a:gd name="connsiteX2" fmla="*/ 82527 w 1525100"/>
                <a:gd name="connsiteY2" fmla="*/ 72624 h 825271"/>
                <a:gd name="connsiteX3" fmla="*/ 237678 w 1525100"/>
                <a:gd name="connsiteY3" fmla="*/ 72624 h 825271"/>
                <a:gd name="connsiteX4" fmla="*/ 237678 w 1525100"/>
                <a:gd name="connsiteY4" fmla="*/ 115538 h 825271"/>
                <a:gd name="connsiteX5" fmla="*/ 297097 w 1525100"/>
                <a:gd name="connsiteY5" fmla="*/ 115538 h 825271"/>
                <a:gd name="connsiteX6" fmla="*/ 297097 w 1525100"/>
                <a:gd name="connsiteY6" fmla="*/ 161753 h 825271"/>
                <a:gd name="connsiteX7" fmla="*/ 455549 w 1525100"/>
                <a:gd name="connsiteY7" fmla="*/ 161753 h 825271"/>
                <a:gd name="connsiteX8" fmla="*/ 455549 w 1525100"/>
                <a:gd name="connsiteY8" fmla="*/ 204667 h 825271"/>
                <a:gd name="connsiteX9" fmla="*/ 491861 w 1525100"/>
                <a:gd name="connsiteY9" fmla="*/ 204667 h 825271"/>
                <a:gd name="connsiteX10" fmla="*/ 491861 w 1525100"/>
                <a:gd name="connsiteY10" fmla="*/ 254183 h 825271"/>
                <a:gd name="connsiteX11" fmla="*/ 567786 w 1525100"/>
                <a:gd name="connsiteY11" fmla="*/ 254183 h 825271"/>
                <a:gd name="connsiteX12" fmla="*/ 567786 w 1525100"/>
                <a:gd name="connsiteY12" fmla="*/ 280592 h 825271"/>
                <a:gd name="connsiteX13" fmla="*/ 699830 w 1525100"/>
                <a:gd name="connsiteY13" fmla="*/ 280592 h 825271"/>
                <a:gd name="connsiteX14" fmla="*/ 699830 w 1525100"/>
                <a:gd name="connsiteY14" fmla="*/ 349915 h 825271"/>
                <a:gd name="connsiteX15" fmla="*/ 746045 w 1525100"/>
                <a:gd name="connsiteY15" fmla="*/ 349915 h 825271"/>
                <a:gd name="connsiteX16" fmla="*/ 746045 w 1525100"/>
                <a:gd name="connsiteY16" fmla="*/ 373022 h 825271"/>
                <a:gd name="connsiteX17" fmla="*/ 769152 w 1525100"/>
                <a:gd name="connsiteY17" fmla="*/ 373022 h 825271"/>
                <a:gd name="connsiteX18" fmla="*/ 769152 w 1525100"/>
                <a:gd name="connsiteY18" fmla="*/ 373022 h 825271"/>
                <a:gd name="connsiteX19" fmla="*/ 769152 w 1525100"/>
                <a:gd name="connsiteY19" fmla="*/ 399431 h 825271"/>
                <a:gd name="connsiteX20" fmla="*/ 887991 w 1525100"/>
                <a:gd name="connsiteY20" fmla="*/ 399431 h 825271"/>
                <a:gd name="connsiteX21" fmla="*/ 887991 w 1525100"/>
                <a:gd name="connsiteY21" fmla="*/ 399431 h 825271"/>
                <a:gd name="connsiteX22" fmla="*/ 887991 w 1525100"/>
                <a:gd name="connsiteY22" fmla="*/ 435743 h 825271"/>
                <a:gd name="connsiteX23" fmla="*/ 970518 w 1525100"/>
                <a:gd name="connsiteY23" fmla="*/ 435743 h 825271"/>
                <a:gd name="connsiteX24" fmla="*/ 970518 w 1525100"/>
                <a:gd name="connsiteY24" fmla="*/ 478657 h 825271"/>
                <a:gd name="connsiteX25" fmla="*/ 1053045 w 1525100"/>
                <a:gd name="connsiteY25" fmla="*/ 478657 h 825271"/>
                <a:gd name="connsiteX26" fmla="*/ 1053045 w 1525100"/>
                <a:gd name="connsiteY26" fmla="*/ 528173 h 825271"/>
                <a:gd name="connsiteX27" fmla="*/ 1115766 w 1525100"/>
                <a:gd name="connsiteY27" fmla="*/ 528173 h 825271"/>
                <a:gd name="connsiteX28" fmla="*/ 1115766 w 1525100"/>
                <a:gd name="connsiteY28" fmla="*/ 571087 h 825271"/>
                <a:gd name="connsiteX29" fmla="*/ 1178487 w 1525100"/>
                <a:gd name="connsiteY29" fmla="*/ 571087 h 825271"/>
                <a:gd name="connsiteX30" fmla="*/ 1178487 w 1525100"/>
                <a:gd name="connsiteY30" fmla="*/ 604098 h 825271"/>
                <a:gd name="connsiteX31" fmla="*/ 1218100 w 1525100"/>
                <a:gd name="connsiteY31" fmla="*/ 604098 h 825271"/>
                <a:gd name="connsiteX32" fmla="*/ 1218100 w 1525100"/>
                <a:gd name="connsiteY32" fmla="*/ 660216 h 825271"/>
                <a:gd name="connsiteX33" fmla="*/ 1267616 w 1525100"/>
                <a:gd name="connsiteY33" fmla="*/ 660216 h 825271"/>
                <a:gd name="connsiteX34" fmla="*/ 1267616 w 1525100"/>
                <a:gd name="connsiteY34" fmla="*/ 689926 h 825271"/>
                <a:gd name="connsiteX35" fmla="*/ 1330336 w 1525100"/>
                <a:gd name="connsiteY35" fmla="*/ 689926 h 825271"/>
                <a:gd name="connsiteX36" fmla="*/ 1330336 w 1525100"/>
                <a:gd name="connsiteY36" fmla="*/ 722937 h 825271"/>
                <a:gd name="connsiteX37" fmla="*/ 1399659 w 1525100"/>
                <a:gd name="connsiteY37" fmla="*/ 722937 h 825271"/>
                <a:gd name="connsiteX38" fmla="*/ 1399659 w 1525100"/>
                <a:gd name="connsiteY38" fmla="*/ 752647 h 825271"/>
                <a:gd name="connsiteX39" fmla="*/ 1442573 w 1525100"/>
                <a:gd name="connsiteY39" fmla="*/ 752647 h 825271"/>
                <a:gd name="connsiteX40" fmla="*/ 1442573 w 1525100"/>
                <a:gd name="connsiteY40" fmla="*/ 782356 h 825271"/>
                <a:gd name="connsiteX41" fmla="*/ 1492089 w 1525100"/>
                <a:gd name="connsiteY41" fmla="*/ 782356 h 825271"/>
                <a:gd name="connsiteX42" fmla="*/ 1492089 w 1525100"/>
                <a:gd name="connsiteY42" fmla="*/ 825271 h 825271"/>
                <a:gd name="connsiteX43" fmla="*/ 1525100 w 1525100"/>
                <a:gd name="connsiteY43" fmla="*/ 825271 h 82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25100" h="825271">
                  <a:moveTo>
                    <a:pt x="0" y="0"/>
                  </a:moveTo>
                  <a:lnTo>
                    <a:pt x="82527" y="0"/>
                  </a:lnTo>
                  <a:lnTo>
                    <a:pt x="82527" y="72624"/>
                  </a:lnTo>
                  <a:lnTo>
                    <a:pt x="237678" y="72624"/>
                  </a:lnTo>
                  <a:lnTo>
                    <a:pt x="237678" y="115538"/>
                  </a:lnTo>
                  <a:lnTo>
                    <a:pt x="297097" y="115538"/>
                  </a:lnTo>
                  <a:lnTo>
                    <a:pt x="297097" y="161753"/>
                  </a:lnTo>
                  <a:lnTo>
                    <a:pt x="455549" y="161753"/>
                  </a:lnTo>
                  <a:lnTo>
                    <a:pt x="455549" y="204667"/>
                  </a:lnTo>
                  <a:lnTo>
                    <a:pt x="491861" y="204667"/>
                  </a:lnTo>
                  <a:lnTo>
                    <a:pt x="491861" y="254183"/>
                  </a:lnTo>
                  <a:lnTo>
                    <a:pt x="567786" y="254183"/>
                  </a:lnTo>
                  <a:lnTo>
                    <a:pt x="567786" y="280592"/>
                  </a:lnTo>
                  <a:lnTo>
                    <a:pt x="699830" y="280592"/>
                  </a:lnTo>
                  <a:lnTo>
                    <a:pt x="699830" y="349915"/>
                  </a:lnTo>
                  <a:lnTo>
                    <a:pt x="746045" y="349915"/>
                  </a:lnTo>
                  <a:lnTo>
                    <a:pt x="746045" y="373022"/>
                  </a:lnTo>
                  <a:lnTo>
                    <a:pt x="769152" y="373022"/>
                  </a:lnTo>
                  <a:lnTo>
                    <a:pt x="769152" y="373022"/>
                  </a:lnTo>
                  <a:lnTo>
                    <a:pt x="769152" y="399431"/>
                  </a:lnTo>
                  <a:lnTo>
                    <a:pt x="887991" y="399431"/>
                  </a:lnTo>
                  <a:lnTo>
                    <a:pt x="887991" y="399431"/>
                  </a:lnTo>
                  <a:lnTo>
                    <a:pt x="887991" y="435743"/>
                  </a:lnTo>
                  <a:lnTo>
                    <a:pt x="970518" y="435743"/>
                  </a:lnTo>
                  <a:lnTo>
                    <a:pt x="970518" y="478657"/>
                  </a:lnTo>
                  <a:lnTo>
                    <a:pt x="1053045" y="478657"/>
                  </a:lnTo>
                  <a:lnTo>
                    <a:pt x="1053045" y="528173"/>
                  </a:lnTo>
                  <a:lnTo>
                    <a:pt x="1115766" y="528173"/>
                  </a:lnTo>
                  <a:lnTo>
                    <a:pt x="1115766" y="571087"/>
                  </a:lnTo>
                  <a:lnTo>
                    <a:pt x="1178487" y="571087"/>
                  </a:lnTo>
                  <a:lnTo>
                    <a:pt x="1178487" y="604098"/>
                  </a:lnTo>
                  <a:lnTo>
                    <a:pt x="1218100" y="604098"/>
                  </a:lnTo>
                  <a:lnTo>
                    <a:pt x="1218100" y="660216"/>
                  </a:lnTo>
                  <a:lnTo>
                    <a:pt x="1267616" y="660216"/>
                  </a:lnTo>
                  <a:lnTo>
                    <a:pt x="1267616" y="689926"/>
                  </a:lnTo>
                  <a:lnTo>
                    <a:pt x="1330336" y="689926"/>
                  </a:lnTo>
                  <a:lnTo>
                    <a:pt x="1330336" y="722937"/>
                  </a:lnTo>
                  <a:lnTo>
                    <a:pt x="1399659" y="722937"/>
                  </a:lnTo>
                  <a:lnTo>
                    <a:pt x="1399659" y="752647"/>
                  </a:lnTo>
                  <a:lnTo>
                    <a:pt x="1442573" y="752647"/>
                  </a:lnTo>
                  <a:lnTo>
                    <a:pt x="1442573" y="782356"/>
                  </a:lnTo>
                  <a:lnTo>
                    <a:pt x="1492089" y="782356"/>
                  </a:lnTo>
                  <a:lnTo>
                    <a:pt x="1492089" y="825271"/>
                  </a:lnTo>
                  <a:lnTo>
                    <a:pt x="1525100" y="825271"/>
                  </a:lnTo>
                </a:path>
              </a:pathLst>
            </a:custGeom>
            <a:noFill/>
            <a:ln w="28575">
              <a:solidFill>
                <a:schemeClr val="accent3"/>
              </a:solidFill>
              <a:miter lim="800000"/>
              <a:headEnd/>
              <a:tailEnd/>
            </a:ln>
          </p:spPr>
          <p:txBody>
            <a:bodyPr rtlCol="0" anchor="ctr"/>
            <a:lstStyle/>
            <a:p>
              <a:pPr algn="ctr"/>
              <a:endParaRPr lang="en-US" dirty="0"/>
            </a:p>
          </p:txBody>
        </p:sp>
      </p:grpSp>
      <p:sp>
        <p:nvSpPr>
          <p:cNvPr id="68" name="TextBox 67">
            <a:extLst>
              <a:ext uri="{FF2B5EF4-FFF2-40B4-BE49-F238E27FC236}">
                <a16:creationId xmlns:a16="http://schemas.microsoft.com/office/drawing/2014/main" id="{35E9BAE4-F10A-AFA9-E7E8-DB9699682945}"/>
              </a:ext>
            </a:extLst>
          </p:cNvPr>
          <p:cNvSpPr txBox="1"/>
          <p:nvPr/>
        </p:nvSpPr>
        <p:spPr bwMode="auto">
          <a:xfrm>
            <a:off x="179631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253</a:t>
            </a:r>
          </a:p>
        </p:txBody>
      </p:sp>
      <p:sp>
        <p:nvSpPr>
          <p:cNvPr id="70" name="TextBox 69">
            <a:extLst>
              <a:ext uri="{FF2B5EF4-FFF2-40B4-BE49-F238E27FC236}">
                <a16:creationId xmlns:a16="http://schemas.microsoft.com/office/drawing/2014/main" id="{697FAA3E-95EF-EF97-6023-16EEFDEEBA42}"/>
              </a:ext>
            </a:extLst>
          </p:cNvPr>
          <p:cNvSpPr txBox="1"/>
          <p:nvPr/>
        </p:nvSpPr>
        <p:spPr bwMode="auto">
          <a:xfrm>
            <a:off x="225222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235</a:t>
            </a:r>
          </a:p>
        </p:txBody>
      </p:sp>
      <p:sp>
        <p:nvSpPr>
          <p:cNvPr id="72" name="TextBox 71">
            <a:extLst>
              <a:ext uri="{FF2B5EF4-FFF2-40B4-BE49-F238E27FC236}">
                <a16:creationId xmlns:a16="http://schemas.microsoft.com/office/drawing/2014/main" id="{85C86B93-8010-303C-A20E-18AB1E32BB52}"/>
              </a:ext>
            </a:extLst>
          </p:cNvPr>
          <p:cNvSpPr txBox="1"/>
          <p:nvPr/>
        </p:nvSpPr>
        <p:spPr bwMode="auto">
          <a:xfrm>
            <a:off x="270813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210</a:t>
            </a:r>
          </a:p>
        </p:txBody>
      </p:sp>
      <p:sp>
        <p:nvSpPr>
          <p:cNvPr id="74" name="TextBox 73">
            <a:extLst>
              <a:ext uri="{FF2B5EF4-FFF2-40B4-BE49-F238E27FC236}">
                <a16:creationId xmlns:a16="http://schemas.microsoft.com/office/drawing/2014/main" id="{38ED0028-B8E9-341E-EDF8-3FE512E4FFB1}"/>
              </a:ext>
            </a:extLst>
          </p:cNvPr>
          <p:cNvSpPr txBox="1"/>
          <p:nvPr/>
        </p:nvSpPr>
        <p:spPr bwMode="auto">
          <a:xfrm>
            <a:off x="3164041"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181</a:t>
            </a:r>
          </a:p>
        </p:txBody>
      </p:sp>
      <p:sp>
        <p:nvSpPr>
          <p:cNvPr id="76" name="TextBox 75">
            <a:extLst>
              <a:ext uri="{FF2B5EF4-FFF2-40B4-BE49-F238E27FC236}">
                <a16:creationId xmlns:a16="http://schemas.microsoft.com/office/drawing/2014/main" id="{EF596AA3-3E3A-0EEC-9392-5E2A30DE81D1}"/>
              </a:ext>
            </a:extLst>
          </p:cNvPr>
          <p:cNvSpPr txBox="1"/>
          <p:nvPr/>
        </p:nvSpPr>
        <p:spPr bwMode="auto">
          <a:xfrm>
            <a:off x="3619949"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152</a:t>
            </a:r>
          </a:p>
        </p:txBody>
      </p:sp>
      <p:sp>
        <p:nvSpPr>
          <p:cNvPr id="78" name="TextBox 77">
            <a:extLst>
              <a:ext uri="{FF2B5EF4-FFF2-40B4-BE49-F238E27FC236}">
                <a16:creationId xmlns:a16="http://schemas.microsoft.com/office/drawing/2014/main" id="{CFAE9375-37FD-F431-C66A-A56D772D4E99}"/>
              </a:ext>
            </a:extLst>
          </p:cNvPr>
          <p:cNvSpPr txBox="1"/>
          <p:nvPr/>
        </p:nvSpPr>
        <p:spPr bwMode="auto">
          <a:xfrm>
            <a:off x="407585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125</a:t>
            </a:r>
          </a:p>
        </p:txBody>
      </p:sp>
      <p:sp>
        <p:nvSpPr>
          <p:cNvPr id="80" name="TextBox 79">
            <a:extLst>
              <a:ext uri="{FF2B5EF4-FFF2-40B4-BE49-F238E27FC236}">
                <a16:creationId xmlns:a16="http://schemas.microsoft.com/office/drawing/2014/main" id="{8ECA809C-3705-5063-312E-C06F80CDEDDD}"/>
              </a:ext>
            </a:extLst>
          </p:cNvPr>
          <p:cNvSpPr txBox="1"/>
          <p:nvPr/>
        </p:nvSpPr>
        <p:spPr bwMode="auto">
          <a:xfrm>
            <a:off x="453176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104</a:t>
            </a:r>
          </a:p>
        </p:txBody>
      </p:sp>
      <p:sp>
        <p:nvSpPr>
          <p:cNvPr id="82" name="TextBox 81">
            <a:extLst>
              <a:ext uri="{FF2B5EF4-FFF2-40B4-BE49-F238E27FC236}">
                <a16:creationId xmlns:a16="http://schemas.microsoft.com/office/drawing/2014/main" id="{B200B8F6-F616-1851-7C55-C11BB8016494}"/>
              </a:ext>
            </a:extLst>
          </p:cNvPr>
          <p:cNvSpPr txBox="1"/>
          <p:nvPr/>
        </p:nvSpPr>
        <p:spPr bwMode="auto">
          <a:xfrm>
            <a:off x="498767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82</a:t>
            </a:r>
          </a:p>
        </p:txBody>
      </p:sp>
      <p:sp>
        <p:nvSpPr>
          <p:cNvPr id="84" name="TextBox 83">
            <a:extLst>
              <a:ext uri="{FF2B5EF4-FFF2-40B4-BE49-F238E27FC236}">
                <a16:creationId xmlns:a16="http://schemas.microsoft.com/office/drawing/2014/main" id="{0F155AEE-B396-2C2D-EE30-B61E919332B8}"/>
              </a:ext>
            </a:extLst>
          </p:cNvPr>
          <p:cNvSpPr txBox="1"/>
          <p:nvPr/>
        </p:nvSpPr>
        <p:spPr bwMode="auto">
          <a:xfrm>
            <a:off x="5443581"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59</a:t>
            </a:r>
          </a:p>
        </p:txBody>
      </p:sp>
      <p:sp>
        <p:nvSpPr>
          <p:cNvPr id="86" name="TextBox 85">
            <a:extLst>
              <a:ext uri="{FF2B5EF4-FFF2-40B4-BE49-F238E27FC236}">
                <a16:creationId xmlns:a16="http://schemas.microsoft.com/office/drawing/2014/main" id="{4ECF282E-D23A-08DB-3375-1C0E1F29E081}"/>
              </a:ext>
            </a:extLst>
          </p:cNvPr>
          <p:cNvSpPr txBox="1"/>
          <p:nvPr/>
        </p:nvSpPr>
        <p:spPr bwMode="auto">
          <a:xfrm>
            <a:off x="5899489"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a:t>
            </a:r>
          </a:p>
        </p:txBody>
      </p:sp>
      <p:sp>
        <p:nvSpPr>
          <p:cNvPr id="88" name="TextBox 87">
            <a:extLst>
              <a:ext uri="{FF2B5EF4-FFF2-40B4-BE49-F238E27FC236}">
                <a16:creationId xmlns:a16="http://schemas.microsoft.com/office/drawing/2014/main" id="{865B83F4-DABB-8DDE-B5B2-39CDDA4DD20E}"/>
              </a:ext>
            </a:extLst>
          </p:cNvPr>
          <p:cNvSpPr txBox="1"/>
          <p:nvPr/>
        </p:nvSpPr>
        <p:spPr bwMode="auto">
          <a:xfrm>
            <a:off x="635539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a:t>
            </a:r>
          </a:p>
        </p:txBody>
      </p:sp>
      <p:sp>
        <p:nvSpPr>
          <p:cNvPr id="90" name="TextBox 89">
            <a:extLst>
              <a:ext uri="{FF2B5EF4-FFF2-40B4-BE49-F238E27FC236}">
                <a16:creationId xmlns:a16="http://schemas.microsoft.com/office/drawing/2014/main" id="{9A67F19C-5008-86F6-53B6-E746B0DF5C0D}"/>
              </a:ext>
            </a:extLst>
          </p:cNvPr>
          <p:cNvSpPr txBox="1"/>
          <p:nvPr/>
        </p:nvSpPr>
        <p:spPr bwMode="auto">
          <a:xfrm>
            <a:off x="681130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p>
        </p:txBody>
      </p:sp>
      <p:sp>
        <p:nvSpPr>
          <p:cNvPr id="92" name="TextBox 91">
            <a:extLst>
              <a:ext uri="{FF2B5EF4-FFF2-40B4-BE49-F238E27FC236}">
                <a16:creationId xmlns:a16="http://schemas.microsoft.com/office/drawing/2014/main" id="{BEF2B8D0-2BC9-EC95-AB06-FA008E5235B2}"/>
              </a:ext>
            </a:extLst>
          </p:cNvPr>
          <p:cNvSpPr txBox="1"/>
          <p:nvPr/>
        </p:nvSpPr>
        <p:spPr bwMode="auto">
          <a:xfrm>
            <a:off x="726721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94" name="TextBox 93">
            <a:extLst>
              <a:ext uri="{FF2B5EF4-FFF2-40B4-BE49-F238E27FC236}">
                <a16:creationId xmlns:a16="http://schemas.microsoft.com/office/drawing/2014/main" id="{F8A2A581-9AA1-3B64-02F4-9543D2F00DD4}"/>
              </a:ext>
            </a:extLst>
          </p:cNvPr>
          <p:cNvSpPr txBox="1"/>
          <p:nvPr/>
        </p:nvSpPr>
        <p:spPr bwMode="auto">
          <a:xfrm>
            <a:off x="7723121"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a:t>
            </a:r>
          </a:p>
        </p:txBody>
      </p:sp>
      <p:sp>
        <p:nvSpPr>
          <p:cNvPr id="96" name="TextBox 95">
            <a:extLst>
              <a:ext uri="{FF2B5EF4-FFF2-40B4-BE49-F238E27FC236}">
                <a16:creationId xmlns:a16="http://schemas.microsoft.com/office/drawing/2014/main" id="{45E2B1B4-73EE-C41D-3634-1F5198411A88}"/>
              </a:ext>
            </a:extLst>
          </p:cNvPr>
          <p:cNvSpPr txBox="1"/>
          <p:nvPr/>
        </p:nvSpPr>
        <p:spPr bwMode="auto">
          <a:xfrm>
            <a:off x="8179029"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p>
        </p:txBody>
      </p:sp>
      <p:sp>
        <p:nvSpPr>
          <p:cNvPr id="99" name="TextBox 98">
            <a:extLst>
              <a:ext uri="{FF2B5EF4-FFF2-40B4-BE49-F238E27FC236}">
                <a16:creationId xmlns:a16="http://schemas.microsoft.com/office/drawing/2014/main" id="{281FD9E6-896B-3CE3-C263-4F4BC1D0F094}"/>
              </a:ext>
            </a:extLst>
          </p:cNvPr>
          <p:cNvSpPr txBox="1"/>
          <p:nvPr/>
        </p:nvSpPr>
        <p:spPr bwMode="auto">
          <a:xfrm>
            <a:off x="1000267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203" name="TextBox 202">
            <a:extLst>
              <a:ext uri="{FF2B5EF4-FFF2-40B4-BE49-F238E27FC236}">
                <a16:creationId xmlns:a16="http://schemas.microsoft.com/office/drawing/2014/main" id="{ECB0D46F-D9C0-E287-4F4F-D8CA9FBFA101}"/>
              </a:ext>
            </a:extLst>
          </p:cNvPr>
          <p:cNvSpPr txBox="1"/>
          <p:nvPr/>
        </p:nvSpPr>
        <p:spPr bwMode="auto">
          <a:xfrm>
            <a:off x="9090845"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205" name="TextBox 204">
            <a:extLst>
              <a:ext uri="{FF2B5EF4-FFF2-40B4-BE49-F238E27FC236}">
                <a16:creationId xmlns:a16="http://schemas.microsoft.com/office/drawing/2014/main" id="{0EC53CDF-6B86-7A66-9621-3D3B51EB1384}"/>
              </a:ext>
            </a:extLst>
          </p:cNvPr>
          <p:cNvSpPr txBox="1"/>
          <p:nvPr/>
        </p:nvSpPr>
        <p:spPr bwMode="auto">
          <a:xfrm>
            <a:off x="9546753"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99" name="TextBox 198">
            <a:extLst>
              <a:ext uri="{FF2B5EF4-FFF2-40B4-BE49-F238E27FC236}">
                <a16:creationId xmlns:a16="http://schemas.microsoft.com/office/drawing/2014/main" id="{E4FAED2C-CED0-C092-18A5-22A062D0E67D}"/>
              </a:ext>
            </a:extLst>
          </p:cNvPr>
          <p:cNvSpPr txBox="1"/>
          <p:nvPr/>
        </p:nvSpPr>
        <p:spPr bwMode="auto">
          <a:xfrm>
            <a:off x="8634937" y="5771293"/>
            <a:ext cx="49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grpSp>
        <p:nvGrpSpPr>
          <p:cNvPr id="106" name="Group 105">
            <a:extLst>
              <a:ext uri="{FF2B5EF4-FFF2-40B4-BE49-F238E27FC236}">
                <a16:creationId xmlns:a16="http://schemas.microsoft.com/office/drawing/2014/main" id="{3DACFB0D-CED2-FF14-0785-619953B8C65B}"/>
              </a:ext>
            </a:extLst>
          </p:cNvPr>
          <p:cNvGrpSpPr/>
          <p:nvPr/>
        </p:nvGrpSpPr>
        <p:grpSpPr>
          <a:xfrm>
            <a:off x="2092569" y="1699846"/>
            <a:ext cx="7678616" cy="3417277"/>
            <a:chOff x="2092569" y="1699846"/>
            <a:chExt cx="7678616" cy="3417277"/>
          </a:xfrm>
        </p:grpSpPr>
        <p:sp>
          <p:nvSpPr>
            <p:cNvPr id="104" name="Freeform 103">
              <a:extLst>
                <a:ext uri="{FF2B5EF4-FFF2-40B4-BE49-F238E27FC236}">
                  <a16:creationId xmlns:a16="http://schemas.microsoft.com/office/drawing/2014/main" id="{69E2E91A-4E60-D3A8-481A-CF63DA830123}"/>
                </a:ext>
              </a:extLst>
            </p:cNvPr>
            <p:cNvSpPr/>
            <p:nvPr/>
          </p:nvSpPr>
          <p:spPr bwMode="auto">
            <a:xfrm>
              <a:off x="3100754" y="2256692"/>
              <a:ext cx="6670431" cy="2860431"/>
            </a:xfrm>
            <a:custGeom>
              <a:avLst/>
              <a:gdLst>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890954 h 2860431"/>
                <a:gd name="connsiteX95" fmla="*/ 1225061 w 6670431"/>
                <a:gd name="connsiteY95" fmla="*/ 890954 h 2860431"/>
                <a:gd name="connsiteX96" fmla="*/ 1201615 w 6670431"/>
                <a:gd name="connsiteY96" fmla="*/ 867508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3446 h 2860431"/>
                <a:gd name="connsiteX135" fmla="*/ 117231 w 6670431"/>
                <a:gd name="connsiteY135" fmla="*/ 23446 h 2860431"/>
                <a:gd name="connsiteX136" fmla="*/ 93785 w 6670431"/>
                <a:gd name="connsiteY136" fmla="*/ 0 h 2860431"/>
                <a:gd name="connsiteX137" fmla="*/ 0 w 6670431"/>
                <a:gd name="connsiteY137" fmla="*/ 0 h 2860431"/>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890954 h 2860431"/>
                <a:gd name="connsiteX95" fmla="*/ 1225061 w 6670431"/>
                <a:gd name="connsiteY95" fmla="*/ 890954 h 2860431"/>
                <a:gd name="connsiteX96" fmla="*/ 1201615 w 6670431"/>
                <a:gd name="connsiteY96" fmla="*/ 867508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3446 h 2860431"/>
                <a:gd name="connsiteX135" fmla="*/ 88656 w 6670431"/>
                <a:gd name="connsiteY135" fmla="*/ 23446 h 2860431"/>
                <a:gd name="connsiteX136" fmla="*/ 93785 w 6670431"/>
                <a:gd name="connsiteY136" fmla="*/ 0 h 2860431"/>
                <a:gd name="connsiteX137" fmla="*/ 0 w 6670431"/>
                <a:gd name="connsiteY137" fmla="*/ 0 h 2860431"/>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890954 h 2860431"/>
                <a:gd name="connsiteX95" fmla="*/ 1225061 w 6670431"/>
                <a:gd name="connsiteY95" fmla="*/ 890954 h 2860431"/>
                <a:gd name="connsiteX96" fmla="*/ 1201615 w 6670431"/>
                <a:gd name="connsiteY96" fmla="*/ 867508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3446 h 2860431"/>
                <a:gd name="connsiteX135" fmla="*/ 98181 w 6670431"/>
                <a:gd name="connsiteY135" fmla="*/ 26621 h 2860431"/>
                <a:gd name="connsiteX136" fmla="*/ 93785 w 6670431"/>
                <a:gd name="connsiteY136" fmla="*/ 0 h 2860431"/>
                <a:gd name="connsiteX137" fmla="*/ 0 w 6670431"/>
                <a:gd name="connsiteY137" fmla="*/ 0 h 2860431"/>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890954 h 2860431"/>
                <a:gd name="connsiteX95" fmla="*/ 1225061 w 6670431"/>
                <a:gd name="connsiteY95" fmla="*/ 890954 h 2860431"/>
                <a:gd name="connsiteX96" fmla="*/ 1201615 w 6670431"/>
                <a:gd name="connsiteY96" fmla="*/ 867508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9796 h 2860431"/>
                <a:gd name="connsiteX135" fmla="*/ 98181 w 6670431"/>
                <a:gd name="connsiteY135" fmla="*/ 26621 h 2860431"/>
                <a:gd name="connsiteX136" fmla="*/ 93785 w 6670431"/>
                <a:gd name="connsiteY136" fmla="*/ 0 h 2860431"/>
                <a:gd name="connsiteX137" fmla="*/ 0 w 6670431"/>
                <a:gd name="connsiteY137" fmla="*/ 0 h 2860431"/>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890954 h 2860431"/>
                <a:gd name="connsiteX95" fmla="*/ 1194453 w 6670431"/>
                <a:gd name="connsiteY95" fmla="*/ 898606 h 2860431"/>
                <a:gd name="connsiteX96" fmla="*/ 1201615 w 6670431"/>
                <a:gd name="connsiteY96" fmla="*/ 867508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9796 h 2860431"/>
                <a:gd name="connsiteX135" fmla="*/ 98181 w 6670431"/>
                <a:gd name="connsiteY135" fmla="*/ 26621 h 2860431"/>
                <a:gd name="connsiteX136" fmla="*/ 93785 w 6670431"/>
                <a:gd name="connsiteY136" fmla="*/ 0 h 2860431"/>
                <a:gd name="connsiteX137" fmla="*/ 0 w 6670431"/>
                <a:gd name="connsiteY137" fmla="*/ 0 h 2860431"/>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890954 h 2860431"/>
                <a:gd name="connsiteX95" fmla="*/ 1194453 w 6670431"/>
                <a:gd name="connsiteY95" fmla="*/ 898606 h 2860431"/>
                <a:gd name="connsiteX96" fmla="*/ 1193963 w 6670431"/>
                <a:gd name="connsiteY96" fmla="*/ 871334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9796 h 2860431"/>
                <a:gd name="connsiteX135" fmla="*/ 98181 w 6670431"/>
                <a:gd name="connsiteY135" fmla="*/ 26621 h 2860431"/>
                <a:gd name="connsiteX136" fmla="*/ 93785 w 6670431"/>
                <a:gd name="connsiteY136" fmla="*/ 0 h 2860431"/>
                <a:gd name="connsiteX137" fmla="*/ 0 w 6670431"/>
                <a:gd name="connsiteY137" fmla="*/ 0 h 2860431"/>
                <a:gd name="connsiteX0" fmla="*/ 6670431 w 6670431"/>
                <a:gd name="connsiteY0" fmla="*/ 2860431 h 2860431"/>
                <a:gd name="connsiteX1" fmla="*/ 6465277 w 6670431"/>
                <a:gd name="connsiteY1" fmla="*/ 2860431 h 2860431"/>
                <a:gd name="connsiteX2" fmla="*/ 6465277 w 6670431"/>
                <a:gd name="connsiteY2" fmla="*/ 2766646 h 2860431"/>
                <a:gd name="connsiteX3" fmla="*/ 6084277 w 6670431"/>
                <a:gd name="connsiteY3" fmla="*/ 2766646 h 2860431"/>
                <a:gd name="connsiteX4" fmla="*/ 6084277 w 6670431"/>
                <a:gd name="connsiteY4" fmla="*/ 2667000 h 2860431"/>
                <a:gd name="connsiteX5" fmla="*/ 5890846 w 6670431"/>
                <a:gd name="connsiteY5" fmla="*/ 2667000 h 2860431"/>
                <a:gd name="connsiteX6" fmla="*/ 5890846 w 6670431"/>
                <a:gd name="connsiteY6" fmla="*/ 2579077 h 2860431"/>
                <a:gd name="connsiteX7" fmla="*/ 5474677 w 6670431"/>
                <a:gd name="connsiteY7" fmla="*/ 2579077 h 2860431"/>
                <a:gd name="connsiteX8" fmla="*/ 5474677 w 6670431"/>
                <a:gd name="connsiteY8" fmla="*/ 2497016 h 2860431"/>
                <a:gd name="connsiteX9" fmla="*/ 5310554 w 6670431"/>
                <a:gd name="connsiteY9" fmla="*/ 2497016 h 2860431"/>
                <a:gd name="connsiteX10" fmla="*/ 5310554 w 6670431"/>
                <a:gd name="connsiteY10" fmla="*/ 2420816 h 2860431"/>
                <a:gd name="connsiteX11" fmla="*/ 4964723 w 6670431"/>
                <a:gd name="connsiteY11" fmla="*/ 2420816 h 2860431"/>
                <a:gd name="connsiteX12" fmla="*/ 4964723 w 6670431"/>
                <a:gd name="connsiteY12" fmla="*/ 2338754 h 2860431"/>
                <a:gd name="connsiteX13" fmla="*/ 3979984 w 6670431"/>
                <a:gd name="connsiteY13" fmla="*/ 2338754 h 2860431"/>
                <a:gd name="connsiteX14" fmla="*/ 3979984 w 6670431"/>
                <a:gd name="connsiteY14" fmla="*/ 2303585 h 2860431"/>
                <a:gd name="connsiteX15" fmla="*/ 3856892 w 6670431"/>
                <a:gd name="connsiteY15" fmla="*/ 2303585 h 2860431"/>
                <a:gd name="connsiteX16" fmla="*/ 3856892 w 6670431"/>
                <a:gd name="connsiteY16" fmla="*/ 2274277 h 2860431"/>
                <a:gd name="connsiteX17" fmla="*/ 3751384 w 6670431"/>
                <a:gd name="connsiteY17" fmla="*/ 2274277 h 2860431"/>
                <a:gd name="connsiteX18" fmla="*/ 3751384 w 6670431"/>
                <a:gd name="connsiteY18" fmla="*/ 2233246 h 2860431"/>
                <a:gd name="connsiteX19" fmla="*/ 3458308 w 6670431"/>
                <a:gd name="connsiteY19" fmla="*/ 2233246 h 2860431"/>
                <a:gd name="connsiteX20" fmla="*/ 3458308 w 6670431"/>
                <a:gd name="connsiteY20" fmla="*/ 2198077 h 2860431"/>
                <a:gd name="connsiteX21" fmla="*/ 3376246 w 6670431"/>
                <a:gd name="connsiteY21" fmla="*/ 2198077 h 2860431"/>
                <a:gd name="connsiteX22" fmla="*/ 3376246 w 6670431"/>
                <a:gd name="connsiteY22" fmla="*/ 2162908 h 2860431"/>
                <a:gd name="connsiteX23" fmla="*/ 3346938 w 6670431"/>
                <a:gd name="connsiteY23" fmla="*/ 2162908 h 2860431"/>
                <a:gd name="connsiteX24" fmla="*/ 3346938 w 6670431"/>
                <a:gd name="connsiteY24" fmla="*/ 2162908 h 2860431"/>
                <a:gd name="connsiteX25" fmla="*/ 3346938 w 6670431"/>
                <a:gd name="connsiteY25" fmla="*/ 2162908 h 2860431"/>
                <a:gd name="connsiteX26" fmla="*/ 3346938 w 6670431"/>
                <a:gd name="connsiteY26" fmla="*/ 2133600 h 2860431"/>
                <a:gd name="connsiteX27" fmla="*/ 3264877 w 6670431"/>
                <a:gd name="connsiteY27" fmla="*/ 2133600 h 2860431"/>
                <a:gd name="connsiteX28" fmla="*/ 3264877 w 6670431"/>
                <a:gd name="connsiteY28" fmla="*/ 2080846 h 2860431"/>
                <a:gd name="connsiteX29" fmla="*/ 3264877 w 6670431"/>
                <a:gd name="connsiteY29" fmla="*/ 2080846 h 2860431"/>
                <a:gd name="connsiteX30" fmla="*/ 3206261 w 6670431"/>
                <a:gd name="connsiteY30" fmla="*/ 2080846 h 2860431"/>
                <a:gd name="connsiteX31" fmla="*/ 3206261 w 6670431"/>
                <a:gd name="connsiteY31" fmla="*/ 2016370 h 2860431"/>
                <a:gd name="connsiteX32" fmla="*/ 3124200 w 6670431"/>
                <a:gd name="connsiteY32" fmla="*/ 2016370 h 2860431"/>
                <a:gd name="connsiteX33" fmla="*/ 3124200 w 6670431"/>
                <a:gd name="connsiteY33" fmla="*/ 2016370 h 2860431"/>
                <a:gd name="connsiteX34" fmla="*/ 3124200 w 6670431"/>
                <a:gd name="connsiteY34" fmla="*/ 1969477 h 2860431"/>
                <a:gd name="connsiteX35" fmla="*/ 2995246 w 6670431"/>
                <a:gd name="connsiteY35" fmla="*/ 1969477 h 2860431"/>
                <a:gd name="connsiteX36" fmla="*/ 2995246 w 6670431"/>
                <a:gd name="connsiteY36" fmla="*/ 1969477 h 2860431"/>
                <a:gd name="connsiteX37" fmla="*/ 2995246 w 6670431"/>
                <a:gd name="connsiteY37" fmla="*/ 1916723 h 2860431"/>
                <a:gd name="connsiteX38" fmla="*/ 2924908 w 6670431"/>
                <a:gd name="connsiteY38" fmla="*/ 1916723 h 2860431"/>
                <a:gd name="connsiteX39" fmla="*/ 2924908 w 6670431"/>
                <a:gd name="connsiteY39" fmla="*/ 1875693 h 2860431"/>
                <a:gd name="connsiteX40" fmla="*/ 2924908 w 6670431"/>
                <a:gd name="connsiteY40" fmla="*/ 1875693 h 2860431"/>
                <a:gd name="connsiteX41" fmla="*/ 2901461 w 6670431"/>
                <a:gd name="connsiteY41" fmla="*/ 1852246 h 2860431"/>
                <a:gd name="connsiteX42" fmla="*/ 2731477 w 6670431"/>
                <a:gd name="connsiteY42" fmla="*/ 1852246 h 2860431"/>
                <a:gd name="connsiteX43" fmla="*/ 2731477 w 6670431"/>
                <a:gd name="connsiteY43" fmla="*/ 1781908 h 2860431"/>
                <a:gd name="connsiteX44" fmla="*/ 2620108 w 6670431"/>
                <a:gd name="connsiteY44" fmla="*/ 1781908 h 2860431"/>
                <a:gd name="connsiteX45" fmla="*/ 2620108 w 6670431"/>
                <a:gd name="connsiteY45" fmla="*/ 1740877 h 2860431"/>
                <a:gd name="connsiteX46" fmla="*/ 2555631 w 6670431"/>
                <a:gd name="connsiteY46" fmla="*/ 1740877 h 2860431"/>
                <a:gd name="connsiteX47" fmla="*/ 2555631 w 6670431"/>
                <a:gd name="connsiteY47" fmla="*/ 1688123 h 2860431"/>
                <a:gd name="connsiteX48" fmla="*/ 2467708 w 6670431"/>
                <a:gd name="connsiteY48" fmla="*/ 1688123 h 2860431"/>
                <a:gd name="connsiteX49" fmla="*/ 2467708 w 6670431"/>
                <a:gd name="connsiteY49" fmla="*/ 1617785 h 2860431"/>
                <a:gd name="connsiteX50" fmla="*/ 2350477 w 6670431"/>
                <a:gd name="connsiteY50" fmla="*/ 1617785 h 2860431"/>
                <a:gd name="connsiteX51" fmla="*/ 2350477 w 6670431"/>
                <a:gd name="connsiteY51" fmla="*/ 1565031 h 2860431"/>
                <a:gd name="connsiteX52" fmla="*/ 2338754 w 6670431"/>
                <a:gd name="connsiteY52" fmla="*/ 1565031 h 2860431"/>
                <a:gd name="connsiteX53" fmla="*/ 2338754 w 6670431"/>
                <a:gd name="connsiteY53" fmla="*/ 1565031 h 2860431"/>
                <a:gd name="connsiteX54" fmla="*/ 2338754 w 6670431"/>
                <a:gd name="connsiteY54" fmla="*/ 1565031 h 2860431"/>
                <a:gd name="connsiteX55" fmla="*/ 2338754 w 6670431"/>
                <a:gd name="connsiteY55" fmla="*/ 1565031 h 2860431"/>
                <a:gd name="connsiteX56" fmla="*/ 2338754 w 6670431"/>
                <a:gd name="connsiteY56" fmla="*/ 1565031 h 2860431"/>
                <a:gd name="connsiteX57" fmla="*/ 2338754 w 6670431"/>
                <a:gd name="connsiteY57" fmla="*/ 1565031 h 2860431"/>
                <a:gd name="connsiteX58" fmla="*/ 2338754 w 6670431"/>
                <a:gd name="connsiteY58" fmla="*/ 1524000 h 2860431"/>
                <a:gd name="connsiteX59" fmla="*/ 2256692 w 6670431"/>
                <a:gd name="connsiteY59" fmla="*/ 1524000 h 2860431"/>
                <a:gd name="connsiteX60" fmla="*/ 2256692 w 6670431"/>
                <a:gd name="connsiteY60" fmla="*/ 1500554 h 2860431"/>
                <a:gd name="connsiteX61" fmla="*/ 2256692 w 6670431"/>
                <a:gd name="connsiteY61" fmla="*/ 1500554 h 2860431"/>
                <a:gd name="connsiteX62" fmla="*/ 2221523 w 6670431"/>
                <a:gd name="connsiteY62" fmla="*/ 1465385 h 2860431"/>
                <a:gd name="connsiteX63" fmla="*/ 2133600 w 6670431"/>
                <a:gd name="connsiteY63" fmla="*/ 1465385 h 2860431"/>
                <a:gd name="connsiteX64" fmla="*/ 2133600 w 6670431"/>
                <a:gd name="connsiteY64" fmla="*/ 1430216 h 2860431"/>
                <a:gd name="connsiteX65" fmla="*/ 2086708 w 6670431"/>
                <a:gd name="connsiteY65" fmla="*/ 1430216 h 2860431"/>
                <a:gd name="connsiteX66" fmla="*/ 2086708 w 6670431"/>
                <a:gd name="connsiteY66" fmla="*/ 1406770 h 2860431"/>
                <a:gd name="connsiteX67" fmla="*/ 1969477 w 6670431"/>
                <a:gd name="connsiteY67" fmla="*/ 1406770 h 2860431"/>
                <a:gd name="connsiteX68" fmla="*/ 1969477 w 6670431"/>
                <a:gd name="connsiteY68" fmla="*/ 1365739 h 2860431"/>
                <a:gd name="connsiteX69" fmla="*/ 1946031 w 6670431"/>
                <a:gd name="connsiteY69" fmla="*/ 1365739 h 2860431"/>
                <a:gd name="connsiteX70" fmla="*/ 1946031 w 6670431"/>
                <a:gd name="connsiteY70" fmla="*/ 1324708 h 2860431"/>
                <a:gd name="connsiteX71" fmla="*/ 1946031 w 6670431"/>
                <a:gd name="connsiteY71" fmla="*/ 1324708 h 2860431"/>
                <a:gd name="connsiteX72" fmla="*/ 1910862 w 6670431"/>
                <a:gd name="connsiteY72" fmla="*/ 1289539 h 2860431"/>
                <a:gd name="connsiteX73" fmla="*/ 1840523 w 6670431"/>
                <a:gd name="connsiteY73" fmla="*/ 1289539 h 2860431"/>
                <a:gd name="connsiteX74" fmla="*/ 1817077 w 6670431"/>
                <a:gd name="connsiteY74" fmla="*/ 1236785 h 2860431"/>
                <a:gd name="connsiteX75" fmla="*/ 1764323 w 6670431"/>
                <a:gd name="connsiteY75" fmla="*/ 1236785 h 2860431"/>
                <a:gd name="connsiteX76" fmla="*/ 1770184 w 6670431"/>
                <a:gd name="connsiteY76" fmla="*/ 1201616 h 2860431"/>
                <a:gd name="connsiteX77" fmla="*/ 1735015 w 6670431"/>
                <a:gd name="connsiteY77" fmla="*/ 1201616 h 2860431"/>
                <a:gd name="connsiteX78" fmla="*/ 1735015 w 6670431"/>
                <a:gd name="connsiteY78" fmla="*/ 1178170 h 2860431"/>
                <a:gd name="connsiteX79" fmla="*/ 1735015 w 6670431"/>
                <a:gd name="connsiteY79" fmla="*/ 1178170 h 2860431"/>
                <a:gd name="connsiteX80" fmla="*/ 1693984 w 6670431"/>
                <a:gd name="connsiteY80" fmla="*/ 1137139 h 2860431"/>
                <a:gd name="connsiteX81" fmla="*/ 1588477 w 6670431"/>
                <a:gd name="connsiteY81" fmla="*/ 1137139 h 2860431"/>
                <a:gd name="connsiteX82" fmla="*/ 1588477 w 6670431"/>
                <a:gd name="connsiteY82" fmla="*/ 1096108 h 2860431"/>
                <a:gd name="connsiteX83" fmla="*/ 1529861 w 6670431"/>
                <a:gd name="connsiteY83" fmla="*/ 1096108 h 2860431"/>
                <a:gd name="connsiteX84" fmla="*/ 1529861 w 6670431"/>
                <a:gd name="connsiteY84" fmla="*/ 1072662 h 2860431"/>
                <a:gd name="connsiteX85" fmla="*/ 1529861 w 6670431"/>
                <a:gd name="connsiteY85" fmla="*/ 1072662 h 2860431"/>
                <a:gd name="connsiteX86" fmla="*/ 1500554 w 6670431"/>
                <a:gd name="connsiteY86" fmla="*/ 1043355 h 2860431"/>
                <a:gd name="connsiteX87" fmla="*/ 1500554 w 6670431"/>
                <a:gd name="connsiteY87" fmla="*/ 1043355 h 2860431"/>
                <a:gd name="connsiteX88" fmla="*/ 1465384 w 6670431"/>
                <a:gd name="connsiteY88" fmla="*/ 1008185 h 2860431"/>
                <a:gd name="connsiteX89" fmla="*/ 1395046 w 6670431"/>
                <a:gd name="connsiteY89" fmla="*/ 1008185 h 2860431"/>
                <a:gd name="connsiteX90" fmla="*/ 1395046 w 6670431"/>
                <a:gd name="connsiteY90" fmla="*/ 973016 h 2860431"/>
                <a:gd name="connsiteX91" fmla="*/ 1312984 w 6670431"/>
                <a:gd name="connsiteY91" fmla="*/ 973016 h 2860431"/>
                <a:gd name="connsiteX92" fmla="*/ 1312984 w 6670431"/>
                <a:gd name="connsiteY92" fmla="*/ 931985 h 2860431"/>
                <a:gd name="connsiteX93" fmla="*/ 1225061 w 6670431"/>
                <a:gd name="connsiteY93" fmla="*/ 931985 h 2860431"/>
                <a:gd name="connsiteX94" fmla="*/ 1225061 w 6670431"/>
                <a:gd name="connsiteY94" fmla="*/ 902432 h 2860431"/>
                <a:gd name="connsiteX95" fmla="*/ 1194453 w 6670431"/>
                <a:gd name="connsiteY95" fmla="*/ 898606 h 2860431"/>
                <a:gd name="connsiteX96" fmla="*/ 1193963 w 6670431"/>
                <a:gd name="connsiteY96" fmla="*/ 871334 h 2860431"/>
                <a:gd name="connsiteX97" fmla="*/ 1066800 w 6670431"/>
                <a:gd name="connsiteY97" fmla="*/ 867508 h 2860431"/>
                <a:gd name="connsiteX98" fmla="*/ 1066800 w 6670431"/>
                <a:gd name="connsiteY98" fmla="*/ 826477 h 2860431"/>
                <a:gd name="connsiteX99" fmla="*/ 1066800 w 6670431"/>
                <a:gd name="connsiteY99" fmla="*/ 826477 h 2860431"/>
                <a:gd name="connsiteX100" fmla="*/ 1066800 w 6670431"/>
                <a:gd name="connsiteY100" fmla="*/ 826477 h 2860431"/>
                <a:gd name="connsiteX101" fmla="*/ 1031631 w 6670431"/>
                <a:gd name="connsiteY101" fmla="*/ 814754 h 2860431"/>
                <a:gd name="connsiteX102" fmla="*/ 1037492 w 6670431"/>
                <a:gd name="connsiteY102" fmla="*/ 785446 h 2860431"/>
                <a:gd name="connsiteX103" fmla="*/ 967154 w 6670431"/>
                <a:gd name="connsiteY103" fmla="*/ 756139 h 2860431"/>
                <a:gd name="connsiteX104" fmla="*/ 926123 w 6670431"/>
                <a:gd name="connsiteY104" fmla="*/ 679939 h 2860431"/>
                <a:gd name="connsiteX105" fmla="*/ 849923 w 6670431"/>
                <a:gd name="connsiteY105" fmla="*/ 674077 h 2860431"/>
                <a:gd name="connsiteX106" fmla="*/ 849923 w 6670431"/>
                <a:gd name="connsiteY106" fmla="*/ 674077 h 2860431"/>
                <a:gd name="connsiteX107" fmla="*/ 849923 w 6670431"/>
                <a:gd name="connsiteY107" fmla="*/ 674077 h 2860431"/>
                <a:gd name="connsiteX108" fmla="*/ 849923 w 6670431"/>
                <a:gd name="connsiteY108" fmla="*/ 674077 h 2860431"/>
                <a:gd name="connsiteX109" fmla="*/ 849923 w 6670431"/>
                <a:gd name="connsiteY109" fmla="*/ 674077 h 2860431"/>
                <a:gd name="connsiteX110" fmla="*/ 849923 w 6670431"/>
                <a:gd name="connsiteY110" fmla="*/ 633046 h 2860431"/>
                <a:gd name="connsiteX111" fmla="*/ 785446 w 6670431"/>
                <a:gd name="connsiteY111" fmla="*/ 633046 h 2860431"/>
                <a:gd name="connsiteX112" fmla="*/ 785446 w 6670431"/>
                <a:gd name="connsiteY112" fmla="*/ 603739 h 2860431"/>
                <a:gd name="connsiteX113" fmla="*/ 715108 w 6670431"/>
                <a:gd name="connsiteY113" fmla="*/ 603739 h 2860431"/>
                <a:gd name="connsiteX114" fmla="*/ 715108 w 6670431"/>
                <a:gd name="connsiteY114" fmla="*/ 533400 h 2860431"/>
                <a:gd name="connsiteX115" fmla="*/ 662354 w 6670431"/>
                <a:gd name="connsiteY115" fmla="*/ 533400 h 2860431"/>
                <a:gd name="connsiteX116" fmla="*/ 662354 w 6670431"/>
                <a:gd name="connsiteY116" fmla="*/ 480646 h 2860431"/>
                <a:gd name="connsiteX117" fmla="*/ 603738 w 6670431"/>
                <a:gd name="connsiteY117" fmla="*/ 480646 h 2860431"/>
                <a:gd name="connsiteX118" fmla="*/ 603738 w 6670431"/>
                <a:gd name="connsiteY118" fmla="*/ 416170 h 2860431"/>
                <a:gd name="connsiteX119" fmla="*/ 545123 w 6670431"/>
                <a:gd name="connsiteY119" fmla="*/ 416170 h 2860431"/>
                <a:gd name="connsiteX120" fmla="*/ 545123 w 6670431"/>
                <a:gd name="connsiteY120" fmla="*/ 369277 h 2860431"/>
                <a:gd name="connsiteX121" fmla="*/ 474784 w 6670431"/>
                <a:gd name="connsiteY121" fmla="*/ 369277 h 2860431"/>
                <a:gd name="connsiteX122" fmla="*/ 474784 w 6670431"/>
                <a:gd name="connsiteY122" fmla="*/ 316523 h 2860431"/>
                <a:gd name="connsiteX123" fmla="*/ 422031 w 6670431"/>
                <a:gd name="connsiteY123" fmla="*/ 316523 h 2860431"/>
                <a:gd name="connsiteX124" fmla="*/ 422031 w 6670431"/>
                <a:gd name="connsiteY124" fmla="*/ 281354 h 2860431"/>
                <a:gd name="connsiteX125" fmla="*/ 351692 w 6670431"/>
                <a:gd name="connsiteY125" fmla="*/ 281354 h 2860431"/>
                <a:gd name="connsiteX126" fmla="*/ 351692 w 6670431"/>
                <a:gd name="connsiteY126" fmla="*/ 263770 h 2860431"/>
                <a:gd name="connsiteX127" fmla="*/ 275492 w 6670431"/>
                <a:gd name="connsiteY127" fmla="*/ 263770 h 2860431"/>
                <a:gd name="connsiteX128" fmla="*/ 275492 w 6670431"/>
                <a:gd name="connsiteY128" fmla="*/ 205154 h 2860431"/>
                <a:gd name="connsiteX129" fmla="*/ 222738 w 6670431"/>
                <a:gd name="connsiteY129" fmla="*/ 205154 h 2860431"/>
                <a:gd name="connsiteX130" fmla="*/ 222738 w 6670431"/>
                <a:gd name="connsiteY130" fmla="*/ 134816 h 2860431"/>
                <a:gd name="connsiteX131" fmla="*/ 175846 w 6670431"/>
                <a:gd name="connsiteY131" fmla="*/ 134816 h 2860431"/>
                <a:gd name="connsiteX132" fmla="*/ 175846 w 6670431"/>
                <a:gd name="connsiteY132" fmla="*/ 99646 h 2860431"/>
                <a:gd name="connsiteX133" fmla="*/ 117231 w 6670431"/>
                <a:gd name="connsiteY133" fmla="*/ 99646 h 2860431"/>
                <a:gd name="connsiteX134" fmla="*/ 117231 w 6670431"/>
                <a:gd name="connsiteY134" fmla="*/ 29796 h 2860431"/>
                <a:gd name="connsiteX135" fmla="*/ 98181 w 6670431"/>
                <a:gd name="connsiteY135" fmla="*/ 26621 h 2860431"/>
                <a:gd name="connsiteX136" fmla="*/ 93785 w 6670431"/>
                <a:gd name="connsiteY136" fmla="*/ 0 h 2860431"/>
                <a:gd name="connsiteX137" fmla="*/ 0 w 6670431"/>
                <a:gd name="connsiteY137" fmla="*/ 0 h 2860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6670431" h="2860431">
                  <a:moveTo>
                    <a:pt x="6670431" y="2860431"/>
                  </a:moveTo>
                  <a:lnTo>
                    <a:pt x="6465277" y="2860431"/>
                  </a:lnTo>
                  <a:lnTo>
                    <a:pt x="6465277" y="2766646"/>
                  </a:lnTo>
                  <a:lnTo>
                    <a:pt x="6084277" y="2766646"/>
                  </a:lnTo>
                  <a:lnTo>
                    <a:pt x="6084277" y="2667000"/>
                  </a:lnTo>
                  <a:lnTo>
                    <a:pt x="5890846" y="2667000"/>
                  </a:lnTo>
                  <a:lnTo>
                    <a:pt x="5890846" y="2579077"/>
                  </a:lnTo>
                  <a:lnTo>
                    <a:pt x="5474677" y="2579077"/>
                  </a:lnTo>
                  <a:lnTo>
                    <a:pt x="5474677" y="2497016"/>
                  </a:lnTo>
                  <a:lnTo>
                    <a:pt x="5310554" y="2497016"/>
                  </a:lnTo>
                  <a:lnTo>
                    <a:pt x="5310554" y="2420816"/>
                  </a:lnTo>
                  <a:lnTo>
                    <a:pt x="4964723" y="2420816"/>
                  </a:lnTo>
                  <a:lnTo>
                    <a:pt x="4964723" y="2338754"/>
                  </a:lnTo>
                  <a:lnTo>
                    <a:pt x="3979984" y="2338754"/>
                  </a:lnTo>
                  <a:lnTo>
                    <a:pt x="3979984" y="2303585"/>
                  </a:lnTo>
                  <a:lnTo>
                    <a:pt x="3856892" y="2303585"/>
                  </a:lnTo>
                  <a:lnTo>
                    <a:pt x="3856892" y="2274277"/>
                  </a:lnTo>
                  <a:lnTo>
                    <a:pt x="3751384" y="2274277"/>
                  </a:lnTo>
                  <a:lnTo>
                    <a:pt x="3751384" y="2233246"/>
                  </a:lnTo>
                  <a:lnTo>
                    <a:pt x="3458308" y="2233246"/>
                  </a:lnTo>
                  <a:lnTo>
                    <a:pt x="3458308" y="2198077"/>
                  </a:lnTo>
                  <a:lnTo>
                    <a:pt x="3376246" y="2198077"/>
                  </a:lnTo>
                  <a:lnTo>
                    <a:pt x="3376246" y="2162908"/>
                  </a:lnTo>
                  <a:lnTo>
                    <a:pt x="3346938" y="2162908"/>
                  </a:lnTo>
                  <a:lnTo>
                    <a:pt x="3346938" y="2162908"/>
                  </a:lnTo>
                  <a:lnTo>
                    <a:pt x="3346938" y="2162908"/>
                  </a:lnTo>
                  <a:lnTo>
                    <a:pt x="3346938" y="2133600"/>
                  </a:lnTo>
                  <a:lnTo>
                    <a:pt x="3264877" y="2133600"/>
                  </a:lnTo>
                  <a:lnTo>
                    <a:pt x="3264877" y="2080846"/>
                  </a:lnTo>
                  <a:lnTo>
                    <a:pt x="3264877" y="2080846"/>
                  </a:lnTo>
                  <a:lnTo>
                    <a:pt x="3206261" y="2080846"/>
                  </a:lnTo>
                  <a:lnTo>
                    <a:pt x="3206261" y="2016370"/>
                  </a:lnTo>
                  <a:lnTo>
                    <a:pt x="3124200" y="2016370"/>
                  </a:lnTo>
                  <a:lnTo>
                    <a:pt x="3124200" y="2016370"/>
                  </a:lnTo>
                  <a:lnTo>
                    <a:pt x="3124200" y="1969477"/>
                  </a:lnTo>
                  <a:lnTo>
                    <a:pt x="2995246" y="1969477"/>
                  </a:lnTo>
                  <a:lnTo>
                    <a:pt x="2995246" y="1969477"/>
                  </a:lnTo>
                  <a:lnTo>
                    <a:pt x="2995246" y="1916723"/>
                  </a:lnTo>
                  <a:lnTo>
                    <a:pt x="2924908" y="1916723"/>
                  </a:lnTo>
                  <a:lnTo>
                    <a:pt x="2924908" y="1875693"/>
                  </a:lnTo>
                  <a:lnTo>
                    <a:pt x="2924908" y="1875693"/>
                  </a:lnTo>
                  <a:lnTo>
                    <a:pt x="2901461" y="1852246"/>
                  </a:lnTo>
                  <a:lnTo>
                    <a:pt x="2731477" y="1852246"/>
                  </a:lnTo>
                  <a:lnTo>
                    <a:pt x="2731477" y="1781908"/>
                  </a:lnTo>
                  <a:lnTo>
                    <a:pt x="2620108" y="1781908"/>
                  </a:lnTo>
                  <a:lnTo>
                    <a:pt x="2620108" y="1740877"/>
                  </a:lnTo>
                  <a:lnTo>
                    <a:pt x="2555631" y="1740877"/>
                  </a:lnTo>
                  <a:lnTo>
                    <a:pt x="2555631" y="1688123"/>
                  </a:lnTo>
                  <a:lnTo>
                    <a:pt x="2467708" y="1688123"/>
                  </a:lnTo>
                  <a:lnTo>
                    <a:pt x="2467708" y="1617785"/>
                  </a:lnTo>
                  <a:lnTo>
                    <a:pt x="2350477" y="1617785"/>
                  </a:lnTo>
                  <a:lnTo>
                    <a:pt x="2350477" y="1565031"/>
                  </a:lnTo>
                  <a:lnTo>
                    <a:pt x="2338754" y="1565031"/>
                  </a:lnTo>
                  <a:lnTo>
                    <a:pt x="2338754" y="1565031"/>
                  </a:lnTo>
                  <a:lnTo>
                    <a:pt x="2338754" y="1565031"/>
                  </a:lnTo>
                  <a:lnTo>
                    <a:pt x="2338754" y="1565031"/>
                  </a:lnTo>
                  <a:lnTo>
                    <a:pt x="2338754" y="1565031"/>
                  </a:lnTo>
                  <a:lnTo>
                    <a:pt x="2338754" y="1565031"/>
                  </a:lnTo>
                  <a:lnTo>
                    <a:pt x="2338754" y="1524000"/>
                  </a:lnTo>
                  <a:lnTo>
                    <a:pt x="2256692" y="1524000"/>
                  </a:lnTo>
                  <a:lnTo>
                    <a:pt x="2256692" y="1500554"/>
                  </a:lnTo>
                  <a:lnTo>
                    <a:pt x="2256692" y="1500554"/>
                  </a:lnTo>
                  <a:lnTo>
                    <a:pt x="2221523" y="1465385"/>
                  </a:lnTo>
                  <a:lnTo>
                    <a:pt x="2133600" y="1465385"/>
                  </a:lnTo>
                  <a:lnTo>
                    <a:pt x="2133600" y="1430216"/>
                  </a:lnTo>
                  <a:lnTo>
                    <a:pt x="2086708" y="1430216"/>
                  </a:lnTo>
                  <a:lnTo>
                    <a:pt x="2086708" y="1406770"/>
                  </a:lnTo>
                  <a:lnTo>
                    <a:pt x="1969477" y="1406770"/>
                  </a:lnTo>
                  <a:lnTo>
                    <a:pt x="1969477" y="1365739"/>
                  </a:lnTo>
                  <a:lnTo>
                    <a:pt x="1946031" y="1365739"/>
                  </a:lnTo>
                  <a:lnTo>
                    <a:pt x="1946031" y="1324708"/>
                  </a:lnTo>
                  <a:lnTo>
                    <a:pt x="1946031" y="1324708"/>
                  </a:lnTo>
                  <a:lnTo>
                    <a:pt x="1910862" y="1289539"/>
                  </a:lnTo>
                  <a:lnTo>
                    <a:pt x="1840523" y="1289539"/>
                  </a:lnTo>
                  <a:lnTo>
                    <a:pt x="1817077" y="1236785"/>
                  </a:lnTo>
                  <a:lnTo>
                    <a:pt x="1764323" y="1236785"/>
                  </a:lnTo>
                  <a:lnTo>
                    <a:pt x="1770184" y="1201616"/>
                  </a:lnTo>
                  <a:lnTo>
                    <a:pt x="1735015" y="1201616"/>
                  </a:lnTo>
                  <a:lnTo>
                    <a:pt x="1735015" y="1178170"/>
                  </a:lnTo>
                  <a:lnTo>
                    <a:pt x="1735015" y="1178170"/>
                  </a:lnTo>
                  <a:lnTo>
                    <a:pt x="1693984" y="1137139"/>
                  </a:lnTo>
                  <a:lnTo>
                    <a:pt x="1588477" y="1137139"/>
                  </a:lnTo>
                  <a:lnTo>
                    <a:pt x="1588477" y="1096108"/>
                  </a:lnTo>
                  <a:lnTo>
                    <a:pt x="1529861" y="1096108"/>
                  </a:lnTo>
                  <a:lnTo>
                    <a:pt x="1529861" y="1072662"/>
                  </a:lnTo>
                  <a:lnTo>
                    <a:pt x="1529861" y="1072662"/>
                  </a:lnTo>
                  <a:lnTo>
                    <a:pt x="1500554" y="1043355"/>
                  </a:lnTo>
                  <a:lnTo>
                    <a:pt x="1500554" y="1043355"/>
                  </a:lnTo>
                  <a:lnTo>
                    <a:pt x="1465384" y="1008185"/>
                  </a:lnTo>
                  <a:lnTo>
                    <a:pt x="1395046" y="1008185"/>
                  </a:lnTo>
                  <a:lnTo>
                    <a:pt x="1395046" y="973016"/>
                  </a:lnTo>
                  <a:lnTo>
                    <a:pt x="1312984" y="973016"/>
                  </a:lnTo>
                  <a:lnTo>
                    <a:pt x="1312984" y="931985"/>
                  </a:lnTo>
                  <a:lnTo>
                    <a:pt x="1225061" y="931985"/>
                  </a:lnTo>
                  <a:lnTo>
                    <a:pt x="1225061" y="902432"/>
                  </a:lnTo>
                  <a:lnTo>
                    <a:pt x="1194453" y="898606"/>
                  </a:lnTo>
                  <a:cubicBezTo>
                    <a:pt x="1194290" y="889515"/>
                    <a:pt x="1194126" y="880425"/>
                    <a:pt x="1193963" y="871334"/>
                  </a:cubicBezTo>
                  <a:lnTo>
                    <a:pt x="1066800" y="867508"/>
                  </a:lnTo>
                  <a:lnTo>
                    <a:pt x="1066800" y="826477"/>
                  </a:lnTo>
                  <a:lnTo>
                    <a:pt x="1066800" y="826477"/>
                  </a:lnTo>
                  <a:lnTo>
                    <a:pt x="1066800" y="826477"/>
                  </a:lnTo>
                  <a:lnTo>
                    <a:pt x="1031631" y="814754"/>
                  </a:lnTo>
                  <a:lnTo>
                    <a:pt x="1037492" y="785446"/>
                  </a:lnTo>
                  <a:lnTo>
                    <a:pt x="967154" y="756139"/>
                  </a:lnTo>
                  <a:lnTo>
                    <a:pt x="926123" y="679939"/>
                  </a:lnTo>
                  <a:lnTo>
                    <a:pt x="849923" y="674077"/>
                  </a:lnTo>
                  <a:lnTo>
                    <a:pt x="849923" y="674077"/>
                  </a:lnTo>
                  <a:lnTo>
                    <a:pt x="849923" y="674077"/>
                  </a:lnTo>
                  <a:lnTo>
                    <a:pt x="849923" y="674077"/>
                  </a:lnTo>
                  <a:lnTo>
                    <a:pt x="849923" y="674077"/>
                  </a:lnTo>
                  <a:lnTo>
                    <a:pt x="849923" y="633046"/>
                  </a:lnTo>
                  <a:lnTo>
                    <a:pt x="785446" y="633046"/>
                  </a:lnTo>
                  <a:lnTo>
                    <a:pt x="785446" y="603739"/>
                  </a:lnTo>
                  <a:lnTo>
                    <a:pt x="715108" y="603739"/>
                  </a:lnTo>
                  <a:lnTo>
                    <a:pt x="715108" y="533400"/>
                  </a:lnTo>
                  <a:lnTo>
                    <a:pt x="662354" y="533400"/>
                  </a:lnTo>
                  <a:lnTo>
                    <a:pt x="662354" y="480646"/>
                  </a:lnTo>
                  <a:lnTo>
                    <a:pt x="603738" y="480646"/>
                  </a:lnTo>
                  <a:lnTo>
                    <a:pt x="603738" y="416170"/>
                  </a:lnTo>
                  <a:lnTo>
                    <a:pt x="545123" y="416170"/>
                  </a:lnTo>
                  <a:lnTo>
                    <a:pt x="545123" y="369277"/>
                  </a:lnTo>
                  <a:lnTo>
                    <a:pt x="474784" y="369277"/>
                  </a:lnTo>
                  <a:lnTo>
                    <a:pt x="474784" y="316523"/>
                  </a:lnTo>
                  <a:lnTo>
                    <a:pt x="422031" y="316523"/>
                  </a:lnTo>
                  <a:lnTo>
                    <a:pt x="422031" y="281354"/>
                  </a:lnTo>
                  <a:lnTo>
                    <a:pt x="351692" y="281354"/>
                  </a:lnTo>
                  <a:lnTo>
                    <a:pt x="351692" y="263770"/>
                  </a:lnTo>
                  <a:lnTo>
                    <a:pt x="275492" y="263770"/>
                  </a:lnTo>
                  <a:lnTo>
                    <a:pt x="275492" y="205154"/>
                  </a:lnTo>
                  <a:lnTo>
                    <a:pt x="222738" y="205154"/>
                  </a:lnTo>
                  <a:lnTo>
                    <a:pt x="222738" y="134816"/>
                  </a:lnTo>
                  <a:lnTo>
                    <a:pt x="175846" y="134816"/>
                  </a:lnTo>
                  <a:lnTo>
                    <a:pt x="175846" y="99646"/>
                  </a:lnTo>
                  <a:lnTo>
                    <a:pt x="117231" y="99646"/>
                  </a:lnTo>
                  <a:lnTo>
                    <a:pt x="117231" y="29796"/>
                  </a:lnTo>
                  <a:lnTo>
                    <a:pt x="98181" y="26621"/>
                  </a:lnTo>
                  <a:lnTo>
                    <a:pt x="9378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05" name="Freeform 104">
              <a:extLst>
                <a:ext uri="{FF2B5EF4-FFF2-40B4-BE49-F238E27FC236}">
                  <a16:creationId xmlns:a16="http://schemas.microsoft.com/office/drawing/2014/main" id="{8E334CB8-7886-69A4-9D86-FF39D586314C}"/>
                </a:ext>
              </a:extLst>
            </p:cNvPr>
            <p:cNvSpPr/>
            <p:nvPr/>
          </p:nvSpPr>
          <p:spPr bwMode="auto">
            <a:xfrm>
              <a:off x="2092569" y="1699846"/>
              <a:ext cx="1012093" cy="563685"/>
            </a:xfrm>
            <a:custGeom>
              <a:avLst/>
              <a:gdLst>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56846 w 1037493"/>
                <a:gd name="connsiteY16" fmla="*/ 281354 h 550985"/>
                <a:gd name="connsiteX17" fmla="*/ 597877 w 1037493"/>
                <a:gd name="connsiteY17" fmla="*/ 322385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890954 w 1037493"/>
                <a:gd name="connsiteY33" fmla="*/ 498231 h 550985"/>
                <a:gd name="connsiteX34" fmla="*/ 926123 w 1037493"/>
                <a:gd name="connsiteY34" fmla="*/ 533400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56846 w 1037493"/>
                <a:gd name="connsiteY16" fmla="*/ 281354 h 550985"/>
                <a:gd name="connsiteX17" fmla="*/ 597877 w 1037493"/>
                <a:gd name="connsiteY17" fmla="*/ 322385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890954 w 1037493"/>
                <a:gd name="connsiteY33" fmla="*/ 498231 h 550985"/>
                <a:gd name="connsiteX34" fmla="*/ 926123 w 1037493"/>
                <a:gd name="connsiteY34" fmla="*/ 50409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56846 w 1037493"/>
                <a:gd name="connsiteY16" fmla="*/ 281354 h 550985"/>
                <a:gd name="connsiteX17" fmla="*/ 597877 w 1037493"/>
                <a:gd name="connsiteY17" fmla="*/ 322385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890954 w 1037493"/>
                <a:gd name="connsiteY33" fmla="*/ 498231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56846 w 1037493"/>
                <a:gd name="connsiteY16" fmla="*/ 281354 h 550985"/>
                <a:gd name="connsiteX17" fmla="*/ 597877 w 1037493"/>
                <a:gd name="connsiteY17" fmla="*/ 322385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56846 w 1037493"/>
                <a:gd name="connsiteY16" fmla="*/ 281354 h 550985"/>
                <a:gd name="connsiteX17" fmla="*/ 601052 w 1037493"/>
                <a:gd name="connsiteY17" fmla="*/ 2938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56846 w 1037493"/>
                <a:gd name="connsiteY16" fmla="*/ 28135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601296 w 1037493"/>
                <a:gd name="connsiteY16" fmla="*/ 28770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22385 w 1037493"/>
                <a:gd name="connsiteY6" fmla="*/ 11723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91771 w 1037493"/>
                <a:gd name="connsiteY16" fmla="*/ 28135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35085 w 1037493"/>
                <a:gd name="connsiteY6" fmla="*/ 12358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91771 w 1037493"/>
                <a:gd name="connsiteY16" fmla="*/ 28135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35085 w 1037493"/>
                <a:gd name="connsiteY6" fmla="*/ 123581 h 550985"/>
                <a:gd name="connsiteX7" fmla="*/ 386862 w 1037493"/>
                <a:gd name="connsiteY7" fmla="*/ 117231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91771 w 1037493"/>
                <a:gd name="connsiteY16" fmla="*/ 28135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35085 w 1037493"/>
                <a:gd name="connsiteY6" fmla="*/ 123581 h 550985"/>
                <a:gd name="connsiteX7" fmla="*/ 386862 w 1037493"/>
                <a:gd name="connsiteY7" fmla="*/ 126756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91771 w 1037493"/>
                <a:gd name="connsiteY16" fmla="*/ 28135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08185 w 1037493"/>
                <a:gd name="connsiteY35" fmla="*/ 533400 h 550985"/>
                <a:gd name="connsiteX36" fmla="*/ 1008185 w 1037493"/>
                <a:gd name="connsiteY36" fmla="*/ 550985 h 550985"/>
                <a:gd name="connsiteX37" fmla="*/ 1037493 w 1037493"/>
                <a:gd name="connsiteY37" fmla="*/ 550985 h 550985"/>
                <a:gd name="connsiteX0" fmla="*/ 0 w 1037493"/>
                <a:gd name="connsiteY0" fmla="*/ 0 h 563685"/>
                <a:gd name="connsiteX1" fmla="*/ 128954 w 1037493"/>
                <a:gd name="connsiteY1" fmla="*/ 0 h 563685"/>
                <a:gd name="connsiteX2" fmla="*/ 128954 w 1037493"/>
                <a:gd name="connsiteY2" fmla="*/ 76200 h 563685"/>
                <a:gd name="connsiteX3" fmla="*/ 193431 w 1037493"/>
                <a:gd name="connsiteY3" fmla="*/ 76200 h 563685"/>
                <a:gd name="connsiteX4" fmla="*/ 193431 w 1037493"/>
                <a:gd name="connsiteY4" fmla="*/ 105508 h 563685"/>
                <a:gd name="connsiteX5" fmla="*/ 334108 w 1037493"/>
                <a:gd name="connsiteY5" fmla="*/ 105508 h 563685"/>
                <a:gd name="connsiteX6" fmla="*/ 335085 w 1037493"/>
                <a:gd name="connsiteY6" fmla="*/ 123581 h 563685"/>
                <a:gd name="connsiteX7" fmla="*/ 386862 w 1037493"/>
                <a:gd name="connsiteY7" fmla="*/ 126756 h 563685"/>
                <a:gd name="connsiteX8" fmla="*/ 386862 w 1037493"/>
                <a:gd name="connsiteY8" fmla="*/ 169985 h 563685"/>
                <a:gd name="connsiteX9" fmla="*/ 451339 w 1037493"/>
                <a:gd name="connsiteY9" fmla="*/ 169985 h 563685"/>
                <a:gd name="connsiteX10" fmla="*/ 451339 w 1037493"/>
                <a:gd name="connsiteY10" fmla="*/ 205154 h 563685"/>
                <a:gd name="connsiteX11" fmla="*/ 486508 w 1037493"/>
                <a:gd name="connsiteY11" fmla="*/ 205154 h 563685"/>
                <a:gd name="connsiteX12" fmla="*/ 492370 w 1037493"/>
                <a:gd name="connsiteY12" fmla="*/ 211016 h 563685"/>
                <a:gd name="connsiteX13" fmla="*/ 492370 w 1037493"/>
                <a:gd name="connsiteY13" fmla="*/ 246185 h 563685"/>
                <a:gd name="connsiteX14" fmla="*/ 556846 w 1037493"/>
                <a:gd name="connsiteY14" fmla="*/ 246185 h 563685"/>
                <a:gd name="connsiteX15" fmla="*/ 556846 w 1037493"/>
                <a:gd name="connsiteY15" fmla="*/ 281354 h 563685"/>
                <a:gd name="connsiteX16" fmla="*/ 591771 w 1037493"/>
                <a:gd name="connsiteY16" fmla="*/ 281354 h 563685"/>
                <a:gd name="connsiteX17" fmla="*/ 597877 w 1037493"/>
                <a:gd name="connsiteY17" fmla="*/ 319210 h 563685"/>
                <a:gd name="connsiteX18" fmla="*/ 662354 w 1037493"/>
                <a:gd name="connsiteY18" fmla="*/ 322385 h 563685"/>
                <a:gd name="connsiteX19" fmla="*/ 662354 w 1037493"/>
                <a:gd name="connsiteY19" fmla="*/ 357554 h 563685"/>
                <a:gd name="connsiteX20" fmla="*/ 726831 w 1037493"/>
                <a:gd name="connsiteY20" fmla="*/ 357554 h 563685"/>
                <a:gd name="connsiteX21" fmla="*/ 726831 w 1037493"/>
                <a:gd name="connsiteY21" fmla="*/ 357554 h 563685"/>
                <a:gd name="connsiteX22" fmla="*/ 726831 w 1037493"/>
                <a:gd name="connsiteY22" fmla="*/ 357554 h 563685"/>
                <a:gd name="connsiteX23" fmla="*/ 726831 w 1037493"/>
                <a:gd name="connsiteY23" fmla="*/ 357554 h 563685"/>
                <a:gd name="connsiteX24" fmla="*/ 726831 w 1037493"/>
                <a:gd name="connsiteY24" fmla="*/ 357554 h 563685"/>
                <a:gd name="connsiteX25" fmla="*/ 726831 w 1037493"/>
                <a:gd name="connsiteY25" fmla="*/ 410308 h 563685"/>
                <a:gd name="connsiteX26" fmla="*/ 808893 w 1037493"/>
                <a:gd name="connsiteY26" fmla="*/ 410308 h 563685"/>
                <a:gd name="connsiteX27" fmla="*/ 808893 w 1037493"/>
                <a:gd name="connsiteY27" fmla="*/ 410308 h 563685"/>
                <a:gd name="connsiteX28" fmla="*/ 808893 w 1037493"/>
                <a:gd name="connsiteY28" fmla="*/ 410308 h 563685"/>
                <a:gd name="connsiteX29" fmla="*/ 808893 w 1037493"/>
                <a:gd name="connsiteY29" fmla="*/ 451339 h 563685"/>
                <a:gd name="connsiteX30" fmla="*/ 890954 w 1037493"/>
                <a:gd name="connsiteY30" fmla="*/ 451339 h 563685"/>
                <a:gd name="connsiteX31" fmla="*/ 890954 w 1037493"/>
                <a:gd name="connsiteY31" fmla="*/ 451339 h 563685"/>
                <a:gd name="connsiteX32" fmla="*/ 890954 w 1037493"/>
                <a:gd name="connsiteY32" fmla="*/ 498231 h 563685"/>
                <a:gd name="connsiteX33" fmla="*/ 926123 w 1037493"/>
                <a:gd name="connsiteY33" fmla="*/ 504093 h 563685"/>
                <a:gd name="connsiteX34" fmla="*/ 926123 w 1037493"/>
                <a:gd name="connsiteY34" fmla="*/ 539262 h 563685"/>
                <a:gd name="connsiteX35" fmla="*/ 1008185 w 1037493"/>
                <a:gd name="connsiteY35" fmla="*/ 533400 h 563685"/>
                <a:gd name="connsiteX36" fmla="*/ 1005010 w 1037493"/>
                <a:gd name="connsiteY36" fmla="*/ 563685 h 563685"/>
                <a:gd name="connsiteX37" fmla="*/ 1037493 w 1037493"/>
                <a:gd name="connsiteY37" fmla="*/ 550985 h 563685"/>
                <a:gd name="connsiteX0" fmla="*/ 0 w 1037493"/>
                <a:gd name="connsiteY0" fmla="*/ 0 h 554160"/>
                <a:gd name="connsiteX1" fmla="*/ 128954 w 1037493"/>
                <a:gd name="connsiteY1" fmla="*/ 0 h 554160"/>
                <a:gd name="connsiteX2" fmla="*/ 128954 w 1037493"/>
                <a:gd name="connsiteY2" fmla="*/ 76200 h 554160"/>
                <a:gd name="connsiteX3" fmla="*/ 193431 w 1037493"/>
                <a:gd name="connsiteY3" fmla="*/ 76200 h 554160"/>
                <a:gd name="connsiteX4" fmla="*/ 193431 w 1037493"/>
                <a:gd name="connsiteY4" fmla="*/ 105508 h 554160"/>
                <a:gd name="connsiteX5" fmla="*/ 334108 w 1037493"/>
                <a:gd name="connsiteY5" fmla="*/ 105508 h 554160"/>
                <a:gd name="connsiteX6" fmla="*/ 335085 w 1037493"/>
                <a:gd name="connsiteY6" fmla="*/ 123581 h 554160"/>
                <a:gd name="connsiteX7" fmla="*/ 386862 w 1037493"/>
                <a:gd name="connsiteY7" fmla="*/ 126756 h 554160"/>
                <a:gd name="connsiteX8" fmla="*/ 386862 w 1037493"/>
                <a:gd name="connsiteY8" fmla="*/ 169985 h 554160"/>
                <a:gd name="connsiteX9" fmla="*/ 451339 w 1037493"/>
                <a:gd name="connsiteY9" fmla="*/ 169985 h 554160"/>
                <a:gd name="connsiteX10" fmla="*/ 451339 w 1037493"/>
                <a:gd name="connsiteY10" fmla="*/ 205154 h 554160"/>
                <a:gd name="connsiteX11" fmla="*/ 486508 w 1037493"/>
                <a:gd name="connsiteY11" fmla="*/ 205154 h 554160"/>
                <a:gd name="connsiteX12" fmla="*/ 492370 w 1037493"/>
                <a:gd name="connsiteY12" fmla="*/ 211016 h 554160"/>
                <a:gd name="connsiteX13" fmla="*/ 492370 w 1037493"/>
                <a:gd name="connsiteY13" fmla="*/ 246185 h 554160"/>
                <a:gd name="connsiteX14" fmla="*/ 556846 w 1037493"/>
                <a:gd name="connsiteY14" fmla="*/ 246185 h 554160"/>
                <a:gd name="connsiteX15" fmla="*/ 556846 w 1037493"/>
                <a:gd name="connsiteY15" fmla="*/ 281354 h 554160"/>
                <a:gd name="connsiteX16" fmla="*/ 591771 w 1037493"/>
                <a:gd name="connsiteY16" fmla="*/ 281354 h 554160"/>
                <a:gd name="connsiteX17" fmla="*/ 597877 w 1037493"/>
                <a:gd name="connsiteY17" fmla="*/ 319210 h 554160"/>
                <a:gd name="connsiteX18" fmla="*/ 662354 w 1037493"/>
                <a:gd name="connsiteY18" fmla="*/ 322385 h 554160"/>
                <a:gd name="connsiteX19" fmla="*/ 662354 w 1037493"/>
                <a:gd name="connsiteY19" fmla="*/ 357554 h 554160"/>
                <a:gd name="connsiteX20" fmla="*/ 726831 w 1037493"/>
                <a:gd name="connsiteY20" fmla="*/ 357554 h 554160"/>
                <a:gd name="connsiteX21" fmla="*/ 726831 w 1037493"/>
                <a:gd name="connsiteY21" fmla="*/ 357554 h 554160"/>
                <a:gd name="connsiteX22" fmla="*/ 726831 w 1037493"/>
                <a:gd name="connsiteY22" fmla="*/ 357554 h 554160"/>
                <a:gd name="connsiteX23" fmla="*/ 726831 w 1037493"/>
                <a:gd name="connsiteY23" fmla="*/ 357554 h 554160"/>
                <a:gd name="connsiteX24" fmla="*/ 726831 w 1037493"/>
                <a:gd name="connsiteY24" fmla="*/ 357554 h 554160"/>
                <a:gd name="connsiteX25" fmla="*/ 726831 w 1037493"/>
                <a:gd name="connsiteY25" fmla="*/ 410308 h 554160"/>
                <a:gd name="connsiteX26" fmla="*/ 808893 w 1037493"/>
                <a:gd name="connsiteY26" fmla="*/ 410308 h 554160"/>
                <a:gd name="connsiteX27" fmla="*/ 808893 w 1037493"/>
                <a:gd name="connsiteY27" fmla="*/ 410308 h 554160"/>
                <a:gd name="connsiteX28" fmla="*/ 808893 w 1037493"/>
                <a:gd name="connsiteY28" fmla="*/ 410308 h 554160"/>
                <a:gd name="connsiteX29" fmla="*/ 808893 w 1037493"/>
                <a:gd name="connsiteY29" fmla="*/ 451339 h 554160"/>
                <a:gd name="connsiteX30" fmla="*/ 890954 w 1037493"/>
                <a:gd name="connsiteY30" fmla="*/ 451339 h 554160"/>
                <a:gd name="connsiteX31" fmla="*/ 890954 w 1037493"/>
                <a:gd name="connsiteY31" fmla="*/ 451339 h 554160"/>
                <a:gd name="connsiteX32" fmla="*/ 890954 w 1037493"/>
                <a:gd name="connsiteY32" fmla="*/ 498231 h 554160"/>
                <a:gd name="connsiteX33" fmla="*/ 926123 w 1037493"/>
                <a:gd name="connsiteY33" fmla="*/ 504093 h 554160"/>
                <a:gd name="connsiteX34" fmla="*/ 926123 w 1037493"/>
                <a:gd name="connsiteY34" fmla="*/ 539262 h 554160"/>
                <a:gd name="connsiteX35" fmla="*/ 1008185 w 1037493"/>
                <a:gd name="connsiteY35" fmla="*/ 533400 h 554160"/>
                <a:gd name="connsiteX36" fmla="*/ 1011360 w 1037493"/>
                <a:gd name="connsiteY36" fmla="*/ 554160 h 554160"/>
                <a:gd name="connsiteX37" fmla="*/ 1037493 w 1037493"/>
                <a:gd name="connsiteY37" fmla="*/ 550985 h 554160"/>
                <a:gd name="connsiteX0" fmla="*/ 0 w 1037493"/>
                <a:gd name="connsiteY0" fmla="*/ 0 h 554160"/>
                <a:gd name="connsiteX1" fmla="*/ 128954 w 1037493"/>
                <a:gd name="connsiteY1" fmla="*/ 0 h 554160"/>
                <a:gd name="connsiteX2" fmla="*/ 128954 w 1037493"/>
                <a:gd name="connsiteY2" fmla="*/ 76200 h 554160"/>
                <a:gd name="connsiteX3" fmla="*/ 193431 w 1037493"/>
                <a:gd name="connsiteY3" fmla="*/ 76200 h 554160"/>
                <a:gd name="connsiteX4" fmla="*/ 193431 w 1037493"/>
                <a:gd name="connsiteY4" fmla="*/ 105508 h 554160"/>
                <a:gd name="connsiteX5" fmla="*/ 334108 w 1037493"/>
                <a:gd name="connsiteY5" fmla="*/ 105508 h 554160"/>
                <a:gd name="connsiteX6" fmla="*/ 335085 w 1037493"/>
                <a:gd name="connsiteY6" fmla="*/ 123581 h 554160"/>
                <a:gd name="connsiteX7" fmla="*/ 386862 w 1037493"/>
                <a:gd name="connsiteY7" fmla="*/ 126756 h 554160"/>
                <a:gd name="connsiteX8" fmla="*/ 386862 w 1037493"/>
                <a:gd name="connsiteY8" fmla="*/ 169985 h 554160"/>
                <a:gd name="connsiteX9" fmla="*/ 451339 w 1037493"/>
                <a:gd name="connsiteY9" fmla="*/ 169985 h 554160"/>
                <a:gd name="connsiteX10" fmla="*/ 451339 w 1037493"/>
                <a:gd name="connsiteY10" fmla="*/ 205154 h 554160"/>
                <a:gd name="connsiteX11" fmla="*/ 486508 w 1037493"/>
                <a:gd name="connsiteY11" fmla="*/ 205154 h 554160"/>
                <a:gd name="connsiteX12" fmla="*/ 492370 w 1037493"/>
                <a:gd name="connsiteY12" fmla="*/ 211016 h 554160"/>
                <a:gd name="connsiteX13" fmla="*/ 492370 w 1037493"/>
                <a:gd name="connsiteY13" fmla="*/ 246185 h 554160"/>
                <a:gd name="connsiteX14" fmla="*/ 556846 w 1037493"/>
                <a:gd name="connsiteY14" fmla="*/ 246185 h 554160"/>
                <a:gd name="connsiteX15" fmla="*/ 556846 w 1037493"/>
                <a:gd name="connsiteY15" fmla="*/ 281354 h 554160"/>
                <a:gd name="connsiteX16" fmla="*/ 591771 w 1037493"/>
                <a:gd name="connsiteY16" fmla="*/ 281354 h 554160"/>
                <a:gd name="connsiteX17" fmla="*/ 597877 w 1037493"/>
                <a:gd name="connsiteY17" fmla="*/ 319210 h 554160"/>
                <a:gd name="connsiteX18" fmla="*/ 662354 w 1037493"/>
                <a:gd name="connsiteY18" fmla="*/ 322385 h 554160"/>
                <a:gd name="connsiteX19" fmla="*/ 662354 w 1037493"/>
                <a:gd name="connsiteY19" fmla="*/ 357554 h 554160"/>
                <a:gd name="connsiteX20" fmla="*/ 726831 w 1037493"/>
                <a:gd name="connsiteY20" fmla="*/ 357554 h 554160"/>
                <a:gd name="connsiteX21" fmla="*/ 726831 w 1037493"/>
                <a:gd name="connsiteY21" fmla="*/ 357554 h 554160"/>
                <a:gd name="connsiteX22" fmla="*/ 726831 w 1037493"/>
                <a:gd name="connsiteY22" fmla="*/ 357554 h 554160"/>
                <a:gd name="connsiteX23" fmla="*/ 726831 w 1037493"/>
                <a:gd name="connsiteY23" fmla="*/ 357554 h 554160"/>
                <a:gd name="connsiteX24" fmla="*/ 726831 w 1037493"/>
                <a:gd name="connsiteY24" fmla="*/ 357554 h 554160"/>
                <a:gd name="connsiteX25" fmla="*/ 726831 w 1037493"/>
                <a:gd name="connsiteY25" fmla="*/ 410308 h 554160"/>
                <a:gd name="connsiteX26" fmla="*/ 808893 w 1037493"/>
                <a:gd name="connsiteY26" fmla="*/ 410308 h 554160"/>
                <a:gd name="connsiteX27" fmla="*/ 808893 w 1037493"/>
                <a:gd name="connsiteY27" fmla="*/ 410308 h 554160"/>
                <a:gd name="connsiteX28" fmla="*/ 808893 w 1037493"/>
                <a:gd name="connsiteY28" fmla="*/ 410308 h 554160"/>
                <a:gd name="connsiteX29" fmla="*/ 808893 w 1037493"/>
                <a:gd name="connsiteY29" fmla="*/ 451339 h 554160"/>
                <a:gd name="connsiteX30" fmla="*/ 890954 w 1037493"/>
                <a:gd name="connsiteY30" fmla="*/ 451339 h 554160"/>
                <a:gd name="connsiteX31" fmla="*/ 890954 w 1037493"/>
                <a:gd name="connsiteY31" fmla="*/ 451339 h 554160"/>
                <a:gd name="connsiteX32" fmla="*/ 890954 w 1037493"/>
                <a:gd name="connsiteY32" fmla="*/ 498231 h 554160"/>
                <a:gd name="connsiteX33" fmla="*/ 926123 w 1037493"/>
                <a:gd name="connsiteY33" fmla="*/ 504093 h 554160"/>
                <a:gd name="connsiteX34" fmla="*/ 926123 w 1037493"/>
                <a:gd name="connsiteY34" fmla="*/ 539262 h 554160"/>
                <a:gd name="connsiteX35" fmla="*/ 1005010 w 1037493"/>
                <a:gd name="connsiteY35" fmla="*/ 542925 h 554160"/>
                <a:gd name="connsiteX36" fmla="*/ 1011360 w 1037493"/>
                <a:gd name="connsiteY36" fmla="*/ 554160 h 554160"/>
                <a:gd name="connsiteX37" fmla="*/ 1037493 w 1037493"/>
                <a:gd name="connsiteY37" fmla="*/ 550985 h 554160"/>
                <a:gd name="connsiteX0" fmla="*/ 0 w 1037493"/>
                <a:gd name="connsiteY0" fmla="*/ 0 h 554160"/>
                <a:gd name="connsiteX1" fmla="*/ 128954 w 1037493"/>
                <a:gd name="connsiteY1" fmla="*/ 0 h 554160"/>
                <a:gd name="connsiteX2" fmla="*/ 128954 w 1037493"/>
                <a:gd name="connsiteY2" fmla="*/ 76200 h 554160"/>
                <a:gd name="connsiteX3" fmla="*/ 193431 w 1037493"/>
                <a:gd name="connsiteY3" fmla="*/ 76200 h 554160"/>
                <a:gd name="connsiteX4" fmla="*/ 193431 w 1037493"/>
                <a:gd name="connsiteY4" fmla="*/ 105508 h 554160"/>
                <a:gd name="connsiteX5" fmla="*/ 334108 w 1037493"/>
                <a:gd name="connsiteY5" fmla="*/ 105508 h 554160"/>
                <a:gd name="connsiteX6" fmla="*/ 335085 w 1037493"/>
                <a:gd name="connsiteY6" fmla="*/ 123581 h 554160"/>
                <a:gd name="connsiteX7" fmla="*/ 386862 w 1037493"/>
                <a:gd name="connsiteY7" fmla="*/ 126756 h 554160"/>
                <a:gd name="connsiteX8" fmla="*/ 386862 w 1037493"/>
                <a:gd name="connsiteY8" fmla="*/ 169985 h 554160"/>
                <a:gd name="connsiteX9" fmla="*/ 451339 w 1037493"/>
                <a:gd name="connsiteY9" fmla="*/ 169985 h 554160"/>
                <a:gd name="connsiteX10" fmla="*/ 451339 w 1037493"/>
                <a:gd name="connsiteY10" fmla="*/ 205154 h 554160"/>
                <a:gd name="connsiteX11" fmla="*/ 486508 w 1037493"/>
                <a:gd name="connsiteY11" fmla="*/ 205154 h 554160"/>
                <a:gd name="connsiteX12" fmla="*/ 492370 w 1037493"/>
                <a:gd name="connsiteY12" fmla="*/ 211016 h 554160"/>
                <a:gd name="connsiteX13" fmla="*/ 492370 w 1037493"/>
                <a:gd name="connsiteY13" fmla="*/ 246185 h 554160"/>
                <a:gd name="connsiteX14" fmla="*/ 556846 w 1037493"/>
                <a:gd name="connsiteY14" fmla="*/ 246185 h 554160"/>
                <a:gd name="connsiteX15" fmla="*/ 556846 w 1037493"/>
                <a:gd name="connsiteY15" fmla="*/ 281354 h 554160"/>
                <a:gd name="connsiteX16" fmla="*/ 591771 w 1037493"/>
                <a:gd name="connsiteY16" fmla="*/ 281354 h 554160"/>
                <a:gd name="connsiteX17" fmla="*/ 597877 w 1037493"/>
                <a:gd name="connsiteY17" fmla="*/ 319210 h 554160"/>
                <a:gd name="connsiteX18" fmla="*/ 662354 w 1037493"/>
                <a:gd name="connsiteY18" fmla="*/ 322385 h 554160"/>
                <a:gd name="connsiteX19" fmla="*/ 662354 w 1037493"/>
                <a:gd name="connsiteY19" fmla="*/ 357554 h 554160"/>
                <a:gd name="connsiteX20" fmla="*/ 726831 w 1037493"/>
                <a:gd name="connsiteY20" fmla="*/ 357554 h 554160"/>
                <a:gd name="connsiteX21" fmla="*/ 726831 w 1037493"/>
                <a:gd name="connsiteY21" fmla="*/ 357554 h 554160"/>
                <a:gd name="connsiteX22" fmla="*/ 726831 w 1037493"/>
                <a:gd name="connsiteY22" fmla="*/ 357554 h 554160"/>
                <a:gd name="connsiteX23" fmla="*/ 726831 w 1037493"/>
                <a:gd name="connsiteY23" fmla="*/ 357554 h 554160"/>
                <a:gd name="connsiteX24" fmla="*/ 726831 w 1037493"/>
                <a:gd name="connsiteY24" fmla="*/ 357554 h 554160"/>
                <a:gd name="connsiteX25" fmla="*/ 726831 w 1037493"/>
                <a:gd name="connsiteY25" fmla="*/ 410308 h 554160"/>
                <a:gd name="connsiteX26" fmla="*/ 808893 w 1037493"/>
                <a:gd name="connsiteY26" fmla="*/ 410308 h 554160"/>
                <a:gd name="connsiteX27" fmla="*/ 808893 w 1037493"/>
                <a:gd name="connsiteY27" fmla="*/ 410308 h 554160"/>
                <a:gd name="connsiteX28" fmla="*/ 808893 w 1037493"/>
                <a:gd name="connsiteY28" fmla="*/ 410308 h 554160"/>
                <a:gd name="connsiteX29" fmla="*/ 808893 w 1037493"/>
                <a:gd name="connsiteY29" fmla="*/ 451339 h 554160"/>
                <a:gd name="connsiteX30" fmla="*/ 890954 w 1037493"/>
                <a:gd name="connsiteY30" fmla="*/ 451339 h 554160"/>
                <a:gd name="connsiteX31" fmla="*/ 890954 w 1037493"/>
                <a:gd name="connsiteY31" fmla="*/ 451339 h 554160"/>
                <a:gd name="connsiteX32" fmla="*/ 890954 w 1037493"/>
                <a:gd name="connsiteY32" fmla="*/ 498231 h 554160"/>
                <a:gd name="connsiteX33" fmla="*/ 926123 w 1037493"/>
                <a:gd name="connsiteY33" fmla="*/ 504093 h 554160"/>
                <a:gd name="connsiteX34" fmla="*/ 926123 w 1037493"/>
                <a:gd name="connsiteY34" fmla="*/ 539262 h 554160"/>
                <a:gd name="connsiteX35" fmla="*/ 1014535 w 1037493"/>
                <a:gd name="connsiteY35" fmla="*/ 520700 h 554160"/>
                <a:gd name="connsiteX36" fmla="*/ 1011360 w 1037493"/>
                <a:gd name="connsiteY36" fmla="*/ 554160 h 554160"/>
                <a:gd name="connsiteX37" fmla="*/ 1037493 w 1037493"/>
                <a:gd name="connsiteY37" fmla="*/ 550985 h 554160"/>
                <a:gd name="connsiteX0" fmla="*/ 0 w 1037493"/>
                <a:gd name="connsiteY0" fmla="*/ 0 h 570035"/>
                <a:gd name="connsiteX1" fmla="*/ 128954 w 1037493"/>
                <a:gd name="connsiteY1" fmla="*/ 0 h 570035"/>
                <a:gd name="connsiteX2" fmla="*/ 128954 w 1037493"/>
                <a:gd name="connsiteY2" fmla="*/ 76200 h 570035"/>
                <a:gd name="connsiteX3" fmla="*/ 193431 w 1037493"/>
                <a:gd name="connsiteY3" fmla="*/ 76200 h 570035"/>
                <a:gd name="connsiteX4" fmla="*/ 193431 w 1037493"/>
                <a:gd name="connsiteY4" fmla="*/ 105508 h 570035"/>
                <a:gd name="connsiteX5" fmla="*/ 334108 w 1037493"/>
                <a:gd name="connsiteY5" fmla="*/ 105508 h 570035"/>
                <a:gd name="connsiteX6" fmla="*/ 335085 w 1037493"/>
                <a:gd name="connsiteY6" fmla="*/ 123581 h 570035"/>
                <a:gd name="connsiteX7" fmla="*/ 386862 w 1037493"/>
                <a:gd name="connsiteY7" fmla="*/ 126756 h 570035"/>
                <a:gd name="connsiteX8" fmla="*/ 386862 w 1037493"/>
                <a:gd name="connsiteY8" fmla="*/ 169985 h 570035"/>
                <a:gd name="connsiteX9" fmla="*/ 451339 w 1037493"/>
                <a:gd name="connsiteY9" fmla="*/ 169985 h 570035"/>
                <a:gd name="connsiteX10" fmla="*/ 451339 w 1037493"/>
                <a:gd name="connsiteY10" fmla="*/ 205154 h 570035"/>
                <a:gd name="connsiteX11" fmla="*/ 486508 w 1037493"/>
                <a:gd name="connsiteY11" fmla="*/ 205154 h 570035"/>
                <a:gd name="connsiteX12" fmla="*/ 492370 w 1037493"/>
                <a:gd name="connsiteY12" fmla="*/ 211016 h 570035"/>
                <a:gd name="connsiteX13" fmla="*/ 492370 w 1037493"/>
                <a:gd name="connsiteY13" fmla="*/ 246185 h 570035"/>
                <a:gd name="connsiteX14" fmla="*/ 556846 w 1037493"/>
                <a:gd name="connsiteY14" fmla="*/ 246185 h 570035"/>
                <a:gd name="connsiteX15" fmla="*/ 556846 w 1037493"/>
                <a:gd name="connsiteY15" fmla="*/ 281354 h 570035"/>
                <a:gd name="connsiteX16" fmla="*/ 591771 w 1037493"/>
                <a:gd name="connsiteY16" fmla="*/ 281354 h 570035"/>
                <a:gd name="connsiteX17" fmla="*/ 597877 w 1037493"/>
                <a:gd name="connsiteY17" fmla="*/ 319210 h 570035"/>
                <a:gd name="connsiteX18" fmla="*/ 662354 w 1037493"/>
                <a:gd name="connsiteY18" fmla="*/ 322385 h 570035"/>
                <a:gd name="connsiteX19" fmla="*/ 662354 w 1037493"/>
                <a:gd name="connsiteY19" fmla="*/ 357554 h 570035"/>
                <a:gd name="connsiteX20" fmla="*/ 726831 w 1037493"/>
                <a:gd name="connsiteY20" fmla="*/ 357554 h 570035"/>
                <a:gd name="connsiteX21" fmla="*/ 726831 w 1037493"/>
                <a:gd name="connsiteY21" fmla="*/ 357554 h 570035"/>
                <a:gd name="connsiteX22" fmla="*/ 726831 w 1037493"/>
                <a:gd name="connsiteY22" fmla="*/ 357554 h 570035"/>
                <a:gd name="connsiteX23" fmla="*/ 726831 w 1037493"/>
                <a:gd name="connsiteY23" fmla="*/ 357554 h 570035"/>
                <a:gd name="connsiteX24" fmla="*/ 726831 w 1037493"/>
                <a:gd name="connsiteY24" fmla="*/ 357554 h 570035"/>
                <a:gd name="connsiteX25" fmla="*/ 726831 w 1037493"/>
                <a:gd name="connsiteY25" fmla="*/ 410308 h 570035"/>
                <a:gd name="connsiteX26" fmla="*/ 808893 w 1037493"/>
                <a:gd name="connsiteY26" fmla="*/ 410308 h 570035"/>
                <a:gd name="connsiteX27" fmla="*/ 808893 w 1037493"/>
                <a:gd name="connsiteY27" fmla="*/ 410308 h 570035"/>
                <a:gd name="connsiteX28" fmla="*/ 808893 w 1037493"/>
                <a:gd name="connsiteY28" fmla="*/ 410308 h 570035"/>
                <a:gd name="connsiteX29" fmla="*/ 808893 w 1037493"/>
                <a:gd name="connsiteY29" fmla="*/ 451339 h 570035"/>
                <a:gd name="connsiteX30" fmla="*/ 890954 w 1037493"/>
                <a:gd name="connsiteY30" fmla="*/ 451339 h 570035"/>
                <a:gd name="connsiteX31" fmla="*/ 890954 w 1037493"/>
                <a:gd name="connsiteY31" fmla="*/ 451339 h 570035"/>
                <a:gd name="connsiteX32" fmla="*/ 890954 w 1037493"/>
                <a:gd name="connsiteY32" fmla="*/ 498231 h 570035"/>
                <a:gd name="connsiteX33" fmla="*/ 926123 w 1037493"/>
                <a:gd name="connsiteY33" fmla="*/ 504093 h 570035"/>
                <a:gd name="connsiteX34" fmla="*/ 926123 w 1037493"/>
                <a:gd name="connsiteY34" fmla="*/ 539262 h 570035"/>
                <a:gd name="connsiteX35" fmla="*/ 1014535 w 1037493"/>
                <a:gd name="connsiteY35" fmla="*/ 520700 h 570035"/>
                <a:gd name="connsiteX36" fmla="*/ 1011360 w 1037493"/>
                <a:gd name="connsiteY36" fmla="*/ 570035 h 570035"/>
                <a:gd name="connsiteX37" fmla="*/ 1037493 w 1037493"/>
                <a:gd name="connsiteY37" fmla="*/ 550985 h 570035"/>
                <a:gd name="connsiteX0" fmla="*/ 0 w 1037493"/>
                <a:gd name="connsiteY0" fmla="*/ 0 h 550985"/>
                <a:gd name="connsiteX1" fmla="*/ 128954 w 1037493"/>
                <a:gd name="connsiteY1" fmla="*/ 0 h 550985"/>
                <a:gd name="connsiteX2" fmla="*/ 128954 w 1037493"/>
                <a:gd name="connsiteY2" fmla="*/ 76200 h 550985"/>
                <a:gd name="connsiteX3" fmla="*/ 193431 w 1037493"/>
                <a:gd name="connsiteY3" fmla="*/ 76200 h 550985"/>
                <a:gd name="connsiteX4" fmla="*/ 193431 w 1037493"/>
                <a:gd name="connsiteY4" fmla="*/ 105508 h 550985"/>
                <a:gd name="connsiteX5" fmla="*/ 334108 w 1037493"/>
                <a:gd name="connsiteY5" fmla="*/ 105508 h 550985"/>
                <a:gd name="connsiteX6" fmla="*/ 335085 w 1037493"/>
                <a:gd name="connsiteY6" fmla="*/ 123581 h 550985"/>
                <a:gd name="connsiteX7" fmla="*/ 386862 w 1037493"/>
                <a:gd name="connsiteY7" fmla="*/ 126756 h 550985"/>
                <a:gd name="connsiteX8" fmla="*/ 386862 w 1037493"/>
                <a:gd name="connsiteY8" fmla="*/ 169985 h 550985"/>
                <a:gd name="connsiteX9" fmla="*/ 451339 w 1037493"/>
                <a:gd name="connsiteY9" fmla="*/ 169985 h 550985"/>
                <a:gd name="connsiteX10" fmla="*/ 451339 w 1037493"/>
                <a:gd name="connsiteY10" fmla="*/ 205154 h 550985"/>
                <a:gd name="connsiteX11" fmla="*/ 486508 w 1037493"/>
                <a:gd name="connsiteY11" fmla="*/ 205154 h 550985"/>
                <a:gd name="connsiteX12" fmla="*/ 492370 w 1037493"/>
                <a:gd name="connsiteY12" fmla="*/ 211016 h 550985"/>
                <a:gd name="connsiteX13" fmla="*/ 492370 w 1037493"/>
                <a:gd name="connsiteY13" fmla="*/ 246185 h 550985"/>
                <a:gd name="connsiteX14" fmla="*/ 556846 w 1037493"/>
                <a:gd name="connsiteY14" fmla="*/ 246185 h 550985"/>
                <a:gd name="connsiteX15" fmla="*/ 556846 w 1037493"/>
                <a:gd name="connsiteY15" fmla="*/ 281354 h 550985"/>
                <a:gd name="connsiteX16" fmla="*/ 591771 w 1037493"/>
                <a:gd name="connsiteY16" fmla="*/ 281354 h 550985"/>
                <a:gd name="connsiteX17" fmla="*/ 597877 w 1037493"/>
                <a:gd name="connsiteY17" fmla="*/ 319210 h 550985"/>
                <a:gd name="connsiteX18" fmla="*/ 662354 w 1037493"/>
                <a:gd name="connsiteY18" fmla="*/ 322385 h 550985"/>
                <a:gd name="connsiteX19" fmla="*/ 662354 w 1037493"/>
                <a:gd name="connsiteY19" fmla="*/ 357554 h 550985"/>
                <a:gd name="connsiteX20" fmla="*/ 726831 w 1037493"/>
                <a:gd name="connsiteY20" fmla="*/ 357554 h 550985"/>
                <a:gd name="connsiteX21" fmla="*/ 726831 w 1037493"/>
                <a:gd name="connsiteY21" fmla="*/ 357554 h 550985"/>
                <a:gd name="connsiteX22" fmla="*/ 726831 w 1037493"/>
                <a:gd name="connsiteY22" fmla="*/ 357554 h 550985"/>
                <a:gd name="connsiteX23" fmla="*/ 726831 w 1037493"/>
                <a:gd name="connsiteY23" fmla="*/ 357554 h 550985"/>
                <a:gd name="connsiteX24" fmla="*/ 726831 w 1037493"/>
                <a:gd name="connsiteY24" fmla="*/ 357554 h 550985"/>
                <a:gd name="connsiteX25" fmla="*/ 726831 w 1037493"/>
                <a:gd name="connsiteY25" fmla="*/ 410308 h 550985"/>
                <a:gd name="connsiteX26" fmla="*/ 808893 w 1037493"/>
                <a:gd name="connsiteY26" fmla="*/ 410308 h 550985"/>
                <a:gd name="connsiteX27" fmla="*/ 808893 w 1037493"/>
                <a:gd name="connsiteY27" fmla="*/ 410308 h 550985"/>
                <a:gd name="connsiteX28" fmla="*/ 808893 w 1037493"/>
                <a:gd name="connsiteY28" fmla="*/ 410308 h 550985"/>
                <a:gd name="connsiteX29" fmla="*/ 808893 w 1037493"/>
                <a:gd name="connsiteY29" fmla="*/ 451339 h 550985"/>
                <a:gd name="connsiteX30" fmla="*/ 890954 w 1037493"/>
                <a:gd name="connsiteY30" fmla="*/ 451339 h 550985"/>
                <a:gd name="connsiteX31" fmla="*/ 890954 w 1037493"/>
                <a:gd name="connsiteY31" fmla="*/ 451339 h 550985"/>
                <a:gd name="connsiteX32" fmla="*/ 890954 w 1037493"/>
                <a:gd name="connsiteY32" fmla="*/ 498231 h 550985"/>
                <a:gd name="connsiteX33" fmla="*/ 926123 w 1037493"/>
                <a:gd name="connsiteY33" fmla="*/ 504093 h 550985"/>
                <a:gd name="connsiteX34" fmla="*/ 926123 w 1037493"/>
                <a:gd name="connsiteY34" fmla="*/ 539262 h 550985"/>
                <a:gd name="connsiteX35" fmla="*/ 1014535 w 1037493"/>
                <a:gd name="connsiteY35" fmla="*/ 520700 h 550985"/>
                <a:gd name="connsiteX36" fmla="*/ 1037493 w 1037493"/>
                <a:gd name="connsiteY36" fmla="*/ 550985 h 550985"/>
                <a:gd name="connsiteX0" fmla="*/ 0 w 1014535"/>
                <a:gd name="connsiteY0" fmla="*/ 0 h 563685"/>
                <a:gd name="connsiteX1" fmla="*/ 128954 w 1014535"/>
                <a:gd name="connsiteY1" fmla="*/ 0 h 563685"/>
                <a:gd name="connsiteX2" fmla="*/ 128954 w 1014535"/>
                <a:gd name="connsiteY2" fmla="*/ 76200 h 563685"/>
                <a:gd name="connsiteX3" fmla="*/ 193431 w 1014535"/>
                <a:gd name="connsiteY3" fmla="*/ 76200 h 563685"/>
                <a:gd name="connsiteX4" fmla="*/ 193431 w 1014535"/>
                <a:gd name="connsiteY4" fmla="*/ 105508 h 563685"/>
                <a:gd name="connsiteX5" fmla="*/ 334108 w 1014535"/>
                <a:gd name="connsiteY5" fmla="*/ 105508 h 563685"/>
                <a:gd name="connsiteX6" fmla="*/ 335085 w 1014535"/>
                <a:gd name="connsiteY6" fmla="*/ 123581 h 563685"/>
                <a:gd name="connsiteX7" fmla="*/ 386862 w 1014535"/>
                <a:gd name="connsiteY7" fmla="*/ 126756 h 563685"/>
                <a:gd name="connsiteX8" fmla="*/ 386862 w 1014535"/>
                <a:gd name="connsiteY8" fmla="*/ 169985 h 563685"/>
                <a:gd name="connsiteX9" fmla="*/ 451339 w 1014535"/>
                <a:gd name="connsiteY9" fmla="*/ 169985 h 563685"/>
                <a:gd name="connsiteX10" fmla="*/ 451339 w 1014535"/>
                <a:gd name="connsiteY10" fmla="*/ 205154 h 563685"/>
                <a:gd name="connsiteX11" fmla="*/ 486508 w 1014535"/>
                <a:gd name="connsiteY11" fmla="*/ 205154 h 563685"/>
                <a:gd name="connsiteX12" fmla="*/ 492370 w 1014535"/>
                <a:gd name="connsiteY12" fmla="*/ 211016 h 563685"/>
                <a:gd name="connsiteX13" fmla="*/ 492370 w 1014535"/>
                <a:gd name="connsiteY13" fmla="*/ 246185 h 563685"/>
                <a:gd name="connsiteX14" fmla="*/ 556846 w 1014535"/>
                <a:gd name="connsiteY14" fmla="*/ 246185 h 563685"/>
                <a:gd name="connsiteX15" fmla="*/ 556846 w 1014535"/>
                <a:gd name="connsiteY15" fmla="*/ 281354 h 563685"/>
                <a:gd name="connsiteX16" fmla="*/ 591771 w 1014535"/>
                <a:gd name="connsiteY16" fmla="*/ 281354 h 563685"/>
                <a:gd name="connsiteX17" fmla="*/ 597877 w 1014535"/>
                <a:gd name="connsiteY17" fmla="*/ 319210 h 563685"/>
                <a:gd name="connsiteX18" fmla="*/ 662354 w 1014535"/>
                <a:gd name="connsiteY18" fmla="*/ 322385 h 563685"/>
                <a:gd name="connsiteX19" fmla="*/ 662354 w 1014535"/>
                <a:gd name="connsiteY19" fmla="*/ 357554 h 563685"/>
                <a:gd name="connsiteX20" fmla="*/ 726831 w 1014535"/>
                <a:gd name="connsiteY20" fmla="*/ 357554 h 563685"/>
                <a:gd name="connsiteX21" fmla="*/ 726831 w 1014535"/>
                <a:gd name="connsiteY21" fmla="*/ 357554 h 563685"/>
                <a:gd name="connsiteX22" fmla="*/ 726831 w 1014535"/>
                <a:gd name="connsiteY22" fmla="*/ 357554 h 563685"/>
                <a:gd name="connsiteX23" fmla="*/ 726831 w 1014535"/>
                <a:gd name="connsiteY23" fmla="*/ 357554 h 563685"/>
                <a:gd name="connsiteX24" fmla="*/ 726831 w 1014535"/>
                <a:gd name="connsiteY24" fmla="*/ 357554 h 563685"/>
                <a:gd name="connsiteX25" fmla="*/ 726831 w 1014535"/>
                <a:gd name="connsiteY25" fmla="*/ 410308 h 563685"/>
                <a:gd name="connsiteX26" fmla="*/ 808893 w 1014535"/>
                <a:gd name="connsiteY26" fmla="*/ 410308 h 563685"/>
                <a:gd name="connsiteX27" fmla="*/ 808893 w 1014535"/>
                <a:gd name="connsiteY27" fmla="*/ 410308 h 563685"/>
                <a:gd name="connsiteX28" fmla="*/ 808893 w 1014535"/>
                <a:gd name="connsiteY28" fmla="*/ 410308 h 563685"/>
                <a:gd name="connsiteX29" fmla="*/ 808893 w 1014535"/>
                <a:gd name="connsiteY29" fmla="*/ 451339 h 563685"/>
                <a:gd name="connsiteX30" fmla="*/ 890954 w 1014535"/>
                <a:gd name="connsiteY30" fmla="*/ 451339 h 563685"/>
                <a:gd name="connsiteX31" fmla="*/ 890954 w 1014535"/>
                <a:gd name="connsiteY31" fmla="*/ 451339 h 563685"/>
                <a:gd name="connsiteX32" fmla="*/ 890954 w 1014535"/>
                <a:gd name="connsiteY32" fmla="*/ 498231 h 563685"/>
                <a:gd name="connsiteX33" fmla="*/ 926123 w 1014535"/>
                <a:gd name="connsiteY33" fmla="*/ 504093 h 563685"/>
                <a:gd name="connsiteX34" fmla="*/ 926123 w 1014535"/>
                <a:gd name="connsiteY34" fmla="*/ 539262 h 563685"/>
                <a:gd name="connsiteX35" fmla="*/ 1014535 w 1014535"/>
                <a:gd name="connsiteY35" fmla="*/ 520700 h 563685"/>
                <a:gd name="connsiteX36" fmla="*/ 1012093 w 1014535"/>
                <a:gd name="connsiteY36" fmla="*/ 563685 h 563685"/>
                <a:gd name="connsiteX0" fmla="*/ 0 w 1012093"/>
                <a:gd name="connsiteY0" fmla="*/ 0 h 563685"/>
                <a:gd name="connsiteX1" fmla="*/ 128954 w 1012093"/>
                <a:gd name="connsiteY1" fmla="*/ 0 h 563685"/>
                <a:gd name="connsiteX2" fmla="*/ 128954 w 1012093"/>
                <a:gd name="connsiteY2" fmla="*/ 76200 h 563685"/>
                <a:gd name="connsiteX3" fmla="*/ 193431 w 1012093"/>
                <a:gd name="connsiteY3" fmla="*/ 76200 h 563685"/>
                <a:gd name="connsiteX4" fmla="*/ 193431 w 1012093"/>
                <a:gd name="connsiteY4" fmla="*/ 105508 h 563685"/>
                <a:gd name="connsiteX5" fmla="*/ 334108 w 1012093"/>
                <a:gd name="connsiteY5" fmla="*/ 105508 h 563685"/>
                <a:gd name="connsiteX6" fmla="*/ 335085 w 1012093"/>
                <a:gd name="connsiteY6" fmla="*/ 123581 h 563685"/>
                <a:gd name="connsiteX7" fmla="*/ 386862 w 1012093"/>
                <a:gd name="connsiteY7" fmla="*/ 126756 h 563685"/>
                <a:gd name="connsiteX8" fmla="*/ 386862 w 1012093"/>
                <a:gd name="connsiteY8" fmla="*/ 169985 h 563685"/>
                <a:gd name="connsiteX9" fmla="*/ 451339 w 1012093"/>
                <a:gd name="connsiteY9" fmla="*/ 169985 h 563685"/>
                <a:gd name="connsiteX10" fmla="*/ 451339 w 1012093"/>
                <a:gd name="connsiteY10" fmla="*/ 205154 h 563685"/>
                <a:gd name="connsiteX11" fmla="*/ 486508 w 1012093"/>
                <a:gd name="connsiteY11" fmla="*/ 205154 h 563685"/>
                <a:gd name="connsiteX12" fmla="*/ 492370 w 1012093"/>
                <a:gd name="connsiteY12" fmla="*/ 211016 h 563685"/>
                <a:gd name="connsiteX13" fmla="*/ 492370 w 1012093"/>
                <a:gd name="connsiteY13" fmla="*/ 246185 h 563685"/>
                <a:gd name="connsiteX14" fmla="*/ 556846 w 1012093"/>
                <a:gd name="connsiteY14" fmla="*/ 246185 h 563685"/>
                <a:gd name="connsiteX15" fmla="*/ 556846 w 1012093"/>
                <a:gd name="connsiteY15" fmla="*/ 281354 h 563685"/>
                <a:gd name="connsiteX16" fmla="*/ 591771 w 1012093"/>
                <a:gd name="connsiteY16" fmla="*/ 281354 h 563685"/>
                <a:gd name="connsiteX17" fmla="*/ 597877 w 1012093"/>
                <a:gd name="connsiteY17" fmla="*/ 319210 h 563685"/>
                <a:gd name="connsiteX18" fmla="*/ 662354 w 1012093"/>
                <a:gd name="connsiteY18" fmla="*/ 322385 h 563685"/>
                <a:gd name="connsiteX19" fmla="*/ 662354 w 1012093"/>
                <a:gd name="connsiteY19" fmla="*/ 357554 h 563685"/>
                <a:gd name="connsiteX20" fmla="*/ 726831 w 1012093"/>
                <a:gd name="connsiteY20" fmla="*/ 357554 h 563685"/>
                <a:gd name="connsiteX21" fmla="*/ 726831 w 1012093"/>
                <a:gd name="connsiteY21" fmla="*/ 357554 h 563685"/>
                <a:gd name="connsiteX22" fmla="*/ 726831 w 1012093"/>
                <a:gd name="connsiteY22" fmla="*/ 357554 h 563685"/>
                <a:gd name="connsiteX23" fmla="*/ 726831 w 1012093"/>
                <a:gd name="connsiteY23" fmla="*/ 357554 h 563685"/>
                <a:gd name="connsiteX24" fmla="*/ 726831 w 1012093"/>
                <a:gd name="connsiteY24" fmla="*/ 357554 h 563685"/>
                <a:gd name="connsiteX25" fmla="*/ 726831 w 1012093"/>
                <a:gd name="connsiteY25" fmla="*/ 410308 h 563685"/>
                <a:gd name="connsiteX26" fmla="*/ 808893 w 1012093"/>
                <a:gd name="connsiteY26" fmla="*/ 410308 h 563685"/>
                <a:gd name="connsiteX27" fmla="*/ 808893 w 1012093"/>
                <a:gd name="connsiteY27" fmla="*/ 410308 h 563685"/>
                <a:gd name="connsiteX28" fmla="*/ 808893 w 1012093"/>
                <a:gd name="connsiteY28" fmla="*/ 410308 h 563685"/>
                <a:gd name="connsiteX29" fmla="*/ 808893 w 1012093"/>
                <a:gd name="connsiteY29" fmla="*/ 451339 h 563685"/>
                <a:gd name="connsiteX30" fmla="*/ 890954 w 1012093"/>
                <a:gd name="connsiteY30" fmla="*/ 451339 h 563685"/>
                <a:gd name="connsiteX31" fmla="*/ 890954 w 1012093"/>
                <a:gd name="connsiteY31" fmla="*/ 451339 h 563685"/>
                <a:gd name="connsiteX32" fmla="*/ 890954 w 1012093"/>
                <a:gd name="connsiteY32" fmla="*/ 498231 h 563685"/>
                <a:gd name="connsiteX33" fmla="*/ 926123 w 1012093"/>
                <a:gd name="connsiteY33" fmla="*/ 504093 h 563685"/>
                <a:gd name="connsiteX34" fmla="*/ 926123 w 1012093"/>
                <a:gd name="connsiteY34" fmla="*/ 539262 h 563685"/>
                <a:gd name="connsiteX35" fmla="*/ 1008185 w 1012093"/>
                <a:gd name="connsiteY35" fmla="*/ 536575 h 563685"/>
                <a:gd name="connsiteX36" fmla="*/ 1012093 w 1012093"/>
                <a:gd name="connsiteY36" fmla="*/ 563685 h 563685"/>
                <a:gd name="connsiteX0" fmla="*/ 0 w 1012093"/>
                <a:gd name="connsiteY0" fmla="*/ 0 h 563685"/>
                <a:gd name="connsiteX1" fmla="*/ 128954 w 1012093"/>
                <a:gd name="connsiteY1" fmla="*/ 0 h 563685"/>
                <a:gd name="connsiteX2" fmla="*/ 128954 w 1012093"/>
                <a:gd name="connsiteY2" fmla="*/ 76200 h 563685"/>
                <a:gd name="connsiteX3" fmla="*/ 193431 w 1012093"/>
                <a:gd name="connsiteY3" fmla="*/ 76200 h 563685"/>
                <a:gd name="connsiteX4" fmla="*/ 193431 w 1012093"/>
                <a:gd name="connsiteY4" fmla="*/ 105508 h 563685"/>
                <a:gd name="connsiteX5" fmla="*/ 334108 w 1012093"/>
                <a:gd name="connsiteY5" fmla="*/ 105508 h 563685"/>
                <a:gd name="connsiteX6" fmla="*/ 335085 w 1012093"/>
                <a:gd name="connsiteY6" fmla="*/ 123581 h 563685"/>
                <a:gd name="connsiteX7" fmla="*/ 386862 w 1012093"/>
                <a:gd name="connsiteY7" fmla="*/ 126756 h 563685"/>
                <a:gd name="connsiteX8" fmla="*/ 386862 w 1012093"/>
                <a:gd name="connsiteY8" fmla="*/ 169985 h 563685"/>
                <a:gd name="connsiteX9" fmla="*/ 451339 w 1012093"/>
                <a:gd name="connsiteY9" fmla="*/ 169985 h 563685"/>
                <a:gd name="connsiteX10" fmla="*/ 451339 w 1012093"/>
                <a:gd name="connsiteY10" fmla="*/ 205154 h 563685"/>
                <a:gd name="connsiteX11" fmla="*/ 486508 w 1012093"/>
                <a:gd name="connsiteY11" fmla="*/ 205154 h 563685"/>
                <a:gd name="connsiteX12" fmla="*/ 492370 w 1012093"/>
                <a:gd name="connsiteY12" fmla="*/ 211016 h 563685"/>
                <a:gd name="connsiteX13" fmla="*/ 492370 w 1012093"/>
                <a:gd name="connsiteY13" fmla="*/ 246185 h 563685"/>
                <a:gd name="connsiteX14" fmla="*/ 556846 w 1012093"/>
                <a:gd name="connsiteY14" fmla="*/ 246185 h 563685"/>
                <a:gd name="connsiteX15" fmla="*/ 556846 w 1012093"/>
                <a:gd name="connsiteY15" fmla="*/ 281354 h 563685"/>
                <a:gd name="connsiteX16" fmla="*/ 591771 w 1012093"/>
                <a:gd name="connsiteY16" fmla="*/ 281354 h 563685"/>
                <a:gd name="connsiteX17" fmla="*/ 597877 w 1012093"/>
                <a:gd name="connsiteY17" fmla="*/ 319210 h 563685"/>
                <a:gd name="connsiteX18" fmla="*/ 662354 w 1012093"/>
                <a:gd name="connsiteY18" fmla="*/ 322385 h 563685"/>
                <a:gd name="connsiteX19" fmla="*/ 662354 w 1012093"/>
                <a:gd name="connsiteY19" fmla="*/ 357554 h 563685"/>
                <a:gd name="connsiteX20" fmla="*/ 726831 w 1012093"/>
                <a:gd name="connsiteY20" fmla="*/ 357554 h 563685"/>
                <a:gd name="connsiteX21" fmla="*/ 726831 w 1012093"/>
                <a:gd name="connsiteY21" fmla="*/ 357554 h 563685"/>
                <a:gd name="connsiteX22" fmla="*/ 726831 w 1012093"/>
                <a:gd name="connsiteY22" fmla="*/ 357554 h 563685"/>
                <a:gd name="connsiteX23" fmla="*/ 726831 w 1012093"/>
                <a:gd name="connsiteY23" fmla="*/ 357554 h 563685"/>
                <a:gd name="connsiteX24" fmla="*/ 726831 w 1012093"/>
                <a:gd name="connsiteY24" fmla="*/ 357554 h 563685"/>
                <a:gd name="connsiteX25" fmla="*/ 726831 w 1012093"/>
                <a:gd name="connsiteY25" fmla="*/ 410308 h 563685"/>
                <a:gd name="connsiteX26" fmla="*/ 808893 w 1012093"/>
                <a:gd name="connsiteY26" fmla="*/ 410308 h 563685"/>
                <a:gd name="connsiteX27" fmla="*/ 808893 w 1012093"/>
                <a:gd name="connsiteY27" fmla="*/ 410308 h 563685"/>
                <a:gd name="connsiteX28" fmla="*/ 808893 w 1012093"/>
                <a:gd name="connsiteY28" fmla="*/ 410308 h 563685"/>
                <a:gd name="connsiteX29" fmla="*/ 808893 w 1012093"/>
                <a:gd name="connsiteY29" fmla="*/ 451339 h 563685"/>
                <a:gd name="connsiteX30" fmla="*/ 890954 w 1012093"/>
                <a:gd name="connsiteY30" fmla="*/ 451339 h 563685"/>
                <a:gd name="connsiteX31" fmla="*/ 890954 w 1012093"/>
                <a:gd name="connsiteY31" fmla="*/ 451339 h 563685"/>
                <a:gd name="connsiteX32" fmla="*/ 890954 w 1012093"/>
                <a:gd name="connsiteY32" fmla="*/ 498231 h 563685"/>
                <a:gd name="connsiteX33" fmla="*/ 926123 w 1012093"/>
                <a:gd name="connsiteY33" fmla="*/ 504093 h 563685"/>
                <a:gd name="connsiteX34" fmla="*/ 926123 w 1012093"/>
                <a:gd name="connsiteY34" fmla="*/ 529737 h 563685"/>
                <a:gd name="connsiteX35" fmla="*/ 1008185 w 1012093"/>
                <a:gd name="connsiteY35" fmla="*/ 536575 h 563685"/>
                <a:gd name="connsiteX36" fmla="*/ 1012093 w 1012093"/>
                <a:gd name="connsiteY36" fmla="*/ 563685 h 563685"/>
                <a:gd name="connsiteX0" fmla="*/ 0 w 1012093"/>
                <a:gd name="connsiteY0" fmla="*/ 0 h 563685"/>
                <a:gd name="connsiteX1" fmla="*/ 128954 w 1012093"/>
                <a:gd name="connsiteY1" fmla="*/ 0 h 563685"/>
                <a:gd name="connsiteX2" fmla="*/ 128954 w 1012093"/>
                <a:gd name="connsiteY2" fmla="*/ 76200 h 563685"/>
                <a:gd name="connsiteX3" fmla="*/ 193431 w 1012093"/>
                <a:gd name="connsiteY3" fmla="*/ 76200 h 563685"/>
                <a:gd name="connsiteX4" fmla="*/ 193431 w 1012093"/>
                <a:gd name="connsiteY4" fmla="*/ 105508 h 563685"/>
                <a:gd name="connsiteX5" fmla="*/ 334108 w 1012093"/>
                <a:gd name="connsiteY5" fmla="*/ 105508 h 563685"/>
                <a:gd name="connsiteX6" fmla="*/ 335085 w 1012093"/>
                <a:gd name="connsiteY6" fmla="*/ 123581 h 563685"/>
                <a:gd name="connsiteX7" fmla="*/ 386862 w 1012093"/>
                <a:gd name="connsiteY7" fmla="*/ 126756 h 563685"/>
                <a:gd name="connsiteX8" fmla="*/ 386862 w 1012093"/>
                <a:gd name="connsiteY8" fmla="*/ 169985 h 563685"/>
                <a:gd name="connsiteX9" fmla="*/ 451339 w 1012093"/>
                <a:gd name="connsiteY9" fmla="*/ 169985 h 563685"/>
                <a:gd name="connsiteX10" fmla="*/ 451339 w 1012093"/>
                <a:gd name="connsiteY10" fmla="*/ 205154 h 563685"/>
                <a:gd name="connsiteX11" fmla="*/ 486508 w 1012093"/>
                <a:gd name="connsiteY11" fmla="*/ 205154 h 563685"/>
                <a:gd name="connsiteX12" fmla="*/ 492370 w 1012093"/>
                <a:gd name="connsiteY12" fmla="*/ 211016 h 563685"/>
                <a:gd name="connsiteX13" fmla="*/ 492370 w 1012093"/>
                <a:gd name="connsiteY13" fmla="*/ 246185 h 563685"/>
                <a:gd name="connsiteX14" fmla="*/ 556846 w 1012093"/>
                <a:gd name="connsiteY14" fmla="*/ 246185 h 563685"/>
                <a:gd name="connsiteX15" fmla="*/ 556846 w 1012093"/>
                <a:gd name="connsiteY15" fmla="*/ 281354 h 563685"/>
                <a:gd name="connsiteX16" fmla="*/ 591771 w 1012093"/>
                <a:gd name="connsiteY16" fmla="*/ 281354 h 563685"/>
                <a:gd name="connsiteX17" fmla="*/ 597877 w 1012093"/>
                <a:gd name="connsiteY17" fmla="*/ 319210 h 563685"/>
                <a:gd name="connsiteX18" fmla="*/ 662354 w 1012093"/>
                <a:gd name="connsiteY18" fmla="*/ 322385 h 563685"/>
                <a:gd name="connsiteX19" fmla="*/ 662354 w 1012093"/>
                <a:gd name="connsiteY19" fmla="*/ 357554 h 563685"/>
                <a:gd name="connsiteX20" fmla="*/ 726831 w 1012093"/>
                <a:gd name="connsiteY20" fmla="*/ 357554 h 563685"/>
                <a:gd name="connsiteX21" fmla="*/ 726831 w 1012093"/>
                <a:gd name="connsiteY21" fmla="*/ 357554 h 563685"/>
                <a:gd name="connsiteX22" fmla="*/ 726831 w 1012093"/>
                <a:gd name="connsiteY22" fmla="*/ 357554 h 563685"/>
                <a:gd name="connsiteX23" fmla="*/ 726831 w 1012093"/>
                <a:gd name="connsiteY23" fmla="*/ 357554 h 563685"/>
                <a:gd name="connsiteX24" fmla="*/ 726831 w 1012093"/>
                <a:gd name="connsiteY24" fmla="*/ 357554 h 563685"/>
                <a:gd name="connsiteX25" fmla="*/ 726831 w 1012093"/>
                <a:gd name="connsiteY25" fmla="*/ 410308 h 563685"/>
                <a:gd name="connsiteX26" fmla="*/ 808893 w 1012093"/>
                <a:gd name="connsiteY26" fmla="*/ 410308 h 563685"/>
                <a:gd name="connsiteX27" fmla="*/ 808893 w 1012093"/>
                <a:gd name="connsiteY27" fmla="*/ 410308 h 563685"/>
                <a:gd name="connsiteX28" fmla="*/ 808893 w 1012093"/>
                <a:gd name="connsiteY28" fmla="*/ 410308 h 563685"/>
                <a:gd name="connsiteX29" fmla="*/ 808893 w 1012093"/>
                <a:gd name="connsiteY29" fmla="*/ 451339 h 563685"/>
                <a:gd name="connsiteX30" fmla="*/ 890954 w 1012093"/>
                <a:gd name="connsiteY30" fmla="*/ 451339 h 563685"/>
                <a:gd name="connsiteX31" fmla="*/ 890954 w 1012093"/>
                <a:gd name="connsiteY31" fmla="*/ 451339 h 563685"/>
                <a:gd name="connsiteX32" fmla="*/ 890954 w 1012093"/>
                <a:gd name="connsiteY32" fmla="*/ 498231 h 563685"/>
                <a:gd name="connsiteX33" fmla="*/ 926123 w 1012093"/>
                <a:gd name="connsiteY33" fmla="*/ 504093 h 563685"/>
                <a:gd name="connsiteX34" fmla="*/ 932473 w 1012093"/>
                <a:gd name="connsiteY34" fmla="*/ 542437 h 563685"/>
                <a:gd name="connsiteX35" fmla="*/ 1008185 w 1012093"/>
                <a:gd name="connsiteY35" fmla="*/ 536575 h 563685"/>
                <a:gd name="connsiteX36" fmla="*/ 1012093 w 1012093"/>
                <a:gd name="connsiteY36" fmla="*/ 563685 h 563685"/>
                <a:gd name="connsiteX0" fmla="*/ 0 w 1012093"/>
                <a:gd name="connsiteY0" fmla="*/ 0 h 563685"/>
                <a:gd name="connsiteX1" fmla="*/ 128954 w 1012093"/>
                <a:gd name="connsiteY1" fmla="*/ 0 h 563685"/>
                <a:gd name="connsiteX2" fmla="*/ 128954 w 1012093"/>
                <a:gd name="connsiteY2" fmla="*/ 76200 h 563685"/>
                <a:gd name="connsiteX3" fmla="*/ 193431 w 1012093"/>
                <a:gd name="connsiteY3" fmla="*/ 76200 h 563685"/>
                <a:gd name="connsiteX4" fmla="*/ 193431 w 1012093"/>
                <a:gd name="connsiteY4" fmla="*/ 105508 h 563685"/>
                <a:gd name="connsiteX5" fmla="*/ 334108 w 1012093"/>
                <a:gd name="connsiteY5" fmla="*/ 105508 h 563685"/>
                <a:gd name="connsiteX6" fmla="*/ 335085 w 1012093"/>
                <a:gd name="connsiteY6" fmla="*/ 123581 h 563685"/>
                <a:gd name="connsiteX7" fmla="*/ 386862 w 1012093"/>
                <a:gd name="connsiteY7" fmla="*/ 126756 h 563685"/>
                <a:gd name="connsiteX8" fmla="*/ 386862 w 1012093"/>
                <a:gd name="connsiteY8" fmla="*/ 169985 h 563685"/>
                <a:gd name="connsiteX9" fmla="*/ 451339 w 1012093"/>
                <a:gd name="connsiteY9" fmla="*/ 169985 h 563685"/>
                <a:gd name="connsiteX10" fmla="*/ 451339 w 1012093"/>
                <a:gd name="connsiteY10" fmla="*/ 205154 h 563685"/>
                <a:gd name="connsiteX11" fmla="*/ 486508 w 1012093"/>
                <a:gd name="connsiteY11" fmla="*/ 205154 h 563685"/>
                <a:gd name="connsiteX12" fmla="*/ 492370 w 1012093"/>
                <a:gd name="connsiteY12" fmla="*/ 211016 h 563685"/>
                <a:gd name="connsiteX13" fmla="*/ 492370 w 1012093"/>
                <a:gd name="connsiteY13" fmla="*/ 246185 h 563685"/>
                <a:gd name="connsiteX14" fmla="*/ 556846 w 1012093"/>
                <a:gd name="connsiteY14" fmla="*/ 246185 h 563685"/>
                <a:gd name="connsiteX15" fmla="*/ 556846 w 1012093"/>
                <a:gd name="connsiteY15" fmla="*/ 281354 h 563685"/>
                <a:gd name="connsiteX16" fmla="*/ 591771 w 1012093"/>
                <a:gd name="connsiteY16" fmla="*/ 281354 h 563685"/>
                <a:gd name="connsiteX17" fmla="*/ 597877 w 1012093"/>
                <a:gd name="connsiteY17" fmla="*/ 319210 h 563685"/>
                <a:gd name="connsiteX18" fmla="*/ 662354 w 1012093"/>
                <a:gd name="connsiteY18" fmla="*/ 322385 h 563685"/>
                <a:gd name="connsiteX19" fmla="*/ 662354 w 1012093"/>
                <a:gd name="connsiteY19" fmla="*/ 357554 h 563685"/>
                <a:gd name="connsiteX20" fmla="*/ 726831 w 1012093"/>
                <a:gd name="connsiteY20" fmla="*/ 357554 h 563685"/>
                <a:gd name="connsiteX21" fmla="*/ 726831 w 1012093"/>
                <a:gd name="connsiteY21" fmla="*/ 357554 h 563685"/>
                <a:gd name="connsiteX22" fmla="*/ 726831 w 1012093"/>
                <a:gd name="connsiteY22" fmla="*/ 357554 h 563685"/>
                <a:gd name="connsiteX23" fmla="*/ 726831 w 1012093"/>
                <a:gd name="connsiteY23" fmla="*/ 357554 h 563685"/>
                <a:gd name="connsiteX24" fmla="*/ 726831 w 1012093"/>
                <a:gd name="connsiteY24" fmla="*/ 357554 h 563685"/>
                <a:gd name="connsiteX25" fmla="*/ 726831 w 1012093"/>
                <a:gd name="connsiteY25" fmla="*/ 410308 h 563685"/>
                <a:gd name="connsiteX26" fmla="*/ 808893 w 1012093"/>
                <a:gd name="connsiteY26" fmla="*/ 410308 h 563685"/>
                <a:gd name="connsiteX27" fmla="*/ 808893 w 1012093"/>
                <a:gd name="connsiteY27" fmla="*/ 410308 h 563685"/>
                <a:gd name="connsiteX28" fmla="*/ 808893 w 1012093"/>
                <a:gd name="connsiteY28" fmla="*/ 410308 h 563685"/>
                <a:gd name="connsiteX29" fmla="*/ 808893 w 1012093"/>
                <a:gd name="connsiteY29" fmla="*/ 451339 h 563685"/>
                <a:gd name="connsiteX30" fmla="*/ 890954 w 1012093"/>
                <a:gd name="connsiteY30" fmla="*/ 451339 h 563685"/>
                <a:gd name="connsiteX31" fmla="*/ 890954 w 1012093"/>
                <a:gd name="connsiteY31" fmla="*/ 451339 h 563685"/>
                <a:gd name="connsiteX32" fmla="*/ 890954 w 1012093"/>
                <a:gd name="connsiteY32" fmla="*/ 498231 h 563685"/>
                <a:gd name="connsiteX33" fmla="*/ 926123 w 1012093"/>
                <a:gd name="connsiteY33" fmla="*/ 504093 h 563685"/>
                <a:gd name="connsiteX34" fmla="*/ 932473 w 1012093"/>
                <a:gd name="connsiteY34" fmla="*/ 532912 h 563685"/>
                <a:gd name="connsiteX35" fmla="*/ 1008185 w 1012093"/>
                <a:gd name="connsiteY35" fmla="*/ 536575 h 563685"/>
                <a:gd name="connsiteX36" fmla="*/ 1012093 w 1012093"/>
                <a:gd name="connsiteY36" fmla="*/ 563685 h 563685"/>
                <a:gd name="connsiteX0" fmla="*/ 0 w 1012093"/>
                <a:gd name="connsiteY0" fmla="*/ 0 h 563685"/>
                <a:gd name="connsiteX1" fmla="*/ 128954 w 1012093"/>
                <a:gd name="connsiteY1" fmla="*/ 0 h 563685"/>
                <a:gd name="connsiteX2" fmla="*/ 128954 w 1012093"/>
                <a:gd name="connsiteY2" fmla="*/ 76200 h 563685"/>
                <a:gd name="connsiteX3" fmla="*/ 193431 w 1012093"/>
                <a:gd name="connsiteY3" fmla="*/ 76200 h 563685"/>
                <a:gd name="connsiteX4" fmla="*/ 193431 w 1012093"/>
                <a:gd name="connsiteY4" fmla="*/ 105508 h 563685"/>
                <a:gd name="connsiteX5" fmla="*/ 334108 w 1012093"/>
                <a:gd name="connsiteY5" fmla="*/ 105508 h 563685"/>
                <a:gd name="connsiteX6" fmla="*/ 335085 w 1012093"/>
                <a:gd name="connsiteY6" fmla="*/ 123581 h 563685"/>
                <a:gd name="connsiteX7" fmla="*/ 386862 w 1012093"/>
                <a:gd name="connsiteY7" fmla="*/ 126756 h 563685"/>
                <a:gd name="connsiteX8" fmla="*/ 386862 w 1012093"/>
                <a:gd name="connsiteY8" fmla="*/ 169985 h 563685"/>
                <a:gd name="connsiteX9" fmla="*/ 451339 w 1012093"/>
                <a:gd name="connsiteY9" fmla="*/ 169985 h 563685"/>
                <a:gd name="connsiteX10" fmla="*/ 451339 w 1012093"/>
                <a:gd name="connsiteY10" fmla="*/ 205154 h 563685"/>
                <a:gd name="connsiteX11" fmla="*/ 486508 w 1012093"/>
                <a:gd name="connsiteY11" fmla="*/ 205154 h 563685"/>
                <a:gd name="connsiteX12" fmla="*/ 492370 w 1012093"/>
                <a:gd name="connsiteY12" fmla="*/ 211016 h 563685"/>
                <a:gd name="connsiteX13" fmla="*/ 492370 w 1012093"/>
                <a:gd name="connsiteY13" fmla="*/ 246185 h 563685"/>
                <a:gd name="connsiteX14" fmla="*/ 556846 w 1012093"/>
                <a:gd name="connsiteY14" fmla="*/ 246185 h 563685"/>
                <a:gd name="connsiteX15" fmla="*/ 556846 w 1012093"/>
                <a:gd name="connsiteY15" fmla="*/ 281354 h 563685"/>
                <a:gd name="connsiteX16" fmla="*/ 591771 w 1012093"/>
                <a:gd name="connsiteY16" fmla="*/ 281354 h 563685"/>
                <a:gd name="connsiteX17" fmla="*/ 597877 w 1012093"/>
                <a:gd name="connsiteY17" fmla="*/ 319210 h 563685"/>
                <a:gd name="connsiteX18" fmla="*/ 662354 w 1012093"/>
                <a:gd name="connsiteY18" fmla="*/ 322385 h 563685"/>
                <a:gd name="connsiteX19" fmla="*/ 662354 w 1012093"/>
                <a:gd name="connsiteY19" fmla="*/ 357554 h 563685"/>
                <a:gd name="connsiteX20" fmla="*/ 726831 w 1012093"/>
                <a:gd name="connsiteY20" fmla="*/ 357554 h 563685"/>
                <a:gd name="connsiteX21" fmla="*/ 726831 w 1012093"/>
                <a:gd name="connsiteY21" fmla="*/ 357554 h 563685"/>
                <a:gd name="connsiteX22" fmla="*/ 726831 w 1012093"/>
                <a:gd name="connsiteY22" fmla="*/ 357554 h 563685"/>
                <a:gd name="connsiteX23" fmla="*/ 726831 w 1012093"/>
                <a:gd name="connsiteY23" fmla="*/ 357554 h 563685"/>
                <a:gd name="connsiteX24" fmla="*/ 726831 w 1012093"/>
                <a:gd name="connsiteY24" fmla="*/ 357554 h 563685"/>
                <a:gd name="connsiteX25" fmla="*/ 726831 w 1012093"/>
                <a:gd name="connsiteY25" fmla="*/ 410308 h 563685"/>
                <a:gd name="connsiteX26" fmla="*/ 808893 w 1012093"/>
                <a:gd name="connsiteY26" fmla="*/ 410308 h 563685"/>
                <a:gd name="connsiteX27" fmla="*/ 808893 w 1012093"/>
                <a:gd name="connsiteY27" fmla="*/ 410308 h 563685"/>
                <a:gd name="connsiteX28" fmla="*/ 808893 w 1012093"/>
                <a:gd name="connsiteY28" fmla="*/ 410308 h 563685"/>
                <a:gd name="connsiteX29" fmla="*/ 808893 w 1012093"/>
                <a:gd name="connsiteY29" fmla="*/ 451339 h 563685"/>
                <a:gd name="connsiteX30" fmla="*/ 890954 w 1012093"/>
                <a:gd name="connsiteY30" fmla="*/ 451339 h 563685"/>
                <a:gd name="connsiteX31" fmla="*/ 890954 w 1012093"/>
                <a:gd name="connsiteY31" fmla="*/ 451339 h 563685"/>
                <a:gd name="connsiteX32" fmla="*/ 890954 w 1012093"/>
                <a:gd name="connsiteY32" fmla="*/ 498231 h 563685"/>
                <a:gd name="connsiteX33" fmla="*/ 932473 w 1012093"/>
                <a:gd name="connsiteY33" fmla="*/ 500918 h 563685"/>
                <a:gd name="connsiteX34" fmla="*/ 932473 w 1012093"/>
                <a:gd name="connsiteY34" fmla="*/ 532912 h 563685"/>
                <a:gd name="connsiteX35" fmla="*/ 1008185 w 1012093"/>
                <a:gd name="connsiteY35" fmla="*/ 536575 h 563685"/>
                <a:gd name="connsiteX36" fmla="*/ 1012093 w 1012093"/>
                <a:gd name="connsiteY36" fmla="*/ 563685 h 5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12093" h="563685">
                  <a:moveTo>
                    <a:pt x="0" y="0"/>
                  </a:moveTo>
                  <a:lnTo>
                    <a:pt x="128954" y="0"/>
                  </a:lnTo>
                  <a:lnTo>
                    <a:pt x="128954" y="76200"/>
                  </a:lnTo>
                  <a:lnTo>
                    <a:pt x="193431" y="76200"/>
                  </a:lnTo>
                  <a:lnTo>
                    <a:pt x="193431" y="105508"/>
                  </a:lnTo>
                  <a:lnTo>
                    <a:pt x="334108" y="105508"/>
                  </a:lnTo>
                  <a:cubicBezTo>
                    <a:pt x="334434" y="111532"/>
                    <a:pt x="334759" y="117557"/>
                    <a:pt x="335085" y="123581"/>
                  </a:cubicBezTo>
                  <a:lnTo>
                    <a:pt x="386862" y="126756"/>
                  </a:lnTo>
                  <a:lnTo>
                    <a:pt x="386862" y="169985"/>
                  </a:lnTo>
                  <a:lnTo>
                    <a:pt x="451339" y="169985"/>
                  </a:lnTo>
                  <a:lnTo>
                    <a:pt x="451339" y="205154"/>
                  </a:lnTo>
                  <a:lnTo>
                    <a:pt x="486508" y="205154"/>
                  </a:lnTo>
                  <a:lnTo>
                    <a:pt x="492370" y="211016"/>
                  </a:lnTo>
                  <a:lnTo>
                    <a:pt x="492370" y="246185"/>
                  </a:lnTo>
                  <a:lnTo>
                    <a:pt x="556846" y="246185"/>
                  </a:lnTo>
                  <a:lnTo>
                    <a:pt x="556846" y="281354"/>
                  </a:lnTo>
                  <a:lnTo>
                    <a:pt x="591771" y="281354"/>
                  </a:lnTo>
                  <a:lnTo>
                    <a:pt x="597877" y="319210"/>
                  </a:lnTo>
                  <a:lnTo>
                    <a:pt x="662354" y="322385"/>
                  </a:lnTo>
                  <a:lnTo>
                    <a:pt x="662354" y="357554"/>
                  </a:lnTo>
                  <a:lnTo>
                    <a:pt x="726831" y="357554"/>
                  </a:lnTo>
                  <a:lnTo>
                    <a:pt x="726831" y="357554"/>
                  </a:lnTo>
                  <a:lnTo>
                    <a:pt x="726831" y="357554"/>
                  </a:lnTo>
                  <a:lnTo>
                    <a:pt x="726831" y="357554"/>
                  </a:lnTo>
                  <a:lnTo>
                    <a:pt x="726831" y="357554"/>
                  </a:lnTo>
                  <a:lnTo>
                    <a:pt x="726831" y="410308"/>
                  </a:lnTo>
                  <a:lnTo>
                    <a:pt x="808893" y="410308"/>
                  </a:lnTo>
                  <a:lnTo>
                    <a:pt x="808893" y="410308"/>
                  </a:lnTo>
                  <a:lnTo>
                    <a:pt x="808893" y="410308"/>
                  </a:lnTo>
                  <a:lnTo>
                    <a:pt x="808893" y="451339"/>
                  </a:lnTo>
                  <a:lnTo>
                    <a:pt x="890954" y="451339"/>
                  </a:lnTo>
                  <a:lnTo>
                    <a:pt x="890954" y="451339"/>
                  </a:lnTo>
                  <a:lnTo>
                    <a:pt x="890954" y="498231"/>
                  </a:lnTo>
                  <a:lnTo>
                    <a:pt x="932473" y="500918"/>
                  </a:lnTo>
                  <a:lnTo>
                    <a:pt x="932473" y="532912"/>
                  </a:lnTo>
                  <a:lnTo>
                    <a:pt x="1008185" y="536575"/>
                  </a:lnTo>
                  <a:lnTo>
                    <a:pt x="1012093" y="563685"/>
                  </a:lnTo>
                </a:path>
              </a:pathLst>
            </a:custGeom>
            <a:noFill/>
            <a:ln w="28575">
              <a:solidFill>
                <a:schemeClr val="accent1"/>
              </a:solidFill>
              <a:miter lim="800000"/>
              <a:headEnd/>
              <a:tailEnd/>
            </a:ln>
          </p:spPr>
          <p:txBody>
            <a:bodyPr rtlCol="0" anchor="ctr"/>
            <a:lstStyle/>
            <a:p>
              <a:pPr algn="ctr"/>
              <a:endParaRPr lang="en-US" dirty="0"/>
            </a:p>
          </p:txBody>
        </p:sp>
      </p:grpSp>
      <p:grpSp>
        <p:nvGrpSpPr>
          <p:cNvPr id="236" name="Group 235">
            <a:extLst>
              <a:ext uri="{FF2B5EF4-FFF2-40B4-BE49-F238E27FC236}">
                <a16:creationId xmlns:a16="http://schemas.microsoft.com/office/drawing/2014/main" id="{3C637C39-765F-5849-0DCF-DBE2C18BB864}"/>
              </a:ext>
            </a:extLst>
          </p:cNvPr>
          <p:cNvGrpSpPr/>
          <p:nvPr/>
        </p:nvGrpSpPr>
        <p:grpSpPr>
          <a:xfrm>
            <a:off x="2043913" y="1506303"/>
            <a:ext cx="7826553" cy="3790534"/>
            <a:chOff x="2043913" y="1506303"/>
            <a:chExt cx="7826553" cy="3790534"/>
          </a:xfrm>
        </p:grpSpPr>
        <p:sp>
          <p:nvSpPr>
            <p:cNvPr id="107" name="TextBox 106">
              <a:extLst>
                <a:ext uri="{FF2B5EF4-FFF2-40B4-BE49-F238E27FC236}">
                  <a16:creationId xmlns:a16="http://schemas.microsoft.com/office/drawing/2014/main" id="{B63072DC-9BB5-2D7C-D050-F389FAFF616D}"/>
                </a:ext>
              </a:extLst>
            </p:cNvPr>
            <p:cNvSpPr txBox="1"/>
            <p:nvPr/>
          </p:nvSpPr>
          <p:spPr bwMode="auto">
            <a:xfrm>
              <a:off x="2043913" y="150630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3C895B1C-23B5-8330-1E1B-4E789BCD7922}"/>
                </a:ext>
              </a:extLst>
            </p:cNvPr>
            <p:cNvSpPr txBox="1"/>
            <p:nvPr/>
          </p:nvSpPr>
          <p:spPr bwMode="auto">
            <a:xfrm>
              <a:off x="2192458" y="160454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1658121C-C4BE-4D35-47FB-BB5BFFC8A5C7}"/>
                </a:ext>
              </a:extLst>
            </p:cNvPr>
            <p:cNvSpPr txBox="1"/>
            <p:nvPr/>
          </p:nvSpPr>
          <p:spPr bwMode="auto">
            <a:xfrm>
              <a:off x="2225317" y="160831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75C86331-1F5B-5277-A7C3-07F194F99FCE}"/>
                </a:ext>
              </a:extLst>
            </p:cNvPr>
            <p:cNvSpPr txBox="1"/>
            <p:nvPr/>
          </p:nvSpPr>
          <p:spPr bwMode="auto">
            <a:xfrm>
              <a:off x="2597740" y="1822172"/>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80A37750-75FC-D109-F155-492D761AD86F}"/>
                </a:ext>
              </a:extLst>
            </p:cNvPr>
            <p:cNvSpPr txBox="1"/>
            <p:nvPr/>
          </p:nvSpPr>
          <p:spPr bwMode="auto">
            <a:xfrm>
              <a:off x="2881292" y="198593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32E9655F-A3FC-E966-D6D2-B665B5FD1F14}"/>
                </a:ext>
              </a:extLst>
            </p:cNvPr>
            <p:cNvSpPr txBox="1"/>
            <p:nvPr/>
          </p:nvSpPr>
          <p:spPr bwMode="auto">
            <a:xfrm>
              <a:off x="2805913" y="226830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AB014DFB-8A3A-4645-D272-00F06323FC70}"/>
                </a:ext>
              </a:extLst>
            </p:cNvPr>
            <p:cNvSpPr txBox="1"/>
            <p:nvPr/>
          </p:nvSpPr>
          <p:spPr bwMode="auto">
            <a:xfrm>
              <a:off x="2946221" y="203408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7BEF43D8-8341-5A97-BE6D-FBF93A3B02F9}"/>
                </a:ext>
              </a:extLst>
            </p:cNvPr>
            <p:cNvSpPr txBox="1"/>
            <p:nvPr/>
          </p:nvSpPr>
          <p:spPr bwMode="auto">
            <a:xfrm>
              <a:off x="3346591" y="232366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C2F04575-04CB-5B48-E54E-00B96705C299}"/>
                </a:ext>
              </a:extLst>
            </p:cNvPr>
            <p:cNvSpPr txBox="1"/>
            <p:nvPr/>
          </p:nvSpPr>
          <p:spPr bwMode="auto">
            <a:xfrm>
              <a:off x="3751733" y="266901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69AE834E-62E6-720D-0D45-4295663EA43D}"/>
                </a:ext>
              </a:extLst>
            </p:cNvPr>
            <p:cNvSpPr txBox="1"/>
            <p:nvPr/>
          </p:nvSpPr>
          <p:spPr bwMode="auto">
            <a:xfrm>
              <a:off x="3923536" y="274763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C59B0E5A-30F7-A1B7-BDFA-ADB69E504B22}"/>
                </a:ext>
              </a:extLst>
            </p:cNvPr>
            <p:cNvSpPr txBox="1"/>
            <p:nvPr/>
          </p:nvSpPr>
          <p:spPr bwMode="auto">
            <a:xfrm>
              <a:off x="3826235" y="2702572"/>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A1E260B9-821A-7CAB-6484-7614172A39EB}"/>
                </a:ext>
              </a:extLst>
            </p:cNvPr>
            <p:cNvSpPr txBox="1"/>
            <p:nvPr/>
          </p:nvSpPr>
          <p:spPr bwMode="auto">
            <a:xfrm>
              <a:off x="3878161" y="273612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97496E5A-C397-BF80-2784-654FC02C81B4}"/>
                </a:ext>
              </a:extLst>
            </p:cNvPr>
            <p:cNvSpPr txBox="1"/>
            <p:nvPr/>
          </p:nvSpPr>
          <p:spPr bwMode="auto">
            <a:xfrm>
              <a:off x="4336423" y="302306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868E3549-FFEA-AEA1-EC0D-433AE5ECDD2F}"/>
                </a:ext>
              </a:extLst>
            </p:cNvPr>
            <p:cNvSpPr txBox="1"/>
            <p:nvPr/>
          </p:nvSpPr>
          <p:spPr bwMode="auto">
            <a:xfrm>
              <a:off x="4210014" y="299524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1379A8B3-4DC1-6B3A-B466-AAF53A1B8126}"/>
                </a:ext>
              </a:extLst>
            </p:cNvPr>
            <p:cNvSpPr txBox="1"/>
            <p:nvPr/>
          </p:nvSpPr>
          <p:spPr bwMode="auto">
            <a:xfrm>
              <a:off x="4305145" y="302537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B40EBD2A-EB14-5A63-25F8-639806BE1B63}"/>
                </a:ext>
              </a:extLst>
            </p:cNvPr>
            <p:cNvSpPr txBox="1"/>
            <p:nvPr/>
          </p:nvSpPr>
          <p:spPr bwMode="auto">
            <a:xfrm>
              <a:off x="4369237" y="303190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9EB58160-D82E-360D-A4CC-378163595389}"/>
                </a:ext>
              </a:extLst>
            </p:cNvPr>
            <p:cNvSpPr txBox="1"/>
            <p:nvPr/>
          </p:nvSpPr>
          <p:spPr bwMode="auto">
            <a:xfrm>
              <a:off x="4524990" y="315756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77BBB371-5542-F42D-AE46-F1FE1B37E2A2}"/>
                </a:ext>
              </a:extLst>
            </p:cNvPr>
            <p:cNvSpPr txBox="1"/>
            <p:nvPr/>
          </p:nvSpPr>
          <p:spPr bwMode="auto">
            <a:xfrm>
              <a:off x="4890221" y="334771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FADA9295-0E87-8B5A-6A2A-2E392CBC5F53}"/>
                </a:ext>
              </a:extLst>
            </p:cNvPr>
            <p:cNvSpPr txBox="1"/>
            <p:nvPr/>
          </p:nvSpPr>
          <p:spPr bwMode="auto">
            <a:xfrm>
              <a:off x="4966421" y="345478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5CD7DB48-34ED-1902-14D1-221412C3C626}"/>
                </a:ext>
              </a:extLst>
            </p:cNvPr>
            <p:cNvSpPr txBox="1"/>
            <p:nvPr/>
          </p:nvSpPr>
          <p:spPr bwMode="auto">
            <a:xfrm>
              <a:off x="5164458" y="352689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945FD41C-F4FC-CB76-BAB7-C55AC6F957A7}"/>
                </a:ext>
              </a:extLst>
            </p:cNvPr>
            <p:cNvSpPr txBox="1"/>
            <p:nvPr/>
          </p:nvSpPr>
          <p:spPr bwMode="auto">
            <a:xfrm>
              <a:off x="5342119" y="366483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EEDB817D-7102-61FA-3023-5B22D3233767}"/>
                </a:ext>
              </a:extLst>
            </p:cNvPr>
            <p:cNvSpPr txBox="1"/>
            <p:nvPr/>
          </p:nvSpPr>
          <p:spPr bwMode="auto">
            <a:xfrm>
              <a:off x="5414091" y="367238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B3360F3A-F5E0-473E-941A-C518A372A319}"/>
                </a:ext>
              </a:extLst>
            </p:cNvPr>
            <p:cNvSpPr txBox="1"/>
            <p:nvPr/>
          </p:nvSpPr>
          <p:spPr bwMode="auto">
            <a:xfrm>
              <a:off x="5383012" y="367138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6AB5364F-765C-6021-FD8E-5ED3E780DBEB}"/>
                </a:ext>
              </a:extLst>
            </p:cNvPr>
            <p:cNvSpPr txBox="1"/>
            <p:nvPr/>
          </p:nvSpPr>
          <p:spPr bwMode="auto">
            <a:xfrm>
              <a:off x="5539238" y="373961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10EE958F-D219-C9EC-2017-8E119E9A333B}"/>
                </a:ext>
              </a:extLst>
            </p:cNvPr>
            <p:cNvSpPr txBox="1"/>
            <p:nvPr/>
          </p:nvSpPr>
          <p:spPr bwMode="auto">
            <a:xfrm>
              <a:off x="5610917" y="384390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EBED5E91-8D18-DFCD-4237-038D34D050A4}"/>
                </a:ext>
              </a:extLst>
            </p:cNvPr>
            <p:cNvSpPr txBox="1"/>
            <p:nvPr/>
          </p:nvSpPr>
          <p:spPr bwMode="auto">
            <a:xfrm>
              <a:off x="5701477" y="384124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A3DD90CD-0BEA-4D4C-3CE9-095C1F79ACD4}"/>
                </a:ext>
              </a:extLst>
            </p:cNvPr>
            <p:cNvSpPr txBox="1"/>
            <p:nvPr/>
          </p:nvSpPr>
          <p:spPr bwMode="auto">
            <a:xfrm>
              <a:off x="5741213" y="391087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4865CDB9-364C-31D5-03D0-1FBE6E675035}"/>
                </a:ext>
              </a:extLst>
            </p:cNvPr>
            <p:cNvSpPr txBox="1"/>
            <p:nvPr/>
          </p:nvSpPr>
          <p:spPr bwMode="auto">
            <a:xfrm>
              <a:off x="5830854" y="391742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EE2CE055-D803-DD7B-5E04-6475B18A397A}"/>
                </a:ext>
              </a:extLst>
            </p:cNvPr>
            <p:cNvSpPr txBox="1"/>
            <p:nvPr/>
          </p:nvSpPr>
          <p:spPr bwMode="auto">
            <a:xfrm>
              <a:off x="5803403" y="391742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24FD6D54-468D-DAE8-5542-37255E48500A}"/>
                </a:ext>
              </a:extLst>
            </p:cNvPr>
            <p:cNvSpPr txBox="1"/>
            <p:nvPr/>
          </p:nvSpPr>
          <p:spPr bwMode="auto">
            <a:xfrm>
              <a:off x="5937961" y="397721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AAC84633-AA17-19D0-4A0A-DA2116F19B21}"/>
                </a:ext>
              </a:extLst>
            </p:cNvPr>
            <p:cNvSpPr txBox="1"/>
            <p:nvPr/>
          </p:nvSpPr>
          <p:spPr bwMode="auto">
            <a:xfrm>
              <a:off x="6005378" y="402591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072EF54C-2F04-2805-6B9A-67BC8BF68F88}"/>
                </a:ext>
              </a:extLst>
            </p:cNvPr>
            <p:cNvSpPr txBox="1"/>
            <p:nvPr/>
          </p:nvSpPr>
          <p:spPr bwMode="auto">
            <a:xfrm>
              <a:off x="6070254" y="403088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6A04D0BA-32EF-11E1-7909-45E7B2AEC4F2}"/>
                </a:ext>
              </a:extLst>
            </p:cNvPr>
            <p:cNvSpPr txBox="1"/>
            <p:nvPr/>
          </p:nvSpPr>
          <p:spPr bwMode="auto">
            <a:xfrm>
              <a:off x="6104277" y="403125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A2DB96F2-2944-B6BC-2156-3D65E0185B88}"/>
                </a:ext>
              </a:extLst>
            </p:cNvPr>
            <p:cNvSpPr txBox="1"/>
            <p:nvPr/>
          </p:nvSpPr>
          <p:spPr bwMode="auto">
            <a:xfrm>
              <a:off x="6152931" y="407866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A75DA793-E882-E780-3A43-F2A4BBBAC072}"/>
                </a:ext>
              </a:extLst>
            </p:cNvPr>
            <p:cNvSpPr txBox="1"/>
            <p:nvPr/>
          </p:nvSpPr>
          <p:spPr bwMode="auto">
            <a:xfrm>
              <a:off x="6259571" y="419366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074B0C69-7AB6-A5B5-47E3-E21F681F8A60}"/>
                </a:ext>
              </a:extLst>
            </p:cNvPr>
            <p:cNvSpPr txBox="1"/>
            <p:nvPr/>
          </p:nvSpPr>
          <p:spPr bwMode="auto">
            <a:xfrm>
              <a:off x="6305113" y="419416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23F35D1B-8BCB-016C-2CE4-ABB5835DE03B}"/>
                </a:ext>
              </a:extLst>
            </p:cNvPr>
            <p:cNvSpPr txBox="1"/>
            <p:nvPr/>
          </p:nvSpPr>
          <p:spPr bwMode="auto">
            <a:xfrm>
              <a:off x="6675685" y="429641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0450AAF7-3A7C-7C7E-DD87-669703C0D23C}"/>
                </a:ext>
              </a:extLst>
            </p:cNvPr>
            <p:cNvSpPr txBox="1"/>
            <p:nvPr/>
          </p:nvSpPr>
          <p:spPr bwMode="auto">
            <a:xfrm>
              <a:off x="6896952" y="436082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CC6CCC8E-682C-ACCA-60AC-91A6540AFB8D}"/>
                </a:ext>
              </a:extLst>
            </p:cNvPr>
            <p:cNvSpPr txBox="1"/>
            <p:nvPr/>
          </p:nvSpPr>
          <p:spPr bwMode="auto">
            <a:xfrm>
              <a:off x="6987807" y="439524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E85503F4-119C-1BEC-1E79-72F69398F3D7}"/>
                </a:ext>
              </a:extLst>
            </p:cNvPr>
            <p:cNvSpPr txBox="1"/>
            <p:nvPr/>
          </p:nvSpPr>
          <p:spPr bwMode="auto">
            <a:xfrm>
              <a:off x="7191906" y="440321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84487FAF-6EEE-74B8-A23D-CDF578E684E0}"/>
                </a:ext>
              </a:extLst>
            </p:cNvPr>
            <p:cNvSpPr txBox="1"/>
            <p:nvPr/>
          </p:nvSpPr>
          <p:spPr bwMode="auto">
            <a:xfrm>
              <a:off x="7270022" y="440885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253A3E34-1843-7F0F-B7DF-D2E6D37B1D0A}"/>
                </a:ext>
              </a:extLst>
            </p:cNvPr>
            <p:cNvSpPr txBox="1"/>
            <p:nvPr/>
          </p:nvSpPr>
          <p:spPr bwMode="auto">
            <a:xfrm>
              <a:off x="7765630" y="440321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E6DD677C-17B4-F552-8CB1-B5DFC4396018}"/>
                </a:ext>
              </a:extLst>
            </p:cNvPr>
            <p:cNvSpPr txBox="1"/>
            <p:nvPr/>
          </p:nvSpPr>
          <p:spPr bwMode="auto">
            <a:xfrm>
              <a:off x="7857135" y="439923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544ECEA6-328D-9AEE-2340-7D67CB91AC1D}"/>
                </a:ext>
              </a:extLst>
            </p:cNvPr>
            <p:cNvSpPr txBox="1"/>
            <p:nvPr/>
          </p:nvSpPr>
          <p:spPr bwMode="auto">
            <a:xfrm>
              <a:off x="7031848" y="440388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0E9C63AC-E6E0-96E9-0C4D-9ADF459DD000}"/>
                </a:ext>
              </a:extLst>
            </p:cNvPr>
            <p:cNvSpPr txBox="1"/>
            <p:nvPr/>
          </p:nvSpPr>
          <p:spPr bwMode="auto">
            <a:xfrm>
              <a:off x="7049523" y="440301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E8FD7CFF-1D19-D39C-DAD2-5E241B28BD59}"/>
                </a:ext>
              </a:extLst>
            </p:cNvPr>
            <p:cNvSpPr txBox="1"/>
            <p:nvPr/>
          </p:nvSpPr>
          <p:spPr bwMode="auto">
            <a:xfrm>
              <a:off x="8750844" y="463983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CC42C8D5-FDAE-0BC4-60A4-0713BE70A1D7}"/>
                </a:ext>
              </a:extLst>
            </p:cNvPr>
            <p:cNvSpPr txBox="1"/>
            <p:nvPr/>
          </p:nvSpPr>
          <p:spPr bwMode="auto">
            <a:xfrm>
              <a:off x="9645321" y="492750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237" name="TextBox 236">
            <a:extLst>
              <a:ext uri="{FF2B5EF4-FFF2-40B4-BE49-F238E27FC236}">
                <a16:creationId xmlns:a16="http://schemas.microsoft.com/office/drawing/2014/main" id="{DC99D436-3BF2-FF3C-02E7-BADCF5AB3D53}"/>
              </a:ext>
            </a:extLst>
          </p:cNvPr>
          <p:cNvSpPr txBox="1"/>
          <p:nvPr/>
        </p:nvSpPr>
        <p:spPr bwMode="auto">
          <a:xfrm>
            <a:off x="1961468" y="149318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8" name="TextBox 237">
            <a:extLst>
              <a:ext uri="{FF2B5EF4-FFF2-40B4-BE49-F238E27FC236}">
                <a16:creationId xmlns:a16="http://schemas.microsoft.com/office/drawing/2014/main" id="{CAC1F09F-0A06-C088-0437-2EB0FD8428B8}"/>
              </a:ext>
            </a:extLst>
          </p:cNvPr>
          <p:cNvSpPr txBox="1"/>
          <p:nvPr/>
        </p:nvSpPr>
        <p:spPr bwMode="auto">
          <a:xfrm>
            <a:off x="1999652" y="149759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9" name="TextBox 238">
            <a:extLst>
              <a:ext uri="{FF2B5EF4-FFF2-40B4-BE49-F238E27FC236}">
                <a16:creationId xmlns:a16="http://schemas.microsoft.com/office/drawing/2014/main" id="{9868D201-FEB5-FA15-D916-E3ACBE3351E7}"/>
              </a:ext>
            </a:extLst>
          </p:cNvPr>
          <p:cNvSpPr txBox="1"/>
          <p:nvPr/>
        </p:nvSpPr>
        <p:spPr bwMode="auto">
          <a:xfrm>
            <a:off x="2123283" y="149779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0" name="TextBox 239">
            <a:extLst>
              <a:ext uri="{FF2B5EF4-FFF2-40B4-BE49-F238E27FC236}">
                <a16:creationId xmlns:a16="http://schemas.microsoft.com/office/drawing/2014/main" id="{68607F18-2E1E-ACFE-43AE-4D4222477C05}"/>
              </a:ext>
            </a:extLst>
          </p:cNvPr>
          <p:cNvSpPr txBox="1"/>
          <p:nvPr/>
        </p:nvSpPr>
        <p:spPr bwMode="auto">
          <a:xfrm>
            <a:off x="2467916" y="163935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1" name="TextBox 240">
            <a:extLst>
              <a:ext uri="{FF2B5EF4-FFF2-40B4-BE49-F238E27FC236}">
                <a16:creationId xmlns:a16="http://schemas.microsoft.com/office/drawing/2014/main" id="{D8AB80EA-D10C-BD45-FDAA-423AC9128D05}"/>
              </a:ext>
            </a:extLst>
          </p:cNvPr>
          <p:cNvSpPr txBox="1"/>
          <p:nvPr/>
        </p:nvSpPr>
        <p:spPr bwMode="auto">
          <a:xfrm>
            <a:off x="2189534" y="152540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2" name="TextBox 241">
            <a:extLst>
              <a:ext uri="{FF2B5EF4-FFF2-40B4-BE49-F238E27FC236}">
                <a16:creationId xmlns:a16="http://schemas.microsoft.com/office/drawing/2014/main" id="{EC65F114-EEDE-E499-93DC-6080B29DA985}"/>
              </a:ext>
            </a:extLst>
          </p:cNvPr>
          <p:cNvSpPr txBox="1"/>
          <p:nvPr/>
        </p:nvSpPr>
        <p:spPr bwMode="auto">
          <a:xfrm>
            <a:off x="2262981" y="155070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3" name="TextBox 242">
            <a:extLst>
              <a:ext uri="{FF2B5EF4-FFF2-40B4-BE49-F238E27FC236}">
                <a16:creationId xmlns:a16="http://schemas.microsoft.com/office/drawing/2014/main" id="{9C2F1DF1-984D-1CDD-24A4-4AE6B53FA888}"/>
              </a:ext>
            </a:extLst>
          </p:cNvPr>
          <p:cNvSpPr txBox="1"/>
          <p:nvPr/>
        </p:nvSpPr>
        <p:spPr bwMode="auto">
          <a:xfrm>
            <a:off x="2325013" y="158170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4" name="TextBox 243">
            <a:extLst>
              <a:ext uri="{FF2B5EF4-FFF2-40B4-BE49-F238E27FC236}">
                <a16:creationId xmlns:a16="http://schemas.microsoft.com/office/drawing/2014/main" id="{1A6DD620-2D33-0B64-50D2-6F96FFAC7C99}"/>
              </a:ext>
            </a:extLst>
          </p:cNvPr>
          <p:cNvSpPr txBox="1"/>
          <p:nvPr/>
        </p:nvSpPr>
        <p:spPr bwMode="auto">
          <a:xfrm>
            <a:off x="2957642" y="194458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5" name="TextBox 244">
            <a:extLst>
              <a:ext uri="{FF2B5EF4-FFF2-40B4-BE49-F238E27FC236}">
                <a16:creationId xmlns:a16="http://schemas.microsoft.com/office/drawing/2014/main" id="{CFD2E2F7-E9C9-9062-D405-EAC688D69B86}"/>
              </a:ext>
            </a:extLst>
          </p:cNvPr>
          <p:cNvSpPr txBox="1"/>
          <p:nvPr/>
        </p:nvSpPr>
        <p:spPr bwMode="auto">
          <a:xfrm>
            <a:off x="3077344" y="196934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6" name="TextBox 245">
            <a:extLst>
              <a:ext uri="{FF2B5EF4-FFF2-40B4-BE49-F238E27FC236}">
                <a16:creationId xmlns:a16="http://schemas.microsoft.com/office/drawing/2014/main" id="{88E20656-00F8-1369-CA74-1102CCE0EC57}"/>
              </a:ext>
            </a:extLst>
          </p:cNvPr>
          <p:cNvSpPr txBox="1"/>
          <p:nvPr/>
        </p:nvSpPr>
        <p:spPr bwMode="auto">
          <a:xfrm>
            <a:off x="3189198" y="203007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7" name="TextBox 246">
            <a:extLst>
              <a:ext uri="{FF2B5EF4-FFF2-40B4-BE49-F238E27FC236}">
                <a16:creationId xmlns:a16="http://schemas.microsoft.com/office/drawing/2014/main" id="{1FA15BEE-69F7-C000-D474-42E76AE3F638}"/>
              </a:ext>
            </a:extLst>
          </p:cNvPr>
          <p:cNvSpPr txBox="1"/>
          <p:nvPr/>
        </p:nvSpPr>
        <p:spPr bwMode="auto">
          <a:xfrm>
            <a:off x="3469477" y="216634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8" name="TextBox 247">
            <a:extLst>
              <a:ext uri="{FF2B5EF4-FFF2-40B4-BE49-F238E27FC236}">
                <a16:creationId xmlns:a16="http://schemas.microsoft.com/office/drawing/2014/main" id="{4F9F1C9C-C003-1841-0130-A5948AFCDEEF}"/>
              </a:ext>
            </a:extLst>
          </p:cNvPr>
          <p:cNvSpPr txBox="1"/>
          <p:nvPr/>
        </p:nvSpPr>
        <p:spPr bwMode="auto">
          <a:xfrm>
            <a:off x="3626321" y="224730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49" name="TextBox 248">
            <a:extLst>
              <a:ext uri="{FF2B5EF4-FFF2-40B4-BE49-F238E27FC236}">
                <a16:creationId xmlns:a16="http://schemas.microsoft.com/office/drawing/2014/main" id="{397895B5-AC69-8ACC-CF36-04E851477FD2}"/>
              </a:ext>
            </a:extLst>
          </p:cNvPr>
          <p:cNvSpPr txBox="1"/>
          <p:nvPr/>
        </p:nvSpPr>
        <p:spPr bwMode="auto">
          <a:xfrm>
            <a:off x="3816658" y="242094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0" name="TextBox 249">
            <a:extLst>
              <a:ext uri="{FF2B5EF4-FFF2-40B4-BE49-F238E27FC236}">
                <a16:creationId xmlns:a16="http://schemas.microsoft.com/office/drawing/2014/main" id="{1BD024FE-B49F-8451-8BF4-D90CEE896F26}"/>
              </a:ext>
            </a:extLst>
          </p:cNvPr>
          <p:cNvSpPr txBox="1"/>
          <p:nvPr/>
        </p:nvSpPr>
        <p:spPr bwMode="auto">
          <a:xfrm>
            <a:off x="3873661" y="250639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1" name="TextBox 250">
            <a:extLst>
              <a:ext uri="{FF2B5EF4-FFF2-40B4-BE49-F238E27FC236}">
                <a16:creationId xmlns:a16="http://schemas.microsoft.com/office/drawing/2014/main" id="{0BFF0A7C-EA62-FC5C-B748-D36412100D9E}"/>
              </a:ext>
            </a:extLst>
          </p:cNvPr>
          <p:cNvSpPr txBox="1"/>
          <p:nvPr/>
        </p:nvSpPr>
        <p:spPr bwMode="auto">
          <a:xfrm>
            <a:off x="3968911" y="256354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2" name="TextBox 251">
            <a:extLst>
              <a:ext uri="{FF2B5EF4-FFF2-40B4-BE49-F238E27FC236}">
                <a16:creationId xmlns:a16="http://schemas.microsoft.com/office/drawing/2014/main" id="{7568B7D9-77A3-F0A9-0F98-4F2CA1BEB5DC}"/>
              </a:ext>
            </a:extLst>
          </p:cNvPr>
          <p:cNvSpPr txBox="1"/>
          <p:nvPr/>
        </p:nvSpPr>
        <p:spPr bwMode="auto">
          <a:xfrm>
            <a:off x="3990792" y="256724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3" name="TextBox 252">
            <a:extLst>
              <a:ext uri="{FF2B5EF4-FFF2-40B4-BE49-F238E27FC236}">
                <a16:creationId xmlns:a16="http://schemas.microsoft.com/office/drawing/2014/main" id="{FBA92444-2D0E-9CDE-17EA-5DB07EC2790C}"/>
              </a:ext>
            </a:extLst>
          </p:cNvPr>
          <p:cNvSpPr txBox="1"/>
          <p:nvPr/>
        </p:nvSpPr>
        <p:spPr bwMode="auto">
          <a:xfrm>
            <a:off x="4065494" y="2617312"/>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4" name="TextBox 253">
            <a:extLst>
              <a:ext uri="{FF2B5EF4-FFF2-40B4-BE49-F238E27FC236}">
                <a16:creationId xmlns:a16="http://schemas.microsoft.com/office/drawing/2014/main" id="{D7303252-D7DB-AF56-8A0C-E6A051FDA547}"/>
              </a:ext>
            </a:extLst>
          </p:cNvPr>
          <p:cNvSpPr txBox="1"/>
          <p:nvPr/>
        </p:nvSpPr>
        <p:spPr bwMode="auto">
          <a:xfrm>
            <a:off x="4151623" y="266551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5" name="TextBox 254">
            <a:extLst>
              <a:ext uri="{FF2B5EF4-FFF2-40B4-BE49-F238E27FC236}">
                <a16:creationId xmlns:a16="http://schemas.microsoft.com/office/drawing/2014/main" id="{CC0919DA-D5BF-D683-1626-17619B6FEF11}"/>
              </a:ext>
            </a:extLst>
          </p:cNvPr>
          <p:cNvSpPr txBox="1"/>
          <p:nvPr/>
        </p:nvSpPr>
        <p:spPr bwMode="auto">
          <a:xfrm>
            <a:off x="4212095" y="266812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6" name="TextBox 255">
            <a:extLst>
              <a:ext uri="{FF2B5EF4-FFF2-40B4-BE49-F238E27FC236}">
                <a16:creationId xmlns:a16="http://schemas.microsoft.com/office/drawing/2014/main" id="{183B312C-8488-1BB5-74D9-79301B5DED3D}"/>
              </a:ext>
            </a:extLst>
          </p:cNvPr>
          <p:cNvSpPr txBox="1"/>
          <p:nvPr/>
        </p:nvSpPr>
        <p:spPr bwMode="auto">
          <a:xfrm>
            <a:off x="4192947" y="266512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7" name="TextBox 256">
            <a:extLst>
              <a:ext uri="{FF2B5EF4-FFF2-40B4-BE49-F238E27FC236}">
                <a16:creationId xmlns:a16="http://schemas.microsoft.com/office/drawing/2014/main" id="{B47E5134-3020-ED13-C16C-7ABA8F57DC56}"/>
              </a:ext>
            </a:extLst>
          </p:cNvPr>
          <p:cNvSpPr txBox="1"/>
          <p:nvPr/>
        </p:nvSpPr>
        <p:spPr bwMode="auto">
          <a:xfrm>
            <a:off x="4310339" y="276369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8" name="TextBox 257">
            <a:extLst>
              <a:ext uri="{FF2B5EF4-FFF2-40B4-BE49-F238E27FC236}">
                <a16:creationId xmlns:a16="http://schemas.microsoft.com/office/drawing/2014/main" id="{E5E068C7-7ACC-70E9-E48A-BDE69002ADD7}"/>
              </a:ext>
            </a:extLst>
          </p:cNvPr>
          <p:cNvSpPr txBox="1"/>
          <p:nvPr/>
        </p:nvSpPr>
        <p:spPr bwMode="auto">
          <a:xfrm>
            <a:off x="4408809" y="278823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9" name="TextBox 258">
            <a:extLst>
              <a:ext uri="{FF2B5EF4-FFF2-40B4-BE49-F238E27FC236}">
                <a16:creationId xmlns:a16="http://schemas.microsoft.com/office/drawing/2014/main" id="{64572826-C9B8-A9E9-24E5-E74F31309C95}"/>
              </a:ext>
            </a:extLst>
          </p:cNvPr>
          <p:cNvSpPr txBox="1"/>
          <p:nvPr/>
        </p:nvSpPr>
        <p:spPr bwMode="auto">
          <a:xfrm>
            <a:off x="4383334" y="278554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0" name="TextBox 259">
            <a:extLst>
              <a:ext uri="{FF2B5EF4-FFF2-40B4-BE49-F238E27FC236}">
                <a16:creationId xmlns:a16="http://schemas.microsoft.com/office/drawing/2014/main" id="{3CD47EA7-744C-BAD6-0501-7616ABD45484}"/>
              </a:ext>
            </a:extLst>
          </p:cNvPr>
          <p:cNvSpPr txBox="1"/>
          <p:nvPr/>
        </p:nvSpPr>
        <p:spPr bwMode="auto">
          <a:xfrm>
            <a:off x="4501499" y="285208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1" name="TextBox 260">
            <a:extLst>
              <a:ext uri="{FF2B5EF4-FFF2-40B4-BE49-F238E27FC236}">
                <a16:creationId xmlns:a16="http://schemas.microsoft.com/office/drawing/2014/main" id="{27DADD54-3351-88CD-7790-59C3BC33D2E8}"/>
              </a:ext>
            </a:extLst>
          </p:cNvPr>
          <p:cNvSpPr txBox="1"/>
          <p:nvPr/>
        </p:nvSpPr>
        <p:spPr bwMode="auto">
          <a:xfrm>
            <a:off x="4581154" y="289158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2" name="TextBox 261">
            <a:extLst>
              <a:ext uri="{FF2B5EF4-FFF2-40B4-BE49-F238E27FC236}">
                <a16:creationId xmlns:a16="http://schemas.microsoft.com/office/drawing/2014/main" id="{3470BC90-C966-C90A-138C-BC6CD114E8F4}"/>
              </a:ext>
            </a:extLst>
          </p:cNvPr>
          <p:cNvSpPr txBox="1"/>
          <p:nvPr/>
        </p:nvSpPr>
        <p:spPr bwMode="auto">
          <a:xfrm>
            <a:off x="4521125" y="285863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3" name="TextBox 262">
            <a:extLst>
              <a:ext uri="{FF2B5EF4-FFF2-40B4-BE49-F238E27FC236}">
                <a16:creationId xmlns:a16="http://schemas.microsoft.com/office/drawing/2014/main" id="{B49A43B3-917C-97F5-0E4B-D9C385F6ECEA}"/>
              </a:ext>
            </a:extLst>
          </p:cNvPr>
          <p:cNvSpPr txBox="1"/>
          <p:nvPr/>
        </p:nvSpPr>
        <p:spPr bwMode="auto">
          <a:xfrm>
            <a:off x="4819178" y="307969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4" name="TextBox 263">
            <a:extLst>
              <a:ext uri="{FF2B5EF4-FFF2-40B4-BE49-F238E27FC236}">
                <a16:creationId xmlns:a16="http://schemas.microsoft.com/office/drawing/2014/main" id="{95EE68BB-5832-0B15-033E-8714557DF6F8}"/>
              </a:ext>
            </a:extLst>
          </p:cNvPr>
          <p:cNvSpPr txBox="1"/>
          <p:nvPr/>
        </p:nvSpPr>
        <p:spPr bwMode="auto">
          <a:xfrm>
            <a:off x="4974396" y="313065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5" name="TextBox 264">
            <a:extLst>
              <a:ext uri="{FF2B5EF4-FFF2-40B4-BE49-F238E27FC236}">
                <a16:creationId xmlns:a16="http://schemas.microsoft.com/office/drawing/2014/main" id="{734D1C86-BF5B-EFB4-EA0C-1042391199FE}"/>
              </a:ext>
            </a:extLst>
          </p:cNvPr>
          <p:cNvSpPr txBox="1"/>
          <p:nvPr/>
        </p:nvSpPr>
        <p:spPr bwMode="auto">
          <a:xfrm>
            <a:off x="5000256" y="313428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6" name="TextBox 265">
            <a:extLst>
              <a:ext uri="{FF2B5EF4-FFF2-40B4-BE49-F238E27FC236}">
                <a16:creationId xmlns:a16="http://schemas.microsoft.com/office/drawing/2014/main" id="{9AB61991-865B-F142-85ED-D17C8C18DB6E}"/>
              </a:ext>
            </a:extLst>
          </p:cNvPr>
          <p:cNvSpPr txBox="1"/>
          <p:nvPr/>
        </p:nvSpPr>
        <p:spPr bwMode="auto">
          <a:xfrm>
            <a:off x="5091772" y="321432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7" name="TextBox 266">
            <a:extLst>
              <a:ext uri="{FF2B5EF4-FFF2-40B4-BE49-F238E27FC236}">
                <a16:creationId xmlns:a16="http://schemas.microsoft.com/office/drawing/2014/main" id="{04CEA60B-F9AE-BEC6-8895-89835E57B591}"/>
              </a:ext>
            </a:extLst>
          </p:cNvPr>
          <p:cNvSpPr txBox="1"/>
          <p:nvPr/>
        </p:nvSpPr>
        <p:spPr bwMode="auto">
          <a:xfrm>
            <a:off x="5171410" y="321669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8" name="TextBox 267">
            <a:extLst>
              <a:ext uri="{FF2B5EF4-FFF2-40B4-BE49-F238E27FC236}">
                <a16:creationId xmlns:a16="http://schemas.microsoft.com/office/drawing/2014/main" id="{21F30B6F-7DD6-2051-EA17-0708DEEB09FC}"/>
              </a:ext>
            </a:extLst>
          </p:cNvPr>
          <p:cNvSpPr txBox="1"/>
          <p:nvPr/>
        </p:nvSpPr>
        <p:spPr bwMode="auto">
          <a:xfrm>
            <a:off x="5196630" y="321817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9" name="TextBox 268">
            <a:extLst>
              <a:ext uri="{FF2B5EF4-FFF2-40B4-BE49-F238E27FC236}">
                <a16:creationId xmlns:a16="http://schemas.microsoft.com/office/drawing/2014/main" id="{863B2F66-CC67-26D7-736F-6466C3774814}"/>
              </a:ext>
            </a:extLst>
          </p:cNvPr>
          <p:cNvSpPr txBox="1"/>
          <p:nvPr/>
        </p:nvSpPr>
        <p:spPr bwMode="auto">
          <a:xfrm>
            <a:off x="5413415" y="329977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0" name="TextBox 269">
            <a:extLst>
              <a:ext uri="{FF2B5EF4-FFF2-40B4-BE49-F238E27FC236}">
                <a16:creationId xmlns:a16="http://schemas.microsoft.com/office/drawing/2014/main" id="{6F6A9DF7-DD9D-7950-2AC4-832036D1010E}"/>
              </a:ext>
            </a:extLst>
          </p:cNvPr>
          <p:cNvSpPr txBox="1"/>
          <p:nvPr/>
        </p:nvSpPr>
        <p:spPr bwMode="auto">
          <a:xfrm>
            <a:off x="5390464" y="329595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1" name="TextBox 270">
            <a:extLst>
              <a:ext uri="{FF2B5EF4-FFF2-40B4-BE49-F238E27FC236}">
                <a16:creationId xmlns:a16="http://schemas.microsoft.com/office/drawing/2014/main" id="{79B813D7-4366-65D3-AFD4-56D99E8A9558}"/>
              </a:ext>
            </a:extLst>
          </p:cNvPr>
          <p:cNvSpPr txBox="1"/>
          <p:nvPr/>
        </p:nvSpPr>
        <p:spPr bwMode="auto">
          <a:xfrm>
            <a:off x="5466347" y="335477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2" name="TextBox 271">
            <a:extLst>
              <a:ext uri="{FF2B5EF4-FFF2-40B4-BE49-F238E27FC236}">
                <a16:creationId xmlns:a16="http://schemas.microsoft.com/office/drawing/2014/main" id="{6AB2C4D8-DC5A-E9DA-CBFA-8A96F9B46F27}"/>
              </a:ext>
            </a:extLst>
          </p:cNvPr>
          <p:cNvSpPr txBox="1"/>
          <p:nvPr/>
        </p:nvSpPr>
        <p:spPr bwMode="auto">
          <a:xfrm>
            <a:off x="5519629" y="338592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3" name="TextBox 272">
            <a:extLst>
              <a:ext uri="{FF2B5EF4-FFF2-40B4-BE49-F238E27FC236}">
                <a16:creationId xmlns:a16="http://schemas.microsoft.com/office/drawing/2014/main" id="{19010672-C41E-5654-782D-5C461FF4239E}"/>
              </a:ext>
            </a:extLst>
          </p:cNvPr>
          <p:cNvSpPr txBox="1"/>
          <p:nvPr/>
        </p:nvSpPr>
        <p:spPr bwMode="auto">
          <a:xfrm>
            <a:off x="5562275" y="341163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4" name="TextBox 273">
            <a:extLst>
              <a:ext uri="{FF2B5EF4-FFF2-40B4-BE49-F238E27FC236}">
                <a16:creationId xmlns:a16="http://schemas.microsoft.com/office/drawing/2014/main" id="{11FC0963-963E-CE76-A02B-14697B90FBBC}"/>
              </a:ext>
            </a:extLst>
          </p:cNvPr>
          <p:cNvSpPr txBox="1"/>
          <p:nvPr/>
        </p:nvSpPr>
        <p:spPr bwMode="auto">
          <a:xfrm>
            <a:off x="5590091" y="341163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5" name="TextBox 274">
            <a:extLst>
              <a:ext uri="{FF2B5EF4-FFF2-40B4-BE49-F238E27FC236}">
                <a16:creationId xmlns:a16="http://schemas.microsoft.com/office/drawing/2014/main" id="{8CBC9B50-B85B-FD62-1968-5EA640577320}"/>
              </a:ext>
            </a:extLst>
          </p:cNvPr>
          <p:cNvSpPr txBox="1"/>
          <p:nvPr/>
        </p:nvSpPr>
        <p:spPr bwMode="auto">
          <a:xfrm>
            <a:off x="5664149" y="342217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6" name="TextBox 275">
            <a:extLst>
              <a:ext uri="{FF2B5EF4-FFF2-40B4-BE49-F238E27FC236}">
                <a16:creationId xmlns:a16="http://schemas.microsoft.com/office/drawing/2014/main" id="{3E5EA8BC-70B0-7890-938C-C88B36AD80B2}"/>
              </a:ext>
            </a:extLst>
          </p:cNvPr>
          <p:cNvSpPr txBox="1"/>
          <p:nvPr/>
        </p:nvSpPr>
        <p:spPr bwMode="auto">
          <a:xfrm>
            <a:off x="5703341" y="3490918"/>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7" name="TextBox 276">
            <a:extLst>
              <a:ext uri="{FF2B5EF4-FFF2-40B4-BE49-F238E27FC236}">
                <a16:creationId xmlns:a16="http://schemas.microsoft.com/office/drawing/2014/main" id="{87AA0F44-3DAA-8B12-0D41-8FB402AD3FE3}"/>
              </a:ext>
            </a:extLst>
          </p:cNvPr>
          <p:cNvSpPr txBox="1"/>
          <p:nvPr/>
        </p:nvSpPr>
        <p:spPr bwMode="auto">
          <a:xfrm>
            <a:off x="5828430" y="354536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8" name="TextBox 277">
            <a:extLst>
              <a:ext uri="{FF2B5EF4-FFF2-40B4-BE49-F238E27FC236}">
                <a16:creationId xmlns:a16="http://schemas.microsoft.com/office/drawing/2014/main" id="{EDD48795-C6FB-23FF-8C3B-9C59EA883505}"/>
              </a:ext>
            </a:extLst>
          </p:cNvPr>
          <p:cNvSpPr txBox="1"/>
          <p:nvPr/>
        </p:nvSpPr>
        <p:spPr bwMode="auto">
          <a:xfrm>
            <a:off x="5880458" y="356240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9" name="TextBox 278">
            <a:extLst>
              <a:ext uri="{FF2B5EF4-FFF2-40B4-BE49-F238E27FC236}">
                <a16:creationId xmlns:a16="http://schemas.microsoft.com/office/drawing/2014/main" id="{69535B08-6614-32AD-5A0A-D6B5A033F8CF}"/>
              </a:ext>
            </a:extLst>
          </p:cNvPr>
          <p:cNvSpPr txBox="1"/>
          <p:nvPr/>
        </p:nvSpPr>
        <p:spPr bwMode="auto">
          <a:xfrm>
            <a:off x="5909023" y="356607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0" name="TextBox 279">
            <a:extLst>
              <a:ext uri="{FF2B5EF4-FFF2-40B4-BE49-F238E27FC236}">
                <a16:creationId xmlns:a16="http://schemas.microsoft.com/office/drawing/2014/main" id="{B8B588B6-56D1-8DDC-7BFF-AE642DB8841D}"/>
              </a:ext>
            </a:extLst>
          </p:cNvPr>
          <p:cNvSpPr txBox="1"/>
          <p:nvPr/>
        </p:nvSpPr>
        <p:spPr bwMode="auto">
          <a:xfrm>
            <a:off x="6246741" y="381556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1" name="TextBox 280">
            <a:extLst>
              <a:ext uri="{FF2B5EF4-FFF2-40B4-BE49-F238E27FC236}">
                <a16:creationId xmlns:a16="http://schemas.microsoft.com/office/drawing/2014/main" id="{AD77324D-794E-E8BE-90A2-EF5661E0AF54}"/>
              </a:ext>
            </a:extLst>
          </p:cNvPr>
          <p:cNvSpPr txBox="1"/>
          <p:nvPr/>
        </p:nvSpPr>
        <p:spPr bwMode="auto">
          <a:xfrm>
            <a:off x="6359313" y="385605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2" name="TextBox 281">
            <a:extLst>
              <a:ext uri="{FF2B5EF4-FFF2-40B4-BE49-F238E27FC236}">
                <a16:creationId xmlns:a16="http://schemas.microsoft.com/office/drawing/2014/main" id="{3824C8E0-0AB1-51D6-71F3-CF35912A5961}"/>
              </a:ext>
            </a:extLst>
          </p:cNvPr>
          <p:cNvSpPr txBox="1"/>
          <p:nvPr/>
        </p:nvSpPr>
        <p:spPr bwMode="auto">
          <a:xfrm>
            <a:off x="6315083" y="384338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0E93B956-0654-B209-9598-A7D0C969B4AA}"/>
              </a:ext>
            </a:extLst>
          </p:cNvPr>
          <p:cNvSpPr txBox="1"/>
          <p:nvPr/>
        </p:nvSpPr>
        <p:spPr bwMode="auto">
          <a:xfrm>
            <a:off x="5970130" y="360772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4" name="TextBox 283">
            <a:extLst>
              <a:ext uri="{FF2B5EF4-FFF2-40B4-BE49-F238E27FC236}">
                <a16:creationId xmlns:a16="http://schemas.microsoft.com/office/drawing/2014/main" id="{005B67F5-C3F0-47C0-4F72-28E1BF2165A8}"/>
              </a:ext>
            </a:extLst>
          </p:cNvPr>
          <p:cNvSpPr txBox="1"/>
          <p:nvPr/>
        </p:nvSpPr>
        <p:spPr bwMode="auto">
          <a:xfrm>
            <a:off x="6484281" y="395592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5" name="TextBox 284">
            <a:extLst>
              <a:ext uri="{FF2B5EF4-FFF2-40B4-BE49-F238E27FC236}">
                <a16:creationId xmlns:a16="http://schemas.microsoft.com/office/drawing/2014/main" id="{0E919801-6FCB-6294-5634-99623B5A7F1C}"/>
              </a:ext>
            </a:extLst>
          </p:cNvPr>
          <p:cNvSpPr txBox="1"/>
          <p:nvPr/>
        </p:nvSpPr>
        <p:spPr bwMode="auto">
          <a:xfrm>
            <a:off x="6543168" y="395332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6" name="TextBox 285">
            <a:extLst>
              <a:ext uri="{FF2B5EF4-FFF2-40B4-BE49-F238E27FC236}">
                <a16:creationId xmlns:a16="http://schemas.microsoft.com/office/drawing/2014/main" id="{F53E21FF-CFAB-4742-EB2F-9F3B51B27F65}"/>
              </a:ext>
            </a:extLst>
          </p:cNvPr>
          <p:cNvSpPr txBox="1"/>
          <p:nvPr/>
        </p:nvSpPr>
        <p:spPr bwMode="auto">
          <a:xfrm>
            <a:off x="6571717" y="395282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82D4CB76-5B42-A82A-4662-BD880980AA3F}"/>
              </a:ext>
            </a:extLst>
          </p:cNvPr>
          <p:cNvSpPr txBox="1"/>
          <p:nvPr/>
        </p:nvSpPr>
        <p:spPr bwMode="auto">
          <a:xfrm>
            <a:off x="6719059" y="395989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8" name="TextBox 287">
            <a:extLst>
              <a:ext uri="{FF2B5EF4-FFF2-40B4-BE49-F238E27FC236}">
                <a16:creationId xmlns:a16="http://schemas.microsoft.com/office/drawing/2014/main" id="{D44FADC7-A3C6-5381-2F57-C121AF8A51FA}"/>
              </a:ext>
            </a:extLst>
          </p:cNvPr>
          <p:cNvSpPr txBox="1"/>
          <p:nvPr/>
        </p:nvSpPr>
        <p:spPr bwMode="auto">
          <a:xfrm>
            <a:off x="6846346" y="395969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878CA252-960A-1D6C-9054-C33C7B0E431E}"/>
              </a:ext>
            </a:extLst>
          </p:cNvPr>
          <p:cNvSpPr txBox="1"/>
          <p:nvPr/>
        </p:nvSpPr>
        <p:spPr bwMode="auto">
          <a:xfrm>
            <a:off x="6731621" y="395723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0" name="TextBox 289">
            <a:extLst>
              <a:ext uri="{FF2B5EF4-FFF2-40B4-BE49-F238E27FC236}">
                <a16:creationId xmlns:a16="http://schemas.microsoft.com/office/drawing/2014/main" id="{42C6FD23-B553-1A5E-B2BE-E981ABCEE152}"/>
              </a:ext>
            </a:extLst>
          </p:cNvPr>
          <p:cNvSpPr txBox="1"/>
          <p:nvPr/>
        </p:nvSpPr>
        <p:spPr bwMode="auto">
          <a:xfrm>
            <a:off x="6782696" y="3959396"/>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08025815-89B5-3F0C-43C9-01D0F1EE6BEF}"/>
              </a:ext>
            </a:extLst>
          </p:cNvPr>
          <p:cNvSpPr txBox="1"/>
          <p:nvPr/>
        </p:nvSpPr>
        <p:spPr bwMode="auto">
          <a:xfrm>
            <a:off x="6940941" y="4003827"/>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2" name="TextBox 291">
            <a:extLst>
              <a:ext uri="{FF2B5EF4-FFF2-40B4-BE49-F238E27FC236}">
                <a16:creationId xmlns:a16="http://schemas.microsoft.com/office/drawing/2014/main" id="{AC7A59AF-1D77-F5C9-D4BB-E39AC26C27BB}"/>
              </a:ext>
            </a:extLst>
          </p:cNvPr>
          <p:cNvSpPr txBox="1"/>
          <p:nvPr/>
        </p:nvSpPr>
        <p:spPr bwMode="auto">
          <a:xfrm>
            <a:off x="7090707" y="400561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DDBE4436-CFAC-D21F-78DE-30D13EEAD0F0}"/>
              </a:ext>
            </a:extLst>
          </p:cNvPr>
          <p:cNvSpPr txBox="1"/>
          <p:nvPr/>
        </p:nvSpPr>
        <p:spPr bwMode="auto">
          <a:xfrm>
            <a:off x="7226709" y="399957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4" name="TextBox 293">
            <a:extLst>
              <a:ext uri="{FF2B5EF4-FFF2-40B4-BE49-F238E27FC236}">
                <a16:creationId xmlns:a16="http://schemas.microsoft.com/office/drawing/2014/main" id="{765AA348-6514-7F4A-687A-AD8F5F3C9FCB}"/>
              </a:ext>
            </a:extLst>
          </p:cNvPr>
          <p:cNvSpPr txBox="1"/>
          <p:nvPr/>
        </p:nvSpPr>
        <p:spPr bwMode="auto">
          <a:xfrm>
            <a:off x="7265605" y="4001492"/>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5" name="TextBox 294">
            <a:extLst>
              <a:ext uri="{FF2B5EF4-FFF2-40B4-BE49-F238E27FC236}">
                <a16:creationId xmlns:a16="http://schemas.microsoft.com/office/drawing/2014/main" id="{D630F3EB-434E-DA28-E9F7-FC30F9B165CD}"/>
              </a:ext>
            </a:extLst>
          </p:cNvPr>
          <p:cNvSpPr txBox="1"/>
          <p:nvPr/>
        </p:nvSpPr>
        <p:spPr bwMode="auto">
          <a:xfrm>
            <a:off x="7348914" y="4004572"/>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6" name="TextBox 295">
            <a:extLst>
              <a:ext uri="{FF2B5EF4-FFF2-40B4-BE49-F238E27FC236}">
                <a16:creationId xmlns:a16="http://schemas.microsoft.com/office/drawing/2014/main" id="{38F8DC53-B352-24B5-CA6F-4C847506329B}"/>
              </a:ext>
            </a:extLst>
          </p:cNvPr>
          <p:cNvSpPr txBox="1"/>
          <p:nvPr/>
        </p:nvSpPr>
        <p:spPr bwMode="auto">
          <a:xfrm>
            <a:off x="7486104" y="405241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7" name="TextBox 296">
            <a:extLst>
              <a:ext uri="{FF2B5EF4-FFF2-40B4-BE49-F238E27FC236}">
                <a16:creationId xmlns:a16="http://schemas.microsoft.com/office/drawing/2014/main" id="{39DDA637-474E-BF0E-0965-D42DFEFCC001}"/>
              </a:ext>
            </a:extLst>
          </p:cNvPr>
          <p:cNvSpPr txBox="1"/>
          <p:nvPr/>
        </p:nvSpPr>
        <p:spPr bwMode="auto">
          <a:xfrm>
            <a:off x="7596206" y="4055715"/>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8" name="TextBox 297">
            <a:extLst>
              <a:ext uri="{FF2B5EF4-FFF2-40B4-BE49-F238E27FC236}">
                <a16:creationId xmlns:a16="http://schemas.microsoft.com/office/drawing/2014/main" id="{A1C22E15-92CE-C0CB-ABB4-7D55E972DF5C}"/>
              </a:ext>
            </a:extLst>
          </p:cNvPr>
          <p:cNvSpPr txBox="1"/>
          <p:nvPr/>
        </p:nvSpPr>
        <p:spPr bwMode="auto">
          <a:xfrm>
            <a:off x="7619036" y="4058959"/>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0B68B9C9-3A87-A584-6727-733B97805917}"/>
              </a:ext>
            </a:extLst>
          </p:cNvPr>
          <p:cNvSpPr txBox="1"/>
          <p:nvPr/>
        </p:nvSpPr>
        <p:spPr bwMode="auto">
          <a:xfrm>
            <a:off x="7943523" y="4122562"/>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0" name="TextBox 299">
            <a:extLst>
              <a:ext uri="{FF2B5EF4-FFF2-40B4-BE49-F238E27FC236}">
                <a16:creationId xmlns:a16="http://schemas.microsoft.com/office/drawing/2014/main" id="{C6DB848B-ADC5-DAEF-39E2-87B0F5EB389C}"/>
              </a:ext>
            </a:extLst>
          </p:cNvPr>
          <p:cNvSpPr txBox="1"/>
          <p:nvPr/>
        </p:nvSpPr>
        <p:spPr bwMode="auto">
          <a:xfrm>
            <a:off x="8070375" y="411914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110DB09F-73A6-835E-B0E9-C9FE81689F2C}"/>
              </a:ext>
            </a:extLst>
          </p:cNvPr>
          <p:cNvSpPr txBox="1"/>
          <p:nvPr/>
        </p:nvSpPr>
        <p:spPr bwMode="auto">
          <a:xfrm>
            <a:off x="7879965" y="4121771"/>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2" name="TextBox 301">
            <a:extLst>
              <a:ext uri="{FF2B5EF4-FFF2-40B4-BE49-F238E27FC236}">
                <a16:creationId xmlns:a16="http://schemas.microsoft.com/office/drawing/2014/main" id="{1D9541B7-F540-EB0D-A739-A998F5305C65}"/>
              </a:ext>
            </a:extLst>
          </p:cNvPr>
          <p:cNvSpPr txBox="1"/>
          <p:nvPr/>
        </p:nvSpPr>
        <p:spPr bwMode="auto">
          <a:xfrm>
            <a:off x="8337215" y="423033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92707CF9-C2A9-527D-98A1-33783538EBAF}"/>
              </a:ext>
            </a:extLst>
          </p:cNvPr>
          <p:cNvSpPr txBox="1"/>
          <p:nvPr/>
        </p:nvSpPr>
        <p:spPr bwMode="auto">
          <a:xfrm>
            <a:off x="8767184" y="4446254"/>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4" name="TextBox 303">
            <a:extLst>
              <a:ext uri="{FF2B5EF4-FFF2-40B4-BE49-F238E27FC236}">
                <a16:creationId xmlns:a16="http://schemas.microsoft.com/office/drawing/2014/main" id="{D20815E9-0C54-CB6F-EA38-4345A5542B2C}"/>
              </a:ext>
            </a:extLst>
          </p:cNvPr>
          <p:cNvSpPr txBox="1"/>
          <p:nvPr/>
        </p:nvSpPr>
        <p:spPr bwMode="auto">
          <a:xfrm>
            <a:off x="8923437" y="4592680"/>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FEE0526B-69DB-AAB6-549B-9E39CB016C50}"/>
              </a:ext>
            </a:extLst>
          </p:cNvPr>
          <p:cNvSpPr txBox="1"/>
          <p:nvPr/>
        </p:nvSpPr>
        <p:spPr bwMode="auto">
          <a:xfrm>
            <a:off x="10102146" y="4800813"/>
            <a:ext cx="225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3422310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5510-84EA-828E-F1A3-9F21A3734BF1}"/>
              </a:ext>
            </a:extLst>
          </p:cNvPr>
          <p:cNvSpPr>
            <a:spLocks noGrp="1"/>
          </p:cNvSpPr>
          <p:nvPr>
            <p:ph type="title"/>
          </p:nvPr>
        </p:nvSpPr>
        <p:spPr/>
        <p:txBody>
          <a:bodyPr/>
          <a:lstStyle/>
          <a:p>
            <a:r>
              <a:rPr lang="en-US" dirty="0"/>
              <a:t>GLOW: Response</a:t>
            </a:r>
          </a:p>
        </p:txBody>
      </p:sp>
      <p:sp>
        <p:nvSpPr>
          <p:cNvPr id="4" name="Text Box 15">
            <a:extLst>
              <a:ext uri="{FF2B5EF4-FFF2-40B4-BE49-F238E27FC236}">
                <a16:creationId xmlns:a16="http://schemas.microsoft.com/office/drawing/2014/main" id="{69BE7106-1457-C35F-6127-C1D14AA55725}"/>
              </a:ext>
            </a:extLst>
          </p:cNvPr>
          <p:cNvSpPr txBox="1">
            <a:spLocks noChangeArrowheads="1"/>
          </p:cNvSpPr>
          <p:nvPr/>
        </p:nvSpPr>
        <p:spPr bwMode="auto">
          <a:xfrm>
            <a:off x="444281" y="636645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 ASCO Plenary 2023. Abstr 405736. </a:t>
            </a:r>
          </a:p>
        </p:txBody>
      </p:sp>
      <p:graphicFrame>
        <p:nvGraphicFramePr>
          <p:cNvPr id="6" name="Group 32">
            <a:extLst>
              <a:ext uri="{FF2B5EF4-FFF2-40B4-BE49-F238E27FC236}">
                <a16:creationId xmlns:a16="http://schemas.microsoft.com/office/drawing/2014/main" id="{7D8D6789-4A2F-9820-34A7-484FC0A73512}"/>
              </a:ext>
            </a:extLst>
          </p:cNvPr>
          <p:cNvGraphicFramePr>
            <a:graphicFrameLocks noGrp="1"/>
          </p:cNvGraphicFramePr>
          <p:nvPr>
            <p:extLst>
              <p:ext uri="{D42A27DB-BD31-4B8C-83A1-F6EECF244321}">
                <p14:modId xmlns:p14="http://schemas.microsoft.com/office/powerpoint/2010/main" val="1759779988"/>
              </p:ext>
            </p:extLst>
          </p:nvPr>
        </p:nvGraphicFramePr>
        <p:xfrm>
          <a:off x="735979" y="1600200"/>
          <a:ext cx="10770222" cy="3810080"/>
        </p:xfrm>
        <a:graphic>
          <a:graphicData uri="http://schemas.openxmlformats.org/drawingml/2006/table">
            <a:tbl>
              <a:tblPr/>
              <a:tblGrid>
                <a:gridCol w="4116740">
                  <a:extLst>
                    <a:ext uri="{9D8B030D-6E8A-4147-A177-3AD203B41FA5}">
                      <a16:colId xmlns:a16="http://schemas.microsoft.com/office/drawing/2014/main" val="20000"/>
                    </a:ext>
                  </a:extLst>
                </a:gridCol>
                <a:gridCol w="3404413">
                  <a:extLst>
                    <a:ext uri="{9D8B030D-6E8A-4147-A177-3AD203B41FA5}">
                      <a16:colId xmlns:a16="http://schemas.microsoft.com/office/drawing/2014/main" val="20001"/>
                    </a:ext>
                  </a:extLst>
                </a:gridCol>
                <a:gridCol w="3249069">
                  <a:extLst>
                    <a:ext uri="{9D8B030D-6E8A-4147-A177-3AD203B41FA5}">
                      <a16:colId xmlns:a16="http://schemas.microsoft.com/office/drawing/2014/main" val="20002"/>
                    </a:ext>
                  </a:extLst>
                </a:gridCol>
              </a:tblGrid>
              <a:tr h="2992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Zolbetuximab + CAPOX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 + CAPOX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1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measurable disease,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915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53.8 (46.58-60.99)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48.8 (41.76-55.84)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1973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915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6.28 (5.39-8.28)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6.18 (4.53-6.41)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7205202"/>
                  </a:ext>
                </a:extLst>
              </a:tr>
            </a:tbl>
          </a:graphicData>
        </a:graphic>
      </p:graphicFrame>
    </p:spTree>
    <p:extLst>
      <p:ext uri="{BB962C8B-B14F-4D97-AF65-F5344CB8AC3E}">
        <p14:creationId xmlns:p14="http://schemas.microsoft.com/office/powerpoint/2010/main" val="3137059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D5510-84EA-828E-F1A3-9F21A3734BF1}"/>
              </a:ext>
            </a:extLst>
          </p:cNvPr>
          <p:cNvSpPr>
            <a:spLocks noGrp="1"/>
          </p:cNvSpPr>
          <p:nvPr>
            <p:ph type="title"/>
          </p:nvPr>
        </p:nvSpPr>
        <p:spPr/>
        <p:txBody>
          <a:bodyPr/>
          <a:lstStyle/>
          <a:p>
            <a:r>
              <a:rPr lang="en-US" dirty="0"/>
              <a:t>GLOW: Safety</a:t>
            </a:r>
          </a:p>
        </p:txBody>
      </p:sp>
      <p:sp>
        <p:nvSpPr>
          <p:cNvPr id="4" name="Text Box 15">
            <a:extLst>
              <a:ext uri="{FF2B5EF4-FFF2-40B4-BE49-F238E27FC236}">
                <a16:creationId xmlns:a16="http://schemas.microsoft.com/office/drawing/2014/main" id="{69BE7106-1457-C35F-6127-C1D14AA55725}"/>
              </a:ext>
            </a:extLst>
          </p:cNvPr>
          <p:cNvSpPr txBox="1">
            <a:spLocks noChangeArrowheads="1"/>
          </p:cNvSpPr>
          <p:nvPr/>
        </p:nvSpPr>
        <p:spPr bwMode="auto">
          <a:xfrm>
            <a:off x="433771" y="6366455"/>
            <a:ext cx="9150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 ASCO Plenary 2023. Abstr 405736. </a:t>
            </a:r>
          </a:p>
        </p:txBody>
      </p:sp>
      <p:graphicFrame>
        <p:nvGraphicFramePr>
          <p:cNvPr id="6" name="Group 3">
            <a:extLst>
              <a:ext uri="{FF2B5EF4-FFF2-40B4-BE49-F238E27FC236}">
                <a16:creationId xmlns:a16="http://schemas.microsoft.com/office/drawing/2014/main" id="{CF238491-0578-B4FC-42C6-75049CE900EF}"/>
              </a:ext>
            </a:extLst>
          </p:cNvPr>
          <p:cNvGraphicFramePr>
            <a:graphicFrameLocks/>
          </p:cNvGraphicFramePr>
          <p:nvPr>
            <p:extLst>
              <p:ext uri="{D42A27DB-BD31-4B8C-83A1-F6EECF244321}">
                <p14:modId xmlns:p14="http://schemas.microsoft.com/office/powerpoint/2010/main" val="1242978402"/>
              </p:ext>
            </p:extLst>
          </p:nvPr>
        </p:nvGraphicFramePr>
        <p:xfrm>
          <a:off x="719139" y="1600200"/>
          <a:ext cx="10787063" cy="4206352"/>
        </p:xfrm>
        <a:graphic>
          <a:graphicData uri="http://schemas.openxmlformats.org/drawingml/2006/table">
            <a:tbl>
              <a:tblPr/>
              <a:tblGrid>
                <a:gridCol w="3515483">
                  <a:extLst>
                    <a:ext uri="{9D8B030D-6E8A-4147-A177-3AD203B41FA5}">
                      <a16:colId xmlns:a16="http://schemas.microsoft.com/office/drawing/2014/main" val="20000"/>
                    </a:ext>
                  </a:extLst>
                </a:gridCol>
                <a:gridCol w="1817895">
                  <a:extLst>
                    <a:ext uri="{9D8B030D-6E8A-4147-A177-3AD203B41FA5}">
                      <a16:colId xmlns:a16="http://schemas.microsoft.com/office/drawing/2014/main" val="20001"/>
                    </a:ext>
                  </a:extLst>
                </a:gridCol>
                <a:gridCol w="1817895">
                  <a:extLst>
                    <a:ext uri="{9D8B030D-6E8A-4147-A177-3AD203B41FA5}">
                      <a16:colId xmlns:a16="http://schemas.microsoft.com/office/drawing/2014/main" val="20002"/>
                    </a:ext>
                  </a:extLst>
                </a:gridCol>
                <a:gridCol w="1817895">
                  <a:extLst>
                    <a:ext uri="{9D8B030D-6E8A-4147-A177-3AD203B41FA5}">
                      <a16:colId xmlns:a16="http://schemas.microsoft.com/office/drawing/2014/main" val="20003"/>
                    </a:ext>
                  </a:extLst>
                </a:gridCol>
                <a:gridCol w="1817895">
                  <a:extLst>
                    <a:ext uri="{9D8B030D-6E8A-4147-A177-3AD203B41FA5}">
                      <a16:colId xmlns:a16="http://schemas.microsoft.com/office/drawing/2014/main" val="847648015"/>
                    </a:ext>
                  </a:extLst>
                </a:gridCol>
              </a:tblGrid>
              <a:tr h="20592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algn="ctr"/>
                      <a:r>
                        <a:rPr lang="en-US" sz="1800" b="1" dirty="0"/>
                        <a:t>Zolbetuximab + CAPOX</a:t>
                      </a:r>
                      <a:br>
                        <a:rPr lang="en-US" sz="1800" b="1" dirty="0"/>
                      </a:br>
                      <a:r>
                        <a:rPr lang="en-US" sz="1800" b="1" dirty="0"/>
                        <a:t>(n = 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800" b="1" dirty="0"/>
                        <a:t>Placebo + CAPOX</a:t>
                      </a:r>
                      <a:br>
                        <a:rPr lang="en-US" sz="1800" b="1" dirty="0"/>
                      </a:br>
                      <a:r>
                        <a:rPr lang="en-US" sz="1800" b="1" dirty="0"/>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17672">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82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251 (98.8)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174 (68.5)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168 (66.1)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105 (41.3)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185 (72.8)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22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31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17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244 (98.0)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125 (50.2)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77 (30.9)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84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174 (69.9)</a:t>
                      </a:r>
                    </a:p>
                    <a:p>
                      <a:pPr algn="ctr"/>
                      <a:r>
                        <a:rPr lang="en-US" sz="1800" dirty="0">
                          <a:solidFill>
                            <a:schemeClr val="bg1"/>
                          </a:solidFill>
                        </a:rPr>
                        <a:t>6 (2.4)</a:t>
                      </a:r>
                    </a:p>
                    <a:p>
                      <a:pPr algn="ctr"/>
                      <a:r>
                        <a:rPr lang="en-US" sz="1800" dirty="0">
                          <a:solidFill>
                            <a:schemeClr val="bg1"/>
                          </a:solidFill>
                        </a:rPr>
                        <a:t>9 (3.6)</a:t>
                      </a:r>
                    </a:p>
                    <a:p>
                      <a:pPr algn="ctr"/>
                      <a:r>
                        <a:rPr lang="en-US" sz="1800" dirty="0">
                          <a:solidFill>
                            <a:schemeClr val="bg1"/>
                          </a:solidFill>
                        </a:rPr>
                        <a:t>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76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120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124 (49.8)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5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discontinuation of any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39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5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discontinuation of zolbetuximab or 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18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11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6097144"/>
                  </a:ext>
                </a:extLst>
              </a:tr>
              <a:tr h="1176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6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lang="en-US" sz="1600" dirty="0">
                        <a:solidFill>
                          <a:schemeClr val="bg1"/>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5208094"/>
                  </a:ext>
                </a:extLst>
              </a:tr>
            </a:tbl>
          </a:graphicData>
        </a:graphic>
      </p:graphicFrame>
    </p:spTree>
    <p:extLst>
      <p:ext uri="{BB962C8B-B14F-4D97-AF65-F5344CB8AC3E}">
        <p14:creationId xmlns:p14="http://schemas.microsoft.com/office/powerpoint/2010/main" val="126880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3E6C-59F8-4F61-A647-E5E95EDAFCC1}"/>
              </a:ext>
            </a:extLst>
          </p:cNvPr>
          <p:cNvSpPr>
            <a:spLocks noGrp="1"/>
          </p:cNvSpPr>
          <p:nvPr>
            <p:ph type="title"/>
          </p:nvPr>
        </p:nvSpPr>
        <p:spPr/>
        <p:txBody>
          <a:bodyPr/>
          <a:lstStyle/>
          <a:p>
            <a:r>
              <a:rPr lang="en-US" dirty="0"/>
              <a:t>Anti-CLDN18.2 Antibody Osemitamab (TST001) in CLDN18.2+ G/GEJ Cancer</a:t>
            </a:r>
          </a:p>
        </p:txBody>
      </p:sp>
      <p:sp>
        <p:nvSpPr>
          <p:cNvPr id="5" name="Content Placeholder 2">
            <a:extLst>
              <a:ext uri="{FF2B5EF4-FFF2-40B4-BE49-F238E27FC236}">
                <a16:creationId xmlns:a16="http://schemas.microsoft.com/office/drawing/2014/main" id="{BEB91E63-44DC-E233-F74F-838ED35AA8EE}"/>
              </a:ext>
            </a:extLst>
          </p:cNvPr>
          <p:cNvSpPr>
            <a:spLocks noGrp="1"/>
          </p:cNvSpPr>
          <p:nvPr>
            <p:ph idx="1"/>
          </p:nvPr>
        </p:nvSpPr>
        <p:spPr/>
        <p:txBody>
          <a:bodyPr/>
          <a:lstStyle/>
          <a:p>
            <a:r>
              <a:rPr lang="en-US" sz="2400" dirty="0"/>
              <a:t>Recombinant humanized anti-CLDN18.2 monoclonal IgG1 antibody</a:t>
            </a:r>
          </a:p>
          <a:p>
            <a:r>
              <a:rPr lang="en-US" sz="2400" dirty="0"/>
              <a:t>2-part, open-label, multicenter, phase I study in China</a:t>
            </a:r>
          </a:p>
          <a:p>
            <a:pPr lvl="1">
              <a:spcBef>
                <a:spcPts val="0"/>
              </a:spcBef>
            </a:pPr>
            <a:r>
              <a:rPr lang="en-US" sz="2000" dirty="0"/>
              <a:t>Part 1 established RP2D for osemitamab monotherapy; Part 2 evaluates combination therapies</a:t>
            </a:r>
          </a:p>
          <a:p>
            <a:pPr lvl="1">
              <a:spcBef>
                <a:spcPts val="0"/>
              </a:spcBef>
            </a:pPr>
            <a:r>
              <a:rPr lang="en-US" sz="2000" dirty="0"/>
              <a:t>Other trial cohorts include pancreatic, BTC, CRC, and NSCLC</a:t>
            </a:r>
          </a:p>
        </p:txBody>
      </p:sp>
      <p:sp>
        <p:nvSpPr>
          <p:cNvPr id="4" name="Text Box 11">
            <a:extLst>
              <a:ext uri="{FF2B5EF4-FFF2-40B4-BE49-F238E27FC236}">
                <a16:creationId xmlns:a16="http://schemas.microsoft.com/office/drawing/2014/main" id="{58D11523-A424-1495-3BDD-26BC4615E157}"/>
              </a:ext>
            </a:extLst>
          </p:cNvPr>
          <p:cNvSpPr txBox="1">
            <a:spLocks noChangeArrowheads="1"/>
          </p:cNvSpPr>
          <p:nvPr/>
        </p:nvSpPr>
        <p:spPr bwMode="auto">
          <a:xfrm>
            <a:off x="43351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Gong. ESMO 2022. Abstr 3520. NCT04495296. </a:t>
            </a:r>
          </a:p>
        </p:txBody>
      </p:sp>
      <p:sp>
        <p:nvSpPr>
          <p:cNvPr id="9" name="TextBox 8">
            <a:extLst>
              <a:ext uri="{FF2B5EF4-FFF2-40B4-BE49-F238E27FC236}">
                <a16:creationId xmlns:a16="http://schemas.microsoft.com/office/drawing/2014/main" id="{A9F9B935-AB1C-717C-0852-E63A9C5B4E6D}"/>
              </a:ext>
            </a:extLst>
          </p:cNvPr>
          <p:cNvSpPr txBox="1"/>
          <p:nvPr/>
        </p:nvSpPr>
        <p:spPr bwMode="auto">
          <a:xfrm>
            <a:off x="2241266" y="3201586"/>
            <a:ext cx="1927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escalation</a:t>
            </a:r>
          </a:p>
        </p:txBody>
      </p:sp>
      <p:sp>
        <p:nvSpPr>
          <p:cNvPr id="10" name="TextBox 9">
            <a:extLst>
              <a:ext uri="{FF2B5EF4-FFF2-40B4-BE49-F238E27FC236}">
                <a16:creationId xmlns:a16="http://schemas.microsoft.com/office/drawing/2014/main" id="{476B53A5-14D3-60AD-A1E6-4D43F089A107}"/>
              </a:ext>
            </a:extLst>
          </p:cNvPr>
          <p:cNvSpPr txBox="1"/>
          <p:nvPr/>
        </p:nvSpPr>
        <p:spPr bwMode="auto">
          <a:xfrm>
            <a:off x="8261784" y="3197201"/>
            <a:ext cx="1688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expansion</a:t>
            </a:r>
          </a:p>
        </p:txBody>
      </p:sp>
      <p:sp>
        <p:nvSpPr>
          <p:cNvPr id="16" name="Text Box 45">
            <a:extLst>
              <a:ext uri="{FF2B5EF4-FFF2-40B4-BE49-F238E27FC236}">
                <a16:creationId xmlns:a16="http://schemas.microsoft.com/office/drawing/2014/main" id="{8E94BC88-8310-E15F-156B-32F6A9E3C2F8}"/>
              </a:ext>
            </a:extLst>
          </p:cNvPr>
          <p:cNvSpPr txBox="1">
            <a:spLocks noChangeArrowheads="1"/>
          </p:cNvSpPr>
          <p:nvPr/>
        </p:nvSpPr>
        <p:spPr bwMode="auto">
          <a:xfrm>
            <a:off x="255884" y="3624865"/>
            <a:ext cx="250068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unresectable/metastatic G/GEJ cancer, no prior CT, regardless of CLDN18.2 expression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15 treated)</a:t>
            </a:r>
          </a:p>
        </p:txBody>
      </p:sp>
      <p:sp>
        <p:nvSpPr>
          <p:cNvPr id="17" name="Text Box 45">
            <a:extLst>
              <a:ext uri="{FF2B5EF4-FFF2-40B4-BE49-F238E27FC236}">
                <a16:creationId xmlns:a16="http://schemas.microsoft.com/office/drawing/2014/main" id="{2316D48B-E058-3C49-0F45-26E4F35992EF}"/>
              </a:ext>
            </a:extLst>
          </p:cNvPr>
          <p:cNvSpPr txBox="1">
            <a:spLocks noChangeArrowheads="1"/>
          </p:cNvSpPr>
          <p:nvPr/>
        </p:nvSpPr>
        <p:spPr bwMode="auto">
          <a:xfrm>
            <a:off x="6415870" y="3763364"/>
            <a:ext cx="226694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with </a:t>
            </a:r>
            <a:r>
              <a:rPr lang="en-US" altLang="en-US" sz="1800" b="0" dirty="0">
                <a:solidFill>
                  <a:schemeClr val="bg1"/>
                </a:solidFill>
                <a:latin typeface="Calibri" panose="020F0502020204030204" pitchFamily="34" charset="0"/>
              </a:rPr>
              <a:t>CLDN18.2 expression </a:t>
            </a:r>
            <a:r>
              <a:rPr lang="en-US" altLang="en-US" sz="1800" dirty="0">
                <a:solidFill>
                  <a:schemeClr val="bg1"/>
                </a:solidFill>
                <a:latin typeface="Calibri" panose="020F0502020204030204" pitchFamily="34" charset="0"/>
              </a:rPr>
              <a:t>only </a:t>
            </a:r>
            <a:r>
              <a:rPr lang="en-US" altLang="en-US" sz="1800" b="0" dirty="0">
                <a:solidFill>
                  <a:schemeClr val="bg1"/>
                </a:solidFill>
                <a:latin typeface="Calibri" panose="020F0502020204030204" pitchFamily="34" charset="0"/>
              </a:rPr>
              <a:t>(≥40% tumor cells by IHC)</a:t>
            </a:r>
          </a:p>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rPr>
              <a:t>(N = 36 treated)</a:t>
            </a:r>
            <a:endParaRPr lang="en-US" altLang="en-US" sz="180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9D71F550-50A3-DF0A-547D-ACD3554797D8}"/>
              </a:ext>
            </a:extLst>
          </p:cNvPr>
          <p:cNvSpPr>
            <a:spLocks noChangeArrowheads="1"/>
          </p:cNvSpPr>
          <p:nvPr/>
        </p:nvSpPr>
        <p:spPr bwMode="auto">
          <a:xfrm>
            <a:off x="3697720" y="3777931"/>
            <a:ext cx="2161214" cy="144819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Osemitamab</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1-8 mg/kg</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IV Q3W</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 </a:t>
            </a: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CAPOX</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Q3W</a:t>
            </a:r>
          </a:p>
        </p:txBody>
      </p:sp>
      <p:sp>
        <p:nvSpPr>
          <p:cNvPr id="19" name="Line 54">
            <a:extLst>
              <a:ext uri="{FF2B5EF4-FFF2-40B4-BE49-F238E27FC236}">
                <a16:creationId xmlns:a16="http://schemas.microsoft.com/office/drawing/2014/main" id="{4745C683-8E72-026E-F72A-C5E205FCE887}"/>
              </a:ext>
            </a:extLst>
          </p:cNvPr>
          <p:cNvSpPr>
            <a:spLocks noChangeShapeType="1"/>
          </p:cNvSpPr>
          <p:nvPr/>
        </p:nvSpPr>
        <p:spPr bwMode="auto">
          <a:xfrm flipV="1">
            <a:off x="2756569" y="4502028"/>
            <a:ext cx="7960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6AC3FB46-D519-4811-F9D6-E8C5BDDCDBE0}"/>
              </a:ext>
            </a:extLst>
          </p:cNvPr>
          <p:cNvSpPr>
            <a:spLocks noChangeArrowheads="1"/>
          </p:cNvSpPr>
          <p:nvPr/>
        </p:nvSpPr>
        <p:spPr bwMode="auto">
          <a:xfrm>
            <a:off x="9628022" y="3777931"/>
            <a:ext cx="2161214" cy="14481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Osemitamab</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6 mg/kg</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IV Q3W</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 </a:t>
            </a: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CAPOX</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Q3W</a:t>
            </a:r>
          </a:p>
        </p:txBody>
      </p:sp>
      <p:sp>
        <p:nvSpPr>
          <p:cNvPr id="23" name="Line 54">
            <a:extLst>
              <a:ext uri="{FF2B5EF4-FFF2-40B4-BE49-F238E27FC236}">
                <a16:creationId xmlns:a16="http://schemas.microsoft.com/office/drawing/2014/main" id="{631C2571-A67F-E113-5941-F54732B59B2A}"/>
              </a:ext>
            </a:extLst>
          </p:cNvPr>
          <p:cNvSpPr>
            <a:spLocks noChangeShapeType="1"/>
          </p:cNvSpPr>
          <p:nvPr/>
        </p:nvSpPr>
        <p:spPr bwMode="auto">
          <a:xfrm flipV="1">
            <a:off x="8682819" y="4502028"/>
            <a:ext cx="7960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Content Placeholder 2">
            <a:extLst>
              <a:ext uri="{FF2B5EF4-FFF2-40B4-BE49-F238E27FC236}">
                <a16:creationId xmlns:a16="http://schemas.microsoft.com/office/drawing/2014/main" id="{33D130F2-BCEC-5AC8-C75D-4DA667102B0B}"/>
              </a:ext>
            </a:extLst>
          </p:cNvPr>
          <p:cNvSpPr txBox="1">
            <a:spLocks/>
          </p:cNvSpPr>
          <p:nvPr/>
        </p:nvSpPr>
        <p:spPr bwMode="auto">
          <a:xfrm>
            <a:off x="614835" y="5465888"/>
            <a:ext cx="10877529" cy="79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kern="0" dirty="0"/>
              <a:t>Primary endpoints: </a:t>
            </a:r>
            <a:r>
              <a:rPr lang="en-US" sz="2400" b="0" kern="0" dirty="0"/>
              <a:t>safety, MTD, RP2D, DLTs</a:t>
            </a:r>
          </a:p>
          <a:p>
            <a:pPr>
              <a:spcAft>
                <a:spcPts val="0"/>
              </a:spcAft>
            </a:pPr>
            <a:r>
              <a:rPr lang="en-US" sz="2400" kern="0" dirty="0"/>
              <a:t>Secondary endpoints: </a:t>
            </a:r>
            <a:r>
              <a:rPr lang="en-US" sz="2400" b="0" kern="0" dirty="0"/>
              <a:t>PK/PD, immunogenicity, ORR, DoR, CBR, PFS</a:t>
            </a:r>
            <a:endParaRPr lang="en-US" sz="2000" b="0" kern="0" dirty="0"/>
          </a:p>
        </p:txBody>
      </p:sp>
      <p:sp>
        <p:nvSpPr>
          <p:cNvPr id="6" name="Rectangle 5">
            <a:extLst>
              <a:ext uri="{FF2B5EF4-FFF2-40B4-BE49-F238E27FC236}">
                <a16:creationId xmlns:a16="http://schemas.microsoft.com/office/drawing/2014/main" id="{584DE18E-12C3-88BA-72C5-277E99D5AE84}"/>
              </a:ext>
            </a:extLst>
          </p:cNvPr>
          <p:cNvSpPr/>
          <p:nvPr/>
        </p:nvSpPr>
        <p:spPr bwMode="auto">
          <a:xfrm>
            <a:off x="6415870" y="3197201"/>
            <a:ext cx="5626973" cy="2279197"/>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92696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5C1EF-EFE5-A71D-73D3-D68788B05AA0}"/>
              </a:ext>
            </a:extLst>
          </p:cNvPr>
          <p:cNvSpPr>
            <a:spLocks noGrp="1"/>
          </p:cNvSpPr>
          <p:nvPr>
            <p:ph type="title"/>
          </p:nvPr>
        </p:nvSpPr>
        <p:spPr/>
        <p:txBody>
          <a:bodyPr/>
          <a:lstStyle/>
          <a:p>
            <a:r>
              <a:rPr lang="en-US" dirty="0"/>
              <a:t>Osemitamab + CAPOX Expansion Cohort: </a:t>
            </a:r>
            <a:br>
              <a:rPr lang="en-US" dirty="0"/>
            </a:br>
            <a:r>
              <a:rPr lang="en-US" dirty="0"/>
              <a:t>Safety and Efficacy</a:t>
            </a:r>
          </a:p>
        </p:txBody>
      </p:sp>
      <p:sp>
        <p:nvSpPr>
          <p:cNvPr id="3" name="Content Placeholder 2">
            <a:extLst>
              <a:ext uri="{FF2B5EF4-FFF2-40B4-BE49-F238E27FC236}">
                <a16:creationId xmlns:a16="http://schemas.microsoft.com/office/drawing/2014/main" id="{B2DF7B68-FB3B-EA59-0E04-27CC2EFB559F}"/>
              </a:ext>
            </a:extLst>
          </p:cNvPr>
          <p:cNvSpPr>
            <a:spLocks noGrp="1"/>
          </p:cNvSpPr>
          <p:nvPr>
            <p:ph idx="1"/>
          </p:nvPr>
        </p:nvSpPr>
        <p:spPr/>
        <p:txBody>
          <a:bodyPr/>
          <a:lstStyle/>
          <a:p>
            <a:pPr>
              <a:spcBef>
                <a:spcPts val="0"/>
              </a:spcBef>
            </a:pPr>
            <a:r>
              <a:rPr lang="en-US" sz="2000" dirty="0"/>
              <a:t>Most frequent TRAEs (mostly grade 1/2): nausea (59%), vomiting (39%), ALT increased (18%)</a:t>
            </a:r>
          </a:p>
          <a:p>
            <a:pPr>
              <a:spcBef>
                <a:spcPts val="0"/>
              </a:spcBef>
            </a:pPr>
            <a:r>
              <a:rPr lang="en-US" sz="2000" dirty="0"/>
              <a:t>PR: 73% (11/15); SD: 27% (4/15)</a:t>
            </a:r>
          </a:p>
        </p:txBody>
      </p:sp>
      <p:sp>
        <p:nvSpPr>
          <p:cNvPr id="8" name="Text Box 11">
            <a:extLst>
              <a:ext uri="{FF2B5EF4-FFF2-40B4-BE49-F238E27FC236}">
                <a16:creationId xmlns:a16="http://schemas.microsoft.com/office/drawing/2014/main" id="{29E76730-5E02-176A-418B-D9E931022D91}"/>
              </a:ext>
            </a:extLst>
          </p:cNvPr>
          <p:cNvSpPr txBox="1">
            <a:spLocks noChangeArrowheads="1"/>
          </p:cNvSpPr>
          <p:nvPr/>
        </p:nvSpPr>
        <p:spPr bwMode="auto">
          <a:xfrm>
            <a:off x="44402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Gong. ESMO 2022. Abstr 3520. </a:t>
            </a:r>
          </a:p>
        </p:txBody>
      </p:sp>
      <p:sp>
        <p:nvSpPr>
          <p:cNvPr id="12" name="TextBox 11">
            <a:extLst>
              <a:ext uri="{FF2B5EF4-FFF2-40B4-BE49-F238E27FC236}">
                <a16:creationId xmlns:a16="http://schemas.microsoft.com/office/drawing/2014/main" id="{CE65E963-818B-07AA-49B6-CC12A2DD34D1}"/>
              </a:ext>
            </a:extLst>
          </p:cNvPr>
          <p:cNvSpPr txBox="1"/>
          <p:nvPr/>
        </p:nvSpPr>
        <p:spPr bwMode="auto">
          <a:xfrm>
            <a:off x="2863103" y="2225101"/>
            <a:ext cx="4914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Tumor Reduction from Baseline (G/GEJ Cancers)</a:t>
            </a:r>
          </a:p>
        </p:txBody>
      </p:sp>
      <p:sp>
        <p:nvSpPr>
          <p:cNvPr id="4" name="TextBox 3">
            <a:extLst>
              <a:ext uri="{FF2B5EF4-FFF2-40B4-BE49-F238E27FC236}">
                <a16:creationId xmlns:a16="http://schemas.microsoft.com/office/drawing/2014/main" id="{469418B3-0BEE-2C67-4F58-68B16B3745AC}"/>
              </a:ext>
            </a:extLst>
          </p:cNvPr>
          <p:cNvSpPr txBox="1"/>
          <p:nvPr/>
        </p:nvSpPr>
        <p:spPr bwMode="auto">
          <a:xfrm>
            <a:off x="10464949" y="3449661"/>
            <a:ext cx="14217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Activity across CLDN18.2 expression</a:t>
            </a:r>
          </a:p>
        </p:txBody>
      </p:sp>
      <p:sp>
        <p:nvSpPr>
          <p:cNvPr id="5" name="Right Brace 4">
            <a:extLst>
              <a:ext uri="{FF2B5EF4-FFF2-40B4-BE49-F238E27FC236}">
                <a16:creationId xmlns:a16="http://schemas.microsoft.com/office/drawing/2014/main" id="{788C211F-57E5-75CB-2C16-549BA4B606FC}"/>
              </a:ext>
            </a:extLst>
          </p:cNvPr>
          <p:cNvSpPr/>
          <p:nvPr/>
        </p:nvSpPr>
        <p:spPr bwMode="auto">
          <a:xfrm>
            <a:off x="9585342" y="2225101"/>
            <a:ext cx="900546" cy="387927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 name="TextBox 5">
            <a:extLst>
              <a:ext uri="{FF2B5EF4-FFF2-40B4-BE49-F238E27FC236}">
                <a16:creationId xmlns:a16="http://schemas.microsoft.com/office/drawing/2014/main" id="{1CE2EE9E-168E-8764-D9A6-C7E06478B6FF}"/>
              </a:ext>
            </a:extLst>
          </p:cNvPr>
          <p:cNvSpPr txBox="1"/>
          <p:nvPr/>
        </p:nvSpPr>
        <p:spPr bwMode="auto">
          <a:xfrm rot="16200000">
            <a:off x="-950547" y="4190129"/>
            <a:ext cx="35778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Percent Change in Tumor Size</a:t>
            </a:r>
          </a:p>
        </p:txBody>
      </p:sp>
      <p:grpSp>
        <p:nvGrpSpPr>
          <p:cNvPr id="21" name="Group 20">
            <a:extLst>
              <a:ext uri="{FF2B5EF4-FFF2-40B4-BE49-F238E27FC236}">
                <a16:creationId xmlns:a16="http://schemas.microsoft.com/office/drawing/2014/main" id="{C4CFA184-E950-A330-4BB6-3CCDCF57EF30}"/>
              </a:ext>
            </a:extLst>
          </p:cNvPr>
          <p:cNvGrpSpPr/>
          <p:nvPr/>
        </p:nvGrpSpPr>
        <p:grpSpPr>
          <a:xfrm>
            <a:off x="1329178" y="2587386"/>
            <a:ext cx="94269" cy="3604181"/>
            <a:chOff x="977246" y="2513814"/>
            <a:chExt cx="446202" cy="3604181"/>
          </a:xfrm>
        </p:grpSpPr>
        <p:cxnSp>
          <p:nvCxnSpPr>
            <p:cNvPr id="10" name="Straight Connector 9">
              <a:extLst>
                <a:ext uri="{FF2B5EF4-FFF2-40B4-BE49-F238E27FC236}">
                  <a16:creationId xmlns:a16="http://schemas.microsoft.com/office/drawing/2014/main" id="{2686419B-B1B3-EA3E-757D-C75D17FC7384}"/>
                </a:ext>
              </a:extLst>
            </p:cNvPr>
            <p:cNvCxnSpPr/>
            <p:nvPr/>
          </p:nvCxnSpPr>
          <p:spPr bwMode="auto">
            <a:xfrm>
              <a:off x="977246" y="2513814"/>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FB917E2-45FD-85F3-20A9-1AB374463A66}"/>
                </a:ext>
              </a:extLst>
            </p:cNvPr>
            <p:cNvCxnSpPr/>
            <p:nvPr/>
          </p:nvCxnSpPr>
          <p:spPr bwMode="auto">
            <a:xfrm>
              <a:off x="977246" y="2964337"/>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3E296E7-1AB2-5B5E-3D04-431ED2A66DA0}"/>
                </a:ext>
              </a:extLst>
            </p:cNvPr>
            <p:cNvCxnSpPr/>
            <p:nvPr/>
          </p:nvCxnSpPr>
          <p:spPr bwMode="auto">
            <a:xfrm>
              <a:off x="977246" y="3414860"/>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DCC738C-1A85-C82F-81AD-7D26D72FB1DB}"/>
                </a:ext>
              </a:extLst>
            </p:cNvPr>
            <p:cNvCxnSpPr/>
            <p:nvPr/>
          </p:nvCxnSpPr>
          <p:spPr bwMode="auto">
            <a:xfrm>
              <a:off x="977246" y="3865383"/>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76B2298-C399-2984-36D0-49E67D1F166C}"/>
                </a:ext>
              </a:extLst>
            </p:cNvPr>
            <p:cNvCxnSpPr/>
            <p:nvPr/>
          </p:nvCxnSpPr>
          <p:spPr bwMode="auto">
            <a:xfrm>
              <a:off x="977246" y="4315906"/>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84C9A5A-43F8-9DBC-F304-DD0376926C1F}"/>
                </a:ext>
              </a:extLst>
            </p:cNvPr>
            <p:cNvCxnSpPr/>
            <p:nvPr/>
          </p:nvCxnSpPr>
          <p:spPr bwMode="auto">
            <a:xfrm>
              <a:off x="977246" y="4766429"/>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A8E24D4-24D4-E86A-B2DB-C6C94D4955E4}"/>
                </a:ext>
              </a:extLst>
            </p:cNvPr>
            <p:cNvCxnSpPr/>
            <p:nvPr/>
          </p:nvCxnSpPr>
          <p:spPr bwMode="auto">
            <a:xfrm>
              <a:off x="977246" y="5216952"/>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0660BB3-D63E-47C7-1B34-7F2FE257EA5D}"/>
                </a:ext>
              </a:extLst>
            </p:cNvPr>
            <p:cNvCxnSpPr/>
            <p:nvPr/>
          </p:nvCxnSpPr>
          <p:spPr bwMode="auto">
            <a:xfrm>
              <a:off x="977246" y="5667475"/>
              <a:ext cx="44620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7F19B05-3630-B83E-FAD9-1A3391D330DF}"/>
                </a:ext>
              </a:extLst>
            </p:cNvPr>
            <p:cNvCxnSpPr/>
            <p:nvPr/>
          </p:nvCxnSpPr>
          <p:spPr bwMode="auto">
            <a:xfrm>
              <a:off x="977246" y="6117995"/>
              <a:ext cx="446202"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1E29BB7D-32AD-9734-28B1-DD54E89073D9}"/>
              </a:ext>
            </a:extLst>
          </p:cNvPr>
          <p:cNvSpPr txBox="1"/>
          <p:nvPr/>
        </p:nvSpPr>
        <p:spPr bwMode="auto">
          <a:xfrm>
            <a:off x="1077799" y="2401993"/>
            <a:ext cx="3299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5DFE52E0-0622-7E1F-A282-F5BD26C22121}"/>
              </a:ext>
            </a:extLst>
          </p:cNvPr>
          <p:cNvSpPr txBox="1"/>
          <p:nvPr/>
        </p:nvSpPr>
        <p:spPr bwMode="auto">
          <a:xfrm>
            <a:off x="917542" y="2838768"/>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B2112CAF-B287-A93B-9E26-694CBED3B330}"/>
              </a:ext>
            </a:extLst>
          </p:cNvPr>
          <p:cNvSpPr txBox="1"/>
          <p:nvPr/>
        </p:nvSpPr>
        <p:spPr bwMode="auto">
          <a:xfrm>
            <a:off x="917542" y="3281828"/>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8AFAC910-FA13-F399-B877-B3FA68A5A7B9}"/>
              </a:ext>
            </a:extLst>
          </p:cNvPr>
          <p:cNvSpPr txBox="1"/>
          <p:nvPr/>
        </p:nvSpPr>
        <p:spPr bwMode="auto">
          <a:xfrm>
            <a:off x="917542" y="3753169"/>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117F8176-8DCE-99E1-D021-44D3C16E0CD3}"/>
              </a:ext>
            </a:extLst>
          </p:cNvPr>
          <p:cNvSpPr txBox="1"/>
          <p:nvPr/>
        </p:nvSpPr>
        <p:spPr bwMode="auto">
          <a:xfrm>
            <a:off x="917542" y="4202513"/>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12851D3F-9161-EDD8-BC81-F60EB81E33F4}"/>
              </a:ext>
            </a:extLst>
          </p:cNvPr>
          <p:cNvSpPr txBox="1"/>
          <p:nvPr/>
        </p:nvSpPr>
        <p:spPr bwMode="auto">
          <a:xfrm>
            <a:off x="917542" y="4651858"/>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C7F1148A-EDFF-2D9D-E8C8-EC427187DD40}"/>
              </a:ext>
            </a:extLst>
          </p:cNvPr>
          <p:cNvSpPr txBox="1"/>
          <p:nvPr/>
        </p:nvSpPr>
        <p:spPr bwMode="auto">
          <a:xfrm>
            <a:off x="917542" y="5088633"/>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D0BCAE34-99D2-B967-9125-3B59E2462862}"/>
              </a:ext>
            </a:extLst>
          </p:cNvPr>
          <p:cNvSpPr txBox="1"/>
          <p:nvPr/>
        </p:nvSpPr>
        <p:spPr bwMode="auto">
          <a:xfrm>
            <a:off x="917542" y="5556831"/>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30" name="TextBox 29">
            <a:extLst>
              <a:ext uri="{FF2B5EF4-FFF2-40B4-BE49-F238E27FC236}">
                <a16:creationId xmlns:a16="http://schemas.microsoft.com/office/drawing/2014/main" id="{EC24C18F-F16B-DE4F-8694-F5023B296E74}"/>
              </a:ext>
            </a:extLst>
          </p:cNvPr>
          <p:cNvSpPr txBox="1"/>
          <p:nvPr/>
        </p:nvSpPr>
        <p:spPr bwMode="auto">
          <a:xfrm>
            <a:off x="917542" y="5996748"/>
            <a:ext cx="512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3" name="Rectangle 32">
            <a:extLst>
              <a:ext uri="{FF2B5EF4-FFF2-40B4-BE49-F238E27FC236}">
                <a16:creationId xmlns:a16="http://schemas.microsoft.com/office/drawing/2014/main" id="{39F15328-14C1-A1B4-73E6-AD2715F6DCB6}"/>
              </a:ext>
            </a:extLst>
          </p:cNvPr>
          <p:cNvSpPr/>
          <p:nvPr/>
        </p:nvSpPr>
        <p:spPr bwMode="auto">
          <a:xfrm>
            <a:off x="1596887" y="5264608"/>
            <a:ext cx="122548" cy="1225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80AA89D9-8F2F-628E-A30F-D277E71A63B3}"/>
              </a:ext>
            </a:extLst>
          </p:cNvPr>
          <p:cNvSpPr/>
          <p:nvPr/>
        </p:nvSpPr>
        <p:spPr bwMode="auto">
          <a:xfrm>
            <a:off x="1596887" y="5476342"/>
            <a:ext cx="122548" cy="12254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367050DA-B16F-BF81-EA9D-7E38829FDD66}"/>
              </a:ext>
            </a:extLst>
          </p:cNvPr>
          <p:cNvSpPr/>
          <p:nvPr/>
        </p:nvSpPr>
        <p:spPr bwMode="auto">
          <a:xfrm>
            <a:off x="1596887" y="5688076"/>
            <a:ext cx="122548" cy="12254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A5329FAB-7CCB-4BE1-E573-062FBAEA0F6E}"/>
              </a:ext>
            </a:extLst>
          </p:cNvPr>
          <p:cNvSpPr/>
          <p:nvPr/>
        </p:nvSpPr>
        <p:spPr bwMode="auto">
          <a:xfrm>
            <a:off x="1596887" y="5899811"/>
            <a:ext cx="122548" cy="122548"/>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B8B0761B-C9BC-3C29-DA3D-780AD43107DA}"/>
              </a:ext>
            </a:extLst>
          </p:cNvPr>
          <p:cNvSpPr/>
          <p:nvPr/>
        </p:nvSpPr>
        <p:spPr bwMode="auto">
          <a:xfrm>
            <a:off x="1916786" y="2590529"/>
            <a:ext cx="537453" cy="10495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638ACD41-9F54-649F-C7E2-8775D7E8AB1A}"/>
              </a:ext>
            </a:extLst>
          </p:cNvPr>
          <p:cNvSpPr/>
          <p:nvPr/>
        </p:nvSpPr>
        <p:spPr bwMode="auto">
          <a:xfrm>
            <a:off x="2453620" y="2590529"/>
            <a:ext cx="537453" cy="109979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BDB75FD6-7E40-AF8D-631E-AAC5B2292132}"/>
              </a:ext>
            </a:extLst>
          </p:cNvPr>
          <p:cNvSpPr/>
          <p:nvPr/>
        </p:nvSpPr>
        <p:spPr bwMode="auto">
          <a:xfrm>
            <a:off x="2990455" y="2590529"/>
            <a:ext cx="537453" cy="120348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F2B48192-8511-4AB3-3DFC-9414FF43EB49}"/>
              </a:ext>
            </a:extLst>
          </p:cNvPr>
          <p:cNvSpPr/>
          <p:nvPr/>
        </p:nvSpPr>
        <p:spPr bwMode="auto">
          <a:xfrm>
            <a:off x="3527289" y="2590529"/>
            <a:ext cx="537453" cy="136374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10437A62-8C99-0E39-3A10-0053C512C0FB}"/>
              </a:ext>
            </a:extLst>
          </p:cNvPr>
          <p:cNvSpPr/>
          <p:nvPr/>
        </p:nvSpPr>
        <p:spPr bwMode="auto">
          <a:xfrm>
            <a:off x="4064123" y="2590528"/>
            <a:ext cx="537453" cy="13951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F981DA65-CCB4-93EB-3152-EC27E93D9378}"/>
              </a:ext>
            </a:extLst>
          </p:cNvPr>
          <p:cNvSpPr/>
          <p:nvPr/>
        </p:nvSpPr>
        <p:spPr bwMode="auto">
          <a:xfrm>
            <a:off x="4600957" y="2590528"/>
            <a:ext cx="537453" cy="18005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4743686-FCC5-D673-B9F9-49E3ACF31663}"/>
              </a:ext>
            </a:extLst>
          </p:cNvPr>
          <p:cNvSpPr/>
          <p:nvPr/>
        </p:nvSpPr>
        <p:spPr bwMode="auto">
          <a:xfrm>
            <a:off x="5137792" y="2590528"/>
            <a:ext cx="537453" cy="196391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407517E1-7CAF-A144-8B24-13062B3AE9D7}"/>
              </a:ext>
            </a:extLst>
          </p:cNvPr>
          <p:cNvSpPr/>
          <p:nvPr/>
        </p:nvSpPr>
        <p:spPr bwMode="auto">
          <a:xfrm>
            <a:off x="5674626" y="2590528"/>
            <a:ext cx="537453" cy="208332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47E7C2BB-1346-A7B0-A5D1-0CA06671C92E}"/>
              </a:ext>
            </a:extLst>
          </p:cNvPr>
          <p:cNvSpPr/>
          <p:nvPr/>
        </p:nvSpPr>
        <p:spPr bwMode="auto">
          <a:xfrm>
            <a:off x="6211460" y="2590527"/>
            <a:ext cx="537453" cy="2117889"/>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9B8D8C64-2515-F523-BFD8-60037C36A103}"/>
              </a:ext>
            </a:extLst>
          </p:cNvPr>
          <p:cNvSpPr/>
          <p:nvPr/>
        </p:nvSpPr>
        <p:spPr bwMode="auto">
          <a:xfrm>
            <a:off x="6748294" y="2590527"/>
            <a:ext cx="537453" cy="247296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3A9146D7-265F-FE14-4787-4FFDD6CA5800}"/>
              </a:ext>
            </a:extLst>
          </p:cNvPr>
          <p:cNvSpPr/>
          <p:nvPr/>
        </p:nvSpPr>
        <p:spPr bwMode="auto">
          <a:xfrm>
            <a:off x="7285129" y="2590527"/>
            <a:ext cx="537453" cy="251695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229CBCF1-B24F-309B-E24F-3283D9DD582F}"/>
              </a:ext>
            </a:extLst>
          </p:cNvPr>
          <p:cNvSpPr/>
          <p:nvPr/>
        </p:nvSpPr>
        <p:spPr bwMode="auto">
          <a:xfrm>
            <a:off x="7821963" y="2590526"/>
            <a:ext cx="537453" cy="2589231"/>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E5B699F6-9BB6-7368-AC55-174FDD8F7DE8}"/>
              </a:ext>
            </a:extLst>
          </p:cNvPr>
          <p:cNvSpPr/>
          <p:nvPr/>
        </p:nvSpPr>
        <p:spPr bwMode="auto">
          <a:xfrm>
            <a:off x="8358797" y="2590526"/>
            <a:ext cx="537453" cy="29914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74A02499-638F-AC6E-AB98-BBFE36541674}"/>
              </a:ext>
            </a:extLst>
          </p:cNvPr>
          <p:cNvSpPr/>
          <p:nvPr/>
        </p:nvSpPr>
        <p:spPr bwMode="auto">
          <a:xfrm>
            <a:off x="8895636" y="2590525"/>
            <a:ext cx="537453" cy="338108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Freeform: Shape 6">
            <a:extLst>
              <a:ext uri="{FF2B5EF4-FFF2-40B4-BE49-F238E27FC236}">
                <a16:creationId xmlns:a16="http://schemas.microsoft.com/office/drawing/2014/main" id="{C18B4B2D-CC98-4D32-AD45-2A66B5D4D448}"/>
              </a:ext>
            </a:extLst>
          </p:cNvPr>
          <p:cNvSpPr/>
          <p:nvPr/>
        </p:nvSpPr>
        <p:spPr bwMode="auto">
          <a:xfrm>
            <a:off x="1422400" y="2585863"/>
            <a:ext cx="8021782" cy="3639127"/>
          </a:xfrm>
          <a:custGeom>
            <a:avLst/>
            <a:gdLst>
              <a:gd name="connsiteX0" fmla="*/ 8063346 w 8063346"/>
              <a:gd name="connsiteY0" fmla="*/ 0 h 3639127"/>
              <a:gd name="connsiteX1" fmla="*/ 0 w 8063346"/>
              <a:gd name="connsiteY1" fmla="*/ 0 h 3639127"/>
              <a:gd name="connsiteX2" fmla="*/ 0 w 8063346"/>
              <a:gd name="connsiteY2" fmla="*/ 3639127 h 3639127"/>
            </a:gdLst>
            <a:ahLst/>
            <a:cxnLst>
              <a:cxn ang="0">
                <a:pos x="connsiteX0" y="connsiteY0"/>
              </a:cxn>
              <a:cxn ang="0">
                <a:pos x="connsiteX1" y="connsiteY1"/>
              </a:cxn>
              <a:cxn ang="0">
                <a:pos x="connsiteX2" y="connsiteY2"/>
              </a:cxn>
            </a:cxnLst>
            <a:rect l="l" t="t" r="r" b="b"/>
            <a:pathLst>
              <a:path w="8063346" h="3639127">
                <a:moveTo>
                  <a:pt x="8063346" y="0"/>
                </a:moveTo>
                <a:lnTo>
                  <a:pt x="0" y="0"/>
                </a:lnTo>
                <a:lnTo>
                  <a:pt x="0" y="3639127"/>
                </a:lnTo>
              </a:path>
            </a:pathLst>
          </a:custGeom>
          <a:noFill/>
          <a:ln w="28575">
            <a:solidFill>
              <a:schemeClr val="bg1"/>
            </a:solidFill>
            <a:miter lim="800000"/>
            <a:headEnd/>
            <a:tailEnd/>
          </a:ln>
        </p:spPr>
        <p:txBody>
          <a:bodyPr rtlCol="0" anchor="ctr"/>
          <a:lstStyle/>
          <a:p>
            <a:pPr algn="ctr"/>
            <a:endParaRPr lang="en-US" dirty="0"/>
          </a:p>
        </p:txBody>
      </p:sp>
      <p:sp>
        <p:nvSpPr>
          <p:cNvPr id="54" name="TextBox 53">
            <a:extLst>
              <a:ext uri="{FF2B5EF4-FFF2-40B4-BE49-F238E27FC236}">
                <a16:creationId xmlns:a16="http://schemas.microsoft.com/office/drawing/2014/main" id="{01FF04C7-FA97-8049-C21E-F6AFDAD43CDA}"/>
              </a:ext>
            </a:extLst>
          </p:cNvPr>
          <p:cNvSpPr txBox="1"/>
          <p:nvPr/>
        </p:nvSpPr>
        <p:spPr bwMode="auto">
          <a:xfrm>
            <a:off x="1693225" y="4950680"/>
            <a:ext cx="719116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u="sng" dirty="0">
                <a:solidFill>
                  <a:schemeClr val="bg1"/>
                </a:solidFill>
                <a:latin typeface="Calibri" panose="020F0502020204030204" pitchFamily="34" charset="0"/>
              </a:rPr>
              <a:t>CLDN18.2 expression </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High: ≥70% tumor cells staining 2+ or 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Medium: ≥40%, &lt;70% tumor cell staining 2+ 3+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Low: ≥10% tumor cells staining ≥1+, &lt;40% tumor cells staining 2+ or 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Not available</a:t>
            </a:r>
          </a:p>
        </p:txBody>
      </p:sp>
      <p:cxnSp>
        <p:nvCxnSpPr>
          <p:cNvPr id="56" name="Straight Connector 55">
            <a:extLst>
              <a:ext uri="{FF2B5EF4-FFF2-40B4-BE49-F238E27FC236}">
                <a16:creationId xmlns:a16="http://schemas.microsoft.com/office/drawing/2014/main" id="{34BCEADD-74FE-B50C-AA0E-CF2A1071B41F}"/>
              </a:ext>
            </a:extLst>
          </p:cNvPr>
          <p:cNvCxnSpPr/>
          <p:nvPr/>
        </p:nvCxnSpPr>
        <p:spPr bwMode="auto">
          <a:xfrm>
            <a:off x="1424668" y="3939361"/>
            <a:ext cx="7992836" cy="0"/>
          </a:xfrm>
          <a:prstGeom prst="line">
            <a:avLst/>
          </a:prstGeom>
          <a:noFill/>
          <a:ln w="28575" cap="flat" cmpd="sng" algn="ctr">
            <a:solidFill>
              <a:schemeClr val="bg1"/>
            </a:solidFill>
            <a:prstDash val="dash"/>
            <a:round/>
            <a:headEnd type="none" w="med" len="med"/>
            <a:tailEnd type="none" w="med" len="med"/>
          </a:ln>
          <a:effectLst/>
        </p:spPr>
      </p:cxnSp>
    </p:spTree>
    <p:extLst>
      <p:ext uri="{BB962C8B-B14F-4D97-AF65-F5344CB8AC3E}">
        <p14:creationId xmlns:p14="http://schemas.microsoft.com/office/powerpoint/2010/main" val="798912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3E6C-59F8-4F61-A647-E5E95EDAFCC1}"/>
              </a:ext>
            </a:extLst>
          </p:cNvPr>
          <p:cNvSpPr>
            <a:spLocks noGrp="1"/>
          </p:cNvSpPr>
          <p:nvPr>
            <p:ph type="title"/>
          </p:nvPr>
        </p:nvSpPr>
        <p:spPr/>
        <p:txBody>
          <a:bodyPr/>
          <a:lstStyle/>
          <a:p>
            <a:r>
              <a:rPr lang="en-US" dirty="0"/>
              <a:t>Anti-CLDN18.2 Antibody ASKB589 in CLND18.2-Positive G/GEJ Cancer</a:t>
            </a:r>
          </a:p>
        </p:txBody>
      </p:sp>
      <p:sp>
        <p:nvSpPr>
          <p:cNvPr id="5" name="Content Placeholder 2">
            <a:extLst>
              <a:ext uri="{FF2B5EF4-FFF2-40B4-BE49-F238E27FC236}">
                <a16:creationId xmlns:a16="http://schemas.microsoft.com/office/drawing/2014/main" id="{BEB91E63-44DC-E233-F74F-838ED35AA8EE}"/>
              </a:ext>
            </a:extLst>
          </p:cNvPr>
          <p:cNvSpPr>
            <a:spLocks noGrp="1"/>
          </p:cNvSpPr>
          <p:nvPr>
            <p:ph idx="1"/>
          </p:nvPr>
        </p:nvSpPr>
        <p:spPr/>
        <p:txBody>
          <a:bodyPr/>
          <a:lstStyle/>
          <a:p>
            <a:pPr>
              <a:spcBef>
                <a:spcPts val="500"/>
              </a:spcBef>
              <a:spcAft>
                <a:spcPts val="0"/>
              </a:spcAft>
            </a:pPr>
            <a:r>
              <a:rPr lang="en-US" sz="2400" dirty="0"/>
              <a:t>Humanized anti-CLDN18.2 monoclonal IgG1 antibody</a:t>
            </a:r>
          </a:p>
          <a:p>
            <a:pPr>
              <a:spcBef>
                <a:spcPts val="500"/>
              </a:spcBef>
              <a:spcAft>
                <a:spcPts val="0"/>
              </a:spcAft>
            </a:pPr>
            <a:r>
              <a:rPr lang="en-US" sz="2400" dirty="0"/>
              <a:t>2-part phase I study in China</a:t>
            </a:r>
          </a:p>
          <a:p>
            <a:pPr lvl="1">
              <a:spcBef>
                <a:spcPts val="500"/>
              </a:spcBef>
              <a:spcAft>
                <a:spcPts val="0"/>
              </a:spcAft>
            </a:pPr>
            <a:r>
              <a:rPr lang="en-US" sz="2200" dirty="0"/>
              <a:t>Part 1 established RP2D for ASKB589; MTD not reached, no DLTs observed</a:t>
            </a:r>
          </a:p>
        </p:txBody>
      </p:sp>
      <p:sp>
        <p:nvSpPr>
          <p:cNvPr id="4" name="Text Box 11">
            <a:extLst>
              <a:ext uri="{FF2B5EF4-FFF2-40B4-BE49-F238E27FC236}">
                <a16:creationId xmlns:a16="http://schemas.microsoft.com/office/drawing/2014/main" id="{58D11523-A424-1495-3BDD-26BC4615E157}"/>
              </a:ext>
            </a:extLst>
          </p:cNvPr>
          <p:cNvSpPr txBox="1">
            <a:spLocks noChangeArrowheads="1"/>
          </p:cNvSpPr>
          <p:nvPr/>
        </p:nvSpPr>
        <p:spPr bwMode="auto">
          <a:xfrm>
            <a:off x="44402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Zhang. ASCO GI 2022. Abstr 397. NCT04632108. </a:t>
            </a:r>
          </a:p>
        </p:txBody>
      </p:sp>
      <p:sp>
        <p:nvSpPr>
          <p:cNvPr id="9" name="TextBox 8">
            <a:extLst>
              <a:ext uri="{FF2B5EF4-FFF2-40B4-BE49-F238E27FC236}">
                <a16:creationId xmlns:a16="http://schemas.microsoft.com/office/drawing/2014/main" id="{A9F9B935-AB1C-717C-0852-E63A9C5B4E6D}"/>
              </a:ext>
            </a:extLst>
          </p:cNvPr>
          <p:cNvSpPr txBox="1"/>
          <p:nvPr/>
        </p:nvSpPr>
        <p:spPr bwMode="auto">
          <a:xfrm>
            <a:off x="2241266" y="2687444"/>
            <a:ext cx="1927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escalation</a:t>
            </a:r>
          </a:p>
        </p:txBody>
      </p:sp>
      <p:sp>
        <p:nvSpPr>
          <p:cNvPr id="10" name="TextBox 9">
            <a:extLst>
              <a:ext uri="{FF2B5EF4-FFF2-40B4-BE49-F238E27FC236}">
                <a16:creationId xmlns:a16="http://schemas.microsoft.com/office/drawing/2014/main" id="{476B53A5-14D3-60AD-A1E6-4D43F089A107}"/>
              </a:ext>
            </a:extLst>
          </p:cNvPr>
          <p:cNvSpPr txBox="1"/>
          <p:nvPr/>
        </p:nvSpPr>
        <p:spPr bwMode="auto">
          <a:xfrm>
            <a:off x="8261784" y="2683059"/>
            <a:ext cx="1688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expansion</a:t>
            </a:r>
          </a:p>
        </p:txBody>
      </p:sp>
      <p:sp>
        <p:nvSpPr>
          <p:cNvPr id="16" name="Text Box 45">
            <a:extLst>
              <a:ext uri="{FF2B5EF4-FFF2-40B4-BE49-F238E27FC236}">
                <a16:creationId xmlns:a16="http://schemas.microsoft.com/office/drawing/2014/main" id="{8E94BC88-8310-E15F-156B-32F6A9E3C2F8}"/>
              </a:ext>
            </a:extLst>
          </p:cNvPr>
          <p:cNvSpPr txBox="1">
            <a:spLocks noChangeArrowheads="1"/>
          </p:cNvSpPr>
          <p:nvPr/>
        </p:nvSpPr>
        <p:spPr bwMode="auto">
          <a:xfrm>
            <a:off x="255884" y="3110723"/>
            <a:ext cx="250068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malignant solid tumors, no prior CT, regardless of CLDN18.2 expression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40 treated)</a:t>
            </a:r>
          </a:p>
        </p:txBody>
      </p:sp>
      <p:sp>
        <p:nvSpPr>
          <p:cNvPr id="17" name="Text Box 45">
            <a:extLst>
              <a:ext uri="{FF2B5EF4-FFF2-40B4-BE49-F238E27FC236}">
                <a16:creationId xmlns:a16="http://schemas.microsoft.com/office/drawing/2014/main" id="{2316D48B-E058-3C49-0F45-26E4F35992EF}"/>
              </a:ext>
            </a:extLst>
          </p:cNvPr>
          <p:cNvSpPr txBox="1">
            <a:spLocks noChangeArrowheads="1"/>
          </p:cNvSpPr>
          <p:nvPr/>
        </p:nvSpPr>
        <p:spPr bwMode="auto">
          <a:xfrm>
            <a:off x="6078073" y="3249222"/>
            <a:ext cx="305657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with advanced/unresectable G/GEJ or pancreatic adenocarcinoma, </a:t>
            </a:r>
            <a:r>
              <a:rPr lang="en-US" altLang="en-US" sz="1800" b="0" dirty="0">
                <a:solidFill>
                  <a:schemeClr val="bg1"/>
                </a:solidFill>
                <a:latin typeface="Calibri" panose="020F0502020204030204" pitchFamily="34" charset="0"/>
              </a:rPr>
              <a:t>CLDN18.2 medium-high expression </a:t>
            </a:r>
            <a:r>
              <a:rPr lang="en-US" altLang="en-US" sz="1800" dirty="0">
                <a:solidFill>
                  <a:schemeClr val="bg1"/>
                </a:solidFill>
                <a:latin typeface="Calibri" panose="020F0502020204030204" pitchFamily="34" charset="0"/>
              </a:rPr>
              <a:t>only </a:t>
            </a:r>
            <a:r>
              <a:rPr lang="en-US" altLang="en-US" sz="1800" b="0" dirty="0">
                <a:solidFill>
                  <a:schemeClr val="bg1"/>
                </a:solidFill>
                <a:latin typeface="Calibri" panose="020F0502020204030204" pitchFamily="34" charset="0"/>
              </a:rPr>
              <a:t>(≥40% tumor cells by IHC)</a:t>
            </a:r>
          </a:p>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rPr>
              <a:t>(N = 45 treated)</a:t>
            </a:r>
            <a:endParaRPr lang="en-US" altLang="en-US" sz="180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9D71F550-50A3-DF0A-547D-ACD3554797D8}"/>
              </a:ext>
            </a:extLst>
          </p:cNvPr>
          <p:cNvSpPr>
            <a:spLocks noChangeArrowheads="1"/>
          </p:cNvSpPr>
          <p:nvPr/>
        </p:nvSpPr>
        <p:spPr bwMode="auto">
          <a:xfrm>
            <a:off x="3418019" y="3389459"/>
            <a:ext cx="2161214" cy="119685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ASKB589</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0.3-10 mg/kg</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IV</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Q3W</a:t>
            </a:r>
          </a:p>
        </p:txBody>
      </p:sp>
      <p:sp>
        <p:nvSpPr>
          <p:cNvPr id="19" name="Line 54">
            <a:extLst>
              <a:ext uri="{FF2B5EF4-FFF2-40B4-BE49-F238E27FC236}">
                <a16:creationId xmlns:a16="http://schemas.microsoft.com/office/drawing/2014/main" id="{4745C683-8E72-026E-F72A-C5E205FCE887}"/>
              </a:ext>
            </a:extLst>
          </p:cNvPr>
          <p:cNvSpPr>
            <a:spLocks noChangeShapeType="1"/>
          </p:cNvSpPr>
          <p:nvPr/>
        </p:nvSpPr>
        <p:spPr bwMode="auto">
          <a:xfrm flipV="1">
            <a:off x="2575853" y="3987886"/>
            <a:ext cx="59809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6AC3FB46-D519-4811-F9D6-E8C5BDDCDBE0}"/>
              </a:ext>
            </a:extLst>
          </p:cNvPr>
          <p:cNvSpPr>
            <a:spLocks noChangeArrowheads="1"/>
          </p:cNvSpPr>
          <p:nvPr/>
        </p:nvSpPr>
        <p:spPr bwMode="auto">
          <a:xfrm>
            <a:off x="9659375" y="3389458"/>
            <a:ext cx="2308094" cy="119685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ASKB589</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6 or 10 mg/kg</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IV Q3W</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CAPOX</a:t>
            </a:r>
          </a:p>
        </p:txBody>
      </p:sp>
      <p:sp>
        <p:nvSpPr>
          <p:cNvPr id="23" name="Line 54">
            <a:extLst>
              <a:ext uri="{FF2B5EF4-FFF2-40B4-BE49-F238E27FC236}">
                <a16:creationId xmlns:a16="http://schemas.microsoft.com/office/drawing/2014/main" id="{631C2571-A67F-E113-5941-F54732B59B2A}"/>
              </a:ext>
            </a:extLst>
          </p:cNvPr>
          <p:cNvSpPr>
            <a:spLocks noChangeShapeType="1"/>
          </p:cNvSpPr>
          <p:nvPr/>
        </p:nvSpPr>
        <p:spPr bwMode="auto">
          <a:xfrm flipV="1">
            <a:off x="8910899" y="3987886"/>
            <a:ext cx="59809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Content Placeholder 2">
            <a:extLst>
              <a:ext uri="{FF2B5EF4-FFF2-40B4-BE49-F238E27FC236}">
                <a16:creationId xmlns:a16="http://schemas.microsoft.com/office/drawing/2014/main" id="{33D130F2-BCEC-5AC8-C75D-4DA667102B0B}"/>
              </a:ext>
            </a:extLst>
          </p:cNvPr>
          <p:cNvSpPr txBox="1">
            <a:spLocks/>
          </p:cNvSpPr>
          <p:nvPr/>
        </p:nvSpPr>
        <p:spPr bwMode="auto">
          <a:xfrm>
            <a:off x="614835" y="5339764"/>
            <a:ext cx="10877529" cy="468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endpoints: </a:t>
            </a:r>
            <a:r>
              <a:rPr lang="en-US" sz="2400" b="0" kern="0" dirty="0"/>
              <a:t>safety, MTD, RP2D, DLTs, ORR</a:t>
            </a:r>
          </a:p>
          <a:p>
            <a:r>
              <a:rPr lang="en-US" sz="2400" kern="0" dirty="0"/>
              <a:t>Secondary endpoints: </a:t>
            </a:r>
            <a:r>
              <a:rPr lang="en-US" sz="2400" b="0" kern="0" dirty="0"/>
              <a:t>PK/PD, immunogenicity, DoR, CBR, PFS, OS</a:t>
            </a:r>
            <a:endParaRPr lang="en-US" sz="2000" b="0" kern="0" dirty="0"/>
          </a:p>
        </p:txBody>
      </p:sp>
      <p:sp>
        <p:nvSpPr>
          <p:cNvPr id="6" name="Rectangle 5">
            <a:extLst>
              <a:ext uri="{FF2B5EF4-FFF2-40B4-BE49-F238E27FC236}">
                <a16:creationId xmlns:a16="http://schemas.microsoft.com/office/drawing/2014/main" id="{AA50794B-18D9-3766-68A7-7B265C2B8FAC}"/>
              </a:ext>
            </a:extLst>
          </p:cNvPr>
          <p:cNvSpPr/>
          <p:nvPr/>
        </p:nvSpPr>
        <p:spPr bwMode="auto">
          <a:xfrm>
            <a:off x="6078073" y="2683060"/>
            <a:ext cx="5964771" cy="2597488"/>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763740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3E6C-59F8-4F61-A647-E5E95EDAFCC1}"/>
              </a:ext>
            </a:extLst>
          </p:cNvPr>
          <p:cNvSpPr>
            <a:spLocks noGrp="1"/>
          </p:cNvSpPr>
          <p:nvPr>
            <p:ph type="title"/>
          </p:nvPr>
        </p:nvSpPr>
        <p:spPr/>
        <p:txBody>
          <a:bodyPr/>
          <a:lstStyle/>
          <a:p>
            <a:r>
              <a:rPr lang="en-US" dirty="0"/>
              <a:t>ASKB589 + CAPOX Expansion Cohort: Safety and Efficacy</a:t>
            </a:r>
          </a:p>
        </p:txBody>
      </p:sp>
      <p:sp>
        <p:nvSpPr>
          <p:cNvPr id="4" name="Text Box 11">
            <a:extLst>
              <a:ext uri="{FF2B5EF4-FFF2-40B4-BE49-F238E27FC236}">
                <a16:creationId xmlns:a16="http://schemas.microsoft.com/office/drawing/2014/main" id="{58D11523-A424-1495-3BDD-26BC4615E157}"/>
              </a:ext>
            </a:extLst>
          </p:cNvPr>
          <p:cNvSpPr txBox="1">
            <a:spLocks noChangeArrowheads="1"/>
          </p:cNvSpPr>
          <p:nvPr/>
        </p:nvSpPr>
        <p:spPr bwMode="auto">
          <a:xfrm>
            <a:off x="44402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Zhang. ASCO GI 2022. Abstr 397. </a:t>
            </a:r>
          </a:p>
        </p:txBody>
      </p:sp>
      <p:sp>
        <p:nvSpPr>
          <p:cNvPr id="5" name="Content Placeholder 2">
            <a:extLst>
              <a:ext uri="{FF2B5EF4-FFF2-40B4-BE49-F238E27FC236}">
                <a16:creationId xmlns:a16="http://schemas.microsoft.com/office/drawing/2014/main" id="{BEB91E63-44DC-E233-F74F-838ED35AA8EE}"/>
              </a:ext>
            </a:extLst>
          </p:cNvPr>
          <p:cNvSpPr>
            <a:spLocks noGrp="1"/>
          </p:cNvSpPr>
          <p:nvPr>
            <p:ph idx="1"/>
          </p:nvPr>
        </p:nvSpPr>
        <p:spPr>
          <a:xfrm>
            <a:off x="614835" y="1547691"/>
            <a:ext cx="10877529" cy="468966"/>
          </a:xfrm>
        </p:spPr>
        <p:txBody>
          <a:bodyPr/>
          <a:lstStyle/>
          <a:p>
            <a:pPr>
              <a:lnSpc>
                <a:spcPct val="80000"/>
              </a:lnSpc>
              <a:spcBef>
                <a:spcPts val="500"/>
              </a:spcBef>
              <a:spcAft>
                <a:spcPts val="0"/>
              </a:spcAft>
            </a:pPr>
            <a:r>
              <a:rPr lang="en-US" sz="2000" dirty="0"/>
              <a:t>Most frequent TRAEs (mostly grade 1-2): vomiting (73%), nausea (64 %), hypoalbuminemia (53%)</a:t>
            </a:r>
          </a:p>
          <a:p>
            <a:pPr>
              <a:lnSpc>
                <a:spcPct val="80000"/>
              </a:lnSpc>
              <a:spcBef>
                <a:spcPts val="500"/>
              </a:spcBef>
              <a:spcAft>
                <a:spcPts val="0"/>
              </a:spcAft>
            </a:pPr>
            <a:r>
              <a:rPr lang="en-US" sz="2000" dirty="0"/>
              <a:t>PR: 75% (18/24); SD: 25% (6/24)</a:t>
            </a:r>
          </a:p>
          <a:p>
            <a:pPr>
              <a:lnSpc>
                <a:spcPct val="80000"/>
              </a:lnSpc>
              <a:spcBef>
                <a:spcPts val="500"/>
              </a:spcBef>
              <a:spcAft>
                <a:spcPts val="0"/>
              </a:spcAft>
            </a:pPr>
            <a:endParaRPr lang="en-US" sz="2000" dirty="0"/>
          </a:p>
        </p:txBody>
      </p:sp>
      <p:sp>
        <p:nvSpPr>
          <p:cNvPr id="8" name="TextBox 7">
            <a:extLst>
              <a:ext uri="{FF2B5EF4-FFF2-40B4-BE49-F238E27FC236}">
                <a16:creationId xmlns:a16="http://schemas.microsoft.com/office/drawing/2014/main" id="{39FB9390-C0AA-F41D-1226-8CD771360EC0}"/>
              </a:ext>
            </a:extLst>
          </p:cNvPr>
          <p:cNvSpPr txBox="1"/>
          <p:nvPr/>
        </p:nvSpPr>
        <p:spPr bwMode="auto">
          <a:xfrm>
            <a:off x="4379910" y="2139533"/>
            <a:ext cx="3356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Tumor Reduction from Baseline</a:t>
            </a:r>
          </a:p>
        </p:txBody>
      </p:sp>
      <p:sp>
        <p:nvSpPr>
          <p:cNvPr id="3" name="TextBox 2">
            <a:extLst>
              <a:ext uri="{FF2B5EF4-FFF2-40B4-BE49-F238E27FC236}">
                <a16:creationId xmlns:a16="http://schemas.microsoft.com/office/drawing/2014/main" id="{BD4A31AC-6890-4233-D6AD-F07ADB5CD88E}"/>
              </a:ext>
            </a:extLst>
          </p:cNvPr>
          <p:cNvSpPr txBox="1"/>
          <p:nvPr/>
        </p:nvSpPr>
        <p:spPr bwMode="auto">
          <a:xfrm rot="16200000">
            <a:off x="-711169" y="3838793"/>
            <a:ext cx="36298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Best Percent Change from Baseline</a:t>
            </a:r>
          </a:p>
        </p:txBody>
      </p:sp>
      <p:grpSp>
        <p:nvGrpSpPr>
          <p:cNvPr id="21" name="Group 20">
            <a:extLst>
              <a:ext uri="{FF2B5EF4-FFF2-40B4-BE49-F238E27FC236}">
                <a16:creationId xmlns:a16="http://schemas.microsoft.com/office/drawing/2014/main" id="{E9471B21-3D0D-C72B-922B-9F67418D0B13}"/>
              </a:ext>
            </a:extLst>
          </p:cNvPr>
          <p:cNvGrpSpPr/>
          <p:nvPr/>
        </p:nvGrpSpPr>
        <p:grpSpPr>
          <a:xfrm>
            <a:off x="1804306" y="2437213"/>
            <a:ext cx="112239" cy="3413537"/>
            <a:chOff x="1647152" y="2334559"/>
            <a:chExt cx="269394" cy="3413537"/>
          </a:xfrm>
        </p:grpSpPr>
        <p:cxnSp>
          <p:nvCxnSpPr>
            <p:cNvPr id="10" name="Straight Connector 9">
              <a:extLst>
                <a:ext uri="{FF2B5EF4-FFF2-40B4-BE49-F238E27FC236}">
                  <a16:creationId xmlns:a16="http://schemas.microsoft.com/office/drawing/2014/main" id="{D237702D-4161-533C-3786-DD63506A821E}"/>
                </a:ext>
              </a:extLst>
            </p:cNvPr>
            <p:cNvCxnSpPr/>
            <p:nvPr/>
          </p:nvCxnSpPr>
          <p:spPr bwMode="auto">
            <a:xfrm>
              <a:off x="1647152" y="5748096"/>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31BDEEA-5F14-6024-1F07-ED198A781370}"/>
                </a:ext>
              </a:extLst>
            </p:cNvPr>
            <p:cNvCxnSpPr/>
            <p:nvPr/>
          </p:nvCxnSpPr>
          <p:spPr bwMode="auto">
            <a:xfrm>
              <a:off x="1647152" y="5321403"/>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F34FC1C-F3B5-D4BD-E9C3-1964CF6515CA}"/>
                </a:ext>
              </a:extLst>
            </p:cNvPr>
            <p:cNvCxnSpPr/>
            <p:nvPr/>
          </p:nvCxnSpPr>
          <p:spPr bwMode="auto">
            <a:xfrm>
              <a:off x="1647152" y="4894711"/>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FFE5D0A-4C24-0D8D-F22B-7D238788A34D}"/>
                </a:ext>
              </a:extLst>
            </p:cNvPr>
            <p:cNvCxnSpPr/>
            <p:nvPr/>
          </p:nvCxnSpPr>
          <p:spPr bwMode="auto">
            <a:xfrm>
              <a:off x="1647152" y="4468019"/>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37E49C8-1A72-0453-8DA4-A72864BF4CB1}"/>
                </a:ext>
              </a:extLst>
            </p:cNvPr>
            <p:cNvCxnSpPr/>
            <p:nvPr/>
          </p:nvCxnSpPr>
          <p:spPr bwMode="auto">
            <a:xfrm>
              <a:off x="1647152" y="4041327"/>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A664067-009F-F657-0ADA-A0770DA5D85A}"/>
                </a:ext>
              </a:extLst>
            </p:cNvPr>
            <p:cNvCxnSpPr/>
            <p:nvPr/>
          </p:nvCxnSpPr>
          <p:spPr bwMode="auto">
            <a:xfrm>
              <a:off x="1647152" y="3614635"/>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1B21EE0-CB9E-1F12-B180-215BC64C0163}"/>
                </a:ext>
              </a:extLst>
            </p:cNvPr>
            <p:cNvCxnSpPr/>
            <p:nvPr/>
          </p:nvCxnSpPr>
          <p:spPr bwMode="auto">
            <a:xfrm>
              <a:off x="1647152" y="3187943"/>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9F76513-E1A9-CC1D-4905-DDC9A63D9500}"/>
                </a:ext>
              </a:extLst>
            </p:cNvPr>
            <p:cNvCxnSpPr/>
            <p:nvPr/>
          </p:nvCxnSpPr>
          <p:spPr bwMode="auto">
            <a:xfrm>
              <a:off x="1647152" y="2761251"/>
              <a:ext cx="26939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5B4C880-FB12-4129-71E4-860056016453}"/>
                </a:ext>
              </a:extLst>
            </p:cNvPr>
            <p:cNvCxnSpPr/>
            <p:nvPr/>
          </p:nvCxnSpPr>
          <p:spPr bwMode="auto">
            <a:xfrm>
              <a:off x="1647152" y="2334559"/>
              <a:ext cx="269394"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A285A31C-FCFB-A0D2-CA12-5757361DBD97}"/>
              </a:ext>
            </a:extLst>
          </p:cNvPr>
          <p:cNvSpPr txBox="1"/>
          <p:nvPr/>
        </p:nvSpPr>
        <p:spPr bwMode="auto">
          <a:xfrm>
            <a:off x="1551214" y="2253944"/>
            <a:ext cx="302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B36C6D70-E6E7-6105-C1B6-1AA4689907AD}"/>
              </a:ext>
            </a:extLst>
          </p:cNvPr>
          <p:cNvSpPr txBox="1"/>
          <p:nvPr/>
        </p:nvSpPr>
        <p:spPr bwMode="auto">
          <a:xfrm>
            <a:off x="1387929" y="2670323"/>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FF9D4EC2-A7AD-B756-DD44-6B3F085B5CA2}"/>
              </a:ext>
            </a:extLst>
          </p:cNvPr>
          <p:cNvSpPr txBox="1"/>
          <p:nvPr/>
        </p:nvSpPr>
        <p:spPr bwMode="auto">
          <a:xfrm>
            <a:off x="1387929" y="3098948"/>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C075B363-8409-A272-E183-7D8F89EF4C2B}"/>
              </a:ext>
            </a:extLst>
          </p:cNvPr>
          <p:cNvSpPr txBox="1"/>
          <p:nvPr/>
        </p:nvSpPr>
        <p:spPr bwMode="auto">
          <a:xfrm>
            <a:off x="1387929" y="3527573"/>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0BBEA4C4-7BE4-49D8-D6EC-8E7D67B81A15}"/>
              </a:ext>
            </a:extLst>
          </p:cNvPr>
          <p:cNvSpPr txBox="1"/>
          <p:nvPr/>
        </p:nvSpPr>
        <p:spPr bwMode="auto">
          <a:xfrm>
            <a:off x="1387929" y="3956198"/>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1D49783A-539C-4E3C-7B8B-94DD054F9A8E}"/>
              </a:ext>
            </a:extLst>
          </p:cNvPr>
          <p:cNvSpPr txBox="1"/>
          <p:nvPr/>
        </p:nvSpPr>
        <p:spPr bwMode="auto">
          <a:xfrm>
            <a:off x="1387929" y="4380741"/>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CED49285-C7DC-1BE4-3D02-A08D60886EAB}"/>
              </a:ext>
            </a:extLst>
          </p:cNvPr>
          <p:cNvSpPr txBox="1"/>
          <p:nvPr/>
        </p:nvSpPr>
        <p:spPr bwMode="auto">
          <a:xfrm>
            <a:off x="1387929" y="4817531"/>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9A1D4B07-38EE-DCED-D435-526BC977A182}"/>
              </a:ext>
            </a:extLst>
          </p:cNvPr>
          <p:cNvSpPr txBox="1"/>
          <p:nvPr/>
        </p:nvSpPr>
        <p:spPr bwMode="auto">
          <a:xfrm>
            <a:off x="1387929" y="5229828"/>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30" name="TextBox 29">
            <a:extLst>
              <a:ext uri="{FF2B5EF4-FFF2-40B4-BE49-F238E27FC236}">
                <a16:creationId xmlns:a16="http://schemas.microsoft.com/office/drawing/2014/main" id="{2C867B65-AECA-AC7C-E6E6-C08766E8736C}"/>
              </a:ext>
            </a:extLst>
          </p:cNvPr>
          <p:cNvSpPr txBox="1"/>
          <p:nvPr/>
        </p:nvSpPr>
        <p:spPr bwMode="auto">
          <a:xfrm>
            <a:off x="1387929" y="5658453"/>
            <a:ext cx="5510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D4FA0009-5621-B27E-7246-3FF2DB61A4B0}"/>
              </a:ext>
            </a:extLst>
          </p:cNvPr>
          <p:cNvSpPr txBox="1"/>
          <p:nvPr/>
        </p:nvSpPr>
        <p:spPr bwMode="auto">
          <a:xfrm rot="2700000">
            <a:off x="1877784" y="5855388"/>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32" name="TextBox 31">
            <a:extLst>
              <a:ext uri="{FF2B5EF4-FFF2-40B4-BE49-F238E27FC236}">
                <a16:creationId xmlns:a16="http://schemas.microsoft.com/office/drawing/2014/main" id="{3FE60034-A07F-704B-3493-1B00E1AE3BA8}"/>
              </a:ext>
            </a:extLst>
          </p:cNvPr>
          <p:cNvSpPr txBox="1"/>
          <p:nvPr/>
        </p:nvSpPr>
        <p:spPr bwMode="auto">
          <a:xfrm rot="2700000">
            <a:off x="2258015" y="5855388"/>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33" name="TextBox 32">
            <a:extLst>
              <a:ext uri="{FF2B5EF4-FFF2-40B4-BE49-F238E27FC236}">
                <a16:creationId xmlns:a16="http://schemas.microsoft.com/office/drawing/2014/main" id="{2E043ADC-3C4F-F85C-8B23-A532275F5F88}"/>
              </a:ext>
            </a:extLst>
          </p:cNvPr>
          <p:cNvSpPr txBox="1"/>
          <p:nvPr/>
        </p:nvSpPr>
        <p:spPr bwMode="auto">
          <a:xfrm rot="2700000">
            <a:off x="2638246" y="5855389"/>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34" name="TextBox 33">
            <a:extLst>
              <a:ext uri="{FF2B5EF4-FFF2-40B4-BE49-F238E27FC236}">
                <a16:creationId xmlns:a16="http://schemas.microsoft.com/office/drawing/2014/main" id="{BC87D19A-9929-275B-6A96-4EACDA3BA391}"/>
              </a:ext>
            </a:extLst>
          </p:cNvPr>
          <p:cNvSpPr txBox="1"/>
          <p:nvPr/>
        </p:nvSpPr>
        <p:spPr bwMode="auto">
          <a:xfrm rot="2700000">
            <a:off x="3018477" y="5855390"/>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35" name="TextBox 34">
            <a:extLst>
              <a:ext uri="{FF2B5EF4-FFF2-40B4-BE49-F238E27FC236}">
                <a16:creationId xmlns:a16="http://schemas.microsoft.com/office/drawing/2014/main" id="{EEAF41BE-A6FE-3E67-E2A4-94C9C92F5111}"/>
              </a:ext>
            </a:extLst>
          </p:cNvPr>
          <p:cNvSpPr txBox="1"/>
          <p:nvPr/>
        </p:nvSpPr>
        <p:spPr bwMode="auto">
          <a:xfrm rot="2700000">
            <a:off x="3398708" y="5855390"/>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36" name="TextBox 35">
            <a:extLst>
              <a:ext uri="{FF2B5EF4-FFF2-40B4-BE49-F238E27FC236}">
                <a16:creationId xmlns:a16="http://schemas.microsoft.com/office/drawing/2014/main" id="{58CB9C8A-2683-3BD4-F014-300CA0AD8689}"/>
              </a:ext>
            </a:extLst>
          </p:cNvPr>
          <p:cNvSpPr txBox="1"/>
          <p:nvPr/>
        </p:nvSpPr>
        <p:spPr bwMode="auto">
          <a:xfrm rot="2700000">
            <a:off x="3778939" y="5855390"/>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37" name="TextBox 36">
            <a:extLst>
              <a:ext uri="{FF2B5EF4-FFF2-40B4-BE49-F238E27FC236}">
                <a16:creationId xmlns:a16="http://schemas.microsoft.com/office/drawing/2014/main" id="{3E91F36D-0C0A-FDA6-36F9-6DA04290FA62}"/>
              </a:ext>
            </a:extLst>
          </p:cNvPr>
          <p:cNvSpPr txBox="1"/>
          <p:nvPr/>
        </p:nvSpPr>
        <p:spPr bwMode="auto">
          <a:xfrm rot="2700000">
            <a:off x="4159170" y="5855392"/>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38" name="TextBox 37">
            <a:extLst>
              <a:ext uri="{FF2B5EF4-FFF2-40B4-BE49-F238E27FC236}">
                <a16:creationId xmlns:a16="http://schemas.microsoft.com/office/drawing/2014/main" id="{A51F0DEF-8AB7-03BB-397C-E9C63602AC8E}"/>
              </a:ext>
            </a:extLst>
          </p:cNvPr>
          <p:cNvSpPr txBox="1"/>
          <p:nvPr/>
        </p:nvSpPr>
        <p:spPr bwMode="auto">
          <a:xfrm rot="2700000">
            <a:off x="4539401" y="5855392"/>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15mg/kg</a:t>
            </a:r>
          </a:p>
        </p:txBody>
      </p:sp>
      <p:sp>
        <p:nvSpPr>
          <p:cNvPr id="39" name="TextBox 38">
            <a:extLst>
              <a:ext uri="{FF2B5EF4-FFF2-40B4-BE49-F238E27FC236}">
                <a16:creationId xmlns:a16="http://schemas.microsoft.com/office/drawing/2014/main" id="{0D826658-A71A-5BCE-BCE0-8476C1DF0C7E}"/>
              </a:ext>
            </a:extLst>
          </p:cNvPr>
          <p:cNvSpPr txBox="1"/>
          <p:nvPr/>
        </p:nvSpPr>
        <p:spPr bwMode="auto">
          <a:xfrm rot="2700000">
            <a:off x="4919632" y="5855393"/>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40" name="TextBox 39">
            <a:extLst>
              <a:ext uri="{FF2B5EF4-FFF2-40B4-BE49-F238E27FC236}">
                <a16:creationId xmlns:a16="http://schemas.microsoft.com/office/drawing/2014/main" id="{DD5E7DD3-6D6A-236A-9716-E87EB2301170}"/>
              </a:ext>
            </a:extLst>
          </p:cNvPr>
          <p:cNvSpPr txBox="1"/>
          <p:nvPr/>
        </p:nvSpPr>
        <p:spPr bwMode="auto">
          <a:xfrm rot="2700000">
            <a:off x="5299863" y="5855393"/>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41" name="TextBox 40">
            <a:extLst>
              <a:ext uri="{FF2B5EF4-FFF2-40B4-BE49-F238E27FC236}">
                <a16:creationId xmlns:a16="http://schemas.microsoft.com/office/drawing/2014/main" id="{C7B5238A-C8AD-20CA-F5A7-760F8CA1F059}"/>
              </a:ext>
            </a:extLst>
          </p:cNvPr>
          <p:cNvSpPr txBox="1"/>
          <p:nvPr/>
        </p:nvSpPr>
        <p:spPr bwMode="auto">
          <a:xfrm rot="2700000">
            <a:off x="5680094" y="5855394"/>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42" name="TextBox 41">
            <a:extLst>
              <a:ext uri="{FF2B5EF4-FFF2-40B4-BE49-F238E27FC236}">
                <a16:creationId xmlns:a16="http://schemas.microsoft.com/office/drawing/2014/main" id="{AE48C357-B923-1980-00EF-B21212330FB7}"/>
              </a:ext>
            </a:extLst>
          </p:cNvPr>
          <p:cNvSpPr txBox="1"/>
          <p:nvPr/>
        </p:nvSpPr>
        <p:spPr bwMode="auto">
          <a:xfrm rot="2700000">
            <a:off x="6060325" y="5855394"/>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15mg/kg</a:t>
            </a:r>
          </a:p>
        </p:txBody>
      </p:sp>
      <p:sp>
        <p:nvSpPr>
          <p:cNvPr id="43" name="TextBox 42">
            <a:extLst>
              <a:ext uri="{FF2B5EF4-FFF2-40B4-BE49-F238E27FC236}">
                <a16:creationId xmlns:a16="http://schemas.microsoft.com/office/drawing/2014/main" id="{DD212010-BCB7-5987-E611-6FFE75F7C1CC}"/>
              </a:ext>
            </a:extLst>
          </p:cNvPr>
          <p:cNvSpPr txBox="1"/>
          <p:nvPr/>
        </p:nvSpPr>
        <p:spPr bwMode="auto">
          <a:xfrm rot="2700000">
            <a:off x="6440556" y="5855394"/>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44" name="TextBox 43">
            <a:extLst>
              <a:ext uri="{FF2B5EF4-FFF2-40B4-BE49-F238E27FC236}">
                <a16:creationId xmlns:a16="http://schemas.microsoft.com/office/drawing/2014/main" id="{CC8EC088-F784-C48E-774E-CD84761C7E40}"/>
              </a:ext>
            </a:extLst>
          </p:cNvPr>
          <p:cNvSpPr txBox="1"/>
          <p:nvPr/>
        </p:nvSpPr>
        <p:spPr bwMode="auto">
          <a:xfrm rot="2700000">
            <a:off x="6820787" y="5855395"/>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45" name="TextBox 44">
            <a:extLst>
              <a:ext uri="{FF2B5EF4-FFF2-40B4-BE49-F238E27FC236}">
                <a16:creationId xmlns:a16="http://schemas.microsoft.com/office/drawing/2014/main" id="{94782B91-CCEB-1597-ED0E-E3F262619947}"/>
              </a:ext>
            </a:extLst>
          </p:cNvPr>
          <p:cNvSpPr txBox="1"/>
          <p:nvPr/>
        </p:nvSpPr>
        <p:spPr bwMode="auto">
          <a:xfrm rot="2700000">
            <a:off x="7201018" y="5855396"/>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46" name="TextBox 45">
            <a:extLst>
              <a:ext uri="{FF2B5EF4-FFF2-40B4-BE49-F238E27FC236}">
                <a16:creationId xmlns:a16="http://schemas.microsoft.com/office/drawing/2014/main" id="{913E5286-EA60-AEC9-728E-20335B3D75C5}"/>
              </a:ext>
            </a:extLst>
          </p:cNvPr>
          <p:cNvSpPr txBox="1"/>
          <p:nvPr/>
        </p:nvSpPr>
        <p:spPr bwMode="auto">
          <a:xfrm rot="2700000">
            <a:off x="7581249" y="5855397"/>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47" name="TextBox 46">
            <a:extLst>
              <a:ext uri="{FF2B5EF4-FFF2-40B4-BE49-F238E27FC236}">
                <a16:creationId xmlns:a16="http://schemas.microsoft.com/office/drawing/2014/main" id="{00C35EC6-35D5-7825-CD01-531EAE4A65DA}"/>
              </a:ext>
            </a:extLst>
          </p:cNvPr>
          <p:cNvSpPr txBox="1"/>
          <p:nvPr/>
        </p:nvSpPr>
        <p:spPr bwMode="auto">
          <a:xfrm rot="2700000">
            <a:off x="7961480" y="5855397"/>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15mg/kg</a:t>
            </a:r>
          </a:p>
        </p:txBody>
      </p:sp>
      <p:sp>
        <p:nvSpPr>
          <p:cNvPr id="48" name="TextBox 47">
            <a:extLst>
              <a:ext uri="{FF2B5EF4-FFF2-40B4-BE49-F238E27FC236}">
                <a16:creationId xmlns:a16="http://schemas.microsoft.com/office/drawing/2014/main" id="{F98D87FD-0A83-7C81-C4A1-2D5E3E75C3C6}"/>
              </a:ext>
            </a:extLst>
          </p:cNvPr>
          <p:cNvSpPr txBox="1"/>
          <p:nvPr/>
        </p:nvSpPr>
        <p:spPr bwMode="auto">
          <a:xfrm rot="2700000">
            <a:off x="8341711" y="5855397"/>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49" name="TextBox 48">
            <a:extLst>
              <a:ext uri="{FF2B5EF4-FFF2-40B4-BE49-F238E27FC236}">
                <a16:creationId xmlns:a16="http://schemas.microsoft.com/office/drawing/2014/main" id="{82BE3BCE-7A77-A06D-F231-009529FCE2D1}"/>
              </a:ext>
            </a:extLst>
          </p:cNvPr>
          <p:cNvSpPr txBox="1"/>
          <p:nvPr/>
        </p:nvSpPr>
        <p:spPr bwMode="auto">
          <a:xfrm rot="2700000">
            <a:off x="8721942" y="5855398"/>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50" name="TextBox 49">
            <a:extLst>
              <a:ext uri="{FF2B5EF4-FFF2-40B4-BE49-F238E27FC236}">
                <a16:creationId xmlns:a16="http://schemas.microsoft.com/office/drawing/2014/main" id="{790AA8A8-5863-57AD-A2C8-C0B761FBE6DB}"/>
              </a:ext>
            </a:extLst>
          </p:cNvPr>
          <p:cNvSpPr txBox="1"/>
          <p:nvPr/>
        </p:nvSpPr>
        <p:spPr bwMode="auto">
          <a:xfrm rot="2700000">
            <a:off x="9102173" y="5855398"/>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51" name="TextBox 50">
            <a:extLst>
              <a:ext uri="{FF2B5EF4-FFF2-40B4-BE49-F238E27FC236}">
                <a16:creationId xmlns:a16="http://schemas.microsoft.com/office/drawing/2014/main" id="{7A50E3D7-CD9E-F737-3602-8B5C7DF7BE52}"/>
              </a:ext>
            </a:extLst>
          </p:cNvPr>
          <p:cNvSpPr txBox="1"/>
          <p:nvPr/>
        </p:nvSpPr>
        <p:spPr bwMode="auto">
          <a:xfrm rot="2700000">
            <a:off x="9482404" y="5855399"/>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52" name="TextBox 51">
            <a:extLst>
              <a:ext uri="{FF2B5EF4-FFF2-40B4-BE49-F238E27FC236}">
                <a16:creationId xmlns:a16="http://schemas.microsoft.com/office/drawing/2014/main" id="{557C3474-62D3-C664-991F-6FC4A40C4195}"/>
              </a:ext>
            </a:extLst>
          </p:cNvPr>
          <p:cNvSpPr txBox="1"/>
          <p:nvPr/>
        </p:nvSpPr>
        <p:spPr bwMode="auto">
          <a:xfrm rot="2700000">
            <a:off x="9862635" y="5855400"/>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10mg/kg</a:t>
            </a:r>
          </a:p>
        </p:txBody>
      </p:sp>
      <p:sp>
        <p:nvSpPr>
          <p:cNvPr id="53" name="TextBox 52">
            <a:extLst>
              <a:ext uri="{FF2B5EF4-FFF2-40B4-BE49-F238E27FC236}">
                <a16:creationId xmlns:a16="http://schemas.microsoft.com/office/drawing/2014/main" id="{FBC99EA0-562B-3A55-D3F2-FB3A2E7E0DC3}"/>
              </a:ext>
            </a:extLst>
          </p:cNvPr>
          <p:cNvSpPr txBox="1"/>
          <p:nvPr/>
        </p:nvSpPr>
        <p:spPr bwMode="auto">
          <a:xfrm rot="2700000">
            <a:off x="10242866" y="5855400"/>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6mg/kg</a:t>
            </a:r>
          </a:p>
        </p:txBody>
      </p:sp>
      <p:sp>
        <p:nvSpPr>
          <p:cNvPr id="54" name="TextBox 53">
            <a:extLst>
              <a:ext uri="{FF2B5EF4-FFF2-40B4-BE49-F238E27FC236}">
                <a16:creationId xmlns:a16="http://schemas.microsoft.com/office/drawing/2014/main" id="{EAE7D4F9-CAE1-39B1-1EF9-0C48B2886C6B}"/>
              </a:ext>
            </a:extLst>
          </p:cNvPr>
          <p:cNvSpPr txBox="1"/>
          <p:nvPr/>
        </p:nvSpPr>
        <p:spPr bwMode="auto">
          <a:xfrm rot="2700000">
            <a:off x="10623092" y="5855401"/>
            <a:ext cx="1089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15mg/kg</a:t>
            </a:r>
          </a:p>
        </p:txBody>
      </p:sp>
      <p:sp>
        <p:nvSpPr>
          <p:cNvPr id="55" name="Rectangle 54">
            <a:extLst>
              <a:ext uri="{FF2B5EF4-FFF2-40B4-BE49-F238E27FC236}">
                <a16:creationId xmlns:a16="http://schemas.microsoft.com/office/drawing/2014/main" id="{B53FAB78-A523-1369-4C9A-3C750EAF89CB}"/>
              </a:ext>
            </a:extLst>
          </p:cNvPr>
          <p:cNvSpPr/>
          <p:nvPr/>
        </p:nvSpPr>
        <p:spPr bwMode="auto">
          <a:xfrm>
            <a:off x="2249261" y="4725663"/>
            <a:ext cx="163285" cy="1632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A86E3D5-72C2-473D-C602-6F457814EEA1}"/>
              </a:ext>
            </a:extLst>
          </p:cNvPr>
          <p:cNvSpPr/>
          <p:nvPr/>
        </p:nvSpPr>
        <p:spPr bwMode="auto">
          <a:xfrm>
            <a:off x="2249261" y="4959665"/>
            <a:ext cx="163285" cy="16328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DFA21DE-2707-81FC-9DDD-4E928920C799}"/>
              </a:ext>
            </a:extLst>
          </p:cNvPr>
          <p:cNvSpPr/>
          <p:nvPr/>
        </p:nvSpPr>
        <p:spPr bwMode="auto">
          <a:xfrm>
            <a:off x="2249261" y="5193667"/>
            <a:ext cx="163285" cy="16328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8183D818-33AD-1185-0402-720428E29DF5}"/>
              </a:ext>
            </a:extLst>
          </p:cNvPr>
          <p:cNvSpPr/>
          <p:nvPr/>
        </p:nvSpPr>
        <p:spPr bwMode="auto">
          <a:xfrm>
            <a:off x="2021805" y="2447188"/>
            <a:ext cx="376971" cy="4461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0D21A17-C7C6-594B-A100-4E41DDE041FF}"/>
              </a:ext>
            </a:extLst>
          </p:cNvPr>
          <p:cNvSpPr/>
          <p:nvPr/>
        </p:nvSpPr>
        <p:spPr bwMode="auto">
          <a:xfrm>
            <a:off x="2395984" y="2447187"/>
            <a:ext cx="376932" cy="6517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AF221F47-D526-1109-E1C8-9045DCF72894}"/>
              </a:ext>
            </a:extLst>
          </p:cNvPr>
          <p:cNvSpPr/>
          <p:nvPr/>
        </p:nvSpPr>
        <p:spPr bwMode="auto">
          <a:xfrm>
            <a:off x="2770124" y="2447188"/>
            <a:ext cx="379941" cy="8416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A4AB1BFA-47B2-0915-787B-61C19CCA93CA}"/>
              </a:ext>
            </a:extLst>
          </p:cNvPr>
          <p:cNvSpPr/>
          <p:nvPr/>
        </p:nvSpPr>
        <p:spPr bwMode="auto">
          <a:xfrm>
            <a:off x="3147273" y="2447188"/>
            <a:ext cx="382950" cy="86377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5498514D-711C-1435-48C5-A1029B4C891A}"/>
              </a:ext>
            </a:extLst>
          </p:cNvPr>
          <p:cNvSpPr/>
          <p:nvPr/>
        </p:nvSpPr>
        <p:spPr bwMode="auto">
          <a:xfrm>
            <a:off x="3527431" y="2447188"/>
            <a:ext cx="382911" cy="9302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EC24E2F-8F15-C2AF-A7B3-85C31E17BE45}"/>
              </a:ext>
            </a:extLst>
          </p:cNvPr>
          <p:cNvSpPr/>
          <p:nvPr/>
        </p:nvSpPr>
        <p:spPr bwMode="auto">
          <a:xfrm>
            <a:off x="3907550" y="2447187"/>
            <a:ext cx="376776" cy="11453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2DD7262-88E8-93FE-E581-1E4169D0AEE2}"/>
              </a:ext>
            </a:extLst>
          </p:cNvPr>
          <p:cNvSpPr/>
          <p:nvPr/>
        </p:nvSpPr>
        <p:spPr bwMode="auto">
          <a:xfrm>
            <a:off x="4281534" y="2447187"/>
            <a:ext cx="373689" cy="13352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ADACB4F-9A24-3622-A4E5-901AE29174C5}"/>
              </a:ext>
            </a:extLst>
          </p:cNvPr>
          <p:cNvSpPr/>
          <p:nvPr/>
        </p:nvSpPr>
        <p:spPr bwMode="auto">
          <a:xfrm>
            <a:off x="4652431" y="2447187"/>
            <a:ext cx="379746" cy="161681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F764F8D0-9642-C1BE-2251-AA7D032069C4}"/>
              </a:ext>
            </a:extLst>
          </p:cNvPr>
          <p:cNvSpPr/>
          <p:nvPr/>
        </p:nvSpPr>
        <p:spPr bwMode="auto">
          <a:xfrm>
            <a:off x="5029385" y="2447186"/>
            <a:ext cx="376659" cy="16832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F5F13F64-F66A-D326-16B4-A82771236C3F}"/>
              </a:ext>
            </a:extLst>
          </p:cNvPr>
          <p:cNvSpPr/>
          <p:nvPr/>
        </p:nvSpPr>
        <p:spPr bwMode="auto">
          <a:xfrm>
            <a:off x="5403252" y="2447186"/>
            <a:ext cx="370524" cy="17497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B0D0365-48A9-3D45-7423-006DA6B445D0}"/>
              </a:ext>
            </a:extLst>
          </p:cNvPr>
          <p:cNvSpPr/>
          <p:nvPr/>
        </p:nvSpPr>
        <p:spPr bwMode="auto">
          <a:xfrm>
            <a:off x="5770984" y="2447186"/>
            <a:ext cx="379629" cy="18224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8995CEF9-705A-7B78-6B33-3226D8613FC0}"/>
              </a:ext>
            </a:extLst>
          </p:cNvPr>
          <p:cNvSpPr/>
          <p:nvPr/>
        </p:nvSpPr>
        <p:spPr bwMode="auto">
          <a:xfrm>
            <a:off x="6147821" y="2447186"/>
            <a:ext cx="382638" cy="183196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68BBACDC-C53B-256B-1804-10742920B6D4}"/>
              </a:ext>
            </a:extLst>
          </p:cNvPr>
          <p:cNvSpPr/>
          <p:nvPr/>
        </p:nvSpPr>
        <p:spPr bwMode="auto">
          <a:xfrm>
            <a:off x="6527667" y="2447186"/>
            <a:ext cx="388695" cy="18509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2BBAECEE-1BD1-756C-65DE-3A43E0C3FC07}"/>
              </a:ext>
            </a:extLst>
          </p:cNvPr>
          <p:cNvSpPr/>
          <p:nvPr/>
        </p:nvSpPr>
        <p:spPr bwMode="auto">
          <a:xfrm>
            <a:off x="6913570" y="2447185"/>
            <a:ext cx="382560" cy="19047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C03C9378-5605-97D7-7E21-184EE3FFA009}"/>
              </a:ext>
            </a:extLst>
          </p:cNvPr>
          <p:cNvSpPr/>
          <p:nvPr/>
        </p:nvSpPr>
        <p:spPr bwMode="auto">
          <a:xfrm>
            <a:off x="7293338" y="2447185"/>
            <a:ext cx="382521" cy="199016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CC0D93AF-07C2-175F-8B3E-0EAB055F5E05}"/>
              </a:ext>
            </a:extLst>
          </p:cNvPr>
          <p:cNvSpPr/>
          <p:nvPr/>
        </p:nvSpPr>
        <p:spPr bwMode="auto">
          <a:xfrm>
            <a:off x="7673067" y="2447185"/>
            <a:ext cx="382482" cy="208192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4DE787FE-F2B6-EA71-66C9-7E6B599CBB8E}"/>
              </a:ext>
            </a:extLst>
          </p:cNvPr>
          <p:cNvSpPr/>
          <p:nvPr/>
        </p:nvSpPr>
        <p:spPr bwMode="auto">
          <a:xfrm>
            <a:off x="8052757" y="2447184"/>
            <a:ext cx="385491" cy="212622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87D1D553-64E3-7EDC-2156-465E1512E8C7}"/>
              </a:ext>
            </a:extLst>
          </p:cNvPr>
          <p:cNvSpPr/>
          <p:nvPr/>
        </p:nvSpPr>
        <p:spPr bwMode="auto">
          <a:xfrm>
            <a:off x="8435456" y="2447184"/>
            <a:ext cx="385452" cy="220215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C6300CD5-BA63-ED0E-FF27-ED4964EBA9C8}"/>
              </a:ext>
            </a:extLst>
          </p:cNvPr>
          <p:cNvSpPr/>
          <p:nvPr/>
        </p:nvSpPr>
        <p:spPr bwMode="auto">
          <a:xfrm>
            <a:off x="8818116" y="2447184"/>
            <a:ext cx="382365" cy="2202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B5D55599-18B2-A757-0AD0-3B8F70F993E1}"/>
              </a:ext>
            </a:extLst>
          </p:cNvPr>
          <p:cNvSpPr/>
          <p:nvPr/>
        </p:nvSpPr>
        <p:spPr bwMode="auto">
          <a:xfrm>
            <a:off x="9197689" y="2447184"/>
            <a:ext cx="379278" cy="23128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97477DE6-DDC8-B3C6-2E87-885D90BB6F35}"/>
              </a:ext>
            </a:extLst>
          </p:cNvPr>
          <p:cNvSpPr/>
          <p:nvPr/>
        </p:nvSpPr>
        <p:spPr bwMode="auto">
          <a:xfrm>
            <a:off x="9574175" y="2447183"/>
            <a:ext cx="382287" cy="245844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A5F712F-535F-3FED-E299-65EC9EA48DBD}"/>
              </a:ext>
            </a:extLst>
          </p:cNvPr>
          <p:cNvSpPr/>
          <p:nvPr/>
        </p:nvSpPr>
        <p:spPr bwMode="auto">
          <a:xfrm>
            <a:off x="9953670" y="2447183"/>
            <a:ext cx="385296" cy="27938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DACCF9E0-E22E-2846-BAC4-DB33109173DF}"/>
              </a:ext>
            </a:extLst>
          </p:cNvPr>
          <p:cNvSpPr/>
          <p:nvPr/>
        </p:nvSpPr>
        <p:spPr bwMode="auto">
          <a:xfrm>
            <a:off x="10336174" y="2447183"/>
            <a:ext cx="382209" cy="28223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0A450215-441B-0D0D-322C-02DC6E7E1813}"/>
              </a:ext>
            </a:extLst>
          </p:cNvPr>
          <p:cNvSpPr/>
          <p:nvPr/>
        </p:nvSpPr>
        <p:spPr bwMode="auto">
          <a:xfrm>
            <a:off x="10715593" y="2447182"/>
            <a:ext cx="360839" cy="3056443"/>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Shape 5">
            <a:extLst>
              <a:ext uri="{FF2B5EF4-FFF2-40B4-BE49-F238E27FC236}">
                <a16:creationId xmlns:a16="http://schemas.microsoft.com/office/drawing/2014/main" id="{A6997941-B99D-E3CF-8837-4B29C76C5534}"/>
              </a:ext>
            </a:extLst>
          </p:cNvPr>
          <p:cNvSpPr/>
          <p:nvPr/>
        </p:nvSpPr>
        <p:spPr bwMode="auto">
          <a:xfrm>
            <a:off x="1902691" y="2437914"/>
            <a:ext cx="9254836" cy="3422073"/>
          </a:xfrm>
          <a:custGeom>
            <a:avLst/>
            <a:gdLst>
              <a:gd name="connsiteX0" fmla="*/ 9254836 w 9254836"/>
              <a:gd name="connsiteY0" fmla="*/ 0 h 3422073"/>
              <a:gd name="connsiteX1" fmla="*/ 0 w 9254836"/>
              <a:gd name="connsiteY1" fmla="*/ 0 h 3422073"/>
              <a:gd name="connsiteX2" fmla="*/ 0 w 9254836"/>
              <a:gd name="connsiteY2" fmla="*/ 3422073 h 3422073"/>
            </a:gdLst>
            <a:ahLst/>
            <a:cxnLst>
              <a:cxn ang="0">
                <a:pos x="connsiteX0" y="connsiteY0"/>
              </a:cxn>
              <a:cxn ang="0">
                <a:pos x="connsiteX1" y="connsiteY1"/>
              </a:cxn>
              <a:cxn ang="0">
                <a:pos x="connsiteX2" y="connsiteY2"/>
              </a:cxn>
            </a:cxnLst>
            <a:rect l="l" t="t" r="r" b="b"/>
            <a:pathLst>
              <a:path w="9254836" h="3422073">
                <a:moveTo>
                  <a:pt x="9254836" y="0"/>
                </a:moveTo>
                <a:lnTo>
                  <a:pt x="0" y="0"/>
                </a:lnTo>
                <a:lnTo>
                  <a:pt x="0" y="3422073"/>
                </a:lnTo>
              </a:path>
            </a:pathLst>
          </a:custGeom>
          <a:noFill/>
          <a:ln w="28575">
            <a:solidFill>
              <a:schemeClr val="bg1"/>
            </a:solidFill>
            <a:miter lim="800000"/>
            <a:headEnd/>
            <a:tailEnd/>
          </a:ln>
        </p:spPr>
        <p:txBody>
          <a:bodyPr rtlCol="0" anchor="ctr"/>
          <a:lstStyle/>
          <a:p>
            <a:pPr algn="ctr"/>
            <a:endParaRPr lang="en-US" dirty="0"/>
          </a:p>
        </p:txBody>
      </p:sp>
      <p:cxnSp>
        <p:nvCxnSpPr>
          <p:cNvPr id="83" name="Straight Connector 82">
            <a:extLst>
              <a:ext uri="{FF2B5EF4-FFF2-40B4-BE49-F238E27FC236}">
                <a16:creationId xmlns:a16="http://schemas.microsoft.com/office/drawing/2014/main" id="{3239B81D-7A65-5958-4D03-0C8C0616FE0F}"/>
              </a:ext>
            </a:extLst>
          </p:cNvPr>
          <p:cNvCxnSpPr/>
          <p:nvPr/>
        </p:nvCxnSpPr>
        <p:spPr bwMode="auto">
          <a:xfrm>
            <a:off x="1942704" y="3715958"/>
            <a:ext cx="9261069" cy="0"/>
          </a:xfrm>
          <a:prstGeom prst="line">
            <a:avLst/>
          </a:prstGeom>
          <a:noFill/>
          <a:ln w="28575" cap="flat" cmpd="sng" algn="ctr">
            <a:solidFill>
              <a:schemeClr val="bg1"/>
            </a:solidFill>
            <a:prstDash val="dash"/>
            <a:round/>
            <a:headEnd type="none" w="med" len="med"/>
            <a:tailEnd type="none" w="med" len="med"/>
          </a:ln>
          <a:effectLst/>
        </p:spPr>
      </p:cxnSp>
      <p:sp>
        <p:nvSpPr>
          <p:cNvPr id="84" name="TextBox 83">
            <a:extLst>
              <a:ext uri="{FF2B5EF4-FFF2-40B4-BE49-F238E27FC236}">
                <a16:creationId xmlns:a16="http://schemas.microsoft.com/office/drawing/2014/main" id="{1823C5BB-8C10-9E60-D020-F8F55D34C893}"/>
              </a:ext>
            </a:extLst>
          </p:cNvPr>
          <p:cNvSpPr txBox="1"/>
          <p:nvPr/>
        </p:nvSpPr>
        <p:spPr bwMode="auto">
          <a:xfrm>
            <a:off x="11156312" y="3548265"/>
            <a:ext cx="5695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85" name="TextBox 84">
            <a:extLst>
              <a:ext uri="{FF2B5EF4-FFF2-40B4-BE49-F238E27FC236}">
                <a16:creationId xmlns:a16="http://schemas.microsoft.com/office/drawing/2014/main" id="{B5E419FE-384C-3D73-8BA3-BE274C8B35FC}"/>
              </a:ext>
            </a:extLst>
          </p:cNvPr>
          <p:cNvSpPr txBox="1"/>
          <p:nvPr/>
        </p:nvSpPr>
        <p:spPr bwMode="auto">
          <a:xfrm>
            <a:off x="2407815" y="4630389"/>
            <a:ext cx="359115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CLDN18.2 expression high</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CLDN18.2 expression moderate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CLDN18.2 expression low</a:t>
            </a:r>
          </a:p>
        </p:txBody>
      </p:sp>
    </p:spTree>
    <p:extLst>
      <p:ext uri="{BB962C8B-B14F-4D97-AF65-F5344CB8AC3E}">
        <p14:creationId xmlns:p14="http://schemas.microsoft.com/office/powerpoint/2010/main" val="2178793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dirty="0"/>
              <a:t>Enrolling Trials of CLDN18.2 mAbs</a:t>
            </a:r>
          </a:p>
        </p:txBody>
      </p:sp>
      <p:graphicFrame>
        <p:nvGraphicFramePr>
          <p:cNvPr id="4" name="Table 3">
            <a:extLst>
              <a:ext uri="{FF2B5EF4-FFF2-40B4-BE49-F238E27FC236}">
                <a16:creationId xmlns:a16="http://schemas.microsoft.com/office/drawing/2014/main" id="{F666087E-82C1-1DCB-38C8-F3BF0F82D319}"/>
              </a:ext>
            </a:extLst>
          </p:cNvPr>
          <p:cNvGraphicFramePr>
            <a:graphicFrameLocks noGrp="1"/>
          </p:cNvGraphicFramePr>
          <p:nvPr>
            <p:extLst>
              <p:ext uri="{D42A27DB-BD31-4B8C-83A1-F6EECF244321}">
                <p14:modId xmlns:p14="http://schemas.microsoft.com/office/powerpoint/2010/main" val="2825951463"/>
              </p:ext>
            </p:extLst>
          </p:nvPr>
        </p:nvGraphicFramePr>
        <p:xfrm>
          <a:off x="727076" y="1612900"/>
          <a:ext cx="10779124" cy="4632912"/>
        </p:xfrm>
        <a:graphic>
          <a:graphicData uri="http://schemas.openxmlformats.org/drawingml/2006/table">
            <a:tbl>
              <a:tblPr firstRow="1" bandRow="1">
                <a:tableStyleId>{5C22544A-7EE6-4342-B048-85BDC9FD1C3A}</a:tableStyleId>
              </a:tblPr>
              <a:tblGrid>
                <a:gridCol w="1898413">
                  <a:extLst>
                    <a:ext uri="{9D8B030D-6E8A-4147-A177-3AD203B41FA5}">
                      <a16:colId xmlns:a16="http://schemas.microsoft.com/office/drawing/2014/main" val="512674776"/>
                    </a:ext>
                  </a:extLst>
                </a:gridCol>
                <a:gridCol w="2163077">
                  <a:extLst>
                    <a:ext uri="{9D8B030D-6E8A-4147-A177-3AD203B41FA5}">
                      <a16:colId xmlns:a16="http://schemas.microsoft.com/office/drawing/2014/main" val="20000"/>
                    </a:ext>
                  </a:extLst>
                </a:gridCol>
                <a:gridCol w="905475">
                  <a:extLst>
                    <a:ext uri="{9D8B030D-6E8A-4147-A177-3AD203B41FA5}">
                      <a16:colId xmlns:a16="http://schemas.microsoft.com/office/drawing/2014/main" val="20001"/>
                    </a:ext>
                  </a:extLst>
                </a:gridCol>
                <a:gridCol w="4326156">
                  <a:extLst>
                    <a:ext uri="{9D8B030D-6E8A-4147-A177-3AD203B41FA5}">
                      <a16:colId xmlns:a16="http://schemas.microsoft.com/office/drawing/2014/main" val="20002"/>
                    </a:ext>
                  </a:extLst>
                </a:gridCol>
                <a:gridCol w="1486003">
                  <a:extLst>
                    <a:ext uri="{9D8B030D-6E8A-4147-A177-3AD203B41FA5}">
                      <a16:colId xmlns:a16="http://schemas.microsoft.com/office/drawing/2014/main" val="3149361063"/>
                    </a:ext>
                  </a:extLst>
                </a:gridCol>
              </a:tblGrid>
              <a:tr h="0">
                <a:tc>
                  <a:txBody>
                    <a:bodyPr/>
                    <a:lstStyle/>
                    <a:p>
                      <a:r>
                        <a:rPr lang="en-US" sz="2000" dirty="0">
                          <a:latin typeface="+mn-lt"/>
                        </a:rPr>
                        <a:t>Agent</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Trial</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Phase</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G/GEJ Patient Criteria</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Locations</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66948">
                <a:tc>
                  <a:txBody>
                    <a:bodyPr/>
                    <a:lstStyle/>
                    <a:p>
                      <a:pPr algn="l"/>
                      <a:r>
                        <a:rPr lang="en-US" sz="2000" dirty="0">
                          <a:solidFill>
                            <a:schemeClr val="bg1"/>
                          </a:solidFill>
                          <a:latin typeface="+mn-lt"/>
                        </a:rPr>
                        <a:t>Zolbetuximab + pembrolizumab</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l"/>
                      <a:r>
                        <a:rPr lang="en-US" sz="2000" dirty="0">
                          <a:solidFill>
                            <a:schemeClr val="bg1"/>
                          </a:solidFill>
                          <a:latin typeface="+mn-lt"/>
                        </a:rPr>
                        <a:t>ILUSTRO Cohort 3 </a:t>
                      </a:r>
                      <a:br>
                        <a:rPr lang="en-US" sz="2000" dirty="0">
                          <a:solidFill>
                            <a:schemeClr val="bg1"/>
                          </a:solidFill>
                          <a:latin typeface="+mn-lt"/>
                        </a:rPr>
                      </a:br>
                      <a:r>
                        <a:rPr lang="en-US" sz="2000" dirty="0">
                          <a:solidFill>
                            <a:schemeClr val="bg1"/>
                          </a:solidFill>
                          <a:latin typeface="+mn-lt"/>
                        </a:rPr>
                        <a:t>NCT03505320</a:t>
                      </a:r>
                      <a:r>
                        <a:rPr lang="en-US" sz="2000" baseline="30000" dirty="0">
                          <a:solidFill>
                            <a:schemeClr val="bg1"/>
                          </a:solidFill>
                          <a:latin typeface="+mn-lt"/>
                        </a:rPr>
                        <a:t>1</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CLDN18.2 expression in </a:t>
                      </a:r>
                      <a:br>
                        <a:rPr lang="en-US" sz="2000" dirty="0">
                          <a:solidFill>
                            <a:schemeClr val="bg1"/>
                          </a:solidFill>
                          <a:latin typeface="+mn-lt"/>
                        </a:rPr>
                      </a:br>
                      <a:r>
                        <a:rPr lang="en-US" sz="2000" dirty="0">
                          <a:solidFill>
                            <a:schemeClr val="bg1"/>
                          </a:solidFill>
                          <a:latin typeface="+mn-lt"/>
                        </a:rPr>
                        <a:t>≥50% of tumor cells (IHC)</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US, Europe, Asia</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7743232"/>
                  </a:ext>
                </a:extLst>
              </a:tr>
              <a:tr h="312122">
                <a:tc>
                  <a:txBody>
                    <a:bodyPr/>
                    <a:lstStyle/>
                    <a:p>
                      <a:pPr algn="l"/>
                      <a:r>
                        <a:rPr lang="en-US" sz="2000" dirty="0">
                          <a:solidFill>
                            <a:schemeClr val="bg1"/>
                          </a:solidFill>
                          <a:latin typeface="+mn-lt"/>
                        </a:rPr>
                        <a:t>Osemitamab (TST001) + nivolumab</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l"/>
                      <a:r>
                        <a:rPr lang="en-US" sz="2000" dirty="0">
                          <a:solidFill>
                            <a:schemeClr val="bg1"/>
                          </a:solidFill>
                          <a:latin typeface="+mn-lt"/>
                        </a:rPr>
                        <a:t>NCT04396821</a:t>
                      </a:r>
                      <a:r>
                        <a:rPr lang="en-US" sz="2000" baseline="30000" dirty="0">
                          <a:solidFill>
                            <a:schemeClr val="bg1"/>
                          </a:solidFill>
                          <a:latin typeface="+mn-lt"/>
                        </a:rPr>
                        <a:t>2</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1" dirty="0">
                          <a:solidFill>
                            <a:schemeClr val="bg1"/>
                          </a:solidFill>
                          <a:latin typeface="+mn-lt"/>
                        </a:rPr>
                        <a:t>Dose finding: </a:t>
                      </a:r>
                      <a:br>
                        <a:rPr lang="en-US" sz="2000" dirty="0">
                          <a:solidFill>
                            <a:schemeClr val="bg1"/>
                          </a:solidFill>
                          <a:latin typeface="+mn-lt"/>
                        </a:rPr>
                      </a:br>
                      <a:r>
                        <a:rPr lang="en-US" sz="2000" dirty="0">
                          <a:solidFill>
                            <a:schemeClr val="bg1"/>
                          </a:solidFill>
                          <a:latin typeface="+mn-lt"/>
                        </a:rPr>
                        <a:t>CLDN18.2 expression not required</a:t>
                      </a:r>
                    </a:p>
                    <a:p>
                      <a:pPr algn="ctr"/>
                      <a:r>
                        <a:rPr lang="en-US" sz="2000" b="1" dirty="0">
                          <a:solidFill>
                            <a:schemeClr val="bg1"/>
                          </a:solidFill>
                          <a:latin typeface="+mn-lt"/>
                        </a:rPr>
                        <a:t>Dose expansion: </a:t>
                      </a:r>
                      <a:br>
                        <a:rPr lang="en-US" sz="2000" dirty="0">
                          <a:solidFill>
                            <a:schemeClr val="bg1"/>
                          </a:solidFill>
                          <a:latin typeface="+mn-lt"/>
                        </a:rPr>
                      </a:br>
                      <a:r>
                        <a:rPr lang="en-US" sz="2000" dirty="0">
                          <a:solidFill>
                            <a:schemeClr val="bg1"/>
                          </a:solidFill>
                          <a:latin typeface="+mn-lt"/>
                        </a:rPr>
                        <a:t>CLDN18.2 expression required</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mn-lt"/>
                        </a:rPr>
                        <a:t>US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529883">
                <a:tc>
                  <a:txBody>
                    <a:bodyPr/>
                    <a:lstStyle/>
                    <a:p>
                      <a:pPr algn="l"/>
                      <a:r>
                        <a:rPr lang="en-US" sz="2000" dirty="0">
                          <a:solidFill>
                            <a:schemeClr val="bg1"/>
                          </a:solidFill>
                          <a:latin typeface="+mn-lt"/>
                        </a:rPr>
                        <a:t>Osemitamab (TST001) + CAPOX or paclitaxel</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l"/>
                      <a:r>
                        <a:rPr lang="en-US" sz="2000" baseline="0" dirty="0">
                          <a:solidFill>
                            <a:schemeClr val="bg1"/>
                          </a:solidFill>
                          <a:latin typeface="+mn-lt"/>
                        </a:rPr>
                        <a:t>NCT04495296</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mn-lt"/>
                        </a:rPr>
                        <a:t>CLDN18.2 expression in ≥40% of tumor cells (IHC)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mn-lt"/>
                        </a:rPr>
                        <a:t>CAPOX combination: </a:t>
                      </a:r>
                      <a:br>
                        <a:rPr lang="en-US" sz="2000" dirty="0">
                          <a:solidFill>
                            <a:schemeClr val="bg1"/>
                          </a:solidFill>
                          <a:latin typeface="+mn-lt"/>
                        </a:rPr>
                      </a:br>
                      <a:r>
                        <a:rPr lang="en-US" sz="2000" dirty="0">
                          <a:solidFill>
                            <a:schemeClr val="bg1"/>
                          </a:solidFill>
                          <a:latin typeface="+mn-lt"/>
                        </a:rPr>
                        <a:t>HER2-negative, no prior systemic therapy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mn-lt"/>
                        </a:rPr>
                        <a:t>Paclitaxel combination:</a:t>
                      </a:r>
                      <a:br>
                        <a:rPr lang="en-US" sz="2000" dirty="0">
                          <a:solidFill>
                            <a:schemeClr val="bg1"/>
                          </a:solidFill>
                          <a:latin typeface="+mn-lt"/>
                        </a:rPr>
                      </a:br>
                      <a:r>
                        <a:rPr lang="en-US" sz="2000" dirty="0">
                          <a:solidFill>
                            <a:schemeClr val="bg1"/>
                          </a:solidFill>
                          <a:latin typeface="+mn-lt"/>
                        </a:rPr>
                        <a:t> ≥1 prior systemic therapy</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China</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4395278"/>
                  </a:ext>
                </a:extLst>
              </a:tr>
            </a:tbl>
          </a:graphicData>
        </a:graphic>
      </p:graphicFrame>
      <p:sp>
        <p:nvSpPr>
          <p:cNvPr id="6" name="Text Box 11">
            <a:extLst>
              <a:ext uri="{FF2B5EF4-FFF2-40B4-BE49-F238E27FC236}">
                <a16:creationId xmlns:a16="http://schemas.microsoft.com/office/drawing/2014/main" id="{DB7EEA6D-8692-B7A7-CDC2-8B776805038C}"/>
              </a:ext>
            </a:extLst>
          </p:cNvPr>
          <p:cNvSpPr txBox="1">
            <a:spLocks noChangeArrowheads="1"/>
          </p:cNvSpPr>
          <p:nvPr/>
        </p:nvSpPr>
        <p:spPr bwMode="auto">
          <a:xfrm>
            <a:off x="43351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Klempner. ASCO GI 2021. Abstr TPS260. 2. Gabrail. ASCO GI 2022. Abstr TPS375.</a:t>
            </a:r>
          </a:p>
        </p:txBody>
      </p:sp>
    </p:spTree>
    <p:extLst>
      <p:ext uri="{BB962C8B-B14F-4D97-AF65-F5344CB8AC3E}">
        <p14:creationId xmlns:p14="http://schemas.microsoft.com/office/powerpoint/2010/main" val="3701386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p:txBody>
          <a:bodyPr/>
          <a:lstStyle/>
          <a:p>
            <a:r>
              <a:rPr lang="en-US" dirty="0"/>
              <a:t>Bispecific Antibodies</a:t>
            </a:r>
          </a:p>
        </p:txBody>
      </p:sp>
      <p:sp>
        <p:nvSpPr>
          <p:cNvPr id="9" name="Content Placeholder 8">
            <a:extLst>
              <a:ext uri="{FF2B5EF4-FFF2-40B4-BE49-F238E27FC236}">
                <a16:creationId xmlns:a16="http://schemas.microsoft.com/office/drawing/2014/main" id="{9A4F5921-52B4-BEF4-8E92-A4797DA5A095}"/>
              </a:ext>
            </a:extLst>
          </p:cNvPr>
          <p:cNvSpPr>
            <a:spLocks noGrp="1"/>
          </p:cNvSpPr>
          <p:nvPr>
            <p:ph sz="half" idx="1"/>
          </p:nvPr>
        </p:nvSpPr>
        <p:spPr/>
        <p:txBody>
          <a:bodyPr/>
          <a:lstStyle/>
          <a:p>
            <a:r>
              <a:rPr lang="en-US" dirty="0"/>
              <a:t>Bispecific antibodies have </a:t>
            </a:r>
            <a:br>
              <a:rPr lang="en-US" dirty="0"/>
            </a:br>
            <a:r>
              <a:rPr lang="en-US" dirty="0"/>
              <a:t>2 distinct binding sites with different targets</a:t>
            </a:r>
          </a:p>
          <a:p>
            <a:r>
              <a:rPr lang="en-US" dirty="0"/>
              <a:t>Act by engaging immune cells with tumor cells</a:t>
            </a:r>
          </a:p>
          <a:p>
            <a:r>
              <a:rPr lang="en-US" dirty="0"/>
              <a:t>Can be produced by: </a:t>
            </a:r>
          </a:p>
          <a:p>
            <a:pPr lvl="1">
              <a:spcBef>
                <a:spcPts val="0"/>
              </a:spcBef>
            </a:pPr>
            <a:r>
              <a:rPr lang="en-US" dirty="0"/>
              <a:t>Fusing 2 hybridoma cells lines</a:t>
            </a:r>
          </a:p>
          <a:p>
            <a:pPr lvl="1">
              <a:spcBef>
                <a:spcPts val="0"/>
              </a:spcBef>
            </a:pPr>
            <a:r>
              <a:rPr lang="en-US" dirty="0"/>
              <a:t>Conjugating two existing antibodies or fragments</a:t>
            </a:r>
          </a:p>
          <a:p>
            <a:pPr lvl="1">
              <a:spcBef>
                <a:spcPts val="0"/>
              </a:spcBef>
            </a:pPr>
            <a:r>
              <a:rPr lang="en-US" dirty="0"/>
              <a:t>Using recombinant proteins</a:t>
            </a:r>
          </a:p>
          <a:p>
            <a:pPr marL="0" indent="0">
              <a:buNone/>
            </a:pPr>
            <a:endParaRPr lang="en-US" dirty="0"/>
          </a:p>
          <a:p>
            <a:endParaRPr lang="en-US" dirty="0"/>
          </a:p>
          <a:p>
            <a:endParaRPr lang="en-US" dirty="0"/>
          </a:p>
        </p:txBody>
      </p:sp>
      <p:sp>
        <p:nvSpPr>
          <p:cNvPr id="3" name="Text Box 11">
            <a:extLst>
              <a:ext uri="{FF2B5EF4-FFF2-40B4-BE49-F238E27FC236}">
                <a16:creationId xmlns:a16="http://schemas.microsoft.com/office/drawing/2014/main" id="{8E6E6BCD-6A23-F198-4DF4-6D1A03E29B71}"/>
              </a:ext>
            </a:extLst>
          </p:cNvPr>
          <p:cNvSpPr txBox="1">
            <a:spLocks noChangeArrowheads="1"/>
          </p:cNvSpPr>
          <p:nvPr/>
        </p:nvSpPr>
        <p:spPr bwMode="auto">
          <a:xfrm>
            <a:off x="433511" y="618468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Suurs. Pharmacol Ther. 2019;201:103. </a:t>
            </a:r>
            <a:r>
              <a:rPr lang="en-US" altLang="de-DE" sz="1200" b="0" dirty="0">
                <a:solidFill>
                  <a:srgbClr val="455560"/>
                </a:solidFill>
                <a:latin typeface="Calibri" panose="020F0502020204030204" pitchFamily="34" charset="0"/>
              </a:rPr>
              <a:t>Figure used under terms and conditions of the Creative Commons Attribution 4.0 International license (CC BY 4.0: https://creativecommons.org/licenses/by/4.0/).</a:t>
            </a:r>
            <a:endParaRPr lang="en-US" altLang="en-US" sz="1200" b="0" dirty="0">
              <a:solidFill>
                <a:srgbClr val="455560"/>
              </a:solidFill>
              <a:latin typeface="Calibri" panose="020F0502020204030204" pitchFamily="34" charset="0"/>
            </a:endParaRPr>
          </a:p>
        </p:txBody>
      </p:sp>
      <p:pic>
        <p:nvPicPr>
          <p:cNvPr id="1026" name="Picture 2">
            <a:extLst>
              <a:ext uri="{FF2B5EF4-FFF2-40B4-BE49-F238E27FC236}">
                <a16:creationId xmlns:a16="http://schemas.microsoft.com/office/drawing/2014/main" id="{965D1E6D-D72E-8725-A67E-E0231509E3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20" r="82917" b="60866"/>
          <a:stretch/>
        </p:blipFill>
        <p:spPr bwMode="auto">
          <a:xfrm>
            <a:off x="6777318" y="1592548"/>
            <a:ext cx="2366683" cy="210971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B645954B-BE2D-8E16-7D13-B95531A57EB3}"/>
              </a:ext>
            </a:extLst>
          </p:cNvPr>
          <p:cNvGrpSpPr/>
          <p:nvPr/>
        </p:nvGrpSpPr>
        <p:grpSpPr>
          <a:xfrm>
            <a:off x="6045981" y="4135253"/>
            <a:ext cx="5926382" cy="1676733"/>
            <a:chOff x="6045981" y="3861986"/>
            <a:chExt cx="5926382" cy="1676733"/>
          </a:xfrm>
        </p:grpSpPr>
        <p:pic>
          <p:nvPicPr>
            <p:cNvPr id="1028" name="Picture 4">
              <a:extLst>
                <a:ext uri="{FF2B5EF4-FFF2-40B4-BE49-F238E27FC236}">
                  <a16:creationId xmlns:a16="http://schemas.microsoft.com/office/drawing/2014/main" id="{EC81AA9E-FAB6-AC0A-41CA-69332E603F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951" r="16772" b="72706"/>
            <a:stretch/>
          </p:blipFill>
          <p:spPr bwMode="auto">
            <a:xfrm>
              <a:off x="6045981" y="3861986"/>
              <a:ext cx="5926382" cy="16767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1CD8090-D6C1-4A91-7958-5C8C3CC2076A}"/>
                </a:ext>
              </a:extLst>
            </p:cNvPr>
            <p:cNvSpPr/>
            <p:nvPr/>
          </p:nvSpPr>
          <p:spPr bwMode="auto">
            <a:xfrm>
              <a:off x="6216860" y="3963235"/>
              <a:ext cx="304800" cy="27969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pic>
        <p:nvPicPr>
          <p:cNvPr id="7" name="Picture 2">
            <a:extLst>
              <a:ext uri="{FF2B5EF4-FFF2-40B4-BE49-F238E27FC236}">
                <a16:creationId xmlns:a16="http://schemas.microsoft.com/office/drawing/2014/main" id="{833345E3-7309-A65E-A86F-AEF4B31C9E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01" t="44290" r="87899" b="39995"/>
          <a:stretch/>
        </p:blipFill>
        <p:spPr bwMode="auto">
          <a:xfrm>
            <a:off x="9667643" y="2191716"/>
            <a:ext cx="914401" cy="933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18151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dirty="0"/>
              <a:t>Q-1802: CLDN18.2/PD-L1 Bispecific Antibody</a:t>
            </a:r>
          </a:p>
        </p:txBody>
      </p:sp>
      <p:sp>
        <p:nvSpPr>
          <p:cNvPr id="3" name="Content Placeholder 2">
            <a:extLst>
              <a:ext uri="{FF2B5EF4-FFF2-40B4-BE49-F238E27FC236}">
                <a16:creationId xmlns:a16="http://schemas.microsoft.com/office/drawing/2014/main" id="{056A7985-F28E-96AD-0014-27BE5F80706D}"/>
              </a:ext>
            </a:extLst>
          </p:cNvPr>
          <p:cNvSpPr>
            <a:spLocks noGrp="1"/>
          </p:cNvSpPr>
          <p:nvPr>
            <p:ph idx="1"/>
          </p:nvPr>
        </p:nvSpPr>
        <p:spPr>
          <a:xfrm>
            <a:off x="604675" y="1513047"/>
            <a:ext cx="10877529" cy="431232"/>
          </a:xfrm>
        </p:spPr>
        <p:txBody>
          <a:bodyPr/>
          <a:lstStyle/>
          <a:p>
            <a:r>
              <a:rPr lang="en-US" sz="2400" dirty="0"/>
              <a:t>Ongoing multicenter, open-label, single-arm phase Ia/Ib study in China</a:t>
            </a:r>
          </a:p>
        </p:txBody>
      </p:sp>
      <p:sp>
        <p:nvSpPr>
          <p:cNvPr id="6" name="Text Box 11">
            <a:extLst>
              <a:ext uri="{FF2B5EF4-FFF2-40B4-BE49-F238E27FC236}">
                <a16:creationId xmlns:a16="http://schemas.microsoft.com/office/drawing/2014/main" id="{DB7EEA6D-8692-B7A7-CDC2-8B776805038C}"/>
              </a:ext>
            </a:extLst>
          </p:cNvPr>
          <p:cNvSpPr txBox="1">
            <a:spLocks noChangeArrowheads="1"/>
          </p:cNvSpPr>
          <p:nvPr/>
        </p:nvSpPr>
        <p:spPr bwMode="auto">
          <a:xfrm>
            <a:off x="44402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ASCO GI 2023. Abstr 382. NCT04856150.</a:t>
            </a:r>
          </a:p>
        </p:txBody>
      </p:sp>
      <p:sp>
        <p:nvSpPr>
          <p:cNvPr id="5" name="TextBox 4">
            <a:extLst>
              <a:ext uri="{FF2B5EF4-FFF2-40B4-BE49-F238E27FC236}">
                <a16:creationId xmlns:a16="http://schemas.microsoft.com/office/drawing/2014/main" id="{70A9BD17-49B7-53D0-0652-36F0F30636B0}"/>
              </a:ext>
            </a:extLst>
          </p:cNvPr>
          <p:cNvSpPr txBox="1"/>
          <p:nvPr/>
        </p:nvSpPr>
        <p:spPr bwMode="auto">
          <a:xfrm>
            <a:off x="1922273" y="2024822"/>
            <a:ext cx="2565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Phase Ia dose escalation</a:t>
            </a:r>
          </a:p>
        </p:txBody>
      </p:sp>
      <p:sp>
        <p:nvSpPr>
          <p:cNvPr id="7" name="TextBox 6">
            <a:extLst>
              <a:ext uri="{FF2B5EF4-FFF2-40B4-BE49-F238E27FC236}">
                <a16:creationId xmlns:a16="http://schemas.microsoft.com/office/drawing/2014/main" id="{89B331D6-9C35-BD83-8F90-6A16D4CA9DB7}"/>
              </a:ext>
            </a:extLst>
          </p:cNvPr>
          <p:cNvSpPr txBox="1"/>
          <p:nvPr/>
        </p:nvSpPr>
        <p:spPr bwMode="auto">
          <a:xfrm>
            <a:off x="7746224" y="2020437"/>
            <a:ext cx="27200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Phase Ib dose expansion</a:t>
            </a:r>
          </a:p>
        </p:txBody>
      </p:sp>
      <p:sp>
        <p:nvSpPr>
          <p:cNvPr id="8" name="Text Box 45">
            <a:extLst>
              <a:ext uri="{FF2B5EF4-FFF2-40B4-BE49-F238E27FC236}">
                <a16:creationId xmlns:a16="http://schemas.microsoft.com/office/drawing/2014/main" id="{04987191-42EC-0637-7C1B-AAE39D98B071}"/>
              </a:ext>
            </a:extLst>
          </p:cNvPr>
          <p:cNvSpPr txBox="1">
            <a:spLocks noChangeArrowheads="1"/>
          </p:cNvSpPr>
          <p:nvPr/>
        </p:nvSpPr>
        <p:spPr bwMode="auto">
          <a:xfrm>
            <a:off x="255884" y="2448101"/>
            <a:ext cx="250068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R/R advanced/metastatic solid tumors who had failed SoC, regardless of CLDN18.2 expression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12)</a:t>
            </a:r>
          </a:p>
        </p:txBody>
      </p:sp>
      <p:sp>
        <p:nvSpPr>
          <p:cNvPr id="9" name="Text Box 45">
            <a:extLst>
              <a:ext uri="{FF2B5EF4-FFF2-40B4-BE49-F238E27FC236}">
                <a16:creationId xmlns:a16="http://schemas.microsoft.com/office/drawing/2014/main" id="{1FC1F7A0-8E1C-CA03-8465-92021492C780}"/>
              </a:ext>
            </a:extLst>
          </p:cNvPr>
          <p:cNvSpPr txBox="1">
            <a:spLocks noChangeArrowheads="1"/>
          </p:cNvSpPr>
          <p:nvPr/>
        </p:nvSpPr>
        <p:spPr bwMode="auto">
          <a:xfrm>
            <a:off x="6898795" y="2586600"/>
            <a:ext cx="216121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with and without </a:t>
            </a:r>
            <a:r>
              <a:rPr lang="en-US" altLang="en-US" sz="1800" b="0" dirty="0">
                <a:solidFill>
                  <a:schemeClr val="bg1"/>
                </a:solidFill>
                <a:latin typeface="Calibri" panose="020F0502020204030204" pitchFamily="34" charset="0"/>
              </a:rPr>
              <a:t>CLDN18.2 expression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17)</a:t>
            </a:r>
            <a:endParaRPr lang="en-US" altLang="en-US" sz="1800" dirty="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7BAD3AF3-BAC7-167F-B70C-E8BB7BADDF52}"/>
              </a:ext>
            </a:extLst>
          </p:cNvPr>
          <p:cNvSpPr>
            <a:spLocks noChangeArrowheads="1"/>
          </p:cNvSpPr>
          <p:nvPr/>
        </p:nvSpPr>
        <p:spPr bwMode="auto">
          <a:xfrm>
            <a:off x="3600450" y="2601167"/>
            <a:ext cx="3055450" cy="144819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Q-1802</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0.1 mg/kg to 20 mg/kg IV Q2W</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3 + 3 design</a:t>
            </a:r>
          </a:p>
        </p:txBody>
      </p:sp>
      <p:sp>
        <p:nvSpPr>
          <p:cNvPr id="11" name="Line 54">
            <a:extLst>
              <a:ext uri="{FF2B5EF4-FFF2-40B4-BE49-F238E27FC236}">
                <a16:creationId xmlns:a16="http://schemas.microsoft.com/office/drawing/2014/main" id="{EABCC854-87DF-E943-0956-F858D3F991BA}"/>
              </a:ext>
            </a:extLst>
          </p:cNvPr>
          <p:cNvSpPr>
            <a:spLocks noChangeShapeType="1"/>
          </p:cNvSpPr>
          <p:nvPr/>
        </p:nvSpPr>
        <p:spPr bwMode="auto">
          <a:xfrm flipV="1">
            <a:off x="2855554" y="3325264"/>
            <a:ext cx="59809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3DAC95FD-D186-5E47-9ED9-878CB37B41F7}"/>
              </a:ext>
            </a:extLst>
          </p:cNvPr>
          <p:cNvSpPr>
            <a:spLocks noChangeArrowheads="1"/>
          </p:cNvSpPr>
          <p:nvPr/>
        </p:nvSpPr>
        <p:spPr bwMode="auto">
          <a:xfrm>
            <a:off x="9907438" y="2601167"/>
            <a:ext cx="1881798" cy="14481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Q-1802</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2 dose groups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as determined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in phase Ia</a:t>
            </a:r>
          </a:p>
        </p:txBody>
      </p:sp>
      <p:sp>
        <p:nvSpPr>
          <p:cNvPr id="13" name="Line 54">
            <a:extLst>
              <a:ext uri="{FF2B5EF4-FFF2-40B4-BE49-F238E27FC236}">
                <a16:creationId xmlns:a16="http://schemas.microsoft.com/office/drawing/2014/main" id="{DE9DFBD7-5969-E58B-C7B8-1A4536D1112D}"/>
              </a:ext>
            </a:extLst>
          </p:cNvPr>
          <p:cNvSpPr>
            <a:spLocks noChangeShapeType="1"/>
          </p:cNvSpPr>
          <p:nvPr/>
        </p:nvSpPr>
        <p:spPr bwMode="auto">
          <a:xfrm flipV="1">
            <a:off x="9158994" y="3325264"/>
            <a:ext cx="59809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Content Placeholder 2">
            <a:extLst>
              <a:ext uri="{FF2B5EF4-FFF2-40B4-BE49-F238E27FC236}">
                <a16:creationId xmlns:a16="http://schemas.microsoft.com/office/drawing/2014/main" id="{6200B353-7928-2C41-FE9F-8581BF91FE24}"/>
              </a:ext>
            </a:extLst>
          </p:cNvPr>
          <p:cNvSpPr txBox="1">
            <a:spLocks/>
          </p:cNvSpPr>
          <p:nvPr/>
        </p:nvSpPr>
        <p:spPr bwMode="auto">
          <a:xfrm>
            <a:off x="604675" y="4345202"/>
            <a:ext cx="11053925" cy="1865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Interim data as of September 20, 2022:</a:t>
            </a:r>
          </a:p>
          <a:p>
            <a:pPr lvl="1">
              <a:spcBef>
                <a:spcPts val="0"/>
              </a:spcBef>
            </a:pPr>
            <a:r>
              <a:rPr lang="en-US" sz="2200" b="0" kern="0" dirty="0"/>
              <a:t>No DLTs up to 20 mg/kg and no deaths due to study treatment</a:t>
            </a:r>
          </a:p>
          <a:p>
            <a:pPr lvl="1">
              <a:spcBef>
                <a:spcPts val="0"/>
              </a:spcBef>
            </a:pPr>
            <a:r>
              <a:rPr lang="en-US" sz="2200" b="0" kern="0" dirty="0"/>
              <a:t>Most common TRAEs: nausea (62%), vomiting (62%), abdominal pain (28%), GERD (24%)</a:t>
            </a:r>
          </a:p>
          <a:p>
            <a:pPr lvl="1">
              <a:spcBef>
                <a:spcPts val="0"/>
              </a:spcBef>
            </a:pPr>
            <a:r>
              <a:rPr lang="en-US" sz="2200" b="0" kern="0" dirty="0"/>
              <a:t>7 patients with CLDN18.2+ GI tumors: 3 PR, 2 SD</a:t>
            </a:r>
          </a:p>
          <a:p>
            <a:pPr lvl="1">
              <a:spcBef>
                <a:spcPts val="0"/>
              </a:spcBef>
            </a:pPr>
            <a:r>
              <a:rPr lang="en-US" sz="2200" b="0" kern="0" dirty="0"/>
              <a:t>4 patients with high CLDN18.2 expression GI tumors: 2 PR, 1 SD</a:t>
            </a:r>
          </a:p>
        </p:txBody>
      </p:sp>
    </p:spTree>
    <p:extLst>
      <p:ext uri="{BB962C8B-B14F-4D97-AF65-F5344CB8AC3E}">
        <p14:creationId xmlns:p14="http://schemas.microsoft.com/office/powerpoint/2010/main" val="1195682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584E16-12CD-7083-43FC-DAEE0DE6D537}"/>
              </a:ext>
            </a:extLst>
          </p:cNvPr>
          <p:cNvSpPr>
            <a:spLocks noGrp="1"/>
          </p:cNvSpPr>
          <p:nvPr>
            <p:ph type="title"/>
          </p:nvPr>
        </p:nvSpPr>
        <p:spPr/>
        <p:txBody>
          <a:bodyPr/>
          <a:lstStyle/>
          <a:p>
            <a:r>
              <a:rPr lang="en-US" dirty="0"/>
              <a:t>Antibody–Drug Conjugates</a:t>
            </a:r>
          </a:p>
        </p:txBody>
      </p:sp>
      <p:sp>
        <p:nvSpPr>
          <p:cNvPr id="2" name="Content Placeholder 1">
            <a:extLst>
              <a:ext uri="{FF2B5EF4-FFF2-40B4-BE49-F238E27FC236}">
                <a16:creationId xmlns:a16="http://schemas.microsoft.com/office/drawing/2014/main" id="{4B6FACA3-A13B-F70E-8DBF-CC0372071730}"/>
              </a:ext>
            </a:extLst>
          </p:cNvPr>
          <p:cNvSpPr>
            <a:spLocks noGrp="1"/>
          </p:cNvSpPr>
          <p:nvPr>
            <p:ph sz="half" idx="1"/>
          </p:nvPr>
        </p:nvSpPr>
        <p:spPr>
          <a:xfrm>
            <a:off x="601820" y="1510730"/>
            <a:ext cx="5309278" cy="4678738"/>
          </a:xfrm>
        </p:spPr>
        <p:txBody>
          <a:bodyPr/>
          <a:lstStyle/>
          <a:p>
            <a:pPr>
              <a:spcAft>
                <a:spcPts val="0"/>
              </a:spcAft>
            </a:pPr>
            <a:r>
              <a:rPr lang="en-US" sz="2400" dirty="0"/>
              <a:t>Monoclonal antibody linked to a cytotoxic drug designed to widen the therapeutic window by focusing delivery to specific cells</a:t>
            </a:r>
            <a:r>
              <a:rPr lang="en-US" sz="2400" baseline="30000" dirty="0"/>
              <a:t>1</a:t>
            </a:r>
          </a:p>
        </p:txBody>
      </p:sp>
      <p:sp>
        <p:nvSpPr>
          <p:cNvPr id="3" name="Content Placeholder 2">
            <a:extLst>
              <a:ext uri="{FF2B5EF4-FFF2-40B4-BE49-F238E27FC236}">
                <a16:creationId xmlns:a16="http://schemas.microsoft.com/office/drawing/2014/main" id="{7C36746C-732C-8B3D-96E7-CCDFF5DEC4A6}"/>
              </a:ext>
            </a:extLst>
          </p:cNvPr>
          <p:cNvSpPr>
            <a:spLocks noGrp="1"/>
          </p:cNvSpPr>
          <p:nvPr>
            <p:ph sz="half" idx="2"/>
          </p:nvPr>
        </p:nvSpPr>
        <p:spPr>
          <a:xfrm>
            <a:off x="6252634" y="1510730"/>
            <a:ext cx="5229570" cy="4679462"/>
          </a:xfrm>
        </p:spPr>
        <p:txBody>
          <a:bodyPr/>
          <a:lstStyle/>
          <a:p>
            <a:pPr>
              <a:spcAft>
                <a:spcPts val="0"/>
              </a:spcAft>
            </a:pPr>
            <a:r>
              <a:rPr lang="en-US" sz="2400" dirty="0"/>
              <a:t>Payload: </a:t>
            </a:r>
          </a:p>
          <a:p>
            <a:pPr lvl="1">
              <a:spcAft>
                <a:spcPts val="0"/>
              </a:spcAft>
            </a:pPr>
            <a:r>
              <a:rPr lang="en-US" sz="2200" dirty="0"/>
              <a:t>Drug:antibody ratio</a:t>
            </a:r>
            <a:r>
              <a:rPr lang="en-US" sz="2200" baseline="30000" dirty="0"/>
              <a:t>2</a:t>
            </a:r>
          </a:p>
          <a:p>
            <a:pPr lvl="1">
              <a:spcAft>
                <a:spcPts val="0"/>
              </a:spcAft>
            </a:pPr>
            <a:r>
              <a:rPr lang="en-US" sz="2200" dirty="0"/>
              <a:t>Topo I inhibitors, MMAE derivatives (microtubule interference), other cytotoxics, other active moieties</a:t>
            </a:r>
            <a:r>
              <a:rPr lang="en-US" sz="2200" baseline="30000" dirty="0"/>
              <a:t>2</a:t>
            </a:r>
            <a:r>
              <a:rPr lang="en-US" sz="2200" dirty="0"/>
              <a:t> </a:t>
            </a:r>
          </a:p>
          <a:p>
            <a:pPr>
              <a:spcAft>
                <a:spcPts val="0"/>
              </a:spcAft>
            </a:pPr>
            <a:r>
              <a:rPr lang="en-US" sz="2400" dirty="0"/>
              <a:t>Antibody epitope: associated “extras”  </a:t>
            </a:r>
          </a:p>
          <a:p>
            <a:pPr lvl="1">
              <a:spcAft>
                <a:spcPts val="0"/>
              </a:spcAft>
            </a:pPr>
            <a:r>
              <a:rPr lang="en-US" sz="2200" dirty="0"/>
              <a:t>Signaling interference via ligand blocking, dimerization interference, internalization, and degradation</a:t>
            </a:r>
            <a:r>
              <a:rPr lang="en-US" sz="2200" baseline="30000" dirty="0"/>
              <a:t>2</a:t>
            </a:r>
          </a:p>
          <a:p>
            <a:pPr lvl="1">
              <a:spcAft>
                <a:spcPts val="0"/>
              </a:spcAft>
            </a:pPr>
            <a:r>
              <a:rPr lang="en-US" sz="2200" dirty="0"/>
              <a:t>ADCC</a:t>
            </a:r>
            <a:r>
              <a:rPr lang="en-US" sz="2200" baseline="30000" dirty="0"/>
              <a:t>3</a:t>
            </a:r>
          </a:p>
          <a:p>
            <a:pPr>
              <a:spcAft>
                <a:spcPts val="0"/>
              </a:spcAft>
            </a:pPr>
            <a:r>
              <a:rPr lang="en-US" sz="2400" dirty="0"/>
              <a:t>Linker: primarily influences circulating free-drug vs release in cells</a:t>
            </a:r>
            <a:r>
              <a:rPr lang="en-US" sz="2400" baseline="30000" dirty="0"/>
              <a:t>2,3</a:t>
            </a:r>
          </a:p>
        </p:txBody>
      </p:sp>
      <p:sp>
        <p:nvSpPr>
          <p:cNvPr id="6" name="Text Box 11">
            <a:extLst>
              <a:ext uri="{FF2B5EF4-FFF2-40B4-BE49-F238E27FC236}">
                <a16:creationId xmlns:a16="http://schemas.microsoft.com/office/drawing/2014/main" id="{6F8AB5B5-FF29-5A6F-BF95-FF9EB6D3EC90}"/>
              </a:ext>
            </a:extLst>
          </p:cNvPr>
          <p:cNvSpPr txBox="1">
            <a:spLocks noChangeArrowheads="1"/>
          </p:cNvSpPr>
          <p:nvPr/>
        </p:nvSpPr>
        <p:spPr bwMode="auto">
          <a:xfrm>
            <a:off x="412491" y="6174179"/>
            <a:ext cx="108724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Drago. Nat Rev Clin Oncol. 2021;18:327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cs typeface="Calibri" panose="020F0502020204030204" pitchFamily="34" charset="0"/>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Rinnerthaler. Int J Mol Sci. 2019;20:1115.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 Nejadmoghaddam. </a:t>
            </a:r>
            <a:r>
              <a:rPr kumimoji="0" lang="nl-NL"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Avicenna</a:t>
            </a:r>
            <a:r>
              <a:rPr kumimoji="0" lang="nl-NL"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 </a:t>
            </a:r>
            <a:r>
              <a:rPr kumimoji="0" lang="nl-NL"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Med</a:t>
            </a:r>
            <a:r>
              <a:rPr kumimoji="0" lang="nl-NL"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nl-NL"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Biotechnol</a:t>
            </a:r>
            <a:r>
              <a:rPr kumimoji="0" lang="nl-NL"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2019;11:3.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35" name="Group 34">
            <a:extLst>
              <a:ext uri="{FF2B5EF4-FFF2-40B4-BE49-F238E27FC236}">
                <a16:creationId xmlns:a16="http://schemas.microsoft.com/office/drawing/2014/main" id="{92149789-BE73-6823-570C-816929D0AD40}"/>
              </a:ext>
            </a:extLst>
          </p:cNvPr>
          <p:cNvGrpSpPr/>
          <p:nvPr/>
        </p:nvGrpSpPr>
        <p:grpSpPr>
          <a:xfrm>
            <a:off x="681610" y="3265714"/>
            <a:ext cx="5249309" cy="2641549"/>
            <a:chOff x="1703103" y="2067396"/>
            <a:chExt cx="9242999" cy="4071866"/>
          </a:xfrm>
        </p:grpSpPr>
        <p:sp>
          <p:nvSpPr>
            <p:cNvPr id="36" name="Rectangle 35">
              <a:extLst>
                <a:ext uri="{FF2B5EF4-FFF2-40B4-BE49-F238E27FC236}">
                  <a16:creationId xmlns:a16="http://schemas.microsoft.com/office/drawing/2014/main" id="{1041AEBC-A9F1-B5BA-64CE-7D2881763086}"/>
                </a:ext>
              </a:extLst>
            </p:cNvPr>
            <p:cNvSpPr/>
            <p:nvPr/>
          </p:nvSpPr>
          <p:spPr bwMode="auto">
            <a:xfrm>
              <a:off x="6111954" y="5178844"/>
              <a:ext cx="308603" cy="81733"/>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7" name="Freeform 73">
              <a:extLst>
                <a:ext uri="{FF2B5EF4-FFF2-40B4-BE49-F238E27FC236}">
                  <a16:creationId xmlns:a16="http://schemas.microsoft.com/office/drawing/2014/main" id="{54B4F03B-C807-43A6-9F61-6899CE94655A}"/>
                </a:ext>
              </a:extLst>
            </p:cNvPr>
            <p:cNvSpPr/>
            <p:nvPr/>
          </p:nvSpPr>
          <p:spPr bwMode="auto">
            <a:xfrm>
              <a:off x="6342436" y="3052998"/>
              <a:ext cx="917747" cy="1211739"/>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8" name="Freeform 74">
              <a:extLst>
                <a:ext uri="{FF2B5EF4-FFF2-40B4-BE49-F238E27FC236}">
                  <a16:creationId xmlns:a16="http://schemas.microsoft.com/office/drawing/2014/main" id="{B1AB3DB3-E844-9D63-D1F2-27E434DEF3C7}"/>
                </a:ext>
              </a:extLst>
            </p:cNvPr>
            <p:cNvSpPr/>
            <p:nvPr/>
          </p:nvSpPr>
          <p:spPr bwMode="auto">
            <a:xfrm flipV="1">
              <a:off x="4141320" y="3100099"/>
              <a:ext cx="917747" cy="1211739"/>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9" name="Freeform 39">
              <a:extLst>
                <a:ext uri="{FF2B5EF4-FFF2-40B4-BE49-F238E27FC236}">
                  <a16:creationId xmlns:a16="http://schemas.microsoft.com/office/drawing/2014/main" id="{DCE0A8A6-5635-F5C2-C3A7-7A7486AB0F79}"/>
                </a:ext>
              </a:extLst>
            </p:cNvPr>
            <p:cNvSpPr/>
            <p:nvPr/>
          </p:nvSpPr>
          <p:spPr bwMode="auto">
            <a:xfrm>
              <a:off x="5740857" y="2545621"/>
              <a:ext cx="1319647" cy="333419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0" name="Freeform 41">
              <a:extLst>
                <a:ext uri="{FF2B5EF4-FFF2-40B4-BE49-F238E27FC236}">
                  <a16:creationId xmlns:a16="http://schemas.microsoft.com/office/drawing/2014/main" id="{72EF306B-9925-FFCD-3653-3E4863335AE5}"/>
                </a:ext>
              </a:extLst>
            </p:cNvPr>
            <p:cNvSpPr/>
            <p:nvPr/>
          </p:nvSpPr>
          <p:spPr bwMode="auto">
            <a:xfrm flipH="1">
              <a:off x="4278958" y="2545621"/>
              <a:ext cx="1312258" cy="333419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774C2B0C-665F-EE29-6FE3-A2E7FBE12CE6}"/>
                </a:ext>
              </a:extLst>
            </p:cNvPr>
            <p:cNvSpPr/>
            <p:nvPr/>
          </p:nvSpPr>
          <p:spPr bwMode="auto">
            <a:xfrm>
              <a:off x="4900805" y="5167632"/>
              <a:ext cx="313209" cy="81733"/>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B814D5E1-832D-7D19-230C-7A8DED6F8159}"/>
                </a:ext>
              </a:extLst>
            </p:cNvPr>
            <p:cNvSpPr txBox="1"/>
            <p:nvPr/>
          </p:nvSpPr>
          <p:spPr>
            <a:xfrm>
              <a:off x="5092189" y="2226122"/>
              <a:ext cx="1433680" cy="90151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Antigen-binding Site</a:t>
              </a:r>
            </a:p>
          </p:txBody>
        </p:sp>
        <p:sp>
          <p:nvSpPr>
            <p:cNvPr id="43" name="TextBox 42">
              <a:extLst>
                <a:ext uri="{FF2B5EF4-FFF2-40B4-BE49-F238E27FC236}">
                  <a16:creationId xmlns:a16="http://schemas.microsoft.com/office/drawing/2014/main" id="{6BBC2EA9-E4B7-6E54-44DD-D4F1F75C8C8B}"/>
                </a:ext>
              </a:extLst>
            </p:cNvPr>
            <p:cNvSpPr txBox="1"/>
            <p:nvPr/>
          </p:nvSpPr>
          <p:spPr>
            <a:xfrm>
              <a:off x="7563369" y="2067396"/>
              <a:ext cx="3382733" cy="213492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b="1" dirty="0">
                  <a:solidFill>
                    <a:srgbClr val="000000"/>
                  </a:solidFill>
                  <a:latin typeface="Calibri" panose="020F0502020204030204" pitchFamily="34" charset="0"/>
                  <a:cs typeface="Calibri" panose="020F0502020204030204" pitchFamily="34" charset="0"/>
                </a:rPr>
                <a:t>Monoclonal antibody </a:t>
              </a:r>
              <a:r>
                <a:rPr lang="en-US" sz="1200" dirty="0">
                  <a:solidFill>
                    <a:srgbClr val="000000"/>
                  </a:solidFill>
                  <a:latin typeface="Calibri" panose="020F0502020204030204" pitchFamily="34" charset="0"/>
                  <a:cs typeface="Calibri" panose="020F0502020204030204" pitchFamily="34" charset="0"/>
                </a:rPr>
                <a:t>s</a:t>
              </a:r>
              <a:r>
                <a:rPr kumimoji="0" lang="en-US" sz="1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elective for an antigen with high copy numbers on target tumor cell and with minimal immunogenic response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7C911BDF-D602-1594-E8D1-2BD1DCCF326B}"/>
                </a:ext>
              </a:extLst>
            </p:cNvPr>
            <p:cNvSpPr txBox="1"/>
            <p:nvPr/>
          </p:nvSpPr>
          <p:spPr>
            <a:xfrm>
              <a:off x="7505488" y="5142963"/>
              <a:ext cx="2937761" cy="9962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Cytotoxic drug </a:t>
              </a:r>
            </a:p>
            <a:p>
              <a:pPr defTabSz="914377"/>
              <a:r>
                <a:rPr lang="en-US" sz="1200" b="1" dirty="0">
                  <a:solidFill>
                    <a:srgbClr val="000000"/>
                  </a:solidFill>
                  <a:latin typeface="Calibri" panose="020F0502020204030204" pitchFamily="34" charset="0"/>
                  <a:cs typeface="Calibri" panose="020F0502020204030204" pitchFamily="34" charset="0"/>
                </a:rPr>
                <a:t>p</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ayload </a:t>
              </a:r>
              <a:r>
                <a:rPr kumimoji="0" lang="en-US" sz="12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with</a:t>
              </a: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t>
              </a:r>
              <a:r>
                <a:rPr lang="en-US" sz="1200" dirty="0">
                  <a:solidFill>
                    <a:schemeClr val="bg1"/>
                  </a:solidFill>
                  <a:latin typeface="Calibri" panose="020F0502020204030204" pitchFamily="34" charset="0"/>
                  <a:cs typeface="Calibri" panose="020F0502020204030204" pitchFamily="34" charset="0"/>
                </a:rPr>
                <a:t>potent sub-nanomolar activity</a:t>
              </a: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93B8ACCE-04BA-1D5D-F4F0-4BABB2030204}"/>
                </a:ext>
              </a:extLst>
            </p:cNvPr>
            <p:cNvSpPr txBox="1"/>
            <p:nvPr/>
          </p:nvSpPr>
          <p:spPr>
            <a:xfrm>
              <a:off x="1879250" y="4946677"/>
              <a:ext cx="2390839" cy="9962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Stable linker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releases payload only in target cell</a:t>
              </a:r>
            </a:p>
          </p:txBody>
        </p:sp>
        <p:grpSp>
          <p:nvGrpSpPr>
            <p:cNvPr id="46" name="Group 45">
              <a:extLst>
                <a:ext uri="{FF2B5EF4-FFF2-40B4-BE49-F238E27FC236}">
                  <a16:creationId xmlns:a16="http://schemas.microsoft.com/office/drawing/2014/main" id="{59C3F7BE-7D56-4BC7-96C8-79603D345FAC}"/>
                </a:ext>
              </a:extLst>
            </p:cNvPr>
            <p:cNvGrpSpPr/>
            <p:nvPr/>
          </p:nvGrpSpPr>
          <p:grpSpPr>
            <a:xfrm>
              <a:off x="6504778" y="2871921"/>
              <a:ext cx="1000711" cy="352766"/>
              <a:chOff x="6410742" y="2719137"/>
              <a:chExt cx="1000711" cy="352766"/>
            </a:xfrm>
          </p:grpSpPr>
          <p:sp>
            <p:nvSpPr>
              <p:cNvPr id="69" name="Freeform 29">
                <a:extLst>
                  <a:ext uri="{FF2B5EF4-FFF2-40B4-BE49-F238E27FC236}">
                    <a16:creationId xmlns:a16="http://schemas.microsoft.com/office/drawing/2014/main" id="{75939A51-145F-6840-75A2-700372B95228}"/>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0" name="Oval 69">
                <a:extLst>
                  <a:ext uri="{FF2B5EF4-FFF2-40B4-BE49-F238E27FC236}">
                    <a16:creationId xmlns:a16="http://schemas.microsoft.com/office/drawing/2014/main" id="{6450D1E7-22EC-341F-DA45-BC86D7CB8EF8}"/>
                  </a:ext>
                </a:extLst>
              </p:cNvPr>
              <p:cNvSpPr/>
              <p:nvPr/>
            </p:nvSpPr>
            <p:spPr bwMode="auto">
              <a:xfrm>
                <a:off x="6410742" y="2962175"/>
                <a:ext cx="109728" cy="109728"/>
              </a:xfrm>
              <a:prstGeom prst="ellipse">
                <a:avLst/>
              </a:prstGeom>
              <a:solidFill>
                <a:schemeClr val="tx1"/>
              </a:solidFill>
              <a:ln w="285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47" name="Group 46">
              <a:extLst>
                <a:ext uri="{FF2B5EF4-FFF2-40B4-BE49-F238E27FC236}">
                  <a16:creationId xmlns:a16="http://schemas.microsoft.com/office/drawing/2014/main" id="{6BCBB9F1-6AD5-AA87-614A-D827C9EEFC58}"/>
                </a:ext>
              </a:extLst>
            </p:cNvPr>
            <p:cNvGrpSpPr/>
            <p:nvPr/>
          </p:nvGrpSpPr>
          <p:grpSpPr>
            <a:xfrm rot="10800000">
              <a:off x="4129031" y="5173005"/>
              <a:ext cx="1000711" cy="352766"/>
              <a:chOff x="6410742" y="2719137"/>
              <a:chExt cx="1000711" cy="352766"/>
            </a:xfrm>
          </p:grpSpPr>
          <p:sp>
            <p:nvSpPr>
              <p:cNvPr id="67" name="Freeform 36">
                <a:extLst>
                  <a:ext uri="{FF2B5EF4-FFF2-40B4-BE49-F238E27FC236}">
                    <a16:creationId xmlns:a16="http://schemas.microsoft.com/office/drawing/2014/main" id="{6641A5AF-8989-845F-EB4B-27FB30C8520E}"/>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8" name="Oval 67">
                <a:extLst>
                  <a:ext uri="{FF2B5EF4-FFF2-40B4-BE49-F238E27FC236}">
                    <a16:creationId xmlns:a16="http://schemas.microsoft.com/office/drawing/2014/main" id="{2E225C9B-05FE-67EB-3FE3-AF0556E9D09E}"/>
                  </a:ext>
                </a:extLst>
              </p:cNvPr>
              <p:cNvSpPr/>
              <p:nvPr/>
            </p:nvSpPr>
            <p:spPr bwMode="auto">
              <a:xfrm>
                <a:off x="6410742" y="2962175"/>
                <a:ext cx="109728" cy="109728"/>
              </a:xfrm>
              <a:prstGeom prst="ellipse">
                <a:avLst/>
              </a:prstGeom>
              <a:solidFill>
                <a:schemeClr val="tx1"/>
              </a:solidFill>
              <a:ln w="285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cxnSp>
          <p:nvCxnSpPr>
            <p:cNvPr id="48" name="Straight Connector 47">
              <a:extLst>
                <a:ext uri="{FF2B5EF4-FFF2-40B4-BE49-F238E27FC236}">
                  <a16:creationId xmlns:a16="http://schemas.microsoft.com/office/drawing/2014/main" id="{534805BE-EFED-05CC-5300-034E265F22AC}"/>
                </a:ext>
              </a:extLst>
            </p:cNvPr>
            <p:cNvCxnSpPr/>
            <p:nvPr/>
          </p:nvCxnSpPr>
          <p:spPr bwMode="auto">
            <a:xfrm flipV="1">
              <a:off x="5237657" y="4078110"/>
              <a:ext cx="310694" cy="29052"/>
            </a:xfrm>
            <a:prstGeom prst="line">
              <a:avLst/>
            </a:prstGeom>
            <a:noFill/>
            <a:ln w="28575" cap="flat" cmpd="sng" algn="ctr">
              <a:solidFill>
                <a:schemeClr val="accent6"/>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1A9A2E6-8CF3-8DD8-E361-E3DA8B69828A}"/>
                </a:ext>
              </a:extLst>
            </p:cNvPr>
            <p:cNvCxnSpPr>
              <a:endCxn id="39" idx="6"/>
            </p:cNvCxnSpPr>
            <p:nvPr/>
          </p:nvCxnSpPr>
          <p:spPr bwMode="auto">
            <a:xfrm>
              <a:off x="5783090" y="4075840"/>
              <a:ext cx="334757" cy="47364"/>
            </a:xfrm>
            <a:prstGeom prst="line">
              <a:avLst/>
            </a:prstGeom>
            <a:noFill/>
            <a:ln w="28575" cap="flat" cmpd="sng" algn="ctr">
              <a:solidFill>
                <a:schemeClr val="accent6"/>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A5F0DE8-9D92-DF82-2602-85B6B46716DF}"/>
                </a:ext>
              </a:extLst>
            </p:cNvPr>
            <p:cNvCxnSpPr/>
            <p:nvPr/>
          </p:nvCxnSpPr>
          <p:spPr bwMode="auto">
            <a:xfrm>
              <a:off x="5237657" y="4938359"/>
              <a:ext cx="332874" cy="0"/>
            </a:xfrm>
            <a:prstGeom prst="line">
              <a:avLst/>
            </a:prstGeom>
            <a:noFill/>
            <a:ln w="28575" cap="flat" cmpd="sng" algn="ctr">
              <a:solidFill>
                <a:schemeClr val="accent6"/>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992F131-4368-625F-5D43-271C4D5895DD}"/>
                </a:ext>
              </a:extLst>
            </p:cNvPr>
            <p:cNvCxnSpPr/>
            <p:nvPr/>
          </p:nvCxnSpPr>
          <p:spPr bwMode="auto">
            <a:xfrm>
              <a:off x="5751005" y="4938359"/>
              <a:ext cx="360948" cy="0"/>
            </a:xfrm>
            <a:prstGeom prst="line">
              <a:avLst/>
            </a:prstGeom>
            <a:noFill/>
            <a:ln w="28575" cap="flat" cmpd="sng" algn="ctr">
              <a:solidFill>
                <a:schemeClr val="accent6"/>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0E6D999-9B2F-0F2C-FC8D-F0444453312C}"/>
                </a:ext>
              </a:extLst>
            </p:cNvPr>
            <p:cNvCxnSpPr/>
            <p:nvPr/>
          </p:nvCxnSpPr>
          <p:spPr bwMode="auto">
            <a:xfrm>
              <a:off x="6206077" y="3386938"/>
              <a:ext cx="652036" cy="465090"/>
            </a:xfrm>
            <a:prstGeom prst="line">
              <a:avLst/>
            </a:prstGeom>
            <a:noFill/>
            <a:ln w="28575" cap="flat" cmpd="sng" algn="ctr">
              <a:solidFill>
                <a:schemeClr val="accent6"/>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73FCA47-5CE3-3701-64A2-6D1F47F78F31}"/>
                </a:ext>
              </a:extLst>
            </p:cNvPr>
            <p:cNvCxnSpPr/>
            <p:nvPr/>
          </p:nvCxnSpPr>
          <p:spPr bwMode="auto">
            <a:xfrm flipV="1">
              <a:off x="4461477" y="3370896"/>
              <a:ext cx="645078" cy="481132"/>
            </a:xfrm>
            <a:prstGeom prst="line">
              <a:avLst/>
            </a:prstGeom>
            <a:noFill/>
            <a:ln w="28575" cap="flat" cmpd="sng" algn="ctr">
              <a:solidFill>
                <a:schemeClr val="accent6"/>
              </a:solidFill>
              <a:prstDash val="solid"/>
              <a:round/>
              <a:headEnd type="none" w="med" len="med"/>
              <a:tailEnd type="none" w="med" len="med"/>
            </a:ln>
            <a:effectLst/>
          </p:spPr>
        </p:cxnSp>
        <p:sp>
          <p:nvSpPr>
            <p:cNvPr id="54" name="Rectangle 53">
              <a:extLst>
                <a:ext uri="{FF2B5EF4-FFF2-40B4-BE49-F238E27FC236}">
                  <a16:creationId xmlns:a16="http://schemas.microsoft.com/office/drawing/2014/main" id="{DF1EFD5A-81D7-5B4C-4E2D-8E0EB813D20B}"/>
                </a:ext>
              </a:extLst>
            </p:cNvPr>
            <p:cNvSpPr/>
            <p:nvPr/>
          </p:nvSpPr>
          <p:spPr bwMode="auto">
            <a:xfrm rot="19486446">
              <a:off x="4754337" y="3542666"/>
              <a:ext cx="91440" cy="150731"/>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5" name="Rectangle 54">
              <a:extLst>
                <a:ext uri="{FF2B5EF4-FFF2-40B4-BE49-F238E27FC236}">
                  <a16:creationId xmlns:a16="http://schemas.microsoft.com/office/drawing/2014/main" id="{420A909C-0DD9-BD75-33DD-93B7253A1D83}"/>
                </a:ext>
              </a:extLst>
            </p:cNvPr>
            <p:cNvSpPr/>
            <p:nvPr/>
          </p:nvSpPr>
          <p:spPr bwMode="auto">
            <a:xfrm rot="2113554" flipV="1">
              <a:off x="6494784" y="3543888"/>
              <a:ext cx="91440" cy="150731"/>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 name="Rectangle 55">
              <a:extLst>
                <a:ext uri="{FF2B5EF4-FFF2-40B4-BE49-F238E27FC236}">
                  <a16:creationId xmlns:a16="http://schemas.microsoft.com/office/drawing/2014/main" id="{4CCD7D33-BB73-D985-A404-12C893DA9CCB}"/>
                </a:ext>
              </a:extLst>
            </p:cNvPr>
            <p:cNvSpPr/>
            <p:nvPr/>
          </p:nvSpPr>
          <p:spPr bwMode="auto">
            <a:xfrm rot="5400000" flipV="1">
              <a:off x="5611031" y="4333429"/>
              <a:ext cx="106997" cy="118872"/>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7" name="7-Point Star 14">
              <a:extLst>
                <a:ext uri="{FF2B5EF4-FFF2-40B4-BE49-F238E27FC236}">
                  <a16:creationId xmlns:a16="http://schemas.microsoft.com/office/drawing/2014/main" id="{D1262276-3985-679A-8140-22FA5A71B21D}"/>
                </a:ext>
              </a:extLst>
            </p:cNvPr>
            <p:cNvSpPr/>
            <p:nvPr/>
          </p:nvSpPr>
          <p:spPr bwMode="auto">
            <a:xfrm rot="20253103">
              <a:off x="4628669" y="5039296"/>
              <a:ext cx="296779" cy="296779"/>
            </a:xfrm>
            <a:prstGeom prst="star7">
              <a:avLst/>
            </a:pr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8" name="7-Point Star 2">
              <a:extLst>
                <a:ext uri="{FF2B5EF4-FFF2-40B4-BE49-F238E27FC236}">
                  <a16:creationId xmlns:a16="http://schemas.microsoft.com/office/drawing/2014/main" id="{49CF7964-475E-9CFE-B46A-C3861D9BED67}"/>
                </a:ext>
              </a:extLst>
            </p:cNvPr>
            <p:cNvSpPr/>
            <p:nvPr/>
          </p:nvSpPr>
          <p:spPr bwMode="auto">
            <a:xfrm>
              <a:off x="6388474" y="5059079"/>
              <a:ext cx="296779" cy="296779"/>
            </a:xfrm>
            <a:prstGeom prst="star7">
              <a:avLst/>
            </a:pr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59" name="Group 58">
              <a:extLst>
                <a:ext uri="{FF2B5EF4-FFF2-40B4-BE49-F238E27FC236}">
                  <a16:creationId xmlns:a16="http://schemas.microsoft.com/office/drawing/2014/main" id="{32B8E83E-679B-3118-B3FE-2E8096B72B4C}"/>
                </a:ext>
              </a:extLst>
            </p:cNvPr>
            <p:cNvGrpSpPr/>
            <p:nvPr/>
          </p:nvGrpSpPr>
          <p:grpSpPr>
            <a:xfrm flipV="1">
              <a:off x="6496112" y="5172631"/>
              <a:ext cx="1000711" cy="352766"/>
              <a:chOff x="6410742" y="2719137"/>
              <a:chExt cx="1000711" cy="352766"/>
            </a:xfrm>
          </p:grpSpPr>
          <p:sp>
            <p:nvSpPr>
              <p:cNvPr id="65" name="Freeform 33">
                <a:extLst>
                  <a:ext uri="{FF2B5EF4-FFF2-40B4-BE49-F238E27FC236}">
                    <a16:creationId xmlns:a16="http://schemas.microsoft.com/office/drawing/2014/main" id="{B6BF09A9-65C1-6EE3-4473-310FC46419FD}"/>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6" name="Oval 65">
                <a:extLst>
                  <a:ext uri="{FF2B5EF4-FFF2-40B4-BE49-F238E27FC236}">
                    <a16:creationId xmlns:a16="http://schemas.microsoft.com/office/drawing/2014/main" id="{3B117FF9-557B-10C0-DA77-A77F817AC022}"/>
                  </a:ext>
                </a:extLst>
              </p:cNvPr>
              <p:cNvSpPr/>
              <p:nvPr/>
            </p:nvSpPr>
            <p:spPr bwMode="auto">
              <a:xfrm>
                <a:off x="6410742" y="2962175"/>
                <a:ext cx="109728" cy="109728"/>
              </a:xfrm>
              <a:prstGeom prst="ellipse">
                <a:avLst/>
              </a:prstGeom>
              <a:solidFill>
                <a:schemeClr val="tx1"/>
              </a:solidFill>
              <a:ln w="285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60" name="Group 59">
              <a:extLst>
                <a:ext uri="{FF2B5EF4-FFF2-40B4-BE49-F238E27FC236}">
                  <a16:creationId xmlns:a16="http://schemas.microsoft.com/office/drawing/2014/main" id="{072F3BA6-84C1-A3AC-9EDD-18AD7C8B183F}"/>
                </a:ext>
              </a:extLst>
            </p:cNvPr>
            <p:cNvGrpSpPr/>
            <p:nvPr/>
          </p:nvGrpSpPr>
          <p:grpSpPr>
            <a:xfrm>
              <a:off x="4177632" y="2566921"/>
              <a:ext cx="1000711" cy="352766"/>
              <a:chOff x="6410742" y="2719137"/>
              <a:chExt cx="1000711" cy="352766"/>
            </a:xfrm>
          </p:grpSpPr>
          <p:sp>
            <p:nvSpPr>
              <p:cNvPr id="63" name="Freeform 29">
                <a:extLst>
                  <a:ext uri="{FF2B5EF4-FFF2-40B4-BE49-F238E27FC236}">
                    <a16:creationId xmlns:a16="http://schemas.microsoft.com/office/drawing/2014/main" id="{C099D8E5-64E1-984D-3099-F864DE8F09CF}"/>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4" name="Oval 63">
                <a:extLst>
                  <a:ext uri="{FF2B5EF4-FFF2-40B4-BE49-F238E27FC236}">
                    <a16:creationId xmlns:a16="http://schemas.microsoft.com/office/drawing/2014/main" id="{14F5B966-C0F6-0CB3-6D7A-A48F6977F370}"/>
                  </a:ext>
                </a:extLst>
              </p:cNvPr>
              <p:cNvSpPr/>
              <p:nvPr/>
            </p:nvSpPr>
            <p:spPr bwMode="auto">
              <a:xfrm>
                <a:off x="6410742" y="2962175"/>
                <a:ext cx="109728" cy="109728"/>
              </a:xfrm>
              <a:prstGeom prst="ellipse">
                <a:avLst/>
              </a:prstGeom>
              <a:solidFill>
                <a:schemeClr val="tx1"/>
              </a:solidFill>
              <a:ln w="285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61" name="Explosion 1 20">
              <a:extLst>
                <a:ext uri="{FF2B5EF4-FFF2-40B4-BE49-F238E27FC236}">
                  <a16:creationId xmlns:a16="http://schemas.microsoft.com/office/drawing/2014/main" id="{923E339F-E422-EBE6-FF05-FFBB5BD60CAC}"/>
                </a:ext>
              </a:extLst>
            </p:cNvPr>
            <p:cNvSpPr/>
            <p:nvPr/>
          </p:nvSpPr>
          <p:spPr bwMode="auto">
            <a:xfrm>
              <a:off x="3416783" y="2641090"/>
              <a:ext cx="502839" cy="619355"/>
            </a:xfrm>
            <a:prstGeom prst="irregularSeal1">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2" name="TextBox 61">
              <a:extLst>
                <a:ext uri="{FF2B5EF4-FFF2-40B4-BE49-F238E27FC236}">
                  <a16:creationId xmlns:a16="http://schemas.microsoft.com/office/drawing/2014/main" id="{9B0D9B85-9D25-6FD9-D13F-BFEE9EDB8C70}"/>
                </a:ext>
              </a:extLst>
            </p:cNvPr>
            <p:cNvSpPr txBox="1"/>
            <p:nvPr/>
          </p:nvSpPr>
          <p:spPr>
            <a:xfrm>
              <a:off x="1703103" y="2670423"/>
              <a:ext cx="1789398" cy="64393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Tumor antigen</a:t>
              </a:r>
            </a:p>
          </p:txBody>
        </p:sp>
      </p:grpSp>
    </p:spTree>
    <p:extLst>
      <p:ext uri="{BB962C8B-B14F-4D97-AF65-F5344CB8AC3E}">
        <p14:creationId xmlns:p14="http://schemas.microsoft.com/office/powerpoint/2010/main" val="179287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dirty="0"/>
              <a:t>CMG901: CLDN18.2-Targeted ADC</a:t>
            </a:r>
          </a:p>
        </p:txBody>
      </p:sp>
      <p:sp>
        <p:nvSpPr>
          <p:cNvPr id="3" name="Content Placeholder 2">
            <a:extLst>
              <a:ext uri="{FF2B5EF4-FFF2-40B4-BE49-F238E27FC236}">
                <a16:creationId xmlns:a16="http://schemas.microsoft.com/office/drawing/2014/main" id="{F7C656C0-7CAA-2C40-6BC1-62277FA7C1B2}"/>
              </a:ext>
            </a:extLst>
          </p:cNvPr>
          <p:cNvSpPr>
            <a:spLocks noGrp="1"/>
          </p:cNvSpPr>
          <p:nvPr>
            <p:ph idx="1"/>
          </p:nvPr>
        </p:nvSpPr>
        <p:spPr/>
        <p:txBody>
          <a:bodyPr/>
          <a:lstStyle/>
          <a:p>
            <a:pPr>
              <a:spcBef>
                <a:spcPts val="0"/>
              </a:spcBef>
            </a:pPr>
            <a:r>
              <a:rPr lang="en-US" sz="2000" b="0" kern="0" dirty="0"/>
              <a:t>Payload: MMAE with bystander killing, ADCC, and complement-dependent cytotoxicity</a:t>
            </a:r>
          </a:p>
          <a:p>
            <a:pPr>
              <a:spcBef>
                <a:spcPts val="0"/>
              </a:spcBef>
            </a:pPr>
            <a:r>
              <a:rPr lang="en-US" sz="2000" b="0" dirty="0"/>
              <a:t>Ongoing phase Ia/Ib, multicenter, open-label, single-arm study in China</a:t>
            </a:r>
            <a:endParaRPr lang="en-US" sz="2000" b="0" kern="0" dirty="0"/>
          </a:p>
        </p:txBody>
      </p:sp>
      <p:sp>
        <p:nvSpPr>
          <p:cNvPr id="6" name="Text Box 11">
            <a:extLst>
              <a:ext uri="{FF2B5EF4-FFF2-40B4-BE49-F238E27FC236}">
                <a16:creationId xmlns:a16="http://schemas.microsoft.com/office/drawing/2014/main" id="{DB7EEA6D-8692-B7A7-CDC2-8B776805038C}"/>
              </a:ext>
            </a:extLst>
          </p:cNvPr>
          <p:cNvSpPr txBox="1">
            <a:spLocks noChangeArrowheads="1"/>
          </p:cNvSpPr>
          <p:nvPr/>
        </p:nvSpPr>
        <p:spPr bwMode="auto">
          <a:xfrm>
            <a:off x="41249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 ASCO GI 2023. Abstr 352. NCT04805307.</a:t>
            </a:r>
          </a:p>
        </p:txBody>
      </p:sp>
      <p:sp>
        <p:nvSpPr>
          <p:cNvPr id="14" name="Content Placeholder 2">
            <a:extLst>
              <a:ext uri="{FF2B5EF4-FFF2-40B4-BE49-F238E27FC236}">
                <a16:creationId xmlns:a16="http://schemas.microsoft.com/office/drawing/2014/main" id="{6200B353-7928-2C41-FE9F-8581BF91FE24}"/>
              </a:ext>
            </a:extLst>
          </p:cNvPr>
          <p:cNvSpPr txBox="1">
            <a:spLocks/>
          </p:cNvSpPr>
          <p:nvPr/>
        </p:nvSpPr>
        <p:spPr bwMode="auto">
          <a:xfrm>
            <a:off x="604675" y="4791356"/>
            <a:ext cx="11053925" cy="1522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Interim data as of August 4, 2022:</a:t>
            </a:r>
          </a:p>
          <a:p>
            <a:pPr lvl="1">
              <a:spcBef>
                <a:spcPts val="0"/>
              </a:spcBef>
            </a:pPr>
            <a:r>
              <a:rPr lang="en-US" sz="1800" b="0" kern="0" dirty="0"/>
              <a:t>MTD not reached; 1 DLT at 2.2 mg/kg</a:t>
            </a:r>
          </a:p>
          <a:p>
            <a:pPr lvl="1">
              <a:spcBef>
                <a:spcPts val="0"/>
              </a:spcBef>
            </a:pPr>
            <a:r>
              <a:rPr lang="en-US" sz="1800" b="0" kern="0" dirty="0"/>
              <a:t>Most common AEs: vomiting (70%), decreased appetite (59%), proteinuria (56%), anemia (48%)</a:t>
            </a:r>
          </a:p>
          <a:p>
            <a:pPr lvl="1">
              <a:spcBef>
                <a:spcPts val="0"/>
              </a:spcBef>
            </a:pPr>
            <a:r>
              <a:rPr lang="en-US" sz="1800" b="0" kern="0" dirty="0"/>
              <a:t>8 patients with CLDN18.2+ G/GEJ tumors: ORR 75%, DCR 100%, mPFS and mOS NR</a:t>
            </a:r>
          </a:p>
        </p:txBody>
      </p:sp>
      <p:sp>
        <p:nvSpPr>
          <p:cNvPr id="17" name="TextBox 16">
            <a:extLst>
              <a:ext uri="{FF2B5EF4-FFF2-40B4-BE49-F238E27FC236}">
                <a16:creationId xmlns:a16="http://schemas.microsoft.com/office/drawing/2014/main" id="{A6D555AA-599B-A2FA-2A9E-892375B348D4}"/>
              </a:ext>
            </a:extLst>
          </p:cNvPr>
          <p:cNvSpPr txBox="1"/>
          <p:nvPr/>
        </p:nvSpPr>
        <p:spPr bwMode="auto">
          <a:xfrm>
            <a:off x="1652903" y="2389135"/>
            <a:ext cx="31041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Phase Ia dose escalation</a:t>
            </a:r>
          </a:p>
        </p:txBody>
      </p:sp>
      <p:sp>
        <p:nvSpPr>
          <p:cNvPr id="18" name="TextBox 17">
            <a:extLst>
              <a:ext uri="{FF2B5EF4-FFF2-40B4-BE49-F238E27FC236}">
                <a16:creationId xmlns:a16="http://schemas.microsoft.com/office/drawing/2014/main" id="{8848C049-05FE-DC16-5239-F4B14AA9B1C2}"/>
              </a:ext>
            </a:extLst>
          </p:cNvPr>
          <p:cNvSpPr txBox="1"/>
          <p:nvPr/>
        </p:nvSpPr>
        <p:spPr bwMode="auto">
          <a:xfrm>
            <a:off x="7746224" y="2384750"/>
            <a:ext cx="27200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Phase Ib dose expansion</a:t>
            </a:r>
          </a:p>
        </p:txBody>
      </p:sp>
      <p:sp>
        <p:nvSpPr>
          <p:cNvPr id="19" name="Text Box 45">
            <a:extLst>
              <a:ext uri="{FF2B5EF4-FFF2-40B4-BE49-F238E27FC236}">
                <a16:creationId xmlns:a16="http://schemas.microsoft.com/office/drawing/2014/main" id="{0604E120-1F66-7102-7471-62CB76FD5840}"/>
              </a:ext>
            </a:extLst>
          </p:cNvPr>
          <p:cNvSpPr txBox="1">
            <a:spLocks noChangeArrowheads="1"/>
          </p:cNvSpPr>
          <p:nvPr/>
        </p:nvSpPr>
        <p:spPr bwMode="auto">
          <a:xfrm>
            <a:off x="255884" y="2848039"/>
            <a:ext cx="250068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advanced/metastatic solid tumors, regardless of CLDN18.2 expression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27 treated)</a:t>
            </a:r>
          </a:p>
        </p:txBody>
      </p:sp>
      <p:sp>
        <p:nvSpPr>
          <p:cNvPr id="20" name="Text Box 45">
            <a:extLst>
              <a:ext uri="{FF2B5EF4-FFF2-40B4-BE49-F238E27FC236}">
                <a16:creationId xmlns:a16="http://schemas.microsoft.com/office/drawing/2014/main" id="{6EEE7CDD-DF6E-0E0D-62D5-9C0EC1F3B235}"/>
              </a:ext>
            </a:extLst>
          </p:cNvPr>
          <p:cNvSpPr txBox="1">
            <a:spLocks noChangeArrowheads="1"/>
          </p:cNvSpPr>
          <p:nvPr/>
        </p:nvSpPr>
        <p:spPr bwMode="auto">
          <a:xfrm>
            <a:off x="6415870" y="2709540"/>
            <a:ext cx="226694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advanced/metastatic G/GEJ or pancreatic tumors with </a:t>
            </a:r>
            <a:r>
              <a:rPr lang="en-US" altLang="en-US" sz="1800" b="0" dirty="0">
                <a:solidFill>
                  <a:schemeClr val="bg1"/>
                </a:solidFill>
                <a:latin typeface="Calibri" panose="020F0502020204030204" pitchFamily="34" charset="0"/>
              </a:rPr>
              <a:t>CLDN18.2 expression </a:t>
            </a:r>
            <a:r>
              <a:rPr lang="en-US" altLang="en-US" sz="1800" dirty="0">
                <a:solidFill>
                  <a:schemeClr val="bg1"/>
                </a:solidFill>
                <a:latin typeface="Calibri" panose="020F0502020204030204" pitchFamily="34" charset="0"/>
              </a:rPr>
              <a:t>only </a:t>
            </a:r>
            <a:r>
              <a:rPr lang="en-US" altLang="en-US" sz="1800" b="0" dirty="0">
                <a:solidFill>
                  <a:schemeClr val="bg1"/>
                </a:solidFill>
                <a:latin typeface="Calibri" panose="020F0502020204030204" pitchFamily="34" charset="0"/>
              </a:rPr>
              <a:t>(cutoff not given)</a:t>
            </a:r>
          </a:p>
        </p:txBody>
      </p:sp>
      <p:sp>
        <p:nvSpPr>
          <p:cNvPr id="21" name="Rectangle 49">
            <a:extLst>
              <a:ext uri="{FF2B5EF4-FFF2-40B4-BE49-F238E27FC236}">
                <a16:creationId xmlns:a16="http://schemas.microsoft.com/office/drawing/2014/main" id="{622F1613-4A95-80DE-CA71-6A693FF53025}"/>
              </a:ext>
            </a:extLst>
          </p:cNvPr>
          <p:cNvSpPr>
            <a:spLocks noChangeArrowheads="1"/>
          </p:cNvSpPr>
          <p:nvPr/>
        </p:nvSpPr>
        <p:spPr bwMode="auto">
          <a:xfrm>
            <a:off x="3697720" y="2988276"/>
            <a:ext cx="2161214" cy="119685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CMG901</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0.3-3.4 mg/kg</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Q3W</a:t>
            </a:r>
          </a:p>
        </p:txBody>
      </p:sp>
      <p:sp>
        <p:nvSpPr>
          <p:cNvPr id="22" name="Line 54">
            <a:extLst>
              <a:ext uri="{FF2B5EF4-FFF2-40B4-BE49-F238E27FC236}">
                <a16:creationId xmlns:a16="http://schemas.microsoft.com/office/drawing/2014/main" id="{A750FEB5-EB47-4728-2796-11D19DAFE889}"/>
              </a:ext>
            </a:extLst>
          </p:cNvPr>
          <p:cNvSpPr>
            <a:spLocks noChangeShapeType="1"/>
          </p:cNvSpPr>
          <p:nvPr/>
        </p:nvSpPr>
        <p:spPr bwMode="auto">
          <a:xfrm flipV="1">
            <a:off x="2756569" y="3586703"/>
            <a:ext cx="7960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Rectangle 49">
            <a:extLst>
              <a:ext uri="{FF2B5EF4-FFF2-40B4-BE49-F238E27FC236}">
                <a16:creationId xmlns:a16="http://schemas.microsoft.com/office/drawing/2014/main" id="{FE2973D7-AD0B-8A39-F85F-232649E3FB33}"/>
              </a:ext>
            </a:extLst>
          </p:cNvPr>
          <p:cNvSpPr>
            <a:spLocks noChangeArrowheads="1"/>
          </p:cNvSpPr>
          <p:nvPr/>
        </p:nvSpPr>
        <p:spPr bwMode="auto">
          <a:xfrm>
            <a:off x="9628022" y="2988276"/>
            <a:ext cx="2161214" cy="119685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CMG901</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Dose based on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escalation phase</a:t>
            </a:r>
          </a:p>
        </p:txBody>
      </p:sp>
      <p:sp>
        <p:nvSpPr>
          <p:cNvPr id="24" name="Line 54">
            <a:extLst>
              <a:ext uri="{FF2B5EF4-FFF2-40B4-BE49-F238E27FC236}">
                <a16:creationId xmlns:a16="http://schemas.microsoft.com/office/drawing/2014/main" id="{BC76AFBD-4CA5-D38D-1F81-EB52470CC722}"/>
              </a:ext>
            </a:extLst>
          </p:cNvPr>
          <p:cNvSpPr>
            <a:spLocks noChangeShapeType="1"/>
          </p:cNvSpPr>
          <p:nvPr/>
        </p:nvSpPr>
        <p:spPr bwMode="auto">
          <a:xfrm flipV="1">
            <a:off x="8682819" y="3586703"/>
            <a:ext cx="7960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Rectangle: Rounded Corners 24">
            <a:extLst>
              <a:ext uri="{FF2B5EF4-FFF2-40B4-BE49-F238E27FC236}">
                <a16:creationId xmlns:a16="http://schemas.microsoft.com/office/drawing/2014/main" id="{4D820E9C-9078-C845-A54B-42E77C65B9D2}"/>
              </a:ext>
            </a:extLst>
          </p:cNvPr>
          <p:cNvSpPr/>
          <p:nvPr/>
        </p:nvSpPr>
        <p:spPr bwMode="auto">
          <a:xfrm>
            <a:off x="9854696" y="4408469"/>
            <a:ext cx="1707866" cy="829450"/>
          </a:xfrm>
          <a:prstGeom prst="round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FDA fast-track status</a:t>
            </a:r>
          </a:p>
        </p:txBody>
      </p:sp>
    </p:spTree>
    <p:extLst>
      <p:ext uri="{BB962C8B-B14F-4D97-AF65-F5344CB8AC3E}">
        <p14:creationId xmlns:p14="http://schemas.microsoft.com/office/powerpoint/2010/main" val="4043792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dirty="0"/>
              <a:t>Enrolling Trials of CLDN18.2 ADCs</a:t>
            </a:r>
          </a:p>
        </p:txBody>
      </p:sp>
      <p:graphicFrame>
        <p:nvGraphicFramePr>
          <p:cNvPr id="4" name="Table 3">
            <a:extLst>
              <a:ext uri="{FF2B5EF4-FFF2-40B4-BE49-F238E27FC236}">
                <a16:creationId xmlns:a16="http://schemas.microsoft.com/office/drawing/2014/main" id="{F666087E-82C1-1DCB-38C8-F3BF0F82D319}"/>
              </a:ext>
            </a:extLst>
          </p:cNvPr>
          <p:cNvGraphicFramePr>
            <a:graphicFrameLocks noGrp="1"/>
          </p:cNvGraphicFramePr>
          <p:nvPr>
            <p:extLst>
              <p:ext uri="{D42A27DB-BD31-4B8C-83A1-F6EECF244321}">
                <p14:modId xmlns:p14="http://schemas.microsoft.com/office/powerpoint/2010/main" val="965264889"/>
              </p:ext>
            </p:extLst>
          </p:nvPr>
        </p:nvGraphicFramePr>
        <p:xfrm>
          <a:off x="727076" y="1612900"/>
          <a:ext cx="10779124" cy="3017484"/>
        </p:xfrm>
        <a:graphic>
          <a:graphicData uri="http://schemas.openxmlformats.org/drawingml/2006/table">
            <a:tbl>
              <a:tblPr firstRow="1" bandRow="1">
                <a:tableStyleId>{5C22544A-7EE6-4342-B048-85BDC9FD1C3A}</a:tableStyleId>
              </a:tblPr>
              <a:tblGrid>
                <a:gridCol w="1462542">
                  <a:extLst>
                    <a:ext uri="{9D8B030D-6E8A-4147-A177-3AD203B41FA5}">
                      <a16:colId xmlns:a16="http://schemas.microsoft.com/office/drawing/2014/main" val="512674776"/>
                    </a:ext>
                  </a:extLst>
                </a:gridCol>
                <a:gridCol w="1749696">
                  <a:extLst>
                    <a:ext uri="{9D8B030D-6E8A-4147-A177-3AD203B41FA5}">
                      <a16:colId xmlns:a16="http://schemas.microsoft.com/office/drawing/2014/main" val="20000"/>
                    </a:ext>
                  </a:extLst>
                </a:gridCol>
                <a:gridCol w="982854">
                  <a:extLst>
                    <a:ext uri="{9D8B030D-6E8A-4147-A177-3AD203B41FA5}">
                      <a16:colId xmlns:a16="http://schemas.microsoft.com/office/drawing/2014/main" val="20001"/>
                    </a:ext>
                  </a:extLst>
                </a:gridCol>
                <a:gridCol w="5248941">
                  <a:extLst>
                    <a:ext uri="{9D8B030D-6E8A-4147-A177-3AD203B41FA5}">
                      <a16:colId xmlns:a16="http://schemas.microsoft.com/office/drawing/2014/main" val="20002"/>
                    </a:ext>
                  </a:extLst>
                </a:gridCol>
                <a:gridCol w="1335091">
                  <a:extLst>
                    <a:ext uri="{9D8B030D-6E8A-4147-A177-3AD203B41FA5}">
                      <a16:colId xmlns:a16="http://schemas.microsoft.com/office/drawing/2014/main" val="3149361063"/>
                    </a:ext>
                  </a:extLst>
                </a:gridCol>
              </a:tblGrid>
              <a:tr h="396209">
                <a:tc>
                  <a:txBody>
                    <a:bodyPr/>
                    <a:lstStyle/>
                    <a:p>
                      <a:r>
                        <a:rPr lang="en-US" sz="2000" dirty="0">
                          <a:latin typeface="+mn-lt"/>
                        </a:rPr>
                        <a:t>Agent</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Trial</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Phase</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G/GEJ Patient Criteria</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Locations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700989">
                <a:tc>
                  <a:txBody>
                    <a:bodyPr/>
                    <a:lstStyle/>
                    <a:p>
                      <a:pPr algn="l"/>
                      <a:r>
                        <a:rPr lang="en-US" sz="2000" baseline="0" dirty="0">
                          <a:solidFill>
                            <a:schemeClr val="bg1"/>
                          </a:solidFill>
                          <a:latin typeface="+mn-lt"/>
                        </a:rPr>
                        <a:t>TPX-4589/</a:t>
                      </a:r>
                      <a:br>
                        <a:rPr lang="en-US" sz="2000" baseline="0" dirty="0">
                          <a:solidFill>
                            <a:schemeClr val="bg1"/>
                          </a:solidFill>
                          <a:latin typeface="+mn-lt"/>
                        </a:rPr>
                      </a:br>
                      <a:r>
                        <a:rPr lang="en-US" sz="2000" baseline="0" dirty="0">
                          <a:solidFill>
                            <a:schemeClr val="bg1"/>
                          </a:solidFill>
                          <a:latin typeface="+mn-lt"/>
                        </a:rPr>
                        <a:t>LM-302</a:t>
                      </a:r>
                    </a:p>
                    <a:p>
                      <a:pPr algn="l"/>
                      <a:r>
                        <a:rPr lang="en-US" sz="2000" baseline="0" dirty="0">
                          <a:solidFill>
                            <a:schemeClr val="bg1"/>
                          </a:solidFill>
                          <a:latin typeface="+mn-lt"/>
                        </a:rPr>
                        <a:t>(payload: MMAE)</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l"/>
                      <a:r>
                        <a:rPr lang="en-US" sz="2000" baseline="0" dirty="0">
                          <a:solidFill>
                            <a:schemeClr val="bg1"/>
                          </a:solidFill>
                          <a:latin typeface="+mn-lt"/>
                        </a:rPr>
                        <a:t>NCT05001516</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1" dirty="0">
                          <a:solidFill>
                            <a:schemeClr val="bg1"/>
                          </a:solidFill>
                          <a:latin typeface="+mn-lt"/>
                        </a:rPr>
                        <a:t>Dose finding: </a:t>
                      </a:r>
                      <a:br>
                        <a:rPr lang="en-US" sz="2000" dirty="0">
                          <a:solidFill>
                            <a:schemeClr val="bg1"/>
                          </a:solidFill>
                          <a:latin typeface="+mn-lt"/>
                        </a:rPr>
                      </a:br>
                      <a:r>
                        <a:rPr lang="en-US" sz="2000" dirty="0">
                          <a:solidFill>
                            <a:schemeClr val="bg1"/>
                          </a:solidFill>
                          <a:latin typeface="+mn-lt"/>
                        </a:rPr>
                        <a:t>CLDN18.2 expression not required</a:t>
                      </a:r>
                    </a:p>
                    <a:p>
                      <a:pPr algn="ctr"/>
                      <a:r>
                        <a:rPr lang="en-US" sz="2000" b="1" dirty="0">
                          <a:solidFill>
                            <a:schemeClr val="bg1"/>
                          </a:solidFill>
                          <a:latin typeface="+mn-lt"/>
                        </a:rPr>
                        <a:t>Dose expansion: </a:t>
                      </a:r>
                      <a:br>
                        <a:rPr lang="en-US" sz="2000" dirty="0">
                          <a:solidFill>
                            <a:schemeClr val="bg1"/>
                          </a:solidFill>
                          <a:latin typeface="+mn-lt"/>
                        </a:rPr>
                      </a:br>
                      <a:r>
                        <a:rPr lang="en-US" sz="2000" dirty="0">
                          <a:solidFill>
                            <a:schemeClr val="bg1"/>
                          </a:solidFill>
                          <a:latin typeface="+mn-lt"/>
                        </a:rPr>
                        <a:t>CLDN18.2 expression required (≥10% by IHC)</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US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7009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kern="1200" dirty="0">
                          <a:solidFill>
                            <a:schemeClr val="bg1"/>
                          </a:solidFill>
                          <a:effectLst/>
                          <a:latin typeface="+mn-lt"/>
                          <a:ea typeface="+mn-ea"/>
                          <a:cs typeface="+mn-cs"/>
                        </a:rPr>
                        <a:t>EO-3021/</a:t>
                      </a:r>
                      <a:br>
                        <a:rPr lang="en-US" sz="2000" b="0" i="0" kern="1200" dirty="0">
                          <a:solidFill>
                            <a:schemeClr val="bg1"/>
                          </a:solidFill>
                          <a:effectLst/>
                          <a:latin typeface="+mn-lt"/>
                          <a:ea typeface="+mn-ea"/>
                          <a:cs typeface="+mn-cs"/>
                        </a:rPr>
                      </a:br>
                      <a:r>
                        <a:rPr lang="en-US" sz="2000" b="0" i="0" kern="1200" dirty="0">
                          <a:solidFill>
                            <a:schemeClr val="bg1"/>
                          </a:solidFill>
                          <a:effectLst/>
                          <a:latin typeface="+mn-lt"/>
                          <a:ea typeface="+mn-ea"/>
                          <a:cs typeface="+mn-cs"/>
                        </a:rPr>
                        <a:t>SYSA1801 </a:t>
                      </a:r>
                      <a:r>
                        <a:rPr lang="en-US" sz="2000" baseline="0" dirty="0">
                          <a:solidFill>
                            <a:schemeClr val="bg1"/>
                          </a:solidFill>
                          <a:latin typeface="+mn-lt"/>
                        </a:rPr>
                        <a:t>(payload: MMAE)</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l"/>
                      <a:r>
                        <a:rPr lang="en-US" sz="2000" b="0" i="0" kern="1200" dirty="0">
                          <a:solidFill>
                            <a:schemeClr val="bg1"/>
                          </a:solidFill>
                          <a:effectLst/>
                          <a:latin typeface="+mn-lt"/>
                          <a:ea typeface="+mn-ea"/>
                          <a:cs typeface="+mn-cs"/>
                        </a:rPr>
                        <a:t>NCT05009966</a:t>
                      </a:r>
                      <a:endParaRPr lang="en-US" sz="2000" b="0" baseline="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b="1" dirty="0">
                          <a:solidFill>
                            <a:schemeClr val="bg1"/>
                          </a:solidFill>
                          <a:latin typeface="+mn-lt"/>
                        </a:rPr>
                        <a:t>Dose finding: </a:t>
                      </a:r>
                      <a:br>
                        <a:rPr lang="en-US" sz="2000" b="0" dirty="0">
                          <a:solidFill>
                            <a:schemeClr val="bg1"/>
                          </a:solidFill>
                          <a:latin typeface="+mn-lt"/>
                        </a:rPr>
                      </a:br>
                      <a:r>
                        <a:rPr lang="en-US" sz="2000" b="0" dirty="0">
                          <a:solidFill>
                            <a:schemeClr val="bg1"/>
                          </a:solidFill>
                          <a:latin typeface="+mn-lt"/>
                        </a:rPr>
                        <a:t>CLDN18.2 expression not required</a:t>
                      </a:r>
                    </a:p>
                    <a:p>
                      <a:pPr algn="ctr"/>
                      <a:r>
                        <a:rPr lang="en-US" sz="2000" b="1" dirty="0">
                          <a:solidFill>
                            <a:schemeClr val="bg1"/>
                          </a:solidFill>
                          <a:latin typeface="+mn-lt"/>
                        </a:rPr>
                        <a:t>Dose expansion: </a:t>
                      </a:r>
                      <a:br>
                        <a:rPr lang="en-US" sz="2000" b="0" dirty="0">
                          <a:solidFill>
                            <a:schemeClr val="bg1"/>
                          </a:solidFill>
                          <a:latin typeface="+mn-lt"/>
                        </a:rPr>
                      </a:br>
                      <a:r>
                        <a:rPr lang="en-US" sz="2000" b="0" dirty="0">
                          <a:solidFill>
                            <a:schemeClr val="bg1"/>
                          </a:solidFill>
                          <a:latin typeface="+mn-lt"/>
                        </a:rPr>
                        <a:t>CLDN18.2 expression required (≥40% by IHC)</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mn-lt"/>
                        </a:rPr>
                        <a:t>China</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09514105"/>
                  </a:ext>
                </a:extLst>
              </a:tr>
            </a:tbl>
          </a:graphicData>
        </a:graphic>
      </p:graphicFrame>
    </p:spTree>
    <p:extLst>
      <p:ext uri="{BB962C8B-B14F-4D97-AF65-F5344CB8AC3E}">
        <p14:creationId xmlns:p14="http://schemas.microsoft.com/office/powerpoint/2010/main" val="1921488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F91B-8EBE-AC1B-A4ED-8DADAB69075F}"/>
              </a:ext>
            </a:extLst>
          </p:cNvPr>
          <p:cNvSpPr>
            <a:spLocks noGrp="1"/>
          </p:cNvSpPr>
          <p:nvPr>
            <p:ph type="title"/>
          </p:nvPr>
        </p:nvSpPr>
        <p:spPr/>
        <p:txBody>
          <a:bodyPr/>
          <a:lstStyle/>
          <a:p>
            <a:r>
              <a:rPr lang="en-US" sz="3600" dirty="0"/>
              <a:t>Autologous CAR T-Cell Therapy: Underlying Principles</a:t>
            </a:r>
            <a:endParaRPr lang="en-US" dirty="0"/>
          </a:p>
        </p:txBody>
      </p:sp>
      <p:sp>
        <p:nvSpPr>
          <p:cNvPr id="4" name="Text Box 15">
            <a:extLst>
              <a:ext uri="{FF2B5EF4-FFF2-40B4-BE49-F238E27FC236}">
                <a16:creationId xmlns:a16="http://schemas.microsoft.com/office/drawing/2014/main" id="{8B31A893-BEED-9E73-FFFF-967F11B19A2A}"/>
              </a:ext>
            </a:extLst>
          </p:cNvPr>
          <p:cNvSpPr txBox="1">
            <a:spLocks noChangeArrowheads="1"/>
          </p:cNvSpPr>
          <p:nvPr/>
        </p:nvSpPr>
        <p:spPr bwMode="auto">
          <a:xfrm>
            <a:off x="433954" y="6361236"/>
            <a:ext cx="876760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S PGothic" pitchFamily="34" charset="-128"/>
                <a:cs typeface="Calibri" panose="020F0502020204030204" pitchFamily="34" charset="0"/>
                <a:sym typeface="Arial"/>
              </a:rPr>
              <a:t>Lim. Cell. 2017;168:724</a:t>
            </a: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MS PGothic" pitchFamily="34" charset="-128"/>
                <a:cs typeface="Calibri" panose="020F0502020204030204" pitchFamily="34" charset="0"/>
                <a:sym typeface="Arial"/>
              </a:rPr>
              <a:t>.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Sadelain. Nat Rev Cancer. 2003;3:35. Brentjens. Nat Med. 2003;9:279. </a:t>
            </a:r>
          </a:p>
        </p:txBody>
      </p:sp>
      <p:grpSp>
        <p:nvGrpSpPr>
          <p:cNvPr id="5" name="Group 129">
            <a:extLst>
              <a:ext uri="{FF2B5EF4-FFF2-40B4-BE49-F238E27FC236}">
                <a16:creationId xmlns:a16="http://schemas.microsoft.com/office/drawing/2014/main" id="{18C5EFE5-1CC0-46BA-3830-FB367C86DA27}"/>
              </a:ext>
            </a:extLst>
          </p:cNvPr>
          <p:cNvGrpSpPr/>
          <p:nvPr/>
        </p:nvGrpSpPr>
        <p:grpSpPr>
          <a:xfrm rot="20707456">
            <a:off x="10867943" y="2130359"/>
            <a:ext cx="1372876" cy="1119253"/>
            <a:chOff x="6214434" y="2030486"/>
            <a:chExt cx="3170172" cy="2705998"/>
          </a:xfrm>
        </p:grpSpPr>
        <p:grpSp>
          <p:nvGrpSpPr>
            <p:cNvPr id="6" name="Group 117">
              <a:extLst>
                <a:ext uri="{FF2B5EF4-FFF2-40B4-BE49-F238E27FC236}">
                  <a16:creationId xmlns:a16="http://schemas.microsoft.com/office/drawing/2014/main" id="{D1C5D3AF-AC3E-B44F-740A-4B6CECF2E288}"/>
                </a:ext>
              </a:extLst>
            </p:cNvPr>
            <p:cNvGrpSpPr/>
            <p:nvPr/>
          </p:nvGrpSpPr>
          <p:grpSpPr>
            <a:xfrm>
              <a:off x="6493867" y="2916036"/>
              <a:ext cx="1860911" cy="1820448"/>
              <a:chOff x="6493867" y="2916036"/>
              <a:chExt cx="1860911" cy="1820448"/>
            </a:xfrm>
          </p:grpSpPr>
          <p:sp>
            <p:nvSpPr>
              <p:cNvPr id="8" name="AutoShape 72">
                <a:extLst>
                  <a:ext uri="{FF2B5EF4-FFF2-40B4-BE49-F238E27FC236}">
                    <a16:creationId xmlns:a16="http://schemas.microsoft.com/office/drawing/2014/main" id="{939FC9D3-2CF9-05D5-FA93-CD1C01FADF48}"/>
                  </a:ext>
                </a:extLst>
              </p:cNvPr>
              <p:cNvSpPr>
                <a:spLocks noChangeArrowheads="1"/>
              </p:cNvSpPr>
              <p:nvPr/>
            </p:nvSpPr>
            <p:spPr bwMode="auto">
              <a:xfrm rot="12843433">
                <a:off x="6802286" y="4418564"/>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AutoShape 73">
                <a:extLst>
                  <a:ext uri="{FF2B5EF4-FFF2-40B4-BE49-F238E27FC236}">
                    <a16:creationId xmlns:a16="http://schemas.microsoft.com/office/drawing/2014/main" id="{D6B2C994-C7CB-DEB3-4A05-80369C2E1A73}"/>
                  </a:ext>
                </a:extLst>
              </p:cNvPr>
              <p:cNvSpPr>
                <a:spLocks noChangeArrowheads="1"/>
              </p:cNvSpPr>
              <p:nvPr/>
            </p:nvSpPr>
            <p:spPr bwMode="auto">
              <a:xfrm rot="1121201">
                <a:off x="7460646" y="2916036"/>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AutoShape 74">
                <a:extLst>
                  <a:ext uri="{FF2B5EF4-FFF2-40B4-BE49-F238E27FC236}">
                    <a16:creationId xmlns:a16="http://schemas.microsoft.com/office/drawing/2014/main" id="{954EA5B2-0449-9608-348D-A69706D2EE53}"/>
                  </a:ext>
                </a:extLst>
              </p:cNvPr>
              <p:cNvSpPr>
                <a:spLocks noChangeArrowheads="1"/>
              </p:cNvSpPr>
              <p:nvPr/>
            </p:nvSpPr>
            <p:spPr bwMode="auto">
              <a:xfrm rot="9133394">
                <a:off x="7558184" y="4444044"/>
                <a:ext cx="245220" cy="292440"/>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AutoShape 75">
                <a:extLst>
                  <a:ext uri="{FF2B5EF4-FFF2-40B4-BE49-F238E27FC236}">
                    <a16:creationId xmlns:a16="http://schemas.microsoft.com/office/drawing/2014/main" id="{3FF4AF4A-F912-3DA1-2EAD-518ECB8BB2E6}"/>
                  </a:ext>
                </a:extLst>
              </p:cNvPr>
              <p:cNvSpPr>
                <a:spLocks noChangeArrowheads="1"/>
              </p:cNvSpPr>
              <p:nvPr/>
            </p:nvSpPr>
            <p:spPr bwMode="auto">
              <a:xfrm rot="5078439">
                <a:off x="8084540" y="3616217"/>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AutoShape 76">
                <a:extLst>
                  <a:ext uri="{FF2B5EF4-FFF2-40B4-BE49-F238E27FC236}">
                    <a16:creationId xmlns:a16="http://schemas.microsoft.com/office/drawing/2014/main" id="{BE75E184-8EC0-D807-5BC5-A9EC82E1D4DF}"/>
                  </a:ext>
                </a:extLst>
              </p:cNvPr>
              <p:cNvSpPr>
                <a:spLocks noChangeArrowheads="1"/>
              </p:cNvSpPr>
              <p:nvPr/>
            </p:nvSpPr>
            <p:spPr bwMode="auto">
              <a:xfrm rot="17940681">
                <a:off x="6517477" y="3333555"/>
                <a:ext cx="245220" cy="292440"/>
              </a:xfrm>
              <a:prstGeom prst="triangle">
                <a:avLst>
                  <a:gd name="adj" fmla="val 46301"/>
                </a:avLst>
              </a:prstGeom>
              <a:solidFill>
                <a:schemeClr val="accent1"/>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Oval 77">
                <a:extLst>
                  <a:ext uri="{FF2B5EF4-FFF2-40B4-BE49-F238E27FC236}">
                    <a16:creationId xmlns:a16="http://schemas.microsoft.com/office/drawing/2014/main" id="{870E11A2-043A-2238-F6A9-15656607F42B}"/>
                  </a:ext>
                </a:extLst>
              </p:cNvPr>
              <p:cNvSpPr>
                <a:spLocks noChangeArrowheads="1"/>
              </p:cNvSpPr>
              <p:nvPr/>
            </p:nvSpPr>
            <p:spPr bwMode="auto">
              <a:xfrm rot="18872962">
                <a:off x="6639152" y="3157079"/>
                <a:ext cx="1471321" cy="140371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Oval 78">
                <a:extLst>
                  <a:ext uri="{FF2B5EF4-FFF2-40B4-BE49-F238E27FC236}">
                    <a16:creationId xmlns:a16="http://schemas.microsoft.com/office/drawing/2014/main" id="{7ACE79BC-A72D-AF31-4989-E200C15C7484}"/>
                  </a:ext>
                </a:extLst>
              </p:cNvPr>
              <p:cNvSpPr>
                <a:spLocks noChangeArrowheads="1"/>
              </p:cNvSpPr>
              <p:nvPr/>
            </p:nvSpPr>
            <p:spPr bwMode="auto">
              <a:xfrm rot="18872962">
                <a:off x="7171165" y="3783036"/>
                <a:ext cx="613050" cy="526393"/>
              </a:xfrm>
              <a:prstGeom prst="ellipse">
                <a:avLst/>
              </a:prstGeom>
              <a:solidFill>
                <a:schemeClr val="tx1">
                  <a:lumMod val="65000"/>
                  <a:lumOff val="35000"/>
                </a:schemeClr>
              </a:solidFill>
              <a:ln w="9525">
                <a:solidFill>
                  <a:schemeClr val="tx1"/>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0D502B6B-7A59-7DA2-2F61-64AF7FE2B492}"/>
                </a:ext>
              </a:extLst>
            </p:cNvPr>
            <p:cNvSpPr txBox="1"/>
            <p:nvPr/>
          </p:nvSpPr>
          <p:spPr>
            <a:xfrm rot="892544">
              <a:off x="6214434" y="2030486"/>
              <a:ext cx="3170172" cy="744107"/>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 CD19, BCMA</a:t>
              </a:r>
            </a:p>
          </p:txBody>
        </p:sp>
      </p:grpSp>
      <p:sp>
        <p:nvSpPr>
          <p:cNvPr id="15" name="Text Box 148">
            <a:extLst>
              <a:ext uri="{FF2B5EF4-FFF2-40B4-BE49-F238E27FC236}">
                <a16:creationId xmlns:a16="http://schemas.microsoft.com/office/drawing/2014/main" id="{6A9EB865-39CD-0ED3-72C7-9C4BCBB34537}"/>
              </a:ext>
            </a:extLst>
          </p:cNvPr>
          <p:cNvSpPr txBox="1">
            <a:spLocks noChangeArrowheads="1"/>
          </p:cNvSpPr>
          <p:nvPr/>
        </p:nvSpPr>
        <p:spPr bwMode="auto">
          <a:xfrm>
            <a:off x="2290790" y="2649537"/>
            <a:ext cx="1829074" cy="307697"/>
          </a:xfrm>
          <a:prstGeom prst="rect">
            <a:avLst/>
          </a:prstGeom>
          <a:noFill/>
          <a:ln w="9525">
            <a:noFill/>
            <a:miter lim="800000"/>
            <a:headEnd/>
            <a:tailEnd/>
          </a:ln>
        </p:spPr>
        <p:txBody>
          <a:bodyPr wrap="square">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Tumor cell</a:t>
            </a:r>
          </a:p>
        </p:txBody>
      </p:sp>
      <p:sp>
        <p:nvSpPr>
          <p:cNvPr id="16" name="TextBox 15">
            <a:extLst>
              <a:ext uri="{FF2B5EF4-FFF2-40B4-BE49-F238E27FC236}">
                <a16:creationId xmlns:a16="http://schemas.microsoft.com/office/drawing/2014/main" id="{0BC496C8-3534-4C37-D8E9-471296426F80}"/>
              </a:ext>
            </a:extLst>
          </p:cNvPr>
          <p:cNvSpPr txBox="1"/>
          <p:nvPr/>
        </p:nvSpPr>
        <p:spPr bwMode="auto">
          <a:xfrm>
            <a:off x="10748807" y="1612547"/>
            <a:ext cx="1378692" cy="400110"/>
          </a:xfrm>
          <a:prstGeom prst="rect">
            <a:avLst/>
          </a:prstGeom>
          <a:solidFill>
            <a:schemeClr val="accent6">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Activity</a:t>
            </a:r>
          </a:p>
        </p:txBody>
      </p:sp>
      <p:grpSp>
        <p:nvGrpSpPr>
          <p:cNvPr id="17" name="Group 39">
            <a:extLst>
              <a:ext uri="{FF2B5EF4-FFF2-40B4-BE49-F238E27FC236}">
                <a16:creationId xmlns:a16="http://schemas.microsoft.com/office/drawing/2014/main" id="{72DCC9F8-F116-9F73-BC38-24E2F147E821}"/>
              </a:ext>
            </a:extLst>
          </p:cNvPr>
          <p:cNvGrpSpPr/>
          <p:nvPr/>
        </p:nvGrpSpPr>
        <p:grpSpPr>
          <a:xfrm>
            <a:off x="10953968" y="3346961"/>
            <a:ext cx="638528" cy="771438"/>
            <a:chOff x="1964903" y="1500773"/>
            <a:chExt cx="2446755" cy="3104678"/>
          </a:xfrm>
        </p:grpSpPr>
        <p:grpSp>
          <p:nvGrpSpPr>
            <p:cNvPr id="18" name="Group 41">
              <a:extLst>
                <a:ext uri="{FF2B5EF4-FFF2-40B4-BE49-F238E27FC236}">
                  <a16:creationId xmlns:a16="http://schemas.microsoft.com/office/drawing/2014/main" id="{CC268C54-58D9-A330-0911-51C7D2EBD3C0}"/>
                </a:ext>
              </a:extLst>
            </p:cNvPr>
            <p:cNvGrpSpPr/>
            <p:nvPr/>
          </p:nvGrpSpPr>
          <p:grpSpPr>
            <a:xfrm>
              <a:off x="1964903" y="1500773"/>
              <a:ext cx="2446755" cy="3104678"/>
              <a:chOff x="543154" y="2842578"/>
              <a:chExt cx="2446755" cy="3104678"/>
            </a:xfrm>
          </p:grpSpPr>
          <p:sp>
            <p:nvSpPr>
              <p:cNvPr id="20" name="Oval 50">
                <a:extLst>
                  <a:ext uri="{FF2B5EF4-FFF2-40B4-BE49-F238E27FC236}">
                    <a16:creationId xmlns:a16="http://schemas.microsoft.com/office/drawing/2014/main" id="{EAB5E42F-30A5-02D4-8EC2-F4F066C272CE}"/>
                  </a:ext>
                </a:extLst>
              </p:cNvPr>
              <p:cNvSpPr/>
              <p:nvPr/>
            </p:nvSpPr>
            <p:spPr>
              <a:xfrm rot="382802">
                <a:off x="543154" y="3502052"/>
                <a:ext cx="2446755" cy="2445204"/>
              </a:xfrm>
              <a:prstGeom prst="ellipse">
                <a:avLst/>
              </a:prstGeom>
              <a:solidFill>
                <a:srgbClr val="0A6FA7"/>
              </a:solidFill>
              <a:ln w="2857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1" name="Oval 51">
                <a:extLst>
                  <a:ext uri="{FF2B5EF4-FFF2-40B4-BE49-F238E27FC236}">
                    <a16:creationId xmlns:a16="http://schemas.microsoft.com/office/drawing/2014/main" id="{10544B5D-4557-0392-E94F-45A36470F1AD}"/>
                  </a:ext>
                </a:extLst>
              </p:cNvPr>
              <p:cNvSpPr/>
              <p:nvPr/>
            </p:nvSpPr>
            <p:spPr>
              <a:xfrm rot="382802">
                <a:off x="1035191" y="3964417"/>
                <a:ext cx="1481015" cy="145953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22" name="Group 52">
                <a:extLst>
                  <a:ext uri="{FF2B5EF4-FFF2-40B4-BE49-F238E27FC236}">
                    <a16:creationId xmlns:a16="http://schemas.microsoft.com/office/drawing/2014/main" id="{6ED47721-AAEE-EE1B-D530-5D6726C5E997}"/>
                  </a:ext>
                </a:extLst>
              </p:cNvPr>
              <p:cNvGrpSpPr/>
              <p:nvPr/>
            </p:nvGrpSpPr>
            <p:grpSpPr>
              <a:xfrm rot="382802">
                <a:off x="1636651" y="2842578"/>
                <a:ext cx="341913" cy="1242520"/>
                <a:chOff x="6380608" y="4792768"/>
                <a:chExt cx="387552" cy="1408363"/>
              </a:xfrm>
            </p:grpSpPr>
            <p:grpSp>
              <p:nvGrpSpPr>
                <p:cNvPr id="34" name="Group 64">
                  <a:extLst>
                    <a:ext uri="{FF2B5EF4-FFF2-40B4-BE49-F238E27FC236}">
                      <a16:creationId xmlns:a16="http://schemas.microsoft.com/office/drawing/2014/main" id="{BF252B2D-6409-06FD-46E0-C9C27E7D8B3E}"/>
                    </a:ext>
                  </a:extLst>
                </p:cNvPr>
                <p:cNvGrpSpPr/>
                <p:nvPr/>
              </p:nvGrpSpPr>
              <p:grpSpPr>
                <a:xfrm>
                  <a:off x="6613444" y="5337035"/>
                  <a:ext cx="154716" cy="864096"/>
                  <a:chOff x="6540429" y="5301209"/>
                  <a:chExt cx="154716" cy="864096"/>
                </a:xfrm>
              </p:grpSpPr>
              <p:sp>
                <p:nvSpPr>
                  <p:cNvPr id="39" name="Rectangle 69">
                    <a:extLst>
                      <a:ext uri="{FF2B5EF4-FFF2-40B4-BE49-F238E27FC236}">
                        <a16:creationId xmlns:a16="http://schemas.microsoft.com/office/drawing/2014/main" id="{C0FFEF0E-ECF8-2803-7FDD-D7E8E2A9A72A}"/>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40" name="Group 70">
                    <a:extLst>
                      <a:ext uri="{FF2B5EF4-FFF2-40B4-BE49-F238E27FC236}">
                        <a16:creationId xmlns:a16="http://schemas.microsoft.com/office/drawing/2014/main" id="{7F1081E4-0989-C5EE-8CC3-554E4F882CD1}"/>
                      </a:ext>
                    </a:extLst>
                  </p:cNvPr>
                  <p:cNvGrpSpPr/>
                  <p:nvPr/>
                </p:nvGrpSpPr>
                <p:grpSpPr>
                  <a:xfrm>
                    <a:off x="6540429" y="5601378"/>
                    <a:ext cx="154716" cy="563927"/>
                    <a:chOff x="6540429" y="5688418"/>
                    <a:chExt cx="154716" cy="476887"/>
                  </a:xfrm>
                </p:grpSpPr>
                <p:sp>
                  <p:nvSpPr>
                    <p:cNvPr id="41" name="Rectangle 71">
                      <a:extLst>
                        <a:ext uri="{FF2B5EF4-FFF2-40B4-BE49-F238E27FC236}">
                          <a16:creationId xmlns:a16="http://schemas.microsoft.com/office/drawing/2014/main" id="{7814420C-A857-4B89-8888-CAA3B52A6ADA}"/>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2" name="Rectangle 72">
                      <a:extLst>
                        <a:ext uri="{FF2B5EF4-FFF2-40B4-BE49-F238E27FC236}">
                          <a16:creationId xmlns:a16="http://schemas.microsoft.com/office/drawing/2014/main" id="{590A0FC5-149A-6DFD-3CA9-5B56384F1C93}"/>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3" name="Rectangle 73">
                      <a:extLst>
                        <a:ext uri="{FF2B5EF4-FFF2-40B4-BE49-F238E27FC236}">
                          <a16:creationId xmlns:a16="http://schemas.microsoft.com/office/drawing/2014/main" id="{5C49DFDE-25AD-46F5-A822-FFA0071A0716}"/>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35" name="Group 65">
                  <a:extLst>
                    <a:ext uri="{FF2B5EF4-FFF2-40B4-BE49-F238E27FC236}">
                      <a16:creationId xmlns:a16="http://schemas.microsoft.com/office/drawing/2014/main" id="{A49F86A6-E337-46B7-EF46-907239139F38}"/>
                    </a:ext>
                  </a:extLst>
                </p:cNvPr>
                <p:cNvGrpSpPr/>
                <p:nvPr/>
              </p:nvGrpSpPr>
              <p:grpSpPr>
                <a:xfrm>
                  <a:off x="6380608" y="4792768"/>
                  <a:ext cx="351628" cy="544267"/>
                  <a:chOff x="6406035" y="4853073"/>
                  <a:chExt cx="319649" cy="494769"/>
                </a:xfrm>
              </p:grpSpPr>
              <p:sp>
                <p:nvSpPr>
                  <p:cNvPr id="36" name="Freeform 66">
                    <a:extLst>
                      <a:ext uri="{FF2B5EF4-FFF2-40B4-BE49-F238E27FC236}">
                        <a16:creationId xmlns:a16="http://schemas.microsoft.com/office/drawing/2014/main" id="{F963E8EA-770A-408B-6829-6D4DD666E6C4}"/>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7" name="Freeform 67">
                    <a:extLst>
                      <a:ext uri="{FF2B5EF4-FFF2-40B4-BE49-F238E27FC236}">
                        <a16:creationId xmlns:a16="http://schemas.microsoft.com/office/drawing/2014/main" id="{34170BA8-D94E-0FC0-7D1D-390AE81CF9E6}"/>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8" name="Freeform 68">
                    <a:extLst>
                      <a:ext uri="{FF2B5EF4-FFF2-40B4-BE49-F238E27FC236}">
                        <a16:creationId xmlns:a16="http://schemas.microsoft.com/office/drawing/2014/main" id="{ACF1FCCC-1023-CA05-887E-BF44C642BA52}"/>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3" name="Group 53">
                <a:extLst>
                  <a:ext uri="{FF2B5EF4-FFF2-40B4-BE49-F238E27FC236}">
                    <a16:creationId xmlns:a16="http://schemas.microsoft.com/office/drawing/2014/main" id="{E7566B5C-EC85-4212-406D-FD0CB35017F8}"/>
                  </a:ext>
                </a:extLst>
              </p:cNvPr>
              <p:cNvGrpSpPr/>
              <p:nvPr/>
            </p:nvGrpSpPr>
            <p:grpSpPr>
              <a:xfrm rot="19282802">
                <a:off x="716129" y="3217523"/>
                <a:ext cx="341913" cy="1242520"/>
                <a:chOff x="6380608" y="4792768"/>
                <a:chExt cx="387552" cy="1408363"/>
              </a:xfrm>
            </p:grpSpPr>
            <p:grpSp>
              <p:nvGrpSpPr>
                <p:cNvPr id="24" name="Group 54">
                  <a:extLst>
                    <a:ext uri="{FF2B5EF4-FFF2-40B4-BE49-F238E27FC236}">
                      <a16:creationId xmlns:a16="http://schemas.microsoft.com/office/drawing/2014/main" id="{0D1BFA81-3596-B2D4-5934-532FE16AA51E}"/>
                    </a:ext>
                  </a:extLst>
                </p:cNvPr>
                <p:cNvGrpSpPr/>
                <p:nvPr/>
              </p:nvGrpSpPr>
              <p:grpSpPr>
                <a:xfrm>
                  <a:off x="6613444" y="5337035"/>
                  <a:ext cx="154716" cy="864096"/>
                  <a:chOff x="6540429" y="5301209"/>
                  <a:chExt cx="154716" cy="864096"/>
                </a:xfrm>
              </p:grpSpPr>
              <p:sp>
                <p:nvSpPr>
                  <p:cNvPr id="29" name="Rectangle 59">
                    <a:extLst>
                      <a:ext uri="{FF2B5EF4-FFF2-40B4-BE49-F238E27FC236}">
                        <a16:creationId xmlns:a16="http://schemas.microsoft.com/office/drawing/2014/main" id="{5AC41604-06B1-B027-1655-5B1E122F2DC2}"/>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30" name="Group 60">
                    <a:extLst>
                      <a:ext uri="{FF2B5EF4-FFF2-40B4-BE49-F238E27FC236}">
                        <a16:creationId xmlns:a16="http://schemas.microsoft.com/office/drawing/2014/main" id="{D383DC61-C3ED-C08E-726B-68620E77E6B8}"/>
                      </a:ext>
                    </a:extLst>
                  </p:cNvPr>
                  <p:cNvGrpSpPr/>
                  <p:nvPr/>
                </p:nvGrpSpPr>
                <p:grpSpPr>
                  <a:xfrm>
                    <a:off x="6540429" y="5601378"/>
                    <a:ext cx="154716" cy="563927"/>
                    <a:chOff x="6540429" y="5688418"/>
                    <a:chExt cx="154716" cy="476887"/>
                  </a:xfrm>
                </p:grpSpPr>
                <p:sp>
                  <p:nvSpPr>
                    <p:cNvPr id="31" name="Rectangle 61">
                      <a:extLst>
                        <a:ext uri="{FF2B5EF4-FFF2-40B4-BE49-F238E27FC236}">
                          <a16:creationId xmlns:a16="http://schemas.microsoft.com/office/drawing/2014/main" id="{5FA0948C-3C9F-657C-B0E9-7B30D527970C}"/>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2" name="Rectangle 62">
                      <a:extLst>
                        <a:ext uri="{FF2B5EF4-FFF2-40B4-BE49-F238E27FC236}">
                          <a16:creationId xmlns:a16="http://schemas.microsoft.com/office/drawing/2014/main" id="{D4F6B52D-A831-E827-2963-014B29C1A36D}"/>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3" name="Rectangle 63">
                      <a:extLst>
                        <a:ext uri="{FF2B5EF4-FFF2-40B4-BE49-F238E27FC236}">
                          <a16:creationId xmlns:a16="http://schemas.microsoft.com/office/drawing/2014/main" id="{8D3329A5-ACE8-9FBD-5B72-C6EAA874B6E5}"/>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5" name="Group 55">
                  <a:extLst>
                    <a:ext uri="{FF2B5EF4-FFF2-40B4-BE49-F238E27FC236}">
                      <a16:creationId xmlns:a16="http://schemas.microsoft.com/office/drawing/2014/main" id="{87DCA13D-4A77-B53A-B639-1AB90B0051AB}"/>
                    </a:ext>
                  </a:extLst>
                </p:cNvPr>
                <p:cNvGrpSpPr/>
                <p:nvPr/>
              </p:nvGrpSpPr>
              <p:grpSpPr>
                <a:xfrm>
                  <a:off x="6380608" y="4792768"/>
                  <a:ext cx="351628" cy="544267"/>
                  <a:chOff x="6406035" y="4853073"/>
                  <a:chExt cx="319649" cy="494769"/>
                </a:xfrm>
              </p:grpSpPr>
              <p:sp>
                <p:nvSpPr>
                  <p:cNvPr id="26" name="Freeform 56">
                    <a:extLst>
                      <a:ext uri="{FF2B5EF4-FFF2-40B4-BE49-F238E27FC236}">
                        <a16:creationId xmlns:a16="http://schemas.microsoft.com/office/drawing/2014/main" id="{94DC888D-7D63-0AAA-96BE-527A96343B75}"/>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7" name="Freeform 57">
                    <a:extLst>
                      <a:ext uri="{FF2B5EF4-FFF2-40B4-BE49-F238E27FC236}">
                        <a16:creationId xmlns:a16="http://schemas.microsoft.com/office/drawing/2014/main" id="{E2BD2E6C-EC00-61C3-E3D4-5E1D58DCACDC}"/>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 name="Freeform 58">
                    <a:extLst>
                      <a:ext uri="{FF2B5EF4-FFF2-40B4-BE49-F238E27FC236}">
                        <a16:creationId xmlns:a16="http://schemas.microsoft.com/office/drawing/2014/main" id="{8CA8DC8D-07B1-35F4-5E1F-5D33547B410F}"/>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pic>
          <p:nvPicPr>
            <p:cNvPr id="19" name="Picture 42">
              <a:extLst>
                <a:ext uri="{FF2B5EF4-FFF2-40B4-BE49-F238E27FC236}">
                  <a16:creationId xmlns:a16="http://schemas.microsoft.com/office/drawing/2014/main" id="{070B5E66-9329-ACC6-BCA1-F10C7DD04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642" y="3308931"/>
              <a:ext cx="1389615" cy="265955"/>
            </a:xfrm>
            <a:prstGeom prst="rect">
              <a:avLst/>
            </a:prstGeom>
            <a:ln>
              <a:noFill/>
            </a:ln>
            <a:effectLst>
              <a:glow rad="12700">
                <a:srgbClr val="FFFFFF"/>
              </a:glow>
            </a:effectLst>
          </p:spPr>
        </p:pic>
      </p:grpSp>
      <p:grpSp>
        <p:nvGrpSpPr>
          <p:cNvPr id="44" name="Group 39">
            <a:extLst>
              <a:ext uri="{FF2B5EF4-FFF2-40B4-BE49-F238E27FC236}">
                <a16:creationId xmlns:a16="http://schemas.microsoft.com/office/drawing/2014/main" id="{833C2B0D-8F42-AC1F-9E4A-C5F5DFAE9318}"/>
              </a:ext>
            </a:extLst>
          </p:cNvPr>
          <p:cNvGrpSpPr/>
          <p:nvPr/>
        </p:nvGrpSpPr>
        <p:grpSpPr>
          <a:xfrm>
            <a:off x="3412010" y="2856392"/>
            <a:ext cx="1831981" cy="2128668"/>
            <a:chOff x="-234972" y="1500773"/>
            <a:chExt cx="5053720" cy="5145413"/>
          </a:xfrm>
        </p:grpSpPr>
        <p:pic>
          <p:nvPicPr>
            <p:cNvPr id="45" name="Picture 40">
              <a:extLst>
                <a:ext uri="{FF2B5EF4-FFF2-40B4-BE49-F238E27FC236}">
                  <a16:creationId xmlns:a16="http://schemas.microsoft.com/office/drawing/2014/main" id="{DB6268F7-5DC4-60D3-44EA-22F11BCEFA5B}"/>
                </a:ext>
              </a:extLst>
            </p:cNvPr>
            <p:cNvPicPr>
              <a:picLocks noChangeAspect="1"/>
            </p:cNvPicPr>
            <p:nvPr/>
          </p:nvPicPr>
          <p:blipFill>
            <a:blip r:embed="rId4">
              <a:duotone>
                <a:srgbClr val="EBEBEB">
                  <a:shade val="45000"/>
                  <a:satMod val="135000"/>
                </a:srgbClr>
                <a:prstClr val="white"/>
              </a:duotone>
              <a:extLst>
                <a:ext uri="{28A0092B-C50C-407E-A947-70E740481C1C}">
                  <a14:useLocalDpi xmlns:a14="http://schemas.microsoft.com/office/drawing/2010/main" val="0"/>
                </a:ext>
              </a:extLst>
            </a:blip>
            <a:stretch>
              <a:fillRect/>
            </a:stretch>
          </p:blipFill>
          <p:spPr>
            <a:xfrm>
              <a:off x="289078" y="1559172"/>
              <a:ext cx="1517166" cy="1514402"/>
            </a:xfrm>
            <a:prstGeom prst="rect">
              <a:avLst/>
            </a:prstGeom>
          </p:spPr>
        </p:pic>
        <p:grpSp>
          <p:nvGrpSpPr>
            <p:cNvPr id="46" name="Group 41">
              <a:extLst>
                <a:ext uri="{FF2B5EF4-FFF2-40B4-BE49-F238E27FC236}">
                  <a16:creationId xmlns:a16="http://schemas.microsoft.com/office/drawing/2014/main" id="{51B1BC53-28D3-D957-4A4B-D02D7BD16C6F}"/>
                </a:ext>
              </a:extLst>
            </p:cNvPr>
            <p:cNvGrpSpPr/>
            <p:nvPr/>
          </p:nvGrpSpPr>
          <p:grpSpPr>
            <a:xfrm>
              <a:off x="1964903" y="1500773"/>
              <a:ext cx="2446755" cy="3104678"/>
              <a:chOff x="543154" y="2842578"/>
              <a:chExt cx="2446755" cy="3104678"/>
            </a:xfrm>
          </p:grpSpPr>
          <p:sp>
            <p:nvSpPr>
              <p:cNvPr id="54" name="Oval 50">
                <a:extLst>
                  <a:ext uri="{FF2B5EF4-FFF2-40B4-BE49-F238E27FC236}">
                    <a16:creationId xmlns:a16="http://schemas.microsoft.com/office/drawing/2014/main" id="{AB0E1876-0532-1772-7927-73192B9B1B03}"/>
                  </a:ext>
                </a:extLst>
              </p:cNvPr>
              <p:cNvSpPr/>
              <p:nvPr/>
            </p:nvSpPr>
            <p:spPr>
              <a:xfrm rot="382802">
                <a:off x="543154" y="3502052"/>
                <a:ext cx="2446755" cy="2445204"/>
              </a:xfrm>
              <a:prstGeom prst="ellipse">
                <a:avLst/>
              </a:prstGeom>
              <a:solidFill>
                <a:srgbClr val="0A6FA7"/>
              </a:solidFill>
              <a:ln w="2857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55" name="Oval 51">
                <a:extLst>
                  <a:ext uri="{FF2B5EF4-FFF2-40B4-BE49-F238E27FC236}">
                    <a16:creationId xmlns:a16="http://schemas.microsoft.com/office/drawing/2014/main" id="{5AD06346-DF95-1B7F-DCA4-6C57767F7783}"/>
                  </a:ext>
                </a:extLst>
              </p:cNvPr>
              <p:cNvSpPr/>
              <p:nvPr/>
            </p:nvSpPr>
            <p:spPr>
              <a:xfrm rot="382802">
                <a:off x="1035191" y="3964417"/>
                <a:ext cx="1481015" cy="145953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56" name="Group 52">
                <a:extLst>
                  <a:ext uri="{FF2B5EF4-FFF2-40B4-BE49-F238E27FC236}">
                    <a16:creationId xmlns:a16="http://schemas.microsoft.com/office/drawing/2014/main" id="{81A37AA7-4991-861A-FCF7-9AA391D4B1C0}"/>
                  </a:ext>
                </a:extLst>
              </p:cNvPr>
              <p:cNvGrpSpPr/>
              <p:nvPr/>
            </p:nvGrpSpPr>
            <p:grpSpPr>
              <a:xfrm rot="382802">
                <a:off x="1636651" y="2842578"/>
                <a:ext cx="341913" cy="1242520"/>
                <a:chOff x="6380608" y="4792768"/>
                <a:chExt cx="387552" cy="1408363"/>
              </a:xfrm>
            </p:grpSpPr>
            <p:grpSp>
              <p:nvGrpSpPr>
                <p:cNvPr id="68" name="Group 64">
                  <a:extLst>
                    <a:ext uri="{FF2B5EF4-FFF2-40B4-BE49-F238E27FC236}">
                      <a16:creationId xmlns:a16="http://schemas.microsoft.com/office/drawing/2014/main" id="{E8C54F01-8211-85A7-8CCB-8E3B30D4F4BE}"/>
                    </a:ext>
                  </a:extLst>
                </p:cNvPr>
                <p:cNvGrpSpPr/>
                <p:nvPr/>
              </p:nvGrpSpPr>
              <p:grpSpPr>
                <a:xfrm>
                  <a:off x="6613444" y="5337035"/>
                  <a:ext cx="154716" cy="864096"/>
                  <a:chOff x="6540429" y="5301209"/>
                  <a:chExt cx="154716" cy="864096"/>
                </a:xfrm>
              </p:grpSpPr>
              <p:sp>
                <p:nvSpPr>
                  <p:cNvPr id="73" name="Rectangle 69">
                    <a:extLst>
                      <a:ext uri="{FF2B5EF4-FFF2-40B4-BE49-F238E27FC236}">
                        <a16:creationId xmlns:a16="http://schemas.microsoft.com/office/drawing/2014/main" id="{ABFF97C9-F364-4A97-8852-FFCC47984D25}"/>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74" name="Group 70">
                    <a:extLst>
                      <a:ext uri="{FF2B5EF4-FFF2-40B4-BE49-F238E27FC236}">
                        <a16:creationId xmlns:a16="http://schemas.microsoft.com/office/drawing/2014/main" id="{19C6FED7-A552-EA7E-53EB-4FB9727BBF47}"/>
                      </a:ext>
                    </a:extLst>
                  </p:cNvPr>
                  <p:cNvGrpSpPr/>
                  <p:nvPr/>
                </p:nvGrpSpPr>
                <p:grpSpPr>
                  <a:xfrm>
                    <a:off x="6540429" y="5601378"/>
                    <a:ext cx="154716" cy="563927"/>
                    <a:chOff x="6540429" y="5688418"/>
                    <a:chExt cx="154716" cy="476887"/>
                  </a:xfrm>
                </p:grpSpPr>
                <p:sp>
                  <p:nvSpPr>
                    <p:cNvPr id="75" name="Rectangle 71">
                      <a:extLst>
                        <a:ext uri="{FF2B5EF4-FFF2-40B4-BE49-F238E27FC236}">
                          <a16:creationId xmlns:a16="http://schemas.microsoft.com/office/drawing/2014/main" id="{2882D817-0206-F420-A2CA-4C3418B3F9D2}"/>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6" name="Rectangle 72">
                      <a:extLst>
                        <a:ext uri="{FF2B5EF4-FFF2-40B4-BE49-F238E27FC236}">
                          <a16:creationId xmlns:a16="http://schemas.microsoft.com/office/drawing/2014/main" id="{80D4209F-D87A-5663-A1BE-9146FF8F87F1}"/>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7" name="Rectangle 73">
                      <a:extLst>
                        <a:ext uri="{FF2B5EF4-FFF2-40B4-BE49-F238E27FC236}">
                          <a16:creationId xmlns:a16="http://schemas.microsoft.com/office/drawing/2014/main" id="{C0034E6A-F792-3B02-07A6-3D53EAD5FE28}"/>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69" name="Group 65">
                  <a:extLst>
                    <a:ext uri="{FF2B5EF4-FFF2-40B4-BE49-F238E27FC236}">
                      <a16:creationId xmlns:a16="http://schemas.microsoft.com/office/drawing/2014/main" id="{32EE5CDE-F0DB-6F4E-5461-092B0987EADB}"/>
                    </a:ext>
                  </a:extLst>
                </p:cNvPr>
                <p:cNvGrpSpPr/>
                <p:nvPr/>
              </p:nvGrpSpPr>
              <p:grpSpPr>
                <a:xfrm>
                  <a:off x="6380608" y="4792768"/>
                  <a:ext cx="351628" cy="544267"/>
                  <a:chOff x="6406035" y="4853073"/>
                  <a:chExt cx="319649" cy="494769"/>
                </a:xfrm>
              </p:grpSpPr>
              <p:sp>
                <p:nvSpPr>
                  <p:cNvPr id="70" name="Freeform 66">
                    <a:extLst>
                      <a:ext uri="{FF2B5EF4-FFF2-40B4-BE49-F238E27FC236}">
                        <a16:creationId xmlns:a16="http://schemas.microsoft.com/office/drawing/2014/main" id="{49FE07A8-260E-C303-E5CC-F1C5A4CA705B}"/>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1" name="Freeform 67">
                    <a:extLst>
                      <a:ext uri="{FF2B5EF4-FFF2-40B4-BE49-F238E27FC236}">
                        <a16:creationId xmlns:a16="http://schemas.microsoft.com/office/drawing/2014/main" id="{C23976AB-F9C8-5CA6-2779-B90F52143DFC}"/>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72" name="Freeform 68">
                    <a:extLst>
                      <a:ext uri="{FF2B5EF4-FFF2-40B4-BE49-F238E27FC236}">
                        <a16:creationId xmlns:a16="http://schemas.microsoft.com/office/drawing/2014/main" id="{897FFAA6-F894-2E7F-4720-8E13D2EB6376}"/>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57" name="Group 53">
                <a:extLst>
                  <a:ext uri="{FF2B5EF4-FFF2-40B4-BE49-F238E27FC236}">
                    <a16:creationId xmlns:a16="http://schemas.microsoft.com/office/drawing/2014/main" id="{F8B90B74-97E7-4B9A-D10E-481D0ECEB12F}"/>
                  </a:ext>
                </a:extLst>
              </p:cNvPr>
              <p:cNvGrpSpPr/>
              <p:nvPr/>
            </p:nvGrpSpPr>
            <p:grpSpPr>
              <a:xfrm rot="19282802">
                <a:off x="716129" y="3217523"/>
                <a:ext cx="341913" cy="1242520"/>
                <a:chOff x="6380608" y="4792768"/>
                <a:chExt cx="387552" cy="1408363"/>
              </a:xfrm>
            </p:grpSpPr>
            <p:grpSp>
              <p:nvGrpSpPr>
                <p:cNvPr id="58" name="Group 54">
                  <a:extLst>
                    <a:ext uri="{FF2B5EF4-FFF2-40B4-BE49-F238E27FC236}">
                      <a16:creationId xmlns:a16="http://schemas.microsoft.com/office/drawing/2014/main" id="{61EECD33-1DEB-E841-12CF-982AF6BCC864}"/>
                    </a:ext>
                  </a:extLst>
                </p:cNvPr>
                <p:cNvGrpSpPr/>
                <p:nvPr/>
              </p:nvGrpSpPr>
              <p:grpSpPr>
                <a:xfrm>
                  <a:off x="6613444" y="5337035"/>
                  <a:ext cx="154716" cy="864096"/>
                  <a:chOff x="6540429" y="5301209"/>
                  <a:chExt cx="154716" cy="864096"/>
                </a:xfrm>
              </p:grpSpPr>
              <p:sp>
                <p:nvSpPr>
                  <p:cNvPr id="63" name="Rectangle 59">
                    <a:extLst>
                      <a:ext uri="{FF2B5EF4-FFF2-40B4-BE49-F238E27FC236}">
                        <a16:creationId xmlns:a16="http://schemas.microsoft.com/office/drawing/2014/main" id="{2F4F3088-0673-107E-61AB-CC505A407C85}"/>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64" name="Group 60">
                    <a:extLst>
                      <a:ext uri="{FF2B5EF4-FFF2-40B4-BE49-F238E27FC236}">
                        <a16:creationId xmlns:a16="http://schemas.microsoft.com/office/drawing/2014/main" id="{95B1DC56-D53C-8DFD-7263-EBD39178FE36}"/>
                      </a:ext>
                    </a:extLst>
                  </p:cNvPr>
                  <p:cNvGrpSpPr/>
                  <p:nvPr/>
                </p:nvGrpSpPr>
                <p:grpSpPr>
                  <a:xfrm>
                    <a:off x="6540429" y="5601378"/>
                    <a:ext cx="154716" cy="563927"/>
                    <a:chOff x="6540429" y="5688418"/>
                    <a:chExt cx="154716" cy="476887"/>
                  </a:xfrm>
                </p:grpSpPr>
                <p:sp>
                  <p:nvSpPr>
                    <p:cNvPr id="65" name="Rectangle 61">
                      <a:extLst>
                        <a:ext uri="{FF2B5EF4-FFF2-40B4-BE49-F238E27FC236}">
                          <a16:creationId xmlns:a16="http://schemas.microsoft.com/office/drawing/2014/main" id="{70ABE05A-1E39-6206-EF06-4A9CD74BEEC9}"/>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6" name="Rectangle 62">
                      <a:extLst>
                        <a:ext uri="{FF2B5EF4-FFF2-40B4-BE49-F238E27FC236}">
                          <a16:creationId xmlns:a16="http://schemas.microsoft.com/office/drawing/2014/main" id="{00BF5A85-C52F-ECBA-374C-2D12AB6DD936}"/>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7" name="Rectangle 63">
                      <a:extLst>
                        <a:ext uri="{FF2B5EF4-FFF2-40B4-BE49-F238E27FC236}">
                          <a16:creationId xmlns:a16="http://schemas.microsoft.com/office/drawing/2014/main" id="{F3C47F90-9D8E-FF72-5FCC-97C37BFFB113}"/>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59" name="Group 55">
                  <a:extLst>
                    <a:ext uri="{FF2B5EF4-FFF2-40B4-BE49-F238E27FC236}">
                      <a16:creationId xmlns:a16="http://schemas.microsoft.com/office/drawing/2014/main" id="{09BEB015-B8E1-1A4C-7E86-0C7C96182152}"/>
                    </a:ext>
                  </a:extLst>
                </p:cNvPr>
                <p:cNvGrpSpPr/>
                <p:nvPr/>
              </p:nvGrpSpPr>
              <p:grpSpPr>
                <a:xfrm>
                  <a:off x="6380608" y="4792768"/>
                  <a:ext cx="351628" cy="544267"/>
                  <a:chOff x="6406035" y="4853073"/>
                  <a:chExt cx="319649" cy="494769"/>
                </a:xfrm>
              </p:grpSpPr>
              <p:sp>
                <p:nvSpPr>
                  <p:cNvPr id="60" name="Freeform 56">
                    <a:extLst>
                      <a:ext uri="{FF2B5EF4-FFF2-40B4-BE49-F238E27FC236}">
                        <a16:creationId xmlns:a16="http://schemas.microsoft.com/office/drawing/2014/main" id="{539812DC-11AA-F064-F25F-FD4B75E74C0D}"/>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1" name="Freeform 57">
                    <a:extLst>
                      <a:ext uri="{FF2B5EF4-FFF2-40B4-BE49-F238E27FC236}">
                        <a16:creationId xmlns:a16="http://schemas.microsoft.com/office/drawing/2014/main" id="{002D388B-C9B1-9414-9274-7A56A0FF4E52}"/>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62" name="Freeform 58">
                    <a:extLst>
                      <a:ext uri="{FF2B5EF4-FFF2-40B4-BE49-F238E27FC236}">
                        <a16:creationId xmlns:a16="http://schemas.microsoft.com/office/drawing/2014/main" id="{21E7BA8A-7806-C457-749B-29BF1322ABD2}"/>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pic>
          <p:nvPicPr>
            <p:cNvPr id="47" name="Picture 42">
              <a:extLst>
                <a:ext uri="{FF2B5EF4-FFF2-40B4-BE49-F238E27FC236}">
                  <a16:creationId xmlns:a16="http://schemas.microsoft.com/office/drawing/2014/main" id="{8705D32E-E4F8-A3B8-50B2-B7E312104A1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2531642" y="3308931"/>
              <a:ext cx="1389615" cy="265955"/>
            </a:xfrm>
            <a:prstGeom prst="rect">
              <a:avLst/>
            </a:prstGeom>
            <a:ln>
              <a:noFill/>
            </a:ln>
            <a:effectLst>
              <a:glow rad="12700">
                <a:srgbClr val="FFFFFF"/>
              </a:glow>
            </a:effectLst>
          </p:spPr>
        </p:pic>
        <p:sp>
          <p:nvSpPr>
            <p:cNvPr id="48" name="Arc 43">
              <a:extLst>
                <a:ext uri="{FF2B5EF4-FFF2-40B4-BE49-F238E27FC236}">
                  <a16:creationId xmlns:a16="http://schemas.microsoft.com/office/drawing/2014/main" id="{8FA2F842-4980-5EED-E0FC-815A00E94393}"/>
                </a:ext>
              </a:extLst>
            </p:cNvPr>
            <p:cNvSpPr/>
            <p:nvPr/>
          </p:nvSpPr>
          <p:spPr>
            <a:xfrm rot="8355145">
              <a:off x="1299366" y="2277961"/>
              <a:ext cx="1488041" cy="1789680"/>
            </a:xfrm>
            <a:prstGeom prst="arc">
              <a:avLst>
                <a:gd name="adj1" fmla="val 16538815"/>
                <a:gd name="adj2" fmla="val 2922760"/>
              </a:avLst>
            </a:prstGeom>
            <a:noFill/>
            <a:ln w="38100" cap="flat" cmpd="sng" algn="ctr">
              <a:solidFill>
                <a:srgbClr val="141414"/>
              </a:solidFill>
              <a:prstDash val="solid"/>
              <a:miter lim="800000"/>
              <a:headEnd type="triangle" w="lg" len="lg"/>
              <a:tailEnd type="none"/>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endParaRPr>
            </a:p>
          </p:txBody>
        </p:sp>
        <p:sp>
          <p:nvSpPr>
            <p:cNvPr id="49" name="TextBox 45">
              <a:extLst>
                <a:ext uri="{FF2B5EF4-FFF2-40B4-BE49-F238E27FC236}">
                  <a16:creationId xmlns:a16="http://schemas.microsoft.com/office/drawing/2014/main" id="{60428B70-ABBB-98FE-9D69-8B4CE200C812}"/>
                </a:ext>
              </a:extLst>
            </p:cNvPr>
            <p:cNvSpPr txBox="1"/>
            <p:nvPr/>
          </p:nvSpPr>
          <p:spPr>
            <a:xfrm>
              <a:off x="-234972" y="3819149"/>
              <a:ext cx="2339251" cy="282703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Viral vector with </a:t>
              </a:r>
              <a:b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CAR </a:t>
              </a:r>
              <a:b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DNA</a:t>
              </a:r>
            </a:p>
          </p:txBody>
        </p:sp>
        <p:pic>
          <p:nvPicPr>
            <p:cNvPr id="50" name="Picture 46">
              <a:extLst>
                <a:ext uri="{FF2B5EF4-FFF2-40B4-BE49-F238E27FC236}">
                  <a16:creationId xmlns:a16="http://schemas.microsoft.com/office/drawing/2014/main" id="{BA4D5485-5564-9F34-F1BE-5D4C52766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884" y="2076876"/>
              <a:ext cx="595673" cy="114005"/>
            </a:xfrm>
            <a:prstGeom prst="rect">
              <a:avLst/>
            </a:prstGeom>
          </p:spPr>
        </p:pic>
        <p:pic>
          <p:nvPicPr>
            <p:cNvPr id="51" name="Picture 47">
              <a:extLst>
                <a:ext uri="{FF2B5EF4-FFF2-40B4-BE49-F238E27FC236}">
                  <a16:creationId xmlns:a16="http://schemas.microsoft.com/office/drawing/2014/main" id="{D15CBAD3-F566-C787-FF4C-54E8F8A422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389" y="2292204"/>
              <a:ext cx="595673" cy="114005"/>
            </a:xfrm>
            <a:prstGeom prst="rect">
              <a:avLst/>
            </a:prstGeom>
          </p:spPr>
        </p:pic>
        <p:pic>
          <p:nvPicPr>
            <p:cNvPr id="52" name="Picture 48">
              <a:extLst>
                <a:ext uri="{FF2B5EF4-FFF2-40B4-BE49-F238E27FC236}">
                  <a16:creationId xmlns:a16="http://schemas.microsoft.com/office/drawing/2014/main" id="{C1AA5689-5EAF-F30B-BBB4-D36BBBDF1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66" y="2483396"/>
              <a:ext cx="595673" cy="114005"/>
            </a:xfrm>
            <a:prstGeom prst="rect">
              <a:avLst/>
            </a:prstGeom>
          </p:spPr>
        </p:pic>
        <p:sp>
          <p:nvSpPr>
            <p:cNvPr id="53" name="TextBox 49">
              <a:extLst>
                <a:ext uri="{FF2B5EF4-FFF2-40B4-BE49-F238E27FC236}">
                  <a16:creationId xmlns:a16="http://schemas.microsoft.com/office/drawing/2014/main" id="{EF7EC739-81B0-AEA8-97D9-70C61A60970A}"/>
                </a:ext>
              </a:extLst>
            </p:cNvPr>
            <p:cNvSpPr txBox="1"/>
            <p:nvPr/>
          </p:nvSpPr>
          <p:spPr>
            <a:xfrm>
              <a:off x="1624441" y="4594197"/>
              <a:ext cx="3194307" cy="20086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CAR-engineered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T-cell</a:t>
              </a:r>
            </a:p>
          </p:txBody>
        </p:sp>
      </p:grpSp>
      <p:grpSp>
        <p:nvGrpSpPr>
          <p:cNvPr id="78" name="Group 77">
            <a:extLst>
              <a:ext uri="{FF2B5EF4-FFF2-40B4-BE49-F238E27FC236}">
                <a16:creationId xmlns:a16="http://schemas.microsoft.com/office/drawing/2014/main" id="{BB1E8913-B700-080F-6CA7-AD0D75E42F99}"/>
              </a:ext>
            </a:extLst>
          </p:cNvPr>
          <p:cNvGrpSpPr/>
          <p:nvPr/>
        </p:nvGrpSpPr>
        <p:grpSpPr>
          <a:xfrm>
            <a:off x="7597909" y="2767021"/>
            <a:ext cx="1066285" cy="1647297"/>
            <a:chOff x="7321977" y="3087092"/>
            <a:chExt cx="1066285" cy="1647297"/>
          </a:xfrm>
        </p:grpSpPr>
        <p:grpSp>
          <p:nvGrpSpPr>
            <p:cNvPr id="79" name="Group 39">
              <a:extLst>
                <a:ext uri="{FF2B5EF4-FFF2-40B4-BE49-F238E27FC236}">
                  <a16:creationId xmlns:a16="http://schemas.microsoft.com/office/drawing/2014/main" id="{570A8FFC-05F8-D2AD-465B-4E456F50D932}"/>
                </a:ext>
              </a:extLst>
            </p:cNvPr>
            <p:cNvGrpSpPr/>
            <p:nvPr/>
          </p:nvGrpSpPr>
          <p:grpSpPr>
            <a:xfrm>
              <a:off x="7480699" y="3087092"/>
              <a:ext cx="638528" cy="771438"/>
              <a:chOff x="1964903" y="1500773"/>
              <a:chExt cx="2446755" cy="3104678"/>
            </a:xfrm>
          </p:grpSpPr>
          <p:grpSp>
            <p:nvGrpSpPr>
              <p:cNvPr id="122" name="Group 41">
                <a:extLst>
                  <a:ext uri="{FF2B5EF4-FFF2-40B4-BE49-F238E27FC236}">
                    <a16:creationId xmlns:a16="http://schemas.microsoft.com/office/drawing/2014/main" id="{09693C70-99F7-6846-D777-686BADB01DE4}"/>
                  </a:ext>
                </a:extLst>
              </p:cNvPr>
              <p:cNvGrpSpPr/>
              <p:nvPr/>
            </p:nvGrpSpPr>
            <p:grpSpPr>
              <a:xfrm>
                <a:off x="1964903" y="1500773"/>
                <a:ext cx="2446755" cy="3104678"/>
                <a:chOff x="543154" y="2842578"/>
                <a:chExt cx="2446755" cy="3104678"/>
              </a:xfrm>
            </p:grpSpPr>
            <p:sp>
              <p:nvSpPr>
                <p:cNvPr id="124" name="Oval 50">
                  <a:extLst>
                    <a:ext uri="{FF2B5EF4-FFF2-40B4-BE49-F238E27FC236}">
                      <a16:creationId xmlns:a16="http://schemas.microsoft.com/office/drawing/2014/main" id="{F3053A0C-F5E2-F105-6FA6-EFFD56CAC71B}"/>
                    </a:ext>
                  </a:extLst>
                </p:cNvPr>
                <p:cNvSpPr/>
                <p:nvPr/>
              </p:nvSpPr>
              <p:spPr>
                <a:xfrm rot="382802">
                  <a:off x="543154" y="3502052"/>
                  <a:ext cx="2446755" cy="2445204"/>
                </a:xfrm>
                <a:prstGeom prst="ellipse">
                  <a:avLst/>
                </a:prstGeom>
                <a:solidFill>
                  <a:srgbClr val="0A6FA7"/>
                </a:solidFill>
                <a:ln w="2857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25" name="Oval 51">
                  <a:extLst>
                    <a:ext uri="{FF2B5EF4-FFF2-40B4-BE49-F238E27FC236}">
                      <a16:creationId xmlns:a16="http://schemas.microsoft.com/office/drawing/2014/main" id="{47B2A499-DFCF-6F52-84A9-8CC7916B2375}"/>
                    </a:ext>
                  </a:extLst>
                </p:cNvPr>
                <p:cNvSpPr/>
                <p:nvPr/>
              </p:nvSpPr>
              <p:spPr>
                <a:xfrm rot="382802">
                  <a:off x="1035191" y="3964417"/>
                  <a:ext cx="1481015" cy="145953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126" name="Group 52">
                  <a:extLst>
                    <a:ext uri="{FF2B5EF4-FFF2-40B4-BE49-F238E27FC236}">
                      <a16:creationId xmlns:a16="http://schemas.microsoft.com/office/drawing/2014/main" id="{2A3A0021-CEE7-B1B8-A85C-16B045970370}"/>
                    </a:ext>
                  </a:extLst>
                </p:cNvPr>
                <p:cNvGrpSpPr/>
                <p:nvPr/>
              </p:nvGrpSpPr>
              <p:grpSpPr>
                <a:xfrm rot="382802">
                  <a:off x="1636651" y="2842578"/>
                  <a:ext cx="341913" cy="1242520"/>
                  <a:chOff x="6380608" y="4792768"/>
                  <a:chExt cx="387552" cy="1408363"/>
                </a:xfrm>
              </p:grpSpPr>
              <p:grpSp>
                <p:nvGrpSpPr>
                  <p:cNvPr id="138" name="Group 64">
                    <a:extLst>
                      <a:ext uri="{FF2B5EF4-FFF2-40B4-BE49-F238E27FC236}">
                        <a16:creationId xmlns:a16="http://schemas.microsoft.com/office/drawing/2014/main" id="{9064D7B3-1D98-165D-4CBE-4BE68AB37F85}"/>
                      </a:ext>
                    </a:extLst>
                  </p:cNvPr>
                  <p:cNvGrpSpPr/>
                  <p:nvPr/>
                </p:nvGrpSpPr>
                <p:grpSpPr>
                  <a:xfrm>
                    <a:off x="6613444" y="5337035"/>
                    <a:ext cx="154716" cy="864096"/>
                    <a:chOff x="6540429" y="5301209"/>
                    <a:chExt cx="154716" cy="864096"/>
                  </a:xfrm>
                </p:grpSpPr>
                <p:sp>
                  <p:nvSpPr>
                    <p:cNvPr id="143" name="Rectangle 69">
                      <a:extLst>
                        <a:ext uri="{FF2B5EF4-FFF2-40B4-BE49-F238E27FC236}">
                          <a16:creationId xmlns:a16="http://schemas.microsoft.com/office/drawing/2014/main" id="{12932114-94F6-AE6F-BB8F-13B25AD7F8D3}"/>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44" name="Group 70">
                      <a:extLst>
                        <a:ext uri="{FF2B5EF4-FFF2-40B4-BE49-F238E27FC236}">
                          <a16:creationId xmlns:a16="http://schemas.microsoft.com/office/drawing/2014/main" id="{55A2CF0F-7170-21E4-35E7-BC6083D4635A}"/>
                        </a:ext>
                      </a:extLst>
                    </p:cNvPr>
                    <p:cNvGrpSpPr/>
                    <p:nvPr/>
                  </p:nvGrpSpPr>
                  <p:grpSpPr>
                    <a:xfrm>
                      <a:off x="6540429" y="5601378"/>
                      <a:ext cx="154716" cy="563927"/>
                      <a:chOff x="6540429" y="5688418"/>
                      <a:chExt cx="154716" cy="476887"/>
                    </a:xfrm>
                  </p:grpSpPr>
                  <p:sp>
                    <p:nvSpPr>
                      <p:cNvPr id="145" name="Rectangle 71">
                        <a:extLst>
                          <a:ext uri="{FF2B5EF4-FFF2-40B4-BE49-F238E27FC236}">
                            <a16:creationId xmlns:a16="http://schemas.microsoft.com/office/drawing/2014/main" id="{EF57D7E3-B6F0-F21C-08ED-7B30AC0F967A}"/>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6" name="Rectangle 72">
                        <a:extLst>
                          <a:ext uri="{FF2B5EF4-FFF2-40B4-BE49-F238E27FC236}">
                            <a16:creationId xmlns:a16="http://schemas.microsoft.com/office/drawing/2014/main" id="{D86C0F0D-8A93-5B02-235C-BE60E36F3A92}"/>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7" name="Rectangle 73">
                        <a:extLst>
                          <a:ext uri="{FF2B5EF4-FFF2-40B4-BE49-F238E27FC236}">
                            <a16:creationId xmlns:a16="http://schemas.microsoft.com/office/drawing/2014/main" id="{2342D5E1-EDBA-3C1D-7100-A14478139D8B}"/>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39" name="Group 65">
                    <a:extLst>
                      <a:ext uri="{FF2B5EF4-FFF2-40B4-BE49-F238E27FC236}">
                        <a16:creationId xmlns:a16="http://schemas.microsoft.com/office/drawing/2014/main" id="{B4A4DCA1-C1CD-1348-C610-F35B3F6CFF28}"/>
                      </a:ext>
                    </a:extLst>
                  </p:cNvPr>
                  <p:cNvGrpSpPr/>
                  <p:nvPr/>
                </p:nvGrpSpPr>
                <p:grpSpPr>
                  <a:xfrm>
                    <a:off x="6380608" y="4792768"/>
                    <a:ext cx="351628" cy="544267"/>
                    <a:chOff x="6406035" y="4853073"/>
                    <a:chExt cx="319649" cy="494769"/>
                  </a:xfrm>
                </p:grpSpPr>
                <p:sp>
                  <p:nvSpPr>
                    <p:cNvPr id="140" name="Freeform 66">
                      <a:extLst>
                        <a:ext uri="{FF2B5EF4-FFF2-40B4-BE49-F238E27FC236}">
                          <a16:creationId xmlns:a16="http://schemas.microsoft.com/office/drawing/2014/main" id="{652F4C8E-80C8-19D6-9249-2E297CF1FC0C}"/>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1" name="Freeform 67">
                      <a:extLst>
                        <a:ext uri="{FF2B5EF4-FFF2-40B4-BE49-F238E27FC236}">
                          <a16:creationId xmlns:a16="http://schemas.microsoft.com/office/drawing/2014/main" id="{0B88F867-CC76-E7E5-2930-49B17A49A262}"/>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2" name="Freeform 68">
                      <a:extLst>
                        <a:ext uri="{FF2B5EF4-FFF2-40B4-BE49-F238E27FC236}">
                          <a16:creationId xmlns:a16="http://schemas.microsoft.com/office/drawing/2014/main" id="{3BA41C7B-3927-8FD3-55A2-2FF07F1D9360}"/>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27" name="Group 53">
                  <a:extLst>
                    <a:ext uri="{FF2B5EF4-FFF2-40B4-BE49-F238E27FC236}">
                      <a16:creationId xmlns:a16="http://schemas.microsoft.com/office/drawing/2014/main" id="{FC59B7E0-FF9E-4B39-B942-77DACBCB56F2}"/>
                    </a:ext>
                  </a:extLst>
                </p:cNvPr>
                <p:cNvGrpSpPr/>
                <p:nvPr/>
              </p:nvGrpSpPr>
              <p:grpSpPr>
                <a:xfrm rot="19282802">
                  <a:off x="716129" y="3217523"/>
                  <a:ext cx="341913" cy="1242520"/>
                  <a:chOff x="6380608" y="4792768"/>
                  <a:chExt cx="387552" cy="1408363"/>
                </a:xfrm>
              </p:grpSpPr>
              <p:grpSp>
                <p:nvGrpSpPr>
                  <p:cNvPr id="128" name="Group 54">
                    <a:extLst>
                      <a:ext uri="{FF2B5EF4-FFF2-40B4-BE49-F238E27FC236}">
                        <a16:creationId xmlns:a16="http://schemas.microsoft.com/office/drawing/2014/main" id="{CF067110-DC3C-7BB7-C536-FA87CDCEE81F}"/>
                      </a:ext>
                    </a:extLst>
                  </p:cNvPr>
                  <p:cNvGrpSpPr/>
                  <p:nvPr/>
                </p:nvGrpSpPr>
                <p:grpSpPr>
                  <a:xfrm>
                    <a:off x="6613444" y="5337035"/>
                    <a:ext cx="154716" cy="864096"/>
                    <a:chOff x="6540429" y="5301209"/>
                    <a:chExt cx="154716" cy="864096"/>
                  </a:xfrm>
                </p:grpSpPr>
                <p:sp>
                  <p:nvSpPr>
                    <p:cNvPr id="133" name="Rectangle 59">
                      <a:extLst>
                        <a:ext uri="{FF2B5EF4-FFF2-40B4-BE49-F238E27FC236}">
                          <a16:creationId xmlns:a16="http://schemas.microsoft.com/office/drawing/2014/main" id="{10DC4A37-F47D-4E0E-7DF2-289146453CB3}"/>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34" name="Group 60">
                      <a:extLst>
                        <a:ext uri="{FF2B5EF4-FFF2-40B4-BE49-F238E27FC236}">
                          <a16:creationId xmlns:a16="http://schemas.microsoft.com/office/drawing/2014/main" id="{9F7C7FBE-6C16-1033-DBE6-F4DFBE7B7C4A}"/>
                        </a:ext>
                      </a:extLst>
                    </p:cNvPr>
                    <p:cNvGrpSpPr/>
                    <p:nvPr/>
                  </p:nvGrpSpPr>
                  <p:grpSpPr>
                    <a:xfrm>
                      <a:off x="6540429" y="5601378"/>
                      <a:ext cx="154716" cy="563927"/>
                      <a:chOff x="6540429" y="5688418"/>
                      <a:chExt cx="154716" cy="476887"/>
                    </a:xfrm>
                  </p:grpSpPr>
                  <p:sp>
                    <p:nvSpPr>
                      <p:cNvPr id="135" name="Rectangle 61">
                        <a:extLst>
                          <a:ext uri="{FF2B5EF4-FFF2-40B4-BE49-F238E27FC236}">
                            <a16:creationId xmlns:a16="http://schemas.microsoft.com/office/drawing/2014/main" id="{3484D767-7381-E14B-02B3-06F18B5644A3}"/>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6" name="Rectangle 62">
                        <a:extLst>
                          <a:ext uri="{FF2B5EF4-FFF2-40B4-BE49-F238E27FC236}">
                            <a16:creationId xmlns:a16="http://schemas.microsoft.com/office/drawing/2014/main" id="{4C74CF87-5C6A-5F83-24F0-DC9A713C5AFC}"/>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7" name="Rectangle 63">
                        <a:extLst>
                          <a:ext uri="{FF2B5EF4-FFF2-40B4-BE49-F238E27FC236}">
                            <a16:creationId xmlns:a16="http://schemas.microsoft.com/office/drawing/2014/main" id="{0A6E55C3-50EE-BE4E-9D05-11F4FEA5150E}"/>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29" name="Group 55">
                    <a:extLst>
                      <a:ext uri="{FF2B5EF4-FFF2-40B4-BE49-F238E27FC236}">
                        <a16:creationId xmlns:a16="http://schemas.microsoft.com/office/drawing/2014/main" id="{99A9D4C3-9214-2448-B7EE-2229490DAAEE}"/>
                      </a:ext>
                    </a:extLst>
                  </p:cNvPr>
                  <p:cNvGrpSpPr/>
                  <p:nvPr/>
                </p:nvGrpSpPr>
                <p:grpSpPr>
                  <a:xfrm>
                    <a:off x="6380608" y="4792768"/>
                    <a:ext cx="351628" cy="544267"/>
                    <a:chOff x="6406035" y="4853073"/>
                    <a:chExt cx="319649" cy="494769"/>
                  </a:xfrm>
                </p:grpSpPr>
                <p:sp>
                  <p:nvSpPr>
                    <p:cNvPr id="130" name="Freeform 56">
                      <a:extLst>
                        <a:ext uri="{FF2B5EF4-FFF2-40B4-BE49-F238E27FC236}">
                          <a16:creationId xmlns:a16="http://schemas.microsoft.com/office/drawing/2014/main" id="{0C8844DE-E835-5300-CFF4-58CA5C4800CB}"/>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1" name="Freeform 57">
                      <a:extLst>
                        <a:ext uri="{FF2B5EF4-FFF2-40B4-BE49-F238E27FC236}">
                          <a16:creationId xmlns:a16="http://schemas.microsoft.com/office/drawing/2014/main" id="{A6473C7D-5541-1AA9-B1FE-CB340501AFB4}"/>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2" name="Freeform 58">
                      <a:extLst>
                        <a:ext uri="{FF2B5EF4-FFF2-40B4-BE49-F238E27FC236}">
                          <a16:creationId xmlns:a16="http://schemas.microsoft.com/office/drawing/2014/main" id="{2BDEC852-BEAF-D373-6055-AEEA1F6035B7}"/>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pic>
            <p:nvPicPr>
              <p:cNvPr id="123" name="Picture 42">
                <a:extLst>
                  <a:ext uri="{FF2B5EF4-FFF2-40B4-BE49-F238E27FC236}">
                    <a16:creationId xmlns:a16="http://schemas.microsoft.com/office/drawing/2014/main" id="{A26E7C54-CF54-ED8F-5B45-DA27327C4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642" y="3308931"/>
                <a:ext cx="1389615" cy="265955"/>
              </a:xfrm>
              <a:prstGeom prst="rect">
                <a:avLst/>
              </a:prstGeom>
              <a:ln>
                <a:noFill/>
              </a:ln>
              <a:effectLst>
                <a:glow rad="12700">
                  <a:srgbClr val="FFFFFF"/>
                </a:glow>
              </a:effectLst>
            </p:spPr>
          </p:pic>
        </p:grpSp>
        <p:grpSp>
          <p:nvGrpSpPr>
            <p:cNvPr id="80" name="Group 79">
              <a:extLst>
                <a:ext uri="{FF2B5EF4-FFF2-40B4-BE49-F238E27FC236}">
                  <a16:creationId xmlns:a16="http://schemas.microsoft.com/office/drawing/2014/main" id="{475AF6B0-EF9C-9A28-E4D2-0A1EF64C7F27}"/>
                </a:ext>
              </a:extLst>
            </p:cNvPr>
            <p:cNvGrpSpPr/>
            <p:nvPr/>
          </p:nvGrpSpPr>
          <p:grpSpPr>
            <a:xfrm rot="1867134">
              <a:off x="7473149" y="3857859"/>
              <a:ext cx="285295" cy="271465"/>
              <a:chOff x="7507009" y="4229080"/>
              <a:chExt cx="231406" cy="220188"/>
            </a:xfrm>
          </p:grpSpPr>
          <p:grpSp>
            <p:nvGrpSpPr>
              <p:cNvPr id="118" name="Group 117">
                <a:extLst>
                  <a:ext uri="{FF2B5EF4-FFF2-40B4-BE49-F238E27FC236}">
                    <a16:creationId xmlns:a16="http://schemas.microsoft.com/office/drawing/2014/main" id="{B7035165-CB84-6A4A-BA7C-653F4D9BF225}"/>
                  </a:ext>
                </a:extLst>
              </p:cNvPr>
              <p:cNvGrpSpPr/>
              <p:nvPr/>
            </p:nvGrpSpPr>
            <p:grpSpPr>
              <a:xfrm>
                <a:off x="7507009" y="4229080"/>
                <a:ext cx="231406" cy="220188"/>
                <a:chOff x="7507009" y="3841693"/>
                <a:chExt cx="638528" cy="607575"/>
              </a:xfrm>
            </p:grpSpPr>
            <p:sp>
              <p:nvSpPr>
                <p:cNvPr id="120" name="Oval 50">
                  <a:extLst>
                    <a:ext uri="{FF2B5EF4-FFF2-40B4-BE49-F238E27FC236}">
                      <a16:creationId xmlns:a16="http://schemas.microsoft.com/office/drawing/2014/main" id="{FE03FDE9-9BB5-B030-E637-527500349217}"/>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21" name="Oval 51">
                  <a:extLst>
                    <a:ext uri="{FF2B5EF4-FFF2-40B4-BE49-F238E27FC236}">
                      <a16:creationId xmlns:a16="http://schemas.microsoft.com/office/drawing/2014/main" id="{0EFBA4DA-ED0C-2738-F6F4-C6053683C041}"/>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119" name="Picture 42">
                <a:extLst>
                  <a:ext uri="{FF2B5EF4-FFF2-40B4-BE49-F238E27FC236}">
                    <a16:creationId xmlns:a16="http://schemas.microsoft.com/office/drawing/2014/main" id="{028F9493-C8EC-8DE5-F92B-6F7D930FC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1" name="Group 80">
              <a:extLst>
                <a:ext uri="{FF2B5EF4-FFF2-40B4-BE49-F238E27FC236}">
                  <a16:creationId xmlns:a16="http://schemas.microsoft.com/office/drawing/2014/main" id="{9925E6C4-66D0-28E4-91BC-25A77D3F8BA8}"/>
                </a:ext>
              </a:extLst>
            </p:cNvPr>
            <p:cNvGrpSpPr/>
            <p:nvPr/>
          </p:nvGrpSpPr>
          <p:grpSpPr>
            <a:xfrm rot="1867134">
              <a:off x="7876655" y="3857580"/>
              <a:ext cx="285295" cy="271465"/>
              <a:chOff x="7507009" y="4229080"/>
              <a:chExt cx="231406" cy="220188"/>
            </a:xfrm>
          </p:grpSpPr>
          <p:grpSp>
            <p:nvGrpSpPr>
              <p:cNvPr id="114" name="Group 113">
                <a:extLst>
                  <a:ext uri="{FF2B5EF4-FFF2-40B4-BE49-F238E27FC236}">
                    <a16:creationId xmlns:a16="http://schemas.microsoft.com/office/drawing/2014/main" id="{D57C339D-BB42-6617-8C81-90F687A47272}"/>
                  </a:ext>
                </a:extLst>
              </p:cNvPr>
              <p:cNvGrpSpPr/>
              <p:nvPr/>
            </p:nvGrpSpPr>
            <p:grpSpPr>
              <a:xfrm>
                <a:off x="7507009" y="4229080"/>
                <a:ext cx="231406" cy="220188"/>
                <a:chOff x="7507009" y="3841693"/>
                <a:chExt cx="638528" cy="607575"/>
              </a:xfrm>
            </p:grpSpPr>
            <p:sp>
              <p:nvSpPr>
                <p:cNvPr id="116" name="Oval 50">
                  <a:extLst>
                    <a:ext uri="{FF2B5EF4-FFF2-40B4-BE49-F238E27FC236}">
                      <a16:creationId xmlns:a16="http://schemas.microsoft.com/office/drawing/2014/main" id="{611D88FB-D4A2-13B2-BEC8-D3648783B629}"/>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17" name="Oval 51">
                  <a:extLst>
                    <a:ext uri="{FF2B5EF4-FFF2-40B4-BE49-F238E27FC236}">
                      <a16:creationId xmlns:a16="http://schemas.microsoft.com/office/drawing/2014/main" id="{3DAA389C-8CF4-DEB8-BF0B-D5A220F25D7C}"/>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115" name="Picture 42">
                <a:extLst>
                  <a:ext uri="{FF2B5EF4-FFF2-40B4-BE49-F238E27FC236}">
                    <a16:creationId xmlns:a16="http://schemas.microsoft.com/office/drawing/2014/main" id="{97C2295D-C1F7-9EB3-C168-EC053016D3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2" name="Group 81">
              <a:extLst>
                <a:ext uri="{FF2B5EF4-FFF2-40B4-BE49-F238E27FC236}">
                  <a16:creationId xmlns:a16="http://schemas.microsoft.com/office/drawing/2014/main" id="{B4F2A84C-FF71-5FCE-AED6-71E34A2BEF5F}"/>
                </a:ext>
              </a:extLst>
            </p:cNvPr>
            <p:cNvGrpSpPr/>
            <p:nvPr/>
          </p:nvGrpSpPr>
          <p:grpSpPr>
            <a:xfrm rot="1867134">
              <a:off x="7321977" y="4129278"/>
              <a:ext cx="285295" cy="271465"/>
              <a:chOff x="7507009" y="4229080"/>
              <a:chExt cx="231406" cy="220188"/>
            </a:xfrm>
          </p:grpSpPr>
          <p:grpSp>
            <p:nvGrpSpPr>
              <p:cNvPr id="110" name="Group 109">
                <a:extLst>
                  <a:ext uri="{FF2B5EF4-FFF2-40B4-BE49-F238E27FC236}">
                    <a16:creationId xmlns:a16="http://schemas.microsoft.com/office/drawing/2014/main" id="{2A4B61F1-51A8-8654-6E31-BD86C7203979}"/>
                  </a:ext>
                </a:extLst>
              </p:cNvPr>
              <p:cNvGrpSpPr/>
              <p:nvPr/>
            </p:nvGrpSpPr>
            <p:grpSpPr>
              <a:xfrm>
                <a:off x="7507009" y="4229080"/>
                <a:ext cx="231406" cy="220188"/>
                <a:chOff x="7507009" y="3841693"/>
                <a:chExt cx="638528" cy="607575"/>
              </a:xfrm>
            </p:grpSpPr>
            <p:sp>
              <p:nvSpPr>
                <p:cNvPr id="112" name="Oval 50">
                  <a:extLst>
                    <a:ext uri="{FF2B5EF4-FFF2-40B4-BE49-F238E27FC236}">
                      <a16:creationId xmlns:a16="http://schemas.microsoft.com/office/drawing/2014/main" id="{578CDFB9-FE41-D068-8A4C-4D4A49E393DA}"/>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13" name="Oval 51">
                  <a:extLst>
                    <a:ext uri="{FF2B5EF4-FFF2-40B4-BE49-F238E27FC236}">
                      <a16:creationId xmlns:a16="http://schemas.microsoft.com/office/drawing/2014/main" id="{982528F0-E442-759A-39C3-0A2B47C77A77}"/>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111" name="Picture 42">
                <a:extLst>
                  <a:ext uri="{FF2B5EF4-FFF2-40B4-BE49-F238E27FC236}">
                    <a16:creationId xmlns:a16="http://schemas.microsoft.com/office/drawing/2014/main" id="{0F823F7D-516B-2FE3-E619-27E65CC73A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3" name="Group 82">
              <a:extLst>
                <a:ext uri="{FF2B5EF4-FFF2-40B4-BE49-F238E27FC236}">
                  <a16:creationId xmlns:a16="http://schemas.microsoft.com/office/drawing/2014/main" id="{7FA7648E-CC47-1356-8F4D-4AD26FD8112C}"/>
                </a:ext>
              </a:extLst>
            </p:cNvPr>
            <p:cNvGrpSpPr/>
            <p:nvPr/>
          </p:nvGrpSpPr>
          <p:grpSpPr>
            <a:xfrm rot="1867134">
              <a:off x="7694668" y="4127886"/>
              <a:ext cx="285295" cy="271465"/>
              <a:chOff x="7507009" y="4229080"/>
              <a:chExt cx="231406" cy="220188"/>
            </a:xfrm>
          </p:grpSpPr>
          <p:grpSp>
            <p:nvGrpSpPr>
              <p:cNvPr id="106" name="Group 105">
                <a:extLst>
                  <a:ext uri="{FF2B5EF4-FFF2-40B4-BE49-F238E27FC236}">
                    <a16:creationId xmlns:a16="http://schemas.microsoft.com/office/drawing/2014/main" id="{7771ABEE-03A4-A498-7359-ABDD46F81742}"/>
                  </a:ext>
                </a:extLst>
              </p:cNvPr>
              <p:cNvGrpSpPr/>
              <p:nvPr/>
            </p:nvGrpSpPr>
            <p:grpSpPr>
              <a:xfrm>
                <a:off x="7507009" y="4229080"/>
                <a:ext cx="231406" cy="220188"/>
                <a:chOff x="7507009" y="3841693"/>
                <a:chExt cx="638528" cy="607575"/>
              </a:xfrm>
            </p:grpSpPr>
            <p:sp>
              <p:nvSpPr>
                <p:cNvPr id="108" name="Oval 50">
                  <a:extLst>
                    <a:ext uri="{FF2B5EF4-FFF2-40B4-BE49-F238E27FC236}">
                      <a16:creationId xmlns:a16="http://schemas.microsoft.com/office/drawing/2014/main" id="{8A64F0C8-25E7-41A3-50B1-117BD770D085}"/>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09" name="Oval 51">
                  <a:extLst>
                    <a:ext uri="{FF2B5EF4-FFF2-40B4-BE49-F238E27FC236}">
                      <a16:creationId xmlns:a16="http://schemas.microsoft.com/office/drawing/2014/main" id="{A2A3830E-9B9C-81A9-60F9-98E119B0487F}"/>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107" name="Picture 42">
                <a:extLst>
                  <a:ext uri="{FF2B5EF4-FFF2-40B4-BE49-F238E27FC236}">
                    <a16:creationId xmlns:a16="http://schemas.microsoft.com/office/drawing/2014/main" id="{CCEA3FE9-3BAC-9803-514F-4B9D70D4F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4" name="Group 83">
              <a:extLst>
                <a:ext uri="{FF2B5EF4-FFF2-40B4-BE49-F238E27FC236}">
                  <a16:creationId xmlns:a16="http://schemas.microsoft.com/office/drawing/2014/main" id="{39952430-91A6-9AFD-644B-D8CF8A44092C}"/>
                </a:ext>
              </a:extLst>
            </p:cNvPr>
            <p:cNvGrpSpPr/>
            <p:nvPr/>
          </p:nvGrpSpPr>
          <p:grpSpPr>
            <a:xfrm rot="1867134">
              <a:off x="8081774" y="4139974"/>
              <a:ext cx="285295" cy="271465"/>
              <a:chOff x="7507009" y="4229080"/>
              <a:chExt cx="231406" cy="220188"/>
            </a:xfrm>
          </p:grpSpPr>
          <p:grpSp>
            <p:nvGrpSpPr>
              <p:cNvPr id="102" name="Group 101">
                <a:extLst>
                  <a:ext uri="{FF2B5EF4-FFF2-40B4-BE49-F238E27FC236}">
                    <a16:creationId xmlns:a16="http://schemas.microsoft.com/office/drawing/2014/main" id="{B0C7E5DD-916D-073B-7D52-F726EBA669C1}"/>
                  </a:ext>
                </a:extLst>
              </p:cNvPr>
              <p:cNvGrpSpPr/>
              <p:nvPr/>
            </p:nvGrpSpPr>
            <p:grpSpPr>
              <a:xfrm>
                <a:off x="7507009" y="4229080"/>
                <a:ext cx="231406" cy="220188"/>
                <a:chOff x="7507009" y="3841693"/>
                <a:chExt cx="638528" cy="607575"/>
              </a:xfrm>
            </p:grpSpPr>
            <p:sp>
              <p:nvSpPr>
                <p:cNvPr id="104" name="Oval 50">
                  <a:extLst>
                    <a:ext uri="{FF2B5EF4-FFF2-40B4-BE49-F238E27FC236}">
                      <a16:creationId xmlns:a16="http://schemas.microsoft.com/office/drawing/2014/main" id="{48CFB0DC-E90E-5BDF-A347-CED87F96DE49}"/>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05" name="Oval 51">
                  <a:extLst>
                    <a:ext uri="{FF2B5EF4-FFF2-40B4-BE49-F238E27FC236}">
                      <a16:creationId xmlns:a16="http://schemas.microsoft.com/office/drawing/2014/main" id="{6F73A58E-74EF-ADD3-FFC1-C42657CBDC6C}"/>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103" name="Picture 42">
                <a:extLst>
                  <a:ext uri="{FF2B5EF4-FFF2-40B4-BE49-F238E27FC236}">
                    <a16:creationId xmlns:a16="http://schemas.microsoft.com/office/drawing/2014/main" id="{33C31E22-FF42-948D-9F2D-E1E018F3A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5" name="Group 84">
              <a:extLst>
                <a:ext uri="{FF2B5EF4-FFF2-40B4-BE49-F238E27FC236}">
                  <a16:creationId xmlns:a16="http://schemas.microsoft.com/office/drawing/2014/main" id="{54C928E9-4CFB-AE50-7993-40E6D7CCE330}"/>
                </a:ext>
              </a:extLst>
            </p:cNvPr>
            <p:cNvGrpSpPr/>
            <p:nvPr/>
          </p:nvGrpSpPr>
          <p:grpSpPr>
            <a:xfrm rot="1867134">
              <a:off x="7343170" y="4452228"/>
              <a:ext cx="285295" cy="271465"/>
              <a:chOff x="7507009" y="4229080"/>
              <a:chExt cx="231406" cy="220188"/>
            </a:xfrm>
          </p:grpSpPr>
          <p:grpSp>
            <p:nvGrpSpPr>
              <p:cNvPr id="98" name="Group 97">
                <a:extLst>
                  <a:ext uri="{FF2B5EF4-FFF2-40B4-BE49-F238E27FC236}">
                    <a16:creationId xmlns:a16="http://schemas.microsoft.com/office/drawing/2014/main" id="{B25579C5-525C-CD8B-24A4-7669A3A0F8B8}"/>
                  </a:ext>
                </a:extLst>
              </p:cNvPr>
              <p:cNvGrpSpPr/>
              <p:nvPr/>
            </p:nvGrpSpPr>
            <p:grpSpPr>
              <a:xfrm>
                <a:off x="7507009" y="4229080"/>
                <a:ext cx="231406" cy="220188"/>
                <a:chOff x="7507009" y="3841693"/>
                <a:chExt cx="638528" cy="607575"/>
              </a:xfrm>
            </p:grpSpPr>
            <p:sp>
              <p:nvSpPr>
                <p:cNvPr id="100" name="Oval 50">
                  <a:extLst>
                    <a:ext uri="{FF2B5EF4-FFF2-40B4-BE49-F238E27FC236}">
                      <a16:creationId xmlns:a16="http://schemas.microsoft.com/office/drawing/2014/main" id="{F289BEA7-BD29-9DD8-5514-AF2A9333A1CA}"/>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01" name="Oval 51">
                  <a:extLst>
                    <a:ext uri="{FF2B5EF4-FFF2-40B4-BE49-F238E27FC236}">
                      <a16:creationId xmlns:a16="http://schemas.microsoft.com/office/drawing/2014/main" id="{527984FE-A543-6F03-5F27-966E0DE2D2D1}"/>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99" name="Picture 42">
                <a:extLst>
                  <a:ext uri="{FF2B5EF4-FFF2-40B4-BE49-F238E27FC236}">
                    <a16:creationId xmlns:a16="http://schemas.microsoft.com/office/drawing/2014/main" id="{E6EAF5B3-DAB9-201E-6F28-AE07BF4DF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6" name="Group 85">
              <a:extLst>
                <a:ext uri="{FF2B5EF4-FFF2-40B4-BE49-F238E27FC236}">
                  <a16:creationId xmlns:a16="http://schemas.microsoft.com/office/drawing/2014/main" id="{0AD2F7B3-C44D-B18F-4D9C-1FB966AA5DF2}"/>
                </a:ext>
              </a:extLst>
            </p:cNvPr>
            <p:cNvGrpSpPr/>
            <p:nvPr/>
          </p:nvGrpSpPr>
          <p:grpSpPr>
            <a:xfrm rot="1867134">
              <a:off x="7715861" y="4450836"/>
              <a:ext cx="285295" cy="271465"/>
              <a:chOff x="7507009" y="4229080"/>
              <a:chExt cx="231406" cy="220188"/>
            </a:xfrm>
          </p:grpSpPr>
          <p:grpSp>
            <p:nvGrpSpPr>
              <p:cNvPr id="94" name="Group 93">
                <a:extLst>
                  <a:ext uri="{FF2B5EF4-FFF2-40B4-BE49-F238E27FC236}">
                    <a16:creationId xmlns:a16="http://schemas.microsoft.com/office/drawing/2014/main" id="{B358DC9F-6E4F-D199-2530-1152CB43534C}"/>
                  </a:ext>
                </a:extLst>
              </p:cNvPr>
              <p:cNvGrpSpPr/>
              <p:nvPr/>
            </p:nvGrpSpPr>
            <p:grpSpPr>
              <a:xfrm>
                <a:off x="7507009" y="4229080"/>
                <a:ext cx="231406" cy="220188"/>
                <a:chOff x="7507009" y="3841693"/>
                <a:chExt cx="638528" cy="607575"/>
              </a:xfrm>
            </p:grpSpPr>
            <p:sp>
              <p:nvSpPr>
                <p:cNvPr id="96" name="Oval 50">
                  <a:extLst>
                    <a:ext uri="{FF2B5EF4-FFF2-40B4-BE49-F238E27FC236}">
                      <a16:creationId xmlns:a16="http://schemas.microsoft.com/office/drawing/2014/main" id="{FCC460F5-475C-077A-18CC-D416945188B0}"/>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97" name="Oval 51">
                  <a:extLst>
                    <a:ext uri="{FF2B5EF4-FFF2-40B4-BE49-F238E27FC236}">
                      <a16:creationId xmlns:a16="http://schemas.microsoft.com/office/drawing/2014/main" id="{58E0E830-45BE-1FBF-8B5B-E0F55ED4D3F9}"/>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95" name="Picture 42">
                <a:extLst>
                  <a:ext uri="{FF2B5EF4-FFF2-40B4-BE49-F238E27FC236}">
                    <a16:creationId xmlns:a16="http://schemas.microsoft.com/office/drawing/2014/main" id="{0B3EC9BD-C61F-3487-0B36-CC418361DB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87" name="Group 86">
              <a:extLst>
                <a:ext uri="{FF2B5EF4-FFF2-40B4-BE49-F238E27FC236}">
                  <a16:creationId xmlns:a16="http://schemas.microsoft.com/office/drawing/2014/main" id="{A5440F55-6869-1C5D-88E3-6B8E81D57387}"/>
                </a:ext>
              </a:extLst>
            </p:cNvPr>
            <p:cNvGrpSpPr/>
            <p:nvPr/>
          </p:nvGrpSpPr>
          <p:grpSpPr>
            <a:xfrm rot="1867134">
              <a:off x="8102967" y="4462924"/>
              <a:ext cx="285295" cy="271465"/>
              <a:chOff x="7507009" y="4229080"/>
              <a:chExt cx="231406" cy="220188"/>
            </a:xfrm>
          </p:grpSpPr>
          <p:grpSp>
            <p:nvGrpSpPr>
              <p:cNvPr id="90" name="Group 89">
                <a:extLst>
                  <a:ext uri="{FF2B5EF4-FFF2-40B4-BE49-F238E27FC236}">
                    <a16:creationId xmlns:a16="http://schemas.microsoft.com/office/drawing/2014/main" id="{CE3DBC9B-BC2C-226A-372D-84B17992BFF8}"/>
                  </a:ext>
                </a:extLst>
              </p:cNvPr>
              <p:cNvGrpSpPr/>
              <p:nvPr/>
            </p:nvGrpSpPr>
            <p:grpSpPr>
              <a:xfrm>
                <a:off x="7507009" y="4229080"/>
                <a:ext cx="231406" cy="220188"/>
                <a:chOff x="7507009" y="3841693"/>
                <a:chExt cx="638528" cy="607575"/>
              </a:xfrm>
            </p:grpSpPr>
            <p:sp>
              <p:nvSpPr>
                <p:cNvPr id="92" name="Oval 50">
                  <a:extLst>
                    <a:ext uri="{FF2B5EF4-FFF2-40B4-BE49-F238E27FC236}">
                      <a16:creationId xmlns:a16="http://schemas.microsoft.com/office/drawing/2014/main" id="{C821B015-153B-55AE-8263-F401190EF8D8}"/>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93" name="Oval 51">
                  <a:extLst>
                    <a:ext uri="{FF2B5EF4-FFF2-40B4-BE49-F238E27FC236}">
                      <a16:creationId xmlns:a16="http://schemas.microsoft.com/office/drawing/2014/main" id="{663A075A-AADF-94D4-AFEA-4D84430CD5D6}"/>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91" name="Picture 42">
                <a:extLst>
                  <a:ext uri="{FF2B5EF4-FFF2-40B4-BE49-F238E27FC236}">
                    <a16:creationId xmlns:a16="http://schemas.microsoft.com/office/drawing/2014/main" id="{32820079-40CA-FEB8-6966-D8B6D1BA1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cxnSp>
          <p:nvCxnSpPr>
            <p:cNvPr id="88" name="Straight Arrow Connector 87">
              <a:extLst>
                <a:ext uri="{FF2B5EF4-FFF2-40B4-BE49-F238E27FC236}">
                  <a16:creationId xmlns:a16="http://schemas.microsoft.com/office/drawing/2014/main" id="{ECD873CC-E335-5D40-FED3-66A1D79C7A43}"/>
                </a:ext>
              </a:extLst>
            </p:cNvPr>
            <p:cNvCxnSpPr>
              <a:cxnSpLocks/>
              <a:stCxn id="124" idx="2"/>
            </p:cNvCxnSpPr>
            <p:nvPr/>
          </p:nvCxnSpPr>
          <p:spPr bwMode="auto">
            <a:xfrm flipH="1">
              <a:off x="7355779" y="3519266"/>
              <a:ext cx="126897" cy="482538"/>
            </a:xfrm>
            <a:prstGeom prst="straightConnector1">
              <a:avLst/>
            </a:prstGeom>
            <a:noFill/>
            <a:ln w="28575" cap="flat" cmpd="sng" algn="ctr">
              <a:solidFill>
                <a:schemeClr val="bg1"/>
              </a:solidFill>
              <a:prstDash val="solid"/>
              <a:round/>
              <a:headEnd type="none" w="med" len="med"/>
              <a:tailEnd type="triangle"/>
            </a:ln>
            <a:effectLst/>
          </p:spPr>
        </p:cxnSp>
        <p:cxnSp>
          <p:nvCxnSpPr>
            <p:cNvPr id="89" name="Straight Arrow Connector 88">
              <a:extLst>
                <a:ext uri="{FF2B5EF4-FFF2-40B4-BE49-F238E27FC236}">
                  <a16:creationId xmlns:a16="http://schemas.microsoft.com/office/drawing/2014/main" id="{0E08052D-E7D7-B41C-8A55-E3C2DFF669DF}"/>
                </a:ext>
              </a:extLst>
            </p:cNvPr>
            <p:cNvCxnSpPr>
              <a:cxnSpLocks/>
            </p:cNvCxnSpPr>
            <p:nvPr/>
          </p:nvCxnSpPr>
          <p:spPr bwMode="auto">
            <a:xfrm>
              <a:off x="8116954" y="3512764"/>
              <a:ext cx="161115" cy="475097"/>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48" name="Group 147">
            <a:extLst>
              <a:ext uri="{FF2B5EF4-FFF2-40B4-BE49-F238E27FC236}">
                <a16:creationId xmlns:a16="http://schemas.microsoft.com/office/drawing/2014/main" id="{CFE2037E-6B46-91F3-98DD-A8751ADC9181}"/>
              </a:ext>
            </a:extLst>
          </p:cNvPr>
          <p:cNvGrpSpPr/>
          <p:nvPr/>
        </p:nvGrpSpPr>
        <p:grpSpPr>
          <a:xfrm>
            <a:off x="2463315" y="2717025"/>
            <a:ext cx="512645" cy="1495456"/>
            <a:chOff x="2182234" y="2614205"/>
            <a:chExt cx="512645" cy="1495456"/>
          </a:xfrm>
        </p:grpSpPr>
        <p:grpSp>
          <p:nvGrpSpPr>
            <p:cNvPr id="149" name="Group 148">
              <a:extLst>
                <a:ext uri="{FF2B5EF4-FFF2-40B4-BE49-F238E27FC236}">
                  <a16:creationId xmlns:a16="http://schemas.microsoft.com/office/drawing/2014/main" id="{7517EF2E-4487-CC33-EC64-D04BD8563936}"/>
                </a:ext>
              </a:extLst>
            </p:cNvPr>
            <p:cNvGrpSpPr/>
            <p:nvPr/>
          </p:nvGrpSpPr>
          <p:grpSpPr>
            <a:xfrm rot="2025222">
              <a:off x="2304936" y="2830623"/>
              <a:ext cx="137554" cy="156882"/>
              <a:chOff x="4000632" y="3484791"/>
              <a:chExt cx="886952" cy="1011586"/>
            </a:xfrm>
          </p:grpSpPr>
          <p:sp>
            <p:nvSpPr>
              <p:cNvPr id="200" name="Oval 50">
                <a:extLst>
                  <a:ext uri="{FF2B5EF4-FFF2-40B4-BE49-F238E27FC236}">
                    <a16:creationId xmlns:a16="http://schemas.microsoft.com/office/drawing/2014/main" id="{9F28792F-44B1-E69F-520D-3EDF4C52BF2E}"/>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01" name="Oval 51">
                <a:extLst>
                  <a:ext uri="{FF2B5EF4-FFF2-40B4-BE49-F238E27FC236}">
                    <a16:creationId xmlns:a16="http://schemas.microsoft.com/office/drawing/2014/main" id="{504885F3-0D9E-9B54-2680-9AFBFFA44F0D}"/>
                  </a:ext>
                </a:extLst>
              </p:cNvPr>
              <p:cNvSpPr/>
              <p:nvPr/>
            </p:nvSpPr>
            <p:spPr>
              <a:xfrm rot="382802">
                <a:off x="4178996" y="3676072"/>
                <a:ext cx="536870" cy="60381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0" name="Group 149">
              <a:extLst>
                <a:ext uri="{FF2B5EF4-FFF2-40B4-BE49-F238E27FC236}">
                  <a16:creationId xmlns:a16="http://schemas.microsoft.com/office/drawing/2014/main" id="{21CC0D06-9180-9D08-EB41-963901B7AF25}"/>
                </a:ext>
              </a:extLst>
            </p:cNvPr>
            <p:cNvGrpSpPr/>
            <p:nvPr/>
          </p:nvGrpSpPr>
          <p:grpSpPr>
            <a:xfrm rot="4901691">
              <a:off x="2540897" y="2749334"/>
              <a:ext cx="125501" cy="143752"/>
              <a:chOff x="4000632" y="3484791"/>
              <a:chExt cx="886952" cy="1011586"/>
            </a:xfrm>
          </p:grpSpPr>
          <p:sp>
            <p:nvSpPr>
              <p:cNvPr id="198" name="Oval 50">
                <a:extLst>
                  <a:ext uri="{FF2B5EF4-FFF2-40B4-BE49-F238E27FC236}">
                    <a16:creationId xmlns:a16="http://schemas.microsoft.com/office/drawing/2014/main" id="{9472B714-CC5A-C477-58E4-FCF3B9C77C30}"/>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99" name="Oval 51">
                <a:extLst>
                  <a:ext uri="{FF2B5EF4-FFF2-40B4-BE49-F238E27FC236}">
                    <a16:creationId xmlns:a16="http://schemas.microsoft.com/office/drawing/2014/main" id="{0119D55F-6CC3-1459-2E95-2AFB026C34F8}"/>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1" name="Group 150">
              <a:extLst>
                <a:ext uri="{FF2B5EF4-FFF2-40B4-BE49-F238E27FC236}">
                  <a16:creationId xmlns:a16="http://schemas.microsoft.com/office/drawing/2014/main" id="{604DFB77-519B-5DC5-BBF0-F0EAF016D65C}"/>
                </a:ext>
              </a:extLst>
            </p:cNvPr>
            <p:cNvGrpSpPr/>
            <p:nvPr/>
          </p:nvGrpSpPr>
          <p:grpSpPr>
            <a:xfrm rot="4901691">
              <a:off x="2483008" y="2608153"/>
              <a:ext cx="83222" cy="95325"/>
              <a:chOff x="4000632" y="3484791"/>
              <a:chExt cx="886952" cy="1011586"/>
            </a:xfrm>
          </p:grpSpPr>
          <p:sp>
            <p:nvSpPr>
              <p:cNvPr id="196" name="Oval 50">
                <a:extLst>
                  <a:ext uri="{FF2B5EF4-FFF2-40B4-BE49-F238E27FC236}">
                    <a16:creationId xmlns:a16="http://schemas.microsoft.com/office/drawing/2014/main" id="{F6BFD351-935D-A133-A4B4-23164112078D}"/>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97" name="Oval 51">
                <a:extLst>
                  <a:ext uri="{FF2B5EF4-FFF2-40B4-BE49-F238E27FC236}">
                    <a16:creationId xmlns:a16="http://schemas.microsoft.com/office/drawing/2014/main" id="{CD54F737-C707-77FA-6422-559E8CED8AE8}"/>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2" name="Group 151">
              <a:extLst>
                <a:ext uri="{FF2B5EF4-FFF2-40B4-BE49-F238E27FC236}">
                  <a16:creationId xmlns:a16="http://schemas.microsoft.com/office/drawing/2014/main" id="{2F40EA46-E9EF-8A26-E68D-D47F59B51902}"/>
                </a:ext>
              </a:extLst>
            </p:cNvPr>
            <p:cNvGrpSpPr/>
            <p:nvPr/>
          </p:nvGrpSpPr>
          <p:grpSpPr>
            <a:xfrm rot="2885139">
              <a:off x="2256480" y="2731690"/>
              <a:ext cx="83222" cy="95325"/>
              <a:chOff x="4000632" y="3484791"/>
              <a:chExt cx="886952" cy="1011586"/>
            </a:xfrm>
          </p:grpSpPr>
          <p:sp>
            <p:nvSpPr>
              <p:cNvPr id="194" name="Oval 50">
                <a:extLst>
                  <a:ext uri="{FF2B5EF4-FFF2-40B4-BE49-F238E27FC236}">
                    <a16:creationId xmlns:a16="http://schemas.microsoft.com/office/drawing/2014/main" id="{C6386E80-B29C-3AB3-3968-6498479B5667}"/>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95" name="Oval 51">
                <a:extLst>
                  <a:ext uri="{FF2B5EF4-FFF2-40B4-BE49-F238E27FC236}">
                    <a16:creationId xmlns:a16="http://schemas.microsoft.com/office/drawing/2014/main" id="{85FE65B9-7EA7-656E-68AA-789310E524CE}"/>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3" name="Group 152">
              <a:extLst>
                <a:ext uri="{FF2B5EF4-FFF2-40B4-BE49-F238E27FC236}">
                  <a16:creationId xmlns:a16="http://schemas.microsoft.com/office/drawing/2014/main" id="{214C72F8-8F3E-00BE-FFC6-33BC5E88BA6A}"/>
                </a:ext>
              </a:extLst>
            </p:cNvPr>
            <p:cNvGrpSpPr/>
            <p:nvPr/>
          </p:nvGrpSpPr>
          <p:grpSpPr>
            <a:xfrm rot="2885139">
              <a:off x="2372562" y="3004854"/>
              <a:ext cx="98140" cy="110634"/>
              <a:chOff x="4000632" y="3484791"/>
              <a:chExt cx="886952" cy="1011586"/>
            </a:xfrm>
          </p:grpSpPr>
          <p:sp>
            <p:nvSpPr>
              <p:cNvPr id="192" name="Oval 50">
                <a:extLst>
                  <a:ext uri="{FF2B5EF4-FFF2-40B4-BE49-F238E27FC236}">
                    <a16:creationId xmlns:a16="http://schemas.microsoft.com/office/drawing/2014/main" id="{9EB2CD06-4ECF-4951-129C-9A5775920B7A}"/>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93" name="Oval 51">
                <a:extLst>
                  <a:ext uri="{FF2B5EF4-FFF2-40B4-BE49-F238E27FC236}">
                    <a16:creationId xmlns:a16="http://schemas.microsoft.com/office/drawing/2014/main" id="{CDEDAF04-4388-9D1E-D8A7-D3715572C7CF}"/>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4" name="Group 153">
              <a:extLst>
                <a:ext uri="{FF2B5EF4-FFF2-40B4-BE49-F238E27FC236}">
                  <a16:creationId xmlns:a16="http://schemas.microsoft.com/office/drawing/2014/main" id="{F675BF66-CD47-8E89-0FC4-946C38BBEDE5}"/>
                </a:ext>
              </a:extLst>
            </p:cNvPr>
            <p:cNvGrpSpPr/>
            <p:nvPr/>
          </p:nvGrpSpPr>
          <p:grpSpPr>
            <a:xfrm rot="2885139">
              <a:off x="2500617" y="2952303"/>
              <a:ext cx="83616" cy="94261"/>
              <a:chOff x="4000632" y="3484791"/>
              <a:chExt cx="886952" cy="1011586"/>
            </a:xfrm>
          </p:grpSpPr>
          <p:sp>
            <p:nvSpPr>
              <p:cNvPr id="190" name="Oval 50">
                <a:extLst>
                  <a:ext uri="{FF2B5EF4-FFF2-40B4-BE49-F238E27FC236}">
                    <a16:creationId xmlns:a16="http://schemas.microsoft.com/office/drawing/2014/main" id="{A0137085-5D21-6821-F64B-C7E8094D7A28}"/>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91" name="Oval 51">
                <a:extLst>
                  <a:ext uri="{FF2B5EF4-FFF2-40B4-BE49-F238E27FC236}">
                    <a16:creationId xmlns:a16="http://schemas.microsoft.com/office/drawing/2014/main" id="{111D1377-71BC-5083-F4EA-D0A7BEA3DCD3}"/>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5" name="Group 154">
              <a:extLst>
                <a:ext uri="{FF2B5EF4-FFF2-40B4-BE49-F238E27FC236}">
                  <a16:creationId xmlns:a16="http://schemas.microsoft.com/office/drawing/2014/main" id="{3DA55489-D291-CBBE-DCF4-5A428D43964E}"/>
                </a:ext>
              </a:extLst>
            </p:cNvPr>
            <p:cNvGrpSpPr/>
            <p:nvPr/>
          </p:nvGrpSpPr>
          <p:grpSpPr>
            <a:xfrm rot="2025222">
              <a:off x="2216420" y="2999374"/>
              <a:ext cx="117554" cy="134072"/>
              <a:chOff x="4000632" y="3484791"/>
              <a:chExt cx="886952" cy="1011586"/>
            </a:xfrm>
          </p:grpSpPr>
          <p:sp>
            <p:nvSpPr>
              <p:cNvPr id="188" name="Oval 50">
                <a:extLst>
                  <a:ext uri="{FF2B5EF4-FFF2-40B4-BE49-F238E27FC236}">
                    <a16:creationId xmlns:a16="http://schemas.microsoft.com/office/drawing/2014/main" id="{8CB81903-5A64-BD73-92C4-228819293855}"/>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9" name="Oval 51">
                <a:extLst>
                  <a:ext uri="{FF2B5EF4-FFF2-40B4-BE49-F238E27FC236}">
                    <a16:creationId xmlns:a16="http://schemas.microsoft.com/office/drawing/2014/main" id="{2ADF452F-8F14-EC65-D595-AA65E2397FF0}"/>
                  </a:ext>
                </a:extLst>
              </p:cNvPr>
              <p:cNvSpPr/>
              <p:nvPr/>
            </p:nvSpPr>
            <p:spPr>
              <a:xfrm rot="382802">
                <a:off x="4243459" y="3757248"/>
                <a:ext cx="467884" cy="526225"/>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6" name="Group 155">
              <a:extLst>
                <a:ext uri="{FF2B5EF4-FFF2-40B4-BE49-F238E27FC236}">
                  <a16:creationId xmlns:a16="http://schemas.microsoft.com/office/drawing/2014/main" id="{D7E6D99D-9F30-7FC1-D659-799CFDF8FD0F}"/>
                </a:ext>
              </a:extLst>
            </p:cNvPr>
            <p:cNvGrpSpPr/>
            <p:nvPr/>
          </p:nvGrpSpPr>
          <p:grpSpPr>
            <a:xfrm rot="4901691">
              <a:off x="2346404" y="2617135"/>
              <a:ext cx="83222" cy="95325"/>
              <a:chOff x="4000632" y="3484791"/>
              <a:chExt cx="886952" cy="1011586"/>
            </a:xfrm>
          </p:grpSpPr>
          <p:sp>
            <p:nvSpPr>
              <p:cNvPr id="186" name="Oval 50">
                <a:extLst>
                  <a:ext uri="{FF2B5EF4-FFF2-40B4-BE49-F238E27FC236}">
                    <a16:creationId xmlns:a16="http://schemas.microsoft.com/office/drawing/2014/main" id="{220EA22E-5B4F-D309-6F4F-0BED1867B458}"/>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7" name="Oval 51">
                <a:extLst>
                  <a:ext uri="{FF2B5EF4-FFF2-40B4-BE49-F238E27FC236}">
                    <a16:creationId xmlns:a16="http://schemas.microsoft.com/office/drawing/2014/main" id="{557B39B3-ACEC-E6A2-9BA0-6ECEA9B5A506}"/>
                  </a:ext>
                </a:extLst>
              </p:cNvPr>
              <p:cNvSpPr/>
              <p:nvPr/>
            </p:nvSpPr>
            <p:spPr>
              <a:xfrm rot="382802">
                <a:off x="4292318" y="3818791"/>
                <a:ext cx="415592" cy="467414"/>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7" name="Group 156">
              <a:extLst>
                <a:ext uri="{FF2B5EF4-FFF2-40B4-BE49-F238E27FC236}">
                  <a16:creationId xmlns:a16="http://schemas.microsoft.com/office/drawing/2014/main" id="{A5BAE969-0FC7-B2B1-2398-82D571E103BC}"/>
                </a:ext>
              </a:extLst>
            </p:cNvPr>
            <p:cNvGrpSpPr/>
            <p:nvPr/>
          </p:nvGrpSpPr>
          <p:grpSpPr>
            <a:xfrm rot="2885139">
              <a:off x="2188286" y="2884880"/>
              <a:ext cx="83222" cy="95325"/>
              <a:chOff x="4000632" y="3484791"/>
              <a:chExt cx="886952" cy="1011586"/>
            </a:xfrm>
          </p:grpSpPr>
          <p:sp>
            <p:nvSpPr>
              <p:cNvPr id="184" name="Oval 50">
                <a:extLst>
                  <a:ext uri="{FF2B5EF4-FFF2-40B4-BE49-F238E27FC236}">
                    <a16:creationId xmlns:a16="http://schemas.microsoft.com/office/drawing/2014/main" id="{FAA75BB4-A802-10B6-14A9-FA941B7A6F50}"/>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5" name="Oval 51">
                <a:extLst>
                  <a:ext uri="{FF2B5EF4-FFF2-40B4-BE49-F238E27FC236}">
                    <a16:creationId xmlns:a16="http://schemas.microsoft.com/office/drawing/2014/main" id="{2B51458A-F72A-E4BF-3D6D-F64D09FBD012}"/>
                  </a:ext>
                </a:extLst>
              </p:cNvPr>
              <p:cNvSpPr/>
              <p:nvPr/>
            </p:nvSpPr>
            <p:spPr>
              <a:xfrm rot="382802">
                <a:off x="4292318" y="3818791"/>
                <a:ext cx="415592" cy="467414"/>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8" name="Group 157">
              <a:extLst>
                <a:ext uri="{FF2B5EF4-FFF2-40B4-BE49-F238E27FC236}">
                  <a16:creationId xmlns:a16="http://schemas.microsoft.com/office/drawing/2014/main" id="{BF7B573C-905A-991A-A998-37D0134B7434}"/>
                </a:ext>
              </a:extLst>
            </p:cNvPr>
            <p:cNvGrpSpPr/>
            <p:nvPr/>
          </p:nvGrpSpPr>
          <p:grpSpPr>
            <a:xfrm rot="3697939">
              <a:off x="2406854" y="2705200"/>
              <a:ext cx="98140" cy="110634"/>
              <a:chOff x="4000632" y="3484791"/>
              <a:chExt cx="886952" cy="1011586"/>
            </a:xfrm>
          </p:grpSpPr>
          <p:sp>
            <p:nvSpPr>
              <p:cNvPr id="182" name="Oval 50">
                <a:extLst>
                  <a:ext uri="{FF2B5EF4-FFF2-40B4-BE49-F238E27FC236}">
                    <a16:creationId xmlns:a16="http://schemas.microsoft.com/office/drawing/2014/main" id="{1BB1CD69-E8CB-1A7A-3168-A178CF509B7A}"/>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3" name="Oval 51">
                <a:extLst>
                  <a:ext uri="{FF2B5EF4-FFF2-40B4-BE49-F238E27FC236}">
                    <a16:creationId xmlns:a16="http://schemas.microsoft.com/office/drawing/2014/main" id="{A4FE7984-2C37-92E7-5F96-DC9D3CCACB0E}"/>
                  </a:ext>
                </a:extLst>
              </p:cNvPr>
              <p:cNvSpPr/>
              <p:nvPr/>
            </p:nvSpPr>
            <p:spPr>
              <a:xfrm rot="382802">
                <a:off x="4129748" y="3760158"/>
                <a:ext cx="570536" cy="641675"/>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59" name="Group 158">
              <a:extLst>
                <a:ext uri="{FF2B5EF4-FFF2-40B4-BE49-F238E27FC236}">
                  <a16:creationId xmlns:a16="http://schemas.microsoft.com/office/drawing/2014/main" id="{F47CC2E4-CCF8-E978-CC67-344B9E5B4717}"/>
                </a:ext>
              </a:extLst>
            </p:cNvPr>
            <p:cNvGrpSpPr/>
            <p:nvPr/>
          </p:nvGrpSpPr>
          <p:grpSpPr>
            <a:xfrm rot="2885139">
              <a:off x="2460509" y="2854092"/>
              <a:ext cx="83616" cy="94261"/>
              <a:chOff x="4000632" y="3484791"/>
              <a:chExt cx="886952" cy="1011586"/>
            </a:xfrm>
          </p:grpSpPr>
          <p:sp>
            <p:nvSpPr>
              <p:cNvPr id="180" name="Oval 50">
                <a:extLst>
                  <a:ext uri="{FF2B5EF4-FFF2-40B4-BE49-F238E27FC236}">
                    <a16:creationId xmlns:a16="http://schemas.microsoft.com/office/drawing/2014/main" id="{19A7BE1A-4132-1553-76B2-A49AC2295AA2}"/>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1" name="Oval 51">
                <a:extLst>
                  <a:ext uri="{FF2B5EF4-FFF2-40B4-BE49-F238E27FC236}">
                    <a16:creationId xmlns:a16="http://schemas.microsoft.com/office/drawing/2014/main" id="{B2F95EED-B2F2-CD94-F8AC-DC38129741C9}"/>
                  </a:ext>
                </a:extLst>
              </p:cNvPr>
              <p:cNvSpPr/>
              <p:nvPr/>
            </p:nvSpPr>
            <p:spPr>
              <a:xfrm rot="382802">
                <a:off x="4129748" y="3760158"/>
                <a:ext cx="570536" cy="641675"/>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cxnSp>
          <p:nvCxnSpPr>
            <p:cNvPr id="160" name="Straight Arrow Connector 159">
              <a:extLst>
                <a:ext uri="{FF2B5EF4-FFF2-40B4-BE49-F238E27FC236}">
                  <a16:creationId xmlns:a16="http://schemas.microsoft.com/office/drawing/2014/main" id="{187039DD-63E7-0C94-4C23-41FAE1404D87}"/>
                </a:ext>
              </a:extLst>
            </p:cNvPr>
            <p:cNvCxnSpPr>
              <a:cxnSpLocks/>
            </p:cNvCxnSpPr>
            <p:nvPr/>
          </p:nvCxnSpPr>
          <p:spPr bwMode="auto">
            <a:xfrm>
              <a:off x="2408599" y="3230372"/>
              <a:ext cx="10029" cy="283622"/>
            </a:xfrm>
            <a:prstGeom prst="straightConnector1">
              <a:avLst/>
            </a:prstGeom>
            <a:noFill/>
            <a:ln w="28575" cap="flat" cmpd="sng" algn="ctr">
              <a:solidFill>
                <a:schemeClr val="bg1"/>
              </a:solidFill>
              <a:prstDash val="solid"/>
              <a:round/>
              <a:headEnd type="none" w="med" len="med"/>
              <a:tailEnd type="triangle"/>
            </a:ln>
            <a:effectLst/>
          </p:spPr>
        </p:cxnSp>
        <p:grpSp>
          <p:nvGrpSpPr>
            <p:cNvPr id="161" name="Group 160">
              <a:extLst>
                <a:ext uri="{FF2B5EF4-FFF2-40B4-BE49-F238E27FC236}">
                  <a16:creationId xmlns:a16="http://schemas.microsoft.com/office/drawing/2014/main" id="{36DE9E64-C322-CC54-2245-ABA17485A464}"/>
                </a:ext>
              </a:extLst>
            </p:cNvPr>
            <p:cNvGrpSpPr/>
            <p:nvPr/>
          </p:nvGrpSpPr>
          <p:grpSpPr>
            <a:xfrm>
              <a:off x="2230390" y="3634792"/>
              <a:ext cx="464489" cy="474869"/>
              <a:chOff x="2895190" y="2662895"/>
              <a:chExt cx="464489" cy="474869"/>
            </a:xfrm>
          </p:grpSpPr>
          <p:grpSp>
            <p:nvGrpSpPr>
              <p:cNvPr id="162" name="Group 161">
                <a:extLst>
                  <a:ext uri="{FF2B5EF4-FFF2-40B4-BE49-F238E27FC236}">
                    <a16:creationId xmlns:a16="http://schemas.microsoft.com/office/drawing/2014/main" id="{86BD1BD2-E26F-91DB-B54C-140F012EA7CB}"/>
                  </a:ext>
                </a:extLst>
              </p:cNvPr>
              <p:cNvGrpSpPr/>
              <p:nvPr/>
            </p:nvGrpSpPr>
            <p:grpSpPr>
              <a:xfrm rot="2025222">
                <a:off x="2916242" y="2799740"/>
                <a:ext cx="137554" cy="156882"/>
                <a:chOff x="4000632" y="3484791"/>
                <a:chExt cx="886952" cy="1011586"/>
              </a:xfrm>
            </p:grpSpPr>
            <p:sp>
              <p:nvSpPr>
                <p:cNvPr id="178" name="Oval 50">
                  <a:extLst>
                    <a:ext uri="{FF2B5EF4-FFF2-40B4-BE49-F238E27FC236}">
                      <a16:creationId xmlns:a16="http://schemas.microsoft.com/office/drawing/2014/main" id="{F2F5DF2B-3B3D-45DD-59D5-A04AEB1C86F6}"/>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9" name="Oval 51">
                  <a:extLst>
                    <a:ext uri="{FF2B5EF4-FFF2-40B4-BE49-F238E27FC236}">
                      <a16:creationId xmlns:a16="http://schemas.microsoft.com/office/drawing/2014/main" id="{B42DF734-4C5D-F140-7756-622213D71F55}"/>
                    </a:ext>
                  </a:extLst>
                </p:cNvPr>
                <p:cNvSpPr/>
                <p:nvPr/>
              </p:nvSpPr>
              <p:spPr>
                <a:xfrm rot="382802">
                  <a:off x="4178996" y="3676072"/>
                  <a:ext cx="536870" cy="60381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3" name="Group 162">
                <a:extLst>
                  <a:ext uri="{FF2B5EF4-FFF2-40B4-BE49-F238E27FC236}">
                    <a16:creationId xmlns:a16="http://schemas.microsoft.com/office/drawing/2014/main" id="{DC8EF6CE-8E9F-102D-3C6E-325EE9ACD6B8}"/>
                  </a:ext>
                </a:extLst>
              </p:cNvPr>
              <p:cNvGrpSpPr/>
              <p:nvPr/>
            </p:nvGrpSpPr>
            <p:grpSpPr>
              <a:xfrm rot="4901691">
                <a:off x="3106708" y="2777720"/>
                <a:ext cx="157411" cy="180303"/>
                <a:chOff x="4000632" y="3484791"/>
                <a:chExt cx="886952" cy="1011586"/>
              </a:xfrm>
            </p:grpSpPr>
            <p:sp>
              <p:nvSpPr>
                <p:cNvPr id="176" name="Oval 50">
                  <a:extLst>
                    <a:ext uri="{FF2B5EF4-FFF2-40B4-BE49-F238E27FC236}">
                      <a16:creationId xmlns:a16="http://schemas.microsoft.com/office/drawing/2014/main" id="{B89070EC-7FD7-ED82-D531-09CC2670F3AD}"/>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7" name="Oval 51">
                  <a:extLst>
                    <a:ext uri="{FF2B5EF4-FFF2-40B4-BE49-F238E27FC236}">
                      <a16:creationId xmlns:a16="http://schemas.microsoft.com/office/drawing/2014/main" id="{D0B3D4AD-1B72-7265-C221-C84C5A7FFD08}"/>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4" name="Group 163">
                <a:extLst>
                  <a:ext uri="{FF2B5EF4-FFF2-40B4-BE49-F238E27FC236}">
                    <a16:creationId xmlns:a16="http://schemas.microsoft.com/office/drawing/2014/main" id="{DF41EAF2-B4E3-877C-8342-59B183C15C17}"/>
                  </a:ext>
                </a:extLst>
              </p:cNvPr>
              <p:cNvGrpSpPr/>
              <p:nvPr/>
            </p:nvGrpSpPr>
            <p:grpSpPr>
              <a:xfrm rot="4901691">
                <a:off x="3016778" y="2654744"/>
                <a:ext cx="112098" cy="128400"/>
                <a:chOff x="4000632" y="3484791"/>
                <a:chExt cx="886952" cy="1011586"/>
              </a:xfrm>
            </p:grpSpPr>
            <p:sp>
              <p:nvSpPr>
                <p:cNvPr id="174" name="Oval 50">
                  <a:extLst>
                    <a:ext uri="{FF2B5EF4-FFF2-40B4-BE49-F238E27FC236}">
                      <a16:creationId xmlns:a16="http://schemas.microsoft.com/office/drawing/2014/main" id="{E84B75D5-EC05-1FAD-D05E-D6C1ECCEF8CE}"/>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5" name="Oval 51">
                  <a:extLst>
                    <a:ext uri="{FF2B5EF4-FFF2-40B4-BE49-F238E27FC236}">
                      <a16:creationId xmlns:a16="http://schemas.microsoft.com/office/drawing/2014/main" id="{F5BDEA15-7B6C-79FA-F7C5-64C7E56F72B2}"/>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5" name="Group 164">
                <a:extLst>
                  <a:ext uri="{FF2B5EF4-FFF2-40B4-BE49-F238E27FC236}">
                    <a16:creationId xmlns:a16="http://schemas.microsoft.com/office/drawing/2014/main" id="{D8F5ADBC-7830-6BB7-5F25-588EDC9F54FD}"/>
                  </a:ext>
                </a:extLst>
              </p:cNvPr>
              <p:cNvGrpSpPr/>
              <p:nvPr/>
            </p:nvGrpSpPr>
            <p:grpSpPr>
              <a:xfrm rot="2885139">
                <a:off x="3235045" y="2942588"/>
                <a:ext cx="116186" cy="133083"/>
                <a:chOff x="4000632" y="3484791"/>
                <a:chExt cx="886952" cy="1011586"/>
              </a:xfrm>
            </p:grpSpPr>
            <p:sp>
              <p:nvSpPr>
                <p:cNvPr id="172" name="Oval 50">
                  <a:extLst>
                    <a:ext uri="{FF2B5EF4-FFF2-40B4-BE49-F238E27FC236}">
                      <a16:creationId xmlns:a16="http://schemas.microsoft.com/office/drawing/2014/main" id="{9F169051-F012-D1EA-6740-14B3FC4D8E5F}"/>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3" name="Oval 51">
                  <a:extLst>
                    <a:ext uri="{FF2B5EF4-FFF2-40B4-BE49-F238E27FC236}">
                      <a16:creationId xmlns:a16="http://schemas.microsoft.com/office/drawing/2014/main" id="{A06C7999-E339-547A-772F-36F2EEE5250F}"/>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6" name="Group 165">
                <a:extLst>
                  <a:ext uri="{FF2B5EF4-FFF2-40B4-BE49-F238E27FC236}">
                    <a16:creationId xmlns:a16="http://schemas.microsoft.com/office/drawing/2014/main" id="{CFA69107-13C6-9D5B-8458-59745231097B}"/>
                  </a:ext>
                </a:extLst>
              </p:cNvPr>
              <p:cNvGrpSpPr/>
              <p:nvPr/>
            </p:nvGrpSpPr>
            <p:grpSpPr>
              <a:xfrm rot="2885139">
                <a:off x="2887382" y="3019322"/>
                <a:ext cx="126250" cy="110634"/>
                <a:chOff x="4000632" y="3484791"/>
                <a:chExt cx="886952" cy="1011586"/>
              </a:xfrm>
            </p:grpSpPr>
            <p:sp>
              <p:nvSpPr>
                <p:cNvPr id="170" name="Oval 50">
                  <a:extLst>
                    <a:ext uri="{FF2B5EF4-FFF2-40B4-BE49-F238E27FC236}">
                      <a16:creationId xmlns:a16="http://schemas.microsoft.com/office/drawing/2014/main" id="{80E1BC7B-4399-591D-A58E-990CC162693E}"/>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1" name="Oval 51">
                  <a:extLst>
                    <a:ext uri="{FF2B5EF4-FFF2-40B4-BE49-F238E27FC236}">
                      <a16:creationId xmlns:a16="http://schemas.microsoft.com/office/drawing/2014/main" id="{37BF012A-8595-3FF4-7446-759685726C32}"/>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7" name="Group 166">
                <a:extLst>
                  <a:ext uri="{FF2B5EF4-FFF2-40B4-BE49-F238E27FC236}">
                    <a16:creationId xmlns:a16="http://schemas.microsoft.com/office/drawing/2014/main" id="{39A784E1-A76F-929A-4CEA-EFD3FAE2F465}"/>
                  </a:ext>
                </a:extLst>
              </p:cNvPr>
              <p:cNvGrpSpPr/>
              <p:nvPr/>
            </p:nvGrpSpPr>
            <p:grpSpPr>
              <a:xfrm rot="2885139">
                <a:off x="3057967" y="2987842"/>
                <a:ext cx="138144" cy="155731"/>
                <a:chOff x="4000632" y="3484791"/>
                <a:chExt cx="886952" cy="1011586"/>
              </a:xfrm>
            </p:grpSpPr>
            <p:sp>
              <p:nvSpPr>
                <p:cNvPr id="168" name="Oval 50">
                  <a:extLst>
                    <a:ext uri="{FF2B5EF4-FFF2-40B4-BE49-F238E27FC236}">
                      <a16:creationId xmlns:a16="http://schemas.microsoft.com/office/drawing/2014/main" id="{7AF8B429-2CFC-FF93-6DD0-3FDEFFA164CA}"/>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69" name="Oval 51">
                  <a:extLst>
                    <a:ext uri="{FF2B5EF4-FFF2-40B4-BE49-F238E27FC236}">
                      <a16:creationId xmlns:a16="http://schemas.microsoft.com/office/drawing/2014/main" id="{9DFBE646-FD16-E236-1641-DE54878FCC19}"/>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grpSp>
      <p:grpSp>
        <p:nvGrpSpPr>
          <p:cNvPr id="202" name="Group 201">
            <a:extLst>
              <a:ext uri="{FF2B5EF4-FFF2-40B4-BE49-F238E27FC236}">
                <a16:creationId xmlns:a16="http://schemas.microsoft.com/office/drawing/2014/main" id="{6A72273D-DF8A-9A16-1D8C-575EDD7B6A86}"/>
              </a:ext>
            </a:extLst>
          </p:cNvPr>
          <p:cNvGrpSpPr/>
          <p:nvPr/>
        </p:nvGrpSpPr>
        <p:grpSpPr>
          <a:xfrm>
            <a:off x="444464" y="2623939"/>
            <a:ext cx="1527888" cy="1978619"/>
            <a:chOff x="-14984" y="3035154"/>
            <a:chExt cx="1621218" cy="2099481"/>
          </a:xfrm>
        </p:grpSpPr>
        <p:pic>
          <p:nvPicPr>
            <p:cNvPr id="203" name="Picture 202">
              <a:extLst>
                <a:ext uri="{FF2B5EF4-FFF2-40B4-BE49-F238E27FC236}">
                  <a16:creationId xmlns:a16="http://schemas.microsoft.com/office/drawing/2014/main" id="{2533A75F-C660-D6C5-CCD5-F900CB151A2A}"/>
                </a:ext>
              </a:extLst>
            </p:cNvPr>
            <p:cNvPicPr>
              <a:picLocks noChangeAspect="1"/>
            </p:cNvPicPr>
            <p:nvPr/>
          </p:nvPicPr>
          <p:blipFill rotWithShape="1">
            <a:blip r:embed="rId7">
              <a:extLst>
                <a:ext uri="{28A0092B-C50C-407E-A947-70E740481C1C}">
                  <a14:useLocalDpi xmlns:a14="http://schemas.microsoft.com/office/drawing/2010/main" val="0"/>
                </a:ext>
              </a:extLst>
            </a:blip>
            <a:srcRect b="41381"/>
            <a:stretch/>
          </p:blipFill>
          <p:spPr>
            <a:xfrm>
              <a:off x="-14984" y="3035154"/>
              <a:ext cx="1346104" cy="2099481"/>
            </a:xfrm>
            <a:prstGeom prst="rect">
              <a:avLst/>
            </a:prstGeom>
          </p:spPr>
        </p:pic>
        <p:pic>
          <p:nvPicPr>
            <p:cNvPr id="204" name="Picture 203">
              <a:extLst>
                <a:ext uri="{FF2B5EF4-FFF2-40B4-BE49-F238E27FC236}">
                  <a16:creationId xmlns:a16="http://schemas.microsoft.com/office/drawing/2014/main" id="{981C0137-D675-17D4-82AA-2E05995138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791242" y="3395816"/>
              <a:ext cx="814992" cy="937702"/>
            </a:xfrm>
            <a:prstGeom prst="rect">
              <a:avLst/>
            </a:prstGeom>
          </p:spPr>
        </p:pic>
      </p:grpSp>
      <p:grpSp>
        <p:nvGrpSpPr>
          <p:cNvPr id="205" name="Group 204">
            <a:extLst>
              <a:ext uri="{FF2B5EF4-FFF2-40B4-BE49-F238E27FC236}">
                <a16:creationId xmlns:a16="http://schemas.microsoft.com/office/drawing/2014/main" id="{9C4F7DB4-C62F-7244-F378-A8E9F3DBF87F}"/>
              </a:ext>
            </a:extLst>
          </p:cNvPr>
          <p:cNvGrpSpPr/>
          <p:nvPr/>
        </p:nvGrpSpPr>
        <p:grpSpPr>
          <a:xfrm>
            <a:off x="9052794" y="2673117"/>
            <a:ext cx="1418776" cy="1917354"/>
            <a:chOff x="8699622" y="2889642"/>
            <a:chExt cx="1621218" cy="2190937"/>
          </a:xfrm>
        </p:grpSpPr>
        <p:pic>
          <p:nvPicPr>
            <p:cNvPr id="206" name="Picture 205">
              <a:extLst>
                <a:ext uri="{FF2B5EF4-FFF2-40B4-BE49-F238E27FC236}">
                  <a16:creationId xmlns:a16="http://schemas.microsoft.com/office/drawing/2014/main" id="{05B00214-1FE4-45E4-B3D3-BA17B6444F4D}"/>
                </a:ext>
              </a:extLst>
            </p:cNvPr>
            <p:cNvPicPr>
              <a:picLocks noChangeAspect="1"/>
            </p:cNvPicPr>
            <p:nvPr/>
          </p:nvPicPr>
          <p:blipFill rotWithShape="1">
            <a:blip r:embed="rId7">
              <a:extLst>
                <a:ext uri="{28A0092B-C50C-407E-A947-70E740481C1C}">
                  <a14:useLocalDpi xmlns:a14="http://schemas.microsoft.com/office/drawing/2010/main" val="0"/>
                </a:ext>
              </a:extLst>
            </a:blip>
            <a:srcRect b="38827"/>
            <a:stretch/>
          </p:blipFill>
          <p:spPr>
            <a:xfrm>
              <a:off x="8699622" y="2889642"/>
              <a:ext cx="1346104" cy="2190937"/>
            </a:xfrm>
            <a:prstGeom prst="rect">
              <a:avLst/>
            </a:prstGeom>
          </p:spPr>
        </p:pic>
        <p:grpSp>
          <p:nvGrpSpPr>
            <p:cNvPr id="207" name="Group 206">
              <a:extLst>
                <a:ext uri="{FF2B5EF4-FFF2-40B4-BE49-F238E27FC236}">
                  <a16:creationId xmlns:a16="http://schemas.microsoft.com/office/drawing/2014/main" id="{62F62480-7064-F82F-2F8E-4847B93027A0}"/>
                </a:ext>
              </a:extLst>
            </p:cNvPr>
            <p:cNvGrpSpPr/>
            <p:nvPr/>
          </p:nvGrpSpPr>
          <p:grpSpPr>
            <a:xfrm>
              <a:off x="9505848" y="3250303"/>
              <a:ext cx="814992" cy="937702"/>
              <a:chOff x="9198849" y="3403830"/>
              <a:chExt cx="814992" cy="937702"/>
            </a:xfrm>
          </p:grpSpPr>
          <p:pic>
            <p:nvPicPr>
              <p:cNvPr id="208" name="Picture 207">
                <a:extLst>
                  <a:ext uri="{FF2B5EF4-FFF2-40B4-BE49-F238E27FC236}">
                    <a16:creationId xmlns:a16="http://schemas.microsoft.com/office/drawing/2014/main" id="{9EBD79C1-EAB9-D3D8-BDE2-77E82218E1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9198849" y="3403830"/>
                <a:ext cx="814992" cy="937702"/>
              </a:xfrm>
              <a:prstGeom prst="rect">
                <a:avLst/>
              </a:prstGeom>
            </p:spPr>
          </p:pic>
          <p:sp>
            <p:nvSpPr>
              <p:cNvPr id="209" name="Rectangle 208">
                <a:extLst>
                  <a:ext uri="{FF2B5EF4-FFF2-40B4-BE49-F238E27FC236}">
                    <a16:creationId xmlns:a16="http://schemas.microsoft.com/office/drawing/2014/main" id="{80C5B2A9-F446-AF34-DE08-5F0A40392030}"/>
                  </a:ext>
                </a:extLst>
              </p:cNvPr>
              <p:cNvSpPr/>
              <p:nvPr/>
            </p:nvSpPr>
            <p:spPr bwMode="auto">
              <a:xfrm>
                <a:off x="9621826" y="3533876"/>
                <a:ext cx="370199" cy="40197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10" name="Group 209">
                <a:extLst>
                  <a:ext uri="{FF2B5EF4-FFF2-40B4-BE49-F238E27FC236}">
                    <a16:creationId xmlns:a16="http://schemas.microsoft.com/office/drawing/2014/main" id="{11500156-D9CB-96E1-0728-37E63F88812B}"/>
                  </a:ext>
                </a:extLst>
              </p:cNvPr>
              <p:cNvGrpSpPr/>
              <p:nvPr/>
            </p:nvGrpSpPr>
            <p:grpSpPr>
              <a:xfrm>
                <a:off x="9685437" y="3594716"/>
                <a:ext cx="248446" cy="290488"/>
                <a:chOff x="9351465" y="3576171"/>
                <a:chExt cx="248446" cy="290488"/>
              </a:xfrm>
            </p:grpSpPr>
            <p:grpSp>
              <p:nvGrpSpPr>
                <p:cNvPr id="211" name="Group 210">
                  <a:extLst>
                    <a:ext uri="{FF2B5EF4-FFF2-40B4-BE49-F238E27FC236}">
                      <a16:creationId xmlns:a16="http://schemas.microsoft.com/office/drawing/2014/main" id="{3A96C465-BEC7-F521-2EF2-0C56EDDA34DE}"/>
                    </a:ext>
                  </a:extLst>
                </p:cNvPr>
                <p:cNvGrpSpPr/>
                <p:nvPr/>
              </p:nvGrpSpPr>
              <p:grpSpPr>
                <a:xfrm rot="1867134">
                  <a:off x="9351465" y="3576171"/>
                  <a:ext cx="181844" cy="173029"/>
                  <a:chOff x="7507009" y="3841693"/>
                  <a:chExt cx="638528" cy="607575"/>
                </a:xfrm>
              </p:grpSpPr>
              <p:sp>
                <p:nvSpPr>
                  <p:cNvPr id="218" name="Oval 50">
                    <a:extLst>
                      <a:ext uri="{FF2B5EF4-FFF2-40B4-BE49-F238E27FC236}">
                        <a16:creationId xmlns:a16="http://schemas.microsoft.com/office/drawing/2014/main" id="{38310BC0-B77F-6812-A5B7-0D4E8A9C30AB}"/>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19" name="Oval 51">
                    <a:extLst>
                      <a:ext uri="{FF2B5EF4-FFF2-40B4-BE49-F238E27FC236}">
                        <a16:creationId xmlns:a16="http://schemas.microsoft.com/office/drawing/2014/main" id="{4D0AC6B9-6D5F-BBE7-5F2D-75236A8F51C1}"/>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212" name="Group 211">
                  <a:extLst>
                    <a:ext uri="{FF2B5EF4-FFF2-40B4-BE49-F238E27FC236}">
                      <a16:creationId xmlns:a16="http://schemas.microsoft.com/office/drawing/2014/main" id="{2F991379-C589-29EE-E6FF-3C777727F0F5}"/>
                    </a:ext>
                  </a:extLst>
                </p:cNvPr>
                <p:cNvGrpSpPr/>
                <p:nvPr/>
              </p:nvGrpSpPr>
              <p:grpSpPr>
                <a:xfrm rot="1867134">
                  <a:off x="9490430" y="3739698"/>
                  <a:ext cx="109481" cy="104174"/>
                  <a:chOff x="7507009" y="3841693"/>
                  <a:chExt cx="638528" cy="607575"/>
                </a:xfrm>
              </p:grpSpPr>
              <p:sp>
                <p:nvSpPr>
                  <p:cNvPr id="216" name="Oval 50">
                    <a:extLst>
                      <a:ext uri="{FF2B5EF4-FFF2-40B4-BE49-F238E27FC236}">
                        <a16:creationId xmlns:a16="http://schemas.microsoft.com/office/drawing/2014/main" id="{A7FCE234-2607-30B9-0FD6-01A2216EF523}"/>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17" name="Oval 51">
                    <a:extLst>
                      <a:ext uri="{FF2B5EF4-FFF2-40B4-BE49-F238E27FC236}">
                        <a16:creationId xmlns:a16="http://schemas.microsoft.com/office/drawing/2014/main" id="{1B8A93A8-436C-5F4B-5D9A-56C97E91D9E8}"/>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213" name="Group 212">
                  <a:extLst>
                    <a:ext uri="{FF2B5EF4-FFF2-40B4-BE49-F238E27FC236}">
                      <a16:creationId xmlns:a16="http://schemas.microsoft.com/office/drawing/2014/main" id="{02ACB2CD-095D-7E90-4F8E-F60092B7D9C5}"/>
                    </a:ext>
                  </a:extLst>
                </p:cNvPr>
                <p:cNvGrpSpPr/>
                <p:nvPr/>
              </p:nvGrpSpPr>
              <p:grpSpPr>
                <a:xfrm rot="1867134">
                  <a:off x="9385110" y="3786446"/>
                  <a:ext cx="84299" cy="80213"/>
                  <a:chOff x="7507009" y="3841693"/>
                  <a:chExt cx="638528" cy="607575"/>
                </a:xfrm>
              </p:grpSpPr>
              <p:sp>
                <p:nvSpPr>
                  <p:cNvPr id="214" name="Oval 50">
                    <a:extLst>
                      <a:ext uri="{FF2B5EF4-FFF2-40B4-BE49-F238E27FC236}">
                        <a16:creationId xmlns:a16="http://schemas.microsoft.com/office/drawing/2014/main" id="{8DB985E4-7CA3-435C-982E-3C84385B846B}"/>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15" name="Oval 51">
                    <a:extLst>
                      <a:ext uri="{FF2B5EF4-FFF2-40B4-BE49-F238E27FC236}">
                        <a16:creationId xmlns:a16="http://schemas.microsoft.com/office/drawing/2014/main" id="{8CFBB9B8-3F4F-4BFF-3C77-3E57B94F517A}"/>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grpSp>
      </p:grpSp>
      <p:sp>
        <p:nvSpPr>
          <p:cNvPr id="220" name="TextBox 219">
            <a:extLst>
              <a:ext uri="{FF2B5EF4-FFF2-40B4-BE49-F238E27FC236}">
                <a16:creationId xmlns:a16="http://schemas.microsoft.com/office/drawing/2014/main" id="{797A0468-1821-43CC-114A-C44B7E2BB03A}"/>
              </a:ext>
            </a:extLst>
          </p:cNvPr>
          <p:cNvSpPr txBox="1"/>
          <p:nvPr/>
        </p:nvSpPr>
        <p:spPr bwMode="auto">
          <a:xfrm>
            <a:off x="320497" y="1612547"/>
            <a:ext cx="1731910" cy="400110"/>
          </a:xfrm>
          <a:prstGeom prst="rect">
            <a:avLst/>
          </a:prstGeom>
          <a:solidFill>
            <a:schemeClr val="accent2">
              <a:lumMod val="20000"/>
              <a:lumOff val="80000"/>
            </a:schemeClr>
          </a:solidFill>
          <a:ln>
            <a:noFill/>
          </a:ln>
        </p:spPr>
        <p:txBody>
          <a:bodyPr wrap="none" rtlCol="0">
            <a:no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Leukapheresis</a:t>
            </a:r>
          </a:p>
        </p:txBody>
      </p:sp>
      <p:sp>
        <p:nvSpPr>
          <p:cNvPr id="221" name="TextBox 220">
            <a:extLst>
              <a:ext uri="{FF2B5EF4-FFF2-40B4-BE49-F238E27FC236}">
                <a16:creationId xmlns:a16="http://schemas.microsoft.com/office/drawing/2014/main" id="{3F49798C-F546-F968-8C0E-C99CF9F3BA3D}"/>
              </a:ext>
            </a:extLst>
          </p:cNvPr>
          <p:cNvSpPr txBox="1"/>
          <p:nvPr/>
        </p:nvSpPr>
        <p:spPr bwMode="auto">
          <a:xfrm>
            <a:off x="2139351" y="1612547"/>
            <a:ext cx="6610985" cy="400110"/>
          </a:xfrm>
          <a:prstGeom prst="rect">
            <a:avLst/>
          </a:prstGeom>
          <a:solidFill>
            <a:schemeClr val="accent3">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Manufacturing </a:t>
            </a:r>
          </a:p>
        </p:txBody>
      </p:sp>
      <p:sp>
        <p:nvSpPr>
          <p:cNvPr id="222" name="TextBox 221">
            <a:extLst>
              <a:ext uri="{FF2B5EF4-FFF2-40B4-BE49-F238E27FC236}">
                <a16:creationId xmlns:a16="http://schemas.microsoft.com/office/drawing/2014/main" id="{859BF2C8-5EC1-9FE9-DECE-FF3F55AAB5D4}"/>
              </a:ext>
            </a:extLst>
          </p:cNvPr>
          <p:cNvSpPr txBox="1"/>
          <p:nvPr/>
        </p:nvSpPr>
        <p:spPr bwMode="auto">
          <a:xfrm>
            <a:off x="8828160" y="1612547"/>
            <a:ext cx="1818511" cy="400110"/>
          </a:xfrm>
          <a:prstGeom prst="rect">
            <a:avLst/>
          </a:prstGeom>
          <a:solidFill>
            <a:srgbClr val="71E2C4"/>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a:t>
            </a:r>
          </a:p>
        </p:txBody>
      </p:sp>
      <p:sp>
        <p:nvSpPr>
          <p:cNvPr id="223" name="TextBox 222">
            <a:extLst>
              <a:ext uri="{FF2B5EF4-FFF2-40B4-BE49-F238E27FC236}">
                <a16:creationId xmlns:a16="http://schemas.microsoft.com/office/drawing/2014/main" id="{33B9DC60-76E5-0757-DBCB-51C6A91FA4B1}"/>
              </a:ext>
            </a:extLst>
          </p:cNvPr>
          <p:cNvSpPr txBox="1"/>
          <p:nvPr/>
        </p:nvSpPr>
        <p:spPr bwMode="auto">
          <a:xfrm>
            <a:off x="311578" y="2000547"/>
            <a:ext cx="1587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Collect patient’s white blood cells</a:t>
            </a:r>
          </a:p>
        </p:txBody>
      </p:sp>
      <p:sp>
        <p:nvSpPr>
          <p:cNvPr id="224" name="TextBox 223">
            <a:extLst>
              <a:ext uri="{FF2B5EF4-FFF2-40B4-BE49-F238E27FC236}">
                <a16:creationId xmlns:a16="http://schemas.microsoft.com/office/drawing/2014/main" id="{1BC246FE-8C7B-4E5E-FB11-D20F6E826F25}"/>
              </a:ext>
            </a:extLst>
          </p:cNvPr>
          <p:cNvSpPr txBox="1"/>
          <p:nvPr/>
        </p:nvSpPr>
        <p:spPr bwMode="auto">
          <a:xfrm>
            <a:off x="2144361" y="2009852"/>
            <a:ext cx="1426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Isolate and activate T-cells</a:t>
            </a:r>
          </a:p>
        </p:txBody>
      </p:sp>
      <p:sp>
        <p:nvSpPr>
          <p:cNvPr id="225" name="TextBox 224">
            <a:extLst>
              <a:ext uri="{FF2B5EF4-FFF2-40B4-BE49-F238E27FC236}">
                <a16:creationId xmlns:a16="http://schemas.microsoft.com/office/drawing/2014/main" id="{12D6C8C0-A4CE-2293-2EE1-68A4331767D5}"/>
              </a:ext>
            </a:extLst>
          </p:cNvPr>
          <p:cNvSpPr txBox="1"/>
          <p:nvPr/>
        </p:nvSpPr>
        <p:spPr bwMode="auto">
          <a:xfrm>
            <a:off x="3518399" y="2004440"/>
            <a:ext cx="1505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Engineer T-cells with CAR gene</a:t>
            </a:r>
          </a:p>
        </p:txBody>
      </p:sp>
      <p:sp>
        <p:nvSpPr>
          <p:cNvPr id="226" name="TextBox 225">
            <a:extLst>
              <a:ext uri="{FF2B5EF4-FFF2-40B4-BE49-F238E27FC236}">
                <a16:creationId xmlns:a16="http://schemas.microsoft.com/office/drawing/2014/main" id="{8776840F-50D1-4A92-7CD8-DCAFEA9326A9}"/>
              </a:ext>
            </a:extLst>
          </p:cNvPr>
          <p:cNvSpPr txBox="1"/>
          <p:nvPr/>
        </p:nvSpPr>
        <p:spPr bwMode="auto">
          <a:xfrm>
            <a:off x="7330333" y="2011754"/>
            <a:ext cx="16176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Expand CAR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T-cells</a:t>
            </a:r>
          </a:p>
        </p:txBody>
      </p:sp>
      <p:sp>
        <p:nvSpPr>
          <p:cNvPr id="227" name="TextBox 226">
            <a:extLst>
              <a:ext uri="{FF2B5EF4-FFF2-40B4-BE49-F238E27FC236}">
                <a16:creationId xmlns:a16="http://schemas.microsoft.com/office/drawing/2014/main" id="{210122A6-4B7C-6D66-8B0C-3F2C17069CEB}"/>
              </a:ext>
            </a:extLst>
          </p:cNvPr>
          <p:cNvSpPr txBox="1"/>
          <p:nvPr/>
        </p:nvSpPr>
        <p:spPr bwMode="auto">
          <a:xfrm>
            <a:off x="8836134" y="2024628"/>
            <a:ext cx="18882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Infuse same patient with CAR T-cells</a:t>
            </a:r>
          </a:p>
        </p:txBody>
      </p:sp>
      <p:cxnSp>
        <p:nvCxnSpPr>
          <p:cNvPr id="228" name="Straight Connector 227">
            <a:extLst>
              <a:ext uri="{FF2B5EF4-FFF2-40B4-BE49-F238E27FC236}">
                <a16:creationId xmlns:a16="http://schemas.microsoft.com/office/drawing/2014/main" id="{69BA07CB-10BA-4084-5819-43C9C88C5D19}"/>
              </a:ext>
            </a:extLst>
          </p:cNvPr>
          <p:cNvCxnSpPr>
            <a:cxnSpLocks/>
          </p:cNvCxnSpPr>
          <p:nvPr/>
        </p:nvCxnSpPr>
        <p:spPr bwMode="auto">
          <a:xfrm>
            <a:off x="10693556" y="1502308"/>
            <a:ext cx="0" cy="4381810"/>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229" name="Straight Connector 228">
            <a:extLst>
              <a:ext uri="{FF2B5EF4-FFF2-40B4-BE49-F238E27FC236}">
                <a16:creationId xmlns:a16="http://schemas.microsoft.com/office/drawing/2014/main" id="{4A57AE85-36C8-DBFD-A15A-692703A210D2}"/>
              </a:ext>
            </a:extLst>
          </p:cNvPr>
          <p:cNvCxnSpPr>
            <a:cxnSpLocks/>
          </p:cNvCxnSpPr>
          <p:nvPr/>
        </p:nvCxnSpPr>
        <p:spPr bwMode="auto">
          <a:xfrm>
            <a:off x="8789249" y="1502307"/>
            <a:ext cx="0" cy="4381811"/>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230" name="Straight Connector 229">
            <a:extLst>
              <a:ext uri="{FF2B5EF4-FFF2-40B4-BE49-F238E27FC236}">
                <a16:creationId xmlns:a16="http://schemas.microsoft.com/office/drawing/2014/main" id="{128EE1C5-195F-41FE-E6B3-2D3F6DEE947B}"/>
              </a:ext>
            </a:extLst>
          </p:cNvPr>
          <p:cNvCxnSpPr>
            <a:cxnSpLocks/>
          </p:cNvCxnSpPr>
          <p:nvPr/>
        </p:nvCxnSpPr>
        <p:spPr bwMode="auto">
          <a:xfrm>
            <a:off x="2091318" y="1502306"/>
            <a:ext cx="0" cy="4381812"/>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231" name="Straight Connector 230">
            <a:extLst>
              <a:ext uri="{FF2B5EF4-FFF2-40B4-BE49-F238E27FC236}">
                <a16:creationId xmlns:a16="http://schemas.microsoft.com/office/drawing/2014/main" id="{5A1DD354-ECF1-FBBE-20EB-4175CE0470B7}"/>
              </a:ext>
            </a:extLst>
          </p:cNvPr>
          <p:cNvCxnSpPr>
            <a:cxnSpLocks/>
          </p:cNvCxnSpPr>
          <p:nvPr/>
        </p:nvCxnSpPr>
        <p:spPr bwMode="auto">
          <a:xfrm>
            <a:off x="3503684" y="2060881"/>
            <a:ext cx="0" cy="2772114"/>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232" name="Straight Connector 231">
            <a:extLst>
              <a:ext uri="{FF2B5EF4-FFF2-40B4-BE49-F238E27FC236}">
                <a16:creationId xmlns:a16="http://schemas.microsoft.com/office/drawing/2014/main" id="{F7A2C0BC-6DA5-B943-6856-CE7B3CF01BDD}"/>
              </a:ext>
            </a:extLst>
          </p:cNvPr>
          <p:cNvCxnSpPr>
            <a:cxnSpLocks/>
          </p:cNvCxnSpPr>
          <p:nvPr/>
        </p:nvCxnSpPr>
        <p:spPr bwMode="auto">
          <a:xfrm>
            <a:off x="7330333" y="2078696"/>
            <a:ext cx="0" cy="2772114"/>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233" name="Rectangle 232">
            <a:extLst>
              <a:ext uri="{FF2B5EF4-FFF2-40B4-BE49-F238E27FC236}">
                <a16:creationId xmlns:a16="http://schemas.microsoft.com/office/drawing/2014/main" id="{2B988E13-F9BB-7261-E047-1FE99CC42745}"/>
              </a:ext>
            </a:extLst>
          </p:cNvPr>
          <p:cNvSpPr/>
          <p:nvPr/>
        </p:nvSpPr>
        <p:spPr bwMode="auto">
          <a:xfrm>
            <a:off x="4406715" y="2796598"/>
            <a:ext cx="367695" cy="599964"/>
          </a:xfrm>
          <a:prstGeom prst="rect">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34" name="Group 233">
            <a:extLst>
              <a:ext uri="{FF2B5EF4-FFF2-40B4-BE49-F238E27FC236}">
                <a16:creationId xmlns:a16="http://schemas.microsoft.com/office/drawing/2014/main" id="{D27CE5FA-5A67-9D67-4687-AE3E8DC55683}"/>
              </a:ext>
            </a:extLst>
          </p:cNvPr>
          <p:cNvGrpSpPr/>
          <p:nvPr/>
        </p:nvGrpSpPr>
        <p:grpSpPr>
          <a:xfrm>
            <a:off x="5180879" y="2302379"/>
            <a:ext cx="3601585" cy="2814222"/>
            <a:chOff x="5041435" y="2165028"/>
            <a:chExt cx="3601585" cy="2814222"/>
          </a:xfrm>
        </p:grpSpPr>
        <p:grpSp>
          <p:nvGrpSpPr>
            <p:cNvPr id="235" name="Group 12">
              <a:extLst>
                <a:ext uri="{FF2B5EF4-FFF2-40B4-BE49-F238E27FC236}">
                  <a16:creationId xmlns:a16="http://schemas.microsoft.com/office/drawing/2014/main" id="{0D070D0C-AE0C-BD20-4DC8-3DCF5E1594FE}"/>
                </a:ext>
              </a:extLst>
            </p:cNvPr>
            <p:cNvGrpSpPr/>
            <p:nvPr/>
          </p:nvGrpSpPr>
          <p:grpSpPr>
            <a:xfrm>
              <a:off x="5161231" y="2196705"/>
              <a:ext cx="3481789" cy="2771296"/>
              <a:chOff x="8479363" y="1221862"/>
              <a:chExt cx="8829863" cy="3610791"/>
            </a:xfrm>
          </p:grpSpPr>
          <p:sp>
            <p:nvSpPr>
              <p:cNvPr id="237" name="TextBox 13">
                <a:extLst>
                  <a:ext uri="{FF2B5EF4-FFF2-40B4-BE49-F238E27FC236}">
                    <a16:creationId xmlns:a16="http://schemas.microsoft.com/office/drawing/2014/main" id="{041FE0C5-52EB-A433-6F8E-40E29980F833}"/>
                  </a:ext>
                </a:extLst>
              </p:cNvPr>
              <p:cNvSpPr txBox="1"/>
              <p:nvPr/>
            </p:nvSpPr>
            <p:spPr>
              <a:xfrm>
                <a:off x="9523561" y="1221862"/>
                <a:ext cx="7785665" cy="6817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Targeting element </a:t>
                </a:r>
                <a:br>
                  <a:rPr kumimoji="0" lang="en-US" sz="1400" b="0" i="0" u="none" strike="noStrike" kern="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(eg, CD19, BCMA)</a:t>
                </a:r>
              </a:p>
            </p:txBody>
          </p:sp>
          <p:grpSp>
            <p:nvGrpSpPr>
              <p:cNvPr id="238" name="Group 14">
                <a:extLst>
                  <a:ext uri="{FF2B5EF4-FFF2-40B4-BE49-F238E27FC236}">
                    <a16:creationId xmlns:a16="http://schemas.microsoft.com/office/drawing/2014/main" id="{6CDD2686-4D61-7E59-6355-89089956A0EE}"/>
                  </a:ext>
                </a:extLst>
              </p:cNvPr>
              <p:cNvGrpSpPr/>
              <p:nvPr/>
            </p:nvGrpSpPr>
            <p:grpSpPr>
              <a:xfrm>
                <a:off x="8479363" y="1486987"/>
                <a:ext cx="784442" cy="2850681"/>
                <a:chOff x="6380608" y="4792768"/>
                <a:chExt cx="387552" cy="1408364"/>
              </a:xfrm>
            </p:grpSpPr>
            <p:grpSp>
              <p:nvGrpSpPr>
                <p:cNvPr id="250" name="Group 29">
                  <a:extLst>
                    <a:ext uri="{FF2B5EF4-FFF2-40B4-BE49-F238E27FC236}">
                      <a16:creationId xmlns:a16="http://schemas.microsoft.com/office/drawing/2014/main" id="{CBDCE71A-0EF2-FAFD-52D4-A85BDABCA819}"/>
                    </a:ext>
                  </a:extLst>
                </p:cNvPr>
                <p:cNvGrpSpPr/>
                <p:nvPr/>
              </p:nvGrpSpPr>
              <p:grpSpPr>
                <a:xfrm>
                  <a:off x="6613444" y="5337035"/>
                  <a:ext cx="154716" cy="864097"/>
                  <a:chOff x="6540429" y="5301209"/>
                  <a:chExt cx="154716" cy="864097"/>
                </a:xfrm>
              </p:grpSpPr>
              <p:sp>
                <p:nvSpPr>
                  <p:cNvPr id="255" name="Rectangle 34">
                    <a:extLst>
                      <a:ext uri="{FF2B5EF4-FFF2-40B4-BE49-F238E27FC236}">
                        <a16:creationId xmlns:a16="http://schemas.microsoft.com/office/drawing/2014/main" id="{76C35256-1DE3-0DDD-E2E3-D93E9DB3A6E7}"/>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256" name="Group 35">
                    <a:extLst>
                      <a:ext uri="{FF2B5EF4-FFF2-40B4-BE49-F238E27FC236}">
                        <a16:creationId xmlns:a16="http://schemas.microsoft.com/office/drawing/2014/main" id="{A2115F87-55E0-6310-0BFF-FEB4B1C75288}"/>
                      </a:ext>
                    </a:extLst>
                  </p:cNvPr>
                  <p:cNvGrpSpPr/>
                  <p:nvPr/>
                </p:nvGrpSpPr>
                <p:grpSpPr>
                  <a:xfrm>
                    <a:off x="6540429" y="5544514"/>
                    <a:ext cx="154716" cy="620792"/>
                    <a:chOff x="6540429" y="5640330"/>
                    <a:chExt cx="154716" cy="524975"/>
                  </a:xfrm>
                </p:grpSpPr>
                <p:sp>
                  <p:nvSpPr>
                    <p:cNvPr id="257" name="Rectangle 36">
                      <a:extLst>
                        <a:ext uri="{FF2B5EF4-FFF2-40B4-BE49-F238E27FC236}">
                          <a16:creationId xmlns:a16="http://schemas.microsoft.com/office/drawing/2014/main" id="{215B26D8-FA3E-9D9F-73EF-87723E9976E5}"/>
                        </a:ext>
                      </a:extLst>
                    </p:cNvPr>
                    <p:cNvSpPr/>
                    <p:nvPr/>
                  </p:nvSpPr>
                  <p:spPr>
                    <a:xfrm flipH="1">
                      <a:off x="6540429" y="5640330"/>
                      <a:ext cx="154716" cy="207050"/>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8" name="Rectangle 37">
                      <a:extLst>
                        <a:ext uri="{FF2B5EF4-FFF2-40B4-BE49-F238E27FC236}">
                          <a16:creationId xmlns:a16="http://schemas.microsoft.com/office/drawing/2014/main" id="{62346171-28C3-03F9-ADD1-1BDF4A2DAED7}"/>
                        </a:ext>
                      </a:extLst>
                    </p:cNvPr>
                    <p:cNvSpPr/>
                    <p:nvPr/>
                  </p:nvSpPr>
                  <p:spPr>
                    <a:xfrm flipH="1">
                      <a:off x="6540429" y="5779588"/>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9" name="Rectangle 38">
                      <a:extLst>
                        <a:ext uri="{FF2B5EF4-FFF2-40B4-BE49-F238E27FC236}">
                          <a16:creationId xmlns:a16="http://schemas.microsoft.com/office/drawing/2014/main" id="{1A1359BF-D8EF-96FC-2022-0774CD4A8CF7}"/>
                        </a:ext>
                      </a:extLst>
                    </p:cNvPr>
                    <p:cNvSpPr/>
                    <p:nvPr/>
                  </p:nvSpPr>
                  <p:spPr>
                    <a:xfrm flipH="1">
                      <a:off x="6540429" y="5938550"/>
                      <a:ext cx="154716" cy="226755"/>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51" name="Group 30">
                  <a:extLst>
                    <a:ext uri="{FF2B5EF4-FFF2-40B4-BE49-F238E27FC236}">
                      <a16:creationId xmlns:a16="http://schemas.microsoft.com/office/drawing/2014/main" id="{49A6AC88-DCC5-3E7F-919D-DD0750D49A66}"/>
                    </a:ext>
                  </a:extLst>
                </p:cNvPr>
                <p:cNvGrpSpPr/>
                <p:nvPr/>
              </p:nvGrpSpPr>
              <p:grpSpPr>
                <a:xfrm>
                  <a:off x="6380608" y="4792768"/>
                  <a:ext cx="351628" cy="544267"/>
                  <a:chOff x="6406035" y="4853073"/>
                  <a:chExt cx="319649" cy="494769"/>
                </a:xfrm>
              </p:grpSpPr>
              <p:sp>
                <p:nvSpPr>
                  <p:cNvPr id="252" name="Freeform 31">
                    <a:extLst>
                      <a:ext uri="{FF2B5EF4-FFF2-40B4-BE49-F238E27FC236}">
                        <a16:creationId xmlns:a16="http://schemas.microsoft.com/office/drawing/2014/main" id="{D93AC49B-2DA4-D4D9-38E2-E7F62C063416}"/>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3" name="Freeform 32">
                    <a:extLst>
                      <a:ext uri="{FF2B5EF4-FFF2-40B4-BE49-F238E27FC236}">
                        <a16:creationId xmlns:a16="http://schemas.microsoft.com/office/drawing/2014/main" id="{7839C5F1-B210-ED63-09DB-94A17BB6F80B}"/>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4" name="Freeform 33">
                    <a:extLst>
                      <a:ext uri="{FF2B5EF4-FFF2-40B4-BE49-F238E27FC236}">
                        <a16:creationId xmlns:a16="http://schemas.microsoft.com/office/drawing/2014/main" id="{4EBDC51A-1478-AA6B-D8AC-91FC3E8B9E5C}"/>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sp>
            <p:nvSpPr>
              <p:cNvPr id="239" name="TextBox 15">
                <a:extLst>
                  <a:ext uri="{FF2B5EF4-FFF2-40B4-BE49-F238E27FC236}">
                    <a16:creationId xmlns:a16="http://schemas.microsoft.com/office/drawing/2014/main" id="{5B150B11-3FD7-6980-9FFF-523EC2BCCF57}"/>
                  </a:ext>
                </a:extLst>
              </p:cNvPr>
              <p:cNvSpPr txBox="1"/>
              <p:nvPr/>
            </p:nvSpPr>
            <p:spPr>
              <a:xfrm>
                <a:off x="9518299" y="2215698"/>
                <a:ext cx="1854287" cy="4010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Spacer</a:t>
                </a:r>
              </a:p>
            </p:txBody>
          </p:sp>
          <p:sp>
            <p:nvSpPr>
              <p:cNvPr id="240" name="TextBox 16">
                <a:extLst>
                  <a:ext uri="{FF2B5EF4-FFF2-40B4-BE49-F238E27FC236}">
                    <a16:creationId xmlns:a16="http://schemas.microsoft.com/office/drawing/2014/main" id="{622B1A80-9048-48BA-3A7F-4A760690D138}"/>
                  </a:ext>
                </a:extLst>
              </p:cNvPr>
              <p:cNvSpPr txBox="1"/>
              <p:nvPr/>
            </p:nvSpPr>
            <p:spPr>
              <a:xfrm>
                <a:off x="9496145" y="2582483"/>
                <a:ext cx="4926122" cy="6817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4DA1BB">
                        <a:lumMod val="75000"/>
                      </a:srgbClr>
                    </a:solidFill>
                    <a:effectLst/>
                    <a:uLnTx/>
                    <a:uFillTx/>
                    <a:latin typeface="Calibri" panose="020F0502020204030204" pitchFamily="34" charset="0"/>
                    <a:ea typeface="+mn-ea"/>
                    <a:cs typeface="Calibri" panose="020F0502020204030204" pitchFamily="34" charset="0"/>
                  </a:rPr>
                  <a:t>Transmembrane domain</a:t>
                </a:r>
              </a:p>
            </p:txBody>
          </p:sp>
          <p:sp>
            <p:nvSpPr>
              <p:cNvPr id="241" name="TextBox 18">
                <a:extLst>
                  <a:ext uri="{FF2B5EF4-FFF2-40B4-BE49-F238E27FC236}">
                    <a16:creationId xmlns:a16="http://schemas.microsoft.com/office/drawing/2014/main" id="{6189696B-78AC-3CBD-26B3-436375B13427}"/>
                  </a:ext>
                </a:extLst>
              </p:cNvPr>
              <p:cNvSpPr txBox="1"/>
              <p:nvPr/>
            </p:nvSpPr>
            <p:spPr>
              <a:xfrm>
                <a:off x="9518299" y="3224720"/>
                <a:ext cx="4639139" cy="9624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t>Costimulatory </a:t>
                </a:r>
                <a:b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t>domain (eg, </a:t>
                </a:r>
                <a:b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t>CD28 or 4-1BB)</a:t>
                </a:r>
              </a:p>
            </p:txBody>
          </p:sp>
          <p:sp>
            <p:nvSpPr>
              <p:cNvPr id="242" name="TextBox 19">
                <a:extLst>
                  <a:ext uri="{FF2B5EF4-FFF2-40B4-BE49-F238E27FC236}">
                    <a16:creationId xmlns:a16="http://schemas.microsoft.com/office/drawing/2014/main" id="{C4295AAA-2576-89EC-264B-AAF55192D3C5}"/>
                  </a:ext>
                </a:extLst>
              </p:cNvPr>
              <p:cNvSpPr txBox="1"/>
              <p:nvPr/>
            </p:nvSpPr>
            <p:spPr>
              <a:xfrm>
                <a:off x="9452457" y="4150937"/>
                <a:ext cx="4702524" cy="6817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lumMod val="75000"/>
                      </a:srgbClr>
                    </a:solidFill>
                    <a:effectLst/>
                    <a:uLnTx/>
                    <a:uFillTx/>
                    <a:latin typeface="Calibri" panose="020F0502020204030204" pitchFamily="34" charset="0"/>
                    <a:ea typeface="+mn-ea"/>
                    <a:cs typeface="Calibri" panose="020F0502020204030204" pitchFamily="34" charset="0"/>
                  </a:rPr>
                  <a:t>CD3𝛇 (essential signaling domain)</a:t>
                </a:r>
              </a:p>
            </p:txBody>
          </p:sp>
          <p:cxnSp>
            <p:nvCxnSpPr>
              <p:cNvPr id="243" name="Straight Connector 20">
                <a:extLst>
                  <a:ext uri="{FF2B5EF4-FFF2-40B4-BE49-F238E27FC236}">
                    <a16:creationId xmlns:a16="http://schemas.microsoft.com/office/drawing/2014/main" id="{9F1B969F-3811-133D-AF27-72A06C51A573}"/>
                  </a:ext>
                </a:extLst>
              </p:cNvPr>
              <p:cNvCxnSpPr/>
              <p:nvPr/>
            </p:nvCxnSpPr>
            <p:spPr>
              <a:xfrm flipH="1">
                <a:off x="8620524" y="1667663"/>
                <a:ext cx="897775" cy="370151"/>
              </a:xfrm>
              <a:prstGeom prst="line">
                <a:avLst/>
              </a:prstGeom>
              <a:noFill/>
              <a:ln w="25400" cap="flat" cmpd="sng" algn="ctr">
                <a:solidFill>
                  <a:srgbClr val="141414"/>
                </a:solidFill>
                <a:prstDash val="solid"/>
                <a:miter lim="800000"/>
              </a:ln>
              <a:effectLst/>
            </p:spPr>
          </p:cxnSp>
          <p:cxnSp>
            <p:nvCxnSpPr>
              <p:cNvPr id="244" name="Straight Connector 21">
                <a:extLst>
                  <a:ext uri="{FF2B5EF4-FFF2-40B4-BE49-F238E27FC236}">
                    <a16:creationId xmlns:a16="http://schemas.microsoft.com/office/drawing/2014/main" id="{2CBDA494-0631-9183-8A00-2D2C6A67D171}"/>
                  </a:ext>
                </a:extLst>
              </p:cNvPr>
              <p:cNvCxnSpPr>
                <a:cxnSpLocks/>
              </p:cNvCxnSpPr>
              <p:nvPr/>
            </p:nvCxnSpPr>
            <p:spPr>
              <a:xfrm flipH="1">
                <a:off x="9048450" y="1679308"/>
                <a:ext cx="461427" cy="493188"/>
              </a:xfrm>
              <a:prstGeom prst="line">
                <a:avLst/>
              </a:prstGeom>
              <a:noFill/>
              <a:ln w="25400" cap="flat" cmpd="sng" algn="ctr">
                <a:solidFill>
                  <a:srgbClr val="141414"/>
                </a:solidFill>
                <a:prstDash val="solid"/>
                <a:miter lim="800000"/>
              </a:ln>
              <a:effectLst/>
            </p:spPr>
          </p:cxnSp>
          <p:cxnSp>
            <p:nvCxnSpPr>
              <p:cNvPr id="245" name="Straight Connector 22">
                <a:extLst>
                  <a:ext uri="{FF2B5EF4-FFF2-40B4-BE49-F238E27FC236}">
                    <a16:creationId xmlns:a16="http://schemas.microsoft.com/office/drawing/2014/main" id="{C70DFD4E-FE0C-1855-3936-8ED8F303FD0A}"/>
                  </a:ext>
                </a:extLst>
              </p:cNvPr>
              <p:cNvCxnSpPr>
                <a:cxnSpLocks/>
              </p:cNvCxnSpPr>
              <p:nvPr/>
            </p:nvCxnSpPr>
            <p:spPr>
              <a:xfrm flipH="1" flipV="1">
                <a:off x="9107217" y="2472036"/>
                <a:ext cx="421556" cy="0"/>
              </a:xfrm>
              <a:prstGeom prst="line">
                <a:avLst/>
              </a:prstGeom>
              <a:noFill/>
              <a:ln w="25400" cap="flat" cmpd="sng" algn="ctr">
                <a:solidFill>
                  <a:srgbClr val="141414"/>
                </a:solidFill>
                <a:prstDash val="solid"/>
                <a:miter lim="800000"/>
              </a:ln>
              <a:effectLst/>
            </p:spPr>
          </p:cxnSp>
          <p:cxnSp>
            <p:nvCxnSpPr>
              <p:cNvPr id="246" name="Straight Connector 23">
                <a:extLst>
                  <a:ext uri="{FF2B5EF4-FFF2-40B4-BE49-F238E27FC236}">
                    <a16:creationId xmlns:a16="http://schemas.microsoft.com/office/drawing/2014/main" id="{56499851-E931-D035-8FBE-51BA26287062}"/>
                  </a:ext>
                </a:extLst>
              </p:cNvPr>
              <p:cNvCxnSpPr>
                <a:cxnSpLocks/>
              </p:cNvCxnSpPr>
              <p:nvPr/>
            </p:nvCxnSpPr>
            <p:spPr>
              <a:xfrm flipH="1" flipV="1">
                <a:off x="9164367" y="2809277"/>
                <a:ext cx="364405" cy="0"/>
              </a:xfrm>
              <a:prstGeom prst="line">
                <a:avLst/>
              </a:prstGeom>
              <a:noFill/>
              <a:ln w="25400" cap="flat" cmpd="sng" algn="ctr">
                <a:solidFill>
                  <a:srgbClr val="141414"/>
                </a:solidFill>
                <a:prstDash val="solid"/>
                <a:miter lim="800000"/>
              </a:ln>
              <a:effectLst/>
            </p:spPr>
          </p:cxnSp>
          <p:cxnSp>
            <p:nvCxnSpPr>
              <p:cNvPr id="247" name="Straight Connector 26">
                <a:extLst>
                  <a:ext uri="{FF2B5EF4-FFF2-40B4-BE49-F238E27FC236}">
                    <a16:creationId xmlns:a16="http://schemas.microsoft.com/office/drawing/2014/main" id="{F4B9DAE6-B5E5-3E97-D139-972BF70B602A}"/>
                  </a:ext>
                </a:extLst>
              </p:cNvPr>
              <p:cNvCxnSpPr>
                <a:cxnSpLocks/>
              </p:cNvCxnSpPr>
              <p:nvPr/>
            </p:nvCxnSpPr>
            <p:spPr>
              <a:xfrm flipH="1" flipV="1">
                <a:off x="9164368" y="3227612"/>
                <a:ext cx="384115" cy="276991"/>
              </a:xfrm>
              <a:prstGeom prst="line">
                <a:avLst/>
              </a:prstGeom>
              <a:noFill/>
              <a:ln w="25400" cap="flat" cmpd="sng" algn="ctr">
                <a:solidFill>
                  <a:srgbClr val="141414"/>
                </a:solidFill>
                <a:prstDash val="solid"/>
                <a:miter lim="800000"/>
              </a:ln>
              <a:effectLst/>
            </p:spPr>
          </p:cxnSp>
          <p:cxnSp>
            <p:nvCxnSpPr>
              <p:cNvPr id="248" name="Straight Connector 27">
                <a:extLst>
                  <a:ext uri="{FF2B5EF4-FFF2-40B4-BE49-F238E27FC236}">
                    <a16:creationId xmlns:a16="http://schemas.microsoft.com/office/drawing/2014/main" id="{77775F11-EF1E-EA8D-FE3A-12AC80910EF9}"/>
                  </a:ext>
                </a:extLst>
              </p:cNvPr>
              <p:cNvCxnSpPr>
                <a:cxnSpLocks/>
              </p:cNvCxnSpPr>
              <p:nvPr/>
            </p:nvCxnSpPr>
            <p:spPr>
              <a:xfrm flipH="1" flipV="1">
                <a:off x="9164368" y="4297552"/>
                <a:ext cx="364405" cy="0"/>
              </a:xfrm>
              <a:prstGeom prst="line">
                <a:avLst/>
              </a:prstGeom>
              <a:noFill/>
              <a:ln w="25400" cap="flat" cmpd="sng" algn="ctr">
                <a:solidFill>
                  <a:srgbClr val="141414"/>
                </a:solidFill>
                <a:prstDash val="solid"/>
                <a:miter lim="800000"/>
              </a:ln>
              <a:effectLst/>
            </p:spPr>
          </p:cxnSp>
          <p:cxnSp>
            <p:nvCxnSpPr>
              <p:cNvPr id="249" name="Straight Connector 28">
                <a:extLst>
                  <a:ext uri="{FF2B5EF4-FFF2-40B4-BE49-F238E27FC236}">
                    <a16:creationId xmlns:a16="http://schemas.microsoft.com/office/drawing/2014/main" id="{06BAACF5-746D-284E-34AD-8CD540F849C0}"/>
                  </a:ext>
                </a:extLst>
              </p:cNvPr>
              <p:cNvCxnSpPr>
                <a:cxnSpLocks/>
              </p:cNvCxnSpPr>
              <p:nvPr/>
            </p:nvCxnSpPr>
            <p:spPr>
              <a:xfrm flipH="1">
                <a:off x="9174839" y="3516953"/>
                <a:ext cx="368655" cy="140725"/>
              </a:xfrm>
              <a:prstGeom prst="line">
                <a:avLst/>
              </a:prstGeom>
              <a:noFill/>
              <a:ln w="25400" cap="flat" cmpd="sng" algn="ctr">
                <a:solidFill>
                  <a:srgbClr val="141414"/>
                </a:solidFill>
                <a:prstDash val="solid"/>
                <a:miter lim="800000"/>
              </a:ln>
              <a:effectLst/>
            </p:spPr>
          </p:cxnSp>
        </p:grpSp>
        <p:sp>
          <p:nvSpPr>
            <p:cNvPr id="236" name="Rectangle 235">
              <a:extLst>
                <a:ext uri="{FF2B5EF4-FFF2-40B4-BE49-F238E27FC236}">
                  <a16:creationId xmlns:a16="http://schemas.microsoft.com/office/drawing/2014/main" id="{4FC497E0-C4C7-22B2-4074-8531C27197E6}"/>
                </a:ext>
              </a:extLst>
            </p:cNvPr>
            <p:cNvSpPr/>
            <p:nvPr/>
          </p:nvSpPr>
          <p:spPr bwMode="auto">
            <a:xfrm>
              <a:off x="5041435" y="2165028"/>
              <a:ext cx="2039070" cy="2814222"/>
            </a:xfrm>
            <a:prstGeom prst="rect">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60" name="Straight Connector 259">
            <a:extLst>
              <a:ext uri="{FF2B5EF4-FFF2-40B4-BE49-F238E27FC236}">
                <a16:creationId xmlns:a16="http://schemas.microsoft.com/office/drawing/2014/main" id="{9EE1F4B3-186E-22E5-7E9D-E8493B4199AB}"/>
              </a:ext>
            </a:extLst>
          </p:cNvPr>
          <p:cNvCxnSpPr/>
          <p:nvPr/>
        </p:nvCxnSpPr>
        <p:spPr bwMode="auto">
          <a:xfrm>
            <a:off x="2139351" y="5242280"/>
            <a:ext cx="6577994" cy="0"/>
          </a:xfrm>
          <a:prstGeom prst="line">
            <a:avLst/>
          </a:prstGeom>
          <a:noFill/>
          <a:ln w="28575" cap="flat" cmpd="sng" algn="ctr">
            <a:solidFill>
              <a:schemeClr val="accent3">
                <a:lumMod val="20000"/>
                <a:lumOff val="80000"/>
              </a:schemeClr>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4173C897-D1E5-EEE9-ABA1-689FD24D8AC4}"/>
              </a:ext>
            </a:extLst>
          </p:cNvPr>
          <p:cNvCxnSpPr/>
          <p:nvPr/>
        </p:nvCxnSpPr>
        <p:spPr bwMode="auto">
          <a:xfrm>
            <a:off x="2149474" y="5594612"/>
            <a:ext cx="6577994" cy="0"/>
          </a:xfrm>
          <a:prstGeom prst="line">
            <a:avLst/>
          </a:prstGeom>
          <a:noFill/>
          <a:ln w="28575" cap="flat" cmpd="sng" algn="ctr">
            <a:solidFill>
              <a:schemeClr val="accent3">
                <a:lumMod val="20000"/>
                <a:lumOff val="80000"/>
              </a:schemeClr>
            </a:solidFill>
            <a:prstDash val="solid"/>
            <a:round/>
            <a:headEnd type="none" w="med" len="med"/>
            <a:tailEnd type="none" w="med" len="med"/>
          </a:ln>
          <a:effectLst/>
        </p:spPr>
      </p:cxnSp>
    </p:spTree>
    <p:extLst>
      <p:ext uri="{BB962C8B-B14F-4D97-AF65-F5344CB8AC3E}">
        <p14:creationId xmlns:p14="http://schemas.microsoft.com/office/powerpoint/2010/main" val="1518308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13D96-D760-308B-31EE-294176C14DA4}"/>
              </a:ext>
            </a:extLst>
          </p:cNvPr>
          <p:cNvSpPr>
            <a:spLocks noGrp="1"/>
          </p:cNvSpPr>
          <p:nvPr>
            <p:ph type="title"/>
          </p:nvPr>
        </p:nvSpPr>
        <p:spPr/>
        <p:txBody>
          <a:bodyPr/>
          <a:lstStyle/>
          <a:p>
            <a:r>
              <a:rPr lang="en-US" dirty="0"/>
              <a:t>CAR T-Cell Construct</a:t>
            </a:r>
          </a:p>
        </p:txBody>
      </p:sp>
      <p:sp>
        <p:nvSpPr>
          <p:cNvPr id="4" name="Text Box 15">
            <a:extLst>
              <a:ext uri="{FF2B5EF4-FFF2-40B4-BE49-F238E27FC236}">
                <a16:creationId xmlns:a16="http://schemas.microsoft.com/office/drawing/2014/main" id="{73C32C45-5D9A-5F5F-8233-57FE2194AF24}"/>
              </a:ext>
            </a:extLst>
          </p:cNvPr>
          <p:cNvSpPr txBox="1">
            <a:spLocks noChangeArrowheads="1"/>
          </p:cNvSpPr>
          <p:nvPr/>
        </p:nvSpPr>
        <p:spPr bwMode="auto">
          <a:xfrm>
            <a:off x="422082" y="6176256"/>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Dwivedi. Front Immunol. 2018;9:3180. Adapted from Figure 1 of given citation under the terms and conditions of the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Creative Commons Attribution 4.0 International license (CC BY 4.0: https://creativecommons.org/licenses/by/4.0/). </a:t>
            </a:r>
          </a:p>
        </p:txBody>
      </p:sp>
      <p:sp>
        <p:nvSpPr>
          <p:cNvPr id="5" name="TextBox 4">
            <a:extLst>
              <a:ext uri="{FF2B5EF4-FFF2-40B4-BE49-F238E27FC236}">
                <a16:creationId xmlns:a16="http://schemas.microsoft.com/office/drawing/2014/main" id="{2B165342-D208-5228-B959-F00316A28C24}"/>
              </a:ext>
            </a:extLst>
          </p:cNvPr>
          <p:cNvSpPr txBox="1"/>
          <p:nvPr/>
        </p:nvSpPr>
        <p:spPr bwMode="auto">
          <a:xfrm>
            <a:off x="5667410" y="5493080"/>
            <a:ext cx="2094759" cy="535531"/>
          </a:xfrm>
          <a:prstGeom prst="rect">
            <a:avLst/>
          </a:prstGeom>
          <a:noFill/>
          <a:ln>
            <a:noFill/>
          </a:ln>
        </p:spPr>
        <p:txBody>
          <a:bodyPr wrap="square" rtlCol="0">
            <a:spAutoFit/>
          </a:bodyPr>
          <a:lstStyle/>
          <a:p>
            <a:pPr algn="ctr">
              <a:lnSpc>
                <a:spcPct val="90000"/>
              </a:lnSpc>
              <a:spcBef>
                <a:spcPct val="50000"/>
              </a:spcBef>
              <a:spcAft>
                <a:spcPct val="0"/>
              </a:spcAft>
              <a:buClrTx/>
              <a:buFontTx/>
              <a:buNone/>
            </a:pPr>
            <a:r>
              <a:rPr lang="en-US" sz="1600" dirty="0">
                <a:solidFill>
                  <a:schemeClr val="bg1"/>
                </a:solidFill>
                <a:latin typeface="Calibri" panose="020F0502020204030204" pitchFamily="34" charset="0"/>
              </a:rPr>
              <a:t>Chimeric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Antigen Receptor</a:t>
            </a:r>
          </a:p>
        </p:txBody>
      </p:sp>
      <p:sp>
        <p:nvSpPr>
          <p:cNvPr id="6" name="Oval 5">
            <a:extLst>
              <a:ext uri="{FF2B5EF4-FFF2-40B4-BE49-F238E27FC236}">
                <a16:creationId xmlns:a16="http://schemas.microsoft.com/office/drawing/2014/main" id="{64660C86-3A0D-E8D4-F353-16C28E4B1687}"/>
              </a:ext>
            </a:extLst>
          </p:cNvPr>
          <p:cNvSpPr/>
          <p:nvPr/>
        </p:nvSpPr>
        <p:spPr bwMode="auto">
          <a:xfrm>
            <a:off x="3971176" y="4782775"/>
            <a:ext cx="1337648" cy="1337648"/>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 name="Group 6">
            <a:extLst>
              <a:ext uri="{FF2B5EF4-FFF2-40B4-BE49-F238E27FC236}">
                <a16:creationId xmlns:a16="http://schemas.microsoft.com/office/drawing/2014/main" id="{7EBBC4F4-2FD1-ACFF-2297-E88DC7D5273E}"/>
              </a:ext>
            </a:extLst>
          </p:cNvPr>
          <p:cNvGrpSpPr/>
          <p:nvPr/>
        </p:nvGrpSpPr>
        <p:grpSpPr>
          <a:xfrm>
            <a:off x="4394999" y="3825688"/>
            <a:ext cx="302061" cy="1693771"/>
            <a:chOff x="4088700" y="6232507"/>
            <a:chExt cx="652097" cy="3656552"/>
          </a:xfrm>
        </p:grpSpPr>
        <p:sp>
          <p:nvSpPr>
            <p:cNvPr id="8" name="Freeform 73">
              <a:extLst>
                <a:ext uri="{FF2B5EF4-FFF2-40B4-BE49-F238E27FC236}">
                  <a16:creationId xmlns:a16="http://schemas.microsoft.com/office/drawing/2014/main" id="{36CFB6C5-4E89-0354-6CD7-B5C32C02BD1C}"/>
                </a:ext>
              </a:extLst>
            </p:cNvPr>
            <p:cNvSpPr/>
            <p:nvPr/>
          </p:nvSpPr>
          <p:spPr bwMode="auto">
            <a:xfrm>
              <a:off x="4480186" y="7929328"/>
              <a:ext cx="136758" cy="376517"/>
            </a:xfrm>
            <a:custGeom>
              <a:avLst/>
              <a:gdLst>
                <a:gd name="connsiteX0" fmla="*/ 121023 w 136758"/>
                <a:gd name="connsiteY0" fmla="*/ 376517 h 376517"/>
                <a:gd name="connsiteX1" fmla="*/ 127747 w 136758"/>
                <a:gd name="connsiteY1" fmla="*/ 242047 h 376517"/>
                <a:gd name="connsiteX2" fmla="*/ 13447 w 136758"/>
                <a:gd name="connsiteY2" fmla="*/ 194982 h 376517"/>
                <a:gd name="connsiteX3" fmla="*/ 6723 w 136758"/>
                <a:gd name="connsiteY3" fmla="*/ 0 h 376517"/>
              </a:gdLst>
              <a:ahLst/>
              <a:cxnLst>
                <a:cxn ang="0">
                  <a:pos x="connsiteX0" y="connsiteY0"/>
                </a:cxn>
                <a:cxn ang="0">
                  <a:pos x="connsiteX1" y="connsiteY1"/>
                </a:cxn>
                <a:cxn ang="0">
                  <a:pos x="connsiteX2" y="connsiteY2"/>
                </a:cxn>
                <a:cxn ang="0">
                  <a:pos x="connsiteX3" y="connsiteY3"/>
                </a:cxn>
              </a:cxnLst>
              <a:rect l="l" t="t" r="r" b="b"/>
              <a:pathLst>
                <a:path w="136758" h="376517">
                  <a:moveTo>
                    <a:pt x="121023" y="376517"/>
                  </a:moveTo>
                  <a:cubicBezTo>
                    <a:pt x="133349" y="324410"/>
                    <a:pt x="145676" y="272303"/>
                    <a:pt x="127747" y="242047"/>
                  </a:cubicBezTo>
                  <a:cubicBezTo>
                    <a:pt x="109818" y="211791"/>
                    <a:pt x="33618" y="235323"/>
                    <a:pt x="13447" y="194982"/>
                  </a:cubicBezTo>
                  <a:cubicBezTo>
                    <a:pt x="-6724" y="154641"/>
                    <a:pt x="-1" y="77320"/>
                    <a:pt x="6723" y="0"/>
                  </a:cubicBezTo>
                </a:path>
              </a:pathLst>
            </a:custGeom>
            <a:noFill/>
            <a:ln w="28575">
              <a:solidFill>
                <a:schemeClr val="accent2"/>
              </a:solidFill>
              <a:miter lim="800000"/>
              <a:headEnd/>
              <a:tailEnd/>
            </a:ln>
          </p:spPr>
          <p:txBody>
            <a:bodyPr rtlCol="0" anchor="ctr"/>
            <a:lstStyle/>
            <a:p>
              <a:pPr algn="ctr"/>
              <a:endParaRPr lang="en-US" dirty="0"/>
            </a:p>
          </p:txBody>
        </p:sp>
        <p:cxnSp>
          <p:nvCxnSpPr>
            <p:cNvPr id="9" name="Straight Connector 8">
              <a:extLst>
                <a:ext uri="{FF2B5EF4-FFF2-40B4-BE49-F238E27FC236}">
                  <a16:creationId xmlns:a16="http://schemas.microsoft.com/office/drawing/2014/main" id="{717CF59C-F4A7-1309-157A-676CAE141E45}"/>
                </a:ext>
              </a:extLst>
            </p:cNvPr>
            <p:cNvCxnSpPr>
              <a:cxnSpLocks/>
              <a:stCxn id="15" idx="0"/>
            </p:cNvCxnSpPr>
            <p:nvPr/>
          </p:nvCxnSpPr>
          <p:spPr bwMode="auto">
            <a:xfrm flipH="1" flipV="1">
              <a:off x="4552064" y="6232507"/>
              <a:ext cx="7230" cy="567803"/>
            </a:xfrm>
            <a:prstGeom prst="line">
              <a:avLst/>
            </a:prstGeom>
            <a:noFill/>
            <a:ln w="28575" cap="flat" cmpd="sng" algn="ctr">
              <a:solidFill>
                <a:schemeClr val="accent2"/>
              </a:solidFill>
              <a:prstDash val="solid"/>
              <a:round/>
              <a:headEnd type="none" w="med" len="med"/>
              <a:tailEnd type="none" w="med" len="med"/>
            </a:ln>
            <a:effectLst/>
          </p:spPr>
        </p:cxnSp>
        <p:sp>
          <p:nvSpPr>
            <p:cNvPr id="10" name="Rounded Rectangle 70">
              <a:extLst>
                <a:ext uri="{FF2B5EF4-FFF2-40B4-BE49-F238E27FC236}">
                  <a16:creationId xmlns:a16="http://schemas.microsoft.com/office/drawing/2014/main" id="{8D7F7027-1134-8BF4-424E-EAA64F8DE6C6}"/>
                </a:ext>
              </a:extLst>
            </p:cNvPr>
            <p:cNvSpPr/>
            <p:nvPr/>
          </p:nvSpPr>
          <p:spPr bwMode="auto">
            <a:xfrm>
              <a:off x="4465983" y="8270256"/>
              <a:ext cx="274814" cy="236780"/>
            </a:xfrm>
            <a:prstGeom prst="round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ounded Rectangle 71">
              <a:extLst>
                <a:ext uri="{FF2B5EF4-FFF2-40B4-BE49-F238E27FC236}">
                  <a16:creationId xmlns:a16="http://schemas.microsoft.com/office/drawing/2014/main" id="{7A0A801E-56EF-3B67-AB2C-3C01B11B092A}"/>
                </a:ext>
              </a:extLst>
            </p:cNvPr>
            <p:cNvSpPr/>
            <p:nvPr/>
          </p:nvSpPr>
          <p:spPr bwMode="auto">
            <a:xfrm>
              <a:off x="4466230" y="8507036"/>
              <a:ext cx="274320" cy="692542"/>
            </a:xfrm>
            <a:prstGeom prst="round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ounded Rectangle 72">
              <a:extLst>
                <a:ext uri="{FF2B5EF4-FFF2-40B4-BE49-F238E27FC236}">
                  <a16:creationId xmlns:a16="http://schemas.microsoft.com/office/drawing/2014/main" id="{4041DB3A-0368-DA36-64CE-10C2E7883D85}"/>
                </a:ext>
              </a:extLst>
            </p:cNvPr>
            <p:cNvSpPr/>
            <p:nvPr/>
          </p:nvSpPr>
          <p:spPr bwMode="auto">
            <a:xfrm>
              <a:off x="4466230" y="9196517"/>
              <a:ext cx="274320" cy="692542"/>
            </a:xfrm>
            <a:prstGeom prst="round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ounded Rectangle 68">
              <a:extLst>
                <a:ext uri="{FF2B5EF4-FFF2-40B4-BE49-F238E27FC236}">
                  <a16:creationId xmlns:a16="http://schemas.microsoft.com/office/drawing/2014/main" id="{CED21389-3131-C13A-8F1E-711FB7BBA8D7}"/>
                </a:ext>
              </a:extLst>
            </p:cNvPr>
            <p:cNvSpPr/>
            <p:nvPr/>
          </p:nvSpPr>
          <p:spPr bwMode="auto">
            <a:xfrm rot="639327">
              <a:off x="4088700" y="7357517"/>
              <a:ext cx="268910" cy="705319"/>
            </a:xfrm>
            <a:custGeom>
              <a:avLst/>
              <a:gdLst>
                <a:gd name="connsiteX0" fmla="*/ 0 w 268910"/>
                <a:gd name="connsiteY0" fmla="*/ 134455 h 645459"/>
                <a:gd name="connsiteX1" fmla="*/ 134455 w 268910"/>
                <a:gd name="connsiteY1" fmla="*/ 0 h 645459"/>
                <a:gd name="connsiteX2" fmla="*/ 134455 w 268910"/>
                <a:gd name="connsiteY2" fmla="*/ 0 h 645459"/>
                <a:gd name="connsiteX3" fmla="*/ 268910 w 268910"/>
                <a:gd name="connsiteY3" fmla="*/ 134455 h 645459"/>
                <a:gd name="connsiteX4" fmla="*/ 268910 w 268910"/>
                <a:gd name="connsiteY4" fmla="*/ 511004 h 645459"/>
                <a:gd name="connsiteX5" fmla="*/ 134455 w 268910"/>
                <a:gd name="connsiteY5" fmla="*/ 645459 h 645459"/>
                <a:gd name="connsiteX6" fmla="*/ 134455 w 268910"/>
                <a:gd name="connsiteY6" fmla="*/ 645459 h 645459"/>
                <a:gd name="connsiteX7" fmla="*/ 0 w 268910"/>
                <a:gd name="connsiteY7" fmla="*/ 511004 h 645459"/>
                <a:gd name="connsiteX8" fmla="*/ 0 w 268910"/>
                <a:gd name="connsiteY8" fmla="*/ 134455 h 645459"/>
                <a:gd name="connsiteX0" fmla="*/ 0 w 268910"/>
                <a:gd name="connsiteY0" fmla="*/ 134455 h 645459"/>
                <a:gd name="connsiteX1" fmla="*/ 134455 w 268910"/>
                <a:gd name="connsiteY1" fmla="*/ 0 h 645459"/>
                <a:gd name="connsiteX2" fmla="*/ 268910 w 268910"/>
                <a:gd name="connsiteY2" fmla="*/ 134455 h 645459"/>
                <a:gd name="connsiteX3" fmla="*/ 268910 w 268910"/>
                <a:gd name="connsiteY3" fmla="*/ 511004 h 645459"/>
                <a:gd name="connsiteX4" fmla="*/ 134455 w 268910"/>
                <a:gd name="connsiteY4" fmla="*/ 645459 h 645459"/>
                <a:gd name="connsiteX5" fmla="*/ 134455 w 268910"/>
                <a:gd name="connsiteY5" fmla="*/ 645459 h 645459"/>
                <a:gd name="connsiteX6" fmla="*/ 0 w 268910"/>
                <a:gd name="connsiteY6" fmla="*/ 511004 h 645459"/>
                <a:gd name="connsiteX7" fmla="*/ 0 w 268910"/>
                <a:gd name="connsiteY7" fmla="*/ 134455 h 645459"/>
                <a:gd name="connsiteX0" fmla="*/ 0 w 268910"/>
                <a:gd name="connsiteY0" fmla="*/ 47069 h 558073"/>
                <a:gd name="connsiteX1" fmla="*/ 268910 w 268910"/>
                <a:gd name="connsiteY1" fmla="*/ 47069 h 558073"/>
                <a:gd name="connsiteX2" fmla="*/ 268910 w 268910"/>
                <a:gd name="connsiteY2" fmla="*/ 423618 h 558073"/>
                <a:gd name="connsiteX3" fmla="*/ 134455 w 268910"/>
                <a:gd name="connsiteY3" fmla="*/ 558073 h 558073"/>
                <a:gd name="connsiteX4" fmla="*/ 134455 w 268910"/>
                <a:gd name="connsiteY4" fmla="*/ 558073 h 558073"/>
                <a:gd name="connsiteX5" fmla="*/ 0 w 268910"/>
                <a:gd name="connsiteY5" fmla="*/ 423618 h 558073"/>
                <a:gd name="connsiteX6" fmla="*/ 0 w 268910"/>
                <a:gd name="connsiteY6" fmla="*/ 47069 h 558073"/>
                <a:gd name="connsiteX0" fmla="*/ 0 w 268910"/>
                <a:gd name="connsiteY0" fmla="*/ 9644 h 520648"/>
                <a:gd name="connsiteX1" fmla="*/ 268910 w 268910"/>
                <a:gd name="connsiteY1" fmla="*/ 9644 h 520648"/>
                <a:gd name="connsiteX2" fmla="*/ 268910 w 268910"/>
                <a:gd name="connsiteY2" fmla="*/ 386193 h 520648"/>
                <a:gd name="connsiteX3" fmla="*/ 134455 w 268910"/>
                <a:gd name="connsiteY3" fmla="*/ 520648 h 520648"/>
                <a:gd name="connsiteX4" fmla="*/ 134455 w 268910"/>
                <a:gd name="connsiteY4" fmla="*/ 520648 h 520648"/>
                <a:gd name="connsiteX5" fmla="*/ 0 w 268910"/>
                <a:gd name="connsiteY5" fmla="*/ 386193 h 520648"/>
                <a:gd name="connsiteX6" fmla="*/ 0 w 268910"/>
                <a:gd name="connsiteY6" fmla="*/ 9644 h 520648"/>
                <a:gd name="connsiteX0" fmla="*/ 0 w 268910"/>
                <a:gd name="connsiteY0" fmla="*/ 0 h 511004"/>
                <a:gd name="connsiteX1" fmla="*/ 268910 w 268910"/>
                <a:gd name="connsiteY1" fmla="*/ 0 h 511004"/>
                <a:gd name="connsiteX2" fmla="*/ 268910 w 268910"/>
                <a:gd name="connsiteY2" fmla="*/ 376549 h 511004"/>
                <a:gd name="connsiteX3" fmla="*/ 134455 w 268910"/>
                <a:gd name="connsiteY3" fmla="*/ 511004 h 511004"/>
                <a:gd name="connsiteX4" fmla="*/ 134455 w 268910"/>
                <a:gd name="connsiteY4" fmla="*/ 511004 h 511004"/>
                <a:gd name="connsiteX5" fmla="*/ 0 w 268910"/>
                <a:gd name="connsiteY5" fmla="*/ 376549 h 511004"/>
                <a:gd name="connsiteX6" fmla="*/ 0 w 268910"/>
                <a:gd name="connsiteY6" fmla="*/ 0 h 51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910" h="511004">
                  <a:moveTo>
                    <a:pt x="0" y="0"/>
                  </a:moveTo>
                  <a:cubicBezTo>
                    <a:pt x="23047" y="151327"/>
                    <a:pt x="202320" y="209385"/>
                    <a:pt x="268910" y="0"/>
                  </a:cubicBezTo>
                  <a:lnTo>
                    <a:pt x="268910" y="376549"/>
                  </a:lnTo>
                  <a:cubicBezTo>
                    <a:pt x="268910" y="450806"/>
                    <a:pt x="208712" y="511004"/>
                    <a:pt x="134455" y="511004"/>
                  </a:cubicBezTo>
                  <a:lnTo>
                    <a:pt x="134455" y="511004"/>
                  </a:lnTo>
                  <a:cubicBezTo>
                    <a:pt x="60198" y="511004"/>
                    <a:pt x="0" y="450806"/>
                    <a:pt x="0" y="376549"/>
                  </a:cubicBez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ounded Rectangle 68">
              <a:extLst>
                <a:ext uri="{FF2B5EF4-FFF2-40B4-BE49-F238E27FC236}">
                  <a16:creationId xmlns:a16="http://schemas.microsoft.com/office/drawing/2014/main" id="{1975221A-B95B-140C-0ACA-7DA2BAF6EB33}"/>
                </a:ext>
              </a:extLst>
            </p:cNvPr>
            <p:cNvSpPr/>
            <p:nvPr/>
          </p:nvSpPr>
          <p:spPr bwMode="auto">
            <a:xfrm rot="639327">
              <a:off x="4372576" y="7407438"/>
              <a:ext cx="268910" cy="711142"/>
            </a:xfrm>
            <a:custGeom>
              <a:avLst/>
              <a:gdLst>
                <a:gd name="connsiteX0" fmla="*/ 0 w 268910"/>
                <a:gd name="connsiteY0" fmla="*/ 134455 h 645459"/>
                <a:gd name="connsiteX1" fmla="*/ 134455 w 268910"/>
                <a:gd name="connsiteY1" fmla="*/ 0 h 645459"/>
                <a:gd name="connsiteX2" fmla="*/ 134455 w 268910"/>
                <a:gd name="connsiteY2" fmla="*/ 0 h 645459"/>
                <a:gd name="connsiteX3" fmla="*/ 268910 w 268910"/>
                <a:gd name="connsiteY3" fmla="*/ 134455 h 645459"/>
                <a:gd name="connsiteX4" fmla="*/ 268910 w 268910"/>
                <a:gd name="connsiteY4" fmla="*/ 511004 h 645459"/>
                <a:gd name="connsiteX5" fmla="*/ 134455 w 268910"/>
                <a:gd name="connsiteY5" fmla="*/ 645459 h 645459"/>
                <a:gd name="connsiteX6" fmla="*/ 134455 w 268910"/>
                <a:gd name="connsiteY6" fmla="*/ 645459 h 645459"/>
                <a:gd name="connsiteX7" fmla="*/ 0 w 268910"/>
                <a:gd name="connsiteY7" fmla="*/ 511004 h 645459"/>
                <a:gd name="connsiteX8" fmla="*/ 0 w 268910"/>
                <a:gd name="connsiteY8" fmla="*/ 134455 h 645459"/>
                <a:gd name="connsiteX0" fmla="*/ 0 w 268910"/>
                <a:gd name="connsiteY0" fmla="*/ 134455 h 645459"/>
                <a:gd name="connsiteX1" fmla="*/ 134455 w 268910"/>
                <a:gd name="connsiteY1" fmla="*/ 0 h 645459"/>
                <a:gd name="connsiteX2" fmla="*/ 268910 w 268910"/>
                <a:gd name="connsiteY2" fmla="*/ 134455 h 645459"/>
                <a:gd name="connsiteX3" fmla="*/ 268910 w 268910"/>
                <a:gd name="connsiteY3" fmla="*/ 511004 h 645459"/>
                <a:gd name="connsiteX4" fmla="*/ 134455 w 268910"/>
                <a:gd name="connsiteY4" fmla="*/ 645459 h 645459"/>
                <a:gd name="connsiteX5" fmla="*/ 134455 w 268910"/>
                <a:gd name="connsiteY5" fmla="*/ 645459 h 645459"/>
                <a:gd name="connsiteX6" fmla="*/ 0 w 268910"/>
                <a:gd name="connsiteY6" fmla="*/ 511004 h 645459"/>
                <a:gd name="connsiteX7" fmla="*/ 0 w 268910"/>
                <a:gd name="connsiteY7" fmla="*/ 134455 h 645459"/>
                <a:gd name="connsiteX0" fmla="*/ 0 w 268910"/>
                <a:gd name="connsiteY0" fmla="*/ 47069 h 558073"/>
                <a:gd name="connsiteX1" fmla="*/ 268910 w 268910"/>
                <a:gd name="connsiteY1" fmla="*/ 47069 h 558073"/>
                <a:gd name="connsiteX2" fmla="*/ 268910 w 268910"/>
                <a:gd name="connsiteY2" fmla="*/ 423618 h 558073"/>
                <a:gd name="connsiteX3" fmla="*/ 134455 w 268910"/>
                <a:gd name="connsiteY3" fmla="*/ 558073 h 558073"/>
                <a:gd name="connsiteX4" fmla="*/ 134455 w 268910"/>
                <a:gd name="connsiteY4" fmla="*/ 558073 h 558073"/>
                <a:gd name="connsiteX5" fmla="*/ 0 w 268910"/>
                <a:gd name="connsiteY5" fmla="*/ 423618 h 558073"/>
                <a:gd name="connsiteX6" fmla="*/ 0 w 268910"/>
                <a:gd name="connsiteY6" fmla="*/ 47069 h 558073"/>
                <a:gd name="connsiteX0" fmla="*/ 0 w 268910"/>
                <a:gd name="connsiteY0" fmla="*/ 9644 h 520648"/>
                <a:gd name="connsiteX1" fmla="*/ 268910 w 268910"/>
                <a:gd name="connsiteY1" fmla="*/ 9644 h 520648"/>
                <a:gd name="connsiteX2" fmla="*/ 268910 w 268910"/>
                <a:gd name="connsiteY2" fmla="*/ 386193 h 520648"/>
                <a:gd name="connsiteX3" fmla="*/ 134455 w 268910"/>
                <a:gd name="connsiteY3" fmla="*/ 520648 h 520648"/>
                <a:gd name="connsiteX4" fmla="*/ 134455 w 268910"/>
                <a:gd name="connsiteY4" fmla="*/ 520648 h 520648"/>
                <a:gd name="connsiteX5" fmla="*/ 0 w 268910"/>
                <a:gd name="connsiteY5" fmla="*/ 386193 h 520648"/>
                <a:gd name="connsiteX6" fmla="*/ 0 w 268910"/>
                <a:gd name="connsiteY6" fmla="*/ 9644 h 520648"/>
                <a:gd name="connsiteX0" fmla="*/ 0 w 268910"/>
                <a:gd name="connsiteY0" fmla="*/ 0 h 511004"/>
                <a:gd name="connsiteX1" fmla="*/ 268910 w 268910"/>
                <a:gd name="connsiteY1" fmla="*/ 0 h 511004"/>
                <a:gd name="connsiteX2" fmla="*/ 268910 w 268910"/>
                <a:gd name="connsiteY2" fmla="*/ 376549 h 511004"/>
                <a:gd name="connsiteX3" fmla="*/ 134455 w 268910"/>
                <a:gd name="connsiteY3" fmla="*/ 511004 h 511004"/>
                <a:gd name="connsiteX4" fmla="*/ 134455 w 268910"/>
                <a:gd name="connsiteY4" fmla="*/ 511004 h 511004"/>
                <a:gd name="connsiteX5" fmla="*/ 0 w 268910"/>
                <a:gd name="connsiteY5" fmla="*/ 376549 h 511004"/>
                <a:gd name="connsiteX6" fmla="*/ 0 w 268910"/>
                <a:gd name="connsiteY6" fmla="*/ 0 h 51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910" h="511004">
                  <a:moveTo>
                    <a:pt x="0" y="0"/>
                  </a:moveTo>
                  <a:cubicBezTo>
                    <a:pt x="23047" y="151327"/>
                    <a:pt x="202320" y="209385"/>
                    <a:pt x="268910" y="0"/>
                  </a:cubicBezTo>
                  <a:lnTo>
                    <a:pt x="268910" y="376549"/>
                  </a:lnTo>
                  <a:cubicBezTo>
                    <a:pt x="268910" y="450806"/>
                    <a:pt x="208712" y="511004"/>
                    <a:pt x="134455" y="511004"/>
                  </a:cubicBezTo>
                  <a:lnTo>
                    <a:pt x="134455" y="511004"/>
                  </a:lnTo>
                  <a:cubicBezTo>
                    <a:pt x="60198" y="511004"/>
                    <a:pt x="0" y="450806"/>
                    <a:pt x="0" y="376549"/>
                  </a:cubicBez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ounded Rectangle 77">
              <a:extLst>
                <a:ext uri="{FF2B5EF4-FFF2-40B4-BE49-F238E27FC236}">
                  <a16:creationId xmlns:a16="http://schemas.microsoft.com/office/drawing/2014/main" id="{0E5F508A-7152-233E-9B55-914D1285E71A}"/>
                </a:ext>
              </a:extLst>
            </p:cNvPr>
            <p:cNvSpPr/>
            <p:nvPr/>
          </p:nvSpPr>
          <p:spPr bwMode="auto">
            <a:xfrm rot="712174">
              <a:off x="4359118" y="6793259"/>
              <a:ext cx="264716" cy="659427"/>
            </a:xfrm>
            <a:prstGeom prst="roundRect">
              <a:avLst>
                <a:gd name="adj" fmla="val 5000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 name="8-Point Star 82">
            <a:extLst>
              <a:ext uri="{FF2B5EF4-FFF2-40B4-BE49-F238E27FC236}">
                <a16:creationId xmlns:a16="http://schemas.microsoft.com/office/drawing/2014/main" id="{346407C9-6D77-1782-B4CF-0ED3CEC680CD}"/>
              </a:ext>
            </a:extLst>
          </p:cNvPr>
          <p:cNvSpPr/>
          <p:nvPr/>
        </p:nvSpPr>
        <p:spPr bwMode="auto">
          <a:xfrm>
            <a:off x="4145213" y="2948347"/>
            <a:ext cx="910876" cy="910876"/>
          </a:xfrm>
          <a:prstGeom prst="star8">
            <a:avLst>
              <a:gd name="adj" fmla="val 4470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Freeform 63">
            <a:extLst>
              <a:ext uri="{FF2B5EF4-FFF2-40B4-BE49-F238E27FC236}">
                <a16:creationId xmlns:a16="http://schemas.microsoft.com/office/drawing/2014/main" id="{9D98E47E-4812-9605-A91E-543052804EEF}"/>
              </a:ext>
            </a:extLst>
          </p:cNvPr>
          <p:cNvSpPr/>
          <p:nvPr/>
        </p:nvSpPr>
        <p:spPr bwMode="auto">
          <a:xfrm>
            <a:off x="6616568" y="3449171"/>
            <a:ext cx="136758" cy="376517"/>
          </a:xfrm>
          <a:custGeom>
            <a:avLst/>
            <a:gdLst>
              <a:gd name="connsiteX0" fmla="*/ 121023 w 136758"/>
              <a:gd name="connsiteY0" fmla="*/ 376517 h 376517"/>
              <a:gd name="connsiteX1" fmla="*/ 127747 w 136758"/>
              <a:gd name="connsiteY1" fmla="*/ 242047 h 376517"/>
              <a:gd name="connsiteX2" fmla="*/ 13447 w 136758"/>
              <a:gd name="connsiteY2" fmla="*/ 194982 h 376517"/>
              <a:gd name="connsiteX3" fmla="*/ 6723 w 136758"/>
              <a:gd name="connsiteY3" fmla="*/ 0 h 376517"/>
            </a:gdLst>
            <a:ahLst/>
            <a:cxnLst>
              <a:cxn ang="0">
                <a:pos x="connsiteX0" y="connsiteY0"/>
              </a:cxn>
              <a:cxn ang="0">
                <a:pos x="connsiteX1" y="connsiteY1"/>
              </a:cxn>
              <a:cxn ang="0">
                <a:pos x="connsiteX2" y="connsiteY2"/>
              </a:cxn>
              <a:cxn ang="0">
                <a:pos x="connsiteX3" y="connsiteY3"/>
              </a:cxn>
            </a:cxnLst>
            <a:rect l="l" t="t" r="r" b="b"/>
            <a:pathLst>
              <a:path w="136758" h="376517">
                <a:moveTo>
                  <a:pt x="121023" y="376517"/>
                </a:moveTo>
                <a:cubicBezTo>
                  <a:pt x="133349" y="324410"/>
                  <a:pt x="145676" y="272303"/>
                  <a:pt x="127747" y="242047"/>
                </a:cubicBezTo>
                <a:cubicBezTo>
                  <a:pt x="109818" y="211791"/>
                  <a:pt x="33618" y="235323"/>
                  <a:pt x="13447" y="194982"/>
                </a:cubicBezTo>
                <a:cubicBezTo>
                  <a:pt x="-6724" y="154641"/>
                  <a:pt x="-1" y="77320"/>
                  <a:pt x="6723" y="0"/>
                </a:cubicBezTo>
              </a:path>
            </a:pathLst>
          </a:custGeom>
          <a:noFill/>
          <a:ln w="28575">
            <a:solidFill>
              <a:schemeClr val="accent2"/>
            </a:solidFill>
            <a:miter lim="800000"/>
            <a:headEnd/>
            <a:tailEnd/>
          </a:ln>
        </p:spPr>
        <p:txBody>
          <a:bodyPr rtlCol="0" anchor="ctr"/>
          <a:lstStyle/>
          <a:p>
            <a:pPr algn="ctr"/>
            <a:endParaRPr lang="en-US" dirty="0"/>
          </a:p>
        </p:txBody>
      </p:sp>
      <p:sp>
        <p:nvSpPr>
          <p:cNvPr id="18" name="TextBox 17">
            <a:extLst>
              <a:ext uri="{FF2B5EF4-FFF2-40B4-BE49-F238E27FC236}">
                <a16:creationId xmlns:a16="http://schemas.microsoft.com/office/drawing/2014/main" id="{3E984C94-EC7B-1F3B-07C9-28B0DC861BD1}"/>
              </a:ext>
            </a:extLst>
          </p:cNvPr>
          <p:cNvSpPr txBox="1"/>
          <p:nvPr/>
        </p:nvSpPr>
        <p:spPr bwMode="auto">
          <a:xfrm>
            <a:off x="4076880" y="5646455"/>
            <a:ext cx="1148894" cy="313932"/>
          </a:xfrm>
          <a:prstGeom prst="rect">
            <a:avLst/>
          </a:prstGeom>
          <a:noFill/>
          <a:ln>
            <a:noFill/>
          </a:ln>
        </p:spPr>
        <p:txBody>
          <a:bodyPr wrap="square" rtlCol="0">
            <a:spAutoFit/>
          </a:bodyPr>
          <a:lstStyle/>
          <a:p>
            <a:pPr algn="ctr">
              <a:lnSpc>
                <a:spcPct val="90000"/>
              </a:lnSpc>
              <a:spcBef>
                <a:spcPct val="50000"/>
              </a:spcBef>
              <a:spcAft>
                <a:spcPct val="0"/>
              </a:spcAft>
              <a:buClrTx/>
              <a:buFontTx/>
              <a:buNone/>
            </a:pPr>
            <a:r>
              <a:rPr lang="en-US" sz="1600" dirty="0">
                <a:solidFill>
                  <a:schemeClr val="bg1"/>
                </a:solidFill>
                <a:latin typeface="Calibri" panose="020F0502020204030204" pitchFamily="34" charset="0"/>
              </a:rPr>
              <a:t>CAR T-cell</a:t>
            </a:r>
          </a:p>
        </p:txBody>
      </p:sp>
      <p:sp>
        <p:nvSpPr>
          <p:cNvPr id="19" name="TextBox 18">
            <a:extLst>
              <a:ext uri="{FF2B5EF4-FFF2-40B4-BE49-F238E27FC236}">
                <a16:creationId xmlns:a16="http://schemas.microsoft.com/office/drawing/2014/main" id="{B59A27F4-2B40-0F0B-5EB9-6C6656680AE5}"/>
              </a:ext>
            </a:extLst>
          </p:cNvPr>
          <p:cNvSpPr txBox="1"/>
          <p:nvPr/>
        </p:nvSpPr>
        <p:spPr bwMode="auto">
          <a:xfrm>
            <a:off x="719138" y="3217906"/>
            <a:ext cx="1769725" cy="338554"/>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Cytokines</a:t>
            </a:r>
          </a:p>
        </p:txBody>
      </p:sp>
      <p:sp>
        <p:nvSpPr>
          <p:cNvPr id="20" name="TextBox 19">
            <a:extLst>
              <a:ext uri="{FF2B5EF4-FFF2-40B4-BE49-F238E27FC236}">
                <a16:creationId xmlns:a16="http://schemas.microsoft.com/office/drawing/2014/main" id="{0B96C6A3-21AB-A6CB-1E4E-C4B0BD37987E}"/>
              </a:ext>
            </a:extLst>
          </p:cNvPr>
          <p:cNvSpPr txBox="1"/>
          <p:nvPr/>
        </p:nvSpPr>
        <p:spPr bwMode="auto">
          <a:xfrm>
            <a:off x="8130610" y="1888930"/>
            <a:ext cx="1260281" cy="33855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scFv Domain</a:t>
            </a:r>
          </a:p>
        </p:txBody>
      </p:sp>
      <p:sp>
        <p:nvSpPr>
          <p:cNvPr id="21" name="TextBox 20">
            <a:extLst>
              <a:ext uri="{FF2B5EF4-FFF2-40B4-BE49-F238E27FC236}">
                <a16:creationId xmlns:a16="http://schemas.microsoft.com/office/drawing/2014/main" id="{3E9C13C3-59AA-6725-2A66-FFFDE7F0EE74}"/>
              </a:ext>
            </a:extLst>
          </p:cNvPr>
          <p:cNvSpPr txBox="1"/>
          <p:nvPr/>
        </p:nvSpPr>
        <p:spPr bwMode="auto">
          <a:xfrm>
            <a:off x="8130610" y="3083459"/>
            <a:ext cx="1387944" cy="33855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Hinge Domain</a:t>
            </a:r>
          </a:p>
        </p:txBody>
      </p:sp>
      <p:sp>
        <p:nvSpPr>
          <p:cNvPr id="22" name="TextBox 21">
            <a:extLst>
              <a:ext uri="{FF2B5EF4-FFF2-40B4-BE49-F238E27FC236}">
                <a16:creationId xmlns:a16="http://schemas.microsoft.com/office/drawing/2014/main" id="{EA9F0753-BFFA-D6F7-1B6A-9F18E0C82966}"/>
              </a:ext>
            </a:extLst>
          </p:cNvPr>
          <p:cNvSpPr txBox="1"/>
          <p:nvPr/>
        </p:nvSpPr>
        <p:spPr bwMode="auto">
          <a:xfrm>
            <a:off x="8130610" y="4201396"/>
            <a:ext cx="2263505" cy="33855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Transmembrane Domain</a:t>
            </a:r>
          </a:p>
        </p:txBody>
      </p:sp>
      <p:sp>
        <p:nvSpPr>
          <p:cNvPr id="23" name="TextBox 22">
            <a:extLst>
              <a:ext uri="{FF2B5EF4-FFF2-40B4-BE49-F238E27FC236}">
                <a16:creationId xmlns:a16="http://schemas.microsoft.com/office/drawing/2014/main" id="{52400937-469E-DC69-9B80-3054A196F354}"/>
              </a:ext>
            </a:extLst>
          </p:cNvPr>
          <p:cNvSpPr txBox="1"/>
          <p:nvPr/>
        </p:nvSpPr>
        <p:spPr bwMode="auto">
          <a:xfrm>
            <a:off x="8130610" y="4877372"/>
            <a:ext cx="1927131" cy="33855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Intracellular Domain</a:t>
            </a:r>
          </a:p>
        </p:txBody>
      </p:sp>
      <p:sp>
        <p:nvSpPr>
          <p:cNvPr id="24" name="TextBox 23">
            <a:extLst>
              <a:ext uri="{FF2B5EF4-FFF2-40B4-BE49-F238E27FC236}">
                <a16:creationId xmlns:a16="http://schemas.microsoft.com/office/drawing/2014/main" id="{F3EE5647-68F2-7AEF-0491-030B66EAFD86}"/>
              </a:ext>
            </a:extLst>
          </p:cNvPr>
          <p:cNvSpPr txBox="1"/>
          <p:nvPr/>
        </p:nvSpPr>
        <p:spPr bwMode="auto">
          <a:xfrm>
            <a:off x="8100130" y="2199647"/>
            <a:ext cx="3261334" cy="817245"/>
          </a:xfrm>
          <a:prstGeom prst="roundRect">
            <a:avLst/>
          </a:prstGeom>
          <a:solidFill>
            <a:schemeClr val="accent5">
              <a:lumMod val="20000"/>
              <a:lumOff val="80000"/>
            </a:schemeClr>
          </a:solidFill>
          <a:ln>
            <a:noFill/>
          </a:ln>
        </p:spPr>
        <p:txBody>
          <a:bodyPr wrap="square" rtlCol="0">
            <a:spAutoFit/>
          </a:bodyPr>
          <a:lstStyle/>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Specific target recognition</a:t>
            </a:r>
          </a:p>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Provides tunable affinity</a:t>
            </a:r>
          </a:p>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Determines immunogenicity of CAR</a:t>
            </a:r>
          </a:p>
        </p:txBody>
      </p:sp>
      <p:sp>
        <p:nvSpPr>
          <p:cNvPr id="25" name="TextBox 24">
            <a:extLst>
              <a:ext uri="{FF2B5EF4-FFF2-40B4-BE49-F238E27FC236}">
                <a16:creationId xmlns:a16="http://schemas.microsoft.com/office/drawing/2014/main" id="{5DF25F50-5854-E721-3242-6AD97B3BB88B}"/>
              </a:ext>
            </a:extLst>
          </p:cNvPr>
          <p:cNvSpPr txBox="1"/>
          <p:nvPr/>
        </p:nvSpPr>
        <p:spPr bwMode="auto">
          <a:xfrm>
            <a:off x="8100130" y="3394616"/>
            <a:ext cx="3261334" cy="817245"/>
          </a:xfrm>
          <a:prstGeom prst="roundRect">
            <a:avLst/>
          </a:prstGeom>
          <a:solidFill>
            <a:schemeClr val="accent5">
              <a:lumMod val="20000"/>
              <a:lumOff val="80000"/>
            </a:schemeClr>
          </a:solidFill>
          <a:ln>
            <a:noFill/>
          </a:ln>
        </p:spPr>
        <p:txBody>
          <a:bodyPr wrap="square" rtlCol="0">
            <a:spAutoFit/>
          </a:bodyPr>
          <a:lstStyle/>
          <a:p>
            <a:pPr marL="285750" indent="-165100">
              <a:spcBef>
                <a:spcPts val="0"/>
              </a:spcBef>
              <a:buFont typeface="Wingdings" panose="05000000000000000000" pitchFamily="2" charset="2"/>
              <a:buChar char="§"/>
            </a:pPr>
            <a:r>
              <a:rPr lang="en-US" sz="1400" b="0" dirty="0">
                <a:solidFill>
                  <a:schemeClr val="bg1"/>
                </a:solidFill>
                <a:latin typeface="Calibri" panose="020F0502020204030204" pitchFamily="34" charset="0"/>
              </a:rPr>
              <a:t>Provides flexibility and length to CAR</a:t>
            </a:r>
          </a:p>
          <a:p>
            <a:pPr marL="285750" indent="-165100">
              <a:spcBef>
                <a:spcPts val="0"/>
              </a:spcBef>
              <a:buFont typeface="Wingdings" panose="05000000000000000000" pitchFamily="2" charset="2"/>
              <a:buChar char="§"/>
            </a:pPr>
            <a:r>
              <a:rPr lang="en-US" sz="1400" b="0" dirty="0">
                <a:solidFill>
                  <a:schemeClr val="bg1"/>
                </a:solidFill>
                <a:latin typeface="Calibri" panose="020F0502020204030204" pitchFamily="34" charset="0"/>
              </a:rPr>
              <a:t>Helps in positioning of CAR to target antigen</a:t>
            </a:r>
          </a:p>
        </p:txBody>
      </p:sp>
      <p:sp>
        <p:nvSpPr>
          <p:cNvPr id="26" name="TextBox 25">
            <a:extLst>
              <a:ext uri="{FF2B5EF4-FFF2-40B4-BE49-F238E27FC236}">
                <a16:creationId xmlns:a16="http://schemas.microsoft.com/office/drawing/2014/main" id="{DB85793B-29E2-9706-6E80-A2381B8317E6}"/>
              </a:ext>
            </a:extLst>
          </p:cNvPr>
          <p:cNvSpPr txBox="1"/>
          <p:nvPr/>
        </p:nvSpPr>
        <p:spPr bwMode="auto">
          <a:xfrm>
            <a:off x="8100130" y="4495352"/>
            <a:ext cx="3261334" cy="340519"/>
          </a:xfrm>
          <a:prstGeom prst="roundRect">
            <a:avLst/>
          </a:prstGeom>
          <a:solidFill>
            <a:schemeClr val="accent5">
              <a:lumMod val="20000"/>
              <a:lumOff val="80000"/>
            </a:schemeClr>
          </a:solidFill>
          <a:ln>
            <a:noFill/>
          </a:ln>
        </p:spPr>
        <p:txBody>
          <a:bodyPr wrap="square" rtlCol="0">
            <a:spAutoFit/>
          </a:bodyPr>
          <a:lstStyle/>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Role in stability and cytokine release</a:t>
            </a:r>
          </a:p>
        </p:txBody>
      </p:sp>
      <p:sp>
        <p:nvSpPr>
          <p:cNvPr id="27" name="TextBox 26">
            <a:extLst>
              <a:ext uri="{FF2B5EF4-FFF2-40B4-BE49-F238E27FC236}">
                <a16:creationId xmlns:a16="http://schemas.microsoft.com/office/drawing/2014/main" id="{A5E852BF-B2DE-C523-15D2-54A24AAC008A}"/>
              </a:ext>
            </a:extLst>
          </p:cNvPr>
          <p:cNvSpPr txBox="1"/>
          <p:nvPr/>
        </p:nvSpPr>
        <p:spPr bwMode="auto">
          <a:xfrm>
            <a:off x="8084890" y="5156869"/>
            <a:ext cx="3261334" cy="1055608"/>
          </a:xfrm>
          <a:prstGeom prst="roundRect">
            <a:avLst/>
          </a:prstGeom>
          <a:solidFill>
            <a:schemeClr val="accent5">
              <a:lumMod val="20000"/>
              <a:lumOff val="80000"/>
            </a:schemeClr>
          </a:solidFill>
          <a:ln>
            <a:noFill/>
          </a:ln>
        </p:spPr>
        <p:txBody>
          <a:bodyPr wrap="square" rtlCol="0">
            <a:spAutoFit/>
          </a:bodyPr>
          <a:lstStyle/>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Provides T-cell activation and expansion signal</a:t>
            </a:r>
          </a:p>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Helps in T-cell survival and persistence</a:t>
            </a:r>
          </a:p>
        </p:txBody>
      </p:sp>
      <p:sp>
        <p:nvSpPr>
          <p:cNvPr id="28" name="TextBox 27">
            <a:extLst>
              <a:ext uri="{FF2B5EF4-FFF2-40B4-BE49-F238E27FC236}">
                <a16:creationId xmlns:a16="http://schemas.microsoft.com/office/drawing/2014/main" id="{3CCE3796-E321-ACF0-D8B3-5B1AEE02F72F}"/>
              </a:ext>
            </a:extLst>
          </p:cNvPr>
          <p:cNvSpPr txBox="1"/>
          <p:nvPr/>
        </p:nvSpPr>
        <p:spPr bwMode="auto">
          <a:xfrm>
            <a:off x="719138" y="1538288"/>
            <a:ext cx="10650125" cy="400110"/>
          </a:xfrm>
          <a:prstGeom prst="rect">
            <a:avLst/>
          </a:prstGeom>
          <a:noFill/>
          <a:ln>
            <a:noFill/>
          </a:ln>
        </p:spPr>
        <p:txBody>
          <a:bodyPr wrap="square" lIns="0" rIns="0"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Regulatory Determinants of CAR T-Cell Function</a:t>
            </a:r>
          </a:p>
        </p:txBody>
      </p:sp>
      <p:sp>
        <p:nvSpPr>
          <p:cNvPr id="29" name="TextBox 28">
            <a:extLst>
              <a:ext uri="{FF2B5EF4-FFF2-40B4-BE49-F238E27FC236}">
                <a16:creationId xmlns:a16="http://schemas.microsoft.com/office/drawing/2014/main" id="{7A1E266A-4328-7B56-65BA-4A6A3FAA8102}"/>
              </a:ext>
            </a:extLst>
          </p:cNvPr>
          <p:cNvSpPr txBox="1"/>
          <p:nvPr/>
        </p:nvSpPr>
        <p:spPr bwMode="auto">
          <a:xfrm>
            <a:off x="725402" y="3519577"/>
            <a:ext cx="2726842" cy="1055608"/>
          </a:xfrm>
          <a:prstGeom prst="roundRect">
            <a:avLst/>
          </a:prstGeom>
          <a:solidFill>
            <a:schemeClr val="accent5">
              <a:lumMod val="20000"/>
              <a:lumOff val="80000"/>
            </a:schemeClr>
          </a:solidFill>
          <a:ln>
            <a:noFill/>
          </a:ln>
        </p:spPr>
        <p:txBody>
          <a:bodyPr wrap="square" rtlCol="0">
            <a:spAutoFit/>
          </a:bodyPr>
          <a:lstStyle/>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Regulate the differentiation status of CAR T-cells</a:t>
            </a:r>
          </a:p>
          <a:p>
            <a:pPr marL="285750" indent="-165100" algn="l">
              <a:lnSpc>
                <a:spcPct val="100000"/>
              </a:lnSpc>
              <a:spcBef>
                <a:spcPts val="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Help in expansion of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CAR T-cells</a:t>
            </a:r>
          </a:p>
        </p:txBody>
      </p:sp>
      <p:cxnSp>
        <p:nvCxnSpPr>
          <p:cNvPr id="30" name="Straight Arrow Connector 29">
            <a:extLst>
              <a:ext uri="{FF2B5EF4-FFF2-40B4-BE49-F238E27FC236}">
                <a16:creationId xmlns:a16="http://schemas.microsoft.com/office/drawing/2014/main" id="{1AE48A91-CA7D-CD8A-9590-E57E81EE172B}"/>
              </a:ext>
            </a:extLst>
          </p:cNvPr>
          <p:cNvCxnSpPr/>
          <p:nvPr/>
        </p:nvCxnSpPr>
        <p:spPr bwMode="auto">
          <a:xfrm flipV="1">
            <a:off x="6935181" y="2612571"/>
            <a:ext cx="1164949" cy="520435"/>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5A25AB2E-90CE-5014-18A6-B6BC1BF5FEEC}"/>
              </a:ext>
            </a:extLst>
          </p:cNvPr>
          <p:cNvCxnSpPr>
            <a:cxnSpLocks/>
          </p:cNvCxnSpPr>
          <p:nvPr/>
        </p:nvCxnSpPr>
        <p:spPr bwMode="auto">
          <a:xfrm flipV="1">
            <a:off x="6738630" y="3408642"/>
            <a:ext cx="1355236" cy="23678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40EE2C22-30E6-E04A-E7FA-443CBACD50B4}"/>
              </a:ext>
            </a:extLst>
          </p:cNvPr>
          <p:cNvCxnSpPr>
            <a:cxnSpLocks/>
          </p:cNvCxnSpPr>
          <p:nvPr/>
        </p:nvCxnSpPr>
        <p:spPr bwMode="auto">
          <a:xfrm>
            <a:off x="6860536" y="3873484"/>
            <a:ext cx="1233330" cy="371715"/>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AF4D194A-BC0C-CAB3-2373-9242602CFB97}"/>
              </a:ext>
            </a:extLst>
          </p:cNvPr>
          <p:cNvCxnSpPr>
            <a:cxnSpLocks/>
          </p:cNvCxnSpPr>
          <p:nvPr/>
        </p:nvCxnSpPr>
        <p:spPr bwMode="auto">
          <a:xfrm>
            <a:off x="7140454" y="4794967"/>
            <a:ext cx="944436" cy="223906"/>
          </a:xfrm>
          <a:prstGeom prst="straightConnector1">
            <a:avLst/>
          </a:prstGeom>
          <a:noFill/>
          <a:ln w="28575" cap="flat" cmpd="sng" algn="ctr">
            <a:solidFill>
              <a:schemeClr val="bg1"/>
            </a:solidFill>
            <a:prstDash val="solid"/>
            <a:round/>
            <a:headEnd type="none" w="med" len="med"/>
            <a:tailEnd type="triangle"/>
          </a:ln>
          <a:effectLst/>
        </p:spPr>
      </p:cxnSp>
      <p:sp>
        <p:nvSpPr>
          <p:cNvPr id="34" name="Right Brace 33">
            <a:extLst>
              <a:ext uri="{FF2B5EF4-FFF2-40B4-BE49-F238E27FC236}">
                <a16:creationId xmlns:a16="http://schemas.microsoft.com/office/drawing/2014/main" id="{61381D15-E278-29F3-04AD-D4152A0A5973}"/>
              </a:ext>
            </a:extLst>
          </p:cNvPr>
          <p:cNvSpPr/>
          <p:nvPr/>
        </p:nvSpPr>
        <p:spPr bwMode="auto">
          <a:xfrm>
            <a:off x="6738630" y="2719503"/>
            <a:ext cx="196551" cy="81996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5" name="Right Brace 34">
            <a:extLst>
              <a:ext uri="{FF2B5EF4-FFF2-40B4-BE49-F238E27FC236}">
                <a16:creationId xmlns:a16="http://schemas.microsoft.com/office/drawing/2014/main" id="{4285D02F-90EE-04CE-4D08-FE4F9E7BE3C9}"/>
              </a:ext>
            </a:extLst>
          </p:cNvPr>
          <p:cNvSpPr/>
          <p:nvPr/>
        </p:nvSpPr>
        <p:spPr bwMode="auto">
          <a:xfrm>
            <a:off x="6918846" y="4121115"/>
            <a:ext cx="215344" cy="1284686"/>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6" name="Rectangle 35">
            <a:extLst>
              <a:ext uri="{FF2B5EF4-FFF2-40B4-BE49-F238E27FC236}">
                <a16:creationId xmlns:a16="http://schemas.microsoft.com/office/drawing/2014/main" id="{37A87253-24A0-E45F-4176-9DD32498F75D}"/>
              </a:ext>
            </a:extLst>
          </p:cNvPr>
          <p:cNvSpPr/>
          <p:nvPr/>
        </p:nvSpPr>
        <p:spPr bwMode="auto">
          <a:xfrm>
            <a:off x="5621306" y="2170176"/>
            <a:ext cx="2140863" cy="3871485"/>
          </a:xfrm>
          <a:prstGeom prst="rect">
            <a:avLst/>
          </a:prstGeom>
          <a:noFill/>
          <a:ln w="28575">
            <a:solidFill>
              <a:schemeClr val="bg1"/>
            </a:solidFill>
            <a:prstDash val="sysDot"/>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99F8A43A-E1A8-9BBC-550F-8D9A3EE47ED2}"/>
              </a:ext>
            </a:extLst>
          </p:cNvPr>
          <p:cNvSpPr txBox="1"/>
          <p:nvPr/>
        </p:nvSpPr>
        <p:spPr bwMode="auto">
          <a:xfrm>
            <a:off x="4152364" y="3135588"/>
            <a:ext cx="911596" cy="535531"/>
          </a:xfrm>
          <a:prstGeom prst="rect">
            <a:avLst/>
          </a:prstGeom>
          <a:noFill/>
          <a:ln>
            <a:noFill/>
          </a:ln>
        </p:spPr>
        <p:txBody>
          <a:bodyPr wrap="square" rtlCol="0">
            <a:spAutoFit/>
          </a:bodyPr>
          <a:lstStyle/>
          <a:p>
            <a:pPr algn="ctr">
              <a:lnSpc>
                <a:spcPct val="90000"/>
              </a:lnSpc>
              <a:spcBef>
                <a:spcPct val="50000"/>
              </a:spcBef>
              <a:spcAft>
                <a:spcPct val="0"/>
              </a:spcAft>
              <a:buClrTx/>
              <a:buFontTx/>
              <a:buNone/>
            </a:pPr>
            <a:r>
              <a:rPr lang="en-US" sz="1600" dirty="0">
                <a:latin typeface="Calibri" panose="020F0502020204030204" pitchFamily="34" charset="0"/>
              </a:rPr>
              <a:t>Tumor</a:t>
            </a:r>
            <a:br>
              <a:rPr lang="en-US" sz="1600" dirty="0">
                <a:latin typeface="Calibri" panose="020F0502020204030204" pitchFamily="34" charset="0"/>
              </a:rPr>
            </a:br>
            <a:r>
              <a:rPr lang="en-US" sz="1600" dirty="0">
                <a:latin typeface="Calibri" panose="020F0502020204030204" pitchFamily="34" charset="0"/>
              </a:rPr>
              <a:t>cell</a:t>
            </a:r>
          </a:p>
        </p:txBody>
      </p:sp>
      <p:sp>
        <p:nvSpPr>
          <p:cNvPr id="38" name="Freeform 52">
            <a:extLst>
              <a:ext uri="{FF2B5EF4-FFF2-40B4-BE49-F238E27FC236}">
                <a16:creationId xmlns:a16="http://schemas.microsoft.com/office/drawing/2014/main" id="{69D318DC-F5FB-CFDF-1FBD-34A003D874A2}"/>
              </a:ext>
            </a:extLst>
          </p:cNvPr>
          <p:cNvSpPr/>
          <p:nvPr/>
        </p:nvSpPr>
        <p:spPr bwMode="auto">
          <a:xfrm>
            <a:off x="4864768" y="3913632"/>
            <a:ext cx="756538" cy="1597944"/>
          </a:xfrm>
          <a:custGeom>
            <a:avLst/>
            <a:gdLst>
              <a:gd name="connsiteX0" fmla="*/ 0 w 780288"/>
              <a:gd name="connsiteY0" fmla="*/ 573024 h 1170432"/>
              <a:gd name="connsiteX1" fmla="*/ 780288 w 780288"/>
              <a:gd name="connsiteY1" fmla="*/ 0 h 1170432"/>
              <a:gd name="connsiteX2" fmla="*/ 219456 w 780288"/>
              <a:gd name="connsiteY2" fmla="*/ 1170432 h 1170432"/>
              <a:gd name="connsiteX0" fmla="*/ 0 w 756538"/>
              <a:gd name="connsiteY0" fmla="*/ 430520 h 1170432"/>
              <a:gd name="connsiteX1" fmla="*/ 756538 w 756538"/>
              <a:gd name="connsiteY1" fmla="*/ 0 h 1170432"/>
              <a:gd name="connsiteX2" fmla="*/ 195706 w 756538"/>
              <a:gd name="connsiteY2" fmla="*/ 1170432 h 1170432"/>
              <a:gd name="connsiteX0" fmla="*/ 0 w 756538"/>
              <a:gd name="connsiteY0" fmla="*/ 430520 h 1597944"/>
              <a:gd name="connsiteX1" fmla="*/ 756538 w 756538"/>
              <a:gd name="connsiteY1" fmla="*/ 0 h 1597944"/>
              <a:gd name="connsiteX2" fmla="*/ 17576 w 756538"/>
              <a:gd name="connsiteY2" fmla="*/ 1597944 h 1597944"/>
            </a:gdLst>
            <a:ahLst/>
            <a:cxnLst>
              <a:cxn ang="0">
                <a:pos x="connsiteX0" y="connsiteY0"/>
              </a:cxn>
              <a:cxn ang="0">
                <a:pos x="connsiteX1" y="connsiteY1"/>
              </a:cxn>
              <a:cxn ang="0">
                <a:pos x="connsiteX2" y="connsiteY2"/>
              </a:cxn>
            </a:cxnLst>
            <a:rect l="l" t="t" r="r" b="b"/>
            <a:pathLst>
              <a:path w="756538" h="1597944">
                <a:moveTo>
                  <a:pt x="0" y="430520"/>
                </a:moveTo>
                <a:lnTo>
                  <a:pt x="756538" y="0"/>
                </a:lnTo>
                <a:lnTo>
                  <a:pt x="17576" y="1597944"/>
                </a:lnTo>
              </a:path>
            </a:pathLst>
          </a:custGeom>
          <a:noFill/>
          <a:ln w="19050">
            <a:solidFill>
              <a:schemeClr val="bg1"/>
            </a:solidFill>
            <a:miter lim="800000"/>
            <a:headEnd/>
            <a:tailEnd/>
          </a:ln>
        </p:spPr>
        <p:txBody>
          <a:bodyPr rtlCol="0" anchor="ctr"/>
          <a:lstStyle/>
          <a:p>
            <a:pPr algn="ctr"/>
            <a:endParaRPr lang="en-US" dirty="0"/>
          </a:p>
        </p:txBody>
      </p:sp>
      <p:sp>
        <p:nvSpPr>
          <p:cNvPr id="39" name="Rounded Rectangle 57">
            <a:extLst>
              <a:ext uri="{FF2B5EF4-FFF2-40B4-BE49-F238E27FC236}">
                <a16:creationId xmlns:a16="http://schemas.microsoft.com/office/drawing/2014/main" id="{DB7FEC98-2B0A-8220-B9EC-243135D3219C}"/>
              </a:ext>
            </a:extLst>
          </p:cNvPr>
          <p:cNvSpPr/>
          <p:nvPr/>
        </p:nvSpPr>
        <p:spPr bwMode="auto">
          <a:xfrm>
            <a:off x="6602365" y="3790099"/>
            <a:ext cx="274814" cy="236780"/>
          </a:xfrm>
          <a:prstGeom prst="round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ounded Rectangle 58">
            <a:extLst>
              <a:ext uri="{FF2B5EF4-FFF2-40B4-BE49-F238E27FC236}">
                <a16:creationId xmlns:a16="http://schemas.microsoft.com/office/drawing/2014/main" id="{6B4E3B4E-FF63-0057-92BA-CB972437E29C}"/>
              </a:ext>
            </a:extLst>
          </p:cNvPr>
          <p:cNvSpPr/>
          <p:nvPr/>
        </p:nvSpPr>
        <p:spPr bwMode="auto">
          <a:xfrm>
            <a:off x="6602612" y="4026879"/>
            <a:ext cx="274320" cy="692542"/>
          </a:xfrm>
          <a:prstGeom prst="round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ounded Rectangle 59">
            <a:extLst>
              <a:ext uri="{FF2B5EF4-FFF2-40B4-BE49-F238E27FC236}">
                <a16:creationId xmlns:a16="http://schemas.microsoft.com/office/drawing/2014/main" id="{B6F83E2A-DC26-3B97-F8C0-3CA28E978369}"/>
              </a:ext>
            </a:extLst>
          </p:cNvPr>
          <p:cNvSpPr/>
          <p:nvPr/>
        </p:nvSpPr>
        <p:spPr bwMode="auto">
          <a:xfrm>
            <a:off x="6602612" y="4716360"/>
            <a:ext cx="274320" cy="692542"/>
          </a:xfrm>
          <a:prstGeom prst="round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65">
            <a:extLst>
              <a:ext uri="{FF2B5EF4-FFF2-40B4-BE49-F238E27FC236}">
                <a16:creationId xmlns:a16="http://schemas.microsoft.com/office/drawing/2014/main" id="{93392E80-F5D6-4B9E-E596-FE7653753AD4}"/>
              </a:ext>
            </a:extLst>
          </p:cNvPr>
          <p:cNvSpPr/>
          <p:nvPr/>
        </p:nvSpPr>
        <p:spPr bwMode="auto">
          <a:xfrm>
            <a:off x="6213094" y="2993356"/>
            <a:ext cx="322791" cy="529516"/>
          </a:xfrm>
          <a:custGeom>
            <a:avLst/>
            <a:gdLst>
              <a:gd name="connsiteX0" fmla="*/ 0 w 322729"/>
              <a:gd name="connsiteY0" fmla="*/ 395303 h 533526"/>
              <a:gd name="connsiteX1" fmla="*/ 20170 w 322729"/>
              <a:gd name="connsiteY1" fmla="*/ 482709 h 533526"/>
              <a:gd name="connsiteX2" fmla="*/ 121023 w 322729"/>
              <a:gd name="connsiteY2" fmla="*/ 523050 h 533526"/>
              <a:gd name="connsiteX3" fmla="*/ 208429 w 322729"/>
              <a:gd name="connsiteY3" fmla="*/ 287726 h 533526"/>
              <a:gd name="connsiteX4" fmla="*/ 242047 w 322729"/>
              <a:gd name="connsiteY4" fmla="*/ 32232 h 533526"/>
              <a:gd name="connsiteX5" fmla="*/ 322729 w 322729"/>
              <a:gd name="connsiteY5" fmla="*/ 12062 h 533526"/>
              <a:gd name="connsiteX0" fmla="*/ 0 w 322729"/>
              <a:gd name="connsiteY0" fmla="*/ 395303 h 535370"/>
              <a:gd name="connsiteX1" fmla="*/ 20170 w 322729"/>
              <a:gd name="connsiteY1" fmla="*/ 482709 h 535370"/>
              <a:gd name="connsiteX2" fmla="*/ 121023 w 322729"/>
              <a:gd name="connsiteY2" fmla="*/ 523050 h 535370"/>
              <a:gd name="connsiteX3" fmla="*/ 188259 w 322729"/>
              <a:gd name="connsiteY3" fmla="*/ 260832 h 535370"/>
              <a:gd name="connsiteX4" fmla="*/ 242047 w 322729"/>
              <a:gd name="connsiteY4" fmla="*/ 32232 h 535370"/>
              <a:gd name="connsiteX5" fmla="*/ 322729 w 322729"/>
              <a:gd name="connsiteY5" fmla="*/ 12062 h 535370"/>
              <a:gd name="connsiteX0" fmla="*/ 0 w 322729"/>
              <a:gd name="connsiteY0" fmla="*/ 395303 h 535370"/>
              <a:gd name="connsiteX1" fmla="*/ 20170 w 322729"/>
              <a:gd name="connsiteY1" fmla="*/ 482709 h 535370"/>
              <a:gd name="connsiteX2" fmla="*/ 121023 w 322729"/>
              <a:gd name="connsiteY2" fmla="*/ 523050 h 535370"/>
              <a:gd name="connsiteX3" fmla="*/ 188259 w 322729"/>
              <a:gd name="connsiteY3" fmla="*/ 260832 h 535370"/>
              <a:gd name="connsiteX4" fmla="*/ 242047 w 322729"/>
              <a:gd name="connsiteY4" fmla="*/ 32232 h 535370"/>
              <a:gd name="connsiteX5" fmla="*/ 322729 w 322729"/>
              <a:gd name="connsiteY5" fmla="*/ 12062 h 535370"/>
              <a:gd name="connsiteX0" fmla="*/ 62 w 322791"/>
              <a:gd name="connsiteY0" fmla="*/ 395303 h 529516"/>
              <a:gd name="connsiteX1" fmla="*/ 20232 w 322791"/>
              <a:gd name="connsiteY1" fmla="*/ 482709 h 529516"/>
              <a:gd name="connsiteX2" fmla="*/ 134532 w 322791"/>
              <a:gd name="connsiteY2" fmla="*/ 516327 h 529516"/>
              <a:gd name="connsiteX3" fmla="*/ 188321 w 322791"/>
              <a:gd name="connsiteY3" fmla="*/ 260832 h 529516"/>
              <a:gd name="connsiteX4" fmla="*/ 242109 w 322791"/>
              <a:gd name="connsiteY4" fmla="*/ 32232 h 529516"/>
              <a:gd name="connsiteX5" fmla="*/ 322791 w 322791"/>
              <a:gd name="connsiteY5" fmla="*/ 12062 h 52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791" h="529516">
                <a:moveTo>
                  <a:pt x="62" y="395303"/>
                </a:moveTo>
                <a:cubicBezTo>
                  <a:pt x="61" y="428360"/>
                  <a:pt x="-2180" y="462538"/>
                  <a:pt x="20232" y="482709"/>
                </a:cubicBezTo>
                <a:cubicBezTo>
                  <a:pt x="42644" y="502880"/>
                  <a:pt x="106517" y="553306"/>
                  <a:pt x="134532" y="516327"/>
                </a:cubicBezTo>
                <a:cubicBezTo>
                  <a:pt x="162547" y="479348"/>
                  <a:pt x="170392" y="341514"/>
                  <a:pt x="188321" y="260832"/>
                </a:cubicBezTo>
                <a:cubicBezTo>
                  <a:pt x="206250" y="180150"/>
                  <a:pt x="223059" y="78176"/>
                  <a:pt x="242109" y="32232"/>
                </a:cubicBezTo>
                <a:cubicBezTo>
                  <a:pt x="261159" y="-13712"/>
                  <a:pt x="291975" y="-825"/>
                  <a:pt x="322791" y="12062"/>
                </a:cubicBezTo>
              </a:path>
            </a:pathLst>
          </a:custGeom>
          <a:noFill/>
          <a:ln w="28575">
            <a:solidFill>
              <a:schemeClr val="accent3"/>
            </a:solidFill>
            <a:miter lim="800000"/>
            <a:headEnd/>
            <a:tailEnd/>
          </a:ln>
        </p:spPr>
        <p:txBody>
          <a:bodyPr rtlCol="0" anchor="ctr"/>
          <a:lstStyle/>
          <a:p>
            <a:pPr algn="ctr"/>
            <a:endParaRPr lang="en-US" dirty="0"/>
          </a:p>
        </p:txBody>
      </p:sp>
      <p:sp>
        <p:nvSpPr>
          <p:cNvPr id="43" name="Rounded Rectangle 68">
            <a:extLst>
              <a:ext uri="{FF2B5EF4-FFF2-40B4-BE49-F238E27FC236}">
                <a16:creationId xmlns:a16="http://schemas.microsoft.com/office/drawing/2014/main" id="{31898E2E-8431-A199-BECA-43B2AEDBF6EB}"/>
              </a:ext>
            </a:extLst>
          </p:cNvPr>
          <p:cNvSpPr/>
          <p:nvPr/>
        </p:nvSpPr>
        <p:spPr bwMode="auto">
          <a:xfrm>
            <a:off x="6091777" y="2730800"/>
            <a:ext cx="268910" cy="705319"/>
          </a:xfrm>
          <a:custGeom>
            <a:avLst/>
            <a:gdLst>
              <a:gd name="connsiteX0" fmla="*/ 0 w 268910"/>
              <a:gd name="connsiteY0" fmla="*/ 134455 h 645459"/>
              <a:gd name="connsiteX1" fmla="*/ 134455 w 268910"/>
              <a:gd name="connsiteY1" fmla="*/ 0 h 645459"/>
              <a:gd name="connsiteX2" fmla="*/ 134455 w 268910"/>
              <a:gd name="connsiteY2" fmla="*/ 0 h 645459"/>
              <a:gd name="connsiteX3" fmla="*/ 268910 w 268910"/>
              <a:gd name="connsiteY3" fmla="*/ 134455 h 645459"/>
              <a:gd name="connsiteX4" fmla="*/ 268910 w 268910"/>
              <a:gd name="connsiteY4" fmla="*/ 511004 h 645459"/>
              <a:gd name="connsiteX5" fmla="*/ 134455 w 268910"/>
              <a:gd name="connsiteY5" fmla="*/ 645459 h 645459"/>
              <a:gd name="connsiteX6" fmla="*/ 134455 w 268910"/>
              <a:gd name="connsiteY6" fmla="*/ 645459 h 645459"/>
              <a:gd name="connsiteX7" fmla="*/ 0 w 268910"/>
              <a:gd name="connsiteY7" fmla="*/ 511004 h 645459"/>
              <a:gd name="connsiteX8" fmla="*/ 0 w 268910"/>
              <a:gd name="connsiteY8" fmla="*/ 134455 h 645459"/>
              <a:gd name="connsiteX0" fmla="*/ 0 w 268910"/>
              <a:gd name="connsiteY0" fmla="*/ 134455 h 645459"/>
              <a:gd name="connsiteX1" fmla="*/ 134455 w 268910"/>
              <a:gd name="connsiteY1" fmla="*/ 0 h 645459"/>
              <a:gd name="connsiteX2" fmla="*/ 268910 w 268910"/>
              <a:gd name="connsiteY2" fmla="*/ 134455 h 645459"/>
              <a:gd name="connsiteX3" fmla="*/ 268910 w 268910"/>
              <a:gd name="connsiteY3" fmla="*/ 511004 h 645459"/>
              <a:gd name="connsiteX4" fmla="*/ 134455 w 268910"/>
              <a:gd name="connsiteY4" fmla="*/ 645459 h 645459"/>
              <a:gd name="connsiteX5" fmla="*/ 134455 w 268910"/>
              <a:gd name="connsiteY5" fmla="*/ 645459 h 645459"/>
              <a:gd name="connsiteX6" fmla="*/ 0 w 268910"/>
              <a:gd name="connsiteY6" fmla="*/ 511004 h 645459"/>
              <a:gd name="connsiteX7" fmla="*/ 0 w 268910"/>
              <a:gd name="connsiteY7" fmla="*/ 134455 h 645459"/>
              <a:gd name="connsiteX0" fmla="*/ 0 w 268910"/>
              <a:gd name="connsiteY0" fmla="*/ 47069 h 558073"/>
              <a:gd name="connsiteX1" fmla="*/ 268910 w 268910"/>
              <a:gd name="connsiteY1" fmla="*/ 47069 h 558073"/>
              <a:gd name="connsiteX2" fmla="*/ 268910 w 268910"/>
              <a:gd name="connsiteY2" fmla="*/ 423618 h 558073"/>
              <a:gd name="connsiteX3" fmla="*/ 134455 w 268910"/>
              <a:gd name="connsiteY3" fmla="*/ 558073 h 558073"/>
              <a:gd name="connsiteX4" fmla="*/ 134455 w 268910"/>
              <a:gd name="connsiteY4" fmla="*/ 558073 h 558073"/>
              <a:gd name="connsiteX5" fmla="*/ 0 w 268910"/>
              <a:gd name="connsiteY5" fmla="*/ 423618 h 558073"/>
              <a:gd name="connsiteX6" fmla="*/ 0 w 268910"/>
              <a:gd name="connsiteY6" fmla="*/ 47069 h 558073"/>
              <a:gd name="connsiteX0" fmla="*/ 0 w 268910"/>
              <a:gd name="connsiteY0" fmla="*/ 9644 h 520648"/>
              <a:gd name="connsiteX1" fmla="*/ 268910 w 268910"/>
              <a:gd name="connsiteY1" fmla="*/ 9644 h 520648"/>
              <a:gd name="connsiteX2" fmla="*/ 268910 w 268910"/>
              <a:gd name="connsiteY2" fmla="*/ 386193 h 520648"/>
              <a:gd name="connsiteX3" fmla="*/ 134455 w 268910"/>
              <a:gd name="connsiteY3" fmla="*/ 520648 h 520648"/>
              <a:gd name="connsiteX4" fmla="*/ 134455 w 268910"/>
              <a:gd name="connsiteY4" fmla="*/ 520648 h 520648"/>
              <a:gd name="connsiteX5" fmla="*/ 0 w 268910"/>
              <a:gd name="connsiteY5" fmla="*/ 386193 h 520648"/>
              <a:gd name="connsiteX6" fmla="*/ 0 w 268910"/>
              <a:gd name="connsiteY6" fmla="*/ 9644 h 520648"/>
              <a:gd name="connsiteX0" fmla="*/ 0 w 268910"/>
              <a:gd name="connsiteY0" fmla="*/ 0 h 511004"/>
              <a:gd name="connsiteX1" fmla="*/ 268910 w 268910"/>
              <a:gd name="connsiteY1" fmla="*/ 0 h 511004"/>
              <a:gd name="connsiteX2" fmla="*/ 268910 w 268910"/>
              <a:gd name="connsiteY2" fmla="*/ 376549 h 511004"/>
              <a:gd name="connsiteX3" fmla="*/ 134455 w 268910"/>
              <a:gd name="connsiteY3" fmla="*/ 511004 h 511004"/>
              <a:gd name="connsiteX4" fmla="*/ 134455 w 268910"/>
              <a:gd name="connsiteY4" fmla="*/ 511004 h 511004"/>
              <a:gd name="connsiteX5" fmla="*/ 0 w 268910"/>
              <a:gd name="connsiteY5" fmla="*/ 376549 h 511004"/>
              <a:gd name="connsiteX6" fmla="*/ 0 w 268910"/>
              <a:gd name="connsiteY6" fmla="*/ 0 h 51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910" h="511004">
                <a:moveTo>
                  <a:pt x="0" y="0"/>
                </a:moveTo>
                <a:cubicBezTo>
                  <a:pt x="23047" y="151327"/>
                  <a:pt x="202320" y="209385"/>
                  <a:pt x="268910" y="0"/>
                </a:cubicBezTo>
                <a:lnTo>
                  <a:pt x="268910" y="376549"/>
                </a:lnTo>
                <a:cubicBezTo>
                  <a:pt x="268910" y="450806"/>
                  <a:pt x="208712" y="511004"/>
                  <a:pt x="134455" y="511004"/>
                </a:cubicBezTo>
                <a:lnTo>
                  <a:pt x="134455" y="511004"/>
                </a:lnTo>
                <a:cubicBezTo>
                  <a:pt x="60198" y="511004"/>
                  <a:pt x="0" y="450806"/>
                  <a:pt x="0" y="376549"/>
                </a:cubicBez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ounded Rectangle 68">
            <a:extLst>
              <a:ext uri="{FF2B5EF4-FFF2-40B4-BE49-F238E27FC236}">
                <a16:creationId xmlns:a16="http://schemas.microsoft.com/office/drawing/2014/main" id="{0D956104-1807-BD25-D426-6762F2134583}"/>
              </a:ext>
            </a:extLst>
          </p:cNvPr>
          <p:cNvSpPr/>
          <p:nvPr/>
        </p:nvSpPr>
        <p:spPr bwMode="auto">
          <a:xfrm>
            <a:off x="6493784" y="2831122"/>
            <a:ext cx="268910" cy="711142"/>
          </a:xfrm>
          <a:custGeom>
            <a:avLst/>
            <a:gdLst>
              <a:gd name="connsiteX0" fmla="*/ 0 w 268910"/>
              <a:gd name="connsiteY0" fmla="*/ 134455 h 645459"/>
              <a:gd name="connsiteX1" fmla="*/ 134455 w 268910"/>
              <a:gd name="connsiteY1" fmla="*/ 0 h 645459"/>
              <a:gd name="connsiteX2" fmla="*/ 134455 w 268910"/>
              <a:gd name="connsiteY2" fmla="*/ 0 h 645459"/>
              <a:gd name="connsiteX3" fmla="*/ 268910 w 268910"/>
              <a:gd name="connsiteY3" fmla="*/ 134455 h 645459"/>
              <a:gd name="connsiteX4" fmla="*/ 268910 w 268910"/>
              <a:gd name="connsiteY4" fmla="*/ 511004 h 645459"/>
              <a:gd name="connsiteX5" fmla="*/ 134455 w 268910"/>
              <a:gd name="connsiteY5" fmla="*/ 645459 h 645459"/>
              <a:gd name="connsiteX6" fmla="*/ 134455 w 268910"/>
              <a:gd name="connsiteY6" fmla="*/ 645459 h 645459"/>
              <a:gd name="connsiteX7" fmla="*/ 0 w 268910"/>
              <a:gd name="connsiteY7" fmla="*/ 511004 h 645459"/>
              <a:gd name="connsiteX8" fmla="*/ 0 w 268910"/>
              <a:gd name="connsiteY8" fmla="*/ 134455 h 645459"/>
              <a:gd name="connsiteX0" fmla="*/ 0 w 268910"/>
              <a:gd name="connsiteY0" fmla="*/ 134455 h 645459"/>
              <a:gd name="connsiteX1" fmla="*/ 134455 w 268910"/>
              <a:gd name="connsiteY1" fmla="*/ 0 h 645459"/>
              <a:gd name="connsiteX2" fmla="*/ 268910 w 268910"/>
              <a:gd name="connsiteY2" fmla="*/ 134455 h 645459"/>
              <a:gd name="connsiteX3" fmla="*/ 268910 w 268910"/>
              <a:gd name="connsiteY3" fmla="*/ 511004 h 645459"/>
              <a:gd name="connsiteX4" fmla="*/ 134455 w 268910"/>
              <a:gd name="connsiteY4" fmla="*/ 645459 h 645459"/>
              <a:gd name="connsiteX5" fmla="*/ 134455 w 268910"/>
              <a:gd name="connsiteY5" fmla="*/ 645459 h 645459"/>
              <a:gd name="connsiteX6" fmla="*/ 0 w 268910"/>
              <a:gd name="connsiteY6" fmla="*/ 511004 h 645459"/>
              <a:gd name="connsiteX7" fmla="*/ 0 w 268910"/>
              <a:gd name="connsiteY7" fmla="*/ 134455 h 645459"/>
              <a:gd name="connsiteX0" fmla="*/ 0 w 268910"/>
              <a:gd name="connsiteY0" fmla="*/ 47069 h 558073"/>
              <a:gd name="connsiteX1" fmla="*/ 268910 w 268910"/>
              <a:gd name="connsiteY1" fmla="*/ 47069 h 558073"/>
              <a:gd name="connsiteX2" fmla="*/ 268910 w 268910"/>
              <a:gd name="connsiteY2" fmla="*/ 423618 h 558073"/>
              <a:gd name="connsiteX3" fmla="*/ 134455 w 268910"/>
              <a:gd name="connsiteY3" fmla="*/ 558073 h 558073"/>
              <a:gd name="connsiteX4" fmla="*/ 134455 w 268910"/>
              <a:gd name="connsiteY4" fmla="*/ 558073 h 558073"/>
              <a:gd name="connsiteX5" fmla="*/ 0 w 268910"/>
              <a:gd name="connsiteY5" fmla="*/ 423618 h 558073"/>
              <a:gd name="connsiteX6" fmla="*/ 0 w 268910"/>
              <a:gd name="connsiteY6" fmla="*/ 47069 h 558073"/>
              <a:gd name="connsiteX0" fmla="*/ 0 w 268910"/>
              <a:gd name="connsiteY0" fmla="*/ 9644 h 520648"/>
              <a:gd name="connsiteX1" fmla="*/ 268910 w 268910"/>
              <a:gd name="connsiteY1" fmla="*/ 9644 h 520648"/>
              <a:gd name="connsiteX2" fmla="*/ 268910 w 268910"/>
              <a:gd name="connsiteY2" fmla="*/ 386193 h 520648"/>
              <a:gd name="connsiteX3" fmla="*/ 134455 w 268910"/>
              <a:gd name="connsiteY3" fmla="*/ 520648 h 520648"/>
              <a:gd name="connsiteX4" fmla="*/ 134455 w 268910"/>
              <a:gd name="connsiteY4" fmla="*/ 520648 h 520648"/>
              <a:gd name="connsiteX5" fmla="*/ 0 w 268910"/>
              <a:gd name="connsiteY5" fmla="*/ 386193 h 520648"/>
              <a:gd name="connsiteX6" fmla="*/ 0 w 268910"/>
              <a:gd name="connsiteY6" fmla="*/ 9644 h 520648"/>
              <a:gd name="connsiteX0" fmla="*/ 0 w 268910"/>
              <a:gd name="connsiteY0" fmla="*/ 0 h 511004"/>
              <a:gd name="connsiteX1" fmla="*/ 268910 w 268910"/>
              <a:gd name="connsiteY1" fmla="*/ 0 h 511004"/>
              <a:gd name="connsiteX2" fmla="*/ 268910 w 268910"/>
              <a:gd name="connsiteY2" fmla="*/ 376549 h 511004"/>
              <a:gd name="connsiteX3" fmla="*/ 134455 w 268910"/>
              <a:gd name="connsiteY3" fmla="*/ 511004 h 511004"/>
              <a:gd name="connsiteX4" fmla="*/ 134455 w 268910"/>
              <a:gd name="connsiteY4" fmla="*/ 511004 h 511004"/>
              <a:gd name="connsiteX5" fmla="*/ 0 w 268910"/>
              <a:gd name="connsiteY5" fmla="*/ 376549 h 511004"/>
              <a:gd name="connsiteX6" fmla="*/ 0 w 268910"/>
              <a:gd name="connsiteY6" fmla="*/ 0 h 51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910" h="511004">
                <a:moveTo>
                  <a:pt x="0" y="0"/>
                </a:moveTo>
                <a:cubicBezTo>
                  <a:pt x="23047" y="151327"/>
                  <a:pt x="202320" y="209385"/>
                  <a:pt x="268910" y="0"/>
                </a:cubicBezTo>
                <a:lnTo>
                  <a:pt x="268910" y="376549"/>
                </a:lnTo>
                <a:cubicBezTo>
                  <a:pt x="268910" y="450806"/>
                  <a:pt x="208712" y="511004"/>
                  <a:pt x="134455" y="511004"/>
                </a:cubicBezTo>
                <a:lnTo>
                  <a:pt x="134455" y="511004"/>
                </a:lnTo>
                <a:cubicBezTo>
                  <a:pt x="60198" y="511004"/>
                  <a:pt x="0" y="450806"/>
                  <a:pt x="0" y="376549"/>
                </a:cubicBez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04663109-530A-C224-E085-D07129A8B365}"/>
              </a:ext>
            </a:extLst>
          </p:cNvPr>
          <p:cNvSpPr/>
          <p:nvPr/>
        </p:nvSpPr>
        <p:spPr bwMode="auto">
          <a:xfrm>
            <a:off x="4323767" y="4338111"/>
            <a:ext cx="541654" cy="1226672"/>
          </a:xfrm>
          <a:prstGeom prst="rect">
            <a:avLst/>
          </a:prstGeom>
          <a:noFill/>
          <a:ln w="28575">
            <a:solidFill>
              <a:schemeClr val="bg1"/>
            </a:solidFill>
            <a:prstDash val="sysDot"/>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99435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3E6C-59F8-4F61-A647-E5E95EDAFCC1}"/>
              </a:ext>
            </a:extLst>
          </p:cNvPr>
          <p:cNvSpPr>
            <a:spLocks noGrp="1"/>
          </p:cNvSpPr>
          <p:nvPr>
            <p:ph type="title"/>
          </p:nvPr>
        </p:nvSpPr>
        <p:spPr/>
        <p:txBody>
          <a:bodyPr/>
          <a:lstStyle/>
          <a:p>
            <a:r>
              <a:rPr lang="en-US" dirty="0"/>
              <a:t>CT041: CLDN18.2-Targeted CAR T-Cell Therapy</a:t>
            </a:r>
          </a:p>
        </p:txBody>
      </p:sp>
      <p:sp>
        <p:nvSpPr>
          <p:cNvPr id="5" name="Content Placeholder 2">
            <a:extLst>
              <a:ext uri="{FF2B5EF4-FFF2-40B4-BE49-F238E27FC236}">
                <a16:creationId xmlns:a16="http://schemas.microsoft.com/office/drawing/2014/main" id="{BEB91E63-44DC-E233-F74F-838ED35AA8EE}"/>
              </a:ext>
            </a:extLst>
          </p:cNvPr>
          <p:cNvSpPr>
            <a:spLocks noGrp="1"/>
          </p:cNvSpPr>
          <p:nvPr>
            <p:ph idx="1"/>
          </p:nvPr>
        </p:nvSpPr>
        <p:spPr/>
        <p:txBody>
          <a:bodyPr/>
          <a:lstStyle/>
          <a:p>
            <a:r>
              <a:rPr lang="en-US" sz="2400" dirty="0">
                <a:solidFill>
                  <a:srgbClr val="212121"/>
                </a:solidFill>
                <a:latin typeface="+mn-lt"/>
              </a:rPr>
              <a:t>CAR structure c</a:t>
            </a:r>
            <a:r>
              <a:rPr lang="en-US" sz="2400" b="0" i="0" dirty="0">
                <a:solidFill>
                  <a:srgbClr val="212121"/>
                </a:solidFill>
                <a:effectLst/>
                <a:latin typeface="+mn-lt"/>
              </a:rPr>
              <a:t>ontains humanized anti-CLDN18.2 single-chain variable fragment, CD8α hinge region, CD28 co-stimulatory domain, and CD3ζ signaling domain</a:t>
            </a:r>
            <a:endParaRPr lang="en-US" sz="2400" dirty="0">
              <a:latin typeface="+mn-lt"/>
            </a:endParaRPr>
          </a:p>
          <a:p>
            <a:r>
              <a:rPr lang="en-US" sz="2400" dirty="0">
                <a:latin typeface="+mn-lt"/>
              </a:rPr>
              <a:t>Single-arm, open-label, phase I study (US and China studies)</a:t>
            </a:r>
          </a:p>
        </p:txBody>
      </p:sp>
      <p:sp>
        <p:nvSpPr>
          <p:cNvPr id="4" name="Text Box 11">
            <a:extLst>
              <a:ext uri="{FF2B5EF4-FFF2-40B4-BE49-F238E27FC236}">
                <a16:creationId xmlns:a16="http://schemas.microsoft.com/office/drawing/2014/main" id="{58D11523-A424-1495-3BDD-26BC4615E157}"/>
              </a:ext>
            </a:extLst>
          </p:cNvPr>
          <p:cNvSpPr txBox="1">
            <a:spLocks noChangeArrowheads="1"/>
          </p:cNvSpPr>
          <p:nvPr/>
        </p:nvSpPr>
        <p:spPr bwMode="auto">
          <a:xfrm>
            <a:off x="43351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Qi. Nat Med. 2022;28:1189. NCT03874897. Botta. ESMO 2022. Abstr 2538. NCT04404595. </a:t>
            </a:r>
          </a:p>
        </p:txBody>
      </p:sp>
      <p:sp>
        <p:nvSpPr>
          <p:cNvPr id="9" name="TextBox 8">
            <a:extLst>
              <a:ext uri="{FF2B5EF4-FFF2-40B4-BE49-F238E27FC236}">
                <a16:creationId xmlns:a16="http://schemas.microsoft.com/office/drawing/2014/main" id="{A9F9B935-AB1C-717C-0852-E63A9C5B4E6D}"/>
              </a:ext>
            </a:extLst>
          </p:cNvPr>
          <p:cNvSpPr txBox="1"/>
          <p:nvPr/>
        </p:nvSpPr>
        <p:spPr bwMode="auto">
          <a:xfrm>
            <a:off x="1922273" y="2895047"/>
            <a:ext cx="25654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escalation (China)</a:t>
            </a:r>
          </a:p>
        </p:txBody>
      </p:sp>
      <p:sp>
        <p:nvSpPr>
          <p:cNvPr id="10" name="TextBox 9">
            <a:extLst>
              <a:ext uri="{FF2B5EF4-FFF2-40B4-BE49-F238E27FC236}">
                <a16:creationId xmlns:a16="http://schemas.microsoft.com/office/drawing/2014/main" id="{476B53A5-14D3-60AD-A1E6-4D43F089A107}"/>
              </a:ext>
            </a:extLst>
          </p:cNvPr>
          <p:cNvSpPr txBox="1"/>
          <p:nvPr/>
        </p:nvSpPr>
        <p:spPr bwMode="auto">
          <a:xfrm>
            <a:off x="7460616" y="2890662"/>
            <a:ext cx="32912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expansion (US and China)</a:t>
            </a:r>
          </a:p>
        </p:txBody>
      </p:sp>
      <p:sp>
        <p:nvSpPr>
          <p:cNvPr id="16" name="Text Box 45">
            <a:extLst>
              <a:ext uri="{FF2B5EF4-FFF2-40B4-BE49-F238E27FC236}">
                <a16:creationId xmlns:a16="http://schemas.microsoft.com/office/drawing/2014/main" id="{8E94BC88-8310-E15F-156B-32F6A9E3C2F8}"/>
              </a:ext>
            </a:extLst>
          </p:cNvPr>
          <p:cNvSpPr txBox="1">
            <a:spLocks noChangeArrowheads="1"/>
          </p:cNvSpPr>
          <p:nvPr/>
        </p:nvSpPr>
        <p:spPr bwMode="auto">
          <a:xfrm>
            <a:off x="255884" y="3318326"/>
            <a:ext cx="250068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rPr>
              <a:t>Patients with solid tumors, ≥1 prior systemic treatment, </a:t>
            </a:r>
            <a:r>
              <a:rPr lang="en-GB" altLang="en-US" sz="1800" b="0" dirty="0">
                <a:solidFill>
                  <a:schemeClr val="bg1"/>
                </a:solidFill>
                <a:latin typeface="Calibri" panose="020F0502020204030204" pitchFamily="34" charset="0"/>
              </a:rPr>
              <a:t>with </a:t>
            </a:r>
            <a:r>
              <a:rPr lang="en-US" altLang="en-US" sz="1800" b="0" dirty="0">
                <a:solidFill>
                  <a:schemeClr val="bg1"/>
                </a:solidFill>
                <a:latin typeface="Calibri" panose="020F0502020204030204" pitchFamily="34" charset="0"/>
              </a:rPr>
              <a:t>CLDN18.2 expression ≥40% tumor cells by IHC</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18 treated)</a:t>
            </a:r>
          </a:p>
        </p:txBody>
      </p:sp>
      <p:sp>
        <p:nvSpPr>
          <p:cNvPr id="17" name="Text Box 45">
            <a:extLst>
              <a:ext uri="{FF2B5EF4-FFF2-40B4-BE49-F238E27FC236}">
                <a16:creationId xmlns:a16="http://schemas.microsoft.com/office/drawing/2014/main" id="{2316D48B-E058-3C49-0F45-26E4F35992EF}"/>
              </a:ext>
            </a:extLst>
          </p:cNvPr>
          <p:cNvSpPr txBox="1">
            <a:spLocks noChangeArrowheads="1"/>
          </p:cNvSpPr>
          <p:nvPr/>
        </p:nvSpPr>
        <p:spPr bwMode="auto">
          <a:xfrm>
            <a:off x="6182134" y="3284702"/>
            <a:ext cx="250068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with advanced gastric or pancreatic adenocarcinoma with </a:t>
            </a:r>
            <a:r>
              <a:rPr lang="en-US" altLang="en-US" sz="1800" b="0" dirty="0">
                <a:solidFill>
                  <a:schemeClr val="bg1"/>
                </a:solidFill>
                <a:latin typeface="Calibri" panose="020F0502020204030204" pitchFamily="34" charset="0"/>
              </a:rPr>
              <a:t>CLDN18.2 expression ≥40% tumor cells by IHC</a:t>
            </a:r>
          </a:p>
          <a:p>
            <a:pPr algn="ctr">
              <a:lnSpc>
                <a:spcPct val="100000"/>
              </a:lnSpc>
              <a:spcBef>
                <a:spcPct val="0"/>
              </a:spcBef>
              <a:spcAft>
                <a:spcPct val="0"/>
              </a:spcAft>
              <a:buClrTx/>
              <a:buNone/>
            </a:pPr>
            <a:r>
              <a:rPr lang="en-US" altLang="en-US" sz="1800" b="0" dirty="0">
                <a:solidFill>
                  <a:schemeClr val="bg1"/>
                </a:solidFill>
                <a:latin typeface="Calibri" panose="020F0502020204030204" pitchFamily="34" charset="0"/>
              </a:rPr>
              <a:t>(N = 33 treated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[22 China, 11 US])</a:t>
            </a:r>
            <a:endParaRPr lang="en-US" altLang="en-US" sz="180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9D71F550-50A3-DF0A-547D-ACD3554797D8}"/>
              </a:ext>
            </a:extLst>
          </p:cNvPr>
          <p:cNvSpPr>
            <a:spLocks noChangeArrowheads="1"/>
          </p:cNvSpPr>
          <p:nvPr/>
        </p:nvSpPr>
        <p:spPr bwMode="auto">
          <a:xfrm>
            <a:off x="3697720" y="3471392"/>
            <a:ext cx="2161214" cy="144819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CT041</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2.5-5.0 x 10</a:t>
            </a:r>
            <a:r>
              <a:rPr lang="en-US" altLang="en-US" sz="1800" b="0" baseline="30000" dirty="0">
                <a:solidFill>
                  <a:schemeClr val="tx1"/>
                </a:solidFill>
                <a:latin typeface="Calibri" panose="020F0502020204030204" pitchFamily="34" charset="0"/>
              </a:rPr>
              <a:t>8</a:t>
            </a:r>
            <a:r>
              <a:rPr lang="en-US" altLang="en-US" sz="1800" b="0" dirty="0">
                <a:solidFill>
                  <a:schemeClr val="tx1"/>
                </a:solidFill>
                <a:latin typeface="Calibri" panose="020F0502020204030204" pitchFamily="34" charset="0"/>
              </a:rPr>
              <a:t> cells</a:t>
            </a:r>
          </a:p>
        </p:txBody>
      </p:sp>
      <p:sp>
        <p:nvSpPr>
          <p:cNvPr id="19" name="Line 54">
            <a:extLst>
              <a:ext uri="{FF2B5EF4-FFF2-40B4-BE49-F238E27FC236}">
                <a16:creationId xmlns:a16="http://schemas.microsoft.com/office/drawing/2014/main" id="{4745C683-8E72-026E-F72A-C5E205FCE887}"/>
              </a:ext>
            </a:extLst>
          </p:cNvPr>
          <p:cNvSpPr>
            <a:spLocks noChangeShapeType="1"/>
          </p:cNvSpPr>
          <p:nvPr/>
        </p:nvSpPr>
        <p:spPr bwMode="auto">
          <a:xfrm flipV="1">
            <a:off x="2756569" y="4195489"/>
            <a:ext cx="7960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6AC3FB46-D519-4811-F9D6-E8C5BDDCDBE0}"/>
              </a:ext>
            </a:extLst>
          </p:cNvPr>
          <p:cNvSpPr>
            <a:spLocks noChangeArrowheads="1"/>
          </p:cNvSpPr>
          <p:nvPr/>
        </p:nvSpPr>
        <p:spPr bwMode="auto">
          <a:xfrm>
            <a:off x="9628022" y="3471392"/>
            <a:ext cx="2161214" cy="14481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CT041</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2.5 x 10</a:t>
            </a:r>
            <a:r>
              <a:rPr lang="en-US" altLang="en-US" sz="1800" b="0" baseline="30000" dirty="0">
                <a:solidFill>
                  <a:schemeClr val="tx1"/>
                </a:solidFill>
                <a:latin typeface="Calibri" panose="020F0502020204030204" pitchFamily="34" charset="0"/>
              </a:rPr>
              <a:t>8 </a:t>
            </a:r>
            <a:r>
              <a:rPr lang="en-US" altLang="en-US" sz="1800" b="0" dirty="0">
                <a:solidFill>
                  <a:schemeClr val="tx1"/>
                </a:solidFill>
                <a:latin typeface="Calibri" panose="020F0502020204030204" pitchFamily="34" charset="0"/>
              </a:rPr>
              <a:t>cells</a:t>
            </a:r>
          </a:p>
        </p:txBody>
      </p:sp>
      <p:sp>
        <p:nvSpPr>
          <p:cNvPr id="23" name="Line 54">
            <a:extLst>
              <a:ext uri="{FF2B5EF4-FFF2-40B4-BE49-F238E27FC236}">
                <a16:creationId xmlns:a16="http://schemas.microsoft.com/office/drawing/2014/main" id="{631C2571-A67F-E113-5941-F54732B59B2A}"/>
              </a:ext>
            </a:extLst>
          </p:cNvPr>
          <p:cNvSpPr>
            <a:spLocks noChangeShapeType="1"/>
          </p:cNvSpPr>
          <p:nvPr/>
        </p:nvSpPr>
        <p:spPr bwMode="auto">
          <a:xfrm flipV="1">
            <a:off x="8682819" y="4195489"/>
            <a:ext cx="7960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Content Placeholder 2">
            <a:extLst>
              <a:ext uri="{FF2B5EF4-FFF2-40B4-BE49-F238E27FC236}">
                <a16:creationId xmlns:a16="http://schemas.microsoft.com/office/drawing/2014/main" id="{33D130F2-BCEC-5AC8-C75D-4DA667102B0B}"/>
              </a:ext>
            </a:extLst>
          </p:cNvPr>
          <p:cNvSpPr txBox="1">
            <a:spLocks/>
          </p:cNvSpPr>
          <p:nvPr/>
        </p:nvSpPr>
        <p:spPr bwMode="auto">
          <a:xfrm>
            <a:off x="614835" y="5466637"/>
            <a:ext cx="10877529" cy="468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kern="0" dirty="0"/>
              <a:t>Primary endpoints: </a:t>
            </a:r>
            <a:r>
              <a:rPr lang="en-US" sz="2400" b="0" kern="0" dirty="0"/>
              <a:t>safety, MTD</a:t>
            </a:r>
          </a:p>
          <a:p>
            <a:pPr>
              <a:spcAft>
                <a:spcPts val="0"/>
              </a:spcAft>
            </a:pPr>
            <a:r>
              <a:rPr lang="en-US" sz="2400" kern="0" dirty="0"/>
              <a:t>Secondary endpoints: </a:t>
            </a:r>
            <a:r>
              <a:rPr lang="en-US" sz="2400" b="0" kern="0" dirty="0"/>
              <a:t>PK/PD, immunogenicity, ORR, DoR, CBR, PFS, OS</a:t>
            </a:r>
            <a:endParaRPr lang="en-US" sz="2000" b="0" kern="0" dirty="0"/>
          </a:p>
        </p:txBody>
      </p:sp>
      <p:sp>
        <p:nvSpPr>
          <p:cNvPr id="6" name="Rectangle 5">
            <a:extLst>
              <a:ext uri="{FF2B5EF4-FFF2-40B4-BE49-F238E27FC236}">
                <a16:creationId xmlns:a16="http://schemas.microsoft.com/office/drawing/2014/main" id="{7D55497C-D8EA-96EC-AA8A-2B013D1BB630}"/>
              </a:ext>
            </a:extLst>
          </p:cNvPr>
          <p:cNvSpPr/>
          <p:nvPr/>
        </p:nvSpPr>
        <p:spPr bwMode="auto">
          <a:xfrm>
            <a:off x="6078073" y="2869149"/>
            <a:ext cx="5964771" cy="2597488"/>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2882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0C705-E25E-5E6B-5819-2CE3E2402C1D}"/>
              </a:ext>
            </a:extLst>
          </p:cNvPr>
          <p:cNvSpPr>
            <a:spLocks noGrp="1"/>
          </p:cNvSpPr>
          <p:nvPr>
            <p:ph type="title"/>
          </p:nvPr>
        </p:nvSpPr>
        <p:spPr/>
        <p:txBody>
          <a:bodyPr/>
          <a:lstStyle/>
          <a:p>
            <a:r>
              <a:rPr lang="en-US" dirty="0"/>
              <a:t>CT041 Expansion Cohort: Safety and Efficacy</a:t>
            </a:r>
          </a:p>
        </p:txBody>
      </p:sp>
      <p:sp>
        <p:nvSpPr>
          <p:cNvPr id="3" name="Content Placeholder 2">
            <a:extLst>
              <a:ext uri="{FF2B5EF4-FFF2-40B4-BE49-F238E27FC236}">
                <a16:creationId xmlns:a16="http://schemas.microsoft.com/office/drawing/2014/main" id="{3BB89E2D-E029-555A-450E-54653A541517}"/>
              </a:ext>
            </a:extLst>
          </p:cNvPr>
          <p:cNvSpPr>
            <a:spLocks noGrp="1"/>
          </p:cNvSpPr>
          <p:nvPr>
            <p:ph idx="1"/>
          </p:nvPr>
        </p:nvSpPr>
        <p:spPr>
          <a:xfrm>
            <a:off x="604675" y="1513047"/>
            <a:ext cx="10877529" cy="1852840"/>
          </a:xfrm>
        </p:spPr>
        <p:txBody>
          <a:bodyPr/>
          <a:lstStyle/>
          <a:p>
            <a:pPr>
              <a:spcBef>
                <a:spcPts val="900"/>
              </a:spcBef>
              <a:spcAft>
                <a:spcPts val="0"/>
              </a:spcAft>
            </a:pPr>
            <a:r>
              <a:rPr lang="en-US" sz="2000" dirty="0"/>
              <a:t>Hematologic AEs related to preconditioning: 100%, within 28 d of infusion, recovered within 4-9 d</a:t>
            </a:r>
          </a:p>
          <a:p>
            <a:pPr>
              <a:spcBef>
                <a:spcPts val="900"/>
              </a:spcBef>
              <a:spcAft>
                <a:spcPts val="0"/>
              </a:spcAft>
            </a:pPr>
            <a:r>
              <a:rPr lang="en-US" sz="2000" dirty="0"/>
              <a:t>CRS: China cohort: 95% (35/37); US cohort: 93% (13/14); all Gr 1-2, median onset 2 d post-infusion, median duration 6 d (China) or 2 d (US)</a:t>
            </a:r>
          </a:p>
          <a:p>
            <a:pPr>
              <a:spcBef>
                <a:spcPts val="900"/>
              </a:spcBef>
              <a:spcAft>
                <a:spcPts val="0"/>
              </a:spcAft>
            </a:pPr>
            <a:r>
              <a:rPr lang="en-US" sz="2000" dirty="0"/>
              <a:t>ORR in gastric cancer: China cohort: 57% (16/28); US cohort: 60% (3/5)</a:t>
            </a:r>
          </a:p>
          <a:p>
            <a:pPr lvl="1">
              <a:spcBef>
                <a:spcPts val="900"/>
              </a:spcBef>
              <a:spcAft>
                <a:spcPts val="0"/>
              </a:spcAft>
            </a:pPr>
            <a:r>
              <a:rPr lang="en-US" sz="2000" dirty="0"/>
              <a:t>6-mo DoR rate in gastric cancer (China cohort): 53.3% (95% CI: 20.7%-77.8%)</a:t>
            </a:r>
          </a:p>
        </p:txBody>
      </p:sp>
      <p:sp>
        <p:nvSpPr>
          <p:cNvPr id="6" name="TextBox 5">
            <a:extLst>
              <a:ext uri="{FF2B5EF4-FFF2-40B4-BE49-F238E27FC236}">
                <a16:creationId xmlns:a16="http://schemas.microsoft.com/office/drawing/2014/main" id="{95DF920B-2819-C5E4-D14F-3359F279AA4A}"/>
              </a:ext>
            </a:extLst>
          </p:cNvPr>
          <p:cNvSpPr txBox="1"/>
          <p:nvPr/>
        </p:nvSpPr>
        <p:spPr bwMode="auto">
          <a:xfrm>
            <a:off x="4121138" y="3408722"/>
            <a:ext cx="44673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Tumor Reduction From Baseline (China Cohort)</a:t>
            </a:r>
          </a:p>
        </p:txBody>
      </p:sp>
      <p:sp>
        <p:nvSpPr>
          <p:cNvPr id="7" name="Text Box 11">
            <a:extLst>
              <a:ext uri="{FF2B5EF4-FFF2-40B4-BE49-F238E27FC236}">
                <a16:creationId xmlns:a16="http://schemas.microsoft.com/office/drawing/2014/main" id="{187A5455-FAD3-E4CD-7BC9-4203B92BA666}"/>
              </a:ext>
            </a:extLst>
          </p:cNvPr>
          <p:cNvSpPr txBox="1">
            <a:spLocks noChangeArrowheads="1"/>
          </p:cNvSpPr>
          <p:nvPr/>
        </p:nvSpPr>
        <p:spPr bwMode="auto">
          <a:xfrm>
            <a:off x="43351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Qi. Nat Med. 2022;28:1189. Botta. ASCO 2022. Abstr 2538. </a:t>
            </a:r>
          </a:p>
        </p:txBody>
      </p:sp>
      <p:grpSp>
        <p:nvGrpSpPr>
          <p:cNvPr id="5" name="Group 4">
            <a:extLst>
              <a:ext uri="{FF2B5EF4-FFF2-40B4-BE49-F238E27FC236}">
                <a16:creationId xmlns:a16="http://schemas.microsoft.com/office/drawing/2014/main" id="{5C402F83-27B7-0793-6FC0-19DAD5AE1D77}"/>
              </a:ext>
            </a:extLst>
          </p:cNvPr>
          <p:cNvGrpSpPr/>
          <p:nvPr/>
        </p:nvGrpSpPr>
        <p:grpSpPr>
          <a:xfrm>
            <a:off x="1300225" y="3625885"/>
            <a:ext cx="9690092" cy="2727702"/>
            <a:chOff x="1300225" y="3394391"/>
            <a:chExt cx="9690092" cy="2727702"/>
          </a:xfrm>
        </p:grpSpPr>
        <p:sp>
          <p:nvSpPr>
            <p:cNvPr id="4" name="TextBox 3">
              <a:extLst>
                <a:ext uri="{FF2B5EF4-FFF2-40B4-BE49-F238E27FC236}">
                  <a16:creationId xmlns:a16="http://schemas.microsoft.com/office/drawing/2014/main" id="{EE587484-0206-3EDA-D6CC-CAC486A6C4A9}"/>
                </a:ext>
              </a:extLst>
            </p:cNvPr>
            <p:cNvSpPr txBox="1"/>
            <p:nvPr/>
          </p:nvSpPr>
          <p:spPr bwMode="auto">
            <a:xfrm rot="16200000">
              <a:off x="306336" y="4481873"/>
              <a:ext cx="26341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Change From Baseline of Tumor Size</a:t>
              </a:r>
            </a:p>
          </p:txBody>
        </p:sp>
        <p:cxnSp>
          <p:nvCxnSpPr>
            <p:cNvPr id="9" name="Straight Connector 8">
              <a:extLst>
                <a:ext uri="{FF2B5EF4-FFF2-40B4-BE49-F238E27FC236}">
                  <a16:creationId xmlns:a16="http://schemas.microsoft.com/office/drawing/2014/main" id="{C89E3380-D58F-7CA6-C11F-D6BA335A10BE}"/>
                </a:ext>
              </a:extLst>
            </p:cNvPr>
            <p:cNvCxnSpPr>
              <a:cxnSpLocks/>
            </p:cNvCxnSpPr>
            <p:nvPr/>
          </p:nvCxnSpPr>
          <p:spPr bwMode="auto">
            <a:xfrm>
              <a:off x="2578538" y="3577703"/>
              <a:ext cx="0" cy="237533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3470D18-0D54-8002-4508-0165CCB045EB}"/>
                </a:ext>
              </a:extLst>
            </p:cNvPr>
            <p:cNvCxnSpPr/>
            <p:nvPr/>
          </p:nvCxnSpPr>
          <p:spPr bwMode="auto">
            <a:xfrm>
              <a:off x="2571531" y="3591715"/>
              <a:ext cx="8380248" cy="0"/>
            </a:xfrm>
            <a:prstGeom prst="line">
              <a:avLst/>
            </a:prstGeom>
            <a:noFill/>
            <a:ln w="28575" cap="flat" cmpd="sng" algn="ctr">
              <a:solidFill>
                <a:schemeClr val="bg1"/>
              </a:solidFill>
              <a:prstDash val="dash"/>
              <a:round/>
              <a:headEnd type="none" w="med" len="med"/>
              <a:tailEnd type="none" w="med" len="med"/>
            </a:ln>
            <a:effectLst/>
          </p:spPr>
        </p:cxnSp>
        <p:sp>
          <p:nvSpPr>
            <p:cNvPr id="25" name="Rectangle 24">
              <a:extLst>
                <a:ext uri="{FF2B5EF4-FFF2-40B4-BE49-F238E27FC236}">
                  <a16:creationId xmlns:a16="http://schemas.microsoft.com/office/drawing/2014/main" id="{1C066C15-7123-9ED1-6193-316CE54EA26D}"/>
                </a:ext>
              </a:extLst>
            </p:cNvPr>
            <p:cNvSpPr/>
            <p:nvPr/>
          </p:nvSpPr>
          <p:spPr bwMode="auto">
            <a:xfrm>
              <a:off x="2639391" y="3671306"/>
              <a:ext cx="231020" cy="3114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0B337EF7-9902-29AC-2845-437282DAF2F6}"/>
                </a:ext>
              </a:extLst>
            </p:cNvPr>
            <p:cNvSpPr/>
            <p:nvPr/>
          </p:nvSpPr>
          <p:spPr bwMode="auto">
            <a:xfrm>
              <a:off x="2871130" y="3810454"/>
              <a:ext cx="231020" cy="1722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11CEC0FD-09A7-C44E-ABB6-E48CFF92924E}"/>
                </a:ext>
              </a:extLst>
            </p:cNvPr>
            <p:cNvSpPr/>
            <p:nvPr/>
          </p:nvSpPr>
          <p:spPr bwMode="auto">
            <a:xfrm>
              <a:off x="3102869" y="3825914"/>
              <a:ext cx="231020" cy="156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81268F0B-4395-CAD4-C6A2-F3646DA37EFF}"/>
                </a:ext>
              </a:extLst>
            </p:cNvPr>
            <p:cNvSpPr/>
            <p:nvPr/>
          </p:nvSpPr>
          <p:spPr bwMode="auto">
            <a:xfrm>
              <a:off x="3334608" y="3832541"/>
              <a:ext cx="231020" cy="1501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8A3AB3C2-9A89-F516-E87E-9127037C35C3}"/>
                </a:ext>
              </a:extLst>
            </p:cNvPr>
            <p:cNvSpPr/>
            <p:nvPr/>
          </p:nvSpPr>
          <p:spPr bwMode="auto">
            <a:xfrm>
              <a:off x="3566347" y="3909845"/>
              <a:ext cx="231020" cy="728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9EB06D1C-1B7F-B477-035B-7C70BC068AEB}"/>
                </a:ext>
              </a:extLst>
            </p:cNvPr>
            <p:cNvSpPr/>
            <p:nvPr/>
          </p:nvSpPr>
          <p:spPr bwMode="auto">
            <a:xfrm>
              <a:off x="3798086" y="3976105"/>
              <a:ext cx="23102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C9E588E0-D069-3E2C-5795-D8FC31647EAF}"/>
                </a:ext>
              </a:extLst>
            </p:cNvPr>
            <p:cNvSpPr/>
            <p:nvPr/>
          </p:nvSpPr>
          <p:spPr bwMode="auto">
            <a:xfrm>
              <a:off x="4029825" y="3991565"/>
              <a:ext cx="231020" cy="1347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BA0D224F-6D62-30DB-E4D4-8B0117C3915B}"/>
                </a:ext>
              </a:extLst>
            </p:cNvPr>
            <p:cNvSpPr/>
            <p:nvPr/>
          </p:nvSpPr>
          <p:spPr bwMode="auto">
            <a:xfrm>
              <a:off x="4261564" y="3991564"/>
              <a:ext cx="231020" cy="1811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4890C537-92B0-86C7-AD22-3A29D75A8965}"/>
                </a:ext>
              </a:extLst>
            </p:cNvPr>
            <p:cNvSpPr/>
            <p:nvPr/>
          </p:nvSpPr>
          <p:spPr bwMode="auto">
            <a:xfrm>
              <a:off x="4493303" y="3991564"/>
              <a:ext cx="231020" cy="1921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F5AA5347-0A5B-E97B-010A-C35BA9DE0733}"/>
                </a:ext>
              </a:extLst>
            </p:cNvPr>
            <p:cNvSpPr/>
            <p:nvPr/>
          </p:nvSpPr>
          <p:spPr bwMode="auto">
            <a:xfrm>
              <a:off x="4725042" y="3991564"/>
              <a:ext cx="231020" cy="2098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094FEBD1-9BDF-E3CD-7D11-93183E7FACFD}"/>
                </a:ext>
              </a:extLst>
            </p:cNvPr>
            <p:cNvSpPr/>
            <p:nvPr/>
          </p:nvSpPr>
          <p:spPr bwMode="auto">
            <a:xfrm>
              <a:off x="4956781" y="3991564"/>
              <a:ext cx="231020" cy="2606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E353EF96-BF86-8D54-A666-E3DEB227BF22}"/>
                </a:ext>
              </a:extLst>
            </p:cNvPr>
            <p:cNvSpPr/>
            <p:nvPr/>
          </p:nvSpPr>
          <p:spPr bwMode="auto">
            <a:xfrm>
              <a:off x="5188520" y="3991564"/>
              <a:ext cx="231020" cy="278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3764411D-EC5A-A9C3-A37A-A9CEC591A60C}"/>
                </a:ext>
              </a:extLst>
            </p:cNvPr>
            <p:cNvSpPr/>
            <p:nvPr/>
          </p:nvSpPr>
          <p:spPr bwMode="auto">
            <a:xfrm>
              <a:off x="5420259" y="3991563"/>
              <a:ext cx="231020" cy="2981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45B3C03C-F215-0D77-824D-221B08B1AEF9}"/>
                </a:ext>
              </a:extLst>
            </p:cNvPr>
            <p:cNvSpPr/>
            <p:nvPr/>
          </p:nvSpPr>
          <p:spPr bwMode="auto">
            <a:xfrm>
              <a:off x="5651998" y="3991563"/>
              <a:ext cx="231020" cy="3025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7B8879C-F0EA-4E64-4862-B2C9F7E94FDD}"/>
                </a:ext>
              </a:extLst>
            </p:cNvPr>
            <p:cNvSpPr/>
            <p:nvPr/>
          </p:nvSpPr>
          <p:spPr bwMode="auto">
            <a:xfrm>
              <a:off x="5883737" y="3991563"/>
              <a:ext cx="231020" cy="3401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1A7B5888-E6C3-5FAA-BC95-C2CE47BCBFC9}"/>
                </a:ext>
              </a:extLst>
            </p:cNvPr>
            <p:cNvSpPr/>
            <p:nvPr/>
          </p:nvSpPr>
          <p:spPr bwMode="auto">
            <a:xfrm>
              <a:off x="6115476" y="3991563"/>
              <a:ext cx="231020" cy="3578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7233FE0-F7B1-145E-BB38-64E5A9B753D2}"/>
                </a:ext>
              </a:extLst>
            </p:cNvPr>
            <p:cNvSpPr/>
            <p:nvPr/>
          </p:nvSpPr>
          <p:spPr bwMode="auto">
            <a:xfrm>
              <a:off x="6347215" y="3991563"/>
              <a:ext cx="231020" cy="3622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726BED9B-C8CB-EA73-A109-F4F571F6DD6A}"/>
                </a:ext>
              </a:extLst>
            </p:cNvPr>
            <p:cNvSpPr/>
            <p:nvPr/>
          </p:nvSpPr>
          <p:spPr bwMode="auto">
            <a:xfrm>
              <a:off x="6578954" y="3991562"/>
              <a:ext cx="231020" cy="59414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29FCDE45-A4B4-C339-69A5-3A63F897D1B6}"/>
                </a:ext>
              </a:extLst>
            </p:cNvPr>
            <p:cNvSpPr/>
            <p:nvPr/>
          </p:nvSpPr>
          <p:spPr bwMode="auto">
            <a:xfrm>
              <a:off x="6810693" y="3991562"/>
              <a:ext cx="231020" cy="6449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EE95B3FA-EC97-6B0D-ACAE-16EE139DD4F6}"/>
                </a:ext>
              </a:extLst>
            </p:cNvPr>
            <p:cNvSpPr/>
            <p:nvPr/>
          </p:nvSpPr>
          <p:spPr bwMode="auto">
            <a:xfrm>
              <a:off x="7042432" y="3991562"/>
              <a:ext cx="231020" cy="6957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13468577-46A4-C5E6-62A4-96AE88931AC4}"/>
                </a:ext>
              </a:extLst>
            </p:cNvPr>
            <p:cNvSpPr/>
            <p:nvPr/>
          </p:nvSpPr>
          <p:spPr bwMode="auto">
            <a:xfrm>
              <a:off x="7274171" y="3991562"/>
              <a:ext cx="231020" cy="7355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E952D718-12BB-4369-42FF-2E2C11A0FD9A}"/>
                </a:ext>
              </a:extLst>
            </p:cNvPr>
            <p:cNvSpPr/>
            <p:nvPr/>
          </p:nvSpPr>
          <p:spPr bwMode="auto">
            <a:xfrm>
              <a:off x="7505910" y="3991562"/>
              <a:ext cx="231020" cy="7730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08614D65-84A8-5B45-832A-0B29692A44CD}"/>
                </a:ext>
              </a:extLst>
            </p:cNvPr>
            <p:cNvSpPr/>
            <p:nvPr/>
          </p:nvSpPr>
          <p:spPr bwMode="auto">
            <a:xfrm>
              <a:off x="7737649" y="3991562"/>
              <a:ext cx="231020" cy="7907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94AB68C7-8B1F-3A0F-9783-775CDEABB7A0}"/>
                </a:ext>
              </a:extLst>
            </p:cNvPr>
            <p:cNvSpPr/>
            <p:nvPr/>
          </p:nvSpPr>
          <p:spPr bwMode="auto">
            <a:xfrm>
              <a:off x="7969388" y="3991561"/>
              <a:ext cx="231020" cy="7995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6CEEC6C4-8479-0EA1-55E2-F72513B69C09}"/>
                </a:ext>
              </a:extLst>
            </p:cNvPr>
            <p:cNvSpPr/>
            <p:nvPr/>
          </p:nvSpPr>
          <p:spPr bwMode="auto">
            <a:xfrm>
              <a:off x="8201127" y="3991561"/>
              <a:ext cx="231020" cy="8569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65CBC3CA-FC8C-CF42-EF4B-8185E7875C46}"/>
                </a:ext>
              </a:extLst>
            </p:cNvPr>
            <p:cNvSpPr/>
            <p:nvPr/>
          </p:nvSpPr>
          <p:spPr bwMode="auto">
            <a:xfrm>
              <a:off x="8432866" y="3991561"/>
              <a:ext cx="231020" cy="8967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F93B3B2-8E57-84F1-08BF-D3994A917113}"/>
                </a:ext>
              </a:extLst>
            </p:cNvPr>
            <p:cNvSpPr/>
            <p:nvPr/>
          </p:nvSpPr>
          <p:spPr bwMode="auto">
            <a:xfrm>
              <a:off x="8664605" y="3991560"/>
              <a:ext cx="231020" cy="9055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5BD07E7-8294-E6D0-8987-09B2EB095B0D}"/>
                </a:ext>
              </a:extLst>
            </p:cNvPr>
            <p:cNvSpPr/>
            <p:nvPr/>
          </p:nvSpPr>
          <p:spPr bwMode="auto">
            <a:xfrm>
              <a:off x="8896344" y="3991560"/>
              <a:ext cx="231020" cy="9055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3C0B5E8E-2327-00A8-F73A-596CE96A317F}"/>
                </a:ext>
              </a:extLst>
            </p:cNvPr>
            <p:cNvSpPr/>
            <p:nvPr/>
          </p:nvSpPr>
          <p:spPr bwMode="auto">
            <a:xfrm>
              <a:off x="9128083" y="3991560"/>
              <a:ext cx="231020" cy="9696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13DD7C9-F9FC-5AA9-E714-7C58D0DE09A4}"/>
                </a:ext>
              </a:extLst>
            </p:cNvPr>
            <p:cNvSpPr/>
            <p:nvPr/>
          </p:nvSpPr>
          <p:spPr bwMode="auto">
            <a:xfrm>
              <a:off x="9359822" y="3991560"/>
              <a:ext cx="231020" cy="10712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1A61170-650A-BB04-A997-97BD2193674F}"/>
                </a:ext>
              </a:extLst>
            </p:cNvPr>
            <p:cNvSpPr/>
            <p:nvPr/>
          </p:nvSpPr>
          <p:spPr bwMode="auto">
            <a:xfrm>
              <a:off x="9591561" y="3991559"/>
              <a:ext cx="231020" cy="11816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0E4C219D-6821-2658-2AFF-355B9695018E}"/>
                </a:ext>
              </a:extLst>
            </p:cNvPr>
            <p:cNvSpPr/>
            <p:nvPr/>
          </p:nvSpPr>
          <p:spPr bwMode="auto">
            <a:xfrm>
              <a:off x="9823300" y="3991559"/>
              <a:ext cx="231020" cy="12037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B2490309-68C8-205B-183A-BF3015A9CB1E}"/>
                </a:ext>
              </a:extLst>
            </p:cNvPr>
            <p:cNvSpPr/>
            <p:nvPr/>
          </p:nvSpPr>
          <p:spPr bwMode="auto">
            <a:xfrm>
              <a:off x="10055039" y="3991559"/>
              <a:ext cx="231020" cy="13208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32D47CD-0105-3CC3-ED7C-510D8A08DC97}"/>
                </a:ext>
              </a:extLst>
            </p:cNvPr>
            <p:cNvSpPr/>
            <p:nvPr/>
          </p:nvSpPr>
          <p:spPr bwMode="auto">
            <a:xfrm>
              <a:off x="10286778" y="3991558"/>
              <a:ext cx="231020" cy="13318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48F8D0CD-6A6B-C881-F9C6-E5EC7031672F}"/>
                </a:ext>
              </a:extLst>
            </p:cNvPr>
            <p:cNvSpPr/>
            <p:nvPr/>
          </p:nvSpPr>
          <p:spPr bwMode="auto">
            <a:xfrm>
              <a:off x="10518517" y="3991558"/>
              <a:ext cx="231020" cy="14975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2037CE7-5B0D-030C-5318-5A5B38E2CF20}"/>
                </a:ext>
              </a:extLst>
            </p:cNvPr>
            <p:cNvSpPr/>
            <p:nvPr/>
          </p:nvSpPr>
          <p:spPr bwMode="auto">
            <a:xfrm>
              <a:off x="10750269" y="3991558"/>
              <a:ext cx="231020" cy="19524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 name="Straight Connector 23">
              <a:extLst>
                <a:ext uri="{FF2B5EF4-FFF2-40B4-BE49-F238E27FC236}">
                  <a16:creationId xmlns:a16="http://schemas.microsoft.com/office/drawing/2014/main" id="{823ED46D-2A32-0C6E-C85F-24E8861DD324}"/>
                </a:ext>
              </a:extLst>
            </p:cNvPr>
            <p:cNvCxnSpPr/>
            <p:nvPr/>
          </p:nvCxnSpPr>
          <p:spPr bwMode="auto">
            <a:xfrm>
              <a:off x="2571531" y="4569176"/>
              <a:ext cx="8380248" cy="0"/>
            </a:xfrm>
            <a:prstGeom prst="line">
              <a:avLst/>
            </a:prstGeom>
            <a:noFill/>
            <a:ln w="28575" cap="flat" cmpd="sng" algn="ctr">
              <a:solidFill>
                <a:schemeClr val="bg1"/>
              </a:solidFill>
              <a:prstDash val="dash"/>
              <a:round/>
              <a:headEnd type="none" w="med" len="med"/>
              <a:tailEnd type="none" w="med" len="med"/>
            </a:ln>
            <a:effectLst/>
          </p:spPr>
        </p:cxnSp>
        <p:sp>
          <p:nvSpPr>
            <p:cNvPr id="64" name="TextBox 63">
              <a:extLst>
                <a:ext uri="{FF2B5EF4-FFF2-40B4-BE49-F238E27FC236}">
                  <a16:creationId xmlns:a16="http://schemas.microsoft.com/office/drawing/2014/main" id="{21A9A6B9-9F96-8DD2-A1E5-60497B3D3F97}"/>
                </a:ext>
              </a:extLst>
            </p:cNvPr>
            <p:cNvSpPr txBox="1"/>
            <p:nvPr/>
          </p:nvSpPr>
          <p:spPr bwMode="auto">
            <a:xfrm>
              <a:off x="2982286" y="5298506"/>
              <a:ext cx="29007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G/GEJ cancer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Pancreatic cancer or others</a:t>
              </a:r>
            </a:p>
          </p:txBody>
        </p:sp>
        <p:sp>
          <p:nvSpPr>
            <p:cNvPr id="65" name="TextBox 64">
              <a:extLst>
                <a:ext uri="{FF2B5EF4-FFF2-40B4-BE49-F238E27FC236}">
                  <a16:creationId xmlns:a16="http://schemas.microsoft.com/office/drawing/2014/main" id="{76BFCC32-0B11-E404-68C6-AADA3A0FB0D4}"/>
                </a:ext>
              </a:extLst>
            </p:cNvPr>
            <p:cNvSpPr txBox="1"/>
            <p:nvPr/>
          </p:nvSpPr>
          <p:spPr bwMode="auto">
            <a:xfrm>
              <a:off x="2252445" y="3809460"/>
              <a:ext cx="218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1F2753FE-C21E-5661-531C-75CEFCE6F77B}"/>
                </a:ext>
              </a:extLst>
            </p:cNvPr>
            <p:cNvSpPr txBox="1"/>
            <p:nvPr/>
          </p:nvSpPr>
          <p:spPr bwMode="auto">
            <a:xfrm>
              <a:off x="2074128" y="4187937"/>
              <a:ext cx="541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-20</a:t>
              </a:r>
            </a:p>
          </p:txBody>
        </p:sp>
        <p:sp>
          <p:nvSpPr>
            <p:cNvPr id="67" name="TextBox 66">
              <a:extLst>
                <a:ext uri="{FF2B5EF4-FFF2-40B4-BE49-F238E27FC236}">
                  <a16:creationId xmlns:a16="http://schemas.microsoft.com/office/drawing/2014/main" id="{6BF3A543-2422-EB95-69AE-E859EEA71B96}"/>
                </a:ext>
              </a:extLst>
            </p:cNvPr>
            <p:cNvSpPr txBox="1"/>
            <p:nvPr/>
          </p:nvSpPr>
          <p:spPr bwMode="auto">
            <a:xfrm>
              <a:off x="2074128" y="4574919"/>
              <a:ext cx="541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-40</a:t>
              </a:r>
            </a:p>
          </p:txBody>
        </p:sp>
        <p:sp>
          <p:nvSpPr>
            <p:cNvPr id="68" name="TextBox 67">
              <a:extLst>
                <a:ext uri="{FF2B5EF4-FFF2-40B4-BE49-F238E27FC236}">
                  <a16:creationId xmlns:a16="http://schemas.microsoft.com/office/drawing/2014/main" id="{F2105688-DA6A-B1F0-DBF9-DF92AC319FD7}"/>
                </a:ext>
              </a:extLst>
            </p:cNvPr>
            <p:cNvSpPr txBox="1"/>
            <p:nvPr/>
          </p:nvSpPr>
          <p:spPr bwMode="auto">
            <a:xfrm>
              <a:off x="2074128" y="4961900"/>
              <a:ext cx="541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-60</a:t>
              </a:r>
            </a:p>
          </p:txBody>
        </p:sp>
        <p:sp>
          <p:nvSpPr>
            <p:cNvPr id="69" name="TextBox 68">
              <a:extLst>
                <a:ext uri="{FF2B5EF4-FFF2-40B4-BE49-F238E27FC236}">
                  <a16:creationId xmlns:a16="http://schemas.microsoft.com/office/drawing/2014/main" id="{823055F6-AA98-8126-C3B8-8FF975278C1B}"/>
                </a:ext>
              </a:extLst>
            </p:cNvPr>
            <p:cNvSpPr txBox="1"/>
            <p:nvPr/>
          </p:nvSpPr>
          <p:spPr bwMode="auto">
            <a:xfrm>
              <a:off x="2074128" y="5355123"/>
              <a:ext cx="541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-80</a:t>
              </a:r>
            </a:p>
          </p:txBody>
        </p:sp>
        <p:sp>
          <p:nvSpPr>
            <p:cNvPr id="70" name="TextBox 69">
              <a:extLst>
                <a:ext uri="{FF2B5EF4-FFF2-40B4-BE49-F238E27FC236}">
                  <a16:creationId xmlns:a16="http://schemas.microsoft.com/office/drawing/2014/main" id="{A8285B8B-5B69-5B76-634B-E1B3E4DD5FBB}"/>
                </a:ext>
              </a:extLst>
            </p:cNvPr>
            <p:cNvSpPr txBox="1"/>
            <p:nvPr/>
          </p:nvSpPr>
          <p:spPr bwMode="auto">
            <a:xfrm>
              <a:off x="1953633" y="5738984"/>
              <a:ext cx="6334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-100</a:t>
              </a:r>
            </a:p>
          </p:txBody>
        </p:sp>
        <p:sp>
          <p:nvSpPr>
            <p:cNvPr id="71" name="TextBox 70">
              <a:extLst>
                <a:ext uri="{FF2B5EF4-FFF2-40B4-BE49-F238E27FC236}">
                  <a16:creationId xmlns:a16="http://schemas.microsoft.com/office/drawing/2014/main" id="{CDB08A67-B4ED-1A21-0A12-F201DF85349A}"/>
                </a:ext>
              </a:extLst>
            </p:cNvPr>
            <p:cNvSpPr txBox="1"/>
            <p:nvPr/>
          </p:nvSpPr>
          <p:spPr bwMode="auto">
            <a:xfrm>
              <a:off x="2147124" y="3394391"/>
              <a:ext cx="41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20</a:t>
              </a:r>
            </a:p>
          </p:txBody>
        </p:sp>
        <p:grpSp>
          <p:nvGrpSpPr>
            <p:cNvPr id="18" name="Group 17">
              <a:extLst>
                <a:ext uri="{FF2B5EF4-FFF2-40B4-BE49-F238E27FC236}">
                  <a16:creationId xmlns:a16="http://schemas.microsoft.com/office/drawing/2014/main" id="{6EDC60C4-A272-FC9B-9D69-23801048A903}"/>
                </a:ext>
              </a:extLst>
            </p:cNvPr>
            <p:cNvGrpSpPr/>
            <p:nvPr/>
          </p:nvGrpSpPr>
          <p:grpSpPr>
            <a:xfrm>
              <a:off x="2490952" y="3591717"/>
              <a:ext cx="8499365" cy="2347312"/>
              <a:chOff x="2322785" y="3209159"/>
              <a:chExt cx="25498398" cy="2347312"/>
            </a:xfrm>
          </p:grpSpPr>
          <p:cxnSp>
            <p:nvCxnSpPr>
              <p:cNvPr id="11" name="Straight Connector 10">
                <a:extLst>
                  <a:ext uri="{FF2B5EF4-FFF2-40B4-BE49-F238E27FC236}">
                    <a16:creationId xmlns:a16="http://schemas.microsoft.com/office/drawing/2014/main" id="{CCDA3119-2879-4288-497D-EE44BD778DB9}"/>
                  </a:ext>
                </a:extLst>
              </p:cNvPr>
              <p:cNvCxnSpPr/>
              <p:nvPr/>
            </p:nvCxnSpPr>
            <p:spPr bwMode="auto">
              <a:xfrm>
                <a:off x="2322785" y="3209159"/>
                <a:ext cx="25224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808B012-5F84-E1EC-5D59-25E840133D91}"/>
                  </a:ext>
                </a:extLst>
              </p:cNvPr>
              <p:cNvCxnSpPr>
                <a:cxnSpLocks/>
              </p:cNvCxnSpPr>
              <p:nvPr/>
            </p:nvCxnSpPr>
            <p:spPr bwMode="auto">
              <a:xfrm>
                <a:off x="2322785" y="3600378"/>
                <a:ext cx="2549839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0E75D82-5B01-6320-A068-3B6175FF8004}"/>
                  </a:ext>
                </a:extLst>
              </p:cNvPr>
              <p:cNvCxnSpPr/>
              <p:nvPr/>
            </p:nvCxnSpPr>
            <p:spPr bwMode="auto">
              <a:xfrm>
                <a:off x="2322785" y="3991597"/>
                <a:ext cx="25224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A9C8AF1-DEEE-15A9-0FA7-DD861D59F37F}"/>
                  </a:ext>
                </a:extLst>
              </p:cNvPr>
              <p:cNvCxnSpPr/>
              <p:nvPr/>
            </p:nvCxnSpPr>
            <p:spPr bwMode="auto">
              <a:xfrm>
                <a:off x="2322785" y="4382816"/>
                <a:ext cx="25224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99AD0E1-7441-CE5A-2DF7-220825BE65C0}"/>
                  </a:ext>
                </a:extLst>
              </p:cNvPr>
              <p:cNvCxnSpPr/>
              <p:nvPr/>
            </p:nvCxnSpPr>
            <p:spPr bwMode="auto">
              <a:xfrm>
                <a:off x="2322785" y="4774035"/>
                <a:ext cx="25224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877374D-17DA-33BF-0D99-C195DE86B2A2}"/>
                  </a:ext>
                </a:extLst>
              </p:cNvPr>
              <p:cNvCxnSpPr/>
              <p:nvPr/>
            </p:nvCxnSpPr>
            <p:spPr bwMode="auto">
              <a:xfrm>
                <a:off x="2322785" y="5165254"/>
                <a:ext cx="25224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26C6B27-703F-E9CE-7884-AABEC8E5EF20}"/>
                  </a:ext>
                </a:extLst>
              </p:cNvPr>
              <p:cNvCxnSpPr/>
              <p:nvPr/>
            </p:nvCxnSpPr>
            <p:spPr bwMode="auto">
              <a:xfrm>
                <a:off x="2322785" y="5556471"/>
                <a:ext cx="252249" cy="0"/>
              </a:xfrm>
              <a:prstGeom prst="line">
                <a:avLst/>
              </a:prstGeom>
              <a:noFill/>
              <a:ln w="28575" cap="flat" cmpd="sng" algn="ctr">
                <a:solidFill>
                  <a:schemeClr val="bg1"/>
                </a:solidFill>
                <a:prstDash val="solid"/>
                <a:round/>
                <a:headEnd type="none" w="med" len="med"/>
                <a:tailEnd type="none" w="med" len="med"/>
              </a:ln>
              <a:effectLst/>
            </p:spPr>
          </p:cxnSp>
        </p:grpSp>
        <p:sp>
          <p:nvSpPr>
            <p:cNvPr id="72" name="Rectangle 71">
              <a:extLst>
                <a:ext uri="{FF2B5EF4-FFF2-40B4-BE49-F238E27FC236}">
                  <a16:creationId xmlns:a16="http://schemas.microsoft.com/office/drawing/2014/main" id="{45604177-FC72-8F56-4325-2350C68E9F7D}"/>
                </a:ext>
              </a:extLst>
            </p:cNvPr>
            <p:cNvSpPr/>
            <p:nvPr/>
          </p:nvSpPr>
          <p:spPr bwMode="auto">
            <a:xfrm>
              <a:off x="2893000" y="5426342"/>
              <a:ext cx="131074" cy="131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38F213F-5FBD-3288-8E5C-489815FF9742}"/>
                </a:ext>
              </a:extLst>
            </p:cNvPr>
            <p:cNvSpPr/>
            <p:nvPr/>
          </p:nvSpPr>
          <p:spPr bwMode="auto">
            <a:xfrm>
              <a:off x="2893000" y="5697853"/>
              <a:ext cx="131074" cy="1310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398834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dirty="0"/>
              <a:t>Enrolling Trials of CLDN18.2 CAR T-Cell Therapy</a:t>
            </a:r>
          </a:p>
        </p:txBody>
      </p:sp>
      <p:graphicFrame>
        <p:nvGraphicFramePr>
          <p:cNvPr id="4" name="Table 3">
            <a:extLst>
              <a:ext uri="{FF2B5EF4-FFF2-40B4-BE49-F238E27FC236}">
                <a16:creationId xmlns:a16="http://schemas.microsoft.com/office/drawing/2014/main" id="{F666087E-82C1-1DCB-38C8-F3BF0F82D319}"/>
              </a:ext>
            </a:extLst>
          </p:cNvPr>
          <p:cNvGraphicFramePr>
            <a:graphicFrameLocks noGrp="1"/>
          </p:cNvGraphicFramePr>
          <p:nvPr>
            <p:extLst>
              <p:ext uri="{D42A27DB-BD31-4B8C-83A1-F6EECF244321}">
                <p14:modId xmlns:p14="http://schemas.microsoft.com/office/powerpoint/2010/main" val="1366851343"/>
              </p:ext>
            </p:extLst>
          </p:nvPr>
        </p:nvGraphicFramePr>
        <p:xfrm>
          <a:off x="727076" y="1612900"/>
          <a:ext cx="10779124" cy="1188684"/>
        </p:xfrm>
        <a:graphic>
          <a:graphicData uri="http://schemas.openxmlformats.org/drawingml/2006/table">
            <a:tbl>
              <a:tblPr firstRow="1" bandRow="1">
                <a:tableStyleId>{5C22544A-7EE6-4342-B048-85BDC9FD1C3A}</a:tableStyleId>
              </a:tblPr>
              <a:tblGrid>
                <a:gridCol w="1408106">
                  <a:extLst>
                    <a:ext uri="{9D8B030D-6E8A-4147-A177-3AD203B41FA5}">
                      <a16:colId xmlns:a16="http://schemas.microsoft.com/office/drawing/2014/main" val="512674776"/>
                    </a:ext>
                  </a:extLst>
                </a:gridCol>
                <a:gridCol w="1773420">
                  <a:extLst>
                    <a:ext uri="{9D8B030D-6E8A-4147-A177-3AD203B41FA5}">
                      <a16:colId xmlns:a16="http://schemas.microsoft.com/office/drawing/2014/main" val="20000"/>
                    </a:ext>
                  </a:extLst>
                </a:gridCol>
                <a:gridCol w="918154">
                  <a:extLst>
                    <a:ext uri="{9D8B030D-6E8A-4147-A177-3AD203B41FA5}">
                      <a16:colId xmlns:a16="http://schemas.microsoft.com/office/drawing/2014/main" val="20001"/>
                    </a:ext>
                  </a:extLst>
                </a:gridCol>
                <a:gridCol w="5244796">
                  <a:extLst>
                    <a:ext uri="{9D8B030D-6E8A-4147-A177-3AD203B41FA5}">
                      <a16:colId xmlns:a16="http://schemas.microsoft.com/office/drawing/2014/main" val="20002"/>
                    </a:ext>
                  </a:extLst>
                </a:gridCol>
                <a:gridCol w="1434648">
                  <a:extLst>
                    <a:ext uri="{9D8B030D-6E8A-4147-A177-3AD203B41FA5}">
                      <a16:colId xmlns:a16="http://schemas.microsoft.com/office/drawing/2014/main" val="942679043"/>
                    </a:ext>
                  </a:extLst>
                </a:gridCol>
              </a:tblGrid>
              <a:tr h="142525">
                <a:tc>
                  <a:txBody>
                    <a:bodyPr/>
                    <a:lstStyle/>
                    <a:p>
                      <a:r>
                        <a:rPr lang="en-US" sz="2000" dirty="0">
                          <a:latin typeface="+mn-lt"/>
                        </a:rPr>
                        <a:t>Agent</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Trial</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Phase</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G/GEJ Patient Criteria</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mn-lt"/>
                        </a:rPr>
                        <a:t>Locations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52149">
                <a:tc>
                  <a:txBody>
                    <a:bodyPr/>
                    <a:lstStyle/>
                    <a:p>
                      <a:pPr algn="l"/>
                      <a:r>
                        <a:rPr lang="en-US" sz="2000" baseline="0" dirty="0">
                          <a:solidFill>
                            <a:schemeClr val="bg1"/>
                          </a:solidFill>
                          <a:latin typeface="+mn-lt"/>
                        </a:rPr>
                        <a:t>CT041</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baseline="0" dirty="0">
                          <a:solidFill>
                            <a:schemeClr val="bg1"/>
                          </a:solidFill>
                          <a:latin typeface="+mn-lt"/>
                        </a:rPr>
                        <a:t>NCT04404595</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CLDN18.2 expression ≥40% tumor cells by IHC</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mn-lt"/>
                        </a:rPr>
                        <a:t>US, Canada</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52149">
                <a:tc>
                  <a:txBody>
                    <a:bodyPr/>
                    <a:lstStyle/>
                    <a:p>
                      <a:pPr algn="l"/>
                      <a:r>
                        <a:rPr lang="en-US" sz="2000" b="0" i="0" kern="1200" dirty="0">
                          <a:solidFill>
                            <a:schemeClr val="bg1"/>
                          </a:solidFill>
                          <a:effectLst/>
                          <a:latin typeface="+mn-lt"/>
                          <a:ea typeface="+mn-ea"/>
                          <a:cs typeface="+mn-cs"/>
                        </a:rPr>
                        <a:t>LCAR-C18S</a:t>
                      </a:r>
                      <a:endParaRPr lang="en-US" sz="2000" baseline="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kern="1200" dirty="0">
                          <a:solidFill>
                            <a:schemeClr val="bg1"/>
                          </a:solidFill>
                          <a:effectLst/>
                          <a:latin typeface="+mn-lt"/>
                          <a:ea typeface="+mn-ea"/>
                          <a:cs typeface="+mn-cs"/>
                        </a:rPr>
                        <a:t>NCT04467853</a:t>
                      </a:r>
                      <a:endParaRPr lang="en-US" sz="2000" baseline="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mn-lt"/>
                        </a:rPr>
                        <a:t>CLDN18.2 expression required (cutoff not given)</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mn-lt"/>
                        </a:rPr>
                        <a:t>China</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23105359"/>
                  </a:ext>
                </a:extLst>
              </a:tr>
            </a:tbl>
          </a:graphicData>
        </a:graphic>
      </p:graphicFrame>
    </p:spTree>
    <p:extLst>
      <p:ext uri="{BB962C8B-B14F-4D97-AF65-F5344CB8AC3E}">
        <p14:creationId xmlns:p14="http://schemas.microsoft.com/office/powerpoint/2010/main" val="1127255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7C3CA-DF86-DEDB-0DDE-1152878E65C8}"/>
              </a:ext>
            </a:extLst>
          </p:cNvPr>
          <p:cNvSpPr>
            <a:spLocks noGrp="1"/>
          </p:cNvSpPr>
          <p:nvPr>
            <p:ph type="title"/>
          </p:nvPr>
        </p:nvSpPr>
        <p:spPr/>
        <p:txBody>
          <a:bodyPr/>
          <a:lstStyle/>
          <a:p>
            <a:r>
              <a:rPr lang="en-US" dirty="0"/>
              <a:t>Conclusions</a:t>
            </a:r>
          </a:p>
        </p:txBody>
      </p:sp>
      <p:sp>
        <p:nvSpPr>
          <p:cNvPr id="4" name="Content Placeholder 3">
            <a:extLst>
              <a:ext uri="{FF2B5EF4-FFF2-40B4-BE49-F238E27FC236}">
                <a16:creationId xmlns:a16="http://schemas.microsoft.com/office/drawing/2014/main" id="{26DFBD23-C461-1664-79E7-225EEC804DB8}"/>
              </a:ext>
            </a:extLst>
          </p:cNvPr>
          <p:cNvSpPr>
            <a:spLocks noGrp="1"/>
          </p:cNvSpPr>
          <p:nvPr>
            <p:ph idx="1"/>
          </p:nvPr>
        </p:nvSpPr>
        <p:spPr/>
        <p:txBody>
          <a:bodyPr/>
          <a:lstStyle/>
          <a:p>
            <a:r>
              <a:rPr lang="en-US" dirty="0"/>
              <a:t>CLDN18.2 is a validated target in upper GI cancers</a:t>
            </a:r>
          </a:p>
          <a:p>
            <a:r>
              <a:rPr lang="en-US" dirty="0"/>
              <a:t>CLDN18.2 is expressed in ~30%-40% of gastric/GEJ tumors</a:t>
            </a:r>
          </a:p>
          <a:p>
            <a:pPr lvl="1"/>
            <a:r>
              <a:rPr lang="en-US" dirty="0"/>
              <a:t>Minimal overlap with PD-L1 CPS-positive tumors</a:t>
            </a:r>
          </a:p>
          <a:p>
            <a:r>
              <a:rPr lang="en-US" dirty="0"/>
              <a:t>The first-in-class agent zolbetuximab in combination with chemotherapy may change practice for patients with CLDN18.2-positive, HER2-negative gastric/GEJ tumors</a:t>
            </a:r>
          </a:p>
          <a:p>
            <a:r>
              <a:rPr lang="en-US" dirty="0"/>
              <a:t>New molecules targeting CLDN18.2 are under development and have already shown encouraging activity</a:t>
            </a:r>
          </a:p>
        </p:txBody>
      </p:sp>
    </p:spTree>
    <p:extLst>
      <p:ext uri="{BB962C8B-B14F-4D97-AF65-F5344CB8AC3E}">
        <p14:creationId xmlns:p14="http://schemas.microsoft.com/office/powerpoint/2010/main" val="3161098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Gastric/GEJ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CME-certified text module </a:t>
            </a:r>
            <a:r>
              <a:rPr lang="en-US" sz="2200" b="0" dirty="0"/>
              <a:t>associated with this downloadable slideset</a:t>
            </a:r>
          </a:p>
          <a:p>
            <a:pPr>
              <a:buClr>
                <a:schemeClr val="tx2">
                  <a:lumMod val="20000"/>
                  <a:lumOff val="80000"/>
                </a:schemeClr>
              </a:buClr>
              <a:defRPr/>
            </a:pPr>
            <a:r>
              <a:rPr lang="en-US" sz="2200" dirty="0">
                <a:solidFill>
                  <a:srgbClr val="E1471D"/>
                </a:solidFill>
              </a:rPr>
              <a:t>Research-focused podcast </a:t>
            </a:r>
            <a:r>
              <a:rPr lang="en-US" sz="2200" b="0" dirty="0"/>
              <a:t>on the rationale and development of CLDN18.2 as a therapeutic target </a:t>
            </a:r>
            <a:r>
              <a:rPr lang="en-US" sz="2200" b="0" i="1" dirty="0"/>
              <a:t>(coming soon!)</a:t>
            </a:r>
          </a:p>
          <a:p>
            <a:pPr>
              <a:buClr>
                <a:schemeClr val="tx2">
                  <a:lumMod val="20000"/>
                  <a:lumOff val="80000"/>
                </a:schemeClr>
              </a:buClr>
              <a:defRPr/>
            </a:pPr>
            <a:r>
              <a:rPr lang="en-US" sz="2200" dirty="0">
                <a:solidFill>
                  <a:schemeClr val="accent3"/>
                </a:solidFill>
              </a:rPr>
              <a:t>Clinical Thought </a:t>
            </a:r>
            <a:r>
              <a:rPr lang="en-US" sz="2200" b="0" dirty="0"/>
              <a:t>expert commentary on the potential clinical impact of CLDN18.2-targeted therapy </a:t>
            </a:r>
            <a:r>
              <a:rPr lang="en-US" sz="2200" b="0" i="1" dirty="0"/>
              <a:t>(coming soon!)</a:t>
            </a: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2290935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56M7VY3CDVN5-863857390-3</_dlc_DocId>
    <_dlc_DocIdUrl xmlns="d54cbe69-32bd-412a-b004-9152f949605e">
      <Url>https://intranet.clinicaloptions.com/mews/oncology/ONC_2022_Gastric_GEJ_Claudin18.2_TM_(PRP5588)/CME-certified_Research_Focused_Module_with_polling-embedded_slides/_layouts/15/DocIdRedir.aspx?ID=56M7VY3CDVN5-863857390-3</Url>
      <Description>56M7VY3CDVN5-863857390-3</Description>
    </_dlc_DocIdUrl>
    <Document_x0020_Category xmlns="594a271b-eb27-49e6-9008-4a9163268165">Slides - Online (non-CME)</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90CEB0CD35CBD478CACB3FC58950A66" ma:contentTypeVersion="1" ma:contentTypeDescription="Create a new document." ma:contentTypeScope="" ma:versionID="a134d832520f6c73e2bc79752ff8ddc9">
  <xsd:schema xmlns:xsd="http://www.w3.org/2001/XMLSchema" xmlns:xs="http://www.w3.org/2001/XMLSchema" xmlns:p="http://schemas.microsoft.com/office/2006/metadata/properties" xmlns:ns2="d54cbe69-32bd-412a-b004-9152f949605e" xmlns:ns3="594a271b-eb27-49e6-9008-4a9163268165" targetNamespace="http://schemas.microsoft.com/office/2006/metadata/properties" ma:root="true" ma:fieldsID="ad4bd5ef76c008e83565ba908ce91f89" ns2:_="" ns3:_="">
    <xsd:import namespace="d54cbe69-32bd-412a-b004-9152f949605e"/>
    <xsd:import namespace="594a271b-eb27-49e6-9008-4a916326816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94a271b-eb27-49e6-9008-4a916326816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F15625-0FA0-49EE-8B0B-7811A9B4953E}">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purl.org/dc/terms/"/>
    <ds:schemaRef ds:uri="http://schemas.microsoft.com/office/2006/metadata/properties"/>
    <ds:schemaRef ds:uri="http://schemas.microsoft.com/office/2006/documentManagement/types"/>
    <ds:schemaRef ds:uri="594a271b-eb27-49e6-9008-4a9163268165"/>
    <ds:schemaRef ds:uri="http://schemas.openxmlformats.org/package/2006/metadata/core-properties"/>
    <ds:schemaRef ds:uri="http://schemas.microsoft.com/office/infopath/2007/PartnerControls"/>
    <ds:schemaRef ds:uri="d54cbe69-32bd-412a-b004-9152f949605e"/>
    <ds:schemaRef ds:uri="http://www.w3.org/XML/1998/namespace"/>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A66C4545-39BE-40DB-A106-CDF0F0E6F3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94a271b-eb27-49e6-9008-4a91632681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4568</TotalTime>
  <Words>6442</Words>
  <Application>Microsoft Office PowerPoint</Application>
  <PresentationFormat>Widescreen</PresentationFormat>
  <Paragraphs>1272</Paragraphs>
  <Slides>37</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Arial Narrow</vt:lpstr>
      <vt:lpstr>Calibri</vt:lpstr>
      <vt:lpstr>Roboto</vt:lpstr>
      <vt:lpstr>Times</vt:lpstr>
      <vt:lpstr>Wingdings</vt:lpstr>
      <vt:lpstr>2022_CCO_Template</vt:lpstr>
      <vt:lpstr>Claudin18.2: A New Target for Precision Care of Gastric and Gastroesophageal Cancers </vt:lpstr>
      <vt:lpstr>About These Slides</vt:lpstr>
      <vt:lpstr>Disclosures </vt:lpstr>
      <vt:lpstr>Current Options for Advanced/Metastatic Gastric Cancer</vt:lpstr>
      <vt:lpstr>CLDN18.2: Leveraging Biology</vt:lpstr>
      <vt:lpstr>CLDN18.2 Scoring in Gastric Cancer</vt:lpstr>
      <vt:lpstr>CLDN18.2 Expression and Treatment Outcomes</vt:lpstr>
      <vt:lpstr>Major CLDN18.2 Therapeutic Strategies</vt:lpstr>
      <vt:lpstr>FAST: Zolbetuximab + EOX in CLDN18.2+ G/GEJ Cancer </vt:lpstr>
      <vt:lpstr>FAST: PFS</vt:lpstr>
      <vt:lpstr>SPOTLIGHT: Zolbetuximab + mFOLFOX6 in CLDN18.2+ Treatment Naive G/GEJ Cancer</vt:lpstr>
      <vt:lpstr>SPOTLIGHT: IRC-Assessed PFS</vt:lpstr>
      <vt:lpstr>SPOTLIGHT: OS</vt:lpstr>
      <vt:lpstr>SPOTLIGHT: Response</vt:lpstr>
      <vt:lpstr>SPOTLIGHT: Safety</vt:lpstr>
      <vt:lpstr>GLOW: Zolbetuximab + CAPOX in CLDN18.2+ G/GEJ Cancer </vt:lpstr>
      <vt:lpstr>GLOW: IRC-Assessed PFS</vt:lpstr>
      <vt:lpstr>GLOW: OS</vt:lpstr>
      <vt:lpstr>GLOW: Response</vt:lpstr>
      <vt:lpstr>GLOW: Safety</vt:lpstr>
      <vt:lpstr>Anti-CLDN18.2 Antibody Osemitamab (TST001) in CLDN18.2+ G/GEJ Cancer</vt:lpstr>
      <vt:lpstr>Osemitamab + CAPOX Expansion Cohort:  Safety and Efficacy</vt:lpstr>
      <vt:lpstr>Anti-CLDN18.2 Antibody ASKB589 in CLND18.2-Positive G/GEJ Cancer</vt:lpstr>
      <vt:lpstr>ASKB589 + CAPOX Expansion Cohort: Safety and Efficacy</vt:lpstr>
      <vt:lpstr>Enrolling Trials of CLDN18.2 mAbs</vt:lpstr>
      <vt:lpstr>Bispecific Antibodies</vt:lpstr>
      <vt:lpstr>Q-1802: CLDN18.2/PD-L1 Bispecific Antibody</vt:lpstr>
      <vt:lpstr>Antibody–Drug Conjugates</vt:lpstr>
      <vt:lpstr>CMG901: CLDN18.2-Targeted ADC</vt:lpstr>
      <vt:lpstr>Enrolling Trials of CLDN18.2 ADCs</vt:lpstr>
      <vt:lpstr>Autologous CAR T-Cell Therapy: Underlying Principles</vt:lpstr>
      <vt:lpstr>CAR T-Cell Construct</vt:lpstr>
      <vt:lpstr>CT041: CLDN18.2-Targeted CAR T-Cell Therapy</vt:lpstr>
      <vt:lpstr>CT041 Expansion Cohort: Safety and Efficacy</vt:lpstr>
      <vt:lpstr>Enrolling Trials of CLDN18.2 CAR T-Cell Therapy</vt:lpstr>
      <vt:lpstr>Conclusions</vt:lpstr>
      <vt:lpstr>Go Online for More CCO  Coverage of Gastric/GEJ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rgill@cealliance.com</cp:lastModifiedBy>
  <cp:revision>30</cp:revision>
  <cp:lastPrinted>2016-09-26T20:21:49Z</cp:lastPrinted>
  <dcterms:created xsi:type="dcterms:W3CDTF">2005-05-27T15:08:01Z</dcterms:created>
  <dcterms:modified xsi:type="dcterms:W3CDTF">2023-04-24T11:09:02Z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686bde25-b603-478f-bcd6-1ca51fe49445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0x010100E90CEB0CD35CBD478CACB3FC58950A66</vt:lpwstr>
  </property>
  <property fmtid="{D5CDD505-2E9C-101B-9397-08002B2CF9AE}" pid="9" name="MediaServiceImageTags">
    <vt:lpwstr/>
  </property>
</Properties>
</file>